
<file path=[Content_Types].xml><?xml version="1.0" encoding="utf-8"?>
<Types xmlns="http://schemas.openxmlformats.org/package/2006/content-types">
  <Default Extension="png" ContentType="image/png"/>
  <Default Extension="jpeg" ContentType="image/jpeg"/>
  <Default Extension="m4a" ContentType="audio/mp4"/>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27"/>
  </p:notesMasterIdLst>
  <p:sldIdLst>
    <p:sldId id="256" r:id="rId2"/>
    <p:sldId id="257" r:id="rId3"/>
    <p:sldId id="277" r:id="rId4"/>
    <p:sldId id="282" r:id="rId5"/>
    <p:sldId id="281" r:id="rId6"/>
    <p:sldId id="283" r:id="rId7"/>
    <p:sldId id="280" r:id="rId8"/>
    <p:sldId id="284" r:id="rId9"/>
    <p:sldId id="260" r:id="rId10"/>
    <p:sldId id="258" r:id="rId11"/>
    <p:sldId id="261" r:id="rId12"/>
    <p:sldId id="262" r:id="rId13"/>
    <p:sldId id="263" r:id="rId14"/>
    <p:sldId id="264" r:id="rId15"/>
    <p:sldId id="266" r:id="rId16"/>
    <p:sldId id="285" r:id="rId17"/>
    <p:sldId id="265" r:id="rId18"/>
    <p:sldId id="268" r:id="rId19"/>
    <p:sldId id="267" r:id="rId20"/>
    <p:sldId id="269" r:id="rId21"/>
    <p:sldId id="270" r:id="rId22"/>
    <p:sldId id="271" r:id="rId23"/>
    <p:sldId id="272" r:id="rId24"/>
    <p:sldId id="286" r:id="rId25"/>
    <p:sldId id="276" r:id="rId2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57890" autoAdjust="0"/>
  </p:normalViewPr>
  <p:slideViewPr>
    <p:cSldViewPr snapToGrid="0">
      <p:cViewPr varScale="1">
        <p:scale>
          <a:sx n="55" d="100"/>
          <a:sy n="55" d="100"/>
        </p:scale>
        <p:origin x="1320" y="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96F28C5-00EE-480D-8C3F-F90F60F45E4D}" type="datetimeFigureOut">
              <a:rPr lang="en-GB" smtClean="0"/>
              <a:t>16/03/2020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5914AA0-60CE-474E-AD3C-77FB627FC42F}" type="slidenum">
              <a:rPr lang="en-GB" smtClean="0"/>
              <a:t>‹#›</a:t>
            </a:fld>
            <a:endParaRPr lang="en-GB"/>
          </a:p>
        </p:txBody>
      </p:sp>
    </p:spTree>
    <p:extLst>
      <p:ext uri="{BB962C8B-B14F-4D97-AF65-F5344CB8AC3E}">
        <p14:creationId xmlns:p14="http://schemas.microsoft.com/office/powerpoint/2010/main" val="22706367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complantcymru.org.uk/" TargetMode="External"/><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childcomwales.org.uk/" TargetMode="External"/><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3" Type="http://schemas.openxmlformats.org/officeDocument/2006/relationships/hyperlink" Target="https://education.gov.scot/improvement/self-evaluation/learner-participation-in-educational-settings-3-18" TargetMode="External"/><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smtClean="0"/>
              <a:t>19-3-20</a:t>
            </a:r>
            <a:r>
              <a:rPr lang="cy-GB" baseline="0" dirty="0" smtClean="0"/>
              <a:t> </a:t>
            </a:r>
          </a:p>
          <a:p>
            <a:endParaRPr lang="cy-GB" baseline="0" dirty="0" smtClean="0"/>
          </a:p>
          <a:p>
            <a:endParaRPr lang="en-GB" dirty="0"/>
          </a:p>
        </p:txBody>
      </p:sp>
      <p:sp>
        <p:nvSpPr>
          <p:cNvPr id="4" name="Slide Number Placeholder 3"/>
          <p:cNvSpPr>
            <a:spLocks noGrp="1"/>
          </p:cNvSpPr>
          <p:nvPr>
            <p:ph type="sldNum" sz="quarter" idx="10"/>
          </p:nvPr>
        </p:nvSpPr>
        <p:spPr/>
        <p:txBody>
          <a:bodyPr/>
          <a:lstStyle/>
          <a:p>
            <a:fld id="{55914AA0-60CE-474E-AD3C-77FB627FC42F}" type="slidenum">
              <a:rPr lang="en-GB" smtClean="0"/>
              <a:t>1</a:t>
            </a:fld>
            <a:endParaRPr lang="en-GB"/>
          </a:p>
        </p:txBody>
      </p:sp>
    </p:spTree>
    <p:extLst>
      <p:ext uri="{BB962C8B-B14F-4D97-AF65-F5344CB8AC3E}">
        <p14:creationId xmlns:p14="http://schemas.microsoft.com/office/powerpoint/2010/main" val="102071950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smtClean="0"/>
              <a:t>Hyderir erbyn diwedd y cyflwyniad byddwch wedi dod i ddeall yr uchod</a:t>
            </a:r>
          </a:p>
          <a:p>
            <a:endParaRPr lang="cy-GB" dirty="0" smtClean="0"/>
          </a:p>
          <a:p>
            <a:endParaRPr lang="cy-GB" dirty="0" smtClean="0"/>
          </a:p>
          <a:p>
            <a:endParaRPr lang="cy-GB" dirty="0" smtClean="0"/>
          </a:p>
          <a:p>
            <a:r>
              <a:rPr lang="cy-GB" dirty="0" smtClean="0"/>
              <a:t>By the </a:t>
            </a:r>
            <a:r>
              <a:rPr lang="cy-GB" dirty="0" err="1" smtClean="0"/>
              <a:t>end</a:t>
            </a:r>
            <a:r>
              <a:rPr lang="cy-GB" dirty="0" smtClean="0"/>
              <a:t> of the </a:t>
            </a:r>
            <a:r>
              <a:rPr lang="cy-GB" dirty="0" err="1" smtClean="0"/>
              <a:t>presentation</a:t>
            </a:r>
            <a:r>
              <a:rPr lang="cy-GB" dirty="0" smtClean="0"/>
              <a:t> it is </a:t>
            </a:r>
            <a:r>
              <a:rPr lang="cy-GB" dirty="0" err="1" smtClean="0"/>
              <a:t>hoped</a:t>
            </a:r>
            <a:r>
              <a:rPr lang="cy-GB" baseline="0" dirty="0" smtClean="0"/>
              <a:t> </a:t>
            </a:r>
            <a:r>
              <a:rPr lang="cy-GB" baseline="0" dirty="0" err="1" smtClean="0"/>
              <a:t>that</a:t>
            </a:r>
            <a:r>
              <a:rPr lang="cy-GB" baseline="0" dirty="0" smtClean="0"/>
              <a:t> </a:t>
            </a:r>
            <a:r>
              <a:rPr lang="cy-GB" baseline="0" dirty="0" err="1" smtClean="0"/>
              <a:t>you</a:t>
            </a:r>
            <a:r>
              <a:rPr lang="cy-GB" baseline="0" dirty="0" smtClean="0"/>
              <a:t> </a:t>
            </a:r>
            <a:r>
              <a:rPr lang="cy-GB" baseline="0" dirty="0" err="1" smtClean="0"/>
              <a:t>will</a:t>
            </a:r>
            <a:r>
              <a:rPr lang="cy-GB" baseline="0" dirty="0" smtClean="0"/>
              <a:t> </a:t>
            </a:r>
            <a:r>
              <a:rPr lang="cy-GB" baseline="0" dirty="0" err="1" smtClean="0"/>
              <a:t>have</a:t>
            </a:r>
            <a:r>
              <a:rPr lang="cy-GB" baseline="0" dirty="0" smtClean="0"/>
              <a:t> </a:t>
            </a:r>
            <a:r>
              <a:rPr lang="cy-GB" baseline="0" dirty="0" err="1" smtClean="0"/>
              <a:t>gained</a:t>
            </a:r>
            <a:r>
              <a:rPr lang="cy-GB" baseline="0" dirty="0" smtClean="0"/>
              <a:t> </a:t>
            </a:r>
            <a:r>
              <a:rPr lang="cy-GB" baseline="0" dirty="0" err="1" smtClean="0"/>
              <a:t>an</a:t>
            </a:r>
            <a:r>
              <a:rPr lang="cy-GB" baseline="0" dirty="0" smtClean="0"/>
              <a:t> </a:t>
            </a:r>
            <a:r>
              <a:rPr lang="cy-GB" baseline="0" dirty="0" err="1" smtClean="0"/>
              <a:t>insight</a:t>
            </a:r>
            <a:r>
              <a:rPr lang="cy-GB" baseline="0" dirty="0" smtClean="0"/>
              <a:t> </a:t>
            </a:r>
            <a:r>
              <a:rPr lang="cy-GB" baseline="0" dirty="0" err="1" smtClean="0"/>
              <a:t>into</a:t>
            </a:r>
            <a:r>
              <a:rPr lang="cy-GB" baseline="0" dirty="0" smtClean="0"/>
              <a:t> the </a:t>
            </a:r>
            <a:r>
              <a:rPr lang="cy-GB" baseline="0" dirty="0" err="1" smtClean="0"/>
              <a:t>above</a:t>
            </a:r>
            <a:r>
              <a:rPr lang="cy-GB" baseline="0" dirty="0" smtClean="0"/>
              <a:t>.</a:t>
            </a:r>
            <a:endParaRPr lang="en-GB" dirty="0"/>
          </a:p>
        </p:txBody>
      </p:sp>
      <p:sp>
        <p:nvSpPr>
          <p:cNvPr id="4" name="Slide Number Placeholder 3"/>
          <p:cNvSpPr>
            <a:spLocks noGrp="1"/>
          </p:cNvSpPr>
          <p:nvPr>
            <p:ph type="sldNum" sz="quarter" idx="10"/>
          </p:nvPr>
        </p:nvSpPr>
        <p:spPr/>
        <p:txBody>
          <a:bodyPr/>
          <a:lstStyle/>
          <a:p>
            <a:fld id="{55914AA0-60CE-474E-AD3C-77FB627FC42F}" type="slidenum">
              <a:rPr lang="en-GB" smtClean="0"/>
              <a:t>2</a:t>
            </a:fld>
            <a:endParaRPr lang="en-GB"/>
          </a:p>
        </p:txBody>
      </p:sp>
    </p:spTree>
    <p:extLst>
      <p:ext uri="{BB962C8B-B14F-4D97-AF65-F5344CB8AC3E}">
        <p14:creationId xmlns:p14="http://schemas.microsoft.com/office/powerpoint/2010/main" val="201770462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r>
              <a:rPr lang="en-GB" sz="1800" baseline="0" dirty="0" err="1" smtClean="0">
                <a:solidFill>
                  <a:srgbClr val="FF0000"/>
                </a:solidFill>
              </a:rPr>
              <a:t>Dyma</a:t>
            </a:r>
            <a:r>
              <a:rPr lang="en-GB" sz="1800" baseline="0" dirty="0" smtClean="0">
                <a:solidFill>
                  <a:srgbClr val="FF0000"/>
                </a:solidFill>
              </a:rPr>
              <a:t> Sally Holland, </a:t>
            </a:r>
            <a:r>
              <a:rPr lang="en-GB" sz="1800" baseline="0" dirty="0" err="1" smtClean="0">
                <a:solidFill>
                  <a:srgbClr val="FF0000"/>
                </a:solidFill>
              </a:rPr>
              <a:t>Comisiynydd</a:t>
            </a:r>
            <a:r>
              <a:rPr lang="en-GB" sz="1800" baseline="0" dirty="0" smtClean="0">
                <a:solidFill>
                  <a:srgbClr val="FF0000"/>
                </a:solidFill>
              </a:rPr>
              <a:t> Plant </a:t>
            </a:r>
            <a:r>
              <a:rPr lang="en-GB" sz="1800" baseline="0" dirty="0" err="1" smtClean="0">
                <a:solidFill>
                  <a:srgbClr val="FF0000"/>
                </a:solidFill>
              </a:rPr>
              <a:t>Cymru</a:t>
            </a:r>
            <a:r>
              <a:rPr lang="en-GB" sz="1800" baseline="0" dirty="0" smtClean="0">
                <a:solidFill>
                  <a:srgbClr val="FF0000"/>
                </a:solidFill>
              </a:rPr>
              <a:t>. Sally </a:t>
            </a:r>
            <a:r>
              <a:rPr lang="en-GB" sz="1800" baseline="0" dirty="0" err="1" smtClean="0">
                <a:solidFill>
                  <a:srgbClr val="FF0000"/>
                </a:solidFill>
              </a:rPr>
              <a:t>yw’r</a:t>
            </a:r>
            <a:r>
              <a:rPr lang="en-GB" sz="1800" baseline="0" dirty="0" smtClean="0">
                <a:solidFill>
                  <a:srgbClr val="FF0000"/>
                </a:solidFill>
              </a:rPr>
              <a:t> </a:t>
            </a:r>
            <a:r>
              <a:rPr lang="en-GB" sz="1800" baseline="0" dirty="0" err="1" smtClean="0">
                <a:solidFill>
                  <a:srgbClr val="FF0000"/>
                </a:solidFill>
              </a:rPr>
              <a:t>trydydd</a:t>
            </a:r>
            <a:r>
              <a:rPr lang="en-GB" sz="1800" baseline="0" dirty="0" smtClean="0">
                <a:solidFill>
                  <a:srgbClr val="FF0000"/>
                </a:solidFill>
              </a:rPr>
              <a:t> </a:t>
            </a:r>
            <a:r>
              <a:rPr lang="en-GB" sz="1800" baseline="0" dirty="0" err="1" smtClean="0">
                <a:solidFill>
                  <a:srgbClr val="FF0000"/>
                </a:solidFill>
              </a:rPr>
              <a:t>comisiynydd</a:t>
            </a:r>
            <a:r>
              <a:rPr lang="en-GB" sz="1800" baseline="0" dirty="0" smtClean="0">
                <a:solidFill>
                  <a:srgbClr val="FF0000"/>
                </a:solidFill>
              </a:rPr>
              <a:t> plant </a:t>
            </a:r>
            <a:r>
              <a:rPr lang="en-GB" sz="1800" baseline="0" dirty="0" err="1" smtClean="0">
                <a:solidFill>
                  <a:srgbClr val="FF0000"/>
                </a:solidFill>
              </a:rPr>
              <a:t>i</a:t>
            </a:r>
            <a:r>
              <a:rPr lang="en-GB" sz="1800" baseline="0" dirty="0" smtClean="0">
                <a:solidFill>
                  <a:srgbClr val="FF0000"/>
                </a:solidFill>
              </a:rPr>
              <a:t> </a:t>
            </a:r>
            <a:r>
              <a:rPr lang="en-GB" sz="1800" baseline="0" dirty="0" err="1" smtClean="0">
                <a:solidFill>
                  <a:srgbClr val="FF0000"/>
                </a:solidFill>
              </a:rPr>
              <a:t>Gymru</a:t>
            </a:r>
            <a:r>
              <a:rPr lang="en-GB" sz="1800" baseline="0" dirty="0" smtClean="0">
                <a:solidFill>
                  <a:srgbClr val="FF0000"/>
                </a:solidFill>
              </a:rPr>
              <a:t>. </a:t>
            </a:r>
            <a:r>
              <a:rPr lang="en-GB" sz="1800" baseline="0" dirty="0" err="1" smtClean="0">
                <a:solidFill>
                  <a:srgbClr val="FF0000"/>
                </a:solidFill>
              </a:rPr>
              <a:t>Chwaraewch</a:t>
            </a:r>
            <a:r>
              <a:rPr lang="en-GB" sz="1800" baseline="0" dirty="0" smtClean="0">
                <a:solidFill>
                  <a:srgbClr val="FF0000"/>
                </a:solidFill>
              </a:rPr>
              <a:t> y </a:t>
            </a:r>
            <a:r>
              <a:rPr lang="en-GB" sz="1800" baseline="0" dirty="0" err="1" smtClean="0">
                <a:solidFill>
                  <a:srgbClr val="FF0000"/>
                </a:solidFill>
              </a:rPr>
              <a:t>fideo</a:t>
            </a:r>
            <a:r>
              <a:rPr lang="en-GB" sz="1800" baseline="0" dirty="0" smtClean="0">
                <a:solidFill>
                  <a:srgbClr val="FF0000"/>
                </a:solidFill>
              </a:rPr>
              <a:t> </a:t>
            </a:r>
            <a:r>
              <a:rPr lang="en-GB" sz="1800" baseline="0" dirty="0" err="1" smtClean="0">
                <a:solidFill>
                  <a:srgbClr val="FF0000"/>
                </a:solidFill>
              </a:rPr>
              <a:t>i</a:t>
            </a:r>
            <a:r>
              <a:rPr lang="en-GB" sz="1800" baseline="0" dirty="0" smtClean="0">
                <a:solidFill>
                  <a:srgbClr val="FF0000"/>
                </a:solidFill>
              </a:rPr>
              <a:t> </a:t>
            </a:r>
            <a:r>
              <a:rPr lang="en-GB" sz="1800" baseline="0" dirty="0" err="1" smtClean="0">
                <a:solidFill>
                  <a:srgbClr val="FF0000"/>
                </a:solidFill>
              </a:rPr>
              <a:t>glywed</a:t>
            </a:r>
            <a:r>
              <a:rPr lang="en-GB" sz="1800" baseline="0" dirty="0" smtClean="0">
                <a:solidFill>
                  <a:srgbClr val="FF0000"/>
                </a:solidFill>
              </a:rPr>
              <a:t> </a:t>
            </a:r>
            <a:r>
              <a:rPr lang="en-GB" sz="1800" baseline="0" dirty="0" err="1" smtClean="0">
                <a:solidFill>
                  <a:srgbClr val="FF0000"/>
                </a:solidFill>
              </a:rPr>
              <a:t>Sally’n</a:t>
            </a:r>
            <a:r>
              <a:rPr lang="en-GB" sz="1800" baseline="0" dirty="0" smtClean="0">
                <a:solidFill>
                  <a:srgbClr val="FF0000"/>
                </a:solidFill>
              </a:rPr>
              <a:t> </a:t>
            </a:r>
            <a:r>
              <a:rPr lang="en-GB" sz="1800" baseline="0" dirty="0" err="1" smtClean="0">
                <a:solidFill>
                  <a:srgbClr val="FF0000"/>
                </a:solidFill>
              </a:rPr>
              <a:t>esbonio</a:t>
            </a:r>
            <a:r>
              <a:rPr lang="en-GB" sz="1800" baseline="0" dirty="0" smtClean="0">
                <a:solidFill>
                  <a:srgbClr val="FF0000"/>
                </a:solidFill>
              </a:rPr>
              <a:t> </a:t>
            </a:r>
            <a:r>
              <a:rPr lang="en-GB" sz="1800" baseline="0" dirty="0" err="1" smtClean="0">
                <a:solidFill>
                  <a:srgbClr val="FF0000"/>
                </a:solidFill>
              </a:rPr>
              <a:t>ei</a:t>
            </a:r>
            <a:r>
              <a:rPr lang="en-GB" sz="1800" baseline="0" dirty="0" smtClean="0">
                <a:solidFill>
                  <a:srgbClr val="FF0000"/>
                </a:solidFill>
              </a:rPr>
              <a:t> </a:t>
            </a:r>
            <a:r>
              <a:rPr lang="en-GB" sz="1800" baseline="0" dirty="0" err="1" smtClean="0">
                <a:solidFill>
                  <a:srgbClr val="FF0000"/>
                </a:solidFill>
              </a:rPr>
              <a:t>rôl</a:t>
            </a:r>
            <a:r>
              <a:rPr lang="en-GB" sz="1800" baseline="0" dirty="0" smtClean="0">
                <a:solidFill>
                  <a:srgbClr val="FF0000"/>
                </a:solidFill>
              </a:rPr>
              <a:t> </a:t>
            </a:r>
            <a:r>
              <a:rPr lang="en-GB" sz="1800" baseline="0" dirty="0" err="1" smtClean="0">
                <a:solidFill>
                  <a:srgbClr val="FF0000"/>
                </a:solidFill>
              </a:rPr>
              <a:t>fel</a:t>
            </a:r>
            <a:r>
              <a:rPr lang="en-GB" sz="1800" baseline="0" dirty="0" smtClean="0">
                <a:solidFill>
                  <a:srgbClr val="FF0000"/>
                </a:solidFill>
              </a:rPr>
              <a:t> </a:t>
            </a:r>
            <a:r>
              <a:rPr lang="en-GB" sz="1800" baseline="0" dirty="0" err="1" smtClean="0">
                <a:solidFill>
                  <a:srgbClr val="FF0000"/>
                </a:solidFill>
              </a:rPr>
              <a:t>Comisiynydd</a:t>
            </a:r>
            <a:r>
              <a:rPr lang="en-GB" sz="1800" baseline="0" dirty="0" smtClean="0">
                <a:solidFill>
                  <a:srgbClr val="FF0000"/>
                </a:solidFill>
              </a:rPr>
              <a:t> Plant. </a:t>
            </a:r>
          </a:p>
          <a:p>
            <a:pPr marL="0" indent="0">
              <a:buFont typeface="Arial" panose="020B0604020202020204" pitchFamily="34" charset="0"/>
              <a:buNone/>
            </a:pPr>
            <a:endParaRPr lang="cy-GB" sz="1800" baseline="0" dirty="0" smtClean="0">
              <a:solidFill>
                <a:srgbClr val="FF0000"/>
              </a:solidFill>
            </a:endParaRPr>
          </a:p>
          <a:p>
            <a:pPr marL="0" indent="0">
              <a:buFont typeface="Arial" panose="020B0604020202020204" pitchFamily="34" charset="0"/>
              <a:buNone/>
            </a:pPr>
            <a:endParaRPr lang="cy-GB" sz="1800" baseline="0" dirty="0" smtClean="0">
              <a:solidFill>
                <a:srgbClr val="FF0000"/>
              </a:solidFill>
            </a:endParaRPr>
          </a:p>
          <a:p>
            <a:pPr marL="0" indent="0">
              <a:buFont typeface="Arial" panose="020B0604020202020204" pitchFamily="34" charset="0"/>
              <a:buNone/>
            </a:pPr>
            <a:r>
              <a:rPr lang="cy-GB" sz="1800" baseline="0" dirty="0" smtClean="0">
                <a:solidFill>
                  <a:srgbClr val="FF0000"/>
                </a:solidFill>
              </a:rPr>
              <a:t>Mae’r sleidiau nesaf 3 – 8  wedi eu cymryd o wefan Comisiynydd Plant Cymru. </a:t>
            </a:r>
            <a:r>
              <a:rPr lang="en-GB" sz="1800" dirty="0" smtClean="0">
                <a:hlinkClick r:id="rId3"/>
              </a:rPr>
              <a:t>https://www.complantcymru.org.uk/</a:t>
            </a:r>
            <a:endParaRPr lang="en-GB" sz="1800" baseline="0" dirty="0" smtClean="0">
              <a:solidFill>
                <a:srgbClr val="FF0000"/>
              </a:solidFill>
            </a:endParaRPr>
          </a:p>
        </p:txBody>
      </p:sp>
      <p:sp>
        <p:nvSpPr>
          <p:cNvPr id="4" name="Slide Number Placeholder 3"/>
          <p:cNvSpPr>
            <a:spLocks noGrp="1"/>
          </p:cNvSpPr>
          <p:nvPr>
            <p:ph type="sldNum" sz="quarter" idx="10"/>
          </p:nvPr>
        </p:nvSpPr>
        <p:spPr/>
        <p:txBody>
          <a:bodyPr/>
          <a:lstStyle/>
          <a:p>
            <a:fld id="{36168537-78D0-469E-99C4-C1D1E2A00AEA}" type="slidenum">
              <a:rPr lang="en-GB" smtClean="0"/>
              <a:pPr/>
              <a:t>3</a:t>
            </a:fld>
            <a:endParaRPr lang="en-GB"/>
          </a:p>
        </p:txBody>
      </p:sp>
    </p:spTree>
    <p:extLst>
      <p:ext uri="{BB962C8B-B14F-4D97-AF65-F5344CB8AC3E}">
        <p14:creationId xmlns:p14="http://schemas.microsoft.com/office/powerpoint/2010/main" val="234916852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r>
              <a:rPr lang="en-GB" sz="1800" dirty="0" smtClean="0"/>
              <a:t>This is Sally Holland,</a:t>
            </a:r>
            <a:r>
              <a:rPr lang="en-GB" sz="1800" baseline="0" dirty="0" smtClean="0"/>
              <a:t> the</a:t>
            </a:r>
            <a:r>
              <a:rPr lang="en-GB" sz="1800" dirty="0" smtClean="0"/>
              <a:t> Children’s Commissioner for Wales.  Sally</a:t>
            </a:r>
            <a:r>
              <a:rPr lang="en-GB" sz="1800" baseline="0" dirty="0" smtClean="0"/>
              <a:t> </a:t>
            </a:r>
            <a:r>
              <a:rPr lang="en-GB" sz="1800" dirty="0" smtClean="0"/>
              <a:t>is</a:t>
            </a:r>
            <a:r>
              <a:rPr lang="en-GB" sz="1800" baseline="0" dirty="0" smtClean="0"/>
              <a:t> the third children’s commissioner in Wales.  Play the video to hear Sally explain her role as Children’s </a:t>
            </a:r>
            <a:r>
              <a:rPr lang="en-GB" sz="1800" baseline="0" dirty="0" err="1" smtClean="0"/>
              <a:t>Commi</a:t>
            </a:r>
            <a:endParaRPr lang="en-GB" sz="1800" baseline="0" dirty="0" smtClean="0"/>
          </a:p>
          <a:p>
            <a:pPr marL="0" indent="0">
              <a:buFont typeface="Arial" panose="020B0604020202020204" pitchFamily="34" charset="0"/>
              <a:buNone/>
            </a:pPr>
            <a:endParaRPr lang="en-GB" sz="1800" baseline="0" dirty="0" smtClean="0"/>
          </a:p>
          <a:p>
            <a:pPr marL="0" indent="0">
              <a:buFont typeface="Arial" panose="020B0604020202020204" pitchFamily="34" charset="0"/>
              <a:buNone/>
            </a:pPr>
            <a:r>
              <a:rPr lang="en-GB" sz="1800" baseline="0" dirty="0" smtClean="0"/>
              <a:t>The following slides 3 – 8 have been taken from the Children’s commissioner’s website. </a:t>
            </a:r>
            <a:r>
              <a:rPr lang="en-GB" sz="1800" dirty="0" smtClean="0">
                <a:hlinkClick r:id="rId3"/>
              </a:rPr>
              <a:t>https://www.childcomwales.org.uk/</a:t>
            </a:r>
            <a:endParaRPr lang="en-GB" sz="1800" dirty="0">
              <a:solidFill>
                <a:srgbClr val="FF0000"/>
              </a:solidFill>
            </a:endParaRPr>
          </a:p>
        </p:txBody>
      </p:sp>
      <p:sp>
        <p:nvSpPr>
          <p:cNvPr id="4" name="Slide Number Placeholder 3"/>
          <p:cNvSpPr>
            <a:spLocks noGrp="1"/>
          </p:cNvSpPr>
          <p:nvPr>
            <p:ph type="sldNum" sz="quarter" idx="10"/>
          </p:nvPr>
        </p:nvSpPr>
        <p:spPr/>
        <p:txBody>
          <a:bodyPr/>
          <a:lstStyle/>
          <a:p>
            <a:fld id="{36168537-78D0-469E-99C4-C1D1E2A00AEA}" type="slidenum">
              <a:rPr lang="en-GB" smtClean="0"/>
              <a:pPr/>
              <a:t>4</a:t>
            </a:fld>
            <a:endParaRPr lang="en-GB"/>
          </a:p>
        </p:txBody>
      </p:sp>
    </p:spTree>
    <p:extLst>
      <p:ext uri="{BB962C8B-B14F-4D97-AF65-F5344CB8AC3E}">
        <p14:creationId xmlns:p14="http://schemas.microsoft.com/office/powerpoint/2010/main" val="63513000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dirty="0" err="1" smtClean="0"/>
              <a:t>Hawliau</a:t>
            </a:r>
            <a:r>
              <a:rPr lang="en-GB" baseline="0" dirty="0" smtClean="0"/>
              <a:t> plant </a:t>
            </a:r>
            <a:r>
              <a:rPr lang="en-GB" baseline="0" dirty="0" err="1" smtClean="0"/>
              <a:t>yw’r</a:t>
            </a:r>
            <a:r>
              <a:rPr lang="en-GB" baseline="0" dirty="0" smtClean="0"/>
              <a:t> </a:t>
            </a:r>
            <a:r>
              <a:rPr lang="en-GB" baseline="0" dirty="0" err="1" smtClean="0"/>
              <a:t>pethau</a:t>
            </a:r>
            <a:r>
              <a:rPr lang="en-GB" baseline="0" dirty="0" smtClean="0"/>
              <a:t> </a:t>
            </a:r>
            <a:r>
              <a:rPr lang="en-GB" baseline="0" dirty="0" err="1" smtClean="0"/>
              <a:t>dylai</a:t>
            </a:r>
            <a:r>
              <a:rPr lang="en-GB" baseline="0" dirty="0" smtClean="0"/>
              <a:t> </a:t>
            </a:r>
            <a:r>
              <a:rPr lang="en-GB" baseline="0" dirty="0" err="1" smtClean="0"/>
              <a:t>pob</a:t>
            </a:r>
            <a:r>
              <a:rPr lang="en-GB" baseline="0" dirty="0" smtClean="0"/>
              <a:t> </a:t>
            </a:r>
            <a:r>
              <a:rPr lang="en-GB" baseline="0" dirty="0" err="1" smtClean="0"/>
              <a:t>plentyn</a:t>
            </a:r>
            <a:r>
              <a:rPr lang="en-GB" baseline="0" dirty="0" smtClean="0"/>
              <a:t> </a:t>
            </a:r>
            <a:r>
              <a:rPr lang="en-GB" baseline="0" dirty="0" err="1" smtClean="0"/>
              <a:t>eu</a:t>
            </a:r>
            <a:r>
              <a:rPr lang="en-GB" baseline="0" dirty="0" smtClean="0"/>
              <a:t> </a:t>
            </a:r>
            <a:r>
              <a:rPr lang="en-GB" baseline="0" dirty="0" err="1" smtClean="0"/>
              <a:t>profi</a:t>
            </a:r>
            <a:r>
              <a:rPr lang="en-GB" baseline="0" dirty="0" smtClean="0"/>
              <a:t> </a:t>
            </a:r>
            <a:r>
              <a:rPr lang="en-GB" baseline="0" dirty="0" err="1" smtClean="0"/>
              <a:t>i</a:t>
            </a:r>
            <a:r>
              <a:rPr lang="en-GB" baseline="0" dirty="0" smtClean="0"/>
              <a:t> </a:t>
            </a:r>
            <a:r>
              <a:rPr lang="en-GB" baseline="0" dirty="0" err="1" smtClean="0"/>
              <a:t>fod</a:t>
            </a:r>
            <a:r>
              <a:rPr lang="en-GB" baseline="0" dirty="0" smtClean="0"/>
              <a:t> </a:t>
            </a:r>
            <a:r>
              <a:rPr lang="en-GB" baseline="0" dirty="0" err="1" smtClean="0"/>
              <a:t>yn</a:t>
            </a:r>
            <a:r>
              <a:rPr lang="en-GB" baseline="0" dirty="0" smtClean="0"/>
              <a:t> </a:t>
            </a:r>
            <a:r>
              <a:rPr lang="en-GB" baseline="0" dirty="0" err="1" smtClean="0"/>
              <a:t>hapus</a:t>
            </a:r>
            <a:r>
              <a:rPr lang="en-GB" baseline="0" dirty="0" smtClean="0"/>
              <a:t>, </a:t>
            </a:r>
            <a:r>
              <a:rPr lang="en-GB" baseline="0" dirty="0" err="1" smtClean="0"/>
              <a:t>yn</a:t>
            </a:r>
            <a:r>
              <a:rPr lang="en-GB" baseline="0" dirty="0" smtClean="0"/>
              <a:t> </a:t>
            </a:r>
            <a:r>
              <a:rPr lang="en-GB" baseline="0" dirty="0" err="1" smtClean="0"/>
              <a:t>iach</a:t>
            </a:r>
            <a:r>
              <a:rPr lang="en-GB" baseline="0" dirty="0" smtClean="0"/>
              <a:t> ac </a:t>
            </a:r>
            <a:r>
              <a:rPr lang="en-GB" baseline="0" dirty="0" err="1" smtClean="0"/>
              <a:t>yn</a:t>
            </a:r>
            <a:r>
              <a:rPr lang="en-GB" baseline="0" dirty="0" smtClean="0"/>
              <a:t> </a:t>
            </a:r>
            <a:r>
              <a:rPr lang="en-GB" baseline="0" dirty="0" err="1" smtClean="0"/>
              <a:t>ddiogel</a:t>
            </a:r>
            <a:r>
              <a:rPr lang="en-GB" baseline="0" dirty="0" smtClean="0"/>
              <a:t>. Mae </a:t>
            </a:r>
            <a:r>
              <a:rPr lang="en-GB" baseline="0" dirty="0" err="1" smtClean="0"/>
              <a:t>hawliau</a:t>
            </a:r>
            <a:r>
              <a:rPr lang="en-GB" baseline="0" dirty="0" smtClean="0"/>
              <a:t> </a:t>
            </a:r>
            <a:r>
              <a:rPr lang="en-GB" baseline="0" dirty="0" err="1" smtClean="0"/>
              <a:t>gan</a:t>
            </a:r>
            <a:r>
              <a:rPr lang="en-GB" baseline="0" dirty="0" smtClean="0"/>
              <a:t> bob </a:t>
            </a:r>
            <a:r>
              <a:rPr lang="en-GB" baseline="0" dirty="0" err="1" smtClean="0"/>
              <a:t>plentyn</a:t>
            </a:r>
            <a:r>
              <a:rPr lang="en-GB" baseline="0" dirty="0" smtClean="0"/>
              <a:t> o </a:t>
            </a:r>
            <a:r>
              <a:rPr lang="en-GB" baseline="0" dirty="0" err="1" smtClean="0"/>
              <a:t>dan</a:t>
            </a:r>
            <a:r>
              <a:rPr lang="en-GB" baseline="0" dirty="0" smtClean="0"/>
              <a:t> 18 </a:t>
            </a:r>
            <a:r>
              <a:rPr lang="en-GB" baseline="0" dirty="0" err="1" smtClean="0"/>
              <a:t>oed</a:t>
            </a:r>
            <a:r>
              <a:rPr lang="en-GB" baseline="0" dirty="0" smtClean="0"/>
              <a: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cy-GB" baseline="0" dirty="0" smtClean="0"/>
          </a:p>
          <a:p>
            <a:pPr marL="0" marR="0" lvl="0" indent="0" algn="l" defTabSz="914400" rtl="0" eaLnBrk="1" fontAlgn="auto" latinLnBrk="0" hangingPunct="1">
              <a:lnSpc>
                <a:spcPct val="100000"/>
              </a:lnSpc>
              <a:spcBef>
                <a:spcPts val="0"/>
              </a:spcBef>
              <a:spcAft>
                <a:spcPts val="0"/>
              </a:spcAft>
              <a:buClrTx/>
              <a:buSzTx/>
              <a:buFontTx/>
              <a:buNone/>
              <a:tabLst/>
              <a:defRPr/>
            </a:pPr>
            <a:endParaRPr lang="cy-GB" baseline="0" dirty="0" smtClean="0"/>
          </a:p>
          <a:p>
            <a:pPr marL="0" marR="0" lvl="0" indent="0" algn="l" defTabSz="914400" rtl="0" eaLnBrk="1" fontAlgn="auto" latinLnBrk="0" hangingPunct="1">
              <a:lnSpc>
                <a:spcPct val="100000"/>
              </a:lnSpc>
              <a:spcBef>
                <a:spcPts val="0"/>
              </a:spcBef>
              <a:spcAft>
                <a:spcPts val="0"/>
              </a:spcAft>
              <a:buClrTx/>
              <a:buSzTx/>
              <a:buFontTx/>
              <a:buNone/>
              <a:tabLst/>
              <a:defRPr/>
            </a:pPr>
            <a:r>
              <a:rPr lang="cy-GB" baseline="0" dirty="0" smtClean="0"/>
              <a:t>* Tasg - Ewch i wefan Comisiynydd plant Cymru a darllenwch yr erthyglau gan CCUHP</a:t>
            </a:r>
            <a:endParaRPr lang="en-GB" baseline="0" dirty="0" smtClean="0"/>
          </a:p>
          <a:p>
            <a:endParaRPr lang="en-GB" dirty="0"/>
          </a:p>
        </p:txBody>
      </p:sp>
      <p:sp>
        <p:nvSpPr>
          <p:cNvPr id="4" name="Slide Number Placeholder 3"/>
          <p:cNvSpPr>
            <a:spLocks noGrp="1"/>
          </p:cNvSpPr>
          <p:nvPr>
            <p:ph type="sldNum" sz="quarter" idx="10"/>
          </p:nvPr>
        </p:nvSpPr>
        <p:spPr/>
        <p:txBody>
          <a:bodyPr/>
          <a:lstStyle/>
          <a:p>
            <a:fld id="{7EF9391A-6DA5-4654-924A-C8E4262C7659}" type="slidenum">
              <a:rPr lang="en-GB" smtClean="0"/>
              <a:pPr/>
              <a:t>5</a:t>
            </a:fld>
            <a:endParaRPr lang="en-GB"/>
          </a:p>
        </p:txBody>
      </p:sp>
    </p:spTree>
    <p:extLst>
      <p:ext uri="{BB962C8B-B14F-4D97-AF65-F5344CB8AC3E}">
        <p14:creationId xmlns:p14="http://schemas.microsoft.com/office/powerpoint/2010/main" val="70618246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dirty="0" smtClean="0"/>
              <a:t>Children’s rights are the things that all children should experience to be happy, healthy and safe.  Every child under 18 has rights.  </a:t>
            </a:r>
          </a:p>
          <a:p>
            <a:endParaRPr lang="cy-GB" dirty="0" smtClean="0"/>
          </a:p>
          <a:p>
            <a:r>
              <a:rPr lang="cy-GB" dirty="0" smtClean="0"/>
              <a:t>*</a:t>
            </a:r>
            <a:r>
              <a:rPr lang="cy-GB" dirty="0" err="1" smtClean="0"/>
              <a:t>Task</a:t>
            </a:r>
            <a:r>
              <a:rPr lang="cy-GB" dirty="0" smtClean="0"/>
              <a:t> – Go to the </a:t>
            </a:r>
            <a:r>
              <a:rPr lang="cy-GB" dirty="0" err="1" smtClean="0"/>
              <a:t>Children’s</a:t>
            </a:r>
            <a:r>
              <a:rPr lang="cy-GB" dirty="0" smtClean="0"/>
              <a:t> </a:t>
            </a:r>
            <a:r>
              <a:rPr lang="cy-GB" dirty="0" err="1" smtClean="0"/>
              <a:t>Commissioner’s</a:t>
            </a:r>
            <a:r>
              <a:rPr lang="cy-GB" dirty="0" smtClean="0"/>
              <a:t> </a:t>
            </a:r>
            <a:r>
              <a:rPr lang="cy-GB" dirty="0" err="1" smtClean="0"/>
              <a:t>website</a:t>
            </a:r>
            <a:r>
              <a:rPr lang="cy-GB" dirty="0" smtClean="0"/>
              <a:t> </a:t>
            </a:r>
            <a:r>
              <a:rPr lang="cy-GB" dirty="0" err="1" smtClean="0"/>
              <a:t>and</a:t>
            </a:r>
            <a:r>
              <a:rPr lang="cy-GB" dirty="0" smtClean="0"/>
              <a:t> </a:t>
            </a:r>
            <a:r>
              <a:rPr lang="cy-GB" dirty="0" err="1" smtClean="0"/>
              <a:t>read</a:t>
            </a:r>
            <a:r>
              <a:rPr lang="cy-GB" dirty="0" smtClean="0"/>
              <a:t> the UNCRC</a:t>
            </a:r>
            <a:r>
              <a:rPr lang="cy-GB" baseline="0" dirty="0" smtClean="0"/>
              <a:t> </a:t>
            </a:r>
            <a:r>
              <a:rPr lang="cy-GB" baseline="0" dirty="0" err="1" smtClean="0"/>
              <a:t>articles</a:t>
            </a:r>
            <a:r>
              <a:rPr lang="cy-GB" baseline="0" dirty="0" smtClean="0"/>
              <a:t>.</a:t>
            </a:r>
            <a:endParaRPr lang="en-GB" dirty="0"/>
          </a:p>
        </p:txBody>
      </p:sp>
      <p:sp>
        <p:nvSpPr>
          <p:cNvPr id="4" name="Slide Number Placeholder 3"/>
          <p:cNvSpPr>
            <a:spLocks noGrp="1"/>
          </p:cNvSpPr>
          <p:nvPr>
            <p:ph type="sldNum" sz="quarter" idx="10"/>
          </p:nvPr>
        </p:nvSpPr>
        <p:spPr/>
        <p:txBody>
          <a:bodyPr/>
          <a:lstStyle/>
          <a:p>
            <a:fld id="{7EF9391A-6DA5-4654-924A-C8E4262C7659}" type="slidenum">
              <a:rPr lang="en-GB" smtClean="0"/>
              <a:t>6</a:t>
            </a:fld>
            <a:endParaRPr lang="en-GB"/>
          </a:p>
        </p:txBody>
      </p:sp>
    </p:spTree>
    <p:extLst>
      <p:ext uri="{BB962C8B-B14F-4D97-AF65-F5344CB8AC3E}">
        <p14:creationId xmlns:p14="http://schemas.microsoft.com/office/powerpoint/2010/main" val="54340381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aseline="0" dirty="0" err="1" smtClean="0"/>
              <a:t>Bydd</a:t>
            </a:r>
            <a:r>
              <a:rPr lang="en-GB" baseline="0" dirty="0" smtClean="0"/>
              <a:t> </a:t>
            </a:r>
            <a:r>
              <a:rPr lang="en-GB" baseline="0" dirty="0" err="1" smtClean="0"/>
              <a:t>ysgolion</a:t>
            </a:r>
            <a:r>
              <a:rPr lang="en-GB" baseline="0" dirty="0" smtClean="0"/>
              <a:t> </a:t>
            </a:r>
            <a:r>
              <a:rPr lang="en-GB" baseline="0" dirty="0" err="1" smtClean="0"/>
              <a:t>yn</a:t>
            </a:r>
            <a:r>
              <a:rPr lang="en-GB" baseline="0" dirty="0" smtClean="0"/>
              <a:t> </a:t>
            </a:r>
            <a:r>
              <a:rPr lang="en-GB" baseline="0" dirty="0" err="1" smtClean="0"/>
              <a:t>dewis</a:t>
            </a:r>
            <a:r>
              <a:rPr lang="en-GB" baseline="0" dirty="0" smtClean="0"/>
              <a:t>  </a:t>
            </a:r>
            <a:r>
              <a:rPr lang="en-GB" baseline="0" dirty="0" err="1" smtClean="0"/>
              <a:t>Llysgenhadon</a:t>
            </a:r>
            <a:r>
              <a:rPr lang="en-GB" baseline="0" dirty="0" smtClean="0"/>
              <a:t> </a:t>
            </a:r>
            <a:r>
              <a:rPr lang="en-GB" baseline="0" dirty="0" err="1" smtClean="0"/>
              <a:t>Gwych</a:t>
            </a:r>
            <a:endParaRPr lang="en-GB" baseline="0" dirty="0" smtClean="0"/>
          </a:p>
          <a:p>
            <a:endParaRPr lang="en-GB" baseline="0" dirty="0" smtClean="0"/>
          </a:p>
          <a:p>
            <a:r>
              <a:rPr lang="en-GB" baseline="0" dirty="0" err="1" smtClean="0"/>
              <a:t>Eu</a:t>
            </a:r>
            <a:r>
              <a:rPr lang="en-GB" baseline="0" dirty="0" smtClean="0"/>
              <a:t> </a:t>
            </a:r>
            <a:r>
              <a:rPr lang="en-GB" baseline="0" dirty="0" err="1" smtClean="0"/>
              <a:t>rol</a:t>
            </a:r>
            <a:r>
              <a:rPr lang="en-GB" baseline="0" dirty="0" smtClean="0"/>
              <a:t> </a:t>
            </a:r>
            <a:r>
              <a:rPr lang="en-GB" baseline="0" dirty="0" err="1" smtClean="0"/>
              <a:t>yw</a:t>
            </a:r>
            <a:r>
              <a:rPr lang="en-GB" baseline="0" dirty="0" smtClean="0"/>
              <a:t> </a:t>
            </a:r>
            <a:r>
              <a:rPr lang="en-GB" baseline="0" dirty="0" err="1" smtClean="0"/>
              <a:t>egluro’r</a:t>
            </a:r>
            <a:r>
              <a:rPr lang="en-GB" baseline="0" dirty="0" smtClean="0"/>
              <a:t> </a:t>
            </a:r>
            <a:r>
              <a:rPr lang="en-GB" baseline="0" dirty="0" err="1" smtClean="0"/>
              <a:t>hawliau</a:t>
            </a:r>
            <a:r>
              <a:rPr lang="en-GB" baseline="0" dirty="0" smtClean="0"/>
              <a:t> </a:t>
            </a:r>
            <a:r>
              <a:rPr lang="en-GB" baseline="0" dirty="0" err="1" smtClean="0"/>
              <a:t>i</a:t>
            </a:r>
            <a:r>
              <a:rPr lang="en-GB" baseline="0" dirty="0" smtClean="0"/>
              <a:t> </a:t>
            </a:r>
            <a:r>
              <a:rPr lang="en-GB" baseline="0" dirty="0" err="1" smtClean="0"/>
              <a:t>weddill</a:t>
            </a:r>
            <a:r>
              <a:rPr lang="en-GB" baseline="0" dirty="0" smtClean="0"/>
              <a:t> </a:t>
            </a:r>
            <a:r>
              <a:rPr lang="en-GB" baseline="0" dirty="0" err="1" smtClean="0"/>
              <a:t>yr</a:t>
            </a:r>
            <a:r>
              <a:rPr lang="en-GB" baseline="0" dirty="0" smtClean="0"/>
              <a:t> </a:t>
            </a:r>
            <a:r>
              <a:rPr lang="en-GB" baseline="0" dirty="0" err="1" smtClean="0"/>
              <a:t>ysgol</a:t>
            </a:r>
            <a:r>
              <a:rPr lang="en-GB" baseline="0" dirty="0" smtClean="0"/>
              <a:t>.</a:t>
            </a:r>
          </a:p>
          <a:p>
            <a:endParaRPr lang="cy-GB" baseline="0" dirty="0" smtClean="0"/>
          </a:p>
          <a:p>
            <a:r>
              <a:rPr lang="cy-GB" baseline="0" dirty="0" err="1" smtClean="0"/>
              <a:t>C’n</a:t>
            </a:r>
            <a:r>
              <a:rPr lang="cy-GB" baseline="0" dirty="0" smtClean="0"/>
              <a:t> – A welsoch rhain tra ar eich PAP?</a:t>
            </a:r>
            <a:endParaRPr lang="en-GB" baseline="0" dirty="0" smtClean="0"/>
          </a:p>
          <a:p>
            <a:endParaRPr lang="en-GB" baseline="0" dirty="0" smtClean="0"/>
          </a:p>
          <a:p>
            <a:endParaRPr lang="en-GB" baseline="0" dirty="0" smtClean="0"/>
          </a:p>
        </p:txBody>
      </p:sp>
      <p:sp>
        <p:nvSpPr>
          <p:cNvPr id="4" name="Slide Number Placeholder 3"/>
          <p:cNvSpPr>
            <a:spLocks noGrp="1"/>
          </p:cNvSpPr>
          <p:nvPr>
            <p:ph type="sldNum" sz="quarter" idx="10"/>
          </p:nvPr>
        </p:nvSpPr>
        <p:spPr/>
        <p:txBody>
          <a:bodyPr/>
          <a:lstStyle/>
          <a:p>
            <a:fld id="{7EF9391A-6DA5-4654-924A-C8E4262C7659}" type="slidenum">
              <a:rPr lang="en-GB" smtClean="0"/>
              <a:pPr/>
              <a:t>7</a:t>
            </a:fld>
            <a:endParaRPr lang="en-GB"/>
          </a:p>
        </p:txBody>
      </p:sp>
    </p:spTree>
    <p:extLst>
      <p:ext uri="{BB962C8B-B14F-4D97-AF65-F5344CB8AC3E}">
        <p14:creationId xmlns:p14="http://schemas.microsoft.com/office/powerpoint/2010/main" val="88223785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aseline="0" dirty="0" smtClean="0"/>
              <a:t>The Super Ambassadors tell everyone more about their rights</a:t>
            </a:r>
          </a:p>
          <a:p>
            <a:endParaRPr lang="cy-GB" baseline="0" dirty="0" smtClean="0"/>
          </a:p>
          <a:p>
            <a:r>
              <a:rPr lang="cy-GB" baseline="0" dirty="0" err="1" smtClean="0"/>
              <a:t>Q’n</a:t>
            </a:r>
            <a:r>
              <a:rPr lang="cy-GB" baseline="0" dirty="0" smtClean="0"/>
              <a:t> – Did </a:t>
            </a:r>
            <a:r>
              <a:rPr lang="cy-GB" baseline="0" dirty="0" err="1" smtClean="0"/>
              <a:t>you</a:t>
            </a:r>
            <a:r>
              <a:rPr lang="cy-GB" baseline="0" dirty="0" smtClean="0"/>
              <a:t> </a:t>
            </a:r>
            <a:r>
              <a:rPr lang="cy-GB" baseline="0" dirty="0" err="1" smtClean="0"/>
              <a:t>see</a:t>
            </a:r>
            <a:r>
              <a:rPr lang="cy-GB" baseline="0" dirty="0" smtClean="0"/>
              <a:t> </a:t>
            </a:r>
            <a:r>
              <a:rPr lang="cy-GB" baseline="0" dirty="0" err="1" smtClean="0"/>
              <a:t>these</a:t>
            </a:r>
            <a:r>
              <a:rPr lang="cy-GB" baseline="0" dirty="0" smtClean="0"/>
              <a:t> </a:t>
            </a:r>
            <a:r>
              <a:rPr lang="cy-GB" baseline="0" dirty="0" err="1" smtClean="0"/>
              <a:t>during</a:t>
            </a:r>
            <a:r>
              <a:rPr lang="cy-GB" baseline="0" dirty="0" smtClean="0"/>
              <a:t> </a:t>
            </a:r>
            <a:r>
              <a:rPr lang="cy-GB" baseline="0" dirty="0" err="1" smtClean="0"/>
              <a:t>your</a:t>
            </a:r>
            <a:r>
              <a:rPr lang="cy-GB" baseline="0" dirty="0" smtClean="0"/>
              <a:t> PTE?</a:t>
            </a:r>
            <a:endParaRPr lang="en-GB" baseline="0" dirty="0" smtClean="0"/>
          </a:p>
        </p:txBody>
      </p:sp>
      <p:sp>
        <p:nvSpPr>
          <p:cNvPr id="4" name="Slide Number Placeholder 3"/>
          <p:cNvSpPr>
            <a:spLocks noGrp="1"/>
          </p:cNvSpPr>
          <p:nvPr>
            <p:ph type="sldNum" sz="quarter" idx="10"/>
          </p:nvPr>
        </p:nvSpPr>
        <p:spPr/>
        <p:txBody>
          <a:bodyPr/>
          <a:lstStyle/>
          <a:p>
            <a:fld id="{7EF9391A-6DA5-4654-924A-C8E4262C7659}" type="slidenum">
              <a:rPr lang="en-GB" smtClean="0"/>
              <a:t>8</a:t>
            </a:fld>
            <a:endParaRPr lang="en-GB"/>
          </a:p>
        </p:txBody>
      </p:sp>
    </p:spTree>
    <p:extLst>
      <p:ext uri="{BB962C8B-B14F-4D97-AF65-F5344CB8AC3E}">
        <p14:creationId xmlns:p14="http://schemas.microsoft.com/office/powerpoint/2010/main" val="206955100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smtClean="0"/>
              <a:t>Tasg - Ewch nol</a:t>
            </a:r>
            <a:r>
              <a:rPr lang="cy-GB" baseline="0" dirty="0" smtClean="0"/>
              <a:t> at yr hawliau a cheisiwch ddewis y 5 pwysicaf yn eich barn chi o ran eu haddysgu o fewn yr ysgol.</a:t>
            </a:r>
            <a:endParaRPr lang="en-GB" baseline="0" dirty="0" smtClean="0"/>
          </a:p>
          <a:p>
            <a:endParaRPr lang="cy-GB" baseline="0" dirty="0" smtClean="0"/>
          </a:p>
          <a:p>
            <a:endParaRPr lang="cy-GB" baseline="0" dirty="0" smtClean="0"/>
          </a:p>
          <a:p>
            <a:endParaRPr lang="cy-GB" baseline="0" dirty="0" smtClean="0"/>
          </a:p>
          <a:p>
            <a:r>
              <a:rPr lang="cy-GB" baseline="0" dirty="0" err="1" smtClean="0"/>
              <a:t>Task</a:t>
            </a:r>
            <a:r>
              <a:rPr lang="cy-GB" baseline="0" dirty="0" smtClean="0"/>
              <a:t> - </a:t>
            </a:r>
            <a:r>
              <a:rPr lang="cy-GB" baseline="0" dirty="0" err="1" smtClean="0"/>
              <a:t>Revisit</a:t>
            </a:r>
            <a:r>
              <a:rPr lang="cy-GB" baseline="0" dirty="0" smtClean="0"/>
              <a:t> the </a:t>
            </a:r>
            <a:r>
              <a:rPr lang="cy-GB" baseline="0" dirty="0" err="1" smtClean="0"/>
              <a:t>Rights</a:t>
            </a:r>
            <a:r>
              <a:rPr lang="cy-GB" baseline="0" dirty="0" smtClean="0"/>
              <a:t> </a:t>
            </a:r>
            <a:r>
              <a:rPr lang="cy-GB" baseline="0" dirty="0" err="1" smtClean="0"/>
              <a:t>and</a:t>
            </a:r>
            <a:r>
              <a:rPr lang="cy-GB" baseline="0" dirty="0" smtClean="0"/>
              <a:t> </a:t>
            </a:r>
            <a:r>
              <a:rPr lang="cy-GB" baseline="0" dirty="0" err="1" smtClean="0"/>
              <a:t>choose</a:t>
            </a:r>
            <a:r>
              <a:rPr lang="cy-GB" baseline="0" dirty="0" smtClean="0"/>
              <a:t> the 5 </a:t>
            </a:r>
            <a:r>
              <a:rPr lang="cy-GB" baseline="0" dirty="0" err="1" smtClean="0"/>
              <a:t>that</a:t>
            </a:r>
            <a:r>
              <a:rPr lang="cy-GB" baseline="0" dirty="0" smtClean="0"/>
              <a:t> </a:t>
            </a:r>
            <a:r>
              <a:rPr lang="cy-GB" baseline="0" dirty="0" err="1" smtClean="0"/>
              <a:t>you</a:t>
            </a:r>
            <a:r>
              <a:rPr lang="cy-GB" baseline="0" dirty="0" smtClean="0"/>
              <a:t> </a:t>
            </a:r>
            <a:r>
              <a:rPr lang="cy-GB" baseline="0" dirty="0" err="1" smtClean="0"/>
              <a:t>consider</a:t>
            </a:r>
            <a:r>
              <a:rPr lang="cy-GB" baseline="0" dirty="0" smtClean="0"/>
              <a:t> most </a:t>
            </a:r>
            <a:r>
              <a:rPr lang="cy-GB" baseline="0" dirty="0" err="1" smtClean="0"/>
              <a:t>important</a:t>
            </a:r>
            <a:r>
              <a:rPr lang="cy-GB" baseline="0" dirty="0" smtClean="0"/>
              <a:t> </a:t>
            </a:r>
            <a:r>
              <a:rPr lang="cy-GB" baseline="0" dirty="0" err="1" smtClean="0"/>
              <a:t>for</a:t>
            </a:r>
            <a:r>
              <a:rPr lang="cy-GB" baseline="0" dirty="0" smtClean="0"/>
              <a:t> </a:t>
            </a:r>
            <a:r>
              <a:rPr lang="cy-GB" baseline="0" dirty="0" err="1" smtClean="0"/>
              <a:t>children</a:t>
            </a:r>
            <a:r>
              <a:rPr lang="cy-GB" baseline="0" dirty="0" smtClean="0"/>
              <a:t> to be </a:t>
            </a:r>
            <a:r>
              <a:rPr lang="cy-GB" baseline="0" dirty="0" err="1" smtClean="0"/>
              <a:t>taught</a:t>
            </a:r>
            <a:r>
              <a:rPr lang="cy-GB" baseline="0" dirty="0" smtClean="0"/>
              <a:t> </a:t>
            </a:r>
            <a:r>
              <a:rPr lang="cy-GB" baseline="0" dirty="0" err="1" smtClean="0"/>
              <a:t>in</a:t>
            </a:r>
            <a:r>
              <a:rPr lang="cy-GB" baseline="0" dirty="0" smtClean="0"/>
              <a:t> </a:t>
            </a:r>
            <a:r>
              <a:rPr lang="cy-GB" baseline="0" dirty="0" err="1" smtClean="0"/>
              <a:t>school</a:t>
            </a:r>
            <a:r>
              <a:rPr lang="cy-GB" baseline="0" dirty="0" smtClean="0"/>
              <a:t>.</a:t>
            </a:r>
          </a:p>
        </p:txBody>
      </p:sp>
      <p:sp>
        <p:nvSpPr>
          <p:cNvPr id="4" name="Slide Number Placeholder 3"/>
          <p:cNvSpPr>
            <a:spLocks noGrp="1"/>
          </p:cNvSpPr>
          <p:nvPr>
            <p:ph type="sldNum" sz="quarter" idx="10"/>
          </p:nvPr>
        </p:nvSpPr>
        <p:spPr/>
        <p:txBody>
          <a:bodyPr/>
          <a:lstStyle/>
          <a:p>
            <a:fld id="{55914AA0-60CE-474E-AD3C-77FB627FC42F}" type="slidenum">
              <a:rPr lang="en-GB" smtClean="0"/>
              <a:t>9</a:t>
            </a:fld>
            <a:endParaRPr lang="en-GB"/>
          </a:p>
        </p:txBody>
      </p:sp>
    </p:spTree>
    <p:extLst>
      <p:ext uri="{BB962C8B-B14F-4D97-AF65-F5344CB8AC3E}">
        <p14:creationId xmlns:p14="http://schemas.microsoft.com/office/powerpoint/2010/main" val="382418108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smtClean="0"/>
              <a:t>Mae erthygl 12 yn ystyried llais y plentyn – mae gan bob unigolyn yr hawl i leisio’i farn</a:t>
            </a:r>
          </a:p>
          <a:p>
            <a:endParaRPr lang="cy-GB" dirty="0" smtClean="0"/>
          </a:p>
          <a:p>
            <a:r>
              <a:rPr lang="cy-GB" dirty="0" smtClean="0"/>
              <a:t>Ystyriwch</a:t>
            </a:r>
            <a:r>
              <a:rPr lang="cy-GB" baseline="0" dirty="0" smtClean="0"/>
              <a:t> sawl gwahanol ffordd gafodd y plant yn eich dosbarth PAP gyfrannu at benderfyniadau a wnaethpwyd o fewn y dosbarth / ysgol / gymuned.</a:t>
            </a:r>
          </a:p>
          <a:p>
            <a:endParaRPr lang="cy-GB" baseline="0" dirty="0" smtClean="0"/>
          </a:p>
          <a:p>
            <a:endParaRPr lang="cy-GB" baseline="0" dirty="0" smtClean="0"/>
          </a:p>
          <a:p>
            <a:endParaRPr lang="cy-GB" baseline="0" dirty="0" smtClean="0"/>
          </a:p>
          <a:p>
            <a:r>
              <a:rPr lang="cy-GB" baseline="0" dirty="0" err="1" smtClean="0"/>
              <a:t>Article</a:t>
            </a:r>
            <a:r>
              <a:rPr lang="cy-GB" baseline="0" dirty="0" smtClean="0"/>
              <a:t> 12 </a:t>
            </a:r>
            <a:r>
              <a:rPr lang="cy-GB" baseline="0" dirty="0" err="1" smtClean="0"/>
              <a:t>considers</a:t>
            </a:r>
            <a:r>
              <a:rPr lang="cy-GB" baseline="0" dirty="0" smtClean="0"/>
              <a:t> </a:t>
            </a:r>
            <a:r>
              <a:rPr lang="cy-GB" baseline="0" dirty="0" err="1" smtClean="0"/>
              <a:t>pupil</a:t>
            </a:r>
            <a:r>
              <a:rPr lang="cy-GB" baseline="0" dirty="0" smtClean="0"/>
              <a:t> </a:t>
            </a:r>
            <a:r>
              <a:rPr lang="cy-GB" baseline="0" dirty="0" err="1" smtClean="0"/>
              <a:t>voice</a:t>
            </a:r>
            <a:r>
              <a:rPr lang="cy-GB" baseline="0" dirty="0" smtClean="0"/>
              <a:t> – </a:t>
            </a:r>
            <a:r>
              <a:rPr lang="cy-GB" baseline="0" dirty="0" err="1" smtClean="0"/>
              <a:t>every</a:t>
            </a:r>
            <a:r>
              <a:rPr lang="cy-GB" baseline="0" dirty="0" smtClean="0"/>
              <a:t> </a:t>
            </a:r>
            <a:r>
              <a:rPr lang="cy-GB" baseline="0" dirty="0" err="1" smtClean="0"/>
              <a:t>individual</a:t>
            </a:r>
            <a:r>
              <a:rPr lang="cy-GB" baseline="0" dirty="0" smtClean="0"/>
              <a:t> </a:t>
            </a:r>
            <a:r>
              <a:rPr lang="cy-GB" baseline="0" dirty="0" err="1" smtClean="0"/>
              <a:t>has</a:t>
            </a:r>
            <a:r>
              <a:rPr lang="cy-GB" baseline="0" dirty="0" smtClean="0"/>
              <a:t> the </a:t>
            </a:r>
            <a:r>
              <a:rPr lang="cy-GB" baseline="0" dirty="0" err="1" smtClean="0"/>
              <a:t>right</a:t>
            </a:r>
            <a:r>
              <a:rPr lang="cy-GB" baseline="0" dirty="0" smtClean="0"/>
              <a:t> to Express </a:t>
            </a:r>
            <a:r>
              <a:rPr lang="cy-GB" baseline="0" dirty="0" err="1" smtClean="0"/>
              <a:t>their</a:t>
            </a:r>
            <a:r>
              <a:rPr lang="cy-GB" baseline="0" dirty="0" smtClean="0"/>
              <a:t> </a:t>
            </a:r>
            <a:r>
              <a:rPr lang="cy-GB" baseline="0" dirty="0" err="1" smtClean="0"/>
              <a:t>views</a:t>
            </a:r>
            <a:r>
              <a:rPr lang="cy-GB" baseline="0" dirty="0" smtClean="0"/>
              <a:t>.</a:t>
            </a:r>
          </a:p>
          <a:p>
            <a:endParaRPr lang="cy-GB" baseline="0" dirty="0" smtClean="0"/>
          </a:p>
          <a:p>
            <a:r>
              <a:rPr lang="cy-GB" baseline="0" dirty="0" err="1" smtClean="0"/>
              <a:t>Consider</a:t>
            </a:r>
            <a:r>
              <a:rPr lang="cy-GB" baseline="0" dirty="0" smtClean="0"/>
              <a:t> </a:t>
            </a:r>
            <a:r>
              <a:rPr lang="cy-GB" baseline="0" dirty="0" err="1" smtClean="0"/>
              <a:t>how</a:t>
            </a:r>
            <a:r>
              <a:rPr lang="cy-GB" baseline="0" dirty="0" smtClean="0"/>
              <a:t> </a:t>
            </a:r>
            <a:r>
              <a:rPr lang="cy-GB" baseline="0" dirty="0" err="1" smtClean="0"/>
              <a:t>many</a:t>
            </a:r>
            <a:r>
              <a:rPr lang="cy-GB" baseline="0" dirty="0" smtClean="0"/>
              <a:t> </a:t>
            </a:r>
            <a:r>
              <a:rPr lang="cy-GB" baseline="0" dirty="0" err="1" smtClean="0"/>
              <a:t>ways</a:t>
            </a:r>
            <a:r>
              <a:rPr lang="cy-GB" baseline="0" dirty="0" smtClean="0"/>
              <a:t> did the </a:t>
            </a:r>
            <a:r>
              <a:rPr lang="cy-GB" baseline="0" dirty="0" err="1" smtClean="0"/>
              <a:t>pupils</a:t>
            </a:r>
            <a:r>
              <a:rPr lang="cy-GB" baseline="0" dirty="0" smtClean="0"/>
              <a:t> </a:t>
            </a:r>
            <a:r>
              <a:rPr lang="cy-GB" baseline="0" dirty="0" err="1" smtClean="0"/>
              <a:t>on</a:t>
            </a:r>
            <a:r>
              <a:rPr lang="cy-GB" baseline="0" dirty="0" smtClean="0"/>
              <a:t> </a:t>
            </a:r>
            <a:r>
              <a:rPr lang="cy-GB" baseline="0" dirty="0" err="1" smtClean="0"/>
              <a:t>your</a:t>
            </a:r>
            <a:r>
              <a:rPr lang="cy-GB" baseline="0" dirty="0" smtClean="0"/>
              <a:t> PTE Express </a:t>
            </a:r>
            <a:r>
              <a:rPr lang="cy-GB" baseline="0" dirty="0" err="1" smtClean="0"/>
              <a:t>their</a:t>
            </a:r>
            <a:r>
              <a:rPr lang="cy-GB" baseline="0" dirty="0" smtClean="0"/>
              <a:t> </a:t>
            </a:r>
            <a:r>
              <a:rPr lang="cy-GB" baseline="0" dirty="0" err="1" smtClean="0"/>
              <a:t>views</a:t>
            </a:r>
            <a:r>
              <a:rPr lang="cy-GB" baseline="0" dirty="0" smtClean="0"/>
              <a:t> </a:t>
            </a:r>
            <a:r>
              <a:rPr lang="cy-GB" baseline="0" dirty="0" err="1" smtClean="0"/>
              <a:t>and</a:t>
            </a:r>
            <a:r>
              <a:rPr lang="cy-GB" baseline="0" dirty="0" smtClean="0"/>
              <a:t> </a:t>
            </a:r>
            <a:r>
              <a:rPr lang="cy-GB" baseline="0" dirty="0" err="1" smtClean="0"/>
              <a:t>contribute</a:t>
            </a:r>
            <a:r>
              <a:rPr lang="cy-GB" baseline="0" dirty="0" smtClean="0"/>
              <a:t> to </a:t>
            </a:r>
            <a:r>
              <a:rPr lang="cy-GB" baseline="0" dirty="0" err="1" smtClean="0"/>
              <a:t>decisions</a:t>
            </a:r>
            <a:r>
              <a:rPr lang="cy-GB" baseline="0" dirty="0" smtClean="0"/>
              <a:t> </a:t>
            </a:r>
            <a:r>
              <a:rPr lang="cy-GB" baseline="0" dirty="0" err="1" smtClean="0"/>
              <a:t>being</a:t>
            </a:r>
            <a:r>
              <a:rPr lang="cy-GB" baseline="0" dirty="0" smtClean="0"/>
              <a:t> </a:t>
            </a:r>
            <a:r>
              <a:rPr lang="cy-GB" baseline="0" dirty="0" err="1" smtClean="0"/>
              <a:t>made</a:t>
            </a:r>
            <a:r>
              <a:rPr lang="cy-GB" baseline="0" dirty="0" smtClean="0"/>
              <a:t> </a:t>
            </a:r>
            <a:r>
              <a:rPr lang="cy-GB" baseline="0" dirty="0" err="1" smtClean="0"/>
              <a:t>in</a:t>
            </a:r>
            <a:r>
              <a:rPr lang="cy-GB" baseline="0" dirty="0" smtClean="0"/>
              <a:t> the </a:t>
            </a:r>
            <a:r>
              <a:rPr lang="cy-GB" baseline="0" dirty="0" err="1" smtClean="0"/>
              <a:t>classroom</a:t>
            </a:r>
            <a:r>
              <a:rPr lang="cy-GB" baseline="0" dirty="0" smtClean="0"/>
              <a:t>/ </a:t>
            </a:r>
            <a:r>
              <a:rPr lang="cy-GB" baseline="0" dirty="0" err="1" smtClean="0"/>
              <a:t>in</a:t>
            </a:r>
            <a:r>
              <a:rPr lang="cy-GB" baseline="0" dirty="0" smtClean="0"/>
              <a:t> the </a:t>
            </a:r>
            <a:r>
              <a:rPr lang="cy-GB" baseline="0" dirty="0" err="1" smtClean="0"/>
              <a:t>school</a:t>
            </a:r>
            <a:r>
              <a:rPr lang="cy-GB" baseline="0" dirty="0" smtClean="0"/>
              <a:t>/ </a:t>
            </a:r>
            <a:r>
              <a:rPr lang="cy-GB" baseline="0" dirty="0" err="1" smtClean="0"/>
              <a:t>in</a:t>
            </a:r>
            <a:r>
              <a:rPr lang="cy-GB" baseline="0" dirty="0" smtClean="0"/>
              <a:t> the Community.</a:t>
            </a:r>
            <a:endParaRPr lang="en-GB" dirty="0"/>
          </a:p>
        </p:txBody>
      </p:sp>
      <p:sp>
        <p:nvSpPr>
          <p:cNvPr id="4" name="Slide Number Placeholder 3"/>
          <p:cNvSpPr>
            <a:spLocks noGrp="1"/>
          </p:cNvSpPr>
          <p:nvPr>
            <p:ph type="sldNum" sz="quarter" idx="10"/>
          </p:nvPr>
        </p:nvSpPr>
        <p:spPr/>
        <p:txBody>
          <a:bodyPr/>
          <a:lstStyle/>
          <a:p>
            <a:fld id="{55914AA0-60CE-474E-AD3C-77FB627FC42F}" type="slidenum">
              <a:rPr lang="en-GB" smtClean="0"/>
              <a:t>10</a:t>
            </a:fld>
            <a:endParaRPr lang="en-GB"/>
          </a:p>
        </p:txBody>
      </p:sp>
    </p:spTree>
    <p:extLst>
      <p:ext uri="{BB962C8B-B14F-4D97-AF65-F5344CB8AC3E}">
        <p14:creationId xmlns:p14="http://schemas.microsoft.com/office/powerpoint/2010/main" val="162140461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smtClean="0"/>
              <a:t>Mae gan bob ysgol </a:t>
            </a:r>
            <a:r>
              <a:rPr lang="cy-GB" dirty="0" err="1" smtClean="0"/>
              <a:t>cynrhychiolaeth</a:t>
            </a:r>
            <a:r>
              <a:rPr lang="cy-GB" dirty="0" smtClean="0"/>
              <a:t> ar y</a:t>
            </a:r>
            <a:r>
              <a:rPr lang="cy-GB" baseline="0" dirty="0" smtClean="0"/>
              <a:t> cyngor o leisiau plant o wahanol ddosbarthiadau.</a:t>
            </a:r>
          </a:p>
          <a:p>
            <a:endParaRPr lang="cy-GB" baseline="0" dirty="0" smtClean="0"/>
          </a:p>
          <a:p>
            <a:r>
              <a:rPr lang="cy-GB" baseline="0" dirty="0" err="1" smtClean="0"/>
              <a:t>C’au</a:t>
            </a:r>
            <a:r>
              <a:rPr lang="cy-GB" baseline="0" dirty="0" smtClean="0"/>
              <a:t>:</a:t>
            </a:r>
          </a:p>
          <a:p>
            <a:r>
              <a:rPr lang="cy-GB" baseline="0" dirty="0" smtClean="0"/>
              <a:t>A yw pob plentyn yn derbyn y cyfle?  Sut?</a:t>
            </a:r>
          </a:p>
          <a:p>
            <a:r>
              <a:rPr lang="cy-GB" baseline="0" dirty="0" smtClean="0"/>
              <a:t>A ydynt yn </a:t>
            </a:r>
            <a:r>
              <a:rPr lang="cy-GB" baseline="0" dirty="0" err="1" smtClean="0"/>
              <a:t>cynrhychioli</a:t>
            </a:r>
            <a:r>
              <a:rPr lang="cy-GB" baseline="0" dirty="0" smtClean="0"/>
              <a:t> pob grŵp?</a:t>
            </a:r>
          </a:p>
          <a:p>
            <a:endParaRPr lang="cy-GB" baseline="0" dirty="0" smtClean="0"/>
          </a:p>
          <a:p>
            <a:r>
              <a:rPr lang="cy-GB" baseline="0" dirty="0" smtClean="0"/>
              <a:t>Gweler y linc i arfer dda Estyn – er mai ysgol uwchradd yw’r cyd-destun gall fod yr un mor addas ar gyfer ysgol gynradd hefyd.</a:t>
            </a:r>
          </a:p>
          <a:p>
            <a:endParaRPr lang="cy-GB" baseline="0" dirty="0" smtClean="0"/>
          </a:p>
          <a:p>
            <a:endParaRPr lang="cy-GB" baseline="0" dirty="0" smtClean="0"/>
          </a:p>
          <a:p>
            <a:r>
              <a:rPr lang="cy-GB" baseline="0" dirty="0" smtClean="0"/>
              <a:t>All </a:t>
            </a:r>
            <a:r>
              <a:rPr lang="cy-GB" baseline="0" dirty="0" err="1" smtClean="0"/>
              <a:t>schools</a:t>
            </a:r>
            <a:r>
              <a:rPr lang="cy-GB" baseline="0" dirty="0" smtClean="0"/>
              <a:t> </a:t>
            </a:r>
            <a:r>
              <a:rPr lang="cy-GB" baseline="0" dirty="0" err="1" smtClean="0"/>
              <a:t>have</a:t>
            </a:r>
            <a:r>
              <a:rPr lang="cy-GB" baseline="0" dirty="0" smtClean="0"/>
              <a:t> a </a:t>
            </a:r>
            <a:r>
              <a:rPr lang="cy-GB" baseline="0" dirty="0" err="1" smtClean="0"/>
              <a:t>school</a:t>
            </a:r>
            <a:r>
              <a:rPr lang="cy-GB" baseline="0" dirty="0" smtClean="0"/>
              <a:t> </a:t>
            </a:r>
            <a:r>
              <a:rPr lang="cy-GB" baseline="0" dirty="0" err="1" smtClean="0"/>
              <a:t>council</a:t>
            </a:r>
            <a:r>
              <a:rPr lang="cy-GB" baseline="0" dirty="0" smtClean="0"/>
              <a:t> </a:t>
            </a:r>
            <a:r>
              <a:rPr lang="cy-GB" baseline="0" dirty="0" err="1" smtClean="0"/>
              <a:t>with</a:t>
            </a:r>
            <a:r>
              <a:rPr lang="cy-GB" baseline="0" dirty="0" smtClean="0"/>
              <a:t> </a:t>
            </a:r>
            <a:r>
              <a:rPr lang="cy-GB" baseline="0" dirty="0" err="1" smtClean="0"/>
              <a:t>representation</a:t>
            </a:r>
            <a:r>
              <a:rPr lang="cy-GB" baseline="0" dirty="0" smtClean="0"/>
              <a:t> of </a:t>
            </a:r>
            <a:r>
              <a:rPr lang="cy-GB" baseline="0" dirty="0" err="1" smtClean="0"/>
              <a:t>pupil</a:t>
            </a:r>
            <a:r>
              <a:rPr lang="cy-GB" baseline="0" dirty="0" smtClean="0"/>
              <a:t> </a:t>
            </a:r>
            <a:r>
              <a:rPr lang="cy-GB" baseline="0" dirty="0" err="1" smtClean="0"/>
              <a:t>voices</a:t>
            </a:r>
            <a:r>
              <a:rPr lang="cy-GB" baseline="0" dirty="0" smtClean="0"/>
              <a:t> </a:t>
            </a:r>
            <a:r>
              <a:rPr lang="cy-GB" baseline="0" dirty="0" err="1" smtClean="0"/>
              <a:t>fromvarious</a:t>
            </a:r>
            <a:r>
              <a:rPr lang="cy-GB" baseline="0" dirty="0" smtClean="0"/>
              <a:t> </a:t>
            </a:r>
            <a:r>
              <a:rPr lang="cy-GB" baseline="0" dirty="0" err="1" smtClean="0"/>
              <a:t>classes</a:t>
            </a:r>
            <a:r>
              <a:rPr lang="cy-GB" baseline="0" dirty="0" smtClean="0"/>
              <a:t>.</a:t>
            </a:r>
          </a:p>
          <a:p>
            <a:endParaRPr lang="cy-GB" baseline="0" dirty="0" smtClean="0"/>
          </a:p>
          <a:p>
            <a:r>
              <a:rPr lang="cy-GB" baseline="0" dirty="0" err="1" smtClean="0"/>
              <a:t>Q’s</a:t>
            </a:r>
            <a:r>
              <a:rPr lang="cy-GB" baseline="0" dirty="0" smtClean="0"/>
              <a:t>:</a:t>
            </a:r>
          </a:p>
          <a:p>
            <a:r>
              <a:rPr lang="cy-GB" baseline="0" dirty="0" smtClean="0"/>
              <a:t>Do all </a:t>
            </a:r>
            <a:r>
              <a:rPr lang="cy-GB" baseline="0" dirty="0" err="1" smtClean="0"/>
              <a:t>children</a:t>
            </a:r>
            <a:r>
              <a:rPr lang="cy-GB" baseline="0" dirty="0" smtClean="0"/>
              <a:t> </a:t>
            </a:r>
            <a:r>
              <a:rPr lang="cy-GB" baseline="0" dirty="0" err="1" smtClean="0"/>
              <a:t>get</a:t>
            </a:r>
            <a:r>
              <a:rPr lang="cy-GB" baseline="0" dirty="0" smtClean="0"/>
              <a:t> a </a:t>
            </a:r>
            <a:r>
              <a:rPr lang="cy-GB" baseline="0" dirty="0" err="1" smtClean="0"/>
              <a:t>chance</a:t>
            </a:r>
            <a:r>
              <a:rPr lang="cy-GB" baseline="0" dirty="0" smtClean="0"/>
              <a:t> to </a:t>
            </a:r>
            <a:r>
              <a:rPr lang="cy-GB" baseline="0" dirty="0" err="1" smtClean="0"/>
              <a:t>contribute</a:t>
            </a:r>
            <a:r>
              <a:rPr lang="cy-GB" baseline="0" dirty="0" smtClean="0"/>
              <a:t>? </a:t>
            </a:r>
            <a:r>
              <a:rPr lang="cy-GB" baseline="0" dirty="0" err="1" smtClean="0"/>
              <a:t>How</a:t>
            </a:r>
            <a:r>
              <a:rPr lang="cy-GB" baseline="0" dirty="0" smtClean="0"/>
              <a:t>?</a:t>
            </a:r>
          </a:p>
          <a:p>
            <a:r>
              <a:rPr lang="cy-GB" baseline="0" dirty="0" err="1" smtClean="0"/>
              <a:t>Are</a:t>
            </a:r>
            <a:r>
              <a:rPr lang="cy-GB" baseline="0" dirty="0" smtClean="0"/>
              <a:t> all </a:t>
            </a:r>
            <a:r>
              <a:rPr lang="cy-GB" baseline="0" dirty="0" err="1" smtClean="0"/>
              <a:t>groups</a:t>
            </a:r>
            <a:r>
              <a:rPr lang="cy-GB" baseline="0" dirty="0" smtClean="0"/>
              <a:t> </a:t>
            </a:r>
            <a:r>
              <a:rPr lang="cy-GB" baseline="0" dirty="0" err="1" smtClean="0"/>
              <a:t>represented</a:t>
            </a:r>
            <a:r>
              <a:rPr lang="cy-GB" baseline="0" dirty="0" smtClean="0"/>
              <a:t>?</a:t>
            </a:r>
          </a:p>
          <a:p>
            <a:endParaRPr lang="cy-GB" baseline="0" dirty="0" smtClean="0"/>
          </a:p>
          <a:p>
            <a:r>
              <a:rPr lang="cy-GB" baseline="0" dirty="0" smtClean="0"/>
              <a:t>The </a:t>
            </a:r>
            <a:r>
              <a:rPr lang="cy-GB" baseline="0" dirty="0" err="1" smtClean="0"/>
              <a:t>link</a:t>
            </a:r>
            <a:r>
              <a:rPr lang="cy-GB" baseline="0" dirty="0" smtClean="0"/>
              <a:t> </a:t>
            </a:r>
            <a:r>
              <a:rPr lang="cy-GB" baseline="0" dirty="0" err="1" smtClean="0"/>
              <a:t>above</a:t>
            </a:r>
            <a:r>
              <a:rPr lang="cy-GB" baseline="0" dirty="0" smtClean="0"/>
              <a:t> is a </a:t>
            </a:r>
            <a:r>
              <a:rPr lang="cy-GB" baseline="0" dirty="0" err="1" smtClean="0"/>
              <a:t>good</a:t>
            </a:r>
            <a:r>
              <a:rPr lang="cy-GB" baseline="0" dirty="0" smtClean="0"/>
              <a:t> </a:t>
            </a:r>
            <a:r>
              <a:rPr lang="cy-GB" baseline="0" dirty="0" err="1" smtClean="0"/>
              <a:t>practice</a:t>
            </a:r>
            <a:r>
              <a:rPr lang="cy-GB" baseline="0" dirty="0" smtClean="0"/>
              <a:t> </a:t>
            </a:r>
            <a:r>
              <a:rPr lang="cy-GB" baseline="0" dirty="0" err="1" smtClean="0"/>
              <a:t>case</a:t>
            </a:r>
            <a:r>
              <a:rPr lang="cy-GB" baseline="0" dirty="0" smtClean="0"/>
              <a:t> </a:t>
            </a:r>
            <a:r>
              <a:rPr lang="cy-GB" baseline="0" dirty="0" err="1" smtClean="0"/>
              <a:t>study</a:t>
            </a:r>
            <a:r>
              <a:rPr lang="cy-GB" baseline="0" dirty="0" smtClean="0"/>
              <a:t> – </a:t>
            </a:r>
            <a:r>
              <a:rPr lang="cy-GB" baseline="0" dirty="0" err="1" smtClean="0"/>
              <a:t>even</a:t>
            </a:r>
            <a:r>
              <a:rPr lang="cy-GB" baseline="0" dirty="0" smtClean="0"/>
              <a:t> </a:t>
            </a:r>
            <a:r>
              <a:rPr lang="cy-GB" baseline="0" dirty="0" err="1" smtClean="0"/>
              <a:t>though</a:t>
            </a:r>
            <a:r>
              <a:rPr lang="cy-GB" baseline="0" dirty="0" smtClean="0"/>
              <a:t> it is a </a:t>
            </a:r>
            <a:r>
              <a:rPr lang="cy-GB" baseline="0" dirty="0" err="1" smtClean="0"/>
              <a:t>secondary</a:t>
            </a:r>
            <a:r>
              <a:rPr lang="cy-GB" baseline="0" dirty="0" smtClean="0"/>
              <a:t> </a:t>
            </a:r>
            <a:r>
              <a:rPr lang="cy-GB" baseline="0" dirty="0" err="1" smtClean="0"/>
              <a:t>example</a:t>
            </a:r>
            <a:r>
              <a:rPr lang="cy-GB" baseline="0" dirty="0" smtClean="0"/>
              <a:t> </a:t>
            </a:r>
            <a:r>
              <a:rPr lang="cy-GB" baseline="0" dirty="0" err="1" smtClean="0"/>
              <a:t>th</a:t>
            </a:r>
            <a:r>
              <a:rPr lang="cy-GB" baseline="0" dirty="0" smtClean="0"/>
              <a:t> </a:t>
            </a:r>
            <a:r>
              <a:rPr lang="cy-GB" baseline="0" dirty="0" err="1" smtClean="0"/>
              <a:t>context</a:t>
            </a:r>
            <a:r>
              <a:rPr lang="cy-GB" baseline="0" dirty="0" smtClean="0"/>
              <a:t> can </a:t>
            </a:r>
            <a:r>
              <a:rPr lang="cy-GB" baseline="0" dirty="0" err="1" smtClean="0"/>
              <a:t>transfer</a:t>
            </a:r>
            <a:r>
              <a:rPr lang="cy-GB" baseline="0" dirty="0" smtClean="0"/>
              <a:t> to </a:t>
            </a:r>
            <a:r>
              <a:rPr lang="cy-GB" baseline="0" dirty="0" err="1" smtClean="0"/>
              <a:t>primary</a:t>
            </a:r>
            <a:r>
              <a:rPr lang="cy-GB" baseline="0" dirty="0" smtClean="0"/>
              <a:t> </a:t>
            </a:r>
            <a:r>
              <a:rPr lang="cy-GB" baseline="0" dirty="0" err="1" smtClean="0"/>
              <a:t>schools</a:t>
            </a:r>
            <a:r>
              <a:rPr lang="cy-GB" baseline="0" dirty="0" smtClean="0"/>
              <a:t>.</a:t>
            </a:r>
            <a:endParaRPr lang="en-GB" dirty="0"/>
          </a:p>
        </p:txBody>
      </p:sp>
      <p:sp>
        <p:nvSpPr>
          <p:cNvPr id="4" name="Slide Number Placeholder 3"/>
          <p:cNvSpPr>
            <a:spLocks noGrp="1"/>
          </p:cNvSpPr>
          <p:nvPr>
            <p:ph type="sldNum" sz="quarter" idx="10"/>
          </p:nvPr>
        </p:nvSpPr>
        <p:spPr/>
        <p:txBody>
          <a:bodyPr/>
          <a:lstStyle/>
          <a:p>
            <a:fld id="{55914AA0-60CE-474E-AD3C-77FB627FC42F}" type="slidenum">
              <a:rPr lang="en-GB" smtClean="0"/>
              <a:t>11</a:t>
            </a:fld>
            <a:endParaRPr lang="en-GB"/>
          </a:p>
        </p:txBody>
      </p:sp>
    </p:spTree>
    <p:extLst>
      <p:ext uri="{BB962C8B-B14F-4D97-AF65-F5344CB8AC3E}">
        <p14:creationId xmlns:p14="http://schemas.microsoft.com/office/powerpoint/2010/main" val="188002900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smtClean="0"/>
              <a:t>Tasg: Dyma astudiaeth achos arall gan Estyn o arfer dda y tro yma mewn ysgol gynradd.</a:t>
            </a:r>
          </a:p>
          <a:p>
            <a:endParaRPr lang="cy-GB" dirty="0" smtClean="0"/>
          </a:p>
          <a:p>
            <a:r>
              <a:rPr lang="cy-GB" dirty="0" smtClean="0"/>
              <a:t>          Darllenwch</a:t>
            </a:r>
            <a:r>
              <a:rPr lang="cy-GB" baseline="0" dirty="0" smtClean="0"/>
              <a:t> yr astudiaeth ac ystyriwch y cynnwys o ran </a:t>
            </a:r>
            <a:r>
              <a:rPr lang="cy-GB" u="sng" baseline="0" dirty="0" smtClean="0"/>
              <a:t>personoli’r dysgu </a:t>
            </a:r>
            <a:r>
              <a:rPr lang="cy-GB" baseline="0" dirty="0" smtClean="0"/>
              <a:t>ac </a:t>
            </a:r>
            <a:r>
              <a:rPr lang="cy-GB" u="sng" baseline="0" dirty="0" smtClean="0"/>
              <a:t>ymyrraeth bosib </a:t>
            </a:r>
            <a:r>
              <a:rPr lang="cy-GB" baseline="0" dirty="0" smtClean="0"/>
              <a:t>er mwyn codi safonau a sicrhau cynnydd.</a:t>
            </a:r>
            <a:endParaRPr lang="cy-GB" dirty="0" smtClean="0"/>
          </a:p>
          <a:p>
            <a:endParaRPr lang="cy-GB" dirty="0" smtClean="0"/>
          </a:p>
          <a:p>
            <a:endParaRPr lang="cy-GB" dirty="0" smtClean="0"/>
          </a:p>
          <a:p>
            <a:endParaRPr lang="cy-GB" dirty="0" smtClean="0"/>
          </a:p>
          <a:p>
            <a:r>
              <a:rPr lang="cy-GB" dirty="0" err="1" smtClean="0"/>
              <a:t>Task</a:t>
            </a:r>
            <a:r>
              <a:rPr lang="cy-GB" dirty="0" smtClean="0"/>
              <a:t>: </a:t>
            </a:r>
            <a:r>
              <a:rPr lang="cy-GB" dirty="0" err="1" smtClean="0"/>
              <a:t>Here</a:t>
            </a:r>
            <a:r>
              <a:rPr lang="cy-GB" dirty="0" smtClean="0"/>
              <a:t> is </a:t>
            </a:r>
            <a:r>
              <a:rPr lang="cy-GB" dirty="0" err="1" smtClean="0"/>
              <a:t>another</a:t>
            </a:r>
            <a:r>
              <a:rPr lang="cy-GB" dirty="0" smtClean="0"/>
              <a:t> </a:t>
            </a:r>
            <a:r>
              <a:rPr lang="cy-GB" dirty="0" err="1" smtClean="0"/>
              <a:t>good</a:t>
            </a:r>
            <a:r>
              <a:rPr lang="cy-GB" dirty="0" smtClean="0"/>
              <a:t> </a:t>
            </a:r>
            <a:r>
              <a:rPr lang="cy-GB" dirty="0" err="1" smtClean="0"/>
              <a:t>practice</a:t>
            </a:r>
            <a:r>
              <a:rPr lang="cy-GB" dirty="0" smtClean="0"/>
              <a:t> </a:t>
            </a:r>
            <a:r>
              <a:rPr lang="cy-GB" dirty="0" err="1" smtClean="0"/>
              <a:t>case</a:t>
            </a:r>
            <a:r>
              <a:rPr lang="cy-GB" dirty="0" smtClean="0"/>
              <a:t> </a:t>
            </a:r>
            <a:r>
              <a:rPr lang="cy-GB" dirty="0" err="1" smtClean="0"/>
              <a:t>study</a:t>
            </a:r>
            <a:r>
              <a:rPr lang="cy-GB" dirty="0" smtClean="0"/>
              <a:t> – </a:t>
            </a:r>
            <a:r>
              <a:rPr lang="cy-GB" dirty="0" err="1" smtClean="0"/>
              <a:t>this</a:t>
            </a:r>
            <a:r>
              <a:rPr lang="cy-GB" dirty="0" smtClean="0"/>
              <a:t> </a:t>
            </a:r>
            <a:r>
              <a:rPr lang="cy-GB" dirty="0" err="1" smtClean="0"/>
              <a:t>one</a:t>
            </a:r>
            <a:r>
              <a:rPr lang="cy-GB" dirty="0" smtClean="0"/>
              <a:t> is a </a:t>
            </a:r>
            <a:r>
              <a:rPr lang="cy-GB" dirty="0" err="1" smtClean="0"/>
              <a:t>primary</a:t>
            </a:r>
            <a:r>
              <a:rPr lang="cy-GB" dirty="0" smtClean="0"/>
              <a:t> </a:t>
            </a:r>
            <a:r>
              <a:rPr lang="cy-GB" dirty="0" err="1" smtClean="0"/>
              <a:t>school</a:t>
            </a:r>
            <a:r>
              <a:rPr lang="cy-GB" dirty="0" smtClean="0"/>
              <a:t>.</a:t>
            </a:r>
          </a:p>
          <a:p>
            <a:endParaRPr lang="cy-GB" dirty="0" smtClean="0"/>
          </a:p>
          <a:p>
            <a:r>
              <a:rPr lang="cy-GB" dirty="0" smtClean="0"/>
              <a:t>         Read the </a:t>
            </a:r>
            <a:r>
              <a:rPr lang="cy-GB" dirty="0" err="1" smtClean="0"/>
              <a:t>case</a:t>
            </a:r>
            <a:r>
              <a:rPr lang="cy-GB" dirty="0" smtClean="0"/>
              <a:t> </a:t>
            </a:r>
            <a:r>
              <a:rPr lang="cy-GB" dirty="0" err="1" smtClean="0"/>
              <a:t>study</a:t>
            </a:r>
            <a:r>
              <a:rPr lang="cy-GB" dirty="0" smtClean="0"/>
              <a:t> </a:t>
            </a:r>
            <a:r>
              <a:rPr lang="cy-GB" dirty="0" err="1" smtClean="0"/>
              <a:t>and</a:t>
            </a:r>
            <a:r>
              <a:rPr lang="cy-GB" dirty="0" smtClean="0"/>
              <a:t> </a:t>
            </a:r>
            <a:r>
              <a:rPr lang="cy-GB" dirty="0" err="1" smtClean="0"/>
              <a:t>consider</a:t>
            </a:r>
            <a:r>
              <a:rPr lang="cy-GB" dirty="0" smtClean="0"/>
              <a:t> the </a:t>
            </a:r>
            <a:r>
              <a:rPr lang="cy-GB" dirty="0" err="1" smtClean="0"/>
              <a:t>content</a:t>
            </a:r>
            <a:r>
              <a:rPr lang="cy-GB" dirty="0" smtClean="0"/>
              <a:t> </a:t>
            </a:r>
            <a:r>
              <a:rPr lang="cy-GB" dirty="0" err="1" smtClean="0"/>
              <a:t>from</a:t>
            </a:r>
            <a:r>
              <a:rPr lang="cy-GB" dirty="0" smtClean="0"/>
              <a:t> a </a:t>
            </a:r>
            <a:r>
              <a:rPr lang="cy-GB" u="sng" dirty="0" err="1" smtClean="0"/>
              <a:t>personalised</a:t>
            </a:r>
            <a:r>
              <a:rPr lang="cy-GB" u="sng" dirty="0" smtClean="0"/>
              <a:t> </a:t>
            </a:r>
            <a:r>
              <a:rPr lang="cy-GB" u="sng" dirty="0" err="1" smtClean="0"/>
              <a:t>learning</a:t>
            </a:r>
            <a:r>
              <a:rPr lang="cy-GB" u="sng" dirty="0" smtClean="0"/>
              <a:t> </a:t>
            </a:r>
            <a:r>
              <a:rPr lang="cy-GB" dirty="0" err="1" smtClean="0"/>
              <a:t>perspective</a:t>
            </a:r>
            <a:r>
              <a:rPr lang="cy-GB" dirty="0" smtClean="0"/>
              <a:t> </a:t>
            </a:r>
            <a:r>
              <a:rPr lang="cy-GB" dirty="0" err="1" smtClean="0"/>
              <a:t>and</a:t>
            </a:r>
            <a:r>
              <a:rPr lang="cy-GB" dirty="0" smtClean="0"/>
              <a:t> </a:t>
            </a:r>
            <a:r>
              <a:rPr lang="cy-GB" dirty="0" err="1" smtClean="0"/>
              <a:t>also</a:t>
            </a:r>
            <a:r>
              <a:rPr lang="cy-GB" dirty="0" smtClean="0"/>
              <a:t> as </a:t>
            </a:r>
            <a:r>
              <a:rPr lang="cy-GB" u="sng" dirty="0" err="1" smtClean="0"/>
              <a:t>an</a:t>
            </a:r>
            <a:r>
              <a:rPr lang="cy-GB" u="sng" dirty="0" smtClean="0"/>
              <a:t> </a:t>
            </a:r>
            <a:r>
              <a:rPr lang="cy-GB" u="sng" dirty="0" err="1" smtClean="0"/>
              <a:t>intervention</a:t>
            </a:r>
            <a:r>
              <a:rPr lang="cy-GB" u="sng" dirty="0" smtClean="0"/>
              <a:t> </a:t>
            </a:r>
            <a:r>
              <a:rPr lang="cy-GB" dirty="0" err="1" smtClean="0"/>
              <a:t>for</a:t>
            </a:r>
            <a:r>
              <a:rPr lang="cy-GB" dirty="0" smtClean="0"/>
              <a:t> </a:t>
            </a:r>
            <a:r>
              <a:rPr lang="cy-GB" dirty="0" err="1" smtClean="0"/>
              <a:t>raising</a:t>
            </a:r>
            <a:r>
              <a:rPr lang="cy-GB" dirty="0" smtClean="0"/>
              <a:t> </a:t>
            </a:r>
            <a:r>
              <a:rPr lang="cy-GB" dirty="0" err="1" smtClean="0"/>
              <a:t>standards</a:t>
            </a:r>
            <a:r>
              <a:rPr lang="cy-GB" dirty="0" smtClean="0"/>
              <a:t> &amp; </a:t>
            </a:r>
            <a:r>
              <a:rPr lang="cy-GB" dirty="0" err="1" smtClean="0"/>
              <a:t>ensuring</a:t>
            </a:r>
            <a:r>
              <a:rPr lang="cy-GB" dirty="0" smtClean="0"/>
              <a:t> </a:t>
            </a:r>
            <a:r>
              <a:rPr lang="cy-GB" dirty="0" err="1" smtClean="0"/>
              <a:t>progress</a:t>
            </a:r>
            <a:r>
              <a:rPr lang="cy-GB" dirty="0" smtClean="0"/>
              <a:t>.</a:t>
            </a:r>
            <a:endParaRPr lang="en-GB" dirty="0"/>
          </a:p>
        </p:txBody>
      </p:sp>
      <p:sp>
        <p:nvSpPr>
          <p:cNvPr id="4" name="Slide Number Placeholder 3"/>
          <p:cNvSpPr>
            <a:spLocks noGrp="1"/>
          </p:cNvSpPr>
          <p:nvPr>
            <p:ph type="sldNum" sz="quarter" idx="10"/>
          </p:nvPr>
        </p:nvSpPr>
        <p:spPr/>
        <p:txBody>
          <a:bodyPr/>
          <a:lstStyle/>
          <a:p>
            <a:fld id="{55914AA0-60CE-474E-AD3C-77FB627FC42F}" type="slidenum">
              <a:rPr lang="en-GB" smtClean="0"/>
              <a:t>12</a:t>
            </a:fld>
            <a:endParaRPr lang="en-GB"/>
          </a:p>
        </p:txBody>
      </p:sp>
    </p:spTree>
    <p:extLst>
      <p:ext uri="{BB962C8B-B14F-4D97-AF65-F5344CB8AC3E}">
        <p14:creationId xmlns:p14="http://schemas.microsoft.com/office/powerpoint/2010/main" val="9269651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5914AA0-60CE-474E-AD3C-77FB627FC42F}" type="slidenum">
              <a:rPr lang="en-GB" smtClean="0"/>
              <a:t>13</a:t>
            </a:fld>
            <a:endParaRPr lang="en-GB"/>
          </a:p>
        </p:txBody>
      </p:sp>
    </p:spTree>
    <p:extLst>
      <p:ext uri="{BB962C8B-B14F-4D97-AF65-F5344CB8AC3E}">
        <p14:creationId xmlns:p14="http://schemas.microsoft.com/office/powerpoint/2010/main" val="97277823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smtClean="0"/>
              <a:t>Dyma un dull o fesur cyfraniad</a:t>
            </a:r>
            <a:r>
              <a:rPr lang="cy-GB" baseline="0" dirty="0" smtClean="0"/>
              <a:t> plant.</a:t>
            </a:r>
          </a:p>
          <a:p>
            <a:endParaRPr lang="cy-GB" baseline="0" dirty="0" smtClean="0"/>
          </a:p>
          <a:p>
            <a:r>
              <a:rPr lang="cy-GB" baseline="0" dirty="0" smtClean="0"/>
              <a:t>Gwnaeth Dr </a:t>
            </a:r>
            <a:r>
              <a:rPr lang="cy-GB" baseline="0" dirty="0" err="1" smtClean="0"/>
              <a:t>Roger</a:t>
            </a:r>
            <a:r>
              <a:rPr lang="cy-GB" baseline="0" dirty="0" smtClean="0"/>
              <a:t> Hart greu ‘ysgol’ i </a:t>
            </a:r>
            <a:r>
              <a:rPr lang="cy-GB" baseline="0" dirty="0" err="1" smtClean="0"/>
              <a:t>gynrhychioli</a:t>
            </a:r>
            <a:r>
              <a:rPr lang="cy-GB" baseline="0" dirty="0" smtClean="0"/>
              <a:t> cyfranogiad plant a phobl </a:t>
            </a:r>
            <a:r>
              <a:rPr lang="cy-GB" baseline="0" dirty="0" err="1" smtClean="0"/>
              <a:t>ifiainc</a:t>
            </a:r>
            <a:r>
              <a:rPr lang="cy-GB" baseline="0" dirty="0" smtClean="0"/>
              <a:t>. Mae’n fodd i’n helpu i feddwl ble hoffem fod o ran sicrhau cyfranogiad yn ein darpariaethau. Nid yw’n awgrymu y </a:t>
            </a:r>
            <a:r>
              <a:rPr lang="cy-GB" baseline="0" dirty="0" err="1" smtClean="0"/>
              <a:t>dylsem</a:t>
            </a:r>
            <a:r>
              <a:rPr lang="cy-GB" baseline="0" dirty="0" smtClean="0"/>
              <a:t> fod ar y brig ond yn hytrach na </a:t>
            </a:r>
            <a:r>
              <a:rPr lang="cy-GB" baseline="0" dirty="0" err="1" smtClean="0"/>
              <a:t>ddylsem</a:t>
            </a:r>
            <a:r>
              <a:rPr lang="cy-GB" baseline="0" dirty="0" smtClean="0"/>
              <a:t> fod ar y gwaelodion.</a:t>
            </a:r>
          </a:p>
          <a:p>
            <a:endParaRPr lang="cy-GB" baseline="0" dirty="0" smtClean="0"/>
          </a:p>
          <a:p>
            <a:r>
              <a:rPr lang="cy-GB" baseline="0" dirty="0" smtClean="0"/>
              <a:t>Ceisiwch ei ddefnyddio yng nghyd destun dosbarth ar eich PAP diwethaf?</a:t>
            </a:r>
          </a:p>
          <a:p>
            <a:endParaRPr lang="cy-GB" baseline="0" dirty="0" smtClean="0"/>
          </a:p>
          <a:p>
            <a:endParaRPr lang="cy-GB" baseline="0" dirty="0" smtClean="0"/>
          </a:p>
          <a:p>
            <a:r>
              <a:rPr lang="cy-GB" baseline="0" dirty="0" err="1" smtClean="0"/>
              <a:t>Here</a:t>
            </a:r>
            <a:r>
              <a:rPr lang="cy-GB" baseline="0" dirty="0" smtClean="0"/>
              <a:t> is </a:t>
            </a:r>
            <a:r>
              <a:rPr lang="cy-GB" baseline="0" dirty="0" err="1" smtClean="0"/>
              <a:t>one</a:t>
            </a:r>
            <a:r>
              <a:rPr lang="cy-GB" baseline="0" dirty="0" smtClean="0"/>
              <a:t> </a:t>
            </a:r>
            <a:r>
              <a:rPr lang="cy-GB" baseline="0" dirty="0" err="1" smtClean="0"/>
              <a:t>method</a:t>
            </a:r>
            <a:r>
              <a:rPr lang="cy-GB" baseline="0" dirty="0" smtClean="0"/>
              <a:t> of </a:t>
            </a:r>
            <a:r>
              <a:rPr lang="cy-GB" baseline="0" dirty="0" err="1" smtClean="0"/>
              <a:t>measuring</a:t>
            </a:r>
            <a:r>
              <a:rPr lang="cy-GB" baseline="0" dirty="0" smtClean="0"/>
              <a:t> </a:t>
            </a:r>
            <a:r>
              <a:rPr lang="cy-GB" baseline="0" dirty="0" err="1" smtClean="0"/>
              <a:t>pupil</a:t>
            </a:r>
            <a:r>
              <a:rPr lang="cy-GB" baseline="0" dirty="0" smtClean="0"/>
              <a:t> </a:t>
            </a:r>
            <a:r>
              <a:rPr lang="cy-GB" baseline="0" dirty="0" err="1" smtClean="0"/>
              <a:t>participation</a:t>
            </a:r>
            <a:r>
              <a:rPr lang="cy-GB" baseline="0" dirty="0" smtClean="0"/>
              <a:t>.</a:t>
            </a:r>
          </a:p>
          <a:p>
            <a:endParaRPr lang="cy-GB" baseline="0" dirty="0" smtClean="0"/>
          </a:p>
          <a:p>
            <a:r>
              <a:rPr lang="en-GB" dirty="0" err="1" smtClean="0"/>
              <a:t>Dr.</a:t>
            </a:r>
            <a:r>
              <a:rPr lang="en-GB" dirty="0" smtClean="0"/>
              <a:t> Roger Hart (co-director of the Children’s Environments Research Group) created a “ladder” of participation to help us think about where we really are and where we’d like to be in terms of children’s participation in our programs. This ladder was not created to suggest that we have to be “at the top” rung, but rather, that we ought to be aiming to get out of the lower rungs of non-participation, and think of ways to genuinely engage children and youth.</a:t>
            </a:r>
          </a:p>
          <a:p>
            <a:endParaRPr lang="cy-GB" dirty="0" smtClean="0"/>
          </a:p>
          <a:p>
            <a:r>
              <a:rPr lang="cy-GB" dirty="0" err="1" smtClean="0"/>
              <a:t>Think</a:t>
            </a:r>
            <a:r>
              <a:rPr lang="cy-GB" dirty="0" smtClean="0"/>
              <a:t> </a:t>
            </a:r>
            <a:r>
              <a:rPr lang="cy-GB" dirty="0" err="1" smtClean="0"/>
              <a:t>about</a:t>
            </a:r>
            <a:r>
              <a:rPr lang="cy-GB" dirty="0" smtClean="0"/>
              <a:t> </a:t>
            </a:r>
            <a:r>
              <a:rPr lang="cy-GB" dirty="0" err="1" smtClean="0"/>
              <a:t>where</a:t>
            </a:r>
            <a:r>
              <a:rPr lang="cy-GB" dirty="0" smtClean="0"/>
              <a:t> the </a:t>
            </a:r>
            <a:r>
              <a:rPr lang="cy-GB" dirty="0" err="1" smtClean="0"/>
              <a:t>children</a:t>
            </a:r>
            <a:r>
              <a:rPr lang="cy-GB" dirty="0" smtClean="0"/>
              <a:t> </a:t>
            </a:r>
            <a:r>
              <a:rPr lang="cy-GB" dirty="0" err="1" smtClean="0"/>
              <a:t>were</a:t>
            </a:r>
            <a:r>
              <a:rPr lang="cy-GB" baseline="0" dirty="0" smtClean="0"/>
              <a:t> </a:t>
            </a:r>
            <a:r>
              <a:rPr lang="cy-GB" baseline="0" dirty="0" err="1" smtClean="0"/>
              <a:t>on</a:t>
            </a:r>
            <a:r>
              <a:rPr lang="cy-GB" baseline="0" dirty="0" smtClean="0"/>
              <a:t> </a:t>
            </a:r>
            <a:r>
              <a:rPr lang="cy-GB" baseline="0" dirty="0" err="1" smtClean="0"/>
              <a:t>your</a:t>
            </a:r>
            <a:r>
              <a:rPr lang="cy-GB" baseline="0" dirty="0" smtClean="0"/>
              <a:t> </a:t>
            </a:r>
            <a:r>
              <a:rPr lang="cy-GB" baseline="0" dirty="0" err="1" smtClean="0"/>
              <a:t>last</a:t>
            </a:r>
            <a:r>
              <a:rPr lang="cy-GB" baseline="0" dirty="0" smtClean="0"/>
              <a:t> PTE as </a:t>
            </a:r>
            <a:r>
              <a:rPr lang="cy-GB" baseline="0" dirty="0" err="1" smtClean="0"/>
              <a:t>regards</a:t>
            </a:r>
            <a:r>
              <a:rPr lang="cy-GB" baseline="0" dirty="0" smtClean="0"/>
              <a:t> </a:t>
            </a:r>
            <a:r>
              <a:rPr lang="cy-GB" baseline="0" dirty="0" err="1" smtClean="0"/>
              <a:t>participation</a:t>
            </a:r>
            <a:r>
              <a:rPr lang="cy-GB" baseline="0" dirty="0" smtClean="0"/>
              <a:t>?</a:t>
            </a:r>
            <a:endParaRPr lang="en-GB" dirty="0"/>
          </a:p>
        </p:txBody>
      </p:sp>
      <p:sp>
        <p:nvSpPr>
          <p:cNvPr id="4" name="Slide Number Placeholder 3"/>
          <p:cNvSpPr>
            <a:spLocks noGrp="1"/>
          </p:cNvSpPr>
          <p:nvPr>
            <p:ph type="sldNum" sz="quarter" idx="10"/>
          </p:nvPr>
        </p:nvSpPr>
        <p:spPr/>
        <p:txBody>
          <a:bodyPr/>
          <a:lstStyle/>
          <a:p>
            <a:fld id="{55914AA0-60CE-474E-AD3C-77FB627FC42F}" type="slidenum">
              <a:rPr lang="en-GB" smtClean="0"/>
              <a:t>14</a:t>
            </a:fld>
            <a:endParaRPr lang="en-GB"/>
          </a:p>
        </p:txBody>
      </p:sp>
    </p:spTree>
    <p:extLst>
      <p:ext uri="{BB962C8B-B14F-4D97-AF65-F5344CB8AC3E}">
        <p14:creationId xmlns:p14="http://schemas.microsoft.com/office/powerpoint/2010/main" val="315931842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smtClean="0"/>
              <a:t>Mae gan yr Alban ddeunydd di </a:t>
            </a:r>
            <a:r>
              <a:rPr lang="cy-GB" dirty="0" err="1" smtClean="0"/>
              <a:t>ri</a:t>
            </a:r>
            <a:r>
              <a:rPr lang="cy-GB" dirty="0" smtClean="0"/>
              <a:t> o ran cefnogi ysgolion i sicrhau cyfranogiad a llais y plentyn – gweler un ddogfen uchod.</a:t>
            </a:r>
          </a:p>
          <a:p>
            <a:endParaRPr lang="cy-GB" dirty="0" smtClean="0"/>
          </a:p>
          <a:p>
            <a:r>
              <a:rPr lang="cy-GB" dirty="0" smtClean="0"/>
              <a:t> Tasg: </a:t>
            </a:r>
            <a:r>
              <a:rPr lang="cy-GB" dirty="0" err="1" smtClean="0"/>
              <a:t>Darllennwch</a:t>
            </a:r>
            <a:r>
              <a:rPr lang="cy-GB" dirty="0" smtClean="0"/>
              <a:t> y cynnwys a chymharwch a’r hyn sydd yn digwydd yng Nghymru.</a:t>
            </a:r>
          </a:p>
          <a:p>
            <a:endParaRPr lang="cy-GB" dirty="0" smtClean="0"/>
          </a:p>
          <a:p>
            <a:r>
              <a:rPr lang="cy-GB" dirty="0" err="1" smtClean="0"/>
              <a:t>Scotland</a:t>
            </a:r>
            <a:r>
              <a:rPr lang="cy-GB" dirty="0" smtClean="0"/>
              <a:t> </a:t>
            </a:r>
            <a:r>
              <a:rPr lang="cy-GB" dirty="0" err="1" smtClean="0"/>
              <a:t>has</a:t>
            </a:r>
            <a:r>
              <a:rPr lang="cy-GB" dirty="0" smtClean="0"/>
              <a:t> a </a:t>
            </a:r>
            <a:r>
              <a:rPr lang="cy-GB" dirty="0" err="1" smtClean="0"/>
              <a:t>wealth</a:t>
            </a:r>
            <a:r>
              <a:rPr lang="cy-GB" dirty="0" smtClean="0"/>
              <a:t> of </a:t>
            </a:r>
            <a:r>
              <a:rPr lang="cy-GB" dirty="0" err="1" smtClean="0"/>
              <a:t>guidance</a:t>
            </a:r>
            <a:r>
              <a:rPr lang="cy-GB" dirty="0" smtClean="0"/>
              <a:t> to </a:t>
            </a:r>
            <a:r>
              <a:rPr lang="cy-GB" dirty="0" err="1" smtClean="0"/>
              <a:t>support</a:t>
            </a:r>
            <a:r>
              <a:rPr lang="cy-GB" dirty="0" smtClean="0"/>
              <a:t> </a:t>
            </a:r>
            <a:r>
              <a:rPr lang="cy-GB" dirty="0" err="1" smtClean="0"/>
              <a:t>schools</a:t>
            </a:r>
            <a:r>
              <a:rPr lang="cy-GB" dirty="0" smtClean="0"/>
              <a:t> </a:t>
            </a:r>
            <a:r>
              <a:rPr lang="cy-GB" dirty="0" err="1" smtClean="0"/>
              <a:t>and</a:t>
            </a:r>
            <a:r>
              <a:rPr lang="cy-GB" baseline="0" dirty="0" smtClean="0"/>
              <a:t> </a:t>
            </a:r>
            <a:r>
              <a:rPr lang="cy-GB" baseline="0" dirty="0" err="1" smtClean="0"/>
              <a:t>settings</a:t>
            </a:r>
            <a:r>
              <a:rPr lang="cy-GB" baseline="0" dirty="0" smtClean="0"/>
              <a:t> </a:t>
            </a:r>
            <a:r>
              <a:rPr lang="cy-GB" baseline="0" dirty="0" err="1" smtClean="0"/>
              <a:t>with</a:t>
            </a:r>
            <a:r>
              <a:rPr lang="cy-GB" baseline="0" dirty="0" smtClean="0"/>
              <a:t> </a:t>
            </a:r>
            <a:r>
              <a:rPr lang="cy-GB" baseline="0" dirty="0" err="1" smtClean="0"/>
              <a:t>pupil</a:t>
            </a:r>
            <a:r>
              <a:rPr lang="cy-GB" baseline="0" dirty="0" smtClean="0"/>
              <a:t> </a:t>
            </a:r>
            <a:r>
              <a:rPr lang="cy-GB" baseline="0" dirty="0" err="1" smtClean="0"/>
              <a:t>voice</a:t>
            </a:r>
            <a:r>
              <a:rPr lang="cy-GB" baseline="0" dirty="0" smtClean="0"/>
              <a:t> </a:t>
            </a:r>
            <a:r>
              <a:rPr lang="cy-GB" baseline="0" dirty="0" err="1" smtClean="0"/>
              <a:t>and</a:t>
            </a:r>
            <a:r>
              <a:rPr lang="cy-GB" baseline="0" dirty="0" smtClean="0"/>
              <a:t> </a:t>
            </a:r>
            <a:r>
              <a:rPr lang="cy-GB" baseline="0" dirty="0" err="1" smtClean="0"/>
              <a:t>participation</a:t>
            </a:r>
            <a:r>
              <a:rPr lang="cy-GB" baseline="0" dirty="0" smtClean="0"/>
              <a:t> – </a:t>
            </a:r>
            <a:r>
              <a:rPr lang="cy-GB" baseline="0" dirty="0" err="1" smtClean="0"/>
              <a:t>see</a:t>
            </a:r>
            <a:r>
              <a:rPr lang="cy-GB" baseline="0" dirty="0" smtClean="0"/>
              <a:t> the </a:t>
            </a:r>
            <a:r>
              <a:rPr lang="cy-GB" baseline="0" dirty="0" err="1" smtClean="0"/>
              <a:t>document</a:t>
            </a:r>
            <a:r>
              <a:rPr lang="cy-GB" baseline="0" dirty="0" smtClean="0"/>
              <a:t> </a:t>
            </a:r>
            <a:r>
              <a:rPr lang="cy-GB" baseline="0" dirty="0" err="1" smtClean="0"/>
              <a:t>above</a:t>
            </a:r>
            <a:r>
              <a:rPr lang="cy-GB" baseline="0" dirty="0" smtClean="0"/>
              <a:t>.</a:t>
            </a:r>
          </a:p>
          <a:p>
            <a:endParaRPr lang="cy-GB" baseline="0" dirty="0" smtClean="0"/>
          </a:p>
          <a:p>
            <a:r>
              <a:rPr lang="cy-GB" baseline="0" dirty="0" err="1" smtClean="0"/>
              <a:t>Task</a:t>
            </a:r>
            <a:r>
              <a:rPr lang="cy-GB" baseline="0" dirty="0" smtClean="0"/>
              <a:t>: Read the </a:t>
            </a:r>
            <a:r>
              <a:rPr lang="cy-GB" baseline="0" dirty="0" err="1" smtClean="0"/>
              <a:t>contents</a:t>
            </a:r>
            <a:r>
              <a:rPr lang="cy-GB" baseline="0" dirty="0" smtClean="0"/>
              <a:t> </a:t>
            </a:r>
            <a:r>
              <a:rPr lang="cy-GB" baseline="0" dirty="0" err="1" smtClean="0"/>
              <a:t>and</a:t>
            </a:r>
            <a:r>
              <a:rPr lang="cy-GB" baseline="0" dirty="0" smtClean="0"/>
              <a:t> </a:t>
            </a:r>
            <a:r>
              <a:rPr lang="cy-GB" baseline="0" dirty="0" err="1" smtClean="0"/>
              <a:t>compare</a:t>
            </a:r>
            <a:r>
              <a:rPr lang="cy-GB" baseline="0" dirty="0" smtClean="0"/>
              <a:t> to </a:t>
            </a:r>
            <a:r>
              <a:rPr lang="cy-GB" baseline="0" dirty="0" err="1" smtClean="0"/>
              <a:t>what</a:t>
            </a:r>
            <a:r>
              <a:rPr lang="cy-GB" baseline="0" dirty="0" smtClean="0"/>
              <a:t> is </a:t>
            </a:r>
            <a:r>
              <a:rPr lang="cy-GB" baseline="0" dirty="0" err="1" smtClean="0"/>
              <a:t>currently</a:t>
            </a:r>
            <a:r>
              <a:rPr lang="cy-GB" baseline="0" dirty="0" smtClean="0"/>
              <a:t> </a:t>
            </a:r>
            <a:r>
              <a:rPr lang="cy-GB" baseline="0" dirty="0" err="1" smtClean="0"/>
              <a:t>happening</a:t>
            </a:r>
            <a:r>
              <a:rPr lang="cy-GB" baseline="0" dirty="0" smtClean="0"/>
              <a:t> </a:t>
            </a:r>
            <a:r>
              <a:rPr lang="cy-GB" baseline="0" dirty="0" err="1" smtClean="0"/>
              <a:t>in</a:t>
            </a:r>
            <a:r>
              <a:rPr lang="cy-GB" baseline="0" dirty="0" smtClean="0"/>
              <a:t> Wales.</a:t>
            </a:r>
          </a:p>
          <a:p>
            <a:endParaRPr lang="cy-GB" baseline="0" dirty="0" smtClean="0"/>
          </a:p>
          <a:p>
            <a:endParaRPr lang="cy-GB" baseline="0" dirty="0" smtClean="0"/>
          </a:p>
          <a:p>
            <a:endParaRPr lang="cy-GB" baseline="0" dirty="0" smtClean="0"/>
          </a:p>
          <a:p>
            <a:r>
              <a:rPr lang="cy-GB" baseline="0" dirty="0" smtClean="0"/>
              <a:t>Gwefan / </a:t>
            </a:r>
            <a:r>
              <a:rPr lang="cy-GB" baseline="0" dirty="0" err="1" smtClean="0"/>
              <a:t>Website</a:t>
            </a:r>
            <a:r>
              <a:rPr lang="cy-GB" baseline="0" dirty="0" smtClean="0"/>
              <a:t>:</a:t>
            </a:r>
          </a:p>
          <a:p>
            <a:r>
              <a:rPr lang="en-GB" dirty="0" smtClean="0">
                <a:hlinkClick r:id="rId3"/>
              </a:rPr>
              <a:t>https://education.gov.scot/improvement/self-evaluation/learner-participation-in-educational-settings-3-18</a:t>
            </a:r>
            <a:endParaRPr lang="en-GB" dirty="0"/>
          </a:p>
        </p:txBody>
      </p:sp>
      <p:sp>
        <p:nvSpPr>
          <p:cNvPr id="4" name="Slide Number Placeholder 3"/>
          <p:cNvSpPr>
            <a:spLocks noGrp="1"/>
          </p:cNvSpPr>
          <p:nvPr>
            <p:ph type="sldNum" sz="quarter" idx="10"/>
          </p:nvPr>
        </p:nvSpPr>
        <p:spPr/>
        <p:txBody>
          <a:bodyPr/>
          <a:lstStyle/>
          <a:p>
            <a:fld id="{55914AA0-60CE-474E-AD3C-77FB627FC42F}" type="slidenum">
              <a:rPr lang="en-GB" smtClean="0"/>
              <a:t>15</a:t>
            </a:fld>
            <a:endParaRPr lang="en-GB"/>
          </a:p>
        </p:txBody>
      </p:sp>
    </p:spTree>
    <p:extLst>
      <p:ext uri="{BB962C8B-B14F-4D97-AF65-F5344CB8AC3E}">
        <p14:creationId xmlns:p14="http://schemas.microsoft.com/office/powerpoint/2010/main" val="9931796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err="1" smtClean="0">
                <a:solidFill>
                  <a:schemeClr val="tx1"/>
                </a:solidFill>
                <a:effectLst/>
                <a:latin typeface="+mn-lt"/>
                <a:ea typeface="+mn-ea"/>
                <a:cs typeface="+mn-cs"/>
              </a:rPr>
              <a:t>Yng</a:t>
            </a:r>
            <a:r>
              <a:rPr lang="en-GB" sz="1200" b="0" i="0" kern="1200" dirty="0" smtClean="0">
                <a:solidFill>
                  <a:schemeClr val="tx1"/>
                </a:solidFill>
                <a:effectLst/>
                <a:latin typeface="+mn-lt"/>
                <a:ea typeface="+mn-ea"/>
                <a:cs typeface="+mn-cs"/>
              </a:rPr>
              <a:t> </a:t>
            </a:r>
            <a:r>
              <a:rPr lang="en-GB" sz="1200" b="0" i="0" kern="1200" dirty="0" err="1" smtClean="0">
                <a:solidFill>
                  <a:schemeClr val="tx1"/>
                </a:solidFill>
                <a:effectLst/>
                <a:latin typeface="+mn-lt"/>
                <a:ea typeface="+mn-ea"/>
                <a:cs typeface="+mn-cs"/>
              </a:rPr>
              <a:t>Nghymru</a:t>
            </a:r>
            <a:r>
              <a:rPr lang="en-GB" sz="1200" b="0" i="0" kern="1200" dirty="0" smtClean="0">
                <a:solidFill>
                  <a:schemeClr val="tx1"/>
                </a:solidFill>
                <a:effectLst/>
                <a:latin typeface="+mn-lt"/>
                <a:ea typeface="+mn-ea"/>
                <a:cs typeface="+mn-cs"/>
              </a:rPr>
              <a:t>, </a:t>
            </a:r>
            <a:r>
              <a:rPr lang="en-GB" sz="1200" b="0" i="0" kern="1200" dirty="0" err="1" smtClean="0">
                <a:solidFill>
                  <a:schemeClr val="tx1"/>
                </a:solidFill>
                <a:effectLst/>
                <a:latin typeface="+mn-lt"/>
                <a:ea typeface="+mn-ea"/>
                <a:cs typeface="+mn-cs"/>
              </a:rPr>
              <a:t>mae</a:t>
            </a:r>
            <a:r>
              <a:rPr lang="en-GB" sz="1200" b="0" i="0" kern="1200" dirty="0" smtClean="0">
                <a:solidFill>
                  <a:schemeClr val="tx1"/>
                </a:solidFill>
                <a:effectLst/>
                <a:latin typeface="+mn-lt"/>
                <a:ea typeface="+mn-ea"/>
                <a:cs typeface="+mn-cs"/>
              </a:rPr>
              <a:t> </a:t>
            </a:r>
            <a:r>
              <a:rPr lang="en-GB" sz="1200" b="0" i="0" kern="1200" dirty="0" err="1" smtClean="0">
                <a:solidFill>
                  <a:schemeClr val="tx1"/>
                </a:solidFill>
                <a:effectLst/>
                <a:latin typeface="+mn-lt"/>
                <a:ea typeface="+mn-ea"/>
                <a:cs typeface="+mn-cs"/>
              </a:rPr>
              <a:t>saith</a:t>
            </a:r>
            <a:r>
              <a:rPr lang="en-GB" sz="1200" b="0" i="0" kern="1200" dirty="0" smtClean="0">
                <a:solidFill>
                  <a:schemeClr val="tx1"/>
                </a:solidFill>
                <a:effectLst/>
                <a:latin typeface="+mn-lt"/>
                <a:ea typeface="+mn-ea"/>
                <a:cs typeface="+mn-cs"/>
              </a:rPr>
              <a:t> </a:t>
            </a:r>
            <a:r>
              <a:rPr lang="en-GB" sz="1200" b="0" i="0" kern="1200" dirty="0" err="1" smtClean="0">
                <a:solidFill>
                  <a:schemeClr val="tx1"/>
                </a:solidFill>
                <a:effectLst/>
                <a:latin typeface="+mn-lt"/>
                <a:ea typeface="+mn-ea"/>
                <a:cs typeface="+mn-cs"/>
              </a:rPr>
              <a:t>Safon</a:t>
            </a:r>
            <a:r>
              <a:rPr lang="en-GB" sz="1200" b="0" i="0" kern="1200" dirty="0" smtClean="0">
                <a:solidFill>
                  <a:schemeClr val="tx1"/>
                </a:solidFill>
                <a:effectLst/>
                <a:latin typeface="+mn-lt"/>
                <a:ea typeface="+mn-ea"/>
                <a:cs typeface="+mn-cs"/>
              </a:rPr>
              <a:t> </a:t>
            </a:r>
            <a:r>
              <a:rPr lang="en-GB" sz="1200" b="0" i="0" kern="1200" dirty="0" err="1" smtClean="0">
                <a:solidFill>
                  <a:schemeClr val="tx1"/>
                </a:solidFill>
                <a:effectLst/>
                <a:latin typeface="+mn-lt"/>
                <a:ea typeface="+mn-ea"/>
                <a:cs typeface="+mn-cs"/>
              </a:rPr>
              <a:t>Cyfranogiad</a:t>
            </a:r>
            <a:r>
              <a:rPr lang="en-GB" sz="1200" b="0" i="0" kern="1200" dirty="0" smtClean="0">
                <a:solidFill>
                  <a:schemeClr val="tx1"/>
                </a:solidFill>
                <a:effectLst/>
                <a:latin typeface="+mn-lt"/>
                <a:ea typeface="+mn-ea"/>
                <a:cs typeface="+mn-cs"/>
              </a:rPr>
              <a:t> </a:t>
            </a:r>
            <a:r>
              <a:rPr lang="en-GB" sz="1200" b="0" i="0" kern="1200" dirty="0" err="1" smtClean="0">
                <a:solidFill>
                  <a:schemeClr val="tx1"/>
                </a:solidFill>
                <a:effectLst/>
                <a:latin typeface="+mn-lt"/>
                <a:ea typeface="+mn-ea"/>
                <a:cs typeface="+mn-cs"/>
              </a:rPr>
              <a:t>Cenedlaethol</a:t>
            </a:r>
            <a:r>
              <a:rPr lang="en-GB" sz="1200" b="0" i="0" kern="1200" dirty="0" smtClean="0">
                <a:solidFill>
                  <a:schemeClr val="tx1"/>
                </a:solidFill>
                <a:effectLst/>
                <a:latin typeface="+mn-lt"/>
                <a:ea typeface="+mn-ea"/>
                <a:cs typeface="+mn-cs"/>
              </a:rPr>
              <a:t> Plant a </a:t>
            </a:r>
            <a:r>
              <a:rPr lang="en-GB" sz="1200" b="0" i="0" kern="1200" dirty="0" err="1" smtClean="0">
                <a:solidFill>
                  <a:schemeClr val="tx1"/>
                </a:solidFill>
                <a:effectLst/>
                <a:latin typeface="+mn-lt"/>
                <a:ea typeface="+mn-ea"/>
                <a:cs typeface="+mn-cs"/>
              </a:rPr>
              <a:t>Phobl</a:t>
            </a:r>
            <a:r>
              <a:rPr lang="en-GB" sz="1200" b="0" i="0" kern="1200" dirty="0" smtClean="0">
                <a:solidFill>
                  <a:schemeClr val="tx1"/>
                </a:solidFill>
                <a:effectLst/>
                <a:latin typeface="+mn-lt"/>
                <a:ea typeface="+mn-ea"/>
                <a:cs typeface="+mn-cs"/>
              </a:rPr>
              <a:t> </a:t>
            </a:r>
            <a:r>
              <a:rPr lang="en-GB" sz="1200" b="0" i="0" kern="1200" dirty="0" err="1" smtClean="0">
                <a:solidFill>
                  <a:schemeClr val="tx1"/>
                </a:solidFill>
                <a:effectLst/>
                <a:latin typeface="+mn-lt"/>
                <a:ea typeface="+mn-ea"/>
                <a:cs typeface="+mn-cs"/>
              </a:rPr>
              <a:t>Ifanc</a:t>
            </a:r>
            <a:r>
              <a:rPr lang="en-GB" sz="1200" b="0" i="0" kern="1200" dirty="0" smtClean="0">
                <a:solidFill>
                  <a:schemeClr val="tx1"/>
                </a:solidFill>
                <a:effectLst/>
                <a:latin typeface="+mn-lt"/>
                <a:ea typeface="+mn-ea"/>
                <a:cs typeface="+mn-cs"/>
              </a:rPr>
              <a:t> </a:t>
            </a:r>
            <a:r>
              <a:rPr lang="en-GB" sz="1200" b="0" i="0" kern="1200" dirty="0" err="1" smtClean="0">
                <a:solidFill>
                  <a:schemeClr val="tx1"/>
                </a:solidFill>
                <a:effectLst/>
                <a:latin typeface="+mn-lt"/>
                <a:ea typeface="+mn-ea"/>
                <a:cs typeface="+mn-cs"/>
              </a:rPr>
              <a:t>i</a:t>
            </a:r>
            <a:r>
              <a:rPr lang="en-GB" sz="1200" b="0" i="0" kern="1200" dirty="0" smtClean="0">
                <a:solidFill>
                  <a:schemeClr val="tx1"/>
                </a:solidFill>
                <a:effectLst/>
                <a:latin typeface="+mn-lt"/>
                <a:ea typeface="+mn-ea"/>
                <a:cs typeface="+mn-cs"/>
              </a:rPr>
              <a:t> </a:t>
            </a:r>
            <a:r>
              <a:rPr lang="en-GB" sz="1200" b="0" i="0" kern="1200" dirty="0" err="1" smtClean="0">
                <a:solidFill>
                  <a:schemeClr val="tx1"/>
                </a:solidFill>
                <a:effectLst/>
                <a:latin typeface="+mn-lt"/>
                <a:ea typeface="+mn-ea"/>
                <a:cs typeface="+mn-cs"/>
              </a:rPr>
              <a:t>helpu</a:t>
            </a:r>
            <a:r>
              <a:rPr lang="en-GB" sz="1200" b="0" i="0" kern="1200" dirty="0" smtClean="0">
                <a:solidFill>
                  <a:schemeClr val="tx1"/>
                </a:solidFill>
                <a:effectLst/>
                <a:latin typeface="+mn-lt"/>
                <a:ea typeface="+mn-ea"/>
                <a:cs typeface="+mn-cs"/>
              </a:rPr>
              <a:t> </a:t>
            </a:r>
            <a:r>
              <a:rPr lang="en-GB" sz="1200" b="0" i="0" kern="1200" dirty="0" err="1" smtClean="0">
                <a:solidFill>
                  <a:schemeClr val="tx1"/>
                </a:solidFill>
                <a:effectLst/>
                <a:latin typeface="+mn-lt"/>
                <a:ea typeface="+mn-ea"/>
                <a:cs typeface="+mn-cs"/>
              </a:rPr>
              <a:t>cyrff</a:t>
            </a:r>
            <a:r>
              <a:rPr lang="en-GB" sz="1200" b="0" i="0" kern="1200" dirty="0" smtClean="0">
                <a:solidFill>
                  <a:schemeClr val="tx1"/>
                </a:solidFill>
                <a:effectLst/>
                <a:latin typeface="+mn-lt"/>
                <a:ea typeface="+mn-ea"/>
                <a:cs typeface="+mn-cs"/>
              </a:rPr>
              <a:t> ac </a:t>
            </a:r>
            <a:r>
              <a:rPr lang="en-GB" sz="1200" b="0" i="0" kern="1200" dirty="0" err="1" smtClean="0">
                <a:solidFill>
                  <a:schemeClr val="tx1"/>
                </a:solidFill>
                <a:effectLst/>
                <a:latin typeface="+mn-lt"/>
                <a:ea typeface="+mn-ea"/>
                <a:cs typeface="+mn-cs"/>
              </a:rPr>
              <a:t>unigolion</a:t>
            </a:r>
            <a:r>
              <a:rPr lang="en-GB" sz="1200" b="0" i="0" kern="1200" dirty="0" smtClean="0">
                <a:solidFill>
                  <a:schemeClr val="tx1"/>
                </a:solidFill>
                <a:effectLst/>
                <a:latin typeface="+mn-lt"/>
                <a:ea typeface="+mn-ea"/>
                <a:cs typeface="+mn-cs"/>
              </a:rPr>
              <a:t> </a:t>
            </a:r>
            <a:r>
              <a:rPr lang="en-GB" sz="1200" b="0" i="0" kern="1200" dirty="0" err="1" smtClean="0">
                <a:solidFill>
                  <a:schemeClr val="tx1"/>
                </a:solidFill>
                <a:effectLst/>
                <a:latin typeface="+mn-lt"/>
                <a:ea typeface="+mn-ea"/>
                <a:cs typeface="+mn-cs"/>
              </a:rPr>
              <a:t>i</a:t>
            </a:r>
            <a:r>
              <a:rPr lang="en-GB" sz="1200" b="0" i="0" kern="1200" dirty="0" smtClean="0">
                <a:solidFill>
                  <a:schemeClr val="tx1"/>
                </a:solidFill>
                <a:effectLst/>
                <a:latin typeface="+mn-lt"/>
                <a:ea typeface="+mn-ea"/>
                <a:cs typeface="+mn-cs"/>
              </a:rPr>
              <a:t> </a:t>
            </a:r>
            <a:r>
              <a:rPr lang="en-GB" sz="1200" b="0" i="0" kern="1200" dirty="0" err="1" smtClean="0">
                <a:solidFill>
                  <a:schemeClr val="tx1"/>
                </a:solidFill>
                <a:effectLst/>
                <a:latin typeface="+mn-lt"/>
                <a:ea typeface="+mn-ea"/>
                <a:cs typeface="+mn-cs"/>
              </a:rPr>
              <a:t>sicrhau</a:t>
            </a:r>
            <a:r>
              <a:rPr lang="en-GB" sz="1200" b="0" i="0" kern="1200" dirty="0" smtClean="0">
                <a:solidFill>
                  <a:schemeClr val="tx1"/>
                </a:solidFill>
                <a:effectLst/>
                <a:latin typeface="+mn-lt"/>
                <a:ea typeface="+mn-ea"/>
                <a:cs typeface="+mn-cs"/>
              </a:rPr>
              <a:t> proses, </a:t>
            </a:r>
            <a:r>
              <a:rPr lang="en-GB" sz="1200" b="0" i="0" kern="1200" dirty="0" err="1" smtClean="0">
                <a:solidFill>
                  <a:schemeClr val="tx1"/>
                </a:solidFill>
                <a:effectLst/>
                <a:latin typeface="+mn-lt"/>
                <a:ea typeface="+mn-ea"/>
                <a:cs typeface="+mn-cs"/>
              </a:rPr>
              <a:t>ansawdd</a:t>
            </a:r>
            <a:r>
              <a:rPr lang="en-GB" sz="1200" b="0" i="0" kern="1200" dirty="0" smtClean="0">
                <a:solidFill>
                  <a:schemeClr val="tx1"/>
                </a:solidFill>
                <a:effectLst/>
                <a:latin typeface="+mn-lt"/>
                <a:ea typeface="+mn-ea"/>
                <a:cs typeface="+mn-cs"/>
              </a:rPr>
              <a:t> a </a:t>
            </a:r>
            <a:r>
              <a:rPr lang="en-GB" sz="1200" b="0" i="0" kern="1200" dirty="0" err="1" smtClean="0">
                <a:solidFill>
                  <a:schemeClr val="tx1"/>
                </a:solidFill>
                <a:effectLst/>
                <a:latin typeface="+mn-lt"/>
                <a:ea typeface="+mn-ea"/>
                <a:cs typeface="+mn-cs"/>
              </a:rPr>
              <a:t>phrofiad</a:t>
            </a:r>
            <a:r>
              <a:rPr lang="en-GB" sz="1200" b="0" i="0" kern="1200" dirty="0" smtClean="0">
                <a:solidFill>
                  <a:schemeClr val="tx1"/>
                </a:solidFill>
                <a:effectLst/>
                <a:latin typeface="+mn-lt"/>
                <a:ea typeface="+mn-ea"/>
                <a:cs typeface="+mn-cs"/>
              </a:rPr>
              <a:t> </a:t>
            </a:r>
            <a:r>
              <a:rPr lang="en-GB" sz="1200" b="0" i="0" kern="1200" dirty="0" err="1" smtClean="0">
                <a:solidFill>
                  <a:schemeClr val="tx1"/>
                </a:solidFill>
                <a:effectLst/>
                <a:latin typeface="+mn-lt"/>
                <a:ea typeface="+mn-ea"/>
                <a:cs typeface="+mn-cs"/>
              </a:rPr>
              <a:t>yr</a:t>
            </a:r>
            <a:r>
              <a:rPr lang="en-GB" sz="1200" b="0" i="0" kern="1200" dirty="0" smtClean="0">
                <a:solidFill>
                  <a:schemeClr val="tx1"/>
                </a:solidFill>
                <a:effectLst/>
                <a:latin typeface="+mn-lt"/>
                <a:ea typeface="+mn-ea"/>
                <a:cs typeface="+mn-cs"/>
              </a:rPr>
              <a:t> </a:t>
            </a:r>
            <a:r>
              <a:rPr lang="en-GB" sz="1200" b="0" i="0" kern="1200" dirty="0" err="1" smtClean="0">
                <a:solidFill>
                  <a:schemeClr val="tx1"/>
                </a:solidFill>
                <a:effectLst/>
                <a:latin typeface="+mn-lt"/>
                <a:ea typeface="+mn-ea"/>
                <a:cs typeface="+mn-cs"/>
              </a:rPr>
              <a:t>holl</a:t>
            </a:r>
            <a:r>
              <a:rPr lang="en-GB" sz="1200" b="0" i="0" kern="1200" dirty="0" smtClean="0">
                <a:solidFill>
                  <a:schemeClr val="tx1"/>
                </a:solidFill>
                <a:effectLst/>
                <a:latin typeface="+mn-lt"/>
                <a:ea typeface="+mn-ea"/>
                <a:cs typeface="+mn-cs"/>
              </a:rPr>
              <a:t> </a:t>
            </a:r>
            <a:r>
              <a:rPr lang="en-GB" sz="1200" b="0" i="0" kern="1200" dirty="0" err="1" smtClean="0">
                <a:solidFill>
                  <a:schemeClr val="tx1"/>
                </a:solidFill>
                <a:effectLst/>
                <a:latin typeface="+mn-lt"/>
                <a:ea typeface="+mn-ea"/>
                <a:cs typeface="+mn-cs"/>
              </a:rPr>
              <a:t>waith</a:t>
            </a:r>
            <a:r>
              <a:rPr lang="en-GB" sz="1200" b="0" i="0" kern="1200" dirty="0" smtClean="0">
                <a:solidFill>
                  <a:schemeClr val="tx1"/>
                </a:solidFill>
                <a:effectLst/>
                <a:latin typeface="+mn-lt"/>
                <a:ea typeface="+mn-ea"/>
                <a:cs typeface="+mn-cs"/>
              </a:rPr>
              <a:t> </a:t>
            </a:r>
            <a:r>
              <a:rPr lang="en-GB" sz="1200" b="0" i="0" kern="1200" dirty="0" err="1" smtClean="0">
                <a:solidFill>
                  <a:schemeClr val="tx1"/>
                </a:solidFill>
                <a:effectLst/>
                <a:latin typeface="+mn-lt"/>
                <a:ea typeface="+mn-ea"/>
                <a:cs typeface="+mn-cs"/>
              </a:rPr>
              <a:t>sy’n</a:t>
            </a:r>
            <a:r>
              <a:rPr lang="en-GB" sz="1200" b="0" i="0" kern="1200" dirty="0" smtClean="0">
                <a:solidFill>
                  <a:schemeClr val="tx1"/>
                </a:solidFill>
                <a:effectLst/>
                <a:latin typeface="+mn-lt"/>
                <a:ea typeface="+mn-ea"/>
                <a:cs typeface="+mn-cs"/>
              </a:rPr>
              <a:t> </a:t>
            </a:r>
            <a:r>
              <a:rPr lang="en-GB" sz="1200" b="0" i="0" kern="1200" dirty="0" err="1" smtClean="0">
                <a:solidFill>
                  <a:schemeClr val="tx1"/>
                </a:solidFill>
                <a:effectLst/>
                <a:latin typeface="+mn-lt"/>
                <a:ea typeface="+mn-ea"/>
                <a:cs typeface="+mn-cs"/>
              </a:rPr>
              <a:t>ymwneud</a:t>
            </a:r>
            <a:r>
              <a:rPr lang="en-GB" sz="1200" b="0" i="0" kern="1200" dirty="0" smtClean="0">
                <a:solidFill>
                  <a:schemeClr val="tx1"/>
                </a:solidFill>
                <a:effectLst/>
                <a:latin typeface="+mn-lt"/>
                <a:ea typeface="+mn-ea"/>
                <a:cs typeface="+mn-cs"/>
              </a:rPr>
              <a:t> â </a:t>
            </a:r>
            <a:r>
              <a:rPr lang="en-GB" sz="1200" b="0" i="0" kern="1200" dirty="0" err="1" smtClean="0">
                <a:solidFill>
                  <a:schemeClr val="tx1"/>
                </a:solidFill>
                <a:effectLst/>
                <a:latin typeface="+mn-lt"/>
                <a:ea typeface="+mn-ea"/>
                <a:cs typeface="+mn-cs"/>
              </a:rPr>
              <a:t>chyfranogiad</a:t>
            </a:r>
            <a:r>
              <a:rPr lang="en-GB" sz="1200" b="0" i="0" kern="1200" dirty="0" smtClean="0">
                <a:solidFill>
                  <a:schemeClr val="tx1"/>
                </a:solidFill>
                <a:effectLst/>
                <a:latin typeface="+mn-lt"/>
                <a:ea typeface="+mn-ea"/>
                <a:cs typeface="+mn-cs"/>
              </a:rPr>
              <a:t> plant a </a:t>
            </a:r>
            <a:r>
              <a:rPr lang="en-GB" sz="1200" b="0" i="0" kern="1200" dirty="0" err="1" smtClean="0">
                <a:solidFill>
                  <a:schemeClr val="tx1"/>
                </a:solidFill>
                <a:effectLst/>
                <a:latin typeface="+mn-lt"/>
                <a:ea typeface="+mn-ea"/>
                <a:cs typeface="+mn-cs"/>
              </a:rPr>
              <a:t>phobl</a:t>
            </a:r>
            <a:r>
              <a:rPr lang="en-GB" sz="1200" b="0" i="0" kern="1200" dirty="0" smtClean="0">
                <a:solidFill>
                  <a:schemeClr val="tx1"/>
                </a:solidFill>
                <a:effectLst/>
                <a:latin typeface="+mn-lt"/>
                <a:ea typeface="+mn-ea"/>
                <a:cs typeface="+mn-cs"/>
              </a:rPr>
              <a:t> </a:t>
            </a:r>
            <a:r>
              <a:rPr lang="en-GB" sz="1200" b="0" i="0" kern="1200" dirty="0" err="1" smtClean="0">
                <a:solidFill>
                  <a:schemeClr val="tx1"/>
                </a:solidFill>
                <a:effectLst/>
                <a:latin typeface="+mn-lt"/>
                <a:ea typeface="+mn-ea"/>
                <a:cs typeface="+mn-cs"/>
              </a:rPr>
              <a:t>ifanc</a:t>
            </a:r>
            <a:r>
              <a:rPr lang="en-GB" sz="1200" b="0" i="0" kern="1200" dirty="0" smtClean="0">
                <a:solidFill>
                  <a:schemeClr val="tx1"/>
                </a:solidFill>
                <a:effectLst/>
                <a:latin typeface="+mn-lt"/>
                <a:ea typeface="+mn-ea"/>
                <a:cs typeface="+mn-cs"/>
              </a:rPr>
              <a:t>.</a:t>
            </a:r>
          </a:p>
          <a:p>
            <a:endParaRPr lang="en-GB" sz="1200" b="0" i="0" kern="1200" dirty="0" smtClean="0">
              <a:solidFill>
                <a:schemeClr val="tx1"/>
              </a:solidFill>
              <a:effectLst/>
              <a:latin typeface="+mn-lt"/>
              <a:ea typeface="+mn-ea"/>
              <a:cs typeface="+mn-cs"/>
            </a:endParaRPr>
          </a:p>
          <a:p>
            <a:r>
              <a:rPr lang="en-GB" sz="1200" b="0" i="0" kern="1200" dirty="0" err="1" smtClean="0">
                <a:solidFill>
                  <a:schemeClr val="tx1"/>
                </a:solidFill>
                <a:effectLst/>
                <a:latin typeface="+mn-lt"/>
                <a:ea typeface="+mn-ea"/>
                <a:cs typeface="+mn-cs"/>
              </a:rPr>
              <a:t>Mae’r</a:t>
            </a:r>
            <a:r>
              <a:rPr lang="en-GB" sz="1200" b="0" i="0" kern="1200" dirty="0" smtClean="0">
                <a:solidFill>
                  <a:schemeClr val="tx1"/>
                </a:solidFill>
                <a:effectLst/>
                <a:latin typeface="+mn-lt"/>
                <a:ea typeface="+mn-ea"/>
                <a:cs typeface="+mn-cs"/>
              </a:rPr>
              <a:t> </a:t>
            </a:r>
            <a:r>
              <a:rPr lang="en-GB" sz="1200" b="0" i="0" kern="1200" dirty="0" err="1" smtClean="0">
                <a:solidFill>
                  <a:schemeClr val="tx1"/>
                </a:solidFill>
                <a:effectLst/>
                <a:latin typeface="+mn-lt"/>
                <a:ea typeface="+mn-ea"/>
                <a:cs typeface="+mn-cs"/>
              </a:rPr>
              <a:t>Safonau</a:t>
            </a:r>
            <a:r>
              <a:rPr lang="en-GB" sz="1200" b="0" i="0" kern="1200" dirty="0" smtClean="0">
                <a:solidFill>
                  <a:schemeClr val="tx1"/>
                </a:solidFill>
                <a:effectLst/>
                <a:latin typeface="+mn-lt"/>
                <a:ea typeface="+mn-ea"/>
                <a:cs typeface="+mn-cs"/>
              </a:rPr>
              <a:t> </a:t>
            </a:r>
            <a:r>
              <a:rPr lang="en-GB" sz="1200" b="0" i="0" kern="1200" dirty="0" err="1" smtClean="0">
                <a:solidFill>
                  <a:schemeClr val="tx1"/>
                </a:solidFill>
                <a:effectLst/>
                <a:latin typeface="+mn-lt"/>
                <a:ea typeface="+mn-ea"/>
                <a:cs typeface="+mn-cs"/>
              </a:rPr>
              <a:t>yn</a:t>
            </a:r>
            <a:r>
              <a:rPr lang="en-GB" sz="1200" b="0" i="0" kern="1200" dirty="0" smtClean="0">
                <a:solidFill>
                  <a:schemeClr val="tx1"/>
                </a:solidFill>
                <a:effectLst/>
                <a:latin typeface="+mn-lt"/>
                <a:ea typeface="+mn-ea"/>
                <a:cs typeface="+mn-cs"/>
              </a:rPr>
              <a:t> </a:t>
            </a:r>
            <a:r>
              <a:rPr lang="en-GB" sz="1200" b="0" i="0" kern="1200" dirty="0" err="1" smtClean="0">
                <a:solidFill>
                  <a:schemeClr val="tx1"/>
                </a:solidFill>
                <a:effectLst/>
                <a:latin typeface="+mn-lt"/>
                <a:ea typeface="+mn-ea"/>
                <a:cs typeface="+mn-cs"/>
              </a:rPr>
              <a:t>nodi’r</a:t>
            </a:r>
            <a:r>
              <a:rPr lang="en-GB" sz="1200" b="0" i="0" kern="1200" dirty="0" smtClean="0">
                <a:solidFill>
                  <a:schemeClr val="tx1"/>
                </a:solidFill>
                <a:effectLst/>
                <a:latin typeface="+mn-lt"/>
                <a:ea typeface="+mn-ea"/>
                <a:cs typeface="+mn-cs"/>
              </a:rPr>
              <a:t> </a:t>
            </a:r>
            <a:r>
              <a:rPr lang="en-GB" sz="1200" b="0" i="0" kern="1200" dirty="0" err="1" smtClean="0">
                <a:solidFill>
                  <a:schemeClr val="tx1"/>
                </a:solidFill>
                <a:effectLst/>
                <a:latin typeface="+mn-lt"/>
                <a:ea typeface="+mn-ea"/>
                <a:cs typeface="+mn-cs"/>
              </a:rPr>
              <a:t>ystyriaethau</a:t>
            </a:r>
            <a:r>
              <a:rPr lang="en-GB" sz="1200" b="0" i="0" kern="1200" dirty="0" smtClean="0">
                <a:solidFill>
                  <a:schemeClr val="tx1"/>
                </a:solidFill>
                <a:effectLst/>
                <a:latin typeface="+mn-lt"/>
                <a:ea typeface="+mn-ea"/>
                <a:cs typeface="+mn-cs"/>
              </a:rPr>
              <a:t> </a:t>
            </a:r>
            <a:r>
              <a:rPr lang="en-GB" sz="1200" b="0" i="0" kern="1200" dirty="0" err="1" smtClean="0">
                <a:solidFill>
                  <a:schemeClr val="tx1"/>
                </a:solidFill>
                <a:effectLst/>
                <a:latin typeface="+mn-lt"/>
                <a:ea typeface="+mn-ea"/>
                <a:cs typeface="+mn-cs"/>
              </a:rPr>
              <a:t>allweddol</a:t>
            </a:r>
            <a:r>
              <a:rPr lang="en-GB" sz="1200" b="0" i="0" kern="1200" dirty="0" smtClean="0">
                <a:solidFill>
                  <a:schemeClr val="tx1"/>
                </a:solidFill>
                <a:effectLst/>
                <a:latin typeface="+mn-lt"/>
                <a:ea typeface="+mn-ea"/>
                <a:cs typeface="+mn-cs"/>
              </a:rPr>
              <a:t> y </a:t>
            </a:r>
            <a:r>
              <a:rPr lang="en-GB" sz="1200" b="0" i="0" kern="1200" dirty="0" err="1" smtClean="0">
                <a:solidFill>
                  <a:schemeClr val="tx1"/>
                </a:solidFill>
                <a:effectLst/>
                <a:latin typeface="+mn-lt"/>
                <a:ea typeface="+mn-ea"/>
                <a:cs typeface="+mn-cs"/>
              </a:rPr>
              <a:t>dylai</a:t>
            </a:r>
            <a:r>
              <a:rPr lang="en-GB" sz="1200" b="0" i="0" kern="1200" dirty="0" smtClean="0">
                <a:solidFill>
                  <a:schemeClr val="tx1"/>
                </a:solidFill>
                <a:effectLst/>
                <a:latin typeface="+mn-lt"/>
                <a:ea typeface="+mn-ea"/>
                <a:cs typeface="+mn-cs"/>
              </a:rPr>
              <a:t> </a:t>
            </a:r>
            <a:r>
              <a:rPr lang="en-GB" sz="1200" b="0" i="0" kern="1200" dirty="0" err="1" smtClean="0">
                <a:solidFill>
                  <a:schemeClr val="tx1"/>
                </a:solidFill>
                <a:effectLst/>
                <a:latin typeface="+mn-lt"/>
                <a:ea typeface="+mn-ea"/>
                <a:cs typeface="+mn-cs"/>
              </a:rPr>
              <a:t>pob</a:t>
            </a:r>
            <a:r>
              <a:rPr lang="en-GB" sz="1200" b="0" i="0" kern="1200" dirty="0" smtClean="0">
                <a:solidFill>
                  <a:schemeClr val="tx1"/>
                </a:solidFill>
                <a:effectLst/>
                <a:latin typeface="+mn-lt"/>
                <a:ea typeface="+mn-ea"/>
                <a:cs typeface="+mn-cs"/>
              </a:rPr>
              <a:t> </a:t>
            </a:r>
            <a:r>
              <a:rPr lang="en-GB" sz="1200" b="0" i="0" kern="1200" dirty="0" err="1" smtClean="0">
                <a:solidFill>
                  <a:schemeClr val="tx1"/>
                </a:solidFill>
                <a:effectLst/>
                <a:latin typeface="+mn-lt"/>
                <a:ea typeface="+mn-ea"/>
                <a:cs typeface="+mn-cs"/>
              </a:rPr>
              <a:t>gweithiwr</a:t>
            </a:r>
            <a:r>
              <a:rPr lang="en-GB" sz="1200" b="0" i="0" kern="1200" dirty="0" smtClean="0">
                <a:solidFill>
                  <a:schemeClr val="tx1"/>
                </a:solidFill>
                <a:effectLst/>
                <a:latin typeface="+mn-lt"/>
                <a:ea typeface="+mn-ea"/>
                <a:cs typeface="+mn-cs"/>
              </a:rPr>
              <a:t> </a:t>
            </a:r>
            <a:r>
              <a:rPr lang="en-GB" sz="1200" b="0" i="0" kern="1200" dirty="0" err="1" smtClean="0">
                <a:solidFill>
                  <a:schemeClr val="tx1"/>
                </a:solidFill>
                <a:effectLst/>
                <a:latin typeface="+mn-lt"/>
                <a:ea typeface="+mn-ea"/>
                <a:cs typeface="+mn-cs"/>
              </a:rPr>
              <a:t>fod</a:t>
            </a:r>
            <a:r>
              <a:rPr lang="en-GB" sz="1200" b="0" i="0" kern="1200" dirty="0" smtClean="0">
                <a:solidFill>
                  <a:schemeClr val="tx1"/>
                </a:solidFill>
                <a:effectLst/>
                <a:latin typeface="+mn-lt"/>
                <a:ea typeface="+mn-ea"/>
                <a:cs typeface="+mn-cs"/>
              </a:rPr>
              <a:t> </a:t>
            </a:r>
            <a:r>
              <a:rPr lang="en-GB" sz="1200" b="0" i="0" kern="1200" dirty="0" err="1" smtClean="0">
                <a:solidFill>
                  <a:schemeClr val="tx1"/>
                </a:solidFill>
                <a:effectLst/>
                <a:latin typeface="+mn-lt"/>
                <a:ea typeface="+mn-ea"/>
                <a:cs typeface="+mn-cs"/>
              </a:rPr>
              <a:t>yn</a:t>
            </a:r>
            <a:r>
              <a:rPr lang="en-GB" sz="1200" b="0" i="0" kern="1200" dirty="0" smtClean="0">
                <a:solidFill>
                  <a:schemeClr val="tx1"/>
                </a:solidFill>
                <a:effectLst/>
                <a:latin typeface="+mn-lt"/>
                <a:ea typeface="+mn-ea"/>
                <a:cs typeface="+mn-cs"/>
              </a:rPr>
              <a:t> </a:t>
            </a:r>
            <a:r>
              <a:rPr lang="en-GB" sz="1200" b="0" i="0" kern="1200" dirty="0" err="1" smtClean="0">
                <a:solidFill>
                  <a:schemeClr val="tx1"/>
                </a:solidFill>
                <a:effectLst/>
                <a:latin typeface="+mn-lt"/>
                <a:ea typeface="+mn-ea"/>
                <a:cs typeface="+mn-cs"/>
              </a:rPr>
              <a:t>ymwybodol</a:t>
            </a:r>
            <a:r>
              <a:rPr lang="en-GB" sz="1200" b="0" i="0" kern="1200" dirty="0" smtClean="0">
                <a:solidFill>
                  <a:schemeClr val="tx1"/>
                </a:solidFill>
                <a:effectLst/>
                <a:latin typeface="+mn-lt"/>
                <a:ea typeface="+mn-ea"/>
                <a:cs typeface="+mn-cs"/>
              </a:rPr>
              <a:t> </a:t>
            </a:r>
            <a:r>
              <a:rPr lang="en-GB" sz="1200" b="0" i="0" kern="1200" dirty="0" err="1" smtClean="0">
                <a:solidFill>
                  <a:schemeClr val="tx1"/>
                </a:solidFill>
                <a:effectLst/>
                <a:latin typeface="+mn-lt"/>
                <a:ea typeface="+mn-ea"/>
                <a:cs typeface="+mn-cs"/>
              </a:rPr>
              <a:t>ohonynt</a:t>
            </a:r>
            <a:r>
              <a:rPr lang="en-GB" sz="1200" b="0" i="0" kern="1200" dirty="0" smtClean="0">
                <a:solidFill>
                  <a:schemeClr val="tx1"/>
                </a:solidFill>
                <a:effectLst/>
                <a:latin typeface="+mn-lt"/>
                <a:ea typeface="+mn-ea"/>
                <a:cs typeface="+mn-cs"/>
              </a:rPr>
              <a:t> </a:t>
            </a:r>
            <a:r>
              <a:rPr lang="en-GB" sz="1200" b="0" i="0" kern="1200" dirty="0" err="1" smtClean="0">
                <a:solidFill>
                  <a:schemeClr val="tx1"/>
                </a:solidFill>
                <a:effectLst/>
                <a:latin typeface="+mn-lt"/>
                <a:ea typeface="+mn-ea"/>
                <a:cs typeface="+mn-cs"/>
              </a:rPr>
              <a:t>wrth</a:t>
            </a:r>
            <a:r>
              <a:rPr lang="en-GB" sz="1200" b="0" i="0" kern="1200" dirty="0" smtClean="0">
                <a:solidFill>
                  <a:schemeClr val="tx1"/>
                </a:solidFill>
                <a:effectLst/>
                <a:latin typeface="+mn-lt"/>
                <a:ea typeface="+mn-ea"/>
                <a:cs typeface="+mn-cs"/>
              </a:rPr>
              <a:t> </a:t>
            </a:r>
            <a:r>
              <a:rPr lang="en-GB" sz="1200" b="0" i="0" kern="1200" dirty="0" err="1" smtClean="0">
                <a:solidFill>
                  <a:schemeClr val="tx1"/>
                </a:solidFill>
                <a:effectLst/>
                <a:latin typeface="+mn-lt"/>
                <a:ea typeface="+mn-ea"/>
                <a:cs typeface="+mn-cs"/>
              </a:rPr>
              <a:t>weithio</a:t>
            </a:r>
            <a:r>
              <a:rPr lang="en-GB" sz="1200" b="0" i="0" kern="1200" dirty="0" smtClean="0">
                <a:solidFill>
                  <a:schemeClr val="tx1"/>
                </a:solidFill>
                <a:effectLst/>
                <a:latin typeface="+mn-lt"/>
                <a:ea typeface="+mn-ea"/>
                <a:cs typeface="+mn-cs"/>
              </a:rPr>
              <a:t> </a:t>
            </a:r>
            <a:r>
              <a:rPr lang="en-GB" sz="1200" b="0" i="0" kern="1200" dirty="0" err="1" smtClean="0">
                <a:solidFill>
                  <a:schemeClr val="tx1"/>
                </a:solidFill>
                <a:effectLst/>
                <a:latin typeface="+mn-lt"/>
                <a:ea typeface="+mn-ea"/>
                <a:cs typeface="+mn-cs"/>
              </a:rPr>
              <a:t>gyda</a:t>
            </a:r>
            <a:r>
              <a:rPr lang="en-GB" sz="1200" b="0" i="0" kern="1200" dirty="0" smtClean="0">
                <a:solidFill>
                  <a:schemeClr val="tx1"/>
                </a:solidFill>
                <a:effectLst/>
                <a:latin typeface="+mn-lt"/>
                <a:ea typeface="+mn-ea"/>
                <a:cs typeface="+mn-cs"/>
              </a:rPr>
              <a:t> </a:t>
            </a:r>
            <a:r>
              <a:rPr lang="en-GB" sz="1200" b="0" i="0" kern="1200" dirty="0" err="1" smtClean="0">
                <a:solidFill>
                  <a:schemeClr val="tx1"/>
                </a:solidFill>
                <a:effectLst/>
                <a:latin typeface="+mn-lt"/>
                <a:ea typeface="+mn-ea"/>
                <a:cs typeface="+mn-cs"/>
              </a:rPr>
              <a:t>phlant</a:t>
            </a:r>
            <a:r>
              <a:rPr lang="en-GB" sz="1200" b="0" i="0" kern="1200" dirty="0" smtClean="0">
                <a:solidFill>
                  <a:schemeClr val="tx1"/>
                </a:solidFill>
                <a:effectLst/>
                <a:latin typeface="+mn-lt"/>
                <a:ea typeface="+mn-ea"/>
                <a:cs typeface="+mn-cs"/>
              </a:rPr>
              <a:t> a </a:t>
            </a:r>
            <a:r>
              <a:rPr lang="en-GB" sz="1200" b="0" i="0" kern="1200" dirty="0" err="1" smtClean="0">
                <a:solidFill>
                  <a:schemeClr val="tx1"/>
                </a:solidFill>
                <a:effectLst/>
                <a:latin typeface="+mn-lt"/>
                <a:ea typeface="+mn-ea"/>
                <a:cs typeface="+mn-cs"/>
              </a:rPr>
              <a:t>phobl</a:t>
            </a:r>
            <a:r>
              <a:rPr lang="en-GB" sz="1200" b="0" i="0" kern="1200" dirty="0" smtClean="0">
                <a:solidFill>
                  <a:schemeClr val="tx1"/>
                </a:solidFill>
                <a:effectLst/>
                <a:latin typeface="+mn-lt"/>
                <a:ea typeface="+mn-ea"/>
                <a:cs typeface="+mn-cs"/>
              </a:rPr>
              <a:t> </a:t>
            </a:r>
            <a:r>
              <a:rPr lang="en-GB" sz="1200" b="0" i="0" kern="1200" dirty="0" err="1" smtClean="0">
                <a:solidFill>
                  <a:schemeClr val="tx1"/>
                </a:solidFill>
                <a:effectLst/>
                <a:latin typeface="+mn-lt"/>
                <a:ea typeface="+mn-ea"/>
                <a:cs typeface="+mn-cs"/>
              </a:rPr>
              <a:t>ifanc</a:t>
            </a:r>
            <a:r>
              <a:rPr lang="en-GB" sz="1200" b="0" i="0" kern="1200" dirty="0" smtClean="0">
                <a:solidFill>
                  <a:schemeClr val="tx1"/>
                </a:solidFill>
                <a:effectLst/>
                <a:latin typeface="+mn-lt"/>
                <a:ea typeface="+mn-ea"/>
                <a:cs typeface="+mn-cs"/>
              </a:rPr>
              <a:t> </a:t>
            </a:r>
            <a:r>
              <a:rPr lang="en-GB" sz="1200" b="0" i="0" kern="1200" dirty="0" err="1" smtClean="0">
                <a:solidFill>
                  <a:schemeClr val="tx1"/>
                </a:solidFill>
                <a:effectLst/>
                <a:latin typeface="+mn-lt"/>
                <a:ea typeface="+mn-ea"/>
                <a:cs typeface="+mn-cs"/>
              </a:rPr>
              <a:t>yng</a:t>
            </a:r>
            <a:r>
              <a:rPr lang="en-GB" sz="1200" b="0" i="0" kern="1200" dirty="0" smtClean="0">
                <a:solidFill>
                  <a:schemeClr val="tx1"/>
                </a:solidFill>
                <a:effectLst/>
                <a:latin typeface="+mn-lt"/>
                <a:ea typeface="+mn-ea"/>
                <a:cs typeface="+mn-cs"/>
              </a:rPr>
              <a:t> </a:t>
            </a:r>
            <a:r>
              <a:rPr lang="en-GB" sz="1200" b="0" i="0" kern="1200" dirty="0" err="1" smtClean="0">
                <a:solidFill>
                  <a:schemeClr val="tx1"/>
                </a:solidFill>
                <a:effectLst/>
                <a:latin typeface="+mn-lt"/>
                <a:ea typeface="+mn-ea"/>
                <a:cs typeface="+mn-cs"/>
              </a:rPr>
              <a:t>Nghymru</a:t>
            </a:r>
            <a:r>
              <a:rPr lang="en-GB" sz="1200" b="0" i="0" kern="1200" dirty="0" smtClean="0">
                <a:solidFill>
                  <a:schemeClr val="tx1"/>
                </a:solidFill>
                <a:effectLst/>
                <a:latin typeface="+mn-lt"/>
                <a:ea typeface="+mn-ea"/>
                <a:cs typeface="+mn-cs"/>
              </a:rPr>
              <a:t>.</a:t>
            </a:r>
          </a:p>
          <a:p>
            <a:r>
              <a:rPr lang="en-GB" sz="1200" b="0" i="0" kern="1200" dirty="0" err="1" smtClean="0">
                <a:solidFill>
                  <a:schemeClr val="tx1"/>
                </a:solidFill>
                <a:effectLst/>
                <a:latin typeface="+mn-lt"/>
                <a:ea typeface="+mn-ea"/>
                <a:cs typeface="+mn-cs"/>
              </a:rPr>
              <a:t>Cawsant</a:t>
            </a:r>
            <a:r>
              <a:rPr lang="en-GB" sz="1200" b="0" i="0" kern="1200" dirty="0" smtClean="0">
                <a:solidFill>
                  <a:schemeClr val="tx1"/>
                </a:solidFill>
                <a:effectLst/>
                <a:latin typeface="+mn-lt"/>
                <a:ea typeface="+mn-ea"/>
                <a:cs typeface="+mn-cs"/>
              </a:rPr>
              <a:t> </a:t>
            </a:r>
            <a:r>
              <a:rPr lang="en-GB" sz="1200" b="0" i="0" kern="1200" dirty="0" err="1" smtClean="0">
                <a:solidFill>
                  <a:schemeClr val="tx1"/>
                </a:solidFill>
                <a:effectLst/>
                <a:latin typeface="+mn-lt"/>
                <a:ea typeface="+mn-ea"/>
                <a:cs typeface="+mn-cs"/>
              </a:rPr>
              <a:t>eu</a:t>
            </a:r>
            <a:r>
              <a:rPr lang="en-GB" sz="1200" b="0" i="0" kern="1200" dirty="0" smtClean="0">
                <a:solidFill>
                  <a:schemeClr val="tx1"/>
                </a:solidFill>
                <a:effectLst/>
                <a:latin typeface="+mn-lt"/>
                <a:ea typeface="+mn-ea"/>
                <a:cs typeface="+mn-cs"/>
              </a:rPr>
              <a:t> </a:t>
            </a:r>
            <a:r>
              <a:rPr lang="en-GB" sz="1200" b="0" i="0" kern="1200" dirty="0" err="1" smtClean="0">
                <a:solidFill>
                  <a:schemeClr val="tx1"/>
                </a:solidFill>
                <a:effectLst/>
                <a:latin typeface="+mn-lt"/>
                <a:ea typeface="+mn-ea"/>
                <a:cs typeface="+mn-cs"/>
              </a:rPr>
              <a:t>datblygu’n</a:t>
            </a:r>
            <a:r>
              <a:rPr lang="en-GB" sz="1200" b="0" i="0" kern="1200" dirty="0" smtClean="0">
                <a:solidFill>
                  <a:schemeClr val="tx1"/>
                </a:solidFill>
                <a:effectLst/>
                <a:latin typeface="+mn-lt"/>
                <a:ea typeface="+mn-ea"/>
                <a:cs typeface="+mn-cs"/>
              </a:rPr>
              <a:t> </a:t>
            </a:r>
            <a:r>
              <a:rPr lang="en-GB" sz="1200" b="0" i="0" kern="1200" dirty="0" err="1" smtClean="0">
                <a:solidFill>
                  <a:schemeClr val="tx1"/>
                </a:solidFill>
                <a:effectLst/>
                <a:latin typeface="+mn-lt"/>
                <a:ea typeface="+mn-ea"/>
                <a:cs typeface="+mn-cs"/>
              </a:rPr>
              <a:t>wreiddiol</a:t>
            </a:r>
            <a:r>
              <a:rPr lang="en-GB" sz="1200" b="0" i="0" kern="1200" dirty="0" smtClean="0">
                <a:solidFill>
                  <a:schemeClr val="tx1"/>
                </a:solidFill>
                <a:effectLst/>
                <a:latin typeface="+mn-lt"/>
                <a:ea typeface="+mn-ea"/>
                <a:cs typeface="+mn-cs"/>
              </a:rPr>
              <a:t> </a:t>
            </a:r>
            <a:r>
              <a:rPr lang="en-GB" sz="1200" b="0" i="0" kern="1200" dirty="0" err="1" smtClean="0">
                <a:solidFill>
                  <a:schemeClr val="tx1"/>
                </a:solidFill>
                <a:effectLst/>
                <a:latin typeface="+mn-lt"/>
                <a:ea typeface="+mn-ea"/>
                <a:cs typeface="+mn-cs"/>
              </a:rPr>
              <a:t>gan</a:t>
            </a:r>
            <a:r>
              <a:rPr lang="en-GB" sz="1200" b="0" i="0" kern="1200" dirty="0" smtClean="0">
                <a:solidFill>
                  <a:schemeClr val="tx1"/>
                </a:solidFill>
                <a:effectLst/>
                <a:latin typeface="+mn-lt"/>
                <a:ea typeface="+mn-ea"/>
                <a:cs typeface="+mn-cs"/>
              </a:rPr>
              <a:t> </a:t>
            </a:r>
            <a:r>
              <a:rPr lang="en-GB" sz="1200" b="0" i="0" kern="1200" dirty="0" err="1" smtClean="0">
                <a:solidFill>
                  <a:schemeClr val="tx1"/>
                </a:solidFill>
                <a:effectLst/>
                <a:latin typeface="+mn-lt"/>
                <a:ea typeface="+mn-ea"/>
                <a:cs typeface="+mn-cs"/>
              </a:rPr>
              <a:t>yr</a:t>
            </a:r>
            <a:r>
              <a:rPr lang="en-GB" sz="1200" b="0" i="0" kern="1200" dirty="0" smtClean="0">
                <a:solidFill>
                  <a:schemeClr val="tx1"/>
                </a:solidFill>
                <a:effectLst/>
                <a:latin typeface="+mn-lt"/>
                <a:ea typeface="+mn-ea"/>
                <a:cs typeface="+mn-cs"/>
              </a:rPr>
              <a:t> </a:t>
            </a:r>
            <a:r>
              <a:rPr lang="en-GB" sz="1200" b="0" i="0" kern="1200" dirty="0" err="1" smtClean="0">
                <a:solidFill>
                  <a:schemeClr val="tx1"/>
                </a:solidFill>
                <a:effectLst/>
                <a:latin typeface="+mn-lt"/>
                <a:ea typeface="+mn-ea"/>
                <a:cs typeface="+mn-cs"/>
              </a:rPr>
              <a:t>Uned</a:t>
            </a:r>
            <a:r>
              <a:rPr lang="en-GB" sz="1200" b="0" i="0" kern="1200" dirty="0" smtClean="0">
                <a:solidFill>
                  <a:schemeClr val="tx1"/>
                </a:solidFill>
                <a:effectLst/>
                <a:latin typeface="+mn-lt"/>
                <a:ea typeface="+mn-ea"/>
                <a:cs typeface="+mn-cs"/>
              </a:rPr>
              <a:t> </a:t>
            </a:r>
            <a:r>
              <a:rPr lang="en-GB" sz="1200" b="0" i="0" kern="1200" dirty="0" err="1" smtClean="0">
                <a:solidFill>
                  <a:schemeClr val="tx1"/>
                </a:solidFill>
                <a:effectLst/>
                <a:latin typeface="+mn-lt"/>
                <a:ea typeface="+mn-ea"/>
                <a:cs typeface="+mn-cs"/>
              </a:rPr>
              <a:t>Cyfranogiad</a:t>
            </a:r>
            <a:r>
              <a:rPr lang="en-GB" sz="1200" b="0" i="0" kern="1200" dirty="0" smtClean="0">
                <a:solidFill>
                  <a:schemeClr val="tx1"/>
                </a:solidFill>
                <a:effectLst/>
                <a:latin typeface="+mn-lt"/>
                <a:ea typeface="+mn-ea"/>
                <a:cs typeface="+mn-cs"/>
              </a:rPr>
              <a:t>, ac </a:t>
            </a:r>
            <a:r>
              <a:rPr lang="en-GB" sz="1200" b="0" i="0" kern="1200" dirty="0" err="1" smtClean="0">
                <a:solidFill>
                  <a:schemeClr val="tx1"/>
                </a:solidFill>
                <a:effectLst/>
                <a:latin typeface="+mn-lt"/>
                <a:ea typeface="+mn-ea"/>
                <a:cs typeface="+mn-cs"/>
              </a:rPr>
              <a:t>maent</a:t>
            </a:r>
            <a:r>
              <a:rPr lang="en-GB" sz="1200" b="0" i="0" kern="1200" dirty="0" smtClean="0">
                <a:solidFill>
                  <a:schemeClr val="tx1"/>
                </a:solidFill>
                <a:effectLst/>
                <a:latin typeface="+mn-lt"/>
                <a:ea typeface="+mn-ea"/>
                <a:cs typeface="+mn-cs"/>
              </a:rPr>
              <a:t> </a:t>
            </a:r>
            <a:r>
              <a:rPr lang="en-GB" sz="1200" b="0" i="0" kern="1200" dirty="0" err="1" smtClean="0">
                <a:solidFill>
                  <a:schemeClr val="tx1"/>
                </a:solidFill>
                <a:effectLst/>
                <a:latin typeface="+mn-lt"/>
                <a:ea typeface="+mn-ea"/>
                <a:cs typeface="+mn-cs"/>
              </a:rPr>
              <a:t>wedi</a:t>
            </a:r>
            <a:r>
              <a:rPr lang="en-GB" sz="1200" b="0" i="0" kern="1200" dirty="0" smtClean="0">
                <a:solidFill>
                  <a:schemeClr val="tx1"/>
                </a:solidFill>
                <a:effectLst/>
                <a:latin typeface="+mn-lt"/>
                <a:ea typeface="+mn-ea"/>
                <a:cs typeface="+mn-cs"/>
              </a:rPr>
              <a:t> </a:t>
            </a:r>
            <a:r>
              <a:rPr lang="en-GB" sz="1200" b="0" i="0" kern="1200" dirty="0" err="1" smtClean="0">
                <a:solidFill>
                  <a:schemeClr val="tx1"/>
                </a:solidFill>
                <a:effectLst/>
                <a:latin typeface="+mn-lt"/>
                <a:ea typeface="+mn-ea"/>
                <a:cs typeface="+mn-cs"/>
              </a:rPr>
              <a:t>eu</a:t>
            </a:r>
            <a:r>
              <a:rPr lang="en-GB" sz="1200" b="0" i="0" kern="1200" dirty="0" smtClean="0">
                <a:solidFill>
                  <a:schemeClr val="tx1"/>
                </a:solidFill>
                <a:effectLst/>
                <a:latin typeface="+mn-lt"/>
                <a:ea typeface="+mn-ea"/>
                <a:cs typeface="+mn-cs"/>
              </a:rPr>
              <a:t> </a:t>
            </a:r>
            <a:r>
              <a:rPr lang="en-GB" sz="1200" b="0" i="0" kern="1200" dirty="0" err="1" smtClean="0">
                <a:solidFill>
                  <a:schemeClr val="tx1"/>
                </a:solidFill>
                <a:effectLst/>
                <a:latin typeface="+mn-lt"/>
                <a:ea typeface="+mn-ea"/>
                <a:cs typeface="+mn-cs"/>
              </a:rPr>
              <a:t>hadnewyddu</a:t>
            </a:r>
            <a:r>
              <a:rPr lang="en-GB" sz="1200" b="0" i="0" kern="1200" dirty="0" smtClean="0">
                <a:solidFill>
                  <a:schemeClr val="tx1"/>
                </a:solidFill>
                <a:effectLst/>
                <a:latin typeface="+mn-lt"/>
                <a:ea typeface="+mn-ea"/>
                <a:cs typeface="+mn-cs"/>
              </a:rPr>
              <a:t> </a:t>
            </a:r>
            <a:r>
              <a:rPr lang="en-GB" sz="1200" b="0" i="0" kern="1200" dirty="0" err="1" smtClean="0">
                <a:solidFill>
                  <a:schemeClr val="tx1"/>
                </a:solidFill>
                <a:effectLst/>
                <a:latin typeface="+mn-lt"/>
                <a:ea typeface="+mn-ea"/>
                <a:cs typeface="+mn-cs"/>
              </a:rPr>
              <a:t>gan</a:t>
            </a:r>
            <a:r>
              <a:rPr lang="en-GB" sz="1200" b="0" i="0" kern="1200" dirty="0" smtClean="0">
                <a:solidFill>
                  <a:schemeClr val="tx1"/>
                </a:solidFill>
                <a:effectLst/>
                <a:latin typeface="+mn-lt"/>
                <a:ea typeface="+mn-ea"/>
                <a:cs typeface="+mn-cs"/>
              </a:rPr>
              <a:t> </a:t>
            </a:r>
            <a:r>
              <a:rPr lang="en-GB" sz="1200" b="0" i="0" kern="1200" dirty="0" err="1" smtClean="0">
                <a:solidFill>
                  <a:schemeClr val="tx1"/>
                </a:solidFill>
                <a:effectLst/>
                <a:latin typeface="+mn-lt"/>
                <a:ea typeface="+mn-ea"/>
                <a:cs typeface="+mn-cs"/>
              </a:rPr>
              <a:t>bartneriaeth</a:t>
            </a:r>
            <a:r>
              <a:rPr lang="en-GB" sz="1200" b="0" i="0" kern="1200" dirty="0" smtClean="0">
                <a:solidFill>
                  <a:schemeClr val="tx1"/>
                </a:solidFill>
                <a:effectLst/>
                <a:latin typeface="+mn-lt"/>
                <a:ea typeface="+mn-ea"/>
                <a:cs typeface="+mn-cs"/>
              </a:rPr>
              <a:t> </a:t>
            </a:r>
            <a:r>
              <a:rPr lang="en-GB" sz="1200" b="0" i="0" kern="1200" dirty="0" err="1" smtClean="0">
                <a:solidFill>
                  <a:schemeClr val="tx1"/>
                </a:solidFill>
                <a:effectLst/>
                <a:latin typeface="+mn-lt"/>
                <a:ea typeface="+mn-ea"/>
                <a:cs typeface="+mn-cs"/>
              </a:rPr>
              <a:t>rhwng</a:t>
            </a:r>
            <a:r>
              <a:rPr lang="en-GB" sz="1200" b="0" i="0" kern="1200" dirty="0" smtClean="0">
                <a:solidFill>
                  <a:schemeClr val="tx1"/>
                </a:solidFill>
                <a:effectLst/>
                <a:latin typeface="+mn-lt"/>
                <a:ea typeface="+mn-ea"/>
                <a:cs typeface="+mn-cs"/>
              </a:rPr>
              <a:t> </a:t>
            </a:r>
            <a:r>
              <a:rPr lang="en-GB" sz="1200" b="0" i="0" kern="1200" dirty="0" err="1" smtClean="0">
                <a:solidFill>
                  <a:schemeClr val="tx1"/>
                </a:solidFill>
                <a:effectLst/>
                <a:latin typeface="+mn-lt"/>
                <a:ea typeface="+mn-ea"/>
                <a:cs typeface="+mn-cs"/>
              </a:rPr>
              <a:t>gweithwyr</a:t>
            </a:r>
            <a:r>
              <a:rPr lang="en-GB" sz="1200" b="0" i="0" kern="1200" dirty="0" smtClean="0">
                <a:solidFill>
                  <a:schemeClr val="tx1"/>
                </a:solidFill>
                <a:effectLst/>
                <a:latin typeface="+mn-lt"/>
                <a:ea typeface="+mn-ea"/>
                <a:cs typeface="+mn-cs"/>
              </a:rPr>
              <a:t> y </a:t>
            </a:r>
            <a:r>
              <a:rPr lang="en-GB" sz="1200" b="0" i="0" kern="1200" dirty="0" err="1" smtClean="0">
                <a:solidFill>
                  <a:schemeClr val="tx1"/>
                </a:solidFill>
                <a:effectLst/>
                <a:latin typeface="+mn-lt"/>
                <a:ea typeface="+mn-ea"/>
                <a:cs typeface="+mn-cs"/>
              </a:rPr>
              <a:t>Fforwm</a:t>
            </a:r>
            <a:r>
              <a:rPr lang="en-GB" sz="1200" b="0" i="0" kern="1200" dirty="0" smtClean="0">
                <a:solidFill>
                  <a:schemeClr val="tx1"/>
                </a:solidFill>
                <a:effectLst/>
                <a:latin typeface="+mn-lt"/>
                <a:ea typeface="+mn-ea"/>
                <a:cs typeface="+mn-cs"/>
              </a:rPr>
              <a:t> </a:t>
            </a:r>
            <a:r>
              <a:rPr lang="en-GB" sz="1200" b="0" i="0" kern="1200" dirty="0" err="1" smtClean="0">
                <a:solidFill>
                  <a:schemeClr val="tx1"/>
                </a:solidFill>
                <a:effectLst/>
                <a:latin typeface="+mn-lt"/>
                <a:ea typeface="+mn-ea"/>
                <a:cs typeface="+mn-cs"/>
              </a:rPr>
              <a:t>Ieuenctid</a:t>
            </a:r>
            <a:r>
              <a:rPr lang="en-GB" sz="1200" b="0" i="0" kern="1200" dirty="0" smtClean="0">
                <a:solidFill>
                  <a:schemeClr val="tx1"/>
                </a:solidFill>
                <a:effectLst/>
                <a:latin typeface="+mn-lt"/>
                <a:ea typeface="+mn-ea"/>
                <a:cs typeface="+mn-cs"/>
              </a:rPr>
              <a:t> a </a:t>
            </a:r>
            <a:r>
              <a:rPr lang="en-GB" sz="1200" b="0" i="0" kern="1200" dirty="0" err="1" smtClean="0">
                <a:solidFill>
                  <a:schemeClr val="tx1"/>
                </a:solidFill>
                <a:effectLst/>
                <a:latin typeface="+mn-lt"/>
                <a:ea typeface="+mn-ea"/>
                <a:cs typeface="+mn-cs"/>
              </a:rPr>
              <a:t>Cymru</a:t>
            </a:r>
            <a:r>
              <a:rPr lang="en-GB" sz="1200" b="0" i="0" kern="1200" dirty="0" smtClean="0">
                <a:solidFill>
                  <a:schemeClr val="tx1"/>
                </a:solidFill>
                <a:effectLst/>
                <a:latin typeface="+mn-lt"/>
                <a:ea typeface="+mn-ea"/>
                <a:cs typeface="+mn-cs"/>
              </a:rPr>
              <a:t> </a:t>
            </a:r>
            <a:r>
              <a:rPr lang="en-GB" sz="1200" b="0" i="0" kern="1200" dirty="0" err="1" smtClean="0">
                <a:solidFill>
                  <a:schemeClr val="tx1"/>
                </a:solidFill>
                <a:effectLst/>
                <a:latin typeface="+mn-lt"/>
                <a:ea typeface="+mn-ea"/>
                <a:cs typeface="+mn-cs"/>
              </a:rPr>
              <a:t>Ifanc</a:t>
            </a:r>
            <a:r>
              <a:rPr lang="en-GB" sz="1200" b="0" i="0" kern="1200" dirty="0" smtClean="0">
                <a:solidFill>
                  <a:schemeClr val="tx1"/>
                </a:solidFill>
                <a:effectLst/>
                <a:latin typeface="+mn-lt"/>
                <a:ea typeface="+mn-ea"/>
                <a:cs typeface="+mn-cs"/>
              </a:rPr>
              <a:t>, </a:t>
            </a:r>
            <a:r>
              <a:rPr lang="en-GB" sz="1200" b="0" i="0" kern="1200" dirty="0" err="1" smtClean="0">
                <a:solidFill>
                  <a:schemeClr val="tx1"/>
                </a:solidFill>
                <a:effectLst/>
                <a:latin typeface="+mn-lt"/>
                <a:ea typeface="+mn-ea"/>
                <a:cs typeface="+mn-cs"/>
              </a:rPr>
              <a:t>a’u</a:t>
            </a:r>
            <a:r>
              <a:rPr lang="en-GB" sz="1200" b="0" i="0" kern="1200" dirty="0" smtClean="0">
                <a:solidFill>
                  <a:schemeClr val="tx1"/>
                </a:solidFill>
                <a:effectLst/>
                <a:latin typeface="+mn-lt"/>
                <a:ea typeface="+mn-ea"/>
                <a:cs typeface="+mn-cs"/>
              </a:rPr>
              <a:t> </a:t>
            </a:r>
            <a:r>
              <a:rPr lang="en-GB" sz="1200" b="0" i="0" kern="1200" dirty="0" err="1" smtClean="0">
                <a:solidFill>
                  <a:schemeClr val="tx1"/>
                </a:solidFill>
                <a:effectLst/>
                <a:latin typeface="+mn-lt"/>
                <a:ea typeface="+mn-ea"/>
                <a:cs typeface="+mn-cs"/>
              </a:rPr>
              <a:t>ei</a:t>
            </a:r>
            <a:r>
              <a:rPr lang="en-GB" sz="1200" b="0" i="0" kern="1200" dirty="0" smtClean="0">
                <a:solidFill>
                  <a:schemeClr val="tx1"/>
                </a:solidFill>
                <a:effectLst/>
                <a:latin typeface="+mn-lt"/>
                <a:ea typeface="+mn-ea"/>
                <a:cs typeface="+mn-cs"/>
              </a:rPr>
              <a:t> </a:t>
            </a:r>
            <a:r>
              <a:rPr lang="en-GB" sz="1200" b="0" i="0" kern="1200" dirty="0" err="1" smtClean="0">
                <a:solidFill>
                  <a:schemeClr val="tx1"/>
                </a:solidFill>
                <a:effectLst/>
                <a:latin typeface="+mn-lt"/>
                <a:ea typeface="+mn-ea"/>
                <a:cs typeface="+mn-cs"/>
              </a:rPr>
              <a:t>lywio</a:t>
            </a:r>
            <a:r>
              <a:rPr lang="en-GB" sz="1200" b="0" i="0" kern="1200" dirty="0" smtClean="0">
                <a:solidFill>
                  <a:schemeClr val="tx1"/>
                </a:solidFill>
                <a:effectLst/>
                <a:latin typeface="+mn-lt"/>
                <a:ea typeface="+mn-ea"/>
                <a:cs typeface="+mn-cs"/>
              </a:rPr>
              <a:t> </a:t>
            </a:r>
            <a:r>
              <a:rPr lang="en-GB" sz="1200" b="0" i="0" kern="1200" dirty="0" err="1" smtClean="0">
                <a:solidFill>
                  <a:schemeClr val="tx1"/>
                </a:solidFill>
                <a:effectLst/>
                <a:latin typeface="+mn-lt"/>
                <a:ea typeface="+mn-ea"/>
                <a:cs typeface="+mn-cs"/>
              </a:rPr>
              <a:t>gan</a:t>
            </a:r>
            <a:r>
              <a:rPr lang="en-GB" sz="1200" b="0" i="0" kern="1200" dirty="0" smtClean="0">
                <a:solidFill>
                  <a:schemeClr val="tx1"/>
                </a:solidFill>
                <a:effectLst/>
                <a:latin typeface="+mn-lt"/>
                <a:ea typeface="+mn-ea"/>
                <a:cs typeface="+mn-cs"/>
              </a:rPr>
              <a:t> </a:t>
            </a:r>
            <a:r>
              <a:rPr lang="en-GB" sz="1200" b="0" i="0" kern="1200" dirty="0" err="1" smtClean="0">
                <a:solidFill>
                  <a:schemeClr val="tx1"/>
                </a:solidFill>
                <a:effectLst/>
                <a:latin typeface="+mn-lt"/>
                <a:ea typeface="+mn-ea"/>
                <a:cs typeface="+mn-cs"/>
              </a:rPr>
              <a:t>ymgynghoriadau</a:t>
            </a:r>
            <a:r>
              <a:rPr lang="en-GB" sz="1200" b="0" i="0" kern="1200" dirty="0" smtClean="0">
                <a:solidFill>
                  <a:schemeClr val="tx1"/>
                </a:solidFill>
                <a:effectLst/>
                <a:latin typeface="+mn-lt"/>
                <a:ea typeface="+mn-ea"/>
                <a:cs typeface="+mn-cs"/>
              </a:rPr>
              <a:t> â </a:t>
            </a:r>
            <a:r>
              <a:rPr lang="en-GB" sz="1200" b="0" i="0" kern="1200" dirty="0" err="1" smtClean="0">
                <a:solidFill>
                  <a:schemeClr val="tx1"/>
                </a:solidFill>
                <a:effectLst/>
                <a:latin typeface="+mn-lt"/>
                <a:ea typeface="+mn-ea"/>
                <a:cs typeface="+mn-cs"/>
              </a:rPr>
              <a:t>phobl</a:t>
            </a:r>
            <a:r>
              <a:rPr lang="en-GB" sz="1200" b="0" i="0" kern="1200" dirty="0" smtClean="0">
                <a:solidFill>
                  <a:schemeClr val="tx1"/>
                </a:solidFill>
                <a:effectLst/>
                <a:latin typeface="+mn-lt"/>
                <a:ea typeface="+mn-ea"/>
                <a:cs typeface="+mn-cs"/>
              </a:rPr>
              <a:t> </a:t>
            </a:r>
            <a:r>
              <a:rPr lang="en-GB" sz="1200" b="0" i="0" kern="1200" dirty="0" err="1" smtClean="0">
                <a:solidFill>
                  <a:schemeClr val="tx1"/>
                </a:solidFill>
                <a:effectLst/>
                <a:latin typeface="+mn-lt"/>
                <a:ea typeface="+mn-ea"/>
                <a:cs typeface="+mn-cs"/>
              </a:rPr>
              <a:t>ifanc</a:t>
            </a:r>
            <a:r>
              <a:rPr lang="en-GB" sz="1200" b="0" i="0" kern="1200" dirty="0" smtClean="0">
                <a:solidFill>
                  <a:schemeClr val="tx1"/>
                </a:solidFill>
                <a:effectLst/>
                <a:latin typeface="+mn-lt"/>
                <a:ea typeface="+mn-ea"/>
                <a:cs typeface="+mn-cs"/>
              </a:rPr>
              <a:t> </a:t>
            </a:r>
            <a:r>
              <a:rPr lang="en-GB" sz="1200" b="0" i="0" kern="1200" dirty="0" err="1" smtClean="0">
                <a:solidFill>
                  <a:schemeClr val="tx1"/>
                </a:solidFill>
                <a:effectLst/>
                <a:latin typeface="+mn-lt"/>
                <a:ea typeface="+mn-ea"/>
                <a:cs typeface="+mn-cs"/>
              </a:rPr>
              <a:t>yn</a:t>
            </a:r>
            <a:r>
              <a:rPr lang="en-GB" sz="1200" b="0" i="0" kern="1200" dirty="0" smtClean="0">
                <a:solidFill>
                  <a:schemeClr val="tx1"/>
                </a:solidFill>
                <a:effectLst/>
                <a:latin typeface="+mn-lt"/>
                <a:ea typeface="+mn-ea"/>
                <a:cs typeface="+mn-cs"/>
              </a:rPr>
              <a:t> </a:t>
            </a:r>
            <a:r>
              <a:rPr lang="en-GB" sz="1200" b="0" i="0" kern="1200" dirty="0" err="1" smtClean="0">
                <a:solidFill>
                  <a:schemeClr val="tx1"/>
                </a:solidFill>
                <a:effectLst/>
                <a:latin typeface="+mn-lt"/>
                <a:ea typeface="+mn-ea"/>
                <a:cs typeface="+mn-cs"/>
              </a:rPr>
              <a:t>ystod</a:t>
            </a:r>
            <a:r>
              <a:rPr lang="en-GB" sz="1200" b="0" i="0" kern="1200" dirty="0" smtClean="0">
                <a:solidFill>
                  <a:schemeClr val="tx1"/>
                </a:solidFill>
                <a:effectLst/>
                <a:latin typeface="+mn-lt"/>
                <a:ea typeface="+mn-ea"/>
                <a:cs typeface="+mn-cs"/>
              </a:rPr>
              <a:t> 2016.</a:t>
            </a:r>
          </a:p>
          <a:p>
            <a:endParaRPr lang="en-GB" sz="1200" b="0" i="0" kern="1200" dirty="0" smtClean="0">
              <a:solidFill>
                <a:schemeClr val="tx1"/>
              </a:solidFill>
              <a:effectLst/>
              <a:latin typeface="+mn-lt"/>
              <a:ea typeface="+mn-ea"/>
              <a:cs typeface="+mn-cs"/>
            </a:endParaRPr>
          </a:p>
          <a:p>
            <a:r>
              <a:rPr lang="en-GB" sz="1200" b="0" i="0" kern="1200" dirty="0" err="1" smtClean="0">
                <a:solidFill>
                  <a:schemeClr val="tx1"/>
                </a:solidFill>
                <a:effectLst/>
                <a:latin typeface="+mn-lt"/>
                <a:ea typeface="+mn-ea"/>
                <a:cs typeface="+mn-cs"/>
              </a:rPr>
              <a:t>Cafodd</a:t>
            </a:r>
            <a:r>
              <a:rPr lang="en-GB" sz="1200" b="0" i="0" kern="1200" dirty="0" smtClean="0">
                <a:solidFill>
                  <a:schemeClr val="tx1"/>
                </a:solidFill>
                <a:effectLst/>
                <a:latin typeface="+mn-lt"/>
                <a:ea typeface="+mn-ea"/>
                <a:cs typeface="+mn-cs"/>
              </a:rPr>
              <a:t> y </a:t>
            </a:r>
            <a:r>
              <a:rPr lang="en-GB" sz="1200" b="0" i="0" kern="1200" dirty="0" err="1" smtClean="0">
                <a:solidFill>
                  <a:schemeClr val="tx1"/>
                </a:solidFill>
                <a:effectLst/>
                <a:latin typeface="+mn-lt"/>
                <a:ea typeface="+mn-ea"/>
                <a:cs typeface="+mn-cs"/>
              </a:rPr>
              <a:t>gwaith</a:t>
            </a:r>
            <a:r>
              <a:rPr lang="en-GB" sz="1200" b="0" i="0" kern="1200" dirty="0" smtClean="0">
                <a:solidFill>
                  <a:schemeClr val="tx1"/>
                </a:solidFill>
                <a:effectLst/>
                <a:latin typeface="+mn-lt"/>
                <a:ea typeface="+mn-ea"/>
                <a:cs typeface="+mn-cs"/>
              </a:rPr>
              <a:t> </a:t>
            </a:r>
            <a:r>
              <a:rPr lang="en-GB" sz="1200" b="0" i="0" kern="1200" dirty="0" err="1" smtClean="0">
                <a:solidFill>
                  <a:schemeClr val="tx1"/>
                </a:solidFill>
                <a:effectLst/>
                <a:latin typeface="+mn-lt"/>
                <a:ea typeface="+mn-ea"/>
                <a:cs typeface="+mn-cs"/>
              </a:rPr>
              <a:t>ei</a:t>
            </a:r>
            <a:r>
              <a:rPr lang="en-GB" sz="1200" b="0" i="0" kern="1200" dirty="0" smtClean="0">
                <a:solidFill>
                  <a:schemeClr val="tx1"/>
                </a:solidFill>
                <a:effectLst/>
                <a:latin typeface="+mn-lt"/>
                <a:ea typeface="+mn-ea"/>
                <a:cs typeface="+mn-cs"/>
              </a:rPr>
              <a:t> </a:t>
            </a:r>
            <a:r>
              <a:rPr lang="en-GB" sz="1200" b="0" i="0" kern="1200" dirty="0" err="1" smtClean="0">
                <a:solidFill>
                  <a:schemeClr val="tx1"/>
                </a:solidFill>
                <a:effectLst/>
                <a:latin typeface="+mn-lt"/>
                <a:ea typeface="+mn-ea"/>
                <a:cs typeface="+mn-cs"/>
              </a:rPr>
              <a:t>gefnogi</a:t>
            </a:r>
            <a:r>
              <a:rPr lang="en-GB" sz="1200" b="0" i="0" kern="1200" dirty="0" smtClean="0">
                <a:solidFill>
                  <a:schemeClr val="tx1"/>
                </a:solidFill>
                <a:effectLst/>
                <a:latin typeface="+mn-lt"/>
                <a:ea typeface="+mn-ea"/>
                <a:cs typeface="+mn-cs"/>
              </a:rPr>
              <a:t> </a:t>
            </a:r>
            <a:r>
              <a:rPr lang="en-GB" sz="1200" b="0" i="0" kern="1200" dirty="0" err="1" smtClean="0">
                <a:solidFill>
                  <a:schemeClr val="tx1"/>
                </a:solidFill>
                <a:effectLst/>
                <a:latin typeface="+mn-lt"/>
                <a:ea typeface="+mn-ea"/>
                <a:cs typeface="+mn-cs"/>
              </a:rPr>
              <a:t>gan</a:t>
            </a:r>
            <a:r>
              <a:rPr lang="en-GB" sz="1200" b="0" i="0" kern="1200" dirty="0" smtClean="0">
                <a:solidFill>
                  <a:schemeClr val="tx1"/>
                </a:solidFill>
                <a:effectLst/>
                <a:latin typeface="+mn-lt"/>
                <a:ea typeface="+mn-ea"/>
                <a:cs typeface="+mn-cs"/>
              </a:rPr>
              <a:t> </a:t>
            </a:r>
            <a:r>
              <a:rPr lang="en-GB" sz="1200" b="0" i="0" kern="1200" dirty="0" err="1" smtClean="0">
                <a:solidFill>
                  <a:schemeClr val="tx1"/>
                </a:solidFill>
                <a:effectLst/>
                <a:latin typeface="+mn-lt"/>
                <a:ea typeface="+mn-ea"/>
                <a:cs typeface="+mn-cs"/>
              </a:rPr>
              <a:t>Lywodraeth</a:t>
            </a:r>
            <a:r>
              <a:rPr lang="en-GB" sz="1200" b="0" i="0" kern="1200" dirty="0" smtClean="0">
                <a:solidFill>
                  <a:schemeClr val="tx1"/>
                </a:solidFill>
                <a:effectLst/>
                <a:latin typeface="+mn-lt"/>
                <a:ea typeface="+mn-ea"/>
                <a:cs typeface="+mn-cs"/>
              </a:rPr>
              <a:t> </a:t>
            </a:r>
            <a:r>
              <a:rPr lang="en-GB" sz="1200" b="0" i="0" kern="1200" dirty="0" err="1" smtClean="0">
                <a:solidFill>
                  <a:schemeClr val="tx1"/>
                </a:solidFill>
                <a:effectLst/>
                <a:latin typeface="+mn-lt"/>
                <a:ea typeface="+mn-ea"/>
                <a:cs typeface="+mn-cs"/>
              </a:rPr>
              <a:t>Cymru</a:t>
            </a:r>
            <a:r>
              <a:rPr lang="en-GB" sz="1200" b="0" i="0" kern="1200" dirty="0" smtClean="0">
                <a:solidFill>
                  <a:schemeClr val="tx1"/>
                </a:solidFill>
                <a:effectLst/>
                <a:latin typeface="+mn-lt"/>
                <a:ea typeface="+mn-ea"/>
                <a:cs typeface="+mn-cs"/>
              </a:rPr>
              <a:t>, a </a:t>
            </a:r>
            <a:r>
              <a:rPr lang="en-GB" sz="1200" b="0" i="0" kern="1200" dirty="0" err="1" smtClean="0">
                <a:solidFill>
                  <a:schemeClr val="tx1"/>
                </a:solidFill>
                <a:effectLst/>
                <a:latin typeface="+mn-lt"/>
                <a:ea typeface="+mn-ea"/>
                <a:cs typeface="+mn-cs"/>
              </a:rPr>
              <a:t>nododd</a:t>
            </a:r>
            <a:r>
              <a:rPr lang="en-GB" sz="1200" b="0" i="0" kern="1200" dirty="0" smtClean="0">
                <a:solidFill>
                  <a:schemeClr val="tx1"/>
                </a:solidFill>
                <a:effectLst/>
                <a:latin typeface="+mn-lt"/>
                <a:ea typeface="+mn-ea"/>
                <a:cs typeface="+mn-cs"/>
              </a:rPr>
              <a:t> </a:t>
            </a:r>
            <a:r>
              <a:rPr lang="en-GB" sz="1200" b="0" i="0" kern="1200" dirty="0" err="1" smtClean="0">
                <a:solidFill>
                  <a:schemeClr val="tx1"/>
                </a:solidFill>
                <a:effectLst/>
                <a:latin typeface="+mn-lt"/>
                <a:ea typeface="+mn-ea"/>
                <a:cs typeface="+mn-cs"/>
              </a:rPr>
              <a:t>rôl</a:t>
            </a:r>
            <a:r>
              <a:rPr lang="en-GB" sz="1200" b="0" i="0" kern="1200" dirty="0" smtClean="0">
                <a:solidFill>
                  <a:schemeClr val="tx1"/>
                </a:solidFill>
                <a:effectLst/>
                <a:latin typeface="+mn-lt"/>
                <a:ea typeface="+mn-ea"/>
                <a:cs typeface="+mn-cs"/>
              </a:rPr>
              <a:t> </a:t>
            </a:r>
            <a:r>
              <a:rPr lang="en-GB" sz="1200" b="0" i="0" kern="1200" dirty="0" err="1" smtClean="0">
                <a:solidFill>
                  <a:schemeClr val="tx1"/>
                </a:solidFill>
                <a:effectLst/>
                <a:latin typeface="+mn-lt"/>
                <a:ea typeface="+mn-ea"/>
                <a:cs typeface="+mn-cs"/>
              </a:rPr>
              <a:t>Safonau</a:t>
            </a:r>
            <a:r>
              <a:rPr lang="en-GB" sz="1200" b="0" i="0" kern="1200" dirty="0" smtClean="0">
                <a:solidFill>
                  <a:schemeClr val="tx1"/>
                </a:solidFill>
                <a:effectLst/>
                <a:latin typeface="+mn-lt"/>
                <a:ea typeface="+mn-ea"/>
                <a:cs typeface="+mn-cs"/>
              </a:rPr>
              <a:t> </a:t>
            </a:r>
            <a:r>
              <a:rPr lang="en-GB" sz="1200" b="0" i="0" kern="1200" dirty="0" err="1" smtClean="0">
                <a:solidFill>
                  <a:schemeClr val="tx1"/>
                </a:solidFill>
                <a:effectLst/>
                <a:latin typeface="+mn-lt"/>
                <a:ea typeface="+mn-ea"/>
                <a:cs typeface="+mn-cs"/>
              </a:rPr>
              <a:t>Cyfranogiad</a:t>
            </a:r>
            <a:r>
              <a:rPr lang="en-GB" sz="1200" b="0" i="0" kern="1200" dirty="0" smtClean="0">
                <a:solidFill>
                  <a:schemeClr val="tx1"/>
                </a:solidFill>
                <a:effectLst/>
                <a:latin typeface="+mn-lt"/>
                <a:ea typeface="+mn-ea"/>
                <a:cs typeface="+mn-cs"/>
              </a:rPr>
              <a:t> </a:t>
            </a:r>
            <a:r>
              <a:rPr lang="en-GB" sz="1200" b="0" i="0" kern="1200" dirty="0" err="1" smtClean="0">
                <a:solidFill>
                  <a:schemeClr val="tx1"/>
                </a:solidFill>
                <a:effectLst/>
                <a:latin typeface="+mn-lt"/>
                <a:ea typeface="+mn-ea"/>
                <a:cs typeface="+mn-cs"/>
              </a:rPr>
              <a:t>mewn</a:t>
            </a:r>
            <a:r>
              <a:rPr lang="en-GB" sz="1200" b="0" i="0" kern="1200" dirty="0" smtClean="0">
                <a:solidFill>
                  <a:schemeClr val="tx1"/>
                </a:solidFill>
                <a:effectLst/>
                <a:latin typeface="+mn-lt"/>
                <a:ea typeface="+mn-ea"/>
                <a:cs typeface="+mn-cs"/>
              </a:rPr>
              <a:t> </a:t>
            </a:r>
            <a:r>
              <a:rPr lang="en-GB" sz="1200" b="0" i="0" kern="1200" dirty="0" err="1" smtClean="0">
                <a:solidFill>
                  <a:schemeClr val="tx1"/>
                </a:solidFill>
                <a:effectLst/>
                <a:latin typeface="+mn-lt"/>
                <a:ea typeface="+mn-ea"/>
                <a:cs typeface="+mn-cs"/>
              </a:rPr>
              <a:t>canllawiau</a:t>
            </a:r>
            <a:r>
              <a:rPr lang="en-GB" sz="1200" b="0" i="0" kern="1200" dirty="0" smtClean="0">
                <a:solidFill>
                  <a:schemeClr val="tx1"/>
                </a:solidFill>
                <a:effectLst/>
                <a:latin typeface="+mn-lt"/>
                <a:ea typeface="+mn-ea"/>
                <a:cs typeface="+mn-cs"/>
              </a:rPr>
              <a:t>. </a:t>
            </a:r>
            <a:r>
              <a:rPr lang="en-GB" sz="1200" b="0" i="0" kern="1200" dirty="0" err="1" smtClean="0">
                <a:solidFill>
                  <a:schemeClr val="tx1"/>
                </a:solidFill>
                <a:effectLst/>
                <a:latin typeface="+mn-lt"/>
                <a:ea typeface="+mn-ea"/>
                <a:cs typeface="+mn-cs"/>
              </a:rPr>
              <a:t>Seilir</a:t>
            </a:r>
            <a:r>
              <a:rPr lang="en-GB" sz="1200" b="0" i="0" kern="1200" dirty="0" smtClean="0">
                <a:solidFill>
                  <a:schemeClr val="tx1"/>
                </a:solidFill>
                <a:effectLst/>
                <a:latin typeface="+mn-lt"/>
                <a:ea typeface="+mn-ea"/>
                <a:cs typeface="+mn-cs"/>
              </a:rPr>
              <a:t> y </a:t>
            </a:r>
            <a:r>
              <a:rPr lang="en-GB" sz="1200" b="0" i="0" kern="1200" dirty="0" err="1" smtClean="0">
                <a:solidFill>
                  <a:schemeClr val="tx1"/>
                </a:solidFill>
                <a:effectLst/>
                <a:latin typeface="+mn-lt"/>
                <a:ea typeface="+mn-ea"/>
                <a:cs typeface="+mn-cs"/>
              </a:rPr>
              <a:t>Safonau</a:t>
            </a:r>
            <a:r>
              <a:rPr lang="en-GB" sz="1200" b="0" i="0" kern="1200" dirty="0" smtClean="0">
                <a:solidFill>
                  <a:schemeClr val="tx1"/>
                </a:solidFill>
                <a:effectLst/>
                <a:latin typeface="+mn-lt"/>
                <a:ea typeface="+mn-ea"/>
                <a:cs typeface="+mn-cs"/>
              </a:rPr>
              <a:t> </a:t>
            </a:r>
            <a:r>
              <a:rPr lang="en-GB" sz="1200" b="0" i="0" kern="1200" dirty="0" err="1" smtClean="0">
                <a:solidFill>
                  <a:schemeClr val="tx1"/>
                </a:solidFill>
                <a:effectLst/>
                <a:latin typeface="+mn-lt"/>
                <a:ea typeface="+mn-ea"/>
                <a:cs typeface="+mn-cs"/>
              </a:rPr>
              <a:t>hefyd</a:t>
            </a:r>
            <a:r>
              <a:rPr lang="en-GB" sz="1200" b="0" i="0" kern="1200" dirty="0" smtClean="0">
                <a:solidFill>
                  <a:schemeClr val="tx1"/>
                </a:solidFill>
                <a:effectLst/>
                <a:latin typeface="+mn-lt"/>
                <a:ea typeface="+mn-ea"/>
                <a:cs typeface="+mn-cs"/>
              </a:rPr>
              <a:t> </a:t>
            </a:r>
            <a:r>
              <a:rPr lang="en-GB" sz="1200" b="0" i="0" kern="1200" dirty="0" err="1" smtClean="0">
                <a:solidFill>
                  <a:schemeClr val="tx1"/>
                </a:solidFill>
                <a:effectLst/>
                <a:latin typeface="+mn-lt"/>
                <a:ea typeface="+mn-ea"/>
                <a:cs typeface="+mn-cs"/>
              </a:rPr>
              <a:t>ar</a:t>
            </a:r>
            <a:r>
              <a:rPr lang="en-GB" sz="1200" b="0" i="0" kern="1200" dirty="0" smtClean="0">
                <a:solidFill>
                  <a:schemeClr val="tx1"/>
                </a:solidFill>
                <a:effectLst/>
                <a:latin typeface="+mn-lt"/>
                <a:ea typeface="+mn-ea"/>
                <a:cs typeface="+mn-cs"/>
              </a:rPr>
              <a:t> </a:t>
            </a:r>
            <a:r>
              <a:rPr lang="en-GB" sz="1200" b="0" i="0" kern="1200" dirty="0" err="1" smtClean="0">
                <a:solidFill>
                  <a:schemeClr val="tx1"/>
                </a:solidFill>
                <a:effectLst/>
                <a:latin typeface="+mn-lt"/>
                <a:ea typeface="+mn-ea"/>
                <a:cs typeface="+mn-cs"/>
              </a:rPr>
              <a:t>Gonfensiwn</a:t>
            </a:r>
            <a:r>
              <a:rPr lang="en-GB" sz="1200" b="0" i="0" kern="1200" dirty="0" smtClean="0">
                <a:solidFill>
                  <a:schemeClr val="tx1"/>
                </a:solidFill>
                <a:effectLst/>
                <a:latin typeface="+mn-lt"/>
                <a:ea typeface="+mn-ea"/>
                <a:cs typeface="+mn-cs"/>
              </a:rPr>
              <a:t> y </a:t>
            </a:r>
            <a:r>
              <a:rPr lang="en-GB" sz="1200" b="0" i="0" kern="1200" dirty="0" err="1" smtClean="0">
                <a:solidFill>
                  <a:schemeClr val="tx1"/>
                </a:solidFill>
                <a:effectLst/>
                <a:latin typeface="+mn-lt"/>
                <a:ea typeface="+mn-ea"/>
                <a:cs typeface="+mn-cs"/>
              </a:rPr>
              <a:t>Cenhedloedd</a:t>
            </a:r>
            <a:r>
              <a:rPr lang="en-GB" sz="1200" b="0" i="0" kern="1200" dirty="0" smtClean="0">
                <a:solidFill>
                  <a:schemeClr val="tx1"/>
                </a:solidFill>
                <a:effectLst/>
                <a:latin typeface="+mn-lt"/>
                <a:ea typeface="+mn-ea"/>
                <a:cs typeface="+mn-cs"/>
              </a:rPr>
              <a:t> </a:t>
            </a:r>
            <a:r>
              <a:rPr lang="en-GB" sz="1200" b="0" i="0" kern="1200" dirty="0" err="1" smtClean="0">
                <a:solidFill>
                  <a:schemeClr val="tx1"/>
                </a:solidFill>
                <a:effectLst/>
                <a:latin typeface="+mn-lt"/>
                <a:ea typeface="+mn-ea"/>
                <a:cs typeface="+mn-cs"/>
              </a:rPr>
              <a:t>Unedig</a:t>
            </a:r>
            <a:r>
              <a:rPr lang="en-GB" sz="1200" b="0" i="0" kern="1200" dirty="0" smtClean="0">
                <a:solidFill>
                  <a:schemeClr val="tx1"/>
                </a:solidFill>
                <a:effectLst/>
                <a:latin typeface="+mn-lt"/>
                <a:ea typeface="+mn-ea"/>
                <a:cs typeface="+mn-cs"/>
              </a:rPr>
              <a:t> </a:t>
            </a:r>
            <a:r>
              <a:rPr lang="en-GB" sz="1200" b="0" i="0" kern="1200" dirty="0" err="1" smtClean="0">
                <a:solidFill>
                  <a:schemeClr val="tx1"/>
                </a:solidFill>
                <a:effectLst/>
                <a:latin typeface="+mn-lt"/>
                <a:ea typeface="+mn-ea"/>
                <a:cs typeface="+mn-cs"/>
              </a:rPr>
              <a:t>ar</a:t>
            </a:r>
            <a:r>
              <a:rPr lang="en-GB" sz="1200" b="0" i="0" kern="1200" dirty="0" smtClean="0">
                <a:solidFill>
                  <a:schemeClr val="tx1"/>
                </a:solidFill>
                <a:effectLst/>
                <a:latin typeface="+mn-lt"/>
                <a:ea typeface="+mn-ea"/>
                <a:cs typeface="+mn-cs"/>
              </a:rPr>
              <a:t> </a:t>
            </a:r>
            <a:r>
              <a:rPr lang="en-GB" sz="1200" b="0" i="0" kern="1200" dirty="0" err="1" smtClean="0">
                <a:solidFill>
                  <a:schemeClr val="tx1"/>
                </a:solidFill>
                <a:effectLst/>
                <a:latin typeface="+mn-lt"/>
                <a:ea typeface="+mn-ea"/>
                <a:cs typeface="+mn-cs"/>
              </a:rPr>
              <a:t>Hawliau’r</a:t>
            </a:r>
            <a:r>
              <a:rPr lang="en-GB" sz="1200" b="0" i="0" kern="1200" dirty="0" smtClean="0">
                <a:solidFill>
                  <a:schemeClr val="tx1"/>
                </a:solidFill>
                <a:effectLst/>
                <a:latin typeface="+mn-lt"/>
                <a:ea typeface="+mn-ea"/>
                <a:cs typeface="+mn-cs"/>
              </a:rPr>
              <a:t> </a:t>
            </a:r>
            <a:r>
              <a:rPr lang="en-GB" sz="1200" b="0" i="0" kern="1200" dirty="0" err="1" smtClean="0">
                <a:solidFill>
                  <a:schemeClr val="tx1"/>
                </a:solidFill>
                <a:effectLst/>
                <a:latin typeface="+mn-lt"/>
                <a:ea typeface="+mn-ea"/>
                <a:cs typeface="+mn-cs"/>
              </a:rPr>
              <a:t>Plentyn</a:t>
            </a:r>
            <a:r>
              <a:rPr lang="en-GB" sz="1200" b="0" i="0" kern="1200" dirty="0" smtClean="0">
                <a:solidFill>
                  <a:schemeClr val="tx1"/>
                </a:solidFill>
                <a:effectLst/>
                <a:latin typeface="+mn-lt"/>
                <a:ea typeface="+mn-ea"/>
                <a:cs typeface="+mn-cs"/>
              </a:rPr>
              <a:t>, a </a:t>
            </a:r>
            <a:r>
              <a:rPr lang="en-GB" sz="1200" b="0" i="0" kern="1200" dirty="0" err="1" smtClean="0">
                <a:solidFill>
                  <a:schemeClr val="tx1"/>
                </a:solidFill>
                <a:effectLst/>
                <a:latin typeface="+mn-lt"/>
                <a:ea typeface="+mn-ea"/>
                <a:cs typeface="+mn-cs"/>
              </a:rPr>
              <a:t>Deddf</a:t>
            </a:r>
            <a:r>
              <a:rPr lang="en-GB" sz="1200" b="0" i="0" kern="1200" dirty="0" smtClean="0">
                <a:solidFill>
                  <a:schemeClr val="tx1"/>
                </a:solidFill>
                <a:effectLst/>
                <a:latin typeface="+mn-lt"/>
                <a:ea typeface="+mn-ea"/>
                <a:cs typeface="+mn-cs"/>
              </a:rPr>
              <a:t> </a:t>
            </a:r>
            <a:r>
              <a:rPr lang="en-GB" sz="1200" b="0" i="0" kern="1200" dirty="0" err="1" smtClean="0">
                <a:solidFill>
                  <a:schemeClr val="tx1"/>
                </a:solidFill>
                <a:effectLst/>
                <a:latin typeface="+mn-lt"/>
                <a:ea typeface="+mn-ea"/>
                <a:cs typeface="+mn-cs"/>
              </a:rPr>
              <a:t>Llesiant</a:t>
            </a:r>
            <a:r>
              <a:rPr lang="en-GB" sz="1200" b="0" i="0" kern="1200" dirty="0" smtClean="0">
                <a:solidFill>
                  <a:schemeClr val="tx1"/>
                </a:solidFill>
                <a:effectLst/>
                <a:latin typeface="+mn-lt"/>
                <a:ea typeface="+mn-ea"/>
                <a:cs typeface="+mn-cs"/>
              </a:rPr>
              <a:t> </a:t>
            </a:r>
            <a:r>
              <a:rPr lang="en-GB" sz="1200" b="0" i="0" kern="1200" dirty="0" err="1" smtClean="0">
                <a:solidFill>
                  <a:schemeClr val="tx1"/>
                </a:solidFill>
                <a:effectLst/>
                <a:latin typeface="+mn-lt"/>
                <a:ea typeface="+mn-ea"/>
                <a:cs typeface="+mn-cs"/>
              </a:rPr>
              <a:t>Cenedlaethau’r</a:t>
            </a:r>
            <a:r>
              <a:rPr lang="en-GB" sz="1200" b="0" i="0" kern="1200" dirty="0" smtClean="0">
                <a:solidFill>
                  <a:schemeClr val="tx1"/>
                </a:solidFill>
                <a:effectLst/>
                <a:latin typeface="+mn-lt"/>
                <a:ea typeface="+mn-ea"/>
                <a:cs typeface="+mn-cs"/>
              </a:rPr>
              <a:t> </a:t>
            </a:r>
            <a:r>
              <a:rPr lang="en-GB" sz="1200" b="0" i="0" kern="1200" dirty="0" err="1" smtClean="0">
                <a:solidFill>
                  <a:schemeClr val="tx1"/>
                </a:solidFill>
                <a:effectLst/>
                <a:latin typeface="+mn-lt"/>
                <a:ea typeface="+mn-ea"/>
                <a:cs typeface="+mn-cs"/>
              </a:rPr>
              <a:t>Dyfodol</a:t>
            </a:r>
            <a:r>
              <a:rPr lang="en-GB" sz="1200" b="0" i="0" kern="1200" dirty="0" smtClean="0">
                <a:solidFill>
                  <a:schemeClr val="tx1"/>
                </a:solidFill>
                <a:effectLst/>
                <a:latin typeface="+mn-lt"/>
                <a:ea typeface="+mn-ea"/>
                <a:cs typeface="+mn-cs"/>
              </a:rPr>
              <a:t> (</a:t>
            </a:r>
            <a:r>
              <a:rPr lang="en-GB" sz="1200" b="0" i="0" kern="1200" dirty="0" err="1" smtClean="0">
                <a:solidFill>
                  <a:schemeClr val="tx1"/>
                </a:solidFill>
                <a:effectLst/>
                <a:latin typeface="+mn-lt"/>
                <a:ea typeface="+mn-ea"/>
                <a:cs typeface="+mn-cs"/>
              </a:rPr>
              <a:t>Cymru</a:t>
            </a:r>
            <a:r>
              <a:rPr lang="en-GB" sz="1200" b="0" i="0" kern="1200" dirty="0" smtClean="0">
                <a:solidFill>
                  <a:schemeClr val="tx1"/>
                </a:solidFill>
                <a:effectLst/>
                <a:latin typeface="+mn-lt"/>
                <a:ea typeface="+mn-ea"/>
                <a:cs typeface="+mn-cs"/>
              </a:rPr>
              <a:t>) 2015, </a:t>
            </a:r>
            <a:r>
              <a:rPr lang="en-GB" sz="1200" b="0" i="0" kern="1200" dirty="0" err="1" smtClean="0">
                <a:solidFill>
                  <a:schemeClr val="tx1"/>
                </a:solidFill>
                <a:effectLst/>
                <a:latin typeface="+mn-lt"/>
                <a:ea typeface="+mn-ea"/>
                <a:cs typeface="+mn-cs"/>
              </a:rPr>
              <a:t>sy’n</a:t>
            </a:r>
            <a:r>
              <a:rPr lang="en-GB" sz="1200" b="0" i="0" kern="1200" dirty="0" smtClean="0">
                <a:solidFill>
                  <a:schemeClr val="tx1"/>
                </a:solidFill>
                <a:effectLst/>
                <a:latin typeface="+mn-lt"/>
                <a:ea typeface="+mn-ea"/>
                <a:cs typeface="+mn-cs"/>
              </a:rPr>
              <a:t> </a:t>
            </a:r>
            <a:r>
              <a:rPr lang="en-GB" sz="1200" b="0" i="0" kern="1200" dirty="0" err="1" smtClean="0">
                <a:solidFill>
                  <a:schemeClr val="tx1"/>
                </a:solidFill>
                <a:effectLst/>
                <a:latin typeface="+mn-lt"/>
                <a:ea typeface="+mn-ea"/>
                <a:cs typeface="+mn-cs"/>
              </a:rPr>
              <a:t>gosod</a:t>
            </a:r>
            <a:r>
              <a:rPr lang="en-GB" sz="1200" b="0" i="0" kern="1200" dirty="0" smtClean="0">
                <a:solidFill>
                  <a:schemeClr val="tx1"/>
                </a:solidFill>
                <a:effectLst/>
                <a:latin typeface="+mn-lt"/>
                <a:ea typeface="+mn-ea"/>
                <a:cs typeface="+mn-cs"/>
              </a:rPr>
              <a:t> </a:t>
            </a:r>
            <a:r>
              <a:rPr lang="en-GB" sz="1200" b="0" i="0" kern="1200" dirty="0" err="1" smtClean="0">
                <a:solidFill>
                  <a:schemeClr val="tx1"/>
                </a:solidFill>
                <a:effectLst/>
                <a:latin typeface="+mn-lt"/>
                <a:ea typeface="+mn-ea"/>
                <a:cs typeface="+mn-cs"/>
              </a:rPr>
              <a:t>cyfranogiad</a:t>
            </a:r>
            <a:r>
              <a:rPr lang="en-GB" sz="1200" b="0" i="0" kern="1200" dirty="0" smtClean="0">
                <a:solidFill>
                  <a:schemeClr val="tx1"/>
                </a:solidFill>
                <a:effectLst/>
                <a:latin typeface="+mn-lt"/>
                <a:ea typeface="+mn-ea"/>
                <a:cs typeface="+mn-cs"/>
              </a:rPr>
              <a:t> plant </a:t>
            </a:r>
            <a:r>
              <a:rPr lang="en-GB" sz="1200" b="0" i="0" kern="1200" dirty="0" err="1" smtClean="0">
                <a:solidFill>
                  <a:schemeClr val="tx1"/>
                </a:solidFill>
                <a:effectLst/>
                <a:latin typeface="+mn-lt"/>
                <a:ea typeface="+mn-ea"/>
                <a:cs typeface="+mn-cs"/>
              </a:rPr>
              <a:t>wrth</a:t>
            </a:r>
            <a:r>
              <a:rPr lang="en-GB" sz="1200" b="0" i="0" kern="1200" dirty="0" smtClean="0">
                <a:solidFill>
                  <a:schemeClr val="tx1"/>
                </a:solidFill>
                <a:effectLst/>
                <a:latin typeface="+mn-lt"/>
                <a:ea typeface="+mn-ea"/>
                <a:cs typeface="+mn-cs"/>
              </a:rPr>
              <a:t> </a:t>
            </a:r>
            <a:r>
              <a:rPr lang="en-GB" sz="1200" b="0" i="0" kern="1200" dirty="0" err="1" smtClean="0">
                <a:solidFill>
                  <a:schemeClr val="tx1"/>
                </a:solidFill>
                <a:effectLst/>
                <a:latin typeface="+mn-lt"/>
                <a:ea typeface="+mn-ea"/>
                <a:cs typeface="+mn-cs"/>
              </a:rPr>
              <a:t>galon</a:t>
            </a:r>
            <a:r>
              <a:rPr lang="en-GB" sz="1200" b="0" i="0" kern="1200" dirty="0" smtClean="0">
                <a:solidFill>
                  <a:schemeClr val="tx1"/>
                </a:solidFill>
                <a:effectLst/>
                <a:latin typeface="+mn-lt"/>
                <a:ea typeface="+mn-ea"/>
                <a:cs typeface="+mn-cs"/>
              </a:rPr>
              <a:t> </a:t>
            </a:r>
            <a:r>
              <a:rPr lang="en-GB" sz="1200" b="0" i="0" kern="1200" dirty="0" err="1" smtClean="0">
                <a:solidFill>
                  <a:schemeClr val="tx1"/>
                </a:solidFill>
                <a:effectLst/>
                <a:latin typeface="+mn-lt"/>
                <a:ea typeface="+mn-ea"/>
                <a:cs typeface="+mn-cs"/>
              </a:rPr>
              <a:t>gwella</a:t>
            </a:r>
            <a:r>
              <a:rPr lang="en-GB" sz="1200" b="0" i="0" kern="1200" dirty="0" smtClean="0">
                <a:solidFill>
                  <a:schemeClr val="tx1"/>
                </a:solidFill>
                <a:effectLst/>
                <a:latin typeface="+mn-lt"/>
                <a:ea typeface="+mn-ea"/>
                <a:cs typeface="+mn-cs"/>
              </a:rPr>
              <a:t> </a:t>
            </a:r>
            <a:r>
              <a:rPr lang="en-GB" sz="1200" b="0" i="0" kern="1200" dirty="0" err="1" smtClean="0">
                <a:solidFill>
                  <a:schemeClr val="tx1"/>
                </a:solidFill>
                <a:effectLst/>
                <a:latin typeface="+mn-lt"/>
                <a:ea typeface="+mn-ea"/>
                <a:cs typeface="+mn-cs"/>
              </a:rPr>
              <a:t>llesiant</a:t>
            </a:r>
            <a:r>
              <a:rPr lang="en-GB" sz="1200" b="0" i="0" kern="1200" dirty="0" smtClean="0">
                <a:solidFill>
                  <a:schemeClr val="tx1"/>
                </a:solidFill>
                <a:effectLst/>
                <a:latin typeface="+mn-lt"/>
                <a:ea typeface="+mn-ea"/>
                <a:cs typeface="+mn-cs"/>
              </a:rPr>
              <a:t>.</a:t>
            </a:r>
          </a:p>
          <a:p>
            <a:endParaRPr lang="en-GB" sz="1200" b="0" i="0" kern="1200" dirty="0" smtClean="0">
              <a:solidFill>
                <a:schemeClr val="tx1"/>
              </a:solidFill>
              <a:effectLst/>
              <a:latin typeface="+mn-lt"/>
              <a:ea typeface="+mn-ea"/>
              <a:cs typeface="+mn-cs"/>
            </a:endParaRPr>
          </a:p>
          <a:p>
            <a:endParaRPr lang="cy-GB" sz="1200" b="0" i="0" kern="1200" dirty="0" smtClean="0">
              <a:solidFill>
                <a:schemeClr val="tx1"/>
              </a:solidFill>
              <a:effectLst/>
              <a:latin typeface="+mn-lt"/>
              <a:ea typeface="+mn-ea"/>
              <a:cs typeface="+mn-cs"/>
            </a:endParaRPr>
          </a:p>
          <a:p>
            <a:endParaRPr lang="en-GB" sz="1200" b="0" i="0" kern="1200" dirty="0" smtClean="0">
              <a:solidFill>
                <a:schemeClr val="tx1"/>
              </a:solidFill>
              <a:effectLst/>
              <a:latin typeface="+mn-lt"/>
              <a:ea typeface="+mn-ea"/>
              <a:cs typeface="+mn-cs"/>
            </a:endParaRPr>
          </a:p>
          <a:p>
            <a:r>
              <a:rPr lang="en-GB" sz="1200" b="0" i="0" kern="1200" dirty="0" smtClean="0">
                <a:solidFill>
                  <a:schemeClr val="tx1"/>
                </a:solidFill>
                <a:effectLst/>
                <a:latin typeface="+mn-lt"/>
                <a:ea typeface="+mn-ea"/>
                <a:cs typeface="+mn-cs"/>
              </a:rPr>
              <a:t>In Wales, there are seven Children and Young People’s National Participation Standards to help organisations and individuals make sure the process, quality and experience of all work involving the participation of children and young people.</a:t>
            </a:r>
          </a:p>
          <a:p>
            <a:endParaRPr lang="en-GB" sz="1200" b="0" i="0" kern="1200" dirty="0" smtClean="0">
              <a:solidFill>
                <a:schemeClr val="tx1"/>
              </a:solidFill>
              <a:effectLst/>
              <a:latin typeface="+mn-lt"/>
              <a:ea typeface="+mn-ea"/>
              <a:cs typeface="+mn-cs"/>
            </a:endParaRPr>
          </a:p>
          <a:p>
            <a:r>
              <a:rPr lang="en-GB" sz="1200" b="0" i="0" kern="1200" dirty="0" smtClean="0">
                <a:solidFill>
                  <a:schemeClr val="tx1"/>
                </a:solidFill>
                <a:effectLst/>
                <a:latin typeface="+mn-lt"/>
                <a:ea typeface="+mn-ea"/>
                <a:cs typeface="+mn-cs"/>
              </a:rPr>
              <a:t>The Standards identify the key issues that all workers should be aware of when working with children and young people in Wales.</a:t>
            </a:r>
          </a:p>
          <a:p>
            <a:r>
              <a:rPr lang="en-GB" sz="1200" b="0" i="0" kern="1200" dirty="0" smtClean="0">
                <a:solidFill>
                  <a:schemeClr val="tx1"/>
                </a:solidFill>
                <a:effectLst/>
                <a:latin typeface="+mn-lt"/>
                <a:ea typeface="+mn-ea"/>
                <a:cs typeface="+mn-cs"/>
              </a:rPr>
              <a:t>They were developed originally by the Participation Unit, were refreshed by a partnership between Youth Forum workers and Young Wales, and informed by consultations with young people during 2016.</a:t>
            </a:r>
          </a:p>
          <a:p>
            <a:endParaRPr lang="en-GB" sz="1200" b="0" i="0" kern="1200" dirty="0" smtClean="0">
              <a:solidFill>
                <a:schemeClr val="tx1"/>
              </a:solidFill>
              <a:effectLst/>
              <a:latin typeface="+mn-lt"/>
              <a:ea typeface="+mn-ea"/>
              <a:cs typeface="+mn-cs"/>
            </a:endParaRPr>
          </a:p>
          <a:p>
            <a:r>
              <a:rPr lang="en-GB" sz="1200" b="0" i="0" kern="1200" dirty="0" smtClean="0">
                <a:solidFill>
                  <a:schemeClr val="tx1"/>
                </a:solidFill>
                <a:effectLst/>
                <a:latin typeface="+mn-lt"/>
                <a:ea typeface="+mn-ea"/>
                <a:cs typeface="+mn-cs"/>
              </a:rPr>
              <a:t>The work was supported by the Welsh Government, who identified the role of the Participation Standards in guidance. The Standards are also underpinned by the United Nations Convention on the Rights of the Child, and the Well-being of Future Generations (Wales) Act 2015, which puts the involvement of children at the heart of improving well-being.</a:t>
            </a:r>
          </a:p>
          <a:p>
            <a:endParaRPr lang="en-GB" dirty="0"/>
          </a:p>
        </p:txBody>
      </p:sp>
      <p:sp>
        <p:nvSpPr>
          <p:cNvPr id="4" name="Slide Number Placeholder 3"/>
          <p:cNvSpPr>
            <a:spLocks noGrp="1"/>
          </p:cNvSpPr>
          <p:nvPr>
            <p:ph type="sldNum" sz="quarter" idx="10"/>
          </p:nvPr>
        </p:nvSpPr>
        <p:spPr/>
        <p:txBody>
          <a:bodyPr/>
          <a:lstStyle/>
          <a:p>
            <a:fld id="{55914AA0-60CE-474E-AD3C-77FB627FC42F}" type="slidenum">
              <a:rPr lang="en-GB" smtClean="0"/>
              <a:t>16</a:t>
            </a:fld>
            <a:endParaRPr lang="en-GB"/>
          </a:p>
        </p:txBody>
      </p:sp>
    </p:spTree>
    <p:extLst>
      <p:ext uri="{BB962C8B-B14F-4D97-AF65-F5344CB8AC3E}">
        <p14:creationId xmlns:p14="http://schemas.microsoft.com/office/powerpoint/2010/main" val="251931909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smtClean="0"/>
              <a:t>Cyhoeddodd Estyn ddogfen yn amlinellu arferion gorau o gyfranogiad</a:t>
            </a:r>
            <a:r>
              <a:rPr lang="cy-GB" baseline="0" dirty="0" smtClean="0"/>
              <a:t> plant yn eu adroddiad thematig yn 2016.</a:t>
            </a:r>
          </a:p>
          <a:p>
            <a:r>
              <a:rPr lang="cy-GB" baseline="0" dirty="0" smtClean="0"/>
              <a:t>Gweler uchod y prif bwyntiau newyddion o ran yr hyn oedd gan yr ysgolion yn gyffredin.</a:t>
            </a:r>
          </a:p>
          <a:p>
            <a:endParaRPr lang="cy-GB" baseline="0" dirty="0" smtClean="0"/>
          </a:p>
          <a:p>
            <a:endParaRPr lang="cy-GB" baseline="0" dirty="0" smtClean="0"/>
          </a:p>
          <a:p>
            <a:r>
              <a:rPr lang="cy-GB" baseline="0" dirty="0" smtClean="0"/>
              <a:t>Estyn </a:t>
            </a:r>
            <a:r>
              <a:rPr lang="cy-GB" baseline="0" dirty="0" err="1" smtClean="0"/>
              <a:t>published</a:t>
            </a:r>
            <a:r>
              <a:rPr lang="cy-GB" baseline="0" dirty="0" smtClean="0"/>
              <a:t> a </a:t>
            </a:r>
            <a:r>
              <a:rPr lang="cy-GB" baseline="0" dirty="0" err="1" smtClean="0"/>
              <a:t>good</a:t>
            </a:r>
            <a:r>
              <a:rPr lang="cy-GB" baseline="0" dirty="0" smtClean="0"/>
              <a:t> </a:t>
            </a:r>
            <a:r>
              <a:rPr lang="cy-GB" baseline="0" dirty="0" err="1" smtClean="0"/>
              <a:t>practice</a:t>
            </a:r>
            <a:r>
              <a:rPr lang="cy-GB" baseline="0" dirty="0" smtClean="0"/>
              <a:t> </a:t>
            </a:r>
            <a:r>
              <a:rPr lang="cy-GB" baseline="0" dirty="0" err="1" smtClean="0"/>
              <a:t>thematic</a:t>
            </a:r>
            <a:r>
              <a:rPr lang="cy-GB" baseline="0" dirty="0" smtClean="0"/>
              <a:t> </a:t>
            </a:r>
            <a:r>
              <a:rPr lang="cy-GB" baseline="0" dirty="0" err="1" smtClean="0"/>
              <a:t>report</a:t>
            </a:r>
            <a:r>
              <a:rPr lang="cy-GB" baseline="0" dirty="0" smtClean="0"/>
              <a:t> </a:t>
            </a:r>
            <a:r>
              <a:rPr lang="cy-GB" baseline="0" dirty="0" err="1" smtClean="0"/>
              <a:t>in</a:t>
            </a:r>
            <a:r>
              <a:rPr lang="cy-GB" baseline="0" dirty="0" smtClean="0"/>
              <a:t> 2016 </a:t>
            </a:r>
            <a:r>
              <a:rPr lang="cy-GB" baseline="0" dirty="0" err="1" smtClean="0"/>
              <a:t>surrounding</a:t>
            </a:r>
            <a:r>
              <a:rPr lang="cy-GB" baseline="0" dirty="0" smtClean="0"/>
              <a:t> </a:t>
            </a:r>
            <a:r>
              <a:rPr lang="cy-GB" baseline="0" dirty="0" err="1" smtClean="0"/>
              <a:t>pupil</a:t>
            </a:r>
            <a:r>
              <a:rPr lang="cy-GB" baseline="0" dirty="0" smtClean="0"/>
              <a:t> </a:t>
            </a:r>
            <a:r>
              <a:rPr lang="cy-GB" baseline="0" dirty="0" err="1" smtClean="0"/>
              <a:t>participation</a:t>
            </a:r>
            <a:r>
              <a:rPr lang="cy-GB" baseline="0" dirty="0" smtClean="0"/>
              <a:t>.</a:t>
            </a:r>
          </a:p>
          <a:p>
            <a:r>
              <a:rPr lang="cy-GB" baseline="0" dirty="0" smtClean="0"/>
              <a:t>The </a:t>
            </a:r>
            <a:r>
              <a:rPr lang="cy-GB" baseline="0" dirty="0" err="1" smtClean="0"/>
              <a:t>bullt</a:t>
            </a:r>
            <a:r>
              <a:rPr lang="cy-GB" baseline="0" dirty="0" smtClean="0"/>
              <a:t> </a:t>
            </a:r>
            <a:r>
              <a:rPr lang="cy-GB" baseline="0" dirty="0" err="1" smtClean="0"/>
              <a:t>points</a:t>
            </a:r>
            <a:r>
              <a:rPr lang="cy-GB" baseline="0" dirty="0" smtClean="0"/>
              <a:t> </a:t>
            </a:r>
            <a:r>
              <a:rPr lang="cy-GB" baseline="0" dirty="0" err="1" smtClean="0"/>
              <a:t>highlight</a:t>
            </a:r>
            <a:r>
              <a:rPr lang="cy-GB" baseline="0" dirty="0" smtClean="0"/>
              <a:t> </a:t>
            </a:r>
            <a:r>
              <a:rPr lang="cy-GB" baseline="0" dirty="0" err="1" smtClean="0"/>
              <a:t>what</a:t>
            </a:r>
            <a:r>
              <a:rPr lang="cy-GB" baseline="0" dirty="0" smtClean="0"/>
              <a:t> the </a:t>
            </a:r>
            <a:r>
              <a:rPr lang="cy-GB" baseline="0" dirty="0" err="1" smtClean="0"/>
              <a:t>good</a:t>
            </a:r>
            <a:r>
              <a:rPr lang="cy-GB" baseline="0" dirty="0" smtClean="0"/>
              <a:t> </a:t>
            </a:r>
            <a:r>
              <a:rPr lang="cy-GB" baseline="0" dirty="0" err="1" smtClean="0"/>
              <a:t>practice</a:t>
            </a:r>
            <a:r>
              <a:rPr lang="cy-GB" baseline="0" dirty="0" smtClean="0"/>
              <a:t> </a:t>
            </a:r>
            <a:r>
              <a:rPr lang="cy-GB" baseline="0" dirty="0" err="1" smtClean="0"/>
              <a:t>schools</a:t>
            </a:r>
            <a:r>
              <a:rPr lang="cy-GB" baseline="0" dirty="0" smtClean="0"/>
              <a:t> </a:t>
            </a:r>
            <a:r>
              <a:rPr lang="cy-GB" baseline="0" dirty="0" err="1" smtClean="0"/>
              <a:t>have</a:t>
            </a:r>
            <a:r>
              <a:rPr lang="cy-GB" baseline="0" dirty="0" smtClean="0"/>
              <a:t> </a:t>
            </a:r>
            <a:r>
              <a:rPr lang="cy-GB" baseline="0" dirty="0" err="1" smtClean="0"/>
              <a:t>in</a:t>
            </a:r>
            <a:r>
              <a:rPr lang="cy-GB" baseline="0" dirty="0" smtClean="0"/>
              <a:t> </a:t>
            </a:r>
            <a:r>
              <a:rPr lang="cy-GB" baseline="0" dirty="0" err="1" smtClean="0"/>
              <a:t>common</a:t>
            </a:r>
            <a:r>
              <a:rPr lang="cy-GB" baseline="0" dirty="0" smtClean="0"/>
              <a:t>.</a:t>
            </a:r>
          </a:p>
          <a:p>
            <a:endParaRPr lang="en-GB" dirty="0"/>
          </a:p>
        </p:txBody>
      </p:sp>
      <p:sp>
        <p:nvSpPr>
          <p:cNvPr id="4" name="Slide Number Placeholder 3"/>
          <p:cNvSpPr>
            <a:spLocks noGrp="1"/>
          </p:cNvSpPr>
          <p:nvPr>
            <p:ph type="sldNum" sz="quarter" idx="10"/>
          </p:nvPr>
        </p:nvSpPr>
        <p:spPr/>
        <p:txBody>
          <a:bodyPr/>
          <a:lstStyle/>
          <a:p>
            <a:fld id="{55914AA0-60CE-474E-AD3C-77FB627FC42F}" type="slidenum">
              <a:rPr lang="en-GB" smtClean="0"/>
              <a:t>17</a:t>
            </a:fld>
            <a:endParaRPr lang="en-GB"/>
          </a:p>
        </p:txBody>
      </p:sp>
    </p:spTree>
    <p:extLst>
      <p:ext uri="{BB962C8B-B14F-4D97-AF65-F5344CB8AC3E}">
        <p14:creationId xmlns:p14="http://schemas.microsoft.com/office/powerpoint/2010/main" val="126928813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smtClean="0"/>
              <a:t>Yn sgil y safonau newydd i athrawon yng Nghymru mae ymchwil wedi dod yn fwy amlwg fel un o’r gofynion proffesiynol – gelwir y math o ymchwil a wnaed gan athrawon yn ymchwil ‘agos</a:t>
            </a:r>
            <a:r>
              <a:rPr lang="cy-GB" baseline="0" dirty="0" smtClean="0"/>
              <a:t> i arfer’ neu ymchwil ethnograffeg.</a:t>
            </a:r>
          </a:p>
          <a:p>
            <a:endParaRPr lang="cy-GB" baseline="0" dirty="0" smtClean="0"/>
          </a:p>
          <a:p>
            <a:r>
              <a:rPr lang="cy-GB" baseline="0" dirty="0" smtClean="0"/>
              <a:t>Mae yna </a:t>
            </a:r>
            <a:r>
              <a:rPr lang="cy-GB" baseline="0" dirty="0" err="1" smtClean="0"/>
              <a:t>bryfiant</a:t>
            </a:r>
            <a:r>
              <a:rPr lang="cy-GB" baseline="0" dirty="0" smtClean="0"/>
              <a:t> wedi bod dros y ddau ddegawd diwethaf o ran dibynadwyedd a phwysigrwydd ymchwil ansoddol dulliau cymysg a wna gynnwys llais ein dinasyddion </a:t>
            </a:r>
            <a:r>
              <a:rPr lang="cy-GB" baseline="0" dirty="0" err="1" smtClean="0"/>
              <a:t>ieiuengaf</a:t>
            </a:r>
            <a:r>
              <a:rPr lang="cy-GB" baseline="0" dirty="0" smtClean="0"/>
              <a:t>.</a:t>
            </a:r>
          </a:p>
          <a:p>
            <a:endParaRPr lang="cy-GB" baseline="0" dirty="0" smtClean="0"/>
          </a:p>
          <a:p>
            <a:r>
              <a:rPr lang="cy-GB" baseline="0" dirty="0" smtClean="0"/>
              <a:t>Gwna cynnwys llais y plentyn hefyd sicrhau hawliau plant i gyfrannu yn ystod ymchwil er mwyn derbyn darlun clir o fywyd drwy lygaid yr unigolyn a’i astudir.</a:t>
            </a:r>
          </a:p>
          <a:p>
            <a:endParaRPr lang="cy-GB" baseline="0" dirty="0" smtClean="0"/>
          </a:p>
          <a:p>
            <a:endParaRPr lang="cy-GB" baseline="0" dirty="0" smtClean="0"/>
          </a:p>
          <a:p>
            <a:r>
              <a:rPr lang="cy-GB" baseline="0" dirty="0" err="1" smtClean="0"/>
              <a:t>In</a:t>
            </a:r>
            <a:r>
              <a:rPr lang="cy-GB" baseline="0" dirty="0" smtClean="0"/>
              <a:t> </a:t>
            </a:r>
            <a:r>
              <a:rPr lang="cy-GB" baseline="0" dirty="0" err="1" smtClean="0"/>
              <a:t>line</a:t>
            </a:r>
            <a:r>
              <a:rPr lang="cy-GB" baseline="0" dirty="0" smtClean="0"/>
              <a:t> </a:t>
            </a:r>
            <a:r>
              <a:rPr lang="cy-GB" baseline="0" dirty="0" err="1" smtClean="0"/>
              <a:t>with</a:t>
            </a:r>
            <a:r>
              <a:rPr lang="cy-GB" baseline="0" dirty="0" smtClean="0"/>
              <a:t> the </a:t>
            </a:r>
            <a:r>
              <a:rPr lang="cy-GB" baseline="0" dirty="0" err="1" smtClean="0"/>
              <a:t>new</a:t>
            </a:r>
            <a:r>
              <a:rPr lang="cy-GB" baseline="0" dirty="0" smtClean="0"/>
              <a:t> </a:t>
            </a:r>
            <a:r>
              <a:rPr lang="cy-GB" baseline="0" dirty="0" err="1" smtClean="0"/>
              <a:t>teaching</a:t>
            </a:r>
            <a:r>
              <a:rPr lang="cy-GB" baseline="0" dirty="0" smtClean="0"/>
              <a:t> </a:t>
            </a:r>
            <a:r>
              <a:rPr lang="cy-GB" baseline="0" dirty="0" err="1" smtClean="0"/>
              <a:t>standards</a:t>
            </a:r>
            <a:r>
              <a:rPr lang="cy-GB" baseline="0" dirty="0" smtClean="0"/>
              <a:t> </a:t>
            </a:r>
            <a:r>
              <a:rPr lang="cy-GB" baseline="0" dirty="0" err="1" smtClean="0"/>
              <a:t>for</a:t>
            </a:r>
            <a:r>
              <a:rPr lang="cy-GB" baseline="0" dirty="0" smtClean="0"/>
              <a:t> Wales </a:t>
            </a:r>
            <a:r>
              <a:rPr lang="cy-GB" baseline="0" dirty="0" err="1" smtClean="0"/>
              <a:t>there</a:t>
            </a:r>
            <a:r>
              <a:rPr lang="cy-GB" baseline="0" dirty="0" smtClean="0"/>
              <a:t> is </a:t>
            </a:r>
            <a:r>
              <a:rPr lang="cy-GB" baseline="0" dirty="0" err="1" smtClean="0"/>
              <a:t>now</a:t>
            </a:r>
            <a:r>
              <a:rPr lang="cy-GB" baseline="0" dirty="0" smtClean="0"/>
              <a:t> </a:t>
            </a:r>
            <a:r>
              <a:rPr lang="cy-GB" baseline="0" dirty="0" err="1" smtClean="0"/>
              <a:t>an</a:t>
            </a:r>
            <a:r>
              <a:rPr lang="cy-GB" baseline="0" dirty="0" smtClean="0"/>
              <a:t> </a:t>
            </a:r>
            <a:r>
              <a:rPr lang="cy-GB" baseline="0" dirty="0" err="1" smtClean="0"/>
              <a:t>expectation</a:t>
            </a:r>
            <a:r>
              <a:rPr lang="cy-GB" baseline="0" dirty="0" smtClean="0"/>
              <a:t> </a:t>
            </a:r>
            <a:r>
              <a:rPr lang="cy-GB" baseline="0" dirty="0" err="1" smtClean="0"/>
              <a:t>for</a:t>
            </a:r>
            <a:r>
              <a:rPr lang="cy-GB" baseline="0" dirty="0" smtClean="0"/>
              <a:t> </a:t>
            </a:r>
            <a:r>
              <a:rPr lang="cy-GB" baseline="0" dirty="0" err="1" smtClean="0"/>
              <a:t>teachers</a:t>
            </a:r>
            <a:r>
              <a:rPr lang="cy-GB" baseline="0" dirty="0" smtClean="0"/>
              <a:t> to </a:t>
            </a:r>
            <a:r>
              <a:rPr lang="cy-GB" baseline="0" dirty="0" err="1" smtClean="0"/>
              <a:t>undertake</a:t>
            </a:r>
            <a:r>
              <a:rPr lang="cy-GB" baseline="0" dirty="0" smtClean="0"/>
              <a:t> Research as </a:t>
            </a:r>
            <a:r>
              <a:rPr lang="cy-GB" baseline="0" dirty="0" err="1" smtClean="0"/>
              <a:t>part</a:t>
            </a:r>
            <a:r>
              <a:rPr lang="cy-GB" baseline="0" dirty="0" smtClean="0"/>
              <a:t> of </a:t>
            </a:r>
            <a:r>
              <a:rPr lang="cy-GB" baseline="0" dirty="0" err="1" smtClean="0"/>
              <a:t>strengthening</a:t>
            </a:r>
            <a:r>
              <a:rPr lang="cy-GB" baseline="0" dirty="0" smtClean="0"/>
              <a:t> the </a:t>
            </a:r>
            <a:r>
              <a:rPr lang="cy-GB" baseline="0" dirty="0" err="1" smtClean="0"/>
              <a:t>proffession</a:t>
            </a:r>
            <a:r>
              <a:rPr lang="cy-GB" baseline="0" dirty="0" smtClean="0"/>
              <a:t>, </a:t>
            </a:r>
            <a:r>
              <a:rPr lang="cy-GB" baseline="0" dirty="0" err="1" smtClean="0"/>
              <a:t>this</a:t>
            </a:r>
            <a:r>
              <a:rPr lang="cy-GB" baseline="0" dirty="0" smtClean="0"/>
              <a:t> </a:t>
            </a:r>
            <a:r>
              <a:rPr lang="cy-GB" baseline="0" dirty="0" err="1" smtClean="0"/>
              <a:t>type</a:t>
            </a:r>
            <a:r>
              <a:rPr lang="cy-GB" baseline="0" dirty="0" smtClean="0"/>
              <a:t> of Research is </a:t>
            </a:r>
            <a:r>
              <a:rPr lang="cy-GB" baseline="0" dirty="0" err="1" smtClean="0"/>
              <a:t>called</a:t>
            </a:r>
            <a:r>
              <a:rPr lang="cy-GB" baseline="0" dirty="0" smtClean="0"/>
              <a:t> </a:t>
            </a:r>
            <a:r>
              <a:rPr lang="cy-GB" baseline="0" dirty="0" err="1" smtClean="0"/>
              <a:t>close</a:t>
            </a:r>
            <a:r>
              <a:rPr lang="cy-GB" baseline="0" dirty="0" smtClean="0"/>
              <a:t> to </a:t>
            </a:r>
            <a:r>
              <a:rPr lang="cy-GB" baseline="0" dirty="0" err="1" smtClean="0"/>
              <a:t>practice</a:t>
            </a:r>
            <a:r>
              <a:rPr lang="cy-GB" baseline="0" dirty="0" smtClean="0"/>
              <a:t> or </a:t>
            </a:r>
            <a:r>
              <a:rPr lang="cy-GB" baseline="0" dirty="0" err="1" smtClean="0"/>
              <a:t>ethnographic</a:t>
            </a:r>
            <a:r>
              <a:rPr lang="cy-GB" baseline="0" dirty="0" smtClean="0"/>
              <a:t> </a:t>
            </a:r>
            <a:r>
              <a:rPr lang="cy-GB" baseline="0" dirty="0" err="1" smtClean="0"/>
              <a:t>research</a:t>
            </a:r>
            <a:r>
              <a:rPr lang="cy-GB" baseline="0" dirty="0" smtClean="0"/>
              <a:t>.</a:t>
            </a:r>
          </a:p>
          <a:p>
            <a:endParaRPr lang="cy-GB" baseline="0" dirty="0" smtClean="0"/>
          </a:p>
          <a:p>
            <a:r>
              <a:rPr lang="cy-GB" baseline="0" dirty="0" err="1" smtClean="0"/>
              <a:t>Over</a:t>
            </a:r>
            <a:r>
              <a:rPr lang="cy-GB" baseline="0" dirty="0" smtClean="0"/>
              <a:t> the past </a:t>
            </a:r>
            <a:r>
              <a:rPr lang="cy-GB" baseline="0" dirty="0" err="1" smtClean="0"/>
              <a:t>two</a:t>
            </a:r>
            <a:r>
              <a:rPr lang="cy-GB" baseline="0" dirty="0" smtClean="0"/>
              <a:t> </a:t>
            </a:r>
            <a:r>
              <a:rPr lang="cy-GB" baseline="0" dirty="0" err="1" smtClean="0"/>
              <a:t>decades</a:t>
            </a:r>
            <a:r>
              <a:rPr lang="cy-GB" baseline="0" dirty="0" smtClean="0"/>
              <a:t> </a:t>
            </a:r>
            <a:r>
              <a:rPr lang="cy-GB" baseline="0" dirty="0" err="1" smtClean="0"/>
              <a:t>there</a:t>
            </a:r>
            <a:r>
              <a:rPr lang="cy-GB" baseline="0" dirty="0" smtClean="0"/>
              <a:t> </a:t>
            </a:r>
            <a:r>
              <a:rPr lang="cy-GB" baseline="0" dirty="0" err="1" smtClean="0"/>
              <a:t>has</a:t>
            </a:r>
            <a:r>
              <a:rPr lang="cy-GB" baseline="0" dirty="0" smtClean="0"/>
              <a:t> </a:t>
            </a:r>
            <a:r>
              <a:rPr lang="cy-GB" baseline="0" dirty="0" err="1" smtClean="0"/>
              <a:t>been</a:t>
            </a:r>
            <a:r>
              <a:rPr lang="cy-GB" baseline="0" dirty="0" smtClean="0"/>
              <a:t> a </a:t>
            </a:r>
            <a:r>
              <a:rPr lang="cy-GB" baseline="0" dirty="0" err="1" smtClean="0"/>
              <a:t>signiicant</a:t>
            </a:r>
            <a:r>
              <a:rPr lang="cy-GB" baseline="0" dirty="0" smtClean="0"/>
              <a:t> </a:t>
            </a:r>
            <a:r>
              <a:rPr lang="cy-GB" baseline="0" dirty="0" err="1" smtClean="0"/>
              <a:t>growth</a:t>
            </a:r>
            <a:r>
              <a:rPr lang="cy-GB" baseline="0" dirty="0" smtClean="0"/>
              <a:t> </a:t>
            </a:r>
            <a:r>
              <a:rPr lang="cy-GB" baseline="0" dirty="0" err="1" smtClean="0"/>
              <a:t>in</a:t>
            </a:r>
            <a:r>
              <a:rPr lang="cy-GB" baseline="0" dirty="0" smtClean="0"/>
              <a:t> the </a:t>
            </a:r>
            <a:r>
              <a:rPr lang="cy-GB" baseline="0" dirty="0" err="1" smtClean="0"/>
              <a:t>reliability</a:t>
            </a:r>
            <a:r>
              <a:rPr lang="cy-GB" baseline="0" dirty="0" smtClean="0"/>
              <a:t> </a:t>
            </a:r>
            <a:r>
              <a:rPr lang="cy-GB" baseline="0" dirty="0" err="1" smtClean="0"/>
              <a:t>and</a:t>
            </a:r>
            <a:r>
              <a:rPr lang="cy-GB" baseline="0" dirty="0" smtClean="0"/>
              <a:t> </a:t>
            </a:r>
            <a:r>
              <a:rPr lang="cy-GB" baseline="0" dirty="0" err="1" smtClean="0"/>
              <a:t>importance</a:t>
            </a:r>
            <a:r>
              <a:rPr lang="cy-GB" baseline="0" dirty="0" smtClean="0"/>
              <a:t> of </a:t>
            </a:r>
            <a:r>
              <a:rPr lang="cy-GB" baseline="0" dirty="0" err="1" smtClean="0"/>
              <a:t>qualitiaitive</a:t>
            </a:r>
            <a:r>
              <a:rPr lang="cy-GB" baseline="0" dirty="0" smtClean="0"/>
              <a:t> </a:t>
            </a:r>
            <a:r>
              <a:rPr lang="cy-GB" baseline="0" dirty="0" err="1" smtClean="0"/>
              <a:t>mixed</a:t>
            </a:r>
            <a:r>
              <a:rPr lang="cy-GB" baseline="0" dirty="0" smtClean="0"/>
              <a:t> </a:t>
            </a:r>
            <a:r>
              <a:rPr lang="cy-GB" baseline="0" dirty="0" err="1" smtClean="0"/>
              <a:t>method</a:t>
            </a:r>
            <a:r>
              <a:rPr lang="cy-GB" baseline="0" dirty="0" smtClean="0"/>
              <a:t> Research </a:t>
            </a:r>
            <a:r>
              <a:rPr lang="cy-GB" baseline="0" dirty="0" err="1" smtClean="0"/>
              <a:t>that</a:t>
            </a:r>
            <a:r>
              <a:rPr lang="cy-GB" baseline="0" dirty="0" smtClean="0"/>
              <a:t> </a:t>
            </a:r>
            <a:r>
              <a:rPr lang="cy-GB" baseline="0" dirty="0" err="1" smtClean="0"/>
              <a:t>includes</a:t>
            </a:r>
            <a:r>
              <a:rPr lang="cy-GB" baseline="0" dirty="0" smtClean="0"/>
              <a:t> the </a:t>
            </a:r>
            <a:r>
              <a:rPr lang="cy-GB" baseline="0" dirty="0" err="1" smtClean="0"/>
              <a:t>voices</a:t>
            </a:r>
            <a:r>
              <a:rPr lang="cy-GB" baseline="0" dirty="0" smtClean="0"/>
              <a:t> of </a:t>
            </a:r>
            <a:r>
              <a:rPr lang="cy-GB" baseline="0" dirty="0" err="1" smtClean="0"/>
              <a:t>our</a:t>
            </a:r>
            <a:r>
              <a:rPr lang="cy-GB" baseline="0" dirty="0" smtClean="0"/>
              <a:t> </a:t>
            </a:r>
            <a:r>
              <a:rPr lang="cy-GB" baseline="0" dirty="0" err="1" smtClean="0"/>
              <a:t>youngest</a:t>
            </a:r>
            <a:r>
              <a:rPr lang="cy-GB" baseline="0" dirty="0" smtClean="0"/>
              <a:t> </a:t>
            </a:r>
            <a:r>
              <a:rPr lang="cy-GB" baseline="0" dirty="0" err="1" smtClean="0"/>
              <a:t>citizens</a:t>
            </a:r>
            <a:r>
              <a:rPr lang="cy-GB" baseline="0" dirty="0" smtClean="0"/>
              <a:t>.</a:t>
            </a:r>
          </a:p>
          <a:p>
            <a:endParaRPr lang="cy-GB" dirty="0" smtClean="0"/>
          </a:p>
          <a:p>
            <a:r>
              <a:rPr lang="cy-GB" dirty="0" err="1" smtClean="0"/>
              <a:t>Including</a:t>
            </a:r>
            <a:r>
              <a:rPr lang="cy-GB" dirty="0" smtClean="0"/>
              <a:t> </a:t>
            </a:r>
            <a:r>
              <a:rPr lang="cy-GB" dirty="0" err="1" smtClean="0"/>
              <a:t>pupil</a:t>
            </a:r>
            <a:r>
              <a:rPr lang="cy-GB" dirty="0" smtClean="0"/>
              <a:t> </a:t>
            </a:r>
            <a:r>
              <a:rPr lang="cy-GB" dirty="0" err="1" smtClean="0"/>
              <a:t>voice</a:t>
            </a:r>
            <a:r>
              <a:rPr lang="cy-GB" dirty="0" smtClean="0"/>
              <a:t> </a:t>
            </a:r>
            <a:r>
              <a:rPr lang="cy-GB" dirty="0" err="1" smtClean="0"/>
              <a:t>also</a:t>
            </a:r>
            <a:r>
              <a:rPr lang="cy-GB" dirty="0" smtClean="0"/>
              <a:t> </a:t>
            </a:r>
            <a:r>
              <a:rPr lang="cy-GB" dirty="0" err="1" smtClean="0"/>
              <a:t>ensures</a:t>
            </a:r>
            <a:r>
              <a:rPr lang="cy-GB" dirty="0" smtClean="0"/>
              <a:t> </a:t>
            </a:r>
            <a:r>
              <a:rPr lang="cy-GB" dirty="0" err="1" smtClean="0"/>
              <a:t>children’s</a:t>
            </a:r>
            <a:r>
              <a:rPr lang="cy-GB" dirty="0" smtClean="0"/>
              <a:t> </a:t>
            </a:r>
            <a:r>
              <a:rPr lang="cy-GB" dirty="0" err="1" smtClean="0"/>
              <a:t>rights</a:t>
            </a:r>
            <a:r>
              <a:rPr lang="cy-GB" dirty="0" smtClean="0"/>
              <a:t> </a:t>
            </a:r>
            <a:r>
              <a:rPr lang="cy-GB" dirty="0" err="1" smtClean="0"/>
              <a:t>are</a:t>
            </a:r>
            <a:r>
              <a:rPr lang="cy-GB" dirty="0" smtClean="0"/>
              <a:t> </a:t>
            </a:r>
            <a:r>
              <a:rPr lang="cy-GB" dirty="0" err="1" smtClean="0"/>
              <a:t>envoked</a:t>
            </a:r>
            <a:r>
              <a:rPr lang="cy-GB" dirty="0" smtClean="0"/>
              <a:t> </a:t>
            </a:r>
            <a:r>
              <a:rPr lang="cy-GB" dirty="0" err="1" smtClean="0"/>
              <a:t>and</a:t>
            </a:r>
            <a:r>
              <a:rPr lang="cy-GB" dirty="0" smtClean="0"/>
              <a:t> </a:t>
            </a:r>
            <a:r>
              <a:rPr lang="cy-GB" dirty="0" err="1" smtClean="0"/>
              <a:t>allows</a:t>
            </a:r>
            <a:r>
              <a:rPr lang="cy-GB" dirty="0" smtClean="0"/>
              <a:t> the Research to </a:t>
            </a:r>
            <a:r>
              <a:rPr lang="cy-GB" dirty="0" err="1" smtClean="0"/>
              <a:t>view</a:t>
            </a:r>
            <a:r>
              <a:rPr lang="cy-GB" dirty="0" smtClean="0"/>
              <a:t> the </a:t>
            </a:r>
            <a:r>
              <a:rPr lang="cy-GB" dirty="0" err="1" smtClean="0"/>
              <a:t>world</a:t>
            </a:r>
            <a:r>
              <a:rPr lang="cy-GB" dirty="0" smtClean="0"/>
              <a:t> </a:t>
            </a:r>
            <a:r>
              <a:rPr lang="cy-GB" dirty="0" err="1" smtClean="0"/>
              <a:t>through</a:t>
            </a:r>
            <a:r>
              <a:rPr lang="cy-GB" dirty="0" smtClean="0"/>
              <a:t> the </a:t>
            </a:r>
            <a:r>
              <a:rPr lang="cy-GB" dirty="0" err="1" smtClean="0"/>
              <a:t>eyes</a:t>
            </a:r>
            <a:r>
              <a:rPr lang="cy-GB" dirty="0" smtClean="0"/>
              <a:t> of the </a:t>
            </a:r>
            <a:r>
              <a:rPr lang="cy-GB" dirty="0" err="1" smtClean="0"/>
              <a:t>individuals</a:t>
            </a:r>
            <a:r>
              <a:rPr lang="cy-GB" dirty="0" smtClean="0"/>
              <a:t> </a:t>
            </a:r>
            <a:r>
              <a:rPr lang="cy-GB" dirty="0" err="1" smtClean="0"/>
              <a:t>being</a:t>
            </a:r>
            <a:r>
              <a:rPr lang="cy-GB" dirty="0" smtClean="0"/>
              <a:t> </a:t>
            </a:r>
            <a:r>
              <a:rPr lang="cy-GB" dirty="0" err="1" smtClean="0"/>
              <a:t>researched</a:t>
            </a:r>
            <a:r>
              <a:rPr lang="cy-GB" dirty="0" smtClean="0"/>
              <a:t>.</a:t>
            </a:r>
            <a:endParaRPr lang="en-GB" dirty="0"/>
          </a:p>
        </p:txBody>
      </p:sp>
      <p:sp>
        <p:nvSpPr>
          <p:cNvPr id="4" name="Slide Number Placeholder 3"/>
          <p:cNvSpPr>
            <a:spLocks noGrp="1"/>
          </p:cNvSpPr>
          <p:nvPr>
            <p:ph type="sldNum" sz="quarter" idx="10"/>
          </p:nvPr>
        </p:nvSpPr>
        <p:spPr/>
        <p:txBody>
          <a:bodyPr/>
          <a:lstStyle/>
          <a:p>
            <a:fld id="{55914AA0-60CE-474E-AD3C-77FB627FC42F}" type="slidenum">
              <a:rPr lang="en-GB" smtClean="0"/>
              <a:t>18</a:t>
            </a:fld>
            <a:endParaRPr lang="en-GB"/>
          </a:p>
        </p:txBody>
      </p:sp>
    </p:spTree>
    <p:extLst>
      <p:ext uri="{BB962C8B-B14F-4D97-AF65-F5344CB8AC3E}">
        <p14:creationId xmlns:p14="http://schemas.microsoft.com/office/powerpoint/2010/main" val="378122862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smtClean="0"/>
              <a:t>Dyma un enghraifft o ysgol yn defnyddio ymchwil gyda phlant er mwyn gwella arferion.</a:t>
            </a:r>
          </a:p>
          <a:p>
            <a:endParaRPr lang="cy-GB" dirty="0" smtClean="0"/>
          </a:p>
          <a:p>
            <a:endParaRPr lang="cy-GB" dirty="0" smtClean="0"/>
          </a:p>
          <a:p>
            <a:endParaRPr lang="cy-GB" dirty="0" smtClean="0"/>
          </a:p>
          <a:p>
            <a:r>
              <a:rPr lang="cy-GB" dirty="0" err="1" smtClean="0"/>
              <a:t>Here</a:t>
            </a:r>
            <a:r>
              <a:rPr lang="cy-GB" dirty="0" smtClean="0"/>
              <a:t> is </a:t>
            </a:r>
            <a:r>
              <a:rPr lang="cy-GB" dirty="0" err="1" smtClean="0"/>
              <a:t>one</a:t>
            </a:r>
            <a:r>
              <a:rPr lang="cy-GB" dirty="0" smtClean="0"/>
              <a:t> </a:t>
            </a:r>
            <a:r>
              <a:rPr lang="cy-GB" dirty="0" err="1" smtClean="0"/>
              <a:t>example</a:t>
            </a:r>
            <a:r>
              <a:rPr lang="cy-GB" dirty="0" smtClean="0"/>
              <a:t> of </a:t>
            </a:r>
            <a:r>
              <a:rPr lang="cy-GB" dirty="0" err="1" smtClean="0"/>
              <a:t>how</a:t>
            </a:r>
            <a:r>
              <a:rPr lang="cy-GB" dirty="0" smtClean="0"/>
              <a:t> a</a:t>
            </a:r>
            <a:r>
              <a:rPr lang="cy-GB" baseline="0" dirty="0" smtClean="0"/>
              <a:t> </a:t>
            </a:r>
            <a:r>
              <a:rPr lang="cy-GB" baseline="0" dirty="0" err="1" smtClean="0"/>
              <a:t>school</a:t>
            </a:r>
            <a:r>
              <a:rPr lang="cy-GB" baseline="0" dirty="0" smtClean="0"/>
              <a:t> is </a:t>
            </a:r>
            <a:r>
              <a:rPr lang="cy-GB" baseline="0" dirty="0" err="1" smtClean="0"/>
              <a:t>using</a:t>
            </a:r>
            <a:r>
              <a:rPr lang="cy-GB" baseline="0" dirty="0" smtClean="0"/>
              <a:t> Research </a:t>
            </a:r>
            <a:r>
              <a:rPr lang="cy-GB" baseline="0" dirty="0" err="1" smtClean="0"/>
              <a:t>with</a:t>
            </a:r>
            <a:r>
              <a:rPr lang="cy-GB" baseline="0" dirty="0" smtClean="0"/>
              <a:t> </a:t>
            </a:r>
            <a:r>
              <a:rPr lang="cy-GB" baseline="0" dirty="0" err="1" smtClean="0"/>
              <a:t>children</a:t>
            </a:r>
            <a:r>
              <a:rPr lang="cy-GB" baseline="0" dirty="0" smtClean="0"/>
              <a:t> to </a:t>
            </a:r>
            <a:r>
              <a:rPr lang="cy-GB" baseline="0" dirty="0" err="1" smtClean="0"/>
              <a:t>improve</a:t>
            </a:r>
            <a:r>
              <a:rPr lang="cy-GB" baseline="0" dirty="0" smtClean="0"/>
              <a:t> </a:t>
            </a:r>
            <a:r>
              <a:rPr lang="cy-GB" baseline="0" dirty="0" err="1" smtClean="0"/>
              <a:t>practice</a:t>
            </a:r>
            <a:r>
              <a:rPr lang="cy-GB" baseline="0" dirty="0" smtClean="0"/>
              <a:t>.</a:t>
            </a:r>
            <a:endParaRPr lang="en-GB" dirty="0"/>
          </a:p>
        </p:txBody>
      </p:sp>
      <p:sp>
        <p:nvSpPr>
          <p:cNvPr id="4" name="Slide Number Placeholder 3"/>
          <p:cNvSpPr>
            <a:spLocks noGrp="1"/>
          </p:cNvSpPr>
          <p:nvPr>
            <p:ph type="sldNum" sz="quarter" idx="10"/>
          </p:nvPr>
        </p:nvSpPr>
        <p:spPr/>
        <p:txBody>
          <a:bodyPr/>
          <a:lstStyle/>
          <a:p>
            <a:fld id="{55914AA0-60CE-474E-AD3C-77FB627FC42F}" type="slidenum">
              <a:rPr lang="en-GB" smtClean="0"/>
              <a:t>19</a:t>
            </a:fld>
            <a:endParaRPr lang="en-GB"/>
          </a:p>
        </p:txBody>
      </p:sp>
    </p:spTree>
    <p:extLst>
      <p:ext uri="{BB962C8B-B14F-4D97-AF65-F5344CB8AC3E}">
        <p14:creationId xmlns:p14="http://schemas.microsoft.com/office/powerpoint/2010/main" val="248797924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smtClean="0"/>
              <a:t>Cliciwch y ddolen gyswllt uchod yn egluro sut bydd ymchwil yn dod o fewn y gofynion newydd ar gyfer Cwricwlwm</a:t>
            </a:r>
            <a:r>
              <a:rPr lang="cy-GB" baseline="0" dirty="0" smtClean="0"/>
              <a:t> i Gymru.</a:t>
            </a:r>
          </a:p>
          <a:p>
            <a:endParaRPr lang="cy-GB" baseline="0" dirty="0" smtClean="0"/>
          </a:p>
          <a:p>
            <a:endParaRPr lang="cy-GB" baseline="0" dirty="0" smtClean="0"/>
          </a:p>
          <a:p>
            <a:r>
              <a:rPr lang="cy-GB" baseline="0" dirty="0" err="1" smtClean="0"/>
              <a:t>Click</a:t>
            </a:r>
            <a:r>
              <a:rPr lang="cy-GB" baseline="0" dirty="0" smtClean="0"/>
              <a:t> the </a:t>
            </a:r>
            <a:r>
              <a:rPr lang="cy-GB" baseline="0" dirty="0" err="1" smtClean="0"/>
              <a:t>above</a:t>
            </a:r>
            <a:r>
              <a:rPr lang="cy-GB" baseline="0" dirty="0" smtClean="0"/>
              <a:t> </a:t>
            </a:r>
            <a:r>
              <a:rPr lang="cy-GB" baseline="0" dirty="0" err="1" smtClean="0"/>
              <a:t>link</a:t>
            </a:r>
            <a:r>
              <a:rPr lang="cy-GB" baseline="0" dirty="0" smtClean="0"/>
              <a:t> to </a:t>
            </a:r>
            <a:r>
              <a:rPr lang="cy-GB" baseline="0" dirty="0" err="1" smtClean="0"/>
              <a:t>see</a:t>
            </a:r>
            <a:r>
              <a:rPr lang="cy-GB" baseline="0" dirty="0" smtClean="0"/>
              <a:t> </a:t>
            </a:r>
            <a:r>
              <a:rPr lang="cy-GB" baseline="0" dirty="0" err="1" smtClean="0"/>
              <a:t>how</a:t>
            </a:r>
            <a:r>
              <a:rPr lang="cy-GB" baseline="0" dirty="0" smtClean="0"/>
              <a:t> Research is </a:t>
            </a:r>
            <a:r>
              <a:rPr lang="cy-GB" baseline="0" dirty="0" err="1" smtClean="0"/>
              <a:t>incorporated</a:t>
            </a:r>
            <a:r>
              <a:rPr lang="cy-GB" baseline="0" dirty="0" smtClean="0"/>
              <a:t> </a:t>
            </a:r>
            <a:r>
              <a:rPr lang="cy-GB" baseline="0" dirty="0" err="1" smtClean="0"/>
              <a:t>within</a:t>
            </a:r>
            <a:r>
              <a:rPr lang="cy-GB" baseline="0" dirty="0" smtClean="0"/>
              <a:t> the </a:t>
            </a:r>
            <a:r>
              <a:rPr lang="cy-GB" baseline="0" dirty="0" err="1" smtClean="0"/>
              <a:t>new</a:t>
            </a:r>
            <a:r>
              <a:rPr lang="cy-GB" baseline="0" dirty="0" smtClean="0"/>
              <a:t> </a:t>
            </a:r>
            <a:r>
              <a:rPr lang="cy-GB" baseline="0" dirty="0" err="1" smtClean="0"/>
              <a:t>Curriculum</a:t>
            </a:r>
            <a:r>
              <a:rPr lang="cy-GB" baseline="0" dirty="0" smtClean="0"/>
              <a:t> </a:t>
            </a:r>
            <a:r>
              <a:rPr lang="cy-GB" baseline="0" dirty="0" err="1" smtClean="0"/>
              <a:t>for</a:t>
            </a:r>
            <a:r>
              <a:rPr lang="cy-GB" baseline="0" dirty="0" smtClean="0"/>
              <a:t> Wales </a:t>
            </a:r>
            <a:r>
              <a:rPr lang="cy-GB" baseline="0" dirty="0" err="1" smtClean="0"/>
              <a:t>expectations</a:t>
            </a:r>
            <a:r>
              <a:rPr lang="cy-GB" baseline="0" dirty="0" smtClean="0"/>
              <a:t>.</a:t>
            </a:r>
            <a:endParaRPr lang="en-GB" dirty="0"/>
          </a:p>
        </p:txBody>
      </p:sp>
      <p:sp>
        <p:nvSpPr>
          <p:cNvPr id="4" name="Slide Number Placeholder 3"/>
          <p:cNvSpPr>
            <a:spLocks noGrp="1"/>
          </p:cNvSpPr>
          <p:nvPr>
            <p:ph type="sldNum" sz="quarter" idx="10"/>
          </p:nvPr>
        </p:nvSpPr>
        <p:spPr/>
        <p:txBody>
          <a:bodyPr/>
          <a:lstStyle/>
          <a:p>
            <a:fld id="{55914AA0-60CE-474E-AD3C-77FB627FC42F}" type="slidenum">
              <a:rPr lang="en-GB" smtClean="0"/>
              <a:t>20</a:t>
            </a:fld>
            <a:endParaRPr lang="en-GB"/>
          </a:p>
        </p:txBody>
      </p:sp>
    </p:spTree>
    <p:extLst>
      <p:ext uri="{BB962C8B-B14F-4D97-AF65-F5344CB8AC3E}">
        <p14:creationId xmlns:p14="http://schemas.microsoft.com/office/powerpoint/2010/main" val="358297143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smtClean="0"/>
              <a:t>Mae’n ddull adeileddol gymdeithasol o ystyried plant a’r hawl sydd ganddynt i gyfrannu a gwerth eu cyfraniadau o</a:t>
            </a:r>
            <a:r>
              <a:rPr lang="cy-GB" baseline="0" dirty="0" smtClean="0"/>
              <a:t> fewn ymchwil fel ffynhonnell ddata werthfawr.</a:t>
            </a:r>
          </a:p>
          <a:p>
            <a:endParaRPr lang="cy-GB" baseline="0" dirty="0" smtClean="0"/>
          </a:p>
          <a:p>
            <a:endParaRPr lang="cy-GB" baseline="0" dirty="0" smtClean="0"/>
          </a:p>
          <a:p>
            <a:endParaRPr lang="cy-GB" baseline="0" dirty="0" smtClean="0"/>
          </a:p>
          <a:p>
            <a:r>
              <a:rPr lang="cy-GB" baseline="0" dirty="0" smtClean="0"/>
              <a:t>It is a </a:t>
            </a:r>
            <a:r>
              <a:rPr lang="cy-GB" baseline="0" dirty="0" err="1" smtClean="0"/>
              <a:t>social</a:t>
            </a:r>
            <a:r>
              <a:rPr lang="cy-GB" baseline="0" dirty="0" smtClean="0"/>
              <a:t> </a:t>
            </a:r>
            <a:r>
              <a:rPr lang="cy-GB" baseline="0" dirty="0" err="1" smtClean="0"/>
              <a:t>constructivist</a:t>
            </a:r>
            <a:r>
              <a:rPr lang="cy-GB" baseline="0" dirty="0" smtClean="0"/>
              <a:t> </a:t>
            </a:r>
            <a:r>
              <a:rPr lang="cy-GB" baseline="0" dirty="0" err="1" smtClean="0"/>
              <a:t>approach</a:t>
            </a:r>
            <a:r>
              <a:rPr lang="cy-GB" baseline="0" dirty="0" smtClean="0"/>
              <a:t> </a:t>
            </a:r>
            <a:r>
              <a:rPr lang="cy-GB" baseline="0" dirty="0" err="1" smtClean="0"/>
              <a:t>that</a:t>
            </a:r>
            <a:r>
              <a:rPr lang="cy-GB" baseline="0" dirty="0" smtClean="0"/>
              <a:t> </a:t>
            </a:r>
            <a:r>
              <a:rPr lang="cy-GB" baseline="0" dirty="0" err="1" smtClean="0"/>
              <a:t>recognises</a:t>
            </a:r>
            <a:r>
              <a:rPr lang="cy-GB" baseline="0" dirty="0" smtClean="0"/>
              <a:t> </a:t>
            </a:r>
            <a:r>
              <a:rPr lang="cy-GB" baseline="0" dirty="0" err="1" smtClean="0"/>
              <a:t>children’s</a:t>
            </a:r>
            <a:r>
              <a:rPr lang="cy-GB" baseline="0" dirty="0" smtClean="0"/>
              <a:t> </a:t>
            </a:r>
            <a:r>
              <a:rPr lang="cy-GB" baseline="0" dirty="0" err="1" smtClean="0"/>
              <a:t>right</a:t>
            </a:r>
            <a:r>
              <a:rPr lang="cy-GB" baseline="0" dirty="0" smtClean="0"/>
              <a:t> to </a:t>
            </a:r>
            <a:r>
              <a:rPr lang="cy-GB" baseline="0" dirty="0" err="1" smtClean="0"/>
              <a:t>participate</a:t>
            </a:r>
            <a:r>
              <a:rPr lang="cy-GB" baseline="0" dirty="0" smtClean="0"/>
              <a:t> </a:t>
            </a:r>
            <a:r>
              <a:rPr lang="cy-GB" baseline="0" dirty="0" err="1" smtClean="0"/>
              <a:t>in</a:t>
            </a:r>
            <a:r>
              <a:rPr lang="cy-GB" baseline="0" dirty="0" smtClean="0"/>
              <a:t> Research </a:t>
            </a:r>
            <a:r>
              <a:rPr lang="cy-GB" baseline="0" dirty="0" err="1" smtClean="0"/>
              <a:t>and</a:t>
            </a:r>
            <a:r>
              <a:rPr lang="cy-GB" baseline="0" dirty="0" smtClean="0"/>
              <a:t> </a:t>
            </a:r>
            <a:r>
              <a:rPr lang="cy-GB" baseline="0" dirty="0" err="1" smtClean="0"/>
              <a:t>that</a:t>
            </a:r>
            <a:r>
              <a:rPr lang="cy-GB" baseline="0" dirty="0" smtClean="0"/>
              <a:t> </a:t>
            </a:r>
            <a:r>
              <a:rPr lang="cy-GB" baseline="0" dirty="0" err="1" smtClean="0"/>
              <a:t>their</a:t>
            </a:r>
            <a:r>
              <a:rPr lang="cy-GB" baseline="0" dirty="0" smtClean="0"/>
              <a:t> </a:t>
            </a:r>
            <a:r>
              <a:rPr lang="cy-GB" baseline="0" dirty="0" err="1" smtClean="0"/>
              <a:t>contribution</a:t>
            </a:r>
            <a:r>
              <a:rPr lang="cy-GB" baseline="0" dirty="0" smtClean="0"/>
              <a:t> is </a:t>
            </a:r>
            <a:r>
              <a:rPr lang="cy-GB" baseline="0" dirty="0" err="1" smtClean="0"/>
              <a:t>valuable</a:t>
            </a:r>
            <a:r>
              <a:rPr lang="cy-GB" baseline="0" dirty="0" smtClean="0"/>
              <a:t> </a:t>
            </a:r>
            <a:r>
              <a:rPr lang="cy-GB" baseline="0" dirty="0" err="1" smtClean="0"/>
              <a:t>and</a:t>
            </a:r>
            <a:r>
              <a:rPr lang="cy-GB" baseline="0" dirty="0" smtClean="0"/>
              <a:t> </a:t>
            </a:r>
            <a:r>
              <a:rPr lang="cy-GB" baseline="0" dirty="0" err="1" smtClean="0"/>
              <a:t>adds</a:t>
            </a:r>
            <a:r>
              <a:rPr lang="cy-GB" baseline="0" dirty="0" smtClean="0"/>
              <a:t> </a:t>
            </a:r>
            <a:r>
              <a:rPr lang="cy-GB" baseline="0" dirty="0" err="1" smtClean="0"/>
              <a:t>considerably</a:t>
            </a:r>
            <a:r>
              <a:rPr lang="cy-GB" baseline="0" dirty="0" smtClean="0"/>
              <a:t> to the data.</a:t>
            </a:r>
            <a:endParaRPr lang="en-GB" dirty="0"/>
          </a:p>
        </p:txBody>
      </p:sp>
      <p:sp>
        <p:nvSpPr>
          <p:cNvPr id="4" name="Slide Number Placeholder 3"/>
          <p:cNvSpPr>
            <a:spLocks noGrp="1"/>
          </p:cNvSpPr>
          <p:nvPr>
            <p:ph type="sldNum" sz="quarter" idx="10"/>
          </p:nvPr>
        </p:nvSpPr>
        <p:spPr/>
        <p:txBody>
          <a:bodyPr/>
          <a:lstStyle/>
          <a:p>
            <a:fld id="{55914AA0-60CE-474E-AD3C-77FB627FC42F}" type="slidenum">
              <a:rPr lang="en-GB" smtClean="0"/>
              <a:t>21</a:t>
            </a:fld>
            <a:endParaRPr lang="en-GB"/>
          </a:p>
        </p:txBody>
      </p:sp>
    </p:spTree>
    <p:extLst>
      <p:ext uri="{BB962C8B-B14F-4D97-AF65-F5344CB8AC3E}">
        <p14:creationId xmlns:p14="http://schemas.microsoft.com/office/powerpoint/2010/main" val="245396223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smtClean="0"/>
              <a:t>Hyderir erbyn diwedd y cyflwyniad byddwch wedi dod i ddeall yr uchod</a:t>
            </a:r>
          </a:p>
          <a:p>
            <a:endParaRPr lang="cy-GB" dirty="0" smtClean="0"/>
          </a:p>
          <a:p>
            <a:endParaRPr lang="cy-GB" dirty="0" smtClean="0"/>
          </a:p>
          <a:p>
            <a:endParaRPr lang="cy-GB" dirty="0" smtClean="0"/>
          </a:p>
          <a:p>
            <a:r>
              <a:rPr lang="cy-GB" dirty="0" smtClean="0"/>
              <a:t>By the </a:t>
            </a:r>
            <a:r>
              <a:rPr lang="cy-GB" dirty="0" err="1" smtClean="0"/>
              <a:t>end</a:t>
            </a:r>
            <a:r>
              <a:rPr lang="cy-GB" dirty="0" smtClean="0"/>
              <a:t> of the </a:t>
            </a:r>
            <a:r>
              <a:rPr lang="cy-GB" dirty="0" err="1" smtClean="0"/>
              <a:t>presentation</a:t>
            </a:r>
            <a:r>
              <a:rPr lang="cy-GB" dirty="0" smtClean="0"/>
              <a:t> it is </a:t>
            </a:r>
            <a:r>
              <a:rPr lang="cy-GB" dirty="0" err="1" smtClean="0"/>
              <a:t>hoped</a:t>
            </a:r>
            <a:r>
              <a:rPr lang="cy-GB" baseline="0" dirty="0" smtClean="0"/>
              <a:t> </a:t>
            </a:r>
            <a:r>
              <a:rPr lang="cy-GB" baseline="0" dirty="0" err="1" smtClean="0"/>
              <a:t>that</a:t>
            </a:r>
            <a:r>
              <a:rPr lang="cy-GB" baseline="0" dirty="0" smtClean="0"/>
              <a:t> </a:t>
            </a:r>
            <a:r>
              <a:rPr lang="cy-GB" baseline="0" dirty="0" err="1" smtClean="0"/>
              <a:t>you</a:t>
            </a:r>
            <a:r>
              <a:rPr lang="cy-GB" baseline="0" dirty="0" smtClean="0"/>
              <a:t> </a:t>
            </a:r>
            <a:r>
              <a:rPr lang="cy-GB" baseline="0" dirty="0" err="1" smtClean="0"/>
              <a:t>will</a:t>
            </a:r>
            <a:r>
              <a:rPr lang="cy-GB" baseline="0" dirty="0" smtClean="0"/>
              <a:t> </a:t>
            </a:r>
            <a:r>
              <a:rPr lang="cy-GB" baseline="0" dirty="0" err="1" smtClean="0"/>
              <a:t>have</a:t>
            </a:r>
            <a:r>
              <a:rPr lang="cy-GB" baseline="0" dirty="0" smtClean="0"/>
              <a:t> </a:t>
            </a:r>
            <a:r>
              <a:rPr lang="cy-GB" baseline="0" dirty="0" err="1" smtClean="0"/>
              <a:t>gained</a:t>
            </a:r>
            <a:r>
              <a:rPr lang="cy-GB" baseline="0" dirty="0" smtClean="0"/>
              <a:t> </a:t>
            </a:r>
            <a:r>
              <a:rPr lang="cy-GB" baseline="0" dirty="0" err="1" smtClean="0"/>
              <a:t>an</a:t>
            </a:r>
            <a:r>
              <a:rPr lang="cy-GB" baseline="0" dirty="0" smtClean="0"/>
              <a:t> </a:t>
            </a:r>
            <a:r>
              <a:rPr lang="cy-GB" baseline="0" dirty="0" err="1" smtClean="0"/>
              <a:t>insight</a:t>
            </a:r>
            <a:r>
              <a:rPr lang="cy-GB" baseline="0" dirty="0" smtClean="0"/>
              <a:t> </a:t>
            </a:r>
            <a:r>
              <a:rPr lang="cy-GB" baseline="0" dirty="0" err="1" smtClean="0"/>
              <a:t>into</a:t>
            </a:r>
            <a:r>
              <a:rPr lang="cy-GB" baseline="0" dirty="0" smtClean="0"/>
              <a:t> the </a:t>
            </a:r>
            <a:r>
              <a:rPr lang="cy-GB" baseline="0" dirty="0" err="1" smtClean="0"/>
              <a:t>above</a:t>
            </a:r>
            <a:r>
              <a:rPr lang="cy-GB" baseline="0" dirty="0" smtClean="0"/>
              <a:t>.</a:t>
            </a:r>
            <a:endParaRPr lang="en-GB" dirty="0"/>
          </a:p>
        </p:txBody>
      </p:sp>
      <p:sp>
        <p:nvSpPr>
          <p:cNvPr id="4" name="Slide Number Placeholder 3"/>
          <p:cNvSpPr>
            <a:spLocks noGrp="1"/>
          </p:cNvSpPr>
          <p:nvPr>
            <p:ph type="sldNum" sz="quarter" idx="10"/>
          </p:nvPr>
        </p:nvSpPr>
        <p:spPr/>
        <p:txBody>
          <a:bodyPr/>
          <a:lstStyle/>
          <a:p>
            <a:fld id="{55914AA0-60CE-474E-AD3C-77FB627FC42F}" type="slidenum">
              <a:rPr lang="en-GB" smtClean="0"/>
              <a:t>24</a:t>
            </a:fld>
            <a:endParaRPr lang="en-GB"/>
          </a:p>
        </p:txBody>
      </p:sp>
    </p:spTree>
    <p:extLst>
      <p:ext uri="{BB962C8B-B14F-4D97-AF65-F5344CB8AC3E}">
        <p14:creationId xmlns:p14="http://schemas.microsoft.com/office/powerpoint/2010/main" val="299171023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5914AA0-60CE-474E-AD3C-77FB627FC42F}" type="slidenum">
              <a:rPr lang="en-GB" smtClean="0"/>
              <a:t>25</a:t>
            </a:fld>
            <a:endParaRPr lang="en-GB"/>
          </a:p>
        </p:txBody>
      </p:sp>
    </p:spTree>
    <p:extLst>
      <p:ext uri="{BB962C8B-B14F-4D97-AF65-F5344CB8AC3E}">
        <p14:creationId xmlns:p14="http://schemas.microsoft.com/office/powerpoint/2010/main" val="115845655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anchor="b">
            <a:normAutofit/>
          </a:bodyPr>
          <a:lstStyle>
            <a:lvl1pPr algn="r">
              <a:defRPr sz="4800">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3962399" y="4385732"/>
            <a:ext cx="7197726"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a:xfrm>
            <a:off x="8932558" y="5870575"/>
            <a:ext cx="1600200" cy="377825"/>
          </a:xfrm>
        </p:spPr>
        <p:txBody>
          <a:bodyPr/>
          <a:lstStyle/>
          <a:p>
            <a:fld id="{B61BEF0D-F0BB-DE4B-95CE-6DB70DBA9567}" type="datetimeFigureOut">
              <a:rPr lang="en-US" dirty="0"/>
              <a:pPr/>
              <a:t>3/16/2020</a:t>
            </a:fld>
            <a:endParaRPr lang="en-US" dirty="0"/>
          </a:p>
        </p:txBody>
      </p:sp>
      <p:sp>
        <p:nvSpPr>
          <p:cNvPr id="5" name="Footer Placeholder 4"/>
          <p:cNvSpPr>
            <a:spLocks noGrp="1"/>
          </p:cNvSpPr>
          <p:nvPr>
            <p:ph type="ftr" sz="quarter" idx="11"/>
          </p:nvPr>
        </p:nvSpPr>
        <p:spPr>
          <a:xfrm>
            <a:off x="3962399" y="5870575"/>
            <a:ext cx="4893958" cy="377825"/>
          </a:xfrm>
        </p:spPr>
        <p:txBody>
          <a:bodyPr/>
          <a:lstStyle/>
          <a:p>
            <a:endParaRPr lang="en-US" dirty="0"/>
          </a:p>
        </p:txBody>
      </p:sp>
      <p:sp>
        <p:nvSpPr>
          <p:cNvPr id="6" name="Slide Number Placeholder 5"/>
          <p:cNvSpPr>
            <a:spLocks noGrp="1"/>
          </p:cNvSpPr>
          <p:nvPr>
            <p:ph type="sldNum" sz="quarter" idx="12"/>
          </p:nvPr>
        </p:nvSpPr>
        <p:spPr>
          <a:xfrm>
            <a:off x="10608958" y="5870575"/>
            <a:ext cx="551167" cy="377825"/>
          </a:xfrm>
        </p:spPr>
        <p:txBody>
          <a:bodyPr/>
          <a:lstStyle/>
          <a:p>
            <a:fld id="{D57F1E4F-1CFF-5643-939E-217C01CDF565}"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nchor="ct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3/16/2020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3308581"/>
            <a:ext cx="10131427" cy="1468800"/>
          </a:xfrm>
        </p:spPr>
        <p:txBody>
          <a:bodyPr anchor="b"/>
          <a:lstStyle>
            <a:lvl1pPr algn="l">
              <a:defRPr sz="40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685799" y="4777381"/>
            <a:ext cx="10131428" cy="860400"/>
          </a:xfrm>
        </p:spPr>
        <p:txBody>
          <a:bodyPr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85802" y="2142067"/>
            <a:ext cx="4995334" cy="3649134"/>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821895" y="2142067"/>
            <a:ext cx="4995332" cy="3649133"/>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3/16/2020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973670" y="2218267"/>
            <a:ext cx="4709054"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685801" y="2870201"/>
            <a:ext cx="4996923" cy="2920998"/>
          </a:xfrm>
        </p:spPr>
        <p:txBody>
          <a:bodyPr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096003" y="2226734"/>
            <a:ext cx="4722813"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5823483" y="2870201"/>
            <a:ext cx="4995334" cy="2920998"/>
          </a:xfrm>
        </p:spPr>
        <p:txBody>
          <a:bodyPr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3/16/2020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3/16/2020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a:lstStyle/>
          <a:p>
            <a:fld id="{B61BEF0D-F0BB-DE4B-95CE-6DB70DBA9567}" type="datetimeFigureOut">
              <a:rPr lang="en-US" dirty="0"/>
              <a:pPr/>
              <a:t>3/16/2020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2074333"/>
            <a:ext cx="3680885" cy="1371600"/>
          </a:xfrm>
        </p:spPr>
        <p:txBody>
          <a:bodyPr anchor="b">
            <a:normAutofit/>
          </a:bodyPr>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4648201" y="609601"/>
            <a:ext cx="6169026" cy="5181600"/>
          </a:xfrm>
        </p:spPr>
        <p:txBody>
          <a:bodyPr anchor="ct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85800" y="3445933"/>
            <a:ext cx="3680885"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3/16/2020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1600200"/>
            <a:ext cx="6164653" cy="1371600"/>
          </a:xfrm>
        </p:spPr>
        <p:txBody>
          <a:bodyPr anchor="b">
            <a:normAutofit/>
          </a:bodyPr>
          <a:lstStyle>
            <a:lvl1pPr algn="l">
              <a:defRPr sz="2800" b="0"/>
            </a:lvl1pPr>
          </a:lstStyle>
          <a:p>
            <a:r>
              <a:rPr lang="en-US" smtClean="0"/>
              <a:t>Click to edit Master title style</a:t>
            </a:r>
            <a:endParaRPr lang="en-US" dirty="0"/>
          </a:p>
        </p:txBody>
      </p:sp>
      <p:sp>
        <p:nvSpPr>
          <p:cNvPr id="14" name="Picture Placeholder 2"/>
          <p:cNvSpPr>
            <a:spLocks noGrp="1" noChangeAspect="1"/>
          </p:cNvSpPr>
          <p:nvPr>
            <p:ph type="pic" idx="1"/>
          </p:nvPr>
        </p:nvSpPr>
        <p:spPr>
          <a:xfrm>
            <a:off x="7536253"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685800" y="2971800"/>
            <a:ext cx="6164653" cy="1828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3/16/2020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4732865"/>
            <a:ext cx="1013142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371600" y="932112"/>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685800" y="5299603"/>
            <a:ext cx="10131427" cy="49371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3/16/2020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3124199"/>
          </a:xfrm>
        </p:spPr>
        <p:txBody>
          <a:bodyPr anchor="ctr">
            <a:normAutofit/>
          </a:bodyPr>
          <a:lstStyle>
            <a:lvl1pPr algn="l">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85800" y="4343400"/>
            <a:ext cx="10131428"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2" name="TextBox 11"/>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3" name="TextBox 12"/>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1097875" y="3352800"/>
            <a:ext cx="9339184"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87465" y="4343400"/>
            <a:ext cx="10152367"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2" y="3308581"/>
            <a:ext cx="10131425" cy="1468800"/>
          </a:xfrm>
        </p:spPr>
        <p:txBody>
          <a:bodyPr anchor="b">
            <a:normAutofit/>
          </a:bodyPr>
          <a:lstStyle>
            <a:lvl1pPr algn="l">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85801" y="4777381"/>
            <a:ext cx="10131426"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685800" y="3886200"/>
            <a:ext cx="10135436" cy="889000"/>
          </a:xfrm>
        </p:spPr>
        <p:txBody>
          <a:bodyPr vert="horz" lIns="91440" tIns="45720" rIns="91440" bIns="45720" rtlCol="0" anchor="b">
            <a:normAutofit/>
          </a:bodyPr>
          <a:lstStyle>
            <a:lvl1pPr>
              <a:buNone/>
              <a:defRPr lang="en-US" sz="2400" b="0" cap="none" dirty="0">
                <a:ln w="3175" cmpd="sng">
                  <a:noFill/>
                </a:ln>
                <a:solidFill>
                  <a:schemeClr val="tx1"/>
                </a:solidFill>
                <a:effectLst/>
              </a:defRPr>
            </a:lvl1pPr>
          </a:lstStyle>
          <a:p>
            <a:pPr marL="0" lvl="0">
              <a:spcBef>
                <a:spcPct val="0"/>
              </a:spcBef>
              <a:buNone/>
            </a:pPr>
            <a:r>
              <a:rPr lang="en-US" smtClean="0"/>
              <a:t>Edit Master text styles</a:t>
            </a:r>
          </a:p>
        </p:txBody>
      </p:sp>
      <p:sp>
        <p:nvSpPr>
          <p:cNvPr id="3" name="Text Placeholder 2"/>
          <p:cNvSpPr>
            <a:spLocks noGrp="1"/>
          </p:cNvSpPr>
          <p:nvPr>
            <p:ph type="body" idx="1"/>
          </p:nvPr>
        </p:nvSpPr>
        <p:spPr>
          <a:xfrm>
            <a:off x="685799" y="4775200"/>
            <a:ext cx="10135436"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2743199"/>
          </a:xfrm>
        </p:spPr>
        <p:txBody>
          <a:bodyPr vert="horz" lIns="91440" tIns="45720" rIns="91440" bIns="45720" rtlCol="0" anchor="ctr">
            <a:normAutofit/>
          </a:bodyPr>
          <a:lstStyle>
            <a:lvl1pPr>
              <a:defRPr lang="en-US" b="0" dirty="0"/>
            </a:lvl1pPr>
          </a:lstStyle>
          <a:p>
            <a:pPr marL="0" lvl="0"/>
            <a:r>
              <a:rPr lang="en-US" smtClean="0"/>
              <a:t>Click to edit Master title style</a:t>
            </a:r>
            <a:endParaRPr lang="en-US" dirty="0"/>
          </a:p>
        </p:txBody>
      </p:sp>
      <p:sp>
        <p:nvSpPr>
          <p:cNvPr id="10" name="Text Placeholder 9"/>
          <p:cNvSpPr>
            <a:spLocks noGrp="1"/>
          </p:cNvSpPr>
          <p:nvPr>
            <p:ph type="body" sz="quarter" idx="13"/>
          </p:nvPr>
        </p:nvSpPr>
        <p:spPr>
          <a:xfrm>
            <a:off x="685801" y="3505200"/>
            <a:ext cx="10131428"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smtClean="0"/>
              <a:t>Edit Master text styles</a:t>
            </a:r>
          </a:p>
        </p:txBody>
      </p:sp>
      <p:sp>
        <p:nvSpPr>
          <p:cNvPr id="3" name="Text Placeholder 2"/>
          <p:cNvSpPr>
            <a:spLocks noGrp="1"/>
          </p:cNvSpPr>
          <p:nvPr>
            <p:ph type="body" idx="1"/>
          </p:nvPr>
        </p:nvSpPr>
        <p:spPr>
          <a:xfrm>
            <a:off x="685800" y="4343400"/>
            <a:ext cx="10131428"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8" name="Title 1"/>
          <p:cNvSpPr>
            <a:spLocks noGrp="1"/>
          </p:cNvSpPr>
          <p:nvPr>
            <p:ph type="title"/>
          </p:nvPr>
        </p:nvSpPr>
        <p:spPr>
          <a:xfrm>
            <a:off x="685801" y="609600"/>
            <a:ext cx="10131425" cy="1456267"/>
          </a:xfrm>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3/16/2020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Vertical Title 1"/>
          <p:cNvSpPr>
            <a:spLocks noGrp="1"/>
          </p:cNvSpPr>
          <p:nvPr>
            <p:ph type="title" orient="vert"/>
          </p:nvPr>
        </p:nvSpPr>
        <p:spPr>
          <a:xfrm>
            <a:off x="8658675" y="609599"/>
            <a:ext cx="2158552" cy="5181601"/>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85800" y="609600"/>
            <a:ext cx="7832116" cy="5181600"/>
          </a:xfrm>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3/16/2020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1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266932" y="1331367"/>
            <a:ext cx="5590193" cy="4845596"/>
          </a:xfrm>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4" name="Content Placeholder 3"/>
          <p:cNvSpPr>
            <a:spLocks noGrp="1"/>
          </p:cNvSpPr>
          <p:nvPr>
            <p:ph sz="half" idx="2"/>
          </p:nvPr>
        </p:nvSpPr>
        <p:spPr>
          <a:xfrm>
            <a:off x="6150797" y="1331367"/>
            <a:ext cx="5726129" cy="4845596"/>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A0F6F5E0-BAA0-4677-A32C-D834D31365FE}" type="datetimeFigureOut">
              <a:rPr lang="en-GB" smtClean="0"/>
              <a:pPr/>
              <a:t>16/03/2020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40EDCD2-FA09-4CA8-8D55-609EC1077AC0}" type="slidenum">
              <a:rPr lang="en-GB" smtClean="0"/>
              <a:pPr/>
              <a:t>‹#›</a:t>
            </a:fld>
            <a:endParaRPr lang="en-GB"/>
          </a:p>
        </p:txBody>
      </p:sp>
      <p:grpSp>
        <p:nvGrpSpPr>
          <p:cNvPr id="9" name="Group 8"/>
          <p:cNvGrpSpPr/>
          <p:nvPr userDrawn="1"/>
        </p:nvGrpSpPr>
        <p:grpSpPr>
          <a:xfrm>
            <a:off x="266931" y="1"/>
            <a:ext cx="11925069" cy="1331367"/>
            <a:chOff x="200198" y="0"/>
            <a:chExt cx="8943802" cy="1331367"/>
          </a:xfrm>
        </p:grpSpPr>
        <p:pic>
          <p:nvPicPr>
            <p:cNvPr id="10" name="Picture 9"/>
            <p:cNvPicPr>
              <a:picLocks noChangeAspect="1" noChangeArrowheads="1"/>
            </p:cNvPicPr>
            <p:nvPr userDrawn="1"/>
          </p:nvPicPr>
          <p:blipFill rotWithShape="1">
            <a:blip r:embed="rId2" cstate="print">
              <a:extLst>
                <a:ext uri="{28A0092B-C50C-407E-A947-70E740481C1C}">
                  <a14:useLocalDpi xmlns:a14="http://schemas.microsoft.com/office/drawing/2010/main" val="0"/>
                </a:ext>
              </a:extLst>
            </a:blip>
            <a:srcRect r="15548" b="38631"/>
            <a:stretch/>
          </p:blipFill>
          <p:spPr bwMode="auto">
            <a:xfrm>
              <a:off x="200198" y="226837"/>
              <a:ext cx="5827135" cy="687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 name="Picture 10"/>
            <p:cNvPicPr>
              <a:picLocks noChangeAspect="1"/>
            </p:cNvPicPr>
            <p:nvPr userDrawn="1"/>
          </p:nvPicPr>
          <p:blipFill rotWithShape="1">
            <a:blip r:embed="rId3" cstate="print">
              <a:extLst>
                <a:ext uri="{28A0092B-C50C-407E-A947-70E740481C1C}">
                  <a14:useLocalDpi xmlns:a14="http://schemas.microsoft.com/office/drawing/2010/main" val="0"/>
                </a:ext>
              </a:extLst>
            </a:blip>
            <a:srcRect l="16392" t="9297" r="17879" b="13348"/>
            <a:stretch/>
          </p:blipFill>
          <p:spPr>
            <a:xfrm>
              <a:off x="7543800" y="0"/>
              <a:ext cx="1600200" cy="1331367"/>
            </a:xfrm>
            <a:prstGeom prst="rect">
              <a:avLst/>
            </a:prstGeom>
          </p:spPr>
        </p:pic>
      </p:grpSp>
    </p:spTree>
    <p:extLst>
      <p:ext uri="{BB962C8B-B14F-4D97-AF65-F5344CB8AC3E}">
        <p14:creationId xmlns:p14="http://schemas.microsoft.com/office/powerpoint/2010/main" val="3073303138"/>
      </p:ext>
    </p:extLst>
  </p:cSld>
  <p:clrMapOvr>
    <a:masterClrMapping/>
  </p:clrMapOvr>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3/16/2020</a:t>
            </a:fld>
            <a:endParaRPr lang="en-US" dirty="0"/>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0" r:id="rId9"/>
    <p:sldLayoutId id="2147483657" r:id="rId10"/>
    <p:sldLayoutId id="2147483663" r:id="rId11"/>
    <p:sldLayoutId id="2147483664" r:id="rId12"/>
    <p:sldLayoutId id="2147483665" r:id="rId13"/>
    <p:sldLayoutId id="2147483666" r:id="rId14"/>
    <p:sldLayoutId id="2147483667" r:id="rId15"/>
    <p:sldLayoutId id="2147483658" r:id="rId16"/>
    <p:sldLayoutId id="2147483659" r:id="rId17"/>
    <p:sldLayoutId id="2147483668" r:id="rId18"/>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7.png"/><Relationship Id="rId5" Type="http://schemas.openxmlformats.org/officeDocument/2006/relationships/image" Target="../media/image6.jpe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microsoft.com/office/2007/relationships/media" Target="../media/media3.m4a"/><Relationship Id="rId7" Type="http://schemas.openxmlformats.org/officeDocument/2006/relationships/image" Target="../media/image7.png"/><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notesSlide" Target="../notesSlides/notesSlide2.xml"/><Relationship Id="rId5" Type="http://schemas.openxmlformats.org/officeDocument/2006/relationships/slideLayout" Target="../slideLayouts/slideLayout4.xml"/><Relationship Id="rId4" Type="http://schemas.openxmlformats.org/officeDocument/2006/relationships/audio" Target="../media/media3.m4a"/></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18.xml"/><Relationship Id="rId5" Type="http://schemas.openxmlformats.org/officeDocument/2006/relationships/image" Target="../media/image9.png"/><Relationship Id="rId4" Type="http://schemas.openxmlformats.org/officeDocument/2006/relationships/hyperlink" Target="https://www.youtube.com/watch?v=518ku6xDg2E&amp;t=" TargetMode="External"/></Relationships>
</file>

<file path=ppt/slides/_rels/slide4.xml.rels><?xml version="1.0" encoding="UTF-8" standalone="yes"?>
<Relationships xmlns="http://schemas.openxmlformats.org/package/2006/relationships"><Relationship Id="rId3" Type="http://schemas.openxmlformats.org/officeDocument/2006/relationships/hyperlink" Target="https://www.youtube.com/watch?v=UNy9Xq5AILI&amp;t" TargetMode="External"/><Relationship Id="rId2" Type="http://schemas.openxmlformats.org/officeDocument/2006/relationships/notesSlide" Target="../notesSlides/notesSlide4.xml"/><Relationship Id="rId1" Type="http://schemas.openxmlformats.org/officeDocument/2006/relationships/slideLayout" Target="../slideLayouts/slideLayout18.xml"/><Relationship Id="rId5" Type="http://schemas.openxmlformats.org/officeDocument/2006/relationships/image" Target="../media/image8.png"/><Relationship Id="rId4" Type="http://schemas.openxmlformats.org/officeDocument/2006/relationships/image" Target="../media/image10.png"/></Relationships>
</file>

<file path=ppt/slides/_rels/slide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5.xml"/><Relationship Id="rId1" Type="http://schemas.openxmlformats.org/officeDocument/2006/relationships/slideLayout" Target="../slideLayouts/slideLayout18.xml"/><Relationship Id="rId4" Type="http://schemas.openxmlformats.org/officeDocument/2006/relationships/image" Target="../media/image12.png"/></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18.xml"/><Relationship Id="rId4" Type="http://schemas.openxmlformats.org/officeDocument/2006/relationships/image" Target="../media/image12.png"/></Relationships>
</file>

<file path=ppt/slides/_rels/slide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7.xml"/><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8.xml"/><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8" Type="http://schemas.openxmlformats.org/officeDocument/2006/relationships/image" Target="../media/image16.jpeg"/><Relationship Id="rId3" Type="http://schemas.microsoft.com/office/2007/relationships/media" Target="../media/media5.m4a"/><Relationship Id="rId7" Type="http://schemas.openxmlformats.org/officeDocument/2006/relationships/image" Target="../media/image15.jpeg"/><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notesSlide" Target="../notesSlides/notesSlide9.xml"/><Relationship Id="rId5" Type="http://schemas.openxmlformats.org/officeDocument/2006/relationships/slideLayout" Target="../slideLayouts/slideLayout7.xml"/><Relationship Id="rId4" Type="http://schemas.openxmlformats.org/officeDocument/2006/relationships/audio" Target="../media/media5.m4a"/><Relationship Id="rId9" Type="http://schemas.openxmlformats.org/officeDocument/2006/relationships/image" Target="../media/image7.png"/></Relationships>
</file>

<file path=ppt/slides/_rels/slide10.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1.xml"/><Relationship Id="rId1" Type="http://schemas.openxmlformats.org/officeDocument/2006/relationships/slideLayout" Target="../slideLayouts/slideLayout11.xml"/><Relationship Id="rId6" Type="http://schemas.openxmlformats.org/officeDocument/2006/relationships/hyperlink" Target="https://www.estyn.gov.wales/effective-practice/changing-structure-school-council?_ga=2.105401607.526497126.1584347237-164256353.1537773651" TargetMode="External"/><Relationship Id="rId5" Type="http://schemas.openxmlformats.org/officeDocument/2006/relationships/hyperlink" Target="https://www.estyn.llyw.cymru/arfer-effeithiol/newid-strwythur-y-cyngor-ysgol" TargetMode="External"/><Relationship Id="rId4" Type="http://schemas.openxmlformats.org/officeDocument/2006/relationships/image" Target="../media/image19.jpeg"/></Relationships>
</file>

<file path=ppt/slides/_rels/slide12.xml.rels><?xml version="1.0" encoding="UTF-8" standalone="yes"?>
<Relationships xmlns="http://schemas.openxmlformats.org/package/2006/relationships"><Relationship Id="rId3" Type="http://schemas.openxmlformats.org/officeDocument/2006/relationships/hyperlink" Target="https://www.estyn.llyw.cymru/arfer-effeithiol/ysgol-yn-datblygu-llais-y-disgybl" TargetMode="External"/><Relationship Id="rId2" Type="http://schemas.openxmlformats.org/officeDocument/2006/relationships/notesSlide" Target="../notesSlides/notesSlide12.xml"/><Relationship Id="rId1" Type="http://schemas.openxmlformats.org/officeDocument/2006/relationships/slideLayout" Target="../slideLayouts/slideLayout11.xml"/><Relationship Id="rId5" Type="http://schemas.openxmlformats.org/officeDocument/2006/relationships/image" Target="../media/image20.png"/><Relationship Id="rId4" Type="http://schemas.openxmlformats.org/officeDocument/2006/relationships/hyperlink" Target="https://www.estyn.gov.wales/effective-practice/school-develops-pupil-voice?_ga=2.41846182.526497126.1584347237-164256353.1537773651"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13.xml"/><Relationship Id="rId1" Type="http://schemas.openxmlformats.org/officeDocument/2006/relationships/slideLayout" Target="../slideLayouts/slideLayout11.xml"/><Relationship Id="rId5" Type="http://schemas.openxmlformats.org/officeDocument/2006/relationships/image" Target="../media/image23.jpeg"/><Relationship Id="rId4" Type="http://schemas.openxmlformats.org/officeDocument/2006/relationships/image" Target="../media/image22.jpeg"/></Relationships>
</file>

<file path=ppt/slides/_rels/slide14.xml.rels><?xml version="1.0" encoding="UTF-8" standalone="yes"?>
<Relationships xmlns="http://schemas.openxmlformats.org/package/2006/relationships"><Relationship Id="rId8" Type="http://schemas.openxmlformats.org/officeDocument/2006/relationships/image" Target="../media/image7.png"/><Relationship Id="rId3" Type="http://schemas.microsoft.com/office/2007/relationships/media" Target="../media/media7.m4a"/><Relationship Id="rId7" Type="http://schemas.openxmlformats.org/officeDocument/2006/relationships/image" Target="../media/image24.png"/><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notesSlide" Target="../notesSlides/notesSlide14.xml"/><Relationship Id="rId5" Type="http://schemas.openxmlformats.org/officeDocument/2006/relationships/slideLayout" Target="../slideLayouts/slideLayout4.xml"/><Relationship Id="rId4" Type="http://schemas.openxmlformats.org/officeDocument/2006/relationships/audio" Target="../media/media7.m4a"/></Relationships>
</file>

<file path=ppt/slides/_rels/slide15.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5.xml"/><Relationship Id="rId1" Type="http://schemas.openxmlformats.org/officeDocument/2006/relationships/slideLayout" Target="../slideLayouts/slideLayout7.xml"/><Relationship Id="rId4" Type="http://schemas.openxmlformats.org/officeDocument/2006/relationships/hyperlink" Target="https://education.gov.scot/improvement/Documents/learner-participation.pdf" TargetMode="External"/></Relationships>
</file>

<file path=ppt/slides/_rels/slide16.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8" Type="http://schemas.openxmlformats.org/officeDocument/2006/relationships/image" Target="../media/image7.png"/><Relationship Id="rId3" Type="http://schemas.microsoft.com/office/2007/relationships/media" Target="../media/media9.m4a"/><Relationship Id="rId7" Type="http://schemas.openxmlformats.org/officeDocument/2006/relationships/image" Target="../media/image27.gif"/><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notesSlide" Target="../notesSlides/notesSlide17.xml"/><Relationship Id="rId5" Type="http://schemas.openxmlformats.org/officeDocument/2006/relationships/slideLayout" Target="../slideLayouts/slideLayout4.xml"/><Relationship Id="rId4" Type="http://schemas.openxmlformats.org/officeDocument/2006/relationships/audio" Target="../media/media9.m4a"/></Relationships>
</file>

<file path=ppt/slides/_rels/slide18.xml.rels><?xml version="1.0" encoding="UTF-8" standalone="yes"?>
<Relationships xmlns="http://schemas.openxmlformats.org/package/2006/relationships"><Relationship Id="rId3" Type="http://schemas.openxmlformats.org/officeDocument/2006/relationships/hyperlink" Target="https://www.bera.ac.uk/blog/researching-with-young-and-developmentally-young-children-ethical-considerations-dilemmas-and-compromises" TargetMode="External"/><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hyperlink" Target="https://www.pontarddulaisprimaryschool.co.uk/professional-learning-schoolresearch-school/" TargetMode="External"/><Relationship Id="rId2" Type="http://schemas.openxmlformats.org/officeDocument/2006/relationships/notesSlide" Target="../notesSlides/notesSlide19.xml"/><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3" Type="http://schemas.openxmlformats.org/officeDocument/2006/relationships/hyperlink" Target="https://hwb.gov.wales/professional-development/national-approach-to-professional-learning" TargetMode="External"/><Relationship Id="rId2" Type="http://schemas.openxmlformats.org/officeDocument/2006/relationships/notesSlide" Target="../notesSlides/notesSlide20.xml"/><Relationship Id="rId1" Type="http://schemas.openxmlformats.org/officeDocument/2006/relationships/slideLayout" Target="../slideLayouts/slideLayout7.xml"/><Relationship Id="rId4" Type="http://schemas.openxmlformats.org/officeDocument/2006/relationships/hyperlink" Target="https://hwb.gov.wales/datblygiad-proffesiynol/dull-cenedlaethol-ar-gyfer-dysgu-proffesiynol" TargetMode="External"/></Relationships>
</file>

<file path=ppt/slides/_rels/slide21.xml.rels><?xml version="1.0" encoding="UTF-8" standalone="yes"?>
<Relationships xmlns="http://schemas.openxmlformats.org/package/2006/relationships"><Relationship Id="rId8" Type="http://schemas.openxmlformats.org/officeDocument/2006/relationships/image" Target="../media/image7.png"/><Relationship Id="rId3" Type="http://schemas.microsoft.com/office/2007/relationships/media" Target="../media/media11.m4a"/><Relationship Id="rId7" Type="http://schemas.openxmlformats.org/officeDocument/2006/relationships/image" Target="../media/image28.jpeg"/><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notesSlide" Target="../notesSlides/notesSlide21.xml"/><Relationship Id="rId5" Type="http://schemas.openxmlformats.org/officeDocument/2006/relationships/slideLayout" Target="../slideLayouts/slideLayout7.xml"/><Relationship Id="rId4" Type="http://schemas.openxmlformats.org/officeDocument/2006/relationships/audio" Target="../media/media11.m4a"/></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microsoft.com/office/2007/relationships/media" Target="../media/media13.m4a"/><Relationship Id="rId7" Type="http://schemas.openxmlformats.org/officeDocument/2006/relationships/image" Target="../media/image7.png"/><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notesSlide" Target="../notesSlides/notesSlide22.xml"/><Relationship Id="rId5" Type="http://schemas.openxmlformats.org/officeDocument/2006/relationships/slideLayout" Target="../slideLayouts/slideLayout4.xml"/><Relationship Id="rId4" Type="http://schemas.openxmlformats.org/officeDocument/2006/relationships/audio" Target="../media/media13.m4a"/></Relationships>
</file>

<file path=ppt/slides/_rels/slide25.xml.rels><?xml version="1.0" encoding="UTF-8" standalone="yes"?>
<Relationships xmlns="http://schemas.openxmlformats.org/package/2006/relationships"><Relationship Id="rId8" Type="http://schemas.openxmlformats.org/officeDocument/2006/relationships/hyperlink" Target="https://www.estyn.gov.wales/news/%E2%80%98pupil-voice%E2%80%99-benefits-pupils-and-helps-schools-improve" TargetMode="External"/><Relationship Id="rId3" Type="http://schemas.microsoft.com/office/2007/relationships/media" Target="../media/media15.m4a"/><Relationship Id="rId7" Type="http://schemas.openxmlformats.org/officeDocument/2006/relationships/hyperlink" Target="https://www.complantcymru.org.uk/" TargetMode="Externa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notesSlide" Target="../notesSlides/notesSlide23.xml"/><Relationship Id="rId11" Type="http://schemas.openxmlformats.org/officeDocument/2006/relationships/image" Target="../media/image7.png"/><Relationship Id="rId5" Type="http://schemas.openxmlformats.org/officeDocument/2006/relationships/slideLayout" Target="../slideLayouts/slideLayout2.xml"/><Relationship Id="rId10" Type="http://schemas.openxmlformats.org/officeDocument/2006/relationships/hyperlink" Target="https://www.the-sra.org.uk/Shared_Content/Events/Event_display.aspx?EventKey=RCY040320&amp;WebsiteKey=9ee5e454-9da1-4bfc-a5a5-f01fecfb3dbb" TargetMode="External"/><Relationship Id="rId4" Type="http://schemas.openxmlformats.org/officeDocument/2006/relationships/audio" Target="../media/media15.m4a"/><Relationship Id="rId9" Type="http://schemas.openxmlformats.org/officeDocument/2006/relationships/hyperlink" Target="https://hwb.gov.wales/professional-development/national-approach-to-professional-learnin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521527" y="1964267"/>
            <a:ext cx="8638598" cy="2421464"/>
          </a:xfrm>
        </p:spPr>
        <p:txBody>
          <a:bodyPr>
            <a:normAutofit fontScale="90000"/>
          </a:bodyPr>
          <a:lstStyle/>
          <a:p>
            <a:r>
              <a:rPr lang="cy-GB" dirty="0" smtClean="0"/>
              <a:t>ECAD5007/C</a:t>
            </a:r>
            <a:br>
              <a:rPr lang="cy-GB" dirty="0" smtClean="0"/>
            </a:br>
            <a:r>
              <a:rPr lang="cy-GB" sz="5400" b="1" dirty="0" smtClean="0"/>
              <a:t>Llais y dysgwr</a:t>
            </a:r>
            <a:br>
              <a:rPr lang="cy-GB" sz="5400" b="1" dirty="0" smtClean="0"/>
            </a:br>
            <a:r>
              <a:rPr lang="cy-GB" sz="5400" b="1" dirty="0" err="1" smtClean="0">
                <a:solidFill>
                  <a:srgbClr val="FFFF00"/>
                </a:solidFill>
              </a:rPr>
              <a:t>Pupil</a:t>
            </a:r>
            <a:r>
              <a:rPr lang="cy-GB" sz="5400" b="1" dirty="0" smtClean="0">
                <a:solidFill>
                  <a:srgbClr val="FFFF00"/>
                </a:solidFill>
              </a:rPr>
              <a:t> </a:t>
            </a:r>
            <a:r>
              <a:rPr lang="cy-GB" sz="5400" b="1" dirty="0" err="1" smtClean="0">
                <a:solidFill>
                  <a:srgbClr val="FFFF00"/>
                </a:solidFill>
              </a:rPr>
              <a:t>Voice</a:t>
            </a:r>
            <a:endParaRPr lang="en-GB" b="1" dirty="0">
              <a:solidFill>
                <a:srgbClr val="FFFF00"/>
              </a:solidFill>
            </a:endParaRPr>
          </a:p>
        </p:txBody>
      </p:sp>
      <p:sp>
        <p:nvSpPr>
          <p:cNvPr id="3" name="Subtitle 2"/>
          <p:cNvSpPr>
            <a:spLocks noGrp="1"/>
          </p:cNvSpPr>
          <p:nvPr>
            <p:ph type="subTitle" idx="1"/>
          </p:nvPr>
        </p:nvSpPr>
        <p:spPr>
          <a:xfrm>
            <a:off x="8811489" y="4655127"/>
            <a:ext cx="2875107" cy="738908"/>
          </a:xfrm>
        </p:spPr>
        <p:txBody>
          <a:bodyPr/>
          <a:lstStyle/>
          <a:p>
            <a:r>
              <a:rPr lang="cy-GB" dirty="0" smtClean="0"/>
              <a:t>c.Jennings@uwtsd.ac.uk</a:t>
            </a:r>
            <a:endParaRPr lang="en-GB" dirty="0"/>
          </a:p>
        </p:txBody>
      </p:sp>
      <p:pic>
        <p:nvPicPr>
          <p:cNvPr id="1026" name="Picture 2" descr="Image result for pupil voice"/>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47939" y="1756242"/>
            <a:ext cx="5441504" cy="3379175"/>
          </a:xfrm>
          <a:prstGeom prst="rect">
            <a:avLst/>
          </a:prstGeom>
          <a:noFill/>
          <a:extLst>
            <a:ext uri="{909E8E84-426E-40DD-AFC4-6F175D3DCCD1}">
              <a14:hiddenFill xmlns:a14="http://schemas.microsoft.com/office/drawing/2010/main">
                <a:solidFill>
                  <a:srgbClr val="FFFFFF"/>
                </a:solidFill>
              </a14:hiddenFill>
            </a:ext>
          </a:extLst>
        </p:spPr>
      </p:pic>
      <p:pic>
        <p:nvPicPr>
          <p:cNvPr id="4" name="Cyflwyniad Introduction">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7536405" y="5934276"/>
            <a:ext cx="406400" cy="406400"/>
          </a:xfrm>
          <a:prstGeom prst="rect">
            <a:avLst/>
          </a:prstGeom>
        </p:spPr>
      </p:pic>
    </p:spTree>
    <p:extLst>
      <p:ext uri="{BB962C8B-B14F-4D97-AF65-F5344CB8AC3E}">
        <p14:creationId xmlns:p14="http://schemas.microsoft.com/office/powerpoint/2010/main" val="2975291140"/>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48082" fill="hold"/>
                                        <p:tgtEl>
                                          <p:spTgt spid="4"/>
                                        </p:tgtEl>
                                      </p:cBhvr>
                                    </p:cmd>
                                  </p:childTnLst>
                                </p:cTn>
                              </p:par>
                            </p:childTnLst>
                          </p:cTn>
                        </p:par>
                      </p:childTnLst>
                    </p:cTn>
                  </p:par>
                </p:childTnLst>
              </p:cTn>
              <p:nextCondLst>
                <p:cond evt="onClick" delay="0">
                  <p:tgtEl>
                    <p:spTgt spid="4"/>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smtClean="0"/>
              <a:t>Amcanion                             </a:t>
            </a:r>
            <a:r>
              <a:rPr lang="cy-GB" dirty="0" smtClean="0">
                <a:solidFill>
                  <a:srgbClr val="FFFF00"/>
                </a:solidFill>
              </a:rPr>
              <a:t>AIMS</a:t>
            </a:r>
            <a:endParaRPr lang="en-GB" dirty="0">
              <a:solidFill>
                <a:srgbClr val="FFFF00"/>
              </a:solidFill>
            </a:endParaRPr>
          </a:p>
        </p:txBody>
      </p:sp>
      <p:sp>
        <p:nvSpPr>
          <p:cNvPr id="3" name="Content Placeholder 2"/>
          <p:cNvSpPr>
            <a:spLocks noGrp="1"/>
          </p:cNvSpPr>
          <p:nvPr>
            <p:ph sz="half" idx="1"/>
          </p:nvPr>
        </p:nvSpPr>
        <p:spPr/>
        <p:txBody>
          <a:bodyPr>
            <a:normAutofit/>
          </a:bodyPr>
          <a:lstStyle/>
          <a:p>
            <a:r>
              <a:rPr lang="cy-GB" sz="2800" dirty="0" smtClean="0"/>
              <a:t>Gwerthfawrogi Llais y Dysgwr</a:t>
            </a:r>
          </a:p>
          <a:p>
            <a:r>
              <a:rPr lang="cy-GB" sz="2800" dirty="0" smtClean="0"/>
              <a:t>Pwysigrwydd Llais y Dysgwr</a:t>
            </a:r>
          </a:p>
          <a:p>
            <a:r>
              <a:rPr lang="cy-GB" sz="2800" dirty="0" smtClean="0"/>
              <a:t>Llais plant o fewn ymchwil</a:t>
            </a:r>
            <a:endParaRPr lang="en-GB" sz="2800" dirty="0"/>
          </a:p>
        </p:txBody>
      </p:sp>
      <p:sp>
        <p:nvSpPr>
          <p:cNvPr id="4" name="Content Placeholder 3"/>
          <p:cNvSpPr>
            <a:spLocks noGrp="1"/>
          </p:cNvSpPr>
          <p:nvPr>
            <p:ph sz="half" idx="2"/>
          </p:nvPr>
        </p:nvSpPr>
        <p:spPr/>
        <p:txBody>
          <a:bodyPr>
            <a:normAutofit/>
          </a:bodyPr>
          <a:lstStyle/>
          <a:p>
            <a:r>
              <a:rPr lang="cy-GB" sz="2800" dirty="0" err="1" smtClean="0">
                <a:solidFill>
                  <a:srgbClr val="FFFF00"/>
                </a:solidFill>
              </a:rPr>
              <a:t>Valuing</a:t>
            </a:r>
            <a:r>
              <a:rPr lang="cy-GB" sz="2800" dirty="0" smtClean="0">
                <a:solidFill>
                  <a:srgbClr val="FFFF00"/>
                </a:solidFill>
              </a:rPr>
              <a:t> </a:t>
            </a:r>
            <a:r>
              <a:rPr lang="cy-GB" sz="2800" dirty="0" err="1" smtClean="0">
                <a:solidFill>
                  <a:srgbClr val="FFFF00"/>
                </a:solidFill>
              </a:rPr>
              <a:t>pupil</a:t>
            </a:r>
            <a:r>
              <a:rPr lang="cy-GB" sz="2800" dirty="0" smtClean="0">
                <a:solidFill>
                  <a:srgbClr val="FFFF00"/>
                </a:solidFill>
              </a:rPr>
              <a:t> </a:t>
            </a:r>
            <a:r>
              <a:rPr lang="cy-GB" sz="2800" dirty="0" err="1" smtClean="0">
                <a:solidFill>
                  <a:srgbClr val="FFFF00"/>
                </a:solidFill>
              </a:rPr>
              <a:t>voice</a:t>
            </a:r>
            <a:endParaRPr lang="cy-GB" sz="2800" dirty="0" smtClean="0">
              <a:solidFill>
                <a:srgbClr val="FFFF00"/>
              </a:solidFill>
            </a:endParaRPr>
          </a:p>
          <a:p>
            <a:r>
              <a:rPr lang="cy-GB" sz="2800" dirty="0" smtClean="0">
                <a:solidFill>
                  <a:srgbClr val="FFFF00"/>
                </a:solidFill>
              </a:rPr>
              <a:t>The </a:t>
            </a:r>
            <a:r>
              <a:rPr lang="cy-GB" sz="2800" dirty="0" err="1" smtClean="0">
                <a:solidFill>
                  <a:srgbClr val="FFFF00"/>
                </a:solidFill>
              </a:rPr>
              <a:t>importance</a:t>
            </a:r>
            <a:r>
              <a:rPr lang="cy-GB" sz="2800" dirty="0" smtClean="0">
                <a:solidFill>
                  <a:srgbClr val="FFFF00"/>
                </a:solidFill>
              </a:rPr>
              <a:t> of </a:t>
            </a:r>
            <a:r>
              <a:rPr lang="cy-GB" sz="2800" dirty="0" err="1" smtClean="0">
                <a:solidFill>
                  <a:srgbClr val="FFFF00"/>
                </a:solidFill>
              </a:rPr>
              <a:t>pupil</a:t>
            </a:r>
            <a:r>
              <a:rPr lang="cy-GB" sz="2800" dirty="0" smtClean="0">
                <a:solidFill>
                  <a:srgbClr val="FFFF00"/>
                </a:solidFill>
              </a:rPr>
              <a:t> </a:t>
            </a:r>
            <a:r>
              <a:rPr lang="cy-GB" sz="2800" dirty="0" err="1" smtClean="0">
                <a:solidFill>
                  <a:srgbClr val="FFFF00"/>
                </a:solidFill>
              </a:rPr>
              <a:t>voice</a:t>
            </a:r>
            <a:endParaRPr lang="cy-GB" sz="2800" dirty="0" smtClean="0">
              <a:solidFill>
                <a:srgbClr val="FFFF00"/>
              </a:solidFill>
            </a:endParaRPr>
          </a:p>
          <a:p>
            <a:r>
              <a:rPr lang="cy-GB" sz="2800" dirty="0" err="1" smtClean="0">
                <a:solidFill>
                  <a:srgbClr val="FFFF00"/>
                </a:solidFill>
              </a:rPr>
              <a:t>Pupil</a:t>
            </a:r>
            <a:r>
              <a:rPr lang="cy-GB" sz="2800" dirty="0" smtClean="0">
                <a:solidFill>
                  <a:srgbClr val="FFFF00"/>
                </a:solidFill>
              </a:rPr>
              <a:t> </a:t>
            </a:r>
            <a:r>
              <a:rPr lang="cy-GB" sz="2800" dirty="0" err="1" smtClean="0">
                <a:solidFill>
                  <a:srgbClr val="FFFF00"/>
                </a:solidFill>
              </a:rPr>
              <a:t>voice</a:t>
            </a:r>
            <a:r>
              <a:rPr lang="cy-GB" sz="2800" dirty="0" smtClean="0">
                <a:solidFill>
                  <a:srgbClr val="FFFF00"/>
                </a:solidFill>
              </a:rPr>
              <a:t> </a:t>
            </a:r>
            <a:r>
              <a:rPr lang="cy-GB" sz="2800" dirty="0" err="1" smtClean="0">
                <a:solidFill>
                  <a:srgbClr val="FFFF00"/>
                </a:solidFill>
              </a:rPr>
              <a:t>within</a:t>
            </a:r>
            <a:r>
              <a:rPr lang="cy-GB" sz="2800" dirty="0" smtClean="0">
                <a:solidFill>
                  <a:srgbClr val="FFFF00"/>
                </a:solidFill>
              </a:rPr>
              <a:t> </a:t>
            </a:r>
            <a:r>
              <a:rPr lang="cy-GB" sz="2800" dirty="0" err="1" smtClean="0">
                <a:solidFill>
                  <a:srgbClr val="FFFF00"/>
                </a:solidFill>
              </a:rPr>
              <a:t>research</a:t>
            </a:r>
            <a:endParaRPr lang="en-GB" sz="2800" dirty="0">
              <a:solidFill>
                <a:srgbClr val="FFFF00"/>
              </a:solidFill>
            </a:endParaRPr>
          </a:p>
        </p:txBody>
      </p:sp>
      <p:pic>
        <p:nvPicPr>
          <p:cNvPr id="5" name="Sl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685801" y="5274519"/>
            <a:ext cx="406400" cy="406400"/>
          </a:xfrm>
          <a:prstGeom prst="rect">
            <a:avLst/>
          </a:prstGeom>
        </p:spPr>
      </p:pic>
      <p:pic>
        <p:nvPicPr>
          <p:cNvPr id="6" name="Sl2">
            <a:hlinkClick r:id="" action="ppaction://media"/>
          </p:cNvPr>
          <p:cNvPicPr>
            <a:picLocks noChangeAspect="1"/>
          </p:cNvPicPr>
          <p:nvPr>
            <a:audioFile r:link="rId4"/>
            <p:extLst>
              <p:ext uri="{DAA4B4D4-6D71-4841-9C94-3DE7FCFB9230}">
                <p14:media xmlns:p14="http://schemas.microsoft.com/office/powerpoint/2010/main" r:embed="rId3"/>
              </p:ext>
            </p:extLst>
          </p:nvPr>
        </p:nvPicPr>
        <p:blipFill>
          <a:blip r:embed="rId7"/>
          <a:stretch>
            <a:fillRect/>
          </a:stretch>
        </p:blipFill>
        <p:spPr>
          <a:xfrm>
            <a:off x="10551586" y="5288987"/>
            <a:ext cx="406400" cy="406400"/>
          </a:xfrm>
          <a:prstGeom prst="rect">
            <a:avLst/>
          </a:prstGeom>
        </p:spPr>
      </p:pic>
    </p:spTree>
    <p:extLst>
      <p:ext uri="{BB962C8B-B14F-4D97-AF65-F5344CB8AC3E}">
        <p14:creationId xmlns:p14="http://schemas.microsoft.com/office/powerpoint/2010/main" val="2480714089"/>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36123" fill="hold"/>
                                        <p:tgtEl>
                                          <p:spTgt spid="5"/>
                                        </p:tgtEl>
                                      </p:cBhvr>
                                    </p:cmd>
                                  </p:childTnLst>
                                </p:cTn>
                              </p:par>
                            </p:childTnLst>
                          </p:cTn>
                        </p:par>
                      </p:childTnLst>
                    </p:cTn>
                  </p:par>
                </p:childTnLst>
              </p:cTn>
              <p:nextCondLst>
                <p:cond evt="onClick" delay="0">
                  <p:tgtEl>
                    <p:spTgt spid="5"/>
                  </p:tgtEl>
                </p:cond>
              </p:nextCondLst>
            </p:seq>
            <p:audio>
              <p:cMediaNode vol="80000">
                <p:cTn id="7" fill="hold" display="0">
                  <p:stCondLst>
                    <p:cond delay="indefinite"/>
                  </p:stCondLst>
                  <p:endCondLst>
                    <p:cond evt="onStopAudio" delay="0">
                      <p:tgtEl>
                        <p:sldTgt/>
                      </p:tgtEl>
                    </p:cond>
                  </p:endCondLst>
                </p:cTn>
                <p:tgtEl>
                  <p:spTgt spid="5"/>
                </p:tgtEl>
              </p:cMediaNode>
            </p:audi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1" presetClass="mediacall" presetSubtype="0" fill="hold" nodeType="clickEffect">
                                  <p:stCondLst>
                                    <p:cond delay="0"/>
                                  </p:stCondLst>
                                  <p:childTnLst>
                                    <p:cmd type="call" cmd="playFrom(0.0)">
                                      <p:cBhvr>
                                        <p:cTn id="12" dur="34033" fill="hold"/>
                                        <p:tgtEl>
                                          <p:spTgt spid="6"/>
                                        </p:tgtEl>
                                      </p:cBhvr>
                                    </p:cmd>
                                  </p:childTnLst>
                                </p:cTn>
                              </p:par>
                            </p:childTnLst>
                          </p:cTn>
                        </p:par>
                      </p:childTnLst>
                    </p:cTn>
                  </p:par>
                </p:childTnLst>
              </p:cTn>
              <p:nextCondLst>
                <p:cond evt="onClick" delay="0">
                  <p:tgtEl>
                    <p:spTgt spid="6"/>
                  </p:tgtEl>
                </p:cond>
              </p:nextCondLst>
            </p:seq>
            <p:audio>
              <p:cMediaNode vol="80000">
                <p:cTn id="13" fill="hold" display="0">
                  <p:stCondLst>
                    <p:cond delay="indefinite"/>
                  </p:stCondLst>
                  <p:endCondLst>
                    <p:cond evt="onStopAudio" delay="0">
                      <p:tgtEl>
                        <p:sldTgt/>
                      </p:tgtEl>
                    </p:cond>
                  </p:endCondLst>
                </p:cTn>
                <p:tgtEl>
                  <p:spTgt spid="6"/>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1007067" y="1300983"/>
            <a:ext cx="10210181" cy="1384995"/>
          </a:xfrm>
          <a:prstGeom prst="rect">
            <a:avLst/>
          </a:prstGeom>
          <a:noFill/>
        </p:spPr>
        <p:txBody>
          <a:bodyPr wrap="square" rtlCol="0">
            <a:spAutoFit/>
          </a:bodyPr>
          <a:lstStyle/>
          <a:p>
            <a:pPr algn="ctr"/>
            <a:r>
              <a:rPr lang="en-GB" altLang="en-US" sz="3600" b="1" dirty="0" err="1" smtClean="0"/>
              <a:t>Dyma</a:t>
            </a:r>
            <a:r>
              <a:rPr lang="en-GB" altLang="en-US" sz="3600" b="1" dirty="0" smtClean="0"/>
              <a:t> Sally Holland</a:t>
            </a:r>
            <a:endParaRPr lang="en-GB" altLang="en-US" sz="3200" dirty="0"/>
          </a:p>
          <a:p>
            <a:r>
              <a:rPr lang="en-GB" altLang="en-US" sz="2400" b="1" dirty="0" smtClean="0">
                <a:solidFill>
                  <a:srgbClr val="DE0058"/>
                </a:solidFill>
              </a:rPr>
              <a:t>	 		                                </a:t>
            </a:r>
            <a:r>
              <a:rPr lang="en-GB" altLang="en-US" sz="2400" b="1" dirty="0" err="1" smtClean="0"/>
              <a:t>Comisiynydd</a:t>
            </a:r>
            <a:r>
              <a:rPr lang="en-GB" altLang="en-US" sz="2400" b="1" dirty="0" smtClean="0"/>
              <a:t> Plant </a:t>
            </a:r>
            <a:r>
              <a:rPr lang="en-GB" altLang="en-US" sz="2400" b="1" dirty="0" err="1" smtClean="0"/>
              <a:t>Cymru</a:t>
            </a:r>
            <a:endParaRPr lang="en-GB" altLang="en-US" sz="2400" b="1" dirty="0" smtClean="0"/>
          </a:p>
          <a:p>
            <a:endParaRPr lang="en-GB" sz="2400" dirty="0"/>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95346" y="4142616"/>
            <a:ext cx="2161875" cy="2469997"/>
          </a:xfrm>
          <a:prstGeom prst="rect">
            <a:avLst/>
          </a:prstGeom>
        </p:spPr>
      </p:pic>
      <p:pic>
        <p:nvPicPr>
          <p:cNvPr id="5" name="Picture 4">
            <a:hlinkClick r:id="rId4"/>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114883" y="2459071"/>
            <a:ext cx="5994548" cy="3367090"/>
          </a:xfrm>
          <a:prstGeom prst="rect">
            <a:avLst/>
          </a:prstGeom>
        </p:spPr>
      </p:pic>
    </p:spTree>
    <p:extLst>
      <p:ext uri="{BB962C8B-B14F-4D97-AF65-F5344CB8AC3E}">
        <p14:creationId xmlns:p14="http://schemas.microsoft.com/office/powerpoint/2010/main" val="244243001"/>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1007067" y="1300983"/>
            <a:ext cx="10210181" cy="1384995"/>
          </a:xfrm>
          <a:prstGeom prst="rect">
            <a:avLst/>
          </a:prstGeom>
          <a:noFill/>
        </p:spPr>
        <p:txBody>
          <a:bodyPr wrap="square" rtlCol="0">
            <a:spAutoFit/>
          </a:bodyPr>
          <a:lstStyle/>
          <a:p>
            <a:pPr algn="ctr"/>
            <a:r>
              <a:rPr lang="en-GB" altLang="en-US" sz="3600" b="1" dirty="0" smtClean="0">
                <a:solidFill>
                  <a:srgbClr val="FFFF00"/>
                </a:solidFill>
              </a:rPr>
              <a:t>This is Sally Holland</a:t>
            </a:r>
            <a:endParaRPr lang="en-GB" altLang="en-US" sz="3200" dirty="0">
              <a:solidFill>
                <a:srgbClr val="FFFF00"/>
              </a:solidFill>
            </a:endParaRPr>
          </a:p>
          <a:p>
            <a:r>
              <a:rPr lang="en-GB" altLang="en-US" sz="2400" b="1" dirty="0" smtClean="0">
                <a:solidFill>
                  <a:srgbClr val="FFFF00"/>
                </a:solidFill>
              </a:rPr>
              <a:t>	 		                  The Children’s </a:t>
            </a:r>
            <a:r>
              <a:rPr lang="en-GB" altLang="en-US" sz="2400" b="1" dirty="0">
                <a:solidFill>
                  <a:srgbClr val="FFFF00"/>
                </a:solidFill>
              </a:rPr>
              <a:t>Commissioner for Wales</a:t>
            </a:r>
          </a:p>
          <a:p>
            <a:endParaRPr lang="en-GB" sz="2400" dirty="0">
              <a:solidFill>
                <a:srgbClr val="FFFF00"/>
              </a:solidFill>
            </a:endParaRPr>
          </a:p>
        </p:txBody>
      </p:sp>
      <p:pic>
        <p:nvPicPr>
          <p:cNvPr id="2" name="Picture 1">
            <a:hlinkClick r:id="rId3"/>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493413" y="2772152"/>
            <a:ext cx="5557596" cy="3109916"/>
          </a:xfrm>
          <a:prstGeom prst="rect">
            <a:avLst/>
          </a:prstGeom>
        </p:spPr>
      </p:pic>
      <p:pic>
        <p:nvPicPr>
          <p:cNvPr id="4" name="Picture 3"/>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395346" y="4142616"/>
            <a:ext cx="2161875" cy="2469997"/>
          </a:xfrm>
          <a:prstGeom prst="rect">
            <a:avLst/>
          </a:prstGeom>
        </p:spPr>
      </p:pic>
    </p:spTree>
    <p:extLst>
      <p:ext uri="{BB962C8B-B14F-4D97-AF65-F5344CB8AC3E}">
        <p14:creationId xmlns:p14="http://schemas.microsoft.com/office/powerpoint/2010/main" val="664704934"/>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a:xfrm>
            <a:off x="266932" y="1331366"/>
            <a:ext cx="11620268" cy="5069433"/>
          </a:xfrm>
        </p:spPr>
        <p:txBody>
          <a:bodyPr/>
          <a:lstStyle/>
          <a:p>
            <a:pPr marL="0" indent="0" algn="ctr">
              <a:buNone/>
            </a:pPr>
            <a:endParaRPr lang="en-GB" dirty="0" smtClean="0"/>
          </a:p>
          <a:p>
            <a:pPr marL="0" indent="0" algn="ctr">
              <a:buNone/>
            </a:pPr>
            <a:endParaRPr lang="en-GB" dirty="0" smtClean="0"/>
          </a:p>
          <a:p>
            <a:pPr marL="0" indent="0" algn="ctr">
              <a:buNone/>
            </a:pPr>
            <a:r>
              <a:rPr lang="en-GB" sz="4400" dirty="0" smtClean="0"/>
              <a:t>Beth </a:t>
            </a:r>
            <a:r>
              <a:rPr lang="en-GB" sz="4400" dirty="0" err="1" smtClean="0"/>
              <a:t>yw</a:t>
            </a:r>
            <a:r>
              <a:rPr lang="en-GB" sz="4400" dirty="0" smtClean="0"/>
              <a:t> </a:t>
            </a:r>
            <a:r>
              <a:rPr lang="en-GB" sz="4400" dirty="0" err="1" smtClean="0"/>
              <a:t>hawliau</a:t>
            </a:r>
            <a:r>
              <a:rPr lang="en-GB" sz="4400" dirty="0" smtClean="0"/>
              <a:t> plant?</a:t>
            </a:r>
          </a:p>
          <a:p>
            <a:pPr marL="0" indent="0" algn="ctr">
              <a:buNone/>
            </a:pPr>
            <a:endParaRPr lang="en-GB" dirty="0" smtClean="0"/>
          </a:p>
          <a:p>
            <a:pPr marL="0" indent="0" algn="ctr">
              <a:buNone/>
            </a:pPr>
            <a:endParaRPr lang="en-GB" dirty="0" smtClean="0"/>
          </a:p>
          <a:p>
            <a:pPr marL="0" indent="0" algn="ctr">
              <a:buNone/>
            </a:pPr>
            <a:r>
              <a:rPr lang="en-GB" dirty="0" err="1" smtClean="0"/>
              <a:t>Dyma’r</a:t>
            </a:r>
            <a:r>
              <a:rPr lang="en-GB" dirty="0" smtClean="0"/>
              <a:t> </a:t>
            </a:r>
            <a:r>
              <a:rPr lang="en-GB" dirty="0" err="1" smtClean="0"/>
              <a:t>pethau</a:t>
            </a:r>
            <a:r>
              <a:rPr lang="en-GB" dirty="0" smtClean="0"/>
              <a:t> </a:t>
            </a:r>
            <a:r>
              <a:rPr lang="en-GB" dirty="0" err="1" smtClean="0"/>
              <a:t>rydych</a:t>
            </a:r>
            <a:r>
              <a:rPr lang="en-GB" dirty="0" smtClean="0"/>
              <a:t> chi </a:t>
            </a:r>
            <a:r>
              <a:rPr lang="en-GB" dirty="0" err="1" smtClean="0"/>
              <a:t>eu</a:t>
            </a:r>
            <a:r>
              <a:rPr lang="en-GB" dirty="0" smtClean="0"/>
              <a:t> </a:t>
            </a:r>
            <a:r>
              <a:rPr lang="en-GB" dirty="0" err="1" smtClean="0"/>
              <a:t>hangen</a:t>
            </a:r>
            <a:r>
              <a:rPr lang="en-GB" dirty="0" smtClean="0"/>
              <a:t> </a:t>
            </a:r>
            <a:r>
              <a:rPr lang="en-GB" dirty="0" err="1" smtClean="0"/>
              <a:t>i</a:t>
            </a:r>
            <a:r>
              <a:rPr lang="en-GB" dirty="0" smtClean="0"/>
              <a:t> </a:t>
            </a:r>
            <a:r>
              <a:rPr lang="en-GB" dirty="0" err="1" smtClean="0"/>
              <a:t>fod</a:t>
            </a:r>
            <a:r>
              <a:rPr lang="en-GB" dirty="0" smtClean="0"/>
              <a:t> </a:t>
            </a:r>
            <a:r>
              <a:rPr lang="en-GB" dirty="0" err="1" smtClean="0"/>
              <a:t>yn</a:t>
            </a:r>
            <a:r>
              <a:rPr lang="en-GB" dirty="0" smtClean="0"/>
              <a:t> </a:t>
            </a:r>
            <a:r>
              <a:rPr lang="en-GB" b="1" dirty="0" err="1" smtClean="0"/>
              <a:t>hapus</a:t>
            </a:r>
            <a:r>
              <a:rPr lang="en-GB" b="1" dirty="0" smtClean="0"/>
              <a:t>, </a:t>
            </a:r>
            <a:r>
              <a:rPr lang="en-GB" b="1" dirty="0" err="1" smtClean="0"/>
              <a:t>yn</a:t>
            </a:r>
            <a:r>
              <a:rPr lang="en-GB" b="1" dirty="0" smtClean="0"/>
              <a:t> </a:t>
            </a:r>
            <a:r>
              <a:rPr lang="en-GB" b="1" dirty="0" err="1" smtClean="0"/>
              <a:t>iach</a:t>
            </a:r>
            <a:r>
              <a:rPr lang="en-GB" b="1" dirty="0" smtClean="0"/>
              <a:t> </a:t>
            </a:r>
            <a:r>
              <a:rPr lang="en-GB" dirty="0" smtClean="0"/>
              <a:t>ac</a:t>
            </a:r>
            <a:r>
              <a:rPr lang="en-GB" b="1" dirty="0" smtClean="0"/>
              <a:t> </a:t>
            </a:r>
            <a:r>
              <a:rPr lang="en-GB" b="1" dirty="0" err="1" smtClean="0"/>
              <a:t>yn</a:t>
            </a:r>
            <a:r>
              <a:rPr lang="en-GB" b="1" dirty="0" smtClean="0"/>
              <a:t> </a:t>
            </a:r>
            <a:r>
              <a:rPr lang="en-GB" b="1" dirty="0" err="1" smtClean="0"/>
              <a:t>ddiogel</a:t>
            </a:r>
            <a:r>
              <a:rPr lang="en-GB" dirty="0" smtClean="0"/>
              <a:t>.</a:t>
            </a:r>
          </a:p>
          <a:p>
            <a:pPr marL="0" indent="0" algn="ctr">
              <a:buNone/>
            </a:pPr>
            <a:endParaRPr lang="en-GB" dirty="0" smtClean="0"/>
          </a:p>
          <a:p>
            <a:pPr marL="0" indent="0" algn="ctr">
              <a:buNone/>
            </a:pPr>
            <a:r>
              <a:rPr lang="en-GB" dirty="0" err="1" smtClean="0"/>
              <a:t>Maen</a:t>
            </a:r>
            <a:r>
              <a:rPr lang="en-GB" dirty="0" smtClean="0"/>
              <a:t> </a:t>
            </a:r>
            <a:r>
              <a:rPr lang="en-GB" dirty="0" err="1" smtClean="0"/>
              <a:t>nhw</a:t>
            </a:r>
            <a:r>
              <a:rPr lang="en-GB" dirty="0" smtClean="0"/>
              <a:t> </a:t>
            </a:r>
            <a:r>
              <a:rPr lang="en-GB" dirty="0" err="1" smtClean="0"/>
              <a:t>wedi</a:t>
            </a:r>
            <a:r>
              <a:rPr lang="en-GB" dirty="0" smtClean="0"/>
              <a:t> </a:t>
            </a:r>
            <a:r>
              <a:rPr lang="en-GB" dirty="0" err="1" smtClean="0"/>
              <a:t>cael</a:t>
            </a:r>
            <a:r>
              <a:rPr lang="en-GB" dirty="0" smtClean="0"/>
              <a:t> </a:t>
            </a:r>
            <a:r>
              <a:rPr lang="en-GB" dirty="0" err="1" smtClean="0"/>
              <a:t>eu</a:t>
            </a:r>
            <a:r>
              <a:rPr lang="en-GB" dirty="0" smtClean="0"/>
              <a:t> </a:t>
            </a:r>
            <a:r>
              <a:rPr lang="en-GB" dirty="0" err="1" smtClean="0"/>
              <a:t>nodi</a:t>
            </a:r>
            <a:r>
              <a:rPr lang="en-GB" dirty="0" smtClean="0"/>
              <a:t> </a:t>
            </a:r>
            <a:r>
              <a:rPr lang="en-GB" dirty="0" err="1" smtClean="0"/>
              <a:t>yn</a:t>
            </a:r>
            <a:r>
              <a:rPr lang="en-GB" dirty="0" smtClean="0"/>
              <a:t> </a:t>
            </a:r>
            <a:r>
              <a:rPr lang="en-GB" dirty="0" err="1" smtClean="0"/>
              <a:t>y</a:t>
            </a:r>
            <a:r>
              <a:rPr lang="en-GB" dirty="0" smtClean="0"/>
              <a:t> </a:t>
            </a:r>
            <a:r>
              <a:rPr lang="en-GB" dirty="0" err="1" smtClean="0"/>
              <a:t>Confensiwn</a:t>
            </a:r>
            <a:r>
              <a:rPr lang="en-GB" dirty="0" smtClean="0"/>
              <a:t> </a:t>
            </a:r>
            <a:r>
              <a:rPr lang="en-GB" dirty="0" err="1" smtClean="0"/>
              <a:t>ar</a:t>
            </a:r>
            <a:r>
              <a:rPr lang="en-GB" dirty="0" smtClean="0"/>
              <a:t> </a:t>
            </a:r>
            <a:r>
              <a:rPr lang="en-GB" dirty="0" err="1" smtClean="0"/>
              <a:t>Hawliau’r</a:t>
            </a:r>
            <a:r>
              <a:rPr lang="en-GB" dirty="0" smtClean="0"/>
              <a:t> </a:t>
            </a:r>
            <a:r>
              <a:rPr lang="en-GB" dirty="0" err="1" smtClean="0"/>
              <a:t>Plentyn</a:t>
            </a:r>
            <a:endParaRPr lang="en-GB" dirty="0" smtClean="0"/>
          </a:p>
        </p:txBody>
      </p:sp>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278597" y="1551352"/>
            <a:ext cx="1372036" cy="2155818"/>
          </a:xfrm>
          <a:prstGeom prst="rect">
            <a:avLst/>
          </a:prstGeom>
        </p:spPr>
      </p:pic>
      <p:pic>
        <p:nvPicPr>
          <p:cNvPr id="6" name="Picture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45901" y="1548277"/>
            <a:ext cx="1600010" cy="2158893"/>
          </a:xfrm>
          <a:prstGeom prst="rect">
            <a:avLst/>
          </a:prstGeom>
        </p:spPr>
      </p:pic>
    </p:spTree>
    <p:extLst>
      <p:ext uri="{BB962C8B-B14F-4D97-AF65-F5344CB8AC3E}">
        <p14:creationId xmlns:p14="http://schemas.microsoft.com/office/powerpoint/2010/main" val="4150501589"/>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a:xfrm>
            <a:off x="266932" y="1331366"/>
            <a:ext cx="11620268" cy="5069433"/>
          </a:xfrm>
        </p:spPr>
        <p:txBody>
          <a:bodyPr/>
          <a:lstStyle/>
          <a:p>
            <a:pPr marL="0" indent="0" algn="ctr">
              <a:buNone/>
            </a:pPr>
            <a:endParaRPr lang="en-GB" dirty="0" smtClean="0"/>
          </a:p>
          <a:p>
            <a:pPr marL="0" indent="0" algn="ctr">
              <a:buNone/>
            </a:pPr>
            <a:endParaRPr lang="en-GB" dirty="0"/>
          </a:p>
          <a:p>
            <a:pPr marL="0" indent="0" algn="ctr">
              <a:buNone/>
            </a:pPr>
            <a:r>
              <a:rPr lang="en-GB" sz="4400" dirty="0" smtClean="0">
                <a:solidFill>
                  <a:srgbClr val="FFFF00"/>
                </a:solidFill>
              </a:rPr>
              <a:t>What are children’s rights?</a:t>
            </a:r>
          </a:p>
          <a:p>
            <a:pPr marL="0" indent="0" algn="ctr">
              <a:buNone/>
            </a:pPr>
            <a:endParaRPr lang="en-GB" dirty="0" smtClean="0">
              <a:solidFill>
                <a:srgbClr val="FFFF00"/>
              </a:solidFill>
            </a:endParaRPr>
          </a:p>
          <a:p>
            <a:pPr marL="0" indent="0" algn="ctr">
              <a:buNone/>
            </a:pPr>
            <a:endParaRPr lang="en-GB" dirty="0">
              <a:solidFill>
                <a:srgbClr val="FFFF00"/>
              </a:solidFill>
            </a:endParaRPr>
          </a:p>
          <a:p>
            <a:pPr marL="0" indent="0" algn="ctr">
              <a:buNone/>
            </a:pPr>
            <a:r>
              <a:rPr lang="en-GB" dirty="0" smtClean="0">
                <a:solidFill>
                  <a:srgbClr val="FFFF00"/>
                </a:solidFill>
              </a:rPr>
              <a:t>These are the things you need to be </a:t>
            </a:r>
            <a:r>
              <a:rPr lang="en-GB" b="1" dirty="0" smtClean="0">
                <a:solidFill>
                  <a:srgbClr val="FFFF00"/>
                </a:solidFill>
              </a:rPr>
              <a:t>happy, healthy </a:t>
            </a:r>
            <a:r>
              <a:rPr lang="en-GB" dirty="0" smtClean="0">
                <a:solidFill>
                  <a:srgbClr val="FFFF00"/>
                </a:solidFill>
              </a:rPr>
              <a:t>and</a:t>
            </a:r>
            <a:r>
              <a:rPr lang="en-GB" b="1" dirty="0" smtClean="0">
                <a:solidFill>
                  <a:srgbClr val="FFFF00"/>
                </a:solidFill>
              </a:rPr>
              <a:t> safe</a:t>
            </a:r>
            <a:r>
              <a:rPr lang="en-GB" dirty="0" smtClean="0">
                <a:solidFill>
                  <a:srgbClr val="FFFF00"/>
                </a:solidFill>
              </a:rPr>
              <a:t>.</a:t>
            </a:r>
          </a:p>
          <a:p>
            <a:pPr marL="0" indent="0" algn="ctr">
              <a:buNone/>
            </a:pPr>
            <a:endParaRPr lang="en-GB" dirty="0">
              <a:solidFill>
                <a:srgbClr val="FFFF00"/>
              </a:solidFill>
            </a:endParaRPr>
          </a:p>
          <a:p>
            <a:pPr marL="0" indent="0" algn="ctr">
              <a:buNone/>
            </a:pPr>
            <a:r>
              <a:rPr lang="en-GB" dirty="0" smtClean="0">
                <a:solidFill>
                  <a:srgbClr val="FFFF00"/>
                </a:solidFill>
              </a:rPr>
              <a:t>They are written down in the Convention of the Rights of the Child</a:t>
            </a:r>
          </a:p>
          <a:p>
            <a:pPr marL="0" indent="0" algn="ctr">
              <a:buNone/>
            </a:pPr>
            <a:endParaRPr lang="en-GB" dirty="0" smtClean="0">
              <a:solidFill>
                <a:srgbClr val="FFFF00"/>
              </a:solidFill>
            </a:endParaRPr>
          </a:p>
        </p:txBody>
      </p:sp>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278597" y="1551352"/>
            <a:ext cx="1372036" cy="2155818"/>
          </a:xfrm>
          <a:prstGeom prst="rect">
            <a:avLst/>
          </a:prstGeom>
        </p:spPr>
      </p:pic>
      <p:pic>
        <p:nvPicPr>
          <p:cNvPr id="6" name="Picture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45901" y="1548277"/>
            <a:ext cx="1600010" cy="2158893"/>
          </a:xfrm>
          <a:prstGeom prst="rect">
            <a:avLst/>
          </a:prstGeom>
        </p:spPr>
      </p:pic>
    </p:spTree>
    <p:extLst>
      <p:ext uri="{BB962C8B-B14F-4D97-AF65-F5344CB8AC3E}">
        <p14:creationId xmlns:p14="http://schemas.microsoft.com/office/powerpoint/2010/main" val="1791306761"/>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p:cNvSpPr txBox="1"/>
          <p:nvPr/>
        </p:nvSpPr>
        <p:spPr>
          <a:xfrm>
            <a:off x="2314373" y="1875296"/>
            <a:ext cx="7726447" cy="4524315"/>
          </a:xfrm>
          <a:prstGeom prst="rect">
            <a:avLst/>
          </a:prstGeom>
          <a:noFill/>
        </p:spPr>
        <p:txBody>
          <a:bodyPr wrap="square" rtlCol="0">
            <a:spAutoFit/>
          </a:bodyPr>
          <a:lstStyle/>
          <a:p>
            <a:pPr algn="ctr"/>
            <a:endParaRPr lang="en-GB" sz="3200" dirty="0" smtClean="0"/>
          </a:p>
          <a:p>
            <a:pPr algn="ctr"/>
            <a:endParaRPr lang="en-GB" sz="3200" dirty="0"/>
          </a:p>
          <a:p>
            <a:pPr algn="ctr"/>
            <a:endParaRPr lang="en-GB" sz="3200" dirty="0"/>
          </a:p>
          <a:p>
            <a:endParaRPr lang="en-GB" sz="3200" b="1" dirty="0" smtClean="0"/>
          </a:p>
          <a:p>
            <a:r>
              <a:rPr lang="en-GB" sz="3200" dirty="0" smtClean="0"/>
              <a:t>Mae </a:t>
            </a:r>
            <a:r>
              <a:rPr lang="en-GB" sz="3200" dirty="0" err="1" smtClean="0"/>
              <a:t>gwaith</a:t>
            </a:r>
            <a:r>
              <a:rPr lang="en-GB" sz="3200" dirty="0" smtClean="0"/>
              <a:t> </a:t>
            </a:r>
            <a:r>
              <a:rPr lang="en-GB" sz="3200" dirty="0" err="1" smtClean="0"/>
              <a:t>y</a:t>
            </a:r>
            <a:r>
              <a:rPr lang="en-GB" sz="3200" dirty="0" smtClean="0"/>
              <a:t> </a:t>
            </a:r>
            <a:r>
              <a:rPr lang="en-GB" sz="3200" dirty="0" err="1" smtClean="0"/>
              <a:t>Llysgenhadon</a:t>
            </a:r>
            <a:r>
              <a:rPr lang="en-GB" sz="3200" dirty="0" smtClean="0"/>
              <a:t> </a:t>
            </a:r>
            <a:r>
              <a:rPr lang="en-GB" sz="3200" dirty="0" err="1" smtClean="0"/>
              <a:t>Gwych</a:t>
            </a:r>
            <a:r>
              <a:rPr lang="en-GB" sz="3200" dirty="0" smtClean="0"/>
              <a:t> </a:t>
            </a:r>
            <a:r>
              <a:rPr lang="en-GB" sz="3200" dirty="0" err="1" smtClean="0"/>
              <a:t>yn</a:t>
            </a:r>
            <a:r>
              <a:rPr lang="en-GB" sz="3200" dirty="0" smtClean="0"/>
              <a:t> </a:t>
            </a:r>
            <a:r>
              <a:rPr lang="en-GB" sz="3200" dirty="0" err="1" smtClean="0"/>
              <a:t>cynnwys</a:t>
            </a:r>
            <a:r>
              <a:rPr lang="en-GB" sz="3200" dirty="0" smtClean="0"/>
              <a:t> tri </a:t>
            </a:r>
            <a:r>
              <a:rPr lang="en-GB" sz="3200" dirty="0" err="1" smtClean="0"/>
              <a:t>pheth</a:t>
            </a:r>
            <a:r>
              <a:rPr lang="en-GB" sz="3200" dirty="0" smtClean="0"/>
              <a:t>:</a:t>
            </a:r>
          </a:p>
          <a:p>
            <a:pPr marL="457200" indent="-457200">
              <a:buFontTx/>
              <a:buChar char="-"/>
            </a:pPr>
            <a:r>
              <a:rPr lang="en-GB" sz="3200" dirty="0" err="1" smtClean="0"/>
              <a:t>Dweud</a:t>
            </a:r>
            <a:r>
              <a:rPr lang="en-GB" sz="3200" dirty="0" smtClean="0"/>
              <a:t> </a:t>
            </a:r>
            <a:r>
              <a:rPr lang="en-GB" sz="3200" dirty="0" err="1" smtClean="0"/>
              <a:t>wrthych</a:t>
            </a:r>
            <a:r>
              <a:rPr lang="en-GB" sz="3200" dirty="0" smtClean="0"/>
              <a:t> chi am </a:t>
            </a:r>
            <a:r>
              <a:rPr lang="en-GB" sz="3200" dirty="0" err="1" smtClean="0"/>
              <a:t>eich</a:t>
            </a:r>
            <a:r>
              <a:rPr lang="en-GB" sz="3200" dirty="0" smtClean="0"/>
              <a:t> </a:t>
            </a:r>
            <a:r>
              <a:rPr lang="en-GB" sz="3200" dirty="0" err="1" smtClean="0"/>
              <a:t>hawliau</a:t>
            </a:r>
            <a:endParaRPr lang="en-GB" sz="3200" dirty="0" smtClean="0"/>
          </a:p>
          <a:p>
            <a:pPr marL="457200" indent="-457200">
              <a:buFontTx/>
              <a:buChar char="-"/>
            </a:pPr>
            <a:r>
              <a:rPr lang="en-GB" sz="3200" dirty="0" err="1" smtClean="0"/>
              <a:t>Dweud</a:t>
            </a:r>
            <a:r>
              <a:rPr lang="en-GB" sz="3200" dirty="0" smtClean="0"/>
              <a:t> </a:t>
            </a:r>
            <a:r>
              <a:rPr lang="en-GB" sz="3200" dirty="0" err="1" smtClean="0"/>
              <a:t>wrthych</a:t>
            </a:r>
            <a:r>
              <a:rPr lang="en-GB" sz="3200" dirty="0" smtClean="0"/>
              <a:t> chi am Sally </a:t>
            </a:r>
            <a:r>
              <a:rPr lang="en-GB" sz="3200" dirty="0" err="1" smtClean="0"/>
              <a:t>a’i</a:t>
            </a:r>
            <a:r>
              <a:rPr lang="en-GB" sz="3200" dirty="0" smtClean="0"/>
              <a:t> </a:t>
            </a:r>
            <a:r>
              <a:rPr lang="en-GB" sz="3200" dirty="0" err="1" smtClean="0"/>
              <a:t>gwaith</a:t>
            </a:r>
            <a:endParaRPr lang="en-GB" sz="3200" dirty="0" smtClean="0"/>
          </a:p>
          <a:p>
            <a:pPr marL="457200" indent="-457200">
              <a:buFontTx/>
              <a:buChar char="-"/>
            </a:pPr>
            <a:r>
              <a:rPr lang="en-GB" sz="3200" dirty="0" err="1" smtClean="0"/>
              <a:t>Cyflawni</a:t>
            </a:r>
            <a:r>
              <a:rPr lang="en-GB" sz="3200" dirty="0" smtClean="0"/>
              <a:t> </a:t>
            </a:r>
            <a:r>
              <a:rPr lang="en-GB" sz="3200" dirty="0" err="1" smtClean="0"/>
              <a:t>tasg</a:t>
            </a:r>
            <a:r>
              <a:rPr lang="en-GB" sz="3200" dirty="0" smtClean="0"/>
              <a:t> </a:t>
            </a:r>
            <a:r>
              <a:rPr lang="en-GB" sz="3200" dirty="0" err="1" smtClean="0"/>
              <a:t>arbennig</a:t>
            </a:r>
            <a:r>
              <a:rPr lang="en-GB" sz="3200" dirty="0" smtClean="0"/>
              <a:t> bob </a:t>
            </a:r>
            <a:r>
              <a:rPr lang="en-GB" sz="3200" dirty="0" err="1" smtClean="0"/>
              <a:t>tymor</a:t>
            </a:r>
            <a:endParaRPr lang="en-GB" sz="3200" b="1" dirty="0"/>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974739" y="1073162"/>
            <a:ext cx="5998780" cy="2787287"/>
          </a:xfrm>
          <a:prstGeom prst="rect">
            <a:avLst/>
          </a:prstGeom>
        </p:spPr>
      </p:pic>
    </p:spTree>
    <p:extLst>
      <p:ext uri="{BB962C8B-B14F-4D97-AF65-F5344CB8AC3E}">
        <p14:creationId xmlns:p14="http://schemas.microsoft.com/office/powerpoint/2010/main" val="2499290714"/>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p:cNvSpPr txBox="1"/>
          <p:nvPr/>
        </p:nvSpPr>
        <p:spPr>
          <a:xfrm>
            <a:off x="3115159" y="1875296"/>
            <a:ext cx="6610519" cy="4524315"/>
          </a:xfrm>
          <a:prstGeom prst="rect">
            <a:avLst/>
          </a:prstGeom>
          <a:noFill/>
        </p:spPr>
        <p:txBody>
          <a:bodyPr wrap="square" rtlCol="0">
            <a:spAutoFit/>
          </a:bodyPr>
          <a:lstStyle/>
          <a:p>
            <a:pPr algn="ctr"/>
            <a:endParaRPr lang="en-GB" sz="3200" dirty="0" smtClean="0"/>
          </a:p>
          <a:p>
            <a:pPr algn="ctr"/>
            <a:endParaRPr lang="en-GB" sz="3200" dirty="0"/>
          </a:p>
          <a:p>
            <a:pPr algn="ctr"/>
            <a:endParaRPr lang="en-GB" sz="3200" dirty="0"/>
          </a:p>
          <a:p>
            <a:endParaRPr lang="en-GB" sz="3200" b="1" dirty="0" smtClean="0"/>
          </a:p>
          <a:p>
            <a:r>
              <a:rPr lang="en-GB" sz="3200" dirty="0" smtClean="0">
                <a:solidFill>
                  <a:srgbClr val="FFFF00"/>
                </a:solidFill>
              </a:rPr>
              <a:t>Super Ambassadors have three jobs:</a:t>
            </a:r>
          </a:p>
          <a:p>
            <a:pPr marL="457200" indent="-457200">
              <a:buFontTx/>
              <a:buChar char="-"/>
            </a:pPr>
            <a:r>
              <a:rPr lang="en-GB" sz="3200" dirty="0" smtClean="0">
                <a:solidFill>
                  <a:srgbClr val="FFFF00"/>
                </a:solidFill>
              </a:rPr>
              <a:t>Tell you about your rights</a:t>
            </a:r>
          </a:p>
          <a:p>
            <a:pPr marL="457200" indent="-457200">
              <a:buFontTx/>
              <a:buChar char="-"/>
            </a:pPr>
            <a:r>
              <a:rPr lang="en-GB" sz="3200" dirty="0" smtClean="0">
                <a:solidFill>
                  <a:srgbClr val="FFFF00"/>
                </a:solidFill>
              </a:rPr>
              <a:t>Tell you about Sally and her job</a:t>
            </a:r>
          </a:p>
          <a:p>
            <a:pPr marL="457200" indent="-457200">
              <a:buFontTx/>
              <a:buChar char="-"/>
            </a:pPr>
            <a:r>
              <a:rPr lang="en-GB" sz="3200" dirty="0" smtClean="0">
                <a:solidFill>
                  <a:srgbClr val="FFFF00"/>
                </a:solidFill>
              </a:rPr>
              <a:t>Do a special mission every term</a:t>
            </a:r>
            <a:endParaRPr lang="en-GB" sz="3200" dirty="0">
              <a:solidFill>
                <a:srgbClr val="FFFF00"/>
              </a:solidFill>
            </a:endParaRPr>
          </a:p>
          <a:p>
            <a:pPr algn="ctr"/>
            <a:endParaRPr lang="en-GB" sz="3200" b="1" dirty="0">
              <a:solidFill>
                <a:srgbClr val="FFFF00"/>
              </a:solidFill>
            </a:endParaRP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270993" y="1015575"/>
            <a:ext cx="7454685" cy="2657524"/>
          </a:xfrm>
          <a:prstGeom prst="rect">
            <a:avLst/>
          </a:prstGeom>
        </p:spPr>
      </p:pic>
    </p:spTree>
    <p:extLst>
      <p:ext uri="{BB962C8B-B14F-4D97-AF65-F5344CB8AC3E}">
        <p14:creationId xmlns:p14="http://schemas.microsoft.com/office/powerpoint/2010/main" val="4106708079"/>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Image result for Hawliau Plant"/>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977611" y="1486621"/>
            <a:ext cx="4910912" cy="3353233"/>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Image result for children's rights in Wals"/>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387648" y="812800"/>
            <a:ext cx="3697542" cy="5213926"/>
          </a:xfrm>
          <a:prstGeom prst="rect">
            <a:avLst/>
          </a:prstGeom>
          <a:noFill/>
          <a:extLst>
            <a:ext uri="{909E8E84-426E-40DD-AFC4-6F175D3DCCD1}">
              <a14:hiddenFill xmlns:a14="http://schemas.microsoft.com/office/drawing/2010/main">
                <a:solidFill>
                  <a:srgbClr val="FFFFFF"/>
                </a:solidFill>
              </a14:hiddenFill>
            </a:ext>
          </a:extLst>
        </p:spPr>
      </p:pic>
      <p:pic>
        <p:nvPicPr>
          <p:cNvPr id="2" name="Sl9">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571211" y="5413416"/>
            <a:ext cx="406400" cy="406400"/>
          </a:xfrm>
          <a:prstGeom prst="rect">
            <a:avLst/>
          </a:prstGeom>
        </p:spPr>
      </p:pic>
      <p:pic>
        <p:nvPicPr>
          <p:cNvPr id="3" name="Sl9">
            <a:hlinkClick r:id="" action="ppaction://media"/>
          </p:cNvPr>
          <p:cNvPicPr>
            <a:picLocks noChangeAspect="1"/>
          </p:cNvPicPr>
          <p:nvPr>
            <a:audioFile r:link="rId4"/>
            <p:extLst>
              <p:ext uri="{DAA4B4D4-6D71-4841-9C94-3DE7FCFB9230}">
                <p14:media xmlns:p14="http://schemas.microsoft.com/office/powerpoint/2010/main" r:embed="rId3"/>
              </p:ext>
            </p:extLst>
          </p:nvPr>
        </p:nvPicPr>
        <p:blipFill>
          <a:blip r:embed="rId9"/>
          <a:stretch>
            <a:fillRect/>
          </a:stretch>
        </p:blipFill>
        <p:spPr>
          <a:xfrm>
            <a:off x="11402349" y="5823526"/>
            <a:ext cx="406400" cy="406400"/>
          </a:xfrm>
          <a:prstGeom prst="rect">
            <a:avLst/>
          </a:prstGeom>
        </p:spPr>
      </p:pic>
    </p:spTree>
    <p:extLst>
      <p:ext uri="{BB962C8B-B14F-4D97-AF65-F5344CB8AC3E}">
        <p14:creationId xmlns:p14="http://schemas.microsoft.com/office/powerpoint/2010/main" val="2065769786"/>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33592" fill="hold"/>
                                        <p:tgtEl>
                                          <p:spTgt spid="2"/>
                                        </p:tgtEl>
                                      </p:cBhvr>
                                    </p:cmd>
                                  </p:childTnLst>
                                </p:cTn>
                              </p:par>
                            </p:childTnLst>
                          </p:cTn>
                        </p:par>
                      </p:childTnLst>
                    </p:cTn>
                  </p:par>
                </p:childTnLst>
              </p:cTn>
              <p:nextCondLst>
                <p:cond evt="onClick" delay="0">
                  <p:tgtEl>
                    <p:spTgt spid="2"/>
                  </p:tgtEl>
                </p:cond>
              </p:nextCondLst>
            </p:seq>
            <p:audio>
              <p:cMediaNode vol="80000">
                <p:cTn id="7" fill="hold" display="0">
                  <p:stCondLst>
                    <p:cond delay="indefinite"/>
                  </p:stCondLst>
                  <p:endCondLst>
                    <p:cond evt="onStopAudio" delay="0">
                      <p:tgtEl>
                        <p:sldTgt/>
                      </p:tgtEl>
                    </p:cond>
                  </p:endCondLst>
                </p:cTn>
                <p:tgtEl>
                  <p:spTgt spid="2"/>
                </p:tgtEl>
              </p:cMediaNode>
            </p:audi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1" presetClass="mediacall" presetSubtype="0" fill="hold" nodeType="clickEffect">
                                  <p:stCondLst>
                                    <p:cond delay="0"/>
                                  </p:stCondLst>
                                  <p:childTnLst>
                                    <p:cmd type="call" cmd="playFrom(0.0)">
                                      <p:cBhvr>
                                        <p:cTn id="12" dur="31619" fill="hold"/>
                                        <p:tgtEl>
                                          <p:spTgt spid="3"/>
                                        </p:tgtEl>
                                      </p:cBhvr>
                                    </p:cmd>
                                  </p:childTnLst>
                                </p:cTn>
                              </p:par>
                            </p:childTnLst>
                          </p:cTn>
                        </p:par>
                      </p:childTnLst>
                    </p:cTn>
                  </p:par>
                </p:childTnLst>
              </p:cTn>
              <p:nextCondLst>
                <p:cond evt="onClick" delay="0">
                  <p:tgtEl>
                    <p:spTgt spid="3"/>
                  </p:tgtEl>
                </p:cond>
              </p:nextCondLst>
            </p:seq>
            <p:audio>
              <p:cMediaNode vol="80000">
                <p:cTn id="13" fill="hold" display="0">
                  <p:stCondLst>
                    <p:cond delay="indefinite"/>
                  </p:stCondLst>
                  <p:endCondLst>
                    <p:cond evt="onStopAudio" delay="0">
                      <p:tgtEl>
                        <p:sldTgt/>
                      </p:tgtEl>
                    </p:cond>
                  </p:endCondLst>
                </p:cTn>
                <p:tgtEl>
                  <p:spTgt spid="3"/>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cy-GB" sz="3200" dirty="0" smtClean="0"/>
              <a:t>Confensiwn y Cenhedloedd Unedig ar hawliau plant</a:t>
            </a:r>
            <a:br>
              <a:rPr lang="cy-GB" sz="3200" dirty="0" smtClean="0"/>
            </a:br>
            <a:r>
              <a:rPr lang="cy-GB" sz="3200" b="1" dirty="0" err="1" smtClean="0">
                <a:solidFill>
                  <a:srgbClr val="FFFF00"/>
                </a:solidFill>
              </a:rPr>
              <a:t>United</a:t>
            </a:r>
            <a:r>
              <a:rPr lang="cy-GB" sz="3200" b="1" dirty="0" smtClean="0">
                <a:solidFill>
                  <a:srgbClr val="FFFF00"/>
                </a:solidFill>
              </a:rPr>
              <a:t> </a:t>
            </a:r>
            <a:r>
              <a:rPr lang="cy-GB" sz="3200" b="1" dirty="0" err="1" smtClean="0">
                <a:solidFill>
                  <a:srgbClr val="FFFF00"/>
                </a:solidFill>
              </a:rPr>
              <a:t>nations</a:t>
            </a:r>
            <a:r>
              <a:rPr lang="cy-GB" sz="3200" b="1" dirty="0" smtClean="0">
                <a:solidFill>
                  <a:srgbClr val="FFFF00"/>
                </a:solidFill>
              </a:rPr>
              <a:t> </a:t>
            </a:r>
            <a:r>
              <a:rPr lang="cy-GB" sz="3200" b="1" dirty="0" err="1" smtClean="0">
                <a:solidFill>
                  <a:srgbClr val="FFFF00"/>
                </a:solidFill>
              </a:rPr>
              <a:t>convention</a:t>
            </a:r>
            <a:r>
              <a:rPr lang="cy-GB" sz="3200" b="1" dirty="0" smtClean="0">
                <a:solidFill>
                  <a:srgbClr val="FFFF00"/>
                </a:solidFill>
              </a:rPr>
              <a:t> of the </a:t>
            </a:r>
            <a:r>
              <a:rPr lang="cy-GB" sz="3200" b="1" dirty="0" err="1" smtClean="0">
                <a:solidFill>
                  <a:srgbClr val="FFFF00"/>
                </a:solidFill>
              </a:rPr>
              <a:t>rights</a:t>
            </a:r>
            <a:r>
              <a:rPr lang="cy-GB" sz="3200" b="1" dirty="0" smtClean="0">
                <a:solidFill>
                  <a:srgbClr val="FFFF00"/>
                </a:solidFill>
              </a:rPr>
              <a:t> of the </a:t>
            </a:r>
            <a:r>
              <a:rPr lang="cy-GB" sz="3200" b="1" dirty="0" err="1" smtClean="0">
                <a:solidFill>
                  <a:srgbClr val="FFFF00"/>
                </a:solidFill>
              </a:rPr>
              <a:t>child</a:t>
            </a:r>
            <a:endParaRPr lang="en-GB" sz="3200" b="1" dirty="0">
              <a:solidFill>
                <a:srgbClr val="FFFF00"/>
              </a:solidFill>
            </a:endParaRPr>
          </a:p>
        </p:txBody>
      </p:sp>
      <p:pic>
        <p:nvPicPr>
          <p:cNvPr id="2052" name="Picture 4" descr="Image result for ccuhp erthygl 12"/>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rcRect/>
          <a:stretch>
            <a:fillRect/>
          </a:stretch>
        </p:blipFill>
        <p:spPr bwMode="auto">
          <a:xfrm>
            <a:off x="2683236" y="1973877"/>
            <a:ext cx="6136553" cy="4602414"/>
          </a:xfrm>
          <a:prstGeom prst="rect">
            <a:avLst/>
          </a:prstGeom>
        </p:spPr>
        <p:style>
          <a:lnRef idx="0">
            <a:schemeClr val="accent3"/>
          </a:lnRef>
          <a:fillRef idx="3">
            <a:schemeClr val="accent3"/>
          </a:fillRef>
          <a:effectRef idx="3">
            <a:schemeClr val="accent3"/>
          </a:effectRef>
          <a:fontRef idx="minor">
            <a:schemeClr val="lt1"/>
          </a:fontRef>
        </p:style>
      </p:pic>
      <p:sp>
        <p:nvSpPr>
          <p:cNvPr id="6" name="Isosceles Triangle 5"/>
          <p:cNvSpPr/>
          <p:nvPr/>
        </p:nvSpPr>
        <p:spPr>
          <a:xfrm rot="405562" flipV="1">
            <a:off x="2846026" y="5740508"/>
            <a:ext cx="3318148" cy="920893"/>
          </a:xfrm>
          <a:prstGeom prst="triangle">
            <a:avLst>
              <a:gd name="adj" fmla="val 4403"/>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93631420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See the source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35251" y="742929"/>
            <a:ext cx="2667000" cy="2847976"/>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See the source imag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199979" y="1911188"/>
            <a:ext cx="2667000" cy="2847976"/>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p:cNvSpPr/>
          <p:nvPr/>
        </p:nvSpPr>
        <p:spPr>
          <a:xfrm>
            <a:off x="316374" y="4112833"/>
            <a:ext cx="6096000" cy="646331"/>
          </a:xfrm>
          <a:prstGeom prst="rect">
            <a:avLst/>
          </a:prstGeom>
        </p:spPr>
        <p:txBody>
          <a:bodyPr>
            <a:spAutoFit/>
          </a:bodyPr>
          <a:lstStyle/>
          <a:p>
            <a:r>
              <a:rPr lang="en-GB" dirty="0">
                <a:hlinkClick r:id="rId5"/>
              </a:rPr>
              <a:t>https://www.estyn.llyw.cymru/arfer-effeithiol/newid-strwythur-y-cyngor-ysgol</a:t>
            </a:r>
            <a:endParaRPr lang="en-GB" dirty="0"/>
          </a:p>
        </p:txBody>
      </p:sp>
      <p:sp>
        <p:nvSpPr>
          <p:cNvPr id="3" name="Rectangle 2"/>
          <p:cNvSpPr/>
          <p:nvPr/>
        </p:nvSpPr>
        <p:spPr>
          <a:xfrm>
            <a:off x="6412374" y="5132198"/>
            <a:ext cx="6096000" cy="1200329"/>
          </a:xfrm>
          <a:prstGeom prst="rect">
            <a:avLst/>
          </a:prstGeom>
        </p:spPr>
        <p:txBody>
          <a:bodyPr>
            <a:spAutoFit/>
          </a:bodyPr>
          <a:lstStyle/>
          <a:p>
            <a:r>
              <a:rPr lang="en-GB" dirty="0">
                <a:hlinkClick r:id="rId6"/>
              </a:rPr>
              <a:t>https://www.estyn.gov.wales/effective-practice/changing-structure-school-council?_ga=2.105401607.526497126.1584347237-164256353.1537773651</a:t>
            </a:r>
            <a:endParaRPr lang="en-GB" dirty="0"/>
          </a:p>
        </p:txBody>
      </p:sp>
    </p:spTree>
    <p:extLst>
      <p:ext uri="{BB962C8B-B14F-4D97-AF65-F5344CB8AC3E}">
        <p14:creationId xmlns:p14="http://schemas.microsoft.com/office/powerpoint/2010/main" val="90694428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1" y="1801794"/>
            <a:ext cx="10131427" cy="3124199"/>
          </a:xfrm>
        </p:spPr>
        <p:txBody>
          <a:bodyPr/>
          <a:lstStyle/>
          <a:p>
            <a:r>
              <a:rPr lang="en-GB" dirty="0">
                <a:hlinkClick r:id="rId3"/>
              </a:rPr>
              <a:t>https://www.estyn.llyw.cymru/arfer-effeithiol/ysgol-yn-datblygu-llais-y-disgybl</a:t>
            </a:r>
            <a:endParaRPr lang="en-GB" dirty="0"/>
          </a:p>
        </p:txBody>
      </p:sp>
      <p:sp>
        <p:nvSpPr>
          <p:cNvPr id="3" name="Text Placeholder 2"/>
          <p:cNvSpPr>
            <a:spLocks noGrp="1"/>
          </p:cNvSpPr>
          <p:nvPr>
            <p:ph type="body" idx="1"/>
          </p:nvPr>
        </p:nvSpPr>
        <p:spPr/>
        <p:txBody>
          <a:bodyPr>
            <a:normAutofit/>
          </a:bodyPr>
          <a:lstStyle/>
          <a:p>
            <a:r>
              <a:rPr lang="en-GB" sz="2800" dirty="0">
                <a:hlinkClick r:id="rId4"/>
              </a:rPr>
              <a:t>https://www.estyn.gov.wales/effective-practice/school-develops-pupil-voice?_ga=2.41846182.526497126.1584347237-164256353.1537773651</a:t>
            </a:r>
            <a:endParaRPr lang="en-GB" sz="2800" dirty="0"/>
          </a:p>
        </p:txBody>
      </p:sp>
      <p:pic>
        <p:nvPicPr>
          <p:cNvPr id="2050" name="Picture 2" descr="Pupils work together on school council"/>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217659" y="442882"/>
            <a:ext cx="4666484" cy="218457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07330403"/>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1" y="609602"/>
            <a:ext cx="10131427" cy="1948404"/>
          </a:xfrm>
        </p:spPr>
        <p:txBody>
          <a:bodyPr/>
          <a:lstStyle/>
          <a:p>
            <a:r>
              <a:rPr lang="cy-GB" dirty="0" smtClean="0"/>
              <a:t>Sut gellid mesur llais y disgybl?</a:t>
            </a:r>
            <a:endParaRPr lang="en-GB" dirty="0"/>
          </a:p>
        </p:txBody>
      </p:sp>
      <p:sp>
        <p:nvSpPr>
          <p:cNvPr id="3" name="Text Placeholder 2"/>
          <p:cNvSpPr>
            <a:spLocks noGrp="1"/>
          </p:cNvSpPr>
          <p:nvPr>
            <p:ph type="body" idx="1"/>
          </p:nvPr>
        </p:nvSpPr>
        <p:spPr>
          <a:xfrm>
            <a:off x="685800" y="3819646"/>
            <a:ext cx="10131428" cy="1971554"/>
          </a:xfrm>
        </p:spPr>
        <p:txBody>
          <a:bodyPr>
            <a:normAutofit/>
          </a:bodyPr>
          <a:lstStyle/>
          <a:p>
            <a:r>
              <a:rPr lang="cy-GB" sz="3200" dirty="0" err="1" smtClean="0">
                <a:solidFill>
                  <a:srgbClr val="FFFF00"/>
                </a:solidFill>
              </a:rPr>
              <a:t>How</a:t>
            </a:r>
            <a:r>
              <a:rPr lang="cy-GB" sz="3200" dirty="0" smtClean="0">
                <a:solidFill>
                  <a:srgbClr val="FFFF00"/>
                </a:solidFill>
              </a:rPr>
              <a:t> can </a:t>
            </a:r>
            <a:r>
              <a:rPr lang="cy-GB" sz="3200" dirty="0" err="1" smtClean="0">
                <a:solidFill>
                  <a:srgbClr val="FFFF00"/>
                </a:solidFill>
              </a:rPr>
              <a:t>pupil</a:t>
            </a:r>
            <a:r>
              <a:rPr lang="cy-GB" sz="3200" dirty="0" smtClean="0">
                <a:solidFill>
                  <a:srgbClr val="FFFF00"/>
                </a:solidFill>
              </a:rPr>
              <a:t> </a:t>
            </a:r>
            <a:r>
              <a:rPr lang="cy-GB" sz="3200" dirty="0" err="1" smtClean="0">
                <a:solidFill>
                  <a:srgbClr val="FFFF00"/>
                </a:solidFill>
              </a:rPr>
              <a:t>voice</a:t>
            </a:r>
            <a:r>
              <a:rPr lang="cy-GB" sz="3200" dirty="0" smtClean="0">
                <a:solidFill>
                  <a:srgbClr val="FFFF00"/>
                </a:solidFill>
              </a:rPr>
              <a:t> be </a:t>
            </a:r>
            <a:r>
              <a:rPr lang="cy-GB" sz="3200" dirty="0" err="1" smtClean="0">
                <a:solidFill>
                  <a:srgbClr val="FFFF00"/>
                </a:solidFill>
              </a:rPr>
              <a:t>measured</a:t>
            </a:r>
            <a:r>
              <a:rPr lang="cy-GB" sz="3200" dirty="0" smtClean="0">
                <a:solidFill>
                  <a:srgbClr val="FFFF00"/>
                </a:solidFill>
              </a:rPr>
              <a:t>?</a:t>
            </a:r>
            <a:endParaRPr lang="en-GB" sz="3200" dirty="0">
              <a:solidFill>
                <a:srgbClr val="FFFF00"/>
              </a:solidFill>
            </a:endParaRPr>
          </a:p>
        </p:txBody>
      </p:sp>
      <p:pic>
        <p:nvPicPr>
          <p:cNvPr id="3074" name="Picture 2" descr="See the source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311149" y="301450"/>
            <a:ext cx="2390855" cy="1593903"/>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See the source imag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482350" y="2319317"/>
            <a:ext cx="2170936" cy="2170936"/>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See the source image"/>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107147" y="5004021"/>
            <a:ext cx="2798858" cy="157435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8863563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211240" y="171980"/>
            <a:ext cx="6745146" cy="952982"/>
          </a:xfrm>
        </p:spPr>
        <p:txBody>
          <a:bodyPr/>
          <a:lstStyle/>
          <a:p>
            <a:r>
              <a:rPr lang="cy-GB" dirty="0" err="1" smtClean="0">
                <a:solidFill>
                  <a:srgbClr val="FFFF00"/>
                </a:solidFill>
              </a:rPr>
              <a:t>Hart’s</a:t>
            </a:r>
            <a:r>
              <a:rPr lang="cy-GB" dirty="0" smtClean="0">
                <a:solidFill>
                  <a:srgbClr val="FFFF00"/>
                </a:solidFill>
              </a:rPr>
              <a:t> Ladder of </a:t>
            </a:r>
            <a:r>
              <a:rPr lang="cy-GB" dirty="0" err="1" smtClean="0">
                <a:solidFill>
                  <a:srgbClr val="FFFF00"/>
                </a:solidFill>
              </a:rPr>
              <a:t>Participation</a:t>
            </a:r>
            <a:endParaRPr lang="en-GB" dirty="0">
              <a:solidFill>
                <a:srgbClr val="FFFF00"/>
              </a:solidFill>
            </a:endParaRPr>
          </a:p>
        </p:txBody>
      </p:sp>
      <p:pic>
        <p:nvPicPr>
          <p:cNvPr id="4100" name="Picture 4" descr="See the source image"/>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331353" y="1252284"/>
            <a:ext cx="5339786" cy="5381318"/>
          </a:xfrm>
          <a:prstGeom prst="rect">
            <a:avLst/>
          </a:prstGeom>
          <a:solidFill>
            <a:schemeClr val="tx1"/>
          </a:solidFill>
        </p:spPr>
      </p:pic>
      <p:pic>
        <p:nvPicPr>
          <p:cNvPr id="2" name="Sl16">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429549" y="1674793"/>
            <a:ext cx="406400" cy="406400"/>
          </a:xfrm>
          <a:prstGeom prst="rect">
            <a:avLst/>
          </a:prstGeom>
        </p:spPr>
      </p:pic>
      <p:pic>
        <p:nvPicPr>
          <p:cNvPr id="3" name="Sl14">
            <a:hlinkClick r:id="" action="ppaction://media"/>
          </p:cNvPr>
          <p:cNvPicPr>
            <a:picLocks noChangeAspect="1"/>
          </p:cNvPicPr>
          <p:nvPr>
            <a:audioFile r:link="rId4"/>
            <p:extLst>
              <p:ext uri="{DAA4B4D4-6D71-4841-9C94-3DE7FCFB9230}">
                <p14:media xmlns:p14="http://schemas.microsoft.com/office/powerpoint/2010/main" r:embed="rId3"/>
              </p:ext>
            </p:extLst>
          </p:nvPr>
        </p:nvPicPr>
        <p:blipFill>
          <a:blip r:embed="rId8"/>
          <a:stretch>
            <a:fillRect/>
          </a:stretch>
        </p:blipFill>
        <p:spPr>
          <a:xfrm>
            <a:off x="632749" y="5552312"/>
            <a:ext cx="406400" cy="406400"/>
          </a:xfrm>
          <a:prstGeom prst="rect">
            <a:avLst/>
          </a:prstGeom>
        </p:spPr>
      </p:pic>
      <p:sp>
        <p:nvSpPr>
          <p:cNvPr id="6" name="TextBox 5"/>
          <p:cNvSpPr txBox="1"/>
          <p:nvPr/>
        </p:nvSpPr>
        <p:spPr>
          <a:xfrm>
            <a:off x="1412111" y="1674793"/>
            <a:ext cx="2546431" cy="369332"/>
          </a:xfrm>
          <a:prstGeom prst="rect">
            <a:avLst/>
          </a:prstGeom>
          <a:noFill/>
        </p:spPr>
        <p:txBody>
          <a:bodyPr wrap="square" rtlCol="0">
            <a:spAutoFit/>
          </a:bodyPr>
          <a:lstStyle/>
          <a:p>
            <a:r>
              <a:rPr lang="cy-GB" dirty="0" smtClean="0"/>
              <a:t>Cymraeg</a:t>
            </a:r>
            <a:endParaRPr lang="en-GB" dirty="0"/>
          </a:p>
        </p:txBody>
      </p:sp>
      <p:sp>
        <p:nvSpPr>
          <p:cNvPr id="8" name="TextBox 7"/>
          <p:cNvSpPr txBox="1"/>
          <p:nvPr/>
        </p:nvSpPr>
        <p:spPr>
          <a:xfrm>
            <a:off x="1412111" y="5552312"/>
            <a:ext cx="2546431" cy="369332"/>
          </a:xfrm>
          <a:prstGeom prst="rect">
            <a:avLst/>
          </a:prstGeom>
          <a:noFill/>
        </p:spPr>
        <p:txBody>
          <a:bodyPr wrap="square" rtlCol="0">
            <a:spAutoFit/>
          </a:bodyPr>
          <a:lstStyle/>
          <a:p>
            <a:r>
              <a:rPr lang="cy-GB" dirty="0" err="1" smtClean="0"/>
              <a:t>English</a:t>
            </a:r>
            <a:endParaRPr lang="en-GB" dirty="0"/>
          </a:p>
        </p:txBody>
      </p:sp>
    </p:spTree>
    <p:extLst>
      <p:ext uri="{BB962C8B-B14F-4D97-AF65-F5344CB8AC3E}">
        <p14:creationId xmlns:p14="http://schemas.microsoft.com/office/powerpoint/2010/main" val="4223389295"/>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34684" fill="hold"/>
                                        <p:tgtEl>
                                          <p:spTgt spid="2"/>
                                        </p:tgtEl>
                                      </p:cBhvr>
                                    </p:cmd>
                                  </p:childTnLst>
                                </p:cTn>
                              </p:par>
                            </p:childTnLst>
                          </p:cTn>
                        </p:par>
                      </p:childTnLst>
                    </p:cTn>
                  </p:par>
                </p:childTnLst>
              </p:cTn>
              <p:nextCondLst>
                <p:cond evt="onClick" delay="0">
                  <p:tgtEl>
                    <p:spTgt spid="2"/>
                  </p:tgtEl>
                </p:cond>
              </p:nextCondLst>
            </p:seq>
            <p:audio>
              <p:cMediaNode vol="80000">
                <p:cTn id="7" fill="hold" display="0">
                  <p:stCondLst>
                    <p:cond delay="indefinite"/>
                  </p:stCondLst>
                  <p:endCondLst>
                    <p:cond evt="onStopAudio" delay="0">
                      <p:tgtEl>
                        <p:sldTgt/>
                      </p:tgtEl>
                    </p:cond>
                  </p:endCondLst>
                </p:cTn>
                <p:tgtEl>
                  <p:spTgt spid="2"/>
                </p:tgtEl>
              </p:cMediaNode>
            </p:audi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1" presetClass="mediacall" presetSubtype="0" fill="hold" nodeType="clickEffect">
                                  <p:stCondLst>
                                    <p:cond delay="0"/>
                                  </p:stCondLst>
                                  <p:childTnLst>
                                    <p:cmd type="call" cmd="playFrom(0.0)">
                                      <p:cBhvr>
                                        <p:cTn id="12" dur="27681" fill="hold"/>
                                        <p:tgtEl>
                                          <p:spTgt spid="3"/>
                                        </p:tgtEl>
                                      </p:cBhvr>
                                    </p:cmd>
                                  </p:childTnLst>
                                </p:cTn>
                              </p:par>
                            </p:childTnLst>
                          </p:cTn>
                        </p:par>
                      </p:childTnLst>
                    </p:cTn>
                  </p:par>
                </p:childTnLst>
              </p:cTn>
              <p:nextCondLst>
                <p:cond evt="onClick" delay="0">
                  <p:tgtEl>
                    <p:spTgt spid="3"/>
                  </p:tgtEl>
                </p:cond>
              </p:nextCondLst>
            </p:seq>
            <p:audio>
              <p:cMediaNode vol="80000">
                <p:cTn id="13" fill="hold" display="0">
                  <p:stCondLst>
                    <p:cond delay="indefinite"/>
                  </p:stCondLst>
                  <p:endCondLst>
                    <p:cond evt="onStopAudio" delay="0">
                      <p:tgtEl>
                        <p:sldTgt/>
                      </p:tgtEl>
                    </p:cond>
                  </p:endCondLst>
                </p:cTn>
                <p:tgtEl>
                  <p:spTgt spid="3"/>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370820" y="318607"/>
            <a:ext cx="5694314" cy="4450164"/>
          </a:xfrm>
          <a:prstGeom prst="rect">
            <a:avLst/>
          </a:prstGeom>
        </p:spPr>
      </p:pic>
      <p:sp>
        <p:nvSpPr>
          <p:cNvPr id="3" name="Rectangle 2"/>
          <p:cNvSpPr/>
          <p:nvPr/>
        </p:nvSpPr>
        <p:spPr>
          <a:xfrm>
            <a:off x="1300223" y="5513369"/>
            <a:ext cx="9209590" cy="954107"/>
          </a:xfrm>
          <a:prstGeom prst="rect">
            <a:avLst/>
          </a:prstGeom>
        </p:spPr>
        <p:txBody>
          <a:bodyPr wrap="square">
            <a:spAutoFit/>
          </a:bodyPr>
          <a:lstStyle/>
          <a:p>
            <a:r>
              <a:rPr lang="en-GB" sz="2800" dirty="0">
                <a:hlinkClick r:id="rId4"/>
              </a:rPr>
              <a:t>https://education.gov.scot/improvement/Documents/learner-participation.pdf</a:t>
            </a:r>
            <a:endParaRPr lang="en-GB" sz="2800" dirty="0"/>
          </a:p>
        </p:txBody>
      </p:sp>
    </p:spTree>
    <p:extLst>
      <p:ext uri="{BB962C8B-B14F-4D97-AF65-F5344CB8AC3E}">
        <p14:creationId xmlns:p14="http://schemas.microsoft.com/office/powerpoint/2010/main" val="50295620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http://www.childreninwales.org.uk/wp-content/uploads/2017/11/ParticipationStandards_Poster_9.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3766" y="62736"/>
            <a:ext cx="9611404" cy="67952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345819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smtClean="0"/>
              <a:t/>
            </a:r>
            <a:br>
              <a:rPr lang="cy-GB" dirty="0" smtClean="0"/>
            </a:br>
            <a:endParaRPr lang="en-GB" dirty="0"/>
          </a:p>
        </p:txBody>
      </p:sp>
      <p:sp>
        <p:nvSpPr>
          <p:cNvPr id="3" name="Content Placeholder 2"/>
          <p:cNvSpPr>
            <a:spLocks noGrp="1"/>
          </p:cNvSpPr>
          <p:nvPr>
            <p:ph sz="half" idx="1"/>
          </p:nvPr>
        </p:nvSpPr>
        <p:spPr/>
        <p:txBody>
          <a:bodyPr>
            <a:noAutofit/>
          </a:bodyPr>
          <a:lstStyle/>
          <a:p>
            <a:r>
              <a:rPr lang="en-GB" sz="2000" dirty="0" err="1"/>
              <a:t>Yn</a:t>
            </a:r>
            <a:r>
              <a:rPr lang="en-GB" sz="2000" dirty="0"/>
              <a:t> </a:t>
            </a:r>
            <a:r>
              <a:rPr lang="en-GB" sz="2000" dirty="0" err="1"/>
              <a:t>yr</a:t>
            </a:r>
            <a:r>
              <a:rPr lang="en-GB" sz="2000" dirty="0"/>
              <a:t> </a:t>
            </a:r>
            <a:r>
              <a:rPr lang="en-GB" sz="2000" dirty="0" err="1"/>
              <a:t>ysgolion</a:t>
            </a:r>
            <a:r>
              <a:rPr lang="en-GB" sz="2000" dirty="0"/>
              <a:t> </a:t>
            </a:r>
            <a:r>
              <a:rPr lang="en-GB" sz="2000" dirty="0" err="1"/>
              <a:t>hyn</a:t>
            </a:r>
            <a:r>
              <a:rPr lang="en-GB" sz="2000" dirty="0"/>
              <a:t>:</a:t>
            </a:r>
            <a:br>
              <a:rPr lang="en-GB" sz="2000" dirty="0"/>
            </a:br>
            <a:r>
              <a:rPr lang="en-GB" sz="2000" dirty="0"/>
              <a:t>• </a:t>
            </a:r>
            <a:r>
              <a:rPr lang="en-GB" sz="2000" dirty="0" err="1"/>
              <a:t>mae</a:t>
            </a:r>
            <a:r>
              <a:rPr lang="en-GB" sz="2000" dirty="0"/>
              <a:t> </a:t>
            </a:r>
            <a:r>
              <a:rPr lang="en-GB" sz="2000" dirty="0" err="1"/>
              <a:t>cyfranogiad</a:t>
            </a:r>
            <a:r>
              <a:rPr lang="en-GB" sz="2000" dirty="0"/>
              <a:t> </a:t>
            </a:r>
            <a:r>
              <a:rPr lang="en-GB" sz="2000" dirty="0" err="1"/>
              <a:t>gan</a:t>
            </a:r>
            <a:r>
              <a:rPr lang="en-GB" sz="2000" dirty="0"/>
              <a:t> </a:t>
            </a:r>
            <a:r>
              <a:rPr lang="en-GB" sz="2000" dirty="0" err="1"/>
              <a:t>ddisgyblion</a:t>
            </a:r>
            <a:r>
              <a:rPr lang="en-GB" sz="2000" dirty="0"/>
              <a:t> </a:t>
            </a:r>
            <a:r>
              <a:rPr lang="en-GB" sz="2000" dirty="0" err="1"/>
              <a:t>yn</a:t>
            </a:r>
            <a:r>
              <a:rPr lang="en-GB" sz="2000" dirty="0"/>
              <a:t> </a:t>
            </a:r>
            <a:r>
              <a:rPr lang="en-GB" sz="2000" dirty="0" err="1"/>
              <a:t>rhan</a:t>
            </a:r>
            <a:r>
              <a:rPr lang="en-GB" sz="2000" dirty="0"/>
              <a:t> </a:t>
            </a:r>
            <a:r>
              <a:rPr lang="en-GB" sz="2000" dirty="0" err="1"/>
              <a:t>annatod</a:t>
            </a:r>
            <a:r>
              <a:rPr lang="en-GB" sz="2000" dirty="0"/>
              <a:t> o </a:t>
            </a:r>
            <a:r>
              <a:rPr lang="en-GB" sz="2000" dirty="0" err="1"/>
              <a:t>weledigaeth</a:t>
            </a:r>
            <a:r>
              <a:rPr lang="en-GB" sz="2000" dirty="0"/>
              <a:t> ac ethos </a:t>
            </a:r>
            <a:r>
              <a:rPr lang="en-GB" sz="2000" dirty="0" err="1"/>
              <a:t>yr</a:t>
            </a:r>
            <a:r>
              <a:rPr lang="en-GB" sz="2000" dirty="0"/>
              <a:t> </a:t>
            </a:r>
            <a:r>
              <a:rPr lang="en-GB" sz="2000" dirty="0" err="1"/>
              <a:t>ysgol</a:t>
            </a:r>
            <a:r>
              <a:rPr lang="en-GB" sz="2000" dirty="0"/>
              <a:t>;</a:t>
            </a:r>
            <a:br>
              <a:rPr lang="en-GB" sz="2000" dirty="0"/>
            </a:br>
            <a:r>
              <a:rPr lang="en-GB" sz="2000" dirty="0"/>
              <a:t>• </a:t>
            </a:r>
            <a:r>
              <a:rPr lang="en-GB" sz="2000" dirty="0" err="1"/>
              <a:t>mae</a:t>
            </a:r>
            <a:r>
              <a:rPr lang="en-GB" sz="2000" dirty="0"/>
              <a:t> </a:t>
            </a:r>
            <a:r>
              <a:rPr lang="en-GB" sz="2000" dirty="0" err="1"/>
              <a:t>strwythurau</a:t>
            </a:r>
            <a:r>
              <a:rPr lang="en-GB" sz="2000" dirty="0"/>
              <a:t> </a:t>
            </a:r>
            <a:r>
              <a:rPr lang="en-GB" sz="2000" dirty="0" err="1"/>
              <a:t>clir</a:t>
            </a:r>
            <a:r>
              <a:rPr lang="en-GB" sz="2000" dirty="0"/>
              <a:t> </a:t>
            </a:r>
            <a:r>
              <a:rPr lang="en-GB" sz="2000" dirty="0" err="1"/>
              <a:t>ar</a:t>
            </a:r>
            <a:r>
              <a:rPr lang="en-GB" sz="2000" dirty="0"/>
              <a:t> </a:t>
            </a:r>
            <a:r>
              <a:rPr lang="en-GB" sz="2000" dirty="0" err="1"/>
              <a:t>waith</a:t>
            </a:r>
            <a:r>
              <a:rPr lang="en-GB" sz="2000" dirty="0"/>
              <a:t> </a:t>
            </a:r>
            <a:r>
              <a:rPr lang="en-GB" sz="2000" dirty="0" err="1"/>
              <a:t>i</a:t>
            </a:r>
            <a:r>
              <a:rPr lang="en-GB" sz="2000" dirty="0"/>
              <a:t> </a:t>
            </a:r>
            <a:r>
              <a:rPr lang="en-GB" sz="2000" dirty="0" err="1"/>
              <a:t>gael</a:t>
            </a:r>
            <a:r>
              <a:rPr lang="en-GB" sz="2000" dirty="0"/>
              <a:t> </a:t>
            </a:r>
            <a:r>
              <a:rPr lang="en-GB" sz="2000" dirty="0" err="1"/>
              <a:t>gwybod</a:t>
            </a:r>
            <a:r>
              <a:rPr lang="en-GB" sz="2000" dirty="0"/>
              <a:t> barn </a:t>
            </a:r>
            <a:r>
              <a:rPr lang="en-GB" sz="2000" dirty="0" err="1"/>
              <a:t>disgyblion</a:t>
            </a:r>
            <a:r>
              <a:rPr lang="en-GB" sz="2000" dirty="0"/>
              <a:t>;</a:t>
            </a:r>
            <a:br>
              <a:rPr lang="en-GB" sz="2000" dirty="0"/>
            </a:br>
            <a:r>
              <a:rPr lang="en-GB" sz="2000" dirty="0"/>
              <a:t>• </a:t>
            </a:r>
            <a:r>
              <a:rPr lang="en-GB" sz="2000" dirty="0" err="1"/>
              <a:t>caiff</a:t>
            </a:r>
            <a:r>
              <a:rPr lang="en-GB" sz="2000" dirty="0"/>
              <a:t> </a:t>
            </a:r>
            <a:r>
              <a:rPr lang="en-GB" sz="2000" dirty="0" err="1"/>
              <a:t>disgyblion</a:t>
            </a:r>
            <a:r>
              <a:rPr lang="en-GB" sz="2000" dirty="0"/>
              <a:t> </a:t>
            </a:r>
            <a:r>
              <a:rPr lang="en-GB" sz="2000" dirty="0" err="1"/>
              <a:t>amrywiaeth</a:t>
            </a:r>
            <a:r>
              <a:rPr lang="en-GB" sz="2000" dirty="0"/>
              <a:t> o </a:t>
            </a:r>
            <a:r>
              <a:rPr lang="en-GB" sz="2000" dirty="0" err="1"/>
              <a:t>gyfleoedd</a:t>
            </a:r>
            <a:r>
              <a:rPr lang="en-GB" sz="2000" dirty="0"/>
              <a:t> </a:t>
            </a:r>
            <a:r>
              <a:rPr lang="en-GB" sz="2000" dirty="0" err="1"/>
              <a:t>i</a:t>
            </a:r>
            <a:r>
              <a:rPr lang="en-GB" sz="2000" dirty="0"/>
              <a:t> </a:t>
            </a:r>
            <a:r>
              <a:rPr lang="en-GB" sz="2000" dirty="0" err="1"/>
              <a:t>ddylanwadu</a:t>
            </a:r>
            <a:r>
              <a:rPr lang="en-GB" sz="2000" dirty="0"/>
              <a:t> </a:t>
            </a:r>
            <a:r>
              <a:rPr lang="en-GB" sz="2000" dirty="0" err="1"/>
              <a:t>ar</a:t>
            </a:r>
            <a:r>
              <a:rPr lang="en-GB" sz="2000" dirty="0"/>
              <a:t> </a:t>
            </a:r>
            <a:r>
              <a:rPr lang="en-GB" sz="2000" dirty="0" err="1"/>
              <a:t>benderfyniadau</a:t>
            </a:r>
            <a:r>
              <a:rPr lang="en-GB" sz="2000" dirty="0"/>
              <a:t> </a:t>
            </a:r>
            <a:r>
              <a:rPr lang="en-GB" sz="2000" dirty="0" err="1"/>
              <a:t>sy’n</a:t>
            </a:r>
            <a:r>
              <a:rPr lang="en-GB" sz="2000" dirty="0"/>
              <a:t> </a:t>
            </a:r>
            <a:r>
              <a:rPr lang="en-GB" sz="2000" dirty="0" err="1"/>
              <a:t>effeithio</a:t>
            </a:r>
            <a:r>
              <a:rPr lang="en-GB" sz="2000" dirty="0"/>
              <a:t> </a:t>
            </a:r>
            <a:r>
              <a:rPr lang="en-GB" sz="2000" dirty="0" err="1"/>
              <a:t>arnynt</a:t>
            </a:r>
            <a:r>
              <a:rPr lang="en-GB" sz="2000" dirty="0"/>
              <a:t>; ac</a:t>
            </a:r>
            <a:br>
              <a:rPr lang="en-GB" sz="2000" dirty="0"/>
            </a:br>
            <a:r>
              <a:rPr lang="en-GB" sz="2000" dirty="0"/>
              <a:t>• </a:t>
            </a:r>
            <a:r>
              <a:rPr lang="en-GB" sz="2000" dirty="0" err="1"/>
              <a:t>mae</a:t>
            </a:r>
            <a:r>
              <a:rPr lang="en-GB" sz="2000" dirty="0"/>
              <a:t> staff a </a:t>
            </a:r>
            <a:r>
              <a:rPr lang="en-GB" sz="2000" dirty="0" err="1"/>
              <a:t>disgyblion</a:t>
            </a:r>
            <a:r>
              <a:rPr lang="en-GB" sz="2000" dirty="0"/>
              <a:t> </a:t>
            </a:r>
            <a:r>
              <a:rPr lang="en-GB" sz="2000" dirty="0" err="1"/>
              <a:t>yn</a:t>
            </a:r>
            <a:r>
              <a:rPr lang="en-GB" sz="2000" dirty="0"/>
              <a:t> </a:t>
            </a:r>
            <a:r>
              <a:rPr lang="en-GB" sz="2000" dirty="0" err="1"/>
              <a:t>gallu</a:t>
            </a:r>
            <a:r>
              <a:rPr lang="en-GB" sz="2000" dirty="0"/>
              <a:t> </a:t>
            </a:r>
            <a:r>
              <a:rPr lang="en-GB" sz="2000" dirty="0" err="1"/>
              <a:t>manteisio</a:t>
            </a:r>
            <a:r>
              <a:rPr lang="en-GB" sz="2000" dirty="0"/>
              <a:t> </a:t>
            </a:r>
            <a:r>
              <a:rPr lang="en-GB" sz="2000" dirty="0" err="1"/>
              <a:t>ar</a:t>
            </a:r>
            <a:r>
              <a:rPr lang="en-GB" sz="2000" dirty="0"/>
              <a:t> </a:t>
            </a:r>
            <a:r>
              <a:rPr lang="en-GB" sz="2000" dirty="0" err="1"/>
              <a:t>hyfforddiant</a:t>
            </a:r>
            <a:r>
              <a:rPr lang="en-GB" sz="2000" dirty="0"/>
              <a:t> o </a:t>
            </a:r>
            <a:r>
              <a:rPr lang="en-GB" sz="2000" dirty="0" err="1"/>
              <a:t>ansawdd</a:t>
            </a:r>
            <a:r>
              <a:rPr lang="en-GB" sz="2000" dirty="0"/>
              <a:t> da </a:t>
            </a:r>
            <a:r>
              <a:rPr lang="en-GB" sz="2000" dirty="0" err="1"/>
              <a:t>i’w</a:t>
            </a:r>
            <a:r>
              <a:rPr lang="en-GB" sz="2000" dirty="0"/>
              <a:t> </a:t>
            </a:r>
            <a:r>
              <a:rPr lang="en-GB" sz="2000" dirty="0" err="1"/>
              <a:t>helpu</a:t>
            </a:r>
            <a:r>
              <a:rPr lang="en-GB" sz="2000" dirty="0"/>
              <a:t> </a:t>
            </a:r>
            <a:r>
              <a:rPr lang="en-GB" sz="2000" dirty="0" err="1"/>
              <a:t>i</a:t>
            </a:r>
            <a:r>
              <a:rPr lang="en-GB" sz="2000" dirty="0"/>
              <a:t> </a:t>
            </a:r>
            <a:r>
              <a:rPr lang="en-GB" sz="2000" dirty="0" err="1"/>
              <a:t>ddatblygu’r</a:t>
            </a:r>
            <a:r>
              <a:rPr lang="en-GB" sz="2000" dirty="0"/>
              <a:t> </a:t>
            </a:r>
            <a:r>
              <a:rPr lang="en-GB" sz="2000" dirty="0" err="1"/>
              <a:t>medrau</a:t>
            </a:r>
            <a:r>
              <a:rPr lang="en-GB" sz="2000" dirty="0"/>
              <a:t> y </a:t>
            </a:r>
            <a:r>
              <a:rPr lang="en-GB" sz="2000" dirty="0" err="1"/>
              <a:t>mae</a:t>
            </a:r>
            <a:r>
              <a:rPr lang="en-GB" sz="2000" dirty="0"/>
              <a:t> </a:t>
            </a:r>
            <a:r>
              <a:rPr lang="en-GB" sz="2000" dirty="0" err="1"/>
              <a:t>eu</a:t>
            </a:r>
            <a:r>
              <a:rPr lang="en-GB" sz="2000" dirty="0"/>
              <a:t> </a:t>
            </a:r>
            <a:r>
              <a:rPr lang="en-GB" sz="2000" dirty="0" err="1"/>
              <a:t>hangen</a:t>
            </a:r>
            <a:r>
              <a:rPr lang="en-GB" sz="2000" dirty="0"/>
              <a:t> </a:t>
            </a:r>
            <a:r>
              <a:rPr lang="en-GB" sz="2000" dirty="0" err="1"/>
              <a:t>i</a:t>
            </a:r>
            <a:r>
              <a:rPr lang="en-GB" sz="2000" dirty="0"/>
              <a:t> </a:t>
            </a:r>
            <a:r>
              <a:rPr lang="en-GB" sz="2000" dirty="0" err="1"/>
              <a:t>sicrhau</a:t>
            </a:r>
            <a:r>
              <a:rPr lang="en-GB" sz="2000" dirty="0"/>
              <a:t> bod </a:t>
            </a:r>
            <a:r>
              <a:rPr lang="en-GB" sz="2000" dirty="0" err="1"/>
              <a:t>lleisiau</a:t>
            </a:r>
            <a:r>
              <a:rPr lang="en-GB" sz="2000" dirty="0"/>
              <a:t> </a:t>
            </a:r>
            <a:r>
              <a:rPr lang="en-GB" sz="2000" dirty="0" err="1"/>
              <a:t>disgyblion</a:t>
            </a:r>
            <a:r>
              <a:rPr lang="en-GB" sz="2000" dirty="0"/>
              <a:t> </a:t>
            </a:r>
            <a:r>
              <a:rPr lang="en-GB" sz="2000" dirty="0" err="1"/>
              <a:t>yn</a:t>
            </a:r>
            <a:r>
              <a:rPr lang="en-GB" sz="2000" dirty="0"/>
              <a:t> </a:t>
            </a:r>
            <a:r>
              <a:rPr lang="en-GB" sz="2000" dirty="0" err="1"/>
              <a:t>cael</a:t>
            </a:r>
            <a:r>
              <a:rPr lang="en-GB" sz="2000" dirty="0"/>
              <a:t> </a:t>
            </a:r>
            <a:r>
              <a:rPr lang="en-GB" sz="2000" dirty="0" err="1"/>
              <a:t>eu</a:t>
            </a:r>
            <a:r>
              <a:rPr lang="en-GB" sz="2000" dirty="0"/>
              <a:t> </a:t>
            </a:r>
            <a:r>
              <a:rPr lang="en-GB" sz="2000" dirty="0" err="1"/>
              <a:t>clywed</a:t>
            </a:r>
            <a:endParaRPr lang="en-GB" sz="2000" dirty="0"/>
          </a:p>
        </p:txBody>
      </p:sp>
      <p:sp>
        <p:nvSpPr>
          <p:cNvPr id="4" name="Content Placeholder 3"/>
          <p:cNvSpPr>
            <a:spLocks noGrp="1"/>
          </p:cNvSpPr>
          <p:nvPr>
            <p:ph sz="half" idx="2"/>
          </p:nvPr>
        </p:nvSpPr>
        <p:spPr/>
        <p:txBody>
          <a:bodyPr>
            <a:noAutofit/>
          </a:bodyPr>
          <a:lstStyle/>
          <a:p>
            <a:r>
              <a:rPr lang="en-GB" sz="2400" dirty="0">
                <a:solidFill>
                  <a:srgbClr val="FFFF00"/>
                </a:solidFill>
              </a:rPr>
              <a:t>In these schools:</a:t>
            </a:r>
            <a:br>
              <a:rPr lang="en-GB" sz="2400" dirty="0">
                <a:solidFill>
                  <a:srgbClr val="FFFF00"/>
                </a:solidFill>
              </a:rPr>
            </a:br>
            <a:r>
              <a:rPr lang="en-GB" sz="2400" dirty="0">
                <a:solidFill>
                  <a:srgbClr val="FFFF00"/>
                </a:solidFill>
              </a:rPr>
              <a:t>• pupil participation is integral to the school’s vision and ethos;</a:t>
            </a:r>
            <a:br>
              <a:rPr lang="en-GB" sz="2400" dirty="0">
                <a:solidFill>
                  <a:srgbClr val="FFFF00"/>
                </a:solidFill>
              </a:rPr>
            </a:br>
            <a:r>
              <a:rPr lang="en-GB" sz="2400" dirty="0">
                <a:solidFill>
                  <a:srgbClr val="FFFF00"/>
                </a:solidFill>
              </a:rPr>
              <a:t>• there are clear structures in place to capture pupils’ views;</a:t>
            </a:r>
            <a:br>
              <a:rPr lang="en-GB" sz="2400" dirty="0">
                <a:solidFill>
                  <a:srgbClr val="FFFF00"/>
                </a:solidFill>
              </a:rPr>
            </a:br>
            <a:r>
              <a:rPr lang="en-GB" sz="2400" dirty="0">
                <a:solidFill>
                  <a:srgbClr val="FFFF00"/>
                </a:solidFill>
              </a:rPr>
              <a:t>• pupils have a range of opportunities to influence decisions which affect them; and</a:t>
            </a:r>
            <a:br>
              <a:rPr lang="en-GB" sz="2400" dirty="0">
                <a:solidFill>
                  <a:srgbClr val="FFFF00"/>
                </a:solidFill>
              </a:rPr>
            </a:br>
            <a:r>
              <a:rPr lang="en-GB" sz="2400" dirty="0">
                <a:solidFill>
                  <a:srgbClr val="FFFF00"/>
                </a:solidFill>
              </a:rPr>
              <a:t>• staff and pupils have access to good quality training to help them develop the skills needed to make pupils’ voices heard</a:t>
            </a:r>
          </a:p>
        </p:txBody>
      </p:sp>
      <p:sp>
        <p:nvSpPr>
          <p:cNvPr id="5" name="Rectangle 4"/>
          <p:cNvSpPr/>
          <p:nvPr/>
        </p:nvSpPr>
        <p:spPr>
          <a:xfrm>
            <a:off x="685801" y="135038"/>
            <a:ext cx="8539517" cy="1692771"/>
          </a:xfrm>
          <a:prstGeom prst="rect">
            <a:avLst/>
          </a:prstGeom>
        </p:spPr>
        <p:txBody>
          <a:bodyPr wrap="none">
            <a:spAutoFit/>
          </a:bodyPr>
          <a:lstStyle/>
          <a:p>
            <a:r>
              <a:rPr lang="en-GB" sz="3200" b="1" i="1" dirty="0" err="1">
                <a:solidFill>
                  <a:srgbClr val="555555"/>
                </a:solidFill>
                <a:latin typeface="PT Sans"/>
              </a:rPr>
              <a:t>Cyfranogiad</a:t>
            </a:r>
            <a:r>
              <a:rPr lang="en-GB" sz="3200" b="1" i="1" dirty="0">
                <a:solidFill>
                  <a:srgbClr val="555555"/>
                </a:solidFill>
                <a:latin typeface="PT Sans"/>
              </a:rPr>
              <a:t> </a:t>
            </a:r>
            <a:r>
              <a:rPr lang="en-GB" sz="3200" b="1" i="1" dirty="0" err="1">
                <a:solidFill>
                  <a:srgbClr val="555555"/>
                </a:solidFill>
                <a:latin typeface="PT Sans"/>
              </a:rPr>
              <a:t>Disgyblion</a:t>
            </a:r>
            <a:r>
              <a:rPr lang="en-GB" sz="3200" b="1" i="1" dirty="0">
                <a:solidFill>
                  <a:srgbClr val="555555"/>
                </a:solidFill>
                <a:latin typeface="PT Sans"/>
              </a:rPr>
              <a:t>: </a:t>
            </a:r>
            <a:r>
              <a:rPr lang="en-GB" sz="3200" b="1" i="1" dirty="0" err="1">
                <a:solidFill>
                  <a:srgbClr val="555555"/>
                </a:solidFill>
                <a:latin typeface="PT Sans"/>
              </a:rPr>
              <a:t>canllaw</a:t>
            </a:r>
            <a:r>
              <a:rPr lang="en-GB" sz="3200" b="1" i="1" dirty="0">
                <a:solidFill>
                  <a:srgbClr val="555555"/>
                </a:solidFill>
                <a:latin typeface="PT Sans"/>
              </a:rPr>
              <a:t> </a:t>
            </a:r>
            <a:r>
              <a:rPr lang="en-GB" sz="3200" b="1" i="1" dirty="0" err="1">
                <a:solidFill>
                  <a:srgbClr val="555555"/>
                </a:solidFill>
                <a:latin typeface="PT Sans"/>
              </a:rPr>
              <a:t>arfer</a:t>
            </a:r>
            <a:r>
              <a:rPr lang="en-GB" sz="3200" b="1" i="1" dirty="0">
                <a:solidFill>
                  <a:srgbClr val="555555"/>
                </a:solidFill>
                <a:latin typeface="PT Sans"/>
              </a:rPr>
              <a:t> </a:t>
            </a:r>
            <a:r>
              <a:rPr lang="en-GB" sz="3200" b="1" i="1" dirty="0" err="1" smtClean="0">
                <a:solidFill>
                  <a:srgbClr val="555555"/>
                </a:solidFill>
                <a:latin typeface="PT Sans"/>
              </a:rPr>
              <a:t>orau</a:t>
            </a:r>
            <a:endParaRPr lang="en-GB" sz="3200" b="1" i="1" dirty="0">
              <a:solidFill>
                <a:srgbClr val="555555"/>
              </a:solidFill>
              <a:latin typeface="PT Sans"/>
            </a:endParaRPr>
          </a:p>
          <a:p>
            <a:endParaRPr lang="en-GB" sz="3600" b="1" i="1" dirty="0" smtClean="0">
              <a:solidFill>
                <a:srgbClr val="555555"/>
              </a:solidFill>
              <a:latin typeface="PT Sans"/>
            </a:endParaRPr>
          </a:p>
          <a:p>
            <a:r>
              <a:rPr lang="en-GB" sz="3600" b="1" i="1" dirty="0">
                <a:solidFill>
                  <a:srgbClr val="FFFF00"/>
                </a:solidFill>
              </a:rPr>
              <a:t>Pupil Participation: a best practice </a:t>
            </a:r>
            <a:r>
              <a:rPr lang="en-GB" sz="3600" b="1" i="1" dirty="0" smtClean="0">
                <a:solidFill>
                  <a:srgbClr val="FFFF00"/>
                </a:solidFill>
              </a:rPr>
              <a:t>guide</a:t>
            </a:r>
            <a:endParaRPr lang="en-GB" sz="3600" dirty="0">
              <a:solidFill>
                <a:srgbClr val="FFFF00"/>
              </a:solidFill>
            </a:endParaRPr>
          </a:p>
        </p:txBody>
      </p:sp>
      <p:pic>
        <p:nvPicPr>
          <p:cNvPr id="6146" name="Picture 2" descr="See the source image"/>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0144839" y="609600"/>
            <a:ext cx="1626292" cy="1626292"/>
          </a:xfrm>
          <a:prstGeom prst="rect">
            <a:avLst/>
          </a:prstGeom>
          <a:noFill/>
          <a:extLst>
            <a:ext uri="{909E8E84-426E-40DD-AFC4-6F175D3DCCD1}">
              <a14:hiddenFill xmlns:a14="http://schemas.microsoft.com/office/drawing/2010/main">
                <a:solidFill>
                  <a:srgbClr val="FFFFFF"/>
                </a:solidFill>
              </a14:hiddenFill>
            </a:ext>
          </a:extLst>
        </p:spPr>
      </p:pic>
      <p:pic>
        <p:nvPicPr>
          <p:cNvPr id="6" name="Sl17">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279401" y="3642489"/>
            <a:ext cx="406400" cy="406400"/>
          </a:xfrm>
          <a:prstGeom prst="rect">
            <a:avLst/>
          </a:prstGeom>
        </p:spPr>
      </p:pic>
      <p:pic>
        <p:nvPicPr>
          <p:cNvPr id="7" name="Sl17">
            <a:hlinkClick r:id="" action="ppaction://media"/>
          </p:cNvPr>
          <p:cNvPicPr>
            <a:picLocks noChangeAspect="1"/>
          </p:cNvPicPr>
          <p:nvPr>
            <a:audioFile r:link="rId4"/>
            <p:extLst>
              <p:ext uri="{DAA4B4D4-6D71-4841-9C94-3DE7FCFB9230}">
                <p14:media xmlns:p14="http://schemas.microsoft.com/office/powerpoint/2010/main" r:embed="rId3"/>
              </p:ext>
            </p:extLst>
          </p:nvPr>
        </p:nvPicPr>
        <p:blipFill>
          <a:blip r:embed="rId8"/>
          <a:stretch>
            <a:fillRect/>
          </a:stretch>
        </p:blipFill>
        <p:spPr>
          <a:xfrm>
            <a:off x="11110270" y="3642489"/>
            <a:ext cx="406400" cy="406400"/>
          </a:xfrm>
          <a:prstGeom prst="rect">
            <a:avLst/>
          </a:prstGeom>
        </p:spPr>
      </p:pic>
    </p:spTree>
    <p:extLst>
      <p:ext uri="{BB962C8B-B14F-4D97-AF65-F5344CB8AC3E}">
        <p14:creationId xmlns:p14="http://schemas.microsoft.com/office/powerpoint/2010/main" val="3038057531"/>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25674" fill="hold"/>
                                        <p:tgtEl>
                                          <p:spTgt spid="6"/>
                                        </p:tgtEl>
                                      </p:cBhvr>
                                    </p:cmd>
                                  </p:childTnLst>
                                </p:cTn>
                              </p:par>
                            </p:childTnLst>
                          </p:cTn>
                        </p:par>
                      </p:childTnLst>
                    </p:cTn>
                  </p:par>
                </p:childTnLst>
              </p:cTn>
              <p:nextCondLst>
                <p:cond evt="onClick" delay="0">
                  <p:tgtEl>
                    <p:spTgt spid="6"/>
                  </p:tgtEl>
                </p:cond>
              </p:nextCondLst>
            </p:seq>
            <p:audio>
              <p:cMediaNode vol="80000">
                <p:cTn id="7" fill="hold" display="0">
                  <p:stCondLst>
                    <p:cond delay="indefinite"/>
                  </p:stCondLst>
                  <p:endCondLst>
                    <p:cond evt="onStopAudio" delay="0">
                      <p:tgtEl>
                        <p:sldTgt/>
                      </p:tgtEl>
                    </p:cond>
                  </p:endCondLst>
                </p:cTn>
                <p:tgtEl>
                  <p:spTgt spid="6"/>
                </p:tgtEl>
              </p:cMediaNode>
            </p:audi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1" presetClass="mediacall" presetSubtype="0" fill="hold" nodeType="clickEffect">
                                  <p:stCondLst>
                                    <p:cond delay="0"/>
                                  </p:stCondLst>
                                  <p:childTnLst>
                                    <p:cmd type="call" cmd="playFrom(0.0)">
                                      <p:cBhvr>
                                        <p:cTn id="12" dur="34242" fill="hold"/>
                                        <p:tgtEl>
                                          <p:spTgt spid="7"/>
                                        </p:tgtEl>
                                      </p:cBhvr>
                                    </p:cmd>
                                  </p:childTnLst>
                                </p:cTn>
                              </p:par>
                            </p:childTnLst>
                          </p:cTn>
                        </p:par>
                      </p:childTnLst>
                    </p:cTn>
                  </p:par>
                </p:childTnLst>
              </p:cTn>
              <p:nextCondLst>
                <p:cond evt="onClick" delay="0">
                  <p:tgtEl>
                    <p:spTgt spid="7"/>
                  </p:tgtEl>
                </p:cond>
              </p:nextCondLst>
            </p:seq>
            <p:audio>
              <p:cMediaNode vol="80000">
                <p:cTn id="13" fill="hold" display="0">
                  <p:stCondLst>
                    <p:cond delay="indefinite"/>
                  </p:stCondLst>
                  <p:endCondLst>
                    <p:cond evt="onStopAudio" delay="0">
                      <p:tgtEl>
                        <p:sldTgt/>
                      </p:tgtEl>
                    </p:cond>
                  </p:endCondLst>
                </p:cTn>
                <p:tgtEl>
                  <p:spTgt spid="7"/>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smtClean="0"/>
              <a:t>Lleisiau y plant o fewn ymchwil</a:t>
            </a:r>
            <a:br>
              <a:rPr lang="cy-GB" dirty="0" smtClean="0"/>
            </a:br>
            <a:r>
              <a:rPr lang="cy-GB" dirty="0" err="1" smtClean="0">
                <a:solidFill>
                  <a:srgbClr val="FFFF00"/>
                </a:solidFill>
              </a:rPr>
              <a:t>Children’s</a:t>
            </a:r>
            <a:r>
              <a:rPr lang="cy-GB" dirty="0" smtClean="0">
                <a:solidFill>
                  <a:srgbClr val="FFFF00"/>
                </a:solidFill>
              </a:rPr>
              <a:t> </a:t>
            </a:r>
            <a:r>
              <a:rPr lang="cy-GB" dirty="0" err="1" smtClean="0">
                <a:solidFill>
                  <a:srgbClr val="FFFF00"/>
                </a:solidFill>
              </a:rPr>
              <a:t>voices</a:t>
            </a:r>
            <a:r>
              <a:rPr lang="cy-GB" dirty="0" smtClean="0">
                <a:solidFill>
                  <a:srgbClr val="FFFF00"/>
                </a:solidFill>
              </a:rPr>
              <a:t> </a:t>
            </a:r>
            <a:r>
              <a:rPr lang="cy-GB" dirty="0" err="1" smtClean="0">
                <a:solidFill>
                  <a:srgbClr val="FFFF00"/>
                </a:solidFill>
              </a:rPr>
              <a:t>within</a:t>
            </a:r>
            <a:r>
              <a:rPr lang="cy-GB" dirty="0" smtClean="0">
                <a:solidFill>
                  <a:srgbClr val="FFFF00"/>
                </a:solidFill>
              </a:rPr>
              <a:t> </a:t>
            </a:r>
            <a:r>
              <a:rPr lang="cy-GB" dirty="0" err="1" smtClean="0">
                <a:solidFill>
                  <a:srgbClr val="FFFF00"/>
                </a:solidFill>
              </a:rPr>
              <a:t>research</a:t>
            </a:r>
            <a:endParaRPr lang="en-GB" dirty="0">
              <a:solidFill>
                <a:srgbClr val="FFFF00"/>
              </a:solidFill>
            </a:endParaRPr>
          </a:p>
        </p:txBody>
      </p:sp>
      <p:sp>
        <p:nvSpPr>
          <p:cNvPr id="3" name="Content Placeholder 2"/>
          <p:cNvSpPr>
            <a:spLocks noGrp="1"/>
          </p:cNvSpPr>
          <p:nvPr>
            <p:ph sz="half" idx="1"/>
          </p:nvPr>
        </p:nvSpPr>
        <p:spPr/>
        <p:txBody>
          <a:bodyPr/>
          <a:lstStyle/>
          <a:p>
            <a:pPr>
              <a:buFont typeface="Wingdings" panose="05000000000000000000" pitchFamily="2" charset="2"/>
              <a:buChar char="v"/>
            </a:pPr>
            <a:r>
              <a:rPr lang="cy-GB" sz="2800" dirty="0" smtClean="0"/>
              <a:t>Safonau </a:t>
            </a:r>
            <a:r>
              <a:rPr lang="cy-GB" sz="2800" dirty="0" err="1" smtClean="0"/>
              <a:t>cymhwysiedig</a:t>
            </a:r>
            <a:r>
              <a:rPr lang="cy-GB" sz="2800" dirty="0" smtClean="0"/>
              <a:t> athrawon ac arweinyddiaeth</a:t>
            </a:r>
          </a:p>
          <a:p>
            <a:pPr marL="0" indent="0">
              <a:buNone/>
            </a:pPr>
            <a:endParaRPr lang="cy-GB" sz="2800" dirty="0" smtClean="0"/>
          </a:p>
          <a:p>
            <a:pPr>
              <a:buFont typeface="Wingdings" panose="05000000000000000000" pitchFamily="2" charset="2"/>
              <a:buChar char="v"/>
            </a:pPr>
            <a:r>
              <a:rPr lang="cy-GB" sz="2800" dirty="0" smtClean="0"/>
              <a:t>Twf ymchwil ansoddol</a:t>
            </a:r>
          </a:p>
          <a:p>
            <a:pPr marL="0" indent="0">
              <a:buNone/>
            </a:pPr>
            <a:endParaRPr lang="cy-GB" sz="2800" dirty="0" smtClean="0"/>
          </a:p>
          <a:p>
            <a:pPr>
              <a:buFont typeface="Wingdings" panose="05000000000000000000" pitchFamily="2" charset="2"/>
              <a:buChar char="v"/>
            </a:pPr>
            <a:r>
              <a:rPr lang="cy-GB" sz="2800" dirty="0" smtClean="0"/>
              <a:t>Hawliau plant</a:t>
            </a:r>
          </a:p>
          <a:p>
            <a:pPr>
              <a:buFont typeface="Wingdings" panose="05000000000000000000" pitchFamily="2" charset="2"/>
              <a:buChar char="v"/>
            </a:pPr>
            <a:endParaRPr lang="en-GB" dirty="0"/>
          </a:p>
        </p:txBody>
      </p:sp>
      <p:sp>
        <p:nvSpPr>
          <p:cNvPr id="4" name="Content Placeholder 3"/>
          <p:cNvSpPr>
            <a:spLocks noGrp="1"/>
          </p:cNvSpPr>
          <p:nvPr>
            <p:ph sz="half" idx="2"/>
          </p:nvPr>
        </p:nvSpPr>
        <p:spPr/>
        <p:txBody>
          <a:bodyPr>
            <a:normAutofit/>
          </a:bodyPr>
          <a:lstStyle/>
          <a:p>
            <a:pPr>
              <a:buFont typeface="Wingdings" panose="05000000000000000000" pitchFamily="2" charset="2"/>
              <a:buChar char="v"/>
            </a:pPr>
            <a:r>
              <a:rPr lang="cy-GB" sz="2800" dirty="0" err="1" smtClean="0">
                <a:solidFill>
                  <a:srgbClr val="FFFF00"/>
                </a:solidFill>
              </a:rPr>
              <a:t>Qualified</a:t>
            </a:r>
            <a:r>
              <a:rPr lang="cy-GB" sz="2800" dirty="0" smtClean="0">
                <a:solidFill>
                  <a:srgbClr val="FFFF00"/>
                </a:solidFill>
              </a:rPr>
              <a:t> </a:t>
            </a:r>
            <a:r>
              <a:rPr lang="cy-GB" sz="2800" dirty="0" err="1" smtClean="0">
                <a:solidFill>
                  <a:srgbClr val="FFFF00"/>
                </a:solidFill>
              </a:rPr>
              <a:t>teacher</a:t>
            </a:r>
            <a:r>
              <a:rPr lang="cy-GB" sz="2800" dirty="0" smtClean="0">
                <a:solidFill>
                  <a:srgbClr val="FFFF00"/>
                </a:solidFill>
              </a:rPr>
              <a:t> &amp; </a:t>
            </a:r>
            <a:r>
              <a:rPr lang="cy-GB" sz="2800" dirty="0" err="1" smtClean="0">
                <a:solidFill>
                  <a:srgbClr val="FFFF00"/>
                </a:solidFill>
              </a:rPr>
              <a:t>leadership</a:t>
            </a:r>
            <a:r>
              <a:rPr lang="cy-GB" sz="2800" dirty="0" smtClean="0">
                <a:solidFill>
                  <a:srgbClr val="FFFF00"/>
                </a:solidFill>
              </a:rPr>
              <a:t> </a:t>
            </a:r>
            <a:r>
              <a:rPr lang="cy-GB" sz="2800" dirty="0" err="1" smtClean="0">
                <a:solidFill>
                  <a:srgbClr val="FFFF00"/>
                </a:solidFill>
              </a:rPr>
              <a:t>standards</a:t>
            </a:r>
            <a:endParaRPr lang="cy-GB" sz="2800" dirty="0" smtClean="0">
              <a:solidFill>
                <a:srgbClr val="FFFF00"/>
              </a:solidFill>
            </a:endParaRPr>
          </a:p>
          <a:p>
            <a:pPr marL="0" indent="0">
              <a:buNone/>
            </a:pPr>
            <a:endParaRPr lang="cy-GB" sz="2800" dirty="0" smtClean="0">
              <a:solidFill>
                <a:srgbClr val="FFFF00"/>
              </a:solidFill>
            </a:endParaRPr>
          </a:p>
          <a:p>
            <a:pPr>
              <a:buFont typeface="Wingdings" panose="05000000000000000000" pitchFamily="2" charset="2"/>
              <a:buChar char="v"/>
            </a:pPr>
            <a:r>
              <a:rPr lang="cy-GB" sz="2800" dirty="0" err="1" smtClean="0">
                <a:solidFill>
                  <a:srgbClr val="FFFF00"/>
                </a:solidFill>
              </a:rPr>
              <a:t>Growth</a:t>
            </a:r>
            <a:r>
              <a:rPr lang="cy-GB" sz="2800" dirty="0" smtClean="0">
                <a:solidFill>
                  <a:srgbClr val="FFFF00"/>
                </a:solidFill>
              </a:rPr>
              <a:t> </a:t>
            </a:r>
            <a:r>
              <a:rPr lang="cy-GB" sz="2800" dirty="0" err="1" smtClean="0">
                <a:solidFill>
                  <a:srgbClr val="FFFF00"/>
                </a:solidFill>
              </a:rPr>
              <a:t>in</a:t>
            </a:r>
            <a:r>
              <a:rPr lang="cy-GB" sz="2800" dirty="0" smtClean="0">
                <a:solidFill>
                  <a:srgbClr val="FFFF00"/>
                </a:solidFill>
              </a:rPr>
              <a:t> </a:t>
            </a:r>
            <a:r>
              <a:rPr lang="cy-GB" sz="2800" dirty="0" err="1" smtClean="0">
                <a:solidFill>
                  <a:srgbClr val="FFFF00"/>
                </a:solidFill>
              </a:rPr>
              <a:t>qualitiative</a:t>
            </a:r>
            <a:r>
              <a:rPr lang="cy-GB" sz="2800" dirty="0" smtClean="0">
                <a:solidFill>
                  <a:srgbClr val="FFFF00"/>
                </a:solidFill>
              </a:rPr>
              <a:t> Research</a:t>
            </a:r>
          </a:p>
          <a:p>
            <a:pPr marL="0" indent="0">
              <a:buNone/>
            </a:pPr>
            <a:endParaRPr lang="cy-GB" sz="2800" dirty="0" smtClean="0">
              <a:solidFill>
                <a:srgbClr val="FFFF00"/>
              </a:solidFill>
            </a:endParaRPr>
          </a:p>
          <a:p>
            <a:pPr>
              <a:buFont typeface="Wingdings" panose="05000000000000000000" pitchFamily="2" charset="2"/>
              <a:buChar char="v"/>
            </a:pPr>
            <a:r>
              <a:rPr lang="cy-GB" sz="2800" dirty="0" err="1" smtClean="0">
                <a:solidFill>
                  <a:srgbClr val="FFFF00"/>
                </a:solidFill>
              </a:rPr>
              <a:t>Children’s</a:t>
            </a:r>
            <a:r>
              <a:rPr lang="cy-GB" sz="2800" dirty="0" smtClean="0">
                <a:solidFill>
                  <a:srgbClr val="FFFF00"/>
                </a:solidFill>
              </a:rPr>
              <a:t> </a:t>
            </a:r>
            <a:r>
              <a:rPr lang="cy-GB" sz="2800" dirty="0" err="1" smtClean="0">
                <a:solidFill>
                  <a:srgbClr val="FFFF00"/>
                </a:solidFill>
              </a:rPr>
              <a:t>rights</a:t>
            </a:r>
            <a:endParaRPr lang="en-GB" sz="2800" dirty="0">
              <a:solidFill>
                <a:srgbClr val="FFFF00"/>
              </a:solidFill>
            </a:endParaRPr>
          </a:p>
        </p:txBody>
      </p:sp>
      <p:sp>
        <p:nvSpPr>
          <p:cNvPr id="5" name="Rectangle 4"/>
          <p:cNvSpPr/>
          <p:nvPr/>
        </p:nvSpPr>
        <p:spPr>
          <a:xfrm>
            <a:off x="685801" y="5934670"/>
            <a:ext cx="10391171" cy="646331"/>
          </a:xfrm>
          <a:prstGeom prst="rect">
            <a:avLst/>
          </a:prstGeom>
        </p:spPr>
        <p:txBody>
          <a:bodyPr wrap="square">
            <a:spAutoFit/>
          </a:bodyPr>
          <a:lstStyle/>
          <a:p>
            <a:r>
              <a:rPr lang="en-GB" dirty="0">
                <a:hlinkClick r:id="rId3"/>
              </a:rPr>
              <a:t>https://www.bera.ac.uk/blog/researching-with-young-and-developmentally-young-children-ethical-considerations-dilemmas-and-compromises</a:t>
            </a:r>
            <a:endParaRPr lang="en-GB" dirty="0"/>
          </a:p>
        </p:txBody>
      </p:sp>
    </p:spTree>
    <p:extLst>
      <p:ext uri="{BB962C8B-B14F-4D97-AF65-F5344CB8AC3E}">
        <p14:creationId xmlns:p14="http://schemas.microsoft.com/office/powerpoint/2010/main" val="307398954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smtClean="0"/>
              <a:t>Ysgolion Ymchwil Cymru</a:t>
            </a:r>
            <a:r>
              <a:rPr lang="cy-GB" dirty="0"/>
              <a:t/>
            </a:r>
            <a:br>
              <a:rPr lang="cy-GB" dirty="0"/>
            </a:br>
            <a:r>
              <a:rPr lang="cy-GB" dirty="0" smtClean="0">
                <a:solidFill>
                  <a:srgbClr val="FFFF00"/>
                </a:solidFill>
              </a:rPr>
              <a:t>Research </a:t>
            </a:r>
            <a:r>
              <a:rPr lang="cy-GB" dirty="0" err="1" smtClean="0">
                <a:solidFill>
                  <a:srgbClr val="FFFF00"/>
                </a:solidFill>
              </a:rPr>
              <a:t>Schools</a:t>
            </a:r>
            <a:r>
              <a:rPr lang="cy-GB" dirty="0" smtClean="0">
                <a:solidFill>
                  <a:srgbClr val="FFFF00"/>
                </a:solidFill>
              </a:rPr>
              <a:t> Wales</a:t>
            </a:r>
            <a:endParaRPr lang="en-GB" dirty="0">
              <a:solidFill>
                <a:srgbClr val="FFFF00"/>
              </a:solidFill>
            </a:endParaRPr>
          </a:p>
        </p:txBody>
      </p:sp>
      <p:sp>
        <p:nvSpPr>
          <p:cNvPr id="3" name="Text Placeholder 2"/>
          <p:cNvSpPr>
            <a:spLocks noGrp="1"/>
          </p:cNvSpPr>
          <p:nvPr>
            <p:ph type="body" idx="1"/>
          </p:nvPr>
        </p:nvSpPr>
        <p:spPr>
          <a:xfrm>
            <a:off x="3612096" y="2179903"/>
            <a:ext cx="4709054" cy="576262"/>
          </a:xfrm>
        </p:spPr>
        <p:txBody>
          <a:bodyPr/>
          <a:lstStyle/>
          <a:p>
            <a:r>
              <a:rPr lang="cy-GB" dirty="0" smtClean="0"/>
              <a:t>Ysgol Pontarddulais School</a:t>
            </a:r>
            <a:endParaRPr lang="en-GB" dirty="0"/>
          </a:p>
        </p:txBody>
      </p:sp>
      <p:sp>
        <p:nvSpPr>
          <p:cNvPr id="4" name="Content Placeholder 3"/>
          <p:cNvSpPr>
            <a:spLocks noGrp="1"/>
          </p:cNvSpPr>
          <p:nvPr>
            <p:ph sz="half" idx="2"/>
          </p:nvPr>
        </p:nvSpPr>
        <p:spPr>
          <a:xfrm>
            <a:off x="685801" y="2870201"/>
            <a:ext cx="4996923" cy="2049040"/>
          </a:xfrm>
        </p:spPr>
        <p:txBody>
          <a:bodyPr>
            <a:normAutofit lnSpcReduction="10000"/>
          </a:bodyPr>
          <a:lstStyle/>
          <a:p>
            <a:r>
              <a:rPr lang="cy-GB" sz="2800" dirty="0" smtClean="0"/>
              <a:t>Ysgol ddysgu broffesiynol/ ysgol ymchwil</a:t>
            </a:r>
          </a:p>
          <a:p>
            <a:endParaRPr lang="cy-GB" sz="2800" dirty="0"/>
          </a:p>
          <a:p>
            <a:r>
              <a:rPr lang="cy-GB" sz="2800" dirty="0" smtClean="0"/>
              <a:t>Prosiect Amser tawel/ meddwl</a:t>
            </a:r>
          </a:p>
          <a:p>
            <a:endParaRPr lang="cy-GB" dirty="0"/>
          </a:p>
          <a:p>
            <a:pPr marL="0" indent="0">
              <a:buNone/>
            </a:pPr>
            <a:endParaRPr lang="en-GB" dirty="0"/>
          </a:p>
        </p:txBody>
      </p:sp>
      <p:sp>
        <p:nvSpPr>
          <p:cNvPr id="6" name="Content Placeholder 5"/>
          <p:cNvSpPr>
            <a:spLocks noGrp="1"/>
          </p:cNvSpPr>
          <p:nvPr>
            <p:ph sz="quarter" idx="4"/>
          </p:nvPr>
        </p:nvSpPr>
        <p:spPr/>
        <p:txBody>
          <a:bodyPr>
            <a:normAutofit/>
          </a:bodyPr>
          <a:lstStyle/>
          <a:p>
            <a:r>
              <a:rPr lang="cy-GB" sz="2800" dirty="0" err="1" smtClean="0">
                <a:solidFill>
                  <a:srgbClr val="FFFF00"/>
                </a:solidFill>
              </a:rPr>
              <a:t>Proffesional</a:t>
            </a:r>
            <a:r>
              <a:rPr lang="cy-GB" sz="2800" dirty="0" smtClean="0">
                <a:solidFill>
                  <a:srgbClr val="FFFF00"/>
                </a:solidFill>
              </a:rPr>
              <a:t> </a:t>
            </a:r>
            <a:r>
              <a:rPr lang="cy-GB" sz="2800" dirty="0" err="1" smtClean="0">
                <a:solidFill>
                  <a:srgbClr val="FFFF00"/>
                </a:solidFill>
              </a:rPr>
              <a:t>learning</a:t>
            </a:r>
            <a:r>
              <a:rPr lang="cy-GB" sz="2800" dirty="0" smtClean="0">
                <a:solidFill>
                  <a:srgbClr val="FFFF00"/>
                </a:solidFill>
              </a:rPr>
              <a:t> </a:t>
            </a:r>
            <a:r>
              <a:rPr lang="cy-GB" sz="2800" dirty="0" err="1" smtClean="0">
                <a:solidFill>
                  <a:srgbClr val="FFFF00"/>
                </a:solidFill>
              </a:rPr>
              <a:t>school</a:t>
            </a:r>
            <a:r>
              <a:rPr lang="cy-GB" sz="2800" dirty="0" smtClean="0">
                <a:solidFill>
                  <a:srgbClr val="FFFF00"/>
                </a:solidFill>
              </a:rPr>
              <a:t>/ </a:t>
            </a:r>
            <a:r>
              <a:rPr lang="cy-GB" sz="2800" dirty="0" err="1" smtClean="0">
                <a:solidFill>
                  <a:srgbClr val="FFFF00"/>
                </a:solidFill>
              </a:rPr>
              <a:t>research</a:t>
            </a:r>
            <a:r>
              <a:rPr lang="cy-GB" sz="2800" dirty="0" smtClean="0">
                <a:solidFill>
                  <a:srgbClr val="FFFF00"/>
                </a:solidFill>
              </a:rPr>
              <a:t> </a:t>
            </a:r>
            <a:r>
              <a:rPr lang="cy-GB" sz="2800" dirty="0" err="1" smtClean="0">
                <a:solidFill>
                  <a:srgbClr val="FFFF00"/>
                </a:solidFill>
              </a:rPr>
              <a:t>school</a:t>
            </a:r>
            <a:endParaRPr lang="cy-GB" sz="2800" dirty="0" smtClean="0">
              <a:solidFill>
                <a:srgbClr val="FFFF00"/>
              </a:solidFill>
            </a:endParaRPr>
          </a:p>
          <a:p>
            <a:endParaRPr lang="cy-GB" sz="2800" dirty="0">
              <a:solidFill>
                <a:srgbClr val="FFFF00"/>
              </a:solidFill>
            </a:endParaRPr>
          </a:p>
          <a:p>
            <a:r>
              <a:rPr lang="cy-GB" sz="2800" dirty="0" err="1" smtClean="0">
                <a:solidFill>
                  <a:srgbClr val="FFFF00"/>
                </a:solidFill>
              </a:rPr>
              <a:t>Mindfulness</a:t>
            </a:r>
            <a:r>
              <a:rPr lang="cy-GB" sz="2800" dirty="0" smtClean="0">
                <a:solidFill>
                  <a:srgbClr val="FFFF00"/>
                </a:solidFill>
              </a:rPr>
              <a:t> project</a:t>
            </a:r>
            <a:endParaRPr lang="en-GB" sz="2800" dirty="0">
              <a:solidFill>
                <a:srgbClr val="FFFF00"/>
              </a:solidFill>
            </a:endParaRPr>
          </a:p>
        </p:txBody>
      </p:sp>
      <p:sp>
        <p:nvSpPr>
          <p:cNvPr id="7" name="Rectangle 6"/>
          <p:cNvSpPr/>
          <p:nvPr/>
        </p:nvSpPr>
        <p:spPr>
          <a:xfrm>
            <a:off x="1145894" y="6034229"/>
            <a:ext cx="9671332" cy="369332"/>
          </a:xfrm>
          <a:prstGeom prst="rect">
            <a:avLst/>
          </a:prstGeom>
        </p:spPr>
        <p:txBody>
          <a:bodyPr wrap="square">
            <a:spAutoFit/>
          </a:bodyPr>
          <a:lstStyle/>
          <a:p>
            <a:r>
              <a:rPr lang="en-GB" dirty="0">
                <a:hlinkClick r:id="rId3"/>
              </a:rPr>
              <a:t>https://www.pontarddulaisprimaryschool.co.uk/professional-learning-schoolresearch-school/</a:t>
            </a:r>
            <a:endParaRPr lang="en-GB" dirty="0"/>
          </a:p>
        </p:txBody>
      </p:sp>
    </p:spTree>
    <p:extLst>
      <p:ext uri="{BB962C8B-B14F-4D97-AF65-F5344CB8AC3E}">
        <p14:creationId xmlns:p14="http://schemas.microsoft.com/office/powerpoint/2010/main" val="317881307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53296" y="3105835"/>
            <a:ext cx="10127848" cy="2339102"/>
          </a:xfrm>
          <a:prstGeom prst="rect">
            <a:avLst/>
          </a:prstGeom>
        </p:spPr>
        <p:txBody>
          <a:bodyPr wrap="square">
            <a:spAutoFit/>
          </a:bodyPr>
          <a:lstStyle/>
          <a:p>
            <a:endParaRPr lang="en-GB" dirty="0" smtClean="0">
              <a:hlinkClick r:id="rId3"/>
            </a:endParaRPr>
          </a:p>
          <a:p>
            <a:r>
              <a:rPr lang="cy-GB" sz="3200" dirty="0" err="1" smtClean="0">
                <a:solidFill>
                  <a:srgbClr val="FFFF00"/>
                </a:solidFill>
                <a:hlinkClick r:id="rId3"/>
              </a:rPr>
              <a:t>English</a:t>
            </a:r>
            <a:endParaRPr lang="cy-GB" sz="3200" dirty="0" smtClean="0">
              <a:solidFill>
                <a:srgbClr val="FFFF00"/>
              </a:solidFill>
              <a:hlinkClick r:id="rId3"/>
            </a:endParaRPr>
          </a:p>
          <a:p>
            <a:endParaRPr lang="en-GB" sz="3200" dirty="0">
              <a:hlinkClick r:id="rId3"/>
            </a:endParaRPr>
          </a:p>
          <a:p>
            <a:r>
              <a:rPr lang="en-GB" sz="3200" dirty="0" smtClean="0">
                <a:hlinkClick r:id="rId3"/>
              </a:rPr>
              <a:t>https</a:t>
            </a:r>
            <a:r>
              <a:rPr lang="en-GB" sz="3200" dirty="0">
                <a:hlinkClick r:id="rId3"/>
              </a:rPr>
              <a:t>://hwb.gov.wales/professional-development/national-approach-to-professional-learning</a:t>
            </a:r>
            <a:endParaRPr lang="en-GB" sz="3200" dirty="0"/>
          </a:p>
        </p:txBody>
      </p:sp>
      <p:sp>
        <p:nvSpPr>
          <p:cNvPr id="3" name="Rectangle 2"/>
          <p:cNvSpPr/>
          <p:nvPr/>
        </p:nvSpPr>
        <p:spPr>
          <a:xfrm>
            <a:off x="802512" y="551290"/>
            <a:ext cx="9313762" cy="2554545"/>
          </a:xfrm>
          <a:prstGeom prst="rect">
            <a:avLst/>
          </a:prstGeom>
        </p:spPr>
        <p:txBody>
          <a:bodyPr wrap="square">
            <a:spAutoFit/>
          </a:bodyPr>
          <a:lstStyle/>
          <a:p>
            <a:r>
              <a:rPr lang="en-GB" sz="3200" dirty="0" err="1" smtClean="0">
                <a:hlinkClick r:id="rId4"/>
              </a:rPr>
              <a:t>Cymraeg</a:t>
            </a:r>
            <a:endParaRPr lang="en-GB" sz="3200" dirty="0" smtClean="0">
              <a:hlinkClick r:id="rId4"/>
            </a:endParaRPr>
          </a:p>
          <a:p>
            <a:endParaRPr lang="en-GB" sz="3200" dirty="0">
              <a:hlinkClick r:id="rId4"/>
            </a:endParaRPr>
          </a:p>
          <a:p>
            <a:r>
              <a:rPr lang="en-GB" sz="3200" dirty="0" smtClean="0">
                <a:hlinkClick r:id="rId4"/>
              </a:rPr>
              <a:t>https</a:t>
            </a:r>
            <a:r>
              <a:rPr lang="en-GB" sz="3200" dirty="0">
                <a:hlinkClick r:id="rId4"/>
              </a:rPr>
              <a:t>://</a:t>
            </a:r>
            <a:r>
              <a:rPr lang="en-GB" sz="3200" dirty="0" smtClean="0">
                <a:hlinkClick r:id="rId4"/>
              </a:rPr>
              <a:t>hwb.gov.wales/datblygiad-proffesiynol/dull-cenedlaethol-ar-gyfer-dysgu-proffesiynol</a:t>
            </a:r>
            <a:endParaRPr lang="en-GB" sz="3200" dirty="0" smtClean="0"/>
          </a:p>
          <a:p>
            <a:endParaRPr lang="en-GB" sz="3200" dirty="0"/>
          </a:p>
        </p:txBody>
      </p:sp>
    </p:spTree>
    <p:extLst>
      <p:ext uri="{BB962C8B-B14F-4D97-AF65-F5344CB8AC3E}">
        <p14:creationId xmlns:p14="http://schemas.microsoft.com/office/powerpoint/2010/main" val="351873427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descr="Image result for the mosaic approach"/>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8327302" y="985998"/>
            <a:ext cx="3152775" cy="4752976"/>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833377" y="1296365"/>
            <a:ext cx="7002684" cy="4524315"/>
          </a:xfrm>
          <a:prstGeom prst="rect">
            <a:avLst/>
          </a:prstGeom>
          <a:noFill/>
        </p:spPr>
        <p:txBody>
          <a:bodyPr wrap="square" rtlCol="0">
            <a:spAutoFit/>
          </a:bodyPr>
          <a:lstStyle/>
          <a:p>
            <a:r>
              <a:rPr lang="cy-GB" sz="2400" dirty="0" smtClean="0"/>
              <a:t>Dull </a:t>
            </a:r>
            <a:r>
              <a:rPr lang="cy-GB" sz="2400" dirty="0" err="1" smtClean="0"/>
              <a:t>Mosaic</a:t>
            </a:r>
            <a:r>
              <a:rPr lang="cy-GB" sz="2400" dirty="0" smtClean="0"/>
              <a:t>                                    </a:t>
            </a:r>
            <a:r>
              <a:rPr lang="cy-GB" sz="2400" dirty="0" smtClean="0">
                <a:solidFill>
                  <a:srgbClr val="FFFF00"/>
                </a:solidFill>
              </a:rPr>
              <a:t>The </a:t>
            </a:r>
            <a:r>
              <a:rPr lang="cy-GB" sz="2400" dirty="0" err="1" smtClean="0">
                <a:solidFill>
                  <a:srgbClr val="FFFF00"/>
                </a:solidFill>
              </a:rPr>
              <a:t>Mosaic</a:t>
            </a:r>
            <a:r>
              <a:rPr lang="cy-GB" sz="2400" dirty="0" smtClean="0">
                <a:solidFill>
                  <a:srgbClr val="FFFF00"/>
                </a:solidFill>
              </a:rPr>
              <a:t> </a:t>
            </a:r>
            <a:r>
              <a:rPr lang="cy-GB" sz="2400" dirty="0" err="1" smtClean="0">
                <a:solidFill>
                  <a:srgbClr val="FFFF00"/>
                </a:solidFill>
              </a:rPr>
              <a:t>Approach</a:t>
            </a:r>
            <a:endParaRPr lang="cy-GB" sz="2400" dirty="0" smtClean="0">
              <a:solidFill>
                <a:srgbClr val="FFFF00"/>
              </a:solidFill>
            </a:endParaRPr>
          </a:p>
          <a:p>
            <a:endParaRPr lang="cy-GB" sz="2400" dirty="0"/>
          </a:p>
          <a:p>
            <a:endParaRPr lang="cy-GB" sz="2400" dirty="0" smtClean="0"/>
          </a:p>
          <a:p>
            <a:r>
              <a:rPr lang="cy-GB" sz="2400" dirty="0" smtClean="0"/>
              <a:t>Mae’r dull yn gyd blethiad o ddulliau gweledol a chlywedol er mwyn sicrhau llais y plentyn yn ganolog o fewn yr ymchwil.</a:t>
            </a:r>
          </a:p>
          <a:p>
            <a:endParaRPr lang="cy-GB" sz="2400" dirty="0"/>
          </a:p>
          <a:p>
            <a:endParaRPr lang="cy-GB" sz="2400" dirty="0" smtClean="0"/>
          </a:p>
          <a:p>
            <a:endParaRPr lang="cy-GB" sz="2400" dirty="0"/>
          </a:p>
          <a:p>
            <a:r>
              <a:rPr lang="cy-GB" sz="2400" dirty="0" smtClean="0">
                <a:solidFill>
                  <a:srgbClr val="FFFF00"/>
                </a:solidFill>
              </a:rPr>
              <a:t>The </a:t>
            </a:r>
            <a:r>
              <a:rPr lang="cy-GB" sz="2400" dirty="0" err="1" smtClean="0">
                <a:solidFill>
                  <a:srgbClr val="FFFF00"/>
                </a:solidFill>
              </a:rPr>
              <a:t>approach</a:t>
            </a:r>
            <a:r>
              <a:rPr lang="cy-GB" sz="2400" dirty="0" smtClean="0">
                <a:solidFill>
                  <a:srgbClr val="FFFF00"/>
                </a:solidFill>
              </a:rPr>
              <a:t> is a blend of </a:t>
            </a:r>
            <a:r>
              <a:rPr lang="cy-GB" sz="2400" dirty="0" err="1" smtClean="0">
                <a:solidFill>
                  <a:srgbClr val="FFFF00"/>
                </a:solidFill>
              </a:rPr>
              <a:t>visual</a:t>
            </a:r>
            <a:r>
              <a:rPr lang="cy-GB" sz="2400" dirty="0" smtClean="0">
                <a:solidFill>
                  <a:srgbClr val="FFFF00"/>
                </a:solidFill>
              </a:rPr>
              <a:t> </a:t>
            </a:r>
            <a:r>
              <a:rPr lang="cy-GB" sz="2400" dirty="0" err="1" smtClean="0">
                <a:solidFill>
                  <a:srgbClr val="FFFF00"/>
                </a:solidFill>
              </a:rPr>
              <a:t>and</a:t>
            </a:r>
            <a:r>
              <a:rPr lang="cy-GB" sz="2400" dirty="0" smtClean="0">
                <a:solidFill>
                  <a:srgbClr val="FFFF00"/>
                </a:solidFill>
              </a:rPr>
              <a:t> </a:t>
            </a:r>
            <a:r>
              <a:rPr lang="cy-GB" sz="2400" dirty="0" err="1" smtClean="0">
                <a:solidFill>
                  <a:srgbClr val="FFFF00"/>
                </a:solidFill>
              </a:rPr>
              <a:t>auditory</a:t>
            </a:r>
            <a:r>
              <a:rPr lang="cy-GB" sz="2400" dirty="0" smtClean="0">
                <a:solidFill>
                  <a:srgbClr val="FFFF00"/>
                </a:solidFill>
              </a:rPr>
              <a:t> </a:t>
            </a:r>
            <a:r>
              <a:rPr lang="cy-GB" sz="2400" dirty="0" err="1" smtClean="0">
                <a:solidFill>
                  <a:srgbClr val="FFFF00"/>
                </a:solidFill>
              </a:rPr>
              <a:t>responses</a:t>
            </a:r>
            <a:r>
              <a:rPr lang="cy-GB" sz="2400" dirty="0" smtClean="0">
                <a:solidFill>
                  <a:srgbClr val="FFFF00"/>
                </a:solidFill>
              </a:rPr>
              <a:t> </a:t>
            </a:r>
            <a:r>
              <a:rPr lang="cy-GB" sz="2400" dirty="0" err="1" smtClean="0">
                <a:solidFill>
                  <a:srgbClr val="FFFF00"/>
                </a:solidFill>
              </a:rPr>
              <a:t>from</a:t>
            </a:r>
            <a:r>
              <a:rPr lang="cy-GB" sz="2400" dirty="0" smtClean="0">
                <a:solidFill>
                  <a:srgbClr val="FFFF00"/>
                </a:solidFill>
              </a:rPr>
              <a:t> </a:t>
            </a:r>
            <a:r>
              <a:rPr lang="cy-GB" sz="2400" dirty="0" err="1" smtClean="0">
                <a:solidFill>
                  <a:srgbClr val="FFFF00"/>
                </a:solidFill>
              </a:rPr>
              <a:t>children</a:t>
            </a:r>
            <a:r>
              <a:rPr lang="cy-GB" sz="2400" dirty="0" smtClean="0">
                <a:solidFill>
                  <a:srgbClr val="FFFF00"/>
                </a:solidFill>
              </a:rPr>
              <a:t> </a:t>
            </a:r>
            <a:r>
              <a:rPr lang="cy-GB" sz="2400" dirty="0" err="1" smtClean="0">
                <a:solidFill>
                  <a:srgbClr val="FFFF00"/>
                </a:solidFill>
              </a:rPr>
              <a:t>within</a:t>
            </a:r>
            <a:r>
              <a:rPr lang="cy-GB" sz="2400" dirty="0" smtClean="0">
                <a:solidFill>
                  <a:srgbClr val="FFFF00"/>
                </a:solidFill>
              </a:rPr>
              <a:t> Research </a:t>
            </a:r>
            <a:r>
              <a:rPr lang="cy-GB" sz="2400" dirty="0" err="1" smtClean="0">
                <a:solidFill>
                  <a:srgbClr val="FFFF00"/>
                </a:solidFill>
              </a:rPr>
              <a:t>in</a:t>
            </a:r>
            <a:r>
              <a:rPr lang="cy-GB" sz="2400" dirty="0" smtClean="0">
                <a:solidFill>
                  <a:srgbClr val="FFFF00"/>
                </a:solidFill>
              </a:rPr>
              <a:t> </a:t>
            </a:r>
            <a:r>
              <a:rPr lang="cy-GB" sz="2400" dirty="0" err="1" smtClean="0">
                <a:solidFill>
                  <a:srgbClr val="FFFF00"/>
                </a:solidFill>
              </a:rPr>
              <a:t>order</a:t>
            </a:r>
            <a:r>
              <a:rPr lang="cy-GB" sz="2400" dirty="0" smtClean="0">
                <a:solidFill>
                  <a:srgbClr val="FFFF00"/>
                </a:solidFill>
              </a:rPr>
              <a:t> </a:t>
            </a:r>
            <a:r>
              <a:rPr lang="cy-GB" sz="2400" dirty="0" err="1" smtClean="0">
                <a:solidFill>
                  <a:srgbClr val="FFFF00"/>
                </a:solidFill>
              </a:rPr>
              <a:t>for</a:t>
            </a:r>
            <a:r>
              <a:rPr lang="cy-GB" sz="2400" dirty="0" smtClean="0">
                <a:solidFill>
                  <a:srgbClr val="FFFF00"/>
                </a:solidFill>
              </a:rPr>
              <a:t> </a:t>
            </a:r>
            <a:r>
              <a:rPr lang="cy-GB" sz="2400" dirty="0" err="1" smtClean="0">
                <a:solidFill>
                  <a:srgbClr val="FFFF00"/>
                </a:solidFill>
              </a:rPr>
              <a:t>their</a:t>
            </a:r>
            <a:r>
              <a:rPr lang="cy-GB" sz="2400" dirty="0" smtClean="0">
                <a:solidFill>
                  <a:srgbClr val="FFFF00"/>
                </a:solidFill>
              </a:rPr>
              <a:t> </a:t>
            </a:r>
            <a:r>
              <a:rPr lang="cy-GB" sz="2400" dirty="0" err="1" smtClean="0">
                <a:solidFill>
                  <a:srgbClr val="FFFF00"/>
                </a:solidFill>
              </a:rPr>
              <a:t>voices</a:t>
            </a:r>
            <a:r>
              <a:rPr lang="cy-GB" sz="2400" dirty="0" smtClean="0">
                <a:solidFill>
                  <a:srgbClr val="FFFF00"/>
                </a:solidFill>
              </a:rPr>
              <a:t> to be the main </a:t>
            </a:r>
            <a:r>
              <a:rPr lang="cy-GB" sz="2400" dirty="0" err="1" smtClean="0">
                <a:solidFill>
                  <a:srgbClr val="FFFF00"/>
                </a:solidFill>
              </a:rPr>
              <a:t>focus</a:t>
            </a:r>
            <a:r>
              <a:rPr lang="cy-GB" sz="2400" dirty="0" smtClean="0">
                <a:solidFill>
                  <a:srgbClr val="FFFF00"/>
                </a:solidFill>
              </a:rPr>
              <a:t>.</a:t>
            </a:r>
          </a:p>
        </p:txBody>
      </p:sp>
      <p:pic>
        <p:nvPicPr>
          <p:cNvPr id="3" name="Sl2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3276922" y="3248949"/>
            <a:ext cx="406400" cy="406400"/>
          </a:xfrm>
          <a:prstGeom prst="rect">
            <a:avLst/>
          </a:prstGeom>
        </p:spPr>
      </p:pic>
      <p:pic>
        <p:nvPicPr>
          <p:cNvPr id="4" name="Sl21">
            <a:hlinkClick r:id="" action="ppaction://media"/>
          </p:cNvPr>
          <p:cNvPicPr>
            <a:picLocks noChangeAspect="1"/>
          </p:cNvPicPr>
          <p:nvPr>
            <a:audioFile r:link="rId4"/>
            <p:extLst>
              <p:ext uri="{DAA4B4D4-6D71-4841-9C94-3DE7FCFB9230}">
                <p14:media xmlns:p14="http://schemas.microsoft.com/office/powerpoint/2010/main" r:embed="rId3"/>
              </p:ext>
            </p:extLst>
          </p:nvPr>
        </p:nvPicPr>
        <p:blipFill>
          <a:blip r:embed="rId8"/>
          <a:stretch>
            <a:fillRect/>
          </a:stretch>
        </p:blipFill>
        <p:spPr>
          <a:xfrm>
            <a:off x="5487686" y="5738974"/>
            <a:ext cx="406400" cy="406400"/>
          </a:xfrm>
          <a:prstGeom prst="rect">
            <a:avLst/>
          </a:prstGeom>
        </p:spPr>
      </p:pic>
    </p:spTree>
    <p:extLst>
      <p:ext uri="{BB962C8B-B14F-4D97-AF65-F5344CB8AC3E}">
        <p14:creationId xmlns:p14="http://schemas.microsoft.com/office/powerpoint/2010/main" val="3803755751"/>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57834" fill="hold"/>
                                        <p:tgtEl>
                                          <p:spTgt spid="3"/>
                                        </p:tgtEl>
                                      </p:cBhvr>
                                    </p:cmd>
                                  </p:childTnLst>
                                </p:cTn>
                              </p:par>
                            </p:childTnLst>
                          </p:cTn>
                        </p:par>
                      </p:childTnLst>
                    </p:cTn>
                  </p:par>
                </p:childTnLst>
              </p:cTn>
              <p:nextCondLst>
                <p:cond evt="onClick" delay="0">
                  <p:tgtEl>
                    <p:spTgt spid="3"/>
                  </p:tgtEl>
                </p:cond>
              </p:nextCondLst>
            </p:seq>
            <p:audio>
              <p:cMediaNode vol="80000">
                <p:cTn id="7" fill="hold" display="0">
                  <p:stCondLst>
                    <p:cond delay="indefinite"/>
                  </p:stCondLst>
                  <p:endCondLst>
                    <p:cond evt="onStopAudio" delay="0">
                      <p:tgtEl>
                        <p:sldTgt/>
                      </p:tgtEl>
                    </p:cond>
                  </p:endCondLst>
                </p:cTn>
                <p:tgtEl>
                  <p:spTgt spid="3"/>
                </p:tgtEl>
              </p:cMediaNode>
            </p:audi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1" presetClass="mediacall" presetSubtype="0" fill="hold" nodeType="clickEffect">
                                  <p:stCondLst>
                                    <p:cond delay="0"/>
                                  </p:stCondLst>
                                  <p:childTnLst>
                                    <p:cmd type="call" cmd="playFrom(0.0)">
                                      <p:cBhvr>
                                        <p:cTn id="12" dur="64661" fill="hold"/>
                                        <p:tgtEl>
                                          <p:spTgt spid="4"/>
                                        </p:tgtEl>
                                      </p:cBhvr>
                                    </p:cmd>
                                  </p:childTnLst>
                                </p:cTn>
                              </p:par>
                            </p:childTnLst>
                          </p:cTn>
                        </p:par>
                      </p:childTnLst>
                    </p:cTn>
                  </p:par>
                </p:childTnLst>
              </p:cTn>
              <p:nextCondLst>
                <p:cond evt="onClick" delay="0">
                  <p:tgtEl>
                    <p:spTgt spid="4"/>
                  </p:tgtEl>
                </p:cond>
              </p:nextCondLst>
            </p:seq>
            <p:audio>
              <p:cMediaNode vol="80000">
                <p:cTn id="13" fill="hold" display="0">
                  <p:stCondLst>
                    <p:cond delay="indefinite"/>
                  </p:stCondLst>
                  <p:endCondLst>
                    <p:cond evt="onStopAudio" delay="0">
                      <p:tgtEl>
                        <p:sldTgt/>
                      </p:tgtEl>
                    </p:cond>
                  </p:endCondLst>
                </p:cTn>
                <p:tgtEl>
                  <p:spTgt spid="4"/>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41721" y="1088020"/>
            <a:ext cx="10833903" cy="5539978"/>
          </a:xfrm>
          <a:prstGeom prst="rect">
            <a:avLst/>
          </a:prstGeom>
        </p:spPr>
        <p:txBody>
          <a:bodyPr wrap="square">
            <a:spAutoFit/>
          </a:bodyPr>
          <a:lstStyle/>
          <a:p>
            <a:r>
              <a:rPr lang="en-GB" sz="2800" dirty="0">
                <a:solidFill>
                  <a:srgbClr val="FFFF00"/>
                </a:solidFill>
                <a:latin typeface="Verdana" panose="020B0604030504040204" pitchFamily="34" charset="0"/>
              </a:rPr>
              <a:t>The Mosaic approach is a multi-method approach in which children's own photographs, tours and maps can be joined to talking and observing to gain deeper understanding of children's perspectives on their early childhood settings. It also has potential as a tool to use with older children, particularly those with communication difficulties or for whom English is an additional language.</a:t>
            </a:r>
            <a:r>
              <a:rPr lang="en-GB" sz="2800" dirty="0">
                <a:solidFill>
                  <a:srgbClr val="FFFF00"/>
                </a:solidFill>
              </a:rPr>
              <a:t/>
            </a:r>
            <a:br>
              <a:rPr lang="en-GB" sz="2800" dirty="0">
                <a:solidFill>
                  <a:srgbClr val="FFFF00"/>
                </a:solidFill>
              </a:rPr>
            </a:br>
            <a:r>
              <a:rPr lang="en-GB" sz="2800" dirty="0">
                <a:solidFill>
                  <a:srgbClr val="FFFF00"/>
                </a:solidFill>
              </a:rPr>
              <a:t/>
            </a:r>
            <a:br>
              <a:rPr lang="en-GB" sz="2800" dirty="0">
                <a:solidFill>
                  <a:srgbClr val="FFFF00"/>
                </a:solidFill>
              </a:rPr>
            </a:br>
            <a:r>
              <a:rPr lang="en-GB" sz="2800" dirty="0">
                <a:solidFill>
                  <a:srgbClr val="FFFF00"/>
                </a:solidFill>
                <a:latin typeface="Verdana" panose="020B0604030504040204" pitchFamily="34" charset="0"/>
              </a:rPr>
              <a:t>It will be of interest to policy makers, practitioners and researchers who are engaged in searching for new theoretical, practical and imaginative ways of listening to young children</a:t>
            </a:r>
            <a:r>
              <a:rPr lang="en-GB" dirty="0" smtClean="0">
                <a:solidFill>
                  <a:srgbClr val="FFFF00"/>
                </a:solidFill>
                <a:latin typeface="Verdana" panose="020B0604030504040204" pitchFamily="34" charset="0"/>
              </a:rPr>
              <a:t>.</a:t>
            </a:r>
          </a:p>
          <a:p>
            <a:r>
              <a:rPr lang="cy-GB" dirty="0">
                <a:solidFill>
                  <a:srgbClr val="FFFF00"/>
                </a:solidFill>
                <a:latin typeface="Verdana" panose="020B0604030504040204" pitchFamily="34" charset="0"/>
              </a:rPr>
              <a:t> </a:t>
            </a:r>
            <a:r>
              <a:rPr lang="cy-GB" dirty="0" smtClean="0">
                <a:solidFill>
                  <a:srgbClr val="FFFF00"/>
                </a:solidFill>
                <a:latin typeface="Verdana" panose="020B0604030504040204" pitchFamily="34" charset="0"/>
              </a:rPr>
              <a:t>                                                                                          (Clark &amp; Moss, 2017)</a:t>
            </a:r>
            <a:endParaRPr lang="en-GB" dirty="0">
              <a:solidFill>
                <a:srgbClr val="FFFF00"/>
              </a:solidFill>
            </a:endParaRPr>
          </a:p>
        </p:txBody>
      </p:sp>
    </p:spTree>
    <p:extLst>
      <p:ext uri="{BB962C8B-B14F-4D97-AF65-F5344CB8AC3E}">
        <p14:creationId xmlns:p14="http://schemas.microsoft.com/office/powerpoint/2010/main" val="398309860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798653" y="740780"/>
            <a:ext cx="10289894" cy="5693866"/>
          </a:xfrm>
          <a:prstGeom prst="rect">
            <a:avLst/>
          </a:prstGeom>
          <a:noFill/>
        </p:spPr>
        <p:txBody>
          <a:bodyPr wrap="square" rtlCol="0">
            <a:spAutoFit/>
          </a:bodyPr>
          <a:lstStyle/>
          <a:p>
            <a:r>
              <a:rPr lang="cy-GB" sz="2800" dirty="0" smtClean="0"/>
              <a:t>Tasg arweiniol:</a:t>
            </a:r>
          </a:p>
          <a:p>
            <a:r>
              <a:rPr lang="cy-GB" sz="2800" dirty="0" smtClean="0"/>
              <a:t>Chwilotwch am wybodaeth pellach am ddull </a:t>
            </a:r>
            <a:r>
              <a:rPr lang="cy-GB" sz="2800" dirty="0" err="1" smtClean="0"/>
              <a:t>Mosaic</a:t>
            </a:r>
            <a:r>
              <a:rPr lang="cy-GB" sz="2800" dirty="0" smtClean="0"/>
              <a:t> ac ystyriwch y canlynol:</a:t>
            </a:r>
          </a:p>
          <a:p>
            <a:pPr marL="514350" indent="-514350">
              <a:buAutoNum type="arabicPeriod"/>
            </a:pPr>
            <a:r>
              <a:rPr lang="cy-GB" sz="2800" dirty="0" smtClean="0"/>
              <a:t>Sut gall cyfranogiad y plentyn godi safonau?</a:t>
            </a:r>
          </a:p>
          <a:p>
            <a:pPr marL="514350" indent="-514350">
              <a:buAutoNum type="arabicPeriod"/>
            </a:pPr>
            <a:r>
              <a:rPr lang="cy-GB" sz="2800" dirty="0" smtClean="0"/>
              <a:t>A fedr cynnwys llais y plentyn godi hunan ddelwedd/ hunan fri?</a:t>
            </a:r>
          </a:p>
          <a:p>
            <a:pPr marL="514350" indent="-514350">
              <a:buAutoNum type="arabicPeriod"/>
            </a:pPr>
            <a:r>
              <a:rPr lang="cy-GB" sz="2800" dirty="0" smtClean="0"/>
              <a:t>A fyddai potensial i gynnwys llais y plentyn yn eich ymyrraeth?</a:t>
            </a:r>
          </a:p>
          <a:p>
            <a:endParaRPr lang="cy-GB" sz="2800" dirty="0" smtClean="0"/>
          </a:p>
          <a:p>
            <a:r>
              <a:rPr lang="cy-GB" sz="2800" dirty="0" err="1" smtClean="0">
                <a:solidFill>
                  <a:srgbClr val="FFFF00"/>
                </a:solidFill>
              </a:rPr>
              <a:t>Directed</a:t>
            </a:r>
            <a:r>
              <a:rPr lang="cy-GB" sz="2800" dirty="0" smtClean="0">
                <a:solidFill>
                  <a:srgbClr val="FFFF00"/>
                </a:solidFill>
              </a:rPr>
              <a:t> </a:t>
            </a:r>
            <a:r>
              <a:rPr lang="cy-GB" sz="2800" dirty="0" err="1" smtClean="0">
                <a:solidFill>
                  <a:srgbClr val="FFFF00"/>
                </a:solidFill>
              </a:rPr>
              <a:t>Task</a:t>
            </a:r>
            <a:r>
              <a:rPr lang="cy-GB" sz="2800" dirty="0" smtClean="0">
                <a:solidFill>
                  <a:srgbClr val="FFFF00"/>
                </a:solidFill>
              </a:rPr>
              <a:t>:</a:t>
            </a:r>
          </a:p>
          <a:p>
            <a:r>
              <a:rPr lang="cy-GB" sz="2800" dirty="0" err="1" smtClean="0">
                <a:solidFill>
                  <a:srgbClr val="FFFF00"/>
                </a:solidFill>
              </a:rPr>
              <a:t>Search</a:t>
            </a:r>
            <a:r>
              <a:rPr lang="cy-GB" sz="2800" dirty="0" smtClean="0">
                <a:solidFill>
                  <a:srgbClr val="FFFF00"/>
                </a:solidFill>
              </a:rPr>
              <a:t> </a:t>
            </a:r>
            <a:r>
              <a:rPr lang="cy-GB" sz="2800" dirty="0" err="1" smtClean="0">
                <a:solidFill>
                  <a:srgbClr val="FFFF00"/>
                </a:solidFill>
              </a:rPr>
              <a:t>for</a:t>
            </a:r>
            <a:r>
              <a:rPr lang="cy-GB" sz="2800" dirty="0" smtClean="0">
                <a:solidFill>
                  <a:srgbClr val="FFFF00"/>
                </a:solidFill>
              </a:rPr>
              <a:t> fuarther </a:t>
            </a:r>
            <a:r>
              <a:rPr lang="cy-GB" sz="2800" dirty="0" err="1" smtClean="0">
                <a:solidFill>
                  <a:srgbClr val="FFFF00"/>
                </a:solidFill>
              </a:rPr>
              <a:t>information</a:t>
            </a:r>
            <a:r>
              <a:rPr lang="cy-GB" sz="2800" dirty="0" smtClean="0">
                <a:solidFill>
                  <a:srgbClr val="FFFF00"/>
                </a:solidFill>
              </a:rPr>
              <a:t> </a:t>
            </a:r>
            <a:r>
              <a:rPr lang="cy-GB" sz="2800" dirty="0" err="1" smtClean="0">
                <a:solidFill>
                  <a:srgbClr val="FFFF00"/>
                </a:solidFill>
              </a:rPr>
              <a:t>regarding</a:t>
            </a:r>
            <a:r>
              <a:rPr lang="cy-GB" sz="2800" dirty="0" smtClean="0">
                <a:solidFill>
                  <a:srgbClr val="FFFF00"/>
                </a:solidFill>
              </a:rPr>
              <a:t> the </a:t>
            </a:r>
            <a:r>
              <a:rPr lang="cy-GB" sz="2800" dirty="0" err="1" smtClean="0">
                <a:solidFill>
                  <a:srgbClr val="FFFF00"/>
                </a:solidFill>
              </a:rPr>
              <a:t>Mosaic</a:t>
            </a:r>
            <a:r>
              <a:rPr lang="cy-GB" sz="2800" dirty="0" smtClean="0">
                <a:solidFill>
                  <a:srgbClr val="FFFF00"/>
                </a:solidFill>
              </a:rPr>
              <a:t> </a:t>
            </a:r>
            <a:r>
              <a:rPr lang="cy-GB" sz="2800" dirty="0" err="1" smtClean="0">
                <a:solidFill>
                  <a:srgbClr val="FFFF00"/>
                </a:solidFill>
              </a:rPr>
              <a:t>approach</a:t>
            </a:r>
            <a:r>
              <a:rPr lang="cy-GB" sz="2800" dirty="0" smtClean="0">
                <a:solidFill>
                  <a:srgbClr val="FFFF00"/>
                </a:solidFill>
              </a:rPr>
              <a:t> </a:t>
            </a:r>
            <a:r>
              <a:rPr lang="cy-GB" sz="2800" dirty="0" err="1" smtClean="0">
                <a:solidFill>
                  <a:srgbClr val="FFFF00"/>
                </a:solidFill>
              </a:rPr>
              <a:t>then</a:t>
            </a:r>
            <a:r>
              <a:rPr lang="cy-GB" sz="2800" dirty="0" smtClean="0">
                <a:solidFill>
                  <a:srgbClr val="FFFF00"/>
                </a:solidFill>
              </a:rPr>
              <a:t> </a:t>
            </a:r>
            <a:r>
              <a:rPr lang="cy-GB" sz="2800" dirty="0" err="1" smtClean="0">
                <a:solidFill>
                  <a:srgbClr val="FFFF00"/>
                </a:solidFill>
              </a:rPr>
              <a:t>consider</a:t>
            </a:r>
            <a:r>
              <a:rPr lang="cy-GB" sz="2800" dirty="0" smtClean="0">
                <a:solidFill>
                  <a:srgbClr val="FFFF00"/>
                </a:solidFill>
              </a:rPr>
              <a:t> the </a:t>
            </a:r>
            <a:r>
              <a:rPr lang="cy-GB" sz="2800" dirty="0" err="1" smtClean="0">
                <a:solidFill>
                  <a:srgbClr val="FFFF00"/>
                </a:solidFill>
              </a:rPr>
              <a:t>following</a:t>
            </a:r>
            <a:r>
              <a:rPr lang="cy-GB" sz="2800" dirty="0" smtClean="0">
                <a:solidFill>
                  <a:srgbClr val="FFFF00"/>
                </a:solidFill>
              </a:rPr>
              <a:t>:</a:t>
            </a:r>
          </a:p>
          <a:p>
            <a:pPr marL="514350" indent="-514350">
              <a:buAutoNum type="arabicPeriod"/>
            </a:pPr>
            <a:r>
              <a:rPr lang="cy-GB" sz="2800" dirty="0" err="1" smtClean="0">
                <a:solidFill>
                  <a:srgbClr val="FFFF00"/>
                </a:solidFill>
              </a:rPr>
              <a:t>How</a:t>
            </a:r>
            <a:r>
              <a:rPr lang="cy-GB" sz="2800" dirty="0" smtClean="0">
                <a:solidFill>
                  <a:srgbClr val="FFFF00"/>
                </a:solidFill>
              </a:rPr>
              <a:t> can </a:t>
            </a:r>
            <a:r>
              <a:rPr lang="cy-GB" sz="2800" dirty="0" err="1" smtClean="0">
                <a:solidFill>
                  <a:srgbClr val="FFFF00"/>
                </a:solidFill>
              </a:rPr>
              <a:t>including</a:t>
            </a:r>
            <a:r>
              <a:rPr lang="cy-GB" sz="2800" dirty="0" smtClean="0">
                <a:solidFill>
                  <a:srgbClr val="FFFF00"/>
                </a:solidFill>
              </a:rPr>
              <a:t> </a:t>
            </a:r>
            <a:r>
              <a:rPr lang="cy-GB" sz="2800" dirty="0" err="1" smtClean="0">
                <a:solidFill>
                  <a:srgbClr val="FFFF00"/>
                </a:solidFill>
              </a:rPr>
              <a:t>pupil</a:t>
            </a:r>
            <a:r>
              <a:rPr lang="cy-GB" sz="2800" dirty="0" smtClean="0">
                <a:solidFill>
                  <a:srgbClr val="FFFF00"/>
                </a:solidFill>
              </a:rPr>
              <a:t> </a:t>
            </a:r>
            <a:r>
              <a:rPr lang="cy-GB" sz="2800" dirty="0" err="1" smtClean="0">
                <a:solidFill>
                  <a:srgbClr val="FFFF00"/>
                </a:solidFill>
              </a:rPr>
              <a:t>participation</a:t>
            </a:r>
            <a:r>
              <a:rPr lang="cy-GB" sz="2800" dirty="0" smtClean="0">
                <a:solidFill>
                  <a:srgbClr val="FFFF00"/>
                </a:solidFill>
              </a:rPr>
              <a:t> </a:t>
            </a:r>
            <a:r>
              <a:rPr lang="cy-GB" sz="2800" dirty="0" err="1" smtClean="0">
                <a:solidFill>
                  <a:srgbClr val="FFFF00"/>
                </a:solidFill>
              </a:rPr>
              <a:t>raise</a:t>
            </a:r>
            <a:r>
              <a:rPr lang="cy-GB" sz="2800" dirty="0" smtClean="0">
                <a:solidFill>
                  <a:srgbClr val="FFFF00"/>
                </a:solidFill>
              </a:rPr>
              <a:t> </a:t>
            </a:r>
            <a:r>
              <a:rPr lang="cy-GB" sz="2800" dirty="0" err="1" smtClean="0">
                <a:solidFill>
                  <a:srgbClr val="FFFF00"/>
                </a:solidFill>
              </a:rPr>
              <a:t>standards</a:t>
            </a:r>
            <a:r>
              <a:rPr lang="cy-GB" sz="2800" dirty="0" smtClean="0">
                <a:solidFill>
                  <a:srgbClr val="FFFF00"/>
                </a:solidFill>
              </a:rPr>
              <a:t>?</a:t>
            </a:r>
          </a:p>
          <a:p>
            <a:pPr marL="514350" indent="-514350">
              <a:buAutoNum type="arabicPeriod"/>
            </a:pPr>
            <a:r>
              <a:rPr lang="cy-GB" sz="2800" dirty="0" smtClean="0">
                <a:solidFill>
                  <a:srgbClr val="FFFF00"/>
                </a:solidFill>
              </a:rPr>
              <a:t>Can </a:t>
            </a:r>
            <a:r>
              <a:rPr lang="cy-GB" sz="2800" dirty="0" err="1" smtClean="0">
                <a:solidFill>
                  <a:srgbClr val="FFFF00"/>
                </a:solidFill>
              </a:rPr>
              <a:t>including</a:t>
            </a:r>
            <a:r>
              <a:rPr lang="cy-GB" sz="2800" dirty="0" smtClean="0">
                <a:solidFill>
                  <a:srgbClr val="FFFF00"/>
                </a:solidFill>
              </a:rPr>
              <a:t> </a:t>
            </a:r>
            <a:r>
              <a:rPr lang="cy-GB" sz="2800" dirty="0" err="1" smtClean="0">
                <a:solidFill>
                  <a:srgbClr val="FFFF00"/>
                </a:solidFill>
              </a:rPr>
              <a:t>pupil</a:t>
            </a:r>
            <a:r>
              <a:rPr lang="cy-GB" sz="2800" dirty="0" smtClean="0">
                <a:solidFill>
                  <a:srgbClr val="FFFF00"/>
                </a:solidFill>
              </a:rPr>
              <a:t> </a:t>
            </a:r>
            <a:r>
              <a:rPr lang="cy-GB" sz="2800" dirty="0" err="1" smtClean="0">
                <a:solidFill>
                  <a:srgbClr val="FFFF00"/>
                </a:solidFill>
              </a:rPr>
              <a:t>voice</a:t>
            </a:r>
            <a:r>
              <a:rPr lang="cy-GB" sz="2800" dirty="0" smtClean="0">
                <a:solidFill>
                  <a:srgbClr val="FFFF00"/>
                </a:solidFill>
              </a:rPr>
              <a:t> </a:t>
            </a:r>
            <a:r>
              <a:rPr lang="cy-GB" sz="2800" dirty="0" err="1" smtClean="0">
                <a:solidFill>
                  <a:srgbClr val="FFFF00"/>
                </a:solidFill>
              </a:rPr>
              <a:t>raise</a:t>
            </a:r>
            <a:r>
              <a:rPr lang="cy-GB" sz="2800" dirty="0" smtClean="0">
                <a:solidFill>
                  <a:srgbClr val="FFFF00"/>
                </a:solidFill>
              </a:rPr>
              <a:t> </a:t>
            </a:r>
            <a:r>
              <a:rPr lang="cy-GB" sz="2800" dirty="0" err="1" smtClean="0">
                <a:solidFill>
                  <a:srgbClr val="FFFF00"/>
                </a:solidFill>
              </a:rPr>
              <a:t>self</a:t>
            </a:r>
            <a:r>
              <a:rPr lang="cy-GB" sz="2800" dirty="0" smtClean="0">
                <a:solidFill>
                  <a:srgbClr val="FFFF00"/>
                </a:solidFill>
              </a:rPr>
              <a:t> </a:t>
            </a:r>
            <a:r>
              <a:rPr lang="cy-GB" sz="2800" dirty="0" err="1" smtClean="0">
                <a:solidFill>
                  <a:srgbClr val="FFFF00"/>
                </a:solidFill>
              </a:rPr>
              <a:t>efficacy</a:t>
            </a:r>
            <a:r>
              <a:rPr lang="cy-GB" sz="2800" dirty="0" smtClean="0">
                <a:solidFill>
                  <a:srgbClr val="FFFF00"/>
                </a:solidFill>
              </a:rPr>
              <a:t>/ </a:t>
            </a:r>
            <a:r>
              <a:rPr lang="cy-GB" sz="2800" dirty="0" err="1" smtClean="0">
                <a:solidFill>
                  <a:srgbClr val="FFFF00"/>
                </a:solidFill>
              </a:rPr>
              <a:t>confidence</a:t>
            </a:r>
            <a:r>
              <a:rPr lang="cy-GB" sz="2800" dirty="0" smtClean="0">
                <a:solidFill>
                  <a:srgbClr val="FFFF00"/>
                </a:solidFill>
              </a:rPr>
              <a:t>?</a:t>
            </a:r>
          </a:p>
          <a:p>
            <a:pPr marL="514350" indent="-514350">
              <a:buAutoNum type="arabicPeriod"/>
            </a:pPr>
            <a:r>
              <a:rPr lang="cy-GB" sz="2800" dirty="0" smtClean="0">
                <a:solidFill>
                  <a:srgbClr val="FFFF00"/>
                </a:solidFill>
              </a:rPr>
              <a:t>Is </a:t>
            </a:r>
            <a:r>
              <a:rPr lang="cy-GB" sz="2800" dirty="0" err="1" smtClean="0">
                <a:solidFill>
                  <a:srgbClr val="FFFF00"/>
                </a:solidFill>
              </a:rPr>
              <a:t>there</a:t>
            </a:r>
            <a:r>
              <a:rPr lang="cy-GB" sz="2800" dirty="0" smtClean="0">
                <a:solidFill>
                  <a:srgbClr val="FFFF00"/>
                </a:solidFill>
              </a:rPr>
              <a:t> </a:t>
            </a:r>
            <a:r>
              <a:rPr lang="cy-GB" sz="2800" dirty="0" err="1" smtClean="0">
                <a:solidFill>
                  <a:srgbClr val="FFFF00"/>
                </a:solidFill>
              </a:rPr>
              <a:t>potential</a:t>
            </a:r>
            <a:r>
              <a:rPr lang="cy-GB" sz="2800" dirty="0" smtClean="0">
                <a:solidFill>
                  <a:srgbClr val="FFFF00"/>
                </a:solidFill>
              </a:rPr>
              <a:t> to </a:t>
            </a:r>
            <a:r>
              <a:rPr lang="cy-GB" sz="2800" dirty="0" err="1" smtClean="0">
                <a:solidFill>
                  <a:srgbClr val="FFFF00"/>
                </a:solidFill>
              </a:rPr>
              <a:t>include</a:t>
            </a:r>
            <a:r>
              <a:rPr lang="cy-GB" sz="2800" dirty="0" smtClean="0">
                <a:solidFill>
                  <a:srgbClr val="FFFF00"/>
                </a:solidFill>
              </a:rPr>
              <a:t> </a:t>
            </a:r>
            <a:r>
              <a:rPr lang="cy-GB" sz="2800" dirty="0" err="1" smtClean="0">
                <a:solidFill>
                  <a:srgbClr val="FFFF00"/>
                </a:solidFill>
              </a:rPr>
              <a:t>pupil</a:t>
            </a:r>
            <a:r>
              <a:rPr lang="cy-GB" sz="2800" dirty="0" smtClean="0">
                <a:solidFill>
                  <a:srgbClr val="FFFF00"/>
                </a:solidFill>
              </a:rPr>
              <a:t> </a:t>
            </a:r>
            <a:r>
              <a:rPr lang="cy-GB" sz="2800" dirty="0" err="1" smtClean="0">
                <a:solidFill>
                  <a:srgbClr val="FFFF00"/>
                </a:solidFill>
              </a:rPr>
              <a:t>voice</a:t>
            </a:r>
            <a:r>
              <a:rPr lang="cy-GB" sz="2800" dirty="0" smtClean="0">
                <a:solidFill>
                  <a:srgbClr val="FFFF00"/>
                </a:solidFill>
              </a:rPr>
              <a:t> </a:t>
            </a:r>
            <a:r>
              <a:rPr lang="cy-GB" sz="2800" dirty="0" err="1" smtClean="0">
                <a:solidFill>
                  <a:srgbClr val="FFFF00"/>
                </a:solidFill>
              </a:rPr>
              <a:t>in</a:t>
            </a:r>
            <a:r>
              <a:rPr lang="cy-GB" sz="2800" dirty="0" smtClean="0">
                <a:solidFill>
                  <a:srgbClr val="FFFF00"/>
                </a:solidFill>
              </a:rPr>
              <a:t> </a:t>
            </a:r>
            <a:r>
              <a:rPr lang="cy-GB" sz="2800" dirty="0" err="1" smtClean="0">
                <a:solidFill>
                  <a:srgbClr val="FFFF00"/>
                </a:solidFill>
              </a:rPr>
              <a:t>your</a:t>
            </a:r>
            <a:r>
              <a:rPr lang="cy-GB" sz="2800" dirty="0" smtClean="0">
                <a:solidFill>
                  <a:srgbClr val="FFFF00"/>
                </a:solidFill>
              </a:rPr>
              <a:t> </a:t>
            </a:r>
            <a:r>
              <a:rPr lang="cy-GB" sz="2800" dirty="0" err="1" smtClean="0">
                <a:solidFill>
                  <a:srgbClr val="FFFF00"/>
                </a:solidFill>
              </a:rPr>
              <a:t>intervention</a:t>
            </a:r>
            <a:r>
              <a:rPr lang="cy-GB" sz="2800" dirty="0" smtClean="0">
                <a:solidFill>
                  <a:srgbClr val="FFFF00"/>
                </a:solidFill>
              </a:rPr>
              <a:t>?</a:t>
            </a:r>
            <a:endParaRPr lang="en-GB" sz="2800" dirty="0">
              <a:solidFill>
                <a:srgbClr val="FFFF00"/>
              </a:solidFill>
            </a:endParaRPr>
          </a:p>
        </p:txBody>
      </p:sp>
    </p:spTree>
    <p:extLst>
      <p:ext uri="{BB962C8B-B14F-4D97-AF65-F5344CB8AC3E}">
        <p14:creationId xmlns:p14="http://schemas.microsoft.com/office/powerpoint/2010/main" val="3097660270"/>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smtClean="0"/>
              <a:t>A wnaethom gyrraedd ein Amcanion?                             </a:t>
            </a:r>
            <a:r>
              <a:rPr lang="cy-GB" dirty="0" smtClean="0">
                <a:solidFill>
                  <a:srgbClr val="FFFF00"/>
                </a:solidFill>
              </a:rPr>
              <a:t>Did we </a:t>
            </a:r>
            <a:r>
              <a:rPr lang="cy-GB" dirty="0" err="1" smtClean="0">
                <a:solidFill>
                  <a:srgbClr val="FFFF00"/>
                </a:solidFill>
              </a:rPr>
              <a:t>reach</a:t>
            </a:r>
            <a:r>
              <a:rPr lang="cy-GB" dirty="0" smtClean="0">
                <a:solidFill>
                  <a:srgbClr val="FFFF00"/>
                </a:solidFill>
              </a:rPr>
              <a:t> </a:t>
            </a:r>
            <a:r>
              <a:rPr lang="cy-GB" dirty="0" err="1" smtClean="0">
                <a:solidFill>
                  <a:srgbClr val="FFFF00"/>
                </a:solidFill>
              </a:rPr>
              <a:t>our</a:t>
            </a:r>
            <a:r>
              <a:rPr lang="cy-GB" dirty="0" smtClean="0">
                <a:solidFill>
                  <a:srgbClr val="FFFF00"/>
                </a:solidFill>
              </a:rPr>
              <a:t> AIMS?</a:t>
            </a:r>
            <a:endParaRPr lang="en-GB" dirty="0">
              <a:solidFill>
                <a:srgbClr val="FFFF00"/>
              </a:solidFill>
            </a:endParaRPr>
          </a:p>
        </p:txBody>
      </p:sp>
      <p:sp>
        <p:nvSpPr>
          <p:cNvPr id="3" name="Content Placeholder 2"/>
          <p:cNvSpPr>
            <a:spLocks noGrp="1"/>
          </p:cNvSpPr>
          <p:nvPr>
            <p:ph sz="half" idx="1"/>
          </p:nvPr>
        </p:nvSpPr>
        <p:spPr/>
        <p:txBody>
          <a:bodyPr>
            <a:normAutofit/>
          </a:bodyPr>
          <a:lstStyle/>
          <a:p>
            <a:r>
              <a:rPr lang="cy-GB" sz="2800" dirty="0" smtClean="0"/>
              <a:t>A fedrwn erbyn hyn werthfawrogi </a:t>
            </a:r>
            <a:r>
              <a:rPr lang="cy-GB" sz="2800" dirty="0"/>
              <a:t>l</a:t>
            </a:r>
            <a:r>
              <a:rPr lang="cy-GB" sz="2800" dirty="0" smtClean="0"/>
              <a:t>lais y dysgwr?</a:t>
            </a:r>
          </a:p>
          <a:p>
            <a:r>
              <a:rPr lang="cy-GB" sz="2800" dirty="0" smtClean="0"/>
              <a:t>A ydym yn deall pwysigrwydd llais y dysgwr?</a:t>
            </a:r>
          </a:p>
          <a:p>
            <a:r>
              <a:rPr lang="cy-GB" sz="2800" dirty="0" smtClean="0"/>
              <a:t>A ydym yn gwerthfawrogi pwysigrwydd llais plant o fewn ymchwil?</a:t>
            </a:r>
            <a:endParaRPr lang="en-GB" sz="2800" dirty="0"/>
          </a:p>
        </p:txBody>
      </p:sp>
      <p:sp>
        <p:nvSpPr>
          <p:cNvPr id="4" name="Content Placeholder 3"/>
          <p:cNvSpPr>
            <a:spLocks noGrp="1"/>
          </p:cNvSpPr>
          <p:nvPr>
            <p:ph sz="half" idx="2"/>
          </p:nvPr>
        </p:nvSpPr>
        <p:spPr/>
        <p:txBody>
          <a:bodyPr>
            <a:normAutofit/>
          </a:bodyPr>
          <a:lstStyle/>
          <a:p>
            <a:r>
              <a:rPr lang="cy-GB" sz="2800" dirty="0" smtClean="0">
                <a:solidFill>
                  <a:srgbClr val="FFFF00"/>
                </a:solidFill>
              </a:rPr>
              <a:t>Do we </a:t>
            </a:r>
            <a:r>
              <a:rPr lang="cy-GB" sz="2800" dirty="0" err="1" smtClean="0">
                <a:solidFill>
                  <a:srgbClr val="FFFF00"/>
                </a:solidFill>
              </a:rPr>
              <a:t>now</a:t>
            </a:r>
            <a:r>
              <a:rPr lang="cy-GB" sz="2800" dirty="0" smtClean="0">
                <a:solidFill>
                  <a:srgbClr val="FFFF00"/>
                </a:solidFill>
              </a:rPr>
              <a:t> </a:t>
            </a:r>
            <a:r>
              <a:rPr lang="cy-GB" sz="2800" dirty="0" err="1" smtClean="0">
                <a:solidFill>
                  <a:srgbClr val="FFFF00"/>
                </a:solidFill>
              </a:rPr>
              <a:t>value</a:t>
            </a:r>
            <a:r>
              <a:rPr lang="cy-GB" sz="2800" dirty="0" smtClean="0">
                <a:solidFill>
                  <a:srgbClr val="FFFF00"/>
                </a:solidFill>
              </a:rPr>
              <a:t> </a:t>
            </a:r>
            <a:r>
              <a:rPr lang="cy-GB" sz="2800" dirty="0" err="1" smtClean="0">
                <a:solidFill>
                  <a:srgbClr val="FFFF00"/>
                </a:solidFill>
              </a:rPr>
              <a:t>pupil</a:t>
            </a:r>
            <a:r>
              <a:rPr lang="cy-GB" sz="2800" dirty="0" smtClean="0">
                <a:solidFill>
                  <a:srgbClr val="FFFF00"/>
                </a:solidFill>
              </a:rPr>
              <a:t> </a:t>
            </a:r>
            <a:r>
              <a:rPr lang="cy-GB" sz="2800" dirty="0" err="1" smtClean="0">
                <a:solidFill>
                  <a:srgbClr val="FFFF00"/>
                </a:solidFill>
              </a:rPr>
              <a:t>voice</a:t>
            </a:r>
            <a:r>
              <a:rPr lang="cy-GB" sz="2800" dirty="0" smtClean="0">
                <a:solidFill>
                  <a:srgbClr val="FFFF00"/>
                </a:solidFill>
              </a:rPr>
              <a:t>?</a:t>
            </a:r>
          </a:p>
          <a:p>
            <a:r>
              <a:rPr lang="cy-GB" sz="2800" dirty="0" smtClean="0">
                <a:solidFill>
                  <a:srgbClr val="FFFF00"/>
                </a:solidFill>
              </a:rPr>
              <a:t>Can we </a:t>
            </a:r>
            <a:r>
              <a:rPr lang="cy-GB" sz="2800" dirty="0" err="1" smtClean="0">
                <a:solidFill>
                  <a:srgbClr val="FFFF00"/>
                </a:solidFill>
              </a:rPr>
              <a:t>comprehend</a:t>
            </a:r>
            <a:r>
              <a:rPr lang="cy-GB" sz="2800" dirty="0" smtClean="0">
                <a:solidFill>
                  <a:srgbClr val="FFFF00"/>
                </a:solidFill>
              </a:rPr>
              <a:t> the </a:t>
            </a:r>
            <a:r>
              <a:rPr lang="cy-GB" sz="2800" dirty="0" err="1" smtClean="0">
                <a:solidFill>
                  <a:srgbClr val="FFFF00"/>
                </a:solidFill>
              </a:rPr>
              <a:t>importance</a:t>
            </a:r>
            <a:r>
              <a:rPr lang="cy-GB" sz="2800" dirty="0" smtClean="0">
                <a:solidFill>
                  <a:srgbClr val="FFFF00"/>
                </a:solidFill>
              </a:rPr>
              <a:t> of </a:t>
            </a:r>
            <a:r>
              <a:rPr lang="cy-GB" sz="2800" dirty="0" err="1" smtClean="0">
                <a:solidFill>
                  <a:srgbClr val="FFFF00"/>
                </a:solidFill>
              </a:rPr>
              <a:t>pupil</a:t>
            </a:r>
            <a:r>
              <a:rPr lang="cy-GB" sz="2800" dirty="0" smtClean="0">
                <a:solidFill>
                  <a:srgbClr val="FFFF00"/>
                </a:solidFill>
              </a:rPr>
              <a:t> </a:t>
            </a:r>
            <a:r>
              <a:rPr lang="cy-GB" sz="2800" dirty="0" err="1" smtClean="0">
                <a:solidFill>
                  <a:srgbClr val="FFFF00"/>
                </a:solidFill>
              </a:rPr>
              <a:t>voice</a:t>
            </a:r>
            <a:r>
              <a:rPr lang="cy-GB" sz="2800" dirty="0" smtClean="0">
                <a:solidFill>
                  <a:srgbClr val="FFFF00"/>
                </a:solidFill>
              </a:rPr>
              <a:t>?</a:t>
            </a:r>
          </a:p>
          <a:p>
            <a:r>
              <a:rPr lang="cy-GB" sz="2800" dirty="0" smtClean="0">
                <a:solidFill>
                  <a:srgbClr val="FFFF00"/>
                </a:solidFill>
              </a:rPr>
              <a:t>Do we </a:t>
            </a:r>
            <a:r>
              <a:rPr lang="cy-GB" sz="2800" dirty="0" err="1" smtClean="0">
                <a:solidFill>
                  <a:srgbClr val="FFFF00"/>
                </a:solidFill>
              </a:rPr>
              <a:t>understand</a:t>
            </a:r>
            <a:r>
              <a:rPr lang="cy-GB" sz="2800" dirty="0" smtClean="0">
                <a:solidFill>
                  <a:srgbClr val="FFFF00"/>
                </a:solidFill>
              </a:rPr>
              <a:t> the </a:t>
            </a:r>
            <a:r>
              <a:rPr lang="cy-GB" sz="2800" dirty="0" err="1" smtClean="0">
                <a:solidFill>
                  <a:srgbClr val="FFFF00"/>
                </a:solidFill>
              </a:rPr>
              <a:t>importance</a:t>
            </a:r>
            <a:r>
              <a:rPr lang="cy-GB" sz="2800" dirty="0" smtClean="0">
                <a:solidFill>
                  <a:srgbClr val="FFFF00"/>
                </a:solidFill>
              </a:rPr>
              <a:t> of the </a:t>
            </a:r>
            <a:r>
              <a:rPr lang="cy-GB" sz="2800" dirty="0" err="1" smtClean="0">
                <a:solidFill>
                  <a:srgbClr val="FFFF00"/>
                </a:solidFill>
              </a:rPr>
              <a:t>child’s</a:t>
            </a:r>
            <a:r>
              <a:rPr lang="cy-GB" sz="2800" dirty="0" smtClean="0">
                <a:solidFill>
                  <a:srgbClr val="FFFF00"/>
                </a:solidFill>
              </a:rPr>
              <a:t> </a:t>
            </a:r>
            <a:r>
              <a:rPr lang="cy-GB" sz="2800" dirty="0" err="1" smtClean="0">
                <a:solidFill>
                  <a:srgbClr val="FFFF00"/>
                </a:solidFill>
              </a:rPr>
              <a:t>voice</a:t>
            </a:r>
            <a:r>
              <a:rPr lang="cy-GB" sz="2800" dirty="0" smtClean="0">
                <a:solidFill>
                  <a:srgbClr val="FFFF00"/>
                </a:solidFill>
              </a:rPr>
              <a:t> </a:t>
            </a:r>
            <a:r>
              <a:rPr lang="cy-GB" sz="2800" dirty="0" err="1" smtClean="0">
                <a:solidFill>
                  <a:srgbClr val="FFFF00"/>
                </a:solidFill>
              </a:rPr>
              <a:t>within</a:t>
            </a:r>
            <a:r>
              <a:rPr lang="cy-GB" sz="2800" dirty="0" smtClean="0">
                <a:solidFill>
                  <a:srgbClr val="FFFF00"/>
                </a:solidFill>
              </a:rPr>
              <a:t> </a:t>
            </a:r>
            <a:r>
              <a:rPr lang="cy-GB" sz="2800" dirty="0" err="1" smtClean="0">
                <a:solidFill>
                  <a:srgbClr val="FFFF00"/>
                </a:solidFill>
              </a:rPr>
              <a:t>research</a:t>
            </a:r>
            <a:r>
              <a:rPr lang="cy-GB" sz="2800" dirty="0" smtClean="0">
                <a:solidFill>
                  <a:srgbClr val="FFFF00"/>
                </a:solidFill>
              </a:rPr>
              <a:t>?</a:t>
            </a:r>
            <a:endParaRPr lang="en-GB" sz="2800" dirty="0">
              <a:solidFill>
                <a:srgbClr val="FFFF00"/>
              </a:solidFill>
            </a:endParaRPr>
          </a:p>
        </p:txBody>
      </p:sp>
      <p:pic>
        <p:nvPicPr>
          <p:cNvPr id="5" name="Sl2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482601" y="6202305"/>
            <a:ext cx="406400" cy="406400"/>
          </a:xfrm>
          <a:prstGeom prst="rect">
            <a:avLst/>
          </a:prstGeom>
        </p:spPr>
      </p:pic>
      <p:pic>
        <p:nvPicPr>
          <p:cNvPr id="6" name="Sl23">
            <a:hlinkClick r:id="" action="ppaction://media"/>
          </p:cNvPr>
          <p:cNvPicPr>
            <a:picLocks noChangeAspect="1"/>
          </p:cNvPicPr>
          <p:nvPr>
            <a:audioFile r:link="rId4"/>
            <p:extLst>
              <p:ext uri="{DAA4B4D4-6D71-4841-9C94-3DE7FCFB9230}">
                <p14:media xmlns:p14="http://schemas.microsoft.com/office/powerpoint/2010/main" r:embed="rId3"/>
              </p:ext>
            </p:extLst>
          </p:nvPr>
        </p:nvPicPr>
        <p:blipFill>
          <a:blip r:embed="rId7"/>
          <a:stretch>
            <a:fillRect/>
          </a:stretch>
        </p:blipFill>
        <p:spPr>
          <a:xfrm>
            <a:off x="11529671" y="6231446"/>
            <a:ext cx="406400" cy="406400"/>
          </a:xfrm>
          <a:prstGeom prst="rect">
            <a:avLst/>
          </a:prstGeom>
        </p:spPr>
      </p:pic>
    </p:spTree>
    <p:extLst>
      <p:ext uri="{BB962C8B-B14F-4D97-AF65-F5344CB8AC3E}">
        <p14:creationId xmlns:p14="http://schemas.microsoft.com/office/powerpoint/2010/main" val="1677408169"/>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52493" fill="hold"/>
                                        <p:tgtEl>
                                          <p:spTgt spid="5"/>
                                        </p:tgtEl>
                                      </p:cBhvr>
                                    </p:cmd>
                                  </p:childTnLst>
                                </p:cTn>
                              </p:par>
                            </p:childTnLst>
                          </p:cTn>
                        </p:par>
                      </p:childTnLst>
                    </p:cTn>
                  </p:par>
                </p:childTnLst>
              </p:cTn>
              <p:nextCondLst>
                <p:cond evt="onClick" delay="0">
                  <p:tgtEl>
                    <p:spTgt spid="5"/>
                  </p:tgtEl>
                </p:cond>
              </p:nextCondLst>
            </p:seq>
            <p:audio>
              <p:cMediaNode vol="80000">
                <p:cTn id="7" fill="hold" display="0">
                  <p:stCondLst>
                    <p:cond delay="indefinite"/>
                  </p:stCondLst>
                  <p:endCondLst>
                    <p:cond evt="onStopAudio" delay="0">
                      <p:tgtEl>
                        <p:sldTgt/>
                      </p:tgtEl>
                    </p:cond>
                  </p:endCondLst>
                </p:cTn>
                <p:tgtEl>
                  <p:spTgt spid="5"/>
                </p:tgtEl>
              </p:cMediaNode>
            </p:audi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1" presetClass="mediacall" presetSubtype="0" fill="hold" nodeType="clickEffect">
                                  <p:stCondLst>
                                    <p:cond delay="0"/>
                                  </p:stCondLst>
                                  <p:childTnLst>
                                    <p:cmd type="call" cmd="playFrom(0.0)">
                                      <p:cBhvr>
                                        <p:cTn id="12" dur="52029" fill="hold"/>
                                        <p:tgtEl>
                                          <p:spTgt spid="6"/>
                                        </p:tgtEl>
                                      </p:cBhvr>
                                    </p:cmd>
                                  </p:childTnLst>
                                </p:cTn>
                              </p:par>
                            </p:childTnLst>
                          </p:cTn>
                        </p:par>
                      </p:childTnLst>
                    </p:cTn>
                  </p:par>
                </p:childTnLst>
              </p:cTn>
              <p:nextCondLst>
                <p:cond evt="onClick" delay="0">
                  <p:tgtEl>
                    <p:spTgt spid="6"/>
                  </p:tgtEl>
                </p:cond>
              </p:nextCondLst>
            </p:seq>
            <p:audio>
              <p:cMediaNode vol="80000">
                <p:cTn id="13" fill="hold" display="0">
                  <p:stCondLst>
                    <p:cond delay="indefinite"/>
                  </p:stCondLst>
                  <p:endCondLst>
                    <p:cond evt="onStopAudio" delay="0">
                      <p:tgtEl>
                        <p:sldTgt/>
                      </p:tgtEl>
                    </p:cond>
                  </p:endCondLst>
                </p:cTn>
                <p:tgtEl>
                  <p:spTgt spid="6"/>
                </p:tgtEl>
              </p:cMediaNode>
            </p:audi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smtClean="0"/>
              <a:t>Cyfeiriadau – Darllen Pellach</a:t>
            </a:r>
            <a:br>
              <a:rPr lang="cy-GB" dirty="0" smtClean="0"/>
            </a:br>
            <a:r>
              <a:rPr lang="cy-GB" dirty="0" err="1" smtClean="0"/>
              <a:t>References</a:t>
            </a:r>
            <a:r>
              <a:rPr lang="cy-GB" dirty="0" smtClean="0"/>
              <a:t> – </a:t>
            </a:r>
            <a:r>
              <a:rPr lang="cy-GB" dirty="0" err="1" smtClean="0"/>
              <a:t>Further</a:t>
            </a:r>
            <a:r>
              <a:rPr lang="cy-GB" dirty="0" smtClean="0"/>
              <a:t> </a:t>
            </a:r>
            <a:r>
              <a:rPr lang="cy-GB" dirty="0" err="1" smtClean="0"/>
              <a:t>Reading</a:t>
            </a:r>
            <a:endParaRPr lang="en-GB" dirty="0"/>
          </a:p>
        </p:txBody>
      </p:sp>
      <p:sp>
        <p:nvSpPr>
          <p:cNvPr id="3" name="Content Placeholder 2"/>
          <p:cNvSpPr>
            <a:spLocks noGrp="1"/>
          </p:cNvSpPr>
          <p:nvPr>
            <p:ph idx="1"/>
          </p:nvPr>
        </p:nvSpPr>
        <p:spPr>
          <a:xfrm>
            <a:off x="685801" y="2477733"/>
            <a:ext cx="10131425" cy="3649133"/>
          </a:xfrm>
        </p:spPr>
        <p:txBody>
          <a:bodyPr>
            <a:noAutofit/>
          </a:bodyPr>
          <a:lstStyle/>
          <a:p>
            <a:r>
              <a:rPr lang="cy-GB" sz="1600" dirty="0" smtClean="0"/>
              <a:t>Clark, A. &amp; Moss, P. (2017) </a:t>
            </a:r>
            <a:r>
              <a:rPr lang="en-GB" sz="1600" dirty="0"/>
              <a:t>Listening to Young Children, Expanded Third Edition: A Guide to Understanding and Using the Mosaic </a:t>
            </a:r>
            <a:r>
              <a:rPr lang="en-GB" sz="1600" dirty="0" err="1" smtClean="0"/>
              <a:t>Approach.London</a:t>
            </a:r>
            <a:r>
              <a:rPr lang="en-GB" sz="1600" dirty="0" smtClean="0"/>
              <a:t>: Jessica Kingsley Publishing.</a:t>
            </a:r>
            <a:endParaRPr lang="en-GB" sz="1600" i="1" dirty="0" smtClean="0"/>
          </a:p>
          <a:p>
            <a:r>
              <a:rPr lang="cy-GB" sz="1600" i="1" dirty="0" smtClean="0"/>
              <a:t>Comisiynydd Plant Cymru (2020) Ar gael ar: </a:t>
            </a:r>
            <a:r>
              <a:rPr lang="en-GB" sz="1600" i="1" dirty="0">
                <a:hlinkClick r:id="rId7"/>
              </a:rPr>
              <a:t>https://www.complantcymru.org.uk</a:t>
            </a:r>
            <a:r>
              <a:rPr lang="en-GB" sz="1600" i="1" dirty="0" smtClean="0">
                <a:hlinkClick r:id="rId7"/>
              </a:rPr>
              <a:t>/</a:t>
            </a:r>
            <a:endParaRPr lang="en-GB" sz="1600" i="1" dirty="0" smtClean="0"/>
          </a:p>
          <a:p>
            <a:pPr marL="0" indent="0">
              <a:buNone/>
            </a:pPr>
            <a:r>
              <a:rPr lang="cy-GB" sz="1600" dirty="0"/>
              <a:t> </a:t>
            </a:r>
            <a:r>
              <a:rPr lang="cy-GB" sz="1600" dirty="0" smtClean="0"/>
              <a:t>    (</a:t>
            </a:r>
            <a:r>
              <a:rPr lang="cy-GB" sz="1600" dirty="0" err="1" smtClean="0"/>
              <a:t>accessed</a:t>
            </a:r>
            <a:r>
              <a:rPr lang="cy-GB" sz="1600" dirty="0" smtClean="0"/>
              <a:t>/ mynediad Mawrth 2020)</a:t>
            </a:r>
            <a:endParaRPr lang="en-GB" sz="1600" dirty="0" smtClean="0"/>
          </a:p>
          <a:p>
            <a:r>
              <a:rPr lang="cy-GB" sz="1600" dirty="0" smtClean="0"/>
              <a:t>Estyn (2016) </a:t>
            </a:r>
            <a:r>
              <a:rPr lang="cy-GB" sz="1600" dirty="0" err="1" smtClean="0"/>
              <a:t>Pupil</a:t>
            </a:r>
            <a:r>
              <a:rPr lang="cy-GB" sz="1600" dirty="0" smtClean="0"/>
              <a:t> </a:t>
            </a:r>
            <a:r>
              <a:rPr lang="cy-GB" sz="1600" dirty="0" err="1" smtClean="0"/>
              <a:t>voice</a:t>
            </a:r>
            <a:r>
              <a:rPr lang="cy-GB" sz="1600" dirty="0" smtClean="0"/>
              <a:t> </a:t>
            </a:r>
            <a:r>
              <a:rPr lang="cy-GB" sz="1600" dirty="0" err="1" smtClean="0"/>
              <a:t>benefits</a:t>
            </a:r>
            <a:r>
              <a:rPr lang="cy-GB" sz="1600" dirty="0" smtClean="0"/>
              <a:t> </a:t>
            </a:r>
            <a:r>
              <a:rPr lang="cy-GB" sz="1600" dirty="0" err="1" smtClean="0"/>
              <a:t>pupils</a:t>
            </a:r>
            <a:r>
              <a:rPr lang="cy-GB" sz="1600" dirty="0" smtClean="0"/>
              <a:t> </a:t>
            </a:r>
            <a:r>
              <a:rPr lang="cy-GB" sz="1600" dirty="0" err="1" smtClean="0"/>
              <a:t>and</a:t>
            </a:r>
            <a:r>
              <a:rPr lang="cy-GB" sz="1600" dirty="0" smtClean="0"/>
              <a:t> </a:t>
            </a:r>
            <a:r>
              <a:rPr lang="cy-GB" sz="1600" dirty="0" err="1" smtClean="0"/>
              <a:t>helps</a:t>
            </a:r>
            <a:r>
              <a:rPr lang="cy-GB" sz="1600" dirty="0" smtClean="0"/>
              <a:t> </a:t>
            </a:r>
            <a:r>
              <a:rPr lang="cy-GB" sz="1600" dirty="0" err="1" smtClean="0"/>
              <a:t>schools</a:t>
            </a:r>
            <a:r>
              <a:rPr lang="cy-GB" sz="1600" dirty="0" smtClean="0"/>
              <a:t> </a:t>
            </a:r>
            <a:r>
              <a:rPr lang="cy-GB" sz="1600" dirty="0" err="1" smtClean="0"/>
              <a:t>improve</a:t>
            </a:r>
            <a:r>
              <a:rPr lang="cy-GB" sz="1600" dirty="0" smtClean="0"/>
              <a:t>. Ar gael ar:</a:t>
            </a:r>
            <a:r>
              <a:rPr lang="en-GB" sz="1600" dirty="0">
                <a:hlinkClick r:id="rId8"/>
              </a:rPr>
              <a:t>https://www.estyn.gov.wales/news/%</a:t>
            </a:r>
            <a:r>
              <a:rPr lang="en-GB" sz="1600" dirty="0" smtClean="0">
                <a:hlinkClick r:id="rId8"/>
              </a:rPr>
              <a:t>E2%80%98pupil-voice%E2%80%99-benefits-pupils-and-helps-schools-improve</a:t>
            </a:r>
            <a:r>
              <a:rPr lang="en-GB" sz="1600" dirty="0" smtClean="0"/>
              <a:t> (accessed/ </a:t>
            </a:r>
            <a:r>
              <a:rPr lang="en-GB" sz="1600" dirty="0" err="1" smtClean="0"/>
              <a:t>mynediad</a:t>
            </a:r>
            <a:r>
              <a:rPr lang="en-GB" sz="1600" dirty="0" smtClean="0"/>
              <a:t> </a:t>
            </a:r>
            <a:r>
              <a:rPr lang="en-GB" sz="1600" dirty="0" err="1" smtClean="0"/>
              <a:t>Mawrth</a:t>
            </a:r>
            <a:r>
              <a:rPr lang="en-GB" sz="1600" dirty="0" smtClean="0"/>
              <a:t> 2020)</a:t>
            </a:r>
          </a:p>
          <a:p>
            <a:pPr marL="0" indent="0">
              <a:buNone/>
            </a:pPr>
            <a:endParaRPr lang="en-GB" sz="1600" dirty="0" smtClean="0"/>
          </a:p>
          <a:p>
            <a:r>
              <a:rPr lang="en-GB" sz="1600" dirty="0" err="1" smtClean="0"/>
              <a:t>Hw</a:t>
            </a:r>
            <a:r>
              <a:rPr lang="cy-GB" sz="1600" dirty="0" smtClean="0"/>
              <a:t>b (2020)  National </a:t>
            </a:r>
            <a:r>
              <a:rPr lang="cy-GB" sz="1600" dirty="0" err="1" smtClean="0"/>
              <a:t>approach</a:t>
            </a:r>
            <a:r>
              <a:rPr lang="cy-GB" sz="1600" dirty="0" smtClean="0"/>
              <a:t> to </a:t>
            </a:r>
            <a:r>
              <a:rPr lang="cy-GB" sz="1600" dirty="0" err="1" smtClean="0"/>
              <a:t>proffesional</a:t>
            </a:r>
            <a:r>
              <a:rPr lang="cy-GB" sz="1600" dirty="0" smtClean="0"/>
              <a:t> </a:t>
            </a:r>
            <a:r>
              <a:rPr lang="cy-GB" sz="1600" dirty="0" err="1" smtClean="0"/>
              <a:t>Learning</a:t>
            </a:r>
            <a:r>
              <a:rPr lang="cy-GB" sz="1600" dirty="0" smtClean="0"/>
              <a:t>. ar gael ar: </a:t>
            </a:r>
            <a:r>
              <a:rPr lang="en-GB" sz="1600" dirty="0">
                <a:hlinkClick r:id="rId9"/>
              </a:rPr>
              <a:t>https://</a:t>
            </a:r>
            <a:r>
              <a:rPr lang="en-GB" sz="1600" dirty="0" smtClean="0">
                <a:hlinkClick r:id="rId9"/>
              </a:rPr>
              <a:t>hwb.gov.wales/professional-development/national-approach-to-professional-learning</a:t>
            </a:r>
            <a:r>
              <a:rPr lang="en-GB" sz="1600" dirty="0" smtClean="0"/>
              <a:t> (accessed/ </a:t>
            </a:r>
            <a:r>
              <a:rPr lang="en-GB" sz="1600" dirty="0" err="1" smtClean="0"/>
              <a:t>mynediad</a:t>
            </a:r>
            <a:r>
              <a:rPr lang="en-GB" sz="1600" dirty="0" smtClean="0"/>
              <a:t> </a:t>
            </a:r>
            <a:r>
              <a:rPr lang="en-GB" sz="1600" dirty="0" err="1" smtClean="0"/>
              <a:t>Mawrth</a:t>
            </a:r>
            <a:r>
              <a:rPr lang="en-GB" sz="1600" dirty="0" smtClean="0"/>
              <a:t> 2020)</a:t>
            </a:r>
          </a:p>
          <a:p>
            <a:pPr marL="0" indent="0">
              <a:buNone/>
            </a:pPr>
            <a:endParaRPr lang="en-GB" sz="1600" dirty="0" smtClean="0"/>
          </a:p>
          <a:p>
            <a:r>
              <a:rPr lang="cy-GB" sz="1600" dirty="0" smtClean="0"/>
              <a:t>SRA (2020) Research </a:t>
            </a:r>
            <a:r>
              <a:rPr lang="cy-GB" sz="1600" dirty="0" err="1" smtClean="0"/>
              <a:t>with</a:t>
            </a:r>
            <a:r>
              <a:rPr lang="cy-GB" sz="1600" dirty="0" smtClean="0"/>
              <a:t> </a:t>
            </a:r>
            <a:r>
              <a:rPr lang="cy-GB" sz="1600" dirty="0" err="1" smtClean="0"/>
              <a:t>children</a:t>
            </a:r>
            <a:r>
              <a:rPr lang="cy-GB" sz="1600" dirty="0" smtClean="0"/>
              <a:t> </a:t>
            </a:r>
            <a:r>
              <a:rPr lang="cy-GB" sz="1600" dirty="0" err="1" smtClean="0"/>
              <a:t>and</a:t>
            </a:r>
            <a:r>
              <a:rPr lang="cy-GB" sz="1600" dirty="0" smtClean="0"/>
              <a:t> Young </a:t>
            </a:r>
            <a:r>
              <a:rPr lang="cy-GB" sz="1600" dirty="0" err="1" smtClean="0"/>
              <a:t>people</a:t>
            </a:r>
            <a:r>
              <a:rPr lang="cy-GB" sz="1600" dirty="0" smtClean="0"/>
              <a:t>. Ar gael ar: </a:t>
            </a:r>
            <a:r>
              <a:rPr lang="en-GB" sz="1600" dirty="0">
                <a:hlinkClick r:id="rId10"/>
              </a:rPr>
              <a:t>https://</a:t>
            </a:r>
            <a:r>
              <a:rPr lang="en-GB" sz="1600" dirty="0" smtClean="0">
                <a:hlinkClick r:id="rId10"/>
              </a:rPr>
              <a:t>www.the-sra.org.uk/Shared_Content/Events/Event_display.aspx?EventKey=RCY040320&amp;WebsiteKey=9ee5e454-9da1-4bfc-a5a5-f01fecfb3dbb</a:t>
            </a:r>
            <a:r>
              <a:rPr lang="en-GB" sz="1600" dirty="0" smtClean="0"/>
              <a:t> (accessed/ </a:t>
            </a:r>
            <a:r>
              <a:rPr lang="en-GB" sz="1600" dirty="0" err="1" smtClean="0"/>
              <a:t>mynediad</a:t>
            </a:r>
            <a:r>
              <a:rPr lang="en-GB" sz="1600" dirty="0" smtClean="0"/>
              <a:t> </a:t>
            </a:r>
            <a:r>
              <a:rPr lang="en-GB" sz="1600" dirty="0" err="1" smtClean="0"/>
              <a:t>Mawrth</a:t>
            </a:r>
            <a:r>
              <a:rPr lang="en-GB" sz="1600" dirty="0" smtClean="0"/>
              <a:t> 2020)</a:t>
            </a:r>
            <a:endParaRPr lang="en-GB" sz="1600" dirty="0"/>
          </a:p>
          <a:p>
            <a:endParaRPr lang="en-GB" sz="1600" dirty="0"/>
          </a:p>
        </p:txBody>
      </p:sp>
      <p:pic>
        <p:nvPicPr>
          <p:cNvPr id="4" name="Sl25">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7189165" y="748818"/>
            <a:ext cx="406400" cy="406400"/>
          </a:xfrm>
          <a:prstGeom prst="rect">
            <a:avLst/>
          </a:prstGeom>
        </p:spPr>
      </p:pic>
      <p:pic>
        <p:nvPicPr>
          <p:cNvPr id="5" name="Sl25">
            <a:hlinkClick r:id="" action="ppaction://media"/>
          </p:cNvPr>
          <p:cNvPicPr>
            <a:picLocks noChangeAspect="1"/>
          </p:cNvPicPr>
          <p:nvPr>
            <a:audioFile r:link="rId4"/>
            <p:extLst>
              <p:ext uri="{DAA4B4D4-6D71-4841-9C94-3DE7FCFB9230}">
                <p14:media xmlns:p14="http://schemas.microsoft.com/office/powerpoint/2010/main" r:embed="rId3"/>
              </p:ext>
            </p:extLst>
          </p:nvPr>
        </p:nvPicPr>
        <p:blipFill>
          <a:blip r:embed="rId11"/>
          <a:stretch>
            <a:fillRect/>
          </a:stretch>
        </p:blipFill>
        <p:spPr>
          <a:xfrm>
            <a:off x="7189165" y="1386925"/>
            <a:ext cx="406400" cy="406400"/>
          </a:xfrm>
          <a:prstGeom prst="rect">
            <a:avLst/>
          </a:prstGeom>
        </p:spPr>
      </p:pic>
    </p:spTree>
    <p:extLst>
      <p:ext uri="{BB962C8B-B14F-4D97-AF65-F5344CB8AC3E}">
        <p14:creationId xmlns:p14="http://schemas.microsoft.com/office/powerpoint/2010/main" val="2934216488"/>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23468" fill="hold"/>
                                        <p:tgtEl>
                                          <p:spTgt spid="4"/>
                                        </p:tgtEl>
                                      </p:cBhvr>
                                    </p:cmd>
                                  </p:childTnLst>
                                </p:cTn>
                              </p:par>
                            </p:childTnLst>
                          </p:cTn>
                        </p:par>
                      </p:childTnLst>
                    </p:cTn>
                  </p:par>
                </p:childTnLst>
              </p:cTn>
              <p:nextCondLst>
                <p:cond evt="onClick" delay="0">
                  <p:tgtEl>
                    <p:spTgt spid="4"/>
                  </p:tgtEl>
                </p:cond>
              </p:nextCondLst>
            </p:seq>
            <p:audio>
              <p:cMediaNode vol="80000">
                <p:cTn id="7" fill="hold" display="0">
                  <p:stCondLst>
                    <p:cond delay="indefinite"/>
                  </p:stCondLst>
                  <p:endCondLst>
                    <p:cond evt="onStopAudio" delay="0">
                      <p:tgtEl>
                        <p:sldTgt/>
                      </p:tgtEl>
                    </p:cond>
                  </p:endCondLst>
                </p:cTn>
                <p:tgtEl>
                  <p:spTgt spid="4"/>
                </p:tgtEl>
              </p:cMediaNode>
            </p:audi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1" presetClass="mediacall" presetSubtype="0" fill="hold" nodeType="clickEffect">
                                  <p:stCondLst>
                                    <p:cond delay="0"/>
                                  </p:stCondLst>
                                  <p:childTnLst>
                                    <p:cmd type="call" cmd="playFrom(0.0)">
                                      <p:cBhvr>
                                        <p:cTn id="12" dur="25057" fill="hold"/>
                                        <p:tgtEl>
                                          <p:spTgt spid="5"/>
                                        </p:tgtEl>
                                      </p:cBhvr>
                                    </p:cmd>
                                  </p:childTnLst>
                                </p:cTn>
                              </p:par>
                            </p:childTnLst>
                          </p:cTn>
                        </p:par>
                      </p:childTnLst>
                    </p:cTn>
                  </p:par>
                </p:childTnLst>
              </p:cTn>
              <p:nextCondLst>
                <p:cond evt="onClick" delay="0">
                  <p:tgtEl>
                    <p:spTgt spid="5"/>
                  </p:tgtEl>
                </p:cond>
              </p:nextCondLst>
            </p:seq>
            <p:audio>
              <p:cMediaNode vol="80000">
                <p:cTn id="13" fill="hold" display="0">
                  <p:stCondLst>
                    <p:cond delay="indefinite"/>
                  </p:stCondLst>
                  <p:endCondLst>
                    <p:cond evt="onStopAudio" delay="0">
                      <p:tgtEl>
                        <p:sldTgt/>
                      </p:tgtEl>
                    </p:cond>
                  </p:endCondLst>
                </p:cTn>
                <p:tgtEl>
                  <p:spTgt spid="5"/>
                </p:tgtEl>
              </p:cMediaNode>
            </p:audio>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16476F"/>
      </a:dk2>
      <a:lt2>
        <a:srgbClr val="EBEBEB"/>
      </a:lt2>
      <a:accent1>
        <a:srgbClr val="E5B458"/>
      </a:accent1>
      <a:accent2>
        <a:srgbClr val="F77754"/>
      </a:accent2>
      <a:accent3>
        <a:srgbClr val="D8507E"/>
      </a:accent3>
      <a:accent4>
        <a:srgbClr val="BC70EE"/>
      </a:accent4>
      <a:accent5>
        <a:srgbClr val="3CA2E2"/>
      </a:accent5>
      <a:accent6>
        <a:srgbClr val="91BF77"/>
      </a:accent6>
      <a:hlink>
        <a:srgbClr val="71DDAB"/>
      </a:hlink>
      <a:folHlink>
        <a:srgbClr val="A6E4C7"/>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B36E0D05-787B-4C61-8268-2D6C1FBEDA3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Celestial</Template>
  <TotalTime>552</TotalTime>
  <Words>2556</Words>
  <Application>Microsoft Office PowerPoint</Application>
  <PresentationFormat>Widescreen</PresentationFormat>
  <Paragraphs>293</Paragraphs>
  <Slides>25</Slides>
  <Notes>23</Notes>
  <HiddenSlides>0</HiddenSlides>
  <MMClips>15</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25</vt:i4>
      </vt:variant>
    </vt:vector>
  </HeadingPairs>
  <TitlesOfParts>
    <vt:vector size="32" baseType="lpstr">
      <vt:lpstr>Arial</vt:lpstr>
      <vt:lpstr>Calibri</vt:lpstr>
      <vt:lpstr>Calibri Light</vt:lpstr>
      <vt:lpstr>PT Sans</vt:lpstr>
      <vt:lpstr>Verdana</vt:lpstr>
      <vt:lpstr>Wingdings</vt:lpstr>
      <vt:lpstr>Celestial</vt:lpstr>
      <vt:lpstr>ECAD5007/C Llais y dysgwr Pupil Voice</vt:lpstr>
      <vt:lpstr>Amcanion                             AIMS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Confensiwn y Cenhedloedd Unedig ar hawliau plant United nations convention of the rights of the child</vt:lpstr>
      <vt:lpstr>PowerPoint Presentation</vt:lpstr>
      <vt:lpstr>https://www.estyn.llyw.cymru/arfer-effeithiol/ysgol-yn-datblygu-llais-y-disgybl</vt:lpstr>
      <vt:lpstr>Sut gellid mesur llais y disgybl?</vt:lpstr>
      <vt:lpstr>Hart’s Ladder of Participation</vt:lpstr>
      <vt:lpstr>PowerPoint Presentation</vt:lpstr>
      <vt:lpstr>PowerPoint Presentation</vt:lpstr>
      <vt:lpstr> </vt:lpstr>
      <vt:lpstr>Lleisiau y plant o fewn ymchwil Children’s voices within research</vt:lpstr>
      <vt:lpstr>Ysgolion Ymchwil Cymru Research Schools Wales</vt:lpstr>
      <vt:lpstr>PowerPoint Presentation</vt:lpstr>
      <vt:lpstr>PowerPoint Presentation</vt:lpstr>
      <vt:lpstr>PowerPoint Presentation</vt:lpstr>
      <vt:lpstr>PowerPoint Presentation</vt:lpstr>
      <vt:lpstr>A wnaethom gyrraedd ein Amcanion?                             Did we reach our AIMS?</vt:lpstr>
      <vt:lpstr>Cyfeiriadau – Darllen Pellach References – Further Reading</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ECAD5007/C Llais y dysgwr Pupil Voice</dc:title>
  <dc:creator>Carys Jennings</dc:creator>
  <cp:lastModifiedBy>Carys Jennings</cp:lastModifiedBy>
  <cp:revision>27</cp:revision>
  <dcterms:created xsi:type="dcterms:W3CDTF">2020-03-13T08:05:01Z</dcterms:created>
  <dcterms:modified xsi:type="dcterms:W3CDTF">2020-03-16T13:28:15Z</dcterms:modified>
</cp:coreProperties>
</file>