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93" r:id="rId5"/>
    <p:sldId id="295" r:id="rId6"/>
    <p:sldId id="296" r:id="rId7"/>
    <p:sldId id="297" r:id="rId8"/>
    <p:sldId id="298" r:id="rId9"/>
    <p:sldId id="299" r:id="rId10"/>
    <p:sldId id="3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5/29/2020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7134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80400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5/29/2020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5796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1998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37686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196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97824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5/29/2020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6886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5/29/2020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29130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0300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9999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5/29/2020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13215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F73848-91FE-4D29-B0DC-BFC408416682}"/>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839"/>
            <a:ext cx="12191980" cy="6858000"/>
          </a:xfrm>
          <a:prstGeom prst="rect">
            <a:avLst/>
          </a:prstGeom>
        </p:spPr>
      </p:pic>
      <p:sp>
        <p:nvSpPr>
          <p:cNvPr id="89" name="Rectangle 8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91" name="Rectangle 9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3600" dirty="0">
                <a:solidFill>
                  <a:schemeClr val="tx1"/>
                </a:solidFill>
              </a:rPr>
              <a:t>Entrepreneurship- Bill Gates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err="1">
                <a:solidFill>
                  <a:schemeClr val="tx1"/>
                </a:solidFill>
              </a:rPr>
              <a:t>Shakera</a:t>
            </a:r>
            <a:r>
              <a:rPr lang="en-US" dirty="0">
                <a:solidFill>
                  <a:schemeClr val="tx1"/>
                </a:solidFill>
              </a:rPr>
              <a:t> </a:t>
            </a:r>
            <a:r>
              <a:rPr lang="en-US" dirty="0" err="1">
                <a:solidFill>
                  <a:schemeClr val="tx1"/>
                </a:solidFill>
              </a:rPr>
              <a:t>Akthar</a:t>
            </a:r>
            <a:endParaRPr lang="en-US" dirty="0">
              <a:solidFill>
                <a:schemeClr val="tx1"/>
              </a:solidFill>
            </a:endParaRPr>
          </a:p>
        </p:txBody>
      </p:sp>
      <p:pic>
        <p:nvPicPr>
          <p:cNvPr id="4" name="Picture 3">
            <a:extLst>
              <a:ext uri="{FF2B5EF4-FFF2-40B4-BE49-F238E27FC236}">
                <a16:creationId xmlns:a16="http://schemas.microsoft.com/office/drawing/2014/main" id="{6112E482-64ED-402B-8F50-03E54C2C945B}"/>
              </a:ext>
            </a:extLst>
          </p:cNvPr>
          <p:cNvPicPr>
            <a:picLocks noChangeAspect="1"/>
          </p:cNvPicPr>
          <p:nvPr/>
        </p:nvPicPr>
        <p:blipFill>
          <a:blip r:embed="rId4"/>
          <a:stretch>
            <a:fillRect/>
          </a:stretch>
        </p:blipFill>
        <p:spPr>
          <a:xfrm>
            <a:off x="1210350" y="1082684"/>
            <a:ext cx="3506572" cy="4400404"/>
          </a:xfrm>
          <a:prstGeom prst="rect">
            <a:avLst/>
          </a:prstGeom>
        </p:spPr>
      </p:pic>
    </p:spTree>
    <p:extLst>
      <p:ext uri="{BB962C8B-B14F-4D97-AF65-F5344CB8AC3E}">
        <p14:creationId xmlns:p14="http://schemas.microsoft.com/office/powerpoint/2010/main" val="42696815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1066800" y="642594"/>
            <a:ext cx="10058400" cy="1371600"/>
          </a:xfrm>
        </p:spPr>
        <p:txBody>
          <a:bodyPr>
            <a:normAutofit/>
          </a:bodyPr>
          <a:lstStyle/>
          <a:p>
            <a:pPr algn="ctr"/>
            <a:r>
              <a:rPr lang="en-US" u="sng" dirty="0"/>
              <a:t>Entrepreneurship </a:t>
            </a:r>
          </a:p>
        </p:txBody>
      </p:sp>
      <p:sp>
        <p:nvSpPr>
          <p:cNvPr id="3" name="TextBox 2">
            <a:extLst>
              <a:ext uri="{FF2B5EF4-FFF2-40B4-BE49-F238E27FC236}">
                <a16:creationId xmlns:a16="http://schemas.microsoft.com/office/drawing/2014/main" id="{08417B78-5215-4811-9B04-CD6FEF7E9E9A}"/>
              </a:ext>
            </a:extLst>
          </p:cNvPr>
          <p:cNvSpPr txBox="1"/>
          <p:nvPr/>
        </p:nvSpPr>
        <p:spPr>
          <a:xfrm>
            <a:off x="821635" y="2014194"/>
            <a:ext cx="10721008" cy="2954655"/>
          </a:xfrm>
          <a:prstGeom prst="rect">
            <a:avLst/>
          </a:prstGeom>
          <a:noFill/>
        </p:spPr>
        <p:txBody>
          <a:bodyPr wrap="square" rtlCol="0">
            <a:spAutoFit/>
          </a:bodyPr>
          <a:lstStyle/>
          <a:p>
            <a:pPr marL="285750" indent="-285750">
              <a:buFont typeface="Arial" panose="020B0604020202020204" pitchFamily="34" charset="0"/>
              <a:buChar char="•"/>
            </a:pPr>
            <a:r>
              <a:rPr lang="en-GB" sz="2400" dirty="0"/>
              <a:t>Have a central position in a market economy</a:t>
            </a:r>
          </a:p>
          <a:p>
            <a:pPr marL="285750" indent="-285750">
              <a:buFont typeface="Arial" panose="020B0604020202020204" pitchFamily="34" charset="0"/>
              <a:buChar char="•"/>
            </a:pPr>
            <a:r>
              <a:rPr lang="en-GB" sz="2400" dirty="0"/>
              <a:t>Who serve as the spark plug in the economy’s engine, initiating and promoting all economic action.</a:t>
            </a:r>
          </a:p>
          <a:p>
            <a:pPr marL="285750" indent="-285750">
              <a:buFont typeface="Arial" panose="020B0604020202020204" pitchFamily="34" charset="0"/>
              <a:buChar char="•"/>
            </a:pPr>
            <a:r>
              <a:rPr lang="en-GB" sz="2400" dirty="0"/>
              <a:t>Instinct is the reason of the economic success of nations worldwide</a:t>
            </a:r>
          </a:p>
          <a:p>
            <a:pPr marL="285750" indent="-285750">
              <a:buFont typeface="Arial" panose="020B0604020202020204" pitchFamily="34" charset="0"/>
              <a:buChar char="•"/>
            </a:pPr>
            <a:r>
              <a:rPr lang="en-GB" sz="2400" dirty="0"/>
              <a:t>A society is wealthy only to an extent which it rewards and encourages entrepreneurial activity due to the critical element of the level of triumph, fortune, growth, and opportunity in any economy. </a:t>
            </a:r>
          </a:p>
          <a:p>
            <a:pPr marL="285750" indent="-285750">
              <a:buFont typeface="Arial" panose="020B0604020202020204" pitchFamily="34" charset="0"/>
              <a:buChar char="•"/>
            </a:pPr>
            <a:endParaRPr lang="en-GB" dirty="0"/>
          </a:p>
        </p:txBody>
      </p:sp>
      <p:pic>
        <p:nvPicPr>
          <p:cNvPr id="4" name="Picture 3">
            <a:extLst>
              <a:ext uri="{FF2B5EF4-FFF2-40B4-BE49-F238E27FC236}">
                <a16:creationId xmlns:a16="http://schemas.microsoft.com/office/drawing/2014/main" id="{2B73B847-153F-406B-AFDC-5EFC570C2771}"/>
              </a:ext>
            </a:extLst>
          </p:cNvPr>
          <p:cNvPicPr>
            <a:picLocks noChangeAspect="1"/>
          </p:cNvPicPr>
          <p:nvPr/>
        </p:nvPicPr>
        <p:blipFill>
          <a:blip r:embed="rId3"/>
          <a:stretch>
            <a:fillRect/>
          </a:stretch>
        </p:blipFill>
        <p:spPr>
          <a:xfrm>
            <a:off x="8680174" y="4355410"/>
            <a:ext cx="3055247" cy="2096562"/>
          </a:xfrm>
          <a:prstGeom prst="rect">
            <a:avLst/>
          </a:prstGeom>
        </p:spPr>
      </p:pic>
    </p:spTree>
    <p:extLst>
      <p:ext uri="{BB962C8B-B14F-4D97-AF65-F5344CB8AC3E}">
        <p14:creationId xmlns:p14="http://schemas.microsoft.com/office/powerpoint/2010/main" val="2049548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45828-1941-406D-8F16-F4E678BE3401}"/>
              </a:ext>
            </a:extLst>
          </p:cNvPr>
          <p:cNvSpPr>
            <a:spLocks noGrp="1"/>
          </p:cNvSpPr>
          <p:nvPr>
            <p:ph type="title"/>
          </p:nvPr>
        </p:nvSpPr>
        <p:spPr/>
        <p:txBody>
          <a:bodyPr/>
          <a:lstStyle/>
          <a:p>
            <a:r>
              <a:rPr lang="en-GB" u="sng" dirty="0"/>
              <a:t>Background of Bill Gates</a:t>
            </a:r>
          </a:p>
        </p:txBody>
      </p:sp>
      <p:sp>
        <p:nvSpPr>
          <p:cNvPr id="3" name="Content Placeholder 2">
            <a:extLst>
              <a:ext uri="{FF2B5EF4-FFF2-40B4-BE49-F238E27FC236}">
                <a16:creationId xmlns:a16="http://schemas.microsoft.com/office/drawing/2014/main" id="{2D9DCC93-A88A-46A0-80C1-34C8B10C3544}"/>
              </a:ext>
            </a:extLst>
          </p:cNvPr>
          <p:cNvSpPr>
            <a:spLocks noGrp="1"/>
          </p:cNvSpPr>
          <p:nvPr>
            <p:ph idx="1"/>
          </p:nvPr>
        </p:nvSpPr>
        <p:spPr>
          <a:xfrm>
            <a:off x="569843" y="1815547"/>
            <a:ext cx="10555357" cy="4545495"/>
          </a:xfrm>
        </p:spPr>
        <p:txBody>
          <a:bodyPr>
            <a:normAutofit fontScale="92500" lnSpcReduction="10000"/>
          </a:bodyPr>
          <a:lstStyle/>
          <a:p>
            <a:r>
              <a:rPr lang="en-GB" sz="1900" dirty="0"/>
              <a:t>Full name- William Henry Gates </a:t>
            </a:r>
          </a:p>
          <a:p>
            <a:r>
              <a:rPr lang="en-GB" sz="1900" dirty="0"/>
              <a:t>American, business entrepreneur, software developer, investor, and philanthropist.</a:t>
            </a:r>
          </a:p>
          <a:p>
            <a:r>
              <a:rPr lang="en-GB" sz="1900" dirty="0"/>
              <a:t>Best known as the co-founder of Microsoft Corporation </a:t>
            </a:r>
          </a:p>
          <a:p>
            <a:r>
              <a:rPr lang="en-GB" sz="1900" dirty="0"/>
              <a:t>Born and raised in Seattle, Washington</a:t>
            </a:r>
          </a:p>
          <a:p>
            <a:r>
              <a:rPr lang="en-GB" sz="1900" dirty="0"/>
              <a:t>Co-founded Microsoft with his childhood friend Paul Allen in 1975 in Mexico, it went on to become the world’s largest personal computer software company</a:t>
            </a:r>
          </a:p>
          <a:p>
            <a:r>
              <a:rPr lang="en-GB" sz="1900" dirty="0"/>
              <a:t>Married to Melinda French along with a family of three children.</a:t>
            </a:r>
          </a:p>
          <a:p>
            <a:r>
              <a:rPr lang="en-GB" sz="1900" dirty="0"/>
              <a:t>Interest in computers when he was young and spent most of his spare time in learning how to program and functions of a computer. </a:t>
            </a:r>
          </a:p>
          <a:p>
            <a:r>
              <a:rPr lang="en-GB" sz="1900" dirty="0"/>
              <a:t>Not really interested in education and becoming a student, he believed to carry on doing what he was very passionate about</a:t>
            </a:r>
          </a:p>
          <a:p>
            <a:r>
              <a:rPr lang="en-GB" sz="1900" dirty="0"/>
              <a:t>Only a matter of time until his passion for computers became the foundation for Microsoft</a:t>
            </a:r>
          </a:p>
          <a:p>
            <a:endParaRPr lang="en-GB" dirty="0"/>
          </a:p>
        </p:txBody>
      </p:sp>
      <p:pic>
        <p:nvPicPr>
          <p:cNvPr id="4" name="Picture 3">
            <a:extLst>
              <a:ext uri="{FF2B5EF4-FFF2-40B4-BE49-F238E27FC236}">
                <a16:creationId xmlns:a16="http://schemas.microsoft.com/office/drawing/2014/main" id="{774A71CE-4C84-49DE-8D0E-CDE94CDC8C17}"/>
              </a:ext>
            </a:extLst>
          </p:cNvPr>
          <p:cNvPicPr>
            <a:picLocks noChangeAspect="1"/>
          </p:cNvPicPr>
          <p:nvPr/>
        </p:nvPicPr>
        <p:blipFill>
          <a:blip r:embed="rId2"/>
          <a:stretch>
            <a:fillRect/>
          </a:stretch>
        </p:blipFill>
        <p:spPr>
          <a:xfrm>
            <a:off x="9435547" y="496958"/>
            <a:ext cx="2305879" cy="1690527"/>
          </a:xfrm>
          <a:prstGeom prst="rect">
            <a:avLst/>
          </a:prstGeom>
        </p:spPr>
      </p:pic>
    </p:spTree>
    <p:extLst>
      <p:ext uri="{BB962C8B-B14F-4D97-AF65-F5344CB8AC3E}">
        <p14:creationId xmlns:p14="http://schemas.microsoft.com/office/powerpoint/2010/main" val="459234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B0DA3-E760-4896-826A-FEB972D03685}"/>
              </a:ext>
            </a:extLst>
          </p:cNvPr>
          <p:cNvSpPr>
            <a:spLocks noGrp="1"/>
          </p:cNvSpPr>
          <p:nvPr>
            <p:ph type="title"/>
          </p:nvPr>
        </p:nvSpPr>
        <p:spPr/>
        <p:txBody>
          <a:bodyPr/>
          <a:lstStyle/>
          <a:p>
            <a:r>
              <a:rPr lang="en-GB" u="sng" dirty="0"/>
              <a:t>Bill Gates’ entrepreneurial characteristics</a:t>
            </a:r>
          </a:p>
        </p:txBody>
      </p:sp>
      <p:sp>
        <p:nvSpPr>
          <p:cNvPr id="3" name="Content Placeholder 2">
            <a:extLst>
              <a:ext uri="{FF2B5EF4-FFF2-40B4-BE49-F238E27FC236}">
                <a16:creationId xmlns:a16="http://schemas.microsoft.com/office/drawing/2014/main" id="{B2475E4C-1A4F-40A9-ADCC-4DD188289074}"/>
              </a:ext>
            </a:extLst>
          </p:cNvPr>
          <p:cNvSpPr>
            <a:spLocks noGrp="1"/>
          </p:cNvSpPr>
          <p:nvPr>
            <p:ph idx="1"/>
          </p:nvPr>
        </p:nvSpPr>
        <p:spPr>
          <a:xfrm>
            <a:off x="503583" y="1736035"/>
            <a:ext cx="10621617" cy="4479371"/>
          </a:xfrm>
        </p:spPr>
        <p:txBody>
          <a:bodyPr>
            <a:normAutofit fontScale="92500" lnSpcReduction="10000"/>
          </a:bodyPr>
          <a:lstStyle/>
          <a:p>
            <a:r>
              <a:rPr lang="en-GB" sz="1800" dirty="0"/>
              <a:t>Believes hard work is needed if you truly feel passionate about something</a:t>
            </a:r>
          </a:p>
          <a:p>
            <a:r>
              <a:rPr lang="en-GB" sz="1800" dirty="0"/>
              <a:t>If something does not interest you then you should not waste time being in that industry it does not provoke a talent in, you as a person. </a:t>
            </a:r>
          </a:p>
          <a:p>
            <a:r>
              <a:rPr lang="en-GB" sz="1800" dirty="0"/>
              <a:t>If you do something that you enjoy you will want to go to work and give your all-in order to become successful</a:t>
            </a:r>
          </a:p>
          <a:p>
            <a:r>
              <a:rPr lang="en-GB" sz="1800" dirty="0"/>
              <a:t>Aware that success and achievements are not gained overnight, and it all depends in the amount of hard work that you personally put in</a:t>
            </a:r>
          </a:p>
          <a:p>
            <a:r>
              <a:rPr lang="en-GB" sz="1800" dirty="0"/>
              <a:t>Spent so much time in his garage to develop computer coding, programming, and learning how to create a solution with global reach. This obviously needed a lot of time and effort. </a:t>
            </a:r>
          </a:p>
          <a:p>
            <a:r>
              <a:rPr lang="en-GB" sz="1800" dirty="0"/>
              <a:t>Success is not just about coming up with a great idea, leadership needs action and the willingness as well as effort into turning that unique and excellent idea into a workable income machine. </a:t>
            </a:r>
          </a:p>
          <a:p>
            <a:r>
              <a:rPr lang="en-GB" sz="1800" dirty="0"/>
              <a:t>Microsoft started gaining its success step by step, Gates spent long hours, days and nights in order to understand and acknowledge upon his target audience and in developing the chosen products that would speak to their organizations, education and customer needs.</a:t>
            </a:r>
          </a:p>
        </p:txBody>
      </p:sp>
    </p:spTree>
    <p:extLst>
      <p:ext uri="{BB962C8B-B14F-4D97-AF65-F5344CB8AC3E}">
        <p14:creationId xmlns:p14="http://schemas.microsoft.com/office/powerpoint/2010/main" val="2846367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9D85D2-FB35-43A5-A019-EBCED11E5233}"/>
              </a:ext>
            </a:extLst>
          </p:cNvPr>
          <p:cNvSpPr>
            <a:spLocks noGrp="1"/>
          </p:cNvSpPr>
          <p:nvPr>
            <p:ph idx="1"/>
          </p:nvPr>
        </p:nvSpPr>
        <p:spPr>
          <a:xfrm>
            <a:off x="569843" y="836941"/>
            <a:ext cx="10277061" cy="5184117"/>
          </a:xfrm>
        </p:spPr>
        <p:txBody>
          <a:bodyPr>
            <a:normAutofit fontScale="92500" lnSpcReduction="10000"/>
          </a:bodyPr>
          <a:lstStyle/>
          <a:p>
            <a:r>
              <a:rPr lang="en-GB" sz="1600" dirty="0"/>
              <a:t>An exceptional leader enjoys looking forward to the future although there way be barriers along the process they do not let these barriers prohibit them from achieving anything.</a:t>
            </a:r>
          </a:p>
          <a:p>
            <a:r>
              <a:rPr lang="en-GB" sz="1600" dirty="0"/>
              <a:t>Gates was achieving outstanding success, he did have to compete with anti-trust litigation claiming that Microsoft was a domination</a:t>
            </a:r>
          </a:p>
          <a:p>
            <a:r>
              <a:rPr lang="en-GB" sz="1600" dirty="0"/>
              <a:t>Many threats in order to bring the company down however Bill Gates still had that perseverance inside him and stayed the course and preferred to focus on the future than be distracted by present challenges, he recommends to stay ahead of trends rather than being behind them</a:t>
            </a:r>
          </a:p>
          <a:p>
            <a:r>
              <a:rPr lang="en-GB" sz="1600" dirty="0"/>
              <a:t>Gates is not really the one to be satisfied with simple success as of to what he has achieved till date. He states that it is okay to be happy and celebrate success, but the failures are what you learn from and heed the most. </a:t>
            </a:r>
          </a:p>
          <a:p>
            <a:r>
              <a:rPr lang="en-GB" sz="1600" dirty="0"/>
              <a:t>Believes that unhappy customers are what really kicks in the development of ideas and they are the greatest source of achieving and learning.</a:t>
            </a:r>
          </a:p>
          <a:p>
            <a:r>
              <a:rPr lang="en-GB" sz="1600" dirty="0"/>
              <a:t>Has never allowed the Microsoft team to be self-satisfied even when they hit multi- million-dollar revenue and a higher position</a:t>
            </a:r>
          </a:p>
          <a:p>
            <a:r>
              <a:rPr lang="en-GB" sz="1600" dirty="0"/>
              <a:t>A leader should be dynamic instead of static</a:t>
            </a:r>
          </a:p>
          <a:p>
            <a:r>
              <a:rPr lang="en-GB" sz="1600" dirty="0"/>
              <a:t>. Gates has become an exceptional person by continuing to grow to stay important. He always knew the markets needs and desires, Gates knew that Microsoft in order to maintain its leadership position, they had to continually reinvent itself, moving from just software packages for Office to a web browser and new business resolutions. He led the hunt to expand the Microsoft product line and established that need in the organization’s culture. </a:t>
            </a:r>
          </a:p>
        </p:txBody>
      </p:sp>
    </p:spTree>
    <p:extLst>
      <p:ext uri="{BB962C8B-B14F-4D97-AF65-F5344CB8AC3E}">
        <p14:creationId xmlns:p14="http://schemas.microsoft.com/office/powerpoint/2010/main" val="2416457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C05A6-713C-468D-921A-B7A9026F691A}"/>
              </a:ext>
            </a:extLst>
          </p:cNvPr>
          <p:cNvSpPr>
            <a:spLocks noGrp="1"/>
          </p:cNvSpPr>
          <p:nvPr>
            <p:ph type="title"/>
          </p:nvPr>
        </p:nvSpPr>
        <p:spPr/>
        <p:txBody>
          <a:bodyPr/>
          <a:lstStyle/>
          <a:p>
            <a:r>
              <a:rPr lang="en-GB" u="sng" dirty="0"/>
              <a:t>Gates’ entrepreneurial motivation</a:t>
            </a:r>
          </a:p>
        </p:txBody>
      </p:sp>
      <p:sp>
        <p:nvSpPr>
          <p:cNvPr id="3" name="Content Placeholder 2">
            <a:extLst>
              <a:ext uri="{FF2B5EF4-FFF2-40B4-BE49-F238E27FC236}">
                <a16:creationId xmlns:a16="http://schemas.microsoft.com/office/drawing/2014/main" id="{45A79F35-57B8-4C89-8846-40BF9EE5D6DD}"/>
              </a:ext>
            </a:extLst>
          </p:cNvPr>
          <p:cNvSpPr>
            <a:spLocks noGrp="1"/>
          </p:cNvSpPr>
          <p:nvPr>
            <p:ph idx="1"/>
          </p:nvPr>
        </p:nvSpPr>
        <p:spPr>
          <a:xfrm>
            <a:off x="596348" y="1696278"/>
            <a:ext cx="10528852" cy="4256466"/>
          </a:xfrm>
        </p:spPr>
        <p:txBody>
          <a:bodyPr>
            <a:normAutofit fontScale="92500"/>
          </a:bodyPr>
          <a:lstStyle/>
          <a:p>
            <a:r>
              <a:rPr lang="en-GB" sz="1600" dirty="0"/>
              <a:t>Bill Gates is a real believer in innovation, without innovation there is no business model.</a:t>
            </a:r>
          </a:p>
          <a:p>
            <a:r>
              <a:rPr lang="en-GB" sz="1600" dirty="0"/>
              <a:t>. Bill Gates is constantly innovating and developing his ideas within his software company. </a:t>
            </a:r>
          </a:p>
          <a:p>
            <a:r>
              <a:rPr lang="en-GB" sz="1600" dirty="0"/>
              <a:t>Bill Gates values time very seriously, he believes that once time is gone there is no possible way for you to buy time again whether it may be with money or negotiating.</a:t>
            </a:r>
          </a:p>
          <a:p>
            <a:r>
              <a:rPr lang="en-GB" sz="1600" dirty="0"/>
              <a:t>He strongly advises all entrepreneurs to manage their time appropriately and ensure that they spend it sensibly</a:t>
            </a:r>
          </a:p>
          <a:p>
            <a:r>
              <a:rPr lang="en-GB" sz="1600" dirty="0"/>
              <a:t>When it comes to achieving the almost “impossible” goals in a business/company, Gates believes that you should take big risks in order to win. The path to success is not always clearly marked and sometimes you must take paths that you would never have the courage to choose in order to be successful and achieve what you want</a:t>
            </a:r>
          </a:p>
          <a:p>
            <a:r>
              <a:rPr lang="en-GB" sz="1600" dirty="0"/>
              <a:t>As Bill grew older, he had many dreams and aspirations for the future. He believes if you put in effort and put in the great amount of energy you can make those childhood dreams into a reality. He was entirely invested in his dream of personal computing in a way that he used his time that he had to concentrate and focus entirely on his dreams and goals. He again strongly advises entrepreneurs to have a similar mindset and to chase their goals by working even harder and hustling as assumption towards hard work is not required when you may have a unique idea or venture. This is how dreams become a reality… simply through hard work, time, and effort. </a:t>
            </a:r>
          </a:p>
          <a:p>
            <a:endParaRPr lang="en-GB" dirty="0"/>
          </a:p>
        </p:txBody>
      </p:sp>
    </p:spTree>
    <p:extLst>
      <p:ext uri="{BB962C8B-B14F-4D97-AF65-F5344CB8AC3E}">
        <p14:creationId xmlns:p14="http://schemas.microsoft.com/office/powerpoint/2010/main" val="2421922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868FFB-412D-416F-95AB-FC30282AA76C}"/>
              </a:ext>
            </a:extLst>
          </p:cNvPr>
          <p:cNvSpPr>
            <a:spLocks noGrp="1"/>
          </p:cNvSpPr>
          <p:nvPr>
            <p:ph idx="1"/>
          </p:nvPr>
        </p:nvSpPr>
        <p:spPr>
          <a:xfrm>
            <a:off x="556591" y="530087"/>
            <a:ext cx="10568609" cy="5422657"/>
          </a:xfrm>
        </p:spPr>
        <p:txBody>
          <a:bodyPr>
            <a:normAutofit fontScale="92500" lnSpcReduction="10000"/>
          </a:bodyPr>
          <a:lstStyle/>
          <a:p>
            <a:r>
              <a:rPr lang="en-GB" sz="1600" dirty="0"/>
              <a:t>Customers that are left unhappy are the key sources to learning and developing as well as improving in the future. The mistakes that entrepreneurs sometimes make are the truest leaders of life. Clients or customers that are not satisfied are the best ways for you to improve and innovate your product and include any features or fix any mistakes. Instead of ignoring them your responsibility as an entrepreneur is to find a way to a resolution in how you must resolve their issue or to satisfy their needs and most importantly to identify your strengths and weaknesses as well. </a:t>
            </a:r>
          </a:p>
          <a:p>
            <a:r>
              <a:rPr lang="en-GB" sz="1600" dirty="0"/>
              <a:t>Feedback is a great way to develop your product and to leave a customer with a smile on their face and this way it gives you a chance to build your legacy of success and achievement. </a:t>
            </a:r>
          </a:p>
          <a:p>
            <a:r>
              <a:rPr lang="en-GB" sz="1600" dirty="0"/>
              <a:t>He believes competition is what drives the business on. It is what makes a business stronger and helps with growth. You must have thoughts as an entrepreneur what may push you for your business to do well, you should never fear competition from rivals, you must use that in order to move your business forward and come up with unique ideas in order to stand out from any business.</a:t>
            </a:r>
          </a:p>
          <a:p>
            <a:r>
              <a:rPr lang="en-GB" sz="1600" dirty="0"/>
              <a:t>Advises everyone to plan and then start their career as early as possible. He began working with computers at the age of 13 and in moments his life began to involve himself around technology. </a:t>
            </a:r>
          </a:p>
          <a:p>
            <a:r>
              <a:rPr lang="en-GB" sz="1600" dirty="0"/>
              <a:t>Starting early has its benefits such as you are able to act upon your dreams, develop a willpower to succeed with long term fulfilling goals. Those that say you cannot achieve or do something you must tell yourself that you know you will!</a:t>
            </a:r>
          </a:p>
          <a:p>
            <a:r>
              <a:rPr lang="en-GB" sz="1600" dirty="0"/>
              <a:t> Bill also believes that you must ensure to never compare yourself with anyone at all. There will always be some sort of frustration when immediate progress is not made but this is not an opportunity for you to compare yourself with others, but it is important to keep expectation levels realistic. Appreciate yourself, your skills and you should start to develop your confidence better and also have a happier mindset. </a:t>
            </a:r>
          </a:p>
        </p:txBody>
      </p:sp>
    </p:spTree>
    <p:extLst>
      <p:ext uri="{BB962C8B-B14F-4D97-AF65-F5344CB8AC3E}">
        <p14:creationId xmlns:p14="http://schemas.microsoft.com/office/powerpoint/2010/main" val="36562085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Override1.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ppt/theme/themeOverride2.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975FBC4-9D33-46BE-911D-419763BA9AF9}">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94F055B-D391-44D3-A87A-BCD07BD5A31C}">
  <ds:schemaRefs>
    <ds:schemaRef ds:uri="http://schemas.microsoft.com/sharepoint/v3/contenttype/forms"/>
  </ds:schemaRefs>
</ds:datastoreItem>
</file>

<file path=customXml/itemProps3.xml><?xml version="1.0" encoding="utf-8"?>
<ds:datastoreItem xmlns:ds="http://schemas.openxmlformats.org/officeDocument/2006/customXml" ds:itemID="{26DBD101-FC0A-4B21-82B0-57CAA7AEEC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{A21E643D-CC10-4E7E-A8C4-5698EF6EF73C}tf56219246</Template>
  <TotalTime>0</TotalTime>
  <Words>1350</Words>
  <Application>Microsoft Office PowerPoint</Application>
  <PresentationFormat>Widescreen</PresentationFormat>
  <Paragraphs>46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Avenir Next LT Pro</vt:lpstr>
      <vt:lpstr>Avenir Next LT Pro Light</vt:lpstr>
      <vt:lpstr>Garamond</vt:lpstr>
      <vt:lpstr>SavonVTI</vt:lpstr>
      <vt:lpstr>Entrepreneurship- Bill Gates </vt:lpstr>
      <vt:lpstr>Entrepreneurship </vt:lpstr>
      <vt:lpstr>Background of Bill Gates</vt:lpstr>
      <vt:lpstr>Bill Gates’ entrepreneurial characteristics</vt:lpstr>
      <vt:lpstr>PowerPoint Presentation</vt:lpstr>
      <vt:lpstr>Gates’ entrepreneurial motivation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2020-05-29T20:32:07Z</dcterms:created>
  <dcterms:modified xsi:type="dcterms:W3CDTF">2020-05-29T21:18:46Z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