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25" d="100"/>
          <a:sy n="25" d="100"/>
        </p:scale>
        <p:origin x="2410" y="-1109"/>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6/15/2026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Tensile Testing of Composite Reinforcement Bar </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Kurtis Russ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Kelvin Lake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Material Science </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384515" y="5542740"/>
            <a:ext cx="6415087"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a:t>Composite reinforcement bars (FRP rebars) provide a corrosion-resistant alternative to steel and are increasingly used in modern infrastructure. Reliable determination of their mechanical properties is essential for safe application. This project addressed the lack of an established composite rebar testing capability at R-Tech Group by developing and validating a practical methodology based on ASTM D7205 and ISO 10406-1, establishing a reliable and repeatable tensile testing capability.</a:t>
            </a:r>
          </a:p>
        </p:txBody>
      </p:sp>
      <p:sp>
        <p:nvSpPr>
          <p:cNvPr id="23" name="Text Box 11"/>
          <p:cNvSpPr txBox="1">
            <a:spLocks noChangeArrowheads="1"/>
          </p:cNvSpPr>
          <p:nvPr/>
        </p:nvSpPr>
        <p:spPr bwMode="auto">
          <a:xfrm>
            <a:off x="14526121" y="22914799"/>
            <a:ext cx="6415087" cy="1088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470040" y="12793564"/>
            <a:ext cx="6415087" cy="8844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r>
              <a:rPr lang="en-GB" dirty="0"/>
              <a:t>The aim of this project was to establish a reliable and repeatable composite rebar tensile testing capability within the laboratory.</a:t>
            </a:r>
          </a:p>
          <a:p>
            <a:endParaRPr lang="en-GB" dirty="0"/>
          </a:p>
          <a:p>
            <a:pPr marL="342900" lvl="0" indent="-342900">
              <a:buFont typeface="Arial" panose="020B0604020202020204" pitchFamily="34" charset="0"/>
              <a:buChar char="•"/>
            </a:pPr>
            <a:r>
              <a:rPr lang="en-GB" dirty="0"/>
              <a:t>Review relevant international standards.</a:t>
            </a:r>
          </a:p>
          <a:p>
            <a:pPr lvl="0"/>
            <a:r>
              <a:rPr lang="en-GB" dirty="0"/>
              <a:t> </a:t>
            </a:r>
          </a:p>
          <a:p>
            <a:pPr marL="342900" lvl="0" indent="-342900">
              <a:buFont typeface="Arial" panose="020B0604020202020204" pitchFamily="34" charset="0"/>
              <a:buChar char="•"/>
            </a:pPr>
            <a:r>
              <a:rPr lang="en-GB" dirty="0"/>
              <a:t>Determine the equipment required for accurate and safe testing.</a:t>
            </a:r>
          </a:p>
          <a:p>
            <a:pPr lvl="0"/>
            <a:endParaRPr lang="en-GB" dirty="0"/>
          </a:p>
          <a:p>
            <a:pPr marL="342900" lvl="0" indent="-342900">
              <a:buFont typeface="Arial" panose="020B0604020202020204" pitchFamily="34" charset="0"/>
              <a:buChar char="•"/>
            </a:pPr>
            <a:r>
              <a:rPr lang="en-GB" dirty="0"/>
              <a:t>Produce a standard operating procedure (SOP) that aligns with applicable standards. </a:t>
            </a:r>
          </a:p>
          <a:p>
            <a:pPr marL="342900" lvl="0" indent="-342900">
              <a:buFont typeface="Arial" panose="020B0604020202020204" pitchFamily="34" charset="0"/>
              <a:buChar char="•"/>
            </a:pPr>
            <a:endParaRPr lang="en-GB" dirty="0"/>
          </a:p>
          <a:p>
            <a:pPr marL="342900" lvl="0" indent="-342900">
              <a:buFont typeface="Arial" panose="020B0604020202020204" pitchFamily="34" charset="0"/>
              <a:buChar char="•"/>
            </a:pPr>
            <a:r>
              <a:rPr lang="en-GB" dirty="0"/>
              <a:t>Carry out trial tests to validate the process and confirm that results are reliable and repeatable.</a:t>
            </a:r>
          </a:p>
          <a:p>
            <a:pPr lvl="0"/>
            <a:endParaRPr lang="en-GB" dirty="0"/>
          </a:p>
          <a:p>
            <a:pPr marL="342900" lvl="0" indent="-342900">
              <a:buFont typeface="Arial" panose="020B0604020202020204" pitchFamily="34" charset="0"/>
              <a:buChar char="•"/>
            </a:pPr>
            <a:r>
              <a:rPr lang="en-GB" dirty="0"/>
              <a:t>Document and formalise the process to ensure that it can be repeated sustainably in the long term.</a:t>
            </a:r>
          </a:p>
        </p:txBody>
      </p:sp>
      <p:sp>
        <p:nvSpPr>
          <p:cNvPr id="46" name="Text Box 6"/>
          <p:cNvSpPr txBox="1">
            <a:spLocks noChangeArrowheads="1"/>
          </p:cNvSpPr>
          <p:nvPr/>
        </p:nvSpPr>
        <p:spPr bwMode="auto">
          <a:xfrm>
            <a:off x="331567" y="21223028"/>
            <a:ext cx="6415087"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r>
              <a:rPr lang="en-GB" sz="2800" dirty="0"/>
              <a:t>The testing methodology was developed in accordance with ASTM D7205 to produce reliable and repeatable tensile results. Glass reinforced plastic (GRP) rebar specimens (6–32 mm diameter) were prepared using steel sleeve anchorages sized to suit each bar diameter and tested on a 1500 </a:t>
            </a:r>
            <a:r>
              <a:rPr lang="en-GB" sz="2800" dirty="0" err="1"/>
              <a:t>kN</a:t>
            </a:r>
            <a:r>
              <a:rPr lang="en-GB" sz="2800" dirty="0"/>
              <a:t> universal testing machine. Steel sleeves were grit blasted, cleaned and filled with a non-explosive cracking agent (NECA) to maximise mechanical interlock and prevent premature pull-out. </a:t>
            </a:r>
          </a:p>
        </p:txBody>
      </p:sp>
      <p:sp>
        <p:nvSpPr>
          <p:cNvPr id="47" name="Text Box 6"/>
          <p:cNvSpPr txBox="1">
            <a:spLocks noChangeArrowheads="1"/>
          </p:cNvSpPr>
          <p:nvPr/>
        </p:nvSpPr>
        <p:spPr bwMode="auto">
          <a:xfrm>
            <a:off x="7484456" y="16213906"/>
            <a:ext cx="6415087" cy="3889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GB" sz="2800" dirty="0"/>
              <a:t>Bonding trials showed that specimen preparation was critical to successful tensile testing. Conventional potting materials failed prematurely, whereas NECA provided reliable anchorage and valid tensile failure.</a:t>
            </a:r>
            <a:endParaRPr lang="en-US" altLang="en-US" sz="2800" dirty="0"/>
          </a:p>
        </p:txBody>
      </p:sp>
      <p:sp>
        <p:nvSpPr>
          <p:cNvPr id="48" name="Text Box 6"/>
          <p:cNvSpPr txBox="1">
            <a:spLocks noChangeArrowheads="1"/>
          </p:cNvSpPr>
          <p:nvPr/>
        </p:nvSpPr>
        <p:spPr bwMode="auto">
          <a:xfrm>
            <a:off x="14579261" y="15356577"/>
            <a:ext cx="6415087" cy="7982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GB" sz="2800" dirty="0"/>
              <a:t>A reliable and repeatable tensile testing methodology for GRP rebar was successfully developed and validated at R-Tech Group. Through optimisation of specimen preparation and anchorage design, premature pull-out was eliminated, enabling representative tensile failure and reliable characterisation of material properties. The project established a new commercial testing capability and provides a standardised foundation for future composite rebar testing and development.</a:t>
            </a:r>
          </a:p>
          <a:p>
            <a:pPr>
              <a:spcBef>
                <a:spcPct val="50000"/>
              </a:spcBef>
            </a:pPr>
            <a:endParaRPr lang="en-US" altLang="en-US" sz="2800" dirty="0"/>
          </a:p>
        </p:txBody>
      </p:sp>
      <p:sp>
        <p:nvSpPr>
          <p:cNvPr id="49" name="Text Box 6"/>
          <p:cNvSpPr txBox="1">
            <a:spLocks noChangeArrowheads="1"/>
          </p:cNvSpPr>
          <p:nvPr/>
        </p:nvSpPr>
        <p:spPr bwMode="auto">
          <a:xfrm>
            <a:off x="7449407" y="6026360"/>
            <a:ext cx="6415087" cy="5274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Specimens were centrally aligned, partially water cooled during the exothermic curing process, and oven cured at 80</a:t>
            </a:r>
            <a:r>
              <a:rPr lang="en-GB" b="1" dirty="0"/>
              <a:t>°</a:t>
            </a:r>
            <a:r>
              <a:rPr lang="en-GB" sz="2800" dirty="0"/>
              <a:t>C for 12 hours before testing. The preparation method was refined through iterative trials until valid tensile failure consistently occurred within the gauge length, resulting in a standardised procedure suitable for commercial implementation.</a:t>
            </a:r>
          </a:p>
        </p:txBody>
      </p:sp>
      <p:sp>
        <p:nvSpPr>
          <p:cNvPr id="50" name="Text Box 19"/>
          <p:cNvSpPr txBox="1">
            <a:spLocks noChangeArrowheads="1"/>
          </p:cNvSpPr>
          <p:nvPr/>
        </p:nvSpPr>
        <p:spPr bwMode="auto">
          <a:xfrm>
            <a:off x="14237110" y="14518300"/>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Stress-strain curve and tensile properties for the successfully tested 32 mm GRP rebar specimen.</a:t>
            </a:r>
            <a:endParaRPr lang="en-AU" altLang="en-US" sz="2000" i="1" dirty="0">
              <a:latin typeface="Times New Roman" charset="0"/>
            </a:endParaRPr>
          </a:p>
        </p:txBody>
      </p:sp>
      <p:sp>
        <p:nvSpPr>
          <p:cNvPr id="53" name="Text Box 19"/>
          <p:cNvSpPr txBox="1">
            <a:spLocks noChangeArrowheads="1"/>
          </p:cNvSpPr>
          <p:nvPr/>
        </p:nvSpPr>
        <p:spPr bwMode="auto">
          <a:xfrm>
            <a:off x="8037388" y="27531579"/>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Stress-strain curve and tensile properties for the successfully tested 6 mm GRP rebar specimen.</a:t>
            </a:r>
            <a:endParaRPr lang="en-AU" altLang="en-US" sz="2000" i="1" dirty="0">
              <a:latin typeface="Times New Roman" charset="0"/>
            </a:endParaRPr>
          </a:p>
        </p:txBody>
      </p:sp>
      <p:sp>
        <p:nvSpPr>
          <p:cNvPr id="54" name="Text Box 16"/>
          <p:cNvSpPr txBox="1">
            <a:spLocks noChangeArrowheads="1"/>
          </p:cNvSpPr>
          <p:nvPr/>
        </p:nvSpPr>
        <p:spPr bwMode="auto">
          <a:xfrm>
            <a:off x="11242551" y="12319259"/>
            <a:ext cx="2314841" cy="3037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GB" altLang="en-US" sz="2000" i="1" dirty="0">
                <a:latin typeface="Times New Roman" charset="0"/>
              </a:rPr>
              <a:t>Initial GRP rebar moulding trials used to optimise steel sleeve anchorage, alignment and controlled water-cooled curing prior to tensile testing.</a:t>
            </a:r>
            <a:endParaRPr lang="en-AU" altLang="en-US" sz="2000" i="1" dirty="0">
              <a:latin typeface="Times New Roman" charset="0"/>
            </a:endParaRPr>
          </a:p>
        </p:txBody>
      </p:sp>
      <p:sp>
        <p:nvSpPr>
          <p:cNvPr id="58" name="Text Box 21"/>
          <p:cNvSpPr txBox="1">
            <a:spLocks noChangeArrowheads="1"/>
          </p:cNvSpPr>
          <p:nvPr/>
        </p:nvSpPr>
        <p:spPr bwMode="auto">
          <a:xfrm>
            <a:off x="10651722" y="20387805"/>
            <a:ext cx="2825750" cy="3345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2000" i="1" dirty="0">
                <a:latin typeface="Times New Roman" charset="0"/>
              </a:rPr>
              <a:t>Successful tensile failure of a 6 mm GRP rebar specimen following optimisation of the anchorage system. Showing characteristic fibre fracture within the gauge length, confirming effective load transfer and valid tensile failure</a:t>
            </a:r>
            <a:endParaRPr lang="en-AU" altLang="en-US" sz="2000" i="1" dirty="0">
              <a:latin typeface="Times New Roman" charset="0"/>
            </a:endParaRPr>
          </a:p>
        </p:txBody>
      </p:sp>
      <p:sp>
        <p:nvSpPr>
          <p:cNvPr id="60" name="Text Box 25"/>
          <p:cNvSpPr txBox="1">
            <a:spLocks noChangeArrowheads="1"/>
          </p:cNvSpPr>
          <p:nvPr/>
        </p:nvSpPr>
        <p:spPr bwMode="auto">
          <a:xfrm>
            <a:off x="17256368" y="6891251"/>
            <a:ext cx="2734161" cy="330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a:latin typeface="Times New Roman" charset="0"/>
              </a:rPr>
              <a:t>32 mm GRP </a:t>
            </a:r>
            <a:r>
              <a:rPr lang="en-GB" altLang="en-US" sz="2000" i="1" dirty="0">
                <a:latin typeface="Times New Roman" charset="0"/>
              </a:rPr>
              <a:t>rebar specimen following successful tensile failure, demonstrating effective anchorage performance and failure outside the potted steel sleeve.</a:t>
            </a:r>
            <a:endParaRPr lang="en-AU" altLang="en-US" sz="2000" i="1" dirty="0">
              <a:latin typeface="Times New Roman" charset="0"/>
            </a:endParaRPr>
          </a:p>
        </p:txBody>
      </p:sp>
      <p:pic>
        <p:nvPicPr>
          <p:cNvPr id="11" name="Picture 10">
            <a:extLst>
              <a:ext uri="{FF2B5EF4-FFF2-40B4-BE49-F238E27FC236}">
                <a16:creationId xmlns:a16="http://schemas.microsoft.com/office/drawing/2014/main" id="{7D9A9D92-4798-89BF-827C-304B38AFEC73}"/>
              </a:ext>
            </a:extLst>
          </p:cNvPr>
          <p:cNvPicPr>
            <a:picLocks noChangeAspect="1"/>
          </p:cNvPicPr>
          <p:nvPr/>
        </p:nvPicPr>
        <p:blipFill>
          <a:blip r:embed="rId4"/>
          <a:srcRect t="8210" b="1352"/>
          <a:stretch>
            <a:fillRect/>
          </a:stretch>
        </p:blipFill>
        <p:spPr>
          <a:xfrm>
            <a:off x="440292" y="2212238"/>
            <a:ext cx="2438894" cy="3313634"/>
          </a:xfrm>
          <a:prstGeom prst="rect">
            <a:avLst/>
          </a:prstGeom>
        </p:spPr>
      </p:pic>
      <p:pic>
        <p:nvPicPr>
          <p:cNvPr id="19" name="Picture 18">
            <a:extLst>
              <a:ext uri="{FF2B5EF4-FFF2-40B4-BE49-F238E27FC236}">
                <a16:creationId xmlns:a16="http://schemas.microsoft.com/office/drawing/2014/main" id="{BA6A6C07-AD54-4D32-6885-80DF14946164}"/>
              </a:ext>
            </a:extLst>
          </p:cNvPr>
          <p:cNvPicPr>
            <a:picLocks noChangeAspect="1"/>
          </p:cNvPicPr>
          <p:nvPr/>
        </p:nvPicPr>
        <p:blipFill>
          <a:blip r:embed="rId5"/>
          <a:stretch>
            <a:fillRect/>
          </a:stretch>
        </p:blipFill>
        <p:spPr>
          <a:xfrm>
            <a:off x="781633" y="29036773"/>
            <a:ext cx="2649038" cy="1150211"/>
          </a:xfrm>
          <a:prstGeom prst="rect">
            <a:avLst/>
          </a:prstGeom>
        </p:spPr>
      </p:pic>
      <p:pic>
        <p:nvPicPr>
          <p:cNvPr id="20" name="Picture 19">
            <a:extLst>
              <a:ext uri="{FF2B5EF4-FFF2-40B4-BE49-F238E27FC236}">
                <a16:creationId xmlns:a16="http://schemas.microsoft.com/office/drawing/2014/main" id="{87A2F7B4-C721-B4D8-2E27-5A22922B75A7}"/>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718142" y="11344521"/>
            <a:ext cx="3438884" cy="4584909"/>
          </a:xfrm>
          <a:prstGeom prst="rect">
            <a:avLst/>
          </a:prstGeom>
          <a:noFill/>
        </p:spPr>
      </p:pic>
      <p:pic>
        <p:nvPicPr>
          <p:cNvPr id="21" name="Picture 20">
            <a:extLst>
              <a:ext uri="{FF2B5EF4-FFF2-40B4-BE49-F238E27FC236}">
                <a16:creationId xmlns:a16="http://schemas.microsoft.com/office/drawing/2014/main" id="{9E94F300-EB8A-B7C3-902B-C841F996C701}"/>
              </a:ext>
            </a:extLst>
          </p:cNvPr>
          <p:cNvPicPr>
            <a:picLocks noChangeAspect="1"/>
          </p:cNvPicPr>
          <p:nvPr/>
        </p:nvPicPr>
        <p:blipFill rotWithShape="1">
          <a:blip r:embed="rId7"/>
          <a:srcRect l="4529" t="388" r="3564" b="2581"/>
          <a:stretch>
            <a:fillRect/>
          </a:stretch>
        </p:blipFill>
        <p:spPr bwMode="auto">
          <a:xfrm>
            <a:off x="7718142" y="20161679"/>
            <a:ext cx="2825750" cy="3866938"/>
          </a:xfrm>
          <a:prstGeom prst="rect">
            <a:avLst/>
          </a:prstGeom>
          <a:ln>
            <a:noFill/>
          </a:ln>
          <a:extLst>
            <a:ext uri="{53640926-AAD7-44D8-BBD7-CCE9431645EC}">
              <a14:shadowObscured xmlns:a14="http://schemas.microsoft.com/office/drawing/2010/main"/>
            </a:ext>
          </a:extLst>
        </p:spPr>
      </p:pic>
      <p:pic>
        <p:nvPicPr>
          <p:cNvPr id="22" name="Picture 21">
            <a:extLst>
              <a:ext uri="{FF2B5EF4-FFF2-40B4-BE49-F238E27FC236}">
                <a16:creationId xmlns:a16="http://schemas.microsoft.com/office/drawing/2014/main" id="{31628993-EADE-AB09-2E78-0A9522713745}"/>
              </a:ext>
            </a:extLst>
          </p:cNvPr>
          <p:cNvPicPr>
            <a:picLocks noChangeAspect="1"/>
          </p:cNvPicPr>
          <p:nvPr/>
        </p:nvPicPr>
        <p:blipFill>
          <a:blip r:embed="rId8"/>
          <a:stretch>
            <a:fillRect/>
          </a:stretch>
        </p:blipFill>
        <p:spPr>
          <a:xfrm>
            <a:off x="8382000" y="24159130"/>
            <a:ext cx="4431568" cy="3567446"/>
          </a:xfrm>
          <a:prstGeom prst="rect">
            <a:avLst/>
          </a:prstGeom>
        </p:spPr>
      </p:pic>
      <p:pic>
        <p:nvPicPr>
          <p:cNvPr id="24" name="Picture 23">
            <a:extLst>
              <a:ext uri="{FF2B5EF4-FFF2-40B4-BE49-F238E27FC236}">
                <a16:creationId xmlns:a16="http://schemas.microsoft.com/office/drawing/2014/main" id="{800B1E57-D82C-1731-8132-47D92ED90085}"/>
              </a:ext>
            </a:extLst>
          </p:cNvPr>
          <p:cNvPicPr>
            <a:picLocks noChangeAspect="1"/>
          </p:cNvPicPr>
          <p:nvPr/>
        </p:nvPicPr>
        <p:blipFill rotWithShape="1">
          <a:blip r:embed="rId9"/>
          <a:srcRect t="3080" r="12642"/>
          <a:stretch>
            <a:fillRect/>
          </a:stretch>
        </p:blipFill>
        <p:spPr bwMode="auto">
          <a:xfrm>
            <a:off x="14704210" y="5738609"/>
            <a:ext cx="2355592" cy="5274419"/>
          </a:xfrm>
          <a:prstGeom prst="rect">
            <a:avLst/>
          </a:prstGeom>
          <a:ln>
            <a:noFill/>
          </a:ln>
          <a:extLst>
            <a:ext uri="{53640926-AAD7-44D8-BBD7-CCE9431645EC}">
              <a14:shadowObscured xmlns:a14="http://schemas.microsoft.com/office/drawing/2010/main"/>
            </a:ext>
          </a:extLst>
        </p:spPr>
      </p:pic>
      <p:pic>
        <p:nvPicPr>
          <p:cNvPr id="25" name="Picture 24">
            <a:extLst>
              <a:ext uri="{FF2B5EF4-FFF2-40B4-BE49-F238E27FC236}">
                <a16:creationId xmlns:a16="http://schemas.microsoft.com/office/drawing/2014/main" id="{311C78BF-CC07-5F17-0AA1-A9B098D2DCB1}"/>
              </a:ext>
            </a:extLst>
          </p:cNvPr>
          <p:cNvPicPr>
            <a:picLocks noChangeAspect="1"/>
          </p:cNvPicPr>
          <p:nvPr/>
        </p:nvPicPr>
        <p:blipFill>
          <a:blip r:embed="rId10"/>
          <a:stretch>
            <a:fillRect/>
          </a:stretch>
        </p:blipFill>
        <p:spPr>
          <a:xfrm>
            <a:off x="15148560" y="11143918"/>
            <a:ext cx="4144407" cy="3488264"/>
          </a:xfrm>
          <a:prstGeom prst="rect">
            <a:avLst/>
          </a:prstGeom>
        </p:spPr>
      </p:pic>
      <p:sp>
        <p:nvSpPr>
          <p:cNvPr id="27" name="TextBox 26">
            <a:extLst>
              <a:ext uri="{FF2B5EF4-FFF2-40B4-BE49-F238E27FC236}">
                <a16:creationId xmlns:a16="http://schemas.microsoft.com/office/drawing/2014/main" id="{DC93AA2B-66CA-6348-B11D-1F93C0697222}"/>
              </a:ext>
            </a:extLst>
          </p:cNvPr>
          <p:cNvSpPr txBox="1"/>
          <p:nvPr/>
        </p:nvSpPr>
        <p:spPr>
          <a:xfrm>
            <a:off x="14704210" y="24056232"/>
            <a:ext cx="6290138" cy="440120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ASTM International (2022). ASTM D7205.</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ISO (2021). ISO 10406-1.</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Micelli, F. &amp; Aiello, M.A. (2020). Materials, 13(18).</a:t>
            </a:r>
          </a:p>
          <a:p>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Plevkov</a:t>
            </a:r>
            <a:r>
              <a:rPr lang="en-GB" sz="2800" dirty="0">
                <a:latin typeface="Arial" panose="020B0604020202020204" pitchFamily="34" charset="0"/>
                <a:cs typeface="Arial" panose="020B0604020202020204" pitchFamily="34" charset="0"/>
              </a:rPr>
              <a:t>, V. et al. (2017). AIP Conference Proceedings, 1800.</a:t>
            </a:r>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370</TotalTime>
  <Words>573</Words>
  <Application>Microsoft Office PowerPoint</Application>
  <PresentationFormat>Custom</PresentationFormat>
  <Paragraphs>41</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Kurtis Russ</cp:lastModifiedBy>
  <cp:revision>38</cp:revision>
  <dcterms:created xsi:type="dcterms:W3CDTF">2016-02-25T08:27:32Z</dcterms:created>
  <dcterms:modified xsi:type="dcterms:W3CDTF">2026-06-15T18:00:52Z</dcterms:modified>
</cp:coreProperties>
</file>