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tp7aVbu5_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ventrytelegraph.net/sport/rugby/broadstreet-physio-tackles-worthing-player-14404470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Introduction to the Module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520080"/>
            <a:ext cx="8229600" cy="492514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900" b="1" dirty="0"/>
              <a:t>Learning outcomes </a:t>
            </a:r>
          </a:p>
          <a:p>
            <a:pPr marL="0" indent="0">
              <a:buNone/>
            </a:pPr>
            <a:r>
              <a:rPr lang="en-GB" sz="4300" dirty="0"/>
              <a:t>Upon completion of this module, you should be able to demonstrate the ability to apply the principles of initial assessment in Immediate Care in Sport to the injured/ill athlete. </a:t>
            </a:r>
          </a:p>
          <a:p>
            <a:r>
              <a:rPr lang="en-GB" sz="4300" dirty="0"/>
              <a:t>Identify the need to ensure the safety of the medical team before approaching and assessing an injured/ill player. •</a:t>
            </a:r>
          </a:p>
          <a:p>
            <a:r>
              <a:rPr lang="en-GB" sz="4300" dirty="0"/>
              <a:t>Identify the correct sequence of priorities for assessment of an injured/ill player. </a:t>
            </a:r>
          </a:p>
          <a:p>
            <a:r>
              <a:rPr lang="en-GB" sz="4300" dirty="0"/>
              <a:t>Apply the principles in the primary and secondary evaluation surveys to the assessment of an injured/ill player. </a:t>
            </a:r>
          </a:p>
          <a:p>
            <a:r>
              <a:rPr lang="en-GB" sz="4300" dirty="0"/>
              <a:t>Apply guidelines and approved techniques in the initial resuscitation of the injured/ill player. </a:t>
            </a:r>
          </a:p>
          <a:p>
            <a:r>
              <a:rPr lang="en-GB" sz="4300" dirty="0"/>
              <a:t>Explain how the player’s medical history and the mechanism of injury contribute to the identification of conditions. </a:t>
            </a:r>
          </a:p>
          <a:p>
            <a:r>
              <a:rPr lang="en-GB" sz="4300" dirty="0"/>
              <a:t>Understand the importance of re-evaluation of the injured/ill player. </a:t>
            </a:r>
          </a:p>
          <a:p>
            <a:r>
              <a:rPr lang="en-GB" sz="4300" dirty="0"/>
              <a:t>Identify the role of the secondary survey understanding when this is applicable and the process. </a:t>
            </a:r>
          </a:p>
          <a:p>
            <a:r>
              <a:rPr lang="en-GB" sz="4300" dirty="0"/>
              <a:t>Identify how to correctly prepare an injured/ill player for transfer to definitive care understanding the importance of documentation and communication with the receiving hospital. </a:t>
            </a:r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Sports Trauma Management requires a calm, systematic evaluation of the injured player </a:t>
            </a:r>
          </a:p>
          <a:p>
            <a:pPr marL="0" indent="0">
              <a:buNone/>
            </a:pPr>
            <a:r>
              <a:rPr lang="en-GB" dirty="0"/>
              <a:t>Algorithms  </a:t>
            </a:r>
          </a:p>
          <a:p>
            <a:r>
              <a:rPr lang="en-GB" dirty="0"/>
              <a:t>SAFE Approach </a:t>
            </a:r>
          </a:p>
          <a:p>
            <a:r>
              <a:rPr lang="en-GB" dirty="0"/>
              <a:t>Primary Survey (with Resuscitation as required) </a:t>
            </a:r>
          </a:p>
          <a:p>
            <a:r>
              <a:rPr lang="en-GB" dirty="0"/>
              <a:t>Secondary Survey </a:t>
            </a:r>
          </a:p>
          <a:p>
            <a:r>
              <a:rPr lang="en-GB" dirty="0"/>
              <a:t>Definitive Care (onward referral)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27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7776864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Rescuer Safety </a:t>
            </a:r>
          </a:p>
          <a:p>
            <a:pPr marL="0" indent="0">
              <a:buNone/>
            </a:pPr>
            <a:r>
              <a:rPr lang="en-GB" sz="2800" dirty="0"/>
              <a:t>Your safety is the priority! Protect yourself </a:t>
            </a:r>
          </a:p>
          <a:p>
            <a:r>
              <a:rPr lang="en-GB" sz="2800" dirty="0"/>
              <a:t>Are you wearing: </a:t>
            </a:r>
          </a:p>
          <a:p>
            <a:pPr lvl="1"/>
            <a:r>
              <a:rPr lang="en-GB" sz="2400" dirty="0"/>
              <a:t>Gloves on BOTH hands?</a:t>
            </a:r>
          </a:p>
          <a:p>
            <a:pPr lvl="1"/>
            <a:r>
              <a:rPr lang="en-GB" sz="2400" dirty="0"/>
              <a:t> Appropriate clothing </a:t>
            </a:r>
            <a:r>
              <a:rPr lang="en-GB" sz="2400" dirty="0" err="1"/>
              <a:t>inc.</a:t>
            </a:r>
            <a:r>
              <a:rPr lang="en-GB" sz="2400" dirty="0"/>
              <a:t> Hi Vis Bib? </a:t>
            </a:r>
          </a:p>
          <a:p>
            <a:r>
              <a:rPr lang="en-GB" dirty="0"/>
              <a:t>Do you have the appropriate vaccinations (Hep B?) </a:t>
            </a:r>
          </a:p>
          <a:p>
            <a:r>
              <a:rPr lang="en-GB" dirty="0"/>
              <a:t>Covid Vaccinations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954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188640"/>
            <a:ext cx="8352928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Rescuer Safety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S</a:t>
            </a:r>
            <a:r>
              <a:rPr lang="en-GB" sz="2800" dirty="0"/>
              <a:t> – Shout for help (let colleagues know you are entering the field of play!) 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 – Assess the Scene 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F</a:t>
            </a:r>
            <a:r>
              <a:rPr lang="en-GB" sz="2800" dirty="0"/>
              <a:t> – is it Free from Danger? 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E</a:t>
            </a:r>
            <a:r>
              <a:rPr lang="en-GB" sz="2800" dirty="0"/>
              <a:t> – if so, Evaluate the Player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484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9552" y="476672"/>
            <a:ext cx="8280920" cy="2304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Rescuer Safety </a:t>
            </a:r>
          </a:p>
          <a:p>
            <a:pPr marL="0" indent="0">
              <a:buNone/>
            </a:pPr>
            <a:r>
              <a:rPr lang="en-GB" sz="2400" dirty="0"/>
              <a:t>Also consider the medical room environment </a:t>
            </a:r>
          </a:p>
          <a:p>
            <a:r>
              <a:rPr lang="en-GB" sz="2400" dirty="0"/>
              <a:t>Disposal of contaminated waste </a:t>
            </a:r>
          </a:p>
          <a:p>
            <a:pPr lvl="1"/>
            <a:r>
              <a:rPr lang="en-GB" sz="2000" dirty="0"/>
              <a:t>Sharps bins </a:t>
            </a:r>
          </a:p>
          <a:p>
            <a:pPr lvl="1"/>
            <a:r>
              <a:rPr lang="en-GB" sz="2000" dirty="0"/>
              <a:t>Clinical waste bags </a:t>
            </a:r>
            <a:endParaRPr lang="en-US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08643"/>
            <a:ext cx="1648920" cy="16489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608" y="3622603"/>
            <a:ext cx="2369204" cy="173621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2541370"/>
            <a:ext cx="2794014" cy="27940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361" y="3059195"/>
            <a:ext cx="2095880" cy="2395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290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371152"/>
            <a:ext cx="7992888" cy="5866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SAFE APPROACH? 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US" sz="2400" dirty="0">
                <a:hlinkClick r:id="rId3"/>
              </a:rPr>
              <a:t>https://www.youtube.com/watch?v=_tp7aVbu5_8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US" sz="2400" dirty="0">
                <a:hlinkClick r:id="rId4"/>
              </a:rPr>
              <a:t>https://www.coventrytelegraph.net/sport/rugby/broadstreet-physio-tackles-worthing-player-14404470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25109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1152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makes you an effective </a:t>
            </a:r>
            <a:r>
              <a:rPr lang="en-GB" b="1" dirty="0" err="1"/>
              <a:t>pitchside</a:t>
            </a:r>
            <a:r>
              <a:rPr lang="en-GB" b="1" dirty="0"/>
              <a:t> practitioner?  </a:t>
            </a:r>
            <a:endParaRPr lang="en-US" sz="2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11045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64096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500" dirty="0"/>
              <a:t>Summary</a:t>
            </a:r>
          </a:p>
          <a:p>
            <a:r>
              <a:rPr lang="en-US" sz="2600" dirty="0"/>
              <a:t>Algorithm led approach</a:t>
            </a:r>
          </a:p>
          <a:p>
            <a:r>
              <a:rPr lang="en-US" sz="2600" dirty="0"/>
              <a:t>Starts with SAFE approach</a:t>
            </a:r>
          </a:p>
          <a:p>
            <a:r>
              <a:rPr lang="en-US" sz="2600" b="1" dirty="0"/>
              <a:t>S </a:t>
            </a:r>
            <a:r>
              <a:rPr lang="en-US" sz="2600" dirty="0"/>
              <a:t>– </a:t>
            </a:r>
            <a:r>
              <a:rPr lang="en-US" sz="2600" b="1" dirty="0"/>
              <a:t>S</a:t>
            </a:r>
            <a:r>
              <a:rPr lang="en-US" sz="2600" dirty="0"/>
              <a:t>hout for help</a:t>
            </a:r>
          </a:p>
          <a:p>
            <a:r>
              <a:rPr lang="en-US" sz="2600" b="1" dirty="0"/>
              <a:t>A </a:t>
            </a:r>
            <a:r>
              <a:rPr lang="en-US" sz="2600" dirty="0"/>
              <a:t>– </a:t>
            </a:r>
            <a:r>
              <a:rPr lang="en-US" sz="2600" b="1" dirty="0"/>
              <a:t>A</a:t>
            </a:r>
            <a:r>
              <a:rPr lang="en-US" sz="2600" dirty="0"/>
              <a:t>ssess the Scene</a:t>
            </a:r>
          </a:p>
          <a:p>
            <a:r>
              <a:rPr lang="en-US" sz="2600" b="1" dirty="0"/>
              <a:t>F </a:t>
            </a:r>
            <a:r>
              <a:rPr lang="en-US" sz="2600" dirty="0"/>
              <a:t>– </a:t>
            </a:r>
            <a:r>
              <a:rPr lang="en-US" sz="2600" b="1" dirty="0"/>
              <a:t>F</a:t>
            </a:r>
            <a:r>
              <a:rPr lang="en-US" sz="2600" dirty="0"/>
              <a:t>ree from Danger</a:t>
            </a:r>
          </a:p>
          <a:p>
            <a:r>
              <a:rPr lang="en-US" sz="2600" b="1" dirty="0"/>
              <a:t>E </a:t>
            </a:r>
            <a:r>
              <a:rPr lang="en-US" sz="2600" dirty="0"/>
              <a:t>– </a:t>
            </a:r>
            <a:r>
              <a:rPr lang="en-US" sz="2600" b="1" dirty="0"/>
              <a:t>E</a:t>
            </a:r>
            <a:r>
              <a:rPr lang="en-US" sz="2600" dirty="0"/>
              <a:t>valuate Player</a:t>
            </a:r>
          </a:p>
          <a:p>
            <a:r>
              <a:rPr lang="en-GB" sz="2600" dirty="0"/>
              <a:t>Being Effective &amp; Professional as a </a:t>
            </a:r>
            <a:r>
              <a:rPr lang="en-GB" sz="2600" dirty="0" err="1"/>
              <a:t>Pitchside</a:t>
            </a:r>
            <a:r>
              <a:rPr lang="en-GB" sz="2600" dirty="0"/>
              <a:t> </a:t>
            </a:r>
            <a:r>
              <a:rPr lang="en-GB" sz="2600" dirty="0" err="1"/>
              <a:t>Pratitioner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0537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BDB20-CAE7-6647-56A6-920993159B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 Experiences</a:t>
            </a:r>
          </a:p>
        </p:txBody>
      </p:sp>
    </p:spTree>
    <p:extLst>
      <p:ext uri="{BB962C8B-B14F-4D97-AF65-F5344CB8AC3E}">
        <p14:creationId xmlns:p14="http://schemas.microsoft.com/office/powerpoint/2010/main" val="13539895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</TotalTime>
  <Words>396</Words>
  <Application>Microsoft Office PowerPoint</Application>
  <PresentationFormat>On-screen Show (4:3)</PresentationFormat>
  <Paragraphs>51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Myriad Pro</vt:lpstr>
      <vt:lpstr>Arial</vt:lpstr>
      <vt:lpstr>Calibri</vt:lpstr>
      <vt:lpstr>20140311PresentationUWTSDTemplate</vt:lpstr>
      <vt:lpstr>BMST6004  Sports Trauma Management  Introduction to the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Personal Experiences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87</cp:revision>
  <dcterms:created xsi:type="dcterms:W3CDTF">2015-04-14T15:21:28Z</dcterms:created>
  <dcterms:modified xsi:type="dcterms:W3CDTF">2023-08-23T12:05:29Z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