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66" r:id="rId14"/>
    <p:sldId id="281" r:id="rId15"/>
    <p:sldId id="270" r:id="rId16"/>
    <p:sldId id="287" r:id="rId17"/>
    <p:sldId id="288" r:id="rId18"/>
    <p:sldId id="290" r:id="rId19"/>
    <p:sldId id="289" r:id="rId20"/>
    <p:sldId id="291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8394F-D7A8-4B0A-A2F2-4442C392F168}" v="13" dt="2026-02-14T22:23:40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1618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FDBEA-A5BC-4743-86E6-0E8EFF9F5DB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212C0A-9F11-403E-9EE2-8EC990C4BF32}">
      <dgm:prSet/>
      <dgm:spPr>
        <a:solidFill>
          <a:srgbClr val="FFC000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WHO (2024) defines health as a state of complete physical, mental, and social wellbeing, not merely the absence of disease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6E4BC013-8683-446E-9DAD-4B290272BBF2}" type="parTrans" cxnId="{67EEA924-83ED-4F43-B68F-CAA62DDAA927}">
      <dgm:prSet/>
      <dgm:spPr/>
      <dgm:t>
        <a:bodyPr/>
        <a:lstStyle/>
        <a:p>
          <a:endParaRPr lang="en-US"/>
        </a:p>
      </dgm:t>
    </dgm:pt>
    <dgm:pt modelId="{6DD55A50-07B2-41CF-8A9C-5F51B0E03FCE}" type="sibTrans" cxnId="{67EEA924-83ED-4F43-B68F-CAA62DDAA927}">
      <dgm:prSet/>
      <dgm:spPr/>
      <dgm:t>
        <a:bodyPr/>
        <a:lstStyle/>
        <a:p>
          <a:endParaRPr lang="en-US"/>
        </a:p>
      </dgm:t>
    </dgm:pt>
    <dgm:pt modelId="{1961D08B-8983-49F3-BDBC-B64392699A6C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Emphasizes the value of quality of life and preventive </a:t>
          </a:r>
          <a:r>
            <a:rPr lang="en-GB">
              <a:solidFill>
                <a:schemeClr val="tx1"/>
              </a:solidFill>
              <a:effectLst/>
              <a:latin typeface="Ariel"/>
            </a:rPr>
            <a:t>(Shih et al., 2021)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6B339813-2328-4998-872C-02608C25E40E}" type="parTrans" cxnId="{CFEA8DA7-707F-458A-B9E8-884296E74E23}">
      <dgm:prSet/>
      <dgm:spPr/>
      <dgm:t>
        <a:bodyPr/>
        <a:lstStyle/>
        <a:p>
          <a:endParaRPr lang="en-US"/>
        </a:p>
      </dgm:t>
    </dgm:pt>
    <dgm:pt modelId="{0AE1C937-CBCC-4D16-A61D-92560630812C}" type="sibTrans" cxnId="{CFEA8DA7-707F-458A-B9E8-884296E74E23}">
      <dgm:prSet/>
      <dgm:spPr/>
      <dgm:t>
        <a:bodyPr/>
        <a:lstStyle/>
        <a:p>
          <a:endParaRPr lang="en-US"/>
        </a:p>
      </dgm:t>
    </dgm:pt>
    <dgm:pt modelId="{F4726C1A-61A5-4688-AB7B-AC8E8CD5F315}">
      <dgm:prSet/>
      <dgm:spPr>
        <a:solidFill>
          <a:srgbClr val="FFFF00"/>
        </a:solidFill>
      </dgm:spPr>
      <dgm:t>
        <a:bodyPr/>
        <a:lstStyle/>
        <a:p>
          <a:pPr>
            <a:buNone/>
          </a:pPr>
          <a:r>
            <a:rPr lang="en-GB" b="0" i="0" dirty="0">
              <a:solidFill>
                <a:schemeClr val="tx1"/>
              </a:solidFill>
              <a:effectLst/>
              <a:latin typeface="Ariel"/>
            </a:rPr>
            <a:t>Beyond the lack of illness or disability</a:t>
          </a:r>
          <a:r>
            <a:rPr lang="en-GB" dirty="0">
              <a:effectLst/>
              <a:latin typeface="Ariel"/>
            </a:rPr>
            <a:t> </a:t>
          </a:r>
          <a:r>
            <a:rPr lang="en-GB" dirty="0">
              <a:solidFill>
                <a:schemeClr val="tx1"/>
              </a:solidFill>
              <a:effectLst/>
              <a:latin typeface="Ariel"/>
            </a:rPr>
            <a:t>(Aktieva and Mochamad, 2024)</a:t>
          </a:r>
          <a:r>
            <a:rPr lang="en-GB" b="0" i="0" dirty="0">
              <a:solidFill>
                <a:schemeClr val="tx1"/>
              </a:solidFill>
              <a:effectLst/>
              <a:latin typeface="Ariel"/>
            </a:rPr>
            <a:t> </a:t>
          </a:r>
          <a:endParaRPr lang="en-GB" dirty="0">
            <a:solidFill>
              <a:schemeClr val="tx1"/>
            </a:solidFill>
            <a:latin typeface="Ariel"/>
          </a:endParaRPr>
        </a:p>
      </dgm:t>
    </dgm:pt>
    <dgm:pt modelId="{61276D9B-D426-4E8C-9C34-A7F0E8EF6FD0}" type="parTrans" cxnId="{71D56A99-B461-45FA-A16E-84E961457726}">
      <dgm:prSet/>
      <dgm:spPr/>
      <dgm:t>
        <a:bodyPr/>
        <a:lstStyle/>
        <a:p>
          <a:endParaRPr lang="en-GB"/>
        </a:p>
      </dgm:t>
    </dgm:pt>
    <dgm:pt modelId="{0939DF83-856D-4893-949E-87B0B59E860F}" type="sibTrans" cxnId="{71D56A99-B461-45FA-A16E-84E961457726}">
      <dgm:prSet/>
      <dgm:spPr/>
      <dgm:t>
        <a:bodyPr/>
        <a:lstStyle/>
        <a:p>
          <a:endParaRPr lang="en-GB"/>
        </a:p>
      </dgm:t>
    </dgm:pt>
    <dgm:pt modelId="{A6A8F5C2-1DC8-4A54-B4A3-0A2B66D9E60A}" type="pres">
      <dgm:prSet presAssocID="{B8CFDBEA-A5BC-4743-86E6-0E8EFF9F5DB3}" presName="outerComposite" presStyleCnt="0">
        <dgm:presLayoutVars>
          <dgm:chMax val="5"/>
          <dgm:dir/>
          <dgm:resizeHandles val="exact"/>
        </dgm:presLayoutVars>
      </dgm:prSet>
      <dgm:spPr/>
    </dgm:pt>
    <dgm:pt modelId="{C00DAF49-D916-4425-B294-C37D42BFFF23}" type="pres">
      <dgm:prSet presAssocID="{B8CFDBEA-A5BC-4743-86E6-0E8EFF9F5DB3}" presName="dummyMaxCanvas" presStyleCnt="0">
        <dgm:presLayoutVars/>
      </dgm:prSet>
      <dgm:spPr/>
    </dgm:pt>
    <dgm:pt modelId="{72FB0241-B23D-4538-9067-979879D5E324}" type="pres">
      <dgm:prSet presAssocID="{B8CFDBEA-A5BC-4743-86E6-0E8EFF9F5DB3}" presName="ThreeNodes_1" presStyleLbl="node1" presStyleIdx="0" presStyleCnt="3">
        <dgm:presLayoutVars>
          <dgm:bulletEnabled val="1"/>
        </dgm:presLayoutVars>
      </dgm:prSet>
      <dgm:spPr/>
    </dgm:pt>
    <dgm:pt modelId="{35E9F230-4127-489C-8BD8-B5FCDBBC2C8E}" type="pres">
      <dgm:prSet presAssocID="{B8CFDBEA-A5BC-4743-86E6-0E8EFF9F5DB3}" presName="ThreeNodes_2" presStyleLbl="node1" presStyleIdx="1" presStyleCnt="3">
        <dgm:presLayoutVars>
          <dgm:bulletEnabled val="1"/>
        </dgm:presLayoutVars>
      </dgm:prSet>
      <dgm:spPr/>
    </dgm:pt>
    <dgm:pt modelId="{9C9FA359-CB87-4C6C-8336-FF02656313C9}" type="pres">
      <dgm:prSet presAssocID="{B8CFDBEA-A5BC-4743-86E6-0E8EFF9F5DB3}" presName="ThreeNodes_3" presStyleLbl="node1" presStyleIdx="2" presStyleCnt="3">
        <dgm:presLayoutVars>
          <dgm:bulletEnabled val="1"/>
        </dgm:presLayoutVars>
      </dgm:prSet>
      <dgm:spPr/>
    </dgm:pt>
    <dgm:pt modelId="{47BBC02F-2CD1-4BDB-B6D1-8F9C5542AE98}" type="pres">
      <dgm:prSet presAssocID="{B8CFDBEA-A5BC-4743-86E6-0E8EFF9F5DB3}" presName="ThreeConn_1-2" presStyleLbl="fgAccFollowNode1" presStyleIdx="0" presStyleCnt="2">
        <dgm:presLayoutVars>
          <dgm:bulletEnabled val="1"/>
        </dgm:presLayoutVars>
      </dgm:prSet>
      <dgm:spPr/>
    </dgm:pt>
    <dgm:pt modelId="{0E51D4ED-733F-4635-87B8-A234B599F0BF}" type="pres">
      <dgm:prSet presAssocID="{B8CFDBEA-A5BC-4743-86E6-0E8EFF9F5DB3}" presName="ThreeConn_2-3" presStyleLbl="fgAccFollowNode1" presStyleIdx="1" presStyleCnt="2">
        <dgm:presLayoutVars>
          <dgm:bulletEnabled val="1"/>
        </dgm:presLayoutVars>
      </dgm:prSet>
      <dgm:spPr/>
    </dgm:pt>
    <dgm:pt modelId="{F0AE4BD5-7D79-4205-BF02-40284A21DD89}" type="pres">
      <dgm:prSet presAssocID="{B8CFDBEA-A5BC-4743-86E6-0E8EFF9F5DB3}" presName="ThreeNodes_1_text" presStyleLbl="node1" presStyleIdx="2" presStyleCnt="3">
        <dgm:presLayoutVars>
          <dgm:bulletEnabled val="1"/>
        </dgm:presLayoutVars>
      </dgm:prSet>
      <dgm:spPr/>
    </dgm:pt>
    <dgm:pt modelId="{28C4D4D5-DFB2-4576-BCFC-FD884F1412C1}" type="pres">
      <dgm:prSet presAssocID="{B8CFDBEA-A5BC-4743-86E6-0E8EFF9F5DB3}" presName="ThreeNodes_2_text" presStyleLbl="node1" presStyleIdx="2" presStyleCnt="3">
        <dgm:presLayoutVars>
          <dgm:bulletEnabled val="1"/>
        </dgm:presLayoutVars>
      </dgm:prSet>
      <dgm:spPr/>
    </dgm:pt>
    <dgm:pt modelId="{C1AE588A-6DFF-4E44-982E-819733817DA0}" type="pres">
      <dgm:prSet presAssocID="{B8CFDBEA-A5BC-4743-86E6-0E8EFF9F5DB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927BE1A-EAFB-417B-92D3-56B240BAE869}" type="presOf" srcId="{B8CFDBEA-A5BC-4743-86E6-0E8EFF9F5DB3}" destId="{A6A8F5C2-1DC8-4A54-B4A3-0A2B66D9E60A}" srcOrd="0" destOrd="0" presId="urn:microsoft.com/office/officeart/2005/8/layout/vProcess5"/>
    <dgm:cxn modelId="{67EEA924-83ED-4F43-B68F-CAA62DDAA927}" srcId="{B8CFDBEA-A5BC-4743-86E6-0E8EFF9F5DB3}" destId="{3E212C0A-9F11-403E-9EE2-8EC990C4BF32}" srcOrd="0" destOrd="0" parTransId="{6E4BC013-8683-446E-9DAD-4B290272BBF2}" sibTransId="{6DD55A50-07B2-41CF-8A9C-5F51B0E03FCE}"/>
    <dgm:cxn modelId="{DE426C60-647B-42A8-88BA-9D83C3201F60}" type="presOf" srcId="{F4726C1A-61A5-4688-AB7B-AC8E8CD5F315}" destId="{28C4D4D5-DFB2-4576-BCFC-FD884F1412C1}" srcOrd="1" destOrd="0" presId="urn:microsoft.com/office/officeart/2005/8/layout/vProcess5"/>
    <dgm:cxn modelId="{2288F046-9D01-4C7D-9A85-FD20E0271264}" type="presOf" srcId="{F4726C1A-61A5-4688-AB7B-AC8E8CD5F315}" destId="{35E9F230-4127-489C-8BD8-B5FCDBBC2C8E}" srcOrd="0" destOrd="0" presId="urn:microsoft.com/office/officeart/2005/8/layout/vProcess5"/>
    <dgm:cxn modelId="{F62CDE54-F1D5-4573-B7B7-B5C84E82010D}" type="presOf" srcId="{6DD55A50-07B2-41CF-8A9C-5F51B0E03FCE}" destId="{47BBC02F-2CD1-4BDB-B6D1-8F9C5542AE98}" srcOrd="0" destOrd="0" presId="urn:microsoft.com/office/officeart/2005/8/layout/vProcess5"/>
    <dgm:cxn modelId="{F53C9995-6FA0-4745-AB17-D0D350C9AB80}" type="presOf" srcId="{3E212C0A-9F11-403E-9EE2-8EC990C4BF32}" destId="{72FB0241-B23D-4538-9067-979879D5E324}" srcOrd="0" destOrd="0" presId="urn:microsoft.com/office/officeart/2005/8/layout/vProcess5"/>
    <dgm:cxn modelId="{71D56A99-B461-45FA-A16E-84E961457726}" srcId="{B8CFDBEA-A5BC-4743-86E6-0E8EFF9F5DB3}" destId="{F4726C1A-61A5-4688-AB7B-AC8E8CD5F315}" srcOrd="1" destOrd="0" parTransId="{61276D9B-D426-4E8C-9C34-A7F0E8EF6FD0}" sibTransId="{0939DF83-856D-4893-949E-87B0B59E860F}"/>
    <dgm:cxn modelId="{EC12069B-F7DB-4969-A124-E92299A61585}" type="presOf" srcId="{0939DF83-856D-4893-949E-87B0B59E860F}" destId="{0E51D4ED-733F-4635-87B8-A234B599F0BF}" srcOrd="0" destOrd="0" presId="urn:microsoft.com/office/officeart/2005/8/layout/vProcess5"/>
    <dgm:cxn modelId="{CFEA8DA7-707F-458A-B9E8-884296E74E23}" srcId="{B8CFDBEA-A5BC-4743-86E6-0E8EFF9F5DB3}" destId="{1961D08B-8983-49F3-BDBC-B64392699A6C}" srcOrd="2" destOrd="0" parTransId="{6B339813-2328-4998-872C-02608C25E40E}" sibTransId="{0AE1C937-CBCC-4D16-A61D-92560630812C}"/>
    <dgm:cxn modelId="{9202ADDB-E904-4F2A-8F16-8372B1C3FFB1}" type="presOf" srcId="{1961D08B-8983-49F3-BDBC-B64392699A6C}" destId="{9C9FA359-CB87-4C6C-8336-FF02656313C9}" srcOrd="0" destOrd="0" presId="urn:microsoft.com/office/officeart/2005/8/layout/vProcess5"/>
    <dgm:cxn modelId="{CBB29DDE-38D8-4CB9-89DF-3C710B05B85C}" type="presOf" srcId="{1961D08B-8983-49F3-BDBC-B64392699A6C}" destId="{C1AE588A-6DFF-4E44-982E-819733817DA0}" srcOrd="1" destOrd="0" presId="urn:microsoft.com/office/officeart/2005/8/layout/vProcess5"/>
    <dgm:cxn modelId="{20BB6CE6-CF2F-4305-B384-C14CAB9A841B}" type="presOf" srcId="{3E212C0A-9F11-403E-9EE2-8EC990C4BF32}" destId="{F0AE4BD5-7D79-4205-BF02-40284A21DD89}" srcOrd="1" destOrd="0" presId="urn:microsoft.com/office/officeart/2005/8/layout/vProcess5"/>
    <dgm:cxn modelId="{691EDAEE-D391-49A0-BCC1-5C0CFE611311}" type="presParOf" srcId="{A6A8F5C2-1DC8-4A54-B4A3-0A2B66D9E60A}" destId="{C00DAF49-D916-4425-B294-C37D42BFFF23}" srcOrd="0" destOrd="0" presId="urn:microsoft.com/office/officeart/2005/8/layout/vProcess5"/>
    <dgm:cxn modelId="{119135CA-CC05-4112-9638-951B7A9D506B}" type="presParOf" srcId="{A6A8F5C2-1DC8-4A54-B4A3-0A2B66D9E60A}" destId="{72FB0241-B23D-4538-9067-979879D5E324}" srcOrd="1" destOrd="0" presId="urn:microsoft.com/office/officeart/2005/8/layout/vProcess5"/>
    <dgm:cxn modelId="{FE3B10B1-A166-43D6-BEF2-2B384C0A665A}" type="presParOf" srcId="{A6A8F5C2-1DC8-4A54-B4A3-0A2B66D9E60A}" destId="{35E9F230-4127-489C-8BD8-B5FCDBBC2C8E}" srcOrd="2" destOrd="0" presId="urn:microsoft.com/office/officeart/2005/8/layout/vProcess5"/>
    <dgm:cxn modelId="{5FB5842B-849A-4FA8-974F-378495EB5C0D}" type="presParOf" srcId="{A6A8F5C2-1DC8-4A54-B4A3-0A2B66D9E60A}" destId="{9C9FA359-CB87-4C6C-8336-FF02656313C9}" srcOrd="3" destOrd="0" presId="urn:microsoft.com/office/officeart/2005/8/layout/vProcess5"/>
    <dgm:cxn modelId="{6D73D870-E9BE-48C8-9C1E-EE43F66DCB6B}" type="presParOf" srcId="{A6A8F5C2-1DC8-4A54-B4A3-0A2B66D9E60A}" destId="{47BBC02F-2CD1-4BDB-B6D1-8F9C5542AE98}" srcOrd="4" destOrd="0" presId="urn:microsoft.com/office/officeart/2005/8/layout/vProcess5"/>
    <dgm:cxn modelId="{0BFCCA8F-5433-4775-8EA6-0F941705DFE5}" type="presParOf" srcId="{A6A8F5C2-1DC8-4A54-B4A3-0A2B66D9E60A}" destId="{0E51D4ED-733F-4635-87B8-A234B599F0BF}" srcOrd="5" destOrd="0" presId="urn:microsoft.com/office/officeart/2005/8/layout/vProcess5"/>
    <dgm:cxn modelId="{DBCD4DB1-CA22-4B26-90D3-54B70F48AFEF}" type="presParOf" srcId="{A6A8F5C2-1DC8-4A54-B4A3-0A2B66D9E60A}" destId="{F0AE4BD5-7D79-4205-BF02-40284A21DD89}" srcOrd="6" destOrd="0" presId="urn:microsoft.com/office/officeart/2005/8/layout/vProcess5"/>
    <dgm:cxn modelId="{70357D5B-9BC6-4AA9-845B-BFC045641A44}" type="presParOf" srcId="{A6A8F5C2-1DC8-4A54-B4A3-0A2B66D9E60A}" destId="{28C4D4D5-DFB2-4576-BCFC-FD884F1412C1}" srcOrd="7" destOrd="0" presId="urn:microsoft.com/office/officeart/2005/8/layout/vProcess5"/>
    <dgm:cxn modelId="{7A8698B6-7A31-48EA-A81D-B213C662D668}" type="presParOf" srcId="{A6A8F5C2-1DC8-4A54-B4A3-0A2B66D9E60A}" destId="{C1AE588A-6DFF-4E44-982E-819733817D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7F379A-406B-4985-A9D3-3ACEE3B4B9F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8C1DF59-D9F1-4E5D-82C7-6BEC989ECE14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el"/>
            </a:rPr>
            <a:t>Includes both </a:t>
          </a:r>
        </a:p>
        <a:p>
          <a:r>
            <a:rPr lang="en-US">
              <a:solidFill>
                <a:schemeClr val="tx1"/>
              </a:solidFill>
              <a:latin typeface="Ariel"/>
            </a:rPr>
            <a:t>subjective (life satisfaction) and objective (living conditions) factors </a:t>
          </a:r>
          <a:r>
            <a:rPr lang="en-GB">
              <a:solidFill>
                <a:schemeClr val="tx1"/>
              </a:solidFill>
              <a:latin typeface="Ariel"/>
            </a:rPr>
            <a:t>(Li, 1998). 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89453ACC-AB1C-4E03-9FF2-A3811E35BCF3}" type="parTrans" cxnId="{D0F198D7-FE2C-47FE-BF9E-65D09B8D2B4C}">
      <dgm:prSet/>
      <dgm:spPr/>
      <dgm:t>
        <a:bodyPr/>
        <a:lstStyle/>
        <a:p>
          <a:endParaRPr lang="en-US"/>
        </a:p>
      </dgm:t>
    </dgm:pt>
    <dgm:pt modelId="{B58E18EC-0545-4E6A-9972-C45D0A9CEF25}" type="sibTrans" cxnId="{D0F198D7-FE2C-47FE-BF9E-65D09B8D2B4C}">
      <dgm:prSet/>
      <dgm:spPr/>
      <dgm:t>
        <a:bodyPr/>
        <a:lstStyle/>
        <a:p>
          <a:endParaRPr lang="en-US"/>
        </a:p>
      </dgm:t>
    </dgm:pt>
    <dgm:pt modelId="{3F4C3EF7-E573-44EF-907A-1AE02B5D9D0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Closely associated with long-term health results (Sagone et al., 2023).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F47946C6-3DCC-47BA-9E4D-A9BDE52DA87E}" type="parTrans" cxnId="{F1581CB1-39DD-4AA9-856D-B7635DC90665}">
      <dgm:prSet/>
      <dgm:spPr/>
      <dgm:t>
        <a:bodyPr/>
        <a:lstStyle/>
        <a:p>
          <a:endParaRPr lang="en-US"/>
        </a:p>
      </dgm:t>
    </dgm:pt>
    <dgm:pt modelId="{8497F130-5938-4AA0-AA07-9163AAE6373D}" type="sibTrans" cxnId="{F1581CB1-39DD-4AA9-856D-B7635DC90665}">
      <dgm:prSet/>
      <dgm:spPr/>
      <dgm:t>
        <a:bodyPr/>
        <a:lstStyle/>
        <a:p>
          <a:endParaRPr lang="en-US"/>
        </a:p>
      </dgm:t>
    </dgm:pt>
    <dgm:pt modelId="{D7E7A5BD-B694-40F4-87E6-0089114FEBF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The concept of wellbeing encompasses mental, emotional, social, and physical aspects</a:t>
          </a:r>
        </a:p>
        <a:p>
          <a:r>
            <a:rPr lang="en-GB" dirty="0">
              <a:solidFill>
                <a:schemeClr val="tx1"/>
              </a:solidFill>
              <a:latin typeface="Ariel"/>
            </a:rPr>
            <a:t> (Jiwattanasuk, Pannavoravat and Sirikanchana, (n.d.). </a:t>
          </a:r>
        </a:p>
      </dgm:t>
    </dgm:pt>
    <dgm:pt modelId="{2D52ED4F-114E-4E24-AC3A-10DD8C8098C2}" type="parTrans" cxnId="{A733ED9F-D3A0-45FD-858F-A1D28C90E225}">
      <dgm:prSet/>
      <dgm:spPr/>
      <dgm:t>
        <a:bodyPr/>
        <a:lstStyle/>
        <a:p>
          <a:endParaRPr lang="en-GB"/>
        </a:p>
      </dgm:t>
    </dgm:pt>
    <dgm:pt modelId="{CB4DE9A1-F6B0-4E34-840A-9D9D6FF33AF0}" type="sibTrans" cxnId="{A733ED9F-D3A0-45FD-858F-A1D28C90E225}">
      <dgm:prSet/>
      <dgm:spPr/>
      <dgm:t>
        <a:bodyPr/>
        <a:lstStyle/>
        <a:p>
          <a:endParaRPr lang="en-GB"/>
        </a:p>
      </dgm:t>
    </dgm:pt>
    <dgm:pt modelId="{ACBF7218-35DA-4E2A-A86F-5A81D9A5D0F6}">
      <dgm:prSet/>
      <dgm:spPr/>
      <dgm:t>
        <a:bodyPr/>
        <a:lstStyle/>
        <a:p>
          <a:endParaRPr lang="en-GB"/>
        </a:p>
      </dgm:t>
    </dgm:pt>
    <dgm:pt modelId="{217607EB-B9AE-4120-8A00-8D9BB596D224}" type="parTrans" cxnId="{9BAF6E3F-B67F-42E2-854B-4146213CA5CD}">
      <dgm:prSet/>
      <dgm:spPr/>
      <dgm:t>
        <a:bodyPr/>
        <a:lstStyle/>
        <a:p>
          <a:endParaRPr lang="en-GB"/>
        </a:p>
      </dgm:t>
    </dgm:pt>
    <dgm:pt modelId="{D5E37695-072F-46E8-9836-33794DA643EF}" type="sibTrans" cxnId="{9BAF6E3F-B67F-42E2-854B-4146213CA5CD}">
      <dgm:prSet/>
      <dgm:spPr/>
      <dgm:t>
        <a:bodyPr/>
        <a:lstStyle/>
        <a:p>
          <a:endParaRPr lang="en-GB"/>
        </a:p>
      </dgm:t>
    </dgm:pt>
    <dgm:pt modelId="{FE42A9A4-0FE9-4ED7-B76F-C24A4A4828BB}">
      <dgm:prSet/>
      <dgm:spPr/>
      <dgm:t>
        <a:bodyPr/>
        <a:lstStyle/>
        <a:p>
          <a:endParaRPr lang="en-GB" dirty="0">
            <a:latin typeface="Ariel"/>
          </a:endParaRPr>
        </a:p>
        <a:p>
          <a:r>
            <a:rPr lang="en-GB" dirty="0">
              <a:solidFill>
                <a:schemeClr val="tx1"/>
              </a:solidFill>
              <a:latin typeface="Ariel"/>
            </a:rPr>
            <a:t>The eight dimensions of wellbeing are physical, emotional, social, intellectual, spiritual, occupational, financial, and environmental, and together they recognise that overall health is influenced by multiple interconnected aspects of a person’s life (Stoewen, 2017).</a:t>
          </a:r>
        </a:p>
      </dgm:t>
    </dgm:pt>
    <dgm:pt modelId="{283B7D3D-D000-4417-9D82-BE46941D4EEF}" type="parTrans" cxnId="{6B954060-7852-4BED-A631-49D19BBDC350}">
      <dgm:prSet/>
      <dgm:spPr/>
      <dgm:t>
        <a:bodyPr/>
        <a:lstStyle/>
        <a:p>
          <a:endParaRPr lang="en-GB"/>
        </a:p>
      </dgm:t>
    </dgm:pt>
    <dgm:pt modelId="{FED1F4D8-238D-4A9E-9071-993768969AAC}" type="sibTrans" cxnId="{6B954060-7852-4BED-A631-49D19BBDC350}">
      <dgm:prSet/>
      <dgm:spPr/>
      <dgm:t>
        <a:bodyPr/>
        <a:lstStyle/>
        <a:p>
          <a:endParaRPr lang="en-GB"/>
        </a:p>
      </dgm:t>
    </dgm:pt>
    <dgm:pt modelId="{5D11C5C5-FD23-4B53-A2C6-24D0443D1913}" type="pres">
      <dgm:prSet presAssocID="{827F379A-406B-4985-A9D3-3ACEE3B4B9F8}" presName="Name0" presStyleCnt="0">
        <dgm:presLayoutVars>
          <dgm:dir/>
          <dgm:resizeHandles val="exact"/>
        </dgm:presLayoutVars>
      </dgm:prSet>
      <dgm:spPr/>
    </dgm:pt>
    <dgm:pt modelId="{EC819242-16A3-4DD0-BE15-A7C593F6960E}" type="pres">
      <dgm:prSet presAssocID="{D7E7A5BD-B694-40F4-87E6-0089114FEBF8}" presName="node" presStyleLbl="node1" presStyleIdx="0" presStyleCnt="5" custScaleX="108809" custScaleY="105511">
        <dgm:presLayoutVars>
          <dgm:bulletEnabled val="1"/>
        </dgm:presLayoutVars>
      </dgm:prSet>
      <dgm:spPr/>
    </dgm:pt>
    <dgm:pt modelId="{9F873C5B-F567-4BA8-944D-8F663F685010}" type="pres">
      <dgm:prSet presAssocID="{CB4DE9A1-F6B0-4E34-840A-9D9D6FF33AF0}" presName="sibTrans" presStyleLbl="sibTrans1D1" presStyleIdx="0" presStyleCnt="4"/>
      <dgm:spPr/>
    </dgm:pt>
    <dgm:pt modelId="{29D1BC87-323E-4172-935D-7D3ADB35CDD2}" type="pres">
      <dgm:prSet presAssocID="{CB4DE9A1-F6B0-4E34-840A-9D9D6FF33AF0}" presName="connectorText" presStyleLbl="sibTrans1D1" presStyleIdx="0" presStyleCnt="4"/>
      <dgm:spPr/>
    </dgm:pt>
    <dgm:pt modelId="{9A46C1AC-BB88-4DFC-853B-D808EDFD1CC4}" type="pres">
      <dgm:prSet presAssocID="{28C1DF59-D9F1-4E5D-82C7-6BEC989ECE14}" presName="node" presStyleLbl="node1" presStyleIdx="1" presStyleCnt="5" custScaleX="107222" custScaleY="97474">
        <dgm:presLayoutVars>
          <dgm:bulletEnabled val="1"/>
        </dgm:presLayoutVars>
      </dgm:prSet>
      <dgm:spPr/>
    </dgm:pt>
    <dgm:pt modelId="{175CC921-9278-451D-A6D6-074C53C67A63}" type="pres">
      <dgm:prSet presAssocID="{B58E18EC-0545-4E6A-9972-C45D0A9CEF25}" presName="sibTrans" presStyleLbl="sibTrans1D1" presStyleIdx="1" presStyleCnt="4"/>
      <dgm:spPr/>
    </dgm:pt>
    <dgm:pt modelId="{43557DEB-42D2-4A9B-B54D-C58BDA77A5FA}" type="pres">
      <dgm:prSet presAssocID="{B58E18EC-0545-4E6A-9972-C45D0A9CEF25}" presName="connectorText" presStyleLbl="sibTrans1D1" presStyleIdx="1" presStyleCnt="4"/>
      <dgm:spPr/>
    </dgm:pt>
    <dgm:pt modelId="{4002C012-4EE3-40F7-BA5B-7020CA6D9DB7}" type="pres">
      <dgm:prSet presAssocID="{3F4C3EF7-E573-44EF-907A-1AE02B5D9D04}" presName="node" presStyleLbl="node1" presStyleIdx="2" presStyleCnt="5">
        <dgm:presLayoutVars>
          <dgm:bulletEnabled val="1"/>
        </dgm:presLayoutVars>
      </dgm:prSet>
      <dgm:spPr/>
    </dgm:pt>
    <dgm:pt modelId="{035B8310-7FF8-49AF-A760-3ABB680B3F9C}" type="pres">
      <dgm:prSet presAssocID="{8497F130-5938-4AA0-AA07-9163AAE6373D}" presName="sibTrans" presStyleLbl="sibTrans1D1" presStyleIdx="2" presStyleCnt="4"/>
      <dgm:spPr/>
    </dgm:pt>
    <dgm:pt modelId="{ACDF535B-592A-41A3-887F-8C9C33BF3793}" type="pres">
      <dgm:prSet presAssocID="{8497F130-5938-4AA0-AA07-9163AAE6373D}" presName="connectorText" presStyleLbl="sibTrans1D1" presStyleIdx="2" presStyleCnt="4"/>
      <dgm:spPr/>
    </dgm:pt>
    <dgm:pt modelId="{E403D82C-6A97-489C-8142-23D4B92814AE}" type="pres">
      <dgm:prSet presAssocID="{ACBF7218-35DA-4E2A-A86F-5A81D9A5D0F6}" presName="node" presStyleLbl="node1" presStyleIdx="3" presStyleCnt="5" custScaleX="130570" custScaleY="217466" custLinFactNeighborX="-877" custLinFactNeighborY="-10480">
        <dgm:presLayoutVars>
          <dgm:bulletEnabled val="1"/>
        </dgm:presLayoutVars>
      </dgm:prSet>
      <dgm:spPr/>
    </dgm:pt>
    <dgm:pt modelId="{647C17C2-E1C3-414B-96DB-BB02A541830B}" type="pres">
      <dgm:prSet presAssocID="{D5E37695-072F-46E8-9836-33794DA643EF}" presName="sibTrans" presStyleLbl="sibTrans1D1" presStyleIdx="3" presStyleCnt="4"/>
      <dgm:spPr/>
    </dgm:pt>
    <dgm:pt modelId="{4803F2F4-6014-4A95-9A72-D8ED248E88DF}" type="pres">
      <dgm:prSet presAssocID="{D5E37695-072F-46E8-9836-33794DA643EF}" presName="connectorText" presStyleLbl="sibTrans1D1" presStyleIdx="3" presStyleCnt="4"/>
      <dgm:spPr/>
    </dgm:pt>
    <dgm:pt modelId="{44A6372E-14AD-425C-B577-AB7AF77C5130}" type="pres">
      <dgm:prSet presAssocID="{FE42A9A4-0FE9-4ED7-B76F-C24A4A4828BB}" presName="node" presStyleLbl="node1" presStyleIdx="4" presStyleCnt="5" custScaleX="116969" custScaleY="188450" custLinFactNeighborX="-1651" custLinFactNeighborY="-10982">
        <dgm:presLayoutVars>
          <dgm:bulletEnabled val="1"/>
        </dgm:presLayoutVars>
      </dgm:prSet>
      <dgm:spPr/>
    </dgm:pt>
  </dgm:ptLst>
  <dgm:cxnLst>
    <dgm:cxn modelId="{9DC85609-427B-41BC-9758-AE6C9B9484C3}" type="presOf" srcId="{8497F130-5938-4AA0-AA07-9163AAE6373D}" destId="{ACDF535B-592A-41A3-887F-8C9C33BF3793}" srcOrd="1" destOrd="0" presId="urn:microsoft.com/office/officeart/2016/7/layout/RepeatingBendingProcessNew"/>
    <dgm:cxn modelId="{F3D7A319-3206-4AF0-B38C-DE2A3EE41EDF}" type="presOf" srcId="{ACBF7218-35DA-4E2A-A86F-5A81D9A5D0F6}" destId="{E403D82C-6A97-489C-8142-23D4B92814AE}" srcOrd="0" destOrd="0" presId="urn:microsoft.com/office/officeart/2016/7/layout/RepeatingBendingProcessNew"/>
    <dgm:cxn modelId="{0AC22A1C-78D5-4001-8AA9-3AC876498187}" type="presOf" srcId="{D5E37695-072F-46E8-9836-33794DA643EF}" destId="{647C17C2-E1C3-414B-96DB-BB02A541830B}" srcOrd="0" destOrd="0" presId="urn:microsoft.com/office/officeart/2016/7/layout/RepeatingBendingProcessNew"/>
    <dgm:cxn modelId="{AC592622-901C-49E4-8050-B96DDF40AC7D}" type="presOf" srcId="{D7E7A5BD-B694-40F4-87E6-0089114FEBF8}" destId="{EC819242-16A3-4DD0-BE15-A7C593F6960E}" srcOrd="0" destOrd="0" presId="urn:microsoft.com/office/officeart/2016/7/layout/RepeatingBendingProcessNew"/>
    <dgm:cxn modelId="{21F8CE22-64D6-4448-BA15-FFEFD7830C9E}" type="presOf" srcId="{CB4DE9A1-F6B0-4E34-840A-9D9D6FF33AF0}" destId="{29D1BC87-323E-4172-935D-7D3ADB35CDD2}" srcOrd="1" destOrd="0" presId="urn:microsoft.com/office/officeart/2016/7/layout/RepeatingBendingProcessNew"/>
    <dgm:cxn modelId="{9BAF6E3F-B67F-42E2-854B-4146213CA5CD}" srcId="{827F379A-406B-4985-A9D3-3ACEE3B4B9F8}" destId="{ACBF7218-35DA-4E2A-A86F-5A81D9A5D0F6}" srcOrd="3" destOrd="0" parTransId="{217607EB-B9AE-4120-8A00-8D9BB596D224}" sibTransId="{D5E37695-072F-46E8-9836-33794DA643EF}"/>
    <dgm:cxn modelId="{A2A6A55D-BDBA-4FB6-BE3C-6E7D156E59DB}" type="presOf" srcId="{D5E37695-072F-46E8-9836-33794DA643EF}" destId="{4803F2F4-6014-4A95-9A72-D8ED248E88DF}" srcOrd="1" destOrd="0" presId="urn:microsoft.com/office/officeart/2016/7/layout/RepeatingBendingProcessNew"/>
    <dgm:cxn modelId="{6B954060-7852-4BED-A631-49D19BBDC350}" srcId="{827F379A-406B-4985-A9D3-3ACEE3B4B9F8}" destId="{FE42A9A4-0FE9-4ED7-B76F-C24A4A4828BB}" srcOrd="4" destOrd="0" parTransId="{283B7D3D-D000-4417-9D82-BE46941D4EEF}" sibTransId="{FED1F4D8-238D-4A9E-9071-993768969AAC}"/>
    <dgm:cxn modelId="{DAEBCC64-FE73-4D57-8D64-B42CA042395C}" type="presOf" srcId="{827F379A-406B-4985-A9D3-3ACEE3B4B9F8}" destId="{5D11C5C5-FD23-4B53-A2C6-24D0443D1913}" srcOrd="0" destOrd="0" presId="urn:microsoft.com/office/officeart/2016/7/layout/RepeatingBendingProcessNew"/>
    <dgm:cxn modelId="{5D300970-F858-4C06-81D3-A2E2F5A9DBD0}" type="presOf" srcId="{FE42A9A4-0FE9-4ED7-B76F-C24A4A4828BB}" destId="{44A6372E-14AD-425C-B577-AB7AF77C5130}" srcOrd="0" destOrd="0" presId="urn:microsoft.com/office/officeart/2016/7/layout/RepeatingBendingProcessNew"/>
    <dgm:cxn modelId="{A2CF0B70-AFAB-4EB2-BEAC-8D79F3664031}" type="presOf" srcId="{3F4C3EF7-E573-44EF-907A-1AE02B5D9D04}" destId="{4002C012-4EE3-40F7-BA5B-7020CA6D9DB7}" srcOrd="0" destOrd="0" presId="urn:microsoft.com/office/officeart/2016/7/layout/RepeatingBendingProcessNew"/>
    <dgm:cxn modelId="{94EF9575-FAAA-41A5-A38A-2EC5951D3CA2}" type="presOf" srcId="{B58E18EC-0545-4E6A-9972-C45D0A9CEF25}" destId="{43557DEB-42D2-4A9B-B54D-C58BDA77A5FA}" srcOrd="1" destOrd="0" presId="urn:microsoft.com/office/officeart/2016/7/layout/RepeatingBendingProcessNew"/>
    <dgm:cxn modelId="{ED0CC88B-4611-4808-A733-7AFD289DF151}" type="presOf" srcId="{28C1DF59-D9F1-4E5D-82C7-6BEC989ECE14}" destId="{9A46C1AC-BB88-4DFC-853B-D808EDFD1CC4}" srcOrd="0" destOrd="0" presId="urn:microsoft.com/office/officeart/2016/7/layout/RepeatingBendingProcessNew"/>
    <dgm:cxn modelId="{1B0CE899-B1E2-4114-A703-05512ADE6B31}" type="presOf" srcId="{CB4DE9A1-F6B0-4E34-840A-9D9D6FF33AF0}" destId="{9F873C5B-F567-4BA8-944D-8F663F685010}" srcOrd="0" destOrd="0" presId="urn:microsoft.com/office/officeart/2016/7/layout/RepeatingBendingProcessNew"/>
    <dgm:cxn modelId="{A733ED9F-D3A0-45FD-858F-A1D28C90E225}" srcId="{827F379A-406B-4985-A9D3-3ACEE3B4B9F8}" destId="{D7E7A5BD-B694-40F4-87E6-0089114FEBF8}" srcOrd="0" destOrd="0" parTransId="{2D52ED4F-114E-4E24-AC3A-10DD8C8098C2}" sibTransId="{CB4DE9A1-F6B0-4E34-840A-9D9D6FF33AF0}"/>
    <dgm:cxn modelId="{B905E6A3-E09B-4818-9DE3-F632D7876267}" type="presOf" srcId="{B58E18EC-0545-4E6A-9972-C45D0A9CEF25}" destId="{175CC921-9278-451D-A6D6-074C53C67A63}" srcOrd="0" destOrd="0" presId="urn:microsoft.com/office/officeart/2016/7/layout/RepeatingBendingProcessNew"/>
    <dgm:cxn modelId="{F1581CB1-39DD-4AA9-856D-B7635DC90665}" srcId="{827F379A-406B-4985-A9D3-3ACEE3B4B9F8}" destId="{3F4C3EF7-E573-44EF-907A-1AE02B5D9D04}" srcOrd="2" destOrd="0" parTransId="{F47946C6-3DCC-47BA-9E4D-A9BDE52DA87E}" sibTransId="{8497F130-5938-4AA0-AA07-9163AAE6373D}"/>
    <dgm:cxn modelId="{D0F198D7-FE2C-47FE-BF9E-65D09B8D2B4C}" srcId="{827F379A-406B-4985-A9D3-3ACEE3B4B9F8}" destId="{28C1DF59-D9F1-4E5D-82C7-6BEC989ECE14}" srcOrd="1" destOrd="0" parTransId="{89453ACC-AB1C-4E03-9FF2-A3811E35BCF3}" sibTransId="{B58E18EC-0545-4E6A-9972-C45D0A9CEF25}"/>
    <dgm:cxn modelId="{B3CDF8FA-AB17-4673-A099-5998BEF2D0CA}" type="presOf" srcId="{8497F130-5938-4AA0-AA07-9163AAE6373D}" destId="{035B8310-7FF8-49AF-A760-3ABB680B3F9C}" srcOrd="0" destOrd="0" presId="urn:microsoft.com/office/officeart/2016/7/layout/RepeatingBendingProcessNew"/>
    <dgm:cxn modelId="{57A9DD70-5292-4AE0-9742-CE4A57702DC5}" type="presParOf" srcId="{5D11C5C5-FD23-4B53-A2C6-24D0443D1913}" destId="{EC819242-16A3-4DD0-BE15-A7C593F6960E}" srcOrd="0" destOrd="0" presId="urn:microsoft.com/office/officeart/2016/7/layout/RepeatingBendingProcessNew"/>
    <dgm:cxn modelId="{4914800F-F520-4267-93B1-72378118ADB6}" type="presParOf" srcId="{5D11C5C5-FD23-4B53-A2C6-24D0443D1913}" destId="{9F873C5B-F567-4BA8-944D-8F663F685010}" srcOrd="1" destOrd="0" presId="urn:microsoft.com/office/officeart/2016/7/layout/RepeatingBendingProcessNew"/>
    <dgm:cxn modelId="{2DC66FDC-A161-40FF-B3AC-C58F7BAFD5E9}" type="presParOf" srcId="{9F873C5B-F567-4BA8-944D-8F663F685010}" destId="{29D1BC87-323E-4172-935D-7D3ADB35CDD2}" srcOrd="0" destOrd="0" presId="urn:microsoft.com/office/officeart/2016/7/layout/RepeatingBendingProcessNew"/>
    <dgm:cxn modelId="{5677C718-549F-47B8-B68A-DB82C8F892E3}" type="presParOf" srcId="{5D11C5C5-FD23-4B53-A2C6-24D0443D1913}" destId="{9A46C1AC-BB88-4DFC-853B-D808EDFD1CC4}" srcOrd="2" destOrd="0" presId="urn:microsoft.com/office/officeart/2016/7/layout/RepeatingBendingProcessNew"/>
    <dgm:cxn modelId="{83ADD611-142A-4607-B0DE-E60A7136A264}" type="presParOf" srcId="{5D11C5C5-FD23-4B53-A2C6-24D0443D1913}" destId="{175CC921-9278-451D-A6D6-074C53C67A63}" srcOrd="3" destOrd="0" presId="urn:microsoft.com/office/officeart/2016/7/layout/RepeatingBendingProcessNew"/>
    <dgm:cxn modelId="{7D7F0E60-7CC6-4B6D-97DE-E13E74427213}" type="presParOf" srcId="{175CC921-9278-451D-A6D6-074C53C67A63}" destId="{43557DEB-42D2-4A9B-B54D-C58BDA77A5FA}" srcOrd="0" destOrd="0" presId="urn:microsoft.com/office/officeart/2016/7/layout/RepeatingBendingProcessNew"/>
    <dgm:cxn modelId="{6D4EEE74-6521-4447-8927-1934CE14D5AD}" type="presParOf" srcId="{5D11C5C5-FD23-4B53-A2C6-24D0443D1913}" destId="{4002C012-4EE3-40F7-BA5B-7020CA6D9DB7}" srcOrd="4" destOrd="0" presId="urn:microsoft.com/office/officeart/2016/7/layout/RepeatingBendingProcessNew"/>
    <dgm:cxn modelId="{A0278BF4-42A8-469C-BF77-88B92510A40B}" type="presParOf" srcId="{5D11C5C5-FD23-4B53-A2C6-24D0443D1913}" destId="{035B8310-7FF8-49AF-A760-3ABB680B3F9C}" srcOrd="5" destOrd="0" presId="urn:microsoft.com/office/officeart/2016/7/layout/RepeatingBendingProcessNew"/>
    <dgm:cxn modelId="{E5B6D0FD-461A-497B-9C2C-9212EB82D950}" type="presParOf" srcId="{035B8310-7FF8-49AF-A760-3ABB680B3F9C}" destId="{ACDF535B-592A-41A3-887F-8C9C33BF3793}" srcOrd="0" destOrd="0" presId="urn:microsoft.com/office/officeart/2016/7/layout/RepeatingBendingProcessNew"/>
    <dgm:cxn modelId="{CACFE450-7515-4C8B-8D08-6A51EF51D3B6}" type="presParOf" srcId="{5D11C5C5-FD23-4B53-A2C6-24D0443D1913}" destId="{E403D82C-6A97-489C-8142-23D4B92814AE}" srcOrd="6" destOrd="0" presId="urn:microsoft.com/office/officeart/2016/7/layout/RepeatingBendingProcessNew"/>
    <dgm:cxn modelId="{2ACC195F-EFF1-4584-9D5C-A6238A2CF9CB}" type="presParOf" srcId="{5D11C5C5-FD23-4B53-A2C6-24D0443D1913}" destId="{647C17C2-E1C3-414B-96DB-BB02A541830B}" srcOrd="7" destOrd="0" presId="urn:microsoft.com/office/officeart/2016/7/layout/RepeatingBendingProcessNew"/>
    <dgm:cxn modelId="{8DAE70C2-73BC-4AE4-A3EC-DF970EED46D3}" type="presParOf" srcId="{647C17C2-E1C3-414B-96DB-BB02A541830B}" destId="{4803F2F4-6014-4A95-9A72-D8ED248E88DF}" srcOrd="0" destOrd="0" presId="urn:microsoft.com/office/officeart/2016/7/layout/RepeatingBendingProcessNew"/>
    <dgm:cxn modelId="{21498704-A1A4-4D71-8EBB-1B732DB68C5F}" type="presParOf" srcId="{5D11C5C5-FD23-4B53-A2C6-24D0443D1913}" destId="{44A6372E-14AD-425C-B577-AB7AF77C513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E3AA49-C099-4E43-BF56-6DAEC652C4D1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5752491-2577-4A67-B011-B939076BC204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>
              <a:solidFill>
                <a:schemeClr val="tx1"/>
              </a:solidFill>
              <a:latin typeface="Ariel"/>
            </a:rPr>
            <a:t>Defined as meeting present needs without compromising future generations</a:t>
          </a:r>
          <a:r>
            <a:rPr lang="en-GB">
              <a:solidFill>
                <a:schemeClr val="tx1"/>
              </a:solidFill>
              <a:latin typeface="Ariel"/>
            </a:rPr>
            <a:t> (Hariram et al., 2023).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DB564BD4-62E8-4238-AAB3-21CE7C1E5356}" type="parTrans" cxnId="{33962D96-1647-4014-9B94-E28FF704EA3D}">
      <dgm:prSet/>
      <dgm:spPr/>
      <dgm:t>
        <a:bodyPr/>
        <a:lstStyle/>
        <a:p>
          <a:endParaRPr lang="en-US"/>
        </a:p>
      </dgm:t>
    </dgm:pt>
    <dgm:pt modelId="{C6897905-CD3C-468B-88BB-D16D4FF6BC73}" type="sibTrans" cxnId="{33962D96-1647-4014-9B94-E28FF704EA3D}">
      <dgm:prSet/>
      <dgm:spPr/>
      <dgm:t>
        <a:bodyPr/>
        <a:lstStyle/>
        <a:p>
          <a:endParaRPr lang="en-US"/>
        </a:p>
      </dgm:t>
    </dgm:pt>
    <dgm:pt modelId="{5C26826C-3A3F-4424-8AA9-059BB88B58D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el"/>
            </a:rPr>
            <a:t>Health systems must be resilient, efficient, and equitable </a:t>
          </a:r>
          <a:r>
            <a:rPr lang="en-GB" dirty="0">
              <a:solidFill>
                <a:schemeClr val="tx1"/>
              </a:solidFill>
              <a:latin typeface="Ariel"/>
            </a:rPr>
            <a:t>(Gwatkin, Bhuiya and Victora, 2004).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71A1F360-6D68-4262-B75A-69FCB11841BF}" type="parTrans" cxnId="{5A406523-EB6A-41E4-9A7C-95A0110306A0}">
      <dgm:prSet/>
      <dgm:spPr/>
      <dgm:t>
        <a:bodyPr/>
        <a:lstStyle/>
        <a:p>
          <a:endParaRPr lang="en-US"/>
        </a:p>
      </dgm:t>
    </dgm:pt>
    <dgm:pt modelId="{434F583F-7438-4CC2-B384-3B2386444EF3}" type="sibTrans" cxnId="{5A406523-EB6A-41E4-9A7C-95A0110306A0}">
      <dgm:prSet/>
      <dgm:spPr/>
      <dgm:t>
        <a:bodyPr/>
        <a:lstStyle/>
        <a:p>
          <a:endParaRPr lang="en-US"/>
        </a:p>
      </dgm:t>
    </dgm:pt>
    <dgm:pt modelId="{00245408-3BA7-4D52-951B-38246015C158}">
      <dgm:prSet/>
      <dgm:spPr/>
      <dgm:t>
        <a:bodyPr/>
        <a:lstStyle/>
        <a:p>
          <a:endParaRPr lang="en-US"/>
        </a:p>
      </dgm:t>
    </dgm:pt>
    <dgm:pt modelId="{0E9E6CCF-0B2D-4153-BC03-AC230D91EB7F}" type="parTrans" cxnId="{D079FCFB-56B0-46C7-A00D-C637AEC8372B}">
      <dgm:prSet/>
      <dgm:spPr/>
      <dgm:t>
        <a:bodyPr/>
        <a:lstStyle/>
        <a:p>
          <a:endParaRPr lang="en-US"/>
        </a:p>
      </dgm:t>
    </dgm:pt>
    <dgm:pt modelId="{E205E64D-AB8B-4E87-94EC-D81EF20449EA}" type="sibTrans" cxnId="{D079FCFB-56B0-46C7-A00D-C637AEC8372B}">
      <dgm:prSet/>
      <dgm:spPr/>
      <dgm:t>
        <a:bodyPr/>
        <a:lstStyle/>
        <a:p>
          <a:endParaRPr lang="en-US"/>
        </a:p>
      </dgm:t>
    </dgm:pt>
    <dgm:pt modelId="{E73D7C09-2EBA-4ADC-A798-EEC0FD1B79B7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Emphasizes long-term economic, social, and environmental equilibrium </a:t>
          </a:r>
          <a:r>
            <a:rPr lang="sv-SE">
              <a:solidFill>
                <a:schemeClr val="tx1"/>
              </a:solidFill>
              <a:latin typeface="Ariel"/>
            </a:rPr>
            <a:t>(Mezentseva, Baysaeva and Nurulla Fayzullaev, 2024)</a:t>
          </a:r>
          <a:r>
            <a:rPr lang="en-GB">
              <a:solidFill>
                <a:schemeClr val="tx1"/>
              </a:solidFill>
              <a:latin typeface="Ariel"/>
            </a:rPr>
            <a:t>.</a:t>
          </a:r>
        </a:p>
      </dgm:t>
    </dgm:pt>
    <dgm:pt modelId="{E39E548D-B076-46C4-8008-C06039A77B30}" type="parTrans" cxnId="{20D4E116-3B45-4DAC-AB05-8847AD41AB33}">
      <dgm:prSet/>
      <dgm:spPr/>
      <dgm:t>
        <a:bodyPr/>
        <a:lstStyle/>
        <a:p>
          <a:endParaRPr lang="en-GB"/>
        </a:p>
      </dgm:t>
    </dgm:pt>
    <dgm:pt modelId="{40B9297F-4C3A-4A2F-8A0A-BB326B2F3F6C}" type="sibTrans" cxnId="{20D4E116-3B45-4DAC-AB05-8847AD41AB33}">
      <dgm:prSet/>
      <dgm:spPr/>
      <dgm:t>
        <a:bodyPr/>
        <a:lstStyle/>
        <a:p>
          <a:endParaRPr lang="en-GB"/>
        </a:p>
      </dgm:t>
    </dgm:pt>
    <dgm:pt modelId="{7AA395D6-A25F-4D65-B6F2-E772E3AE0431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</dgm:pt>
    <dgm:pt modelId="{024D7C90-2BAB-4667-982B-2B74529988EB}" type="parTrans" cxnId="{024AB149-4759-42F5-93EC-EF88827455B8}">
      <dgm:prSet/>
      <dgm:spPr/>
      <dgm:t>
        <a:bodyPr/>
        <a:lstStyle/>
        <a:p>
          <a:endParaRPr lang="en-GB"/>
        </a:p>
      </dgm:t>
    </dgm:pt>
    <dgm:pt modelId="{81C254D2-6270-40A7-8EE8-1D4118A7C5D8}" type="sibTrans" cxnId="{024AB149-4759-42F5-93EC-EF88827455B8}">
      <dgm:prSet/>
      <dgm:spPr/>
      <dgm:t>
        <a:bodyPr/>
        <a:lstStyle/>
        <a:p>
          <a:endParaRPr lang="en-GB"/>
        </a:p>
      </dgm:t>
    </dgm:pt>
    <dgm:pt modelId="{1723AB2B-C39E-4C68-90B5-164361101D41}" type="pres">
      <dgm:prSet presAssocID="{F8E3AA49-C099-4E43-BF56-6DAEC652C4D1}" presName="Name0" presStyleCnt="0">
        <dgm:presLayoutVars>
          <dgm:dir/>
          <dgm:animLvl val="lvl"/>
          <dgm:resizeHandles val="exact"/>
        </dgm:presLayoutVars>
      </dgm:prSet>
      <dgm:spPr/>
    </dgm:pt>
    <dgm:pt modelId="{6B8A5FBB-3E57-467F-BD80-9BF0A3CEE475}" type="pres">
      <dgm:prSet presAssocID="{7AA395D6-A25F-4D65-B6F2-E772E3AE0431}" presName="boxAndChildren" presStyleCnt="0"/>
      <dgm:spPr/>
    </dgm:pt>
    <dgm:pt modelId="{6815575F-1B26-4AA9-A0E8-ACF806AC37FE}" type="pres">
      <dgm:prSet presAssocID="{7AA395D6-A25F-4D65-B6F2-E772E3AE0431}" presName="parentTextBox" presStyleLbl="node1" presStyleIdx="0" presStyleCnt="4" custScaleX="99053" custScaleY="144308"/>
      <dgm:spPr/>
    </dgm:pt>
    <dgm:pt modelId="{4921ED60-C1A2-45DA-9EDB-15A667DF333A}" type="pres">
      <dgm:prSet presAssocID="{434F583F-7438-4CC2-B384-3B2386444EF3}" presName="sp" presStyleCnt="0"/>
      <dgm:spPr/>
    </dgm:pt>
    <dgm:pt modelId="{C60E6EBF-2E9B-40F3-9899-C11C2CA1E245}" type="pres">
      <dgm:prSet presAssocID="{5C26826C-3A3F-4424-8AA9-059BB88B58D2}" presName="arrowAndChildren" presStyleCnt="0"/>
      <dgm:spPr/>
    </dgm:pt>
    <dgm:pt modelId="{56596DE8-CBD4-49C6-BB4D-79472318DF9F}" type="pres">
      <dgm:prSet presAssocID="{5C26826C-3A3F-4424-8AA9-059BB88B58D2}" presName="parentTextArrow" presStyleLbl="node1" presStyleIdx="0" presStyleCnt="4"/>
      <dgm:spPr/>
    </dgm:pt>
    <dgm:pt modelId="{EBC72DBC-2197-426E-9DAA-0B9D16303F0B}" type="pres">
      <dgm:prSet presAssocID="{5C26826C-3A3F-4424-8AA9-059BB88B58D2}" presName="arrow" presStyleLbl="node1" presStyleIdx="1" presStyleCnt="4"/>
      <dgm:spPr/>
    </dgm:pt>
    <dgm:pt modelId="{52575826-968C-4D98-9526-FCF219058412}" type="pres">
      <dgm:prSet presAssocID="{5C26826C-3A3F-4424-8AA9-059BB88B58D2}" presName="descendantArrow" presStyleCnt="0"/>
      <dgm:spPr/>
    </dgm:pt>
    <dgm:pt modelId="{FBC6EB32-3A35-43FF-8AAB-7047E9E2DE74}" type="pres">
      <dgm:prSet presAssocID="{00245408-3BA7-4D52-951B-38246015C158}" presName="childTextArrow" presStyleLbl="fgAccFollowNode1" presStyleIdx="0" presStyleCnt="1">
        <dgm:presLayoutVars>
          <dgm:bulletEnabled val="1"/>
        </dgm:presLayoutVars>
      </dgm:prSet>
      <dgm:spPr/>
    </dgm:pt>
    <dgm:pt modelId="{78E32676-DB28-485B-A7BD-DB2825CCEC7C}" type="pres">
      <dgm:prSet presAssocID="{40B9297F-4C3A-4A2F-8A0A-BB326B2F3F6C}" presName="sp" presStyleCnt="0"/>
      <dgm:spPr/>
    </dgm:pt>
    <dgm:pt modelId="{20B7536C-F163-4B13-9D6C-8DA681DCD1FE}" type="pres">
      <dgm:prSet presAssocID="{E73D7C09-2EBA-4ADC-A798-EEC0FD1B79B7}" presName="arrowAndChildren" presStyleCnt="0"/>
      <dgm:spPr/>
    </dgm:pt>
    <dgm:pt modelId="{48EC2828-DB37-4AF8-9990-228096BF19AF}" type="pres">
      <dgm:prSet presAssocID="{E73D7C09-2EBA-4ADC-A798-EEC0FD1B79B7}" presName="parentTextArrow" presStyleLbl="node1" presStyleIdx="2" presStyleCnt="4"/>
      <dgm:spPr/>
    </dgm:pt>
    <dgm:pt modelId="{1F669AF9-BCFB-459D-9E0A-10D3E5C930D2}" type="pres">
      <dgm:prSet presAssocID="{C6897905-CD3C-468B-88BB-D16D4FF6BC73}" presName="sp" presStyleCnt="0"/>
      <dgm:spPr/>
    </dgm:pt>
    <dgm:pt modelId="{A3D35C3A-7A24-4A2F-8495-4DA637E97B52}" type="pres">
      <dgm:prSet presAssocID="{75752491-2577-4A67-B011-B939076BC204}" presName="arrowAndChildren" presStyleCnt="0"/>
      <dgm:spPr/>
    </dgm:pt>
    <dgm:pt modelId="{E0546F75-3C6B-4BE2-9884-DB57E8E59010}" type="pres">
      <dgm:prSet presAssocID="{75752491-2577-4A67-B011-B939076BC204}" presName="parentTextArrow" presStyleLbl="node1" presStyleIdx="3" presStyleCnt="4" custLinFactNeighborX="-15" custLinFactNeighborY="4201"/>
      <dgm:spPr/>
    </dgm:pt>
  </dgm:ptLst>
  <dgm:cxnLst>
    <dgm:cxn modelId="{20D4E116-3B45-4DAC-AB05-8847AD41AB33}" srcId="{F8E3AA49-C099-4E43-BF56-6DAEC652C4D1}" destId="{E73D7C09-2EBA-4ADC-A798-EEC0FD1B79B7}" srcOrd="1" destOrd="0" parTransId="{E39E548D-B076-46C4-8008-C06039A77B30}" sibTransId="{40B9297F-4C3A-4A2F-8A0A-BB326B2F3F6C}"/>
    <dgm:cxn modelId="{A8F5301B-F3A6-4365-8C77-66E6FECFFFB1}" type="presOf" srcId="{00245408-3BA7-4D52-951B-38246015C158}" destId="{FBC6EB32-3A35-43FF-8AAB-7047E9E2DE74}" srcOrd="0" destOrd="0" presId="urn:microsoft.com/office/officeart/2005/8/layout/process4"/>
    <dgm:cxn modelId="{5A406523-EB6A-41E4-9A7C-95A0110306A0}" srcId="{F8E3AA49-C099-4E43-BF56-6DAEC652C4D1}" destId="{5C26826C-3A3F-4424-8AA9-059BB88B58D2}" srcOrd="2" destOrd="0" parTransId="{71A1F360-6D68-4262-B75A-69FCB11841BF}" sibTransId="{434F583F-7438-4CC2-B384-3B2386444EF3}"/>
    <dgm:cxn modelId="{024AB149-4759-42F5-93EC-EF88827455B8}" srcId="{F8E3AA49-C099-4E43-BF56-6DAEC652C4D1}" destId="{7AA395D6-A25F-4D65-B6F2-E772E3AE0431}" srcOrd="3" destOrd="0" parTransId="{024D7C90-2BAB-4667-982B-2B74529988EB}" sibTransId="{81C254D2-6270-40A7-8EE8-1D4118A7C5D8}"/>
    <dgm:cxn modelId="{33962D96-1647-4014-9B94-E28FF704EA3D}" srcId="{F8E3AA49-C099-4E43-BF56-6DAEC652C4D1}" destId="{75752491-2577-4A67-B011-B939076BC204}" srcOrd="0" destOrd="0" parTransId="{DB564BD4-62E8-4238-AAB3-21CE7C1E5356}" sibTransId="{C6897905-CD3C-468B-88BB-D16D4FF6BC73}"/>
    <dgm:cxn modelId="{6B0A5DA7-8053-4B7B-B7B7-2306BC74D96E}" type="presOf" srcId="{F8E3AA49-C099-4E43-BF56-6DAEC652C4D1}" destId="{1723AB2B-C39E-4C68-90B5-164361101D41}" srcOrd="0" destOrd="0" presId="urn:microsoft.com/office/officeart/2005/8/layout/process4"/>
    <dgm:cxn modelId="{F4286FBB-ADB5-4377-B9C3-E8FF8F0993DD}" type="presOf" srcId="{5C26826C-3A3F-4424-8AA9-059BB88B58D2}" destId="{56596DE8-CBD4-49C6-BB4D-79472318DF9F}" srcOrd="0" destOrd="0" presId="urn:microsoft.com/office/officeart/2005/8/layout/process4"/>
    <dgm:cxn modelId="{6E53ADCD-CF16-493C-909F-722BFDBB0D88}" type="presOf" srcId="{5C26826C-3A3F-4424-8AA9-059BB88B58D2}" destId="{EBC72DBC-2197-426E-9DAA-0B9D16303F0B}" srcOrd="1" destOrd="0" presId="urn:microsoft.com/office/officeart/2005/8/layout/process4"/>
    <dgm:cxn modelId="{8A411FDA-4752-43C8-956B-387FA4A5C0A9}" type="presOf" srcId="{E73D7C09-2EBA-4ADC-A798-EEC0FD1B79B7}" destId="{48EC2828-DB37-4AF8-9990-228096BF19AF}" srcOrd="0" destOrd="0" presId="urn:microsoft.com/office/officeart/2005/8/layout/process4"/>
    <dgm:cxn modelId="{DEC1B4F1-7A8C-4FB1-9398-4EA7F9A8A024}" type="presOf" srcId="{75752491-2577-4A67-B011-B939076BC204}" destId="{E0546F75-3C6B-4BE2-9884-DB57E8E59010}" srcOrd="0" destOrd="0" presId="urn:microsoft.com/office/officeart/2005/8/layout/process4"/>
    <dgm:cxn modelId="{BC9425F9-458A-40EC-8E2F-0C10B3DCB8A0}" type="presOf" srcId="{7AA395D6-A25F-4D65-B6F2-E772E3AE0431}" destId="{6815575F-1B26-4AA9-A0E8-ACF806AC37FE}" srcOrd="0" destOrd="0" presId="urn:microsoft.com/office/officeart/2005/8/layout/process4"/>
    <dgm:cxn modelId="{D079FCFB-56B0-46C7-A00D-C637AEC8372B}" srcId="{5C26826C-3A3F-4424-8AA9-059BB88B58D2}" destId="{00245408-3BA7-4D52-951B-38246015C158}" srcOrd="0" destOrd="0" parTransId="{0E9E6CCF-0B2D-4153-BC03-AC230D91EB7F}" sibTransId="{E205E64D-AB8B-4E87-94EC-D81EF20449EA}"/>
    <dgm:cxn modelId="{E24798CA-96B7-4777-B0BA-BF05BB463193}" type="presParOf" srcId="{1723AB2B-C39E-4C68-90B5-164361101D41}" destId="{6B8A5FBB-3E57-467F-BD80-9BF0A3CEE475}" srcOrd="0" destOrd="0" presId="urn:microsoft.com/office/officeart/2005/8/layout/process4"/>
    <dgm:cxn modelId="{F9EF19A8-43D5-4DC5-A9CE-14754D226EAF}" type="presParOf" srcId="{6B8A5FBB-3E57-467F-BD80-9BF0A3CEE475}" destId="{6815575F-1B26-4AA9-A0E8-ACF806AC37FE}" srcOrd="0" destOrd="0" presId="urn:microsoft.com/office/officeart/2005/8/layout/process4"/>
    <dgm:cxn modelId="{F65C699B-3637-48A0-82E6-CBCA4005627B}" type="presParOf" srcId="{1723AB2B-C39E-4C68-90B5-164361101D41}" destId="{4921ED60-C1A2-45DA-9EDB-15A667DF333A}" srcOrd="1" destOrd="0" presId="urn:microsoft.com/office/officeart/2005/8/layout/process4"/>
    <dgm:cxn modelId="{314D437B-25A0-42F3-9E86-C8E0E4D48F3B}" type="presParOf" srcId="{1723AB2B-C39E-4C68-90B5-164361101D41}" destId="{C60E6EBF-2E9B-40F3-9899-C11C2CA1E245}" srcOrd="2" destOrd="0" presId="urn:microsoft.com/office/officeart/2005/8/layout/process4"/>
    <dgm:cxn modelId="{56224EA9-50CB-4054-9FA7-88115584611F}" type="presParOf" srcId="{C60E6EBF-2E9B-40F3-9899-C11C2CA1E245}" destId="{56596DE8-CBD4-49C6-BB4D-79472318DF9F}" srcOrd="0" destOrd="0" presId="urn:microsoft.com/office/officeart/2005/8/layout/process4"/>
    <dgm:cxn modelId="{1A09E71D-5C74-4D61-BCCB-96A2C02CD52F}" type="presParOf" srcId="{C60E6EBF-2E9B-40F3-9899-C11C2CA1E245}" destId="{EBC72DBC-2197-426E-9DAA-0B9D16303F0B}" srcOrd="1" destOrd="0" presId="urn:microsoft.com/office/officeart/2005/8/layout/process4"/>
    <dgm:cxn modelId="{A2AD0895-3863-4605-90D5-490C3D9CEDCF}" type="presParOf" srcId="{C60E6EBF-2E9B-40F3-9899-C11C2CA1E245}" destId="{52575826-968C-4D98-9526-FCF219058412}" srcOrd="2" destOrd="0" presId="urn:microsoft.com/office/officeart/2005/8/layout/process4"/>
    <dgm:cxn modelId="{0E363B8E-F4D1-4BA4-8755-323F1B54B8F0}" type="presParOf" srcId="{52575826-968C-4D98-9526-FCF219058412}" destId="{FBC6EB32-3A35-43FF-8AAB-7047E9E2DE74}" srcOrd="0" destOrd="0" presId="urn:microsoft.com/office/officeart/2005/8/layout/process4"/>
    <dgm:cxn modelId="{D4077CD0-6D51-4D0A-8B9F-BC25F7D224DF}" type="presParOf" srcId="{1723AB2B-C39E-4C68-90B5-164361101D41}" destId="{78E32676-DB28-485B-A7BD-DB2825CCEC7C}" srcOrd="3" destOrd="0" presId="urn:microsoft.com/office/officeart/2005/8/layout/process4"/>
    <dgm:cxn modelId="{415589EB-EE1E-4852-B328-F73C3F8C4EF2}" type="presParOf" srcId="{1723AB2B-C39E-4C68-90B5-164361101D41}" destId="{20B7536C-F163-4B13-9D6C-8DA681DCD1FE}" srcOrd="4" destOrd="0" presId="urn:microsoft.com/office/officeart/2005/8/layout/process4"/>
    <dgm:cxn modelId="{001D26B3-7B71-48A2-B395-DFDCE1C33BB9}" type="presParOf" srcId="{20B7536C-F163-4B13-9D6C-8DA681DCD1FE}" destId="{48EC2828-DB37-4AF8-9990-228096BF19AF}" srcOrd="0" destOrd="0" presId="urn:microsoft.com/office/officeart/2005/8/layout/process4"/>
    <dgm:cxn modelId="{2655C038-8EBE-415D-8904-ECEA58E150C0}" type="presParOf" srcId="{1723AB2B-C39E-4C68-90B5-164361101D41}" destId="{1F669AF9-BCFB-459D-9E0A-10D3E5C930D2}" srcOrd="5" destOrd="0" presId="urn:microsoft.com/office/officeart/2005/8/layout/process4"/>
    <dgm:cxn modelId="{D5C35DF8-FB9A-4AAE-A9F8-15A853481814}" type="presParOf" srcId="{1723AB2B-C39E-4C68-90B5-164361101D41}" destId="{A3D35C3A-7A24-4A2F-8495-4DA637E97B52}" srcOrd="6" destOrd="0" presId="urn:microsoft.com/office/officeart/2005/8/layout/process4"/>
    <dgm:cxn modelId="{115951A7-E977-441A-A614-D16776F86AE5}" type="presParOf" srcId="{A3D35C3A-7A24-4A2F-8495-4DA637E97B52}" destId="{E0546F75-3C6B-4BE2-9884-DB57E8E5901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4E0401-E0C8-418A-935C-3ED2333D010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3248FCD-D58A-4727-80C3-FC85A38EBAF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UN SDG 3: Ensure healthy lives and promote wellbeing for all (Howden-Chapman et al., 2017).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92911808-664A-4E3C-84A2-23F15D4FA763}" type="parTrans" cxnId="{AFA417D4-9547-49DB-97A6-C00E3329C099}">
      <dgm:prSet/>
      <dgm:spPr/>
      <dgm:t>
        <a:bodyPr/>
        <a:lstStyle/>
        <a:p>
          <a:endParaRPr lang="en-US"/>
        </a:p>
      </dgm:t>
    </dgm:pt>
    <dgm:pt modelId="{268F9A79-5279-4A50-9A6B-6004183E35AB}" type="sibTrans" cxnId="{AFA417D4-9547-49DB-97A6-C00E3329C099}">
      <dgm:prSet/>
      <dgm:spPr/>
      <dgm:t>
        <a:bodyPr/>
        <a:lstStyle/>
        <a:p>
          <a:endParaRPr lang="en-US"/>
        </a:p>
      </dgm:t>
    </dgm:pt>
    <dgm:pt modelId="{A313985F-E6D1-4F29-BD59-AAFFEEDBD11B}">
      <dgm:prSet custT="1"/>
      <dgm:spPr/>
      <dgm:t>
        <a:bodyPr/>
        <a:lstStyle/>
        <a:p>
          <a:r>
            <a:rPr lang="en-GB" sz="1100" dirty="0">
              <a:solidFill>
                <a:schemeClr val="tx1"/>
              </a:solidFill>
              <a:latin typeface="Ariel"/>
            </a:rPr>
            <a:t>SDGs highlight links between health, inequality, environment, and economy (Niekerk, 2020).</a:t>
          </a:r>
          <a:endParaRPr lang="en-US" sz="1100" dirty="0">
            <a:solidFill>
              <a:schemeClr val="tx1"/>
            </a:solidFill>
            <a:latin typeface="Ariel"/>
          </a:endParaRPr>
        </a:p>
      </dgm:t>
    </dgm:pt>
    <dgm:pt modelId="{384ECA9D-F7E8-41D8-AAFF-01A0EA1C1027}" type="parTrans" cxnId="{C8B96521-FB4C-4374-9092-6EA63480D593}">
      <dgm:prSet/>
      <dgm:spPr/>
      <dgm:t>
        <a:bodyPr/>
        <a:lstStyle/>
        <a:p>
          <a:endParaRPr lang="en-US"/>
        </a:p>
      </dgm:t>
    </dgm:pt>
    <dgm:pt modelId="{CE798220-3C23-4335-8AF7-48E6942E4816}" type="sibTrans" cxnId="{C8B96521-FB4C-4374-9092-6EA63480D593}">
      <dgm:prSet/>
      <dgm:spPr/>
      <dgm:t>
        <a:bodyPr/>
        <a:lstStyle/>
        <a:p>
          <a:endParaRPr lang="en-US"/>
        </a:p>
      </dgm:t>
    </dgm:pt>
    <dgm:pt modelId="{DE39A8D2-0889-40F9-BF74-84B84E6E614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Kickbusch and Liu (2022) argue that holistic and sustainable health approaches significantly influence national and international health policy development by shaping governance frameworks, strengthening global health cooperation, and promoting long-term system resilience (Kickbusch and Liu, 2022).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E658AE4F-56EA-411C-9062-7546E09A8109}" type="parTrans" cxnId="{DCED9F31-151E-4F9E-819C-C971C076839F}">
      <dgm:prSet/>
      <dgm:spPr/>
      <dgm:t>
        <a:bodyPr/>
        <a:lstStyle/>
        <a:p>
          <a:endParaRPr lang="en-US"/>
        </a:p>
      </dgm:t>
    </dgm:pt>
    <dgm:pt modelId="{0FE0688C-4C27-4380-82CF-4E0896C1E1F4}" type="sibTrans" cxnId="{DCED9F31-151E-4F9E-819C-C971C076839F}">
      <dgm:prSet/>
      <dgm:spPr/>
      <dgm:t>
        <a:bodyPr/>
        <a:lstStyle/>
        <a:p>
          <a:endParaRPr lang="en-US"/>
        </a:p>
      </dgm:t>
    </dgm:pt>
    <dgm:pt modelId="{8029E790-0560-405B-9630-63C798D7822E}">
      <dgm:prSet/>
      <dgm:spPr/>
      <dgm:t>
        <a:bodyPr/>
        <a:lstStyle/>
        <a:p>
          <a:endParaRPr lang="en-US"/>
        </a:p>
      </dgm:t>
    </dgm:pt>
    <dgm:pt modelId="{AB491C46-F0EA-43CB-A2DC-286DA1CEBAAF}" type="parTrans" cxnId="{5C58066A-D369-4AAB-8DF6-DE46CF34FB61}">
      <dgm:prSet/>
      <dgm:spPr/>
      <dgm:t>
        <a:bodyPr/>
        <a:lstStyle/>
        <a:p>
          <a:endParaRPr lang="en-US"/>
        </a:p>
      </dgm:t>
    </dgm:pt>
    <dgm:pt modelId="{B6DCE1C2-66FA-450B-AB45-3A1A5E5DE29A}" type="sibTrans" cxnId="{5C58066A-D369-4AAB-8DF6-DE46CF34FB61}">
      <dgm:prSet/>
      <dgm:spPr/>
      <dgm:t>
        <a:bodyPr/>
        <a:lstStyle/>
        <a:p>
          <a:endParaRPr lang="en-US"/>
        </a:p>
      </dgm:t>
    </dgm:pt>
    <dgm:pt modelId="{72F3FB12-392B-43B8-BD5A-647CA040F14C}" type="pres">
      <dgm:prSet presAssocID="{6A4E0401-E0C8-418A-935C-3ED2333D0104}" presName="linear" presStyleCnt="0">
        <dgm:presLayoutVars>
          <dgm:animLvl val="lvl"/>
          <dgm:resizeHandles val="exact"/>
        </dgm:presLayoutVars>
      </dgm:prSet>
      <dgm:spPr/>
    </dgm:pt>
    <dgm:pt modelId="{FB6FD96A-3E5D-4BD2-A8FB-75FB710A7892}" type="pres">
      <dgm:prSet presAssocID="{B3248FCD-D58A-4727-80C3-FC85A38EBA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9D04BB-41B0-4481-A178-063266E13ECF}" type="pres">
      <dgm:prSet presAssocID="{268F9A79-5279-4A50-9A6B-6004183E35AB}" presName="spacer" presStyleCnt="0"/>
      <dgm:spPr/>
    </dgm:pt>
    <dgm:pt modelId="{C8858CB0-FFC4-4B03-88F1-B8885216ACCF}" type="pres">
      <dgm:prSet presAssocID="{A313985F-E6D1-4F29-BD59-AAFFEEDBD1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C6ED49-0788-4D82-9517-6293185FD207}" type="pres">
      <dgm:prSet presAssocID="{CE798220-3C23-4335-8AF7-48E6942E4816}" presName="spacer" presStyleCnt="0"/>
      <dgm:spPr/>
    </dgm:pt>
    <dgm:pt modelId="{C776BC4F-7883-40E8-892C-FD30B99985BC}" type="pres">
      <dgm:prSet presAssocID="{DE39A8D2-0889-40F9-BF74-84B84E6E6145}" presName="parentText" presStyleLbl="node1" presStyleIdx="2" presStyleCnt="3" custScaleX="100000">
        <dgm:presLayoutVars>
          <dgm:chMax val="0"/>
          <dgm:bulletEnabled val="1"/>
        </dgm:presLayoutVars>
      </dgm:prSet>
      <dgm:spPr/>
    </dgm:pt>
    <dgm:pt modelId="{F09BD0AB-4A4C-44F7-9A21-7626178F3993}" type="pres">
      <dgm:prSet presAssocID="{DE39A8D2-0889-40F9-BF74-84B84E6E6145}" presName="childText" presStyleLbl="revTx" presStyleIdx="0" presStyleCnt="1" custLinFactNeighborY="7202">
        <dgm:presLayoutVars>
          <dgm:bulletEnabled val="1"/>
        </dgm:presLayoutVars>
      </dgm:prSet>
      <dgm:spPr/>
    </dgm:pt>
  </dgm:ptLst>
  <dgm:cxnLst>
    <dgm:cxn modelId="{BF990415-6687-4AA6-8B02-1AAF5C43EB8D}" type="presOf" srcId="{A313985F-E6D1-4F29-BD59-AAFFEEDBD11B}" destId="{C8858CB0-FFC4-4B03-88F1-B8885216ACCF}" srcOrd="0" destOrd="0" presId="urn:microsoft.com/office/officeart/2005/8/layout/vList2"/>
    <dgm:cxn modelId="{C8B96521-FB4C-4374-9092-6EA63480D593}" srcId="{6A4E0401-E0C8-418A-935C-3ED2333D0104}" destId="{A313985F-E6D1-4F29-BD59-AAFFEEDBD11B}" srcOrd="1" destOrd="0" parTransId="{384ECA9D-F7E8-41D8-AAFF-01A0EA1C1027}" sibTransId="{CE798220-3C23-4335-8AF7-48E6942E4816}"/>
    <dgm:cxn modelId="{BE4AEE2F-1769-4550-A059-78B64389D0FE}" type="presOf" srcId="{DE39A8D2-0889-40F9-BF74-84B84E6E6145}" destId="{C776BC4F-7883-40E8-892C-FD30B99985BC}" srcOrd="0" destOrd="0" presId="urn:microsoft.com/office/officeart/2005/8/layout/vList2"/>
    <dgm:cxn modelId="{DCED9F31-151E-4F9E-819C-C971C076839F}" srcId="{6A4E0401-E0C8-418A-935C-3ED2333D0104}" destId="{DE39A8D2-0889-40F9-BF74-84B84E6E6145}" srcOrd="2" destOrd="0" parTransId="{E658AE4F-56EA-411C-9062-7546E09A8109}" sibTransId="{0FE0688C-4C27-4380-82CF-4E0896C1E1F4}"/>
    <dgm:cxn modelId="{009F8366-A435-4C7F-8019-711D88B41F6E}" type="presOf" srcId="{B3248FCD-D58A-4727-80C3-FC85A38EBAF0}" destId="{FB6FD96A-3E5D-4BD2-A8FB-75FB710A7892}" srcOrd="0" destOrd="0" presId="urn:microsoft.com/office/officeart/2005/8/layout/vList2"/>
    <dgm:cxn modelId="{5C58066A-D369-4AAB-8DF6-DE46CF34FB61}" srcId="{DE39A8D2-0889-40F9-BF74-84B84E6E6145}" destId="{8029E790-0560-405B-9630-63C798D7822E}" srcOrd="0" destOrd="0" parTransId="{AB491C46-F0EA-43CB-A2DC-286DA1CEBAAF}" sibTransId="{B6DCE1C2-66FA-450B-AB45-3A1A5E5DE29A}"/>
    <dgm:cxn modelId="{BCBDFBBD-AAD9-44CE-9147-330C06D472E4}" type="presOf" srcId="{8029E790-0560-405B-9630-63C798D7822E}" destId="{F09BD0AB-4A4C-44F7-9A21-7626178F3993}" srcOrd="0" destOrd="0" presId="urn:microsoft.com/office/officeart/2005/8/layout/vList2"/>
    <dgm:cxn modelId="{AFA417D4-9547-49DB-97A6-C00E3329C099}" srcId="{6A4E0401-E0C8-418A-935C-3ED2333D0104}" destId="{B3248FCD-D58A-4727-80C3-FC85A38EBAF0}" srcOrd="0" destOrd="0" parTransId="{92911808-664A-4E3C-84A2-23F15D4FA763}" sibTransId="{268F9A79-5279-4A50-9A6B-6004183E35AB}"/>
    <dgm:cxn modelId="{E22711F2-DA34-45BF-9A2B-F60172181C3A}" type="presOf" srcId="{6A4E0401-E0C8-418A-935C-3ED2333D0104}" destId="{72F3FB12-392B-43B8-BD5A-647CA040F14C}" srcOrd="0" destOrd="0" presId="urn:microsoft.com/office/officeart/2005/8/layout/vList2"/>
    <dgm:cxn modelId="{3B9572A4-1D5C-4FF3-B27E-4C7EBCE0FCBC}" type="presParOf" srcId="{72F3FB12-392B-43B8-BD5A-647CA040F14C}" destId="{FB6FD96A-3E5D-4BD2-A8FB-75FB710A7892}" srcOrd="0" destOrd="0" presId="urn:microsoft.com/office/officeart/2005/8/layout/vList2"/>
    <dgm:cxn modelId="{F46306CA-BD77-4308-8C47-7553D4AAAB71}" type="presParOf" srcId="{72F3FB12-392B-43B8-BD5A-647CA040F14C}" destId="{459D04BB-41B0-4481-A178-063266E13ECF}" srcOrd="1" destOrd="0" presId="urn:microsoft.com/office/officeart/2005/8/layout/vList2"/>
    <dgm:cxn modelId="{22D2E751-8B9C-4F8D-8EA1-BD3E1FC64158}" type="presParOf" srcId="{72F3FB12-392B-43B8-BD5A-647CA040F14C}" destId="{C8858CB0-FFC4-4B03-88F1-B8885216ACCF}" srcOrd="2" destOrd="0" presId="urn:microsoft.com/office/officeart/2005/8/layout/vList2"/>
    <dgm:cxn modelId="{D60FF587-C0F0-4117-A9C3-9871FB93B9DF}" type="presParOf" srcId="{72F3FB12-392B-43B8-BD5A-647CA040F14C}" destId="{FDC6ED49-0788-4D82-9517-6293185FD207}" srcOrd="3" destOrd="0" presId="urn:microsoft.com/office/officeart/2005/8/layout/vList2"/>
    <dgm:cxn modelId="{D77317ED-2807-4274-BD9C-2D92018F6296}" type="presParOf" srcId="{72F3FB12-392B-43B8-BD5A-647CA040F14C}" destId="{C776BC4F-7883-40E8-892C-FD30B99985BC}" srcOrd="4" destOrd="0" presId="urn:microsoft.com/office/officeart/2005/8/layout/vList2"/>
    <dgm:cxn modelId="{001BB1F3-C20F-433A-84A4-C1E9928FDB59}" type="presParOf" srcId="{72F3FB12-392B-43B8-BD5A-647CA040F14C}" destId="{F09BD0AB-4A4C-44F7-9A21-7626178F3993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34EAB6C-EEC4-4B5F-8DA0-AF64DA78BFB7}" type="doc">
      <dgm:prSet loTypeId="urn:microsoft.com/office/officeart/2005/8/layout/cycle1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11E2617-E510-4318-814C-51B00BE5EC22}">
      <dgm:prSet/>
      <dgm:spPr/>
      <dgm:t>
        <a:bodyPr/>
        <a:lstStyle/>
        <a:p>
          <a:r>
            <a:rPr lang="en-US" dirty="0">
              <a:latin typeface="Ariel"/>
            </a:rPr>
            <a:t>Shift from disease-focused to person-</a:t>
          </a:r>
          <a:r>
            <a:rPr lang="en-US" dirty="0" err="1">
              <a:latin typeface="Ariel"/>
            </a:rPr>
            <a:t>centred</a:t>
          </a:r>
          <a:r>
            <a:rPr lang="en-US" dirty="0">
              <a:latin typeface="Ariel"/>
            </a:rPr>
            <a:t> care.</a:t>
          </a:r>
        </a:p>
      </dgm:t>
    </dgm:pt>
    <dgm:pt modelId="{D5D0BEB0-3AEC-4B68-989E-29A785743313}" type="parTrans" cxnId="{FCA96D5C-B670-4CE7-8DB7-9FB31C269F31}">
      <dgm:prSet/>
      <dgm:spPr/>
      <dgm:t>
        <a:bodyPr/>
        <a:lstStyle/>
        <a:p>
          <a:endParaRPr lang="en-US"/>
        </a:p>
      </dgm:t>
    </dgm:pt>
    <dgm:pt modelId="{11C554C2-BF03-4CA9-B162-CCAD9619948A}" type="sibTrans" cxnId="{FCA96D5C-B670-4CE7-8DB7-9FB31C269F31}">
      <dgm:prSet/>
      <dgm:spPr/>
      <dgm:t>
        <a:bodyPr/>
        <a:lstStyle/>
        <a:p>
          <a:endParaRPr lang="en-US"/>
        </a:p>
      </dgm:t>
    </dgm:pt>
    <dgm:pt modelId="{293489A3-AB00-4E96-A623-92D2A0A429AC}">
      <dgm:prSet/>
      <dgm:spPr/>
      <dgm:t>
        <a:bodyPr/>
        <a:lstStyle/>
        <a:p>
          <a:r>
            <a:rPr lang="en-US">
              <a:latin typeface="Ariel"/>
            </a:rPr>
            <a:t>Emphasis on prevention, self-care, and mental wellbeing.</a:t>
          </a:r>
        </a:p>
      </dgm:t>
    </dgm:pt>
    <dgm:pt modelId="{546CB2F2-CE78-4B7C-B6C3-96EA435AB41B}" type="parTrans" cxnId="{29433E2E-72F9-4DA0-A16A-31ABCB21ABB7}">
      <dgm:prSet/>
      <dgm:spPr/>
      <dgm:t>
        <a:bodyPr/>
        <a:lstStyle/>
        <a:p>
          <a:endParaRPr lang="en-US"/>
        </a:p>
      </dgm:t>
    </dgm:pt>
    <dgm:pt modelId="{B45F8AD9-7BF3-4908-BAF5-C4470DC9AE07}" type="sibTrans" cxnId="{29433E2E-72F9-4DA0-A16A-31ABCB21ABB7}">
      <dgm:prSet/>
      <dgm:spPr/>
      <dgm:t>
        <a:bodyPr/>
        <a:lstStyle/>
        <a:p>
          <a:endParaRPr lang="en-US"/>
        </a:p>
      </dgm:t>
    </dgm:pt>
    <dgm:pt modelId="{063B5269-9EB1-46E0-8417-E11AC146D5B5}">
      <dgm:prSet/>
      <dgm:spPr/>
      <dgm:t>
        <a:bodyPr/>
        <a:lstStyle/>
        <a:p>
          <a:r>
            <a:rPr lang="en-US">
              <a:latin typeface="Ariel"/>
            </a:rPr>
            <a:t>Requires collaboration across sectors and professions (United Nations, 2015; WHO, 2014)</a:t>
          </a:r>
        </a:p>
      </dgm:t>
    </dgm:pt>
    <dgm:pt modelId="{F6DF7499-0709-4911-8C1F-EA1FD2CE0E7D}" type="parTrans" cxnId="{352BD102-CAA2-4287-A691-B52DA085A7CD}">
      <dgm:prSet/>
      <dgm:spPr/>
      <dgm:t>
        <a:bodyPr/>
        <a:lstStyle/>
        <a:p>
          <a:endParaRPr lang="en-US"/>
        </a:p>
      </dgm:t>
    </dgm:pt>
    <dgm:pt modelId="{6C482467-1DC5-4A1C-87BF-38473E7969F9}" type="sibTrans" cxnId="{352BD102-CAA2-4287-A691-B52DA085A7CD}">
      <dgm:prSet/>
      <dgm:spPr/>
      <dgm:t>
        <a:bodyPr/>
        <a:lstStyle/>
        <a:p>
          <a:endParaRPr lang="en-US"/>
        </a:p>
      </dgm:t>
    </dgm:pt>
    <dgm:pt modelId="{97E52C0E-9235-4C58-9AFD-C6FDA7AEDED0}" type="pres">
      <dgm:prSet presAssocID="{434EAB6C-EEC4-4B5F-8DA0-AF64DA78BFB7}" presName="cycle" presStyleCnt="0">
        <dgm:presLayoutVars>
          <dgm:dir/>
          <dgm:resizeHandles val="exact"/>
        </dgm:presLayoutVars>
      </dgm:prSet>
      <dgm:spPr/>
    </dgm:pt>
    <dgm:pt modelId="{A52D2028-E785-497D-AD4F-65A436323046}" type="pres">
      <dgm:prSet presAssocID="{D11E2617-E510-4318-814C-51B00BE5EC22}" presName="dummy" presStyleCnt="0"/>
      <dgm:spPr/>
    </dgm:pt>
    <dgm:pt modelId="{9BD19453-C1BA-4457-9BF2-E198E1ACC9BE}" type="pres">
      <dgm:prSet presAssocID="{D11E2617-E510-4318-814C-51B00BE5EC22}" presName="node" presStyleLbl="revTx" presStyleIdx="0" presStyleCnt="3">
        <dgm:presLayoutVars>
          <dgm:bulletEnabled val="1"/>
        </dgm:presLayoutVars>
      </dgm:prSet>
      <dgm:spPr/>
    </dgm:pt>
    <dgm:pt modelId="{4F0DA50A-796D-4ECA-9CEC-BD34115D0218}" type="pres">
      <dgm:prSet presAssocID="{11C554C2-BF03-4CA9-B162-CCAD9619948A}" presName="sibTrans" presStyleLbl="node1" presStyleIdx="0" presStyleCnt="3"/>
      <dgm:spPr/>
    </dgm:pt>
    <dgm:pt modelId="{D798E403-D797-47D8-8B3A-5A0B689B6F5A}" type="pres">
      <dgm:prSet presAssocID="{293489A3-AB00-4E96-A623-92D2A0A429AC}" presName="dummy" presStyleCnt="0"/>
      <dgm:spPr/>
    </dgm:pt>
    <dgm:pt modelId="{DFEDF0A9-9943-4106-92EF-5258C72461F2}" type="pres">
      <dgm:prSet presAssocID="{293489A3-AB00-4E96-A623-92D2A0A429AC}" presName="node" presStyleLbl="revTx" presStyleIdx="1" presStyleCnt="3">
        <dgm:presLayoutVars>
          <dgm:bulletEnabled val="1"/>
        </dgm:presLayoutVars>
      </dgm:prSet>
      <dgm:spPr/>
    </dgm:pt>
    <dgm:pt modelId="{4EA84D7B-8BF9-4CF9-908E-56CF0DF03989}" type="pres">
      <dgm:prSet presAssocID="{B45F8AD9-7BF3-4908-BAF5-C4470DC9AE07}" presName="sibTrans" presStyleLbl="node1" presStyleIdx="1" presStyleCnt="3"/>
      <dgm:spPr/>
    </dgm:pt>
    <dgm:pt modelId="{5FD1B949-8DD6-4B3A-91DB-058DD7FCA1CA}" type="pres">
      <dgm:prSet presAssocID="{063B5269-9EB1-46E0-8417-E11AC146D5B5}" presName="dummy" presStyleCnt="0"/>
      <dgm:spPr/>
    </dgm:pt>
    <dgm:pt modelId="{8F1B4FB6-BF3F-450D-B3CE-888F741284F6}" type="pres">
      <dgm:prSet presAssocID="{063B5269-9EB1-46E0-8417-E11AC146D5B5}" presName="node" presStyleLbl="revTx" presStyleIdx="2" presStyleCnt="3">
        <dgm:presLayoutVars>
          <dgm:bulletEnabled val="1"/>
        </dgm:presLayoutVars>
      </dgm:prSet>
      <dgm:spPr/>
    </dgm:pt>
    <dgm:pt modelId="{20486105-032E-455D-8577-4FDE5A54EC6C}" type="pres">
      <dgm:prSet presAssocID="{6C482467-1DC5-4A1C-87BF-38473E7969F9}" presName="sibTrans" presStyleLbl="node1" presStyleIdx="2" presStyleCnt="3"/>
      <dgm:spPr/>
    </dgm:pt>
  </dgm:ptLst>
  <dgm:cxnLst>
    <dgm:cxn modelId="{352BD102-CAA2-4287-A691-B52DA085A7CD}" srcId="{434EAB6C-EEC4-4B5F-8DA0-AF64DA78BFB7}" destId="{063B5269-9EB1-46E0-8417-E11AC146D5B5}" srcOrd="2" destOrd="0" parTransId="{F6DF7499-0709-4911-8C1F-EA1FD2CE0E7D}" sibTransId="{6C482467-1DC5-4A1C-87BF-38473E7969F9}"/>
    <dgm:cxn modelId="{B2B68B0F-B5AD-4779-B9C3-0CA8FAE7D124}" type="presOf" srcId="{293489A3-AB00-4E96-A623-92D2A0A429AC}" destId="{DFEDF0A9-9943-4106-92EF-5258C72461F2}" srcOrd="0" destOrd="0" presId="urn:microsoft.com/office/officeart/2005/8/layout/cycle1"/>
    <dgm:cxn modelId="{29433E2E-72F9-4DA0-A16A-31ABCB21ABB7}" srcId="{434EAB6C-EEC4-4B5F-8DA0-AF64DA78BFB7}" destId="{293489A3-AB00-4E96-A623-92D2A0A429AC}" srcOrd="1" destOrd="0" parTransId="{546CB2F2-CE78-4B7C-B6C3-96EA435AB41B}" sibTransId="{B45F8AD9-7BF3-4908-BAF5-C4470DC9AE07}"/>
    <dgm:cxn modelId="{219A0C36-32C6-4BDB-B794-10245C481C0D}" type="presOf" srcId="{6C482467-1DC5-4A1C-87BF-38473E7969F9}" destId="{20486105-032E-455D-8577-4FDE5A54EC6C}" srcOrd="0" destOrd="0" presId="urn:microsoft.com/office/officeart/2005/8/layout/cycle1"/>
    <dgm:cxn modelId="{FCA96D5C-B670-4CE7-8DB7-9FB31C269F31}" srcId="{434EAB6C-EEC4-4B5F-8DA0-AF64DA78BFB7}" destId="{D11E2617-E510-4318-814C-51B00BE5EC22}" srcOrd="0" destOrd="0" parTransId="{D5D0BEB0-3AEC-4B68-989E-29A785743313}" sibTransId="{11C554C2-BF03-4CA9-B162-CCAD9619948A}"/>
    <dgm:cxn modelId="{18FB4A9F-6E3F-485F-AF07-077B6308C573}" type="presOf" srcId="{B45F8AD9-7BF3-4908-BAF5-C4470DC9AE07}" destId="{4EA84D7B-8BF9-4CF9-908E-56CF0DF03989}" srcOrd="0" destOrd="0" presId="urn:microsoft.com/office/officeart/2005/8/layout/cycle1"/>
    <dgm:cxn modelId="{D41472A1-2C89-4F69-873A-E3F4BA0D4E21}" type="presOf" srcId="{11C554C2-BF03-4CA9-B162-CCAD9619948A}" destId="{4F0DA50A-796D-4ECA-9CEC-BD34115D0218}" srcOrd="0" destOrd="0" presId="urn:microsoft.com/office/officeart/2005/8/layout/cycle1"/>
    <dgm:cxn modelId="{224462D7-21B1-468B-9311-6FF08F324C38}" type="presOf" srcId="{434EAB6C-EEC4-4B5F-8DA0-AF64DA78BFB7}" destId="{97E52C0E-9235-4C58-9AFD-C6FDA7AEDED0}" srcOrd="0" destOrd="0" presId="urn:microsoft.com/office/officeart/2005/8/layout/cycle1"/>
    <dgm:cxn modelId="{4E5E8BDC-8E2F-4946-B31F-014DAF7CFC2D}" type="presOf" srcId="{D11E2617-E510-4318-814C-51B00BE5EC22}" destId="{9BD19453-C1BA-4457-9BF2-E198E1ACC9BE}" srcOrd="0" destOrd="0" presId="urn:microsoft.com/office/officeart/2005/8/layout/cycle1"/>
    <dgm:cxn modelId="{68C3DEE1-5E59-4CC1-B263-C6102E493BC7}" type="presOf" srcId="{063B5269-9EB1-46E0-8417-E11AC146D5B5}" destId="{8F1B4FB6-BF3F-450D-B3CE-888F741284F6}" srcOrd="0" destOrd="0" presId="urn:microsoft.com/office/officeart/2005/8/layout/cycle1"/>
    <dgm:cxn modelId="{B084F818-421D-4225-8557-130631D51A40}" type="presParOf" srcId="{97E52C0E-9235-4C58-9AFD-C6FDA7AEDED0}" destId="{A52D2028-E785-497D-AD4F-65A436323046}" srcOrd="0" destOrd="0" presId="urn:microsoft.com/office/officeart/2005/8/layout/cycle1"/>
    <dgm:cxn modelId="{B302EE68-44DB-4801-B971-CBAFA7A2ABAA}" type="presParOf" srcId="{97E52C0E-9235-4C58-9AFD-C6FDA7AEDED0}" destId="{9BD19453-C1BA-4457-9BF2-E198E1ACC9BE}" srcOrd="1" destOrd="0" presId="urn:microsoft.com/office/officeart/2005/8/layout/cycle1"/>
    <dgm:cxn modelId="{AA346B41-167E-4FE6-AC44-AD2CAC87DF1A}" type="presParOf" srcId="{97E52C0E-9235-4C58-9AFD-C6FDA7AEDED0}" destId="{4F0DA50A-796D-4ECA-9CEC-BD34115D0218}" srcOrd="2" destOrd="0" presId="urn:microsoft.com/office/officeart/2005/8/layout/cycle1"/>
    <dgm:cxn modelId="{5E35EE88-08AD-49C6-9E63-F0D33C7FDD07}" type="presParOf" srcId="{97E52C0E-9235-4C58-9AFD-C6FDA7AEDED0}" destId="{D798E403-D797-47D8-8B3A-5A0B689B6F5A}" srcOrd="3" destOrd="0" presId="urn:microsoft.com/office/officeart/2005/8/layout/cycle1"/>
    <dgm:cxn modelId="{10732003-EE6E-4677-AE98-ABF8870A80A0}" type="presParOf" srcId="{97E52C0E-9235-4C58-9AFD-C6FDA7AEDED0}" destId="{DFEDF0A9-9943-4106-92EF-5258C72461F2}" srcOrd="4" destOrd="0" presId="urn:microsoft.com/office/officeart/2005/8/layout/cycle1"/>
    <dgm:cxn modelId="{CA6D2C20-822F-442C-A414-5CFD4919C5C2}" type="presParOf" srcId="{97E52C0E-9235-4C58-9AFD-C6FDA7AEDED0}" destId="{4EA84D7B-8BF9-4CF9-908E-56CF0DF03989}" srcOrd="5" destOrd="0" presId="urn:microsoft.com/office/officeart/2005/8/layout/cycle1"/>
    <dgm:cxn modelId="{1C77289C-1C43-400E-8AC5-A57BEA154541}" type="presParOf" srcId="{97E52C0E-9235-4C58-9AFD-C6FDA7AEDED0}" destId="{5FD1B949-8DD6-4B3A-91DB-058DD7FCA1CA}" srcOrd="6" destOrd="0" presId="urn:microsoft.com/office/officeart/2005/8/layout/cycle1"/>
    <dgm:cxn modelId="{78E5E3DB-B7B9-4D96-AD13-423DD3EE3B4A}" type="presParOf" srcId="{97E52C0E-9235-4C58-9AFD-C6FDA7AEDED0}" destId="{8F1B4FB6-BF3F-450D-B3CE-888F741284F6}" srcOrd="7" destOrd="0" presId="urn:microsoft.com/office/officeart/2005/8/layout/cycle1"/>
    <dgm:cxn modelId="{2DB86D45-6188-4390-9274-A62076075E22}" type="presParOf" srcId="{97E52C0E-9235-4C58-9AFD-C6FDA7AEDED0}" destId="{20486105-032E-455D-8577-4FDE5A54EC6C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77CAAC-62E2-4EE7-B960-C6815A4A6EC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FCDE0B-BD9C-4DB4-8C1F-8D972DC0A5F6}">
      <dgm:prSet/>
      <dgm:spPr/>
      <dgm:t>
        <a:bodyPr/>
        <a:lstStyle/>
        <a:p>
          <a:r>
            <a:rPr lang="en-US">
              <a:latin typeface="Ariel"/>
            </a:rPr>
            <a:t>Biopsychosocial Model integrates biological, psychological, and social factors</a:t>
          </a:r>
          <a:r>
            <a:rPr lang="en-GB">
              <a:latin typeface="Ariel"/>
            </a:rPr>
            <a:t> (Calhoun et al., 2022).</a:t>
          </a:r>
          <a:endParaRPr lang="en-US">
            <a:latin typeface="Ariel"/>
          </a:endParaRPr>
        </a:p>
      </dgm:t>
    </dgm:pt>
    <dgm:pt modelId="{ABC99DE8-9B54-4CB9-A2C1-42C642C435F9}" type="parTrans" cxnId="{753AB917-7543-4B5F-9549-EB71F21F404D}">
      <dgm:prSet/>
      <dgm:spPr/>
      <dgm:t>
        <a:bodyPr/>
        <a:lstStyle/>
        <a:p>
          <a:endParaRPr lang="en-US"/>
        </a:p>
      </dgm:t>
    </dgm:pt>
    <dgm:pt modelId="{37509F2A-194E-404C-8850-7DD5B9CD9989}" type="sibTrans" cxnId="{753AB917-7543-4B5F-9549-EB71F21F404D}">
      <dgm:prSet/>
      <dgm:spPr/>
      <dgm:t>
        <a:bodyPr/>
        <a:lstStyle/>
        <a:p>
          <a:endParaRPr lang="en-US"/>
        </a:p>
      </dgm:t>
    </dgm:pt>
    <dgm:pt modelId="{1F70A210-8AB6-46A2-AE75-EC8DBBDA6EAE}">
      <dgm:prSet/>
      <dgm:spPr/>
      <dgm:t>
        <a:bodyPr/>
        <a:lstStyle/>
        <a:p>
          <a:r>
            <a:rPr lang="en-US">
              <a:latin typeface="Ariel"/>
            </a:rPr>
            <a:t>Ecological Model considers wider social and environmental influences</a:t>
          </a:r>
          <a:r>
            <a:rPr lang="en-GB">
              <a:latin typeface="Ariel"/>
            </a:rPr>
            <a:t> (Caperon, Saville and Ahern, 2022).</a:t>
          </a:r>
          <a:endParaRPr lang="en-US">
            <a:latin typeface="Ariel"/>
          </a:endParaRPr>
        </a:p>
      </dgm:t>
    </dgm:pt>
    <dgm:pt modelId="{AA218415-068F-404E-9B4C-35294AD4CD88}" type="parTrans" cxnId="{D0B192BA-D93E-4E4A-BF81-08938935F989}">
      <dgm:prSet/>
      <dgm:spPr/>
      <dgm:t>
        <a:bodyPr/>
        <a:lstStyle/>
        <a:p>
          <a:endParaRPr lang="en-US"/>
        </a:p>
      </dgm:t>
    </dgm:pt>
    <dgm:pt modelId="{62DDF38E-7CD7-47BD-A283-50B26FC96C00}" type="sibTrans" cxnId="{D0B192BA-D93E-4E4A-BF81-08938935F989}">
      <dgm:prSet/>
      <dgm:spPr/>
      <dgm:t>
        <a:bodyPr/>
        <a:lstStyle/>
        <a:p>
          <a:endParaRPr lang="en-US"/>
        </a:p>
      </dgm:t>
    </dgm:pt>
    <dgm:pt modelId="{1829325D-478C-419D-95E5-56E857311DCB}">
      <dgm:prSet/>
      <dgm:spPr/>
      <dgm:t>
        <a:bodyPr/>
        <a:lstStyle/>
        <a:p>
          <a:r>
            <a:rPr lang="en-US">
              <a:latin typeface="Ariel"/>
            </a:rPr>
            <a:t>Supports holistic and sustainable service design</a:t>
          </a:r>
          <a:r>
            <a:rPr lang="en-GB">
              <a:latin typeface="Ariel"/>
            </a:rPr>
            <a:t> (Chen and Chen, 2021).</a:t>
          </a:r>
          <a:endParaRPr lang="en-US">
            <a:latin typeface="Ariel"/>
          </a:endParaRPr>
        </a:p>
      </dgm:t>
    </dgm:pt>
    <dgm:pt modelId="{FA41470F-6AEC-4BB9-8D1A-55CDD33C735B}" type="parTrans" cxnId="{B23B8FA3-AD0A-4E90-B713-976C39F59D98}">
      <dgm:prSet/>
      <dgm:spPr/>
      <dgm:t>
        <a:bodyPr/>
        <a:lstStyle/>
        <a:p>
          <a:endParaRPr lang="en-US"/>
        </a:p>
      </dgm:t>
    </dgm:pt>
    <dgm:pt modelId="{A5E22337-1171-4195-8B9E-D4DA5395594D}" type="sibTrans" cxnId="{B23B8FA3-AD0A-4E90-B713-976C39F59D98}">
      <dgm:prSet/>
      <dgm:spPr/>
      <dgm:t>
        <a:bodyPr/>
        <a:lstStyle/>
        <a:p>
          <a:endParaRPr lang="en-US"/>
        </a:p>
      </dgm:t>
    </dgm:pt>
    <dgm:pt modelId="{DA11326E-7BA5-4A77-AE48-C61D2D6C0135}" type="pres">
      <dgm:prSet presAssocID="{6F77CAAC-62E2-4EE7-B960-C6815A4A6EC9}" presName="linear" presStyleCnt="0">
        <dgm:presLayoutVars>
          <dgm:animLvl val="lvl"/>
          <dgm:resizeHandles val="exact"/>
        </dgm:presLayoutVars>
      </dgm:prSet>
      <dgm:spPr/>
    </dgm:pt>
    <dgm:pt modelId="{A7E9F2BF-1BE3-423F-B82F-2364A952FF83}" type="pres">
      <dgm:prSet presAssocID="{7CFCDE0B-BD9C-4DB4-8C1F-8D972DC0A5F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298AD01-9A9E-405A-B67A-2C2FEDF1AD7E}" type="pres">
      <dgm:prSet presAssocID="{37509F2A-194E-404C-8850-7DD5B9CD9989}" presName="spacer" presStyleCnt="0"/>
      <dgm:spPr/>
    </dgm:pt>
    <dgm:pt modelId="{EA0B0E63-3A3E-4093-B5A1-6A1A25573944}" type="pres">
      <dgm:prSet presAssocID="{1F70A210-8AB6-46A2-AE75-EC8DBBDA6E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5931F19-2AF9-423A-9825-DC7E8A65D593}" type="pres">
      <dgm:prSet presAssocID="{62DDF38E-7CD7-47BD-A283-50B26FC96C00}" presName="spacer" presStyleCnt="0"/>
      <dgm:spPr/>
    </dgm:pt>
    <dgm:pt modelId="{874DCAAB-30A1-49C9-A315-29BDF1ECC135}" type="pres">
      <dgm:prSet presAssocID="{1829325D-478C-419D-95E5-56E857311DC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53AB917-7543-4B5F-9549-EB71F21F404D}" srcId="{6F77CAAC-62E2-4EE7-B960-C6815A4A6EC9}" destId="{7CFCDE0B-BD9C-4DB4-8C1F-8D972DC0A5F6}" srcOrd="0" destOrd="0" parTransId="{ABC99DE8-9B54-4CB9-A2C1-42C642C435F9}" sibTransId="{37509F2A-194E-404C-8850-7DD5B9CD9989}"/>
    <dgm:cxn modelId="{A5FCE830-3329-4119-8179-62FE536A0BF1}" type="presOf" srcId="{1F70A210-8AB6-46A2-AE75-EC8DBBDA6EAE}" destId="{EA0B0E63-3A3E-4093-B5A1-6A1A25573944}" srcOrd="0" destOrd="0" presId="urn:microsoft.com/office/officeart/2005/8/layout/vList2"/>
    <dgm:cxn modelId="{EBEF3D71-D301-40AC-881C-1EFD80542963}" type="presOf" srcId="{7CFCDE0B-BD9C-4DB4-8C1F-8D972DC0A5F6}" destId="{A7E9F2BF-1BE3-423F-B82F-2364A952FF83}" srcOrd="0" destOrd="0" presId="urn:microsoft.com/office/officeart/2005/8/layout/vList2"/>
    <dgm:cxn modelId="{7101B89F-24D2-47B5-BA91-AF657A45907C}" type="presOf" srcId="{1829325D-478C-419D-95E5-56E857311DCB}" destId="{874DCAAB-30A1-49C9-A315-29BDF1ECC135}" srcOrd="0" destOrd="0" presId="urn:microsoft.com/office/officeart/2005/8/layout/vList2"/>
    <dgm:cxn modelId="{B23B8FA3-AD0A-4E90-B713-976C39F59D98}" srcId="{6F77CAAC-62E2-4EE7-B960-C6815A4A6EC9}" destId="{1829325D-478C-419D-95E5-56E857311DCB}" srcOrd="2" destOrd="0" parTransId="{FA41470F-6AEC-4BB9-8D1A-55CDD33C735B}" sibTransId="{A5E22337-1171-4195-8B9E-D4DA5395594D}"/>
    <dgm:cxn modelId="{D0B192BA-D93E-4E4A-BF81-08938935F989}" srcId="{6F77CAAC-62E2-4EE7-B960-C6815A4A6EC9}" destId="{1F70A210-8AB6-46A2-AE75-EC8DBBDA6EAE}" srcOrd="1" destOrd="0" parTransId="{AA218415-068F-404E-9B4C-35294AD4CD88}" sibTransId="{62DDF38E-7CD7-47BD-A283-50B26FC96C00}"/>
    <dgm:cxn modelId="{29DB0DF1-6D2E-463E-9DE1-BEDDD360E67C}" type="presOf" srcId="{6F77CAAC-62E2-4EE7-B960-C6815A4A6EC9}" destId="{DA11326E-7BA5-4A77-AE48-C61D2D6C0135}" srcOrd="0" destOrd="0" presId="urn:microsoft.com/office/officeart/2005/8/layout/vList2"/>
    <dgm:cxn modelId="{658B54A0-F9F5-4824-9222-D3D347B0613E}" type="presParOf" srcId="{DA11326E-7BA5-4A77-AE48-C61D2D6C0135}" destId="{A7E9F2BF-1BE3-423F-B82F-2364A952FF83}" srcOrd="0" destOrd="0" presId="urn:microsoft.com/office/officeart/2005/8/layout/vList2"/>
    <dgm:cxn modelId="{19A1F47B-77F6-4FFB-A496-838109E328E8}" type="presParOf" srcId="{DA11326E-7BA5-4A77-AE48-C61D2D6C0135}" destId="{A298AD01-9A9E-405A-B67A-2C2FEDF1AD7E}" srcOrd="1" destOrd="0" presId="urn:microsoft.com/office/officeart/2005/8/layout/vList2"/>
    <dgm:cxn modelId="{157541E2-C3A9-4098-B620-EABF5C9C2D54}" type="presParOf" srcId="{DA11326E-7BA5-4A77-AE48-C61D2D6C0135}" destId="{EA0B0E63-3A3E-4093-B5A1-6A1A25573944}" srcOrd="2" destOrd="0" presId="urn:microsoft.com/office/officeart/2005/8/layout/vList2"/>
    <dgm:cxn modelId="{1E077FCE-5CCA-42DA-8E71-6AC37AF76191}" type="presParOf" srcId="{DA11326E-7BA5-4A77-AE48-C61D2D6C0135}" destId="{15931F19-2AF9-423A-9825-DC7E8A65D593}" srcOrd="3" destOrd="0" presId="urn:microsoft.com/office/officeart/2005/8/layout/vList2"/>
    <dgm:cxn modelId="{937BC1CB-7B6D-46B6-AA36-651EC71F7169}" type="presParOf" srcId="{DA11326E-7BA5-4A77-AE48-C61D2D6C0135}" destId="{874DCAAB-30A1-49C9-A315-29BDF1ECC13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D9FCDE-A9AD-49D8-9449-9D98E088153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01B78F-0167-4CCF-8B99-6A34F1A7E46A}">
      <dgm:prSet/>
      <dgm:spPr/>
      <dgm:t>
        <a:bodyPr/>
        <a:lstStyle/>
        <a:p>
          <a:r>
            <a:rPr lang="en-GB">
              <a:latin typeface="Ariel"/>
            </a:rPr>
            <a:t>WHO Health in All Policies (HiAP) approach (Amri, 2022)</a:t>
          </a:r>
          <a:endParaRPr lang="en-US">
            <a:latin typeface="Ariel"/>
          </a:endParaRPr>
        </a:p>
      </dgm:t>
    </dgm:pt>
    <dgm:pt modelId="{40681546-BAFB-4138-B3F9-B6EFBCACE513}" type="parTrans" cxnId="{492C4F72-AA16-4A8C-9ACA-6C7044FB0B0C}">
      <dgm:prSet/>
      <dgm:spPr/>
      <dgm:t>
        <a:bodyPr/>
        <a:lstStyle/>
        <a:p>
          <a:endParaRPr lang="en-US"/>
        </a:p>
      </dgm:t>
    </dgm:pt>
    <dgm:pt modelId="{30F7F6E9-F9E6-44F6-8445-4DE2462BBF78}" type="sibTrans" cxnId="{492C4F72-AA16-4A8C-9ACA-6C7044FB0B0C}">
      <dgm:prSet/>
      <dgm:spPr/>
      <dgm:t>
        <a:bodyPr/>
        <a:lstStyle/>
        <a:p>
          <a:endParaRPr lang="en-US"/>
        </a:p>
      </dgm:t>
    </dgm:pt>
    <dgm:pt modelId="{E9B42A60-2CCD-43A3-A7A6-8EA152B90507}">
      <dgm:prSet/>
      <dgm:spPr/>
      <dgm:t>
        <a:bodyPr/>
        <a:lstStyle/>
        <a:p>
          <a:r>
            <a:rPr lang="en-GB" dirty="0">
              <a:latin typeface="Ariel"/>
            </a:rPr>
            <a:t>UK policies such as the mental health act reform (Stephenson et al., 2022)</a:t>
          </a:r>
          <a:endParaRPr lang="en-US" dirty="0">
            <a:latin typeface="Ariel"/>
          </a:endParaRPr>
        </a:p>
      </dgm:t>
    </dgm:pt>
    <dgm:pt modelId="{B9A9AA18-6969-4C38-81B2-A30E202F78EB}" type="parTrans" cxnId="{063D5C83-C6F6-44BC-91B9-EF384FD56B07}">
      <dgm:prSet/>
      <dgm:spPr/>
      <dgm:t>
        <a:bodyPr/>
        <a:lstStyle/>
        <a:p>
          <a:endParaRPr lang="en-US"/>
        </a:p>
      </dgm:t>
    </dgm:pt>
    <dgm:pt modelId="{94CB9228-28E7-4278-A81B-0B3A064FEE5C}" type="sibTrans" cxnId="{063D5C83-C6F6-44BC-91B9-EF384FD56B07}">
      <dgm:prSet/>
      <dgm:spPr/>
      <dgm:t>
        <a:bodyPr/>
        <a:lstStyle/>
        <a:p>
          <a:endParaRPr lang="en-US"/>
        </a:p>
      </dgm:t>
    </dgm:pt>
    <dgm:pt modelId="{63BFAB45-3854-40D5-A168-45372A6B105D}">
      <dgm:prSet/>
      <dgm:spPr/>
      <dgm:t>
        <a:bodyPr/>
        <a:lstStyle/>
        <a:p>
          <a:r>
            <a:rPr lang="en-GB" dirty="0">
              <a:latin typeface="Ariel"/>
            </a:rPr>
            <a:t>AbdulRaheem (2023) states that holistic approaches encourage population health, integration, and prevention within health systems </a:t>
          </a:r>
        </a:p>
      </dgm:t>
    </dgm:pt>
    <dgm:pt modelId="{34E730BB-3A2A-4AF2-8929-288D8AFD3DDD}" type="parTrans" cxnId="{9A12DEBE-7D8E-48C4-9D6E-FE7146833849}">
      <dgm:prSet/>
      <dgm:spPr/>
      <dgm:t>
        <a:bodyPr/>
        <a:lstStyle/>
        <a:p>
          <a:endParaRPr lang="en-GB"/>
        </a:p>
      </dgm:t>
    </dgm:pt>
    <dgm:pt modelId="{186FC0FF-8B4A-4401-A8A8-0F14E9A183DA}" type="sibTrans" cxnId="{9A12DEBE-7D8E-48C4-9D6E-FE7146833849}">
      <dgm:prSet/>
      <dgm:spPr/>
      <dgm:t>
        <a:bodyPr/>
        <a:lstStyle/>
        <a:p>
          <a:endParaRPr lang="en-GB"/>
        </a:p>
      </dgm:t>
    </dgm:pt>
    <dgm:pt modelId="{755B0208-AC6B-472C-8853-9E3DE729941D}">
      <dgm:prSet/>
      <dgm:spPr/>
      <dgm:t>
        <a:bodyPr/>
        <a:lstStyle/>
        <a:p>
          <a:r>
            <a:rPr lang="en-GB">
              <a:latin typeface="Ariel"/>
            </a:rPr>
            <a:t>(Health and Care Act, 2022; </a:t>
          </a:r>
          <a:r>
            <a:rPr lang="en-GB"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Public Health England 2021)</a:t>
          </a:r>
          <a:endParaRPr lang="en-GB">
            <a:latin typeface="Ariel"/>
          </a:endParaRPr>
        </a:p>
      </dgm:t>
    </dgm:pt>
    <dgm:pt modelId="{A9239C72-74D5-4F68-8BBD-57437700D939}" type="sibTrans" cxnId="{A0D73A83-7A40-4FC4-9C59-7888FCEDD197}">
      <dgm:prSet/>
      <dgm:spPr/>
      <dgm:t>
        <a:bodyPr/>
        <a:lstStyle/>
        <a:p>
          <a:endParaRPr lang="en-GB"/>
        </a:p>
      </dgm:t>
    </dgm:pt>
    <dgm:pt modelId="{04B8540C-08C3-41CA-8D10-F8A58DFB16AF}" type="parTrans" cxnId="{A0D73A83-7A40-4FC4-9C59-7888FCEDD197}">
      <dgm:prSet/>
      <dgm:spPr/>
      <dgm:t>
        <a:bodyPr/>
        <a:lstStyle/>
        <a:p>
          <a:endParaRPr lang="en-GB"/>
        </a:p>
      </dgm:t>
    </dgm:pt>
    <dgm:pt modelId="{3FFB8E0A-2222-412E-A764-EDCCD95D1233}" type="pres">
      <dgm:prSet presAssocID="{F5D9FCDE-A9AD-49D8-9449-9D98E088153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8393DB-1AC0-4207-A7F3-6CD59D245477}" type="pres">
      <dgm:prSet presAssocID="{8B01B78F-0167-4CCF-8B99-6A34F1A7E46A}" presName="hierRoot1" presStyleCnt="0"/>
      <dgm:spPr/>
    </dgm:pt>
    <dgm:pt modelId="{3EEFA7BC-6DBE-47B6-8D66-161E35368332}" type="pres">
      <dgm:prSet presAssocID="{8B01B78F-0167-4CCF-8B99-6A34F1A7E46A}" presName="composite" presStyleCnt="0"/>
      <dgm:spPr/>
    </dgm:pt>
    <dgm:pt modelId="{9A56376A-BEA3-46E0-9BA0-DE0F2A9295BC}" type="pres">
      <dgm:prSet presAssocID="{8B01B78F-0167-4CCF-8B99-6A34F1A7E46A}" presName="background" presStyleLbl="node0" presStyleIdx="0" presStyleCnt="4"/>
      <dgm:spPr/>
    </dgm:pt>
    <dgm:pt modelId="{0283EDD5-C49B-40CB-88A8-85E9DA4BF480}" type="pres">
      <dgm:prSet presAssocID="{8B01B78F-0167-4CCF-8B99-6A34F1A7E46A}" presName="text" presStyleLbl="fgAcc0" presStyleIdx="0" presStyleCnt="4" custLinFactNeighborX="-1329" custLinFactNeighborY="-37551">
        <dgm:presLayoutVars>
          <dgm:chPref val="3"/>
        </dgm:presLayoutVars>
      </dgm:prSet>
      <dgm:spPr/>
    </dgm:pt>
    <dgm:pt modelId="{A37E0D19-5887-4707-A6DD-0B7C69874BA4}" type="pres">
      <dgm:prSet presAssocID="{8B01B78F-0167-4CCF-8B99-6A34F1A7E46A}" presName="hierChild2" presStyleCnt="0"/>
      <dgm:spPr/>
    </dgm:pt>
    <dgm:pt modelId="{AFC56347-EAD3-49DF-B353-AA49D3D88676}" type="pres">
      <dgm:prSet presAssocID="{E9B42A60-2CCD-43A3-A7A6-8EA152B90507}" presName="hierRoot1" presStyleCnt="0"/>
      <dgm:spPr/>
    </dgm:pt>
    <dgm:pt modelId="{1D9BF44B-1A50-424C-B8BC-8595C3E868D0}" type="pres">
      <dgm:prSet presAssocID="{E9B42A60-2CCD-43A3-A7A6-8EA152B90507}" presName="composite" presStyleCnt="0"/>
      <dgm:spPr/>
    </dgm:pt>
    <dgm:pt modelId="{294D695C-AB12-4FC1-B499-41AA77EAB357}" type="pres">
      <dgm:prSet presAssocID="{E9B42A60-2CCD-43A3-A7A6-8EA152B90507}" presName="background" presStyleLbl="node0" presStyleIdx="1" presStyleCnt="4"/>
      <dgm:spPr/>
    </dgm:pt>
    <dgm:pt modelId="{FCEE0645-4992-4154-A3B7-9173CEAFF891}" type="pres">
      <dgm:prSet presAssocID="{E9B42A60-2CCD-43A3-A7A6-8EA152B90507}" presName="text" presStyleLbl="fgAcc0" presStyleIdx="1" presStyleCnt="4" custLinFactNeighborX="-1778" custLinFactNeighborY="-37551">
        <dgm:presLayoutVars>
          <dgm:chPref val="3"/>
        </dgm:presLayoutVars>
      </dgm:prSet>
      <dgm:spPr/>
    </dgm:pt>
    <dgm:pt modelId="{D5F640A2-F35A-48DC-8879-93F9E31694B1}" type="pres">
      <dgm:prSet presAssocID="{E9B42A60-2CCD-43A3-A7A6-8EA152B90507}" presName="hierChild2" presStyleCnt="0"/>
      <dgm:spPr/>
    </dgm:pt>
    <dgm:pt modelId="{FB2B45A6-DEEF-4892-9B91-99A6BEFD4D25}" type="pres">
      <dgm:prSet presAssocID="{755B0208-AC6B-472C-8853-9E3DE729941D}" presName="hierRoot1" presStyleCnt="0"/>
      <dgm:spPr/>
    </dgm:pt>
    <dgm:pt modelId="{65C62A27-953F-4FD7-B938-FC96CAE68451}" type="pres">
      <dgm:prSet presAssocID="{755B0208-AC6B-472C-8853-9E3DE729941D}" presName="composite" presStyleCnt="0"/>
      <dgm:spPr/>
    </dgm:pt>
    <dgm:pt modelId="{766CCC5F-7A7B-4BA8-B9F6-1F94C991F2BC}" type="pres">
      <dgm:prSet presAssocID="{755B0208-AC6B-472C-8853-9E3DE729941D}" presName="background" presStyleLbl="node0" presStyleIdx="2" presStyleCnt="4"/>
      <dgm:spPr/>
    </dgm:pt>
    <dgm:pt modelId="{A7213B0D-BDAD-41D8-925C-A1CE59A9AA6C}" type="pres">
      <dgm:prSet presAssocID="{755B0208-AC6B-472C-8853-9E3DE729941D}" presName="text" presStyleLbl="fgAcc0" presStyleIdx="2" presStyleCnt="4" custLinFactX="5792" custLinFactY="11137" custLinFactNeighborX="100000" custLinFactNeighborY="100000">
        <dgm:presLayoutVars>
          <dgm:chPref val="3"/>
        </dgm:presLayoutVars>
      </dgm:prSet>
      <dgm:spPr/>
    </dgm:pt>
    <dgm:pt modelId="{1E12AA3D-5583-49C9-AC3B-E3CA6C6D494C}" type="pres">
      <dgm:prSet presAssocID="{755B0208-AC6B-472C-8853-9E3DE729941D}" presName="hierChild2" presStyleCnt="0"/>
      <dgm:spPr/>
    </dgm:pt>
    <dgm:pt modelId="{A6EB3F6A-EB6C-4DA9-9D55-511737363E47}" type="pres">
      <dgm:prSet presAssocID="{63BFAB45-3854-40D5-A168-45372A6B105D}" presName="hierRoot1" presStyleCnt="0"/>
      <dgm:spPr/>
    </dgm:pt>
    <dgm:pt modelId="{A46F485C-05E3-4FCE-A9A8-C522FC148A63}" type="pres">
      <dgm:prSet presAssocID="{63BFAB45-3854-40D5-A168-45372A6B105D}" presName="composite" presStyleCnt="0"/>
      <dgm:spPr/>
    </dgm:pt>
    <dgm:pt modelId="{9A869C0E-34AC-4855-B8ED-B7F720077EBF}" type="pres">
      <dgm:prSet presAssocID="{63BFAB45-3854-40D5-A168-45372A6B105D}" presName="background" presStyleLbl="node0" presStyleIdx="3" presStyleCnt="4"/>
      <dgm:spPr/>
    </dgm:pt>
    <dgm:pt modelId="{A5F8C1C0-A540-4584-98C9-96E2536C7E3F}" type="pres">
      <dgm:prSet presAssocID="{63BFAB45-3854-40D5-A168-45372A6B105D}" presName="text" presStyleLbl="fgAcc0" presStyleIdx="3" presStyleCnt="4" custLinFactX="-21022" custLinFactNeighborX="-100000" custLinFactNeighborY="-37551">
        <dgm:presLayoutVars>
          <dgm:chPref val="3"/>
        </dgm:presLayoutVars>
      </dgm:prSet>
      <dgm:spPr/>
    </dgm:pt>
    <dgm:pt modelId="{536A43A2-83C2-4466-A8F7-40940FDA8492}" type="pres">
      <dgm:prSet presAssocID="{63BFAB45-3854-40D5-A168-45372A6B105D}" presName="hierChild2" presStyleCnt="0"/>
      <dgm:spPr/>
    </dgm:pt>
  </dgm:ptLst>
  <dgm:cxnLst>
    <dgm:cxn modelId="{006C310C-C9EB-49B5-8954-191FFF6CAFB1}" type="presOf" srcId="{8B01B78F-0167-4CCF-8B99-6A34F1A7E46A}" destId="{0283EDD5-C49B-40CB-88A8-85E9DA4BF480}" srcOrd="0" destOrd="0" presId="urn:microsoft.com/office/officeart/2005/8/layout/hierarchy1"/>
    <dgm:cxn modelId="{09B08F3B-3833-41B1-AE14-C4EB04840C60}" type="presOf" srcId="{F5D9FCDE-A9AD-49D8-9449-9D98E0881532}" destId="{3FFB8E0A-2222-412E-A764-EDCCD95D1233}" srcOrd="0" destOrd="0" presId="urn:microsoft.com/office/officeart/2005/8/layout/hierarchy1"/>
    <dgm:cxn modelId="{33ADBD42-A9C6-4620-8D47-01FB8165B7C4}" type="presOf" srcId="{755B0208-AC6B-472C-8853-9E3DE729941D}" destId="{A7213B0D-BDAD-41D8-925C-A1CE59A9AA6C}" srcOrd="0" destOrd="0" presId="urn:microsoft.com/office/officeart/2005/8/layout/hierarchy1"/>
    <dgm:cxn modelId="{492C4F72-AA16-4A8C-9ACA-6C7044FB0B0C}" srcId="{F5D9FCDE-A9AD-49D8-9449-9D98E0881532}" destId="{8B01B78F-0167-4CCF-8B99-6A34F1A7E46A}" srcOrd="0" destOrd="0" parTransId="{40681546-BAFB-4138-B3F9-B6EFBCACE513}" sibTransId="{30F7F6E9-F9E6-44F6-8445-4DE2462BBF78}"/>
    <dgm:cxn modelId="{33975959-A41D-465A-9E6C-439A65BA0D0E}" type="presOf" srcId="{63BFAB45-3854-40D5-A168-45372A6B105D}" destId="{A5F8C1C0-A540-4584-98C9-96E2536C7E3F}" srcOrd="0" destOrd="0" presId="urn:microsoft.com/office/officeart/2005/8/layout/hierarchy1"/>
    <dgm:cxn modelId="{A0D73A83-7A40-4FC4-9C59-7888FCEDD197}" srcId="{F5D9FCDE-A9AD-49D8-9449-9D98E0881532}" destId="{755B0208-AC6B-472C-8853-9E3DE729941D}" srcOrd="2" destOrd="0" parTransId="{04B8540C-08C3-41CA-8D10-F8A58DFB16AF}" sibTransId="{A9239C72-74D5-4F68-8BBD-57437700D939}"/>
    <dgm:cxn modelId="{063D5C83-C6F6-44BC-91B9-EF384FD56B07}" srcId="{F5D9FCDE-A9AD-49D8-9449-9D98E0881532}" destId="{E9B42A60-2CCD-43A3-A7A6-8EA152B90507}" srcOrd="1" destOrd="0" parTransId="{B9A9AA18-6969-4C38-81B2-A30E202F78EB}" sibTransId="{94CB9228-28E7-4278-A81B-0B3A064FEE5C}"/>
    <dgm:cxn modelId="{893C98A3-3FE3-4AFF-BD8B-FF16FCCB5BD0}" type="presOf" srcId="{E9B42A60-2CCD-43A3-A7A6-8EA152B90507}" destId="{FCEE0645-4992-4154-A3B7-9173CEAFF891}" srcOrd="0" destOrd="0" presId="urn:microsoft.com/office/officeart/2005/8/layout/hierarchy1"/>
    <dgm:cxn modelId="{9A12DEBE-7D8E-48C4-9D6E-FE7146833849}" srcId="{F5D9FCDE-A9AD-49D8-9449-9D98E0881532}" destId="{63BFAB45-3854-40D5-A168-45372A6B105D}" srcOrd="3" destOrd="0" parTransId="{34E730BB-3A2A-4AF2-8929-288D8AFD3DDD}" sibTransId="{186FC0FF-8B4A-4401-A8A8-0F14E9A183DA}"/>
    <dgm:cxn modelId="{F4F88549-00E0-4122-A5E9-A02BCE72D097}" type="presParOf" srcId="{3FFB8E0A-2222-412E-A764-EDCCD95D1233}" destId="{DC8393DB-1AC0-4207-A7F3-6CD59D245477}" srcOrd="0" destOrd="0" presId="urn:microsoft.com/office/officeart/2005/8/layout/hierarchy1"/>
    <dgm:cxn modelId="{E12770EB-4E8F-4044-B00E-2DBF845FB600}" type="presParOf" srcId="{DC8393DB-1AC0-4207-A7F3-6CD59D245477}" destId="{3EEFA7BC-6DBE-47B6-8D66-161E35368332}" srcOrd="0" destOrd="0" presId="urn:microsoft.com/office/officeart/2005/8/layout/hierarchy1"/>
    <dgm:cxn modelId="{DE87D104-87ED-471A-8956-3E824EDF6BFE}" type="presParOf" srcId="{3EEFA7BC-6DBE-47B6-8D66-161E35368332}" destId="{9A56376A-BEA3-46E0-9BA0-DE0F2A9295BC}" srcOrd="0" destOrd="0" presId="urn:microsoft.com/office/officeart/2005/8/layout/hierarchy1"/>
    <dgm:cxn modelId="{BD364CF5-8C73-49D4-ACD6-7E06C07951F5}" type="presParOf" srcId="{3EEFA7BC-6DBE-47B6-8D66-161E35368332}" destId="{0283EDD5-C49B-40CB-88A8-85E9DA4BF480}" srcOrd="1" destOrd="0" presId="urn:microsoft.com/office/officeart/2005/8/layout/hierarchy1"/>
    <dgm:cxn modelId="{D15959AE-DF85-4376-B51B-655873291B0D}" type="presParOf" srcId="{DC8393DB-1AC0-4207-A7F3-6CD59D245477}" destId="{A37E0D19-5887-4707-A6DD-0B7C69874BA4}" srcOrd="1" destOrd="0" presId="urn:microsoft.com/office/officeart/2005/8/layout/hierarchy1"/>
    <dgm:cxn modelId="{9D814A67-090F-40B2-B95E-84924A621AF5}" type="presParOf" srcId="{3FFB8E0A-2222-412E-A764-EDCCD95D1233}" destId="{AFC56347-EAD3-49DF-B353-AA49D3D88676}" srcOrd="1" destOrd="0" presId="urn:microsoft.com/office/officeart/2005/8/layout/hierarchy1"/>
    <dgm:cxn modelId="{460B3EDD-00AC-4838-B775-06E626ADCE70}" type="presParOf" srcId="{AFC56347-EAD3-49DF-B353-AA49D3D88676}" destId="{1D9BF44B-1A50-424C-B8BC-8595C3E868D0}" srcOrd="0" destOrd="0" presId="urn:microsoft.com/office/officeart/2005/8/layout/hierarchy1"/>
    <dgm:cxn modelId="{71A5AFED-5570-4164-92DE-699E1FC7B356}" type="presParOf" srcId="{1D9BF44B-1A50-424C-B8BC-8595C3E868D0}" destId="{294D695C-AB12-4FC1-B499-41AA77EAB357}" srcOrd="0" destOrd="0" presId="urn:microsoft.com/office/officeart/2005/8/layout/hierarchy1"/>
    <dgm:cxn modelId="{C6DE7CEA-FE2E-4FF1-9AC3-554B5F7BA79E}" type="presParOf" srcId="{1D9BF44B-1A50-424C-B8BC-8595C3E868D0}" destId="{FCEE0645-4992-4154-A3B7-9173CEAFF891}" srcOrd="1" destOrd="0" presId="urn:microsoft.com/office/officeart/2005/8/layout/hierarchy1"/>
    <dgm:cxn modelId="{69CBCCC9-80B1-4A9F-A03E-2B277EDF7B64}" type="presParOf" srcId="{AFC56347-EAD3-49DF-B353-AA49D3D88676}" destId="{D5F640A2-F35A-48DC-8879-93F9E31694B1}" srcOrd="1" destOrd="0" presId="urn:microsoft.com/office/officeart/2005/8/layout/hierarchy1"/>
    <dgm:cxn modelId="{F1D85269-11E5-41C2-A721-75B41FD5BED0}" type="presParOf" srcId="{3FFB8E0A-2222-412E-A764-EDCCD95D1233}" destId="{FB2B45A6-DEEF-4892-9B91-99A6BEFD4D25}" srcOrd="2" destOrd="0" presId="urn:microsoft.com/office/officeart/2005/8/layout/hierarchy1"/>
    <dgm:cxn modelId="{5EAB73B3-DBA3-4077-8006-70F8052A4DF1}" type="presParOf" srcId="{FB2B45A6-DEEF-4892-9B91-99A6BEFD4D25}" destId="{65C62A27-953F-4FD7-B938-FC96CAE68451}" srcOrd="0" destOrd="0" presId="urn:microsoft.com/office/officeart/2005/8/layout/hierarchy1"/>
    <dgm:cxn modelId="{94BE7E45-2755-455F-8759-AEC24510BB13}" type="presParOf" srcId="{65C62A27-953F-4FD7-B938-FC96CAE68451}" destId="{766CCC5F-7A7B-4BA8-B9F6-1F94C991F2BC}" srcOrd="0" destOrd="0" presId="urn:microsoft.com/office/officeart/2005/8/layout/hierarchy1"/>
    <dgm:cxn modelId="{05CCFDCA-B771-422B-AC3A-0B1ACB6DEE64}" type="presParOf" srcId="{65C62A27-953F-4FD7-B938-FC96CAE68451}" destId="{A7213B0D-BDAD-41D8-925C-A1CE59A9AA6C}" srcOrd="1" destOrd="0" presId="urn:microsoft.com/office/officeart/2005/8/layout/hierarchy1"/>
    <dgm:cxn modelId="{EC93C247-EE3F-4A2E-8C4A-2FF0756C9E42}" type="presParOf" srcId="{FB2B45A6-DEEF-4892-9B91-99A6BEFD4D25}" destId="{1E12AA3D-5583-49C9-AC3B-E3CA6C6D494C}" srcOrd="1" destOrd="0" presId="urn:microsoft.com/office/officeart/2005/8/layout/hierarchy1"/>
    <dgm:cxn modelId="{C70E98ED-FF55-49F2-8E93-B7D66F4D8E11}" type="presParOf" srcId="{3FFB8E0A-2222-412E-A764-EDCCD95D1233}" destId="{A6EB3F6A-EB6C-4DA9-9D55-511737363E47}" srcOrd="3" destOrd="0" presId="urn:microsoft.com/office/officeart/2005/8/layout/hierarchy1"/>
    <dgm:cxn modelId="{77604F7C-717A-468A-8593-926BA8BA09A9}" type="presParOf" srcId="{A6EB3F6A-EB6C-4DA9-9D55-511737363E47}" destId="{A46F485C-05E3-4FCE-A9A8-C522FC148A63}" srcOrd="0" destOrd="0" presId="urn:microsoft.com/office/officeart/2005/8/layout/hierarchy1"/>
    <dgm:cxn modelId="{B85024E3-1FF1-4541-BF24-38EC875FCA41}" type="presParOf" srcId="{A46F485C-05E3-4FCE-A9A8-C522FC148A63}" destId="{9A869C0E-34AC-4855-B8ED-B7F720077EBF}" srcOrd="0" destOrd="0" presId="urn:microsoft.com/office/officeart/2005/8/layout/hierarchy1"/>
    <dgm:cxn modelId="{F834F1F3-CE2C-40D1-9349-CE99E987941B}" type="presParOf" srcId="{A46F485C-05E3-4FCE-A9A8-C522FC148A63}" destId="{A5F8C1C0-A540-4584-98C9-96E2536C7E3F}" srcOrd="1" destOrd="0" presId="urn:microsoft.com/office/officeart/2005/8/layout/hierarchy1"/>
    <dgm:cxn modelId="{11D854B3-05B7-4D77-8F02-08EE2416FF33}" type="presParOf" srcId="{A6EB3F6A-EB6C-4DA9-9D55-511737363E47}" destId="{536A43A2-83C2-4466-A8F7-40940FDA84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D59EA85-266F-429F-9C1D-378B5F8733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F3C862-FF85-4CBB-B45E-0BFA739A02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el"/>
            </a:rPr>
            <a:t>Covid 19 vaccinations </a:t>
          </a:r>
        </a:p>
      </dgm:t>
    </dgm:pt>
    <dgm:pt modelId="{97308BFD-88AA-44DF-B480-B0760E84E0DB}" type="parTrans" cxnId="{E803034F-4D66-44BB-A042-2DF89C8AC65A}">
      <dgm:prSet/>
      <dgm:spPr/>
      <dgm:t>
        <a:bodyPr/>
        <a:lstStyle/>
        <a:p>
          <a:endParaRPr lang="en-US"/>
        </a:p>
      </dgm:t>
    </dgm:pt>
    <dgm:pt modelId="{DBD2163C-7DF0-46F0-A509-8AD99B217B4E}" type="sibTrans" cxnId="{E803034F-4D66-44BB-A042-2DF89C8AC65A}">
      <dgm:prSet/>
      <dgm:spPr/>
      <dgm:t>
        <a:bodyPr/>
        <a:lstStyle/>
        <a:p>
          <a:endParaRPr lang="en-US"/>
        </a:p>
      </dgm:t>
    </dgm:pt>
    <dgm:pt modelId="{D8E07D7D-86B2-4EA0-9165-A757693116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el"/>
            </a:rPr>
            <a:t>Focus on physical health, mental wellbeing, and social needs </a:t>
          </a:r>
          <a:r>
            <a:rPr lang="en-GB">
              <a:latin typeface="Ariel"/>
            </a:rPr>
            <a:t>(Okoro et al., 2022).</a:t>
          </a:r>
          <a:endParaRPr lang="en-US">
            <a:latin typeface="Ariel"/>
          </a:endParaRPr>
        </a:p>
      </dgm:t>
    </dgm:pt>
    <dgm:pt modelId="{4D5B541E-4E6D-4733-BA0C-941AAEFA5BC7}" type="parTrans" cxnId="{73D534DB-E3F1-4183-B6B1-F4A6F66CA5D1}">
      <dgm:prSet/>
      <dgm:spPr/>
      <dgm:t>
        <a:bodyPr/>
        <a:lstStyle/>
        <a:p>
          <a:endParaRPr lang="en-US"/>
        </a:p>
      </dgm:t>
    </dgm:pt>
    <dgm:pt modelId="{A616DB47-873A-43F6-A54F-1D62A6EB50B6}" type="sibTrans" cxnId="{73D534DB-E3F1-4183-B6B1-F4A6F66CA5D1}">
      <dgm:prSet/>
      <dgm:spPr/>
      <dgm:t>
        <a:bodyPr/>
        <a:lstStyle/>
        <a:p>
          <a:endParaRPr lang="en-US"/>
        </a:p>
      </dgm:t>
    </dgm:pt>
    <dgm:pt modelId="{060E1586-3B0B-45B8-B18B-C872CA0F0F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el"/>
            </a:rPr>
            <a:t>Improved patient outcomes and service efficiency </a:t>
          </a:r>
          <a:r>
            <a:rPr lang="sv-SE">
              <a:latin typeface="Ariel"/>
            </a:rPr>
            <a:t>(Bhati, Deogade and Kanyal, 2023)</a:t>
          </a:r>
          <a:r>
            <a:rPr lang="en-US">
              <a:latin typeface="Ariel"/>
            </a:rPr>
            <a:t>.</a:t>
          </a:r>
        </a:p>
      </dgm:t>
    </dgm:pt>
    <dgm:pt modelId="{1D3E29C4-5F17-497C-9C4C-EC5B29CD314B}" type="parTrans" cxnId="{0A9181F4-3E98-4233-8582-7625A651C781}">
      <dgm:prSet/>
      <dgm:spPr/>
      <dgm:t>
        <a:bodyPr/>
        <a:lstStyle/>
        <a:p>
          <a:endParaRPr lang="en-US"/>
        </a:p>
      </dgm:t>
    </dgm:pt>
    <dgm:pt modelId="{66614C30-D1BA-4FD5-8FEA-E256491B0105}" type="sibTrans" cxnId="{0A9181F4-3E98-4233-8582-7625A651C781}">
      <dgm:prSet/>
      <dgm:spPr/>
      <dgm:t>
        <a:bodyPr/>
        <a:lstStyle/>
        <a:p>
          <a:endParaRPr lang="en-US"/>
        </a:p>
      </dgm:t>
    </dgm:pt>
    <dgm:pt modelId="{94E7EE43-49B1-4276-8206-32CA704F55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71A22D-F5E0-4C88-86C7-1AAEA25F4EF2}" type="parTrans" cxnId="{DC8BAAAA-F029-4FC3-88A0-1E132646CCB6}">
      <dgm:prSet/>
      <dgm:spPr/>
      <dgm:t>
        <a:bodyPr/>
        <a:lstStyle/>
        <a:p>
          <a:endParaRPr lang="en-US"/>
        </a:p>
      </dgm:t>
    </dgm:pt>
    <dgm:pt modelId="{CC45E0F7-AB49-4D78-A080-DC3F8101E511}" type="sibTrans" cxnId="{DC8BAAAA-F029-4FC3-88A0-1E132646CCB6}">
      <dgm:prSet/>
      <dgm:spPr/>
      <dgm:t>
        <a:bodyPr/>
        <a:lstStyle/>
        <a:p>
          <a:endParaRPr lang="en-US"/>
        </a:p>
      </dgm:t>
    </dgm:pt>
    <dgm:pt modelId="{B2508020-0DA9-42E8-A8BA-C1ED75F6111F}" type="pres">
      <dgm:prSet presAssocID="{4D59EA85-266F-429F-9C1D-378B5F873360}" presName="root" presStyleCnt="0">
        <dgm:presLayoutVars>
          <dgm:dir/>
          <dgm:resizeHandles val="exact"/>
        </dgm:presLayoutVars>
      </dgm:prSet>
      <dgm:spPr/>
    </dgm:pt>
    <dgm:pt modelId="{A96568DE-69DB-4FAE-B461-70DDE4FE6B64}" type="pres">
      <dgm:prSet presAssocID="{84F3C862-FF85-4CBB-B45E-0BFA739A02B9}" presName="compNode" presStyleCnt="0"/>
      <dgm:spPr/>
    </dgm:pt>
    <dgm:pt modelId="{FECC3E96-6DB3-482F-943D-47D058A0C0D7}" type="pres">
      <dgm:prSet presAssocID="{84F3C862-FF85-4CBB-B45E-0BFA739A02B9}" presName="bgRect" presStyleLbl="bgShp" presStyleIdx="0" presStyleCnt="3"/>
      <dgm:spPr/>
    </dgm:pt>
    <dgm:pt modelId="{8E0B32C7-6E41-4DB8-BC0E-7C1E712A1686}" type="pres">
      <dgm:prSet presAssocID="{84F3C862-FF85-4CBB-B45E-0BFA739A02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A00804BD-8733-45C4-9614-B4D56E247FF9}" type="pres">
      <dgm:prSet presAssocID="{84F3C862-FF85-4CBB-B45E-0BFA739A02B9}" presName="spaceRect" presStyleCnt="0"/>
      <dgm:spPr/>
    </dgm:pt>
    <dgm:pt modelId="{32BF33B3-93B0-421B-944B-8A1D96F01AC4}" type="pres">
      <dgm:prSet presAssocID="{84F3C862-FF85-4CBB-B45E-0BFA739A02B9}" presName="parTx" presStyleLbl="revTx" presStyleIdx="0" presStyleCnt="4">
        <dgm:presLayoutVars>
          <dgm:chMax val="0"/>
          <dgm:chPref val="0"/>
        </dgm:presLayoutVars>
      </dgm:prSet>
      <dgm:spPr/>
    </dgm:pt>
    <dgm:pt modelId="{9C745B21-34F2-44E6-AA38-7BC56A15C44D}" type="pres">
      <dgm:prSet presAssocID="{DBD2163C-7DF0-46F0-A509-8AD99B217B4E}" presName="sibTrans" presStyleCnt="0"/>
      <dgm:spPr/>
    </dgm:pt>
    <dgm:pt modelId="{3FB7323B-BA7E-4740-A3E1-F7B53227000A}" type="pres">
      <dgm:prSet presAssocID="{D8E07D7D-86B2-4EA0-9165-A7576931162E}" presName="compNode" presStyleCnt="0"/>
      <dgm:spPr/>
    </dgm:pt>
    <dgm:pt modelId="{F6EEC8FC-FE09-490A-A04F-AD6FF1639D92}" type="pres">
      <dgm:prSet presAssocID="{D8E07D7D-86B2-4EA0-9165-A7576931162E}" presName="bgRect" presStyleLbl="bgShp" presStyleIdx="1" presStyleCnt="3"/>
      <dgm:spPr/>
    </dgm:pt>
    <dgm:pt modelId="{18067F27-4531-4362-8A94-5FF04E09E954}" type="pres">
      <dgm:prSet presAssocID="{D8E07D7D-86B2-4EA0-9165-A757693116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A01C0F7-2A2F-4C0F-8CEE-8FF98811F22C}" type="pres">
      <dgm:prSet presAssocID="{D8E07D7D-86B2-4EA0-9165-A7576931162E}" presName="spaceRect" presStyleCnt="0"/>
      <dgm:spPr/>
    </dgm:pt>
    <dgm:pt modelId="{4040F575-2F2D-47AB-B4F4-D275E83F0DF6}" type="pres">
      <dgm:prSet presAssocID="{D8E07D7D-86B2-4EA0-9165-A7576931162E}" presName="parTx" presStyleLbl="revTx" presStyleIdx="1" presStyleCnt="4">
        <dgm:presLayoutVars>
          <dgm:chMax val="0"/>
          <dgm:chPref val="0"/>
        </dgm:presLayoutVars>
      </dgm:prSet>
      <dgm:spPr/>
    </dgm:pt>
    <dgm:pt modelId="{A15F2978-5BBB-45B8-8802-E2B5F1C8E8F1}" type="pres">
      <dgm:prSet presAssocID="{A616DB47-873A-43F6-A54F-1D62A6EB50B6}" presName="sibTrans" presStyleCnt="0"/>
      <dgm:spPr/>
    </dgm:pt>
    <dgm:pt modelId="{0C9AB4E2-590C-4FA7-BA55-9878825CFCA3}" type="pres">
      <dgm:prSet presAssocID="{060E1586-3B0B-45B8-B18B-C872CA0F0F32}" presName="compNode" presStyleCnt="0"/>
      <dgm:spPr/>
    </dgm:pt>
    <dgm:pt modelId="{79D74DA1-9057-4C5D-89AF-6BD8BE6782E2}" type="pres">
      <dgm:prSet presAssocID="{060E1586-3B0B-45B8-B18B-C872CA0F0F32}" presName="bgRect" presStyleLbl="bgShp" presStyleIdx="2" presStyleCnt="3" custLinFactNeighborX="1492" custLinFactNeighborY="43"/>
      <dgm:spPr/>
    </dgm:pt>
    <dgm:pt modelId="{156726BD-33AF-4304-8DF7-12ADC3047A0B}" type="pres">
      <dgm:prSet presAssocID="{060E1586-3B0B-45B8-B18B-C872CA0F0F3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7A87ABC-9E4E-4D33-A488-959138C5E1EA}" type="pres">
      <dgm:prSet presAssocID="{060E1586-3B0B-45B8-B18B-C872CA0F0F32}" presName="spaceRect" presStyleCnt="0"/>
      <dgm:spPr/>
    </dgm:pt>
    <dgm:pt modelId="{D7895D28-B9D5-436A-9851-D3CEC45E4E34}" type="pres">
      <dgm:prSet presAssocID="{060E1586-3B0B-45B8-B18B-C872CA0F0F32}" presName="parTx" presStyleLbl="revTx" presStyleIdx="2" presStyleCnt="4">
        <dgm:presLayoutVars>
          <dgm:chMax val="0"/>
          <dgm:chPref val="0"/>
        </dgm:presLayoutVars>
      </dgm:prSet>
      <dgm:spPr/>
    </dgm:pt>
    <dgm:pt modelId="{00CBC8F5-543E-4745-ADA4-C267D2A69DC5}" type="pres">
      <dgm:prSet presAssocID="{060E1586-3B0B-45B8-B18B-C872CA0F0F32}" presName="desTx" presStyleLbl="revTx" presStyleIdx="3" presStyleCnt="4">
        <dgm:presLayoutVars/>
      </dgm:prSet>
      <dgm:spPr/>
    </dgm:pt>
  </dgm:ptLst>
  <dgm:cxnLst>
    <dgm:cxn modelId="{F8E08202-F509-48AD-8CA6-A287A251E5AA}" type="presOf" srcId="{94E7EE43-49B1-4276-8206-32CA704F554F}" destId="{00CBC8F5-543E-4745-ADA4-C267D2A69DC5}" srcOrd="0" destOrd="0" presId="urn:microsoft.com/office/officeart/2018/2/layout/IconVerticalSolidList"/>
    <dgm:cxn modelId="{512C6512-614B-46C8-8FD9-55AC3BD18E5C}" type="presOf" srcId="{84F3C862-FF85-4CBB-B45E-0BFA739A02B9}" destId="{32BF33B3-93B0-421B-944B-8A1D96F01AC4}" srcOrd="0" destOrd="0" presId="urn:microsoft.com/office/officeart/2018/2/layout/IconVerticalSolidList"/>
    <dgm:cxn modelId="{23827B3A-3D9E-40B5-AB93-7DBE9F9867E6}" type="presOf" srcId="{060E1586-3B0B-45B8-B18B-C872CA0F0F32}" destId="{D7895D28-B9D5-436A-9851-D3CEC45E4E34}" srcOrd="0" destOrd="0" presId="urn:microsoft.com/office/officeart/2018/2/layout/IconVerticalSolidList"/>
    <dgm:cxn modelId="{E803034F-4D66-44BB-A042-2DF89C8AC65A}" srcId="{4D59EA85-266F-429F-9C1D-378B5F873360}" destId="{84F3C862-FF85-4CBB-B45E-0BFA739A02B9}" srcOrd="0" destOrd="0" parTransId="{97308BFD-88AA-44DF-B480-B0760E84E0DB}" sibTransId="{DBD2163C-7DF0-46F0-A509-8AD99B217B4E}"/>
    <dgm:cxn modelId="{B9F273A7-D56C-4A2B-9868-DE69B52736B1}" type="presOf" srcId="{4D59EA85-266F-429F-9C1D-378B5F873360}" destId="{B2508020-0DA9-42E8-A8BA-C1ED75F6111F}" srcOrd="0" destOrd="0" presId="urn:microsoft.com/office/officeart/2018/2/layout/IconVerticalSolidList"/>
    <dgm:cxn modelId="{DC8BAAAA-F029-4FC3-88A0-1E132646CCB6}" srcId="{060E1586-3B0B-45B8-B18B-C872CA0F0F32}" destId="{94E7EE43-49B1-4276-8206-32CA704F554F}" srcOrd="0" destOrd="0" parTransId="{9671A22D-F5E0-4C88-86C7-1AAEA25F4EF2}" sibTransId="{CC45E0F7-AB49-4D78-A080-DC3F8101E511}"/>
    <dgm:cxn modelId="{73D534DB-E3F1-4183-B6B1-F4A6F66CA5D1}" srcId="{4D59EA85-266F-429F-9C1D-378B5F873360}" destId="{D8E07D7D-86B2-4EA0-9165-A7576931162E}" srcOrd="1" destOrd="0" parTransId="{4D5B541E-4E6D-4733-BA0C-941AAEFA5BC7}" sibTransId="{A616DB47-873A-43F6-A54F-1D62A6EB50B6}"/>
    <dgm:cxn modelId="{872037E4-047F-47DE-84FE-888A756C6C22}" type="presOf" srcId="{D8E07D7D-86B2-4EA0-9165-A7576931162E}" destId="{4040F575-2F2D-47AB-B4F4-D275E83F0DF6}" srcOrd="0" destOrd="0" presId="urn:microsoft.com/office/officeart/2018/2/layout/IconVerticalSolidList"/>
    <dgm:cxn modelId="{0A9181F4-3E98-4233-8582-7625A651C781}" srcId="{4D59EA85-266F-429F-9C1D-378B5F873360}" destId="{060E1586-3B0B-45B8-B18B-C872CA0F0F32}" srcOrd="2" destOrd="0" parTransId="{1D3E29C4-5F17-497C-9C4C-EC5B29CD314B}" sibTransId="{66614C30-D1BA-4FD5-8FEA-E256491B0105}"/>
    <dgm:cxn modelId="{0FB112D4-F25E-499E-B6D0-D5E3FC059910}" type="presParOf" srcId="{B2508020-0DA9-42E8-A8BA-C1ED75F6111F}" destId="{A96568DE-69DB-4FAE-B461-70DDE4FE6B64}" srcOrd="0" destOrd="0" presId="urn:microsoft.com/office/officeart/2018/2/layout/IconVerticalSolidList"/>
    <dgm:cxn modelId="{F8FA4953-FA5B-4958-A20C-D4191FC8F823}" type="presParOf" srcId="{A96568DE-69DB-4FAE-B461-70DDE4FE6B64}" destId="{FECC3E96-6DB3-482F-943D-47D058A0C0D7}" srcOrd="0" destOrd="0" presId="urn:microsoft.com/office/officeart/2018/2/layout/IconVerticalSolidList"/>
    <dgm:cxn modelId="{68E54CE2-0938-4B8C-88DB-E3FAC1468C1F}" type="presParOf" srcId="{A96568DE-69DB-4FAE-B461-70DDE4FE6B64}" destId="{8E0B32C7-6E41-4DB8-BC0E-7C1E712A1686}" srcOrd="1" destOrd="0" presId="urn:microsoft.com/office/officeart/2018/2/layout/IconVerticalSolidList"/>
    <dgm:cxn modelId="{E2CB8218-1887-4CF1-9C36-9457D13E5E9A}" type="presParOf" srcId="{A96568DE-69DB-4FAE-B461-70DDE4FE6B64}" destId="{A00804BD-8733-45C4-9614-B4D56E247FF9}" srcOrd="2" destOrd="0" presId="urn:microsoft.com/office/officeart/2018/2/layout/IconVerticalSolidList"/>
    <dgm:cxn modelId="{C21D4673-37F0-4EAE-9AF3-F3D4A036762D}" type="presParOf" srcId="{A96568DE-69DB-4FAE-B461-70DDE4FE6B64}" destId="{32BF33B3-93B0-421B-944B-8A1D96F01AC4}" srcOrd="3" destOrd="0" presId="urn:microsoft.com/office/officeart/2018/2/layout/IconVerticalSolidList"/>
    <dgm:cxn modelId="{228561C6-B935-4298-A823-3EF8752F6CC9}" type="presParOf" srcId="{B2508020-0DA9-42E8-A8BA-C1ED75F6111F}" destId="{9C745B21-34F2-44E6-AA38-7BC56A15C44D}" srcOrd="1" destOrd="0" presId="urn:microsoft.com/office/officeart/2018/2/layout/IconVerticalSolidList"/>
    <dgm:cxn modelId="{E87216B6-CEF2-4C4F-BB0E-C0F3F79AC3A9}" type="presParOf" srcId="{B2508020-0DA9-42E8-A8BA-C1ED75F6111F}" destId="{3FB7323B-BA7E-4740-A3E1-F7B53227000A}" srcOrd="2" destOrd="0" presId="urn:microsoft.com/office/officeart/2018/2/layout/IconVerticalSolidList"/>
    <dgm:cxn modelId="{ABC8FE63-8B57-420B-B20D-28947C00AADB}" type="presParOf" srcId="{3FB7323B-BA7E-4740-A3E1-F7B53227000A}" destId="{F6EEC8FC-FE09-490A-A04F-AD6FF1639D92}" srcOrd="0" destOrd="0" presId="urn:microsoft.com/office/officeart/2018/2/layout/IconVerticalSolidList"/>
    <dgm:cxn modelId="{28819F50-8B02-4611-99F9-57EDF3B63D68}" type="presParOf" srcId="{3FB7323B-BA7E-4740-A3E1-F7B53227000A}" destId="{18067F27-4531-4362-8A94-5FF04E09E954}" srcOrd="1" destOrd="0" presId="urn:microsoft.com/office/officeart/2018/2/layout/IconVerticalSolidList"/>
    <dgm:cxn modelId="{96F07030-B1BA-479E-9B21-1F7F328D1F2E}" type="presParOf" srcId="{3FB7323B-BA7E-4740-A3E1-F7B53227000A}" destId="{0A01C0F7-2A2F-4C0F-8CEE-8FF98811F22C}" srcOrd="2" destOrd="0" presId="urn:microsoft.com/office/officeart/2018/2/layout/IconVerticalSolidList"/>
    <dgm:cxn modelId="{44319BE1-38BB-4BCB-947E-05DB93B3E31D}" type="presParOf" srcId="{3FB7323B-BA7E-4740-A3E1-F7B53227000A}" destId="{4040F575-2F2D-47AB-B4F4-D275E83F0DF6}" srcOrd="3" destOrd="0" presId="urn:microsoft.com/office/officeart/2018/2/layout/IconVerticalSolidList"/>
    <dgm:cxn modelId="{7ED2863B-A367-4B01-BA47-BACD838EF644}" type="presParOf" srcId="{B2508020-0DA9-42E8-A8BA-C1ED75F6111F}" destId="{A15F2978-5BBB-45B8-8802-E2B5F1C8E8F1}" srcOrd="3" destOrd="0" presId="urn:microsoft.com/office/officeart/2018/2/layout/IconVerticalSolidList"/>
    <dgm:cxn modelId="{338FC998-EF3C-4AD8-BB31-39DCB6FA2882}" type="presParOf" srcId="{B2508020-0DA9-42E8-A8BA-C1ED75F6111F}" destId="{0C9AB4E2-590C-4FA7-BA55-9878825CFCA3}" srcOrd="4" destOrd="0" presId="urn:microsoft.com/office/officeart/2018/2/layout/IconVerticalSolidList"/>
    <dgm:cxn modelId="{09E8BB89-E0EC-4CA2-A531-938F3DD8B875}" type="presParOf" srcId="{0C9AB4E2-590C-4FA7-BA55-9878825CFCA3}" destId="{79D74DA1-9057-4C5D-89AF-6BD8BE6782E2}" srcOrd="0" destOrd="0" presId="urn:microsoft.com/office/officeart/2018/2/layout/IconVerticalSolidList"/>
    <dgm:cxn modelId="{48D89E2C-D16A-4A3F-815C-C2E33EC034D1}" type="presParOf" srcId="{0C9AB4E2-590C-4FA7-BA55-9878825CFCA3}" destId="{156726BD-33AF-4304-8DF7-12ADC3047A0B}" srcOrd="1" destOrd="0" presId="urn:microsoft.com/office/officeart/2018/2/layout/IconVerticalSolidList"/>
    <dgm:cxn modelId="{74C68B76-EBF0-4DD5-955C-E51DF0EAD7EB}" type="presParOf" srcId="{0C9AB4E2-590C-4FA7-BA55-9878825CFCA3}" destId="{07A87ABC-9E4E-4D33-A488-959138C5E1EA}" srcOrd="2" destOrd="0" presId="urn:microsoft.com/office/officeart/2018/2/layout/IconVerticalSolidList"/>
    <dgm:cxn modelId="{D2E4A517-EFAF-4A7C-9280-DF62B052CDF4}" type="presParOf" srcId="{0C9AB4E2-590C-4FA7-BA55-9878825CFCA3}" destId="{D7895D28-B9D5-436A-9851-D3CEC45E4E34}" srcOrd="3" destOrd="0" presId="urn:microsoft.com/office/officeart/2018/2/layout/IconVerticalSolidList"/>
    <dgm:cxn modelId="{45477729-0048-46A6-BAF1-53AC1F897947}" type="presParOf" srcId="{0C9AB4E2-590C-4FA7-BA55-9878825CFCA3}" destId="{00CBC8F5-543E-4745-ADA4-C267D2A69DC5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99EB5A2-0863-42FC-ADBA-A2A5AC5C65FF}" type="doc">
      <dgm:prSet loTypeId="urn:microsoft.com/office/officeart/2005/8/layout/vProcess5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03C551A-FE19-478A-A1DF-C252C632B665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Health promotion campaigns encourage healthy lifestyles (Giansanti, 2023b)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8054CAF5-8DD0-4004-8BF3-37A1468EEFFF}" type="parTrans" cxnId="{F3FFB71A-DC61-4455-AF76-57282988A8EA}">
      <dgm:prSet/>
      <dgm:spPr/>
      <dgm:t>
        <a:bodyPr/>
        <a:lstStyle/>
        <a:p>
          <a:endParaRPr lang="en-US"/>
        </a:p>
      </dgm:t>
    </dgm:pt>
    <dgm:pt modelId="{0FAC47F0-F885-44E9-B577-F450201E633E}" type="sibTrans" cxnId="{F3FFB71A-DC61-4455-AF76-57282988A8EA}">
      <dgm:prSet/>
      <dgm:spPr/>
      <dgm:t>
        <a:bodyPr/>
        <a:lstStyle/>
        <a:p>
          <a:endParaRPr lang="en-US"/>
        </a:p>
      </dgm:t>
    </dgm:pt>
    <dgm:pt modelId="{360452A6-BE4F-4A23-BB1D-4A1289B1D870}">
      <dgm:prSet custT="1"/>
      <dgm:spPr/>
      <dgm:t>
        <a:bodyPr/>
        <a:lstStyle/>
        <a:p>
          <a:r>
            <a:rPr lang="en-GB" sz="1100" dirty="0">
              <a:solidFill>
                <a:schemeClr val="tx1"/>
              </a:solidFill>
              <a:latin typeface="Ariel"/>
            </a:rPr>
            <a:t>Positive impact on population health and wellbeing (Mahindru, Patil and Agrawal, 2023; Kings Fund, 2021)</a:t>
          </a:r>
        </a:p>
        <a:p>
          <a:endParaRPr lang="en-US" sz="1000" dirty="0"/>
        </a:p>
      </dgm:t>
    </dgm:pt>
    <dgm:pt modelId="{34A262A1-3F3C-466A-A20D-B8D6B5E5B1E1}" type="parTrans" cxnId="{B93DBC8C-22ED-4962-A80B-E4779E6E0B72}">
      <dgm:prSet/>
      <dgm:spPr/>
      <dgm:t>
        <a:bodyPr/>
        <a:lstStyle/>
        <a:p>
          <a:endParaRPr lang="en-US"/>
        </a:p>
      </dgm:t>
    </dgm:pt>
    <dgm:pt modelId="{12F26921-DE2F-44CD-AEC7-A8F5D7D848C9}" type="sibTrans" cxnId="{B93DBC8C-22ED-4962-A80B-E4779E6E0B72}">
      <dgm:prSet/>
      <dgm:spPr/>
      <dgm:t>
        <a:bodyPr/>
        <a:lstStyle/>
        <a:p>
          <a:endParaRPr lang="en-US"/>
        </a:p>
      </dgm:t>
    </dgm:pt>
    <dgm:pt modelId="{6508E48D-4C56-407A-91D0-297CC5B24862}">
      <dgm:prSet/>
      <dgm:spPr/>
      <dgm:t>
        <a:bodyPr/>
        <a:lstStyle/>
        <a:p>
          <a:endParaRPr lang="en-US" sz="800"/>
        </a:p>
      </dgm:t>
    </dgm:pt>
    <dgm:pt modelId="{F708F8A8-DD53-485B-957E-AA57C3406854}" type="parTrans" cxnId="{AD282747-A4D2-428D-A03F-AB8E68BF7596}">
      <dgm:prSet/>
      <dgm:spPr/>
      <dgm:t>
        <a:bodyPr/>
        <a:lstStyle/>
        <a:p>
          <a:endParaRPr lang="en-US"/>
        </a:p>
      </dgm:t>
    </dgm:pt>
    <dgm:pt modelId="{E8294697-161E-46FC-B124-0323A28297A1}" type="sibTrans" cxnId="{AD282747-A4D2-428D-A03F-AB8E68BF7596}">
      <dgm:prSet/>
      <dgm:spPr/>
      <dgm:t>
        <a:bodyPr/>
        <a:lstStyle/>
        <a:p>
          <a:endParaRPr lang="en-US"/>
        </a:p>
      </dgm:t>
    </dgm:pt>
    <dgm:pt modelId="{67E7B14C-579A-4FBA-80EC-F12E415D8393}">
      <dgm:prSet custT="1"/>
      <dgm:spPr/>
      <dgm:t>
        <a:bodyPr/>
        <a:lstStyle/>
        <a:p>
          <a:r>
            <a:rPr lang="en-GB" sz="1100">
              <a:solidFill>
                <a:schemeClr val="tx1"/>
              </a:solidFill>
              <a:latin typeface="Ariel"/>
            </a:rPr>
            <a:t>Dietary intervention programmes, such as structured weight management or healthy eating programmes designed to reduce obesity and improve cardiovascular health (Welsh et al., 2024)</a:t>
          </a:r>
        </a:p>
      </dgm:t>
    </dgm:pt>
    <dgm:pt modelId="{21ED05E7-EEED-4D43-9BD3-ED877E7A95DA}" type="parTrans" cxnId="{153D2BEC-3758-4767-A765-3467FCF95E3F}">
      <dgm:prSet/>
      <dgm:spPr/>
      <dgm:t>
        <a:bodyPr/>
        <a:lstStyle/>
        <a:p>
          <a:endParaRPr lang="en-GB"/>
        </a:p>
      </dgm:t>
    </dgm:pt>
    <dgm:pt modelId="{58B2448C-8471-4851-847B-36BDC8F1B429}" type="sibTrans" cxnId="{153D2BEC-3758-4767-A765-3467FCF95E3F}">
      <dgm:prSet/>
      <dgm:spPr/>
      <dgm:t>
        <a:bodyPr/>
        <a:lstStyle/>
        <a:p>
          <a:endParaRPr lang="en-GB"/>
        </a:p>
      </dgm:t>
    </dgm:pt>
    <dgm:pt modelId="{FFD65E79-56C8-4CDF-BBCF-760D94AB7A79}" type="pres">
      <dgm:prSet presAssocID="{E99EB5A2-0863-42FC-ADBA-A2A5AC5C65FF}" presName="outerComposite" presStyleCnt="0">
        <dgm:presLayoutVars>
          <dgm:chMax val="5"/>
          <dgm:dir/>
          <dgm:resizeHandles val="exact"/>
        </dgm:presLayoutVars>
      </dgm:prSet>
      <dgm:spPr/>
    </dgm:pt>
    <dgm:pt modelId="{45B6088B-A010-4E4C-A7DF-CF8358B3FB0D}" type="pres">
      <dgm:prSet presAssocID="{E99EB5A2-0863-42FC-ADBA-A2A5AC5C65FF}" presName="dummyMaxCanvas" presStyleCnt="0">
        <dgm:presLayoutVars/>
      </dgm:prSet>
      <dgm:spPr/>
    </dgm:pt>
    <dgm:pt modelId="{93EDB0C7-5B4C-40EA-842F-CAD0EEB2F2AC}" type="pres">
      <dgm:prSet presAssocID="{E99EB5A2-0863-42FC-ADBA-A2A5AC5C65FF}" presName="ThreeNodes_1" presStyleLbl="node1" presStyleIdx="0" presStyleCnt="3">
        <dgm:presLayoutVars>
          <dgm:bulletEnabled val="1"/>
        </dgm:presLayoutVars>
      </dgm:prSet>
      <dgm:spPr/>
    </dgm:pt>
    <dgm:pt modelId="{78434312-91DC-4FCB-A14B-66E6B1EF457E}" type="pres">
      <dgm:prSet presAssocID="{E99EB5A2-0863-42FC-ADBA-A2A5AC5C65FF}" presName="ThreeNodes_2" presStyleLbl="node1" presStyleIdx="1" presStyleCnt="3">
        <dgm:presLayoutVars>
          <dgm:bulletEnabled val="1"/>
        </dgm:presLayoutVars>
      </dgm:prSet>
      <dgm:spPr/>
    </dgm:pt>
    <dgm:pt modelId="{90B56B8C-B772-49DF-B889-12569B7FEF60}" type="pres">
      <dgm:prSet presAssocID="{E99EB5A2-0863-42FC-ADBA-A2A5AC5C65FF}" presName="ThreeNodes_3" presStyleLbl="node1" presStyleIdx="2" presStyleCnt="3">
        <dgm:presLayoutVars>
          <dgm:bulletEnabled val="1"/>
        </dgm:presLayoutVars>
      </dgm:prSet>
      <dgm:spPr/>
    </dgm:pt>
    <dgm:pt modelId="{0917C671-3364-4807-8761-17BE12D34231}" type="pres">
      <dgm:prSet presAssocID="{E99EB5A2-0863-42FC-ADBA-A2A5AC5C65FF}" presName="ThreeConn_1-2" presStyleLbl="fgAccFollowNode1" presStyleIdx="0" presStyleCnt="2">
        <dgm:presLayoutVars>
          <dgm:bulletEnabled val="1"/>
        </dgm:presLayoutVars>
      </dgm:prSet>
      <dgm:spPr/>
    </dgm:pt>
    <dgm:pt modelId="{AD6C8E3E-DDE4-4B29-BD30-35F3FF663E40}" type="pres">
      <dgm:prSet presAssocID="{E99EB5A2-0863-42FC-ADBA-A2A5AC5C65FF}" presName="ThreeConn_2-3" presStyleLbl="fgAccFollowNode1" presStyleIdx="1" presStyleCnt="2">
        <dgm:presLayoutVars>
          <dgm:bulletEnabled val="1"/>
        </dgm:presLayoutVars>
      </dgm:prSet>
      <dgm:spPr/>
    </dgm:pt>
    <dgm:pt modelId="{770854DA-2DF6-4472-8D40-9FEBCD0FBA97}" type="pres">
      <dgm:prSet presAssocID="{E99EB5A2-0863-42FC-ADBA-A2A5AC5C65FF}" presName="ThreeNodes_1_text" presStyleLbl="node1" presStyleIdx="2" presStyleCnt="3">
        <dgm:presLayoutVars>
          <dgm:bulletEnabled val="1"/>
        </dgm:presLayoutVars>
      </dgm:prSet>
      <dgm:spPr/>
    </dgm:pt>
    <dgm:pt modelId="{B8D9E7E8-4E48-4311-BD48-0F81429AB802}" type="pres">
      <dgm:prSet presAssocID="{E99EB5A2-0863-42FC-ADBA-A2A5AC5C65FF}" presName="ThreeNodes_2_text" presStyleLbl="node1" presStyleIdx="2" presStyleCnt="3">
        <dgm:presLayoutVars>
          <dgm:bulletEnabled val="1"/>
        </dgm:presLayoutVars>
      </dgm:prSet>
      <dgm:spPr/>
    </dgm:pt>
    <dgm:pt modelId="{599DD437-4986-4CF1-A487-A4F4B14BD5FD}" type="pres">
      <dgm:prSet presAssocID="{E99EB5A2-0863-42FC-ADBA-A2A5AC5C65F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420DE04-2F81-4AF9-B523-978DBC6B1384}" type="presOf" srcId="{6508E48D-4C56-407A-91D0-297CC5B24862}" destId="{90B56B8C-B772-49DF-B889-12569B7FEF60}" srcOrd="0" destOrd="1" presId="urn:microsoft.com/office/officeart/2005/8/layout/vProcess5"/>
    <dgm:cxn modelId="{5A3AF706-E6CE-4DF1-A308-34B01A7C1EA4}" type="presOf" srcId="{E99EB5A2-0863-42FC-ADBA-A2A5AC5C65FF}" destId="{FFD65E79-56C8-4CDF-BBCF-760D94AB7A79}" srcOrd="0" destOrd="0" presId="urn:microsoft.com/office/officeart/2005/8/layout/vProcess5"/>
    <dgm:cxn modelId="{F3FFB71A-DC61-4455-AF76-57282988A8EA}" srcId="{E99EB5A2-0863-42FC-ADBA-A2A5AC5C65FF}" destId="{803C551A-FE19-478A-A1DF-C252C632B665}" srcOrd="0" destOrd="0" parTransId="{8054CAF5-8DD0-4004-8BF3-37A1468EEFFF}" sibTransId="{0FAC47F0-F885-44E9-B577-F450201E633E}"/>
    <dgm:cxn modelId="{C4396362-5926-46B7-8A70-50E007348425}" type="presOf" srcId="{6508E48D-4C56-407A-91D0-297CC5B24862}" destId="{599DD437-4986-4CF1-A487-A4F4B14BD5FD}" srcOrd="1" destOrd="1" presId="urn:microsoft.com/office/officeart/2005/8/layout/vProcess5"/>
    <dgm:cxn modelId="{AD282747-A4D2-428D-A03F-AB8E68BF7596}" srcId="{360452A6-BE4F-4A23-BB1D-4A1289B1D870}" destId="{6508E48D-4C56-407A-91D0-297CC5B24862}" srcOrd="0" destOrd="0" parTransId="{F708F8A8-DD53-485B-957E-AA57C3406854}" sibTransId="{E8294697-161E-46FC-B124-0323A28297A1}"/>
    <dgm:cxn modelId="{C3496748-46BD-494F-BD27-BFAF5CCE14E0}" type="presOf" srcId="{67E7B14C-579A-4FBA-80EC-F12E415D8393}" destId="{B8D9E7E8-4E48-4311-BD48-0F81429AB802}" srcOrd="1" destOrd="0" presId="urn:microsoft.com/office/officeart/2005/8/layout/vProcess5"/>
    <dgm:cxn modelId="{66DFA26B-66F9-4BAD-84E6-01C0B9404B25}" type="presOf" srcId="{803C551A-FE19-478A-A1DF-C252C632B665}" destId="{770854DA-2DF6-4472-8D40-9FEBCD0FBA97}" srcOrd="1" destOrd="0" presId="urn:microsoft.com/office/officeart/2005/8/layout/vProcess5"/>
    <dgm:cxn modelId="{B50A416C-9143-4CE6-BE52-931E5387C712}" type="presOf" srcId="{58B2448C-8471-4851-847B-36BDC8F1B429}" destId="{AD6C8E3E-DDE4-4B29-BD30-35F3FF663E40}" srcOrd="0" destOrd="0" presId="urn:microsoft.com/office/officeart/2005/8/layout/vProcess5"/>
    <dgm:cxn modelId="{71605489-69A9-4BB5-96F7-581500AD66EF}" type="presOf" srcId="{360452A6-BE4F-4A23-BB1D-4A1289B1D870}" destId="{599DD437-4986-4CF1-A487-A4F4B14BD5FD}" srcOrd="1" destOrd="0" presId="urn:microsoft.com/office/officeart/2005/8/layout/vProcess5"/>
    <dgm:cxn modelId="{B93DBC8C-22ED-4962-A80B-E4779E6E0B72}" srcId="{E99EB5A2-0863-42FC-ADBA-A2A5AC5C65FF}" destId="{360452A6-BE4F-4A23-BB1D-4A1289B1D870}" srcOrd="2" destOrd="0" parTransId="{34A262A1-3F3C-466A-A20D-B8D6B5E5B1E1}" sibTransId="{12F26921-DE2F-44CD-AEC7-A8F5D7D848C9}"/>
    <dgm:cxn modelId="{1570E38E-8FA6-4FF9-A5F1-AE5058BE3B86}" type="presOf" srcId="{0FAC47F0-F885-44E9-B577-F450201E633E}" destId="{0917C671-3364-4807-8761-17BE12D34231}" srcOrd="0" destOrd="0" presId="urn:microsoft.com/office/officeart/2005/8/layout/vProcess5"/>
    <dgm:cxn modelId="{4D706AA2-E687-48D7-9D96-564D751C158C}" type="presOf" srcId="{803C551A-FE19-478A-A1DF-C252C632B665}" destId="{93EDB0C7-5B4C-40EA-842F-CAD0EEB2F2AC}" srcOrd="0" destOrd="0" presId="urn:microsoft.com/office/officeart/2005/8/layout/vProcess5"/>
    <dgm:cxn modelId="{4F181FC4-367E-4718-90D6-E6BCA9AB10AE}" type="presOf" srcId="{67E7B14C-579A-4FBA-80EC-F12E415D8393}" destId="{78434312-91DC-4FCB-A14B-66E6B1EF457E}" srcOrd="0" destOrd="0" presId="urn:microsoft.com/office/officeart/2005/8/layout/vProcess5"/>
    <dgm:cxn modelId="{153D2BEC-3758-4767-A765-3467FCF95E3F}" srcId="{E99EB5A2-0863-42FC-ADBA-A2A5AC5C65FF}" destId="{67E7B14C-579A-4FBA-80EC-F12E415D8393}" srcOrd="1" destOrd="0" parTransId="{21ED05E7-EEED-4D43-9BD3-ED877E7A95DA}" sibTransId="{58B2448C-8471-4851-847B-36BDC8F1B429}"/>
    <dgm:cxn modelId="{A54376F3-C62C-41DC-B684-430B9C58D85E}" type="presOf" srcId="{360452A6-BE4F-4A23-BB1D-4A1289B1D870}" destId="{90B56B8C-B772-49DF-B889-12569B7FEF60}" srcOrd="0" destOrd="0" presId="urn:microsoft.com/office/officeart/2005/8/layout/vProcess5"/>
    <dgm:cxn modelId="{4E693F3A-C761-4087-B881-BE679095BD3F}" type="presParOf" srcId="{FFD65E79-56C8-4CDF-BBCF-760D94AB7A79}" destId="{45B6088B-A010-4E4C-A7DF-CF8358B3FB0D}" srcOrd="0" destOrd="0" presId="urn:microsoft.com/office/officeart/2005/8/layout/vProcess5"/>
    <dgm:cxn modelId="{0819BBEB-CFD6-4DD7-B348-AA760D77F225}" type="presParOf" srcId="{FFD65E79-56C8-4CDF-BBCF-760D94AB7A79}" destId="{93EDB0C7-5B4C-40EA-842F-CAD0EEB2F2AC}" srcOrd="1" destOrd="0" presId="urn:microsoft.com/office/officeart/2005/8/layout/vProcess5"/>
    <dgm:cxn modelId="{7163458A-F409-48B9-9078-D78F9542E6BE}" type="presParOf" srcId="{FFD65E79-56C8-4CDF-BBCF-760D94AB7A79}" destId="{78434312-91DC-4FCB-A14B-66E6B1EF457E}" srcOrd="2" destOrd="0" presId="urn:microsoft.com/office/officeart/2005/8/layout/vProcess5"/>
    <dgm:cxn modelId="{04CBC128-DE39-4F2F-8289-9A1713F926EC}" type="presParOf" srcId="{FFD65E79-56C8-4CDF-BBCF-760D94AB7A79}" destId="{90B56B8C-B772-49DF-B889-12569B7FEF60}" srcOrd="3" destOrd="0" presId="urn:microsoft.com/office/officeart/2005/8/layout/vProcess5"/>
    <dgm:cxn modelId="{1ACD0E18-FD8A-4D2F-BD92-6681FF1DAB21}" type="presParOf" srcId="{FFD65E79-56C8-4CDF-BBCF-760D94AB7A79}" destId="{0917C671-3364-4807-8761-17BE12D34231}" srcOrd="4" destOrd="0" presId="urn:microsoft.com/office/officeart/2005/8/layout/vProcess5"/>
    <dgm:cxn modelId="{B6F287FB-EF5C-4C96-9D85-09D278DAB135}" type="presParOf" srcId="{FFD65E79-56C8-4CDF-BBCF-760D94AB7A79}" destId="{AD6C8E3E-DDE4-4B29-BD30-35F3FF663E40}" srcOrd="5" destOrd="0" presId="urn:microsoft.com/office/officeart/2005/8/layout/vProcess5"/>
    <dgm:cxn modelId="{C243376C-0C1E-48F9-B6C8-7FC1F5E6EBC3}" type="presParOf" srcId="{FFD65E79-56C8-4CDF-BBCF-760D94AB7A79}" destId="{770854DA-2DF6-4472-8D40-9FEBCD0FBA97}" srcOrd="6" destOrd="0" presId="urn:microsoft.com/office/officeart/2005/8/layout/vProcess5"/>
    <dgm:cxn modelId="{F1C7D79D-45C9-48D2-86F2-05464DC8D35D}" type="presParOf" srcId="{FFD65E79-56C8-4CDF-BBCF-760D94AB7A79}" destId="{B8D9E7E8-4E48-4311-BD48-0F81429AB802}" srcOrd="7" destOrd="0" presId="urn:microsoft.com/office/officeart/2005/8/layout/vProcess5"/>
    <dgm:cxn modelId="{1225E52A-0D44-4E71-83D2-049C22D59491}" type="presParOf" srcId="{FFD65E79-56C8-4CDF-BBCF-760D94AB7A79}" destId="{599DD437-4986-4CF1-A487-A4F4B14BD5F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97AD52B-4043-4E9C-B497-DBC519ED12E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B71CA3-3468-489B-9B3E-FCEABB307A4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Public Health England (2020) states that targeted interventions aim to reduce health disparities and improve outcomes for vulnerable populations.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1F202FD7-B6D4-4AD6-8E8C-256D9D5A81C4}" type="parTrans" cxnId="{E0374A14-403B-4080-88F3-08A6A9F6120D}">
      <dgm:prSet/>
      <dgm:spPr/>
      <dgm:t>
        <a:bodyPr/>
        <a:lstStyle/>
        <a:p>
          <a:endParaRPr lang="en-US"/>
        </a:p>
      </dgm:t>
    </dgm:pt>
    <dgm:pt modelId="{28E89484-926A-4CE8-8055-A7D917B98618}" type="sibTrans" cxnId="{E0374A14-403B-4080-88F3-08A6A9F6120D}">
      <dgm:prSet/>
      <dgm:spPr/>
      <dgm:t>
        <a:bodyPr/>
        <a:lstStyle/>
        <a:p>
          <a:endParaRPr lang="en-US"/>
        </a:p>
      </dgm:t>
    </dgm:pt>
    <dgm:pt modelId="{C01053CB-0CD7-48EA-BA5C-1155AFBC759D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Chronic disparities in health outcomes and access (Henderson et al., 2020)</a:t>
          </a:r>
        </a:p>
      </dgm:t>
    </dgm:pt>
    <dgm:pt modelId="{ED8C652B-BD8A-4368-8814-8CD059F87BD5}" type="parTrans" cxnId="{52CFE834-4DBD-40F3-9360-686C273C6BFC}">
      <dgm:prSet/>
      <dgm:spPr/>
      <dgm:t>
        <a:bodyPr/>
        <a:lstStyle/>
        <a:p>
          <a:endParaRPr lang="en-GB"/>
        </a:p>
      </dgm:t>
    </dgm:pt>
    <dgm:pt modelId="{949FF497-550E-4A8B-B5AB-7393DC099EC3}" type="sibTrans" cxnId="{52CFE834-4DBD-40F3-9360-686C273C6BFC}">
      <dgm:prSet/>
      <dgm:spPr/>
      <dgm:t>
        <a:bodyPr/>
        <a:lstStyle/>
        <a:p>
          <a:endParaRPr lang="en-GB"/>
        </a:p>
      </dgm:t>
    </dgm:pt>
    <dgm:pt modelId="{05F867AE-A5E4-4EC5-AE5E-FD29DB212F54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influenced by geography, ethnicity, and socioeconomic condition (Pérez-Stable and Webb Hooper, 2023)</a:t>
          </a:r>
        </a:p>
      </dgm:t>
    </dgm:pt>
    <dgm:pt modelId="{7FB076B1-FF14-4701-9ACC-79E15B74DCC6}" type="parTrans" cxnId="{4ABE286A-4E6B-4F79-B4B7-71EDD2DD7C6B}">
      <dgm:prSet/>
      <dgm:spPr/>
      <dgm:t>
        <a:bodyPr/>
        <a:lstStyle/>
        <a:p>
          <a:endParaRPr lang="en-GB"/>
        </a:p>
      </dgm:t>
    </dgm:pt>
    <dgm:pt modelId="{0950D46B-D6D1-47B4-B192-039B046F2E7B}" type="sibTrans" cxnId="{4ABE286A-4E6B-4F79-B4B7-71EDD2DD7C6B}">
      <dgm:prSet/>
      <dgm:spPr/>
      <dgm:t>
        <a:bodyPr/>
        <a:lstStyle/>
        <a:p>
          <a:endParaRPr lang="en-GB"/>
        </a:p>
      </dgm:t>
    </dgm:pt>
    <dgm:pt modelId="{BCA5ABE4-8F8A-43E1-884A-F06C9B7017D7}" type="pres">
      <dgm:prSet presAssocID="{797AD52B-4043-4E9C-B497-DBC519ED12EE}" presName="outerComposite" presStyleCnt="0">
        <dgm:presLayoutVars>
          <dgm:chMax val="5"/>
          <dgm:dir/>
          <dgm:resizeHandles val="exact"/>
        </dgm:presLayoutVars>
      </dgm:prSet>
      <dgm:spPr/>
    </dgm:pt>
    <dgm:pt modelId="{202638B8-982C-49FD-A171-AAD3CF6899F6}" type="pres">
      <dgm:prSet presAssocID="{797AD52B-4043-4E9C-B497-DBC519ED12EE}" presName="dummyMaxCanvas" presStyleCnt="0">
        <dgm:presLayoutVars/>
      </dgm:prSet>
      <dgm:spPr/>
    </dgm:pt>
    <dgm:pt modelId="{C1C92129-9EE6-4487-8CB6-0DA66B47424C}" type="pres">
      <dgm:prSet presAssocID="{797AD52B-4043-4E9C-B497-DBC519ED12EE}" presName="ThreeNodes_1" presStyleLbl="node1" presStyleIdx="0" presStyleCnt="3">
        <dgm:presLayoutVars>
          <dgm:bulletEnabled val="1"/>
        </dgm:presLayoutVars>
      </dgm:prSet>
      <dgm:spPr/>
    </dgm:pt>
    <dgm:pt modelId="{9DB04151-511A-4E57-B4EE-C347B7F5E538}" type="pres">
      <dgm:prSet presAssocID="{797AD52B-4043-4E9C-B497-DBC519ED12EE}" presName="ThreeNodes_2" presStyleLbl="node1" presStyleIdx="1" presStyleCnt="3">
        <dgm:presLayoutVars>
          <dgm:bulletEnabled val="1"/>
        </dgm:presLayoutVars>
      </dgm:prSet>
      <dgm:spPr/>
    </dgm:pt>
    <dgm:pt modelId="{D396C2BE-DAD7-4285-8DEA-227DB5624115}" type="pres">
      <dgm:prSet presAssocID="{797AD52B-4043-4E9C-B497-DBC519ED12EE}" presName="ThreeNodes_3" presStyleLbl="node1" presStyleIdx="2" presStyleCnt="3">
        <dgm:presLayoutVars>
          <dgm:bulletEnabled val="1"/>
        </dgm:presLayoutVars>
      </dgm:prSet>
      <dgm:spPr/>
    </dgm:pt>
    <dgm:pt modelId="{0F9C668C-A192-434B-A2C8-EA11B5D73AC2}" type="pres">
      <dgm:prSet presAssocID="{797AD52B-4043-4E9C-B497-DBC519ED12EE}" presName="ThreeConn_1-2" presStyleLbl="fgAccFollowNode1" presStyleIdx="0" presStyleCnt="2">
        <dgm:presLayoutVars>
          <dgm:bulletEnabled val="1"/>
        </dgm:presLayoutVars>
      </dgm:prSet>
      <dgm:spPr/>
    </dgm:pt>
    <dgm:pt modelId="{B1EFAD64-2EAE-4E50-A0FF-4388E298D9EE}" type="pres">
      <dgm:prSet presAssocID="{797AD52B-4043-4E9C-B497-DBC519ED12EE}" presName="ThreeConn_2-3" presStyleLbl="fgAccFollowNode1" presStyleIdx="1" presStyleCnt="2">
        <dgm:presLayoutVars>
          <dgm:bulletEnabled val="1"/>
        </dgm:presLayoutVars>
      </dgm:prSet>
      <dgm:spPr/>
    </dgm:pt>
    <dgm:pt modelId="{3DB67BC4-848B-4034-A08A-81099EB05308}" type="pres">
      <dgm:prSet presAssocID="{797AD52B-4043-4E9C-B497-DBC519ED12EE}" presName="ThreeNodes_1_text" presStyleLbl="node1" presStyleIdx="2" presStyleCnt="3">
        <dgm:presLayoutVars>
          <dgm:bulletEnabled val="1"/>
        </dgm:presLayoutVars>
      </dgm:prSet>
      <dgm:spPr/>
    </dgm:pt>
    <dgm:pt modelId="{BBDF4447-105E-490F-B9C7-518FF9715774}" type="pres">
      <dgm:prSet presAssocID="{797AD52B-4043-4E9C-B497-DBC519ED12EE}" presName="ThreeNodes_2_text" presStyleLbl="node1" presStyleIdx="2" presStyleCnt="3">
        <dgm:presLayoutVars>
          <dgm:bulletEnabled val="1"/>
        </dgm:presLayoutVars>
      </dgm:prSet>
      <dgm:spPr/>
    </dgm:pt>
    <dgm:pt modelId="{436A23D0-5555-4C34-BB6A-9A8492B9A1E0}" type="pres">
      <dgm:prSet presAssocID="{797AD52B-4043-4E9C-B497-DBC519ED12E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965680F-A4FF-42EB-953B-B11F2BAD3EB4}" type="presOf" srcId="{797AD52B-4043-4E9C-B497-DBC519ED12EE}" destId="{BCA5ABE4-8F8A-43E1-884A-F06C9B7017D7}" srcOrd="0" destOrd="0" presId="urn:microsoft.com/office/officeart/2005/8/layout/vProcess5"/>
    <dgm:cxn modelId="{E0374A14-403B-4080-88F3-08A6A9F6120D}" srcId="{797AD52B-4043-4E9C-B497-DBC519ED12EE}" destId="{F8B71CA3-3468-489B-9B3E-FCEABB307A4C}" srcOrd="2" destOrd="0" parTransId="{1F202FD7-B6D4-4AD6-8E8C-256D9D5A81C4}" sibTransId="{28E89484-926A-4CE8-8055-A7D917B98618}"/>
    <dgm:cxn modelId="{E7936F1A-9E98-4ACF-AF5A-F116E3912F9B}" type="presOf" srcId="{C01053CB-0CD7-48EA-BA5C-1155AFBC759D}" destId="{3DB67BC4-848B-4034-A08A-81099EB05308}" srcOrd="1" destOrd="0" presId="urn:microsoft.com/office/officeart/2005/8/layout/vProcess5"/>
    <dgm:cxn modelId="{52CFE834-4DBD-40F3-9360-686C273C6BFC}" srcId="{797AD52B-4043-4E9C-B497-DBC519ED12EE}" destId="{C01053CB-0CD7-48EA-BA5C-1155AFBC759D}" srcOrd="0" destOrd="0" parTransId="{ED8C652B-BD8A-4368-8814-8CD059F87BD5}" sibTransId="{949FF497-550E-4A8B-B5AB-7393DC099EC3}"/>
    <dgm:cxn modelId="{4ABE286A-4E6B-4F79-B4B7-71EDD2DD7C6B}" srcId="{797AD52B-4043-4E9C-B497-DBC519ED12EE}" destId="{05F867AE-A5E4-4EC5-AE5E-FD29DB212F54}" srcOrd="1" destOrd="0" parTransId="{7FB076B1-FF14-4701-9ACC-79E15B74DCC6}" sibTransId="{0950D46B-D6D1-47B4-B192-039B046F2E7B}"/>
    <dgm:cxn modelId="{FCA26E75-5130-419F-9362-369442B33E90}" type="presOf" srcId="{F8B71CA3-3468-489B-9B3E-FCEABB307A4C}" destId="{D396C2BE-DAD7-4285-8DEA-227DB5624115}" srcOrd="0" destOrd="0" presId="urn:microsoft.com/office/officeart/2005/8/layout/vProcess5"/>
    <dgm:cxn modelId="{A1486E8F-BE71-4C8C-AC8A-B09415117337}" type="presOf" srcId="{05F867AE-A5E4-4EC5-AE5E-FD29DB212F54}" destId="{9DB04151-511A-4E57-B4EE-C347B7F5E538}" srcOrd="0" destOrd="0" presId="urn:microsoft.com/office/officeart/2005/8/layout/vProcess5"/>
    <dgm:cxn modelId="{35BF71AF-224E-4558-93BA-BB70791426EE}" type="presOf" srcId="{F8B71CA3-3468-489B-9B3E-FCEABB307A4C}" destId="{436A23D0-5555-4C34-BB6A-9A8492B9A1E0}" srcOrd="1" destOrd="0" presId="urn:microsoft.com/office/officeart/2005/8/layout/vProcess5"/>
    <dgm:cxn modelId="{73E120DF-8195-44D0-9E77-982D67024178}" type="presOf" srcId="{C01053CB-0CD7-48EA-BA5C-1155AFBC759D}" destId="{C1C92129-9EE6-4487-8CB6-0DA66B47424C}" srcOrd="0" destOrd="0" presId="urn:microsoft.com/office/officeart/2005/8/layout/vProcess5"/>
    <dgm:cxn modelId="{3B7BD0E1-E8E7-439A-AFFF-6C4C55A1468E}" type="presOf" srcId="{949FF497-550E-4A8B-B5AB-7393DC099EC3}" destId="{0F9C668C-A192-434B-A2C8-EA11B5D73AC2}" srcOrd="0" destOrd="0" presId="urn:microsoft.com/office/officeart/2005/8/layout/vProcess5"/>
    <dgm:cxn modelId="{17BCC1F2-D869-4267-96FD-AE300CD65B41}" type="presOf" srcId="{05F867AE-A5E4-4EC5-AE5E-FD29DB212F54}" destId="{BBDF4447-105E-490F-B9C7-518FF9715774}" srcOrd="1" destOrd="0" presId="urn:microsoft.com/office/officeart/2005/8/layout/vProcess5"/>
    <dgm:cxn modelId="{CF0285FD-910D-44DE-8C6D-F20375AA749D}" type="presOf" srcId="{0950D46B-D6D1-47B4-B192-039B046F2E7B}" destId="{B1EFAD64-2EAE-4E50-A0FF-4388E298D9EE}" srcOrd="0" destOrd="0" presId="urn:microsoft.com/office/officeart/2005/8/layout/vProcess5"/>
    <dgm:cxn modelId="{1F8E643E-A2F0-4A0B-A754-8C0C93901775}" type="presParOf" srcId="{BCA5ABE4-8F8A-43E1-884A-F06C9B7017D7}" destId="{202638B8-982C-49FD-A171-AAD3CF6899F6}" srcOrd="0" destOrd="0" presId="urn:microsoft.com/office/officeart/2005/8/layout/vProcess5"/>
    <dgm:cxn modelId="{83BF25E6-96C2-4047-A34F-09E755373E21}" type="presParOf" srcId="{BCA5ABE4-8F8A-43E1-884A-F06C9B7017D7}" destId="{C1C92129-9EE6-4487-8CB6-0DA66B47424C}" srcOrd="1" destOrd="0" presId="urn:microsoft.com/office/officeart/2005/8/layout/vProcess5"/>
    <dgm:cxn modelId="{D940F8DB-FDD6-4E95-99E3-50D78FEB87AD}" type="presParOf" srcId="{BCA5ABE4-8F8A-43E1-884A-F06C9B7017D7}" destId="{9DB04151-511A-4E57-B4EE-C347B7F5E538}" srcOrd="2" destOrd="0" presId="urn:microsoft.com/office/officeart/2005/8/layout/vProcess5"/>
    <dgm:cxn modelId="{C0B95D02-AED5-4B8C-9988-3F249EE4311D}" type="presParOf" srcId="{BCA5ABE4-8F8A-43E1-884A-F06C9B7017D7}" destId="{D396C2BE-DAD7-4285-8DEA-227DB5624115}" srcOrd="3" destOrd="0" presId="urn:microsoft.com/office/officeart/2005/8/layout/vProcess5"/>
    <dgm:cxn modelId="{ACDC1767-1FED-4CE9-84C9-4365517EBC24}" type="presParOf" srcId="{BCA5ABE4-8F8A-43E1-884A-F06C9B7017D7}" destId="{0F9C668C-A192-434B-A2C8-EA11B5D73AC2}" srcOrd="4" destOrd="0" presId="urn:microsoft.com/office/officeart/2005/8/layout/vProcess5"/>
    <dgm:cxn modelId="{D495DC6C-A0A3-4C43-95A1-C5BADAEFD17F}" type="presParOf" srcId="{BCA5ABE4-8F8A-43E1-884A-F06C9B7017D7}" destId="{B1EFAD64-2EAE-4E50-A0FF-4388E298D9EE}" srcOrd="5" destOrd="0" presId="urn:microsoft.com/office/officeart/2005/8/layout/vProcess5"/>
    <dgm:cxn modelId="{C7ADF447-46C3-4F61-BA4E-E2C59A3A7E3D}" type="presParOf" srcId="{BCA5ABE4-8F8A-43E1-884A-F06C9B7017D7}" destId="{3DB67BC4-848B-4034-A08A-81099EB05308}" srcOrd="6" destOrd="0" presId="urn:microsoft.com/office/officeart/2005/8/layout/vProcess5"/>
    <dgm:cxn modelId="{F856D7AA-519A-446C-B937-AF74A59A1C58}" type="presParOf" srcId="{BCA5ABE4-8F8A-43E1-884A-F06C9B7017D7}" destId="{BBDF4447-105E-490F-B9C7-518FF9715774}" srcOrd="7" destOrd="0" presId="urn:microsoft.com/office/officeart/2005/8/layout/vProcess5"/>
    <dgm:cxn modelId="{4E65160F-E5F8-4AE4-B957-4C08784AAD33}" type="presParOf" srcId="{BCA5ABE4-8F8A-43E1-884A-F06C9B7017D7}" destId="{436A23D0-5555-4C34-BB6A-9A8492B9A1E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1056A1E-2A12-4301-97C0-C4D45B262392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D87EC8-E385-4FA2-BFAB-99A7ACD1E4E4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el"/>
            </a:rPr>
            <a:t>Community-based and multidisciplinary approaches</a:t>
          </a:r>
          <a:r>
            <a:rPr lang="en-GB">
              <a:solidFill>
                <a:schemeClr val="tx1"/>
              </a:solidFill>
              <a:latin typeface="Ariel"/>
            </a:rPr>
            <a:t> (Pacho et al., 2025).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464A4336-8AAC-44FD-98C4-FAB1C4C654C4}" type="parTrans" cxnId="{4B34EF2F-A720-4C24-A110-46138F0A17FD}">
      <dgm:prSet/>
      <dgm:spPr/>
      <dgm:t>
        <a:bodyPr/>
        <a:lstStyle/>
        <a:p>
          <a:endParaRPr lang="en-US"/>
        </a:p>
      </dgm:t>
    </dgm:pt>
    <dgm:pt modelId="{5BDDD29A-A89D-4080-A400-B2AAD6C39B13}" type="sibTrans" cxnId="{4B34EF2F-A720-4C24-A110-46138F0A17FD}">
      <dgm:prSet/>
      <dgm:spPr/>
      <dgm:t>
        <a:bodyPr/>
        <a:lstStyle/>
        <a:p>
          <a:endParaRPr lang="en-US"/>
        </a:p>
      </dgm:t>
    </dgm:pt>
    <dgm:pt modelId="{D9558284-CB84-4BBA-8E5D-BBDBFEEB735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Preventative care and wellness initiatives are integrated (Mustapha et al., 2024; </a:t>
          </a:r>
          <a:r>
            <a:rPr lang="en-GB" dirty="0">
              <a:solidFill>
                <a:schemeClr val="tx1"/>
              </a:solidFill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Ghahramani,  Courten  and Prokofieva, 2022). </a:t>
          </a:r>
          <a:endParaRPr lang="en-GB" dirty="0">
            <a:solidFill>
              <a:schemeClr val="tx1"/>
            </a:solidFill>
            <a:latin typeface="Ariel"/>
          </a:endParaRPr>
        </a:p>
      </dgm:t>
    </dgm:pt>
    <dgm:pt modelId="{B20610CF-F373-478E-BC02-30FBF5DBF135}" type="parTrans" cxnId="{E3A3AAB3-B67C-4515-8FF1-EA6113E2477F}">
      <dgm:prSet/>
      <dgm:spPr/>
      <dgm:t>
        <a:bodyPr/>
        <a:lstStyle/>
        <a:p>
          <a:endParaRPr lang="en-GB"/>
        </a:p>
      </dgm:t>
    </dgm:pt>
    <dgm:pt modelId="{E50718D5-4F13-48C1-9CDE-F25FE17FD711}" type="sibTrans" cxnId="{E3A3AAB3-B67C-4515-8FF1-EA6113E2477F}">
      <dgm:prSet/>
      <dgm:spPr/>
      <dgm:t>
        <a:bodyPr/>
        <a:lstStyle/>
        <a:p>
          <a:endParaRPr lang="en-GB"/>
        </a:p>
      </dgm:t>
    </dgm:pt>
    <dgm:pt modelId="{2DA491E2-42F2-49E8-BF36-3BA4DB09A318}">
      <dgm:prSet custT="1"/>
      <dgm:spPr/>
      <dgm:t>
        <a:bodyPr/>
        <a:lstStyle/>
        <a:p>
          <a:pPr>
            <a:buNone/>
          </a:pPr>
          <a:r>
            <a:rPr lang="en-GB" sz="1600" b="0" i="0" dirty="0">
              <a:solidFill>
                <a:schemeClr val="tx1"/>
              </a:solidFill>
              <a:effectLst/>
              <a:latin typeface="Ariel"/>
            </a:rPr>
            <a:t>Expansion of digital health and telehealth services. (Giansanti, 2023a).</a:t>
          </a:r>
          <a:endParaRPr lang="en-GB" sz="1600" dirty="0">
            <a:solidFill>
              <a:schemeClr val="tx1"/>
            </a:solidFill>
            <a:latin typeface="Ariel"/>
          </a:endParaRPr>
        </a:p>
      </dgm:t>
    </dgm:pt>
    <dgm:pt modelId="{D9D0ABCB-7104-4B58-B1D8-5839476ED6F9}" type="parTrans" cxnId="{B20E3C85-CD4A-4BD7-85CB-13BE9392804E}">
      <dgm:prSet/>
      <dgm:spPr/>
      <dgm:t>
        <a:bodyPr/>
        <a:lstStyle/>
        <a:p>
          <a:endParaRPr lang="en-GB"/>
        </a:p>
      </dgm:t>
    </dgm:pt>
    <dgm:pt modelId="{5B070AC2-2AFF-4740-A33F-A35930624E79}" type="sibTrans" cxnId="{B20E3C85-CD4A-4BD7-85CB-13BE9392804E}">
      <dgm:prSet/>
      <dgm:spPr/>
      <dgm:t>
        <a:bodyPr/>
        <a:lstStyle/>
        <a:p>
          <a:endParaRPr lang="en-GB"/>
        </a:p>
      </dgm:t>
    </dgm:pt>
    <dgm:pt modelId="{BE13C6FB-B4EA-4895-92F8-5F9AFC2E9C54}" type="pres">
      <dgm:prSet presAssocID="{41056A1E-2A12-4301-97C0-C4D45B262392}" presName="diagram" presStyleCnt="0">
        <dgm:presLayoutVars>
          <dgm:dir/>
          <dgm:resizeHandles/>
        </dgm:presLayoutVars>
      </dgm:prSet>
      <dgm:spPr/>
    </dgm:pt>
    <dgm:pt modelId="{7503A3BB-DD25-4075-A6E2-25BC2458C9BE}" type="pres">
      <dgm:prSet presAssocID="{D9558284-CB84-4BBA-8E5D-BBDBFEEB735C}" presName="firstNode" presStyleLbl="node1" presStyleIdx="0" presStyleCnt="3" custScaleX="112380" custScaleY="128971">
        <dgm:presLayoutVars>
          <dgm:bulletEnabled val="1"/>
        </dgm:presLayoutVars>
      </dgm:prSet>
      <dgm:spPr/>
    </dgm:pt>
    <dgm:pt modelId="{D9B31F2C-A99E-4AFA-815B-2CB1C61F82D3}" type="pres">
      <dgm:prSet presAssocID="{E50718D5-4F13-48C1-9CDE-F25FE17FD711}" presName="sibTrans" presStyleLbl="sibTrans2D1" presStyleIdx="0" presStyleCnt="2"/>
      <dgm:spPr/>
    </dgm:pt>
    <dgm:pt modelId="{069446AC-515D-4E21-967D-D0C2D9D10DF3}" type="pres">
      <dgm:prSet presAssocID="{2DA491E2-42F2-49E8-BF36-3BA4DB09A318}" presName="middleNode" presStyleCnt="0"/>
      <dgm:spPr/>
    </dgm:pt>
    <dgm:pt modelId="{33C394B6-DB09-4726-A457-45D7DED81077}" type="pres">
      <dgm:prSet presAssocID="{2DA491E2-42F2-49E8-BF36-3BA4DB09A318}" presName="padding" presStyleLbl="node1" presStyleIdx="0" presStyleCnt="3"/>
      <dgm:spPr/>
    </dgm:pt>
    <dgm:pt modelId="{A6EF4A24-F4DD-4BB8-8B6E-50286FFCCD5B}" type="pres">
      <dgm:prSet presAssocID="{2DA491E2-42F2-49E8-BF36-3BA4DB09A318}" presName="shape" presStyleLbl="node1" presStyleIdx="1" presStyleCnt="3" custScaleX="223805" custScaleY="238110">
        <dgm:presLayoutVars>
          <dgm:bulletEnabled val="1"/>
        </dgm:presLayoutVars>
      </dgm:prSet>
      <dgm:spPr/>
    </dgm:pt>
    <dgm:pt modelId="{C2E565CB-8697-4BEB-B716-5EAC5A05C7C6}" type="pres">
      <dgm:prSet presAssocID="{5B070AC2-2AFF-4740-A33F-A35930624E79}" presName="sibTrans" presStyleLbl="sibTrans2D1" presStyleIdx="1" presStyleCnt="2"/>
      <dgm:spPr/>
    </dgm:pt>
    <dgm:pt modelId="{F2B198EB-D562-4C4B-AE64-51441FD4994A}" type="pres">
      <dgm:prSet presAssocID="{AAD87EC8-E385-4FA2-BFAB-99A7ACD1E4E4}" presName="lastNode" presStyleLbl="node1" presStyleIdx="2" presStyleCnt="3" custScaleX="127633" custScaleY="152227">
        <dgm:presLayoutVars>
          <dgm:bulletEnabled val="1"/>
        </dgm:presLayoutVars>
      </dgm:prSet>
      <dgm:spPr/>
    </dgm:pt>
  </dgm:ptLst>
  <dgm:cxnLst>
    <dgm:cxn modelId="{C33A171F-DE84-4AA8-A368-117D0C45C9E0}" type="presOf" srcId="{E50718D5-4F13-48C1-9CDE-F25FE17FD711}" destId="{D9B31F2C-A99E-4AFA-815B-2CB1C61F82D3}" srcOrd="0" destOrd="0" presId="urn:microsoft.com/office/officeart/2005/8/layout/bProcess2"/>
    <dgm:cxn modelId="{4B34EF2F-A720-4C24-A110-46138F0A17FD}" srcId="{41056A1E-2A12-4301-97C0-C4D45B262392}" destId="{AAD87EC8-E385-4FA2-BFAB-99A7ACD1E4E4}" srcOrd="2" destOrd="0" parTransId="{464A4336-8AAC-44FD-98C4-FAB1C4C654C4}" sibTransId="{5BDDD29A-A89D-4080-A400-B2AAD6C39B13}"/>
    <dgm:cxn modelId="{B20E3C85-CD4A-4BD7-85CB-13BE9392804E}" srcId="{41056A1E-2A12-4301-97C0-C4D45B262392}" destId="{2DA491E2-42F2-49E8-BF36-3BA4DB09A318}" srcOrd="1" destOrd="0" parTransId="{D9D0ABCB-7104-4B58-B1D8-5839476ED6F9}" sibTransId="{5B070AC2-2AFF-4740-A33F-A35930624E79}"/>
    <dgm:cxn modelId="{81B71AAC-604D-402D-80F9-7300E51DAE41}" type="presOf" srcId="{D9558284-CB84-4BBA-8E5D-BBDBFEEB735C}" destId="{7503A3BB-DD25-4075-A6E2-25BC2458C9BE}" srcOrd="0" destOrd="0" presId="urn:microsoft.com/office/officeart/2005/8/layout/bProcess2"/>
    <dgm:cxn modelId="{0096CAB1-823E-42C9-933D-5588AEEDBF85}" type="presOf" srcId="{AAD87EC8-E385-4FA2-BFAB-99A7ACD1E4E4}" destId="{F2B198EB-D562-4C4B-AE64-51441FD4994A}" srcOrd="0" destOrd="0" presId="urn:microsoft.com/office/officeart/2005/8/layout/bProcess2"/>
    <dgm:cxn modelId="{E3A3AAB3-B67C-4515-8FF1-EA6113E2477F}" srcId="{41056A1E-2A12-4301-97C0-C4D45B262392}" destId="{D9558284-CB84-4BBA-8E5D-BBDBFEEB735C}" srcOrd="0" destOrd="0" parTransId="{B20610CF-F373-478E-BC02-30FBF5DBF135}" sibTransId="{E50718D5-4F13-48C1-9CDE-F25FE17FD711}"/>
    <dgm:cxn modelId="{7AEA2DCF-C7AA-454E-8F88-EF8FACFBE425}" type="presOf" srcId="{41056A1E-2A12-4301-97C0-C4D45B262392}" destId="{BE13C6FB-B4EA-4895-92F8-5F9AFC2E9C54}" srcOrd="0" destOrd="0" presId="urn:microsoft.com/office/officeart/2005/8/layout/bProcess2"/>
    <dgm:cxn modelId="{4E0C40D5-B5E1-4F42-8E8D-89E5F045677B}" type="presOf" srcId="{2DA491E2-42F2-49E8-BF36-3BA4DB09A318}" destId="{A6EF4A24-F4DD-4BB8-8B6E-50286FFCCD5B}" srcOrd="0" destOrd="0" presId="urn:microsoft.com/office/officeart/2005/8/layout/bProcess2"/>
    <dgm:cxn modelId="{A946D6EA-31C3-4434-9DE1-037E1C9222DA}" type="presOf" srcId="{5B070AC2-2AFF-4740-A33F-A35930624E79}" destId="{C2E565CB-8697-4BEB-B716-5EAC5A05C7C6}" srcOrd="0" destOrd="0" presId="urn:microsoft.com/office/officeart/2005/8/layout/bProcess2"/>
    <dgm:cxn modelId="{87539507-9FAB-4A51-906D-6166369D698D}" type="presParOf" srcId="{BE13C6FB-B4EA-4895-92F8-5F9AFC2E9C54}" destId="{7503A3BB-DD25-4075-A6E2-25BC2458C9BE}" srcOrd="0" destOrd="0" presId="urn:microsoft.com/office/officeart/2005/8/layout/bProcess2"/>
    <dgm:cxn modelId="{2636C797-AE9C-4092-BAAF-4356D54D8CE3}" type="presParOf" srcId="{BE13C6FB-B4EA-4895-92F8-5F9AFC2E9C54}" destId="{D9B31F2C-A99E-4AFA-815B-2CB1C61F82D3}" srcOrd="1" destOrd="0" presId="urn:microsoft.com/office/officeart/2005/8/layout/bProcess2"/>
    <dgm:cxn modelId="{E8FF7824-090D-432A-AB32-5F70E5A6DE1C}" type="presParOf" srcId="{BE13C6FB-B4EA-4895-92F8-5F9AFC2E9C54}" destId="{069446AC-515D-4E21-967D-D0C2D9D10DF3}" srcOrd="2" destOrd="0" presId="urn:microsoft.com/office/officeart/2005/8/layout/bProcess2"/>
    <dgm:cxn modelId="{3A223777-AF40-4051-A2D6-4A6C60F4166C}" type="presParOf" srcId="{069446AC-515D-4E21-967D-D0C2D9D10DF3}" destId="{33C394B6-DB09-4726-A457-45D7DED81077}" srcOrd="0" destOrd="0" presId="urn:microsoft.com/office/officeart/2005/8/layout/bProcess2"/>
    <dgm:cxn modelId="{2E52CC76-689A-4C6B-BD96-D112ECA63C50}" type="presParOf" srcId="{069446AC-515D-4E21-967D-D0C2D9D10DF3}" destId="{A6EF4A24-F4DD-4BB8-8B6E-50286FFCCD5B}" srcOrd="1" destOrd="0" presId="urn:microsoft.com/office/officeart/2005/8/layout/bProcess2"/>
    <dgm:cxn modelId="{D05F1472-4A94-4413-BAFA-8C1BF5915A17}" type="presParOf" srcId="{BE13C6FB-B4EA-4895-92F8-5F9AFC2E9C54}" destId="{C2E565CB-8697-4BEB-B716-5EAC5A05C7C6}" srcOrd="3" destOrd="0" presId="urn:microsoft.com/office/officeart/2005/8/layout/bProcess2"/>
    <dgm:cxn modelId="{FB69656D-FC67-465B-B3FF-F17AB81B3AEE}" type="presParOf" srcId="{BE13C6FB-B4EA-4895-92F8-5F9AFC2E9C54}" destId="{F2B198EB-D562-4C4B-AE64-51441FD4994A}" srcOrd="4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953EA7D-F8C0-45C9-AF71-6F832D5933D8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2FECA7-8076-4C9A-AAD7-3992F1CE11B9}">
      <dgm:prSet/>
      <dgm:spPr/>
      <dgm:t>
        <a:bodyPr/>
        <a:lstStyle/>
        <a:p>
          <a:r>
            <a:rPr lang="en-GB" b="1" dirty="0">
              <a:latin typeface="Ariel"/>
            </a:rPr>
            <a:t>Use Data to Identify and Target Inequalities (Moorthie et al.,  (2022)</a:t>
          </a:r>
          <a:endParaRPr lang="en-US" dirty="0">
            <a:latin typeface="Ariel"/>
          </a:endParaRPr>
        </a:p>
      </dgm:t>
    </dgm:pt>
    <dgm:pt modelId="{ECF8FC39-97B7-417F-9BCE-1A47A774475F}" type="parTrans" cxnId="{BB471AAD-DE6D-4B92-B9FF-2F302EBB2CFE}">
      <dgm:prSet/>
      <dgm:spPr/>
      <dgm:t>
        <a:bodyPr/>
        <a:lstStyle/>
        <a:p>
          <a:endParaRPr lang="en-US"/>
        </a:p>
      </dgm:t>
    </dgm:pt>
    <dgm:pt modelId="{B2EC9C54-9D96-4EFC-B381-108860506A3E}" type="sibTrans" cxnId="{BB471AAD-DE6D-4B92-B9FF-2F302EBB2CF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5671B62-5453-4514-A264-CAC6883D38F5}">
      <dgm:prSet/>
      <dgm:spPr/>
      <dgm:t>
        <a:bodyPr/>
        <a:lstStyle/>
        <a:p>
          <a:r>
            <a:rPr lang="en-GB" dirty="0">
              <a:latin typeface="Ariel"/>
            </a:rPr>
            <a:t>Collect and analyse disaggregated data (ethnicity, deprivation, disability, gender, etc.0</a:t>
          </a:r>
          <a:r>
            <a:rPr lang="en-GB" b="1" dirty="0">
              <a:latin typeface="Ariel"/>
            </a:rPr>
            <a:t> (</a:t>
          </a:r>
          <a:r>
            <a:rPr lang="en-GB" b="0" dirty="0">
              <a:latin typeface="Ariel"/>
            </a:rPr>
            <a:t>Kauh, </a:t>
          </a:r>
          <a:r>
            <a:rPr lang="en-GB" dirty="0">
              <a:latin typeface="Ariel"/>
            </a:rPr>
            <a:t>2021)</a:t>
          </a:r>
          <a:endParaRPr lang="en-US" dirty="0">
            <a:latin typeface="Ariel"/>
          </a:endParaRPr>
        </a:p>
      </dgm:t>
    </dgm:pt>
    <dgm:pt modelId="{988F399C-7DBF-45D2-AA4C-C3AC666517C3}" type="parTrans" cxnId="{D312BC16-03C9-45B8-88EB-A1F3C9A90A97}">
      <dgm:prSet/>
      <dgm:spPr/>
      <dgm:t>
        <a:bodyPr/>
        <a:lstStyle/>
        <a:p>
          <a:endParaRPr lang="en-US"/>
        </a:p>
      </dgm:t>
    </dgm:pt>
    <dgm:pt modelId="{0D634FD0-7DB6-45C5-9C2B-E0926E26F859}" type="sibTrans" cxnId="{D312BC16-03C9-45B8-88EB-A1F3C9A90A9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4025762-4938-495E-8709-7B057D1BAD4E}">
      <dgm:prSet/>
      <dgm:spPr/>
      <dgm:t>
        <a:bodyPr/>
        <a:lstStyle/>
        <a:p>
          <a:r>
            <a:rPr lang="en-GB">
              <a:latin typeface="Ariel"/>
            </a:rPr>
            <a:t>Conduct regular Health Equity Audits. (van Daalen et al.,  2021)</a:t>
          </a:r>
          <a:endParaRPr lang="en-US">
            <a:latin typeface="Ariel"/>
          </a:endParaRPr>
        </a:p>
      </dgm:t>
    </dgm:pt>
    <dgm:pt modelId="{3650F1AB-F56A-4655-9682-46FAA507DF52}" type="parTrans" cxnId="{EF71850F-7E8F-4987-B3D3-EAC8D337049C}">
      <dgm:prSet/>
      <dgm:spPr/>
      <dgm:t>
        <a:bodyPr/>
        <a:lstStyle/>
        <a:p>
          <a:endParaRPr lang="en-US"/>
        </a:p>
      </dgm:t>
    </dgm:pt>
    <dgm:pt modelId="{4A318059-3B62-4C7D-9FDF-62D9B1869EF6}" type="sibTrans" cxnId="{EF71850F-7E8F-4987-B3D3-EAC8D337049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FB1BAB4-2D7D-4289-9EDE-EAF725E71E4C}">
      <dgm:prSet/>
      <dgm:spPr/>
      <dgm:t>
        <a:bodyPr/>
        <a:lstStyle/>
        <a:p>
          <a:r>
            <a:rPr lang="en-GB">
              <a:latin typeface="Ariel"/>
            </a:rPr>
            <a:t>Map service access and outcomes geographically (Stansberry, Tran and  Myers, 2023) </a:t>
          </a:r>
          <a:endParaRPr lang="en-US">
            <a:latin typeface="Ariel"/>
          </a:endParaRPr>
        </a:p>
      </dgm:t>
    </dgm:pt>
    <dgm:pt modelId="{FDC4AA2B-BD26-49B6-8701-7517D9F7D3F8}" type="parTrans" cxnId="{B894C189-23C1-4111-BC9D-9FFCBB4F8D31}">
      <dgm:prSet/>
      <dgm:spPr/>
      <dgm:t>
        <a:bodyPr/>
        <a:lstStyle/>
        <a:p>
          <a:endParaRPr lang="en-US"/>
        </a:p>
      </dgm:t>
    </dgm:pt>
    <dgm:pt modelId="{ED5F71BC-C38A-4436-9552-F30D7458D4FB}" type="sibTrans" cxnId="{B894C189-23C1-4111-BC9D-9FFCBB4F8D3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A6A5E52-2713-401B-BB94-2C21C8BFEF30}">
      <dgm:prSet/>
      <dgm:spPr/>
      <dgm:t>
        <a:bodyPr/>
        <a:lstStyle/>
        <a:p>
          <a:r>
            <a:rPr lang="en-GB">
              <a:latin typeface="Ariel"/>
            </a:rPr>
            <a:t>Use population health management approaches to identify underserved groups (Cerezo-Cerezo et al., 2025)</a:t>
          </a:r>
          <a:endParaRPr lang="en-US">
            <a:latin typeface="Ariel"/>
          </a:endParaRPr>
        </a:p>
      </dgm:t>
    </dgm:pt>
    <dgm:pt modelId="{88AC5480-0080-4C6D-A6BD-FD835301B81D}" type="parTrans" cxnId="{04E266BC-7C41-4EB5-A8BD-199F9250F0E4}">
      <dgm:prSet/>
      <dgm:spPr/>
      <dgm:t>
        <a:bodyPr/>
        <a:lstStyle/>
        <a:p>
          <a:endParaRPr lang="en-US"/>
        </a:p>
      </dgm:t>
    </dgm:pt>
    <dgm:pt modelId="{E504A512-FE9C-499C-90AE-73DF60769655}" type="sibTrans" cxnId="{04E266BC-7C41-4EB5-A8BD-199F9250F0E4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BD257931-2DF8-4856-85DB-355F24374056}">
      <dgm:prSet/>
      <dgm:spPr/>
      <dgm:t>
        <a:bodyPr/>
        <a:lstStyle/>
        <a:p>
          <a:r>
            <a:rPr lang="en-GB" b="1">
              <a:latin typeface="Ariel"/>
            </a:rPr>
            <a:t>Impact:</a:t>
          </a:r>
          <a:br>
            <a:rPr lang="en-GB">
              <a:latin typeface="Ariel"/>
            </a:rPr>
          </a:br>
          <a:r>
            <a:rPr lang="en-GB">
              <a:latin typeface="Ariel"/>
            </a:rPr>
            <a:t>Ensures resources are directed to communities with the greatest unmet need (Marmot et al., 2020a)</a:t>
          </a:r>
          <a:endParaRPr lang="en-US">
            <a:latin typeface="Ariel"/>
          </a:endParaRPr>
        </a:p>
      </dgm:t>
    </dgm:pt>
    <dgm:pt modelId="{04F813BB-69E2-4E31-8894-E189DA74C532}" type="parTrans" cxnId="{EDC7AF1A-83AC-4D81-8B41-37D543F87112}">
      <dgm:prSet/>
      <dgm:spPr/>
      <dgm:t>
        <a:bodyPr/>
        <a:lstStyle/>
        <a:p>
          <a:endParaRPr lang="en-US"/>
        </a:p>
      </dgm:t>
    </dgm:pt>
    <dgm:pt modelId="{6260006A-F975-47FA-B891-436789941D7A}" type="sibTrans" cxnId="{EDC7AF1A-83AC-4D81-8B41-37D543F87112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B0B36145-1C21-4E5B-9466-8B279E3BECC9}" type="pres">
      <dgm:prSet presAssocID="{6953EA7D-F8C0-45C9-AF71-6F832D5933D8}" presName="linearFlow" presStyleCnt="0">
        <dgm:presLayoutVars>
          <dgm:dir/>
          <dgm:animLvl val="lvl"/>
          <dgm:resizeHandles val="exact"/>
        </dgm:presLayoutVars>
      </dgm:prSet>
      <dgm:spPr/>
    </dgm:pt>
    <dgm:pt modelId="{E99391CA-1677-4C0B-85A7-7128B3800DC8}" type="pres">
      <dgm:prSet presAssocID="{932FECA7-8076-4C9A-AAD7-3992F1CE11B9}" presName="compositeNode" presStyleCnt="0"/>
      <dgm:spPr/>
    </dgm:pt>
    <dgm:pt modelId="{6C94E195-2087-4F13-A286-945DA5CAE74C}" type="pres">
      <dgm:prSet presAssocID="{932FECA7-8076-4C9A-AAD7-3992F1CE11B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091A25A-63B9-46F1-9CCF-39D0EEC7B335}" type="pres">
      <dgm:prSet presAssocID="{932FECA7-8076-4C9A-AAD7-3992F1CE11B9}" presName="parSh" presStyleCnt="0"/>
      <dgm:spPr/>
    </dgm:pt>
    <dgm:pt modelId="{DEDE1750-449D-42CC-87DC-07B0B7BDBE4F}" type="pres">
      <dgm:prSet presAssocID="{932FECA7-8076-4C9A-AAD7-3992F1CE11B9}" presName="lineNode" presStyleLbl="alignAccFollowNode1" presStyleIdx="0" presStyleCnt="18"/>
      <dgm:spPr/>
    </dgm:pt>
    <dgm:pt modelId="{3E35964A-84DB-4C20-960D-8D3E78F84547}" type="pres">
      <dgm:prSet presAssocID="{932FECA7-8076-4C9A-AAD7-3992F1CE11B9}" presName="lineArrowNode" presStyleLbl="alignAccFollowNode1" presStyleIdx="1" presStyleCnt="18"/>
      <dgm:spPr/>
    </dgm:pt>
    <dgm:pt modelId="{70B5BC65-FB82-473A-9D1F-6EAA4E79F88F}" type="pres">
      <dgm:prSet presAssocID="{B2EC9C54-9D96-4EFC-B381-108860506A3E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31BD6FF-7E84-41E8-9A5F-9BCFAC7CA352}" type="pres">
      <dgm:prSet presAssocID="{B2EC9C54-9D96-4EFC-B381-108860506A3E}" presName="spacerBetweenCircleAndCallout" presStyleCnt="0">
        <dgm:presLayoutVars/>
      </dgm:prSet>
      <dgm:spPr/>
    </dgm:pt>
    <dgm:pt modelId="{599F6189-8EB7-40F3-A68A-AD06267064DA}" type="pres">
      <dgm:prSet presAssocID="{932FECA7-8076-4C9A-AAD7-3992F1CE11B9}" presName="nodeText" presStyleLbl="alignAccFollowNode1" presStyleIdx="2" presStyleCnt="18">
        <dgm:presLayoutVars>
          <dgm:bulletEnabled val="1"/>
        </dgm:presLayoutVars>
      </dgm:prSet>
      <dgm:spPr/>
    </dgm:pt>
    <dgm:pt modelId="{2D7A728B-9FA7-4FC7-86EC-4601D9E4D438}" type="pres">
      <dgm:prSet presAssocID="{B2EC9C54-9D96-4EFC-B381-108860506A3E}" presName="sibTransComposite" presStyleCnt="0"/>
      <dgm:spPr/>
    </dgm:pt>
    <dgm:pt modelId="{C797EA41-CADA-4527-8239-91A74ACFD3DD}" type="pres">
      <dgm:prSet presAssocID="{E5671B62-5453-4514-A264-CAC6883D38F5}" presName="compositeNode" presStyleCnt="0"/>
      <dgm:spPr/>
    </dgm:pt>
    <dgm:pt modelId="{416B8233-F66D-42F3-BCFD-F611D25BD165}" type="pres">
      <dgm:prSet presAssocID="{E5671B62-5453-4514-A264-CAC6883D38F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95E3266-164B-4DF0-8C23-23F1E673D53D}" type="pres">
      <dgm:prSet presAssocID="{E5671B62-5453-4514-A264-CAC6883D38F5}" presName="parSh" presStyleCnt="0"/>
      <dgm:spPr/>
    </dgm:pt>
    <dgm:pt modelId="{FDD5DC38-FE1D-45CC-907E-66AEAC74995D}" type="pres">
      <dgm:prSet presAssocID="{E5671B62-5453-4514-A264-CAC6883D38F5}" presName="lineNode" presStyleLbl="alignAccFollowNode1" presStyleIdx="3" presStyleCnt="18"/>
      <dgm:spPr/>
    </dgm:pt>
    <dgm:pt modelId="{7E2363CA-D7CA-4044-A521-CE05954A5FC4}" type="pres">
      <dgm:prSet presAssocID="{E5671B62-5453-4514-A264-CAC6883D38F5}" presName="lineArrowNode" presStyleLbl="alignAccFollowNode1" presStyleIdx="4" presStyleCnt="18"/>
      <dgm:spPr/>
    </dgm:pt>
    <dgm:pt modelId="{F5E606CF-A6E2-46A7-902C-1DB83E28F86B}" type="pres">
      <dgm:prSet presAssocID="{0D634FD0-7DB6-45C5-9C2B-E0926E26F859}" presName="sibTransNodeCircle" presStyleLbl="alignNode1" presStyleIdx="1" presStyleCnt="6">
        <dgm:presLayoutVars>
          <dgm:chMax val="0"/>
          <dgm:bulletEnabled/>
        </dgm:presLayoutVars>
      </dgm:prSet>
      <dgm:spPr/>
    </dgm:pt>
    <dgm:pt modelId="{CE45FFC4-C00C-49E7-8A43-BF6847741F81}" type="pres">
      <dgm:prSet presAssocID="{0D634FD0-7DB6-45C5-9C2B-E0926E26F859}" presName="spacerBetweenCircleAndCallout" presStyleCnt="0">
        <dgm:presLayoutVars/>
      </dgm:prSet>
      <dgm:spPr/>
    </dgm:pt>
    <dgm:pt modelId="{17D27A09-987E-44BB-9381-70BAC3EAB5D5}" type="pres">
      <dgm:prSet presAssocID="{E5671B62-5453-4514-A264-CAC6883D38F5}" presName="nodeText" presStyleLbl="alignAccFollowNode1" presStyleIdx="5" presStyleCnt="18">
        <dgm:presLayoutVars>
          <dgm:bulletEnabled val="1"/>
        </dgm:presLayoutVars>
      </dgm:prSet>
      <dgm:spPr/>
    </dgm:pt>
    <dgm:pt modelId="{383C585E-DFC4-4674-95D1-6449BC76B7D5}" type="pres">
      <dgm:prSet presAssocID="{0D634FD0-7DB6-45C5-9C2B-E0926E26F859}" presName="sibTransComposite" presStyleCnt="0"/>
      <dgm:spPr/>
    </dgm:pt>
    <dgm:pt modelId="{CD8C7D0F-50A5-4F6B-B352-A5794BE5D1D2}" type="pres">
      <dgm:prSet presAssocID="{A4025762-4938-495E-8709-7B057D1BAD4E}" presName="compositeNode" presStyleCnt="0"/>
      <dgm:spPr/>
    </dgm:pt>
    <dgm:pt modelId="{1A6A1382-CB15-4052-9535-A755B8CB2A28}" type="pres">
      <dgm:prSet presAssocID="{A4025762-4938-495E-8709-7B057D1BAD4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D572BBC-EE78-4170-BC12-CCEAE5F87342}" type="pres">
      <dgm:prSet presAssocID="{A4025762-4938-495E-8709-7B057D1BAD4E}" presName="parSh" presStyleCnt="0"/>
      <dgm:spPr/>
    </dgm:pt>
    <dgm:pt modelId="{7BFB4BBA-900E-4AF8-B666-CF2A6B89D0FE}" type="pres">
      <dgm:prSet presAssocID="{A4025762-4938-495E-8709-7B057D1BAD4E}" presName="lineNode" presStyleLbl="alignAccFollowNode1" presStyleIdx="6" presStyleCnt="18"/>
      <dgm:spPr/>
    </dgm:pt>
    <dgm:pt modelId="{99AC74B1-50B3-41C4-8BE6-1DEBD36E11A1}" type="pres">
      <dgm:prSet presAssocID="{A4025762-4938-495E-8709-7B057D1BAD4E}" presName="lineArrowNode" presStyleLbl="alignAccFollowNode1" presStyleIdx="7" presStyleCnt="18"/>
      <dgm:spPr/>
    </dgm:pt>
    <dgm:pt modelId="{AEB40E96-6FBE-4761-8AE8-B9F77DBDA7C7}" type="pres">
      <dgm:prSet presAssocID="{4A318059-3B62-4C7D-9FDF-62D9B1869EF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A6D90F29-8074-4C5B-9435-F0E570D58BF9}" type="pres">
      <dgm:prSet presAssocID="{4A318059-3B62-4C7D-9FDF-62D9B1869EF6}" presName="spacerBetweenCircleAndCallout" presStyleCnt="0">
        <dgm:presLayoutVars/>
      </dgm:prSet>
      <dgm:spPr/>
    </dgm:pt>
    <dgm:pt modelId="{FA15C91D-D954-4E64-8287-DBF4BD31D381}" type="pres">
      <dgm:prSet presAssocID="{A4025762-4938-495E-8709-7B057D1BAD4E}" presName="nodeText" presStyleLbl="alignAccFollowNode1" presStyleIdx="8" presStyleCnt="18">
        <dgm:presLayoutVars>
          <dgm:bulletEnabled val="1"/>
        </dgm:presLayoutVars>
      </dgm:prSet>
      <dgm:spPr/>
    </dgm:pt>
    <dgm:pt modelId="{42CF949D-9583-4A71-944B-353B4317BFDC}" type="pres">
      <dgm:prSet presAssocID="{4A318059-3B62-4C7D-9FDF-62D9B1869EF6}" presName="sibTransComposite" presStyleCnt="0"/>
      <dgm:spPr/>
    </dgm:pt>
    <dgm:pt modelId="{0825618D-B4E0-4206-840A-FABFDD1C2B0D}" type="pres">
      <dgm:prSet presAssocID="{2FB1BAB4-2D7D-4289-9EDE-EAF725E71E4C}" presName="compositeNode" presStyleCnt="0"/>
      <dgm:spPr/>
    </dgm:pt>
    <dgm:pt modelId="{3480DADB-2BA6-4E32-8C7B-715AF324E48B}" type="pres">
      <dgm:prSet presAssocID="{2FB1BAB4-2D7D-4289-9EDE-EAF725E71E4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8108381-DF1B-4D5C-8EB4-660A3DCB58F3}" type="pres">
      <dgm:prSet presAssocID="{2FB1BAB4-2D7D-4289-9EDE-EAF725E71E4C}" presName="parSh" presStyleCnt="0"/>
      <dgm:spPr/>
    </dgm:pt>
    <dgm:pt modelId="{18FC5E4F-B2FA-456C-A1AA-0CF7F084E0C9}" type="pres">
      <dgm:prSet presAssocID="{2FB1BAB4-2D7D-4289-9EDE-EAF725E71E4C}" presName="lineNode" presStyleLbl="alignAccFollowNode1" presStyleIdx="9" presStyleCnt="18"/>
      <dgm:spPr/>
    </dgm:pt>
    <dgm:pt modelId="{C1F64BF8-B463-4000-BF5F-EC91428399F3}" type="pres">
      <dgm:prSet presAssocID="{2FB1BAB4-2D7D-4289-9EDE-EAF725E71E4C}" presName="lineArrowNode" presStyleLbl="alignAccFollowNode1" presStyleIdx="10" presStyleCnt="18"/>
      <dgm:spPr/>
    </dgm:pt>
    <dgm:pt modelId="{9356E597-5A2A-4002-8B54-5831E59659E7}" type="pres">
      <dgm:prSet presAssocID="{ED5F71BC-C38A-4436-9552-F30D7458D4FB}" presName="sibTransNodeCircle" presStyleLbl="alignNode1" presStyleIdx="3" presStyleCnt="6">
        <dgm:presLayoutVars>
          <dgm:chMax val="0"/>
          <dgm:bulletEnabled/>
        </dgm:presLayoutVars>
      </dgm:prSet>
      <dgm:spPr/>
    </dgm:pt>
    <dgm:pt modelId="{BFD9A2FD-EC57-4E8C-916C-FF14B46FC9E5}" type="pres">
      <dgm:prSet presAssocID="{ED5F71BC-C38A-4436-9552-F30D7458D4FB}" presName="spacerBetweenCircleAndCallout" presStyleCnt="0">
        <dgm:presLayoutVars/>
      </dgm:prSet>
      <dgm:spPr/>
    </dgm:pt>
    <dgm:pt modelId="{4F9496C2-BD8F-435D-947F-406D30D58591}" type="pres">
      <dgm:prSet presAssocID="{2FB1BAB4-2D7D-4289-9EDE-EAF725E71E4C}" presName="nodeText" presStyleLbl="alignAccFollowNode1" presStyleIdx="11" presStyleCnt="18">
        <dgm:presLayoutVars>
          <dgm:bulletEnabled val="1"/>
        </dgm:presLayoutVars>
      </dgm:prSet>
      <dgm:spPr/>
    </dgm:pt>
    <dgm:pt modelId="{60CC036C-0D99-4CAE-9140-79EF4855E99B}" type="pres">
      <dgm:prSet presAssocID="{ED5F71BC-C38A-4436-9552-F30D7458D4FB}" presName="sibTransComposite" presStyleCnt="0"/>
      <dgm:spPr/>
    </dgm:pt>
    <dgm:pt modelId="{4D1902B4-7C53-48BD-9809-FAF8CC48B5B4}" type="pres">
      <dgm:prSet presAssocID="{BA6A5E52-2713-401B-BB94-2C21C8BFEF30}" presName="compositeNode" presStyleCnt="0"/>
      <dgm:spPr/>
    </dgm:pt>
    <dgm:pt modelId="{3FDADC7E-CBAC-48D2-96F0-799C33D7A94E}" type="pres">
      <dgm:prSet presAssocID="{BA6A5E52-2713-401B-BB94-2C21C8BFEF3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F7807B8-FBC8-4EEE-BFD2-2B8631CF0B96}" type="pres">
      <dgm:prSet presAssocID="{BA6A5E52-2713-401B-BB94-2C21C8BFEF30}" presName="parSh" presStyleCnt="0"/>
      <dgm:spPr/>
    </dgm:pt>
    <dgm:pt modelId="{55F3A1ED-0692-4DC2-A98E-5057D90CAA87}" type="pres">
      <dgm:prSet presAssocID="{BA6A5E52-2713-401B-BB94-2C21C8BFEF30}" presName="lineNode" presStyleLbl="alignAccFollowNode1" presStyleIdx="12" presStyleCnt="18"/>
      <dgm:spPr/>
    </dgm:pt>
    <dgm:pt modelId="{4C7CE395-6AA0-453C-9788-F0549DC08A4A}" type="pres">
      <dgm:prSet presAssocID="{BA6A5E52-2713-401B-BB94-2C21C8BFEF30}" presName="lineArrowNode" presStyleLbl="alignAccFollowNode1" presStyleIdx="13" presStyleCnt="18"/>
      <dgm:spPr/>
    </dgm:pt>
    <dgm:pt modelId="{8AA21A6F-184D-4224-A08D-13A6AD95987B}" type="pres">
      <dgm:prSet presAssocID="{E504A512-FE9C-499C-90AE-73DF60769655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6E9AB86C-A2E2-4EDC-8104-4CF95DFA9BEF}" type="pres">
      <dgm:prSet presAssocID="{E504A512-FE9C-499C-90AE-73DF60769655}" presName="spacerBetweenCircleAndCallout" presStyleCnt="0">
        <dgm:presLayoutVars/>
      </dgm:prSet>
      <dgm:spPr/>
    </dgm:pt>
    <dgm:pt modelId="{79EBD74F-0692-4BBF-B214-3540F3AC58F3}" type="pres">
      <dgm:prSet presAssocID="{BA6A5E52-2713-401B-BB94-2C21C8BFEF30}" presName="nodeText" presStyleLbl="alignAccFollowNode1" presStyleIdx="14" presStyleCnt="18">
        <dgm:presLayoutVars>
          <dgm:bulletEnabled val="1"/>
        </dgm:presLayoutVars>
      </dgm:prSet>
      <dgm:spPr/>
    </dgm:pt>
    <dgm:pt modelId="{E4BEAE40-29FD-4AAB-94A4-253B151E3AE8}" type="pres">
      <dgm:prSet presAssocID="{E504A512-FE9C-499C-90AE-73DF60769655}" presName="sibTransComposite" presStyleCnt="0"/>
      <dgm:spPr/>
    </dgm:pt>
    <dgm:pt modelId="{A2DAD883-59AC-422A-8B8D-6A7A8E0BA8E7}" type="pres">
      <dgm:prSet presAssocID="{BD257931-2DF8-4856-85DB-355F24374056}" presName="compositeNode" presStyleCnt="0"/>
      <dgm:spPr/>
    </dgm:pt>
    <dgm:pt modelId="{1EF248F3-544A-4E94-9D60-69D62F49CC6E}" type="pres">
      <dgm:prSet presAssocID="{BD257931-2DF8-4856-85DB-355F2437405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C06CA59-58D9-40E5-92C3-B3D47C08A52E}" type="pres">
      <dgm:prSet presAssocID="{BD257931-2DF8-4856-85DB-355F24374056}" presName="parSh" presStyleCnt="0"/>
      <dgm:spPr/>
    </dgm:pt>
    <dgm:pt modelId="{8D02D642-7B19-455D-A7D9-E9A5A2B83923}" type="pres">
      <dgm:prSet presAssocID="{BD257931-2DF8-4856-85DB-355F24374056}" presName="lineNode" presStyleLbl="alignAccFollowNode1" presStyleIdx="15" presStyleCnt="18"/>
      <dgm:spPr/>
    </dgm:pt>
    <dgm:pt modelId="{D779114E-779D-490A-BC02-3580CB77CFD9}" type="pres">
      <dgm:prSet presAssocID="{BD257931-2DF8-4856-85DB-355F24374056}" presName="lineArrowNode" presStyleLbl="alignAccFollowNode1" presStyleIdx="16" presStyleCnt="18"/>
      <dgm:spPr/>
    </dgm:pt>
    <dgm:pt modelId="{76E186A8-1457-4FFC-AC83-BCDC491D6415}" type="pres">
      <dgm:prSet presAssocID="{6260006A-F975-47FA-B891-436789941D7A}" presName="sibTransNodeCircle" presStyleLbl="alignNode1" presStyleIdx="5" presStyleCnt="6">
        <dgm:presLayoutVars>
          <dgm:chMax val="0"/>
          <dgm:bulletEnabled/>
        </dgm:presLayoutVars>
      </dgm:prSet>
      <dgm:spPr/>
    </dgm:pt>
    <dgm:pt modelId="{88EE8B15-A66B-4A9A-B710-B8B2B94CD1F0}" type="pres">
      <dgm:prSet presAssocID="{6260006A-F975-47FA-B891-436789941D7A}" presName="spacerBetweenCircleAndCallout" presStyleCnt="0">
        <dgm:presLayoutVars/>
      </dgm:prSet>
      <dgm:spPr/>
    </dgm:pt>
    <dgm:pt modelId="{66134ED7-B365-48A2-A503-8B6235F5E590}" type="pres">
      <dgm:prSet presAssocID="{BD257931-2DF8-4856-85DB-355F24374056}" presName="nodeText" presStyleLbl="alignAccFollowNode1" presStyleIdx="17" presStyleCnt="18">
        <dgm:presLayoutVars>
          <dgm:bulletEnabled val="1"/>
        </dgm:presLayoutVars>
      </dgm:prSet>
      <dgm:spPr/>
    </dgm:pt>
  </dgm:ptLst>
  <dgm:cxnLst>
    <dgm:cxn modelId="{EF71850F-7E8F-4987-B3D3-EAC8D337049C}" srcId="{6953EA7D-F8C0-45C9-AF71-6F832D5933D8}" destId="{A4025762-4938-495E-8709-7B057D1BAD4E}" srcOrd="2" destOrd="0" parTransId="{3650F1AB-F56A-4655-9682-46FAA507DF52}" sibTransId="{4A318059-3B62-4C7D-9FDF-62D9B1869EF6}"/>
    <dgm:cxn modelId="{D312BC16-03C9-45B8-88EB-A1F3C9A90A97}" srcId="{6953EA7D-F8C0-45C9-AF71-6F832D5933D8}" destId="{E5671B62-5453-4514-A264-CAC6883D38F5}" srcOrd="1" destOrd="0" parTransId="{988F399C-7DBF-45D2-AA4C-C3AC666517C3}" sibTransId="{0D634FD0-7DB6-45C5-9C2B-E0926E26F859}"/>
    <dgm:cxn modelId="{EDC7AF1A-83AC-4D81-8B41-37D543F87112}" srcId="{6953EA7D-F8C0-45C9-AF71-6F832D5933D8}" destId="{BD257931-2DF8-4856-85DB-355F24374056}" srcOrd="5" destOrd="0" parTransId="{04F813BB-69E2-4E31-8894-E189DA74C532}" sibTransId="{6260006A-F975-47FA-B891-436789941D7A}"/>
    <dgm:cxn modelId="{035F491C-F16F-4C1F-8F88-6FB7974F1997}" type="presOf" srcId="{2FB1BAB4-2D7D-4289-9EDE-EAF725E71E4C}" destId="{4F9496C2-BD8F-435D-947F-406D30D58591}" srcOrd="0" destOrd="0" presId="urn:microsoft.com/office/officeart/2016/7/layout/LinearArrowProcessNumbered"/>
    <dgm:cxn modelId="{B067641E-D40D-4ED3-BF8E-12C8148F2BEE}" type="presOf" srcId="{A4025762-4938-495E-8709-7B057D1BAD4E}" destId="{FA15C91D-D954-4E64-8287-DBF4BD31D381}" srcOrd="0" destOrd="0" presId="urn:microsoft.com/office/officeart/2016/7/layout/LinearArrowProcessNumbered"/>
    <dgm:cxn modelId="{687AA023-426E-48D9-A669-0D74FC130B1B}" type="presOf" srcId="{4A318059-3B62-4C7D-9FDF-62D9B1869EF6}" destId="{AEB40E96-6FBE-4761-8AE8-B9F77DBDA7C7}" srcOrd="0" destOrd="0" presId="urn:microsoft.com/office/officeart/2016/7/layout/LinearArrowProcessNumbered"/>
    <dgm:cxn modelId="{6A11A824-C5E5-4826-AE9B-B79B2388E366}" type="presOf" srcId="{932FECA7-8076-4C9A-AAD7-3992F1CE11B9}" destId="{599F6189-8EB7-40F3-A68A-AD06267064DA}" srcOrd="0" destOrd="0" presId="urn:microsoft.com/office/officeart/2016/7/layout/LinearArrowProcessNumbered"/>
    <dgm:cxn modelId="{FFA6322A-6C81-426C-9607-B404F2F64C29}" type="presOf" srcId="{0D634FD0-7DB6-45C5-9C2B-E0926E26F859}" destId="{F5E606CF-A6E2-46A7-902C-1DB83E28F86B}" srcOrd="0" destOrd="0" presId="urn:microsoft.com/office/officeart/2016/7/layout/LinearArrowProcessNumbered"/>
    <dgm:cxn modelId="{072E5832-D91D-4FCA-A6B2-3E893E2CE4DC}" type="presOf" srcId="{6953EA7D-F8C0-45C9-AF71-6F832D5933D8}" destId="{B0B36145-1C21-4E5B-9466-8B279E3BECC9}" srcOrd="0" destOrd="0" presId="urn:microsoft.com/office/officeart/2016/7/layout/LinearArrowProcessNumbered"/>
    <dgm:cxn modelId="{D406445D-8C09-4DE8-A254-E1F68CAE24A2}" type="presOf" srcId="{B2EC9C54-9D96-4EFC-B381-108860506A3E}" destId="{70B5BC65-FB82-473A-9D1F-6EAA4E79F88F}" srcOrd="0" destOrd="0" presId="urn:microsoft.com/office/officeart/2016/7/layout/LinearArrowProcessNumbered"/>
    <dgm:cxn modelId="{43760041-0430-48F6-B86E-F6B1EB382B6D}" type="presOf" srcId="{BA6A5E52-2713-401B-BB94-2C21C8BFEF30}" destId="{79EBD74F-0692-4BBF-B214-3540F3AC58F3}" srcOrd="0" destOrd="0" presId="urn:microsoft.com/office/officeart/2016/7/layout/LinearArrowProcessNumbered"/>
    <dgm:cxn modelId="{48608044-E6A9-4431-9FEC-0A761D0530C3}" type="presOf" srcId="{E5671B62-5453-4514-A264-CAC6883D38F5}" destId="{17D27A09-987E-44BB-9381-70BAC3EAB5D5}" srcOrd="0" destOrd="0" presId="urn:microsoft.com/office/officeart/2016/7/layout/LinearArrowProcessNumbered"/>
    <dgm:cxn modelId="{46D11171-8F0D-4FAA-8A3D-411055D89121}" type="presOf" srcId="{6260006A-F975-47FA-B891-436789941D7A}" destId="{76E186A8-1457-4FFC-AC83-BCDC491D6415}" srcOrd="0" destOrd="0" presId="urn:microsoft.com/office/officeart/2016/7/layout/LinearArrowProcessNumbered"/>
    <dgm:cxn modelId="{B894C189-23C1-4111-BC9D-9FFCBB4F8D31}" srcId="{6953EA7D-F8C0-45C9-AF71-6F832D5933D8}" destId="{2FB1BAB4-2D7D-4289-9EDE-EAF725E71E4C}" srcOrd="3" destOrd="0" parTransId="{FDC4AA2B-BD26-49B6-8701-7517D9F7D3F8}" sibTransId="{ED5F71BC-C38A-4436-9552-F30D7458D4FB}"/>
    <dgm:cxn modelId="{B8D716A0-23A1-47BC-B8EC-C0D5B6FD2031}" type="presOf" srcId="{E504A512-FE9C-499C-90AE-73DF60769655}" destId="{8AA21A6F-184D-4224-A08D-13A6AD95987B}" srcOrd="0" destOrd="0" presId="urn:microsoft.com/office/officeart/2016/7/layout/LinearArrowProcessNumbered"/>
    <dgm:cxn modelId="{BB471AAD-DE6D-4B92-B9FF-2F302EBB2CFE}" srcId="{6953EA7D-F8C0-45C9-AF71-6F832D5933D8}" destId="{932FECA7-8076-4C9A-AAD7-3992F1CE11B9}" srcOrd="0" destOrd="0" parTransId="{ECF8FC39-97B7-417F-9BCE-1A47A774475F}" sibTransId="{B2EC9C54-9D96-4EFC-B381-108860506A3E}"/>
    <dgm:cxn modelId="{04E266BC-7C41-4EB5-A8BD-199F9250F0E4}" srcId="{6953EA7D-F8C0-45C9-AF71-6F832D5933D8}" destId="{BA6A5E52-2713-401B-BB94-2C21C8BFEF30}" srcOrd="4" destOrd="0" parTransId="{88AC5480-0080-4C6D-A6BD-FD835301B81D}" sibTransId="{E504A512-FE9C-499C-90AE-73DF60769655}"/>
    <dgm:cxn modelId="{41014CF6-5CBC-42AE-B62C-802CBDCA12D0}" type="presOf" srcId="{BD257931-2DF8-4856-85DB-355F24374056}" destId="{66134ED7-B365-48A2-A503-8B6235F5E590}" srcOrd="0" destOrd="0" presId="urn:microsoft.com/office/officeart/2016/7/layout/LinearArrowProcessNumbered"/>
    <dgm:cxn modelId="{CAA8ACF6-350C-4816-8BA1-66264AA1911B}" type="presOf" srcId="{ED5F71BC-C38A-4436-9552-F30D7458D4FB}" destId="{9356E597-5A2A-4002-8B54-5831E59659E7}" srcOrd="0" destOrd="0" presId="urn:microsoft.com/office/officeart/2016/7/layout/LinearArrowProcessNumbered"/>
    <dgm:cxn modelId="{E4BB4C50-2E96-476D-AF48-3E5C4AEC0004}" type="presParOf" srcId="{B0B36145-1C21-4E5B-9466-8B279E3BECC9}" destId="{E99391CA-1677-4C0B-85A7-7128B3800DC8}" srcOrd="0" destOrd="0" presId="urn:microsoft.com/office/officeart/2016/7/layout/LinearArrowProcessNumbered"/>
    <dgm:cxn modelId="{02349F25-0599-4BD7-9EC8-9584AD59E3BC}" type="presParOf" srcId="{E99391CA-1677-4C0B-85A7-7128B3800DC8}" destId="{6C94E195-2087-4F13-A286-945DA5CAE74C}" srcOrd="0" destOrd="0" presId="urn:microsoft.com/office/officeart/2016/7/layout/LinearArrowProcessNumbered"/>
    <dgm:cxn modelId="{4AF56E30-5306-42E3-BE94-26295D745460}" type="presParOf" srcId="{E99391CA-1677-4C0B-85A7-7128B3800DC8}" destId="{0091A25A-63B9-46F1-9CCF-39D0EEC7B335}" srcOrd="1" destOrd="0" presId="urn:microsoft.com/office/officeart/2016/7/layout/LinearArrowProcessNumbered"/>
    <dgm:cxn modelId="{FD60308A-CB25-40EA-A004-F0F4388AAE87}" type="presParOf" srcId="{0091A25A-63B9-46F1-9CCF-39D0EEC7B335}" destId="{DEDE1750-449D-42CC-87DC-07B0B7BDBE4F}" srcOrd="0" destOrd="0" presId="urn:microsoft.com/office/officeart/2016/7/layout/LinearArrowProcessNumbered"/>
    <dgm:cxn modelId="{7C60B98F-DCB2-47E6-B996-FEE666C61361}" type="presParOf" srcId="{0091A25A-63B9-46F1-9CCF-39D0EEC7B335}" destId="{3E35964A-84DB-4C20-960D-8D3E78F84547}" srcOrd="1" destOrd="0" presId="urn:microsoft.com/office/officeart/2016/7/layout/LinearArrowProcessNumbered"/>
    <dgm:cxn modelId="{43B6606C-FCB1-4866-9778-8F84B27BAD5C}" type="presParOf" srcId="{0091A25A-63B9-46F1-9CCF-39D0EEC7B335}" destId="{70B5BC65-FB82-473A-9D1F-6EAA4E79F88F}" srcOrd="2" destOrd="0" presId="urn:microsoft.com/office/officeart/2016/7/layout/LinearArrowProcessNumbered"/>
    <dgm:cxn modelId="{52DFA077-6B22-4485-A56B-A92D4A8A3832}" type="presParOf" srcId="{0091A25A-63B9-46F1-9CCF-39D0EEC7B335}" destId="{E31BD6FF-7E84-41E8-9A5F-9BCFAC7CA352}" srcOrd="3" destOrd="0" presId="urn:microsoft.com/office/officeart/2016/7/layout/LinearArrowProcessNumbered"/>
    <dgm:cxn modelId="{8308C8A7-2AE4-47C4-8ECC-6FDD89E27593}" type="presParOf" srcId="{E99391CA-1677-4C0B-85A7-7128B3800DC8}" destId="{599F6189-8EB7-40F3-A68A-AD06267064DA}" srcOrd="2" destOrd="0" presId="urn:microsoft.com/office/officeart/2016/7/layout/LinearArrowProcessNumbered"/>
    <dgm:cxn modelId="{5C704908-7DB5-4B2B-8151-1B4CB0F10C7C}" type="presParOf" srcId="{B0B36145-1C21-4E5B-9466-8B279E3BECC9}" destId="{2D7A728B-9FA7-4FC7-86EC-4601D9E4D438}" srcOrd="1" destOrd="0" presId="urn:microsoft.com/office/officeart/2016/7/layout/LinearArrowProcessNumbered"/>
    <dgm:cxn modelId="{87A6C1F2-DA51-45C5-8B52-49E1859D59AD}" type="presParOf" srcId="{B0B36145-1C21-4E5B-9466-8B279E3BECC9}" destId="{C797EA41-CADA-4527-8239-91A74ACFD3DD}" srcOrd="2" destOrd="0" presId="urn:microsoft.com/office/officeart/2016/7/layout/LinearArrowProcessNumbered"/>
    <dgm:cxn modelId="{36EC5BB3-34BA-42E4-AD8D-60D51C394FFB}" type="presParOf" srcId="{C797EA41-CADA-4527-8239-91A74ACFD3DD}" destId="{416B8233-F66D-42F3-BCFD-F611D25BD165}" srcOrd="0" destOrd="0" presId="urn:microsoft.com/office/officeart/2016/7/layout/LinearArrowProcessNumbered"/>
    <dgm:cxn modelId="{95B8749F-3EA7-4F74-9105-7B264EFA8054}" type="presParOf" srcId="{C797EA41-CADA-4527-8239-91A74ACFD3DD}" destId="{795E3266-164B-4DF0-8C23-23F1E673D53D}" srcOrd="1" destOrd="0" presId="urn:microsoft.com/office/officeart/2016/7/layout/LinearArrowProcessNumbered"/>
    <dgm:cxn modelId="{4C4654CA-9201-4F3D-BC05-F114B382F966}" type="presParOf" srcId="{795E3266-164B-4DF0-8C23-23F1E673D53D}" destId="{FDD5DC38-FE1D-45CC-907E-66AEAC74995D}" srcOrd="0" destOrd="0" presId="urn:microsoft.com/office/officeart/2016/7/layout/LinearArrowProcessNumbered"/>
    <dgm:cxn modelId="{3DB17BC3-519D-43D7-B08B-389DF6EB057B}" type="presParOf" srcId="{795E3266-164B-4DF0-8C23-23F1E673D53D}" destId="{7E2363CA-D7CA-4044-A521-CE05954A5FC4}" srcOrd="1" destOrd="0" presId="urn:microsoft.com/office/officeart/2016/7/layout/LinearArrowProcessNumbered"/>
    <dgm:cxn modelId="{A6CC560B-F10B-41C5-9ADF-B050224F57C1}" type="presParOf" srcId="{795E3266-164B-4DF0-8C23-23F1E673D53D}" destId="{F5E606CF-A6E2-46A7-902C-1DB83E28F86B}" srcOrd="2" destOrd="0" presId="urn:microsoft.com/office/officeart/2016/7/layout/LinearArrowProcessNumbered"/>
    <dgm:cxn modelId="{80E067AD-7DE0-4E0F-93AF-C5472A0FC10A}" type="presParOf" srcId="{795E3266-164B-4DF0-8C23-23F1E673D53D}" destId="{CE45FFC4-C00C-49E7-8A43-BF6847741F81}" srcOrd="3" destOrd="0" presId="urn:microsoft.com/office/officeart/2016/7/layout/LinearArrowProcessNumbered"/>
    <dgm:cxn modelId="{F4DEB354-770F-4F94-B58F-8C4CB58F049B}" type="presParOf" srcId="{C797EA41-CADA-4527-8239-91A74ACFD3DD}" destId="{17D27A09-987E-44BB-9381-70BAC3EAB5D5}" srcOrd="2" destOrd="0" presId="urn:microsoft.com/office/officeart/2016/7/layout/LinearArrowProcessNumbered"/>
    <dgm:cxn modelId="{EDBF585B-AEFF-41C6-9DE1-8B83FE1B6EA7}" type="presParOf" srcId="{B0B36145-1C21-4E5B-9466-8B279E3BECC9}" destId="{383C585E-DFC4-4674-95D1-6449BC76B7D5}" srcOrd="3" destOrd="0" presId="urn:microsoft.com/office/officeart/2016/7/layout/LinearArrowProcessNumbered"/>
    <dgm:cxn modelId="{C586D09D-C6B6-40D3-B22F-E05719F36877}" type="presParOf" srcId="{B0B36145-1C21-4E5B-9466-8B279E3BECC9}" destId="{CD8C7D0F-50A5-4F6B-B352-A5794BE5D1D2}" srcOrd="4" destOrd="0" presId="urn:microsoft.com/office/officeart/2016/7/layout/LinearArrowProcessNumbered"/>
    <dgm:cxn modelId="{CBD04D28-F0E5-4A35-8463-11D9F31CEC93}" type="presParOf" srcId="{CD8C7D0F-50A5-4F6B-B352-A5794BE5D1D2}" destId="{1A6A1382-CB15-4052-9535-A755B8CB2A28}" srcOrd="0" destOrd="0" presId="urn:microsoft.com/office/officeart/2016/7/layout/LinearArrowProcessNumbered"/>
    <dgm:cxn modelId="{9764E0A2-943F-42AE-8AB2-44745C82ABAC}" type="presParOf" srcId="{CD8C7D0F-50A5-4F6B-B352-A5794BE5D1D2}" destId="{7D572BBC-EE78-4170-BC12-CCEAE5F87342}" srcOrd="1" destOrd="0" presId="urn:microsoft.com/office/officeart/2016/7/layout/LinearArrowProcessNumbered"/>
    <dgm:cxn modelId="{E6892316-6D14-425C-867C-B07567A68929}" type="presParOf" srcId="{7D572BBC-EE78-4170-BC12-CCEAE5F87342}" destId="{7BFB4BBA-900E-4AF8-B666-CF2A6B89D0FE}" srcOrd="0" destOrd="0" presId="urn:microsoft.com/office/officeart/2016/7/layout/LinearArrowProcessNumbered"/>
    <dgm:cxn modelId="{B3F1467E-1EC2-4001-A4A1-AD43D3F6EB0F}" type="presParOf" srcId="{7D572BBC-EE78-4170-BC12-CCEAE5F87342}" destId="{99AC74B1-50B3-41C4-8BE6-1DEBD36E11A1}" srcOrd="1" destOrd="0" presId="urn:microsoft.com/office/officeart/2016/7/layout/LinearArrowProcessNumbered"/>
    <dgm:cxn modelId="{D5643BBA-FDD7-4B2D-9A54-D4C2B0FA6091}" type="presParOf" srcId="{7D572BBC-EE78-4170-BC12-CCEAE5F87342}" destId="{AEB40E96-6FBE-4761-8AE8-B9F77DBDA7C7}" srcOrd="2" destOrd="0" presId="urn:microsoft.com/office/officeart/2016/7/layout/LinearArrowProcessNumbered"/>
    <dgm:cxn modelId="{9AB64A0A-BC77-4672-A7C9-834C648D6E45}" type="presParOf" srcId="{7D572BBC-EE78-4170-BC12-CCEAE5F87342}" destId="{A6D90F29-8074-4C5B-9435-F0E570D58BF9}" srcOrd="3" destOrd="0" presId="urn:microsoft.com/office/officeart/2016/7/layout/LinearArrowProcessNumbered"/>
    <dgm:cxn modelId="{6BC78617-A578-499D-8377-4F2B509D4B25}" type="presParOf" srcId="{CD8C7D0F-50A5-4F6B-B352-A5794BE5D1D2}" destId="{FA15C91D-D954-4E64-8287-DBF4BD31D381}" srcOrd="2" destOrd="0" presId="urn:microsoft.com/office/officeart/2016/7/layout/LinearArrowProcessNumbered"/>
    <dgm:cxn modelId="{01C4FA58-E05A-4B44-BBFE-E6888519A91A}" type="presParOf" srcId="{B0B36145-1C21-4E5B-9466-8B279E3BECC9}" destId="{42CF949D-9583-4A71-944B-353B4317BFDC}" srcOrd="5" destOrd="0" presId="urn:microsoft.com/office/officeart/2016/7/layout/LinearArrowProcessNumbered"/>
    <dgm:cxn modelId="{8664D079-FFF9-4F3F-86E6-1C6C2ABFEB97}" type="presParOf" srcId="{B0B36145-1C21-4E5B-9466-8B279E3BECC9}" destId="{0825618D-B4E0-4206-840A-FABFDD1C2B0D}" srcOrd="6" destOrd="0" presId="urn:microsoft.com/office/officeart/2016/7/layout/LinearArrowProcessNumbered"/>
    <dgm:cxn modelId="{791B7B26-6EBE-4940-B973-6481B493FCF7}" type="presParOf" srcId="{0825618D-B4E0-4206-840A-FABFDD1C2B0D}" destId="{3480DADB-2BA6-4E32-8C7B-715AF324E48B}" srcOrd="0" destOrd="0" presId="urn:microsoft.com/office/officeart/2016/7/layout/LinearArrowProcessNumbered"/>
    <dgm:cxn modelId="{CFF30659-D4A7-44A3-837C-9F5C793B049F}" type="presParOf" srcId="{0825618D-B4E0-4206-840A-FABFDD1C2B0D}" destId="{C8108381-DF1B-4D5C-8EB4-660A3DCB58F3}" srcOrd="1" destOrd="0" presId="urn:microsoft.com/office/officeart/2016/7/layout/LinearArrowProcessNumbered"/>
    <dgm:cxn modelId="{095EC764-7F72-400E-B750-6FC8BA658489}" type="presParOf" srcId="{C8108381-DF1B-4D5C-8EB4-660A3DCB58F3}" destId="{18FC5E4F-B2FA-456C-A1AA-0CF7F084E0C9}" srcOrd="0" destOrd="0" presId="urn:microsoft.com/office/officeart/2016/7/layout/LinearArrowProcessNumbered"/>
    <dgm:cxn modelId="{B44D36FF-A2DB-4394-BF00-D8E26B45C931}" type="presParOf" srcId="{C8108381-DF1B-4D5C-8EB4-660A3DCB58F3}" destId="{C1F64BF8-B463-4000-BF5F-EC91428399F3}" srcOrd="1" destOrd="0" presId="urn:microsoft.com/office/officeart/2016/7/layout/LinearArrowProcessNumbered"/>
    <dgm:cxn modelId="{DCE3637F-56FA-4FD7-B860-62610A6BC6FF}" type="presParOf" srcId="{C8108381-DF1B-4D5C-8EB4-660A3DCB58F3}" destId="{9356E597-5A2A-4002-8B54-5831E59659E7}" srcOrd="2" destOrd="0" presId="urn:microsoft.com/office/officeart/2016/7/layout/LinearArrowProcessNumbered"/>
    <dgm:cxn modelId="{684BB948-FC9A-4FDA-B5E5-3F5914B74716}" type="presParOf" srcId="{C8108381-DF1B-4D5C-8EB4-660A3DCB58F3}" destId="{BFD9A2FD-EC57-4E8C-916C-FF14B46FC9E5}" srcOrd="3" destOrd="0" presId="urn:microsoft.com/office/officeart/2016/7/layout/LinearArrowProcessNumbered"/>
    <dgm:cxn modelId="{81B306EF-0E9B-4178-9C23-60B5326D42F5}" type="presParOf" srcId="{0825618D-B4E0-4206-840A-FABFDD1C2B0D}" destId="{4F9496C2-BD8F-435D-947F-406D30D58591}" srcOrd="2" destOrd="0" presId="urn:microsoft.com/office/officeart/2016/7/layout/LinearArrowProcessNumbered"/>
    <dgm:cxn modelId="{76197404-5FFB-476C-8DBB-F90F19CC1FD1}" type="presParOf" srcId="{B0B36145-1C21-4E5B-9466-8B279E3BECC9}" destId="{60CC036C-0D99-4CAE-9140-79EF4855E99B}" srcOrd="7" destOrd="0" presId="urn:microsoft.com/office/officeart/2016/7/layout/LinearArrowProcessNumbered"/>
    <dgm:cxn modelId="{6C241E60-EA9E-4A9F-A2C3-14DE1F6CFEC3}" type="presParOf" srcId="{B0B36145-1C21-4E5B-9466-8B279E3BECC9}" destId="{4D1902B4-7C53-48BD-9809-FAF8CC48B5B4}" srcOrd="8" destOrd="0" presId="urn:microsoft.com/office/officeart/2016/7/layout/LinearArrowProcessNumbered"/>
    <dgm:cxn modelId="{BF3A9665-84E2-4C64-A39C-53951438E891}" type="presParOf" srcId="{4D1902B4-7C53-48BD-9809-FAF8CC48B5B4}" destId="{3FDADC7E-CBAC-48D2-96F0-799C33D7A94E}" srcOrd="0" destOrd="0" presId="urn:microsoft.com/office/officeart/2016/7/layout/LinearArrowProcessNumbered"/>
    <dgm:cxn modelId="{2C2F7746-0ECB-441A-B83D-7DCFD4E1131F}" type="presParOf" srcId="{4D1902B4-7C53-48BD-9809-FAF8CC48B5B4}" destId="{0F7807B8-FBC8-4EEE-BFD2-2B8631CF0B96}" srcOrd="1" destOrd="0" presId="urn:microsoft.com/office/officeart/2016/7/layout/LinearArrowProcessNumbered"/>
    <dgm:cxn modelId="{19643D3D-0369-4959-BEA8-9B8CB66A4D6C}" type="presParOf" srcId="{0F7807B8-FBC8-4EEE-BFD2-2B8631CF0B96}" destId="{55F3A1ED-0692-4DC2-A98E-5057D90CAA87}" srcOrd="0" destOrd="0" presId="urn:microsoft.com/office/officeart/2016/7/layout/LinearArrowProcessNumbered"/>
    <dgm:cxn modelId="{54925ABF-3348-4352-982D-1FC9F43EFB77}" type="presParOf" srcId="{0F7807B8-FBC8-4EEE-BFD2-2B8631CF0B96}" destId="{4C7CE395-6AA0-453C-9788-F0549DC08A4A}" srcOrd="1" destOrd="0" presId="urn:microsoft.com/office/officeart/2016/7/layout/LinearArrowProcessNumbered"/>
    <dgm:cxn modelId="{115B972A-4420-46BD-AB5E-C10D6C86F301}" type="presParOf" srcId="{0F7807B8-FBC8-4EEE-BFD2-2B8631CF0B96}" destId="{8AA21A6F-184D-4224-A08D-13A6AD95987B}" srcOrd="2" destOrd="0" presId="urn:microsoft.com/office/officeart/2016/7/layout/LinearArrowProcessNumbered"/>
    <dgm:cxn modelId="{4EE86F9D-340D-4DFA-BC2A-933EEB5A11EF}" type="presParOf" srcId="{0F7807B8-FBC8-4EEE-BFD2-2B8631CF0B96}" destId="{6E9AB86C-A2E2-4EDC-8104-4CF95DFA9BEF}" srcOrd="3" destOrd="0" presId="urn:microsoft.com/office/officeart/2016/7/layout/LinearArrowProcessNumbered"/>
    <dgm:cxn modelId="{72B5F277-34C4-4E7D-A483-7832C13B7438}" type="presParOf" srcId="{4D1902B4-7C53-48BD-9809-FAF8CC48B5B4}" destId="{79EBD74F-0692-4BBF-B214-3540F3AC58F3}" srcOrd="2" destOrd="0" presId="urn:microsoft.com/office/officeart/2016/7/layout/LinearArrowProcessNumbered"/>
    <dgm:cxn modelId="{B3E97AD1-39EA-461D-A88A-17FC4D9EE874}" type="presParOf" srcId="{B0B36145-1C21-4E5B-9466-8B279E3BECC9}" destId="{E4BEAE40-29FD-4AAB-94A4-253B151E3AE8}" srcOrd="9" destOrd="0" presId="urn:microsoft.com/office/officeart/2016/7/layout/LinearArrowProcessNumbered"/>
    <dgm:cxn modelId="{7795B799-733F-4C52-9AB9-AA971630DAF9}" type="presParOf" srcId="{B0B36145-1C21-4E5B-9466-8B279E3BECC9}" destId="{A2DAD883-59AC-422A-8B8D-6A7A8E0BA8E7}" srcOrd="10" destOrd="0" presId="urn:microsoft.com/office/officeart/2016/7/layout/LinearArrowProcessNumbered"/>
    <dgm:cxn modelId="{7341B6F1-5EE1-45A4-893C-4E301B020589}" type="presParOf" srcId="{A2DAD883-59AC-422A-8B8D-6A7A8E0BA8E7}" destId="{1EF248F3-544A-4E94-9D60-69D62F49CC6E}" srcOrd="0" destOrd="0" presId="urn:microsoft.com/office/officeart/2016/7/layout/LinearArrowProcessNumbered"/>
    <dgm:cxn modelId="{495E4A6A-0A69-495E-95CD-B8F80785AF7F}" type="presParOf" srcId="{A2DAD883-59AC-422A-8B8D-6A7A8E0BA8E7}" destId="{9C06CA59-58D9-40E5-92C3-B3D47C08A52E}" srcOrd="1" destOrd="0" presId="urn:microsoft.com/office/officeart/2016/7/layout/LinearArrowProcessNumbered"/>
    <dgm:cxn modelId="{02833A9E-887C-4F42-9628-E8D65E306C0D}" type="presParOf" srcId="{9C06CA59-58D9-40E5-92C3-B3D47C08A52E}" destId="{8D02D642-7B19-455D-A7D9-E9A5A2B83923}" srcOrd="0" destOrd="0" presId="urn:microsoft.com/office/officeart/2016/7/layout/LinearArrowProcessNumbered"/>
    <dgm:cxn modelId="{D54F2AE7-BB73-4C21-A236-1C66E1FECE3D}" type="presParOf" srcId="{9C06CA59-58D9-40E5-92C3-B3D47C08A52E}" destId="{D779114E-779D-490A-BC02-3580CB77CFD9}" srcOrd="1" destOrd="0" presId="urn:microsoft.com/office/officeart/2016/7/layout/LinearArrowProcessNumbered"/>
    <dgm:cxn modelId="{40169E74-B495-4BB8-882B-3CD2E82DADDD}" type="presParOf" srcId="{9C06CA59-58D9-40E5-92C3-B3D47C08A52E}" destId="{76E186A8-1457-4FFC-AC83-BCDC491D6415}" srcOrd="2" destOrd="0" presId="urn:microsoft.com/office/officeart/2016/7/layout/LinearArrowProcessNumbered"/>
    <dgm:cxn modelId="{501F19FE-F541-4CBA-9D7E-709AD646B0DE}" type="presParOf" srcId="{9C06CA59-58D9-40E5-92C3-B3D47C08A52E}" destId="{88EE8B15-A66B-4A9A-B710-B8B2B94CD1F0}" srcOrd="3" destOrd="0" presId="urn:microsoft.com/office/officeart/2016/7/layout/LinearArrowProcessNumbered"/>
    <dgm:cxn modelId="{1A5D7F99-2A29-45C6-AB4C-E0C6EACD853F}" type="presParOf" srcId="{A2DAD883-59AC-422A-8B8D-6A7A8E0BA8E7}" destId="{66134ED7-B365-48A2-A503-8B6235F5E59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B4F4CEC-A628-4B54-BF50-A997E61F84CC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8403F38-7E2B-481C-AF31-98DB3F6C038B}">
      <dgm:prSet/>
      <dgm:spPr/>
      <dgm:t>
        <a:bodyPr/>
        <a:lstStyle/>
        <a:p>
          <a:r>
            <a:rPr lang="en-US">
              <a:latin typeface="Ariel"/>
            </a:rPr>
            <a:t>Integration of health, wellbeing, and sustainability is essential.</a:t>
          </a:r>
        </a:p>
      </dgm:t>
    </dgm:pt>
    <dgm:pt modelId="{F97EB7D7-0D1D-444C-BCFF-F50D05938D75}" type="parTrans" cxnId="{B0FCF485-4035-4203-8924-A6C8F2FDA72E}">
      <dgm:prSet/>
      <dgm:spPr/>
      <dgm:t>
        <a:bodyPr/>
        <a:lstStyle/>
        <a:p>
          <a:endParaRPr lang="en-US"/>
        </a:p>
      </dgm:t>
    </dgm:pt>
    <dgm:pt modelId="{727AE8A4-62D6-4C87-9936-DA255B80A886}" type="sibTrans" cxnId="{B0FCF485-4035-4203-8924-A6C8F2FDA72E}">
      <dgm:prSet/>
      <dgm:spPr/>
      <dgm:t>
        <a:bodyPr/>
        <a:lstStyle/>
        <a:p>
          <a:endParaRPr lang="en-US"/>
        </a:p>
      </dgm:t>
    </dgm:pt>
    <dgm:pt modelId="{D6EDF71A-1EFE-4BB1-809B-BD187ED44890}">
      <dgm:prSet/>
      <dgm:spPr/>
      <dgm:t>
        <a:bodyPr/>
        <a:lstStyle/>
        <a:p>
          <a:r>
            <a:rPr lang="en-US">
              <a:latin typeface="Ariel"/>
            </a:rPr>
            <a:t>Theories and policies support holistic and equitable care delivery.</a:t>
          </a:r>
        </a:p>
      </dgm:t>
    </dgm:pt>
    <dgm:pt modelId="{6E85061F-6999-45FB-A788-7EB7C180265E}" type="parTrans" cxnId="{ED7021E6-2420-4BAD-B348-4696CD34B120}">
      <dgm:prSet/>
      <dgm:spPr/>
      <dgm:t>
        <a:bodyPr/>
        <a:lstStyle/>
        <a:p>
          <a:endParaRPr lang="en-US"/>
        </a:p>
      </dgm:t>
    </dgm:pt>
    <dgm:pt modelId="{E4DD24FD-267B-4C88-A801-81E0A7BDDBB8}" type="sibTrans" cxnId="{ED7021E6-2420-4BAD-B348-4696CD34B120}">
      <dgm:prSet/>
      <dgm:spPr/>
      <dgm:t>
        <a:bodyPr/>
        <a:lstStyle/>
        <a:p>
          <a:endParaRPr lang="en-US"/>
        </a:p>
      </dgm:t>
    </dgm:pt>
    <dgm:pt modelId="{D2E3E57C-A57B-4172-82C8-C3A9404A54A8}">
      <dgm:prSet/>
      <dgm:spPr/>
      <dgm:t>
        <a:bodyPr/>
        <a:lstStyle/>
        <a:p>
          <a:r>
            <a:rPr lang="en-GB"/>
            <a:t>Marmot et al. (2020b) explain that sustainable approaches improve long-term health outcomes and reduce inequalities across communities.</a:t>
          </a:r>
        </a:p>
      </dgm:t>
    </dgm:pt>
    <dgm:pt modelId="{C6A8891D-28AA-48D3-8C33-D3817B54E260}" type="parTrans" cxnId="{C729383B-0150-4226-BB82-65172F7A7C3E}">
      <dgm:prSet/>
      <dgm:spPr/>
      <dgm:t>
        <a:bodyPr/>
        <a:lstStyle/>
        <a:p>
          <a:endParaRPr lang="en-GB"/>
        </a:p>
      </dgm:t>
    </dgm:pt>
    <dgm:pt modelId="{1B790C00-7E48-45F4-86C0-E1D0602174CD}" type="sibTrans" cxnId="{C729383B-0150-4226-BB82-65172F7A7C3E}">
      <dgm:prSet/>
      <dgm:spPr/>
      <dgm:t>
        <a:bodyPr/>
        <a:lstStyle/>
        <a:p>
          <a:endParaRPr lang="en-GB"/>
        </a:p>
      </dgm:t>
    </dgm:pt>
    <dgm:pt modelId="{2338BD60-4FD6-4611-AFC4-45440A1DE498}" type="pres">
      <dgm:prSet presAssocID="{2B4F4CEC-A628-4B54-BF50-A997E61F84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71BB25-E116-476D-8848-65A7B1ED0E8D}" type="pres">
      <dgm:prSet presAssocID="{F8403F38-7E2B-481C-AF31-98DB3F6C038B}" presName="hierRoot1" presStyleCnt="0"/>
      <dgm:spPr/>
    </dgm:pt>
    <dgm:pt modelId="{A8325CCF-CAD5-4DB2-BFFC-4AA8F9442AA5}" type="pres">
      <dgm:prSet presAssocID="{F8403F38-7E2B-481C-AF31-98DB3F6C038B}" presName="composite" presStyleCnt="0"/>
      <dgm:spPr/>
    </dgm:pt>
    <dgm:pt modelId="{24570492-D99D-40A1-B2CF-29014AFC6B1D}" type="pres">
      <dgm:prSet presAssocID="{F8403F38-7E2B-481C-AF31-98DB3F6C038B}" presName="background" presStyleLbl="node0" presStyleIdx="0" presStyleCnt="3"/>
      <dgm:spPr/>
    </dgm:pt>
    <dgm:pt modelId="{9837AA84-A8AE-4A59-841B-0DE5A8A76B21}" type="pres">
      <dgm:prSet presAssocID="{F8403F38-7E2B-481C-AF31-98DB3F6C038B}" presName="text" presStyleLbl="fgAcc0" presStyleIdx="0" presStyleCnt="3">
        <dgm:presLayoutVars>
          <dgm:chPref val="3"/>
        </dgm:presLayoutVars>
      </dgm:prSet>
      <dgm:spPr/>
    </dgm:pt>
    <dgm:pt modelId="{7DBC5C33-8C76-427A-9356-5D2CD82A0F18}" type="pres">
      <dgm:prSet presAssocID="{F8403F38-7E2B-481C-AF31-98DB3F6C038B}" presName="hierChild2" presStyleCnt="0"/>
      <dgm:spPr/>
    </dgm:pt>
    <dgm:pt modelId="{4FF37E36-E600-4431-8B91-20C4EE22CA56}" type="pres">
      <dgm:prSet presAssocID="{D6EDF71A-1EFE-4BB1-809B-BD187ED44890}" presName="hierRoot1" presStyleCnt="0"/>
      <dgm:spPr/>
    </dgm:pt>
    <dgm:pt modelId="{9C2B29FC-FFDC-4E85-AC40-825E9ED2228B}" type="pres">
      <dgm:prSet presAssocID="{D6EDF71A-1EFE-4BB1-809B-BD187ED44890}" presName="composite" presStyleCnt="0"/>
      <dgm:spPr/>
    </dgm:pt>
    <dgm:pt modelId="{A5DA8E5A-BF2D-42F4-8682-33FDEF17E0C5}" type="pres">
      <dgm:prSet presAssocID="{D6EDF71A-1EFE-4BB1-809B-BD187ED44890}" presName="background" presStyleLbl="node0" presStyleIdx="1" presStyleCnt="3"/>
      <dgm:spPr/>
    </dgm:pt>
    <dgm:pt modelId="{59880D8B-53B9-4F2C-BA50-7D6440E06B16}" type="pres">
      <dgm:prSet presAssocID="{D6EDF71A-1EFE-4BB1-809B-BD187ED44890}" presName="text" presStyleLbl="fgAcc0" presStyleIdx="1" presStyleCnt="3">
        <dgm:presLayoutVars>
          <dgm:chPref val="3"/>
        </dgm:presLayoutVars>
      </dgm:prSet>
      <dgm:spPr/>
    </dgm:pt>
    <dgm:pt modelId="{70114204-D957-4095-9E3B-C8A2C4D5880B}" type="pres">
      <dgm:prSet presAssocID="{D6EDF71A-1EFE-4BB1-809B-BD187ED44890}" presName="hierChild2" presStyleCnt="0"/>
      <dgm:spPr/>
    </dgm:pt>
    <dgm:pt modelId="{0327F45C-25F9-40DB-B453-73E8B2EC2CD4}" type="pres">
      <dgm:prSet presAssocID="{D2E3E57C-A57B-4172-82C8-C3A9404A54A8}" presName="hierRoot1" presStyleCnt="0"/>
      <dgm:spPr/>
    </dgm:pt>
    <dgm:pt modelId="{1812373A-3AAD-42CD-9820-B98E00EB1E27}" type="pres">
      <dgm:prSet presAssocID="{D2E3E57C-A57B-4172-82C8-C3A9404A54A8}" presName="composite" presStyleCnt="0"/>
      <dgm:spPr/>
    </dgm:pt>
    <dgm:pt modelId="{EE1F6507-467F-494E-8794-51A7E912E73B}" type="pres">
      <dgm:prSet presAssocID="{D2E3E57C-A57B-4172-82C8-C3A9404A54A8}" presName="background" presStyleLbl="node0" presStyleIdx="2" presStyleCnt="3"/>
      <dgm:spPr/>
    </dgm:pt>
    <dgm:pt modelId="{77A4E92C-D99D-4E48-95FB-5C8D8EF7E1E0}" type="pres">
      <dgm:prSet presAssocID="{D2E3E57C-A57B-4172-82C8-C3A9404A54A8}" presName="text" presStyleLbl="fgAcc0" presStyleIdx="2" presStyleCnt="3">
        <dgm:presLayoutVars>
          <dgm:chPref val="3"/>
        </dgm:presLayoutVars>
      </dgm:prSet>
      <dgm:spPr/>
    </dgm:pt>
    <dgm:pt modelId="{AF4127AE-30D2-4405-B3E0-E3B259D8E7ED}" type="pres">
      <dgm:prSet presAssocID="{D2E3E57C-A57B-4172-82C8-C3A9404A54A8}" presName="hierChild2" presStyleCnt="0"/>
      <dgm:spPr/>
    </dgm:pt>
  </dgm:ptLst>
  <dgm:cxnLst>
    <dgm:cxn modelId="{30FF8228-615A-4C68-A31D-935EC83391AA}" type="presOf" srcId="{2B4F4CEC-A628-4B54-BF50-A997E61F84CC}" destId="{2338BD60-4FD6-4611-AFC4-45440A1DE498}" srcOrd="0" destOrd="0" presId="urn:microsoft.com/office/officeart/2005/8/layout/hierarchy1"/>
    <dgm:cxn modelId="{C729383B-0150-4226-BB82-65172F7A7C3E}" srcId="{2B4F4CEC-A628-4B54-BF50-A997E61F84CC}" destId="{D2E3E57C-A57B-4172-82C8-C3A9404A54A8}" srcOrd="2" destOrd="0" parTransId="{C6A8891D-28AA-48D3-8C33-D3817B54E260}" sibTransId="{1B790C00-7E48-45F4-86C0-E1D0602174CD}"/>
    <dgm:cxn modelId="{8EF40D62-4E4C-42C0-BEF7-1D47D763AD43}" type="presOf" srcId="{D6EDF71A-1EFE-4BB1-809B-BD187ED44890}" destId="{59880D8B-53B9-4F2C-BA50-7D6440E06B16}" srcOrd="0" destOrd="0" presId="urn:microsoft.com/office/officeart/2005/8/layout/hierarchy1"/>
    <dgm:cxn modelId="{6F2B5473-69D0-4BB5-A865-7ED9E362F860}" type="presOf" srcId="{D2E3E57C-A57B-4172-82C8-C3A9404A54A8}" destId="{77A4E92C-D99D-4E48-95FB-5C8D8EF7E1E0}" srcOrd="0" destOrd="0" presId="urn:microsoft.com/office/officeart/2005/8/layout/hierarchy1"/>
    <dgm:cxn modelId="{B0FCF485-4035-4203-8924-A6C8F2FDA72E}" srcId="{2B4F4CEC-A628-4B54-BF50-A997E61F84CC}" destId="{F8403F38-7E2B-481C-AF31-98DB3F6C038B}" srcOrd="0" destOrd="0" parTransId="{F97EB7D7-0D1D-444C-BCFF-F50D05938D75}" sibTransId="{727AE8A4-62D6-4C87-9936-DA255B80A886}"/>
    <dgm:cxn modelId="{ED7021E6-2420-4BAD-B348-4696CD34B120}" srcId="{2B4F4CEC-A628-4B54-BF50-A997E61F84CC}" destId="{D6EDF71A-1EFE-4BB1-809B-BD187ED44890}" srcOrd="1" destOrd="0" parTransId="{6E85061F-6999-45FB-A788-7EB7C180265E}" sibTransId="{E4DD24FD-267B-4C88-A801-81E0A7BDDBB8}"/>
    <dgm:cxn modelId="{0A3143F1-A521-482E-9735-43CB1BB685AB}" type="presOf" srcId="{F8403F38-7E2B-481C-AF31-98DB3F6C038B}" destId="{9837AA84-A8AE-4A59-841B-0DE5A8A76B21}" srcOrd="0" destOrd="0" presId="urn:microsoft.com/office/officeart/2005/8/layout/hierarchy1"/>
    <dgm:cxn modelId="{93D12AF1-026A-499F-AB63-5133225DAAE6}" type="presParOf" srcId="{2338BD60-4FD6-4611-AFC4-45440A1DE498}" destId="{0F71BB25-E116-476D-8848-65A7B1ED0E8D}" srcOrd="0" destOrd="0" presId="urn:microsoft.com/office/officeart/2005/8/layout/hierarchy1"/>
    <dgm:cxn modelId="{8BF7B2D5-A214-431B-840E-5B7D7A2FEB11}" type="presParOf" srcId="{0F71BB25-E116-476D-8848-65A7B1ED0E8D}" destId="{A8325CCF-CAD5-4DB2-BFFC-4AA8F9442AA5}" srcOrd="0" destOrd="0" presId="urn:microsoft.com/office/officeart/2005/8/layout/hierarchy1"/>
    <dgm:cxn modelId="{296BBAD9-155B-4844-9F7D-D184DED966C2}" type="presParOf" srcId="{A8325CCF-CAD5-4DB2-BFFC-4AA8F9442AA5}" destId="{24570492-D99D-40A1-B2CF-29014AFC6B1D}" srcOrd="0" destOrd="0" presId="urn:microsoft.com/office/officeart/2005/8/layout/hierarchy1"/>
    <dgm:cxn modelId="{3D20F5B1-1657-4B0B-A3D1-EECE9DD7B54C}" type="presParOf" srcId="{A8325CCF-CAD5-4DB2-BFFC-4AA8F9442AA5}" destId="{9837AA84-A8AE-4A59-841B-0DE5A8A76B21}" srcOrd="1" destOrd="0" presId="urn:microsoft.com/office/officeart/2005/8/layout/hierarchy1"/>
    <dgm:cxn modelId="{86A0EDFE-BCA2-4299-9AC2-6E13A8169D1F}" type="presParOf" srcId="{0F71BB25-E116-476D-8848-65A7B1ED0E8D}" destId="{7DBC5C33-8C76-427A-9356-5D2CD82A0F18}" srcOrd="1" destOrd="0" presId="urn:microsoft.com/office/officeart/2005/8/layout/hierarchy1"/>
    <dgm:cxn modelId="{B6AF9A3B-46E8-4AC3-B566-F48486FB80D1}" type="presParOf" srcId="{2338BD60-4FD6-4611-AFC4-45440A1DE498}" destId="{4FF37E36-E600-4431-8B91-20C4EE22CA56}" srcOrd="1" destOrd="0" presId="urn:microsoft.com/office/officeart/2005/8/layout/hierarchy1"/>
    <dgm:cxn modelId="{9B512276-99EC-4C5D-8F3F-357D4DB7CEBD}" type="presParOf" srcId="{4FF37E36-E600-4431-8B91-20C4EE22CA56}" destId="{9C2B29FC-FFDC-4E85-AC40-825E9ED2228B}" srcOrd="0" destOrd="0" presId="urn:microsoft.com/office/officeart/2005/8/layout/hierarchy1"/>
    <dgm:cxn modelId="{927BEE5D-607A-43EB-ABE9-23910F6615E9}" type="presParOf" srcId="{9C2B29FC-FFDC-4E85-AC40-825E9ED2228B}" destId="{A5DA8E5A-BF2D-42F4-8682-33FDEF17E0C5}" srcOrd="0" destOrd="0" presId="urn:microsoft.com/office/officeart/2005/8/layout/hierarchy1"/>
    <dgm:cxn modelId="{7AEBA4EC-A35D-44A6-8C00-D08AFB353B8B}" type="presParOf" srcId="{9C2B29FC-FFDC-4E85-AC40-825E9ED2228B}" destId="{59880D8B-53B9-4F2C-BA50-7D6440E06B16}" srcOrd="1" destOrd="0" presId="urn:microsoft.com/office/officeart/2005/8/layout/hierarchy1"/>
    <dgm:cxn modelId="{B5044614-E52C-4DDB-80F8-B59472C6303E}" type="presParOf" srcId="{4FF37E36-E600-4431-8B91-20C4EE22CA56}" destId="{70114204-D957-4095-9E3B-C8A2C4D5880B}" srcOrd="1" destOrd="0" presId="urn:microsoft.com/office/officeart/2005/8/layout/hierarchy1"/>
    <dgm:cxn modelId="{A4FFC460-5852-4DBC-B1F2-BB2107DE7CCC}" type="presParOf" srcId="{2338BD60-4FD6-4611-AFC4-45440A1DE498}" destId="{0327F45C-25F9-40DB-B453-73E8B2EC2CD4}" srcOrd="2" destOrd="0" presId="urn:microsoft.com/office/officeart/2005/8/layout/hierarchy1"/>
    <dgm:cxn modelId="{3A1772A4-F40D-489D-A7C3-900789C448D3}" type="presParOf" srcId="{0327F45C-25F9-40DB-B453-73E8B2EC2CD4}" destId="{1812373A-3AAD-42CD-9820-B98E00EB1E27}" srcOrd="0" destOrd="0" presId="urn:microsoft.com/office/officeart/2005/8/layout/hierarchy1"/>
    <dgm:cxn modelId="{9ED21EEB-641F-4D3B-AE7D-878558875949}" type="presParOf" srcId="{1812373A-3AAD-42CD-9820-B98E00EB1E27}" destId="{EE1F6507-467F-494E-8794-51A7E912E73B}" srcOrd="0" destOrd="0" presId="urn:microsoft.com/office/officeart/2005/8/layout/hierarchy1"/>
    <dgm:cxn modelId="{436280FF-7149-4824-A4BA-F625376BD6A7}" type="presParOf" srcId="{1812373A-3AAD-42CD-9820-B98E00EB1E27}" destId="{77A4E92C-D99D-4E48-95FB-5C8D8EF7E1E0}" srcOrd="1" destOrd="0" presId="urn:microsoft.com/office/officeart/2005/8/layout/hierarchy1"/>
    <dgm:cxn modelId="{57343745-2DE9-41FD-AA81-91EF22E4F8D7}" type="presParOf" srcId="{0327F45C-25F9-40DB-B453-73E8B2EC2CD4}" destId="{AF4127AE-30D2-4405-B3E0-E3B259D8E7E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B0241-B23D-4538-9067-979879D5E324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  <a:latin typeface="Ariel"/>
            </a:rPr>
            <a:t>WHO (2024) defines health as a state of complete physical, mental, and social wellbeing, not merely the absence of disease</a:t>
          </a:r>
          <a:endParaRPr lang="en-US" sz="2100" kern="1200" dirty="0">
            <a:solidFill>
              <a:schemeClr val="tx1"/>
            </a:solidFill>
            <a:latin typeface="Ariel"/>
          </a:endParaRPr>
        </a:p>
      </dsp:txBody>
      <dsp:txXfrm>
        <a:off x="32808" y="32808"/>
        <a:ext cx="5689286" cy="1054523"/>
      </dsp:txXfrm>
    </dsp:sp>
    <dsp:sp modelId="{35E9F230-4127-489C-8BD8-B5FCDBBC2C8E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>
              <a:solidFill>
                <a:schemeClr val="tx1"/>
              </a:solidFill>
              <a:effectLst/>
              <a:latin typeface="Ariel"/>
            </a:rPr>
            <a:t>Beyond the lack of illness or disability</a:t>
          </a:r>
          <a:r>
            <a:rPr lang="en-GB" sz="2100" kern="1200" dirty="0">
              <a:effectLst/>
              <a:latin typeface="Ariel"/>
            </a:rPr>
            <a:t> </a:t>
          </a:r>
          <a:r>
            <a:rPr lang="en-GB" sz="2100" kern="1200" dirty="0">
              <a:solidFill>
                <a:schemeClr val="tx1"/>
              </a:solidFill>
              <a:effectLst/>
              <a:latin typeface="Ariel"/>
            </a:rPr>
            <a:t>(Aktieva and Mochamad, 2024)</a:t>
          </a:r>
          <a:r>
            <a:rPr lang="en-GB" sz="2100" b="0" i="0" kern="1200" dirty="0">
              <a:solidFill>
                <a:schemeClr val="tx1"/>
              </a:solidFill>
              <a:effectLst/>
              <a:latin typeface="Ariel"/>
            </a:rPr>
            <a:t> </a:t>
          </a:r>
          <a:endParaRPr lang="en-GB" sz="2100" kern="1200" dirty="0">
            <a:solidFill>
              <a:schemeClr val="tx1"/>
            </a:solidFill>
            <a:latin typeface="Ariel"/>
          </a:endParaRPr>
        </a:p>
      </dsp:txBody>
      <dsp:txXfrm>
        <a:off x="641455" y="1339637"/>
        <a:ext cx="5495650" cy="1054523"/>
      </dsp:txXfrm>
    </dsp:sp>
    <dsp:sp modelId="{9C9FA359-CB87-4C6C-8336-FF02656313C9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tx1"/>
              </a:solidFill>
              <a:latin typeface="Ariel"/>
            </a:rPr>
            <a:t>Emphasizes the value of quality of life and preventive </a:t>
          </a:r>
          <a:r>
            <a:rPr lang="en-GB" sz="2100" kern="1200">
              <a:solidFill>
                <a:schemeClr val="tx1"/>
              </a:solidFill>
              <a:effectLst/>
              <a:latin typeface="Ariel"/>
            </a:rPr>
            <a:t>(Shih et al., 2021)</a:t>
          </a:r>
          <a:endParaRPr lang="en-US" sz="2100" kern="1200">
            <a:solidFill>
              <a:schemeClr val="tx1"/>
            </a:solidFill>
            <a:latin typeface="Ariel"/>
          </a:endParaRPr>
        </a:p>
      </dsp:txBody>
      <dsp:txXfrm>
        <a:off x="1250102" y="2646467"/>
        <a:ext cx="5495650" cy="1054523"/>
      </dsp:txXfrm>
    </dsp:sp>
    <dsp:sp modelId="{47BBC02F-2CD1-4BDB-B6D1-8F9C5542AE98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0E51D4ED-733F-4635-87B8-A234B599F0BF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6942381" y="2148801"/>
        <a:ext cx="400450" cy="547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73C5B-F567-4BA8-944D-8F663F685010}">
      <dsp:nvSpPr>
        <dsp:cNvPr id="0" name=""/>
        <dsp:cNvSpPr/>
      </dsp:nvSpPr>
      <dsp:spPr>
        <a:xfrm>
          <a:off x="2588710" y="550176"/>
          <a:ext cx="400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32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778097" y="593740"/>
        <a:ext cx="21546" cy="4313"/>
      </dsp:txXfrm>
    </dsp:sp>
    <dsp:sp modelId="{EC819242-16A3-4DD0-BE15-A7C593F6960E}">
      <dsp:nvSpPr>
        <dsp:cNvPr id="0" name=""/>
        <dsp:cNvSpPr/>
      </dsp:nvSpPr>
      <dsp:spPr>
        <a:xfrm>
          <a:off x="551897" y="2850"/>
          <a:ext cx="2038613" cy="11860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The concept of wellbeing encompasses mental, emotional, social, and physical aspects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 (Jiwattanasuk, Pannavoravat and Sirikanchana, (n.d.). </a:t>
          </a:r>
        </a:p>
      </dsp:txBody>
      <dsp:txXfrm>
        <a:off x="551897" y="2850"/>
        <a:ext cx="2038613" cy="1186093"/>
      </dsp:txXfrm>
    </dsp:sp>
    <dsp:sp modelId="{175CC921-9278-451D-A6D6-074C53C67A63}">
      <dsp:nvSpPr>
        <dsp:cNvPr id="0" name=""/>
        <dsp:cNvSpPr/>
      </dsp:nvSpPr>
      <dsp:spPr>
        <a:xfrm>
          <a:off x="5028511" y="550176"/>
          <a:ext cx="400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321" y="45720"/>
              </a:lnTo>
            </a:path>
          </a:pathLst>
        </a:custGeom>
        <a:noFill/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7898" y="593740"/>
        <a:ext cx="21546" cy="4313"/>
      </dsp:txXfrm>
    </dsp:sp>
    <dsp:sp modelId="{9A46C1AC-BB88-4DFC-853B-D808EDFD1CC4}">
      <dsp:nvSpPr>
        <dsp:cNvPr id="0" name=""/>
        <dsp:cNvSpPr/>
      </dsp:nvSpPr>
      <dsp:spPr>
        <a:xfrm>
          <a:off x="3021431" y="48023"/>
          <a:ext cx="2008879" cy="1095746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  <a:latin typeface="Ariel"/>
            </a:rPr>
            <a:t>Includes both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  <a:latin typeface="Ariel"/>
            </a:rPr>
            <a:t>subjective (life satisfaction) and objective (living conditions) factors </a:t>
          </a:r>
          <a:r>
            <a:rPr lang="en-GB" sz="1200" kern="1200">
              <a:solidFill>
                <a:schemeClr val="tx1"/>
              </a:solidFill>
              <a:latin typeface="Ariel"/>
            </a:rPr>
            <a:t>(Li, 1998). </a:t>
          </a:r>
          <a:endParaRPr lang="en-US" sz="1200" kern="1200">
            <a:solidFill>
              <a:schemeClr val="tx1"/>
            </a:solidFill>
            <a:latin typeface="Ariel"/>
          </a:endParaRPr>
        </a:p>
      </dsp:txBody>
      <dsp:txXfrm>
        <a:off x="3021431" y="48023"/>
        <a:ext cx="2008879" cy="1095746"/>
      </dsp:txXfrm>
    </dsp:sp>
    <dsp:sp modelId="{035B8310-7FF8-49AF-A760-3ABB680B3F9C}">
      <dsp:nvSpPr>
        <dsp:cNvPr id="0" name=""/>
        <dsp:cNvSpPr/>
      </dsp:nvSpPr>
      <dsp:spPr>
        <a:xfrm>
          <a:off x="1758626" y="1156167"/>
          <a:ext cx="4639391" cy="313486"/>
        </a:xfrm>
        <a:custGeom>
          <a:avLst/>
          <a:gdLst/>
          <a:ahLst/>
          <a:cxnLst/>
          <a:rect l="0" t="0" r="0" b="0"/>
          <a:pathLst>
            <a:path>
              <a:moveTo>
                <a:pt x="4639391" y="0"/>
              </a:moveTo>
              <a:lnTo>
                <a:pt x="4639391" y="173843"/>
              </a:lnTo>
              <a:lnTo>
                <a:pt x="0" y="173843"/>
              </a:lnTo>
              <a:lnTo>
                <a:pt x="0" y="313486"/>
              </a:lnTo>
            </a:path>
          </a:pathLst>
        </a:custGeom>
        <a:noFill/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62018" y="1310754"/>
        <a:ext cx="232606" cy="4313"/>
      </dsp:txXfrm>
    </dsp:sp>
    <dsp:sp modelId="{4002C012-4EE3-40F7-BA5B-7020CA6D9DB7}">
      <dsp:nvSpPr>
        <dsp:cNvPr id="0" name=""/>
        <dsp:cNvSpPr/>
      </dsp:nvSpPr>
      <dsp:spPr>
        <a:xfrm>
          <a:off x="5461232" y="33825"/>
          <a:ext cx="1873570" cy="1124142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Closely associated with long-term health results (Sagone et al., 2023).</a:t>
          </a:r>
          <a:endParaRPr lang="en-US" sz="1200" kern="1200" dirty="0">
            <a:solidFill>
              <a:schemeClr val="tx1"/>
            </a:solidFill>
            <a:latin typeface="Ariel"/>
          </a:endParaRPr>
        </a:p>
      </dsp:txBody>
      <dsp:txXfrm>
        <a:off x="5461232" y="33825"/>
        <a:ext cx="1873570" cy="1124142"/>
      </dsp:txXfrm>
    </dsp:sp>
    <dsp:sp modelId="{647C17C2-E1C3-414B-96DB-BB02A541830B}">
      <dsp:nvSpPr>
        <dsp:cNvPr id="0" name=""/>
        <dsp:cNvSpPr/>
      </dsp:nvSpPr>
      <dsp:spPr>
        <a:xfrm>
          <a:off x="2979986" y="2673005"/>
          <a:ext cx="38581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1363"/>
              </a:moveTo>
              <a:lnTo>
                <a:pt x="210009" y="51363"/>
              </a:lnTo>
              <a:lnTo>
                <a:pt x="210009" y="45720"/>
              </a:lnTo>
              <a:lnTo>
                <a:pt x="385819" y="45720"/>
              </a:lnTo>
            </a:path>
          </a:pathLst>
        </a:custGeom>
        <a:noFill/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62485" y="2716568"/>
        <a:ext cx="20822" cy="4313"/>
      </dsp:txXfrm>
    </dsp:sp>
    <dsp:sp modelId="{E403D82C-6A97-489C-8142-23D4B92814AE}">
      <dsp:nvSpPr>
        <dsp:cNvPr id="0" name=""/>
        <dsp:cNvSpPr/>
      </dsp:nvSpPr>
      <dsp:spPr>
        <a:xfrm>
          <a:off x="535466" y="1502054"/>
          <a:ext cx="2446320" cy="2444627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535466" y="1502054"/>
        <a:ext cx="2446320" cy="2444627"/>
      </dsp:txXfrm>
    </dsp:sp>
    <dsp:sp modelId="{44A6372E-14AD-425C-B577-AB7AF77C5130}">
      <dsp:nvSpPr>
        <dsp:cNvPr id="0" name=""/>
        <dsp:cNvSpPr/>
      </dsp:nvSpPr>
      <dsp:spPr>
        <a:xfrm>
          <a:off x="3398206" y="1659502"/>
          <a:ext cx="2191496" cy="2118446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>
            <a:latin typeface="Ariel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The eight dimensions of wellbeing are physical, emotional, social, intellectual, spiritual, occupational, financial, and environmental, and together they recognise that overall health is influenced by multiple interconnected aspects of a person’s life (Stoewen, 2017).</a:t>
          </a:r>
        </a:p>
      </dsp:txBody>
      <dsp:txXfrm>
        <a:off x="3398206" y="1659502"/>
        <a:ext cx="2191496" cy="2118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15575F-1B26-4AA9-A0E8-ACF806AC37FE}">
      <dsp:nvSpPr>
        <dsp:cNvPr id="0" name=""/>
        <dsp:cNvSpPr/>
      </dsp:nvSpPr>
      <dsp:spPr>
        <a:xfrm>
          <a:off x="37343" y="3306396"/>
          <a:ext cx="7812012" cy="1043999"/>
        </a:xfrm>
        <a:prstGeom prst="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7343" y="3306396"/>
        <a:ext cx="7812012" cy="1043999"/>
      </dsp:txXfrm>
    </dsp:sp>
    <dsp:sp modelId="{EBC72DBC-2197-426E-9DAA-0B9D16303F0B}">
      <dsp:nvSpPr>
        <dsp:cNvPr id="0" name=""/>
        <dsp:cNvSpPr/>
      </dsp:nvSpPr>
      <dsp:spPr>
        <a:xfrm rot="10800000">
          <a:off x="0" y="2204578"/>
          <a:ext cx="7886700" cy="111266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  <a:latin typeface="Ariel"/>
            </a:rPr>
            <a:t>Health systems must be resilient, efficient, and equitable </a:t>
          </a:r>
          <a:r>
            <a:rPr lang="en-GB" sz="1300" kern="1200" dirty="0">
              <a:solidFill>
                <a:schemeClr val="tx1"/>
              </a:solidFill>
              <a:latin typeface="Ariel"/>
            </a:rPr>
            <a:t>(Gwatkin, Bhuiya and Victora, 2004).</a:t>
          </a:r>
          <a:endParaRPr lang="en-US" sz="1300" kern="1200" dirty="0">
            <a:solidFill>
              <a:schemeClr val="tx1"/>
            </a:solidFill>
            <a:latin typeface="Ariel"/>
          </a:endParaRPr>
        </a:p>
      </dsp:txBody>
      <dsp:txXfrm rot="-10800000">
        <a:off x="0" y="2204578"/>
        <a:ext cx="7886700" cy="390547"/>
      </dsp:txXfrm>
    </dsp:sp>
    <dsp:sp modelId="{FBC6EB32-3A35-43FF-8AAB-7047E9E2DE74}">
      <dsp:nvSpPr>
        <dsp:cNvPr id="0" name=""/>
        <dsp:cNvSpPr/>
      </dsp:nvSpPr>
      <dsp:spPr>
        <a:xfrm>
          <a:off x="0" y="2595125"/>
          <a:ext cx="7886700" cy="3326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0" y="2595125"/>
        <a:ext cx="7886700" cy="332688"/>
      </dsp:txXfrm>
    </dsp:sp>
    <dsp:sp modelId="{48EC2828-DB37-4AF8-9990-228096BF19AF}">
      <dsp:nvSpPr>
        <dsp:cNvPr id="0" name=""/>
        <dsp:cNvSpPr/>
      </dsp:nvSpPr>
      <dsp:spPr>
        <a:xfrm rot="10800000">
          <a:off x="0" y="1102760"/>
          <a:ext cx="7886700" cy="1112669"/>
        </a:xfrm>
        <a:prstGeom prst="upArrowCallout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solidFill>
                <a:schemeClr val="tx1"/>
              </a:solidFill>
              <a:latin typeface="Ariel"/>
            </a:rPr>
            <a:t>Emphasizes long-term economic, social, and environmental equilibrium </a:t>
          </a:r>
          <a:r>
            <a:rPr lang="sv-SE" sz="1300" kern="1200">
              <a:solidFill>
                <a:schemeClr val="tx1"/>
              </a:solidFill>
              <a:latin typeface="Ariel"/>
            </a:rPr>
            <a:t>(Mezentseva, Baysaeva and Nurulla Fayzullaev, 2024)</a:t>
          </a:r>
          <a:r>
            <a:rPr lang="en-GB" sz="1300" kern="1200">
              <a:solidFill>
                <a:schemeClr val="tx1"/>
              </a:solidFill>
              <a:latin typeface="Ariel"/>
            </a:rPr>
            <a:t>.</a:t>
          </a:r>
        </a:p>
      </dsp:txBody>
      <dsp:txXfrm rot="10800000">
        <a:off x="0" y="1102760"/>
        <a:ext cx="7886700" cy="722979"/>
      </dsp:txXfrm>
    </dsp:sp>
    <dsp:sp modelId="{E0546F75-3C6B-4BE2-9884-DB57E8E59010}">
      <dsp:nvSpPr>
        <dsp:cNvPr id="0" name=""/>
        <dsp:cNvSpPr/>
      </dsp:nvSpPr>
      <dsp:spPr>
        <a:xfrm rot="10800000">
          <a:off x="0" y="47685"/>
          <a:ext cx="7886700" cy="1112669"/>
        </a:xfrm>
        <a:prstGeom prst="upArrowCallou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solidFill>
                <a:schemeClr val="tx1"/>
              </a:solidFill>
              <a:latin typeface="Ariel"/>
            </a:rPr>
            <a:t>Defined as meeting present needs without compromising future generations</a:t>
          </a:r>
          <a:r>
            <a:rPr lang="en-GB" sz="1300" kern="1200">
              <a:solidFill>
                <a:schemeClr val="tx1"/>
              </a:solidFill>
              <a:latin typeface="Ariel"/>
            </a:rPr>
            <a:t> (Hariram et al., 2023).</a:t>
          </a:r>
          <a:endParaRPr lang="en-US" sz="1300" kern="1200">
            <a:solidFill>
              <a:schemeClr val="tx1"/>
            </a:solidFill>
            <a:latin typeface="Ariel"/>
          </a:endParaRPr>
        </a:p>
      </dsp:txBody>
      <dsp:txXfrm rot="10800000">
        <a:off x="0" y="47685"/>
        <a:ext cx="7886700" cy="7229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FD96A-3E5D-4BD2-A8FB-75FB710A7892}">
      <dsp:nvSpPr>
        <dsp:cNvPr id="0" name=""/>
        <dsp:cNvSpPr/>
      </dsp:nvSpPr>
      <dsp:spPr>
        <a:xfrm>
          <a:off x="0" y="37559"/>
          <a:ext cx="2591866" cy="10572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Ariel"/>
            </a:rPr>
            <a:t>UN SDG 3: Ensure healthy lives and promote wellbeing for all (Howden-Chapman et al., 2017).</a:t>
          </a:r>
          <a:endParaRPr lang="en-US" sz="900" kern="1200" dirty="0">
            <a:solidFill>
              <a:schemeClr val="tx1"/>
            </a:solidFill>
            <a:latin typeface="Ariel"/>
          </a:endParaRPr>
        </a:p>
      </dsp:txBody>
      <dsp:txXfrm>
        <a:off x="51612" y="89171"/>
        <a:ext cx="2488642" cy="954053"/>
      </dsp:txXfrm>
    </dsp:sp>
    <dsp:sp modelId="{C8858CB0-FFC4-4B03-88F1-B8885216ACCF}">
      <dsp:nvSpPr>
        <dsp:cNvPr id="0" name=""/>
        <dsp:cNvSpPr/>
      </dsp:nvSpPr>
      <dsp:spPr>
        <a:xfrm>
          <a:off x="0" y="1120757"/>
          <a:ext cx="2591866" cy="1057277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el"/>
            </a:rPr>
            <a:t>SDGs highlight links between health, inequality, environment, and economy (Niekerk, 2020).</a:t>
          </a:r>
          <a:endParaRPr lang="en-US" sz="1100" kern="1200" dirty="0">
            <a:solidFill>
              <a:schemeClr val="tx1"/>
            </a:solidFill>
            <a:latin typeface="Ariel"/>
          </a:endParaRPr>
        </a:p>
      </dsp:txBody>
      <dsp:txXfrm>
        <a:off x="51612" y="1172369"/>
        <a:ext cx="2488642" cy="954053"/>
      </dsp:txXfrm>
    </dsp:sp>
    <dsp:sp modelId="{C776BC4F-7883-40E8-892C-FD30B99985BC}">
      <dsp:nvSpPr>
        <dsp:cNvPr id="0" name=""/>
        <dsp:cNvSpPr/>
      </dsp:nvSpPr>
      <dsp:spPr>
        <a:xfrm>
          <a:off x="0" y="2203954"/>
          <a:ext cx="2591866" cy="105727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Ariel"/>
            </a:rPr>
            <a:t>Kickbusch and Liu (2022) argue that holistic and sustainable health approaches significantly influence national and international health policy development by shaping governance frameworks, strengthening global health cooperation, and promoting long-term system resilience (Kickbusch and Liu, 2022).</a:t>
          </a:r>
          <a:endParaRPr lang="en-US" sz="900" kern="1200" dirty="0">
            <a:solidFill>
              <a:schemeClr val="tx1"/>
            </a:solidFill>
            <a:latin typeface="Ariel"/>
          </a:endParaRPr>
        </a:p>
      </dsp:txBody>
      <dsp:txXfrm>
        <a:off x="51612" y="2255566"/>
        <a:ext cx="2488642" cy="954053"/>
      </dsp:txXfrm>
    </dsp:sp>
    <dsp:sp modelId="{F09BD0AB-4A4C-44F7-9A21-7626178F3993}">
      <dsp:nvSpPr>
        <dsp:cNvPr id="0" name=""/>
        <dsp:cNvSpPr/>
      </dsp:nvSpPr>
      <dsp:spPr>
        <a:xfrm>
          <a:off x="0" y="3298791"/>
          <a:ext cx="2591866" cy="14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92" tIns="11430" rIns="64008" bIns="11430" numCol="1" spcCol="1270" anchor="t" anchorCtr="0">
          <a:noAutofit/>
        </a:bodyPr>
        <a:lstStyle/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700" kern="1200"/>
        </a:p>
      </dsp:txBody>
      <dsp:txXfrm>
        <a:off x="0" y="3298791"/>
        <a:ext cx="2591866" cy="1490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D19453-C1BA-4457-9BF2-E198E1ACC9BE}">
      <dsp:nvSpPr>
        <dsp:cNvPr id="0" name=""/>
        <dsp:cNvSpPr/>
      </dsp:nvSpPr>
      <dsp:spPr>
        <a:xfrm>
          <a:off x="2995978" y="1190468"/>
          <a:ext cx="1779315" cy="1779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el"/>
            </a:rPr>
            <a:t>Shift from disease-focused to person-</a:t>
          </a:r>
          <a:r>
            <a:rPr lang="en-US" sz="1800" kern="1200" dirty="0" err="1">
              <a:latin typeface="Ariel"/>
            </a:rPr>
            <a:t>centred</a:t>
          </a:r>
          <a:r>
            <a:rPr lang="en-US" sz="1800" kern="1200" dirty="0">
              <a:latin typeface="Ariel"/>
            </a:rPr>
            <a:t> care.</a:t>
          </a:r>
        </a:p>
      </dsp:txBody>
      <dsp:txXfrm>
        <a:off x="2995978" y="1190468"/>
        <a:ext cx="1779315" cy="1779315"/>
      </dsp:txXfrm>
    </dsp:sp>
    <dsp:sp modelId="{4F0DA50A-796D-4ECA-9CEC-BD34115D0218}">
      <dsp:nvSpPr>
        <dsp:cNvPr id="0" name=""/>
        <dsp:cNvSpPr/>
      </dsp:nvSpPr>
      <dsp:spPr>
        <a:xfrm>
          <a:off x="282728" y="839566"/>
          <a:ext cx="4210478" cy="4210478"/>
        </a:xfrm>
        <a:prstGeom prst="circularArrow">
          <a:avLst>
            <a:gd name="adj1" fmla="val 8241"/>
            <a:gd name="adj2" fmla="val 575443"/>
            <a:gd name="adj3" fmla="val 2966940"/>
            <a:gd name="adj4" fmla="val 49655"/>
            <a:gd name="adj5" fmla="val 9614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DF0A9-9943-4106-92EF-5258C72461F2}">
      <dsp:nvSpPr>
        <dsp:cNvPr id="0" name=""/>
        <dsp:cNvSpPr/>
      </dsp:nvSpPr>
      <dsp:spPr>
        <a:xfrm>
          <a:off x="1498309" y="3784506"/>
          <a:ext cx="1779315" cy="1779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el"/>
            </a:rPr>
            <a:t>Emphasis on prevention, self-care, and mental wellbeing.</a:t>
          </a:r>
        </a:p>
      </dsp:txBody>
      <dsp:txXfrm>
        <a:off x="1498309" y="3784506"/>
        <a:ext cx="1779315" cy="1779315"/>
      </dsp:txXfrm>
    </dsp:sp>
    <dsp:sp modelId="{4EA84D7B-8BF9-4CF9-908E-56CF0DF03989}">
      <dsp:nvSpPr>
        <dsp:cNvPr id="0" name=""/>
        <dsp:cNvSpPr/>
      </dsp:nvSpPr>
      <dsp:spPr>
        <a:xfrm>
          <a:off x="282728" y="839566"/>
          <a:ext cx="4210478" cy="4210478"/>
        </a:xfrm>
        <a:prstGeom prst="circularArrow">
          <a:avLst>
            <a:gd name="adj1" fmla="val 8241"/>
            <a:gd name="adj2" fmla="val 575443"/>
            <a:gd name="adj3" fmla="val 10174902"/>
            <a:gd name="adj4" fmla="val 7257617"/>
            <a:gd name="adj5" fmla="val 9614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B4FB6-BF3F-450D-B3CE-888F741284F6}">
      <dsp:nvSpPr>
        <dsp:cNvPr id="0" name=""/>
        <dsp:cNvSpPr/>
      </dsp:nvSpPr>
      <dsp:spPr>
        <a:xfrm>
          <a:off x="640" y="1190468"/>
          <a:ext cx="1779315" cy="1779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el"/>
            </a:rPr>
            <a:t>Requires collaboration across sectors and professions (United Nations, 2015; WHO, 2014)</a:t>
          </a:r>
        </a:p>
      </dsp:txBody>
      <dsp:txXfrm>
        <a:off x="640" y="1190468"/>
        <a:ext cx="1779315" cy="1779315"/>
      </dsp:txXfrm>
    </dsp:sp>
    <dsp:sp modelId="{20486105-032E-455D-8577-4FDE5A54EC6C}">
      <dsp:nvSpPr>
        <dsp:cNvPr id="0" name=""/>
        <dsp:cNvSpPr/>
      </dsp:nvSpPr>
      <dsp:spPr>
        <a:xfrm>
          <a:off x="282728" y="839566"/>
          <a:ext cx="4210478" cy="4210478"/>
        </a:xfrm>
        <a:prstGeom prst="circularArrow">
          <a:avLst>
            <a:gd name="adj1" fmla="val 8241"/>
            <a:gd name="adj2" fmla="val 575443"/>
            <a:gd name="adj3" fmla="val 16859603"/>
            <a:gd name="adj4" fmla="val 14964955"/>
            <a:gd name="adj5" fmla="val 9614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9F2BF-1BE3-423F-B82F-2364A952FF83}">
      <dsp:nvSpPr>
        <dsp:cNvPr id="0" name=""/>
        <dsp:cNvSpPr/>
      </dsp:nvSpPr>
      <dsp:spPr>
        <a:xfrm>
          <a:off x="0" y="60241"/>
          <a:ext cx="3986392" cy="1099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el"/>
            </a:rPr>
            <a:t>Biopsychosocial Model integrates biological, psychological, and social factors</a:t>
          </a:r>
          <a:r>
            <a:rPr lang="en-GB" sz="2000" kern="1200">
              <a:latin typeface="Ariel"/>
            </a:rPr>
            <a:t> (Calhoun et al., 2022).</a:t>
          </a:r>
          <a:endParaRPr lang="en-US" sz="2000" kern="1200">
            <a:latin typeface="Ariel"/>
          </a:endParaRPr>
        </a:p>
      </dsp:txBody>
      <dsp:txXfrm>
        <a:off x="53688" y="113929"/>
        <a:ext cx="3879016" cy="992424"/>
      </dsp:txXfrm>
    </dsp:sp>
    <dsp:sp modelId="{EA0B0E63-3A3E-4093-B5A1-6A1A25573944}">
      <dsp:nvSpPr>
        <dsp:cNvPr id="0" name=""/>
        <dsp:cNvSpPr/>
      </dsp:nvSpPr>
      <dsp:spPr>
        <a:xfrm>
          <a:off x="0" y="1217641"/>
          <a:ext cx="3986392" cy="10998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el"/>
            </a:rPr>
            <a:t>Ecological Model considers wider social and environmental influences</a:t>
          </a:r>
          <a:r>
            <a:rPr lang="en-GB" sz="2000" kern="1200">
              <a:latin typeface="Ariel"/>
            </a:rPr>
            <a:t> (Caperon, Saville and Ahern, 2022).</a:t>
          </a:r>
          <a:endParaRPr lang="en-US" sz="2000" kern="1200">
            <a:latin typeface="Ariel"/>
          </a:endParaRPr>
        </a:p>
      </dsp:txBody>
      <dsp:txXfrm>
        <a:off x="53688" y="1271329"/>
        <a:ext cx="3879016" cy="992424"/>
      </dsp:txXfrm>
    </dsp:sp>
    <dsp:sp modelId="{874DCAAB-30A1-49C9-A315-29BDF1ECC135}">
      <dsp:nvSpPr>
        <dsp:cNvPr id="0" name=""/>
        <dsp:cNvSpPr/>
      </dsp:nvSpPr>
      <dsp:spPr>
        <a:xfrm>
          <a:off x="0" y="2375041"/>
          <a:ext cx="3986392" cy="10998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el"/>
            </a:rPr>
            <a:t>Supports holistic and sustainable service design</a:t>
          </a:r>
          <a:r>
            <a:rPr lang="en-GB" sz="2000" kern="1200">
              <a:latin typeface="Ariel"/>
            </a:rPr>
            <a:t> (Chen and Chen, 2021).</a:t>
          </a:r>
          <a:endParaRPr lang="en-US" sz="2000" kern="1200">
            <a:latin typeface="Ariel"/>
          </a:endParaRPr>
        </a:p>
      </dsp:txBody>
      <dsp:txXfrm>
        <a:off x="53688" y="2428729"/>
        <a:ext cx="3879016" cy="9924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6376A-BEA3-46E0-9BA0-DE0F2A9295BC}">
      <dsp:nvSpPr>
        <dsp:cNvPr id="0" name=""/>
        <dsp:cNvSpPr/>
      </dsp:nvSpPr>
      <dsp:spPr>
        <a:xfrm>
          <a:off x="-20383" y="801095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3EDD5-C49B-40CB-88A8-85E9DA4BF480}">
      <dsp:nvSpPr>
        <dsp:cNvPr id="0" name=""/>
        <dsp:cNvSpPr/>
      </dsp:nvSpPr>
      <dsp:spPr>
        <a:xfrm>
          <a:off x="170106" y="982061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WHO Health in All Policies (HiAP) approach (Amri, 2022)</a:t>
          </a:r>
          <a:endParaRPr lang="en-US" sz="1100" kern="1200">
            <a:latin typeface="Ariel"/>
          </a:endParaRPr>
        </a:p>
      </dsp:txBody>
      <dsp:txXfrm>
        <a:off x="201991" y="1013946"/>
        <a:ext cx="1650639" cy="1024880"/>
      </dsp:txXfrm>
    </dsp:sp>
    <dsp:sp modelId="{294D695C-AB12-4FC1-B499-41AA77EAB357}">
      <dsp:nvSpPr>
        <dsp:cNvPr id="0" name=""/>
        <dsp:cNvSpPr/>
      </dsp:nvSpPr>
      <dsp:spPr>
        <a:xfrm>
          <a:off x="2067308" y="801095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E0645-4992-4154-A3B7-9173CEAFF891}">
      <dsp:nvSpPr>
        <dsp:cNvPr id="0" name=""/>
        <dsp:cNvSpPr/>
      </dsp:nvSpPr>
      <dsp:spPr>
        <a:xfrm>
          <a:off x="2257798" y="982061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el"/>
            </a:rPr>
            <a:t>UK policies such as the mental health act reform (Stephenson et al., 2022)</a:t>
          </a:r>
          <a:endParaRPr lang="en-US" sz="1100" kern="1200" dirty="0">
            <a:latin typeface="Ariel"/>
          </a:endParaRPr>
        </a:p>
      </dsp:txBody>
      <dsp:txXfrm>
        <a:off x="2289683" y="1013946"/>
        <a:ext cx="1650639" cy="1024880"/>
      </dsp:txXfrm>
    </dsp:sp>
    <dsp:sp modelId="{766CCC5F-7A7B-4BA8-B9F6-1F94C991F2BC}">
      <dsp:nvSpPr>
        <dsp:cNvPr id="0" name=""/>
        <dsp:cNvSpPr/>
      </dsp:nvSpPr>
      <dsp:spPr>
        <a:xfrm>
          <a:off x="6006888" y="2419787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13B0D-BDAD-41D8-925C-A1CE59A9AA6C}">
      <dsp:nvSpPr>
        <dsp:cNvPr id="0" name=""/>
        <dsp:cNvSpPr/>
      </dsp:nvSpPr>
      <dsp:spPr>
        <a:xfrm>
          <a:off x="6197378" y="2600753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(Health and Care Act, 2022; </a:t>
          </a:r>
          <a:r>
            <a:rPr lang="en-GB" sz="1100" kern="1200"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Public Health England 2021)</a:t>
          </a:r>
          <a:endParaRPr lang="en-GB" sz="1100" kern="1200">
            <a:latin typeface="Ariel"/>
          </a:endParaRPr>
        </a:p>
      </dsp:txBody>
      <dsp:txXfrm>
        <a:off x="6229263" y="2632638"/>
        <a:ext cx="1650639" cy="1024880"/>
      </dsp:txXfrm>
    </dsp:sp>
    <dsp:sp modelId="{9A869C0E-34AC-4855-B8ED-B7F720077EBF}">
      <dsp:nvSpPr>
        <dsp:cNvPr id="0" name=""/>
        <dsp:cNvSpPr/>
      </dsp:nvSpPr>
      <dsp:spPr>
        <a:xfrm>
          <a:off x="4213757" y="801095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8C1C0-A540-4584-98C9-96E2536C7E3F}">
      <dsp:nvSpPr>
        <dsp:cNvPr id="0" name=""/>
        <dsp:cNvSpPr/>
      </dsp:nvSpPr>
      <dsp:spPr>
        <a:xfrm>
          <a:off x="4404247" y="982061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el"/>
            </a:rPr>
            <a:t>AbdulRaheem (2023) states that holistic approaches encourage population health, integration, and prevention within health systems </a:t>
          </a:r>
        </a:p>
      </dsp:txBody>
      <dsp:txXfrm>
        <a:off x="4436132" y="1013946"/>
        <a:ext cx="1650639" cy="10248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CC3E96-6DB3-482F-943D-47D058A0C0D7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B32C7-6E41-4DB8-BC0E-7C1E712A1686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F33B3-93B0-421B-944B-8A1D96F01AC4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el"/>
            </a:rPr>
            <a:t>Covid 19 vaccinations </a:t>
          </a:r>
        </a:p>
      </dsp:txBody>
      <dsp:txXfrm>
        <a:off x="1939533" y="717"/>
        <a:ext cx="2786667" cy="1679249"/>
      </dsp:txXfrm>
    </dsp:sp>
    <dsp:sp modelId="{F6EEC8FC-FE09-490A-A04F-AD6FF1639D92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67F27-4531-4362-8A94-5FF04E09E954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0F575-2F2D-47AB-B4F4-D275E83F0DF6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el"/>
            </a:rPr>
            <a:t>Focus on physical health, mental wellbeing, and social needs </a:t>
          </a:r>
          <a:r>
            <a:rPr lang="en-GB" sz="1700" kern="1200">
              <a:latin typeface="Ariel"/>
            </a:rPr>
            <a:t>(Okoro et al., 2022).</a:t>
          </a:r>
          <a:endParaRPr lang="en-US" sz="1700" kern="1200">
            <a:latin typeface="Ariel"/>
          </a:endParaRPr>
        </a:p>
      </dsp:txBody>
      <dsp:txXfrm>
        <a:off x="1939533" y="2099779"/>
        <a:ext cx="2786667" cy="1679249"/>
      </dsp:txXfrm>
    </dsp:sp>
    <dsp:sp modelId="{79D74DA1-9057-4C5D-89AF-6BD8BE6782E2}">
      <dsp:nvSpPr>
        <dsp:cNvPr id="0" name=""/>
        <dsp:cNvSpPr/>
      </dsp:nvSpPr>
      <dsp:spPr>
        <a:xfrm>
          <a:off x="0" y="419955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726BD-33AF-4304-8DF7-12ADC3047A0B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95D28-B9D5-436A-9851-D3CEC45E4E34}">
      <dsp:nvSpPr>
        <dsp:cNvPr id="0" name=""/>
        <dsp:cNvSpPr/>
      </dsp:nvSpPr>
      <dsp:spPr>
        <a:xfrm>
          <a:off x="1939533" y="4198841"/>
          <a:ext cx="2126790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el"/>
            </a:rPr>
            <a:t>Improved patient outcomes and service efficiency </a:t>
          </a:r>
          <a:r>
            <a:rPr lang="sv-SE" sz="1700" kern="1200">
              <a:latin typeface="Ariel"/>
            </a:rPr>
            <a:t>(Bhati, Deogade and Kanyal, 2023)</a:t>
          </a:r>
          <a:r>
            <a:rPr lang="en-US" sz="1700" kern="1200">
              <a:latin typeface="Ariel"/>
            </a:rPr>
            <a:t>.</a:t>
          </a:r>
        </a:p>
      </dsp:txBody>
      <dsp:txXfrm>
        <a:off x="1939533" y="4198841"/>
        <a:ext cx="2126790" cy="1679249"/>
      </dsp:txXfrm>
    </dsp:sp>
    <dsp:sp modelId="{00CBC8F5-543E-4745-ADA4-C267D2A69DC5}">
      <dsp:nvSpPr>
        <dsp:cNvPr id="0" name=""/>
        <dsp:cNvSpPr/>
      </dsp:nvSpPr>
      <dsp:spPr>
        <a:xfrm>
          <a:off x="4066323" y="4198841"/>
          <a:ext cx="65987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066323" y="4198841"/>
        <a:ext cx="659877" cy="167924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DB0C7-5B4C-40EA-842F-CAD0EEB2F2AC}">
      <dsp:nvSpPr>
        <dsp:cNvPr id="0" name=""/>
        <dsp:cNvSpPr/>
      </dsp:nvSpPr>
      <dsp:spPr>
        <a:xfrm>
          <a:off x="0" y="0"/>
          <a:ext cx="3161747" cy="10567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  <a:latin typeface="Ariel"/>
            </a:rPr>
            <a:t>Health promotion campaigns encourage healthy lifestyles (Giansanti, 2023b)</a:t>
          </a:r>
          <a:endParaRPr lang="en-US" sz="1500" kern="1200">
            <a:solidFill>
              <a:schemeClr val="tx1"/>
            </a:solidFill>
            <a:latin typeface="Ariel"/>
          </a:endParaRPr>
        </a:p>
      </dsp:txBody>
      <dsp:txXfrm>
        <a:off x="30952" y="30952"/>
        <a:ext cx="2021409" cy="994866"/>
      </dsp:txXfrm>
    </dsp:sp>
    <dsp:sp modelId="{78434312-91DC-4FCB-A14B-66E6B1EF457E}">
      <dsp:nvSpPr>
        <dsp:cNvPr id="0" name=""/>
        <dsp:cNvSpPr/>
      </dsp:nvSpPr>
      <dsp:spPr>
        <a:xfrm>
          <a:off x="278977" y="1232899"/>
          <a:ext cx="3161747" cy="10567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Ariel"/>
            </a:rPr>
            <a:t>Dietary intervention programmes, such as structured weight management or healthy eating programmes designed to reduce obesity and improve cardiovascular health (Welsh et al., 2024)</a:t>
          </a:r>
        </a:p>
      </dsp:txBody>
      <dsp:txXfrm>
        <a:off x="309929" y="1263851"/>
        <a:ext cx="2133964" cy="994866"/>
      </dsp:txXfrm>
    </dsp:sp>
    <dsp:sp modelId="{90B56B8C-B772-49DF-B889-12569B7FEF60}">
      <dsp:nvSpPr>
        <dsp:cNvPr id="0" name=""/>
        <dsp:cNvSpPr/>
      </dsp:nvSpPr>
      <dsp:spPr>
        <a:xfrm>
          <a:off x="557955" y="2465798"/>
          <a:ext cx="3161747" cy="10567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el"/>
            </a:rPr>
            <a:t>Positive impact on population health and wellbeing (Mahindru, Patil and Agrawal, 2023; Kings Fund, 2021)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800" kern="1200"/>
        </a:p>
      </dsp:txBody>
      <dsp:txXfrm>
        <a:off x="588907" y="2496750"/>
        <a:ext cx="2133964" cy="994866"/>
      </dsp:txXfrm>
    </dsp:sp>
    <dsp:sp modelId="{0917C671-3364-4807-8761-17BE12D34231}">
      <dsp:nvSpPr>
        <dsp:cNvPr id="0" name=""/>
        <dsp:cNvSpPr/>
      </dsp:nvSpPr>
      <dsp:spPr>
        <a:xfrm>
          <a:off x="2474846" y="801384"/>
          <a:ext cx="686900" cy="686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2629398" y="801384"/>
        <a:ext cx="377796" cy="516892"/>
      </dsp:txXfrm>
    </dsp:sp>
    <dsp:sp modelId="{AD6C8E3E-DDE4-4B29-BD30-35F3FF663E40}">
      <dsp:nvSpPr>
        <dsp:cNvPr id="0" name=""/>
        <dsp:cNvSpPr/>
      </dsp:nvSpPr>
      <dsp:spPr>
        <a:xfrm>
          <a:off x="2753824" y="2027238"/>
          <a:ext cx="686900" cy="686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2908376" y="2027238"/>
        <a:ext cx="377796" cy="5168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92129-9EE6-4487-8CB6-0DA66B47424C}">
      <dsp:nvSpPr>
        <dsp:cNvPr id="0" name=""/>
        <dsp:cNvSpPr/>
      </dsp:nvSpPr>
      <dsp:spPr>
        <a:xfrm>
          <a:off x="0" y="0"/>
          <a:ext cx="6966490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tx1"/>
              </a:solidFill>
              <a:latin typeface="Ariel"/>
            </a:rPr>
            <a:t>Chronic disparities in health outcomes and access (Henderson et al., 2020)</a:t>
          </a:r>
        </a:p>
      </dsp:txBody>
      <dsp:txXfrm>
        <a:off x="32418" y="32418"/>
        <a:ext cx="5772143" cy="1041985"/>
      </dsp:txXfrm>
    </dsp:sp>
    <dsp:sp modelId="{9DB04151-511A-4E57-B4EE-C347B7F5E538}">
      <dsp:nvSpPr>
        <dsp:cNvPr id="0" name=""/>
        <dsp:cNvSpPr/>
      </dsp:nvSpPr>
      <dsp:spPr>
        <a:xfrm>
          <a:off x="614690" y="1291291"/>
          <a:ext cx="6966490" cy="1106821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tx1"/>
              </a:solidFill>
              <a:latin typeface="Ariel"/>
            </a:rPr>
            <a:t>influenced by geography, ethnicity, and socioeconomic condition (Pérez-Stable and Webb Hooper, 2023)</a:t>
          </a:r>
        </a:p>
      </dsp:txBody>
      <dsp:txXfrm>
        <a:off x="647108" y="1323709"/>
        <a:ext cx="5567530" cy="1041985"/>
      </dsp:txXfrm>
    </dsp:sp>
    <dsp:sp modelId="{D396C2BE-DAD7-4285-8DEA-227DB5624115}">
      <dsp:nvSpPr>
        <dsp:cNvPr id="0" name=""/>
        <dsp:cNvSpPr/>
      </dsp:nvSpPr>
      <dsp:spPr>
        <a:xfrm>
          <a:off x="1229380" y="2582583"/>
          <a:ext cx="6966490" cy="1106821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  <a:latin typeface="Ariel"/>
            </a:rPr>
            <a:t>Public Health England (2020) states that targeted interventions aim to reduce health disparities and improve outcomes for vulnerable populations.</a:t>
          </a:r>
          <a:endParaRPr lang="en-US" sz="2100" kern="1200" dirty="0">
            <a:solidFill>
              <a:schemeClr val="tx1"/>
            </a:solidFill>
            <a:latin typeface="Ariel"/>
          </a:endParaRPr>
        </a:p>
      </dsp:txBody>
      <dsp:txXfrm>
        <a:off x="1261798" y="2615001"/>
        <a:ext cx="5567530" cy="1041985"/>
      </dsp:txXfrm>
    </dsp:sp>
    <dsp:sp modelId="{0F9C668C-A192-434B-A2C8-EA11B5D73AC2}">
      <dsp:nvSpPr>
        <dsp:cNvPr id="0" name=""/>
        <dsp:cNvSpPr/>
      </dsp:nvSpPr>
      <dsp:spPr>
        <a:xfrm>
          <a:off x="6247056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6408928" y="839339"/>
        <a:ext cx="395689" cy="541373"/>
      </dsp:txXfrm>
    </dsp:sp>
    <dsp:sp modelId="{B1EFAD64-2EAE-4E50-A0FF-4388E298D9EE}">
      <dsp:nvSpPr>
        <dsp:cNvPr id="0" name=""/>
        <dsp:cNvSpPr/>
      </dsp:nvSpPr>
      <dsp:spPr>
        <a:xfrm>
          <a:off x="6861746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023618" y="2123252"/>
        <a:ext cx="395689" cy="5413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3A3BB-DD25-4075-A6E2-25BC2458C9BE}">
      <dsp:nvSpPr>
        <dsp:cNvPr id="0" name=""/>
        <dsp:cNvSpPr/>
      </dsp:nvSpPr>
      <dsp:spPr>
        <a:xfrm>
          <a:off x="290194" y="680918"/>
          <a:ext cx="1755998" cy="20152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Preventative care and wellness initiatives are integrated (Mustapha et al., 2024; </a:t>
          </a:r>
          <a:r>
            <a:rPr lang="en-GB" sz="1200" kern="1200" dirty="0">
              <a:solidFill>
                <a:schemeClr val="tx1"/>
              </a:solidFill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Ghahramani,  Courten  and Prokofieva, 2022). </a:t>
          </a:r>
          <a:endParaRPr lang="en-GB" sz="1200" kern="1200" dirty="0">
            <a:solidFill>
              <a:schemeClr val="tx1"/>
            </a:solidFill>
            <a:latin typeface="Ariel"/>
          </a:endParaRPr>
        </a:p>
      </dsp:txBody>
      <dsp:txXfrm>
        <a:off x="547354" y="976043"/>
        <a:ext cx="1241678" cy="1424992"/>
      </dsp:txXfrm>
    </dsp:sp>
    <dsp:sp modelId="{D9B31F2C-A99E-4AFA-815B-2CB1C61F82D3}">
      <dsp:nvSpPr>
        <dsp:cNvPr id="0" name=""/>
        <dsp:cNvSpPr/>
      </dsp:nvSpPr>
      <dsp:spPr>
        <a:xfrm rot="10800000">
          <a:off x="894746" y="2832884"/>
          <a:ext cx="546894" cy="289853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F4A24-F4DD-4BB8-8B6E-50286FFCCD5B}">
      <dsp:nvSpPr>
        <dsp:cNvPr id="0" name=""/>
        <dsp:cNvSpPr/>
      </dsp:nvSpPr>
      <dsp:spPr>
        <a:xfrm>
          <a:off x="1918" y="3243055"/>
          <a:ext cx="2332549" cy="2481639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solidFill>
                <a:schemeClr val="tx1"/>
              </a:solidFill>
              <a:effectLst/>
              <a:latin typeface="Ariel"/>
            </a:rPr>
            <a:t>Expansion of digital health and telehealth services. (Giansanti, 2023a).</a:t>
          </a:r>
          <a:endParaRPr lang="en-GB" sz="1600" kern="1200" dirty="0">
            <a:solidFill>
              <a:schemeClr val="tx1"/>
            </a:solidFill>
            <a:latin typeface="Ariel"/>
          </a:endParaRPr>
        </a:p>
      </dsp:txBody>
      <dsp:txXfrm>
        <a:off x="343512" y="3606483"/>
        <a:ext cx="1649361" cy="1754783"/>
      </dsp:txXfrm>
    </dsp:sp>
    <dsp:sp modelId="{C2E565CB-8697-4BEB-B716-5EAC5A05C7C6}">
      <dsp:nvSpPr>
        <dsp:cNvPr id="0" name=""/>
        <dsp:cNvSpPr/>
      </dsp:nvSpPr>
      <dsp:spPr>
        <a:xfrm rot="5460122">
          <a:off x="2459836" y="4366322"/>
          <a:ext cx="546894" cy="289853"/>
        </a:xfrm>
        <a:prstGeom prst="triangl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198EB-D562-4C4B-AE64-51441FD4994A}">
      <dsp:nvSpPr>
        <dsp:cNvPr id="0" name=""/>
        <dsp:cNvSpPr/>
      </dsp:nvSpPr>
      <dsp:spPr>
        <a:xfrm>
          <a:off x="3115745" y="3346064"/>
          <a:ext cx="1994335" cy="2378630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  <a:latin typeface="Ariel"/>
            </a:rPr>
            <a:t>Community-based and multidisciplinary approaches</a:t>
          </a:r>
          <a:r>
            <a:rPr lang="en-GB" sz="1200" kern="1200">
              <a:solidFill>
                <a:schemeClr val="tx1"/>
              </a:solidFill>
              <a:latin typeface="Ariel"/>
            </a:rPr>
            <a:t> (Pacho et al., 2025).</a:t>
          </a:r>
          <a:endParaRPr lang="en-US" sz="1200" kern="1200">
            <a:solidFill>
              <a:schemeClr val="tx1"/>
            </a:solidFill>
            <a:latin typeface="Ariel"/>
          </a:endParaRPr>
        </a:p>
      </dsp:txBody>
      <dsp:txXfrm>
        <a:off x="3407809" y="3694406"/>
        <a:ext cx="1410207" cy="16819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E1750-449D-42CC-87DC-07B0B7BDBE4F}">
      <dsp:nvSpPr>
        <dsp:cNvPr id="0" name=""/>
        <dsp:cNvSpPr/>
      </dsp:nvSpPr>
      <dsp:spPr>
        <a:xfrm>
          <a:off x="660434" y="1110034"/>
          <a:ext cx="52526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5964A-84DB-4C20-960D-8D3E78F84547}">
      <dsp:nvSpPr>
        <dsp:cNvPr id="0" name=""/>
        <dsp:cNvSpPr/>
      </dsp:nvSpPr>
      <dsp:spPr>
        <a:xfrm>
          <a:off x="1217216" y="1065947"/>
          <a:ext cx="60405" cy="113455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5BC65-FB82-473A-9D1F-6EAA4E79F88F}">
      <dsp:nvSpPr>
        <dsp:cNvPr id="0" name=""/>
        <dsp:cNvSpPr/>
      </dsp:nvSpPr>
      <dsp:spPr>
        <a:xfrm>
          <a:off x="362415" y="877710"/>
          <a:ext cx="464719" cy="46471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</a:t>
          </a:r>
        </a:p>
      </dsp:txBody>
      <dsp:txXfrm>
        <a:off x="430472" y="945767"/>
        <a:ext cx="328605" cy="328605"/>
      </dsp:txXfrm>
    </dsp:sp>
    <dsp:sp modelId="{599F6189-8EB7-40F3-A68A-AD06267064DA}">
      <dsp:nvSpPr>
        <dsp:cNvPr id="0" name=""/>
        <dsp:cNvSpPr/>
      </dsp:nvSpPr>
      <dsp:spPr>
        <a:xfrm>
          <a:off x="3850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Use Data to Identify and Target Inequalities (Moorthie et al.,  (2022)</a:t>
          </a:r>
          <a:endParaRPr lang="en-US" sz="1100" kern="1200" dirty="0">
            <a:latin typeface="Ariel"/>
          </a:endParaRPr>
        </a:p>
      </dsp:txBody>
      <dsp:txXfrm>
        <a:off x="3850" y="1744398"/>
        <a:ext cx="1181849" cy="1729230"/>
      </dsp:txXfrm>
    </dsp:sp>
    <dsp:sp modelId="{FDD5DC38-FE1D-45CC-907E-66AEAC74995D}">
      <dsp:nvSpPr>
        <dsp:cNvPr id="0" name=""/>
        <dsp:cNvSpPr/>
      </dsp:nvSpPr>
      <dsp:spPr>
        <a:xfrm>
          <a:off x="1317017" y="1110033"/>
          <a:ext cx="1181849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363CA-D7CA-4044-A521-CE05954A5FC4}">
      <dsp:nvSpPr>
        <dsp:cNvPr id="0" name=""/>
        <dsp:cNvSpPr/>
      </dsp:nvSpPr>
      <dsp:spPr>
        <a:xfrm>
          <a:off x="2530382" y="1065946"/>
          <a:ext cx="60405" cy="113457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E606CF-A6E2-46A7-902C-1DB83E28F86B}">
      <dsp:nvSpPr>
        <dsp:cNvPr id="0" name=""/>
        <dsp:cNvSpPr/>
      </dsp:nvSpPr>
      <dsp:spPr>
        <a:xfrm>
          <a:off x="1675582" y="877709"/>
          <a:ext cx="464719" cy="46471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</a:t>
          </a:r>
        </a:p>
      </dsp:txBody>
      <dsp:txXfrm>
        <a:off x="1743639" y="945766"/>
        <a:ext cx="328605" cy="328605"/>
      </dsp:txXfrm>
    </dsp:sp>
    <dsp:sp modelId="{17D27A09-987E-44BB-9381-70BAC3EAB5D5}">
      <dsp:nvSpPr>
        <dsp:cNvPr id="0" name=""/>
        <dsp:cNvSpPr/>
      </dsp:nvSpPr>
      <dsp:spPr>
        <a:xfrm>
          <a:off x="1317017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el"/>
            </a:rPr>
            <a:t>Collect and analyse disaggregated data (ethnicity, deprivation, disability, gender, etc.0</a:t>
          </a:r>
          <a:r>
            <a:rPr lang="en-GB" sz="1100" b="1" kern="1200" dirty="0">
              <a:latin typeface="Ariel"/>
            </a:rPr>
            <a:t> (</a:t>
          </a:r>
          <a:r>
            <a:rPr lang="en-GB" sz="1100" b="0" kern="1200" dirty="0">
              <a:latin typeface="Ariel"/>
            </a:rPr>
            <a:t>Kauh, </a:t>
          </a:r>
          <a:r>
            <a:rPr lang="en-GB" sz="1100" kern="1200" dirty="0">
              <a:latin typeface="Ariel"/>
            </a:rPr>
            <a:t>2021)</a:t>
          </a:r>
          <a:endParaRPr lang="en-US" sz="1100" kern="1200" dirty="0">
            <a:latin typeface="Ariel"/>
          </a:endParaRPr>
        </a:p>
      </dsp:txBody>
      <dsp:txXfrm>
        <a:off x="1317017" y="1744398"/>
        <a:ext cx="1181849" cy="1729230"/>
      </dsp:txXfrm>
    </dsp:sp>
    <dsp:sp modelId="{7BFB4BBA-900E-4AF8-B666-CF2A6B89D0FE}">
      <dsp:nvSpPr>
        <dsp:cNvPr id="0" name=""/>
        <dsp:cNvSpPr/>
      </dsp:nvSpPr>
      <dsp:spPr>
        <a:xfrm>
          <a:off x="2630183" y="1110033"/>
          <a:ext cx="1181849" cy="7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C74B1-50B3-41C4-8BE6-1DEBD36E11A1}">
      <dsp:nvSpPr>
        <dsp:cNvPr id="0" name=""/>
        <dsp:cNvSpPr/>
      </dsp:nvSpPr>
      <dsp:spPr>
        <a:xfrm>
          <a:off x="3843549" y="1065946"/>
          <a:ext cx="60405" cy="113457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40E96-6FBE-4761-8AE8-B9F77DBDA7C7}">
      <dsp:nvSpPr>
        <dsp:cNvPr id="0" name=""/>
        <dsp:cNvSpPr/>
      </dsp:nvSpPr>
      <dsp:spPr>
        <a:xfrm>
          <a:off x="2988748" y="877709"/>
          <a:ext cx="464719" cy="46471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3</a:t>
          </a:r>
        </a:p>
      </dsp:txBody>
      <dsp:txXfrm>
        <a:off x="3056805" y="945766"/>
        <a:ext cx="328605" cy="328605"/>
      </dsp:txXfrm>
    </dsp:sp>
    <dsp:sp modelId="{FA15C91D-D954-4E64-8287-DBF4BD31D381}">
      <dsp:nvSpPr>
        <dsp:cNvPr id="0" name=""/>
        <dsp:cNvSpPr/>
      </dsp:nvSpPr>
      <dsp:spPr>
        <a:xfrm>
          <a:off x="2630183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Conduct regular Health Equity Audits. (van Daalen et al.,  2021)</a:t>
          </a:r>
          <a:endParaRPr lang="en-US" sz="1100" kern="1200">
            <a:latin typeface="Ariel"/>
          </a:endParaRPr>
        </a:p>
      </dsp:txBody>
      <dsp:txXfrm>
        <a:off x="2630183" y="1744398"/>
        <a:ext cx="1181849" cy="1729230"/>
      </dsp:txXfrm>
    </dsp:sp>
    <dsp:sp modelId="{18FC5E4F-B2FA-456C-A1AA-0CF7F084E0C9}">
      <dsp:nvSpPr>
        <dsp:cNvPr id="0" name=""/>
        <dsp:cNvSpPr/>
      </dsp:nvSpPr>
      <dsp:spPr>
        <a:xfrm>
          <a:off x="3943349" y="1110033"/>
          <a:ext cx="1181849" cy="72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64BF8-B463-4000-BF5F-EC91428399F3}">
      <dsp:nvSpPr>
        <dsp:cNvPr id="0" name=""/>
        <dsp:cNvSpPr/>
      </dsp:nvSpPr>
      <dsp:spPr>
        <a:xfrm>
          <a:off x="5156715" y="1065946"/>
          <a:ext cx="60405" cy="113457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6E597-5A2A-4002-8B54-5831E59659E7}">
      <dsp:nvSpPr>
        <dsp:cNvPr id="0" name=""/>
        <dsp:cNvSpPr/>
      </dsp:nvSpPr>
      <dsp:spPr>
        <a:xfrm>
          <a:off x="4301914" y="877709"/>
          <a:ext cx="464719" cy="46471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4</a:t>
          </a:r>
        </a:p>
      </dsp:txBody>
      <dsp:txXfrm>
        <a:off x="4369971" y="945766"/>
        <a:ext cx="328605" cy="328605"/>
      </dsp:txXfrm>
    </dsp:sp>
    <dsp:sp modelId="{4F9496C2-BD8F-435D-947F-406D30D58591}">
      <dsp:nvSpPr>
        <dsp:cNvPr id="0" name=""/>
        <dsp:cNvSpPr/>
      </dsp:nvSpPr>
      <dsp:spPr>
        <a:xfrm>
          <a:off x="3943349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Map service access and outcomes geographically (Stansberry, Tran and  Myers, 2023) </a:t>
          </a:r>
          <a:endParaRPr lang="en-US" sz="1100" kern="1200">
            <a:latin typeface="Ariel"/>
          </a:endParaRPr>
        </a:p>
      </dsp:txBody>
      <dsp:txXfrm>
        <a:off x="3943349" y="1744398"/>
        <a:ext cx="1181849" cy="1729230"/>
      </dsp:txXfrm>
    </dsp:sp>
    <dsp:sp modelId="{55F3A1ED-0692-4DC2-A98E-5057D90CAA87}">
      <dsp:nvSpPr>
        <dsp:cNvPr id="0" name=""/>
        <dsp:cNvSpPr/>
      </dsp:nvSpPr>
      <dsp:spPr>
        <a:xfrm>
          <a:off x="5256516" y="1110033"/>
          <a:ext cx="1181849" cy="7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CE395-6AA0-453C-9788-F0549DC08A4A}">
      <dsp:nvSpPr>
        <dsp:cNvPr id="0" name=""/>
        <dsp:cNvSpPr/>
      </dsp:nvSpPr>
      <dsp:spPr>
        <a:xfrm>
          <a:off x="6469882" y="1065946"/>
          <a:ext cx="60405" cy="113457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21A6F-184D-4224-A08D-13A6AD95987B}">
      <dsp:nvSpPr>
        <dsp:cNvPr id="0" name=""/>
        <dsp:cNvSpPr/>
      </dsp:nvSpPr>
      <dsp:spPr>
        <a:xfrm>
          <a:off x="5615081" y="877709"/>
          <a:ext cx="464719" cy="4647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5</a:t>
          </a:r>
        </a:p>
      </dsp:txBody>
      <dsp:txXfrm>
        <a:off x="5683138" y="945766"/>
        <a:ext cx="328605" cy="328605"/>
      </dsp:txXfrm>
    </dsp:sp>
    <dsp:sp modelId="{79EBD74F-0692-4BBF-B214-3540F3AC58F3}">
      <dsp:nvSpPr>
        <dsp:cNvPr id="0" name=""/>
        <dsp:cNvSpPr/>
      </dsp:nvSpPr>
      <dsp:spPr>
        <a:xfrm>
          <a:off x="5256516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Use population health management approaches to identify underserved groups (Cerezo-Cerezo et al., 2025)</a:t>
          </a:r>
          <a:endParaRPr lang="en-US" sz="1100" kern="1200">
            <a:latin typeface="Ariel"/>
          </a:endParaRPr>
        </a:p>
      </dsp:txBody>
      <dsp:txXfrm>
        <a:off x="5256516" y="1744398"/>
        <a:ext cx="1181849" cy="1729230"/>
      </dsp:txXfrm>
    </dsp:sp>
    <dsp:sp modelId="{8D02D642-7B19-455D-A7D9-E9A5A2B83923}">
      <dsp:nvSpPr>
        <dsp:cNvPr id="0" name=""/>
        <dsp:cNvSpPr/>
      </dsp:nvSpPr>
      <dsp:spPr>
        <a:xfrm>
          <a:off x="6569682" y="1110032"/>
          <a:ext cx="590924" cy="7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E186A8-1457-4FFC-AC83-BCDC491D6415}">
      <dsp:nvSpPr>
        <dsp:cNvPr id="0" name=""/>
        <dsp:cNvSpPr/>
      </dsp:nvSpPr>
      <dsp:spPr>
        <a:xfrm>
          <a:off x="6928247" y="877709"/>
          <a:ext cx="464719" cy="46471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6</a:t>
          </a:r>
        </a:p>
      </dsp:txBody>
      <dsp:txXfrm>
        <a:off x="6996304" y="945766"/>
        <a:ext cx="328605" cy="328605"/>
      </dsp:txXfrm>
    </dsp:sp>
    <dsp:sp modelId="{66134ED7-B365-48A2-A503-8B6235F5E590}">
      <dsp:nvSpPr>
        <dsp:cNvPr id="0" name=""/>
        <dsp:cNvSpPr/>
      </dsp:nvSpPr>
      <dsp:spPr>
        <a:xfrm>
          <a:off x="6569682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el"/>
            </a:rPr>
            <a:t>Impact:</a:t>
          </a:r>
          <a:br>
            <a:rPr lang="en-GB" sz="1100" kern="1200">
              <a:latin typeface="Ariel"/>
            </a:rPr>
          </a:br>
          <a:r>
            <a:rPr lang="en-GB" sz="1100" kern="1200">
              <a:latin typeface="Ariel"/>
            </a:rPr>
            <a:t>Ensures resources are directed to communities with the greatest unmet need (Marmot et al., 2020a)</a:t>
          </a:r>
          <a:endParaRPr lang="en-US" sz="1100" kern="1200">
            <a:latin typeface="Ariel"/>
          </a:endParaRPr>
        </a:p>
      </dsp:txBody>
      <dsp:txXfrm>
        <a:off x="6569682" y="1744398"/>
        <a:ext cx="1181849" cy="172923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70492-D99D-40A1-B2CF-29014AFC6B1D}">
      <dsp:nvSpPr>
        <dsp:cNvPr id="0" name=""/>
        <dsp:cNvSpPr/>
      </dsp:nvSpPr>
      <dsp:spPr>
        <a:xfrm>
          <a:off x="0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37AA84-A8AE-4A59-841B-0DE5A8A76B21}">
      <dsp:nvSpPr>
        <dsp:cNvPr id="0" name=""/>
        <dsp:cNvSpPr/>
      </dsp:nvSpPr>
      <dsp:spPr>
        <a:xfrm>
          <a:off x="246459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el"/>
            </a:rPr>
            <a:t>Integration of health, wellbeing, and sustainability is essential.</a:t>
          </a:r>
        </a:p>
      </dsp:txBody>
      <dsp:txXfrm>
        <a:off x="287713" y="1629733"/>
        <a:ext cx="2135626" cy="1326007"/>
      </dsp:txXfrm>
    </dsp:sp>
    <dsp:sp modelId="{A5DA8E5A-BF2D-42F4-8682-33FDEF17E0C5}">
      <dsp:nvSpPr>
        <dsp:cNvPr id="0" name=""/>
        <dsp:cNvSpPr/>
      </dsp:nvSpPr>
      <dsp:spPr>
        <a:xfrm>
          <a:off x="2711053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880D8B-53B9-4F2C-BA50-7D6440E06B16}">
      <dsp:nvSpPr>
        <dsp:cNvPr id="0" name=""/>
        <dsp:cNvSpPr/>
      </dsp:nvSpPr>
      <dsp:spPr>
        <a:xfrm>
          <a:off x="2957512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el"/>
            </a:rPr>
            <a:t>Theories and policies support holistic and equitable care delivery.</a:t>
          </a:r>
        </a:p>
      </dsp:txBody>
      <dsp:txXfrm>
        <a:off x="2998766" y="1629733"/>
        <a:ext cx="2135626" cy="1326007"/>
      </dsp:txXfrm>
    </dsp:sp>
    <dsp:sp modelId="{EE1F6507-467F-494E-8794-51A7E912E73B}">
      <dsp:nvSpPr>
        <dsp:cNvPr id="0" name=""/>
        <dsp:cNvSpPr/>
      </dsp:nvSpPr>
      <dsp:spPr>
        <a:xfrm>
          <a:off x="5422106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A4E92C-D99D-4E48-95FB-5C8D8EF7E1E0}">
      <dsp:nvSpPr>
        <dsp:cNvPr id="0" name=""/>
        <dsp:cNvSpPr/>
      </dsp:nvSpPr>
      <dsp:spPr>
        <a:xfrm>
          <a:off x="5668565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Marmot et al. (2020b) explain that sustainable approaches improve long-term health outcomes and reduce inequalities across communities.</a:t>
          </a:r>
        </a:p>
      </dsp:txBody>
      <dsp:txXfrm>
        <a:off x="5709819" y="1629733"/>
        <a:ext cx="2135626" cy="1326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371/journal.pone.0275092" TargetMode="External"/><Relationship Id="rId3" Type="http://schemas.openxmlformats.org/officeDocument/2006/relationships/hyperlink" Target="https://doi.org/10.1108/ijmhsc-04-2023-0038" TargetMode="External"/><Relationship Id="rId7" Type="http://schemas.openxmlformats.org/officeDocument/2006/relationships/hyperlink" Target="https://doi.org/10.1007/s11126-022-10003-w" TargetMode="External"/><Relationship Id="rId2" Type="http://schemas.openxmlformats.org/officeDocument/2006/relationships/hyperlink" Target="https://doi.org/10.1177/2150131923118650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7759/cureus.47731" TargetMode="External"/><Relationship Id="rId11" Type="http://schemas.openxmlformats.org/officeDocument/2006/relationships/hyperlink" Target="https://doi.org/10.1186/s12889-022-14885-0" TargetMode="External"/><Relationship Id="rId5" Type="http://schemas.openxmlformats.org/officeDocument/2006/relationships/hyperlink" Target="https://ccpa.eu/ho-we-are/sustainable-development-goals/" TargetMode="External"/><Relationship Id="rId10" Type="http://schemas.openxmlformats.org/officeDocument/2006/relationships/hyperlink" Target="https://doi.org/10.1108/cms-08-2020-0320" TargetMode="External"/><Relationship Id="rId4" Type="http://schemas.openxmlformats.org/officeDocument/2006/relationships/hyperlink" Target="https://doi.org/10.1007/s11524-022-00618-6" TargetMode="External"/><Relationship Id="rId9" Type="http://schemas.openxmlformats.org/officeDocument/2006/relationships/hyperlink" Target="https://pubmed.ncbi.nlm.nih.gov/39826295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nrct.go.th/admin/doc/doc_628815.pdf" TargetMode="External"/><Relationship Id="rId3" Type="http://schemas.openxmlformats.org/officeDocument/2006/relationships/hyperlink" Target="https://doi.org/10.1016/s0140-6736(04)17145-6" TargetMode="External"/><Relationship Id="rId7" Type="http://schemas.openxmlformats.org/officeDocument/2006/relationships/hyperlink" Target="https://council.science/wp-content/uploads/2017/03/SDGs-interactions-3-healthy-lives.pdf" TargetMode="External"/><Relationship Id="rId12" Type="http://schemas.openxmlformats.org/officeDocument/2006/relationships/hyperlink" Target="https://doi.org/10.7759/cureus.33475" TargetMode="External"/><Relationship Id="rId2" Type="http://schemas.openxmlformats.org/officeDocument/2006/relationships/hyperlink" Target="https://doi.org/10.3390/healthcare1106087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hsc.12556" TargetMode="External"/><Relationship Id="rId11" Type="http://schemas.openxmlformats.org/officeDocument/2006/relationships/hyperlink" Target="https://doi.org/10.1080/08964289809596371" TargetMode="External"/><Relationship Id="rId5" Type="http://schemas.openxmlformats.org/officeDocument/2006/relationships/hyperlink" Target="https://www.legislation.gov.uk/ukpga/2022/31/contents" TargetMode="External"/><Relationship Id="rId10" Type="http://schemas.openxmlformats.org/officeDocument/2006/relationships/hyperlink" Target="https://doi.org/10.1016/s0140-6736(22)00583-9" TargetMode="External"/><Relationship Id="rId4" Type="http://schemas.openxmlformats.org/officeDocument/2006/relationships/hyperlink" Target="https://www.mdpi.com/2071-1050/15/13/10682" TargetMode="External"/><Relationship Id="rId9" Type="http://schemas.openxmlformats.org/officeDocument/2006/relationships/hyperlink" Target="https://pmc.ncbi.nlm.nih.gov/articles/PMC7791160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gh-2016-000068" TargetMode="External"/><Relationship Id="rId3" Type="http://schemas.openxmlformats.org/officeDocument/2006/relationships/hyperlink" Target="https://cyberleninka.ru/article/n/the-impact-of-sustainable-development-on-economic-growth-balancing-environmental-social-and-economic-factors" TargetMode="External"/><Relationship Id="rId7" Type="http://schemas.openxmlformats.org/officeDocument/2006/relationships/hyperlink" Target="https://doi.org/10.1007/s10460-022-10412-4" TargetMode="External"/><Relationship Id="rId2" Type="http://schemas.openxmlformats.org/officeDocument/2006/relationships/hyperlink" Target="https://www.instituteofhealthequity.org/resources-reports/build-back-fairer-the-covid-19-marmot-revie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dpi.com/2071-1050/12/13/5427" TargetMode="External"/><Relationship Id="rId5" Type="http://schemas.openxmlformats.org/officeDocument/2006/relationships/hyperlink" Target="https://doi.org/10.54660/ijpgrr.2024.1.6.41-47" TargetMode="External"/><Relationship Id="rId10" Type="http://schemas.openxmlformats.org/officeDocument/2006/relationships/hyperlink" Target="https://doi.org/10.1177/13558196251349353" TargetMode="External"/><Relationship Id="rId4" Type="http://schemas.openxmlformats.org/officeDocument/2006/relationships/hyperlink" Target="https://www.mdpi.com/1660-4601/19/23/15874" TargetMode="External"/><Relationship Id="rId9" Type="http://schemas.openxmlformats.org/officeDocument/2006/relationships/hyperlink" Target="https://doi.org/10.1186/s12939-022-01743-z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5508938/" TargetMode="External"/><Relationship Id="rId3" Type="http://schemas.openxmlformats.org/officeDocument/2006/relationships/hyperlink" Target="https://www.gov.uk/government/publications/health-profile-for-england-2021" TargetMode="External"/><Relationship Id="rId7" Type="http://schemas.openxmlformats.org/officeDocument/2006/relationships/hyperlink" Target="https://doi.org/10.12688/wellcomeopenres.17947.1" TargetMode="External"/><Relationship Id="rId2" Type="http://schemas.openxmlformats.org/officeDocument/2006/relationships/hyperlink" Target="https://doi.org/10.1001/jamahealthforum.2023.446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ubmed.ncbi.nlm.nih.gov/37840372/" TargetMode="External"/><Relationship Id="rId11" Type="http://schemas.openxmlformats.org/officeDocument/2006/relationships/hyperlink" Target="https://bmjopen.bmj.com/content/11/11/e053392" TargetMode="External"/><Relationship Id="rId5" Type="http://schemas.openxmlformats.org/officeDocument/2006/relationships/hyperlink" Target="https://doi.org/10.3390/ejihpe13030040" TargetMode="External"/><Relationship Id="rId10" Type="http://schemas.openxmlformats.org/officeDocument/2006/relationships/hyperlink" Target="https://sdgs.un.org/publications/transforming-our-world-2030-agenda-sustainable-development-17981" TargetMode="External"/><Relationship Id="rId4" Type="http://schemas.openxmlformats.org/officeDocument/2006/relationships/hyperlink" Target="https://doi.org/10.64252/3pthdq60" TargetMode="External"/><Relationship Id="rId9" Type="http://schemas.openxmlformats.org/officeDocument/2006/relationships/hyperlink" Target="https://fastercapital.com/topics/the-importance-of-public-health-in-times-of-crisis.html/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bout/governance/constitution?utm_source=chatgpt.com" TargetMode="External"/><Relationship Id="rId2" Type="http://schemas.openxmlformats.org/officeDocument/2006/relationships/hyperlink" Target="https://doi.org/10.1093/eurjpc/zwae02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cademic.oup.com/heapro/article/29/suppl_1/i19/6463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9160" y="390525"/>
            <a:ext cx="8182230" cy="151030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solidFill>
                  <a:srgbClr val="FFFFFF"/>
                </a:solidFill>
              </a:rPr>
              <a:t>Integration of Health, Wellbeing and Sustainable Development</a:t>
            </a:r>
          </a:p>
          <a:p>
            <a:pPr>
              <a:lnSpc>
                <a:spcPct val="90000"/>
              </a:lnSpc>
            </a:pPr>
            <a:r>
              <a:rPr lang="en-GB" sz="3100" b="1">
                <a:solidFill>
                  <a:srgbClr val="FFFFFF"/>
                </a:solidFill>
              </a:rPr>
              <a:t>in Health and Social Care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1753266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04711 w 3182692"/>
              <a:gd name="csY1" fmla="*/ 0 h 18288"/>
              <a:gd name="csX2" fmla="*/ 1241250 w 3182692"/>
              <a:gd name="csY2" fmla="*/ 0 h 18288"/>
              <a:gd name="csX3" fmla="*/ 1909615 w 3182692"/>
              <a:gd name="csY3" fmla="*/ 0 h 18288"/>
              <a:gd name="csX4" fmla="*/ 2577981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482500 w 3182692"/>
              <a:gd name="csY7" fmla="*/ 18288 h 18288"/>
              <a:gd name="csX8" fmla="*/ 1782308 w 3182692"/>
              <a:gd name="csY8" fmla="*/ 18288 h 18288"/>
              <a:gd name="csX9" fmla="*/ 1145769 w 3182692"/>
              <a:gd name="csY9" fmla="*/ 18288 h 18288"/>
              <a:gd name="csX10" fmla="*/ 0 w 3182692"/>
              <a:gd name="csY10" fmla="*/ 18288 h 18288"/>
              <a:gd name="csX11" fmla="*/ 0 w 3182692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239BD1-4426-E695-19EF-743785AF9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933" y="3263567"/>
            <a:ext cx="7588949" cy="259952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Introduction</a:t>
            </a:r>
          </a:p>
        </p:txBody>
      </p:sp>
      <p:sp>
        <p:nvSpPr>
          <p:cNvPr id="55" name="Content Placeholder 2"/>
          <p:cNvSpPr>
            <a:spLocks noGrp="1"/>
          </p:cNvSpPr>
          <p:nvPr>
            <p:ph idx="1"/>
          </p:nvPr>
        </p:nvSpPr>
        <p:spPr>
          <a:xfrm>
            <a:off x="601579" y="1681653"/>
            <a:ext cx="5283963" cy="4334518"/>
          </a:xfrm>
        </p:spPr>
        <p:txBody>
          <a:bodyPr anchor="ctr">
            <a:noAutofit/>
          </a:bodyPr>
          <a:lstStyle/>
          <a:p>
            <a:r>
              <a:rPr lang="en-GB" sz="2000" dirty="0">
                <a:latin typeface="Ariel"/>
              </a:rPr>
              <a:t>According to BrowZine (2026), health and social care systems are being rapidly transformed by holistic and sustainable approaches that emphasize integrated care, prevention, and long-term wellbeing outcomes across diverse populations (Browzine. 2026). </a:t>
            </a:r>
          </a:p>
          <a:p>
            <a:r>
              <a:rPr lang="en-GB" sz="2000" dirty="0">
                <a:latin typeface="Ariel"/>
              </a:rPr>
              <a:t>Effective service delivery requires the integration of sustainable development, health, and welfare </a:t>
            </a:r>
            <a:r>
              <a:rPr lang="es-ES" sz="2000" dirty="0">
                <a:latin typeface="Ariel"/>
              </a:rPr>
              <a:t>(Nunes, Lee and O’Riordan, 2016).</a:t>
            </a:r>
            <a:endParaRPr lang="en-GB" sz="2000" dirty="0">
              <a:latin typeface="Ariel"/>
            </a:endParaRPr>
          </a:p>
          <a:p>
            <a:r>
              <a:rPr lang="en-GB" sz="2000" dirty="0">
                <a:latin typeface="Ariel"/>
              </a:rPr>
              <a:t>Important ideas, theories, regulations, and service examples are all critically examined in this presentation (Northcott et al., 2023). 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8" name="Graphic 57" descr="Open Hand with Plant">
            <a:extLst>
              <a:ext uri="{FF2B5EF4-FFF2-40B4-BE49-F238E27FC236}">
                <a16:creationId xmlns:a16="http://schemas.microsoft.com/office/drawing/2014/main" id="{FC92EE5A-180F-F131-1528-1FE381E950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Concept of 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D40A5F-B9DA-D5CD-6B11-04DBF731DC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6912398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Concept of Wellbeing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2FFC5-D8B5-F464-28F5-F3F22494D1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6165471"/>
              </p:ext>
            </p:extLst>
          </p:nvPr>
        </p:nvGraphicFramePr>
        <p:xfrm>
          <a:off x="781050" y="2331471"/>
          <a:ext cx="7886700" cy="4067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4B442C-CFC9-5C54-017D-58BA0A8AEF4E}"/>
              </a:ext>
            </a:extLst>
          </p:cNvPr>
          <p:cNvSpPr txBox="1"/>
          <p:nvPr/>
        </p:nvSpPr>
        <p:spPr>
          <a:xfrm>
            <a:off x="1458836" y="3833524"/>
            <a:ext cx="230400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el"/>
              </a:rPr>
              <a:t>3 Pillars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el"/>
              </a:rPr>
              <a:t>Social pillar – Promotes equity, inclusion, community wellbeing, and person-centred care.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el"/>
              </a:rPr>
              <a:t>Economic pillar – Ensures cost-effective, efficient, and financially sustainable service delivery.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el"/>
              </a:rPr>
              <a:t>Environmental pillar – Reduces environmental impact and supports long-term planetary health (SA,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3ABC17-B36E-F445-A2AD-0F044ED4ADE7}"/>
              </a:ext>
            </a:extLst>
          </p:cNvPr>
          <p:cNvSpPr txBox="1"/>
          <p:nvPr/>
        </p:nvSpPr>
        <p:spPr>
          <a:xfrm>
            <a:off x="3961131" y="3907296"/>
            <a:ext cx="248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	</a:t>
            </a:r>
            <a:r>
              <a:rPr lang="en-GB" sz="1600"/>
              <a:t>The  8   dimensions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Sustainable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B64C32-E777-09BA-B45D-7D9F819CC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919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C206291-35D4-D66B-2CFB-99FFA6BB420A}"/>
              </a:ext>
            </a:extLst>
          </p:cNvPr>
          <p:cNvSpPr txBox="1"/>
          <p:nvPr/>
        </p:nvSpPr>
        <p:spPr>
          <a:xfrm>
            <a:off x="845820" y="5147310"/>
            <a:ext cx="77609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el"/>
              </a:rPr>
              <a:t>Nunes, Lee and O’Riordan (2016) highlight the importance of Sustainable Development Goal 3 in promoting health and wellbeing, emphasizing its role in ensuring healthy lives and advancing equitable access to healthcare for all.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2591866" cy="161620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WHO &amp; Sustainable Development Goals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E5FA40-9EC1-0604-B68C-E71A29012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0754" y="1313191"/>
            <a:ext cx="4792009" cy="424092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051478" y="0"/>
            <a:ext cx="92522" cy="6858000"/>
            <a:chOff x="12068638" y="0"/>
            <a:chExt cx="123362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5E83B2A-5779-5236-C50A-C41F4F8CAD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472731"/>
              </p:ext>
            </p:extLst>
          </p:nvPr>
        </p:nvGraphicFramePr>
        <p:xfrm>
          <a:off x="657519" y="2528512"/>
          <a:ext cx="2591866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C88CFF6-53D3-13E8-48F0-E4F25C43BC00}"/>
              </a:ext>
            </a:extLst>
          </p:cNvPr>
          <p:cNvSpPr txBox="1"/>
          <p:nvPr/>
        </p:nvSpPr>
        <p:spPr>
          <a:xfrm>
            <a:off x="5589270" y="5615110"/>
            <a:ext cx="2788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(Anon, 2019)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3900">
                <a:solidFill>
                  <a:schemeClr val="bg1"/>
                </a:solidFill>
              </a:rPr>
              <a:t>Integrating Health and Wellbeing Approaches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260F074-CA20-AC65-6BA0-72192BB45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553814"/>
              </p:ext>
            </p:extLst>
          </p:nvPr>
        </p:nvGraphicFramePr>
        <p:xfrm>
          <a:off x="3739414" y="231006"/>
          <a:ext cx="477593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Theoretical Models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2E5694-823C-7FCE-EB93-268BF2716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975" y="1927916"/>
            <a:ext cx="3127897" cy="303406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BF1C42-3E2F-C31F-E62E-89564EAAAC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011675"/>
              </p:ext>
            </p:extLst>
          </p:nvPr>
        </p:nvGraphicFramePr>
        <p:xfrm>
          <a:off x="858692" y="2405894"/>
          <a:ext cx="3986392" cy="3535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4C64EB7-F247-4D40-C5DD-5D80D833C262}"/>
              </a:ext>
            </a:extLst>
          </p:cNvPr>
          <p:cNvSpPr txBox="1"/>
          <p:nvPr/>
        </p:nvSpPr>
        <p:spPr>
          <a:xfrm>
            <a:off x="6195443" y="5184319"/>
            <a:ext cx="250271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solidFill>
                  <a:schemeClr val="bg1"/>
                </a:solidFill>
              </a:rPr>
              <a:t>(Caperon, Saville and Ahern, 2022)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Policy and Governance Frameworks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6185DB1-9C07-59A3-1187-0D4F4D0CAA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1270913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Case Example: Holistic Care Models</a:t>
            </a:r>
          </a:p>
        </p:txBody>
      </p:sp>
      <p:grpSp>
        <p:nvGrpSpPr>
          <p:cNvPr id="3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8" name="Oval 3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DECBB8-F50C-10C9-2B9C-8C89853DB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826717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1"/>
            <a:ext cx="3719703" cy="1642969"/>
          </a:xfrm>
        </p:spPr>
        <p:txBody>
          <a:bodyPr anchor="b">
            <a:normAutofit/>
          </a:bodyPr>
          <a:lstStyle/>
          <a:p>
            <a:r>
              <a:rPr lang="en-GB" sz="3500"/>
              <a:t>Public Health Initiatives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E11867-90EB-AF86-35F0-504D5C368F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4331" y="2125031"/>
            <a:ext cx="3900767" cy="2194181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0A12BE3-1F28-8A94-E10F-0921FD36B3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040193"/>
              </p:ext>
            </p:extLst>
          </p:nvPr>
        </p:nvGraphicFramePr>
        <p:xfrm>
          <a:off x="852297" y="2418408"/>
          <a:ext cx="3719703" cy="3522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64BA6B5-7490-401D-6E55-5B37E3385F77}"/>
              </a:ext>
            </a:extLst>
          </p:cNvPr>
          <p:cNvSpPr txBox="1"/>
          <p:nvPr/>
        </p:nvSpPr>
        <p:spPr>
          <a:xfrm>
            <a:off x="6086474" y="4332666"/>
            <a:ext cx="228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(Times, 2020)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Equity and Access to Healthcare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1FB73-3BE1-75CD-3E42-C9C45A2C6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780268"/>
              </p:ext>
            </p:extLst>
          </p:nvPr>
        </p:nvGraphicFramePr>
        <p:xfrm>
          <a:off x="483042" y="251658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Service Delivery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CD62C2D3-59E4-728C-779A-78B3ABAABD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015444"/>
              </p:ext>
            </p:extLst>
          </p:nvPr>
        </p:nvGraphicFramePr>
        <p:xfrm>
          <a:off x="3739413" y="231006"/>
          <a:ext cx="5112000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1AC9F1F4-0FBD-BAC8-ACE8-670B9E3D5DC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90" r="14424" b="35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8DD84E-1119-DEF4-689A-084D9931A668}"/>
              </a:ext>
            </a:extLst>
          </p:cNvPr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Recommendations </a:t>
            </a:r>
          </a:p>
        </p:txBody>
      </p:sp>
      <p:graphicFrame>
        <p:nvGraphicFramePr>
          <p:cNvPr id="15" name="TextBox 4">
            <a:extLst>
              <a:ext uri="{FF2B5EF4-FFF2-40B4-BE49-F238E27FC236}">
                <a16:creationId xmlns:a16="http://schemas.microsoft.com/office/drawing/2014/main" id="{B4667CA1-0552-CF1B-2ABD-AC7F7658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497721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8502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9F033832-700F-7332-05C3-705C3142374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1" r="18787" b="-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D77DB7-1FA7-E52E-F4D3-10FD6BCB0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362545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32352A-C483-7EB9-86BB-8FB6BD0306E3}"/>
              </a:ext>
            </a:extLst>
          </p:cNvPr>
          <p:cNvSpPr txBox="1"/>
          <p:nvPr/>
        </p:nvSpPr>
        <p:spPr>
          <a:xfrm>
            <a:off x="214008" y="656477"/>
            <a:ext cx="8715983" cy="607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AbdulRaheem, Y (2023) ‘Unveiling the significance and challenges of integrating prevention levels in healthcare practice’ Journal of Primary Care &amp; Community Health,  14(1), pp.1–6.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https://doi.org/10.1177/21501319231186500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26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Aktieva Tri Tjitrawati and Mochamad Kevin Romadhona (2024) ‘Living beyond borders: the international legal framework to protecting rights to health of Indonesian illegal migrant workers in Malaysia’ ,International Journal of Migration Health and Social Care,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https://doi.org/10.1108/ijmhsc-04-2023-0038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16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Amri, M (2022) ‘Healthy Governance for Cities: Synergizing Health in All Policies (HiAP) and Healthy Cities Approaches’ Journal of Urban Health.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https://doi.org/10.1007/s11524-022-00618-6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29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Anon, (2019) ‘SUSTAINABLE DEVELOPMENT GOALS ‘- Cross Cultures Project Association (CCPA).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https://ccpa.eu/ho-we-are/sustainable-development-goals/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24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Bhati, D., Deogade, M.S. and Kanyal, D.(2023) ‘Improving Patient Outcomes through Effective Hospital administration: a Comprehensive Review’ ,Cureus,15(10), pp.1–12.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https://doi.org/10.7759/cureus.47731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14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Browzine.com. (2026) BrowZine. Available at: https://browzine.com/libraries/1422/journals/86730/issues/506090584 (Accessed: 5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Calhoun, C.D., Stone, K.J., Cobb, A.R., Patterson, M.W., Danielson, C.K. and Bendezú, J.J (2022) ‘The Role of Social Support in Coping with Psychological Trauma: an Integrated Biopsychosocial Model for Posttraumatic Stress Recovery’ ,Psychiatric Quarterly, 93(4), pp.949–970.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https://doi.org/10.1007/s11126-022-10003-w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28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Caperon, L., Saville, F. and Ahern, S (2022) ‘Developing a socio-ecological model for community engagement in a health programme in an underserved urban area’, PLoS ONE, 17(9), p.e0275092.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https://doi.org/10.1371/journal.pone.0275092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18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Cerezo-Cerezo, J., de Manuel-Keenoy, E., Alton, D., Bruijnzeels, M., Jurgutis, A. &amp; Jakab, M (2025) ‘Unlocking the power of population health management to strengthen primary health care’, Atención Primaria, 57(7), p. 103211. doi:10.1016/j.aprim.2024.103211.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https://pubmed.ncbi.nlm.nih.gov/39826295/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27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Chen, Y.-A. and Chen, C.L (2021) ‘Case study of sustainable service design in the hospitality industry’. Chinese Management Studies, ahead-of-print(ahead-of-print).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https://doi.org/10.1108/cms-08-2020-0320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23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Ghahramani, A., de Courten, M. and Prokofieva, M (2022) ‘The potential of social media in health promotion beyond creating awareness: An integrative review’. BMC Public Health, 22(1), pp.1–13. Avalable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https://doi.org/10.1186/s12889-022-14885-0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Accessed: 28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9BEE61-59A8-CC60-6C9C-EA22F106C575}"/>
              </a:ext>
            </a:extLst>
          </p:cNvPr>
          <p:cNvSpPr txBox="1"/>
          <p:nvPr/>
        </p:nvSpPr>
        <p:spPr>
          <a:xfrm>
            <a:off x="2733261" y="149087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el"/>
              </a:rPr>
              <a:t>References list</a:t>
            </a:r>
          </a:p>
        </p:txBody>
      </p:sp>
    </p:spTree>
    <p:extLst>
      <p:ext uri="{BB962C8B-B14F-4D97-AF65-F5344CB8AC3E}">
        <p14:creationId xmlns:p14="http://schemas.microsoft.com/office/powerpoint/2010/main" val="1490293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CF1236-C18E-C4D2-5440-65EEC659D1C6}"/>
              </a:ext>
            </a:extLst>
          </p:cNvPr>
          <p:cNvSpPr txBox="1"/>
          <p:nvPr/>
        </p:nvSpPr>
        <p:spPr>
          <a:xfrm>
            <a:off x="202006" y="239438"/>
            <a:ext cx="8521325" cy="6762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Giansanti, D (2023) ‘Ten Years of TeleHealth and Digital Healthcare: Where Are We? Healthcare, 11(6), p.875.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https://doi.org/10.3390/healthcare11060875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7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Gwatkin, D.R., Bhuiya, A. and Victora, C.G (2004) ‘Making health systems more equitable’. The Lancet, 364(9441), pp.1273–1280.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https://doi.org/10.1016/s0140-6736(04)17145-6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26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Hariram, N.P., Mekha, K.B., Suganthan, V. and Sudhakar, K (2023) ‘Sustainalism: An Integrated Socio-Economic-Environmental Model to Address Sustainable Development and Sustainability’. Sustainability, 15(13), p.10682.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https://www.mdpi.com/2071-1050/15/13/10682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9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Health and Care Act (2022) ‘Health and Care Act 2022’. Legislation.gov.uk.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https://www.legislation.gov.uk/ukpga/2022/31/contents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10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Henderson, S., Horne, M., Hills, R. and Kendall, E (2020) ‘Cultural Competence in Healthcare in the community: a Concept Analysis’. Health &amp; Social Care in the Community, 26(4), pp.590–603.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https://doi.org/10.1111/hsc.12556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6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Howden-Chapman, P., Siri, J., Chisholm, E., Chapman, R., Doll, C. and Capon, A (2017) ‘SDG 3 ENSURE HEALTHY LIVES AND PROMOTE WELL- BEING FOR ALL AT ALL AGES’.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https://council.science/wp-content/uploads/2017/03/SDGs-interactions-3-healthy-lives.pdf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10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Jiwattanasuk, N., Pannavoravat, P. and Sirikanchana, P. (n.d.) ‘ABAC ODI JOURNAL Vision. Action. Outcome The Holistic Well-being Concepts in Relation to Quality of Life’. ABAC ODI JOURNAL Vision. Action. Outcome, 10(1), pp.28–41.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https://doi.nrct.go.th/admin/doc/doc_628815.pdf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2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Kauh, T.J (2021) ‘The Critical Role of Racial/Ethnic Data Disaggregation for Health Equity, Preventing Chronic Disease’, PMC Repository.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https://pmc.ncbi.nlm.nih.gov/articles/PMC7791160/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Kickbusch, I. and Liu, A (2022) ‘Global Health Diplomacy—reconstructing Power and Governance’. The Lancet, 399(10341).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https://doi.org/10.1016/s0140-6736(22)00583-9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7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Li, L., Young, D., Wei, H., Zhang, Y., Zheng, Y., Xiao, S., Wang, X. and Chen, X (1998) ‘The Relationship Between Objective Life Status and Subjective Life Satisfaction With Quality of Life’. Behavioral Medicine, 23(4), pp.149–159.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https://doi.org/10.1080/08964289809596371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Mahindru, A., Patil, P. and Agrawal, V (2023) ‘Role of Physical Activity on Mental Health and well-being: a Review’. Cureus, 15(1).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https://doi.org/10.7759/cureus.33475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54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E85396-B41F-36C8-6E16-6268812032C3}"/>
              </a:ext>
            </a:extLst>
          </p:cNvPr>
          <p:cNvSpPr txBox="1"/>
          <p:nvPr/>
        </p:nvSpPr>
        <p:spPr>
          <a:xfrm>
            <a:off x="163995" y="411423"/>
            <a:ext cx="8617226" cy="70494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Marmot, M., Allen, J., Goldblatt, P., Herd, E. and Morrison, J (2020) ‘Build Back Fairer: The COVID‑19 Marmot Review’. The pandemic, socioeconomic and health inequalities in England. London: Institute of Health Equity.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https://www.instituteofhealthequity.org/resources-reports/build-back-fairer-the-covid-19-marmot-review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Mezentseva, E., Baysaeva, M. and Nurulla Fayzullaev (2024) ‘THE IMPACT OF SUSTAINABLE DEVELOPMENT ON ECONOMIC GROWTH: BALANCING ENVIRONMENTAL, SOCIAL AND ECONOMIC FACTORS’. Reliability: Theory &amp; Applications, 19(SI 6 (81)).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https://cyberleninka.ru/article/n/the-impact-of-sustainable-development-on-economic-growth-balancing-environmental-social-and-economic-factors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Moorthie, S., Peacey, V., Evans, S., Phillips, V., Roman-</a:t>
            </a:r>
            <a:r>
              <a:rPr lang="en-GB" sz="1100" kern="100" dirty="0" err="1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Urrestarazu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, A., Brayne, C. &amp; Lafortune, L (2022) ‘A Scoping Review of Approaches to Improving Quality of Data Relating to Health Inequalities’, International Journal of Environmental Research and Public Health, 19(23), p. 15874.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https://www.mdpi.com/1660-4601/19/23/15874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11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Mustapha, A.Y., Tomoh, B.O., Soyege, O.S., Nwokedi, C.N., Mbata, A.O., Balogun, O.D. and Iguma, D.R (2024) ‘Preventive Health Programs: Collaboration Between Healthcare Providers and Public Health Agencies’. International Journal of Pharma Growth Research Review, 1(6), pp.41–47.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https://doi.org/10.54660/ijpgrr.2024.1.6.41-47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6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Niekerk, A.J. van (2020) ‘Inclusive Economic Sustainability: SDGs and Global Inequality’. Sustainability, 12(13), p.5427.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https://www.mdpi.com/2071-1050/12/13/5427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2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Northcott, T., Lawrence, M., Parker, C. and Baker, P (2023) ‘Ecological regulation for healthy and sustainable food systems: responding to the global rise of ultra-processed foods’. Agriculture and Human Values, 40.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https://doi.org/10.1007/s10460-022-10412-4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Nunes, A.R., Lee, K. and O’Riordan, T (2016) ‘The importance of an integrating framework for achieving the Sustainable Development Goals: the example of health and well-being’. BMJ Global Health, 1(3), p.e000068.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https://doi.org/10.1136/bmjgh-2016-000068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7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Okoro, O., Vosen, E.C., Allen, K., Kennedy, J., Roberts, R. and Aremu, T (2022) ‘COVID-19 impact on mental health, healthcare access and social wellbeing – a black community needs assessment’. International Journal for Equity in Health, 21(1). Available at 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https://doi.org/10.1186/s12939-022-01743-z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Pacho, A., Wistow, G., Mays, N., Thana, L., Rehackova, L., Douglas, N., Al-</a:t>
            </a:r>
            <a:r>
              <a:rPr lang="en-GB" sz="1100" kern="100" dirty="0" err="1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Haboubi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, M. and Durand, M.A (2025) ‘The role and functions of community-based multidisciplinary teams in two integrated care and support Pioneers: Perspectives from local system leaders’. Journal of Health Services Research &amp; Policy, 30(1_suppl).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https://doi.org/10.1177/13558196251349353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9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304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D9FD72D-E512-0A81-E5A8-D9FAAB9A745C}"/>
              </a:ext>
            </a:extLst>
          </p:cNvPr>
          <p:cNvSpPr txBox="1"/>
          <p:nvPr/>
        </p:nvSpPr>
        <p:spPr>
          <a:xfrm>
            <a:off x="268356" y="166568"/>
            <a:ext cx="7871792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Pérez-Stable, E.J. and Webb Hooper, M (2023) ‘The Pillars of Health Disparities Science—Race, Ethnicity, and Socioeconomic Status’. JAMA Health Forum, 4(12).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2"/>
              </a:rPr>
              <a:t>https://doi.org/10.1001/jamahealthforum.2023.4463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 (Accessed: 4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Public Health England (2021) Health Profile for England: 2021.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3"/>
              </a:rPr>
              <a:t>https://www.gov.uk/government/publications/health-profile-for-england-2021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6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SA, A (2025) ‘Sustainability in Hospitals: Identifying Boosting Elements Through the Triple Bottom Line Framework’. International Journal of Environmental Sciences, pp.950–961.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4"/>
              </a:rPr>
              <a:t>https://doi.org/10.64252/3pthdq60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7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Sagone, E., Commodari, E., Indiana, M.L. and La Rosa, V.L (2023) ‘Exploring the association between attachment style, psychological well-being, and relationship status in young adults and adults—a cross-sectional study’. European Journal of Investigation in Health, Psychology and Education, 13(3), pp.525–539.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5"/>
              </a:rPr>
              <a:t>https://doi.org/10.3390/ejihpe13030040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5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Stansberry, T.T., Tran, L. &amp; Myers, C (2023) ‘Using Geographic Information Systems in health disparities research: access to care considerations’, Research in Nursing &amp; Health, 46(6), pp. 635–644. doi:10.1002/nur.22348.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6"/>
              </a:rPr>
              <a:t>https://pubmed.ncbi.nlm.nih.gov/37840372/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9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Stephenson, L.A., Gergel, T., Ruck Keene, A., Rifkin, L. and Owen, G (2022) ‘Preparing for Mental Health Act reform: Pilot study of co-produced implementation strategies for Advance Choice Documents’. Wellcome Open Research, 7, p.182.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7"/>
              </a:rPr>
              <a:t>https://doi.org/10.12688/wellcomeopenres.17947.1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8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Stoewen, D.L (2017) ‘Dimensions of wellness: Change your habits, change your life’. The Canadian Veterinary Journal,  58(8), p.861.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8"/>
              </a:rPr>
              <a:t>https://pmc.ncbi.nlm.nih.gov/articles/PMC5508938/</a:t>
            </a:r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(Accessed: 3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Times, I (2020) ‘The Importance Of Public Health In Times Of Crisis – FasterCapital’. FasterCapital.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9"/>
              </a:rPr>
              <a:t>https://fastercapital.com/topics/the-importance-of-public-health-in-times-of-crisis.html/1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(Accessed 11 Feb.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United Nations (2015) ‘Transforming our world: The 2030 Agenda for Sustainable Development’. New York: United Nations.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10"/>
              </a:rPr>
              <a:t>https://sdgs.un.org/publications/transforming-our-world-2030-agenda-sustainable-development-17981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2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van Daalen, K.R., Davey, F., Norman, C. &amp; Ford, J.A (2021) ‘Health equity audits: a systematic review of the effectiveness’, BMJ Open, 11(11), p. e053392.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11"/>
              </a:rPr>
              <a:t>https://bmjopen.bmj.com/content/11/11/e053392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5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602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DDBD3D4-0D9E-D255-A3D1-A574D8672A7B}"/>
              </a:ext>
            </a:extLst>
          </p:cNvPr>
          <p:cNvSpPr txBox="1"/>
          <p:nvPr/>
        </p:nvSpPr>
        <p:spPr>
          <a:xfrm>
            <a:off x="129209" y="98340"/>
            <a:ext cx="8388626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Welsh, A., Hammad, M., Piña, I.L. and Kulinski, J (2024) ‘Obesity and Cardiovascular Health’. European Journal of Preventive Cardiology, 31(8).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2"/>
              </a:rPr>
              <a:t>https://doi.org/10.1093/eurjpc/zwae025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7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WHO (2024) ‘Constitution of the World Health Organization’. Who.int.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3"/>
              </a:rPr>
              <a:t>https://www.who.int/about/governance/constitution?utm_source=chatgpt.com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2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World Health Organization (2014) ‘Health in All Policies (HiAP) Framework for Country Action’. Health Promotion International, 29(suppl_1), pp. i19–i28.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4"/>
              </a:rPr>
              <a:t>https://academic.oup.com/heapro/article/29/suppl_1/i19/646334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11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3030108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3730</Words>
  <Application>Microsoft Office PowerPoint</Application>
  <PresentationFormat>On-screen Show (4:3)</PresentationFormat>
  <Paragraphs>142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Ariel</vt:lpstr>
      <vt:lpstr>Calibri</vt:lpstr>
      <vt:lpstr>Office Theme</vt:lpstr>
      <vt:lpstr>Integration of Health, Wellbeing and Sustainable Development in Health and Social Care</vt:lpstr>
      <vt:lpstr>Introduction</vt:lpstr>
      <vt:lpstr>Concept of Health</vt:lpstr>
      <vt:lpstr>Concept of Wellbeing</vt:lpstr>
      <vt:lpstr>Sustainable Development</vt:lpstr>
      <vt:lpstr>WHO &amp; Sustainable Development Goals</vt:lpstr>
      <vt:lpstr>Integrating Health and Wellbeing Approaches</vt:lpstr>
      <vt:lpstr>Theoretical Models</vt:lpstr>
      <vt:lpstr>Policy and Governance Frameworks</vt:lpstr>
      <vt:lpstr>Case Example: Holistic Care Models</vt:lpstr>
      <vt:lpstr>Public Health Initiatives</vt:lpstr>
      <vt:lpstr>Equity and Access to Healthcare</vt:lpstr>
      <vt:lpstr>Service Delivery</vt:lpstr>
      <vt:lpstr>PowerPoint Presentation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Zak Begum</dc:creator>
  <cp:keywords/>
  <dc:description>generated using python-pptx</dc:description>
  <cp:lastModifiedBy>Zak Begum</cp:lastModifiedBy>
  <cp:revision>3</cp:revision>
  <dcterms:created xsi:type="dcterms:W3CDTF">2013-01-27T09:14:16Z</dcterms:created>
  <dcterms:modified xsi:type="dcterms:W3CDTF">2026-02-14T22:24:26Z</dcterms:modified>
  <cp:category/>
</cp:coreProperties>
</file>