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4"/>
  </p:sldMasterIdLst>
  <p:notesMasterIdLst>
    <p:notesMasterId r:id="rId19"/>
  </p:notesMasterIdLst>
  <p:sldIdLst>
    <p:sldId id="256" r:id="rId5"/>
    <p:sldId id="257" r:id="rId6"/>
    <p:sldId id="267" r:id="rId7"/>
    <p:sldId id="262" r:id="rId8"/>
    <p:sldId id="258" r:id="rId9"/>
    <p:sldId id="259" r:id="rId10"/>
    <p:sldId id="269" r:id="rId11"/>
    <p:sldId id="265" r:id="rId12"/>
    <p:sldId id="270" r:id="rId13"/>
    <p:sldId id="268" r:id="rId14"/>
    <p:sldId id="264" r:id="rId15"/>
    <p:sldId id="266" r:id="rId16"/>
    <p:sldId id="271" r:id="rId17"/>
    <p:sldId id="26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08E529-F138-4383-A508-9ECC365B40AB}" v="7" dt="2025-09-18T18:17:15.9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08" y="1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00663A-94F0-452C-9804-7F21F65E2994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2C0C58-43E3-43F0-8191-9C096F989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56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Example: Cod usually spawn in late winter to early spring.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2C0C58-43E3-43F0-8191-9C096F98999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3676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2C0C58-43E3-43F0-8191-9C096F98999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4963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003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248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199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261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710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302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74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45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718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83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576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9/15/2025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028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minimum-conservation-reference-sizes-mcrs/minimum-conservation-reference-sizes-mcrs-in-uk-water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10" Type="http://schemas.openxmlformats.org/officeDocument/2006/relationships/image" Target="../media/image13.jp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ritishseafishing.co.uk/bait/uk-sea-fishing-baits/" TargetMode="External"/><Relationship Id="rId2" Type="http://schemas.openxmlformats.org/officeDocument/2006/relationships/hyperlink" Target="https://britishseafishing.co.uk/techniques-and-info/sea-fishing-and-season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wales/sites/default/files/publications/2023-09/overview-marine-sector-governanc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9D650FDA-B983-261C-6E1B-4C0A2E2344E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5072" b="658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4E3E81-A641-CC02-9A3C-9C6CB6265C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>
                <a:solidFill>
                  <a:srgbClr val="FFFFFF"/>
                </a:solidFill>
              </a:rPr>
              <a:t>FISHING THROUGH THE SEASONS</a:t>
            </a:r>
            <a:endParaRPr lang="en-GB" sz="5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9E9E1-09DB-1215-5241-7428559D34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Sophie Bailey</a:t>
            </a:r>
          </a:p>
          <a:p>
            <a:r>
              <a:rPr lang="en-US" sz="2400" dirty="0">
                <a:solidFill>
                  <a:srgbClr val="FFFFFF"/>
                </a:solidFill>
              </a:rPr>
              <a:t>1810168</a:t>
            </a:r>
            <a:endParaRPr lang="en-GB" sz="2400" dirty="0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2198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BAF68-3E0E-C225-FA09-A3F6B3C0E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BAAF8-B29C-31A1-AEAA-F52FA7147E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By the end of lecture</a:t>
            </a:r>
          </a:p>
          <a:p>
            <a:r>
              <a:rPr lang="en-US" dirty="0"/>
              <a:t> you should be able to name species often caught in different seasons inshore. </a:t>
            </a:r>
          </a:p>
          <a:p>
            <a:r>
              <a:rPr lang="en-GB" dirty="0"/>
              <a:t>Should be able to describe the influences that seasonal changes have on specific species of fish and their behaviour inshore. </a:t>
            </a:r>
          </a:p>
          <a:p>
            <a:r>
              <a:rPr lang="en-GB" dirty="0"/>
              <a:t>Identify target species in specific seasons. </a:t>
            </a:r>
          </a:p>
        </p:txBody>
      </p:sp>
    </p:spTree>
    <p:extLst>
      <p:ext uri="{BB962C8B-B14F-4D97-AF65-F5344CB8AC3E}">
        <p14:creationId xmlns:p14="http://schemas.microsoft.com/office/powerpoint/2010/main" val="425752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10A5F0-4737-4476-8549-39D1BF4E4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200400" cy="2432304"/>
          </a:xfrm>
        </p:spPr>
        <p:txBody>
          <a:bodyPr anchor="b">
            <a:normAutofit/>
          </a:bodyPr>
          <a:lstStyle/>
          <a:p>
            <a:r>
              <a:rPr lang="en-US" sz="4000"/>
              <a:t>Fishing backgrounds</a:t>
            </a:r>
            <a:endParaRPr lang="en-GB" sz="40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419D5-53B3-FF93-E271-B23CC622E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538728"/>
            <a:ext cx="3200400" cy="2816352"/>
          </a:xfrm>
        </p:spPr>
        <p:txBody>
          <a:bodyPr>
            <a:normAutofit/>
          </a:bodyPr>
          <a:lstStyle/>
          <a:p>
            <a:r>
              <a:rPr lang="en-US" dirty="0"/>
              <a:t>Have you ever been fishing ?</a:t>
            </a:r>
          </a:p>
          <a:p>
            <a:r>
              <a:rPr lang="en-US" dirty="0"/>
              <a:t>What’s your prior knowledge ? </a:t>
            </a:r>
            <a:endParaRPr lang="en-GB" dirty="0"/>
          </a:p>
        </p:txBody>
      </p:sp>
      <p:pic>
        <p:nvPicPr>
          <p:cNvPr id="5" name="Picture 4" descr="A body of water with a city in the background&#10;&#10;AI-generated content may be incorrect.">
            <a:extLst>
              <a:ext uri="{FF2B5EF4-FFF2-40B4-BE49-F238E27FC236}">
                <a16:creationId xmlns:a16="http://schemas.microsoft.com/office/drawing/2014/main" id="{FE4906D9-A002-A700-2939-0656BBCA9B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33" r="25739" b="1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CD2EA1-DC67-F9FB-1A9A-73578C3B0732}"/>
              </a:ext>
            </a:extLst>
          </p:cNvPr>
          <p:cNvSpPr txBox="1"/>
          <p:nvPr/>
        </p:nvSpPr>
        <p:spPr>
          <a:xfrm>
            <a:off x="9671777" y="5887071"/>
            <a:ext cx="241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Bailey (2025)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6143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F79E8-C9A2-F736-4CA9-3A2884F27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is seasonal fishing important 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4C27B-6FFE-E294-B065-31C69E042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Seasonal fishing in the United Kingdom is about balancing economic needs with environmental protection ensuring the long-term health of both fisheries and marine eco systems. </a:t>
            </a:r>
          </a:p>
          <a:p>
            <a:r>
              <a:rPr lang="en-US" dirty="0"/>
              <a:t>Many fish have specific times of year where they spawn. </a:t>
            </a:r>
          </a:p>
          <a:p>
            <a:r>
              <a:rPr lang="en-GB" dirty="0"/>
              <a:t>Keeping to government guidelines regarding catch and release protects younger fish by allowing species such as bass to at least spawn once to keep population up.</a:t>
            </a:r>
          </a:p>
          <a:p>
            <a:r>
              <a:rPr lang="en-GB" dirty="0">
                <a:hlinkClick r:id="rId3"/>
              </a:rPr>
              <a:t>https://www.gov.uk/government/publications/minimum-conservation-reference-sizes-mcrs/minimum-conservation-reference-sizes-mcrs-in-uk-waters</a:t>
            </a:r>
            <a:r>
              <a:rPr lang="en-GB" dirty="0"/>
              <a:t>.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                                      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268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body of water with a fishing pole&#10;&#10;AI-generated content may be incorrect.">
            <a:extLst>
              <a:ext uri="{FF2B5EF4-FFF2-40B4-BE49-F238E27FC236}">
                <a16:creationId xmlns:a16="http://schemas.microsoft.com/office/drawing/2014/main" id="{0BAE71F6-C4C3-AD3B-4C62-412D727407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910" b="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7ED50D-8359-7146-B5B3-CEB6E751E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What is inshore fishing?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ACA28A-D024-A1B5-6801-5850D54A1F6B}"/>
              </a:ext>
            </a:extLst>
          </p:cNvPr>
          <p:cNvSpPr txBox="1"/>
          <p:nvPr/>
        </p:nvSpPr>
        <p:spPr>
          <a:xfrm>
            <a:off x="9875520" y="6209925"/>
            <a:ext cx="241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Bailey (2025)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955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4D952-E9A6-D3AF-AB88-9EDAC6B9C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877824"/>
            <a:ext cx="11305032" cy="5769864"/>
          </a:xfrm>
        </p:spPr>
        <p:txBody>
          <a:bodyPr>
            <a:normAutofit lnSpcReduction="10000"/>
          </a:bodyPr>
          <a:lstStyle/>
          <a:p>
            <a:r>
              <a:rPr lang="en-US" sz="1600" dirty="0"/>
              <a:t>In-shore areas are classed as the sea area starting from the high tide mark on the coast stretching out to about 12 nautical miles from the shore. </a:t>
            </a:r>
          </a:p>
          <a:p>
            <a:r>
              <a:rPr lang="en-US" sz="1600" dirty="0"/>
              <a:t>This is a vital understanding due to the Welsh Governments need to manage and govern inshore areas differently to off-shore areas. I.e., Rules for fishing, development such as tidal lagoons and wind farms. </a:t>
            </a:r>
          </a:p>
          <a:p>
            <a:r>
              <a:rPr lang="en-US" sz="1600" dirty="0"/>
              <a:t>Environmental protection is often needed in inshore areas such as estuaries, reefs and coastal ecosystems to protect wildlife. Off-shore areas have deeper waters meaning the protection is not needed as much but some areas are still protected. </a:t>
            </a:r>
          </a:p>
          <a:p>
            <a:endParaRPr lang="en-US" sz="1600" dirty="0"/>
          </a:p>
          <a:p>
            <a:r>
              <a:rPr lang="en-US" sz="1600" dirty="0"/>
              <a:t>Inshore= Control, protection and practicality. 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1600" dirty="0"/>
              <a:t>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                                                                                                                                                                                                 Welsh Government (2003). </a:t>
            </a:r>
          </a:p>
          <a:p>
            <a:endParaRPr lang="en-US" sz="1600" dirty="0"/>
          </a:p>
          <a:p>
            <a:endParaRPr lang="en-GB" dirty="0"/>
          </a:p>
        </p:txBody>
      </p:sp>
      <p:pic>
        <p:nvPicPr>
          <p:cNvPr id="5" name="Picture 4" descr="A map of the sea&#10;&#10;AI-generated content may be incorrect.">
            <a:extLst>
              <a:ext uri="{FF2B5EF4-FFF2-40B4-BE49-F238E27FC236}">
                <a16:creationId xmlns:a16="http://schemas.microsoft.com/office/drawing/2014/main" id="{774C8C40-B507-F8F9-D79A-E8E9B39339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273" y="2971800"/>
            <a:ext cx="2543578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972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C2708-2A07-269E-225B-793C5C838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Local fishing spots.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2004A-D43B-C6B6-C3D9-A9517C3F9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local fishing spots can you think of ? </a:t>
            </a:r>
          </a:p>
          <a:p>
            <a:r>
              <a:rPr lang="en-US" dirty="0"/>
              <a:t>Piers? </a:t>
            </a:r>
          </a:p>
          <a:p>
            <a:r>
              <a:rPr lang="en-US" dirty="0" err="1"/>
              <a:t>Estuarys</a:t>
            </a:r>
            <a:r>
              <a:rPr lang="en-US" dirty="0"/>
              <a:t>? </a:t>
            </a:r>
          </a:p>
          <a:p>
            <a:r>
              <a:rPr lang="en-US" dirty="0"/>
              <a:t>Beaches?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320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holding a shovel&#10;&#10;AI-generated content may be incorrect.">
            <a:extLst>
              <a:ext uri="{FF2B5EF4-FFF2-40B4-BE49-F238E27FC236}">
                <a16:creationId xmlns:a16="http://schemas.microsoft.com/office/drawing/2014/main" id="{17532BF0-6A13-0191-60A5-C7A4269629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12" y="2019300"/>
            <a:ext cx="2045968" cy="4381500"/>
          </a:xfrm>
          <a:prstGeom prst="rect">
            <a:avLst/>
          </a:prstGeom>
        </p:spPr>
      </p:pic>
      <p:pic>
        <p:nvPicPr>
          <p:cNvPr id="5" name="Picture 4" descr="A person holding a fish&#10;&#10;AI-generated content may be incorrect.">
            <a:extLst>
              <a:ext uri="{FF2B5EF4-FFF2-40B4-BE49-F238E27FC236}">
                <a16:creationId xmlns:a16="http://schemas.microsoft.com/office/drawing/2014/main" id="{5CABCF04-7FCC-2084-D7E9-32FD558AA6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514" y="2692907"/>
            <a:ext cx="2594126" cy="1019121"/>
          </a:xfrm>
          <a:prstGeom prst="rect">
            <a:avLst/>
          </a:prstGeom>
        </p:spPr>
      </p:pic>
      <p:pic>
        <p:nvPicPr>
          <p:cNvPr id="9" name="Picture 8" descr="A hand pointing at a fish on a piece of paper&#10;&#10;AI-generated content may be incorrect.">
            <a:extLst>
              <a:ext uri="{FF2B5EF4-FFF2-40B4-BE49-F238E27FC236}">
                <a16:creationId xmlns:a16="http://schemas.microsoft.com/office/drawing/2014/main" id="{6472F544-B5F2-9D03-4803-BD60D32C88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4833" y="2475166"/>
            <a:ext cx="1484445" cy="317868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3" name="Picture 12" descr="A sea creature on the ground&#10;&#10;AI-generated content may be incorrect.">
            <a:extLst>
              <a:ext uri="{FF2B5EF4-FFF2-40B4-BE49-F238E27FC236}">
                <a16:creationId xmlns:a16="http://schemas.microsoft.com/office/drawing/2014/main" id="{15923BE6-BDC8-E66D-9E68-FB7CE7A27D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5272" y="2704592"/>
            <a:ext cx="2381250" cy="3175000"/>
          </a:xfrm>
          <a:prstGeom prst="rect">
            <a:avLst/>
          </a:prstGeom>
        </p:spPr>
      </p:pic>
      <p:pic>
        <p:nvPicPr>
          <p:cNvPr id="17" name="Picture 16" descr="A fish lying on the ground&#10;&#10;AI-generated content may be incorrect.">
            <a:extLst>
              <a:ext uri="{FF2B5EF4-FFF2-40B4-BE49-F238E27FC236}">
                <a16:creationId xmlns:a16="http://schemas.microsoft.com/office/drawing/2014/main" id="{F73201E8-55E6-B67A-DD8C-A2A0431A3FD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5322" y="4538035"/>
            <a:ext cx="3159083" cy="1776984"/>
          </a:xfrm>
          <a:prstGeom prst="rect">
            <a:avLst/>
          </a:prstGeom>
        </p:spPr>
      </p:pic>
      <p:pic>
        <p:nvPicPr>
          <p:cNvPr id="19" name="Picture 18" descr="A shark swimming in the water&#10;&#10;AI-generated content may be incorrect.">
            <a:extLst>
              <a:ext uri="{FF2B5EF4-FFF2-40B4-BE49-F238E27FC236}">
                <a16:creationId xmlns:a16="http://schemas.microsoft.com/office/drawing/2014/main" id="{E0116E9C-CA67-0C25-8B94-0BFF1FBE11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3967" y="4448627"/>
            <a:ext cx="2933700" cy="1955800"/>
          </a:xfrm>
          <a:prstGeom prst="rect">
            <a:avLst/>
          </a:prstGeom>
        </p:spPr>
      </p:pic>
      <p:pic>
        <p:nvPicPr>
          <p:cNvPr id="21" name="Picture 20" descr="Two men sitting on a boat with stingrays&#10;&#10;AI-generated content may be incorrect.">
            <a:extLst>
              <a:ext uri="{FF2B5EF4-FFF2-40B4-BE49-F238E27FC236}">
                <a16:creationId xmlns:a16="http://schemas.microsoft.com/office/drawing/2014/main" id="{38FECD52-5C73-729F-0E12-D36D7339BB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6306" y="2624660"/>
            <a:ext cx="2421311" cy="2033084"/>
          </a:xfrm>
          <a:prstGeom prst="rect">
            <a:avLst/>
          </a:prstGeom>
        </p:spPr>
      </p:pic>
      <p:pic>
        <p:nvPicPr>
          <p:cNvPr id="15" name="Picture 14" descr="A fish in a package&#10;&#10;AI-generated content may be incorrect.">
            <a:extLst>
              <a:ext uri="{FF2B5EF4-FFF2-40B4-BE49-F238E27FC236}">
                <a16:creationId xmlns:a16="http://schemas.microsoft.com/office/drawing/2014/main" id="{855EED11-7551-029A-5797-F6014E01BD6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382799" y="1114444"/>
            <a:ext cx="1531562" cy="3175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5C5355-BC7E-F31F-B978-BC52DED9FB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Seasonal fish </a:t>
            </a:r>
            <a:endParaRPr lang="en-GB" dirty="0"/>
          </a:p>
        </p:txBody>
      </p:sp>
      <p:pic>
        <p:nvPicPr>
          <p:cNvPr id="11" name="Picture 10" descr="A fish on the ground&#10;&#10;AI-generated content may be incorrect.">
            <a:extLst>
              <a:ext uri="{FF2B5EF4-FFF2-40B4-BE49-F238E27FC236}">
                <a16:creationId xmlns:a16="http://schemas.microsoft.com/office/drawing/2014/main" id="{956F5421-D733-2EFA-26E5-19819C558A6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3633" y="2103746"/>
            <a:ext cx="2045968" cy="272795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6655264-B481-3E4A-7B91-405A7EC45452}"/>
              </a:ext>
            </a:extLst>
          </p:cNvPr>
          <p:cNvSpPr txBox="1"/>
          <p:nvPr/>
        </p:nvSpPr>
        <p:spPr>
          <a:xfrm>
            <a:off x="9617021" y="5839531"/>
            <a:ext cx="1544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Bailey (2025).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F4670AC-5E79-2CCE-D706-83299316FDB9}"/>
              </a:ext>
            </a:extLst>
          </p:cNvPr>
          <p:cNvSpPr txBox="1"/>
          <p:nvPr/>
        </p:nvSpPr>
        <p:spPr>
          <a:xfrm>
            <a:off x="9617021" y="5233261"/>
            <a:ext cx="2167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British Sea Fishing (2025)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0482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96366-200A-54E2-E182-E168ED62E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Shoals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D2B5A-CF9A-19D2-7427-505B1DB898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Fish can be found travelling in shoals or schools.</a:t>
            </a:r>
          </a:p>
          <a:p>
            <a:r>
              <a:rPr lang="en-US" dirty="0"/>
              <a:t>This allows protection from Predators encourages social interaction between the fish. </a:t>
            </a:r>
          </a:p>
          <a:p>
            <a:r>
              <a:rPr lang="en-US" dirty="0"/>
              <a:t>Improved navigation skills</a:t>
            </a:r>
          </a:p>
          <a:p>
            <a:r>
              <a:rPr lang="en-US" dirty="0"/>
              <a:t>Enhanced Foraging and feeding through filtering. </a:t>
            </a:r>
            <a:endParaRPr lang="en-GB" dirty="0"/>
          </a:p>
        </p:txBody>
      </p:sp>
      <p:pic>
        <p:nvPicPr>
          <p:cNvPr id="5" name="Picture 4" descr="A group of fish swimming in the water&#10;&#10;AI-generated content may be incorrect.">
            <a:extLst>
              <a:ext uri="{FF2B5EF4-FFF2-40B4-BE49-F238E27FC236}">
                <a16:creationId xmlns:a16="http://schemas.microsoft.com/office/drawing/2014/main" id="{E68D1B63-60C4-0A20-3004-4D5E774B26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1604" y="3429000"/>
            <a:ext cx="3159188" cy="317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33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F8A67-7208-B948-8EFB-1964214CD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Bait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F3F54-2966-C412-37DB-86B2CB649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709928"/>
            <a:ext cx="11155680" cy="3767328"/>
          </a:xfrm>
        </p:spPr>
        <p:txBody>
          <a:bodyPr/>
          <a:lstStyle/>
          <a:p>
            <a:r>
              <a:rPr lang="en-US" dirty="0"/>
              <a:t>Different seasons bring different feeding opportunities due to the temperature of water changing, the clarity of water changing and tides such as spring tides.</a:t>
            </a:r>
          </a:p>
          <a:p>
            <a:endParaRPr lang="en-GB" dirty="0"/>
          </a:p>
        </p:txBody>
      </p:sp>
      <p:pic>
        <p:nvPicPr>
          <p:cNvPr id="5" name="Picture 4" descr="A red worm on rocks&#10;&#10;AI-generated content may be incorrect.">
            <a:extLst>
              <a:ext uri="{FF2B5EF4-FFF2-40B4-BE49-F238E27FC236}">
                <a16:creationId xmlns:a16="http://schemas.microsoft.com/office/drawing/2014/main" id="{07B45965-0BE2-3CC4-B3EA-0B5D405EC0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12" y="3543299"/>
            <a:ext cx="2837450" cy="2029315"/>
          </a:xfrm>
          <a:prstGeom prst="rect">
            <a:avLst/>
          </a:prstGeom>
        </p:spPr>
      </p:pic>
      <p:pic>
        <p:nvPicPr>
          <p:cNvPr id="7" name="Picture 6" descr="A hand holding a squid&#10;&#10;AI-generated content may be incorrect.">
            <a:extLst>
              <a:ext uri="{FF2B5EF4-FFF2-40B4-BE49-F238E27FC236}">
                <a16:creationId xmlns:a16="http://schemas.microsoft.com/office/drawing/2014/main" id="{37ABFECB-B8FA-571B-5CBF-E899670725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4654" y="3867584"/>
            <a:ext cx="2451346" cy="1380744"/>
          </a:xfrm>
          <a:prstGeom prst="rect">
            <a:avLst/>
          </a:prstGeom>
        </p:spPr>
      </p:pic>
      <p:pic>
        <p:nvPicPr>
          <p:cNvPr id="9" name="Picture 8" descr="A fish in a package&#10;&#10;AI-generated content may be incorrect.">
            <a:extLst>
              <a:ext uri="{FF2B5EF4-FFF2-40B4-BE49-F238E27FC236}">
                <a16:creationId xmlns:a16="http://schemas.microsoft.com/office/drawing/2014/main" id="{FFBF7133-7941-16DB-D764-A5F5AF5B87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5091" y="3106151"/>
            <a:ext cx="1448760" cy="3102625"/>
          </a:xfrm>
          <a:prstGeom prst="rect">
            <a:avLst/>
          </a:prstGeom>
        </p:spPr>
      </p:pic>
      <p:pic>
        <p:nvPicPr>
          <p:cNvPr id="11" name="Picture 10" descr="A crab on a wood surface&#10;&#10;AI-generated content may be incorrect.">
            <a:extLst>
              <a:ext uri="{FF2B5EF4-FFF2-40B4-BE49-F238E27FC236}">
                <a16:creationId xmlns:a16="http://schemas.microsoft.com/office/drawing/2014/main" id="{BE4BF01F-7A4B-F2FE-8B80-DBC4284CD7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8964" y="3495409"/>
            <a:ext cx="2837450" cy="212509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5E9174D-6AC4-6E8C-18B4-E18669CD4CC4}"/>
              </a:ext>
            </a:extLst>
          </p:cNvPr>
          <p:cNvSpPr txBox="1"/>
          <p:nvPr/>
        </p:nvSpPr>
        <p:spPr>
          <a:xfrm>
            <a:off x="8714232" y="5980176"/>
            <a:ext cx="2837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British Sea Fishing (2025).  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BDC572-8B12-597F-9754-DDC8CE01303E}"/>
              </a:ext>
            </a:extLst>
          </p:cNvPr>
          <p:cNvSpPr txBox="1"/>
          <p:nvPr/>
        </p:nvSpPr>
        <p:spPr>
          <a:xfrm>
            <a:off x="8714232" y="6361709"/>
            <a:ext cx="1544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Bailey (2025).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566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0F9467-5F4C-2FE5-3DF3-9211A56863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1014984"/>
            <a:ext cx="5166360" cy="658368"/>
          </a:xfrm>
        </p:spPr>
        <p:txBody>
          <a:bodyPr/>
          <a:lstStyle/>
          <a:p>
            <a:r>
              <a:rPr lang="en-US" dirty="0"/>
              <a:t>Spring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CDD145-8FBB-39F7-767C-7AC7348A1A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5969" y="2049018"/>
            <a:ext cx="5166360" cy="3310128"/>
          </a:xfrm>
        </p:spPr>
        <p:txBody>
          <a:bodyPr>
            <a:normAutofit fontScale="47500" lnSpcReduction="20000"/>
          </a:bodyPr>
          <a:lstStyle/>
          <a:p>
            <a:r>
              <a:rPr lang="en-US" dirty="0"/>
              <a:t>Late Cod</a:t>
            </a:r>
          </a:p>
          <a:p>
            <a:r>
              <a:rPr lang="en-US" dirty="0"/>
              <a:t>Pollock</a:t>
            </a:r>
          </a:p>
          <a:p>
            <a:r>
              <a:rPr lang="en-US" dirty="0"/>
              <a:t>Plaice</a:t>
            </a:r>
          </a:p>
          <a:p>
            <a:r>
              <a:rPr lang="en-US" dirty="0"/>
              <a:t>Dover Sole</a:t>
            </a:r>
          </a:p>
          <a:p>
            <a:r>
              <a:rPr lang="en-US" dirty="0"/>
              <a:t>Gurnard</a:t>
            </a:r>
          </a:p>
          <a:p>
            <a:r>
              <a:rPr lang="en-US" dirty="0"/>
              <a:t>Early Smooth Hound </a:t>
            </a:r>
          </a:p>
          <a:p>
            <a:r>
              <a:rPr lang="en-US" dirty="0"/>
              <a:t>Wrasse</a:t>
            </a:r>
          </a:p>
          <a:p>
            <a:r>
              <a:rPr lang="en-US" dirty="0"/>
              <a:t>Haddock</a:t>
            </a:r>
          </a:p>
          <a:p>
            <a:r>
              <a:rPr lang="en-US" dirty="0"/>
              <a:t>Turbot</a:t>
            </a:r>
          </a:p>
          <a:p>
            <a:r>
              <a:rPr lang="en-US" dirty="0"/>
              <a:t>Octopus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8869514-31BC-7CC0-9A4C-9C0BFC83FF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73368" y="1014984"/>
            <a:ext cx="5166360" cy="658368"/>
          </a:xfrm>
        </p:spPr>
        <p:txBody>
          <a:bodyPr/>
          <a:lstStyle/>
          <a:p>
            <a:r>
              <a:rPr lang="en-US" dirty="0"/>
              <a:t>Summer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9F678A6-334D-434D-E766-127EA029FC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1" y="2258568"/>
            <a:ext cx="5166360" cy="3310128"/>
          </a:xfrm>
        </p:spPr>
        <p:txBody>
          <a:bodyPr>
            <a:normAutofit fontScale="47500" lnSpcReduction="20000"/>
          </a:bodyPr>
          <a:lstStyle/>
          <a:p>
            <a:r>
              <a:rPr lang="en-US" dirty="0" err="1"/>
              <a:t>Mackeral</a:t>
            </a:r>
            <a:endParaRPr lang="en-US" dirty="0"/>
          </a:p>
          <a:p>
            <a:r>
              <a:rPr lang="en-US" dirty="0"/>
              <a:t>Bass</a:t>
            </a:r>
          </a:p>
          <a:p>
            <a:r>
              <a:rPr lang="en-US" dirty="0"/>
              <a:t>Plaice</a:t>
            </a:r>
          </a:p>
          <a:p>
            <a:r>
              <a:rPr lang="en-US" dirty="0"/>
              <a:t>Dover sole</a:t>
            </a:r>
          </a:p>
          <a:p>
            <a:r>
              <a:rPr lang="en-US" dirty="0"/>
              <a:t>Tope</a:t>
            </a:r>
          </a:p>
          <a:p>
            <a:r>
              <a:rPr lang="en-US" dirty="0"/>
              <a:t>Smooth hound</a:t>
            </a:r>
          </a:p>
          <a:p>
            <a:r>
              <a:rPr lang="en-US" dirty="0"/>
              <a:t>Skate</a:t>
            </a:r>
          </a:p>
          <a:p>
            <a:r>
              <a:rPr lang="en-US" dirty="0"/>
              <a:t>Conger Eel </a:t>
            </a:r>
          </a:p>
          <a:p>
            <a:r>
              <a:rPr lang="en-US" dirty="0"/>
              <a:t>Garfish </a:t>
            </a:r>
          </a:p>
          <a:p>
            <a:r>
              <a:rPr lang="en-US" dirty="0"/>
              <a:t>Tuna</a:t>
            </a:r>
          </a:p>
          <a:p>
            <a:r>
              <a:rPr lang="en-US" dirty="0" err="1"/>
              <a:t>Scad</a:t>
            </a:r>
            <a:r>
              <a:rPr lang="en-US" dirty="0"/>
              <a:t> </a:t>
            </a:r>
          </a:p>
          <a:p>
            <a:r>
              <a:rPr lang="en-US" dirty="0"/>
              <a:t>Bream</a:t>
            </a:r>
          </a:p>
          <a:p>
            <a:r>
              <a:rPr lang="en-US" dirty="0"/>
              <a:t>Mullet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B0D5B4-A855-DC0D-D480-196777B267DD}"/>
              </a:ext>
            </a:extLst>
          </p:cNvPr>
          <p:cNvSpPr txBox="1"/>
          <p:nvPr/>
        </p:nvSpPr>
        <p:spPr>
          <a:xfrm>
            <a:off x="8851392" y="5969246"/>
            <a:ext cx="2761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British Sea Fishing (2025)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53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AE8A9DE-BDC0-3EA9-7851-A051327E4D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1179576"/>
            <a:ext cx="5166360" cy="658368"/>
          </a:xfrm>
        </p:spPr>
        <p:txBody>
          <a:bodyPr/>
          <a:lstStyle/>
          <a:p>
            <a:r>
              <a:rPr lang="en-US" dirty="0"/>
              <a:t>Autumn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87CC807-A263-269C-3733-CDC68902E1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5780" y="2377440"/>
            <a:ext cx="5166360" cy="331012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Early Cod</a:t>
            </a:r>
          </a:p>
          <a:p>
            <a:r>
              <a:rPr lang="en-US" dirty="0"/>
              <a:t>Whiting </a:t>
            </a:r>
          </a:p>
          <a:p>
            <a:r>
              <a:rPr lang="en-US" dirty="0"/>
              <a:t>Flounder</a:t>
            </a:r>
          </a:p>
          <a:p>
            <a:r>
              <a:rPr lang="en-US" dirty="0"/>
              <a:t>Haddock</a:t>
            </a:r>
          </a:p>
          <a:p>
            <a:r>
              <a:rPr lang="en-US" dirty="0"/>
              <a:t>Herring</a:t>
            </a:r>
          </a:p>
          <a:p>
            <a:r>
              <a:rPr lang="en-US" dirty="0"/>
              <a:t>Sprat </a:t>
            </a:r>
          </a:p>
          <a:p>
            <a:r>
              <a:rPr lang="en-US" dirty="0"/>
              <a:t>Mullet</a:t>
            </a:r>
          </a:p>
          <a:p>
            <a:r>
              <a:rPr lang="en-US" dirty="0"/>
              <a:t>Bass</a:t>
            </a:r>
          </a:p>
          <a:p>
            <a:r>
              <a:rPr lang="en-US" dirty="0"/>
              <a:t>Bull huss</a:t>
            </a:r>
          </a:p>
          <a:p>
            <a:r>
              <a:rPr lang="en-US" dirty="0"/>
              <a:t>Dog fish </a:t>
            </a:r>
          </a:p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846C72-1028-4CC8-49F1-A53E8617E0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37376" y="1179576"/>
            <a:ext cx="5166360" cy="658368"/>
          </a:xfrm>
        </p:spPr>
        <p:txBody>
          <a:bodyPr/>
          <a:lstStyle/>
          <a:p>
            <a:r>
              <a:rPr lang="en-US" dirty="0"/>
              <a:t>Winter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4C8F159-FD25-A6E8-5184-8DF9845C63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37376" y="2377440"/>
            <a:ext cx="5166360" cy="331012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Cod</a:t>
            </a:r>
          </a:p>
          <a:p>
            <a:r>
              <a:rPr lang="en-US" dirty="0"/>
              <a:t>Flat fish such as flounder, sole , plaice</a:t>
            </a:r>
          </a:p>
          <a:p>
            <a:r>
              <a:rPr lang="en-US" dirty="0"/>
              <a:t>Whiting 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E6D03E-D1A5-5CBC-2848-F864A390BC08}"/>
              </a:ext>
            </a:extLst>
          </p:cNvPr>
          <p:cNvSpPr txBox="1"/>
          <p:nvPr/>
        </p:nvSpPr>
        <p:spPr>
          <a:xfrm>
            <a:off x="8586216" y="5321808"/>
            <a:ext cx="2761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British Sea Fishing (2025)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1203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F2204-EFEE-9E83-8166-7B66FA8D6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39361-48D1-790D-55B5-6A2DD55AA8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2532889"/>
            <a:ext cx="11155680" cy="3767328"/>
          </a:xfrm>
        </p:spPr>
        <p:txBody>
          <a:bodyPr/>
          <a:lstStyle/>
          <a:p>
            <a:r>
              <a:rPr lang="en-US" dirty="0"/>
              <a:t>Am I flat ? </a:t>
            </a:r>
          </a:p>
          <a:p>
            <a:r>
              <a:rPr lang="en-US" dirty="0"/>
              <a:t>Am I round ? </a:t>
            </a:r>
          </a:p>
          <a:p>
            <a:r>
              <a:rPr lang="en-US" dirty="0"/>
              <a:t>What season can I be caught in ? </a:t>
            </a:r>
          </a:p>
          <a:p>
            <a:r>
              <a:rPr lang="en-US" dirty="0"/>
              <a:t>Can you keep me ? Any restrictions ? </a:t>
            </a:r>
          </a:p>
          <a:p>
            <a:r>
              <a:rPr lang="en-US" dirty="0"/>
              <a:t>Do I travel in shoal?</a:t>
            </a:r>
          </a:p>
          <a:p>
            <a:r>
              <a:rPr lang="en-US" dirty="0"/>
              <a:t>What do I like to eat ? </a:t>
            </a:r>
          </a:p>
          <a:p>
            <a:r>
              <a:rPr lang="en-US" dirty="0"/>
              <a:t>What am I ? </a:t>
            </a:r>
          </a:p>
        </p:txBody>
      </p:sp>
    </p:spTree>
    <p:extLst>
      <p:ext uri="{BB962C8B-B14F-4D97-AF65-F5344CB8AC3E}">
        <p14:creationId xmlns:p14="http://schemas.microsoft.com/office/powerpoint/2010/main" val="502776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64F2B-A53A-D195-D1EA-192AF68B9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EB025-FCF2-A270-5BD7-9FFA38A273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Bailey,S.A</a:t>
            </a:r>
            <a:r>
              <a:rPr lang="en-US" dirty="0"/>
              <a:t>. (2024) </a:t>
            </a:r>
            <a:r>
              <a:rPr lang="en-US" i="1" dirty="0"/>
              <a:t>Sunset over </a:t>
            </a:r>
            <a:r>
              <a:rPr lang="en-US" i="1" dirty="0" err="1"/>
              <a:t>Rhosilli</a:t>
            </a:r>
            <a:r>
              <a:rPr lang="en-US" i="1" dirty="0"/>
              <a:t> Bay</a:t>
            </a:r>
            <a:r>
              <a:rPr lang="en-US" dirty="0"/>
              <a:t>. Unpublished</a:t>
            </a:r>
          </a:p>
          <a:p>
            <a:r>
              <a:rPr lang="en-US" dirty="0"/>
              <a:t>Bailey, S. A (2025) </a:t>
            </a:r>
            <a:r>
              <a:rPr lang="en-US" i="1" dirty="0"/>
              <a:t>Knab Rock Swansea. </a:t>
            </a:r>
            <a:r>
              <a:rPr lang="en-US" dirty="0"/>
              <a:t>Unpublished. </a:t>
            </a:r>
          </a:p>
          <a:p>
            <a:r>
              <a:rPr lang="en-US" dirty="0"/>
              <a:t>British Sea Fishing (2025) </a:t>
            </a:r>
            <a:r>
              <a:rPr lang="en-US" i="1" dirty="0"/>
              <a:t>Sea Fishing and Seasons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https://britishseafishing.co.uk/techniques-and-info/sea-fishing-and-seasons/</a:t>
            </a:r>
            <a:r>
              <a:rPr lang="en-US" dirty="0"/>
              <a:t>. (Accessed 15</a:t>
            </a:r>
            <a:r>
              <a:rPr lang="en-US" baseline="30000" dirty="0"/>
              <a:t>th</a:t>
            </a:r>
            <a:r>
              <a:rPr lang="en-US" dirty="0"/>
              <a:t> September 2025). </a:t>
            </a:r>
          </a:p>
          <a:p>
            <a:r>
              <a:rPr lang="en-US" dirty="0"/>
              <a:t>British Sea Fishing(2025) </a:t>
            </a:r>
            <a:r>
              <a:rPr lang="en-US" i="1" dirty="0"/>
              <a:t>Sea Fishing and bait. Available at: </a:t>
            </a:r>
            <a:r>
              <a:rPr lang="en-US" i="1" dirty="0">
                <a:hlinkClick r:id="rId3"/>
              </a:rPr>
              <a:t>https://britishseafishing.co.uk/bait/uk-sea-fishing-baits/</a:t>
            </a:r>
            <a:r>
              <a:rPr lang="en-US" i="1" dirty="0"/>
              <a:t>. (Accessed 15</a:t>
            </a:r>
            <a:r>
              <a:rPr lang="en-US" i="1" baseline="30000" dirty="0"/>
              <a:t>th</a:t>
            </a:r>
            <a:r>
              <a:rPr lang="en-US" i="1" dirty="0"/>
              <a:t> September 2025). </a:t>
            </a:r>
            <a:endParaRPr lang="en-US" dirty="0"/>
          </a:p>
          <a:p>
            <a:r>
              <a:rPr lang="en-US" dirty="0"/>
              <a:t>Welsh Government. (2003) </a:t>
            </a:r>
            <a:r>
              <a:rPr lang="en-US" i="1" dirty="0"/>
              <a:t>Overview of marine sector governance. </a:t>
            </a:r>
            <a:r>
              <a:rPr lang="en-US" dirty="0"/>
              <a:t>Cardiff: Welsh Government. Available at: </a:t>
            </a:r>
            <a:r>
              <a:rPr lang="en-US" dirty="0">
                <a:hlinkClick r:id="rId4"/>
              </a:rPr>
              <a:t>https://www.gov.wales/sites/default/files/publications/2023-09/overview-marine-sector-governance.pdf</a:t>
            </a:r>
            <a:r>
              <a:rPr lang="en-US" dirty="0"/>
              <a:t>. (Accessed 15</a:t>
            </a:r>
            <a:r>
              <a:rPr lang="en-US" baseline="30000" dirty="0"/>
              <a:t>th</a:t>
            </a:r>
            <a:r>
              <a:rPr lang="en-US" dirty="0"/>
              <a:t> September 2025).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91997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8" ma:contentTypeDescription="Create a new document." ma:contentTypeScope="" ma:versionID="c4fc999a2a916d7eea070137511e70d6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5f44a6364cec8e9da68658317355a71b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87E3DA1-0B77-4D12-BE55-E294E89094F9}">
  <ds:schemaRefs>
    <ds:schemaRef ds:uri="3ef5847a-e696-4fee-a2c0-6c3f87568321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077A5C3-9226-4E02-A4D1-578E4F8C64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E00A33-5ADF-4E37-88C5-154D6303255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4769</TotalTime>
  <Words>662</Words>
  <Application>Microsoft Office PowerPoint</Application>
  <PresentationFormat>Widescreen</PresentationFormat>
  <Paragraphs>111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Bierstadt</vt:lpstr>
      <vt:lpstr>GestaltVTI</vt:lpstr>
      <vt:lpstr>FISHING THROUGH THE SEASONS</vt:lpstr>
      <vt:lpstr>Learning Objectives </vt:lpstr>
      <vt:lpstr>Fishing backgrounds</vt:lpstr>
      <vt:lpstr>Why is seasonal fishing important ? </vt:lpstr>
      <vt:lpstr>What is inshore fishing? </vt:lpstr>
      <vt:lpstr>PowerPoint Presentation</vt:lpstr>
      <vt:lpstr>Local fishing spots. </vt:lpstr>
      <vt:lpstr>Seasonal fish </vt:lpstr>
      <vt:lpstr>Shoals</vt:lpstr>
      <vt:lpstr>Bait </vt:lpstr>
      <vt:lpstr>PowerPoint Presentation</vt:lpstr>
      <vt:lpstr>PowerPoint Presentation</vt:lpstr>
      <vt:lpstr>Activity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Sophie Bailey</dc:creator>
  <cp:lastModifiedBy>Sophie Bailey (1810168)</cp:lastModifiedBy>
  <cp:revision>3</cp:revision>
  <dcterms:created xsi:type="dcterms:W3CDTF">2025-09-15T09:08:47Z</dcterms:created>
  <dcterms:modified xsi:type="dcterms:W3CDTF">2025-09-18T18:21:06Z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