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7" r:id="rId1"/>
  </p:sldMasterIdLst>
  <p:sldIdLst>
    <p:sldId id="256" r:id="rId2"/>
    <p:sldId id="289" r:id="rId3"/>
    <p:sldId id="276" r:id="rId4"/>
    <p:sldId id="257" r:id="rId5"/>
    <p:sldId id="259" r:id="rId6"/>
    <p:sldId id="262" r:id="rId7"/>
    <p:sldId id="263" r:id="rId8"/>
    <p:sldId id="264" r:id="rId9"/>
    <p:sldId id="268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7" r:id="rId21"/>
    <p:sldId id="282" r:id="rId22"/>
    <p:sldId id="288" r:id="rId23"/>
    <p:sldId id="287" r:id="rId24"/>
    <p:sldId id="278" r:id="rId25"/>
    <p:sldId id="279" r:id="rId26"/>
    <p:sldId id="280" r:id="rId27"/>
    <p:sldId id="283" r:id="rId28"/>
    <p:sldId id="285" r:id="rId29"/>
    <p:sldId id="284" r:id="rId30"/>
    <p:sldId id="281" r:id="rId31"/>
    <p:sldId id="286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svg"/><Relationship Id="rId1" Type="http://schemas.openxmlformats.org/officeDocument/2006/relationships/image" Target="../media/image26.svg"/><Relationship Id="rId4" Type="http://schemas.openxmlformats.org/officeDocument/2006/relationships/image" Target="../media/image29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svg"/><Relationship Id="rId1" Type="http://schemas.openxmlformats.org/officeDocument/2006/relationships/image" Target="../media/image26.svg"/><Relationship Id="rId4" Type="http://schemas.openxmlformats.org/officeDocument/2006/relationships/image" Target="../media/image2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59C7839-E9C1-478E-8CB9-014373B911D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389341A-2E5C-4275-A813-1A0DD82076E1}">
      <dgm:prSet/>
      <dgm:spPr/>
      <dgm:t>
        <a:bodyPr/>
        <a:lstStyle/>
        <a:p>
          <a:r>
            <a:rPr lang="en-GB"/>
            <a:t>Strong communication and customer service skills</a:t>
          </a:r>
          <a:endParaRPr lang="en-US"/>
        </a:p>
      </dgm:t>
    </dgm:pt>
    <dgm:pt modelId="{637C3D1E-2C8E-462A-A961-CF2845597049}" type="parTrans" cxnId="{A15B7D9C-4BB7-46EB-9578-F4D8EA15CCC0}">
      <dgm:prSet/>
      <dgm:spPr/>
      <dgm:t>
        <a:bodyPr/>
        <a:lstStyle/>
        <a:p>
          <a:endParaRPr lang="en-US"/>
        </a:p>
      </dgm:t>
    </dgm:pt>
    <dgm:pt modelId="{5A68D96B-6D00-4C6D-8B26-5E2389872954}" type="sibTrans" cxnId="{A15B7D9C-4BB7-46EB-9578-F4D8EA15CCC0}">
      <dgm:prSet/>
      <dgm:spPr/>
      <dgm:t>
        <a:bodyPr/>
        <a:lstStyle/>
        <a:p>
          <a:endParaRPr lang="en-US"/>
        </a:p>
      </dgm:t>
    </dgm:pt>
    <dgm:pt modelId="{925B01BA-3B83-4185-904F-104B6D33D557}">
      <dgm:prSet/>
      <dgm:spPr/>
      <dgm:t>
        <a:bodyPr/>
        <a:lstStyle/>
        <a:p>
          <a:r>
            <a:rPr lang="en-GB"/>
            <a:t>I enjoy creating products that bring people together and make special occasions memorable.</a:t>
          </a:r>
          <a:endParaRPr lang="en-US"/>
        </a:p>
      </dgm:t>
    </dgm:pt>
    <dgm:pt modelId="{D19AE916-7DEF-4CAC-8898-F4F76B0B4CE6}" type="parTrans" cxnId="{47302FE4-B112-4339-8F12-A84BB7933570}">
      <dgm:prSet/>
      <dgm:spPr/>
      <dgm:t>
        <a:bodyPr/>
        <a:lstStyle/>
        <a:p>
          <a:endParaRPr lang="en-US"/>
        </a:p>
      </dgm:t>
    </dgm:pt>
    <dgm:pt modelId="{9A82F017-1798-4BA8-8341-C21484AFC0D2}" type="sibTrans" cxnId="{47302FE4-B112-4339-8F12-A84BB7933570}">
      <dgm:prSet/>
      <dgm:spPr/>
      <dgm:t>
        <a:bodyPr/>
        <a:lstStyle/>
        <a:p>
          <a:endParaRPr lang="en-US"/>
        </a:p>
      </dgm:t>
    </dgm:pt>
    <dgm:pt modelId="{B32CE81D-EEC5-4BAD-AFFD-9CF9E35B866D}">
      <dgm:prSet/>
      <dgm:spPr/>
      <dgm:t>
        <a:bodyPr/>
        <a:lstStyle/>
        <a:p>
          <a:r>
            <a:rPr lang="en-GB"/>
            <a:t>This passion motivates me to maintain high standards, experiment with new ideas and ensure customer satisfaction.</a:t>
          </a:r>
          <a:endParaRPr lang="en-US"/>
        </a:p>
      </dgm:t>
    </dgm:pt>
    <dgm:pt modelId="{F1D271BB-42CF-4C9E-94D2-805DF469448E}" type="parTrans" cxnId="{A9460DC5-C6E2-4950-9737-115845F2A1C5}">
      <dgm:prSet/>
      <dgm:spPr/>
      <dgm:t>
        <a:bodyPr/>
        <a:lstStyle/>
        <a:p>
          <a:endParaRPr lang="en-US"/>
        </a:p>
      </dgm:t>
    </dgm:pt>
    <dgm:pt modelId="{782D0AD9-FC1E-4D68-AD77-07583D0F5E33}" type="sibTrans" cxnId="{A9460DC5-C6E2-4950-9737-115845F2A1C5}">
      <dgm:prSet/>
      <dgm:spPr/>
      <dgm:t>
        <a:bodyPr/>
        <a:lstStyle/>
        <a:p>
          <a:endParaRPr lang="en-US"/>
        </a:p>
      </dgm:t>
    </dgm:pt>
    <dgm:pt modelId="{754381EF-3F17-40D7-AFD7-D3E4C304F78D}">
      <dgm:prSet/>
      <dgm:spPr/>
      <dgm:t>
        <a:bodyPr/>
        <a:lstStyle/>
        <a:p>
          <a:r>
            <a:rPr lang="en-GB"/>
            <a:t>Creative and innovative</a:t>
          </a:r>
          <a:endParaRPr lang="en-US"/>
        </a:p>
      </dgm:t>
    </dgm:pt>
    <dgm:pt modelId="{09912F7B-7AB0-4B5B-997D-A07F23B838BB}" type="parTrans" cxnId="{601098AA-E2AF-4734-9D7D-741AA4DD56C2}">
      <dgm:prSet/>
      <dgm:spPr/>
      <dgm:t>
        <a:bodyPr/>
        <a:lstStyle/>
        <a:p>
          <a:endParaRPr lang="en-US"/>
        </a:p>
      </dgm:t>
    </dgm:pt>
    <dgm:pt modelId="{B8731A1A-B163-4BE3-9335-CA084373C42A}" type="sibTrans" cxnId="{601098AA-E2AF-4734-9D7D-741AA4DD56C2}">
      <dgm:prSet/>
      <dgm:spPr/>
      <dgm:t>
        <a:bodyPr/>
        <a:lstStyle/>
        <a:p>
          <a:endParaRPr lang="en-US"/>
        </a:p>
      </dgm:t>
    </dgm:pt>
    <dgm:pt modelId="{57F7348C-9317-439C-A6B9-6F98C406838B}" type="pres">
      <dgm:prSet presAssocID="{F59C7839-E9C1-478E-8CB9-014373B911D9}" presName="root" presStyleCnt="0">
        <dgm:presLayoutVars>
          <dgm:dir/>
          <dgm:resizeHandles val="exact"/>
        </dgm:presLayoutVars>
      </dgm:prSet>
      <dgm:spPr/>
    </dgm:pt>
    <dgm:pt modelId="{AD65F5AC-C225-4FBF-8703-A157768B2ED7}" type="pres">
      <dgm:prSet presAssocID="{1389341A-2E5C-4275-A813-1A0DD82076E1}" presName="compNode" presStyleCnt="0"/>
      <dgm:spPr/>
    </dgm:pt>
    <dgm:pt modelId="{2C90AE0B-6E5F-472C-B8CC-6BB9C0375F73}" type="pres">
      <dgm:prSet presAssocID="{1389341A-2E5C-4275-A813-1A0DD82076E1}" presName="bgRect" presStyleLbl="bgShp" presStyleIdx="0" presStyleCnt="4"/>
      <dgm:spPr/>
    </dgm:pt>
    <dgm:pt modelId="{03736261-219B-41F5-BDC9-5D79A7C3E74C}" type="pres">
      <dgm:prSet presAssocID="{1389341A-2E5C-4275-A813-1A0DD82076E1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ll center"/>
        </a:ext>
      </dgm:extLst>
    </dgm:pt>
    <dgm:pt modelId="{3D80714E-0DDA-4BE3-86E2-4966ED91CF3F}" type="pres">
      <dgm:prSet presAssocID="{1389341A-2E5C-4275-A813-1A0DD82076E1}" presName="spaceRect" presStyleCnt="0"/>
      <dgm:spPr/>
    </dgm:pt>
    <dgm:pt modelId="{78175FAA-C038-4F38-83B5-E3C289EDA9B8}" type="pres">
      <dgm:prSet presAssocID="{1389341A-2E5C-4275-A813-1A0DD82076E1}" presName="parTx" presStyleLbl="revTx" presStyleIdx="0" presStyleCnt="4">
        <dgm:presLayoutVars>
          <dgm:chMax val="0"/>
          <dgm:chPref val="0"/>
        </dgm:presLayoutVars>
      </dgm:prSet>
      <dgm:spPr/>
    </dgm:pt>
    <dgm:pt modelId="{7F91B99F-C135-40A6-8493-AA3A6161CD42}" type="pres">
      <dgm:prSet presAssocID="{5A68D96B-6D00-4C6D-8B26-5E2389872954}" presName="sibTrans" presStyleCnt="0"/>
      <dgm:spPr/>
    </dgm:pt>
    <dgm:pt modelId="{6881FC55-4097-4C10-85DE-1D2396A163C5}" type="pres">
      <dgm:prSet presAssocID="{925B01BA-3B83-4185-904F-104B6D33D557}" presName="compNode" presStyleCnt="0"/>
      <dgm:spPr/>
    </dgm:pt>
    <dgm:pt modelId="{A9ABBABB-4457-46AF-91BE-7B2974000F06}" type="pres">
      <dgm:prSet presAssocID="{925B01BA-3B83-4185-904F-104B6D33D557}" presName="bgRect" presStyleLbl="bgShp" presStyleIdx="1" presStyleCnt="4"/>
      <dgm:spPr/>
    </dgm:pt>
    <dgm:pt modelId="{44E90BBE-9C94-4658-B516-1B7E20768C1E}" type="pres">
      <dgm:prSet presAssocID="{925B01BA-3B83-4185-904F-104B6D33D557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lloons"/>
        </a:ext>
      </dgm:extLst>
    </dgm:pt>
    <dgm:pt modelId="{1BE698D0-5E98-4057-B27F-AACE91AE2454}" type="pres">
      <dgm:prSet presAssocID="{925B01BA-3B83-4185-904F-104B6D33D557}" presName="spaceRect" presStyleCnt="0"/>
      <dgm:spPr/>
    </dgm:pt>
    <dgm:pt modelId="{2611464E-9AAF-482E-83A2-ECF1C961704F}" type="pres">
      <dgm:prSet presAssocID="{925B01BA-3B83-4185-904F-104B6D33D557}" presName="parTx" presStyleLbl="revTx" presStyleIdx="1" presStyleCnt="4">
        <dgm:presLayoutVars>
          <dgm:chMax val="0"/>
          <dgm:chPref val="0"/>
        </dgm:presLayoutVars>
      </dgm:prSet>
      <dgm:spPr/>
    </dgm:pt>
    <dgm:pt modelId="{742DE8CF-8378-4F76-BE99-798FBF3BF6BE}" type="pres">
      <dgm:prSet presAssocID="{9A82F017-1798-4BA8-8341-C21484AFC0D2}" presName="sibTrans" presStyleCnt="0"/>
      <dgm:spPr/>
    </dgm:pt>
    <dgm:pt modelId="{FD8CDD54-8A9B-42AF-B7E3-3805E0D495FA}" type="pres">
      <dgm:prSet presAssocID="{B32CE81D-EEC5-4BAD-AFFD-9CF9E35B866D}" presName="compNode" presStyleCnt="0"/>
      <dgm:spPr/>
    </dgm:pt>
    <dgm:pt modelId="{427EB3B7-A5EE-447C-B09A-8C0FABC346E5}" type="pres">
      <dgm:prSet presAssocID="{B32CE81D-EEC5-4BAD-AFFD-9CF9E35B866D}" presName="bgRect" presStyleLbl="bgShp" presStyleIdx="2" presStyleCnt="4"/>
      <dgm:spPr/>
    </dgm:pt>
    <dgm:pt modelId="{9309638A-781C-444E-8712-F81E5DAAA7E1}" type="pres">
      <dgm:prSet presAssocID="{B32CE81D-EEC5-4BAD-AFFD-9CF9E35B866D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4E2E16D6-CE1D-46B2-AEFC-85901A6B6E06}" type="pres">
      <dgm:prSet presAssocID="{B32CE81D-EEC5-4BAD-AFFD-9CF9E35B866D}" presName="spaceRect" presStyleCnt="0"/>
      <dgm:spPr/>
    </dgm:pt>
    <dgm:pt modelId="{06470807-E114-4D39-846D-4F3F4C9A17E7}" type="pres">
      <dgm:prSet presAssocID="{B32CE81D-EEC5-4BAD-AFFD-9CF9E35B866D}" presName="parTx" presStyleLbl="revTx" presStyleIdx="2" presStyleCnt="4">
        <dgm:presLayoutVars>
          <dgm:chMax val="0"/>
          <dgm:chPref val="0"/>
        </dgm:presLayoutVars>
      </dgm:prSet>
      <dgm:spPr/>
    </dgm:pt>
    <dgm:pt modelId="{921C135F-27AE-48AD-98D7-76F73BB45769}" type="pres">
      <dgm:prSet presAssocID="{782D0AD9-FC1E-4D68-AD77-07583D0F5E33}" presName="sibTrans" presStyleCnt="0"/>
      <dgm:spPr/>
    </dgm:pt>
    <dgm:pt modelId="{2AF28C70-2605-47D0-B63C-E6DEFCA0B14B}" type="pres">
      <dgm:prSet presAssocID="{754381EF-3F17-40D7-AFD7-D3E4C304F78D}" presName="compNode" presStyleCnt="0"/>
      <dgm:spPr/>
    </dgm:pt>
    <dgm:pt modelId="{CED1AA9D-6EC0-4C6A-ACEC-265E6C722810}" type="pres">
      <dgm:prSet presAssocID="{754381EF-3F17-40D7-AFD7-D3E4C304F78D}" presName="bgRect" presStyleLbl="bgShp" presStyleIdx="3" presStyleCnt="4"/>
      <dgm:spPr/>
    </dgm:pt>
    <dgm:pt modelId="{BAB46083-D385-472C-9BE0-C9C2CE0B8106}" type="pres">
      <dgm:prSet presAssocID="{754381EF-3F17-40D7-AFD7-D3E4C304F78D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6A97F5C5-435F-4009-BD64-B1DED2D04158}" type="pres">
      <dgm:prSet presAssocID="{754381EF-3F17-40D7-AFD7-D3E4C304F78D}" presName="spaceRect" presStyleCnt="0"/>
      <dgm:spPr/>
    </dgm:pt>
    <dgm:pt modelId="{D2612C89-F04A-4D89-A649-E5924C2E03C8}" type="pres">
      <dgm:prSet presAssocID="{754381EF-3F17-40D7-AFD7-D3E4C304F78D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D44AC72F-7143-4240-B958-D22EC03AE380}" type="presOf" srcId="{B32CE81D-EEC5-4BAD-AFFD-9CF9E35B866D}" destId="{06470807-E114-4D39-846D-4F3F4C9A17E7}" srcOrd="0" destOrd="0" presId="urn:microsoft.com/office/officeart/2018/2/layout/IconVerticalSolidList"/>
    <dgm:cxn modelId="{36BFBD5B-31A9-4F89-AEE6-59B084A5E3E5}" type="presOf" srcId="{F59C7839-E9C1-478E-8CB9-014373B911D9}" destId="{57F7348C-9317-439C-A6B9-6F98C406838B}" srcOrd="0" destOrd="0" presId="urn:microsoft.com/office/officeart/2018/2/layout/IconVerticalSolidList"/>
    <dgm:cxn modelId="{CCCA1486-BCBC-4A0C-8351-6CB3533219EE}" type="presOf" srcId="{1389341A-2E5C-4275-A813-1A0DD82076E1}" destId="{78175FAA-C038-4F38-83B5-E3C289EDA9B8}" srcOrd="0" destOrd="0" presId="urn:microsoft.com/office/officeart/2018/2/layout/IconVerticalSolidList"/>
    <dgm:cxn modelId="{469F0C8B-FCBA-422D-A6D8-99E011A07F77}" type="presOf" srcId="{754381EF-3F17-40D7-AFD7-D3E4C304F78D}" destId="{D2612C89-F04A-4D89-A649-E5924C2E03C8}" srcOrd="0" destOrd="0" presId="urn:microsoft.com/office/officeart/2018/2/layout/IconVerticalSolidList"/>
    <dgm:cxn modelId="{A15B7D9C-4BB7-46EB-9578-F4D8EA15CCC0}" srcId="{F59C7839-E9C1-478E-8CB9-014373B911D9}" destId="{1389341A-2E5C-4275-A813-1A0DD82076E1}" srcOrd="0" destOrd="0" parTransId="{637C3D1E-2C8E-462A-A961-CF2845597049}" sibTransId="{5A68D96B-6D00-4C6D-8B26-5E2389872954}"/>
    <dgm:cxn modelId="{601098AA-E2AF-4734-9D7D-741AA4DD56C2}" srcId="{F59C7839-E9C1-478E-8CB9-014373B911D9}" destId="{754381EF-3F17-40D7-AFD7-D3E4C304F78D}" srcOrd="3" destOrd="0" parTransId="{09912F7B-7AB0-4B5B-997D-A07F23B838BB}" sibTransId="{B8731A1A-B163-4BE3-9335-CA084373C42A}"/>
    <dgm:cxn modelId="{A9460DC5-C6E2-4950-9737-115845F2A1C5}" srcId="{F59C7839-E9C1-478E-8CB9-014373B911D9}" destId="{B32CE81D-EEC5-4BAD-AFFD-9CF9E35B866D}" srcOrd="2" destOrd="0" parTransId="{F1D271BB-42CF-4C9E-94D2-805DF469448E}" sibTransId="{782D0AD9-FC1E-4D68-AD77-07583D0F5E33}"/>
    <dgm:cxn modelId="{47302FE4-B112-4339-8F12-A84BB7933570}" srcId="{F59C7839-E9C1-478E-8CB9-014373B911D9}" destId="{925B01BA-3B83-4185-904F-104B6D33D557}" srcOrd="1" destOrd="0" parTransId="{D19AE916-7DEF-4CAC-8898-F4F76B0B4CE6}" sibTransId="{9A82F017-1798-4BA8-8341-C21484AFC0D2}"/>
    <dgm:cxn modelId="{689EB3F9-A7C6-4005-906B-65E945B0E4E3}" type="presOf" srcId="{925B01BA-3B83-4185-904F-104B6D33D557}" destId="{2611464E-9AAF-482E-83A2-ECF1C961704F}" srcOrd="0" destOrd="0" presId="urn:microsoft.com/office/officeart/2018/2/layout/IconVerticalSolidList"/>
    <dgm:cxn modelId="{B83E9EB8-E322-4FB9-AA41-F4DEBA5AB413}" type="presParOf" srcId="{57F7348C-9317-439C-A6B9-6F98C406838B}" destId="{AD65F5AC-C225-4FBF-8703-A157768B2ED7}" srcOrd="0" destOrd="0" presId="urn:microsoft.com/office/officeart/2018/2/layout/IconVerticalSolidList"/>
    <dgm:cxn modelId="{E92F2B8F-7AED-4B2C-AD87-36F208F15DA2}" type="presParOf" srcId="{AD65F5AC-C225-4FBF-8703-A157768B2ED7}" destId="{2C90AE0B-6E5F-472C-B8CC-6BB9C0375F73}" srcOrd="0" destOrd="0" presId="urn:microsoft.com/office/officeart/2018/2/layout/IconVerticalSolidList"/>
    <dgm:cxn modelId="{94310747-7769-40EC-8691-8A7D24995F0B}" type="presParOf" srcId="{AD65F5AC-C225-4FBF-8703-A157768B2ED7}" destId="{03736261-219B-41F5-BDC9-5D79A7C3E74C}" srcOrd="1" destOrd="0" presId="urn:microsoft.com/office/officeart/2018/2/layout/IconVerticalSolidList"/>
    <dgm:cxn modelId="{5C5D5A5C-F080-45C9-ADDB-9A7E738CB522}" type="presParOf" srcId="{AD65F5AC-C225-4FBF-8703-A157768B2ED7}" destId="{3D80714E-0DDA-4BE3-86E2-4966ED91CF3F}" srcOrd="2" destOrd="0" presId="urn:microsoft.com/office/officeart/2018/2/layout/IconVerticalSolidList"/>
    <dgm:cxn modelId="{2DBFBBDD-0F7F-4372-B644-3A6AE6DB1AF7}" type="presParOf" srcId="{AD65F5AC-C225-4FBF-8703-A157768B2ED7}" destId="{78175FAA-C038-4F38-83B5-E3C289EDA9B8}" srcOrd="3" destOrd="0" presId="urn:microsoft.com/office/officeart/2018/2/layout/IconVerticalSolidList"/>
    <dgm:cxn modelId="{1EAAA9BF-C79C-42C4-A143-C598E36E01D9}" type="presParOf" srcId="{57F7348C-9317-439C-A6B9-6F98C406838B}" destId="{7F91B99F-C135-40A6-8493-AA3A6161CD42}" srcOrd="1" destOrd="0" presId="urn:microsoft.com/office/officeart/2018/2/layout/IconVerticalSolidList"/>
    <dgm:cxn modelId="{1D42B787-44DD-4BED-AEB9-C8213A85F0DA}" type="presParOf" srcId="{57F7348C-9317-439C-A6B9-6F98C406838B}" destId="{6881FC55-4097-4C10-85DE-1D2396A163C5}" srcOrd="2" destOrd="0" presId="urn:microsoft.com/office/officeart/2018/2/layout/IconVerticalSolidList"/>
    <dgm:cxn modelId="{94BFB6A3-9640-4B58-B281-84AD315FA955}" type="presParOf" srcId="{6881FC55-4097-4C10-85DE-1D2396A163C5}" destId="{A9ABBABB-4457-46AF-91BE-7B2974000F06}" srcOrd="0" destOrd="0" presId="urn:microsoft.com/office/officeart/2018/2/layout/IconVerticalSolidList"/>
    <dgm:cxn modelId="{DAB4A3A9-71EC-41BC-B13C-40A85A88C739}" type="presParOf" srcId="{6881FC55-4097-4C10-85DE-1D2396A163C5}" destId="{44E90BBE-9C94-4658-B516-1B7E20768C1E}" srcOrd="1" destOrd="0" presId="urn:microsoft.com/office/officeart/2018/2/layout/IconVerticalSolidList"/>
    <dgm:cxn modelId="{40BBFF2F-7B2E-4DB8-A607-8E4D2EDBC9D2}" type="presParOf" srcId="{6881FC55-4097-4C10-85DE-1D2396A163C5}" destId="{1BE698D0-5E98-4057-B27F-AACE91AE2454}" srcOrd="2" destOrd="0" presId="urn:microsoft.com/office/officeart/2018/2/layout/IconVerticalSolidList"/>
    <dgm:cxn modelId="{92FDE306-5E2F-4C69-8146-1AEB586E561B}" type="presParOf" srcId="{6881FC55-4097-4C10-85DE-1D2396A163C5}" destId="{2611464E-9AAF-482E-83A2-ECF1C961704F}" srcOrd="3" destOrd="0" presId="urn:microsoft.com/office/officeart/2018/2/layout/IconVerticalSolidList"/>
    <dgm:cxn modelId="{36903472-7DB9-420A-B2CA-3E187BE8BD06}" type="presParOf" srcId="{57F7348C-9317-439C-A6B9-6F98C406838B}" destId="{742DE8CF-8378-4F76-BE99-798FBF3BF6BE}" srcOrd="3" destOrd="0" presId="urn:microsoft.com/office/officeart/2018/2/layout/IconVerticalSolidList"/>
    <dgm:cxn modelId="{9BF2A133-9D05-474F-9A60-23C916A3F583}" type="presParOf" srcId="{57F7348C-9317-439C-A6B9-6F98C406838B}" destId="{FD8CDD54-8A9B-42AF-B7E3-3805E0D495FA}" srcOrd="4" destOrd="0" presId="urn:microsoft.com/office/officeart/2018/2/layout/IconVerticalSolidList"/>
    <dgm:cxn modelId="{9A412818-2B8A-4918-8EB8-F571797A211A}" type="presParOf" srcId="{FD8CDD54-8A9B-42AF-B7E3-3805E0D495FA}" destId="{427EB3B7-A5EE-447C-B09A-8C0FABC346E5}" srcOrd="0" destOrd="0" presId="urn:microsoft.com/office/officeart/2018/2/layout/IconVerticalSolidList"/>
    <dgm:cxn modelId="{C737270D-24F6-495A-AB5B-6C66714C8A11}" type="presParOf" srcId="{FD8CDD54-8A9B-42AF-B7E3-3805E0D495FA}" destId="{9309638A-781C-444E-8712-F81E5DAAA7E1}" srcOrd="1" destOrd="0" presId="urn:microsoft.com/office/officeart/2018/2/layout/IconVerticalSolidList"/>
    <dgm:cxn modelId="{51E257BC-97FD-4530-930F-DDF7E1DEB762}" type="presParOf" srcId="{FD8CDD54-8A9B-42AF-B7E3-3805E0D495FA}" destId="{4E2E16D6-CE1D-46B2-AEFC-85901A6B6E06}" srcOrd="2" destOrd="0" presId="urn:microsoft.com/office/officeart/2018/2/layout/IconVerticalSolidList"/>
    <dgm:cxn modelId="{F556EBFA-28F1-47E1-83BC-39FAB11B34D0}" type="presParOf" srcId="{FD8CDD54-8A9B-42AF-B7E3-3805E0D495FA}" destId="{06470807-E114-4D39-846D-4F3F4C9A17E7}" srcOrd="3" destOrd="0" presId="urn:microsoft.com/office/officeart/2018/2/layout/IconVerticalSolidList"/>
    <dgm:cxn modelId="{7F09CAC1-A8AA-4A92-9419-06F1A0341A27}" type="presParOf" srcId="{57F7348C-9317-439C-A6B9-6F98C406838B}" destId="{921C135F-27AE-48AD-98D7-76F73BB45769}" srcOrd="5" destOrd="0" presId="urn:microsoft.com/office/officeart/2018/2/layout/IconVerticalSolidList"/>
    <dgm:cxn modelId="{936D105E-B1AA-42E3-8A4E-F0737B4873A0}" type="presParOf" srcId="{57F7348C-9317-439C-A6B9-6F98C406838B}" destId="{2AF28C70-2605-47D0-B63C-E6DEFCA0B14B}" srcOrd="6" destOrd="0" presId="urn:microsoft.com/office/officeart/2018/2/layout/IconVerticalSolidList"/>
    <dgm:cxn modelId="{83C9D89D-5CEE-487B-AADA-7237D3482AB5}" type="presParOf" srcId="{2AF28C70-2605-47D0-B63C-E6DEFCA0B14B}" destId="{CED1AA9D-6EC0-4C6A-ACEC-265E6C722810}" srcOrd="0" destOrd="0" presId="urn:microsoft.com/office/officeart/2018/2/layout/IconVerticalSolidList"/>
    <dgm:cxn modelId="{09554AF5-CFE8-4AA2-A2E1-70EBE4FA949D}" type="presParOf" srcId="{2AF28C70-2605-47D0-B63C-E6DEFCA0B14B}" destId="{BAB46083-D385-472C-9BE0-C9C2CE0B8106}" srcOrd="1" destOrd="0" presId="urn:microsoft.com/office/officeart/2018/2/layout/IconVerticalSolidList"/>
    <dgm:cxn modelId="{3FA1803D-921B-4C2E-8D7B-039F60F9EC26}" type="presParOf" srcId="{2AF28C70-2605-47D0-B63C-E6DEFCA0B14B}" destId="{6A97F5C5-435F-4009-BD64-B1DED2D04158}" srcOrd="2" destOrd="0" presId="urn:microsoft.com/office/officeart/2018/2/layout/IconVerticalSolidList"/>
    <dgm:cxn modelId="{2239549B-8085-4D1A-B2CD-221E133FDC0C}" type="presParOf" srcId="{2AF28C70-2605-47D0-B63C-E6DEFCA0B14B}" destId="{D2612C89-F04A-4D89-A649-E5924C2E03C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90AE0B-6E5F-472C-B8CC-6BB9C0375F73}">
      <dsp:nvSpPr>
        <dsp:cNvPr id="0" name=""/>
        <dsp:cNvSpPr/>
      </dsp:nvSpPr>
      <dsp:spPr>
        <a:xfrm>
          <a:off x="0" y="2310"/>
          <a:ext cx="7060095" cy="117110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736261-219B-41F5-BDC9-5D79A7C3E74C}">
      <dsp:nvSpPr>
        <dsp:cNvPr id="0" name=""/>
        <dsp:cNvSpPr/>
      </dsp:nvSpPr>
      <dsp:spPr>
        <a:xfrm>
          <a:off x="354258" y="265808"/>
          <a:ext cx="644106" cy="64410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175FAA-C038-4F38-83B5-E3C289EDA9B8}">
      <dsp:nvSpPr>
        <dsp:cNvPr id="0" name=""/>
        <dsp:cNvSpPr/>
      </dsp:nvSpPr>
      <dsp:spPr>
        <a:xfrm>
          <a:off x="1352624" y="2310"/>
          <a:ext cx="5707470" cy="11711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942" tIns="123942" rIns="123942" bIns="123942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Strong communication and customer service skills</a:t>
          </a:r>
          <a:endParaRPr lang="en-US" sz="2200" kern="1200"/>
        </a:p>
      </dsp:txBody>
      <dsp:txXfrm>
        <a:off x="1352624" y="2310"/>
        <a:ext cx="5707470" cy="1171103"/>
      </dsp:txXfrm>
    </dsp:sp>
    <dsp:sp modelId="{A9ABBABB-4457-46AF-91BE-7B2974000F06}">
      <dsp:nvSpPr>
        <dsp:cNvPr id="0" name=""/>
        <dsp:cNvSpPr/>
      </dsp:nvSpPr>
      <dsp:spPr>
        <a:xfrm>
          <a:off x="0" y="1466190"/>
          <a:ext cx="7060095" cy="117110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E90BBE-9C94-4658-B516-1B7E20768C1E}">
      <dsp:nvSpPr>
        <dsp:cNvPr id="0" name=""/>
        <dsp:cNvSpPr/>
      </dsp:nvSpPr>
      <dsp:spPr>
        <a:xfrm>
          <a:off x="354258" y="1729688"/>
          <a:ext cx="644106" cy="64410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11464E-9AAF-482E-83A2-ECF1C961704F}">
      <dsp:nvSpPr>
        <dsp:cNvPr id="0" name=""/>
        <dsp:cNvSpPr/>
      </dsp:nvSpPr>
      <dsp:spPr>
        <a:xfrm>
          <a:off x="1352624" y="1466190"/>
          <a:ext cx="5707470" cy="11711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942" tIns="123942" rIns="123942" bIns="123942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 enjoy creating products that bring people together and make special occasions memorable.</a:t>
          </a:r>
          <a:endParaRPr lang="en-US" sz="2200" kern="1200"/>
        </a:p>
      </dsp:txBody>
      <dsp:txXfrm>
        <a:off x="1352624" y="1466190"/>
        <a:ext cx="5707470" cy="1171103"/>
      </dsp:txXfrm>
    </dsp:sp>
    <dsp:sp modelId="{427EB3B7-A5EE-447C-B09A-8C0FABC346E5}">
      <dsp:nvSpPr>
        <dsp:cNvPr id="0" name=""/>
        <dsp:cNvSpPr/>
      </dsp:nvSpPr>
      <dsp:spPr>
        <a:xfrm>
          <a:off x="0" y="2930069"/>
          <a:ext cx="7060095" cy="117110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09638A-781C-444E-8712-F81E5DAAA7E1}">
      <dsp:nvSpPr>
        <dsp:cNvPr id="0" name=""/>
        <dsp:cNvSpPr/>
      </dsp:nvSpPr>
      <dsp:spPr>
        <a:xfrm>
          <a:off x="354258" y="3193567"/>
          <a:ext cx="644106" cy="64410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470807-E114-4D39-846D-4F3F4C9A17E7}">
      <dsp:nvSpPr>
        <dsp:cNvPr id="0" name=""/>
        <dsp:cNvSpPr/>
      </dsp:nvSpPr>
      <dsp:spPr>
        <a:xfrm>
          <a:off x="1352624" y="2930069"/>
          <a:ext cx="5707470" cy="11711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942" tIns="123942" rIns="123942" bIns="123942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This passion motivates me to maintain high standards, experiment with new ideas and ensure customer satisfaction.</a:t>
          </a:r>
          <a:endParaRPr lang="en-US" sz="2200" kern="1200"/>
        </a:p>
      </dsp:txBody>
      <dsp:txXfrm>
        <a:off x="1352624" y="2930069"/>
        <a:ext cx="5707470" cy="1171103"/>
      </dsp:txXfrm>
    </dsp:sp>
    <dsp:sp modelId="{CED1AA9D-6EC0-4C6A-ACEC-265E6C722810}">
      <dsp:nvSpPr>
        <dsp:cNvPr id="0" name=""/>
        <dsp:cNvSpPr/>
      </dsp:nvSpPr>
      <dsp:spPr>
        <a:xfrm>
          <a:off x="0" y="4393948"/>
          <a:ext cx="7060095" cy="117110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B46083-D385-472C-9BE0-C9C2CE0B8106}">
      <dsp:nvSpPr>
        <dsp:cNvPr id="0" name=""/>
        <dsp:cNvSpPr/>
      </dsp:nvSpPr>
      <dsp:spPr>
        <a:xfrm>
          <a:off x="354258" y="4657447"/>
          <a:ext cx="644106" cy="64410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612C89-F04A-4D89-A649-E5924C2E03C8}">
      <dsp:nvSpPr>
        <dsp:cNvPr id="0" name=""/>
        <dsp:cNvSpPr/>
      </dsp:nvSpPr>
      <dsp:spPr>
        <a:xfrm>
          <a:off x="1352624" y="4393948"/>
          <a:ext cx="5707470" cy="11711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942" tIns="123942" rIns="123942" bIns="123942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Creative and innovative</a:t>
          </a:r>
          <a:endParaRPr lang="en-US" sz="2200" kern="1200"/>
        </a:p>
      </dsp:txBody>
      <dsp:txXfrm>
        <a:off x="1352624" y="4393948"/>
        <a:ext cx="5707470" cy="11711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3B052-A59B-4AE3-A89A-E7748630C1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DA9EC4-FEA9-41D2-BE8D-F709F01D37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E155CF-52F5-4879-B7F3-D05812AC4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D053AC-61ED-4C2F-90BF-D4A916545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8B2ED7-A198-4613-B8C9-EE02BAE24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272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98991-AEF1-4F19-AAB8-436EAD58C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25B44F-E7DA-40C6-8B44-71EAB6BDFC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 typeface="Wingdings" panose="05000000000000000000" pitchFamily="2" charset="2"/>
              <a:buChar char="§"/>
              <a:defRPr/>
            </a:lvl1pPr>
            <a:lvl2pPr marL="685800" indent="-228600">
              <a:buFont typeface="Wingdings" panose="05000000000000000000" pitchFamily="2" charset="2"/>
              <a:buChar char="§"/>
              <a:defRPr/>
            </a:lvl2pPr>
            <a:lvl3pPr>
              <a:buFont typeface="Wingdings" panose="05000000000000000000" pitchFamily="2" charset="2"/>
              <a:buChar char="§"/>
              <a:defRPr/>
            </a:lvl3pPr>
            <a:lvl4pPr marL="1600200" indent="-228600">
              <a:buFont typeface="Wingdings" panose="05000000000000000000" pitchFamily="2" charset="2"/>
              <a:buChar char="§"/>
              <a:defRPr/>
            </a:lvl4pPr>
            <a:lvl5pPr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F71817-A045-48C0-975B-CBEF88E95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1C39F0-32D4-407C-8BCA-97F2D9E50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CF4459-37B2-4F87-B508-DB04D4332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99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BBD03-9D57-48E9-8B43-688B72997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3F376C-8A2F-4BE5-9669-4A6DA21B77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654893-212E-4450-8F7A-27256B31F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0E881A-3958-44A9-9EDB-D86F4E414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EDBC4F-D9B8-4BFA-BE4F-D4B9B739D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632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C8777-C460-4649-8822-CA943386D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DF69E6-1094-437B-AA7E-0E21B7136C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57399"/>
            <a:ext cx="5181600" cy="41195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0BC963-4591-4BE3-AE63-4999A13C50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057399"/>
            <a:ext cx="5181600" cy="4119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04D5BB-DB84-4266-9B4F-E65CCFE5B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1A99B5-D493-4AB1-AF24-6660540D5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E178D0-5F1E-43FA-B447-53501EDD1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660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DC85CC-8D2B-4219-A2A4-1625A02DF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68338"/>
            <a:ext cx="10515600" cy="1084262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6143C8-1CF7-440E-99A3-0527314598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28800"/>
            <a:ext cx="5157787" cy="8239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EFF5CA-4662-4430-80C7-99CD7D66C9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743199"/>
            <a:ext cx="5157787" cy="34464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6CB5B7-DC23-41CE-872B-E25BD64F84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28800"/>
            <a:ext cx="5183188" cy="8239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F7633C-C24D-4947-979C-132B3AC405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743199"/>
            <a:ext cx="5183188" cy="34464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8A46E1-3934-4807-900F-CA7A4D8D6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BC9C6EA-1549-4601-8226-E5C43469C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3658246-003D-4024-9F4B-BA3BD3FBF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796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2DD4C-BFBC-4087-B94C-4DD0690E8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B9D434-8228-4C7F-B520-14121EBC9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7B89BD-A70A-48D2-A3D9-DB2C0DB12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ACF4EF-5A2A-4A47-81DF-80CB51306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084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8B9F00-8450-475B-B155-993BAF212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0FDDA3-8E6F-42F7-BFBE-7FA9C647C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C8E678-81B8-4356-9624-A0B999536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532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10DAA-DDE3-4C9C-8171-385A3DAC8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85800"/>
            <a:ext cx="3932237" cy="1371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F73DB2-BD72-4F5E-9CA2-197343A090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685801"/>
            <a:ext cx="6172200" cy="51752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01536-2B0A-42A2-827E-2EB2C324A5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09800"/>
            <a:ext cx="3932237" cy="36591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22CD09-61EF-4733-831C-5B133DAE1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109FCF-96E4-4EBF-AAFB-5E9AD22A6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E381A6-E580-49A4-989C-EF4A54F83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958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CFA6E-F719-4613-8815-591471E72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85800"/>
            <a:ext cx="3932237" cy="1371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4384F3-CDE0-4329-B76D-45AAC94B04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685801"/>
            <a:ext cx="6172200" cy="5175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A9D7EB-40DA-460F-A48A-3E6D5E5612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09800"/>
            <a:ext cx="3932237" cy="36591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56944C-E229-457E-868E-C48FF47DA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7115FE-359F-46EA-A3C8-0D18544E3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165D17-3010-4FF5-9071-5CCD3E699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14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B47DD-81F8-4128-9E50-04A9F2D3D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6564D1-2B83-4C0F-ACBA-E91472C50A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FA1D7D-D2EC-4ADB-9C65-191DEC82D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CB571-86F9-474A-826A-75CC21C88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384F5F-50E6-4BB9-B848-EE2302C02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252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3F08DF-1C0D-4F53-A3AB-95D7B55FA0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761999"/>
            <a:ext cx="2628900" cy="54149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0D3BBD-C494-4E94-B189-319802A93E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761999"/>
            <a:ext cx="7734300" cy="5414963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C0BD9-4BED-43D3-852F-B74B949A2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7811DC-C725-4462-B622-DB96A8987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42D06-438F-4150-9238-E2FAEE5E2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792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ame 7">
            <a:extLst>
              <a:ext uri="{FF2B5EF4-FFF2-40B4-BE49-F238E27FC236}">
                <a16:creationId xmlns:a16="http://schemas.microsoft.com/office/drawing/2014/main" id="{DD7EAFE6-2BB9-41FB-9CF4-588CFC708774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447F1F-BFA8-4A56-894B-40120132E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58FB99-0FA3-49F4-99A1-61919F9427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178657"/>
            <a:ext cx="10515600" cy="39983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DCCAE5-4EB0-4174-BD15-4943899B0A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4293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fld id="{AA70F276-1833-4A75-9C1D-A56E2295A68D}" type="datetimeFigureOut">
              <a:rPr lang="en-US" smtClean="0"/>
              <a:pPr/>
              <a:t>6/21/2026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A4189E-43B2-4CEE-B13E-61A1FBBBD2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2937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A0530F-0BC8-46EF-A765-DD58B53675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293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51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0" r:id="rId6"/>
    <p:sldLayoutId id="2147483816" r:id="rId7"/>
    <p:sldLayoutId id="2147483817" r:id="rId8"/>
    <p:sldLayoutId id="2147483818" r:id="rId9"/>
    <p:sldLayoutId id="2147483819" r:id="rId10"/>
    <p:sldLayoutId id="2147483821" r:id="rId11"/>
  </p:sldLayoutIdLst>
  <p:txStyles>
    <p:titleStyle>
      <a:lvl1pPr marL="0" algn="l" defTabSz="914400" rtl="0" eaLnBrk="1" latinLnBrk="0" hangingPunct="1">
        <a:lnSpc>
          <a:spcPct val="90000"/>
        </a:lnSpc>
        <a:spcBef>
          <a:spcPct val="0"/>
        </a:spcBef>
        <a:buNone/>
        <a:defRPr lang="en-US" sz="5200" kern="1200" dirty="0">
          <a:gradFill flip="none" rotWithShape="1">
            <a:gsLst>
              <a:gs pos="0">
                <a:schemeClr val="accent5"/>
              </a:gs>
              <a:gs pos="100000">
                <a:schemeClr val="accent1">
                  <a:alpha val="70000"/>
                </a:schemeClr>
              </a:gs>
            </a:gsLst>
            <a:lin ang="0" scaled="1"/>
            <a:tileRect/>
          </a:gradFill>
          <a:latin typeface="+mj-lt"/>
          <a:ea typeface="+mn-ea"/>
          <a:cs typeface="Angsana New" panose="02020603050405020304" pitchFamily="18" charset="-34"/>
        </a:defRPr>
      </a:lvl1pPr>
    </p:titleStyle>
    <p:bodyStyle>
      <a:lvl1pPr marL="4572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28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1pPr>
      <a:lvl2pPr marL="8001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24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2pPr>
      <a:lvl3pPr marL="12573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20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3pPr>
      <a:lvl4pPr marL="165735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18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4pPr>
      <a:lvl5pPr marL="211455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18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wpixel.com/search/sugar?page=2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iley.com/en-us/shop/general-introductory-business-management/here's-the-pitch-how-to-pitch-your-business-to-anyone-get-funded-and-win-clients-p-9781118238844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skillshop.exceedlms.com/student/catalog/list?category_ids=7879-google-digital-garage" TargetMode="External"/><Relationship Id="rId2" Type="http://schemas.openxmlformats.org/officeDocument/2006/relationships/hyperlink" Target="https://www.gov.uk/become-sole-trader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n.interfax.com.ua/news/economic/1159403.html" TargetMode="External"/><Relationship Id="rId5" Type="http://schemas.openxmlformats.org/officeDocument/2006/relationships/hyperlink" Target="https://librarysearch.uwtsd.ac.uk/discovery/fulldisplay?docid=cdi_crossref_citationtrail_10_1017_jmo_2018_7&amp;context=PC&amp;vid=44WHELF_UWTSD:44WHELF_UWTSD_VU1&amp;lang=en&amp;search_scope=MyInst_and_CI&amp;adaptor=Primo%20Central&amp;tab=Everything&amp;query=any,contains,biases%20in%20business" TargetMode="External"/><Relationship Id="rId4" Type="http://schemas.openxmlformats.org/officeDocument/2006/relationships/hyperlink" Target="https://www.goskills.com/Excel/Resources/Uses-of-Excel-in-business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librarysearch.uwtsd.ac.uk/discovery/fulldisplay?docid=alma99100520166402421&amp;context=L&amp;vid=44WHELF_UWTSD:44WHELF_UWTSD_VU1&amp;lang=en&amp;search_scope=MyInst_and_CI&amp;adaptor=Local%20Search%20Engine&amp;tab=Everything&amp;query=any,contains,swot%20analysis&amp;offset=0" TargetMode="External"/><Relationship Id="rId2" Type="http://schemas.openxmlformats.org/officeDocument/2006/relationships/hyperlink" Target="https://www.tiktok.com/en-GB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linkedin.com/learning/" TargetMode="External"/><Relationship Id="rId5" Type="http://schemas.openxmlformats.org/officeDocument/2006/relationships/hyperlink" Target="https://www.facebook.com/" TargetMode="External"/><Relationship Id="rId4" Type="http://schemas.openxmlformats.org/officeDocument/2006/relationships/hyperlink" Target="https://librarysearch.uwtsd.ac.uk/discovery/fulldisplay?docid=alma99100504702802421&amp;context=L&amp;vid=44WHELF_UWTSD:44WHELF_UWTSD_VU1&amp;lang=en&amp;search_scope=MyInst_and_CI&amp;adaptor=Local%20Search%20Engine&amp;tab=Everything&amp;query=any,contains,pestle%20analysis&amp;offset=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C3E06833-B59C-442F-9A6A-F8F55936D5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9554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Frame 40">
            <a:extLst>
              <a:ext uri="{FF2B5EF4-FFF2-40B4-BE49-F238E27FC236}">
                <a16:creationId xmlns:a16="http://schemas.microsoft.com/office/drawing/2014/main" id="{FA2016CF-2F24-4AE4-8A87-D9B6A3DE31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3E9A50-F2CA-0B6B-EBFB-9F58DDF026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40140" y="998753"/>
            <a:ext cx="5462935" cy="448210"/>
          </a:xfrm>
        </p:spPr>
        <p:txBody>
          <a:bodyPr>
            <a:normAutofit/>
          </a:bodyPr>
          <a:lstStyle/>
          <a:p>
            <a:pPr algn="l"/>
            <a:r>
              <a:rPr lang="en-GB" sz="2200" b="1" dirty="0">
                <a:solidFill>
                  <a:schemeClr val="tx2">
                    <a:alpha val="60000"/>
                  </a:schemeClr>
                </a:solidFill>
              </a:rPr>
              <a:t>BUSINESS PLAN PRESENTATION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12A573D-C4AF-8887-19BD-98A99078E966}"/>
              </a:ext>
            </a:extLst>
          </p:cNvPr>
          <p:cNvSpPr txBox="1"/>
          <p:nvPr/>
        </p:nvSpPr>
        <p:spPr>
          <a:xfrm>
            <a:off x="5740141" y="2192595"/>
            <a:ext cx="56136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Certificate of Higher Education in Employability Skills Level 4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Module: Managing Enterprise (BMSW4011)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Student name: Soraya Conway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Student number: 2504779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Lecturer: Mel Squire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94C027-6ECB-5C8E-F366-5C10898238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311" y="2036986"/>
            <a:ext cx="3997030" cy="3744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0039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9BBEAAA-D112-8958-0FC2-B053EFBFDF9E}"/>
              </a:ext>
            </a:extLst>
          </p:cNvPr>
          <p:cNvSpPr txBox="1"/>
          <p:nvPr/>
        </p:nvSpPr>
        <p:spPr>
          <a:xfrm>
            <a:off x="1238865" y="1170039"/>
            <a:ext cx="7905135" cy="17736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-GB" sz="3200" b="1" kern="150" dirty="0">
                <a:solidFill>
                  <a:schemeClr val="accent1">
                    <a:lumMod val="75000"/>
                  </a:schemeClr>
                </a:solidFill>
                <a:effectLst/>
                <a:latin typeface="Aptos Display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AI ACKNOWLEDGEMENT </a:t>
            </a:r>
          </a:p>
          <a:p>
            <a:pPr marR="136525">
              <a:buNone/>
            </a:pPr>
            <a:r>
              <a:rPr lang="en-GB" sz="1800" b="1" i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 confirm that I have not presented any AI-generated text as my own work. I confirm I have copies of my drafts, notes, and other resources I used before and after the use of AI tools, which I may be asked to</a:t>
            </a:r>
            <a:endParaRPr lang="en-GB" sz="160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R="136525">
              <a:buNone/>
            </a:pPr>
            <a:r>
              <a:rPr lang="en-GB" sz="1800" b="1" i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provide in evidence.</a:t>
            </a:r>
            <a:endParaRPr lang="en-GB" sz="160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8415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D1CD44B-DAE2-5FB8-B2B7-B66F87D12934}"/>
              </a:ext>
            </a:extLst>
          </p:cNvPr>
          <p:cNvSpPr/>
          <p:nvPr/>
        </p:nvSpPr>
        <p:spPr>
          <a:xfrm>
            <a:off x="570023" y="922225"/>
            <a:ext cx="79843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Business Proposition: 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963E3FD-F8E7-9C59-7E10-A1F8B723C15A}"/>
              </a:ext>
            </a:extLst>
          </p:cNvPr>
          <p:cNvSpPr txBox="1"/>
          <p:nvPr/>
        </p:nvSpPr>
        <p:spPr>
          <a:xfrm>
            <a:off x="914406" y="2361175"/>
            <a:ext cx="6096000" cy="2135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  <a:buNone/>
            </a:pPr>
            <a:r>
              <a:rPr lang="en-GB" sz="1800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The aim is to provide customisable products that appeal to all potential customers but mainly targeting religious or health reasons with sugar-free, vegan and halal options. Initially operating as an online home-run business using social media platforms, including TikTok (TikTok, 2016). Whatnot, Instagram and Facebook (Meta, 2021). There will also be a website launch to help with online sales.</a:t>
            </a:r>
            <a:endParaRPr lang="en-GB" sz="1600" kern="15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6151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rame 34">
            <a:extLst>
              <a:ext uri="{FF2B5EF4-FFF2-40B4-BE49-F238E27FC236}">
                <a16:creationId xmlns:a16="http://schemas.microsoft.com/office/drawing/2014/main" id="{DD7EAFE6-2BB9-41FB-9CF4-588CFC708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32768DCD-B824-413A-B330-8D57ADB37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Frame 38">
            <a:extLst>
              <a:ext uri="{FF2B5EF4-FFF2-40B4-BE49-F238E27FC236}">
                <a16:creationId xmlns:a16="http://schemas.microsoft.com/office/drawing/2014/main" id="{19F9CD66-32FC-448F-B4C5-67D17508A2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41E973-5557-F482-40D6-71B8012808B0}"/>
              </a:ext>
            </a:extLst>
          </p:cNvPr>
          <p:cNvSpPr txBox="1"/>
          <p:nvPr/>
        </p:nvSpPr>
        <p:spPr>
          <a:xfrm>
            <a:off x="844792" y="2728758"/>
            <a:ext cx="4581526" cy="29860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spcBef>
                <a:spcPts val="1000"/>
              </a:spcBef>
              <a:buClr>
                <a:schemeClr val="tx2">
                  <a:lumMod val="10000"/>
                  <a:lumOff val="90000"/>
                </a:schemeClr>
              </a:buClr>
              <a:buSzPct val="80000"/>
            </a:pPr>
            <a:endParaRPr lang="en-US" sz="1200" b="1" dirty="0">
              <a:solidFill>
                <a:schemeClr val="accent1">
                  <a:lumMod val="75000"/>
                  <a:alpha val="60000"/>
                </a:schemeClr>
              </a:solidFill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A80DFC-E1C2-E9F8-8BDA-5F826996488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55" r="168" b="-2"/>
          <a:stretch>
            <a:fillRect/>
          </a:stretch>
        </p:blipFill>
        <p:spPr>
          <a:xfrm>
            <a:off x="6403853" y="857251"/>
            <a:ext cx="4876986" cy="511571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E8F937B-EA5D-DDF5-2B12-11A8C80E73BE}"/>
              </a:ext>
            </a:extLst>
          </p:cNvPr>
          <p:cNvSpPr txBox="1"/>
          <p:nvPr/>
        </p:nvSpPr>
        <p:spPr>
          <a:xfrm>
            <a:off x="669684" y="2786705"/>
            <a:ext cx="609600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Dabs Grabs Tasty Treats is a proposed confectionery business specialising in:</a:t>
            </a:r>
          </a:p>
          <a:p>
            <a:endParaRPr lang="en-GB" sz="1800" kern="15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800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personalised sweet gift hampers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kern="15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Halal pick and mix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800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Vegan pick and mix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kern="15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Sugar-free pick and mix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800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American gift hampers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kern="15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American snacks</a:t>
            </a:r>
            <a:endParaRPr lang="en-GB" sz="1800" kern="15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800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wedding favours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800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Birthday party favours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1B3414C-96FC-6598-6D66-5E893A0A9364}"/>
              </a:ext>
            </a:extLst>
          </p:cNvPr>
          <p:cNvSpPr/>
          <p:nvPr/>
        </p:nvSpPr>
        <p:spPr>
          <a:xfrm>
            <a:off x="661007" y="1102312"/>
            <a:ext cx="531908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40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+mj-lt"/>
                <a:cs typeface="Angsana New" panose="02020603050405020304" pitchFamily="18" charset="-34"/>
              </a:rPr>
              <a:t>DESCRIPTION AND  </a:t>
            </a:r>
          </a:p>
          <a:p>
            <a:r>
              <a:rPr lang="en-US" sz="40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+mj-lt"/>
                <a:cs typeface="Angsana New" panose="02020603050405020304" pitchFamily="18" charset="-34"/>
              </a:rPr>
              <a:t>COMPANY NAME 1.1</a:t>
            </a:r>
            <a:endParaRPr lang="en-GB" sz="40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34778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ame 16">
            <a:extLst>
              <a:ext uri="{FF2B5EF4-FFF2-40B4-BE49-F238E27FC236}">
                <a16:creationId xmlns:a16="http://schemas.microsoft.com/office/drawing/2014/main" id="{DD7EAFE6-2BB9-41FB-9CF4-588CFC708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32768DCD-B824-413A-B330-8D57ADB37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ame 20">
            <a:extLst>
              <a:ext uri="{FF2B5EF4-FFF2-40B4-BE49-F238E27FC236}">
                <a16:creationId xmlns:a16="http://schemas.microsoft.com/office/drawing/2014/main" id="{19F9CD66-32FC-448F-B4C5-67D17508A2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E3EC14-CA22-30B9-EE87-A52EBF1DA8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8199" y="3190875"/>
            <a:ext cx="4581526" cy="298608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800" dirty="0">
                <a:solidFill>
                  <a:schemeClr val="tx2">
                    <a:alpha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idea of Dabs Grabs Tasty Treats was created out of the lack of dietary options available when I was shopping for gifts for friends and family for Eid. </a:t>
            </a:r>
          </a:p>
        </p:txBody>
      </p:sp>
      <p:pic>
        <p:nvPicPr>
          <p:cNvPr id="5" name="Content Placeholder 7">
            <a:extLst>
              <a:ext uri="{FF2B5EF4-FFF2-40B4-BE49-F238E27FC236}">
                <a16:creationId xmlns:a16="http://schemas.microsoft.com/office/drawing/2014/main" id="{72DA1D47-4A36-9CD5-5D34-281A3F5A822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9" b="15755"/>
          <a:stretch>
            <a:fillRect/>
          </a:stretch>
        </p:blipFill>
        <p:spPr>
          <a:xfrm>
            <a:off x="6096000" y="488577"/>
            <a:ext cx="5606425" cy="588084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2E3FD77-8949-4410-7458-6FCB812CF0B7}"/>
              </a:ext>
            </a:extLst>
          </p:cNvPr>
          <p:cNvSpPr/>
          <p:nvPr/>
        </p:nvSpPr>
        <p:spPr>
          <a:xfrm>
            <a:off x="597202" y="1517681"/>
            <a:ext cx="50122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MY STORY 1.2</a:t>
            </a:r>
            <a:endParaRPr lang="en-GB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6147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rame 32">
            <a:extLst>
              <a:ext uri="{FF2B5EF4-FFF2-40B4-BE49-F238E27FC236}">
                <a16:creationId xmlns:a16="http://schemas.microsoft.com/office/drawing/2014/main" id="{DD7EAFE6-2BB9-41FB-9CF4-588CFC708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8C37C960-91F5-4F61-B2CD-8A03792072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5C31099-1BBD-40CE-BC60-FCE5074194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3670" y="533400"/>
            <a:ext cx="5231130" cy="5791199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100000">
                <a:schemeClr val="accent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87FC8ED3-472E-7C7F-96FA-05D1A160E823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70" r="-1" b="-1"/>
          <a:stretch>
            <a:fillRect/>
          </a:stretch>
        </p:blipFill>
        <p:spPr>
          <a:xfrm>
            <a:off x="6503670" y="533400"/>
            <a:ext cx="5231130" cy="579119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797C3D2-9967-DBF7-8336-3443EAEB11F0}"/>
              </a:ext>
            </a:extLst>
          </p:cNvPr>
          <p:cNvSpPr/>
          <p:nvPr/>
        </p:nvSpPr>
        <p:spPr>
          <a:xfrm>
            <a:off x="578651" y="1984109"/>
            <a:ext cx="379815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TEACHERS</a:t>
            </a:r>
          </a:p>
          <a:p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GIFTS…</a:t>
            </a:r>
            <a:endParaRPr lang="en-GB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550139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ame 9">
            <a:extLst>
              <a:ext uri="{FF2B5EF4-FFF2-40B4-BE49-F238E27FC236}">
                <a16:creationId xmlns:a16="http://schemas.microsoft.com/office/drawing/2014/main" id="{DD7EAFE6-2BB9-41FB-9CF4-588CFC708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3E06833-B59C-442F-9A6A-F8F55936D5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9554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ame 13">
            <a:extLst>
              <a:ext uri="{FF2B5EF4-FFF2-40B4-BE49-F238E27FC236}">
                <a16:creationId xmlns:a16="http://schemas.microsoft.com/office/drawing/2014/main" id="{FA2016CF-2F24-4AE4-8A87-D9B6A3DE31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C4882BB-2EC6-2ECF-B1D8-D72117C6A1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alphaModFix amt="9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68"/>
          <a:stretch>
            <a:fillRect/>
          </a:stretch>
        </p:blipFill>
        <p:spPr>
          <a:xfrm>
            <a:off x="6184779" y="951321"/>
            <a:ext cx="3487705" cy="511728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84DD63C-F14F-FEB0-6B54-D8B4EA0F320E}"/>
              </a:ext>
            </a:extLst>
          </p:cNvPr>
          <p:cNvSpPr/>
          <p:nvPr/>
        </p:nvSpPr>
        <p:spPr>
          <a:xfrm>
            <a:off x="818972" y="1843915"/>
            <a:ext cx="369113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BIRTHDAY</a:t>
            </a:r>
          </a:p>
          <a:p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GIFTS…</a:t>
            </a:r>
            <a:endParaRPr lang="en-GB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99261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ame 14">
            <a:extLst>
              <a:ext uri="{FF2B5EF4-FFF2-40B4-BE49-F238E27FC236}">
                <a16:creationId xmlns:a16="http://schemas.microsoft.com/office/drawing/2014/main" id="{DD7EAFE6-2BB9-41FB-9CF4-588CFC708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2768DCD-B824-413A-B330-8D57ADB37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ame 18">
            <a:extLst>
              <a:ext uri="{FF2B5EF4-FFF2-40B4-BE49-F238E27FC236}">
                <a16:creationId xmlns:a16="http://schemas.microsoft.com/office/drawing/2014/main" id="{19F9CD66-32FC-448F-B4C5-67D17508A2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6AD50B5-7C0A-9462-5DBD-5D1E77A08B7C}"/>
              </a:ext>
            </a:extLst>
          </p:cNvPr>
          <p:cNvSpPr/>
          <p:nvPr/>
        </p:nvSpPr>
        <p:spPr>
          <a:xfrm>
            <a:off x="838199" y="857251"/>
            <a:ext cx="4581525" cy="20764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effectLst>
                  <a:outerShdw dist="38100" dir="2640000" algn="bl" rotWithShape="0">
                    <a:schemeClr val="accent1"/>
                  </a:outerShdw>
                </a:effectLst>
                <a:latin typeface="+mj-lt"/>
                <a:cs typeface="Angsana New" panose="02020603050405020304" pitchFamily="18" charset="-34"/>
              </a:rPr>
              <a:t>MISSION STATEMENT 1.3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816D97-E7BF-C657-641E-40F1F94A05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7237" y="3304994"/>
            <a:ext cx="4581526" cy="971916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Wingdings" panose="05000000000000000000" pitchFamily="2" charset="2"/>
              <a:buChar char="§"/>
            </a:pPr>
            <a:r>
              <a:rPr lang="en-US" sz="1800" dirty="0">
                <a:solidFill>
                  <a:schemeClr val="tx2">
                    <a:alpha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Inclusive treats for guilt-free indulgence.</a:t>
            </a:r>
          </a:p>
          <a:p>
            <a:pPr indent="-228600">
              <a:buFont typeface="Wingdings" panose="05000000000000000000" pitchFamily="2" charset="2"/>
              <a:buChar char="§"/>
            </a:pPr>
            <a:endParaRPr lang="en-US" sz="1800" dirty="0">
              <a:solidFill>
                <a:schemeClr val="tx2">
                  <a:alpha val="60000"/>
                </a:schemeClr>
              </a:solidFill>
            </a:endParaRP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9A1B0CA3-20EF-79EF-74A5-050F8625CF1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241" r="-2" b="10754"/>
          <a:stretch>
            <a:fillRect/>
          </a:stretch>
        </p:blipFill>
        <p:spPr>
          <a:xfrm>
            <a:off x="6096000" y="488577"/>
            <a:ext cx="5606425" cy="5880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1115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ame 20">
            <a:extLst>
              <a:ext uri="{FF2B5EF4-FFF2-40B4-BE49-F238E27FC236}">
                <a16:creationId xmlns:a16="http://schemas.microsoft.com/office/drawing/2014/main" id="{DD7EAFE6-2BB9-41FB-9CF4-588CFC708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32768DCD-B824-413A-B330-8D57ADB37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ame 22">
            <a:extLst>
              <a:ext uri="{FF2B5EF4-FFF2-40B4-BE49-F238E27FC236}">
                <a16:creationId xmlns:a16="http://schemas.microsoft.com/office/drawing/2014/main" id="{19F9CD66-32FC-448F-B4C5-67D17508A2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AE4AD5-E6DB-05F2-105A-890C60172F8E}"/>
              </a:ext>
            </a:extLst>
          </p:cNvPr>
          <p:cNvSpPr txBox="1"/>
          <p:nvPr/>
        </p:nvSpPr>
        <p:spPr>
          <a:xfrm>
            <a:off x="838200" y="857251"/>
            <a:ext cx="5890590" cy="20764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effectLst>
                  <a:outerShdw dist="38100" dir="2640000" algn="bl" rotWithShape="0">
                    <a:schemeClr val="accent1"/>
                  </a:outerShdw>
                </a:effectLst>
                <a:latin typeface="+mj-lt"/>
                <a:cs typeface="Angsana New" panose="02020603050405020304" pitchFamily="18" charset="-34"/>
              </a:rPr>
              <a:t>BUSINESS AIMS 1.4</a:t>
            </a:r>
            <a:endParaRPr lang="en-US" sz="4400" dirty="0">
              <a:gradFill flip="none" rotWithShape="1">
                <a:gsLst>
                  <a:gs pos="0">
                    <a:schemeClr val="accent5">
                      <a:alpha val="70000"/>
                    </a:schemeClr>
                  </a:gs>
                  <a:gs pos="100000">
                    <a:schemeClr val="accent1">
                      <a:alpha val="70000"/>
                    </a:schemeClr>
                  </a:gs>
                </a:gsLst>
                <a:lin ang="0" scaled="1"/>
                <a:tileRect/>
              </a:gradFill>
              <a:latin typeface="+mj-lt"/>
              <a:cs typeface="Angsana New" panose="02020603050405020304" pitchFamily="18" charset="-3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B83392-D6D2-09D7-B350-A4C18E8C800D}"/>
              </a:ext>
            </a:extLst>
          </p:cNvPr>
          <p:cNvSpPr txBox="1"/>
          <p:nvPr/>
        </p:nvSpPr>
        <p:spPr>
          <a:xfrm>
            <a:off x="838199" y="3190875"/>
            <a:ext cx="5890591" cy="29860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110000"/>
              </a:lnSpc>
              <a:spcAft>
                <a:spcPts val="600"/>
              </a:spcAft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</a:pPr>
            <a:r>
              <a:rPr lang="en-US">
                <a:solidFill>
                  <a:schemeClr val="tx2">
                    <a:alpha val="60000"/>
                  </a:schemeClr>
                </a:solidFill>
              </a:rPr>
              <a:t>Establish a profitable and recognisable family</a:t>
            </a:r>
          </a:p>
          <a:p>
            <a:pPr indent="-228600">
              <a:lnSpc>
                <a:spcPct val="110000"/>
              </a:lnSpc>
              <a:spcAft>
                <a:spcPts val="600"/>
              </a:spcAft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</a:pPr>
            <a:r>
              <a:rPr lang="en-US">
                <a:solidFill>
                  <a:schemeClr val="tx2">
                    <a:alpha val="60000"/>
                  </a:schemeClr>
                </a:solidFill>
              </a:rPr>
              <a:t> confectionery brand. </a:t>
            </a:r>
          </a:p>
        </p:txBody>
      </p:sp>
      <p:pic>
        <p:nvPicPr>
          <p:cNvPr id="6" name="Content Placeholder 6">
            <a:extLst>
              <a:ext uri="{FF2B5EF4-FFF2-40B4-BE49-F238E27FC236}">
                <a16:creationId xmlns:a16="http://schemas.microsoft.com/office/drawing/2014/main" id="{17494768-3983-6C8D-B310-72A1FC78678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9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4317" y="857252"/>
            <a:ext cx="3149482" cy="513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1355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ame 9">
            <a:extLst>
              <a:ext uri="{FF2B5EF4-FFF2-40B4-BE49-F238E27FC236}">
                <a16:creationId xmlns:a16="http://schemas.microsoft.com/office/drawing/2014/main" id="{DD7EAFE6-2BB9-41FB-9CF4-588CFC708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3E06833-B59C-442F-9A6A-F8F55936D5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9554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ame 13">
            <a:extLst>
              <a:ext uri="{FF2B5EF4-FFF2-40B4-BE49-F238E27FC236}">
                <a16:creationId xmlns:a16="http://schemas.microsoft.com/office/drawing/2014/main" id="{FA2016CF-2F24-4AE4-8A87-D9B6A3DE31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Placeholder 4" descr="AutoRecovery save of smart action plan business plan  -  Read-Only - Word">
            <a:extLst>
              <a:ext uri="{FF2B5EF4-FFF2-40B4-BE49-F238E27FC236}">
                <a16:creationId xmlns:a16="http://schemas.microsoft.com/office/drawing/2014/main" id="{B88154F0-B9A3-BCAE-F10C-B29BA0403D3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 cstate="print">
            <a:alphaModFix amt="9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21" t="24610" r="23693" b="2773"/>
          <a:stretch>
            <a:fillRect/>
          </a:stretch>
        </p:blipFill>
        <p:spPr bwMode="auto">
          <a:xfrm>
            <a:off x="2594852" y="1469752"/>
            <a:ext cx="6821993" cy="4549317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974BB34-9BE5-6B25-2F8B-F445684A381B}"/>
              </a:ext>
            </a:extLst>
          </p:cNvPr>
          <p:cNvSpPr/>
          <p:nvPr/>
        </p:nvSpPr>
        <p:spPr>
          <a:xfrm>
            <a:off x="-307258" y="578933"/>
            <a:ext cx="1166105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SMART OBJECTIVE 1.5</a:t>
            </a:r>
            <a:endParaRPr lang="en-GB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380239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Frame 37">
            <a:extLst>
              <a:ext uri="{FF2B5EF4-FFF2-40B4-BE49-F238E27FC236}">
                <a16:creationId xmlns:a16="http://schemas.microsoft.com/office/drawing/2014/main" id="{DD7EAFE6-2BB9-41FB-9CF4-588CFC708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32768DCD-B824-413A-B330-8D57ADB37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Frame 41">
            <a:extLst>
              <a:ext uri="{FF2B5EF4-FFF2-40B4-BE49-F238E27FC236}">
                <a16:creationId xmlns:a16="http://schemas.microsoft.com/office/drawing/2014/main" id="{19F9CD66-32FC-448F-B4C5-67D17508A2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4219706-4EB5-1D35-3E3D-38AE5AC3FE98}"/>
              </a:ext>
            </a:extLst>
          </p:cNvPr>
          <p:cNvSpPr/>
          <p:nvPr/>
        </p:nvSpPr>
        <p:spPr>
          <a:xfrm>
            <a:off x="838199" y="857251"/>
            <a:ext cx="4581525" cy="20764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effectLst>
                  <a:outerShdw dist="38100" dir="2640000" algn="bl" rotWithShape="0">
                    <a:schemeClr val="accent1"/>
                  </a:outerShdw>
                </a:effectLst>
                <a:latin typeface="+mj-lt"/>
                <a:cs typeface="Angsana New" panose="02020603050405020304" pitchFamily="18" charset="-34"/>
              </a:rPr>
              <a:t>UNIQUE </a:t>
            </a:r>
            <a:r>
              <a:rPr lang="en-US" sz="4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effectLst>
                  <a:outerShdw dist="38100" dir="2640000" algn="bl" rotWithShape="0">
                    <a:schemeClr val="accent1"/>
                  </a:outerShdw>
                </a:effectLst>
                <a:latin typeface="+mj-lt"/>
                <a:cs typeface="Angsana New" panose="02020603050405020304" pitchFamily="18" charset="-34"/>
              </a:rPr>
              <a:t>SELLING POINT 1.6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855DC4-ED5E-4650-2F71-E9FECC9CF514}"/>
              </a:ext>
            </a:extLst>
          </p:cNvPr>
          <p:cNvSpPr txBox="1"/>
          <p:nvPr/>
        </p:nvSpPr>
        <p:spPr>
          <a:xfrm>
            <a:off x="838199" y="3190875"/>
            <a:ext cx="4581526" cy="29860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285750">
              <a:lnSpc>
                <a:spcPct val="110000"/>
              </a:lnSpc>
              <a:spcAft>
                <a:spcPts val="600"/>
              </a:spcAft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q"/>
            </a:pPr>
            <a:r>
              <a:rPr lang="en-US" dirty="0">
                <a:solidFill>
                  <a:schemeClr val="tx1">
                    <a:alpha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Products that are different to competitors</a:t>
            </a:r>
          </a:p>
          <a:p>
            <a:pPr marL="342900" indent="-285750">
              <a:lnSpc>
                <a:spcPct val="110000"/>
              </a:lnSpc>
              <a:spcAft>
                <a:spcPts val="600"/>
              </a:spcAft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q"/>
            </a:pPr>
            <a:r>
              <a:rPr lang="en-US" dirty="0">
                <a:solidFill>
                  <a:schemeClr val="tx1">
                    <a:alpha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Focusing on a specific target market</a:t>
            </a:r>
          </a:p>
          <a:p>
            <a:pPr marL="342900" indent="-285750">
              <a:lnSpc>
                <a:spcPct val="110000"/>
              </a:lnSpc>
              <a:spcAft>
                <a:spcPts val="600"/>
              </a:spcAft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q"/>
            </a:pPr>
            <a:r>
              <a:rPr lang="en-US" dirty="0">
                <a:solidFill>
                  <a:schemeClr val="tx1">
                    <a:alpha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Creating visually appealing products</a:t>
            </a:r>
          </a:p>
          <a:p>
            <a:pPr marL="342900" indent="-285750">
              <a:lnSpc>
                <a:spcPct val="110000"/>
              </a:lnSpc>
              <a:spcAft>
                <a:spcPts val="600"/>
              </a:spcAft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q"/>
            </a:pPr>
            <a:r>
              <a:rPr lang="en-US" dirty="0">
                <a:solidFill>
                  <a:schemeClr val="tx1">
                    <a:alpha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Includes variety that’s inclusive of everyone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D5D6ED5-BF10-C313-0B5E-3D124DAEFF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0621" r="22180" b="2"/>
          <a:stretch>
            <a:fillRect/>
          </a:stretch>
        </p:blipFill>
        <p:spPr>
          <a:xfrm>
            <a:off x="6096000" y="488577"/>
            <a:ext cx="5606425" cy="5880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2426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F144362-004B-9355-8F72-17A5F0E6EA4B}"/>
              </a:ext>
            </a:extLst>
          </p:cNvPr>
          <p:cNvSpPr/>
          <p:nvPr/>
        </p:nvSpPr>
        <p:spPr>
          <a:xfrm>
            <a:off x="735567" y="753972"/>
            <a:ext cx="65195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Legal Structure 1.7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0FE5CAC-EB4E-C78F-5BDD-D0FE15131A17}"/>
              </a:ext>
            </a:extLst>
          </p:cNvPr>
          <p:cNvSpPr txBox="1"/>
          <p:nvPr/>
        </p:nvSpPr>
        <p:spPr>
          <a:xfrm>
            <a:off x="947338" y="2085738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kern="150" dirty="0">
                <a:effectLst/>
                <a:latin typeface="Arial" panose="020B0604020202020204" pitchFamily="34" charset="0"/>
                <a:ea typeface="Aptos" panose="020B0004020202020204" pitchFamily="34" charset="0"/>
              </a:rPr>
              <a:t>Dabs Grabs Tasty Treats will be registered as a sole trader business </a:t>
            </a:r>
            <a:r>
              <a:rPr lang="en-GB" dirty="0"/>
              <a:t>(Gov.UK, “no date”).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C8330D-4E51-B27D-3A7F-53C8FD829F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1749" y="755528"/>
            <a:ext cx="2564476" cy="2402378"/>
          </a:xfrm>
          <a:prstGeom prst="rect">
            <a:avLst/>
          </a:prstGeom>
        </p:spPr>
      </p:pic>
      <p:pic>
        <p:nvPicPr>
          <p:cNvPr id="8" name="Picture 7" descr="Document12 - Word">
            <a:extLst>
              <a:ext uri="{FF2B5EF4-FFF2-40B4-BE49-F238E27FC236}">
                <a16:creationId xmlns:a16="http://schemas.microsoft.com/office/drawing/2014/main" id="{F2CDC7B0-41C7-CEB1-0264-2B800131C1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72" t="33183" r="29000" b="22365"/>
          <a:stretch>
            <a:fillRect/>
          </a:stretch>
        </p:blipFill>
        <p:spPr bwMode="auto">
          <a:xfrm>
            <a:off x="743022" y="2732069"/>
            <a:ext cx="6300316" cy="36574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414682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ame 15">
            <a:extLst>
              <a:ext uri="{FF2B5EF4-FFF2-40B4-BE49-F238E27FC236}">
                <a16:creationId xmlns:a16="http://schemas.microsoft.com/office/drawing/2014/main" id="{DD7EAFE6-2BB9-41FB-9CF4-588CFC708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2768DCD-B824-413A-B330-8D57ADB37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ame 14">
            <a:extLst>
              <a:ext uri="{FF2B5EF4-FFF2-40B4-BE49-F238E27FC236}">
                <a16:creationId xmlns:a16="http://schemas.microsoft.com/office/drawing/2014/main" id="{19F9CD66-32FC-448F-B4C5-67D17508A2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3350E01-6008-CEF6-21AE-EF58C5C46EB5}"/>
              </a:ext>
            </a:extLst>
          </p:cNvPr>
          <p:cNvSpPr/>
          <p:nvPr/>
        </p:nvSpPr>
        <p:spPr>
          <a:xfrm>
            <a:off x="838200" y="1215052"/>
            <a:ext cx="5890590" cy="76077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600" b="1" dirty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effectLst>
                  <a:outerShdw dist="38100" dir="2640000" algn="bl" rotWithShape="0">
                    <a:schemeClr val="accent1"/>
                  </a:outerShdw>
                </a:effectLst>
                <a:latin typeface="+mj-lt"/>
                <a:cs typeface="Angsana New" panose="02020603050405020304" pitchFamily="18" charset="-34"/>
              </a:rPr>
              <a:t>Location 1.8</a:t>
            </a:r>
            <a:endParaRPr lang="en-US" sz="6600" b="1" cap="none" spc="0" dirty="0">
              <a:ln w="12700">
                <a:solidFill>
                  <a:schemeClr val="accent1"/>
                </a:solidFill>
                <a:prstDash val="solid"/>
              </a:ln>
              <a:gradFill flip="none" rotWithShape="1">
                <a:gsLst>
                  <a:gs pos="0">
                    <a:schemeClr val="accent5">
                      <a:alpha val="70000"/>
                    </a:schemeClr>
                  </a:gs>
                  <a:gs pos="100000">
                    <a:schemeClr val="accent1">
                      <a:alpha val="70000"/>
                    </a:schemeClr>
                  </a:gs>
                </a:gsLst>
                <a:lin ang="0" scaled="1"/>
                <a:tileRect/>
              </a:gradFill>
              <a:effectLst>
                <a:outerShdw dist="38100" dir="2640000" algn="bl" rotWithShape="0">
                  <a:schemeClr val="accent1"/>
                </a:outerShdw>
              </a:effectLst>
              <a:latin typeface="+mj-lt"/>
              <a:cs typeface="Angsana New" panose="02020603050405020304" pitchFamily="18" charset="-3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96D85E6-49AB-05E4-C90F-4C70D714543F}"/>
              </a:ext>
            </a:extLst>
          </p:cNvPr>
          <p:cNvSpPr txBox="1"/>
          <p:nvPr/>
        </p:nvSpPr>
        <p:spPr>
          <a:xfrm>
            <a:off x="838199" y="3190875"/>
            <a:ext cx="5890591" cy="29860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110000"/>
              </a:lnSpc>
              <a:spcAft>
                <a:spcPts val="800"/>
              </a:spcAft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tx1">
                    <a:alpha val="6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Establishing the business from a home-based location in its early stages would reduce fixed operating costs and limit financial risk. Eliminating commercial rental payments would generate substantial savings, improving the business's financial stability.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E40DE69-1243-A1F1-3C93-7247C5A1921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9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0277" y="857252"/>
            <a:ext cx="3913523" cy="513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5582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CAC9731-20EF-FE04-6135-D25AC429061B}"/>
              </a:ext>
            </a:extLst>
          </p:cNvPr>
          <p:cNvSpPr/>
          <p:nvPr/>
        </p:nvSpPr>
        <p:spPr>
          <a:xfrm>
            <a:off x="429805" y="1010716"/>
            <a:ext cx="98575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Human resource strategy 1.9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0475A4-FD05-EC4C-1AD1-0A670F10DBE2}"/>
              </a:ext>
            </a:extLst>
          </p:cNvPr>
          <p:cNvSpPr txBox="1"/>
          <p:nvPr/>
        </p:nvSpPr>
        <p:spPr>
          <a:xfrm>
            <a:off x="757084" y="2536326"/>
            <a:ext cx="6096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kern="150" dirty="0">
                <a:effectLst/>
                <a:latin typeface="Arial" panose="020B0604020202020204" pitchFamily="34" charset="0"/>
                <a:ea typeface="Aptos" panose="020B0004020202020204" pitchFamily="34" charset="0"/>
              </a:rPr>
              <a:t>Treating yourself as the most vital resource, </a:t>
            </a:r>
          </a:p>
          <a:p>
            <a:r>
              <a:rPr lang="en-GB" sz="1800" kern="150" dirty="0">
                <a:effectLst/>
                <a:latin typeface="Arial" panose="020B0604020202020204" pitchFamily="34" charset="0"/>
                <a:ea typeface="Aptos" panose="020B0004020202020204" pitchFamily="34" charset="0"/>
              </a:rPr>
              <a:t>Knowing the business will be independently managed by me in the start-up phase, this reduces staffing costs and enables direct control over all departments of the business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B210A0-24C2-2C8C-0B09-DEB1BD9371B8}"/>
              </a:ext>
            </a:extLst>
          </p:cNvPr>
          <p:cNvSpPr txBox="1"/>
          <p:nvPr/>
        </p:nvSpPr>
        <p:spPr>
          <a:xfrm>
            <a:off x="757084" y="4687981"/>
            <a:ext cx="60960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kern="150" dirty="0">
                <a:effectLst/>
                <a:latin typeface="Arial" panose="020B0604020202020204" pitchFamily="34" charset="0"/>
                <a:ea typeface="Aptos" panose="020B0004020202020204" pitchFamily="34" charset="0"/>
              </a:rPr>
              <a:t>Utilising resources early can help with clear crossover from a sole trader to Ltd company, like uk.gov/workplace.( Google Digital Garage 2016). Will help elevate your business, and LinkedIn Learning offers short courses (LinkedIn Learning, 2016).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58500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ame 7">
            <a:extLst>
              <a:ext uri="{FF2B5EF4-FFF2-40B4-BE49-F238E27FC236}">
                <a16:creationId xmlns:a16="http://schemas.microsoft.com/office/drawing/2014/main" id="{DD7EAFE6-2BB9-41FB-9CF4-588CFC708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3E06833-B59C-442F-9A6A-F8F55936D5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9554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ame 11">
            <a:extLst>
              <a:ext uri="{FF2B5EF4-FFF2-40B4-BE49-F238E27FC236}">
                <a16:creationId xmlns:a16="http://schemas.microsoft.com/office/drawing/2014/main" id="{FA2016CF-2F24-4AE4-8A87-D9B6A3DE31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7F36223-A834-A600-2727-35C7ABCF327D}"/>
              </a:ext>
            </a:extLst>
          </p:cNvPr>
          <p:cNvSpPr/>
          <p:nvPr/>
        </p:nvSpPr>
        <p:spPr>
          <a:xfrm>
            <a:off x="579599" y="562707"/>
            <a:ext cx="11029754" cy="172135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dirty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effectLst>
                  <a:outerShdw dist="38100" dir="2640000" algn="bl" rotWithShape="0">
                    <a:schemeClr val="accent1"/>
                  </a:outerShdw>
                </a:effectLst>
                <a:latin typeface="+mj-lt"/>
                <a:cs typeface="Angsana New" panose="02020603050405020304" pitchFamily="18" charset="-34"/>
              </a:rPr>
              <a:t>Financial Overview 1.10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dirty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effectLst>
                  <a:outerShdw dist="38100" dir="2640000" algn="bl" rotWithShape="0">
                    <a:schemeClr val="accent1"/>
                  </a:outerShdw>
                </a:effectLst>
                <a:latin typeface="+mj-lt"/>
                <a:cs typeface="Angsana New" panose="02020603050405020304" pitchFamily="18" charset="-34"/>
              </a:rPr>
              <a:t>Start-up costs: £2000.00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gradFill flip="none" rotWithShape="1">
                <a:gsLst>
                  <a:gs pos="0">
                    <a:schemeClr val="accent5">
                      <a:alpha val="70000"/>
                    </a:schemeClr>
                  </a:gs>
                  <a:gs pos="100000">
                    <a:schemeClr val="accent1">
                      <a:alpha val="70000"/>
                    </a:schemeClr>
                  </a:gs>
                </a:gsLst>
                <a:lin ang="0" scaled="1"/>
                <a:tileRect/>
              </a:gradFill>
              <a:effectLst>
                <a:outerShdw dist="38100" dir="2640000" algn="bl" rotWithShape="0">
                  <a:schemeClr val="accent1"/>
                </a:outerShdw>
              </a:effectLst>
              <a:latin typeface="+mj-lt"/>
              <a:cs typeface="Angsana New" panose="02020603050405020304" pitchFamily="18" charset="-34"/>
            </a:endParaRPr>
          </a:p>
        </p:txBody>
      </p:sp>
      <p:pic>
        <p:nvPicPr>
          <p:cNvPr id="3" name="Picture 2" descr="START UP COST BUSINESS PLAN - Excel">
            <a:extLst>
              <a:ext uri="{FF2B5EF4-FFF2-40B4-BE49-F238E27FC236}">
                <a16:creationId xmlns:a16="http://schemas.microsoft.com/office/drawing/2014/main" id="{3C676359-BFD6-E331-5311-5CA1846B0F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alphaModFix amt="9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2" r="332" b="6255"/>
          <a:stretch>
            <a:fillRect/>
          </a:stretch>
        </p:blipFill>
        <p:spPr bwMode="auto">
          <a:xfrm>
            <a:off x="3597310" y="2204218"/>
            <a:ext cx="7626699" cy="3807188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7B506BF-B8AA-A751-71F0-25090B513466}"/>
              </a:ext>
            </a:extLst>
          </p:cNvPr>
          <p:cNvSpPr txBox="1"/>
          <p:nvPr/>
        </p:nvSpPr>
        <p:spPr>
          <a:xfrm>
            <a:off x="579599" y="4766129"/>
            <a:ext cx="2842027" cy="1254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  <a:buNone/>
            </a:pPr>
            <a:r>
              <a:rPr lang="en-GB" sz="1800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Making full use of Excel (Boogard, 2025). Will help keep financial records correct and up to date.</a:t>
            </a:r>
            <a:endParaRPr lang="en-GB" sz="1600" kern="15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3763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95789D0-E882-DFD5-5680-38327137D093}"/>
              </a:ext>
            </a:extLst>
          </p:cNvPr>
          <p:cNvSpPr/>
          <p:nvPr/>
        </p:nvSpPr>
        <p:spPr>
          <a:xfrm>
            <a:off x="1906872" y="489606"/>
            <a:ext cx="83782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+mj-lt"/>
              </a:rPr>
              <a:t>Cash Flow 	forecast 1.11 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+mj-lt"/>
            </a:endParaRPr>
          </a:p>
        </p:txBody>
      </p:sp>
      <p:pic>
        <p:nvPicPr>
          <p:cNvPr id="3" name="Picture 2" descr="cash flow forcast business plan - Excel">
            <a:extLst>
              <a:ext uri="{FF2B5EF4-FFF2-40B4-BE49-F238E27FC236}">
                <a16:creationId xmlns:a16="http://schemas.microsoft.com/office/drawing/2014/main" id="{400ABDB5-FB27-DA65-7849-02CDCF4285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123" y="1412936"/>
            <a:ext cx="9115890" cy="4842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8685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ame 7">
            <a:extLst>
              <a:ext uri="{FF2B5EF4-FFF2-40B4-BE49-F238E27FC236}">
                <a16:creationId xmlns:a16="http://schemas.microsoft.com/office/drawing/2014/main" id="{DD7EAFE6-2BB9-41FB-9CF4-588CFC708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3E06833-B59C-442F-9A6A-F8F55936D5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9554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ame 11">
            <a:extLst>
              <a:ext uri="{FF2B5EF4-FFF2-40B4-BE49-F238E27FC236}">
                <a16:creationId xmlns:a16="http://schemas.microsoft.com/office/drawing/2014/main" id="{FA2016CF-2F24-4AE4-8A87-D9B6A3DE31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097A971-102A-0085-DFDF-C2E27B3615E0}"/>
              </a:ext>
            </a:extLst>
          </p:cNvPr>
          <p:cNvSpPr/>
          <p:nvPr/>
        </p:nvSpPr>
        <p:spPr>
          <a:xfrm>
            <a:off x="647708" y="161926"/>
            <a:ext cx="4287253" cy="262911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effectLst>
                  <a:outerShdw dist="38100" dir="2640000" algn="bl" rotWithShape="0">
                    <a:schemeClr val="accent1"/>
                  </a:outerShdw>
                </a:effectLst>
                <a:latin typeface="+mj-lt"/>
                <a:cs typeface="Angsana New" panose="02020603050405020304" pitchFamily="18" charset="-34"/>
              </a:rPr>
              <a:t>SWOT ANALYSIS </a:t>
            </a:r>
          </a:p>
        </p:txBody>
      </p:sp>
      <p:pic>
        <p:nvPicPr>
          <p:cNvPr id="3" name="Picture 2" descr="wot  -  Last saved by user - Word">
            <a:extLst>
              <a:ext uri="{FF2B5EF4-FFF2-40B4-BE49-F238E27FC236}">
                <a16:creationId xmlns:a16="http://schemas.microsoft.com/office/drawing/2014/main" id="{438FDA54-EC7D-6CC2-4F07-5AF0469DB9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alphaModFix amt="9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8" t="21063" r="28096" b="1981"/>
          <a:stretch>
            <a:fillRect/>
          </a:stretch>
        </p:blipFill>
        <p:spPr bwMode="auto">
          <a:xfrm>
            <a:off x="4933741" y="670276"/>
            <a:ext cx="6510495" cy="5679374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C09381A-5FBA-F8F4-CB97-E5E8F4EF6B75}"/>
              </a:ext>
            </a:extLst>
          </p:cNvPr>
          <p:cNvSpPr txBox="1"/>
          <p:nvPr/>
        </p:nvSpPr>
        <p:spPr>
          <a:xfrm>
            <a:off x="570271" y="5161988"/>
            <a:ext cx="4442128" cy="9612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  <a:buNone/>
            </a:pPr>
            <a:r>
              <a:rPr lang="en-GB" sz="1800" kern="150" dirty="0">
                <a:solidFill>
                  <a:srgbClr val="3A3A3A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SWOT Analysis. (n.d.). Helping businesses have a framework for strategic planning.</a:t>
            </a:r>
            <a:endParaRPr lang="en-GB" sz="1600" kern="15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3ADD91C-BEA0-C8EE-D78C-23072143E243}"/>
              </a:ext>
            </a:extLst>
          </p:cNvPr>
          <p:cNvSpPr txBox="1"/>
          <p:nvPr/>
        </p:nvSpPr>
        <p:spPr>
          <a:xfrm>
            <a:off x="582755" y="3438554"/>
            <a:ext cx="30480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kern="150" dirty="0">
                <a:effectLst/>
                <a:latin typeface="Arial" panose="020B0604020202020204" pitchFamily="34" charset="0"/>
                <a:ea typeface="Aptos" panose="020B0004020202020204" pitchFamily="34" charset="0"/>
              </a:rPr>
              <a:t>Breaking down the business plan and examining and evaluating the business’s validity, biases (Alam and Bhati, 2022).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56965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FE3F9C0-91A9-1223-A8D2-365C47D63A73}"/>
              </a:ext>
            </a:extLst>
          </p:cNvPr>
          <p:cNvSpPr/>
          <p:nvPr/>
        </p:nvSpPr>
        <p:spPr>
          <a:xfrm>
            <a:off x="1945650" y="725580"/>
            <a:ext cx="78858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PESTLE ANALYSIS 1.12</a:t>
            </a:r>
          </a:p>
        </p:txBody>
      </p:sp>
      <p:pic>
        <p:nvPicPr>
          <p:cNvPr id="3" name="Picture 2" descr="pestle business plan - Word">
            <a:extLst>
              <a:ext uri="{FF2B5EF4-FFF2-40B4-BE49-F238E27FC236}">
                <a16:creationId xmlns:a16="http://schemas.microsoft.com/office/drawing/2014/main" id="{2EA85F46-E993-0233-DBA6-E464DE7CC2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95" t="43587" r="19566" b="3441"/>
          <a:stretch>
            <a:fillRect/>
          </a:stretch>
        </p:blipFill>
        <p:spPr bwMode="auto">
          <a:xfrm>
            <a:off x="3245456" y="1917291"/>
            <a:ext cx="8051444" cy="405691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C36ADDA-B572-8940-5D5A-65F931347C8D}"/>
              </a:ext>
            </a:extLst>
          </p:cNvPr>
          <p:cNvSpPr txBox="1"/>
          <p:nvPr/>
        </p:nvSpPr>
        <p:spPr>
          <a:xfrm>
            <a:off x="757084" y="2889921"/>
            <a:ext cx="1740310" cy="18445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  <a:buNone/>
            </a:pP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Using a PESTLE analysis to create a framework. Marmol, “Et al.” (2015).</a:t>
            </a:r>
          </a:p>
        </p:txBody>
      </p:sp>
    </p:spTree>
    <p:extLst>
      <p:ext uri="{BB962C8B-B14F-4D97-AF65-F5344CB8AC3E}">
        <p14:creationId xmlns:p14="http://schemas.microsoft.com/office/powerpoint/2010/main" val="41505516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ame 7">
            <a:extLst>
              <a:ext uri="{FF2B5EF4-FFF2-40B4-BE49-F238E27FC236}">
                <a16:creationId xmlns:a16="http://schemas.microsoft.com/office/drawing/2014/main" id="{DD7EAFE6-2BB9-41FB-9CF4-588CFC708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3E06833-B59C-442F-9A6A-F8F55936D5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9554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ame 11">
            <a:extLst>
              <a:ext uri="{FF2B5EF4-FFF2-40B4-BE49-F238E27FC236}">
                <a16:creationId xmlns:a16="http://schemas.microsoft.com/office/drawing/2014/main" id="{FA2016CF-2F24-4AE4-8A87-D9B6A3DE31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DD24F06-2153-9231-035A-0A844557DFDE}"/>
              </a:ext>
            </a:extLst>
          </p:cNvPr>
          <p:cNvSpPr/>
          <p:nvPr/>
        </p:nvSpPr>
        <p:spPr>
          <a:xfrm>
            <a:off x="794924" y="580103"/>
            <a:ext cx="6452937" cy="99765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effectLst>
                  <a:outerShdw dist="38100" dir="2640000" algn="bl" rotWithShape="0">
                    <a:schemeClr val="accent1"/>
                  </a:outerShdw>
                </a:effectLst>
                <a:latin typeface="+mj-lt"/>
                <a:cs typeface="Angsana New" panose="02020603050405020304" pitchFamily="18" charset="-34"/>
              </a:rPr>
              <a:t>Market research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A7130DC-15D8-4D33-E7BE-98A89FEE8EF6}"/>
              </a:ext>
            </a:extLst>
          </p:cNvPr>
          <p:cNvSpPr txBox="1"/>
          <p:nvPr/>
        </p:nvSpPr>
        <p:spPr>
          <a:xfrm>
            <a:off x="704489" y="1587316"/>
            <a:ext cx="4872346" cy="14178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  <a:buNone/>
            </a:pPr>
            <a:r>
              <a:rPr lang="en-GB" sz="1600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The confectionery market is currently worth over £5 billion (Interfax-Ukraine, 2026). It is an ongoing competitive market; having niche products can help keep customer retention and create brand differentiation</a:t>
            </a:r>
            <a:r>
              <a:rPr lang="en-GB" sz="1800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endParaRPr lang="en-GB" sz="1600" kern="15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B095D84-2B86-F502-80B7-F37B2B54DC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3563" y="3032243"/>
            <a:ext cx="4171950" cy="31286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8941D83-13D4-A1FB-E384-D963E9A25E5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907" y="3004938"/>
            <a:ext cx="4207510" cy="315595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8755B31-1D0B-2D52-FE4D-211E4C054AC1}"/>
              </a:ext>
            </a:extLst>
          </p:cNvPr>
          <p:cNvSpPr txBox="1"/>
          <p:nvPr/>
        </p:nvSpPr>
        <p:spPr>
          <a:xfrm>
            <a:off x="5576835" y="1539776"/>
            <a:ext cx="609432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kern="150" dirty="0">
                <a:effectLst/>
                <a:latin typeface="Arial" panose="020B0604020202020204" pitchFamily="34" charset="0"/>
                <a:ea typeface="Aptos" panose="020B0004020202020204" pitchFamily="34" charset="0"/>
              </a:rPr>
              <a:t>From research, the target market (The Investopedia Team, 2026). seems to be aimed at families and the age group of 16-30, and halal and vegan dietary requirements show that this is what the consumer is looking for the most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8741373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86008F5-7F05-3748-114F-37F9547CD6F7}"/>
              </a:ext>
            </a:extLst>
          </p:cNvPr>
          <p:cNvSpPr/>
          <p:nvPr/>
        </p:nvSpPr>
        <p:spPr>
          <a:xfrm>
            <a:off x="807172" y="1064414"/>
            <a:ext cx="70609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Market Research 2.1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06E1C1C-73FA-1284-B86B-B576B5C8C18E}"/>
              </a:ext>
            </a:extLst>
          </p:cNvPr>
          <p:cNvSpPr txBox="1"/>
          <p:nvPr/>
        </p:nvSpPr>
        <p:spPr>
          <a:xfrm>
            <a:off x="973393" y="2410202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kern="150" dirty="0">
                <a:effectLst/>
                <a:latin typeface="Arial" panose="020B0604020202020204" pitchFamily="34" charset="0"/>
                <a:ea typeface="Aptos" panose="020B0004020202020204" pitchFamily="34" charset="0"/>
              </a:rPr>
              <a:t>Competition from businesses (American candy, 2018). are within a 15-mile radius: finding just one main shop. 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039D1B-18F3-32EB-8F94-FB938F3C76E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9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8080" y="588062"/>
            <a:ext cx="3224463" cy="5681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5357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9E6EBF6-5B6F-400D-B23B-1ED91897BA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Frame 30">
            <a:extLst>
              <a:ext uri="{FF2B5EF4-FFF2-40B4-BE49-F238E27FC236}">
                <a16:creationId xmlns:a16="http://schemas.microsoft.com/office/drawing/2014/main" id="{DD7EAFE6-2BB9-41FB-9CF4-588CFC708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19B36E71-93BD-4984-AC9C-CC9FB9CC06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Frame 34">
            <a:extLst>
              <a:ext uri="{FF2B5EF4-FFF2-40B4-BE49-F238E27FC236}">
                <a16:creationId xmlns:a16="http://schemas.microsoft.com/office/drawing/2014/main" id="{1566AC62-7AC7-4ED5-A03D-E28AC560E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9A505E2-13F2-E710-1CF8-D8F9DE510469}"/>
              </a:ext>
            </a:extLst>
          </p:cNvPr>
          <p:cNvSpPr/>
          <p:nvPr/>
        </p:nvSpPr>
        <p:spPr>
          <a:xfrm>
            <a:off x="838200" y="823564"/>
            <a:ext cx="5992550" cy="214369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cap="none" spc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effectLst>
                  <a:outerShdw dist="38100" dir="2640000" algn="bl" rotWithShape="0">
                    <a:schemeClr val="accent1"/>
                  </a:outerShdw>
                </a:effectLst>
                <a:latin typeface="+mj-lt"/>
                <a:cs typeface="Angsana New" panose="02020603050405020304" pitchFamily="18" charset="-34"/>
              </a:rPr>
              <a:t>Market Examples 2.2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F119363-1FD4-8D07-3783-8061B6B42DE5}"/>
              </a:ext>
            </a:extLst>
          </p:cNvPr>
          <p:cNvSpPr txBox="1"/>
          <p:nvPr/>
        </p:nvSpPr>
        <p:spPr>
          <a:xfrm>
            <a:off x="6976085" y="823565"/>
            <a:ext cx="4377714" cy="214369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0000"/>
              </a:lnSpc>
              <a:spcAft>
                <a:spcPts val="600"/>
              </a:spcAft>
              <a:buClr>
                <a:schemeClr val="tx2">
                  <a:lumMod val="10000"/>
                  <a:lumOff val="90000"/>
                </a:schemeClr>
              </a:buClr>
              <a:buSzPct val="80000"/>
            </a:pPr>
            <a:r>
              <a:rPr lang="en-US" b="1" dirty="0">
                <a:solidFill>
                  <a:schemeClr val="tx2">
                    <a:alpha val="60000"/>
                  </a:schemeClr>
                </a:solidFill>
              </a:rPr>
              <a:t>Using social media platforms like Etsy, TikTok, and Facebook</a:t>
            </a:r>
          </a:p>
          <a:p>
            <a:pPr>
              <a:lnSpc>
                <a:spcPct val="110000"/>
              </a:lnSpc>
              <a:spcAft>
                <a:spcPts val="600"/>
              </a:spcAft>
              <a:buClr>
                <a:schemeClr val="tx2">
                  <a:lumMod val="10000"/>
                  <a:lumOff val="90000"/>
                </a:schemeClr>
              </a:buClr>
              <a:buSzPct val="80000"/>
            </a:pPr>
            <a:r>
              <a:rPr lang="en-US" b="1" dirty="0">
                <a:solidFill>
                  <a:schemeClr val="tx2">
                    <a:alpha val="60000"/>
                  </a:schemeClr>
                </a:solidFill>
              </a:rPr>
              <a:t>Will be used to promote and sell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86B68A1-D924-5EFE-B0A6-BE379A01B8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9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80" r="-3" b="-3"/>
          <a:stretch>
            <a:fillRect/>
          </a:stretch>
        </p:blipFill>
        <p:spPr>
          <a:xfrm>
            <a:off x="490507" y="3187595"/>
            <a:ext cx="3738740" cy="318667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093A79D-F1B1-46C7-9A08-6014C9594EC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" r="2" b="2"/>
          <a:stretch>
            <a:fillRect/>
          </a:stretch>
        </p:blipFill>
        <p:spPr>
          <a:xfrm>
            <a:off x="4229246" y="3187595"/>
            <a:ext cx="3738740" cy="31866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821BF55-2E39-E185-3528-FB525028CB26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9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737" b="-3"/>
          <a:stretch>
            <a:fillRect/>
          </a:stretch>
        </p:blipFill>
        <p:spPr>
          <a:xfrm>
            <a:off x="7961930" y="3187595"/>
            <a:ext cx="3738740" cy="3186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0828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78B6CB2-E45D-C952-7FF7-6047452478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ame 27">
            <a:extLst>
              <a:ext uri="{FF2B5EF4-FFF2-40B4-BE49-F238E27FC236}">
                <a16:creationId xmlns:a16="http://schemas.microsoft.com/office/drawing/2014/main" id="{DD7EAFE6-2BB9-41FB-9CF4-588CFC708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8C37C960-91F5-4F61-B2CD-8A03792072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DC6CE5B-8340-FC67-CE52-9FA358946C1D}"/>
              </a:ext>
            </a:extLst>
          </p:cNvPr>
          <p:cNvSpPr/>
          <p:nvPr/>
        </p:nvSpPr>
        <p:spPr>
          <a:xfrm>
            <a:off x="287216" y="670187"/>
            <a:ext cx="5334000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effectLst>
                  <a:outerShdw dist="38100" dir="2640000" algn="bl" rotWithShape="0">
                    <a:schemeClr val="accent1"/>
                  </a:outerShdw>
                </a:effectLst>
                <a:latin typeface="+mj-lt"/>
                <a:cs typeface="Angsana New" panose="02020603050405020304" pitchFamily="18" charset="-34"/>
              </a:rPr>
              <a:t>Market Examples 2.3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5C31099-1BBD-40CE-BC60-FCE5074194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3670" y="533400"/>
            <a:ext cx="5231130" cy="5791199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100000">
                <a:schemeClr val="accent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BF8AAC-D350-605C-A6C6-E1B9C50AFA8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8" r="5377"/>
          <a:stretch>
            <a:fillRect/>
          </a:stretch>
        </p:blipFill>
        <p:spPr>
          <a:xfrm>
            <a:off x="5908431" y="533400"/>
            <a:ext cx="5826369" cy="579119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958B92-36A8-D956-75E7-339604BAF3C5}"/>
              </a:ext>
            </a:extLst>
          </p:cNvPr>
          <p:cNvSpPr txBox="1"/>
          <p:nvPr/>
        </p:nvSpPr>
        <p:spPr>
          <a:xfrm>
            <a:off x="185976" y="3497780"/>
            <a:ext cx="517260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kern="150" dirty="0">
                <a:effectLst/>
                <a:latin typeface="Arial" panose="020B0604020202020204" pitchFamily="34" charset="0"/>
                <a:ea typeface="Aptos" panose="020B0004020202020204" pitchFamily="34" charset="0"/>
              </a:rPr>
              <a:t>Digital marketing is the most effective method for Dabs Grabs Tasty Treats; this will also keep costs low and reach a global audience.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28897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D46AE7D-DE11-991A-0897-2A159C429457}"/>
              </a:ext>
            </a:extLst>
          </p:cNvPr>
          <p:cNvSpPr txBox="1"/>
          <p:nvPr/>
        </p:nvSpPr>
        <p:spPr>
          <a:xfrm>
            <a:off x="3866265" y="825042"/>
            <a:ext cx="6094324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cap="none" spc="0" dirty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effectLst>
                  <a:outerShdw dist="38100" dir="2640000" algn="bl" rotWithShape="0">
                    <a:schemeClr val="accent1"/>
                  </a:outerShdw>
                </a:effectLst>
                <a:latin typeface="+mj-lt"/>
                <a:cs typeface="Angsana New" panose="02020603050405020304" pitchFamily="18" charset="-34"/>
              </a:rPr>
              <a:t>Market Examples 2.</a:t>
            </a:r>
            <a:r>
              <a:rPr lang="en-US" sz="3200" b="1" dirty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effectLst>
                  <a:outerShdw dist="38100" dir="2640000" algn="bl" rotWithShape="0">
                    <a:schemeClr val="accent1"/>
                  </a:outerShdw>
                </a:effectLst>
                <a:latin typeface="+mj-lt"/>
                <a:cs typeface="Angsana New" panose="02020603050405020304" pitchFamily="18" charset="-34"/>
              </a:rPr>
              <a:t>4</a:t>
            </a:r>
            <a:endParaRPr lang="en-US" sz="3200" b="1" cap="none" spc="0" dirty="0">
              <a:ln w="12700">
                <a:solidFill>
                  <a:schemeClr val="accent1"/>
                </a:solidFill>
                <a:prstDash val="solid"/>
              </a:ln>
              <a:gradFill flip="none" rotWithShape="1">
                <a:gsLst>
                  <a:gs pos="0">
                    <a:schemeClr val="accent5">
                      <a:alpha val="70000"/>
                    </a:schemeClr>
                  </a:gs>
                  <a:gs pos="100000">
                    <a:schemeClr val="accent1">
                      <a:alpha val="70000"/>
                    </a:schemeClr>
                  </a:gs>
                </a:gsLst>
                <a:lin ang="0" scaled="1"/>
                <a:tileRect/>
              </a:gradFill>
              <a:effectLst>
                <a:outerShdw dist="38100" dir="2640000" algn="bl" rotWithShape="0">
                  <a:schemeClr val="accent1"/>
                </a:outerShdw>
              </a:effectLst>
              <a:latin typeface="+mj-lt"/>
              <a:cs typeface="Angsana New" panose="02020603050405020304" pitchFamily="18" charset="-3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9CAD24-C558-664F-F3CE-FF0501634B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6611" y="1360573"/>
            <a:ext cx="2730588" cy="48583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F44B0F3-0CDA-D7C2-4D61-B0034ED925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389" y="1360573"/>
            <a:ext cx="2732838" cy="485837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954EA3F-DA2A-42E0-632F-8B234BC4DB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2514" y="2642577"/>
            <a:ext cx="3576374" cy="3576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4904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ame 19">
            <a:extLst>
              <a:ext uri="{FF2B5EF4-FFF2-40B4-BE49-F238E27FC236}">
                <a16:creationId xmlns:a16="http://schemas.microsoft.com/office/drawing/2014/main" id="{DD7EAFE6-2BB9-41FB-9CF4-588CFC708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32768DCD-B824-413A-B330-8D57ADB37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ame 23">
            <a:extLst>
              <a:ext uri="{FF2B5EF4-FFF2-40B4-BE49-F238E27FC236}">
                <a16:creationId xmlns:a16="http://schemas.microsoft.com/office/drawing/2014/main" id="{19F9CD66-32FC-448F-B4C5-67D17508A2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DCCDF00-B579-3BDC-9242-0AA6F198FF25}"/>
              </a:ext>
            </a:extLst>
          </p:cNvPr>
          <p:cNvSpPr/>
          <p:nvPr/>
        </p:nvSpPr>
        <p:spPr>
          <a:xfrm>
            <a:off x="838199" y="857251"/>
            <a:ext cx="4581525" cy="20764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cap="none" spc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effectLst>
                  <a:outerShdw dist="38100" dir="2640000" algn="bl" rotWithShape="0">
                    <a:schemeClr val="accent1"/>
                  </a:outerShdw>
                </a:effectLst>
                <a:latin typeface="+mj-lt"/>
                <a:cs typeface="Angsana New" panose="02020603050405020304" pitchFamily="18" charset="-34"/>
              </a:rPr>
              <a:t>Angel </a:t>
            </a:r>
            <a:r>
              <a:rPr lang="en-US" sz="4400" b="1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effectLst>
                  <a:outerShdw dist="38100" dir="2640000" algn="bl" rotWithShape="0">
                    <a:schemeClr val="accent1"/>
                  </a:outerShdw>
                </a:effectLst>
                <a:latin typeface="+mj-lt"/>
                <a:cs typeface="Angsana New" panose="02020603050405020304" pitchFamily="18" charset="-34"/>
              </a:rPr>
              <a:t>Investor pitch 3.</a:t>
            </a:r>
            <a:endParaRPr lang="en-US" sz="4400" b="1" cap="none" spc="0">
              <a:ln w="12700">
                <a:solidFill>
                  <a:schemeClr val="accent1"/>
                </a:solidFill>
                <a:prstDash val="solid"/>
              </a:ln>
              <a:gradFill flip="none" rotWithShape="1">
                <a:gsLst>
                  <a:gs pos="0">
                    <a:schemeClr val="accent5">
                      <a:alpha val="70000"/>
                    </a:schemeClr>
                  </a:gs>
                  <a:gs pos="100000">
                    <a:schemeClr val="accent1">
                      <a:alpha val="70000"/>
                    </a:schemeClr>
                  </a:gs>
                </a:gsLst>
                <a:lin ang="0" scaled="1"/>
                <a:tileRect/>
              </a:gradFill>
              <a:effectLst>
                <a:outerShdw dist="38100" dir="2640000" algn="bl" rotWithShape="0">
                  <a:schemeClr val="accent1"/>
                </a:outerShdw>
              </a:effectLst>
              <a:latin typeface="+mj-lt"/>
              <a:cs typeface="Angsana New" panose="02020603050405020304" pitchFamily="18" charset="-3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11FBCF-F7A4-922F-D8E1-93F54B55CD3B}"/>
              </a:ext>
            </a:extLst>
          </p:cNvPr>
          <p:cNvSpPr txBox="1"/>
          <p:nvPr/>
        </p:nvSpPr>
        <p:spPr>
          <a:xfrm>
            <a:off x="838199" y="3190875"/>
            <a:ext cx="4581526" cy="29860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spcAft>
                <a:spcPts val="600"/>
              </a:spcAft>
              <a:buClr>
                <a:schemeClr val="tx2">
                  <a:lumMod val="10000"/>
                  <a:lumOff val="90000"/>
                </a:schemeClr>
              </a:buClr>
              <a:buSzPct val="80000"/>
            </a:pPr>
            <a:r>
              <a:rPr lang="en-US" sz="1500" b="1" dirty="0">
                <a:solidFill>
                  <a:schemeClr val="tx2">
                    <a:alpha val="60000"/>
                  </a:schemeClr>
                </a:solidFill>
              </a:rPr>
              <a:t>I believe my home-run confectionery business is a worthwhile investment because it</a:t>
            </a:r>
          </a:p>
          <a:p>
            <a:pPr indent="-228600">
              <a:spcAft>
                <a:spcPts val="600"/>
              </a:spcAft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</a:pPr>
            <a:endParaRPr lang="en-US" sz="1500" b="1" dirty="0">
              <a:solidFill>
                <a:schemeClr val="tx2">
                  <a:alpha val="60000"/>
                </a:schemeClr>
              </a:solidFill>
            </a:endParaRPr>
          </a:p>
          <a:p>
            <a:pPr marL="285750" indent="-228600">
              <a:spcAft>
                <a:spcPts val="600"/>
              </a:spcAft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</a:pPr>
            <a:r>
              <a:rPr lang="en-US" sz="1500" b="1" dirty="0">
                <a:solidFill>
                  <a:schemeClr val="tx2">
                    <a:alpha val="60000"/>
                  </a:schemeClr>
                </a:solidFill>
              </a:rPr>
              <a:t>Combines creativity</a:t>
            </a:r>
          </a:p>
          <a:p>
            <a:pPr marL="285750" indent="-228600">
              <a:spcAft>
                <a:spcPts val="600"/>
              </a:spcAft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</a:pPr>
            <a:r>
              <a:rPr lang="en-US" sz="1500" b="1" dirty="0">
                <a:solidFill>
                  <a:schemeClr val="tx2">
                    <a:alpha val="60000"/>
                  </a:schemeClr>
                </a:solidFill>
              </a:rPr>
              <a:t>Quality and</a:t>
            </a:r>
          </a:p>
          <a:p>
            <a:pPr marL="285750" indent="-228600">
              <a:spcAft>
                <a:spcPts val="600"/>
              </a:spcAft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</a:pPr>
            <a:r>
              <a:rPr lang="en-US" sz="1500" b="1" dirty="0">
                <a:solidFill>
                  <a:schemeClr val="tx2">
                    <a:alpha val="60000"/>
                  </a:schemeClr>
                </a:solidFill>
              </a:rPr>
              <a:t>Strong market demand</a:t>
            </a:r>
          </a:p>
          <a:p>
            <a:pPr indent="-228600">
              <a:spcAft>
                <a:spcPts val="600"/>
              </a:spcAft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</a:pPr>
            <a:endParaRPr lang="en-US" sz="1500" b="1" dirty="0">
              <a:solidFill>
                <a:schemeClr val="tx2">
                  <a:alpha val="60000"/>
                </a:schemeClr>
              </a:solidFill>
            </a:endParaRPr>
          </a:p>
          <a:p>
            <a:pPr>
              <a:spcAft>
                <a:spcPts val="600"/>
              </a:spcAft>
              <a:buClr>
                <a:schemeClr val="tx2">
                  <a:lumMod val="10000"/>
                  <a:lumOff val="90000"/>
                </a:schemeClr>
              </a:buClr>
              <a:buSzPct val="80000"/>
            </a:pPr>
            <a:r>
              <a:rPr lang="en-US" sz="1500" b="1" dirty="0">
                <a:solidFill>
                  <a:schemeClr val="tx2">
                    <a:alpha val="60000"/>
                  </a:schemeClr>
                </a:solidFill>
              </a:rPr>
              <a:t>Consumers are LOOKING FOR INCLUSIVE, high-quality sweet treats, and my business is designed to meet that demand.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40460FE-D8A5-D15D-494B-0119509027C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6134" b="58837"/>
          <a:stretch>
            <a:fillRect/>
          </a:stretch>
        </p:blipFill>
        <p:spPr>
          <a:xfrm>
            <a:off x="6330893" y="2056439"/>
            <a:ext cx="5022907" cy="2717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3234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ame 9">
            <a:extLst>
              <a:ext uri="{FF2B5EF4-FFF2-40B4-BE49-F238E27FC236}">
                <a16:creationId xmlns:a16="http://schemas.microsoft.com/office/drawing/2014/main" id="{DD7EAFE6-2BB9-41FB-9CF4-588CFC708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2768DCD-B824-413A-B330-8D57ADB37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ame 13">
            <a:extLst>
              <a:ext uri="{FF2B5EF4-FFF2-40B4-BE49-F238E27FC236}">
                <a16:creationId xmlns:a16="http://schemas.microsoft.com/office/drawing/2014/main" id="{61DF3E2F-0A88-4C55-8678-0764BF7339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CCDF502-255F-471E-687B-9A08143A34E7}"/>
              </a:ext>
            </a:extLst>
          </p:cNvPr>
          <p:cNvSpPr/>
          <p:nvPr/>
        </p:nvSpPr>
        <p:spPr>
          <a:xfrm>
            <a:off x="838201" y="609600"/>
            <a:ext cx="3200400" cy="55673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cap="none" spc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  <a:effectLst>
                  <a:outerShdw dist="38100" dir="2640000" algn="bl" rotWithShape="0">
                    <a:schemeClr val="accent1"/>
                  </a:outerShdw>
                </a:effectLst>
                <a:latin typeface="+mj-lt"/>
                <a:cs typeface="Angsana New" panose="02020603050405020304" pitchFamily="18" charset="-34"/>
              </a:rPr>
              <a:t>Strengths 3.1</a:t>
            </a:r>
          </a:p>
        </p:txBody>
      </p:sp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3BB15C6E-5ADD-57DB-DA81-521B2199AE5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9215003"/>
              </p:ext>
            </p:extLst>
          </p:nvPr>
        </p:nvGraphicFramePr>
        <p:xfrm>
          <a:off x="4293704" y="609600"/>
          <a:ext cx="7060095" cy="556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801656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BFDC73C-1B2C-A961-70A0-E357E8A5954F}"/>
              </a:ext>
            </a:extLst>
          </p:cNvPr>
          <p:cNvSpPr/>
          <p:nvPr/>
        </p:nvSpPr>
        <p:spPr>
          <a:xfrm>
            <a:off x="818725" y="794406"/>
            <a:ext cx="86471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Entrepreneurial Traits 3.2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1379F78-57D8-121D-C1AB-A1D5D52148C7}"/>
              </a:ext>
            </a:extLst>
          </p:cNvPr>
          <p:cNvSpPr txBox="1"/>
          <p:nvPr/>
        </p:nvSpPr>
        <p:spPr>
          <a:xfrm>
            <a:off x="1091380" y="1943847"/>
            <a:ext cx="60960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I have demonstrated key entrepreneurial skills, including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creativity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Organisation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problem-solving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determination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researching my target market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analysed competitors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developed a marketing strategy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created realistic financial forecasts</a:t>
            </a:r>
          </a:p>
          <a:p>
            <a:endParaRPr lang="en-GB" dirty="0"/>
          </a:p>
          <a:p>
            <a:r>
              <a:rPr lang="en-GB" dirty="0"/>
              <a:t>These experiences have helped me understand what it takes to successfully launch and manage a sole trader company.</a:t>
            </a:r>
          </a:p>
        </p:txBody>
      </p:sp>
    </p:spTree>
    <p:extLst>
      <p:ext uri="{BB962C8B-B14F-4D97-AF65-F5344CB8AC3E}">
        <p14:creationId xmlns:p14="http://schemas.microsoft.com/office/powerpoint/2010/main" val="23806990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169AFF-52D4-8437-3C10-C8E989F605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385107E-0F5D-20B7-45FD-1FD149D9A4DC}"/>
              </a:ext>
            </a:extLst>
          </p:cNvPr>
          <p:cNvSpPr/>
          <p:nvPr/>
        </p:nvSpPr>
        <p:spPr>
          <a:xfrm>
            <a:off x="389404" y="823903"/>
            <a:ext cx="1125590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Achievements, Experience &amp; Passion</a:t>
            </a:r>
            <a:r>
              <a:rPr lang="en-US" sz="4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3.</a:t>
            </a:r>
            <a:r>
              <a:rPr lang="en-US" sz="4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2</a:t>
            </a:r>
            <a:endParaRPr lang="en-US" sz="4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CAB465-08D9-F238-0071-DDDECEB12DC3}"/>
              </a:ext>
            </a:extLst>
          </p:cNvPr>
          <p:cNvSpPr txBox="1"/>
          <p:nvPr/>
        </p:nvSpPr>
        <p:spPr>
          <a:xfrm>
            <a:off x="658761" y="1757881"/>
            <a:ext cx="480797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Successfully Achieved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Designed a completed business concept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from idea to launch plan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Created branding, promotional materials and social media content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Developed realistic financial projections and growth objectives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Gained valuable business, marketing and entrepreneurial skills through this project.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1AE8555-B0A0-8068-6AA7-B8CE33419457}"/>
              </a:ext>
            </a:extLst>
          </p:cNvPr>
          <p:cNvSpPr txBox="1"/>
          <p:nvPr/>
        </p:nvSpPr>
        <p:spPr>
          <a:xfrm>
            <a:off x="5919018" y="1757881"/>
            <a:ext cx="5614221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Experienced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 Developed confectionery and creativity skills through regular practice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Researched the confectionery market, customer needs and competitors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Created a full business plan, marketing strategy and financial forecasts for this venture</a:t>
            </a:r>
          </a:p>
        </p:txBody>
      </p:sp>
    </p:spTree>
    <p:extLst>
      <p:ext uri="{BB962C8B-B14F-4D97-AF65-F5344CB8AC3E}">
        <p14:creationId xmlns:p14="http://schemas.microsoft.com/office/powerpoint/2010/main" val="4015481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E1F477A-85B7-20AB-CBD6-0304E2735179}"/>
              </a:ext>
            </a:extLst>
          </p:cNvPr>
          <p:cNvSpPr/>
          <p:nvPr/>
        </p:nvSpPr>
        <p:spPr>
          <a:xfrm>
            <a:off x="886449" y="882896"/>
            <a:ext cx="27106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Passion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464612-462E-AE59-F792-E065BD010DB3}"/>
              </a:ext>
            </a:extLst>
          </p:cNvPr>
          <p:cNvSpPr txBox="1"/>
          <p:nvPr/>
        </p:nvSpPr>
        <p:spPr>
          <a:xfrm>
            <a:off x="886449" y="2162700"/>
            <a:ext cx="609600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Passionate about giving customers the choice they deserve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Enjoy creating products that bring happiness and make celebrations special.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Motivated to turn a thought into a successful business</a:t>
            </a:r>
          </a:p>
        </p:txBody>
      </p:sp>
    </p:spTree>
    <p:extLst>
      <p:ext uri="{BB962C8B-B14F-4D97-AF65-F5344CB8AC3E}">
        <p14:creationId xmlns:p14="http://schemas.microsoft.com/office/powerpoint/2010/main" val="23740285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9677B2B-1E12-C8E2-1A03-1B3CDFA9325C}"/>
              </a:ext>
            </a:extLst>
          </p:cNvPr>
          <p:cNvSpPr/>
          <p:nvPr/>
        </p:nvSpPr>
        <p:spPr>
          <a:xfrm>
            <a:off x="737419" y="2228671"/>
            <a:ext cx="1022554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People don't just buy confectionery; they buy experiences, celebrations and moments of happiness. </a:t>
            </a:r>
          </a:p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My business delivers all three, and with your investment, I can bring those moments to even more customers</a:t>
            </a:r>
            <a:endParaRPr lang="en-US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35591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C6DA964-D510-458C-1163-16F626834010}"/>
              </a:ext>
            </a:extLst>
          </p:cNvPr>
          <p:cNvSpPr/>
          <p:nvPr/>
        </p:nvSpPr>
        <p:spPr>
          <a:xfrm>
            <a:off x="7000568" y="518772"/>
            <a:ext cx="437535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References</a:t>
            </a:r>
          </a:p>
          <a:p>
            <a:pPr algn="ctr"/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FEB08EA-BE6B-C37B-B816-523E13D205EA}"/>
              </a:ext>
            </a:extLst>
          </p:cNvPr>
          <p:cNvSpPr txBox="1"/>
          <p:nvPr/>
        </p:nvSpPr>
        <p:spPr>
          <a:xfrm>
            <a:off x="1081548" y="3610401"/>
            <a:ext cx="6096000" cy="670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  <a:buNone/>
            </a:pP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Gov.UK  (“no date”). Available at: </a:t>
            </a:r>
            <a:r>
              <a:rPr lang="en-GB" sz="1800" kern="150" dirty="0">
                <a:solidFill>
                  <a:srgbClr val="0000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2"/>
              </a:rPr>
              <a:t>Become a sole trader: What a sole trader is - GOV.UK</a:t>
            </a: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(Accessed: 19 June 2026).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CE77B4-1F0C-B437-526E-F96F3901B593}"/>
              </a:ext>
            </a:extLst>
          </p:cNvPr>
          <p:cNvSpPr txBox="1"/>
          <p:nvPr/>
        </p:nvSpPr>
        <p:spPr>
          <a:xfrm>
            <a:off x="1081548" y="4317440"/>
            <a:ext cx="6096000" cy="14625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  <a:buNone/>
            </a:pP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Google Digital Garage (2016). Available at: </a:t>
            </a:r>
            <a:r>
              <a:rPr lang="en-GB" sz="1800" kern="150" dirty="0">
                <a:solidFill>
                  <a:srgbClr val="0000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3"/>
              </a:rPr>
              <a:t>Google Digital Garage : Google</a:t>
            </a: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 (Accessed: 19 June 2026)</a:t>
            </a:r>
          </a:p>
          <a:p>
            <a:pPr>
              <a:lnSpc>
                <a:spcPct val="106000"/>
              </a:lnSpc>
              <a:spcAft>
                <a:spcPts val="800"/>
              </a:spcAft>
              <a:buNone/>
            </a:pPr>
            <a:endParaRPr lang="en-GB" sz="1800" kern="15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  <a:buNone/>
            </a:pPr>
            <a:endParaRPr lang="en-GB" sz="1800" kern="15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ABBDAFA-D458-40B0-29F6-FC0E41A3C244}"/>
              </a:ext>
            </a:extLst>
          </p:cNvPr>
          <p:cNvSpPr txBox="1"/>
          <p:nvPr/>
        </p:nvSpPr>
        <p:spPr>
          <a:xfrm>
            <a:off x="1081548" y="2690120"/>
            <a:ext cx="6096000" cy="9637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  <a:buNone/>
            </a:pP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Boogard, K. (2025) </a:t>
            </a:r>
            <a:r>
              <a:rPr lang="en-GB" sz="1800" i="1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21 cool things you can make with Excel other than spreadsheets.</a:t>
            </a: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Available at: </a:t>
            </a:r>
            <a:r>
              <a:rPr lang="en-GB" sz="1800" kern="150" dirty="0">
                <a:solidFill>
                  <a:srgbClr val="0000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4"/>
              </a:rPr>
              <a:t>21 Important Uses of Excel in Business | </a:t>
            </a:r>
            <a:r>
              <a:rPr lang="en-GB" sz="1800" kern="150" dirty="0" err="1">
                <a:solidFill>
                  <a:srgbClr val="0000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4"/>
              </a:rPr>
              <a:t>GoSkills</a:t>
            </a: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 (Accessed: 19 June 2026)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6229AA5-D768-DDB4-0004-102BF2724D35}"/>
              </a:ext>
            </a:extLst>
          </p:cNvPr>
          <p:cNvSpPr txBox="1"/>
          <p:nvPr/>
        </p:nvSpPr>
        <p:spPr>
          <a:xfrm>
            <a:off x="1081548" y="845577"/>
            <a:ext cx="6096000" cy="18445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  <a:buNone/>
            </a:pP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Alam, M. A., &amp; Bhatti, O. K. (2022). Curtailing data biases in business research: Introducing a hybrid approach</a:t>
            </a:r>
            <a:r>
              <a:rPr lang="en-GB" sz="1800" i="1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Journal of Management &amp;Organization,</a:t>
            </a: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28(4), 909-923. Available at: </a:t>
            </a:r>
            <a:r>
              <a:rPr lang="en-GB" sz="1800" kern="150" dirty="0">
                <a:solidFill>
                  <a:srgbClr val="0000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5"/>
              </a:rPr>
              <a:t>Curtailing data biases in business research: Introducing a hybrid approach - University of Wales Trinity Saint David</a:t>
            </a: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(Accessed: 19 June 2026).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7940E1D-EC67-86F7-D629-A7569D9E8839}"/>
              </a:ext>
            </a:extLst>
          </p:cNvPr>
          <p:cNvSpPr txBox="1"/>
          <p:nvPr/>
        </p:nvSpPr>
        <p:spPr>
          <a:xfrm>
            <a:off x="1081548" y="5030880"/>
            <a:ext cx="6096000" cy="1257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  <a:buNone/>
            </a:pP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Interfax-Ukraine (2026). </a:t>
            </a:r>
            <a:r>
              <a:rPr lang="en-GB" sz="1800" i="1" kern="15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Roshens</a:t>
            </a:r>
            <a:r>
              <a:rPr lang="en-GB" sz="1800" i="1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plans to enter UK confectionery market worth over £5 billion. </a:t>
            </a: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800" kern="150" dirty="0">
                <a:solidFill>
                  <a:srgbClr val="0000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6"/>
              </a:rPr>
              <a:t>Roshen plans to enter UK confectionery market worth over GBP 5 </a:t>
            </a:r>
            <a:r>
              <a:rPr lang="en-GB" sz="1800" kern="150" dirty="0" err="1">
                <a:solidFill>
                  <a:srgbClr val="0000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6"/>
              </a:rPr>
              <a:t>bln</a:t>
            </a: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(Accessed: 19 June 2026).</a:t>
            </a:r>
          </a:p>
        </p:txBody>
      </p:sp>
    </p:spTree>
    <p:extLst>
      <p:ext uri="{BB962C8B-B14F-4D97-AF65-F5344CB8AC3E}">
        <p14:creationId xmlns:p14="http://schemas.microsoft.com/office/powerpoint/2010/main" val="8248539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CA4F048-8A74-4AA1-8590-E92BFC1B087C}"/>
              </a:ext>
            </a:extLst>
          </p:cNvPr>
          <p:cNvSpPr txBox="1"/>
          <p:nvPr/>
        </p:nvSpPr>
        <p:spPr>
          <a:xfrm>
            <a:off x="712838" y="4981692"/>
            <a:ext cx="6096000" cy="670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  <a:buNone/>
            </a:pP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TikTok (2016). Available at: </a:t>
            </a:r>
            <a:r>
              <a:rPr lang="en-GB" sz="1800" kern="150" dirty="0">
                <a:solidFill>
                  <a:srgbClr val="0000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2"/>
              </a:rPr>
              <a:t>TikTok - Make Your Day</a:t>
            </a: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(Accessed: 19 June 2026).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BF612C1-7BDD-47CB-A8D5-1867FACE6CDB}"/>
              </a:ext>
            </a:extLst>
          </p:cNvPr>
          <p:cNvSpPr txBox="1"/>
          <p:nvPr/>
        </p:nvSpPr>
        <p:spPr>
          <a:xfrm>
            <a:off x="712838" y="3854927"/>
            <a:ext cx="6096000" cy="9963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SWOT Analysis.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(n.d.). </a:t>
            </a:r>
            <a:r>
              <a:rPr lang="en-GB" sz="20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Datamonitor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Plc. Available at:</a:t>
            </a: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kern="150" dirty="0">
                <a:solidFill>
                  <a:srgbClr val="0000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3"/>
              </a:rPr>
              <a:t>SWOT Analysis - University of Wales Trinity Saint David</a:t>
            </a: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(Accessed: 19 June 2026).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BEC973-FC66-3B49-3E53-A7AF84FE3B55}"/>
              </a:ext>
            </a:extLst>
          </p:cNvPr>
          <p:cNvSpPr txBox="1"/>
          <p:nvPr/>
        </p:nvSpPr>
        <p:spPr>
          <a:xfrm>
            <a:off x="712838" y="1692264"/>
            <a:ext cx="6096000" cy="1257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  <a:buNone/>
            </a:pP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Marmol, T. Del, Feys, B., Probert, C. (2016). </a:t>
            </a:r>
            <a:r>
              <a:rPr lang="en-GB" sz="1800" i="1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Pestle analysis</a:t>
            </a: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Lemaitre Publishing. Available at: </a:t>
            </a:r>
            <a:r>
              <a:rPr lang="en-GB" sz="1800" kern="150" dirty="0">
                <a:solidFill>
                  <a:srgbClr val="0000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4"/>
              </a:rPr>
              <a:t>PESTLE analysis - University of Wales Trinity Saint David</a:t>
            </a: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(Accessed 19 June 2026).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7E2C49-C481-114A-9992-D098B8A51D09}"/>
              </a:ext>
            </a:extLst>
          </p:cNvPr>
          <p:cNvSpPr txBox="1"/>
          <p:nvPr/>
        </p:nvSpPr>
        <p:spPr>
          <a:xfrm>
            <a:off x="712838" y="3162684"/>
            <a:ext cx="6096000" cy="670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  <a:buNone/>
            </a:pP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Meta (2021). </a:t>
            </a:r>
            <a:r>
              <a:rPr lang="en-GB" sz="1800" i="1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Facebook. </a:t>
            </a: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800" kern="150" dirty="0">
                <a:solidFill>
                  <a:srgbClr val="0000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5"/>
              </a:rPr>
              <a:t>Facebook</a:t>
            </a: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(Accessed: 19 June 2026).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B4AA81-1556-2260-522D-691C26008420}"/>
              </a:ext>
            </a:extLst>
          </p:cNvPr>
          <p:cNvSpPr txBox="1"/>
          <p:nvPr/>
        </p:nvSpPr>
        <p:spPr>
          <a:xfrm>
            <a:off x="712838" y="663338"/>
            <a:ext cx="6096000" cy="9637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  <a:buNone/>
            </a:pP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LinkedIn Learning (2016). Available at: </a:t>
            </a:r>
            <a:r>
              <a:rPr lang="en-GB" sz="1800" kern="150" dirty="0">
                <a:solidFill>
                  <a:srgbClr val="0000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6"/>
              </a:rPr>
              <a:t>LinkedIn Learning: Online Training Courses &amp; Skill Building</a:t>
            </a:r>
            <a:r>
              <a:rPr lang="en-GB" sz="1800" kern="15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(Accessed 19 June 2026)</a:t>
            </a:r>
          </a:p>
        </p:txBody>
      </p:sp>
    </p:spTree>
    <p:extLst>
      <p:ext uri="{BB962C8B-B14F-4D97-AF65-F5344CB8AC3E}">
        <p14:creationId xmlns:p14="http://schemas.microsoft.com/office/powerpoint/2010/main" val="2876748001"/>
      </p:ext>
    </p:extLst>
  </p:cSld>
  <p:clrMapOvr>
    <a:masterClrMapping/>
  </p:clrMapOvr>
</p:sld>
</file>

<file path=ppt/theme/theme1.xml><?xml version="1.0" encoding="utf-8"?>
<a:theme xmlns:a="http://schemas.openxmlformats.org/drawingml/2006/main" name="LuminousVTI">
  <a:themeElements>
    <a:clrScheme name="Custom 54">
      <a:dk1>
        <a:sysClr val="windowText" lastClr="000000"/>
      </a:dk1>
      <a:lt1>
        <a:sysClr val="window" lastClr="FFFFFF"/>
      </a:lt1>
      <a:dk2>
        <a:srgbClr val="201449"/>
      </a:dk2>
      <a:lt2>
        <a:srgbClr val="EEEEEE"/>
      </a:lt2>
      <a:accent1>
        <a:srgbClr val="F900A0"/>
      </a:accent1>
      <a:accent2>
        <a:srgbClr val="4D4EE6"/>
      </a:accent2>
      <a:accent3>
        <a:srgbClr val="454B78"/>
      </a:accent3>
      <a:accent4>
        <a:srgbClr val="A3A3C1"/>
      </a:accent4>
      <a:accent5>
        <a:srgbClr val="7162FE"/>
      </a:accent5>
      <a:accent6>
        <a:srgbClr val="1EBE9B"/>
      </a:accent6>
      <a:hlink>
        <a:srgbClr val="F900A0"/>
      </a:hlink>
      <a:folHlink>
        <a:srgbClr val="8477FE"/>
      </a:folHlink>
    </a:clrScheme>
    <a:fontScheme name="Custom 51">
      <a:majorFont>
        <a:latin typeface="Sabon Next L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uminousVTI" id="{3EBF12FF-FD44-415B-AB75-5B4F7E5C3AC4}" vid="{521B7FAE-6A8D-4468-B79A-0706294A0D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1427</TotalTime>
  <Words>1297</Words>
  <Application>Microsoft Office PowerPoint</Application>
  <PresentationFormat>Widescreen</PresentationFormat>
  <Paragraphs>130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0" baseType="lpstr">
      <vt:lpstr>ADLaM Display</vt:lpstr>
      <vt:lpstr>Aptos</vt:lpstr>
      <vt:lpstr>Aptos Display</vt:lpstr>
      <vt:lpstr>Arial</vt:lpstr>
      <vt:lpstr>Avenir Next LT Pro</vt:lpstr>
      <vt:lpstr>Sabon Next LT</vt:lpstr>
      <vt:lpstr>Times New Roman</vt:lpstr>
      <vt:lpstr>Wingdings</vt:lpstr>
      <vt:lpstr>LuminousVTI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Soraya Conway (2504779)</dc:creator>
  <cp:lastModifiedBy>Soraya Conway (2504779)</cp:lastModifiedBy>
  <cp:revision>6</cp:revision>
  <dcterms:created xsi:type="dcterms:W3CDTF">2026-06-21T06:05:52Z</dcterms:created>
  <dcterms:modified xsi:type="dcterms:W3CDTF">2026-06-22T08:56:18Z</dcterms:modified>
</cp:coreProperties>
</file>