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4" r:id="rId7"/>
    <p:sldId id="262" r:id="rId8"/>
    <p:sldId id="263" r:id="rId9"/>
    <p:sldId id="266" r:id="rId10"/>
    <p:sldId id="261" r:id="rId11"/>
    <p:sldId id="267" r:id="rId12"/>
    <p:sldId id="26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2859A-797F-4593-8959-F30C81744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7736C4-DBFD-498C-AF6A-FA8FD445F5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92244-03E3-4271-ADAF-18CFFE747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54A2C1-49E3-4A10-BAB5-BE9B76CC4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73734B-0F08-4D6D-92C9-78CB253B9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04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C0080-FBDA-4673-8EC5-8246A9244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5EBA9-1F68-45D6-9222-EC0074DF0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D2FDD-3E1C-4BCD-9E8C-4BD385B21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F5B4B-CA82-468F-AAF6-CF12C2782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58ED7-6D71-4F1E-A789-DC878E073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143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5C3FC-5AE5-41AF-B04B-DCB14A3AA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6E98DC-E6BE-4C9A-BF1C-042275042F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2B9064-72CC-4BE9-925D-02CA658FE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60FAE-B0CA-44AF-B575-693797954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C17E8-B52D-401A-BB18-6A59FCBCA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447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71CFE-E536-4ADF-9761-D1CEE7960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1C9D1-50E9-4CB7-8525-8685E718C9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E8F979-B3BD-437A-AA18-4074DF40F3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1B3DCC-7BB5-4654-A13B-0AA3A693C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2DA039-F89A-45D0-AAA6-1AE9B8094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21E42C-479E-443E-A4B4-CBEB149EE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207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4CB0D-2579-4826-B041-88FF52031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7560EB-FEBC-4121-B38E-284251585D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BDE221-9218-44B6-B90E-39EA727323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D6AAF3-D8A7-4B92-B18E-92B669E1A6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8B1550-5A83-4CEB-96CA-EB72E9AD9E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448719-718D-406C-8F97-444BA0943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8077C1-B223-4669-BB2F-C88F3645D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CBC660-0578-48B9-8F78-CE2E9F37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85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D5FE9-C7D0-4396-BF50-D324BF26A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98C0F6-E5B9-4CB8-9310-2DCBD12C5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609A5E-58A5-419B-9C84-7F575E39A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8EE0A8-473B-4753-B7F7-98B35F1FE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213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F06E65-7338-4513-831E-407E2C1FB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8F7662-4E2A-446B-9EA8-6270B7CDA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97BCDE-7758-48AB-A318-EE9F2FA5F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645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9CE43-2FC0-4F6E-866D-45C461762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9F69D-3EE9-4664-B792-54DEA2504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3B6590-7D60-4767-B44B-B9248606AC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9A81AE-94E3-4EB7-AC26-995C2C872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2BDD63-06F2-4D0A-A9BF-5B1A7A273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17F47E-97F3-48CE-871E-ABB3499F0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824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228FB-7D5C-413C-BB8F-52F93D5CA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64CD1-74AE-4671-881B-B464D700D1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C9E720-9416-4C74-8C1A-AC4BDDCD0C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9E4615-09A1-41E5-B81A-317F66618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09FA40-39D0-4CD5-BEBF-7A1B5BDB7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0413CB-C6DA-45F5-9535-ABF06D201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125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C5B9F-27D4-48F5-83F4-6F8222C6B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2CF3B6-3FDF-4C7F-868B-CA7CF09AF7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3D1F5-CC1F-434C-893B-78C6F11E7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A240D-5EDB-48A5-BE84-4E68961AE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57A90-DC25-4F66-88A7-8FADE990A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29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D5968-BCE2-4D52-AA3F-FD8839BBFA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658E6B-96B3-4D47-98F2-BFCBBCA627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16DDC-0BDB-42F8-A19B-C819A837C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26E3A-3581-4897-B849-5A0122073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EBC77-C011-4EC2-9DC5-200D5F96D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87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764F00-7C7C-4A54-8255-8C3CB9BA7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925B79-0018-48F6-BAE0-939A0BA66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489B2-7C06-4E7F-8E16-C9082F0A04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940F2B-643F-4610-B588-0DE40A5730E9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FC2EB-6CD8-4991-839C-6F25CCE33C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3A677-8FEA-4351-BF89-6B09E25494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0A7B5-EDF0-4EA7-B8DA-8CF9928A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185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ethodspace.com/blog/how-can-microsoft-excel-help-with-qualitative-researc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664369ED-7BA7-442A-8A2F-F4D9747880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220" b="1451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83FF01-A9D5-4F86-964A-AAADC8290D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Using Excel for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BFE3CF-0EF8-4EFF-88A0-0BD1E56352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236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16741-050D-41B2-B366-649396A77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796C5-81D0-4CAA-89C7-CE5D09260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674" y="1546934"/>
            <a:ext cx="4372992" cy="4351338"/>
          </a:xfrm>
        </p:spPr>
        <p:txBody>
          <a:bodyPr/>
          <a:lstStyle/>
          <a:p>
            <a:r>
              <a:rPr lang="en-GB" dirty="0"/>
              <a:t>Excel is available free of charge for students</a:t>
            </a:r>
          </a:p>
          <a:p>
            <a:r>
              <a:rPr lang="en-GB" dirty="0"/>
              <a:t>You may already be familiar with the software</a:t>
            </a:r>
          </a:p>
          <a:p>
            <a:r>
              <a:rPr lang="en-US" dirty="0"/>
              <a:t>It can be effectively </a:t>
            </a:r>
            <a:r>
              <a:rPr lang="en-US" dirty="0" err="1"/>
              <a:t>utilised</a:t>
            </a:r>
            <a:r>
              <a:rPr lang="en-US" dirty="0"/>
              <a:t> in both qualitative and quantitative research projects</a:t>
            </a:r>
          </a:p>
          <a:p>
            <a:r>
              <a:rPr lang="en-US" dirty="0"/>
              <a:t>Intuitive and easier to use than specialized packages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725F24-8A83-466F-B698-CCE09F7A6783}"/>
              </a:ext>
            </a:extLst>
          </p:cNvPr>
          <p:cNvSpPr/>
          <p:nvPr/>
        </p:nvSpPr>
        <p:spPr>
          <a:xfrm>
            <a:off x="5450889" y="1546934"/>
            <a:ext cx="5610688" cy="1882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bg1"/>
              </a:solidFill>
              <a:latin typeface="Open Sans" panose="020B0606030504020204" pitchFamily="34" charset="0"/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Open Sans" panose="020B0606030504020204" pitchFamily="34" charset="0"/>
              </a:rPr>
              <a:t>Qualitative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</a:rPr>
              <a:t>Non-numerical data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</a:rPr>
              <a:t>Text, video, audio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</a:rPr>
              <a:t>Gathers perspectives, opinions, insights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6C5C278-54B8-4593-88E0-9C8DBDD627B1}"/>
              </a:ext>
            </a:extLst>
          </p:cNvPr>
          <p:cNvSpPr/>
          <p:nvPr/>
        </p:nvSpPr>
        <p:spPr>
          <a:xfrm>
            <a:off x="5450889" y="3755255"/>
            <a:ext cx="5610687" cy="1882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dirty="0">
              <a:solidFill>
                <a:schemeClr val="bg1"/>
              </a:solidFill>
              <a:latin typeface="Open Sans" panose="020B0606030504020204" pitchFamily="34" charset="0"/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Open Sans" panose="020B0606030504020204" pitchFamily="34" charset="0"/>
              </a:rPr>
              <a:t>Quantitative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</a:rPr>
              <a:t>Numerical data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</a:rPr>
              <a:t>Numbers, percentages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Open Sans" panose="020B0606030504020204" pitchFamily="34" charset="0"/>
              </a:rPr>
              <a:t>“82% of respondents agreed …”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393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05212-B4AD-4501-9AF7-C8070267D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dirty="0"/>
              <a:t>Plan your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BD669-DBD9-4457-8753-4FF297F9D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GB" sz="2000" dirty="0"/>
              <a:t>Create a Gantt chart</a:t>
            </a:r>
          </a:p>
          <a:p>
            <a:r>
              <a:rPr lang="en-GB" sz="2000" dirty="0"/>
              <a:t>Week by week tasks with completion deadlines</a:t>
            </a:r>
          </a:p>
          <a:p>
            <a:r>
              <a:rPr lang="en-GB" sz="2000" dirty="0"/>
              <a:t>You can organise your time with a calendar, mobile phone, or other way that makes sense to you</a:t>
            </a:r>
          </a:p>
          <a:p>
            <a:r>
              <a:rPr lang="en-GB" sz="2000" dirty="0"/>
              <a:t>Or you can use an Excel-based Gantt chart to keep on track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7E8E16D5-A835-4F5F-91C9-21FA7ADC30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724603"/>
            <a:ext cx="6019331" cy="340554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205628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A24A6-F1D4-437A-BE5F-71EDDD579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7200"/>
            <a:ext cx="4343400" cy="1929384"/>
          </a:xfrm>
        </p:spPr>
        <p:txBody>
          <a:bodyPr anchor="ctr">
            <a:normAutofit/>
          </a:bodyPr>
          <a:lstStyle/>
          <a:p>
            <a:r>
              <a:rPr lang="en-GB" sz="4800"/>
              <a:t>Charts and graphs</a:t>
            </a:r>
          </a:p>
        </p:txBody>
      </p:sp>
      <p:sp>
        <p:nvSpPr>
          <p:cNvPr id="75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F7F5C-3612-47EA-891A-31EA432F0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1263" y="457200"/>
            <a:ext cx="6307100" cy="192938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Graphs represent changes in values over time</a:t>
            </a:r>
          </a:p>
          <a:p>
            <a:r>
              <a:rPr lang="en-GB" sz="2400" dirty="0"/>
              <a:t>Charts tend to focus on the visual representation of different quantities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85086F-EE3A-4FF1-BBB3-3CC0FCC7F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744" y="2569464"/>
            <a:ext cx="4891312" cy="3678936"/>
          </a:xfrm>
          <a:prstGeom prst="rect">
            <a:avLst/>
          </a:prstGeom>
        </p:spPr>
      </p:pic>
      <p:pic>
        <p:nvPicPr>
          <p:cNvPr id="1028" name="Picture 4" descr="a pie chart showing top artists of billboard 100">
            <a:extLst>
              <a:ext uri="{FF2B5EF4-FFF2-40B4-BE49-F238E27FC236}">
                <a16:creationId xmlns:a16="http://schemas.microsoft.com/office/drawing/2014/main" id="{B78009D9-AB2B-4C82-83F9-FFED0F160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9378" y="2569464"/>
            <a:ext cx="5218348" cy="367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64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F512399-DBDD-4CC3-B73E-F9C36BD02F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6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09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E29169F3-712F-416B-85F7-72CD713FB5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3E56E-55CF-46A0-8731-B6F04B744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717" y="373224"/>
            <a:ext cx="6899772" cy="611155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</a:rPr>
              <a:t>The main uses of Excel include:</a:t>
            </a:r>
          </a:p>
          <a:p>
            <a:r>
              <a:rPr lang="en-US" sz="2400" dirty="0">
                <a:solidFill>
                  <a:srgbClr val="FFFFFF"/>
                </a:solidFill>
              </a:rPr>
              <a:t>Data entry</a:t>
            </a:r>
          </a:p>
          <a:p>
            <a:r>
              <a:rPr lang="en-US" sz="2400" dirty="0">
                <a:solidFill>
                  <a:srgbClr val="FFFFFF"/>
                </a:solidFill>
              </a:rPr>
              <a:t>Data management</a:t>
            </a:r>
          </a:p>
          <a:p>
            <a:r>
              <a:rPr lang="en-US" sz="2400" dirty="0">
                <a:solidFill>
                  <a:srgbClr val="FFFFFF"/>
                </a:solidFill>
              </a:rPr>
              <a:t>Accounting</a:t>
            </a:r>
          </a:p>
          <a:p>
            <a:r>
              <a:rPr lang="en-US" sz="2400" dirty="0">
                <a:solidFill>
                  <a:srgbClr val="FFFFFF"/>
                </a:solidFill>
              </a:rPr>
              <a:t>Financial analysis</a:t>
            </a:r>
          </a:p>
          <a:p>
            <a:r>
              <a:rPr lang="en-US" sz="2400" dirty="0">
                <a:solidFill>
                  <a:srgbClr val="FFFFFF"/>
                </a:solidFill>
              </a:rPr>
              <a:t>Charting and graphing</a:t>
            </a:r>
          </a:p>
          <a:p>
            <a:r>
              <a:rPr lang="en-US" sz="2400" dirty="0">
                <a:solidFill>
                  <a:srgbClr val="FFFFFF"/>
                </a:solidFill>
              </a:rPr>
              <a:t>Programming</a:t>
            </a:r>
          </a:p>
          <a:p>
            <a:r>
              <a:rPr lang="en-US" sz="2400" dirty="0">
                <a:solidFill>
                  <a:srgbClr val="FFFFFF"/>
                </a:solidFill>
              </a:rPr>
              <a:t>Time management</a:t>
            </a:r>
          </a:p>
          <a:p>
            <a:r>
              <a:rPr lang="en-US" sz="2400" dirty="0">
                <a:solidFill>
                  <a:srgbClr val="FFFFFF"/>
                </a:solidFill>
              </a:rPr>
              <a:t>Task management</a:t>
            </a:r>
          </a:p>
          <a:p>
            <a:r>
              <a:rPr lang="en-US" sz="2400" dirty="0">
                <a:solidFill>
                  <a:srgbClr val="FFFFFF"/>
                </a:solidFill>
              </a:rPr>
              <a:t>Financial modelling</a:t>
            </a:r>
          </a:p>
          <a:p>
            <a:r>
              <a:rPr lang="en-US" sz="2400" dirty="0">
                <a:solidFill>
                  <a:srgbClr val="FFFFFF"/>
                </a:solidFill>
              </a:rPr>
              <a:t>Customer relationship management (CRM)</a:t>
            </a:r>
          </a:p>
          <a:p>
            <a:r>
              <a:rPr lang="en-US" sz="2400" dirty="0">
                <a:solidFill>
                  <a:srgbClr val="FFFFFF"/>
                </a:solidFill>
              </a:rPr>
              <a:t>Almost anything that needs to be organized!</a:t>
            </a:r>
            <a:endParaRPr lang="en-GB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758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62B193-3BF0-44CF-8F06-DBA62A3E3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34" y="2767106"/>
            <a:ext cx="3447273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Excel for quantitative analysis</a:t>
            </a:r>
          </a:p>
        </p:txBody>
      </p:sp>
      <p:pic>
        <p:nvPicPr>
          <p:cNvPr id="8" name="Picture 7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E221A144-7474-47F1-916E-9A52CBFCB0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475475"/>
            <a:ext cx="7225748" cy="590704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40648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2B193-3BF0-44CF-8F06-DBA62A3E3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202" y="454700"/>
            <a:ext cx="11615595" cy="1129656"/>
          </a:xfrm>
          <a:solidFill>
            <a:srgbClr val="FFC000"/>
          </a:solidFill>
        </p:spPr>
        <p:txBody>
          <a:bodyPr>
            <a:noAutofit/>
          </a:bodyPr>
          <a:lstStyle/>
          <a:p>
            <a:pPr algn="ctr"/>
            <a:r>
              <a:rPr lang="en-GB" sz="6000" dirty="0"/>
              <a:t>Dissertation 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00EA34-09A7-4DCD-A690-FE91AD78F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4"/>
            <a:ext cx="4405604" cy="46591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Question 1</a:t>
            </a:r>
          </a:p>
          <a:p>
            <a:r>
              <a:rPr lang="en-GB" dirty="0"/>
              <a:t>How long have you been involved with the Communities First programme?</a:t>
            </a:r>
          </a:p>
          <a:p>
            <a:pPr marL="0" indent="0">
              <a:buNone/>
            </a:pPr>
            <a:r>
              <a:rPr lang="en-GB" b="1" dirty="0"/>
              <a:t>Choices</a:t>
            </a:r>
          </a:p>
          <a:p>
            <a:r>
              <a:rPr lang="en-GB" dirty="0"/>
              <a:t>Less than a year</a:t>
            </a:r>
          </a:p>
          <a:p>
            <a:r>
              <a:rPr lang="en-GB" dirty="0"/>
              <a:t>1-3 years</a:t>
            </a:r>
          </a:p>
          <a:p>
            <a:r>
              <a:rPr lang="en-GB" dirty="0"/>
              <a:t>4-5 years</a:t>
            </a:r>
          </a:p>
          <a:p>
            <a:r>
              <a:rPr lang="en-GB" dirty="0"/>
              <a:t>Over 5 years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C8AF32-5EEF-465A-A4D0-27CEF7A3B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0680" y="3429000"/>
            <a:ext cx="6900988" cy="252383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9" name="Arrow: Bent 8">
            <a:extLst>
              <a:ext uri="{FF2B5EF4-FFF2-40B4-BE49-F238E27FC236}">
                <a16:creationId xmlns:a16="http://schemas.microsoft.com/office/drawing/2014/main" id="{4ED3ACE1-BF9B-4546-B4E6-9D1B414193E3}"/>
              </a:ext>
            </a:extLst>
          </p:cNvPr>
          <p:cNvSpPr/>
          <p:nvPr/>
        </p:nvSpPr>
        <p:spPr>
          <a:xfrm rot="5400000">
            <a:off x="6055512" y="926639"/>
            <a:ext cx="1091682" cy="340134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27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2B193-3BF0-44CF-8F06-DBA62A3E3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444" y="108791"/>
            <a:ext cx="11615595" cy="730965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en-GB" dirty="0"/>
              <a:t>Dissertation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88C8A0-839B-4429-A054-E56F7ED60F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0" y="1032521"/>
            <a:ext cx="9499473" cy="556318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78935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DA3C8-93C0-436B-9DC2-FF5AE9DCE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68" y="299500"/>
            <a:ext cx="11488664" cy="1325563"/>
          </a:xfrm>
        </p:spPr>
        <p:txBody>
          <a:bodyPr/>
          <a:lstStyle/>
          <a:p>
            <a:r>
              <a:rPr lang="en-GB" dirty="0"/>
              <a:t>Excel can help the collation of qualitative data too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1428EB-FE5A-4883-9A78-A452AFAB27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35155" y="2733675"/>
            <a:ext cx="7086600" cy="1390650"/>
          </a:xfr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0CA3DE-769E-43AC-BBB6-E1924ADDA5C0}"/>
              </a:ext>
            </a:extLst>
          </p:cNvPr>
          <p:cNvSpPr txBox="1"/>
          <p:nvPr/>
        </p:nvSpPr>
        <p:spPr>
          <a:xfrm>
            <a:off x="489071" y="1842347"/>
            <a:ext cx="413724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Once we have transcribed data, Excel allows us to summarise themes and codes of desired</a:t>
            </a:r>
          </a:p>
          <a:p>
            <a:endParaRPr lang="en-GB" sz="2400" dirty="0"/>
          </a:p>
          <a:p>
            <a:r>
              <a:rPr lang="en-GB" sz="2400" dirty="0"/>
              <a:t>Conditional formatting helps to colour code responses relating to specific themes identified</a:t>
            </a:r>
          </a:p>
          <a:p>
            <a:endParaRPr lang="en-GB" sz="2400" dirty="0"/>
          </a:p>
          <a:p>
            <a:r>
              <a:rPr lang="en-GB" sz="2400" dirty="0"/>
              <a:t>Great way to identify key words</a:t>
            </a:r>
          </a:p>
        </p:txBody>
      </p:sp>
    </p:spTree>
    <p:extLst>
      <p:ext uri="{BB962C8B-B14F-4D97-AF65-F5344CB8AC3E}">
        <p14:creationId xmlns:p14="http://schemas.microsoft.com/office/powerpoint/2010/main" val="258473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E5E3E-4AF0-4F4B-87CF-4BA77AAF8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66E4E-DCAD-4CD0-8D0A-03EFB012E8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F4FC63-1E5A-4B55-BA18-F2D0C3A7CF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694" y="0"/>
            <a:ext cx="10864612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10369D-0699-4E89-9E04-E147842CA4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709" y="681037"/>
            <a:ext cx="6122437" cy="4177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270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C27BD-DEE7-46B8-A6C6-7641A98C7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443D9-7476-4876-909A-FD752C804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Brookfield, C. (2021) </a:t>
            </a:r>
            <a:r>
              <a:rPr lang="en-US" dirty="0"/>
              <a:t>How can Microsoft Excel help with qualitative research? Available at </a:t>
            </a:r>
            <a:r>
              <a:rPr lang="en-US" dirty="0">
                <a:hlinkClick r:id="rId2"/>
              </a:rPr>
              <a:t>https://www.methodspace.com/blog/how-can-microsoft-excel-help-with-qualitative-research</a:t>
            </a:r>
            <a:r>
              <a:rPr lang="en-US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245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281</Words>
  <Application>Microsoft Office PowerPoint</Application>
  <PresentationFormat>Widescreen</PresentationFormat>
  <Paragraphs>55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Open Sans</vt:lpstr>
      <vt:lpstr>Office Theme</vt:lpstr>
      <vt:lpstr>Using Excel for Research</vt:lpstr>
      <vt:lpstr>Key points</vt:lpstr>
      <vt:lpstr>Plan your time</vt:lpstr>
      <vt:lpstr>Charts and graphs</vt:lpstr>
      <vt:lpstr>PowerPoint Presentation</vt:lpstr>
      <vt:lpstr>PowerPoint Presentation</vt:lpstr>
      <vt:lpstr>Excel for quantitative analysis</vt:lpstr>
      <vt:lpstr>Dissertation Example</vt:lpstr>
      <vt:lpstr>Dissertation Example</vt:lpstr>
      <vt:lpstr>Excel can help the collation of qualitative data too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Excel for Research</dc:title>
  <dc:creator>Mike Durke</dc:creator>
  <cp:lastModifiedBy>Mike Durke</cp:lastModifiedBy>
  <cp:revision>3</cp:revision>
  <dcterms:created xsi:type="dcterms:W3CDTF">2021-09-22T06:59:19Z</dcterms:created>
  <dcterms:modified xsi:type="dcterms:W3CDTF">2022-02-03T16:17:42Z</dcterms:modified>
</cp:coreProperties>
</file>