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214" d="100"/>
          <a:sy n="214" d="100"/>
        </p:scale>
        <p:origin x="18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77BF2-5C99-9E16-7803-18EB52A453D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14350" y="1995312"/>
            <a:ext cx="5829300" cy="4244626"/>
          </a:xfrm>
        </p:spPr>
        <p:txBody>
          <a:bodyPr anchor="b" anchorCtr="1"/>
          <a:lstStyle>
            <a:lvl1pPr algn="ctr">
              <a:defRPr sz="45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F65C9F-A036-F1CE-0637-BCA9F5C882A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7250" y="6403625"/>
            <a:ext cx="5143499" cy="2943572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024D1-8553-4BF2-6590-EA7530F8F0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D70D2A-FF94-4630-BFC5-D2D6B60C38F3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F1732-9E44-B731-6F0C-A68C24D713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BE3FC-CA7D-7C74-A755-E12D50470A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DB565E-D547-4C7D-A4AF-7C92B037D4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1100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3E0BD-2802-21B2-3575-84A0738149A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9D6DB-F155-FCE1-4C74-DC61170C81A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B14413-8788-8B56-8958-F5CDCB5BCA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534421-87D8-4690-B65D-CF49767549ED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08AB2-BF2D-B348-106D-A0DDA2DE27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B08A1-3FD9-ACA8-BF7F-93EC7D054C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D61169-8BED-43ED-B9E5-8AE65277361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143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B2C09-D0FB-C433-9C9B-563D21C3D9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7916" y="3039538"/>
            <a:ext cx="5915025" cy="5071527"/>
          </a:xfrm>
        </p:spPr>
        <p:txBody>
          <a:bodyPr anchor="b"/>
          <a:lstStyle>
            <a:lvl1pPr>
              <a:defRPr sz="45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E12C4C-51DF-F5BB-CEAC-94B1EEC1D3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67916" y="8159044"/>
            <a:ext cx="5915025" cy="2667003"/>
          </a:xfrm>
        </p:spPr>
        <p:txBody>
          <a:bodyPr/>
          <a:lstStyle>
            <a:lvl1pPr marL="0" indent="0">
              <a:buNone/>
              <a:defRPr sz="18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A47AE-79E9-7A98-2AC4-511BED36B4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31B1AE-B2A2-4337-9949-7CAEF6D5919D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6D4DF-29A7-28A2-EAA4-06F24C40B6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AC3DB-EE0D-CED0-ECF9-4538C96580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50C830-68B8-4AE0-97E0-DF57BD17DB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264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BAE8C-111C-67B9-B25D-53AA70FA017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66B33-BA8C-A3C2-75D3-CD2A82D121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1492" y="3245553"/>
            <a:ext cx="2914650" cy="77357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B5A959-9DB6-B603-5AFA-75B72E0272E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471867" y="3245553"/>
            <a:ext cx="2914650" cy="77357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89796-5515-AE0D-D7A3-39DC1D789D4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5B4FC8-500E-48B3-8608-65F1EBBD8383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939CC-E768-9BD4-99D6-967E4AC603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2CEF9-AE6A-6D8A-30A9-928E84589E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9CB00A-8C74-4F3B-AE7C-16100DDF76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293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25775-83F8-F1D1-D049-2EE3C2FA86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649114"/>
            <a:ext cx="5915025" cy="235655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264E89-9988-9226-7EED-C1D2CC9EB0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2379" y="2988734"/>
            <a:ext cx="2901254" cy="1464731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A1EE7A-B317-7DE5-1873-0DDCA23B4DD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72379" y="4453466"/>
            <a:ext cx="2901254" cy="655037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DD5976-BFC6-328F-E6B4-1C5DBD45A2E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3471867" y="2988734"/>
            <a:ext cx="2915546" cy="1464731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17465C-9F8E-F3CA-DEFE-FF33DFEC7A4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3471867" y="4453466"/>
            <a:ext cx="2915546" cy="655037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AFC145-76D6-E308-C7B4-894AEDB549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F3E314-D2BA-4525-9ADA-16AEEF16E9FE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667A6C-B178-CDA3-CD33-AF60E8E8FC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5B7BD-DB38-C205-8AA6-07F4F1B7B1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60D940-1D16-41DB-8D11-4ECD685F310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80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138D7-3276-F2E8-742A-9F0B944BA6B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33EFA7-26F0-1531-225B-917EAB13916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FB851F-7499-4275-8250-63B5C8971033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59BC4-5A87-6269-8E6E-E59B81A8FA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BB286-4CE6-17FF-9835-079914B235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62AD8F-35C6-4B99-BF6D-F380AEBDBD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785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AB1B52-7DEC-17E7-B108-5D1BF07828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FC7FE7-6504-4BF2-9856-84AEE72140CA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95BC46-13B9-46DB-ECD8-2A0EF7E7FD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BD628-C761-4E74-A6A8-7A0289456F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5378CE-EC6A-4132-AF8D-012E25AAB70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37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4EE28-24B3-A75A-E84E-5415ABF8E5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812801"/>
            <a:ext cx="2211887" cy="2844798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20DF6-87F4-1596-76F8-1DD3E033A0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915546" y="1755428"/>
            <a:ext cx="3471867" cy="866422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C4DE83-6F68-84B9-2357-743461D075B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379" y="3657600"/>
            <a:ext cx="2211887" cy="677615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0FA41-CD93-8435-60E3-9E8A0AEC75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267CBB-587D-4349-9F89-4320098806BC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ABD0F5-DA17-DF4F-00FE-9667E2800A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9B470C-485A-7B47-95BD-89BA7F10D5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B869DE-01C9-4DCC-945F-E0F472769A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52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E54F6-F723-EBED-A263-8796A46CFC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812801"/>
            <a:ext cx="2211887" cy="2844798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C9B4C7-126A-3537-00FB-CB080B3659C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915546" y="1755428"/>
            <a:ext cx="3471867" cy="8664223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F3E12E-5B19-65CC-BE9F-57A131596F2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379" y="3657600"/>
            <a:ext cx="2211887" cy="677615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001D3-35A5-7ABF-14DA-533AA0F12E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A89CAB-67A3-4634-919C-816C717AE509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4CD7E-5A15-AC85-0507-398AB3D227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6E9AE-3E61-83AA-C8EA-28C95F3D55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CB1748-D639-4265-9C62-8911B47E06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859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9BD74-0F16-3D8C-C7DB-E37281FCE2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1C66DB-FD08-0E11-226B-CEFC46FAAC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D8B1C-5C98-A098-E2E7-1C9CC0ECA8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212714-7EA2-4203-A502-E3D00642BBFC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26701-CBB7-0D42-0A08-83229793D7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F8FEA-6BAE-8E1E-502F-EA1C8A2675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C23FF3-A477-4ADC-ACC4-740CB5BDA2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161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27A59E-E188-62C6-01C7-F3DEAE6A11D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4907758" y="649114"/>
            <a:ext cx="1478758" cy="1033215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B71887-7BBF-4534-A751-84F702A5908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71492" y="649114"/>
            <a:ext cx="4350541" cy="1033215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E8DB1-78FB-99CA-A8A2-B064F39344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ABFF1D-C5E1-47F2-A896-59A8693979E2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85A4-CBD3-08DC-83C1-A36FDD8E8B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E7DFD-8BAB-D72A-492D-C444E544F7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A3B904-7981-40A2-B619-AABA1B1F81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95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69E6C7-6BF2-2B50-3784-350FDBE44A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649114"/>
            <a:ext cx="5915025" cy="235655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F87EDA-2115-3E6C-0CB6-982A98E68B5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1492" y="3245553"/>
            <a:ext cx="5915025" cy="77357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F5732-33AE-088F-A41B-BE85A19AF00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71492" y="11300182"/>
            <a:ext cx="1543050" cy="649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E7469126-5B78-4855-BF71-D932C408013A}" type="datetime1">
              <a:rPr lang="en-GB"/>
              <a:pPr lvl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22264-6871-EB1F-9105-19457F9173F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271717" y="11300182"/>
            <a:ext cx="2314574" cy="649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B103C-647F-B3D6-739D-FE126955C53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43467" y="11300182"/>
            <a:ext cx="1543050" cy="649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59EDB19A-57D3-4574-AD11-7E0618FA8F9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6858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3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171450" marR="0" lvl="0" indent="-171450" algn="l" defTabSz="685800" rtl="0" fontAlgn="auto" hangingPunct="1">
        <a:lnSpc>
          <a:spcPct val="90000"/>
        </a:lnSpc>
        <a:spcBef>
          <a:spcPts val="750"/>
        </a:spcBef>
        <a:spcAft>
          <a:spcPts val="0"/>
        </a:spcAft>
        <a:buSzPct val="100000"/>
        <a:buFont typeface="Arial" pitchFamily="34"/>
        <a:buChar char="•"/>
        <a:tabLst/>
        <a:defRPr lang="en-US" sz="21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514350" marR="0" lvl="1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857250" marR="0" lvl="2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200150" marR="0" lvl="3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35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1543050" marR="0" lvl="4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35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5">
            <a:extLst>
              <a:ext uri="{FF2B5EF4-FFF2-40B4-BE49-F238E27FC236}">
                <a16:creationId xmlns:a16="http://schemas.microsoft.com/office/drawing/2014/main" id="{9557F94D-BDBC-B998-1199-ED766AFE7DE8}"/>
              </a:ext>
            </a:extLst>
          </p:cNvPr>
          <p:cNvSpPr txBox="1"/>
          <p:nvPr/>
        </p:nvSpPr>
        <p:spPr>
          <a:xfrm>
            <a:off x="3263585" y="4479107"/>
            <a:ext cx="3594415" cy="1575601"/>
          </a:xfrm>
          <a:prstGeom prst="rect">
            <a:avLst/>
          </a:prstGeom>
          <a:solidFill>
            <a:srgbClr val="83CAEB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Social Intelligence: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Effective teamwork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Create a bond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Inclusive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Equality and diversity 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Being ethical </a:t>
            </a:r>
            <a:endParaRPr lang="en-US" sz="1200" b="0" i="0" strike="noStrike" kern="1200" cap="none" spc="0" baseline="0" dirty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need to improve how to be rational and self-aware 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u="sng" dirty="0">
              <a:solidFill>
                <a:srgbClr val="000000"/>
              </a:solidFill>
              <a:latin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 Box 9">
            <a:extLst>
              <a:ext uri="{FF2B5EF4-FFF2-40B4-BE49-F238E27FC236}">
                <a16:creationId xmlns:a16="http://schemas.microsoft.com/office/drawing/2014/main" id="{6AD2907B-7DFE-DCBF-0A72-DEDC97937C43}"/>
              </a:ext>
            </a:extLst>
          </p:cNvPr>
          <p:cNvSpPr txBox="1"/>
          <p:nvPr/>
        </p:nvSpPr>
        <p:spPr>
          <a:xfrm>
            <a:off x="3263594" y="6007899"/>
            <a:ext cx="3594405" cy="1263629"/>
          </a:xfrm>
          <a:prstGeom prst="rect">
            <a:avLst/>
          </a:prstGeom>
          <a:solidFill>
            <a:srgbClr val="FAE2D5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Work Performance: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manage a team of 5 without being judgmental as every individual is different.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use SMART objective for my team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use KPI  also  use 360 feedback for my staff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R="0" lvl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need to work on how to appreciate more and make the work environment happy.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4" name="Text Box 10">
            <a:extLst>
              <a:ext uri="{FF2B5EF4-FFF2-40B4-BE49-F238E27FC236}">
                <a16:creationId xmlns:a16="http://schemas.microsoft.com/office/drawing/2014/main" id="{A1257211-9F50-56AB-983A-BC4FB40E44A3}"/>
              </a:ext>
            </a:extLst>
          </p:cNvPr>
          <p:cNvSpPr txBox="1"/>
          <p:nvPr/>
        </p:nvSpPr>
        <p:spPr>
          <a:xfrm>
            <a:off x="0" y="3547634"/>
            <a:ext cx="3263594" cy="1639080"/>
          </a:xfrm>
          <a:prstGeom prst="rect">
            <a:avLst/>
          </a:prstGeom>
          <a:solidFill>
            <a:srgbClr val="D0D0D0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Mental Health: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short-tempered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dirty="0">
                <a:solidFill>
                  <a:srgbClr val="000000"/>
                </a:solidFill>
                <a:latin typeface="Aptos" pitchFamily="34"/>
                <a:cs typeface="Times New Roman" pitchFamily="18"/>
              </a:rPr>
              <a:t>Anger management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Unable to take  orders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Social interactions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must capitalize on my emotional intelligence by being patient, respectful, and trusting my colleagues. I also need to be tolerant and mindful of bureaucracy. 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5" name="Text Box 1">
            <a:extLst>
              <a:ext uri="{FF2B5EF4-FFF2-40B4-BE49-F238E27FC236}">
                <a16:creationId xmlns:a16="http://schemas.microsoft.com/office/drawing/2014/main" id="{D7005663-DD60-3EF0-F837-FE80390BB5E7}"/>
              </a:ext>
            </a:extLst>
          </p:cNvPr>
          <p:cNvSpPr txBox="1"/>
          <p:nvPr/>
        </p:nvSpPr>
        <p:spPr>
          <a:xfrm>
            <a:off x="0" y="5202936"/>
            <a:ext cx="3263594" cy="2068592"/>
          </a:xfrm>
          <a:prstGeom prst="rect">
            <a:avLst/>
          </a:prstGeom>
          <a:solidFill>
            <a:srgbClr val="DCEAF7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Relationship management at work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Irritable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Skeptical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Persistent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Sensitive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Stubborn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need to improve on how to ‘ forgive and forget also I need to work on how to take humor/ light jokes 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6" name="Text Box 7">
            <a:extLst>
              <a:ext uri="{FF2B5EF4-FFF2-40B4-BE49-F238E27FC236}">
                <a16:creationId xmlns:a16="http://schemas.microsoft.com/office/drawing/2014/main" id="{F9A41F08-8FBA-F84A-D879-224BD2EC0008}"/>
              </a:ext>
            </a:extLst>
          </p:cNvPr>
          <p:cNvSpPr txBox="1"/>
          <p:nvPr/>
        </p:nvSpPr>
        <p:spPr>
          <a:xfrm>
            <a:off x="3263594" y="2681176"/>
            <a:ext cx="3594405" cy="1791181"/>
          </a:xfrm>
          <a:prstGeom prst="rect">
            <a:avLst/>
          </a:prstGeom>
          <a:solidFill>
            <a:srgbClr val="AEF7DD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Physical Health: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Stress &amp; Anxiety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M</a:t>
            </a: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usculoskeletal issues.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Good hygiene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Keeping word and controlling my thoughts.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Exercis</a:t>
            </a:r>
            <a:r>
              <a:rPr lang="en-US" sz="1100" dirty="0">
                <a:solidFill>
                  <a:srgbClr val="000000"/>
                </a:solidFill>
                <a:latin typeface="Aptos" pitchFamily="34"/>
                <a:ea typeface="Aptos" pitchFamily="34"/>
                <a:cs typeface="Times New Roman" pitchFamily="18"/>
              </a:rPr>
              <a:t>ing </a:t>
            </a:r>
            <a:endParaRPr lang="en-US" sz="1100" b="0" i="0" u="none" strike="noStrike" kern="1200" cap="none" spc="0" baseline="0" dirty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need to improve my physical health by doing regular activities, eating healthy, getting enough sleep, and most importantly relaxing my body and mind to get rid of stress &amp; anxiety.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dirty="0">
              <a:solidFill>
                <a:srgbClr val="000000"/>
              </a:solidFill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B732A29A-689F-C1F6-C56D-4C18F7A0FFDB}"/>
              </a:ext>
            </a:extLst>
          </p:cNvPr>
          <p:cNvSpPr txBox="1"/>
          <p:nvPr/>
        </p:nvSpPr>
        <p:spPr>
          <a:xfrm>
            <a:off x="0" y="7272342"/>
            <a:ext cx="3263594" cy="1904375"/>
          </a:xfrm>
          <a:prstGeom prst="rect">
            <a:avLst/>
          </a:prstGeom>
          <a:solidFill>
            <a:srgbClr val="D9F2D0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Resilience: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can work well under pressure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 have mutual respect for others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am flexible and adaptable to change. Ie during the pandemic period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share my knowledge  and gain knowledge from each other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R="0" lvl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need to capitalize/ improve my  resilience  in 5 pillars( energy, inner drive, flexible thinking, future focus and strong relationship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8" name="Text Box 11">
            <a:extLst>
              <a:ext uri="{FF2B5EF4-FFF2-40B4-BE49-F238E27FC236}">
                <a16:creationId xmlns:a16="http://schemas.microsoft.com/office/drawing/2014/main" id="{3AD158A4-E973-7D42-EBB7-2C1132175E0C}"/>
              </a:ext>
            </a:extLst>
          </p:cNvPr>
          <p:cNvSpPr txBox="1"/>
          <p:nvPr/>
        </p:nvSpPr>
        <p:spPr>
          <a:xfrm>
            <a:off x="3263594" y="1014142"/>
            <a:ext cx="3594405" cy="1667033"/>
          </a:xfrm>
          <a:prstGeom prst="rect">
            <a:avLst/>
          </a:prstGeom>
          <a:solidFill>
            <a:srgbClr val="F2C7E2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Decision Making: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Ability to frame ( identify the root cause, not the symptoms)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Ability to Brainstorming  solutions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Ability to evaluate situations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dirty="0">
                <a:solidFill>
                  <a:srgbClr val="000000"/>
                </a:solidFill>
                <a:latin typeface="Aptos" pitchFamily="34"/>
                <a:cs typeface="Times New Roman" pitchFamily="18"/>
              </a:rPr>
              <a:t> Willing to acknowledge mistakes and apologize.</a:t>
            </a:r>
          </a:p>
          <a:p>
            <a:pPr marR="0" lvl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 I Need to improve on reviewing the situation and its impact 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9" name="Text Box 1">
            <a:extLst>
              <a:ext uri="{FF2B5EF4-FFF2-40B4-BE49-F238E27FC236}">
                <a16:creationId xmlns:a16="http://schemas.microsoft.com/office/drawing/2014/main" id="{46A3D6A2-087B-C2E6-B9A4-7B5C8E7F423D}"/>
              </a:ext>
            </a:extLst>
          </p:cNvPr>
          <p:cNvSpPr txBox="1"/>
          <p:nvPr/>
        </p:nvSpPr>
        <p:spPr>
          <a:xfrm>
            <a:off x="3263594" y="7287758"/>
            <a:ext cx="3594405" cy="1888958"/>
          </a:xfrm>
          <a:prstGeom prst="rect">
            <a:avLst/>
          </a:prstGeom>
          <a:solidFill>
            <a:srgbClr val="E2C4F0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Self management : I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cs typeface="Times New Roman" pitchFamily="18"/>
              </a:rPr>
              <a:t>I am impatience sometimes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cs typeface="Times New Roman" pitchFamily="18"/>
              </a:rPr>
              <a:t>I have time management  skills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cs typeface="Times New Roman" pitchFamily="18"/>
              </a:rPr>
              <a:t>I have good organizing and prioritizing skills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cs typeface="Times New Roman" pitchFamily="18"/>
              </a:rPr>
              <a:t>I am always accountable for my own actions </a:t>
            </a: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cs typeface="Times New Roman" pitchFamily="18"/>
              </a:rPr>
              <a:t>I need to improve / capitalize my weakness into positivity  and good energy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cs typeface="Times New Roman" pitchFamily="18"/>
              </a:rPr>
              <a:t>I need to improve being patient and nurture my relationship with others .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0" name="Text Box 10">
            <a:extLst>
              <a:ext uri="{FF2B5EF4-FFF2-40B4-BE49-F238E27FC236}">
                <a16:creationId xmlns:a16="http://schemas.microsoft.com/office/drawing/2014/main" id="{C0342DE0-2E7C-3404-79FD-B88FAEF2EED5}"/>
              </a:ext>
            </a:extLst>
          </p:cNvPr>
          <p:cNvSpPr txBox="1"/>
          <p:nvPr/>
        </p:nvSpPr>
        <p:spPr>
          <a:xfrm>
            <a:off x="-42565" y="1014142"/>
            <a:ext cx="3306150" cy="1667033"/>
          </a:xfrm>
          <a:prstGeom prst="rect">
            <a:avLst/>
          </a:prstGeom>
          <a:solidFill>
            <a:srgbClr val="ECE9A0"/>
          </a:solidFill>
          <a:ln w="634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sng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Communication: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Empathetic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Confident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Focused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Proficient in verbal, non-verbal &amp; email communication 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 Need to improve on pause and plan before speaking ( </a:t>
            </a:r>
            <a:r>
              <a:rPr lang="en-US" sz="11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i.e</a:t>
            </a: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- at the interview )</a:t>
            </a:r>
            <a:endParaRPr lang="en-US" sz="4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1" name="Rectangle 12">
            <a:extLst>
              <a:ext uri="{FF2B5EF4-FFF2-40B4-BE49-F238E27FC236}">
                <a16:creationId xmlns:a16="http://schemas.microsoft.com/office/drawing/2014/main" id="{D71C5CFB-B925-F3C8-7ED6-FB9138A081F7}"/>
              </a:ext>
            </a:extLst>
          </p:cNvPr>
          <p:cNvSpPr/>
          <p:nvPr/>
        </p:nvSpPr>
        <p:spPr>
          <a:xfrm>
            <a:off x="372974" y="-93652"/>
            <a:ext cx="6942225" cy="92837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228526" rIns="91440" bIns="50785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Bernard MT Condensed" pitchFamily="18"/>
                <a:ea typeface="Brush Script MT" pitchFamily="66"/>
                <a:cs typeface="Brush Script MT" pitchFamily="66"/>
              </a:rPr>
              <a:t>DEVELOPING EMOTIONAL INTELLIGENCE 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 Display" pitchFamily="34"/>
                <a:ea typeface="Brush Script MT" pitchFamily="66"/>
                <a:cs typeface="Brush Script MT" pitchFamily="66"/>
              </a:rPr>
              <a:t>–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Bernard MT Condensed" pitchFamily="18"/>
                <a:ea typeface="Brush Script MT" pitchFamily="66"/>
                <a:cs typeface="Brush Script MT" pitchFamily="66"/>
              </a:rPr>
              <a:t> BMSW6106</a:t>
            </a:r>
            <a:endParaRPr lang="en-GB" sz="3200" b="0" i="0" u="none" strike="noStrike" kern="1200" cap="none" spc="0" baseline="0">
              <a:solidFill>
                <a:srgbClr val="0F4761"/>
              </a:solidFill>
              <a:uFillTx/>
              <a:latin typeface="Aptos Display" pitchFamily="34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1EDB1D18-2ACC-F0E8-8B6B-0CD1871D32BB}"/>
              </a:ext>
            </a:extLst>
          </p:cNvPr>
          <p:cNvSpPr/>
          <p:nvPr/>
        </p:nvSpPr>
        <p:spPr>
          <a:xfrm>
            <a:off x="660013" y="293568"/>
            <a:ext cx="6368146" cy="80525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228526" rIns="91440" bIns="50785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sng" strike="noStrike" kern="1200" cap="none" spc="0" baseline="0">
                <a:solidFill>
                  <a:srgbClr val="00B0F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Reflection of my own EI    </a:t>
            </a:r>
            <a:r>
              <a:rPr lang="en-GB" sz="1200" b="1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MD ABDUL QUADDER CHOWDHURY {2119999}</a:t>
            </a:r>
            <a:endParaRPr lang="en-GB" sz="2000" b="0" i="0" u="none" strike="noStrike" kern="1200" cap="none" spc="0" baseline="0">
              <a:solidFill>
                <a:srgbClr val="0F4761"/>
              </a:solidFill>
              <a:uFillTx/>
              <a:latin typeface="Aptos Display" pitchFamily="34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3" name="Rectangle 18">
            <a:extLst>
              <a:ext uri="{FF2B5EF4-FFF2-40B4-BE49-F238E27FC236}">
                <a16:creationId xmlns:a16="http://schemas.microsoft.com/office/drawing/2014/main" id="{2B2369DA-9916-4382-5C02-7B0E71A2C4ED}"/>
              </a:ext>
            </a:extLst>
          </p:cNvPr>
          <p:cNvSpPr/>
          <p:nvPr/>
        </p:nvSpPr>
        <p:spPr>
          <a:xfrm flipV="1">
            <a:off x="751307" y="5141085"/>
            <a:ext cx="4662415" cy="8668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228526" rIns="91440" bIns="50785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F4761"/>
              </a:solidFill>
              <a:uFillTx/>
              <a:latin typeface="Aptos Display" pitchFamily="34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4" name="Rectangle 19">
            <a:extLst>
              <a:ext uri="{FF2B5EF4-FFF2-40B4-BE49-F238E27FC236}">
                <a16:creationId xmlns:a16="http://schemas.microsoft.com/office/drawing/2014/main" id="{10CDE3E0-3649-CF0F-050A-60C15C00ADFF}"/>
              </a:ext>
            </a:extLst>
          </p:cNvPr>
          <p:cNvSpPr/>
          <p:nvPr/>
        </p:nvSpPr>
        <p:spPr>
          <a:xfrm flipV="1">
            <a:off x="751307" y="5124864"/>
            <a:ext cx="4662415" cy="92333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5" name="Rectangle 21">
            <a:extLst>
              <a:ext uri="{FF2B5EF4-FFF2-40B4-BE49-F238E27FC236}">
                <a16:creationId xmlns:a16="http://schemas.microsoft.com/office/drawing/2014/main" id="{11FB6D77-5616-432C-0169-D52680E964CB}"/>
              </a:ext>
            </a:extLst>
          </p:cNvPr>
          <p:cNvSpPr/>
          <p:nvPr/>
        </p:nvSpPr>
        <p:spPr>
          <a:xfrm flipV="1">
            <a:off x="751307" y="5186714"/>
            <a:ext cx="4662415" cy="70788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 </a:t>
            </a:r>
            <a:endParaRPr lang="en-GB" sz="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6" name="Rectangle 26">
            <a:extLst>
              <a:ext uri="{FF2B5EF4-FFF2-40B4-BE49-F238E27FC236}">
                <a16:creationId xmlns:a16="http://schemas.microsoft.com/office/drawing/2014/main" id="{645EB3D7-0837-8CCF-3378-E42550F30A6B}"/>
              </a:ext>
            </a:extLst>
          </p:cNvPr>
          <p:cNvSpPr/>
          <p:nvPr/>
        </p:nvSpPr>
        <p:spPr>
          <a:xfrm>
            <a:off x="751307" y="4765999"/>
            <a:ext cx="4662415" cy="73866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pic>
        <p:nvPicPr>
          <p:cNvPr id="17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569F41F4-8CB9-717F-63F3-3599DC7B21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42565" y="2642570"/>
            <a:ext cx="3306150" cy="90506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22" descr="A person taking a selfie">
            <a:extLst>
              <a:ext uri="{FF2B5EF4-FFF2-40B4-BE49-F238E27FC236}">
                <a16:creationId xmlns:a16="http://schemas.microsoft.com/office/drawing/2014/main" id="{818886EB-CBF2-3DB5-BD1E-ACF870C67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0995" y="9328373"/>
            <a:ext cx="2404793" cy="278024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110</TotalTime>
  <Words>414</Words>
  <Application>Microsoft Office PowerPoint</Application>
  <PresentationFormat>Widescreen</PresentationFormat>
  <Paragraphs>69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Bernard MT Condensed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CHOWDHURY, Abdul (UNIVERSITY COLLEGE LONDON HOSPITALS NHS FOUNDATION TRUST)</dc:creator>
  <cp:lastModifiedBy>CHOWDHURY, Abdul (UNIVERSITY COLLEGE LONDON HOSPITALS NHS FOUNDATION TRUST)</cp:lastModifiedBy>
  <cp:revision>6</cp:revision>
  <dcterms:created xsi:type="dcterms:W3CDTF">2024-11-29T15:34:11Z</dcterms:created>
  <dcterms:modified xsi:type="dcterms:W3CDTF">2024-12-05T17:13:39Z</dcterms:modified>
</cp:coreProperties>
</file>