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231" autoAdjust="0"/>
  </p:normalViewPr>
  <p:slideViewPr>
    <p:cSldViewPr snapToGrid="0">
      <p:cViewPr varScale="1">
        <p:scale>
          <a:sx n="46" d="100"/>
          <a:sy n="46" d="100"/>
        </p:scale>
        <p:origin x="144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4A58BF-7165-43E2-9AEA-A2346A74CF62}" type="doc">
      <dgm:prSet loTypeId="urn:microsoft.com/office/officeart/2005/8/layout/process1" loCatId="process" qsTypeId="urn:microsoft.com/office/officeart/2005/8/quickstyle/simple1" qsCatId="simple" csTypeId="urn:microsoft.com/office/officeart/2005/8/colors/accent1_2" csCatId="accent1" phldr="1"/>
      <dgm:spPr/>
    </dgm:pt>
    <dgm:pt modelId="{658A79F4-FCAF-497E-BEE5-B0A0FCEF74A1}">
      <dgm:prSet phldrT="[Text]"/>
      <dgm:spPr/>
      <dgm:t>
        <a:bodyPr/>
        <a:lstStyle/>
        <a:p>
          <a:r>
            <a:rPr lang="en-IN"/>
            <a:t>Person-Centered Care</a:t>
          </a:r>
        </a:p>
      </dgm:t>
    </dgm:pt>
    <dgm:pt modelId="{D77638CF-A448-48AC-81AB-A3C0CB860157}" type="parTrans" cxnId="{30E07085-5E8D-474C-9490-845716527E1F}">
      <dgm:prSet/>
      <dgm:spPr/>
      <dgm:t>
        <a:bodyPr/>
        <a:lstStyle/>
        <a:p>
          <a:endParaRPr lang="en-IN"/>
        </a:p>
      </dgm:t>
    </dgm:pt>
    <dgm:pt modelId="{D80D9CC2-6887-412C-9D06-251B995D1381}" type="sibTrans" cxnId="{30E07085-5E8D-474C-9490-845716527E1F}">
      <dgm:prSet/>
      <dgm:spPr/>
      <dgm:t>
        <a:bodyPr/>
        <a:lstStyle/>
        <a:p>
          <a:endParaRPr lang="en-IN"/>
        </a:p>
      </dgm:t>
    </dgm:pt>
    <dgm:pt modelId="{91992984-A251-4350-B02B-3380BD5500BD}">
      <dgm:prSet phldrT="[Text]"/>
      <dgm:spPr/>
      <dgm:t>
        <a:bodyPr/>
        <a:lstStyle/>
        <a:p>
          <a:r>
            <a:rPr lang="en-IN"/>
            <a:t>Chronic Care Model</a:t>
          </a:r>
        </a:p>
      </dgm:t>
    </dgm:pt>
    <dgm:pt modelId="{8D2F158C-AF2C-4257-91B7-4DDBAB5FF10C}" type="parTrans" cxnId="{CA0F7E8A-6674-4EFD-9238-130F6B26B328}">
      <dgm:prSet/>
      <dgm:spPr/>
      <dgm:t>
        <a:bodyPr/>
        <a:lstStyle/>
        <a:p>
          <a:endParaRPr lang="en-IN"/>
        </a:p>
      </dgm:t>
    </dgm:pt>
    <dgm:pt modelId="{AC1D06AC-33E0-402B-8A3D-38EC81C6B6C0}" type="sibTrans" cxnId="{CA0F7E8A-6674-4EFD-9238-130F6B26B328}">
      <dgm:prSet/>
      <dgm:spPr/>
      <dgm:t>
        <a:bodyPr/>
        <a:lstStyle/>
        <a:p>
          <a:endParaRPr lang="en-IN"/>
        </a:p>
      </dgm:t>
    </dgm:pt>
    <dgm:pt modelId="{FA5B5648-A63B-42F9-B33A-7ACD204214AB}">
      <dgm:prSet phldrT="[Text]"/>
      <dgm:spPr/>
      <dgm:t>
        <a:bodyPr/>
        <a:lstStyle/>
        <a:p>
          <a:r>
            <a:rPr lang="en-IN" dirty="0"/>
            <a:t>Biopsychosocial Model</a:t>
          </a:r>
        </a:p>
      </dgm:t>
    </dgm:pt>
    <dgm:pt modelId="{ACB8E48E-7898-4D0D-8A27-9F9328A54342}" type="parTrans" cxnId="{7309CD6B-BB0B-41B6-8769-1A55CB8A8CFE}">
      <dgm:prSet/>
      <dgm:spPr/>
      <dgm:t>
        <a:bodyPr/>
        <a:lstStyle/>
        <a:p>
          <a:endParaRPr lang="en-IN"/>
        </a:p>
      </dgm:t>
    </dgm:pt>
    <dgm:pt modelId="{2AE9B953-4C95-4F6C-A81E-68F855A58E84}" type="sibTrans" cxnId="{7309CD6B-BB0B-41B6-8769-1A55CB8A8CFE}">
      <dgm:prSet/>
      <dgm:spPr/>
      <dgm:t>
        <a:bodyPr/>
        <a:lstStyle/>
        <a:p>
          <a:endParaRPr lang="en-IN"/>
        </a:p>
      </dgm:t>
    </dgm:pt>
    <dgm:pt modelId="{96A3CAF2-351A-461D-B6F5-C697ED2FAC26}">
      <dgm:prSet/>
      <dgm:spPr/>
      <dgm:t>
        <a:bodyPr/>
        <a:lstStyle/>
        <a:p>
          <a:r>
            <a:rPr lang="en-IN"/>
            <a:t>Improved Patient Outcomes</a:t>
          </a:r>
        </a:p>
      </dgm:t>
    </dgm:pt>
    <dgm:pt modelId="{48D26678-9DA9-46AA-9E02-8595939E89F8}" type="parTrans" cxnId="{E6D297E1-A4CB-4BB0-BCE2-104A07BF02E0}">
      <dgm:prSet/>
      <dgm:spPr/>
      <dgm:t>
        <a:bodyPr/>
        <a:lstStyle/>
        <a:p>
          <a:endParaRPr lang="en-IN"/>
        </a:p>
      </dgm:t>
    </dgm:pt>
    <dgm:pt modelId="{F20F0B49-EED4-4436-8279-F49ED2563BE4}" type="sibTrans" cxnId="{E6D297E1-A4CB-4BB0-BCE2-104A07BF02E0}">
      <dgm:prSet/>
      <dgm:spPr/>
      <dgm:t>
        <a:bodyPr/>
        <a:lstStyle/>
        <a:p>
          <a:endParaRPr lang="en-IN"/>
        </a:p>
      </dgm:t>
    </dgm:pt>
    <dgm:pt modelId="{DE0AF17E-4152-4595-AED9-CFA63BAB87E3}" type="pres">
      <dgm:prSet presAssocID="{D84A58BF-7165-43E2-9AEA-A2346A74CF62}" presName="Name0" presStyleCnt="0">
        <dgm:presLayoutVars>
          <dgm:dir/>
          <dgm:resizeHandles val="exact"/>
        </dgm:presLayoutVars>
      </dgm:prSet>
      <dgm:spPr/>
    </dgm:pt>
    <dgm:pt modelId="{D7B29F11-805D-4C21-87F8-38E54AB60B9C}" type="pres">
      <dgm:prSet presAssocID="{658A79F4-FCAF-497E-BEE5-B0A0FCEF74A1}" presName="node" presStyleLbl="node1" presStyleIdx="0" presStyleCnt="4">
        <dgm:presLayoutVars>
          <dgm:bulletEnabled val="1"/>
        </dgm:presLayoutVars>
      </dgm:prSet>
      <dgm:spPr/>
    </dgm:pt>
    <dgm:pt modelId="{C4C9BB3A-D134-4E9D-B0FD-4B4852DCE12F}" type="pres">
      <dgm:prSet presAssocID="{D80D9CC2-6887-412C-9D06-251B995D1381}" presName="sibTrans" presStyleLbl="sibTrans2D1" presStyleIdx="0" presStyleCnt="3"/>
      <dgm:spPr/>
    </dgm:pt>
    <dgm:pt modelId="{C245C175-B717-42DA-93EB-D7AA72BADD56}" type="pres">
      <dgm:prSet presAssocID="{D80D9CC2-6887-412C-9D06-251B995D1381}" presName="connectorText" presStyleLbl="sibTrans2D1" presStyleIdx="0" presStyleCnt="3"/>
      <dgm:spPr/>
    </dgm:pt>
    <dgm:pt modelId="{66F60C76-EA94-41A2-90B5-6093B61F56CB}" type="pres">
      <dgm:prSet presAssocID="{91992984-A251-4350-B02B-3380BD5500BD}" presName="node" presStyleLbl="node1" presStyleIdx="1" presStyleCnt="4">
        <dgm:presLayoutVars>
          <dgm:bulletEnabled val="1"/>
        </dgm:presLayoutVars>
      </dgm:prSet>
      <dgm:spPr/>
    </dgm:pt>
    <dgm:pt modelId="{47335235-3F60-4051-9D60-B3020A33ACDD}" type="pres">
      <dgm:prSet presAssocID="{AC1D06AC-33E0-402B-8A3D-38EC81C6B6C0}" presName="sibTrans" presStyleLbl="sibTrans2D1" presStyleIdx="1" presStyleCnt="3"/>
      <dgm:spPr/>
    </dgm:pt>
    <dgm:pt modelId="{F57587CD-6134-4A71-B984-6D20872845C3}" type="pres">
      <dgm:prSet presAssocID="{AC1D06AC-33E0-402B-8A3D-38EC81C6B6C0}" presName="connectorText" presStyleLbl="sibTrans2D1" presStyleIdx="1" presStyleCnt="3"/>
      <dgm:spPr/>
    </dgm:pt>
    <dgm:pt modelId="{72058F54-A159-43DF-BC36-C879270A466A}" type="pres">
      <dgm:prSet presAssocID="{FA5B5648-A63B-42F9-B33A-7ACD204214AB}" presName="node" presStyleLbl="node1" presStyleIdx="2" presStyleCnt="4">
        <dgm:presLayoutVars>
          <dgm:bulletEnabled val="1"/>
        </dgm:presLayoutVars>
      </dgm:prSet>
      <dgm:spPr/>
    </dgm:pt>
    <dgm:pt modelId="{08D2F4CF-7DDC-4246-8708-31D4E8C767F4}" type="pres">
      <dgm:prSet presAssocID="{2AE9B953-4C95-4F6C-A81E-68F855A58E84}" presName="sibTrans" presStyleLbl="sibTrans2D1" presStyleIdx="2" presStyleCnt="3"/>
      <dgm:spPr/>
    </dgm:pt>
    <dgm:pt modelId="{7A945DE6-D7B1-4786-9A68-DC626BDF9FA9}" type="pres">
      <dgm:prSet presAssocID="{2AE9B953-4C95-4F6C-A81E-68F855A58E84}" presName="connectorText" presStyleLbl="sibTrans2D1" presStyleIdx="2" presStyleCnt="3"/>
      <dgm:spPr/>
    </dgm:pt>
    <dgm:pt modelId="{8593C345-CD3D-48AE-A3F8-04EB38ECED7D}" type="pres">
      <dgm:prSet presAssocID="{96A3CAF2-351A-461D-B6F5-C697ED2FAC26}" presName="node" presStyleLbl="node1" presStyleIdx="3" presStyleCnt="4">
        <dgm:presLayoutVars>
          <dgm:bulletEnabled val="1"/>
        </dgm:presLayoutVars>
      </dgm:prSet>
      <dgm:spPr/>
    </dgm:pt>
  </dgm:ptLst>
  <dgm:cxnLst>
    <dgm:cxn modelId="{68C5402D-8218-4C7F-9E9D-CC0DB4B7EA7B}" type="presOf" srcId="{D80D9CC2-6887-412C-9D06-251B995D1381}" destId="{C4C9BB3A-D134-4E9D-B0FD-4B4852DCE12F}" srcOrd="0" destOrd="0" presId="urn:microsoft.com/office/officeart/2005/8/layout/process1"/>
    <dgm:cxn modelId="{8F526436-DC73-4695-A845-C3DB1387A68D}" type="presOf" srcId="{91992984-A251-4350-B02B-3380BD5500BD}" destId="{66F60C76-EA94-41A2-90B5-6093B61F56CB}" srcOrd="0" destOrd="0" presId="urn:microsoft.com/office/officeart/2005/8/layout/process1"/>
    <dgm:cxn modelId="{40A18A42-7308-4DD5-BE39-CC05AD2CDCF8}" type="presOf" srcId="{FA5B5648-A63B-42F9-B33A-7ACD204214AB}" destId="{72058F54-A159-43DF-BC36-C879270A466A}" srcOrd="0" destOrd="0" presId="urn:microsoft.com/office/officeart/2005/8/layout/process1"/>
    <dgm:cxn modelId="{ADC3D948-AE7D-4F36-93D0-A5C99618BA94}" type="presOf" srcId="{2AE9B953-4C95-4F6C-A81E-68F855A58E84}" destId="{08D2F4CF-7DDC-4246-8708-31D4E8C767F4}" srcOrd="0" destOrd="0" presId="urn:microsoft.com/office/officeart/2005/8/layout/process1"/>
    <dgm:cxn modelId="{7309CD6B-BB0B-41B6-8769-1A55CB8A8CFE}" srcId="{D84A58BF-7165-43E2-9AEA-A2346A74CF62}" destId="{FA5B5648-A63B-42F9-B33A-7ACD204214AB}" srcOrd="2" destOrd="0" parTransId="{ACB8E48E-7898-4D0D-8A27-9F9328A54342}" sibTransId="{2AE9B953-4C95-4F6C-A81E-68F855A58E84}"/>
    <dgm:cxn modelId="{88CE1A81-B586-4324-A0C6-C4C81DDC8F55}" type="presOf" srcId="{658A79F4-FCAF-497E-BEE5-B0A0FCEF74A1}" destId="{D7B29F11-805D-4C21-87F8-38E54AB60B9C}" srcOrd="0" destOrd="0" presId="urn:microsoft.com/office/officeart/2005/8/layout/process1"/>
    <dgm:cxn modelId="{30E07085-5E8D-474C-9490-845716527E1F}" srcId="{D84A58BF-7165-43E2-9AEA-A2346A74CF62}" destId="{658A79F4-FCAF-497E-BEE5-B0A0FCEF74A1}" srcOrd="0" destOrd="0" parTransId="{D77638CF-A448-48AC-81AB-A3C0CB860157}" sibTransId="{D80D9CC2-6887-412C-9D06-251B995D1381}"/>
    <dgm:cxn modelId="{CA0F7E8A-6674-4EFD-9238-130F6B26B328}" srcId="{D84A58BF-7165-43E2-9AEA-A2346A74CF62}" destId="{91992984-A251-4350-B02B-3380BD5500BD}" srcOrd="1" destOrd="0" parTransId="{8D2F158C-AF2C-4257-91B7-4DDBAB5FF10C}" sibTransId="{AC1D06AC-33E0-402B-8A3D-38EC81C6B6C0}"/>
    <dgm:cxn modelId="{423FF5A6-8D3C-47A7-88F3-EDA0B444CB60}" type="presOf" srcId="{D80D9CC2-6887-412C-9D06-251B995D1381}" destId="{C245C175-B717-42DA-93EB-D7AA72BADD56}" srcOrd="1" destOrd="0" presId="urn:microsoft.com/office/officeart/2005/8/layout/process1"/>
    <dgm:cxn modelId="{265CEFAE-EFD7-4FF1-B340-B99F22085A6C}" type="presOf" srcId="{2AE9B953-4C95-4F6C-A81E-68F855A58E84}" destId="{7A945DE6-D7B1-4786-9A68-DC626BDF9FA9}" srcOrd="1" destOrd="0" presId="urn:microsoft.com/office/officeart/2005/8/layout/process1"/>
    <dgm:cxn modelId="{CB2AA4B5-4AB5-4973-B054-94335A65D1CF}" type="presOf" srcId="{96A3CAF2-351A-461D-B6F5-C697ED2FAC26}" destId="{8593C345-CD3D-48AE-A3F8-04EB38ECED7D}" srcOrd="0" destOrd="0" presId="urn:microsoft.com/office/officeart/2005/8/layout/process1"/>
    <dgm:cxn modelId="{1CB784BF-DA63-44F8-BF70-513EDBB56D85}" type="presOf" srcId="{AC1D06AC-33E0-402B-8A3D-38EC81C6B6C0}" destId="{F57587CD-6134-4A71-B984-6D20872845C3}" srcOrd="1" destOrd="0" presId="urn:microsoft.com/office/officeart/2005/8/layout/process1"/>
    <dgm:cxn modelId="{0F6965C0-761E-42D5-853E-C4040D8956C0}" type="presOf" srcId="{D84A58BF-7165-43E2-9AEA-A2346A74CF62}" destId="{DE0AF17E-4152-4595-AED9-CFA63BAB87E3}" srcOrd="0" destOrd="0" presId="urn:microsoft.com/office/officeart/2005/8/layout/process1"/>
    <dgm:cxn modelId="{E6D297E1-A4CB-4BB0-BCE2-104A07BF02E0}" srcId="{D84A58BF-7165-43E2-9AEA-A2346A74CF62}" destId="{96A3CAF2-351A-461D-B6F5-C697ED2FAC26}" srcOrd="3" destOrd="0" parTransId="{48D26678-9DA9-46AA-9E02-8595939E89F8}" sibTransId="{F20F0B49-EED4-4436-8279-F49ED2563BE4}"/>
    <dgm:cxn modelId="{7F937BE8-CBC3-4449-A753-959AEA9D85A5}" type="presOf" srcId="{AC1D06AC-33E0-402B-8A3D-38EC81C6B6C0}" destId="{47335235-3F60-4051-9D60-B3020A33ACDD}" srcOrd="0" destOrd="0" presId="urn:microsoft.com/office/officeart/2005/8/layout/process1"/>
    <dgm:cxn modelId="{29A9D377-B325-424E-8294-8DCF3A85ADE8}" type="presParOf" srcId="{DE0AF17E-4152-4595-AED9-CFA63BAB87E3}" destId="{D7B29F11-805D-4C21-87F8-38E54AB60B9C}" srcOrd="0" destOrd="0" presId="urn:microsoft.com/office/officeart/2005/8/layout/process1"/>
    <dgm:cxn modelId="{62DFC7B1-EF31-4996-8EF2-66E9F7D3F24D}" type="presParOf" srcId="{DE0AF17E-4152-4595-AED9-CFA63BAB87E3}" destId="{C4C9BB3A-D134-4E9D-B0FD-4B4852DCE12F}" srcOrd="1" destOrd="0" presId="urn:microsoft.com/office/officeart/2005/8/layout/process1"/>
    <dgm:cxn modelId="{1BD1E6C1-9DCE-48AD-9B2F-63FF39A8D94F}" type="presParOf" srcId="{C4C9BB3A-D134-4E9D-B0FD-4B4852DCE12F}" destId="{C245C175-B717-42DA-93EB-D7AA72BADD56}" srcOrd="0" destOrd="0" presId="urn:microsoft.com/office/officeart/2005/8/layout/process1"/>
    <dgm:cxn modelId="{0B112428-221A-478A-9137-0B648CA0879B}" type="presParOf" srcId="{DE0AF17E-4152-4595-AED9-CFA63BAB87E3}" destId="{66F60C76-EA94-41A2-90B5-6093B61F56CB}" srcOrd="2" destOrd="0" presId="urn:microsoft.com/office/officeart/2005/8/layout/process1"/>
    <dgm:cxn modelId="{F33D153D-2464-4C0E-AD2A-FAC1DA8F2036}" type="presParOf" srcId="{DE0AF17E-4152-4595-AED9-CFA63BAB87E3}" destId="{47335235-3F60-4051-9D60-B3020A33ACDD}" srcOrd="3" destOrd="0" presId="urn:microsoft.com/office/officeart/2005/8/layout/process1"/>
    <dgm:cxn modelId="{1AEAA6B6-FA5F-4A8F-B441-C56B29733FBA}" type="presParOf" srcId="{47335235-3F60-4051-9D60-B3020A33ACDD}" destId="{F57587CD-6134-4A71-B984-6D20872845C3}" srcOrd="0" destOrd="0" presId="urn:microsoft.com/office/officeart/2005/8/layout/process1"/>
    <dgm:cxn modelId="{CCFCE432-3F9B-4BAE-B96A-58ED5AFB092F}" type="presParOf" srcId="{DE0AF17E-4152-4595-AED9-CFA63BAB87E3}" destId="{72058F54-A159-43DF-BC36-C879270A466A}" srcOrd="4" destOrd="0" presId="urn:microsoft.com/office/officeart/2005/8/layout/process1"/>
    <dgm:cxn modelId="{0CFB4718-BB8F-4AF3-A1AD-CDB20E298EE2}" type="presParOf" srcId="{DE0AF17E-4152-4595-AED9-CFA63BAB87E3}" destId="{08D2F4CF-7DDC-4246-8708-31D4E8C767F4}" srcOrd="5" destOrd="0" presId="urn:microsoft.com/office/officeart/2005/8/layout/process1"/>
    <dgm:cxn modelId="{9E8B37A3-1975-4C52-8A11-8BB01F7DC8EB}" type="presParOf" srcId="{08D2F4CF-7DDC-4246-8708-31D4E8C767F4}" destId="{7A945DE6-D7B1-4786-9A68-DC626BDF9FA9}" srcOrd="0" destOrd="0" presId="urn:microsoft.com/office/officeart/2005/8/layout/process1"/>
    <dgm:cxn modelId="{839F7D48-45A9-4D52-A20D-23D5662040A7}" type="presParOf" srcId="{DE0AF17E-4152-4595-AED9-CFA63BAB87E3}" destId="{8593C345-CD3D-48AE-A3F8-04EB38ECED7D}"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5F1279-C59C-432C-B150-FDE13BF4133E}" type="doc">
      <dgm:prSet loTypeId="urn:microsoft.com/office/officeart/2005/8/layout/cycle5" loCatId="cycle" qsTypeId="urn:microsoft.com/office/officeart/2005/8/quickstyle/simple5" qsCatId="simple" csTypeId="urn:microsoft.com/office/officeart/2005/8/colors/colorful1" csCatId="colorful"/>
      <dgm:spPr/>
      <dgm:t>
        <a:bodyPr/>
        <a:lstStyle/>
        <a:p>
          <a:endParaRPr lang="en-US"/>
        </a:p>
      </dgm:t>
    </dgm:pt>
    <dgm:pt modelId="{7D7AC69A-5834-476A-BBB5-5E34C6C699E0}">
      <dgm:prSet/>
      <dgm:spPr/>
      <dgm:t>
        <a:bodyPr/>
        <a:lstStyle/>
        <a:p>
          <a:r>
            <a:rPr lang="en-US"/>
            <a:t>Chronic inflammation processes are often related to cardiovascular diseases (Jahid, et al., 2023).</a:t>
          </a:r>
        </a:p>
      </dgm:t>
    </dgm:pt>
    <dgm:pt modelId="{4CF9DD4F-FA78-4C3A-AAF3-128D4C93CB65}" type="parTrans" cxnId="{F3B91936-0DDF-4423-8211-1EA0480C53A5}">
      <dgm:prSet/>
      <dgm:spPr/>
      <dgm:t>
        <a:bodyPr/>
        <a:lstStyle/>
        <a:p>
          <a:endParaRPr lang="en-US"/>
        </a:p>
      </dgm:t>
    </dgm:pt>
    <dgm:pt modelId="{60CE0BEE-8AE2-490A-AA23-13F1AC8F6B03}" type="sibTrans" cxnId="{F3B91936-0DDF-4423-8211-1EA0480C53A5}">
      <dgm:prSet/>
      <dgm:spPr/>
      <dgm:t>
        <a:bodyPr/>
        <a:lstStyle/>
        <a:p>
          <a:endParaRPr lang="en-US"/>
        </a:p>
      </dgm:t>
    </dgm:pt>
    <dgm:pt modelId="{8CE2B7CD-190C-41E9-A0DF-DF89E3F63E44}">
      <dgm:prSet/>
      <dgm:spPr/>
      <dgm:t>
        <a:bodyPr/>
        <a:lstStyle/>
        <a:p>
          <a:r>
            <a:rPr lang="en-US"/>
            <a:t>The way of development of arthritis is also a significant risk, and even more severe in the presence of obesity.</a:t>
          </a:r>
        </a:p>
      </dgm:t>
    </dgm:pt>
    <dgm:pt modelId="{47868379-23A9-469C-9A65-4CD5FDE77F18}" type="parTrans" cxnId="{35AE9D1E-7E98-42BC-B662-3B7F23358166}">
      <dgm:prSet/>
      <dgm:spPr/>
      <dgm:t>
        <a:bodyPr/>
        <a:lstStyle/>
        <a:p>
          <a:endParaRPr lang="en-US"/>
        </a:p>
      </dgm:t>
    </dgm:pt>
    <dgm:pt modelId="{9CD2C9AB-3A33-49DC-9405-C2705EE3F671}" type="sibTrans" cxnId="{35AE9D1E-7E98-42BC-B662-3B7F23358166}">
      <dgm:prSet/>
      <dgm:spPr/>
      <dgm:t>
        <a:bodyPr/>
        <a:lstStyle/>
        <a:p>
          <a:endParaRPr lang="en-US"/>
        </a:p>
      </dgm:t>
    </dgm:pt>
    <dgm:pt modelId="{07A6785F-82AD-4199-9C0A-576D3D2BDD55}">
      <dgm:prSet/>
      <dgm:spPr/>
      <dgm:t>
        <a:bodyPr/>
        <a:lstStyle/>
        <a:p>
          <a:r>
            <a:rPr lang="en-US"/>
            <a:t>Inflammatory pathways and common lifestyle risk factors are associated with diabetes.</a:t>
          </a:r>
        </a:p>
      </dgm:t>
    </dgm:pt>
    <dgm:pt modelId="{A84324AA-83D3-46AC-8F87-5B4EA7AF695F}" type="parTrans" cxnId="{C307D611-2758-4523-AA42-DE5DEF60F851}">
      <dgm:prSet/>
      <dgm:spPr/>
      <dgm:t>
        <a:bodyPr/>
        <a:lstStyle/>
        <a:p>
          <a:endParaRPr lang="en-US"/>
        </a:p>
      </dgm:t>
    </dgm:pt>
    <dgm:pt modelId="{0ABF0910-BD50-4708-A3D6-62AE402A0FF7}" type="sibTrans" cxnId="{C307D611-2758-4523-AA42-DE5DEF60F851}">
      <dgm:prSet/>
      <dgm:spPr/>
      <dgm:t>
        <a:bodyPr/>
        <a:lstStyle/>
        <a:p>
          <a:endParaRPr lang="en-US"/>
        </a:p>
      </dgm:t>
    </dgm:pt>
    <dgm:pt modelId="{AF33893A-0D7A-4C02-8FA5-30838DB232DD}">
      <dgm:prSet/>
      <dgm:spPr/>
      <dgm:t>
        <a:bodyPr/>
        <a:lstStyle/>
        <a:p>
          <a:r>
            <a:rPr lang="en-US"/>
            <a:t>Available evidence on depression and anxiety as influencing factors on adherence and overall disease management outcomes.</a:t>
          </a:r>
        </a:p>
      </dgm:t>
    </dgm:pt>
    <dgm:pt modelId="{C1997E11-A4E2-49C2-9E27-3DA7D7229E21}" type="parTrans" cxnId="{427EA85F-C302-469B-BB0A-BBCBB907DD58}">
      <dgm:prSet/>
      <dgm:spPr/>
      <dgm:t>
        <a:bodyPr/>
        <a:lstStyle/>
        <a:p>
          <a:endParaRPr lang="en-US"/>
        </a:p>
      </dgm:t>
    </dgm:pt>
    <dgm:pt modelId="{EB455E53-27C4-476A-814B-1D5CC26E78B6}" type="sibTrans" cxnId="{427EA85F-C302-469B-BB0A-BBCBB907DD58}">
      <dgm:prSet/>
      <dgm:spPr/>
      <dgm:t>
        <a:bodyPr/>
        <a:lstStyle/>
        <a:p>
          <a:endParaRPr lang="en-US"/>
        </a:p>
      </dgm:t>
    </dgm:pt>
    <dgm:pt modelId="{4DC3E7E7-24EE-4CFA-A7A3-A01B518A6E00}">
      <dgm:prSet/>
      <dgm:spPr/>
      <dgm:t>
        <a:bodyPr/>
        <a:lstStyle/>
        <a:p>
          <a:r>
            <a:rPr lang="en-US" dirty="0"/>
            <a:t>The presence of comorbidities makes planning of treatment more difficult and complex in healthcare (Rayman, et al., 2022).</a:t>
          </a:r>
        </a:p>
      </dgm:t>
    </dgm:pt>
    <dgm:pt modelId="{AAFD3675-9C2C-452B-AD47-91C73F1FC7C5}" type="parTrans" cxnId="{222DB7C6-19F0-411F-BD8E-80CBB7690298}">
      <dgm:prSet/>
      <dgm:spPr/>
      <dgm:t>
        <a:bodyPr/>
        <a:lstStyle/>
        <a:p>
          <a:endParaRPr lang="en-US"/>
        </a:p>
      </dgm:t>
    </dgm:pt>
    <dgm:pt modelId="{D15FB618-0269-44AD-BEF2-335FCF43A409}" type="sibTrans" cxnId="{222DB7C6-19F0-411F-BD8E-80CBB7690298}">
      <dgm:prSet/>
      <dgm:spPr/>
      <dgm:t>
        <a:bodyPr/>
        <a:lstStyle/>
        <a:p>
          <a:endParaRPr lang="en-US"/>
        </a:p>
      </dgm:t>
    </dgm:pt>
    <dgm:pt modelId="{88A2AF9F-FEA8-4DF8-BF38-464C7BF2BC3C}" type="pres">
      <dgm:prSet presAssocID="{4C5F1279-C59C-432C-B150-FDE13BF4133E}" presName="cycle" presStyleCnt="0">
        <dgm:presLayoutVars>
          <dgm:dir/>
          <dgm:resizeHandles val="exact"/>
        </dgm:presLayoutVars>
      </dgm:prSet>
      <dgm:spPr/>
    </dgm:pt>
    <dgm:pt modelId="{D0047417-EF52-452D-B291-128CC437DFCB}" type="pres">
      <dgm:prSet presAssocID="{7D7AC69A-5834-476A-BBB5-5E34C6C699E0}" presName="node" presStyleLbl="node1" presStyleIdx="0" presStyleCnt="5">
        <dgm:presLayoutVars>
          <dgm:bulletEnabled val="1"/>
        </dgm:presLayoutVars>
      </dgm:prSet>
      <dgm:spPr/>
    </dgm:pt>
    <dgm:pt modelId="{6C2B17CA-AC58-424B-B95A-63BB31814AB5}" type="pres">
      <dgm:prSet presAssocID="{7D7AC69A-5834-476A-BBB5-5E34C6C699E0}" presName="spNode" presStyleCnt="0"/>
      <dgm:spPr/>
    </dgm:pt>
    <dgm:pt modelId="{CC2BE4BA-2782-44B4-83F0-DF5705FCD249}" type="pres">
      <dgm:prSet presAssocID="{60CE0BEE-8AE2-490A-AA23-13F1AC8F6B03}" presName="sibTrans" presStyleLbl="sibTrans1D1" presStyleIdx="0" presStyleCnt="5"/>
      <dgm:spPr/>
    </dgm:pt>
    <dgm:pt modelId="{299428DF-D307-4BA1-8D4B-CB9245DEDE91}" type="pres">
      <dgm:prSet presAssocID="{8CE2B7CD-190C-41E9-A0DF-DF89E3F63E44}" presName="node" presStyleLbl="node1" presStyleIdx="1" presStyleCnt="5">
        <dgm:presLayoutVars>
          <dgm:bulletEnabled val="1"/>
        </dgm:presLayoutVars>
      </dgm:prSet>
      <dgm:spPr/>
    </dgm:pt>
    <dgm:pt modelId="{0EA298B2-655C-4859-AC8B-AC9A3089BA26}" type="pres">
      <dgm:prSet presAssocID="{8CE2B7CD-190C-41E9-A0DF-DF89E3F63E44}" presName="spNode" presStyleCnt="0"/>
      <dgm:spPr/>
    </dgm:pt>
    <dgm:pt modelId="{C080E205-9670-43A0-8288-61F576073A7A}" type="pres">
      <dgm:prSet presAssocID="{9CD2C9AB-3A33-49DC-9405-C2705EE3F671}" presName="sibTrans" presStyleLbl="sibTrans1D1" presStyleIdx="1" presStyleCnt="5"/>
      <dgm:spPr/>
    </dgm:pt>
    <dgm:pt modelId="{C7B546D9-F5A4-496F-8F31-E1015ACC5E37}" type="pres">
      <dgm:prSet presAssocID="{07A6785F-82AD-4199-9C0A-576D3D2BDD55}" presName="node" presStyleLbl="node1" presStyleIdx="2" presStyleCnt="5">
        <dgm:presLayoutVars>
          <dgm:bulletEnabled val="1"/>
        </dgm:presLayoutVars>
      </dgm:prSet>
      <dgm:spPr/>
    </dgm:pt>
    <dgm:pt modelId="{9449EC70-EB72-41F1-A5BF-1E9A33497572}" type="pres">
      <dgm:prSet presAssocID="{07A6785F-82AD-4199-9C0A-576D3D2BDD55}" presName="spNode" presStyleCnt="0"/>
      <dgm:spPr/>
    </dgm:pt>
    <dgm:pt modelId="{7E888A12-D78C-418F-A267-B99B44215BDE}" type="pres">
      <dgm:prSet presAssocID="{0ABF0910-BD50-4708-A3D6-62AE402A0FF7}" presName="sibTrans" presStyleLbl="sibTrans1D1" presStyleIdx="2" presStyleCnt="5"/>
      <dgm:spPr/>
    </dgm:pt>
    <dgm:pt modelId="{D8A0AC6E-7C4B-415B-9D12-B4F6D6C4C8B7}" type="pres">
      <dgm:prSet presAssocID="{AF33893A-0D7A-4C02-8FA5-30838DB232DD}" presName="node" presStyleLbl="node1" presStyleIdx="3" presStyleCnt="5">
        <dgm:presLayoutVars>
          <dgm:bulletEnabled val="1"/>
        </dgm:presLayoutVars>
      </dgm:prSet>
      <dgm:spPr/>
    </dgm:pt>
    <dgm:pt modelId="{88AD24EC-C551-4BC9-A54C-A856E308FEB8}" type="pres">
      <dgm:prSet presAssocID="{AF33893A-0D7A-4C02-8FA5-30838DB232DD}" presName="spNode" presStyleCnt="0"/>
      <dgm:spPr/>
    </dgm:pt>
    <dgm:pt modelId="{3CDF760A-C2BC-49F0-A2A4-0476777EDE8A}" type="pres">
      <dgm:prSet presAssocID="{EB455E53-27C4-476A-814B-1D5CC26E78B6}" presName="sibTrans" presStyleLbl="sibTrans1D1" presStyleIdx="3" presStyleCnt="5"/>
      <dgm:spPr/>
    </dgm:pt>
    <dgm:pt modelId="{94A61F1B-9CC3-4D05-9DA6-AFFEF21EFB16}" type="pres">
      <dgm:prSet presAssocID="{4DC3E7E7-24EE-4CFA-A7A3-A01B518A6E00}" presName="node" presStyleLbl="node1" presStyleIdx="4" presStyleCnt="5">
        <dgm:presLayoutVars>
          <dgm:bulletEnabled val="1"/>
        </dgm:presLayoutVars>
      </dgm:prSet>
      <dgm:spPr/>
    </dgm:pt>
    <dgm:pt modelId="{E94C1966-55F1-41C0-9143-E2982FA159C6}" type="pres">
      <dgm:prSet presAssocID="{4DC3E7E7-24EE-4CFA-A7A3-A01B518A6E00}" presName="spNode" presStyleCnt="0"/>
      <dgm:spPr/>
    </dgm:pt>
    <dgm:pt modelId="{890DDBCC-9EEE-4FF4-8833-21D10C58A15F}" type="pres">
      <dgm:prSet presAssocID="{D15FB618-0269-44AD-BEF2-335FCF43A409}" presName="sibTrans" presStyleLbl="sibTrans1D1" presStyleIdx="4" presStyleCnt="5"/>
      <dgm:spPr/>
    </dgm:pt>
  </dgm:ptLst>
  <dgm:cxnLst>
    <dgm:cxn modelId="{7EB73311-9103-421F-8F73-6B1F000087B2}" type="presOf" srcId="{8CE2B7CD-190C-41E9-A0DF-DF89E3F63E44}" destId="{299428DF-D307-4BA1-8D4B-CB9245DEDE91}" srcOrd="0" destOrd="0" presId="urn:microsoft.com/office/officeart/2005/8/layout/cycle5"/>
    <dgm:cxn modelId="{C307D611-2758-4523-AA42-DE5DEF60F851}" srcId="{4C5F1279-C59C-432C-B150-FDE13BF4133E}" destId="{07A6785F-82AD-4199-9C0A-576D3D2BDD55}" srcOrd="2" destOrd="0" parTransId="{A84324AA-83D3-46AC-8F87-5B4EA7AF695F}" sibTransId="{0ABF0910-BD50-4708-A3D6-62AE402A0FF7}"/>
    <dgm:cxn modelId="{F81FA91A-57F2-426B-A634-18F518DB666E}" type="presOf" srcId="{EB455E53-27C4-476A-814B-1D5CC26E78B6}" destId="{3CDF760A-C2BC-49F0-A2A4-0476777EDE8A}" srcOrd="0" destOrd="0" presId="urn:microsoft.com/office/officeart/2005/8/layout/cycle5"/>
    <dgm:cxn modelId="{35AE9D1E-7E98-42BC-B662-3B7F23358166}" srcId="{4C5F1279-C59C-432C-B150-FDE13BF4133E}" destId="{8CE2B7CD-190C-41E9-A0DF-DF89E3F63E44}" srcOrd="1" destOrd="0" parTransId="{47868379-23A9-469C-9A65-4CD5FDE77F18}" sibTransId="{9CD2C9AB-3A33-49DC-9405-C2705EE3F671}"/>
    <dgm:cxn modelId="{15B24A31-FEA9-4E37-8D2C-E94C080B2F3F}" type="presOf" srcId="{7D7AC69A-5834-476A-BBB5-5E34C6C699E0}" destId="{D0047417-EF52-452D-B291-128CC437DFCB}" srcOrd="0" destOrd="0" presId="urn:microsoft.com/office/officeart/2005/8/layout/cycle5"/>
    <dgm:cxn modelId="{F3B91936-0DDF-4423-8211-1EA0480C53A5}" srcId="{4C5F1279-C59C-432C-B150-FDE13BF4133E}" destId="{7D7AC69A-5834-476A-BBB5-5E34C6C699E0}" srcOrd="0" destOrd="0" parTransId="{4CF9DD4F-FA78-4C3A-AAF3-128D4C93CB65}" sibTransId="{60CE0BEE-8AE2-490A-AA23-13F1AC8F6B03}"/>
    <dgm:cxn modelId="{76104A36-B447-46D4-915A-603846ECE2E0}" type="presOf" srcId="{4DC3E7E7-24EE-4CFA-A7A3-A01B518A6E00}" destId="{94A61F1B-9CC3-4D05-9DA6-AFFEF21EFB16}" srcOrd="0" destOrd="0" presId="urn:microsoft.com/office/officeart/2005/8/layout/cycle5"/>
    <dgm:cxn modelId="{427EA85F-C302-469B-BB0A-BBCBB907DD58}" srcId="{4C5F1279-C59C-432C-B150-FDE13BF4133E}" destId="{AF33893A-0D7A-4C02-8FA5-30838DB232DD}" srcOrd="3" destOrd="0" parTransId="{C1997E11-A4E2-49C2-9E27-3DA7D7229E21}" sibTransId="{EB455E53-27C4-476A-814B-1D5CC26E78B6}"/>
    <dgm:cxn modelId="{2F5C1B65-FDC0-440D-8479-C8165C763D3A}" type="presOf" srcId="{60CE0BEE-8AE2-490A-AA23-13F1AC8F6B03}" destId="{CC2BE4BA-2782-44B4-83F0-DF5705FCD249}" srcOrd="0" destOrd="0" presId="urn:microsoft.com/office/officeart/2005/8/layout/cycle5"/>
    <dgm:cxn modelId="{6F7A6645-A59F-4CBA-B56B-48598798053F}" type="presOf" srcId="{AF33893A-0D7A-4C02-8FA5-30838DB232DD}" destId="{D8A0AC6E-7C4B-415B-9D12-B4F6D6C4C8B7}" srcOrd="0" destOrd="0" presId="urn:microsoft.com/office/officeart/2005/8/layout/cycle5"/>
    <dgm:cxn modelId="{0443CE4B-2075-4FC3-94A1-D66FFF5DC8FF}" type="presOf" srcId="{4C5F1279-C59C-432C-B150-FDE13BF4133E}" destId="{88A2AF9F-FEA8-4DF8-BF38-464C7BF2BC3C}" srcOrd="0" destOrd="0" presId="urn:microsoft.com/office/officeart/2005/8/layout/cycle5"/>
    <dgm:cxn modelId="{62190B8D-FA44-4838-8CD4-F4247C283700}" type="presOf" srcId="{0ABF0910-BD50-4708-A3D6-62AE402A0FF7}" destId="{7E888A12-D78C-418F-A267-B99B44215BDE}" srcOrd="0" destOrd="0" presId="urn:microsoft.com/office/officeart/2005/8/layout/cycle5"/>
    <dgm:cxn modelId="{1402E59F-BEC1-4A7F-AD8D-70655CD841A8}" type="presOf" srcId="{9CD2C9AB-3A33-49DC-9405-C2705EE3F671}" destId="{C080E205-9670-43A0-8288-61F576073A7A}" srcOrd="0" destOrd="0" presId="urn:microsoft.com/office/officeart/2005/8/layout/cycle5"/>
    <dgm:cxn modelId="{185FE1A8-400F-46CF-AFD8-04E20B995622}" type="presOf" srcId="{07A6785F-82AD-4199-9C0A-576D3D2BDD55}" destId="{C7B546D9-F5A4-496F-8F31-E1015ACC5E37}" srcOrd="0" destOrd="0" presId="urn:microsoft.com/office/officeart/2005/8/layout/cycle5"/>
    <dgm:cxn modelId="{222DB7C6-19F0-411F-BD8E-80CBB7690298}" srcId="{4C5F1279-C59C-432C-B150-FDE13BF4133E}" destId="{4DC3E7E7-24EE-4CFA-A7A3-A01B518A6E00}" srcOrd="4" destOrd="0" parTransId="{AAFD3675-9C2C-452B-AD47-91C73F1FC7C5}" sibTransId="{D15FB618-0269-44AD-BEF2-335FCF43A409}"/>
    <dgm:cxn modelId="{41AC42F5-14DF-4062-9DFD-13BC34B73BF4}" type="presOf" srcId="{D15FB618-0269-44AD-BEF2-335FCF43A409}" destId="{890DDBCC-9EEE-4FF4-8833-21D10C58A15F}" srcOrd="0" destOrd="0" presId="urn:microsoft.com/office/officeart/2005/8/layout/cycle5"/>
    <dgm:cxn modelId="{47DC6C89-82AE-4ACE-8FBF-7B9566781792}" type="presParOf" srcId="{88A2AF9F-FEA8-4DF8-BF38-464C7BF2BC3C}" destId="{D0047417-EF52-452D-B291-128CC437DFCB}" srcOrd="0" destOrd="0" presId="urn:microsoft.com/office/officeart/2005/8/layout/cycle5"/>
    <dgm:cxn modelId="{B6401424-7330-4F7E-9769-C245ED726C3F}" type="presParOf" srcId="{88A2AF9F-FEA8-4DF8-BF38-464C7BF2BC3C}" destId="{6C2B17CA-AC58-424B-B95A-63BB31814AB5}" srcOrd="1" destOrd="0" presId="urn:microsoft.com/office/officeart/2005/8/layout/cycle5"/>
    <dgm:cxn modelId="{1BEB5E26-B520-42CE-8D23-1B27016DDF31}" type="presParOf" srcId="{88A2AF9F-FEA8-4DF8-BF38-464C7BF2BC3C}" destId="{CC2BE4BA-2782-44B4-83F0-DF5705FCD249}" srcOrd="2" destOrd="0" presId="urn:microsoft.com/office/officeart/2005/8/layout/cycle5"/>
    <dgm:cxn modelId="{003E1820-0ABF-471D-BEB0-8E460D6057B1}" type="presParOf" srcId="{88A2AF9F-FEA8-4DF8-BF38-464C7BF2BC3C}" destId="{299428DF-D307-4BA1-8D4B-CB9245DEDE91}" srcOrd="3" destOrd="0" presId="urn:microsoft.com/office/officeart/2005/8/layout/cycle5"/>
    <dgm:cxn modelId="{A0F40C1F-6357-4988-AAEB-574C65559E32}" type="presParOf" srcId="{88A2AF9F-FEA8-4DF8-BF38-464C7BF2BC3C}" destId="{0EA298B2-655C-4859-AC8B-AC9A3089BA26}" srcOrd="4" destOrd="0" presId="urn:microsoft.com/office/officeart/2005/8/layout/cycle5"/>
    <dgm:cxn modelId="{B454F0AA-20C6-4FA9-A9C5-BD58A5CFCDEA}" type="presParOf" srcId="{88A2AF9F-FEA8-4DF8-BF38-464C7BF2BC3C}" destId="{C080E205-9670-43A0-8288-61F576073A7A}" srcOrd="5" destOrd="0" presId="urn:microsoft.com/office/officeart/2005/8/layout/cycle5"/>
    <dgm:cxn modelId="{7FAB19EE-8075-48B0-B391-A413CC985266}" type="presParOf" srcId="{88A2AF9F-FEA8-4DF8-BF38-464C7BF2BC3C}" destId="{C7B546D9-F5A4-496F-8F31-E1015ACC5E37}" srcOrd="6" destOrd="0" presId="urn:microsoft.com/office/officeart/2005/8/layout/cycle5"/>
    <dgm:cxn modelId="{21C9FA7B-96D3-4DC0-B357-C3FC3517B8AF}" type="presParOf" srcId="{88A2AF9F-FEA8-4DF8-BF38-464C7BF2BC3C}" destId="{9449EC70-EB72-41F1-A5BF-1E9A33497572}" srcOrd="7" destOrd="0" presId="urn:microsoft.com/office/officeart/2005/8/layout/cycle5"/>
    <dgm:cxn modelId="{93B55B1C-AE09-406E-AC30-308347583F75}" type="presParOf" srcId="{88A2AF9F-FEA8-4DF8-BF38-464C7BF2BC3C}" destId="{7E888A12-D78C-418F-A267-B99B44215BDE}" srcOrd="8" destOrd="0" presId="urn:microsoft.com/office/officeart/2005/8/layout/cycle5"/>
    <dgm:cxn modelId="{CCD0F8CE-7BBE-40C9-BE1B-1F90DBD8E90E}" type="presParOf" srcId="{88A2AF9F-FEA8-4DF8-BF38-464C7BF2BC3C}" destId="{D8A0AC6E-7C4B-415B-9D12-B4F6D6C4C8B7}" srcOrd="9" destOrd="0" presId="urn:microsoft.com/office/officeart/2005/8/layout/cycle5"/>
    <dgm:cxn modelId="{E5698CC8-E261-4A04-870C-4FCB359E4159}" type="presParOf" srcId="{88A2AF9F-FEA8-4DF8-BF38-464C7BF2BC3C}" destId="{88AD24EC-C551-4BC9-A54C-A856E308FEB8}" srcOrd="10" destOrd="0" presId="urn:microsoft.com/office/officeart/2005/8/layout/cycle5"/>
    <dgm:cxn modelId="{D82CC5FD-3074-4D3D-8065-EE516A36A171}" type="presParOf" srcId="{88A2AF9F-FEA8-4DF8-BF38-464C7BF2BC3C}" destId="{3CDF760A-C2BC-49F0-A2A4-0476777EDE8A}" srcOrd="11" destOrd="0" presId="urn:microsoft.com/office/officeart/2005/8/layout/cycle5"/>
    <dgm:cxn modelId="{47E07598-5EB4-4693-9F95-63CC902E6940}" type="presParOf" srcId="{88A2AF9F-FEA8-4DF8-BF38-464C7BF2BC3C}" destId="{94A61F1B-9CC3-4D05-9DA6-AFFEF21EFB16}" srcOrd="12" destOrd="0" presId="urn:microsoft.com/office/officeart/2005/8/layout/cycle5"/>
    <dgm:cxn modelId="{9E0147E1-D95B-41ED-9DBE-F8DEE58AC57A}" type="presParOf" srcId="{88A2AF9F-FEA8-4DF8-BF38-464C7BF2BC3C}" destId="{E94C1966-55F1-41C0-9143-E2982FA159C6}" srcOrd="13" destOrd="0" presId="urn:microsoft.com/office/officeart/2005/8/layout/cycle5"/>
    <dgm:cxn modelId="{F6759AB4-6DD7-4EF1-94F1-7628FD52AB97}" type="presParOf" srcId="{88A2AF9F-FEA8-4DF8-BF38-464C7BF2BC3C}" destId="{890DDBCC-9EEE-4FF4-8833-21D10C58A15F}"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29F11-805D-4C21-87F8-38E54AB60B9C}">
      <dsp:nvSpPr>
        <dsp:cNvPr id="0" name=""/>
        <dsp:cNvSpPr/>
      </dsp:nvSpPr>
      <dsp:spPr>
        <a:xfrm>
          <a:off x="3168"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Person-Centered Care</a:t>
          </a:r>
        </a:p>
      </dsp:txBody>
      <dsp:txXfrm>
        <a:off x="27515" y="956434"/>
        <a:ext cx="1336734" cy="782563"/>
      </dsp:txXfrm>
    </dsp:sp>
    <dsp:sp modelId="{C4C9BB3A-D134-4E9D-B0FD-4B4852DCE12F}">
      <dsp:nvSpPr>
        <dsp:cNvPr id="0" name=""/>
        <dsp:cNvSpPr/>
      </dsp:nvSpPr>
      <dsp:spPr>
        <a:xfrm>
          <a:off x="1527140" y="1175923"/>
          <a:ext cx="293710" cy="3435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1527140" y="1244640"/>
        <a:ext cx="205597" cy="206152"/>
      </dsp:txXfrm>
    </dsp:sp>
    <dsp:sp modelId="{66F60C76-EA94-41A2-90B5-6093B61F56CB}">
      <dsp:nvSpPr>
        <dsp:cNvPr id="0" name=""/>
        <dsp:cNvSpPr/>
      </dsp:nvSpPr>
      <dsp:spPr>
        <a:xfrm>
          <a:off x="1942768"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Chronic Care Model</a:t>
          </a:r>
        </a:p>
      </dsp:txBody>
      <dsp:txXfrm>
        <a:off x="1967115" y="956434"/>
        <a:ext cx="1336734" cy="782563"/>
      </dsp:txXfrm>
    </dsp:sp>
    <dsp:sp modelId="{47335235-3F60-4051-9D60-B3020A33ACDD}">
      <dsp:nvSpPr>
        <dsp:cNvPr id="0" name=""/>
        <dsp:cNvSpPr/>
      </dsp:nvSpPr>
      <dsp:spPr>
        <a:xfrm>
          <a:off x="3466740" y="1175923"/>
          <a:ext cx="293710" cy="3435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3466740" y="1244640"/>
        <a:ext cx="205597" cy="206152"/>
      </dsp:txXfrm>
    </dsp:sp>
    <dsp:sp modelId="{72058F54-A159-43DF-BC36-C879270A466A}">
      <dsp:nvSpPr>
        <dsp:cNvPr id="0" name=""/>
        <dsp:cNvSpPr/>
      </dsp:nvSpPr>
      <dsp:spPr>
        <a:xfrm>
          <a:off x="3882369"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t>Biopsychosocial Model</a:t>
          </a:r>
        </a:p>
      </dsp:txBody>
      <dsp:txXfrm>
        <a:off x="3906716" y="956434"/>
        <a:ext cx="1336734" cy="782563"/>
      </dsp:txXfrm>
    </dsp:sp>
    <dsp:sp modelId="{08D2F4CF-7DDC-4246-8708-31D4E8C767F4}">
      <dsp:nvSpPr>
        <dsp:cNvPr id="0" name=""/>
        <dsp:cNvSpPr/>
      </dsp:nvSpPr>
      <dsp:spPr>
        <a:xfrm>
          <a:off x="5406340" y="1175923"/>
          <a:ext cx="293710" cy="3435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5406340" y="1244640"/>
        <a:ext cx="205597" cy="206152"/>
      </dsp:txXfrm>
    </dsp:sp>
    <dsp:sp modelId="{8593C345-CD3D-48AE-A3F8-04EB38ECED7D}">
      <dsp:nvSpPr>
        <dsp:cNvPr id="0" name=""/>
        <dsp:cNvSpPr/>
      </dsp:nvSpPr>
      <dsp:spPr>
        <a:xfrm>
          <a:off x="5821969"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Improved Patient Outcomes</a:t>
          </a:r>
        </a:p>
      </dsp:txBody>
      <dsp:txXfrm>
        <a:off x="5846316" y="956434"/>
        <a:ext cx="1336734" cy="782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47417-EF52-452D-B291-128CC437DFCB}">
      <dsp:nvSpPr>
        <dsp:cNvPr id="0" name=""/>
        <dsp:cNvSpPr/>
      </dsp:nvSpPr>
      <dsp:spPr>
        <a:xfrm>
          <a:off x="2145556" y="443"/>
          <a:ext cx="1430370" cy="92974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Chronic inflammation processes are often related to cardiovascular diseases (Jahid, et al., 2023).</a:t>
          </a:r>
        </a:p>
      </dsp:txBody>
      <dsp:txXfrm>
        <a:off x="2190942" y="45829"/>
        <a:ext cx="1339598" cy="838969"/>
      </dsp:txXfrm>
    </dsp:sp>
    <dsp:sp modelId="{CC2BE4BA-2782-44B4-83F0-DF5705FCD249}">
      <dsp:nvSpPr>
        <dsp:cNvPr id="0" name=""/>
        <dsp:cNvSpPr/>
      </dsp:nvSpPr>
      <dsp:spPr>
        <a:xfrm>
          <a:off x="1003774" y="465314"/>
          <a:ext cx="3713934" cy="3713934"/>
        </a:xfrm>
        <a:custGeom>
          <a:avLst/>
          <a:gdLst/>
          <a:ahLst/>
          <a:cxnLst/>
          <a:rect l="0" t="0" r="0" b="0"/>
          <a:pathLst>
            <a:path>
              <a:moveTo>
                <a:pt x="2763638" y="236388"/>
              </a:moveTo>
              <a:arcTo wR="1856967" hR="1856967" stAng="17953552" swAng="1211354"/>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99428DF-D307-4BA1-8D4B-CB9245DEDE91}">
      <dsp:nvSpPr>
        <dsp:cNvPr id="0" name=""/>
        <dsp:cNvSpPr/>
      </dsp:nvSpPr>
      <dsp:spPr>
        <a:xfrm>
          <a:off x="3911637" y="1283576"/>
          <a:ext cx="1430370" cy="92974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The way of development of arthritis is also a significant risk, and even more severe in the presence of obesity.</a:t>
          </a:r>
        </a:p>
      </dsp:txBody>
      <dsp:txXfrm>
        <a:off x="3957023" y="1328962"/>
        <a:ext cx="1339598" cy="838969"/>
      </dsp:txXfrm>
    </dsp:sp>
    <dsp:sp modelId="{C080E205-9670-43A0-8288-61F576073A7A}">
      <dsp:nvSpPr>
        <dsp:cNvPr id="0" name=""/>
        <dsp:cNvSpPr/>
      </dsp:nvSpPr>
      <dsp:spPr>
        <a:xfrm>
          <a:off x="1003774" y="465314"/>
          <a:ext cx="3713934" cy="3713934"/>
        </a:xfrm>
        <a:custGeom>
          <a:avLst/>
          <a:gdLst/>
          <a:ahLst/>
          <a:cxnLst/>
          <a:rect l="0" t="0" r="0" b="0"/>
          <a:pathLst>
            <a:path>
              <a:moveTo>
                <a:pt x="3709478" y="1985545"/>
              </a:moveTo>
              <a:arcTo wR="1856967" hR="1856967" stAng="21838223" swAng="1359583"/>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7B546D9-F5A4-496F-8F31-E1015ACC5E37}">
      <dsp:nvSpPr>
        <dsp:cNvPr id="0" name=""/>
        <dsp:cNvSpPr/>
      </dsp:nvSpPr>
      <dsp:spPr>
        <a:xfrm>
          <a:off x="3237054" y="3359729"/>
          <a:ext cx="1430370" cy="929741"/>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Inflammatory pathways and common lifestyle risk factors are associated with diabetes.</a:t>
          </a:r>
        </a:p>
      </dsp:txBody>
      <dsp:txXfrm>
        <a:off x="3282440" y="3405115"/>
        <a:ext cx="1339598" cy="838969"/>
      </dsp:txXfrm>
    </dsp:sp>
    <dsp:sp modelId="{7E888A12-D78C-418F-A267-B99B44215BDE}">
      <dsp:nvSpPr>
        <dsp:cNvPr id="0" name=""/>
        <dsp:cNvSpPr/>
      </dsp:nvSpPr>
      <dsp:spPr>
        <a:xfrm>
          <a:off x="1003774" y="465314"/>
          <a:ext cx="3713934" cy="3713934"/>
        </a:xfrm>
        <a:custGeom>
          <a:avLst/>
          <a:gdLst/>
          <a:ahLst/>
          <a:cxnLst/>
          <a:rect l="0" t="0" r="0" b="0"/>
          <a:pathLst>
            <a:path>
              <a:moveTo>
                <a:pt x="2084803" y="3699905"/>
              </a:moveTo>
              <a:arcTo wR="1856967" hR="1856967" stAng="4977148" swAng="845704"/>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8A0AC6E-7C4B-415B-9D12-B4F6D6C4C8B7}">
      <dsp:nvSpPr>
        <dsp:cNvPr id="0" name=""/>
        <dsp:cNvSpPr/>
      </dsp:nvSpPr>
      <dsp:spPr>
        <a:xfrm>
          <a:off x="1054058" y="3359729"/>
          <a:ext cx="1430370" cy="92974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Available evidence on depression and anxiety as influencing factors on adherence and overall disease management outcomes.</a:t>
          </a:r>
        </a:p>
      </dsp:txBody>
      <dsp:txXfrm>
        <a:off x="1099444" y="3405115"/>
        <a:ext cx="1339598" cy="838969"/>
      </dsp:txXfrm>
    </dsp:sp>
    <dsp:sp modelId="{3CDF760A-C2BC-49F0-A2A4-0476777EDE8A}">
      <dsp:nvSpPr>
        <dsp:cNvPr id="0" name=""/>
        <dsp:cNvSpPr/>
      </dsp:nvSpPr>
      <dsp:spPr>
        <a:xfrm>
          <a:off x="1003774" y="465314"/>
          <a:ext cx="3713934" cy="3713934"/>
        </a:xfrm>
        <a:custGeom>
          <a:avLst/>
          <a:gdLst/>
          <a:ahLst/>
          <a:cxnLst/>
          <a:rect l="0" t="0" r="0" b="0"/>
          <a:pathLst>
            <a:path>
              <a:moveTo>
                <a:pt x="196989" y="2689313"/>
              </a:moveTo>
              <a:arcTo wR="1856967" hR="1856967" stAng="9202194" swAng="1359583"/>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A61F1B-9CC3-4D05-9DA6-AFFEF21EFB16}">
      <dsp:nvSpPr>
        <dsp:cNvPr id="0" name=""/>
        <dsp:cNvSpPr/>
      </dsp:nvSpPr>
      <dsp:spPr>
        <a:xfrm>
          <a:off x="379475" y="1283576"/>
          <a:ext cx="1430370" cy="92974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The presence of comorbidities makes planning of treatment more difficult and complex in healthcare (Rayman, et al., 2022).</a:t>
          </a:r>
        </a:p>
      </dsp:txBody>
      <dsp:txXfrm>
        <a:off x="424861" y="1328962"/>
        <a:ext cx="1339598" cy="838969"/>
      </dsp:txXfrm>
    </dsp:sp>
    <dsp:sp modelId="{890DDBCC-9EEE-4FF4-8833-21D10C58A15F}">
      <dsp:nvSpPr>
        <dsp:cNvPr id="0" name=""/>
        <dsp:cNvSpPr/>
      </dsp:nvSpPr>
      <dsp:spPr>
        <a:xfrm>
          <a:off x="1003774" y="465314"/>
          <a:ext cx="3713934" cy="3713934"/>
        </a:xfrm>
        <a:custGeom>
          <a:avLst/>
          <a:gdLst/>
          <a:ahLst/>
          <a:cxnLst/>
          <a:rect l="0" t="0" r="0" b="0"/>
          <a:pathLst>
            <a:path>
              <a:moveTo>
                <a:pt x="446707" y="648872"/>
              </a:moveTo>
              <a:arcTo wR="1856967" hR="1856967" stAng="13235094" swAng="1211354"/>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0FB13A-8614-4124-A935-8D40BA919EBA}" type="datetimeFigureOut">
              <a:rPr lang="en-IN" smtClean="0"/>
              <a:t>15-04-2026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D84382-9D02-4B60-A0C2-8249E8243D65}" type="slidenum">
              <a:rPr lang="en-IN" smtClean="0"/>
              <a:t>‹#›</a:t>
            </a:fld>
            <a:endParaRPr lang="en-IN"/>
          </a:p>
        </p:txBody>
      </p:sp>
    </p:spTree>
    <p:extLst>
      <p:ext uri="{BB962C8B-B14F-4D97-AF65-F5344CB8AC3E}">
        <p14:creationId xmlns:p14="http://schemas.microsoft.com/office/powerpoint/2010/main" val="284838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Arthritis is a long-term condition that has a great impact on the functioning of the joints and general mobility. It is usually accompanied by pain, stiffness and swelling, which may gradually reduce daily activities. Although it is common among adults over the age of 50, the rates are also rising among younger individuals. It is a significant public health issue in the UK as over 10 million individuals in the country are affected. The purpose of this presentation is to critically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arthritis and discuss effective management techniques to help improve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outcomes.</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2</a:t>
            </a:fld>
            <a:endParaRPr lang="en-IN"/>
          </a:p>
        </p:txBody>
      </p:sp>
    </p:spTree>
    <p:extLst>
      <p:ext uri="{BB962C8B-B14F-4D97-AF65-F5344CB8AC3E}">
        <p14:creationId xmlns:p14="http://schemas.microsoft.com/office/powerpoint/2010/main" val="3659238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Arthritis symptoms are different depending on the type, but typically involve pain, stiffness and swelling. The concept of morning stiffness is especially crucial in the diagnosis of inflammatory arthritis. The symptoms may have a serious impact on the day-to-day functioning such as walking, working and self-care activities. The other significant symptom that is usually ignored in clinical practice is fatigue. A timely identification of these symptoms is crucial since the later the diagnosis, the more the joints may be damaged and the more individuals may be disabled in the long run, which adds to personal and healthcare challenges.</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3</a:t>
            </a:fld>
            <a:endParaRPr lang="en-IN"/>
          </a:p>
        </p:txBody>
      </p:sp>
    </p:spTree>
    <p:extLst>
      <p:ext uri="{BB962C8B-B14F-4D97-AF65-F5344CB8AC3E}">
        <p14:creationId xmlns:p14="http://schemas.microsoft.com/office/powerpoint/2010/main" val="3284639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has complicated causes that differ depending on the type of condition. Osteoarthritis is caused by mechanical wear and tear whereas rheumatoid arthritis is caused by dysfunction of the immune system. It is also genetic, and there are those who are more susceptible. There are lifestyle factors that also predispose more, e.g. obesity because it puts a strain on the joints and contributes to inflammation. These causes are crucial to prevent and manage because prevention and management focus on symptoms only and lack underlying risk factors.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4</a:t>
            </a:fld>
            <a:endParaRPr lang="en-IN"/>
          </a:p>
        </p:txBody>
      </p:sp>
    </p:spTree>
    <p:extLst>
      <p:ext uri="{BB962C8B-B14F-4D97-AF65-F5344CB8AC3E}">
        <p14:creationId xmlns:p14="http://schemas.microsoft.com/office/powerpoint/2010/main" val="394081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various types of arthritis, which have different causes and clinical manifestations. The most prevalent is osteoarthritis, which is associated with ageing and wear of the joints. Rheumatoid arthritis is a systemic disease that needs to be addressed early to avoid the destruction of the joints. Metabolic imbalance causes gout whereas psoriatic arthritis relates dermatological and joint symptoms. Ankylosing spondylitis has an impact on spinal mobility. It is essential to understand these distinctions since each of the types should be treated and managed using a different approach.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5</a:t>
            </a:fld>
            <a:endParaRPr lang="en-IN"/>
          </a:p>
        </p:txBody>
      </p:sp>
    </p:spTree>
    <p:extLst>
      <p:ext uri="{BB962C8B-B14F-4D97-AF65-F5344CB8AC3E}">
        <p14:creationId xmlns:p14="http://schemas.microsoft.com/office/powerpoint/2010/main" val="1846980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is very widespread in the UK and the rest of the world. It is a significant health issue in the UK, with about 10 million individuals being affected. According to WHO, It is one of the most common causes of disability globally and the prevalence rate is growing as a result of ageing and sedentary lifestyles. The elderly are the most susceptible, but the younger ones are affected more and more. This increasing prevalence puts a huge burden on healthcare systems, and effective prevention and management strategies are required.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6</a:t>
            </a:fld>
            <a:endParaRPr lang="en-IN"/>
          </a:p>
        </p:txBody>
      </p:sp>
    </p:spTree>
    <p:extLst>
      <p:ext uri="{BB962C8B-B14F-4D97-AF65-F5344CB8AC3E}">
        <p14:creationId xmlns:p14="http://schemas.microsoft.com/office/powerpoint/2010/main" val="2539671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Arthritis has a significant economic impact on the health care system and the economy at large. NHS expenses comprise drugs, operations and maintenance. Financial impact is further increased by the indirect costs, which include lost productivity and early retirement. It also influences social care systems because of the rise in the need to provide long-term support. This shows the significance of early intervention and prevention because controlling advanced disease is much more expensive than early control.</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7</a:t>
            </a:fld>
            <a:endParaRPr lang="en-IN"/>
          </a:p>
        </p:txBody>
      </p:sp>
    </p:spTree>
    <p:extLst>
      <p:ext uri="{BB962C8B-B14F-4D97-AF65-F5344CB8AC3E}">
        <p14:creationId xmlns:p14="http://schemas.microsoft.com/office/powerpoint/2010/main" val="3209347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social consequences of arthritis are frequently undermined and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immensely. Formerly patients often lost their independence and had to be assisted by relatives. Loss of mobility decreases social interaction which results in isolation. Depression and anxiety are common mental health problems that also impact well-being. Such effects are not limited to individuals but also to families and communities and therefore arthritis is no longer a medical problem but a social issue.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8</a:t>
            </a:fld>
            <a:endParaRPr lang="en-IN"/>
          </a:p>
        </p:txBody>
      </p:sp>
    </p:spTree>
    <p:extLst>
      <p:ext uri="{BB962C8B-B14F-4D97-AF65-F5344CB8AC3E}">
        <p14:creationId xmlns:p14="http://schemas.microsoft.com/office/powerpoint/2010/main" val="2316330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arthritis diagnosis is a collective of clinical assessment, imaging and laboratory assessment. This is especially true in inflammatory disorders such as rheumatoid arthritis where time is of the essence since joint damage may be permanent. But the non-specific symptoms can result in the delay of diagnosis. Constant evaluation is also vital since arthritis does not remain the same and may deteriorate with time. Proper diagnosis thus necessitates accuracy and continuous observation in clinical practice.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9</a:t>
            </a:fld>
            <a:endParaRPr lang="en-IN"/>
          </a:p>
        </p:txBody>
      </p:sp>
    </p:spTree>
    <p:extLst>
      <p:ext uri="{BB962C8B-B14F-4D97-AF65-F5344CB8AC3E}">
        <p14:creationId xmlns:p14="http://schemas.microsoft.com/office/powerpoint/2010/main" val="1578435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relies on NICE recommendations to manage arthritis, but these guidelines focus on long-term care and not short-term relief of symptoms. It is important that it is a multidisciplinary approach involving the collaboration of different healthcare workers. Education of the patient is important to enhance adherence and enable people to control the condition. However, inconsistencies in access to services remain a challenge. The management of the disorder necessitates a combination of physical, psychological and social treatment as opposed to medical treatment only.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10</a:t>
            </a:fld>
            <a:endParaRPr lang="en-IN"/>
          </a:p>
        </p:txBody>
      </p:sp>
    </p:spTree>
    <p:extLst>
      <p:ext uri="{BB962C8B-B14F-4D97-AF65-F5344CB8AC3E}">
        <p14:creationId xmlns:p14="http://schemas.microsoft.com/office/powerpoint/2010/main" val="113577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Contemporary arthritis management is based on combined models that transcend conventional biomedical practices. The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model is a model that makes care more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to the needs of the patient. The Chronic Care Model helps in active and integrated management of long-term illnesses. The biopsychosocial model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necessity to focus on the emotional and social aspects as well as on physical symptoms. Combined, these frameworks encourage a more holistic approach and understanding that medication is not the only way to effectively manage arthritis.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11</a:t>
            </a:fld>
            <a:endParaRPr lang="en-IN"/>
          </a:p>
        </p:txBody>
      </p:sp>
    </p:spTree>
    <p:extLst>
      <p:ext uri="{BB962C8B-B14F-4D97-AF65-F5344CB8AC3E}">
        <p14:creationId xmlns:p14="http://schemas.microsoft.com/office/powerpoint/2010/main" val="2338207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is treated using both a pharmacological and a non-pharmacological approach. Rarely do drugs not assist in alleviating pain and inflammation, physiotherapy enhances the functioning and movement of the joints. Lifestyle modifications, especially weight control, are a major contributor to the deceleration of disease. There may be a need to resort to surgical procedures like joint replacement in severe cases. Notably, the treatment must be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because various patients react in various ways, and this fact indicates that individual care and flexible or adaptive care options are necessary.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12</a:t>
            </a:fld>
            <a:endParaRPr lang="en-IN"/>
          </a:p>
        </p:txBody>
      </p:sp>
    </p:spTree>
    <p:extLst>
      <p:ext uri="{BB962C8B-B14F-4D97-AF65-F5344CB8AC3E}">
        <p14:creationId xmlns:p14="http://schemas.microsoft.com/office/powerpoint/2010/main" val="3792328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is a chronic disorder that is usually linked with other chronic diseases, thus making it difficult to treat. Systemic inflammation is a common cause of cardiovascular disease. Risk factors are similar between obesity and diabetes and exacerbate the results. Depression is one of the mental disorders that may decrease the rates of treatment adherence and adversely impact recovery. These comorbidities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importance of a comprehensive approach to care and attention to the overall health of the patient and not only to the symptoms of the joints.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13</a:t>
            </a:fld>
            <a:endParaRPr lang="en-IN"/>
          </a:p>
        </p:txBody>
      </p:sp>
    </p:spTree>
    <p:extLst>
      <p:ext uri="{BB962C8B-B14F-4D97-AF65-F5344CB8AC3E}">
        <p14:creationId xmlns:p14="http://schemas.microsoft.com/office/powerpoint/2010/main" val="424936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prevention of all forms of arthritis is not possible, it is possible to greatly decrease the risk with lifestyle changes. Some of the important prevention measures are maintaining a healthy weight and engaging in physical activities. It is also important to avoid injuries, especially in the young population. Early treatment when the symptoms occur can delay the progression and improve the outcome. At the population level, prevention of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raising awareness through public health efforts is vital.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14</a:t>
            </a:fld>
            <a:endParaRPr lang="en-IN"/>
          </a:p>
        </p:txBody>
      </p:sp>
    </p:spTree>
    <p:extLst>
      <p:ext uri="{BB962C8B-B14F-4D97-AF65-F5344CB8AC3E}">
        <p14:creationId xmlns:p14="http://schemas.microsoft.com/office/powerpoint/2010/main" val="2281021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effectively cope with arthritis, healthcare professionals need both clinical and interpersonal skills. Communication plays a vital role in making the patient aware of their condition and the treatment available. Compassion and empathy can be used to deal with the emotional effects of chronic illness. Cultural competence helps to make care respectful and inclusive. The autonomy of patients is supported by ethical practice, whereas coordination of care is enhanced by teamwork. This is needed to provide holistic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15</a:t>
            </a:fld>
            <a:endParaRPr lang="en-IN"/>
          </a:p>
        </p:txBody>
      </p:sp>
    </p:spTree>
    <p:extLst>
      <p:ext uri="{BB962C8B-B14F-4D97-AF65-F5344CB8AC3E}">
        <p14:creationId xmlns:p14="http://schemas.microsoft.com/office/powerpoint/2010/main" val="3738279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model offers a guideline to enhance the outcomes in the management of arthritis. Shared decision-making enables patients to take an active role in their treatment. Self-management support facilitates autonomy and chronic symptom management.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care plans make sure that the treatments are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Social prescribing offers community support to patients, whereas peer networks promote motivation. Such strategies can greatly enhance clinical outcomes and satisfaction.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16</a:t>
            </a:fld>
            <a:endParaRPr lang="en-IN"/>
          </a:p>
        </p:txBody>
      </p:sp>
    </p:spTree>
    <p:extLst>
      <p:ext uri="{BB962C8B-B14F-4D97-AF65-F5344CB8AC3E}">
        <p14:creationId xmlns:p14="http://schemas.microsoft.com/office/powerpoint/2010/main" val="537302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981B-9887-7F89-2720-C20FFD804C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3D6D677-D831-885B-AD0E-87459FE3B7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A26FBEB-F885-CF5C-A8BA-761F28F5AC7C}"/>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5" name="Footer Placeholder 4">
            <a:extLst>
              <a:ext uri="{FF2B5EF4-FFF2-40B4-BE49-F238E27FC236}">
                <a16:creationId xmlns:a16="http://schemas.microsoft.com/office/drawing/2014/main" id="{3A174F18-A51F-1A0E-01A4-B8BE436C6C2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64614D-E7D7-DD64-B496-6D5994E73D85}"/>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80952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C5FFD-50A8-A5F8-22F8-CDACEE14653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B075E20-94A3-629A-0BD9-340AC14E51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D9E644-478F-8929-9812-2B725CE78416}"/>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5" name="Footer Placeholder 4">
            <a:extLst>
              <a:ext uri="{FF2B5EF4-FFF2-40B4-BE49-F238E27FC236}">
                <a16:creationId xmlns:a16="http://schemas.microsoft.com/office/drawing/2014/main" id="{76A26277-F6C8-B047-5D15-8821E965D7F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186268-981D-1CE1-E3CF-C114654431E9}"/>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1448777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FDA9-BF18-411A-10E0-44A5E59380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CB5B699-515F-9114-DF15-C865413A78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E86978-5762-4754-435D-E4DE73A1E49E}"/>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5" name="Footer Placeholder 4">
            <a:extLst>
              <a:ext uri="{FF2B5EF4-FFF2-40B4-BE49-F238E27FC236}">
                <a16:creationId xmlns:a16="http://schemas.microsoft.com/office/drawing/2014/main" id="{4E183A88-89DA-A268-658E-EB5E0FA3A08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B35195-6CC4-4CE9-3813-C2DFA9FB8134}"/>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2987498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D9C2-209F-020A-FCFC-CF9F8CEAA88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23E55C1-B5FD-B5C0-748B-70543FB193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4A45CEE-5C8D-C94D-B2A4-B8571D9ED4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C258694-522E-5D55-7E55-525449614DC3}"/>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6" name="Footer Placeholder 5">
            <a:extLst>
              <a:ext uri="{FF2B5EF4-FFF2-40B4-BE49-F238E27FC236}">
                <a16:creationId xmlns:a16="http://schemas.microsoft.com/office/drawing/2014/main" id="{A314387C-7029-7DB3-3839-6845FEC681C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EBD3320-1772-6427-4855-A9063F8171C5}"/>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808212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74B05-8EB8-6E01-515B-EDE7F41E76E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E75D23A-5040-3A47-C4D3-E8268C50C9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2364A9-674A-FF86-0497-3BA7C50DD5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554675E-B4E4-4F4D-BE30-45095B7D33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AC7EC7-0D31-D774-B3F6-30D882D833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847F5F2-FC53-BF3C-AE4A-EDC7BA4B0623}"/>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8" name="Footer Placeholder 7">
            <a:extLst>
              <a:ext uri="{FF2B5EF4-FFF2-40B4-BE49-F238E27FC236}">
                <a16:creationId xmlns:a16="http://schemas.microsoft.com/office/drawing/2014/main" id="{7EDA9001-E283-B16F-261B-D2D7A339523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C65E9EE-A11A-0E6F-A5CF-0D978B42FD10}"/>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463875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BFEF-4876-8A79-4ACC-1C787594D5C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997C364-879F-D53B-0D63-BFBB2D97B688}"/>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4" name="Footer Placeholder 3">
            <a:extLst>
              <a:ext uri="{FF2B5EF4-FFF2-40B4-BE49-F238E27FC236}">
                <a16:creationId xmlns:a16="http://schemas.microsoft.com/office/drawing/2014/main" id="{61B55D0E-6431-DFCD-0F1E-3C5A60D05FC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62183E4-8C39-545C-09AD-1562B88FF16B}"/>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408986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B83463-379B-578E-E4E3-A2FD15F2D174}"/>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3" name="Footer Placeholder 2">
            <a:extLst>
              <a:ext uri="{FF2B5EF4-FFF2-40B4-BE49-F238E27FC236}">
                <a16:creationId xmlns:a16="http://schemas.microsoft.com/office/drawing/2014/main" id="{1A26EB00-2283-F3B8-6652-18DF8FB5D21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C0B6C65-0D78-0475-E5D6-DDC256F59243}"/>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4057540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656C-9117-0B47-B5F9-5F84A806A1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8A2091C-D31E-ACDA-9D91-57E9087812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84D2DAB-C9A5-9CCD-A27E-C4B198DB9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8FCE01-64F9-4E0C-9E56-5B2A2C752973}"/>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6" name="Footer Placeholder 5">
            <a:extLst>
              <a:ext uri="{FF2B5EF4-FFF2-40B4-BE49-F238E27FC236}">
                <a16:creationId xmlns:a16="http://schemas.microsoft.com/office/drawing/2014/main" id="{6E0141CE-ADBB-EE1A-393C-A7BE40D1018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6ECDA25-3612-32CE-1855-703A893D1973}"/>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818824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38A40-CB3C-9AB5-EDC3-6DCCB2BF47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B693F44-A906-478D-FF7C-F385683CA3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D8D35B1-26B0-1280-C847-1ECD9A5038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3EDA2E-68F2-8642-AB46-6AAC2CEE7CB2}"/>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6" name="Footer Placeholder 5">
            <a:extLst>
              <a:ext uri="{FF2B5EF4-FFF2-40B4-BE49-F238E27FC236}">
                <a16:creationId xmlns:a16="http://schemas.microsoft.com/office/drawing/2014/main" id="{D5ABCB48-8CE5-4E95-3287-A1B219E19A4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C1E48A9-FD43-4AB9-205E-8EE26F3D0A41}"/>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1106890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2654-993C-EB09-E999-8CDBB1BB81F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D6AB1AF-E007-925F-84B3-2D6C2D81DF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17211E4-0C04-490F-31D6-A84154E7A502}"/>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5" name="Footer Placeholder 4">
            <a:extLst>
              <a:ext uri="{FF2B5EF4-FFF2-40B4-BE49-F238E27FC236}">
                <a16:creationId xmlns:a16="http://schemas.microsoft.com/office/drawing/2014/main" id="{59E5F179-3912-DFE7-0092-758923CCAB5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9B6E43-9E8A-5698-7A2A-54862C9A17F9}"/>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44605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DD2D3B-3863-AB9C-826E-5EE82BC792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DCF3691-474B-5BC0-45D0-D793606B9E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8683AC4-8971-8EB3-E720-4AC355526A10}"/>
              </a:ext>
            </a:extLst>
          </p:cNvPr>
          <p:cNvSpPr>
            <a:spLocks noGrp="1"/>
          </p:cNvSpPr>
          <p:nvPr>
            <p:ph type="dt" sz="half" idx="10"/>
          </p:nvPr>
        </p:nvSpPr>
        <p:spPr/>
        <p:txBody>
          <a:bodyPr/>
          <a:lstStyle/>
          <a:p>
            <a:fld id="{DC3B12E5-AF18-480D-B4A5-77004B9773FD}" type="datetimeFigureOut">
              <a:rPr lang="en-IN" smtClean="0"/>
              <a:t>15-04-2026</a:t>
            </a:fld>
            <a:endParaRPr lang="en-IN"/>
          </a:p>
        </p:txBody>
      </p:sp>
      <p:sp>
        <p:nvSpPr>
          <p:cNvPr id="5" name="Footer Placeholder 4">
            <a:extLst>
              <a:ext uri="{FF2B5EF4-FFF2-40B4-BE49-F238E27FC236}">
                <a16:creationId xmlns:a16="http://schemas.microsoft.com/office/drawing/2014/main" id="{51D36633-F263-161B-4BB1-976CAD5831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7768F9-E29F-4070-1693-30D9E2189028}"/>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4096524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060146-E1FD-22D9-90EA-C0336E5BDB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271C38F-9BE7-4122-4D4F-D7BB13EE66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6ED57BD-3B0B-44BA-7AE2-1708481660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3B12E5-AF18-480D-B4A5-77004B9773FD}" type="datetimeFigureOut">
              <a:rPr lang="en-IN" smtClean="0"/>
              <a:t>15-04-2026</a:t>
            </a:fld>
            <a:endParaRPr lang="en-IN"/>
          </a:p>
        </p:txBody>
      </p:sp>
      <p:sp>
        <p:nvSpPr>
          <p:cNvPr id="5" name="Footer Placeholder 4">
            <a:extLst>
              <a:ext uri="{FF2B5EF4-FFF2-40B4-BE49-F238E27FC236}">
                <a16:creationId xmlns:a16="http://schemas.microsoft.com/office/drawing/2014/main" id="{7FEFCA42-C614-C0F7-3DDE-3FFD11BC1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9A84C695-287F-F960-2F73-0B92F444B7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673F58-7261-472D-93CD-9789C8571595}" type="slidenum">
              <a:rPr lang="en-IN" smtClean="0"/>
              <a:t>‹#›</a:t>
            </a:fld>
            <a:endParaRPr lang="en-IN"/>
          </a:p>
        </p:txBody>
      </p:sp>
    </p:spTree>
    <p:extLst>
      <p:ext uri="{BB962C8B-B14F-4D97-AF65-F5344CB8AC3E}">
        <p14:creationId xmlns:p14="http://schemas.microsoft.com/office/powerpoint/2010/main" val="694479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cbi.nlm.nih.gov/books/NBK507863/" TargetMode="External"/><Relationship Id="rId3" Type="http://schemas.openxmlformats.org/officeDocument/2006/relationships/hyperlink" Target="https://www.arthritis.org/health-wellness/about-arthritis/understanding-arthritis/imaging-and-nerve-tests-for-arthritis" TargetMode="External"/><Relationship Id="rId7" Type="http://schemas.openxmlformats.org/officeDocument/2006/relationships/hyperlink" Target="https://www.ncbi.nlm.nih.gov/books/NBK384467/" TargetMode="External"/><Relationship Id="rId2" Type="http://schemas.openxmlformats.org/officeDocument/2006/relationships/hyperlink" Target="https://www.ncbi.nlm.nih.gov/books/NBK459454/" TargetMode="External"/><Relationship Id="rId1" Type="http://schemas.openxmlformats.org/officeDocument/2006/relationships/slideLayout" Target="../slideLayouts/slideLayout2.xml"/><Relationship Id="rId6" Type="http://schemas.openxmlformats.org/officeDocument/2006/relationships/hyperlink" Target="https://www.nice.org.uk/guidance/ng100" TargetMode="External"/><Relationship Id="rId5" Type="http://schemas.openxmlformats.org/officeDocument/2006/relationships/hyperlink" Target="https://www.niams.nih.gov/health-topics/osteoarthritis" TargetMode="External"/><Relationship Id="rId10" Type="http://schemas.openxmlformats.org/officeDocument/2006/relationships/hyperlink" Target="https://www.who.int/news-room/fact-sheets/detail/osteoarthritis" TargetMode="External"/><Relationship Id="rId4" Type="http://schemas.openxmlformats.org/officeDocument/2006/relationships/hyperlink" Target="https://www.arthritis-uk.org/information-and-support/understanding-arthritis/conditions/arthritis/" TargetMode="External"/><Relationship Id="rId9" Type="http://schemas.openxmlformats.org/officeDocument/2006/relationships/hyperlink" Target="https://www.ncbi.nlm.nih.gov/books/NBK5189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2D65CB-452D-7B82-FD9D-2AC64D06B22E}"/>
              </a:ext>
            </a:extLst>
          </p:cNvPr>
          <p:cNvSpPr>
            <a:spLocks noGrp="1"/>
          </p:cNvSpPr>
          <p:nvPr>
            <p:ph type="ctrTitle"/>
          </p:nvPr>
        </p:nvSpPr>
        <p:spPr>
          <a:xfrm>
            <a:off x="1314824" y="735106"/>
            <a:ext cx="10053763" cy="2928470"/>
          </a:xfrm>
        </p:spPr>
        <p:txBody>
          <a:bodyPr anchor="b">
            <a:normAutofit/>
          </a:bodyPr>
          <a:lstStyle/>
          <a:p>
            <a:pPr algn="l"/>
            <a:r>
              <a:rPr lang="en-US" sz="2600" b="1">
                <a:solidFill>
                  <a:srgbClr val="FFFFFF"/>
                </a:solidFill>
              </a:rPr>
              <a:t>Assignment Title: Prevalence of Arthritis by Socioeconomic Deprivation in the UK</a:t>
            </a:r>
            <a:br>
              <a:rPr lang="en-IN" sz="2600" b="1">
                <a:solidFill>
                  <a:srgbClr val="FFFFFF"/>
                </a:solidFill>
              </a:rPr>
            </a:br>
            <a:r>
              <a:rPr lang="en-US" sz="2600" b="1">
                <a:solidFill>
                  <a:srgbClr val="FFFFFF"/>
                </a:solidFill>
              </a:rPr>
              <a:t>Module Title: Community Care and Management of Longer-term Conditions </a:t>
            </a:r>
            <a:br>
              <a:rPr lang="en-IN" sz="2600" b="1">
                <a:solidFill>
                  <a:srgbClr val="FFFFFF"/>
                </a:solidFill>
              </a:rPr>
            </a:br>
            <a:r>
              <a:rPr lang="en-US" sz="2600" b="1">
                <a:solidFill>
                  <a:srgbClr val="FFFFFF"/>
                </a:solidFill>
              </a:rPr>
              <a:t>Module Code: LCHS7003 </a:t>
            </a:r>
            <a:br>
              <a:rPr lang="en-IN" sz="2600" b="1">
                <a:solidFill>
                  <a:srgbClr val="FFFFFF"/>
                </a:solidFill>
              </a:rPr>
            </a:br>
            <a:r>
              <a:rPr lang="en-US" sz="2600" b="1">
                <a:solidFill>
                  <a:srgbClr val="FFFFFF"/>
                </a:solidFill>
              </a:rPr>
              <a:t>Lecturer’s Name: Muhammed Khan</a:t>
            </a:r>
            <a:br>
              <a:rPr lang="en-IN" sz="2600" b="1">
                <a:solidFill>
                  <a:srgbClr val="FFFFFF"/>
                </a:solidFill>
              </a:rPr>
            </a:br>
            <a:endParaRPr lang="en-IN" sz="2600">
              <a:solidFill>
                <a:srgbClr val="FFFFFF"/>
              </a:solidFill>
            </a:endParaRPr>
          </a:p>
        </p:txBody>
      </p:sp>
      <p:sp>
        <p:nvSpPr>
          <p:cNvPr id="3" name="Subtitle 2">
            <a:extLst>
              <a:ext uri="{FF2B5EF4-FFF2-40B4-BE49-F238E27FC236}">
                <a16:creationId xmlns:a16="http://schemas.microsoft.com/office/drawing/2014/main" id="{27C8E395-E9F8-C5CC-E0C9-A8E9E85835C3}"/>
              </a:ext>
            </a:extLst>
          </p:cNvPr>
          <p:cNvSpPr>
            <a:spLocks noGrp="1"/>
          </p:cNvSpPr>
          <p:nvPr>
            <p:ph type="subTitle" idx="1"/>
          </p:nvPr>
        </p:nvSpPr>
        <p:spPr>
          <a:xfrm>
            <a:off x="1350682" y="4870824"/>
            <a:ext cx="10005951" cy="1458258"/>
          </a:xfrm>
        </p:spPr>
        <p:txBody>
          <a:bodyPr anchor="ctr">
            <a:normAutofit/>
          </a:bodyPr>
          <a:lstStyle/>
          <a:p>
            <a:pPr algn="l"/>
            <a:r>
              <a:rPr lang="en-IN" b="1" i="1" dirty="0">
                <a:latin typeface="Arial" panose="020B0604020202020204" pitchFamily="34" charset="0"/>
                <a:cs typeface="Arial" panose="020B0604020202020204" pitchFamily="34" charset="0"/>
              </a:rPr>
              <a:t>Student Name: Patel Parth </a:t>
            </a:r>
          </a:p>
          <a:p>
            <a:pPr algn="l"/>
            <a:r>
              <a:rPr lang="en-IN" b="1" i="1" dirty="0">
                <a:latin typeface="Arial" panose="020B0604020202020204" pitchFamily="34" charset="0"/>
                <a:cs typeface="Arial" panose="020B0604020202020204" pitchFamily="34" charset="0"/>
              </a:rPr>
              <a:t>Student ID: 2519370</a:t>
            </a:r>
          </a:p>
          <a:p>
            <a:pPr algn="l"/>
            <a:endParaRPr lang="en-IN"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900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1ED3D-2185-D509-B246-650B35980E19}"/>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Overview of Arthritis</a:t>
            </a:r>
            <a:br>
              <a:rPr lang="en-IN" sz="4000" b="1">
                <a:solidFill>
                  <a:srgbClr val="FFFFFF"/>
                </a:solidFill>
              </a:rPr>
            </a:br>
            <a:endParaRPr lang="en-IN" sz="4000">
              <a:solidFill>
                <a:srgbClr val="FFFFFF"/>
              </a:solidFill>
            </a:endParaRPr>
          </a:p>
        </p:txBody>
      </p:sp>
      <p:sp>
        <p:nvSpPr>
          <p:cNvPr id="3" name="Content Placeholder 2">
            <a:extLst>
              <a:ext uri="{FF2B5EF4-FFF2-40B4-BE49-F238E27FC236}">
                <a16:creationId xmlns:a16="http://schemas.microsoft.com/office/drawing/2014/main" id="{8F15FBF0-788E-2E64-9539-A1267E531194}"/>
              </a:ext>
            </a:extLst>
          </p:cNvPr>
          <p:cNvSpPr>
            <a:spLocks noGrp="1"/>
          </p:cNvSpPr>
          <p:nvPr>
            <p:ph idx="1"/>
          </p:nvPr>
        </p:nvSpPr>
        <p:spPr>
          <a:xfrm>
            <a:off x="4810259" y="649480"/>
            <a:ext cx="6555347" cy="5546047"/>
          </a:xfrm>
        </p:spPr>
        <p:txBody>
          <a:bodyPr anchor="ctr">
            <a:normAutofit fontScale="77500" lnSpcReduction="20000"/>
          </a:bodyPr>
          <a:lstStyle/>
          <a:p>
            <a:pPr lvl="0">
              <a:lnSpc>
                <a:spcPct val="170000"/>
              </a:lnSpc>
            </a:pPr>
            <a:r>
              <a:rPr lang="en-US" sz="2000" dirty="0">
                <a:latin typeface="Arial" panose="020B0604020202020204" pitchFamily="34" charset="0"/>
                <a:cs typeface="Arial" panose="020B0604020202020204" pitchFamily="34" charset="0"/>
              </a:rPr>
              <a:t>Arthritis is a long-term disorder that affects mobility and joints </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Senthelal</a:t>
            </a:r>
            <a:r>
              <a:rPr lang="en-IN" sz="2000" dirty="0">
                <a:latin typeface="Arial" panose="020B0604020202020204" pitchFamily="34" charset="0"/>
                <a:cs typeface="Arial" panose="020B0604020202020204" pitchFamily="34" charset="0"/>
              </a:rPr>
              <a:t>, et al., 2023)</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nSpc>
                <a:spcPct val="170000"/>
              </a:lnSpc>
            </a:pPr>
            <a:r>
              <a:rPr lang="en-US" sz="2000" dirty="0">
                <a:latin typeface="Arial" panose="020B0604020202020204" pitchFamily="34" charset="0"/>
                <a:cs typeface="Arial" panose="020B0604020202020204" pitchFamily="34" charset="0"/>
              </a:rPr>
              <a:t>It causes pain, stiffness, swelling and subsequent loss of joint functionality.</a:t>
            </a:r>
            <a:endParaRPr lang="en-IN" sz="2000" dirty="0">
              <a:latin typeface="Arial" panose="020B0604020202020204" pitchFamily="34" charset="0"/>
              <a:cs typeface="Arial" panose="020B0604020202020204" pitchFamily="34" charset="0"/>
            </a:endParaRPr>
          </a:p>
          <a:p>
            <a:pPr lvl="0">
              <a:lnSpc>
                <a:spcPct val="170000"/>
              </a:lnSpc>
            </a:pPr>
            <a:r>
              <a:rPr lang="en-US" sz="2000" dirty="0">
                <a:latin typeface="Arial" panose="020B0604020202020204" pitchFamily="34" charset="0"/>
                <a:cs typeface="Arial" panose="020B0604020202020204" pitchFamily="34" charset="0"/>
              </a:rPr>
              <a:t>Very common in the older age group, but it is becoming common in the younger age groups as well </a:t>
            </a:r>
            <a:r>
              <a:rPr lang="en-IN"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Pavlov-</a:t>
            </a:r>
            <a:r>
              <a:rPr lang="en-US" sz="2000" dirty="0" err="1">
                <a:latin typeface="Arial" panose="020B0604020202020204" pitchFamily="34" charset="0"/>
                <a:cs typeface="Arial" panose="020B0604020202020204" pitchFamily="34" charset="0"/>
              </a:rPr>
              <a:t>Dolijanovic</a:t>
            </a:r>
            <a:r>
              <a:rPr lang="en-US" sz="2000" dirty="0">
                <a:latin typeface="Arial" panose="020B0604020202020204" pitchFamily="34" charset="0"/>
                <a:cs typeface="Arial" panose="020B0604020202020204" pitchFamily="34" charset="0"/>
              </a:rPr>
              <a:t>, et al., 2023).</a:t>
            </a:r>
            <a:endParaRPr lang="en-IN" sz="2000" dirty="0">
              <a:latin typeface="Arial" panose="020B0604020202020204" pitchFamily="34" charset="0"/>
              <a:cs typeface="Arial" panose="020B0604020202020204" pitchFamily="34" charset="0"/>
            </a:endParaRPr>
          </a:p>
          <a:p>
            <a:pPr lvl="0">
              <a:lnSpc>
                <a:spcPct val="170000"/>
              </a:lnSpc>
            </a:pPr>
            <a:r>
              <a:rPr lang="en-US" sz="2000" dirty="0">
                <a:latin typeface="Arial" panose="020B0604020202020204" pitchFamily="34" charset="0"/>
                <a:cs typeface="Arial" panose="020B0604020202020204" pitchFamily="34" charset="0"/>
              </a:rPr>
              <a:t>The target population primarily includes adults aged 50 years and above in the UK.</a:t>
            </a:r>
            <a:endParaRPr lang="en-IN" sz="2000" dirty="0">
              <a:latin typeface="Arial" panose="020B0604020202020204" pitchFamily="34" charset="0"/>
              <a:cs typeface="Arial" panose="020B0604020202020204" pitchFamily="34" charset="0"/>
            </a:endParaRPr>
          </a:p>
          <a:p>
            <a:pPr lvl="0">
              <a:lnSpc>
                <a:spcPct val="170000"/>
              </a:lnSpc>
            </a:pPr>
            <a:r>
              <a:rPr lang="en-IN" sz="2000" dirty="0">
                <a:latin typeface="Arial" panose="020B0604020202020204" pitchFamily="34" charset="0"/>
                <a:cs typeface="Arial" panose="020B0604020202020204" pitchFamily="34" charset="0"/>
              </a:rPr>
              <a:t>Arthritis affects many individuals, with approximately 10 million living with the condition in the UK at the moment (Arthritis UK, 2026).</a:t>
            </a:r>
          </a:p>
          <a:p>
            <a:pPr lvl="0">
              <a:lnSpc>
                <a:spcPct val="170000"/>
              </a:lnSpc>
            </a:pPr>
            <a:r>
              <a:rPr lang="en-US" sz="2000" dirty="0">
                <a:latin typeface="Arial" panose="020B0604020202020204" pitchFamily="34" charset="0"/>
                <a:cs typeface="Arial" panose="020B0604020202020204" pitchFamily="34" charset="0"/>
              </a:rPr>
              <a:t>The purpose of this presentation is to critically discuss arthritis, including diagnosis, management, and enhancing patient-</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outcomes.</a:t>
            </a:r>
            <a:endParaRPr lang="en-IN" sz="2000" dirty="0">
              <a:latin typeface="Arial" panose="020B0604020202020204" pitchFamily="34" charset="0"/>
              <a:cs typeface="Arial" panose="020B0604020202020204" pitchFamily="34" charset="0"/>
            </a:endParaRPr>
          </a:p>
          <a:p>
            <a:pPr>
              <a:lnSpc>
                <a:spcPct val="170000"/>
              </a:lnSpc>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9174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Two people holding hands">
            <a:extLst>
              <a:ext uri="{FF2B5EF4-FFF2-40B4-BE49-F238E27FC236}">
                <a16:creationId xmlns:a16="http://schemas.microsoft.com/office/drawing/2014/main" id="{DF56997A-3D1E-645A-C008-D75F6266E0A0}"/>
              </a:ext>
            </a:extLst>
          </p:cNvPr>
          <p:cNvPicPr>
            <a:picLocks noChangeAspect="1"/>
          </p:cNvPicPr>
          <p:nvPr/>
        </p:nvPicPr>
        <p:blipFill>
          <a:blip r:embed="rId3"/>
          <a:srcRect l="22136" r="25403"/>
          <a:stretch>
            <a:fillRect/>
          </a:stretch>
        </p:blipFill>
        <p:spPr>
          <a:xfrm>
            <a:off x="-1" y="-2"/>
            <a:ext cx="5410198" cy="6858002"/>
          </a:xfrm>
          <a:prstGeom prst="rect">
            <a:avLst/>
          </a:prstGeom>
        </p:spPr>
      </p:pic>
      <p:sp useBgFill="1">
        <p:nvSpPr>
          <p:cNvPr id="26" name="Rectangle 2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2D467-43ED-DC76-F56C-AE3B6F0606E4}"/>
              </a:ext>
            </a:extLst>
          </p:cNvPr>
          <p:cNvSpPr>
            <a:spLocks noGrp="1"/>
          </p:cNvSpPr>
          <p:nvPr>
            <p:ph type="title"/>
          </p:nvPr>
        </p:nvSpPr>
        <p:spPr>
          <a:xfrm>
            <a:off x="6115317" y="405685"/>
            <a:ext cx="5464968" cy="1559301"/>
          </a:xfrm>
        </p:spPr>
        <p:txBody>
          <a:bodyPr>
            <a:normAutofit/>
          </a:bodyPr>
          <a:lstStyle/>
          <a:p>
            <a:r>
              <a:rPr lang="en-US" sz="4000" b="1"/>
              <a:t>Symptoms of Arthritis</a:t>
            </a:r>
            <a:br>
              <a:rPr lang="en-IN" sz="4000" b="1"/>
            </a:br>
            <a:endParaRPr lang="en-IN" sz="4000"/>
          </a:p>
        </p:txBody>
      </p:sp>
      <p:sp>
        <p:nvSpPr>
          <p:cNvPr id="3" name="Content Placeholder 2">
            <a:extLst>
              <a:ext uri="{FF2B5EF4-FFF2-40B4-BE49-F238E27FC236}">
                <a16:creationId xmlns:a16="http://schemas.microsoft.com/office/drawing/2014/main" id="{9C291952-00EE-1A3E-8A88-19ACCC406AD2}"/>
              </a:ext>
            </a:extLst>
          </p:cNvPr>
          <p:cNvSpPr>
            <a:spLocks noGrp="1"/>
          </p:cNvSpPr>
          <p:nvPr>
            <p:ph idx="1"/>
          </p:nvPr>
        </p:nvSpPr>
        <p:spPr>
          <a:xfrm>
            <a:off x="6115317" y="3008242"/>
            <a:ext cx="5247340" cy="3231835"/>
          </a:xfrm>
        </p:spPr>
        <p:txBody>
          <a:bodyPr anchor="ctr">
            <a:noAutofit/>
          </a:bodyPr>
          <a:lstStyle/>
          <a:p>
            <a:pPr lvl="0">
              <a:lnSpc>
                <a:spcPct val="110000"/>
              </a:lnSpc>
            </a:pPr>
            <a:r>
              <a:rPr lang="en-US" sz="1800" dirty="0">
                <a:latin typeface="Arial" panose="020B0604020202020204" pitchFamily="34" charset="0"/>
                <a:cs typeface="Arial" panose="020B0604020202020204" pitchFamily="34" charset="0"/>
              </a:rPr>
              <a:t>Continuous joint discomfort that worsens with movement or during prolonged physical activity (Ali, et al., 2023).</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Morning stiffness over a prolonged period, particularly in inflammatory arthritis disorders.</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Swelling, redness and inflammation of the affected joints with time.</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Decreased range of motion and impairment in the ability to do daily functional activities.</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According to NIH, (2024), fatigue and general weakness are especially with autoimmune manifestations, such as rheumatoid arthritis.</a:t>
            </a:r>
            <a:endParaRPr lang="en-IN" sz="1800" dirty="0">
              <a:latin typeface="Arial" panose="020B0604020202020204" pitchFamily="34" charset="0"/>
              <a:cs typeface="Arial" panose="020B0604020202020204" pitchFamily="34" charset="0"/>
            </a:endParaRPr>
          </a:p>
          <a:p>
            <a:pPr>
              <a:lnSpc>
                <a:spcPct val="11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6493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008AC-04CA-7E27-EFFF-B56A1D136A3B}"/>
              </a:ext>
            </a:extLst>
          </p:cNvPr>
          <p:cNvSpPr>
            <a:spLocks noGrp="1"/>
          </p:cNvSpPr>
          <p:nvPr>
            <p:ph type="title"/>
          </p:nvPr>
        </p:nvSpPr>
        <p:spPr>
          <a:xfrm>
            <a:off x="1149717" y="384275"/>
            <a:ext cx="5929422" cy="1640180"/>
          </a:xfrm>
        </p:spPr>
        <p:txBody>
          <a:bodyPr anchor="b">
            <a:normAutofit/>
          </a:bodyPr>
          <a:lstStyle/>
          <a:p>
            <a:r>
              <a:rPr lang="en-US" sz="4000" dirty="0"/>
              <a:t>Causes and </a:t>
            </a:r>
            <a:r>
              <a:rPr lang="en-US" sz="4000" dirty="0" err="1"/>
              <a:t>Aetiology</a:t>
            </a:r>
            <a:endParaRPr lang="en-IN" sz="4000" dirty="0"/>
          </a:p>
        </p:txBody>
      </p:sp>
      <p:sp>
        <p:nvSpPr>
          <p:cNvPr id="3" name="Content Placeholder 2">
            <a:extLst>
              <a:ext uri="{FF2B5EF4-FFF2-40B4-BE49-F238E27FC236}">
                <a16:creationId xmlns:a16="http://schemas.microsoft.com/office/drawing/2014/main" id="{A2CC2058-1E4A-5DDF-C315-E01147B29BA2}"/>
              </a:ext>
            </a:extLst>
          </p:cNvPr>
          <p:cNvSpPr>
            <a:spLocks noGrp="1"/>
          </p:cNvSpPr>
          <p:nvPr>
            <p:ph idx="1"/>
          </p:nvPr>
        </p:nvSpPr>
        <p:spPr>
          <a:xfrm>
            <a:off x="993913" y="2305878"/>
            <a:ext cx="6085226" cy="3637723"/>
          </a:xfrm>
        </p:spPr>
        <p:txBody>
          <a:bodyPr>
            <a:noAutofit/>
          </a:bodyPr>
          <a:lstStyle/>
          <a:p>
            <a:pPr lvl="0">
              <a:lnSpc>
                <a:spcPct val="100000"/>
              </a:lnSpc>
            </a:pPr>
            <a:r>
              <a:rPr lang="en-US" sz="1800" dirty="0">
                <a:latin typeface="Arial" panose="020B0604020202020204" pitchFamily="34" charset="0"/>
                <a:cs typeface="Arial" panose="020B0604020202020204" pitchFamily="34" charset="0"/>
              </a:rPr>
              <a:t>Age-associated degeneration results in the destruction of cartilage in osteoarthritis with time.</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In rheumatoid arthritis, autoimmune processes attack joint tissues, resulting in chronic inflammation (Jahid, et al., 2023).</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Genetic factors make one more likely to get sick and have a different severity and progression of the disease.</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Obesity leads to a higher mechanical stress and inflammatory reaction in joints (</a:t>
            </a:r>
            <a:r>
              <a:rPr lang="en-US" sz="1800" dirty="0" err="1">
                <a:latin typeface="Arial" panose="020B0604020202020204" pitchFamily="34" charset="0"/>
                <a:cs typeface="Arial" panose="020B0604020202020204" pitchFamily="34" charset="0"/>
              </a:rPr>
              <a:t>Sobieh</a:t>
            </a:r>
            <a:r>
              <a:rPr lang="en-US" sz="1800" dirty="0">
                <a:latin typeface="Arial" panose="020B0604020202020204" pitchFamily="34" charset="0"/>
                <a:cs typeface="Arial" panose="020B0604020202020204" pitchFamily="34" charset="0"/>
              </a:rPr>
              <a:t>, et al., 2023).</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Past joint injuries may hasten structural destruction and they raise the risk of long-term arthritis.</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9F5A2D1-DAAA-7629-4B94-AF5162762CCE}"/>
              </a:ext>
            </a:extLst>
          </p:cNvPr>
          <p:cNvPicPr>
            <a:picLocks noChangeAspect="1"/>
          </p:cNvPicPr>
          <p:nvPr/>
        </p:nvPicPr>
        <p:blipFill>
          <a:blip r:embed="rId3"/>
          <a:stretch>
            <a:fillRect/>
          </a:stretch>
        </p:blipFill>
        <p:spPr>
          <a:xfrm>
            <a:off x="7745506" y="2024455"/>
            <a:ext cx="3765176" cy="2701514"/>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956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850EE-414D-92A9-165F-89FCC37FF348}"/>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Types of Arthritis</a:t>
            </a:r>
            <a:endParaRPr lang="en-IN" sz="4000">
              <a:solidFill>
                <a:srgbClr val="FFFFFF"/>
              </a:solidFill>
            </a:endParaRPr>
          </a:p>
        </p:txBody>
      </p:sp>
      <p:sp>
        <p:nvSpPr>
          <p:cNvPr id="3" name="Content Placeholder 2">
            <a:extLst>
              <a:ext uri="{FF2B5EF4-FFF2-40B4-BE49-F238E27FC236}">
                <a16:creationId xmlns:a16="http://schemas.microsoft.com/office/drawing/2014/main" id="{26B5F19C-D096-B99F-F0F0-C67A9230DB8C}"/>
              </a:ext>
            </a:extLst>
          </p:cNvPr>
          <p:cNvSpPr>
            <a:spLocks noGrp="1"/>
          </p:cNvSpPr>
          <p:nvPr>
            <p:ph idx="1"/>
          </p:nvPr>
        </p:nvSpPr>
        <p:spPr>
          <a:xfrm>
            <a:off x="1371599" y="2318197"/>
            <a:ext cx="9724031" cy="3683358"/>
          </a:xfrm>
        </p:spPr>
        <p:txBody>
          <a:bodyPr anchor="ctr">
            <a:normAutofit/>
          </a:bodyPr>
          <a:lstStyle/>
          <a:p>
            <a:pPr lvl="0">
              <a:lnSpc>
                <a:spcPct val="100000"/>
              </a:lnSpc>
            </a:pPr>
            <a:r>
              <a:rPr lang="en-US" sz="2000" dirty="0">
                <a:latin typeface="Arial" panose="020B0604020202020204" pitchFamily="34" charset="0"/>
                <a:cs typeface="Arial" panose="020B0604020202020204" pitchFamily="34" charset="0"/>
              </a:rPr>
              <a:t>Osteoarthritis is a degenerative disease that is brought about by the wear and tear of joints </a:t>
            </a:r>
            <a:r>
              <a:rPr lang="en-IN" sz="2000" dirty="0">
                <a:latin typeface="Arial" panose="020B0604020202020204" pitchFamily="34" charset="0"/>
                <a:cs typeface="Arial" panose="020B0604020202020204" pitchFamily="34" charset="0"/>
              </a:rPr>
              <a:t>(NIAMS, 2017)</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Rheumatoid arthritis is an autoimmune disease that occurs in several joints in a symmetric way </a:t>
            </a:r>
            <a:r>
              <a:rPr lang="en-IN" sz="2000" dirty="0">
                <a:latin typeface="Arial" panose="020B0604020202020204" pitchFamily="34" charset="0"/>
                <a:cs typeface="Arial" panose="020B0604020202020204" pitchFamily="34" charset="0"/>
              </a:rPr>
              <a:t>(Amaya-Amaya, et al., 2013)</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Through the accumulation of uric acid crystals, gout is caused by sudden and severe pain.</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Psoriatic arthritis is a disease that is related to psoriasis and involves the skin and joints.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Ankylosing spondylitis is an illness that mostly attacks the spine, making it stiff and less flexible </a:t>
            </a:r>
            <a:r>
              <a:rPr lang="en-IN" sz="2000" dirty="0">
                <a:latin typeface="Arial" panose="020B0604020202020204" pitchFamily="34" charset="0"/>
                <a:cs typeface="Arial" panose="020B0604020202020204" pitchFamily="34" charset="0"/>
              </a:rPr>
              <a:t>(Wang, et al., 2022)‌</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5363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1EBBE-F61D-F56C-D1D4-105DEC52E0E1}"/>
              </a:ext>
            </a:extLst>
          </p:cNvPr>
          <p:cNvSpPr>
            <a:spLocks noGrp="1"/>
          </p:cNvSpPr>
          <p:nvPr>
            <p:ph type="title"/>
          </p:nvPr>
        </p:nvSpPr>
        <p:spPr>
          <a:xfrm>
            <a:off x="1136397" y="-43844"/>
            <a:ext cx="4959603" cy="1642969"/>
          </a:xfrm>
        </p:spPr>
        <p:txBody>
          <a:bodyPr anchor="b">
            <a:normAutofit/>
          </a:bodyPr>
          <a:lstStyle/>
          <a:p>
            <a:r>
              <a:rPr lang="en-US" sz="4000" dirty="0"/>
              <a:t>Prevalence of Arthritis</a:t>
            </a:r>
            <a:endParaRPr lang="en-IN" sz="4000" dirty="0"/>
          </a:p>
        </p:txBody>
      </p:sp>
      <p:sp>
        <p:nvSpPr>
          <p:cNvPr id="3" name="Content Placeholder 2">
            <a:extLst>
              <a:ext uri="{FF2B5EF4-FFF2-40B4-BE49-F238E27FC236}">
                <a16:creationId xmlns:a16="http://schemas.microsoft.com/office/drawing/2014/main" id="{3969C475-DCEF-15C6-923D-BAB9F1852164}"/>
              </a:ext>
            </a:extLst>
          </p:cNvPr>
          <p:cNvSpPr>
            <a:spLocks noGrp="1"/>
          </p:cNvSpPr>
          <p:nvPr>
            <p:ph idx="1"/>
          </p:nvPr>
        </p:nvSpPr>
        <p:spPr>
          <a:xfrm>
            <a:off x="1136397" y="1914825"/>
            <a:ext cx="4959603" cy="3522569"/>
          </a:xfrm>
        </p:spPr>
        <p:txBody>
          <a:bodyPr anchor="t">
            <a:noAutofit/>
          </a:bodyPr>
          <a:lstStyle/>
          <a:p>
            <a:pPr lvl="0">
              <a:lnSpc>
                <a:spcPct val="100000"/>
              </a:lnSpc>
            </a:pPr>
            <a:r>
              <a:rPr lang="en-US" sz="1800" dirty="0">
                <a:latin typeface="Arial" panose="020B0604020202020204" pitchFamily="34" charset="0"/>
                <a:cs typeface="Arial" panose="020B0604020202020204" pitchFamily="34" charset="0"/>
              </a:rPr>
              <a:t>The number of individuals living with arthritis conditions in the UK is currently about 10 million.</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According to WHO, (2023), Osteoarthritis is the most frequently diagnosed at all ages.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The incidence is increasing globally because of the ageing populations and lifestyle factors.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According to the WHO, (2023), arthritis is one of the causes of disability in the world.</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Prevalence is very high among older adults, particularly above 60 years.</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E9ACDA6-92A1-1F48-655A-93761F5A29E4}"/>
              </a:ext>
            </a:extLst>
          </p:cNvPr>
          <p:cNvPicPr>
            <a:picLocks noChangeAspect="1"/>
          </p:cNvPicPr>
          <p:nvPr/>
        </p:nvPicPr>
        <p:blipFill>
          <a:blip r:embed="rId3"/>
          <a:stretch>
            <a:fillRect/>
          </a:stretch>
        </p:blipFill>
        <p:spPr>
          <a:xfrm>
            <a:off x="6512442" y="777641"/>
            <a:ext cx="5201023" cy="4888961"/>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382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C5385-933E-035E-38AB-2F5A339ABB79}"/>
              </a:ext>
            </a:extLst>
          </p:cNvPr>
          <p:cNvSpPr>
            <a:spLocks noGrp="1"/>
          </p:cNvSpPr>
          <p:nvPr>
            <p:ph type="title"/>
          </p:nvPr>
        </p:nvSpPr>
        <p:spPr>
          <a:xfrm>
            <a:off x="761800" y="381001"/>
            <a:ext cx="5334197" cy="1708242"/>
          </a:xfrm>
        </p:spPr>
        <p:txBody>
          <a:bodyPr anchor="ctr">
            <a:normAutofit/>
          </a:bodyPr>
          <a:lstStyle/>
          <a:p>
            <a:r>
              <a:rPr lang="en-US" sz="4000" dirty="0"/>
              <a:t>Economic Burden of Arthritis</a:t>
            </a:r>
            <a:endParaRPr lang="en-IN" sz="4000" dirty="0"/>
          </a:p>
        </p:txBody>
      </p:sp>
      <p:sp>
        <p:nvSpPr>
          <p:cNvPr id="3" name="Content Placeholder 2">
            <a:extLst>
              <a:ext uri="{FF2B5EF4-FFF2-40B4-BE49-F238E27FC236}">
                <a16:creationId xmlns:a16="http://schemas.microsoft.com/office/drawing/2014/main" id="{0C660012-4AA7-4100-1189-C9DCF74365EE}"/>
              </a:ext>
            </a:extLst>
          </p:cNvPr>
          <p:cNvSpPr>
            <a:spLocks noGrp="1"/>
          </p:cNvSpPr>
          <p:nvPr>
            <p:ph idx="1"/>
          </p:nvPr>
        </p:nvSpPr>
        <p:spPr>
          <a:xfrm>
            <a:off x="761800" y="2470244"/>
            <a:ext cx="5334197" cy="3769835"/>
          </a:xfrm>
        </p:spPr>
        <p:txBody>
          <a:bodyPr anchor="ctr">
            <a:noAutofit/>
          </a:bodyPr>
          <a:lstStyle/>
          <a:p>
            <a:pPr lvl="0">
              <a:lnSpc>
                <a:spcPct val="100000"/>
              </a:lnSpc>
            </a:pPr>
            <a:r>
              <a:rPr lang="en-US" sz="1800" dirty="0">
                <a:latin typeface="Arial" panose="020B0604020202020204" pitchFamily="34" charset="0"/>
                <a:cs typeface="Arial" panose="020B0604020202020204" pitchFamily="34" charset="0"/>
              </a:rPr>
              <a:t>Arthritis is a major burden to the NHS in terms of the cost of treatment and care.</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Expenses are on medications, hospital admission, surgeries and long-term rehabilitation services (Tatangelo, et al., 2021).</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Loss in productivity through absenteeism and early retirement has an impact on the broader economy.</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Much more demand for social care services imposes an additional financial burden on the resources of the population.</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The long-term character of arthritis leads to prolonged and growing healthcare spending.</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pic>
        <p:nvPicPr>
          <p:cNvPr id="5" name="Picture 4" descr="Colorful pills stacked to make a bar graph">
            <a:extLst>
              <a:ext uri="{FF2B5EF4-FFF2-40B4-BE49-F238E27FC236}">
                <a16:creationId xmlns:a16="http://schemas.microsoft.com/office/drawing/2014/main" id="{FA755436-60D1-9F76-C193-CAA852B3ED37}"/>
              </a:ext>
            </a:extLst>
          </p:cNvPr>
          <p:cNvPicPr>
            <a:picLocks noChangeAspect="1"/>
          </p:cNvPicPr>
          <p:nvPr/>
        </p:nvPicPr>
        <p:blipFill>
          <a:blip r:embed="rId3"/>
          <a:srcRect l="32843" r="1376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08082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61FBE-91CA-28D5-DACB-62E45414B181}"/>
              </a:ext>
            </a:extLst>
          </p:cNvPr>
          <p:cNvSpPr>
            <a:spLocks noGrp="1"/>
          </p:cNvSpPr>
          <p:nvPr>
            <p:ph type="title"/>
          </p:nvPr>
        </p:nvSpPr>
        <p:spPr>
          <a:xfrm>
            <a:off x="630936" y="640080"/>
            <a:ext cx="4818888" cy="1481328"/>
          </a:xfrm>
        </p:spPr>
        <p:txBody>
          <a:bodyPr anchor="b">
            <a:normAutofit/>
          </a:bodyPr>
          <a:lstStyle/>
          <a:p>
            <a:r>
              <a:rPr lang="en-US" sz="5000"/>
              <a:t>Social Burden of Arthritis</a:t>
            </a:r>
            <a:endParaRPr lang="en-IN" sz="5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384613-F040-2D4B-AE50-55D297F35442}"/>
              </a:ext>
            </a:extLst>
          </p:cNvPr>
          <p:cNvSpPr>
            <a:spLocks noGrp="1"/>
          </p:cNvSpPr>
          <p:nvPr>
            <p:ph idx="1"/>
          </p:nvPr>
        </p:nvSpPr>
        <p:spPr>
          <a:xfrm>
            <a:off x="630936" y="2660904"/>
            <a:ext cx="4818888" cy="3547872"/>
          </a:xfrm>
        </p:spPr>
        <p:txBody>
          <a:bodyPr anchor="t">
            <a:noAutofit/>
          </a:bodyPr>
          <a:lstStyle/>
          <a:p>
            <a:pPr lvl="0"/>
            <a:r>
              <a:rPr lang="en-US" sz="1800" dirty="0">
                <a:latin typeface="Arial" panose="020B0604020202020204" pitchFamily="34" charset="0"/>
                <a:cs typeface="Arial" panose="020B0604020202020204" pitchFamily="34" charset="0"/>
              </a:rPr>
              <a:t>Arthritis has a great impact on independence and the ability to execute daily activities effectively (Akram, et al., 2021).</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Lots of patients are so reliant on relatives or caregivers.</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The lack of mobility reduces social and community participation.</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Psychological effects are depression, anxiety, and decreased emotional well-being (Lwin, et al., 2020).</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There is an overall harm to the quality of life because of chronic pain and functional limitations.</a:t>
            </a:r>
            <a:endParaRPr lang="en-IN"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8340DF0-4F76-596C-1727-3BD271E36D03}"/>
              </a:ext>
            </a:extLst>
          </p:cNvPr>
          <p:cNvPicPr>
            <a:picLocks noChangeAspect="1"/>
          </p:cNvPicPr>
          <p:nvPr/>
        </p:nvPicPr>
        <p:blipFill>
          <a:blip r:embed="rId3"/>
          <a:stretch>
            <a:fillRect/>
          </a:stretch>
        </p:blipFill>
        <p:spPr>
          <a:xfrm>
            <a:off x="6099048" y="2023316"/>
            <a:ext cx="5458968" cy="3219508"/>
          </a:xfrm>
          <a:prstGeom prst="rect">
            <a:avLst/>
          </a:prstGeom>
        </p:spPr>
      </p:pic>
    </p:spTree>
    <p:extLst>
      <p:ext uri="{BB962C8B-B14F-4D97-AF65-F5344CB8AC3E}">
        <p14:creationId xmlns:p14="http://schemas.microsoft.com/office/powerpoint/2010/main" val="4062546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70D8E-F351-392D-397B-7292BA03704B}"/>
              </a:ext>
            </a:extLst>
          </p:cNvPr>
          <p:cNvSpPr>
            <a:spLocks noGrp="1"/>
          </p:cNvSpPr>
          <p:nvPr>
            <p:ph type="title"/>
          </p:nvPr>
        </p:nvSpPr>
        <p:spPr>
          <a:xfrm>
            <a:off x="5596501" y="501594"/>
            <a:ext cx="5754896" cy="1393467"/>
          </a:xfrm>
        </p:spPr>
        <p:txBody>
          <a:bodyPr anchor="b">
            <a:normAutofit/>
          </a:bodyPr>
          <a:lstStyle/>
          <a:p>
            <a:r>
              <a:rPr lang="en-US" sz="4000" dirty="0">
                <a:latin typeface="Arial" panose="020B0604020202020204" pitchFamily="34" charset="0"/>
                <a:cs typeface="Arial" panose="020B0604020202020204" pitchFamily="34" charset="0"/>
              </a:rPr>
              <a:t>Diagnosis &amp; Initial Assessment</a:t>
            </a:r>
            <a:endParaRPr lang="en-IN" sz="4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D0F17B6-589D-B878-A271-35DC2FAE217D}"/>
              </a:ext>
            </a:extLst>
          </p:cNvPr>
          <p:cNvPicPr>
            <a:picLocks noChangeAspect="1"/>
          </p:cNvPicPr>
          <p:nvPr/>
        </p:nvPicPr>
        <p:blipFill>
          <a:blip r:embed="rId3"/>
          <a:srcRect l="22067" r="19922"/>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2E286E69-E2D1-0B9C-6AC0-22B41DD09D94}"/>
              </a:ext>
            </a:extLst>
          </p:cNvPr>
          <p:cNvSpPr>
            <a:spLocks noGrp="1"/>
          </p:cNvSpPr>
          <p:nvPr>
            <p:ph idx="1"/>
          </p:nvPr>
        </p:nvSpPr>
        <p:spPr>
          <a:xfrm>
            <a:off x="5596501" y="1948175"/>
            <a:ext cx="6091915" cy="3014765"/>
          </a:xfrm>
        </p:spPr>
        <p:txBody>
          <a:bodyPr anchor="t">
            <a:noAutofit/>
          </a:bodyPr>
          <a:lstStyle/>
          <a:p>
            <a:pPr lvl="0">
              <a:lnSpc>
                <a:spcPct val="100000"/>
              </a:lnSpc>
            </a:pPr>
            <a:r>
              <a:rPr lang="en-US" sz="1800" dirty="0">
                <a:latin typeface="Arial" panose="020B0604020202020204" pitchFamily="34" charset="0"/>
                <a:cs typeface="Arial" panose="020B0604020202020204" pitchFamily="34" charset="0"/>
              </a:rPr>
              <a:t>The first step of diagnosis is a comprehensive clinical examination of joint pain and mobility restrictions.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Structural joint damage is identified by imaging techniques like X-rays and MRI </a:t>
            </a:r>
            <a:r>
              <a:rPr lang="en-IN" sz="1800" dirty="0">
                <a:latin typeface="Arial" panose="020B0604020202020204" pitchFamily="34" charset="0"/>
                <a:cs typeface="Arial" panose="020B0604020202020204" pitchFamily="34" charset="0"/>
              </a:rPr>
              <a:t>(Arthritis Foundation, 2026)</a:t>
            </a:r>
            <a:r>
              <a:rPr lang="en-US"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Blood tests such as ESR, CRP and rheumatoid factor are supportive of the diagnosis of inflammatory arthritis.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Early diagnosis is needed to avoid irreversible damage and progression of disability in the joints (Geng, et al., 2023).</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Constant evaluation is needed because of the progressive and changing nature of arthritis.</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2787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5B89F-E7F6-2C4F-17D4-6908C18A200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Management </a:t>
            </a:r>
            <a:endParaRPr lang="en-IN" sz="4000">
              <a:solidFill>
                <a:srgbClr val="FFFFFF"/>
              </a:solidFill>
            </a:endParaRPr>
          </a:p>
        </p:txBody>
      </p:sp>
      <p:sp>
        <p:nvSpPr>
          <p:cNvPr id="3" name="Content Placeholder 2">
            <a:extLst>
              <a:ext uri="{FF2B5EF4-FFF2-40B4-BE49-F238E27FC236}">
                <a16:creationId xmlns:a16="http://schemas.microsoft.com/office/drawing/2014/main" id="{D0FE4E72-004B-5317-0AB5-0EB5D15DF28A}"/>
              </a:ext>
            </a:extLst>
          </p:cNvPr>
          <p:cNvSpPr>
            <a:spLocks noGrp="1"/>
          </p:cNvSpPr>
          <p:nvPr>
            <p:ph idx="1"/>
          </p:nvPr>
        </p:nvSpPr>
        <p:spPr>
          <a:xfrm>
            <a:off x="4810259" y="649480"/>
            <a:ext cx="6555347" cy="5546047"/>
          </a:xfrm>
        </p:spPr>
        <p:txBody>
          <a:bodyPr anchor="ctr">
            <a:normAutofit fontScale="92500"/>
          </a:bodyPr>
          <a:lstStyle/>
          <a:p>
            <a:pPr>
              <a:lnSpc>
                <a:spcPct val="150000"/>
              </a:lnSpc>
            </a:pPr>
            <a:r>
              <a:rPr lang="en-US" sz="2000" dirty="0">
                <a:latin typeface="Arial" panose="020B0604020202020204" pitchFamily="34" charset="0"/>
                <a:cs typeface="Arial" panose="020B0604020202020204" pitchFamily="34" charset="0"/>
              </a:rPr>
              <a:t>The management is based on NICE guidelines that </a:t>
            </a:r>
            <a:r>
              <a:rPr lang="en-US" sz="2000" dirty="0" err="1">
                <a:latin typeface="Arial" panose="020B0604020202020204" pitchFamily="34" charset="0"/>
                <a:cs typeface="Arial" panose="020B0604020202020204" pitchFamily="34" charset="0"/>
              </a:rPr>
              <a:t>prioritise</a:t>
            </a:r>
            <a:r>
              <a:rPr lang="en-US" sz="2000" dirty="0">
                <a:latin typeface="Arial" panose="020B0604020202020204" pitchFamily="34" charset="0"/>
                <a:cs typeface="Arial" panose="020B0604020202020204" pitchFamily="34" charset="0"/>
              </a:rPr>
              <a:t> long-term condition management and symptom control </a:t>
            </a:r>
            <a:r>
              <a:rPr lang="en-IN" sz="2000" dirty="0">
                <a:latin typeface="Arial" panose="020B0604020202020204" pitchFamily="34" charset="0"/>
                <a:cs typeface="Arial" panose="020B0604020202020204" pitchFamily="34" charset="0"/>
              </a:rPr>
              <a:t>(Nice.org.uk., 2018)</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Multidisciplinary teams comprising physiotherapists, nurses, and doctors enhance the outcomes of care.</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Educating patients is crucial to promoting adherence and informed choices about self-management </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Oleiwi</a:t>
            </a:r>
            <a:r>
              <a:rPr lang="en-IN" sz="2000" dirty="0">
                <a:latin typeface="Arial" panose="020B0604020202020204" pitchFamily="34" charset="0"/>
                <a:cs typeface="Arial" panose="020B0604020202020204" pitchFamily="34" charset="0"/>
              </a:rPr>
              <a:t>, 2025)</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Frequent review and monitoring guarantee the effectiveness of treatment and adaptation.</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Focus on the inclusion of physical, psychological and social elements in management strategies.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2253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CC21-DBBD-A5B2-5E99-6F2012A2E18D}"/>
              </a:ext>
            </a:extLst>
          </p:cNvPr>
          <p:cNvSpPr>
            <a:spLocks noGrp="1"/>
          </p:cNvSpPr>
          <p:nvPr>
            <p:ph type="title"/>
          </p:nvPr>
        </p:nvSpPr>
        <p:spPr/>
        <p:txBody>
          <a:bodyPr/>
          <a:lstStyle/>
          <a:p>
            <a:r>
              <a:rPr lang="en-US" dirty="0"/>
              <a:t>Models &amp; Frameworks in Arthritis Care</a:t>
            </a:r>
            <a:endParaRPr lang="en-IN" dirty="0"/>
          </a:p>
        </p:txBody>
      </p:sp>
      <p:sp>
        <p:nvSpPr>
          <p:cNvPr id="3" name="Content Placeholder 2">
            <a:extLst>
              <a:ext uri="{FF2B5EF4-FFF2-40B4-BE49-F238E27FC236}">
                <a16:creationId xmlns:a16="http://schemas.microsoft.com/office/drawing/2014/main" id="{183255E2-2420-8D66-90D0-334C383AAD6A}"/>
              </a:ext>
            </a:extLst>
          </p:cNvPr>
          <p:cNvSpPr>
            <a:spLocks noGrp="1"/>
          </p:cNvSpPr>
          <p:nvPr>
            <p:ph idx="1"/>
          </p:nvPr>
        </p:nvSpPr>
        <p:spPr>
          <a:xfrm>
            <a:off x="838200" y="1690688"/>
            <a:ext cx="10515600" cy="3114865"/>
          </a:xfrm>
        </p:spPr>
        <p:txBody>
          <a:bodyPr>
            <a:normAutofit/>
          </a:bodyPr>
          <a:lstStyle/>
          <a:p>
            <a:pPr lvl="0">
              <a:lnSpc>
                <a:spcPct val="100000"/>
              </a:lnSpc>
            </a:pPr>
            <a:r>
              <a:rPr lang="en-US" sz="2000" dirty="0">
                <a:latin typeface="Arial" panose="020B0604020202020204" pitchFamily="34" charset="0"/>
                <a:cs typeface="Arial" panose="020B0604020202020204" pitchFamily="34" charset="0"/>
              </a:rPr>
              <a:t>The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model is concerned with personal needs and preferences and treatment objectives.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The Chronic Care Model facilitates long-term care and active healthcare provision.</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The biopsychosocial model acknowledges the interplay of physical, emotional and social aspects (Di Giacomo, et al., 2026).</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Self-management structures promote patient independence and involvement in care.</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These models can be integrated to enhance the results of conventional biomedical treatment models.</a:t>
            </a:r>
            <a:endParaRPr lang="en-IN" sz="2000"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A0F84C92-7F96-1F45-CEA0-02AD57C5384D}"/>
              </a:ext>
            </a:extLst>
          </p:cNvPr>
          <p:cNvGraphicFramePr/>
          <p:nvPr>
            <p:extLst>
              <p:ext uri="{D42A27DB-BD31-4B8C-83A1-F6EECF244321}">
                <p14:modId xmlns:p14="http://schemas.microsoft.com/office/powerpoint/2010/main" val="3764248777"/>
              </p:ext>
            </p:extLst>
          </p:nvPr>
        </p:nvGraphicFramePr>
        <p:xfrm>
          <a:off x="2069910" y="4162567"/>
          <a:ext cx="7210567" cy="2695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4752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4D4EDD-A8C9-2DE5-3978-E574AA19C1B3}"/>
              </a:ext>
            </a:extLst>
          </p:cNvPr>
          <p:cNvSpPr>
            <a:spLocks noGrp="1"/>
          </p:cNvSpPr>
          <p:nvPr>
            <p:ph type="title"/>
          </p:nvPr>
        </p:nvSpPr>
        <p:spPr>
          <a:xfrm>
            <a:off x="1137034" y="609597"/>
            <a:ext cx="9392421" cy="1330841"/>
          </a:xfrm>
        </p:spPr>
        <p:txBody>
          <a:bodyPr>
            <a:normAutofit/>
          </a:bodyPr>
          <a:lstStyle/>
          <a:p>
            <a:r>
              <a:rPr lang="en-US" dirty="0"/>
              <a:t>Treatment of Arthritis</a:t>
            </a:r>
            <a:endParaRPr lang="en-IN" dirty="0"/>
          </a:p>
        </p:txBody>
      </p:sp>
      <p:sp>
        <p:nvSpPr>
          <p:cNvPr id="3" name="Content Placeholder 2">
            <a:extLst>
              <a:ext uri="{FF2B5EF4-FFF2-40B4-BE49-F238E27FC236}">
                <a16:creationId xmlns:a16="http://schemas.microsoft.com/office/drawing/2014/main" id="{FD633C08-1407-1B59-ECBA-8A097368D37A}"/>
              </a:ext>
            </a:extLst>
          </p:cNvPr>
          <p:cNvSpPr>
            <a:spLocks noGrp="1"/>
          </p:cNvSpPr>
          <p:nvPr>
            <p:ph idx="1"/>
          </p:nvPr>
        </p:nvSpPr>
        <p:spPr>
          <a:xfrm>
            <a:off x="684127" y="2198362"/>
            <a:ext cx="5411873" cy="3917773"/>
          </a:xfrm>
        </p:spPr>
        <p:txBody>
          <a:bodyPr>
            <a:noAutofit/>
          </a:bodyPr>
          <a:lstStyle/>
          <a:p>
            <a:pPr lvl="0">
              <a:lnSpc>
                <a:spcPct val="100000"/>
              </a:lnSpc>
            </a:pPr>
            <a:r>
              <a:rPr lang="en-US" sz="1800" dirty="0">
                <a:latin typeface="Arial" panose="020B0604020202020204" pitchFamily="34" charset="0"/>
                <a:cs typeface="Arial" panose="020B0604020202020204" pitchFamily="34" charset="0"/>
              </a:rPr>
              <a:t>Pharmacological therapy such as NSAIDs, corticosteroids and DMARDs are used to control inflammation </a:t>
            </a:r>
            <a:r>
              <a:rPr lang="en-IN" sz="1800" dirty="0">
                <a:latin typeface="Arial" panose="020B0604020202020204" pitchFamily="34" charset="0"/>
                <a:cs typeface="Arial" panose="020B0604020202020204" pitchFamily="34" charset="0"/>
              </a:rPr>
              <a:t>(</a:t>
            </a:r>
            <a:r>
              <a:rPr lang="en-IN" sz="1800" dirty="0" err="1">
                <a:latin typeface="Arial" panose="020B0604020202020204" pitchFamily="34" charset="0"/>
                <a:cs typeface="Arial" panose="020B0604020202020204" pitchFamily="34" charset="0"/>
              </a:rPr>
              <a:t>Nimmana</a:t>
            </a:r>
            <a:r>
              <a:rPr lang="en-IN" sz="1800" dirty="0">
                <a:latin typeface="Arial" panose="020B0604020202020204" pitchFamily="34" charset="0"/>
                <a:cs typeface="Arial" panose="020B0604020202020204" pitchFamily="34" charset="0"/>
              </a:rPr>
              <a:t> and Patel, 2025)</a:t>
            </a:r>
            <a:r>
              <a:rPr lang="en-US"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Non-pharmacological interventions involve physiotherapy, exercise and structured rehabilitation programs (Jeon and Rauch, 2025).</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Weight management and other lifestyle changes mitigate the stress and disease progression in joints (Georgiev and </a:t>
            </a:r>
            <a:r>
              <a:rPr lang="en-US" sz="1800" dirty="0" err="1">
                <a:latin typeface="Arial" panose="020B0604020202020204" pitchFamily="34" charset="0"/>
                <a:cs typeface="Arial" panose="020B0604020202020204" pitchFamily="34" charset="0"/>
              </a:rPr>
              <a:t>Kabakchieva</a:t>
            </a:r>
            <a:r>
              <a:rPr lang="en-US" sz="1800" dirty="0">
                <a:latin typeface="Arial" panose="020B0604020202020204" pitchFamily="34" charset="0"/>
                <a:cs typeface="Arial" panose="020B0604020202020204" pitchFamily="34" charset="0"/>
              </a:rPr>
              <a:t>, 2025).</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Surgical procedures, such as joint replacement are resorted to in severe or advanced cases.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Treatment regimens should be tailored according to the type of disease, its severity and patient preferences.</a:t>
            </a:r>
            <a:endParaRPr lang="en-IN" sz="18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D81F8B34-6027-5F30-721F-0DB990EE235B}"/>
              </a:ext>
            </a:extLst>
          </p:cNvPr>
          <p:cNvGraphicFramePr>
            <a:graphicFrameLocks noGrp="1"/>
          </p:cNvGraphicFramePr>
          <p:nvPr>
            <p:extLst>
              <p:ext uri="{D42A27DB-BD31-4B8C-83A1-F6EECF244321}">
                <p14:modId xmlns:p14="http://schemas.microsoft.com/office/powerpoint/2010/main" val="2179253484"/>
              </p:ext>
            </p:extLst>
          </p:nvPr>
        </p:nvGraphicFramePr>
        <p:xfrm>
          <a:off x="6719367" y="2751657"/>
          <a:ext cx="4788506" cy="2622432"/>
        </p:xfrm>
        <a:graphic>
          <a:graphicData uri="http://schemas.openxmlformats.org/drawingml/2006/table">
            <a:tbl>
              <a:tblPr firstRow="1" firstCol="1" bandRow="1">
                <a:tableStyleId>{5C22544A-7EE6-4342-B048-85BDC9FD1C3A}</a:tableStyleId>
              </a:tblPr>
              <a:tblGrid>
                <a:gridCol w="1628258">
                  <a:extLst>
                    <a:ext uri="{9D8B030D-6E8A-4147-A177-3AD203B41FA5}">
                      <a16:colId xmlns:a16="http://schemas.microsoft.com/office/drawing/2014/main" val="3733395613"/>
                    </a:ext>
                  </a:extLst>
                </a:gridCol>
                <a:gridCol w="1490462">
                  <a:extLst>
                    <a:ext uri="{9D8B030D-6E8A-4147-A177-3AD203B41FA5}">
                      <a16:colId xmlns:a16="http://schemas.microsoft.com/office/drawing/2014/main" val="3012267285"/>
                    </a:ext>
                  </a:extLst>
                </a:gridCol>
                <a:gridCol w="1669786">
                  <a:extLst>
                    <a:ext uri="{9D8B030D-6E8A-4147-A177-3AD203B41FA5}">
                      <a16:colId xmlns:a16="http://schemas.microsoft.com/office/drawing/2014/main" val="1023034594"/>
                    </a:ext>
                  </a:extLst>
                </a:gridCol>
              </a:tblGrid>
              <a:tr h="329428">
                <a:tc>
                  <a:txBody>
                    <a:bodyPr/>
                    <a:lstStyle/>
                    <a:p>
                      <a:pPr algn="ctr">
                        <a:lnSpc>
                          <a:spcPct val="150000"/>
                        </a:lnSpc>
                        <a:spcBef>
                          <a:spcPts val="600"/>
                        </a:spcBef>
                        <a:spcAft>
                          <a:spcPts val="600"/>
                        </a:spcAft>
                        <a:buNone/>
                      </a:pPr>
                      <a:r>
                        <a:rPr lang="en-IN" sz="1400" kern="0">
                          <a:effectLst/>
                        </a:rPr>
                        <a:t>Treatment Type</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ctr">
                        <a:lnSpc>
                          <a:spcPct val="150000"/>
                        </a:lnSpc>
                        <a:spcBef>
                          <a:spcPts val="600"/>
                        </a:spcBef>
                        <a:spcAft>
                          <a:spcPts val="600"/>
                        </a:spcAft>
                        <a:buNone/>
                      </a:pPr>
                      <a:r>
                        <a:rPr lang="en-IN" sz="1400" kern="0">
                          <a:effectLst/>
                        </a:rPr>
                        <a:t>Examples</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ctr">
                        <a:lnSpc>
                          <a:spcPct val="150000"/>
                        </a:lnSpc>
                        <a:spcBef>
                          <a:spcPts val="600"/>
                        </a:spcBef>
                        <a:spcAft>
                          <a:spcPts val="600"/>
                        </a:spcAft>
                        <a:buNone/>
                      </a:pPr>
                      <a:r>
                        <a:rPr lang="en-IN" sz="1400" kern="0">
                          <a:effectLst/>
                        </a:rPr>
                        <a:t>Purpose</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1205861249"/>
                  </a:ext>
                </a:extLst>
              </a:tr>
              <a:tr h="981788">
                <a:tc>
                  <a:txBody>
                    <a:bodyPr/>
                    <a:lstStyle/>
                    <a:p>
                      <a:pPr algn="l">
                        <a:lnSpc>
                          <a:spcPct val="150000"/>
                        </a:lnSpc>
                        <a:spcBef>
                          <a:spcPts val="600"/>
                        </a:spcBef>
                        <a:spcAft>
                          <a:spcPts val="600"/>
                        </a:spcAft>
                        <a:buNone/>
                      </a:pPr>
                      <a:r>
                        <a:rPr lang="en-IN" sz="1400" kern="0">
                          <a:effectLst/>
                        </a:rPr>
                        <a:t>Pharmacological</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NSAIDs, DMARDs, corticosteroids</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Reduce inflammation and pain</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1132307507"/>
                  </a:ext>
                </a:extLst>
              </a:tr>
              <a:tr h="655608">
                <a:tc>
                  <a:txBody>
                    <a:bodyPr/>
                    <a:lstStyle/>
                    <a:p>
                      <a:pPr algn="l">
                        <a:lnSpc>
                          <a:spcPct val="150000"/>
                        </a:lnSpc>
                        <a:spcBef>
                          <a:spcPts val="600"/>
                        </a:spcBef>
                        <a:spcAft>
                          <a:spcPts val="600"/>
                        </a:spcAft>
                        <a:buNone/>
                      </a:pPr>
                      <a:r>
                        <a:rPr lang="en-IN" sz="1400" kern="0">
                          <a:effectLst/>
                        </a:rPr>
                        <a:t>Non-pharmacological</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Physiotherapy, exercise</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Improve mobility and strength</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2379663746"/>
                  </a:ext>
                </a:extLst>
              </a:tr>
              <a:tr h="655608">
                <a:tc>
                  <a:txBody>
                    <a:bodyPr/>
                    <a:lstStyle/>
                    <a:p>
                      <a:pPr algn="l">
                        <a:lnSpc>
                          <a:spcPct val="150000"/>
                        </a:lnSpc>
                        <a:spcBef>
                          <a:spcPts val="600"/>
                        </a:spcBef>
                        <a:spcAft>
                          <a:spcPts val="600"/>
                        </a:spcAft>
                        <a:buNone/>
                      </a:pPr>
                      <a:r>
                        <a:rPr lang="en-IN" sz="1400" kern="0">
                          <a:effectLst/>
                        </a:rPr>
                        <a:t>Surgical</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Joint replacement</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Restore function in severe cases</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136312780"/>
                  </a:ext>
                </a:extLst>
              </a:tr>
            </a:tbl>
          </a:graphicData>
        </a:graphic>
      </p:graphicFrame>
    </p:spTree>
    <p:extLst>
      <p:ext uri="{BB962C8B-B14F-4D97-AF65-F5344CB8AC3E}">
        <p14:creationId xmlns:p14="http://schemas.microsoft.com/office/powerpoint/2010/main" val="4089238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D492A52A-15EE-AD88-E31D-6E4D28847D4F}"/>
              </a:ext>
            </a:extLst>
          </p:cNvPr>
          <p:cNvPicPr>
            <a:picLocks noChangeAspect="1"/>
          </p:cNvPicPr>
          <p:nvPr/>
        </p:nvPicPr>
        <p:blipFill>
          <a:blip r:embed="rId3"/>
          <a:srcRect l="25810" r="19103" b="-1"/>
          <a:stretch>
            <a:fillRect/>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A65E82-BB36-06DC-B16B-5AA445E93585}"/>
              </a:ext>
            </a:extLst>
          </p:cNvPr>
          <p:cNvSpPr>
            <a:spLocks noGrp="1"/>
          </p:cNvSpPr>
          <p:nvPr>
            <p:ph type="title"/>
          </p:nvPr>
        </p:nvSpPr>
        <p:spPr>
          <a:xfrm>
            <a:off x="0" y="-80227"/>
            <a:ext cx="5721484" cy="1325563"/>
          </a:xfrm>
        </p:spPr>
        <p:txBody>
          <a:bodyPr>
            <a:normAutofit/>
          </a:bodyPr>
          <a:lstStyle/>
          <a:p>
            <a:r>
              <a:rPr lang="en-US" dirty="0"/>
              <a:t>Comorbidities Associated with Arthritis</a:t>
            </a:r>
            <a:endParaRPr lang="en-IN" dirty="0"/>
          </a:p>
        </p:txBody>
      </p:sp>
      <p:graphicFrame>
        <p:nvGraphicFramePr>
          <p:cNvPr id="5" name="Content Placeholder 2">
            <a:extLst>
              <a:ext uri="{FF2B5EF4-FFF2-40B4-BE49-F238E27FC236}">
                <a16:creationId xmlns:a16="http://schemas.microsoft.com/office/drawing/2014/main" id="{5939B353-28EF-9B8E-6805-05D99B4FEA1C}"/>
              </a:ext>
            </a:extLst>
          </p:cNvPr>
          <p:cNvGraphicFramePr>
            <a:graphicFrameLocks noGrp="1"/>
          </p:cNvGraphicFramePr>
          <p:nvPr>
            <p:ph idx="1"/>
            <p:extLst>
              <p:ext uri="{D42A27DB-BD31-4B8C-83A1-F6EECF244321}">
                <p14:modId xmlns:p14="http://schemas.microsoft.com/office/powerpoint/2010/main" val="745282363"/>
              </p:ext>
            </p:extLst>
          </p:nvPr>
        </p:nvGraphicFramePr>
        <p:xfrm>
          <a:off x="5827048" y="1904772"/>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72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8115A-98B0-B514-2AD5-978371484BD6}"/>
              </a:ext>
            </a:extLst>
          </p:cNvPr>
          <p:cNvSpPr>
            <a:spLocks noGrp="1"/>
          </p:cNvSpPr>
          <p:nvPr>
            <p:ph type="title"/>
          </p:nvPr>
        </p:nvSpPr>
        <p:spPr>
          <a:xfrm>
            <a:off x="645065" y="1463040"/>
            <a:ext cx="3796306" cy="2690949"/>
          </a:xfrm>
        </p:spPr>
        <p:txBody>
          <a:bodyPr anchor="t">
            <a:normAutofit/>
          </a:bodyPr>
          <a:lstStyle/>
          <a:p>
            <a:r>
              <a:rPr lang="en-US" sz="4800"/>
              <a:t>Prevention of Arthritis</a:t>
            </a:r>
            <a:endParaRPr lang="en-IN"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7481A2-F21C-628C-A2A3-51DED9EA7AFB}"/>
              </a:ext>
            </a:extLst>
          </p:cNvPr>
          <p:cNvSpPr>
            <a:spLocks noGrp="1"/>
          </p:cNvSpPr>
          <p:nvPr>
            <p:ph idx="1"/>
          </p:nvPr>
        </p:nvSpPr>
        <p:spPr>
          <a:xfrm>
            <a:off x="5656218" y="1463039"/>
            <a:ext cx="5542387" cy="4300447"/>
          </a:xfrm>
        </p:spPr>
        <p:txBody>
          <a:bodyPr anchor="t">
            <a:normAutofit/>
          </a:bodyPr>
          <a:lstStyle/>
          <a:p>
            <a:pPr lvl="0">
              <a:lnSpc>
                <a:spcPct val="100000"/>
              </a:lnSpc>
            </a:pPr>
            <a:r>
              <a:rPr lang="en-US" sz="2000" dirty="0">
                <a:latin typeface="Arial" panose="020B0604020202020204" pitchFamily="34" charset="0"/>
                <a:cs typeface="Arial" panose="020B0604020202020204" pitchFamily="34" charset="0"/>
              </a:rPr>
              <a:t>Healthy body weight helps lessen undue stress on the joints.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Exercising helps to build muscles and maintain the joints.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Prevention of injuries in sporting and everyday life means less possible joint damage in the long run (</a:t>
            </a:r>
            <a:r>
              <a:rPr lang="en-US" sz="2000" dirty="0" err="1">
                <a:latin typeface="Arial" panose="020B0604020202020204" pitchFamily="34" charset="0"/>
                <a:cs typeface="Arial" panose="020B0604020202020204" pitchFamily="34" charset="0"/>
              </a:rPr>
              <a:t>Frazzei</a:t>
            </a:r>
            <a:r>
              <a:rPr lang="en-US" sz="2000" dirty="0">
                <a:latin typeface="Arial" panose="020B0604020202020204" pitchFamily="34" charset="0"/>
                <a:cs typeface="Arial" panose="020B0604020202020204" pitchFamily="34" charset="0"/>
              </a:rPr>
              <a:t>, et al., 2023).</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Symptom early intervention can slow down the disease process and enhance outcomes.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In the promotion of preventive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the importance of public health awareness campaigns is apparent.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5912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3C6FD-7C5F-6ED9-A2C4-9E99E5572E1D}"/>
              </a:ext>
            </a:extLst>
          </p:cNvPr>
          <p:cNvSpPr>
            <a:spLocks noGrp="1"/>
          </p:cNvSpPr>
          <p:nvPr>
            <p:ph type="title"/>
          </p:nvPr>
        </p:nvSpPr>
        <p:spPr>
          <a:xfrm>
            <a:off x="1043631" y="809898"/>
            <a:ext cx="9942716" cy="1554480"/>
          </a:xfrm>
        </p:spPr>
        <p:txBody>
          <a:bodyPr anchor="ctr">
            <a:normAutofit/>
          </a:bodyPr>
          <a:lstStyle/>
          <a:p>
            <a:r>
              <a:rPr lang="en-US" sz="4800" b="1"/>
              <a:t>Skills, Values &amp; Behaviours</a:t>
            </a:r>
            <a:endParaRPr lang="en-IN" sz="4800"/>
          </a:p>
        </p:txBody>
      </p:sp>
      <p:sp>
        <p:nvSpPr>
          <p:cNvPr id="3" name="Content Placeholder 2">
            <a:extLst>
              <a:ext uri="{FF2B5EF4-FFF2-40B4-BE49-F238E27FC236}">
                <a16:creationId xmlns:a16="http://schemas.microsoft.com/office/drawing/2014/main" id="{6A3ACAF4-F6FD-0FA5-D2AC-71CED8CFAA87}"/>
              </a:ext>
            </a:extLst>
          </p:cNvPr>
          <p:cNvSpPr>
            <a:spLocks noGrp="1"/>
          </p:cNvSpPr>
          <p:nvPr>
            <p:ph idx="1"/>
          </p:nvPr>
        </p:nvSpPr>
        <p:spPr>
          <a:xfrm>
            <a:off x="1045028" y="2704014"/>
            <a:ext cx="9941319" cy="3438166"/>
          </a:xfrm>
        </p:spPr>
        <p:txBody>
          <a:bodyPr anchor="ctr">
            <a:noAutofit/>
          </a:bodyPr>
          <a:lstStyle/>
          <a:p>
            <a:pPr lvl="0">
              <a:lnSpc>
                <a:spcPct val="150000"/>
              </a:lnSpc>
            </a:pPr>
            <a:r>
              <a:rPr lang="en-US" sz="1600" dirty="0">
                <a:latin typeface="Arial" panose="020B0604020202020204" pitchFamily="34" charset="0"/>
                <a:cs typeface="Arial" panose="020B0604020202020204" pitchFamily="34" charset="0"/>
              </a:rPr>
              <a:t>The communication should be effective in order to build trust and enhance patient engagement (Hu, et al., 2026).</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Empathy and compassion can be used to cope with emotional and psychological patient needs (</a:t>
            </a:r>
            <a:r>
              <a:rPr lang="en-US" sz="1600" dirty="0" err="1">
                <a:latin typeface="Arial" panose="020B0604020202020204" pitchFamily="34" charset="0"/>
                <a:cs typeface="Arial" panose="020B0604020202020204" pitchFamily="34" charset="0"/>
              </a:rPr>
              <a:t>Ardenghi</a:t>
            </a:r>
            <a:r>
              <a:rPr lang="en-US" sz="1600" dirty="0">
                <a:latin typeface="Arial" panose="020B0604020202020204" pitchFamily="34" charset="0"/>
                <a:cs typeface="Arial" panose="020B0604020202020204" pitchFamily="34" charset="0"/>
              </a:rPr>
              <a:t>, et al., 2024).</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Cultural competence that guarantees that care is inclusive and suitable towards different populations (Stubbe, 2020).</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Ethical practice supports the autonomy of patients and shared decision-making in treatment.</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Collaborative teamwork enhances coordination and the overall quality of healthcare delivery (Din, et al., 2024).</a:t>
            </a:r>
            <a:endParaRPr lang="en-IN" sz="1600"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9892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8FBCE-3678-1F0D-69D2-D71780F050D9}"/>
              </a:ext>
            </a:extLst>
          </p:cNvPr>
          <p:cNvSpPr>
            <a:spLocks noGrp="1"/>
          </p:cNvSpPr>
          <p:nvPr>
            <p:ph type="title"/>
          </p:nvPr>
        </p:nvSpPr>
        <p:spPr>
          <a:xfrm>
            <a:off x="1136397" y="502021"/>
            <a:ext cx="9688296" cy="1642969"/>
          </a:xfrm>
        </p:spPr>
        <p:txBody>
          <a:bodyPr anchor="b">
            <a:normAutofit/>
          </a:bodyPr>
          <a:lstStyle/>
          <a:p>
            <a:r>
              <a:rPr lang="en-US" sz="4000"/>
              <a:t>Recommendations (Personalised Care Model)</a:t>
            </a:r>
            <a:endParaRPr lang="en-IN" sz="4000"/>
          </a:p>
        </p:txBody>
      </p:sp>
      <p:sp>
        <p:nvSpPr>
          <p:cNvPr id="3" name="Content Placeholder 2">
            <a:extLst>
              <a:ext uri="{FF2B5EF4-FFF2-40B4-BE49-F238E27FC236}">
                <a16:creationId xmlns:a16="http://schemas.microsoft.com/office/drawing/2014/main" id="{295B3A30-4E7D-73EF-1284-2E0F51F9E620}"/>
              </a:ext>
            </a:extLst>
          </p:cNvPr>
          <p:cNvSpPr>
            <a:spLocks noGrp="1"/>
          </p:cNvSpPr>
          <p:nvPr>
            <p:ph idx="1"/>
          </p:nvPr>
        </p:nvSpPr>
        <p:spPr>
          <a:xfrm>
            <a:off x="1136397" y="2418409"/>
            <a:ext cx="9688296" cy="3454358"/>
          </a:xfrm>
        </p:spPr>
        <p:txBody>
          <a:bodyPr anchor="t">
            <a:normAutofit fontScale="92500" lnSpcReduction="20000"/>
          </a:bodyPr>
          <a:lstStyle/>
          <a:p>
            <a:pPr lvl="0">
              <a:lnSpc>
                <a:spcPct val="150000"/>
              </a:lnSpc>
            </a:pPr>
            <a:r>
              <a:rPr lang="en-US" sz="1800" dirty="0">
                <a:latin typeface="Arial" panose="020B0604020202020204" pitchFamily="34" charset="0"/>
                <a:cs typeface="Arial" panose="020B0604020202020204" pitchFamily="34" charset="0"/>
              </a:rPr>
              <a:t>Shared decision-making enables patients to take an active part in treatment planning.</a:t>
            </a:r>
            <a:endParaRPr lang="en-IN" sz="1800" dirty="0">
              <a:latin typeface="Arial" panose="020B0604020202020204" pitchFamily="34" charset="0"/>
              <a:cs typeface="Arial" panose="020B0604020202020204" pitchFamily="34" charset="0"/>
            </a:endParaRPr>
          </a:p>
          <a:p>
            <a:pPr lvl="0">
              <a:lnSpc>
                <a:spcPct val="150000"/>
              </a:lnSpc>
            </a:pPr>
            <a:r>
              <a:rPr lang="en-US" sz="1800" dirty="0">
                <a:latin typeface="Arial" panose="020B0604020202020204" pitchFamily="34" charset="0"/>
                <a:cs typeface="Arial" panose="020B0604020202020204" pitchFamily="34" charset="0"/>
              </a:rPr>
              <a:t>Self-management support promotes self-management and long-term management of conditions (Petersson, et al., 2022).</a:t>
            </a:r>
            <a:endParaRPr lang="en-IN" sz="1800" dirty="0">
              <a:latin typeface="Arial" panose="020B0604020202020204" pitchFamily="34" charset="0"/>
              <a:cs typeface="Arial" panose="020B0604020202020204" pitchFamily="34" charset="0"/>
            </a:endParaRPr>
          </a:p>
          <a:p>
            <a:pPr lvl="0">
              <a:lnSpc>
                <a:spcPct val="150000"/>
              </a:lnSpc>
            </a:pPr>
            <a:r>
              <a:rPr lang="en-US" sz="1800" dirty="0" err="1">
                <a:latin typeface="Arial" panose="020B0604020202020204" pitchFamily="34" charset="0"/>
                <a:cs typeface="Arial" panose="020B0604020202020204" pitchFamily="34" charset="0"/>
              </a:rPr>
              <a:t>Individualised</a:t>
            </a:r>
            <a:r>
              <a:rPr lang="en-US" sz="1800" dirty="0">
                <a:latin typeface="Arial" panose="020B0604020202020204" pitchFamily="34" charset="0"/>
                <a:cs typeface="Arial" panose="020B0604020202020204" pitchFamily="34" charset="0"/>
              </a:rPr>
              <a:t> care plans make sure that the treatment is in line with the needs of the individual patient (Coulter, et al., 2015).</a:t>
            </a:r>
            <a:endParaRPr lang="en-IN" sz="1800" dirty="0">
              <a:latin typeface="Arial" panose="020B0604020202020204" pitchFamily="34" charset="0"/>
              <a:cs typeface="Arial" panose="020B0604020202020204" pitchFamily="34" charset="0"/>
            </a:endParaRPr>
          </a:p>
          <a:p>
            <a:pPr lvl="0">
              <a:lnSpc>
                <a:spcPct val="150000"/>
              </a:lnSpc>
            </a:pPr>
            <a:r>
              <a:rPr lang="en-US" sz="1800" dirty="0">
                <a:latin typeface="Arial" panose="020B0604020202020204" pitchFamily="34" charset="0"/>
                <a:cs typeface="Arial" panose="020B0604020202020204" pitchFamily="34" charset="0"/>
              </a:rPr>
              <a:t>Social prescribing links patients to community resources and support networks (Drinkwater, et al., 2019).</a:t>
            </a:r>
            <a:endParaRPr lang="en-IN" sz="1800" dirty="0">
              <a:latin typeface="Arial" panose="020B0604020202020204" pitchFamily="34" charset="0"/>
              <a:cs typeface="Arial" panose="020B0604020202020204" pitchFamily="34" charset="0"/>
            </a:endParaRPr>
          </a:p>
          <a:p>
            <a:pPr lvl="0">
              <a:lnSpc>
                <a:spcPct val="150000"/>
              </a:lnSpc>
            </a:pPr>
            <a:r>
              <a:rPr lang="en-US" sz="1800" dirty="0">
                <a:latin typeface="Arial" panose="020B0604020202020204" pitchFamily="34" charset="0"/>
                <a:cs typeface="Arial" panose="020B0604020202020204" pitchFamily="34" charset="0"/>
              </a:rPr>
              <a:t>Peer support systems enhance treatment plan motivation, engagement, and adherence.</a:t>
            </a:r>
            <a:endParaRPr lang="en-IN" sz="18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3113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A0D0A-D52C-C605-6431-212393B4A75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endParaRPr lang="en-IN" sz="4000">
              <a:solidFill>
                <a:srgbClr val="FFFFFF"/>
              </a:solidFill>
            </a:endParaRPr>
          </a:p>
        </p:txBody>
      </p:sp>
      <p:sp>
        <p:nvSpPr>
          <p:cNvPr id="3" name="Content Placeholder 2">
            <a:extLst>
              <a:ext uri="{FF2B5EF4-FFF2-40B4-BE49-F238E27FC236}">
                <a16:creationId xmlns:a16="http://schemas.microsoft.com/office/drawing/2014/main" id="{F3DE3BAE-ABAB-7693-4D35-52112DA4C2AB}"/>
              </a:ext>
            </a:extLst>
          </p:cNvPr>
          <p:cNvSpPr>
            <a:spLocks noGrp="1"/>
          </p:cNvSpPr>
          <p:nvPr>
            <p:ph idx="1"/>
          </p:nvPr>
        </p:nvSpPr>
        <p:spPr>
          <a:xfrm>
            <a:off x="4810259" y="649480"/>
            <a:ext cx="6555347" cy="5546047"/>
          </a:xfrm>
        </p:spPr>
        <p:txBody>
          <a:bodyPr anchor="ctr">
            <a:normAutofit/>
          </a:bodyPr>
          <a:lstStyle/>
          <a:p>
            <a:pPr>
              <a:spcBef>
                <a:spcPts val="600"/>
              </a:spcBef>
            </a:pPr>
            <a:r>
              <a:rPr lang="en-US" sz="500" dirty="0">
                <a:latin typeface="Arial" panose="020B0604020202020204" pitchFamily="34" charset="0"/>
                <a:cs typeface="Arial" panose="020B0604020202020204" pitchFamily="34" charset="0"/>
              </a:rPr>
              <a:t>Akram, A., Georgiou, P., Shi, W., Proute, M.C., </a:t>
            </a:r>
            <a:r>
              <a:rPr lang="en-US" sz="500" dirty="0" err="1">
                <a:latin typeface="Arial" panose="020B0604020202020204" pitchFamily="34" charset="0"/>
                <a:cs typeface="Arial" panose="020B0604020202020204" pitchFamily="34" charset="0"/>
              </a:rPr>
              <a:t>Serhiyenia</a:t>
            </a:r>
            <a:r>
              <a:rPr lang="en-US" sz="500" dirty="0">
                <a:latin typeface="Arial" panose="020B0604020202020204" pitchFamily="34" charset="0"/>
                <a:cs typeface="Arial" panose="020B0604020202020204" pitchFamily="34" charset="0"/>
              </a:rPr>
              <a:t>, T., Pradeep, R., Kerolos, M.E., </a:t>
            </a:r>
            <a:r>
              <a:rPr lang="en-US" sz="500" dirty="0" err="1">
                <a:latin typeface="Arial" panose="020B0604020202020204" pitchFamily="34" charset="0"/>
                <a:cs typeface="Arial" panose="020B0604020202020204" pitchFamily="34" charset="0"/>
              </a:rPr>
              <a:t>Kothur</a:t>
            </a:r>
            <a:r>
              <a:rPr lang="en-US" sz="500" dirty="0">
                <a:latin typeface="Arial" panose="020B0604020202020204" pitchFamily="34" charset="0"/>
                <a:cs typeface="Arial" panose="020B0604020202020204" pitchFamily="34" charset="0"/>
              </a:rPr>
              <a:t>, N. and Khan, S. (2021) Impact of change in lifestyle and exercise on cognitive function in patients with rheumatoid arthritis: A systematic review. </a:t>
            </a:r>
            <a:r>
              <a:rPr lang="en-IN" sz="500" i="1" dirty="0" err="1">
                <a:latin typeface="Arial" panose="020B0604020202020204" pitchFamily="34" charset="0"/>
                <a:cs typeface="Arial" panose="020B0604020202020204" pitchFamily="34" charset="0"/>
              </a:rPr>
              <a:t>Cureus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13</a:t>
            </a:r>
            <a:r>
              <a:rPr lang="en-IN" sz="500" dirty="0">
                <a:latin typeface="Arial" panose="020B0604020202020204" pitchFamily="34" charset="0"/>
                <a:cs typeface="Arial" panose="020B0604020202020204" pitchFamily="34" charset="0"/>
              </a:rPr>
              <a:t>(9).</a:t>
            </a:r>
          </a:p>
          <a:p>
            <a:pPr>
              <a:spcBef>
                <a:spcPts val="600"/>
              </a:spcBef>
            </a:pPr>
            <a:r>
              <a:rPr lang="en-US" sz="500" dirty="0">
                <a:latin typeface="Arial" panose="020B0604020202020204" pitchFamily="34" charset="0"/>
                <a:cs typeface="Arial" panose="020B0604020202020204" pitchFamily="34" charset="0"/>
              </a:rPr>
              <a:t>Ali, S., Ali, S.A., </a:t>
            </a:r>
            <a:r>
              <a:rPr lang="en-US" sz="500" dirty="0" err="1">
                <a:latin typeface="Arial" panose="020B0604020202020204" pitchFamily="34" charset="0"/>
                <a:cs typeface="Arial" panose="020B0604020202020204" pitchFamily="34" charset="0"/>
              </a:rPr>
              <a:t>Kondrapu</a:t>
            </a:r>
            <a:r>
              <a:rPr lang="en-US" sz="500" dirty="0">
                <a:latin typeface="Arial" panose="020B0604020202020204" pitchFamily="34" charset="0"/>
                <a:cs typeface="Arial" panose="020B0604020202020204" pitchFamily="34" charset="0"/>
              </a:rPr>
              <a:t>, P., Tripathi, N., Kumar, P.B., Prasad, P.D., </a:t>
            </a:r>
            <a:r>
              <a:rPr lang="en-US" sz="500" dirty="0" err="1">
                <a:latin typeface="Arial" panose="020B0604020202020204" pitchFamily="34" charset="0"/>
                <a:cs typeface="Arial" panose="020B0604020202020204" pitchFamily="34" charset="0"/>
              </a:rPr>
              <a:t>Tonape</a:t>
            </a:r>
            <a:r>
              <a:rPr lang="en-US" sz="500" dirty="0">
                <a:latin typeface="Arial" panose="020B0604020202020204" pitchFamily="34" charset="0"/>
                <a:cs typeface="Arial" panose="020B0604020202020204" pitchFamily="34" charset="0"/>
              </a:rPr>
              <a:t>, M.M., Terse, M.P.P., MP, M.A., Kumar, S. and Saha, A. (2023) A brief review of pathophysiology and management of different types of arthritis. </a:t>
            </a:r>
            <a:r>
              <a:rPr lang="en-US" sz="500" i="1" dirty="0">
                <a:latin typeface="Arial" panose="020B0604020202020204" pitchFamily="34" charset="0"/>
                <a:cs typeface="Arial" panose="020B0604020202020204" pitchFamily="34" charset="0"/>
              </a:rPr>
              <a:t>Eur. Chem. Bull</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12</a:t>
            </a:r>
            <a:r>
              <a:rPr lang="en-US" sz="500" dirty="0">
                <a:latin typeface="Arial" panose="020B0604020202020204" pitchFamily="34" charset="0"/>
                <a:cs typeface="Arial" panose="020B0604020202020204" pitchFamily="34" charset="0"/>
              </a:rPr>
              <a:t>(12), pp.199-230.</a:t>
            </a:r>
            <a:endParaRPr lang="en-IN" sz="500" dirty="0">
              <a:latin typeface="Arial" panose="020B0604020202020204" pitchFamily="34" charset="0"/>
              <a:cs typeface="Arial" panose="020B0604020202020204" pitchFamily="34" charset="0"/>
            </a:endParaRPr>
          </a:p>
          <a:p>
            <a:pPr>
              <a:spcBef>
                <a:spcPts val="600"/>
              </a:spcBef>
            </a:pPr>
            <a:r>
              <a:rPr lang="en-IN" sz="500" dirty="0">
                <a:latin typeface="Arial" panose="020B0604020202020204" pitchFamily="34" charset="0"/>
                <a:cs typeface="Arial" panose="020B0604020202020204" pitchFamily="34" charset="0"/>
              </a:rPr>
              <a:t>Amaya-Amaya, J., Rojas-Villarraga, A., Mantilla, R.D. and Anaya, J.-M. (2013) </a:t>
            </a:r>
            <a:r>
              <a:rPr lang="en-IN" sz="500" i="1" dirty="0">
                <a:latin typeface="Arial" panose="020B0604020202020204" pitchFamily="34" charset="0"/>
                <a:cs typeface="Arial" panose="020B0604020202020204" pitchFamily="34" charset="0"/>
              </a:rPr>
              <a:t>Rheumatoid arthritis</a:t>
            </a:r>
            <a:r>
              <a:rPr lang="en-IN" sz="500" dirty="0">
                <a:latin typeface="Arial" panose="020B0604020202020204" pitchFamily="34" charset="0"/>
                <a:cs typeface="Arial" panose="020B0604020202020204" pitchFamily="34" charset="0"/>
              </a:rPr>
              <a:t>. [Online] Nih.gov. Available at: </a:t>
            </a:r>
            <a:r>
              <a:rPr lang="en-IN" sz="500" u="sng" dirty="0">
                <a:latin typeface="Arial" panose="020B0604020202020204" pitchFamily="34" charset="0"/>
                <a:cs typeface="Arial" panose="020B0604020202020204" pitchFamily="34" charset="0"/>
                <a:hlinkClick r:id="rId2"/>
              </a:rPr>
              <a:t>https://www.ncbi.nlm.nih.gov/books/NBK459454/</a:t>
            </a:r>
            <a:r>
              <a:rPr lang="en-IN" sz="500" dirty="0">
                <a:latin typeface="Arial" panose="020B0604020202020204" pitchFamily="34" charset="0"/>
                <a:cs typeface="Arial" panose="020B0604020202020204" pitchFamily="34" charset="0"/>
              </a:rPr>
              <a:t> [Accessed 9 Apr. 2026].</a:t>
            </a:r>
          </a:p>
          <a:p>
            <a:pPr>
              <a:spcBef>
                <a:spcPts val="600"/>
              </a:spcBef>
            </a:pPr>
            <a:r>
              <a:rPr lang="en-US" sz="500" dirty="0" err="1">
                <a:latin typeface="Arial" panose="020B0604020202020204" pitchFamily="34" charset="0"/>
                <a:cs typeface="Arial" panose="020B0604020202020204" pitchFamily="34" charset="0"/>
              </a:rPr>
              <a:t>Ardenghi</a:t>
            </a:r>
            <a:r>
              <a:rPr lang="en-US" sz="500" dirty="0">
                <a:latin typeface="Arial" panose="020B0604020202020204" pitchFamily="34" charset="0"/>
                <a:cs typeface="Arial" panose="020B0604020202020204" pitchFamily="34" charset="0"/>
              </a:rPr>
              <a:t>, S., Russo, S., Bani, M., </a:t>
            </a:r>
            <a:r>
              <a:rPr lang="en-US" sz="500" dirty="0" err="1">
                <a:latin typeface="Arial" panose="020B0604020202020204" pitchFamily="34" charset="0"/>
                <a:cs typeface="Arial" panose="020B0604020202020204" pitchFamily="34" charset="0"/>
              </a:rPr>
              <a:t>Rampoldi</a:t>
            </a:r>
            <a:r>
              <a:rPr lang="en-US" sz="500" dirty="0">
                <a:latin typeface="Arial" panose="020B0604020202020204" pitchFamily="34" charset="0"/>
                <a:cs typeface="Arial" panose="020B0604020202020204" pitchFamily="34" charset="0"/>
              </a:rPr>
              <a:t>, G. and </a:t>
            </a:r>
            <a:r>
              <a:rPr lang="en-US" sz="500" dirty="0" err="1">
                <a:latin typeface="Arial" panose="020B0604020202020204" pitchFamily="34" charset="0"/>
                <a:cs typeface="Arial" panose="020B0604020202020204" pitchFamily="34" charset="0"/>
              </a:rPr>
              <a:t>Strepparava</a:t>
            </a:r>
            <a:r>
              <a:rPr lang="en-US" sz="500" dirty="0">
                <a:latin typeface="Arial" panose="020B0604020202020204" pitchFamily="34" charset="0"/>
                <a:cs typeface="Arial" panose="020B0604020202020204" pitchFamily="34" charset="0"/>
              </a:rPr>
              <a:t>, M.G. (2024) Supporting students with empathy: the association between empathy and coping strategies in pre-clinical medical students. </a:t>
            </a:r>
            <a:r>
              <a:rPr lang="en-IN" sz="500" i="1" dirty="0">
                <a:latin typeface="Arial" panose="020B0604020202020204" pitchFamily="34" charset="0"/>
                <a:cs typeface="Arial" panose="020B0604020202020204" pitchFamily="34" charset="0"/>
              </a:rPr>
              <a:t>Current Psychology</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43</a:t>
            </a:r>
            <a:r>
              <a:rPr lang="en-IN" sz="500" dirty="0">
                <a:latin typeface="Arial" panose="020B0604020202020204" pitchFamily="34" charset="0"/>
                <a:cs typeface="Arial" panose="020B0604020202020204" pitchFamily="34" charset="0"/>
              </a:rPr>
              <a:t>(2), pp.1879-1889.</a:t>
            </a:r>
          </a:p>
          <a:p>
            <a:pPr>
              <a:spcBef>
                <a:spcPts val="600"/>
              </a:spcBef>
            </a:pPr>
            <a:r>
              <a:rPr lang="en-IN" sz="500" dirty="0">
                <a:latin typeface="Arial" panose="020B0604020202020204" pitchFamily="34" charset="0"/>
                <a:cs typeface="Arial" panose="020B0604020202020204" pitchFamily="34" charset="0"/>
              </a:rPr>
              <a:t>Arthritis Foundation (2026) </a:t>
            </a:r>
            <a:r>
              <a:rPr lang="en-IN" sz="500" i="1" dirty="0">
                <a:latin typeface="Arial" panose="020B0604020202020204" pitchFamily="34" charset="0"/>
                <a:cs typeface="Arial" panose="020B0604020202020204" pitchFamily="34" charset="0"/>
              </a:rPr>
              <a:t>Nerve and Imaging Tests to Monitor Arthritis</a:t>
            </a:r>
            <a:r>
              <a:rPr lang="en-IN" sz="500" dirty="0">
                <a:latin typeface="Arial" panose="020B0604020202020204" pitchFamily="34" charset="0"/>
                <a:cs typeface="Arial" panose="020B0604020202020204" pitchFamily="34" charset="0"/>
              </a:rPr>
              <a:t>. [Online] Available at: </a:t>
            </a:r>
            <a:r>
              <a:rPr lang="en-IN" sz="500" u="sng" dirty="0">
                <a:latin typeface="Arial" panose="020B0604020202020204" pitchFamily="34" charset="0"/>
                <a:cs typeface="Arial" panose="020B0604020202020204" pitchFamily="34" charset="0"/>
                <a:hlinkClick r:id="rId3"/>
              </a:rPr>
              <a:t>https://www.arthritis.org/health-wellness/about-arthritis/understanding-arthritis/imaging-and-nerve-tests-for-arthritis</a:t>
            </a:r>
            <a:r>
              <a:rPr lang="en-IN" sz="500" dirty="0">
                <a:latin typeface="Arial" panose="020B0604020202020204" pitchFamily="34" charset="0"/>
                <a:cs typeface="Arial" panose="020B0604020202020204" pitchFamily="34" charset="0"/>
              </a:rPr>
              <a:t> [Accessed 9 Apr. 2026].</a:t>
            </a:r>
          </a:p>
          <a:p>
            <a:pPr>
              <a:spcBef>
                <a:spcPts val="600"/>
              </a:spcBef>
            </a:pPr>
            <a:r>
              <a:rPr lang="en-US" sz="500" dirty="0">
                <a:latin typeface="Arial" panose="020B0604020202020204" pitchFamily="34" charset="0"/>
                <a:cs typeface="Arial" panose="020B0604020202020204" pitchFamily="34" charset="0"/>
              </a:rPr>
              <a:t>Arthritis UK. (2026) Arthritis. [Online] Available at: </a:t>
            </a:r>
            <a:r>
              <a:rPr lang="en-US" sz="500" u="sng" dirty="0">
                <a:latin typeface="Arial" panose="020B0604020202020204" pitchFamily="34" charset="0"/>
                <a:cs typeface="Arial" panose="020B0604020202020204" pitchFamily="34" charset="0"/>
                <a:hlinkClick r:id="rId4"/>
              </a:rPr>
              <a:t>https://www.arthritis-uk.org/information-and-support/understanding-arthritis/conditions/arthritis/</a:t>
            </a:r>
            <a:r>
              <a:rPr lang="en-US" sz="500" dirty="0">
                <a:latin typeface="Arial" panose="020B0604020202020204" pitchFamily="34" charset="0"/>
                <a:cs typeface="Arial" panose="020B0604020202020204" pitchFamily="34" charset="0"/>
              </a:rPr>
              <a:t> [Accessed 9 Apr. 2026].</a:t>
            </a:r>
            <a:endParaRPr lang="en-IN" sz="500" dirty="0">
              <a:latin typeface="Arial" panose="020B0604020202020204" pitchFamily="34" charset="0"/>
              <a:cs typeface="Arial" panose="020B0604020202020204" pitchFamily="34" charset="0"/>
            </a:endParaRPr>
          </a:p>
          <a:p>
            <a:pPr>
              <a:spcBef>
                <a:spcPts val="600"/>
              </a:spcBef>
            </a:pPr>
            <a:r>
              <a:rPr lang="en-US" sz="500" dirty="0">
                <a:latin typeface="Arial" panose="020B0604020202020204" pitchFamily="34" charset="0"/>
                <a:cs typeface="Arial" panose="020B0604020202020204" pitchFamily="34" charset="0"/>
              </a:rPr>
              <a:t>Coulter, A., Entwistle, V.A., Eccles, A., Ryan, S., Shepperd, S. and Perera, R. (2015) </a:t>
            </a:r>
            <a:r>
              <a:rPr lang="en-US" sz="500" dirty="0" err="1">
                <a:latin typeface="Arial" panose="020B0604020202020204" pitchFamily="34" charset="0"/>
                <a:cs typeface="Arial" panose="020B0604020202020204" pitchFamily="34" charset="0"/>
              </a:rPr>
              <a:t>Personalised</a:t>
            </a:r>
            <a:r>
              <a:rPr lang="en-US" sz="500" dirty="0">
                <a:latin typeface="Arial" panose="020B0604020202020204" pitchFamily="34" charset="0"/>
                <a:cs typeface="Arial" panose="020B0604020202020204" pitchFamily="34" charset="0"/>
              </a:rPr>
              <a:t> care planning for adults with chronic or long‐term health conditions. </a:t>
            </a:r>
            <a:r>
              <a:rPr lang="en-IN" sz="500" i="1" dirty="0">
                <a:latin typeface="Arial" panose="020B0604020202020204" pitchFamily="34" charset="0"/>
                <a:cs typeface="Arial" panose="020B0604020202020204" pitchFamily="34" charset="0"/>
              </a:rPr>
              <a:t>Cochrane Database of Systematic Reviews</a:t>
            </a:r>
            <a:r>
              <a:rPr lang="en-IN" sz="500" dirty="0">
                <a:latin typeface="Arial" panose="020B0604020202020204" pitchFamily="34" charset="0"/>
                <a:cs typeface="Arial" panose="020B0604020202020204" pitchFamily="34" charset="0"/>
              </a:rPr>
              <a:t>, (3).</a:t>
            </a:r>
          </a:p>
          <a:p>
            <a:pPr>
              <a:spcBef>
                <a:spcPts val="600"/>
              </a:spcBef>
            </a:pPr>
            <a:r>
              <a:rPr lang="en-US" sz="500" dirty="0">
                <a:latin typeface="Arial" panose="020B0604020202020204" pitchFamily="34" charset="0"/>
                <a:cs typeface="Arial" panose="020B0604020202020204" pitchFamily="34" charset="0"/>
              </a:rPr>
              <a:t>Di Giacomo, D., </a:t>
            </a:r>
            <a:r>
              <a:rPr lang="en-US" sz="500" dirty="0" err="1">
                <a:latin typeface="Arial" panose="020B0604020202020204" pitchFamily="34" charset="0"/>
                <a:cs typeface="Arial" panose="020B0604020202020204" pitchFamily="34" charset="0"/>
              </a:rPr>
              <a:t>Cogodi</a:t>
            </a:r>
            <a:r>
              <a:rPr lang="en-US" sz="500" dirty="0">
                <a:latin typeface="Arial" panose="020B0604020202020204" pitchFamily="34" charset="0"/>
                <a:cs typeface="Arial" panose="020B0604020202020204" pitchFamily="34" charset="0"/>
              </a:rPr>
              <a:t>, E., Piermarini, L., Scara, A., Ferri, C., Sciarra, L. and Romano, S. (2026) Biopsychosocial approach </a:t>
            </a:r>
            <a:r>
              <a:rPr lang="en-US" sz="500" dirty="0" err="1">
                <a:latin typeface="Arial" panose="020B0604020202020204" pitchFamily="34" charset="0"/>
                <a:cs typeface="Arial" panose="020B0604020202020204" pitchFamily="34" charset="0"/>
              </a:rPr>
              <a:t>i</a:t>
            </a:r>
            <a:r>
              <a:rPr lang="en-US" sz="500" dirty="0">
                <a:latin typeface="Arial" panose="020B0604020202020204" pitchFamily="34" charset="0"/>
                <a:cs typeface="Arial" panose="020B0604020202020204" pitchFamily="34" charset="0"/>
              </a:rPr>
              <a:t> n cardiological care: a </a:t>
            </a:r>
            <a:r>
              <a:rPr lang="en-US" sz="500" dirty="0" err="1">
                <a:latin typeface="Arial" panose="020B0604020202020204" pitchFamily="34" charset="0"/>
                <a:cs typeface="Arial" panose="020B0604020202020204" pitchFamily="34" charset="0"/>
              </a:rPr>
              <a:t>scopin</a:t>
            </a:r>
            <a:r>
              <a:rPr lang="en-US" sz="500" dirty="0">
                <a:latin typeface="Arial" panose="020B0604020202020204" pitchFamily="34" charset="0"/>
                <a:cs typeface="Arial" panose="020B0604020202020204" pitchFamily="34" charset="0"/>
              </a:rPr>
              <a:t> g review of integrated treatment s for personalized patient care. </a:t>
            </a:r>
            <a:r>
              <a:rPr lang="en-IN" sz="500" i="1" dirty="0">
                <a:latin typeface="Arial" panose="020B0604020202020204" pitchFamily="34" charset="0"/>
                <a:cs typeface="Arial" panose="020B0604020202020204" pitchFamily="34" charset="0"/>
              </a:rPr>
              <a:t>Frontiers in Cardiovascular Medicine</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13</a:t>
            </a:r>
            <a:r>
              <a:rPr lang="en-IN" sz="500" dirty="0">
                <a:latin typeface="Arial" panose="020B0604020202020204" pitchFamily="34" charset="0"/>
                <a:cs typeface="Arial" panose="020B0604020202020204" pitchFamily="34" charset="0"/>
              </a:rPr>
              <a:t>, p.1727783.</a:t>
            </a:r>
          </a:p>
          <a:p>
            <a:pPr>
              <a:spcBef>
                <a:spcPts val="600"/>
              </a:spcBef>
            </a:pPr>
            <a:r>
              <a:rPr lang="en-US" sz="500" dirty="0">
                <a:latin typeface="Arial" panose="020B0604020202020204" pitchFamily="34" charset="0"/>
                <a:cs typeface="Arial" panose="020B0604020202020204" pitchFamily="34" charset="0"/>
              </a:rPr>
              <a:t>Din, B.R.U., Anjum, F. and Malik, A. (2024) Cross-disciplinary collaboration in healthcare: Enhancing outcomes through team-based care. Multidisciplinary Journal of Healthcare (MJH), 1(1), pp.11-19.</a:t>
            </a:r>
            <a:endParaRPr lang="en-IN" sz="500" dirty="0">
              <a:latin typeface="Arial" panose="020B0604020202020204" pitchFamily="34" charset="0"/>
              <a:cs typeface="Arial" panose="020B0604020202020204" pitchFamily="34" charset="0"/>
            </a:endParaRPr>
          </a:p>
          <a:p>
            <a:pPr>
              <a:spcBef>
                <a:spcPts val="600"/>
              </a:spcBef>
            </a:pPr>
            <a:r>
              <a:rPr lang="en-US" sz="500" dirty="0">
                <a:latin typeface="Arial" panose="020B0604020202020204" pitchFamily="34" charset="0"/>
                <a:cs typeface="Arial" panose="020B0604020202020204" pitchFamily="34" charset="0"/>
              </a:rPr>
              <a:t>Drinkwater, C., Wildman, J. and Moffatt, S. (2019) Social prescribing. </a:t>
            </a:r>
            <a:r>
              <a:rPr lang="en-IN" sz="500" i="1" dirty="0" err="1">
                <a:latin typeface="Arial" panose="020B0604020202020204" pitchFamily="34" charset="0"/>
                <a:cs typeface="Arial" panose="020B0604020202020204" pitchFamily="34" charset="0"/>
              </a:rPr>
              <a:t>Bmj</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364</a:t>
            </a:r>
            <a:r>
              <a:rPr lang="en-IN" sz="500" dirty="0">
                <a:latin typeface="Arial" panose="020B0604020202020204" pitchFamily="34" charset="0"/>
                <a:cs typeface="Arial" panose="020B0604020202020204" pitchFamily="34" charset="0"/>
              </a:rPr>
              <a:t>.</a:t>
            </a:r>
          </a:p>
          <a:p>
            <a:pPr>
              <a:spcBef>
                <a:spcPts val="600"/>
              </a:spcBef>
            </a:pPr>
            <a:r>
              <a:rPr lang="en-US" sz="500" dirty="0" err="1">
                <a:latin typeface="Arial" panose="020B0604020202020204" pitchFamily="34" charset="0"/>
                <a:cs typeface="Arial" panose="020B0604020202020204" pitchFamily="34" charset="0"/>
              </a:rPr>
              <a:t>Frazzei</a:t>
            </a:r>
            <a:r>
              <a:rPr lang="en-US" sz="500" dirty="0">
                <a:latin typeface="Arial" panose="020B0604020202020204" pitchFamily="34" charset="0"/>
                <a:cs typeface="Arial" panose="020B0604020202020204" pitchFamily="34" charset="0"/>
              </a:rPr>
              <a:t>, G., Musters, A., de Vries, N., Tas, S.W. and van Vollenhoven, R.F. (2023) Prevention of rheumatoid arthritis: a systematic literature review of preventive strategies in at-risk individuals. </a:t>
            </a:r>
            <a:r>
              <a:rPr lang="en-IN" sz="500" i="1" dirty="0">
                <a:latin typeface="Arial" panose="020B0604020202020204" pitchFamily="34" charset="0"/>
                <a:cs typeface="Arial" panose="020B0604020202020204" pitchFamily="34" charset="0"/>
              </a:rPr>
              <a:t>Autoimmunity reviews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22</a:t>
            </a:r>
            <a:r>
              <a:rPr lang="en-IN" sz="500" dirty="0">
                <a:latin typeface="Arial" panose="020B0604020202020204" pitchFamily="34" charset="0"/>
                <a:cs typeface="Arial" panose="020B0604020202020204" pitchFamily="34" charset="0"/>
              </a:rPr>
              <a:t>(1), p.103217.</a:t>
            </a:r>
          </a:p>
          <a:p>
            <a:pPr>
              <a:spcBef>
                <a:spcPts val="600"/>
              </a:spcBef>
            </a:pPr>
            <a:r>
              <a:rPr lang="en-US" sz="500" dirty="0">
                <a:latin typeface="Arial" panose="020B0604020202020204" pitchFamily="34" charset="0"/>
                <a:cs typeface="Arial" panose="020B0604020202020204" pitchFamily="34" charset="0"/>
              </a:rPr>
              <a:t>Geng, R., Li, J., Yu, C., Zhang, C., Chen, F., Chen, J., Ni, H., Wang, J., Kang, K., Wei, Z. and Xu, Y. (2023) Knee osteoarthritis: Current status and research progress in treatment. </a:t>
            </a:r>
            <a:r>
              <a:rPr lang="en-IN" sz="500" i="1" dirty="0">
                <a:latin typeface="Arial" panose="020B0604020202020204" pitchFamily="34" charset="0"/>
                <a:cs typeface="Arial" panose="020B0604020202020204" pitchFamily="34" charset="0"/>
              </a:rPr>
              <a:t>Experimental and therapeutic medicine</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26</a:t>
            </a:r>
            <a:r>
              <a:rPr lang="en-IN" sz="500" dirty="0">
                <a:latin typeface="Arial" panose="020B0604020202020204" pitchFamily="34" charset="0"/>
                <a:cs typeface="Arial" panose="020B0604020202020204" pitchFamily="34" charset="0"/>
              </a:rPr>
              <a:t>(4), p.481.</a:t>
            </a:r>
          </a:p>
          <a:p>
            <a:pPr>
              <a:spcBef>
                <a:spcPts val="600"/>
              </a:spcBef>
            </a:pPr>
            <a:r>
              <a:rPr lang="en-US" sz="500" dirty="0">
                <a:latin typeface="Arial" panose="020B0604020202020204" pitchFamily="34" charset="0"/>
                <a:cs typeface="Arial" panose="020B0604020202020204" pitchFamily="34" charset="0"/>
              </a:rPr>
              <a:t>Georgiev, T. and </a:t>
            </a:r>
            <a:r>
              <a:rPr lang="en-US" sz="500" dirty="0" err="1">
                <a:latin typeface="Arial" panose="020B0604020202020204" pitchFamily="34" charset="0"/>
                <a:cs typeface="Arial" panose="020B0604020202020204" pitchFamily="34" charset="0"/>
              </a:rPr>
              <a:t>Kabakchieva</a:t>
            </a:r>
            <a:r>
              <a:rPr lang="en-US" sz="500" dirty="0">
                <a:latin typeface="Arial" panose="020B0604020202020204" pitchFamily="34" charset="0"/>
                <a:cs typeface="Arial" panose="020B0604020202020204" pitchFamily="34" charset="0"/>
              </a:rPr>
              <a:t>, P. (2025) Weight Loss, but Not at Any Cost: Risks and Challenges in Patients with Osteoarthritis. </a:t>
            </a:r>
            <a:r>
              <a:rPr lang="en-IN" sz="500" i="1" dirty="0">
                <a:latin typeface="Arial" panose="020B0604020202020204" pitchFamily="34" charset="0"/>
                <a:cs typeface="Arial" panose="020B0604020202020204" pitchFamily="34" charset="0"/>
              </a:rPr>
              <a:t>Mediterranean Journal of Rheumatology</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36</a:t>
            </a:r>
            <a:r>
              <a:rPr lang="en-IN" sz="500" dirty="0">
                <a:latin typeface="Arial" panose="020B0604020202020204" pitchFamily="34" charset="0"/>
                <a:cs typeface="Arial" panose="020B0604020202020204" pitchFamily="34" charset="0"/>
              </a:rPr>
              <a:t>(1), p.28.</a:t>
            </a:r>
          </a:p>
          <a:p>
            <a:pPr>
              <a:spcBef>
                <a:spcPts val="600"/>
              </a:spcBef>
            </a:pPr>
            <a:r>
              <a:rPr lang="en-US" sz="500" dirty="0">
                <a:latin typeface="Arial" panose="020B0604020202020204" pitchFamily="34" charset="0"/>
                <a:cs typeface="Arial" panose="020B0604020202020204" pitchFamily="34" charset="0"/>
              </a:rPr>
              <a:t>Hu, Y., Ngai, C.S.B. and Jiang, R. (2026) Communication Strategies to Promote Patient Engagement in Telemedicine: Systematic Review. Journal of Medical Internet Research, 28, p.e85456.</a:t>
            </a:r>
            <a:endParaRPr lang="en-IN" sz="500" dirty="0">
              <a:latin typeface="Arial" panose="020B0604020202020204" pitchFamily="34" charset="0"/>
              <a:cs typeface="Arial" panose="020B0604020202020204" pitchFamily="34" charset="0"/>
            </a:endParaRPr>
          </a:p>
          <a:p>
            <a:pPr>
              <a:spcBef>
                <a:spcPts val="600"/>
              </a:spcBef>
            </a:pPr>
            <a:r>
              <a:rPr lang="en-US" sz="500" dirty="0">
                <a:latin typeface="Arial" panose="020B0604020202020204" pitchFamily="34" charset="0"/>
                <a:cs typeface="Arial" panose="020B0604020202020204" pitchFamily="34" charset="0"/>
              </a:rPr>
              <a:t>Jahid, M., Khan, K.U. and Ahmed, R.S. (2023) Overview of rheumatoid arthritis and scientific understanding of the disease. </a:t>
            </a:r>
            <a:r>
              <a:rPr lang="en-IN" sz="500" i="1" dirty="0">
                <a:latin typeface="Arial" panose="020B0604020202020204" pitchFamily="34" charset="0"/>
                <a:cs typeface="Arial" panose="020B0604020202020204" pitchFamily="34" charset="0"/>
              </a:rPr>
              <a:t>Mediterranean journal of rheumatology</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34</a:t>
            </a:r>
            <a:r>
              <a:rPr lang="en-IN" sz="500" dirty="0">
                <a:latin typeface="Arial" panose="020B0604020202020204" pitchFamily="34" charset="0"/>
                <a:cs typeface="Arial" panose="020B0604020202020204" pitchFamily="34" charset="0"/>
              </a:rPr>
              <a:t>(3), pp.284-291.</a:t>
            </a:r>
          </a:p>
          <a:p>
            <a:pPr>
              <a:spcBef>
                <a:spcPts val="600"/>
              </a:spcBef>
            </a:pPr>
            <a:r>
              <a:rPr lang="en-US" sz="500" dirty="0">
                <a:latin typeface="Arial" panose="020B0604020202020204" pitchFamily="34" charset="0"/>
                <a:cs typeface="Arial" panose="020B0604020202020204" pitchFamily="34" charset="0"/>
              </a:rPr>
              <a:t>Jahid, M., Khan, K.U. and Ahmed, R.S. (2023) Overview of rheumatoid arthritis and scientific understanding of the disease. </a:t>
            </a:r>
            <a:r>
              <a:rPr lang="en-IN" sz="500" i="1" dirty="0">
                <a:latin typeface="Arial" panose="020B0604020202020204" pitchFamily="34" charset="0"/>
                <a:cs typeface="Arial" panose="020B0604020202020204" pitchFamily="34" charset="0"/>
              </a:rPr>
              <a:t>Mediterranean journal of rheumatology</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34</a:t>
            </a:r>
            <a:r>
              <a:rPr lang="en-IN" sz="500" dirty="0">
                <a:latin typeface="Arial" panose="020B0604020202020204" pitchFamily="34" charset="0"/>
                <a:cs typeface="Arial" panose="020B0604020202020204" pitchFamily="34" charset="0"/>
              </a:rPr>
              <a:t>(3), pp.284-291.</a:t>
            </a:r>
          </a:p>
          <a:p>
            <a:pPr>
              <a:spcBef>
                <a:spcPts val="600"/>
              </a:spcBef>
            </a:pPr>
            <a:r>
              <a:rPr lang="en-US" sz="500" dirty="0">
                <a:latin typeface="Arial" panose="020B0604020202020204" pitchFamily="34" charset="0"/>
                <a:cs typeface="Arial" panose="020B0604020202020204" pitchFamily="34" charset="0"/>
              </a:rPr>
              <a:t>Jeon, Y.H. and Rauch, A. (2025) Functioning, rehabilitation, and the role of non-pharmacological interventions. </a:t>
            </a:r>
            <a:r>
              <a:rPr lang="en-IN" sz="500" i="1" dirty="0">
                <a:latin typeface="Arial" panose="020B0604020202020204" pitchFamily="34" charset="0"/>
                <a:cs typeface="Arial" panose="020B0604020202020204" pitchFamily="34" charset="0"/>
              </a:rPr>
              <a:t>World Alzheimer Report 2025</a:t>
            </a:r>
            <a:r>
              <a:rPr lang="en-IN" sz="500" dirty="0">
                <a:latin typeface="Arial" panose="020B0604020202020204" pitchFamily="34" charset="0"/>
                <a:cs typeface="Arial" panose="020B0604020202020204" pitchFamily="34" charset="0"/>
              </a:rPr>
              <a:t>, p.33.</a:t>
            </a:r>
          </a:p>
          <a:p>
            <a:pPr>
              <a:spcBef>
                <a:spcPts val="600"/>
              </a:spcBef>
            </a:pPr>
            <a:r>
              <a:rPr lang="en-US" sz="500" dirty="0">
                <a:latin typeface="Arial" panose="020B0604020202020204" pitchFamily="34" charset="0"/>
                <a:cs typeface="Arial" panose="020B0604020202020204" pitchFamily="34" charset="0"/>
              </a:rPr>
              <a:t>Lwin, M.N., Serhal, L., Holroyd, C. and Edwards, C.J. (2020) Rheumatoid arthritis: the impact of mental health on disease: a narrative review. </a:t>
            </a:r>
            <a:r>
              <a:rPr lang="en-IN" sz="500" i="1" dirty="0">
                <a:latin typeface="Arial" panose="020B0604020202020204" pitchFamily="34" charset="0"/>
                <a:cs typeface="Arial" panose="020B0604020202020204" pitchFamily="34" charset="0"/>
              </a:rPr>
              <a:t>Rheumatology and therapy</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7</a:t>
            </a:r>
            <a:r>
              <a:rPr lang="en-IN" sz="500" dirty="0">
                <a:latin typeface="Arial" panose="020B0604020202020204" pitchFamily="34" charset="0"/>
                <a:cs typeface="Arial" panose="020B0604020202020204" pitchFamily="34" charset="0"/>
              </a:rPr>
              <a:t>(3), pp.457-471.</a:t>
            </a:r>
          </a:p>
          <a:p>
            <a:pPr>
              <a:spcBef>
                <a:spcPts val="600"/>
              </a:spcBef>
            </a:pPr>
            <a:r>
              <a:rPr lang="en-IN" sz="500" dirty="0">
                <a:latin typeface="Arial" panose="020B0604020202020204" pitchFamily="34" charset="0"/>
                <a:cs typeface="Arial" panose="020B0604020202020204" pitchFamily="34" charset="0"/>
              </a:rPr>
              <a:t>NIAMS (2017) </a:t>
            </a:r>
            <a:r>
              <a:rPr lang="en-IN" sz="500" i="1" dirty="0">
                <a:latin typeface="Arial" panose="020B0604020202020204" pitchFamily="34" charset="0"/>
                <a:cs typeface="Arial" panose="020B0604020202020204" pitchFamily="34" charset="0"/>
              </a:rPr>
              <a:t>NIAMS Health Information on Osteoarthritis</a:t>
            </a:r>
            <a:r>
              <a:rPr lang="en-IN" sz="500" dirty="0">
                <a:latin typeface="Arial" panose="020B0604020202020204" pitchFamily="34" charset="0"/>
                <a:cs typeface="Arial" panose="020B0604020202020204" pitchFamily="34" charset="0"/>
              </a:rPr>
              <a:t>. Online] National Institute of Arthritis and Musculoskeletal and Skin Diseases. Available at: </a:t>
            </a:r>
            <a:r>
              <a:rPr lang="en-IN" sz="500" u="sng" dirty="0">
                <a:latin typeface="Arial" panose="020B0604020202020204" pitchFamily="34" charset="0"/>
                <a:cs typeface="Arial" panose="020B0604020202020204" pitchFamily="34" charset="0"/>
                <a:hlinkClick r:id="rId5"/>
              </a:rPr>
              <a:t>https://www.niams.nih.gov/health-topics/osteoarthritis</a:t>
            </a:r>
            <a:r>
              <a:rPr lang="en-IN" sz="500" dirty="0">
                <a:latin typeface="Arial" panose="020B0604020202020204" pitchFamily="34" charset="0"/>
                <a:cs typeface="Arial" panose="020B0604020202020204" pitchFamily="34" charset="0"/>
              </a:rPr>
              <a:t> [Accessed 9 Apr. 2026].</a:t>
            </a:r>
          </a:p>
          <a:p>
            <a:pPr>
              <a:spcBef>
                <a:spcPts val="600"/>
              </a:spcBef>
            </a:pPr>
            <a:r>
              <a:rPr lang="en-IN" sz="500" dirty="0">
                <a:latin typeface="Arial" panose="020B0604020202020204" pitchFamily="34" charset="0"/>
                <a:cs typeface="Arial" panose="020B0604020202020204" pitchFamily="34" charset="0"/>
              </a:rPr>
              <a:t>Nice.org.uk. (2018) </a:t>
            </a:r>
            <a:r>
              <a:rPr lang="en-IN" sz="500" i="1" dirty="0">
                <a:latin typeface="Arial" panose="020B0604020202020204" pitchFamily="34" charset="0"/>
                <a:cs typeface="Arial" panose="020B0604020202020204" pitchFamily="34" charset="0"/>
              </a:rPr>
              <a:t>Overview | Rheumatoid arthritis in adults: management | Guidance | NICE</a:t>
            </a:r>
            <a:r>
              <a:rPr lang="en-IN" sz="500" dirty="0">
                <a:latin typeface="Arial" panose="020B0604020202020204" pitchFamily="34" charset="0"/>
                <a:cs typeface="Arial" panose="020B0604020202020204" pitchFamily="34" charset="0"/>
              </a:rPr>
              <a:t>. [Online]. Available at: </a:t>
            </a:r>
            <a:r>
              <a:rPr lang="en-IN" sz="500" u="sng" dirty="0">
                <a:latin typeface="Arial" panose="020B0604020202020204" pitchFamily="34" charset="0"/>
                <a:cs typeface="Arial" panose="020B0604020202020204" pitchFamily="34" charset="0"/>
                <a:hlinkClick r:id="rId6"/>
              </a:rPr>
              <a:t>https://www.nice.org.uk/guidance/ng100</a:t>
            </a:r>
            <a:r>
              <a:rPr lang="en-IN" sz="500" dirty="0">
                <a:latin typeface="Arial" panose="020B0604020202020204" pitchFamily="34" charset="0"/>
                <a:cs typeface="Arial" panose="020B0604020202020204" pitchFamily="34" charset="0"/>
              </a:rPr>
              <a:t> [Accessed 9 Apr. 2026].</a:t>
            </a:r>
          </a:p>
          <a:p>
            <a:pPr>
              <a:spcBef>
                <a:spcPts val="600"/>
              </a:spcBef>
            </a:pPr>
            <a:r>
              <a:rPr lang="en-IN" sz="500" dirty="0">
                <a:latin typeface="Arial" panose="020B0604020202020204" pitchFamily="34" charset="0"/>
                <a:cs typeface="Arial" panose="020B0604020202020204" pitchFamily="34" charset="0"/>
              </a:rPr>
              <a:t>Nih.gov. (2024) </a:t>
            </a:r>
            <a:r>
              <a:rPr lang="en-IN" sz="500" i="1" dirty="0">
                <a:latin typeface="Arial" panose="020B0604020202020204" pitchFamily="34" charset="0"/>
                <a:cs typeface="Arial" panose="020B0604020202020204" pitchFamily="34" charset="0"/>
              </a:rPr>
              <a:t>Rheumatoid arthritis: Learn More – Fatigue related to rheumatoid arthritis</a:t>
            </a:r>
            <a:r>
              <a:rPr lang="en-IN" sz="500" dirty="0">
                <a:latin typeface="Arial" panose="020B0604020202020204" pitchFamily="34" charset="0"/>
                <a:cs typeface="Arial" panose="020B0604020202020204" pitchFamily="34" charset="0"/>
              </a:rPr>
              <a:t>. [Online] Available at: </a:t>
            </a:r>
            <a:r>
              <a:rPr lang="en-IN" sz="500" u="sng" dirty="0">
                <a:latin typeface="Arial" panose="020B0604020202020204" pitchFamily="34" charset="0"/>
                <a:cs typeface="Arial" panose="020B0604020202020204" pitchFamily="34" charset="0"/>
                <a:hlinkClick r:id="rId7"/>
              </a:rPr>
              <a:t>https://www.ncbi.nlm.nih.gov/books/NBK384467/</a:t>
            </a:r>
            <a:r>
              <a:rPr lang="en-US" sz="500"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 [Accessed 9 Apr. 2026].</a:t>
            </a:r>
          </a:p>
          <a:p>
            <a:pPr>
              <a:spcBef>
                <a:spcPts val="600"/>
              </a:spcBef>
            </a:pPr>
            <a:r>
              <a:rPr lang="en-IN" sz="500" dirty="0" err="1">
                <a:latin typeface="Arial" panose="020B0604020202020204" pitchFamily="34" charset="0"/>
                <a:cs typeface="Arial" panose="020B0604020202020204" pitchFamily="34" charset="0"/>
              </a:rPr>
              <a:t>Nimmana</a:t>
            </a:r>
            <a:r>
              <a:rPr lang="en-IN" sz="500" dirty="0">
                <a:latin typeface="Arial" panose="020B0604020202020204" pitchFamily="34" charset="0"/>
                <a:cs typeface="Arial" panose="020B0604020202020204" pitchFamily="34" charset="0"/>
              </a:rPr>
              <a:t>, B.K. and Patel, P. (2025) </a:t>
            </a:r>
            <a:r>
              <a:rPr lang="en-IN" sz="500" i="1" dirty="0">
                <a:latin typeface="Arial" panose="020B0604020202020204" pitchFamily="34" charset="0"/>
                <a:cs typeface="Arial" panose="020B0604020202020204" pitchFamily="34" charset="0"/>
              </a:rPr>
              <a:t>Disease-Modifying Antirheumatic Drugs (DMARDs)</a:t>
            </a:r>
            <a:r>
              <a:rPr lang="en-IN" sz="500" dirty="0">
                <a:latin typeface="Arial" panose="020B0604020202020204" pitchFamily="34" charset="0"/>
                <a:cs typeface="Arial" panose="020B0604020202020204" pitchFamily="34" charset="0"/>
              </a:rPr>
              <a:t>. [Online] Nih.gov. Available at: </a:t>
            </a:r>
            <a:r>
              <a:rPr lang="en-IN" sz="500" u="sng" dirty="0">
                <a:latin typeface="Arial" panose="020B0604020202020204" pitchFamily="34" charset="0"/>
                <a:cs typeface="Arial" panose="020B0604020202020204" pitchFamily="34" charset="0"/>
                <a:hlinkClick r:id="rId8"/>
              </a:rPr>
              <a:t>https://www.ncbi.nlm.nih.gov/books/NBK507863/</a:t>
            </a:r>
            <a:r>
              <a:rPr lang="en-IN" sz="500" dirty="0">
                <a:latin typeface="Arial" panose="020B0604020202020204" pitchFamily="34" charset="0"/>
                <a:cs typeface="Arial" panose="020B0604020202020204" pitchFamily="34" charset="0"/>
              </a:rPr>
              <a:t>   [Accessed 9 Apr. 2026].</a:t>
            </a:r>
          </a:p>
          <a:p>
            <a:pPr>
              <a:spcBef>
                <a:spcPts val="600"/>
              </a:spcBef>
            </a:pPr>
            <a:r>
              <a:rPr lang="en-US" sz="500" dirty="0" err="1">
                <a:latin typeface="Arial" panose="020B0604020202020204" pitchFamily="34" charset="0"/>
                <a:cs typeface="Arial" panose="020B0604020202020204" pitchFamily="34" charset="0"/>
              </a:rPr>
              <a:t>Oleiwi</a:t>
            </a:r>
            <a:r>
              <a:rPr lang="en-US" sz="500" dirty="0">
                <a:latin typeface="Arial" panose="020B0604020202020204" pitchFamily="34" charset="0"/>
                <a:cs typeface="Arial" panose="020B0604020202020204" pitchFamily="34" charset="0"/>
              </a:rPr>
              <a:t>, I.F. (2025) Patient Education and Self-Management: Assessing the Effectiveness of Patient Education Programs and Self-Management Strategies in Improving Patient Outcomes, Promoting Self-Care, and Enhancing Patient Empowerment. </a:t>
            </a:r>
            <a:r>
              <a:rPr lang="en-IN" sz="500" i="1" dirty="0">
                <a:latin typeface="Arial" panose="020B0604020202020204" pitchFamily="34" charset="0"/>
                <a:cs typeface="Arial" panose="020B0604020202020204" pitchFamily="34" charset="0"/>
              </a:rPr>
              <a:t>Journal Of Medical Series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4</a:t>
            </a:r>
            <a:r>
              <a:rPr lang="en-IN" sz="500" dirty="0">
                <a:latin typeface="Arial" panose="020B0604020202020204" pitchFamily="34" charset="0"/>
                <a:cs typeface="Arial" panose="020B0604020202020204" pitchFamily="34" charset="0"/>
              </a:rPr>
              <a:t>(4), pp.15-22.</a:t>
            </a:r>
          </a:p>
          <a:p>
            <a:pPr>
              <a:spcBef>
                <a:spcPts val="600"/>
              </a:spcBef>
            </a:pPr>
            <a:r>
              <a:rPr lang="en-US" sz="500" dirty="0">
                <a:latin typeface="Arial" panose="020B0604020202020204" pitchFamily="34" charset="0"/>
                <a:cs typeface="Arial" panose="020B0604020202020204" pitchFamily="34" charset="0"/>
              </a:rPr>
              <a:t>Pavlov-</a:t>
            </a:r>
            <a:r>
              <a:rPr lang="en-US" sz="500" dirty="0" err="1">
                <a:latin typeface="Arial" panose="020B0604020202020204" pitchFamily="34" charset="0"/>
                <a:cs typeface="Arial" panose="020B0604020202020204" pitchFamily="34" charset="0"/>
              </a:rPr>
              <a:t>Dolijanovic</a:t>
            </a:r>
            <a:r>
              <a:rPr lang="en-US" sz="500" dirty="0">
                <a:latin typeface="Arial" panose="020B0604020202020204" pitchFamily="34" charset="0"/>
                <a:cs typeface="Arial" panose="020B0604020202020204" pitchFamily="34" charset="0"/>
              </a:rPr>
              <a:t>, S., </a:t>
            </a:r>
            <a:r>
              <a:rPr lang="en-US" sz="500" dirty="0" err="1">
                <a:latin typeface="Arial" panose="020B0604020202020204" pitchFamily="34" charset="0"/>
                <a:cs typeface="Arial" panose="020B0604020202020204" pitchFamily="34" charset="0"/>
              </a:rPr>
              <a:t>Bogojevic</a:t>
            </a:r>
            <a:r>
              <a:rPr lang="en-US" sz="500" dirty="0">
                <a:latin typeface="Arial" panose="020B0604020202020204" pitchFamily="34" charset="0"/>
                <a:cs typeface="Arial" panose="020B0604020202020204" pitchFamily="34" charset="0"/>
              </a:rPr>
              <a:t>, M., </a:t>
            </a:r>
            <a:r>
              <a:rPr lang="en-US" sz="500" dirty="0" err="1">
                <a:latin typeface="Arial" panose="020B0604020202020204" pitchFamily="34" charset="0"/>
                <a:cs typeface="Arial" panose="020B0604020202020204" pitchFamily="34" charset="0"/>
              </a:rPr>
              <a:t>Nozica</a:t>
            </a:r>
            <a:r>
              <a:rPr lang="en-US" sz="500" dirty="0">
                <a:latin typeface="Arial" panose="020B0604020202020204" pitchFamily="34" charset="0"/>
                <a:cs typeface="Arial" panose="020B0604020202020204" pitchFamily="34" charset="0"/>
              </a:rPr>
              <a:t>-Radulovic, T., </a:t>
            </a:r>
            <a:r>
              <a:rPr lang="en-US" sz="500" dirty="0" err="1">
                <a:latin typeface="Arial" panose="020B0604020202020204" pitchFamily="34" charset="0"/>
                <a:cs typeface="Arial" panose="020B0604020202020204" pitchFamily="34" charset="0"/>
              </a:rPr>
              <a:t>Radunovic</a:t>
            </a:r>
            <a:r>
              <a:rPr lang="en-US" sz="500" dirty="0">
                <a:latin typeface="Arial" panose="020B0604020202020204" pitchFamily="34" charset="0"/>
                <a:cs typeface="Arial" panose="020B0604020202020204" pitchFamily="34" charset="0"/>
              </a:rPr>
              <a:t>, G. and Mujovic, N. (2023) Elderly-onset rheumatoid arthritis: characteristics and treatment options. </a:t>
            </a:r>
            <a:r>
              <a:rPr lang="en-US" sz="500" i="1" dirty="0">
                <a:latin typeface="Arial" panose="020B0604020202020204" pitchFamily="34" charset="0"/>
                <a:cs typeface="Arial" panose="020B0604020202020204" pitchFamily="34" charset="0"/>
              </a:rPr>
              <a:t>Medicina</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59</a:t>
            </a:r>
            <a:r>
              <a:rPr lang="en-US" sz="500" dirty="0">
                <a:latin typeface="Arial" panose="020B0604020202020204" pitchFamily="34" charset="0"/>
                <a:cs typeface="Arial" panose="020B0604020202020204" pitchFamily="34" charset="0"/>
              </a:rPr>
              <a:t>(10), p.1878.</a:t>
            </a:r>
            <a:endParaRPr lang="en-IN" sz="500" dirty="0">
              <a:latin typeface="Arial" panose="020B0604020202020204" pitchFamily="34" charset="0"/>
              <a:cs typeface="Arial" panose="020B0604020202020204" pitchFamily="34" charset="0"/>
            </a:endParaRPr>
          </a:p>
          <a:p>
            <a:pPr>
              <a:spcBef>
                <a:spcPts val="600"/>
              </a:spcBef>
            </a:pPr>
            <a:r>
              <a:rPr lang="en-US" sz="500" dirty="0">
                <a:latin typeface="Arial" panose="020B0604020202020204" pitchFamily="34" charset="0"/>
                <a:cs typeface="Arial" panose="020B0604020202020204" pitchFamily="34" charset="0"/>
              </a:rPr>
              <a:t>Petersson, C., </a:t>
            </a:r>
            <a:r>
              <a:rPr lang="en-US" sz="500" dirty="0" err="1">
                <a:latin typeface="Arial" panose="020B0604020202020204" pitchFamily="34" charset="0"/>
                <a:cs typeface="Arial" panose="020B0604020202020204" pitchFamily="34" charset="0"/>
              </a:rPr>
              <a:t>Nygårdh</a:t>
            </a:r>
            <a:r>
              <a:rPr lang="en-US" sz="500" dirty="0">
                <a:latin typeface="Arial" panose="020B0604020202020204" pitchFamily="34" charset="0"/>
                <a:cs typeface="Arial" panose="020B0604020202020204" pitchFamily="34" charset="0"/>
              </a:rPr>
              <a:t>, A. and Hedberg, B. (2022) To support self‐management for people with long‐term conditions–The effect on shared decision‐making, empowerment and coping after participating in group‐learning sessions. </a:t>
            </a:r>
            <a:r>
              <a:rPr lang="en-IN" sz="500" i="1" dirty="0">
                <a:latin typeface="Arial" panose="020B0604020202020204" pitchFamily="34" charset="0"/>
                <a:cs typeface="Arial" panose="020B0604020202020204" pitchFamily="34" charset="0"/>
              </a:rPr>
              <a:t>Nursing Open</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9</a:t>
            </a:r>
            <a:r>
              <a:rPr lang="en-IN" sz="500" dirty="0">
                <a:latin typeface="Arial" panose="020B0604020202020204" pitchFamily="34" charset="0"/>
                <a:cs typeface="Arial" panose="020B0604020202020204" pitchFamily="34" charset="0"/>
              </a:rPr>
              <a:t>(5), pp.2444-2453.</a:t>
            </a:r>
          </a:p>
          <a:p>
            <a:pPr>
              <a:spcBef>
                <a:spcPts val="600"/>
              </a:spcBef>
            </a:pPr>
            <a:r>
              <a:rPr lang="en-US" sz="500" dirty="0">
                <a:latin typeface="Arial" panose="020B0604020202020204" pitchFamily="34" charset="0"/>
                <a:cs typeface="Arial" panose="020B0604020202020204" pitchFamily="34" charset="0"/>
              </a:rPr>
              <a:t>Rayman, G., Akpan, A., Cowie, M., Evans, R., Patel, M., </a:t>
            </a:r>
            <a:r>
              <a:rPr lang="en-US" sz="500" dirty="0" err="1">
                <a:latin typeface="Arial" panose="020B0604020202020204" pitchFamily="34" charset="0"/>
                <a:cs typeface="Arial" panose="020B0604020202020204" pitchFamily="34" charset="0"/>
              </a:rPr>
              <a:t>Posporelis</a:t>
            </a:r>
            <a:r>
              <a:rPr lang="en-US" sz="500" dirty="0">
                <a:latin typeface="Arial" panose="020B0604020202020204" pitchFamily="34" charset="0"/>
                <a:cs typeface="Arial" panose="020B0604020202020204" pitchFamily="34" charset="0"/>
              </a:rPr>
              <a:t>, S. and Walsh, K. (2022) Managing patients with comorbidities: future models of care. </a:t>
            </a:r>
            <a:r>
              <a:rPr lang="en-IN" sz="500" i="1" dirty="0">
                <a:latin typeface="Arial" panose="020B0604020202020204" pitchFamily="34" charset="0"/>
                <a:cs typeface="Arial" panose="020B0604020202020204" pitchFamily="34" charset="0"/>
              </a:rPr>
              <a:t>Future Healthcare Journal</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9</a:t>
            </a:r>
            <a:r>
              <a:rPr lang="en-IN" sz="500" dirty="0">
                <a:latin typeface="Arial" panose="020B0604020202020204" pitchFamily="34" charset="0"/>
                <a:cs typeface="Arial" panose="020B0604020202020204" pitchFamily="34" charset="0"/>
              </a:rPr>
              <a:t>(2), pp.101-105.</a:t>
            </a:r>
          </a:p>
          <a:p>
            <a:pPr>
              <a:spcBef>
                <a:spcPts val="600"/>
              </a:spcBef>
            </a:pPr>
            <a:r>
              <a:rPr lang="en-IN" sz="500" dirty="0" err="1">
                <a:latin typeface="Arial" panose="020B0604020202020204" pitchFamily="34" charset="0"/>
                <a:cs typeface="Arial" panose="020B0604020202020204" pitchFamily="34" charset="0"/>
              </a:rPr>
              <a:t>Senthelal</a:t>
            </a:r>
            <a:r>
              <a:rPr lang="en-IN" sz="500" dirty="0">
                <a:latin typeface="Arial" panose="020B0604020202020204" pitchFamily="34" charset="0"/>
                <a:cs typeface="Arial" panose="020B0604020202020204" pitchFamily="34" charset="0"/>
              </a:rPr>
              <a:t>, S., Li, J., </a:t>
            </a:r>
            <a:r>
              <a:rPr lang="en-IN" sz="500" dirty="0" err="1">
                <a:latin typeface="Arial" panose="020B0604020202020204" pitchFamily="34" charset="0"/>
                <a:cs typeface="Arial" panose="020B0604020202020204" pitchFamily="34" charset="0"/>
              </a:rPr>
              <a:t>Ardeshirzadeh</a:t>
            </a:r>
            <a:r>
              <a:rPr lang="en-IN" sz="500" dirty="0">
                <a:latin typeface="Arial" panose="020B0604020202020204" pitchFamily="34" charset="0"/>
                <a:cs typeface="Arial" panose="020B0604020202020204" pitchFamily="34" charset="0"/>
              </a:rPr>
              <a:t>, S. and Thomas, M.A. (2023) </a:t>
            </a:r>
            <a:r>
              <a:rPr lang="en-IN" sz="500" i="1" dirty="0">
                <a:latin typeface="Arial" panose="020B0604020202020204" pitchFamily="34" charset="0"/>
                <a:cs typeface="Arial" panose="020B0604020202020204" pitchFamily="34" charset="0"/>
              </a:rPr>
              <a:t>Arthritis</a:t>
            </a:r>
            <a:r>
              <a:rPr lang="en-IN" sz="500" dirty="0">
                <a:latin typeface="Arial" panose="020B0604020202020204" pitchFamily="34" charset="0"/>
                <a:cs typeface="Arial" panose="020B0604020202020204" pitchFamily="34" charset="0"/>
              </a:rPr>
              <a:t>. [Online]. Nih.gov. Available at: </a:t>
            </a:r>
            <a:r>
              <a:rPr lang="en-IN" sz="500" u="sng" dirty="0">
                <a:latin typeface="Arial" panose="020B0604020202020204" pitchFamily="34" charset="0"/>
                <a:cs typeface="Arial" panose="020B0604020202020204" pitchFamily="34" charset="0"/>
                <a:hlinkClick r:id="rId9"/>
              </a:rPr>
              <a:t>https://www.ncbi.nlm.nih.gov/books/NBK518992/</a:t>
            </a:r>
            <a:r>
              <a:rPr lang="en-US" sz="500"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 [Accessed 9 Apr. 2026].</a:t>
            </a:r>
          </a:p>
          <a:p>
            <a:pPr>
              <a:spcBef>
                <a:spcPts val="600"/>
              </a:spcBef>
            </a:pPr>
            <a:r>
              <a:rPr lang="en-US" sz="500" dirty="0" err="1">
                <a:latin typeface="Arial" panose="020B0604020202020204" pitchFamily="34" charset="0"/>
                <a:cs typeface="Arial" panose="020B0604020202020204" pitchFamily="34" charset="0"/>
              </a:rPr>
              <a:t>Sobieh</a:t>
            </a:r>
            <a:r>
              <a:rPr lang="en-US" sz="500" dirty="0">
                <a:latin typeface="Arial" panose="020B0604020202020204" pitchFamily="34" charset="0"/>
                <a:cs typeface="Arial" panose="020B0604020202020204" pitchFamily="34" charset="0"/>
              </a:rPr>
              <a:t>, B.H., El-</a:t>
            </a:r>
            <a:r>
              <a:rPr lang="en-US" sz="500" dirty="0" err="1">
                <a:latin typeface="Arial" panose="020B0604020202020204" pitchFamily="34" charset="0"/>
                <a:cs typeface="Arial" panose="020B0604020202020204" pitchFamily="34" charset="0"/>
              </a:rPr>
              <a:t>Mesallamy</a:t>
            </a:r>
            <a:r>
              <a:rPr lang="en-US" sz="500" dirty="0">
                <a:latin typeface="Arial" panose="020B0604020202020204" pitchFamily="34" charset="0"/>
                <a:cs typeface="Arial" panose="020B0604020202020204" pitchFamily="34" charset="0"/>
              </a:rPr>
              <a:t>, H.O. and Kassem, D.H. (2023) Beyond mechanical loading: the metabolic contribution of obesity in osteoarthritis unveils novel therapeutic targets. </a:t>
            </a:r>
            <a:r>
              <a:rPr lang="en-IN" sz="500" i="1" dirty="0" err="1">
                <a:latin typeface="Arial" panose="020B0604020202020204" pitchFamily="34" charset="0"/>
                <a:cs typeface="Arial" panose="020B0604020202020204" pitchFamily="34" charset="0"/>
              </a:rPr>
              <a:t>Heliyon</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9</a:t>
            </a:r>
            <a:r>
              <a:rPr lang="en-IN" sz="500" dirty="0">
                <a:latin typeface="Arial" panose="020B0604020202020204" pitchFamily="34" charset="0"/>
                <a:cs typeface="Arial" panose="020B0604020202020204" pitchFamily="34" charset="0"/>
              </a:rPr>
              <a:t>(5).</a:t>
            </a:r>
          </a:p>
          <a:p>
            <a:pPr>
              <a:spcBef>
                <a:spcPts val="600"/>
              </a:spcBef>
            </a:pPr>
            <a:r>
              <a:rPr lang="en-US" sz="500" dirty="0">
                <a:latin typeface="Arial" panose="020B0604020202020204" pitchFamily="34" charset="0"/>
                <a:cs typeface="Arial" panose="020B0604020202020204" pitchFamily="34" charset="0"/>
              </a:rPr>
              <a:t>Stubbe, D.E. (2020) Practicing cultural competence and cultural humility in the care of diverse patients. </a:t>
            </a:r>
            <a:r>
              <a:rPr lang="en-IN" sz="500" i="1" dirty="0">
                <a:latin typeface="Arial" panose="020B0604020202020204" pitchFamily="34" charset="0"/>
                <a:cs typeface="Arial" panose="020B0604020202020204" pitchFamily="34" charset="0"/>
              </a:rPr>
              <a:t>Focus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18</a:t>
            </a:r>
            <a:r>
              <a:rPr lang="en-IN" sz="500" dirty="0">
                <a:latin typeface="Arial" panose="020B0604020202020204" pitchFamily="34" charset="0"/>
                <a:cs typeface="Arial" panose="020B0604020202020204" pitchFamily="34" charset="0"/>
              </a:rPr>
              <a:t>(1), pp.49-51.</a:t>
            </a:r>
          </a:p>
          <a:p>
            <a:pPr>
              <a:spcBef>
                <a:spcPts val="600"/>
              </a:spcBef>
            </a:pPr>
            <a:r>
              <a:rPr lang="en-US" sz="500" dirty="0">
                <a:latin typeface="Arial" panose="020B0604020202020204" pitchFamily="34" charset="0"/>
                <a:cs typeface="Arial" panose="020B0604020202020204" pitchFamily="34" charset="0"/>
              </a:rPr>
              <a:t>Tatangelo, M., Tomlinson, G., Paterson, J.M., Keystone, E., </a:t>
            </a:r>
            <a:r>
              <a:rPr lang="en-US" sz="500" dirty="0" err="1">
                <a:latin typeface="Arial" panose="020B0604020202020204" pitchFamily="34" charset="0"/>
                <a:cs typeface="Arial" panose="020B0604020202020204" pitchFamily="34" charset="0"/>
              </a:rPr>
              <a:t>Bansback</a:t>
            </a:r>
            <a:r>
              <a:rPr lang="en-US" sz="500" dirty="0">
                <a:latin typeface="Arial" panose="020B0604020202020204" pitchFamily="34" charset="0"/>
                <a:cs typeface="Arial" panose="020B0604020202020204" pitchFamily="34" charset="0"/>
              </a:rPr>
              <a:t>, N. and Bombardier, C. (2021) Health care costs of rheumatoid arthritis: A longitudinal population study. </a:t>
            </a:r>
            <a:r>
              <a:rPr lang="en-IN" sz="500" i="1" dirty="0" err="1">
                <a:latin typeface="Arial" panose="020B0604020202020204" pitchFamily="34" charset="0"/>
                <a:cs typeface="Arial" panose="020B0604020202020204" pitchFamily="34" charset="0"/>
              </a:rPr>
              <a:t>PloS</a:t>
            </a:r>
            <a:r>
              <a:rPr lang="en-IN" sz="500" i="1" dirty="0">
                <a:latin typeface="Arial" panose="020B0604020202020204" pitchFamily="34" charset="0"/>
                <a:cs typeface="Arial" panose="020B0604020202020204" pitchFamily="34" charset="0"/>
              </a:rPr>
              <a:t> one</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16</a:t>
            </a:r>
            <a:r>
              <a:rPr lang="en-IN" sz="500" dirty="0">
                <a:latin typeface="Arial" panose="020B0604020202020204" pitchFamily="34" charset="0"/>
                <a:cs typeface="Arial" panose="020B0604020202020204" pitchFamily="34" charset="0"/>
              </a:rPr>
              <a:t>(5), p.e0251334.</a:t>
            </a:r>
          </a:p>
          <a:p>
            <a:pPr>
              <a:spcBef>
                <a:spcPts val="600"/>
              </a:spcBef>
            </a:pPr>
            <a:r>
              <a:rPr lang="en-US" sz="500" dirty="0">
                <a:latin typeface="Arial" panose="020B0604020202020204" pitchFamily="34" charset="0"/>
                <a:cs typeface="Arial" panose="020B0604020202020204" pitchFamily="34" charset="0"/>
              </a:rPr>
              <a:t>Wang, M., Liu, J., Meng, L., Fu, W., Gao, J., Ma, R., Luo, Y., Peng, Y., Wu, L. and Li, Z. (2022) Mapping of lumbar multifidus stiffness quantification in ankylosing spondylitis with shear-wave elastography. </a:t>
            </a:r>
            <a:r>
              <a:rPr lang="en-IN" sz="500" i="1" dirty="0">
                <a:latin typeface="Arial" panose="020B0604020202020204" pitchFamily="34" charset="0"/>
                <a:cs typeface="Arial" panose="020B0604020202020204" pitchFamily="34" charset="0"/>
              </a:rPr>
              <a:t>BMC Musculoskeletal Disorders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23</a:t>
            </a:r>
            <a:r>
              <a:rPr lang="en-IN" sz="500" dirty="0">
                <a:latin typeface="Arial" panose="020B0604020202020204" pitchFamily="34" charset="0"/>
                <a:cs typeface="Arial" panose="020B0604020202020204" pitchFamily="34" charset="0"/>
              </a:rPr>
              <a:t>(1), p.917.</a:t>
            </a:r>
          </a:p>
          <a:p>
            <a:pPr>
              <a:spcBef>
                <a:spcPts val="600"/>
              </a:spcBef>
            </a:pPr>
            <a:r>
              <a:rPr lang="en-IN" sz="500" dirty="0">
                <a:latin typeface="Arial" panose="020B0604020202020204" pitchFamily="34" charset="0"/>
                <a:cs typeface="Arial" panose="020B0604020202020204" pitchFamily="34" charset="0"/>
              </a:rPr>
              <a:t>World Health Organization (2023) </a:t>
            </a:r>
            <a:r>
              <a:rPr lang="en-IN" sz="500" i="1" dirty="0">
                <a:latin typeface="Arial" panose="020B0604020202020204" pitchFamily="34" charset="0"/>
                <a:cs typeface="Arial" panose="020B0604020202020204" pitchFamily="34" charset="0"/>
              </a:rPr>
              <a:t>Osteoarthritis</a:t>
            </a:r>
            <a:r>
              <a:rPr lang="en-IN" sz="500" dirty="0">
                <a:latin typeface="Arial" panose="020B0604020202020204" pitchFamily="34" charset="0"/>
                <a:cs typeface="Arial" panose="020B0604020202020204" pitchFamily="34" charset="0"/>
              </a:rPr>
              <a:t>. [Online] Who.int. Available at: </a:t>
            </a:r>
            <a:r>
              <a:rPr lang="en-IN" sz="500" u="sng" dirty="0">
                <a:latin typeface="Arial" panose="020B0604020202020204" pitchFamily="34" charset="0"/>
                <a:cs typeface="Arial" panose="020B0604020202020204" pitchFamily="34" charset="0"/>
                <a:hlinkClick r:id="rId10"/>
              </a:rPr>
              <a:t>https://www.who.int/news-room/fact-sheets/detail/osteoarthritis</a:t>
            </a:r>
            <a:r>
              <a:rPr lang="en-IN" sz="500" dirty="0">
                <a:latin typeface="Arial" panose="020B0604020202020204" pitchFamily="34" charset="0"/>
                <a:cs typeface="Arial" panose="020B0604020202020204" pitchFamily="34" charset="0"/>
              </a:rPr>
              <a:t> [Accessed 9 Apr. 2026].</a:t>
            </a:r>
          </a:p>
          <a:p>
            <a:pPr>
              <a:spcBef>
                <a:spcPts val="600"/>
              </a:spcBef>
            </a:pPr>
            <a:endParaRPr lang="en-IN"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8224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TotalTime>
  <Words>4446</Words>
  <Application>Microsoft Office PowerPoint</Application>
  <PresentationFormat>Widescreen</PresentationFormat>
  <Paragraphs>173</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Assignment Title: Prevalence of Arthritis by Socioeconomic Deprivation in the UK Module Title: Community Care and Management of Longer-term Conditions  Module Code: LCHS7003  Lecturer’s Name: Muhammed Khan </vt:lpstr>
      <vt:lpstr>Overview of Arthritis </vt:lpstr>
      <vt:lpstr>Symptoms of Arthritis </vt:lpstr>
      <vt:lpstr>Causes and Aetiology</vt:lpstr>
      <vt:lpstr>Types of Arthritis</vt:lpstr>
      <vt:lpstr>Prevalence of Arthritis</vt:lpstr>
      <vt:lpstr>Economic Burden of Arthritis</vt:lpstr>
      <vt:lpstr>Social Burden of Arthritis</vt:lpstr>
      <vt:lpstr>Diagnosis &amp; Initial Assessment</vt:lpstr>
      <vt:lpstr>Management </vt:lpstr>
      <vt:lpstr>Models &amp; Frameworks in Arthritis Care</vt:lpstr>
      <vt:lpstr>Treatment of Arthritis</vt:lpstr>
      <vt:lpstr>Comorbidities Associated with Arthritis</vt:lpstr>
      <vt:lpstr>Prevention of Arthritis</vt:lpstr>
      <vt:lpstr>Skills, Values &amp; Behaviours</vt:lpstr>
      <vt:lpstr>Recommendations (Personalised Care Model)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valand harsh</cp:lastModifiedBy>
  <cp:revision>24</cp:revision>
  <dcterms:created xsi:type="dcterms:W3CDTF">2026-04-09T10:31:18Z</dcterms:created>
  <dcterms:modified xsi:type="dcterms:W3CDTF">2026-04-15T14:08:13Z</dcterms:modified>
</cp:coreProperties>
</file>