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theme/theme8.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9.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0.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1.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1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1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1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6" r:id="rId5"/>
    <p:sldMasterId id="2147483668" r:id="rId6"/>
    <p:sldMasterId id="2147483670" r:id="rId7"/>
    <p:sldMasterId id="2147483672" r:id="rId8"/>
    <p:sldMasterId id="2147483675" r:id="rId9"/>
    <p:sldMasterId id="2147483677" r:id="rId10"/>
    <p:sldMasterId id="2147483679" r:id="rId11"/>
    <p:sldMasterId id="2147483681" r:id="rId12"/>
    <p:sldMasterId id="2147483693" r:id="rId13"/>
    <p:sldMasterId id="2147483698" r:id="rId14"/>
    <p:sldMasterId id="2147483702" r:id="rId15"/>
    <p:sldMasterId id="2147483706" r:id="rId16"/>
    <p:sldMasterId id="2147483718" r:id="rId17"/>
    <p:sldMasterId id="2147483730" r:id="rId18"/>
    <p:sldMasterId id="2147483739" r:id="rId19"/>
    <p:sldMasterId id="2147483742" r:id="rId20"/>
  </p:sldMasterIdLst>
  <p:notesMasterIdLst>
    <p:notesMasterId r:id="rId67"/>
  </p:notesMasterIdLst>
  <p:handoutMasterIdLst>
    <p:handoutMasterId r:id="rId68"/>
  </p:handoutMasterIdLst>
  <p:sldIdLst>
    <p:sldId id="602" r:id="rId21"/>
    <p:sldId id="689" r:id="rId22"/>
    <p:sldId id="619" r:id="rId23"/>
    <p:sldId id="502" r:id="rId24"/>
    <p:sldId id="258" r:id="rId25"/>
    <p:sldId id="369" r:id="rId26"/>
    <p:sldId id="371" r:id="rId27"/>
    <p:sldId id="372" r:id="rId28"/>
    <p:sldId id="368" r:id="rId29"/>
    <p:sldId id="685" r:id="rId30"/>
    <p:sldId id="373" r:id="rId31"/>
    <p:sldId id="374" r:id="rId32"/>
    <p:sldId id="375" r:id="rId33"/>
    <p:sldId id="376" r:id="rId34"/>
    <p:sldId id="377" r:id="rId35"/>
    <p:sldId id="378" r:id="rId36"/>
    <p:sldId id="379" r:id="rId37"/>
    <p:sldId id="686" r:id="rId38"/>
    <p:sldId id="380" r:id="rId39"/>
    <p:sldId id="381" r:id="rId40"/>
    <p:sldId id="398" r:id="rId41"/>
    <p:sldId id="387" r:id="rId42"/>
    <p:sldId id="391" r:id="rId43"/>
    <p:sldId id="389" r:id="rId44"/>
    <p:sldId id="687" r:id="rId45"/>
    <p:sldId id="683" r:id="rId46"/>
    <p:sldId id="392" r:id="rId47"/>
    <p:sldId id="399" r:id="rId48"/>
    <p:sldId id="388" r:id="rId49"/>
    <p:sldId id="510" r:id="rId50"/>
    <p:sldId id="509" r:id="rId51"/>
    <p:sldId id="394" r:id="rId52"/>
    <p:sldId id="390" r:id="rId53"/>
    <p:sldId id="679" r:id="rId54"/>
    <p:sldId id="688" r:id="rId55"/>
    <p:sldId id="382" r:id="rId56"/>
    <p:sldId id="383" r:id="rId57"/>
    <p:sldId id="384" r:id="rId58"/>
    <p:sldId id="385" r:id="rId59"/>
    <p:sldId id="386" r:id="rId60"/>
    <p:sldId id="396" r:id="rId61"/>
    <p:sldId id="623" r:id="rId62"/>
    <p:sldId id="628" r:id="rId63"/>
    <p:sldId id="680" r:id="rId64"/>
    <p:sldId id="616" r:id="rId65"/>
    <p:sldId id="367" r:id="rId6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24" autoAdjust="0"/>
    <p:restoredTop sz="59370" autoAdjust="0"/>
  </p:normalViewPr>
  <p:slideViewPr>
    <p:cSldViewPr>
      <p:cViewPr varScale="1">
        <p:scale>
          <a:sx n="50" d="100"/>
          <a:sy n="50" d="100"/>
        </p:scale>
        <p:origin x="1824" y="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slide" Target="slides/slide35.xml"/><Relationship Id="rId63" Type="http://schemas.openxmlformats.org/officeDocument/2006/relationships/slide" Target="slides/slide43.xml"/><Relationship Id="rId68" Type="http://schemas.openxmlformats.org/officeDocument/2006/relationships/handoutMaster" Target="handoutMasters/handoutMaster1.xml"/><Relationship Id="rId7" Type="http://schemas.openxmlformats.org/officeDocument/2006/relationships/slideMaster" Target="slideMasters/slideMaster4.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9.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slide" Target="slides/slide33.xml"/><Relationship Id="rId58" Type="http://schemas.openxmlformats.org/officeDocument/2006/relationships/slide" Target="slides/slide38.xml"/><Relationship Id="rId66" Type="http://schemas.openxmlformats.org/officeDocument/2006/relationships/slide" Target="slides/slide46.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slide" Target="slides/slide37.xml"/><Relationship Id="rId61" Type="http://schemas.openxmlformats.org/officeDocument/2006/relationships/slide" Target="slides/slide41.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slide" Target="slides/slide40.xml"/><Relationship Id="rId65" Type="http://schemas.openxmlformats.org/officeDocument/2006/relationships/slide" Target="slides/slide45.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slide" Target="slides/slide36.xml"/><Relationship Id="rId64" Type="http://schemas.openxmlformats.org/officeDocument/2006/relationships/slide" Target="slides/slide44.xml"/><Relationship Id="rId69"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31.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slide" Target="slides/slide39.xml"/><Relationship Id="rId67" Type="http://schemas.openxmlformats.org/officeDocument/2006/relationships/notesMaster" Target="notesMasters/notesMaster1.xml"/><Relationship Id="rId20" Type="http://schemas.openxmlformats.org/officeDocument/2006/relationships/slideMaster" Target="slideMasters/slideMaster17.xml"/><Relationship Id="rId41" Type="http://schemas.openxmlformats.org/officeDocument/2006/relationships/slide" Target="slides/slide21.xml"/><Relationship Id="rId54" Type="http://schemas.openxmlformats.org/officeDocument/2006/relationships/slide" Target="slides/slide34.xml"/><Relationship Id="rId62" Type="http://schemas.openxmlformats.org/officeDocument/2006/relationships/slide" Target="slides/slide42.xml"/><Relationship Id="rId7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B7E436-55FE-4350-85E5-783DC90862CE}" type="doc">
      <dgm:prSet loTypeId="urn:microsoft.com/office/officeart/2016/7/layout/VerticalHollowActionList" loCatId="List" qsTypeId="urn:microsoft.com/office/officeart/2005/8/quickstyle/simple1" qsCatId="simple" csTypeId="urn:microsoft.com/office/officeart/2005/8/colors/accent1_2" csCatId="accent1"/>
      <dgm:spPr/>
      <dgm:t>
        <a:bodyPr/>
        <a:lstStyle/>
        <a:p>
          <a:endParaRPr lang="en-US"/>
        </a:p>
      </dgm:t>
    </dgm:pt>
    <dgm:pt modelId="{895B8493-61BE-4944-9112-9C253F452B95}">
      <dgm:prSet/>
      <dgm:spPr/>
      <dgm:t>
        <a:bodyPr/>
        <a:lstStyle/>
        <a:p>
          <a:r>
            <a:rPr lang="en-US"/>
            <a:t>Undertake</a:t>
          </a:r>
        </a:p>
      </dgm:t>
    </dgm:pt>
    <dgm:pt modelId="{4F61A68B-4BF6-4154-841F-44637BEDE06C}" type="parTrans" cxnId="{70AFFA40-C197-432F-90FC-FD2D8B1EC863}">
      <dgm:prSet/>
      <dgm:spPr/>
      <dgm:t>
        <a:bodyPr/>
        <a:lstStyle/>
        <a:p>
          <a:endParaRPr lang="en-US"/>
        </a:p>
      </dgm:t>
    </dgm:pt>
    <dgm:pt modelId="{4396B917-1689-4B4C-AEC3-76AD689DE6EA}" type="sibTrans" cxnId="{70AFFA40-C197-432F-90FC-FD2D8B1EC863}">
      <dgm:prSet/>
      <dgm:spPr/>
      <dgm:t>
        <a:bodyPr/>
        <a:lstStyle/>
        <a:p>
          <a:endParaRPr lang="en-US"/>
        </a:p>
      </dgm:t>
    </dgm:pt>
    <dgm:pt modelId="{6D5B7D45-7F96-4983-94F8-BE20512D2239}">
      <dgm:prSet/>
      <dgm:spPr/>
      <dgm:t>
        <a:bodyPr/>
        <a:lstStyle/>
        <a:p>
          <a:r>
            <a:rPr lang="en-US"/>
            <a:t>Undertake key Reception tasks within hotel administration and front office operations and gain an appreciation of the importance of work based key skills within this area of hotel operation.</a:t>
          </a:r>
        </a:p>
      </dgm:t>
    </dgm:pt>
    <dgm:pt modelId="{9F298008-144A-43E0-B34F-DFFAA14B1DFB}" type="parTrans" cxnId="{A28B8EF5-9ACE-4E24-A5F5-4885C9982379}">
      <dgm:prSet/>
      <dgm:spPr/>
      <dgm:t>
        <a:bodyPr/>
        <a:lstStyle/>
        <a:p>
          <a:endParaRPr lang="en-US"/>
        </a:p>
      </dgm:t>
    </dgm:pt>
    <dgm:pt modelId="{1456D1D4-B8F2-4D3C-BED3-B517CD3FA600}" type="sibTrans" cxnId="{A28B8EF5-9ACE-4E24-A5F5-4885C9982379}">
      <dgm:prSet/>
      <dgm:spPr/>
      <dgm:t>
        <a:bodyPr/>
        <a:lstStyle/>
        <a:p>
          <a:endParaRPr lang="en-US"/>
        </a:p>
      </dgm:t>
    </dgm:pt>
    <dgm:pt modelId="{133E2B6A-4C78-45B7-BA32-B73784E5D397}">
      <dgm:prSet/>
      <dgm:spPr/>
      <dgm:t>
        <a:bodyPr/>
        <a:lstStyle/>
        <a:p>
          <a:r>
            <a:rPr lang="en-US"/>
            <a:t>Understand</a:t>
          </a:r>
        </a:p>
      </dgm:t>
    </dgm:pt>
    <dgm:pt modelId="{2474A343-AA33-4B76-A67B-F85F58BFD238}" type="parTrans" cxnId="{908036FB-BE3A-4F32-9385-95AD5EA67034}">
      <dgm:prSet/>
      <dgm:spPr/>
      <dgm:t>
        <a:bodyPr/>
        <a:lstStyle/>
        <a:p>
          <a:endParaRPr lang="en-US"/>
        </a:p>
      </dgm:t>
    </dgm:pt>
    <dgm:pt modelId="{221570D9-D81C-4230-90A9-FA6309DC5710}" type="sibTrans" cxnId="{908036FB-BE3A-4F32-9385-95AD5EA67034}">
      <dgm:prSet/>
      <dgm:spPr/>
      <dgm:t>
        <a:bodyPr/>
        <a:lstStyle/>
        <a:p>
          <a:endParaRPr lang="en-US"/>
        </a:p>
      </dgm:t>
    </dgm:pt>
    <dgm:pt modelId="{D5C4A50D-C5A7-49F9-BF05-D7B45334A64E}">
      <dgm:prSet/>
      <dgm:spPr/>
      <dgm:t>
        <a:bodyPr/>
        <a:lstStyle/>
        <a:p>
          <a:r>
            <a:rPr lang="en-US"/>
            <a:t>Understand the key administrative and operational duties required within Hotel Administration and Front Office departments (Reception, Concierge, Switchboard, Finance).</a:t>
          </a:r>
        </a:p>
      </dgm:t>
    </dgm:pt>
    <dgm:pt modelId="{C6971A2A-2C75-45F9-832F-F071984DE735}" type="parTrans" cxnId="{E4D2C602-D659-4785-A8D1-9931BBD8150F}">
      <dgm:prSet/>
      <dgm:spPr/>
      <dgm:t>
        <a:bodyPr/>
        <a:lstStyle/>
        <a:p>
          <a:endParaRPr lang="en-US"/>
        </a:p>
      </dgm:t>
    </dgm:pt>
    <dgm:pt modelId="{472569E0-58E5-4319-B692-01FE05A11B26}" type="sibTrans" cxnId="{E4D2C602-D659-4785-A8D1-9931BBD8150F}">
      <dgm:prSet/>
      <dgm:spPr/>
      <dgm:t>
        <a:bodyPr/>
        <a:lstStyle/>
        <a:p>
          <a:endParaRPr lang="en-US"/>
        </a:p>
      </dgm:t>
    </dgm:pt>
    <dgm:pt modelId="{ECBA794E-D3A6-4190-AF9F-F9AC9EA5B4FB}">
      <dgm:prSet/>
      <dgm:spPr/>
      <dgm:t>
        <a:bodyPr/>
        <a:lstStyle/>
        <a:p>
          <a:r>
            <a:rPr lang="en-US"/>
            <a:t>Examine</a:t>
          </a:r>
        </a:p>
      </dgm:t>
    </dgm:pt>
    <dgm:pt modelId="{5580FA1B-E93C-4B1D-A4D9-8B0F919A3E3F}" type="parTrans" cxnId="{5E0F2BFF-9522-4405-A399-A8AB8627F69E}">
      <dgm:prSet/>
      <dgm:spPr/>
      <dgm:t>
        <a:bodyPr/>
        <a:lstStyle/>
        <a:p>
          <a:endParaRPr lang="en-US"/>
        </a:p>
      </dgm:t>
    </dgm:pt>
    <dgm:pt modelId="{CB9F0962-7420-4B81-B05A-51453B0596DD}" type="sibTrans" cxnId="{5E0F2BFF-9522-4405-A399-A8AB8627F69E}">
      <dgm:prSet/>
      <dgm:spPr/>
      <dgm:t>
        <a:bodyPr/>
        <a:lstStyle/>
        <a:p>
          <a:endParaRPr lang="en-US"/>
        </a:p>
      </dgm:t>
    </dgm:pt>
    <dgm:pt modelId="{EC00956F-00C0-4C4C-9E5D-1E16918D97FC}">
      <dgm:prSet/>
      <dgm:spPr/>
      <dgm:t>
        <a:bodyPr/>
        <a:lstStyle/>
        <a:p>
          <a:r>
            <a:rPr lang="en-US"/>
            <a:t>Examine issues such as resource allocation, marketing, PMS systems, management styles, culture, health and safety and organisational/industry problems as they relate to specific departmental areas. </a:t>
          </a:r>
        </a:p>
      </dgm:t>
    </dgm:pt>
    <dgm:pt modelId="{5383B653-8B53-485A-BBDC-E28EF964EC26}" type="parTrans" cxnId="{2C48FB8E-87B6-42FB-94DD-A581440DFF40}">
      <dgm:prSet/>
      <dgm:spPr/>
      <dgm:t>
        <a:bodyPr/>
        <a:lstStyle/>
        <a:p>
          <a:endParaRPr lang="en-US"/>
        </a:p>
      </dgm:t>
    </dgm:pt>
    <dgm:pt modelId="{D4B0FFE9-9213-4D71-851B-4BA260609839}" type="sibTrans" cxnId="{2C48FB8E-87B6-42FB-94DD-A581440DFF40}">
      <dgm:prSet/>
      <dgm:spPr/>
      <dgm:t>
        <a:bodyPr/>
        <a:lstStyle/>
        <a:p>
          <a:endParaRPr lang="en-US"/>
        </a:p>
      </dgm:t>
    </dgm:pt>
    <dgm:pt modelId="{0764F5C4-0271-41A7-B170-F9943ED18BBB}" type="pres">
      <dgm:prSet presAssocID="{F4B7E436-55FE-4350-85E5-783DC90862CE}" presName="Name0" presStyleCnt="0">
        <dgm:presLayoutVars>
          <dgm:dir/>
          <dgm:animLvl val="lvl"/>
          <dgm:resizeHandles val="exact"/>
        </dgm:presLayoutVars>
      </dgm:prSet>
      <dgm:spPr/>
    </dgm:pt>
    <dgm:pt modelId="{BAA2CD00-56D2-459F-B8DF-E1B8D413785A}" type="pres">
      <dgm:prSet presAssocID="{895B8493-61BE-4944-9112-9C253F452B95}" presName="linNode" presStyleCnt="0"/>
      <dgm:spPr/>
    </dgm:pt>
    <dgm:pt modelId="{CCC904FF-444B-48AB-A5A4-52683EF1CBFF}" type="pres">
      <dgm:prSet presAssocID="{895B8493-61BE-4944-9112-9C253F452B95}" presName="parentText" presStyleLbl="solidFgAcc1" presStyleIdx="0" presStyleCnt="3" custLinFactNeighborY="956">
        <dgm:presLayoutVars>
          <dgm:chMax val="1"/>
          <dgm:bulletEnabled/>
        </dgm:presLayoutVars>
      </dgm:prSet>
      <dgm:spPr/>
    </dgm:pt>
    <dgm:pt modelId="{0E206A0F-3F2A-4B8E-BE1F-167860550C81}" type="pres">
      <dgm:prSet presAssocID="{895B8493-61BE-4944-9112-9C253F452B95}" presName="descendantText" presStyleLbl="alignNode1" presStyleIdx="0" presStyleCnt="3" custLinFactNeighborX="2183" custLinFactNeighborY="956">
        <dgm:presLayoutVars>
          <dgm:bulletEnabled/>
        </dgm:presLayoutVars>
      </dgm:prSet>
      <dgm:spPr/>
    </dgm:pt>
    <dgm:pt modelId="{844BF1A7-638E-4048-96E7-C7DDE2DD8729}" type="pres">
      <dgm:prSet presAssocID="{4396B917-1689-4B4C-AEC3-76AD689DE6EA}" presName="sp" presStyleCnt="0"/>
      <dgm:spPr/>
    </dgm:pt>
    <dgm:pt modelId="{1003E53B-3A60-40EF-BB4F-6ECC26C89677}" type="pres">
      <dgm:prSet presAssocID="{133E2B6A-4C78-45B7-BA32-B73784E5D397}" presName="linNode" presStyleCnt="0"/>
      <dgm:spPr/>
    </dgm:pt>
    <dgm:pt modelId="{01AEDD32-E4EC-404F-8EC2-FBEBC4D12166}" type="pres">
      <dgm:prSet presAssocID="{133E2B6A-4C78-45B7-BA32-B73784E5D397}" presName="parentText" presStyleLbl="solidFgAcc1" presStyleIdx="1" presStyleCnt="3">
        <dgm:presLayoutVars>
          <dgm:chMax val="1"/>
          <dgm:bulletEnabled/>
        </dgm:presLayoutVars>
      </dgm:prSet>
      <dgm:spPr/>
    </dgm:pt>
    <dgm:pt modelId="{B751335E-BFE9-401C-9C86-849729780EDB}" type="pres">
      <dgm:prSet presAssocID="{133E2B6A-4C78-45B7-BA32-B73784E5D397}" presName="descendantText" presStyleLbl="alignNode1" presStyleIdx="1" presStyleCnt="3">
        <dgm:presLayoutVars>
          <dgm:bulletEnabled/>
        </dgm:presLayoutVars>
      </dgm:prSet>
      <dgm:spPr/>
    </dgm:pt>
    <dgm:pt modelId="{5C6DE289-BA16-4C33-A80C-E01846F11810}" type="pres">
      <dgm:prSet presAssocID="{221570D9-D81C-4230-90A9-FA6309DC5710}" presName="sp" presStyleCnt="0"/>
      <dgm:spPr/>
    </dgm:pt>
    <dgm:pt modelId="{3CD25CB3-186B-4AD1-B665-C1570CC76790}" type="pres">
      <dgm:prSet presAssocID="{ECBA794E-D3A6-4190-AF9F-F9AC9EA5B4FB}" presName="linNode" presStyleCnt="0"/>
      <dgm:spPr/>
    </dgm:pt>
    <dgm:pt modelId="{881155D6-5C7F-48E7-8CA0-C2D9DC4B2C13}" type="pres">
      <dgm:prSet presAssocID="{ECBA794E-D3A6-4190-AF9F-F9AC9EA5B4FB}" presName="parentText" presStyleLbl="solidFgAcc1" presStyleIdx="2" presStyleCnt="3">
        <dgm:presLayoutVars>
          <dgm:chMax val="1"/>
          <dgm:bulletEnabled/>
        </dgm:presLayoutVars>
      </dgm:prSet>
      <dgm:spPr/>
    </dgm:pt>
    <dgm:pt modelId="{1AA512AD-C2D6-495B-B23E-16549434DAEA}" type="pres">
      <dgm:prSet presAssocID="{ECBA794E-D3A6-4190-AF9F-F9AC9EA5B4FB}" presName="descendantText" presStyleLbl="alignNode1" presStyleIdx="2" presStyleCnt="3">
        <dgm:presLayoutVars>
          <dgm:bulletEnabled/>
        </dgm:presLayoutVars>
      </dgm:prSet>
      <dgm:spPr/>
    </dgm:pt>
  </dgm:ptLst>
  <dgm:cxnLst>
    <dgm:cxn modelId="{E4D2C602-D659-4785-A8D1-9931BBD8150F}" srcId="{133E2B6A-4C78-45B7-BA32-B73784E5D397}" destId="{D5C4A50D-C5A7-49F9-BF05-D7B45334A64E}" srcOrd="0" destOrd="0" parTransId="{C6971A2A-2C75-45F9-832F-F071984DE735}" sibTransId="{472569E0-58E5-4319-B692-01FE05A11B26}"/>
    <dgm:cxn modelId="{BBED4A08-77B1-4B0F-A8DE-DDDEA4E7D49F}" type="presOf" srcId="{133E2B6A-4C78-45B7-BA32-B73784E5D397}" destId="{01AEDD32-E4EC-404F-8EC2-FBEBC4D12166}" srcOrd="0" destOrd="0" presId="urn:microsoft.com/office/officeart/2016/7/layout/VerticalHollowActionList"/>
    <dgm:cxn modelId="{D895F415-71AA-4B42-8BCB-341A01A9B885}" type="presOf" srcId="{EC00956F-00C0-4C4C-9E5D-1E16918D97FC}" destId="{1AA512AD-C2D6-495B-B23E-16549434DAEA}" srcOrd="0" destOrd="0" presId="urn:microsoft.com/office/officeart/2016/7/layout/VerticalHollowActionList"/>
    <dgm:cxn modelId="{3140E925-5CCA-4B87-A090-FC9A64A32B88}" type="presOf" srcId="{F4B7E436-55FE-4350-85E5-783DC90862CE}" destId="{0764F5C4-0271-41A7-B170-F9943ED18BBB}" srcOrd="0" destOrd="0" presId="urn:microsoft.com/office/officeart/2016/7/layout/VerticalHollowActionList"/>
    <dgm:cxn modelId="{70AFFA40-C197-432F-90FC-FD2D8B1EC863}" srcId="{F4B7E436-55FE-4350-85E5-783DC90862CE}" destId="{895B8493-61BE-4944-9112-9C253F452B95}" srcOrd="0" destOrd="0" parTransId="{4F61A68B-4BF6-4154-841F-44637BEDE06C}" sibTransId="{4396B917-1689-4B4C-AEC3-76AD689DE6EA}"/>
    <dgm:cxn modelId="{95A0AA5D-1202-458D-9F08-AB3500B2419D}" type="presOf" srcId="{6D5B7D45-7F96-4983-94F8-BE20512D2239}" destId="{0E206A0F-3F2A-4B8E-BE1F-167860550C81}" srcOrd="0" destOrd="0" presId="urn:microsoft.com/office/officeart/2016/7/layout/VerticalHollowActionList"/>
    <dgm:cxn modelId="{75AA2E44-D919-49CF-8652-E7C8DD2714E0}" type="presOf" srcId="{ECBA794E-D3A6-4190-AF9F-F9AC9EA5B4FB}" destId="{881155D6-5C7F-48E7-8CA0-C2D9DC4B2C13}" srcOrd="0" destOrd="0" presId="urn:microsoft.com/office/officeart/2016/7/layout/VerticalHollowActionList"/>
    <dgm:cxn modelId="{768B206E-8AE9-42CC-913B-3C5C371342A2}" type="presOf" srcId="{D5C4A50D-C5A7-49F9-BF05-D7B45334A64E}" destId="{B751335E-BFE9-401C-9C86-849729780EDB}" srcOrd="0" destOrd="0" presId="urn:microsoft.com/office/officeart/2016/7/layout/VerticalHollowActionList"/>
    <dgm:cxn modelId="{2C48FB8E-87B6-42FB-94DD-A581440DFF40}" srcId="{ECBA794E-D3A6-4190-AF9F-F9AC9EA5B4FB}" destId="{EC00956F-00C0-4C4C-9E5D-1E16918D97FC}" srcOrd="0" destOrd="0" parTransId="{5383B653-8B53-485A-BBDC-E28EF964EC26}" sibTransId="{D4B0FFE9-9213-4D71-851B-4BA260609839}"/>
    <dgm:cxn modelId="{A28B8EF5-9ACE-4E24-A5F5-4885C9982379}" srcId="{895B8493-61BE-4944-9112-9C253F452B95}" destId="{6D5B7D45-7F96-4983-94F8-BE20512D2239}" srcOrd="0" destOrd="0" parTransId="{9F298008-144A-43E0-B34F-DFFAA14B1DFB}" sibTransId="{1456D1D4-B8F2-4D3C-BED3-B517CD3FA600}"/>
    <dgm:cxn modelId="{908036FB-BE3A-4F32-9385-95AD5EA67034}" srcId="{F4B7E436-55FE-4350-85E5-783DC90862CE}" destId="{133E2B6A-4C78-45B7-BA32-B73784E5D397}" srcOrd="1" destOrd="0" parTransId="{2474A343-AA33-4B76-A67B-F85F58BFD238}" sibTransId="{221570D9-D81C-4230-90A9-FA6309DC5710}"/>
    <dgm:cxn modelId="{959D16FD-8DC9-4010-87AD-B1D9083B5278}" type="presOf" srcId="{895B8493-61BE-4944-9112-9C253F452B95}" destId="{CCC904FF-444B-48AB-A5A4-52683EF1CBFF}" srcOrd="0" destOrd="0" presId="urn:microsoft.com/office/officeart/2016/7/layout/VerticalHollowActionList"/>
    <dgm:cxn modelId="{5E0F2BFF-9522-4405-A399-A8AB8627F69E}" srcId="{F4B7E436-55FE-4350-85E5-783DC90862CE}" destId="{ECBA794E-D3A6-4190-AF9F-F9AC9EA5B4FB}" srcOrd="2" destOrd="0" parTransId="{5580FA1B-E93C-4B1D-A4D9-8B0F919A3E3F}" sibTransId="{CB9F0962-7420-4B81-B05A-51453B0596DD}"/>
    <dgm:cxn modelId="{269B0BB3-7B5F-4DB9-997C-638589AFB0F4}" type="presParOf" srcId="{0764F5C4-0271-41A7-B170-F9943ED18BBB}" destId="{BAA2CD00-56D2-459F-B8DF-E1B8D413785A}" srcOrd="0" destOrd="0" presId="urn:microsoft.com/office/officeart/2016/7/layout/VerticalHollowActionList"/>
    <dgm:cxn modelId="{94C0C057-E8AB-4F4B-8214-0344E70D026D}" type="presParOf" srcId="{BAA2CD00-56D2-459F-B8DF-E1B8D413785A}" destId="{CCC904FF-444B-48AB-A5A4-52683EF1CBFF}" srcOrd="0" destOrd="0" presId="urn:microsoft.com/office/officeart/2016/7/layout/VerticalHollowActionList"/>
    <dgm:cxn modelId="{CBFD5863-93A6-48B0-854C-6CECAEC38C2C}" type="presParOf" srcId="{BAA2CD00-56D2-459F-B8DF-E1B8D413785A}" destId="{0E206A0F-3F2A-4B8E-BE1F-167860550C81}" srcOrd="1" destOrd="0" presId="urn:microsoft.com/office/officeart/2016/7/layout/VerticalHollowActionList"/>
    <dgm:cxn modelId="{3B6AB6EB-CF2C-4CA9-B7A3-8F15AEFD4FE3}" type="presParOf" srcId="{0764F5C4-0271-41A7-B170-F9943ED18BBB}" destId="{844BF1A7-638E-4048-96E7-C7DDE2DD8729}" srcOrd="1" destOrd="0" presId="urn:microsoft.com/office/officeart/2016/7/layout/VerticalHollowActionList"/>
    <dgm:cxn modelId="{531DB534-0E02-41AD-B13A-9FF892D38B52}" type="presParOf" srcId="{0764F5C4-0271-41A7-B170-F9943ED18BBB}" destId="{1003E53B-3A60-40EF-BB4F-6ECC26C89677}" srcOrd="2" destOrd="0" presId="urn:microsoft.com/office/officeart/2016/7/layout/VerticalHollowActionList"/>
    <dgm:cxn modelId="{60CFB014-D6DA-4CA1-B551-8FF79E5072FB}" type="presParOf" srcId="{1003E53B-3A60-40EF-BB4F-6ECC26C89677}" destId="{01AEDD32-E4EC-404F-8EC2-FBEBC4D12166}" srcOrd="0" destOrd="0" presId="urn:microsoft.com/office/officeart/2016/7/layout/VerticalHollowActionList"/>
    <dgm:cxn modelId="{7112BEBF-366E-48F2-8466-BC45DC6D80A0}" type="presParOf" srcId="{1003E53B-3A60-40EF-BB4F-6ECC26C89677}" destId="{B751335E-BFE9-401C-9C86-849729780EDB}" srcOrd="1" destOrd="0" presId="urn:microsoft.com/office/officeart/2016/7/layout/VerticalHollowActionList"/>
    <dgm:cxn modelId="{71D6FE79-B98D-4976-BAE0-C33127BFF419}" type="presParOf" srcId="{0764F5C4-0271-41A7-B170-F9943ED18BBB}" destId="{5C6DE289-BA16-4C33-A80C-E01846F11810}" srcOrd="3" destOrd="0" presId="urn:microsoft.com/office/officeart/2016/7/layout/VerticalHollowActionList"/>
    <dgm:cxn modelId="{659F2BE6-5B1B-4351-93CE-2D36021E7019}" type="presParOf" srcId="{0764F5C4-0271-41A7-B170-F9943ED18BBB}" destId="{3CD25CB3-186B-4AD1-B665-C1570CC76790}" srcOrd="4" destOrd="0" presId="urn:microsoft.com/office/officeart/2016/7/layout/VerticalHollowActionList"/>
    <dgm:cxn modelId="{D4E5B919-970A-4B4F-8C2B-276B7A306951}" type="presParOf" srcId="{3CD25CB3-186B-4AD1-B665-C1570CC76790}" destId="{881155D6-5C7F-48E7-8CA0-C2D9DC4B2C13}" srcOrd="0" destOrd="0" presId="urn:microsoft.com/office/officeart/2016/7/layout/VerticalHollowActionList"/>
    <dgm:cxn modelId="{5A86EF59-10B7-4D2C-AAC0-171F0F3EA73E}" type="presParOf" srcId="{3CD25CB3-186B-4AD1-B665-C1570CC76790}" destId="{1AA512AD-C2D6-495B-B23E-16549434DAEA}"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1BA7BF4-64E7-4806-9208-0E16AFAF10D4}" type="doc">
      <dgm:prSet loTypeId="urn:microsoft.com/office/officeart/2016/7/layout/VerticalSolidActionList" loCatId="List" qsTypeId="urn:microsoft.com/office/officeart/2005/8/quickstyle/simple4" qsCatId="simple" csTypeId="urn:microsoft.com/office/officeart/2005/8/colors/colorful1" csCatId="colorful"/>
      <dgm:spPr/>
      <dgm:t>
        <a:bodyPr/>
        <a:lstStyle/>
        <a:p>
          <a:endParaRPr lang="en-US"/>
        </a:p>
      </dgm:t>
    </dgm:pt>
    <dgm:pt modelId="{A1FC3F6B-D4F6-4F19-AE7C-EE18468B1EB3}">
      <dgm:prSet/>
      <dgm:spPr/>
      <dgm:t>
        <a:bodyPr/>
        <a:lstStyle/>
        <a:p>
          <a:r>
            <a:rPr lang="en-US"/>
            <a:t>Understand</a:t>
          </a:r>
        </a:p>
      </dgm:t>
    </dgm:pt>
    <dgm:pt modelId="{DA206AD5-A5AC-401E-8C4E-E538FD609744}" type="parTrans" cxnId="{F26F60FD-B035-48A0-A139-35121401DCC9}">
      <dgm:prSet/>
      <dgm:spPr/>
      <dgm:t>
        <a:bodyPr/>
        <a:lstStyle/>
        <a:p>
          <a:endParaRPr lang="en-US"/>
        </a:p>
      </dgm:t>
    </dgm:pt>
    <dgm:pt modelId="{DAA085CC-7D37-4929-AED0-AD62989E41B3}" type="sibTrans" cxnId="{F26F60FD-B035-48A0-A139-35121401DCC9}">
      <dgm:prSet/>
      <dgm:spPr/>
      <dgm:t>
        <a:bodyPr/>
        <a:lstStyle/>
        <a:p>
          <a:endParaRPr lang="en-US"/>
        </a:p>
      </dgm:t>
    </dgm:pt>
    <dgm:pt modelId="{81D42AB5-D84E-4EC4-89C6-F8634E27004C}">
      <dgm:prSet/>
      <dgm:spPr/>
      <dgm:t>
        <a:bodyPr/>
        <a:lstStyle/>
        <a:p>
          <a:r>
            <a:rPr lang="en-US"/>
            <a:t>Understand the importance of online reputation management​</a:t>
          </a:r>
        </a:p>
      </dgm:t>
    </dgm:pt>
    <dgm:pt modelId="{B2E9C8FD-586D-4EC0-9538-25D60E74C1A2}" type="parTrans" cxnId="{0EC7C5E1-2832-486E-A839-99BD451A1A54}">
      <dgm:prSet/>
      <dgm:spPr/>
      <dgm:t>
        <a:bodyPr/>
        <a:lstStyle/>
        <a:p>
          <a:endParaRPr lang="en-US"/>
        </a:p>
      </dgm:t>
    </dgm:pt>
    <dgm:pt modelId="{423342B3-529B-486B-B071-E963FF67163B}" type="sibTrans" cxnId="{0EC7C5E1-2832-486E-A839-99BD451A1A54}">
      <dgm:prSet/>
      <dgm:spPr/>
      <dgm:t>
        <a:bodyPr/>
        <a:lstStyle/>
        <a:p>
          <a:endParaRPr lang="en-US"/>
        </a:p>
      </dgm:t>
    </dgm:pt>
    <dgm:pt modelId="{3B6F4CEF-CA72-484F-95CA-05C19E555BEE}">
      <dgm:prSet/>
      <dgm:spPr/>
      <dgm:t>
        <a:bodyPr/>
        <a:lstStyle/>
        <a:p>
          <a:r>
            <a:rPr lang="en-US"/>
            <a:t>Set</a:t>
          </a:r>
        </a:p>
      </dgm:t>
    </dgm:pt>
    <dgm:pt modelId="{4547A978-5172-4232-BFD5-EACFBFA91A0B}" type="parTrans" cxnId="{20BB927D-E5F8-4B17-B08E-6B566EEA51A6}">
      <dgm:prSet/>
      <dgm:spPr/>
      <dgm:t>
        <a:bodyPr/>
        <a:lstStyle/>
        <a:p>
          <a:endParaRPr lang="en-US"/>
        </a:p>
      </dgm:t>
    </dgm:pt>
    <dgm:pt modelId="{F70F8E1A-1F76-464C-94AC-9501F941C518}" type="sibTrans" cxnId="{20BB927D-E5F8-4B17-B08E-6B566EEA51A6}">
      <dgm:prSet/>
      <dgm:spPr/>
      <dgm:t>
        <a:bodyPr/>
        <a:lstStyle/>
        <a:p>
          <a:endParaRPr lang="en-US"/>
        </a:p>
      </dgm:t>
    </dgm:pt>
    <dgm:pt modelId="{C797A068-6D10-40F1-BC06-0A98A721FD41}">
      <dgm:prSet/>
      <dgm:spPr/>
      <dgm:t>
        <a:bodyPr/>
        <a:lstStyle/>
        <a:p>
          <a:r>
            <a:rPr lang="en-US"/>
            <a:t>Set reputation objectives and strategies​</a:t>
          </a:r>
        </a:p>
      </dgm:t>
    </dgm:pt>
    <dgm:pt modelId="{4CE68EA4-DCDE-4DCB-9DE1-7EF02C7A3686}" type="parTrans" cxnId="{052D35E7-0D32-4BC1-9D47-5892C718EDF9}">
      <dgm:prSet/>
      <dgm:spPr/>
      <dgm:t>
        <a:bodyPr/>
        <a:lstStyle/>
        <a:p>
          <a:endParaRPr lang="en-US"/>
        </a:p>
      </dgm:t>
    </dgm:pt>
    <dgm:pt modelId="{86D67E72-B63F-4A51-B78B-141AF06143FB}" type="sibTrans" cxnId="{052D35E7-0D32-4BC1-9D47-5892C718EDF9}">
      <dgm:prSet/>
      <dgm:spPr/>
      <dgm:t>
        <a:bodyPr/>
        <a:lstStyle/>
        <a:p>
          <a:endParaRPr lang="en-US"/>
        </a:p>
      </dgm:t>
    </dgm:pt>
    <dgm:pt modelId="{6B0F92D2-ED09-419F-A64F-E41A493949CE}">
      <dgm:prSet/>
      <dgm:spPr/>
      <dgm:t>
        <a:bodyPr/>
        <a:lstStyle/>
        <a:p>
          <a:r>
            <a:rPr lang="en-US"/>
            <a:t>Take</a:t>
          </a:r>
        </a:p>
      </dgm:t>
    </dgm:pt>
    <dgm:pt modelId="{E1B53A47-2F06-42F8-AF0B-AED0A8E3448D}" type="parTrans" cxnId="{5FA2823F-6B04-43A5-97C0-5FEFE8C7F5E8}">
      <dgm:prSet/>
      <dgm:spPr/>
      <dgm:t>
        <a:bodyPr/>
        <a:lstStyle/>
        <a:p>
          <a:endParaRPr lang="en-US"/>
        </a:p>
      </dgm:t>
    </dgm:pt>
    <dgm:pt modelId="{0A947C62-CD31-40F8-9A95-668CCFEB9693}" type="sibTrans" cxnId="{5FA2823F-6B04-43A5-97C0-5FEFE8C7F5E8}">
      <dgm:prSet/>
      <dgm:spPr/>
      <dgm:t>
        <a:bodyPr/>
        <a:lstStyle/>
        <a:p>
          <a:endParaRPr lang="en-US"/>
        </a:p>
      </dgm:t>
    </dgm:pt>
    <dgm:pt modelId="{D461BC97-300A-4A6F-866D-3CCBFDB94DDC}">
      <dgm:prSet/>
      <dgm:spPr/>
      <dgm:t>
        <a:bodyPr/>
        <a:lstStyle/>
        <a:p>
          <a:r>
            <a:rPr lang="en-US"/>
            <a:t>Take a team approach​</a:t>
          </a:r>
        </a:p>
      </dgm:t>
    </dgm:pt>
    <dgm:pt modelId="{9C07064D-A573-4A11-B80A-E0448F315A8F}" type="parTrans" cxnId="{94F101D6-D2CE-40D8-9B34-27D73F3250DA}">
      <dgm:prSet/>
      <dgm:spPr/>
      <dgm:t>
        <a:bodyPr/>
        <a:lstStyle/>
        <a:p>
          <a:endParaRPr lang="en-US"/>
        </a:p>
      </dgm:t>
    </dgm:pt>
    <dgm:pt modelId="{0C7B6A19-A42C-442B-A826-7B79C7CB2290}" type="sibTrans" cxnId="{94F101D6-D2CE-40D8-9B34-27D73F3250DA}">
      <dgm:prSet/>
      <dgm:spPr/>
      <dgm:t>
        <a:bodyPr/>
        <a:lstStyle/>
        <a:p>
          <a:endParaRPr lang="en-US"/>
        </a:p>
      </dgm:t>
    </dgm:pt>
    <dgm:pt modelId="{5CFA4D2A-ADDF-45BF-9FA6-D8CD11305CCE}">
      <dgm:prSet/>
      <dgm:spPr/>
      <dgm:t>
        <a:bodyPr/>
        <a:lstStyle/>
        <a:p>
          <a:r>
            <a:rPr lang="en-US"/>
            <a:t>Be</a:t>
          </a:r>
        </a:p>
      </dgm:t>
    </dgm:pt>
    <dgm:pt modelId="{A4C7A7C4-46D3-4D11-863A-857668044871}" type="parTrans" cxnId="{E6D30419-930F-474E-ABDE-C43E50DC372F}">
      <dgm:prSet/>
      <dgm:spPr/>
      <dgm:t>
        <a:bodyPr/>
        <a:lstStyle/>
        <a:p>
          <a:endParaRPr lang="en-US"/>
        </a:p>
      </dgm:t>
    </dgm:pt>
    <dgm:pt modelId="{C305B208-C5F1-40F4-9080-44CB8E9B6946}" type="sibTrans" cxnId="{E6D30419-930F-474E-ABDE-C43E50DC372F}">
      <dgm:prSet/>
      <dgm:spPr/>
      <dgm:t>
        <a:bodyPr/>
        <a:lstStyle/>
        <a:p>
          <a:endParaRPr lang="en-US"/>
        </a:p>
      </dgm:t>
    </dgm:pt>
    <dgm:pt modelId="{E2F2F7ED-A66E-47B1-BB1B-395E4E2C6DC2}">
      <dgm:prSet/>
      <dgm:spPr/>
      <dgm:t>
        <a:bodyPr/>
        <a:lstStyle/>
        <a:p>
          <a:r>
            <a:rPr lang="en-US"/>
            <a:t>Be prepared​</a:t>
          </a:r>
        </a:p>
      </dgm:t>
    </dgm:pt>
    <dgm:pt modelId="{9E98C0FC-54D0-4421-ACCD-C155B192B5BB}" type="parTrans" cxnId="{5836C808-8601-4A58-AD62-2D3FD8705E95}">
      <dgm:prSet/>
      <dgm:spPr/>
      <dgm:t>
        <a:bodyPr/>
        <a:lstStyle/>
        <a:p>
          <a:endParaRPr lang="en-US"/>
        </a:p>
      </dgm:t>
    </dgm:pt>
    <dgm:pt modelId="{855F30F9-848E-4E86-9F08-7ABED06673F7}" type="sibTrans" cxnId="{5836C808-8601-4A58-AD62-2D3FD8705E95}">
      <dgm:prSet/>
      <dgm:spPr/>
      <dgm:t>
        <a:bodyPr/>
        <a:lstStyle/>
        <a:p>
          <a:endParaRPr lang="en-US"/>
        </a:p>
      </dgm:t>
    </dgm:pt>
    <dgm:pt modelId="{065652F9-6E6E-4D0E-A8F8-6A75403CB5A5}">
      <dgm:prSet/>
      <dgm:spPr/>
      <dgm:t>
        <a:bodyPr/>
        <a:lstStyle/>
        <a:p>
          <a:r>
            <a:rPr lang="en-US"/>
            <a:t>Optimise</a:t>
          </a:r>
        </a:p>
      </dgm:t>
    </dgm:pt>
    <dgm:pt modelId="{8F6919F4-FC16-480A-B250-03B3754D530C}" type="parTrans" cxnId="{7B5D32EE-0E00-47D6-8024-E5CF6C456ED5}">
      <dgm:prSet/>
      <dgm:spPr/>
      <dgm:t>
        <a:bodyPr/>
        <a:lstStyle/>
        <a:p>
          <a:endParaRPr lang="en-US"/>
        </a:p>
      </dgm:t>
    </dgm:pt>
    <dgm:pt modelId="{D1D50080-6C80-4580-BFC1-E86F5C830795}" type="sibTrans" cxnId="{7B5D32EE-0E00-47D6-8024-E5CF6C456ED5}">
      <dgm:prSet/>
      <dgm:spPr/>
      <dgm:t>
        <a:bodyPr/>
        <a:lstStyle/>
        <a:p>
          <a:endParaRPr lang="en-US"/>
        </a:p>
      </dgm:t>
    </dgm:pt>
    <dgm:pt modelId="{A0986060-A70E-459A-B184-CE72ACEA7141}">
      <dgm:prSet/>
      <dgm:spPr/>
      <dgm:t>
        <a:bodyPr/>
        <a:lstStyle/>
        <a:p>
          <a:r>
            <a:rPr lang="en-US"/>
            <a:t>Optimise your online presence​</a:t>
          </a:r>
        </a:p>
      </dgm:t>
    </dgm:pt>
    <dgm:pt modelId="{66E10355-CDEA-40B7-956B-7DBE9D746EF1}" type="parTrans" cxnId="{65C861C7-6D2F-4D93-808C-6156401403F0}">
      <dgm:prSet/>
      <dgm:spPr/>
      <dgm:t>
        <a:bodyPr/>
        <a:lstStyle/>
        <a:p>
          <a:endParaRPr lang="en-US"/>
        </a:p>
      </dgm:t>
    </dgm:pt>
    <dgm:pt modelId="{45734DBF-4154-4AE2-849D-7B25C617A218}" type="sibTrans" cxnId="{65C861C7-6D2F-4D93-808C-6156401403F0}">
      <dgm:prSet/>
      <dgm:spPr/>
      <dgm:t>
        <a:bodyPr/>
        <a:lstStyle/>
        <a:p>
          <a:endParaRPr lang="en-US"/>
        </a:p>
      </dgm:t>
    </dgm:pt>
    <dgm:pt modelId="{DAD79995-DC57-4A47-A49E-346450D9E379}">
      <dgm:prSet/>
      <dgm:spPr/>
      <dgm:t>
        <a:bodyPr/>
        <a:lstStyle/>
        <a:p>
          <a:r>
            <a:rPr lang="en-US"/>
            <a:t>Set up</a:t>
          </a:r>
        </a:p>
      </dgm:t>
    </dgm:pt>
    <dgm:pt modelId="{79405C7D-579F-4252-BBA7-82195F427B17}" type="parTrans" cxnId="{9C18755C-3AF9-44EB-BBDD-339702AD9582}">
      <dgm:prSet/>
      <dgm:spPr/>
      <dgm:t>
        <a:bodyPr/>
        <a:lstStyle/>
        <a:p>
          <a:endParaRPr lang="en-US"/>
        </a:p>
      </dgm:t>
    </dgm:pt>
    <dgm:pt modelId="{E64E8DBA-8C57-451B-933E-D015E636F6DA}" type="sibTrans" cxnId="{9C18755C-3AF9-44EB-BBDD-339702AD9582}">
      <dgm:prSet/>
      <dgm:spPr/>
      <dgm:t>
        <a:bodyPr/>
        <a:lstStyle/>
        <a:p>
          <a:endParaRPr lang="en-US"/>
        </a:p>
      </dgm:t>
    </dgm:pt>
    <dgm:pt modelId="{7F84F7BE-F59A-4637-A462-C7875E21B0A6}">
      <dgm:prSet/>
      <dgm:spPr/>
      <dgm:t>
        <a:bodyPr/>
        <a:lstStyle/>
        <a:p>
          <a:r>
            <a:rPr lang="en-US"/>
            <a:t>Set up monitoring tools​</a:t>
          </a:r>
        </a:p>
      </dgm:t>
    </dgm:pt>
    <dgm:pt modelId="{B7E8DC11-8634-4473-9055-4360892CD982}" type="parTrans" cxnId="{440F74C9-0236-42EC-A137-558C970995D7}">
      <dgm:prSet/>
      <dgm:spPr/>
      <dgm:t>
        <a:bodyPr/>
        <a:lstStyle/>
        <a:p>
          <a:endParaRPr lang="en-US"/>
        </a:p>
      </dgm:t>
    </dgm:pt>
    <dgm:pt modelId="{921317D8-948E-4AAD-9D91-486DDA8ECBBA}" type="sibTrans" cxnId="{440F74C9-0236-42EC-A137-558C970995D7}">
      <dgm:prSet/>
      <dgm:spPr/>
      <dgm:t>
        <a:bodyPr/>
        <a:lstStyle/>
        <a:p>
          <a:endParaRPr lang="en-US"/>
        </a:p>
      </dgm:t>
    </dgm:pt>
    <dgm:pt modelId="{6E45A245-882D-4A0F-8635-31A12C33EDC2}">
      <dgm:prSet/>
      <dgm:spPr/>
      <dgm:t>
        <a:bodyPr/>
        <a:lstStyle/>
        <a:p>
          <a:r>
            <a:rPr lang="en-US"/>
            <a:t>Analyse</a:t>
          </a:r>
        </a:p>
      </dgm:t>
    </dgm:pt>
    <dgm:pt modelId="{304CD161-1717-44D1-8496-F360E80AE0E8}" type="parTrans" cxnId="{E62FB40A-6715-4F96-AD61-955BEEA6D271}">
      <dgm:prSet/>
      <dgm:spPr/>
      <dgm:t>
        <a:bodyPr/>
        <a:lstStyle/>
        <a:p>
          <a:endParaRPr lang="en-US"/>
        </a:p>
      </dgm:t>
    </dgm:pt>
    <dgm:pt modelId="{3A9E40FB-B3C2-44B7-B1C2-E7EB55D86925}" type="sibTrans" cxnId="{E62FB40A-6715-4F96-AD61-955BEEA6D271}">
      <dgm:prSet/>
      <dgm:spPr/>
      <dgm:t>
        <a:bodyPr/>
        <a:lstStyle/>
        <a:p>
          <a:endParaRPr lang="en-US"/>
        </a:p>
      </dgm:t>
    </dgm:pt>
    <dgm:pt modelId="{2D4B5A38-3CE9-4C91-A514-A90ADF776831}">
      <dgm:prSet/>
      <dgm:spPr/>
      <dgm:t>
        <a:bodyPr/>
        <a:lstStyle/>
        <a:p>
          <a:r>
            <a:rPr lang="en-US"/>
            <a:t>Analyse feedback​</a:t>
          </a:r>
        </a:p>
      </dgm:t>
    </dgm:pt>
    <dgm:pt modelId="{3707C4AB-8F41-4BD9-AE60-8AA9EEC2833C}" type="parTrans" cxnId="{74B42E65-7C80-4FAF-9685-1CE5BC87B5B0}">
      <dgm:prSet/>
      <dgm:spPr/>
      <dgm:t>
        <a:bodyPr/>
        <a:lstStyle/>
        <a:p>
          <a:endParaRPr lang="en-US"/>
        </a:p>
      </dgm:t>
    </dgm:pt>
    <dgm:pt modelId="{2CE0B15E-63E3-40E7-BE17-1F05707B4473}" type="sibTrans" cxnId="{74B42E65-7C80-4FAF-9685-1CE5BC87B5B0}">
      <dgm:prSet/>
      <dgm:spPr/>
      <dgm:t>
        <a:bodyPr/>
        <a:lstStyle/>
        <a:p>
          <a:endParaRPr lang="en-US"/>
        </a:p>
      </dgm:t>
    </dgm:pt>
    <dgm:pt modelId="{9F88470E-4385-448C-82E2-AF6C272239CA}">
      <dgm:prSet/>
      <dgm:spPr/>
      <dgm:t>
        <a:bodyPr/>
        <a:lstStyle/>
        <a:p>
          <a:r>
            <a:rPr lang="en-US"/>
            <a:t>Take</a:t>
          </a:r>
        </a:p>
      </dgm:t>
    </dgm:pt>
    <dgm:pt modelId="{CE4FE02D-1CD1-4F28-B2A8-4C7B99C0A927}" type="parTrans" cxnId="{E7C38C98-78D8-4DC1-8D54-8CD3F17FF051}">
      <dgm:prSet/>
      <dgm:spPr/>
      <dgm:t>
        <a:bodyPr/>
        <a:lstStyle/>
        <a:p>
          <a:endParaRPr lang="en-US"/>
        </a:p>
      </dgm:t>
    </dgm:pt>
    <dgm:pt modelId="{174BC559-F2FC-408C-90BA-8B8BF43027BC}" type="sibTrans" cxnId="{E7C38C98-78D8-4DC1-8D54-8CD3F17FF051}">
      <dgm:prSet/>
      <dgm:spPr/>
      <dgm:t>
        <a:bodyPr/>
        <a:lstStyle/>
        <a:p>
          <a:endParaRPr lang="en-US"/>
        </a:p>
      </dgm:t>
    </dgm:pt>
    <dgm:pt modelId="{6A928585-50AC-4F57-82AA-025B1642E791}">
      <dgm:prSet/>
      <dgm:spPr/>
      <dgm:t>
        <a:bodyPr/>
        <a:lstStyle/>
        <a:p>
          <a:r>
            <a:rPr lang="en-US"/>
            <a:t>Take action​</a:t>
          </a:r>
        </a:p>
      </dgm:t>
    </dgm:pt>
    <dgm:pt modelId="{AE7A610B-BF74-4BBF-ADF2-F40BF7C1AAB6}" type="parTrans" cxnId="{66901701-AFE0-4F05-80C3-4614D4116E84}">
      <dgm:prSet/>
      <dgm:spPr/>
      <dgm:t>
        <a:bodyPr/>
        <a:lstStyle/>
        <a:p>
          <a:endParaRPr lang="en-US"/>
        </a:p>
      </dgm:t>
    </dgm:pt>
    <dgm:pt modelId="{D2903BC3-8D01-48B6-BCE4-546D22231AA9}" type="sibTrans" cxnId="{66901701-AFE0-4F05-80C3-4614D4116E84}">
      <dgm:prSet/>
      <dgm:spPr/>
      <dgm:t>
        <a:bodyPr/>
        <a:lstStyle/>
        <a:p>
          <a:endParaRPr lang="en-US"/>
        </a:p>
      </dgm:t>
    </dgm:pt>
    <dgm:pt modelId="{F6A32CC4-640C-44FF-8603-3CAA63806B95}">
      <dgm:prSet/>
      <dgm:spPr/>
      <dgm:t>
        <a:bodyPr/>
        <a:lstStyle/>
        <a:p>
          <a:r>
            <a:rPr lang="en-US"/>
            <a:t>Recognise and reward</a:t>
          </a:r>
        </a:p>
      </dgm:t>
    </dgm:pt>
    <dgm:pt modelId="{B3A30E0B-3E48-4F38-875C-ECC13CC4805B}" type="parTrans" cxnId="{0D9412F2-25C0-4EA8-A841-EFECBEFF1B6E}">
      <dgm:prSet/>
      <dgm:spPr/>
      <dgm:t>
        <a:bodyPr/>
        <a:lstStyle/>
        <a:p>
          <a:endParaRPr lang="en-US"/>
        </a:p>
      </dgm:t>
    </dgm:pt>
    <dgm:pt modelId="{0E0DE552-3AEB-43AA-AA07-8F8A40662FE5}" type="sibTrans" cxnId="{0D9412F2-25C0-4EA8-A841-EFECBEFF1B6E}">
      <dgm:prSet/>
      <dgm:spPr/>
      <dgm:t>
        <a:bodyPr/>
        <a:lstStyle/>
        <a:p>
          <a:endParaRPr lang="en-US"/>
        </a:p>
      </dgm:t>
    </dgm:pt>
    <dgm:pt modelId="{881DB837-21D0-43EF-95D4-372ABDD6E025}">
      <dgm:prSet/>
      <dgm:spPr/>
      <dgm:t>
        <a:bodyPr/>
        <a:lstStyle/>
        <a:p>
          <a:r>
            <a:rPr lang="en-US"/>
            <a:t>Recognise and reward​</a:t>
          </a:r>
        </a:p>
      </dgm:t>
    </dgm:pt>
    <dgm:pt modelId="{F1EEE5C7-2231-4050-A763-B75AFD779E4D}" type="parTrans" cxnId="{3DF60996-B42C-4731-B17E-CBC6EF655B1E}">
      <dgm:prSet/>
      <dgm:spPr/>
      <dgm:t>
        <a:bodyPr/>
        <a:lstStyle/>
        <a:p>
          <a:endParaRPr lang="en-US"/>
        </a:p>
      </dgm:t>
    </dgm:pt>
    <dgm:pt modelId="{FAFE8A13-F0B2-4355-8960-35B3507168F0}" type="sibTrans" cxnId="{3DF60996-B42C-4731-B17E-CBC6EF655B1E}">
      <dgm:prSet/>
      <dgm:spPr/>
      <dgm:t>
        <a:bodyPr/>
        <a:lstStyle/>
        <a:p>
          <a:endParaRPr lang="en-US"/>
        </a:p>
      </dgm:t>
    </dgm:pt>
    <dgm:pt modelId="{81D8535A-395F-4430-BDC0-D0478B3503AE}">
      <dgm:prSet/>
      <dgm:spPr/>
      <dgm:t>
        <a:bodyPr/>
        <a:lstStyle/>
        <a:p>
          <a:r>
            <a:rPr lang="en-US"/>
            <a:t>Respond</a:t>
          </a:r>
        </a:p>
      </dgm:t>
    </dgm:pt>
    <dgm:pt modelId="{529F155E-E96D-4544-BCA5-3BD1CA54C577}" type="parTrans" cxnId="{A4689531-2800-4D89-9754-BCADD1C5208C}">
      <dgm:prSet/>
      <dgm:spPr/>
      <dgm:t>
        <a:bodyPr/>
        <a:lstStyle/>
        <a:p>
          <a:endParaRPr lang="en-US"/>
        </a:p>
      </dgm:t>
    </dgm:pt>
    <dgm:pt modelId="{EE601CA4-6D4C-468A-87DE-830069BF2313}" type="sibTrans" cxnId="{A4689531-2800-4D89-9754-BCADD1C5208C}">
      <dgm:prSet/>
      <dgm:spPr/>
      <dgm:t>
        <a:bodyPr/>
        <a:lstStyle/>
        <a:p>
          <a:endParaRPr lang="en-US"/>
        </a:p>
      </dgm:t>
    </dgm:pt>
    <dgm:pt modelId="{3E7EC925-7659-4707-81FE-80303F8B01AF}">
      <dgm:prSet/>
      <dgm:spPr/>
      <dgm:t>
        <a:bodyPr/>
        <a:lstStyle/>
        <a:p>
          <a:r>
            <a:rPr lang="en-US"/>
            <a:t>Respond to reviews</a:t>
          </a:r>
        </a:p>
      </dgm:t>
    </dgm:pt>
    <dgm:pt modelId="{88956838-9486-4F36-B879-6F0938E3220B}" type="parTrans" cxnId="{E50CCA03-89E3-4065-8BAE-67A49E2005CE}">
      <dgm:prSet/>
      <dgm:spPr/>
      <dgm:t>
        <a:bodyPr/>
        <a:lstStyle/>
        <a:p>
          <a:endParaRPr lang="en-US"/>
        </a:p>
      </dgm:t>
    </dgm:pt>
    <dgm:pt modelId="{0196B567-E672-4990-A3A6-5988C4B6C478}" type="sibTrans" cxnId="{E50CCA03-89E3-4065-8BAE-67A49E2005CE}">
      <dgm:prSet/>
      <dgm:spPr/>
      <dgm:t>
        <a:bodyPr/>
        <a:lstStyle/>
        <a:p>
          <a:endParaRPr lang="en-US"/>
        </a:p>
      </dgm:t>
    </dgm:pt>
    <dgm:pt modelId="{4706AC26-1BDB-447B-9A26-8CA8B2EF9965}" type="pres">
      <dgm:prSet presAssocID="{A1BA7BF4-64E7-4806-9208-0E16AFAF10D4}" presName="Name0" presStyleCnt="0">
        <dgm:presLayoutVars>
          <dgm:dir/>
          <dgm:animLvl val="lvl"/>
          <dgm:resizeHandles val="exact"/>
        </dgm:presLayoutVars>
      </dgm:prSet>
      <dgm:spPr/>
    </dgm:pt>
    <dgm:pt modelId="{05EEC542-A995-4519-86C6-E2871C9946A4}" type="pres">
      <dgm:prSet presAssocID="{A1FC3F6B-D4F6-4F19-AE7C-EE18468B1EB3}" presName="linNode" presStyleCnt="0"/>
      <dgm:spPr/>
    </dgm:pt>
    <dgm:pt modelId="{54E7CF45-BCB4-471D-87F5-72DC6D65C413}" type="pres">
      <dgm:prSet presAssocID="{A1FC3F6B-D4F6-4F19-AE7C-EE18468B1EB3}" presName="parentText" presStyleLbl="alignNode1" presStyleIdx="0" presStyleCnt="10">
        <dgm:presLayoutVars>
          <dgm:chMax val="1"/>
          <dgm:bulletEnabled/>
        </dgm:presLayoutVars>
      </dgm:prSet>
      <dgm:spPr/>
    </dgm:pt>
    <dgm:pt modelId="{DAF60E20-1F92-447D-9B19-0498EAFDBC83}" type="pres">
      <dgm:prSet presAssocID="{A1FC3F6B-D4F6-4F19-AE7C-EE18468B1EB3}" presName="descendantText" presStyleLbl="alignAccFollowNode1" presStyleIdx="0" presStyleCnt="10">
        <dgm:presLayoutVars>
          <dgm:bulletEnabled/>
        </dgm:presLayoutVars>
      </dgm:prSet>
      <dgm:spPr/>
    </dgm:pt>
    <dgm:pt modelId="{71E5FAA4-AE29-4B27-949B-85B6CB159C8A}" type="pres">
      <dgm:prSet presAssocID="{DAA085CC-7D37-4929-AED0-AD62989E41B3}" presName="sp" presStyleCnt="0"/>
      <dgm:spPr/>
    </dgm:pt>
    <dgm:pt modelId="{3213A587-2DD4-49E6-A1B2-5E192AC44F9A}" type="pres">
      <dgm:prSet presAssocID="{3B6F4CEF-CA72-484F-95CA-05C19E555BEE}" presName="linNode" presStyleCnt="0"/>
      <dgm:spPr/>
    </dgm:pt>
    <dgm:pt modelId="{B0ABDD91-019F-4B6D-9C91-30E5B08B2D14}" type="pres">
      <dgm:prSet presAssocID="{3B6F4CEF-CA72-484F-95CA-05C19E555BEE}" presName="parentText" presStyleLbl="alignNode1" presStyleIdx="1" presStyleCnt="10">
        <dgm:presLayoutVars>
          <dgm:chMax val="1"/>
          <dgm:bulletEnabled/>
        </dgm:presLayoutVars>
      </dgm:prSet>
      <dgm:spPr/>
    </dgm:pt>
    <dgm:pt modelId="{B2C8F851-337D-49F5-8A3F-E93D1FC1D8F7}" type="pres">
      <dgm:prSet presAssocID="{3B6F4CEF-CA72-484F-95CA-05C19E555BEE}" presName="descendantText" presStyleLbl="alignAccFollowNode1" presStyleIdx="1" presStyleCnt="10">
        <dgm:presLayoutVars>
          <dgm:bulletEnabled/>
        </dgm:presLayoutVars>
      </dgm:prSet>
      <dgm:spPr/>
    </dgm:pt>
    <dgm:pt modelId="{86D66E1D-AE16-49DE-A55E-351135F5F7DF}" type="pres">
      <dgm:prSet presAssocID="{F70F8E1A-1F76-464C-94AC-9501F941C518}" presName="sp" presStyleCnt="0"/>
      <dgm:spPr/>
    </dgm:pt>
    <dgm:pt modelId="{C29DCF0E-135A-431E-9238-1C8D6A4F1148}" type="pres">
      <dgm:prSet presAssocID="{6B0F92D2-ED09-419F-A64F-E41A493949CE}" presName="linNode" presStyleCnt="0"/>
      <dgm:spPr/>
    </dgm:pt>
    <dgm:pt modelId="{01353814-B084-4289-8508-15EDDB6B6DF4}" type="pres">
      <dgm:prSet presAssocID="{6B0F92D2-ED09-419F-A64F-E41A493949CE}" presName="parentText" presStyleLbl="alignNode1" presStyleIdx="2" presStyleCnt="10">
        <dgm:presLayoutVars>
          <dgm:chMax val="1"/>
          <dgm:bulletEnabled/>
        </dgm:presLayoutVars>
      </dgm:prSet>
      <dgm:spPr/>
    </dgm:pt>
    <dgm:pt modelId="{86CA9615-9CCD-4D96-B78A-E6B70955E807}" type="pres">
      <dgm:prSet presAssocID="{6B0F92D2-ED09-419F-A64F-E41A493949CE}" presName="descendantText" presStyleLbl="alignAccFollowNode1" presStyleIdx="2" presStyleCnt="10">
        <dgm:presLayoutVars>
          <dgm:bulletEnabled/>
        </dgm:presLayoutVars>
      </dgm:prSet>
      <dgm:spPr/>
    </dgm:pt>
    <dgm:pt modelId="{5FCD6209-451F-4643-8589-2DA50968CA97}" type="pres">
      <dgm:prSet presAssocID="{0A947C62-CD31-40F8-9A95-668CCFEB9693}" presName="sp" presStyleCnt="0"/>
      <dgm:spPr/>
    </dgm:pt>
    <dgm:pt modelId="{9C2CF964-65C3-45D4-9DAA-E85DADC07D74}" type="pres">
      <dgm:prSet presAssocID="{5CFA4D2A-ADDF-45BF-9FA6-D8CD11305CCE}" presName="linNode" presStyleCnt="0"/>
      <dgm:spPr/>
    </dgm:pt>
    <dgm:pt modelId="{A5E9A215-A07A-4BF0-9CCB-C1599B624D6E}" type="pres">
      <dgm:prSet presAssocID="{5CFA4D2A-ADDF-45BF-9FA6-D8CD11305CCE}" presName="parentText" presStyleLbl="alignNode1" presStyleIdx="3" presStyleCnt="10">
        <dgm:presLayoutVars>
          <dgm:chMax val="1"/>
          <dgm:bulletEnabled/>
        </dgm:presLayoutVars>
      </dgm:prSet>
      <dgm:spPr/>
    </dgm:pt>
    <dgm:pt modelId="{74E582C2-2690-4A27-A4FD-1E5D7606EF9C}" type="pres">
      <dgm:prSet presAssocID="{5CFA4D2A-ADDF-45BF-9FA6-D8CD11305CCE}" presName="descendantText" presStyleLbl="alignAccFollowNode1" presStyleIdx="3" presStyleCnt="10">
        <dgm:presLayoutVars>
          <dgm:bulletEnabled/>
        </dgm:presLayoutVars>
      </dgm:prSet>
      <dgm:spPr/>
    </dgm:pt>
    <dgm:pt modelId="{62445AE7-EF5B-4F2B-A95E-F5DA0E4D2FF1}" type="pres">
      <dgm:prSet presAssocID="{C305B208-C5F1-40F4-9080-44CB8E9B6946}" presName="sp" presStyleCnt="0"/>
      <dgm:spPr/>
    </dgm:pt>
    <dgm:pt modelId="{E94A71DE-CBAA-4476-9868-E60C555E371F}" type="pres">
      <dgm:prSet presAssocID="{065652F9-6E6E-4D0E-A8F8-6A75403CB5A5}" presName="linNode" presStyleCnt="0"/>
      <dgm:spPr/>
    </dgm:pt>
    <dgm:pt modelId="{1AA7E2A2-826A-4C24-8152-2A3107507AE9}" type="pres">
      <dgm:prSet presAssocID="{065652F9-6E6E-4D0E-A8F8-6A75403CB5A5}" presName="parentText" presStyleLbl="alignNode1" presStyleIdx="4" presStyleCnt="10">
        <dgm:presLayoutVars>
          <dgm:chMax val="1"/>
          <dgm:bulletEnabled/>
        </dgm:presLayoutVars>
      </dgm:prSet>
      <dgm:spPr/>
    </dgm:pt>
    <dgm:pt modelId="{B9577464-D0F4-4943-8560-C85EC55746A5}" type="pres">
      <dgm:prSet presAssocID="{065652F9-6E6E-4D0E-A8F8-6A75403CB5A5}" presName="descendantText" presStyleLbl="alignAccFollowNode1" presStyleIdx="4" presStyleCnt="10">
        <dgm:presLayoutVars>
          <dgm:bulletEnabled/>
        </dgm:presLayoutVars>
      </dgm:prSet>
      <dgm:spPr/>
    </dgm:pt>
    <dgm:pt modelId="{09F26CDF-C18B-4CD7-83B4-C0B50C12E991}" type="pres">
      <dgm:prSet presAssocID="{D1D50080-6C80-4580-BFC1-E86F5C830795}" presName="sp" presStyleCnt="0"/>
      <dgm:spPr/>
    </dgm:pt>
    <dgm:pt modelId="{270F3994-EB7C-43CD-A0CD-1499DFE838B2}" type="pres">
      <dgm:prSet presAssocID="{DAD79995-DC57-4A47-A49E-346450D9E379}" presName="linNode" presStyleCnt="0"/>
      <dgm:spPr/>
    </dgm:pt>
    <dgm:pt modelId="{17C08C95-414F-496F-AB49-83B6EFE81FEB}" type="pres">
      <dgm:prSet presAssocID="{DAD79995-DC57-4A47-A49E-346450D9E379}" presName="parentText" presStyleLbl="alignNode1" presStyleIdx="5" presStyleCnt="10">
        <dgm:presLayoutVars>
          <dgm:chMax val="1"/>
          <dgm:bulletEnabled/>
        </dgm:presLayoutVars>
      </dgm:prSet>
      <dgm:spPr/>
    </dgm:pt>
    <dgm:pt modelId="{2D059DAA-CEEC-4F0C-815D-1AE73DBF5696}" type="pres">
      <dgm:prSet presAssocID="{DAD79995-DC57-4A47-A49E-346450D9E379}" presName="descendantText" presStyleLbl="alignAccFollowNode1" presStyleIdx="5" presStyleCnt="10">
        <dgm:presLayoutVars>
          <dgm:bulletEnabled/>
        </dgm:presLayoutVars>
      </dgm:prSet>
      <dgm:spPr/>
    </dgm:pt>
    <dgm:pt modelId="{AF67EADF-FB9D-4DED-8FFC-6A62AF4F0EF5}" type="pres">
      <dgm:prSet presAssocID="{E64E8DBA-8C57-451B-933E-D015E636F6DA}" presName="sp" presStyleCnt="0"/>
      <dgm:spPr/>
    </dgm:pt>
    <dgm:pt modelId="{8C6358BC-90BF-4159-B306-9D9831248123}" type="pres">
      <dgm:prSet presAssocID="{6E45A245-882D-4A0F-8635-31A12C33EDC2}" presName="linNode" presStyleCnt="0"/>
      <dgm:spPr/>
    </dgm:pt>
    <dgm:pt modelId="{61A1D6F9-B4D7-4A1C-B585-9DF3BA098D7E}" type="pres">
      <dgm:prSet presAssocID="{6E45A245-882D-4A0F-8635-31A12C33EDC2}" presName="parentText" presStyleLbl="alignNode1" presStyleIdx="6" presStyleCnt="10">
        <dgm:presLayoutVars>
          <dgm:chMax val="1"/>
          <dgm:bulletEnabled/>
        </dgm:presLayoutVars>
      </dgm:prSet>
      <dgm:spPr/>
    </dgm:pt>
    <dgm:pt modelId="{82CB438D-7755-4B0F-BCB5-BBE0C5756D0E}" type="pres">
      <dgm:prSet presAssocID="{6E45A245-882D-4A0F-8635-31A12C33EDC2}" presName="descendantText" presStyleLbl="alignAccFollowNode1" presStyleIdx="6" presStyleCnt="10">
        <dgm:presLayoutVars>
          <dgm:bulletEnabled/>
        </dgm:presLayoutVars>
      </dgm:prSet>
      <dgm:spPr/>
    </dgm:pt>
    <dgm:pt modelId="{DB587C5A-3708-44C5-B3D5-F673A81A265C}" type="pres">
      <dgm:prSet presAssocID="{3A9E40FB-B3C2-44B7-B1C2-E7EB55D86925}" presName="sp" presStyleCnt="0"/>
      <dgm:spPr/>
    </dgm:pt>
    <dgm:pt modelId="{C4E25187-D4B6-43D0-8349-D0C076450898}" type="pres">
      <dgm:prSet presAssocID="{9F88470E-4385-448C-82E2-AF6C272239CA}" presName="linNode" presStyleCnt="0"/>
      <dgm:spPr/>
    </dgm:pt>
    <dgm:pt modelId="{A9B6EE1A-C8A1-4016-84D7-DAEB64909D36}" type="pres">
      <dgm:prSet presAssocID="{9F88470E-4385-448C-82E2-AF6C272239CA}" presName="parentText" presStyleLbl="alignNode1" presStyleIdx="7" presStyleCnt="10">
        <dgm:presLayoutVars>
          <dgm:chMax val="1"/>
          <dgm:bulletEnabled/>
        </dgm:presLayoutVars>
      </dgm:prSet>
      <dgm:spPr/>
    </dgm:pt>
    <dgm:pt modelId="{91DFDB93-80C2-467A-9A0E-A613F709C89D}" type="pres">
      <dgm:prSet presAssocID="{9F88470E-4385-448C-82E2-AF6C272239CA}" presName="descendantText" presStyleLbl="alignAccFollowNode1" presStyleIdx="7" presStyleCnt="10">
        <dgm:presLayoutVars>
          <dgm:bulletEnabled/>
        </dgm:presLayoutVars>
      </dgm:prSet>
      <dgm:spPr/>
    </dgm:pt>
    <dgm:pt modelId="{48D9FB33-EB32-4A76-BCDC-D6EB7AFCC1EB}" type="pres">
      <dgm:prSet presAssocID="{174BC559-F2FC-408C-90BA-8B8BF43027BC}" presName="sp" presStyleCnt="0"/>
      <dgm:spPr/>
    </dgm:pt>
    <dgm:pt modelId="{CC27C8F2-2C66-41A0-9105-D548A2F5DCA4}" type="pres">
      <dgm:prSet presAssocID="{F6A32CC4-640C-44FF-8603-3CAA63806B95}" presName="linNode" presStyleCnt="0"/>
      <dgm:spPr/>
    </dgm:pt>
    <dgm:pt modelId="{AC3EBCCD-B685-48B3-A23B-1618694327FF}" type="pres">
      <dgm:prSet presAssocID="{F6A32CC4-640C-44FF-8603-3CAA63806B95}" presName="parentText" presStyleLbl="alignNode1" presStyleIdx="8" presStyleCnt="10">
        <dgm:presLayoutVars>
          <dgm:chMax val="1"/>
          <dgm:bulletEnabled/>
        </dgm:presLayoutVars>
      </dgm:prSet>
      <dgm:spPr/>
    </dgm:pt>
    <dgm:pt modelId="{0652D0BF-1A64-4CBB-A98C-579201EA5FC8}" type="pres">
      <dgm:prSet presAssocID="{F6A32CC4-640C-44FF-8603-3CAA63806B95}" presName="descendantText" presStyleLbl="alignAccFollowNode1" presStyleIdx="8" presStyleCnt="10">
        <dgm:presLayoutVars>
          <dgm:bulletEnabled/>
        </dgm:presLayoutVars>
      </dgm:prSet>
      <dgm:spPr/>
    </dgm:pt>
    <dgm:pt modelId="{76DDDB57-AE5F-4A30-9B4B-22CE854C3828}" type="pres">
      <dgm:prSet presAssocID="{0E0DE552-3AEB-43AA-AA07-8F8A40662FE5}" presName="sp" presStyleCnt="0"/>
      <dgm:spPr/>
    </dgm:pt>
    <dgm:pt modelId="{EE0429BD-FA83-4738-94DC-4BF15288EDF6}" type="pres">
      <dgm:prSet presAssocID="{81D8535A-395F-4430-BDC0-D0478B3503AE}" presName="linNode" presStyleCnt="0"/>
      <dgm:spPr/>
    </dgm:pt>
    <dgm:pt modelId="{96E17C19-1B8B-41D8-82B9-E82BD1D0EE47}" type="pres">
      <dgm:prSet presAssocID="{81D8535A-395F-4430-BDC0-D0478B3503AE}" presName="parentText" presStyleLbl="alignNode1" presStyleIdx="9" presStyleCnt="10">
        <dgm:presLayoutVars>
          <dgm:chMax val="1"/>
          <dgm:bulletEnabled/>
        </dgm:presLayoutVars>
      </dgm:prSet>
      <dgm:spPr/>
    </dgm:pt>
    <dgm:pt modelId="{D2D4C595-B8D3-47D3-88B1-C29CA09E78DE}" type="pres">
      <dgm:prSet presAssocID="{81D8535A-395F-4430-BDC0-D0478B3503AE}" presName="descendantText" presStyleLbl="alignAccFollowNode1" presStyleIdx="9" presStyleCnt="10">
        <dgm:presLayoutVars>
          <dgm:bulletEnabled/>
        </dgm:presLayoutVars>
      </dgm:prSet>
      <dgm:spPr/>
    </dgm:pt>
  </dgm:ptLst>
  <dgm:cxnLst>
    <dgm:cxn modelId="{66901701-AFE0-4F05-80C3-4614D4116E84}" srcId="{9F88470E-4385-448C-82E2-AF6C272239CA}" destId="{6A928585-50AC-4F57-82AA-025B1642E791}" srcOrd="0" destOrd="0" parTransId="{AE7A610B-BF74-4BBF-ADF2-F40BF7C1AAB6}" sibTransId="{D2903BC3-8D01-48B6-BCE4-546D22231AA9}"/>
    <dgm:cxn modelId="{E50CCA03-89E3-4065-8BAE-67A49E2005CE}" srcId="{81D8535A-395F-4430-BDC0-D0478B3503AE}" destId="{3E7EC925-7659-4707-81FE-80303F8B01AF}" srcOrd="0" destOrd="0" parTransId="{88956838-9486-4F36-B879-6F0938E3220B}" sibTransId="{0196B567-E672-4990-A3A6-5988C4B6C478}"/>
    <dgm:cxn modelId="{7B6D4106-E7B2-4949-B1C8-8939788DED62}" type="presOf" srcId="{D461BC97-300A-4A6F-866D-3CCBFDB94DDC}" destId="{86CA9615-9CCD-4D96-B78A-E6B70955E807}" srcOrd="0" destOrd="0" presId="urn:microsoft.com/office/officeart/2016/7/layout/VerticalSolidActionList"/>
    <dgm:cxn modelId="{0C250707-272B-4B29-8BDF-9EF7B1EED717}" type="presOf" srcId="{F6A32CC4-640C-44FF-8603-3CAA63806B95}" destId="{AC3EBCCD-B685-48B3-A23B-1618694327FF}" srcOrd="0" destOrd="0" presId="urn:microsoft.com/office/officeart/2016/7/layout/VerticalSolidActionList"/>
    <dgm:cxn modelId="{5836C808-8601-4A58-AD62-2D3FD8705E95}" srcId="{5CFA4D2A-ADDF-45BF-9FA6-D8CD11305CCE}" destId="{E2F2F7ED-A66E-47B1-BB1B-395E4E2C6DC2}" srcOrd="0" destOrd="0" parTransId="{9E98C0FC-54D0-4421-ACCD-C155B192B5BB}" sibTransId="{855F30F9-848E-4E86-9F08-7ABED06673F7}"/>
    <dgm:cxn modelId="{E62FB40A-6715-4F96-AD61-955BEEA6D271}" srcId="{A1BA7BF4-64E7-4806-9208-0E16AFAF10D4}" destId="{6E45A245-882D-4A0F-8635-31A12C33EDC2}" srcOrd="6" destOrd="0" parTransId="{304CD161-1717-44D1-8496-F360E80AE0E8}" sibTransId="{3A9E40FB-B3C2-44B7-B1C2-E7EB55D86925}"/>
    <dgm:cxn modelId="{16896C0D-D94A-40D0-A690-22B93776BB04}" type="presOf" srcId="{3B6F4CEF-CA72-484F-95CA-05C19E555BEE}" destId="{B0ABDD91-019F-4B6D-9C91-30E5B08B2D14}" srcOrd="0" destOrd="0" presId="urn:microsoft.com/office/officeart/2016/7/layout/VerticalSolidActionList"/>
    <dgm:cxn modelId="{E6D30419-930F-474E-ABDE-C43E50DC372F}" srcId="{A1BA7BF4-64E7-4806-9208-0E16AFAF10D4}" destId="{5CFA4D2A-ADDF-45BF-9FA6-D8CD11305CCE}" srcOrd="3" destOrd="0" parTransId="{A4C7A7C4-46D3-4D11-863A-857668044871}" sibTransId="{C305B208-C5F1-40F4-9080-44CB8E9B6946}"/>
    <dgm:cxn modelId="{B7E3952C-BA03-48C4-89D1-50943D9F85B9}" type="presOf" srcId="{5CFA4D2A-ADDF-45BF-9FA6-D8CD11305CCE}" destId="{A5E9A215-A07A-4BF0-9CCB-C1599B624D6E}" srcOrd="0" destOrd="0" presId="urn:microsoft.com/office/officeart/2016/7/layout/VerticalSolidActionList"/>
    <dgm:cxn modelId="{A4689531-2800-4D89-9754-BCADD1C5208C}" srcId="{A1BA7BF4-64E7-4806-9208-0E16AFAF10D4}" destId="{81D8535A-395F-4430-BDC0-D0478B3503AE}" srcOrd="9" destOrd="0" parTransId="{529F155E-E96D-4544-BCA5-3BD1CA54C577}" sibTransId="{EE601CA4-6D4C-468A-87DE-830069BF2313}"/>
    <dgm:cxn modelId="{BDE2FE36-E0C1-4CF1-8D64-14123397BBE0}" type="presOf" srcId="{81D8535A-395F-4430-BDC0-D0478B3503AE}" destId="{96E17C19-1B8B-41D8-82B9-E82BD1D0EE47}" srcOrd="0" destOrd="0" presId="urn:microsoft.com/office/officeart/2016/7/layout/VerticalSolidActionList"/>
    <dgm:cxn modelId="{C0F4F83D-9E1A-4071-B286-629342DA8AD6}" type="presOf" srcId="{DAD79995-DC57-4A47-A49E-346450D9E379}" destId="{17C08C95-414F-496F-AB49-83B6EFE81FEB}" srcOrd="0" destOrd="0" presId="urn:microsoft.com/office/officeart/2016/7/layout/VerticalSolidActionList"/>
    <dgm:cxn modelId="{5FA2823F-6B04-43A5-97C0-5FEFE8C7F5E8}" srcId="{A1BA7BF4-64E7-4806-9208-0E16AFAF10D4}" destId="{6B0F92D2-ED09-419F-A64F-E41A493949CE}" srcOrd="2" destOrd="0" parTransId="{E1B53A47-2F06-42F8-AF0B-AED0A8E3448D}" sibTransId="{0A947C62-CD31-40F8-9A95-668CCFEB9693}"/>
    <dgm:cxn modelId="{9C18755C-3AF9-44EB-BBDD-339702AD9582}" srcId="{A1BA7BF4-64E7-4806-9208-0E16AFAF10D4}" destId="{DAD79995-DC57-4A47-A49E-346450D9E379}" srcOrd="5" destOrd="0" parTransId="{79405C7D-579F-4252-BBA7-82195F427B17}" sibTransId="{E64E8DBA-8C57-451B-933E-D015E636F6DA}"/>
    <dgm:cxn modelId="{9634B25C-7056-4235-B021-634AD13587F8}" type="presOf" srcId="{A1BA7BF4-64E7-4806-9208-0E16AFAF10D4}" destId="{4706AC26-1BDB-447B-9A26-8CA8B2EF9965}" srcOrd="0" destOrd="0" presId="urn:microsoft.com/office/officeart/2016/7/layout/VerticalSolidActionList"/>
    <dgm:cxn modelId="{7B96E763-D8EA-48C6-862B-9CE9539E3D28}" type="presOf" srcId="{6B0F92D2-ED09-419F-A64F-E41A493949CE}" destId="{01353814-B084-4289-8508-15EDDB6B6DF4}" srcOrd="0" destOrd="0" presId="urn:microsoft.com/office/officeart/2016/7/layout/VerticalSolidActionList"/>
    <dgm:cxn modelId="{74B42E65-7C80-4FAF-9685-1CE5BC87B5B0}" srcId="{6E45A245-882D-4A0F-8635-31A12C33EDC2}" destId="{2D4B5A38-3CE9-4C91-A514-A90ADF776831}" srcOrd="0" destOrd="0" parTransId="{3707C4AB-8F41-4BD9-AE60-8AA9EEC2833C}" sibTransId="{2CE0B15E-63E3-40E7-BE17-1F05707B4473}"/>
    <dgm:cxn modelId="{F4827347-138E-4F7B-8BA3-261B97CD1C83}" type="presOf" srcId="{881DB837-21D0-43EF-95D4-372ABDD6E025}" destId="{0652D0BF-1A64-4CBB-A98C-579201EA5FC8}" srcOrd="0" destOrd="0" presId="urn:microsoft.com/office/officeart/2016/7/layout/VerticalSolidActionList"/>
    <dgm:cxn modelId="{F7D62449-0800-4BC8-AFAF-B99A99175ECA}" type="presOf" srcId="{C797A068-6D10-40F1-BC06-0A98A721FD41}" destId="{B2C8F851-337D-49F5-8A3F-E93D1FC1D8F7}" srcOrd="0" destOrd="0" presId="urn:microsoft.com/office/officeart/2016/7/layout/VerticalSolidActionList"/>
    <dgm:cxn modelId="{93A08E75-7CB7-4F52-B8B9-6400D2B46CFD}" type="presOf" srcId="{A0986060-A70E-459A-B184-CE72ACEA7141}" destId="{B9577464-D0F4-4943-8560-C85EC55746A5}" srcOrd="0" destOrd="0" presId="urn:microsoft.com/office/officeart/2016/7/layout/VerticalSolidActionList"/>
    <dgm:cxn modelId="{9ADE9A7C-7AA8-45E6-884E-B799E4C56FCF}" type="presOf" srcId="{A1FC3F6B-D4F6-4F19-AE7C-EE18468B1EB3}" destId="{54E7CF45-BCB4-471D-87F5-72DC6D65C413}" srcOrd="0" destOrd="0" presId="urn:microsoft.com/office/officeart/2016/7/layout/VerticalSolidActionList"/>
    <dgm:cxn modelId="{20BB927D-E5F8-4B17-B08E-6B566EEA51A6}" srcId="{A1BA7BF4-64E7-4806-9208-0E16AFAF10D4}" destId="{3B6F4CEF-CA72-484F-95CA-05C19E555BEE}" srcOrd="1" destOrd="0" parTransId="{4547A978-5172-4232-BFD5-EACFBFA91A0B}" sibTransId="{F70F8E1A-1F76-464C-94AC-9501F941C518}"/>
    <dgm:cxn modelId="{2F57ED80-47C6-4D93-A3C5-133B3C831B35}" type="presOf" srcId="{81D42AB5-D84E-4EC4-89C6-F8634E27004C}" destId="{DAF60E20-1F92-447D-9B19-0498EAFDBC83}" srcOrd="0" destOrd="0" presId="urn:microsoft.com/office/officeart/2016/7/layout/VerticalSolidActionList"/>
    <dgm:cxn modelId="{3DF60996-B42C-4731-B17E-CBC6EF655B1E}" srcId="{F6A32CC4-640C-44FF-8603-3CAA63806B95}" destId="{881DB837-21D0-43EF-95D4-372ABDD6E025}" srcOrd="0" destOrd="0" parTransId="{F1EEE5C7-2231-4050-A763-B75AFD779E4D}" sibTransId="{FAFE8A13-F0B2-4355-8960-35B3507168F0}"/>
    <dgm:cxn modelId="{E7C38C98-78D8-4DC1-8D54-8CD3F17FF051}" srcId="{A1BA7BF4-64E7-4806-9208-0E16AFAF10D4}" destId="{9F88470E-4385-448C-82E2-AF6C272239CA}" srcOrd="7" destOrd="0" parTransId="{CE4FE02D-1CD1-4F28-B2A8-4C7B99C0A927}" sibTransId="{174BC559-F2FC-408C-90BA-8B8BF43027BC}"/>
    <dgm:cxn modelId="{6193F8A0-25EF-4A75-84D8-65654B19367A}" type="presOf" srcId="{6A928585-50AC-4F57-82AA-025B1642E791}" destId="{91DFDB93-80C2-467A-9A0E-A613F709C89D}" srcOrd="0" destOrd="0" presId="urn:microsoft.com/office/officeart/2016/7/layout/VerticalSolidActionList"/>
    <dgm:cxn modelId="{7FE23CAA-F077-4A5C-93F2-BE68B0DB8724}" type="presOf" srcId="{2D4B5A38-3CE9-4C91-A514-A90ADF776831}" destId="{82CB438D-7755-4B0F-BCB5-BBE0C5756D0E}" srcOrd="0" destOrd="0" presId="urn:microsoft.com/office/officeart/2016/7/layout/VerticalSolidActionList"/>
    <dgm:cxn modelId="{E870B5B8-D894-4D3C-9A0F-EDF6C7A689E8}" type="presOf" srcId="{065652F9-6E6E-4D0E-A8F8-6A75403CB5A5}" destId="{1AA7E2A2-826A-4C24-8152-2A3107507AE9}" srcOrd="0" destOrd="0" presId="urn:microsoft.com/office/officeart/2016/7/layout/VerticalSolidActionList"/>
    <dgm:cxn modelId="{65C861C7-6D2F-4D93-808C-6156401403F0}" srcId="{065652F9-6E6E-4D0E-A8F8-6A75403CB5A5}" destId="{A0986060-A70E-459A-B184-CE72ACEA7141}" srcOrd="0" destOrd="0" parTransId="{66E10355-CDEA-40B7-956B-7DBE9D746EF1}" sibTransId="{45734DBF-4154-4AE2-849D-7B25C617A218}"/>
    <dgm:cxn modelId="{440F74C9-0236-42EC-A137-558C970995D7}" srcId="{DAD79995-DC57-4A47-A49E-346450D9E379}" destId="{7F84F7BE-F59A-4637-A462-C7875E21B0A6}" srcOrd="0" destOrd="0" parTransId="{B7E8DC11-8634-4473-9055-4360892CD982}" sibTransId="{921317D8-948E-4AAD-9D91-486DDA8ECBBA}"/>
    <dgm:cxn modelId="{98D011D2-D6DA-48B3-82DF-EDB25A5DC764}" type="presOf" srcId="{9F88470E-4385-448C-82E2-AF6C272239CA}" destId="{A9B6EE1A-C8A1-4016-84D7-DAEB64909D36}" srcOrd="0" destOrd="0" presId="urn:microsoft.com/office/officeart/2016/7/layout/VerticalSolidActionList"/>
    <dgm:cxn modelId="{D05E74D3-419B-41AB-80F9-2B35D4B66B76}" type="presOf" srcId="{7F84F7BE-F59A-4637-A462-C7875E21B0A6}" destId="{2D059DAA-CEEC-4F0C-815D-1AE73DBF5696}" srcOrd="0" destOrd="0" presId="urn:microsoft.com/office/officeart/2016/7/layout/VerticalSolidActionList"/>
    <dgm:cxn modelId="{E75437D4-B72B-404A-A398-B58CA57C8ABD}" type="presOf" srcId="{6E45A245-882D-4A0F-8635-31A12C33EDC2}" destId="{61A1D6F9-B4D7-4A1C-B585-9DF3BA098D7E}" srcOrd="0" destOrd="0" presId="urn:microsoft.com/office/officeart/2016/7/layout/VerticalSolidActionList"/>
    <dgm:cxn modelId="{94F101D6-D2CE-40D8-9B34-27D73F3250DA}" srcId="{6B0F92D2-ED09-419F-A64F-E41A493949CE}" destId="{D461BC97-300A-4A6F-866D-3CCBFDB94DDC}" srcOrd="0" destOrd="0" parTransId="{9C07064D-A573-4A11-B80A-E0448F315A8F}" sibTransId="{0C7B6A19-A42C-442B-A826-7B79C7CB2290}"/>
    <dgm:cxn modelId="{0EC7C5E1-2832-486E-A839-99BD451A1A54}" srcId="{A1FC3F6B-D4F6-4F19-AE7C-EE18468B1EB3}" destId="{81D42AB5-D84E-4EC4-89C6-F8634E27004C}" srcOrd="0" destOrd="0" parTransId="{B2E9C8FD-586D-4EC0-9538-25D60E74C1A2}" sibTransId="{423342B3-529B-486B-B071-E963FF67163B}"/>
    <dgm:cxn modelId="{052D35E7-0D32-4BC1-9D47-5892C718EDF9}" srcId="{3B6F4CEF-CA72-484F-95CA-05C19E555BEE}" destId="{C797A068-6D10-40F1-BC06-0A98A721FD41}" srcOrd="0" destOrd="0" parTransId="{4CE68EA4-DCDE-4DCB-9DE1-7EF02C7A3686}" sibTransId="{86D67E72-B63F-4A51-B78B-141AF06143FB}"/>
    <dgm:cxn modelId="{BCE258E7-EF50-4748-A2BD-21E1D5982983}" type="presOf" srcId="{3E7EC925-7659-4707-81FE-80303F8B01AF}" destId="{D2D4C595-B8D3-47D3-88B1-C29CA09E78DE}" srcOrd="0" destOrd="0" presId="urn:microsoft.com/office/officeart/2016/7/layout/VerticalSolidActionList"/>
    <dgm:cxn modelId="{7B5D32EE-0E00-47D6-8024-E5CF6C456ED5}" srcId="{A1BA7BF4-64E7-4806-9208-0E16AFAF10D4}" destId="{065652F9-6E6E-4D0E-A8F8-6A75403CB5A5}" srcOrd="4" destOrd="0" parTransId="{8F6919F4-FC16-480A-B250-03B3754D530C}" sibTransId="{D1D50080-6C80-4580-BFC1-E86F5C830795}"/>
    <dgm:cxn modelId="{0D9412F2-25C0-4EA8-A841-EFECBEFF1B6E}" srcId="{A1BA7BF4-64E7-4806-9208-0E16AFAF10D4}" destId="{F6A32CC4-640C-44FF-8603-3CAA63806B95}" srcOrd="8" destOrd="0" parTransId="{B3A30E0B-3E48-4F38-875C-ECC13CC4805B}" sibTransId="{0E0DE552-3AEB-43AA-AA07-8F8A40662FE5}"/>
    <dgm:cxn modelId="{C35A2FF9-062C-41BB-B4B5-57AA44883AE3}" type="presOf" srcId="{E2F2F7ED-A66E-47B1-BB1B-395E4E2C6DC2}" destId="{74E582C2-2690-4A27-A4FD-1E5D7606EF9C}" srcOrd="0" destOrd="0" presId="urn:microsoft.com/office/officeart/2016/7/layout/VerticalSolidActionList"/>
    <dgm:cxn modelId="{F26F60FD-B035-48A0-A139-35121401DCC9}" srcId="{A1BA7BF4-64E7-4806-9208-0E16AFAF10D4}" destId="{A1FC3F6B-D4F6-4F19-AE7C-EE18468B1EB3}" srcOrd="0" destOrd="0" parTransId="{DA206AD5-A5AC-401E-8C4E-E538FD609744}" sibTransId="{DAA085CC-7D37-4929-AED0-AD62989E41B3}"/>
    <dgm:cxn modelId="{AFFF2A54-27E4-4ABD-8CFD-2735F523C1E9}" type="presParOf" srcId="{4706AC26-1BDB-447B-9A26-8CA8B2EF9965}" destId="{05EEC542-A995-4519-86C6-E2871C9946A4}" srcOrd="0" destOrd="0" presId="urn:microsoft.com/office/officeart/2016/7/layout/VerticalSolidActionList"/>
    <dgm:cxn modelId="{22C4B6D1-24A1-4CBA-9034-059DB574070C}" type="presParOf" srcId="{05EEC542-A995-4519-86C6-E2871C9946A4}" destId="{54E7CF45-BCB4-471D-87F5-72DC6D65C413}" srcOrd="0" destOrd="0" presId="urn:microsoft.com/office/officeart/2016/7/layout/VerticalSolidActionList"/>
    <dgm:cxn modelId="{67EDD3B3-F008-4373-AD5A-65C015A6A26A}" type="presParOf" srcId="{05EEC542-A995-4519-86C6-E2871C9946A4}" destId="{DAF60E20-1F92-447D-9B19-0498EAFDBC83}" srcOrd="1" destOrd="0" presId="urn:microsoft.com/office/officeart/2016/7/layout/VerticalSolidActionList"/>
    <dgm:cxn modelId="{99345955-D878-48C7-97B1-FCA6CE97F1EE}" type="presParOf" srcId="{4706AC26-1BDB-447B-9A26-8CA8B2EF9965}" destId="{71E5FAA4-AE29-4B27-949B-85B6CB159C8A}" srcOrd="1" destOrd="0" presId="urn:microsoft.com/office/officeart/2016/7/layout/VerticalSolidActionList"/>
    <dgm:cxn modelId="{26D8382A-BD6F-4852-A299-F3F00EB5A96C}" type="presParOf" srcId="{4706AC26-1BDB-447B-9A26-8CA8B2EF9965}" destId="{3213A587-2DD4-49E6-A1B2-5E192AC44F9A}" srcOrd="2" destOrd="0" presId="urn:microsoft.com/office/officeart/2016/7/layout/VerticalSolidActionList"/>
    <dgm:cxn modelId="{494ACDE5-307E-4B59-BE29-69602EB8A0E1}" type="presParOf" srcId="{3213A587-2DD4-49E6-A1B2-5E192AC44F9A}" destId="{B0ABDD91-019F-4B6D-9C91-30E5B08B2D14}" srcOrd="0" destOrd="0" presId="urn:microsoft.com/office/officeart/2016/7/layout/VerticalSolidActionList"/>
    <dgm:cxn modelId="{E812BDA6-F99F-4088-95EC-5BA1A2DD403E}" type="presParOf" srcId="{3213A587-2DD4-49E6-A1B2-5E192AC44F9A}" destId="{B2C8F851-337D-49F5-8A3F-E93D1FC1D8F7}" srcOrd="1" destOrd="0" presId="urn:microsoft.com/office/officeart/2016/7/layout/VerticalSolidActionList"/>
    <dgm:cxn modelId="{8284DF83-A689-48F1-901B-A4C37A5B32A0}" type="presParOf" srcId="{4706AC26-1BDB-447B-9A26-8CA8B2EF9965}" destId="{86D66E1D-AE16-49DE-A55E-351135F5F7DF}" srcOrd="3" destOrd="0" presId="urn:microsoft.com/office/officeart/2016/7/layout/VerticalSolidActionList"/>
    <dgm:cxn modelId="{957CB216-E02C-4F9C-8107-C89607E5261D}" type="presParOf" srcId="{4706AC26-1BDB-447B-9A26-8CA8B2EF9965}" destId="{C29DCF0E-135A-431E-9238-1C8D6A4F1148}" srcOrd="4" destOrd="0" presId="urn:microsoft.com/office/officeart/2016/7/layout/VerticalSolidActionList"/>
    <dgm:cxn modelId="{09CABDA7-545D-403E-AC4A-2849608ED816}" type="presParOf" srcId="{C29DCF0E-135A-431E-9238-1C8D6A4F1148}" destId="{01353814-B084-4289-8508-15EDDB6B6DF4}" srcOrd="0" destOrd="0" presId="urn:microsoft.com/office/officeart/2016/7/layout/VerticalSolidActionList"/>
    <dgm:cxn modelId="{A866A026-D17A-4B38-82E6-6AB5281BE5AD}" type="presParOf" srcId="{C29DCF0E-135A-431E-9238-1C8D6A4F1148}" destId="{86CA9615-9CCD-4D96-B78A-E6B70955E807}" srcOrd="1" destOrd="0" presId="urn:microsoft.com/office/officeart/2016/7/layout/VerticalSolidActionList"/>
    <dgm:cxn modelId="{CBC06C50-03AB-41D4-9C3D-CF18A0669E62}" type="presParOf" srcId="{4706AC26-1BDB-447B-9A26-8CA8B2EF9965}" destId="{5FCD6209-451F-4643-8589-2DA50968CA97}" srcOrd="5" destOrd="0" presId="urn:microsoft.com/office/officeart/2016/7/layout/VerticalSolidActionList"/>
    <dgm:cxn modelId="{D1C8038D-B56B-4185-B463-D787F38741D3}" type="presParOf" srcId="{4706AC26-1BDB-447B-9A26-8CA8B2EF9965}" destId="{9C2CF964-65C3-45D4-9DAA-E85DADC07D74}" srcOrd="6" destOrd="0" presId="urn:microsoft.com/office/officeart/2016/7/layout/VerticalSolidActionList"/>
    <dgm:cxn modelId="{11849806-FA00-4752-9D3A-1AEFB01A6EF9}" type="presParOf" srcId="{9C2CF964-65C3-45D4-9DAA-E85DADC07D74}" destId="{A5E9A215-A07A-4BF0-9CCB-C1599B624D6E}" srcOrd="0" destOrd="0" presId="urn:microsoft.com/office/officeart/2016/7/layout/VerticalSolidActionList"/>
    <dgm:cxn modelId="{16E809E5-C498-47AE-AAFF-3FAC212E9920}" type="presParOf" srcId="{9C2CF964-65C3-45D4-9DAA-E85DADC07D74}" destId="{74E582C2-2690-4A27-A4FD-1E5D7606EF9C}" srcOrd="1" destOrd="0" presId="urn:microsoft.com/office/officeart/2016/7/layout/VerticalSolidActionList"/>
    <dgm:cxn modelId="{09CA58D0-5003-42B5-BDF9-829ABA3FBCEB}" type="presParOf" srcId="{4706AC26-1BDB-447B-9A26-8CA8B2EF9965}" destId="{62445AE7-EF5B-4F2B-A95E-F5DA0E4D2FF1}" srcOrd="7" destOrd="0" presId="urn:microsoft.com/office/officeart/2016/7/layout/VerticalSolidActionList"/>
    <dgm:cxn modelId="{B94520E5-FC96-4DC6-910D-4FAFBCB82C15}" type="presParOf" srcId="{4706AC26-1BDB-447B-9A26-8CA8B2EF9965}" destId="{E94A71DE-CBAA-4476-9868-E60C555E371F}" srcOrd="8" destOrd="0" presId="urn:microsoft.com/office/officeart/2016/7/layout/VerticalSolidActionList"/>
    <dgm:cxn modelId="{2D8C0C72-154D-4F30-9101-A7BD8A6CBF45}" type="presParOf" srcId="{E94A71DE-CBAA-4476-9868-E60C555E371F}" destId="{1AA7E2A2-826A-4C24-8152-2A3107507AE9}" srcOrd="0" destOrd="0" presId="urn:microsoft.com/office/officeart/2016/7/layout/VerticalSolidActionList"/>
    <dgm:cxn modelId="{69C76448-FF18-4B5F-9ED1-E81BAC9A4732}" type="presParOf" srcId="{E94A71DE-CBAA-4476-9868-E60C555E371F}" destId="{B9577464-D0F4-4943-8560-C85EC55746A5}" srcOrd="1" destOrd="0" presId="urn:microsoft.com/office/officeart/2016/7/layout/VerticalSolidActionList"/>
    <dgm:cxn modelId="{6CA00047-55FD-487A-BB72-C9CA60A7E292}" type="presParOf" srcId="{4706AC26-1BDB-447B-9A26-8CA8B2EF9965}" destId="{09F26CDF-C18B-4CD7-83B4-C0B50C12E991}" srcOrd="9" destOrd="0" presId="urn:microsoft.com/office/officeart/2016/7/layout/VerticalSolidActionList"/>
    <dgm:cxn modelId="{44E2C7AE-42FC-4E8B-B6D5-EA1CFF59CF8F}" type="presParOf" srcId="{4706AC26-1BDB-447B-9A26-8CA8B2EF9965}" destId="{270F3994-EB7C-43CD-A0CD-1499DFE838B2}" srcOrd="10" destOrd="0" presId="urn:microsoft.com/office/officeart/2016/7/layout/VerticalSolidActionList"/>
    <dgm:cxn modelId="{84A25697-9165-46CC-B956-FBBFACD33CD8}" type="presParOf" srcId="{270F3994-EB7C-43CD-A0CD-1499DFE838B2}" destId="{17C08C95-414F-496F-AB49-83B6EFE81FEB}" srcOrd="0" destOrd="0" presId="urn:microsoft.com/office/officeart/2016/7/layout/VerticalSolidActionList"/>
    <dgm:cxn modelId="{4591A946-8226-4EF7-82E2-B1283933CBFC}" type="presParOf" srcId="{270F3994-EB7C-43CD-A0CD-1499DFE838B2}" destId="{2D059DAA-CEEC-4F0C-815D-1AE73DBF5696}" srcOrd="1" destOrd="0" presId="urn:microsoft.com/office/officeart/2016/7/layout/VerticalSolidActionList"/>
    <dgm:cxn modelId="{D5BEFD67-44B9-4C94-BF86-97285061753B}" type="presParOf" srcId="{4706AC26-1BDB-447B-9A26-8CA8B2EF9965}" destId="{AF67EADF-FB9D-4DED-8FFC-6A62AF4F0EF5}" srcOrd="11" destOrd="0" presId="urn:microsoft.com/office/officeart/2016/7/layout/VerticalSolidActionList"/>
    <dgm:cxn modelId="{BA257279-3993-428E-976E-DAA76AF93C4E}" type="presParOf" srcId="{4706AC26-1BDB-447B-9A26-8CA8B2EF9965}" destId="{8C6358BC-90BF-4159-B306-9D9831248123}" srcOrd="12" destOrd="0" presId="urn:microsoft.com/office/officeart/2016/7/layout/VerticalSolidActionList"/>
    <dgm:cxn modelId="{E46288DA-3D20-43B0-AFB8-9245783A4403}" type="presParOf" srcId="{8C6358BC-90BF-4159-B306-9D9831248123}" destId="{61A1D6F9-B4D7-4A1C-B585-9DF3BA098D7E}" srcOrd="0" destOrd="0" presId="urn:microsoft.com/office/officeart/2016/7/layout/VerticalSolidActionList"/>
    <dgm:cxn modelId="{44EFEBBF-F5B7-4D8C-8229-A85F7749A02D}" type="presParOf" srcId="{8C6358BC-90BF-4159-B306-9D9831248123}" destId="{82CB438D-7755-4B0F-BCB5-BBE0C5756D0E}" srcOrd="1" destOrd="0" presId="urn:microsoft.com/office/officeart/2016/7/layout/VerticalSolidActionList"/>
    <dgm:cxn modelId="{340B44E1-68BF-4A84-8D7D-1370D4E2A47C}" type="presParOf" srcId="{4706AC26-1BDB-447B-9A26-8CA8B2EF9965}" destId="{DB587C5A-3708-44C5-B3D5-F673A81A265C}" srcOrd="13" destOrd="0" presId="urn:microsoft.com/office/officeart/2016/7/layout/VerticalSolidActionList"/>
    <dgm:cxn modelId="{A2CD60DE-E609-4E2F-8A07-33431B47143D}" type="presParOf" srcId="{4706AC26-1BDB-447B-9A26-8CA8B2EF9965}" destId="{C4E25187-D4B6-43D0-8349-D0C076450898}" srcOrd="14" destOrd="0" presId="urn:microsoft.com/office/officeart/2016/7/layout/VerticalSolidActionList"/>
    <dgm:cxn modelId="{FECC4D75-67C7-430E-BC8D-FDEB7F6E7813}" type="presParOf" srcId="{C4E25187-D4B6-43D0-8349-D0C076450898}" destId="{A9B6EE1A-C8A1-4016-84D7-DAEB64909D36}" srcOrd="0" destOrd="0" presId="urn:microsoft.com/office/officeart/2016/7/layout/VerticalSolidActionList"/>
    <dgm:cxn modelId="{806015FF-B729-4DC2-9F90-802775CAA148}" type="presParOf" srcId="{C4E25187-D4B6-43D0-8349-D0C076450898}" destId="{91DFDB93-80C2-467A-9A0E-A613F709C89D}" srcOrd="1" destOrd="0" presId="urn:microsoft.com/office/officeart/2016/7/layout/VerticalSolidActionList"/>
    <dgm:cxn modelId="{702219A5-6F55-4A82-98B7-374A4ACE8D40}" type="presParOf" srcId="{4706AC26-1BDB-447B-9A26-8CA8B2EF9965}" destId="{48D9FB33-EB32-4A76-BCDC-D6EB7AFCC1EB}" srcOrd="15" destOrd="0" presId="urn:microsoft.com/office/officeart/2016/7/layout/VerticalSolidActionList"/>
    <dgm:cxn modelId="{BC5721DA-3320-4525-963D-4C68616454F2}" type="presParOf" srcId="{4706AC26-1BDB-447B-9A26-8CA8B2EF9965}" destId="{CC27C8F2-2C66-41A0-9105-D548A2F5DCA4}" srcOrd="16" destOrd="0" presId="urn:microsoft.com/office/officeart/2016/7/layout/VerticalSolidActionList"/>
    <dgm:cxn modelId="{59F7C394-6F62-42B9-8E17-C4C50969562E}" type="presParOf" srcId="{CC27C8F2-2C66-41A0-9105-D548A2F5DCA4}" destId="{AC3EBCCD-B685-48B3-A23B-1618694327FF}" srcOrd="0" destOrd="0" presId="urn:microsoft.com/office/officeart/2016/7/layout/VerticalSolidActionList"/>
    <dgm:cxn modelId="{A5C8F30B-568E-414E-843C-12E79EC446C6}" type="presParOf" srcId="{CC27C8F2-2C66-41A0-9105-D548A2F5DCA4}" destId="{0652D0BF-1A64-4CBB-A98C-579201EA5FC8}" srcOrd="1" destOrd="0" presId="urn:microsoft.com/office/officeart/2016/7/layout/VerticalSolidActionList"/>
    <dgm:cxn modelId="{6FA99CE4-2B26-420D-86EF-A5BA03D6AD74}" type="presParOf" srcId="{4706AC26-1BDB-447B-9A26-8CA8B2EF9965}" destId="{76DDDB57-AE5F-4A30-9B4B-22CE854C3828}" srcOrd="17" destOrd="0" presId="urn:microsoft.com/office/officeart/2016/7/layout/VerticalSolidActionList"/>
    <dgm:cxn modelId="{10BEB438-3ACD-4805-87EC-576C6052EC91}" type="presParOf" srcId="{4706AC26-1BDB-447B-9A26-8CA8B2EF9965}" destId="{EE0429BD-FA83-4738-94DC-4BF15288EDF6}" srcOrd="18" destOrd="0" presId="urn:microsoft.com/office/officeart/2016/7/layout/VerticalSolidActionList"/>
    <dgm:cxn modelId="{00B3DD73-5B26-4822-84FB-529E3D990373}" type="presParOf" srcId="{EE0429BD-FA83-4738-94DC-4BF15288EDF6}" destId="{96E17C19-1B8B-41D8-82B9-E82BD1D0EE47}" srcOrd="0" destOrd="0" presId="urn:microsoft.com/office/officeart/2016/7/layout/VerticalSolidActionList"/>
    <dgm:cxn modelId="{1756162E-67F3-42BE-BE31-EC8001F6E4C3}" type="presParOf" srcId="{EE0429BD-FA83-4738-94DC-4BF15288EDF6}" destId="{D2D4C595-B8D3-47D3-88B1-C29CA09E78DE}"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06A0F-3F2A-4B8E-BE1F-167860550C81}">
      <dsp:nvSpPr>
        <dsp:cNvPr id="0" name=""/>
        <dsp:cNvSpPr/>
      </dsp:nvSpPr>
      <dsp:spPr>
        <a:xfrm>
          <a:off x="1630918" y="13984"/>
          <a:ext cx="6523672" cy="13273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577" tIns="337150" rIns="126577" bIns="337150" numCol="1" spcCol="1270" anchor="ctr" anchorCtr="0">
          <a:noAutofit/>
        </a:bodyPr>
        <a:lstStyle/>
        <a:p>
          <a:pPr marL="0" lvl="0" indent="0" algn="l" defTabSz="666750">
            <a:lnSpc>
              <a:spcPct val="90000"/>
            </a:lnSpc>
            <a:spcBef>
              <a:spcPct val="0"/>
            </a:spcBef>
            <a:spcAft>
              <a:spcPct val="35000"/>
            </a:spcAft>
            <a:buNone/>
          </a:pPr>
          <a:r>
            <a:rPr lang="en-US" sz="1500" kern="1200"/>
            <a:t>Undertake key Reception tasks within hotel administration and front office operations and gain an appreciation of the importance of work based key skills within this area of hotel operation.</a:t>
          </a:r>
        </a:p>
      </dsp:txBody>
      <dsp:txXfrm>
        <a:off x="1630918" y="13984"/>
        <a:ext cx="6523672" cy="1327360"/>
      </dsp:txXfrm>
    </dsp:sp>
    <dsp:sp modelId="{CCC904FF-444B-48AB-A5A4-52683EF1CBFF}">
      <dsp:nvSpPr>
        <dsp:cNvPr id="0" name=""/>
        <dsp:cNvSpPr/>
      </dsp:nvSpPr>
      <dsp:spPr>
        <a:xfrm>
          <a:off x="0" y="13984"/>
          <a:ext cx="1630918" cy="13273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6303" tIns="131114" rIns="86303" bIns="131114" numCol="1" spcCol="1270" anchor="ctr" anchorCtr="0">
          <a:noAutofit/>
        </a:bodyPr>
        <a:lstStyle/>
        <a:p>
          <a:pPr marL="0" lvl="0" indent="0" algn="ctr" defTabSz="844550">
            <a:lnSpc>
              <a:spcPct val="90000"/>
            </a:lnSpc>
            <a:spcBef>
              <a:spcPct val="0"/>
            </a:spcBef>
            <a:spcAft>
              <a:spcPct val="35000"/>
            </a:spcAft>
            <a:buNone/>
          </a:pPr>
          <a:r>
            <a:rPr lang="en-US" sz="1900" kern="1200"/>
            <a:t>Undertake</a:t>
          </a:r>
        </a:p>
      </dsp:txBody>
      <dsp:txXfrm>
        <a:off x="0" y="13984"/>
        <a:ext cx="1630918" cy="1327360"/>
      </dsp:txXfrm>
    </dsp:sp>
    <dsp:sp modelId="{B751335E-BFE9-401C-9C86-849729780EDB}">
      <dsp:nvSpPr>
        <dsp:cNvPr id="0" name=""/>
        <dsp:cNvSpPr/>
      </dsp:nvSpPr>
      <dsp:spPr>
        <a:xfrm>
          <a:off x="1630918" y="1408297"/>
          <a:ext cx="6523672" cy="13273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577" tIns="337150" rIns="126577" bIns="337150" numCol="1" spcCol="1270" anchor="ctr" anchorCtr="0">
          <a:noAutofit/>
        </a:bodyPr>
        <a:lstStyle/>
        <a:p>
          <a:pPr marL="0" lvl="0" indent="0" algn="l" defTabSz="666750">
            <a:lnSpc>
              <a:spcPct val="90000"/>
            </a:lnSpc>
            <a:spcBef>
              <a:spcPct val="0"/>
            </a:spcBef>
            <a:spcAft>
              <a:spcPct val="35000"/>
            </a:spcAft>
            <a:buNone/>
          </a:pPr>
          <a:r>
            <a:rPr lang="en-US" sz="1500" kern="1200"/>
            <a:t>Understand the key administrative and operational duties required within Hotel Administration and Front Office departments (Reception, Concierge, Switchboard, Finance).</a:t>
          </a:r>
        </a:p>
      </dsp:txBody>
      <dsp:txXfrm>
        <a:off x="1630918" y="1408297"/>
        <a:ext cx="6523672" cy="1327360"/>
      </dsp:txXfrm>
    </dsp:sp>
    <dsp:sp modelId="{01AEDD32-E4EC-404F-8EC2-FBEBC4D12166}">
      <dsp:nvSpPr>
        <dsp:cNvPr id="0" name=""/>
        <dsp:cNvSpPr/>
      </dsp:nvSpPr>
      <dsp:spPr>
        <a:xfrm>
          <a:off x="0" y="1408297"/>
          <a:ext cx="1630918" cy="13273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6303" tIns="131114" rIns="86303" bIns="131114" numCol="1" spcCol="1270" anchor="ctr" anchorCtr="0">
          <a:noAutofit/>
        </a:bodyPr>
        <a:lstStyle/>
        <a:p>
          <a:pPr marL="0" lvl="0" indent="0" algn="ctr" defTabSz="844550">
            <a:lnSpc>
              <a:spcPct val="90000"/>
            </a:lnSpc>
            <a:spcBef>
              <a:spcPct val="0"/>
            </a:spcBef>
            <a:spcAft>
              <a:spcPct val="35000"/>
            </a:spcAft>
            <a:buNone/>
          </a:pPr>
          <a:r>
            <a:rPr lang="en-US" sz="1900" kern="1200"/>
            <a:t>Understand</a:t>
          </a:r>
        </a:p>
      </dsp:txBody>
      <dsp:txXfrm>
        <a:off x="0" y="1408297"/>
        <a:ext cx="1630918" cy="1327360"/>
      </dsp:txXfrm>
    </dsp:sp>
    <dsp:sp modelId="{1AA512AD-C2D6-495B-B23E-16549434DAEA}">
      <dsp:nvSpPr>
        <dsp:cNvPr id="0" name=""/>
        <dsp:cNvSpPr/>
      </dsp:nvSpPr>
      <dsp:spPr>
        <a:xfrm>
          <a:off x="1630918" y="2815299"/>
          <a:ext cx="6523672" cy="132736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577" tIns="337150" rIns="126577" bIns="337150" numCol="1" spcCol="1270" anchor="ctr" anchorCtr="0">
          <a:noAutofit/>
        </a:bodyPr>
        <a:lstStyle/>
        <a:p>
          <a:pPr marL="0" lvl="0" indent="0" algn="l" defTabSz="666750">
            <a:lnSpc>
              <a:spcPct val="90000"/>
            </a:lnSpc>
            <a:spcBef>
              <a:spcPct val="0"/>
            </a:spcBef>
            <a:spcAft>
              <a:spcPct val="35000"/>
            </a:spcAft>
            <a:buNone/>
          </a:pPr>
          <a:r>
            <a:rPr lang="en-US" sz="1500" kern="1200"/>
            <a:t>Examine issues such as resource allocation, marketing, PMS systems, management styles, culture, health and safety and organisational/industry problems as they relate to specific departmental areas. </a:t>
          </a:r>
        </a:p>
      </dsp:txBody>
      <dsp:txXfrm>
        <a:off x="1630918" y="2815299"/>
        <a:ext cx="6523672" cy="1327360"/>
      </dsp:txXfrm>
    </dsp:sp>
    <dsp:sp modelId="{881155D6-5C7F-48E7-8CA0-C2D9DC4B2C13}">
      <dsp:nvSpPr>
        <dsp:cNvPr id="0" name=""/>
        <dsp:cNvSpPr/>
      </dsp:nvSpPr>
      <dsp:spPr>
        <a:xfrm>
          <a:off x="0" y="2815299"/>
          <a:ext cx="1630918" cy="1327360"/>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6303" tIns="131114" rIns="86303" bIns="131114" numCol="1" spcCol="1270" anchor="ctr" anchorCtr="0">
          <a:noAutofit/>
        </a:bodyPr>
        <a:lstStyle/>
        <a:p>
          <a:pPr marL="0" lvl="0" indent="0" algn="ctr" defTabSz="844550">
            <a:lnSpc>
              <a:spcPct val="90000"/>
            </a:lnSpc>
            <a:spcBef>
              <a:spcPct val="0"/>
            </a:spcBef>
            <a:spcAft>
              <a:spcPct val="35000"/>
            </a:spcAft>
            <a:buNone/>
          </a:pPr>
          <a:r>
            <a:rPr lang="en-US" sz="1900" kern="1200"/>
            <a:t>Examine</a:t>
          </a:r>
        </a:p>
      </dsp:txBody>
      <dsp:txXfrm>
        <a:off x="0" y="2815299"/>
        <a:ext cx="1630918" cy="13273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F60E20-1F92-447D-9B19-0498EAFDBC83}">
      <dsp:nvSpPr>
        <dsp:cNvPr id="0" name=""/>
        <dsp:cNvSpPr/>
      </dsp:nvSpPr>
      <dsp:spPr>
        <a:xfrm>
          <a:off x="979243" y="774"/>
          <a:ext cx="3916972" cy="497585"/>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Understand the importance of online reputation management​</a:t>
          </a:r>
        </a:p>
      </dsp:txBody>
      <dsp:txXfrm>
        <a:off x="979243" y="774"/>
        <a:ext cx="3916972" cy="497585"/>
      </dsp:txXfrm>
    </dsp:sp>
    <dsp:sp modelId="{54E7CF45-BCB4-471D-87F5-72DC6D65C413}">
      <dsp:nvSpPr>
        <dsp:cNvPr id="0" name=""/>
        <dsp:cNvSpPr/>
      </dsp:nvSpPr>
      <dsp:spPr>
        <a:xfrm>
          <a:off x="0" y="774"/>
          <a:ext cx="979243" cy="49758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Understand</a:t>
          </a:r>
        </a:p>
      </dsp:txBody>
      <dsp:txXfrm>
        <a:off x="0" y="774"/>
        <a:ext cx="979243" cy="497585"/>
      </dsp:txXfrm>
    </dsp:sp>
    <dsp:sp modelId="{B2C8F851-337D-49F5-8A3F-E93D1FC1D8F7}">
      <dsp:nvSpPr>
        <dsp:cNvPr id="0" name=""/>
        <dsp:cNvSpPr/>
      </dsp:nvSpPr>
      <dsp:spPr>
        <a:xfrm>
          <a:off x="979243" y="528215"/>
          <a:ext cx="3916972" cy="497585"/>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Set reputation objectives and strategies​</a:t>
          </a:r>
        </a:p>
      </dsp:txBody>
      <dsp:txXfrm>
        <a:off x="979243" y="528215"/>
        <a:ext cx="3916972" cy="497585"/>
      </dsp:txXfrm>
    </dsp:sp>
    <dsp:sp modelId="{B0ABDD91-019F-4B6D-9C91-30E5B08B2D14}">
      <dsp:nvSpPr>
        <dsp:cNvPr id="0" name=""/>
        <dsp:cNvSpPr/>
      </dsp:nvSpPr>
      <dsp:spPr>
        <a:xfrm>
          <a:off x="0" y="528215"/>
          <a:ext cx="979243" cy="49758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Set</a:t>
          </a:r>
        </a:p>
      </dsp:txBody>
      <dsp:txXfrm>
        <a:off x="0" y="528215"/>
        <a:ext cx="979243" cy="497585"/>
      </dsp:txXfrm>
    </dsp:sp>
    <dsp:sp modelId="{86CA9615-9CCD-4D96-B78A-E6B70955E807}">
      <dsp:nvSpPr>
        <dsp:cNvPr id="0" name=""/>
        <dsp:cNvSpPr/>
      </dsp:nvSpPr>
      <dsp:spPr>
        <a:xfrm>
          <a:off x="979243" y="1055656"/>
          <a:ext cx="3916972" cy="497585"/>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Take a team approach​</a:t>
          </a:r>
        </a:p>
      </dsp:txBody>
      <dsp:txXfrm>
        <a:off x="979243" y="1055656"/>
        <a:ext cx="3916972" cy="497585"/>
      </dsp:txXfrm>
    </dsp:sp>
    <dsp:sp modelId="{01353814-B084-4289-8508-15EDDB6B6DF4}">
      <dsp:nvSpPr>
        <dsp:cNvPr id="0" name=""/>
        <dsp:cNvSpPr/>
      </dsp:nvSpPr>
      <dsp:spPr>
        <a:xfrm>
          <a:off x="0" y="1055656"/>
          <a:ext cx="979243" cy="497585"/>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Take</a:t>
          </a:r>
        </a:p>
      </dsp:txBody>
      <dsp:txXfrm>
        <a:off x="0" y="1055656"/>
        <a:ext cx="979243" cy="497585"/>
      </dsp:txXfrm>
    </dsp:sp>
    <dsp:sp modelId="{74E582C2-2690-4A27-A4FD-1E5D7606EF9C}">
      <dsp:nvSpPr>
        <dsp:cNvPr id="0" name=""/>
        <dsp:cNvSpPr/>
      </dsp:nvSpPr>
      <dsp:spPr>
        <a:xfrm>
          <a:off x="979243" y="1583097"/>
          <a:ext cx="3916972" cy="497585"/>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Be prepared​</a:t>
          </a:r>
        </a:p>
      </dsp:txBody>
      <dsp:txXfrm>
        <a:off x="979243" y="1583097"/>
        <a:ext cx="3916972" cy="497585"/>
      </dsp:txXfrm>
    </dsp:sp>
    <dsp:sp modelId="{A5E9A215-A07A-4BF0-9CCB-C1599B624D6E}">
      <dsp:nvSpPr>
        <dsp:cNvPr id="0" name=""/>
        <dsp:cNvSpPr/>
      </dsp:nvSpPr>
      <dsp:spPr>
        <a:xfrm>
          <a:off x="0" y="1583097"/>
          <a:ext cx="979243" cy="49758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Be</a:t>
          </a:r>
        </a:p>
      </dsp:txBody>
      <dsp:txXfrm>
        <a:off x="0" y="1583097"/>
        <a:ext cx="979243" cy="497585"/>
      </dsp:txXfrm>
    </dsp:sp>
    <dsp:sp modelId="{B9577464-D0F4-4943-8560-C85EC55746A5}">
      <dsp:nvSpPr>
        <dsp:cNvPr id="0" name=""/>
        <dsp:cNvSpPr/>
      </dsp:nvSpPr>
      <dsp:spPr>
        <a:xfrm>
          <a:off x="979243" y="2110537"/>
          <a:ext cx="3916972" cy="497585"/>
        </a:xfrm>
        <a:prstGeom prst="rect">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Optimise your online presence​</a:t>
          </a:r>
        </a:p>
      </dsp:txBody>
      <dsp:txXfrm>
        <a:off x="979243" y="2110537"/>
        <a:ext cx="3916972" cy="497585"/>
      </dsp:txXfrm>
    </dsp:sp>
    <dsp:sp modelId="{1AA7E2A2-826A-4C24-8152-2A3107507AE9}">
      <dsp:nvSpPr>
        <dsp:cNvPr id="0" name=""/>
        <dsp:cNvSpPr/>
      </dsp:nvSpPr>
      <dsp:spPr>
        <a:xfrm>
          <a:off x="0" y="2110537"/>
          <a:ext cx="979243" cy="497585"/>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Optimise</a:t>
          </a:r>
        </a:p>
      </dsp:txBody>
      <dsp:txXfrm>
        <a:off x="0" y="2110537"/>
        <a:ext cx="979243" cy="497585"/>
      </dsp:txXfrm>
    </dsp:sp>
    <dsp:sp modelId="{2D059DAA-CEEC-4F0C-815D-1AE73DBF5696}">
      <dsp:nvSpPr>
        <dsp:cNvPr id="0" name=""/>
        <dsp:cNvSpPr/>
      </dsp:nvSpPr>
      <dsp:spPr>
        <a:xfrm>
          <a:off x="979243" y="2637978"/>
          <a:ext cx="3916972" cy="497585"/>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Set up monitoring tools​</a:t>
          </a:r>
        </a:p>
      </dsp:txBody>
      <dsp:txXfrm>
        <a:off x="979243" y="2637978"/>
        <a:ext cx="3916972" cy="497585"/>
      </dsp:txXfrm>
    </dsp:sp>
    <dsp:sp modelId="{17C08C95-414F-496F-AB49-83B6EFE81FEB}">
      <dsp:nvSpPr>
        <dsp:cNvPr id="0" name=""/>
        <dsp:cNvSpPr/>
      </dsp:nvSpPr>
      <dsp:spPr>
        <a:xfrm>
          <a:off x="0" y="2637978"/>
          <a:ext cx="979243" cy="49758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Set up</a:t>
          </a:r>
        </a:p>
      </dsp:txBody>
      <dsp:txXfrm>
        <a:off x="0" y="2637978"/>
        <a:ext cx="979243" cy="497585"/>
      </dsp:txXfrm>
    </dsp:sp>
    <dsp:sp modelId="{82CB438D-7755-4B0F-BCB5-BBE0C5756D0E}">
      <dsp:nvSpPr>
        <dsp:cNvPr id="0" name=""/>
        <dsp:cNvSpPr/>
      </dsp:nvSpPr>
      <dsp:spPr>
        <a:xfrm>
          <a:off x="979243" y="3165419"/>
          <a:ext cx="3916972" cy="497585"/>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Analyse feedback​</a:t>
          </a:r>
        </a:p>
      </dsp:txBody>
      <dsp:txXfrm>
        <a:off x="979243" y="3165419"/>
        <a:ext cx="3916972" cy="497585"/>
      </dsp:txXfrm>
    </dsp:sp>
    <dsp:sp modelId="{61A1D6F9-B4D7-4A1C-B585-9DF3BA098D7E}">
      <dsp:nvSpPr>
        <dsp:cNvPr id="0" name=""/>
        <dsp:cNvSpPr/>
      </dsp:nvSpPr>
      <dsp:spPr>
        <a:xfrm>
          <a:off x="0" y="3165419"/>
          <a:ext cx="979243" cy="49758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Analyse</a:t>
          </a:r>
        </a:p>
      </dsp:txBody>
      <dsp:txXfrm>
        <a:off x="0" y="3165419"/>
        <a:ext cx="979243" cy="497585"/>
      </dsp:txXfrm>
    </dsp:sp>
    <dsp:sp modelId="{91DFDB93-80C2-467A-9A0E-A613F709C89D}">
      <dsp:nvSpPr>
        <dsp:cNvPr id="0" name=""/>
        <dsp:cNvSpPr/>
      </dsp:nvSpPr>
      <dsp:spPr>
        <a:xfrm>
          <a:off x="979243" y="3692860"/>
          <a:ext cx="3916972" cy="497585"/>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Take action​</a:t>
          </a:r>
        </a:p>
      </dsp:txBody>
      <dsp:txXfrm>
        <a:off x="979243" y="3692860"/>
        <a:ext cx="3916972" cy="497585"/>
      </dsp:txXfrm>
    </dsp:sp>
    <dsp:sp modelId="{A9B6EE1A-C8A1-4016-84D7-DAEB64909D36}">
      <dsp:nvSpPr>
        <dsp:cNvPr id="0" name=""/>
        <dsp:cNvSpPr/>
      </dsp:nvSpPr>
      <dsp:spPr>
        <a:xfrm>
          <a:off x="0" y="3692860"/>
          <a:ext cx="979243" cy="497585"/>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Take</a:t>
          </a:r>
        </a:p>
      </dsp:txBody>
      <dsp:txXfrm>
        <a:off x="0" y="3692860"/>
        <a:ext cx="979243" cy="497585"/>
      </dsp:txXfrm>
    </dsp:sp>
    <dsp:sp modelId="{0652D0BF-1A64-4CBB-A98C-579201EA5FC8}">
      <dsp:nvSpPr>
        <dsp:cNvPr id="0" name=""/>
        <dsp:cNvSpPr/>
      </dsp:nvSpPr>
      <dsp:spPr>
        <a:xfrm>
          <a:off x="979243" y="4220300"/>
          <a:ext cx="3916972" cy="497585"/>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Recognise and reward​</a:t>
          </a:r>
        </a:p>
      </dsp:txBody>
      <dsp:txXfrm>
        <a:off x="979243" y="4220300"/>
        <a:ext cx="3916972" cy="497585"/>
      </dsp:txXfrm>
    </dsp:sp>
    <dsp:sp modelId="{AC3EBCCD-B685-48B3-A23B-1618694327FF}">
      <dsp:nvSpPr>
        <dsp:cNvPr id="0" name=""/>
        <dsp:cNvSpPr/>
      </dsp:nvSpPr>
      <dsp:spPr>
        <a:xfrm>
          <a:off x="0" y="4220300"/>
          <a:ext cx="979243" cy="49758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Recognise and reward</a:t>
          </a:r>
        </a:p>
      </dsp:txBody>
      <dsp:txXfrm>
        <a:off x="0" y="4220300"/>
        <a:ext cx="979243" cy="497585"/>
      </dsp:txXfrm>
    </dsp:sp>
    <dsp:sp modelId="{D2D4C595-B8D3-47D3-88B1-C29CA09E78DE}">
      <dsp:nvSpPr>
        <dsp:cNvPr id="0" name=""/>
        <dsp:cNvSpPr/>
      </dsp:nvSpPr>
      <dsp:spPr>
        <a:xfrm>
          <a:off x="979243" y="4747741"/>
          <a:ext cx="3916972" cy="497585"/>
        </a:xfrm>
        <a:prstGeom prst="rect">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6000" tIns="126387" rIns="76000" bIns="126387" numCol="1" spcCol="1270" anchor="ctr" anchorCtr="0">
          <a:noAutofit/>
        </a:bodyPr>
        <a:lstStyle/>
        <a:p>
          <a:pPr marL="0" lvl="0" indent="0" algn="l" defTabSz="488950">
            <a:lnSpc>
              <a:spcPct val="90000"/>
            </a:lnSpc>
            <a:spcBef>
              <a:spcPct val="0"/>
            </a:spcBef>
            <a:spcAft>
              <a:spcPct val="35000"/>
            </a:spcAft>
            <a:buNone/>
          </a:pPr>
          <a:r>
            <a:rPr lang="en-US" sz="1100" kern="1200"/>
            <a:t>Respond to reviews</a:t>
          </a:r>
        </a:p>
      </dsp:txBody>
      <dsp:txXfrm>
        <a:off x="979243" y="4747741"/>
        <a:ext cx="3916972" cy="497585"/>
      </dsp:txXfrm>
    </dsp:sp>
    <dsp:sp modelId="{96E17C19-1B8B-41D8-82B9-E82BD1D0EE47}">
      <dsp:nvSpPr>
        <dsp:cNvPr id="0" name=""/>
        <dsp:cNvSpPr/>
      </dsp:nvSpPr>
      <dsp:spPr>
        <a:xfrm>
          <a:off x="0" y="4747741"/>
          <a:ext cx="979243" cy="497585"/>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51818" tIns="49150" rIns="51818" bIns="49150" numCol="1" spcCol="1270" anchor="ctr" anchorCtr="0">
          <a:noAutofit/>
        </a:bodyPr>
        <a:lstStyle/>
        <a:p>
          <a:pPr marL="0" lvl="0" indent="0" algn="ctr" defTabSz="622300">
            <a:lnSpc>
              <a:spcPct val="90000"/>
            </a:lnSpc>
            <a:spcBef>
              <a:spcPct val="0"/>
            </a:spcBef>
            <a:spcAft>
              <a:spcPct val="35000"/>
            </a:spcAft>
            <a:buNone/>
          </a:pPr>
          <a:r>
            <a:rPr lang="en-US" sz="1400" kern="1200"/>
            <a:t>Respond</a:t>
          </a:r>
        </a:p>
      </dsp:txBody>
      <dsp:txXfrm>
        <a:off x="0" y="4747741"/>
        <a:ext cx="979243" cy="497585"/>
      </dsp:txXfrm>
    </dsp:sp>
  </dsp:spTree>
</dsp:drawing>
</file>

<file path=ppt/diagrams/layout1.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21/11/2022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ACFA33-DD99-D445-BBF2-692ED867A9DB}" type="datetimeFigureOut">
              <a:rPr lang="en-US" smtClean="0"/>
              <a:t>11/21/2022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08C8D7-18E8-2C4F-967C-29C09C3D1F6E}" type="slidenum">
              <a:rPr lang="en-US" smtClean="0"/>
              <a:t>‹#›</a:t>
            </a:fld>
            <a:endParaRPr lang="en-US"/>
          </a:p>
        </p:txBody>
      </p:sp>
    </p:spTree>
    <p:extLst>
      <p:ext uri="{BB962C8B-B14F-4D97-AF65-F5344CB8AC3E}">
        <p14:creationId xmlns:p14="http://schemas.microsoft.com/office/powerpoint/2010/main" val="2605161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customer-alliance.com/en/articles/hotel-reputation-managemen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aespire.com/blog/why-trust-is-important-to-your-brand-and-busines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researchgate.net/publication/335320496_The_impact_of_online_reputation_on_hotel_profitability" TargetMode="External"/><Relationship Id="rId2" Type="http://schemas.openxmlformats.org/officeDocument/2006/relationships/slide" Target="../slides/slide19.xml"/><Relationship Id="rId1" Type="http://schemas.openxmlformats.org/officeDocument/2006/relationships/notesMaster" Target="../notesMasters/notesMaster1.xml"/><Relationship Id="rId5" Type="http://schemas.openxmlformats.org/officeDocument/2006/relationships/hyperlink" Target="http://www.h-hotelier.com/Publications/HN95%20-%20Reputation%20management.pdf" TargetMode="External"/><Relationship Id="rId4" Type="http://schemas.openxmlformats.org/officeDocument/2006/relationships/hyperlink" Target="http://www.bamboorevenue.co.uk/"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sofitel-chicago.com/"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resources.trustyou.com/c/bp-properly-reply-negative-reviews?x=2Rcb-L"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1</a:t>
            </a:fld>
            <a:endParaRPr lang="en-US"/>
          </a:p>
        </p:txBody>
      </p:sp>
    </p:spTree>
    <p:extLst>
      <p:ext uri="{BB962C8B-B14F-4D97-AF65-F5344CB8AC3E}">
        <p14:creationId xmlns:p14="http://schemas.microsoft.com/office/powerpoint/2010/main" val="371724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3</a:t>
            </a:fld>
            <a:endParaRPr lang="en-US"/>
          </a:p>
        </p:txBody>
      </p:sp>
    </p:spTree>
    <p:extLst>
      <p:ext uri="{BB962C8B-B14F-4D97-AF65-F5344CB8AC3E}">
        <p14:creationId xmlns:p14="http://schemas.microsoft.com/office/powerpoint/2010/main" val="91741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Today, we're going to give you a getting-started guide to </a:t>
            </a:r>
            <a:r>
              <a:rPr lang="en-GB" sz="1200" b="1" i="0" u="none" strike="noStrike" kern="1200" dirty="0">
                <a:solidFill>
                  <a:schemeClr val="tx1"/>
                </a:solidFill>
                <a:effectLst/>
                <a:latin typeface="+mn-lt"/>
                <a:ea typeface="+mn-ea"/>
                <a:cs typeface="+mn-cs"/>
              </a:rPr>
              <a:t>online reputation management.</a:t>
            </a:r>
            <a:r>
              <a:rPr lang="en-GB" sz="1200" b="0" i="0" u="none" strike="noStrike" kern="1200" dirty="0">
                <a:solidFill>
                  <a:schemeClr val="tx1"/>
                </a:solidFill>
                <a:effectLst/>
                <a:latin typeface="+mn-lt"/>
                <a:ea typeface="+mn-ea"/>
                <a:cs typeface="+mn-cs"/>
              </a:rPr>
              <a:t> We'll take you through what it is, why it's important, and how it can help hotels.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6</a:t>
            </a:fld>
            <a:endParaRPr lang="en-US" altLang="en-US"/>
          </a:p>
        </p:txBody>
      </p:sp>
    </p:spTree>
    <p:extLst>
      <p:ext uri="{BB962C8B-B14F-4D97-AF65-F5344CB8AC3E}">
        <p14:creationId xmlns:p14="http://schemas.microsoft.com/office/powerpoint/2010/main" val="2138685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0" i="0" u="none" strike="noStrike" kern="1200" dirty="0">
                <a:solidFill>
                  <a:schemeClr val="tx1"/>
                </a:solidFill>
                <a:effectLst/>
                <a:latin typeface="+mn-lt"/>
                <a:ea typeface="+mn-ea"/>
                <a:cs typeface="+mn-cs"/>
              </a:rPr>
              <a:t>Potential guests decide whether to book based on reviews and any interactions or experiences they've had with the hotel. This often overshadows other factors, even ones like price, facilities or location. For example, </a:t>
            </a:r>
            <a:r>
              <a:rPr lang="en-GB" sz="1200" b="0" i="0" u="none" strike="noStrike" kern="1200" dirty="0">
                <a:solidFill>
                  <a:schemeClr val="tx1"/>
                </a:solidFill>
                <a:effectLst/>
                <a:latin typeface="+mn-lt"/>
                <a:ea typeface="+mn-ea"/>
                <a:cs typeface="+mn-cs"/>
                <a:hlinkClick r:id="rId3"/>
              </a:rPr>
              <a:t>93% of the people find reviews important</a:t>
            </a:r>
            <a:r>
              <a:rPr lang="en-GB" sz="1200" b="0" i="0" u="none" strike="noStrike" kern="1200" dirty="0">
                <a:solidFill>
                  <a:schemeClr val="tx1"/>
                </a:solidFill>
                <a:effectLst/>
                <a:latin typeface="+mn-lt"/>
                <a:ea typeface="+mn-ea"/>
                <a:cs typeface="+mn-cs"/>
              </a:rPr>
              <a:t> when determining which hotel to stay at.</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There are many different platforms that guests can use today, and they are accessible 24/7. These sites range from a hotel’s own site to sites like TripAdvisor, </a:t>
            </a:r>
            <a:r>
              <a:rPr lang="en-GB" sz="1200" b="0" i="0" u="none" strike="noStrike" kern="1200" dirty="0" err="1">
                <a:solidFill>
                  <a:schemeClr val="tx1"/>
                </a:solidFill>
                <a:effectLst/>
                <a:latin typeface="+mn-lt"/>
                <a:ea typeface="+mn-ea"/>
                <a:cs typeface="+mn-cs"/>
              </a:rPr>
              <a:t>Booking.com</a:t>
            </a:r>
            <a:r>
              <a:rPr lang="en-GB" sz="1200" b="0" i="0" u="none" strike="noStrike" kern="1200" dirty="0">
                <a:solidFill>
                  <a:schemeClr val="tx1"/>
                </a:solidFill>
                <a:effectLst/>
                <a:latin typeface="+mn-lt"/>
                <a:ea typeface="+mn-ea"/>
                <a:cs typeface="+mn-cs"/>
              </a:rPr>
              <a:t>, Facebook, Twitter and even </a:t>
            </a:r>
            <a:r>
              <a:rPr lang="en-GB" sz="1200" b="0" i="0" u="none" strike="noStrike" kern="1200" dirty="0" err="1">
                <a:solidFill>
                  <a:schemeClr val="tx1"/>
                </a:solidFill>
                <a:effectLst/>
                <a:latin typeface="+mn-lt"/>
                <a:ea typeface="+mn-ea"/>
                <a:cs typeface="+mn-cs"/>
              </a:rPr>
              <a:t>Youtube</a:t>
            </a:r>
            <a:r>
              <a:rPr lang="en-GB" sz="1200" b="0" i="0" u="none" strike="noStrike" kern="1200" dirty="0">
                <a:solidFill>
                  <a:schemeClr val="tx1"/>
                </a:solidFill>
                <a:effectLst/>
                <a:latin typeface="+mn-lt"/>
                <a:ea typeface="+mn-ea"/>
                <a:cs typeface="+mn-cs"/>
              </a:rPr>
              <a:t>!</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Hotels today create profiles on these platforms. The keys is to have an up to date and interactive presence online, to be vocal with your brand and connected with your potential guests and followers.</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If hoteliers don't have the resources to manage these social spaces, their reputation can start to decline. If there is no one to monitor these sites or respond to guests' posts or reviews, this can show a lack of interest in trying to resolve the situation.</a:t>
            </a:r>
          </a:p>
          <a:p>
            <a:endParaRPr lang="en-GB" dirty="0"/>
          </a:p>
          <a:p>
            <a:r>
              <a:rPr lang="en-GB" sz="1200" b="0" i="0" u="none" strike="noStrike" kern="1200" dirty="0">
                <a:solidFill>
                  <a:schemeClr val="tx1"/>
                </a:solidFill>
                <a:effectLst/>
                <a:latin typeface="+mn-lt"/>
                <a:ea typeface="+mn-ea"/>
                <a:cs typeface="+mn-cs"/>
              </a:rPr>
              <a:t>These days, a guest who tweets a complaint to a hotel's Twitter profile expects a response, whether they're talking about the quality of food in the restaurant or poor service they received. Guests want to feel listened to and valued, and they expect someone to be reading and responding to them online.</a:t>
            </a:r>
          </a:p>
          <a:p>
            <a:endParaRPr lang="en-GB" sz="1200" b="0" i="0" u="none" strike="noStrike" kern="1200" dirty="0">
              <a:solidFill>
                <a:schemeClr val="tx1"/>
              </a:solidFill>
              <a:effectLst/>
              <a:latin typeface="+mn-lt"/>
              <a:ea typeface="+mn-ea"/>
              <a:cs typeface="+mn-cs"/>
            </a:endParaRPr>
          </a:p>
          <a:p>
            <a:r>
              <a:rPr lang="en-GB" sz="1200" b="1" i="0" u="none" strike="noStrike" kern="1200" dirty="0">
                <a:solidFill>
                  <a:schemeClr val="tx1"/>
                </a:solidFill>
                <a:effectLst/>
                <a:latin typeface="+mn-lt"/>
                <a:ea typeface="+mn-ea"/>
                <a:cs typeface="+mn-cs"/>
              </a:rPr>
              <a:t>Can you tell us about any reviews you’ve left? </a:t>
            </a:r>
          </a:p>
          <a:p>
            <a:endParaRPr lang="en-GB" sz="1200" b="1" i="0" u="none" strike="noStrike" kern="1200" dirty="0">
              <a:solidFill>
                <a:schemeClr val="tx1"/>
              </a:solidFill>
              <a:effectLst/>
              <a:latin typeface="+mn-lt"/>
              <a:ea typeface="+mn-ea"/>
              <a:cs typeface="+mn-cs"/>
            </a:endParaRPr>
          </a:p>
          <a:p>
            <a:r>
              <a:rPr lang="en-US" dirty="0"/>
              <a:t>Online reviews have a significant influence on a hotel's business in today's Internet-driven society. Despite the fact that there are still professional travel and culinary critics, anyone can now become an amateur critic on the Internet with very little </a:t>
            </a:r>
            <a:r>
              <a:rPr lang="en-US" dirty="0" err="1"/>
              <a:t>training.Customers</a:t>
            </a:r>
            <a:r>
              <a:rPr lang="en-US" dirty="0"/>
              <a:t> can easily exchange candid reviews with one another thanks to the development of internet review platforms. One or two </a:t>
            </a:r>
            <a:r>
              <a:rPr lang="en-US" dirty="0" err="1"/>
              <a:t>unfavourable</a:t>
            </a:r>
            <a:r>
              <a:rPr lang="en-US" dirty="0"/>
              <a:t> reviews can be dismissed as an exception, but a hotel with a string of bad ratings will put off potential </a:t>
            </a:r>
            <a:r>
              <a:rPr lang="en-US" dirty="0" err="1"/>
              <a:t>guests.You</a:t>
            </a:r>
            <a:r>
              <a:rPr lang="en-US" dirty="0"/>
              <a:t> want to steer clear of frequently bad evaluations as a hotelier. Because of this, shrewd hoteliers frequently check on their web reputation. A hotel should act promptly to address any problems that are brought up in one or two </a:t>
            </a:r>
            <a:r>
              <a:rPr lang="en-US" dirty="0" err="1"/>
              <a:t>unfavourable</a:t>
            </a:r>
            <a:r>
              <a:rPr lang="en-US" dirty="0"/>
              <a:t> evaluations that specifically mention them.</a:t>
            </a:r>
            <a:br>
              <a:rPr lang="en-GB" dirty="0"/>
            </a:br>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7</a:t>
            </a:fld>
            <a:endParaRPr lang="en-US" altLang="en-US"/>
          </a:p>
        </p:txBody>
      </p:sp>
    </p:spTree>
    <p:extLst>
      <p:ext uri="{BB962C8B-B14F-4D97-AF65-F5344CB8AC3E}">
        <p14:creationId xmlns:p14="http://schemas.microsoft.com/office/powerpoint/2010/main" val="34506582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8</a:t>
            </a:fld>
            <a:endParaRPr lang="en-GB"/>
          </a:p>
        </p:txBody>
      </p:sp>
    </p:spTree>
    <p:extLst>
      <p:ext uri="{BB962C8B-B14F-4D97-AF65-F5344CB8AC3E}">
        <p14:creationId xmlns:p14="http://schemas.microsoft.com/office/powerpoint/2010/main" val="950862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a:r>
              <a:rPr lang="en-GB" dirty="0"/>
              <a:t>Reputation Management affects many parts of hotels operations. Guests have many touch points, from Housekeeping to F&amp;B, Receptions and Operations. This is an opportunity for personnel to interact with guests, and to encourage guests to leave positive reviews or share their experiences online.</a:t>
            </a:r>
            <a:endParaRPr lang="en-US" dirty="0"/>
          </a:p>
          <a:p>
            <a:pPr algn="just"/>
            <a:endParaRPr lang="en-GB" dirty="0"/>
          </a:p>
          <a:p>
            <a:pPr algn="just"/>
            <a:r>
              <a:rPr lang="en-GB" dirty="0"/>
              <a:t>If you promote this in a hotel on a </a:t>
            </a:r>
            <a:r>
              <a:rPr lang="en-GB" b="1" dirty="0"/>
              <a:t>team level </a:t>
            </a:r>
            <a:r>
              <a:rPr lang="en-GB" dirty="0"/>
              <a:t>instead of leaving it to one dedicated and assigned person, the culture of a hotel can change to </a:t>
            </a:r>
            <a:endParaRPr lang="en-US" dirty="0"/>
          </a:p>
          <a:p>
            <a:pPr algn="just"/>
            <a:r>
              <a:rPr lang="en-GB" dirty="0"/>
              <a:t>one that is aware of and </a:t>
            </a:r>
            <a:r>
              <a:rPr lang="en-GB" b="1" dirty="0"/>
              <a:t>taking advantage of their online reputation</a:t>
            </a:r>
            <a:r>
              <a:rPr lang="en-GB" dirty="0"/>
              <a:t>. </a:t>
            </a:r>
            <a:endParaRPr lang="en-US" dirty="0"/>
          </a:p>
          <a:p>
            <a:pPr algn="just"/>
            <a:endParaRPr lang="en-GB" dirty="0"/>
          </a:p>
          <a:p>
            <a:pPr algn="just"/>
            <a:r>
              <a:rPr lang="en-GB" dirty="0"/>
              <a:t>Get everyone involved and aware of the importance of online perception, so that staff can help encourage guests to write positively about their experiences.</a:t>
            </a:r>
            <a:endParaRPr lang="en-US" dirty="0">
              <a:cs typeface="Calibri" panose="020F0502020204030204"/>
            </a:endParaRPr>
          </a:p>
          <a:p>
            <a:pPr algn="just"/>
            <a:endParaRPr lang="en-GB" dirty="0"/>
          </a:p>
          <a:p>
            <a:pPr algn="just"/>
            <a:r>
              <a:rPr lang="en-GB" dirty="0"/>
              <a:t>Poor reviews should be shared with staff so actions can be taken to resolve complaints, and positive reviews should be highlighted to </a:t>
            </a:r>
            <a:endParaRPr lang="en-US" dirty="0"/>
          </a:p>
          <a:p>
            <a:pPr algn="just"/>
            <a:r>
              <a:rPr lang="en-GB" dirty="0"/>
              <a:t>recognise and reward the staff members responsible.  Reputation Management is a practice that has many different segments. </a:t>
            </a:r>
            <a:endParaRPr lang="en-GB" dirty="0">
              <a:cs typeface="Calibri"/>
            </a:endParaRPr>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9</a:t>
            </a:fld>
            <a:endParaRPr lang="en-US" altLang="en-US"/>
          </a:p>
        </p:txBody>
      </p:sp>
    </p:spTree>
    <p:extLst>
      <p:ext uri="{BB962C8B-B14F-4D97-AF65-F5344CB8AC3E}">
        <p14:creationId xmlns:p14="http://schemas.microsoft.com/office/powerpoint/2010/main" val="20072829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11</a:t>
            </a:fld>
            <a:endParaRPr lang="en-US" altLang="en-US"/>
          </a:p>
        </p:txBody>
      </p:sp>
    </p:spTree>
    <p:extLst>
      <p:ext uri="{BB962C8B-B14F-4D97-AF65-F5344CB8AC3E}">
        <p14:creationId xmlns:p14="http://schemas.microsoft.com/office/powerpoint/2010/main" val="25492497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bg1"/>
              </a:solidFill>
              <a:latin typeface="Urdu Typesetting"/>
              <a:cs typeface="Urdu Typesetting"/>
            </a:endParaRPr>
          </a:p>
          <a:p>
            <a:r>
              <a:rPr lang="en-GB" b="1" dirty="0"/>
              <a:t>1. Understand the importance of online reputation management</a:t>
            </a:r>
          </a:p>
          <a:p>
            <a:r>
              <a:rPr lang="en-GB" dirty="0"/>
              <a:t>Reputation management is the process of monitoring, managing and acting on feedback in online reviews and using it to drive higher awareness, guest satisfaction and revenue. As more travellers turn to reviews as part of trip planning and sharing, </a:t>
            </a:r>
            <a:r>
              <a:rPr lang="en-GB" b="1" dirty="0"/>
              <a:t>a positive reputation is critical to the success of hotels.</a:t>
            </a:r>
            <a:endParaRPr lang="en-GB" sz="1200" b="0" i="0" u="none" strike="noStrike" kern="1200">
              <a:solidFill>
                <a:schemeClr val="tx1"/>
              </a:solidFill>
              <a:effectLst/>
              <a:latin typeface="+mn-lt"/>
              <a:cs typeface="Calibri"/>
            </a:endParaRPr>
          </a:p>
          <a:p>
            <a:endParaRPr lang="en-GB" b="1" dirty="0">
              <a:cs typeface="Calibri"/>
            </a:endParaRPr>
          </a:p>
          <a:p>
            <a:pPr>
              <a:defRPr/>
            </a:pPr>
            <a:r>
              <a:rPr lang="en-GB" b="1" dirty="0"/>
              <a:t>2: Set reputation objectives and strategies</a:t>
            </a:r>
            <a:endParaRPr lang="en-GB" sz="1200" b="1" dirty="0">
              <a:solidFill>
                <a:schemeClr val="bg1"/>
              </a:solidFill>
              <a:latin typeface="Urdu Typesetting"/>
              <a:cs typeface="Urdu Typesetting"/>
            </a:endParaRPr>
          </a:p>
          <a:p>
            <a:r>
              <a:rPr lang="en-GB" dirty="0"/>
              <a:t>Set a vision of what you want guests to say about your hotel after they leave. Analyse your ratings and rankings on key review sites and decide where you should be (objectives) and how you will get there (strategies).</a:t>
            </a:r>
          </a:p>
          <a:p>
            <a:endParaRPr lang="en-GB" altLang="en-US" dirty="0">
              <a:cs typeface="Calibri" panose="020F0502020204030204"/>
            </a:endParaRPr>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12</a:t>
            </a:fld>
            <a:endParaRPr lang="en-US" altLang="en-US"/>
          </a:p>
        </p:txBody>
      </p:sp>
    </p:spTree>
    <p:extLst>
      <p:ext uri="{BB962C8B-B14F-4D97-AF65-F5344CB8AC3E}">
        <p14:creationId xmlns:p14="http://schemas.microsoft.com/office/powerpoint/2010/main" val="3032921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3. Share your reputation vision</a:t>
            </a:r>
          </a:p>
          <a:p>
            <a:r>
              <a:rPr lang="en-GB" dirty="0"/>
              <a:t>Share your reputation vision, objectives and strategies with staff, and ensure that they understand their role in fulfilling them.</a:t>
            </a:r>
          </a:p>
          <a:p>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4. Train and empower staff</a:t>
            </a:r>
            <a:r>
              <a:rPr lang="en-GB" dirty="0"/>
              <a:t> </a:t>
            </a:r>
          </a:p>
          <a:p>
            <a:r>
              <a:rPr lang="en-GB" dirty="0"/>
              <a:t> The most important part of online reputation management takes place on property. Put a social media policy and guidelines in place to ensure that employees know where they stand and understand the risks of mistreating guests. </a:t>
            </a:r>
            <a:r>
              <a:rPr lang="en-GB" b="1" dirty="0"/>
              <a:t>Train and empower staff</a:t>
            </a:r>
            <a:r>
              <a:rPr lang="en-GB" dirty="0"/>
              <a:t> to exceed guest expectations and prevent on-property issues from escalating to online complaints.</a:t>
            </a:r>
            <a:endParaRPr lang="en-GB" dirty="0">
              <a:cs typeface="Calibri"/>
            </a:endParaRPr>
          </a:p>
          <a:p>
            <a:endParaRPr lang="en-GB" altLang="en-US" dirty="0">
              <a:cs typeface="Calibri" panose="020F0502020204030204"/>
            </a:endParaRPr>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13</a:t>
            </a:fld>
            <a:endParaRPr lang="en-US" altLang="en-US"/>
          </a:p>
        </p:txBody>
      </p:sp>
    </p:spTree>
    <p:extLst>
      <p:ext uri="{BB962C8B-B14F-4D97-AF65-F5344CB8AC3E}">
        <p14:creationId xmlns:p14="http://schemas.microsoft.com/office/powerpoint/2010/main" val="416242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rPr>
              <a:t>5: Optimize your online presence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Claim and update your profiles on key review sources like TripAdvisor, Google Business, Yelp and online travel agencies. Add descriptions, imagery and contact information, and ensure content is kept accurate and current over time.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rPr>
              <a:t>6: Set up monitoring tools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With so much chatter in social media, it’s virtually impossible to keep up. To ensure that you don’t miss a thing, set up alerts on review sites and social networks to be notified of reviews and mentions of your hotel. Appoint a gatekeeper to monitor reviews and distribute them to appropriate staff. A </a:t>
            </a:r>
            <a:r>
              <a:rPr lang="en-GB" sz="1200" b="1" dirty="0"/>
              <a:t>reputation management tool</a:t>
            </a:r>
            <a:r>
              <a:rPr lang="en-GB" sz="1200" dirty="0"/>
              <a:t> will help to automate this process.</a:t>
            </a:r>
          </a:p>
          <a:p>
            <a:pPr marL="228600" marR="0" lvl="0" indent="-228600" algn="l" defTabSz="914400" rtl="0" eaLnBrk="1" fontAlgn="auto" latinLnBrk="0" hangingPunct="1">
              <a:lnSpc>
                <a:spcPct val="100000"/>
              </a:lnSpc>
              <a:spcBef>
                <a:spcPts val="0"/>
              </a:spcBef>
              <a:spcAft>
                <a:spcPts val="0"/>
              </a:spcAft>
              <a:buClrTx/>
              <a:buSzTx/>
              <a:buFontTx/>
              <a:buAutoNum type="arabicParenR" startAt="6"/>
              <a:tabLst/>
              <a:defRPr/>
            </a:pP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333333"/>
              </a:solidFill>
              <a:latin typeface="MuseoSan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333333"/>
              </a:solidFill>
              <a:latin typeface="MuseoSans"/>
            </a:endParaRPr>
          </a:p>
          <a:p>
            <a:endParaRPr lang="en-GB" sz="1200" b="0" i="0" u="none" strike="noStrike" kern="1200" dirty="0">
              <a:solidFill>
                <a:schemeClr val="tx1"/>
              </a:solidFill>
              <a:effectLst/>
              <a:latin typeface="+mn-lt"/>
              <a:ea typeface="+mn-ea"/>
              <a:cs typeface="+mn-cs"/>
            </a:endParaRPr>
          </a:p>
          <a:p>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14</a:t>
            </a:fld>
            <a:endParaRPr lang="en-US" altLang="en-US"/>
          </a:p>
        </p:txBody>
      </p:sp>
    </p:spTree>
    <p:extLst>
      <p:ext uri="{BB962C8B-B14F-4D97-AF65-F5344CB8AC3E}">
        <p14:creationId xmlns:p14="http://schemas.microsoft.com/office/powerpoint/2010/main" val="3506281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rPr>
              <a:t>7) Analyse feedback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Pay close attention to comments in reviews and look for patterns that need attention as well as strengths to leverage in marketing communications as key differentiators from competitors. Combine feedback in guest reviews with feedback in </a:t>
            </a:r>
            <a:r>
              <a:rPr lang="en-GB" sz="1200" b="1" dirty="0"/>
              <a:t>internal guest surveys</a:t>
            </a:r>
            <a:r>
              <a:rPr lang="en-GB" sz="1200" dirty="0"/>
              <a:t> to get a 360-degree view of guest satisfaction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70C0"/>
              </a:solidFill>
            </a:endParaRPr>
          </a:p>
          <a:p>
            <a:pPr marL="228600" marR="0" lvl="0" indent="-228600" algn="l" defTabSz="914400" rtl="0" eaLnBrk="1" fontAlgn="auto" latinLnBrk="0" hangingPunct="1">
              <a:lnSpc>
                <a:spcPct val="100000"/>
              </a:lnSpc>
              <a:spcBef>
                <a:spcPts val="0"/>
              </a:spcBef>
              <a:spcAft>
                <a:spcPts val="0"/>
              </a:spcAft>
              <a:buClrTx/>
              <a:buSzTx/>
              <a:buFontTx/>
              <a:buAutoNum type="arabicParenR" startAt="8"/>
              <a:tabLst/>
              <a:defRPr/>
            </a:pPr>
            <a:r>
              <a:rPr lang="en-GB" sz="1200" b="1" dirty="0">
                <a:solidFill>
                  <a:srgbClr val="0070C0"/>
                </a:solidFill>
              </a:rPr>
              <a:t>Take action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Share feedback with staff and use it as a constructive learning tool. Review policies and procedures, taking the actions necessary to fix problems, to prevent complaints from recurring, and to generate a steady stream of positive reviews</a:t>
            </a:r>
            <a:endParaRPr lang="en-GB" sz="1200" dirty="0">
              <a:solidFill>
                <a:srgbClr val="0070C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0070C0"/>
              </a:solidFill>
            </a:endParaRPr>
          </a:p>
          <a:p>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15</a:t>
            </a:fld>
            <a:endParaRPr lang="en-US" altLang="en-US"/>
          </a:p>
        </p:txBody>
      </p:sp>
    </p:spTree>
    <p:extLst>
      <p:ext uri="{BB962C8B-B14F-4D97-AF65-F5344CB8AC3E}">
        <p14:creationId xmlns:p14="http://schemas.microsoft.com/office/powerpoint/2010/main" val="60960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rPr>
              <a:t>9) Recognise and reward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Provide employees with regular updates on progress toward achieving reputation objectives. Incentivize and reward staff and managers for achieving objectives, recognize them for positive feedback, and celebrate your successes.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333333"/>
              </a:solidFill>
              <a:latin typeface="Museo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0070C0"/>
                </a:solidFill>
              </a:rPr>
              <a:t>10)  Respond to reviews</a:t>
            </a:r>
          </a:p>
          <a:p>
            <a:r>
              <a:rPr lang="en-GB" sz="1200" dirty="0"/>
              <a:t>Responding is an opportunity to show that you’re listening, and you care about guest feedback, to change perceptions and to reassure prospective guests. Prioritise reviews that call for an apology, a clarification or a show of gratitude. Thank the guest, apologise if something went wrong, and say how you’re following up.</a:t>
            </a:r>
          </a:p>
          <a:p>
            <a:r>
              <a:rPr lang="en-GB" sz="1200" dirty="0"/>
              <a:t>Integrate these steps into the daily operations and culture of your hotel, and you will increase </a:t>
            </a:r>
            <a:r>
              <a:rPr lang="en-GB" sz="1200" b="1" dirty="0"/>
              <a:t>guest satisfaction</a:t>
            </a:r>
            <a:r>
              <a:rPr lang="en-GB" sz="1200" dirty="0"/>
              <a:t>, earn better reviews and attract more travellers, thereby helping to ensure the </a:t>
            </a:r>
            <a:r>
              <a:rPr lang="en-GB" sz="1200" b="1" dirty="0"/>
              <a:t>long-term success for your hotel</a:t>
            </a:r>
            <a:r>
              <a:rPr lang="en-GB" sz="12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333333"/>
                </a:solidFill>
                <a:effectLst/>
                <a:latin typeface="Open Sans" panose="020B0606030504020204" pitchFamily="34" charset="0"/>
              </a:rPr>
              <a:t>Constructive hotel responses that demonstrate proactivity appeal to </a:t>
            </a:r>
            <a:r>
              <a:rPr lang="en-US" b="0" i="0" dirty="0" err="1">
                <a:solidFill>
                  <a:srgbClr val="333333"/>
                </a:solidFill>
                <a:effectLst/>
                <a:latin typeface="Open Sans" panose="020B0606030504020204" pitchFamily="34" charset="0"/>
              </a:rPr>
              <a:t>travellers</a:t>
            </a:r>
            <a:r>
              <a:rPr lang="en-US" b="0" i="0" dirty="0">
                <a:solidFill>
                  <a:srgbClr val="333333"/>
                </a:solidFill>
                <a:effectLst/>
                <a:latin typeface="Open Sans" panose="020B0606030504020204" pitchFamily="34" charset="0"/>
              </a:rPr>
              <a:t>. When managers acknowledge guest issues, maintenance concerns, or other complaints, and make a commitment to improvement, it </a:t>
            </a:r>
            <a:r>
              <a:rPr lang="en-US" b="0" i="0" u="none" strike="noStrike" dirty="0">
                <a:solidFill>
                  <a:srgbClr val="0071F2"/>
                </a:solidFill>
                <a:effectLst/>
                <a:latin typeface="Open Sans" panose="020B0606030504020204" pitchFamily="34" charset="0"/>
                <a:hlinkClick r:id="rId3"/>
              </a:rPr>
              <a:t>demonstrates integrity and reliability</a:t>
            </a:r>
            <a:r>
              <a:rPr lang="en-US" b="0" i="0" dirty="0">
                <a:solidFill>
                  <a:srgbClr val="333333"/>
                </a:solidFill>
                <a:effectLst/>
                <a:latin typeface="Open Sans" panose="020B0606030504020204" pitchFamily="34" charset="0"/>
              </a:rPr>
              <a:t>.</a:t>
            </a:r>
          </a:p>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rgbClr val="333333"/>
              </a:solidFill>
              <a:latin typeface="MuseoSans"/>
            </a:endParaRPr>
          </a:p>
          <a:p>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16</a:t>
            </a:fld>
            <a:endParaRPr lang="en-US" altLang="en-US"/>
          </a:p>
        </p:txBody>
      </p:sp>
    </p:spTree>
    <p:extLst>
      <p:ext uri="{BB962C8B-B14F-4D97-AF65-F5344CB8AC3E}">
        <p14:creationId xmlns:p14="http://schemas.microsoft.com/office/powerpoint/2010/main" val="4067733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0" i="0" u="none" strike="noStrike" kern="1200" dirty="0">
                <a:solidFill>
                  <a:schemeClr val="tx1"/>
                </a:solidFill>
                <a:effectLst/>
                <a:latin typeface="+mn-lt"/>
                <a:ea typeface="+mn-ea"/>
                <a:cs typeface="+mn-cs"/>
              </a:rPr>
              <a:t>From an online marketing point of view, genuine, positive guest reviews are </a:t>
            </a:r>
            <a:r>
              <a:rPr lang="en-GB" sz="1200" b="1" i="0" u="none" strike="noStrike" kern="1200" dirty="0">
                <a:solidFill>
                  <a:schemeClr val="tx1"/>
                </a:solidFill>
                <a:effectLst/>
                <a:latin typeface="+mn-lt"/>
                <a:ea typeface="+mn-ea"/>
                <a:cs typeface="+mn-cs"/>
              </a:rPr>
              <a:t>the best way to sell your property</a:t>
            </a:r>
            <a:r>
              <a:rPr lang="en-GB" sz="1200" b="0" i="0" u="none" strike="noStrike" kern="1200" dirty="0">
                <a:solidFill>
                  <a:schemeClr val="tx1"/>
                </a:solidFill>
                <a:effectLst/>
                <a:latin typeface="+mn-lt"/>
                <a:ea typeface="+mn-ea"/>
                <a:cs typeface="+mn-cs"/>
              </a:rPr>
              <a:t> and convince a guest to book a room in your hotel.</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Reputation management should be included in a hotel’s marketing mix, but it should also work hand in hand with revenue management.</a:t>
            </a:r>
          </a:p>
          <a:p>
            <a:endParaRPr lang="en-GB" sz="1200" b="0" i="0" u="none" strike="noStrike" kern="1200" dirty="0">
              <a:solidFill>
                <a:schemeClr val="tx1"/>
              </a:solidFill>
              <a:effectLst/>
              <a:latin typeface="+mn-lt"/>
              <a:ea typeface="+mn-ea"/>
              <a:cs typeface="+mn-cs"/>
            </a:endParaRPr>
          </a:p>
          <a:p>
            <a:r>
              <a:rPr lang="en-US" altLang="en-US" dirty="0"/>
              <a:t>One of the most important factors influencing positive customer </a:t>
            </a:r>
            <a:r>
              <a:rPr lang="en-US" altLang="en-US" dirty="0" err="1"/>
              <a:t>behaviour</a:t>
            </a:r>
            <a:r>
              <a:rPr lang="en-US" altLang="en-US" dirty="0"/>
              <a:t>, such as loyalty and personal recommendation, is customer experience. Customer satisfaction can provide hotels with significant competitive advantages, which can directly lead to increased profitability and growth. As a result, hotel managers should have a clear understanding of the factors that contribute to positive guest experiences.</a:t>
            </a:r>
          </a:p>
          <a:p>
            <a:endParaRPr lang="en-US" altLang="en-US" dirty="0"/>
          </a:p>
          <a:p>
            <a:r>
              <a:rPr lang="en-US" dirty="0"/>
              <a:t>Once hoteliers understand how to collect, analyse, and operationalize guest feedback, it can be a powerful tool. The challenge is to collect as much information as possible and to extract actionable data points from that information. You are well on your way to creating the ultimate guest experience in your hotel now that you have read this guide.</a:t>
            </a:r>
          </a:p>
          <a:p>
            <a:endParaRPr lang="en-US" altLang="en-US" dirty="0"/>
          </a:p>
          <a:p>
            <a:endParaRPr lang="en-US"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17</a:t>
            </a:fld>
            <a:endParaRPr lang="en-US" altLang="en-US"/>
          </a:p>
        </p:txBody>
      </p:sp>
    </p:spTree>
    <p:extLst>
      <p:ext uri="{BB962C8B-B14F-4D97-AF65-F5344CB8AC3E}">
        <p14:creationId xmlns:p14="http://schemas.microsoft.com/office/powerpoint/2010/main" val="14046932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18</a:t>
            </a:fld>
            <a:endParaRPr lang="en-US"/>
          </a:p>
        </p:txBody>
      </p:sp>
    </p:spTree>
    <p:extLst>
      <p:ext uri="{BB962C8B-B14F-4D97-AF65-F5344CB8AC3E}">
        <p14:creationId xmlns:p14="http://schemas.microsoft.com/office/powerpoint/2010/main" val="421402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The two most important (for financial profitability) hotel attributes mentioned in positive reviews are hotel location and room quality. The findings are consistent with this investment being worthwhile in terms of financial profitability. Hotel managers should also understand how the location of their hotels affects their bottom-line profitability and adjust their strategy accordingly. The findings also show that hotel-specific financial factors, such as financial leverage (and liquidity), are important in explaining accounting profitability. This is consistent with the fact that hotel profitability analysis should be performed by combining business-related, financial, and operational data.</a:t>
            </a:r>
          </a:p>
          <a:p>
            <a:r>
              <a:rPr lang="en-US" dirty="0">
                <a:hlinkClick r:id="rId3"/>
              </a:rPr>
              <a:t>(PDF) The impact of online reputation on hotel profitability (researchgate.net)</a:t>
            </a:r>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In the highly competitive hospitality industry, your online reputation has a direct impact influences your sales volume. As a result, effective hotel reputation management can be beneficial. You to gain a revenue competitive advantage for your property management. On the other hand, a bad online reputation could lead to significant losses Revenue management experts such as Don Sorensen -Big Blue Robot's president - many marketing executives are failing to </a:t>
            </a:r>
            <a:r>
              <a:rPr lang="en-GB" sz="1200" b="0" i="0" u="none" strike="noStrike" kern="1200" noProof="0" dirty="0">
                <a:solidFill>
                  <a:schemeClr val="tx1"/>
                </a:solidFill>
                <a:effectLst/>
                <a:latin typeface="+mn-lt"/>
                <a:ea typeface="+mn-ea"/>
                <a:cs typeface="+mn-cs"/>
              </a:rPr>
              <a:t>recognise</a:t>
            </a:r>
            <a:r>
              <a:rPr lang="en-US" sz="1200" b="0" i="0" u="none" strike="noStrike" kern="1200" dirty="0">
                <a:solidFill>
                  <a:schemeClr val="tx1"/>
                </a:solidFill>
                <a:effectLst/>
                <a:latin typeface="+mn-lt"/>
                <a:ea typeface="+mn-ea"/>
                <a:cs typeface="+mn-cs"/>
              </a:rPr>
              <a:t> the relationship with regard to monetary considerations. Because the UK market is not subject to the same seasonal concentration as other countries (Fernández-Morales et al., 2016), results can be </a:t>
            </a:r>
            <a:r>
              <a:rPr lang="en-US" sz="1200" b="0" i="0" u="none" strike="noStrike" kern="1200" dirty="0" err="1">
                <a:solidFill>
                  <a:schemeClr val="tx1"/>
                </a:solidFill>
                <a:effectLst/>
                <a:latin typeface="+mn-lt"/>
                <a:ea typeface="+mn-ea"/>
                <a:cs typeface="+mn-cs"/>
              </a:rPr>
              <a:t>generalised</a:t>
            </a:r>
            <a:r>
              <a:rPr lang="en-US" sz="1200" b="0" i="0" u="none" strike="noStrike" kern="1200" dirty="0">
                <a:solidFill>
                  <a:schemeClr val="tx1"/>
                </a:solidFill>
                <a:effectLst/>
                <a:latin typeface="+mn-lt"/>
                <a:ea typeface="+mn-ea"/>
                <a:cs typeface="+mn-cs"/>
              </a:rPr>
              <a:t> to other markets with similar characteristics.</a:t>
            </a:r>
          </a:p>
          <a:p>
            <a:endParaRPr lang="en-US" sz="1200" b="0" i="0" u="none" strike="noStrike"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rPr>
              <a:t>Negative comments appearing on the first search result pages cost many times as much as investing adequately in qualified Hotel Reputation Management measures. In many cases, business owners spent years cultivating a positive image of their brand. They are frequently caught off guard and surprised when their reputation is ruined in a short period of time. As a result, being proactive is the key to success. Waiting until negative comments appear and attempting to clean up the mess may be too late.</a:t>
            </a:r>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In the past, pricing structures and decisions were based on factors like supply and demand, local events, negotiated rates, weddings/groups, and competitor rates.</a:t>
            </a:r>
          </a:p>
          <a:p>
            <a:endParaRPr lang="en-GB" sz="1200" b="0" i="0" u="none" strike="noStrike" kern="1200" dirty="0">
              <a:solidFill>
                <a:schemeClr val="tx1"/>
              </a:solidFill>
              <a:effectLst/>
              <a:latin typeface="+mn-lt"/>
              <a:ea typeface="+mn-ea"/>
              <a:cs typeface="+mn-cs"/>
            </a:endParaRPr>
          </a:p>
          <a:p>
            <a:r>
              <a:rPr lang="en-GB" sz="1200" b="0" i="0" u="none" strike="noStrike" kern="1200" dirty="0" err="1">
                <a:solidFill>
                  <a:schemeClr val="tx1"/>
                </a:solidFill>
                <a:effectLst/>
                <a:latin typeface="+mn-lt"/>
                <a:ea typeface="+mn-ea"/>
                <a:cs typeface="+mn-cs"/>
              </a:rPr>
              <a:t>Corin</a:t>
            </a:r>
            <a:r>
              <a:rPr lang="en-GB" sz="1200" b="0" i="0" u="none" strike="noStrike" kern="1200" dirty="0">
                <a:solidFill>
                  <a:schemeClr val="tx1"/>
                </a:solidFill>
                <a:effectLst/>
                <a:latin typeface="+mn-lt"/>
                <a:ea typeface="+mn-ea"/>
                <a:cs typeface="+mn-cs"/>
              </a:rPr>
              <a:t> Burr, director of </a:t>
            </a:r>
            <a:r>
              <a:rPr lang="en-GB" sz="1200" b="0" i="0" u="none" strike="noStrike" kern="1200" dirty="0">
                <a:solidFill>
                  <a:schemeClr val="tx1"/>
                </a:solidFill>
                <a:effectLst/>
                <a:latin typeface="+mn-lt"/>
                <a:ea typeface="+mn-ea"/>
                <a:cs typeface="+mn-cs"/>
                <a:hlinkClick r:id="rId4"/>
              </a:rPr>
              <a:t>Bamboo Revenue</a:t>
            </a:r>
            <a:r>
              <a:rPr lang="en-GB" sz="1200" b="0" i="0" u="none" strike="noStrike" kern="1200" dirty="0">
                <a:solidFill>
                  <a:schemeClr val="tx1"/>
                </a:solidFill>
                <a:effectLst/>
                <a:latin typeface="+mn-lt"/>
                <a:ea typeface="+mn-ea"/>
                <a:cs typeface="+mn-cs"/>
              </a:rPr>
              <a:t> in London, says:</a:t>
            </a:r>
          </a:p>
          <a:p>
            <a:r>
              <a:rPr lang="en-GB" sz="1200" b="0" i="0" u="none" strike="noStrike" kern="1200" dirty="0">
                <a:solidFill>
                  <a:schemeClr val="tx1"/>
                </a:solidFill>
                <a:effectLst/>
                <a:latin typeface="+mn-lt"/>
                <a:ea typeface="+mn-ea"/>
                <a:cs typeface="+mn-cs"/>
              </a:rPr>
              <a:t>"</a:t>
            </a:r>
            <a:r>
              <a:rPr lang="en-GB" sz="1200" b="0" i="1" u="none" strike="noStrike" kern="1200" dirty="0">
                <a:solidFill>
                  <a:schemeClr val="tx1"/>
                </a:solidFill>
                <a:effectLst/>
                <a:latin typeface="+mn-lt"/>
                <a:ea typeface="+mn-ea"/>
                <a:cs typeface="+mn-cs"/>
              </a:rPr>
              <a:t>Online reputation management is becoming hugely important to hotels because reviews have a direct correlation with demand, the holy grail of revenue management.“</a:t>
            </a:r>
          </a:p>
          <a:p>
            <a:endParaRPr lang="en-GB" sz="1200" b="0" i="0" u="none" strike="noStrike"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hlinkClick r:id="rId5"/>
              </a:rPr>
              <a:t>Reputable research</a:t>
            </a:r>
            <a:r>
              <a:rPr lang="en-GB" sz="1200" b="0" i="0" u="none" strike="noStrike" kern="1200" dirty="0">
                <a:solidFill>
                  <a:schemeClr val="tx1"/>
                </a:solidFill>
                <a:effectLst/>
                <a:latin typeface="+mn-lt"/>
                <a:ea typeface="+mn-ea"/>
                <a:cs typeface="+mn-cs"/>
              </a:rPr>
              <a:t> has proven that a positive online reputation has the influence to push higher price tier for online sales. This in turn has a knock on effect to corporate negotiated rates and group bookings rates.</a:t>
            </a:r>
          </a:p>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19</a:t>
            </a:fld>
            <a:endParaRPr lang="en-GB"/>
          </a:p>
        </p:txBody>
      </p:sp>
    </p:spTree>
    <p:extLst>
      <p:ext uri="{BB962C8B-B14F-4D97-AF65-F5344CB8AC3E}">
        <p14:creationId xmlns:p14="http://schemas.microsoft.com/office/powerpoint/2010/main" val="20286201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0" i="0" u="none" strike="noStrike" kern="1200" dirty="0">
                <a:solidFill>
                  <a:schemeClr val="tx1"/>
                </a:solidFill>
                <a:effectLst/>
                <a:latin typeface="+mn-lt"/>
                <a:ea typeface="+mn-ea"/>
                <a:cs typeface="+mn-cs"/>
              </a:rPr>
              <a:t>Let's recap: it is critical for hoteliers today to be </a:t>
            </a:r>
            <a:r>
              <a:rPr lang="en-GB" sz="1200" b="1" i="0" u="none" strike="noStrike" kern="1200" dirty="0">
                <a:solidFill>
                  <a:schemeClr val="tx1"/>
                </a:solidFill>
                <a:effectLst/>
                <a:latin typeface="+mn-lt"/>
                <a:ea typeface="+mn-ea"/>
                <a:cs typeface="+mn-cs"/>
              </a:rPr>
              <a:t>actively involved</a:t>
            </a:r>
            <a:r>
              <a:rPr lang="en-GB" sz="1200" b="0" i="0" u="none" strike="noStrike" kern="1200" dirty="0">
                <a:solidFill>
                  <a:schemeClr val="tx1"/>
                </a:solidFill>
                <a:effectLst/>
                <a:latin typeface="+mn-lt"/>
                <a:ea typeface="+mn-ea"/>
                <a:cs typeface="+mn-cs"/>
              </a:rPr>
              <a:t> in reputation management.</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Reputation management affects the property as a whole, and needs to be managed by every department working together. It should go hand in hand with revenue management. It should also guide hoteliers to use reviews to influence their decision-making process and effect change where necessary.</a:t>
            </a:r>
          </a:p>
          <a:p>
            <a:r>
              <a:rPr lang="en-GB" sz="1200" b="0" i="0" u="none" strike="noStrike" kern="1200" dirty="0">
                <a:solidFill>
                  <a:schemeClr val="tx1"/>
                </a:solidFill>
                <a:effectLst/>
                <a:latin typeface="+mn-lt"/>
                <a:ea typeface="+mn-ea"/>
                <a:cs typeface="+mn-cs"/>
              </a:rPr>
              <a:t>That’s your session on reputation management: what it is, why it's vital and a few ideas and suggestions to get hotels started in building their hotel's online presence.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20</a:t>
            </a:fld>
            <a:endParaRPr lang="en-US" altLang="en-US"/>
          </a:p>
        </p:txBody>
      </p:sp>
    </p:spTree>
    <p:extLst>
      <p:ext uri="{BB962C8B-B14F-4D97-AF65-F5344CB8AC3E}">
        <p14:creationId xmlns:p14="http://schemas.microsoft.com/office/powerpoint/2010/main" val="3967641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0" i="0" u="none" strike="noStrike" kern="1200" dirty="0">
                <a:solidFill>
                  <a:schemeClr val="tx1"/>
                </a:solidFill>
                <a:effectLst/>
                <a:latin typeface="+mn-lt"/>
                <a:ea typeface="+mn-ea"/>
                <a:cs typeface="+mn-cs"/>
              </a:rPr>
              <a:t>Most people know that you’re supposed to respond to negative online reviews of your business, especially if you don’t want the situation to escalate. But did you know that it also pays to respond to positive online reviews? True! It’s a great way to build relationships with your guests and encourage them to come back again in the future. </a:t>
            </a:r>
          </a:p>
          <a:p>
            <a:endParaRPr lang="en-GB" sz="1200" b="0" i="0" u="none" strike="noStrike" kern="1200" dirty="0">
              <a:solidFill>
                <a:schemeClr val="tx1"/>
              </a:solidFill>
              <a:effectLst/>
              <a:latin typeface="+mn-lt"/>
              <a:ea typeface="+mn-ea"/>
              <a:cs typeface="+mn-cs"/>
            </a:endParaRPr>
          </a:p>
          <a:p>
            <a:r>
              <a:rPr lang="en-US" dirty="0"/>
              <a:t>Capturing, analyzing and operationalizing guest feedback is only the beginning. Travelers today expect high levels of personalization. To keep good online reviews coming now and in the future, hoteliers need to start collecting more information about their guests. There are technology solutions that allow staff members to enter data about guests as they collect it. The more information you can collect about your guests and their experience with your property, the more you can learn about the kind of service you need to deliver. </a:t>
            </a:r>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21</a:t>
            </a:fld>
            <a:endParaRPr lang="en-US" altLang="en-US"/>
          </a:p>
        </p:txBody>
      </p:sp>
    </p:spTree>
    <p:extLst>
      <p:ext uri="{BB962C8B-B14F-4D97-AF65-F5344CB8AC3E}">
        <p14:creationId xmlns:p14="http://schemas.microsoft.com/office/powerpoint/2010/main" val="14557275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22</a:t>
            </a:fld>
            <a:endParaRPr lang="en-GB"/>
          </a:p>
        </p:txBody>
      </p:sp>
    </p:spTree>
    <p:extLst>
      <p:ext uri="{BB962C8B-B14F-4D97-AF65-F5344CB8AC3E}">
        <p14:creationId xmlns:p14="http://schemas.microsoft.com/office/powerpoint/2010/main" val="36534369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In some cases, a guest might mention members of the staff: someone who impressed them by their friendly attitude, someone who went the extra mile for the guests, the restaurant’s chef who did a great job with the breakfast, or the helpful receptionist. It’s important to give those members credit for their efforts. Let the guest know that you will pass on their praise, positive impression, and reward them for going above and beyond. A hotel that cares and values its staff displays more positivity to </a:t>
            </a:r>
            <a:r>
              <a:rPr lang="en-GB" sz="1200" b="0" kern="1200" dirty="0" err="1">
                <a:solidFill>
                  <a:schemeClr val="tx1"/>
                </a:solidFill>
                <a:effectLst/>
                <a:latin typeface="+mn-lt"/>
                <a:ea typeface="+mn-ea"/>
                <a:cs typeface="+mn-cs"/>
              </a:rPr>
              <a:t>travelers</a:t>
            </a:r>
            <a:r>
              <a:rPr lang="en-GB" sz="1200" b="0" kern="1200" dirty="0">
                <a:solidFill>
                  <a:schemeClr val="tx1"/>
                </a:solidFill>
                <a:effectLst/>
                <a:latin typeface="+mn-lt"/>
                <a:ea typeface="+mn-ea"/>
                <a:cs typeface="+mn-cs"/>
              </a:rPr>
              <a:t>, and thereby converts more guests. </a:t>
            </a:r>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23</a:t>
            </a:fld>
            <a:endParaRPr lang="en-GB"/>
          </a:p>
        </p:txBody>
      </p:sp>
    </p:spTree>
    <p:extLst>
      <p:ext uri="{BB962C8B-B14F-4D97-AF65-F5344CB8AC3E}">
        <p14:creationId xmlns:p14="http://schemas.microsoft.com/office/powerpoint/2010/main" val="752149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Just like the “thank you” part of the reply, this is pretty much standard, whether we’re talking about a positive or a negative review. Tell the guests that you would be more than happy to have them back on another visit. Also, ensure that their future stay will be equally amazing, if not even better than this one. </a:t>
            </a:r>
            <a:endParaRPr lang="en-GB" dirty="0">
              <a:effectLst/>
            </a:endParaRPr>
          </a:p>
          <a:p>
            <a:r>
              <a:rPr lang="en-GB" sz="1200" b="0" kern="1200" dirty="0">
                <a:solidFill>
                  <a:schemeClr val="tx1"/>
                </a:solidFill>
                <a:effectLst/>
                <a:latin typeface="+mn-lt"/>
                <a:ea typeface="+mn-ea"/>
                <a:cs typeface="+mn-cs"/>
              </a:rPr>
              <a:t>Finally, don’t forget to wrap up by signing your name. This will give off a certain feeling that a real person is behind the response.</a:t>
            </a:r>
          </a:p>
          <a:p>
            <a:endParaRPr lang="en-GB" sz="1200" b="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24</a:t>
            </a:fld>
            <a:endParaRPr lang="en-GB"/>
          </a:p>
        </p:txBody>
      </p:sp>
    </p:spTree>
    <p:extLst>
      <p:ext uri="{BB962C8B-B14F-4D97-AF65-F5344CB8AC3E}">
        <p14:creationId xmlns:p14="http://schemas.microsoft.com/office/powerpoint/2010/main" val="6088784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During the break, I will put the next activity on the screen. Please can you look for a 5 star review whilst you’re sipping your coffee!</a:t>
            </a:r>
          </a:p>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25</a:t>
            </a:fld>
            <a:endParaRPr lang="en-US"/>
          </a:p>
        </p:txBody>
      </p:sp>
    </p:spTree>
    <p:extLst>
      <p:ext uri="{BB962C8B-B14F-4D97-AF65-F5344CB8AC3E}">
        <p14:creationId xmlns:p14="http://schemas.microsoft.com/office/powerpoint/2010/main" val="819029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829D03-4EFF-4A4A-B663-173065EF01C9}" type="slidenum">
              <a:rPr lang="en-GB" smtClean="0"/>
              <a:t>26</a:t>
            </a:fld>
            <a:endParaRPr lang="en-GB"/>
          </a:p>
        </p:txBody>
      </p:sp>
    </p:spTree>
    <p:extLst>
      <p:ext uri="{BB962C8B-B14F-4D97-AF65-F5344CB8AC3E}">
        <p14:creationId xmlns:p14="http://schemas.microsoft.com/office/powerpoint/2010/main" val="19874127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an example</a:t>
            </a:r>
          </a:p>
        </p:txBody>
      </p:sp>
      <p:sp>
        <p:nvSpPr>
          <p:cNvPr id="4" name="Slide Number Placeholder 3"/>
          <p:cNvSpPr>
            <a:spLocks noGrp="1"/>
          </p:cNvSpPr>
          <p:nvPr>
            <p:ph type="sldNum" sz="quarter" idx="5"/>
          </p:nvPr>
        </p:nvSpPr>
        <p:spPr/>
        <p:txBody>
          <a:bodyPr/>
          <a:lstStyle/>
          <a:p>
            <a:fld id="{9E7E13CC-0890-0740-973E-9B068D0F93D6}" type="slidenum">
              <a:rPr lang="en-GB" smtClean="0"/>
              <a:t>27</a:t>
            </a:fld>
            <a:endParaRPr lang="en-GB"/>
          </a:p>
        </p:txBody>
      </p:sp>
    </p:spTree>
    <p:extLst>
      <p:ext uri="{BB962C8B-B14F-4D97-AF65-F5344CB8AC3E}">
        <p14:creationId xmlns:p14="http://schemas.microsoft.com/office/powerpoint/2010/main" val="27242281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sz="1200" b="0" i="0" u="none" strike="noStrike" kern="1200" dirty="0">
                <a:solidFill>
                  <a:schemeClr val="tx1"/>
                </a:solidFill>
                <a:effectLst/>
                <a:latin typeface="+mn-lt"/>
                <a:ea typeface="+mn-ea"/>
                <a:cs typeface="+mn-cs"/>
              </a:rPr>
              <a:t>Negative online reviews can have a major impact on your hospitality business. We live in an age where people depend on online reviews when making decisions about everything, from where to eat to where to shop. And if a potential customer comes across poor feedback about your brand, then they might decide they don’t want to visit your venue at all. </a:t>
            </a:r>
          </a:p>
          <a:p>
            <a:r>
              <a:rPr lang="en-GB" sz="1200" b="0" i="0" u="none" strike="noStrike" kern="1200" dirty="0">
                <a:solidFill>
                  <a:schemeClr val="tx1"/>
                </a:solidFill>
                <a:effectLst/>
                <a:latin typeface="+mn-lt"/>
                <a:ea typeface="+mn-ea"/>
                <a:cs typeface="+mn-cs"/>
              </a:rPr>
              <a:t>So what can you do to deal with this problem? Unfortunately, just ignoring it won’t make it go away – online reviews are forever. Instead, you have to develop an appropriate response strategy to minimize the damage. </a:t>
            </a: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28</a:t>
            </a:fld>
            <a:endParaRPr lang="en-US" altLang="en-US"/>
          </a:p>
        </p:txBody>
      </p:sp>
    </p:spTree>
    <p:extLst>
      <p:ext uri="{BB962C8B-B14F-4D97-AF65-F5344CB8AC3E}">
        <p14:creationId xmlns:p14="http://schemas.microsoft.com/office/powerpoint/2010/main" val="29070214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In the eyes of the guest, replying to any type of online review is a sign that you - as a hotelier - value your guests’ opinions and you care about their experiences at your hotel. Answering to positive reviews seems a lot easier than dealing with negative ones and you might sometimes feel like it would be best to leave them unanswered. But there are ways</a:t>
            </a:r>
            <a:r>
              <a:rPr lang="en-GB" dirty="0"/>
              <a:t> </a:t>
            </a:r>
            <a:r>
              <a:rPr lang="en-GB" sz="1200" b="0" kern="1200" dirty="0">
                <a:solidFill>
                  <a:schemeClr val="tx1"/>
                </a:solidFill>
                <a:effectLst/>
                <a:latin typeface="+mn-lt"/>
                <a:ea typeface="+mn-ea"/>
                <a:cs typeface="+mn-cs"/>
              </a:rPr>
              <a:t>of properly replying to not so great guest reviews, in order to diffuse any issues and leave the right impression in the eyes of future guests.</a:t>
            </a:r>
            <a:r>
              <a:rPr lang="en-GB" dirty="0"/>
              <a:t> </a:t>
            </a:r>
            <a:endParaRPr lang="en-US" dirty="0"/>
          </a:p>
          <a:p>
            <a:endParaRPr lang="en-GB" dirty="0"/>
          </a:p>
          <a:p>
            <a:endParaRPr lang="en-GB" dirty="0">
              <a:cs typeface="Calibri"/>
            </a:endParaRPr>
          </a:p>
          <a:p>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29</a:t>
            </a:fld>
            <a:endParaRPr lang="en-GB"/>
          </a:p>
        </p:txBody>
      </p:sp>
    </p:spTree>
    <p:extLst>
      <p:ext uri="{BB962C8B-B14F-4D97-AF65-F5344CB8AC3E}">
        <p14:creationId xmlns:p14="http://schemas.microsoft.com/office/powerpoint/2010/main" val="24703994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Getting to the heart and core of the review, you’ll have to actually address the issue that the guest complains about. Don’t opt for a general, impersonal, and superficial response, even if that’s the easiest way to go. This is the time to do a quick introspection, to investigate the problem, and see if there’s a real reason</a:t>
            </a:r>
            <a:r>
              <a:rPr lang="en-GB" dirty="0"/>
              <a:t> </a:t>
            </a:r>
            <a:r>
              <a:rPr lang="en-GB" sz="1200" b="0" kern="1200" dirty="0">
                <a:solidFill>
                  <a:schemeClr val="tx1"/>
                </a:solidFill>
                <a:effectLst/>
                <a:latin typeface="+mn-lt"/>
                <a:ea typeface="+mn-ea"/>
                <a:cs typeface="+mn-cs"/>
              </a:rPr>
              <a:t>behind the complaint. And if it is, you have to own up to it.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a:p>
            <a:endParaRPr lang="en-GB" dirty="0"/>
          </a:p>
          <a:p>
            <a:endParaRPr lang="en-GB"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30</a:t>
            </a:fld>
            <a:endParaRPr lang="en-GB"/>
          </a:p>
        </p:txBody>
      </p:sp>
    </p:spTree>
    <p:extLst>
      <p:ext uri="{BB962C8B-B14F-4D97-AF65-F5344CB8AC3E}">
        <p14:creationId xmlns:p14="http://schemas.microsoft.com/office/powerpoint/2010/main" val="33063425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sandwich approach is recommended when giving feedback to subordinates, but it is also applicable when replying to reviews. The secret is to start with something positive (thanking the guest), address the negative (taking credit for the issues and trying to solve them ASAP), and go back to the positive, in order to end the reply on a good note. After assuring the guest that his feedback will make a difference and the problems mentioned will get fixed, don’t forget to invite the guest back for a future visit so that they would get the chance to form a better opinion based on the improvements that they helped fix. </a:t>
            </a:r>
            <a:endParaRPr lang="en-US" dirty="0"/>
          </a:p>
          <a:p>
            <a:endParaRPr lang="en-US" dirty="0"/>
          </a:p>
          <a:p>
            <a:r>
              <a:rPr lang="en-US" dirty="0"/>
              <a:t>The majority of reviews on TripAdvisor, even some five star reviews, express mixed sentiments. Since customers can learn unflattering things about your property from mixed reviews, it’s important to respond to as many as possible. The Positive Sandwich Formula Mixed hotel reviews are often mostly complimentary. One way to address mixed feedback is by using the positive sandwich method. </a:t>
            </a:r>
          </a:p>
          <a:p>
            <a:endParaRPr lang="en-US" dirty="0"/>
          </a:p>
        </p:txBody>
      </p:sp>
      <p:sp>
        <p:nvSpPr>
          <p:cNvPr id="4" name="Slide Number Placeholder 3"/>
          <p:cNvSpPr>
            <a:spLocks noGrp="1"/>
          </p:cNvSpPr>
          <p:nvPr>
            <p:ph type="sldNum" sz="quarter" idx="5"/>
          </p:nvPr>
        </p:nvSpPr>
        <p:spPr/>
        <p:txBody>
          <a:bodyPr/>
          <a:lstStyle/>
          <a:p>
            <a:fld id="{FE08C8D7-18E8-2C4F-967C-29C09C3D1F6E}" type="slidenum">
              <a:rPr lang="en-US" smtClean="0"/>
              <a:t>31</a:t>
            </a:fld>
            <a:endParaRPr lang="en-US"/>
          </a:p>
        </p:txBody>
      </p:sp>
    </p:spTree>
    <p:extLst>
      <p:ext uri="{BB962C8B-B14F-4D97-AF65-F5344CB8AC3E}">
        <p14:creationId xmlns:p14="http://schemas.microsoft.com/office/powerpoint/2010/main" val="1450743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32</a:t>
            </a:fld>
            <a:endParaRPr lang="en-GB"/>
          </a:p>
        </p:txBody>
      </p:sp>
    </p:spTree>
    <p:extLst>
      <p:ext uri="{BB962C8B-B14F-4D97-AF65-F5344CB8AC3E}">
        <p14:creationId xmlns:p14="http://schemas.microsoft.com/office/powerpoint/2010/main" val="7250894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a negative review and response:</a:t>
            </a:r>
          </a:p>
        </p:txBody>
      </p:sp>
      <p:sp>
        <p:nvSpPr>
          <p:cNvPr id="4" name="Slide Number Placeholder 3"/>
          <p:cNvSpPr>
            <a:spLocks noGrp="1"/>
          </p:cNvSpPr>
          <p:nvPr>
            <p:ph type="sldNum" sz="quarter" idx="5"/>
          </p:nvPr>
        </p:nvSpPr>
        <p:spPr/>
        <p:txBody>
          <a:bodyPr/>
          <a:lstStyle/>
          <a:p>
            <a:fld id="{9E7E13CC-0890-0740-973E-9B068D0F93D6}" type="slidenum">
              <a:rPr lang="en-GB" smtClean="0"/>
              <a:t>33</a:t>
            </a:fld>
            <a:endParaRPr lang="en-GB"/>
          </a:p>
        </p:txBody>
      </p:sp>
    </p:spTree>
    <p:extLst>
      <p:ext uri="{BB962C8B-B14F-4D97-AF65-F5344CB8AC3E}">
        <p14:creationId xmlns:p14="http://schemas.microsoft.com/office/powerpoint/2010/main" val="34686134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Either put them in groups in break out rooms when they come back or an individual activity depending on your groups. Ask for a volunteer to read or type review to the chat, get whole group can compose a response if they haven't managed the activity by themselves or in their groups. </a:t>
            </a:r>
          </a:p>
          <a:p>
            <a:pPr algn="l" fontAlgn="base"/>
            <a:endParaRPr lang="en-US" b="0" i="0" dirty="0">
              <a:solidFill>
                <a:srgbClr val="333333"/>
              </a:solidFill>
              <a:effectLst/>
              <a:latin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Calibri"/>
              </a:rPr>
              <a:t>Ask for feedback. What else could they have said?</a:t>
            </a:r>
          </a:p>
          <a:p>
            <a:endParaRPr lang="en-GB" dirty="0"/>
          </a:p>
          <a:p>
            <a:r>
              <a:rPr lang="en-GB" dirty="0"/>
              <a:t>20 minutes</a:t>
            </a:r>
          </a:p>
        </p:txBody>
      </p:sp>
      <p:sp>
        <p:nvSpPr>
          <p:cNvPr id="4" name="Slide Number Placeholder 3"/>
          <p:cNvSpPr>
            <a:spLocks noGrp="1"/>
          </p:cNvSpPr>
          <p:nvPr>
            <p:ph type="sldNum" sz="quarter" idx="5"/>
          </p:nvPr>
        </p:nvSpPr>
        <p:spPr/>
        <p:txBody>
          <a:bodyPr/>
          <a:lstStyle/>
          <a:p>
            <a:fld id="{15829D03-4EFF-4A4A-B663-173065EF01C9}" type="slidenum">
              <a:rPr lang="en-GB" smtClean="0"/>
              <a:t>34</a:t>
            </a:fld>
            <a:endParaRPr lang="en-GB"/>
          </a:p>
        </p:txBody>
      </p:sp>
    </p:spTree>
    <p:extLst>
      <p:ext uri="{BB962C8B-B14F-4D97-AF65-F5344CB8AC3E}">
        <p14:creationId xmlns:p14="http://schemas.microsoft.com/office/powerpoint/2010/main" val="27500831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Especially in the current hospitality landscape, one that is slowly recovering from a significant hit, engaging with guests is prone to be more important than ever before. Keep in mind that post COVID-19 </a:t>
            </a:r>
            <a:r>
              <a:rPr lang="en-GB" dirty="0"/>
              <a:t>travellers</a:t>
            </a:r>
            <a:r>
              <a:rPr lang="en-GB" sz="1200" b="0" i="0" u="none" strike="noStrike" kern="1200" dirty="0">
                <a:solidFill>
                  <a:schemeClr val="tx1"/>
                </a:solidFill>
                <a:effectLst/>
                <a:latin typeface="+mn-lt"/>
                <a:ea typeface="+mn-ea"/>
                <a:cs typeface="+mn-cs"/>
              </a:rPr>
              <a:t> are very likely to display a more cautious </a:t>
            </a:r>
            <a:r>
              <a:rPr lang="en-GB" dirty="0"/>
              <a:t>behaviour</a:t>
            </a:r>
            <a:r>
              <a:rPr lang="en-GB" sz="1200" b="0" i="0" u="none" strike="noStrike" kern="1200" dirty="0">
                <a:solidFill>
                  <a:schemeClr val="tx1"/>
                </a:solidFill>
                <a:effectLst/>
                <a:latin typeface="+mn-lt"/>
                <a:ea typeface="+mn-ea"/>
                <a:cs typeface="+mn-cs"/>
              </a:rPr>
              <a:t> and to have different requirements from their hotel experience. This is why responding to their feedback in a timely, honest, and kind way, will weigh heavily and will ultimately make a difference in your hotel's reputation.</a:t>
            </a:r>
          </a:p>
          <a:p>
            <a:endParaRPr lang="en-GB" dirty="0"/>
          </a:p>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36</a:t>
            </a:fld>
            <a:endParaRPr lang="en-GB"/>
          </a:p>
        </p:txBody>
      </p:sp>
    </p:spTree>
    <p:extLst>
      <p:ext uri="{BB962C8B-B14F-4D97-AF65-F5344CB8AC3E}">
        <p14:creationId xmlns:p14="http://schemas.microsoft.com/office/powerpoint/2010/main" val="40705463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Notice how heartfelt and enthusiastic this particular reply from Jessica L. is? Plus, she acknowledges the negative part of the review by announcing a solution. The negative has become a positive – and I want to try that new menu!</a:t>
            </a:r>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37</a:t>
            </a:fld>
            <a:endParaRPr lang="en-GB"/>
          </a:p>
        </p:txBody>
      </p:sp>
    </p:spTree>
    <p:extLst>
      <p:ext uri="{BB962C8B-B14F-4D97-AF65-F5344CB8AC3E}">
        <p14:creationId xmlns:p14="http://schemas.microsoft.com/office/powerpoint/2010/main" val="22649200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In all fairness, it would be tough to write a bad reply to the glowing review below. But this manager really nails this particular response. It is so genuine and natural, and she even takes the time to complement the guests!</a:t>
            </a:r>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38</a:t>
            </a:fld>
            <a:endParaRPr lang="en-GB"/>
          </a:p>
        </p:txBody>
      </p:sp>
    </p:spTree>
    <p:extLst>
      <p:ext uri="{BB962C8B-B14F-4D97-AF65-F5344CB8AC3E}">
        <p14:creationId xmlns:p14="http://schemas.microsoft.com/office/powerpoint/2010/main" val="286638019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No one knows your hotel and its positive services and features better than you, so it’s essential to be involved in any guests’ journey and guide them along the way. This </a:t>
            </a:r>
            <a:r>
              <a:rPr lang="en-GB" sz="1200" b="0" i="0" u="none" strike="noStrike" kern="1200" dirty="0">
                <a:solidFill>
                  <a:schemeClr val="tx1"/>
                </a:solidFill>
                <a:effectLst/>
                <a:latin typeface="+mn-lt"/>
                <a:ea typeface="+mn-ea"/>
                <a:cs typeface="+mn-cs"/>
                <a:hlinkClick r:id="rId3"/>
              </a:rPr>
              <a:t>Sofitel</a:t>
            </a:r>
            <a:r>
              <a:rPr lang="en-GB" sz="1200" b="0" i="0" u="none" strike="noStrike" kern="1200" dirty="0">
                <a:solidFill>
                  <a:schemeClr val="tx1"/>
                </a:solidFill>
                <a:effectLst/>
                <a:latin typeface="+mn-lt"/>
                <a:ea typeface="+mn-ea"/>
                <a:cs typeface="+mn-cs"/>
              </a:rPr>
              <a:t> manager offers a simple and short reply to an excellent review, but one that is helpful and shows interest in the guests’ wellbeing. He even makes a cocktail recommendation for the next time the guest decides to book a stay, which completes the review and its point of interest.</a:t>
            </a:r>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39</a:t>
            </a:fld>
            <a:endParaRPr lang="en-GB"/>
          </a:p>
        </p:txBody>
      </p:sp>
    </p:spTree>
    <p:extLst>
      <p:ext uri="{BB962C8B-B14F-4D97-AF65-F5344CB8AC3E}">
        <p14:creationId xmlns:p14="http://schemas.microsoft.com/office/powerpoint/2010/main" val="24750700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When </a:t>
            </a:r>
            <a:r>
              <a:rPr lang="en-GB" sz="1200" b="0" i="0" u="none" strike="noStrike" kern="1200" dirty="0">
                <a:solidFill>
                  <a:schemeClr val="tx1"/>
                </a:solidFill>
                <a:effectLst/>
                <a:latin typeface="+mn-lt"/>
                <a:ea typeface="+mn-ea"/>
                <a:cs typeface="+mn-cs"/>
                <a:hlinkClick r:id="rId3"/>
              </a:rPr>
              <a:t>responding to a negative review</a:t>
            </a:r>
            <a:r>
              <a:rPr lang="en-GB" sz="1200" b="0" i="0" u="none" strike="noStrike" kern="1200" dirty="0">
                <a:solidFill>
                  <a:schemeClr val="tx1"/>
                </a:solidFill>
                <a:effectLst/>
                <a:latin typeface="+mn-lt"/>
                <a:ea typeface="+mn-ea"/>
                <a:cs typeface="+mn-cs"/>
              </a:rPr>
              <a:t> (although, in this case, it’s not entirely negative), it’s always important to apologize, address all specific concerns, and invite the guest back. This management response follows all guidelines for responding to a negative review and still remains authentic and sincere.</a:t>
            </a:r>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40</a:t>
            </a:fld>
            <a:endParaRPr lang="en-GB"/>
          </a:p>
        </p:txBody>
      </p:sp>
    </p:spTree>
    <p:extLst>
      <p:ext uri="{BB962C8B-B14F-4D97-AF65-F5344CB8AC3E}">
        <p14:creationId xmlns:p14="http://schemas.microsoft.com/office/powerpoint/2010/main" val="229337873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E7E13CC-0890-0740-973E-9B068D0F93D6}" type="slidenum">
              <a:rPr lang="en-GB" smtClean="0"/>
              <a:t>41</a:t>
            </a:fld>
            <a:endParaRPr lang="en-GB"/>
          </a:p>
        </p:txBody>
      </p:sp>
    </p:spTree>
    <p:extLst>
      <p:ext uri="{BB962C8B-B14F-4D97-AF65-F5344CB8AC3E}">
        <p14:creationId xmlns:p14="http://schemas.microsoft.com/office/powerpoint/2010/main" val="16994086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1CEAF5D-A94A-4955-B82E-8236CC92B900}" type="slidenum">
              <a:rPr lang="en-GB" smtClean="0"/>
              <a:t>42</a:t>
            </a:fld>
            <a:endParaRPr lang="en-GB"/>
          </a:p>
        </p:txBody>
      </p:sp>
    </p:spTree>
    <p:extLst>
      <p:ext uri="{BB962C8B-B14F-4D97-AF65-F5344CB8AC3E}">
        <p14:creationId xmlns:p14="http://schemas.microsoft.com/office/powerpoint/2010/main" val="21387949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F2F8FA7-D77C-2B41-9F51-61623A6C21C7}" type="slidenum">
              <a:rPr lang="en-GB" smtClean="0"/>
              <a:t>43</a:t>
            </a:fld>
            <a:endParaRPr lang="en-GB"/>
          </a:p>
        </p:txBody>
      </p:sp>
    </p:spTree>
    <p:extLst>
      <p:ext uri="{BB962C8B-B14F-4D97-AF65-F5344CB8AC3E}">
        <p14:creationId xmlns:p14="http://schemas.microsoft.com/office/powerpoint/2010/main" val="37867058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08C8D7-18E8-2C4F-967C-29C09C3D1F6E}" type="slidenum">
              <a:rPr lang="en-US" smtClean="0"/>
              <a:t>44</a:t>
            </a:fld>
            <a:endParaRPr lang="en-US"/>
          </a:p>
        </p:txBody>
      </p:sp>
    </p:spTree>
    <p:extLst>
      <p:ext uri="{BB962C8B-B14F-4D97-AF65-F5344CB8AC3E}">
        <p14:creationId xmlns:p14="http://schemas.microsoft.com/office/powerpoint/2010/main" val="24502998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Lecture next week just the </a:t>
            </a:r>
            <a:r>
              <a:rPr lang="en-GB"/>
              <a:t>HAFO Assignment 2</a:t>
            </a:r>
          </a:p>
        </p:txBody>
      </p:sp>
      <p:sp>
        <p:nvSpPr>
          <p:cNvPr id="4" name="Slide Number Placeholder 3"/>
          <p:cNvSpPr>
            <a:spLocks noGrp="1"/>
          </p:cNvSpPr>
          <p:nvPr>
            <p:ph type="sldNum" sz="quarter" idx="5"/>
          </p:nvPr>
        </p:nvSpPr>
        <p:spPr/>
        <p:txBody>
          <a:bodyPr/>
          <a:lstStyle/>
          <a:p>
            <a:fld id="{FE08C8D7-18E8-2C4F-967C-29C09C3D1F6E}" type="slidenum">
              <a:rPr lang="en-US" smtClean="0"/>
              <a:t>45</a:t>
            </a:fld>
            <a:endParaRPr lang="en-US"/>
          </a:p>
        </p:txBody>
      </p:sp>
    </p:spTree>
    <p:extLst>
      <p:ext uri="{BB962C8B-B14F-4D97-AF65-F5344CB8AC3E}">
        <p14:creationId xmlns:p14="http://schemas.microsoft.com/office/powerpoint/2010/main" val="6368899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a:extLst>
              <a:ext uri="{FF2B5EF4-FFF2-40B4-BE49-F238E27FC236}">
                <a16:creationId xmlns:a16="http://schemas.microsoft.com/office/drawing/2014/main" id="{20492B59-808F-7E46-8705-24EC18AC5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8" name="Notes Placeholder 2">
            <a:extLst>
              <a:ext uri="{FF2B5EF4-FFF2-40B4-BE49-F238E27FC236}">
                <a16:creationId xmlns:a16="http://schemas.microsoft.com/office/drawing/2014/main" id="{BD66574F-9C1B-384E-8492-6AB80C4698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29699" name="Slide Number Placeholder 3">
            <a:extLst>
              <a:ext uri="{FF2B5EF4-FFF2-40B4-BE49-F238E27FC236}">
                <a16:creationId xmlns:a16="http://schemas.microsoft.com/office/drawing/2014/main" id="{28F11F02-87DE-DB4B-85E8-374B42CC0BD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F86AE586-0519-A64D-BB2E-75CBC01716C3}" type="slidenum">
              <a:rPr lang="en-US" altLang="en-US" smtClean="0"/>
              <a:pPr/>
              <a:t>46</a:t>
            </a:fld>
            <a:endParaRPr lang="en-US" altLang="en-US"/>
          </a:p>
        </p:txBody>
      </p:sp>
    </p:spTree>
    <p:extLst>
      <p:ext uri="{BB962C8B-B14F-4D97-AF65-F5344CB8AC3E}">
        <p14:creationId xmlns:p14="http://schemas.microsoft.com/office/powerpoint/2010/main" val="1441489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11798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623365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3786562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74827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583334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161363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989336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562079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64488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040473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009082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4375425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2355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43101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5888852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7965594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52137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3985877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3962221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89174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11/21/2022</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3728616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1_Blank">
    <p:spTree>
      <p:nvGrpSpPr>
        <p:cNvPr id="1" name=""/>
        <p:cNvGrpSpPr/>
        <p:nvPr/>
      </p:nvGrpSpPr>
      <p:grpSpPr>
        <a:xfrm>
          <a:off x="0" y="0"/>
          <a:ext cx="0" cy="0"/>
          <a:chOff x="0" y="0"/>
          <a:chExt cx="0" cy="0"/>
        </a:xfrm>
      </p:grpSpPr>
      <p:sp>
        <p:nvSpPr>
          <p:cNvPr id="5" name="Title 1"/>
          <p:cNvSpPr>
            <a:spLocks noGrp="1"/>
          </p:cNvSpPr>
          <p:nvPr>
            <p:ph type="title"/>
          </p:nvPr>
        </p:nvSpPr>
        <p:spPr>
          <a:xfrm>
            <a:off x="115200" y="158744"/>
            <a:ext cx="7886700" cy="439200"/>
          </a:xfrm>
        </p:spPr>
        <p:txBody>
          <a:bodyPr>
            <a:noAutofit/>
          </a:bodyPr>
          <a:lstStyle>
            <a:lvl1pPr>
              <a:defRPr sz="1950" b="1"/>
            </a:lvl1pPr>
          </a:lstStyle>
          <a:p>
            <a:r>
              <a:rPr lang="en-US"/>
              <a:t>Click to edit Master title style</a:t>
            </a:r>
            <a:endParaRPr lang="en-US" dirty="0"/>
          </a:p>
        </p:txBody>
      </p:sp>
      <p:sp>
        <p:nvSpPr>
          <p:cNvPr id="6" name="Text Placeholder 6"/>
          <p:cNvSpPr>
            <a:spLocks noGrp="1"/>
          </p:cNvSpPr>
          <p:nvPr>
            <p:ph type="body" sz="quarter" idx="13"/>
          </p:nvPr>
        </p:nvSpPr>
        <p:spPr>
          <a:xfrm>
            <a:off x="113953" y="583128"/>
            <a:ext cx="5046663" cy="583200"/>
          </a:xfrm>
        </p:spPr>
        <p:txBody>
          <a:bodyPr>
            <a:normAutofit/>
          </a:bodyPr>
          <a:lstStyle>
            <a:lvl1pPr marL="0" indent="0">
              <a:buNone/>
              <a:defRPr sz="1500"/>
            </a:lvl1pPr>
          </a:lstStyle>
          <a:p>
            <a:pPr lvl="0"/>
            <a:r>
              <a:rPr lang="en-US"/>
              <a:t>Edit Master text styles</a:t>
            </a:r>
          </a:p>
        </p:txBody>
      </p:sp>
    </p:spTree>
    <p:extLst>
      <p:ext uri="{BB962C8B-B14F-4D97-AF65-F5344CB8AC3E}">
        <p14:creationId xmlns:p14="http://schemas.microsoft.com/office/powerpoint/2010/main" val="15467496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258483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650401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046573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6814788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21/11/2022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288181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1_Blank">
    <p:spTree>
      <p:nvGrpSpPr>
        <p:cNvPr id="1" name=""/>
        <p:cNvGrpSpPr/>
        <p:nvPr/>
      </p:nvGrpSpPr>
      <p:grpSpPr>
        <a:xfrm>
          <a:off x="0" y="0"/>
          <a:ext cx="0" cy="0"/>
          <a:chOff x="0" y="0"/>
          <a:chExt cx="0" cy="0"/>
        </a:xfrm>
      </p:grpSpPr>
      <p:sp>
        <p:nvSpPr>
          <p:cNvPr id="5" name="Title 1"/>
          <p:cNvSpPr>
            <a:spLocks noGrp="1"/>
          </p:cNvSpPr>
          <p:nvPr>
            <p:ph type="title"/>
          </p:nvPr>
        </p:nvSpPr>
        <p:spPr>
          <a:xfrm>
            <a:off x="115200" y="158744"/>
            <a:ext cx="7886700" cy="439200"/>
          </a:xfrm>
        </p:spPr>
        <p:txBody>
          <a:bodyPr>
            <a:noAutofit/>
          </a:bodyPr>
          <a:lstStyle>
            <a:lvl1pPr>
              <a:defRPr sz="1950" b="1"/>
            </a:lvl1pPr>
          </a:lstStyle>
          <a:p>
            <a:r>
              <a:rPr lang="en-US"/>
              <a:t>Click to edit Master title style</a:t>
            </a:r>
            <a:endParaRPr lang="en-US" dirty="0"/>
          </a:p>
        </p:txBody>
      </p:sp>
      <p:sp>
        <p:nvSpPr>
          <p:cNvPr id="6" name="Text Placeholder 6"/>
          <p:cNvSpPr>
            <a:spLocks noGrp="1"/>
          </p:cNvSpPr>
          <p:nvPr>
            <p:ph type="body" sz="quarter" idx="13"/>
          </p:nvPr>
        </p:nvSpPr>
        <p:spPr>
          <a:xfrm>
            <a:off x="113953" y="583128"/>
            <a:ext cx="5046663" cy="583200"/>
          </a:xfrm>
        </p:spPr>
        <p:txBody>
          <a:bodyPr>
            <a:normAutofit/>
          </a:bodyPr>
          <a:lstStyle>
            <a:lvl1pPr marL="0" indent="0">
              <a:buNone/>
              <a:defRPr sz="1500"/>
            </a:lvl1pPr>
          </a:lstStyle>
          <a:p>
            <a:pPr lvl="0"/>
            <a:r>
              <a:rPr lang="en-US"/>
              <a:t>Edit Master text styles</a:t>
            </a:r>
          </a:p>
        </p:txBody>
      </p:sp>
    </p:spTree>
    <p:extLst>
      <p:ext uri="{BB962C8B-B14F-4D97-AF65-F5344CB8AC3E}">
        <p14:creationId xmlns:p14="http://schemas.microsoft.com/office/powerpoint/2010/main" val="12590328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359760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1078748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06576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70725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730075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43358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258565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9305344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09523777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79668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8056113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564907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493534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05060049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953087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399548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11/21/2022</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04047678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7608738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217046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829082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9680502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78282520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2372715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23422907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343219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7485536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478320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11/21/2022</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7800942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1889645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050876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0237203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2057418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25151719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1231071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227187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1383064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56367575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21/11/2022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8284227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21/11/2022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986006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2470159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21/11/2022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177069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21/11/2022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8284068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21/11/2022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7603726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21/11/2022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002046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21/11/2022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6182587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21/11/2022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740497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21/11/2022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0725241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4801480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8289300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1_Blank">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2008116-C1AE-FF48-B61C-9AF813142E75}"/>
              </a:ext>
            </a:extLst>
          </p:cNvPr>
          <p:cNvSpPr>
            <a:spLocks noChangeArrowheads="1"/>
          </p:cNvSpPr>
          <p:nvPr/>
        </p:nvSpPr>
        <p:spPr bwMode="auto">
          <a:xfrm>
            <a:off x="-4763" y="6789739"/>
            <a:ext cx="9154716" cy="77787"/>
          </a:xfrm>
          <a:prstGeom prst="rect">
            <a:avLst/>
          </a:prstGeom>
          <a:solidFill>
            <a:schemeClr val="accent1"/>
          </a:solidFill>
          <a:ln>
            <a:noFill/>
          </a:ln>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defRPr/>
            </a:pPr>
            <a:endParaRPr lang="ro-RO" altLang="en-US" sz="1350">
              <a:solidFill>
                <a:srgbClr val="FFFFFF"/>
              </a:solidFill>
            </a:endParaRPr>
          </a:p>
        </p:txBody>
      </p:sp>
      <p:sp>
        <p:nvSpPr>
          <p:cNvPr id="5" name="Title 1"/>
          <p:cNvSpPr>
            <a:spLocks noGrp="1"/>
          </p:cNvSpPr>
          <p:nvPr>
            <p:ph type="title"/>
          </p:nvPr>
        </p:nvSpPr>
        <p:spPr>
          <a:xfrm>
            <a:off x="115200" y="158744"/>
            <a:ext cx="7886700" cy="439200"/>
          </a:xfrm>
        </p:spPr>
        <p:txBody>
          <a:bodyPr>
            <a:noAutofit/>
          </a:bodyPr>
          <a:lstStyle>
            <a:lvl1pPr>
              <a:defRPr sz="1950" b="1"/>
            </a:lvl1pPr>
          </a:lstStyle>
          <a:p>
            <a:r>
              <a:rPr lang="en-US"/>
              <a:t>Click to edit Master title style</a:t>
            </a:r>
            <a:endParaRPr lang="en-US" dirty="0"/>
          </a:p>
        </p:txBody>
      </p:sp>
      <p:sp>
        <p:nvSpPr>
          <p:cNvPr id="6" name="Text Placeholder 6"/>
          <p:cNvSpPr>
            <a:spLocks noGrp="1"/>
          </p:cNvSpPr>
          <p:nvPr>
            <p:ph type="body" sz="quarter" idx="13"/>
          </p:nvPr>
        </p:nvSpPr>
        <p:spPr>
          <a:xfrm>
            <a:off x="113953" y="583128"/>
            <a:ext cx="5046663" cy="583200"/>
          </a:xfrm>
        </p:spPr>
        <p:txBody>
          <a:bodyPr>
            <a:normAutofit/>
          </a:bodyPr>
          <a:lstStyle>
            <a:lvl1pPr marL="0" indent="0">
              <a:buNone/>
              <a:defRPr sz="1500"/>
            </a:lvl1pPr>
          </a:lstStyle>
          <a:p>
            <a:pPr lvl="0"/>
            <a:r>
              <a:rPr lang="en-US"/>
              <a:t>Click to edit Master text styles</a:t>
            </a:r>
          </a:p>
        </p:txBody>
      </p:sp>
    </p:spTree>
    <p:extLst>
      <p:ext uri="{BB962C8B-B14F-4D97-AF65-F5344CB8AC3E}">
        <p14:creationId xmlns:p14="http://schemas.microsoft.com/office/powerpoint/2010/main" val="5681229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8.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10.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9.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image" Target="../media/image9.png"/></Relationships>
</file>

<file path=ppt/slideMasters/_rels/slideMaster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5.xml"/><Relationship Id="rId7" Type="http://schemas.openxmlformats.org/officeDocument/2006/relationships/theme" Target="../theme/theme10.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2.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4.pn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1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15.pn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14.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9"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3" Type="http://schemas.openxmlformats.org/officeDocument/2006/relationships/theme" Target="../theme/theme1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4" Type="http://schemas.openxmlformats.org/officeDocument/2006/relationships/image" Target="../media/image3.png"/></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theme" Target="../theme/theme17.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24.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325922356"/>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808303807"/>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968190961"/>
      </p:ext>
    </p:extLst>
  </p:cSld>
  <p:clrMap bg1="lt1" tx1="dk1" bg2="lt2" tx2="dk2" accent1="accent1" accent2="accent2" accent3="accent3" accent4="accent4" accent5="accent5" accent6="accent6" hlink="hlink" folHlink="folHlink"/>
  <p:sldLayoutIdLst>
    <p:sldLayoutId id="2147483669" r:id="rId1"/>
    <p:sldLayoutId id="214748376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38563820"/>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685294457"/>
      </p:ext>
    </p:extLst>
  </p:cSld>
  <p:clrMap bg1="lt1" tx1="dk1" bg2="lt2" tx2="dk2" accent1="accent1" accent2="accent2" accent3="accent3" accent4="accent4" accent5="accent5" accent6="accent6" hlink="hlink" folHlink="folHlink"/>
  <p:sldLayoutIdLst>
    <p:sldLayoutId id="2147483673" r:id="rId1"/>
    <p:sldLayoutId id="214748367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99758964"/>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364428074"/>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82360802"/>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4"/>
          <a:stretch>
            <a:fillRect/>
          </a:stretch>
        </p:blipFill>
        <p:spPr>
          <a:xfrm>
            <a:off x="0" y="0"/>
            <a:ext cx="9144000" cy="6858000"/>
          </a:xfrm>
          <a:prstGeom prst="rect">
            <a:avLst/>
          </a:prstGeom>
        </p:spPr>
      </p:pic>
    </p:spTree>
    <p:extLst>
      <p:ext uri="{BB962C8B-B14F-4D97-AF65-F5344CB8AC3E}">
        <p14:creationId xmlns:p14="http://schemas.microsoft.com/office/powerpoint/2010/main" val="147067105"/>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75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318422563"/>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755" r:id="rId5"/>
    <p:sldLayoutId id="214748375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61135089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3465458816"/>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58906903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567289233"/>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5747327"/>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2737564908"/>
      </p:ext>
    </p:extLst>
  </p:cSld>
  <p:clrMap bg1="lt1" tx1="dk1" bg2="lt2" tx2="dk2" accent1="accent1" accent2="accent2" accent3="accent3" accent4="accent4" accent5="accent5" accent6="accent6" hlink="hlink" folHlink="folHlink"/>
  <p:sldLayoutIdLst>
    <p:sldLayoutId id="2147483740" r:id="rId1"/>
    <p:sldLayoutId id="214748374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21/11/2022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4250077911"/>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6.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10" Type="http://schemas.openxmlformats.org/officeDocument/2006/relationships/image" Target="../media/image37.png"/><Relationship Id="rId4" Type="http://schemas.openxmlformats.org/officeDocument/2006/relationships/diagramLayout" Target="../diagrams/layout2.xml"/><Relationship Id="rId9"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46.jpeg"/></Relationships>
</file>

<file path=ppt/slides/_rels/slide17.xml.rels><?xml version="1.0" encoding="UTF-8" standalone="yes"?>
<Relationships xmlns="http://schemas.openxmlformats.org/package/2006/relationships"><Relationship Id="rId3" Type="http://schemas.openxmlformats.org/officeDocument/2006/relationships/hyperlink" Target="https://ir.tripadvisor.com/news-releases/news-release-details/responding-reviews-online-drives-booking-inquiries-tripadvisor"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47.jpeg"/><Relationship Id="rId4" Type="http://schemas.openxmlformats.org/officeDocument/2006/relationships/hyperlink" Target="https://www.hotelbusiness.com/study-online-reviews-continue-to-influence-travel-booking/" TargetMode="Externa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34.png"/><Relationship Id="rId4" Type="http://schemas.openxmlformats.org/officeDocument/2006/relationships/notesSlide" Target="../notesSlides/notesSlide14.xml"/></Relationships>
</file>

<file path=ppt/slides/_rels/slide1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hyperlink" Target="http://www.hotelogix.com/blog/2016/02/23/5-revenue-management-practices-that-can-boost-your-hotels-cash-flow/" TargetMode="Externa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49.png"/><Relationship Id="rId4" Type="http://schemas.openxmlformats.org/officeDocument/2006/relationships/notesSlide" Target="../notesSlides/notesSlide16.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50.png"/><Relationship Id="rId4"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53.jpeg"/><Relationship Id="rId4" Type="http://schemas.openxmlformats.org/officeDocument/2006/relationships/image" Target="../media/image52.png"/></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57.jpeg"/><Relationship Id="rId4" Type="http://schemas.openxmlformats.org/officeDocument/2006/relationships/image" Target="../media/image5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34.png"/><Relationship Id="rId4"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58.png"/><Relationship Id="rId4" Type="http://schemas.openxmlformats.org/officeDocument/2006/relationships/notesSlide" Target="../notesSlides/notesSlide22.xml"/></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60.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61.png"/><Relationship Id="rId4" Type="http://schemas.openxmlformats.org/officeDocument/2006/relationships/notesSlide" Target="../notesSlides/notesSlide24.xml"/></Relationships>
</file>

<file path=ppt/slides/_rels/slide2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63.png"/></Relationships>
</file>

<file path=ppt/slides/_rels/slide3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65.png"/></Relationships>
</file>

<file path=ppt/slides/_rels/slide3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67.jpeg"/></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9.xml"/><Relationship Id="rId1" Type="http://schemas.openxmlformats.org/officeDocument/2006/relationships/slideLayout" Target="../slideLayouts/slideLayout12.xml"/><Relationship Id="rId5" Type="http://schemas.openxmlformats.org/officeDocument/2006/relationships/image" Target="../media/image71.png"/><Relationship Id="rId4" Type="http://schemas.openxmlformats.org/officeDocument/2006/relationships/image" Target="../media/image70.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58.png"/><Relationship Id="rId4" Type="http://schemas.openxmlformats.org/officeDocument/2006/relationships/notesSlide" Target="../notesSlides/notesSlide30.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38.xml"/><Relationship Id="rId1" Type="http://schemas.openxmlformats.org/officeDocument/2006/relationships/slideLayout" Target="../slideLayouts/slideLayout35.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hyperlink" Target="http://insights.nursekillam.com/bsn4416/deadlines/" TargetMode="Externa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34.png"/><Relationship Id="rId4" Type="http://schemas.openxmlformats.org/officeDocument/2006/relationships/notesSlide" Target="../notesSlides/notesSlide39.xml"/></Relationships>
</file>

<file path=ppt/slides/_rels/slide45.xml.rels><?xml version="1.0" encoding="UTF-8" standalone="yes"?>
<Relationships xmlns="http://schemas.openxmlformats.org/package/2006/relationships"><Relationship Id="rId3" Type="http://schemas.openxmlformats.org/officeDocument/2006/relationships/hyperlink" Target="mailto:l.blake@uwtsd.ac.uk" TargetMode="External"/><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81.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DDFBF-828F-C0F9-00A8-B69E36699670}"/>
              </a:ext>
            </a:extLst>
          </p:cNvPr>
          <p:cNvSpPr>
            <a:spLocks noGrp="1"/>
          </p:cNvSpPr>
          <p:nvPr>
            <p:ph type="title"/>
          </p:nvPr>
        </p:nvSpPr>
        <p:spPr/>
        <p:txBody>
          <a:bodyPr/>
          <a:lstStyle/>
          <a:p>
            <a:r>
              <a:rPr lang="en-GB" i="1" dirty="0">
                <a:solidFill>
                  <a:schemeClr val="bg1"/>
                </a:solidFill>
              </a:rPr>
              <a:t>BA International Hotel Management</a:t>
            </a:r>
            <a:br>
              <a:rPr lang="en-GB" i="1" dirty="0">
                <a:solidFill>
                  <a:schemeClr val="bg1"/>
                </a:solidFill>
              </a:rPr>
            </a:br>
            <a:br>
              <a:rPr lang="en-GB" i="1" dirty="0">
                <a:solidFill>
                  <a:schemeClr val="bg1"/>
                </a:solidFill>
              </a:rPr>
            </a:br>
            <a:r>
              <a:rPr lang="en-GB" sz="2800" b="1" dirty="0">
                <a:solidFill>
                  <a:schemeClr val="bg1"/>
                </a:solidFill>
              </a:rPr>
              <a:t>Hotel Administration &amp; Front Office Operations </a:t>
            </a:r>
            <a:br>
              <a:rPr lang="en-GB" sz="2800" b="1" dirty="0">
                <a:solidFill>
                  <a:schemeClr val="bg1"/>
                </a:solidFill>
              </a:rPr>
            </a:br>
            <a:br>
              <a:rPr lang="en-GB" sz="2800" b="1" dirty="0">
                <a:solidFill>
                  <a:schemeClr val="bg1"/>
                </a:solidFill>
              </a:rPr>
            </a:br>
            <a:r>
              <a:rPr lang="en-GB" sz="2800" dirty="0">
                <a:solidFill>
                  <a:schemeClr val="bg1"/>
                </a:solidFill>
              </a:rPr>
              <a:t>BMIH4004</a:t>
            </a:r>
            <a:br>
              <a:rPr lang="en-GB" i="1" dirty="0">
                <a:solidFill>
                  <a:schemeClr val="bg1"/>
                </a:solidFill>
              </a:rPr>
            </a:br>
            <a:br>
              <a:rPr lang="en-GB" i="1" dirty="0">
                <a:solidFill>
                  <a:schemeClr val="bg1"/>
                </a:solidFill>
              </a:rPr>
            </a:br>
            <a:r>
              <a:rPr lang="en-GB" i="1" dirty="0">
                <a:solidFill>
                  <a:schemeClr val="bg1"/>
                </a:solidFill>
              </a:rPr>
              <a:t>Week Seven</a:t>
            </a:r>
            <a:endParaRPr lang="en-GB" dirty="0"/>
          </a:p>
        </p:txBody>
      </p:sp>
    </p:spTree>
    <p:extLst>
      <p:ext uri="{BB962C8B-B14F-4D97-AF65-F5344CB8AC3E}">
        <p14:creationId xmlns:p14="http://schemas.microsoft.com/office/powerpoint/2010/main" val="2703020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41F5F0F-5D77-BCB2-EA10-9F13AE38CC64}"/>
              </a:ext>
            </a:extLst>
          </p:cNvPr>
          <p:cNvPicPr>
            <a:picLocks noChangeAspect="1"/>
          </p:cNvPicPr>
          <p:nvPr/>
        </p:nvPicPr>
        <p:blipFill rotWithShape="1">
          <a:blip r:embed="rId2">
            <a:alphaModFix amt="50000"/>
          </a:blip>
          <a:srcRect l="13879" r="4586"/>
          <a:stretch/>
        </p:blipFill>
        <p:spPr>
          <a:xfrm>
            <a:off x="20" y="1"/>
            <a:ext cx="9143980" cy="6857999"/>
          </a:xfrm>
          <a:prstGeom prst="rect">
            <a:avLst/>
          </a:prstGeom>
        </p:spPr>
      </p:pic>
      <p:sp>
        <p:nvSpPr>
          <p:cNvPr id="2" name="Title 1">
            <a:extLst>
              <a:ext uri="{FF2B5EF4-FFF2-40B4-BE49-F238E27FC236}">
                <a16:creationId xmlns:a16="http://schemas.microsoft.com/office/drawing/2014/main" id="{F6C95647-23A5-B7BE-609B-50A39EC8758B}"/>
              </a:ext>
            </a:extLst>
          </p:cNvPr>
          <p:cNvSpPr>
            <a:spLocks noGrp="1"/>
          </p:cNvSpPr>
          <p:nvPr>
            <p:ph type="ctrTitle"/>
          </p:nvPr>
        </p:nvSpPr>
        <p:spPr>
          <a:xfrm>
            <a:off x="2699792" y="3957482"/>
            <a:ext cx="6858000" cy="2900518"/>
          </a:xfrm>
        </p:spPr>
        <p:txBody>
          <a:bodyPr>
            <a:normAutofit/>
          </a:bodyPr>
          <a:lstStyle/>
          <a:p>
            <a:r>
              <a:rPr lang="en-US" altLang="en-US" sz="5400" b="1" dirty="0">
                <a:solidFill>
                  <a:srgbClr val="FFFFFF"/>
                </a:solidFill>
              </a:rPr>
              <a:t>Hotel Reputation Management</a:t>
            </a:r>
            <a:br>
              <a:rPr lang="en-US" altLang="en-US" sz="4800" dirty="0">
                <a:solidFill>
                  <a:srgbClr val="FFFFFF"/>
                </a:solidFill>
              </a:rPr>
            </a:br>
            <a:endParaRPr lang="en-GB" sz="4800" dirty="0">
              <a:solidFill>
                <a:srgbClr val="FFFFFF"/>
              </a:solidFill>
            </a:endParaRPr>
          </a:p>
        </p:txBody>
      </p:sp>
    </p:spTree>
    <p:extLst>
      <p:ext uri="{BB962C8B-B14F-4D97-AF65-F5344CB8AC3E}">
        <p14:creationId xmlns:p14="http://schemas.microsoft.com/office/powerpoint/2010/main" val="364655373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F9EA-D698-AE6F-94CF-50FCF6C468EC}"/>
              </a:ext>
            </a:extLst>
          </p:cNvPr>
          <p:cNvSpPr>
            <a:spLocks noGrp="1"/>
          </p:cNvSpPr>
          <p:nvPr>
            <p:ph type="title"/>
          </p:nvPr>
        </p:nvSpPr>
        <p:spPr>
          <a:xfrm>
            <a:off x="507765" y="243587"/>
            <a:ext cx="6483581" cy="899177"/>
          </a:xfrm>
        </p:spPr>
        <p:txBody>
          <a:bodyPr anchor="b">
            <a:normAutofit/>
          </a:bodyPr>
          <a:lstStyle/>
          <a:p>
            <a:r>
              <a:rPr lang="en-GB" sz="4800" u="sng" dirty="0"/>
              <a:t>Outcomes of the session</a:t>
            </a:r>
          </a:p>
        </p:txBody>
      </p:sp>
      <p:pic>
        <p:nvPicPr>
          <p:cNvPr id="9" name="Video 8" title="Floating Numbers And Letters On Top Of A Book">
            <a:hlinkClick r:id="" action="ppaction://media"/>
            <a:extLst>
              <a:ext uri="{FF2B5EF4-FFF2-40B4-BE49-F238E27FC236}">
                <a16:creationId xmlns:a16="http://schemas.microsoft.com/office/drawing/2014/main" id="{CBFB6946-4C9B-9E02-A718-3DCAF2D55E5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07766" y="1608100"/>
            <a:ext cx="5550606" cy="3122215"/>
          </a:xfrm>
          <a:prstGeom prst="rect">
            <a:avLst/>
          </a:prstGeom>
        </p:spPr>
      </p:pic>
      <p:sp>
        <p:nvSpPr>
          <p:cNvPr id="3" name="Content Placeholder 2">
            <a:extLst>
              <a:ext uri="{FF2B5EF4-FFF2-40B4-BE49-F238E27FC236}">
                <a16:creationId xmlns:a16="http://schemas.microsoft.com/office/drawing/2014/main" id="{2DBA2360-C592-BF71-A885-AB7E0C090E72}"/>
              </a:ext>
            </a:extLst>
          </p:cNvPr>
          <p:cNvSpPr>
            <a:spLocks noGrp="1"/>
          </p:cNvSpPr>
          <p:nvPr>
            <p:ph idx="1"/>
          </p:nvPr>
        </p:nvSpPr>
        <p:spPr>
          <a:xfrm>
            <a:off x="6232577" y="1844824"/>
            <a:ext cx="2731911" cy="3888432"/>
          </a:xfrm>
        </p:spPr>
        <p:txBody>
          <a:bodyPr anchor="t">
            <a:noAutofit/>
          </a:bodyPr>
          <a:lstStyle/>
          <a:p>
            <a:r>
              <a:rPr lang="en-GB" dirty="0"/>
              <a:t>Discover how online reputation functions</a:t>
            </a:r>
          </a:p>
          <a:p>
            <a:r>
              <a:rPr lang="en-GB" dirty="0"/>
              <a:t>Describe appropriate responses to different reviews </a:t>
            </a:r>
            <a:r>
              <a:rPr lang="en-GB" sz="2000" dirty="0"/>
              <a:t> </a:t>
            </a:r>
          </a:p>
          <a:p>
            <a:pPr algn="ctr">
              <a:buFontTx/>
              <a:buChar char="-"/>
            </a:pPr>
            <a:endParaRPr lang="en-GB" sz="2000" dirty="0"/>
          </a:p>
          <a:p>
            <a:pPr marL="0" indent="0" algn="ctr">
              <a:buNone/>
            </a:pPr>
            <a:endParaRPr lang="en-GB" sz="2000" dirty="0"/>
          </a:p>
        </p:txBody>
      </p:sp>
    </p:spTree>
    <p:extLst>
      <p:ext uri="{BB962C8B-B14F-4D97-AF65-F5344CB8AC3E}">
        <p14:creationId xmlns:p14="http://schemas.microsoft.com/office/powerpoint/2010/main" val="2808516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00"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7" repeatCount="indefinite" fill="hold" display="0">
                  <p:stCondLst>
                    <p:cond delay="indefinite"/>
                  </p:stCondLst>
                </p:cTn>
                <p:tgtEl>
                  <p:spTgt spid="9"/>
                </p:tgtEl>
              </p:cMediaNode>
            </p:video>
            <p:seq concurrent="1" nextAc="seek">
              <p:cTn id="18" restart="whenNotActive" fill="hold" evtFilter="cancelBubble" nodeType="interactiveSeq">
                <p:stCondLst>
                  <p:cond evt="onClick" delay="0">
                    <p:tgtEl>
                      <p:spTgt spid="9"/>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D172E-3307-314C-9DD6-BD1667321E02}"/>
              </a:ext>
            </a:extLst>
          </p:cNvPr>
          <p:cNvSpPr>
            <a:spLocks noGrp="1"/>
          </p:cNvSpPr>
          <p:nvPr>
            <p:ph type="title"/>
          </p:nvPr>
        </p:nvSpPr>
        <p:spPr>
          <a:xfrm>
            <a:off x="360759" y="3752849"/>
            <a:ext cx="2468166" cy="2452687"/>
          </a:xfrm>
        </p:spPr>
        <p:txBody>
          <a:bodyPr anchor="ctr">
            <a:normAutofit/>
          </a:bodyPr>
          <a:lstStyle/>
          <a:p>
            <a:r>
              <a:rPr lang="en-GB" sz="3100" b="1"/>
              <a:t>This week…</a:t>
            </a:r>
            <a:endParaRPr lang="en-GB" sz="3100" b="1" dirty="0"/>
          </a:p>
        </p:txBody>
      </p:sp>
      <p:pic>
        <p:nvPicPr>
          <p:cNvPr id="3" name="Picture 4">
            <a:extLst>
              <a:ext uri="{FF2B5EF4-FFF2-40B4-BE49-F238E27FC236}">
                <a16:creationId xmlns:a16="http://schemas.microsoft.com/office/drawing/2014/main" id="{2551001A-7C95-4B38-B99F-29F1C3538579}"/>
              </a:ext>
            </a:extLst>
          </p:cNvPr>
          <p:cNvPicPr>
            <a:picLocks noChangeAspect="1"/>
          </p:cNvPicPr>
          <p:nvPr/>
        </p:nvPicPr>
        <p:blipFill rotWithShape="1">
          <a:blip r:embed="rId2"/>
          <a:srcRect t="33476"/>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4" name="TextBox 6">
            <a:extLst>
              <a:ext uri="{FF2B5EF4-FFF2-40B4-BE49-F238E27FC236}">
                <a16:creationId xmlns:a16="http://schemas.microsoft.com/office/drawing/2014/main" id="{B10CF1B4-4B2B-B64A-BE2D-82165A4F4ED4}"/>
              </a:ext>
            </a:extLst>
          </p:cNvPr>
          <p:cNvSpPr txBox="1">
            <a:spLocks noGrp="1" noChangeArrowheads="1"/>
          </p:cNvSpPr>
          <p:nvPr>
            <p:ph idx="1"/>
          </p:nvPr>
        </p:nvSpPr>
        <p:spPr bwMode="auto">
          <a:xfrm>
            <a:off x="3167986" y="3856759"/>
            <a:ext cx="5614060" cy="245268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spcBef>
                <a:spcPct val="0"/>
              </a:spcBef>
              <a:spcAft>
                <a:spcPts val="600"/>
              </a:spcAft>
              <a:buFontTx/>
              <a:buNone/>
            </a:pPr>
            <a:r>
              <a:rPr lang="en-US" altLang="en-US" sz="1500" dirty="0"/>
              <a:t>Module Learning Outcomes</a:t>
            </a:r>
          </a:p>
          <a:p>
            <a:pPr eaLnBrk="1" hangingPunct="1">
              <a:spcBef>
                <a:spcPct val="0"/>
              </a:spcBef>
              <a:spcAft>
                <a:spcPts val="600"/>
              </a:spcAft>
              <a:buFontTx/>
              <a:buNone/>
            </a:pPr>
            <a:r>
              <a:rPr lang="en-US" altLang="en-US" sz="1500" dirty="0"/>
              <a:t>Hotel Reputation Management</a:t>
            </a:r>
          </a:p>
          <a:p>
            <a:pPr eaLnBrk="1" hangingPunct="1">
              <a:spcBef>
                <a:spcPct val="0"/>
              </a:spcBef>
              <a:spcAft>
                <a:spcPts val="600"/>
              </a:spcAft>
              <a:buFontTx/>
              <a:buNone/>
            </a:pPr>
            <a:r>
              <a:rPr lang="en-US" altLang="en-US" sz="1500" dirty="0"/>
              <a:t>Building Your Reputation</a:t>
            </a:r>
          </a:p>
          <a:p>
            <a:pPr eaLnBrk="1" hangingPunct="1">
              <a:spcBef>
                <a:spcPct val="0"/>
              </a:spcBef>
              <a:spcAft>
                <a:spcPts val="600"/>
              </a:spcAft>
              <a:buFontTx/>
              <a:buNone/>
            </a:pPr>
            <a:r>
              <a:rPr lang="en-US" altLang="en-US" sz="1500" dirty="0"/>
              <a:t>Compliments and Complaints</a:t>
            </a:r>
          </a:p>
          <a:p>
            <a:pPr eaLnBrk="1" hangingPunct="1">
              <a:spcBef>
                <a:spcPct val="0"/>
              </a:spcBef>
              <a:spcAft>
                <a:spcPts val="600"/>
              </a:spcAft>
              <a:buFontTx/>
              <a:buNone/>
            </a:pPr>
            <a:r>
              <a:rPr lang="en-US" altLang="en-US" sz="1500" dirty="0"/>
              <a:t>Examples</a:t>
            </a:r>
          </a:p>
          <a:p>
            <a:pPr>
              <a:spcBef>
                <a:spcPct val="0"/>
              </a:spcBef>
              <a:spcAft>
                <a:spcPts val="600"/>
              </a:spcAft>
              <a:buNone/>
            </a:pPr>
            <a:r>
              <a:rPr lang="en-US" altLang="en-US" sz="1500" dirty="0"/>
              <a:t>Assignment 3 - Portfolio</a:t>
            </a:r>
          </a:p>
          <a:p>
            <a:pPr eaLnBrk="1" hangingPunct="1">
              <a:spcBef>
                <a:spcPct val="0"/>
              </a:spcBef>
              <a:spcAft>
                <a:spcPts val="600"/>
              </a:spcAft>
              <a:buFontTx/>
              <a:buNone/>
            </a:pPr>
            <a:r>
              <a:rPr lang="en-US" altLang="en-US" sz="1500" dirty="0"/>
              <a:t>Reference List</a:t>
            </a:r>
          </a:p>
          <a:p>
            <a:pPr eaLnBrk="1" hangingPunct="1">
              <a:spcBef>
                <a:spcPct val="0"/>
              </a:spcBef>
              <a:spcAft>
                <a:spcPts val="600"/>
              </a:spcAft>
              <a:buFontTx/>
              <a:buNone/>
            </a:pPr>
            <a:endParaRPr lang="en-US" altLang="en-US" sz="1500" dirty="0"/>
          </a:p>
          <a:p>
            <a:pPr eaLnBrk="1" hangingPunct="1">
              <a:spcBef>
                <a:spcPct val="0"/>
              </a:spcBef>
              <a:spcAft>
                <a:spcPts val="600"/>
              </a:spcAft>
              <a:buFontTx/>
              <a:buNone/>
            </a:pPr>
            <a:endParaRPr lang="en-US" altLang="en-US" sz="1500" dirty="0"/>
          </a:p>
        </p:txBody>
      </p:sp>
    </p:spTree>
    <p:extLst>
      <p:ext uri="{BB962C8B-B14F-4D97-AF65-F5344CB8AC3E}">
        <p14:creationId xmlns:p14="http://schemas.microsoft.com/office/powerpoint/2010/main" val="2093539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pPr algn="r"/>
            <a:r>
              <a:rPr lang="en-GB" b="1"/>
              <a:t>Module Outcomes</a:t>
            </a:r>
          </a:p>
        </p:txBody>
      </p:sp>
      <p:graphicFrame>
        <p:nvGraphicFramePr>
          <p:cNvPr id="6" name="TextBox 6">
            <a:extLst>
              <a:ext uri="{FF2B5EF4-FFF2-40B4-BE49-F238E27FC236}">
                <a16:creationId xmlns:a16="http://schemas.microsoft.com/office/drawing/2014/main" id="{2C3272B1-8C2F-443A-BC42-97C621F30A82}"/>
              </a:ext>
            </a:extLst>
          </p:cNvPr>
          <p:cNvGraphicFramePr/>
          <p:nvPr/>
        </p:nvGraphicFramePr>
        <p:xfrm>
          <a:off x="457200" y="1758826"/>
          <a:ext cx="8154591" cy="4143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8389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TextBox 6">
            <a:extLst>
              <a:ext uri="{FF2B5EF4-FFF2-40B4-BE49-F238E27FC236}">
                <a16:creationId xmlns:a16="http://schemas.microsoft.com/office/drawing/2014/main" id="{DED93A96-3FB3-0249-909D-962DF24287E5}"/>
              </a:ext>
            </a:extLst>
          </p:cNvPr>
          <p:cNvSpPr txBox="1">
            <a:spLocks noChangeArrowheads="1"/>
          </p:cNvSpPr>
          <p:nvPr/>
        </p:nvSpPr>
        <p:spPr bwMode="auto">
          <a:xfrm>
            <a:off x="486696" y="629266"/>
            <a:ext cx="2629122" cy="162232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a:spcBef>
                <a:spcPct val="0"/>
              </a:spcBef>
              <a:spcAft>
                <a:spcPts val="450"/>
              </a:spcAft>
              <a:buNone/>
            </a:pPr>
            <a:r>
              <a:rPr lang="en-US" altLang="en-US" sz="4400" b="1" kern="1200">
                <a:solidFill>
                  <a:schemeClr val="tx1"/>
                </a:solidFill>
                <a:latin typeface="+mj-lt"/>
                <a:ea typeface="+mj-ea"/>
                <a:cs typeface="+mj-cs"/>
              </a:rPr>
              <a:t>Online Reputation</a:t>
            </a:r>
            <a:endParaRPr lang="en-US" sz="4400" kern="1200">
              <a:solidFill>
                <a:schemeClr val="tx1"/>
              </a:solidFill>
              <a:latin typeface="+mj-lt"/>
              <a:ea typeface="+mj-ea"/>
              <a:cs typeface="+mj-cs"/>
            </a:endParaRPr>
          </a:p>
        </p:txBody>
      </p:sp>
      <p:sp>
        <p:nvSpPr>
          <p:cNvPr id="13" name="Rectangle 12">
            <a:extLst>
              <a:ext uri="{FF2B5EF4-FFF2-40B4-BE49-F238E27FC236}">
                <a16:creationId xmlns:a16="http://schemas.microsoft.com/office/drawing/2014/main" id="{D9CC2C56-4CE8-DE4B-A2E9-FED6295FD644}"/>
              </a:ext>
            </a:extLst>
          </p:cNvPr>
          <p:cNvSpPr/>
          <p:nvPr/>
        </p:nvSpPr>
        <p:spPr>
          <a:xfrm>
            <a:off x="486698" y="2438400"/>
            <a:ext cx="2629120" cy="3785419"/>
          </a:xfrm>
          <a:prstGeom prst="rect">
            <a:avLst/>
          </a:prstGeom>
        </p:spPr>
        <p:txBody>
          <a:bodyPr vert="horz" lIns="91440" tIns="45720" rIns="91440" bIns="45720" rtlCol="0">
            <a:normAutofit/>
          </a:bodyPr>
          <a:lstStyle/>
          <a:p>
            <a:pPr defTabSz="914400">
              <a:lnSpc>
                <a:spcPct val="90000"/>
              </a:lnSpc>
              <a:spcAft>
                <a:spcPts val="600"/>
              </a:spcAft>
            </a:pPr>
            <a:r>
              <a:rPr lang="en-US" sz="2400" b="1" dirty="0"/>
              <a:t>1) What is hotel reputation management?</a:t>
            </a:r>
          </a:p>
          <a:p>
            <a:pPr indent="-228600" defTabSz="914400">
              <a:lnSpc>
                <a:spcPct val="90000"/>
              </a:lnSpc>
              <a:spcAft>
                <a:spcPts val="600"/>
              </a:spcAft>
              <a:buFont typeface="Arial" panose="020B0604020202020204" pitchFamily="34" charset="0"/>
              <a:buChar char="•"/>
            </a:pPr>
            <a:endParaRPr lang="en-US" sz="2400" b="1" dirty="0"/>
          </a:p>
          <a:p>
            <a:pPr defTabSz="914400">
              <a:lnSpc>
                <a:spcPct val="90000"/>
              </a:lnSpc>
              <a:spcAft>
                <a:spcPts val="600"/>
              </a:spcAft>
            </a:pPr>
            <a:r>
              <a:rPr lang="en-US" sz="2400" b="1" dirty="0"/>
              <a:t>2) What does managing a hotel's online reputation mean?</a:t>
            </a:r>
            <a:endParaRPr lang="en-US" sz="2400" dirty="0"/>
          </a:p>
          <a:p>
            <a:pPr indent="-228600" defTabSz="914400">
              <a:lnSpc>
                <a:spcPct val="90000"/>
              </a:lnSpc>
              <a:spcAft>
                <a:spcPts val="600"/>
              </a:spcAft>
              <a:buFont typeface="Arial" panose="020B0604020202020204" pitchFamily="34" charset="0"/>
              <a:buChar char="•"/>
            </a:pPr>
            <a:endParaRPr lang="en-US" sz="1700" dirty="0"/>
          </a:p>
        </p:txBody>
      </p:sp>
      <p:sp>
        <p:nvSpPr>
          <p:cNvPr id="75" name="Rectangle 7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4E32665-EE22-4C4D-A506-519F863BBA1D}"/>
              </a:ext>
            </a:extLst>
          </p:cNvPr>
          <p:cNvPicPr>
            <a:picLocks noChangeAspect="1"/>
          </p:cNvPicPr>
          <p:nvPr/>
        </p:nvPicPr>
        <p:blipFill>
          <a:blip r:embed="rId3"/>
          <a:stretch>
            <a:fillRect/>
          </a:stretch>
        </p:blipFill>
        <p:spPr>
          <a:xfrm>
            <a:off x="4054396" y="1610292"/>
            <a:ext cx="4514498" cy="3634170"/>
          </a:xfrm>
          <a:prstGeom prst="rect">
            <a:avLst/>
          </a:prstGeom>
          <a:effectLst/>
        </p:spPr>
      </p:pic>
    </p:spTree>
    <p:extLst>
      <p:ext uri="{BB962C8B-B14F-4D97-AF65-F5344CB8AC3E}">
        <p14:creationId xmlns:p14="http://schemas.microsoft.com/office/powerpoint/2010/main" val="22622275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8674" name="TextBox 6">
            <a:extLst>
              <a:ext uri="{FF2B5EF4-FFF2-40B4-BE49-F238E27FC236}">
                <a16:creationId xmlns:a16="http://schemas.microsoft.com/office/drawing/2014/main" id="{DED93A96-3FB3-0249-909D-962DF24287E5}"/>
              </a:ext>
            </a:extLst>
          </p:cNvPr>
          <p:cNvSpPr txBox="1">
            <a:spLocks noChangeArrowheads="1"/>
          </p:cNvSpPr>
          <p:nvPr/>
        </p:nvSpPr>
        <p:spPr bwMode="auto">
          <a:xfrm>
            <a:off x="341275" y="132885"/>
            <a:ext cx="3602727" cy="98374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68580" tIns="34290" rIns="68580" bIns="34290" rtlCol="0" anchor="ctr">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spcAft>
                <a:spcPts val="450"/>
              </a:spcAft>
              <a:buNone/>
            </a:pPr>
            <a:r>
              <a:rPr lang="en-US" altLang="en-US" sz="3300" b="1" dirty="0">
                <a:solidFill>
                  <a:schemeClr val="bg1"/>
                </a:solidFill>
                <a:latin typeface="+mj-lt"/>
                <a:ea typeface="+mj-ea"/>
                <a:cs typeface="+mj-cs"/>
              </a:rPr>
              <a:t>Reputation</a:t>
            </a:r>
          </a:p>
        </p:txBody>
      </p:sp>
      <p:sp>
        <p:nvSpPr>
          <p:cNvPr id="2" name="Rectangle 1">
            <a:extLst>
              <a:ext uri="{FF2B5EF4-FFF2-40B4-BE49-F238E27FC236}">
                <a16:creationId xmlns:a16="http://schemas.microsoft.com/office/drawing/2014/main" id="{75FE4E29-1D2F-694B-8E2C-E12A021CBC6F}"/>
              </a:ext>
            </a:extLst>
          </p:cNvPr>
          <p:cNvSpPr/>
          <p:nvPr/>
        </p:nvSpPr>
        <p:spPr>
          <a:xfrm>
            <a:off x="341276" y="1219183"/>
            <a:ext cx="8432909" cy="1131079"/>
          </a:xfrm>
          <a:prstGeom prst="rect">
            <a:avLst/>
          </a:prstGeom>
        </p:spPr>
        <p:txBody>
          <a:bodyPr wrap="square" lIns="91440" tIns="45720" rIns="91440" bIns="45720" anchor="t">
            <a:spAutoFit/>
          </a:bodyPr>
          <a:lstStyle/>
          <a:p>
            <a:r>
              <a:rPr lang="en-GB" sz="4050" b="1" dirty="0">
                <a:solidFill>
                  <a:srgbClr val="FFFF00"/>
                </a:solidFill>
              </a:rPr>
              <a:t>93%</a:t>
            </a:r>
            <a:r>
              <a:rPr lang="en-GB" sz="1350" dirty="0">
                <a:solidFill>
                  <a:srgbClr val="FFFF00"/>
                </a:solidFill>
              </a:rPr>
              <a:t>  </a:t>
            </a:r>
            <a:r>
              <a:rPr lang="en-GB" dirty="0">
                <a:solidFill>
                  <a:schemeClr val="bg1"/>
                </a:solidFill>
              </a:rPr>
              <a:t>of people find reviews important when determining which hotel to stay at</a:t>
            </a:r>
            <a:r>
              <a:rPr lang="en-GB" sz="1350" dirty="0">
                <a:solidFill>
                  <a:schemeClr val="bg1"/>
                </a:solidFill>
              </a:rPr>
              <a:t>.</a:t>
            </a:r>
            <a:endParaRPr lang="en-US" dirty="0">
              <a:solidFill>
                <a:schemeClr val="bg1"/>
              </a:solidFill>
              <a:cs typeface="Calibri"/>
            </a:endParaRPr>
          </a:p>
          <a:p>
            <a:endParaRPr lang="en-GB" sz="1350" dirty="0">
              <a:solidFill>
                <a:schemeClr val="bg1"/>
              </a:solidFill>
              <a:cs typeface="Calibri"/>
            </a:endParaRPr>
          </a:p>
          <a:p>
            <a:pPr algn="r"/>
            <a:r>
              <a:rPr lang="en-GB" sz="1350" b="1" i="1" dirty="0">
                <a:solidFill>
                  <a:schemeClr val="bg1"/>
                </a:solidFill>
              </a:rPr>
              <a:t>(Customer Alliance, 2022).</a:t>
            </a:r>
            <a:endParaRPr lang="en-GB" b="1" i="1" dirty="0">
              <a:solidFill>
                <a:schemeClr val="bg1"/>
              </a:solidFill>
              <a:cs typeface="Calibri" panose="020F0502020204030204"/>
            </a:endParaRPr>
          </a:p>
        </p:txBody>
      </p:sp>
      <p:sp>
        <p:nvSpPr>
          <p:cNvPr id="3" name="Rectangle 2">
            <a:extLst>
              <a:ext uri="{FF2B5EF4-FFF2-40B4-BE49-F238E27FC236}">
                <a16:creationId xmlns:a16="http://schemas.microsoft.com/office/drawing/2014/main" id="{395F7868-AB4C-AA44-B2C9-E53B8EBDF8D9}"/>
              </a:ext>
            </a:extLst>
          </p:cNvPr>
          <p:cNvSpPr/>
          <p:nvPr/>
        </p:nvSpPr>
        <p:spPr>
          <a:xfrm>
            <a:off x="2915816" y="2849987"/>
            <a:ext cx="5709896" cy="400110"/>
          </a:xfrm>
          <a:prstGeom prst="rect">
            <a:avLst/>
          </a:prstGeom>
        </p:spPr>
        <p:txBody>
          <a:bodyPr wrap="none" lIns="91440" tIns="45720" rIns="91440" bIns="45720" anchor="t">
            <a:spAutoFit/>
          </a:bodyPr>
          <a:lstStyle/>
          <a:p>
            <a:pPr marL="213995" indent="-213995">
              <a:buFont typeface="Arial" panose="020B0604020202020204" pitchFamily="34" charset="0"/>
              <a:buChar char="•"/>
            </a:pPr>
            <a:r>
              <a:rPr lang="en-GB" sz="2000" b="1" dirty="0">
                <a:solidFill>
                  <a:schemeClr val="bg1"/>
                </a:solidFill>
                <a:latin typeface="Abadi" panose="020B0604020104020204" pitchFamily="34" charset="0"/>
              </a:rPr>
              <a:t>Up to date and </a:t>
            </a:r>
            <a:r>
              <a:rPr lang="en-GB" sz="2000" b="1" dirty="0">
                <a:solidFill>
                  <a:schemeClr val="bg1"/>
                </a:solidFill>
                <a:latin typeface="Abadi" panose="020B0604020104020204" pitchFamily="34" charset="0"/>
                <a:cs typeface="Calibri"/>
              </a:rPr>
              <a:t>interactive</a:t>
            </a:r>
            <a:r>
              <a:rPr lang="en-GB" sz="2000" b="1" dirty="0">
                <a:solidFill>
                  <a:schemeClr val="bg1"/>
                </a:solidFill>
                <a:latin typeface="Abadi" panose="020B0604020104020204" pitchFamily="34" charset="0"/>
              </a:rPr>
              <a:t> presence online is key</a:t>
            </a:r>
            <a:r>
              <a:rPr lang="en-GB" sz="1600" b="1" dirty="0">
                <a:solidFill>
                  <a:schemeClr val="bg1"/>
                </a:solidFill>
                <a:latin typeface="Amasis MT Pro Medium"/>
              </a:rPr>
              <a:t>.</a:t>
            </a:r>
            <a:endParaRPr lang="en-GB" sz="1350" dirty="0">
              <a:solidFill>
                <a:schemeClr val="bg1"/>
              </a:solidFill>
              <a:latin typeface="Amasis MT Pro Medium"/>
              <a:cs typeface="Calibri" panose="020F0502020204030204"/>
            </a:endParaRPr>
          </a:p>
        </p:txBody>
      </p:sp>
      <p:sp>
        <p:nvSpPr>
          <p:cNvPr id="12" name="Rectangle 11">
            <a:extLst>
              <a:ext uri="{FF2B5EF4-FFF2-40B4-BE49-F238E27FC236}">
                <a16:creationId xmlns:a16="http://schemas.microsoft.com/office/drawing/2014/main" id="{1A724B44-77D9-3D41-B4D4-348049A0F8F1}"/>
              </a:ext>
            </a:extLst>
          </p:cNvPr>
          <p:cNvSpPr/>
          <p:nvPr/>
        </p:nvSpPr>
        <p:spPr>
          <a:xfrm>
            <a:off x="2915214" y="3727022"/>
            <a:ext cx="4625573" cy="707886"/>
          </a:xfrm>
          <a:prstGeom prst="rect">
            <a:avLst/>
          </a:prstGeom>
        </p:spPr>
        <p:txBody>
          <a:bodyPr wrap="square" lIns="91440" tIns="45720" rIns="91440" bIns="45720" anchor="t">
            <a:spAutoFit/>
          </a:bodyPr>
          <a:lstStyle/>
          <a:p>
            <a:pPr marL="213995" indent="-213995">
              <a:buFont typeface="Arial" panose="020B0604020202020204" pitchFamily="34" charset="0"/>
              <a:buChar char="•"/>
            </a:pPr>
            <a:r>
              <a:rPr lang="en-GB" sz="2000" b="1" dirty="0">
                <a:solidFill>
                  <a:schemeClr val="bg1"/>
                </a:solidFill>
                <a:latin typeface="Abadi" panose="020B0604020104020204" pitchFamily="34" charset="0"/>
              </a:rPr>
              <a:t>Reputation can start to decline if social spaces are not managed.</a:t>
            </a:r>
            <a:endParaRPr lang="en-GB" sz="2000" dirty="0">
              <a:solidFill>
                <a:schemeClr val="bg1"/>
              </a:solidFill>
              <a:latin typeface="Abadi" panose="020B0604020104020204" pitchFamily="34" charset="0"/>
              <a:cs typeface="Calibri" panose="020F0502020204030204"/>
            </a:endParaRPr>
          </a:p>
        </p:txBody>
      </p:sp>
      <p:sp>
        <p:nvSpPr>
          <p:cNvPr id="13" name="Rectangle 12">
            <a:extLst>
              <a:ext uri="{FF2B5EF4-FFF2-40B4-BE49-F238E27FC236}">
                <a16:creationId xmlns:a16="http://schemas.microsoft.com/office/drawing/2014/main" id="{C797A4BF-D9BE-FB4E-BF11-1C52DDE7BB4E}"/>
              </a:ext>
            </a:extLst>
          </p:cNvPr>
          <p:cNvSpPr/>
          <p:nvPr/>
        </p:nvSpPr>
        <p:spPr>
          <a:xfrm>
            <a:off x="2915214" y="4754402"/>
            <a:ext cx="3614355" cy="707886"/>
          </a:xfrm>
          <a:prstGeom prst="rect">
            <a:avLst/>
          </a:prstGeom>
        </p:spPr>
        <p:txBody>
          <a:bodyPr wrap="square" lIns="91440" tIns="45720" rIns="91440" bIns="45720" anchor="t">
            <a:spAutoFit/>
          </a:bodyPr>
          <a:lstStyle/>
          <a:p>
            <a:pPr marL="213995" indent="-213995">
              <a:buFont typeface="Arial" panose="020B0604020202020204" pitchFamily="34" charset="0"/>
              <a:buChar char="•"/>
            </a:pPr>
            <a:r>
              <a:rPr lang="en-GB" sz="2000" b="1" dirty="0">
                <a:solidFill>
                  <a:schemeClr val="bg1"/>
                </a:solidFill>
                <a:latin typeface="Abadi" panose="020B0604020202020204" pitchFamily="34" charset="0"/>
              </a:rPr>
              <a:t>Guests want to feel listened to and valued.</a:t>
            </a:r>
            <a:endParaRPr lang="en-US" sz="2000" dirty="0">
              <a:solidFill>
                <a:schemeClr val="bg1"/>
              </a:solidFill>
              <a:latin typeface="Abadi" panose="020B0604020202020204" pitchFamily="34" charset="0"/>
            </a:endParaRPr>
          </a:p>
        </p:txBody>
      </p:sp>
      <p:pic>
        <p:nvPicPr>
          <p:cNvPr id="1026" name="Picture 2" descr="See the source image">
            <a:extLst>
              <a:ext uri="{FF2B5EF4-FFF2-40B4-BE49-F238E27FC236}">
                <a16:creationId xmlns:a16="http://schemas.microsoft.com/office/drawing/2014/main" id="{8C88A8E4-5D12-43CB-AE7B-55C0D5F80A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323" y="2894370"/>
            <a:ext cx="2070485" cy="23076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0616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4A730889-CBF3-FC4C-BA69-06309AAD2303}"/>
              </a:ext>
            </a:extLst>
          </p:cNvPr>
          <p:cNvPicPr>
            <a:picLocks noChangeAspect="1"/>
          </p:cNvPicPr>
          <p:nvPr/>
        </p:nvPicPr>
        <p:blipFill rotWithShape="1">
          <a:blip r:embed="rId3"/>
          <a:srcRect l="5518" r="8958" b="2"/>
          <a:stretch/>
        </p:blipFill>
        <p:spPr>
          <a:xfrm>
            <a:off x="3662268" y="10"/>
            <a:ext cx="5481732"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2" name="Picture 2">
            <a:extLst>
              <a:ext uri="{FF2B5EF4-FFF2-40B4-BE49-F238E27FC236}">
                <a16:creationId xmlns:a16="http://schemas.microsoft.com/office/drawing/2014/main" id="{7D25D044-3F71-47EA-805B-DAF5AEB28A73}"/>
              </a:ext>
            </a:extLst>
          </p:cNvPr>
          <p:cNvPicPr>
            <a:picLocks noChangeAspect="1"/>
          </p:cNvPicPr>
          <p:nvPr/>
        </p:nvPicPr>
        <p:blipFill rotWithShape="1">
          <a:blip r:embed="rId4"/>
          <a:srcRect l="6577" r="569" b="2"/>
          <a:stretch/>
        </p:blipFill>
        <p:spPr>
          <a:xfrm>
            <a:off x="3662268" y="3493008"/>
            <a:ext cx="5481732"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7" name="Freeform: Shape 16">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65499"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TextBox 6">
            <a:extLst>
              <a:ext uri="{FF2B5EF4-FFF2-40B4-BE49-F238E27FC236}">
                <a16:creationId xmlns:a16="http://schemas.microsoft.com/office/drawing/2014/main" id="{5E045796-4D73-CA47-BC60-F4E645B529F5}"/>
              </a:ext>
            </a:extLst>
          </p:cNvPr>
          <p:cNvSpPr txBox="1">
            <a:spLocks noChangeArrowheads="1"/>
          </p:cNvSpPr>
          <p:nvPr/>
        </p:nvSpPr>
        <p:spPr bwMode="auto">
          <a:xfrm>
            <a:off x="336042" y="859536"/>
            <a:ext cx="3624601" cy="124358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a:spcBef>
                <a:spcPct val="0"/>
              </a:spcBef>
              <a:spcAft>
                <a:spcPts val="450"/>
              </a:spcAft>
              <a:buNone/>
            </a:pPr>
            <a:r>
              <a:rPr lang="en-US" altLang="en-US" sz="3000" b="1" kern="1200" dirty="0">
                <a:latin typeface="Footlight MT Light"/>
                <a:ea typeface="+mj-ea"/>
                <a:cs typeface="+mj-cs"/>
              </a:rPr>
              <a:t>How much does it really matter?</a:t>
            </a:r>
          </a:p>
        </p:txBody>
      </p:sp>
      <p:sp>
        <p:nvSpPr>
          <p:cNvPr id="21" name="Rectangle 20">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3" name="Rectangle 22">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158" y="2194560"/>
            <a:ext cx="366903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158" y="2194560"/>
            <a:ext cx="36690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9" name="Rectangle 8">
            <a:extLst>
              <a:ext uri="{FF2B5EF4-FFF2-40B4-BE49-F238E27FC236}">
                <a16:creationId xmlns:a16="http://schemas.microsoft.com/office/drawing/2014/main" id="{33DD4E6F-9C87-7444-B85A-7E7DAC39BAEE}"/>
              </a:ext>
            </a:extLst>
          </p:cNvPr>
          <p:cNvSpPr/>
          <p:nvPr/>
        </p:nvSpPr>
        <p:spPr>
          <a:xfrm>
            <a:off x="336042" y="2512611"/>
            <a:ext cx="3624602" cy="3664351"/>
          </a:xfrm>
          <a:prstGeom prst="rect">
            <a:avLst/>
          </a:prstGeom>
        </p:spPr>
        <p:txBody>
          <a:bodyPr vert="horz" lIns="91440" tIns="45720" rIns="91440" bIns="45720" rtlCol="0" anchor="t">
            <a:normAutofit/>
          </a:bodyPr>
          <a:lstStyle/>
          <a:p>
            <a:pPr marL="213995" indent="-228600" defTabSz="914400">
              <a:lnSpc>
                <a:spcPct val="90000"/>
              </a:lnSpc>
              <a:spcAft>
                <a:spcPts val="600"/>
              </a:spcAft>
              <a:buFont typeface="Arial" panose="020B0604020202020204" pitchFamily="34" charset="0"/>
              <a:buChar char="•"/>
            </a:pPr>
            <a:r>
              <a:rPr lang="en-US" sz="5400" b="1" dirty="0">
                <a:latin typeface="Aharoni"/>
                <a:cs typeface="Aharoni"/>
              </a:rPr>
              <a:t>93% </a:t>
            </a:r>
            <a:endParaRPr lang="en-US"/>
          </a:p>
          <a:p>
            <a:pPr defTabSz="914400">
              <a:lnSpc>
                <a:spcPct val="90000"/>
              </a:lnSpc>
              <a:spcAft>
                <a:spcPts val="600"/>
              </a:spcAft>
            </a:pPr>
            <a:r>
              <a:rPr lang="en-US" sz="1700" dirty="0">
                <a:latin typeface="Aharoni"/>
                <a:cs typeface="Aharoni"/>
              </a:rPr>
              <a:t>of people find reviews important when determining which hotel they want to stay at. </a:t>
            </a:r>
            <a:endParaRPr lang="en-US">
              <a:cs typeface="Calibri" panose="020F0502020204030204"/>
            </a:endParaRPr>
          </a:p>
          <a:p>
            <a:pPr indent="-228600" defTabSz="914400">
              <a:lnSpc>
                <a:spcPct val="90000"/>
              </a:lnSpc>
              <a:spcAft>
                <a:spcPts val="600"/>
              </a:spcAft>
              <a:buFont typeface="Arial" panose="020B0604020202020204" pitchFamily="34" charset="0"/>
              <a:buChar char="•"/>
            </a:pPr>
            <a:endParaRPr lang="en-US" sz="1700" dirty="0">
              <a:latin typeface="Aharoni"/>
              <a:cs typeface="Aharoni"/>
            </a:endParaRPr>
          </a:p>
          <a:p>
            <a:pPr marL="213995" indent="-228600" defTabSz="914400">
              <a:lnSpc>
                <a:spcPct val="90000"/>
              </a:lnSpc>
              <a:spcAft>
                <a:spcPts val="600"/>
              </a:spcAft>
              <a:buFont typeface="Arial" panose="020B0604020202020204" pitchFamily="34" charset="0"/>
              <a:buChar char="•"/>
            </a:pPr>
            <a:r>
              <a:rPr lang="en-US" sz="5400" b="1" dirty="0">
                <a:latin typeface="Aharoni"/>
                <a:cs typeface="Aharoni"/>
              </a:rPr>
              <a:t>53% </a:t>
            </a:r>
          </a:p>
          <a:p>
            <a:pPr defTabSz="914400">
              <a:lnSpc>
                <a:spcPct val="90000"/>
              </a:lnSpc>
              <a:spcAft>
                <a:spcPts val="600"/>
              </a:spcAft>
            </a:pPr>
            <a:r>
              <a:rPr lang="en-US" sz="1700" dirty="0">
                <a:latin typeface="Aharoni"/>
                <a:cs typeface="Aharoni"/>
              </a:rPr>
              <a:t>of people surveyed would not book a hotel without reading a guest opinion about it.</a:t>
            </a:r>
            <a:endParaRPr lang="en-US">
              <a:cs typeface="Calibri" panose="020F0502020204030204"/>
            </a:endParaRPr>
          </a:p>
          <a:p>
            <a:pPr marL="213995" indent="-228600" defTabSz="914400">
              <a:lnSpc>
                <a:spcPct val="90000"/>
              </a:lnSpc>
              <a:spcAft>
                <a:spcPts val="600"/>
              </a:spcAft>
              <a:buFont typeface="Arial" panose="020B0604020202020204" pitchFamily="34" charset="0"/>
              <a:buChar char="•"/>
            </a:pPr>
            <a:endParaRPr lang="en-US" sz="1700" dirty="0">
              <a:latin typeface="Arial"/>
              <a:cs typeface="Aharoni"/>
            </a:endParaRPr>
          </a:p>
        </p:txBody>
      </p:sp>
    </p:spTree>
    <p:extLst>
      <p:ext uri="{BB962C8B-B14F-4D97-AF65-F5344CB8AC3E}">
        <p14:creationId xmlns:p14="http://schemas.microsoft.com/office/powerpoint/2010/main" val="2293374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97661" y="280374"/>
            <a:ext cx="8579095"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TextBox 6">
            <a:extLst>
              <a:ext uri="{FF2B5EF4-FFF2-40B4-BE49-F238E27FC236}">
                <a16:creationId xmlns:a16="http://schemas.microsoft.com/office/drawing/2014/main" id="{DED93A96-3FB3-0249-909D-962DF24287E5}"/>
              </a:ext>
            </a:extLst>
          </p:cNvPr>
          <p:cNvSpPr txBox="1">
            <a:spLocks noChangeArrowheads="1"/>
          </p:cNvSpPr>
          <p:nvPr/>
        </p:nvSpPr>
        <p:spPr bwMode="auto">
          <a:xfrm>
            <a:off x="409763" y="433545"/>
            <a:ext cx="8354890" cy="93044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a:spcBef>
                <a:spcPct val="0"/>
              </a:spcBef>
              <a:spcAft>
                <a:spcPts val="600"/>
              </a:spcAft>
              <a:buNone/>
            </a:pPr>
            <a:r>
              <a:rPr lang="en-US" altLang="en-US" sz="4700" b="1">
                <a:solidFill>
                  <a:srgbClr val="FFFFFF"/>
                </a:solidFill>
                <a:latin typeface="+mj-lt"/>
                <a:ea typeface="+mj-ea"/>
                <a:cs typeface="+mj-cs"/>
              </a:rPr>
              <a:t>Building your Reputation</a:t>
            </a:r>
          </a:p>
        </p:txBody>
      </p:sp>
      <p:cxnSp>
        <p:nvCxnSpPr>
          <p:cNvPr id="73" name="Straight Connector 72">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72558" y="1522292"/>
            <a:ext cx="58293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5" descr="A picture containing text, outdoor, nature, shore&#10;&#10;Description automatically generated">
            <a:extLst>
              <a:ext uri="{FF2B5EF4-FFF2-40B4-BE49-F238E27FC236}">
                <a16:creationId xmlns:a16="http://schemas.microsoft.com/office/drawing/2014/main" id="{C0E0C022-4415-449E-85B7-EED98A0DCB81}"/>
              </a:ext>
            </a:extLst>
          </p:cNvPr>
          <p:cNvPicPr>
            <a:picLocks noChangeAspect="1"/>
          </p:cNvPicPr>
          <p:nvPr/>
        </p:nvPicPr>
        <p:blipFill>
          <a:blip r:embed="rId3"/>
          <a:stretch>
            <a:fillRect/>
          </a:stretch>
        </p:blipFill>
        <p:spPr>
          <a:xfrm>
            <a:off x="248675" y="3047845"/>
            <a:ext cx="4091938" cy="2755583"/>
          </a:xfrm>
          <a:prstGeom prst="rect">
            <a:avLst/>
          </a:prstGeom>
        </p:spPr>
      </p:pic>
      <p:cxnSp>
        <p:nvCxnSpPr>
          <p:cNvPr id="75" name="Straight Connector 74">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8720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2" name="Picture 4" descr="Text&#10;&#10;Description automatically generated">
            <a:extLst>
              <a:ext uri="{FF2B5EF4-FFF2-40B4-BE49-F238E27FC236}">
                <a16:creationId xmlns:a16="http://schemas.microsoft.com/office/drawing/2014/main" id="{7458B531-6CAD-45F6-8F32-7BCB26513D69}"/>
              </a:ext>
            </a:extLst>
          </p:cNvPr>
          <p:cNvPicPr>
            <a:picLocks noChangeAspect="1"/>
          </p:cNvPicPr>
          <p:nvPr/>
        </p:nvPicPr>
        <p:blipFill>
          <a:blip r:embed="rId4"/>
          <a:stretch>
            <a:fillRect/>
          </a:stretch>
        </p:blipFill>
        <p:spPr>
          <a:xfrm>
            <a:off x="4833804" y="3203170"/>
            <a:ext cx="4091938" cy="2444933"/>
          </a:xfrm>
          <a:prstGeom prst="rect">
            <a:avLst/>
          </a:prstGeom>
        </p:spPr>
      </p:pic>
      <p:sp>
        <p:nvSpPr>
          <p:cNvPr id="4" name="Rectangle 3">
            <a:extLst>
              <a:ext uri="{FF2B5EF4-FFF2-40B4-BE49-F238E27FC236}">
                <a16:creationId xmlns:a16="http://schemas.microsoft.com/office/drawing/2014/main" id="{0E3175E1-EC09-D842-B6F8-1D2293FEF455}"/>
              </a:ext>
            </a:extLst>
          </p:cNvPr>
          <p:cNvSpPr/>
          <p:nvPr/>
        </p:nvSpPr>
        <p:spPr>
          <a:xfrm>
            <a:off x="314461" y="1124744"/>
            <a:ext cx="8581406" cy="938719"/>
          </a:xfrm>
          <a:prstGeom prst="rect">
            <a:avLst/>
          </a:prstGeom>
        </p:spPr>
        <p:txBody>
          <a:bodyPr wrap="square" lIns="91440" tIns="45720" rIns="91440" bIns="45720" anchor="t">
            <a:spAutoFit/>
          </a:bodyPr>
          <a:lstStyle/>
          <a:p>
            <a:pPr algn="just">
              <a:spcAft>
                <a:spcPts val="600"/>
              </a:spcAft>
            </a:pPr>
            <a:endParaRPr lang="en-GB" sz="1500"/>
          </a:p>
          <a:p>
            <a:pPr marL="385445" indent="-385445" algn="just">
              <a:spcAft>
                <a:spcPts val="600"/>
              </a:spcAft>
              <a:buFont typeface="+mj-lt"/>
              <a:buAutoNum type="arabicParenR"/>
            </a:pPr>
            <a:endParaRPr lang="en-GB" sz="1500">
              <a:cs typeface="Calibri" panose="020F0502020204030204"/>
            </a:endParaRPr>
          </a:p>
          <a:p>
            <a:pPr marL="385445" indent="-385445" algn="just">
              <a:spcAft>
                <a:spcPts val="600"/>
              </a:spcAft>
              <a:buFont typeface="+mj-lt"/>
              <a:buAutoNum type="arabicParenR"/>
            </a:pPr>
            <a:endParaRPr lang="en-GB" sz="1500">
              <a:cs typeface="Calibri" panose="020F0502020204030204"/>
            </a:endParaRPr>
          </a:p>
        </p:txBody>
      </p:sp>
    </p:spTree>
    <p:extLst>
      <p:ext uri="{BB962C8B-B14F-4D97-AF65-F5344CB8AC3E}">
        <p14:creationId xmlns:p14="http://schemas.microsoft.com/office/powerpoint/2010/main" val="266327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89DF05E1-0E99-0880-CF6C-E8CE4DA50418}"/>
              </a:ext>
            </a:extLst>
          </p:cNvPr>
          <p:cNvSpPr>
            <a:spLocks noGrp="1"/>
          </p:cNvSpPr>
          <p:nvPr>
            <p:ph idx="1"/>
          </p:nvPr>
        </p:nvSpPr>
        <p:spPr/>
        <p:txBody>
          <a:bodyPr/>
          <a:lstStyle/>
          <a:p>
            <a:endParaRPr lang="en-GB" dirty="0"/>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250"/>
            <a:ext cx="9144000" cy="5143500"/>
          </a:xfrm>
          <a:prstGeom prst="rect">
            <a:avLst/>
          </a:prstGeom>
        </p:spPr>
      </p:pic>
    </p:spTree>
    <p:extLst>
      <p:ext uri="{BB962C8B-B14F-4D97-AF65-F5344CB8AC3E}">
        <p14:creationId xmlns:p14="http://schemas.microsoft.com/office/powerpoint/2010/main" val="153937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Shape 70">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3" name="Rectangle 72">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55BB3F0-900B-FA4B-AD4F-C98E2EEA6E88}"/>
              </a:ext>
            </a:extLst>
          </p:cNvPr>
          <p:cNvSpPr txBox="1"/>
          <p:nvPr/>
        </p:nvSpPr>
        <p:spPr>
          <a:xfrm>
            <a:off x="3607694" y="649480"/>
            <a:ext cx="4916510" cy="5546047"/>
          </a:xfrm>
          <a:prstGeom prst="rect">
            <a:avLst/>
          </a:prstGeom>
        </p:spPr>
        <p:txBody>
          <a:bodyPr vert="horz" lIns="91440" tIns="45720" rIns="91440" bIns="45720" rtlCol="0" anchor="ctr">
            <a:normAutofit/>
          </a:bodyPr>
          <a:lstStyle/>
          <a:p>
            <a:pPr defTabSz="914400">
              <a:lnSpc>
                <a:spcPct val="90000"/>
              </a:lnSpc>
              <a:spcBef>
                <a:spcPts val="1000"/>
              </a:spcBef>
            </a:pPr>
            <a:endParaRPr lang="en-US" sz="1700" dirty="0">
              <a:cs typeface="Calibri"/>
            </a:endParaRPr>
          </a:p>
        </p:txBody>
      </p:sp>
      <p:graphicFrame>
        <p:nvGraphicFramePr>
          <p:cNvPr id="61" name="TextBox 2">
            <a:extLst>
              <a:ext uri="{FF2B5EF4-FFF2-40B4-BE49-F238E27FC236}">
                <a16:creationId xmlns:a16="http://schemas.microsoft.com/office/drawing/2014/main" id="{715E14C3-963C-47FD-BDAA-24B802653B83}"/>
              </a:ext>
            </a:extLst>
          </p:cNvPr>
          <p:cNvGraphicFramePr/>
          <p:nvPr>
            <p:extLst>
              <p:ext uri="{D42A27DB-BD31-4B8C-83A1-F6EECF244321}">
                <p14:modId xmlns:p14="http://schemas.microsoft.com/office/powerpoint/2010/main" val="2210498596"/>
              </p:ext>
            </p:extLst>
          </p:nvPr>
        </p:nvGraphicFramePr>
        <p:xfrm>
          <a:off x="3782698" y="958258"/>
          <a:ext cx="4896215" cy="52461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4" name="Picture 124">
            <a:extLst>
              <a:ext uri="{FF2B5EF4-FFF2-40B4-BE49-F238E27FC236}">
                <a16:creationId xmlns:a16="http://schemas.microsoft.com/office/drawing/2014/main" id="{8B0A1F91-2052-413F-AF94-91AAFF44D304}"/>
              </a:ext>
            </a:extLst>
          </p:cNvPr>
          <p:cNvPicPr>
            <a:picLocks noChangeAspect="1"/>
          </p:cNvPicPr>
          <p:nvPr/>
        </p:nvPicPr>
        <p:blipFill>
          <a:blip r:embed="rId8"/>
          <a:stretch>
            <a:fillRect/>
          </a:stretch>
        </p:blipFill>
        <p:spPr>
          <a:xfrm>
            <a:off x="127417" y="131164"/>
            <a:ext cx="2743200" cy="1828800"/>
          </a:xfrm>
          <a:prstGeom prst="rect">
            <a:avLst/>
          </a:prstGeom>
        </p:spPr>
      </p:pic>
      <p:pic>
        <p:nvPicPr>
          <p:cNvPr id="125" name="Picture 125" descr="Website&#10;&#10;Description automatically generated">
            <a:extLst>
              <a:ext uri="{FF2B5EF4-FFF2-40B4-BE49-F238E27FC236}">
                <a16:creationId xmlns:a16="http://schemas.microsoft.com/office/drawing/2014/main" id="{E8AFB80E-D50C-4B17-B05E-9D27C445F0EC}"/>
              </a:ext>
            </a:extLst>
          </p:cNvPr>
          <p:cNvPicPr>
            <a:picLocks noChangeAspect="1"/>
          </p:cNvPicPr>
          <p:nvPr/>
        </p:nvPicPr>
        <p:blipFill>
          <a:blip r:embed="rId9"/>
          <a:stretch>
            <a:fillRect/>
          </a:stretch>
        </p:blipFill>
        <p:spPr>
          <a:xfrm>
            <a:off x="142407" y="4746848"/>
            <a:ext cx="2743200" cy="2011256"/>
          </a:xfrm>
          <a:prstGeom prst="rect">
            <a:avLst/>
          </a:prstGeom>
        </p:spPr>
      </p:pic>
      <p:pic>
        <p:nvPicPr>
          <p:cNvPr id="126" name="Picture 126" descr="A picture containing text&#10;&#10;Description automatically generated">
            <a:extLst>
              <a:ext uri="{FF2B5EF4-FFF2-40B4-BE49-F238E27FC236}">
                <a16:creationId xmlns:a16="http://schemas.microsoft.com/office/drawing/2014/main" id="{8C2B2549-912A-417A-A35A-E7A7407E299E}"/>
              </a:ext>
            </a:extLst>
          </p:cNvPr>
          <p:cNvPicPr>
            <a:picLocks noChangeAspect="1"/>
          </p:cNvPicPr>
          <p:nvPr/>
        </p:nvPicPr>
        <p:blipFill>
          <a:blip r:embed="rId10"/>
          <a:stretch>
            <a:fillRect/>
          </a:stretch>
        </p:blipFill>
        <p:spPr>
          <a:xfrm>
            <a:off x="127416" y="2535140"/>
            <a:ext cx="2743200" cy="1637818"/>
          </a:xfrm>
          <a:prstGeom prst="rect">
            <a:avLst/>
          </a:prstGeom>
        </p:spPr>
      </p:pic>
    </p:spTree>
    <p:extLst>
      <p:ext uri="{BB962C8B-B14F-4D97-AF65-F5344CB8AC3E}">
        <p14:creationId xmlns:p14="http://schemas.microsoft.com/office/powerpoint/2010/main" val="1496508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D9F99CB6-D20B-E04F-8918-DA0A20E2F9C9}"/>
              </a:ext>
            </a:extLst>
          </p:cNvPr>
          <p:cNvSpPr/>
          <p:nvPr/>
        </p:nvSpPr>
        <p:spPr>
          <a:xfrm>
            <a:off x="499969" y="3993776"/>
            <a:ext cx="4572000" cy="300082"/>
          </a:xfrm>
          <a:prstGeom prst="rect">
            <a:avLst/>
          </a:prstGeom>
        </p:spPr>
        <p:txBody>
          <a:bodyPr lIns="91440" tIns="45720" rIns="91440" bIns="45720" anchor="t">
            <a:spAutoFit/>
          </a:bodyPr>
          <a:lstStyle/>
          <a:p>
            <a:endParaRPr lang="en-GB" sz="1350" dirty="0">
              <a:solidFill>
                <a:srgbClr val="333333"/>
              </a:solidFill>
              <a:latin typeface="MuseoSans"/>
            </a:endParaRPr>
          </a:p>
        </p:txBody>
      </p:sp>
      <p:sp>
        <p:nvSpPr>
          <p:cNvPr id="3" name="TextBox 2">
            <a:extLst>
              <a:ext uri="{FF2B5EF4-FFF2-40B4-BE49-F238E27FC236}">
                <a16:creationId xmlns:a16="http://schemas.microsoft.com/office/drawing/2014/main" id="{B8798D66-A353-480C-905D-432E6899DFA1}"/>
              </a:ext>
            </a:extLst>
          </p:cNvPr>
          <p:cNvSpPr txBox="1"/>
          <p:nvPr/>
        </p:nvSpPr>
        <p:spPr>
          <a:xfrm>
            <a:off x="-7494" y="3035508"/>
            <a:ext cx="888916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buAutoNum type="arabicPeriod"/>
            </a:pPr>
            <a:r>
              <a:rPr lang="en-GB" sz="3600" dirty="0">
                <a:solidFill>
                  <a:schemeClr val="bg1"/>
                </a:solidFill>
                <a:latin typeface="Urdu Typesetting"/>
                <a:cs typeface="Arial"/>
              </a:rPr>
              <a:t> Understand the importance of online reputation management​</a:t>
            </a:r>
            <a:endParaRPr lang="en-US" sz="3600" dirty="0">
              <a:solidFill>
                <a:schemeClr val="bg1"/>
              </a:solidFill>
              <a:latin typeface="Urdu Typesetting"/>
              <a:cs typeface="Urdu Typesetting"/>
            </a:endParaRPr>
          </a:p>
          <a:p>
            <a:pPr algn="ctr"/>
            <a:endParaRPr lang="en-GB" sz="3600" dirty="0">
              <a:solidFill>
                <a:schemeClr val="bg1"/>
              </a:solidFill>
              <a:latin typeface="Urdu Typesetting"/>
              <a:cs typeface="Arial"/>
            </a:endParaRPr>
          </a:p>
          <a:p>
            <a:pPr algn="ctr"/>
            <a:r>
              <a:rPr lang="en-GB" sz="3600" dirty="0">
                <a:solidFill>
                  <a:schemeClr val="bg1"/>
                </a:solidFill>
                <a:latin typeface="Urdu Typesetting"/>
                <a:cs typeface="Arial"/>
              </a:rPr>
              <a:t>2. Set reputation objectives and strategies</a:t>
            </a:r>
          </a:p>
        </p:txBody>
      </p:sp>
      <p:pic>
        <p:nvPicPr>
          <p:cNvPr id="5" name="Picture 4">
            <a:extLst>
              <a:ext uri="{FF2B5EF4-FFF2-40B4-BE49-F238E27FC236}">
                <a16:creationId xmlns:a16="http://schemas.microsoft.com/office/drawing/2014/main" id="{98567196-6F33-4004-D433-9BB42A54CED2}"/>
              </a:ext>
            </a:extLst>
          </p:cNvPr>
          <p:cNvPicPr>
            <a:picLocks noChangeAspect="1"/>
          </p:cNvPicPr>
          <p:nvPr/>
        </p:nvPicPr>
        <p:blipFill>
          <a:blip r:embed="rId3"/>
          <a:stretch>
            <a:fillRect/>
          </a:stretch>
        </p:blipFill>
        <p:spPr>
          <a:xfrm>
            <a:off x="2681023" y="201492"/>
            <a:ext cx="3781953" cy="3029373"/>
          </a:xfrm>
          <a:prstGeom prst="rect">
            <a:avLst/>
          </a:prstGeom>
          <a:ln>
            <a:noFill/>
          </a:ln>
          <a:effectLst>
            <a:softEdge rad="112500"/>
          </a:effectLst>
        </p:spPr>
      </p:pic>
    </p:spTree>
    <p:extLst>
      <p:ext uri="{BB962C8B-B14F-4D97-AF65-F5344CB8AC3E}">
        <p14:creationId xmlns:p14="http://schemas.microsoft.com/office/powerpoint/2010/main" val="3326995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7BFAD93-66AD-F645-BD1B-B7798C2B3120}"/>
              </a:ext>
            </a:extLst>
          </p:cNvPr>
          <p:cNvSpPr/>
          <p:nvPr/>
        </p:nvSpPr>
        <p:spPr>
          <a:xfrm>
            <a:off x="515587" y="1963690"/>
            <a:ext cx="8154884" cy="300082"/>
          </a:xfrm>
          <a:prstGeom prst="rect">
            <a:avLst/>
          </a:prstGeom>
        </p:spPr>
        <p:txBody>
          <a:bodyPr wrap="square" lIns="91440" tIns="45720" rIns="91440" bIns="45720" anchor="t">
            <a:spAutoFit/>
          </a:bodyPr>
          <a:lstStyle/>
          <a:p>
            <a:endParaRPr lang="en-GB" sz="1350" dirty="0">
              <a:solidFill>
                <a:srgbClr val="000000"/>
              </a:solidFill>
              <a:latin typeface="Calibri"/>
              <a:cs typeface="Calibri"/>
            </a:endParaRPr>
          </a:p>
        </p:txBody>
      </p:sp>
      <p:sp>
        <p:nvSpPr>
          <p:cNvPr id="6" name="Rectangle 5">
            <a:extLst>
              <a:ext uri="{FF2B5EF4-FFF2-40B4-BE49-F238E27FC236}">
                <a16:creationId xmlns:a16="http://schemas.microsoft.com/office/drawing/2014/main" id="{D9F99CB6-D20B-E04F-8918-DA0A20E2F9C9}"/>
              </a:ext>
            </a:extLst>
          </p:cNvPr>
          <p:cNvSpPr/>
          <p:nvPr/>
        </p:nvSpPr>
        <p:spPr>
          <a:xfrm>
            <a:off x="515587" y="3526958"/>
            <a:ext cx="4056413" cy="300082"/>
          </a:xfrm>
          <a:prstGeom prst="rect">
            <a:avLst/>
          </a:prstGeom>
        </p:spPr>
        <p:txBody>
          <a:bodyPr wrap="square" lIns="91440" tIns="45720" rIns="91440" bIns="45720" anchor="t">
            <a:spAutoFit/>
          </a:bodyPr>
          <a:lstStyle/>
          <a:p>
            <a:endParaRPr lang="en-GB" sz="1350" dirty="0">
              <a:cs typeface="Calibri"/>
            </a:endParaRPr>
          </a:p>
        </p:txBody>
      </p:sp>
      <p:sp>
        <p:nvSpPr>
          <p:cNvPr id="12" name="TextBox 11">
            <a:extLst>
              <a:ext uri="{FF2B5EF4-FFF2-40B4-BE49-F238E27FC236}">
                <a16:creationId xmlns:a16="http://schemas.microsoft.com/office/drawing/2014/main" id="{4A6ACB23-0470-4103-9DF9-D279FEB79A59}"/>
              </a:ext>
            </a:extLst>
          </p:cNvPr>
          <p:cNvSpPr txBox="1"/>
          <p:nvPr/>
        </p:nvSpPr>
        <p:spPr>
          <a:xfrm>
            <a:off x="281119" y="1414899"/>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Footlight MT Light" panose="0204060206030A020304" pitchFamily="18" charset="0"/>
              </a:rPr>
              <a:t>3. Share your reputation vision</a:t>
            </a:r>
          </a:p>
        </p:txBody>
      </p:sp>
      <p:sp>
        <p:nvSpPr>
          <p:cNvPr id="15" name="TextBox 14">
            <a:extLst>
              <a:ext uri="{FF2B5EF4-FFF2-40B4-BE49-F238E27FC236}">
                <a16:creationId xmlns:a16="http://schemas.microsoft.com/office/drawing/2014/main" id="{C506799D-A695-424C-8EBB-361FE572D0B2}"/>
              </a:ext>
            </a:extLst>
          </p:cNvPr>
          <p:cNvSpPr txBox="1"/>
          <p:nvPr/>
        </p:nvSpPr>
        <p:spPr>
          <a:xfrm>
            <a:off x="257793" y="4276037"/>
            <a:ext cx="457200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latin typeface="Footlight MT Light" panose="0204060206030A020304" pitchFamily="18" charset="0"/>
              </a:rPr>
              <a:t>4. Train and empower staff</a:t>
            </a:r>
            <a:r>
              <a:rPr lang="en-GB" sz="2400" dirty="0">
                <a:latin typeface="Footlight MT Light" panose="0204060206030A020304" pitchFamily="18" charset="0"/>
              </a:rPr>
              <a:t> </a:t>
            </a:r>
          </a:p>
        </p:txBody>
      </p:sp>
      <p:pic>
        <p:nvPicPr>
          <p:cNvPr id="4" name="Picture 3">
            <a:extLst>
              <a:ext uri="{FF2B5EF4-FFF2-40B4-BE49-F238E27FC236}">
                <a16:creationId xmlns:a16="http://schemas.microsoft.com/office/drawing/2014/main" id="{C6139821-E1CD-41A6-77FD-FBDFA2101C82}"/>
              </a:ext>
            </a:extLst>
          </p:cNvPr>
          <p:cNvPicPr>
            <a:picLocks noChangeAspect="1"/>
          </p:cNvPicPr>
          <p:nvPr/>
        </p:nvPicPr>
        <p:blipFill>
          <a:blip r:embed="rId3"/>
          <a:stretch>
            <a:fillRect/>
          </a:stretch>
        </p:blipFill>
        <p:spPr>
          <a:xfrm>
            <a:off x="5085811" y="223861"/>
            <a:ext cx="3800396" cy="2843743"/>
          </a:xfrm>
          <a:prstGeom prst="rect">
            <a:avLst/>
          </a:prstGeom>
        </p:spPr>
      </p:pic>
      <p:pic>
        <p:nvPicPr>
          <p:cNvPr id="7" name="Picture 6">
            <a:extLst>
              <a:ext uri="{FF2B5EF4-FFF2-40B4-BE49-F238E27FC236}">
                <a16:creationId xmlns:a16="http://schemas.microsoft.com/office/drawing/2014/main" id="{6A641365-D490-CC1D-6B87-1FD0729F67F4}"/>
              </a:ext>
            </a:extLst>
          </p:cNvPr>
          <p:cNvPicPr>
            <a:picLocks noChangeAspect="1"/>
          </p:cNvPicPr>
          <p:nvPr/>
        </p:nvPicPr>
        <p:blipFill>
          <a:blip r:embed="rId4"/>
          <a:stretch>
            <a:fillRect/>
          </a:stretch>
        </p:blipFill>
        <p:spPr>
          <a:xfrm>
            <a:off x="5367858" y="3257912"/>
            <a:ext cx="3302613" cy="2497916"/>
          </a:xfrm>
          <a:prstGeom prst="rect">
            <a:avLst/>
          </a:prstGeom>
          <a:ln>
            <a:noFill/>
          </a:ln>
          <a:effectLst>
            <a:softEdge rad="112500"/>
          </a:effectLst>
        </p:spPr>
      </p:pic>
    </p:spTree>
    <p:extLst>
      <p:ext uri="{BB962C8B-B14F-4D97-AF65-F5344CB8AC3E}">
        <p14:creationId xmlns:p14="http://schemas.microsoft.com/office/powerpoint/2010/main" val="1091198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nodePh="1">
                                  <p:stCondLst>
                                    <p:cond delay="0"/>
                                  </p:stCondLst>
                                  <p:endCondLst>
                                    <p:cond evt="begin" delay="0">
                                      <p:tn val="9"/>
                                    </p:cond>
                                  </p:end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169D286-F4D7-4C8B-A6BD-D05384C7F1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6">
            <a:extLst>
              <a:ext uri="{FF2B5EF4-FFF2-40B4-BE49-F238E27FC236}">
                <a16:creationId xmlns:a16="http://schemas.microsoft.com/office/drawing/2014/main" id="{39E8235E-135E-4261-8F54-2B316E493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106623" y="610728"/>
            <a:ext cx="569713"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7">
            <a:extLst>
              <a:ext uri="{FF2B5EF4-FFF2-40B4-BE49-F238E27FC236}">
                <a16:creationId xmlns:a16="http://schemas.microsoft.com/office/drawing/2014/main" id="{D4ED8EC3-4D57-4620-93CE-4E6661F09A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108327" y="343079"/>
            <a:ext cx="36199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Shape 78">
            <a:extLst>
              <a:ext uri="{FF2B5EF4-FFF2-40B4-BE49-F238E27FC236}">
                <a16:creationId xmlns:a16="http://schemas.microsoft.com/office/drawing/2014/main" id="{83BCB34A-2F40-4F41-8488-A134C1C155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3" y="340424"/>
            <a:ext cx="3472603" cy="5265795"/>
          </a:xfrm>
          <a:custGeom>
            <a:avLst/>
            <a:gdLst>
              <a:gd name="connsiteX0" fmla="*/ 0 w 4630139"/>
              <a:gd name="connsiteY0" fmla="*/ 0 h 5265795"/>
              <a:gd name="connsiteX1" fmla="*/ 4630139 w 4630139"/>
              <a:gd name="connsiteY1" fmla="*/ 0 h 5265795"/>
              <a:gd name="connsiteX2" fmla="*/ 4630139 w 4630139"/>
              <a:gd name="connsiteY2" fmla="*/ 5265795 h 5265795"/>
              <a:gd name="connsiteX3" fmla="*/ 0 w 4630139"/>
              <a:gd name="connsiteY3" fmla="*/ 5265795 h 5265795"/>
            </a:gdLst>
            <a:ahLst/>
            <a:cxnLst>
              <a:cxn ang="0">
                <a:pos x="connsiteX0" y="connsiteY0"/>
              </a:cxn>
              <a:cxn ang="0">
                <a:pos x="connsiteX1" y="connsiteY1"/>
              </a:cxn>
              <a:cxn ang="0">
                <a:pos x="connsiteX2" y="connsiteY2"/>
              </a:cxn>
              <a:cxn ang="0">
                <a:pos x="connsiteX3" y="connsiteY3"/>
              </a:cxn>
            </a:cxnLst>
            <a:rect l="l" t="t" r="r" b="b"/>
            <a:pathLst>
              <a:path w="4630139" h="5265795">
                <a:moveTo>
                  <a:pt x="0" y="0"/>
                </a:moveTo>
                <a:lnTo>
                  <a:pt x="4630139" y="0"/>
                </a:lnTo>
                <a:lnTo>
                  <a:pt x="4630139" y="5265795"/>
                </a:lnTo>
                <a:lnTo>
                  <a:pt x="0" y="526579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8" name="Picture 4" descr="Image result for online presence monitoring tools">
            <a:extLst>
              <a:ext uri="{FF2B5EF4-FFF2-40B4-BE49-F238E27FC236}">
                <a16:creationId xmlns:a16="http://schemas.microsoft.com/office/drawing/2014/main" id="{5E514D18-8A30-40CE-9343-7E7EBA703BC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8032" y="2112266"/>
            <a:ext cx="2507401" cy="1736375"/>
          </a:xfrm>
          <a:prstGeom prst="rect">
            <a:avLst/>
          </a:prstGeom>
          <a:noFill/>
          <a:extLst>
            <a:ext uri="{909E8E84-426E-40DD-AFC4-6F175D3DCCD1}">
              <a14:hiddenFill xmlns:a14="http://schemas.microsoft.com/office/drawing/2010/main">
                <a:solidFill>
                  <a:srgbClr val="FFFFFF"/>
                </a:solidFill>
              </a14:hiddenFill>
            </a:ext>
          </a:extLst>
        </p:spPr>
      </p:pic>
      <p:sp>
        <p:nvSpPr>
          <p:cNvPr id="81" name="Freeform: Shape 80">
            <a:extLst>
              <a:ext uri="{FF2B5EF4-FFF2-40B4-BE49-F238E27FC236}">
                <a16:creationId xmlns:a16="http://schemas.microsoft.com/office/drawing/2014/main" id="{F78382DC-4207-465E-B379-1E16448AA2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6335" y="1071563"/>
            <a:ext cx="5467663" cy="5242298"/>
          </a:xfrm>
          <a:custGeom>
            <a:avLst/>
            <a:gdLst>
              <a:gd name="connsiteX0" fmla="*/ 0 w 7290218"/>
              <a:gd name="connsiteY0" fmla="*/ 0 h 5242298"/>
              <a:gd name="connsiteX1" fmla="*/ 7290218 w 7290218"/>
              <a:gd name="connsiteY1" fmla="*/ 0 h 5242298"/>
              <a:gd name="connsiteX2" fmla="*/ 7290218 w 7290218"/>
              <a:gd name="connsiteY2" fmla="*/ 5242298 h 5242298"/>
              <a:gd name="connsiteX3" fmla="*/ 0 w 7290218"/>
              <a:gd name="connsiteY3" fmla="*/ 5242298 h 5242298"/>
            </a:gdLst>
            <a:ahLst/>
            <a:cxnLst>
              <a:cxn ang="0">
                <a:pos x="connsiteX0" y="connsiteY0"/>
              </a:cxn>
              <a:cxn ang="0">
                <a:pos x="connsiteX1" y="connsiteY1"/>
              </a:cxn>
              <a:cxn ang="0">
                <a:pos x="connsiteX2" y="connsiteY2"/>
              </a:cxn>
              <a:cxn ang="0">
                <a:pos x="connsiteX3" y="connsiteY3"/>
              </a:cxn>
            </a:cxnLst>
            <a:rect l="l" t="t" r="r" b="b"/>
            <a:pathLst>
              <a:path w="7290218" h="5242298">
                <a:moveTo>
                  <a:pt x="0" y="0"/>
                </a:moveTo>
                <a:lnTo>
                  <a:pt x="7290218" y="0"/>
                </a:lnTo>
                <a:lnTo>
                  <a:pt x="7290218" y="5242298"/>
                </a:lnTo>
                <a:lnTo>
                  <a:pt x="0" y="524229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Image result for online presence">
            <a:extLst>
              <a:ext uri="{FF2B5EF4-FFF2-40B4-BE49-F238E27FC236}">
                <a16:creationId xmlns:a16="http://schemas.microsoft.com/office/drawing/2014/main" id="{ACD88D94-444E-45C9-AC0F-B2D8F15A86E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158933" y="2236678"/>
            <a:ext cx="4515547" cy="2923816"/>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2043EE8B-8CCF-4FD5-80D8-4BE59A88A796}"/>
              </a:ext>
            </a:extLst>
          </p:cNvPr>
          <p:cNvSpPr txBox="1"/>
          <p:nvPr/>
        </p:nvSpPr>
        <p:spPr>
          <a:xfrm>
            <a:off x="4811013" y="426062"/>
            <a:ext cx="457200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rgbClr val="0070C0"/>
                </a:solidFill>
              </a:rPr>
              <a:t>5: Optimize your online presence</a:t>
            </a:r>
          </a:p>
        </p:txBody>
      </p:sp>
      <p:sp>
        <p:nvSpPr>
          <p:cNvPr id="17" name="TextBox 16">
            <a:extLst>
              <a:ext uri="{FF2B5EF4-FFF2-40B4-BE49-F238E27FC236}">
                <a16:creationId xmlns:a16="http://schemas.microsoft.com/office/drawing/2014/main" id="{AEA122B1-0DA9-405E-B985-88F97A5741A0}"/>
              </a:ext>
            </a:extLst>
          </p:cNvPr>
          <p:cNvSpPr txBox="1"/>
          <p:nvPr/>
        </p:nvSpPr>
        <p:spPr>
          <a:xfrm>
            <a:off x="395536" y="5926756"/>
            <a:ext cx="469157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rgbClr val="0070C0"/>
                </a:solidFill>
              </a:rPr>
              <a:t>6: Set up monitoring tools</a:t>
            </a:r>
          </a:p>
        </p:txBody>
      </p:sp>
    </p:spTree>
    <p:extLst>
      <p:ext uri="{BB962C8B-B14F-4D97-AF65-F5344CB8AC3E}">
        <p14:creationId xmlns:p14="http://schemas.microsoft.com/office/powerpoint/2010/main" val="1895281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6BD35E48-A9F1-42D2-BF7B-3997DD00EDA0}"/>
              </a:ext>
            </a:extLst>
          </p:cNvPr>
          <p:cNvSpPr txBox="1"/>
          <p:nvPr/>
        </p:nvSpPr>
        <p:spPr>
          <a:xfrm>
            <a:off x="467544" y="5229200"/>
            <a:ext cx="8074057" cy="1207269"/>
          </a:xfrm>
          <a:prstGeom prst="rect">
            <a:avLst/>
          </a:prstGeom>
        </p:spPr>
        <p:txBody>
          <a:bodyPr vert="horz" lIns="91440" tIns="45720" rIns="91440" bIns="45720" rtlCol="0" anchor="b">
            <a:normAutofit fontScale="92500" lnSpcReduction="20000"/>
          </a:bodyPr>
          <a:lstStyle/>
          <a:p>
            <a:pPr marL="0" marR="0" lvl="0" indent="0" algn="ctr" defTabSz="914400" fontAlgn="auto">
              <a:lnSpc>
                <a:spcPct val="90000"/>
              </a:lnSpc>
              <a:spcBef>
                <a:spcPct val="0"/>
              </a:spcBef>
              <a:spcAft>
                <a:spcPts val="600"/>
              </a:spcAft>
              <a:buClrTx/>
              <a:buSzTx/>
              <a:tabLst/>
              <a:defRPr/>
            </a:pPr>
            <a:r>
              <a:rPr lang="en-US" sz="4600" b="1" dirty="0">
                <a:latin typeface="Abadi" panose="020B0604020104020204" pitchFamily="34" charset="0"/>
                <a:ea typeface="+mj-ea"/>
                <a:cs typeface="+mj-cs"/>
              </a:rPr>
              <a:t>7) </a:t>
            </a:r>
            <a:r>
              <a:rPr lang="en-US" sz="4600" b="1" dirty="0" err="1">
                <a:latin typeface="Abadi" panose="020B0604020104020204" pitchFamily="34" charset="0"/>
                <a:ea typeface="+mj-ea"/>
                <a:cs typeface="+mj-cs"/>
              </a:rPr>
              <a:t>Analyse</a:t>
            </a:r>
            <a:r>
              <a:rPr lang="en-US" sz="4600" b="1" dirty="0">
                <a:latin typeface="Abadi" panose="020B0604020104020204" pitchFamily="34" charset="0"/>
                <a:ea typeface="+mj-ea"/>
                <a:cs typeface="+mj-cs"/>
              </a:rPr>
              <a:t> feedback</a:t>
            </a:r>
          </a:p>
          <a:p>
            <a:pPr algn="ctr" defTabSz="914400">
              <a:lnSpc>
                <a:spcPct val="90000"/>
              </a:lnSpc>
              <a:spcBef>
                <a:spcPct val="0"/>
              </a:spcBef>
              <a:spcAft>
                <a:spcPts val="600"/>
              </a:spcAft>
              <a:defRPr/>
            </a:pPr>
            <a:r>
              <a:rPr lang="en-GB" sz="4600" b="1" dirty="0">
                <a:latin typeface="Abadi" panose="020B0604020104020204" pitchFamily="34" charset="0"/>
              </a:rPr>
              <a:t>8) Take action</a:t>
            </a:r>
          </a:p>
          <a:p>
            <a:pPr marL="0" marR="0" lvl="0" indent="0" algn="ctr" defTabSz="914400" fontAlgn="auto">
              <a:lnSpc>
                <a:spcPct val="90000"/>
              </a:lnSpc>
              <a:spcBef>
                <a:spcPct val="0"/>
              </a:spcBef>
              <a:spcAft>
                <a:spcPts val="600"/>
              </a:spcAft>
              <a:buClrTx/>
              <a:buSzTx/>
              <a:tabLst/>
              <a:defRPr/>
            </a:pPr>
            <a:endParaRPr lang="en-US" sz="6000" b="1" dirty="0">
              <a:latin typeface="+mj-lt"/>
              <a:ea typeface="+mj-ea"/>
              <a:cs typeface="+mj-cs"/>
            </a:endParaRPr>
          </a:p>
        </p:txBody>
      </p:sp>
      <p:pic>
        <p:nvPicPr>
          <p:cNvPr id="2052" name="Picture 4" descr="Image result for hotel teamwork">
            <a:extLst>
              <a:ext uri="{FF2B5EF4-FFF2-40B4-BE49-F238E27FC236}">
                <a16:creationId xmlns:a16="http://schemas.microsoft.com/office/drawing/2014/main" id="{A1DD2EBE-7A9E-4575-95B0-3E499F21BAF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41300" y="1321042"/>
            <a:ext cx="4094112" cy="1985644"/>
          </a:xfrm>
          <a:prstGeom prst="rect">
            <a:avLst/>
          </a:prstGeom>
          <a:noFill/>
          <a:extLst>
            <a:ext uri="{909E8E84-426E-40DD-AFC4-6F175D3DCCD1}">
              <a14:hiddenFill xmlns:a14="http://schemas.microsoft.com/office/drawing/2010/main">
                <a:solidFill>
                  <a:srgbClr val="FFFFFF"/>
                </a:solidFill>
              </a14:hiddenFill>
            </a:ext>
          </a:extLst>
        </p:spPr>
      </p:pic>
      <p:cxnSp>
        <p:nvCxnSpPr>
          <p:cNvPr id="137" name="Straight Connector 136">
            <a:extLst>
              <a:ext uri="{FF2B5EF4-FFF2-40B4-BE49-F238E27FC236}">
                <a16:creationId xmlns:a16="http://schemas.microsoft.com/office/drawing/2014/main" id="{3D83F26F-C55B-4A92-9AFF-4894D14E27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1253414"/>
            <a:ext cx="0" cy="2120900"/>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2050" name="Picture 2" descr="Image result for analyse feedback">
            <a:extLst>
              <a:ext uri="{FF2B5EF4-FFF2-40B4-BE49-F238E27FC236}">
                <a16:creationId xmlns:a16="http://schemas.microsoft.com/office/drawing/2014/main" id="{D9A5E9FA-4F25-4036-AAD1-FD19B92A161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096" b="1893"/>
          <a:stretch/>
        </p:blipFill>
        <p:spPr bwMode="auto">
          <a:xfrm>
            <a:off x="4885284" y="321735"/>
            <a:ext cx="4141518" cy="390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770670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92" name="Rectangle 191">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795" cy="685800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3" name="Group 192">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7255" y="-59376"/>
            <a:ext cx="9386886" cy="6923798"/>
            <a:chOff x="-329674" y="-51881"/>
            <a:chExt cx="12515851" cy="6923798"/>
          </a:xfrm>
        </p:grpSpPr>
        <p:sp>
          <p:nvSpPr>
            <p:cNvPr id="194"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5"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6"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7"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8"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9"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0"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1"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2"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3"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04"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5"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6"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7"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8"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9"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0"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1"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2"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pic>
        <p:nvPicPr>
          <p:cNvPr id="3076" name="Picture 4" descr="Image result for guest satisfaction">
            <a:extLst>
              <a:ext uri="{FF2B5EF4-FFF2-40B4-BE49-F238E27FC236}">
                <a16:creationId xmlns:a16="http://schemas.microsoft.com/office/drawing/2014/main" id="{7A82A96E-9F1F-4027-977E-3AD0428A744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797" r="33808" b="-1"/>
          <a:stretch/>
        </p:blipFill>
        <p:spPr bwMode="auto">
          <a:xfrm>
            <a:off x="20" y="10"/>
            <a:ext cx="4498207" cy="4306823"/>
          </a:xfrm>
          <a:custGeom>
            <a:avLst/>
            <a:gdLst/>
            <a:ahLst/>
            <a:cxnLst/>
            <a:rect l="l" t="t" r="r" b="b"/>
            <a:pathLst>
              <a:path w="5997636" h="4306833">
                <a:moveTo>
                  <a:pt x="0" y="0"/>
                </a:moveTo>
                <a:lnTo>
                  <a:pt x="5997636" y="0"/>
                </a:lnTo>
                <a:lnTo>
                  <a:pt x="5997636" y="4302053"/>
                </a:lnTo>
                <a:lnTo>
                  <a:pt x="5313331" y="4306748"/>
                </a:lnTo>
                <a:cubicBezTo>
                  <a:pt x="3800480" y="4309129"/>
                  <a:pt x="2093145" y="4262282"/>
                  <a:pt x="400746" y="4118385"/>
                </a:cubicBezTo>
                <a:lnTo>
                  <a:pt x="0" y="4081409"/>
                </a:lnTo>
                <a:lnTo>
                  <a:pt x="0" y="2982070"/>
                </a:lnTo>
                <a:lnTo>
                  <a:pt x="0" y="2789945"/>
                </a:ln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descr="Image result for recognise employee">
            <a:extLst>
              <a:ext uri="{FF2B5EF4-FFF2-40B4-BE49-F238E27FC236}">
                <a16:creationId xmlns:a16="http://schemas.microsoft.com/office/drawing/2014/main" id="{09438081-03A0-4FE1-84A9-683AA67C94B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686" r="21074" b="1"/>
          <a:stretch/>
        </p:blipFill>
        <p:spPr bwMode="auto">
          <a:xfrm>
            <a:off x="4632326" y="10"/>
            <a:ext cx="4511674" cy="4299555"/>
          </a:xfrm>
          <a:custGeom>
            <a:avLst/>
            <a:gdLst/>
            <a:ahLst/>
            <a:cxnLst/>
            <a:rect l="l" t="t" r="r" b="b"/>
            <a:pathLst>
              <a:path w="6015565" h="4299565">
                <a:moveTo>
                  <a:pt x="0" y="0"/>
                </a:moveTo>
                <a:lnTo>
                  <a:pt x="6015565" y="0"/>
                </a:lnTo>
                <a:lnTo>
                  <a:pt x="6015565" y="2789945"/>
                </a:lnTo>
                <a:lnTo>
                  <a:pt x="6015565" y="2982070"/>
                </a:lnTo>
                <a:lnTo>
                  <a:pt x="6015565" y="3957888"/>
                </a:lnTo>
                <a:lnTo>
                  <a:pt x="5937368" y="3966171"/>
                </a:lnTo>
                <a:cubicBezTo>
                  <a:pt x="3963073" y="4164120"/>
                  <a:pt x="2060717" y="4257123"/>
                  <a:pt x="577162" y="4289728"/>
                </a:cubicBezTo>
                <a:lnTo>
                  <a:pt x="0" y="4299565"/>
                </a:lnTo>
                <a:close/>
              </a:path>
            </a:pathLst>
          </a:cu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B4349BBA-6CD7-4238-97B9-D016F59439CA}"/>
              </a:ext>
            </a:extLst>
          </p:cNvPr>
          <p:cNvSpPr txBox="1"/>
          <p:nvPr/>
        </p:nvSpPr>
        <p:spPr>
          <a:xfrm>
            <a:off x="1833462" y="4743580"/>
            <a:ext cx="5054701" cy="1770300"/>
          </a:xfrm>
          <a:prstGeom prst="rect">
            <a:avLst/>
          </a:prstGeom>
        </p:spPr>
        <p:txBody>
          <a:bodyPr vert="horz" lIns="91440" tIns="45720" rIns="91440" bIns="45720" rtlCol="0" anchor="ctr">
            <a:normAutofit lnSpcReduction="10000"/>
          </a:bodyPr>
          <a:lstStyle/>
          <a:p>
            <a:pPr marR="0" lvl="0" defTabSz="914400" fontAlgn="auto">
              <a:lnSpc>
                <a:spcPct val="90000"/>
              </a:lnSpc>
              <a:spcBef>
                <a:spcPts val="0"/>
              </a:spcBef>
              <a:spcAft>
                <a:spcPts val="600"/>
              </a:spcAft>
              <a:buClrTx/>
              <a:buSzTx/>
              <a:tabLst/>
              <a:defRPr/>
            </a:pPr>
            <a:r>
              <a:rPr lang="en-US" sz="3600" b="1" dirty="0"/>
              <a:t>9) </a:t>
            </a:r>
            <a:r>
              <a:rPr lang="en-GB" sz="3600" b="1" dirty="0"/>
              <a:t>Recognise</a:t>
            </a:r>
            <a:r>
              <a:rPr lang="en-US" sz="3600" b="1" dirty="0"/>
              <a:t> and reward</a:t>
            </a:r>
          </a:p>
          <a:p>
            <a:pPr marR="0" lvl="0" indent="-228600" defTabSz="914400" fontAlgn="auto">
              <a:lnSpc>
                <a:spcPct val="90000"/>
              </a:lnSpc>
              <a:spcBef>
                <a:spcPts val="0"/>
              </a:spcBef>
              <a:spcAft>
                <a:spcPts val="600"/>
              </a:spcAft>
              <a:buClrTx/>
              <a:buSzTx/>
              <a:buFont typeface="Arial" panose="020B0604020202020204" pitchFamily="34" charset="0"/>
              <a:buChar char="•"/>
              <a:tabLst/>
              <a:defRPr/>
            </a:pPr>
            <a:endParaRPr lang="en-US" sz="3600" b="1" dirty="0"/>
          </a:p>
          <a:p>
            <a:pPr defTabSz="914400">
              <a:lnSpc>
                <a:spcPct val="90000"/>
              </a:lnSpc>
              <a:spcAft>
                <a:spcPts val="600"/>
              </a:spcAft>
              <a:defRPr/>
            </a:pPr>
            <a:r>
              <a:rPr lang="en-US" sz="3600" b="1" dirty="0"/>
              <a:t>10)  Respond to reviews</a:t>
            </a:r>
          </a:p>
          <a:p>
            <a:pPr marL="0" marR="0" lvl="0" indent="-228600" defTabSz="914400" fontAlgn="auto">
              <a:lnSpc>
                <a:spcPct val="90000"/>
              </a:lnSpc>
              <a:spcBef>
                <a:spcPts val="0"/>
              </a:spcBef>
              <a:spcAft>
                <a:spcPts val="600"/>
              </a:spcAft>
              <a:buClrTx/>
              <a:buSzTx/>
              <a:buFont typeface="Arial" panose="020B0604020202020204" pitchFamily="34" charset="0"/>
              <a:buChar char="•"/>
              <a:tabLst/>
              <a:defRPr/>
            </a:pPr>
            <a:endParaRPr lang="en-US" sz="1600" b="1" dirty="0"/>
          </a:p>
        </p:txBody>
      </p:sp>
    </p:spTree>
    <p:extLst>
      <p:ext uri="{BB962C8B-B14F-4D97-AF65-F5344CB8AC3E}">
        <p14:creationId xmlns:p14="http://schemas.microsoft.com/office/powerpoint/2010/main" val="3880054463"/>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8674" name="TextBox 6">
            <a:extLst>
              <a:ext uri="{FF2B5EF4-FFF2-40B4-BE49-F238E27FC236}">
                <a16:creationId xmlns:a16="http://schemas.microsoft.com/office/drawing/2014/main" id="{DED93A96-3FB3-0249-909D-962DF24287E5}"/>
              </a:ext>
            </a:extLst>
          </p:cNvPr>
          <p:cNvSpPr txBox="1">
            <a:spLocks noChangeArrowheads="1"/>
          </p:cNvSpPr>
          <p:nvPr/>
        </p:nvSpPr>
        <p:spPr bwMode="auto">
          <a:xfrm>
            <a:off x="5205046" y="629495"/>
            <a:ext cx="2892224" cy="131764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fontScale="70000" lnSpcReduction="20000"/>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a:spcBef>
                <a:spcPct val="0"/>
              </a:spcBef>
              <a:spcAft>
                <a:spcPts val="600"/>
              </a:spcAft>
              <a:buNone/>
            </a:pPr>
            <a:r>
              <a:rPr lang="en-US" altLang="en-US" sz="5600" b="1" kern="1200" dirty="0">
                <a:solidFill>
                  <a:schemeClr val="tx1"/>
                </a:solidFill>
                <a:latin typeface="+mj-lt"/>
                <a:ea typeface="+mj-ea"/>
                <a:cs typeface="+mj-cs"/>
              </a:rPr>
              <a:t>From a Guest Perspective…</a:t>
            </a:r>
          </a:p>
        </p:txBody>
      </p:sp>
      <p:sp>
        <p:nvSpPr>
          <p:cNvPr id="2" name="Rectangle 1">
            <a:extLst>
              <a:ext uri="{FF2B5EF4-FFF2-40B4-BE49-F238E27FC236}">
                <a16:creationId xmlns:a16="http://schemas.microsoft.com/office/drawing/2014/main" id="{E6500077-203F-5B46-9528-6CBE8B2448EA}"/>
              </a:ext>
            </a:extLst>
          </p:cNvPr>
          <p:cNvSpPr/>
          <p:nvPr/>
        </p:nvSpPr>
        <p:spPr>
          <a:xfrm>
            <a:off x="469760" y="4622510"/>
            <a:ext cx="8192728" cy="1475702"/>
          </a:xfrm>
          <a:prstGeom prst="rect">
            <a:avLst/>
          </a:prstGeom>
        </p:spPr>
        <p:txBody>
          <a:bodyPr vert="horz" lIns="91440" tIns="45720" rIns="91440" bIns="45720" rtlCol="0" anchor="t">
            <a:normAutofit/>
          </a:bodyPr>
          <a:lstStyle/>
          <a:p>
            <a:pPr defTabSz="914400">
              <a:lnSpc>
                <a:spcPct val="90000"/>
              </a:lnSpc>
              <a:spcBef>
                <a:spcPts val="1000"/>
              </a:spcBef>
              <a:spcAft>
                <a:spcPts val="600"/>
              </a:spcAft>
            </a:pPr>
            <a:r>
              <a:rPr lang="en-US" sz="2000" b="0" i="0" dirty="0">
                <a:effectLst/>
                <a:latin typeface="Open Sans" panose="020B0606030504020204" pitchFamily="34" charset="0"/>
              </a:rPr>
              <a:t>Properties that </a:t>
            </a:r>
            <a:r>
              <a:rPr lang="en-US" sz="2000" b="0" i="0" u="none" strike="noStrike" dirty="0">
                <a:effectLst/>
                <a:latin typeface="Open Sans" panose="020B0606030504020204" pitchFamily="34" charset="0"/>
                <a:hlinkClick r:id="rId3">
                  <a:extLst>
                    <a:ext uri="{A12FA001-AC4F-418D-AE19-62706E023703}">
                      <ahyp:hlinkClr xmlns:ahyp="http://schemas.microsoft.com/office/drawing/2018/hyperlinkcolor" val="tx"/>
                    </a:ext>
                  </a:extLst>
                </a:hlinkClick>
              </a:rPr>
              <a:t>respond to at least 65% of their reviews</a:t>
            </a:r>
            <a:r>
              <a:rPr lang="en-US" sz="2000" b="0" i="0" dirty="0">
                <a:effectLst/>
                <a:latin typeface="Open Sans" panose="020B0606030504020204" pitchFamily="34" charset="0"/>
              </a:rPr>
              <a:t> average a TripAdvisor rating of 4.15.</a:t>
            </a:r>
          </a:p>
          <a:p>
            <a:pPr defTabSz="914400">
              <a:lnSpc>
                <a:spcPct val="90000"/>
              </a:lnSpc>
              <a:spcBef>
                <a:spcPts val="1000"/>
              </a:spcBef>
              <a:spcAft>
                <a:spcPts val="600"/>
              </a:spcAft>
            </a:pPr>
            <a:r>
              <a:rPr lang="en-US" sz="2000" b="0" i="0" u="none" strike="noStrike" dirty="0">
                <a:effectLst/>
                <a:latin typeface="Open Sans" panose="020B0606030504020204" pitchFamily="34" charset="0"/>
                <a:hlinkClick r:id="rId4">
                  <a:extLst>
                    <a:ext uri="{A12FA001-AC4F-418D-AE19-62706E023703}">
                      <ahyp:hlinkClr xmlns:ahyp="http://schemas.microsoft.com/office/drawing/2018/hyperlinkcolor" val="tx"/>
                    </a:ext>
                  </a:extLst>
                </a:hlinkClick>
              </a:rPr>
              <a:t>81% of people</a:t>
            </a:r>
            <a:r>
              <a:rPr lang="en-US" sz="2000" b="0" i="0" dirty="0">
                <a:effectLst/>
                <a:latin typeface="Open Sans" panose="020B0606030504020204" pitchFamily="34" charset="0"/>
              </a:rPr>
              <a:t> "always or frequently" read online reviews before booking overnight accommodations.</a:t>
            </a:r>
            <a:endParaRPr lang="en-US" sz="2000" kern="1200" dirty="0">
              <a:latin typeface="+mn-lt"/>
              <a:cs typeface="Calibri"/>
            </a:endParaRPr>
          </a:p>
        </p:txBody>
      </p:sp>
      <p:pic>
        <p:nvPicPr>
          <p:cNvPr id="4098" name="Picture 2" descr="Image result for hotel guest">
            <a:extLst>
              <a:ext uri="{FF2B5EF4-FFF2-40B4-BE49-F238E27FC236}">
                <a16:creationId xmlns:a16="http://schemas.microsoft.com/office/drawing/2014/main" id="{4624DF76-64B0-428C-930A-3FC9A98668D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5548"/>
          <a:stretch/>
        </p:blipFill>
        <p:spPr bwMode="auto">
          <a:xfrm>
            <a:off x="20" y="10"/>
            <a:ext cx="4571975" cy="4252522"/>
          </a:xfrm>
          <a:prstGeom prst="rect">
            <a:avLst/>
          </a:prstGeom>
          <a:noFill/>
          <a:extLst>
            <a:ext uri="{909E8E84-426E-40DD-AFC4-6F175D3DCCD1}">
              <a14:hiddenFill xmlns:a14="http://schemas.microsoft.com/office/drawing/2010/main">
                <a:solidFill>
                  <a:srgbClr val="FFFFFF"/>
                </a:solidFill>
              </a14:hiddenFill>
            </a:ext>
          </a:extLst>
        </p:spPr>
      </p:pic>
      <p:cxnSp>
        <p:nvCxnSpPr>
          <p:cNvPr id="28676" name="Straight Connector 72">
            <a:extLst>
              <a:ext uri="{FF2B5EF4-FFF2-40B4-BE49-F238E27FC236}">
                <a16:creationId xmlns:a16="http://schemas.microsoft.com/office/drawing/2014/main" id="{EBAD6A72-88E8-42F7-88B9-CAF744536B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72000" y="-680"/>
            <a:ext cx="0" cy="4242816"/>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677" name="Straight Connector 74">
            <a:extLst>
              <a:ext uri="{FF2B5EF4-FFF2-40B4-BE49-F238E27FC236}">
                <a16:creationId xmlns:a16="http://schemas.microsoft.com/office/drawing/2014/main" id="{C800968E-0A99-46C4-A9B2-6A63AC66F4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 y="4242136"/>
            <a:ext cx="9144001" cy="0"/>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ABA20D4-FAFC-1F4D-80FE-B74FFD6D01BB}"/>
              </a:ext>
            </a:extLst>
          </p:cNvPr>
          <p:cNvSpPr txBox="1"/>
          <p:nvPr/>
        </p:nvSpPr>
        <p:spPr>
          <a:xfrm>
            <a:off x="7493012" y="5711564"/>
            <a:ext cx="1610332" cy="1147863"/>
          </a:xfrm>
          <a:prstGeom prst="rect">
            <a:avLst/>
          </a:prstGeom>
        </p:spPr>
        <p:txBody>
          <a:bodyPr vert="horz" lIns="91440" tIns="45720" rIns="91440" bIns="45720" rtlCol="0" anchor="t">
            <a:normAutofit/>
          </a:bodyPr>
          <a:lstStyle/>
          <a:p>
            <a:pPr algn="r" defTabSz="914400">
              <a:lnSpc>
                <a:spcPct val="90000"/>
              </a:lnSpc>
              <a:spcBef>
                <a:spcPts val="1000"/>
              </a:spcBef>
            </a:pPr>
            <a:r>
              <a:rPr lang="en-US" sz="1700" dirty="0"/>
              <a:t>(</a:t>
            </a:r>
            <a:r>
              <a:rPr lang="en-US" sz="1700" b="1" dirty="0"/>
              <a:t>CVENT, 2022</a:t>
            </a:r>
            <a:r>
              <a:rPr lang="en-US" sz="1700" dirty="0"/>
              <a:t>)</a:t>
            </a:r>
          </a:p>
        </p:txBody>
      </p:sp>
    </p:spTree>
    <p:extLst>
      <p:ext uri="{BB962C8B-B14F-4D97-AF65-F5344CB8AC3E}">
        <p14:creationId xmlns:p14="http://schemas.microsoft.com/office/powerpoint/2010/main" val="1021589657"/>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89DF05E1-0E99-0880-CF6C-E8CE4DA50418}"/>
              </a:ext>
            </a:extLst>
          </p:cNvPr>
          <p:cNvSpPr>
            <a:spLocks noGrp="1"/>
          </p:cNvSpPr>
          <p:nvPr>
            <p:ph idx="1"/>
          </p:nvPr>
        </p:nvSpPr>
        <p:spPr/>
        <p:txBody>
          <a:bodyPr/>
          <a:lstStyle/>
          <a:p>
            <a:endParaRPr lang="en-GB" dirty="0"/>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57250"/>
            <a:ext cx="9144000" cy="5143500"/>
          </a:xfrm>
          <a:prstGeom prst="rect">
            <a:avLst/>
          </a:prstGeom>
        </p:spPr>
      </p:pic>
    </p:spTree>
    <p:extLst>
      <p:ext uri="{BB962C8B-B14F-4D97-AF65-F5344CB8AC3E}">
        <p14:creationId xmlns:p14="http://schemas.microsoft.com/office/powerpoint/2010/main" val="3160193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6">
            <a:extLst>
              <a:ext uri="{FF2B5EF4-FFF2-40B4-BE49-F238E27FC236}">
                <a16:creationId xmlns:a16="http://schemas.microsoft.com/office/drawing/2014/main" id="{6B1441CE-A380-0F4D-8FA8-8FA0202043C0}"/>
              </a:ext>
            </a:extLst>
          </p:cNvPr>
          <p:cNvSpPr txBox="1">
            <a:spLocks noChangeArrowheads="1"/>
          </p:cNvSpPr>
          <p:nvPr/>
        </p:nvSpPr>
        <p:spPr bwMode="auto">
          <a:xfrm>
            <a:off x="360759" y="3752849"/>
            <a:ext cx="2468166" cy="245268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a:spcBef>
                <a:spcPct val="0"/>
              </a:spcBef>
              <a:spcAft>
                <a:spcPts val="600"/>
              </a:spcAft>
              <a:buNone/>
            </a:pPr>
            <a:r>
              <a:rPr lang="en-US" altLang="en-US" sz="3100" b="1">
                <a:latin typeface="+mj-lt"/>
                <a:ea typeface="+mj-ea"/>
                <a:cs typeface="+mj-cs"/>
              </a:rPr>
              <a:t>Reputation Matters to Revenue</a:t>
            </a:r>
          </a:p>
        </p:txBody>
      </p:sp>
      <p:pic>
        <p:nvPicPr>
          <p:cNvPr id="3" name="Picture 2" descr="A picture containing diagram&#10;&#10;Description automatically generated">
            <a:extLst>
              <a:ext uri="{FF2B5EF4-FFF2-40B4-BE49-F238E27FC236}">
                <a16:creationId xmlns:a16="http://schemas.microsoft.com/office/drawing/2014/main" id="{FBA86B3B-FCB5-5942-83FE-F357C99275E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5484" b="5330"/>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10" name="TextBox 9">
            <a:extLst>
              <a:ext uri="{FF2B5EF4-FFF2-40B4-BE49-F238E27FC236}">
                <a16:creationId xmlns:a16="http://schemas.microsoft.com/office/drawing/2014/main" id="{FB2C4B1B-650B-4942-A01F-145C607C35DC}"/>
              </a:ext>
            </a:extLst>
          </p:cNvPr>
          <p:cNvSpPr txBox="1"/>
          <p:nvPr/>
        </p:nvSpPr>
        <p:spPr>
          <a:xfrm>
            <a:off x="6495869" y="5588304"/>
            <a:ext cx="5614060" cy="252214"/>
          </a:xfrm>
          <a:prstGeom prst="rect">
            <a:avLst/>
          </a:prstGeom>
        </p:spPr>
        <p:txBody>
          <a:bodyPr vert="horz" lIns="91440" tIns="45720" rIns="91440" bIns="45720" rtlCol="0" anchor="ctr">
            <a:normAutofit fontScale="85000" lnSpcReduction="20000"/>
          </a:bodyPr>
          <a:lstStyle/>
          <a:p>
            <a:pPr defTabSz="914400">
              <a:lnSpc>
                <a:spcPct val="90000"/>
              </a:lnSpc>
              <a:spcAft>
                <a:spcPts val="600"/>
              </a:spcAft>
            </a:pPr>
            <a:r>
              <a:rPr lang="en-US" sz="1600" dirty="0"/>
              <a:t>             (Burr, 2020).</a:t>
            </a:r>
          </a:p>
        </p:txBody>
      </p:sp>
      <p:sp>
        <p:nvSpPr>
          <p:cNvPr id="13" name="TextBox 12">
            <a:extLst>
              <a:ext uri="{FF2B5EF4-FFF2-40B4-BE49-F238E27FC236}">
                <a16:creationId xmlns:a16="http://schemas.microsoft.com/office/drawing/2014/main" id="{6B630355-2ABC-484F-B271-184583751265}"/>
              </a:ext>
            </a:extLst>
          </p:cNvPr>
          <p:cNvSpPr txBox="1"/>
          <p:nvPr/>
        </p:nvSpPr>
        <p:spPr>
          <a:xfrm>
            <a:off x="3779912" y="4387975"/>
            <a:ext cx="4572000" cy="1200329"/>
          </a:xfrm>
          <a:prstGeom prst="rect">
            <a:avLst/>
          </a:prstGeom>
          <a:noFill/>
        </p:spPr>
        <p:txBody>
          <a:bodyPr wrap="square">
            <a:spAutoFit/>
          </a:bodyPr>
          <a:lstStyle/>
          <a:p>
            <a:pPr algn="ctr"/>
            <a:r>
              <a:rPr lang="en-GB" sz="1800" dirty="0"/>
              <a:t>"</a:t>
            </a:r>
            <a:r>
              <a:rPr lang="en-GB" sz="1800" i="1" dirty="0"/>
              <a:t>Online reputation management is becoming hugely important to hotels because reviews have a direct correlation with demand, the holy grail of revenue management."</a:t>
            </a:r>
            <a:endParaRPr lang="en-GB" sz="1800" dirty="0"/>
          </a:p>
        </p:txBody>
      </p:sp>
    </p:spTree>
    <p:extLst>
      <p:ext uri="{BB962C8B-B14F-4D97-AF65-F5344CB8AC3E}">
        <p14:creationId xmlns:p14="http://schemas.microsoft.com/office/powerpoint/2010/main" val="2131038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6">
            <a:extLst>
              <a:ext uri="{FF2B5EF4-FFF2-40B4-BE49-F238E27FC236}">
                <a16:creationId xmlns:a16="http://schemas.microsoft.com/office/drawing/2014/main" id="{DED93A96-3FB3-0249-909D-962DF24287E5}"/>
              </a:ext>
            </a:extLst>
          </p:cNvPr>
          <p:cNvSpPr txBox="1">
            <a:spLocks noChangeArrowheads="1"/>
          </p:cNvSpPr>
          <p:nvPr/>
        </p:nvSpPr>
        <p:spPr bwMode="auto">
          <a:xfrm>
            <a:off x="395536" y="15822"/>
            <a:ext cx="8071421" cy="75462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68580" tIns="34290" rIns="68580" bIns="34290" rtlCol="0" anchor="b">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spcBef>
                <a:spcPct val="0"/>
              </a:spcBef>
              <a:spcAft>
                <a:spcPts val="450"/>
              </a:spcAft>
              <a:buNone/>
            </a:pPr>
            <a:r>
              <a:rPr lang="en-US" altLang="en-US" sz="4800" b="1" dirty="0">
                <a:latin typeface="+mj-lt"/>
                <a:ea typeface="+mj-ea"/>
                <a:cs typeface="+mj-cs"/>
              </a:rPr>
              <a:t>Online Reputation Recap</a:t>
            </a:r>
          </a:p>
        </p:txBody>
      </p:sp>
      <p:pic>
        <p:nvPicPr>
          <p:cNvPr id="3" name="Video 2" title="Moving Gears">
            <a:hlinkClick r:id="" action="ppaction://media"/>
            <a:extLst>
              <a:ext uri="{FF2B5EF4-FFF2-40B4-BE49-F238E27FC236}">
                <a16:creationId xmlns:a16="http://schemas.microsoft.com/office/drawing/2014/main" id="{F334B380-B71E-D2B9-616C-21356BF7623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4484" y="726608"/>
            <a:ext cx="9178483" cy="5162897"/>
          </a:xfrm>
          <a:prstGeom prst="rect">
            <a:avLst/>
          </a:prstGeom>
        </p:spPr>
      </p:pic>
    </p:spTree>
    <p:extLst>
      <p:ext uri="{BB962C8B-B14F-4D97-AF65-F5344CB8AC3E}">
        <p14:creationId xmlns:p14="http://schemas.microsoft.com/office/powerpoint/2010/main" val="1022908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5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9" name="Rectangle 2867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TextBox 6">
            <a:extLst>
              <a:ext uri="{FF2B5EF4-FFF2-40B4-BE49-F238E27FC236}">
                <a16:creationId xmlns:a16="http://schemas.microsoft.com/office/drawing/2014/main" id="{DED93A96-3FB3-0249-909D-962DF24287E5}"/>
              </a:ext>
            </a:extLst>
          </p:cNvPr>
          <p:cNvSpPr txBox="1">
            <a:spLocks noChangeArrowheads="1"/>
          </p:cNvSpPr>
          <p:nvPr/>
        </p:nvSpPr>
        <p:spPr bwMode="auto">
          <a:xfrm>
            <a:off x="0" y="643467"/>
            <a:ext cx="9143999" cy="7448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fontScale="92500"/>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a:spcBef>
                <a:spcPct val="0"/>
              </a:spcBef>
              <a:spcAft>
                <a:spcPts val="600"/>
              </a:spcAft>
              <a:buNone/>
            </a:pPr>
            <a:r>
              <a:rPr lang="en-US" altLang="en-US" sz="4400" b="1" kern="1200" dirty="0">
                <a:solidFill>
                  <a:schemeClr val="bg1"/>
                </a:solidFill>
                <a:latin typeface="+mj-lt"/>
                <a:ea typeface="+mj-ea"/>
                <a:cs typeface="+mj-cs"/>
              </a:rPr>
              <a:t>How to respond to positive online reviews</a:t>
            </a:r>
          </a:p>
        </p:txBody>
      </p:sp>
      <p:pic>
        <p:nvPicPr>
          <p:cNvPr id="3" name="Video 2" title="Neon light cat with shades">
            <a:hlinkClick r:id="" action="ppaction://media"/>
            <a:extLst>
              <a:ext uri="{FF2B5EF4-FFF2-40B4-BE49-F238E27FC236}">
                <a16:creationId xmlns:a16="http://schemas.microsoft.com/office/drawing/2014/main" id="{351C5971-9857-49E2-B128-DB4A1F23499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541721" y="1396588"/>
            <a:ext cx="8159548" cy="4589745"/>
          </a:xfrm>
          <a:prstGeom prst="rect">
            <a:avLst/>
          </a:prstGeom>
        </p:spPr>
      </p:pic>
    </p:spTree>
    <p:extLst>
      <p:ext uri="{BB962C8B-B14F-4D97-AF65-F5344CB8AC3E}">
        <p14:creationId xmlns:p14="http://schemas.microsoft.com/office/powerpoint/2010/main" val="1626277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00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4" name="Picture 4" descr="Image result for moana you;re welcome">
            <a:extLst>
              <a:ext uri="{FF2B5EF4-FFF2-40B4-BE49-F238E27FC236}">
                <a16:creationId xmlns:a16="http://schemas.microsoft.com/office/drawing/2014/main" id="{96A958CC-8AB2-47EE-855A-235940539D9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42901" y="769552"/>
            <a:ext cx="4070073" cy="200953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picture containing drawing&#10;&#10;Description automatically generated">
            <a:extLst>
              <a:ext uri="{FF2B5EF4-FFF2-40B4-BE49-F238E27FC236}">
                <a16:creationId xmlns:a16="http://schemas.microsoft.com/office/drawing/2014/main" id="{8556A7B9-30F1-E843-AC70-88D08456533E}"/>
              </a:ext>
            </a:extLst>
          </p:cNvPr>
          <p:cNvPicPr>
            <a:picLocks noChangeAspect="1"/>
          </p:cNvPicPr>
          <p:nvPr/>
        </p:nvPicPr>
        <p:blipFill>
          <a:blip r:embed="rId4"/>
          <a:stretch>
            <a:fillRect/>
          </a:stretch>
        </p:blipFill>
        <p:spPr>
          <a:xfrm>
            <a:off x="342900" y="4716296"/>
            <a:ext cx="4070073" cy="590160"/>
          </a:xfrm>
          <a:prstGeom prst="rect">
            <a:avLst/>
          </a:prstGeom>
        </p:spPr>
      </p:pic>
      <p:sp>
        <p:nvSpPr>
          <p:cNvPr id="137" name="Rectangle 136">
            <a:extLst>
              <a:ext uri="{FF2B5EF4-FFF2-40B4-BE49-F238E27FC236}">
                <a16:creationId xmlns:a16="http://schemas.microsoft.com/office/drawing/2014/main" id="{799448F2-0E5B-42DA-B2D1-11A14E947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7710" y="0"/>
            <a:ext cx="6858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Rectangle 138">
            <a:extLst>
              <a:ext uri="{FF2B5EF4-FFF2-40B4-BE49-F238E27FC236}">
                <a16:creationId xmlns:a16="http://schemas.microsoft.com/office/drawing/2014/main" id="{4E8A7552-20E1-4F34-ADAB-C1DB6634D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459486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Image result for thank you">
            <a:extLst>
              <a:ext uri="{FF2B5EF4-FFF2-40B4-BE49-F238E27FC236}">
                <a16:creationId xmlns:a16="http://schemas.microsoft.com/office/drawing/2014/main" id="{4D2A5F9D-5F21-4E9C-81ED-5B2F35568784}"/>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731025" y="1397836"/>
            <a:ext cx="4070073" cy="3917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5138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DC64F399-DA15-4E67-A690-2C0177B7B9F9}"/>
              </a:ext>
            </a:extLst>
          </p:cNvPr>
          <p:cNvSpPr/>
          <p:nvPr/>
        </p:nvSpPr>
        <p:spPr>
          <a:xfrm>
            <a:off x="417399" y="643467"/>
            <a:ext cx="8408193" cy="744836"/>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2800" b="0" kern="1200" cap="none" spc="0">
                <a:ln w="0"/>
                <a:solidFill>
                  <a:schemeClr val="bg1"/>
                </a:solidFill>
                <a:effectLst>
                  <a:outerShdw blurRad="38100" dist="19050" dir="2700000" algn="tl" rotWithShape="0">
                    <a:schemeClr val="dk1">
                      <a:alpha val="40000"/>
                    </a:schemeClr>
                  </a:outerShdw>
                </a:effectLst>
                <a:latin typeface="+mj-lt"/>
                <a:ea typeface="+mj-ea"/>
                <a:cs typeface="+mj-cs"/>
              </a:rPr>
              <a:t>Acknowledge the staff</a:t>
            </a:r>
          </a:p>
        </p:txBody>
      </p:sp>
      <p:pic>
        <p:nvPicPr>
          <p:cNvPr id="6148" name="Picture 4" descr="Image result for acknowledge the staff">
            <a:extLst>
              <a:ext uri="{FF2B5EF4-FFF2-40B4-BE49-F238E27FC236}">
                <a16:creationId xmlns:a16="http://schemas.microsoft.com/office/drawing/2014/main" id="{3544511E-A39F-4E7A-BCF9-3497674B766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50957" y="1675227"/>
            <a:ext cx="7642085" cy="4394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9191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icture containing bird&#10;&#10;Description automatically generated">
            <a:extLst>
              <a:ext uri="{FF2B5EF4-FFF2-40B4-BE49-F238E27FC236}">
                <a16:creationId xmlns:a16="http://schemas.microsoft.com/office/drawing/2014/main" id="{D64C1288-FC48-EC44-BD52-5A7810715BBF}"/>
              </a:ext>
            </a:extLst>
          </p:cNvPr>
          <p:cNvPicPr>
            <a:picLocks noChangeAspect="1"/>
          </p:cNvPicPr>
          <p:nvPr/>
        </p:nvPicPr>
        <p:blipFill>
          <a:blip r:embed="rId3"/>
          <a:stretch>
            <a:fillRect/>
          </a:stretch>
        </p:blipFill>
        <p:spPr>
          <a:xfrm>
            <a:off x="342901" y="400670"/>
            <a:ext cx="4070073" cy="2747298"/>
          </a:xfrm>
          <a:prstGeom prst="rect">
            <a:avLst/>
          </a:prstGeom>
        </p:spPr>
      </p:pic>
      <p:pic>
        <p:nvPicPr>
          <p:cNvPr id="3" name="Picture 2" descr="A picture containing drawing, food&#10;&#10;Description automatically generated">
            <a:extLst>
              <a:ext uri="{FF2B5EF4-FFF2-40B4-BE49-F238E27FC236}">
                <a16:creationId xmlns:a16="http://schemas.microsoft.com/office/drawing/2014/main" id="{6D1DF3EE-44EF-D249-8329-2F41657382E9}"/>
              </a:ext>
            </a:extLst>
          </p:cNvPr>
          <p:cNvPicPr>
            <a:picLocks noChangeAspect="1"/>
          </p:cNvPicPr>
          <p:nvPr/>
        </p:nvPicPr>
        <p:blipFill>
          <a:blip r:embed="rId4"/>
          <a:stretch>
            <a:fillRect/>
          </a:stretch>
        </p:blipFill>
        <p:spPr>
          <a:xfrm>
            <a:off x="342900" y="4706120"/>
            <a:ext cx="4070073" cy="610511"/>
          </a:xfrm>
          <a:prstGeom prst="rect">
            <a:avLst/>
          </a:prstGeom>
        </p:spPr>
      </p:pic>
      <p:sp>
        <p:nvSpPr>
          <p:cNvPr id="71" name="Rectangle 70">
            <a:extLst>
              <a:ext uri="{FF2B5EF4-FFF2-40B4-BE49-F238E27FC236}">
                <a16:creationId xmlns:a16="http://schemas.microsoft.com/office/drawing/2014/main" id="{799448F2-0E5B-42DA-B2D1-11A14E947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7710" y="0"/>
            <a:ext cx="6858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4E8A7552-20E1-4F34-ADAB-C1DB6634D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459486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Image result for come back soon">
            <a:extLst>
              <a:ext uri="{FF2B5EF4-FFF2-40B4-BE49-F238E27FC236}">
                <a16:creationId xmlns:a16="http://schemas.microsoft.com/office/drawing/2014/main" id="{73723FDE-21D7-46B7-821E-15CA1074981D}"/>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731025" y="1698140"/>
            <a:ext cx="4070073" cy="3317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6963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89DF05E1-0E99-0880-CF6C-E8CE4DA50418}"/>
              </a:ext>
            </a:extLst>
          </p:cNvPr>
          <p:cNvSpPr>
            <a:spLocks noGrp="1"/>
          </p:cNvSpPr>
          <p:nvPr>
            <p:ph idx="1"/>
          </p:nvPr>
        </p:nvSpPr>
        <p:spPr/>
        <p:txBody>
          <a:bodyPr/>
          <a:lstStyle/>
          <a:p>
            <a:endParaRPr lang="en-GB" dirty="0"/>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57250"/>
            <a:ext cx="9144000" cy="5143500"/>
          </a:xfrm>
          <a:prstGeom prst="rect">
            <a:avLst/>
          </a:prstGeom>
        </p:spPr>
      </p:pic>
    </p:spTree>
    <p:extLst>
      <p:ext uri="{BB962C8B-B14F-4D97-AF65-F5344CB8AC3E}">
        <p14:creationId xmlns:p14="http://schemas.microsoft.com/office/powerpoint/2010/main" val="414472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8094616"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Individual Activity:</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6477000" y="1637414"/>
            <a:ext cx="2667000" cy="3435495"/>
          </a:xfrm>
        </p:spPr>
        <p:txBody>
          <a:bodyPr vert="horz" lIns="68580" tIns="34290" rIns="68580" bIns="34290" rtlCol="0" anchor="ctr">
            <a:normAutofit/>
          </a:bodyPr>
          <a:lstStyle/>
          <a:p>
            <a:pPr marL="0" indent="0">
              <a:buNone/>
            </a:pPr>
            <a:r>
              <a:rPr lang="en-US" b="1" dirty="0"/>
              <a:t>Find a 5-star online positive review for a hotel anywhere in the world. </a:t>
            </a:r>
            <a:endParaRPr lang="en-GB" b="1"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448646"/>
            <a:ext cx="6477000" cy="3643313"/>
          </a:xfrm>
          <a:prstGeom prst="rect">
            <a:avLst/>
          </a:prstGeom>
          <a:solidFill>
            <a:srgbClr val="4F81BD"/>
          </a:solidFill>
          <a:ln>
            <a:noFill/>
          </a:ln>
          <a:effectLst>
            <a:innerShdw blurRad="469900">
              <a:srgbClr val="000000">
                <a:alpha val="86000"/>
              </a:srgbClr>
            </a:innerShdw>
          </a:effectLst>
          <a:scene3d>
            <a:camera prst="orthographicFront"/>
            <a:lightRig rig="soft" dir="t"/>
          </a:scene3d>
          <a:sp3d/>
        </p:spPr>
      </p:pic>
    </p:spTree>
    <p:extLst>
      <p:ext uri="{BB962C8B-B14F-4D97-AF65-F5344CB8AC3E}">
        <p14:creationId xmlns:p14="http://schemas.microsoft.com/office/powerpoint/2010/main" val="389533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B51F6560-D61C-400F-B71A-3FDEBF451B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F938B951-7EFC-40A2-B198-E73D39DFB3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9144000" cy="6858000"/>
            <a:chOff x="0" y="0"/>
            <a:chExt cx="12192000" cy="6858000"/>
          </a:xfrm>
        </p:grpSpPr>
        <p:sp>
          <p:nvSpPr>
            <p:cNvPr id="18" name="Rectangle 17">
              <a:extLst>
                <a:ext uri="{FF2B5EF4-FFF2-40B4-BE49-F238E27FC236}">
                  <a16:creationId xmlns:a16="http://schemas.microsoft.com/office/drawing/2014/main" id="{92E4506E-6A0E-49A0-BC31-8CADBFF3EC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EED4D51-65BF-4AEE-B596-7CB61A70B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TextBox 9">
            <a:extLst>
              <a:ext uri="{FF2B5EF4-FFF2-40B4-BE49-F238E27FC236}">
                <a16:creationId xmlns:a16="http://schemas.microsoft.com/office/drawing/2014/main" id="{6FF71BCA-390E-0846-87B2-A6A72C87C56B}"/>
              </a:ext>
            </a:extLst>
          </p:cNvPr>
          <p:cNvSpPr txBox="1"/>
          <p:nvPr/>
        </p:nvSpPr>
        <p:spPr>
          <a:xfrm>
            <a:off x="413147" y="366639"/>
            <a:ext cx="8317705" cy="675441"/>
          </a:xfrm>
          <a:prstGeom prst="rect">
            <a:avLst/>
          </a:prstGeom>
        </p:spPr>
        <p:txBody>
          <a:bodyPr vert="horz" wrap="square" lIns="91440" tIns="45720" rIns="91440" bIns="45720" rtlCol="0" anchor="t">
            <a:normAutofit/>
          </a:bodyPr>
          <a:lstStyle/>
          <a:p>
            <a:pPr defTabSz="914400">
              <a:lnSpc>
                <a:spcPct val="90000"/>
              </a:lnSpc>
              <a:spcBef>
                <a:spcPct val="0"/>
              </a:spcBef>
              <a:spcAft>
                <a:spcPts val="600"/>
              </a:spcAft>
            </a:pPr>
            <a:r>
              <a:rPr lang="en-US" sz="3700" b="1" dirty="0">
                <a:latin typeface="+mj-lt"/>
                <a:ea typeface="+mj-ea"/>
                <a:cs typeface="+mj-cs"/>
              </a:rPr>
              <a:t>COMPLIMENTS - POSITIVE</a:t>
            </a:r>
          </a:p>
        </p:txBody>
      </p:sp>
      <p:pic>
        <p:nvPicPr>
          <p:cNvPr id="8" name="Picture 7" descr="A picture containing bird, flower&#10;&#10;Description automatically generated">
            <a:extLst>
              <a:ext uri="{FF2B5EF4-FFF2-40B4-BE49-F238E27FC236}">
                <a16:creationId xmlns:a16="http://schemas.microsoft.com/office/drawing/2014/main" id="{96642CCE-5039-4A49-8305-38D05BE3D317}"/>
              </a:ext>
            </a:extLst>
          </p:cNvPr>
          <p:cNvPicPr>
            <a:picLocks noChangeAspect="1"/>
          </p:cNvPicPr>
          <p:nvPr/>
        </p:nvPicPr>
        <p:blipFill>
          <a:blip r:embed="rId3"/>
          <a:stretch>
            <a:fillRect/>
          </a:stretch>
        </p:blipFill>
        <p:spPr>
          <a:xfrm>
            <a:off x="89434" y="1988840"/>
            <a:ext cx="5670947" cy="3870420"/>
          </a:xfrm>
          <a:prstGeom prst="rect">
            <a:avLst/>
          </a:prstGeom>
          <a:effectLst>
            <a:outerShdw blurRad="508000" dist="101600" dir="5400000" algn="tl" rotWithShape="0">
              <a:prstClr val="black">
                <a:alpha val="10000"/>
              </a:prstClr>
            </a:outerShdw>
          </a:effectLst>
        </p:spPr>
      </p:pic>
      <p:pic>
        <p:nvPicPr>
          <p:cNvPr id="5" name="Picture 4" descr="A screenshot of a cell phone&#10;&#10;Description automatically generated">
            <a:extLst>
              <a:ext uri="{FF2B5EF4-FFF2-40B4-BE49-F238E27FC236}">
                <a16:creationId xmlns:a16="http://schemas.microsoft.com/office/drawing/2014/main" id="{FBA6D24D-D68E-7E43-A1B1-FA1D20D36B0F}"/>
              </a:ext>
            </a:extLst>
          </p:cNvPr>
          <p:cNvPicPr>
            <a:picLocks noChangeAspect="1"/>
          </p:cNvPicPr>
          <p:nvPr/>
        </p:nvPicPr>
        <p:blipFill>
          <a:blip r:embed="rId4"/>
          <a:stretch>
            <a:fillRect/>
          </a:stretch>
        </p:blipFill>
        <p:spPr>
          <a:xfrm>
            <a:off x="5795877" y="1384165"/>
            <a:ext cx="3258689" cy="4898481"/>
          </a:xfrm>
          <a:prstGeom prst="rect">
            <a:avLst/>
          </a:prstGeom>
          <a:effectLst>
            <a:outerShdw blurRad="508000" dist="101600" dir="5400000" algn="tl" rotWithShape="0">
              <a:prstClr val="black">
                <a:alpha val="10000"/>
              </a:prstClr>
            </a:outerShdw>
          </a:effectLst>
        </p:spPr>
      </p:pic>
    </p:spTree>
    <p:extLst>
      <p:ext uri="{BB962C8B-B14F-4D97-AF65-F5344CB8AC3E}">
        <p14:creationId xmlns:p14="http://schemas.microsoft.com/office/powerpoint/2010/main" val="3346521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81" name="Rectangle 28680">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TextBox 6">
            <a:extLst>
              <a:ext uri="{FF2B5EF4-FFF2-40B4-BE49-F238E27FC236}">
                <a16:creationId xmlns:a16="http://schemas.microsoft.com/office/drawing/2014/main" id="{DED93A96-3FB3-0249-909D-962DF24287E5}"/>
              </a:ext>
            </a:extLst>
          </p:cNvPr>
          <p:cNvSpPr txBox="1">
            <a:spLocks noChangeArrowheads="1"/>
          </p:cNvSpPr>
          <p:nvPr/>
        </p:nvSpPr>
        <p:spPr bwMode="auto">
          <a:xfrm>
            <a:off x="417399" y="643467"/>
            <a:ext cx="8408193" cy="7448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a:spcBef>
                <a:spcPct val="0"/>
              </a:spcBef>
              <a:spcAft>
                <a:spcPts val="600"/>
              </a:spcAft>
              <a:buNone/>
            </a:pPr>
            <a:r>
              <a:rPr lang="en-US" altLang="en-US" b="1" kern="1200">
                <a:solidFill>
                  <a:schemeClr val="bg1"/>
                </a:solidFill>
                <a:latin typeface="+mj-lt"/>
                <a:ea typeface="+mj-ea"/>
                <a:cs typeface="+mj-cs"/>
              </a:rPr>
              <a:t>How to respond to negative online reviews</a:t>
            </a:r>
          </a:p>
        </p:txBody>
      </p:sp>
      <p:pic>
        <p:nvPicPr>
          <p:cNvPr id="4" name="Video 2" title="Man using a laptop">
            <a:hlinkClick r:id="" action="ppaction://media"/>
            <a:extLst>
              <a:ext uri="{FF2B5EF4-FFF2-40B4-BE49-F238E27FC236}">
                <a16:creationId xmlns:a16="http://schemas.microsoft.com/office/drawing/2014/main" id="{163A2F75-A388-9204-116D-C265102BD5C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66044" y="1675227"/>
            <a:ext cx="7811910" cy="4394199"/>
          </a:xfrm>
          <a:prstGeom prst="rect">
            <a:avLst/>
          </a:prstGeom>
        </p:spPr>
      </p:pic>
    </p:spTree>
    <p:extLst>
      <p:ext uri="{BB962C8B-B14F-4D97-AF65-F5344CB8AC3E}">
        <p14:creationId xmlns:p14="http://schemas.microsoft.com/office/powerpoint/2010/main" val="2709079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96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44" name="Rectangle 81">
            <a:extLst>
              <a:ext uri="{FF2B5EF4-FFF2-40B4-BE49-F238E27FC236}">
                <a16:creationId xmlns:a16="http://schemas.microsoft.com/office/drawing/2014/main" id="{2B39286B-772E-4B31-95F0-33484AFAA6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text, indoor, keyboard, electronics&#10;&#10;Description automatically generated">
            <a:extLst>
              <a:ext uri="{FF2B5EF4-FFF2-40B4-BE49-F238E27FC236}">
                <a16:creationId xmlns:a16="http://schemas.microsoft.com/office/drawing/2014/main" id="{CCA134F0-C34A-4DA2-928E-35E707498E43}"/>
              </a:ext>
            </a:extLst>
          </p:cNvPr>
          <p:cNvPicPr>
            <a:picLocks noChangeAspect="1"/>
          </p:cNvPicPr>
          <p:nvPr/>
        </p:nvPicPr>
        <p:blipFill>
          <a:blip r:embed="rId3"/>
          <a:stretch>
            <a:fillRect/>
          </a:stretch>
        </p:blipFill>
        <p:spPr>
          <a:xfrm>
            <a:off x="370332" y="598863"/>
            <a:ext cx="3641598" cy="2430766"/>
          </a:xfrm>
          <a:prstGeom prst="rect">
            <a:avLst/>
          </a:prstGeom>
        </p:spPr>
      </p:pic>
      <p:pic>
        <p:nvPicPr>
          <p:cNvPr id="3" name="Picture 3" descr="Text&#10;&#10;Description automatically generated">
            <a:extLst>
              <a:ext uri="{FF2B5EF4-FFF2-40B4-BE49-F238E27FC236}">
                <a16:creationId xmlns:a16="http://schemas.microsoft.com/office/drawing/2014/main" id="{CD600EFB-B2E3-43CA-8EC9-F628C99366A8}"/>
              </a:ext>
            </a:extLst>
          </p:cNvPr>
          <p:cNvPicPr>
            <a:picLocks noChangeAspect="1"/>
          </p:cNvPicPr>
          <p:nvPr/>
        </p:nvPicPr>
        <p:blipFill>
          <a:blip r:embed="rId4"/>
          <a:stretch>
            <a:fillRect/>
          </a:stretch>
        </p:blipFill>
        <p:spPr>
          <a:xfrm>
            <a:off x="370332" y="3973317"/>
            <a:ext cx="3641598" cy="2194062"/>
          </a:xfrm>
          <a:prstGeom prst="rect">
            <a:avLst/>
          </a:prstGeom>
        </p:spPr>
      </p:pic>
      <p:cxnSp>
        <p:nvCxnSpPr>
          <p:cNvPr id="145" name="Straight Connector 83">
            <a:extLst>
              <a:ext uri="{FF2B5EF4-FFF2-40B4-BE49-F238E27FC236}">
                <a16:creationId xmlns:a16="http://schemas.microsoft.com/office/drawing/2014/main" id="{73FA79A8-0B2C-4219-95C7-D68CB57790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76985"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4938E52-E4CA-449C-BD90-E60078C98A6F}"/>
              </a:ext>
            </a:extLst>
          </p:cNvPr>
          <p:cNvSpPr txBox="1"/>
          <p:nvPr/>
        </p:nvSpPr>
        <p:spPr>
          <a:xfrm>
            <a:off x="4860251" y="1813482"/>
            <a:ext cx="3696462" cy="3538728"/>
          </a:xfrm>
          <a:prstGeom prst="rect">
            <a:avLst/>
          </a:prstGeom>
        </p:spPr>
        <p:txBody>
          <a:bodyPr vert="horz" lIns="91440" tIns="45720" rIns="91440" bIns="45720" rtlCol="0" anchor="t">
            <a:noAutofit/>
          </a:bodyPr>
          <a:lstStyle/>
          <a:p>
            <a:pPr marL="342900" indent="-228600" defTabSz="914400">
              <a:lnSpc>
                <a:spcPct val="90000"/>
              </a:lnSpc>
              <a:spcAft>
                <a:spcPts val="600"/>
              </a:spcAft>
              <a:buFont typeface="Arial" panose="020B0604020202020204" pitchFamily="34" charset="0"/>
              <a:buChar char="•"/>
            </a:pPr>
            <a:r>
              <a:rPr lang="en-US" sz="2400" dirty="0"/>
              <a:t>Open with a ‘Thank You!’</a:t>
            </a:r>
            <a:endParaRPr lang="en-US" sz="2400" dirty="0">
              <a:cs typeface="Calibri"/>
            </a:endParaRPr>
          </a:p>
          <a:p>
            <a:pPr marL="114300" indent="-228600" defTabSz="914400">
              <a:lnSpc>
                <a:spcPct val="90000"/>
              </a:lnSpc>
              <a:spcAft>
                <a:spcPts val="600"/>
              </a:spcAft>
              <a:buFont typeface="Arial" panose="020B0604020202020204" pitchFamily="34" charset="0"/>
              <a:buChar char="•"/>
            </a:pPr>
            <a:endParaRPr lang="en-US" sz="2400" dirty="0">
              <a:cs typeface="Calibri"/>
            </a:endParaRPr>
          </a:p>
          <a:p>
            <a:pPr marL="342900" indent="-228600" defTabSz="914400">
              <a:lnSpc>
                <a:spcPct val="90000"/>
              </a:lnSpc>
              <a:spcAft>
                <a:spcPts val="600"/>
              </a:spcAft>
              <a:buFont typeface="Arial" panose="020B0604020202020204" pitchFamily="34" charset="0"/>
              <a:buChar char="•"/>
            </a:pPr>
            <a:r>
              <a:rPr lang="en-US" sz="2400" dirty="0"/>
              <a:t>Address the issue</a:t>
            </a:r>
            <a:endParaRPr lang="en-US" sz="2400" dirty="0">
              <a:cs typeface="Calibri"/>
            </a:endParaRPr>
          </a:p>
          <a:p>
            <a:pPr marL="114300" indent="-228600" defTabSz="914400">
              <a:lnSpc>
                <a:spcPct val="90000"/>
              </a:lnSpc>
              <a:spcAft>
                <a:spcPts val="600"/>
              </a:spcAft>
              <a:buFont typeface="Arial" panose="020B0604020202020204" pitchFamily="34" charset="0"/>
              <a:buChar char="•"/>
            </a:pPr>
            <a:endParaRPr lang="en-US" sz="2400" dirty="0">
              <a:cs typeface="Calibri"/>
            </a:endParaRPr>
          </a:p>
          <a:p>
            <a:pPr marL="342900" indent="-228600" defTabSz="914400">
              <a:lnSpc>
                <a:spcPct val="90000"/>
              </a:lnSpc>
              <a:spcAft>
                <a:spcPts val="600"/>
              </a:spcAft>
              <a:buFont typeface="Arial" panose="020B0604020202020204" pitchFamily="34" charset="0"/>
              <a:buChar char="•"/>
            </a:pPr>
            <a:r>
              <a:rPr lang="en-US" sz="2400" dirty="0"/>
              <a:t>Assure the guest that necessary measures will be taken in future</a:t>
            </a:r>
            <a:endParaRPr lang="en-US" sz="2400" dirty="0">
              <a:cs typeface="Calibri"/>
            </a:endParaRPr>
          </a:p>
          <a:p>
            <a:pPr marL="114300" indent="-228600" defTabSz="914400">
              <a:lnSpc>
                <a:spcPct val="90000"/>
              </a:lnSpc>
              <a:spcAft>
                <a:spcPts val="600"/>
              </a:spcAft>
              <a:buFont typeface="Arial" panose="020B0604020202020204" pitchFamily="34" charset="0"/>
              <a:buChar char="•"/>
            </a:pPr>
            <a:endParaRPr lang="en-US" sz="2400" dirty="0">
              <a:cs typeface="Calibri"/>
            </a:endParaRPr>
          </a:p>
          <a:p>
            <a:pPr marL="342900" indent="-228600" defTabSz="914400">
              <a:lnSpc>
                <a:spcPct val="90000"/>
              </a:lnSpc>
              <a:spcAft>
                <a:spcPts val="600"/>
              </a:spcAft>
              <a:buFont typeface="Arial" panose="020B0604020202020204" pitchFamily="34" charset="0"/>
              <a:buChar char="•"/>
            </a:pPr>
            <a:r>
              <a:rPr lang="en-US" sz="2400" dirty="0"/>
              <a:t>End on a positive note and invite the guest back</a:t>
            </a:r>
            <a:endParaRPr lang="en-US" sz="2400" dirty="0">
              <a:cs typeface="Calibri"/>
            </a:endParaRPr>
          </a:p>
        </p:txBody>
      </p:sp>
    </p:spTree>
    <p:extLst>
      <p:ext uri="{BB962C8B-B14F-4D97-AF65-F5344CB8AC3E}">
        <p14:creationId xmlns:p14="http://schemas.microsoft.com/office/powerpoint/2010/main" val="2089327391"/>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 name="Rectangle 94">
            <a:extLst>
              <a:ext uri="{FF2B5EF4-FFF2-40B4-BE49-F238E27FC236}">
                <a16:creationId xmlns:a16="http://schemas.microsoft.com/office/drawing/2014/main" id="{746E2A38-ACC8-44E6-85E2-A79CBAF15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51118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BACDDA6-488D-4494-9AAD-1ED1DBD3413D}"/>
              </a:ext>
            </a:extLst>
          </p:cNvPr>
          <p:cNvSpPr txBox="1"/>
          <p:nvPr/>
        </p:nvSpPr>
        <p:spPr>
          <a:xfrm>
            <a:off x="303152" y="313413"/>
            <a:ext cx="8513014" cy="1881559"/>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indent="-228600" algn="just" defTabSz="914400">
              <a:lnSpc>
                <a:spcPct val="90000"/>
              </a:lnSpc>
              <a:spcAft>
                <a:spcPts val="600"/>
              </a:spcAft>
              <a:buFont typeface="Arial" panose="020B0604020202020204" pitchFamily="34" charset="0"/>
              <a:buChar char="•"/>
            </a:pPr>
            <a:r>
              <a:rPr lang="en-US" sz="2400" dirty="0">
                <a:solidFill>
                  <a:schemeClr val="bg1"/>
                </a:solidFill>
              </a:rPr>
              <a:t> Don’t try to pass as the perfect hotel, because mistakes are made, accidents happen and most people can understand that it’s only human. </a:t>
            </a:r>
            <a:endParaRPr lang="en-US" sz="2400">
              <a:solidFill>
                <a:schemeClr val="bg1"/>
              </a:solidFill>
              <a:cs typeface="Calibri" panose="020F0502020204030204"/>
            </a:endParaRPr>
          </a:p>
          <a:p>
            <a:pPr indent="-228600" algn="just" defTabSz="914400">
              <a:lnSpc>
                <a:spcPct val="90000"/>
              </a:lnSpc>
              <a:spcAft>
                <a:spcPts val="600"/>
              </a:spcAft>
              <a:buFont typeface="Arial" panose="020B0604020202020204" pitchFamily="34" charset="0"/>
              <a:buChar char="•"/>
            </a:pPr>
            <a:r>
              <a:rPr lang="en-US" sz="2400" dirty="0">
                <a:solidFill>
                  <a:schemeClr val="bg1"/>
                </a:solidFill>
              </a:rPr>
              <a:t>As long as you take responsibility and try to make amends, the guest will appreciate your honesty and effort. </a:t>
            </a:r>
            <a:endParaRPr lang="en-US" sz="2400">
              <a:solidFill>
                <a:schemeClr val="bg1"/>
              </a:solidFill>
              <a:cs typeface="Calibri" panose="020F0502020204030204"/>
            </a:endParaRPr>
          </a:p>
        </p:txBody>
      </p:sp>
      <p:pic>
        <p:nvPicPr>
          <p:cNvPr id="4" name="Picture 4" descr="A picture containing ground, red&#10;&#10;Description automatically generated">
            <a:extLst>
              <a:ext uri="{FF2B5EF4-FFF2-40B4-BE49-F238E27FC236}">
                <a16:creationId xmlns:a16="http://schemas.microsoft.com/office/drawing/2014/main" id="{0FD0B947-0A70-4EF8-803F-761A438615DF}"/>
              </a:ext>
            </a:extLst>
          </p:cNvPr>
          <p:cNvPicPr>
            <a:picLocks noChangeAspect="1"/>
          </p:cNvPicPr>
          <p:nvPr/>
        </p:nvPicPr>
        <p:blipFill>
          <a:blip r:embed="rId3"/>
          <a:stretch>
            <a:fillRect/>
          </a:stretch>
        </p:blipFill>
        <p:spPr>
          <a:xfrm>
            <a:off x="411479" y="3298334"/>
            <a:ext cx="4066794" cy="2450242"/>
          </a:xfrm>
          <a:prstGeom prst="rect">
            <a:avLst/>
          </a:prstGeom>
        </p:spPr>
      </p:pic>
      <p:pic>
        <p:nvPicPr>
          <p:cNvPr id="5" name="Picture 5" descr="Timeline&#10;&#10;Description automatically generated">
            <a:extLst>
              <a:ext uri="{FF2B5EF4-FFF2-40B4-BE49-F238E27FC236}">
                <a16:creationId xmlns:a16="http://schemas.microsoft.com/office/drawing/2014/main" id="{D5B7AA83-B69E-4EDB-9229-091B2D652D56}"/>
              </a:ext>
            </a:extLst>
          </p:cNvPr>
          <p:cNvPicPr>
            <a:picLocks noChangeAspect="1"/>
          </p:cNvPicPr>
          <p:nvPr/>
        </p:nvPicPr>
        <p:blipFill>
          <a:blip r:embed="rId4"/>
          <a:stretch>
            <a:fillRect/>
          </a:stretch>
        </p:blipFill>
        <p:spPr>
          <a:xfrm>
            <a:off x="4665725" y="3521563"/>
            <a:ext cx="4066794" cy="2003784"/>
          </a:xfrm>
          <a:prstGeom prst="rect">
            <a:avLst/>
          </a:prstGeom>
        </p:spPr>
      </p:pic>
    </p:spTree>
    <p:extLst>
      <p:ext uri="{BB962C8B-B14F-4D97-AF65-F5344CB8AC3E}">
        <p14:creationId xmlns:p14="http://schemas.microsoft.com/office/powerpoint/2010/main" val="25697917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8" descr="Logo&#10;&#10;Description automatically generated">
            <a:extLst>
              <a:ext uri="{FF2B5EF4-FFF2-40B4-BE49-F238E27FC236}">
                <a16:creationId xmlns:a16="http://schemas.microsoft.com/office/drawing/2014/main" id="{0FF8629A-988B-4078-BF66-CDC425CAF42C}"/>
              </a:ext>
            </a:extLst>
          </p:cNvPr>
          <p:cNvPicPr>
            <a:picLocks noChangeAspect="1"/>
          </p:cNvPicPr>
          <p:nvPr/>
        </p:nvPicPr>
        <p:blipFill>
          <a:blip r:embed="rId3"/>
          <a:stretch>
            <a:fillRect/>
          </a:stretch>
        </p:blipFill>
        <p:spPr>
          <a:xfrm>
            <a:off x="482600" y="1154229"/>
            <a:ext cx="3968749" cy="4549541"/>
          </a:xfrm>
          <a:prstGeom prst="rect">
            <a:avLst/>
          </a:prstGeom>
        </p:spPr>
      </p:pic>
      <p:pic>
        <p:nvPicPr>
          <p:cNvPr id="7" name="Picture 2" descr="Image result for sandwich approach">
            <a:extLst>
              <a:ext uri="{FF2B5EF4-FFF2-40B4-BE49-F238E27FC236}">
                <a16:creationId xmlns:a16="http://schemas.microsoft.com/office/drawing/2014/main" id="{E1F364AE-97D2-4594-872C-68C8287F16B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692648" y="1358347"/>
            <a:ext cx="3968751" cy="4141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5102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8950" y="0"/>
            <a:ext cx="6118093"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25902" y="1839884"/>
            <a:ext cx="6118095"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190134" y="832294"/>
            <a:ext cx="6857999" cy="5192552"/>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8A6380A-B5DB-9946-BC30-BCED420C18AB}"/>
              </a:ext>
            </a:extLst>
          </p:cNvPr>
          <p:cNvPicPr>
            <a:picLocks noChangeAspect="1"/>
          </p:cNvPicPr>
          <p:nvPr/>
        </p:nvPicPr>
        <p:blipFill>
          <a:blip r:embed="rId3"/>
          <a:stretch>
            <a:fillRect/>
          </a:stretch>
        </p:blipFill>
        <p:spPr>
          <a:xfrm>
            <a:off x="1689354" y="457200"/>
            <a:ext cx="5765291" cy="5943600"/>
          </a:xfrm>
          <a:prstGeom prst="rect">
            <a:avLst/>
          </a:prstGeom>
        </p:spPr>
      </p:pic>
    </p:spTree>
    <p:extLst>
      <p:ext uri="{BB962C8B-B14F-4D97-AF65-F5344CB8AC3E}">
        <p14:creationId xmlns:p14="http://schemas.microsoft.com/office/powerpoint/2010/main" val="23718031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bottle&#10;&#10;Description automatically generated">
            <a:extLst>
              <a:ext uri="{FF2B5EF4-FFF2-40B4-BE49-F238E27FC236}">
                <a16:creationId xmlns:a16="http://schemas.microsoft.com/office/drawing/2014/main" id="{71F720F0-9E86-8A48-A764-6E590CDBCFAF}"/>
              </a:ext>
            </a:extLst>
          </p:cNvPr>
          <p:cNvPicPr>
            <a:picLocks noChangeAspect="1"/>
          </p:cNvPicPr>
          <p:nvPr/>
        </p:nvPicPr>
        <p:blipFill>
          <a:blip r:embed="rId3"/>
          <a:stretch>
            <a:fillRect/>
          </a:stretch>
        </p:blipFill>
        <p:spPr>
          <a:xfrm>
            <a:off x="467544" y="1268760"/>
            <a:ext cx="3647653" cy="3496661"/>
          </a:xfrm>
          <a:prstGeom prst="rect">
            <a:avLst/>
          </a:prstGeom>
        </p:spPr>
      </p:pic>
      <p:pic>
        <p:nvPicPr>
          <p:cNvPr id="8" name="Picture 7" descr="A screenshot of a cell phone&#10;&#10;Description automatically generated">
            <a:extLst>
              <a:ext uri="{FF2B5EF4-FFF2-40B4-BE49-F238E27FC236}">
                <a16:creationId xmlns:a16="http://schemas.microsoft.com/office/drawing/2014/main" id="{2591392B-47E0-3843-A722-D1FA9A9FCEEF}"/>
              </a:ext>
            </a:extLst>
          </p:cNvPr>
          <p:cNvPicPr>
            <a:picLocks noChangeAspect="1"/>
          </p:cNvPicPr>
          <p:nvPr/>
        </p:nvPicPr>
        <p:blipFill>
          <a:blip r:embed="rId4"/>
          <a:stretch>
            <a:fillRect/>
          </a:stretch>
        </p:blipFill>
        <p:spPr>
          <a:xfrm>
            <a:off x="5061470" y="209257"/>
            <a:ext cx="2950455" cy="2715687"/>
          </a:xfrm>
          <a:prstGeom prst="rect">
            <a:avLst/>
          </a:prstGeom>
        </p:spPr>
      </p:pic>
      <p:pic>
        <p:nvPicPr>
          <p:cNvPr id="12" name="Picture 11" descr="A screenshot of a cell phone&#10;&#10;Description automatically generated">
            <a:extLst>
              <a:ext uri="{FF2B5EF4-FFF2-40B4-BE49-F238E27FC236}">
                <a16:creationId xmlns:a16="http://schemas.microsoft.com/office/drawing/2014/main" id="{110EAF29-6752-104D-8C66-1B1DAE30181F}"/>
              </a:ext>
            </a:extLst>
          </p:cNvPr>
          <p:cNvPicPr>
            <a:picLocks noChangeAspect="1"/>
          </p:cNvPicPr>
          <p:nvPr/>
        </p:nvPicPr>
        <p:blipFill>
          <a:blip r:embed="rId5"/>
          <a:stretch>
            <a:fillRect/>
          </a:stretch>
        </p:blipFill>
        <p:spPr>
          <a:xfrm>
            <a:off x="5076056" y="2924944"/>
            <a:ext cx="3121389" cy="3041523"/>
          </a:xfrm>
          <a:prstGeom prst="rect">
            <a:avLst/>
          </a:prstGeom>
        </p:spPr>
      </p:pic>
    </p:spTree>
    <p:extLst>
      <p:ext uri="{BB962C8B-B14F-4D97-AF65-F5344CB8AC3E}">
        <p14:creationId xmlns:p14="http://schemas.microsoft.com/office/powerpoint/2010/main" val="20468503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DA68D-C345-4927-9D8F-7335247655D0}"/>
              </a:ext>
            </a:extLst>
          </p:cNvPr>
          <p:cNvSpPr>
            <a:spLocks noGrp="1"/>
          </p:cNvSpPr>
          <p:nvPr>
            <p:ph type="title"/>
          </p:nvPr>
        </p:nvSpPr>
        <p:spPr>
          <a:xfrm>
            <a:off x="762001" y="358109"/>
            <a:ext cx="8094616" cy="1090538"/>
          </a:xfrm>
        </p:spPr>
        <p:txBody>
          <a:bodyPr vert="horz" lIns="68580" tIns="34290" rIns="68580" bIns="34290" rtlCol="0" anchor="ctr">
            <a:noAutofit/>
          </a:bodyPr>
          <a:lstStyle/>
          <a:p>
            <a:pPr algn="ctr">
              <a:lnSpc>
                <a:spcPct val="90000"/>
              </a:lnSpc>
            </a:pPr>
            <a:r>
              <a:rPr lang="en-US" sz="5400" b="1" kern="1200" dirty="0">
                <a:solidFill>
                  <a:srgbClr val="000000"/>
                </a:solidFill>
                <a:latin typeface="+mj-lt"/>
                <a:ea typeface="+mj-ea"/>
                <a:cs typeface="+mj-cs"/>
              </a:rPr>
              <a:t>Group Discussion:</a:t>
            </a:r>
          </a:p>
        </p:txBody>
      </p:sp>
      <p:sp>
        <p:nvSpPr>
          <p:cNvPr id="3" name="Content Placeholder 2">
            <a:extLst>
              <a:ext uri="{FF2B5EF4-FFF2-40B4-BE49-F238E27FC236}">
                <a16:creationId xmlns:a16="http://schemas.microsoft.com/office/drawing/2014/main" id="{536A66FD-4BA1-43A2-BD77-3B65E5A6FFEE}"/>
              </a:ext>
            </a:extLst>
          </p:cNvPr>
          <p:cNvSpPr>
            <a:spLocks noGrp="1"/>
          </p:cNvSpPr>
          <p:nvPr>
            <p:ph sz="half" idx="2"/>
          </p:nvPr>
        </p:nvSpPr>
        <p:spPr>
          <a:xfrm>
            <a:off x="6477000" y="1637414"/>
            <a:ext cx="2667000" cy="3435495"/>
          </a:xfrm>
        </p:spPr>
        <p:txBody>
          <a:bodyPr vert="horz" lIns="68580" tIns="34290" rIns="68580" bIns="34290" rtlCol="0" anchor="ctr">
            <a:normAutofit fontScale="47500" lnSpcReduction="20000"/>
          </a:bodyPr>
          <a:lstStyle/>
          <a:p>
            <a:r>
              <a:rPr lang="en-GB" sz="5400" dirty="0">
                <a:latin typeface="Berlin Sans FB"/>
              </a:rPr>
              <a:t>Find a 1-star negative review for a hotel anywhere in the world</a:t>
            </a:r>
            <a:endParaRPr lang="en-GB" sz="5400" dirty="0">
              <a:latin typeface="Berlin Sans FB"/>
              <a:cs typeface="Calibri"/>
            </a:endParaRPr>
          </a:p>
          <a:p>
            <a:endParaRPr lang="en-GB" sz="5400" dirty="0">
              <a:latin typeface="Berlin Sans FB"/>
            </a:endParaRPr>
          </a:p>
          <a:p>
            <a:r>
              <a:rPr lang="en-GB" sz="5400" dirty="0">
                <a:latin typeface="Berlin Sans FB"/>
              </a:rPr>
              <a:t>Can you please compose a response as the manager of the hotel.</a:t>
            </a:r>
            <a:endParaRPr lang="en-GB" sz="5400" dirty="0">
              <a:latin typeface="Berlin Sans FB"/>
              <a:cs typeface="Calibri"/>
            </a:endParaRPr>
          </a:p>
          <a:p>
            <a:endParaRPr lang="en-GB" sz="5400" dirty="0"/>
          </a:p>
        </p:txBody>
      </p:sp>
      <p:pic>
        <p:nvPicPr>
          <p:cNvPr id="4" name="Video 6" title="Question mark speech bubbles">
            <a:hlinkClick r:id="" action="ppaction://media"/>
            <a:extLst>
              <a:ext uri="{FF2B5EF4-FFF2-40B4-BE49-F238E27FC236}">
                <a16:creationId xmlns:a16="http://schemas.microsoft.com/office/drawing/2014/main" id="{33244A7F-D1A0-F78C-1F84-A9601DC12842}"/>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448646"/>
            <a:ext cx="6477000" cy="3643313"/>
          </a:xfrm>
          <a:prstGeom prst="rect">
            <a:avLst/>
          </a:prstGeom>
          <a:solidFill>
            <a:srgbClr val="4F81BD"/>
          </a:solidFill>
          <a:ln>
            <a:noFill/>
          </a:ln>
          <a:effectLst>
            <a:innerShdw blurRad="469900">
              <a:srgbClr val="000000">
                <a:alpha val="86000"/>
              </a:srgbClr>
            </a:innerShdw>
          </a:effectLst>
          <a:scene3d>
            <a:camera prst="orthographicFront"/>
            <a:lightRig rig="soft" dir="t"/>
          </a:scene3d>
          <a:sp3d/>
        </p:spPr>
      </p:pic>
    </p:spTree>
    <p:extLst>
      <p:ext uri="{BB962C8B-B14F-4D97-AF65-F5344CB8AC3E}">
        <p14:creationId xmlns:p14="http://schemas.microsoft.com/office/powerpoint/2010/main" val="1218970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3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mute="1">
                <p:cTn id="12" repeatCount="indefinite" fill="hold" display="0">
                  <p:stCondLst>
                    <p:cond delay="indefinite"/>
                  </p:stCondLst>
                </p:cTn>
                <p:tgtEl>
                  <p:spTgt spid="4"/>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89DF05E1-0E99-0880-CF6C-E8CE4DA50418}"/>
              </a:ext>
            </a:extLst>
          </p:cNvPr>
          <p:cNvSpPr>
            <a:spLocks noGrp="1"/>
          </p:cNvSpPr>
          <p:nvPr>
            <p:ph idx="1"/>
          </p:nvPr>
        </p:nvSpPr>
        <p:spPr/>
        <p:txBody>
          <a:bodyPr/>
          <a:lstStyle/>
          <a:p>
            <a:endParaRPr lang="en-GB" dirty="0"/>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250"/>
            <a:ext cx="9144000" cy="5143500"/>
          </a:xfrm>
          <a:prstGeom prst="rect">
            <a:avLst/>
          </a:prstGeom>
        </p:spPr>
      </p:pic>
    </p:spTree>
    <p:extLst>
      <p:ext uri="{BB962C8B-B14F-4D97-AF65-F5344CB8AC3E}">
        <p14:creationId xmlns:p14="http://schemas.microsoft.com/office/powerpoint/2010/main" val="324133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6FF71BCA-390E-0846-87B2-A6A72C87C56B}"/>
              </a:ext>
            </a:extLst>
          </p:cNvPr>
          <p:cNvSpPr txBox="1"/>
          <p:nvPr/>
        </p:nvSpPr>
        <p:spPr>
          <a:xfrm>
            <a:off x="482601" y="2638043"/>
            <a:ext cx="2522980" cy="3415623"/>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700" b="1" dirty="0"/>
              <a:t>1) </a:t>
            </a:r>
            <a:r>
              <a:rPr lang="en-US" sz="1700" b="1" dirty="0" err="1"/>
              <a:t>Recognise</a:t>
            </a:r>
            <a:r>
              <a:rPr lang="en-US" sz="1700" b="1" dirty="0"/>
              <a:t> the Staff</a:t>
            </a:r>
          </a:p>
        </p:txBody>
      </p:sp>
      <p:pic>
        <p:nvPicPr>
          <p:cNvPr id="9" name="Picture 8" descr="A screenshot of a social media post&#10;&#10;Description automatically generated">
            <a:extLst>
              <a:ext uri="{FF2B5EF4-FFF2-40B4-BE49-F238E27FC236}">
                <a16:creationId xmlns:a16="http://schemas.microsoft.com/office/drawing/2014/main" id="{582D4DDB-E909-034C-A029-D6F3A9E94E9C}"/>
              </a:ext>
            </a:extLst>
          </p:cNvPr>
          <p:cNvPicPr>
            <a:picLocks noChangeAspect="1"/>
          </p:cNvPicPr>
          <p:nvPr/>
        </p:nvPicPr>
        <p:blipFill>
          <a:blip r:embed="rId3"/>
          <a:stretch>
            <a:fillRect/>
          </a:stretch>
        </p:blipFill>
        <p:spPr>
          <a:xfrm>
            <a:off x="3973322" y="1514357"/>
            <a:ext cx="4688077" cy="3668419"/>
          </a:xfrm>
          <a:prstGeom prst="rect">
            <a:avLst/>
          </a:prstGeom>
        </p:spPr>
      </p:pic>
    </p:spTree>
    <p:extLst>
      <p:ext uri="{BB962C8B-B14F-4D97-AF65-F5344CB8AC3E}">
        <p14:creationId xmlns:p14="http://schemas.microsoft.com/office/powerpoint/2010/main" val="4104113634"/>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6FF71BCA-390E-0846-87B2-A6A72C87C56B}"/>
              </a:ext>
            </a:extLst>
          </p:cNvPr>
          <p:cNvSpPr txBox="1"/>
          <p:nvPr/>
        </p:nvSpPr>
        <p:spPr>
          <a:xfrm>
            <a:off x="482601" y="2638043"/>
            <a:ext cx="2522980" cy="3415623"/>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700" b="1"/>
              <a:t>2) Offer a Solution</a:t>
            </a:r>
          </a:p>
        </p:txBody>
      </p:sp>
      <p:pic>
        <p:nvPicPr>
          <p:cNvPr id="3" name="Picture 2" descr="A screenshot of a social media post&#10;&#10;Description automatically generated">
            <a:extLst>
              <a:ext uri="{FF2B5EF4-FFF2-40B4-BE49-F238E27FC236}">
                <a16:creationId xmlns:a16="http://schemas.microsoft.com/office/drawing/2014/main" id="{9C839816-7381-B849-8549-317D292998FF}"/>
              </a:ext>
            </a:extLst>
          </p:cNvPr>
          <p:cNvPicPr>
            <a:picLocks noChangeAspect="1"/>
          </p:cNvPicPr>
          <p:nvPr/>
        </p:nvPicPr>
        <p:blipFill>
          <a:blip r:embed="rId3"/>
          <a:stretch>
            <a:fillRect/>
          </a:stretch>
        </p:blipFill>
        <p:spPr>
          <a:xfrm>
            <a:off x="4085653" y="643467"/>
            <a:ext cx="4463414" cy="5410199"/>
          </a:xfrm>
          <a:prstGeom prst="rect">
            <a:avLst/>
          </a:prstGeom>
        </p:spPr>
      </p:pic>
    </p:spTree>
    <p:extLst>
      <p:ext uri="{BB962C8B-B14F-4D97-AF65-F5344CB8AC3E}">
        <p14:creationId xmlns:p14="http://schemas.microsoft.com/office/powerpoint/2010/main" val="1468280872"/>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4">
            <a:extLst>
              <a:ext uri="{FF2B5EF4-FFF2-40B4-BE49-F238E27FC236}">
                <a16:creationId xmlns:a16="http://schemas.microsoft.com/office/drawing/2014/main" id="{B5FA7C47-B7C1-4D2E-AB49-ED23BA34BA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6">
            <a:extLst>
              <a:ext uri="{FF2B5EF4-FFF2-40B4-BE49-F238E27FC236}">
                <a16:creationId xmlns:a16="http://schemas.microsoft.com/office/drawing/2014/main" id="{596EE156-ABF1-4329-A6BA-03B4254E0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390858" y="911116"/>
            <a:ext cx="515815"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Rectangle 8">
            <a:extLst>
              <a:ext uri="{FF2B5EF4-FFF2-40B4-BE49-F238E27FC236}">
                <a16:creationId xmlns:a16="http://schemas.microsoft.com/office/drawing/2014/main" id="{19B9933F-AAB3-444A-8BB5-9CA194A8B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0" y="1370435"/>
            <a:ext cx="395419"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7">
            <a:extLst>
              <a:ext uri="{FF2B5EF4-FFF2-40B4-BE49-F238E27FC236}">
                <a16:creationId xmlns:a16="http://schemas.microsoft.com/office/drawing/2014/main" id="{7D20183A-0B1D-4A1F-89B1-ADBEDBC6E5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600123" y="643467"/>
            <a:ext cx="307028"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Rectangle 8">
            <a:extLst>
              <a:ext uri="{FF2B5EF4-FFF2-40B4-BE49-F238E27FC236}">
                <a16:creationId xmlns:a16="http://schemas.microsoft.com/office/drawing/2014/main" id="{131031D3-26CD-4214-A9A4-5857EFA15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6646" y="644382"/>
            <a:ext cx="289201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10" name="TextBox 9">
            <a:extLst>
              <a:ext uri="{FF2B5EF4-FFF2-40B4-BE49-F238E27FC236}">
                <a16:creationId xmlns:a16="http://schemas.microsoft.com/office/drawing/2014/main" id="{6FF71BCA-390E-0846-87B2-A6A72C87C56B}"/>
              </a:ext>
            </a:extLst>
          </p:cNvPr>
          <p:cNvSpPr txBox="1"/>
          <p:nvPr/>
        </p:nvSpPr>
        <p:spPr>
          <a:xfrm>
            <a:off x="854726" y="2546161"/>
            <a:ext cx="2400338" cy="2985929"/>
          </a:xfrm>
          <a:prstGeom prst="rect">
            <a:avLst/>
          </a:prstGeom>
        </p:spPr>
        <p:txBody>
          <a:bodyPr vert="horz" lIns="91440" tIns="45720" rIns="91440" bIns="45720" rtlCol="0" anchor="t">
            <a:normAutofit/>
          </a:bodyPr>
          <a:lstStyle/>
          <a:p>
            <a:pPr indent="-228600" defTabSz="914400">
              <a:lnSpc>
                <a:spcPct val="90000"/>
              </a:lnSpc>
              <a:spcAft>
                <a:spcPts val="600"/>
              </a:spcAft>
              <a:buFont typeface="Arial" panose="020B0604020202020204" pitchFamily="34" charset="0"/>
              <a:buChar char="•"/>
            </a:pPr>
            <a:r>
              <a:rPr lang="en-US" sz="2100" b="1">
                <a:solidFill>
                  <a:srgbClr val="FEFFFF"/>
                </a:solidFill>
              </a:rPr>
              <a:t>3) Guests love compliments too!</a:t>
            </a:r>
          </a:p>
        </p:txBody>
      </p:sp>
      <p:pic>
        <p:nvPicPr>
          <p:cNvPr id="5" name="Picture 4" descr="A screenshot of a cell phone&#10;&#10;Description automatically generated">
            <a:extLst>
              <a:ext uri="{FF2B5EF4-FFF2-40B4-BE49-F238E27FC236}">
                <a16:creationId xmlns:a16="http://schemas.microsoft.com/office/drawing/2014/main" id="{21A7BC3F-ACB9-A945-9A5C-D38F3C950D47}"/>
              </a:ext>
            </a:extLst>
          </p:cNvPr>
          <p:cNvPicPr>
            <a:picLocks noChangeAspect="1"/>
          </p:cNvPicPr>
          <p:nvPr/>
        </p:nvPicPr>
        <p:blipFill>
          <a:blip r:embed="rId3"/>
          <a:stretch>
            <a:fillRect/>
          </a:stretch>
        </p:blipFill>
        <p:spPr>
          <a:xfrm>
            <a:off x="3748701" y="1424045"/>
            <a:ext cx="4904306" cy="3690489"/>
          </a:xfrm>
          <a:prstGeom prst="rect">
            <a:avLst/>
          </a:prstGeom>
        </p:spPr>
      </p:pic>
    </p:spTree>
    <p:extLst>
      <p:ext uri="{BB962C8B-B14F-4D97-AF65-F5344CB8AC3E}">
        <p14:creationId xmlns:p14="http://schemas.microsoft.com/office/powerpoint/2010/main" val="902334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FF71BCA-390E-0846-87B2-A6A72C87C56B}"/>
              </a:ext>
            </a:extLst>
          </p:cNvPr>
          <p:cNvSpPr txBox="1"/>
          <p:nvPr/>
        </p:nvSpPr>
        <p:spPr>
          <a:xfrm>
            <a:off x="486698" y="2438400"/>
            <a:ext cx="2629120" cy="3785419"/>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1700" b="1"/>
              <a:t>4) Make useful recommendations</a:t>
            </a:r>
          </a:p>
        </p:txBody>
      </p:sp>
      <p:sp>
        <p:nvSpPr>
          <p:cNvPr id="15" name="Rectangle 14">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screenshot of a social media post&#10;&#10;Description automatically generated">
            <a:extLst>
              <a:ext uri="{FF2B5EF4-FFF2-40B4-BE49-F238E27FC236}">
                <a16:creationId xmlns:a16="http://schemas.microsoft.com/office/drawing/2014/main" id="{E8745950-2D90-904A-B773-A765866A3BED}"/>
              </a:ext>
            </a:extLst>
          </p:cNvPr>
          <p:cNvPicPr>
            <a:picLocks noChangeAspect="1"/>
          </p:cNvPicPr>
          <p:nvPr/>
        </p:nvPicPr>
        <p:blipFill>
          <a:blip r:embed="rId3"/>
          <a:stretch>
            <a:fillRect/>
          </a:stretch>
        </p:blipFill>
        <p:spPr>
          <a:xfrm>
            <a:off x="4054396" y="1644151"/>
            <a:ext cx="4514498" cy="3566452"/>
          </a:xfrm>
          <a:prstGeom prst="rect">
            <a:avLst/>
          </a:prstGeom>
          <a:effectLst/>
        </p:spPr>
      </p:pic>
    </p:spTree>
    <p:extLst>
      <p:ext uri="{BB962C8B-B14F-4D97-AF65-F5344CB8AC3E}">
        <p14:creationId xmlns:p14="http://schemas.microsoft.com/office/powerpoint/2010/main" val="23134138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FF71BCA-390E-0846-87B2-A6A72C87C56B}"/>
              </a:ext>
            </a:extLst>
          </p:cNvPr>
          <p:cNvSpPr txBox="1"/>
          <p:nvPr/>
        </p:nvSpPr>
        <p:spPr>
          <a:xfrm>
            <a:off x="486697" y="2438400"/>
            <a:ext cx="3708113" cy="3785419"/>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2100" b="1"/>
              <a:t>5) Invite guests back</a:t>
            </a:r>
          </a:p>
        </p:txBody>
      </p:sp>
      <p:sp>
        <p:nvSpPr>
          <p:cNvPr id="15" name="Rectangle 14">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9712" y="0"/>
            <a:ext cx="457428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186" y="557784"/>
            <a:ext cx="384765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cell phone&#10;&#10;Description automatically generated">
            <a:extLst>
              <a:ext uri="{FF2B5EF4-FFF2-40B4-BE49-F238E27FC236}">
                <a16:creationId xmlns:a16="http://schemas.microsoft.com/office/drawing/2014/main" id="{78C6BAD4-37F0-574E-BC48-7EF95FE44749}"/>
              </a:ext>
            </a:extLst>
          </p:cNvPr>
          <p:cNvPicPr>
            <a:picLocks noChangeAspect="1"/>
          </p:cNvPicPr>
          <p:nvPr/>
        </p:nvPicPr>
        <p:blipFill>
          <a:blip r:embed="rId3"/>
          <a:stretch>
            <a:fillRect/>
          </a:stretch>
        </p:blipFill>
        <p:spPr>
          <a:xfrm>
            <a:off x="5178531" y="1374380"/>
            <a:ext cx="3356649" cy="4105992"/>
          </a:xfrm>
          <a:prstGeom prst="rect">
            <a:avLst/>
          </a:prstGeom>
          <a:effectLst/>
        </p:spPr>
      </p:pic>
    </p:spTree>
    <p:extLst>
      <p:ext uri="{BB962C8B-B14F-4D97-AF65-F5344CB8AC3E}">
        <p14:creationId xmlns:p14="http://schemas.microsoft.com/office/powerpoint/2010/main" val="29079081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automatically generated">
            <a:extLst>
              <a:ext uri="{FF2B5EF4-FFF2-40B4-BE49-F238E27FC236}">
                <a16:creationId xmlns:a16="http://schemas.microsoft.com/office/drawing/2014/main" id="{53680A46-81DC-A148-B740-C1FA34DC1DCE}"/>
              </a:ext>
            </a:extLst>
          </p:cNvPr>
          <p:cNvPicPr>
            <a:picLocks noChangeAspect="1"/>
          </p:cNvPicPr>
          <p:nvPr/>
        </p:nvPicPr>
        <p:blipFill>
          <a:blip r:embed="rId3"/>
          <a:stretch>
            <a:fillRect/>
          </a:stretch>
        </p:blipFill>
        <p:spPr>
          <a:xfrm>
            <a:off x="927382" y="116632"/>
            <a:ext cx="7289235" cy="5547812"/>
          </a:xfrm>
          <a:prstGeom prst="rect">
            <a:avLst/>
          </a:prstGeom>
        </p:spPr>
      </p:pic>
    </p:spTree>
    <p:extLst>
      <p:ext uri="{BB962C8B-B14F-4D97-AF65-F5344CB8AC3E}">
        <p14:creationId xmlns:p14="http://schemas.microsoft.com/office/powerpoint/2010/main" val="18466047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F528C-2FAE-6932-E514-E69634D0735C}"/>
              </a:ext>
            </a:extLst>
          </p:cNvPr>
          <p:cNvSpPr>
            <a:spLocks noGrp="1"/>
          </p:cNvSpPr>
          <p:nvPr>
            <p:ph type="title"/>
          </p:nvPr>
        </p:nvSpPr>
        <p:spPr/>
        <p:txBody>
          <a:bodyPr/>
          <a:lstStyle/>
          <a:p>
            <a:r>
              <a:rPr lang="en-US" b="1" dirty="0"/>
              <a:t>Assignment Two - </a:t>
            </a:r>
            <a:r>
              <a:rPr lang="en-GB" sz="3300" dirty="0"/>
              <a:t>Due: </a:t>
            </a:r>
            <a:r>
              <a:rPr lang="en-GB" sz="3300" b="1" dirty="0"/>
              <a:t>W/C 14th November 2022</a:t>
            </a:r>
            <a:br>
              <a:rPr lang="en-GB" sz="3300" b="1" dirty="0"/>
            </a:br>
            <a:endParaRPr lang="en-GB" b="1" dirty="0"/>
          </a:p>
        </p:txBody>
      </p:sp>
      <p:sp>
        <p:nvSpPr>
          <p:cNvPr id="3" name="Content Placeholder 2">
            <a:extLst>
              <a:ext uri="{FF2B5EF4-FFF2-40B4-BE49-F238E27FC236}">
                <a16:creationId xmlns:a16="http://schemas.microsoft.com/office/drawing/2014/main" id="{00C51A9D-6EBF-0E8A-5073-4F2D695EB727}"/>
              </a:ext>
            </a:extLst>
          </p:cNvPr>
          <p:cNvSpPr>
            <a:spLocks noGrp="1"/>
          </p:cNvSpPr>
          <p:nvPr>
            <p:ph sz="half" idx="1"/>
          </p:nvPr>
        </p:nvSpPr>
        <p:spPr>
          <a:xfrm>
            <a:off x="312027" y="1760938"/>
            <a:ext cx="4101662" cy="2899295"/>
          </a:xfrm>
        </p:spPr>
        <p:txBody>
          <a:bodyPr/>
          <a:lstStyle/>
          <a:p>
            <a:pPr marL="0" indent="0">
              <a:buNone/>
            </a:pPr>
            <a:r>
              <a:rPr lang="en-US" sz="2400" b="1" dirty="0"/>
              <a:t>Customer service resolution</a:t>
            </a:r>
            <a:endParaRPr lang="en-US" sz="2400" dirty="0"/>
          </a:p>
          <a:p>
            <a:pPr marL="0" indent="0">
              <a:buNone/>
            </a:pPr>
            <a:r>
              <a:rPr lang="en-US" sz="2400" dirty="0"/>
              <a:t>You will be assessed during the week commencing 14th of November 2022. Individual time slots will be arranged by your lecturer. Practical assignment: In this scenario, you are working in a 4* hotel as part of the Front Office Team. </a:t>
            </a:r>
          </a:p>
        </p:txBody>
      </p:sp>
      <p:sp>
        <p:nvSpPr>
          <p:cNvPr id="4" name="Content Placeholder 3">
            <a:extLst>
              <a:ext uri="{FF2B5EF4-FFF2-40B4-BE49-F238E27FC236}">
                <a16:creationId xmlns:a16="http://schemas.microsoft.com/office/drawing/2014/main" id="{AFCEA37C-A929-B216-87F1-32EF6C6EA554}"/>
              </a:ext>
            </a:extLst>
          </p:cNvPr>
          <p:cNvSpPr>
            <a:spLocks noGrp="1"/>
          </p:cNvSpPr>
          <p:nvPr>
            <p:ph sz="half" idx="2"/>
          </p:nvPr>
        </p:nvSpPr>
        <p:spPr>
          <a:xfrm>
            <a:off x="4413689" y="1124744"/>
            <a:ext cx="4375588" cy="2899295"/>
          </a:xfrm>
        </p:spPr>
        <p:txBody>
          <a:bodyPr/>
          <a:lstStyle/>
          <a:p>
            <a:pPr marL="0" indent="0" algn="just">
              <a:buNone/>
            </a:pPr>
            <a:endParaRPr lang="en-GB" sz="1600" dirty="0"/>
          </a:p>
          <a:p>
            <a:r>
              <a:rPr lang="en-US" sz="2000" dirty="0"/>
              <a:t>This assignment will be in the form of a role play, where your lecturer will play the part of the guest.</a:t>
            </a:r>
          </a:p>
          <a:p>
            <a:r>
              <a:rPr lang="en-US" sz="2000" dirty="0"/>
              <a:t>Communication skills will be explored throughout content and practical experiences. </a:t>
            </a:r>
          </a:p>
          <a:p>
            <a:r>
              <a:rPr lang="en-US" sz="2000" dirty="0"/>
              <a:t>You are a member of the Front Office team and will be assessed on one of the following tasks: </a:t>
            </a:r>
          </a:p>
          <a:p>
            <a:r>
              <a:rPr lang="en-US" sz="2000" dirty="0"/>
              <a:t>Maintenance issue </a:t>
            </a:r>
          </a:p>
          <a:p>
            <a:r>
              <a:rPr lang="en-US" sz="2000" dirty="0"/>
              <a:t>Dirty room </a:t>
            </a:r>
          </a:p>
          <a:p>
            <a:r>
              <a:rPr lang="en-US" sz="2000" dirty="0"/>
              <a:t>Corporate guest </a:t>
            </a:r>
          </a:p>
          <a:p>
            <a:r>
              <a:rPr lang="en-US" sz="2000" dirty="0"/>
              <a:t>Fully booked hotel</a:t>
            </a:r>
            <a:endParaRPr lang="en-GB" sz="2000" dirty="0"/>
          </a:p>
          <a:p>
            <a:endParaRPr lang="en-GB" dirty="0"/>
          </a:p>
        </p:txBody>
      </p:sp>
    </p:spTree>
    <p:extLst>
      <p:ext uri="{BB962C8B-B14F-4D97-AF65-F5344CB8AC3E}">
        <p14:creationId xmlns:p14="http://schemas.microsoft.com/office/powerpoint/2010/main" val="39061444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B191F27-5BC7-0B43-A111-CC7BAA8D7581}"/>
              </a:ext>
            </a:extLst>
          </p:cNvPr>
          <p:cNvSpPr txBox="1"/>
          <p:nvPr/>
        </p:nvSpPr>
        <p:spPr>
          <a:xfrm>
            <a:off x="0" y="4362735"/>
            <a:ext cx="2490510" cy="978986"/>
          </a:xfrm>
          <a:prstGeom prst="rect">
            <a:avLst/>
          </a:prstGeom>
          <a:noFill/>
        </p:spPr>
        <p:txBody>
          <a:bodyPr wrap="square" rtlCol="0">
            <a:spAutoFit/>
          </a:bodyPr>
          <a:lstStyle/>
          <a:p>
            <a:pPr marL="71120">
              <a:lnSpc>
                <a:spcPts val="1325"/>
              </a:lnSpc>
            </a:pPr>
            <a:r>
              <a:rPr lang="en-US" sz="2800" b="1" dirty="0">
                <a:solidFill>
                  <a:schemeClr val="bg1"/>
                </a:solidFill>
                <a:effectLst/>
                <a:latin typeface="Calibri" panose="020F0502020204030204" pitchFamily="34" charset="0"/>
                <a:ea typeface="Calibri" panose="020F0502020204030204" pitchFamily="34" charset="0"/>
              </a:rPr>
              <a:t>9</a:t>
            </a:r>
            <a:r>
              <a:rPr lang="en-US" sz="2800" b="1" baseline="30000" dirty="0">
                <a:solidFill>
                  <a:schemeClr val="bg1"/>
                </a:solidFill>
                <a:effectLst/>
                <a:latin typeface="Calibri" panose="020F0502020204030204" pitchFamily="34" charset="0"/>
                <a:ea typeface="Calibri" panose="020F0502020204030204" pitchFamily="34" charset="0"/>
              </a:rPr>
              <a:t>th</a:t>
            </a:r>
            <a:r>
              <a:rPr lang="en-US" sz="2800" b="1" dirty="0">
                <a:solidFill>
                  <a:schemeClr val="bg1"/>
                </a:solidFill>
                <a:effectLst/>
                <a:latin typeface="Calibri" panose="020F0502020204030204" pitchFamily="34" charset="0"/>
                <a:ea typeface="Calibri" panose="020F0502020204030204" pitchFamily="34" charset="0"/>
              </a:rPr>
              <a:t> December </a:t>
            </a:r>
          </a:p>
          <a:p>
            <a:pPr marL="71120">
              <a:lnSpc>
                <a:spcPts val="1325"/>
              </a:lnSpc>
            </a:pPr>
            <a:endParaRPr lang="en-US" sz="2800" b="1" dirty="0">
              <a:solidFill>
                <a:schemeClr val="bg1"/>
              </a:solidFill>
              <a:latin typeface="Calibri" panose="020F0502020204030204" pitchFamily="34" charset="0"/>
              <a:ea typeface="Calibri" panose="020F0502020204030204" pitchFamily="34" charset="0"/>
            </a:endParaRPr>
          </a:p>
          <a:p>
            <a:pPr marL="71120">
              <a:lnSpc>
                <a:spcPts val="1325"/>
              </a:lnSpc>
            </a:pPr>
            <a:r>
              <a:rPr lang="en-US" sz="2800" b="1" dirty="0">
                <a:solidFill>
                  <a:schemeClr val="bg1"/>
                </a:solidFill>
                <a:effectLst/>
                <a:latin typeface="Calibri" panose="020F0502020204030204" pitchFamily="34" charset="0"/>
                <a:ea typeface="Calibri" panose="020F0502020204030204" pitchFamily="34" charset="0"/>
              </a:rPr>
              <a:t>2022</a:t>
            </a:r>
          </a:p>
          <a:p>
            <a:pPr marL="71120">
              <a:lnSpc>
                <a:spcPts val="1325"/>
              </a:lnSpc>
            </a:pPr>
            <a:endParaRPr lang="en-US" sz="2800" b="1" dirty="0">
              <a:solidFill>
                <a:schemeClr val="bg1"/>
              </a:solidFill>
              <a:effectLst/>
              <a:latin typeface="Calibri" panose="020F0502020204030204" pitchFamily="34" charset="0"/>
              <a:ea typeface="Calibri" panose="020F0502020204030204" pitchFamily="34" charset="0"/>
            </a:endParaRPr>
          </a:p>
          <a:p>
            <a:pPr marL="71120">
              <a:lnSpc>
                <a:spcPts val="1325"/>
              </a:lnSpc>
            </a:pPr>
            <a:r>
              <a:rPr lang="en-US" sz="2800" b="1" dirty="0">
                <a:solidFill>
                  <a:schemeClr val="bg1"/>
                </a:solidFill>
                <a:effectLst/>
                <a:latin typeface="Calibri" panose="020F0502020204030204" pitchFamily="34" charset="0"/>
                <a:ea typeface="Calibri" panose="020F0502020204030204" pitchFamily="34" charset="0"/>
              </a:rPr>
              <a:t>by 23h55 </a:t>
            </a:r>
            <a:endParaRPr lang="en-GB" sz="2800" dirty="0">
              <a:solidFill>
                <a:schemeClr val="bg1"/>
              </a:solidFill>
              <a:effectLst/>
              <a:latin typeface="Calibri" panose="020F0502020204030204" pitchFamily="34" charset="0"/>
              <a:ea typeface="Calibri" panose="020F0502020204030204" pitchFamily="34" charset="0"/>
            </a:endParaRPr>
          </a:p>
        </p:txBody>
      </p:sp>
      <p:pic>
        <p:nvPicPr>
          <p:cNvPr id="12" name="Picture 11" descr="Text&#10;&#10;Description automatically generated with medium confidence">
            <a:extLst>
              <a:ext uri="{FF2B5EF4-FFF2-40B4-BE49-F238E27FC236}">
                <a16:creationId xmlns:a16="http://schemas.microsoft.com/office/drawing/2014/main" id="{4D49584F-9FEE-B348-A7D0-6D328CC5BE4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10703" y="3518012"/>
            <a:ext cx="1887698" cy="707886"/>
          </a:xfrm>
          <a:prstGeom prst="rect">
            <a:avLst/>
          </a:prstGeom>
        </p:spPr>
      </p:pic>
      <p:pic>
        <p:nvPicPr>
          <p:cNvPr id="8" name="Picture 7">
            <a:extLst>
              <a:ext uri="{FF2B5EF4-FFF2-40B4-BE49-F238E27FC236}">
                <a16:creationId xmlns:a16="http://schemas.microsoft.com/office/drawing/2014/main" id="{3769521D-778F-8B31-09A1-5C9C19D6EF88}"/>
              </a:ext>
            </a:extLst>
          </p:cNvPr>
          <p:cNvPicPr>
            <a:picLocks noChangeAspect="1"/>
          </p:cNvPicPr>
          <p:nvPr/>
        </p:nvPicPr>
        <p:blipFill>
          <a:blip r:embed="rId5"/>
          <a:stretch>
            <a:fillRect/>
          </a:stretch>
        </p:blipFill>
        <p:spPr>
          <a:xfrm>
            <a:off x="116078" y="1124744"/>
            <a:ext cx="2490510" cy="1807068"/>
          </a:xfrm>
          <a:prstGeom prst="rect">
            <a:avLst/>
          </a:prstGeom>
        </p:spPr>
      </p:pic>
      <p:pic>
        <p:nvPicPr>
          <p:cNvPr id="11" name="Picture 10">
            <a:extLst>
              <a:ext uri="{FF2B5EF4-FFF2-40B4-BE49-F238E27FC236}">
                <a16:creationId xmlns:a16="http://schemas.microsoft.com/office/drawing/2014/main" id="{1EB8F490-49C0-D605-16FB-8162B2C11E7B}"/>
              </a:ext>
            </a:extLst>
          </p:cNvPr>
          <p:cNvPicPr>
            <a:picLocks noChangeAspect="1"/>
          </p:cNvPicPr>
          <p:nvPr/>
        </p:nvPicPr>
        <p:blipFill>
          <a:blip r:embed="rId6"/>
          <a:stretch>
            <a:fillRect/>
          </a:stretch>
        </p:blipFill>
        <p:spPr>
          <a:xfrm>
            <a:off x="3164605" y="737900"/>
            <a:ext cx="5979395" cy="6010538"/>
          </a:xfrm>
          <a:prstGeom prst="rect">
            <a:avLst/>
          </a:prstGeom>
        </p:spPr>
      </p:pic>
      <p:sp>
        <p:nvSpPr>
          <p:cNvPr id="13" name="TextBox 12">
            <a:extLst>
              <a:ext uri="{FF2B5EF4-FFF2-40B4-BE49-F238E27FC236}">
                <a16:creationId xmlns:a16="http://schemas.microsoft.com/office/drawing/2014/main" id="{5503A456-1950-D571-7592-8D2DFC567321}"/>
              </a:ext>
            </a:extLst>
          </p:cNvPr>
          <p:cNvSpPr txBox="1"/>
          <p:nvPr/>
        </p:nvSpPr>
        <p:spPr>
          <a:xfrm>
            <a:off x="3164605" y="0"/>
            <a:ext cx="5655867" cy="523220"/>
          </a:xfrm>
          <a:prstGeom prst="rect">
            <a:avLst/>
          </a:prstGeom>
          <a:noFill/>
        </p:spPr>
        <p:txBody>
          <a:bodyPr wrap="square" rtlCol="0">
            <a:spAutoFit/>
          </a:bodyPr>
          <a:lstStyle/>
          <a:p>
            <a:r>
              <a:rPr lang="en-GB" sz="2800" dirty="0"/>
              <a:t>Assignment 3: Portfolio (1500 words)</a:t>
            </a:r>
            <a:endParaRPr lang="en-GB" sz="1050" dirty="0"/>
          </a:p>
        </p:txBody>
      </p:sp>
    </p:spTree>
    <p:extLst>
      <p:ext uri="{BB962C8B-B14F-4D97-AF65-F5344CB8AC3E}">
        <p14:creationId xmlns:p14="http://schemas.microsoft.com/office/powerpoint/2010/main" val="31278852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2FF4-0A79-B70E-9E49-AB32DF74DFC2}"/>
              </a:ext>
            </a:extLst>
          </p:cNvPr>
          <p:cNvSpPr>
            <a:spLocks noGrp="1"/>
          </p:cNvSpPr>
          <p:nvPr>
            <p:ph type="title"/>
          </p:nvPr>
        </p:nvSpPr>
        <p:spPr>
          <a:xfrm>
            <a:off x="628650" y="127354"/>
            <a:ext cx="7886700" cy="718608"/>
          </a:xfrm>
        </p:spPr>
        <p:txBody>
          <a:bodyPr/>
          <a:lstStyle/>
          <a:p>
            <a:pPr algn="ctr"/>
            <a:r>
              <a:rPr lang="en-GB" b="1" dirty="0"/>
              <a:t>Any Questions?</a:t>
            </a:r>
          </a:p>
        </p:txBody>
      </p:sp>
      <p:sp>
        <p:nvSpPr>
          <p:cNvPr id="3" name="Content Placeholder 2">
            <a:extLst>
              <a:ext uri="{FF2B5EF4-FFF2-40B4-BE49-F238E27FC236}">
                <a16:creationId xmlns:a16="http://schemas.microsoft.com/office/drawing/2014/main" id="{89DF05E1-0E99-0880-CF6C-E8CE4DA50418}"/>
              </a:ext>
            </a:extLst>
          </p:cNvPr>
          <p:cNvSpPr>
            <a:spLocks noGrp="1"/>
          </p:cNvSpPr>
          <p:nvPr>
            <p:ph idx="1"/>
          </p:nvPr>
        </p:nvSpPr>
        <p:spPr/>
        <p:txBody>
          <a:bodyPr/>
          <a:lstStyle/>
          <a:p>
            <a:endParaRPr lang="en-GB" dirty="0"/>
          </a:p>
        </p:txBody>
      </p:sp>
      <p:pic>
        <p:nvPicPr>
          <p:cNvPr id="5" name="Video 4" title="Neon Pink Question Mark">
            <a:hlinkClick r:id="" action="ppaction://media"/>
            <a:extLst>
              <a:ext uri="{FF2B5EF4-FFF2-40B4-BE49-F238E27FC236}">
                <a16:creationId xmlns:a16="http://schemas.microsoft.com/office/drawing/2014/main" id="{A4C297B9-4A83-0DA9-F9A7-8681405A87F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857250"/>
            <a:ext cx="9144000" cy="5143500"/>
          </a:xfrm>
          <a:prstGeom prst="rect">
            <a:avLst/>
          </a:prstGeom>
        </p:spPr>
      </p:pic>
    </p:spTree>
    <p:extLst>
      <p:ext uri="{BB962C8B-B14F-4D97-AF65-F5344CB8AC3E}">
        <p14:creationId xmlns:p14="http://schemas.microsoft.com/office/powerpoint/2010/main" val="215979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1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D241279-8F18-45F2-9E86-38F200F54AA7}"/>
              </a:ext>
            </a:extLst>
          </p:cNvPr>
          <p:cNvSpPr>
            <a:spLocks noGrp="1"/>
          </p:cNvSpPr>
          <p:nvPr>
            <p:ph type="title"/>
          </p:nvPr>
        </p:nvSpPr>
        <p:spPr>
          <a:xfrm>
            <a:off x="487836" y="4928233"/>
            <a:ext cx="8176104" cy="1236440"/>
          </a:xfrm>
          <a:noFill/>
        </p:spPr>
        <p:txBody>
          <a:bodyPr vert="horz" lIns="91440" tIns="45720" rIns="91440" bIns="45720" rtlCol="0" anchor="b">
            <a:normAutofit fontScale="90000"/>
          </a:bodyPr>
          <a:lstStyle/>
          <a:p>
            <a:pPr marL="0" marR="0" lvl="0" indent="0" algn="ctr" fontAlgn="auto">
              <a:spcAft>
                <a:spcPts val="0"/>
              </a:spcAft>
              <a:buClrTx/>
              <a:buSzTx/>
              <a:tabLst/>
              <a:defRPr/>
            </a:pPr>
            <a:r>
              <a:rPr kumimoji="0" lang="en-US" sz="2700" b="1" i="1" u="none" strike="noStrike" cap="none" spc="0" normalizeH="0" baseline="0" noProof="0" dirty="0">
                <a:ln>
                  <a:noFill/>
                </a:ln>
                <a:effectLst/>
                <a:uLnTx/>
                <a:uFillTx/>
              </a:rPr>
              <a:t>I look forward to seeing you next week. </a:t>
            </a:r>
            <a:br>
              <a:rPr kumimoji="0" lang="en-US" sz="2700" b="1" i="1" u="none" strike="noStrike" cap="none" spc="0" normalizeH="0" baseline="0" noProof="0" dirty="0">
                <a:ln>
                  <a:noFill/>
                </a:ln>
                <a:effectLst/>
                <a:uLnTx/>
                <a:uFillTx/>
              </a:rPr>
            </a:br>
            <a:r>
              <a:rPr kumimoji="0" lang="en-US" sz="2700" b="1" i="1" u="none" strike="noStrike" cap="none" spc="0" normalizeH="0" baseline="0" noProof="0" dirty="0">
                <a:ln>
                  <a:noFill/>
                </a:ln>
                <a:effectLst/>
                <a:uLnTx/>
                <a:uFillTx/>
              </a:rPr>
              <a:t>Remember to confirm your HAFO Assignment 2 timing. </a:t>
            </a:r>
            <a:br>
              <a:rPr kumimoji="0" lang="en-US" sz="2700" b="1" i="1" u="none" strike="noStrike" cap="none" spc="0" normalizeH="0" baseline="0" noProof="0" dirty="0">
                <a:ln>
                  <a:noFill/>
                </a:ln>
                <a:effectLst/>
                <a:uLnTx/>
                <a:uFillTx/>
              </a:rPr>
            </a:br>
            <a:r>
              <a:rPr lang="en-US" sz="2700" b="1" i="1" dirty="0"/>
              <a:t>I</a:t>
            </a:r>
            <a:r>
              <a:rPr kumimoji="0" lang="en-US" sz="2700" b="1" i="1" u="none" strike="noStrike" cap="none" spc="0" normalizeH="0" baseline="0" noProof="0" dirty="0">
                <a:ln>
                  <a:noFill/>
                </a:ln>
                <a:effectLst/>
                <a:uLnTx/>
                <a:uFillTx/>
              </a:rPr>
              <a:t>f you have any questions in the meantime, </a:t>
            </a:r>
            <a:br>
              <a:rPr kumimoji="0" lang="en-US" sz="2700" b="1" i="1" u="none" strike="noStrike" cap="none" spc="0" normalizeH="0" baseline="0" noProof="0" dirty="0">
                <a:ln>
                  <a:noFill/>
                </a:ln>
                <a:effectLst/>
                <a:uLnTx/>
                <a:uFillTx/>
              </a:rPr>
            </a:br>
            <a:r>
              <a:rPr kumimoji="0" lang="en-US" sz="2700" b="1" i="1" u="none" strike="noStrike" cap="none" spc="0" normalizeH="0" baseline="0" noProof="0" dirty="0">
                <a:ln>
                  <a:noFill/>
                </a:ln>
                <a:effectLst/>
                <a:uLnTx/>
                <a:uFillTx/>
              </a:rPr>
              <a:t>please send an email</a:t>
            </a:r>
            <a:r>
              <a:rPr lang="en-US" sz="2800" b="1" dirty="0">
                <a:hlinkClick r:id="rId3"/>
              </a:rPr>
              <a:t> </a:t>
            </a:r>
            <a:r>
              <a:rPr lang="en-US" sz="2800" b="1" i="1" dirty="0">
                <a:hlinkClick r:id="rId3"/>
              </a:rPr>
              <a:t>l.blake@uwtsd.ac.uk</a:t>
            </a:r>
            <a:r>
              <a:rPr kumimoji="0" lang="en-US" sz="2700" b="1" i="1" u="none" strike="noStrike" cap="none" spc="0" normalizeH="0" baseline="0" noProof="0" dirty="0">
                <a:ln>
                  <a:noFill/>
                </a:ln>
                <a:effectLst/>
                <a:uLnTx/>
                <a:uFillTx/>
              </a:rPr>
              <a:t>.</a:t>
            </a:r>
          </a:p>
          <a:p>
            <a:pPr algn="ctr"/>
            <a:endParaRPr lang="en-US" sz="2700" dirty="0"/>
          </a:p>
        </p:txBody>
      </p:sp>
      <p:pic>
        <p:nvPicPr>
          <p:cNvPr id="4" name="Content Placeholder 5">
            <a:extLst>
              <a:ext uri="{FF2B5EF4-FFF2-40B4-BE49-F238E27FC236}">
                <a16:creationId xmlns:a16="http://schemas.microsoft.com/office/drawing/2014/main" id="{0D2B930B-8488-B37D-A8A6-FBC5C2F90615}"/>
              </a:ext>
            </a:extLst>
          </p:cNvPr>
          <p:cNvPicPr>
            <a:picLocks noGrp="1" noChangeAspect="1"/>
          </p:cNvPicPr>
          <p:nvPr>
            <p:ph idx="1"/>
          </p:nvPr>
        </p:nvPicPr>
        <p:blipFill>
          <a:blip r:embed="rId4"/>
          <a:stretch>
            <a:fillRect/>
          </a:stretch>
        </p:blipFill>
        <p:spPr>
          <a:xfrm>
            <a:off x="2853590" y="920016"/>
            <a:ext cx="3157056" cy="315705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TextBox 5">
            <a:extLst>
              <a:ext uri="{FF2B5EF4-FFF2-40B4-BE49-F238E27FC236}">
                <a16:creationId xmlns:a16="http://schemas.microsoft.com/office/drawing/2014/main" id="{65E3C64C-B0BB-82EC-F955-830F1DABB3EE}"/>
              </a:ext>
            </a:extLst>
          </p:cNvPr>
          <p:cNvSpPr txBox="1"/>
          <p:nvPr/>
        </p:nvSpPr>
        <p:spPr>
          <a:xfrm>
            <a:off x="2627096" y="70998"/>
            <a:ext cx="4110587" cy="646331"/>
          </a:xfrm>
          <a:prstGeom prst="rect">
            <a:avLst/>
          </a:prstGeom>
          <a:noFill/>
        </p:spPr>
        <p:txBody>
          <a:bodyPr wrap="square" rtlCol="0">
            <a:spAutoFit/>
          </a:bodyPr>
          <a:lstStyle/>
          <a:p>
            <a:r>
              <a:rPr lang="en-GB" sz="3600" dirty="0"/>
              <a:t>Thank you for Today</a:t>
            </a:r>
            <a:endParaRPr lang="en-GB" sz="2000" dirty="0"/>
          </a:p>
        </p:txBody>
      </p:sp>
    </p:spTree>
    <p:extLst>
      <p:ext uri="{BB962C8B-B14F-4D97-AF65-F5344CB8AC3E}">
        <p14:creationId xmlns:p14="http://schemas.microsoft.com/office/powerpoint/2010/main" val="4372317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02D44074-0B69-4F0C-A7B3-5645CE40D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2" y="0"/>
            <a:ext cx="3493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70AD6EE-95EC-794D-B164-E2F122CE85B0}"/>
              </a:ext>
            </a:extLst>
          </p:cNvPr>
          <p:cNvSpPr/>
          <p:nvPr/>
        </p:nvSpPr>
        <p:spPr>
          <a:xfrm>
            <a:off x="481013" y="639763"/>
            <a:ext cx="4926013" cy="669925"/>
          </a:xfrm>
          <a:prstGeom prst="rect">
            <a:avLst/>
          </a:prstGeom>
        </p:spPr>
        <p:txBody>
          <a:bodyPr wrap="square" anchor="t">
            <a:normAutofit/>
          </a:bodyPr>
          <a:lstStyle/>
          <a:p>
            <a:pPr>
              <a:lnSpc>
                <a:spcPct val="90000"/>
              </a:lnSpc>
              <a:spcAft>
                <a:spcPts val="600"/>
              </a:spcAft>
            </a:pPr>
            <a:r>
              <a:rPr lang="en-GB" sz="1200" dirty="0">
                <a:solidFill>
                  <a:srgbClr val="000000"/>
                </a:solidFill>
                <a:latin typeface="Arial" panose="020B0604020202020204" pitchFamily="34" charset="0"/>
                <a:cs typeface="Arial" panose="020B0604020202020204" pitchFamily="34" charset="0"/>
              </a:rPr>
              <a:t>Burr, C. (2020) </a:t>
            </a:r>
            <a:r>
              <a:rPr lang="en-GB" sz="1200" i="1" dirty="0">
                <a:solidFill>
                  <a:srgbClr val="000000"/>
                </a:solidFill>
                <a:latin typeface="Arial" panose="020B0604020202020204" pitchFamily="34" charset="0"/>
                <a:cs typeface="Arial" panose="020B0604020202020204" pitchFamily="34" charset="0"/>
              </a:rPr>
              <a:t>Online Reputation Management</a:t>
            </a:r>
            <a:r>
              <a:rPr lang="en-GB" sz="1200" dirty="0">
                <a:solidFill>
                  <a:srgbClr val="000000"/>
                </a:solidFill>
                <a:latin typeface="Arial" panose="020B0604020202020204" pitchFamily="34" charset="0"/>
                <a:cs typeface="Arial" panose="020B0604020202020204" pitchFamily="34" charset="0"/>
              </a:rPr>
              <a:t>. [online] Bamboo Revenue. Available at: https://www.bamboorevenue.co.uk (Accessed: 20 May 2020).</a:t>
            </a:r>
            <a:endParaRPr lang="en-GB" sz="1200" dirty="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FF68156-EC25-0F48-8220-36C5895D06E9}"/>
              </a:ext>
            </a:extLst>
          </p:cNvPr>
          <p:cNvSpPr/>
          <p:nvPr/>
        </p:nvSpPr>
        <p:spPr>
          <a:xfrm>
            <a:off x="481013" y="1377950"/>
            <a:ext cx="4926013" cy="995363"/>
          </a:xfrm>
          <a:prstGeom prst="rect">
            <a:avLst/>
          </a:prstGeom>
        </p:spPr>
        <p:txBody>
          <a:bodyPr wrap="square" anchor="t">
            <a:normAutofit/>
          </a:bodyPr>
          <a:lstStyle/>
          <a:p>
            <a:pPr>
              <a:lnSpc>
                <a:spcPct val="90000"/>
              </a:lnSpc>
              <a:spcAft>
                <a:spcPts val="600"/>
              </a:spcAft>
            </a:pPr>
            <a:r>
              <a:rPr lang="en-GB" sz="1200" dirty="0" err="1">
                <a:solidFill>
                  <a:srgbClr val="000000"/>
                </a:solidFill>
                <a:latin typeface="Arial" panose="020B0604020202020204" pitchFamily="34" charset="0"/>
                <a:cs typeface="Arial" panose="020B0604020202020204" pitchFamily="34" charset="0"/>
              </a:rPr>
              <a:t>Chamelian</a:t>
            </a:r>
            <a:r>
              <a:rPr lang="en-GB" sz="1200" dirty="0">
                <a:solidFill>
                  <a:srgbClr val="000000"/>
                </a:solidFill>
                <a:latin typeface="Arial" panose="020B0604020202020204" pitchFamily="34" charset="0"/>
                <a:cs typeface="Arial" panose="020B0604020202020204" pitchFamily="34" charset="0"/>
              </a:rPr>
              <a:t>, S. (2014) </a:t>
            </a:r>
            <a:r>
              <a:rPr lang="en-GB" sz="1200" i="1" dirty="0">
                <a:solidFill>
                  <a:srgbClr val="000000"/>
                </a:solidFill>
                <a:latin typeface="Arial" panose="020B0604020202020204" pitchFamily="34" charset="0"/>
                <a:cs typeface="Arial" panose="020B0604020202020204" pitchFamily="34" charset="0"/>
              </a:rPr>
              <a:t>Reputation Management</a:t>
            </a:r>
            <a:r>
              <a:rPr lang="en-GB" sz="1200" dirty="0">
                <a:solidFill>
                  <a:srgbClr val="000000"/>
                </a:solidFill>
                <a:latin typeface="Arial" panose="020B0604020202020204" pitchFamily="34" charset="0"/>
                <a:cs typeface="Arial" panose="020B0604020202020204" pitchFamily="34" charset="0"/>
              </a:rPr>
              <a:t>. [online] Hotelier. Available at: https://insights.ehotelier.com/insights/2014/09/04/reputation-management-its-impact-on-hotel-revenue/ (Accessed: 20 May 2020).</a:t>
            </a:r>
            <a:endParaRPr lang="en-GB" sz="120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FBFAB1F-1291-4842-9514-F31649ECC6B3}"/>
              </a:ext>
            </a:extLst>
          </p:cNvPr>
          <p:cNvSpPr/>
          <p:nvPr/>
        </p:nvSpPr>
        <p:spPr>
          <a:xfrm>
            <a:off x="481012" y="2159990"/>
            <a:ext cx="4926013" cy="1149350"/>
          </a:xfrm>
          <a:prstGeom prst="rect">
            <a:avLst/>
          </a:prstGeom>
        </p:spPr>
        <p:txBody>
          <a:bodyPr wrap="square" anchor="t">
            <a:normAutofit/>
          </a:bodyPr>
          <a:lstStyle/>
          <a:p>
            <a:pPr>
              <a:lnSpc>
                <a:spcPct val="90000"/>
              </a:lnSpc>
              <a:spcAft>
                <a:spcPts val="600"/>
              </a:spcAft>
            </a:pPr>
            <a:r>
              <a:rPr lang="en-GB" sz="1200" dirty="0">
                <a:solidFill>
                  <a:srgbClr val="000000"/>
                </a:solidFill>
                <a:latin typeface="Arial" panose="020B0604020202020204" pitchFamily="34" charset="0"/>
                <a:cs typeface="Arial" panose="020B0604020202020204" pitchFamily="34" charset="0"/>
              </a:rPr>
              <a:t>Craig, D. (2015) </a:t>
            </a:r>
            <a:r>
              <a:rPr lang="en-GB" sz="1200" i="1" dirty="0">
                <a:solidFill>
                  <a:srgbClr val="000000"/>
                </a:solidFill>
                <a:latin typeface="Arial" panose="020B0604020202020204" pitchFamily="34" charset="0"/>
                <a:cs typeface="Arial" panose="020B0604020202020204" pitchFamily="34" charset="0"/>
              </a:rPr>
              <a:t>10 Essential Steps To Managing Your Hotel’s Online Reputation</a:t>
            </a:r>
            <a:r>
              <a:rPr lang="en-GB" sz="1200" dirty="0">
                <a:solidFill>
                  <a:srgbClr val="000000"/>
                </a:solidFill>
                <a:latin typeface="Arial" panose="020B0604020202020204" pitchFamily="34" charset="0"/>
                <a:cs typeface="Arial" panose="020B0604020202020204" pitchFamily="34" charset="0"/>
              </a:rPr>
              <a:t>. [online] </a:t>
            </a:r>
            <a:r>
              <a:rPr lang="en-GB" sz="1200" dirty="0" err="1">
                <a:solidFill>
                  <a:srgbClr val="000000"/>
                </a:solidFill>
                <a:latin typeface="Arial" panose="020B0604020202020204" pitchFamily="34" charset="0"/>
                <a:cs typeface="Arial" panose="020B0604020202020204" pitchFamily="34" charset="0"/>
              </a:rPr>
              <a:t>ReviewPro</a:t>
            </a:r>
            <a:r>
              <a:rPr lang="en-GB" sz="1200" dirty="0">
                <a:solidFill>
                  <a:srgbClr val="000000"/>
                </a:solidFill>
                <a:latin typeface="Arial" panose="020B0604020202020204" pitchFamily="34" charset="0"/>
                <a:cs typeface="Arial" panose="020B0604020202020204" pitchFamily="34" charset="0"/>
              </a:rPr>
              <a:t>. Available at: https://www.reviewpro.com/blog/10-essential-steps-to-managing-your-hotel-online-reputation/ (Accessed: 20 May 2020).</a:t>
            </a:r>
            <a:endParaRPr lang="en-GB" sz="1200" dirty="0">
              <a:latin typeface="Arial" panose="020B060402020202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DFE0415B-8DCC-FD43-823B-04C5C4B672D0}"/>
              </a:ext>
            </a:extLst>
          </p:cNvPr>
          <p:cNvSpPr/>
          <p:nvPr/>
        </p:nvSpPr>
        <p:spPr>
          <a:xfrm>
            <a:off x="475256" y="3113480"/>
            <a:ext cx="4926013" cy="977900"/>
          </a:xfrm>
          <a:prstGeom prst="rect">
            <a:avLst/>
          </a:prstGeom>
        </p:spPr>
        <p:txBody>
          <a:bodyPr wrap="square" lIns="91440" tIns="45720" rIns="91440" bIns="45720" anchor="t">
            <a:normAutofit/>
          </a:bodyPr>
          <a:lstStyle/>
          <a:p>
            <a:pPr>
              <a:lnSpc>
                <a:spcPct val="90000"/>
              </a:lnSpc>
              <a:spcAft>
                <a:spcPts val="600"/>
              </a:spcAft>
            </a:pPr>
            <a:r>
              <a:rPr lang="en-GB" sz="1200" dirty="0">
                <a:solidFill>
                  <a:srgbClr val="000000"/>
                </a:solidFill>
                <a:latin typeface="Arial" panose="020B0604020202020204" pitchFamily="34" charset="0"/>
                <a:cs typeface="Arial" panose="020B0604020202020204" pitchFamily="34" charset="0"/>
              </a:rPr>
              <a:t>Customer Alliance (2015) </a:t>
            </a:r>
            <a:r>
              <a:rPr lang="en-GB" sz="1200" i="1" dirty="0">
                <a:solidFill>
                  <a:srgbClr val="000000"/>
                </a:solidFill>
                <a:latin typeface="Arial" panose="020B0604020202020204" pitchFamily="34" charset="0"/>
                <a:cs typeface="Arial" panose="020B0604020202020204" pitchFamily="34" charset="0"/>
              </a:rPr>
              <a:t>Why Is Hotel Reputation Management That Important?</a:t>
            </a:r>
            <a:r>
              <a:rPr lang="en-GB" sz="1200" dirty="0">
                <a:solidFill>
                  <a:srgbClr val="000000"/>
                </a:solidFill>
                <a:latin typeface="Arial" panose="020B0604020202020204" pitchFamily="34" charset="0"/>
                <a:cs typeface="Arial" panose="020B0604020202020204" pitchFamily="34" charset="0"/>
              </a:rPr>
              <a:t>. [online] Available at: https://www.customer-alliance.com/en/articles/hotel-reputation-management/ (Accessed: 20 May 2020).</a:t>
            </a:r>
            <a:endParaRPr lang="en-GB" sz="1200" dirty="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4CF0FDE7-8857-104B-A773-84DE18972FED}"/>
              </a:ext>
            </a:extLst>
          </p:cNvPr>
          <p:cNvSpPr/>
          <p:nvPr/>
        </p:nvSpPr>
        <p:spPr>
          <a:xfrm>
            <a:off x="469500" y="3979045"/>
            <a:ext cx="4926013" cy="1509713"/>
          </a:xfrm>
          <a:prstGeom prst="rect">
            <a:avLst/>
          </a:prstGeom>
        </p:spPr>
        <p:txBody>
          <a:bodyPr wrap="square" lIns="91440" tIns="45720" rIns="91440" bIns="45720" anchor="t">
            <a:normAutofit/>
          </a:bodyPr>
          <a:lstStyle/>
          <a:p>
            <a:pPr>
              <a:lnSpc>
                <a:spcPct val="90000"/>
              </a:lnSpc>
              <a:spcAft>
                <a:spcPts val="600"/>
              </a:spcAft>
            </a:pPr>
            <a:r>
              <a:rPr lang="en-GB" sz="1200" dirty="0">
                <a:solidFill>
                  <a:srgbClr val="000000"/>
                </a:solidFill>
                <a:latin typeface="Arial" panose="020B0604020202020204" pitchFamily="34" charset="0"/>
                <a:cs typeface="Arial" panose="020B0604020202020204" pitchFamily="34" charset="0"/>
              </a:rPr>
              <a:t>Fox, L. (2012) </a:t>
            </a:r>
            <a:r>
              <a:rPr lang="en-GB" sz="1200" i="1" dirty="0">
                <a:solidFill>
                  <a:srgbClr val="000000"/>
                </a:solidFill>
                <a:latin typeface="Arial" panose="020B0604020202020204" pitchFamily="34" charset="0"/>
                <a:cs typeface="Arial" panose="020B0604020202020204" pitchFamily="34" charset="0"/>
              </a:rPr>
              <a:t>Extreme Comments Ignored And Few Focus On Negative Reviews Says </a:t>
            </a:r>
            <a:r>
              <a:rPr lang="en-GB" sz="1200" i="1" dirty="0" err="1">
                <a:solidFill>
                  <a:srgbClr val="000000"/>
                </a:solidFill>
                <a:latin typeface="Arial" panose="020B0604020202020204" pitchFamily="34" charset="0"/>
                <a:cs typeface="Arial" panose="020B0604020202020204" pitchFamily="34" charset="0"/>
              </a:rPr>
              <a:t>Tripadvisor</a:t>
            </a:r>
            <a:r>
              <a:rPr lang="en-GB" sz="1200" i="1" dirty="0">
                <a:solidFill>
                  <a:srgbClr val="000000"/>
                </a:solidFill>
                <a:latin typeface="Arial" panose="020B0604020202020204" pitchFamily="34" charset="0"/>
                <a:cs typeface="Arial" panose="020B0604020202020204" pitchFamily="34" charset="0"/>
              </a:rPr>
              <a:t> [INFOGRAPHIC] | </a:t>
            </a:r>
            <a:r>
              <a:rPr lang="en-GB" sz="1200" i="1" dirty="0" err="1">
                <a:solidFill>
                  <a:srgbClr val="000000"/>
                </a:solidFill>
                <a:latin typeface="Arial" panose="020B0604020202020204" pitchFamily="34" charset="0"/>
                <a:cs typeface="Arial" panose="020B0604020202020204" pitchFamily="34" charset="0"/>
              </a:rPr>
              <a:t>Phocuswire</a:t>
            </a:r>
            <a:r>
              <a:rPr lang="en-GB" sz="1200" dirty="0">
                <a:solidFill>
                  <a:srgbClr val="000000"/>
                </a:solidFill>
                <a:latin typeface="Arial" panose="020B0604020202020204" pitchFamily="34" charset="0"/>
                <a:cs typeface="Arial" panose="020B0604020202020204" pitchFamily="34" charset="0"/>
              </a:rPr>
              <a:t>. [online] Phocuswire.com. Available at: https://www.phocuswire.com/Extreme-comments-ignored-and-few-focus-on-negative-reviews-says-TripAdvisor-INFOGRAPHIC- (Accessed: 20 May 2020).</a:t>
            </a:r>
            <a:endParaRPr lang="en-GB" sz="1200" dirty="0">
              <a:latin typeface="Arial" panose="020B0604020202020204" pitchFamily="34" charset="0"/>
              <a:cs typeface="Arial" panose="020B0604020202020204" pitchFamily="34" charset="0"/>
            </a:endParaRPr>
          </a:p>
        </p:txBody>
      </p:sp>
      <p:sp>
        <p:nvSpPr>
          <p:cNvPr id="11" name="Title 1">
            <a:extLst>
              <a:ext uri="{FF2B5EF4-FFF2-40B4-BE49-F238E27FC236}">
                <a16:creationId xmlns:a16="http://schemas.microsoft.com/office/drawing/2014/main" id="{BA9B9E80-0A36-D949-AC5F-A3F4C97DE372}"/>
              </a:ext>
            </a:extLst>
          </p:cNvPr>
          <p:cNvSpPr>
            <a:spLocks noGrp="1"/>
          </p:cNvSpPr>
          <p:nvPr>
            <p:ph type="title"/>
          </p:nvPr>
        </p:nvSpPr>
        <p:spPr>
          <a:xfrm>
            <a:off x="6115049" y="640081"/>
            <a:ext cx="2546350" cy="5574452"/>
          </a:xfrm>
        </p:spPr>
        <p:txBody>
          <a:bodyPr vert="horz" lIns="91440" tIns="45720" rIns="91440" bIns="45720" rtlCol="0" anchor="ctr">
            <a:normAutofit/>
          </a:bodyPr>
          <a:lstStyle/>
          <a:p>
            <a:r>
              <a:rPr lang="en-US" b="1" kern="1200">
                <a:solidFill>
                  <a:srgbClr val="FFFFFF"/>
                </a:solidFill>
                <a:latin typeface="+mj-lt"/>
                <a:ea typeface="+mj-ea"/>
                <a:cs typeface="+mj-cs"/>
              </a:rPr>
              <a:t>Reference List</a:t>
            </a:r>
          </a:p>
        </p:txBody>
      </p:sp>
    </p:spTree>
    <p:extLst>
      <p:ext uri="{BB962C8B-B14F-4D97-AF65-F5344CB8AC3E}">
        <p14:creationId xmlns:p14="http://schemas.microsoft.com/office/powerpoint/2010/main" val="969028016"/>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09DA66B2-80AC-40B6-96E6-6C87C8E57D1C}" vid="{961AAF47-5C56-4E69-8FEF-1456AF392760}"/>
    </a:ext>
  </a:extLst>
</a:theme>
</file>

<file path=ppt/theme/theme2.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_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6e64d6fd-104f-4775-b027-3bb9d4227659">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TaxCatchAll xmlns="6e64d6fd-104f-4775-b027-3bb9d4227659" xsi:nil="true"/>
    <lcf76f155ced4ddcb4097134ff3c332f xmlns="3e7a15d4-c698-4f99-9f68-49b1414f384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02BADA621A38D4687FF6123381C64DF" ma:contentTypeVersion="15" ma:contentTypeDescription="Create a new document." ma:contentTypeScope="" ma:versionID="859da1f74ed0a2f28fb55b2f45a62da4">
  <xsd:schema xmlns:xsd="http://www.w3.org/2001/XMLSchema" xmlns:xs="http://www.w3.org/2001/XMLSchema" xmlns:p="http://schemas.microsoft.com/office/2006/metadata/properties" xmlns:ns2="3e7a15d4-c698-4f99-9f68-49b1414f3841" xmlns:ns3="6e64d6fd-104f-4775-b027-3bb9d4227659" targetNamespace="http://schemas.microsoft.com/office/2006/metadata/properties" ma:root="true" ma:fieldsID="17d853c93ce9710863155b6e0aacfdb5" ns2:_="" ns3:_="">
    <xsd:import namespace="3e7a15d4-c698-4f99-9f68-49b1414f3841"/>
    <xsd:import namespace="6e64d6fd-104f-4775-b027-3bb9d4227659"/>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7a15d4-c698-4f99-9f68-49b1414f384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6e64d6fd-104f-4775-b027-3bb9d4227659"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c9b0782c-1c2d-4771-a37a-f57da037845e}" ma:internalName="TaxCatchAll" ma:showField="CatchAllData" ma:web="6e64d6fd-104f-4775-b027-3bb9d422765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dcmitype/"/>
    <ds:schemaRef ds:uri="http://purl.org/dc/elements/1.1/"/>
    <ds:schemaRef ds:uri="http://schemas.microsoft.com/office/infopath/2007/PartnerControls"/>
    <ds:schemaRef ds:uri="http://schemas.openxmlformats.org/package/2006/metadata/core-properties"/>
    <ds:schemaRef ds:uri="http://purl.org/dc/terms/"/>
    <ds:schemaRef ds:uri="6e64d6fd-104f-4775-b027-3bb9d4227659"/>
    <ds:schemaRef ds:uri="http://schemas.microsoft.com/office/2006/documentManagement/types"/>
    <ds:schemaRef ds:uri="3e7a15d4-c698-4f99-9f68-49b1414f384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DD99A290-6107-43BA-BADA-06D77186D5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7a15d4-c698-4f99-9f68-49b1414f3841"/>
    <ds:schemaRef ds:uri="6e64d6fd-104f-4775-b027-3bb9d42276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Theme1</Template>
  <TotalTime>2169</TotalTime>
  <Words>4262</Words>
  <Application>Microsoft Office PowerPoint</Application>
  <PresentationFormat>On-screen Show (4:3)</PresentationFormat>
  <Paragraphs>291</Paragraphs>
  <Slides>46</Slides>
  <Notes>41</Notes>
  <HiddenSlides>0</HiddenSlides>
  <MMClips>11</MMClips>
  <ScaleCrop>false</ScaleCrop>
  <HeadingPairs>
    <vt:vector size="6" baseType="variant">
      <vt:variant>
        <vt:lpstr>Fonts Used</vt:lpstr>
      </vt:variant>
      <vt:variant>
        <vt:i4>12</vt:i4>
      </vt:variant>
      <vt:variant>
        <vt:lpstr>Theme</vt:lpstr>
      </vt:variant>
      <vt:variant>
        <vt:i4>17</vt:i4>
      </vt:variant>
      <vt:variant>
        <vt:lpstr>Slide Titles</vt:lpstr>
      </vt:variant>
      <vt:variant>
        <vt:i4>46</vt:i4>
      </vt:variant>
    </vt:vector>
  </HeadingPairs>
  <TitlesOfParts>
    <vt:vector size="75" baseType="lpstr">
      <vt:lpstr>Abadi</vt:lpstr>
      <vt:lpstr>Aharoni</vt:lpstr>
      <vt:lpstr>Amasis MT Pro Medium</vt:lpstr>
      <vt:lpstr>Arial</vt:lpstr>
      <vt:lpstr>Berlin Sans FB</vt:lpstr>
      <vt:lpstr>Calibri</vt:lpstr>
      <vt:lpstr>Calibri Light</vt:lpstr>
      <vt:lpstr>Footlight MT Light</vt:lpstr>
      <vt:lpstr>MuseoSans</vt:lpstr>
      <vt:lpstr>Myriad Pro</vt:lpstr>
      <vt:lpstr>Open Sans</vt:lpstr>
      <vt:lpstr>Urdu Typesetting</vt:lpstr>
      <vt:lpstr>Theme1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1_Title Slide 3</vt:lpstr>
      <vt:lpstr>20140311PresentationUWTSDTemplate</vt:lpstr>
      <vt:lpstr>BA International Hotel Management  Hotel Administration &amp; Front Office Operations   BMIH4004  Week Seven</vt:lpstr>
      <vt:lpstr>Hotel Reputation Management </vt:lpstr>
      <vt:lpstr>Outcomes of the session</vt:lpstr>
      <vt:lpstr>This week…</vt:lpstr>
      <vt:lpstr>Module Outcomes</vt:lpstr>
      <vt:lpstr>PowerPoint Presentation</vt:lpstr>
      <vt:lpstr>PowerPoint Presentation</vt:lpstr>
      <vt:lpstr>PowerPoint Presentation</vt:lpstr>
      <vt:lpstr>PowerPoint Presentation</vt:lpstr>
      <vt:lpstr>Any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lpstr>PowerPoint Presentation</vt:lpstr>
      <vt:lpstr>PowerPoint Presentation</vt:lpstr>
      <vt:lpstr>PowerPoint Presentation</vt:lpstr>
      <vt:lpstr>PowerPoint Presentation</vt:lpstr>
      <vt:lpstr>PowerPoint Presentation</vt:lpstr>
      <vt:lpstr>PowerPoint Presentation</vt:lpstr>
      <vt:lpstr>Any Questions?</vt:lpstr>
      <vt:lpstr>Individual Activity: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Group Discussion:</vt:lpstr>
      <vt:lpstr>Any Questions?</vt:lpstr>
      <vt:lpstr>PowerPoint Presentation</vt:lpstr>
      <vt:lpstr>PowerPoint Presentation</vt:lpstr>
      <vt:lpstr>PowerPoint Presentation</vt:lpstr>
      <vt:lpstr>PowerPoint Presentation</vt:lpstr>
      <vt:lpstr>PowerPoint Presentation</vt:lpstr>
      <vt:lpstr>PowerPoint Presentation</vt:lpstr>
      <vt:lpstr>Assignment Two - Due: W/C 14th November 2022 </vt:lpstr>
      <vt:lpstr>PowerPoint Presentation</vt:lpstr>
      <vt:lpstr>Any Questions?</vt:lpstr>
      <vt:lpstr>I look forward to seeing you next week.  Remember to confirm your HAFO Assignment 2 timing.  If you have any questions in the meantime,  please send an email l.blake@uwtsd.ac.uk.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Laurence Blake</cp:lastModifiedBy>
  <cp:revision>346</cp:revision>
  <dcterms:created xsi:type="dcterms:W3CDTF">2015-04-14T15:21:28Z</dcterms:created>
  <dcterms:modified xsi:type="dcterms:W3CDTF">2022-11-21T07:29:52Z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0x010100D02BADA621A38D4687FF6123381C64DF</vt:lpwstr>
  </property>
  <property fmtid="{D5CDD505-2E9C-101B-9397-08002B2CF9AE}" pid="3" name="MediaServiceImageTags">
    <vt:lpwstr/>
  </property>
</Properties>
</file>