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svg" ContentType="image/svg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257" r:id="rId2"/>
    <p:sldId id="263" r:id="rId3"/>
    <p:sldId id="264" r:id="rId4"/>
    <p:sldId id="256" r:id="rId5"/>
    <p:sldId id="259" r:id="rId6"/>
    <p:sldId id="282" r:id="rId7"/>
    <p:sldId id="283" r:id="rId8"/>
    <p:sldId id="284" r:id="rId9"/>
    <p:sldId id="285" r:id="rId10"/>
    <p:sldId id="286" r:id="rId11"/>
    <p:sldId id="287" r:id="rId12"/>
    <p:sldId id="265" r:id="rId13"/>
    <p:sldId id="266" r:id="rId14"/>
    <p:sldId id="267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  <p:sldId id="279" r:id="rId24"/>
    <p:sldId id="290" r:id="rId25"/>
    <p:sldId id="291" r:id="rId26"/>
    <p:sldId id="289" r:id="rId27"/>
    <p:sldId id="258" r:id="rId28"/>
    <p:sldId id="260" r:id="rId29"/>
    <p:sldId id="28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174A5B"/>
    <a:srgbClr val="CC4678"/>
    <a:srgbClr val="926AA8"/>
    <a:srgbClr val="196AA9"/>
    <a:srgbClr val="6674B5"/>
    <a:srgbClr val="5858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776" y="-1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handoutMaster" Target="handoutMasters/handout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4.svg"/><Relationship Id="rId5" Type="http://schemas.openxmlformats.org/officeDocument/2006/relationships/image" Target="../media/image8.png"/><Relationship Id="rId6" Type="http://schemas.openxmlformats.org/officeDocument/2006/relationships/image" Target="../media/image6.svg"/><Relationship Id="rId7" Type="http://schemas.openxmlformats.org/officeDocument/2006/relationships/image" Target="../media/image9.png"/><Relationship Id="rId8" Type="http://schemas.openxmlformats.org/officeDocument/2006/relationships/image" Target="../media/image8.svg"/><Relationship Id="rId9" Type="http://schemas.openxmlformats.org/officeDocument/2006/relationships/image" Target="../media/image10.png"/><Relationship Id="rId10" Type="http://schemas.openxmlformats.org/officeDocument/2006/relationships/image" Target="../media/image10.svg"/><Relationship Id="rId1" Type="http://schemas.openxmlformats.org/officeDocument/2006/relationships/image" Target="../media/image6.png"/><Relationship Id="rId2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4.svg"/><Relationship Id="rId5" Type="http://schemas.openxmlformats.org/officeDocument/2006/relationships/image" Target="../media/image8.png"/><Relationship Id="rId6" Type="http://schemas.openxmlformats.org/officeDocument/2006/relationships/image" Target="../media/image6.svg"/><Relationship Id="rId7" Type="http://schemas.openxmlformats.org/officeDocument/2006/relationships/image" Target="../media/image9.png"/><Relationship Id="rId8" Type="http://schemas.openxmlformats.org/officeDocument/2006/relationships/image" Target="../media/image8.svg"/><Relationship Id="rId9" Type="http://schemas.openxmlformats.org/officeDocument/2006/relationships/image" Target="../media/image10.png"/><Relationship Id="rId10" Type="http://schemas.openxmlformats.org/officeDocument/2006/relationships/image" Target="../media/image10.svg"/><Relationship Id="rId1" Type="http://schemas.openxmlformats.org/officeDocument/2006/relationships/image" Target="../media/image6.png"/><Relationship Id="rId2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69107D-23FC-4856-BADD-23CF4543081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5EF274-5A93-4186-B2C4-44440FBFF7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Operations</a:t>
          </a:r>
          <a:endParaRPr lang="en-US" dirty="0"/>
        </a:p>
      </dgm:t>
    </dgm:pt>
    <dgm:pt modelId="{2E724F1E-651D-4416-AE26-575285F7C6E5}" type="parTrans" cxnId="{720058A7-9EC3-4156-A293-CB4CDD4958C4}">
      <dgm:prSet/>
      <dgm:spPr/>
      <dgm:t>
        <a:bodyPr/>
        <a:lstStyle/>
        <a:p>
          <a:endParaRPr lang="en-US"/>
        </a:p>
      </dgm:t>
    </dgm:pt>
    <dgm:pt modelId="{295363BA-3C48-4205-BB62-D0BDDD2A60EB}" type="sibTrans" cxnId="{720058A7-9EC3-4156-A293-CB4CDD4958C4}">
      <dgm:prSet/>
      <dgm:spPr/>
      <dgm:t>
        <a:bodyPr/>
        <a:lstStyle/>
        <a:p>
          <a:endParaRPr lang="en-US"/>
        </a:p>
      </dgm:t>
    </dgm:pt>
    <dgm:pt modelId="{F13464EE-729B-46A8-BD5A-69DFF9F2C8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Profitability </a:t>
          </a:r>
          <a:endParaRPr lang="en-US" dirty="0"/>
        </a:p>
      </dgm:t>
    </dgm:pt>
    <dgm:pt modelId="{DC833D83-72A6-476F-ABAB-38AD382D9D6B}" type="parTrans" cxnId="{9D25043A-8092-419A-A246-2A4173E1DBC9}">
      <dgm:prSet/>
      <dgm:spPr/>
      <dgm:t>
        <a:bodyPr/>
        <a:lstStyle/>
        <a:p>
          <a:endParaRPr lang="en-US"/>
        </a:p>
      </dgm:t>
    </dgm:pt>
    <dgm:pt modelId="{1AB41BF1-8F7E-4BE0-AA13-F6D3457D4F7C}" type="sibTrans" cxnId="{9D25043A-8092-419A-A246-2A4173E1DBC9}">
      <dgm:prSet/>
      <dgm:spPr/>
      <dgm:t>
        <a:bodyPr/>
        <a:lstStyle/>
        <a:p>
          <a:endParaRPr lang="en-US"/>
        </a:p>
      </dgm:t>
    </dgm:pt>
    <dgm:pt modelId="{C55D1735-345C-4EE3-BBED-B8EF058374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Management </a:t>
          </a:r>
          <a:endParaRPr lang="en-US"/>
        </a:p>
      </dgm:t>
    </dgm:pt>
    <dgm:pt modelId="{3A287521-9ABA-486A-B103-4F7E8E9E59D1}" type="parTrans" cxnId="{8BD13F5D-87F2-4B7C-B010-39C35C0BCEFE}">
      <dgm:prSet/>
      <dgm:spPr/>
      <dgm:t>
        <a:bodyPr/>
        <a:lstStyle/>
        <a:p>
          <a:endParaRPr lang="en-US"/>
        </a:p>
      </dgm:t>
    </dgm:pt>
    <dgm:pt modelId="{9B78BE4A-09B0-443D-9A67-D148B60725C0}" type="sibTrans" cxnId="{8BD13F5D-87F2-4B7C-B010-39C35C0BCEFE}">
      <dgm:prSet/>
      <dgm:spPr/>
      <dgm:t>
        <a:bodyPr/>
        <a:lstStyle/>
        <a:p>
          <a:endParaRPr lang="en-US"/>
        </a:p>
      </dgm:t>
    </dgm:pt>
    <dgm:pt modelId="{F320F6F9-8B5E-4AD8-85B1-F904B225E7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Structure </a:t>
          </a:r>
          <a:endParaRPr lang="en-US"/>
        </a:p>
      </dgm:t>
    </dgm:pt>
    <dgm:pt modelId="{36926B88-5419-49F3-A125-6C67DBFB7BB5}" type="parTrans" cxnId="{1EDB5FBD-162B-44D3-BB88-9C7AD7AFD34A}">
      <dgm:prSet/>
      <dgm:spPr/>
      <dgm:t>
        <a:bodyPr/>
        <a:lstStyle/>
        <a:p>
          <a:endParaRPr lang="en-US"/>
        </a:p>
      </dgm:t>
    </dgm:pt>
    <dgm:pt modelId="{EBAE27E3-3487-4590-82C4-671EB9AAC875}" type="sibTrans" cxnId="{1EDB5FBD-162B-44D3-BB88-9C7AD7AFD34A}">
      <dgm:prSet/>
      <dgm:spPr/>
      <dgm:t>
        <a:bodyPr/>
        <a:lstStyle/>
        <a:p>
          <a:endParaRPr lang="en-US"/>
        </a:p>
      </dgm:t>
    </dgm:pt>
    <dgm:pt modelId="{CB26446E-8A5E-4242-9AB6-11665E726B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Strategy </a:t>
          </a:r>
          <a:endParaRPr lang="en-US"/>
        </a:p>
      </dgm:t>
    </dgm:pt>
    <dgm:pt modelId="{59214DEC-E8C2-4569-83D8-2EFD2219F267}" type="parTrans" cxnId="{AFAE73BB-851A-49D4-B109-6DD3B1E23037}">
      <dgm:prSet/>
      <dgm:spPr/>
      <dgm:t>
        <a:bodyPr/>
        <a:lstStyle/>
        <a:p>
          <a:endParaRPr lang="en-US"/>
        </a:p>
      </dgm:t>
    </dgm:pt>
    <dgm:pt modelId="{0C821486-16F8-4D75-A893-25F1FFF5DB34}" type="sibTrans" cxnId="{AFAE73BB-851A-49D4-B109-6DD3B1E23037}">
      <dgm:prSet/>
      <dgm:spPr/>
      <dgm:t>
        <a:bodyPr/>
        <a:lstStyle/>
        <a:p>
          <a:endParaRPr lang="en-US"/>
        </a:p>
      </dgm:t>
    </dgm:pt>
    <dgm:pt modelId="{856BAF1C-9D6C-4004-9520-82ED2F33FB41}" type="pres">
      <dgm:prSet presAssocID="{8169107D-23FC-4856-BADD-23CF4543081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s-ES"/>
        </a:p>
      </dgm:t>
    </dgm:pt>
    <dgm:pt modelId="{A9D7C123-D791-4F81-A435-B536116971BF}" type="pres">
      <dgm:prSet presAssocID="{915EF274-5A93-4186-B2C4-44440FBFF7B7}" presName="compNode" presStyleCnt="0"/>
      <dgm:spPr/>
    </dgm:pt>
    <dgm:pt modelId="{D02CEA5C-210D-4F68-ACD0-2ADCF039D3BE}" type="pres">
      <dgm:prSet presAssocID="{915EF274-5A93-4186-B2C4-44440FBFF7B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C0E9439-E0CE-4F8D-891D-5B0E92D773ED}" type="pres">
      <dgm:prSet presAssocID="{915EF274-5A93-4186-B2C4-44440FBFF7B7}" presName="spaceRect" presStyleCnt="0"/>
      <dgm:spPr/>
    </dgm:pt>
    <dgm:pt modelId="{ECF63A1E-3031-48CF-8B0D-FCE009C39E13}" type="pres">
      <dgm:prSet presAssocID="{915EF274-5A93-4186-B2C4-44440FBFF7B7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s-ES"/>
        </a:p>
      </dgm:t>
    </dgm:pt>
    <dgm:pt modelId="{1149086D-C1E3-486E-9CDF-7B468126C197}" type="pres">
      <dgm:prSet presAssocID="{295363BA-3C48-4205-BB62-D0BDDD2A60EB}" presName="sibTrans" presStyleCnt="0"/>
      <dgm:spPr/>
    </dgm:pt>
    <dgm:pt modelId="{8D404811-724B-4D3B-9448-B8AB00C73688}" type="pres">
      <dgm:prSet presAssocID="{F13464EE-729B-46A8-BD5A-69DFF9F2C8ED}" presName="compNode" presStyleCnt="0"/>
      <dgm:spPr/>
    </dgm:pt>
    <dgm:pt modelId="{9BA946C7-62F9-411C-9CEA-494B014159EA}" type="pres">
      <dgm:prSet presAssocID="{F13464EE-729B-46A8-BD5A-69DFF9F2C8E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C1D00A1-E9FE-4E42-89DA-2E6D3CBFBF05}" type="pres">
      <dgm:prSet presAssocID="{F13464EE-729B-46A8-BD5A-69DFF9F2C8ED}" presName="spaceRect" presStyleCnt="0"/>
      <dgm:spPr/>
    </dgm:pt>
    <dgm:pt modelId="{BA17FFC4-F8E9-4DEE-B490-B0FDCAF64141}" type="pres">
      <dgm:prSet presAssocID="{F13464EE-729B-46A8-BD5A-69DFF9F2C8ED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s-ES"/>
        </a:p>
      </dgm:t>
    </dgm:pt>
    <dgm:pt modelId="{4D862736-113A-45FF-9FC5-32BADF47CB90}" type="pres">
      <dgm:prSet presAssocID="{1AB41BF1-8F7E-4BE0-AA13-F6D3457D4F7C}" presName="sibTrans" presStyleCnt="0"/>
      <dgm:spPr/>
    </dgm:pt>
    <dgm:pt modelId="{A4E1E3B8-58B4-47D3-AA9D-10D8B89E9B60}" type="pres">
      <dgm:prSet presAssocID="{C55D1735-345C-4EE3-BBED-B8EF05837482}" presName="compNode" presStyleCnt="0"/>
      <dgm:spPr/>
    </dgm:pt>
    <dgm:pt modelId="{06A88A8B-9333-4262-BCEC-0E8B4F3E74BE}" type="pres">
      <dgm:prSet presAssocID="{C55D1735-345C-4EE3-BBED-B8EF0583748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B4A7435-4150-4EF3-9C8E-75100CC32CFA}" type="pres">
      <dgm:prSet presAssocID="{C55D1735-345C-4EE3-BBED-B8EF05837482}" presName="spaceRect" presStyleCnt="0"/>
      <dgm:spPr/>
    </dgm:pt>
    <dgm:pt modelId="{BE376E46-6074-475B-B789-301C8638A818}" type="pres">
      <dgm:prSet presAssocID="{C55D1735-345C-4EE3-BBED-B8EF05837482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s-ES"/>
        </a:p>
      </dgm:t>
    </dgm:pt>
    <dgm:pt modelId="{A8932DE2-6098-4451-A40E-BDF68842AB4E}" type="pres">
      <dgm:prSet presAssocID="{9B78BE4A-09B0-443D-9A67-D148B60725C0}" presName="sibTrans" presStyleCnt="0"/>
      <dgm:spPr/>
    </dgm:pt>
    <dgm:pt modelId="{F5F5C3DC-6657-4201-B566-D550A6E20526}" type="pres">
      <dgm:prSet presAssocID="{F320F6F9-8B5E-4AD8-85B1-F904B225E7F5}" presName="compNode" presStyleCnt="0"/>
      <dgm:spPr/>
    </dgm:pt>
    <dgm:pt modelId="{38158484-FCBD-4038-90D3-0D23CA3E26E5}" type="pres">
      <dgm:prSet presAssocID="{F320F6F9-8B5E-4AD8-85B1-F904B225E7F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lo"/>
        </a:ext>
      </dgm:extLst>
    </dgm:pt>
    <dgm:pt modelId="{B90043C0-9D21-4D2E-8F3C-4B758F70F210}" type="pres">
      <dgm:prSet presAssocID="{F320F6F9-8B5E-4AD8-85B1-F904B225E7F5}" presName="spaceRect" presStyleCnt="0"/>
      <dgm:spPr/>
    </dgm:pt>
    <dgm:pt modelId="{B57E3FBF-44A0-4545-AFD7-A76B0F70D5EA}" type="pres">
      <dgm:prSet presAssocID="{F320F6F9-8B5E-4AD8-85B1-F904B225E7F5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s-ES"/>
        </a:p>
      </dgm:t>
    </dgm:pt>
    <dgm:pt modelId="{1EC73271-0DA7-4D7D-8931-5CE28EB96451}" type="pres">
      <dgm:prSet presAssocID="{EBAE27E3-3487-4590-82C4-671EB9AAC875}" presName="sibTrans" presStyleCnt="0"/>
      <dgm:spPr/>
    </dgm:pt>
    <dgm:pt modelId="{01CA8662-F5B7-4811-8DE8-7D82F31F65BA}" type="pres">
      <dgm:prSet presAssocID="{CB26446E-8A5E-4242-9AB6-11665E726B77}" presName="compNode" presStyleCnt="0"/>
      <dgm:spPr/>
    </dgm:pt>
    <dgm:pt modelId="{3D273A28-17A8-48C2-9F6E-6606B6B020D8}" type="pres">
      <dgm:prSet presAssocID="{CB26446E-8A5E-4242-9AB6-11665E726B7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476467E1-D0F1-4F07-835C-60B92B31FC4C}" type="pres">
      <dgm:prSet presAssocID="{CB26446E-8A5E-4242-9AB6-11665E726B77}" presName="spaceRect" presStyleCnt="0"/>
      <dgm:spPr/>
    </dgm:pt>
    <dgm:pt modelId="{AD6CC3EF-5C63-4774-A399-476EE111D727}" type="pres">
      <dgm:prSet presAssocID="{CB26446E-8A5E-4242-9AB6-11665E726B77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s-ES"/>
        </a:p>
      </dgm:t>
    </dgm:pt>
  </dgm:ptLst>
  <dgm:cxnLst>
    <dgm:cxn modelId="{22EE38A9-711B-F547-B79E-BE8712955861}" type="presOf" srcId="{CB26446E-8A5E-4242-9AB6-11665E726B77}" destId="{AD6CC3EF-5C63-4774-A399-476EE111D727}" srcOrd="0" destOrd="0" presId="urn:microsoft.com/office/officeart/2018/2/layout/IconLabelList"/>
    <dgm:cxn modelId="{9D25043A-8092-419A-A246-2A4173E1DBC9}" srcId="{8169107D-23FC-4856-BADD-23CF45430813}" destId="{F13464EE-729B-46A8-BD5A-69DFF9F2C8ED}" srcOrd="1" destOrd="0" parTransId="{DC833D83-72A6-476F-ABAB-38AD382D9D6B}" sibTransId="{1AB41BF1-8F7E-4BE0-AA13-F6D3457D4F7C}"/>
    <dgm:cxn modelId="{720058A7-9EC3-4156-A293-CB4CDD4958C4}" srcId="{8169107D-23FC-4856-BADD-23CF45430813}" destId="{915EF274-5A93-4186-B2C4-44440FBFF7B7}" srcOrd="0" destOrd="0" parTransId="{2E724F1E-651D-4416-AE26-575285F7C6E5}" sibTransId="{295363BA-3C48-4205-BB62-D0BDDD2A60EB}"/>
    <dgm:cxn modelId="{AFAE73BB-851A-49D4-B109-6DD3B1E23037}" srcId="{8169107D-23FC-4856-BADD-23CF45430813}" destId="{CB26446E-8A5E-4242-9AB6-11665E726B77}" srcOrd="4" destOrd="0" parTransId="{59214DEC-E8C2-4569-83D8-2EFD2219F267}" sibTransId="{0C821486-16F8-4D75-A893-25F1FFF5DB34}"/>
    <dgm:cxn modelId="{D0EE0496-5336-1C41-985C-82E123FE05A0}" type="presOf" srcId="{8169107D-23FC-4856-BADD-23CF45430813}" destId="{856BAF1C-9D6C-4004-9520-82ED2F33FB41}" srcOrd="0" destOrd="0" presId="urn:microsoft.com/office/officeart/2018/2/layout/IconLabelList"/>
    <dgm:cxn modelId="{1EDB5FBD-162B-44D3-BB88-9C7AD7AFD34A}" srcId="{8169107D-23FC-4856-BADD-23CF45430813}" destId="{F320F6F9-8B5E-4AD8-85B1-F904B225E7F5}" srcOrd="3" destOrd="0" parTransId="{36926B88-5419-49F3-A125-6C67DBFB7BB5}" sibTransId="{EBAE27E3-3487-4590-82C4-671EB9AAC875}"/>
    <dgm:cxn modelId="{D94E6ACF-5889-974B-893A-8389EED061F1}" type="presOf" srcId="{915EF274-5A93-4186-B2C4-44440FBFF7B7}" destId="{ECF63A1E-3031-48CF-8B0D-FCE009C39E13}" srcOrd="0" destOrd="0" presId="urn:microsoft.com/office/officeart/2018/2/layout/IconLabelList"/>
    <dgm:cxn modelId="{EF2415FD-DD7D-1E42-B0BB-F164C8F50A83}" type="presOf" srcId="{C55D1735-345C-4EE3-BBED-B8EF05837482}" destId="{BE376E46-6074-475B-B789-301C8638A818}" srcOrd="0" destOrd="0" presId="urn:microsoft.com/office/officeart/2018/2/layout/IconLabelList"/>
    <dgm:cxn modelId="{8BD13F5D-87F2-4B7C-B010-39C35C0BCEFE}" srcId="{8169107D-23FC-4856-BADD-23CF45430813}" destId="{C55D1735-345C-4EE3-BBED-B8EF05837482}" srcOrd="2" destOrd="0" parTransId="{3A287521-9ABA-486A-B103-4F7E8E9E59D1}" sibTransId="{9B78BE4A-09B0-443D-9A67-D148B60725C0}"/>
    <dgm:cxn modelId="{4DF935C0-77A2-6C43-905E-B3DC65DEADE2}" type="presOf" srcId="{F13464EE-729B-46A8-BD5A-69DFF9F2C8ED}" destId="{BA17FFC4-F8E9-4DEE-B490-B0FDCAF64141}" srcOrd="0" destOrd="0" presId="urn:microsoft.com/office/officeart/2018/2/layout/IconLabelList"/>
    <dgm:cxn modelId="{D3EC099E-ECCF-2D47-98E5-BEC18666E8B0}" type="presOf" srcId="{F320F6F9-8B5E-4AD8-85B1-F904B225E7F5}" destId="{B57E3FBF-44A0-4545-AFD7-A76B0F70D5EA}" srcOrd="0" destOrd="0" presId="urn:microsoft.com/office/officeart/2018/2/layout/IconLabelList"/>
    <dgm:cxn modelId="{9699CFA1-AF21-C845-A11A-30574F34F457}" type="presParOf" srcId="{856BAF1C-9D6C-4004-9520-82ED2F33FB41}" destId="{A9D7C123-D791-4F81-A435-B536116971BF}" srcOrd="0" destOrd="0" presId="urn:microsoft.com/office/officeart/2018/2/layout/IconLabelList"/>
    <dgm:cxn modelId="{489D4643-D958-0247-B952-DB0FC02E9346}" type="presParOf" srcId="{A9D7C123-D791-4F81-A435-B536116971BF}" destId="{D02CEA5C-210D-4F68-ACD0-2ADCF039D3BE}" srcOrd="0" destOrd="0" presId="urn:microsoft.com/office/officeart/2018/2/layout/IconLabelList"/>
    <dgm:cxn modelId="{B496D572-2864-364F-92D3-219B2F8AADF1}" type="presParOf" srcId="{A9D7C123-D791-4F81-A435-B536116971BF}" destId="{DC0E9439-E0CE-4F8D-891D-5B0E92D773ED}" srcOrd="1" destOrd="0" presId="urn:microsoft.com/office/officeart/2018/2/layout/IconLabelList"/>
    <dgm:cxn modelId="{62C44D5C-19C8-AF4F-939B-0626E9C24EC4}" type="presParOf" srcId="{A9D7C123-D791-4F81-A435-B536116971BF}" destId="{ECF63A1E-3031-48CF-8B0D-FCE009C39E13}" srcOrd="2" destOrd="0" presId="urn:microsoft.com/office/officeart/2018/2/layout/IconLabelList"/>
    <dgm:cxn modelId="{967BD7FC-9E23-CE45-9371-FA9FD96F8BFA}" type="presParOf" srcId="{856BAF1C-9D6C-4004-9520-82ED2F33FB41}" destId="{1149086D-C1E3-486E-9CDF-7B468126C197}" srcOrd="1" destOrd="0" presId="urn:microsoft.com/office/officeart/2018/2/layout/IconLabelList"/>
    <dgm:cxn modelId="{5C12D546-6B52-7344-AB12-6763FCF72B1D}" type="presParOf" srcId="{856BAF1C-9D6C-4004-9520-82ED2F33FB41}" destId="{8D404811-724B-4D3B-9448-B8AB00C73688}" srcOrd="2" destOrd="0" presId="urn:microsoft.com/office/officeart/2018/2/layout/IconLabelList"/>
    <dgm:cxn modelId="{5F50CCC2-CF7E-A24E-8166-7402EB4267F3}" type="presParOf" srcId="{8D404811-724B-4D3B-9448-B8AB00C73688}" destId="{9BA946C7-62F9-411C-9CEA-494B014159EA}" srcOrd="0" destOrd="0" presId="urn:microsoft.com/office/officeart/2018/2/layout/IconLabelList"/>
    <dgm:cxn modelId="{98536C04-5E4B-3543-94DC-207B06C278AF}" type="presParOf" srcId="{8D404811-724B-4D3B-9448-B8AB00C73688}" destId="{FC1D00A1-E9FE-4E42-89DA-2E6D3CBFBF05}" srcOrd="1" destOrd="0" presId="urn:microsoft.com/office/officeart/2018/2/layout/IconLabelList"/>
    <dgm:cxn modelId="{C89AB7D7-7004-B046-AD64-5A445DC131C0}" type="presParOf" srcId="{8D404811-724B-4D3B-9448-B8AB00C73688}" destId="{BA17FFC4-F8E9-4DEE-B490-B0FDCAF64141}" srcOrd="2" destOrd="0" presId="urn:microsoft.com/office/officeart/2018/2/layout/IconLabelList"/>
    <dgm:cxn modelId="{68FDCB53-86F8-9641-82D6-89130D1D462D}" type="presParOf" srcId="{856BAF1C-9D6C-4004-9520-82ED2F33FB41}" destId="{4D862736-113A-45FF-9FC5-32BADF47CB90}" srcOrd="3" destOrd="0" presId="urn:microsoft.com/office/officeart/2018/2/layout/IconLabelList"/>
    <dgm:cxn modelId="{5B404FA8-014B-3147-BD08-EEB67FAC6C45}" type="presParOf" srcId="{856BAF1C-9D6C-4004-9520-82ED2F33FB41}" destId="{A4E1E3B8-58B4-47D3-AA9D-10D8B89E9B60}" srcOrd="4" destOrd="0" presId="urn:microsoft.com/office/officeart/2018/2/layout/IconLabelList"/>
    <dgm:cxn modelId="{91B61274-19C5-D64B-95A1-20565F6C72E0}" type="presParOf" srcId="{A4E1E3B8-58B4-47D3-AA9D-10D8B89E9B60}" destId="{06A88A8B-9333-4262-BCEC-0E8B4F3E74BE}" srcOrd="0" destOrd="0" presId="urn:microsoft.com/office/officeart/2018/2/layout/IconLabelList"/>
    <dgm:cxn modelId="{E964C356-746A-1A47-8D32-A9372312034B}" type="presParOf" srcId="{A4E1E3B8-58B4-47D3-AA9D-10D8B89E9B60}" destId="{9B4A7435-4150-4EF3-9C8E-75100CC32CFA}" srcOrd="1" destOrd="0" presId="urn:microsoft.com/office/officeart/2018/2/layout/IconLabelList"/>
    <dgm:cxn modelId="{DF952862-E42C-704E-B42C-240D98F42C0E}" type="presParOf" srcId="{A4E1E3B8-58B4-47D3-AA9D-10D8B89E9B60}" destId="{BE376E46-6074-475B-B789-301C8638A818}" srcOrd="2" destOrd="0" presId="urn:microsoft.com/office/officeart/2018/2/layout/IconLabelList"/>
    <dgm:cxn modelId="{C110B4DF-2C9E-1C45-BA17-37B0C5AE6153}" type="presParOf" srcId="{856BAF1C-9D6C-4004-9520-82ED2F33FB41}" destId="{A8932DE2-6098-4451-A40E-BDF68842AB4E}" srcOrd="5" destOrd="0" presId="urn:microsoft.com/office/officeart/2018/2/layout/IconLabelList"/>
    <dgm:cxn modelId="{DD34A3CF-0C7A-2E4F-A0C3-365E31A08B3F}" type="presParOf" srcId="{856BAF1C-9D6C-4004-9520-82ED2F33FB41}" destId="{F5F5C3DC-6657-4201-B566-D550A6E20526}" srcOrd="6" destOrd="0" presId="urn:microsoft.com/office/officeart/2018/2/layout/IconLabelList"/>
    <dgm:cxn modelId="{977D1FBD-F4FA-F04F-A942-E4AB098AB827}" type="presParOf" srcId="{F5F5C3DC-6657-4201-B566-D550A6E20526}" destId="{38158484-FCBD-4038-90D3-0D23CA3E26E5}" srcOrd="0" destOrd="0" presId="urn:microsoft.com/office/officeart/2018/2/layout/IconLabelList"/>
    <dgm:cxn modelId="{E48C9147-0CB1-BE41-A757-EFAD65C6C103}" type="presParOf" srcId="{F5F5C3DC-6657-4201-B566-D550A6E20526}" destId="{B90043C0-9D21-4D2E-8F3C-4B758F70F210}" srcOrd="1" destOrd="0" presId="urn:microsoft.com/office/officeart/2018/2/layout/IconLabelList"/>
    <dgm:cxn modelId="{F46CA5D9-2184-B646-B7ED-46330E1A4D11}" type="presParOf" srcId="{F5F5C3DC-6657-4201-B566-D550A6E20526}" destId="{B57E3FBF-44A0-4545-AFD7-A76B0F70D5EA}" srcOrd="2" destOrd="0" presId="urn:microsoft.com/office/officeart/2018/2/layout/IconLabelList"/>
    <dgm:cxn modelId="{B99E513D-7FEE-A849-A873-DD3B2446887C}" type="presParOf" srcId="{856BAF1C-9D6C-4004-9520-82ED2F33FB41}" destId="{1EC73271-0DA7-4D7D-8931-5CE28EB96451}" srcOrd="7" destOrd="0" presId="urn:microsoft.com/office/officeart/2018/2/layout/IconLabelList"/>
    <dgm:cxn modelId="{CB070653-F3E7-9F47-8928-A17C775BFBB6}" type="presParOf" srcId="{856BAF1C-9D6C-4004-9520-82ED2F33FB41}" destId="{01CA8662-F5B7-4811-8DE8-7D82F31F65BA}" srcOrd="8" destOrd="0" presId="urn:microsoft.com/office/officeart/2018/2/layout/IconLabelList"/>
    <dgm:cxn modelId="{FD36A3C4-3E5E-014D-BEE9-D167382E8FAC}" type="presParOf" srcId="{01CA8662-F5B7-4811-8DE8-7D82F31F65BA}" destId="{3D273A28-17A8-48C2-9F6E-6606B6B020D8}" srcOrd="0" destOrd="0" presId="urn:microsoft.com/office/officeart/2018/2/layout/IconLabelList"/>
    <dgm:cxn modelId="{60B56F60-E3EC-4B45-A9C6-2C5CD4681D94}" type="presParOf" srcId="{01CA8662-F5B7-4811-8DE8-7D82F31F65BA}" destId="{476467E1-D0F1-4F07-835C-60B92B31FC4C}" srcOrd="1" destOrd="0" presId="urn:microsoft.com/office/officeart/2018/2/layout/IconLabelList"/>
    <dgm:cxn modelId="{857B3476-DB53-8E47-A26A-0B1F6BB07AFB}" type="presParOf" srcId="{01CA8662-F5B7-4811-8DE8-7D82F31F65BA}" destId="{AD6CC3EF-5C63-4774-A399-476EE111D72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CEA5C-210D-4F68-ACD0-2ADCF039D3BE}">
      <dsp:nvSpPr>
        <dsp:cNvPr id="0" name=""/>
        <dsp:cNvSpPr/>
      </dsp:nvSpPr>
      <dsp:spPr>
        <a:xfrm>
          <a:off x="937191" y="270910"/>
          <a:ext cx="568740" cy="568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63A1E-3031-48CF-8B0D-FCE009C39E13}">
      <dsp:nvSpPr>
        <dsp:cNvPr id="0" name=""/>
        <dsp:cNvSpPr/>
      </dsp:nvSpPr>
      <dsp:spPr>
        <a:xfrm>
          <a:off x="589627" y="1044629"/>
          <a:ext cx="1263867" cy="50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Operations</a:t>
          </a:r>
          <a:endParaRPr lang="en-US" sz="1800" kern="1200" dirty="0"/>
        </a:p>
      </dsp:txBody>
      <dsp:txXfrm>
        <a:off x="589627" y="1044629"/>
        <a:ext cx="1263867" cy="505546"/>
      </dsp:txXfrm>
    </dsp:sp>
    <dsp:sp modelId="{9BA946C7-62F9-411C-9CEA-494B014159EA}">
      <dsp:nvSpPr>
        <dsp:cNvPr id="0" name=""/>
        <dsp:cNvSpPr/>
      </dsp:nvSpPr>
      <dsp:spPr>
        <a:xfrm>
          <a:off x="2422235" y="270910"/>
          <a:ext cx="568740" cy="568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7FFC4-F8E9-4DEE-B490-B0FDCAF64141}">
      <dsp:nvSpPr>
        <dsp:cNvPr id="0" name=""/>
        <dsp:cNvSpPr/>
      </dsp:nvSpPr>
      <dsp:spPr>
        <a:xfrm>
          <a:off x="2074671" y="1044629"/>
          <a:ext cx="1263867" cy="50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Profitability </a:t>
          </a:r>
          <a:endParaRPr lang="en-US" sz="1800" kern="1200" dirty="0"/>
        </a:p>
      </dsp:txBody>
      <dsp:txXfrm>
        <a:off x="2074671" y="1044629"/>
        <a:ext cx="1263867" cy="505546"/>
      </dsp:txXfrm>
    </dsp:sp>
    <dsp:sp modelId="{06A88A8B-9333-4262-BCEC-0E8B4F3E74BE}">
      <dsp:nvSpPr>
        <dsp:cNvPr id="0" name=""/>
        <dsp:cNvSpPr/>
      </dsp:nvSpPr>
      <dsp:spPr>
        <a:xfrm>
          <a:off x="3907279" y="270910"/>
          <a:ext cx="568740" cy="568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76E46-6074-475B-B789-301C8638A818}">
      <dsp:nvSpPr>
        <dsp:cNvPr id="0" name=""/>
        <dsp:cNvSpPr/>
      </dsp:nvSpPr>
      <dsp:spPr>
        <a:xfrm>
          <a:off x="3559715" y="1044629"/>
          <a:ext cx="1263867" cy="50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Management </a:t>
          </a:r>
          <a:endParaRPr lang="en-US" sz="1800" kern="1200"/>
        </a:p>
      </dsp:txBody>
      <dsp:txXfrm>
        <a:off x="3559715" y="1044629"/>
        <a:ext cx="1263867" cy="505546"/>
      </dsp:txXfrm>
    </dsp:sp>
    <dsp:sp modelId="{38158484-FCBD-4038-90D3-0D23CA3E26E5}">
      <dsp:nvSpPr>
        <dsp:cNvPr id="0" name=""/>
        <dsp:cNvSpPr/>
      </dsp:nvSpPr>
      <dsp:spPr>
        <a:xfrm>
          <a:off x="5392323" y="270910"/>
          <a:ext cx="568740" cy="5687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E3FBF-44A0-4545-AFD7-A76B0F70D5EA}">
      <dsp:nvSpPr>
        <dsp:cNvPr id="0" name=""/>
        <dsp:cNvSpPr/>
      </dsp:nvSpPr>
      <dsp:spPr>
        <a:xfrm>
          <a:off x="5044759" y="1044629"/>
          <a:ext cx="1263867" cy="50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Structure </a:t>
          </a:r>
          <a:endParaRPr lang="en-US" sz="1800" kern="1200"/>
        </a:p>
      </dsp:txBody>
      <dsp:txXfrm>
        <a:off x="5044759" y="1044629"/>
        <a:ext cx="1263867" cy="505546"/>
      </dsp:txXfrm>
    </dsp:sp>
    <dsp:sp modelId="{3D273A28-17A8-48C2-9F6E-6606B6B020D8}">
      <dsp:nvSpPr>
        <dsp:cNvPr id="0" name=""/>
        <dsp:cNvSpPr/>
      </dsp:nvSpPr>
      <dsp:spPr>
        <a:xfrm>
          <a:off x="3164757" y="1866143"/>
          <a:ext cx="568740" cy="5687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CC3EF-5C63-4774-A399-476EE111D727}">
      <dsp:nvSpPr>
        <dsp:cNvPr id="0" name=""/>
        <dsp:cNvSpPr/>
      </dsp:nvSpPr>
      <dsp:spPr>
        <a:xfrm>
          <a:off x="2817193" y="2639862"/>
          <a:ext cx="1263867" cy="50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Strategy </a:t>
          </a:r>
          <a:endParaRPr lang="en-US" sz="1800" kern="1200"/>
        </a:p>
      </dsp:txBody>
      <dsp:txXfrm>
        <a:off x="2817193" y="2639862"/>
        <a:ext cx="1263867" cy="505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6F9461-EA91-FE49-BAB1-C14A3FBB5212}" type="datetimeFigureOut">
              <a:rPr lang="es-ES" smtClean="0"/>
              <a:t>17/08/21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A43968-17EB-4D46-9070-5CC796AE383D}" type="slidenum">
              <a:rPr lang="es-ES" smtClean="0"/>
              <a:t>‹Nr.›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3493333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75F11-8EA3-CE4A-AE58-9B92C7C270BD}" type="datetimeFigureOut">
              <a:rPr lang="es-ES" smtClean="0"/>
              <a:t>17/08/21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Haga clic para modificar el estilo de texto del patrón</a:t>
            </a:r>
          </a:p>
          <a:p>
            <a:pPr lvl="1"/>
            <a:r>
              <a:rPr lang="en-GB" smtClean="0"/>
              <a:t>Segundo nivel</a:t>
            </a:r>
          </a:p>
          <a:p>
            <a:pPr lvl="2"/>
            <a:r>
              <a:rPr lang="en-GB" smtClean="0"/>
              <a:t>Tercer nivel</a:t>
            </a:r>
          </a:p>
          <a:p>
            <a:pPr lvl="3"/>
            <a:r>
              <a:rPr lang="en-GB" smtClean="0"/>
              <a:t>Cuarto nivel</a:t>
            </a:r>
          </a:p>
          <a:p>
            <a:pPr lvl="4"/>
            <a:r>
              <a:rPr lang="en-GB" smtClean="0"/>
              <a:t>Quinto nivel</a:t>
            </a:r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FB93FF-BFB9-1147-B5A8-E504742E070C}" type="slidenum">
              <a:rPr lang="es-ES" smtClean="0"/>
              <a:t>‹Nr.›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8121588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EF256D-0F53-4088-BFFB-AFCFFB4788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72B4321-50AA-4EBA-BC81-A1AADB1C79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604C314-F4B8-4BEF-8E50-F056D26AD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3370A-A38F-764A-8C46-AC3E48CD2309}" type="datetime1">
              <a:rPr lang="en-GB" smtClean="0"/>
              <a:t>17/08/21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C6557F3-2305-4EF5-8976-4BAD89AF5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0A47387-1A53-4F7E-BAA6-0CBB03D60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624252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96F4A3-344D-4886-A8E5-E29F86634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E68905-9621-47EF-8CD3-6C835E367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83AC9EB-1281-494F-AF95-48EBA3673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35CEF-014D-934B-BD42-E21C29187806}" type="datetime1">
              <a:rPr lang="en-GB" smtClean="0"/>
              <a:t>17/08/21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C1B2C49-F930-4AD2-B7BF-C184A4777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D168100-7A38-4A2C-9FC3-70CC31F8C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118488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260577-0EF8-45C8-8082-856E4DCB2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0D5EB8F-D1E9-4ACD-8784-E042995F2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4383CF6-4C7C-49CE-9FD8-8FF91E105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5F1A9-6F50-BA44-A667-52099482FC8A}" type="datetime1">
              <a:rPr lang="en-GB" smtClean="0"/>
              <a:t>17/08/21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3681DC6-C098-4D41-A87B-050D4B730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B11D7E5-FCDD-4968-A67C-2F7287373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95065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C96E0F-F1B5-48E6-A6C3-3DEA2E9FB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D11ADC8-7EFB-459B-8615-26BC893086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DCF44F6-E5F1-4147-923A-53F76FEC6E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0021490-FAF8-458C-A296-112C0CE00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88730-774E-AA43-9811-E2273CC84320}" type="datetime1">
              <a:rPr lang="en-GB" smtClean="0"/>
              <a:t>17/08/21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28AA851-531F-4C69-8917-5ACBEEF4C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2D5544B-258F-46C6-920A-A392FBCB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76297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BC08A0-D4B4-4520-ABAE-30CE01803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CB7939F-979E-4AFD-B0F9-21C3E3A8DE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DEB8BDD-2A59-4781-A886-2101AD0B72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021498CB-CDD6-4E76-A29F-0233FEEF44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8633E15B-2FA4-4CCF-BEF1-EBA4E1ABBE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B804821E-9E59-4332-9FCD-2A8B1079A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1C548C-64E4-9C4F-87FD-B531A5CED5CA}" type="datetime1">
              <a:rPr lang="en-GB" smtClean="0"/>
              <a:t>17/08/21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8A5D709-D57A-4AE7-AE88-9554262F9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20CF9791-38D2-443E-8DDE-99F7E38D1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253822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BB7A26-80F0-499B-B4D0-BF43E7AAD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151872D-9034-46B2-A9E5-7CDEECABE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80D7D-E942-8643-AE94-99C426976E8B}" type="datetime1">
              <a:rPr lang="en-GB" smtClean="0"/>
              <a:t>17/08/21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CB14787-AC05-4522-8219-F29ECE13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40BF3DB6-1BAB-483F-8058-8B03CCD59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295330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DA7A7AA-3DAE-411A-A0FD-5C2F54504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0DF5D-DE77-DF4E-BFA3-23236EB2782F}" type="datetime1">
              <a:rPr lang="en-GB" smtClean="0"/>
              <a:t>17/08/21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773DF39-7594-4FD0-BC38-A050B4212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3FB62C2-597E-4B2B-AAEF-AAEC68910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432836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04AF3F-D3FA-4D27-9125-9CD73A04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40B6C1-8C3F-443F-87A4-AADBCB3A3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6A3F323-2FBF-452F-B04E-598F3DB143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9AB0AF1-EA61-493D-A4E3-1BF68FD73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C23B3-472F-B143-8C08-FABF3AED093B}" type="datetime1">
              <a:rPr lang="en-GB" smtClean="0"/>
              <a:t>17/08/21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BDCD6B9-0BC9-451B-87BB-1D6AD70B2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2E4716B8-D61B-4B66-AEB4-BAD97852F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61986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EA339E-D4FB-4073-9DC9-DCBC26221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F0788E7-6862-464F-A30A-EB0230C5E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99655C3-77F8-47B3-83E7-9D0C7BA0EA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D94028D-DFB8-4BCA-92E5-8CDD8951C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B13EF-AC70-C84D-9BD7-3EB8A6ADD3B7}" type="datetime1">
              <a:rPr lang="en-GB" smtClean="0"/>
              <a:t>17/08/21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873CED7-1AF8-41C1-B105-B7EF8E38E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78E2035-C806-4CA9-85DE-8281B75D0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28745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AE33C7-AF74-4670-BF36-9B092AE8D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3BE84CB-5F02-4F43-A57C-370F3AE71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6862C47-884A-4EAF-8782-BDBC39C8B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7AAE1-27FC-3942-B596-BCF43B1AA7E1}" type="datetime1">
              <a:rPr lang="en-GB" smtClean="0"/>
              <a:t>17/08/21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2317D16-A720-41DC-9A7E-0AAABB841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139E1F5-9FB8-4F2A-AAC9-962709690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856832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83CF418-AA96-4038-AF54-A6FA08EB77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2322F6D-91E0-4E2B-9C59-BDD04A4B05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DEFB544-5BEB-45F2-9F65-562930E64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00C1F-070C-A748-BED5-ABA2B245292C}" type="datetime1">
              <a:rPr lang="en-GB" smtClean="0"/>
              <a:t>17/08/21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73F5C48-3A74-4034-BEA8-2761159AF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2EE49F1-4094-4B73-8CB0-4D9427966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008814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9AFDF9D1-5734-42ED-AA65-0E8C1DEA9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2870A86-8B4C-4014-8CF9-6226D5377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8F28F90-D7BE-4A16-B00E-69EE7A5807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00C7C-0140-8947-9531-6A54FD9F2C1D}" type="datetime1">
              <a:rPr lang="en-GB" smtClean="0"/>
              <a:t>17/08/21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D9989FD-3FF8-46EF-85D0-BAC1183D5A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360B2AD-96E5-4FD1-A837-1CB8036D44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84CC6-38EB-4A12-AA4F-F3E4F159BF46}" type="slidenum">
              <a:rPr lang="x-none" smtClean="0"/>
              <a:t>‹Nr.›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19788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1.xml"/><Relationship Id="rId2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/>
          <p:cNvSpPr txBox="1"/>
          <p:nvPr/>
        </p:nvSpPr>
        <p:spPr>
          <a:xfrm>
            <a:off x="6285903" y="2056685"/>
            <a:ext cx="5906097" cy="4555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196AA9"/>
                </a:solidFill>
                <a:latin typeface="Arial Black"/>
                <a:cs typeface="Arial Black"/>
              </a:rPr>
              <a:t>Presented  by </a:t>
            </a:r>
          </a:p>
          <a:p>
            <a:endParaRPr lang="en-US" b="1" dirty="0" smtClean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 err="1" smtClean="0">
                <a:solidFill>
                  <a:srgbClr val="196AA9"/>
                </a:solidFill>
                <a:latin typeface="Arial Black"/>
                <a:cs typeface="Arial Black"/>
              </a:rPr>
              <a:t>Christabel</a:t>
            </a:r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 </a:t>
            </a:r>
            <a:r>
              <a:rPr lang="en-US" b="1" dirty="0" err="1">
                <a:solidFill>
                  <a:srgbClr val="196AA9"/>
                </a:solidFill>
                <a:latin typeface="Arial Black"/>
                <a:cs typeface="Arial Black"/>
              </a:rPr>
              <a:t>Tetteh</a:t>
            </a:r>
            <a:r>
              <a:rPr lang="en-US" b="1" dirty="0">
                <a:solidFill>
                  <a:srgbClr val="196AA9"/>
                </a:solidFill>
                <a:latin typeface="Arial Black"/>
                <a:cs typeface="Arial Black"/>
              </a:rPr>
              <a:t> </a:t>
            </a:r>
            <a:endParaRPr lang="en-US" b="1" dirty="0" smtClean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2023294</a:t>
            </a:r>
            <a:endParaRPr lang="en-US" b="1" dirty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>
                <a:solidFill>
                  <a:srgbClr val="196AA9"/>
                </a:solidFill>
                <a:latin typeface="Arial Black"/>
                <a:cs typeface="Arial Black"/>
              </a:rPr>
              <a:t>Diana </a:t>
            </a:r>
            <a:r>
              <a:rPr lang="en-US" b="1" dirty="0" err="1" smtClean="0">
                <a:solidFill>
                  <a:srgbClr val="196AA9"/>
                </a:solidFill>
                <a:latin typeface="Arial Black"/>
                <a:cs typeface="Arial Black"/>
              </a:rPr>
              <a:t>Kryemadhi</a:t>
            </a:r>
            <a:endParaRPr lang="en-US" b="1" dirty="0" smtClean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2024820</a:t>
            </a:r>
          </a:p>
          <a:p>
            <a:pPr lvl="3"/>
            <a:r>
              <a:rPr lang="en-US" b="1" dirty="0" err="1" smtClean="0">
                <a:solidFill>
                  <a:srgbClr val="196AA9"/>
                </a:solidFill>
                <a:latin typeface="Arial Black"/>
                <a:cs typeface="Arial Black"/>
              </a:rPr>
              <a:t>Flavia</a:t>
            </a:r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 </a:t>
            </a:r>
            <a:r>
              <a:rPr lang="en-US" b="1" dirty="0" err="1">
                <a:solidFill>
                  <a:srgbClr val="196AA9"/>
                </a:solidFill>
                <a:latin typeface="Arial Black"/>
                <a:cs typeface="Arial Black"/>
              </a:rPr>
              <a:t>Apio</a:t>
            </a:r>
            <a:r>
              <a:rPr lang="en-US" b="1" dirty="0">
                <a:solidFill>
                  <a:srgbClr val="196AA9"/>
                </a:solidFill>
                <a:latin typeface="Arial Black"/>
                <a:cs typeface="Arial Black"/>
              </a:rPr>
              <a:t> </a:t>
            </a:r>
            <a:endParaRPr lang="en-US" b="1" dirty="0" smtClean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2023550</a:t>
            </a:r>
          </a:p>
          <a:p>
            <a:pPr lvl="3"/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Rosa Alexandra </a:t>
            </a:r>
            <a:r>
              <a:rPr lang="en-US" b="1" dirty="0" err="1" smtClean="0">
                <a:solidFill>
                  <a:srgbClr val="196AA9"/>
                </a:solidFill>
                <a:latin typeface="Arial Black"/>
                <a:cs typeface="Arial Black"/>
              </a:rPr>
              <a:t>Bernardoni</a:t>
            </a:r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 </a:t>
            </a:r>
            <a:r>
              <a:rPr lang="en-US" b="1" dirty="0" err="1" smtClean="0">
                <a:solidFill>
                  <a:srgbClr val="196AA9"/>
                </a:solidFill>
                <a:latin typeface="Arial Black"/>
                <a:cs typeface="Arial Black"/>
              </a:rPr>
              <a:t>Cedeño</a:t>
            </a:r>
            <a:endParaRPr lang="en-US" b="1" dirty="0" smtClean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2024468</a:t>
            </a:r>
            <a:endParaRPr lang="en-US" b="1" dirty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Sandra </a:t>
            </a:r>
            <a:r>
              <a:rPr lang="en-US" b="1" dirty="0">
                <a:solidFill>
                  <a:srgbClr val="196AA9"/>
                </a:solidFill>
                <a:latin typeface="Arial Black"/>
                <a:cs typeface="Arial Black"/>
              </a:rPr>
              <a:t>Johanna Jimenez </a:t>
            </a:r>
            <a:r>
              <a:rPr lang="en-US" b="1" dirty="0" err="1">
                <a:solidFill>
                  <a:srgbClr val="196AA9"/>
                </a:solidFill>
                <a:latin typeface="Arial Black"/>
                <a:cs typeface="Arial Black"/>
              </a:rPr>
              <a:t>Vergara</a:t>
            </a:r>
            <a:endParaRPr lang="en-US" b="1" dirty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2024741</a:t>
            </a:r>
          </a:p>
          <a:p>
            <a:pPr lvl="3"/>
            <a:endParaRPr lang="en-US" b="1" dirty="0">
              <a:solidFill>
                <a:srgbClr val="196AA9"/>
              </a:solidFill>
              <a:latin typeface="Arial Black"/>
              <a:cs typeface="Arial Black"/>
            </a:endParaRPr>
          </a:p>
          <a:p>
            <a:pPr lvl="3"/>
            <a:endParaRPr lang="x-none" b="1" dirty="0">
              <a:solidFill>
                <a:srgbClr val="196AA9"/>
              </a:solidFill>
              <a:latin typeface="Arial Black"/>
              <a:cs typeface="Arial Black"/>
            </a:endParaRPr>
          </a:p>
          <a:p>
            <a:endParaRPr lang="es-ES" dirty="0"/>
          </a:p>
        </p:txBody>
      </p:sp>
      <p:sp>
        <p:nvSpPr>
          <p:cNvPr id="3" name="Rectángulo 2"/>
          <p:cNvSpPr/>
          <p:nvPr/>
        </p:nvSpPr>
        <p:spPr>
          <a:xfrm>
            <a:off x="1156103" y="264599"/>
            <a:ext cx="10356076" cy="1200329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s-ES" sz="36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/>
                <a:cs typeface="Arial Black"/>
              </a:rPr>
              <a:t>Effective</a:t>
            </a:r>
            <a:r>
              <a:rPr lang="es-ES" sz="3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/>
                <a:cs typeface="Arial Black"/>
              </a:rPr>
              <a:t> </a:t>
            </a:r>
            <a:r>
              <a:rPr lang="es-ES" sz="36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/>
                <a:cs typeface="Arial Black"/>
              </a:rPr>
              <a:t>team</a:t>
            </a:r>
            <a:r>
              <a:rPr lang="es-ES" sz="3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/>
                <a:cs typeface="Arial Black"/>
              </a:rPr>
              <a:t> </a:t>
            </a:r>
            <a:r>
              <a:rPr lang="es-ES" sz="36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/>
                <a:cs typeface="Arial Black"/>
              </a:rPr>
              <a:t>working</a:t>
            </a:r>
            <a:r>
              <a:rPr lang="es-ES" sz="3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/>
                <a:cs typeface="Arial Black"/>
              </a:rPr>
              <a:t>  IN COSMETIC SURGERY   </a:t>
            </a:r>
            <a:endParaRPr lang="es-ES" sz="36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Arial Black"/>
              <a:cs typeface="Arial Black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832" y="146521"/>
            <a:ext cx="2181940" cy="762000"/>
          </a:xfrm>
          <a:prstGeom prst="rect">
            <a:avLst/>
          </a:prstGeom>
        </p:spPr>
      </p:pic>
      <p:grpSp>
        <p:nvGrpSpPr>
          <p:cNvPr id="16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1626127"/>
            <a:chOff x="0" y="519357"/>
            <a:chExt cx="12192000" cy="783771"/>
          </a:xfrm>
          <a:solidFill>
            <a:srgbClr val="174A5B"/>
          </a:solidFill>
        </p:grpSpPr>
        <p:sp>
          <p:nvSpPr>
            <p:cNvPr id="17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519357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 sz="2800" dirty="0">
                <a:solidFill>
                  <a:srgbClr val="196AA9"/>
                </a:solidFill>
                <a:latin typeface="Arial Black" panose="020B0A04020102020204" pitchFamily="34" charset="0"/>
              </a:endParaRPr>
            </a:p>
          </p:txBody>
        </p:sp>
        <p:sp>
          <p:nvSpPr>
            <p:cNvPr id="19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561029" y="549836"/>
              <a:ext cx="202126" cy="707120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21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088817" y="549836"/>
              <a:ext cx="211681" cy="737599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pic>
        <p:nvPicPr>
          <p:cNvPr id="22" name="Imagen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321" y="2435534"/>
            <a:ext cx="6067739" cy="32012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CuadroTexto 4"/>
          <p:cNvSpPr txBox="1"/>
          <p:nvPr/>
        </p:nvSpPr>
        <p:spPr>
          <a:xfrm>
            <a:off x="-819902" y="5915603"/>
            <a:ext cx="7089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r>
              <a:rPr lang="en-US" b="1" dirty="0">
                <a:solidFill>
                  <a:srgbClr val="196AA9"/>
                </a:solidFill>
                <a:latin typeface="Arial Black"/>
                <a:cs typeface="Arial Black"/>
              </a:rPr>
              <a:t>Lecturer Name  </a:t>
            </a:r>
            <a:r>
              <a:rPr lang="en-US" b="1" dirty="0" err="1" smtClean="0">
                <a:solidFill>
                  <a:srgbClr val="196AA9"/>
                </a:solidFill>
                <a:latin typeface="Arial Black"/>
                <a:cs typeface="Arial Black"/>
              </a:rPr>
              <a:t>Ze</a:t>
            </a:r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 </a:t>
            </a:r>
            <a:r>
              <a:rPr lang="en-US" b="1" dirty="0" err="1" smtClean="0">
                <a:solidFill>
                  <a:srgbClr val="196AA9"/>
                </a:solidFill>
                <a:latin typeface="Arial Black"/>
                <a:cs typeface="Arial Black"/>
              </a:rPr>
              <a:t>Zook</a:t>
            </a:r>
            <a:r>
              <a:rPr lang="en-US" b="1" dirty="0" smtClean="0">
                <a:solidFill>
                  <a:srgbClr val="196AA9"/>
                </a:solidFill>
                <a:latin typeface="Arial Black"/>
                <a:cs typeface="Arial Black"/>
              </a:rPr>
              <a:t> </a:t>
            </a:r>
            <a:endParaRPr lang="en-US" b="1" dirty="0">
              <a:solidFill>
                <a:srgbClr val="196AA9"/>
              </a:solidFill>
              <a:latin typeface="Arial Black"/>
              <a:cs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3338941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err="1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tABLE</a:t>
              </a:r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 OF CONTENT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2" name="CuadroTexto 1"/>
          <p:cNvSpPr txBox="1"/>
          <p:nvPr/>
        </p:nvSpPr>
        <p:spPr>
          <a:xfrm>
            <a:off x="944422" y="1758253"/>
            <a:ext cx="6058069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Introduction</a:t>
            </a:r>
            <a:endParaRPr lang="es-ES" sz="3200" dirty="0" smtClean="0">
              <a:solidFill>
                <a:srgbClr val="4472C4"/>
              </a:solidFill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Benefits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of </a:t>
            </a: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team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working</a:t>
            </a:r>
            <a:endParaRPr lang="es-ES" sz="3200" dirty="0">
              <a:solidFill>
                <a:srgbClr val="4472C4"/>
              </a:solidFill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Stages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3200" dirty="0">
                <a:solidFill>
                  <a:srgbClr val="4472C4"/>
                </a:solidFill>
                <a:latin typeface="Arial"/>
                <a:cs typeface="Arial"/>
              </a:rPr>
              <a:t>of </a:t>
            </a:r>
            <a:r>
              <a:rPr lang="es-ES" sz="3200" dirty="0" err="1">
                <a:solidFill>
                  <a:srgbClr val="4472C4"/>
                </a:solidFill>
                <a:latin typeface="Arial"/>
                <a:cs typeface="Arial"/>
              </a:rPr>
              <a:t>team</a:t>
            </a:r>
            <a:r>
              <a:rPr lang="es-ES" sz="3200" dirty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3200" dirty="0" err="1">
                <a:solidFill>
                  <a:srgbClr val="4472C4"/>
                </a:solidFill>
                <a:latin typeface="Arial"/>
                <a:cs typeface="Arial"/>
              </a:rPr>
              <a:t>development</a:t>
            </a:r>
            <a:r>
              <a:rPr lang="es-ES" sz="3200" dirty="0">
                <a:solidFill>
                  <a:srgbClr val="4472C4"/>
                </a:solidFill>
                <a:latin typeface="Arial"/>
                <a:cs typeface="Arial"/>
              </a:rPr>
              <a:t> </a:t>
            </a:r>
            <a:endParaRPr lang="es-ES" sz="3200" dirty="0" smtClean="0">
              <a:solidFill>
                <a:srgbClr val="4472C4"/>
              </a:solidFill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Team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3200" dirty="0">
                <a:solidFill>
                  <a:srgbClr val="4472C4"/>
                </a:solidFill>
                <a:latin typeface="Arial"/>
                <a:cs typeface="Arial"/>
              </a:rPr>
              <a:t>roles </a:t>
            </a:r>
            <a:endParaRPr lang="es-ES" sz="3200" dirty="0" smtClean="0">
              <a:solidFill>
                <a:srgbClr val="4472C4"/>
              </a:solidFill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Managing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3200" dirty="0" err="1">
                <a:solidFill>
                  <a:srgbClr val="4472C4"/>
                </a:solidFill>
                <a:latin typeface="Arial"/>
                <a:cs typeface="Arial"/>
              </a:rPr>
              <a:t>conflict</a:t>
            </a:r>
            <a:r>
              <a:rPr lang="es-ES" sz="3200" dirty="0">
                <a:solidFill>
                  <a:srgbClr val="4472C4"/>
                </a:solidFill>
                <a:latin typeface="Arial"/>
                <a:cs typeface="Arial"/>
              </a:rPr>
              <a:t> </a:t>
            </a:r>
            <a:endParaRPr lang="es-ES" sz="3200" dirty="0" smtClean="0">
              <a:solidFill>
                <a:srgbClr val="4472C4"/>
              </a:solidFill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Successful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3200" dirty="0" err="1">
                <a:solidFill>
                  <a:srgbClr val="4472C4"/>
                </a:solidFill>
                <a:latin typeface="Arial"/>
                <a:cs typeface="Arial"/>
              </a:rPr>
              <a:t>team</a:t>
            </a:r>
            <a:r>
              <a:rPr lang="es-ES" sz="3200" dirty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development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endParaRPr lang="es-ES" sz="3200" dirty="0">
              <a:solidFill>
                <a:srgbClr val="4472C4"/>
              </a:solidFill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Conclusions</a:t>
            </a:r>
            <a:r>
              <a:rPr lang="es-ES" sz="32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</a:p>
          <a:p>
            <a:pPr marL="285750" indent="-285750">
              <a:buFont typeface="Wingdings" charset="2"/>
              <a:buChar char="u"/>
            </a:pPr>
            <a:r>
              <a:rPr lang="es-ES" sz="3200" dirty="0" err="1" smtClean="0">
                <a:solidFill>
                  <a:srgbClr val="4472C4"/>
                </a:solidFill>
                <a:latin typeface="Arial"/>
                <a:cs typeface="Arial"/>
              </a:rPr>
              <a:t>References</a:t>
            </a:r>
            <a:endParaRPr lang="es-ES" sz="3200" dirty="0" smtClean="0">
              <a:solidFill>
                <a:srgbClr val="4472C4"/>
              </a:solidFill>
              <a:latin typeface="Arial"/>
              <a:cs typeface="Arial"/>
            </a:endParaRPr>
          </a:p>
          <a:p>
            <a:r>
              <a:rPr lang="es-ES" dirty="0" smtClean="0"/>
              <a:t> </a:t>
            </a:r>
            <a:endParaRPr lang="es-ES" dirty="0"/>
          </a:p>
          <a:p>
            <a:pPr marL="285750" indent="-285750">
              <a:buFont typeface="Wingdings" charset="2"/>
              <a:buChar char="u"/>
            </a:pPr>
            <a:endParaRPr lang="es-ES" dirty="0" smtClean="0"/>
          </a:p>
          <a:p>
            <a:endParaRPr lang="es-ES" dirty="0"/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3471025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INTRODUCTION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E64A8B67-81F8-49FF-BE57-C8684F87EFD6}"/>
              </a:ext>
            </a:extLst>
          </p:cNvPr>
          <p:cNvSpPr txBox="1"/>
          <p:nvPr/>
        </p:nvSpPr>
        <p:spPr>
          <a:xfrm>
            <a:off x="7184569" y="1156046"/>
            <a:ext cx="3388569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working  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769290F6-0907-4CD5-A5EC-5DB3A903FC92}"/>
              </a:ext>
            </a:extLst>
          </p:cNvPr>
          <p:cNvSpPr txBox="1"/>
          <p:nvPr/>
        </p:nvSpPr>
        <p:spPr>
          <a:xfrm>
            <a:off x="6260060" y="1679266"/>
            <a:ext cx="5312228" cy="1315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group of people’s collaborative effort to attain a common purpose or finish a task in a productive and appropriate way is teamwork (</a:t>
            </a:r>
            <a:r>
              <a:rPr lang="en-US" sz="1800" i="0" dirty="0">
                <a:solidFill>
                  <a:srgbClr val="2F5597"/>
                </a:solidFill>
                <a:effectLst/>
                <a:latin typeface="Arial" panose="020B0604020202020204" pitchFamily="34" charset="0"/>
              </a:rPr>
              <a:t>West, 2012)</a:t>
            </a: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x-none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EBE49A38-096F-409B-9E9D-7C631A2B1CDF}"/>
              </a:ext>
            </a:extLst>
          </p:cNvPr>
          <p:cNvSpPr txBox="1"/>
          <p:nvPr/>
        </p:nvSpPr>
        <p:spPr>
          <a:xfrm>
            <a:off x="6817177" y="3490018"/>
            <a:ext cx="4190223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 working  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8CD81305-1F1B-4CD4-B5A8-B9977C286B71}"/>
              </a:ext>
            </a:extLst>
          </p:cNvPr>
          <p:cNvSpPr txBox="1"/>
          <p:nvPr/>
        </p:nvSpPr>
        <p:spPr>
          <a:xfrm>
            <a:off x="6256174" y="4013238"/>
            <a:ext cx="5245360" cy="2146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teamwork includes a collaborative approach to train working in which each individual is dedicated to achieving a common objective. Teamwork brings out the best in team members by using their respective abilities (</a:t>
            </a:r>
            <a:r>
              <a:rPr lang="en-US" sz="1800" i="0" dirty="0">
                <a:solidFill>
                  <a:srgbClr val="2F5597"/>
                </a:solidFill>
                <a:effectLst/>
                <a:latin typeface="Arial" panose="020B0604020202020204" pitchFamily="34" charset="0"/>
              </a:rPr>
              <a:t>West, 2012)</a:t>
            </a: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x-none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2" descr="6,274 Plastic surgery Stock Videos, Royalty-free Plastic surgery Footage |  Depositphotos®">
            <a:extLst>
              <a:ext uri="{FF2B5EF4-FFF2-40B4-BE49-F238E27FC236}">
                <a16:creationId xmlns:a16="http://schemas.microsoft.com/office/drawing/2014/main" xmlns="" id="{11963DB8-16C5-42B5-83F1-8CE1C3BA3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65" y="2055011"/>
            <a:ext cx="5610808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12348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Benefits </a:t>
              </a:r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of </a:t>
              </a:r>
              <a:r>
                <a:rPr lang="en-US" sz="3200" b="1" cap="all" dirty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team </a:t>
              </a:r>
              <a:r>
                <a:rPr lang="en-US" sz="3200" b="1" cap="all" dirty="0" err="1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workING</a:t>
              </a:r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4B3E6ED6-EBC6-4304-AEBE-053DA7967DE5}"/>
              </a:ext>
            </a:extLst>
          </p:cNvPr>
          <p:cNvSpPr txBox="1"/>
          <p:nvPr/>
        </p:nvSpPr>
        <p:spPr>
          <a:xfrm>
            <a:off x="2377168" y="128465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4" descr="Plastic Surgery Symbol High Resolution Stock Photography and Images - Alamy">
            <a:extLst>
              <a:ext uri="{FF2B5EF4-FFF2-40B4-BE49-F238E27FC236}">
                <a16:creationId xmlns:a16="http://schemas.microsoft.com/office/drawing/2014/main" xmlns="" id="{D283DE5C-2167-4F04-9966-FA950A65BE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448746" y="2612572"/>
            <a:ext cx="4959482" cy="32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0774FDA0-F6F4-4524-9F6F-42A2ADECC877}"/>
              </a:ext>
            </a:extLst>
          </p:cNvPr>
          <p:cNvSpPr txBox="1"/>
          <p:nvPr/>
        </p:nvSpPr>
        <p:spPr>
          <a:xfrm>
            <a:off x="615821" y="2308754"/>
            <a:ext cx="5253135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Makes the team work together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trust on each other (</a:t>
            </a:r>
            <a:r>
              <a:rPr lang="en-US" sz="1800" b="0" i="0" dirty="0">
                <a:solidFill>
                  <a:srgbClr val="2F5597"/>
                </a:solidFill>
                <a:effectLst/>
                <a:latin typeface="Arial" panose="020B0604020202020204" pitchFamily="34" charset="0"/>
              </a:rPr>
              <a:t>Stewart, 2009)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Communicates with each other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Assists each other whenever any surgeon needs help (Wilson, 2005)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Clarifies roles, responsibilities and accountabilities of each member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Makes decisions together to solve any problem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trust and get to know each other better. </a:t>
            </a:r>
          </a:p>
        </p:txBody>
      </p:sp>
    </p:spTree>
    <p:extLst>
      <p:ext uri="{BB962C8B-B14F-4D97-AF65-F5344CB8AC3E}">
        <p14:creationId xmlns:p14="http://schemas.microsoft.com/office/powerpoint/2010/main" val="36024082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BENEFITS OF TEAM </a:t>
              </a:r>
              <a:r>
                <a:rPr lang="en-US" sz="3200" b="1" cap="all" dirty="0" err="1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WORKing</a:t>
              </a:r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2E18357-9F2F-4E85-B7E8-400229FFA57B}"/>
              </a:ext>
            </a:extLst>
          </p:cNvPr>
          <p:cNvSpPr txBox="1"/>
          <p:nvPr/>
        </p:nvSpPr>
        <p:spPr>
          <a:xfrm>
            <a:off x="2604209" y="128701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26 Advantages of Teamwork - Skills | Workplace | Interview - Career Cliff">
            <a:extLst>
              <a:ext uri="{FF2B5EF4-FFF2-40B4-BE49-F238E27FC236}">
                <a16:creationId xmlns:a16="http://schemas.microsoft.com/office/drawing/2014/main" xmlns="" id="{3332DA1C-E7FB-4CD4-87EF-414C421ABC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84972" y="2008001"/>
            <a:ext cx="10429950" cy="317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AB95A913-5EFB-4A46-8CC3-0B66DF8D3141}"/>
              </a:ext>
            </a:extLst>
          </p:cNvPr>
          <p:cNvGrpSpPr/>
          <p:nvPr/>
        </p:nvGrpSpPr>
        <p:grpSpPr>
          <a:xfrm>
            <a:off x="1058351" y="5473555"/>
            <a:ext cx="10075290" cy="735406"/>
            <a:chOff x="1239632" y="5221628"/>
            <a:chExt cx="10075290" cy="735406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DCAEB52D-F4BB-49E7-BADA-A55072384E51}"/>
                </a:ext>
              </a:extLst>
            </p:cNvPr>
            <p:cNvGrpSpPr/>
            <p:nvPr/>
          </p:nvGrpSpPr>
          <p:grpSpPr>
            <a:xfrm>
              <a:off x="1239632" y="5258316"/>
              <a:ext cx="2008124" cy="698717"/>
              <a:chOff x="399175" y="5181171"/>
              <a:chExt cx="2008124" cy="698717"/>
            </a:xfrm>
          </p:grpSpPr>
          <p:sp>
            <p:nvSpPr>
              <p:cNvPr id="2" name="Arrow: Chevron 1">
                <a:extLst>
                  <a:ext uri="{FF2B5EF4-FFF2-40B4-BE49-F238E27FC236}">
                    <a16:creationId xmlns:a16="http://schemas.microsoft.com/office/drawing/2014/main" xmlns="" id="{AF742DDC-6314-4079-9490-EEC9948C5B82}"/>
                  </a:ext>
                </a:extLst>
              </p:cNvPr>
              <p:cNvSpPr/>
              <p:nvPr/>
            </p:nvSpPr>
            <p:spPr>
              <a:xfrm>
                <a:off x="399175" y="5264608"/>
                <a:ext cx="445246" cy="531845"/>
              </a:xfrm>
              <a:prstGeom prst="chevron">
                <a:avLst/>
              </a:prstGeom>
              <a:solidFill>
                <a:srgbClr val="174A5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x-none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xmlns="" id="{C4C215F4-4308-4683-8044-4A15EE8171E9}"/>
                  </a:ext>
                </a:extLst>
              </p:cNvPr>
              <p:cNvSpPr txBox="1"/>
              <p:nvPr/>
            </p:nvSpPr>
            <p:spPr>
              <a:xfrm>
                <a:off x="877079" y="5181171"/>
                <a:ext cx="1530220" cy="698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1400" dirty="0">
                    <a:latin typeface="Arial" panose="020B0604020202020204" pitchFamily="34" charset="0"/>
                    <a:cs typeface="Arial" panose="020B0604020202020204" pitchFamily="34" charset="0"/>
                  </a:rPr>
                  <a:t>Provides the support to learn </a:t>
                </a:r>
                <a:endParaRPr lang="x-none" sz="1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xmlns="" id="{B96CC03E-E60D-4B1C-BD70-3A65A108EE06}"/>
                </a:ext>
              </a:extLst>
            </p:cNvPr>
            <p:cNvGrpSpPr/>
            <p:nvPr/>
          </p:nvGrpSpPr>
          <p:grpSpPr>
            <a:xfrm>
              <a:off x="3280414" y="5221628"/>
              <a:ext cx="2008124" cy="698717"/>
              <a:chOff x="399175" y="5181171"/>
              <a:chExt cx="2008124" cy="698717"/>
            </a:xfrm>
          </p:grpSpPr>
          <p:sp>
            <p:nvSpPr>
              <p:cNvPr id="18" name="Arrow: Chevron 17">
                <a:extLst>
                  <a:ext uri="{FF2B5EF4-FFF2-40B4-BE49-F238E27FC236}">
                    <a16:creationId xmlns:a16="http://schemas.microsoft.com/office/drawing/2014/main" xmlns="" id="{F22AE456-3BAF-4622-A217-67936D3F1D6A}"/>
                  </a:ext>
                </a:extLst>
              </p:cNvPr>
              <p:cNvSpPr/>
              <p:nvPr/>
            </p:nvSpPr>
            <p:spPr>
              <a:xfrm>
                <a:off x="399175" y="5264608"/>
                <a:ext cx="445246" cy="531845"/>
              </a:xfrm>
              <a:prstGeom prst="chevron">
                <a:avLst/>
              </a:prstGeom>
              <a:solidFill>
                <a:srgbClr val="174A5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x-none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xmlns="" id="{39966275-D9A4-4419-BCB8-2CB2D14EE490}"/>
                  </a:ext>
                </a:extLst>
              </p:cNvPr>
              <p:cNvSpPr txBox="1"/>
              <p:nvPr/>
            </p:nvSpPr>
            <p:spPr>
              <a:xfrm>
                <a:off x="877079" y="5181171"/>
                <a:ext cx="1530220" cy="698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1400" dirty="0">
                    <a:latin typeface="Arial" panose="020B0604020202020204" pitchFamily="34" charset="0"/>
                    <a:cs typeface="Arial" panose="020B0604020202020204" pitchFamily="34" charset="0"/>
                  </a:rPr>
                  <a:t>Gives chance for brainstorming </a:t>
                </a:r>
                <a:endParaRPr lang="x-none" sz="1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xmlns="" id="{640E9E00-39FD-40C4-B309-6521A747C24E}"/>
                </a:ext>
              </a:extLst>
            </p:cNvPr>
            <p:cNvGrpSpPr/>
            <p:nvPr/>
          </p:nvGrpSpPr>
          <p:grpSpPr>
            <a:xfrm>
              <a:off x="5440473" y="5258317"/>
              <a:ext cx="2008124" cy="698717"/>
              <a:chOff x="399175" y="5181171"/>
              <a:chExt cx="2008124" cy="698717"/>
            </a:xfrm>
          </p:grpSpPr>
          <p:sp>
            <p:nvSpPr>
              <p:cNvPr id="21" name="Arrow: Chevron 20">
                <a:extLst>
                  <a:ext uri="{FF2B5EF4-FFF2-40B4-BE49-F238E27FC236}">
                    <a16:creationId xmlns:a16="http://schemas.microsoft.com/office/drawing/2014/main" xmlns="" id="{70375E1D-3FE2-4191-BE2E-6004A24BDA20}"/>
                  </a:ext>
                </a:extLst>
              </p:cNvPr>
              <p:cNvSpPr/>
              <p:nvPr/>
            </p:nvSpPr>
            <p:spPr>
              <a:xfrm>
                <a:off x="399175" y="5264608"/>
                <a:ext cx="445246" cy="531845"/>
              </a:xfrm>
              <a:prstGeom prst="chevron">
                <a:avLst/>
              </a:prstGeom>
              <a:solidFill>
                <a:srgbClr val="174A5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x-none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xmlns="" id="{150BC02D-8803-47A4-BCBA-5E99ADE0FC65}"/>
                  </a:ext>
                </a:extLst>
              </p:cNvPr>
              <p:cNvSpPr txBox="1"/>
              <p:nvPr/>
            </p:nvSpPr>
            <p:spPr>
              <a:xfrm>
                <a:off x="877079" y="5181171"/>
                <a:ext cx="1530220" cy="698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1400" dirty="0">
                    <a:latin typeface="Arial" panose="020B0604020202020204" pitchFamily="34" charset="0"/>
                    <a:cs typeface="Arial" panose="020B0604020202020204" pitchFamily="34" charset="0"/>
                  </a:rPr>
                  <a:t>Coaching from senior member</a:t>
                </a:r>
                <a:endParaRPr lang="x-none" sz="1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xmlns="" id="{805C5073-AD59-4081-80F0-971E3CAAF543}"/>
                </a:ext>
              </a:extLst>
            </p:cNvPr>
            <p:cNvGrpSpPr/>
            <p:nvPr/>
          </p:nvGrpSpPr>
          <p:grpSpPr>
            <a:xfrm>
              <a:off x="7327978" y="5255436"/>
              <a:ext cx="2008124" cy="698717"/>
              <a:chOff x="399175" y="5181171"/>
              <a:chExt cx="2008124" cy="698717"/>
            </a:xfrm>
          </p:grpSpPr>
          <p:sp>
            <p:nvSpPr>
              <p:cNvPr id="24" name="Arrow: Chevron 23">
                <a:extLst>
                  <a:ext uri="{FF2B5EF4-FFF2-40B4-BE49-F238E27FC236}">
                    <a16:creationId xmlns:a16="http://schemas.microsoft.com/office/drawing/2014/main" xmlns="" id="{FF0D8E25-F8AD-4EF6-A02C-D3F34E5A8E78}"/>
                  </a:ext>
                </a:extLst>
              </p:cNvPr>
              <p:cNvSpPr/>
              <p:nvPr/>
            </p:nvSpPr>
            <p:spPr>
              <a:xfrm>
                <a:off x="399175" y="5264608"/>
                <a:ext cx="445246" cy="531845"/>
              </a:xfrm>
              <a:prstGeom prst="chevron">
                <a:avLst/>
              </a:prstGeom>
              <a:solidFill>
                <a:srgbClr val="174A5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x-none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xmlns="" id="{C6B1BE55-33EC-42FF-900B-79480658FC73}"/>
                  </a:ext>
                </a:extLst>
              </p:cNvPr>
              <p:cNvSpPr txBox="1"/>
              <p:nvPr/>
            </p:nvSpPr>
            <p:spPr>
              <a:xfrm>
                <a:off x="877079" y="5181171"/>
                <a:ext cx="1530220" cy="698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1400" dirty="0">
                    <a:latin typeface="Arial" panose="020B0604020202020204" pitchFamily="34" charset="0"/>
                    <a:cs typeface="Arial" panose="020B0604020202020204" pitchFamily="34" charset="0"/>
                  </a:rPr>
                  <a:t>Helps you to communicate</a:t>
                </a:r>
                <a:endParaRPr lang="x-none" sz="1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xmlns="" id="{23D8ACFD-C55E-476B-A759-14B0D6FA46C9}"/>
                </a:ext>
              </a:extLst>
            </p:cNvPr>
            <p:cNvGrpSpPr/>
            <p:nvPr/>
          </p:nvGrpSpPr>
          <p:grpSpPr>
            <a:xfrm>
              <a:off x="9306798" y="5255436"/>
              <a:ext cx="2008124" cy="698717"/>
              <a:chOff x="399175" y="5181171"/>
              <a:chExt cx="2008124" cy="698717"/>
            </a:xfrm>
          </p:grpSpPr>
          <p:sp>
            <p:nvSpPr>
              <p:cNvPr id="27" name="Arrow: Chevron 26">
                <a:extLst>
                  <a:ext uri="{FF2B5EF4-FFF2-40B4-BE49-F238E27FC236}">
                    <a16:creationId xmlns:a16="http://schemas.microsoft.com/office/drawing/2014/main" xmlns="" id="{B3F8192B-622A-44BB-A9F4-87C136BDFD33}"/>
                  </a:ext>
                </a:extLst>
              </p:cNvPr>
              <p:cNvSpPr/>
              <p:nvPr/>
            </p:nvSpPr>
            <p:spPr>
              <a:xfrm>
                <a:off x="399175" y="5264608"/>
                <a:ext cx="445246" cy="531845"/>
              </a:xfrm>
              <a:prstGeom prst="chevron">
                <a:avLst/>
              </a:prstGeom>
              <a:solidFill>
                <a:srgbClr val="174A5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x-none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xmlns="" id="{6AED2ADC-9C48-4961-A8A4-B94F23C66EC5}"/>
                  </a:ext>
                </a:extLst>
              </p:cNvPr>
              <p:cNvSpPr txBox="1"/>
              <p:nvPr/>
            </p:nvSpPr>
            <p:spPr>
              <a:xfrm>
                <a:off x="877079" y="5181171"/>
                <a:ext cx="1530220" cy="698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1400" dirty="0">
                    <a:latin typeface="Arial" panose="020B0604020202020204" pitchFamily="34" charset="0"/>
                    <a:cs typeface="Arial" panose="020B0604020202020204" pitchFamily="34" charset="0"/>
                  </a:rPr>
                  <a:t>Provides you the support to learn </a:t>
                </a:r>
                <a:endParaRPr lang="x-none" sz="1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10098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Stages of team development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2E18357-9F2F-4E85-B7E8-400229FFA57B}"/>
              </a:ext>
            </a:extLst>
          </p:cNvPr>
          <p:cNvSpPr txBox="1"/>
          <p:nvPr/>
        </p:nvSpPr>
        <p:spPr>
          <a:xfrm>
            <a:off x="2604209" y="128701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9" name="TextBox 5">
            <a:extLst>
              <a:ext uri="{FF2B5EF4-FFF2-40B4-BE49-F238E27FC236}">
                <a16:creationId xmlns="" xmlns:a16="http://schemas.microsoft.com/office/drawing/2014/main" id="{69EDC4BA-2E77-4F24-949A-E88058C18F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85686729"/>
              </p:ext>
            </p:extLst>
          </p:nvPr>
        </p:nvGraphicFramePr>
        <p:xfrm>
          <a:off x="2777956" y="2734140"/>
          <a:ext cx="6898255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ángulo 2"/>
          <p:cNvSpPr/>
          <p:nvPr/>
        </p:nvSpPr>
        <p:spPr>
          <a:xfrm>
            <a:off x="347389" y="2036149"/>
            <a:ext cx="43573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Advises offering in </a:t>
            </a:r>
            <a:r>
              <a:rPr lang="en-GB" sz="2400" b="1" dirty="0">
                <a:solidFill>
                  <a:srgbClr val="2F5597"/>
                </a:solidFill>
                <a:latin typeface="Arial"/>
                <a:cs typeface="Arial"/>
              </a:rPr>
              <a:t>terms of:</a:t>
            </a:r>
            <a:endParaRPr lang="es-ES" sz="2400" b="1" dirty="0">
              <a:solidFill>
                <a:srgbClr val="2F55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4686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Stages of team development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2E18357-9F2F-4E85-B7E8-400229FFA57B}"/>
              </a:ext>
            </a:extLst>
          </p:cNvPr>
          <p:cNvSpPr txBox="1"/>
          <p:nvPr/>
        </p:nvSpPr>
        <p:spPr>
          <a:xfrm>
            <a:off x="2604209" y="128701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ángulo 2"/>
          <p:cNvSpPr/>
          <p:nvPr/>
        </p:nvSpPr>
        <p:spPr>
          <a:xfrm>
            <a:off x="347389" y="2036149"/>
            <a:ext cx="22142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2F5597"/>
                </a:solidFill>
                <a:latin typeface="Arial"/>
                <a:cs typeface="Arial"/>
              </a:rPr>
              <a:t>To achieve it :</a:t>
            </a:r>
          </a:p>
          <a:p>
            <a:endParaRPr lang="es-ES" sz="2400" dirty="0">
              <a:solidFill>
                <a:srgbClr val="2F5597"/>
              </a:solidFill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3101685" y="2129086"/>
            <a:ext cx="17456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Trust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 </a:t>
            </a:r>
            <a:endParaRPr lang="es-ES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4">
            <a:extLst>
              <a:ext uri="{FF2B5EF4-FFF2-40B4-BE49-F238E27FC236}">
                <a16:creationId xmlns="" xmlns:a16="http://schemas.microsoft.com/office/drawing/2014/main" id="{C9CE6E94-70F4-4FD2-9D9B-70F9D563D0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0385" y="2673167"/>
            <a:ext cx="3987447" cy="1772335"/>
          </a:xfrm>
          <a:prstGeom prst="rect">
            <a:avLst/>
          </a:prstGeom>
        </p:spPr>
      </p:pic>
      <p:pic>
        <p:nvPicPr>
          <p:cNvPr id="13" name="Picture 15" descr="A picture containing person, hand&#10;&#10;Description automatically generated">
            <a:extLst>
              <a:ext uri="{FF2B5EF4-FFF2-40B4-BE49-F238E27FC236}">
                <a16:creationId xmlns="" xmlns:a16="http://schemas.microsoft.com/office/drawing/2014/main" id="{C4DFC63B-398F-4900-BAF3-65215BB74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5274" y="5375544"/>
            <a:ext cx="4509104" cy="1290365"/>
          </a:xfrm>
          <a:prstGeom prst="rect">
            <a:avLst/>
          </a:prstGeom>
        </p:spPr>
      </p:pic>
      <p:sp>
        <p:nvSpPr>
          <p:cNvPr id="4" name="Rectángulo 3"/>
          <p:cNvSpPr/>
          <p:nvPr/>
        </p:nvSpPr>
        <p:spPr>
          <a:xfrm>
            <a:off x="6458005" y="4855247"/>
            <a:ext cx="14026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2F5597"/>
                </a:solidFill>
                <a:latin typeface="Arial"/>
                <a:cs typeface="Arial"/>
              </a:rPr>
              <a:t>Respect</a:t>
            </a:r>
          </a:p>
        </p:txBody>
      </p:sp>
    </p:spTree>
    <p:extLst>
      <p:ext uri="{BB962C8B-B14F-4D97-AF65-F5344CB8AC3E}">
        <p14:creationId xmlns:p14="http://schemas.microsoft.com/office/powerpoint/2010/main" val="11263672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Stages of team development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2E18357-9F2F-4E85-B7E8-400229FFA57B}"/>
              </a:ext>
            </a:extLst>
          </p:cNvPr>
          <p:cNvSpPr txBox="1"/>
          <p:nvPr/>
        </p:nvSpPr>
        <p:spPr>
          <a:xfrm>
            <a:off x="2604209" y="128701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2">
            <a:extLst>
              <a:ext uri="{FF2B5EF4-FFF2-40B4-BE49-F238E27FC236}">
                <a16:creationId xmlns="" xmlns:a16="http://schemas.microsoft.com/office/drawing/2014/main" id="{32BB6149-29B8-4818-A62C-03C084695497}"/>
              </a:ext>
            </a:extLst>
          </p:cNvPr>
          <p:cNvSpPr txBox="1"/>
          <p:nvPr/>
        </p:nvSpPr>
        <p:spPr>
          <a:xfrm>
            <a:off x="260802" y="2958495"/>
            <a:ext cx="638112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2F5597"/>
                </a:solidFill>
                <a:latin typeface="Arial"/>
                <a:cs typeface="Arial"/>
              </a:rPr>
              <a:t>Tuckman's stages of group development  :​</a:t>
            </a:r>
            <a:endParaRPr lang="en-US" sz="2800" b="1" dirty="0">
              <a:solidFill>
                <a:srgbClr val="2F5597"/>
              </a:solidFill>
            </a:endParaRPr>
          </a:p>
        </p:txBody>
      </p:sp>
      <p:sp>
        <p:nvSpPr>
          <p:cNvPr id="15" name="Rectángulo 14"/>
          <p:cNvSpPr/>
          <p:nvPr/>
        </p:nvSpPr>
        <p:spPr>
          <a:xfrm>
            <a:off x="5494917" y="2244766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Forming 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Storming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Norming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Performing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Adjourning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3037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Stages of team development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2E18357-9F2F-4E85-B7E8-400229FFA57B}"/>
              </a:ext>
            </a:extLst>
          </p:cNvPr>
          <p:cNvSpPr txBox="1"/>
          <p:nvPr/>
        </p:nvSpPr>
        <p:spPr>
          <a:xfrm>
            <a:off x="2604209" y="128701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918847" y="3554125"/>
            <a:ext cx="13134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Forming</a:t>
            </a:r>
          </a:p>
        </p:txBody>
      </p:sp>
      <p:sp>
        <p:nvSpPr>
          <p:cNvPr id="4" name="Rectángulo 3"/>
          <p:cNvSpPr/>
          <p:nvPr/>
        </p:nvSpPr>
        <p:spPr>
          <a:xfrm>
            <a:off x="3598086" y="2215274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unclear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what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team's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goal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anxious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inquisitive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ecstatic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seeking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for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guidance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from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leader 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People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become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acquainted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with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their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new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coworkers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007195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Stages of team development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2E18357-9F2F-4E85-B7E8-400229FFA57B}"/>
              </a:ext>
            </a:extLst>
          </p:cNvPr>
          <p:cNvSpPr txBox="1"/>
          <p:nvPr/>
        </p:nvSpPr>
        <p:spPr>
          <a:xfrm>
            <a:off x="2604209" y="128701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1236497" y="3445698"/>
            <a:ext cx="1416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Storming</a:t>
            </a:r>
            <a:endParaRPr lang="es-ES" sz="2400" dirty="0">
              <a:solidFill>
                <a:srgbClr val="2F5597"/>
              </a:solidFill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3027930" y="2302611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Push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back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against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set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limits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</a:p>
          <a:p>
            <a:pPr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 algn="just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Friction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can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also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occur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</a:p>
          <a:p>
            <a:pPr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 algn="just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Put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team's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mission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test. </a:t>
            </a:r>
          </a:p>
          <a:p>
            <a:pPr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 algn="just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Overwhelmed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their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responsibilities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</a:p>
          <a:p>
            <a:pPr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 algn="just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I'm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up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with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lack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progress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724888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Stages of team development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2E18357-9F2F-4E85-B7E8-400229FFA57B}"/>
              </a:ext>
            </a:extLst>
          </p:cNvPr>
          <p:cNvSpPr txBox="1"/>
          <p:nvPr/>
        </p:nvSpPr>
        <p:spPr>
          <a:xfrm>
            <a:off x="2604209" y="1287013"/>
            <a:ext cx="6983575" cy="523220"/>
          </a:xfrm>
          <a:prstGeom prst="rect">
            <a:avLst/>
          </a:prstGeom>
          <a:noFill/>
          <a:ln w="38100">
            <a:solidFill>
              <a:srgbClr val="174A5B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196AA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context of cosmetic surgery</a:t>
            </a:r>
            <a:endParaRPr lang="x-none" sz="2800" b="1" dirty="0">
              <a:solidFill>
                <a:srgbClr val="196AA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709945" y="2423387"/>
            <a:ext cx="16898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Performing</a:t>
            </a:r>
            <a:endParaRPr lang="es-ES" sz="2400" dirty="0">
              <a:solidFill>
                <a:srgbClr val="2F5597"/>
              </a:solidFill>
            </a:endParaRPr>
          </a:p>
        </p:txBody>
      </p:sp>
      <p:sp>
        <p:nvSpPr>
          <p:cNvPr id="3" name="Rectángulo 2"/>
          <p:cNvSpPr/>
          <p:nvPr/>
        </p:nvSpPr>
        <p:spPr>
          <a:xfrm>
            <a:off x="3063487" y="2153642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sz="2400" dirty="0" smtClean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ull </a:t>
            </a: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potential</a:t>
            </a:r>
          </a:p>
          <a:p>
            <a:pPr marL="342900" indent="-342900">
              <a:buFont typeface="Arial"/>
              <a:buChar char="•"/>
            </a:pPr>
            <a:endParaRPr lang="en-US" sz="2400" dirty="0">
              <a:solidFill>
                <a:srgbClr val="2F5597"/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T</a:t>
            </a:r>
            <a:r>
              <a:rPr lang="en-US" sz="2400" dirty="0" smtClean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he </a:t>
            </a: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team is likely to achieve its goals efficiently</a:t>
            </a:r>
            <a:endParaRPr lang="en-U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400" dirty="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752914" y="4855247"/>
            <a:ext cx="1669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Adjourning</a:t>
            </a:r>
            <a:endParaRPr lang="es-ES" sz="2400" dirty="0">
              <a:solidFill>
                <a:srgbClr val="2F5597"/>
              </a:solidFill>
            </a:endParaRPr>
          </a:p>
        </p:txBody>
      </p:sp>
      <p:sp>
        <p:nvSpPr>
          <p:cNvPr id="12" name="Rectángulo 11"/>
          <p:cNvSpPr/>
          <p:nvPr/>
        </p:nvSpPr>
        <p:spPr>
          <a:xfrm>
            <a:off x="3078973" y="4114469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R</a:t>
            </a:r>
            <a:r>
              <a:rPr lang="en-US" sz="2400" dirty="0" smtClean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each </a:t>
            </a: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this stage naturally</a:t>
            </a:r>
            <a:endParaRPr lang="en-US" sz="2400" dirty="0">
              <a:solidFill>
                <a:srgbClr val="2F5597"/>
              </a:solidFill>
            </a:endParaRPr>
          </a:p>
          <a:p>
            <a:pPr marL="342900" indent="-342900">
              <a:buFont typeface="Arial"/>
              <a:buChar char="•"/>
            </a:pPr>
            <a:endParaRPr lang="en-US" sz="2400" dirty="0">
              <a:solidFill>
                <a:srgbClr val="2F5597"/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W</a:t>
            </a:r>
            <a:r>
              <a:rPr lang="en-US" sz="2400" dirty="0" smtClean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rapping </a:t>
            </a:r>
            <a:r>
              <a:rPr lang="en-US" sz="2400" dirty="0">
                <a:solidFill>
                  <a:srgbClr val="2F5597"/>
                </a:solidFill>
                <a:latin typeface="Arial"/>
                <a:ea typeface="+mn-lt"/>
                <a:cs typeface="+mn-lt"/>
              </a:rPr>
              <a:t>up final tasks and documenting the effort and results. </a:t>
            </a:r>
            <a:endParaRPr lang="en-US" sz="2400" dirty="0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86415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Team roles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15" name="CuadroTexto 14"/>
          <p:cNvSpPr txBox="1"/>
          <p:nvPr/>
        </p:nvSpPr>
        <p:spPr>
          <a:xfrm>
            <a:off x="211681" y="1741973"/>
            <a:ext cx="641182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be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considered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have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greatest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number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experts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in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specific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area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but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does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not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determine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that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objective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successful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</a:p>
          <a:p>
            <a:pPr algn="just"/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work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an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important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aspect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business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among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most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prevalent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workflows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these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days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. </a:t>
            </a:r>
          </a:p>
          <a:p>
            <a:pPr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roles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represent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tendency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interact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with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others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in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specific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way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make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progress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easier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/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dirty="0">
              <a:latin typeface="Arial"/>
              <a:cs typeface="Arial"/>
            </a:endParaRPr>
          </a:p>
          <a:p>
            <a:pPr algn="just"/>
            <a:endParaRPr lang="es-ES" dirty="0" smtClean="0">
              <a:latin typeface="Arial"/>
              <a:cs typeface="Arial"/>
            </a:endParaRPr>
          </a:p>
          <a:p>
            <a:pPr algn="just"/>
            <a:endParaRPr lang="es-ES" dirty="0">
              <a:latin typeface="Arial"/>
              <a:cs typeface="Arial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347" y="1911924"/>
            <a:ext cx="5029200" cy="261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521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Team roles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pic>
        <p:nvPicPr>
          <p:cNvPr id="2" name="Imagen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500" y="1009366"/>
            <a:ext cx="8242300" cy="5429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01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Team roles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2" name="CuadroTexto 1"/>
          <p:cNvSpPr txBox="1"/>
          <p:nvPr/>
        </p:nvSpPr>
        <p:spPr>
          <a:xfrm>
            <a:off x="196193" y="1221009"/>
            <a:ext cx="10144395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800" b="1" dirty="0" err="1" smtClean="0">
                <a:solidFill>
                  <a:schemeClr val="accent2">
                    <a:lumMod val="75000"/>
                  </a:schemeClr>
                </a:solidFill>
                <a:latin typeface="Arial"/>
                <a:cs typeface="Arial"/>
              </a:rPr>
              <a:t>Action</a:t>
            </a:r>
            <a:r>
              <a:rPr lang="es-ES" sz="2800" b="1" dirty="0" smtClean="0">
                <a:solidFill>
                  <a:schemeClr val="accent2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2800" b="1" dirty="0" err="1" smtClean="0">
                <a:solidFill>
                  <a:schemeClr val="accent2">
                    <a:lumMod val="75000"/>
                  </a:schemeClr>
                </a:solidFill>
                <a:latin typeface="Arial"/>
                <a:cs typeface="Arial"/>
              </a:rPr>
              <a:t>oriented</a:t>
            </a:r>
            <a:r>
              <a:rPr lang="es-ES" sz="2800" b="1" dirty="0" smtClean="0">
                <a:solidFill>
                  <a:schemeClr val="accent2">
                    <a:lumMod val="75000"/>
                  </a:schemeClr>
                </a:solidFill>
                <a:latin typeface="Arial"/>
                <a:cs typeface="Arial"/>
              </a:rPr>
              <a:t> roles</a:t>
            </a:r>
          </a:p>
          <a:p>
            <a:pPr algn="just"/>
            <a:endParaRPr lang="es-ES" sz="2800" b="1" dirty="0" smtClean="0">
              <a:solidFill>
                <a:srgbClr val="4472C4"/>
              </a:solidFill>
              <a:latin typeface="Arial"/>
              <a:cs typeface="Arial"/>
            </a:endParaRPr>
          </a:p>
          <a:p>
            <a:pPr algn="just"/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Focuses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increasing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performance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putting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ideas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into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practise</a:t>
            </a:r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sz="2000" dirty="0" err="1" smtClean="0">
                <a:solidFill>
                  <a:srgbClr val="C55A11"/>
                </a:solidFill>
                <a:latin typeface="Arial"/>
                <a:cs typeface="Arial"/>
              </a:rPr>
              <a:t>Shaper</a:t>
            </a:r>
            <a:r>
              <a:rPr lang="es-ES" sz="2000" dirty="0" smtClean="0">
                <a:solidFill>
                  <a:srgbClr val="C55A11"/>
                </a:solidFill>
                <a:latin typeface="Arial"/>
                <a:cs typeface="Arial"/>
              </a:rPr>
              <a:t>: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It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thrives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pressure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challenging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Has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will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power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and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courage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face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questions</a:t>
            </a:r>
            <a:r>
              <a:rPr lang="es-ES" sz="2000" dirty="0" smtClean="0">
                <a:solidFill>
                  <a:srgbClr val="174A5B"/>
                </a:solidFill>
                <a:latin typeface="Arial"/>
                <a:cs typeface="Arial"/>
              </a:rPr>
              <a:t>. </a:t>
            </a:r>
            <a:endParaRPr lang="es-ES" sz="2000" dirty="0" smtClean="0">
              <a:solidFill>
                <a:srgbClr val="174A5B"/>
              </a:solidFill>
              <a:latin typeface="Arial"/>
              <a:cs typeface="Arial"/>
            </a:endParaRPr>
          </a:p>
          <a:p>
            <a:pPr algn="just"/>
            <a:endParaRPr lang="es-ES" sz="2000" dirty="0" smtClean="0">
              <a:solidFill>
                <a:srgbClr val="C55A11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sz="2000" dirty="0" err="1" smtClean="0">
                <a:solidFill>
                  <a:srgbClr val="C55A11"/>
                </a:solidFill>
                <a:latin typeface="Arial"/>
                <a:cs typeface="Arial"/>
              </a:rPr>
              <a:t>Implementer</a:t>
            </a:r>
            <a:r>
              <a:rPr lang="es-ES" sz="2000" dirty="0" smtClean="0">
                <a:solidFill>
                  <a:srgbClr val="C55A11"/>
                </a:solidFill>
                <a:latin typeface="Arial"/>
                <a:cs typeface="Arial"/>
              </a:rPr>
              <a:t>: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Effective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reliable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effective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Converts</a:t>
            </a:r>
            <a:r>
              <a:rPr lang="es-ES" sz="200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smtClean="0">
                <a:solidFill>
                  <a:srgbClr val="2F5597"/>
                </a:solidFill>
                <a:latin typeface="Arial"/>
                <a:cs typeface="Arial"/>
              </a:rPr>
              <a:t>ideas </a:t>
            </a:r>
            <a:r>
              <a:rPr lang="es-ES" sz="2000" smtClean="0">
                <a:solidFill>
                  <a:srgbClr val="2F5597"/>
                </a:solidFill>
                <a:latin typeface="Arial"/>
                <a:cs typeface="Arial"/>
              </a:rPr>
              <a:t>into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actions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organises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tasks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that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must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be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completed</a:t>
            </a:r>
            <a:r>
              <a:rPr lang="es-ES" sz="2000" dirty="0" smtClean="0">
                <a:solidFill>
                  <a:srgbClr val="174A5B"/>
                </a:solidFill>
                <a:latin typeface="Arial"/>
                <a:cs typeface="Arial"/>
              </a:rPr>
              <a:t>.</a:t>
            </a:r>
            <a:endParaRPr lang="es-ES" sz="2000" dirty="0">
              <a:solidFill>
                <a:srgbClr val="174A5B"/>
              </a:solidFill>
              <a:latin typeface="Arial"/>
              <a:cs typeface="Arial"/>
            </a:endParaRPr>
          </a:p>
          <a:p>
            <a:pPr algn="just"/>
            <a:endParaRPr lang="es-ES" sz="2000" dirty="0" smtClean="0">
              <a:solidFill>
                <a:srgbClr val="196AA9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sz="2000" dirty="0" err="1" smtClean="0">
                <a:solidFill>
                  <a:srgbClr val="C55A11"/>
                </a:solidFill>
                <a:latin typeface="Arial"/>
                <a:cs typeface="Arial"/>
              </a:rPr>
              <a:t>Completer</a:t>
            </a:r>
            <a:r>
              <a:rPr lang="es-ES" sz="2000" dirty="0" smtClean="0">
                <a:solidFill>
                  <a:srgbClr val="C55A11"/>
                </a:solidFill>
                <a:latin typeface="Arial"/>
                <a:cs typeface="Arial"/>
              </a:rPr>
              <a:t> </a:t>
            </a:r>
            <a:r>
              <a:rPr lang="es-ES" sz="2000" dirty="0" err="1" smtClean="0">
                <a:solidFill>
                  <a:srgbClr val="C55A11"/>
                </a:solidFill>
                <a:latin typeface="Arial"/>
                <a:cs typeface="Arial"/>
              </a:rPr>
              <a:t>finisher</a:t>
            </a:r>
            <a:r>
              <a:rPr lang="es-ES" sz="2000" dirty="0">
                <a:solidFill>
                  <a:srgbClr val="C55A11"/>
                </a:solidFill>
                <a:latin typeface="Arial"/>
                <a:cs typeface="Arial"/>
              </a:rPr>
              <a:t>:</a:t>
            </a:r>
            <a:r>
              <a:rPr lang="es-ES" sz="2000" dirty="0" smtClean="0">
                <a:solidFill>
                  <a:srgbClr val="C55A11"/>
                </a:solidFill>
                <a:latin typeface="Arial"/>
                <a:cs typeface="Arial"/>
              </a:rPr>
              <a:t> </a:t>
            </a:r>
            <a:r>
              <a:rPr lang="es-ES" sz="2000" dirty="0" smtClean="0">
                <a:solidFill>
                  <a:srgbClr val="174A5B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Conscious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meticulous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Looks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for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mistakes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Perfects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polishes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</a:p>
          <a:p>
            <a:pPr algn="just"/>
            <a:endParaRPr lang="es-ES" sz="2000" b="1" dirty="0">
              <a:solidFill>
                <a:srgbClr val="2F5597"/>
              </a:solidFill>
              <a:latin typeface="Arial"/>
              <a:cs typeface="Arial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6632" y="2270449"/>
            <a:ext cx="787400" cy="825500"/>
          </a:xfrm>
          <a:prstGeom prst="rect">
            <a:avLst/>
          </a:prstGeom>
        </p:spPr>
      </p:pic>
      <p:pic>
        <p:nvPicPr>
          <p:cNvPr id="11" name="Imagen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2162" y="3456625"/>
            <a:ext cx="800100" cy="812800"/>
          </a:xfrm>
          <a:prstGeom prst="rect">
            <a:avLst/>
          </a:prstGeom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28785" y="4648750"/>
            <a:ext cx="787400" cy="71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2902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Team roles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2" name="CuadroTexto 1"/>
          <p:cNvSpPr txBox="1"/>
          <p:nvPr/>
        </p:nvSpPr>
        <p:spPr>
          <a:xfrm>
            <a:off x="211680" y="1221009"/>
            <a:ext cx="11577312" cy="37240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 </a:t>
            </a:r>
            <a:r>
              <a:rPr lang="es-ES" sz="2800" b="1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People</a:t>
            </a:r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2800" b="1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oriented</a:t>
            </a:r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roles</a:t>
            </a:r>
          </a:p>
          <a:p>
            <a:pPr algn="just"/>
            <a:endParaRPr lang="es-ES" sz="2800" b="1" dirty="0" smtClean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 algn="just"/>
            <a:r>
              <a:rPr lang="es-ES" dirty="0" smtClean="0">
                <a:solidFill>
                  <a:srgbClr val="174A5B"/>
                </a:solidFill>
                <a:latin typeface="Arial"/>
                <a:cs typeface="Arial"/>
              </a:rPr>
              <a:t>   </a:t>
            </a:r>
            <a:r>
              <a:rPr lang="es-ES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 smtClean="0">
                <a:solidFill>
                  <a:srgbClr val="2F5597"/>
                </a:solidFill>
                <a:latin typeface="Arial"/>
                <a:cs typeface="Arial"/>
              </a:rPr>
              <a:t>People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-oriented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jobs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bring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together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people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and ideas.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They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keep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spirit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going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/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  <a:p>
            <a:pPr algn="just"/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Coordinator</a:t>
            </a:r>
            <a:r>
              <a:rPr lang="es-ES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: </a:t>
            </a:r>
            <a:r>
              <a:rPr lang="es-ES" dirty="0" err="1" smtClean="0">
                <a:solidFill>
                  <a:srgbClr val="2F5597"/>
                </a:solidFill>
                <a:latin typeface="Arial"/>
                <a:cs typeface="Arial"/>
              </a:rPr>
              <a:t>Mature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self-assured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capable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seeing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talent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Clarifies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objectives</a:t>
            </a:r>
            <a:r>
              <a:rPr lang="es-ES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/>
            <a:endParaRPr lang="es-ES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dirty="0" smtClean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Team</a:t>
            </a:r>
            <a:r>
              <a:rPr lang="es-ES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worker</a:t>
            </a:r>
            <a:r>
              <a:rPr lang="es-ES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: 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Cooperative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astute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diplomatic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in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nature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Listens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avoids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/>
            <a:endParaRPr lang="es-ES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dirty="0" smtClean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Resource</a:t>
            </a:r>
            <a:r>
              <a:rPr lang="es-ES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Investigator</a:t>
            </a:r>
            <a:r>
              <a:rPr lang="es-ES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: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Outgoing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eager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she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seeks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out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new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possibilities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makes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new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relationships</a:t>
            </a:r>
            <a:r>
              <a:rPr lang="es-ES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</a:t>
            </a:r>
            <a:endParaRPr lang="es-ES" sz="2800" b="1" dirty="0">
              <a:solidFill>
                <a:srgbClr val="174A5B"/>
              </a:solidFill>
              <a:latin typeface="Arial"/>
              <a:cs typeface="Arial"/>
            </a:endParaRPr>
          </a:p>
        </p:txBody>
      </p:sp>
      <p:pic>
        <p:nvPicPr>
          <p:cNvPr id="11" name="Imagen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0325" y="3703700"/>
            <a:ext cx="838200" cy="723900"/>
          </a:xfrm>
          <a:prstGeom prst="rect">
            <a:avLst/>
          </a:prstGeom>
        </p:spPr>
      </p:pic>
      <p:pic>
        <p:nvPicPr>
          <p:cNvPr id="12" name="Imagen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9673" y="2569124"/>
            <a:ext cx="762000" cy="774700"/>
          </a:xfrm>
          <a:prstGeom prst="rect">
            <a:avLst/>
          </a:prstGeom>
        </p:spPr>
      </p:pic>
      <p:pic>
        <p:nvPicPr>
          <p:cNvPr id="13" name="Imagen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4600" y="4150425"/>
            <a:ext cx="787400" cy="69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469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Team roles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2" name="CuadroTexto 1"/>
          <p:cNvSpPr txBox="1"/>
          <p:nvPr/>
        </p:nvSpPr>
        <p:spPr>
          <a:xfrm>
            <a:off x="211680" y="1221009"/>
            <a:ext cx="11577312" cy="4001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2800" b="1" dirty="0" smtClean="0">
                <a:solidFill>
                  <a:srgbClr val="926AA8"/>
                </a:solidFill>
                <a:latin typeface="Arial"/>
                <a:cs typeface="Arial"/>
              </a:rPr>
              <a:t> </a:t>
            </a:r>
            <a:r>
              <a:rPr lang="es-ES" sz="2800" b="1" dirty="0" err="1" smtClean="0">
                <a:solidFill>
                  <a:srgbClr val="926AA8"/>
                </a:solidFill>
                <a:latin typeface="Arial"/>
                <a:cs typeface="Arial"/>
              </a:rPr>
              <a:t>Thought</a:t>
            </a:r>
            <a:r>
              <a:rPr lang="es-ES" sz="2800" b="1" dirty="0" smtClean="0">
                <a:solidFill>
                  <a:srgbClr val="926AA8"/>
                </a:solidFill>
                <a:latin typeface="Arial"/>
                <a:cs typeface="Arial"/>
              </a:rPr>
              <a:t> </a:t>
            </a:r>
            <a:r>
              <a:rPr lang="es-ES" sz="2800" b="1" dirty="0" err="1" smtClean="0">
                <a:solidFill>
                  <a:srgbClr val="926AA8"/>
                </a:solidFill>
                <a:latin typeface="Arial"/>
                <a:cs typeface="Arial"/>
              </a:rPr>
              <a:t>oriented</a:t>
            </a:r>
            <a:r>
              <a:rPr lang="es-ES" sz="2800" b="1" dirty="0" smtClean="0">
                <a:solidFill>
                  <a:srgbClr val="926AA8"/>
                </a:solidFill>
                <a:latin typeface="Arial"/>
                <a:cs typeface="Arial"/>
              </a:rPr>
              <a:t> roles</a:t>
            </a:r>
          </a:p>
          <a:p>
            <a:pPr algn="just"/>
            <a:endParaRPr lang="es-ES" sz="2800" b="1" dirty="0" smtClean="0">
              <a:solidFill>
                <a:srgbClr val="926AA8"/>
              </a:solidFill>
              <a:latin typeface="Arial"/>
              <a:cs typeface="Arial"/>
            </a:endParaRPr>
          </a:p>
          <a:p>
            <a:pPr algn="just"/>
            <a:r>
              <a:rPr lang="es-ES" dirty="0" smtClean="0">
                <a:solidFill>
                  <a:srgbClr val="174A5B"/>
                </a:solidFill>
                <a:latin typeface="Arial"/>
                <a:cs typeface="Arial"/>
              </a:rPr>
              <a:t>   </a:t>
            </a:r>
            <a:r>
              <a:rPr lang="es-ES" dirty="0">
                <a:solidFill>
                  <a:srgbClr val="174A5B"/>
                </a:solidFill>
                <a:latin typeface="Arial"/>
                <a:cs typeface="Arial"/>
              </a:rPr>
              <a:t> 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Roles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that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need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thought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examine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possibilities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give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technical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skills</a:t>
            </a:r>
            <a:r>
              <a:rPr lang="es-ES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/>
            <a:endParaRPr lang="es-ES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  <a:p>
            <a:pPr algn="just"/>
            <a:endParaRPr lang="es-ES" dirty="0">
              <a:solidFill>
                <a:srgbClr val="174A5B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dirty="0" err="1" smtClean="0">
                <a:solidFill>
                  <a:srgbClr val="926AA8"/>
                </a:solidFill>
                <a:latin typeface="Arial"/>
                <a:cs typeface="Arial"/>
              </a:rPr>
              <a:t>Plants</a:t>
            </a:r>
            <a:r>
              <a:rPr lang="es-ES" dirty="0">
                <a:solidFill>
                  <a:srgbClr val="926AA8"/>
                </a:solidFill>
                <a:latin typeface="Arial"/>
                <a:cs typeface="Arial"/>
              </a:rPr>
              <a:t>: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Creates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ideas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solves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challenging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issues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by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being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creative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inventive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freethinking</a:t>
            </a:r>
            <a:r>
              <a:rPr lang="es-ES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/>
            <a:endParaRPr lang="es-ES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endParaRPr lang="es-ES" dirty="0">
              <a:solidFill>
                <a:srgbClr val="926AA8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dirty="0" smtClean="0">
                <a:solidFill>
                  <a:srgbClr val="926AA8"/>
                </a:solidFill>
                <a:latin typeface="Arial"/>
                <a:cs typeface="Arial"/>
              </a:rPr>
              <a:t>Monitor </a:t>
            </a:r>
            <a:r>
              <a:rPr lang="es-ES" dirty="0" err="1" smtClean="0">
                <a:solidFill>
                  <a:srgbClr val="926AA8"/>
                </a:solidFill>
                <a:latin typeface="Arial"/>
                <a:cs typeface="Arial"/>
              </a:rPr>
              <a:t>evaluator</a:t>
            </a:r>
            <a:r>
              <a:rPr lang="es-ES" dirty="0">
                <a:solidFill>
                  <a:srgbClr val="926AA8"/>
                </a:solidFill>
                <a:latin typeface="Arial"/>
                <a:cs typeface="Arial"/>
              </a:rPr>
              <a:t>: 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Serious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calculated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astute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Considers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all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possibilities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makes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correct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judgments</a:t>
            </a:r>
            <a:r>
              <a:rPr lang="es-ES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/>
            <a:endParaRPr lang="es-ES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endParaRPr lang="es-ES" dirty="0" smtClean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just">
              <a:buFont typeface="Wingdings" charset="2"/>
              <a:buChar char="v"/>
            </a:pPr>
            <a:r>
              <a:rPr lang="es-ES" dirty="0" err="1" smtClean="0">
                <a:solidFill>
                  <a:srgbClr val="926AA8"/>
                </a:solidFill>
                <a:latin typeface="Arial"/>
                <a:cs typeface="Arial"/>
              </a:rPr>
              <a:t>Specialist</a:t>
            </a:r>
            <a:r>
              <a:rPr lang="es-ES" dirty="0">
                <a:solidFill>
                  <a:srgbClr val="926AA8"/>
                </a:solidFill>
                <a:latin typeface="Arial"/>
                <a:cs typeface="Arial"/>
              </a:rPr>
              <a:t>: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Dedicated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self-starting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, and single-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minded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They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provide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specialised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knowledge</a:t>
            </a:r>
            <a:r>
              <a:rPr lang="es-ES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dirty="0" err="1">
                <a:solidFill>
                  <a:srgbClr val="2F5597"/>
                </a:solidFill>
                <a:latin typeface="Arial"/>
                <a:cs typeface="Arial"/>
              </a:rPr>
              <a:t>abiliti</a:t>
            </a:r>
            <a:r>
              <a:rPr lang="es-ES" dirty="0" err="1">
                <a:solidFill>
                  <a:srgbClr val="174A5B"/>
                </a:solidFill>
                <a:latin typeface="Arial"/>
                <a:cs typeface="Arial"/>
              </a:rPr>
              <a:t>es</a:t>
            </a:r>
            <a:r>
              <a:rPr lang="es-ES" dirty="0">
                <a:solidFill>
                  <a:srgbClr val="174A5B"/>
                </a:solidFill>
                <a:latin typeface="Arial"/>
                <a:cs typeface="Arial"/>
              </a:rPr>
              <a:t>.</a:t>
            </a:r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</p:txBody>
      </p:sp>
      <p:pic>
        <p:nvPicPr>
          <p:cNvPr id="12" name="Imagen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4644" y="2485374"/>
            <a:ext cx="749300" cy="749300"/>
          </a:xfrm>
          <a:prstGeom prst="rect">
            <a:avLst/>
          </a:prstGeom>
        </p:spPr>
      </p:pic>
      <p:pic>
        <p:nvPicPr>
          <p:cNvPr id="13" name="Imagen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0589" y="3340725"/>
            <a:ext cx="812800" cy="774700"/>
          </a:xfrm>
          <a:prstGeom prst="rect">
            <a:avLst/>
          </a:prstGeom>
        </p:spPr>
      </p:pic>
      <p:pic>
        <p:nvPicPr>
          <p:cNvPr id="14" name="Imagen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2685" y="5128426"/>
            <a:ext cx="812800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0828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MANAGING CONFLICT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2" name="CuadroTexto 1"/>
          <p:cNvSpPr txBox="1"/>
          <p:nvPr/>
        </p:nvSpPr>
        <p:spPr>
          <a:xfrm>
            <a:off x="211680" y="1221009"/>
            <a:ext cx="11577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2800" b="1" dirty="0" smtClean="0">
                <a:solidFill>
                  <a:srgbClr val="926AA8"/>
                </a:solidFill>
                <a:latin typeface="Arial"/>
                <a:cs typeface="Arial"/>
              </a:rPr>
              <a:t> </a:t>
            </a:r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774030" y="1433337"/>
            <a:ext cx="10546170" cy="31598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es-ES" dirty="0" smtClean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s-ES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s-ES" dirty="0" smtClean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1335589" y="1901356"/>
            <a:ext cx="1005193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arises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from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differences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when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people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come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join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in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their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differences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can cause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because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are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dealing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with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individial's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lives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jobs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self-esteam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plessures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principals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.​</a:t>
            </a:r>
          </a:p>
        </p:txBody>
      </p:sp>
    </p:spTree>
    <p:extLst>
      <p:ext uri="{BB962C8B-B14F-4D97-AF65-F5344CB8AC3E}">
        <p14:creationId xmlns:p14="http://schemas.microsoft.com/office/powerpoint/2010/main" val="40546066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MANAGING CONFLICT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2" name="CuadroTexto 1"/>
          <p:cNvSpPr txBox="1"/>
          <p:nvPr/>
        </p:nvSpPr>
        <p:spPr>
          <a:xfrm>
            <a:off x="211680" y="1221009"/>
            <a:ext cx="11577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2800" b="1" dirty="0" smtClean="0">
                <a:solidFill>
                  <a:srgbClr val="926AA8"/>
                </a:solidFill>
                <a:latin typeface="Arial"/>
                <a:cs typeface="Arial"/>
              </a:rPr>
              <a:t> </a:t>
            </a:r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958057" y="1767886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ES" sz="2000" b="1" dirty="0" err="1">
                <a:solidFill>
                  <a:srgbClr val="4472C4"/>
                </a:solidFill>
                <a:latin typeface="Arial"/>
                <a:cs typeface="Arial"/>
              </a:rPr>
              <a:t>Reasons</a:t>
            </a:r>
            <a:r>
              <a:rPr lang="es-ES" sz="2000" b="1" dirty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2000" b="1" dirty="0" err="1">
                <a:solidFill>
                  <a:srgbClr val="4472C4"/>
                </a:solidFill>
                <a:latin typeface="Arial"/>
                <a:cs typeface="Arial"/>
              </a:rPr>
              <a:t>why</a:t>
            </a:r>
            <a:r>
              <a:rPr lang="es-ES" sz="2000" b="1" dirty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r>
              <a:rPr lang="es-ES" sz="2000" b="1" dirty="0" err="1">
                <a:solidFill>
                  <a:srgbClr val="4472C4"/>
                </a:solidFill>
                <a:latin typeface="Arial"/>
                <a:cs typeface="Arial"/>
              </a:rPr>
              <a:t>conflicts</a:t>
            </a:r>
            <a:r>
              <a:rPr lang="es-ES" sz="2000" b="1" dirty="0">
                <a:solidFill>
                  <a:srgbClr val="4472C4"/>
                </a:solidFill>
                <a:latin typeface="Arial"/>
                <a:cs typeface="Arial"/>
              </a:rPr>
              <a:t> can </a:t>
            </a:r>
            <a:r>
              <a:rPr lang="es-ES" sz="2000" b="1" dirty="0" err="1">
                <a:solidFill>
                  <a:srgbClr val="4472C4"/>
                </a:solidFill>
                <a:latin typeface="Arial"/>
                <a:cs typeface="Arial"/>
              </a:rPr>
              <a:t>occurs</a:t>
            </a:r>
            <a:r>
              <a:rPr lang="es-ES" sz="2000" b="1" dirty="0">
                <a:solidFill>
                  <a:srgbClr val="4472C4"/>
                </a:solidFill>
                <a:latin typeface="Arial"/>
                <a:cs typeface="Arial"/>
              </a:rPr>
              <a:t> </a:t>
            </a:r>
            <a:endParaRPr lang="es-ES" sz="2000" b="1" dirty="0" smtClean="0">
              <a:solidFill>
                <a:srgbClr val="4472C4"/>
              </a:solidFill>
              <a:latin typeface="Arial"/>
              <a:cs typeface="Arial"/>
            </a:endParaRPr>
          </a:p>
          <a:p>
            <a:endParaRPr lang="es-ES" dirty="0" smtClean="0">
              <a:latin typeface="Arial"/>
              <a:cs typeface="Arial"/>
            </a:endParaRPr>
          </a:p>
          <a:p>
            <a:r>
              <a:rPr lang="es-ES" dirty="0" smtClean="0">
                <a:latin typeface="Arial"/>
                <a:cs typeface="Arial"/>
              </a:rPr>
              <a:t>•</a:t>
            </a: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1007378" y="2409939"/>
            <a:ext cx="6096000" cy="43396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Rant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​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Attack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people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hate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​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Tormenting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those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who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threaten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their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own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self-estem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 ​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Job Positions​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Being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disrespectful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​</a:t>
            </a: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Becoming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nasty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for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own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fun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.​</a:t>
            </a:r>
          </a:p>
          <a:p>
            <a:endParaRPr lang="es-ES" dirty="0"/>
          </a:p>
          <a:p>
            <a:r>
              <a:rPr lang="es-ES" dirty="0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17621753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MANAGING CONFLICT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2" name="CuadroTexto 1"/>
          <p:cNvSpPr txBox="1"/>
          <p:nvPr/>
        </p:nvSpPr>
        <p:spPr>
          <a:xfrm>
            <a:off x="211680" y="1221009"/>
            <a:ext cx="11577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2800" b="1" dirty="0" smtClean="0">
                <a:solidFill>
                  <a:srgbClr val="926AA8"/>
                </a:solidFill>
                <a:latin typeface="Arial"/>
                <a:cs typeface="Arial"/>
              </a:rPr>
              <a:t> </a:t>
            </a:r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</p:txBody>
      </p:sp>
      <p:sp>
        <p:nvSpPr>
          <p:cNvPr id="12" name="Rectángulo 11"/>
          <p:cNvSpPr/>
          <p:nvPr/>
        </p:nvSpPr>
        <p:spPr>
          <a:xfrm>
            <a:off x="337606" y="1140961"/>
            <a:ext cx="11671523" cy="900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s-ES" dirty="0" err="1">
                <a:solidFill>
                  <a:srgbClr val="2F5597"/>
                </a:solidFill>
              </a:rPr>
              <a:t>How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Conflict</a:t>
            </a:r>
            <a:r>
              <a:rPr lang="es-ES" dirty="0">
                <a:solidFill>
                  <a:srgbClr val="2F5597"/>
                </a:solidFill>
              </a:rPr>
              <a:t> can be </a:t>
            </a:r>
            <a:r>
              <a:rPr lang="es-ES" dirty="0" err="1">
                <a:solidFill>
                  <a:srgbClr val="2F5597"/>
                </a:solidFill>
              </a:rPr>
              <a:t>Managed</a:t>
            </a:r>
            <a:r>
              <a:rPr lang="es-ES" dirty="0">
                <a:solidFill>
                  <a:srgbClr val="2F5597"/>
                </a:solidFill>
              </a:rPr>
              <a:t>; </a:t>
            </a:r>
            <a:r>
              <a:rPr lang="es-ES" dirty="0" err="1">
                <a:solidFill>
                  <a:srgbClr val="2F5597"/>
                </a:solidFill>
              </a:rPr>
              <a:t>according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to</a:t>
            </a:r>
            <a:r>
              <a:rPr lang="es-ES" dirty="0">
                <a:solidFill>
                  <a:srgbClr val="2F5597"/>
                </a:solidFill>
              </a:rPr>
              <a:t> Thomas, K. W., and </a:t>
            </a:r>
            <a:r>
              <a:rPr lang="es-ES" dirty="0" err="1">
                <a:solidFill>
                  <a:srgbClr val="2F5597"/>
                </a:solidFill>
              </a:rPr>
              <a:t>Kilmann</a:t>
            </a:r>
            <a:r>
              <a:rPr lang="es-ES" dirty="0">
                <a:solidFill>
                  <a:srgbClr val="2F5597"/>
                </a:solidFill>
              </a:rPr>
              <a:t>, R. H. </a:t>
            </a:r>
            <a:r>
              <a:rPr lang="es-ES" dirty="0" err="1">
                <a:solidFill>
                  <a:srgbClr val="2F5597"/>
                </a:solidFill>
              </a:rPr>
              <a:t>The</a:t>
            </a:r>
            <a:r>
              <a:rPr lang="es-ES" dirty="0">
                <a:solidFill>
                  <a:srgbClr val="2F5597"/>
                </a:solidFill>
              </a:rPr>
              <a:t> Thomas-</a:t>
            </a:r>
            <a:r>
              <a:rPr lang="es-ES" dirty="0" err="1">
                <a:solidFill>
                  <a:srgbClr val="2F5597"/>
                </a:solidFill>
              </a:rPr>
              <a:t>Kilmann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Conflict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Mode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Instrument</a:t>
            </a:r>
            <a:r>
              <a:rPr lang="es-ES" dirty="0">
                <a:solidFill>
                  <a:srgbClr val="2F5597"/>
                </a:solidFill>
              </a:rPr>
              <a:t> (Mountain View, CA: CPP, Inc., 1974)</a:t>
            </a:r>
            <a:r>
              <a:rPr lang="es-ES" dirty="0" smtClean="0">
                <a:solidFill>
                  <a:srgbClr val="2F5597"/>
                </a:solidFill>
              </a:rPr>
              <a:t>.</a:t>
            </a:r>
            <a:endParaRPr lang="es-ES" dirty="0">
              <a:solidFill>
                <a:srgbClr val="2F5597"/>
              </a:solidFill>
            </a:endParaRPr>
          </a:p>
        </p:txBody>
      </p:sp>
      <p:pic>
        <p:nvPicPr>
          <p:cNvPr id="13" name="Imagen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3194" y="2275351"/>
            <a:ext cx="7543800" cy="3657600"/>
          </a:xfrm>
          <a:prstGeom prst="rect">
            <a:avLst/>
          </a:prstGeom>
        </p:spPr>
      </p:pic>
      <p:sp>
        <p:nvSpPr>
          <p:cNvPr id="14" name="Rectángulo 13"/>
          <p:cNvSpPr/>
          <p:nvPr/>
        </p:nvSpPr>
        <p:spPr>
          <a:xfrm>
            <a:off x="1519442" y="6047978"/>
            <a:ext cx="5391219" cy="4847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s-ES" dirty="0" err="1">
                <a:solidFill>
                  <a:srgbClr val="2F5597"/>
                </a:solidFill>
              </a:rPr>
              <a:t>This</a:t>
            </a:r>
            <a:r>
              <a:rPr lang="es-ES" dirty="0">
                <a:solidFill>
                  <a:srgbClr val="2F5597"/>
                </a:solidFill>
              </a:rPr>
              <a:t>  </a:t>
            </a:r>
            <a:r>
              <a:rPr lang="es-ES" dirty="0" err="1">
                <a:solidFill>
                  <a:srgbClr val="2F5597"/>
                </a:solidFill>
              </a:rPr>
              <a:t>Photoby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Unknown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Author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 smtClean="0">
                <a:solidFill>
                  <a:srgbClr val="2F5597"/>
                </a:solidFill>
              </a:rPr>
              <a:t>is</a:t>
            </a:r>
            <a:r>
              <a:rPr lang="es-ES" dirty="0" smtClean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licensed</a:t>
            </a:r>
            <a:r>
              <a:rPr lang="es-ES" dirty="0">
                <a:solidFill>
                  <a:srgbClr val="2F5597"/>
                </a:solidFill>
              </a:rPr>
              <a:t> </a:t>
            </a:r>
            <a:r>
              <a:rPr lang="es-ES" dirty="0" err="1">
                <a:solidFill>
                  <a:srgbClr val="2F5597"/>
                </a:solidFill>
              </a:rPr>
              <a:t>under</a:t>
            </a:r>
            <a:r>
              <a:rPr lang="es-ES" dirty="0">
                <a:solidFill>
                  <a:srgbClr val="2F5597"/>
                </a:solidFill>
              </a:rPr>
              <a:t> CC BY</a:t>
            </a:r>
          </a:p>
        </p:txBody>
      </p:sp>
    </p:spTree>
    <p:extLst>
      <p:ext uri="{BB962C8B-B14F-4D97-AF65-F5344CB8AC3E}">
        <p14:creationId xmlns:p14="http://schemas.microsoft.com/office/powerpoint/2010/main" val="33197413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MANAGING CONFLICT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CuadroTexto 2"/>
          <p:cNvSpPr txBox="1"/>
          <p:nvPr/>
        </p:nvSpPr>
        <p:spPr>
          <a:xfrm>
            <a:off x="781591" y="17582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s-ES" dirty="0"/>
          </a:p>
        </p:txBody>
      </p:sp>
      <p:sp>
        <p:nvSpPr>
          <p:cNvPr id="2" name="CuadroTexto 1"/>
          <p:cNvSpPr txBox="1"/>
          <p:nvPr/>
        </p:nvSpPr>
        <p:spPr>
          <a:xfrm>
            <a:off x="211680" y="1221009"/>
            <a:ext cx="11577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28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2800" b="1" dirty="0" smtClean="0">
                <a:solidFill>
                  <a:srgbClr val="926AA8"/>
                </a:solidFill>
                <a:latin typeface="Arial"/>
                <a:cs typeface="Arial"/>
              </a:rPr>
              <a:t> </a:t>
            </a:r>
            <a:endParaRPr lang="es-ES" dirty="0" smtClean="0">
              <a:solidFill>
                <a:srgbClr val="174A5B"/>
              </a:solidFill>
              <a:latin typeface="Arial"/>
              <a:cs typeface="Arial"/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861598" y="1545288"/>
            <a:ext cx="10263326" cy="43755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b="1" dirty="0" err="1" smtClean="0">
                <a:solidFill>
                  <a:srgbClr val="4472C4"/>
                </a:solidFill>
                <a:latin typeface="Arial"/>
                <a:cs typeface="Arial"/>
              </a:rPr>
              <a:t>Limitations</a:t>
            </a:r>
            <a:r>
              <a:rPr lang="es-ES" sz="2000" dirty="0" smtClean="0">
                <a:solidFill>
                  <a:srgbClr val="4472C4"/>
                </a:solidFill>
                <a:latin typeface="Arial"/>
                <a:cs typeface="Arial"/>
              </a:rPr>
              <a:t> </a:t>
            </a:r>
          </a:p>
          <a:p>
            <a:endParaRPr lang="es-ES" sz="20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s-ES" sz="2000" dirty="0" smtClean="0">
                <a:latin typeface="Arial"/>
                <a:cs typeface="Arial"/>
              </a:rPr>
              <a:t>•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does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not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matter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what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kind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no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method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managing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work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without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mutual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respect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willingness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disagree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resolve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disagreements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Each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person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must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be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willing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take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following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four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steps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when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meeting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erupts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into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storm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(W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eiss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1997): </a:t>
            </a:r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1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.Listen </a:t>
            </a:r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2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Acknowledge</a:t>
            </a:r>
          </a:p>
          <a:p>
            <a:pPr>
              <a:lnSpc>
                <a:spcPct val="150000"/>
              </a:lnSpc>
            </a:pP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3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Respond</a:t>
            </a:r>
          </a:p>
          <a:p>
            <a:pPr>
              <a:lnSpc>
                <a:spcPct val="150000"/>
              </a:lnSpc>
            </a:pP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4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.Resolve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remaining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differences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urges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Weiss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D. H. (1997). </a:t>
            </a:r>
          </a:p>
        </p:txBody>
      </p:sp>
    </p:spTree>
    <p:extLst>
      <p:ext uri="{BB962C8B-B14F-4D97-AF65-F5344CB8AC3E}">
        <p14:creationId xmlns:p14="http://schemas.microsoft.com/office/powerpoint/2010/main" val="28955721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an important aspect of any organisation’s development and success. It is not a simple one step process it requires teamwork from all sides.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endParaRPr lang="es-ES" sz="2400" dirty="0"/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6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SUCCESSFUL TEAM DEVELOPMENT  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</p:spTree>
    <p:extLst>
      <p:ext uri="{BB962C8B-B14F-4D97-AF65-F5344CB8AC3E}">
        <p14:creationId xmlns:p14="http://schemas.microsoft.com/office/powerpoint/2010/main" val="15371206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838200" y="1125251"/>
            <a:ext cx="10515600" cy="5497652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Benefit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of a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successful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development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;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Belbin’s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Theory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model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extensively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used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by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many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business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and has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proved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be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successful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There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are 9 roles of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Belbin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model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but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will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emphases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on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a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few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.i.e.  ​</a:t>
            </a:r>
          </a:p>
          <a:p>
            <a:pPr>
              <a:lnSpc>
                <a:spcPct val="150000"/>
              </a:lnSpc>
            </a:pPr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work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​</a:t>
            </a:r>
          </a:p>
          <a:p>
            <a:pPr>
              <a:lnSpc>
                <a:spcPct val="150000"/>
              </a:lnSpc>
            </a:pP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Monitor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Evaluator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pPr>
              <a:lnSpc>
                <a:spcPct val="150000"/>
              </a:lnSpc>
            </a:pP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Specialist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pPr>
              <a:lnSpc>
                <a:spcPct val="150000"/>
              </a:lnSpc>
            </a:pP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Resources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investigators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pPr>
              <a:lnSpc>
                <a:spcPct val="150000"/>
              </a:lnSpc>
            </a:pP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Coordinators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pPr marL="0" indent="0" algn="just">
              <a:buNone/>
            </a:pPr>
            <a:endParaRPr lang="es-ES" sz="2000" dirty="0"/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6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SUCCESSFUL  TEAM DEVELOPMENT  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2" name="Rectángulo 1"/>
          <p:cNvSpPr/>
          <p:nvPr/>
        </p:nvSpPr>
        <p:spPr>
          <a:xfrm>
            <a:off x="3236836" y="6194814"/>
            <a:ext cx="1982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/>
              <a:t>(</a:t>
            </a:r>
            <a:r>
              <a:rPr lang="es-ES" dirty="0" err="1"/>
              <a:t>Belbin</a:t>
            </a:r>
            <a:r>
              <a:rPr lang="es-ES" dirty="0"/>
              <a:t>, R.M. 1981)</a:t>
            </a:r>
          </a:p>
        </p:txBody>
      </p:sp>
    </p:spTree>
    <p:extLst>
      <p:ext uri="{BB962C8B-B14F-4D97-AF65-F5344CB8AC3E}">
        <p14:creationId xmlns:p14="http://schemas.microsoft.com/office/powerpoint/2010/main" val="6865224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783573" y="913355"/>
            <a:ext cx="10515600" cy="5272602"/>
          </a:xfrm>
        </p:spPr>
        <p:txBody>
          <a:bodyPr>
            <a:normAutofit lnSpcReduction="10000"/>
          </a:bodyPr>
          <a:lstStyle/>
          <a:p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Teams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therefore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exist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accomplish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specific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task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that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are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related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common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goals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using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synergy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teamwork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Communication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Plans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Staff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training and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development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building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activities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​</a:t>
            </a:r>
          </a:p>
          <a:p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400" dirty="0" err="1" smtClean="0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4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 smtClean="0">
                <a:solidFill>
                  <a:srgbClr val="2F5597"/>
                </a:solidFill>
                <a:latin typeface="Arial"/>
                <a:cs typeface="Arial"/>
              </a:rPr>
              <a:t>Leadership</a:t>
            </a:r>
            <a:r>
              <a:rPr lang="es-ES" sz="2400" dirty="0" smtClean="0">
                <a:solidFill>
                  <a:srgbClr val="2F5597"/>
                </a:solidFill>
                <a:latin typeface="Arial"/>
                <a:cs typeface="Arial"/>
              </a:rPr>
              <a:t> training </a:t>
            </a:r>
          </a:p>
          <a:p>
            <a:pPr marL="0" indent="0">
              <a:buNone/>
            </a:pPr>
            <a:endParaRPr lang="es-ES" sz="24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Leadership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400" dirty="0" err="1">
                <a:solidFill>
                  <a:srgbClr val="2F5597"/>
                </a:solidFill>
                <a:latin typeface="Arial"/>
                <a:cs typeface="Arial"/>
              </a:rPr>
              <a:t>development</a:t>
            </a:r>
            <a:r>
              <a:rPr lang="es-ES" sz="2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</a:p>
          <a:p>
            <a:endParaRPr lang="es-ES" sz="24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endParaRPr lang="es-ES" sz="2400" dirty="0" smtClean="0"/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6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SUCCESSFUL TEAM DEVELOPMENT  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2" name="Rectángulo 1"/>
          <p:cNvSpPr/>
          <p:nvPr/>
        </p:nvSpPr>
        <p:spPr>
          <a:xfrm>
            <a:off x="4328701" y="5377158"/>
            <a:ext cx="29416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dirty="0" smtClean="0">
                <a:solidFill>
                  <a:srgbClr val="2F5597"/>
                </a:solidFill>
              </a:rPr>
              <a:t> (</a:t>
            </a:r>
            <a:r>
              <a:rPr lang="pl-PL" dirty="0" err="1">
                <a:solidFill>
                  <a:srgbClr val="2F5597"/>
                </a:solidFill>
              </a:rPr>
              <a:t>Kozlowski</a:t>
            </a:r>
            <a:r>
              <a:rPr lang="pl-PL" dirty="0">
                <a:solidFill>
                  <a:srgbClr val="2F5597"/>
                </a:solidFill>
              </a:rPr>
              <a:t>, J. &amp; Bell, S. 2001) </a:t>
            </a:r>
            <a:endParaRPr lang="es-ES" dirty="0">
              <a:solidFill>
                <a:srgbClr val="2F55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0892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783573" y="913355"/>
            <a:ext cx="10515600" cy="5272602"/>
          </a:xfrm>
        </p:spPr>
        <p:txBody>
          <a:bodyPr>
            <a:normAutofit/>
          </a:bodyPr>
          <a:lstStyle/>
          <a:p>
            <a:endParaRPr lang="es-ES" sz="24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endParaRPr lang="es-ES" sz="2400" dirty="0" smtClean="0"/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6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SUCCESSFUL TEAM DEVELOPMENT  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4" name="Rectángulo 3"/>
          <p:cNvSpPr/>
          <p:nvPr/>
        </p:nvSpPr>
        <p:spPr>
          <a:xfrm>
            <a:off x="802826" y="1114004"/>
            <a:ext cx="8311981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 of  Building a Successful Team </a:t>
            </a:r>
            <a:r>
              <a:rPr lang="en-GB" sz="2400" b="1" dirty="0" smtClean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r>
              <a:rPr lang="en-GB" sz="2400" b="1" dirty="0" smtClean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b="1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400" dirty="0" smtClean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</a:p>
          <a:p>
            <a:endParaRPr lang="en-GB" sz="2400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Common Goals </a:t>
            </a:r>
            <a:endParaRPr lang="en-GB" sz="2400" dirty="0" smtClean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 with Change and </a:t>
            </a:r>
            <a:r>
              <a:rPr lang="en-GB" sz="2400" dirty="0" smtClean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Conflicts</a:t>
            </a:r>
          </a:p>
          <a:p>
            <a:endParaRPr lang="en-GB" sz="2400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Information and Ideas </a:t>
            </a:r>
            <a:endParaRPr lang="en-GB" sz="2400" dirty="0" smtClean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Trust </a:t>
            </a:r>
            <a:endParaRPr lang="en-GB" sz="2400" dirty="0" smtClean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 smtClean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endParaRPr lang="en-GB" sz="2400" b="1" dirty="0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54640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6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CONCLUSIONS 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12" name="Marcador de contenido 11"/>
          <p:cNvSpPr>
            <a:spLocks noGrp="1"/>
          </p:cNvSpPr>
          <p:nvPr>
            <p:ph idx="1"/>
          </p:nvPr>
        </p:nvSpPr>
        <p:spPr>
          <a:xfrm>
            <a:off x="779132" y="915631"/>
            <a:ext cx="10515600" cy="5093703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All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not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dismissive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.​</a:t>
            </a:r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Common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can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contribute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successful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problem-solving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decision-making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prompt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people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examine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problem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.​</a:t>
            </a:r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No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method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managing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conflict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work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without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mutual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respect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willingness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disagree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resolve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disagreements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Each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person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must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be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willing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:​</a:t>
            </a:r>
          </a:p>
          <a:p>
            <a:pPr algn="just"/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Pay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attention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​</a:t>
            </a:r>
          </a:p>
          <a:p>
            <a:pPr algn="just"/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Recognize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​</a:t>
            </a:r>
          </a:p>
          <a:p>
            <a:pPr algn="just"/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Answer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​</a:t>
            </a:r>
          </a:p>
          <a:p>
            <a:pPr algn="just"/>
            <a:r>
              <a:rPr lang="es-ES" sz="2000" dirty="0" err="1" smtClean="0">
                <a:solidFill>
                  <a:srgbClr val="2F5597"/>
                </a:solidFill>
                <a:latin typeface="Arial"/>
                <a:cs typeface="Arial"/>
              </a:rPr>
              <a:t>Reconcile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urgs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Weiss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D. H. (1997)​</a:t>
            </a: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1611849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192919" y="1505024"/>
            <a:ext cx="11999081" cy="5352976"/>
          </a:xfrm>
        </p:spPr>
        <p:txBody>
          <a:bodyPr>
            <a:normAutofit/>
          </a:bodyPr>
          <a:lstStyle/>
          <a:p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leaders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application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delivery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managers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find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simpler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manage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their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if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are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aware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these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positions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Each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person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must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be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willing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 listen,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Acknowledge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Respond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Resolve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differences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</a:p>
          <a:p>
            <a:pPr marL="0" indent="0" algn="just">
              <a:buNone/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>
              <a:lnSpc>
                <a:spcPct val="100000"/>
              </a:lnSpc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know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about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Roles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It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might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be beneficial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understand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these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responsibilities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in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order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to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recognise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the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strengths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weaknesses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of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each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member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and, as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result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effectively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manage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members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algn="just">
              <a:lnSpc>
                <a:spcPct val="100000"/>
              </a:lnSpc>
            </a:pPr>
            <a:r>
              <a:rPr lang="en-GB" sz="2000" dirty="0">
                <a:solidFill>
                  <a:srgbClr val="2F559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maintain a successful team development you need to keep a regular open communication and monitor how the team interacts </a:t>
            </a:r>
          </a:p>
          <a:p>
            <a:pPr algn="just">
              <a:lnSpc>
                <a:spcPct val="100000"/>
              </a:lnSpc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sz="24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buFont typeface="Wingdings" charset="2"/>
              <a:buChar char="Ø"/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endParaRPr lang="es-ES" dirty="0"/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783772"/>
            <a:chOff x="0" y="-1"/>
            <a:chExt cx="12192000" cy="783772"/>
          </a:xfrm>
          <a:solidFill>
            <a:srgbClr val="174A5B"/>
          </a:solidFill>
        </p:grpSpPr>
        <p:sp>
          <p:nvSpPr>
            <p:cNvPr id="6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CONCLUSIONS  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10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</p:spTree>
    <p:extLst>
      <p:ext uri="{BB962C8B-B14F-4D97-AF65-F5344CB8AC3E}">
        <p14:creationId xmlns:p14="http://schemas.microsoft.com/office/powerpoint/2010/main" val="11526302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31 Teamwork Quotes That Will Fire Up Your Team - Bit Blog">
            <a:extLst>
              <a:ext uri="{FF2B5EF4-FFF2-40B4-BE49-F238E27FC236}">
                <a16:creationId xmlns:a16="http://schemas.microsoft.com/office/drawing/2014/main" xmlns="" id="{754831D9-64B1-41CF-A5D4-1A21294C42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36" t="-2244" r="536" b="8719"/>
          <a:stretch/>
        </p:blipFill>
        <p:spPr bwMode="auto">
          <a:xfrm>
            <a:off x="460310" y="375982"/>
            <a:ext cx="11271379" cy="610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5244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996650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endParaRPr lang="en-US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REFERENCES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Rectángulo 2"/>
          <p:cNvSpPr/>
          <p:nvPr/>
        </p:nvSpPr>
        <p:spPr>
          <a:xfrm>
            <a:off x="677571" y="1305060"/>
            <a:ext cx="10530094" cy="62401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Erhan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A., 2021.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Belbin’s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roles. [online]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Linkedin.com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Available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at: &lt;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https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://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www.linkedin.com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/pulse/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belbins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-roles-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ayla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erhan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/&gt; [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Accessed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11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August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2021]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lvl="0" algn="just"/>
            <a:endParaRPr lang="es-ES_tradnl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lvl="0"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Wiley.com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(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n.d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.).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Effective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Teamwork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Practical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Lessons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from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Organizational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Research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3rd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Edition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|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Wiley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[online]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Available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at: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https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://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www.wiley.com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/en-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gb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/Effective+Teamwork%3A+Practical+Lessons+from+Organizational+Research%2C+3rd+Edition-p-9780470974988 [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Accessed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17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Aug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2021]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lvl="0" algn="just"/>
            <a:endParaRPr lang="es-ES_tradnl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lvl="0"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Wiley.com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(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n.d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.).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Work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Group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Dynamics |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Wiley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[online]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Available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at: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https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://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www.wiley.com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/en-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us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/Team+Work+and+Group+Dynamics-p-9780471197690 [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Accessed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17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Aug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2021]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lvl="0" algn="just"/>
            <a:endParaRPr lang="es-ES_tradnl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lvl="0" algn="just"/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Wise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Ways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Consulting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(2015).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How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Do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Build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Trust in a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? [online]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Available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at: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https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://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www.wisewaysconsulting.com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how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-do-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build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-trust-in-a-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team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 [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Accessed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17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Aug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2021].</a:t>
            </a:r>
            <a:endParaRPr lang="es-ES_tradnl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algn="just"/>
            <a:r>
              <a:rPr lang="en-GB" sz="2000" dirty="0">
                <a:solidFill>
                  <a:srgbClr val="2F5597"/>
                </a:solidFill>
                <a:latin typeface="Arial"/>
                <a:cs typeface="Arial"/>
              </a:rPr>
              <a:t> </a:t>
            </a:r>
            <a:endParaRPr lang="es-ES_tradnl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1709646" y="520082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s-ES" dirty="0"/>
          </a:p>
          <a:p>
            <a:r>
              <a:rPr lang="es-ES" dirty="0"/>
              <a:t>‌</a:t>
            </a:r>
          </a:p>
        </p:txBody>
      </p:sp>
      <p:sp>
        <p:nvSpPr>
          <p:cNvPr id="4" name="Rectángulo 3"/>
          <p:cNvSpPr/>
          <p:nvPr/>
        </p:nvSpPr>
        <p:spPr>
          <a:xfrm>
            <a:off x="2911433" y="472095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s-ES" dirty="0"/>
          </a:p>
          <a:p>
            <a:r>
              <a:rPr lang="es-E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7302310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F31F3392-49A1-4094-A2DB-8E703A56D703}"/>
              </a:ext>
            </a:extLst>
          </p:cNvPr>
          <p:cNvGrpSpPr/>
          <p:nvPr/>
        </p:nvGrpSpPr>
        <p:grpSpPr>
          <a:xfrm>
            <a:off x="0" y="0"/>
            <a:ext cx="12192000" cy="996650"/>
            <a:chOff x="0" y="-1"/>
            <a:chExt cx="12192000" cy="783772"/>
          </a:xfrm>
          <a:solidFill>
            <a:srgbClr val="174A5B"/>
          </a:solidFill>
        </p:grpSpPr>
        <p:sp>
          <p:nvSpPr>
            <p:cNvPr id="5" name="Frame 4">
              <a:extLst>
                <a:ext uri="{FF2B5EF4-FFF2-40B4-BE49-F238E27FC236}">
                  <a16:creationId xmlns:a16="http://schemas.microsoft.com/office/drawing/2014/main" xmlns="" id="{018EF0DC-518F-40F7-9CC0-EC3AE0CED191}"/>
                </a:ext>
              </a:extLst>
            </p:cNvPr>
            <p:cNvSpPr/>
            <p:nvPr/>
          </p:nvSpPr>
          <p:spPr>
            <a:xfrm>
              <a:off x="0" y="0"/>
              <a:ext cx="12192000" cy="783771"/>
            </a:xfrm>
            <a:prstGeom prst="frame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endParaRPr lang="en-US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REFERENCES  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  <a:p>
              <a:pPr algn="ctr"/>
              <a:r>
                <a:rPr lang="en-US" sz="32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  <a:latin typeface="Arial Black" panose="020B0A04020102020204" pitchFamily="34" charset="0"/>
                </a:rPr>
                <a:t> </a:t>
              </a:r>
              <a:endParaRPr lang="x-none" sz="2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 Black" panose="020B0A0402010202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9406724F-104B-4F1D-BBD4-B0E40F3B97A0}"/>
                </a:ext>
              </a:extLst>
            </p:cNvPr>
            <p:cNvSpPr/>
            <p:nvPr/>
          </p:nvSpPr>
          <p:spPr>
            <a:xfrm>
              <a:off x="298580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FB3ED921-D514-4424-857B-CF77E87F67D8}"/>
                </a:ext>
              </a:extLst>
            </p:cNvPr>
            <p:cNvSpPr/>
            <p:nvPr/>
          </p:nvSpPr>
          <p:spPr>
            <a:xfrm>
              <a:off x="11706808" y="-1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xmlns="" id="{29906EB4-473A-4188-A61C-1F665A1D5E13}"/>
                </a:ext>
              </a:extLst>
            </p:cNvPr>
            <p:cNvSpPr/>
            <p:nvPr/>
          </p:nvSpPr>
          <p:spPr>
            <a:xfrm>
              <a:off x="690466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xmlns="" id="{D99ADFE8-D5DD-4C00-9B2A-D8853350E52A}"/>
                </a:ext>
              </a:extLst>
            </p:cNvPr>
            <p:cNvSpPr/>
            <p:nvPr/>
          </p:nvSpPr>
          <p:spPr>
            <a:xfrm>
              <a:off x="11314922" y="0"/>
              <a:ext cx="186612" cy="783771"/>
            </a:xfrm>
            <a:prstGeom prst="rect">
              <a:avLst/>
            </a:prstGeom>
            <a:grpFill/>
            <a:ln>
              <a:solidFill>
                <a:srgbClr val="174A5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x-none"/>
            </a:p>
          </p:txBody>
        </p:sp>
      </p:grpSp>
      <p:sp>
        <p:nvSpPr>
          <p:cNvPr id="3" name="Rectángulo 2"/>
          <p:cNvSpPr/>
          <p:nvPr/>
        </p:nvSpPr>
        <p:spPr>
          <a:xfrm>
            <a:off x="650257" y="1632553"/>
            <a:ext cx="10530094" cy="72342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/>
              <a:buChar char="•"/>
            </a:pP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MindTools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(2009).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Forming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Storming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Norming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, and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Performing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[online]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Mindtools.com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Available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at: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https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://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www.mindtools.com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pages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article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/newLDR_86.htm. [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Accessed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03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August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2021]</a:t>
            </a:r>
            <a:r>
              <a:rPr lang="es-ES" sz="2000" dirty="0" smtClean="0">
                <a:solidFill>
                  <a:srgbClr val="2F5597"/>
                </a:solidFill>
                <a:latin typeface="Arial"/>
                <a:cs typeface="Arial"/>
              </a:rPr>
              <a:t>.</a:t>
            </a:r>
          </a:p>
          <a:p>
            <a:pPr lvl="0" algn="just"/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lvl="0" algn="just"/>
            <a:endParaRPr lang="es-ES" sz="2000" dirty="0" smtClean="0">
              <a:solidFill>
                <a:srgbClr val="2F5597"/>
              </a:solidFill>
              <a:latin typeface="Arial"/>
              <a:cs typeface="Arial"/>
            </a:endParaRPr>
          </a:p>
          <a:p>
            <a:pPr lvl="0" algn="just"/>
            <a:endParaRPr lang="es-ES_tradnl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lvl="0" indent="-342900" algn="just">
              <a:buFont typeface="Arial"/>
              <a:buChar char="•"/>
            </a:pP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svetlana.wilson_4325615 (2018).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Consultant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job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description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TARGETjobs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. [online] 12 Mar.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Available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at: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https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://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targetjobs.co.uk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careers-advice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job-descriptions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/668041-consultant-job-description#:~: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text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=Consultants%20offer%20advice%20and%20expertise. [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Accessed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03 </a:t>
            </a:r>
            <a:r>
              <a:rPr lang="es-ES" sz="2000" dirty="0" err="1">
                <a:solidFill>
                  <a:srgbClr val="2F5597"/>
                </a:solidFill>
                <a:latin typeface="Arial"/>
                <a:cs typeface="Arial"/>
              </a:rPr>
              <a:t>August</a:t>
            </a:r>
            <a:r>
              <a:rPr lang="es-ES" sz="2000" dirty="0">
                <a:solidFill>
                  <a:srgbClr val="2F5597"/>
                </a:solidFill>
                <a:latin typeface="Arial"/>
                <a:cs typeface="Arial"/>
              </a:rPr>
              <a:t> 2021].</a:t>
            </a:r>
            <a:endParaRPr lang="es-ES_tradnl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s-ES" sz="2000" dirty="0"/>
          </a:p>
          <a:p>
            <a:pPr marL="342900" indent="-342900" algn="just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s-ES" sz="2000" dirty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s-ES" sz="2000" dirty="0">
              <a:solidFill>
                <a:srgbClr val="2F5597"/>
              </a:solidFill>
            </a:endParaRPr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2F5597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s-ES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sp>
        <p:nvSpPr>
          <p:cNvPr id="2" name="Rectángulo 1"/>
          <p:cNvSpPr/>
          <p:nvPr/>
        </p:nvSpPr>
        <p:spPr>
          <a:xfrm>
            <a:off x="2501733" y="502526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s-ES" dirty="0"/>
          </a:p>
          <a:p>
            <a:r>
              <a:rPr lang="es-E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8562374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Adyacencia.thmx</Template>
  <TotalTime>0</TotalTime>
  <Words>1474</Words>
  <Application>Microsoft Macintosh PowerPoint</Application>
  <PresentationFormat>Personalizado</PresentationFormat>
  <Paragraphs>293</Paragraphs>
  <Slides>29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29</vt:i4>
      </vt:variant>
    </vt:vector>
  </HeadingPairs>
  <TitlesOfParts>
    <vt:vector size="30" baseType="lpstr"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BMSW4002 Effective Teamworking and Communications</dc:title>
  <dc:creator/>
  <cp:lastModifiedBy>diana kryemadhi</cp:lastModifiedBy>
  <cp:revision>2</cp:revision>
  <dcterms:created xsi:type="dcterms:W3CDTF">2021-07-08T21:59:02Z</dcterms:created>
  <dcterms:modified xsi:type="dcterms:W3CDTF">2021-08-17T22:49:24Z</dcterms:modified>
</cp:coreProperties>
</file>