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1"/>
  </p:notesMasterIdLst>
  <p:sldIdLst>
    <p:sldId id="256" r:id="rId2"/>
    <p:sldId id="258" r:id="rId3"/>
    <p:sldId id="257" r:id="rId4"/>
    <p:sldId id="259" r:id="rId5"/>
    <p:sldId id="260" r:id="rId6"/>
    <p:sldId id="261" r:id="rId7"/>
    <p:sldId id="263" r:id="rId8"/>
    <p:sldId id="264" r:id="rId9"/>
    <p:sldId id="262"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viewProps" Target="viewProp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presProps" Target="presProps.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notesMaster" Target="notesMasters/notesMaster1.xml" /><Relationship Id="rId5" Type="http://schemas.openxmlformats.org/officeDocument/2006/relationships/slide" Target="slides/slide4.xml" /><Relationship Id="rId15" Type="http://schemas.openxmlformats.org/officeDocument/2006/relationships/tableStyles" Target="tableStyles.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theme" Target="theme/theme1.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E5FEB0B-ED5B-0F47-AD4D-D784302895EF}" type="datetimeFigureOut">
              <a:rPr lang="en-US" smtClean="0"/>
              <a:t>7/20/2026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14EECE4-BB3F-A74F-9A6A-CCAD88CB36B4}" type="slidenum">
              <a:rPr lang="en-US" smtClean="0"/>
              <a:t>‹#›</a:t>
            </a:fld>
            <a:endParaRPr lang="en-US"/>
          </a:p>
        </p:txBody>
      </p:sp>
    </p:spTree>
    <p:extLst>
      <p:ext uri="{BB962C8B-B14F-4D97-AF65-F5344CB8AC3E}">
        <p14:creationId xmlns:p14="http://schemas.microsoft.com/office/powerpoint/2010/main" val="37993013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Information on paediatrician doctors and what their job role is.</a:t>
            </a:r>
            <a:endParaRPr lang="en-US" dirty="0"/>
          </a:p>
        </p:txBody>
      </p:sp>
      <p:sp>
        <p:nvSpPr>
          <p:cNvPr id="4" name="Slide Number Placeholder 3"/>
          <p:cNvSpPr>
            <a:spLocks noGrp="1"/>
          </p:cNvSpPr>
          <p:nvPr>
            <p:ph type="sldNum" sz="quarter" idx="5"/>
          </p:nvPr>
        </p:nvSpPr>
        <p:spPr/>
        <p:txBody>
          <a:bodyPr/>
          <a:lstStyle/>
          <a:p>
            <a:fld id="{214EECE4-BB3F-A74F-9A6A-CCAD88CB36B4}" type="slidenum">
              <a:rPr lang="en-US" smtClean="0"/>
              <a:t>3</a:t>
            </a:fld>
            <a:endParaRPr lang="en-US"/>
          </a:p>
        </p:txBody>
      </p:sp>
    </p:spTree>
    <p:extLst>
      <p:ext uri="{BB962C8B-B14F-4D97-AF65-F5344CB8AC3E}">
        <p14:creationId xmlns:p14="http://schemas.microsoft.com/office/powerpoint/2010/main" val="38397062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23680A-4A75-FA0F-3842-484BD3B906F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4A667FE9-00E9-FFD1-0CB3-D1E3A2F3541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93FE41CC-F7D2-8428-181D-85A81413A406}"/>
              </a:ext>
            </a:extLst>
          </p:cNvPr>
          <p:cNvSpPr>
            <a:spLocks noGrp="1"/>
          </p:cNvSpPr>
          <p:nvPr>
            <p:ph type="dt" sz="half" idx="10"/>
          </p:nvPr>
        </p:nvSpPr>
        <p:spPr/>
        <p:txBody>
          <a:bodyPr/>
          <a:lstStyle/>
          <a:p>
            <a:fld id="{AD1FACFC-F44E-ED49-A9BC-6560ABE44A6E}" type="datetimeFigureOut">
              <a:rPr lang="en-US" smtClean="0"/>
              <a:t>7/20/2026</a:t>
            </a:fld>
            <a:endParaRPr lang="en-US"/>
          </a:p>
        </p:txBody>
      </p:sp>
      <p:sp>
        <p:nvSpPr>
          <p:cNvPr id="5" name="Footer Placeholder 4">
            <a:extLst>
              <a:ext uri="{FF2B5EF4-FFF2-40B4-BE49-F238E27FC236}">
                <a16:creationId xmlns:a16="http://schemas.microsoft.com/office/drawing/2014/main" id="{C5D56E00-DB52-62BE-FC54-09A363F6ACC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0642380-C0A4-35D1-902F-775862FE55A8}"/>
              </a:ext>
            </a:extLst>
          </p:cNvPr>
          <p:cNvSpPr>
            <a:spLocks noGrp="1"/>
          </p:cNvSpPr>
          <p:nvPr>
            <p:ph type="sldNum" sz="quarter" idx="12"/>
          </p:nvPr>
        </p:nvSpPr>
        <p:spPr/>
        <p:txBody>
          <a:bodyPr/>
          <a:lstStyle/>
          <a:p>
            <a:fld id="{DB406B10-CCB6-894D-BB6C-D9253FADEF7F}" type="slidenum">
              <a:rPr lang="en-US" smtClean="0"/>
              <a:t>‹#›</a:t>
            </a:fld>
            <a:endParaRPr lang="en-US"/>
          </a:p>
        </p:txBody>
      </p:sp>
    </p:spTree>
    <p:extLst>
      <p:ext uri="{BB962C8B-B14F-4D97-AF65-F5344CB8AC3E}">
        <p14:creationId xmlns:p14="http://schemas.microsoft.com/office/powerpoint/2010/main" val="2687946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2000F0-5216-5371-DD7D-7AB335CAFFFC}"/>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6FFF197-4003-B38C-74C2-5633E8325A2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8BF73D1-5A0A-9CF5-4E41-71E562AFD829}"/>
              </a:ext>
            </a:extLst>
          </p:cNvPr>
          <p:cNvSpPr>
            <a:spLocks noGrp="1"/>
          </p:cNvSpPr>
          <p:nvPr>
            <p:ph type="dt" sz="half" idx="10"/>
          </p:nvPr>
        </p:nvSpPr>
        <p:spPr/>
        <p:txBody>
          <a:bodyPr/>
          <a:lstStyle/>
          <a:p>
            <a:fld id="{AD1FACFC-F44E-ED49-A9BC-6560ABE44A6E}" type="datetimeFigureOut">
              <a:rPr lang="en-US" smtClean="0"/>
              <a:t>7/20/2026</a:t>
            </a:fld>
            <a:endParaRPr lang="en-US"/>
          </a:p>
        </p:txBody>
      </p:sp>
      <p:sp>
        <p:nvSpPr>
          <p:cNvPr id="5" name="Footer Placeholder 4">
            <a:extLst>
              <a:ext uri="{FF2B5EF4-FFF2-40B4-BE49-F238E27FC236}">
                <a16:creationId xmlns:a16="http://schemas.microsoft.com/office/drawing/2014/main" id="{82D35137-39DE-ABD9-3B8F-58C145A4277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E5D51EA-1142-2520-4900-11F0B2A75FC0}"/>
              </a:ext>
            </a:extLst>
          </p:cNvPr>
          <p:cNvSpPr>
            <a:spLocks noGrp="1"/>
          </p:cNvSpPr>
          <p:nvPr>
            <p:ph type="sldNum" sz="quarter" idx="12"/>
          </p:nvPr>
        </p:nvSpPr>
        <p:spPr/>
        <p:txBody>
          <a:bodyPr/>
          <a:lstStyle/>
          <a:p>
            <a:fld id="{DB406B10-CCB6-894D-BB6C-D9253FADEF7F}" type="slidenum">
              <a:rPr lang="en-US" smtClean="0"/>
              <a:t>‹#›</a:t>
            </a:fld>
            <a:endParaRPr lang="en-US"/>
          </a:p>
        </p:txBody>
      </p:sp>
    </p:spTree>
    <p:extLst>
      <p:ext uri="{BB962C8B-B14F-4D97-AF65-F5344CB8AC3E}">
        <p14:creationId xmlns:p14="http://schemas.microsoft.com/office/powerpoint/2010/main" val="9098468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E99970-94D0-3E77-CE1F-590E4A2AF6B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1C89E4E-E2AB-6514-0C33-563975464E17}"/>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0FED709-676B-621D-BAE0-92A09FD84C53}"/>
              </a:ext>
            </a:extLst>
          </p:cNvPr>
          <p:cNvSpPr>
            <a:spLocks noGrp="1"/>
          </p:cNvSpPr>
          <p:nvPr>
            <p:ph type="dt" sz="half" idx="10"/>
          </p:nvPr>
        </p:nvSpPr>
        <p:spPr/>
        <p:txBody>
          <a:bodyPr/>
          <a:lstStyle/>
          <a:p>
            <a:fld id="{AD1FACFC-F44E-ED49-A9BC-6560ABE44A6E}" type="datetimeFigureOut">
              <a:rPr lang="en-US" smtClean="0"/>
              <a:t>7/20/2026</a:t>
            </a:fld>
            <a:endParaRPr lang="en-US"/>
          </a:p>
        </p:txBody>
      </p:sp>
      <p:sp>
        <p:nvSpPr>
          <p:cNvPr id="5" name="Footer Placeholder 4">
            <a:extLst>
              <a:ext uri="{FF2B5EF4-FFF2-40B4-BE49-F238E27FC236}">
                <a16:creationId xmlns:a16="http://schemas.microsoft.com/office/drawing/2014/main" id="{BD49B0B4-8712-F062-48B1-08305714857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BD2396-15D0-33AC-0D6C-5178DE2B8CB3}"/>
              </a:ext>
            </a:extLst>
          </p:cNvPr>
          <p:cNvSpPr>
            <a:spLocks noGrp="1"/>
          </p:cNvSpPr>
          <p:nvPr>
            <p:ph type="sldNum" sz="quarter" idx="12"/>
          </p:nvPr>
        </p:nvSpPr>
        <p:spPr/>
        <p:txBody>
          <a:bodyPr/>
          <a:lstStyle/>
          <a:p>
            <a:fld id="{DB406B10-CCB6-894D-BB6C-D9253FADEF7F}" type="slidenum">
              <a:rPr lang="en-US" smtClean="0"/>
              <a:t>‹#›</a:t>
            </a:fld>
            <a:endParaRPr lang="en-US"/>
          </a:p>
        </p:txBody>
      </p:sp>
    </p:spTree>
    <p:extLst>
      <p:ext uri="{BB962C8B-B14F-4D97-AF65-F5344CB8AC3E}">
        <p14:creationId xmlns:p14="http://schemas.microsoft.com/office/powerpoint/2010/main" val="42555951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356F26-9C0F-F38C-6DFA-625C1A1B5B0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90CB734-DED7-B7B0-4C29-02BFA299088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E5C21739-B1F6-6CA8-5EF5-845FFAFAA0E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1B013A16-7D6F-A0CB-2AE0-53FE9C27C253}"/>
              </a:ext>
            </a:extLst>
          </p:cNvPr>
          <p:cNvSpPr>
            <a:spLocks noGrp="1"/>
          </p:cNvSpPr>
          <p:nvPr>
            <p:ph type="dt" sz="half" idx="10"/>
          </p:nvPr>
        </p:nvSpPr>
        <p:spPr/>
        <p:txBody>
          <a:bodyPr/>
          <a:lstStyle/>
          <a:p>
            <a:fld id="{AD1FACFC-F44E-ED49-A9BC-6560ABE44A6E}" type="datetimeFigureOut">
              <a:rPr lang="en-US" smtClean="0"/>
              <a:t>7/20/2026</a:t>
            </a:fld>
            <a:endParaRPr lang="en-US"/>
          </a:p>
        </p:txBody>
      </p:sp>
      <p:sp>
        <p:nvSpPr>
          <p:cNvPr id="6" name="Footer Placeholder 5">
            <a:extLst>
              <a:ext uri="{FF2B5EF4-FFF2-40B4-BE49-F238E27FC236}">
                <a16:creationId xmlns:a16="http://schemas.microsoft.com/office/drawing/2014/main" id="{7596373E-9C4D-A4DD-831E-C1EF7B86D57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7B4171B-0840-6F06-9952-4B59016F8E9E}"/>
              </a:ext>
            </a:extLst>
          </p:cNvPr>
          <p:cNvSpPr>
            <a:spLocks noGrp="1"/>
          </p:cNvSpPr>
          <p:nvPr>
            <p:ph type="sldNum" sz="quarter" idx="12"/>
          </p:nvPr>
        </p:nvSpPr>
        <p:spPr/>
        <p:txBody>
          <a:bodyPr/>
          <a:lstStyle/>
          <a:p>
            <a:fld id="{DB406B10-CCB6-894D-BB6C-D9253FADEF7F}" type="slidenum">
              <a:rPr lang="en-US" smtClean="0"/>
              <a:t>‹#›</a:t>
            </a:fld>
            <a:endParaRPr lang="en-US"/>
          </a:p>
        </p:txBody>
      </p:sp>
    </p:spTree>
    <p:extLst>
      <p:ext uri="{BB962C8B-B14F-4D97-AF65-F5344CB8AC3E}">
        <p14:creationId xmlns:p14="http://schemas.microsoft.com/office/powerpoint/2010/main" val="17378471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C2AB06-B399-AD67-E862-FA935B398133}"/>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5D34D94-5D24-244A-E461-F4DA680E965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00569A6-9ED8-7CFA-F0F6-BE39741D122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5F662D-33CF-E877-EAE8-2DB5F738E87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A29CC17-B9A8-72B7-FAFC-38A1752FB16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C2BAC10-F15D-6ECC-81AF-D5F27A37CF8B}"/>
              </a:ext>
            </a:extLst>
          </p:cNvPr>
          <p:cNvSpPr>
            <a:spLocks noGrp="1"/>
          </p:cNvSpPr>
          <p:nvPr>
            <p:ph type="dt" sz="half" idx="10"/>
          </p:nvPr>
        </p:nvSpPr>
        <p:spPr/>
        <p:txBody>
          <a:bodyPr/>
          <a:lstStyle/>
          <a:p>
            <a:fld id="{AD1FACFC-F44E-ED49-A9BC-6560ABE44A6E}" type="datetimeFigureOut">
              <a:rPr lang="en-US" smtClean="0"/>
              <a:t>7/20/2026</a:t>
            </a:fld>
            <a:endParaRPr lang="en-US"/>
          </a:p>
        </p:txBody>
      </p:sp>
      <p:sp>
        <p:nvSpPr>
          <p:cNvPr id="8" name="Footer Placeholder 7">
            <a:extLst>
              <a:ext uri="{FF2B5EF4-FFF2-40B4-BE49-F238E27FC236}">
                <a16:creationId xmlns:a16="http://schemas.microsoft.com/office/drawing/2014/main" id="{225C4C73-4D35-B475-C38B-5B8A99C7F0E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3499E1DF-72F2-A745-D82C-E75DE640267C}"/>
              </a:ext>
            </a:extLst>
          </p:cNvPr>
          <p:cNvSpPr>
            <a:spLocks noGrp="1"/>
          </p:cNvSpPr>
          <p:nvPr>
            <p:ph type="sldNum" sz="quarter" idx="12"/>
          </p:nvPr>
        </p:nvSpPr>
        <p:spPr/>
        <p:txBody>
          <a:bodyPr/>
          <a:lstStyle/>
          <a:p>
            <a:fld id="{DB406B10-CCB6-894D-BB6C-D9253FADEF7F}" type="slidenum">
              <a:rPr lang="en-US" smtClean="0"/>
              <a:t>‹#›</a:t>
            </a:fld>
            <a:endParaRPr lang="en-US"/>
          </a:p>
        </p:txBody>
      </p:sp>
    </p:spTree>
    <p:extLst>
      <p:ext uri="{BB962C8B-B14F-4D97-AF65-F5344CB8AC3E}">
        <p14:creationId xmlns:p14="http://schemas.microsoft.com/office/powerpoint/2010/main" val="28431003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3D2C74-3BE2-DAD8-0C41-3F173DD7530F}"/>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278F68DA-81C6-62F8-F38A-7D0F6BA7CB9B}"/>
              </a:ext>
            </a:extLst>
          </p:cNvPr>
          <p:cNvSpPr>
            <a:spLocks noGrp="1"/>
          </p:cNvSpPr>
          <p:nvPr>
            <p:ph type="dt" sz="half" idx="10"/>
          </p:nvPr>
        </p:nvSpPr>
        <p:spPr/>
        <p:txBody>
          <a:bodyPr/>
          <a:lstStyle/>
          <a:p>
            <a:fld id="{AD1FACFC-F44E-ED49-A9BC-6560ABE44A6E}" type="datetimeFigureOut">
              <a:rPr lang="en-US" smtClean="0"/>
              <a:t>7/20/2026</a:t>
            </a:fld>
            <a:endParaRPr lang="en-US"/>
          </a:p>
        </p:txBody>
      </p:sp>
      <p:sp>
        <p:nvSpPr>
          <p:cNvPr id="4" name="Footer Placeholder 3">
            <a:extLst>
              <a:ext uri="{FF2B5EF4-FFF2-40B4-BE49-F238E27FC236}">
                <a16:creationId xmlns:a16="http://schemas.microsoft.com/office/drawing/2014/main" id="{1161248E-7C67-2BD6-F5B3-6B31E96A6A6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F441F2B-09E1-FB22-F41F-49DFCE4C50EC}"/>
              </a:ext>
            </a:extLst>
          </p:cNvPr>
          <p:cNvSpPr>
            <a:spLocks noGrp="1"/>
          </p:cNvSpPr>
          <p:nvPr>
            <p:ph type="sldNum" sz="quarter" idx="12"/>
          </p:nvPr>
        </p:nvSpPr>
        <p:spPr/>
        <p:txBody>
          <a:bodyPr/>
          <a:lstStyle/>
          <a:p>
            <a:fld id="{DB406B10-CCB6-894D-BB6C-D9253FADEF7F}" type="slidenum">
              <a:rPr lang="en-US" smtClean="0"/>
              <a:t>‹#›</a:t>
            </a:fld>
            <a:endParaRPr lang="en-US"/>
          </a:p>
        </p:txBody>
      </p:sp>
    </p:spTree>
    <p:extLst>
      <p:ext uri="{BB962C8B-B14F-4D97-AF65-F5344CB8AC3E}">
        <p14:creationId xmlns:p14="http://schemas.microsoft.com/office/powerpoint/2010/main" val="13950711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DB55FF2-6E06-D53E-5261-59A3BCFCEC52}"/>
              </a:ext>
            </a:extLst>
          </p:cNvPr>
          <p:cNvSpPr>
            <a:spLocks noGrp="1"/>
          </p:cNvSpPr>
          <p:nvPr>
            <p:ph type="dt" sz="half" idx="10"/>
          </p:nvPr>
        </p:nvSpPr>
        <p:spPr/>
        <p:txBody>
          <a:bodyPr/>
          <a:lstStyle/>
          <a:p>
            <a:fld id="{AD1FACFC-F44E-ED49-A9BC-6560ABE44A6E}" type="datetimeFigureOut">
              <a:rPr lang="en-US" smtClean="0"/>
              <a:t>7/20/2026</a:t>
            </a:fld>
            <a:endParaRPr lang="en-US"/>
          </a:p>
        </p:txBody>
      </p:sp>
      <p:sp>
        <p:nvSpPr>
          <p:cNvPr id="3" name="Footer Placeholder 2">
            <a:extLst>
              <a:ext uri="{FF2B5EF4-FFF2-40B4-BE49-F238E27FC236}">
                <a16:creationId xmlns:a16="http://schemas.microsoft.com/office/drawing/2014/main" id="{1688B559-D299-D563-CB2F-F9BD79AD27F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C0EBDFF-4C29-034B-2F4C-33CC871EFE2C}"/>
              </a:ext>
            </a:extLst>
          </p:cNvPr>
          <p:cNvSpPr>
            <a:spLocks noGrp="1"/>
          </p:cNvSpPr>
          <p:nvPr>
            <p:ph type="sldNum" sz="quarter" idx="12"/>
          </p:nvPr>
        </p:nvSpPr>
        <p:spPr/>
        <p:txBody>
          <a:bodyPr/>
          <a:lstStyle/>
          <a:p>
            <a:fld id="{DB406B10-CCB6-894D-BB6C-D9253FADEF7F}" type="slidenum">
              <a:rPr lang="en-US" smtClean="0"/>
              <a:t>‹#›</a:t>
            </a:fld>
            <a:endParaRPr lang="en-US"/>
          </a:p>
        </p:txBody>
      </p:sp>
    </p:spTree>
    <p:extLst>
      <p:ext uri="{BB962C8B-B14F-4D97-AF65-F5344CB8AC3E}">
        <p14:creationId xmlns:p14="http://schemas.microsoft.com/office/powerpoint/2010/main" val="12106537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FA304-A03D-3E69-B083-11F2DFF2E88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2ED39499-2141-A0EA-251F-E9EFB167EA1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C8D9C2EC-8EC5-4BC9-380E-C13BA6015CA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91CC183-03EB-2718-42C9-D5D5A07910FE}"/>
              </a:ext>
            </a:extLst>
          </p:cNvPr>
          <p:cNvSpPr>
            <a:spLocks noGrp="1"/>
          </p:cNvSpPr>
          <p:nvPr>
            <p:ph type="dt" sz="half" idx="10"/>
          </p:nvPr>
        </p:nvSpPr>
        <p:spPr/>
        <p:txBody>
          <a:bodyPr/>
          <a:lstStyle/>
          <a:p>
            <a:fld id="{AD1FACFC-F44E-ED49-A9BC-6560ABE44A6E}" type="datetimeFigureOut">
              <a:rPr lang="en-US" smtClean="0"/>
              <a:t>7/20/2026</a:t>
            </a:fld>
            <a:endParaRPr lang="en-US"/>
          </a:p>
        </p:txBody>
      </p:sp>
      <p:sp>
        <p:nvSpPr>
          <p:cNvPr id="6" name="Footer Placeholder 5">
            <a:extLst>
              <a:ext uri="{FF2B5EF4-FFF2-40B4-BE49-F238E27FC236}">
                <a16:creationId xmlns:a16="http://schemas.microsoft.com/office/drawing/2014/main" id="{186CA9E3-8230-9C47-BD1C-8F2E778FC0A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8767089-315E-3AEA-CAAF-84169F112B10}"/>
              </a:ext>
            </a:extLst>
          </p:cNvPr>
          <p:cNvSpPr>
            <a:spLocks noGrp="1"/>
          </p:cNvSpPr>
          <p:nvPr>
            <p:ph type="sldNum" sz="quarter" idx="12"/>
          </p:nvPr>
        </p:nvSpPr>
        <p:spPr/>
        <p:txBody>
          <a:bodyPr/>
          <a:lstStyle/>
          <a:p>
            <a:fld id="{DB406B10-CCB6-894D-BB6C-D9253FADEF7F}" type="slidenum">
              <a:rPr lang="en-US" smtClean="0"/>
              <a:t>‹#›</a:t>
            </a:fld>
            <a:endParaRPr lang="en-US"/>
          </a:p>
        </p:txBody>
      </p:sp>
    </p:spTree>
    <p:extLst>
      <p:ext uri="{BB962C8B-B14F-4D97-AF65-F5344CB8AC3E}">
        <p14:creationId xmlns:p14="http://schemas.microsoft.com/office/powerpoint/2010/main" val="30588391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94AEBD-0CB5-4FE8-73D5-B4059513079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FEAFEA9B-40B5-E92E-3ECE-96B3749E603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88A4460E-45BE-088F-5CF1-4919008BB90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1D640B1-405D-6E42-D0AF-7A4A6C67DCEE}"/>
              </a:ext>
            </a:extLst>
          </p:cNvPr>
          <p:cNvSpPr>
            <a:spLocks noGrp="1"/>
          </p:cNvSpPr>
          <p:nvPr>
            <p:ph type="dt" sz="half" idx="10"/>
          </p:nvPr>
        </p:nvSpPr>
        <p:spPr/>
        <p:txBody>
          <a:bodyPr/>
          <a:lstStyle/>
          <a:p>
            <a:fld id="{AD1FACFC-F44E-ED49-A9BC-6560ABE44A6E}" type="datetimeFigureOut">
              <a:rPr lang="en-US" smtClean="0"/>
              <a:t>7/20/2026</a:t>
            </a:fld>
            <a:endParaRPr lang="en-US"/>
          </a:p>
        </p:txBody>
      </p:sp>
      <p:sp>
        <p:nvSpPr>
          <p:cNvPr id="6" name="Footer Placeholder 5">
            <a:extLst>
              <a:ext uri="{FF2B5EF4-FFF2-40B4-BE49-F238E27FC236}">
                <a16:creationId xmlns:a16="http://schemas.microsoft.com/office/drawing/2014/main" id="{62986D45-FD40-CE73-DF8A-ABB4CF2CA5E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67C98AD-9161-A1A0-6EF5-FE2A128033B5}"/>
              </a:ext>
            </a:extLst>
          </p:cNvPr>
          <p:cNvSpPr>
            <a:spLocks noGrp="1"/>
          </p:cNvSpPr>
          <p:nvPr>
            <p:ph type="sldNum" sz="quarter" idx="12"/>
          </p:nvPr>
        </p:nvSpPr>
        <p:spPr/>
        <p:txBody>
          <a:bodyPr/>
          <a:lstStyle/>
          <a:p>
            <a:fld id="{DB406B10-CCB6-894D-BB6C-D9253FADEF7F}" type="slidenum">
              <a:rPr lang="en-US" smtClean="0"/>
              <a:t>‹#›</a:t>
            </a:fld>
            <a:endParaRPr lang="en-US"/>
          </a:p>
        </p:txBody>
      </p:sp>
    </p:spTree>
    <p:extLst>
      <p:ext uri="{BB962C8B-B14F-4D97-AF65-F5344CB8AC3E}">
        <p14:creationId xmlns:p14="http://schemas.microsoft.com/office/powerpoint/2010/main" val="42492115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12C47C-B6F1-04B8-97C4-D0FDDB77626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91E0E49-A9CD-73E6-3213-5EC207E0838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8494401-2C09-F451-1CAD-2C4E0B8D966B}"/>
              </a:ext>
            </a:extLst>
          </p:cNvPr>
          <p:cNvSpPr>
            <a:spLocks noGrp="1"/>
          </p:cNvSpPr>
          <p:nvPr>
            <p:ph type="dt" sz="half" idx="10"/>
          </p:nvPr>
        </p:nvSpPr>
        <p:spPr/>
        <p:txBody>
          <a:bodyPr/>
          <a:lstStyle/>
          <a:p>
            <a:fld id="{AD1FACFC-F44E-ED49-A9BC-6560ABE44A6E}" type="datetimeFigureOut">
              <a:rPr lang="en-US" smtClean="0"/>
              <a:t>7/20/2026</a:t>
            </a:fld>
            <a:endParaRPr lang="en-US"/>
          </a:p>
        </p:txBody>
      </p:sp>
      <p:sp>
        <p:nvSpPr>
          <p:cNvPr id="5" name="Footer Placeholder 4">
            <a:extLst>
              <a:ext uri="{FF2B5EF4-FFF2-40B4-BE49-F238E27FC236}">
                <a16:creationId xmlns:a16="http://schemas.microsoft.com/office/drawing/2014/main" id="{DB7B4888-00A3-A953-6DD2-1F44883D424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D7115FD-B697-CE8E-F57B-0D6A326D142D}"/>
              </a:ext>
            </a:extLst>
          </p:cNvPr>
          <p:cNvSpPr>
            <a:spLocks noGrp="1"/>
          </p:cNvSpPr>
          <p:nvPr>
            <p:ph type="sldNum" sz="quarter" idx="12"/>
          </p:nvPr>
        </p:nvSpPr>
        <p:spPr/>
        <p:txBody>
          <a:bodyPr/>
          <a:lstStyle/>
          <a:p>
            <a:fld id="{DB406B10-CCB6-894D-BB6C-D9253FADEF7F}" type="slidenum">
              <a:rPr lang="en-US" smtClean="0"/>
              <a:t>‹#›</a:t>
            </a:fld>
            <a:endParaRPr lang="en-US"/>
          </a:p>
        </p:txBody>
      </p:sp>
    </p:spTree>
    <p:extLst>
      <p:ext uri="{BB962C8B-B14F-4D97-AF65-F5344CB8AC3E}">
        <p14:creationId xmlns:p14="http://schemas.microsoft.com/office/powerpoint/2010/main" val="10525200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88D60DC-ECF2-EC1B-61FA-EAD7FDEFC3ED}"/>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82E89EFE-7C5A-885B-AC68-59CD1A5A423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1494425-871C-A292-0C0C-2489E87DEDA2}"/>
              </a:ext>
            </a:extLst>
          </p:cNvPr>
          <p:cNvSpPr>
            <a:spLocks noGrp="1"/>
          </p:cNvSpPr>
          <p:nvPr>
            <p:ph type="dt" sz="half" idx="10"/>
          </p:nvPr>
        </p:nvSpPr>
        <p:spPr/>
        <p:txBody>
          <a:bodyPr/>
          <a:lstStyle/>
          <a:p>
            <a:fld id="{AD1FACFC-F44E-ED49-A9BC-6560ABE44A6E}" type="datetimeFigureOut">
              <a:rPr lang="en-US" smtClean="0"/>
              <a:t>7/20/2026</a:t>
            </a:fld>
            <a:endParaRPr lang="en-US"/>
          </a:p>
        </p:txBody>
      </p:sp>
      <p:sp>
        <p:nvSpPr>
          <p:cNvPr id="5" name="Footer Placeholder 4">
            <a:extLst>
              <a:ext uri="{FF2B5EF4-FFF2-40B4-BE49-F238E27FC236}">
                <a16:creationId xmlns:a16="http://schemas.microsoft.com/office/drawing/2014/main" id="{C50DC19A-AB47-3FE5-9452-908DC9F2D94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F5CC6A0-D8DF-1EE0-4D88-543E58A25595}"/>
              </a:ext>
            </a:extLst>
          </p:cNvPr>
          <p:cNvSpPr>
            <a:spLocks noGrp="1"/>
          </p:cNvSpPr>
          <p:nvPr>
            <p:ph type="sldNum" sz="quarter" idx="12"/>
          </p:nvPr>
        </p:nvSpPr>
        <p:spPr/>
        <p:txBody>
          <a:bodyPr/>
          <a:lstStyle/>
          <a:p>
            <a:fld id="{DB406B10-CCB6-894D-BB6C-D9253FADEF7F}" type="slidenum">
              <a:rPr lang="en-US" smtClean="0"/>
              <a:t>‹#›</a:t>
            </a:fld>
            <a:endParaRPr lang="en-US"/>
          </a:p>
        </p:txBody>
      </p:sp>
    </p:spTree>
    <p:extLst>
      <p:ext uri="{BB962C8B-B14F-4D97-AF65-F5344CB8AC3E}">
        <p14:creationId xmlns:p14="http://schemas.microsoft.com/office/powerpoint/2010/main" val="5123291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55E0488-D812-123A-FB11-3A7105BD151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59E71D44-1EBB-E171-6EAF-33B088A10A1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B556CD2-ED9A-C62D-AA91-63A6BC24F09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AD1FACFC-F44E-ED49-A9BC-6560ABE44A6E}" type="datetimeFigureOut">
              <a:rPr lang="en-US" smtClean="0"/>
              <a:t>7/20/2026</a:t>
            </a:fld>
            <a:endParaRPr lang="en-US"/>
          </a:p>
        </p:txBody>
      </p:sp>
      <p:sp>
        <p:nvSpPr>
          <p:cNvPr id="5" name="Footer Placeholder 4">
            <a:extLst>
              <a:ext uri="{FF2B5EF4-FFF2-40B4-BE49-F238E27FC236}">
                <a16:creationId xmlns:a16="http://schemas.microsoft.com/office/drawing/2014/main" id="{141C5D81-B02D-32AF-F974-F82D31EEB91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64957586-CA7A-A2BF-12CC-05956D1F351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DB406B10-CCB6-894D-BB6C-D9253FADEF7F}" type="slidenum">
              <a:rPr lang="en-US" smtClean="0"/>
              <a:t>‹#›</a:t>
            </a:fld>
            <a:endParaRPr lang="en-US"/>
          </a:p>
        </p:txBody>
      </p:sp>
    </p:spTree>
    <p:extLst>
      <p:ext uri="{BB962C8B-B14F-4D97-AF65-F5344CB8AC3E}">
        <p14:creationId xmlns:p14="http://schemas.microsoft.com/office/powerpoint/2010/main" val="241233325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 /><Relationship Id="rId1" Type="http://schemas.openxmlformats.org/officeDocument/2006/relationships/slideLayout" Target="../slideLayouts/slideLayout8.xml" /></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3" Type="http://schemas.openxmlformats.org/officeDocument/2006/relationships/hyperlink" Target="http://www.england.nhs.uk" TargetMode="External" /><Relationship Id="rId2" Type="http://schemas.openxmlformats.org/officeDocument/2006/relationships/hyperlink" Target="http://www.healthcareers.nhs.uk" TargetMode="External"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2" Type="http://schemas.openxmlformats.org/officeDocument/2006/relationships/hyperlink" Target="http://www.healthcareers.nhs.uk" TargetMode="External" /><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26E7B0-FE9D-0422-428D-D1AD53EA18B1}"/>
              </a:ext>
            </a:extLst>
          </p:cNvPr>
          <p:cNvSpPr>
            <a:spLocks noGrp="1"/>
          </p:cNvSpPr>
          <p:nvPr>
            <p:ph type="title"/>
          </p:nvPr>
        </p:nvSpPr>
        <p:spPr>
          <a:xfrm>
            <a:off x="1004047" y="513119"/>
            <a:ext cx="10600765" cy="1459986"/>
          </a:xfrm>
        </p:spPr>
        <p:txBody>
          <a:bodyPr>
            <a:normAutofit fontScale="90000"/>
          </a:bodyPr>
          <a:lstStyle/>
          <a:p>
            <a:pPr algn="ctr"/>
            <a:r>
              <a:rPr lang="en-GB" sz="3600" b="1" dirty="0">
                <a:latin typeface="Times New Roman" panose="02020603050405020304" pitchFamily="18" charset="0"/>
                <a:cs typeface="Times New Roman" panose="02020603050405020304" pitchFamily="18" charset="0"/>
              </a:rPr>
              <a:t>Academic and Employability Skills</a:t>
            </a:r>
            <a:br>
              <a:rPr lang="en-GB" sz="3600" b="1" dirty="0">
                <a:latin typeface="Times New Roman" panose="02020603050405020304" pitchFamily="18" charset="0"/>
                <a:cs typeface="Times New Roman" panose="02020603050405020304" pitchFamily="18" charset="0"/>
              </a:rPr>
            </a:br>
            <a:r>
              <a:rPr lang="en-GB" sz="3600" b="1" dirty="0">
                <a:latin typeface="Times New Roman" panose="02020603050405020304" pitchFamily="18" charset="0"/>
                <a:cs typeface="Times New Roman" panose="02020603050405020304" pitchFamily="18" charset="0"/>
              </a:rPr>
              <a:t>LCHS4001</a:t>
            </a:r>
            <a:br>
              <a:rPr lang="en-GB" sz="3200" b="1" dirty="0"/>
            </a:br>
            <a:endParaRPr lang="en-US" sz="3200" b="1" dirty="0"/>
          </a:p>
        </p:txBody>
      </p:sp>
      <p:sp>
        <p:nvSpPr>
          <p:cNvPr id="3" name="Subtitle 2">
            <a:extLst>
              <a:ext uri="{FF2B5EF4-FFF2-40B4-BE49-F238E27FC236}">
                <a16:creationId xmlns:a16="http://schemas.microsoft.com/office/drawing/2014/main" id="{E227FC18-5BD1-29F8-51E0-15C4565D9E7E}"/>
              </a:ext>
            </a:extLst>
          </p:cNvPr>
          <p:cNvSpPr>
            <a:spLocks noGrp="1"/>
          </p:cNvSpPr>
          <p:nvPr>
            <p:ph type="body" idx="1"/>
          </p:nvPr>
        </p:nvSpPr>
        <p:spPr>
          <a:xfrm>
            <a:off x="1377572" y="6127328"/>
            <a:ext cx="10083804" cy="1099671"/>
          </a:xfrm>
        </p:spPr>
        <p:txBody>
          <a:bodyPr>
            <a:normAutofit/>
          </a:bodyPr>
          <a:lstStyle/>
          <a:p>
            <a:r>
              <a:rPr lang="en-GB" sz="3200" dirty="0">
                <a:latin typeface="Times New Roman" panose="02020603050405020304" pitchFamily="18" charset="0"/>
                <a:cs typeface="Times New Roman" panose="02020603050405020304" pitchFamily="18" charset="0"/>
              </a:rPr>
              <a:t>University of wales Trinity Saint David London Campus </a:t>
            </a:r>
            <a:endParaRPr lang="en-US" sz="3200" dirty="0">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7B82022A-396C-9FF8-17B6-D24AF55E1DED}"/>
              </a:ext>
            </a:extLst>
          </p:cNvPr>
          <p:cNvSpPr txBox="1"/>
          <p:nvPr/>
        </p:nvSpPr>
        <p:spPr>
          <a:xfrm>
            <a:off x="4728880" y="2151727"/>
            <a:ext cx="6423213" cy="2554545"/>
          </a:xfrm>
          <a:prstGeom prst="rect">
            <a:avLst/>
          </a:prstGeom>
          <a:noFill/>
        </p:spPr>
        <p:txBody>
          <a:bodyPr wrap="square" rtlCol="0">
            <a:spAutoFit/>
          </a:bodyPr>
          <a:lstStyle/>
          <a:p>
            <a:pPr algn="l"/>
            <a:r>
              <a:rPr lang="en-GB" sz="3200" dirty="0">
                <a:latin typeface="Times New Roman" panose="02020603050405020304" pitchFamily="18" charset="0"/>
                <a:cs typeface="Times New Roman" panose="02020603050405020304" pitchFamily="18" charset="0"/>
              </a:rPr>
              <a:t>Video Presentation </a:t>
            </a:r>
          </a:p>
          <a:p>
            <a:pPr algn="l"/>
            <a:r>
              <a:rPr lang="en-GB" sz="3200" dirty="0">
                <a:latin typeface="Times New Roman" panose="02020603050405020304" pitchFamily="18" charset="0"/>
                <a:cs typeface="Times New Roman" panose="02020603050405020304" pitchFamily="18" charset="0"/>
              </a:rPr>
              <a:t>Paediatrician Doctor </a:t>
            </a:r>
          </a:p>
          <a:p>
            <a:pPr algn="l"/>
            <a:r>
              <a:rPr lang="en-GB" sz="3200" dirty="0">
                <a:latin typeface="Times New Roman" panose="02020603050405020304" pitchFamily="18" charset="0"/>
                <a:cs typeface="Times New Roman" panose="02020603050405020304" pitchFamily="18" charset="0"/>
              </a:rPr>
              <a:t>Krystal Hunte </a:t>
            </a:r>
          </a:p>
          <a:p>
            <a:pPr algn="l"/>
            <a:r>
              <a:rPr lang="en-GB" sz="3200" dirty="0">
                <a:latin typeface="Times New Roman" panose="02020603050405020304" pitchFamily="18" charset="0"/>
                <a:cs typeface="Times New Roman" panose="02020603050405020304" pitchFamily="18" charset="0"/>
              </a:rPr>
              <a:t>Student 2538170</a:t>
            </a:r>
          </a:p>
          <a:p>
            <a:pPr algn="l"/>
            <a:r>
              <a:rPr lang="en-GB" sz="3200" dirty="0">
                <a:latin typeface="Times New Roman" panose="02020603050405020304" pitchFamily="18" charset="0"/>
                <a:cs typeface="Times New Roman" panose="02020603050405020304" pitchFamily="18" charset="0"/>
              </a:rPr>
              <a:t>Lecturer</a:t>
            </a:r>
            <a:r>
              <a:rPr lang="en-GB" dirty="0"/>
              <a:t> </a:t>
            </a:r>
            <a:endParaRPr lang="en-US" dirty="0"/>
          </a:p>
        </p:txBody>
      </p:sp>
    </p:spTree>
    <p:extLst>
      <p:ext uri="{BB962C8B-B14F-4D97-AF65-F5344CB8AC3E}">
        <p14:creationId xmlns:p14="http://schemas.microsoft.com/office/powerpoint/2010/main" val="15176828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B7D847-C4F1-AAAA-A76E-46DDACA374E2}"/>
              </a:ext>
            </a:extLst>
          </p:cNvPr>
          <p:cNvSpPr>
            <a:spLocks noGrp="1"/>
          </p:cNvSpPr>
          <p:nvPr>
            <p:ph type="title"/>
          </p:nvPr>
        </p:nvSpPr>
        <p:spPr/>
        <p:txBody>
          <a:bodyPr/>
          <a:lstStyle/>
          <a:p>
            <a:r>
              <a:rPr lang="en-GB" sz="3200" b="1" dirty="0">
                <a:latin typeface="Times New Roman" panose="02020603050405020304" pitchFamily="18" charset="0"/>
                <a:cs typeface="Times New Roman" panose="02020603050405020304" pitchFamily="18" charset="0"/>
              </a:rPr>
              <a:t>Content</a:t>
            </a:r>
            <a:r>
              <a:rPr lang="en-GB" dirty="0"/>
              <a:t> </a:t>
            </a:r>
            <a:endParaRPr lang="en-US" dirty="0"/>
          </a:p>
        </p:txBody>
      </p:sp>
      <p:sp>
        <p:nvSpPr>
          <p:cNvPr id="3" name="Content Placeholder 2">
            <a:extLst>
              <a:ext uri="{FF2B5EF4-FFF2-40B4-BE49-F238E27FC236}">
                <a16:creationId xmlns:a16="http://schemas.microsoft.com/office/drawing/2014/main" id="{1C67F24B-7C74-527B-5588-68E0FB42182B}"/>
              </a:ext>
            </a:extLst>
          </p:cNvPr>
          <p:cNvSpPr>
            <a:spLocks noGrp="1"/>
          </p:cNvSpPr>
          <p:nvPr>
            <p:ph idx="1"/>
          </p:nvPr>
        </p:nvSpPr>
        <p:spPr>
          <a:xfrm>
            <a:off x="838200" y="1690688"/>
            <a:ext cx="10515600" cy="4351338"/>
          </a:xfrm>
        </p:spPr>
        <p:txBody>
          <a:bodyPr>
            <a:normAutofit fontScale="92500" lnSpcReduction="20000"/>
          </a:bodyPr>
          <a:lstStyle/>
          <a:p>
            <a:pPr marL="0" indent="0">
              <a:buNone/>
            </a:pPr>
            <a:r>
              <a:rPr lang="en-GB" sz="3500" dirty="0">
                <a:latin typeface="Times New Roman" panose="02020603050405020304" pitchFamily="18" charset="0"/>
                <a:cs typeface="Times New Roman" panose="02020603050405020304" pitchFamily="18" charset="0"/>
              </a:rPr>
              <a:t>Cover Page....(pg.1)</a:t>
            </a:r>
          </a:p>
          <a:p>
            <a:pPr marL="0" indent="0">
              <a:buNone/>
            </a:pPr>
            <a:r>
              <a:rPr lang="en-GB" sz="3500" dirty="0">
                <a:latin typeface="Times New Roman" panose="02020603050405020304" pitchFamily="18" charset="0"/>
                <a:cs typeface="Times New Roman" panose="02020603050405020304" pitchFamily="18" charset="0"/>
              </a:rPr>
              <a:t>Content....(pg.2)</a:t>
            </a:r>
          </a:p>
          <a:p>
            <a:pPr marL="0" indent="0">
              <a:buNone/>
            </a:pPr>
            <a:r>
              <a:rPr lang="en-GB" sz="3500" dirty="0">
                <a:latin typeface="Times New Roman" panose="02020603050405020304" pitchFamily="18" charset="0"/>
                <a:cs typeface="Times New Roman" panose="02020603050405020304" pitchFamily="18" charset="0"/>
              </a:rPr>
              <a:t>NHS Paediatrician job role Introduction....(pg.3)</a:t>
            </a:r>
          </a:p>
          <a:p>
            <a:pPr marL="0" indent="0">
              <a:buNone/>
            </a:pPr>
            <a:r>
              <a:rPr lang="en-GB" sz="3500" dirty="0">
                <a:latin typeface="Times New Roman" panose="02020603050405020304" pitchFamily="18" charset="0"/>
                <a:cs typeface="Times New Roman" panose="02020603050405020304" pitchFamily="18" charset="0"/>
              </a:rPr>
              <a:t>Daily duties and Primary duties of a paediatrician....(pg.4)</a:t>
            </a:r>
          </a:p>
          <a:p>
            <a:pPr marL="0" indent="0">
              <a:buNone/>
            </a:pPr>
            <a:r>
              <a:rPr lang="en-GB" sz="3500" dirty="0">
                <a:latin typeface="Times New Roman" panose="02020603050405020304" pitchFamily="18" charset="0"/>
                <a:cs typeface="Times New Roman" panose="02020603050405020304" pitchFamily="18" charset="0"/>
              </a:rPr>
              <a:t>3 Essential skills of Paediatrician....(pg.5)</a:t>
            </a:r>
          </a:p>
          <a:p>
            <a:pPr marL="0" indent="0">
              <a:buNone/>
            </a:pPr>
            <a:r>
              <a:rPr lang="en-GB" sz="3500" dirty="0">
                <a:latin typeface="Times New Roman" panose="02020603050405020304" pitchFamily="18" charset="0"/>
                <a:cs typeface="Times New Roman" panose="02020603050405020304" pitchFamily="18" charset="0"/>
              </a:rPr>
              <a:t>Ways to improve essential skill set....(pg.6)</a:t>
            </a:r>
          </a:p>
          <a:p>
            <a:pPr marL="0" indent="0">
              <a:buNone/>
            </a:pPr>
            <a:r>
              <a:rPr lang="en-GB" sz="3500" dirty="0">
                <a:latin typeface="Times New Roman" panose="02020603050405020304" pitchFamily="18" charset="0"/>
                <a:cs typeface="Times New Roman" panose="02020603050405020304" pitchFamily="18" charset="0"/>
              </a:rPr>
              <a:t>Links and QR codes....(pg.7)</a:t>
            </a:r>
          </a:p>
          <a:p>
            <a:pPr marL="0" indent="0">
              <a:buNone/>
            </a:pPr>
            <a:r>
              <a:rPr lang="en-GB" sz="3500" dirty="0">
                <a:latin typeface="Times New Roman" panose="02020603050405020304" pitchFamily="18" charset="0"/>
                <a:cs typeface="Times New Roman" panose="02020603050405020304" pitchFamily="18" charset="0"/>
              </a:rPr>
              <a:t>Conclusion....(pg.8)</a:t>
            </a:r>
          </a:p>
          <a:p>
            <a:pPr marL="0" indent="0">
              <a:buNone/>
            </a:pPr>
            <a:r>
              <a:rPr lang="en-GB" sz="3500" dirty="0">
                <a:latin typeface="Times New Roman" panose="02020603050405020304" pitchFamily="18" charset="0"/>
                <a:cs typeface="Times New Roman" panose="02020603050405020304" pitchFamily="18" charset="0"/>
              </a:rPr>
              <a:t>Reference List....(pg.9)</a:t>
            </a:r>
          </a:p>
          <a:p>
            <a:pPr marL="0" indent="0">
              <a:buNone/>
            </a:pPr>
            <a:endParaRPr lang="en-US" dirty="0"/>
          </a:p>
        </p:txBody>
      </p:sp>
    </p:spTree>
    <p:extLst>
      <p:ext uri="{BB962C8B-B14F-4D97-AF65-F5344CB8AC3E}">
        <p14:creationId xmlns:p14="http://schemas.microsoft.com/office/powerpoint/2010/main" val="25981542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E6ED9-61F2-6513-F75B-A161CFA74D66}"/>
              </a:ext>
            </a:extLst>
          </p:cNvPr>
          <p:cNvSpPr>
            <a:spLocks noGrp="1"/>
          </p:cNvSpPr>
          <p:nvPr>
            <p:ph type="title"/>
          </p:nvPr>
        </p:nvSpPr>
        <p:spPr>
          <a:xfrm>
            <a:off x="249184" y="334681"/>
            <a:ext cx="3611616" cy="860613"/>
          </a:xfrm>
        </p:spPr>
        <p:txBody>
          <a:bodyPr>
            <a:normAutofit fontScale="90000"/>
          </a:bodyPr>
          <a:lstStyle/>
          <a:p>
            <a:pPr algn="ctr"/>
            <a:r>
              <a:rPr lang="en-GB" sz="3200" b="1" dirty="0">
                <a:latin typeface="Times New Roman" panose="02020603050405020304" pitchFamily="18" charset="0"/>
                <a:cs typeface="Times New Roman" panose="02020603050405020304" pitchFamily="18" charset="0"/>
              </a:rPr>
              <a:t>NHS Paediatrician </a:t>
            </a:r>
            <a:br>
              <a:rPr lang="en-GB" sz="3200" b="1" dirty="0">
                <a:latin typeface="Times New Roman" panose="02020603050405020304" pitchFamily="18" charset="0"/>
                <a:cs typeface="Times New Roman" panose="02020603050405020304" pitchFamily="18" charset="0"/>
              </a:rPr>
            </a:br>
            <a:endParaRPr lang="en-US" sz="3200" b="1" dirty="0">
              <a:latin typeface="Times New Roman" panose="02020603050405020304" pitchFamily="18" charset="0"/>
              <a:cs typeface="Times New Roman" panose="02020603050405020304" pitchFamily="18" charset="0"/>
            </a:endParaRPr>
          </a:p>
        </p:txBody>
      </p:sp>
      <p:sp>
        <p:nvSpPr>
          <p:cNvPr id="12" name="Picture Placeholder 11">
            <a:extLst>
              <a:ext uri="{FF2B5EF4-FFF2-40B4-BE49-F238E27FC236}">
                <a16:creationId xmlns:a16="http://schemas.microsoft.com/office/drawing/2014/main" id="{EAF32E49-63F9-3809-E6DE-987966E29669}"/>
              </a:ext>
            </a:extLst>
          </p:cNvPr>
          <p:cNvSpPr>
            <a:spLocks noGrp="1"/>
          </p:cNvSpPr>
          <p:nvPr>
            <p:ph idx="1"/>
          </p:nvPr>
        </p:nvSpPr>
        <p:spPr>
          <a:xfrm>
            <a:off x="5878193" y="896469"/>
            <a:ext cx="6172200" cy="6729506"/>
          </a:xfrm>
        </p:spPr>
        <p:txBody>
          <a:bodyPr>
            <a:normAutofit/>
          </a:bodyPr>
          <a:lstStyle/>
          <a:p>
            <a:r>
              <a:rPr lang="en-GB" sz="2400" b="1" dirty="0">
                <a:latin typeface="Times New Roman" panose="02020603050405020304" pitchFamily="18" charset="0"/>
                <a:cs typeface="Times New Roman" panose="02020603050405020304" pitchFamily="18" charset="0"/>
              </a:rPr>
              <a:t>Community Paediatrician</a:t>
            </a:r>
            <a:r>
              <a:rPr lang="en-GB" sz="2400" dirty="0"/>
              <a:t> </a:t>
            </a:r>
            <a:r>
              <a:rPr lang="en-GB" sz="2400" dirty="0">
                <a:latin typeface="Times New Roman" panose="02020603050405020304" pitchFamily="18" charset="0"/>
                <a:cs typeface="Times New Roman" panose="02020603050405020304" pitchFamily="18" charset="0"/>
              </a:rPr>
              <a:t>Doctors who work in local centres and clinics. They specialise in children behavioural issue’s, children development, dietary, and long term disabilities, (cerebral palsy, autism, adhd and learning difficulties.)</a:t>
            </a:r>
            <a:endParaRPr lang="en-GB" sz="2400" b="1" dirty="0">
              <a:latin typeface="Times New Roman" panose="02020603050405020304" pitchFamily="18" charset="0"/>
              <a:cs typeface="Times New Roman" panose="02020603050405020304" pitchFamily="18" charset="0"/>
            </a:endParaRPr>
          </a:p>
          <a:p>
            <a:r>
              <a:rPr lang="en-GB" sz="2400" b="1" dirty="0">
                <a:latin typeface="Times New Roman" panose="02020603050405020304" pitchFamily="18" charset="0"/>
                <a:cs typeface="Times New Roman" panose="02020603050405020304" pitchFamily="18" charset="0"/>
              </a:rPr>
              <a:t>General Paediatrician (hospital acute</a:t>
            </a:r>
            <a:r>
              <a:rPr lang="en-GB" sz="2400" b="1" dirty="0"/>
              <a:t>) </a:t>
            </a:r>
            <a:r>
              <a:rPr lang="en-GB" sz="2400" dirty="0">
                <a:latin typeface="Times New Roman" panose="02020603050405020304" pitchFamily="18" charset="0"/>
                <a:cs typeface="Times New Roman" panose="02020603050405020304" pitchFamily="18" charset="0"/>
              </a:rPr>
              <a:t>Doctors who work in the hospital facilities, A&amp;E, paediatric wards, and intensive care units. (patients with short and long term illnesses, major and minor diagnoses.)</a:t>
            </a:r>
          </a:p>
          <a:p>
            <a:r>
              <a:rPr lang="en-GB" sz="2400" b="1" dirty="0">
                <a:latin typeface="Times New Roman" panose="02020603050405020304" pitchFamily="18" charset="0"/>
                <a:cs typeface="Times New Roman" panose="02020603050405020304" pitchFamily="18" charset="0"/>
              </a:rPr>
              <a:t>Paediatric Sub-Specialist</a:t>
            </a:r>
            <a:r>
              <a:rPr lang="en-GB" sz="2600" dirty="0">
                <a:latin typeface="Times New Roman" panose="02020603050405020304" pitchFamily="18" charset="0"/>
                <a:cs typeface="Times New Roman" panose="02020603050405020304" pitchFamily="18" charset="0"/>
              </a:rPr>
              <a:t> </a:t>
            </a:r>
            <a:r>
              <a:rPr lang="en-GB" sz="2400" dirty="0">
                <a:latin typeface="Times New Roman" panose="02020603050405020304" pitchFamily="18" charset="0"/>
                <a:cs typeface="Times New Roman" panose="02020603050405020304" pitchFamily="18" charset="0"/>
              </a:rPr>
              <a:t>Doctors who focus on the organ System and its function and complex health conditions.</a:t>
            </a:r>
          </a:p>
          <a:p>
            <a:r>
              <a:rPr lang="en-GB" sz="2400" b="1" dirty="0">
                <a:latin typeface="Times New Roman" panose="02020603050405020304" pitchFamily="18" charset="0"/>
                <a:cs typeface="Times New Roman" panose="02020603050405020304" pitchFamily="18" charset="0"/>
              </a:rPr>
              <a:t>Neonatologist </a:t>
            </a:r>
            <a:r>
              <a:rPr lang="en-GB" sz="2400" dirty="0">
                <a:latin typeface="Times New Roman" panose="02020603050405020304" pitchFamily="18" charset="0"/>
                <a:cs typeface="Times New Roman" panose="02020603050405020304" pitchFamily="18" charset="0"/>
              </a:rPr>
              <a:t>Doctors Who specialise in premature births and critically ill new-born's.</a:t>
            </a:r>
          </a:p>
        </p:txBody>
      </p:sp>
      <p:sp>
        <p:nvSpPr>
          <p:cNvPr id="5" name="Text Placeholder 4">
            <a:extLst>
              <a:ext uri="{FF2B5EF4-FFF2-40B4-BE49-F238E27FC236}">
                <a16:creationId xmlns:a16="http://schemas.microsoft.com/office/drawing/2014/main" id="{E8433214-7025-246C-083E-245CB87EAAF7}"/>
              </a:ext>
            </a:extLst>
          </p:cNvPr>
          <p:cNvSpPr>
            <a:spLocks noGrp="1"/>
          </p:cNvSpPr>
          <p:nvPr>
            <p:ph type="body" sz="half" idx="2"/>
          </p:nvPr>
        </p:nvSpPr>
        <p:spPr>
          <a:xfrm>
            <a:off x="412592" y="980140"/>
            <a:ext cx="5183046" cy="6205071"/>
          </a:xfrm>
        </p:spPr>
        <p:txBody>
          <a:bodyPr>
            <a:normAutofit/>
          </a:bodyPr>
          <a:lstStyle/>
          <a:p>
            <a:r>
              <a:rPr lang="en-GB" sz="2600" b="1" dirty="0">
                <a:latin typeface="Times New Roman" panose="02020603050405020304" pitchFamily="18" charset="0"/>
                <a:cs typeface="Times New Roman" panose="02020603050405020304" pitchFamily="18" charset="0"/>
              </a:rPr>
              <a:t>Job Role</a:t>
            </a:r>
            <a:r>
              <a:rPr lang="en-GB" sz="2600" dirty="0">
                <a:latin typeface="Times New Roman" panose="02020603050405020304" pitchFamily="18" charset="0"/>
                <a:cs typeface="Times New Roman" panose="02020603050405020304" pitchFamily="18" charset="0"/>
              </a:rPr>
              <a:t>; </a:t>
            </a:r>
          </a:p>
          <a:p>
            <a:r>
              <a:rPr lang="en-GB" sz="2600" dirty="0">
                <a:latin typeface="Times New Roman" panose="02020603050405020304" pitchFamily="18" charset="0"/>
                <a:cs typeface="Times New Roman" panose="02020603050405020304" pitchFamily="18" charset="0"/>
              </a:rPr>
              <a:t>Paediatrician Hospital (acute) Doctor. A paediatrician role is to nurse young patients from 0 to 18 years old. </a:t>
            </a:r>
          </a:p>
          <a:p>
            <a:r>
              <a:rPr lang="en-GB" sz="2600" dirty="0">
                <a:latin typeface="Times New Roman" panose="02020603050405020304" pitchFamily="18" charset="0"/>
                <a:cs typeface="Times New Roman" panose="02020603050405020304" pitchFamily="18" charset="0"/>
              </a:rPr>
              <a:t>Their main responsibility and focus is the health and wellbeing of infants, children and young people.</a:t>
            </a:r>
          </a:p>
          <a:p>
            <a:r>
              <a:rPr lang="en-GB" sz="2600" dirty="0">
                <a:latin typeface="Times New Roman" panose="02020603050405020304" pitchFamily="18" charset="0"/>
                <a:cs typeface="Times New Roman" panose="02020603050405020304" pitchFamily="18" charset="0"/>
              </a:rPr>
              <a:t>As a specialist doctor in paediatrics you obtain qualified skills to identify children’s unique health care needs, and monitor their growth and development</a:t>
            </a:r>
            <a:r>
              <a:rPr lang="en-GB" sz="2400" dirty="0">
                <a:latin typeface="Times New Roman" panose="02020603050405020304" pitchFamily="18" charset="0"/>
                <a:cs typeface="Times New Roman" panose="02020603050405020304" pitchFamily="18" charset="0"/>
              </a:rPr>
              <a:t>.</a:t>
            </a:r>
          </a:p>
          <a:p>
            <a:r>
              <a:rPr lang="en-GB" sz="2400" dirty="0">
                <a:latin typeface="Times New Roman" panose="02020603050405020304" pitchFamily="18" charset="0"/>
                <a:cs typeface="Times New Roman" panose="02020603050405020304" pitchFamily="18" charset="0"/>
              </a:rPr>
              <a:t>[No date. </a:t>
            </a:r>
            <a:r>
              <a:rPr lang="en-GB" sz="2400" dirty="0" err="1">
                <a:latin typeface="Times New Roman" panose="02020603050405020304" pitchFamily="18" charset="0"/>
                <a:cs typeface="Times New Roman" panose="02020603050405020304" pitchFamily="18" charset="0"/>
              </a:rPr>
              <a:t>wwww.healthcareer.nhs.uk</a:t>
            </a:r>
            <a:r>
              <a:rPr lang="en-GB" sz="2400" dirty="0">
                <a:latin typeface="Times New Roman" panose="02020603050405020304" pitchFamily="18" charset="0"/>
                <a:cs typeface="Times New Roman" panose="02020603050405020304" pitchFamily="18" charset="0"/>
              </a:rPr>
              <a:t>]</a:t>
            </a:r>
          </a:p>
        </p:txBody>
      </p:sp>
      <p:sp>
        <p:nvSpPr>
          <p:cNvPr id="9" name="TextBox 8">
            <a:extLst>
              <a:ext uri="{FF2B5EF4-FFF2-40B4-BE49-F238E27FC236}">
                <a16:creationId xmlns:a16="http://schemas.microsoft.com/office/drawing/2014/main" id="{71F534D9-D236-B993-3665-5CBAC74719BF}"/>
              </a:ext>
            </a:extLst>
          </p:cNvPr>
          <p:cNvSpPr txBox="1"/>
          <p:nvPr/>
        </p:nvSpPr>
        <p:spPr>
          <a:xfrm>
            <a:off x="3484282" y="2783541"/>
            <a:ext cx="1828800" cy="1828800"/>
          </a:xfrm>
          <a:prstGeom prst="rect">
            <a:avLst/>
          </a:prstGeom>
          <a:noFill/>
        </p:spPr>
        <p:txBody>
          <a:bodyPr wrap="square" rtlCol="0">
            <a:spAutoFit/>
          </a:bodyPr>
          <a:lstStyle/>
          <a:p>
            <a:pPr algn="l"/>
            <a:endParaRPr lang="en-US" dirty="0"/>
          </a:p>
        </p:txBody>
      </p:sp>
    </p:spTree>
    <p:extLst>
      <p:ext uri="{BB962C8B-B14F-4D97-AF65-F5344CB8AC3E}">
        <p14:creationId xmlns:p14="http://schemas.microsoft.com/office/powerpoint/2010/main" val="1729966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4E3988-7F03-CBEF-C8FF-81F3257FDD11}"/>
              </a:ext>
            </a:extLst>
          </p:cNvPr>
          <p:cNvSpPr>
            <a:spLocks noGrp="1"/>
          </p:cNvSpPr>
          <p:nvPr>
            <p:ph type="title"/>
          </p:nvPr>
        </p:nvSpPr>
        <p:spPr>
          <a:xfrm>
            <a:off x="485107" y="114206"/>
            <a:ext cx="10515600" cy="1559206"/>
          </a:xfrm>
        </p:spPr>
        <p:txBody>
          <a:bodyPr/>
          <a:lstStyle/>
          <a:p>
            <a:r>
              <a:rPr lang="en-GB" sz="3200" b="1" dirty="0">
                <a:latin typeface="Times New Roman" panose="02020603050405020304" pitchFamily="18" charset="0"/>
                <a:cs typeface="Times New Roman" panose="02020603050405020304" pitchFamily="18" charset="0"/>
              </a:rPr>
              <a:t>Hospital (acute) General Paediatrician</a:t>
            </a:r>
            <a:r>
              <a:rPr lang="en-GB" dirty="0"/>
              <a:t> </a:t>
            </a:r>
            <a:endParaRPr lang="en-US" dirty="0"/>
          </a:p>
        </p:txBody>
      </p:sp>
      <p:sp>
        <p:nvSpPr>
          <p:cNvPr id="3" name="Content Placeholder 2">
            <a:extLst>
              <a:ext uri="{FF2B5EF4-FFF2-40B4-BE49-F238E27FC236}">
                <a16:creationId xmlns:a16="http://schemas.microsoft.com/office/drawing/2014/main" id="{6117FD45-1427-D78E-C632-D8A19E17E96C}"/>
              </a:ext>
            </a:extLst>
          </p:cNvPr>
          <p:cNvSpPr>
            <a:spLocks noGrp="1"/>
          </p:cNvSpPr>
          <p:nvPr>
            <p:ph idx="1"/>
          </p:nvPr>
        </p:nvSpPr>
        <p:spPr>
          <a:xfrm>
            <a:off x="485107" y="1673412"/>
            <a:ext cx="10515600" cy="4984376"/>
          </a:xfrm>
        </p:spPr>
        <p:txBody>
          <a:bodyPr>
            <a:normAutofit fontScale="92500" lnSpcReduction="10000"/>
          </a:bodyPr>
          <a:lstStyle/>
          <a:p>
            <a:pPr marL="0" indent="0">
              <a:buNone/>
            </a:pPr>
            <a:r>
              <a:rPr lang="en-GB" sz="2400" b="1" dirty="0">
                <a:latin typeface="Times New Roman" panose="02020603050405020304" pitchFamily="18" charset="0"/>
                <a:cs typeface="Times New Roman" panose="02020603050405020304" pitchFamily="18" charset="0"/>
              </a:rPr>
              <a:t>Daily Duties </a:t>
            </a:r>
          </a:p>
          <a:p>
            <a:r>
              <a:rPr lang="en-GB" sz="2400" dirty="0">
                <a:latin typeface="Times New Roman" panose="02020603050405020304" pitchFamily="18" charset="0"/>
                <a:cs typeface="Times New Roman" panose="02020603050405020304" pitchFamily="18" charset="0"/>
              </a:rPr>
              <a:t>Team leading and collaborative work.</a:t>
            </a:r>
          </a:p>
          <a:p>
            <a:r>
              <a:rPr lang="en-GB" sz="2400" dirty="0">
                <a:latin typeface="Times New Roman" panose="02020603050405020304" pitchFamily="18" charset="0"/>
                <a:cs typeface="Times New Roman" panose="02020603050405020304" pitchFamily="18" charset="0"/>
              </a:rPr>
              <a:t>The care and duty of infants, children and young adults.</a:t>
            </a:r>
          </a:p>
          <a:p>
            <a:r>
              <a:rPr lang="en-GB" sz="2400" dirty="0">
                <a:latin typeface="Times New Roman" panose="02020603050405020304" pitchFamily="18" charset="0"/>
                <a:cs typeface="Times New Roman" panose="02020603050405020304" pitchFamily="18" charset="0"/>
              </a:rPr>
              <a:t>Providing advice and support to patients and families.</a:t>
            </a:r>
          </a:p>
          <a:p>
            <a:r>
              <a:rPr lang="en-GB" sz="2400" dirty="0">
                <a:latin typeface="Times New Roman" panose="02020603050405020304" pitchFamily="18" charset="0"/>
                <a:cs typeface="Times New Roman" panose="02020603050405020304" pitchFamily="18" charset="0"/>
              </a:rPr>
              <a:t>Emotional support for patients.</a:t>
            </a:r>
          </a:p>
          <a:p>
            <a:endParaRPr lang="en-GB" sz="2400" b="1" dirty="0">
              <a:latin typeface="Times New Roman" panose="02020603050405020304" pitchFamily="18" charset="0"/>
              <a:cs typeface="Times New Roman" panose="02020603050405020304" pitchFamily="18" charset="0"/>
            </a:endParaRPr>
          </a:p>
          <a:p>
            <a:pPr marL="0" indent="0">
              <a:buNone/>
            </a:pPr>
            <a:r>
              <a:rPr lang="en-GB" sz="2400" b="1" dirty="0">
                <a:latin typeface="Times New Roman" panose="02020603050405020304" pitchFamily="18" charset="0"/>
                <a:cs typeface="Times New Roman" panose="02020603050405020304" pitchFamily="18" charset="0"/>
              </a:rPr>
              <a:t>Primary Duties</a:t>
            </a:r>
          </a:p>
          <a:p>
            <a:r>
              <a:rPr lang="en-GB" sz="2400" dirty="0">
                <a:latin typeface="Times New Roman" panose="02020603050405020304" pitchFamily="18" charset="0"/>
                <a:cs typeface="Times New Roman" panose="02020603050405020304" pitchFamily="18" charset="0"/>
              </a:rPr>
              <a:t>Diagnosis of illnesses, diseases and critical health conditions.</a:t>
            </a:r>
          </a:p>
          <a:p>
            <a:r>
              <a:rPr lang="en-GB" sz="2400" dirty="0">
                <a:latin typeface="Times New Roman" panose="02020603050405020304" pitchFamily="18" charset="0"/>
                <a:cs typeface="Times New Roman" panose="02020603050405020304" pitchFamily="18" charset="0"/>
              </a:rPr>
              <a:t>A&amp;E, paediatric and intensive care ward management. (Major and minor accidents.)</a:t>
            </a:r>
          </a:p>
          <a:p>
            <a:r>
              <a:rPr lang="en-GB" sz="2400" dirty="0">
                <a:latin typeface="Times New Roman" panose="02020603050405020304" pitchFamily="18" charset="0"/>
                <a:cs typeface="Times New Roman" panose="02020603050405020304" pitchFamily="18" charset="0"/>
              </a:rPr>
              <a:t>Administration of treatment and medication.</a:t>
            </a:r>
          </a:p>
          <a:p>
            <a:r>
              <a:rPr lang="en-GB" sz="2400" dirty="0">
                <a:latin typeface="Times New Roman" panose="02020603050405020304" pitchFamily="18" charset="0"/>
                <a:cs typeface="Times New Roman" panose="02020603050405020304" pitchFamily="18" charset="0"/>
              </a:rPr>
              <a:t>After care and Mandatory check up‘s.</a:t>
            </a:r>
          </a:p>
          <a:p>
            <a:r>
              <a:rPr lang="en-GB" sz="2400" dirty="0">
                <a:latin typeface="Times New Roman" panose="02020603050405020304" pitchFamily="18" charset="0"/>
                <a:cs typeface="Times New Roman" panose="02020603050405020304" pitchFamily="18" charset="0"/>
              </a:rPr>
              <a:t>Assessments and monitoring.</a:t>
            </a:r>
          </a:p>
          <a:p>
            <a:endParaRPr lang="en-GB" sz="2400" dirty="0">
              <a:latin typeface="Times New Roman" panose="02020603050405020304" pitchFamily="18" charset="0"/>
              <a:cs typeface="Times New Roman" panose="02020603050405020304" pitchFamily="18" charset="0"/>
            </a:endParaRPr>
          </a:p>
          <a:p>
            <a:endParaRPr lang="en-GB" sz="2400" b="1" dirty="0">
              <a:latin typeface="Times New Roman" panose="02020603050405020304" pitchFamily="18" charset="0"/>
              <a:cs typeface="Times New Roman" panose="02020603050405020304" pitchFamily="18" charset="0"/>
            </a:endParaRPr>
          </a:p>
          <a:p>
            <a:endParaRPr lang="en-US"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0081994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06329C-CCBA-3750-6008-DA4548B1B733}"/>
              </a:ext>
            </a:extLst>
          </p:cNvPr>
          <p:cNvSpPr>
            <a:spLocks noGrp="1"/>
          </p:cNvSpPr>
          <p:nvPr>
            <p:ph type="title"/>
          </p:nvPr>
        </p:nvSpPr>
        <p:spPr/>
        <p:txBody>
          <a:bodyPr/>
          <a:lstStyle/>
          <a:p>
            <a:r>
              <a:rPr lang="en-GB" sz="3200" b="1" dirty="0">
                <a:latin typeface="Times New Roman" panose="02020603050405020304" pitchFamily="18" charset="0"/>
                <a:cs typeface="Times New Roman" panose="02020603050405020304" pitchFamily="18" charset="0"/>
              </a:rPr>
              <a:t>Paediatrician 3 Essential Skill’s</a:t>
            </a:r>
            <a:r>
              <a:rPr lang="en-GB" dirty="0"/>
              <a:t> </a:t>
            </a:r>
            <a:endParaRPr lang="en-US" dirty="0"/>
          </a:p>
        </p:txBody>
      </p:sp>
      <p:sp>
        <p:nvSpPr>
          <p:cNvPr id="3" name="Content Placeholder 2">
            <a:extLst>
              <a:ext uri="{FF2B5EF4-FFF2-40B4-BE49-F238E27FC236}">
                <a16:creationId xmlns:a16="http://schemas.microsoft.com/office/drawing/2014/main" id="{EAAA1FCB-6B82-B84D-A1A3-C812C5FF2B49}"/>
              </a:ext>
            </a:extLst>
          </p:cNvPr>
          <p:cNvSpPr>
            <a:spLocks noGrp="1"/>
          </p:cNvSpPr>
          <p:nvPr>
            <p:ph idx="1"/>
          </p:nvPr>
        </p:nvSpPr>
        <p:spPr>
          <a:xfrm>
            <a:off x="623048" y="1561633"/>
            <a:ext cx="10515600" cy="4931242"/>
          </a:xfrm>
        </p:spPr>
        <p:txBody>
          <a:bodyPr>
            <a:normAutofit/>
          </a:bodyPr>
          <a:lstStyle/>
          <a:p>
            <a:r>
              <a:rPr lang="en-GB" sz="2400" b="1" dirty="0">
                <a:latin typeface="Times New Roman" panose="02020603050405020304" pitchFamily="18" charset="0"/>
                <a:cs typeface="Times New Roman" panose="02020603050405020304" pitchFamily="18" charset="0"/>
              </a:rPr>
              <a:t>Adaptable communication skills. </a:t>
            </a:r>
          </a:p>
          <a:p>
            <a:r>
              <a:rPr lang="en-GB" sz="2400" dirty="0">
                <a:latin typeface="Times New Roman" panose="02020603050405020304" pitchFamily="18" charset="0"/>
                <a:cs typeface="Times New Roman" panose="02020603050405020304" pitchFamily="18" charset="0"/>
              </a:rPr>
              <a:t>All paediatrician are required to have adaptable communication skill’s, this skill enables doctors to communicate at different levels with patients ranging at different ages effectively. The ability to explain and break down complex medical context, ensuring patient’s and families understand their diagnosis and further action or treatment required.</a:t>
            </a:r>
            <a:endParaRPr lang="en-GB" sz="2400" b="1" dirty="0">
              <a:latin typeface="Times New Roman" panose="02020603050405020304" pitchFamily="18" charset="0"/>
              <a:cs typeface="Times New Roman" panose="02020603050405020304" pitchFamily="18" charset="0"/>
            </a:endParaRPr>
          </a:p>
          <a:p>
            <a:r>
              <a:rPr lang="en-GB" sz="2400" b="1" dirty="0">
                <a:latin typeface="Times New Roman" panose="02020603050405020304" pitchFamily="18" charset="0"/>
                <a:cs typeface="Times New Roman" panose="02020603050405020304" pitchFamily="18" charset="0"/>
              </a:rPr>
              <a:t>Emotional resilience skills.</a:t>
            </a:r>
          </a:p>
          <a:p>
            <a:r>
              <a:rPr lang="en-GB" sz="2400" dirty="0">
                <a:latin typeface="Times New Roman" panose="02020603050405020304" pitchFamily="18" charset="0"/>
                <a:cs typeface="Times New Roman" panose="02020603050405020304" pitchFamily="18" charset="0"/>
              </a:rPr>
              <a:t>The ability to handle emotionally trauma that patients and families might be experiencing and support without it effecting your job responsibilities and duties.</a:t>
            </a:r>
          </a:p>
          <a:p>
            <a:r>
              <a:rPr lang="en-GB" sz="2400" dirty="0">
                <a:latin typeface="Times New Roman" panose="02020603050405020304" pitchFamily="18" charset="0"/>
                <a:cs typeface="Times New Roman" panose="02020603050405020304" pitchFamily="18" charset="0"/>
              </a:rPr>
              <a:t>Having compassion but also having a resistance from getting to emotionally attached.</a:t>
            </a:r>
            <a:endParaRPr lang="en-GB" sz="2400" b="1" dirty="0">
              <a:latin typeface="Times New Roman" panose="02020603050405020304" pitchFamily="18" charset="0"/>
              <a:cs typeface="Times New Roman" panose="02020603050405020304" pitchFamily="18" charset="0"/>
            </a:endParaRPr>
          </a:p>
          <a:p>
            <a:r>
              <a:rPr lang="en-GB" sz="2400" b="1" dirty="0">
                <a:latin typeface="Times New Roman" panose="02020603050405020304" pitchFamily="18" charset="0"/>
                <a:cs typeface="Times New Roman" panose="02020603050405020304" pitchFamily="18" charset="0"/>
              </a:rPr>
              <a:t>Team leadership and collaboration skills.</a:t>
            </a:r>
            <a:endParaRPr lang="en-US" dirty="0"/>
          </a:p>
        </p:txBody>
      </p:sp>
    </p:spTree>
    <p:extLst>
      <p:ext uri="{BB962C8B-B14F-4D97-AF65-F5344CB8AC3E}">
        <p14:creationId xmlns:p14="http://schemas.microsoft.com/office/powerpoint/2010/main" val="16321599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872DF6-E97B-D131-4358-CBA4B27B285F}"/>
              </a:ext>
            </a:extLst>
          </p:cNvPr>
          <p:cNvSpPr>
            <a:spLocks noGrp="1"/>
          </p:cNvSpPr>
          <p:nvPr>
            <p:ph type="title"/>
          </p:nvPr>
        </p:nvSpPr>
        <p:spPr/>
        <p:txBody>
          <a:bodyPr>
            <a:normAutofit/>
          </a:bodyPr>
          <a:lstStyle/>
          <a:p>
            <a:r>
              <a:rPr lang="en-GB" sz="3200" b="1" dirty="0">
                <a:latin typeface="Times New Roman" panose="02020603050405020304" pitchFamily="18" charset="0"/>
                <a:cs typeface="Times New Roman" panose="02020603050405020304" pitchFamily="18" charset="0"/>
              </a:rPr>
              <a:t>Ways To Improve Essential Skills </a:t>
            </a:r>
            <a:endParaRPr lang="en-US" sz="32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F09ED303-12AA-757B-B643-F4205F9A794E}"/>
              </a:ext>
            </a:extLst>
          </p:cNvPr>
          <p:cNvSpPr>
            <a:spLocks noGrp="1"/>
          </p:cNvSpPr>
          <p:nvPr>
            <p:ph idx="1"/>
          </p:nvPr>
        </p:nvSpPr>
        <p:spPr/>
        <p:txBody>
          <a:bodyPr/>
          <a:lstStyle/>
          <a:p>
            <a:r>
              <a:rPr lang="en-GB" dirty="0"/>
              <a:t> Regular engagement with other colleagues and patient’s in paediatrics, this helps build good relationships and enables good practice  to communicate efficiently.</a:t>
            </a:r>
          </a:p>
          <a:p>
            <a:r>
              <a:rPr lang="en-GB" dirty="0"/>
              <a:t>Understanding and having knowledge of the patient’s medical history.</a:t>
            </a:r>
          </a:p>
          <a:p>
            <a:r>
              <a:rPr lang="en-GB" dirty="0"/>
              <a:t>Extra training to support family in bereavement stages.</a:t>
            </a:r>
          </a:p>
          <a:p>
            <a:endParaRPr lang="en-US" dirty="0"/>
          </a:p>
        </p:txBody>
      </p:sp>
    </p:spTree>
    <p:extLst>
      <p:ext uri="{BB962C8B-B14F-4D97-AF65-F5344CB8AC3E}">
        <p14:creationId xmlns:p14="http://schemas.microsoft.com/office/powerpoint/2010/main" val="22907672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C00EBF-0B82-3F93-78E2-00748786084C}"/>
              </a:ext>
            </a:extLst>
          </p:cNvPr>
          <p:cNvSpPr>
            <a:spLocks noGrp="1"/>
          </p:cNvSpPr>
          <p:nvPr>
            <p:ph type="title"/>
          </p:nvPr>
        </p:nvSpPr>
        <p:spPr>
          <a:xfrm>
            <a:off x="443753" y="1"/>
            <a:ext cx="10515600" cy="1314824"/>
          </a:xfrm>
        </p:spPr>
        <p:txBody>
          <a:bodyPr>
            <a:normAutofit/>
          </a:bodyPr>
          <a:lstStyle/>
          <a:p>
            <a:r>
              <a:rPr lang="en-GB" sz="3200" b="1" dirty="0">
                <a:latin typeface="Times New Roman" panose="02020603050405020304" pitchFamily="18" charset="0"/>
                <a:cs typeface="Times New Roman" panose="02020603050405020304" pitchFamily="18" charset="0"/>
              </a:rPr>
              <a:t>Useful Links, and NHS facts</a:t>
            </a:r>
            <a:endParaRPr lang="en-US" sz="32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35F488B7-A8A3-1223-28D8-42217F473CA5}"/>
              </a:ext>
            </a:extLst>
          </p:cNvPr>
          <p:cNvSpPr>
            <a:spLocks noGrp="1"/>
          </p:cNvSpPr>
          <p:nvPr>
            <p:ph idx="1"/>
          </p:nvPr>
        </p:nvSpPr>
        <p:spPr>
          <a:xfrm>
            <a:off x="443753" y="1314825"/>
            <a:ext cx="10515600" cy="9667044"/>
          </a:xfrm>
        </p:spPr>
        <p:txBody>
          <a:bodyPr>
            <a:normAutofit/>
          </a:bodyPr>
          <a:lstStyle/>
          <a:p>
            <a:pPr marL="0" indent="0">
              <a:buNone/>
            </a:pPr>
            <a:r>
              <a:rPr lang="en-GB" sz="2400" b="1" dirty="0">
                <a:latin typeface="Times New Roman" panose="02020603050405020304" pitchFamily="18" charset="0"/>
                <a:cs typeface="Times New Roman" panose="02020603050405020304" pitchFamily="18" charset="0"/>
              </a:rPr>
              <a:t>NHS Facts</a:t>
            </a:r>
          </a:p>
          <a:p>
            <a:r>
              <a:rPr lang="en-GB" sz="2400" dirty="0">
                <a:latin typeface="Times New Roman" panose="02020603050405020304" pitchFamily="18" charset="0"/>
                <a:cs typeface="Times New Roman" panose="02020603050405020304" pitchFamily="18" charset="0"/>
              </a:rPr>
              <a:t>In 1948 the NHS was introduced,  and the providing of free healthcare services for all.</a:t>
            </a:r>
          </a:p>
          <a:p>
            <a:r>
              <a:rPr lang="en-GB" sz="2400" dirty="0">
                <a:latin typeface="Times New Roman" panose="02020603050405020304" pitchFamily="18" charset="0"/>
                <a:cs typeface="Times New Roman" panose="02020603050405020304" pitchFamily="18" charset="0"/>
              </a:rPr>
              <a:t>In 1949 the ministries of health, labour and the conical office started a massive recruitment system throughout the west indies for NHS Staff. A lot of nurse’s and doctor’s originally from the west indies was brought over by the British to work for the NHS.</a:t>
            </a:r>
          </a:p>
          <a:p>
            <a:r>
              <a:rPr lang="en-GB" sz="2400" dirty="0">
                <a:latin typeface="Times New Roman" panose="02020603050405020304" pitchFamily="18" charset="0"/>
                <a:cs typeface="Times New Roman" panose="02020603050405020304" pitchFamily="18" charset="0"/>
              </a:rPr>
              <a:t>1953 James </a:t>
            </a:r>
            <a:r>
              <a:rPr lang="en-GB" sz="2400" dirty="0" err="1">
                <a:latin typeface="Times New Roman" panose="02020603050405020304" pitchFamily="18" charset="0"/>
                <a:cs typeface="Times New Roman" panose="02020603050405020304" pitchFamily="18" charset="0"/>
              </a:rPr>
              <a:t>D'watson</a:t>
            </a:r>
            <a:r>
              <a:rPr lang="en-GB" sz="2400" dirty="0">
                <a:latin typeface="Times New Roman" panose="02020603050405020304" pitchFamily="18" charset="0"/>
                <a:cs typeface="Times New Roman" panose="02020603050405020304" pitchFamily="18" charset="0"/>
              </a:rPr>
              <a:t> and Francis Crick discover DNA structure/testing</a:t>
            </a:r>
          </a:p>
          <a:p>
            <a:r>
              <a:rPr lang="en-GB" sz="2400" dirty="0">
                <a:latin typeface="Times New Roman" panose="02020603050405020304" pitchFamily="18" charset="0"/>
                <a:cs typeface="Times New Roman" panose="02020603050405020304" pitchFamily="18" charset="0"/>
              </a:rPr>
              <a:t>2022 the NHS staff was honoured with the George cross presented to them by the Queen.</a:t>
            </a:r>
          </a:p>
          <a:p>
            <a:r>
              <a:rPr lang="en-GB" sz="2400" dirty="0" err="1">
                <a:latin typeface="Times New Roman" panose="02020603050405020304" pitchFamily="18" charset="0"/>
                <a:cs typeface="Times New Roman" panose="02020603050405020304" pitchFamily="18" charset="0"/>
                <a:hlinkClick r:id="rId2"/>
              </a:rPr>
              <a:t>www.healthcareers.nhs.uk</a:t>
            </a:r>
            <a:r>
              <a:rPr lang="en-GB" sz="2400" dirty="0">
                <a:latin typeface="Times New Roman" panose="02020603050405020304" pitchFamily="18" charset="0"/>
                <a:cs typeface="Times New Roman" panose="02020603050405020304" pitchFamily="18" charset="0"/>
              </a:rPr>
              <a:t> </a:t>
            </a:r>
          </a:p>
          <a:p>
            <a:r>
              <a:rPr lang="en-GB" sz="2400" dirty="0" err="1">
                <a:latin typeface="Times New Roman" panose="02020603050405020304" pitchFamily="18" charset="0"/>
                <a:cs typeface="Times New Roman" panose="02020603050405020304" pitchFamily="18" charset="0"/>
                <a:hlinkClick r:id="rId3"/>
              </a:rPr>
              <a:t>www.england.nhs.uk</a:t>
            </a:r>
            <a:endParaRPr lang="en-GB" sz="2400" dirty="0">
              <a:latin typeface="Times New Roman" panose="02020603050405020304" pitchFamily="18" charset="0"/>
              <a:cs typeface="Times New Roman" panose="02020603050405020304" pitchFamily="18" charset="0"/>
            </a:endParaRPr>
          </a:p>
          <a:p>
            <a:r>
              <a:rPr lang="en-GB" sz="2400" dirty="0">
                <a:latin typeface="Times New Roman" panose="02020603050405020304" pitchFamily="18" charset="0"/>
                <a:cs typeface="Times New Roman" panose="02020603050405020304" pitchFamily="18" charset="0"/>
              </a:rPr>
              <a:t>Google scholar Department of Health and Social Care</a:t>
            </a:r>
          </a:p>
          <a:p>
            <a:endParaRPr lang="en-US" dirty="0"/>
          </a:p>
        </p:txBody>
      </p:sp>
    </p:spTree>
    <p:extLst>
      <p:ext uri="{BB962C8B-B14F-4D97-AF65-F5344CB8AC3E}">
        <p14:creationId xmlns:p14="http://schemas.microsoft.com/office/powerpoint/2010/main" val="39366245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12CEF8-B92C-675B-D5AD-A70C01AF6C44}"/>
              </a:ext>
            </a:extLst>
          </p:cNvPr>
          <p:cNvSpPr>
            <a:spLocks noGrp="1"/>
          </p:cNvSpPr>
          <p:nvPr>
            <p:ph type="title"/>
          </p:nvPr>
        </p:nvSpPr>
        <p:spPr/>
        <p:txBody>
          <a:bodyPr>
            <a:normAutofit/>
          </a:bodyPr>
          <a:lstStyle/>
          <a:p>
            <a:r>
              <a:rPr lang="en-GB" sz="3200" b="1" dirty="0">
                <a:latin typeface="Times New Roman" panose="02020603050405020304" pitchFamily="18" charset="0"/>
                <a:cs typeface="Times New Roman" panose="02020603050405020304" pitchFamily="18" charset="0"/>
              </a:rPr>
              <a:t>Conclusion</a:t>
            </a:r>
            <a:r>
              <a:rPr lang="en-GB" sz="3200" dirty="0">
                <a:latin typeface="Times New Roman" panose="02020603050405020304" pitchFamily="18" charset="0"/>
                <a:cs typeface="Times New Roman" panose="02020603050405020304" pitchFamily="18" charset="0"/>
              </a:rPr>
              <a:t> </a:t>
            </a:r>
            <a:endParaRPr lang="en-US" sz="32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A059C2DF-6029-712B-DE26-E627A5DDC339}"/>
              </a:ext>
            </a:extLst>
          </p:cNvPr>
          <p:cNvSpPr>
            <a:spLocks noGrp="1"/>
          </p:cNvSpPr>
          <p:nvPr>
            <p:ph idx="1"/>
          </p:nvPr>
        </p:nvSpPr>
        <p:spPr>
          <a:xfrm>
            <a:off x="838200" y="2163483"/>
            <a:ext cx="10515600" cy="9165198"/>
          </a:xfrm>
        </p:spPr>
        <p:txBody>
          <a:bodyPr/>
          <a:lstStyle/>
          <a:p>
            <a:pPr marL="0" indent="0">
              <a:buNone/>
            </a:pPr>
            <a:r>
              <a:rPr lang="en-GB" dirty="0"/>
              <a:t>NHS Paediatrician work in two main sectors which is community and general hospital (acute).</a:t>
            </a:r>
          </a:p>
          <a:p>
            <a:pPr marL="0" indent="0">
              <a:buNone/>
            </a:pPr>
            <a:r>
              <a:rPr lang="en-GB" dirty="0"/>
              <a:t>All paediatrician doctors specialise in the health and care of infants, children and young adults.</a:t>
            </a:r>
          </a:p>
          <a:p>
            <a:pPr marL="0" indent="0">
              <a:buNone/>
            </a:pPr>
            <a:r>
              <a:rPr lang="en-GB" dirty="0"/>
              <a:t>As paediatrician you have major primary Duties within your sector.</a:t>
            </a:r>
          </a:p>
          <a:p>
            <a:pPr marL="0" indent="0">
              <a:buNone/>
            </a:pPr>
            <a:r>
              <a:rPr lang="en-GB" dirty="0"/>
              <a:t>All skills are essential as they all contribute to the standard of work you are delivering. This ensures good practices and procedures being </a:t>
            </a:r>
            <a:r>
              <a:rPr lang="en-GB"/>
              <a:t>followed correctly.</a:t>
            </a:r>
          </a:p>
        </p:txBody>
      </p:sp>
    </p:spTree>
    <p:extLst>
      <p:ext uri="{BB962C8B-B14F-4D97-AF65-F5344CB8AC3E}">
        <p14:creationId xmlns:p14="http://schemas.microsoft.com/office/powerpoint/2010/main" val="8150598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76A869-1181-A59E-7427-68233D0F558C}"/>
              </a:ext>
            </a:extLst>
          </p:cNvPr>
          <p:cNvSpPr>
            <a:spLocks noGrp="1"/>
          </p:cNvSpPr>
          <p:nvPr>
            <p:ph type="title"/>
          </p:nvPr>
        </p:nvSpPr>
        <p:spPr/>
        <p:txBody>
          <a:bodyPr>
            <a:normAutofit/>
          </a:bodyPr>
          <a:lstStyle/>
          <a:p>
            <a:r>
              <a:rPr lang="en-GB" sz="3200" b="1" dirty="0">
                <a:latin typeface="Times New Roman" panose="02020603050405020304" pitchFamily="18" charset="0"/>
                <a:cs typeface="Times New Roman" panose="02020603050405020304" pitchFamily="18" charset="0"/>
              </a:rPr>
              <a:t>Reference List</a:t>
            </a:r>
            <a:endParaRPr lang="en-US" sz="32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CDBBCE06-21C5-86B3-55A5-F667E69F1204}"/>
              </a:ext>
            </a:extLst>
          </p:cNvPr>
          <p:cNvSpPr>
            <a:spLocks noGrp="1"/>
          </p:cNvSpPr>
          <p:nvPr>
            <p:ph idx="1"/>
          </p:nvPr>
        </p:nvSpPr>
        <p:spPr/>
        <p:txBody>
          <a:bodyPr/>
          <a:lstStyle/>
          <a:p>
            <a:r>
              <a:rPr lang="en-GB" dirty="0" err="1">
                <a:solidFill>
                  <a:srgbClr val="467886"/>
                </a:solidFill>
                <a:hlinkClick r:id="rId2">
                  <a:extLst>
                    <a:ext uri="{A12FA001-AC4F-418D-AE19-62706E023703}">
                      <ahyp:hlinkClr xmlns:ahyp="http://schemas.microsoft.com/office/drawing/2018/hyperlinkcolor" val="tx"/>
                    </a:ext>
                  </a:extLst>
                </a:hlinkClick>
              </a:rPr>
              <a:t>www.england.nhs.uk</a:t>
            </a:r>
            <a:r>
              <a:rPr lang="en-GB" dirty="0">
                <a:solidFill>
                  <a:srgbClr val="467886"/>
                </a:solidFill>
                <a:hlinkClick r:id="rId2">
                  <a:extLst>
                    <a:ext uri="{A12FA001-AC4F-418D-AE19-62706E023703}">
                      <ahyp:hlinkClr xmlns:ahyp="http://schemas.microsoft.com/office/drawing/2018/hyperlinkcolor" val="tx"/>
                    </a:ext>
                  </a:extLst>
                </a:hlinkClick>
              </a:rPr>
              <a:t>  </a:t>
            </a:r>
            <a:r>
              <a:rPr lang="en-GB" dirty="0">
                <a:hlinkClick r:id="rId2">
                  <a:extLst>
                    <a:ext uri="{A12FA001-AC4F-418D-AE19-62706E023703}">
                      <ahyp:hlinkClr xmlns:ahyp="http://schemas.microsoft.com/office/drawing/2018/hyperlinkcolor" val="tx"/>
                    </a:ext>
                  </a:extLst>
                </a:hlinkClick>
              </a:rPr>
              <a:t>[accessed 10.07.2026]</a:t>
            </a:r>
          </a:p>
          <a:p>
            <a:r>
              <a:rPr lang="en-GB" dirty="0" err="1">
                <a:solidFill>
                  <a:srgbClr val="467886"/>
                </a:solidFill>
                <a:hlinkClick r:id="rId2">
                  <a:extLst>
                    <a:ext uri="{A12FA001-AC4F-418D-AE19-62706E023703}">
                      <ahyp:hlinkClr xmlns:ahyp="http://schemas.microsoft.com/office/drawing/2018/hyperlinkcolor" val="tx"/>
                    </a:ext>
                  </a:extLst>
                </a:hlinkClick>
              </a:rPr>
              <a:t>www.healthcareers.nhs.uk</a:t>
            </a:r>
            <a:r>
              <a:rPr lang="en-GB" dirty="0"/>
              <a:t> [Accessed 10th.07.2026]</a:t>
            </a:r>
          </a:p>
          <a:p>
            <a:r>
              <a:rPr lang="en-GB" dirty="0"/>
              <a:t>Ministry of health And care services [accessed 10.07.2026]</a:t>
            </a:r>
            <a:endParaRPr lang="en-US" dirty="0"/>
          </a:p>
        </p:txBody>
      </p:sp>
    </p:spTree>
    <p:extLst>
      <p:ext uri="{BB962C8B-B14F-4D97-AF65-F5344CB8AC3E}">
        <p14:creationId xmlns:p14="http://schemas.microsoft.com/office/powerpoint/2010/main" val="51909424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9</Slides>
  <Notes>1</Notes>
  <HiddenSlides>0</HiddenSlide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Office Theme</vt:lpstr>
      <vt:lpstr>Academic and Employability Skills LCHS4001 </vt:lpstr>
      <vt:lpstr>Content </vt:lpstr>
      <vt:lpstr>NHS Paediatrician  </vt:lpstr>
      <vt:lpstr>Hospital (acute) General Paediatrician </vt:lpstr>
      <vt:lpstr>Paediatrician 3 Essential Skill’s </vt:lpstr>
      <vt:lpstr>Ways To Improve Essential Skills </vt:lpstr>
      <vt:lpstr>Useful Links, and NHS facts</vt:lpstr>
      <vt:lpstr>Conclusion </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Academic and Employability Skills </dc:title>
  <dc:creator>Krystal Hunte</dc:creator>
  <cp:lastModifiedBy>Krystal Hunte</cp:lastModifiedBy>
  <cp:revision>13</cp:revision>
  <dcterms:created xsi:type="dcterms:W3CDTF">2026-07-15T14:59:17Z</dcterms:created>
  <dcterms:modified xsi:type="dcterms:W3CDTF">2026-07-20T13:03:59Z</dcterms:modified>
</cp:coreProperties>
</file>