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tags/tag3.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handoutMasterIdLst>
    <p:handoutMasterId r:id="rId24"/>
  </p:handoutMasterIdLst>
  <p:sldIdLst>
    <p:sldId id="256" r:id="rId2"/>
    <p:sldId id="268" r:id="rId3"/>
    <p:sldId id="286" r:id="rId4"/>
    <p:sldId id="287" r:id="rId5"/>
    <p:sldId id="288" r:id="rId6"/>
    <p:sldId id="285" r:id="rId7"/>
    <p:sldId id="289" r:id="rId8"/>
    <p:sldId id="290" r:id="rId9"/>
    <p:sldId id="295" r:id="rId10"/>
    <p:sldId id="296" r:id="rId11"/>
    <p:sldId id="297" r:id="rId12"/>
    <p:sldId id="291" r:id="rId13"/>
    <p:sldId id="292" r:id="rId14"/>
    <p:sldId id="293" r:id="rId15"/>
    <p:sldId id="294" r:id="rId16"/>
    <p:sldId id="298" r:id="rId17"/>
    <p:sldId id="299" r:id="rId18"/>
    <p:sldId id="300" r:id="rId19"/>
    <p:sldId id="301" r:id="rId20"/>
    <p:sldId id="302" r:id="rId21"/>
    <p:sldId id="303" r:id="rId2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n9Katjlsl6IceoclVTIA==" hashData="swWVGpBMzgHgAnUt1LYsqZ3nh3ZyVF9QfdbKOoR7wa07BEShc7LmWl1HC+/8uIu/c+FIOTZDMUttmTQqCBeRPQ=="/>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D1141"/>
    <a:srgbClr val="42516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ferSingleView="1">
    <p:restoredLeft sz="15002" autoAdjust="0"/>
    <p:restoredTop sz="70465" autoAdjust="0"/>
  </p:normalViewPr>
  <p:slideViewPr>
    <p:cSldViewPr snapToGrid="0">
      <p:cViewPr varScale="1">
        <p:scale>
          <a:sx n="118" d="100"/>
          <a:sy n="118" d="100"/>
        </p:scale>
        <p:origin x="1204" y="84"/>
      </p:cViewPr>
      <p:guideLst/>
    </p:cSldViewPr>
  </p:slideViewPr>
  <p:notesTextViewPr>
    <p:cViewPr>
      <p:scale>
        <a:sx n="1" d="1"/>
        <a:sy n="1" d="1"/>
      </p:scale>
      <p:origin x="0" y="0"/>
    </p:cViewPr>
  </p:notesTextViewPr>
  <p:sorterViewPr>
    <p:cViewPr varScale="1">
      <p:scale>
        <a:sx n="1" d="1"/>
        <a:sy n="1" d="1"/>
      </p:scale>
      <p:origin x="0" y="0"/>
    </p:cViewPr>
  </p:sorter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A62DB9A-5B63-4CFE-92A7-7F54C9D82B98}" type="datetimeFigureOut">
              <a:rPr lang="en-GB" smtClean="0"/>
              <a:t>26/02/2019</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4429E3C3-FC54-409C-BE13-23C7F6CB9CE4}" type="slidenum">
              <a:rPr lang="en-GB" smtClean="0"/>
              <a:t>‹#›</a:t>
            </a:fld>
            <a:endParaRPr lang="en-GB"/>
          </a:p>
        </p:txBody>
      </p:sp>
    </p:spTree>
    <p:extLst>
      <p:ext uri="{BB962C8B-B14F-4D97-AF65-F5344CB8AC3E}">
        <p14:creationId xmlns:p14="http://schemas.microsoft.com/office/powerpoint/2010/main" val="2130070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B6C8754-5A55-4C64-8D25-5FBC3AA3A3D0}" type="datetimeFigureOut">
              <a:rPr lang="en-GB" smtClean="0"/>
              <a:t>26/02/2019</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9399293F-F3C1-4DBE-9ABE-39D87F4D905F}" type="slidenum">
              <a:rPr lang="en-GB" smtClean="0"/>
              <a:t>‹#›</a:t>
            </a:fld>
            <a:endParaRPr lang="en-GB"/>
          </a:p>
        </p:txBody>
      </p:sp>
    </p:spTree>
    <p:extLst>
      <p:ext uri="{BB962C8B-B14F-4D97-AF65-F5344CB8AC3E}">
        <p14:creationId xmlns:p14="http://schemas.microsoft.com/office/powerpoint/2010/main" val="1857856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8" Type="http://schemas.openxmlformats.org/officeDocument/2006/relationships/hyperlink" Target="https://docmanager.pnld.co.uk/content/d5667.htm" TargetMode="External"/><Relationship Id="rId3" Type="http://schemas.openxmlformats.org/officeDocument/2006/relationships/hyperlink" Target="https://docmanager.pnld.co.uk/content/D173.htm" TargetMode="External"/><Relationship Id="rId7" Type="http://schemas.openxmlformats.org/officeDocument/2006/relationships/hyperlink" Target="https://docmanager.pnld.co.uk/content/D169.htm" TargetMode="External"/><Relationship Id="rId2" Type="http://schemas.openxmlformats.org/officeDocument/2006/relationships/slide" Target="../slides/slide3.xml"/><Relationship Id="rId1" Type="http://schemas.openxmlformats.org/officeDocument/2006/relationships/notesMaster" Target="../notesMasters/notesMaster1.xml"/><Relationship Id="rId6" Type="http://schemas.openxmlformats.org/officeDocument/2006/relationships/hyperlink" Target="https://docmanager.pnld.co.uk/content/D2262.htm" TargetMode="External"/><Relationship Id="rId5" Type="http://schemas.openxmlformats.org/officeDocument/2006/relationships/hyperlink" Target="https://docmanager.pnld.co.uk/content/D181.htm" TargetMode="External"/><Relationship Id="rId4" Type="http://schemas.openxmlformats.org/officeDocument/2006/relationships/hyperlink" Target="https://docmanager.pnld.co.uk/content/D2221.htm"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docmanager.pnld.co.uk/content/D165.htm" TargetMode="External"/><Relationship Id="rId2" Type="http://schemas.openxmlformats.org/officeDocument/2006/relationships/slide" Target="../slides/slide4.xml"/><Relationship Id="rId1" Type="http://schemas.openxmlformats.org/officeDocument/2006/relationships/notesMaster" Target="../notesMasters/notesMaster1.xml"/><Relationship Id="rId4" Type="http://schemas.openxmlformats.org/officeDocument/2006/relationships/hyperlink" Target="https://docmanager.pnld.co.uk/content/D168.htm"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docmanager.pnld.co.uk/content/D2211.htm" TargetMode="External"/><Relationship Id="rId2" Type="http://schemas.openxmlformats.org/officeDocument/2006/relationships/slide" Target="../slides/slide11.xml"/><Relationship Id="rId1" Type="http://schemas.openxmlformats.org/officeDocument/2006/relationships/notesMaster" Target="../notesMasters/notesMaster1.xml"/><Relationship Id="rId5" Type="http://schemas.openxmlformats.org/officeDocument/2006/relationships/hyperlink" Target="https://docmanager.pnld.co.uk/content/D5670.htm#nil licensable vehicle" TargetMode="External"/><Relationship Id="rId4" Type="http://schemas.openxmlformats.org/officeDocument/2006/relationships/hyperlink" Target="https://docmanager.pnld.co.uk/content/D2201.htm"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docmanager.pnld.co.uk/content/D2262.htm"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docmanager.pnld.co.uk/content/D2262.htm"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399293F-F3C1-4DBE-9ABE-39D87F4D905F}" type="slidenum">
              <a:rPr lang="en-GB" smtClean="0"/>
              <a:t>1</a:t>
            </a:fld>
            <a:endParaRPr lang="en-GB"/>
          </a:p>
        </p:txBody>
      </p:sp>
    </p:spTree>
    <p:extLst>
      <p:ext uri="{BB962C8B-B14F-4D97-AF65-F5344CB8AC3E}">
        <p14:creationId xmlns:p14="http://schemas.microsoft.com/office/powerpoint/2010/main" val="34498809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a:t>
            </a:r>
            <a:r>
              <a:rPr lang="en-GB" b="1" dirty="0" smtClean="0">
                <a:solidFill>
                  <a:srgbClr val="0000FF"/>
                </a:solidFill>
              </a:rPr>
              <a:t>Vehicle Excise &amp; Registration Act 1994 </a:t>
            </a:r>
            <a:r>
              <a:rPr lang="en-GB" dirty="0" smtClean="0"/>
              <a:t>is the legislation that consolidates the law in relation to the registration of and excise duty payable in respect of motor vehicles.</a:t>
            </a:r>
          </a:p>
          <a:p>
            <a:endParaRPr lang="en-GB" dirty="0"/>
          </a:p>
          <a:p>
            <a:r>
              <a:rPr lang="en-GB" b="1" dirty="0">
                <a:solidFill>
                  <a:srgbClr val="0000FF"/>
                </a:solidFill>
              </a:rPr>
              <a:t>Section 1 of the Vehicle Excise and Registration Act 1994 </a:t>
            </a:r>
            <a:r>
              <a:rPr lang="en-GB" dirty="0"/>
              <a:t>creates a vehicle licence which applies to a mechanically propelled vehicle kept/used on public roads (whether or not it is in working condition). </a:t>
            </a:r>
          </a:p>
        </p:txBody>
      </p:sp>
      <p:sp>
        <p:nvSpPr>
          <p:cNvPr id="4" name="Slide Number Placeholder 3"/>
          <p:cNvSpPr>
            <a:spLocks noGrp="1"/>
          </p:cNvSpPr>
          <p:nvPr>
            <p:ph type="sldNum" sz="quarter" idx="10"/>
          </p:nvPr>
        </p:nvSpPr>
        <p:spPr/>
        <p:txBody>
          <a:bodyPr/>
          <a:lstStyle/>
          <a:p>
            <a:fld id="{9399293F-F3C1-4DBE-9ABE-39D87F4D905F}" type="slidenum">
              <a:rPr lang="en-GB" smtClean="0"/>
              <a:t>2</a:t>
            </a:fld>
            <a:endParaRPr lang="en-GB"/>
          </a:p>
        </p:txBody>
      </p:sp>
    </p:spTree>
    <p:extLst>
      <p:ext uri="{BB962C8B-B14F-4D97-AF65-F5344CB8AC3E}">
        <p14:creationId xmlns:p14="http://schemas.microsoft.com/office/powerpoint/2010/main" val="33042959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65313" y="153988"/>
            <a:ext cx="3276600" cy="1843087"/>
          </a:xfrm>
        </p:spPr>
      </p:sp>
      <p:sp>
        <p:nvSpPr>
          <p:cNvPr id="3" name="Notes Placeholder 2"/>
          <p:cNvSpPr>
            <a:spLocks noGrp="1"/>
          </p:cNvSpPr>
          <p:nvPr>
            <p:ph type="body" idx="1"/>
          </p:nvPr>
        </p:nvSpPr>
        <p:spPr>
          <a:xfrm>
            <a:off x="784296" y="2153726"/>
            <a:ext cx="5438140" cy="7536564"/>
          </a:xfrm>
        </p:spPr>
        <p:txBody>
          <a:bodyPr/>
          <a:lstStyle/>
          <a:p>
            <a:r>
              <a:rPr lang="en-GB" dirty="0" smtClean="0"/>
              <a:t>. </a:t>
            </a:r>
            <a:r>
              <a:rPr lang="en-GB" dirty="0"/>
              <a:t>Section 1 of the Vehicle Excise and Registration Act 1994 creates a vehicle licence which applies to a mechanically propelled vehicle kept/used on public roads (whether or not it is in working condition). 1(1) A duty of excise (</a:t>
            </a:r>
            <a:r>
              <a:rPr lang="en-GB" b="1" dirty="0"/>
              <a:t>vehicle excise duty</a:t>
            </a:r>
            <a:r>
              <a:rPr lang="en-GB" dirty="0"/>
              <a:t>) shall be charged in respect of every </a:t>
            </a:r>
            <a:r>
              <a:rPr lang="en-GB" dirty="0">
                <a:hlinkClick r:id="rId3"/>
              </a:rPr>
              <a:t>mechanically propelled vehicle</a:t>
            </a:r>
            <a:r>
              <a:rPr lang="en-GB" dirty="0"/>
              <a:t> that - </a:t>
            </a:r>
          </a:p>
          <a:p>
            <a:r>
              <a:rPr lang="en-GB" dirty="0"/>
              <a:t>(a) is registered under this Act (see </a:t>
            </a:r>
            <a:r>
              <a:rPr lang="en-GB" dirty="0">
                <a:hlinkClick r:id="rId4"/>
              </a:rPr>
              <a:t>section 21</a:t>
            </a:r>
            <a:r>
              <a:rPr lang="en-GB" dirty="0"/>
              <a:t>), or </a:t>
            </a:r>
            <a:br>
              <a:rPr lang="en-GB" dirty="0"/>
            </a:br>
            <a:r>
              <a:rPr lang="en-GB" dirty="0"/>
              <a:t>(b) is not so registered but is </a:t>
            </a:r>
            <a:r>
              <a:rPr lang="en-GB" dirty="0">
                <a:hlinkClick r:id="rId5"/>
              </a:rPr>
              <a:t>used</a:t>
            </a:r>
            <a:r>
              <a:rPr lang="en-GB" dirty="0"/>
              <a:t>, or </a:t>
            </a:r>
            <a:r>
              <a:rPr lang="en-GB" dirty="0">
                <a:hlinkClick r:id="rId6"/>
              </a:rPr>
              <a:t>kept</a:t>
            </a:r>
            <a:r>
              <a:rPr lang="en-GB" dirty="0"/>
              <a:t>, on a </a:t>
            </a:r>
            <a:r>
              <a:rPr lang="en-GB" dirty="0">
                <a:hlinkClick r:id="rId6"/>
              </a:rPr>
              <a:t>public road</a:t>
            </a:r>
            <a:r>
              <a:rPr lang="en-GB" dirty="0"/>
              <a:t> in the United Kingdom. </a:t>
            </a:r>
          </a:p>
          <a:p>
            <a:r>
              <a:rPr lang="en-GB" dirty="0"/>
              <a:t>1(1A) Vehicle excise duty shall also be charged in respect of every thing (whether or not it is a vehicle) that has been, but has ceased to be, a mechanically propelled vehicle and - </a:t>
            </a:r>
          </a:p>
          <a:p>
            <a:r>
              <a:rPr lang="en-GB" dirty="0"/>
              <a:t>(a) is registered under this Act, or </a:t>
            </a:r>
            <a:br>
              <a:rPr lang="en-GB" dirty="0"/>
            </a:br>
            <a:r>
              <a:rPr lang="en-GB" dirty="0"/>
              <a:t>(b) is not so registered but is used, or kept, on a public </a:t>
            </a:r>
            <a:r>
              <a:rPr lang="en-GB" dirty="0">
                <a:hlinkClick r:id="rId7"/>
              </a:rPr>
              <a:t>road</a:t>
            </a:r>
            <a:r>
              <a:rPr lang="en-GB" dirty="0"/>
              <a:t> in the United Kingdom. </a:t>
            </a:r>
          </a:p>
          <a:p>
            <a:r>
              <a:rPr lang="en-GB" dirty="0"/>
              <a:t>1(1B) In the following provisions of this Act </a:t>
            </a:r>
            <a:r>
              <a:rPr lang="en-GB" b="1" dirty="0"/>
              <a:t>vehicle</a:t>
            </a:r>
            <a:r>
              <a:rPr lang="en-GB" dirty="0"/>
              <a:t> means - </a:t>
            </a:r>
          </a:p>
          <a:p>
            <a:r>
              <a:rPr lang="en-GB" dirty="0"/>
              <a:t>(a) a mechanically propelled vehicle, or </a:t>
            </a:r>
            <a:br>
              <a:rPr lang="en-GB" dirty="0"/>
            </a:br>
            <a:r>
              <a:rPr lang="en-GB" dirty="0"/>
              <a:t>(b) any thing (whether or not it is a vehicle) that has been, but has ceased to be, a mechanically propelled vehicle. </a:t>
            </a:r>
          </a:p>
          <a:p>
            <a:r>
              <a:rPr lang="en-GB" dirty="0"/>
              <a:t>1(1C) Vehicle excise duty charged in respect of a vehicle by subsection (1)(a) or (1A)(a) shall be paid on a licence to be taken out - </a:t>
            </a:r>
          </a:p>
          <a:p>
            <a:r>
              <a:rPr lang="en-GB" dirty="0"/>
              <a:t>(a) by the person in whose name the vehicle is registered under this Act, or </a:t>
            </a:r>
            <a:br>
              <a:rPr lang="en-GB" dirty="0"/>
            </a:br>
            <a:r>
              <a:rPr lang="en-GB" dirty="0"/>
              <a:t>(b) if that person is not the person keeping the vehicle, by either of those persons. </a:t>
            </a:r>
          </a:p>
          <a:p>
            <a:r>
              <a:rPr lang="en-GB" dirty="0"/>
              <a:t>1(1D) Vehicle excise duty charged in respect of a vehicle by subsection (1)(b) or (1A)(b) shall be paid on a licence to be taken out by the person keeping the vehicle.</a:t>
            </a:r>
          </a:p>
          <a:p>
            <a:r>
              <a:rPr lang="en-GB" dirty="0"/>
              <a:t>1(2) A licence taken out for a vehicle is in this Act referred to as a </a:t>
            </a:r>
            <a:r>
              <a:rPr lang="en-GB" b="1" dirty="0"/>
              <a:t>vehicle licence</a:t>
            </a:r>
            <a:r>
              <a:rPr lang="en-GB" dirty="0"/>
              <a:t>.</a:t>
            </a:r>
          </a:p>
          <a:p>
            <a:r>
              <a:rPr lang="en-GB" b="1" dirty="0"/>
              <a:t>Notes</a:t>
            </a:r>
            <a:r>
              <a:rPr lang="en-GB" dirty="0"/>
              <a:t/>
            </a:r>
            <a:br>
              <a:rPr lang="en-GB" dirty="0"/>
            </a:br>
            <a:r>
              <a:rPr lang="en-GB" i="1" dirty="0"/>
              <a:t>(</a:t>
            </a:r>
            <a:r>
              <a:rPr lang="en-GB" i="1" dirty="0" err="1"/>
              <a:t>i</a:t>
            </a:r>
            <a:r>
              <a:rPr lang="en-GB" i="1" dirty="0"/>
              <a:t>) This means that vehicle excise duty will be charged in respect of every mechanically propelled vehicle used or kept on a public road (even if it has ceased to be such a vehicle to its condition) in the U.K. The keeper of the vehicle is responsible for paying the duty. </a:t>
            </a:r>
            <a:br>
              <a:rPr lang="en-GB" i="1" dirty="0"/>
            </a:br>
            <a:r>
              <a:rPr lang="en-GB" i="1" dirty="0"/>
              <a:t>(ii) Furthermore, the keepers of </a:t>
            </a:r>
            <a:r>
              <a:rPr lang="en-GB" i="1" dirty="0">
                <a:hlinkClick r:id="rId8"/>
              </a:rPr>
              <a:t>motor vehicles 'off road</a:t>
            </a:r>
            <a:r>
              <a:rPr lang="en-GB" i="1" dirty="0"/>
              <a:t>' must notify D.V.L.C. (statutory off-road notification</a:t>
            </a:r>
            <a:r>
              <a:rPr lang="en-GB" i="1" dirty="0" smtClean="0"/>
              <a:t>).</a:t>
            </a:r>
          </a:p>
          <a:p>
            <a:endParaRPr lang="en-GB" i="1" dirty="0"/>
          </a:p>
          <a:p>
            <a:r>
              <a:rPr lang="en-GB" i="1" dirty="0" smtClean="0"/>
              <a:t>Whenever the Vehicle Excise &amp; registration Act mentions ‘vehicle’ it means ‘mechanically propelled vehicle’</a:t>
            </a:r>
          </a:p>
          <a:p>
            <a:endParaRPr lang="en-GB" i="1" dirty="0"/>
          </a:p>
          <a:p>
            <a:r>
              <a:rPr lang="en-GB" i="1" dirty="0" smtClean="0"/>
              <a:t>A mechanically propelled vehicle is defined under Sec 185(1) Road Traffic Act 1988 means a vehicle constructed so that it can be propelled mechanically, intended or adapted for use on a road.</a:t>
            </a:r>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3</a:t>
            </a:fld>
            <a:endParaRPr lang="en-GB"/>
          </a:p>
        </p:txBody>
      </p:sp>
    </p:spTree>
    <p:extLst>
      <p:ext uri="{BB962C8B-B14F-4D97-AF65-F5344CB8AC3E}">
        <p14:creationId xmlns:p14="http://schemas.microsoft.com/office/powerpoint/2010/main" val="19360384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0" y="203200"/>
            <a:ext cx="3784600" cy="2128838"/>
          </a:xfrm>
        </p:spPr>
      </p:sp>
      <p:sp>
        <p:nvSpPr>
          <p:cNvPr id="3" name="Notes Placeholder 2"/>
          <p:cNvSpPr>
            <a:spLocks noGrp="1"/>
          </p:cNvSpPr>
          <p:nvPr>
            <p:ph type="body" idx="1"/>
          </p:nvPr>
        </p:nvSpPr>
        <p:spPr>
          <a:xfrm>
            <a:off x="701347" y="2626422"/>
            <a:ext cx="5438140" cy="7075685"/>
          </a:xfrm>
        </p:spPr>
        <p:txBody>
          <a:bodyPr/>
          <a:lstStyle/>
          <a:p>
            <a:r>
              <a:rPr lang="en-GB" dirty="0"/>
              <a:t>Firstly, it is worthwhile defining the general meaning of the word, 'use', as opposed to the more specialised meaning given to it for the purpose of road traffic law. It means </a:t>
            </a:r>
            <a:r>
              <a:rPr lang="en-GB" b="1" i="1" dirty="0"/>
              <a:t>'to employ for some purpose; put into service'. </a:t>
            </a:r>
            <a:r>
              <a:rPr lang="en-GB" dirty="0"/>
              <a:t>So, before considering the different forms of 'use' to which the vehicle can be put (as described below), it is obviously necessary that the vehicle is being used in the general sense of the word. </a:t>
            </a:r>
            <a:endParaRPr lang="en-GB" dirty="0" smtClean="0"/>
          </a:p>
          <a:p>
            <a:endParaRPr lang="en-GB" dirty="0"/>
          </a:p>
          <a:p>
            <a:r>
              <a:rPr lang="en-GB" b="1" dirty="0"/>
              <a:t>Using a vehicle</a:t>
            </a:r>
            <a:endParaRPr lang="en-GB" dirty="0"/>
          </a:p>
          <a:p>
            <a:r>
              <a:rPr lang="en-GB" dirty="0"/>
              <a:t>the </a:t>
            </a:r>
            <a:r>
              <a:rPr lang="en-GB" dirty="0">
                <a:hlinkClick r:id="rId3"/>
              </a:rPr>
              <a:t>driver</a:t>
            </a:r>
            <a:r>
              <a:rPr lang="en-GB" dirty="0"/>
              <a:t> of a </a:t>
            </a:r>
            <a:r>
              <a:rPr lang="en-GB" dirty="0">
                <a:hlinkClick r:id="rId4"/>
              </a:rPr>
              <a:t>vehicle</a:t>
            </a:r>
            <a:r>
              <a:rPr lang="en-GB" dirty="0"/>
              <a:t>; and </a:t>
            </a:r>
          </a:p>
          <a:p>
            <a:r>
              <a:rPr lang="en-GB" dirty="0"/>
              <a:t>the driver's employer if the driver is about his/her master's business (but see the last paragraph in this document for a variation in slightly differently worded legislation). </a:t>
            </a:r>
          </a:p>
          <a:p>
            <a:r>
              <a:rPr lang="en-GB" dirty="0"/>
              <a:t>the owner of a vehicle when it is being driven by another person, but he/she is in the vehicle; </a:t>
            </a:r>
          </a:p>
          <a:p>
            <a:r>
              <a:rPr lang="en-GB" dirty="0"/>
              <a:t>a vehicle steersman (e.g. where a broken down vehicle is being towed). </a:t>
            </a:r>
          </a:p>
          <a:p>
            <a:endParaRPr lang="en-GB" dirty="0" smtClean="0"/>
          </a:p>
          <a:p>
            <a:r>
              <a:rPr lang="en-GB" b="1" dirty="0" smtClean="0"/>
              <a:t>Keeping a vehicle</a:t>
            </a:r>
          </a:p>
          <a:p>
            <a:r>
              <a:rPr lang="en-GB" dirty="0"/>
              <a:t>62(2) For the purposes of this Act and any other enactment relating to the keeping of vehicles on public roads, a person </a:t>
            </a:r>
            <a:r>
              <a:rPr lang="en-GB" b="1" dirty="0"/>
              <a:t>keeps</a:t>
            </a:r>
            <a:r>
              <a:rPr lang="en-GB" dirty="0"/>
              <a:t> a vehicle on a public road if he causes it to be on such a road for any period, however short, when it is not in use there</a:t>
            </a:r>
            <a:r>
              <a:rPr lang="en-GB" dirty="0" smtClean="0"/>
              <a:t>.</a:t>
            </a:r>
          </a:p>
          <a:p>
            <a:endParaRPr lang="en-GB" dirty="0"/>
          </a:p>
          <a:p>
            <a:pPr>
              <a:defRPr/>
            </a:pPr>
            <a:r>
              <a:rPr lang="en-GB" altLang="en-US" kern="0" dirty="0"/>
              <a:t>The term is wide enough to cover the presence of the vehicle on a road when not in use, for any period of time. (Parked)</a:t>
            </a:r>
          </a:p>
          <a:p>
            <a:pPr>
              <a:defRPr/>
            </a:pPr>
            <a:r>
              <a:rPr lang="en-GB" altLang="en-US" kern="0" dirty="0"/>
              <a:t>The keeper may be any person who parked it there while the vehicle remains under his or her control. </a:t>
            </a:r>
          </a:p>
          <a:p>
            <a:pPr>
              <a:defRPr/>
            </a:pPr>
            <a:r>
              <a:rPr lang="en-GB" altLang="en-US" kern="0" dirty="0"/>
              <a:t>If one keeper surrenders control to another person, it is then that other person who keeps it </a:t>
            </a:r>
            <a:r>
              <a:rPr lang="en-GB" altLang="en-US" kern="0" dirty="0" smtClean="0"/>
              <a:t>there</a:t>
            </a:r>
          </a:p>
          <a:p>
            <a:pPr>
              <a:defRPr/>
            </a:pPr>
            <a:endParaRPr lang="en-GB" kern="0"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4</a:t>
            </a:fld>
            <a:endParaRPr lang="en-GB">
              <a:solidFill>
                <a:prstClr val="black"/>
              </a:solidFill>
            </a:endParaRPr>
          </a:p>
        </p:txBody>
      </p:sp>
    </p:spTree>
    <p:extLst>
      <p:ext uri="{BB962C8B-B14F-4D97-AF65-F5344CB8AC3E}">
        <p14:creationId xmlns:p14="http://schemas.microsoft.com/office/powerpoint/2010/main" val="35326839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0" y="203200"/>
            <a:ext cx="3784600" cy="2128838"/>
          </a:xfrm>
        </p:spPr>
      </p:sp>
      <p:sp>
        <p:nvSpPr>
          <p:cNvPr id="3" name="Notes Placeholder 2"/>
          <p:cNvSpPr>
            <a:spLocks noGrp="1"/>
          </p:cNvSpPr>
          <p:nvPr>
            <p:ph type="body" idx="1"/>
          </p:nvPr>
        </p:nvSpPr>
        <p:spPr>
          <a:xfrm>
            <a:off x="701347" y="2626422"/>
            <a:ext cx="5438140" cy="5834854"/>
          </a:xfrm>
        </p:spPr>
        <p:txBody>
          <a:bodyPr/>
          <a:lstStyle/>
          <a:p>
            <a:r>
              <a:rPr lang="en-GB" dirty="0" smtClean="0"/>
              <a:t>So, whoever puts/causes the vehicle to be on a ‘public road’ and also retains possession or control over the vehicle, will be the keeper for the purpose of this legislation.</a:t>
            </a:r>
          </a:p>
          <a:p>
            <a:endParaRPr lang="en-GB" dirty="0"/>
          </a:p>
          <a:p>
            <a:pPr>
              <a:defRPr/>
            </a:pPr>
            <a:r>
              <a:rPr lang="en-GB" altLang="en-US" kern="0" dirty="0">
                <a:solidFill>
                  <a:srgbClr val="FF0000"/>
                </a:solidFill>
              </a:rPr>
              <a:t>‘Owner’</a:t>
            </a:r>
          </a:p>
          <a:p>
            <a:pPr>
              <a:defRPr/>
            </a:pPr>
            <a:r>
              <a:rPr lang="en-GB" altLang="en-US" kern="0" dirty="0"/>
              <a:t>The owner does not have to possess the vehicle </a:t>
            </a:r>
            <a:r>
              <a:rPr lang="en-GB" altLang="en-US" kern="0" dirty="0" smtClean="0"/>
              <a:t>documents or </a:t>
            </a:r>
            <a:r>
              <a:rPr lang="en-GB" altLang="en-US" kern="0" dirty="0"/>
              <a:t>be registered as the owner of the vehicle. </a:t>
            </a:r>
          </a:p>
          <a:p>
            <a:pPr>
              <a:defRPr/>
            </a:pPr>
            <a:endParaRPr lang="en-GB" altLang="en-US" kern="0" dirty="0"/>
          </a:p>
          <a:p>
            <a:pPr>
              <a:defRPr/>
            </a:pPr>
            <a:r>
              <a:rPr lang="en-GB" altLang="en-US" kern="0" dirty="0"/>
              <a:t>It is the person who has authority over the control of the vehicle. </a:t>
            </a:r>
          </a:p>
          <a:p>
            <a:endParaRPr lang="en-GB" dirty="0" smtClean="0"/>
          </a:p>
          <a:p>
            <a:pPr marL="274320" indent="-274320">
              <a:buClr>
                <a:schemeClr val="accent3"/>
              </a:buClr>
              <a:buFont typeface="Wingdings 2"/>
              <a:buChar char=""/>
              <a:defRPr/>
            </a:pPr>
            <a:r>
              <a:rPr lang="en-GB" kern="0" dirty="0"/>
              <a:t>Taking the car transporter example - </a:t>
            </a:r>
          </a:p>
          <a:p>
            <a:pPr>
              <a:buClr>
                <a:schemeClr val="accent3"/>
              </a:buClr>
              <a:defRPr/>
            </a:pPr>
            <a:endParaRPr lang="en-GB" kern="0" dirty="0"/>
          </a:p>
          <a:p>
            <a:pPr marL="274320" indent="-274320">
              <a:buClr>
                <a:schemeClr val="accent3"/>
              </a:buClr>
              <a:buFont typeface="Wingdings 2"/>
              <a:buChar char=""/>
              <a:defRPr/>
            </a:pPr>
            <a:r>
              <a:rPr lang="en-GB" kern="0" dirty="0"/>
              <a:t>It could be argued that the driver’s employers were the ‘owners’ of the vehicles. </a:t>
            </a:r>
          </a:p>
          <a:p>
            <a:pPr marL="274320" indent="-274320">
              <a:buClr>
                <a:schemeClr val="accent3"/>
              </a:buClr>
              <a:buFont typeface="Wingdings 2"/>
              <a:buChar char=""/>
              <a:defRPr/>
            </a:pPr>
            <a:endParaRPr lang="en-GB" kern="0" dirty="0"/>
          </a:p>
          <a:p>
            <a:pPr marL="274320" indent="-274320">
              <a:buClr>
                <a:schemeClr val="accent3"/>
              </a:buClr>
              <a:buFont typeface="Wingdings 2"/>
              <a:buChar char=""/>
              <a:defRPr/>
            </a:pPr>
            <a:endParaRPr lang="en-GB" kern="0" dirty="0"/>
          </a:p>
          <a:p>
            <a:pPr marL="274320" indent="-274320">
              <a:buClr>
                <a:schemeClr val="accent3"/>
              </a:buClr>
              <a:buFont typeface="Wingdings 2"/>
              <a:buChar char=""/>
              <a:defRPr/>
            </a:pPr>
            <a:endParaRPr lang="en-GB" kern="0" dirty="0"/>
          </a:p>
          <a:p>
            <a:pPr marL="274320" indent="-274320">
              <a:buClr>
                <a:schemeClr val="accent3"/>
              </a:buClr>
              <a:buFont typeface="Wingdings 2"/>
              <a:buChar char=""/>
              <a:defRPr/>
            </a:pPr>
            <a:endParaRPr lang="en-GB" kern="0" dirty="0"/>
          </a:p>
          <a:p>
            <a:pPr marL="274320" indent="-274320">
              <a:buClr>
                <a:schemeClr val="accent3"/>
              </a:buClr>
              <a:buFont typeface="Wingdings 2"/>
              <a:buChar char=""/>
              <a:defRPr/>
            </a:pPr>
            <a:endParaRPr lang="en-GB" kern="0" dirty="0"/>
          </a:p>
          <a:p>
            <a:pPr marL="274320" indent="-274320">
              <a:buClr>
                <a:schemeClr val="accent3"/>
              </a:buClr>
              <a:buFont typeface="Wingdings 2"/>
              <a:buChar char=""/>
              <a:defRPr/>
            </a:pPr>
            <a:r>
              <a:rPr lang="en-GB" kern="0" dirty="0"/>
              <a:t>And therefore would be liable until the vehicles were handed over to the garage.</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5</a:t>
            </a:fld>
            <a:endParaRPr lang="en-GB">
              <a:solidFill>
                <a:prstClr val="black"/>
              </a:solidFill>
            </a:endParaRPr>
          </a:p>
        </p:txBody>
      </p:sp>
    </p:spTree>
    <p:extLst>
      <p:ext uri="{BB962C8B-B14F-4D97-AF65-F5344CB8AC3E}">
        <p14:creationId xmlns:p14="http://schemas.microsoft.com/office/powerpoint/2010/main" val="18411682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295275"/>
            <a:ext cx="5953125" cy="3349625"/>
          </a:xfrm>
        </p:spPr>
      </p:sp>
      <p:sp>
        <p:nvSpPr>
          <p:cNvPr id="3" name="Notes Placeholder 2"/>
          <p:cNvSpPr>
            <a:spLocks noGrp="1"/>
          </p:cNvSpPr>
          <p:nvPr>
            <p:ph type="body" idx="1"/>
          </p:nvPr>
        </p:nvSpPr>
        <p:spPr>
          <a:xfrm>
            <a:off x="679768" y="4103601"/>
            <a:ext cx="5438140" cy="3908614"/>
          </a:xfrm>
        </p:spPr>
        <p:txBody>
          <a:bodyPr/>
          <a:lstStyle/>
          <a:p>
            <a:r>
              <a:rPr lang="en-GB" dirty="0" smtClean="0"/>
              <a:t>The term ‘public road’ indicates a road that is repairable at public expense.</a:t>
            </a:r>
          </a:p>
          <a:p>
            <a:endParaRPr lang="en-GB" dirty="0"/>
          </a:p>
          <a:p>
            <a:pPr>
              <a:defRPr/>
            </a:pPr>
            <a:r>
              <a:rPr lang="en-GB" altLang="en-US" i="1" kern="0" dirty="0">
                <a:latin typeface="TimesNewRoman"/>
              </a:rPr>
              <a:t>‘Public road’ therefore can be defined as meaning ‘any length of highway or of any other road to which the public has access and includes bridges over which a road passes.</a:t>
            </a:r>
          </a:p>
          <a:p>
            <a:pPr>
              <a:defRPr/>
            </a:pPr>
            <a:r>
              <a:rPr lang="en-GB" altLang="en-US" kern="0" dirty="0">
                <a:solidFill>
                  <a:schemeClr val="accent2"/>
                </a:solidFill>
                <a:latin typeface="TimesNewRoman"/>
              </a:rPr>
              <a:t> </a:t>
            </a:r>
            <a:r>
              <a:rPr lang="en-GB" altLang="en-US" u="sng" kern="0" dirty="0">
                <a:latin typeface="TimesNewRoman"/>
              </a:rPr>
              <a:t> </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6</a:t>
            </a:fld>
            <a:endParaRPr lang="en-GB"/>
          </a:p>
        </p:txBody>
      </p:sp>
    </p:spTree>
    <p:extLst>
      <p:ext uri="{BB962C8B-B14F-4D97-AF65-F5344CB8AC3E}">
        <p14:creationId xmlns:p14="http://schemas.microsoft.com/office/powerpoint/2010/main" val="23220471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0" y="203200"/>
            <a:ext cx="3784600" cy="2128838"/>
          </a:xfrm>
        </p:spPr>
      </p:sp>
      <p:sp>
        <p:nvSpPr>
          <p:cNvPr id="3" name="Notes Placeholder 2"/>
          <p:cNvSpPr>
            <a:spLocks noGrp="1"/>
          </p:cNvSpPr>
          <p:nvPr>
            <p:ph type="body" idx="1"/>
          </p:nvPr>
        </p:nvSpPr>
        <p:spPr>
          <a:xfrm>
            <a:off x="701347" y="2626422"/>
            <a:ext cx="5438140" cy="7075685"/>
          </a:xfrm>
        </p:spPr>
        <p:txBody>
          <a:bodyPr/>
          <a:lstStyle/>
          <a:p>
            <a:pPr>
              <a:defRPr/>
            </a:pPr>
            <a:r>
              <a:rPr lang="en-GB" altLang="en-US" kern="0" dirty="0" smtClean="0">
                <a:solidFill>
                  <a:srgbClr val="FF0000"/>
                </a:solidFill>
              </a:rPr>
              <a:t>‘</a:t>
            </a:r>
            <a:r>
              <a:rPr lang="en-GB" altLang="en-US" kern="0" dirty="0">
                <a:solidFill>
                  <a:srgbClr val="FF0000"/>
                </a:solidFill>
              </a:rPr>
              <a:t>Owner’</a:t>
            </a:r>
          </a:p>
          <a:p>
            <a:pPr>
              <a:defRPr/>
            </a:pPr>
            <a:r>
              <a:rPr lang="en-GB" altLang="en-US" kern="0" dirty="0"/>
              <a:t>The owner does not have to possess the vehicle </a:t>
            </a:r>
            <a:r>
              <a:rPr lang="en-GB" altLang="en-US" kern="0" dirty="0" smtClean="0"/>
              <a:t>documents or </a:t>
            </a:r>
            <a:r>
              <a:rPr lang="en-GB" altLang="en-US" kern="0" dirty="0"/>
              <a:t>be registered as the owner of the vehicle. </a:t>
            </a:r>
          </a:p>
          <a:p>
            <a:pPr>
              <a:defRPr/>
            </a:pPr>
            <a:endParaRPr lang="en-GB" altLang="en-US" kern="0" dirty="0"/>
          </a:p>
          <a:p>
            <a:pPr>
              <a:defRPr/>
            </a:pPr>
            <a:r>
              <a:rPr lang="en-GB" altLang="en-US" kern="0" dirty="0"/>
              <a:t>It is the person who has authority over the control of the vehicle</a:t>
            </a:r>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7</a:t>
            </a:fld>
            <a:endParaRPr lang="en-GB">
              <a:solidFill>
                <a:prstClr val="black"/>
              </a:solidFill>
            </a:endParaRPr>
          </a:p>
        </p:txBody>
      </p:sp>
    </p:spTree>
    <p:extLst>
      <p:ext uri="{BB962C8B-B14F-4D97-AF65-F5344CB8AC3E}">
        <p14:creationId xmlns:p14="http://schemas.microsoft.com/office/powerpoint/2010/main" val="27872228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0" y="203200"/>
            <a:ext cx="3784600" cy="2128838"/>
          </a:xfrm>
        </p:spPr>
      </p:sp>
      <p:sp>
        <p:nvSpPr>
          <p:cNvPr id="3" name="Notes Placeholder 2"/>
          <p:cNvSpPr>
            <a:spLocks noGrp="1"/>
          </p:cNvSpPr>
          <p:nvPr>
            <p:ph type="body" idx="1"/>
          </p:nvPr>
        </p:nvSpPr>
        <p:spPr>
          <a:xfrm>
            <a:off x="701347" y="2626422"/>
            <a:ext cx="5438140" cy="5834854"/>
          </a:xfrm>
        </p:spPr>
        <p:txBody>
          <a:bodyPr/>
          <a:lstStyle/>
          <a:p>
            <a:r>
              <a:rPr lang="en-GB" dirty="0" smtClean="0"/>
              <a:t>So, whoever puts/causes the vehicle to be on a ‘public road’ and also retains possession or control over the vehicle, will be the keeper for the purpose of this legislation.</a:t>
            </a:r>
          </a:p>
          <a:p>
            <a:endParaRPr lang="en-GB" dirty="0"/>
          </a:p>
          <a:p>
            <a:pPr>
              <a:defRPr/>
            </a:pPr>
            <a:r>
              <a:rPr lang="en-GB" altLang="en-US" kern="0" dirty="0">
                <a:solidFill>
                  <a:srgbClr val="FF0000"/>
                </a:solidFill>
              </a:rPr>
              <a:t>‘Owner’</a:t>
            </a:r>
          </a:p>
          <a:p>
            <a:pPr>
              <a:defRPr/>
            </a:pPr>
            <a:r>
              <a:rPr lang="en-GB" altLang="en-US" kern="0" dirty="0"/>
              <a:t>The owner does not have to possess the vehicle </a:t>
            </a:r>
            <a:r>
              <a:rPr lang="en-GB" altLang="en-US" kern="0" dirty="0" smtClean="0"/>
              <a:t>documents or </a:t>
            </a:r>
            <a:r>
              <a:rPr lang="en-GB" altLang="en-US" kern="0" dirty="0"/>
              <a:t>be registered as the owner of the vehicle. </a:t>
            </a:r>
          </a:p>
          <a:p>
            <a:pPr>
              <a:defRPr/>
            </a:pPr>
            <a:endParaRPr lang="en-GB" altLang="en-US" kern="0" dirty="0"/>
          </a:p>
          <a:p>
            <a:pPr>
              <a:defRPr/>
            </a:pPr>
            <a:r>
              <a:rPr lang="en-GB" altLang="en-US" kern="0" dirty="0"/>
              <a:t>It is the person who has authority over the control of the vehicle. </a:t>
            </a:r>
          </a:p>
          <a:p>
            <a:endParaRPr lang="en-GB" dirty="0" smtClean="0"/>
          </a:p>
          <a:p>
            <a:pPr marL="274320" indent="-274320">
              <a:buClr>
                <a:schemeClr val="accent3"/>
              </a:buClr>
              <a:buFont typeface="Wingdings 2"/>
              <a:buChar char=""/>
              <a:defRPr/>
            </a:pPr>
            <a:r>
              <a:rPr lang="en-GB" kern="0" dirty="0"/>
              <a:t>Taking the car transporter example - </a:t>
            </a:r>
          </a:p>
          <a:p>
            <a:pPr>
              <a:buClr>
                <a:schemeClr val="accent3"/>
              </a:buClr>
              <a:defRPr/>
            </a:pPr>
            <a:endParaRPr lang="en-GB" kern="0" dirty="0"/>
          </a:p>
          <a:p>
            <a:pPr marL="274320" indent="-274320">
              <a:buClr>
                <a:schemeClr val="accent3"/>
              </a:buClr>
              <a:buFont typeface="Wingdings 2"/>
              <a:buChar char=""/>
              <a:defRPr/>
            </a:pPr>
            <a:r>
              <a:rPr lang="en-GB" kern="0" dirty="0"/>
              <a:t>It could be argued that the driver’s employers were the ‘owners’ of the vehicles. </a:t>
            </a:r>
          </a:p>
          <a:p>
            <a:pPr marL="274320" indent="-274320">
              <a:buClr>
                <a:schemeClr val="accent3"/>
              </a:buClr>
              <a:buFont typeface="Wingdings 2"/>
              <a:buChar char=""/>
              <a:defRPr/>
            </a:pPr>
            <a:endParaRPr lang="en-GB" kern="0" dirty="0"/>
          </a:p>
          <a:p>
            <a:pPr marL="274320" indent="-274320">
              <a:buClr>
                <a:schemeClr val="accent3"/>
              </a:buClr>
              <a:buFont typeface="Wingdings 2"/>
              <a:buChar char=""/>
              <a:defRPr/>
            </a:pPr>
            <a:endParaRPr lang="en-GB" kern="0" dirty="0"/>
          </a:p>
          <a:p>
            <a:pPr marL="274320" indent="-274320">
              <a:buClr>
                <a:schemeClr val="accent3"/>
              </a:buClr>
              <a:buFont typeface="Wingdings 2"/>
              <a:buChar char=""/>
              <a:defRPr/>
            </a:pPr>
            <a:endParaRPr lang="en-GB" kern="0" dirty="0"/>
          </a:p>
          <a:p>
            <a:pPr marL="274320" indent="-274320">
              <a:buClr>
                <a:schemeClr val="accent3"/>
              </a:buClr>
              <a:buFont typeface="Wingdings 2"/>
              <a:buChar char=""/>
              <a:defRPr/>
            </a:pPr>
            <a:endParaRPr lang="en-GB" kern="0" dirty="0"/>
          </a:p>
          <a:p>
            <a:pPr marL="274320" indent="-274320">
              <a:buClr>
                <a:schemeClr val="accent3"/>
              </a:buClr>
              <a:buFont typeface="Wingdings 2"/>
              <a:buChar char=""/>
              <a:defRPr/>
            </a:pPr>
            <a:endParaRPr lang="en-GB" kern="0" dirty="0"/>
          </a:p>
          <a:p>
            <a:pPr marL="274320" indent="-274320">
              <a:buClr>
                <a:schemeClr val="accent3"/>
              </a:buClr>
              <a:buFont typeface="Wingdings 2"/>
              <a:buChar char=""/>
              <a:defRPr/>
            </a:pPr>
            <a:r>
              <a:rPr lang="en-GB" kern="0" dirty="0"/>
              <a:t>And therefore would be liable until the vehicles were handed over to the garage.</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8</a:t>
            </a:fld>
            <a:endParaRPr lang="en-GB">
              <a:solidFill>
                <a:prstClr val="black"/>
              </a:solidFill>
            </a:endParaRPr>
          </a:p>
        </p:txBody>
      </p:sp>
    </p:spTree>
    <p:extLst>
      <p:ext uri="{BB962C8B-B14F-4D97-AF65-F5344CB8AC3E}">
        <p14:creationId xmlns:p14="http://schemas.microsoft.com/office/powerpoint/2010/main" val="19238878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295275"/>
            <a:ext cx="5953125" cy="3349625"/>
          </a:xfrm>
        </p:spPr>
      </p:sp>
      <p:sp>
        <p:nvSpPr>
          <p:cNvPr id="3" name="Notes Placeholder 2"/>
          <p:cNvSpPr>
            <a:spLocks noGrp="1"/>
          </p:cNvSpPr>
          <p:nvPr>
            <p:ph type="body" idx="1"/>
          </p:nvPr>
        </p:nvSpPr>
        <p:spPr>
          <a:xfrm>
            <a:off x="679768" y="4103601"/>
            <a:ext cx="5438140" cy="3908614"/>
          </a:xfrm>
        </p:spPr>
        <p:txBody>
          <a:bodyPr/>
          <a:lstStyle/>
          <a:p>
            <a:r>
              <a:rPr lang="en-GB" dirty="0" smtClean="0"/>
              <a:t>On 1</a:t>
            </a:r>
            <a:r>
              <a:rPr lang="en-GB" baseline="30000" dirty="0" smtClean="0"/>
              <a:t>st</a:t>
            </a:r>
            <a:r>
              <a:rPr lang="en-GB" dirty="0" smtClean="0"/>
              <a:t> October 2014, changes were made under the Vehicle Licensing and Registration Act 1994.</a:t>
            </a:r>
          </a:p>
          <a:p>
            <a:endParaRPr lang="en-GB" dirty="0"/>
          </a:p>
          <a:p>
            <a:r>
              <a:rPr lang="en-GB" dirty="0" smtClean="0"/>
              <a:t>No longer required to ‘display’ an excise licence (tax disc) on a vehicle – DVLA no longer issue ‘tax discs’</a:t>
            </a:r>
          </a:p>
          <a:p>
            <a:endParaRPr lang="en-GB" dirty="0"/>
          </a:p>
          <a:p>
            <a:r>
              <a:rPr lang="en-GB" dirty="0" smtClean="0"/>
              <a:t>The vehicle excise licence (VEL) can no longer be transferred to the new keeper once a vehicle has been sold.  It is the new keeper’s responsibility to tax the vehicle before it is used on a road. </a:t>
            </a:r>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9</a:t>
            </a:fld>
            <a:endParaRPr lang="en-GB"/>
          </a:p>
        </p:txBody>
      </p:sp>
    </p:spTree>
    <p:extLst>
      <p:ext uri="{BB962C8B-B14F-4D97-AF65-F5344CB8AC3E}">
        <p14:creationId xmlns:p14="http://schemas.microsoft.com/office/powerpoint/2010/main" val="26629914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295275"/>
            <a:ext cx="5953125" cy="3349625"/>
          </a:xfrm>
        </p:spPr>
      </p:sp>
      <p:sp>
        <p:nvSpPr>
          <p:cNvPr id="3" name="Notes Placeholder 2"/>
          <p:cNvSpPr>
            <a:spLocks noGrp="1"/>
          </p:cNvSpPr>
          <p:nvPr>
            <p:ph type="body" idx="1"/>
          </p:nvPr>
        </p:nvSpPr>
        <p:spPr>
          <a:xfrm>
            <a:off x="679768" y="4103601"/>
            <a:ext cx="5438140" cy="3908614"/>
          </a:xfrm>
        </p:spPr>
        <p:txBody>
          <a:bodyPr/>
          <a:lstStyle/>
          <a:p>
            <a:r>
              <a:rPr lang="en-GB" dirty="0" smtClean="0"/>
              <a:t>Section 5 of the vehicle Excise and Registration Act 1994 creates provisions which exempt certain vehicles from the requirement for an excise license.</a:t>
            </a:r>
          </a:p>
          <a:p>
            <a:endParaRPr lang="en-GB" dirty="0"/>
          </a:p>
          <a:p>
            <a:r>
              <a:rPr lang="en-GB" dirty="0" smtClean="0"/>
              <a:t>Schedule 2 to the Act specifies the description of the exempt vehicles.  </a:t>
            </a:r>
          </a:p>
          <a:p>
            <a:endParaRPr lang="en-GB" dirty="0"/>
          </a:p>
          <a:p>
            <a:r>
              <a:rPr lang="en-GB" dirty="0" smtClean="0"/>
              <a:t>There are a large number of exemptions in Schedule 2, which, for convenience have been broken down into the groups shown on the slide.</a:t>
            </a:r>
          </a:p>
          <a:p>
            <a:endParaRPr lang="en-GB" dirty="0"/>
          </a:p>
          <a:p>
            <a:r>
              <a:rPr lang="en-GB" dirty="0" smtClean="0"/>
              <a:t>(</a:t>
            </a:r>
            <a:r>
              <a:rPr lang="en-GB" dirty="0" smtClean="0">
                <a:solidFill>
                  <a:srgbClr val="FF0000"/>
                </a:solidFill>
              </a:rPr>
              <a:t>Trainer to refer to ‘Vehicle Excise Licence Exemptions document for further information)</a:t>
            </a:r>
            <a:endParaRPr lang="en-GB" dirty="0">
              <a:solidFill>
                <a:srgbClr val="FF0000"/>
              </a:solidFill>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10</a:t>
            </a:fld>
            <a:endParaRPr lang="en-GB"/>
          </a:p>
        </p:txBody>
      </p:sp>
    </p:spTree>
    <p:extLst>
      <p:ext uri="{BB962C8B-B14F-4D97-AF65-F5344CB8AC3E}">
        <p14:creationId xmlns:p14="http://schemas.microsoft.com/office/powerpoint/2010/main" val="10473677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295275"/>
            <a:ext cx="5953125" cy="3349625"/>
          </a:xfrm>
        </p:spPr>
      </p:sp>
      <p:sp>
        <p:nvSpPr>
          <p:cNvPr id="3" name="Notes Placeholder 2"/>
          <p:cNvSpPr>
            <a:spLocks noGrp="1"/>
          </p:cNvSpPr>
          <p:nvPr>
            <p:ph type="body" idx="1"/>
          </p:nvPr>
        </p:nvSpPr>
        <p:spPr>
          <a:xfrm>
            <a:off x="679768" y="3843617"/>
            <a:ext cx="5438140" cy="4830373"/>
          </a:xfrm>
        </p:spPr>
        <p:txBody>
          <a:bodyPr/>
          <a:lstStyle/>
          <a:p>
            <a:r>
              <a:rPr lang="en-GB" dirty="0"/>
              <a:t>The Road Vehicles (Registration and Licensing) Regulations 2002 create the rules for registration and licensing of vehicles. Regulation 26 brings Schedule 4 into effect which deals with statutory off-road notification. </a:t>
            </a:r>
            <a:endParaRPr lang="en-GB" dirty="0" smtClean="0"/>
          </a:p>
          <a:p>
            <a:r>
              <a:rPr lang="en-GB" dirty="0" smtClean="0"/>
              <a:t>Schedule </a:t>
            </a:r>
            <a:r>
              <a:rPr lang="en-GB" dirty="0"/>
              <a:t>4 shall have effect for the purpose of prescribing, the particulars to be furnished and the declarations to be made, and the times at which and the circumstances and manner in which they are to be made, by a person who - </a:t>
            </a:r>
          </a:p>
          <a:p>
            <a:r>
              <a:rPr lang="en-GB" dirty="0"/>
              <a:t>(a)</a:t>
            </a:r>
            <a:r>
              <a:rPr lang="en-GB" i="1" dirty="0"/>
              <a:t> omitted</a:t>
            </a:r>
            <a:r>
              <a:rPr lang="en-GB" dirty="0"/>
              <a:t/>
            </a:r>
            <a:br>
              <a:rPr lang="en-GB" dirty="0"/>
            </a:br>
            <a:r>
              <a:rPr lang="en-GB" dirty="0"/>
              <a:t>(b) does not renew a vehicle licence on its expiration; or</a:t>
            </a:r>
            <a:br>
              <a:rPr lang="en-GB" dirty="0"/>
            </a:br>
            <a:r>
              <a:rPr lang="en-GB" dirty="0"/>
              <a:t>(c) keeps an unlicensed vehicle.</a:t>
            </a:r>
          </a:p>
          <a:p>
            <a:r>
              <a:rPr lang="en-GB" dirty="0"/>
              <a:t>- - - - - - - - - - - - - - - - - - - - - - - - - - - - - - - - - - - - - - - - - - - - - - - - - - - - - - -</a:t>
            </a:r>
          </a:p>
          <a:p>
            <a:r>
              <a:rPr lang="en-GB" b="1" dirty="0" smtClean="0"/>
              <a:t>the </a:t>
            </a:r>
            <a:r>
              <a:rPr lang="en-GB" b="1" dirty="0"/>
              <a:t>required declaration</a:t>
            </a:r>
            <a:r>
              <a:rPr lang="en-GB" dirty="0"/>
              <a:t> means a declaration made to the Secretary of State by the keeper of a relevant vehicle to the effect that (except for use under a </a:t>
            </a:r>
            <a:r>
              <a:rPr lang="en-GB" dirty="0">
                <a:hlinkClick r:id="rId3"/>
              </a:rPr>
              <a:t>trade licence</a:t>
            </a:r>
            <a:r>
              <a:rPr lang="en-GB" dirty="0"/>
              <a:t>) he does not for the time being intend to use or keep the vehicle on a public road and will not use or keep the vehicle on a public road without first taking out a </a:t>
            </a:r>
            <a:r>
              <a:rPr lang="en-GB" dirty="0">
                <a:hlinkClick r:id="rId4"/>
              </a:rPr>
              <a:t>vehicle licence</a:t>
            </a:r>
            <a:r>
              <a:rPr lang="en-GB" dirty="0"/>
              <a:t> (or if appropriate a </a:t>
            </a:r>
            <a:r>
              <a:rPr lang="en-GB" dirty="0">
                <a:hlinkClick r:id="rId5"/>
              </a:rPr>
              <a:t>nil licence</a:t>
            </a:r>
            <a:r>
              <a:rPr lang="en-GB" dirty="0"/>
              <a:t>) for the vehicle;</a:t>
            </a:r>
          </a:p>
          <a:p>
            <a:r>
              <a:rPr lang="en-GB" b="1" dirty="0"/>
              <a:t>the required particulars</a:t>
            </a:r>
            <a:r>
              <a:rPr lang="en-GB" dirty="0"/>
              <a:t> in relation to a relevant vehicle are particulars of - </a:t>
            </a:r>
          </a:p>
          <a:p>
            <a:r>
              <a:rPr lang="en-GB" dirty="0"/>
              <a:t>(a) the registration mark of the vehicle;</a:t>
            </a:r>
            <a:br>
              <a:rPr lang="en-GB" dirty="0"/>
            </a:br>
            <a:r>
              <a:rPr lang="en-GB" dirty="0"/>
              <a:t>(b) the make and model of the vehicle; and</a:t>
            </a:r>
            <a:br>
              <a:rPr lang="en-GB" dirty="0"/>
            </a:br>
            <a:r>
              <a:rPr lang="en-GB" dirty="0"/>
              <a:t>(c) the address of the premises at which the vehicle is kept; and</a:t>
            </a:r>
          </a:p>
          <a:p>
            <a:r>
              <a:rPr lang="en-GB" b="1" dirty="0"/>
              <a:t>unlicensed vehicle</a:t>
            </a:r>
            <a:r>
              <a:rPr lang="en-GB" dirty="0"/>
              <a:t> means a relevant vehicle for which no vehicle licence is for the time being in force (and </a:t>
            </a:r>
            <a:r>
              <a:rPr lang="en-GB" b="1" dirty="0"/>
              <a:t>unlicensed</a:t>
            </a:r>
            <a:r>
              <a:rPr lang="en-GB" dirty="0"/>
              <a:t> shall be construed accordingly).</a:t>
            </a:r>
          </a:p>
          <a:p>
            <a:r>
              <a:rPr lang="en-GB" dirty="0"/>
              <a:t>Paragraph 1(2)</a:t>
            </a:r>
            <a:br>
              <a:rPr lang="en-GB" dirty="0"/>
            </a:br>
            <a:endParaRPr lang="en-GB" dirty="0">
              <a:solidFill>
                <a:srgbClr val="FF0000"/>
              </a:solidFill>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11</a:t>
            </a:fld>
            <a:endParaRPr lang="en-GB"/>
          </a:p>
        </p:txBody>
      </p:sp>
    </p:spTree>
    <p:extLst>
      <p:ext uri="{BB962C8B-B14F-4D97-AF65-F5344CB8AC3E}">
        <p14:creationId xmlns:p14="http://schemas.microsoft.com/office/powerpoint/2010/main" val="32736364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4700" y="236538"/>
            <a:ext cx="5248275" cy="2952750"/>
          </a:xfrm>
        </p:spPr>
      </p:sp>
      <p:sp>
        <p:nvSpPr>
          <p:cNvPr id="3" name="Notes Placeholder 2"/>
          <p:cNvSpPr>
            <a:spLocks noGrp="1"/>
          </p:cNvSpPr>
          <p:nvPr>
            <p:ph type="body" idx="1"/>
          </p:nvPr>
        </p:nvSpPr>
        <p:spPr>
          <a:xfrm>
            <a:off x="679768" y="3386308"/>
            <a:ext cx="5438140" cy="6042275"/>
          </a:xfrm>
        </p:spPr>
        <p:txBody>
          <a:bodyPr/>
          <a:lstStyle/>
          <a:p>
            <a:r>
              <a:rPr lang="en-GB" dirty="0" smtClean="0"/>
              <a:t>The </a:t>
            </a:r>
            <a:r>
              <a:rPr lang="en-GB" b="1" dirty="0" smtClean="0">
                <a:solidFill>
                  <a:srgbClr val="0000FF"/>
                </a:solidFill>
              </a:rPr>
              <a:t>Vehicle Excise &amp; Registration Act 1994 </a:t>
            </a:r>
            <a:r>
              <a:rPr lang="en-GB" dirty="0" smtClean="0"/>
              <a:t>is the legislation that consolidates the law in relation to the registration of and excise duty payable in respect of motor vehicles.</a:t>
            </a:r>
          </a:p>
          <a:p>
            <a:endParaRPr lang="en-GB" dirty="0"/>
          </a:p>
          <a:p>
            <a:r>
              <a:rPr lang="en-GB" b="1" dirty="0" smtClean="0">
                <a:solidFill>
                  <a:srgbClr val="0000FF"/>
                </a:solidFill>
              </a:rPr>
              <a:t>Section 21 of the Vehicle Excise &amp; Registration Act 1994 </a:t>
            </a:r>
            <a:r>
              <a:rPr lang="en-GB" dirty="0" smtClean="0"/>
              <a:t>provides for the registration of a vehicle.</a:t>
            </a:r>
          </a:p>
          <a:p>
            <a:endParaRPr lang="en-GB" dirty="0" smtClean="0"/>
          </a:p>
          <a:p>
            <a:pPr>
              <a:defRPr/>
            </a:pPr>
            <a:r>
              <a:rPr lang="en-GB" altLang="en-US" kern="0" dirty="0"/>
              <a:t>Before using or keeping a mechanically propelled vehicle on a public road the owner must have the vehicle registered with the Secretary of State for Transport.</a:t>
            </a:r>
          </a:p>
          <a:p>
            <a:pPr>
              <a:defRPr/>
            </a:pPr>
            <a:endParaRPr lang="en-GB" altLang="en-US" kern="0" dirty="0"/>
          </a:p>
          <a:p>
            <a:pPr>
              <a:defRPr/>
            </a:pPr>
            <a:r>
              <a:rPr lang="en-GB" altLang="en-US" kern="0" dirty="0">
                <a:solidFill>
                  <a:srgbClr val="FF0000"/>
                </a:solidFill>
              </a:rPr>
              <a:t>Registration Documents</a:t>
            </a:r>
          </a:p>
          <a:p>
            <a:pPr>
              <a:defRPr/>
            </a:pPr>
            <a:r>
              <a:rPr lang="en-GB" altLang="en-US" kern="0" dirty="0"/>
              <a:t>When a vehicle is first registered the licensing authority will issue the vehicle with;</a:t>
            </a:r>
          </a:p>
          <a:p>
            <a:pPr marL="171450" indent="-171450">
              <a:buFont typeface="Arial" panose="020B0604020202020204" pitchFamily="34" charset="0"/>
              <a:buChar char="•"/>
              <a:defRPr/>
            </a:pPr>
            <a:r>
              <a:rPr lang="en-GB" altLang="en-US" kern="0" dirty="0"/>
              <a:t>A registration mark,</a:t>
            </a:r>
          </a:p>
          <a:p>
            <a:pPr marL="171450" indent="-171450">
              <a:buFont typeface="Arial" panose="020B0604020202020204" pitchFamily="34" charset="0"/>
              <a:buChar char="•"/>
              <a:defRPr/>
            </a:pPr>
            <a:r>
              <a:rPr lang="en-GB" altLang="en-US" kern="0" dirty="0" smtClean="0"/>
              <a:t>A registration </a:t>
            </a:r>
            <a:r>
              <a:rPr lang="en-GB" altLang="en-US" kern="0" dirty="0"/>
              <a:t>document (V5).</a:t>
            </a:r>
          </a:p>
          <a:p>
            <a:endParaRPr lang="en-GB" dirty="0" smtClean="0"/>
          </a:p>
          <a:p>
            <a:pPr>
              <a:defRPr/>
            </a:pPr>
            <a:r>
              <a:rPr lang="en-GB" altLang="en-US" kern="0" dirty="0">
                <a:solidFill>
                  <a:srgbClr val="FF0000"/>
                </a:solidFill>
              </a:rPr>
              <a:t>Change of Ownership.</a:t>
            </a:r>
            <a:r>
              <a:rPr lang="en-GB" altLang="en-US" kern="0" dirty="0"/>
              <a:t> </a:t>
            </a:r>
          </a:p>
          <a:p>
            <a:pPr>
              <a:defRPr/>
            </a:pPr>
            <a:r>
              <a:rPr lang="en-GB" altLang="en-US" u="sng" kern="0" dirty="0"/>
              <a:t> </a:t>
            </a:r>
            <a:r>
              <a:rPr lang="en-GB" altLang="en-US" kern="0" dirty="0" smtClean="0"/>
              <a:t>For </a:t>
            </a:r>
            <a:r>
              <a:rPr lang="en-GB" altLang="en-US" kern="0" dirty="0"/>
              <a:t>a private sale.</a:t>
            </a:r>
          </a:p>
          <a:p>
            <a:pPr>
              <a:buFont typeface="Wingdings" pitchFamily="2" charset="2"/>
              <a:buChar char="§"/>
              <a:defRPr/>
            </a:pPr>
            <a:r>
              <a:rPr lang="en-GB" altLang="en-US" kern="0" dirty="0">
                <a:solidFill>
                  <a:srgbClr val="0070C0"/>
                </a:solidFill>
              </a:rPr>
              <a:t>Seller</a:t>
            </a:r>
            <a:r>
              <a:rPr lang="en-GB" altLang="en-US" kern="0" dirty="0"/>
              <a:t> Fills in part 6 (Green) with new keeper details</a:t>
            </a:r>
          </a:p>
          <a:p>
            <a:pPr>
              <a:buFont typeface="Wingdings" pitchFamily="2" charset="2"/>
              <a:buChar char="§"/>
              <a:defRPr/>
            </a:pPr>
            <a:r>
              <a:rPr lang="en-GB" altLang="en-US" kern="0" dirty="0">
                <a:solidFill>
                  <a:srgbClr val="7030A0"/>
                </a:solidFill>
              </a:rPr>
              <a:t>Buyer</a:t>
            </a:r>
            <a:r>
              <a:rPr lang="en-GB" altLang="en-US" kern="0" dirty="0"/>
              <a:t> and seller sign part 8 (Green)</a:t>
            </a:r>
          </a:p>
          <a:p>
            <a:pPr>
              <a:buFont typeface="Wingdings" pitchFamily="2" charset="2"/>
              <a:buChar char="§"/>
              <a:defRPr/>
            </a:pPr>
            <a:r>
              <a:rPr lang="en-GB" altLang="en-US" kern="0" dirty="0">
                <a:solidFill>
                  <a:srgbClr val="0070C0"/>
                </a:solidFill>
              </a:rPr>
              <a:t>Seller</a:t>
            </a:r>
            <a:r>
              <a:rPr lang="en-GB" altLang="en-US" kern="0" dirty="0"/>
              <a:t> fills out part 10 (Green) with new keepers details</a:t>
            </a:r>
          </a:p>
          <a:p>
            <a:pPr>
              <a:buFont typeface="Wingdings" pitchFamily="2" charset="2"/>
              <a:buChar char="§"/>
              <a:defRPr/>
            </a:pPr>
            <a:r>
              <a:rPr lang="en-GB" altLang="en-US" kern="0" dirty="0">
                <a:solidFill>
                  <a:srgbClr val="7030A0"/>
                </a:solidFill>
              </a:rPr>
              <a:t>Buyer</a:t>
            </a:r>
            <a:r>
              <a:rPr lang="en-GB" altLang="en-US" kern="0" dirty="0"/>
              <a:t> keeps part 10 until new V5 issued.</a:t>
            </a:r>
          </a:p>
          <a:p>
            <a:pPr>
              <a:buFont typeface="Wingdings" pitchFamily="2" charset="2"/>
              <a:buChar char="§"/>
              <a:defRPr/>
            </a:pPr>
            <a:r>
              <a:rPr lang="en-GB" altLang="en-US" kern="0" dirty="0">
                <a:solidFill>
                  <a:srgbClr val="0070C0"/>
                </a:solidFill>
              </a:rPr>
              <a:t>Seller</a:t>
            </a:r>
            <a:r>
              <a:rPr lang="en-GB" altLang="en-US" kern="0" dirty="0"/>
              <a:t> sends off parts 1-8 to DVLA.</a:t>
            </a:r>
          </a:p>
          <a:p>
            <a:endParaRPr lang="en-GB" dirty="0" smtClean="0"/>
          </a:p>
          <a:p>
            <a:pPr>
              <a:defRPr/>
            </a:pPr>
            <a:r>
              <a:rPr lang="en-GB" altLang="en-US" kern="0" dirty="0">
                <a:solidFill>
                  <a:srgbClr val="FF0000"/>
                </a:solidFill>
              </a:rPr>
              <a:t>For a sale to a motor trader</a:t>
            </a:r>
          </a:p>
          <a:p>
            <a:pPr marL="171450" indent="-171450">
              <a:buFont typeface="Arial" panose="020B0604020202020204" pitchFamily="34" charset="0"/>
              <a:buChar char="•"/>
              <a:defRPr/>
            </a:pPr>
            <a:r>
              <a:rPr lang="en-GB" altLang="en-US" kern="0" dirty="0" smtClean="0"/>
              <a:t>Seller </a:t>
            </a:r>
            <a:r>
              <a:rPr lang="en-GB" altLang="en-US" kern="0" dirty="0"/>
              <a:t>asks motor trader to complete section 9 (yellow)  </a:t>
            </a:r>
          </a:p>
          <a:p>
            <a:pPr marL="171450" indent="-171450">
              <a:buFont typeface="Arial" panose="020B0604020202020204" pitchFamily="34" charset="0"/>
              <a:buChar char="•"/>
              <a:defRPr/>
            </a:pPr>
            <a:r>
              <a:rPr lang="en-GB" altLang="en-US" kern="0" dirty="0"/>
              <a:t>Section 9 kept by seller and sent to DVLA</a:t>
            </a:r>
          </a:p>
          <a:p>
            <a:pPr marL="171450" indent="-171450">
              <a:buFont typeface="Arial" panose="020B0604020202020204" pitchFamily="34" charset="0"/>
              <a:buChar char="•"/>
              <a:defRPr/>
            </a:pPr>
            <a:r>
              <a:rPr lang="en-GB" altLang="en-US" kern="0" dirty="0"/>
              <a:t>Rest of V5 handed to motor trader </a:t>
            </a:r>
          </a:p>
          <a:p>
            <a:endParaRPr lang="en-GB" dirty="0" smtClean="0"/>
          </a:p>
          <a:p>
            <a:r>
              <a:rPr lang="en-GB" dirty="0" smtClean="0"/>
              <a:t>Note that whilst the above process can still be complied with, notification of sale/change of ownership can be completed electronically.</a:t>
            </a:r>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12</a:t>
            </a:fld>
            <a:endParaRPr lang="en-GB" dirty="0">
              <a:solidFill>
                <a:prstClr val="black"/>
              </a:solidFill>
            </a:endParaRPr>
          </a:p>
        </p:txBody>
      </p:sp>
    </p:spTree>
    <p:extLst>
      <p:ext uri="{BB962C8B-B14F-4D97-AF65-F5344CB8AC3E}">
        <p14:creationId xmlns:p14="http://schemas.microsoft.com/office/powerpoint/2010/main" val="23462698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4700" y="236538"/>
            <a:ext cx="5248275" cy="2952750"/>
          </a:xfrm>
        </p:spPr>
      </p:sp>
      <p:sp>
        <p:nvSpPr>
          <p:cNvPr id="3" name="Notes Placeholder 2"/>
          <p:cNvSpPr>
            <a:spLocks noGrp="1"/>
          </p:cNvSpPr>
          <p:nvPr>
            <p:ph type="body" idx="1"/>
          </p:nvPr>
        </p:nvSpPr>
        <p:spPr>
          <a:xfrm>
            <a:off x="679768" y="3386308"/>
            <a:ext cx="5438140" cy="6042275"/>
          </a:xfrm>
        </p:spPr>
        <p:txBody>
          <a:bodyPr/>
          <a:lstStyle/>
          <a:p>
            <a:r>
              <a:rPr lang="en-GB" dirty="0" smtClean="0"/>
              <a:t>The </a:t>
            </a:r>
            <a:r>
              <a:rPr lang="en-GB" b="1" dirty="0" smtClean="0">
                <a:solidFill>
                  <a:srgbClr val="0000FF"/>
                </a:solidFill>
              </a:rPr>
              <a:t>Vehicle Excise &amp; Registration Act 1994 </a:t>
            </a:r>
            <a:r>
              <a:rPr lang="en-GB" dirty="0" smtClean="0"/>
              <a:t>is the legislation that consolidates the law in relation to the registration of and excise duty payable in respect of motor vehicles.</a:t>
            </a:r>
          </a:p>
          <a:p>
            <a:endParaRPr lang="en-GB" dirty="0"/>
          </a:p>
          <a:p>
            <a:r>
              <a:rPr lang="en-GB" b="1" dirty="0" smtClean="0">
                <a:solidFill>
                  <a:srgbClr val="0000FF"/>
                </a:solidFill>
              </a:rPr>
              <a:t>Section 21 of the Vehicle Excise &amp; Registration Act 1994 </a:t>
            </a:r>
            <a:r>
              <a:rPr lang="en-GB" dirty="0" smtClean="0"/>
              <a:t>provides for the registration of a vehicle.</a:t>
            </a:r>
          </a:p>
          <a:p>
            <a:endParaRPr lang="en-GB" dirty="0" smtClean="0"/>
          </a:p>
          <a:p>
            <a:pPr>
              <a:defRPr/>
            </a:pPr>
            <a:r>
              <a:rPr lang="en-GB" altLang="en-US" kern="0" dirty="0"/>
              <a:t>Before using or keeping a mechanically propelled vehicle on a public road the owner must have the vehicle registered with the Secretary of State for Transport.</a:t>
            </a:r>
          </a:p>
          <a:p>
            <a:pPr>
              <a:defRPr/>
            </a:pPr>
            <a:endParaRPr lang="en-GB" altLang="en-US" kern="0" dirty="0"/>
          </a:p>
          <a:p>
            <a:pPr>
              <a:defRPr/>
            </a:pPr>
            <a:r>
              <a:rPr lang="en-GB" altLang="en-US" kern="0" dirty="0">
                <a:solidFill>
                  <a:srgbClr val="FF0000"/>
                </a:solidFill>
              </a:rPr>
              <a:t>Registration Documents</a:t>
            </a:r>
          </a:p>
          <a:p>
            <a:pPr>
              <a:defRPr/>
            </a:pPr>
            <a:r>
              <a:rPr lang="en-GB" altLang="en-US" kern="0" dirty="0"/>
              <a:t>When a vehicle is first registered the licensing authority will issue the vehicle with;</a:t>
            </a:r>
          </a:p>
          <a:p>
            <a:pPr marL="171450" indent="-171450">
              <a:buFont typeface="Arial" panose="020B0604020202020204" pitchFamily="34" charset="0"/>
              <a:buChar char="•"/>
              <a:defRPr/>
            </a:pPr>
            <a:r>
              <a:rPr lang="en-GB" altLang="en-US" kern="0" dirty="0"/>
              <a:t>A registration mark,</a:t>
            </a:r>
          </a:p>
          <a:p>
            <a:pPr marL="171450" indent="-171450">
              <a:buFont typeface="Arial" panose="020B0604020202020204" pitchFamily="34" charset="0"/>
              <a:buChar char="•"/>
              <a:defRPr/>
            </a:pPr>
            <a:r>
              <a:rPr lang="en-GB" altLang="en-US" kern="0" dirty="0" smtClean="0"/>
              <a:t>A registration </a:t>
            </a:r>
            <a:r>
              <a:rPr lang="en-GB" altLang="en-US" kern="0" dirty="0"/>
              <a:t>document (V5).</a:t>
            </a:r>
          </a:p>
          <a:p>
            <a:endParaRPr lang="en-GB" dirty="0" smtClean="0"/>
          </a:p>
          <a:p>
            <a:pPr>
              <a:defRPr/>
            </a:pPr>
            <a:r>
              <a:rPr lang="en-GB" altLang="en-US" kern="0" dirty="0">
                <a:solidFill>
                  <a:srgbClr val="FF0000"/>
                </a:solidFill>
              </a:rPr>
              <a:t>Change of Ownership.</a:t>
            </a:r>
            <a:r>
              <a:rPr lang="en-GB" altLang="en-US" kern="0" dirty="0"/>
              <a:t> </a:t>
            </a:r>
          </a:p>
          <a:p>
            <a:pPr>
              <a:defRPr/>
            </a:pPr>
            <a:r>
              <a:rPr lang="en-GB" altLang="en-US" u="sng" kern="0" dirty="0"/>
              <a:t> </a:t>
            </a:r>
            <a:r>
              <a:rPr lang="en-GB" altLang="en-US" kern="0" dirty="0" smtClean="0"/>
              <a:t>For </a:t>
            </a:r>
            <a:r>
              <a:rPr lang="en-GB" altLang="en-US" kern="0" dirty="0"/>
              <a:t>a private sale.</a:t>
            </a:r>
          </a:p>
          <a:p>
            <a:pPr>
              <a:buFont typeface="Wingdings" pitchFamily="2" charset="2"/>
              <a:buChar char="§"/>
              <a:defRPr/>
            </a:pPr>
            <a:r>
              <a:rPr lang="en-GB" altLang="en-US" kern="0" dirty="0">
                <a:solidFill>
                  <a:srgbClr val="0070C0"/>
                </a:solidFill>
              </a:rPr>
              <a:t>Seller</a:t>
            </a:r>
            <a:r>
              <a:rPr lang="en-GB" altLang="en-US" kern="0" dirty="0"/>
              <a:t> Fills in part 6 (Green) with new keeper details</a:t>
            </a:r>
          </a:p>
          <a:p>
            <a:pPr>
              <a:buFont typeface="Wingdings" pitchFamily="2" charset="2"/>
              <a:buChar char="§"/>
              <a:defRPr/>
            </a:pPr>
            <a:r>
              <a:rPr lang="en-GB" altLang="en-US" kern="0" dirty="0">
                <a:solidFill>
                  <a:srgbClr val="7030A0"/>
                </a:solidFill>
              </a:rPr>
              <a:t>Buyer</a:t>
            </a:r>
            <a:r>
              <a:rPr lang="en-GB" altLang="en-US" kern="0" dirty="0"/>
              <a:t> and seller sign part 8 (Green)</a:t>
            </a:r>
          </a:p>
          <a:p>
            <a:pPr>
              <a:buFont typeface="Wingdings" pitchFamily="2" charset="2"/>
              <a:buChar char="§"/>
              <a:defRPr/>
            </a:pPr>
            <a:r>
              <a:rPr lang="en-GB" altLang="en-US" kern="0" dirty="0">
                <a:solidFill>
                  <a:srgbClr val="0070C0"/>
                </a:solidFill>
              </a:rPr>
              <a:t>Seller</a:t>
            </a:r>
            <a:r>
              <a:rPr lang="en-GB" altLang="en-US" kern="0" dirty="0"/>
              <a:t> fills out part 10 (Green) with new keepers details</a:t>
            </a:r>
          </a:p>
          <a:p>
            <a:pPr>
              <a:buFont typeface="Wingdings" pitchFamily="2" charset="2"/>
              <a:buChar char="§"/>
              <a:defRPr/>
            </a:pPr>
            <a:r>
              <a:rPr lang="en-GB" altLang="en-US" kern="0" dirty="0">
                <a:solidFill>
                  <a:srgbClr val="7030A0"/>
                </a:solidFill>
              </a:rPr>
              <a:t>Buyer</a:t>
            </a:r>
            <a:r>
              <a:rPr lang="en-GB" altLang="en-US" kern="0" dirty="0"/>
              <a:t> keeps part 10 until new V5 issued.</a:t>
            </a:r>
          </a:p>
          <a:p>
            <a:pPr>
              <a:buFont typeface="Wingdings" pitchFamily="2" charset="2"/>
              <a:buChar char="§"/>
              <a:defRPr/>
            </a:pPr>
            <a:r>
              <a:rPr lang="en-GB" altLang="en-US" kern="0" dirty="0">
                <a:solidFill>
                  <a:srgbClr val="0070C0"/>
                </a:solidFill>
              </a:rPr>
              <a:t>Seller</a:t>
            </a:r>
            <a:r>
              <a:rPr lang="en-GB" altLang="en-US" kern="0" dirty="0"/>
              <a:t> sends off parts 1-8 to DVLA.</a:t>
            </a:r>
          </a:p>
          <a:p>
            <a:endParaRPr lang="en-GB" dirty="0" smtClean="0"/>
          </a:p>
          <a:p>
            <a:pPr>
              <a:defRPr/>
            </a:pPr>
            <a:r>
              <a:rPr lang="en-GB" altLang="en-US" kern="0" dirty="0">
                <a:solidFill>
                  <a:srgbClr val="FF0000"/>
                </a:solidFill>
              </a:rPr>
              <a:t>For a sale to a motor trader</a:t>
            </a:r>
          </a:p>
          <a:p>
            <a:pPr marL="171450" indent="-171450">
              <a:buFont typeface="Arial" panose="020B0604020202020204" pitchFamily="34" charset="0"/>
              <a:buChar char="•"/>
              <a:defRPr/>
            </a:pPr>
            <a:r>
              <a:rPr lang="en-GB" altLang="en-US" kern="0" dirty="0" smtClean="0"/>
              <a:t>Seller </a:t>
            </a:r>
            <a:r>
              <a:rPr lang="en-GB" altLang="en-US" kern="0" dirty="0"/>
              <a:t>asks motor trader to complete section 9 (yellow)  </a:t>
            </a:r>
          </a:p>
          <a:p>
            <a:pPr marL="171450" indent="-171450">
              <a:buFont typeface="Arial" panose="020B0604020202020204" pitchFamily="34" charset="0"/>
              <a:buChar char="•"/>
              <a:defRPr/>
            </a:pPr>
            <a:r>
              <a:rPr lang="en-GB" altLang="en-US" kern="0" dirty="0"/>
              <a:t>Section 9 kept by seller and sent to DVLA</a:t>
            </a:r>
          </a:p>
          <a:p>
            <a:pPr marL="171450" indent="-171450">
              <a:buFont typeface="Arial" panose="020B0604020202020204" pitchFamily="34" charset="0"/>
              <a:buChar char="•"/>
              <a:defRPr/>
            </a:pPr>
            <a:r>
              <a:rPr lang="en-GB" altLang="en-US" kern="0" dirty="0"/>
              <a:t>Rest of V5 handed to motor trader </a:t>
            </a:r>
          </a:p>
          <a:p>
            <a:endParaRPr lang="en-GB" dirty="0" smtClean="0"/>
          </a:p>
          <a:p>
            <a:r>
              <a:rPr lang="en-GB" dirty="0" smtClean="0"/>
              <a:t>Note that whilst the above process can still be complied with, notification of sale/change of ownership can be completed electronically.</a:t>
            </a:r>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13</a:t>
            </a:fld>
            <a:endParaRPr lang="en-GB" dirty="0">
              <a:solidFill>
                <a:prstClr val="black"/>
              </a:solidFill>
            </a:endParaRPr>
          </a:p>
        </p:txBody>
      </p:sp>
    </p:spTree>
    <p:extLst>
      <p:ext uri="{BB962C8B-B14F-4D97-AF65-F5344CB8AC3E}">
        <p14:creationId xmlns:p14="http://schemas.microsoft.com/office/powerpoint/2010/main" val="26374864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4700" y="236538"/>
            <a:ext cx="5248275" cy="2952750"/>
          </a:xfrm>
        </p:spPr>
      </p:sp>
      <p:sp>
        <p:nvSpPr>
          <p:cNvPr id="3" name="Notes Placeholder 2"/>
          <p:cNvSpPr>
            <a:spLocks noGrp="1"/>
          </p:cNvSpPr>
          <p:nvPr>
            <p:ph type="body" idx="1"/>
          </p:nvPr>
        </p:nvSpPr>
        <p:spPr>
          <a:xfrm>
            <a:off x="679768" y="3386308"/>
            <a:ext cx="5438140" cy="6042275"/>
          </a:xfrm>
        </p:spPr>
        <p:txBody>
          <a:bodyPr/>
          <a:lstStyle/>
          <a:p>
            <a:r>
              <a:rPr lang="en-GB" dirty="0" smtClean="0"/>
              <a:t>The </a:t>
            </a:r>
            <a:r>
              <a:rPr lang="en-GB" b="1" dirty="0" smtClean="0">
                <a:solidFill>
                  <a:srgbClr val="0000FF"/>
                </a:solidFill>
              </a:rPr>
              <a:t>Vehicle Excise &amp; Registration Act 1994 </a:t>
            </a:r>
            <a:r>
              <a:rPr lang="en-GB" dirty="0" smtClean="0"/>
              <a:t>is the legislation that consolidates the law in relation to the registration of and excise duty payable in respect of motor vehicles.</a:t>
            </a:r>
          </a:p>
          <a:p>
            <a:endParaRPr lang="en-GB" dirty="0"/>
          </a:p>
          <a:p>
            <a:r>
              <a:rPr lang="en-GB" b="1" dirty="0" smtClean="0">
                <a:solidFill>
                  <a:srgbClr val="0000FF"/>
                </a:solidFill>
              </a:rPr>
              <a:t>Section 28A of the Vehicle Excise &amp; Registration Act 1994 </a:t>
            </a:r>
            <a:r>
              <a:rPr lang="en-GB" dirty="0" smtClean="0"/>
              <a:t>provides for the offences in relation to failing to produce  registration of a vehicle.</a:t>
            </a:r>
          </a:p>
          <a:p>
            <a:endParaRPr lang="en-GB" dirty="0" smtClean="0"/>
          </a:p>
          <a:p>
            <a:endParaRPr lang="en-GB" dirty="0"/>
          </a:p>
          <a:p>
            <a:r>
              <a:rPr lang="en-GB" altLang="en-US" kern="0" dirty="0"/>
              <a:t>All genuine registration documents have a watermark, which is easily visible, when the document is held up to the light</a:t>
            </a:r>
            <a:r>
              <a:rPr lang="en-GB" altLang="en-US" sz="1400" kern="0" dirty="0"/>
              <a:t>.</a:t>
            </a:r>
          </a:p>
          <a:p>
            <a:endParaRPr lang="en-GB" dirty="0" smtClean="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14</a:t>
            </a:fld>
            <a:endParaRPr lang="en-GB" dirty="0">
              <a:solidFill>
                <a:prstClr val="black"/>
              </a:solidFill>
            </a:endParaRPr>
          </a:p>
        </p:txBody>
      </p:sp>
    </p:spTree>
    <p:extLst>
      <p:ext uri="{BB962C8B-B14F-4D97-AF65-F5344CB8AC3E}">
        <p14:creationId xmlns:p14="http://schemas.microsoft.com/office/powerpoint/2010/main" val="10310483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4700" y="236538"/>
            <a:ext cx="5248275" cy="2952750"/>
          </a:xfrm>
        </p:spPr>
      </p:sp>
      <p:sp>
        <p:nvSpPr>
          <p:cNvPr id="3" name="Notes Placeholder 2"/>
          <p:cNvSpPr>
            <a:spLocks noGrp="1"/>
          </p:cNvSpPr>
          <p:nvPr>
            <p:ph type="body" idx="1"/>
          </p:nvPr>
        </p:nvSpPr>
        <p:spPr>
          <a:xfrm>
            <a:off x="679768" y="3386308"/>
            <a:ext cx="5438140" cy="6042275"/>
          </a:xfrm>
        </p:spPr>
        <p:txBody>
          <a:bodyPr/>
          <a:lstStyle/>
          <a:p>
            <a:r>
              <a:rPr lang="en-GB" dirty="0" smtClean="0"/>
              <a:t>A person will NOT be guilty of an offence if the following conditions are satisfied:</a:t>
            </a:r>
          </a:p>
          <a:p>
            <a:endParaRPr lang="en-GB" dirty="0"/>
          </a:p>
          <a:p>
            <a:r>
              <a:rPr lang="en-GB" dirty="0"/>
              <a:t>The first condition is that -</a:t>
            </a:r>
          </a:p>
          <a:p>
            <a:pPr marL="228600" indent="-228600">
              <a:buAutoNum type="alphaLcParenBoth"/>
            </a:pPr>
            <a:r>
              <a:rPr lang="en-GB" dirty="0" smtClean="0"/>
              <a:t>the </a:t>
            </a:r>
            <a:r>
              <a:rPr lang="en-GB" dirty="0"/>
              <a:t>person produces the registration document, in person, at a police station specified by him at the time of the request, and</a:t>
            </a:r>
            <a:br>
              <a:rPr lang="en-GB" dirty="0"/>
            </a:br>
            <a:r>
              <a:rPr lang="en-GB" dirty="0"/>
              <a:t>(b) he does so within 7 days after the date on which the request was made or as soon as is reasonably practicable</a:t>
            </a:r>
            <a:r>
              <a:rPr lang="en-GB" dirty="0" smtClean="0"/>
              <a:t>.</a:t>
            </a:r>
          </a:p>
          <a:p>
            <a:endParaRPr lang="en-GB" dirty="0"/>
          </a:p>
          <a:p>
            <a:r>
              <a:rPr lang="en-GB" dirty="0" smtClean="0"/>
              <a:t> </a:t>
            </a:r>
            <a:r>
              <a:rPr lang="en-GB" dirty="0"/>
              <a:t>The second condition is that -</a:t>
            </a:r>
          </a:p>
          <a:p>
            <a:r>
              <a:rPr lang="en-GB" dirty="0"/>
              <a:t>(a) the vehicle is subject to a lease or hire agreement,</a:t>
            </a:r>
            <a:br>
              <a:rPr lang="en-GB" dirty="0"/>
            </a:br>
            <a:r>
              <a:rPr lang="en-GB" dirty="0"/>
              <a:t>(b) the vehicle is not registered in the name of the lessee or hirer under that agreement and is not required to be so registered,</a:t>
            </a:r>
            <a:br>
              <a:rPr lang="en-GB" dirty="0"/>
            </a:br>
            <a:r>
              <a:rPr lang="en-GB" dirty="0"/>
              <a:t>(c) the person produces </a:t>
            </a:r>
            <a:r>
              <a:rPr lang="en-GB" b="1" dirty="0">
                <a:solidFill>
                  <a:srgbClr val="0000FF"/>
                </a:solidFill>
              </a:rPr>
              <a:t>appropriate evidence </a:t>
            </a:r>
            <a:r>
              <a:rPr lang="en-GB" dirty="0"/>
              <a:t>of the agreement to the constable or authorised person at the time of the request or he produces such evidence in person, at a police station specified by him at the time of the request:-</a:t>
            </a:r>
          </a:p>
          <a:p>
            <a:r>
              <a:rPr lang="en-GB" dirty="0"/>
              <a:t>(</a:t>
            </a:r>
            <a:r>
              <a:rPr lang="en-GB" dirty="0" err="1"/>
              <a:t>i</a:t>
            </a:r>
            <a:r>
              <a:rPr lang="en-GB" dirty="0"/>
              <a:t>) within 7 days after the date of the request, or</a:t>
            </a:r>
            <a:br>
              <a:rPr lang="en-GB" dirty="0"/>
            </a:br>
            <a:r>
              <a:rPr lang="en-GB" dirty="0"/>
              <a:t>(ii) as soon as is reasonably practicable, and</a:t>
            </a:r>
          </a:p>
          <a:p>
            <a:r>
              <a:rPr lang="en-GB" dirty="0"/>
              <a:t>(d) the person has reasonable grounds for believing, or it is reasonable for him to expect, that the person from whom the vehicle has been leased or hired is able to produce, or require the production of, the registration document.</a:t>
            </a:r>
          </a:p>
          <a:p>
            <a:endParaRPr lang="en-GB" dirty="0" smtClean="0"/>
          </a:p>
          <a:p>
            <a:r>
              <a:rPr lang="en-GB" b="1" dirty="0">
                <a:solidFill>
                  <a:srgbClr val="0000FF"/>
                </a:solidFill>
              </a:rPr>
              <a:t>appropriate evidence</a:t>
            </a:r>
            <a:r>
              <a:rPr lang="en-GB" dirty="0">
                <a:solidFill>
                  <a:srgbClr val="0000FF"/>
                </a:solidFill>
              </a:rPr>
              <a:t> </a:t>
            </a:r>
            <a:r>
              <a:rPr lang="en-GB" dirty="0"/>
              <a:t>means -</a:t>
            </a:r>
          </a:p>
          <a:p>
            <a:r>
              <a:rPr lang="en-GB" dirty="0"/>
              <a:t>(a) a copy of the agreement, or</a:t>
            </a:r>
            <a:br>
              <a:rPr lang="en-GB" dirty="0"/>
            </a:br>
            <a:r>
              <a:rPr lang="en-GB" dirty="0"/>
              <a:t>(b) such other documentary evidence of the agreement as is prescribed in regulations under this section.</a:t>
            </a:r>
          </a:p>
          <a:p>
            <a:endParaRPr lang="en-GB" dirty="0" smtClean="0"/>
          </a:p>
          <a:p>
            <a:r>
              <a:rPr lang="en-GB" dirty="0"/>
              <a:t>The third condition is that any exception prescribed in regulations under this section is met.</a:t>
            </a:r>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15</a:t>
            </a:fld>
            <a:endParaRPr lang="en-GB" dirty="0">
              <a:solidFill>
                <a:prstClr val="black"/>
              </a:solidFill>
            </a:endParaRPr>
          </a:p>
        </p:txBody>
      </p:sp>
    </p:spTree>
    <p:extLst>
      <p:ext uri="{BB962C8B-B14F-4D97-AF65-F5344CB8AC3E}">
        <p14:creationId xmlns:p14="http://schemas.microsoft.com/office/powerpoint/2010/main" val="290180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30325" y="236538"/>
            <a:ext cx="4137025" cy="2327275"/>
          </a:xfrm>
        </p:spPr>
      </p:sp>
      <p:sp>
        <p:nvSpPr>
          <p:cNvPr id="3" name="Notes Placeholder 2"/>
          <p:cNvSpPr>
            <a:spLocks noGrp="1"/>
          </p:cNvSpPr>
          <p:nvPr>
            <p:ph type="body" idx="1"/>
          </p:nvPr>
        </p:nvSpPr>
        <p:spPr>
          <a:xfrm>
            <a:off x="679768" y="2665444"/>
            <a:ext cx="5438140" cy="6457609"/>
          </a:xfrm>
        </p:spPr>
        <p:txBody>
          <a:bodyPr/>
          <a:lstStyle/>
          <a:p>
            <a:r>
              <a:rPr lang="en-GB" b="1" dirty="0">
                <a:solidFill>
                  <a:srgbClr val="0000FF"/>
                </a:solidFill>
              </a:rPr>
              <a:t>Section 23 of the Vehicle Excise and Registration Act 1994 </a:t>
            </a:r>
            <a:r>
              <a:rPr lang="en-GB" dirty="0"/>
              <a:t>creates the mechanism for the creation of a registration mark.</a:t>
            </a:r>
          </a:p>
          <a:p>
            <a:r>
              <a:rPr lang="en-GB" dirty="0"/>
              <a:t>23(1) Where the Secretary of State registers a vehicle under section 21(1) he shall assign to the </a:t>
            </a:r>
            <a:r>
              <a:rPr lang="en-GB" dirty="0">
                <a:hlinkClick r:id="rId3"/>
              </a:rPr>
              <a:t>vehicle</a:t>
            </a:r>
            <a:r>
              <a:rPr lang="en-GB" dirty="0"/>
              <a:t> a mark (a 'registration mark') indicating the registered number of the vehicle.</a:t>
            </a:r>
          </a:p>
          <a:p>
            <a:endParaRPr lang="en-GB" dirty="0" smtClean="0"/>
          </a:p>
          <a:p>
            <a:r>
              <a:rPr lang="en-GB" dirty="0" smtClean="0"/>
              <a:t>23(2</a:t>
            </a:r>
            <a:r>
              <a:rPr lang="en-GB" dirty="0"/>
              <a:t>) The Secretary of State may, in such circumstances as he may determine -</a:t>
            </a:r>
          </a:p>
          <a:p>
            <a:r>
              <a:rPr lang="en-GB" dirty="0"/>
              <a:t>(a) assign a registration mark to a vehicle to which another registration mark has previously been assigned,</a:t>
            </a:r>
            <a:br>
              <a:rPr lang="en-GB" dirty="0"/>
            </a:br>
            <a:r>
              <a:rPr lang="en-GB" dirty="0"/>
              <a:t>(b) assign to a vehicle (whether on its first registration or later) a registration mark previously assigned to another vehicle,</a:t>
            </a:r>
            <a:br>
              <a:rPr lang="en-GB" dirty="0"/>
            </a:br>
            <a:r>
              <a:rPr lang="en-GB" dirty="0"/>
              <a:t>(c) (whether or not in connection with an assignment within paragraph (a) or (b)) withdraw any registration mark for the time being assigned to a vehicle, and</a:t>
            </a:r>
            <a:br>
              <a:rPr lang="en-GB" dirty="0"/>
            </a:br>
            <a:r>
              <a:rPr lang="en-GB" dirty="0"/>
              <a:t>(d) re-assign to a vehicle a registration mark previously assigned to it but subsequently withdrawn.</a:t>
            </a:r>
          </a:p>
          <a:p>
            <a:endParaRPr lang="en-GB" dirty="0" smtClean="0"/>
          </a:p>
          <a:p>
            <a:r>
              <a:rPr lang="en-GB" dirty="0" smtClean="0"/>
              <a:t>23(3</a:t>
            </a:r>
            <a:r>
              <a:rPr lang="en-GB" dirty="0"/>
              <a:t>) The Secretary of State may by regulations provide that the registration mark for the time being assigned to a vehicle shall be fixed, in the manner prescribed by the regulations, on the vehicle, on any other vehicle drawn by the vehicle or on both.</a:t>
            </a:r>
          </a:p>
          <a:p>
            <a:endParaRPr lang="en-GB" dirty="0" smtClean="0"/>
          </a:p>
          <a:p>
            <a:r>
              <a:rPr lang="en-GB" dirty="0" smtClean="0"/>
              <a:t>23(4</a:t>
            </a:r>
            <a:r>
              <a:rPr lang="en-GB" dirty="0"/>
              <a:t>) The Secretary of State may by regulations prescribe -</a:t>
            </a:r>
          </a:p>
          <a:p>
            <a:r>
              <a:rPr lang="en-GB" dirty="0"/>
              <a:t>(a) the size, shape and character of registration marks to be fixed on any vehicle, and</a:t>
            </a:r>
            <a:br>
              <a:rPr lang="en-GB" dirty="0"/>
            </a:br>
            <a:r>
              <a:rPr lang="en-GB" dirty="0"/>
              <a:t>(b) the manner in which registration marks are to be displayed and rendered easily distinguishable (whether by day or by night).</a:t>
            </a:r>
          </a:p>
          <a:p>
            <a:endParaRPr lang="en-GB" dirty="0" smtClean="0"/>
          </a:p>
          <a:p>
            <a:r>
              <a:rPr lang="en-GB" dirty="0" smtClean="0"/>
              <a:t>23(5</a:t>
            </a:r>
            <a:r>
              <a:rPr lang="en-GB" dirty="0"/>
              <a:t>) The Secretary of State may by regulations -</a:t>
            </a:r>
          </a:p>
          <a:p>
            <a:r>
              <a:rPr lang="en-GB" dirty="0"/>
              <a:t>(a) make provision for assigning general registration marks to persons holding trade licences and (in particular) prescribe the registration marks to be carried by vehicles the use of which is authorised by a trade licence, and</a:t>
            </a:r>
            <a:br>
              <a:rPr lang="en-GB" dirty="0"/>
            </a:br>
            <a:r>
              <a:rPr lang="en-GB" dirty="0"/>
              <a:t>(b) make provision for the issue of trade plates to holders of trade licences and for the charging of a fee for the replacement of trade plates which are or may be lost, stolen, destroyed or damaged.</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16</a:t>
            </a:fld>
            <a:endParaRPr lang="en-GB" dirty="0">
              <a:solidFill>
                <a:prstClr val="black"/>
              </a:solidFill>
            </a:endParaRPr>
          </a:p>
        </p:txBody>
      </p:sp>
    </p:spTree>
    <p:extLst>
      <p:ext uri="{BB962C8B-B14F-4D97-AF65-F5344CB8AC3E}">
        <p14:creationId xmlns:p14="http://schemas.microsoft.com/office/powerpoint/2010/main" val="34645695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30325" y="236538"/>
            <a:ext cx="4137025" cy="2327275"/>
          </a:xfrm>
        </p:spPr>
      </p:sp>
      <p:sp>
        <p:nvSpPr>
          <p:cNvPr id="3" name="Notes Placeholder 2"/>
          <p:cNvSpPr>
            <a:spLocks noGrp="1"/>
          </p:cNvSpPr>
          <p:nvPr>
            <p:ph type="body" idx="1"/>
          </p:nvPr>
        </p:nvSpPr>
        <p:spPr>
          <a:xfrm>
            <a:off x="679768" y="2665444"/>
            <a:ext cx="5438140" cy="6457609"/>
          </a:xfrm>
        </p:spPr>
        <p:txBody>
          <a:bodyPr/>
          <a:lstStyle/>
          <a:p>
            <a:r>
              <a:rPr lang="en-GB" b="1" dirty="0" smtClean="0">
                <a:solidFill>
                  <a:srgbClr val="0000FF"/>
                </a:solidFill>
              </a:rPr>
              <a:t>Positioning of registration plates</a:t>
            </a:r>
          </a:p>
          <a:p>
            <a:pPr>
              <a:buFont typeface="Wingdings" pitchFamily="2" charset="2"/>
              <a:buNone/>
              <a:defRPr/>
            </a:pPr>
            <a:r>
              <a:rPr lang="en-GB" b="1" kern="0" dirty="0">
                <a:solidFill>
                  <a:srgbClr val="FF0000"/>
                </a:solidFill>
              </a:rPr>
              <a:t>Rear plates</a:t>
            </a:r>
          </a:p>
          <a:p>
            <a:pPr>
              <a:buFont typeface="Wingdings" pitchFamily="2" charset="2"/>
              <a:buNone/>
              <a:defRPr/>
            </a:pPr>
            <a:r>
              <a:rPr lang="en-GB" kern="0" dirty="0"/>
              <a:t>Registration plate must be fixed on the rear of either:-</a:t>
            </a:r>
          </a:p>
          <a:p>
            <a:pPr>
              <a:buFont typeface="Wingdings" pitchFamily="2" charset="2"/>
              <a:buChar char="§"/>
              <a:defRPr/>
            </a:pPr>
            <a:r>
              <a:rPr lang="en-GB" kern="0" dirty="0"/>
              <a:t>The vehicle, or</a:t>
            </a:r>
          </a:p>
          <a:p>
            <a:pPr>
              <a:buFont typeface="Wingdings" pitchFamily="2" charset="2"/>
              <a:buChar char="§"/>
              <a:defRPr/>
            </a:pPr>
            <a:r>
              <a:rPr lang="en-GB" kern="0" dirty="0"/>
              <a:t>Where the vehicle is towing a trailer, the trailer, or</a:t>
            </a:r>
          </a:p>
          <a:p>
            <a:pPr>
              <a:buFont typeface="Wingdings" pitchFamily="2" charset="2"/>
              <a:buChar char="§"/>
              <a:defRPr/>
            </a:pPr>
            <a:r>
              <a:rPr lang="en-GB" kern="0" dirty="0"/>
              <a:t>Where the vehicle is towing more than one trailer, the rearmost trailer</a:t>
            </a:r>
          </a:p>
          <a:p>
            <a:pPr>
              <a:buClr>
                <a:srgbClr val="330099"/>
              </a:buClr>
              <a:buFont typeface="Wingdings" pitchFamily="2" charset="2"/>
              <a:buNone/>
              <a:defRPr/>
            </a:pPr>
            <a:r>
              <a:rPr lang="en-GB" b="1" kern="0" dirty="0"/>
              <a:t>NB – There is no requirement for a plate between vehicle &amp; trailer</a:t>
            </a:r>
          </a:p>
          <a:p>
            <a:pPr>
              <a:buFont typeface="Wingdings" pitchFamily="2" charset="2"/>
              <a:buNone/>
              <a:defRPr/>
            </a:pPr>
            <a:endParaRPr lang="en-GB" b="1" kern="0" dirty="0" smtClean="0"/>
          </a:p>
          <a:p>
            <a:pPr>
              <a:buFont typeface="Wingdings" pitchFamily="2" charset="2"/>
              <a:buNone/>
              <a:defRPr/>
            </a:pPr>
            <a:r>
              <a:rPr lang="en-GB" b="1" kern="0" dirty="0" smtClean="0">
                <a:solidFill>
                  <a:srgbClr val="FF0000"/>
                </a:solidFill>
              </a:rPr>
              <a:t>Front </a:t>
            </a:r>
            <a:r>
              <a:rPr lang="en-GB" b="1" kern="0" dirty="0">
                <a:solidFill>
                  <a:srgbClr val="FF0000"/>
                </a:solidFill>
              </a:rPr>
              <a:t>plates</a:t>
            </a:r>
          </a:p>
          <a:p>
            <a:pPr>
              <a:buFont typeface="Wingdings" pitchFamily="2" charset="2"/>
              <a:buNone/>
              <a:defRPr/>
            </a:pPr>
            <a:r>
              <a:rPr lang="en-GB" kern="0" dirty="0"/>
              <a:t>On front of vehicle in approved format</a:t>
            </a:r>
          </a:p>
          <a:p>
            <a:pPr>
              <a:buFont typeface="Wingdings" pitchFamily="2" charset="2"/>
              <a:buNone/>
              <a:defRPr/>
            </a:pPr>
            <a:r>
              <a:rPr lang="en-GB" kern="0" dirty="0"/>
              <a:t> </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17</a:t>
            </a:fld>
            <a:endParaRPr lang="en-GB" dirty="0">
              <a:solidFill>
                <a:prstClr val="black"/>
              </a:solidFill>
            </a:endParaRPr>
          </a:p>
        </p:txBody>
      </p:sp>
    </p:spTree>
    <p:extLst>
      <p:ext uri="{BB962C8B-B14F-4D97-AF65-F5344CB8AC3E}">
        <p14:creationId xmlns:p14="http://schemas.microsoft.com/office/powerpoint/2010/main" val="1833996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30325" y="236538"/>
            <a:ext cx="4137025" cy="2327275"/>
          </a:xfrm>
        </p:spPr>
      </p:sp>
      <p:sp>
        <p:nvSpPr>
          <p:cNvPr id="3" name="Notes Placeholder 2"/>
          <p:cNvSpPr>
            <a:spLocks noGrp="1"/>
          </p:cNvSpPr>
          <p:nvPr>
            <p:ph type="body" idx="1"/>
          </p:nvPr>
        </p:nvSpPr>
        <p:spPr>
          <a:xfrm>
            <a:off x="679768" y="2665444"/>
            <a:ext cx="5438140" cy="6457609"/>
          </a:xfrm>
        </p:spPr>
        <p:txBody>
          <a:bodyPr/>
          <a:lstStyle/>
          <a:p>
            <a:r>
              <a:rPr lang="en-GB" b="1" dirty="0">
                <a:solidFill>
                  <a:srgbClr val="0000FF"/>
                </a:solidFill>
              </a:rPr>
              <a:t>Section 23 of the Vehicle Excise and Registration Act 1994 </a:t>
            </a:r>
            <a:r>
              <a:rPr lang="en-GB" dirty="0"/>
              <a:t>creates the mechanism for the creation of a registration mark.</a:t>
            </a:r>
          </a:p>
          <a:p>
            <a:r>
              <a:rPr lang="en-GB" dirty="0"/>
              <a:t>23(1) Where the Secretary of State registers a vehicle under section 21(1) he shall assign to the </a:t>
            </a:r>
            <a:r>
              <a:rPr lang="en-GB" dirty="0">
                <a:hlinkClick r:id="rId3"/>
              </a:rPr>
              <a:t>vehicle</a:t>
            </a:r>
            <a:r>
              <a:rPr lang="en-GB" dirty="0"/>
              <a:t> a mark (a 'registration mark') indicating the registered number of the vehicle.</a:t>
            </a:r>
          </a:p>
          <a:p>
            <a:endParaRPr lang="en-GB" dirty="0" smtClean="0"/>
          </a:p>
          <a:p>
            <a:r>
              <a:rPr lang="en-GB" dirty="0" smtClean="0"/>
              <a:t>23(2</a:t>
            </a:r>
            <a:r>
              <a:rPr lang="en-GB" dirty="0"/>
              <a:t>) The Secretary of State may, in such circumstances as he may determine -</a:t>
            </a:r>
          </a:p>
          <a:p>
            <a:r>
              <a:rPr lang="en-GB" dirty="0"/>
              <a:t>(a) assign a registration mark to a vehicle to which another registration mark has previously been assigned,</a:t>
            </a:r>
            <a:br>
              <a:rPr lang="en-GB" dirty="0"/>
            </a:br>
            <a:r>
              <a:rPr lang="en-GB" dirty="0"/>
              <a:t>(b) assign to a vehicle (whether on its first registration or later) a registration mark previously assigned to another vehicle,</a:t>
            </a:r>
            <a:br>
              <a:rPr lang="en-GB" dirty="0"/>
            </a:br>
            <a:r>
              <a:rPr lang="en-GB" dirty="0"/>
              <a:t>(c) (whether or not in connection with an assignment within paragraph (a) or (b)) withdraw any registration mark for the time being assigned to a vehicle, and</a:t>
            </a:r>
            <a:br>
              <a:rPr lang="en-GB" dirty="0"/>
            </a:br>
            <a:r>
              <a:rPr lang="en-GB" dirty="0"/>
              <a:t>(d) re-assign to a vehicle a registration mark previously assigned to it but subsequently withdrawn.</a:t>
            </a:r>
          </a:p>
          <a:p>
            <a:endParaRPr lang="en-GB" dirty="0" smtClean="0"/>
          </a:p>
          <a:p>
            <a:r>
              <a:rPr lang="en-GB" dirty="0" smtClean="0"/>
              <a:t>23(3</a:t>
            </a:r>
            <a:r>
              <a:rPr lang="en-GB" dirty="0"/>
              <a:t>) The Secretary of State may by regulations provide that the registration mark for the time being assigned to a vehicle shall be fixed, in the manner prescribed by the regulations, on the vehicle, on any other vehicle drawn by the vehicle or on both.</a:t>
            </a:r>
          </a:p>
          <a:p>
            <a:endParaRPr lang="en-GB" dirty="0" smtClean="0"/>
          </a:p>
          <a:p>
            <a:r>
              <a:rPr lang="en-GB" dirty="0" smtClean="0"/>
              <a:t>23(4</a:t>
            </a:r>
            <a:r>
              <a:rPr lang="en-GB" dirty="0"/>
              <a:t>) The Secretary of State may by regulations prescribe -</a:t>
            </a:r>
          </a:p>
          <a:p>
            <a:r>
              <a:rPr lang="en-GB" dirty="0"/>
              <a:t>(a) the size, shape and character of registration marks to be fixed on any vehicle, and</a:t>
            </a:r>
            <a:br>
              <a:rPr lang="en-GB" dirty="0"/>
            </a:br>
            <a:r>
              <a:rPr lang="en-GB" dirty="0"/>
              <a:t>(b) the manner in which registration marks are to be displayed and rendered easily distinguishable (whether by day or by night).</a:t>
            </a:r>
          </a:p>
          <a:p>
            <a:endParaRPr lang="en-GB" dirty="0" smtClean="0"/>
          </a:p>
          <a:p>
            <a:r>
              <a:rPr lang="en-GB" dirty="0" smtClean="0"/>
              <a:t>23(5</a:t>
            </a:r>
            <a:r>
              <a:rPr lang="en-GB" dirty="0"/>
              <a:t>) The Secretary of State may by regulations -</a:t>
            </a:r>
          </a:p>
          <a:p>
            <a:r>
              <a:rPr lang="en-GB" dirty="0"/>
              <a:t>(a) make provision for assigning general registration marks to persons holding trade licences and (in particular) prescribe the registration marks to be carried by vehicles the use of which is authorised by a trade licence, and</a:t>
            </a:r>
            <a:br>
              <a:rPr lang="en-GB" dirty="0"/>
            </a:br>
            <a:r>
              <a:rPr lang="en-GB" dirty="0"/>
              <a:t>(b) make provision for the issue of trade plates to holders of trade licences and for the charging of a fee for the replacement of trade plates which are or may be lost, stolen, destroyed or damaged.</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18</a:t>
            </a:fld>
            <a:endParaRPr lang="en-GB" dirty="0">
              <a:solidFill>
                <a:prstClr val="black"/>
              </a:solidFill>
            </a:endParaRPr>
          </a:p>
        </p:txBody>
      </p:sp>
    </p:spTree>
    <p:extLst>
      <p:ext uri="{BB962C8B-B14F-4D97-AF65-F5344CB8AC3E}">
        <p14:creationId xmlns:p14="http://schemas.microsoft.com/office/powerpoint/2010/main" val="33454760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30325" y="236538"/>
            <a:ext cx="4137025" cy="2327275"/>
          </a:xfrm>
        </p:spPr>
      </p:sp>
      <p:sp>
        <p:nvSpPr>
          <p:cNvPr id="3" name="Notes Placeholder 2"/>
          <p:cNvSpPr>
            <a:spLocks noGrp="1"/>
          </p:cNvSpPr>
          <p:nvPr>
            <p:ph type="body" idx="1"/>
          </p:nvPr>
        </p:nvSpPr>
        <p:spPr>
          <a:xfrm>
            <a:off x="679768" y="2665444"/>
            <a:ext cx="5438140" cy="6457609"/>
          </a:xfrm>
        </p:spPr>
        <p:txBody>
          <a:bodyPr/>
          <a:lstStyle/>
          <a:p>
            <a:pPr>
              <a:spcBef>
                <a:spcPct val="0"/>
              </a:spcBef>
              <a:buFontTx/>
              <a:buNone/>
            </a:pPr>
            <a:r>
              <a:rPr lang="en-US" altLang="en-US" dirty="0">
                <a:latin typeface="Arial" panose="020B0604020202020204" pitchFamily="34" charset="0"/>
                <a:ea typeface="MS PGothic" panose="020B0600070205080204" pitchFamily="34" charset="-128"/>
              </a:rPr>
              <a:t>Trade (</a:t>
            </a:r>
            <a:r>
              <a:rPr lang="en-US" altLang="en-US" dirty="0" err="1">
                <a:latin typeface="Arial" panose="020B0604020202020204" pitchFamily="34" charset="0"/>
                <a:ea typeface="MS PGothic" panose="020B0600070205080204" pitchFamily="34" charset="-128"/>
              </a:rPr>
              <a:t>licence</a:t>
            </a:r>
            <a:r>
              <a:rPr lang="en-US" altLang="en-US" dirty="0">
                <a:latin typeface="Arial" panose="020B0604020202020204" pitchFamily="34" charset="0"/>
                <a:ea typeface="MS PGothic" panose="020B0600070205080204" pitchFamily="34" charset="-128"/>
              </a:rPr>
              <a:t>) plates are used by those in the motor industry, specifically motor traders and vehicle testers</a:t>
            </a:r>
            <a:r>
              <a:rPr lang="en-US" altLang="en-US" dirty="0" smtClean="0">
                <a:latin typeface="Arial" panose="020B0604020202020204" pitchFamily="34" charset="0"/>
                <a:ea typeface="MS PGothic" panose="020B0600070205080204" pitchFamily="34" charset="-128"/>
              </a:rPr>
              <a:t>.</a:t>
            </a:r>
          </a:p>
          <a:p>
            <a:pPr>
              <a:spcBef>
                <a:spcPct val="0"/>
              </a:spcBef>
              <a:buFontTx/>
              <a:buNone/>
            </a:pPr>
            <a:endParaRPr lang="en-US" altLang="en-US" dirty="0">
              <a:latin typeface="Arial" panose="020B0604020202020204" pitchFamily="34" charset="0"/>
              <a:ea typeface="MS PGothic" panose="020B0600070205080204" pitchFamily="34" charset="-128"/>
            </a:endParaRPr>
          </a:p>
          <a:p>
            <a:pPr>
              <a:spcBef>
                <a:spcPct val="0"/>
              </a:spcBef>
              <a:buFontTx/>
              <a:buNone/>
            </a:pPr>
            <a:r>
              <a:rPr lang="en-US" altLang="en-US" dirty="0" smtClean="0">
                <a:latin typeface="Arial" panose="020B0604020202020204" pitchFamily="34" charset="0"/>
                <a:ea typeface="MS PGothic" panose="020B0600070205080204" pitchFamily="34" charset="-128"/>
              </a:rPr>
              <a:t> </a:t>
            </a:r>
            <a:r>
              <a:rPr lang="en-US" altLang="en-US" dirty="0">
                <a:latin typeface="Arial" panose="020B0604020202020204" pitchFamily="34" charset="0"/>
                <a:ea typeface="MS PGothic" panose="020B0600070205080204" pitchFamily="34" charset="-128"/>
              </a:rPr>
              <a:t>The plates are constructed in a similar way to normal registration plates, but with red letters and numbers on a white background. </a:t>
            </a:r>
          </a:p>
          <a:p>
            <a:pPr>
              <a:spcBef>
                <a:spcPct val="0"/>
              </a:spcBef>
              <a:buFontTx/>
              <a:buNone/>
            </a:pPr>
            <a:endParaRPr lang="en-US" altLang="en-US" dirty="0">
              <a:latin typeface="Arial" panose="020B0604020202020204" pitchFamily="34" charset="0"/>
              <a:ea typeface="MS PGothic" panose="020B0600070205080204" pitchFamily="34" charset="-128"/>
            </a:endParaRPr>
          </a:p>
          <a:p>
            <a:pPr>
              <a:spcBef>
                <a:spcPct val="0"/>
              </a:spcBef>
              <a:buFontTx/>
              <a:buNone/>
            </a:pPr>
            <a:r>
              <a:rPr lang="en-US" altLang="en-US" dirty="0">
                <a:latin typeface="Arial" panose="020B0604020202020204" pitchFamily="34" charset="0"/>
                <a:ea typeface="MS PGothic" panose="020B0600070205080204" pitchFamily="34" charset="-128"/>
              </a:rPr>
              <a:t>Trade plates are </a:t>
            </a:r>
            <a:r>
              <a:rPr lang="en-US" altLang="en-US" b="1" u="sng" dirty="0">
                <a:solidFill>
                  <a:srgbClr val="FF0000"/>
                </a:solidFill>
                <a:latin typeface="Arial" panose="020B0604020202020204" pitchFamily="34" charset="0"/>
                <a:ea typeface="MS PGothic" panose="020B0600070205080204" pitchFamily="34" charset="-128"/>
              </a:rPr>
              <a:t>only</a:t>
            </a:r>
            <a:r>
              <a:rPr lang="en-US" altLang="en-US" dirty="0">
                <a:latin typeface="Arial" panose="020B0604020202020204" pitchFamily="34" charset="0"/>
                <a:ea typeface="MS PGothic" panose="020B0600070205080204" pitchFamily="34" charset="-128"/>
              </a:rPr>
              <a:t> to be used when a vehicle is in the temporary possession of the trader or tester holding the </a:t>
            </a:r>
            <a:r>
              <a:rPr lang="en-US" altLang="en-US" dirty="0" err="1">
                <a:latin typeface="Arial" panose="020B0604020202020204" pitchFamily="34" charset="0"/>
                <a:ea typeface="MS PGothic" panose="020B0600070205080204" pitchFamily="34" charset="-128"/>
              </a:rPr>
              <a:t>licence</a:t>
            </a:r>
            <a:r>
              <a:rPr lang="en-US" altLang="en-US" dirty="0">
                <a:latin typeface="Arial" panose="020B0604020202020204" pitchFamily="34" charset="0"/>
                <a:ea typeface="MS PGothic" panose="020B0600070205080204" pitchFamily="34" charset="-128"/>
              </a:rPr>
              <a:t>, and they are using it in the course of their business</a:t>
            </a:r>
            <a:r>
              <a:rPr lang="en-US" altLang="en-US" dirty="0" smtClean="0">
                <a:latin typeface="Arial" panose="020B0604020202020204" pitchFamily="34" charset="0"/>
                <a:ea typeface="MS PGothic" panose="020B0600070205080204" pitchFamily="34" charset="-128"/>
              </a:rPr>
              <a:t>.</a:t>
            </a:r>
          </a:p>
          <a:p>
            <a:pPr>
              <a:spcBef>
                <a:spcPct val="0"/>
              </a:spcBef>
              <a:buFontTx/>
              <a:buNone/>
            </a:pPr>
            <a:endParaRPr lang="en-US" altLang="en-US" dirty="0">
              <a:latin typeface="Arial" panose="020B0604020202020204" pitchFamily="34" charset="0"/>
              <a:ea typeface="MS PGothic" panose="020B0600070205080204" pitchFamily="34" charset="-128"/>
            </a:endParaRPr>
          </a:p>
          <a:p>
            <a:pPr>
              <a:spcBef>
                <a:spcPct val="0"/>
              </a:spcBef>
              <a:buFontTx/>
              <a:buNone/>
            </a:pPr>
            <a:r>
              <a:rPr lang="en-US" altLang="en-US" dirty="0" smtClean="0">
                <a:latin typeface="Arial" panose="020B0604020202020204" pitchFamily="34" charset="0"/>
                <a:ea typeface="MS PGothic" panose="020B0600070205080204" pitchFamily="34" charset="-128"/>
              </a:rPr>
              <a:t> </a:t>
            </a:r>
            <a:r>
              <a:rPr lang="en-US" altLang="en-US" dirty="0">
                <a:latin typeface="Arial" panose="020B0604020202020204" pitchFamily="34" charset="0"/>
                <a:ea typeface="MS PGothic" panose="020B0600070205080204" pitchFamily="34" charset="-128"/>
              </a:rPr>
              <a:t>Traders can use plates on occasions including demonstrating or delivering a vehicle to a customer, while vehicle testers use them while testing a vehicle on a public road. </a:t>
            </a:r>
            <a:endParaRPr lang="en-GB" altLang="en-US" dirty="0">
              <a:latin typeface="Arial" panose="020B0604020202020204" pitchFamily="34" charset="0"/>
              <a:ea typeface="MS PGothic"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19</a:t>
            </a:fld>
            <a:endParaRPr lang="en-GB" dirty="0">
              <a:solidFill>
                <a:prstClr val="black"/>
              </a:solidFill>
            </a:endParaRPr>
          </a:p>
        </p:txBody>
      </p:sp>
    </p:spTree>
    <p:extLst>
      <p:ext uri="{BB962C8B-B14F-4D97-AF65-F5344CB8AC3E}">
        <p14:creationId xmlns:p14="http://schemas.microsoft.com/office/powerpoint/2010/main" val="22463286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30325" y="236538"/>
            <a:ext cx="4137025" cy="2327275"/>
          </a:xfrm>
        </p:spPr>
      </p:sp>
      <p:sp>
        <p:nvSpPr>
          <p:cNvPr id="3" name="Notes Placeholder 2"/>
          <p:cNvSpPr>
            <a:spLocks noGrp="1"/>
          </p:cNvSpPr>
          <p:nvPr>
            <p:ph type="body" idx="1"/>
          </p:nvPr>
        </p:nvSpPr>
        <p:spPr>
          <a:xfrm>
            <a:off x="679768" y="2665444"/>
            <a:ext cx="5438140" cy="6457609"/>
          </a:xfrm>
        </p:spPr>
        <p:txBody>
          <a:bodyPr/>
          <a:lstStyle/>
          <a:p>
            <a:pPr>
              <a:defRPr/>
            </a:pPr>
            <a:r>
              <a:rPr lang="en-US" dirty="0"/>
              <a:t>There is no automatic right to the issue of a trade </a:t>
            </a:r>
            <a:r>
              <a:rPr lang="en-US" dirty="0" err="1"/>
              <a:t>licence</a:t>
            </a:r>
            <a:r>
              <a:rPr lang="en-US" dirty="0"/>
              <a:t> and only those that can fully comply with the specified criteria will be eligible to become a trade </a:t>
            </a:r>
            <a:r>
              <a:rPr lang="en-US" dirty="0" err="1"/>
              <a:t>licence</a:t>
            </a:r>
            <a:r>
              <a:rPr lang="en-US" dirty="0"/>
              <a:t> holder. To be eligible to apply for a trade </a:t>
            </a:r>
            <a:r>
              <a:rPr lang="en-US" dirty="0" err="1"/>
              <a:t>licence</a:t>
            </a:r>
            <a:r>
              <a:rPr lang="en-US" dirty="0"/>
              <a:t> they must either be: </a:t>
            </a:r>
          </a:p>
          <a:p>
            <a:pPr>
              <a:defRPr/>
            </a:pPr>
            <a:endParaRPr lang="en-US" dirty="0"/>
          </a:p>
          <a:p>
            <a:pPr>
              <a:defRPr/>
            </a:pPr>
            <a:r>
              <a:rPr lang="en-US" b="1" dirty="0">
                <a:solidFill>
                  <a:srgbClr val="FF0000"/>
                </a:solidFill>
              </a:rPr>
              <a:t>A motor trader, defined as: </a:t>
            </a:r>
          </a:p>
          <a:p>
            <a:pPr>
              <a:defRPr/>
            </a:pPr>
            <a:endParaRPr lang="en-US" dirty="0"/>
          </a:p>
          <a:p>
            <a:pPr marL="342900" indent="-342900">
              <a:buFont typeface="Wingdings" panose="05000000000000000000" pitchFamily="2" charset="2"/>
              <a:buChar char="Ø"/>
              <a:defRPr/>
            </a:pPr>
            <a:r>
              <a:rPr lang="en-US" dirty="0"/>
              <a:t>A manufacturer or repairer of, or dealer in, mechanically propelled vehicles </a:t>
            </a:r>
          </a:p>
          <a:p>
            <a:pPr marL="342900" indent="-342900">
              <a:buFont typeface="Wingdings" panose="05000000000000000000" pitchFamily="2" charset="2"/>
              <a:buChar char="Ø"/>
              <a:defRPr/>
            </a:pPr>
            <a:r>
              <a:rPr lang="en-US" dirty="0"/>
              <a:t>A dealer in vehicles, if they carry on a business consisting wholly or mainly of collecting or delivering mechanically propelled vehicles and not including any other activities except those of a manufacturer or repairer of or dealer in such vehicles. This includes hire and leasing companies and also finance/HP companies. </a:t>
            </a:r>
          </a:p>
          <a:p>
            <a:pPr>
              <a:defRPr/>
            </a:pPr>
            <a:endParaRPr lang="en-US" dirty="0"/>
          </a:p>
          <a:p>
            <a:pPr>
              <a:defRPr/>
            </a:pPr>
            <a:r>
              <a:rPr lang="en-GB" b="1" dirty="0">
                <a:solidFill>
                  <a:srgbClr val="FF0000"/>
                </a:solidFill>
              </a:rPr>
              <a:t>Vehicle testers, defined as: </a:t>
            </a:r>
          </a:p>
          <a:p>
            <a:pPr marL="342900" indent="-342900">
              <a:buFont typeface="Wingdings" panose="05000000000000000000" pitchFamily="2" charset="2"/>
              <a:buChar char="Ø"/>
              <a:defRPr/>
            </a:pPr>
            <a:r>
              <a:rPr lang="en-US" dirty="0"/>
              <a:t>A person other than a motor trader who regularly in the course of their business engages in the testing on roads of mechanically propelled vehicles belonging to other people. </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20</a:t>
            </a:fld>
            <a:endParaRPr lang="en-GB" dirty="0">
              <a:solidFill>
                <a:prstClr val="black"/>
              </a:solidFill>
            </a:endParaRPr>
          </a:p>
        </p:txBody>
      </p:sp>
    </p:spTree>
    <p:extLst>
      <p:ext uri="{BB962C8B-B14F-4D97-AF65-F5344CB8AC3E}">
        <p14:creationId xmlns:p14="http://schemas.microsoft.com/office/powerpoint/2010/main" val="13670519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0" y="203200"/>
            <a:ext cx="3784600" cy="2128838"/>
          </a:xfrm>
        </p:spPr>
      </p:sp>
      <p:sp>
        <p:nvSpPr>
          <p:cNvPr id="3" name="Notes Placeholder 2"/>
          <p:cNvSpPr>
            <a:spLocks noGrp="1"/>
          </p:cNvSpPr>
          <p:nvPr>
            <p:ph type="body" idx="1"/>
          </p:nvPr>
        </p:nvSpPr>
        <p:spPr>
          <a:xfrm>
            <a:off x="701347" y="2626422"/>
            <a:ext cx="5438140" cy="7075685"/>
          </a:xfrm>
        </p:spPr>
        <p:txBody>
          <a:bodyPr/>
          <a:lstStyle/>
          <a:p>
            <a:pPr>
              <a:defRPr/>
            </a:pPr>
            <a:r>
              <a:rPr lang="en-GB" altLang="en-US" kern="0" dirty="0" smtClean="0">
                <a:solidFill>
                  <a:srgbClr val="FF0000"/>
                </a:solidFill>
              </a:rPr>
              <a:t>‘</a:t>
            </a:r>
            <a:r>
              <a:rPr lang="en-GB" altLang="en-US" kern="0" dirty="0">
                <a:solidFill>
                  <a:srgbClr val="FF0000"/>
                </a:solidFill>
              </a:rPr>
              <a:t>Owner’</a:t>
            </a:r>
          </a:p>
          <a:p>
            <a:pPr>
              <a:defRPr/>
            </a:pPr>
            <a:r>
              <a:rPr lang="en-GB" altLang="en-US" kern="0" dirty="0"/>
              <a:t>The owner does not have to possess the vehicle </a:t>
            </a:r>
            <a:r>
              <a:rPr lang="en-GB" altLang="en-US" kern="0" dirty="0" smtClean="0"/>
              <a:t>documents or </a:t>
            </a:r>
            <a:r>
              <a:rPr lang="en-GB" altLang="en-US" kern="0" dirty="0"/>
              <a:t>be registered as the owner of the vehicle. </a:t>
            </a:r>
          </a:p>
          <a:p>
            <a:pPr>
              <a:defRPr/>
            </a:pPr>
            <a:endParaRPr lang="en-GB" altLang="en-US" kern="0" dirty="0"/>
          </a:p>
          <a:p>
            <a:pPr>
              <a:defRPr/>
            </a:pPr>
            <a:r>
              <a:rPr lang="en-GB" altLang="en-US" kern="0" dirty="0"/>
              <a:t>It is the person who has authority over the control of the vehicle</a:t>
            </a:r>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21</a:t>
            </a:fld>
            <a:endParaRPr lang="en-GB">
              <a:solidFill>
                <a:prstClr val="black"/>
              </a:solidFill>
            </a:endParaRPr>
          </a:p>
        </p:txBody>
      </p:sp>
    </p:spTree>
    <p:extLst>
      <p:ext uri="{BB962C8B-B14F-4D97-AF65-F5344CB8AC3E}">
        <p14:creationId xmlns:p14="http://schemas.microsoft.com/office/powerpoint/2010/main" val="22039454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26/02/2019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560572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26/02/2019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40826582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26/02/2019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585084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26/02/2019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714626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26/02/2019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99247700"/>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26/02/2019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850492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26/02/2019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3889755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26/02/2019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0069470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26/02/2019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68878159"/>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26/02/2019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8439786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26/02/2019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66572532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26/02/2019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Tree>
    <p:extLst>
      <p:ext uri="{BB962C8B-B14F-4D97-AF65-F5344CB8AC3E}">
        <p14:creationId xmlns:p14="http://schemas.microsoft.com/office/powerpoint/2010/main" val="680808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5.png"/><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7.png"/><Relationship Id="rId4" Type="http://schemas.openxmlformats.org/officeDocument/2006/relationships/image" Target="../media/image3.jp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3.xml"/><Relationship Id="rId5" Type="http://schemas.openxmlformats.org/officeDocument/2006/relationships/image" Target="../media/image5.png"/><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hyperlink" Target="https://docmanager.pnld.co.uk/content/D2262.htm" TargetMode="External"/><Relationship Id="rId5" Type="http://schemas.openxmlformats.org/officeDocument/2006/relationships/hyperlink" Target="https://docmanager.pnld.co.uk/content/D181.htm" TargetMode="Externa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jpg"/></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164629" y="109831"/>
            <a:ext cx="792549" cy="957155"/>
          </a:xfrm>
          <a:prstGeom prst="rect">
            <a:avLst/>
          </a:prstGeom>
        </p:spPr>
      </p:pic>
      <p:sp>
        <p:nvSpPr>
          <p:cNvPr id="3" name="TextBox 2"/>
          <p:cNvSpPr txBox="1"/>
          <p:nvPr/>
        </p:nvSpPr>
        <p:spPr>
          <a:xfrm>
            <a:off x="255373" y="2504302"/>
            <a:ext cx="4539049" cy="1323439"/>
          </a:xfrm>
          <a:prstGeom prst="rect">
            <a:avLst/>
          </a:prstGeom>
          <a:noFill/>
        </p:spPr>
        <p:txBody>
          <a:bodyPr wrap="square" rtlCol="0">
            <a:spAutoFit/>
          </a:bodyPr>
          <a:lstStyle/>
          <a:p>
            <a:pPr algn="ctr"/>
            <a:r>
              <a:rPr lang="en-GB" sz="4000" dirty="0" smtClean="0">
                <a:solidFill>
                  <a:srgbClr val="0000FF"/>
                </a:solidFill>
              </a:rPr>
              <a:t>Vehicle Licencing and Registration</a:t>
            </a:r>
            <a:endParaRPr lang="en-GB" sz="4000" dirty="0">
              <a:solidFill>
                <a:srgbClr val="0000FF"/>
              </a:solidFill>
            </a:endParaRPr>
          </a:p>
        </p:txBody>
      </p:sp>
    </p:spTree>
    <p:extLst>
      <p:ext uri="{BB962C8B-B14F-4D97-AF65-F5344CB8AC3E}">
        <p14:creationId xmlns:p14="http://schemas.microsoft.com/office/powerpoint/2010/main" val="6593114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98769" y="1598080"/>
            <a:ext cx="4606925" cy="36233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723420" y="439387"/>
            <a:ext cx="8542638" cy="707886"/>
          </a:xfrm>
          <a:prstGeom prst="rect">
            <a:avLst/>
          </a:prstGeom>
          <a:noFill/>
        </p:spPr>
        <p:txBody>
          <a:bodyPr wrap="square" rtlCol="0">
            <a:spAutoFit/>
          </a:bodyPr>
          <a:lstStyle/>
          <a:p>
            <a:pPr algn="ctr"/>
            <a:r>
              <a:rPr lang="en-GB" sz="4000" dirty="0" smtClean="0">
                <a:solidFill>
                  <a:srgbClr val="FF0000"/>
                </a:solidFill>
              </a:rPr>
              <a:t>Vehicle Licencing and Registration</a:t>
            </a:r>
            <a:endParaRPr lang="en-GB" sz="4000" dirty="0">
              <a:solidFill>
                <a:srgbClr val="FF0000"/>
              </a:solidFill>
            </a:endParaRPr>
          </a:p>
        </p:txBody>
      </p:sp>
      <p:sp>
        <p:nvSpPr>
          <p:cNvPr id="5" name="TextBox 4"/>
          <p:cNvSpPr txBox="1"/>
          <p:nvPr/>
        </p:nvSpPr>
        <p:spPr>
          <a:xfrm>
            <a:off x="444843" y="2349646"/>
            <a:ext cx="5997146" cy="1200329"/>
          </a:xfrm>
          <a:prstGeom prst="rect">
            <a:avLst/>
          </a:prstGeom>
          <a:noFill/>
        </p:spPr>
        <p:txBody>
          <a:bodyPr wrap="square" rtlCol="0">
            <a:spAutoFit/>
          </a:bodyPr>
          <a:lstStyle/>
          <a:p>
            <a:pPr algn="ctr"/>
            <a:r>
              <a:rPr lang="en-GB" sz="3600" dirty="0" smtClean="0">
                <a:solidFill>
                  <a:srgbClr val="0000FF"/>
                </a:solidFill>
              </a:rPr>
              <a:t>Vehicle Excise and Registration Act 1994</a:t>
            </a:r>
            <a:endParaRPr lang="en-GB" sz="3600" dirty="0">
              <a:solidFill>
                <a:srgbClr val="0000FF"/>
              </a:solidFill>
            </a:endParaRPr>
          </a:p>
        </p:txBody>
      </p:sp>
    </p:spTree>
    <p:extLst>
      <p:ext uri="{BB962C8B-B14F-4D97-AF65-F5344CB8AC3E}">
        <p14:creationId xmlns:p14="http://schemas.microsoft.com/office/powerpoint/2010/main" val="10474836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39392" y="1360574"/>
            <a:ext cx="4606925" cy="36233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711544" y="260919"/>
            <a:ext cx="8542638" cy="707886"/>
          </a:xfrm>
          <a:prstGeom prst="rect">
            <a:avLst/>
          </a:prstGeom>
          <a:noFill/>
        </p:spPr>
        <p:txBody>
          <a:bodyPr wrap="square" rtlCol="0">
            <a:spAutoFit/>
          </a:bodyPr>
          <a:lstStyle/>
          <a:p>
            <a:pPr algn="ctr"/>
            <a:r>
              <a:rPr lang="en-GB" sz="4000" dirty="0" smtClean="0">
                <a:solidFill>
                  <a:srgbClr val="FF0000"/>
                </a:solidFill>
              </a:rPr>
              <a:t>Vehicle Licencing and Registration</a:t>
            </a:r>
            <a:endParaRPr lang="en-GB" sz="4000" dirty="0">
              <a:solidFill>
                <a:srgbClr val="FF0000"/>
              </a:solidFill>
            </a:endParaRPr>
          </a:p>
        </p:txBody>
      </p:sp>
      <p:sp>
        <p:nvSpPr>
          <p:cNvPr id="8" name="Rectangle 7"/>
          <p:cNvSpPr/>
          <p:nvPr/>
        </p:nvSpPr>
        <p:spPr>
          <a:xfrm>
            <a:off x="411892" y="1548366"/>
            <a:ext cx="6096000" cy="3046988"/>
          </a:xfrm>
          <a:prstGeom prst="rect">
            <a:avLst/>
          </a:prstGeom>
        </p:spPr>
        <p:txBody>
          <a:bodyPr>
            <a:spAutoFit/>
          </a:bodyPr>
          <a:lstStyle/>
          <a:p>
            <a:r>
              <a:rPr lang="en-GB" sz="2400" dirty="0"/>
              <a:t>A duty of excise (vehicle excise duty) shall be charged in respect of every </a:t>
            </a:r>
            <a:r>
              <a:rPr lang="en-GB" sz="2400" dirty="0">
                <a:solidFill>
                  <a:srgbClr val="FF0000"/>
                </a:solidFill>
              </a:rPr>
              <a:t>mechanically propelled vehicle</a:t>
            </a:r>
            <a:r>
              <a:rPr lang="en-GB" sz="2400" dirty="0"/>
              <a:t> that - </a:t>
            </a:r>
          </a:p>
          <a:p>
            <a:endParaRPr lang="en-GB" sz="2400" dirty="0"/>
          </a:p>
          <a:p>
            <a:pPr marL="457200" indent="-457200" algn="ctr">
              <a:buAutoNum type="alphaLcParenBoth"/>
            </a:pPr>
            <a:r>
              <a:rPr lang="en-GB" sz="2400" dirty="0" smtClean="0"/>
              <a:t>is </a:t>
            </a:r>
            <a:r>
              <a:rPr lang="en-GB" sz="2400" dirty="0"/>
              <a:t>registered under this Act </a:t>
            </a:r>
            <a:r>
              <a:rPr lang="en-GB" sz="2400" dirty="0" smtClean="0"/>
              <a:t>, </a:t>
            </a:r>
          </a:p>
          <a:p>
            <a:pPr algn="ctr"/>
            <a:r>
              <a:rPr lang="en-GB" sz="2400" dirty="0" smtClean="0"/>
              <a:t>or </a:t>
            </a:r>
            <a:endParaRPr lang="en-GB" sz="2400" dirty="0"/>
          </a:p>
          <a:p>
            <a:pPr algn="ctr"/>
            <a:r>
              <a:rPr lang="en-GB" sz="2400" dirty="0"/>
              <a:t>(b) is not so registered but is </a:t>
            </a:r>
            <a:r>
              <a:rPr lang="en-GB" sz="2400" dirty="0">
                <a:solidFill>
                  <a:srgbClr val="FF0000"/>
                </a:solidFill>
              </a:rPr>
              <a:t>used</a:t>
            </a:r>
            <a:r>
              <a:rPr lang="en-GB" sz="2400" dirty="0"/>
              <a:t>, or  </a:t>
            </a:r>
            <a:r>
              <a:rPr lang="en-GB" sz="2400" dirty="0">
                <a:solidFill>
                  <a:srgbClr val="FF0000"/>
                </a:solidFill>
              </a:rPr>
              <a:t>kept</a:t>
            </a:r>
            <a:r>
              <a:rPr lang="en-GB" sz="2400" dirty="0"/>
              <a:t>, on a </a:t>
            </a:r>
            <a:r>
              <a:rPr lang="en-GB" sz="2400" dirty="0">
                <a:solidFill>
                  <a:srgbClr val="FF0000"/>
                </a:solidFill>
              </a:rPr>
              <a:t>public road </a:t>
            </a:r>
            <a:r>
              <a:rPr lang="en-GB" sz="2400" dirty="0"/>
              <a:t>in the United Kingdom</a:t>
            </a:r>
          </a:p>
        </p:txBody>
      </p:sp>
      <p:sp>
        <p:nvSpPr>
          <p:cNvPr id="9" name="Rectangle 8"/>
          <p:cNvSpPr/>
          <p:nvPr/>
        </p:nvSpPr>
        <p:spPr>
          <a:xfrm>
            <a:off x="1244500" y="5174915"/>
            <a:ext cx="7415492" cy="461665"/>
          </a:xfrm>
          <a:prstGeom prst="rect">
            <a:avLst/>
          </a:prstGeom>
        </p:spPr>
        <p:txBody>
          <a:bodyPr wrap="none">
            <a:spAutoFit/>
          </a:bodyPr>
          <a:lstStyle/>
          <a:p>
            <a:r>
              <a:rPr lang="en-GB" sz="2400" b="1" dirty="0">
                <a:solidFill>
                  <a:srgbClr val="0000FF"/>
                </a:solidFill>
              </a:rPr>
              <a:t>Section 1 of the Vehicle Excise and Registration Act 1994 </a:t>
            </a:r>
          </a:p>
        </p:txBody>
      </p:sp>
    </p:spTree>
    <p:extLst>
      <p:ext uri="{BB962C8B-B14F-4D97-AF65-F5344CB8AC3E}">
        <p14:creationId xmlns:p14="http://schemas.microsoft.com/office/powerpoint/2010/main" val="42127184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972545" y="2114610"/>
            <a:ext cx="1760026" cy="707886"/>
          </a:xfrm>
          <a:prstGeom prst="rect">
            <a:avLst/>
          </a:prstGeom>
          <a:noFill/>
        </p:spPr>
        <p:txBody>
          <a:bodyPr wrap="square" rtlCol="0">
            <a:spAutoFit/>
          </a:bodyPr>
          <a:lstStyle/>
          <a:p>
            <a:pPr algn="ctr"/>
            <a:r>
              <a:rPr lang="en-GB" sz="4000" dirty="0" smtClean="0"/>
              <a:t>Uses</a:t>
            </a:r>
            <a:endParaRPr lang="en-GB" sz="4000" dirty="0"/>
          </a:p>
        </p:txBody>
      </p:sp>
      <p:sp>
        <p:nvSpPr>
          <p:cNvPr id="5" name="TextBox 4"/>
          <p:cNvSpPr txBox="1"/>
          <p:nvPr/>
        </p:nvSpPr>
        <p:spPr>
          <a:xfrm>
            <a:off x="1972545" y="3630121"/>
            <a:ext cx="1760026" cy="707886"/>
          </a:xfrm>
          <a:prstGeom prst="rect">
            <a:avLst/>
          </a:prstGeom>
          <a:noFill/>
        </p:spPr>
        <p:txBody>
          <a:bodyPr wrap="square" rtlCol="0">
            <a:spAutoFit/>
          </a:bodyPr>
          <a:lstStyle/>
          <a:p>
            <a:pPr algn="ctr"/>
            <a:r>
              <a:rPr lang="en-GB" sz="4000" dirty="0" smtClean="0"/>
              <a:t>Keeps</a:t>
            </a:r>
            <a:endParaRPr lang="en-GB" sz="4000" dirty="0"/>
          </a:p>
        </p:txBody>
      </p:sp>
      <p:sp>
        <p:nvSpPr>
          <p:cNvPr id="6" name="TextBox 5"/>
          <p:cNvSpPr txBox="1"/>
          <p:nvPr/>
        </p:nvSpPr>
        <p:spPr>
          <a:xfrm>
            <a:off x="1640292" y="375837"/>
            <a:ext cx="8542638" cy="707886"/>
          </a:xfrm>
          <a:prstGeom prst="rect">
            <a:avLst/>
          </a:prstGeom>
          <a:noFill/>
        </p:spPr>
        <p:txBody>
          <a:bodyPr wrap="square" rtlCol="0">
            <a:spAutoFit/>
          </a:bodyPr>
          <a:lstStyle/>
          <a:p>
            <a:pPr algn="ctr"/>
            <a:r>
              <a:rPr lang="en-GB" sz="4000" dirty="0" smtClean="0">
                <a:solidFill>
                  <a:srgbClr val="FF0000"/>
                </a:solidFill>
              </a:rPr>
              <a:t>Vehicle Licencing and Registration</a:t>
            </a:r>
            <a:endParaRPr lang="en-GB" sz="4000" dirty="0">
              <a:solidFill>
                <a:srgbClr val="FF0000"/>
              </a:solidFill>
            </a:endParaRPr>
          </a:p>
        </p:txBody>
      </p:sp>
      <p:pic>
        <p:nvPicPr>
          <p:cNvPr id="7" name="Picture 2" descr="\\Client\G$\CKP Images\Traffic\Dangerous Driving.jpg"/>
          <p:cNvPicPr>
            <a:picLocks noChangeAspect="1" noChangeArrowheads="1"/>
          </p:cNvPicPr>
          <p:nvPr>
            <p:custDataLst>
              <p:tags r:id="rId1"/>
            </p:custDataLst>
          </p:nvPr>
        </p:nvPicPr>
        <p:blipFill>
          <a:blip r:embed="rId5" cstate="print">
            <a:duotone>
              <a:schemeClr val="accent5">
                <a:shade val="45000"/>
                <a:satMod val="135000"/>
              </a:schemeClr>
              <a:prstClr val="white"/>
            </a:duotone>
            <a:extLst/>
          </a:blip>
          <a:srcRect/>
          <a:stretch>
            <a:fillRect/>
          </a:stretch>
        </p:blipFill>
        <p:spPr bwMode="auto">
          <a:xfrm>
            <a:off x="4667324" y="1841478"/>
            <a:ext cx="5362833" cy="3142413"/>
          </a:xfrm>
          <a:prstGeom prst="rect">
            <a:avLst/>
          </a:prstGeom>
          <a:noFill/>
          <a:extLst/>
        </p:spPr>
      </p:pic>
    </p:spTree>
    <p:extLst>
      <p:ext uri="{BB962C8B-B14F-4D97-AF65-F5344CB8AC3E}">
        <p14:creationId xmlns:p14="http://schemas.microsoft.com/office/powerpoint/2010/main" val="20725703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TextBox 5"/>
          <p:cNvSpPr txBox="1"/>
          <p:nvPr/>
        </p:nvSpPr>
        <p:spPr>
          <a:xfrm>
            <a:off x="1664043" y="0"/>
            <a:ext cx="8542638" cy="707886"/>
          </a:xfrm>
          <a:prstGeom prst="rect">
            <a:avLst/>
          </a:prstGeom>
          <a:noFill/>
        </p:spPr>
        <p:txBody>
          <a:bodyPr wrap="square" rtlCol="0">
            <a:spAutoFit/>
          </a:bodyPr>
          <a:lstStyle/>
          <a:p>
            <a:pPr algn="ctr"/>
            <a:r>
              <a:rPr lang="en-GB" sz="4000" dirty="0" smtClean="0">
                <a:solidFill>
                  <a:srgbClr val="FF0000"/>
                </a:solidFill>
              </a:rPr>
              <a:t>Example</a:t>
            </a:r>
            <a:endParaRPr lang="en-GB" sz="4000" dirty="0">
              <a:solidFill>
                <a:srgbClr val="FF0000"/>
              </a:solidFill>
            </a:endParaRPr>
          </a:p>
        </p:txBody>
      </p:sp>
      <p:sp>
        <p:nvSpPr>
          <p:cNvPr id="8" name="Rectangle 3"/>
          <p:cNvSpPr txBox="1">
            <a:spLocks noChangeArrowheads="1"/>
          </p:cNvSpPr>
          <p:nvPr/>
        </p:nvSpPr>
        <p:spPr bwMode="auto">
          <a:xfrm>
            <a:off x="939114" y="819966"/>
            <a:ext cx="10692713" cy="47900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0" indent="0" algn="ctr" rtl="0" eaLnBrk="0" fontAlgn="base" hangingPunct="0">
              <a:spcBef>
                <a:spcPct val="20000"/>
              </a:spcBef>
              <a:spcAft>
                <a:spcPct val="0"/>
              </a:spcAft>
              <a:buFontTx/>
              <a:buNone/>
              <a:defRPr sz="2400" b="1">
                <a:solidFill>
                  <a:schemeClr val="folHlink"/>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Arial" charset="0"/>
                <a:ea typeface="+mn-ea"/>
              </a:defRPr>
            </a:lvl2pPr>
            <a:lvl3pPr marL="1143000" indent="-228600" algn="l" rtl="0" eaLnBrk="0" fontAlgn="base" hangingPunct="0">
              <a:spcBef>
                <a:spcPct val="20000"/>
              </a:spcBef>
              <a:spcAft>
                <a:spcPct val="0"/>
              </a:spcAft>
              <a:buChar char="•"/>
              <a:defRPr sz="2000">
                <a:solidFill>
                  <a:schemeClr val="tx1"/>
                </a:solidFill>
                <a:latin typeface="Arial" charset="0"/>
                <a:ea typeface="+mn-ea"/>
              </a:defRPr>
            </a:lvl3pPr>
            <a:lvl4pPr marL="1600200" indent="-228600" algn="l" rtl="0" eaLnBrk="0" fontAlgn="base" hangingPunct="0">
              <a:spcBef>
                <a:spcPct val="20000"/>
              </a:spcBef>
              <a:spcAft>
                <a:spcPct val="0"/>
              </a:spcAft>
              <a:buChar char="–"/>
              <a:defRPr sz="2000">
                <a:solidFill>
                  <a:schemeClr val="tx1"/>
                </a:solidFill>
                <a:latin typeface="Arial" charset="0"/>
                <a:ea typeface="+mn-ea"/>
              </a:defRPr>
            </a:lvl4pPr>
            <a:lvl5pPr marL="2057400" indent="-228600" algn="l" rtl="0" eaLnBrk="0" fontAlgn="base" hangingPunct="0">
              <a:spcBef>
                <a:spcPct val="20000"/>
              </a:spcBef>
              <a:spcAft>
                <a:spcPct val="0"/>
              </a:spcAft>
              <a:buChar char="»"/>
              <a:defRPr sz="2000">
                <a:solidFill>
                  <a:schemeClr val="tx1"/>
                </a:solidFill>
                <a:latin typeface="Arial" charset="0"/>
                <a:ea typeface="+mn-ea"/>
              </a:defRPr>
            </a:lvl5pPr>
            <a:lvl6pPr marL="2514600" indent="-228600" algn="l" rtl="0" fontAlgn="base">
              <a:spcBef>
                <a:spcPct val="20000"/>
              </a:spcBef>
              <a:spcAft>
                <a:spcPct val="0"/>
              </a:spcAft>
              <a:buChar char="»"/>
              <a:defRPr sz="2000">
                <a:solidFill>
                  <a:schemeClr val="tx1"/>
                </a:solidFill>
                <a:latin typeface="Arial" charset="0"/>
                <a:ea typeface="+mn-ea"/>
              </a:defRPr>
            </a:lvl6pPr>
            <a:lvl7pPr marL="2971800" indent="-228600" algn="l" rtl="0" fontAlgn="base">
              <a:spcBef>
                <a:spcPct val="20000"/>
              </a:spcBef>
              <a:spcAft>
                <a:spcPct val="0"/>
              </a:spcAft>
              <a:buChar char="»"/>
              <a:defRPr sz="2000">
                <a:solidFill>
                  <a:schemeClr val="tx1"/>
                </a:solidFill>
                <a:latin typeface="Arial" charset="0"/>
                <a:ea typeface="+mn-ea"/>
              </a:defRPr>
            </a:lvl7pPr>
            <a:lvl8pPr marL="3429000" indent="-228600" algn="l" rtl="0" fontAlgn="base">
              <a:spcBef>
                <a:spcPct val="20000"/>
              </a:spcBef>
              <a:spcAft>
                <a:spcPct val="0"/>
              </a:spcAft>
              <a:buChar char="»"/>
              <a:defRPr sz="2000">
                <a:solidFill>
                  <a:schemeClr val="tx1"/>
                </a:solidFill>
                <a:latin typeface="Arial" charset="0"/>
                <a:ea typeface="+mn-ea"/>
              </a:defRPr>
            </a:lvl8pPr>
            <a:lvl9pPr marL="3886200" indent="-228600" algn="l" rtl="0" fontAlgn="base">
              <a:spcBef>
                <a:spcPct val="20000"/>
              </a:spcBef>
              <a:spcAft>
                <a:spcPct val="0"/>
              </a:spcAft>
              <a:buChar char="»"/>
              <a:defRPr sz="2000">
                <a:solidFill>
                  <a:schemeClr val="tx1"/>
                </a:solidFill>
                <a:latin typeface="Arial" charset="0"/>
                <a:ea typeface="+mn-ea"/>
              </a:defRPr>
            </a:lvl9pPr>
          </a:lstStyle>
          <a:p>
            <a:pPr eaLnBrk="1" hangingPunct="1">
              <a:defRPr/>
            </a:pPr>
            <a:r>
              <a:rPr lang="en-GB" altLang="en-US" kern="0" dirty="0" smtClean="0">
                <a:solidFill>
                  <a:schemeClr val="tx1"/>
                </a:solidFill>
                <a:latin typeface="TimesNewRoman"/>
              </a:rPr>
              <a:t>A car transporter driver delivering vehicles to a garage parks the cars on the road while making the delivery. </a:t>
            </a:r>
          </a:p>
          <a:p>
            <a:pPr eaLnBrk="1" hangingPunct="1">
              <a:defRPr/>
            </a:pPr>
            <a:endParaRPr lang="en-GB" altLang="en-US" sz="2800" kern="0" dirty="0" smtClean="0">
              <a:solidFill>
                <a:schemeClr val="tx1"/>
              </a:solidFill>
              <a:latin typeface="TimesNewRoman"/>
            </a:endParaRPr>
          </a:p>
          <a:p>
            <a:pPr eaLnBrk="1" hangingPunct="1">
              <a:defRPr/>
            </a:pPr>
            <a:endParaRPr lang="en-GB" altLang="en-US" sz="2800" kern="0" dirty="0" smtClean="0">
              <a:latin typeface="TimesNewRoman"/>
            </a:endParaRPr>
          </a:p>
          <a:p>
            <a:pPr eaLnBrk="1" hangingPunct="1">
              <a:defRPr/>
            </a:pPr>
            <a:endParaRPr lang="en-GB" altLang="en-US" sz="2800" kern="0" dirty="0" smtClean="0">
              <a:latin typeface="TimesNewRoman"/>
            </a:endParaRPr>
          </a:p>
          <a:p>
            <a:pPr eaLnBrk="1" hangingPunct="1">
              <a:defRPr/>
            </a:pPr>
            <a:endParaRPr lang="en-GB" altLang="en-US" sz="2800" kern="0" dirty="0" smtClean="0">
              <a:latin typeface="TimesNewRoman"/>
            </a:endParaRPr>
          </a:p>
          <a:p>
            <a:pPr eaLnBrk="1" hangingPunct="1">
              <a:defRPr/>
            </a:pPr>
            <a:r>
              <a:rPr lang="en-GB" altLang="en-US" kern="0" dirty="0" smtClean="0">
                <a:solidFill>
                  <a:schemeClr val="tx1"/>
                </a:solidFill>
                <a:latin typeface="TimesNewRoman"/>
              </a:rPr>
              <a:t>The driver of the transporter </a:t>
            </a:r>
            <a:r>
              <a:rPr lang="en-GB" altLang="en-US" kern="0" dirty="0" smtClean="0">
                <a:solidFill>
                  <a:srgbClr val="FF0000"/>
                </a:solidFill>
                <a:latin typeface="TimesNewRoman"/>
              </a:rPr>
              <a:t>‘keeps’ </a:t>
            </a:r>
            <a:r>
              <a:rPr lang="en-GB" altLang="en-US" kern="0" dirty="0" smtClean="0">
                <a:solidFill>
                  <a:schemeClr val="tx1"/>
                </a:solidFill>
                <a:latin typeface="TimesNewRoman"/>
              </a:rPr>
              <a:t>the vehicles on the road.</a:t>
            </a:r>
          </a:p>
          <a:p>
            <a:pPr eaLnBrk="1" hangingPunct="1">
              <a:defRPr/>
            </a:pPr>
            <a:r>
              <a:rPr lang="en-GB" altLang="en-US" kern="0" dirty="0" smtClean="0">
                <a:solidFill>
                  <a:schemeClr val="tx1"/>
                </a:solidFill>
                <a:latin typeface="TimesNewRoman"/>
              </a:rPr>
              <a:t>When he or she hands over the keys/paperwork to someone at the garage, that person then becomes the keeper.</a:t>
            </a:r>
          </a:p>
        </p:txBody>
      </p:sp>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58441" y="1803100"/>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25244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2" name="Picture 3" descr="\\Client\G$\CKP Images\Traffic\Road 1.png"/>
          <p:cNvPicPr>
            <a:picLocks noChangeAspect="1" noChangeArrowheads="1"/>
          </p:cNvPicPr>
          <p:nvPr>
            <p:custDataLst>
              <p:tags r:id="rId1"/>
            </p:custDataLst>
          </p:nvPr>
        </p:nvPicPr>
        <p:blipFill>
          <a:blip r:embed="rId5">
            <a:extLst>
              <a:ext uri="{28A0092B-C50C-407E-A947-70E740481C1C}">
                <a14:useLocalDpi xmlns:a14="http://schemas.microsoft.com/office/drawing/2010/main" val="0"/>
              </a:ext>
            </a:extLst>
          </a:blip>
          <a:srcRect/>
          <a:stretch>
            <a:fillRect/>
          </a:stretch>
        </p:blipFill>
        <p:spPr bwMode="auto">
          <a:xfrm>
            <a:off x="568410" y="1548713"/>
            <a:ext cx="4201297" cy="3155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5346357" y="1660607"/>
            <a:ext cx="6096000" cy="3108543"/>
          </a:xfrm>
          <a:prstGeom prst="rect">
            <a:avLst/>
          </a:prstGeom>
        </p:spPr>
        <p:txBody>
          <a:bodyPr>
            <a:spAutoFit/>
          </a:bodyPr>
          <a:lstStyle/>
          <a:p>
            <a:pPr>
              <a:defRPr/>
            </a:pPr>
            <a:r>
              <a:rPr lang="en-GB" altLang="en-US" sz="2800" i="1" kern="0" dirty="0"/>
              <a:t>‘Public road’ </a:t>
            </a:r>
            <a:r>
              <a:rPr lang="en-GB" altLang="en-US" sz="2800" i="1" kern="0" dirty="0" smtClean="0"/>
              <a:t> </a:t>
            </a:r>
            <a:r>
              <a:rPr lang="en-GB" altLang="en-US" sz="2800" i="1" kern="0" dirty="0"/>
              <a:t>can be defined as </a:t>
            </a:r>
            <a:r>
              <a:rPr lang="en-GB" altLang="en-US" sz="2800" i="1" kern="0" dirty="0" smtClean="0"/>
              <a:t>meaning:</a:t>
            </a:r>
          </a:p>
          <a:p>
            <a:pPr>
              <a:defRPr/>
            </a:pPr>
            <a:endParaRPr lang="en-GB" altLang="en-US" sz="2800" i="1" kern="0" dirty="0"/>
          </a:p>
          <a:p>
            <a:pPr>
              <a:defRPr/>
            </a:pPr>
            <a:r>
              <a:rPr lang="en-GB" altLang="en-US" sz="2800" i="1" kern="0" dirty="0" smtClean="0"/>
              <a:t> </a:t>
            </a:r>
            <a:r>
              <a:rPr lang="en-GB" altLang="en-US" sz="2800" i="1" kern="0" dirty="0"/>
              <a:t>‘any length of highway or of any other road to which the public has access and includes bridges over which a road passes.</a:t>
            </a:r>
          </a:p>
          <a:p>
            <a:pPr>
              <a:defRPr/>
            </a:pPr>
            <a:r>
              <a:rPr lang="en-GB" altLang="en-US" sz="2800" kern="0" dirty="0">
                <a:solidFill>
                  <a:schemeClr val="accent2"/>
                </a:solidFill>
              </a:rPr>
              <a:t> </a:t>
            </a:r>
            <a:r>
              <a:rPr lang="en-GB" altLang="en-US" sz="2800" u="sng" kern="0" dirty="0"/>
              <a:t> </a:t>
            </a:r>
          </a:p>
        </p:txBody>
      </p:sp>
      <p:sp>
        <p:nvSpPr>
          <p:cNvPr id="4" name="TextBox 3"/>
          <p:cNvSpPr txBox="1"/>
          <p:nvPr/>
        </p:nvSpPr>
        <p:spPr>
          <a:xfrm>
            <a:off x="3649362" y="688769"/>
            <a:ext cx="8542638" cy="707886"/>
          </a:xfrm>
          <a:prstGeom prst="rect">
            <a:avLst/>
          </a:prstGeom>
          <a:noFill/>
        </p:spPr>
        <p:txBody>
          <a:bodyPr wrap="square" rtlCol="0">
            <a:spAutoFit/>
          </a:bodyPr>
          <a:lstStyle/>
          <a:p>
            <a:pPr algn="ctr"/>
            <a:r>
              <a:rPr lang="en-GB" sz="4000" dirty="0" smtClean="0">
                <a:solidFill>
                  <a:srgbClr val="FF0000"/>
                </a:solidFill>
              </a:rPr>
              <a:t>Public Road</a:t>
            </a:r>
            <a:endParaRPr lang="en-GB" sz="4000" dirty="0">
              <a:solidFill>
                <a:srgbClr val="FF0000"/>
              </a:solidFill>
            </a:endParaRPr>
          </a:p>
        </p:txBody>
      </p:sp>
    </p:spTree>
    <p:extLst>
      <p:ext uri="{BB962C8B-B14F-4D97-AF65-F5344CB8AC3E}">
        <p14:creationId xmlns:p14="http://schemas.microsoft.com/office/powerpoint/2010/main" val="37369954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6" name="TextBox 5"/>
          <p:cNvSpPr txBox="1"/>
          <p:nvPr/>
        </p:nvSpPr>
        <p:spPr>
          <a:xfrm>
            <a:off x="1735295" y="486888"/>
            <a:ext cx="8542638" cy="707886"/>
          </a:xfrm>
          <a:prstGeom prst="rect">
            <a:avLst/>
          </a:prstGeom>
          <a:noFill/>
        </p:spPr>
        <p:txBody>
          <a:bodyPr wrap="square" rtlCol="0">
            <a:spAutoFit/>
          </a:bodyPr>
          <a:lstStyle/>
          <a:p>
            <a:pPr algn="ctr"/>
            <a:r>
              <a:rPr lang="en-GB" sz="4000" dirty="0" smtClean="0">
                <a:solidFill>
                  <a:srgbClr val="FF0000"/>
                </a:solidFill>
              </a:rPr>
              <a:t>Vehicle Licencing and Registration</a:t>
            </a:r>
            <a:endParaRPr lang="en-GB" sz="4000" dirty="0">
              <a:solidFill>
                <a:srgbClr val="FF0000"/>
              </a:solidFill>
            </a:endParaRPr>
          </a:p>
        </p:txBody>
      </p:sp>
      <p:pic>
        <p:nvPicPr>
          <p:cNvPr id="7" name="Picture 2" descr="\\Client\G$\CKP Images\Traffic\Dangerous Driving.jpg"/>
          <p:cNvPicPr>
            <a:picLocks noChangeAspect="1" noChangeArrowheads="1"/>
          </p:cNvPicPr>
          <p:nvPr>
            <p:custDataLst>
              <p:tags r:id="rId1"/>
            </p:custDataLst>
          </p:nvPr>
        </p:nvPicPr>
        <p:blipFill>
          <a:blip r:embed="rId5" cstate="print">
            <a:duotone>
              <a:schemeClr val="accent5">
                <a:shade val="45000"/>
                <a:satMod val="135000"/>
              </a:schemeClr>
              <a:prstClr val="white"/>
            </a:duotone>
            <a:extLst/>
          </a:blip>
          <a:srcRect/>
          <a:stretch>
            <a:fillRect/>
          </a:stretch>
        </p:blipFill>
        <p:spPr bwMode="auto">
          <a:xfrm>
            <a:off x="5047334" y="1949212"/>
            <a:ext cx="5362833" cy="3142413"/>
          </a:xfrm>
          <a:prstGeom prst="rect">
            <a:avLst/>
          </a:prstGeom>
          <a:noFill/>
          <a:extLst/>
        </p:spPr>
      </p:pic>
      <p:sp>
        <p:nvSpPr>
          <p:cNvPr id="8" name="TextBox 7"/>
          <p:cNvSpPr txBox="1"/>
          <p:nvPr/>
        </p:nvSpPr>
        <p:spPr>
          <a:xfrm>
            <a:off x="2235666" y="3000220"/>
            <a:ext cx="1760026" cy="707886"/>
          </a:xfrm>
          <a:prstGeom prst="rect">
            <a:avLst/>
          </a:prstGeom>
          <a:noFill/>
        </p:spPr>
        <p:txBody>
          <a:bodyPr wrap="square" rtlCol="0">
            <a:spAutoFit/>
          </a:bodyPr>
          <a:lstStyle/>
          <a:p>
            <a:pPr algn="ctr"/>
            <a:r>
              <a:rPr lang="en-GB" sz="4000" dirty="0" smtClean="0">
                <a:solidFill>
                  <a:prstClr val="black"/>
                </a:solidFill>
              </a:rPr>
              <a:t>Owner</a:t>
            </a:r>
            <a:endParaRPr lang="en-GB" sz="4000" dirty="0">
              <a:solidFill>
                <a:prstClr val="black"/>
              </a:solidFill>
            </a:endParaRPr>
          </a:p>
        </p:txBody>
      </p:sp>
    </p:spTree>
    <p:extLst>
      <p:ext uri="{BB962C8B-B14F-4D97-AF65-F5344CB8AC3E}">
        <p14:creationId xmlns:p14="http://schemas.microsoft.com/office/powerpoint/2010/main" val="26419777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TextBox 5"/>
          <p:cNvSpPr txBox="1"/>
          <p:nvPr/>
        </p:nvSpPr>
        <p:spPr>
          <a:xfrm>
            <a:off x="1664043" y="0"/>
            <a:ext cx="8542638" cy="707886"/>
          </a:xfrm>
          <a:prstGeom prst="rect">
            <a:avLst/>
          </a:prstGeom>
          <a:noFill/>
        </p:spPr>
        <p:txBody>
          <a:bodyPr wrap="square" rtlCol="0">
            <a:spAutoFit/>
          </a:bodyPr>
          <a:lstStyle/>
          <a:p>
            <a:pPr algn="ctr"/>
            <a:r>
              <a:rPr lang="en-GB" sz="4000" dirty="0" smtClean="0">
                <a:solidFill>
                  <a:srgbClr val="FF0000"/>
                </a:solidFill>
              </a:rPr>
              <a:t>Example</a:t>
            </a:r>
            <a:endParaRPr lang="en-GB" sz="4000" dirty="0">
              <a:solidFill>
                <a:srgbClr val="FF0000"/>
              </a:solidFill>
            </a:endParaRPr>
          </a:p>
        </p:txBody>
      </p:sp>
      <p:sp>
        <p:nvSpPr>
          <p:cNvPr id="8" name="Rectangle 3"/>
          <p:cNvSpPr txBox="1">
            <a:spLocks noChangeArrowheads="1"/>
          </p:cNvSpPr>
          <p:nvPr/>
        </p:nvSpPr>
        <p:spPr bwMode="auto">
          <a:xfrm>
            <a:off x="930876" y="707886"/>
            <a:ext cx="10692713" cy="47900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0" indent="0" algn="ctr" rtl="0" eaLnBrk="0" fontAlgn="base" hangingPunct="0">
              <a:spcBef>
                <a:spcPct val="20000"/>
              </a:spcBef>
              <a:spcAft>
                <a:spcPct val="0"/>
              </a:spcAft>
              <a:buFontTx/>
              <a:buNone/>
              <a:defRPr sz="2400" b="1">
                <a:solidFill>
                  <a:schemeClr val="folHlink"/>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Arial" charset="0"/>
                <a:ea typeface="+mn-ea"/>
              </a:defRPr>
            </a:lvl2pPr>
            <a:lvl3pPr marL="1143000" indent="-228600" algn="l" rtl="0" eaLnBrk="0" fontAlgn="base" hangingPunct="0">
              <a:spcBef>
                <a:spcPct val="20000"/>
              </a:spcBef>
              <a:spcAft>
                <a:spcPct val="0"/>
              </a:spcAft>
              <a:buChar char="•"/>
              <a:defRPr sz="2000">
                <a:solidFill>
                  <a:schemeClr val="tx1"/>
                </a:solidFill>
                <a:latin typeface="Arial" charset="0"/>
                <a:ea typeface="+mn-ea"/>
              </a:defRPr>
            </a:lvl3pPr>
            <a:lvl4pPr marL="1600200" indent="-228600" algn="l" rtl="0" eaLnBrk="0" fontAlgn="base" hangingPunct="0">
              <a:spcBef>
                <a:spcPct val="20000"/>
              </a:spcBef>
              <a:spcAft>
                <a:spcPct val="0"/>
              </a:spcAft>
              <a:buChar char="–"/>
              <a:defRPr sz="2000">
                <a:solidFill>
                  <a:schemeClr val="tx1"/>
                </a:solidFill>
                <a:latin typeface="Arial" charset="0"/>
                <a:ea typeface="+mn-ea"/>
              </a:defRPr>
            </a:lvl4pPr>
            <a:lvl5pPr marL="2057400" indent="-228600" algn="l" rtl="0" eaLnBrk="0" fontAlgn="base" hangingPunct="0">
              <a:spcBef>
                <a:spcPct val="20000"/>
              </a:spcBef>
              <a:spcAft>
                <a:spcPct val="0"/>
              </a:spcAft>
              <a:buChar char="»"/>
              <a:defRPr sz="2000">
                <a:solidFill>
                  <a:schemeClr val="tx1"/>
                </a:solidFill>
                <a:latin typeface="Arial" charset="0"/>
                <a:ea typeface="+mn-ea"/>
              </a:defRPr>
            </a:lvl5pPr>
            <a:lvl6pPr marL="2514600" indent="-228600" algn="l" rtl="0" fontAlgn="base">
              <a:spcBef>
                <a:spcPct val="20000"/>
              </a:spcBef>
              <a:spcAft>
                <a:spcPct val="0"/>
              </a:spcAft>
              <a:buChar char="»"/>
              <a:defRPr sz="2000">
                <a:solidFill>
                  <a:schemeClr val="tx1"/>
                </a:solidFill>
                <a:latin typeface="Arial" charset="0"/>
                <a:ea typeface="+mn-ea"/>
              </a:defRPr>
            </a:lvl6pPr>
            <a:lvl7pPr marL="2971800" indent="-228600" algn="l" rtl="0" fontAlgn="base">
              <a:spcBef>
                <a:spcPct val="20000"/>
              </a:spcBef>
              <a:spcAft>
                <a:spcPct val="0"/>
              </a:spcAft>
              <a:buChar char="»"/>
              <a:defRPr sz="2000">
                <a:solidFill>
                  <a:schemeClr val="tx1"/>
                </a:solidFill>
                <a:latin typeface="Arial" charset="0"/>
                <a:ea typeface="+mn-ea"/>
              </a:defRPr>
            </a:lvl7pPr>
            <a:lvl8pPr marL="3429000" indent="-228600" algn="l" rtl="0" fontAlgn="base">
              <a:spcBef>
                <a:spcPct val="20000"/>
              </a:spcBef>
              <a:spcAft>
                <a:spcPct val="0"/>
              </a:spcAft>
              <a:buChar char="»"/>
              <a:defRPr sz="2000">
                <a:solidFill>
                  <a:schemeClr val="tx1"/>
                </a:solidFill>
                <a:latin typeface="Arial" charset="0"/>
                <a:ea typeface="+mn-ea"/>
              </a:defRPr>
            </a:lvl8pPr>
            <a:lvl9pPr marL="3886200" indent="-228600" algn="l" rtl="0" fontAlgn="base">
              <a:spcBef>
                <a:spcPct val="20000"/>
              </a:spcBef>
              <a:spcAft>
                <a:spcPct val="0"/>
              </a:spcAft>
              <a:buChar char="»"/>
              <a:defRPr sz="2000">
                <a:solidFill>
                  <a:schemeClr val="tx1"/>
                </a:solidFill>
                <a:latin typeface="Arial" charset="0"/>
                <a:ea typeface="+mn-ea"/>
              </a:defRPr>
            </a:lvl9pPr>
          </a:lstStyle>
          <a:p>
            <a:pPr eaLnBrk="1" hangingPunct="1">
              <a:defRPr/>
            </a:pPr>
            <a:r>
              <a:rPr lang="en-GB" altLang="en-US" kern="0" dirty="0" smtClean="0">
                <a:solidFill>
                  <a:prstClr val="black"/>
                </a:solidFill>
                <a:latin typeface="TimesNewRoman"/>
              </a:rPr>
              <a:t>Using the car transporter example –</a:t>
            </a:r>
          </a:p>
          <a:p>
            <a:pPr eaLnBrk="1" hangingPunct="1">
              <a:defRPr/>
            </a:pPr>
            <a:endParaRPr lang="en-GB" altLang="en-US" kern="0" dirty="0">
              <a:solidFill>
                <a:prstClr val="black"/>
              </a:solidFill>
              <a:latin typeface="TimesNewRoman"/>
            </a:endParaRPr>
          </a:p>
          <a:p>
            <a:pPr eaLnBrk="1" hangingPunct="1">
              <a:defRPr/>
            </a:pPr>
            <a:r>
              <a:rPr lang="en-GB" altLang="en-US" kern="0" dirty="0" smtClean="0">
                <a:solidFill>
                  <a:prstClr val="black"/>
                </a:solidFill>
                <a:latin typeface="TimesNewRoman"/>
              </a:rPr>
              <a:t>It could be argued that the driver’s employers were the ‘owners’ of the vehicles as they had authority over the control of them</a:t>
            </a:r>
          </a:p>
          <a:p>
            <a:pPr eaLnBrk="1" hangingPunct="1">
              <a:defRPr/>
            </a:pPr>
            <a:endParaRPr lang="en-GB" altLang="en-US" kern="0" dirty="0">
              <a:solidFill>
                <a:prstClr val="black"/>
              </a:solidFill>
              <a:latin typeface="TimesNewRoman"/>
            </a:endParaRPr>
          </a:p>
          <a:p>
            <a:pPr eaLnBrk="1" hangingPunct="1">
              <a:defRPr/>
            </a:pPr>
            <a:endParaRPr lang="en-GB" altLang="en-US" kern="0" dirty="0" smtClean="0">
              <a:solidFill>
                <a:prstClr val="black"/>
              </a:solidFill>
              <a:latin typeface="TimesNewRoman"/>
            </a:endParaRPr>
          </a:p>
          <a:p>
            <a:pPr eaLnBrk="1" hangingPunct="1">
              <a:defRPr/>
            </a:pPr>
            <a:endParaRPr lang="en-GB" altLang="en-US" kern="0" dirty="0">
              <a:solidFill>
                <a:prstClr val="black"/>
              </a:solidFill>
              <a:latin typeface="TimesNewRoman"/>
            </a:endParaRPr>
          </a:p>
          <a:p>
            <a:pPr eaLnBrk="1" hangingPunct="1">
              <a:defRPr/>
            </a:pPr>
            <a:endParaRPr lang="en-GB" altLang="en-US" kern="0" dirty="0" smtClean="0">
              <a:solidFill>
                <a:prstClr val="black"/>
              </a:solidFill>
              <a:latin typeface="TimesNewRoman"/>
            </a:endParaRPr>
          </a:p>
          <a:p>
            <a:pPr eaLnBrk="1" hangingPunct="1">
              <a:defRPr/>
            </a:pPr>
            <a:endParaRPr lang="en-GB" altLang="en-US" kern="0" dirty="0">
              <a:solidFill>
                <a:prstClr val="black"/>
              </a:solidFill>
              <a:latin typeface="TimesNewRoman"/>
            </a:endParaRPr>
          </a:p>
          <a:p>
            <a:pPr eaLnBrk="1" hangingPunct="1">
              <a:defRPr/>
            </a:pPr>
            <a:r>
              <a:rPr lang="en-GB" altLang="en-US" kern="0" dirty="0" smtClean="0">
                <a:solidFill>
                  <a:prstClr val="black"/>
                </a:solidFill>
                <a:latin typeface="TimesNewRoman"/>
              </a:rPr>
              <a:t>They would, therefore, be liable until the vehicles were handed over to the garage</a:t>
            </a:r>
          </a:p>
          <a:p>
            <a:pPr eaLnBrk="1" hangingPunct="1">
              <a:defRPr/>
            </a:pPr>
            <a:endParaRPr lang="en-GB" altLang="en-US" sz="2800" kern="0" dirty="0" smtClean="0">
              <a:solidFill>
                <a:prstClr val="black"/>
              </a:solidFill>
              <a:latin typeface="TimesNewRoman"/>
            </a:endParaRPr>
          </a:p>
          <a:p>
            <a:pPr eaLnBrk="1" hangingPunct="1">
              <a:defRPr/>
            </a:pPr>
            <a:endParaRPr lang="en-GB" altLang="en-US" sz="2800" kern="0" dirty="0" smtClean="0">
              <a:solidFill>
                <a:srgbClr val="954F72"/>
              </a:solidFill>
              <a:latin typeface="TimesNewRoman"/>
            </a:endParaRPr>
          </a:p>
          <a:p>
            <a:pPr eaLnBrk="1" hangingPunct="1">
              <a:defRPr/>
            </a:pPr>
            <a:endParaRPr lang="en-GB" altLang="en-US" sz="2800" kern="0" dirty="0" smtClean="0">
              <a:solidFill>
                <a:srgbClr val="954F72"/>
              </a:solidFill>
              <a:latin typeface="TimesNewRoman"/>
            </a:endParaRPr>
          </a:p>
          <a:p>
            <a:pPr eaLnBrk="1" hangingPunct="1">
              <a:defRPr/>
            </a:pPr>
            <a:endParaRPr lang="en-GB" altLang="en-US" sz="2800" kern="0" dirty="0" smtClean="0">
              <a:solidFill>
                <a:srgbClr val="954F72"/>
              </a:solidFill>
              <a:latin typeface="TimesNewRoman"/>
            </a:endParaRPr>
          </a:p>
        </p:txBody>
      </p:sp>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50203" y="2618646"/>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29926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746421" y="491872"/>
            <a:ext cx="8542638" cy="707886"/>
          </a:xfrm>
          <a:prstGeom prst="rect">
            <a:avLst/>
          </a:prstGeom>
          <a:noFill/>
        </p:spPr>
        <p:txBody>
          <a:bodyPr wrap="square" rtlCol="0">
            <a:spAutoFit/>
          </a:bodyPr>
          <a:lstStyle/>
          <a:p>
            <a:pPr algn="ctr"/>
            <a:r>
              <a:rPr lang="en-GB" sz="4000" dirty="0" smtClean="0">
                <a:solidFill>
                  <a:srgbClr val="FF0000"/>
                </a:solidFill>
              </a:rPr>
              <a:t>Vehicle Excise Licence - Offences</a:t>
            </a:r>
            <a:endParaRPr lang="en-GB" sz="4000" dirty="0">
              <a:solidFill>
                <a:srgbClr val="FF0000"/>
              </a:solidFill>
            </a:endParaRPr>
          </a:p>
        </p:txBody>
      </p:sp>
      <p:sp>
        <p:nvSpPr>
          <p:cNvPr id="5" name="Rectangle 4"/>
          <p:cNvSpPr/>
          <p:nvPr/>
        </p:nvSpPr>
        <p:spPr>
          <a:xfrm>
            <a:off x="799070" y="1581835"/>
            <a:ext cx="10519719" cy="830997"/>
          </a:xfrm>
          <a:prstGeom prst="rect">
            <a:avLst/>
          </a:prstGeom>
        </p:spPr>
        <p:txBody>
          <a:bodyPr wrap="square">
            <a:spAutoFit/>
          </a:bodyPr>
          <a:lstStyle/>
          <a:p>
            <a:pPr>
              <a:defRPr/>
            </a:pPr>
            <a:r>
              <a:rPr lang="en-GB" altLang="en-US" sz="2400" kern="0" dirty="0"/>
              <a:t>Using/keeping on a road an MPV for which a vehicle excise licence is not in force </a:t>
            </a:r>
            <a:r>
              <a:rPr lang="en-GB" altLang="en-US" sz="2400" b="1" kern="0" dirty="0">
                <a:solidFill>
                  <a:srgbClr val="0000FF"/>
                </a:solidFill>
              </a:rPr>
              <a:t>(Section </a:t>
            </a:r>
            <a:r>
              <a:rPr lang="en-GB" altLang="en-US" sz="2400" b="1" kern="0" dirty="0" smtClean="0">
                <a:solidFill>
                  <a:srgbClr val="0000FF"/>
                </a:solidFill>
              </a:rPr>
              <a:t>29 Vehicle Excise and Registration Act 1994).  </a:t>
            </a:r>
            <a:endParaRPr lang="en-GB" altLang="en-US" sz="2400" b="1" kern="0" dirty="0">
              <a:solidFill>
                <a:srgbClr val="0000FF"/>
              </a:solidFill>
            </a:endParaRPr>
          </a:p>
        </p:txBody>
      </p:sp>
      <p:sp>
        <p:nvSpPr>
          <p:cNvPr id="6" name="Rectangle 5"/>
          <p:cNvSpPr/>
          <p:nvPr/>
        </p:nvSpPr>
        <p:spPr>
          <a:xfrm>
            <a:off x="716691" y="3502795"/>
            <a:ext cx="10602098" cy="1200329"/>
          </a:xfrm>
          <a:prstGeom prst="rect">
            <a:avLst/>
          </a:prstGeom>
        </p:spPr>
        <p:txBody>
          <a:bodyPr wrap="square">
            <a:spAutoFit/>
          </a:bodyPr>
          <a:lstStyle/>
          <a:p>
            <a:pPr>
              <a:defRPr/>
            </a:pPr>
            <a:r>
              <a:rPr lang="en-GB" altLang="en-US" sz="2400" kern="0" dirty="0"/>
              <a:t>Using a vehicle in a condition, manner or for a purpose for which a higher rate of duty was chargeable </a:t>
            </a:r>
            <a:endParaRPr lang="en-GB" altLang="en-US" sz="2400" kern="0" dirty="0" smtClean="0"/>
          </a:p>
          <a:p>
            <a:pPr>
              <a:defRPr/>
            </a:pPr>
            <a:r>
              <a:rPr lang="en-GB" altLang="en-US" sz="2400" b="1" kern="0" dirty="0" smtClean="0">
                <a:solidFill>
                  <a:srgbClr val="0000FF"/>
                </a:solidFill>
              </a:rPr>
              <a:t>(</a:t>
            </a:r>
            <a:r>
              <a:rPr lang="en-GB" altLang="en-US" sz="2400" b="1" kern="0" dirty="0">
                <a:solidFill>
                  <a:srgbClr val="0000FF"/>
                </a:solidFill>
              </a:rPr>
              <a:t>Sections 15 and 37 </a:t>
            </a:r>
            <a:r>
              <a:rPr lang="en-GB" altLang="en-US" sz="2400" b="1" kern="0" dirty="0" smtClean="0">
                <a:solidFill>
                  <a:srgbClr val="0000FF"/>
                </a:solidFill>
              </a:rPr>
              <a:t>Vehicle Excise and Registration Act 1994)</a:t>
            </a:r>
            <a:endParaRPr lang="en-GB" altLang="en-US" sz="2400" b="1" kern="0" dirty="0">
              <a:solidFill>
                <a:srgbClr val="0000FF"/>
              </a:solidFill>
            </a:endParaRPr>
          </a:p>
        </p:txBody>
      </p:sp>
    </p:spTree>
    <p:extLst>
      <p:ext uri="{BB962C8B-B14F-4D97-AF65-F5344CB8AC3E}">
        <p14:creationId xmlns:p14="http://schemas.microsoft.com/office/powerpoint/2010/main" val="27626227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664043" y="213756"/>
            <a:ext cx="8542638" cy="707886"/>
          </a:xfrm>
          <a:prstGeom prst="rect">
            <a:avLst/>
          </a:prstGeom>
          <a:noFill/>
        </p:spPr>
        <p:txBody>
          <a:bodyPr wrap="square" rtlCol="0">
            <a:spAutoFit/>
          </a:bodyPr>
          <a:lstStyle/>
          <a:p>
            <a:pPr algn="ctr"/>
            <a:r>
              <a:rPr lang="en-GB" sz="4000" dirty="0" smtClean="0">
                <a:solidFill>
                  <a:srgbClr val="FF0000"/>
                </a:solidFill>
              </a:rPr>
              <a:t>Vehicle Excise Licence - Exemptions</a:t>
            </a:r>
            <a:endParaRPr lang="en-GB" sz="4000" dirty="0">
              <a:solidFill>
                <a:srgbClr val="FF0000"/>
              </a:solidFill>
            </a:endParaRPr>
          </a:p>
        </p:txBody>
      </p:sp>
      <p:sp>
        <p:nvSpPr>
          <p:cNvPr id="2" name="Rectangle 1"/>
          <p:cNvSpPr/>
          <p:nvPr/>
        </p:nvSpPr>
        <p:spPr>
          <a:xfrm>
            <a:off x="1365662" y="1176466"/>
            <a:ext cx="9524012" cy="4770537"/>
          </a:xfrm>
          <a:prstGeom prst="rect">
            <a:avLst/>
          </a:prstGeom>
        </p:spPr>
        <p:txBody>
          <a:bodyPr wrap="square">
            <a:spAutoFit/>
          </a:bodyPr>
          <a:lstStyle/>
          <a:p>
            <a:pPr>
              <a:defRPr/>
            </a:pPr>
            <a:r>
              <a:rPr lang="en-GB" altLang="en-US" sz="2000" kern="0" dirty="0" smtClean="0"/>
              <a:t>Section 5 Vehicle Excise and Registration Act 1994 creates provisions which exempt certain vehicles from requiring a vehicle excise licence.  </a:t>
            </a:r>
          </a:p>
          <a:p>
            <a:pPr>
              <a:defRPr/>
            </a:pPr>
            <a:endParaRPr lang="en-GB" altLang="en-US" sz="2000" kern="0" dirty="0" smtClean="0"/>
          </a:p>
          <a:p>
            <a:pPr>
              <a:defRPr/>
            </a:pPr>
            <a:r>
              <a:rPr lang="en-GB" altLang="en-US" sz="2000" kern="0" dirty="0" smtClean="0"/>
              <a:t>There </a:t>
            </a:r>
            <a:r>
              <a:rPr lang="en-GB" altLang="en-US" sz="2000" kern="0" dirty="0"/>
              <a:t>are a large number of </a:t>
            </a:r>
            <a:r>
              <a:rPr lang="en-GB" altLang="en-US" sz="2000" kern="0" dirty="0" smtClean="0"/>
              <a:t>exemptions, and </a:t>
            </a:r>
            <a:r>
              <a:rPr lang="en-GB" altLang="en-US" sz="2000" kern="0" dirty="0"/>
              <a:t>for convenience, </a:t>
            </a:r>
            <a:r>
              <a:rPr lang="en-GB" altLang="en-US" sz="2000" kern="0" dirty="0" smtClean="0"/>
              <a:t>these have </a:t>
            </a:r>
            <a:r>
              <a:rPr lang="en-GB" altLang="en-US" sz="2000" kern="0" dirty="0"/>
              <a:t>been broken down into different </a:t>
            </a:r>
            <a:r>
              <a:rPr lang="en-GB" altLang="en-US" sz="2000" kern="0" dirty="0" smtClean="0"/>
              <a:t>groups.</a:t>
            </a:r>
            <a:endParaRPr lang="en-GB" altLang="en-US" sz="2000" kern="0" dirty="0"/>
          </a:p>
          <a:p>
            <a:pPr>
              <a:defRPr/>
            </a:pPr>
            <a:endParaRPr lang="en-GB" altLang="en-US" sz="2000" kern="0" dirty="0"/>
          </a:p>
          <a:p>
            <a:pPr marL="342900" indent="-342900">
              <a:buFont typeface="Arial" panose="020B0604020202020204" pitchFamily="34" charset="0"/>
              <a:buChar char="•"/>
              <a:defRPr/>
            </a:pPr>
            <a:r>
              <a:rPr lang="en-GB" altLang="en-US" sz="2000" kern="0" dirty="0" smtClean="0"/>
              <a:t>Electric </a:t>
            </a:r>
            <a:r>
              <a:rPr lang="en-GB" altLang="en-US" sz="2000" kern="0" dirty="0"/>
              <a:t>vehicles, vehicles not used for carriage (e.g. powered vehicles only used by pedestrians) &amp; steam vehicles</a:t>
            </a:r>
          </a:p>
          <a:p>
            <a:pPr marL="342900" indent="-342900">
              <a:buFont typeface="Arial" panose="020B0604020202020204" pitchFamily="34" charset="0"/>
              <a:buChar char="•"/>
              <a:defRPr/>
            </a:pPr>
            <a:r>
              <a:rPr lang="en-GB" altLang="en-US" sz="2000" kern="0" dirty="0"/>
              <a:t>Emergency vehicles and vehicles run by such bodies</a:t>
            </a:r>
          </a:p>
          <a:p>
            <a:pPr marL="342900" indent="-342900">
              <a:buFont typeface="Arial" panose="020B0604020202020204" pitchFamily="34" charset="0"/>
              <a:buChar char="•"/>
              <a:defRPr/>
            </a:pPr>
            <a:r>
              <a:rPr lang="en-GB" altLang="en-US" sz="2000" kern="0" dirty="0"/>
              <a:t>Old vehicles and low emission passenger vehicles </a:t>
            </a:r>
          </a:p>
          <a:p>
            <a:pPr marL="342900" indent="-342900">
              <a:buFont typeface="Arial" panose="020B0604020202020204" pitchFamily="34" charset="0"/>
              <a:buChar char="•"/>
              <a:defRPr/>
            </a:pPr>
            <a:r>
              <a:rPr lang="en-GB" altLang="en-US" sz="2000" kern="0" dirty="0"/>
              <a:t>Vehicles for disabled people</a:t>
            </a:r>
          </a:p>
          <a:p>
            <a:pPr marL="342900" indent="-342900">
              <a:buFont typeface="Arial" panose="020B0604020202020204" pitchFamily="34" charset="0"/>
              <a:buChar char="•"/>
              <a:defRPr/>
            </a:pPr>
            <a:r>
              <a:rPr lang="en-GB" altLang="en-US" sz="2000" kern="0" dirty="0"/>
              <a:t>Agricultural vehicles, mowers and snow clearance vehicles</a:t>
            </a:r>
          </a:p>
          <a:p>
            <a:pPr marL="342900" indent="-342900">
              <a:buFont typeface="Arial" panose="020B0604020202020204" pitchFamily="34" charset="0"/>
              <a:buChar char="•"/>
              <a:defRPr/>
            </a:pPr>
            <a:r>
              <a:rPr lang="en-GB" altLang="en-US" sz="2000" kern="0" dirty="0"/>
              <a:t>Vehicle testing</a:t>
            </a:r>
          </a:p>
          <a:p>
            <a:pPr marL="342900" indent="-342900">
              <a:buFont typeface="Arial" panose="020B0604020202020204" pitchFamily="34" charset="0"/>
              <a:buChar char="•"/>
              <a:defRPr/>
            </a:pPr>
            <a:r>
              <a:rPr lang="en-GB" altLang="en-US" sz="2000" kern="0" dirty="0"/>
              <a:t>Vehicles for export and foreign armed forces imports</a:t>
            </a:r>
          </a:p>
          <a:p>
            <a:pPr>
              <a:defRPr/>
            </a:pPr>
            <a:endParaRPr lang="en-GB" altLang="en-US" sz="2400" kern="0" dirty="0" smtClean="0"/>
          </a:p>
        </p:txBody>
      </p:sp>
    </p:spTree>
    <p:extLst>
      <p:ext uri="{BB962C8B-B14F-4D97-AF65-F5344CB8AC3E}">
        <p14:creationId xmlns:p14="http://schemas.microsoft.com/office/powerpoint/2010/main" val="29224678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734333" y="273133"/>
            <a:ext cx="8542638" cy="1200329"/>
          </a:xfrm>
          <a:prstGeom prst="rect">
            <a:avLst/>
          </a:prstGeom>
          <a:noFill/>
        </p:spPr>
        <p:txBody>
          <a:bodyPr wrap="square" rtlCol="0">
            <a:spAutoFit/>
          </a:bodyPr>
          <a:lstStyle/>
          <a:p>
            <a:pPr algn="ctr"/>
            <a:r>
              <a:rPr lang="en-GB" sz="4000" dirty="0" smtClean="0">
                <a:solidFill>
                  <a:srgbClr val="FF0000"/>
                </a:solidFill>
              </a:rPr>
              <a:t>Vehicle Excise Licence </a:t>
            </a:r>
          </a:p>
          <a:p>
            <a:pPr algn="ctr"/>
            <a:r>
              <a:rPr lang="en-GB" sz="3200" dirty="0" smtClean="0">
                <a:solidFill>
                  <a:srgbClr val="0000FF"/>
                </a:solidFill>
              </a:rPr>
              <a:t>Statutory Off Road Notification (SORN)</a:t>
            </a:r>
            <a:endParaRPr lang="en-GB" sz="3200" dirty="0">
              <a:solidFill>
                <a:srgbClr val="0000FF"/>
              </a:solidFill>
            </a:endParaRPr>
          </a:p>
        </p:txBody>
      </p:sp>
      <p:sp>
        <p:nvSpPr>
          <p:cNvPr id="3" name="Rectangle 2"/>
          <p:cNvSpPr/>
          <p:nvPr/>
        </p:nvSpPr>
        <p:spPr>
          <a:xfrm>
            <a:off x="805383" y="1761357"/>
            <a:ext cx="10692714" cy="3539430"/>
          </a:xfrm>
          <a:prstGeom prst="rect">
            <a:avLst/>
          </a:prstGeom>
        </p:spPr>
        <p:txBody>
          <a:bodyPr wrap="square">
            <a:spAutoFit/>
          </a:bodyPr>
          <a:lstStyle/>
          <a:p>
            <a:pPr>
              <a:defRPr/>
            </a:pPr>
            <a:r>
              <a:rPr lang="en-GB" altLang="en-US" sz="2800" kern="0" dirty="0"/>
              <a:t>The scheme applies to all motor vehicles that had a vehicle excise licence </a:t>
            </a:r>
            <a:r>
              <a:rPr lang="en-GB" altLang="en-US" sz="2800" u="sng" kern="0" dirty="0">
                <a:solidFill>
                  <a:srgbClr val="FF0000"/>
                </a:solidFill>
              </a:rPr>
              <a:t>on or after 31 January 1998</a:t>
            </a:r>
            <a:r>
              <a:rPr lang="en-GB" altLang="en-US" sz="2800" kern="0" dirty="0">
                <a:solidFill>
                  <a:srgbClr val="FF0000"/>
                </a:solidFill>
              </a:rPr>
              <a:t>.</a:t>
            </a:r>
          </a:p>
          <a:p>
            <a:pPr>
              <a:defRPr/>
            </a:pPr>
            <a:endParaRPr lang="en-GB" altLang="en-US" sz="2800" kern="0" dirty="0"/>
          </a:p>
          <a:p>
            <a:pPr>
              <a:defRPr/>
            </a:pPr>
            <a:r>
              <a:rPr lang="en-GB" altLang="en-US" sz="2800" kern="0" dirty="0"/>
              <a:t>A person who fails to make the statutory off road notification when it is required commits an offence and may be fined up to £1,000. </a:t>
            </a:r>
            <a:endParaRPr lang="en-GB" altLang="en-US" sz="2800" kern="0" dirty="0" smtClean="0"/>
          </a:p>
          <a:p>
            <a:pPr>
              <a:defRPr/>
            </a:pPr>
            <a:endParaRPr lang="en-GB" altLang="en-US" sz="2800" kern="0" dirty="0"/>
          </a:p>
          <a:p>
            <a:pPr>
              <a:defRPr/>
            </a:pPr>
            <a:r>
              <a:rPr lang="en-GB" altLang="en-US" sz="2800" kern="0" dirty="0"/>
              <a:t>Making a false declaration under this legislation is also an offence for which the penalty is a maximum of £5,000 or two years’ imprisonment</a:t>
            </a:r>
            <a:endParaRPr lang="en-GB" sz="2800" dirty="0"/>
          </a:p>
        </p:txBody>
      </p:sp>
    </p:spTree>
    <p:extLst>
      <p:ext uri="{BB962C8B-B14F-4D97-AF65-F5344CB8AC3E}">
        <p14:creationId xmlns:p14="http://schemas.microsoft.com/office/powerpoint/2010/main" val="15444260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664043" y="0"/>
            <a:ext cx="8542638" cy="707886"/>
          </a:xfrm>
          <a:prstGeom prst="rect">
            <a:avLst/>
          </a:prstGeom>
          <a:noFill/>
        </p:spPr>
        <p:txBody>
          <a:bodyPr wrap="square" rtlCol="0">
            <a:spAutoFit/>
          </a:bodyPr>
          <a:lstStyle/>
          <a:p>
            <a:pPr algn="ctr"/>
            <a:r>
              <a:rPr lang="en-GB" sz="4000" dirty="0" smtClean="0">
                <a:solidFill>
                  <a:srgbClr val="FF0000"/>
                </a:solidFill>
              </a:rPr>
              <a:t>Vehicle Licencing and Registration</a:t>
            </a:r>
            <a:endParaRPr lang="en-GB" sz="4000" dirty="0">
              <a:solidFill>
                <a:srgbClr val="FF0000"/>
              </a:solidFill>
            </a:endParaRPr>
          </a:p>
        </p:txBody>
      </p:sp>
      <p:sp>
        <p:nvSpPr>
          <p:cNvPr id="5" name="TextBox 4"/>
          <p:cNvSpPr txBox="1"/>
          <p:nvPr/>
        </p:nvSpPr>
        <p:spPr>
          <a:xfrm>
            <a:off x="444843" y="2637970"/>
            <a:ext cx="5997146" cy="646331"/>
          </a:xfrm>
          <a:prstGeom prst="rect">
            <a:avLst/>
          </a:prstGeom>
          <a:noFill/>
        </p:spPr>
        <p:txBody>
          <a:bodyPr wrap="square" rtlCol="0">
            <a:spAutoFit/>
          </a:bodyPr>
          <a:lstStyle/>
          <a:p>
            <a:pPr algn="ctr"/>
            <a:r>
              <a:rPr lang="en-GB" sz="3600" dirty="0" smtClean="0">
                <a:solidFill>
                  <a:srgbClr val="0000FF"/>
                </a:solidFill>
              </a:rPr>
              <a:t>V5 Registration Documents</a:t>
            </a:r>
            <a:endParaRPr lang="en-GB" sz="3600" dirty="0">
              <a:solidFill>
                <a:srgbClr val="0000FF"/>
              </a:solidFill>
            </a:endParaRPr>
          </a:p>
        </p:txBody>
      </p:sp>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29591" y="980088"/>
            <a:ext cx="3348038" cy="47616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302312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664043" y="0"/>
            <a:ext cx="8542638" cy="707886"/>
          </a:xfrm>
          <a:prstGeom prst="rect">
            <a:avLst/>
          </a:prstGeom>
          <a:noFill/>
        </p:spPr>
        <p:txBody>
          <a:bodyPr wrap="square" rtlCol="0">
            <a:spAutoFit/>
          </a:bodyPr>
          <a:lstStyle/>
          <a:p>
            <a:pPr algn="ctr"/>
            <a:r>
              <a:rPr lang="en-GB" sz="4000" dirty="0" smtClean="0">
                <a:solidFill>
                  <a:srgbClr val="FF0000"/>
                </a:solidFill>
              </a:rPr>
              <a:t>Vehicle Licencing and Registration</a:t>
            </a:r>
            <a:endParaRPr lang="en-GB" sz="4000" dirty="0">
              <a:solidFill>
                <a:srgbClr val="FF0000"/>
              </a:solidFill>
            </a:endParaRPr>
          </a:p>
        </p:txBody>
      </p:sp>
      <p:sp>
        <p:nvSpPr>
          <p:cNvPr id="5" name="TextBox 4"/>
          <p:cNvSpPr txBox="1"/>
          <p:nvPr/>
        </p:nvSpPr>
        <p:spPr>
          <a:xfrm>
            <a:off x="2669059" y="611463"/>
            <a:ext cx="6656173" cy="584775"/>
          </a:xfrm>
          <a:prstGeom prst="rect">
            <a:avLst/>
          </a:prstGeom>
          <a:noFill/>
        </p:spPr>
        <p:txBody>
          <a:bodyPr wrap="square" rtlCol="0">
            <a:spAutoFit/>
          </a:bodyPr>
          <a:lstStyle/>
          <a:p>
            <a:pPr algn="ctr"/>
            <a:r>
              <a:rPr lang="en-GB" sz="3200" dirty="0" smtClean="0">
                <a:solidFill>
                  <a:srgbClr val="0000FF"/>
                </a:solidFill>
              </a:rPr>
              <a:t>V5 Registration Documents - Offences</a:t>
            </a:r>
            <a:endParaRPr lang="en-GB" sz="3200" dirty="0">
              <a:solidFill>
                <a:srgbClr val="0000FF"/>
              </a:solidFill>
            </a:endParaRPr>
          </a:p>
        </p:txBody>
      </p:sp>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33461" y="1482598"/>
            <a:ext cx="3348038" cy="38143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304800" y="1482598"/>
            <a:ext cx="7488194" cy="3785652"/>
          </a:xfrm>
          <a:prstGeom prst="rect">
            <a:avLst/>
          </a:prstGeom>
          <a:noFill/>
        </p:spPr>
        <p:txBody>
          <a:bodyPr wrap="square" rtlCol="0">
            <a:spAutoFit/>
          </a:bodyPr>
          <a:lstStyle/>
          <a:p>
            <a:r>
              <a:rPr lang="en-GB" sz="2400" dirty="0" smtClean="0">
                <a:solidFill>
                  <a:srgbClr val="FF0000"/>
                </a:solidFill>
              </a:rPr>
              <a:t>Failing to notify DVLA of:</a:t>
            </a:r>
          </a:p>
          <a:p>
            <a:endParaRPr lang="en-GB" sz="2400" dirty="0"/>
          </a:p>
          <a:p>
            <a:r>
              <a:rPr lang="en-GB" sz="2400" dirty="0" smtClean="0"/>
              <a:t>Acquisition of a vehicle</a:t>
            </a:r>
          </a:p>
          <a:p>
            <a:endParaRPr lang="en-GB" sz="2400" dirty="0"/>
          </a:p>
          <a:p>
            <a:r>
              <a:rPr lang="en-GB" sz="2400" dirty="0" smtClean="0"/>
              <a:t>Disposal of a vehicle</a:t>
            </a:r>
          </a:p>
          <a:p>
            <a:endParaRPr lang="en-GB" sz="2400" dirty="0"/>
          </a:p>
          <a:p>
            <a:r>
              <a:rPr lang="en-GB" sz="2400" dirty="0" smtClean="0"/>
              <a:t>Change of address (registered keeper)</a:t>
            </a:r>
          </a:p>
          <a:p>
            <a:endParaRPr lang="en-GB" sz="2400" dirty="0"/>
          </a:p>
          <a:p>
            <a:r>
              <a:rPr lang="en-GB" sz="2400" dirty="0" smtClean="0"/>
              <a:t>Change of vehicle particulars (e.g. personal registration mark, colour)</a:t>
            </a:r>
            <a:endParaRPr lang="en-GB" sz="2400" dirty="0"/>
          </a:p>
        </p:txBody>
      </p:sp>
    </p:spTree>
    <p:extLst>
      <p:ext uri="{BB962C8B-B14F-4D97-AF65-F5344CB8AC3E}">
        <p14:creationId xmlns:p14="http://schemas.microsoft.com/office/powerpoint/2010/main" val="24402477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664043" y="0"/>
            <a:ext cx="8542638" cy="707886"/>
          </a:xfrm>
          <a:prstGeom prst="rect">
            <a:avLst/>
          </a:prstGeom>
          <a:noFill/>
        </p:spPr>
        <p:txBody>
          <a:bodyPr wrap="square" rtlCol="0">
            <a:spAutoFit/>
          </a:bodyPr>
          <a:lstStyle/>
          <a:p>
            <a:pPr algn="ctr"/>
            <a:r>
              <a:rPr lang="en-GB" sz="4000" dirty="0" smtClean="0">
                <a:solidFill>
                  <a:srgbClr val="FF0000"/>
                </a:solidFill>
              </a:rPr>
              <a:t>Vehicle Licencing and Registration</a:t>
            </a:r>
            <a:endParaRPr lang="en-GB" sz="4000" dirty="0">
              <a:solidFill>
                <a:srgbClr val="FF0000"/>
              </a:solidFill>
            </a:endParaRPr>
          </a:p>
        </p:txBody>
      </p:sp>
      <p:sp>
        <p:nvSpPr>
          <p:cNvPr id="5" name="TextBox 4"/>
          <p:cNvSpPr txBox="1"/>
          <p:nvPr/>
        </p:nvSpPr>
        <p:spPr>
          <a:xfrm>
            <a:off x="2669059" y="611463"/>
            <a:ext cx="6656173" cy="584775"/>
          </a:xfrm>
          <a:prstGeom prst="rect">
            <a:avLst/>
          </a:prstGeom>
          <a:noFill/>
        </p:spPr>
        <p:txBody>
          <a:bodyPr wrap="square" rtlCol="0">
            <a:spAutoFit/>
          </a:bodyPr>
          <a:lstStyle/>
          <a:p>
            <a:pPr algn="ctr"/>
            <a:r>
              <a:rPr lang="en-GB" sz="3200" dirty="0" smtClean="0">
                <a:solidFill>
                  <a:srgbClr val="0000FF"/>
                </a:solidFill>
              </a:rPr>
              <a:t>V5 Registration Documents - Offences</a:t>
            </a:r>
            <a:endParaRPr lang="en-GB" sz="3200" dirty="0">
              <a:solidFill>
                <a:srgbClr val="0000FF"/>
              </a:solidFill>
            </a:endParaRPr>
          </a:p>
        </p:txBody>
      </p:sp>
      <p:pic>
        <p:nvPicPr>
          <p:cNvPr id="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30455" y="181020"/>
            <a:ext cx="1973220" cy="2693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50894" y="1196238"/>
            <a:ext cx="9176950" cy="4893647"/>
          </a:xfrm>
          <a:prstGeom prst="rect">
            <a:avLst/>
          </a:prstGeom>
          <a:noFill/>
        </p:spPr>
        <p:txBody>
          <a:bodyPr wrap="square" rtlCol="0">
            <a:spAutoFit/>
          </a:bodyPr>
          <a:lstStyle/>
          <a:p>
            <a:r>
              <a:rPr lang="en-GB" sz="2400" dirty="0" smtClean="0">
                <a:solidFill>
                  <a:srgbClr val="FF0000"/>
                </a:solidFill>
              </a:rPr>
              <a:t>Failing to produce registration document when required:</a:t>
            </a:r>
          </a:p>
          <a:p>
            <a:endParaRPr lang="en-GB" sz="2400" dirty="0" smtClean="0">
              <a:solidFill>
                <a:srgbClr val="FF0000"/>
              </a:solidFill>
            </a:endParaRPr>
          </a:p>
          <a:p>
            <a:r>
              <a:rPr lang="en-GB" sz="2400" dirty="0" smtClean="0"/>
              <a:t>A person </a:t>
            </a:r>
            <a:r>
              <a:rPr lang="en-GB" sz="2400" dirty="0">
                <a:hlinkClick r:id="rId5"/>
              </a:rPr>
              <a:t>using</a:t>
            </a:r>
            <a:r>
              <a:rPr lang="en-GB" sz="2400" dirty="0"/>
              <a:t> a </a:t>
            </a:r>
            <a:r>
              <a:rPr lang="en-GB" sz="2400" dirty="0">
                <a:hlinkClick r:id="rId6"/>
              </a:rPr>
              <a:t>vehicle</a:t>
            </a:r>
            <a:r>
              <a:rPr lang="en-GB" sz="2400" dirty="0"/>
              <a:t> in respect of which a registration document has been issued must produce the document for inspection on being so required by </a:t>
            </a:r>
            <a:r>
              <a:rPr lang="en-GB" sz="2400" dirty="0" smtClean="0"/>
              <a:t>–</a:t>
            </a:r>
          </a:p>
          <a:p>
            <a:endParaRPr lang="en-GB" sz="2400" dirty="0"/>
          </a:p>
          <a:p>
            <a:r>
              <a:rPr lang="en-GB" sz="2400" dirty="0" smtClean="0"/>
              <a:t>A constable or</a:t>
            </a:r>
          </a:p>
          <a:p>
            <a:endParaRPr lang="en-GB" sz="2400" dirty="0"/>
          </a:p>
          <a:p>
            <a:r>
              <a:rPr lang="en-GB" sz="2400" dirty="0" smtClean="0"/>
              <a:t>An authorised person</a:t>
            </a:r>
          </a:p>
          <a:p>
            <a:endParaRPr lang="en-GB" sz="2400" dirty="0"/>
          </a:p>
          <a:p>
            <a:r>
              <a:rPr lang="en-GB" sz="2400" dirty="0" smtClean="0"/>
              <a:t>A person is guilty of an offence if he fails to comply,  unless </a:t>
            </a:r>
          </a:p>
          <a:p>
            <a:pPr algn="ctr"/>
            <a:endParaRPr lang="en-GB" sz="2400" dirty="0"/>
          </a:p>
          <a:p>
            <a:pPr algn="ctr"/>
            <a:r>
              <a:rPr lang="en-GB" sz="2400" dirty="0" smtClean="0">
                <a:solidFill>
                  <a:srgbClr val="0000FF"/>
                </a:solidFill>
              </a:rPr>
              <a:t>Sec 28A Vehicle Excise and Regulation Act 1994</a:t>
            </a:r>
            <a:endParaRPr lang="en-GB" sz="2400" dirty="0">
              <a:solidFill>
                <a:srgbClr val="0000FF"/>
              </a:solidFill>
            </a:endParaRPr>
          </a:p>
        </p:txBody>
      </p:sp>
    </p:spTree>
    <p:extLst>
      <p:ext uri="{BB962C8B-B14F-4D97-AF65-F5344CB8AC3E}">
        <p14:creationId xmlns:p14="http://schemas.microsoft.com/office/powerpoint/2010/main" val="1004264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664043" y="0"/>
            <a:ext cx="8542638" cy="707886"/>
          </a:xfrm>
          <a:prstGeom prst="rect">
            <a:avLst/>
          </a:prstGeom>
          <a:noFill/>
        </p:spPr>
        <p:txBody>
          <a:bodyPr wrap="square" rtlCol="0">
            <a:spAutoFit/>
          </a:bodyPr>
          <a:lstStyle/>
          <a:p>
            <a:pPr algn="ctr"/>
            <a:r>
              <a:rPr lang="en-GB" sz="4000" dirty="0" smtClean="0">
                <a:solidFill>
                  <a:srgbClr val="FF0000"/>
                </a:solidFill>
              </a:rPr>
              <a:t>Vehicle Licencing and Registration</a:t>
            </a:r>
            <a:endParaRPr lang="en-GB" sz="4000" dirty="0">
              <a:solidFill>
                <a:srgbClr val="FF0000"/>
              </a:solidFill>
            </a:endParaRPr>
          </a:p>
        </p:txBody>
      </p:sp>
      <p:sp>
        <p:nvSpPr>
          <p:cNvPr id="5" name="TextBox 4"/>
          <p:cNvSpPr txBox="1"/>
          <p:nvPr/>
        </p:nvSpPr>
        <p:spPr>
          <a:xfrm>
            <a:off x="2669059" y="611463"/>
            <a:ext cx="6656173" cy="584775"/>
          </a:xfrm>
          <a:prstGeom prst="rect">
            <a:avLst/>
          </a:prstGeom>
          <a:noFill/>
        </p:spPr>
        <p:txBody>
          <a:bodyPr wrap="square" rtlCol="0">
            <a:spAutoFit/>
          </a:bodyPr>
          <a:lstStyle/>
          <a:p>
            <a:pPr algn="ctr"/>
            <a:r>
              <a:rPr lang="en-GB" sz="3200" dirty="0" smtClean="0">
                <a:solidFill>
                  <a:srgbClr val="0000FF"/>
                </a:solidFill>
              </a:rPr>
              <a:t>V5 Registration Documents - Offences</a:t>
            </a:r>
            <a:endParaRPr lang="en-GB" sz="3200" dirty="0">
              <a:solidFill>
                <a:srgbClr val="0000FF"/>
              </a:solidFill>
            </a:endParaRPr>
          </a:p>
        </p:txBody>
      </p:sp>
      <p:pic>
        <p:nvPicPr>
          <p:cNvPr id="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839839" y="1548501"/>
            <a:ext cx="1973220" cy="2693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50894" y="1381484"/>
            <a:ext cx="9176950" cy="4708981"/>
          </a:xfrm>
          <a:prstGeom prst="rect">
            <a:avLst/>
          </a:prstGeom>
          <a:noFill/>
        </p:spPr>
        <p:txBody>
          <a:bodyPr wrap="square" rtlCol="0">
            <a:spAutoFit/>
          </a:bodyPr>
          <a:lstStyle/>
          <a:p>
            <a:r>
              <a:rPr lang="en-GB" sz="2400" dirty="0" smtClean="0"/>
              <a:t>They produce it in person, at a police station specified by then at the time the request is made</a:t>
            </a:r>
          </a:p>
          <a:p>
            <a:pPr algn="ctr"/>
            <a:endParaRPr lang="en-GB" sz="2400" dirty="0" smtClean="0"/>
          </a:p>
          <a:p>
            <a:pPr algn="ctr"/>
            <a:r>
              <a:rPr lang="en-GB" sz="2400" dirty="0" smtClean="0"/>
              <a:t>and</a:t>
            </a:r>
          </a:p>
          <a:p>
            <a:endParaRPr lang="en-GB" sz="2400" dirty="0" smtClean="0"/>
          </a:p>
          <a:p>
            <a:r>
              <a:rPr lang="en-GB" sz="2400" dirty="0" smtClean="0"/>
              <a:t>They do so within 7 days after the date of which the request was made</a:t>
            </a:r>
          </a:p>
          <a:p>
            <a:pPr algn="ctr"/>
            <a:r>
              <a:rPr lang="en-GB" sz="2400" dirty="0" smtClean="0"/>
              <a:t>or</a:t>
            </a:r>
          </a:p>
          <a:p>
            <a:endParaRPr lang="en-GB" sz="2400" dirty="0" smtClean="0"/>
          </a:p>
          <a:p>
            <a:pPr algn="ctr"/>
            <a:r>
              <a:rPr lang="en-GB" sz="2400" dirty="0" smtClean="0"/>
              <a:t>As soon as is reasonably practicable</a:t>
            </a:r>
          </a:p>
          <a:p>
            <a:pPr algn="ctr"/>
            <a:endParaRPr lang="en-GB" sz="2800" dirty="0" smtClean="0">
              <a:solidFill>
                <a:srgbClr val="0000FF"/>
              </a:solidFill>
            </a:endParaRPr>
          </a:p>
          <a:p>
            <a:pPr algn="ctr"/>
            <a:r>
              <a:rPr lang="en-GB" sz="2400" dirty="0" smtClean="0">
                <a:solidFill>
                  <a:srgbClr val="0000FF"/>
                </a:solidFill>
              </a:rPr>
              <a:t>Sec </a:t>
            </a:r>
            <a:r>
              <a:rPr lang="en-GB" sz="2400" dirty="0">
                <a:solidFill>
                  <a:srgbClr val="0000FF"/>
                </a:solidFill>
              </a:rPr>
              <a:t>28A Vehicle Excise and Regulation Act 1994</a:t>
            </a:r>
          </a:p>
          <a:p>
            <a:pPr algn="ctr"/>
            <a:endParaRPr lang="en-GB" sz="2800" dirty="0" smtClean="0"/>
          </a:p>
        </p:txBody>
      </p:sp>
    </p:spTree>
    <p:extLst>
      <p:ext uri="{BB962C8B-B14F-4D97-AF65-F5344CB8AC3E}">
        <p14:creationId xmlns:p14="http://schemas.microsoft.com/office/powerpoint/2010/main" val="1814658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664043" y="0"/>
            <a:ext cx="8542638" cy="707886"/>
          </a:xfrm>
          <a:prstGeom prst="rect">
            <a:avLst/>
          </a:prstGeom>
          <a:noFill/>
        </p:spPr>
        <p:txBody>
          <a:bodyPr wrap="square" rtlCol="0">
            <a:spAutoFit/>
          </a:bodyPr>
          <a:lstStyle/>
          <a:p>
            <a:pPr algn="ctr"/>
            <a:r>
              <a:rPr lang="en-GB" sz="4000" dirty="0" smtClean="0">
                <a:solidFill>
                  <a:srgbClr val="FF0000"/>
                </a:solidFill>
              </a:rPr>
              <a:t>Vehicle Licencing and Registration</a:t>
            </a:r>
            <a:endParaRPr lang="en-GB" sz="4000" dirty="0">
              <a:solidFill>
                <a:srgbClr val="FF0000"/>
              </a:solidFill>
            </a:endParaRPr>
          </a:p>
        </p:txBody>
      </p:sp>
      <p:sp>
        <p:nvSpPr>
          <p:cNvPr id="5" name="TextBox 4"/>
          <p:cNvSpPr txBox="1"/>
          <p:nvPr/>
        </p:nvSpPr>
        <p:spPr>
          <a:xfrm>
            <a:off x="2767913" y="2366122"/>
            <a:ext cx="5997146" cy="1200329"/>
          </a:xfrm>
          <a:prstGeom prst="rect">
            <a:avLst/>
          </a:prstGeom>
          <a:noFill/>
        </p:spPr>
        <p:txBody>
          <a:bodyPr wrap="square" rtlCol="0">
            <a:spAutoFit/>
          </a:bodyPr>
          <a:lstStyle/>
          <a:p>
            <a:pPr algn="ctr"/>
            <a:r>
              <a:rPr lang="en-GB" sz="3600" dirty="0" smtClean="0">
                <a:solidFill>
                  <a:srgbClr val="0000FF"/>
                </a:solidFill>
              </a:rPr>
              <a:t>Vehicle Registration Marks (VRM)</a:t>
            </a:r>
            <a:endParaRPr lang="en-GB" sz="3600" dirty="0">
              <a:solidFill>
                <a:srgbClr val="0000FF"/>
              </a:solidFill>
            </a:endParaRPr>
          </a:p>
        </p:txBody>
      </p:sp>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362" y="1195691"/>
            <a:ext cx="3773487" cy="68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descr="X451B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14220" y="1192516"/>
            <a:ext cx="37719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82216" y="4535712"/>
            <a:ext cx="3773487" cy="688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362125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214183" y="82378"/>
            <a:ext cx="6128952" cy="584775"/>
          </a:xfrm>
          <a:prstGeom prst="rect">
            <a:avLst/>
          </a:prstGeom>
          <a:noFill/>
        </p:spPr>
        <p:txBody>
          <a:bodyPr wrap="square" rtlCol="0">
            <a:spAutoFit/>
          </a:bodyPr>
          <a:lstStyle/>
          <a:p>
            <a:r>
              <a:rPr lang="en-GB" sz="3200" dirty="0" smtClean="0">
                <a:solidFill>
                  <a:srgbClr val="FF0000"/>
                </a:solidFill>
              </a:rPr>
              <a:t>Vehicle Licencing and Registration -</a:t>
            </a:r>
            <a:endParaRPr lang="en-GB" sz="3200" dirty="0">
              <a:solidFill>
                <a:srgbClr val="FF0000"/>
              </a:solidFill>
            </a:endParaRPr>
          </a:p>
        </p:txBody>
      </p:sp>
      <p:sp>
        <p:nvSpPr>
          <p:cNvPr id="5" name="TextBox 4"/>
          <p:cNvSpPr txBox="1"/>
          <p:nvPr/>
        </p:nvSpPr>
        <p:spPr>
          <a:xfrm>
            <a:off x="5684107" y="143933"/>
            <a:ext cx="5997146" cy="523220"/>
          </a:xfrm>
          <a:prstGeom prst="rect">
            <a:avLst/>
          </a:prstGeom>
          <a:noFill/>
        </p:spPr>
        <p:txBody>
          <a:bodyPr wrap="square" rtlCol="0">
            <a:spAutoFit/>
          </a:bodyPr>
          <a:lstStyle/>
          <a:p>
            <a:pPr algn="ctr"/>
            <a:r>
              <a:rPr lang="en-GB" sz="2800" dirty="0" smtClean="0">
                <a:solidFill>
                  <a:srgbClr val="0000FF"/>
                </a:solidFill>
              </a:rPr>
              <a:t>Vehicle Registration Marks (VRM)</a:t>
            </a:r>
            <a:endParaRPr lang="en-GB" sz="2800" dirty="0">
              <a:solidFill>
                <a:srgbClr val="0000FF"/>
              </a:solidFill>
            </a:endParaRPr>
          </a:p>
        </p:txBody>
      </p:sp>
      <p:sp>
        <p:nvSpPr>
          <p:cNvPr id="2" name="Rectangle 1"/>
          <p:cNvSpPr/>
          <p:nvPr/>
        </p:nvSpPr>
        <p:spPr>
          <a:xfrm>
            <a:off x="593124" y="1225829"/>
            <a:ext cx="10981038" cy="3693319"/>
          </a:xfrm>
          <a:prstGeom prst="rect">
            <a:avLst/>
          </a:prstGeom>
        </p:spPr>
        <p:txBody>
          <a:bodyPr wrap="square">
            <a:spAutoFit/>
          </a:bodyPr>
          <a:lstStyle/>
          <a:p>
            <a:pPr>
              <a:defRPr/>
            </a:pPr>
            <a:r>
              <a:rPr lang="en-GB" altLang="en-US" kern="0" dirty="0">
                <a:latin typeface="TimesNewRoman"/>
              </a:rPr>
              <a:t>Must be of a certain size and type.</a:t>
            </a:r>
          </a:p>
          <a:p>
            <a:pPr>
              <a:defRPr/>
            </a:pPr>
            <a:endParaRPr lang="en-GB" altLang="en-US" kern="0" dirty="0">
              <a:latin typeface="TimesNewRoman"/>
            </a:endParaRPr>
          </a:p>
          <a:p>
            <a:pPr>
              <a:defRPr/>
            </a:pPr>
            <a:r>
              <a:rPr lang="en-GB" altLang="en-US" kern="0" dirty="0" smtClean="0">
                <a:latin typeface="TimesNewRoman"/>
              </a:rPr>
              <a:t>Displayed </a:t>
            </a:r>
            <a:r>
              <a:rPr lang="en-GB" altLang="en-US" kern="0" dirty="0">
                <a:latin typeface="TimesNewRoman"/>
              </a:rPr>
              <a:t>on a flat, rectangular surface, plate or area.</a:t>
            </a:r>
          </a:p>
          <a:p>
            <a:pPr>
              <a:defRPr/>
            </a:pPr>
            <a:endParaRPr lang="en-GB" altLang="en-US" kern="0" dirty="0">
              <a:latin typeface="TimesNewRoman"/>
            </a:endParaRPr>
          </a:p>
          <a:p>
            <a:pPr>
              <a:defRPr/>
            </a:pPr>
            <a:r>
              <a:rPr lang="en-GB" altLang="en-US" kern="0" dirty="0">
                <a:latin typeface="TimesNewRoman"/>
              </a:rPr>
              <a:t>Be easily distinguishable and unobscured</a:t>
            </a:r>
            <a:r>
              <a:rPr lang="en-GB" altLang="en-US" kern="0" dirty="0" smtClean="0">
                <a:latin typeface="TimesNewRoman"/>
              </a:rPr>
              <a:t>.</a:t>
            </a:r>
          </a:p>
          <a:p>
            <a:pPr>
              <a:defRPr/>
            </a:pPr>
            <a:endParaRPr lang="en-GB" altLang="en-US" kern="0" dirty="0">
              <a:latin typeface="TimesNewRoman"/>
            </a:endParaRPr>
          </a:p>
          <a:p>
            <a:pPr>
              <a:defRPr/>
            </a:pPr>
            <a:r>
              <a:rPr lang="en-GB" altLang="en-US" kern="0" dirty="0" smtClean="0">
                <a:latin typeface="TimesNewRoman"/>
              </a:rPr>
              <a:t>For vehicles registered after 1</a:t>
            </a:r>
            <a:r>
              <a:rPr lang="en-GB" altLang="en-US" kern="0" baseline="30000" dirty="0" smtClean="0">
                <a:latin typeface="TimesNewRoman"/>
              </a:rPr>
              <a:t>st</a:t>
            </a:r>
            <a:r>
              <a:rPr lang="en-GB" altLang="en-US" kern="0" dirty="0" smtClean="0">
                <a:latin typeface="TimesNewRoman"/>
              </a:rPr>
              <a:t> January 1973:</a:t>
            </a:r>
          </a:p>
          <a:p>
            <a:pPr>
              <a:defRPr/>
            </a:pPr>
            <a:endParaRPr lang="en-GB" altLang="en-US" kern="0" dirty="0" smtClean="0">
              <a:latin typeface="TimesNewRoman"/>
            </a:endParaRPr>
          </a:p>
          <a:p>
            <a:pPr>
              <a:defRPr/>
            </a:pPr>
            <a:r>
              <a:rPr lang="en-GB" altLang="en-US" kern="0" dirty="0" smtClean="0">
                <a:latin typeface="TimesNewRoman"/>
              </a:rPr>
              <a:t>The front marks should be black letters/figures on a white reflective background </a:t>
            </a:r>
          </a:p>
          <a:p>
            <a:pPr>
              <a:defRPr/>
            </a:pPr>
            <a:endParaRPr lang="en-GB" altLang="en-US" kern="0" dirty="0">
              <a:latin typeface="TimesNewRoman"/>
            </a:endParaRPr>
          </a:p>
          <a:p>
            <a:pPr>
              <a:defRPr/>
            </a:pPr>
            <a:endParaRPr lang="en-GB" altLang="en-US" kern="0" dirty="0" smtClean="0">
              <a:latin typeface="TimesNewRoman"/>
            </a:endParaRPr>
          </a:p>
          <a:p>
            <a:pPr>
              <a:defRPr/>
            </a:pPr>
            <a:endParaRPr lang="en-GB" altLang="en-US" kern="0" dirty="0">
              <a:latin typeface="TimesNewRoman"/>
            </a:endParaRPr>
          </a:p>
          <a:p>
            <a:pPr>
              <a:defRPr/>
            </a:pPr>
            <a:r>
              <a:rPr lang="en-GB" altLang="en-US" kern="0" dirty="0" smtClean="0">
                <a:latin typeface="TimesNewRoman"/>
              </a:rPr>
              <a:t>The rear marks should be black letters/figures on a yellow reflective background</a:t>
            </a:r>
            <a:endParaRPr lang="en-GB" altLang="en-US" kern="0" dirty="0">
              <a:latin typeface="TimesNewRoman"/>
            </a:endParaRPr>
          </a:p>
        </p:txBody>
      </p:sp>
      <p:pic>
        <p:nvPicPr>
          <p:cNvPr id="11"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53384" y="4348205"/>
            <a:ext cx="2762014" cy="68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descr="Image result for uk vehicle front registration plate legisla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53384" y="2779053"/>
            <a:ext cx="2603157" cy="1538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529479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98854" y="0"/>
            <a:ext cx="6054811" cy="584775"/>
          </a:xfrm>
          <a:prstGeom prst="rect">
            <a:avLst/>
          </a:prstGeom>
          <a:noFill/>
        </p:spPr>
        <p:txBody>
          <a:bodyPr wrap="square" rtlCol="0">
            <a:spAutoFit/>
          </a:bodyPr>
          <a:lstStyle/>
          <a:p>
            <a:r>
              <a:rPr lang="en-GB" sz="3200" dirty="0" smtClean="0">
                <a:solidFill>
                  <a:srgbClr val="FF0000"/>
                </a:solidFill>
              </a:rPr>
              <a:t>Vehicle Licencing and Registration - </a:t>
            </a:r>
            <a:endParaRPr lang="en-GB" sz="3200" dirty="0">
              <a:solidFill>
                <a:srgbClr val="FF0000"/>
              </a:solidFill>
            </a:endParaRPr>
          </a:p>
        </p:txBody>
      </p:sp>
      <p:sp>
        <p:nvSpPr>
          <p:cNvPr id="5" name="TextBox 4"/>
          <p:cNvSpPr txBox="1"/>
          <p:nvPr/>
        </p:nvSpPr>
        <p:spPr>
          <a:xfrm>
            <a:off x="5774725" y="61555"/>
            <a:ext cx="5997146" cy="523220"/>
          </a:xfrm>
          <a:prstGeom prst="rect">
            <a:avLst/>
          </a:prstGeom>
          <a:noFill/>
        </p:spPr>
        <p:txBody>
          <a:bodyPr wrap="square" rtlCol="0">
            <a:spAutoFit/>
          </a:bodyPr>
          <a:lstStyle/>
          <a:p>
            <a:pPr algn="ctr"/>
            <a:r>
              <a:rPr lang="en-GB" sz="2800" dirty="0" smtClean="0">
                <a:solidFill>
                  <a:srgbClr val="0000FF"/>
                </a:solidFill>
              </a:rPr>
              <a:t>Vehicle Registration Marks - Offences</a:t>
            </a:r>
            <a:endParaRPr lang="en-GB" sz="2800" dirty="0">
              <a:solidFill>
                <a:srgbClr val="0000FF"/>
              </a:solidFill>
            </a:endParaRPr>
          </a:p>
        </p:txBody>
      </p:sp>
      <p:sp>
        <p:nvSpPr>
          <p:cNvPr id="2" name="Rectangle 1"/>
          <p:cNvSpPr/>
          <p:nvPr/>
        </p:nvSpPr>
        <p:spPr>
          <a:xfrm>
            <a:off x="378941" y="1136474"/>
            <a:ext cx="11392930" cy="3785652"/>
          </a:xfrm>
          <a:prstGeom prst="rect">
            <a:avLst/>
          </a:prstGeom>
        </p:spPr>
        <p:txBody>
          <a:bodyPr wrap="square">
            <a:spAutoFit/>
          </a:bodyPr>
          <a:lstStyle/>
          <a:p>
            <a:pPr>
              <a:defRPr/>
            </a:pPr>
            <a:r>
              <a:rPr lang="en-GB" altLang="en-US" sz="2400" kern="0" dirty="0" smtClean="0"/>
              <a:t>It is an offence to:</a:t>
            </a:r>
          </a:p>
          <a:p>
            <a:pPr>
              <a:defRPr/>
            </a:pPr>
            <a:endParaRPr lang="en-GB" altLang="en-US" sz="2400" kern="0" dirty="0"/>
          </a:p>
          <a:p>
            <a:pPr algn="ctr">
              <a:defRPr/>
            </a:pPr>
            <a:r>
              <a:rPr lang="en-GB" altLang="en-US" sz="2400" kern="0" dirty="0" smtClean="0"/>
              <a:t>Drive </a:t>
            </a:r>
            <a:r>
              <a:rPr lang="en-GB" altLang="en-US" sz="2400" kern="0" dirty="0"/>
              <a:t>or keep a mechanically propelled vehicle on a public road when its vehicle registration mark: </a:t>
            </a:r>
          </a:p>
          <a:p>
            <a:pPr>
              <a:defRPr/>
            </a:pPr>
            <a:endParaRPr lang="en-GB" altLang="en-US" sz="2400" kern="0" dirty="0"/>
          </a:p>
          <a:p>
            <a:pPr algn="ctr">
              <a:defRPr/>
            </a:pPr>
            <a:r>
              <a:rPr lang="en-GB" altLang="en-US" sz="2400" kern="0" dirty="0"/>
              <a:t>Was not fixed as required, </a:t>
            </a:r>
          </a:p>
          <a:p>
            <a:pPr algn="ctr">
              <a:defRPr/>
            </a:pPr>
            <a:endParaRPr lang="en-GB" altLang="en-US" sz="2400" kern="0" dirty="0" smtClean="0"/>
          </a:p>
          <a:p>
            <a:pPr algn="ctr">
              <a:defRPr/>
            </a:pPr>
            <a:r>
              <a:rPr lang="en-GB" altLang="en-US" sz="2400" kern="0" dirty="0" smtClean="0"/>
              <a:t>or</a:t>
            </a:r>
            <a:endParaRPr lang="en-GB" altLang="en-US" sz="2400" kern="0" dirty="0"/>
          </a:p>
          <a:p>
            <a:pPr>
              <a:defRPr/>
            </a:pPr>
            <a:endParaRPr lang="en-GB" altLang="en-US" sz="2400" kern="0" dirty="0" smtClean="0"/>
          </a:p>
          <a:p>
            <a:pPr algn="ctr">
              <a:defRPr/>
            </a:pPr>
            <a:r>
              <a:rPr lang="en-GB" altLang="en-US" sz="2400" kern="0" dirty="0" smtClean="0"/>
              <a:t>Was </a:t>
            </a:r>
            <a:r>
              <a:rPr lang="en-GB" altLang="en-US" sz="2400" kern="0" dirty="0"/>
              <a:t>obscured, rendered or allowed to become not easily </a:t>
            </a:r>
            <a:r>
              <a:rPr lang="en-GB" altLang="en-US" sz="2400" kern="0" dirty="0" smtClean="0"/>
              <a:t>distinguishable.</a:t>
            </a:r>
            <a:endParaRPr lang="en-GB" altLang="en-US" sz="2400" kern="0" dirty="0"/>
          </a:p>
        </p:txBody>
      </p:sp>
      <p:sp>
        <p:nvSpPr>
          <p:cNvPr id="10" name="TextBox 9"/>
          <p:cNvSpPr txBox="1"/>
          <p:nvPr/>
        </p:nvSpPr>
        <p:spPr>
          <a:xfrm>
            <a:off x="1190368" y="5212215"/>
            <a:ext cx="9164594" cy="523220"/>
          </a:xfrm>
          <a:prstGeom prst="rect">
            <a:avLst/>
          </a:prstGeom>
          <a:noFill/>
        </p:spPr>
        <p:txBody>
          <a:bodyPr wrap="square" rtlCol="0">
            <a:spAutoFit/>
          </a:bodyPr>
          <a:lstStyle/>
          <a:p>
            <a:pPr algn="ctr"/>
            <a:r>
              <a:rPr lang="en-GB" sz="2800" dirty="0" smtClean="0">
                <a:solidFill>
                  <a:srgbClr val="0000FF"/>
                </a:solidFill>
              </a:rPr>
              <a:t>Section 43 Vehicle Excise and Registration Act 1994</a:t>
            </a:r>
            <a:endParaRPr lang="en-GB" sz="2800" dirty="0">
              <a:solidFill>
                <a:srgbClr val="0000FF"/>
              </a:solidFill>
            </a:endParaRPr>
          </a:p>
        </p:txBody>
      </p:sp>
    </p:spTree>
    <p:extLst>
      <p:ext uri="{BB962C8B-B14F-4D97-AF65-F5344CB8AC3E}">
        <p14:creationId xmlns:p14="http://schemas.microsoft.com/office/powerpoint/2010/main" val="14518151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664043" y="463138"/>
            <a:ext cx="8542638" cy="707886"/>
          </a:xfrm>
          <a:prstGeom prst="rect">
            <a:avLst/>
          </a:prstGeom>
          <a:noFill/>
        </p:spPr>
        <p:txBody>
          <a:bodyPr wrap="square" rtlCol="0">
            <a:spAutoFit/>
          </a:bodyPr>
          <a:lstStyle/>
          <a:p>
            <a:pPr algn="ctr"/>
            <a:r>
              <a:rPr lang="en-GB" sz="4000" dirty="0" smtClean="0">
                <a:solidFill>
                  <a:srgbClr val="FF0000"/>
                </a:solidFill>
              </a:rPr>
              <a:t>Vehicle Licencing and Registration</a:t>
            </a:r>
            <a:endParaRPr lang="en-GB" sz="4000" dirty="0">
              <a:solidFill>
                <a:srgbClr val="FF0000"/>
              </a:solidFill>
            </a:endParaRPr>
          </a:p>
        </p:txBody>
      </p:sp>
      <p:sp>
        <p:nvSpPr>
          <p:cNvPr id="5" name="TextBox 4"/>
          <p:cNvSpPr txBox="1"/>
          <p:nvPr/>
        </p:nvSpPr>
        <p:spPr>
          <a:xfrm>
            <a:off x="156517" y="2752599"/>
            <a:ext cx="5997146" cy="646331"/>
          </a:xfrm>
          <a:prstGeom prst="rect">
            <a:avLst/>
          </a:prstGeom>
          <a:noFill/>
        </p:spPr>
        <p:txBody>
          <a:bodyPr wrap="square" rtlCol="0">
            <a:spAutoFit/>
          </a:bodyPr>
          <a:lstStyle/>
          <a:p>
            <a:pPr algn="ctr"/>
            <a:r>
              <a:rPr lang="en-GB" sz="3600" dirty="0" smtClean="0">
                <a:solidFill>
                  <a:srgbClr val="0000FF"/>
                </a:solidFill>
              </a:rPr>
              <a:t>Trade Plates</a:t>
            </a:r>
            <a:endParaRPr lang="en-GB" sz="3600" dirty="0">
              <a:solidFill>
                <a:srgbClr val="0000FF"/>
              </a:solidFill>
            </a:endParaRPr>
          </a:p>
        </p:txBody>
      </p:sp>
      <p:pic>
        <p:nvPicPr>
          <p:cNvPr id="10"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744601" y="1703665"/>
            <a:ext cx="4465637" cy="3733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445818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664043" y="0"/>
            <a:ext cx="8542638" cy="707886"/>
          </a:xfrm>
          <a:prstGeom prst="rect">
            <a:avLst/>
          </a:prstGeom>
          <a:noFill/>
        </p:spPr>
        <p:txBody>
          <a:bodyPr wrap="square" rtlCol="0">
            <a:spAutoFit/>
          </a:bodyPr>
          <a:lstStyle/>
          <a:p>
            <a:pPr algn="ctr"/>
            <a:r>
              <a:rPr lang="en-GB" sz="4000" dirty="0" smtClean="0">
                <a:solidFill>
                  <a:srgbClr val="FF0000"/>
                </a:solidFill>
              </a:rPr>
              <a:t>Vehicle Licencing and Registration</a:t>
            </a:r>
            <a:endParaRPr lang="en-GB" sz="4000" dirty="0">
              <a:solidFill>
                <a:srgbClr val="FF0000"/>
              </a:solidFill>
            </a:endParaRPr>
          </a:p>
        </p:txBody>
      </p:sp>
      <p:sp>
        <p:nvSpPr>
          <p:cNvPr id="5" name="TextBox 4"/>
          <p:cNvSpPr txBox="1"/>
          <p:nvPr/>
        </p:nvSpPr>
        <p:spPr>
          <a:xfrm>
            <a:off x="2850290" y="610761"/>
            <a:ext cx="5997146" cy="646331"/>
          </a:xfrm>
          <a:prstGeom prst="rect">
            <a:avLst/>
          </a:prstGeom>
          <a:noFill/>
        </p:spPr>
        <p:txBody>
          <a:bodyPr wrap="square" rtlCol="0">
            <a:spAutoFit/>
          </a:bodyPr>
          <a:lstStyle/>
          <a:p>
            <a:pPr algn="ctr"/>
            <a:r>
              <a:rPr lang="en-GB" sz="3600" dirty="0" smtClean="0">
                <a:solidFill>
                  <a:srgbClr val="0000FF"/>
                </a:solidFill>
              </a:rPr>
              <a:t>Trade Plates</a:t>
            </a:r>
            <a:endParaRPr lang="en-GB" sz="3600" dirty="0">
              <a:solidFill>
                <a:srgbClr val="0000FF"/>
              </a:solidFill>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64377" y="1960219"/>
            <a:ext cx="3171825" cy="1438275"/>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64377" y="4274616"/>
            <a:ext cx="3221252" cy="1390650"/>
          </a:xfrm>
          <a:prstGeom prst="rect">
            <a:avLst/>
          </a:prstGeom>
        </p:spPr>
      </p:pic>
      <p:sp>
        <p:nvSpPr>
          <p:cNvPr id="6" name="TextBox 5"/>
          <p:cNvSpPr txBox="1"/>
          <p:nvPr/>
        </p:nvSpPr>
        <p:spPr>
          <a:xfrm>
            <a:off x="5848864" y="2290119"/>
            <a:ext cx="3319850" cy="646331"/>
          </a:xfrm>
          <a:prstGeom prst="rect">
            <a:avLst/>
          </a:prstGeom>
          <a:noFill/>
        </p:spPr>
        <p:txBody>
          <a:bodyPr wrap="square" rtlCol="0">
            <a:spAutoFit/>
          </a:bodyPr>
          <a:lstStyle/>
          <a:p>
            <a:r>
              <a:rPr lang="en-GB" sz="3600" dirty="0" smtClean="0"/>
              <a:t>Motor Traders</a:t>
            </a:r>
            <a:endParaRPr lang="en-GB" sz="3600" dirty="0"/>
          </a:p>
        </p:txBody>
      </p:sp>
      <p:sp>
        <p:nvSpPr>
          <p:cNvPr id="8" name="TextBox 7"/>
          <p:cNvSpPr txBox="1"/>
          <p:nvPr/>
        </p:nvSpPr>
        <p:spPr>
          <a:xfrm>
            <a:off x="5848863" y="4724400"/>
            <a:ext cx="3319850" cy="646331"/>
          </a:xfrm>
          <a:prstGeom prst="rect">
            <a:avLst/>
          </a:prstGeom>
          <a:noFill/>
        </p:spPr>
        <p:txBody>
          <a:bodyPr wrap="square" rtlCol="0">
            <a:spAutoFit/>
          </a:bodyPr>
          <a:lstStyle/>
          <a:p>
            <a:r>
              <a:rPr lang="en-GB" sz="3600" dirty="0" smtClean="0"/>
              <a:t>Vehicle Testers</a:t>
            </a:r>
            <a:endParaRPr lang="en-GB" sz="3600" dirty="0"/>
          </a:p>
        </p:txBody>
      </p:sp>
    </p:spTree>
    <p:extLst>
      <p:ext uri="{BB962C8B-B14F-4D97-AF65-F5344CB8AC3E}">
        <p14:creationId xmlns:p14="http://schemas.microsoft.com/office/powerpoint/2010/main" val="16438791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TextBox 5"/>
          <p:cNvSpPr txBox="1"/>
          <p:nvPr/>
        </p:nvSpPr>
        <p:spPr>
          <a:xfrm>
            <a:off x="1664043" y="0"/>
            <a:ext cx="8542638" cy="707886"/>
          </a:xfrm>
          <a:prstGeom prst="rect">
            <a:avLst/>
          </a:prstGeom>
          <a:noFill/>
        </p:spPr>
        <p:txBody>
          <a:bodyPr wrap="square" rtlCol="0">
            <a:spAutoFit/>
          </a:bodyPr>
          <a:lstStyle/>
          <a:p>
            <a:pPr algn="ctr"/>
            <a:r>
              <a:rPr lang="en-GB" sz="4000" dirty="0" smtClean="0">
                <a:solidFill>
                  <a:srgbClr val="FF0000"/>
                </a:solidFill>
              </a:rPr>
              <a:t>Vehicle Licencing and Registration</a:t>
            </a:r>
            <a:endParaRPr lang="en-GB" sz="4000" dirty="0">
              <a:solidFill>
                <a:srgbClr val="FF0000"/>
              </a:solidFill>
            </a:endParaRPr>
          </a:p>
        </p:txBody>
      </p:sp>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89427" y="815632"/>
            <a:ext cx="6502400" cy="4337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1"/>
          <p:cNvSpPr txBox="1">
            <a:spLocks noChangeArrowheads="1"/>
          </p:cNvSpPr>
          <p:nvPr/>
        </p:nvSpPr>
        <p:spPr bwMode="auto">
          <a:xfrm>
            <a:off x="3188859" y="5340350"/>
            <a:ext cx="50403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b="1">
                <a:solidFill>
                  <a:schemeClr val="folHlink"/>
                </a:solidFill>
                <a:latin typeface="Arial Black" panose="020B0A04020102020204" pitchFamily="34" charset="0"/>
                <a:ea typeface="Osaka" pitchFamily="1" charset="-128"/>
              </a:defRPr>
            </a:lvl1pPr>
            <a:lvl2pPr marL="742950" indent="-285750">
              <a:spcBef>
                <a:spcPct val="20000"/>
              </a:spcBef>
              <a:buChar char="–"/>
              <a:defRPr sz="2000">
                <a:solidFill>
                  <a:schemeClr val="tx1"/>
                </a:solidFill>
                <a:latin typeface="Arial" panose="020B0604020202020204" pitchFamily="34" charset="0"/>
                <a:ea typeface="Osaka" pitchFamily="1" charset="-128"/>
              </a:defRPr>
            </a:lvl2pPr>
            <a:lvl3pPr marL="1143000" indent="-228600">
              <a:spcBef>
                <a:spcPct val="20000"/>
              </a:spcBef>
              <a:buChar char="•"/>
              <a:defRPr sz="2000">
                <a:solidFill>
                  <a:schemeClr val="tx1"/>
                </a:solidFill>
                <a:latin typeface="Arial" panose="020B0604020202020204" pitchFamily="34" charset="0"/>
                <a:ea typeface="Osaka" pitchFamily="1" charset="-128"/>
              </a:defRPr>
            </a:lvl3pPr>
            <a:lvl4pPr marL="1600200" indent="-228600">
              <a:spcBef>
                <a:spcPct val="20000"/>
              </a:spcBef>
              <a:buChar char="–"/>
              <a:defRPr sz="2000">
                <a:solidFill>
                  <a:schemeClr val="tx1"/>
                </a:solidFill>
                <a:latin typeface="Arial" panose="020B0604020202020204" pitchFamily="34" charset="0"/>
                <a:ea typeface="Osaka" pitchFamily="1" charset="-128"/>
              </a:defRPr>
            </a:lvl4pPr>
            <a:lvl5pPr marL="2057400" indent="-228600">
              <a:spcBef>
                <a:spcPct val="20000"/>
              </a:spcBef>
              <a:buChar char="»"/>
              <a:defRPr sz="2000">
                <a:solidFill>
                  <a:schemeClr val="tx1"/>
                </a:solidFill>
                <a:latin typeface="Arial" panose="020B0604020202020204" pitchFamily="34" charset="0"/>
                <a:ea typeface="Osaka" pitchFamily="1"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9pPr>
          </a:lstStyle>
          <a:p>
            <a:pPr algn="ctr">
              <a:spcBef>
                <a:spcPct val="0"/>
              </a:spcBef>
              <a:buFontTx/>
              <a:buNone/>
            </a:pPr>
            <a:r>
              <a:rPr lang="en-GB" altLang="en-US" sz="3200" b="0" dirty="0">
                <a:solidFill>
                  <a:schemeClr val="tx1"/>
                </a:solidFill>
                <a:latin typeface="Arial" panose="020B0604020202020204" pitchFamily="34" charset="0"/>
                <a:ea typeface="MS PGothic" panose="020B0600070205080204" pitchFamily="34" charset="-128"/>
              </a:rPr>
              <a:t>Any Questions?</a:t>
            </a:r>
          </a:p>
        </p:txBody>
      </p:sp>
    </p:spTree>
    <p:extLst>
      <p:ext uri="{BB962C8B-B14F-4D97-AF65-F5344CB8AC3E}">
        <p14:creationId xmlns:p14="http://schemas.microsoft.com/office/powerpoint/2010/main" val="2166578514"/>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SUBSTITUTION_ID" val="{C539DDA0-02F4-44DB-B9D5-AD8F4D61E499}"/>
</p:tagLst>
</file>

<file path=ppt/tags/tag2.xml><?xml version="1.0" encoding="utf-8"?>
<p:tagLst xmlns:a="http://schemas.openxmlformats.org/drawingml/2006/main" xmlns:r="http://schemas.openxmlformats.org/officeDocument/2006/relationships" xmlns:p="http://schemas.openxmlformats.org/presentationml/2006/main">
  <p:tag name="MMPROD_SUBSTITUTION_ID" val="{6FEC060E-BB09-4F45-89B9-78F307CF6794}"/>
</p:tagLst>
</file>

<file path=ppt/tags/tag3.xml><?xml version="1.0" encoding="utf-8"?>
<p:tagLst xmlns:a="http://schemas.openxmlformats.org/drawingml/2006/main" xmlns:r="http://schemas.openxmlformats.org/officeDocument/2006/relationships" xmlns:p="http://schemas.openxmlformats.org/presentationml/2006/main">
  <p:tag name="MMPROD_SUBSTITUTION_ID" val="{C539DDA0-02F4-44DB-B9D5-AD8F4D61E49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951</TotalTime>
  <Words>2949</Words>
  <Application>Microsoft Office PowerPoint</Application>
  <PresentationFormat>Widescreen</PresentationFormat>
  <Paragraphs>379</Paragraphs>
  <Slides>21</Slides>
  <Notes>21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MS PGothic</vt:lpstr>
      <vt:lpstr>Arial</vt:lpstr>
      <vt:lpstr>Calibri</vt:lpstr>
      <vt:lpstr>Calibri Light</vt:lpstr>
      <vt:lpstr>Microsoft Sans Serif</vt:lpstr>
      <vt:lpstr>TimesNewRoman</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South Wales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Jones,Sarah swp5354</dc:creator>
  <cp:lastModifiedBy>Jones,Sarah swp5354</cp:lastModifiedBy>
  <cp:revision>76</cp:revision>
  <cp:lastPrinted>2018-10-08T08:04:28Z</cp:lastPrinted>
  <dcterms:created xsi:type="dcterms:W3CDTF">2018-01-30T11:09:50Z</dcterms:created>
  <dcterms:modified xsi:type="dcterms:W3CDTF">2019-02-26T12:59:17Z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0e5233a2-02bd-475e-ab65-006b631733b6</vt:lpwstr>
  </property>
  <property fmtid="{D5CDD505-2E9C-101B-9397-08002B2CF9AE}" pid="3" name="Classification">
    <vt:lpwstr>OFFICIAL</vt:lpwstr>
  </property>
  <property fmtid="{D5CDD505-2E9C-101B-9397-08002B2CF9AE}" pid="4" name="Visibility">
    <vt:lpwstr>NOT VISIBLE</vt:lpwstr>
  </property>
</Properties>
</file>