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24384000" cy="13716000"/>
  <p:notesSz cx="6858000" cy="9144000"/>
  <p:embeddedFontLst>
    <p:embeddedFont>
      <p:font typeface="Embedded Montserrat" panose="020B0604020202020204" charset="0"/>
      <p:regular r:id="rId14"/>
      <p:bold r:id="rId15"/>
      <p:italic r:id="rId16"/>
      <p:boldItalic r:id="rId17"/>
    </p:embeddedFont>
    <p:embeddedFont>
      <p:font typeface="Embedded Public Sans" panose="020B0604020202020204" charset="0"/>
      <p:regular r:id="rId18"/>
      <p:bold r:id="rId19"/>
      <p: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CB6"/>
    <a:srgbClr val="F9FD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5" d="100"/>
          <a:sy n="45" d="100"/>
        </p:scale>
        <p:origin x="427" y="7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06.08.2026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24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24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46.png"/><Relationship Id="rId3" Type="http://schemas.openxmlformats.org/officeDocument/2006/relationships/image" Target="../media/image38.png"/><Relationship Id="rId7" Type="http://schemas.openxmlformats.org/officeDocument/2006/relationships/image" Target="../media/image41.png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4.png"/><Relationship Id="rId5" Type="http://schemas.openxmlformats.org/officeDocument/2006/relationships/image" Target="../media/image4.png"/><Relationship Id="rId10" Type="http://schemas.openxmlformats.org/officeDocument/2006/relationships/image" Target="../media/image43.png"/><Relationship Id="rId4" Type="http://schemas.openxmlformats.org/officeDocument/2006/relationships/image" Target="../media/image39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48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.png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50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1.png"/><Relationship Id="rId10" Type="http://schemas.openxmlformats.org/officeDocument/2006/relationships/image" Target="../media/image54.png"/><Relationship Id="rId4" Type="http://schemas.openxmlformats.org/officeDocument/2006/relationships/image" Target="../media/image2.png"/><Relationship Id="rId9" Type="http://schemas.openxmlformats.org/officeDocument/2006/relationships/image" Target="../media/image5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  <a:effectLst>
            <a:outerShdw blurRad="7837714" dist="653142" dir="5400000" algn="ctr">
              <a:srgbClr val="3E3F44">
                <a:alpha val="12156"/>
              </a:srgbClr>
            </a:outerShdw>
          </a:effectLst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2032000" y="5593992"/>
            <a:ext cx="12685291" cy="4266858"/>
          </a:xfrm>
          <a:prstGeom prst="rect">
            <a:avLst/>
          </a:prstGeom>
        </p:spPr>
        <p:txBody>
          <a:bodyPr wrap="none" lIns="0" tIns="0" rIns="0" bIns="0" rtlCol="0" anchor="b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9638" b="0" i="0" u="none" strike="noStrike" spc="-192">
                <a:solidFill>
                  <a:srgbClr val="E1EDE1"/>
                </a:solidFill>
                <a:latin typeface="Embedded Montserrat"/>
              </a:rPr>
              <a:t>VerdeMode Studi</a:t>
            </a:r>
            <a:r>
              <a:rPr lang="en-US" sz="9638" b="0" i="0" u="none" strike="noStrike">
                <a:solidFill>
                  <a:srgbClr val="E1EDE1"/>
                </a:solidFill>
                <a:latin typeface="Embedded Montserrat"/>
              </a:rPr>
              <a:t>o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9638" b="0" i="0" u="none" strike="noStrike" spc="-192">
                <a:solidFill>
                  <a:srgbClr val="E1EDE1"/>
                </a:solidFill>
                <a:latin typeface="Embedded Montserrat"/>
              </a:rPr>
              <a:t>Online Presenc</a:t>
            </a:r>
            <a:r>
              <a:rPr lang="en-US" sz="9638" b="0" i="0" u="none" strike="noStrike">
                <a:solidFill>
                  <a:srgbClr val="E1EDE1"/>
                </a:solidFill>
                <a:latin typeface="Embedded Montserrat"/>
              </a:rPr>
              <a:t>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32000" y="11045983"/>
            <a:ext cx="12685291" cy="892017"/>
          </a:xfrm>
          <a:prstGeom prst="rect">
            <a:avLst/>
          </a:prstGeom>
        </p:spPr>
        <p:txBody>
          <a:bodyPr wrap="none" lIns="0" tIns="0" rIns="0" bIns="0" rtlCol="0" anchor="b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88" b="0" i="0" u="none" strike="noStrike">
                <a:solidFill>
                  <a:srgbClr val="CCD7CC"/>
                </a:solidFill>
                <a:latin typeface="Embedded Public Sans"/>
              </a:rPr>
              <a:t>Sustainable Fashion. Timeless Style.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88" b="0" i="0" u="none" strike="noStrike">
                <a:solidFill>
                  <a:srgbClr val="CCD7CC"/>
                </a:solidFill>
                <a:latin typeface="Embedded Public Sans"/>
              </a:rPr>
              <a:t>Responsibility for the Planet.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9200" y="2057400"/>
            <a:ext cx="8153400" cy="1524000"/>
          </a:xfrm>
          <a:prstGeom prst="rect">
            <a:avLst/>
          </a:prstGeom>
        </p:spPr>
        <p:txBody>
          <a:bodyPr wrap="none" lIns="0" tIns="0" rIns="0" bIns="0" rtlCol="0" anchor="b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b="0" i="0" u="none" strike="noStrike" spc="226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Business and Web Management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spc="226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Presentation of Plans and Strategies for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spc="226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an Online Presence for a Business</a:t>
            </a:r>
            <a:r>
              <a:rPr lang="en-US" sz="2264" b="0" i="0" u="none" strike="noStrike" spc="226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 202</a:t>
            </a:r>
            <a:r>
              <a:rPr lang="en-US" sz="2264" b="0" i="0" u="none" strike="noStrike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6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b="0" i="0" u="none" strike="noStrike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Lecturer:	</a:t>
            </a:r>
            <a:r>
              <a:rPr lang="en-US" sz="2264" b="0" i="0" u="none" strike="noStrike" dirty="0" err="1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Suneth</a:t>
            </a:r>
            <a:r>
              <a:rPr lang="en-US" sz="2264" b="0" i="0" u="none" strike="noStrike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 Fernando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Student:	Virgil Stanciu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b="0" i="0" u="none" strike="noStrike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ID Number:	2411522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264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Module Cod:	ACCA5019</a:t>
            </a:r>
            <a:endParaRPr lang="en-US" sz="2264" b="0" i="0" u="none" strike="noStrike" dirty="0">
              <a:solidFill>
                <a:schemeClr val="accent3">
                  <a:lumMod val="20000"/>
                  <a:lumOff val="80000"/>
                </a:schemeClr>
              </a:solidFill>
              <a:latin typeface="Embedded Public Sans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264" b="0" i="0" u="none" strike="noStrike" dirty="0">
              <a:solidFill>
                <a:schemeClr val="accent3">
                  <a:lumMod val="20000"/>
                  <a:lumOff val="80000"/>
                </a:schemeClr>
              </a:solidFill>
              <a:latin typeface="Embedded Public Sans"/>
            </a:endParaRP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 </a:t>
            </a:r>
            <a:r>
              <a:rPr lang="en-US" sz="100" dirty="0" err="1">
                <a:solidFill>
                  <a:schemeClr val="accent3">
                    <a:lumMod val="20000"/>
                    <a:lumOff val="80000"/>
                  </a:schemeClr>
                </a:solidFill>
                <a:latin typeface="Embedded Public Sans"/>
              </a:rPr>
              <a:t>Busin</a:t>
            </a:r>
            <a:endParaRPr lang="en-US" sz="100" dirty="0">
              <a:solidFill>
                <a:schemeClr val="accent3">
                  <a:lumMod val="20000"/>
                  <a:lumOff val="80000"/>
                </a:schemeClr>
              </a:solidFill>
              <a:latin typeface="Embedded Public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405955"/>
            <a:ext cx="23222857" cy="1290409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405955"/>
            <a:ext cx="23222857" cy="12904090"/>
          </a:xfrm>
          <a:prstGeom prst="rect">
            <a:avLst/>
          </a:prstGeom>
          <a:effectLst>
            <a:outerShdw blurRad="15484908" dist="1290409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907472" y="326572"/>
            <a:ext cx="7895746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907471" y="326572"/>
            <a:ext cx="13515" cy="1306285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032000" y="2444056"/>
            <a:ext cx="14287649" cy="1054202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809" b="0" i="0" u="none" strike="noStrike" spc="-136">
                <a:solidFill>
                  <a:srgbClr val="3E3F44"/>
                </a:solidFill>
                <a:latin typeface="Embedded Montserrat"/>
              </a:rPr>
              <a:t>Presentation Structur</a:t>
            </a:r>
            <a:r>
              <a:rPr lang="en-US" sz="6809" b="0" i="0" u="none" strike="noStrike">
                <a:solidFill>
                  <a:srgbClr val="3E3F44"/>
                </a:solidFill>
                <a:latin typeface="Embedded Montserrat"/>
              </a:rPr>
              <a:t>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109854" y="4427655"/>
            <a:ext cx="7222753" cy="405462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>
                <a:solidFill>
                  <a:srgbClr val="3E3F44"/>
                </a:solidFill>
                <a:latin typeface="Embedded Public Sans"/>
              </a:rPr>
              <a:t>Introduction — About VerdeMode Studio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283865" y="10711051"/>
            <a:ext cx="6544702" cy="405462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>
                <a:solidFill>
                  <a:srgbClr val="3E3F44"/>
                </a:solidFill>
                <a:latin typeface="Embedded Public Sans"/>
              </a:rPr>
              <a:t>Technology — Cloud &amp; Data Security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230015" y="6522121"/>
            <a:ext cx="5771936" cy="405462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5" b="0" i="0" u="none" strike="noStrike">
                <a:solidFill>
                  <a:srgbClr val="3E3F44"/>
                </a:solidFill>
                <a:latin typeface="Embedded Public Sans"/>
              </a:rPr>
              <a:t>Brand Identity — Logo and Story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221779" y="8616588"/>
            <a:ext cx="4776959" cy="405462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53" b="0" i="0" u="none" strike="noStrike">
                <a:solidFill>
                  <a:srgbClr val="3E3F44"/>
                </a:solidFill>
                <a:latin typeface="Embedded Public Sans"/>
              </a:rPr>
              <a:t>Online 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32000" y="907099"/>
            <a:ext cx="3619512" cy="283824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901" b="0" i="0" u="none" strike="noStrike" spc="76">
                <a:solidFill>
                  <a:srgbClr val="B1C5B0"/>
                </a:solidFill>
                <a:latin typeface="Embedded Public Sans"/>
              </a:rPr>
              <a:t>VERDEMODE STUDIO / 0</a:t>
            </a:r>
            <a:r>
              <a:rPr lang="en-US" sz="1901" b="0" i="0" u="none" strike="noStrike">
                <a:solidFill>
                  <a:srgbClr val="B1C5B0"/>
                </a:solidFill>
                <a:latin typeface="Embedded Public Sans"/>
              </a:rPr>
              <a:t>2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032000" y="6366694"/>
            <a:ext cx="821336" cy="716317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0" i="0" u="none" strike="noStrike">
                <a:solidFill>
                  <a:srgbClr val="A5BBA4"/>
                </a:solidFill>
                <a:latin typeface="Embedded Montserrat"/>
              </a:rPr>
              <a:t>02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32000" y="8461160"/>
            <a:ext cx="811864" cy="716317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0" i="0" u="none" strike="noStrike">
                <a:solidFill>
                  <a:srgbClr val="A5BBA4"/>
                </a:solidFill>
                <a:latin typeface="Embedded Montserrat"/>
              </a:rPr>
              <a:t>03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032000" y="10555627"/>
            <a:ext cx="883264" cy="716317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0" i="0" u="none" strike="noStrike">
                <a:solidFill>
                  <a:srgbClr val="A5BBA4"/>
                </a:solidFill>
                <a:latin typeface="Embedded Montserrat"/>
              </a:rPr>
              <a:t>04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32000" y="4272227"/>
            <a:ext cx="683151" cy="716317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0" i="0" u="none" strike="noStrike">
                <a:solidFill>
                  <a:srgbClr val="A5BBA4"/>
                </a:solidFill>
                <a:latin typeface="Embedded Montserrat"/>
              </a:rPr>
              <a:t>01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75" y="326572"/>
            <a:ext cx="22506649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8675" y="326572"/>
            <a:ext cx="22506649" cy="13062857"/>
          </a:xfrm>
          <a:prstGeom prst="rect">
            <a:avLst/>
          </a:prstGeom>
          <a:effectLst>
            <a:outerShdw blurRad="17424748" dist="1452062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23222857" cy="5224974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032000" y="8443212"/>
            <a:ext cx="9676191" cy="2302689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529" b="0" i="0" u="none" strike="noStrike">
                <a:solidFill>
                  <a:srgbClr val="3E3F44"/>
                </a:solidFill>
                <a:latin typeface="Embedded Public Sans"/>
              </a:rPr>
              <a:t>VerdeMode Studio is a sustainable fashion brand dedicated to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529" b="0" i="0" u="none" strike="noStrike">
                <a:solidFill>
                  <a:srgbClr val="3E3F44"/>
                </a:solidFill>
                <a:latin typeface="Embedded Public Sans"/>
              </a:rPr>
              <a:t>ethically sourced clothing and accessories. We focus on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529" b="0" i="0" u="none" strike="noStrike">
                <a:solidFill>
                  <a:srgbClr val="3E3F44"/>
                </a:solidFill>
                <a:latin typeface="Embedded Public Sans"/>
              </a:rPr>
              <a:t>minimalist design, creating timeless pieces that respect both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529" b="0" i="0" u="none" strike="noStrike">
                <a:solidFill>
                  <a:srgbClr val="3E3F44"/>
                </a:solidFill>
                <a:latin typeface="Embedded Public Sans"/>
              </a:rPr>
              <a:t>environment and craftsmen.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032000" y="7026838"/>
            <a:ext cx="11127619" cy="93256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023" b="0" i="0" u="none" strike="noStrike" spc="-120">
                <a:solidFill>
                  <a:srgbClr val="3E3F44"/>
                </a:solidFill>
                <a:latin typeface="Embedded Montserrat"/>
              </a:rPr>
              <a:t>What is VerdeMode</a:t>
            </a:r>
            <a:r>
              <a:rPr lang="en-US" sz="6023" b="0" i="0" u="none" strike="noStrike">
                <a:solidFill>
                  <a:srgbClr val="3E3F44"/>
                </a:solidFill>
                <a:latin typeface="Embedded Montserrat"/>
              </a:rPr>
              <a:t>?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675809" y="7434411"/>
            <a:ext cx="11127619" cy="81092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>
                <a:solidFill>
                  <a:srgbClr val="3E3F44"/>
                </a:solidFill>
                <a:latin typeface="Embedded Public Sans"/>
              </a:rPr>
              <a:t>Reshaping fashion through transparency, quality, 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>
                <a:solidFill>
                  <a:srgbClr val="3E3F44"/>
                </a:solidFill>
                <a:latin typeface="Embedded Public Sans"/>
              </a:rPr>
              <a:t>conscious choices.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675809" y="9136722"/>
            <a:ext cx="11127619" cy="81092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 dirty="0">
                <a:solidFill>
                  <a:srgbClr val="3E3F44"/>
                </a:solidFill>
                <a:latin typeface="Embedded Public Sans"/>
              </a:rPr>
              <a:t>To all aged , creative professionals, and students valuing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 dirty="0">
                <a:solidFill>
                  <a:srgbClr val="3E3F44"/>
                </a:solidFill>
                <a:latin typeface="Embedded Public Sans"/>
              </a:rPr>
              <a:t>sustainability.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675809" y="7026838"/>
            <a:ext cx="11127619" cy="31085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83" b="0" i="0" u="none" strike="noStrike">
                <a:solidFill>
                  <a:srgbClr val="A5BBA4"/>
                </a:solidFill>
                <a:latin typeface="Embedded Public Sans"/>
              </a:rPr>
              <a:t>MISSION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675809" y="8729145"/>
            <a:ext cx="11127619" cy="31085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83" b="0" i="0" u="none" strike="noStrike">
                <a:solidFill>
                  <a:srgbClr val="A5BBA4"/>
                </a:solidFill>
                <a:latin typeface="Embedded Public Sans"/>
              </a:rPr>
              <a:t>TARGET AUDIENCE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2979484" y="7867327"/>
            <a:ext cx="10095243" cy="675771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979484" y="7268424"/>
            <a:ext cx="10095243" cy="40546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sz="100" dirty="0">
              <a:latin typeface="Embedded Montserrat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1FEB5CE-9B78-AA64-C94D-58C62C97B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200" y="1487632"/>
            <a:ext cx="14401800" cy="10475768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028700" y="324838"/>
            <a:ext cx="8953500" cy="83795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Montserrat"/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5333" b="0" i="0" u="none" strike="noStrike" spc="-106" dirty="0">
                <a:solidFill>
                  <a:srgbClr val="3E3F44"/>
                </a:solidFill>
                <a:latin typeface="Embedded Montserrat"/>
              </a:rPr>
              <a:t>Our</a:t>
            </a:r>
            <a:r>
              <a:rPr lang="en-US" sz="5333" spc="-106" dirty="0">
                <a:solidFill>
                  <a:srgbClr val="3E3F44"/>
                </a:solidFill>
                <a:latin typeface="Embedded Montserrat"/>
              </a:rPr>
              <a:t> Logo</a:t>
            </a:r>
            <a:endParaRPr lang="en-US" sz="5333" b="0" i="0" u="none" strike="noStrike" dirty="0">
              <a:solidFill>
                <a:srgbClr val="3E3F44"/>
              </a:solidFill>
              <a:latin typeface="Embedded Montserrat"/>
            </a:endParaRP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Montserrat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889" y="326572"/>
            <a:ext cx="23112222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889" y="326572"/>
            <a:ext cx="23112222" cy="13062857"/>
          </a:xfrm>
          <a:prstGeom prst="rect">
            <a:avLst/>
          </a:prstGeom>
          <a:effectLst>
            <a:outerShdw blurRad="12059237" dist="1004936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1" y="326572"/>
            <a:ext cx="23222858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1" y="326572"/>
            <a:ext cx="23222858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571" y="326571"/>
            <a:ext cx="23222858" cy="13062858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032001" y="5795877"/>
            <a:ext cx="16449523" cy="2554413"/>
          </a:xfrm>
          <a:prstGeom prst="rect">
            <a:avLst/>
          </a:prstGeom>
        </p:spPr>
        <p:txBody>
          <a:bodyPr wrap="squar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928" b="0" i="0" u="none" strike="noStrike">
                <a:solidFill>
                  <a:srgbClr val="E1EDE1"/>
                </a:solidFill>
                <a:latin typeface="Embedded Montserrat"/>
              </a:rPr>
              <a:t>"It all started with the belief that fashion should not harm anyone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928" b="0" i="0" u="none" strike="noStrike">
                <a:solidFill>
                  <a:srgbClr val="E1EDE1"/>
                </a:solidFill>
                <a:latin typeface="Embedded Montserrat"/>
              </a:rPr>
              <a:t>—neither people nor the planet. Real elegance begins with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928" b="0" i="0" u="none" strike="noStrike">
                <a:solidFill>
                  <a:srgbClr val="E1EDE1"/>
                </a:solidFill>
                <a:latin typeface="Embedded Montserrat"/>
              </a:rPr>
              <a:t>responsibility."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32000" y="4688246"/>
            <a:ext cx="3195730" cy="527101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04" b="0" i="0" u="none" strike="noStrike" spc="170">
                <a:solidFill>
                  <a:srgbClr val="A5BBA4"/>
                </a:solidFill>
                <a:latin typeface="Embedded Montserrat"/>
              </a:rPr>
              <a:t>OUR STOR</a:t>
            </a:r>
            <a:r>
              <a:rPr lang="en-US" sz="3404" b="0" i="0" u="none" strike="noStrike">
                <a:solidFill>
                  <a:srgbClr val="A5BBA4"/>
                </a:solidFill>
                <a:latin typeface="Embedded Montserrat"/>
              </a:rPr>
              <a:t>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5242" y="3092795"/>
            <a:ext cx="6528789" cy="727040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7363" y="3169162"/>
            <a:ext cx="6529001" cy="551763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29759" y="3092795"/>
            <a:ext cx="6529001" cy="7118005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2032000" y="1487632"/>
            <a:ext cx="23368000" cy="83795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333" b="0" i="0" u="none" strike="noStrike" spc="-106">
                <a:solidFill>
                  <a:srgbClr val="3E3F44"/>
                </a:solidFill>
                <a:latin typeface="Embedded Montserrat"/>
              </a:rPr>
              <a:t>Platform Strateg</a:t>
            </a:r>
            <a:r>
              <a:rPr lang="en-US" sz="5333" b="0" i="0" u="none" strike="noStrike">
                <a:solidFill>
                  <a:srgbClr val="3E3F44"/>
                </a:solidFill>
                <a:latin typeface="Embedded Montserrat"/>
              </a:rPr>
              <a:t>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626044" y="6280568"/>
            <a:ext cx="6126262" cy="72983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 dirty="0">
                <a:solidFill>
                  <a:srgbClr val="5C5B5F"/>
                </a:solidFill>
                <a:latin typeface="Embedded Public Sans"/>
              </a:rPr>
              <a:t>Production process and customer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 dirty="0">
                <a:solidFill>
                  <a:srgbClr val="5C5B5F"/>
                </a:solidFill>
                <a:latin typeface="Embedded Public Sans"/>
              </a:rPr>
              <a:t>testimonials.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494495" y="5975768"/>
            <a:ext cx="6126505" cy="72983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 dirty="0">
                <a:solidFill>
                  <a:srgbClr val="5C5B5F"/>
                </a:solidFill>
                <a:latin typeface="Embedded Public Sans"/>
              </a:rPr>
              <a:t>Outfit ideas, slow fashion, 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 dirty="0">
                <a:solidFill>
                  <a:srgbClr val="5C5B5F"/>
                </a:solidFill>
                <a:latin typeface="Embedded Public Sans"/>
              </a:rPr>
              <a:t>natural materials.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30560" y="6356768"/>
            <a:ext cx="6126505" cy="72983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 dirty="0">
                <a:solidFill>
                  <a:srgbClr val="5C5B5F"/>
                </a:solidFill>
                <a:latin typeface="Embedded Public Sans"/>
              </a:rPr>
              <a:t>Behind the scenes, debunking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 dirty="0">
                <a:solidFill>
                  <a:srgbClr val="5C5B5F"/>
                </a:solidFill>
                <a:latin typeface="Embedded Public Sans"/>
              </a:rPr>
              <a:t>myths, and quick tips.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26044" y="3693595"/>
            <a:ext cx="6126262" cy="44600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88" b="0" i="0" u="none" strike="noStrike">
                <a:solidFill>
                  <a:srgbClr val="A5BBA4"/>
                </a:solidFill>
                <a:latin typeface="Embedded Public Sans"/>
              </a:rPr>
              <a:t>INSTAGRAM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8197" y="3693595"/>
            <a:ext cx="6126505" cy="44600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88" b="0" i="0" u="none" strike="noStrike" dirty="0">
                <a:solidFill>
                  <a:srgbClr val="A5BBA4"/>
                </a:solidFill>
                <a:latin typeface="Embedded Public Sans"/>
              </a:rPr>
              <a:t>PINTEREST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430560" y="3693595"/>
            <a:ext cx="6126505" cy="44600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88" b="0" i="0" u="none" strike="noStrike">
                <a:solidFill>
                  <a:srgbClr val="A5BBA4"/>
                </a:solidFill>
                <a:latin typeface="Embedded Public Sans"/>
              </a:rPr>
              <a:t>TIKTOK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26044" y="4937439"/>
            <a:ext cx="6126262" cy="36491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Focus:</a:t>
            </a: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 Awareness &amp; Sales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528197" y="4937439"/>
            <a:ext cx="6126505" cy="36491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 dirty="0">
                <a:solidFill>
                  <a:srgbClr val="3E3F44"/>
                </a:solidFill>
                <a:latin typeface="Embedded Public Sans"/>
              </a:rPr>
              <a:t>Focus:</a:t>
            </a:r>
            <a:r>
              <a:rPr lang="en-US" sz="2445" b="0" i="0" u="none" strike="noStrike" dirty="0">
                <a:solidFill>
                  <a:srgbClr val="3E3F44"/>
                </a:solidFill>
                <a:latin typeface="Embedded Public Sans"/>
              </a:rPr>
              <a:t> Inspiration &amp; Traffic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430560" y="4937439"/>
            <a:ext cx="6126505" cy="36491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Focus:</a:t>
            </a: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 Youth Engagement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32000" y="907102"/>
            <a:ext cx="2385808" cy="2838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901" b="0" i="0" u="none" strike="noStrike" spc="76">
                <a:solidFill>
                  <a:srgbClr val="B1C5B0"/>
                </a:solidFill>
                <a:latin typeface="Embedded Public Sans"/>
              </a:rPr>
              <a:t>MARKETING / 0</a:t>
            </a:r>
            <a:r>
              <a:rPr lang="en-US" sz="1901" b="0" i="0" u="none" strike="noStrike">
                <a:solidFill>
                  <a:srgbClr val="B1C5B0"/>
                </a:solidFill>
                <a:latin typeface="Embedded Public Sans"/>
              </a:rPr>
              <a:t>6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889" y="326572"/>
            <a:ext cx="23112222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889" y="326572"/>
            <a:ext cx="23112222" cy="13062857"/>
          </a:xfrm>
          <a:prstGeom prst="rect">
            <a:avLst/>
          </a:prstGeom>
          <a:effectLst>
            <a:outerShdw blurRad="12059237" dist="1004936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1" y="326572"/>
            <a:ext cx="23222858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92001" y="326572"/>
            <a:ext cx="11611428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192001" y="326572"/>
            <a:ext cx="13515" cy="1306285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032000" y="4223866"/>
            <a:ext cx="10014857" cy="83795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333" b="0" i="0" u="none" strike="noStrike" spc="-106">
                <a:solidFill>
                  <a:srgbClr val="3E3F44"/>
                </a:solidFill>
                <a:latin typeface="Embedded Montserrat"/>
              </a:rPr>
              <a:t>Content &amp; SE</a:t>
            </a:r>
            <a:r>
              <a:rPr lang="en-US" sz="5333" b="0" i="0" u="none" strike="noStrike">
                <a:solidFill>
                  <a:srgbClr val="3E3F44"/>
                </a:solidFill>
                <a:latin typeface="Embedded Montserrat"/>
              </a:rPr>
              <a:t>O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32000" y="6103991"/>
            <a:ext cx="10014857" cy="87089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85" b="0" i="0" u="none" strike="noStrike">
                <a:solidFill>
                  <a:srgbClr val="5F6263"/>
                </a:solidFill>
                <a:latin typeface="Embedded Public Sans"/>
              </a:rPr>
              <a:t>Eco-blogs, bi-weekly newsletters, "Sustainable Wardrobe"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85" b="0" i="0" u="none" strike="noStrike">
                <a:solidFill>
                  <a:srgbClr val="5F6263"/>
                </a:solidFill>
                <a:latin typeface="Embedded Public Sans"/>
              </a:rPr>
              <a:t>guides, and transparency pages.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032000" y="8621230"/>
            <a:ext cx="10014857" cy="87089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85" b="0" i="0" u="none" strike="noStrike">
                <a:solidFill>
                  <a:srgbClr val="5F6263"/>
                </a:solidFill>
                <a:latin typeface="Embedded Public Sans"/>
              </a:rPr>
              <a:t>Targeting: sustainable fashion, eco-friendly clothing, and slow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85" b="0" i="0" u="none" strike="noStrike">
                <a:solidFill>
                  <a:srgbClr val="5F6263"/>
                </a:solidFill>
                <a:latin typeface="Embedded Public Sans"/>
              </a:rPr>
              <a:t>fashion keywords.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32000" y="5642352"/>
            <a:ext cx="10014857" cy="36491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Content Marketing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2000" y="8159603"/>
            <a:ext cx="10014857" cy="36491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Search Optimization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889" y="326572"/>
            <a:ext cx="23112222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889" y="326572"/>
            <a:ext cx="23112222" cy="13062857"/>
          </a:xfrm>
          <a:prstGeom prst="rect">
            <a:avLst/>
          </a:prstGeom>
          <a:effectLst>
            <a:outerShdw blurRad="12059237" dist="1004936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1" y="326572"/>
            <a:ext cx="23222858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31999" y="3099547"/>
            <a:ext cx="96720" cy="96761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85439" y="3099547"/>
            <a:ext cx="96720" cy="967619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85439" y="6921453"/>
            <a:ext cx="96720" cy="967619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2031999" y="1487632"/>
            <a:ext cx="23368002" cy="83795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333" b="0" i="0" u="none" strike="noStrike" spc="-106">
                <a:solidFill>
                  <a:srgbClr val="3E3F44"/>
                </a:solidFill>
                <a:latin typeface="Embedded Montserrat"/>
              </a:rPr>
              <a:t>Cloud-Enabled Operation</a:t>
            </a:r>
            <a:r>
              <a:rPr lang="en-US" sz="5333" b="0" i="0" u="none" strike="noStrike">
                <a:solidFill>
                  <a:srgbClr val="3E3F44"/>
                </a:solidFill>
                <a:latin typeface="Embedded Montserrat"/>
              </a:rPr>
              <a:t>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418878" y="3099547"/>
            <a:ext cx="8184702" cy="40546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19" b="0" i="0" u="none" strike="noStrike" dirty="0">
                <a:solidFill>
                  <a:srgbClr val="3E3F44"/>
                </a:solidFill>
                <a:latin typeface="Embedded Montserrat"/>
              </a:rPr>
              <a:t>Secure </a:t>
            </a:r>
            <a:r>
              <a:rPr lang="en-US" sz="2619" dirty="0">
                <a:solidFill>
                  <a:srgbClr val="3E3F44"/>
                </a:solidFill>
                <a:latin typeface="Embedded Montserrat"/>
              </a:rPr>
              <a:t>&amp; </a:t>
            </a:r>
            <a:r>
              <a:rPr lang="en-US" sz="2619" b="0" i="0" u="none" strike="noStrike" dirty="0">
                <a:solidFill>
                  <a:srgbClr val="3E3F44"/>
                </a:solidFill>
                <a:latin typeface="Embedded Montserrat"/>
              </a:rPr>
              <a:t>Scalable Storage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Montserrat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772317" y="6921453"/>
            <a:ext cx="8100674" cy="40546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19" b="0" i="0" u="none" strike="noStrike">
                <a:solidFill>
                  <a:srgbClr val="3E3F44"/>
                </a:solidFill>
                <a:latin typeface="Embedded Montserrat"/>
              </a:rPr>
              <a:t>Green Energy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18878" y="3505009"/>
            <a:ext cx="9239722" cy="9676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/>
              <a:t>- We store product, order, and customer data without investing in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/>
              <a:t>expensive equipment; we expand storage capacity only when needed.</a:t>
            </a: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772317" y="3099547"/>
            <a:ext cx="6816942" cy="40546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19" b="0" i="0" u="none" strike="noStrike">
                <a:solidFill>
                  <a:srgbClr val="3E3F44"/>
                </a:solidFill>
                <a:latin typeface="Embedded Montserrat"/>
              </a:rPr>
              <a:t>Remote Synergy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772316" y="7326915"/>
            <a:ext cx="9239721" cy="120748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en-GB" sz="2400" dirty="0"/>
              <a:t>We only pay for what we use, and modern data </a:t>
            </a:r>
            <a:r>
              <a:rPr lang="en-GB" sz="2400" dirty="0" err="1"/>
              <a:t>centers</a:t>
            </a:r>
            <a:r>
              <a:rPr lang="en-GB" sz="2400" dirty="0"/>
              <a:t> increasingly run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/>
              <a:t>on renewable energy – aligning our technical operations with our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/>
              <a:t>sustainability values.</a:t>
            </a:r>
            <a:r>
              <a:rPr lang="en-US" sz="100" dirty="0">
                <a:latin typeface="Embedded Public Sans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772316" y="3505009"/>
            <a:ext cx="8100674" cy="9676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en-GB" sz="2400" dirty="0"/>
              <a:t>The team can work from anywhere – from design to delivery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/>
              <a:t> always having up-to-date information.</a:t>
            </a:r>
            <a:r>
              <a:rPr lang="en-US" sz="2264" b="0" i="0" u="none" strike="noStrike" dirty="0">
                <a:solidFill>
                  <a:srgbClr val="616163"/>
                </a:solidFill>
                <a:latin typeface="Embedded Public Sans"/>
              </a:rPr>
              <a:t>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Public Sans"/>
              </a:rPr>
              <a:t>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C01410B-33FD-5BB2-E519-6AF878E3FA62}"/>
              </a:ext>
            </a:extLst>
          </p:cNvPr>
          <p:cNvGrpSpPr/>
          <p:nvPr/>
        </p:nvGrpSpPr>
        <p:grpSpPr>
          <a:xfrm>
            <a:off x="2031999" y="6921453"/>
            <a:ext cx="9626601" cy="1765347"/>
            <a:chOff x="2031999" y="6921453"/>
            <a:chExt cx="9626601" cy="1765347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031999" y="6921453"/>
              <a:ext cx="96720" cy="967619"/>
            </a:xfrm>
            <a:prstGeom prst="rect">
              <a:avLst/>
            </a:prstGeom>
          </p:spPr>
        </p:pic>
        <p:sp>
          <p:nvSpPr>
            <p:cNvPr id="15" name="TextBox 15"/>
            <p:cNvSpPr txBox="1"/>
            <p:nvPr/>
          </p:nvSpPr>
          <p:spPr>
            <a:xfrm>
              <a:off x="2418878" y="6921453"/>
              <a:ext cx="7548664" cy="405462"/>
            </a:xfrm>
            <a:prstGeom prst="rect">
              <a:avLst/>
            </a:prstGeom>
          </p:spPr>
          <p:txBody>
            <a:bodyPr wrap="none" lIns="0" tIns="0" rIns="0" bIns="0" rtlCol="0" anchor="t"/>
            <a:lstStyle/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Montserrat"/>
                </a:rPr>
                <a:t> </a:t>
              </a:r>
            </a:p>
            <a:p>
              <a:pPr marL="0" algn="l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2619" b="0" i="0" u="none" strike="noStrike" dirty="0">
                  <a:solidFill>
                    <a:srgbClr val="3E3F44"/>
                  </a:solidFill>
                  <a:latin typeface="Embedded Montserrat"/>
                </a:rPr>
                <a:t>Unified Logistics</a:t>
              </a:r>
            </a:p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Montserrat"/>
                </a:rPr>
                <a:t> 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18878" y="7326915"/>
              <a:ext cx="9239722" cy="1359885"/>
            </a:xfrm>
            <a:prstGeom prst="rect">
              <a:avLst/>
            </a:prstGeom>
          </p:spPr>
          <p:txBody>
            <a:bodyPr wrap="none" lIns="0" tIns="0" rIns="0" bIns="0" rtlCol="0" anchor="t"/>
            <a:lstStyle/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Public Sans"/>
                </a:rPr>
                <a:t> </a:t>
              </a:r>
            </a:p>
            <a:p>
              <a:pPr marL="342900" indent="-342900" fontAlgn="base">
                <a:spcBef>
                  <a:spcPct val="0"/>
                </a:spcBef>
                <a:spcAft>
                  <a:spcPct val="0"/>
                </a:spcAft>
                <a:buFontTx/>
                <a:buChar char="-"/>
              </a:pPr>
              <a:r>
                <a:rPr lang="en-GB" sz="2400" dirty="0"/>
                <a:t>We track inventory, orders, and customer relationships using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400" dirty="0"/>
                <a:t>cloud-integrated systems, with no risk of errors or data loss.</a:t>
              </a:r>
              <a:r>
                <a:rPr lang="en-US" sz="2264" b="0" i="0" u="none" strike="noStrike" dirty="0">
                  <a:solidFill>
                    <a:srgbClr val="616163"/>
                  </a:solidFill>
                  <a:latin typeface="Embedded Public Sans"/>
                </a:rPr>
                <a:t> </a:t>
              </a:r>
            </a:p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Public Sans"/>
                </a:rPr>
                <a:t> 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6924A32-8589-1F8F-123A-56002E148966}"/>
              </a:ext>
            </a:extLst>
          </p:cNvPr>
          <p:cNvGrpSpPr/>
          <p:nvPr/>
        </p:nvGrpSpPr>
        <p:grpSpPr>
          <a:xfrm>
            <a:off x="6845299" y="10020345"/>
            <a:ext cx="11137901" cy="1765347"/>
            <a:chOff x="2031999" y="6921453"/>
            <a:chExt cx="11137901" cy="1765347"/>
          </a:xfrm>
        </p:grpSpPr>
        <p:pic>
          <p:nvPicPr>
            <p:cNvPr id="22" name="Picture 8">
              <a:extLst>
                <a:ext uri="{FF2B5EF4-FFF2-40B4-BE49-F238E27FC236}">
                  <a16:creationId xmlns:a16="http://schemas.microsoft.com/office/drawing/2014/main" id="{9DDC2D29-51F1-54F2-6F35-2C032975EE3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031999" y="6921453"/>
              <a:ext cx="96720" cy="967619"/>
            </a:xfrm>
            <a:prstGeom prst="rect">
              <a:avLst/>
            </a:prstGeom>
          </p:spPr>
        </p:pic>
        <p:sp>
          <p:nvSpPr>
            <p:cNvPr id="23" name="TextBox 15">
              <a:extLst>
                <a:ext uri="{FF2B5EF4-FFF2-40B4-BE49-F238E27FC236}">
                  <a16:creationId xmlns:a16="http://schemas.microsoft.com/office/drawing/2014/main" id="{1D094431-93CB-E599-1DA3-6C0520E3BE82}"/>
                </a:ext>
              </a:extLst>
            </p:cNvPr>
            <p:cNvSpPr txBox="1"/>
            <p:nvPr/>
          </p:nvSpPr>
          <p:spPr>
            <a:xfrm>
              <a:off x="2418878" y="6921453"/>
              <a:ext cx="7548664" cy="405462"/>
            </a:xfrm>
            <a:prstGeom prst="rect">
              <a:avLst/>
            </a:prstGeom>
          </p:spPr>
          <p:txBody>
            <a:bodyPr wrap="none" lIns="0" tIns="0" rIns="0" bIns="0" rtlCol="0" anchor="t"/>
            <a:lstStyle/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Montserrat"/>
                </a:rPr>
                <a:t> </a:t>
              </a:r>
            </a:p>
            <a:p>
              <a:pPr marL="0" algn="l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2619" dirty="0">
                  <a:solidFill>
                    <a:srgbClr val="3E3F44"/>
                  </a:solidFill>
                  <a:latin typeface="Embedded Montserrat"/>
                </a:rPr>
                <a:t>Automatic Backup</a:t>
              </a:r>
              <a:endParaRPr lang="en-US" sz="2619" b="0" i="0" u="none" strike="noStrike" dirty="0">
                <a:solidFill>
                  <a:srgbClr val="3E3F44"/>
                </a:solidFill>
                <a:latin typeface="Embedded Montserrat"/>
              </a:endParaRPr>
            </a:p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Montserrat"/>
                </a:rPr>
                <a:t> </a:t>
              </a:r>
            </a:p>
          </p:txBody>
        </p:sp>
        <p:sp>
          <p:nvSpPr>
            <p:cNvPr id="24" name="TextBox 18">
              <a:extLst>
                <a:ext uri="{FF2B5EF4-FFF2-40B4-BE49-F238E27FC236}">
                  <a16:creationId xmlns:a16="http://schemas.microsoft.com/office/drawing/2014/main" id="{2C10B813-CA05-C4A5-4926-C36CB9B3A4AE}"/>
                </a:ext>
              </a:extLst>
            </p:cNvPr>
            <p:cNvSpPr txBox="1"/>
            <p:nvPr/>
          </p:nvSpPr>
          <p:spPr>
            <a:xfrm>
              <a:off x="2418878" y="7326915"/>
              <a:ext cx="10751022" cy="1359885"/>
            </a:xfrm>
            <a:prstGeom prst="rect">
              <a:avLst/>
            </a:prstGeom>
          </p:spPr>
          <p:txBody>
            <a:bodyPr wrap="none" lIns="0" tIns="0" rIns="0" bIns="0" rtlCol="0" anchor="t"/>
            <a:lstStyle/>
            <a:p>
              <a:pPr marL="0" algn="l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sz="100" dirty="0">
                  <a:latin typeface="Embedded Public Sans"/>
                </a:rPr>
                <a:t> </a:t>
              </a:r>
            </a:p>
            <a:p>
              <a:pPr marL="342900" indent="-342900" fontAlgn="base">
                <a:spcBef>
                  <a:spcPct val="0"/>
                </a:spcBef>
                <a:spcAft>
                  <a:spcPct val="0"/>
                </a:spcAft>
                <a:buFontTx/>
                <a:buChar char="-"/>
              </a:pPr>
              <a:r>
                <a:rPr lang="en-GB" sz="2400" dirty="0"/>
                <a:t>Data is continuously saved across multiple locations, so there is no risk of losing it. </a:t>
              </a:r>
              <a:r>
                <a:rPr lang="en-US" sz="100" dirty="0">
                  <a:latin typeface="Embedded Public Sans"/>
                </a:rPr>
                <a:t> 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  <a:effectLst>
            <a:outerShdw blurRad="7837714" dist="653142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1" y="326572"/>
            <a:ext cx="7663450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30505" y="326572"/>
            <a:ext cx="13515" cy="1306285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66005" y="6049545"/>
            <a:ext cx="342698" cy="423333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05528" y="8701926"/>
            <a:ext cx="463651" cy="34269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06322" y="7770758"/>
            <a:ext cx="262064" cy="46365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66005" y="7182300"/>
            <a:ext cx="342698" cy="14111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846640" y="6940396"/>
            <a:ext cx="181429" cy="18142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866798" y="8802720"/>
            <a:ext cx="141111" cy="141111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9695449" y="4600822"/>
            <a:ext cx="14554790" cy="83795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333" b="0" i="0" u="none" strike="noStrike" spc="-106">
                <a:solidFill>
                  <a:srgbClr val="3E3F44"/>
                </a:solidFill>
                <a:latin typeface="Embedded Montserrat"/>
              </a:rPr>
              <a:t>Protecting Customer Trus</a:t>
            </a:r>
            <a:r>
              <a:rPr lang="en-US" sz="5333" b="0" i="0" u="none" strike="noStrike">
                <a:solidFill>
                  <a:srgbClr val="3E3F44"/>
                </a:solidFill>
                <a:latin typeface="Embedded Montserrat"/>
              </a:rPr>
              <a:t>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469419" y="6949341"/>
            <a:ext cx="10414597" cy="36491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GDPR Compliance:</a:t>
            </a: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 Minimal data collection &amp; full user control.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469419" y="7820022"/>
            <a:ext cx="9771517" cy="36491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Secure Payments:</a:t>
            </a: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 Authorized and certified providers only.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69419" y="6078649"/>
            <a:ext cx="8563070" cy="36491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Data Encryption:</a:t>
            </a: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 High-standard HTTPS protection.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469419" y="8690713"/>
            <a:ext cx="8179359" cy="36491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1" i="0" u="none" strike="noStrike">
                <a:solidFill>
                  <a:srgbClr val="3E3F44"/>
                </a:solidFill>
                <a:latin typeface="Embedded Public Sans"/>
              </a:rPr>
              <a:t>Transparency:</a:t>
            </a: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 Proactive risk notification system.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  <a:effectLst>
            <a:outerShdw blurRad="7837714" dist="653142" dir="5400000" algn="ctr">
              <a:srgbClr val="3E3F44">
                <a:alpha val="12156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14117" y="326571"/>
            <a:ext cx="9289101" cy="1306285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14117" y="326572"/>
            <a:ext cx="13515" cy="1306285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032000" y="4545070"/>
            <a:ext cx="12685291" cy="932564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023" b="0" i="0" u="none" strike="noStrike" spc="-120">
                <a:solidFill>
                  <a:srgbClr val="3E3F44"/>
                </a:solidFill>
                <a:latin typeface="Embedded Montserrat"/>
              </a:rPr>
              <a:t>Together for Better Fashio</a:t>
            </a:r>
            <a:r>
              <a:rPr lang="en-US" sz="6023" b="0" i="0" u="none" strike="noStrike">
                <a:solidFill>
                  <a:srgbClr val="3E3F44"/>
                </a:solidFill>
                <a:latin typeface="Embedded Montserrat"/>
              </a:rPr>
              <a:t>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93437" y="6058167"/>
            <a:ext cx="10659637" cy="72983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Website launch, social account setup, and initial content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seeding.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3603" y="8441107"/>
            <a:ext cx="11107948" cy="72983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Building an active community recognized as a trusted, sustainable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45" b="0" i="0" u="none" strike="noStrike">
                <a:solidFill>
                  <a:srgbClr val="3E3F44"/>
                </a:solidFill>
                <a:latin typeface="Embedded Public Sans"/>
              </a:rPr>
              <a:t>brand.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Public Sans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32000" y="6058168"/>
            <a:ext cx="1580744" cy="81092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19" b="0" i="0" u="none" strike="noStrike">
                <a:solidFill>
                  <a:srgbClr val="A5BBA4"/>
                </a:solidFill>
                <a:latin typeface="Embedded Montserrat"/>
              </a:rPr>
              <a:t>PHASE1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2000" y="8441107"/>
            <a:ext cx="1132433" cy="40546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19" b="0" i="0" u="none" strike="noStrike">
                <a:solidFill>
                  <a:srgbClr val="A5BBA4"/>
                </a:solidFill>
                <a:latin typeface="Embedded Montserrat"/>
              </a:rPr>
              <a:t>GOAL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Montserrat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786" y="326572"/>
            <a:ext cx="23186428" cy="13062857"/>
          </a:xfrm>
          <a:prstGeom prst="rect">
            <a:avLst/>
          </a:prstGeom>
          <a:effectLst>
            <a:outerShdw blurRad="7837714" dist="653142" dir="5400000" algn="ctr">
              <a:srgbClr val="3E3F44">
                <a:alpha val="12156"/>
              </a:srgbClr>
            </a:outerShdw>
          </a:effectLst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069894" y="4646438"/>
            <a:ext cx="18244000" cy="1419118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995" b="0" i="0" u="none" strike="noStrike" spc="-179">
                <a:solidFill>
                  <a:srgbClr val="E1EDE1"/>
                </a:solidFill>
                <a:latin typeface="Embedded Montserrat"/>
              </a:rPr>
              <a:t>Thank You for Your Attentio</a:t>
            </a:r>
            <a:r>
              <a:rPr lang="en-US" sz="8995" b="0" i="0" u="none" strike="noStrike">
                <a:solidFill>
                  <a:srgbClr val="E1EDE1"/>
                </a:solidFill>
                <a:latin typeface="Embedded Montserrat"/>
              </a:rPr>
              <a:t>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383474" y="6452432"/>
            <a:ext cx="3616841" cy="51358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28" b="0" i="0" u="none" strike="noStrike" dirty="0">
                <a:solidFill>
                  <a:srgbClr val="F9FD63"/>
                </a:solidFill>
                <a:latin typeface="Embedded Public Sans"/>
              </a:rPr>
              <a:t>Any Questions?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46225" y="8731688"/>
            <a:ext cx="3803110" cy="33788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264" b="0" i="0" u="none" strike="noStrike" dirty="0" err="1">
                <a:solidFill>
                  <a:srgbClr val="FAFCB6"/>
                </a:solidFill>
                <a:latin typeface="Embedded Public Sans"/>
              </a:rPr>
              <a:t>hello@verdemode.studio</a:t>
            </a:r>
            <a:endParaRPr lang="en-US" sz="2264" b="0" i="0" u="none" strike="noStrike" dirty="0">
              <a:solidFill>
                <a:srgbClr val="FAFCB6"/>
              </a:solidFill>
              <a:latin typeface="Embedded Public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4253058" y="8731688"/>
            <a:ext cx="3141573" cy="33788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264" dirty="0">
                <a:solidFill>
                  <a:srgbClr val="FAFCB6"/>
                </a:solidFill>
                <a:latin typeface="Embedded Public Sans"/>
              </a:rPr>
              <a:t>@verdemode.studio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94623" y="8731688"/>
            <a:ext cx="2770005" cy="33788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264" dirty="0" err="1">
                <a:solidFill>
                  <a:srgbClr val="FAFCB6"/>
                </a:solidFill>
                <a:latin typeface="Embedded Public Sans"/>
              </a:rPr>
              <a:t>verdemode.studio</a:t>
            </a:r>
            <a:endParaRPr lang="en-US" sz="2264" b="0" i="0" u="none" strike="noStrike" dirty="0">
              <a:solidFill>
                <a:srgbClr val="B6C0B6"/>
              </a:solidFill>
              <a:latin typeface="Embedded Public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581</Words>
  <Application>Microsoft Office PowerPoint</Application>
  <PresentationFormat>Custom</PresentationFormat>
  <Paragraphs>206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Embedded Public Sans</vt:lpstr>
      <vt:lpstr>Arial</vt:lpstr>
      <vt:lpstr>Embedded 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Virgil Stanciu</cp:lastModifiedBy>
  <cp:revision>5</cp:revision>
  <dcterms:created xsi:type="dcterms:W3CDTF">2006-08-16T00:00:00Z</dcterms:created>
  <dcterms:modified xsi:type="dcterms:W3CDTF">2026-08-06T13:12:30Z</dcterms:modified>
</cp:coreProperties>
</file>