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8" r:id="rId2"/>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27456" userDrawn="1">
          <p15:clr>
            <a:srgbClr val="A4A3A4"/>
          </p15:clr>
        </p15:guide>
        <p15:guide id="2" orient="horz" pos="10368">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4" autoAdjust="0"/>
    <p:restoredTop sz="94694"/>
  </p:normalViewPr>
  <p:slideViewPr>
    <p:cSldViewPr>
      <p:cViewPr varScale="1">
        <p:scale>
          <a:sx n="24" d="100"/>
          <a:sy n="24" d="100"/>
        </p:scale>
        <p:origin x="768" y="30"/>
      </p:cViewPr>
      <p:guideLst>
        <p:guide pos="27456"/>
        <p:guide orient="horz" pos="10368"/>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FE861C-486B-4E18-A0E9-A790238A915C}" type="datetimeFigureOut">
              <a:rPr lang="en-US" smtClean="0"/>
              <a:t>9/7/2020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811066-0135-4CAA-8AD4-89A97190AC0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389120" rtl="0" eaLnBrk="1" latinLnBrk="0" hangingPunct="1">
      <a:defRPr sz="5760" kern="1200">
        <a:solidFill>
          <a:schemeClr val="tx1"/>
        </a:solidFill>
        <a:latin typeface="+mn-lt"/>
        <a:ea typeface="+mn-ea"/>
        <a:cs typeface="+mn-cs"/>
      </a:defRPr>
    </a:lvl1pPr>
    <a:lvl2pPr marL="2194560" algn="l" defTabSz="4389120" rtl="0" eaLnBrk="1" latinLnBrk="0" hangingPunct="1">
      <a:defRPr sz="5760" kern="1200">
        <a:solidFill>
          <a:schemeClr val="tx1"/>
        </a:solidFill>
        <a:latin typeface="+mn-lt"/>
        <a:ea typeface="+mn-ea"/>
        <a:cs typeface="+mn-cs"/>
      </a:defRPr>
    </a:lvl2pPr>
    <a:lvl3pPr marL="4389120" algn="l" defTabSz="4389120" rtl="0" eaLnBrk="1" latinLnBrk="0" hangingPunct="1">
      <a:defRPr sz="5760" kern="1200">
        <a:solidFill>
          <a:schemeClr val="tx1"/>
        </a:solidFill>
        <a:latin typeface="+mn-lt"/>
        <a:ea typeface="+mn-ea"/>
        <a:cs typeface="+mn-cs"/>
      </a:defRPr>
    </a:lvl3pPr>
    <a:lvl4pPr marL="6583680" algn="l" defTabSz="4389120" rtl="0" eaLnBrk="1" latinLnBrk="0" hangingPunct="1">
      <a:defRPr sz="5760" kern="1200">
        <a:solidFill>
          <a:schemeClr val="tx1"/>
        </a:solidFill>
        <a:latin typeface="+mn-lt"/>
        <a:ea typeface="+mn-ea"/>
        <a:cs typeface="+mn-cs"/>
      </a:defRPr>
    </a:lvl4pPr>
    <a:lvl5pPr marL="8778240" algn="l" defTabSz="4389120" rtl="0" eaLnBrk="1" latinLnBrk="0" hangingPunct="1">
      <a:defRPr sz="5760" kern="1200">
        <a:solidFill>
          <a:schemeClr val="tx1"/>
        </a:solidFill>
        <a:latin typeface="+mn-lt"/>
        <a:ea typeface="+mn-ea"/>
        <a:cs typeface="+mn-cs"/>
      </a:defRPr>
    </a:lvl5pPr>
    <a:lvl6pPr marL="10972800" algn="l" defTabSz="4389120" rtl="0" eaLnBrk="1" latinLnBrk="0" hangingPunct="1">
      <a:defRPr sz="5760" kern="1200">
        <a:solidFill>
          <a:schemeClr val="tx1"/>
        </a:solidFill>
        <a:latin typeface="+mn-lt"/>
        <a:ea typeface="+mn-ea"/>
        <a:cs typeface="+mn-cs"/>
      </a:defRPr>
    </a:lvl6pPr>
    <a:lvl7pPr marL="13167360" algn="l" defTabSz="4389120" rtl="0" eaLnBrk="1" latinLnBrk="0" hangingPunct="1">
      <a:defRPr sz="5760" kern="1200">
        <a:solidFill>
          <a:schemeClr val="tx1"/>
        </a:solidFill>
        <a:latin typeface="+mn-lt"/>
        <a:ea typeface="+mn-ea"/>
        <a:cs typeface="+mn-cs"/>
      </a:defRPr>
    </a:lvl7pPr>
    <a:lvl8pPr marL="15361920" algn="l" defTabSz="4389120" rtl="0" eaLnBrk="1" latinLnBrk="0" hangingPunct="1">
      <a:defRPr sz="5760" kern="1200">
        <a:solidFill>
          <a:schemeClr val="tx1"/>
        </a:solidFill>
        <a:latin typeface="+mn-lt"/>
        <a:ea typeface="+mn-ea"/>
        <a:cs typeface="+mn-cs"/>
      </a:defRPr>
    </a:lvl8pPr>
    <a:lvl9pPr marL="17556480" algn="l" defTabSz="4389120" rtl="0" eaLnBrk="1" latinLnBrk="0" hangingPunct="1">
      <a:defRPr sz="576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F811066-0135-4CAA-8AD4-89A97190AC00}" type="slidenum">
              <a:rPr lang="en-US" smtClean="0"/>
              <a:t>1</a:t>
            </a:fld>
            <a:endParaRPr lang="en-US"/>
          </a:p>
        </p:txBody>
      </p:sp>
    </p:spTree>
    <p:extLst>
      <p:ext uri="{BB962C8B-B14F-4D97-AF65-F5344CB8AC3E}">
        <p14:creationId xmlns:p14="http://schemas.microsoft.com/office/powerpoint/2010/main" val="1592674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0637" y="-40644"/>
            <a:ext cx="44015059" cy="32999688"/>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26859" y="11541763"/>
            <a:ext cx="27968251" cy="7902250"/>
          </a:xfrm>
        </p:spPr>
        <p:txBody>
          <a:bodyPr anchor="b">
            <a:noAutofit/>
          </a:bodyPr>
          <a:lstStyle>
            <a:lvl1pPr algn="r">
              <a:defRPr sz="2592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426859" y="19444006"/>
            <a:ext cx="27968251" cy="5265115"/>
          </a:xfrm>
        </p:spPr>
        <p:txBody>
          <a:bodyPr anchor="t"/>
          <a:lstStyle>
            <a:lvl1pPr marL="0" indent="0" algn="r">
              <a:buNone/>
              <a:defRPr>
                <a:solidFill>
                  <a:schemeClr val="tx1">
                    <a:lumMod val="50000"/>
                    <a:lumOff val="5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825175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2517175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6073" y="12964169"/>
            <a:ext cx="30469032" cy="8767589"/>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0"/>
            <a:ext cx="30469032" cy="4129920"/>
          </a:xfrm>
        </p:spPr>
        <p:txBody>
          <a:bodyPr anchor="t"/>
          <a:lstStyle>
            <a:lvl1pPr marL="0" indent="0" algn="l">
              <a:buNone/>
              <a:defRPr sz="960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2922973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633984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926083" y="10370827"/>
            <a:ext cx="14822923" cy="1862770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8572179" y="10370835"/>
            <a:ext cx="14822928" cy="18627710"/>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02BAB4-8B8D-41DD-85C7-81A0CA962007}" type="datetimeFigureOut">
              <a:rPr lang="en-US" smtClean="0"/>
              <a:t>9/7/2020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222833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78" y="2926080"/>
            <a:ext cx="30469022" cy="633984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926075"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2926075" y="13138783"/>
            <a:ext cx="14835226" cy="1585976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8559872"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18559872" y="13138783"/>
            <a:ext cx="14835226" cy="1585976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02BAB4-8B8D-41DD-85C7-81A0CA962007}" type="datetimeFigureOut">
              <a:rPr lang="en-US" smtClean="0"/>
              <a:t>9/7/2020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3521284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926075" y="2926080"/>
            <a:ext cx="30469027" cy="633984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02BAB4-8B8D-41DD-85C7-81A0CA962007}" type="datetimeFigureOut">
              <a:rPr lang="en-US" smtClean="0"/>
              <a:t>9/7/2020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668077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02BAB4-8B8D-41DD-85C7-81A0CA962007}" type="datetimeFigureOut">
              <a:rPr lang="en-US" smtClean="0"/>
              <a:t>9/7/2020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588448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7193299"/>
            <a:ext cx="13392874" cy="6136637"/>
          </a:xfrm>
        </p:spPr>
        <p:txBody>
          <a:bodyPr anchor="b">
            <a:normAutofit/>
          </a:bodyPr>
          <a:lstStyle>
            <a:lvl1pPr>
              <a:defRPr sz="9600"/>
            </a:lvl1pPr>
          </a:lstStyle>
          <a:p>
            <a:r>
              <a:rPr lang="en-US"/>
              <a:t>Click to edit Master title style</a:t>
            </a:r>
            <a:endParaRPr lang="en-US" dirty="0"/>
          </a:p>
        </p:txBody>
      </p:sp>
      <p:sp>
        <p:nvSpPr>
          <p:cNvPr id="3" name="Content Placeholder 2"/>
          <p:cNvSpPr>
            <a:spLocks noGrp="1"/>
          </p:cNvSpPr>
          <p:nvPr>
            <p:ph idx="1"/>
          </p:nvPr>
        </p:nvSpPr>
        <p:spPr>
          <a:xfrm>
            <a:off x="17142122" y="2471642"/>
            <a:ext cx="16252978" cy="2652689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26075" y="13329934"/>
            <a:ext cx="13392874" cy="12405355"/>
          </a:xfrm>
        </p:spPr>
        <p:txBody>
          <a:bodyPr>
            <a:normAutofit/>
          </a:bodyPr>
          <a:lstStyle>
            <a:lvl1pPr marL="0" indent="0">
              <a:buNone/>
              <a:defRPr sz="672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8102BAB4-8B8D-41DD-85C7-81A0CA962007}" type="datetimeFigureOut">
              <a:rPr lang="en-US" smtClean="0"/>
              <a:t>9/7/2020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3339494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23042880"/>
            <a:ext cx="30469027"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26075" y="2926080"/>
            <a:ext cx="30469027" cy="1845944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2926075" y="25763223"/>
            <a:ext cx="30469027" cy="3235315"/>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8102BAB4-8B8D-41DD-85C7-81A0CA962007}" type="datetimeFigureOut">
              <a:rPr lang="en-US" smtClean="0"/>
              <a:t>9/7/2020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411380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16337280"/>
          </a:xfrm>
        </p:spPr>
        <p:txBody>
          <a:bodyPr anchor="ctr">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80" y="21457920"/>
            <a:ext cx="30469027"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3514445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285155" y="17434560"/>
            <a:ext cx="26015059"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457920"/>
            <a:ext cx="30469032"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6958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926073" y="9273542"/>
            <a:ext cx="30469032" cy="12458208"/>
          </a:xfrm>
        </p:spPr>
        <p:txBody>
          <a:bodyPr anchor="b">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3302128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tx1">
                    <a:lumMod val="75000"/>
                    <a:lumOff val="25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6129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56073" y="2926080"/>
            <a:ext cx="30439032"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285422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297600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691097" y="2926082"/>
            <a:ext cx="4698298" cy="25206965"/>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926075" y="2926082"/>
            <a:ext cx="24936125" cy="252069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02BAB4-8B8D-41DD-85C7-81A0CA962007}" type="datetimeFigureOut">
              <a:rPr lang="en-US" smtClean="0"/>
              <a:t>9/7/2020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44824F-EBE0-443F-8A8F-F64816AF04DC}" type="slidenum">
              <a:rPr lang="en-US" smtClean="0"/>
              <a:t>‹#›</a:t>
            </a:fld>
            <a:endParaRPr lang="en-US"/>
          </a:p>
        </p:txBody>
      </p:sp>
    </p:spTree>
    <p:extLst>
      <p:ext uri="{BB962C8B-B14F-4D97-AF65-F5344CB8AC3E}">
        <p14:creationId xmlns:p14="http://schemas.microsoft.com/office/powerpoint/2010/main" val="314579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639" y="-40644"/>
            <a:ext cx="44015064" cy="32999688"/>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926078" y="2926080"/>
            <a:ext cx="30469022" cy="633984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26075" y="10370835"/>
            <a:ext cx="30469027" cy="186277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5945238" y="28998545"/>
            <a:ext cx="3283834"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8102BAB4-8B8D-41DD-85C7-81A0CA962007}" type="datetimeFigureOut">
              <a:rPr lang="en-US" smtClean="0"/>
              <a:t>9/7/2020</a:t>
            </a:fld>
            <a:endParaRPr lang="en-US"/>
          </a:p>
        </p:txBody>
      </p:sp>
      <p:sp>
        <p:nvSpPr>
          <p:cNvPr id="5" name="Footer Placeholder 4"/>
          <p:cNvSpPr>
            <a:spLocks noGrp="1"/>
          </p:cNvSpPr>
          <p:nvPr>
            <p:ph type="ftr" sz="quarter" idx="3"/>
          </p:nvPr>
        </p:nvSpPr>
        <p:spPr>
          <a:xfrm>
            <a:off x="2926078" y="28998545"/>
            <a:ext cx="2219027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934445" y="28998545"/>
            <a:ext cx="2460662" cy="1752600"/>
          </a:xfrm>
          <a:prstGeom prst="rect">
            <a:avLst/>
          </a:prstGeom>
        </p:spPr>
        <p:txBody>
          <a:bodyPr vert="horz" lIns="91440" tIns="45720" rIns="91440" bIns="45720" rtlCol="0" anchor="ctr"/>
          <a:lstStyle>
            <a:lvl1pPr algn="r">
              <a:defRPr sz="4320">
                <a:solidFill>
                  <a:schemeClr val="accent1"/>
                </a:solidFill>
              </a:defRPr>
            </a:lvl1pPr>
          </a:lstStyle>
          <a:p>
            <a:fld id="{B044824F-EBE0-443F-8A8F-F64816AF04DC}" type="slidenum">
              <a:rPr lang="en-US" smtClean="0"/>
              <a:t>‹#›</a:t>
            </a:fld>
            <a:endParaRPr lang="en-US"/>
          </a:p>
        </p:txBody>
      </p:sp>
    </p:spTree>
    <p:extLst>
      <p:ext uri="{BB962C8B-B14F-4D97-AF65-F5344CB8AC3E}">
        <p14:creationId xmlns:p14="http://schemas.microsoft.com/office/powerpoint/2010/main" val="232544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2194560" rtl="0" eaLnBrk="1" latinLnBrk="0" hangingPunct="1">
        <a:spcBef>
          <a:spcPct val="0"/>
        </a:spcBef>
        <a:buNone/>
        <a:defRPr sz="172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SzPct val="80000"/>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0CB5A8CA-2EB8-4EB5-9B19-71726DAC6747}"/>
              </a:ext>
            </a:extLst>
          </p:cNvPr>
          <p:cNvSpPr/>
          <p:nvPr/>
        </p:nvSpPr>
        <p:spPr>
          <a:xfrm>
            <a:off x="31212633" y="28270200"/>
            <a:ext cx="11693330" cy="388621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A2138FA9-26F0-45C3-BDCD-A3F2C8FABD35}"/>
              </a:ext>
            </a:extLst>
          </p:cNvPr>
          <p:cNvSpPr txBox="1"/>
          <p:nvPr/>
        </p:nvSpPr>
        <p:spPr>
          <a:xfrm>
            <a:off x="33434217" y="27965412"/>
            <a:ext cx="7466579" cy="923330"/>
          </a:xfrm>
          <a:prstGeom prst="rect">
            <a:avLst/>
          </a:prstGeom>
          <a:solidFill>
            <a:schemeClr val="bg1"/>
          </a:solidFill>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Acknowledgments</a:t>
            </a:r>
          </a:p>
        </p:txBody>
      </p:sp>
      <p:sp>
        <p:nvSpPr>
          <p:cNvPr id="2" name="Rectangle 1"/>
          <p:cNvSpPr/>
          <p:nvPr/>
        </p:nvSpPr>
        <p:spPr>
          <a:xfrm>
            <a:off x="359228" y="381000"/>
            <a:ext cx="43172744" cy="32080200"/>
          </a:xfrm>
          <a:prstGeom prst="rect">
            <a:avLst/>
          </a:prstGeom>
          <a:noFill/>
          <a:ln w="10160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nip Diagonal Corner Rectangle 4"/>
          <p:cNvSpPr/>
          <p:nvPr/>
        </p:nvSpPr>
        <p:spPr>
          <a:xfrm>
            <a:off x="914400" y="762000"/>
            <a:ext cx="41986200" cy="3590208"/>
          </a:xfrm>
          <a:prstGeom prst="snip2DiagRect">
            <a:avLst/>
          </a:prstGeom>
          <a:solidFill>
            <a:schemeClr val="bg1">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p:cNvGrpSpPr/>
          <p:nvPr/>
        </p:nvGrpSpPr>
        <p:grpSpPr>
          <a:xfrm>
            <a:off x="992203" y="5335852"/>
            <a:ext cx="11896131" cy="6597400"/>
            <a:chOff x="914400" y="6478996"/>
            <a:chExt cx="11658600" cy="6901780"/>
          </a:xfrm>
          <a:solidFill>
            <a:schemeClr val="bg1"/>
          </a:solidFill>
        </p:grpSpPr>
        <p:sp>
          <p:nvSpPr>
            <p:cNvPr id="34" name="Rectangle 33"/>
            <p:cNvSpPr/>
            <p:nvPr/>
          </p:nvSpPr>
          <p:spPr>
            <a:xfrm>
              <a:off x="914400" y="6762267"/>
              <a:ext cx="11658600" cy="6618509"/>
            </a:xfrm>
            <a:prstGeom prst="rect">
              <a:avLst/>
            </a:prstGeom>
            <a:grpFill/>
            <a:ln w="76200">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p:cNvSpPr txBox="1"/>
            <p:nvPr/>
          </p:nvSpPr>
          <p:spPr>
            <a:xfrm>
              <a:off x="4145744" y="6478996"/>
              <a:ext cx="5193851" cy="965929"/>
            </a:xfrm>
            <a:prstGeom prst="rect">
              <a:avLst/>
            </a:prstGeom>
            <a:grpFill/>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Introduction</a:t>
              </a:r>
            </a:p>
          </p:txBody>
        </p:sp>
      </p:grpSp>
      <p:grpSp>
        <p:nvGrpSpPr>
          <p:cNvPr id="43" name="Group 42"/>
          <p:cNvGrpSpPr/>
          <p:nvPr/>
        </p:nvGrpSpPr>
        <p:grpSpPr>
          <a:xfrm>
            <a:off x="31273349" y="22869292"/>
            <a:ext cx="11571897" cy="4504729"/>
            <a:chOff x="845736" y="18217490"/>
            <a:chExt cx="11929274" cy="7827920"/>
          </a:xfrm>
        </p:grpSpPr>
        <p:sp>
          <p:nvSpPr>
            <p:cNvPr id="44" name="Rectangle 43"/>
            <p:cNvSpPr/>
            <p:nvPr/>
          </p:nvSpPr>
          <p:spPr>
            <a:xfrm>
              <a:off x="845736" y="18895071"/>
              <a:ext cx="11929274" cy="7150339"/>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p:cNvSpPr txBox="1"/>
            <p:nvPr/>
          </p:nvSpPr>
          <p:spPr>
            <a:xfrm>
              <a:off x="4457236" y="18217490"/>
              <a:ext cx="5389812" cy="1604481"/>
            </a:xfrm>
            <a:prstGeom prst="rect">
              <a:avLst/>
            </a:prstGeom>
            <a:solidFill>
              <a:schemeClr val="bg1"/>
            </a:solidFill>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References</a:t>
              </a:r>
            </a:p>
          </p:txBody>
        </p:sp>
      </p:grpSp>
      <p:sp>
        <p:nvSpPr>
          <p:cNvPr id="47" name="Rectangle 46"/>
          <p:cNvSpPr/>
          <p:nvPr/>
        </p:nvSpPr>
        <p:spPr>
          <a:xfrm>
            <a:off x="31212633" y="5643978"/>
            <a:ext cx="11645851" cy="16633923"/>
          </a:xfrm>
          <a:prstGeom prst="rect">
            <a:avLst/>
          </a:prstGeom>
          <a:noFill/>
          <a:ln w="76200">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extBox 51"/>
          <p:cNvSpPr txBox="1"/>
          <p:nvPr/>
        </p:nvSpPr>
        <p:spPr>
          <a:xfrm>
            <a:off x="1295401" y="1033824"/>
            <a:ext cx="39242999" cy="1107996"/>
          </a:xfrm>
          <a:prstGeom prst="rect">
            <a:avLst/>
          </a:prstGeom>
          <a:noFill/>
        </p:spPr>
        <p:txBody>
          <a:bodyPr wrap="square" rtlCol="0">
            <a:spAutoFit/>
          </a:bodyPr>
          <a:lstStyle/>
          <a:p>
            <a:r>
              <a:rPr lang="en-US" sz="6600" b="1" dirty="0">
                <a:ln w="3175">
                  <a:noFill/>
                </a:ln>
                <a:solidFill>
                  <a:schemeClr val="accent3">
                    <a:lumMod val="75000"/>
                  </a:schemeClr>
                </a:solidFill>
                <a:latin typeface="Bangla MN" charset="0"/>
                <a:ea typeface="Bangla MN" charset="0"/>
                <a:cs typeface="Bangla MN" charset="0"/>
              </a:rPr>
              <a:t>Project “</a:t>
            </a:r>
            <a:r>
              <a:rPr lang="en-US" sz="6600" b="1" i="1" dirty="0">
                <a:ln w="3175">
                  <a:noFill/>
                </a:ln>
                <a:solidFill>
                  <a:schemeClr val="accent3">
                    <a:lumMod val="75000"/>
                  </a:schemeClr>
                </a:solidFill>
                <a:latin typeface="Bangla MN" charset="0"/>
                <a:ea typeface="Bangla MN" charset="0"/>
                <a:cs typeface="Bangla MN" charset="0"/>
              </a:rPr>
              <a:t>Home server</a:t>
            </a:r>
            <a:r>
              <a:rPr lang="en-US" sz="6600" b="1" dirty="0">
                <a:ln w="3175">
                  <a:noFill/>
                </a:ln>
                <a:solidFill>
                  <a:schemeClr val="accent3">
                    <a:lumMod val="75000"/>
                  </a:schemeClr>
                </a:solidFill>
                <a:latin typeface="Bangla MN" charset="0"/>
                <a:ea typeface="Bangla MN" charset="0"/>
                <a:cs typeface="Bangla MN" charset="0"/>
              </a:rPr>
              <a:t>”</a:t>
            </a:r>
          </a:p>
        </p:txBody>
      </p:sp>
      <p:sp>
        <p:nvSpPr>
          <p:cNvPr id="53" name="TextBox 52"/>
          <p:cNvSpPr txBox="1"/>
          <p:nvPr/>
        </p:nvSpPr>
        <p:spPr>
          <a:xfrm>
            <a:off x="33673832" y="5155530"/>
            <a:ext cx="6883957" cy="923330"/>
          </a:xfrm>
          <a:prstGeom prst="rect">
            <a:avLst/>
          </a:prstGeom>
          <a:solidFill>
            <a:schemeClr val="bg1"/>
          </a:solidFill>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Area of study</a:t>
            </a:r>
          </a:p>
        </p:txBody>
      </p:sp>
      <p:sp>
        <p:nvSpPr>
          <p:cNvPr id="115" name="TextBox 114"/>
          <p:cNvSpPr txBox="1"/>
          <p:nvPr/>
        </p:nvSpPr>
        <p:spPr>
          <a:xfrm>
            <a:off x="1243551" y="2141820"/>
            <a:ext cx="33624261" cy="830997"/>
          </a:xfrm>
          <a:prstGeom prst="rect">
            <a:avLst/>
          </a:prstGeom>
          <a:noFill/>
        </p:spPr>
        <p:txBody>
          <a:bodyPr wrap="square" rtlCol="0">
            <a:spAutoFit/>
          </a:bodyPr>
          <a:lstStyle/>
          <a:p>
            <a:r>
              <a:rPr lang="en-US" sz="4800" b="1" dirty="0">
                <a:latin typeface="Bangla MN" charset="0"/>
                <a:ea typeface="Bangla MN" charset="0"/>
                <a:cs typeface="Bangla MN" charset="0"/>
              </a:rPr>
              <a:t>Kamen Todorov</a:t>
            </a:r>
            <a:endParaRPr lang="en-US" sz="4800" b="1" baseline="30000" dirty="0">
              <a:latin typeface="Bangla MN" charset="0"/>
              <a:ea typeface="Bangla MN" charset="0"/>
              <a:cs typeface="Bangla MN" charset="0"/>
            </a:endParaRPr>
          </a:p>
        </p:txBody>
      </p:sp>
      <p:grpSp>
        <p:nvGrpSpPr>
          <p:cNvPr id="40" name="Group 39"/>
          <p:cNvGrpSpPr/>
          <p:nvPr/>
        </p:nvGrpSpPr>
        <p:grpSpPr>
          <a:xfrm>
            <a:off x="13090909" y="17373600"/>
            <a:ext cx="17712132" cy="14782812"/>
            <a:chOff x="939939" y="20148811"/>
            <a:chExt cx="11616995" cy="9845282"/>
          </a:xfrm>
        </p:grpSpPr>
        <p:sp>
          <p:nvSpPr>
            <p:cNvPr id="41" name="Rectangle 40"/>
            <p:cNvSpPr/>
            <p:nvPr/>
          </p:nvSpPr>
          <p:spPr>
            <a:xfrm>
              <a:off x="939939" y="20347496"/>
              <a:ext cx="11616995" cy="9646597"/>
            </a:xfrm>
            <a:prstGeom prst="rect">
              <a:avLst/>
            </a:prstGeom>
            <a:noFill/>
            <a:ln w="76200">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105164" y="20148811"/>
              <a:ext cx="3900038" cy="522972"/>
            </a:xfrm>
            <a:prstGeom prst="rect">
              <a:avLst/>
            </a:prstGeom>
            <a:solidFill>
              <a:schemeClr val="bg1"/>
            </a:solidFill>
            <a:ln>
              <a:noFill/>
            </a:ln>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Time management</a:t>
              </a:r>
            </a:p>
          </p:txBody>
        </p:sp>
      </p:grpSp>
      <p:sp>
        <p:nvSpPr>
          <p:cNvPr id="30" name="TextBox 29">
            <a:extLst>
              <a:ext uri="{FF2B5EF4-FFF2-40B4-BE49-F238E27FC236}">
                <a16:creationId xmlns:a16="http://schemas.microsoft.com/office/drawing/2014/main" id="{EABD6380-F16B-42AE-AB20-AED81D8BA8F5}"/>
              </a:ext>
            </a:extLst>
          </p:cNvPr>
          <p:cNvSpPr txBox="1"/>
          <p:nvPr/>
        </p:nvSpPr>
        <p:spPr>
          <a:xfrm>
            <a:off x="1295401" y="2884310"/>
            <a:ext cx="36292239" cy="1200329"/>
          </a:xfrm>
          <a:prstGeom prst="rect">
            <a:avLst/>
          </a:prstGeom>
          <a:noFill/>
        </p:spPr>
        <p:txBody>
          <a:bodyPr wrap="square" rtlCol="0">
            <a:spAutoFit/>
          </a:bodyPr>
          <a:lstStyle/>
          <a:p>
            <a:r>
              <a:rPr lang="en-US" sz="3600" baseline="30000" dirty="0">
                <a:latin typeface="Bangla MN" charset="0"/>
                <a:ea typeface="Bangla MN" charset="0"/>
                <a:cs typeface="Bangla MN" charset="0"/>
              </a:rPr>
              <a:t>1</a:t>
            </a:r>
            <a:r>
              <a:rPr lang="en-US" sz="3600" dirty="0">
                <a:latin typeface="Bangla MN" charset="0"/>
                <a:ea typeface="Bangla MN" charset="0"/>
                <a:cs typeface="Bangla MN" charset="0"/>
              </a:rPr>
              <a:t>Research Methods ACCC5006, University of Wales </a:t>
            </a:r>
          </a:p>
          <a:p>
            <a:r>
              <a:rPr lang="en-US" sz="3600" dirty="0">
                <a:latin typeface="Bangla MN" charset="0"/>
                <a:ea typeface="Bangla MN" charset="0"/>
                <a:cs typeface="Bangla MN" charset="0"/>
              </a:rPr>
              <a:t>Lecturer: </a:t>
            </a:r>
            <a:r>
              <a:rPr lang="en-US" sz="3600" dirty="0" err="1">
                <a:latin typeface="Bangla MN" charset="0"/>
                <a:ea typeface="Bangla MN" charset="0"/>
                <a:cs typeface="Bangla MN" charset="0"/>
              </a:rPr>
              <a:t>Renuga</a:t>
            </a:r>
            <a:r>
              <a:rPr lang="en-US" sz="3600" dirty="0">
                <a:latin typeface="Bangla MN" charset="0"/>
                <a:ea typeface="Bangla MN" charset="0"/>
                <a:cs typeface="Bangla MN" charset="0"/>
              </a:rPr>
              <a:t> Jayakumar</a:t>
            </a:r>
            <a:endParaRPr lang="en-US" sz="3600" baseline="30000" dirty="0">
              <a:latin typeface="Bangla MN" charset="0"/>
              <a:ea typeface="Bangla MN" charset="0"/>
              <a:cs typeface="Bangla MN" charset="0"/>
            </a:endParaRPr>
          </a:p>
        </p:txBody>
      </p:sp>
      <p:grpSp>
        <p:nvGrpSpPr>
          <p:cNvPr id="37" name="Group 36"/>
          <p:cNvGrpSpPr/>
          <p:nvPr/>
        </p:nvGrpSpPr>
        <p:grpSpPr>
          <a:xfrm>
            <a:off x="1038160" y="12489844"/>
            <a:ext cx="11850174" cy="6117097"/>
            <a:chOff x="914401" y="19144106"/>
            <a:chExt cx="11609976" cy="12859894"/>
          </a:xfrm>
          <a:solidFill>
            <a:schemeClr val="bg1"/>
          </a:solidFill>
        </p:grpSpPr>
        <p:sp>
          <p:nvSpPr>
            <p:cNvPr id="35" name="Rectangle 34"/>
            <p:cNvSpPr/>
            <p:nvPr/>
          </p:nvSpPr>
          <p:spPr>
            <a:xfrm>
              <a:off x="914401" y="19784857"/>
              <a:ext cx="11609976" cy="12219143"/>
            </a:xfrm>
            <a:prstGeom prst="rect">
              <a:avLst/>
            </a:prstGeom>
            <a:grp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TextBox 35"/>
            <p:cNvSpPr txBox="1"/>
            <p:nvPr/>
          </p:nvSpPr>
          <p:spPr>
            <a:xfrm>
              <a:off x="3610304" y="19144106"/>
              <a:ext cx="6338570" cy="1936955"/>
            </a:xfrm>
            <a:prstGeom prst="rect">
              <a:avLst/>
            </a:prstGeom>
            <a:grpFill/>
            <a:ln>
              <a:noFill/>
            </a:ln>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Key Findings</a:t>
              </a:r>
            </a:p>
          </p:txBody>
        </p:sp>
      </p:grpSp>
      <p:grpSp>
        <p:nvGrpSpPr>
          <p:cNvPr id="8" name="Group 7">
            <a:extLst>
              <a:ext uri="{FF2B5EF4-FFF2-40B4-BE49-F238E27FC236}">
                <a16:creationId xmlns:a16="http://schemas.microsoft.com/office/drawing/2014/main" id="{F3A17757-1132-41D3-B375-A1C6758D8BC6}"/>
              </a:ext>
            </a:extLst>
          </p:cNvPr>
          <p:cNvGrpSpPr/>
          <p:nvPr/>
        </p:nvGrpSpPr>
        <p:grpSpPr>
          <a:xfrm>
            <a:off x="12658344" y="5124514"/>
            <a:ext cx="18153841" cy="12023400"/>
            <a:chOff x="12617171" y="23698200"/>
            <a:chExt cx="18153841" cy="9260146"/>
          </a:xfrm>
        </p:grpSpPr>
        <p:grpSp>
          <p:nvGrpSpPr>
            <p:cNvPr id="6" name="Group 5"/>
            <p:cNvGrpSpPr/>
            <p:nvPr/>
          </p:nvGrpSpPr>
          <p:grpSpPr>
            <a:xfrm>
              <a:off x="13058880" y="23698200"/>
              <a:ext cx="17712132" cy="9260146"/>
              <a:chOff x="13536444" y="20953271"/>
              <a:chExt cx="13899016" cy="12234346"/>
            </a:xfrm>
          </p:grpSpPr>
          <p:sp>
            <p:nvSpPr>
              <p:cNvPr id="50" name="Rectangle 49"/>
              <p:cNvSpPr/>
              <p:nvPr/>
            </p:nvSpPr>
            <p:spPr>
              <a:xfrm>
                <a:off x="13536444" y="21566383"/>
                <a:ext cx="13899016" cy="11621234"/>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p:cNvSpPr txBox="1"/>
              <p:nvPr/>
            </p:nvSpPr>
            <p:spPr>
              <a:xfrm>
                <a:off x="18210300" y="20953271"/>
                <a:ext cx="4006297" cy="939529"/>
              </a:xfrm>
              <a:prstGeom prst="rect">
                <a:avLst/>
              </a:prstGeom>
              <a:solidFill>
                <a:schemeClr val="bg1"/>
              </a:solidFill>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Conclusion</a:t>
                </a:r>
              </a:p>
            </p:txBody>
          </p:sp>
        </p:grpSp>
        <p:sp>
          <p:nvSpPr>
            <p:cNvPr id="18" name="TextBox 17"/>
            <p:cNvSpPr txBox="1"/>
            <p:nvPr/>
          </p:nvSpPr>
          <p:spPr>
            <a:xfrm>
              <a:off x="12617171" y="24652546"/>
              <a:ext cx="18114021" cy="769441"/>
            </a:xfrm>
            <a:prstGeom prst="rect">
              <a:avLst/>
            </a:prstGeom>
            <a:noFill/>
          </p:spPr>
          <p:txBody>
            <a:bodyPr wrap="square" rtlCol="0">
              <a:spAutoFit/>
            </a:bodyPr>
            <a:lstStyle/>
            <a:p>
              <a:pPr marL="481012">
                <a:spcAft>
                  <a:spcPts val="4000"/>
                </a:spcAft>
              </a:pPr>
              <a:r>
                <a:rPr lang="en-US" sz="4400" dirty="0">
                  <a:latin typeface="Al Bayan Plain" charset="-78"/>
                  <a:ea typeface="Al Bayan Plain" charset="-78"/>
                  <a:cs typeface="Al Bayan Plain" charset="-78"/>
                </a:rPr>
                <a:t> </a:t>
              </a:r>
            </a:p>
          </p:txBody>
        </p:sp>
      </p:grpSp>
      <p:sp>
        <p:nvSpPr>
          <p:cNvPr id="77" name="Rectangle 76">
            <a:extLst>
              <a:ext uri="{FF2B5EF4-FFF2-40B4-BE49-F238E27FC236}">
                <a16:creationId xmlns:a16="http://schemas.microsoft.com/office/drawing/2014/main" id="{D32A5D87-7F7D-AD4A-AEA5-662F84FE5E2D}"/>
              </a:ext>
            </a:extLst>
          </p:cNvPr>
          <p:cNvSpPr/>
          <p:nvPr/>
        </p:nvSpPr>
        <p:spPr>
          <a:xfrm>
            <a:off x="1076813" y="19590585"/>
            <a:ext cx="11850174" cy="1256582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TextBox 77">
            <a:extLst>
              <a:ext uri="{FF2B5EF4-FFF2-40B4-BE49-F238E27FC236}">
                <a16:creationId xmlns:a16="http://schemas.microsoft.com/office/drawing/2014/main" id="{505F8FE6-358E-B041-960A-E8BB7198256E}"/>
              </a:ext>
            </a:extLst>
          </p:cNvPr>
          <p:cNvSpPr txBox="1"/>
          <p:nvPr/>
        </p:nvSpPr>
        <p:spPr>
          <a:xfrm>
            <a:off x="4131308" y="19277639"/>
            <a:ext cx="5302415" cy="923330"/>
          </a:xfrm>
          <a:prstGeom prst="rect">
            <a:avLst/>
          </a:prstGeom>
          <a:solidFill>
            <a:schemeClr val="bg1"/>
          </a:solidFill>
          <a:ln>
            <a:noFill/>
          </a:ln>
        </p:spPr>
        <p:txBody>
          <a:bodyPr wrap="square" rtlCol="0">
            <a:spAutoFit/>
          </a:bodyPr>
          <a:lstStyle/>
          <a:p>
            <a:pPr algn="ctr"/>
            <a:r>
              <a:rPr lang="en-US" sz="5400" dirty="0">
                <a:solidFill>
                  <a:schemeClr val="accent3">
                    <a:lumMod val="75000"/>
                  </a:schemeClr>
                </a:solidFill>
                <a:latin typeface="Bangla MN" charset="0"/>
                <a:ea typeface="Bangla MN" charset="0"/>
                <a:cs typeface="Bangla MN" charset="0"/>
              </a:rPr>
              <a:t>Methods</a:t>
            </a:r>
          </a:p>
        </p:txBody>
      </p:sp>
      <p:sp>
        <p:nvSpPr>
          <p:cNvPr id="80" name="TextBox 79">
            <a:extLst>
              <a:ext uri="{FF2B5EF4-FFF2-40B4-BE49-F238E27FC236}">
                <a16:creationId xmlns:a16="http://schemas.microsoft.com/office/drawing/2014/main" id="{7E97B591-3EF4-604D-B8F4-85EF95585925}"/>
              </a:ext>
            </a:extLst>
          </p:cNvPr>
          <p:cNvSpPr txBox="1"/>
          <p:nvPr/>
        </p:nvSpPr>
        <p:spPr>
          <a:xfrm>
            <a:off x="37028304" y="1623856"/>
            <a:ext cx="5027838" cy="2308324"/>
          </a:xfrm>
          <a:prstGeom prst="rect">
            <a:avLst/>
          </a:prstGeom>
          <a:noFill/>
        </p:spPr>
        <p:txBody>
          <a:bodyPr wrap="square" rtlCol="0">
            <a:spAutoFit/>
          </a:bodyPr>
          <a:lstStyle/>
          <a:p>
            <a:r>
              <a:rPr lang="en-US" sz="4800" i="1" dirty="0">
                <a:latin typeface="Lucida Fax" panose="02060602050505020204" pitchFamily="18" charset="77"/>
                <a:cs typeface="Lucida Grande" panose="020B0600040502020204" pitchFamily="34" charset="0"/>
              </a:rPr>
              <a:t>University of Wales Trinity Saint David</a:t>
            </a:r>
          </a:p>
        </p:txBody>
      </p:sp>
      <p:pic>
        <p:nvPicPr>
          <p:cNvPr id="4" name="Picture 3" descr="A close up of a logo&#10;&#10;Description automatically generated">
            <a:extLst>
              <a:ext uri="{FF2B5EF4-FFF2-40B4-BE49-F238E27FC236}">
                <a16:creationId xmlns:a16="http://schemas.microsoft.com/office/drawing/2014/main" id="{3F928F33-DDB2-4856-862C-A0653E60C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29480" y="1469725"/>
            <a:ext cx="2308324" cy="2308324"/>
          </a:xfrm>
          <a:prstGeom prst="rect">
            <a:avLst/>
          </a:prstGeom>
        </p:spPr>
      </p:pic>
      <p:sp>
        <p:nvSpPr>
          <p:cNvPr id="3" name="TextBox 2">
            <a:extLst>
              <a:ext uri="{FF2B5EF4-FFF2-40B4-BE49-F238E27FC236}">
                <a16:creationId xmlns:a16="http://schemas.microsoft.com/office/drawing/2014/main" id="{B697F65A-B275-4729-BB78-A5E5D2E3AD6A}"/>
              </a:ext>
            </a:extLst>
          </p:cNvPr>
          <p:cNvSpPr txBox="1"/>
          <p:nvPr/>
        </p:nvSpPr>
        <p:spPr>
          <a:xfrm>
            <a:off x="1223673" y="6200939"/>
            <a:ext cx="11362943" cy="4832092"/>
          </a:xfrm>
          <a:prstGeom prst="rect">
            <a:avLst/>
          </a:prstGeom>
          <a:noFill/>
        </p:spPr>
        <p:txBody>
          <a:bodyPr wrap="square" rtlCol="0">
            <a:spAutoFit/>
          </a:bodyPr>
          <a:lstStyle/>
          <a:p>
            <a:r>
              <a:rPr lang="en-US" sz="4400" dirty="0"/>
              <a:t>This proposal will describe the process of developing network attached storage (NAS), the idea is to create server for that is user friendly. The system must enable sharing of information between different type of devices working whit different types of operating systems. Although user friendly security is top priority.</a:t>
            </a:r>
          </a:p>
        </p:txBody>
      </p:sp>
      <p:sp>
        <p:nvSpPr>
          <p:cNvPr id="7" name="TextBox 6">
            <a:extLst>
              <a:ext uri="{FF2B5EF4-FFF2-40B4-BE49-F238E27FC236}">
                <a16:creationId xmlns:a16="http://schemas.microsoft.com/office/drawing/2014/main" id="{C6537A7B-228A-4195-8B7D-29A6A34556A5}"/>
              </a:ext>
            </a:extLst>
          </p:cNvPr>
          <p:cNvSpPr txBox="1"/>
          <p:nvPr/>
        </p:nvSpPr>
        <p:spPr>
          <a:xfrm>
            <a:off x="1295401" y="21107400"/>
            <a:ext cx="11362943" cy="10248960"/>
          </a:xfrm>
          <a:prstGeom prst="rect">
            <a:avLst/>
          </a:prstGeom>
          <a:noFill/>
        </p:spPr>
        <p:txBody>
          <a:bodyPr wrap="square" rtlCol="0">
            <a:spAutoFit/>
          </a:bodyPr>
          <a:lstStyle/>
          <a:p>
            <a:r>
              <a:rPr lang="en-US" sz="6000" dirty="0"/>
              <a:t>To accomplish the goals of this project “agile” development method was chosen. Several reasons led to this choice; solutions evolve over time along side the result, it allows for rapid response to changes and allows for flexibility whit in the project life cycle. And last measurement for progress is delivery of working product, which allows for constant work pace.</a:t>
            </a:r>
          </a:p>
        </p:txBody>
      </p:sp>
      <p:sp>
        <p:nvSpPr>
          <p:cNvPr id="9" name="TextBox 8">
            <a:extLst>
              <a:ext uri="{FF2B5EF4-FFF2-40B4-BE49-F238E27FC236}">
                <a16:creationId xmlns:a16="http://schemas.microsoft.com/office/drawing/2014/main" id="{B7F573E2-D28F-4064-9B6F-6D486450544B}"/>
              </a:ext>
            </a:extLst>
          </p:cNvPr>
          <p:cNvSpPr txBox="1"/>
          <p:nvPr/>
        </p:nvSpPr>
        <p:spPr>
          <a:xfrm>
            <a:off x="1350940" y="13925024"/>
            <a:ext cx="11383167" cy="3785652"/>
          </a:xfrm>
          <a:prstGeom prst="rect">
            <a:avLst/>
          </a:prstGeom>
          <a:noFill/>
        </p:spPr>
        <p:txBody>
          <a:bodyPr wrap="square" rtlCol="0">
            <a:spAutoFit/>
          </a:bodyPr>
          <a:lstStyle/>
          <a:p>
            <a:r>
              <a:rPr lang="en-US" sz="4000" dirty="0"/>
              <a:t>While researching material for this project several facts stand out:</a:t>
            </a:r>
          </a:p>
          <a:p>
            <a:pPr marL="742950" indent="-742950">
              <a:buFont typeface="+mj-lt"/>
              <a:buAutoNum type="arabicPeriod"/>
            </a:pPr>
            <a:r>
              <a:rPr lang="en-US" sz="4000" dirty="0"/>
              <a:t>NAS devices cost less than normal servers.</a:t>
            </a:r>
          </a:p>
          <a:p>
            <a:pPr marL="742950" indent="-742950">
              <a:buFont typeface="+mj-lt"/>
              <a:buAutoNum type="arabicPeriod"/>
            </a:pPr>
            <a:r>
              <a:rPr lang="en-US" sz="4000" dirty="0"/>
              <a:t>NAS includes fully functional operating system.</a:t>
            </a:r>
          </a:p>
          <a:p>
            <a:pPr marL="742950" indent="-742950">
              <a:buFont typeface="+mj-lt"/>
              <a:buAutoNum type="arabicPeriod"/>
            </a:pPr>
            <a:r>
              <a:rPr lang="en-US" sz="4000" dirty="0"/>
              <a:t>Most NAS devices have their own Cloud service.</a:t>
            </a:r>
          </a:p>
          <a:p>
            <a:pPr marL="742950" indent="-742950">
              <a:buFont typeface="+mj-lt"/>
              <a:buAutoNum type="arabicPeriod"/>
            </a:pPr>
            <a:r>
              <a:rPr lang="en-US" sz="4000" dirty="0"/>
              <a:t>NAS devices are smaller and require less energy.</a:t>
            </a:r>
          </a:p>
        </p:txBody>
      </p:sp>
      <p:pic>
        <p:nvPicPr>
          <p:cNvPr id="11" name="Picture 10" descr="A close up of a screen&#10;&#10;Description automatically generated">
            <a:extLst>
              <a:ext uri="{FF2B5EF4-FFF2-40B4-BE49-F238E27FC236}">
                <a16:creationId xmlns:a16="http://schemas.microsoft.com/office/drawing/2014/main" id="{7451D913-6CC8-4EED-BC06-E736209043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59379" y="22628840"/>
            <a:ext cx="29699105" cy="9606674"/>
          </a:xfrm>
          <a:prstGeom prst="rect">
            <a:avLst/>
          </a:prstGeom>
          <a:ln w="88900" cap="sq" cmpd="thickThin">
            <a:solidFill>
              <a:srgbClr val="000000"/>
            </a:solidFill>
            <a:prstDash val="solid"/>
            <a:miter lim="800000"/>
          </a:ln>
          <a:effectLst>
            <a:innerShdw blurRad="76200">
              <a:srgbClr val="000000"/>
            </a:innerShdw>
          </a:effectLst>
        </p:spPr>
      </p:pic>
      <p:sp>
        <p:nvSpPr>
          <p:cNvPr id="12" name="TextBox 11">
            <a:extLst>
              <a:ext uri="{FF2B5EF4-FFF2-40B4-BE49-F238E27FC236}">
                <a16:creationId xmlns:a16="http://schemas.microsoft.com/office/drawing/2014/main" id="{F2EF5F71-2B33-4C41-8CD0-3308A8632E27}"/>
              </a:ext>
            </a:extLst>
          </p:cNvPr>
          <p:cNvSpPr txBox="1"/>
          <p:nvPr/>
        </p:nvSpPr>
        <p:spPr>
          <a:xfrm>
            <a:off x="13159379" y="18841581"/>
            <a:ext cx="17672312" cy="3046988"/>
          </a:xfrm>
          <a:prstGeom prst="rect">
            <a:avLst/>
          </a:prstGeom>
          <a:noFill/>
        </p:spPr>
        <p:txBody>
          <a:bodyPr wrap="square" rtlCol="0">
            <a:spAutoFit/>
          </a:bodyPr>
          <a:lstStyle/>
          <a:p>
            <a:r>
              <a:rPr lang="en-US" sz="4800" dirty="0"/>
              <a:t>This chart bellow shown the time plan for this project, everything have its own time windows. This is easy way of tracking progress, time management is key to every project this is why good technique is important.</a:t>
            </a:r>
          </a:p>
        </p:txBody>
      </p:sp>
      <p:sp>
        <p:nvSpPr>
          <p:cNvPr id="13" name="TextBox 12">
            <a:extLst>
              <a:ext uri="{FF2B5EF4-FFF2-40B4-BE49-F238E27FC236}">
                <a16:creationId xmlns:a16="http://schemas.microsoft.com/office/drawing/2014/main" id="{BE76AC66-FF34-4366-BDDB-43843EAE9E49}"/>
              </a:ext>
            </a:extLst>
          </p:cNvPr>
          <p:cNvSpPr txBox="1"/>
          <p:nvPr/>
        </p:nvSpPr>
        <p:spPr>
          <a:xfrm>
            <a:off x="31623001" y="6848301"/>
            <a:ext cx="10917260" cy="15358050"/>
          </a:xfrm>
          <a:prstGeom prst="rect">
            <a:avLst/>
          </a:prstGeom>
          <a:noFill/>
        </p:spPr>
        <p:txBody>
          <a:bodyPr wrap="square" rtlCol="0">
            <a:spAutoFit/>
          </a:bodyPr>
          <a:lstStyle/>
          <a:p>
            <a:pPr lvl="0"/>
            <a:r>
              <a:rPr lang="en-US" sz="4800" dirty="0"/>
              <a:t>1. </a:t>
            </a:r>
            <a:r>
              <a:rPr lang="en-US" sz="4800" dirty="0" err="1"/>
              <a:t>Nycz</a:t>
            </a:r>
            <a:r>
              <a:rPr lang="en-US" sz="4800" dirty="0"/>
              <a:t>, Mariusz, </a:t>
            </a:r>
            <a:r>
              <a:rPr lang="en-US" sz="4800" dirty="0" err="1"/>
              <a:t>Hajder</a:t>
            </a:r>
            <a:r>
              <a:rPr lang="en-US" sz="4800" dirty="0"/>
              <a:t>, </a:t>
            </a:r>
            <a:r>
              <a:rPr lang="en-US" sz="4800" dirty="0" err="1"/>
              <a:t>Mirosław</a:t>
            </a:r>
            <a:r>
              <a:rPr lang="en-US" sz="4800" dirty="0"/>
              <a:t>, and </a:t>
            </a:r>
            <a:r>
              <a:rPr lang="en-US" sz="4800" dirty="0" err="1"/>
              <a:t>Nienajadlo</a:t>
            </a:r>
            <a:r>
              <a:rPr lang="en-US" sz="4800" dirty="0"/>
              <a:t>, Sara, “Methods for increasing security of web servers,” Annales Universitatis </a:t>
            </a:r>
            <a:r>
              <a:rPr lang="en-US" sz="4800" dirty="0" err="1"/>
              <a:t>Mariae</a:t>
            </a:r>
            <a:r>
              <a:rPr lang="en-US" sz="4800" dirty="0"/>
              <a:t> Curie-</a:t>
            </a:r>
            <a:r>
              <a:rPr lang="en-US" sz="4800" dirty="0" err="1"/>
              <a:t>Skłodowska</a:t>
            </a:r>
            <a:r>
              <a:rPr lang="en-US" sz="4800" dirty="0"/>
              <a:t>. </a:t>
            </a:r>
            <a:r>
              <a:rPr lang="en-US" sz="4800" dirty="0" err="1"/>
              <a:t>Sectio</a:t>
            </a:r>
            <a:r>
              <a:rPr lang="en-US" sz="4800" dirty="0"/>
              <a:t> AI, Informatica, vol. 16, no. 2, p. 39, 2017, </a:t>
            </a:r>
            <a:r>
              <a:rPr lang="en-US" sz="4800" dirty="0" err="1"/>
              <a:t>doi</a:t>
            </a:r>
            <a:r>
              <a:rPr lang="en-US" sz="4800" dirty="0"/>
              <a:t>: 10.17951/ai.2016.16.2.39. </a:t>
            </a:r>
          </a:p>
          <a:p>
            <a:pPr lvl="0"/>
            <a:r>
              <a:rPr lang="en-US" sz="4800" dirty="0"/>
              <a:t>2. Wojciech Walczak and Dorota </a:t>
            </a:r>
            <a:r>
              <a:rPr lang="en-US" sz="4800" dirty="0" err="1"/>
              <a:t>Kuchta</a:t>
            </a:r>
            <a:r>
              <a:rPr lang="en-US" sz="4800" dirty="0"/>
              <a:t>, “Risks Characteristic of Agile Project Management Methodologies and Responses to Them,” Operations research and decisions, vol. 23, no. no. 4, pp. 75–95, 2013. </a:t>
            </a:r>
          </a:p>
          <a:p>
            <a:pPr lvl="0"/>
            <a:r>
              <a:rPr lang="en-US" sz="4800" dirty="0"/>
              <a:t>3. Deng, </a:t>
            </a:r>
            <a:r>
              <a:rPr lang="en-US" sz="4800" dirty="0" err="1"/>
              <a:t>Yuhui</a:t>
            </a:r>
            <a:r>
              <a:rPr lang="en-US" sz="4800" dirty="0"/>
              <a:t>, “Deconstructing network attached systems”, Jinan University, Journal of Network and Computer Applications, Research Gate, 2009.</a:t>
            </a:r>
          </a:p>
          <a:p>
            <a:pPr lvl="0"/>
            <a:r>
              <a:rPr lang="en-US" sz="4800" dirty="0"/>
              <a:t>4. </a:t>
            </a:r>
            <a:r>
              <a:rPr lang="en-US" sz="4400" dirty="0"/>
              <a:t>Wojciech, Walczak, Dorota, </a:t>
            </a:r>
            <a:r>
              <a:rPr lang="en-US" sz="4400" dirty="0" err="1"/>
              <a:t>Kuchta</a:t>
            </a:r>
            <a:r>
              <a:rPr lang="en-US" sz="4400" dirty="0"/>
              <a:t>, “Operations Research and Decisions”, </a:t>
            </a:r>
            <a:r>
              <a:rPr lang="en-US" sz="4400" dirty="0" err="1"/>
              <a:t>Wrocław</a:t>
            </a:r>
            <a:r>
              <a:rPr lang="en-US" sz="4400" dirty="0"/>
              <a:t> University of Science and Technology, vol. 23(no. 4):75-95, 2013.</a:t>
            </a:r>
          </a:p>
          <a:p>
            <a:endParaRPr lang="en-US" sz="4400" dirty="0"/>
          </a:p>
        </p:txBody>
      </p:sp>
      <p:sp>
        <p:nvSpPr>
          <p:cNvPr id="14" name="TextBox 13">
            <a:extLst>
              <a:ext uri="{FF2B5EF4-FFF2-40B4-BE49-F238E27FC236}">
                <a16:creationId xmlns:a16="http://schemas.microsoft.com/office/drawing/2014/main" id="{DD030FA9-EF1B-45D5-B380-F189449AD010}"/>
              </a:ext>
            </a:extLst>
          </p:cNvPr>
          <p:cNvSpPr txBox="1"/>
          <p:nvPr/>
        </p:nvSpPr>
        <p:spPr>
          <a:xfrm>
            <a:off x="13868400" y="7555810"/>
            <a:ext cx="16154400" cy="6186309"/>
          </a:xfrm>
          <a:prstGeom prst="rect">
            <a:avLst/>
          </a:prstGeom>
          <a:noFill/>
        </p:spPr>
        <p:txBody>
          <a:bodyPr wrap="square" rtlCol="0">
            <a:spAutoFit/>
          </a:bodyPr>
          <a:lstStyle/>
          <a:p>
            <a:r>
              <a:rPr lang="en-US" sz="4400" dirty="0">
                <a:latin typeface="Calibri" panose="020F0502020204030204" pitchFamily="34" charset="0"/>
                <a:ea typeface="Calibri" panose="020F0502020204030204" pitchFamily="34" charset="0"/>
                <a:cs typeface="Times New Roman" panose="02020603050405020304" pitchFamily="18" charset="0"/>
              </a:rPr>
              <a:t>The technologies in this proposal are not new, but it have proven itself true the years and developer continue to implement and improve upon it. All the different advantages and solutions of NAS can be used in different aspects of person or organization life and work cycle. The main goal of this paper to produce optimized plan of action and time management of the project. The end of the project is to deliver functional and optimized for the purpose Network storage device, which in most cases is cost efficient and ease to use when compared to traditional server devices.</a:t>
            </a:r>
            <a:endParaRPr lang="en-US" sz="4400" dirty="0"/>
          </a:p>
        </p:txBody>
      </p:sp>
    </p:spTree>
    <p:extLst>
      <p:ext uri="{BB962C8B-B14F-4D97-AF65-F5344CB8AC3E}">
        <p14:creationId xmlns:p14="http://schemas.microsoft.com/office/powerpoint/2010/main" val="2836234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509</Words>
  <Application>Microsoft Office PowerPoint</Application>
  <PresentationFormat>Custom</PresentationFormat>
  <Paragraphs>28</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Al Bayan Plain</vt:lpstr>
      <vt:lpstr>Arial</vt:lpstr>
      <vt:lpstr>Bangla MN</vt:lpstr>
      <vt:lpstr>Calibri</vt:lpstr>
      <vt:lpstr>Lucida Fax</vt:lpstr>
      <vt:lpstr>Trebuchet MS</vt:lpstr>
      <vt:lpstr>Wingdings 3</vt:lpstr>
      <vt:lpstr>Facet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2012-08-24T00:53:15Z</dcterms:created>
  <dcterms:modified xsi:type="dcterms:W3CDTF">2020-09-07T18:30:59Z</dcterms:modified>
</cp:coreProperties>
</file>