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wmf" ContentType="image/x-wmf"/>
  <Default Extension="rels" ContentType="application/vnd.openxmlformats-package.relationships+xml"/>
  <Default Extension="xml" ContentType="application/xml"/>
  <Default Extension="jpg&amp;ehk=8FpYkfOg160MUCT4I4y4Pw&amp;r=0&amp;pid=OfficeInsert" ContentType="image/jpeg"/>
  <Default Extension="vml" ContentType="application/vnd.openxmlformats-officedocument.vmlDrawing"/>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2"/>
  </p:notesMasterIdLst>
  <p:sldIdLst>
    <p:sldId id="256" r:id="rId2"/>
    <p:sldId id="257" r:id="rId3"/>
    <p:sldId id="285" r:id="rId4"/>
    <p:sldId id="276" r:id="rId5"/>
    <p:sldId id="280" r:id="rId6"/>
    <p:sldId id="282" r:id="rId7"/>
    <p:sldId id="283" r:id="rId8"/>
    <p:sldId id="286" r:id="rId9"/>
    <p:sldId id="293" r:id="rId10"/>
    <p:sldId id="279" r:id="rId11"/>
    <p:sldId id="287" r:id="rId12"/>
    <p:sldId id="292" r:id="rId13"/>
    <p:sldId id="288" r:id="rId14"/>
    <p:sldId id="289" r:id="rId15"/>
    <p:sldId id="291" r:id="rId16"/>
    <p:sldId id="294" r:id="rId17"/>
    <p:sldId id="290" r:id="rId18"/>
    <p:sldId id="260" r:id="rId19"/>
    <p:sldId id="298" r:id="rId20"/>
    <p:sldId id="261"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116" d="100"/>
          <a:sy n="116" d="100"/>
        </p:scale>
        <p:origin x="390"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4.w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6.w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9.wmf"/></Relationships>
</file>

<file path=ppt/drawings/_rels/vmlDrawing4.vml.rels><?xml version="1.0" encoding="UTF-8" standalone="yes"?>
<Relationships xmlns="http://schemas.openxmlformats.org/package/2006/relationships"><Relationship Id="rId1" Type="http://schemas.openxmlformats.org/officeDocument/2006/relationships/image" Target="../media/image10.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CFBFF5-B866-41D0-9F2A-9ED10EFFDBDC}" type="datetimeFigureOut">
              <a:rPr lang="en-GB" smtClean="0"/>
              <a:t>13/06/2018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B5CE16E-EA67-4440-B14C-93C7648F4475}" type="slidenum">
              <a:rPr lang="en-GB" smtClean="0"/>
              <a:t>‹#›</a:t>
            </a:fld>
            <a:endParaRPr lang="en-GB"/>
          </a:p>
        </p:txBody>
      </p:sp>
    </p:spTree>
    <p:extLst>
      <p:ext uri="{BB962C8B-B14F-4D97-AF65-F5344CB8AC3E}">
        <p14:creationId xmlns:p14="http://schemas.microsoft.com/office/powerpoint/2010/main" val="10619405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6/13/2018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6/13/2018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6/13/2018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6/13/2018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6/13/2018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6/13/2018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6/13/2018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6/13/2018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6/13/2018</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google.co.uk/url?sa=i&amp;rct=j&amp;q=&amp;esrc=s&amp;source=images&amp;cd=&amp;cad=rja&amp;uact=8&amp;ved=0ahUKEwjhkJy20LLTAhWKwBQKHdu4D2sQjRwIBw&amp;url=http://mystudentevents.com/events/uwtsd-carmarthen-open-days/&amp;psig=AFQjCNE3rHs36Y7bIMtI-e4rgdVkvhOYaA&amp;ust=1492763726426074" TargetMode="External"/><Relationship Id="rId2" Type="http://schemas.openxmlformats.org/officeDocument/2006/relationships/slideLayout" Target="../slideLayouts/slideLayout1.xml"/><Relationship Id="rId1" Type="http://schemas.openxmlformats.org/officeDocument/2006/relationships/tags" Target="../tags/tag1.xml"/><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image" Target="../media/image2.jpg&amp;ehk=8FpYkfOg160MUCT4I4y4Pw&amp;r=0&amp;pid=OfficeInsert"/><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slideLayout" Target="../slideLayouts/slideLayout4.xml"/><Relationship Id="rId1" Type="http://schemas.openxmlformats.org/officeDocument/2006/relationships/tags" Target="../tags/tag3.xml"/></Relationships>
</file>

<file path=ppt/slides/_rels/slide4.xml.rels><?xml version="1.0" encoding="UTF-8" standalone="yes"?>
<Relationships xmlns="http://schemas.openxmlformats.org/package/2006/relationships"><Relationship Id="rId3" Type="http://schemas.openxmlformats.org/officeDocument/2006/relationships/hyperlink" Target="http://www.curee.co.uk/files/publication/1219925968/National-framework-for-mentoring-and-coaching.pdf" TargetMode="External"/><Relationship Id="rId2" Type="http://schemas.openxmlformats.org/officeDocument/2006/relationships/slideLayout" Target="../slideLayouts/slideLayout2.xml"/><Relationship Id="rId1" Type="http://schemas.openxmlformats.org/officeDocument/2006/relationships/tags" Target="../tags/tag4.xml"/><Relationship Id="rId5" Type="http://schemas.openxmlformats.org/officeDocument/2006/relationships/hyperlink" Target="https://www.gov.uk/government/news/plans-to-further-boost-teacher-recruitment-and-development" TargetMode="External"/><Relationship Id="rId4" Type="http://schemas.openxmlformats.org/officeDocument/2006/relationships/hyperlink" Target="https://www.nationalcollege.org.uk/transfer/open/mentoring-and-coaching-core-skills/mccore-s01/mccore-s01-t04.html" TargetMode="Externa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tags" Target="../tags/tag5.xml"/><Relationship Id="rId1" Type="http://schemas.openxmlformats.org/officeDocument/2006/relationships/vmlDrawing" Target="../drawings/vmlDrawing1.vml"/><Relationship Id="rId6" Type="http://schemas.openxmlformats.org/officeDocument/2006/relationships/image" Target="../media/image4.wmf"/><Relationship Id="rId5" Type="http://schemas.openxmlformats.org/officeDocument/2006/relationships/oleObject" Target="../embeddings/oleObject1.bin"/><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8" Type="http://schemas.openxmlformats.org/officeDocument/2006/relationships/image" Target="../media/image6.wmf"/><Relationship Id="rId3" Type="http://schemas.openxmlformats.org/officeDocument/2006/relationships/slideLayout" Target="../slideLayouts/slideLayout2.xml"/><Relationship Id="rId7" Type="http://schemas.openxmlformats.org/officeDocument/2006/relationships/oleObject" Target="../embeddings/oleObject2.bin"/><Relationship Id="rId2" Type="http://schemas.openxmlformats.org/officeDocument/2006/relationships/tags" Target="../tags/tag6.xml"/><Relationship Id="rId1" Type="http://schemas.openxmlformats.org/officeDocument/2006/relationships/vmlDrawing" Target="../drawings/vmlDrawing2.vml"/><Relationship Id="rId6" Type="http://schemas.openxmlformats.org/officeDocument/2006/relationships/hyperlink" Target="http://www.internet-of-the-mind.com/nlp_logical_levels.html" TargetMode="External"/><Relationship Id="rId5" Type="http://schemas.openxmlformats.org/officeDocument/2006/relationships/hyperlink" Target="https://simplypsychology.org/client-centred-therapy.html" TargetMode="External"/><Relationship Id="rId4" Type="http://schemas.openxmlformats.org/officeDocument/2006/relationships/hyperlink" Target="https://www.youtube.com/watch?v=nKNyFSLJy6o" TargetMode="Externa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7.xml"/></Relationships>
</file>

<file path=ppt/slides/_rels/slide8.xml.rels><?xml version="1.0" encoding="UTF-8" standalone="yes"?>
<Relationships xmlns="http://schemas.openxmlformats.org/package/2006/relationships"><Relationship Id="rId3" Type="http://schemas.openxmlformats.org/officeDocument/2006/relationships/hyperlink" Target="http://video.scottbradbury.co.uk/media/docs/Feedback.pdf" TargetMode="External"/><Relationship Id="rId2" Type="http://schemas.openxmlformats.org/officeDocument/2006/relationships/slideLayout" Target="../slideLayouts/slideLayout5.xml"/><Relationship Id="rId1" Type="http://schemas.openxmlformats.org/officeDocument/2006/relationships/tags" Target="../tags/tag8.xml"/><Relationship Id="rId4" Type="http://schemas.openxmlformats.org/officeDocument/2006/relationships/hyperlink" Target="http://masterfacilitator.com/leadership-feedback-cedar-feedback-model/" TargetMode="External"/></Relationships>
</file>

<file path=ppt/slides/_rels/slide9.xml.rels><?xml version="1.0" encoding="UTF-8" standalone="yes"?>
<Relationships xmlns="http://schemas.openxmlformats.org/package/2006/relationships"><Relationship Id="rId2" Type="http://schemas.openxmlformats.org/officeDocument/2006/relationships/hyperlink" Target="https://www.creativeeducation.co.uk/video/1040"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learning.gov.wales/resources/browse-all/coaching-and-mentoring/?lang=en" TargetMode="External"/><Relationship Id="rId2" Type="http://schemas.openxmlformats.org/officeDocument/2006/relationships/slideLayout" Target="../slideLayouts/slideLayout2.xml"/><Relationship Id="rId1" Type="http://schemas.openxmlformats.org/officeDocument/2006/relationships/tags" Target="../tags/tag9.xml"/><Relationship Id="rId4" Type="http://schemas.openxmlformats.org/officeDocument/2006/relationships/image" Target="../media/image7.jpg"/></Relationships>
</file>

<file path=ppt/slides/_rels/slide11.xml.rels><?xml version="1.0" encoding="UTF-8" standalone="yes"?>
<Relationships xmlns="http://schemas.openxmlformats.org/package/2006/relationships"><Relationship Id="rId3" Type="http://schemas.openxmlformats.org/officeDocument/2006/relationships/hyperlink" Target="https://www.nfer.ac.uk/" TargetMode="External"/><Relationship Id="rId2" Type="http://schemas.openxmlformats.org/officeDocument/2006/relationships/slideLayout" Target="../slideLayouts/slideLayout2.xml"/><Relationship Id="rId1" Type="http://schemas.openxmlformats.org/officeDocument/2006/relationships/tags" Target="../tags/tag10.xml"/><Relationship Id="rId4" Type="http://schemas.openxmlformats.org/officeDocument/2006/relationships/image" Target="../media/image8.png"/></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1.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12.xml"/><Relationship Id="rId1" Type="http://schemas.openxmlformats.org/officeDocument/2006/relationships/vmlDrawing" Target="../drawings/vmlDrawing3.vml"/><Relationship Id="rId6" Type="http://schemas.openxmlformats.org/officeDocument/2006/relationships/image" Target="../media/image9.wmf"/><Relationship Id="rId5" Type="http://schemas.openxmlformats.org/officeDocument/2006/relationships/oleObject" Target="../embeddings/oleObject3.bin"/><Relationship Id="rId4" Type="http://schemas.openxmlformats.org/officeDocument/2006/relationships/hyperlink" Target="https://www.nfer.ac.uk/mentoring-and-coaching-for-professionals-a-study-of-the-research-evidence/" TargetMode="External"/></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3.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14.xml"/><Relationship Id="rId1" Type="http://schemas.openxmlformats.org/officeDocument/2006/relationships/vmlDrawing" Target="../drawings/vmlDrawing4.vml"/><Relationship Id="rId5" Type="http://schemas.openxmlformats.org/officeDocument/2006/relationships/image" Target="../media/image10.wmf"/><Relationship Id="rId4" Type="http://schemas.openxmlformats.org/officeDocument/2006/relationships/oleObject" Target="../embeddings/oleObject4.bin"/></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5.xml"/></Relationships>
</file>

<file path=ppt/slides/_rels/slide1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6.xml"/></Relationships>
</file>

<file path=ppt/slides/_rels/slide1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7.xml"/></Relationships>
</file>

<file path=ppt/slides/_rels/slide20.xml.rels><?xml version="1.0" encoding="UTF-8" standalone="yes"?>
<Relationships xmlns="http://schemas.openxmlformats.org/package/2006/relationships"><Relationship Id="rId3" Type="http://schemas.openxmlformats.org/officeDocument/2006/relationships/hyperlink" Target="http://learning.gov.wales/resources/browse-all/coaching-and-mentoring/?lang=en" TargetMode="External"/><Relationship Id="rId2" Type="http://schemas.openxmlformats.org/officeDocument/2006/relationships/slideLayout" Target="../slideLayouts/slideLayout2.xml"/><Relationship Id="rId1" Type="http://schemas.openxmlformats.org/officeDocument/2006/relationships/tags" Target="../tags/tag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1" name="Rectangle 10"/>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2" descr="Image result for uwtsd logo">
            <a:hlinkClick r:id="rId3"/>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a:stretch/>
        </p:blipFill>
        <p:spPr bwMode="auto">
          <a:xfrm>
            <a:off x="7074745" y="2610819"/>
            <a:ext cx="4153750" cy="1630346"/>
          </a:xfrm>
          <a:prstGeom prst="rect">
            <a:avLst/>
          </a:prstGeom>
          <a:noFill/>
          <a:extLst>
            <a:ext uri="{909E8E84-426E-40DD-AFC4-6F175D3DCCD1}">
              <a14:hiddenFill xmlns:a14="http://schemas.microsoft.com/office/drawing/2010/main">
                <a:solidFill>
                  <a:srgbClr val="FFFFFF"/>
                </a:solidFill>
              </a14:hiddenFill>
            </a:ext>
          </a:extLst>
        </p:spPr>
      </p:pic>
      <p:sp>
        <p:nvSpPr>
          <p:cNvPr id="13" name="Rectangle 12"/>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white">
          <a:xfrm>
            <a:off x="-2" y="0"/>
            <a:ext cx="6111243" cy="6858000"/>
          </a:xfrm>
          <a:prstGeom prst="rect">
            <a:avLst/>
          </a:prstGeom>
          <a:solidFill>
            <a:schemeClr val="tx2">
              <a:lumMod val="50000"/>
              <a:alpha val="9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27"/>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grayWhite">
          <a:xfrm>
            <a:off x="0" y="5033007"/>
            <a:ext cx="6881206" cy="857047"/>
          </a:xfrm>
          <a:custGeom>
            <a:avLst/>
            <a:gdLst>
              <a:gd name="connsiteX0" fmla="*/ 0 w 6881206"/>
              <a:gd name="connsiteY0" fmla="*/ 0 h 857047"/>
              <a:gd name="connsiteX1" fmla="*/ 653445 w 6881206"/>
              <a:gd name="connsiteY1" fmla="*/ 0 h 857047"/>
              <a:gd name="connsiteX2" fmla="*/ 1156123 w 6881206"/>
              <a:gd name="connsiteY2" fmla="*/ 0 h 857047"/>
              <a:gd name="connsiteX3" fmla="*/ 1380221 w 6881206"/>
              <a:gd name="connsiteY3" fmla="*/ 0 h 857047"/>
              <a:gd name="connsiteX4" fmla="*/ 1444324 w 6881206"/>
              <a:gd name="connsiteY4" fmla="*/ 0 h 857047"/>
              <a:gd name="connsiteX5" fmla="*/ 1522072 w 6881206"/>
              <a:gd name="connsiteY5" fmla="*/ 0 h 857047"/>
              <a:gd name="connsiteX6" fmla="*/ 1596570 w 6881206"/>
              <a:gd name="connsiteY6" fmla="*/ 0 h 857047"/>
              <a:gd name="connsiteX7" fmla="*/ 1893047 w 6881206"/>
              <a:gd name="connsiteY7" fmla="*/ 0 h 857047"/>
              <a:gd name="connsiteX8" fmla="*/ 1978260 w 6881206"/>
              <a:gd name="connsiteY8" fmla="*/ 0 h 857047"/>
              <a:gd name="connsiteX9" fmla="*/ 2032793 w 6881206"/>
              <a:gd name="connsiteY9" fmla="*/ 0 h 857047"/>
              <a:gd name="connsiteX10" fmla="*/ 2095032 w 6881206"/>
              <a:gd name="connsiteY10" fmla="*/ 0 h 857047"/>
              <a:gd name="connsiteX11" fmla="*/ 2574748 w 6881206"/>
              <a:gd name="connsiteY11" fmla="*/ 0 h 857047"/>
              <a:gd name="connsiteX12" fmla="*/ 2712413 w 6881206"/>
              <a:gd name="connsiteY12" fmla="*/ 0 h 857047"/>
              <a:gd name="connsiteX13" fmla="*/ 2724164 w 6881206"/>
              <a:gd name="connsiteY13" fmla="*/ 0 h 857047"/>
              <a:gd name="connsiteX14" fmla="*/ 2806423 w 6881206"/>
              <a:gd name="connsiteY14" fmla="*/ 0 h 857047"/>
              <a:gd name="connsiteX15" fmla="*/ 2975563 w 6881206"/>
              <a:gd name="connsiteY15" fmla="*/ 0 h 857047"/>
              <a:gd name="connsiteX16" fmla="*/ 3029696 w 6881206"/>
              <a:gd name="connsiteY16" fmla="*/ 0 h 857047"/>
              <a:gd name="connsiteX17" fmla="*/ 3216247 w 6881206"/>
              <a:gd name="connsiteY17" fmla="*/ 0 h 857047"/>
              <a:gd name="connsiteX18" fmla="*/ 3464491 w 6881206"/>
              <a:gd name="connsiteY18" fmla="*/ 0 h 857047"/>
              <a:gd name="connsiteX19" fmla="*/ 3476820 w 6881206"/>
              <a:gd name="connsiteY19" fmla="*/ 0 h 857047"/>
              <a:gd name="connsiteX20" fmla="*/ 3508932 w 6881206"/>
              <a:gd name="connsiteY20" fmla="*/ 0 h 857047"/>
              <a:gd name="connsiteX21" fmla="*/ 3518154 w 6881206"/>
              <a:gd name="connsiteY21" fmla="*/ 0 h 857047"/>
              <a:gd name="connsiteX22" fmla="*/ 3563124 w 6881206"/>
              <a:gd name="connsiteY22" fmla="*/ 0 h 857047"/>
              <a:gd name="connsiteX23" fmla="*/ 3568615 w 6881206"/>
              <a:gd name="connsiteY23" fmla="*/ 0 h 857047"/>
              <a:gd name="connsiteX24" fmla="*/ 3582711 w 6881206"/>
              <a:gd name="connsiteY24" fmla="*/ 0 h 857047"/>
              <a:gd name="connsiteX25" fmla="*/ 3607047 w 6881206"/>
              <a:gd name="connsiteY25" fmla="*/ 0 h 857047"/>
              <a:gd name="connsiteX26" fmla="*/ 3711363 w 6881206"/>
              <a:gd name="connsiteY26" fmla="*/ 0 h 857047"/>
              <a:gd name="connsiteX27" fmla="*/ 3757936 w 6881206"/>
              <a:gd name="connsiteY27" fmla="*/ 0 h 857047"/>
              <a:gd name="connsiteX28" fmla="*/ 3914505 w 6881206"/>
              <a:gd name="connsiteY28" fmla="*/ 0 h 857047"/>
              <a:gd name="connsiteX29" fmla="*/ 4099165 w 6881206"/>
              <a:gd name="connsiteY29" fmla="*/ 0 h 857047"/>
              <a:gd name="connsiteX30" fmla="*/ 4176573 w 6881206"/>
              <a:gd name="connsiteY30" fmla="*/ 0 h 857047"/>
              <a:gd name="connsiteX31" fmla="*/ 4211043 w 6881206"/>
              <a:gd name="connsiteY31" fmla="*/ 0 h 857047"/>
              <a:gd name="connsiteX32" fmla="*/ 4249415 w 6881206"/>
              <a:gd name="connsiteY32" fmla="*/ 0 h 857047"/>
              <a:gd name="connsiteX33" fmla="*/ 4292911 w 6881206"/>
              <a:gd name="connsiteY33" fmla="*/ 0 h 857047"/>
              <a:gd name="connsiteX34" fmla="*/ 4715176 w 6881206"/>
              <a:gd name="connsiteY34" fmla="*/ 0 h 857047"/>
              <a:gd name="connsiteX35" fmla="*/ 4749035 w 6881206"/>
              <a:gd name="connsiteY35" fmla="*/ 0 h 857047"/>
              <a:gd name="connsiteX36" fmla="*/ 5107279 w 6881206"/>
              <a:gd name="connsiteY36" fmla="*/ 0 h 857047"/>
              <a:gd name="connsiteX37" fmla="*/ 5446306 w 6881206"/>
              <a:gd name="connsiteY37" fmla="*/ 0 h 857047"/>
              <a:gd name="connsiteX38" fmla="*/ 5654500 w 6881206"/>
              <a:gd name="connsiteY38" fmla="*/ 0 h 857047"/>
              <a:gd name="connsiteX39" fmla="*/ 5879355 w 6881206"/>
              <a:gd name="connsiteY39" fmla="*/ 0 h 857047"/>
              <a:gd name="connsiteX40" fmla="*/ 6374171 w 6881206"/>
              <a:gd name="connsiteY40" fmla="*/ 0 h 857047"/>
              <a:gd name="connsiteX41" fmla="*/ 6382691 w 6881206"/>
              <a:gd name="connsiteY41" fmla="*/ 0 h 857047"/>
              <a:gd name="connsiteX42" fmla="*/ 6406881 w 6881206"/>
              <a:gd name="connsiteY42" fmla="*/ 10516 h 857047"/>
              <a:gd name="connsiteX43" fmla="*/ 6411719 w 6881206"/>
              <a:gd name="connsiteY43" fmla="*/ 15774 h 857047"/>
              <a:gd name="connsiteX44" fmla="*/ 6412418 w 6881206"/>
              <a:gd name="connsiteY44" fmla="*/ 16534 h 857047"/>
              <a:gd name="connsiteX45" fmla="*/ 6413765 w 6881206"/>
              <a:gd name="connsiteY45" fmla="*/ 17998 h 857047"/>
              <a:gd name="connsiteX46" fmla="*/ 6418286 w 6881206"/>
              <a:gd name="connsiteY46" fmla="*/ 21854 h 857047"/>
              <a:gd name="connsiteX47" fmla="*/ 6867337 w 6881206"/>
              <a:gd name="connsiteY47" fmla="*/ 404863 h 857047"/>
              <a:gd name="connsiteX48" fmla="*/ 6867337 w 6881206"/>
              <a:gd name="connsiteY48" fmla="*/ 452185 h 857047"/>
              <a:gd name="connsiteX49" fmla="*/ 6491457 w 6881206"/>
              <a:gd name="connsiteY49" fmla="*/ 772784 h 857047"/>
              <a:gd name="connsiteX50" fmla="*/ 6413765 w 6881206"/>
              <a:gd name="connsiteY50" fmla="*/ 839050 h 857047"/>
              <a:gd name="connsiteX51" fmla="*/ 6411719 w 6881206"/>
              <a:gd name="connsiteY51" fmla="*/ 841273 h 857047"/>
              <a:gd name="connsiteX52" fmla="*/ 6406881 w 6881206"/>
              <a:gd name="connsiteY52" fmla="*/ 846531 h 857047"/>
              <a:gd name="connsiteX53" fmla="*/ 6382691 w 6881206"/>
              <a:gd name="connsiteY53" fmla="*/ 857047 h 857047"/>
              <a:gd name="connsiteX54" fmla="*/ 6374171 w 6881206"/>
              <a:gd name="connsiteY54" fmla="*/ 857047 h 857047"/>
              <a:gd name="connsiteX55" fmla="*/ 6368680 w 6881206"/>
              <a:gd name="connsiteY55" fmla="*/ 857047 h 857047"/>
              <a:gd name="connsiteX56" fmla="*/ 6348221 w 6881206"/>
              <a:gd name="connsiteY56" fmla="*/ 857047 h 857047"/>
              <a:gd name="connsiteX57" fmla="*/ 6330248 w 6881206"/>
              <a:gd name="connsiteY57" fmla="*/ 857047 h 857047"/>
              <a:gd name="connsiteX58" fmla="*/ 6266353 w 6881206"/>
              <a:gd name="connsiteY58" fmla="*/ 857047 h 857047"/>
              <a:gd name="connsiteX59" fmla="*/ 6225932 w 6881206"/>
              <a:gd name="connsiteY59" fmla="*/ 857047 h 857047"/>
              <a:gd name="connsiteX60" fmla="*/ 6106926 w 6881206"/>
              <a:gd name="connsiteY60" fmla="*/ 857047 h 857047"/>
              <a:gd name="connsiteX61" fmla="*/ 6022790 w 6881206"/>
              <a:gd name="connsiteY61" fmla="*/ 857047 h 857047"/>
              <a:gd name="connsiteX62" fmla="*/ 5844088 w 6881206"/>
              <a:gd name="connsiteY62" fmla="*/ 857047 h 857047"/>
              <a:gd name="connsiteX63" fmla="*/ 5687880 w 6881206"/>
              <a:gd name="connsiteY63" fmla="*/ 857047 h 857047"/>
              <a:gd name="connsiteX64" fmla="*/ 5451985 w 6881206"/>
              <a:gd name="connsiteY64" fmla="*/ 857047 h 857047"/>
              <a:gd name="connsiteX65" fmla="*/ 5188261 w 6881206"/>
              <a:gd name="connsiteY65" fmla="*/ 857047 h 857047"/>
              <a:gd name="connsiteX66" fmla="*/ 4904764 w 6881206"/>
              <a:gd name="connsiteY66" fmla="*/ 857047 h 857047"/>
              <a:gd name="connsiteX67" fmla="*/ 4490989 w 6881206"/>
              <a:gd name="connsiteY67" fmla="*/ 857047 h 857047"/>
              <a:gd name="connsiteX68" fmla="*/ 4176573 w 6881206"/>
              <a:gd name="connsiteY68" fmla="*/ 857047 h 857047"/>
              <a:gd name="connsiteX69" fmla="*/ 4099165 w 6881206"/>
              <a:gd name="connsiteY69" fmla="*/ 857047 h 857047"/>
              <a:gd name="connsiteX70" fmla="*/ 4089943 w 6881206"/>
              <a:gd name="connsiteY70" fmla="*/ 857047 h 857047"/>
              <a:gd name="connsiteX71" fmla="*/ 4057940 w 6881206"/>
              <a:gd name="connsiteY71" fmla="*/ 857047 h 857047"/>
              <a:gd name="connsiteX72" fmla="*/ 4025386 w 6881206"/>
              <a:gd name="connsiteY72" fmla="*/ 857047 h 857047"/>
              <a:gd name="connsiteX73" fmla="*/ 3850160 w 6881206"/>
              <a:gd name="connsiteY73" fmla="*/ 857047 h 857047"/>
              <a:gd name="connsiteX74" fmla="*/ 3563124 w 6881206"/>
              <a:gd name="connsiteY74" fmla="*/ 857047 h 857047"/>
              <a:gd name="connsiteX75" fmla="*/ 3550795 w 6881206"/>
              <a:gd name="connsiteY75" fmla="*/ 857047 h 857047"/>
              <a:gd name="connsiteX76" fmla="*/ 3508932 w 6881206"/>
              <a:gd name="connsiteY76" fmla="*/ 857047 h 857047"/>
              <a:gd name="connsiteX77" fmla="*/ 3483683 w 6881206"/>
              <a:gd name="connsiteY77" fmla="*/ 857047 h 857047"/>
              <a:gd name="connsiteX78" fmla="*/ 3464491 w 6881206"/>
              <a:gd name="connsiteY78" fmla="*/ 857047 h 857047"/>
              <a:gd name="connsiteX79" fmla="*/ 3452740 w 6881206"/>
              <a:gd name="connsiteY79" fmla="*/ 857047 h 857047"/>
              <a:gd name="connsiteX80" fmla="*/ 3423719 w 6881206"/>
              <a:gd name="connsiteY80" fmla="*/ 857047 h 857047"/>
              <a:gd name="connsiteX81" fmla="*/ 3370481 w 6881206"/>
              <a:gd name="connsiteY81" fmla="*/ 857047 h 857047"/>
              <a:gd name="connsiteX82" fmla="*/ 3306946 w 6881206"/>
              <a:gd name="connsiteY82" fmla="*/ 857047 h 857047"/>
              <a:gd name="connsiteX83" fmla="*/ 3147208 w 6881206"/>
              <a:gd name="connsiteY83" fmla="*/ 857047 h 857047"/>
              <a:gd name="connsiteX84" fmla="*/ 3114429 w 6881206"/>
              <a:gd name="connsiteY84" fmla="*/ 857047 h 857047"/>
              <a:gd name="connsiteX85" fmla="*/ 2960658 w 6881206"/>
              <a:gd name="connsiteY85" fmla="*/ 857047 h 857047"/>
              <a:gd name="connsiteX86" fmla="*/ 2827230 w 6881206"/>
              <a:gd name="connsiteY86" fmla="*/ 857047 h 857047"/>
              <a:gd name="connsiteX87" fmla="*/ 2712413 w 6881206"/>
              <a:gd name="connsiteY87" fmla="*/ 857047 h 857047"/>
              <a:gd name="connsiteX88" fmla="*/ 2680242 w 6881206"/>
              <a:gd name="connsiteY88" fmla="*/ 857047 h 857047"/>
              <a:gd name="connsiteX89" fmla="*/ 2603835 w 6881206"/>
              <a:gd name="connsiteY89" fmla="*/ 857047 h 857047"/>
              <a:gd name="connsiteX90" fmla="*/ 2455042 w 6881206"/>
              <a:gd name="connsiteY90" fmla="*/ 857047 h 857047"/>
              <a:gd name="connsiteX91" fmla="*/ 2426415 w 6881206"/>
              <a:gd name="connsiteY91" fmla="*/ 857047 h 857047"/>
              <a:gd name="connsiteX92" fmla="*/ 2209736 w 6881206"/>
              <a:gd name="connsiteY92" fmla="*/ 857047 h 857047"/>
              <a:gd name="connsiteX93" fmla="*/ 1893047 w 6881206"/>
              <a:gd name="connsiteY93" fmla="*/ 857047 h 857047"/>
              <a:gd name="connsiteX94" fmla="*/ 1885034 w 6881206"/>
              <a:gd name="connsiteY94" fmla="*/ 857047 h 857047"/>
              <a:gd name="connsiteX95" fmla="*/ 1843786 w 6881206"/>
              <a:gd name="connsiteY95" fmla="*/ 857047 h 857047"/>
              <a:gd name="connsiteX96" fmla="*/ 1828944 w 6881206"/>
              <a:gd name="connsiteY96" fmla="*/ 857047 h 857047"/>
              <a:gd name="connsiteX97" fmla="*/ 1380221 w 6881206"/>
              <a:gd name="connsiteY97" fmla="*/ 857047 h 857047"/>
              <a:gd name="connsiteX98" fmla="*/ 1333065 w 6881206"/>
              <a:gd name="connsiteY98" fmla="*/ 857047 h 857047"/>
              <a:gd name="connsiteX99" fmla="*/ 653445 w 6881206"/>
              <a:gd name="connsiteY99" fmla="*/ 857047 h 857047"/>
              <a:gd name="connsiteX100" fmla="*/ 0 w 6881206"/>
              <a:gd name="connsiteY100" fmla="*/ 857047 h 857047"/>
              <a:gd name="connsiteX101" fmla="*/ 0 w 6881206"/>
              <a:gd name="connsiteY101" fmla="*/ 0 h 8570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6881206" h="857047">
                <a:moveTo>
                  <a:pt x="0" y="0"/>
                </a:moveTo>
                <a:cubicBezTo>
                  <a:pt x="0" y="0"/>
                  <a:pt x="0" y="0"/>
                  <a:pt x="653445" y="0"/>
                </a:cubicBezTo>
                <a:cubicBezTo>
                  <a:pt x="653445" y="0"/>
                  <a:pt x="653445" y="0"/>
                  <a:pt x="1156123" y="0"/>
                </a:cubicBezTo>
                <a:lnTo>
                  <a:pt x="1380221" y="0"/>
                </a:lnTo>
                <a:cubicBezTo>
                  <a:pt x="1380221" y="0"/>
                  <a:pt x="1380221" y="0"/>
                  <a:pt x="1444324" y="0"/>
                </a:cubicBezTo>
                <a:lnTo>
                  <a:pt x="1522072" y="0"/>
                </a:lnTo>
                <a:lnTo>
                  <a:pt x="1596570" y="0"/>
                </a:lnTo>
                <a:cubicBezTo>
                  <a:pt x="1668686" y="0"/>
                  <a:pt x="1764840" y="0"/>
                  <a:pt x="1893047" y="0"/>
                </a:cubicBezTo>
                <a:cubicBezTo>
                  <a:pt x="1893047" y="0"/>
                  <a:pt x="1893047" y="0"/>
                  <a:pt x="1978260" y="0"/>
                </a:cubicBezTo>
                <a:lnTo>
                  <a:pt x="2032793" y="0"/>
                </a:lnTo>
                <a:lnTo>
                  <a:pt x="2095032" y="0"/>
                </a:lnTo>
                <a:cubicBezTo>
                  <a:pt x="2196025" y="0"/>
                  <a:pt x="2347515" y="0"/>
                  <a:pt x="2574748" y="0"/>
                </a:cubicBezTo>
                <a:lnTo>
                  <a:pt x="2712413" y="0"/>
                </a:lnTo>
                <a:lnTo>
                  <a:pt x="2724164" y="0"/>
                </a:lnTo>
                <a:lnTo>
                  <a:pt x="2806423" y="0"/>
                </a:lnTo>
                <a:lnTo>
                  <a:pt x="2975563" y="0"/>
                </a:lnTo>
                <a:lnTo>
                  <a:pt x="3029696" y="0"/>
                </a:lnTo>
                <a:lnTo>
                  <a:pt x="3216247" y="0"/>
                </a:lnTo>
                <a:lnTo>
                  <a:pt x="3464491" y="0"/>
                </a:lnTo>
                <a:lnTo>
                  <a:pt x="3476820" y="0"/>
                </a:lnTo>
                <a:lnTo>
                  <a:pt x="3508932" y="0"/>
                </a:lnTo>
                <a:cubicBezTo>
                  <a:pt x="3508932" y="0"/>
                  <a:pt x="3508932" y="0"/>
                  <a:pt x="3518154" y="0"/>
                </a:cubicBezTo>
                <a:lnTo>
                  <a:pt x="3563124" y="0"/>
                </a:lnTo>
                <a:lnTo>
                  <a:pt x="3568615" y="0"/>
                </a:lnTo>
                <a:lnTo>
                  <a:pt x="3582711" y="0"/>
                </a:lnTo>
                <a:lnTo>
                  <a:pt x="3607047" y="0"/>
                </a:lnTo>
                <a:lnTo>
                  <a:pt x="3711363" y="0"/>
                </a:lnTo>
                <a:lnTo>
                  <a:pt x="3757936" y="0"/>
                </a:lnTo>
                <a:lnTo>
                  <a:pt x="3914505" y="0"/>
                </a:lnTo>
                <a:lnTo>
                  <a:pt x="4099165" y="0"/>
                </a:lnTo>
                <a:cubicBezTo>
                  <a:pt x="4099165" y="0"/>
                  <a:pt x="4099165" y="0"/>
                  <a:pt x="4176573" y="0"/>
                </a:cubicBezTo>
                <a:cubicBezTo>
                  <a:pt x="4176573" y="0"/>
                  <a:pt x="4176573" y="0"/>
                  <a:pt x="4211043" y="0"/>
                </a:cubicBezTo>
                <a:lnTo>
                  <a:pt x="4249415" y="0"/>
                </a:lnTo>
                <a:lnTo>
                  <a:pt x="4292911" y="0"/>
                </a:lnTo>
                <a:cubicBezTo>
                  <a:pt x="4370470" y="0"/>
                  <a:pt x="4499735" y="0"/>
                  <a:pt x="4715176" y="0"/>
                </a:cubicBezTo>
                <a:lnTo>
                  <a:pt x="4749035" y="0"/>
                </a:lnTo>
                <a:lnTo>
                  <a:pt x="5107279" y="0"/>
                </a:lnTo>
                <a:lnTo>
                  <a:pt x="5446306" y="0"/>
                </a:lnTo>
                <a:lnTo>
                  <a:pt x="5654500" y="0"/>
                </a:lnTo>
                <a:lnTo>
                  <a:pt x="5879355" y="0"/>
                </a:lnTo>
                <a:lnTo>
                  <a:pt x="6374171" y="0"/>
                </a:lnTo>
                <a:lnTo>
                  <a:pt x="6382691" y="0"/>
                </a:lnTo>
                <a:cubicBezTo>
                  <a:pt x="6392367" y="0"/>
                  <a:pt x="6402043" y="5258"/>
                  <a:pt x="6406881" y="10516"/>
                </a:cubicBezTo>
                <a:cubicBezTo>
                  <a:pt x="6406881" y="10516"/>
                  <a:pt x="6411719" y="10516"/>
                  <a:pt x="6411719" y="15774"/>
                </a:cubicBezTo>
                <a:cubicBezTo>
                  <a:pt x="6411719" y="15774"/>
                  <a:pt x="6411719" y="15774"/>
                  <a:pt x="6412418" y="16534"/>
                </a:cubicBezTo>
                <a:lnTo>
                  <a:pt x="6413765" y="17998"/>
                </a:lnTo>
                <a:lnTo>
                  <a:pt x="6418286" y="21854"/>
                </a:lnTo>
                <a:cubicBezTo>
                  <a:pt x="6439669" y="40092"/>
                  <a:pt x="6525203" y="113046"/>
                  <a:pt x="6867337" y="404863"/>
                </a:cubicBezTo>
                <a:cubicBezTo>
                  <a:pt x="6885830" y="415379"/>
                  <a:pt x="6885830" y="436411"/>
                  <a:pt x="6867337" y="452185"/>
                </a:cubicBezTo>
                <a:cubicBezTo>
                  <a:pt x="6867337" y="452185"/>
                  <a:pt x="6867337" y="452185"/>
                  <a:pt x="6491457" y="772784"/>
                </a:cubicBezTo>
                <a:lnTo>
                  <a:pt x="6413765" y="839050"/>
                </a:lnTo>
                <a:lnTo>
                  <a:pt x="6411719" y="841273"/>
                </a:lnTo>
                <a:cubicBezTo>
                  <a:pt x="6411719" y="841273"/>
                  <a:pt x="6406881" y="841273"/>
                  <a:pt x="6406881" y="846531"/>
                </a:cubicBezTo>
                <a:cubicBezTo>
                  <a:pt x="6402043" y="851789"/>
                  <a:pt x="6392367" y="857047"/>
                  <a:pt x="6382691" y="857047"/>
                </a:cubicBezTo>
                <a:lnTo>
                  <a:pt x="6374171" y="857047"/>
                </a:lnTo>
                <a:lnTo>
                  <a:pt x="6368680" y="857047"/>
                </a:lnTo>
                <a:lnTo>
                  <a:pt x="6348221" y="857047"/>
                </a:lnTo>
                <a:lnTo>
                  <a:pt x="6330248" y="857047"/>
                </a:lnTo>
                <a:lnTo>
                  <a:pt x="6266353" y="857047"/>
                </a:lnTo>
                <a:lnTo>
                  <a:pt x="6225932" y="857047"/>
                </a:lnTo>
                <a:lnTo>
                  <a:pt x="6106926" y="857047"/>
                </a:lnTo>
                <a:lnTo>
                  <a:pt x="6022790" y="857047"/>
                </a:lnTo>
                <a:lnTo>
                  <a:pt x="5844088" y="857047"/>
                </a:lnTo>
                <a:lnTo>
                  <a:pt x="5687880" y="857047"/>
                </a:lnTo>
                <a:lnTo>
                  <a:pt x="5451985" y="857047"/>
                </a:lnTo>
                <a:lnTo>
                  <a:pt x="5188261" y="857047"/>
                </a:lnTo>
                <a:lnTo>
                  <a:pt x="4904764" y="857047"/>
                </a:lnTo>
                <a:lnTo>
                  <a:pt x="4490989" y="857047"/>
                </a:lnTo>
                <a:lnTo>
                  <a:pt x="4176573" y="857047"/>
                </a:lnTo>
                <a:cubicBezTo>
                  <a:pt x="4176573" y="857047"/>
                  <a:pt x="4176573" y="857047"/>
                  <a:pt x="4099165" y="857047"/>
                </a:cubicBezTo>
                <a:cubicBezTo>
                  <a:pt x="4099165" y="857047"/>
                  <a:pt x="4099165" y="857047"/>
                  <a:pt x="4089943" y="857047"/>
                </a:cubicBezTo>
                <a:lnTo>
                  <a:pt x="4057940" y="857047"/>
                </a:lnTo>
                <a:lnTo>
                  <a:pt x="4025386" y="857047"/>
                </a:lnTo>
                <a:cubicBezTo>
                  <a:pt x="3988496" y="857047"/>
                  <a:pt x="3933162" y="857047"/>
                  <a:pt x="3850160" y="857047"/>
                </a:cubicBezTo>
                <a:lnTo>
                  <a:pt x="3563124" y="857047"/>
                </a:lnTo>
                <a:lnTo>
                  <a:pt x="3550795" y="857047"/>
                </a:lnTo>
                <a:lnTo>
                  <a:pt x="3508932" y="857047"/>
                </a:lnTo>
                <a:cubicBezTo>
                  <a:pt x="3508932" y="857047"/>
                  <a:pt x="3508932" y="857047"/>
                  <a:pt x="3483683" y="857047"/>
                </a:cubicBezTo>
                <a:lnTo>
                  <a:pt x="3464491" y="857047"/>
                </a:lnTo>
                <a:lnTo>
                  <a:pt x="3452740" y="857047"/>
                </a:lnTo>
                <a:lnTo>
                  <a:pt x="3423719" y="857047"/>
                </a:lnTo>
                <a:lnTo>
                  <a:pt x="3370481" y="857047"/>
                </a:lnTo>
                <a:lnTo>
                  <a:pt x="3306946" y="857047"/>
                </a:lnTo>
                <a:lnTo>
                  <a:pt x="3147208" y="857047"/>
                </a:lnTo>
                <a:lnTo>
                  <a:pt x="3114429" y="857047"/>
                </a:lnTo>
                <a:lnTo>
                  <a:pt x="2960658" y="857047"/>
                </a:lnTo>
                <a:lnTo>
                  <a:pt x="2827230" y="857047"/>
                </a:lnTo>
                <a:lnTo>
                  <a:pt x="2712413" y="857047"/>
                </a:lnTo>
                <a:lnTo>
                  <a:pt x="2680242" y="857047"/>
                </a:lnTo>
                <a:lnTo>
                  <a:pt x="2603835" y="857047"/>
                </a:lnTo>
                <a:lnTo>
                  <a:pt x="2455042" y="857047"/>
                </a:lnTo>
                <a:lnTo>
                  <a:pt x="2426415" y="857047"/>
                </a:lnTo>
                <a:lnTo>
                  <a:pt x="2209736" y="857047"/>
                </a:lnTo>
                <a:lnTo>
                  <a:pt x="1893047" y="857047"/>
                </a:lnTo>
                <a:cubicBezTo>
                  <a:pt x="1893047" y="857047"/>
                  <a:pt x="1893047" y="857047"/>
                  <a:pt x="1885034" y="857047"/>
                </a:cubicBezTo>
                <a:lnTo>
                  <a:pt x="1843786" y="857047"/>
                </a:lnTo>
                <a:lnTo>
                  <a:pt x="1828944" y="857047"/>
                </a:lnTo>
                <a:cubicBezTo>
                  <a:pt x="1764840" y="857047"/>
                  <a:pt x="1636634" y="857047"/>
                  <a:pt x="1380221" y="857047"/>
                </a:cubicBezTo>
                <a:lnTo>
                  <a:pt x="1333065" y="857047"/>
                </a:lnTo>
                <a:cubicBezTo>
                  <a:pt x="1136016" y="857047"/>
                  <a:pt x="910816" y="857047"/>
                  <a:pt x="653445" y="857047"/>
                </a:cubicBezTo>
                <a:cubicBezTo>
                  <a:pt x="653445" y="857047"/>
                  <a:pt x="653445" y="857047"/>
                  <a:pt x="0" y="857047"/>
                </a:cubicBezTo>
                <a:cubicBezTo>
                  <a:pt x="0" y="857047"/>
                  <a:pt x="0" y="857047"/>
                  <a:pt x="0" y="0"/>
                </a:cubicBezTo>
                <a:close/>
              </a:path>
            </a:pathLst>
          </a:custGeom>
          <a:solidFill>
            <a:schemeClr val="accent1"/>
          </a:solidFill>
          <a:ln>
            <a:noFill/>
          </a:ln>
          <a:extLst/>
        </p:spPr>
        <p:txBody>
          <a:bodyPr vert="horz" wrap="square" lIns="91440" tIns="45720" rIns="91440" bIns="45720" numCol="1" anchor="t" anchorCtr="0" compatLnSpc="1">
            <a:prstTxWarp prst="textNoShape">
              <a:avLst/>
            </a:prstTxWarp>
            <a:noAutofit/>
          </a:bodyPr>
          <a:lstStyle/>
          <a:p>
            <a:endParaRPr lang="en-US" dirty="0"/>
          </a:p>
        </p:txBody>
      </p:sp>
      <p:sp>
        <p:nvSpPr>
          <p:cNvPr id="3" name="Subtitle 2"/>
          <p:cNvSpPr>
            <a:spLocks noGrp="1"/>
          </p:cNvSpPr>
          <p:nvPr>
            <p:ph type="subTitle" idx="1"/>
          </p:nvPr>
        </p:nvSpPr>
        <p:spPr>
          <a:xfrm>
            <a:off x="540279" y="5189400"/>
            <a:ext cx="5280460" cy="544260"/>
          </a:xfrm>
        </p:spPr>
        <p:txBody>
          <a:bodyPr anchor="ctr">
            <a:normAutofit/>
          </a:bodyPr>
          <a:lstStyle/>
          <a:p>
            <a:pPr>
              <a:lnSpc>
                <a:spcPct val="80000"/>
              </a:lnSpc>
            </a:pPr>
            <a:r>
              <a:rPr lang="en-GB" sz="1200" dirty="0">
                <a:solidFill>
                  <a:srgbClr val="FEFFFF"/>
                </a:solidFill>
              </a:rPr>
              <a:t>Session 7 </a:t>
            </a:r>
          </a:p>
          <a:p>
            <a:pPr>
              <a:lnSpc>
                <a:spcPct val="80000"/>
              </a:lnSpc>
            </a:pPr>
            <a:r>
              <a:rPr lang="en-GB" sz="1200" dirty="0">
                <a:solidFill>
                  <a:srgbClr val="FEFFFF"/>
                </a:solidFill>
              </a:rPr>
              <a:t>Jane Nicholas</a:t>
            </a:r>
          </a:p>
        </p:txBody>
      </p:sp>
      <p:sp>
        <p:nvSpPr>
          <p:cNvPr id="6" name="Title 1"/>
          <p:cNvSpPr>
            <a:spLocks noGrp="1"/>
          </p:cNvSpPr>
          <p:nvPr>
            <p:ph type="ctrTitle"/>
          </p:nvPr>
        </p:nvSpPr>
        <p:spPr>
          <a:xfrm>
            <a:off x="540279" y="967417"/>
            <a:ext cx="5280460" cy="3943250"/>
          </a:xfrm>
        </p:spPr>
        <p:txBody>
          <a:bodyPr>
            <a:normAutofit/>
          </a:bodyPr>
          <a:lstStyle/>
          <a:p>
            <a:r>
              <a:rPr lang="en-GB" sz="4000" dirty="0">
                <a:solidFill>
                  <a:srgbClr val="FEFFFF"/>
                </a:solidFill>
              </a:rPr>
              <a:t>Mentoring and Coaching in Educational and Professional Contexts</a:t>
            </a:r>
          </a:p>
        </p:txBody>
      </p:sp>
    </p:spTree>
    <p:custDataLst>
      <p:tags r:id="rId1"/>
    </p:custDataLst>
    <p:extLst>
      <p:ext uri="{BB962C8B-B14F-4D97-AF65-F5344CB8AC3E}">
        <p14:creationId xmlns:p14="http://schemas.microsoft.com/office/powerpoint/2010/main" val="42067876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3"/>
          <a:stretch>
            <a:fillRect/>
          </a:stretch>
        </p:blipFill>
        <p:spPr>
          <a:xfrm>
            <a:off x="8631452" y="2623481"/>
            <a:ext cx="2873159" cy="2750023"/>
          </a:xfrm>
          <a:prstGeom prst="rect">
            <a:avLst/>
          </a:prstGeom>
        </p:spPr>
      </p:pic>
      <p:sp>
        <p:nvSpPr>
          <p:cNvPr id="2" name="Title 1"/>
          <p:cNvSpPr>
            <a:spLocks noGrp="1"/>
          </p:cNvSpPr>
          <p:nvPr>
            <p:ph type="title"/>
          </p:nvPr>
        </p:nvSpPr>
        <p:spPr>
          <a:xfrm>
            <a:off x="2592925" y="624110"/>
            <a:ext cx="8911687" cy="1280890"/>
          </a:xfrm>
        </p:spPr>
        <p:txBody>
          <a:bodyPr>
            <a:normAutofit/>
          </a:bodyPr>
          <a:lstStyle/>
          <a:p>
            <a:r>
              <a:rPr lang="en-GB" dirty="0"/>
              <a:t>Session content</a:t>
            </a:r>
          </a:p>
        </p:txBody>
      </p:sp>
      <p:sp>
        <p:nvSpPr>
          <p:cNvPr id="3" name="Content Placeholder 2"/>
          <p:cNvSpPr>
            <a:spLocks noGrp="1"/>
          </p:cNvSpPr>
          <p:nvPr>
            <p:ph idx="1"/>
          </p:nvPr>
        </p:nvSpPr>
        <p:spPr>
          <a:xfrm>
            <a:off x="2589212" y="2125362"/>
            <a:ext cx="5835121" cy="3785860"/>
          </a:xfrm>
        </p:spPr>
        <p:txBody>
          <a:bodyPr>
            <a:normAutofit/>
          </a:bodyPr>
          <a:lstStyle/>
          <a:p>
            <a:r>
              <a:rPr lang="en-GB" dirty="0"/>
              <a:t>Stock take</a:t>
            </a:r>
          </a:p>
          <a:p>
            <a:r>
              <a:rPr lang="en-GB" dirty="0"/>
              <a:t>CEDAR model NCTL</a:t>
            </a:r>
          </a:p>
          <a:p>
            <a:r>
              <a:rPr lang="en-GB" dirty="0"/>
              <a:t>New Deal for M&amp;C</a:t>
            </a:r>
          </a:p>
          <a:p>
            <a:r>
              <a:rPr lang="en-GB" dirty="0"/>
              <a:t>Research into M&amp;C</a:t>
            </a:r>
          </a:p>
          <a:p>
            <a:r>
              <a:rPr lang="en-GB" dirty="0"/>
              <a:t>In search of research questions</a:t>
            </a:r>
          </a:p>
          <a:p>
            <a:pPr marL="0" indent="0">
              <a:buNone/>
            </a:pPr>
            <a:endParaRPr lang="en-GB" dirty="0"/>
          </a:p>
          <a:p>
            <a:endParaRPr lang="en-GB" dirty="0"/>
          </a:p>
          <a:p>
            <a:pPr marL="0" indent="0">
              <a:buNone/>
            </a:pPr>
            <a:r>
              <a:rPr lang="en-GB" dirty="0"/>
              <a:t>Mahatma Ghandi: </a:t>
            </a:r>
            <a:r>
              <a:rPr lang="en-GB" i="1" dirty="0"/>
              <a:t>‘Real education consists of drawing the best out of yourself.’</a:t>
            </a:r>
          </a:p>
        </p:txBody>
      </p:sp>
    </p:spTree>
    <p:custDataLst>
      <p:tags r:id="rId1"/>
    </p:custDataLst>
    <p:extLst>
      <p:ext uri="{BB962C8B-B14F-4D97-AF65-F5344CB8AC3E}">
        <p14:creationId xmlns:p14="http://schemas.microsoft.com/office/powerpoint/2010/main" val="30504586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 name="Rectangle 10"/>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white">
          <a:xfrm>
            <a:off x="0" y="0"/>
            <a:ext cx="12192000" cy="6858000"/>
          </a:xfrm>
          <a:prstGeom prst="rect">
            <a:avLst/>
          </a:prstGeom>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ln>
            <a:noFill/>
          </a:ln>
          <a:effectLst/>
        </p:spPr>
      </p:sp>
      <p:grpSp>
        <p:nvGrpSpPr>
          <p:cNvPr id="46" name="Group 12"/>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9" y="228600"/>
            <a:ext cx="2851523" cy="6638625"/>
            <a:chOff x="2487613" y="285750"/>
            <a:chExt cx="2428875" cy="5654676"/>
          </a:xfrm>
        </p:grpSpPr>
        <p:sp>
          <p:nvSpPr>
            <p:cNvPr id="14" name="Freeform 11"/>
            <p:cNvSpPr/>
            <p:nvPr>
              <p:extLst>
                <p:ext uri="{386F3935-93C4-4BCD-93E2-E3B085C9AB24}">
                  <p16:designElem xmlns:p16="http://schemas.microsoft.com/office/powerpoint/2015/main" xmlns=""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5" name="Freeform 12"/>
            <p:cNvSpPr/>
            <p:nvPr>
              <p:extLst>
                <p:ext uri="{386F3935-93C4-4BCD-93E2-E3B085C9AB24}">
                  <p16:designElem xmlns:p16="http://schemas.microsoft.com/office/powerpoint/2015/main" xmlns=""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6" name="Freeform 13"/>
            <p:cNvSpPr/>
            <p:nvPr>
              <p:extLst>
                <p:ext uri="{386F3935-93C4-4BCD-93E2-E3B085C9AB24}">
                  <p16:designElem xmlns:p16="http://schemas.microsoft.com/office/powerpoint/2015/main" xmlns=""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7" name="Freeform 14"/>
            <p:cNvSpPr/>
            <p:nvPr>
              <p:extLst>
                <p:ext uri="{386F3935-93C4-4BCD-93E2-E3B085C9AB24}">
                  <p16:designElem xmlns:p16="http://schemas.microsoft.com/office/powerpoint/2015/main" xmlns=""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8" name="Freeform 15"/>
            <p:cNvSpPr/>
            <p:nvPr>
              <p:extLst>
                <p:ext uri="{386F3935-93C4-4BCD-93E2-E3B085C9AB24}">
                  <p16:designElem xmlns:p16="http://schemas.microsoft.com/office/powerpoint/2015/main" xmlns=""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9" name="Freeform 16"/>
            <p:cNvSpPr/>
            <p:nvPr>
              <p:extLst>
                <p:ext uri="{386F3935-93C4-4BCD-93E2-E3B085C9AB24}">
                  <p16:designElem xmlns:p16="http://schemas.microsoft.com/office/powerpoint/2015/main" xmlns=""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20" name="Freeform 17"/>
            <p:cNvSpPr/>
            <p:nvPr>
              <p:extLst>
                <p:ext uri="{386F3935-93C4-4BCD-93E2-E3B085C9AB24}">
                  <p16:designElem xmlns:p16="http://schemas.microsoft.com/office/powerpoint/2015/main" xmlns=""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21" name="Freeform 18"/>
            <p:cNvSpPr/>
            <p:nvPr>
              <p:extLst>
                <p:ext uri="{386F3935-93C4-4BCD-93E2-E3B085C9AB24}">
                  <p16:designElem xmlns:p16="http://schemas.microsoft.com/office/powerpoint/2015/main" xmlns=""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2" name="Freeform 19"/>
            <p:cNvSpPr/>
            <p:nvPr>
              <p:extLst>
                <p:ext uri="{386F3935-93C4-4BCD-93E2-E3B085C9AB24}">
                  <p16:designElem xmlns:p16="http://schemas.microsoft.com/office/powerpoint/2015/main" xmlns=""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3" name="Freeform 20"/>
            <p:cNvSpPr/>
            <p:nvPr>
              <p:extLst>
                <p:ext uri="{386F3935-93C4-4BCD-93E2-E3B085C9AB24}">
                  <p16:designElem xmlns:p16="http://schemas.microsoft.com/office/powerpoint/2015/main" xmlns=""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4" name="Freeform 21"/>
            <p:cNvSpPr/>
            <p:nvPr>
              <p:extLst>
                <p:ext uri="{386F3935-93C4-4BCD-93E2-E3B085C9AB24}">
                  <p16:designElem xmlns:p16="http://schemas.microsoft.com/office/powerpoint/2015/main" xmlns=""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5" name="Freeform 22"/>
            <p:cNvSpPr/>
            <p:nvPr>
              <p:extLst>
                <p:ext uri="{386F3935-93C4-4BCD-93E2-E3B085C9AB24}">
                  <p16:designElem xmlns:p16="http://schemas.microsoft.com/office/powerpoint/2015/main" xmlns=""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47" name="Group 26"/>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27224" y="-786"/>
            <a:ext cx="2356675" cy="6854040"/>
            <a:chOff x="6627813" y="194833"/>
            <a:chExt cx="1952625" cy="5678918"/>
          </a:xfrm>
        </p:grpSpPr>
        <p:sp>
          <p:nvSpPr>
            <p:cNvPr id="28" name="Freeform 27"/>
            <p:cNvSpPr/>
            <p:nvPr>
              <p:extLst>
                <p:ext uri="{386F3935-93C4-4BCD-93E2-E3B085C9AB24}">
                  <p16:designElem xmlns:p16="http://schemas.microsoft.com/office/powerpoint/2015/main" xmlns=""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9" name="Freeform 28"/>
            <p:cNvSpPr/>
            <p:nvPr>
              <p:extLst>
                <p:ext uri="{386F3935-93C4-4BCD-93E2-E3B085C9AB24}">
                  <p16:designElem xmlns:p16="http://schemas.microsoft.com/office/powerpoint/2015/main" xmlns=""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30" name="Freeform 29"/>
            <p:cNvSpPr/>
            <p:nvPr>
              <p:extLst>
                <p:ext uri="{386F3935-93C4-4BCD-93E2-E3B085C9AB24}">
                  <p16:designElem xmlns:p16="http://schemas.microsoft.com/office/powerpoint/2015/main" xmlns=""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31" name="Freeform 30"/>
            <p:cNvSpPr/>
            <p:nvPr>
              <p:extLst>
                <p:ext uri="{386F3935-93C4-4BCD-93E2-E3B085C9AB24}">
                  <p16:designElem xmlns:p16="http://schemas.microsoft.com/office/powerpoint/2015/main" xmlns=""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2" name="Freeform 31"/>
            <p:cNvSpPr/>
            <p:nvPr>
              <p:extLst>
                <p:ext uri="{386F3935-93C4-4BCD-93E2-E3B085C9AB24}">
                  <p16:designElem xmlns:p16="http://schemas.microsoft.com/office/powerpoint/2015/main" xmlns=""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3" name="Freeform 32"/>
            <p:cNvSpPr/>
            <p:nvPr>
              <p:extLst>
                <p:ext uri="{386F3935-93C4-4BCD-93E2-E3B085C9AB24}">
                  <p16:designElem xmlns:p16="http://schemas.microsoft.com/office/powerpoint/2015/main" xmlns=""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4" name="Freeform 33"/>
            <p:cNvSpPr/>
            <p:nvPr>
              <p:extLst>
                <p:ext uri="{386F3935-93C4-4BCD-93E2-E3B085C9AB24}">
                  <p16:designElem xmlns:p16="http://schemas.microsoft.com/office/powerpoint/2015/main" xmlns=""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5" name="Freeform 34"/>
            <p:cNvSpPr/>
            <p:nvPr>
              <p:extLst>
                <p:ext uri="{386F3935-93C4-4BCD-93E2-E3B085C9AB24}">
                  <p16:designElem xmlns:p16="http://schemas.microsoft.com/office/powerpoint/2015/main" xmlns=""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6" name="Freeform 35"/>
            <p:cNvSpPr/>
            <p:nvPr>
              <p:extLst>
                <p:ext uri="{386F3935-93C4-4BCD-93E2-E3B085C9AB24}">
                  <p16:designElem xmlns:p16="http://schemas.microsoft.com/office/powerpoint/2015/main" xmlns=""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7" name="Freeform 36"/>
            <p:cNvSpPr/>
            <p:nvPr>
              <p:extLst>
                <p:ext uri="{386F3935-93C4-4BCD-93E2-E3B085C9AB24}">
                  <p16:designElem xmlns:p16="http://schemas.microsoft.com/office/powerpoint/2015/main" xmlns=""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8" name="Freeform 37"/>
            <p:cNvSpPr/>
            <p:nvPr>
              <p:extLst>
                <p:ext uri="{386F3935-93C4-4BCD-93E2-E3B085C9AB24}">
                  <p16:designElem xmlns:p16="http://schemas.microsoft.com/office/powerpoint/2015/main" xmlns=""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9" name="Freeform 38"/>
            <p:cNvSpPr/>
            <p:nvPr>
              <p:extLst>
                <p:ext uri="{386F3935-93C4-4BCD-93E2-E3B085C9AB24}">
                  <p16:designElem xmlns:p16="http://schemas.microsoft.com/office/powerpoint/2015/main" xmlns=""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pic>
        <p:nvPicPr>
          <p:cNvPr id="6" name="Content Placeholder 5"/>
          <p:cNvPicPr>
            <a:picLocks noGrp="1" noChangeAspect="1"/>
          </p:cNvPicPr>
          <p:nvPr>
            <p:ph sz="half" idx="1"/>
          </p:nvPr>
        </p:nvPicPr>
        <p:blipFill rotWithShape="1">
          <a:blip r:embed="rId3"/>
          <a:srcRect t="27684" r="72626" b="14728"/>
          <a:stretch/>
        </p:blipFill>
        <p:spPr>
          <a:xfrm>
            <a:off x="1756206" y="2424251"/>
            <a:ext cx="1095326" cy="2455045"/>
          </a:xfrm>
          <a:prstGeom prst="rect">
            <a:avLst/>
          </a:prstGeom>
        </p:spPr>
      </p:pic>
      <p:sp>
        <p:nvSpPr>
          <p:cNvPr id="48" name="Rectangle 40"/>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9" name="Freeform 11"/>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2" name="Title 1"/>
          <p:cNvSpPr>
            <a:spLocks noGrp="1"/>
          </p:cNvSpPr>
          <p:nvPr>
            <p:ph type="title"/>
          </p:nvPr>
        </p:nvSpPr>
        <p:spPr>
          <a:xfrm>
            <a:off x="2592926" y="624110"/>
            <a:ext cx="8633092" cy="1280890"/>
          </a:xfrm>
        </p:spPr>
        <p:txBody>
          <a:bodyPr vert="horz" lIns="91440" tIns="45720" rIns="91440" bIns="45720" rtlCol="0" anchor="t">
            <a:normAutofit/>
          </a:bodyPr>
          <a:lstStyle/>
          <a:p>
            <a:r>
              <a:rPr lang="en-US" dirty="0"/>
              <a:t>Taking stock – the story so far…</a:t>
            </a:r>
          </a:p>
        </p:txBody>
      </p:sp>
      <p:sp>
        <p:nvSpPr>
          <p:cNvPr id="4" name="Content Placeholder 3"/>
          <p:cNvSpPr>
            <a:spLocks noGrp="1"/>
          </p:cNvSpPr>
          <p:nvPr>
            <p:ph sz="half" idx="2"/>
          </p:nvPr>
        </p:nvSpPr>
        <p:spPr>
          <a:xfrm>
            <a:off x="2897995" y="2026416"/>
            <a:ext cx="7046105" cy="3870755"/>
          </a:xfrm>
        </p:spPr>
        <p:txBody>
          <a:bodyPr vert="horz" lIns="91440" tIns="45720" rIns="91440" bIns="45720" rtlCol="0">
            <a:normAutofit fontScale="92500" lnSpcReduction="10000"/>
          </a:bodyPr>
          <a:lstStyle/>
          <a:p>
            <a:pPr marL="0" indent="0">
              <a:buNone/>
            </a:pPr>
            <a:r>
              <a:rPr lang="en-US" dirty="0"/>
              <a:t>Individually, jot down:</a:t>
            </a:r>
          </a:p>
          <a:p>
            <a:pPr marL="0" indent="0">
              <a:buNone/>
            </a:pPr>
            <a:endParaRPr lang="en-US" dirty="0"/>
          </a:p>
          <a:p>
            <a:r>
              <a:rPr lang="en-US" dirty="0"/>
              <a:t>Two things you have gained from previous sessions – skills, knowledge, information, experiences etc.</a:t>
            </a:r>
          </a:p>
          <a:p>
            <a:pPr marL="0" indent="0">
              <a:buNone/>
            </a:pPr>
            <a:endParaRPr lang="en-US" dirty="0"/>
          </a:p>
          <a:p>
            <a:r>
              <a:rPr lang="en-US" dirty="0"/>
              <a:t>Something you hope to get out of the remaining sessions to enable you to complete the assignment successfully.</a:t>
            </a:r>
          </a:p>
          <a:p>
            <a:pPr marL="0" indent="0">
              <a:buNone/>
            </a:pPr>
            <a:endParaRPr lang="en-US" dirty="0"/>
          </a:p>
          <a:p>
            <a:pPr marL="0" indent="0">
              <a:buNone/>
            </a:pPr>
            <a:r>
              <a:rPr lang="en-US" dirty="0"/>
              <a:t>Discuss your thoughts with a colleague.</a:t>
            </a:r>
          </a:p>
          <a:p>
            <a:pPr marL="0" indent="0">
              <a:buNone/>
            </a:pPr>
            <a:endParaRPr lang="en-US" dirty="0"/>
          </a:p>
          <a:p>
            <a:pPr marL="0" indent="0">
              <a:buNone/>
            </a:pPr>
            <a:r>
              <a:rPr lang="en-US" dirty="0"/>
              <a:t>Group discussion</a:t>
            </a:r>
          </a:p>
          <a:p>
            <a:endParaRPr lang="en-US" dirty="0"/>
          </a:p>
        </p:txBody>
      </p:sp>
    </p:spTree>
    <p:custDataLst>
      <p:tags r:id="rId1"/>
    </p:custDataLst>
    <p:extLst>
      <p:ext uri="{BB962C8B-B14F-4D97-AF65-F5344CB8AC3E}">
        <p14:creationId xmlns:p14="http://schemas.microsoft.com/office/powerpoint/2010/main" val="38273883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National Framework for Mentoring and Coaching</a:t>
            </a:r>
          </a:p>
        </p:txBody>
      </p:sp>
      <p:sp>
        <p:nvSpPr>
          <p:cNvPr id="3" name="Content Placeholder 2"/>
          <p:cNvSpPr>
            <a:spLocks noGrp="1"/>
          </p:cNvSpPr>
          <p:nvPr>
            <p:ph idx="1"/>
          </p:nvPr>
        </p:nvSpPr>
        <p:spPr>
          <a:xfrm>
            <a:off x="2589212" y="2133600"/>
            <a:ext cx="8915400" cy="4255770"/>
          </a:xfrm>
        </p:spPr>
        <p:txBody>
          <a:bodyPr>
            <a:normAutofit/>
          </a:bodyPr>
          <a:lstStyle/>
          <a:p>
            <a:r>
              <a:rPr lang="en-GB" dirty="0"/>
              <a:t>developed by National College for Teaching and Leadership in 2005 and available at:</a:t>
            </a:r>
          </a:p>
          <a:p>
            <a:pPr marL="0" indent="0">
              <a:buNone/>
            </a:pPr>
            <a:r>
              <a:rPr lang="en-GB" sz="1500" dirty="0">
                <a:hlinkClick r:id="rId3"/>
              </a:rPr>
              <a:t>http://www.curee.co.uk/files/publication/1219925968/National-framework-for-mentoring-and-coaching.pdf</a:t>
            </a:r>
            <a:endParaRPr lang="en-GB" sz="1500" dirty="0"/>
          </a:p>
          <a:p>
            <a:pPr marL="0" indent="0">
              <a:buNone/>
            </a:pPr>
            <a:r>
              <a:rPr lang="en-GB" dirty="0"/>
              <a:t>Revised in England using the Cedar Model</a:t>
            </a:r>
          </a:p>
          <a:p>
            <a:r>
              <a:rPr lang="en-GB" sz="1200" dirty="0">
                <a:hlinkClick r:id="rId4"/>
              </a:rPr>
              <a:t>https://www.nationalcollege.org.uk/transfer/open/mentoring-and-coaching-core-skills/mccore-s01/mccore-s01-t04.html</a:t>
            </a:r>
            <a:endParaRPr lang="en-GB" sz="1200" dirty="0"/>
          </a:p>
          <a:p>
            <a:r>
              <a:rPr lang="en-GB" dirty="0"/>
              <a:t>NCTL merged with DfE in England in 2017</a:t>
            </a:r>
          </a:p>
          <a:p>
            <a:r>
              <a:rPr lang="en-GB" sz="1500" dirty="0">
                <a:hlinkClick r:id="rId5"/>
              </a:rPr>
              <a:t>https://www.gov.uk/government/news/plans-to-further-boost-teacher-recruitment-and-development</a:t>
            </a:r>
            <a:endParaRPr lang="en-GB" sz="1500" dirty="0"/>
          </a:p>
          <a:p>
            <a:pPr marL="0" indent="0">
              <a:buNone/>
            </a:pPr>
            <a:endParaRPr lang="en-GB" dirty="0"/>
          </a:p>
          <a:p>
            <a:pPr marL="0" indent="0">
              <a:buNone/>
            </a:pPr>
            <a:endParaRPr lang="en-GB" dirty="0"/>
          </a:p>
        </p:txBody>
      </p:sp>
    </p:spTree>
    <p:custDataLst>
      <p:tags r:id="rId1"/>
    </p:custDataLst>
    <p:extLst>
      <p:ext uri="{BB962C8B-B14F-4D97-AF65-F5344CB8AC3E}">
        <p14:creationId xmlns:p14="http://schemas.microsoft.com/office/powerpoint/2010/main" val="30598914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Cedar Model</a:t>
            </a:r>
          </a:p>
        </p:txBody>
      </p:sp>
      <p:sp>
        <p:nvSpPr>
          <p:cNvPr id="4" name="Text Placeholder 3"/>
          <p:cNvSpPr>
            <a:spLocks noGrp="1"/>
          </p:cNvSpPr>
          <p:nvPr>
            <p:ph type="body" sz="half" idx="2"/>
          </p:nvPr>
        </p:nvSpPr>
        <p:spPr/>
        <p:txBody>
          <a:bodyPr>
            <a:normAutofit lnSpcReduction="10000"/>
          </a:bodyPr>
          <a:lstStyle/>
          <a:p>
            <a:r>
              <a:rPr lang="en-GB" dirty="0"/>
              <a:t>National College for Teaching and Leadership</a:t>
            </a:r>
          </a:p>
          <a:p>
            <a:endParaRPr lang="en-GB" dirty="0"/>
          </a:p>
          <a:p>
            <a:r>
              <a:rPr lang="en-GB" dirty="0"/>
              <a:t> (C) </a:t>
            </a:r>
            <a:r>
              <a:rPr lang="en-GB" b="1" dirty="0"/>
              <a:t>Contracting</a:t>
            </a:r>
            <a:r>
              <a:rPr lang="en-GB" dirty="0"/>
              <a:t>: Pre-contracting skills and agreeing well-formed objectives  and outcomes</a:t>
            </a:r>
          </a:p>
          <a:p>
            <a:r>
              <a:rPr lang="en-GB" dirty="0"/>
              <a:t> (E) </a:t>
            </a:r>
            <a:r>
              <a:rPr lang="en-GB" b="1" dirty="0"/>
              <a:t>Explore</a:t>
            </a:r>
            <a:r>
              <a:rPr lang="en-GB" dirty="0"/>
              <a:t>: Powerful questioning and active listening techniques; holding  purposeful, generative conversations </a:t>
            </a:r>
          </a:p>
          <a:p>
            <a:r>
              <a:rPr lang="en-GB" dirty="0"/>
              <a:t>D) </a:t>
            </a:r>
            <a:r>
              <a:rPr lang="en-GB" b="1" dirty="0"/>
              <a:t>Deepen</a:t>
            </a:r>
            <a:r>
              <a:rPr lang="en-GB" dirty="0"/>
              <a:t>: Bateson’s Logical Levels and transactional analysis ego states </a:t>
            </a:r>
          </a:p>
          <a:p>
            <a:r>
              <a:rPr lang="en-GB" dirty="0"/>
              <a:t>(A) </a:t>
            </a:r>
            <a:r>
              <a:rPr lang="en-GB" b="1" dirty="0"/>
              <a:t>Act</a:t>
            </a:r>
            <a:r>
              <a:rPr lang="en-GB" dirty="0"/>
              <a:t>: Future pacing to forward actions and ensure the transfer of accountability  to the client</a:t>
            </a:r>
          </a:p>
          <a:p>
            <a:r>
              <a:rPr lang="en-GB" dirty="0"/>
              <a:t>R) </a:t>
            </a:r>
            <a:r>
              <a:rPr lang="en-GB" b="1" dirty="0"/>
              <a:t>Review</a:t>
            </a:r>
            <a:r>
              <a:rPr lang="en-GB" dirty="0"/>
              <a:t>: Reviewing progress and managing ending</a:t>
            </a:r>
          </a:p>
        </p:txBody>
      </p:sp>
      <p:pic>
        <p:nvPicPr>
          <p:cNvPr id="5" name="Content Placeholder 4"/>
          <p:cNvPicPr>
            <a:picLocks noGrp="1" noChangeAspect="1"/>
          </p:cNvPicPr>
          <p:nvPr>
            <p:ph idx="1"/>
          </p:nvPr>
        </p:nvPicPr>
        <p:blipFill>
          <a:blip r:embed="rId4"/>
          <a:stretch>
            <a:fillRect/>
          </a:stretch>
        </p:blipFill>
        <p:spPr>
          <a:xfrm>
            <a:off x="6880225" y="896144"/>
            <a:ext cx="4067175" cy="4514850"/>
          </a:xfrm>
          <a:prstGeom prst="rect">
            <a:avLst/>
          </a:prstGeom>
        </p:spPr>
      </p:pic>
      <p:graphicFrame>
        <p:nvGraphicFramePr>
          <p:cNvPr id="6" name="Object 5"/>
          <p:cNvGraphicFramePr>
            <a:graphicFrameLocks noChangeAspect="1"/>
          </p:cNvGraphicFramePr>
          <p:nvPr>
            <p:extLst>
              <p:ext uri="{D42A27DB-BD31-4B8C-83A1-F6EECF244321}">
                <p14:modId xmlns:p14="http://schemas.microsoft.com/office/powerpoint/2010/main" val="3422669180"/>
              </p:ext>
            </p:extLst>
          </p:nvPr>
        </p:nvGraphicFramePr>
        <p:xfrm>
          <a:off x="7522210" y="5616574"/>
          <a:ext cx="1649413" cy="488950"/>
        </p:xfrm>
        <a:graphic>
          <a:graphicData uri="http://schemas.openxmlformats.org/presentationml/2006/ole">
            <mc:AlternateContent xmlns:mc="http://schemas.openxmlformats.org/markup-compatibility/2006">
              <mc:Choice xmlns:v="urn:schemas-microsoft-com:vml" Requires="v">
                <p:oleObj spid="_x0000_s1029" name="Packager Shell Object" showAsIcon="1" r:id="rId5" imgW="1649880" imgH="488520" progId="Package">
                  <p:embed/>
                </p:oleObj>
              </mc:Choice>
              <mc:Fallback>
                <p:oleObj name="Packager Shell Object" showAsIcon="1" r:id="rId5" imgW="1649880" imgH="488520" progId="Package">
                  <p:embed/>
                  <p:pic>
                    <p:nvPicPr>
                      <p:cNvPr id="6" name="Object 5"/>
                      <p:cNvPicPr/>
                      <p:nvPr/>
                    </p:nvPicPr>
                    <p:blipFill>
                      <a:blip r:embed="rId6"/>
                      <a:stretch>
                        <a:fillRect/>
                      </a:stretch>
                    </p:blipFill>
                    <p:spPr>
                      <a:xfrm>
                        <a:off x="7522210" y="5616574"/>
                        <a:ext cx="1649413" cy="488950"/>
                      </a:xfrm>
                      <a:prstGeom prst="rect">
                        <a:avLst/>
                      </a:prstGeom>
                    </p:spPr>
                  </p:pic>
                </p:oleObj>
              </mc:Fallback>
            </mc:AlternateContent>
          </a:graphicData>
        </a:graphic>
      </p:graphicFrame>
    </p:spTree>
    <p:custDataLst>
      <p:tags r:id="rId2"/>
    </p:custDataLst>
    <p:extLst>
      <p:ext uri="{BB962C8B-B14F-4D97-AF65-F5344CB8AC3E}">
        <p14:creationId xmlns:p14="http://schemas.microsoft.com/office/powerpoint/2010/main" val="18305011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Core principles of the CEDAR model</a:t>
            </a:r>
            <a:br>
              <a:rPr lang="en-GB" dirty="0"/>
            </a:br>
            <a:endParaRPr lang="en-GB" dirty="0"/>
          </a:p>
        </p:txBody>
      </p:sp>
      <p:sp>
        <p:nvSpPr>
          <p:cNvPr id="3" name="Content Placeholder 2"/>
          <p:cNvSpPr>
            <a:spLocks noGrp="1"/>
          </p:cNvSpPr>
          <p:nvPr>
            <p:ph idx="1"/>
          </p:nvPr>
        </p:nvSpPr>
        <p:spPr>
          <a:xfrm>
            <a:off x="2589212" y="1657350"/>
            <a:ext cx="8915400" cy="4253872"/>
          </a:xfrm>
        </p:spPr>
        <p:txBody>
          <a:bodyPr>
            <a:normAutofit/>
          </a:bodyPr>
          <a:lstStyle/>
          <a:p>
            <a:r>
              <a:rPr lang="en-GB" dirty="0"/>
              <a:t>The mentoring or coaching relationship is based on equality and on openness, truth and respect.</a:t>
            </a:r>
          </a:p>
          <a:p>
            <a:r>
              <a:rPr lang="en-GB" dirty="0"/>
              <a:t>A focus on solutions rather than problems helps to create change.</a:t>
            </a:r>
          </a:p>
          <a:p>
            <a:r>
              <a:rPr lang="en-GB" dirty="0"/>
              <a:t>Given the right conditions, people are inherently capable of learning and growth.</a:t>
            </a:r>
          </a:p>
          <a:p>
            <a:r>
              <a:rPr lang="en-GB" dirty="0"/>
              <a:t>The client has the ability to achieve better results than they are currently generating.</a:t>
            </a:r>
          </a:p>
          <a:p>
            <a:r>
              <a:rPr lang="en-GB" dirty="0"/>
              <a:t>The model emphasises </a:t>
            </a:r>
            <a:r>
              <a:rPr lang="en-GB" b="1" dirty="0"/>
              <a:t>self-awareness</a:t>
            </a:r>
            <a:r>
              <a:rPr lang="en-GB" dirty="0"/>
              <a:t> and specifically references </a:t>
            </a:r>
            <a:r>
              <a:rPr lang="en-GB" baseline="30000" dirty="0"/>
              <a:t>1</a:t>
            </a:r>
            <a:r>
              <a:rPr lang="en-GB" b="1" dirty="0"/>
              <a:t>transactional analysis</a:t>
            </a:r>
            <a:r>
              <a:rPr lang="en-GB" dirty="0"/>
              <a:t>, the solution-focused approach and </a:t>
            </a:r>
            <a:r>
              <a:rPr lang="en-GB" baseline="30000" dirty="0"/>
              <a:t>2</a:t>
            </a:r>
            <a:r>
              <a:rPr lang="en-GB" b="1" dirty="0"/>
              <a:t>Carl Rogers’s </a:t>
            </a:r>
            <a:r>
              <a:rPr lang="en-GB" baseline="30000" dirty="0"/>
              <a:t>3</a:t>
            </a:r>
            <a:r>
              <a:rPr lang="en-GB" dirty="0"/>
              <a:t>Client-centered Framework and </a:t>
            </a:r>
            <a:r>
              <a:rPr lang="en-GB" dirty="0" err="1"/>
              <a:t>neurolinguistic</a:t>
            </a:r>
            <a:r>
              <a:rPr lang="en-GB" dirty="0"/>
              <a:t> programming </a:t>
            </a:r>
            <a:r>
              <a:rPr lang="en-GB" baseline="30000" dirty="0"/>
              <a:t>4</a:t>
            </a:r>
            <a:r>
              <a:rPr lang="en-GB" dirty="0"/>
              <a:t>(NLP).</a:t>
            </a:r>
          </a:p>
          <a:p>
            <a:pPr marL="0" indent="0">
              <a:buNone/>
            </a:pPr>
            <a:r>
              <a:rPr lang="en-GB" sz="1100" baseline="30000" dirty="0"/>
              <a:t>1 </a:t>
            </a:r>
            <a:r>
              <a:rPr lang="en-GB" sz="1100" dirty="0">
                <a:hlinkClick r:id="rId4"/>
              </a:rPr>
              <a:t>https://www.youtube.com/watch?v=nKNyFSLJy6o</a:t>
            </a:r>
            <a:endParaRPr lang="en-GB" sz="1100" dirty="0"/>
          </a:p>
          <a:p>
            <a:pPr marL="0" indent="0">
              <a:buNone/>
            </a:pPr>
            <a:r>
              <a:rPr lang="en-GB" sz="1100" baseline="30000" dirty="0"/>
              <a:t>2 </a:t>
            </a:r>
            <a:r>
              <a:rPr lang="en-GB" sz="1100" dirty="0">
                <a:hlinkClick r:id="rId5"/>
              </a:rPr>
              <a:t>https://simplypsychology.org/client-centred-therapy.html</a:t>
            </a:r>
            <a:r>
              <a:rPr lang="en-GB" sz="1100" dirty="0"/>
              <a:t> </a:t>
            </a:r>
          </a:p>
          <a:p>
            <a:pPr marL="0" indent="0">
              <a:buNone/>
            </a:pPr>
            <a:r>
              <a:rPr lang="en-GB" sz="1100" baseline="30000" dirty="0"/>
              <a:t>4  </a:t>
            </a:r>
            <a:r>
              <a:rPr lang="en-GB" sz="1100" dirty="0">
                <a:hlinkClick r:id="rId6"/>
              </a:rPr>
              <a:t>http://www.internet-of-the-mind.com/nlp_logical_levels.html</a:t>
            </a:r>
            <a:r>
              <a:rPr lang="en-GB" sz="1100" dirty="0"/>
              <a:t>                                                                             </a:t>
            </a:r>
            <a:r>
              <a:rPr lang="en-GB" sz="1100" baseline="30000" dirty="0"/>
              <a:t>3</a:t>
            </a:r>
            <a:endParaRPr lang="en-GB" sz="1100" dirty="0"/>
          </a:p>
        </p:txBody>
      </p:sp>
      <p:graphicFrame>
        <p:nvGraphicFramePr>
          <p:cNvPr id="4" name="Object 3"/>
          <p:cNvGraphicFramePr>
            <a:graphicFrameLocks noChangeAspect="1"/>
          </p:cNvGraphicFramePr>
          <p:nvPr>
            <p:extLst>
              <p:ext uri="{D42A27DB-BD31-4B8C-83A1-F6EECF244321}">
                <p14:modId xmlns:p14="http://schemas.microsoft.com/office/powerpoint/2010/main" val="1475876136"/>
              </p:ext>
            </p:extLst>
          </p:nvPr>
        </p:nvGraphicFramePr>
        <p:xfrm>
          <a:off x="9892348" y="5205102"/>
          <a:ext cx="1023937" cy="488950"/>
        </p:xfrm>
        <a:graphic>
          <a:graphicData uri="http://schemas.openxmlformats.org/presentationml/2006/ole">
            <mc:AlternateContent xmlns:mc="http://schemas.openxmlformats.org/markup-compatibility/2006">
              <mc:Choice xmlns:v="urn:schemas-microsoft-com:vml" Requires="v">
                <p:oleObj spid="_x0000_s2053" name="Packager Shell Object" showAsIcon="1" r:id="rId7" imgW="1024560" imgH="488520" progId="Package">
                  <p:embed/>
                </p:oleObj>
              </mc:Choice>
              <mc:Fallback>
                <p:oleObj name="Packager Shell Object" showAsIcon="1" r:id="rId7" imgW="1024560" imgH="488520" progId="Package">
                  <p:embed/>
                  <p:pic>
                    <p:nvPicPr>
                      <p:cNvPr id="4" name="Object 3"/>
                      <p:cNvPicPr/>
                      <p:nvPr/>
                    </p:nvPicPr>
                    <p:blipFill>
                      <a:blip r:embed="rId8"/>
                      <a:stretch>
                        <a:fillRect/>
                      </a:stretch>
                    </p:blipFill>
                    <p:spPr>
                      <a:xfrm>
                        <a:off x="9892348" y="5205102"/>
                        <a:ext cx="1023937" cy="488950"/>
                      </a:xfrm>
                      <a:prstGeom prst="rect">
                        <a:avLst/>
                      </a:prstGeom>
                    </p:spPr>
                  </p:pic>
                </p:oleObj>
              </mc:Fallback>
            </mc:AlternateContent>
          </a:graphicData>
        </a:graphic>
      </p:graphicFrame>
    </p:spTree>
    <p:custDataLst>
      <p:tags r:id="rId2"/>
    </p:custDataLst>
    <p:extLst>
      <p:ext uri="{BB962C8B-B14F-4D97-AF65-F5344CB8AC3E}">
        <p14:creationId xmlns:p14="http://schemas.microsoft.com/office/powerpoint/2010/main" val="33673744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Experiential learning</a:t>
            </a:r>
          </a:p>
        </p:txBody>
      </p:sp>
      <p:sp>
        <p:nvSpPr>
          <p:cNvPr id="3" name="Content Placeholder 2"/>
          <p:cNvSpPr>
            <a:spLocks noGrp="1"/>
          </p:cNvSpPr>
          <p:nvPr>
            <p:ph idx="1"/>
          </p:nvPr>
        </p:nvSpPr>
        <p:spPr>
          <a:xfrm>
            <a:off x="2589212" y="1444487"/>
            <a:ext cx="8915400" cy="4466735"/>
          </a:xfrm>
        </p:spPr>
        <p:txBody>
          <a:bodyPr>
            <a:normAutofit fontScale="92500" lnSpcReduction="10000"/>
          </a:bodyPr>
          <a:lstStyle/>
          <a:p>
            <a:r>
              <a:rPr lang="en-GB" dirty="0"/>
              <a:t>builds on social and constructivist theories of learning</a:t>
            </a:r>
          </a:p>
          <a:p>
            <a:r>
              <a:rPr lang="en-GB" dirty="0"/>
              <a:t>experience at the core of the learning process</a:t>
            </a:r>
          </a:p>
          <a:p>
            <a:r>
              <a:rPr lang="en-GB" dirty="0"/>
              <a:t>learning is about meaningful experiences – in everyday life – that lead to a change in an individual’s knowledge and behaviours</a:t>
            </a:r>
          </a:p>
          <a:p>
            <a:r>
              <a:rPr lang="en-GB" dirty="0"/>
              <a:t>Carl Rogers (1969) suggests that experiential learning is “self-initiated learning” as people have a natural inclination to learn; and that they learn when they are fully involved in the learning process</a:t>
            </a:r>
          </a:p>
          <a:p>
            <a:r>
              <a:rPr lang="en-GB" dirty="0"/>
              <a:t>Rogers put forward the following insight: (1) “learning can only be facilitated: we cannot teach another person directly”, (2) “learners become more rigid under threat”, (3) “significant learning occurs in an environment where threat to the learner is reduced to a minimum”, (4) “learning is most likely to occur and to last when it is self-initiated” He supports a dynamic, continuous process of change where new learning results in and affects learning environments. This dynamic process of change is often considered in literatures on organisational learning.</a:t>
            </a:r>
          </a:p>
        </p:txBody>
      </p:sp>
    </p:spTree>
    <p:custDataLst>
      <p:tags r:id="rId1"/>
    </p:custDataLst>
    <p:extLst>
      <p:ext uri="{BB962C8B-B14F-4D97-AF65-F5344CB8AC3E}">
        <p14:creationId xmlns:p14="http://schemas.microsoft.com/office/powerpoint/2010/main" val="34230563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CEDAR – what does it stand for and who owns it?</a:t>
            </a:r>
          </a:p>
        </p:txBody>
      </p:sp>
      <p:sp>
        <p:nvSpPr>
          <p:cNvPr id="3" name="Text Placeholder 2"/>
          <p:cNvSpPr>
            <a:spLocks noGrp="1"/>
          </p:cNvSpPr>
          <p:nvPr>
            <p:ph type="body" idx="1"/>
          </p:nvPr>
        </p:nvSpPr>
        <p:spPr/>
        <p:txBody>
          <a:bodyPr/>
          <a:lstStyle/>
          <a:p>
            <a:r>
              <a:rPr lang="en-GB" dirty="0"/>
              <a:t>Scott Bradbury 2007</a:t>
            </a:r>
          </a:p>
        </p:txBody>
      </p:sp>
      <p:sp>
        <p:nvSpPr>
          <p:cNvPr id="4" name="Content Placeholder 3"/>
          <p:cNvSpPr>
            <a:spLocks noGrp="1"/>
          </p:cNvSpPr>
          <p:nvPr>
            <p:ph sz="half" idx="2"/>
          </p:nvPr>
        </p:nvSpPr>
        <p:spPr/>
        <p:txBody>
          <a:bodyPr/>
          <a:lstStyle/>
          <a:p>
            <a:r>
              <a:rPr lang="en-GB" dirty="0"/>
              <a:t>Clarify </a:t>
            </a:r>
          </a:p>
          <a:p>
            <a:r>
              <a:rPr lang="en-GB" dirty="0"/>
              <a:t>Explain </a:t>
            </a:r>
          </a:p>
          <a:p>
            <a:r>
              <a:rPr lang="en-GB" dirty="0"/>
              <a:t>Discuss </a:t>
            </a:r>
          </a:p>
          <a:p>
            <a:r>
              <a:rPr lang="en-GB" dirty="0"/>
              <a:t>Agree </a:t>
            </a:r>
          </a:p>
          <a:p>
            <a:r>
              <a:rPr lang="en-GB" dirty="0"/>
              <a:t>Review</a:t>
            </a:r>
          </a:p>
          <a:p>
            <a:pPr marL="0" indent="0">
              <a:buNone/>
            </a:pPr>
            <a:r>
              <a:rPr lang="en-GB" dirty="0">
                <a:hlinkClick r:id="rId3"/>
              </a:rPr>
              <a:t>http://video.scottbradbury.co.uk/media/docs/Feedback.pdf</a:t>
            </a:r>
            <a:endParaRPr lang="en-GB" dirty="0"/>
          </a:p>
          <a:p>
            <a:pPr marL="0" indent="0">
              <a:buNone/>
            </a:pPr>
            <a:r>
              <a:rPr lang="en-GB" dirty="0"/>
              <a:t> </a:t>
            </a:r>
          </a:p>
        </p:txBody>
      </p:sp>
      <p:sp>
        <p:nvSpPr>
          <p:cNvPr id="5" name="Text Placeholder 4"/>
          <p:cNvSpPr>
            <a:spLocks noGrp="1"/>
          </p:cNvSpPr>
          <p:nvPr>
            <p:ph type="body" sz="quarter" idx="3"/>
          </p:nvPr>
        </p:nvSpPr>
        <p:spPr>
          <a:xfrm>
            <a:off x="7506629" y="1643270"/>
            <a:ext cx="3999001" cy="902467"/>
          </a:xfrm>
        </p:spPr>
        <p:txBody>
          <a:bodyPr/>
          <a:lstStyle/>
          <a:p>
            <a:r>
              <a:rPr lang="en-GB" dirty="0"/>
              <a:t>©Anna Wildman 2003 </a:t>
            </a:r>
          </a:p>
        </p:txBody>
      </p:sp>
      <p:sp>
        <p:nvSpPr>
          <p:cNvPr id="6" name="Content Placeholder 5"/>
          <p:cNvSpPr>
            <a:spLocks noGrp="1"/>
          </p:cNvSpPr>
          <p:nvPr>
            <p:ph sz="quarter" idx="4"/>
          </p:nvPr>
        </p:nvSpPr>
        <p:spPr/>
        <p:txBody>
          <a:bodyPr/>
          <a:lstStyle/>
          <a:p>
            <a:r>
              <a:rPr lang="en-GB" dirty="0"/>
              <a:t>Context</a:t>
            </a:r>
          </a:p>
          <a:p>
            <a:r>
              <a:rPr lang="en-GB" dirty="0"/>
              <a:t>Examples</a:t>
            </a:r>
          </a:p>
          <a:p>
            <a:r>
              <a:rPr lang="en-GB" dirty="0"/>
              <a:t>Diagnosis</a:t>
            </a:r>
          </a:p>
          <a:p>
            <a:r>
              <a:rPr lang="en-GB" dirty="0"/>
              <a:t>Actions</a:t>
            </a:r>
          </a:p>
          <a:p>
            <a:r>
              <a:rPr lang="en-GB" dirty="0"/>
              <a:t>Review</a:t>
            </a:r>
          </a:p>
          <a:p>
            <a:pPr marL="0" indent="0">
              <a:buNone/>
            </a:pPr>
            <a:r>
              <a:rPr lang="en-GB" dirty="0">
                <a:hlinkClick r:id="rId4"/>
              </a:rPr>
              <a:t>http://masterfacilitator.com/leadership-feedback-cedar-feedback-model/</a:t>
            </a:r>
            <a:endParaRPr lang="en-GB" dirty="0"/>
          </a:p>
          <a:p>
            <a:pPr marL="0" indent="0">
              <a:buNone/>
            </a:pPr>
            <a:endParaRPr lang="en-GB" dirty="0"/>
          </a:p>
        </p:txBody>
      </p:sp>
    </p:spTree>
    <p:custDataLst>
      <p:tags r:id="rId1"/>
    </p:custDataLst>
    <p:extLst>
      <p:ext uri="{BB962C8B-B14F-4D97-AF65-F5344CB8AC3E}">
        <p14:creationId xmlns:p14="http://schemas.microsoft.com/office/powerpoint/2010/main" val="41845272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1000"/>
                                        <p:tgtEl>
                                          <p:spTgt spid="3">
                                            <p:txEl>
                                              <p:pRg st="0" end="0"/>
                                            </p:txEl>
                                          </p:spTgt>
                                        </p:tgtEl>
                                      </p:cBhvr>
                                    </p:animEffect>
                                    <p:anim calcmode="lin" valueType="num">
                                      <p:cBhvr>
                                        <p:cTn id="12"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3"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2" presetClass="entr" presetSubtype="4" fill="hold" grpId="0" nodeType="clickEffect">
                                  <p:stCondLst>
                                    <p:cond delay="0"/>
                                  </p:stCondLst>
                                  <p:childTnLst>
                                    <p:set>
                                      <p:cBhvr>
                                        <p:cTn id="17" dur="1" fill="hold">
                                          <p:stCondLst>
                                            <p:cond delay="0"/>
                                          </p:stCondLst>
                                        </p:cTn>
                                        <p:tgtEl>
                                          <p:spTgt spid="4">
                                            <p:txEl>
                                              <p:pRg st="0" end="0"/>
                                            </p:txEl>
                                          </p:spTgt>
                                        </p:tgtEl>
                                        <p:attrNameLst>
                                          <p:attrName>style.visibility</p:attrName>
                                        </p:attrNameLst>
                                      </p:cBhvr>
                                      <p:to>
                                        <p:strVal val="visible"/>
                                      </p:to>
                                    </p:set>
                                    <p:animEffect transition="in" filter="wipe(down)">
                                      <p:cBhvr>
                                        <p:cTn id="18" dur="500"/>
                                        <p:tgtEl>
                                          <p:spTgt spid="4">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22" presetClass="entr" presetSubtype="4" fill="hold" grpId="0" nodeType="clickEffect">
                                  <p:stCondLst>
                                    <p:cond delay="0"/>
                                  </p:stCondLst>
                                  <p:childTnLst>
                                    <p:set>
                                      <p:cBhvr>
                                        <p:cTn id="22" dur="1" fill="hold">
                                          <p:stCondLst>
                                            <p:cond delay="0"/>
                                          </p:stCondLst>
                                        </p:cTn>
                                        <p:tgtEl>
                                          <p:spTgt spid="4">
                                            <p:txEl>
                                              <p:pRg st="1" end="1"/>
                                            </p:txEl>
                                          </p:spTgt>
                                        </p:tgtEl>
                                        <p:attrNameLst>
                                          <p:attrName>style.visibility</p:attrName>
                                        </p:attrNameLst>
                                      </p:cBhvr>
                                      <p:to>
                                        <p:strVal val="visible"/>
                                      </p:to>
                                    </p:set>
                                    <p:animEffect transition="in" filter="wipe(down)">
                                      <p:cBhvr>
                                        <p:cTn id="23" dur="500"/>
                                        <p:tgtEl>
                                          <p:spTgt spid="4">
                                            <p:txEl>
                                              <p:pRg st="1" end="1"/>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22" presetClass="entr" presetSubtype="4" fill="hold" grpId="0" nodeType="clickEffect">
                                  <p:stCondLst>
                                    <p:cond delay="0"/>
                                  </p:stCondLst>
                                  <p:childTnLst>
                                    <p:set>
                                      <p:cBhvr>
                                        <p:cTn id="27" dur="1" fill="hold">
                                          <p:stCondLst>
                                            <p:cond delay="0"/>
                                          </p:stCondLst>
                                        </p:cTn>
                                        <p:tgtEl>
                                          <p:spTgt spid="4">
                                            <p:txEl>
                                              <p:pRg st="2" end="2"/>
                                            </p:txEl>
                                          </p:spTgt>
                                        </p:tgtEl>
                                        <p:attrNameLst>
                                          <p:attrName>style.visibility</p:attrName>
                                        </p:attrNameLst>
                                      </p:cBhvr>
                                      <p:to>
                                        <p:strVal val="visible"/>
                                      </p:to>
                                    </p:set>
                                    <p:animEffect transition="in" filter="wipe(down)">
                                      <p:cBhvr>
                                        <p:cTn id="28" dur="500"/>
                                        <p:tgtEl>
                                          <p:spTgt spid="4">
                                            <p:txEl>
                                              <p:pRg st="2" end="2"/>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22" presetClass="entr" presetSubtype="4" fill="hold" grpId="0" nodeType="clickEffect">
                                  <p:stCondLst>
                                    <p:cond delay="0"/>
                                  </p:stCondLst>
                                  <p:childTnLst>
                                    <p:set>
                                      <p:cBhvr>
                                        <p:cTn id="32" dur="1" fill="hold">
                                          <p:stCondLst>
                                            <p:cond delay="0"/>
                                          </p:stCondLst>
                                        </p:cTn>
                                        <p:tgtEl>
                                          <p:spTgt spid="4">
                                            <p:txEl>
                                              <p:pRg st="3" end="3"/>
                                            </p:txEl>
                                          </p:spTgt>
                                        </p:tgtEl>
                                        <p:attrNameLst>
                                          <p:attrName>style.visibility</p:attrName>
                                        </p:attrNameLst>
                                      </p:cBhvr>
                                      <p:to>
                                        <p:strVal val="visible"/>
                                      </p:to>
                                    </p:set>
                                    <p:animEffect transition="in" filter="wipe(down)">
                                      <p:cBhvr>
                                        <p:cTn id="33" dur="500"/>
                                        <p:tgtEl>
                                          <p:spTgt spid="4">
                                            <p:txEl>
                                              <p:pRg st="3" end="3"/>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22" presetClass="entr" presetSubtype="4" fill="hold" grpId="0" nodeType="clickEffect">
                                  <p:stCondLst>
                                    <p:cond delay="0"/>
                                  </p:stCondLst>
                                  <p:childTnLst>
                                    <p:set>
                                      <p:cBhvr>
                                        <p:cTn id="37" dur="1" fill="hold">
                                          <p:stCondLst>
                                            <p:cond delay="0"/>
                                          </p:stCondLst>
                                        </p:cTn>
                                        <p:tgtEl>
                                          <p:spTgt spid="4">
                                            <p:txEl>
                                              <p:pRg st="4" end="4"/>
                                            </p:txEl>
                                          </p:spTgt>
                                        </p:tgtEl>
                                        <p:attrNameLst>
                                          <p:attrName>style.visibility</p:attrName>
                                        </p:attrNameLst>
                                      </p:cBhvr>
                                      <p:to>
                                        <p:strVal val="visible"/>
                                      </p:to>
                                    </p:set>
                                    <p:animEffect transition="in" filter="wipe(down)">
                                      <p:cBhvr>
                                        <p:cTn id="38" dur="500"/>
                                        <p:tgtEl>
                                          <p:spTgt spid="4">
                                            <p:txEl>
                                              <p:pRg st="4" end="4"/>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22" presetClass="entr" presetSubtype="4" fill="hold" grpId="0" nodeType="clickEffect">
                                  <p:stCondLst>
                                    <p:cond delay="0"/>
                                  </p:stCondLst>
                                  <p:childTnLst>
                                    <p:set>
                                      <p:cBhvr>
                                        <p:cTn id="42" dur="1" fill="hold">
                                          <p:stCondLst>
                                            <p:cond delay="0"/>
                                          </p:stCondLst>
                                        </p:cTn>
                                        <p:tgtEl>
                                          <p:spTgt spid="4">
                                            <p:txEl>
                                              <p:pRg st="5" end="5"/>
                                            </p:txEl>
                                          </p:spTgt>
                                        </p:tgtEl>
                                        <p:attrNameLst>
                                          <p:attrName>style.visibility</p:attrName>
                                        </p:attrNameLst>
                                      </p:cBhvr>
                                      <p:to>
                                        <p:strVal val="visible"/>
                                      </p:to>
                                    </p:set>
                                    <p:animEffect transition="in" filter="wipe(down)">
                                      <p:cBhvr>
                                        <p:cTn id="43" dur="500"/>
                                        <p:tgtEl>
                                          <p:spTgt spid="4">
                                            <p:txEl>
                                              <p:pRg st="5" end="5"/>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22" presetClass="entr" presetSubtype="4" fill="hold" grpId="0" nodeType="clickEffect">
                                  <p:stCondLst>
                                    <p:cond delay="0"/>
                                  </p:stCondLst>
                                  <p:childTnLst>
                                    <p:set>
                                      <p:cBhvr>
                                        <p:cTn id="47" dur="1" fill="hold">
                                          <p:stCondLst>
                                            <p:cond delay="0"/>
                                          </p:stCondLst>
                                        </p:cTn>
                                        <p:tgtEl>
                                          <p:spTgt spid="4">
                                            <p:txEl>
                                              <p:pRg st="6" end="6"/>
                                            </p:txEl>
                                          </p:spTgt>
                                        </p:tgtEl>
                                        <p:attrNameLst>
                                          <p:attrName>style.visibility</p:attrName>
                                        </p:attrNameLst>
                                      </p:cBhvr>
                                      <p:to>
                                        <p:strVal val="visible"/>
                                      </p:to>
                                    </p:set>
                                    <p:animEffect transition="in" filter="wipe(down)">
                                      <p:cBhvr>
                                        <p:cTn id="48" dur="500"/>
                                        <p:tgtEl>
                                          <p:spTgt spid="4">
                                            <p:txEl>
                                              <p:pRg st="6" end="6"/>
                                            </p:txEl>
                                          </p:spTgt>
                                        </p:tgtEl>
                                      </p:cBhvr>
                                    </p:animEffect>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grpId="0" nodeType="clickEffect">
                                  <p:stCondLst>
                                    <p:cond delay="0"/>
                                  </p:stCondLst>
                                  <p:childTnLst>
                                    <p:set>
                                      <p:cBhvr>
                                        <p:cTn id="52" dur="1" fill="hold">
                                          <p:stCondLst>
                                            <p:cond delay="0"/>
                                          </p:stCondLst>
                                        </p:cTn>
                                        <p:tgtEl>
                                          <p:spTgt spid="5">
                                            <p:txEl>
                                              <p:pRg st="0" end="0"/>
                                            </p:txEl>
                                          </p:spTgt>
                                        </p:tgtEl>
                                        <p:attrNameLst>
                                          <p:attrName>style.visibility</p:attrName>
                                        </p:attrNameLst>
                                      </p:cBhvr>
                                      <p:to>
                                        <p:strVal val="visible"/>
                                      </p:to>
                                    </p:set>
                                    <p:anim calcmode="lin" valueType="num">
                                      <p:cBhvr additive="base">
                                        <p:cTn id="53"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2" presetClass="entr" presetSubtype="4" fill="hold" grpId="0" nodeType="clickEffect">
                                  <p:stCondLst>
                                    <p:cond delay="0"/>
                                  </p:stCondLst>
                                  <p:childTnLst>
                                    <p:set>
                                      <p:cBhvr>
                                        <p:cTn id="58" dur="1" fill="hold">
                                          <p:stCondLst>
                                            <p:cond delay="0"/>
                                          </p:stCondLst>
                                        </p:cTn>
                                        <p:tgtEl>
                                          <p:spTgt spid="6">
                                            <p:txEl>
                                              <p:pRg st="0" end="0"/>
                                            </p:txEl>
                                          </p:spTgt>
                                        </p:tgtEl>
                                        <p:attrNameLst>
                                          <p:attrName>style.visibility</p:attrName>
                                        </p:attrNameLst>
                                      </p:cBhvr>
                                      <p:to>
                                        <p:strVal val="visible"/>
                                      </p:to>
                                    </p:set>
                                    <p:animEffect transition="in" filter="wipe(down)">
                                      <p:cBhvr>
                                        <p:cTn id="59" dur="500"/>
                                        <p:tgtEl>
                                          <p:spTgt spid="6">
                                            <p:txEl>
                                              <p:pRg st="0" end="0"/>
                                            </p:txEl>
                                          </p:spTgt>
                                        </p:tgtEl>
                                      </p:cBhvr>
                                    </p:animEffect>
                                  </p:childTnLst>
                                </p:cTn>
                              </p:par>
                            </p:childTnLst>
                          </p:cTn>
                        </p:par>
                      </p:childTnLst>
                    </p:cTn>
                  </p:par>
                  <p:par>
                    <p:cTn id="60" fill="hold">
                      <p:stCondLst>
                        <p:cond delay="indefinite"/>
                      </p:stCondLst>
                      <p:childTnLst>
                        <p:par>
                          <p:cTn id="61" fill="hold">
                            <p:stCondLst>
                              <p:cond delay="0"/>
                            </p:stCondLst>
                            <p:childTnLst>
                              <p:par>
                                <p:cTn id="62" presetID="22" presetClass="entr" presetSubtype="4" fill="hold" grpId="0" nodeType="clickEffect">
                                  <p:stCondLst>
                                    <p:cond delay="0"/>
                                  </p:stCondLst>
                                  <p:childTnLst>
                                    <p:set>
                                      <p:cBhvr>
                                        <p:cTn id="63" dur="1" fill="hold">
                                          <p:stCondLst>
                                            <p:cond delay="0"/>
                                          </p:stCondLst>
                                        </p:cTn>
                                        <p:tgtEl>
                                          <p:spTgt spid="6">
                                            <p:txEl>
                                              <p:pRg st="1" end="1"/>
                                            </p:txEl>
                                          </p:spTgt>
                                        </p:tgtEl>
                                        <p:attrNameLst>
                                          <p:attrName>style.visibility</p:attrName>
                                        </p:attrNameLst>
                                      </p:cBhvr>
                                      <p:to>
                                        <p:strVal val="visible"/>
                                      </p:to>
                                    </p:set>
                                    <p:animEffect transition="in" filter="wipe(down)">
                                      <p:cBhvr>
                                        <p:cTn id="64" dur="500"/>
                                        <p:tgtEl>
                                          <p:spTgt spid="6">
                                            <p:txEl>
                                              <p:pRg st="1" end="1"/>
                                            </p:txEl>
                                          </p:spTgt>
                                        </p:tgtEl>
                                      </p:cBhvr>
                                    </p:animEffect>
                                  </p:childTnLst>
                                </p:cTn>
                              </p:par>
                            </p:childTnLst>
                          </p:cTn>
                        </p:par>
                      </p:childTnLst>
                    </p:cTn>
                  </p:par>
                  <p:par>
                    <p:cTn id="65" fill="hold">
                      <p:stCondLst>
                        <p:cond delay="indefinite"/>
                      </p:stCondLst>
                      <p:childTnLst>
                        <p:par>
                          <p:cTn id="66" fill="hold">
                            <p:stCondLst>
                              <p:cond delay="0"/>
                            </p:stCondLst>
                            <p:childTnLst>
                              <p:par>
                                <p:cTn id="67" presetID="22" presetClass="entr" presetSubtype="4" fill="hold" grpId="0" nodeType="clickEffect">
                                  <p:stCondLst>
                                    <p:cond delay="0"/>
                                  </p:stCondLst>
                                  <p:childTnLst>
                                    <p:set>
                                      <p:cBhvr>
                                        <p:cTn id="68" dur="1" fill="hold">
                                          <p:stCondLst>
                                            <p:cond delay="0"/>
                                          </p:stCondLst>
                                        </p:cTn>
                                        <p:tgtEl>
                                          <p:spTgt spid="6">
                                            <p:txEl>
                                              <p:pRg st="2" end="2"/>
                                            </p:txEl>
                                          </p:spTgt>
                                        </p:tgtEl>
                                        <p:attrNameLst>
                                          <p:attrName>style.visibility</p:attrName>
                                        </p:attrNameLst>
                                      </p:cBhvr>
                                      <p:to>
                                        <p:strVal val="visible"/>
                                      </p:to>
                                    </p:set>
                                    <p:animEffect transition="in" filter="wipe(down)">
                                      <p:cBhvr>
                                        <p:cTn id="69" dur="500"/>
                                        <p:tgtEl>
                                          <p:spTgt spid="6">
                                            <p:txEl>
                                              <p:pRg st="2" end="2"/>
                                            </p:txEl>
                                          </p:spTgt>
                                        </p:tgtEl>
                                      </p:cBhvr>
                                    </p:animEffect>
                                  </p:childTnLst>
                                </p:cTn>
                              </p:par>
                            </p:childTnLst>
                          </p:cTn>
                        </p:par>
                      </p:childTnLst>
                    </p:cTn>
                  </p:par>
                  <p:par>
                    <p:cTn id="70" fill="hold">
                      <p:stCondLst>
                        <p:cond delay="indefinite"/>
                      </p:stCondLst>
                      <p:childTnLst>
                        <p:par>
                          <p:cTn id="71" fill="hold">
                            <p:stCondLst>
                              <p:cond delay="0"/>
                            </p:stCondLst>
                            <p:childTnLst>
                              <p:par>
                                <p:cTn id="72" presetID="22" presetClass="entr" presetSubtype="4" fill="hold" grpId="0" nodeType="clickEffect">
                                  <p:stCondLst>
                                    <p:cond delay="0"/>
                                  </p:stCondLst>
                                  <p:childTnLst>
                                    <p:set>
                                      <p:cBhvr>
                                        <p:cTn id="73" dur="1" fill="hold">
                                          <p:stCondLst>
                                            <p:cond delay="0"/>
                                          </p:stCondLst>
                                        </p:cTn>
                                        <p:tgtEl>
                                          <p:spTgt spid="6">
                                            <p:txEl>
                                              <p:pRg st="3" end="3"/>
                                            </p:txEl>
                                          </p:spTgt>
                                        </p:tgtEl>
                                        <p:attrNameLst>
                                          <p:attrName>style.visibility</p:attrName>
                                        </p:attrNameLst>
                                      </p:cBhvr>
                                      <p:to>
                                        <p:strVal val="visible"/>
                                      </p:to>
                                    </p:set>
                                    <p:animEffect transition="in" filter="wipe(down)">
                                      <p:cBhvr>
                                        <p:cTn id="74" dur="500"/>
                                        <p:tgtEl>
                                          <p:spTgt spid="6">
                                            <p:txEl>
                                              <p:pRg st="3" end="3"/>
                                            </p:txEl>
                                          </p:spTgt>
                                        </p:tgtEl>
                                      </p:cBhvr>
                                    </p:animEffect>
                                  </p:childTnLst>
                                </p:cTn>
                              </p:par>
                            </p:childTnLst>
                          </p:cTn>
                        </p:par>
                      </p:childTnLst>
                    </p:cTn>
                  </p:par>
                  <p:par>
                    <p:cTn id="75" fill="hold">
                      <p:stCondLst>
                        <p:cond delay="indefinite"/>
                      </p:stCondLst>
                      <p:childTnLst>
                        <p:par>
                          <p:cTn id="76" fill="hold">
                            <p:stCondLst>
                              <p:cond delay="0"/>
                            </p:stCondLst>
                            <p:childTnLst>
                              <p:par>
                                <p:cTn id="77" presetID="22" presetClass="entr" presetSubtype="4" fill="hold" grpId="0" nodeType="clickEffect">
                                  <p:stCondLst>
                                    <p:cond delay="0"/>
                                  </p:stCondLst>
                                  <p:childTnLst>
                                    <p:set>
                                      <p:cBhvr>
                                        <p:cTn id="78" dur="1" fill="hold">
                                          <p:stCondLst>
                                            <p:cond delay="0"/>
                                          </p:stCondLst>
                                        </p:cTn>
                                        <p:tgtEl>
                                          <p:spTgt spid="6">
                                            <p:txEl>
                                              <p:pRg st="4" end="4"/>
                                            </p:txEl>
                                          </p:spTgt>
                                        </p:tgtEl>
                                        <p:attrNameLst>
                                          <p:attrName>style.visibility</p:attrName>
                                        </p:attrNameLst>
                                      </p:cBhvr>
                                      <p:to>
                                        <p:strVal val="visible"/>
                                      </p:to>
                                    </p:set>
                                    <p:animEffect transition="in" filter="wipe(down)">
                                      <p:cBhvr>
                                        <p:cTn id="79" dur="500"/>
                                        <p:tgtEl>
                                          <p:spTgt spid="6">
                                            <p:txEl>
                                              <p:pRg st="4" end="4"/>
                                            </p:txEl>
                                          </p:spTgt>
                                        </p:tgtEl>
                                      </p:cBhvr>
                                    </p:animEffect>
                                  </p:childTnLst>
                                </p:cTn>
                              </p:par>
                            </p:childTnLst>
                          </p:cTn>
                        </p:par>
                      </p:childTnLst>
                    </p:cTn>
                  </p:par>
                  <p:par>
                    <p:cTn id="80" fill="hold">
                      <p:stCondLst>
                        <p:cond delay="indefinite"/>
                      </p:stCondLst>
                      <p:childTnLst>
                        <p:par>
                          <p:cTn id="81" fill="hold">
                            <p:stCondLst>
                              <p:cond delay="0"/>
                            </p:stCondLst>
                            <p:childTnLst>
                              <p:par>
                                <p:cTn id="82" presetID="22" presetClass="entr" presetSubtype="4" fill="hold" grpId="0" nodeType="clickEffect">
                                  <p:stCondLst>
                                    <p:cond delay="0"/>
                                  </p:stCondLst>
                                  <p:childTnLst>
                                    <p:set>
                                      <p:cBhvr>
                                        <p:cTn id="83" dur="1" fill="hold">
                                          <p:stCondLst>
                                            <p:cond delay="0"/>
                                          </p:stCondLst>
                                        </p:cTn>
                                        <p:tgtEl>
                                          <p:spTgt spid="6">
                                            <p:txEl>
                                              <p:pRg st="5" end="5"/>
                                            </p:txEl>
                                          </p:spTgt>
                                        </p:tgtEl>
                                        <p:attrNameLst>
                                          <p:attrName>style.visibility</p:attrName>
                                        </p:attrNameLst>
                                      </p:cBhvr>
                                      <p:to>
                                        <p:strVal val="visible"/>
                                      </p:to>
                                    </p:set>
                                    <p:animEffect transition="in" filter="wipe(down)">
                                      <p:cBhvr>
                                        <p:cTn id="84" dur="500"/>
                                        <p:tgtEl>
                                          <p:spTgt spid="6">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build="p"/>
      <p:bldP spid="5" grpId="0" build="p"/>
      <p:bldP spid="6"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M&amp;C in action – CPD in schools</a:t>
            </a:r>
          </a:p>
        </p:txBody>
      </p:sp>
      <p:sp>
        <p:nvSpPr>
          <p:cNvPr id="3" name="Content Placeholder 2"/>
          <p:cNvSpPr>
            <a:spLocks noGrp="1"/>
          </p:cNvSpPr>
          <p:nvPr>
            <p:ph idx="1"/>
          </p:nvPr>
        </p:nvSpPr>
        <p:spPr/>
        <p:txBody>
          <a:bodyPr>
            <a:normAutofit lnSpcReduction="10000"/>
          </a:bodyPr>
          <a:lstStyle/>
          <a:p>
            <a:r>
              <a:rPr lang="en-GB" dirty="0"/>
              <a:t>The video shows a mentoring and coaching scheme in a secondary school in England. While you watch consider the following:</a:t>
            </a:r>
          </a:p>
          <a:p>
            <a:r>
              <a:rPr lang="en-GB" dirty="0"/>
              <a:t>What elements of the programme are familiar to you from your own experience or from following this course?</a:t>
            </a:r>
          </a:p>
          <a:p>
            <a:r>
              <a:rPr lang="en-GB" dirty="0"/>
              <a:t>What are the main differences between coaching and mentoring as shown in the video?</a:t>
            </a:r>
          </a:p>
          <a:p>
            <a:r>
              <a:rPr lang="en-GB" dirty="0"/>
              <a:t>What is needed in order to set up and run such a scheme successfully?</a:t>
            </a:r>
          </a:p>
          <a:p>
            <a:r>
              <a:rPr lang="en-GB" dirty="0"/>
              <a:t>What benefits could accrue for mentors/coaches, mentees/</a:t>
            </a:r>
            <a:r>
              <a:rPr lang="en-GB" dirty="0" err="1"/>
              <a:t>coachees</a:t>
            </a:r>
            <a:r>
              <a:rPr lang="en-GB" dirty="0"/>
              <a:t>, pupils and the school?</a:t>
            </a:r>
          </a:p>
          <a:p>
            <a:endParaRPr lang="en-GB" dirty="0"/>
          </a:p>
          <a:p>
            <a:r>
              <a:rPr lang="en-GB" dirty="0">
                <a:hlinkClick r:id="rId2"/>
              </a:rPr>
              <a:t>https://www.creativeeducation.co.uk/video/1040</a:t>
            </a:r>
            <a:endParaRPr lang="en-GB" dirty="0"/>
          </a:p>
          <a:p>
            <a:endParaRPr lang="en-GB" dirty="0"/>
          </a:p>
          <a:p>
            <a:endParaRPr lang="en-GB" dirty="0"/>
          </a:p>
          <a:p>
            <a:endParaRPr lang="en-GB" dirty="0"/>
          </a:p>
        </p:txBody>
      </p:sp>
    </p:spTree>
    <p:extLst>
      <p:ext uri="{BB962C8B-B14F-4D97-AF65-F5344CB8AC3E}">
        <p14:creationId xmlns:p14="http://schemas.microsoft.com/office/powerpoint/2010/main" val="2046068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GB" dirty="0"/>
              <a:t>New Deal – M&amp;C</a:t>
            </a:r>
          </a:p>
        </p:txBody>
      </p:sp>
      <p:sp>
        <p:nvSpPr>
          <p:cNvPr id="3" name="Content Placeholder 2"/>
          <p:cNvSpPr>
            <a:spLocks noGrp="1"/>
          </p:cNvSpPr>
          <p:nvPr>
            <p:ph idx="1"/>
          </p:nvPr>
        </p:nvSpPr>
        <p:spPr>
          <a:xfrm>
            <a:off x="2589212" y="2133600"/>
            <a:ext cx="8915400" cy="3777622"/>
          </a:xfrm>
        </p:spPr>
        <p:txBody>
          <a:bodyPr/>
          <a:lstStyle/>
          <a:p>
            <a:r>
              <a:rPr lang="en-GB" dirty="0"/>
              <a:t>Welsh Government framework published in 2015 (previously discussed in session 4) </a:t>
            </a:r>
            <a:r>
              <a:rPr lang="en-GB" sz="1000" dirty="0">
                <a:hlinkClick r:id="rId3"/>
              </a:rPr>
              <a:t>http://learning.gov.wales/resources/browse-all/coaching-and-mentoring/?lang=en</a:t>
            </a:r>
            <a:endParaRPr lang="en-GB" dirty="0"/>
          </a:p>
          <a:p>
            <a:r>
              <a:rPr lang="en-GB" dirty="0"/>
              <a:t>divided into three sections:</a:t>
            </a:r>
          </a:p>
          <a:p>
            <a:pPr>
              <a:buFont typeface="Wingdings" panose="05000000000000000000" pitchFamily="2" charset="2"/>
              <a:buChar char="v"/>
            </a:pPr>
            <a:r>
              <a:rPr lang="en-GB" dirty="0"/>
              <a:t>Mentoring</a:t>
            </a:r>
          </a:p>
          <a:p>
            <a:pPr>
              <a:buFont typeface="Wingdings" panose="05000000000000000000" pitchFamily="2" charset="2"/>
              <a:buChar char="v"/>
            </a:pPr>
            <a:r>
              <a:rPr lang="en-GB" dirty="0"/>
              <a:t>Specialist Coaching</a:t>
            </a:r>
          </a:p>
          <a:p>
            <a:pPr>
              <a:buFont typeface="Wingdings" panose="05000000000000000000" pitchFamily="2" charset="2"/>
              <a:buChar char="v"/>
            </a:pPr>
            <a:r>
              <a:rPr lang="en-GB" dirty="0"/>
              <a:t>Co-Coaching</a:t>
            </a:r>
          </a:p>
          <a:p>
            <a:pPr marL="0" indent="0">
              <a:buNone/>
            </a:pPr>
            <a:r>
              <a:rPr lang="en-GB" b="1" dirty="0"/>
              <a:t>Activity - coaching styles </a:t>
            </a:r>
          </a:p>
          <a:p>
            <a:pPr>
              <a:buFont typeface="Wingdings" panose="05000000000000000000" pitchFamily="2" charset="2"/>
              <a:buChar char="v"/>
            </a:pPr>
            <a:r>
              <a:rPr lang="en-GB" dirty="0"/>
              <a:t>Miriam and Angela –Case study 2, p8 </a:t>
            </a:r>
          </a:p>
          <a:p>
            <a:endParaRPr lang="en-GB" dirty="0"/>
          </a:p>
        </p:txBody>
      </p:sp>
      <p:pic>
        <p:nvPicPr>
          <p:cNvPr id="5" name="Picture 4" descr="A picture containing person, outdoor, player, athletic game&#10;&#10;Description generated with very high confidence"/>
          <p:cNvPicPr>
            <a:picLocks noChangeAspect="1"/>
          </p:cNvPicPr>
          <p:nvPr/>
        </p:nvPicPr>
        <p:blipFill>
          <a:blip r:embed="rId4"/>
          <a:stretch>
            <a:fillRect/>
          </a:stretch>
        </p:blipFill>
        <p:spPr>
          <a:xfrm>
            <a:off x="8670125" y="3278670"/>
            <a:ext cx="2097258" cy="1976666"/>
          </a:xfrm>
          <a:prstGeom prst="rect">
            <a:avLst/>
          </a:prstGeom>
        </p:spPr>
      </p:pic>
    </p:spTree>
    <p:custDataLst>
      <p:tags r:id="rId1"/>
    </p:custDataLst>
    <p:extLst>
      <p:ext uri="{BB962C8B-B14F-4D97-AF65-F5344CB8AC3E}">
        <p14:creationId xmlns:p14="http://schemas.microsoft.com/office/powerpoint/2010/main" val="39153351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Research</a:t>
            </a:r>
          </a:p>
        </p:txBody>
      </p:sp>
      <p:sp>
        <p:nvSpPr>
          <p:cNvPr id="3" name="Content Placeholder 2"/>
          <p:cNvSpPr>
            <a:spLocks noGrp="1"/>
          </p:cNvSpPr>
          <p:nvPr>
            <p:ph idx="1"/>
          </p:nvPr>
        </p:nvSpPr>
        <p:spPr>
          <a:xfrm>
            <a:off x="2085628" y="1775790"/>
            <a:ext cx="8915400" cy="4688071"/>
          </a:xfrm>
        </p:spPr>
        <p:txBody>
          <a:bodyPr>
            <a:normAutofit fontScale="92500"/>
          </a:bodyPr>
          <a:lstStyle/>
          <a:p>
            <a:r>
              <a:rPr lang="en-GB" b="1" dirty="0"/>
              <a:t>NFER</a:t>
            </a:r>
            <a:r>
              <a:rPr lang="en-GB" dirty="0"/>
              <a:t> – leading independent provider of education research and insights, working to create an excellent education for all children and young people</a:t>
            </a:r>
          </a:p>
          <a:p>
            <a:r>
              <a:rPr lang="en-GB" b="1" dirty="0"/>
              <a:t>Aim</a:t>
            </a:r>
            <a:r>
              <a:rPr lang="en-GB" dirty="0"/>
              <a:t> - to improve education and learning, </a:t>
            </a:r>
            <a:br>
              <a:rPr lang="en-GB" dirty="0"/>
            </a:br>
            <a:r>
              <a:rPr lang="en-GB" dirty="0"/>
              <a:t>and hence the lives of learners,</a:t>
            </a:r>
            <a:br>
              <a:rPr lang="en-GB" dirty="0"/>
            </a:br>
            <a:r>
              <a:rPr lang="en-GB" dirty="0"/>
              <a:t>by providing independent evidence</a:t>
            </a:r>
          </a:p>
          <a:p>
            <a:r>
              <a:rPr lang="en-GB" b="1" dirty="0"/>
              <a:t>Areas of work</a:t>
            </a:r>
          </a:p>
          <a:p>
            <a:r>
              <a:rPr lang="en-GB" dirty="0"/>
              <a:t>Contract research</a:t>
            </a:r>
          </a:p>
          <a:p>
            <a:r>
              <a:rPr lang="en-GB"/>
              <a:t>Assessment </a:t>
            </a:r>
            <a:endParaRPr lang="en-GB" dirty="0"/>
          </a:p>
          <a:p>
            <a:r>
              <a:rPr lang="en-GB" dirty="0"/>
              <a:t>Products and services</a:t>
            </a:r>
          </a:p>
          <a:p>
            <a:r>
              <a:rPr lang="en-GB" dirty="0"/>
              <a:t>Working directly in the field</a:t>
            </a:r>
          </a:p>
          <a:p>
            <a:r>
              <a:rPr lang="en-GB" dirty="0"/>
              <a:t>International</a:t>
            </a:r>
          </a:p>
          <a:p>
            <a:endParaRPr lang="en-GB" dirty="0"/>
          </a:p>
          <a:p>
            <a:r>
              <a:rPr lang="en-GB" dirty="0">
                <a:hlinkClick r:id="rId3"/>
              </a:rPr>
              <a:t>https://www.nfer.ac.uk/</a:t>
            </a:r>
            <a:endParaRPr lang="en-GB" dirty="0"/>
          </a:p>
          <a:p>
            <a:endParaRPr lang="en-GB" dirty="0"/>
          </a:p>
        </p:txBody>
      </p:sp>
      <p:pic>
        <p:nvPicPr>
          <p:cNvPr id="5" name="Picture 4" descr="A close up of a sign&#10;&#10;Description generated with very high confidence">
            <a:extLst>
              <a:ext uri="{FF2B5EF4-FFF2-40B4-BE49-F238E27FC236}">
                <a16:creationId xmlns:a16="http://schemas.microsoft.com/office/drawing/2014/main" xmlns="" id="{C82A3724-4417-4945-9FCF-8D0D9F091FE1}"/>
              </a:ext>
            </a:extLst>
          </p:cNvPr>
          <p:cNvPicPr>
            <a:picLocks noChangeAspect="1"/>
          </p:cNvPicPr>
          <p:nvPr/>
        </p:nvPicPr>
        <p:blipFill>
          <a:blip r:embed="rId4"/>
          <a:stretch>
            <a:fillRect/>
          </a:stretch>
        </p:blipFill>
        <p:spPr>
          <a:xfrm>
            <a:off x="8463998" y="3056680"/>
            <a:ext cx="1943100" cy="723900"/>
          </a:xfrm>
          <a:prstGeom prst="rect">
            <a:avLst/>
          </a:prstGeom>
        </p:spPr>
      </p:pic>
    </p:spTree>
    <p:custDataLst>
      <p:tags r:id="rId1"/>
    </p:custDataLst>
    <p:extLst>
      <p:ext uri="{BB962C8B-B14F-4D97-AF65-F5344CB8AC3E}">
        <p14:creationId xmlns:p14="http://schemas.microsoft.com/office/powerpoint/2010/main" val="701231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Research on M&amp;C </a:t>
            </a:r>
          </a:p>
        </p:txBody>
      </p:sp>
      <p:sp>
        <p:nvSpPr>
          <p:cNvPr id="3" name="Content Placeholder 2"/>
          <p:cNvSpPr>
            <a:spLocks noGrp="1"/>
          </p:cNvSpPr>
          <p:nvPr>
            <p:ph idx="1"/>
          </p:nvPr>
        </p:nvSpPr>
        <p:spPr/>
        <p:txBody>
          <a:bodyPr>
            <a:normAutofit fontScale="85000" lnSpcReduction="20000"/>
          </a:bodyPr>
          <a:lstStyle/>
          <a:p>
            <a:r>
              <a:rPr lang="en-GB" dirty="0"/>
              <a:t>Studies on school leadership and management and improving schools often include sections on M&amp;C and may be worth exploring.</a:t>
            </a:r>
          </a:p>
          <a:p>
            <a:pPr marL="0" indent="0">
              <a:buNone/>
            </a:pPr>
            <a:r>
              <a:rPr lang="en-GB" dirty="0"/>
              <a:t>e.g. </a:t>
            </a:r>
          </a:p>
          <a:p>
            <a:r>
              <a:rPr lang="en-GB" dirty="0"/>
              <a:t>HOBSON, A.J. and SHARP, C., 2005. Head to head: A systematic review of the research evidence on mentoring new head teachers. </a:t>
            </a:r>
            <a:r>
              <a:rPr lang="en-GB" i="1" dirty="0"/>
              <a:t>School Leadership &amp; Management, </a:t>
            </a:r>
            <a:r>
              <a:rPr lang="en-GB" b="1" dirty="0"/>
              <a:t>25</a:t>
            </a:r>
            <a:r>
              <a:rPr lang="en-GB" dirty="0"/>
              <a:t>(1), pp. 25-42.</a:t>
            </a:r>
          </a:p>
          <a:p>
            <a:r>
              <a:rPr lang="en-GB" i="1" dirty="0"/>
              <a:t>This article reports findings arising from a systematic review of literature relating to mentoring new head teachers. The review found that all major studies of formal mentoring programmes for new heads reported that such programmes have been effective, and that the mentoring of new heads can result in a range of perceived benefits for both mentees and mentors. However, the nature of the research evidence presented to support such findings is inconclusive and there are notable gaps in the evidence base. With a view to advancing academic knowledge in the field, the authors highlight those areas where further research is most needed.</a:t>
            </a:r>
          </a:p>
          <a:p>
            <a:r>
              <a:rPr lang="en-GB" dirty="0"/>
              <a:t>Articles or reports which contain a systematic review can be useful sources of references for your own research area.</a:t>
            </a:r>
          </a:p>
        </p:txBody>
      </p:sp>
    </p:spTree>
    <p:custDataLst>
      <p:tags r:id="rId1"/>
    </p:custDataLst>
    <p:extLst>
      <p:ext uri="{BB962C8B-B14F-4D97-AF65-F5344CB8AC3E}">
        <p14:creationId xmlns:p14="http://schemas.microsoft.com/office/powerpoint/2010/main" val="35691211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M&amp;C Research by NFER</a:t>
            </a:r>
          </a:p>
        </p:txBody>
      </p:sp>
      <p:sp>
        <p:nvSpPr>
          <p:cNvPr id="3" name="Content Placeholder 2"/>
          <p:cNvSpPr>
            <a:spLocks noGrp="1"/>
          </p:cNvSpPr>
          <p:nvPr>
            <p:ph idx="1"/>
          </p:nvPr>
        </p:nvSpPr>
        <p:spPr>
          <a:xfrm>
            <a:off x="2589212" y="1537252"/>
            <a:ext cx="8915400" cy="4200939"/>
          </a:xfrm>
        </p:spPr>
        <p:txBody>
          <a:bodyPr>
            <a:normAutofit fontScale="77500" lnSpcReduction="20000"/>
          </a:bodyPr>
          <a:lstStyle/>
          <a:p>
            <a:r>
              <a:rPr lang="en-GB" dirty="0"/>
              <a:t>MENTORING AND COACHING FOR PROFESSIONALS: A STUDY OF THE RESEARCH EVIDENCE – Lord </a:t>
            </a:r>
            <a:r>
              <a:rPr lang="en-GB" i="1" dirty="0"/>
              <a:t>et al </a:t>
            </a:r>
            <a:r>
              <a:rPr lang="en-GB" dirty="0"/>
              <a:t>2008</a:t>
            </a:r>
          </a:p>
          <a:p>
            <a:pPr marL="0" indent="0">
              <a:buNone/>
            </a:pPr>
            <a:r>
              <a:rPr lang="en-GB" dirty="0">
                <a:hlinkClick r:id="rId4"/>
              </a:rPr>
              <a:t>https://www.nfer.ac.uk/mentoring-and-coaching-for-professionals-a-study-of-the-research-evidence/</a:t>
            </a:r>
            <a:endParaRPr lang="en-GB" dirty="0"/>
          </a:p>
          <a:p>
            <a:endParaRPr lang="en-GB" dirty="0"/>
          </a:p>
          <a:p>
            <a:pPr marL="0" indent="0">
              <a:buNone/>
            </a:pPr>
            <a:r>
              <a:rPr lang="en-GB" b="1" dirty="0"/>
              <a:t>Sponsor</a:t>
            </a:r>
            <a:r>
              <a:rPr lang="en-GB" dirty="0"/>
              <a:t>: TDA (England)</a:t>
            </a:r>
          </a:p>
          <a:p>
            <a:pPr marL="0" indent="0">
              <a:buNone/>
            </a:pPr>
            <a:r>
              <a:rPr lang="en-GB" b="1" dirty="0"/>
              <a:t>Aim</a:t>
            </a:r>
            <a:r>
              <a:rPr lang="en-GB" dirty="0"/>
              <a:t>: evidence base for M&amp;C – definitions, impacts, challenges and effective features and models of M&amp;C used, use of National Framework</a:t>
            </a:r>
          </a:p>
          <a:p>
            <a:pPr marL="0" indent="0">
              <a:buNone/>
            </a:pPr>
            <a:r>
              <a:rPr lang="en-GB" b="1" dirty="0"/>
              <a:t>Design</a:t>
            </a:r>
            <a:r>
              <a:rPr lang="en-GB" dirty="0"/>
              <a:t>: desk-based audit + questions in Teacher Voice Omnibus Survey</a:t>
            </a:r>
          </a:p>
          <a:p>
            <a:pPr marL="0" indent="0">
              <a:buNone/>
            </a:pPr>
            <a:r>
              <a:rPr lang="en-GB" b="1" dirty="0"/>
              <a:t>Main findings</a:t>
            </a:r>
            <a:r>
              <a:rPr lang="en-GB" dirty="0"/>
              <a:t>: </a:t>
            </a:r>
          </a:p>
          <a:p>
            <a:pPr marL="0" indent="0">
              <a:buNone/>
            </a:pPr>
            <a:r>
              <a:rPr lang="en-GB" b="1" dirty="0"/>
              <a:t>Impact</a:t>
            </a:r>
            <a:r>
              <a:rPr lang="en-GB" dirty="0"/>
              <a:t> – increased reflectivity, knowledge sharing, collaboration, larger impact on those new to the sector, culture and ethos of organisations</a:t>
            </a:r>
          </a:p>
          <a:p>
            <a:pPr marL="0" indent="0">
              <a:buNone/>
            </a:pPr>
            <a:r>
              <a:rPr lang="en-GB" b="1" dirty="0"/>
              <a:t>Challenges</a:t>
            </a:r>
            <a:r>
              <a:rPr lang="en-GB" dirty="0"/>
              <a:t> – time and workload, assessor/advisor conflict, lack of awareness, workplace culture</a:t>
            </a:r>
          </a:p>
          <a:p>
            <a:pPr marL="0" indent="0">
              <a:buNone/>
            </a:pPr>
            <a:r>
              <a:rPr lang="en-GB" b="1" dirty="0"/>
              <a:t>Effective practice </a:t>
            </a:r>
            <a:r>
              <a:rPr lang="en-GB" dirty="0"/>
              <a:t>– organisational support and strategic planning, fostering good relationships, qualities and skills</a:t>
            </a:r>
          </a:p>
          <a:p>
            <a:pPr marL="0" indent="0">
              <a:buNone/>
            </a:pPr>
            <a:r>
              <a:rPr lang="en-GB" dirty="0"/>
              <a:t> </a:t>
            </a:r>
          </a:p>
        </p:txBody>
      </p:sp>
      <p:graphicFrame>
        <p:nvGraphicFramePr>
          <p:cNvPr id="4" name="Object 3"/>
          <p:cNvGraphicFramePr>
            <a:graphicFrameLocks noChangeAspect="1"/>
          </p:cNvGraphicFramePr>
          <p:nvPr>
            <p:extLst>
              <p:ext uri="{D42A27DB-BD31-4B8C-83A1-F6EECF244321}">
                <p14:modId xmlns:p14="http://schemas.microsoft.com/office/powerpoint/2010/main" val="1095739212"/>
              </p:ext>
            </p:extLst>
          </p:nvPr>
        </p:nvGraphicFramePr>
        <p:xfrm>
          <a:off x="10219982" y="2377630"/>
          <a:ext cx="1106487" cy="488950"/>
        </p:xfrm>
        <a:graphic>
          <a:graphicData uri="http://schemas.openxmlformats.org/presentationml/2006/ole">
            <mc:AlternateContent xmlns:mc="http://schemas.openxmlformats.org/markup-compatibility/2006">
              <mc:Choice xmlns:v="urn:schemas-microsoft-com:vml" Requires="v">
                <p:oleObj spid="_x0000_s3077" name="Packager Shell Object" showAsIcon="1" r:id="rId5" imgW="1105920" imgH="488520" progId="Package">
                  <p:embed/>
                </p:oleObj>
              </mc:Choice>
              <mc:Fallback>
                <p:oleObj name="Packager Shell Object" showAsIcon="1" r:id="rId5" imgW="1105920" imgH="488520" progId="Package">
                  <p:embed/>
                  <p:pic>
                    <p:nvPicPr>
                      <p:cNvPr id="4" name="Object 3"/>
                      <p:cNvPicPr/>
                      <p:nvPr/>
                    </p:nvPicPr>
                    <p:blipFill>
                      <a:blip r:embed="rId6"/>
                      <a:stretch>
                        <a:fillRect/>
                      </a:stretch>
                    </p:blipFill>
                    <p:spPr>
                      <a:xfrm>
                        <a:off x="10219982" y="2377630"/>
                        <a:ext cx="1106487" cy="488950"/>
                      </a:xfrm>
                      <a:prstGeom prst="rect">
                        <a:avLst/>
                      </a:prstGeom>
                    </p:spPr>
                  </p:pic>
                </p:oleObj>
              </mc:Fallback>
            </mc:AlternateContent>
          </a:graphicData>
        </a:graphic>
      </p:graphicFrame>
    </p:spTree>
    <p:custDataLst>
      <p:tags r:id="rId2"/>
    </p:custDataLst>
    <p:extLst>
      <p:ext uri="{BB962C8B-B14F-4D97-AF65-F5344CB8AC3E}">
        <p14:creationId xmlns:p14="http://schemas.microsoft.com/office/powerpoint/2010/main" val="11552352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833629"/>
          </a:xfrm>
        </p:spPr>
        <p:txBody>
          <a:bodyPr>
            <a:normAutofit fontScale="90000"/>
          </a:bodyPr>
          <a:lstStyle/>
          <a:p>
            <a:r>
              <a:rPr lang="en-GB" sz="2200" dirty="0"/>
              <a:t>MENTORING AND COACHING FOR PROFESSIONALS: A STUDY OF THE RESEARCH EVIDENCE – Lord </a:t>
            </a:r>
            <a:r>
              <a:rPr lang="en-GB" sz="2200" i="1" dirty="0"/>
              <a:t>et al </a:t>
            </a:r>
            <a:r>
              <a:rPr lang="en-GB" sz="2200" dirty="0"/>
              <a:t>2008 – cont.</a:t>
            </a:r>
            <a:r>
              <a:rPr lang="en-GB" dirty="0"/>
              <a:t/>
            </a:r>
            <a:br>
              <a:rPr lang="en-GB" dirty="0"/>
            </a:br>
            <a:endParaRPr lang="en-GB" dirty="0"/>
          </a:p>
        </p:txBody>
      </p:sp>
      <p:sp>
        <p:nvSpPr>
          <p:cNvPr id="3" name="Content Placeholder 2"/>
          <p:cNvSpPr>
            <a:spLocks noGrp="1"/>
          </p:cNvSpPr>
          <p:nvPr>
            <p:ph idx="1"/>
          </p:nvPr>
        </p:nvSpPr>
        <p:spPr>
          <a:xfrm>
            <a:off x="2589212" y="1563757"/>
            <a:ext cx="8915400" cy="4347465"/>
          </a:xfrm>
        </p:spPr>
        <p:txBody>
          <a:bodyPr/>
          <a:lstStyle/>
          <a:p>
            <a:pPr marL="0" indent="0">
              <a:buNone/>
            </a:pPr>
            <a:r>
              <a:rPr lang="en-GB" b="1" dirty="0"/>
              <a:t>Survey results</a:t>
            </a:r>
          </a:p>
          <a:p>
            <a:r>
              <a:rPr lang="en-GB" dirty="0"/>
              <a:t>Majority of 1,440 teachers had been involved in M&amp;C</a:t>
            </a:r>
          </a:p>
          <a:p>
            <a:r>
              <a:rPr lang="en-GB" dirty="0"/>
              <a:t>Very few had received any training in M&amp;C</a:t>
            </a:r>
          </a:p>
          <a:p>
            <a:r>
              <a:rPr lang="en-GB" dirty="0"/>
              <a:t>Mostly related to classroom practice</a:t>
            </a:r>
          </a:p>
          <a:p>
            <a:r>
              <a:rPr lang="en-GB" dirty="0"/>
              <a:t>Guidance from LEA and internally</a:t>
            </a:r>
          </a:p>
          <a:p>
            <a:r>
              <a:rPr lang="en-GB" dirty="0"/>
              <a:t>Only a minority aware of the Framework</a:t>
            </a:r>
          </a:p>
          <a:p>
            <a:pPr marL="0" indent="0">
              <a:buNone/>
            </a:pPr>
            <a:r>
              <a:rPr lang="en-GB" b="1" dirty="0"/>
              <a:t>Recommendations</a:t>
            </a:r>
          </a:p>
          <a:p>
            <a:r>
              <a:rPr lang="en-GB" dirty="0"/>
              <a:t>Encourage schools to engage more </a:t>
            </a:r>
          </a:p>
          <a:p>
            <a:r>
              <a:rPr lang="en-GB" dirty="0"/>
              <a:t>TDA – promote the Framework and make it more user friendly, address the assessor/advisor conflict in Masters in T&amp;L </a:t>
            </a:r>
          </a:p>
          <a:p>
            <a:r>
              <a:rPr lang="en-GB" dirty="0"/>
              <a:t>M&amp;C as part of CPD programmes and include specific training  </a:t>
            </a:r>
          </a:p>
          <a:p>
            <a:pPr>
              <a:buFontTx/>
              <a:buChar char="-"/>
            </a:pPr>
            <a:endParaRPr lang="en-GB" b="1" dirty="0"/>
          </a:p>
          <a:p>
            <a:endParaRPr lang="en-GB" b="1" dirty="0"/>
          </a:p>
        </p:txBody>
      </p:sp>
    </p:spTree>
    <p:custDataLst>
      <p:tags r:id="rId1"/>
    </p:custDataLst>
    <p:extLst>
      <p:ext uri="{BB962C8B-B14F-4D97-AF65-F5344CB8AC3E}">
        <p14:creationId xmlns:p14="http://schemas.microsoft.com/office/powerpoint/2010/main" val="12064574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939647"/>
          </a:xfrm>
        </p:spPr>
        <p:txBody>
          <a:bodyPr/>
          <a:lstStyle/>
          <a:p>
            <a:r>
              <a:rPr lang="en-GB" dirty="0"/>
              <a:t>M&amp;C Research by NFER</a:t>
            </a:r>
          </a:p>
        </p:txBody>
      </p:sp>
      <p:sp>
        <p:nvSpPr>
          <p:cNvPr id="3" name="Content Placeholder 2"/>
          <p:cNvSpPr>
            <a:spLocks noGrp="1"/>
          </p:cNvSpPr>
          <p:nvPr>
            <p:ph idx="1"/>
          </p:nvPr>
        </p:nvSpPr>
        <p:spPr/>
        <p:txBody>
          <a:bodyPr>
            <a:normAutofit fontScale="70000" lnSpcReduction="20000"/>
          </a:bodyPr>
          <a:lstStyle/>
          <a:p>
            <a:r>
              <a:rPr lang="en-GB" dirty="0"/>
              <a:t>Evaluation of </a:t>
            </a:r>
            <a:r>
              <a:rPr lang="en-GB" i="1" dirty="0"/>
              <a:t>Starting Out </a:t>
            </a:r>
            <a:r>
              <a:rPr lang="en-GB" dirty="0"/>
              <a:t>– Macleod </a:t>
            </a:r>
            <a:r>
              <a:rPr lang="en-GB" i="1" dirty="0"/>
              <a:t>et al </a:t>
            </a:r>
            <a:r>
              <a:rPr lang="en-GB" dirty="0"/>
              <a:t>2011 </a:t>
            </a:r>
          </a:p>
          <a:p>
            <a:pPr marL="0" indent="0">
              <a:buNone/>
            </a:pPr>
            <a:r>
              <a:rPr lang="en-GB" b="1" dirty="0"/>
              <a:t>Sponsor</a:t>
            </a:r>
            <a:r>
              <a:rPr lang="en-GB" dirty="0"/>
              <a:t>: TDA (England)</a:t>
            </a:r>
          </a:p>
          <a:p>
            <a:pPr marL="0" indent="0">
              <a:buNone/>
            </a:pPr>
            <a:r>
              <a:rPr lang="en-GB" b="1" dirty="0"/>
              <a:t>Aim</a:t>
            </a:r>
            <a:r>
              <a:rPr lang="en-GB" dirty="0"/>
              <a:t> – evaluation of  a two-year mentoring pilot programme for science and mathematics teacher trainees and early career teachers delivered by the Learning and Skills Network in three regions (East of England, London and West Midlands). </a:t>
            </a:r>
          </a:p>
          <a:p>
            <a:pPr marL="0" indent="0">
              <a:buNone/>
            </a:pPr>
            <a:r>
              <a:rPr lang="en-GB" b="1" dirty="0"/>
              <a:t>Design</a:t>
            </a:r>
            <a:r>
              <a:rPr lang="en-GB" dirty="0"/>
              <a:t> -  mixed methods (qualitative and quantitative) including: telephone interviews, proformas, Computer-assisted Telephone Interviewing (CATI) and online surveys,  case studies,  and using existing project monitoring data, as well as secondary data on the teaching workforce. </a:t>
            </a:r>
            <a:endParaRPr lang="en-GB" b="1" dirty="0"/>
          </a:p>
          <a:p>
            <a:pPr marL="0" indent="0">
              <a:buNone/>
            </a:pPr>
            <a:r>
              <a:rPr lang="en-GB" b="1" dirty="0"/>
              <a:t>Mentors </a:t>
            </a:r>
            <a:r>
              <a:rPr lang="en-GB" dirty="0"/>
              <a:t>76 training evaluation forms 44 proforma responses 5 telephone interviews 12 face-to-face qualitative interviews </a:t>
            </a:r>
          </a:p>
          <a:p>
            <a:pPr marL="0" indent="0">
              <a:buNone/>
            </a:pPr>
            <a:r>
              <a:rPr lang="en-GB" b="1" dirty="0"/>
              <a:t>Mentees </a:t>
            </a:r>
            <a:r>
              <a:rPr lang="en-GB" dirty="0"/>
              <a:t>25 face-to-face qualitative interviews 115 responses to CATI survey 133 responses to online survey </a:t>
            </a:r>
          </a:p>
          <a:p>
            <a:pPr marL="0" indent="0">
              <a:buNone/>
            </a:pPr>
            <a:r>
              <a:rPr lang="en-GB" b="1" dirty="0"/>
              <a:t>Advisory Group members </a:t>
            </a:r>
            <a:r>
              <a:rPr lang="en-GB" dirty="0"/>
              <a:t>13 proforma responses  (as well as NFER attendance at Advisory Group meetings) </a:t>
            </a:r>
          </a:p>
          <a:p>
            <a:pPr marL="0" indent="0">
              <a:buNone/>
            </a:pPr>
            <a:r>
              <a:rPr lang="en-GB" b="1" dirty="0"/>
              <a:t>Regional coordinators </a:t>
            </a:r>
            <a:r>
              <a:rPr lang="en-GB" dirty="0"/>
              <a:t>4 telephone interviews (as well as NFER attendance at a regional coordinator keep-in-touch meeting) </a:t>
            </a:r>
          </a:p>
          <a:p>
            <a:pPr marL="0" indent="0">
              <a:buNone/>
            </a:pPr>
            <a:r>
              <a:rPr lang="en-GB" b="1" dirty="0"/>
              <a:t>Providers of ITT or other school, or ITT, support </a:t>
            </a:r>
            <a:r>
              <a:rPr lang="en-GB" dirty="0"/>
              <a:t>5 face-to-face qualitative interviews </a:t>
            </a:r>
          </a:p>
        </p:txBody>
      </p:sp>
      <p:graphicFrame>
        <p:nvGraphicFramePr>
          <p:cNvPr id="4" name="Object 3"/>
          <p:cNvGraphicFramePr>
            <a:graphicFrameLocks noChangeAspect="1"/>
          </p:cNvGraphicFramePr>
          <p:nvPr>
            <p:extLst>
              <p:ext uri="{D42A27DB-BD31-4B8C-83A1-F6EECF244321}">
                <p14:modId xmlns:p14="http://schemas.microsoft.com/office/powerpoint/2010/main" val="4203004720"/>
              </p:ext>
            </p:extLst>
          </p:nvPr>
        </p:nvGraphicFramePr>
        <p:xfrm>
          <a:off x="7391608" y="2133600"/>
          <a:ext cx="1912937" cy="488950"/>
        </p:xfrm>
        <a:graphic>
          <a:graphicData uri="http://schemas.openxmlformats.org/presentationml/2006/ole">
            <mc:AlternateContent xmlns:mc="http://schemas.openxmlformats.org/markup-compatibility/2006">
              <mc:Choice xmlns:v="urn:schemas-microsoft-com:vml" Requires="v">
                <p:oleObj spid="_x0000_s4101" name="Packager Shell Object" showAsIcon="1" r:id="rId4" imgW="1913040" imgH="488520" progId="Package">
                  <p:embed/>
                </p:oleObj>
              </mc:Choice>
              <mc:Fallback>
                <p:oleObj name="Packager Shell Object" showAsIcon="1" r:id="rId4" imgW="1913040" imgH="488520" progId="Package">
                  <p:embed/>
                  <p:pic>
                    <p:nvPicPr>
                      <p:cNvPr id="4" name="Object 3"/>
                      <p:cNvPicPr/>
                      <p:nvPr/>
                    </p:nvPicPr>
                    <p:blipFill>
                      <a:blip r:embed="rId5"/>
                      <a:stretch>
                        <a:fillRect/>
                      </a:stretch>
                    </p:blipFill>
                    <p:spPr>
                      <a:xfrm>
                        <a:off x="7391608" y="2133600"/>
                        <a:ext cx="1912937" cy="488950"/>
                      </a:xfrm>
                      <a:prstGeom prst="rect">
                        <a:avLst/>
                      </a:prstGeom>
                    </p:spPr>
                  </p:pic>
                </p:oleObj>
              </mc:Fallback>
            </mc:AlternateContent>
          </a:graphicData>
        </a:graphic>
      </p:graphicFrame>
    </p:spTree>
    <p:custDataLst>
      <p:tags r:id="rId2"/>
    </p:custDataLst>
    <p:extLst>
      <p:ext uri="{BB962C8B-B14F-4D97-AF65-F5344CB8AC3E}">
        <p14:creationId xmlns:p14="http://schemas.microsoft.com/office/powerpoint/2010/main" val="5303179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Starting Out - conclusions</a:t>
            </a:r>
          </a:p>
        </p:txBody>
      </p:sp>
      <p:sp>
        <p:nvSpPr>
          <p:cNvPr id="3" name="Content Placeholder 2"/>
          <p:cNvSpPr>
            <a:spLocks noGrp="1"/>
          </p:cNvSpPr>
          <p:nvPr>
            <p:ph idx="1"/>
          </p:nvPr>
        </p:nvSpPr>
        <p:spPr/>
        <p:txBody>
          <a:bodyPr>
            <a:normAutofit lnSpcReduction="10000"/>
          </a:bodyPr>
          <a:lstStyle/>
          <a:p>
            <a:pPr marL="0" indent="0">
              <a:buNone/>
            </a:pPr>
            <a:r>
              <a:rPr lang="en-GB" dirty="0"/>
              <a:t>Programme helped mentees:</a:t>
            </a:r>
          </a:p>
          <a:p>
            <a:r>
              <a:rPr lang="en-GB" dirty="0"/>
              <a:t>feel more supported as an early career teacher</a:t>
            </a:r>
          </a:p>
          <a:p>
            <a:r>
              <a:rPr lang="en-GB" dirty="0"/>
              <a:t>expand their repertoire of ideas and activities for teaching science or mathematics  </a:t>
            </a:r>
          </a:p>
          <a:p>
            <a:r>
              <a:rPr lang="en-GB" dirty="0"/>
              <a:t>become better equipped for a career in teaching.  </a:t>
            </a:r>
          </a:p>
          <a:p>
            <a:pPr marL="0" indent="0">
              <a:buNone/>
            </a:pPr>
            <a:r>
              <a:rPr lang="en-GB" dirty="0"/>
              <a:t>Mentees also reported increases in their pupils’ interest in, or enjoyment of, science and mathematics. </a:t>
            </a:r>
          </a:p>
          <a:p>
            <a:pPr marL="0" indent="0">
              <a:buNone/>
            </a:pPr>
            <a:r>
              <a:rPr lang="en-GB" dirty="0"/>
              <a:t>The evidence base from this pilot programme, which shows that a mentoring programme targeted at early career teachers of science and mathematics can reduce the risk/impact of new teachers leaving the profession, can also provide a useful platform from which to develop a more detailed understanding of this type of intervention in the future</a:t>
            </a:r>
          </a:p>
        </p:txBody>
      </p:sp>
    </p:spTree>
    <p:extLst>
      <p:ext uri="{BB962C8B-B14F-4D97-AF65-F5344CB8AC3E}">
        <p14:creationId xmlns:p14="http://schemas.microsoft.com/office/powerpoint/2010/main" val="10785340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Group discussion</a:t>
            </a:r>
          </a:p>
        </p:txBody>
      </p:sp>
      <p:sp>
        <p:nvSpPr>
          <p:cNvPr id="3" name="Content Placeholder 2"/>
          <p:cNvSpPr>
            <a:spLocks noGrp="1"/>
          </p:cNvSpPr>
          <p:nvPr>
            <p:ph idx="1"/>
          </p:nvPr>
        </p:nvSpPr>
        <p:spPr/>
        <p:txBody>
          <a:bodyPr/>
          <a:lstStyle/>
          <a:p>
            <a:r>
              <a:rPr lang="en-GB" dirty="0"/>
              <a:t>To what extent to do feel that the following issues raised in Lord </a:t>
            </a:r>
            <a:r>
              <a:rPr lang="en-GB" i="1" dirty="0"/>
              <a:t>et al </a:t>
            </a:r>
            <a:r>
              <a:rPr lang="en-GB" dirty="0"/>
              <a:t>have been addressed in the Welsh Government’s approach to M&amp;C?</a:t>
            </a:r>
          </a:p>
          <a:p>
            <a:endParaRPr lang="en-GB" dirty="0"/>
          </a:p>
          <a:p>
            <a:r>
              <a:rPr lang="en-GB" dirty="0"/>
              <a:t>Awareness of M&amp;C amongst teaching workforce</a:t>
            </a:r>
          </a:p>
          <a:p>
            <a:r>
              <a:rPr lang="en-GB" dirty="0"/>
              <a:t>Training on M&amp;C</a:t>
            </a:r>
          </a:p>
          <a:p>
            <a:r>
              <a:rPr lang="en-GB" dirty="0"/>
              <a:t>Conflict in assessor/advisor relationship</a:t>
            </a:r>
          </a:p>
          <a:p>
            <a:r>
              <a:rPr lang="en-GB" dirty="0"/>
              <a:t>Organisational change and ethos</a:t>
            </a:r>
          </a:p>
          <a:p>
            <a:pPr marL="0" indent="0">
              <a:buNone/>
            </a:pPr>
            <a:endParaRPr lang="en-GB" dirty="0"/>
          </a:p>
        </p:txBody>
      </p:sp>
    </p:spTree>
    <p:custDataLst>
      <p:tags r:id="rId1"/>
    </p:custDataLst>
    <p:extLst>
      <p:ext uri="{BB962C8B-B14F-4D97-AF65-F5344CB8AC3E}">
        <p14:creationId xmlns:p14="http://schemas.microsoft.com/office/powerpoint/2010/main" val="38733249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Deconstruction activity</a:t>
            </a:r>
          </a:p>
        </p:txBody>
      </p:sp>
      <p:sp>
        <p:nvSpPr>
          <p:cNvPr id="3" name="Content Placeholder 2"/>
          <p:cNvSpPr>
            <a:spLocks noGrp="1"/>
          </p:cNvSpPr>
          <p:nvPr>
            <p:ph idx="1"/>
          </p:nvPr>
        </p:nvSpPr>
        <p:spPr/>
        <p:txBody>
          <a:bodyPr/>
          <a:lstStyle/>
          <a:p>
            <a:r>
              <a:rPr lang="en-GB" dirty="0"/>
              <a:t>Read the NFER Topic article.</a:t>
            </a:r>
          </a:p>
          <a:p>
            <a:r>
              <a:rPr lang="en-GB" dirty="0"/>
              <a:t>Draw up a list of:</a:t>
            </a:r>
          </a:p>
          <a:p>
            <a:pPr marL="0" indent="0">
              <a:buNone/>
            </a:pPr>
            <a:r>
              <a:rPr lang="en-GB" dirty="0"/>
              <a:t>a) Overarching research questions which shaped the project</a:t>
            </a:r>
          </a:p>
          <a:p>
            <a:pPr marL="0" indent="0">
              <a:buNone/>
            </a:pPr>
            <a:r>
              <a:rPr lang="en-GB" dirty="0"/>
              <a:t>b) Specific questions to participants:</a:t>
            </a:r>
          </a:p>
          <a:p>
            <a:pPr>
              <a:buFont typeface="Wingdings" panose="05000000000000000000" pitchFamily="2" charset="2"/>
              <a:buChar char="Ø"/>
            </a:pPr>
            <a:r>
              <a:rPr lang="en-GB" dirty="0"/>
              <a:t>Mentors</a:t>
            </a:r>
          </a:p>
          <a:p>
            <a:pPr>
              <a:buFont typeface="Wingdings" panose="05000000000000000000" pitchFamily="2" charset="2"/>
              <a:buChar char="Ø"/>
            </a:pPr>
            <a:r>
              <a:rPr lang="en-GB" dirty="0"/>
              <a:t>Mentees</a:t>
            </a:r>
          </a:p>
          <a:p>
            <a:pPr>
              <a:buFont typeface="Wingdings" panose="05000000000000000000" pitchFamily="2" charset="2"/>
              <a:buChar char="Ø"/>
            </a:pPr>
            <a:r>
              <a:rPr lang="en-GB" dirty="0"/>
              <a:t>Young people</a:t>
            </a:r>
          </a:p>
          <a:p>
            <a:pPr>
              <a:buFont typeface="Wingdings" panose="05000000000000000000" pitchFamily="2" charset="2"/>
              <a:buChar char="Ø"/>
            </a:pPr>
            <a:r>
              <a:rPr lang="en-GB" dirty="0"/>
              <a:t>School co-ordinators</a:t>
            </a:r>
          </a:p>
        </p:txBody>
      </p:sp>
    </p:spTree>
    <p:custDataLst>
      <p:tags r:id="rId1"/>
    </p:custDataLst>
    <p:extLst>
      <p:ext uri="{BB962C8B-B14F-4D97-AF65-F5344CB8AC3E}">
        <p14:creationId xmlns:p14="http://schemas.microsoft.com/office/powerpoint/2010/main" val="937991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Research questions and literature review </a:t>
            </a:r>
          </a:p>
        </p:txBody>
      </p:sp>
      <p:sp>
        <p:nvSpPr>
          <p:cNvPr id="3" name="Content Placeholder 2"/>
          <p:cNvSpPr>
            <a:spLocks noGrp="1"/>
          </p:cNvSpPr>
          <p:nvPr>
            <p:ph idx="1"/>
          </p:nvPr>
        </p:nvSpPr>
        <p:spPr/>
        <p:txBody>
          <a:bodyPr/>
          <a:lstStyle/>
          <a:p>
            <a:r>
              <a:rPr lang="en-GB" dirty="0"/>
              <a:t>Research Qs are key to a successful piece of research.</a:t>
            </a:r>
          </a:p>
          <a:p>
            <a:r>
              <a:rPr lang="en-GB" dirty="0"/>
              <a:t>Identify what you want to find out early on in the process</a:t>
            </a:r>
          </a:p>
          <a:p>
            <a:r>
              <a:rPr lang="en-GB" dirty="0"/>
              <a:t>Break it down into areas – these will inform literature searches and provide a framework for your search</a:t>
            </a:r>
          </a:p>
          <a:p>
            <a:r>
              <a:rPr lang="en-GB" dirty="0"/>
              <a:t>Use reference lists from existing literature to widen your search – especially meta analyses, systematic reviews</a:t>
            </a:r>
          </a:p>
          <a:p>
            <a:r>
              <a:rPr lang="en-GB" dirty="0"/>
              <a:t>Define the parameters of your search: countries, dates, key words and authors</a:t>
            </a:r>
          </a:p>
          <a:p>
            <a:r>
              <a:rPr lang="en-GB" dirty="0"/>
              <a:t>Peer reviewed journals are a very rich source of current research</a:t>
            </a:r>
          </a:p>
          <a:p>
            <a:r>
              <a:rPr lang="en-GB" dirty="0"/>
              <a:t>Refine research questions in view of the literature</a:t>
            </a:r>
          </a:p>
        </p:txBody>
      </p:sp>
    </p:spTree>
    <p:custDataLst>
      <p:tags r:id="rId1"/>
    </p:custDataLst>
    <p:extLst>
      <p:ext uri="{BB962C8B-B14F-4D97-AF65-F5344CB8AC3E}">
        <p14:creationId xmlns:p14="http://schemas.microsoft.com/office/powerpoint/2010/main" val="12796411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a:normAutofit/>
          </a:bodyPr>
          <a:lstStyle/>
          <a:p>
            <a:r>
              <a:rPr lang="en-GB" dirty="0"/>
              <a:t>Rogers, C. (1969) </a:t>
            </a:r>
            <a:r>
              <a:rPr lang="en-GB" i="1" dirty="0"/>
              <a:t>Freedom to Learn</a:t>
            </a:r>
            <a:r>
              <a:rPr lang="en-GB" dirty="0"/>
              <a:t>. Merrill</a:t>
            </a:r>
          </a:p>
          <a:p>
            <a:r>
              <a:rPr lang="en-GB" dirty="0"/>
              <a:t>Welsh Government </a:t>
            </a:r>
            <a:r>
              <a:rPr lang="en-GB" dirty="0">
                <a:hlinkClick r:id="rId3"/>
              </a:rPr>
              <a:t>http://learning.gov.wales/resources/browse-all/coaching-and-mentoring/?lang=en</a:t>
            </a:r>
            <a:endParaRPr lang="en-GB" dirty="0"/>
          </a:p>
          <a:p>
            <a:endParaRPr lang="en-GB" dirty="0"/>
          </a:p>
        </p:txBody>
      </p:sp>
    </p:spTree>
    <p:custDataLst>
      <p:tags r:id="rId1"/>
    </p:custDataLst>
    <p:extLst>
      <p:ext uri="{BB962C8B-B14F-4D97-AF65-F5344CB8AC3E}">
        <p14:creationId xmlns:p14="http://schemas.microsoft.com/office/powerpoint/2010/main" val="1376966185"/>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1328</TotalTime>
  <Words>1485</Words>
  <Application>Microsoft Office PowerPoint</Application>
  <PresentationFormat>Widescreen</PresentationFormat>
  <Paragraphs>169</Paragraphs>
  <Slides>20</Slides>
  <Notes>0</Notes>
  <HiddenSlides>0</HiddenSlides>
  <MMClips>0</MMClips>
  <ScaleCrop>false</ScaleCrop>
  <HeadingPairs>
    <vt:vector size="8" baseType="variant">
      <vt:variant>
        <vt:lpstr>Fonts Used</vt:lpstr>
      </vt:variant>
      <vt:variant>
        <vt:i4>5</vt:i4>
      </vt:variant>
      <vt:variant>
        <vt:lpstr>Theme</vt:lpstr>
      </vt:variant>
      <vt:variant>
        <vt:i4>1</vt:i4>
      </vt:variant>
      <vt:variant>
        <vt:lpstr>Embedded OLE Servers</vt:lpstr>
      </vt:variant>
      <vt:variant>
        <vt:i4>1</vt:i4>
      </vt:variant>
      <vt:variant>
        <vt:lpstr>Slide Titles</vt:lpstr>
      </vt:variant>
      <vt:variant>
        <vt:i4>20</vt:i4>
      </vt:variant>
    </vt:vector>
  </HeadingPairs>
  <TitlesOfParts>
    <vt:vector size="27" baseType="lpstr">
      <vt:lpstr>Arial</vt:lpstr>
      <vt:lpstr>Calibri</vt:lpstr>
      <vt:lpstr>Century Gothic</vt:lpstr>
      <vt:lpstr>Wingdings</vt:lpstr>
      <vt:lpstr>Wingdings 3</vt:lpstr>
      <vt:lpstr>Wisp</vt:lpstr>
      <vt:lpstr>Packager Shell Object</vt:lpstr>
      <vt:lpstr>Mentoring and Coaching in Educational and Professional Contexts</vt:lpstr>
      <vt:lpstr>Session content</vt:lpstr>
      <vt:lpstr>Taking stock – the story so far…</vt:lpstr>
      <vt:lpstr>National Framework for Mentoring and Coaching</vt:lpstr>
      <vt:lpstr>The Cedar Model</vt:lpstr>
      <vt:lpstr>Core principles of the CEDAR model </vt:lpstr>
      <vt:lpstr>Experiential learning</vt:lpstr>
      <vt:lpstr>CEDAR – what does it stand for and who owns it?</vt:lpstr>
      <vt:lpstr>M&amp;C in action – CPD in schools</vt:lpstr>
      <vt:lpstr>New Deal – M&amp;C</vt:lpstr>
      <vt:lpstr>Research</vt:lpstr>
      <vt:lpstr>Research on M&amp;C </vt:lpstr>
      <vt:lpstr>M&amp;C Research by NFER</vt:lpstr>
      <vt:lpstr>MENTORING AND COACHING FOR PROFESSIONALS: A STUDY OF THE RESEARCH EVIDENCE – Lord et al 2008 – cont. </vt:lpstr>
      <vt:lpstr>M&amp;C Research by NFER</vt:lpstr>
      <vt:lpstr>Starting Out - conclusions</vt:lpstr>
      <vt:lpstr>Group discussion</vt:lpstr>
      <vt:lpstr>Deconstruction activity</vt:lpstr>
      <vt:lpstr>Research questions and literature review </vt:lpstr>
      <vt:lpstr>References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Mentoring and Coaching in Educational and Professional Contexts</dc:title>
  <dc:creator>Jane Nicholas</dc:creator>
  <cp:lastModifiedBy>Jill Morgan</cp:lastModifiedBy>
  <cp:revision>59</cp:revision>
  <dcterms:created xsi:type="dcterms:W3CDTF">2017-04-29T07:22:26Z</dcterms:created>
  <dcterms:modified xsi:type="dcterms:W3CDTF">2018-06-13T14:41:52Z</dcterms:modified>
</cp:coreProperties>
</file>