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6" r:id="rId2"/>
    <p:sldMasterId id="2147483693" r:id="rId3"/>
  </p:sldMasterIdLst>
  <p:notesMasterIdLst>
    <p:notesMasterId r:id="rId40"/>
  </p:notesMasterIdLst>
  <p:sldIdLst>
    <p:sldId id="477" r:id="rId4"/>
    <p:sldId id="439" r:id="rId5"/>
    <p:sldId id="472" r:id="rId6"/>
    <p:sldId id="298" r:id="rId7"/>
    <p:sldId id="269" r:id="rId8"/>
    <p:sldId id="646" r:id="rId9"/>
    <p:sldId id="648" r:id="rId10"/>
    <p:sldId id="647" r:id="rId11"/>
    <p:sldId id="649" r:id="rId12"/>
    <p:sldId id="650" r:id="rId13"/>
    <p:sldId id="651" r:id="rId14"/>
    <p:sldId id="652" r:id="rId15"/>
    <p:sldId id="653" r:id="rId16"/>
    <p:sldId id="478" r:id="rId17"/>
    <p:sldId id="296" r:id="rId18"/>
    <p:sldId id="470" r:id="rId19"/>
    <p:sldId id="260" r:id="rId20"/>
    <p:sldId id="654" r:id="rId21"/>
    <p:sldId id="261" r:id="rId22"/>
    <p:sldId id="657" r:id="rId23"/>
    <p:sldId id="263" r:id="rId24"/>
    <p:sldId id="475" r:id="rId25"/>
    <p:sldId id="658" r:id="rId26"/>
    <p:sldId id="659" r:id="rId27"/>
    <p:sldId id="660" r:id="rId28"/>
    <p:sldId id="661" r:id="rId29"/>
    <p:sldId id="662" r:id="rId30"/>
    <p:sldId id="474" r:id="rId31"/>
    <p:sldId id="663" r:id="rId32"/>
    <p:sldId id="664" r:id="rId33"/>
    <p:sldId id="665" r:id="rId34"/>
    <p:sldId id="666" r:id="rId35"/>
    <p:sldId id="264" r:id="rId36"/>
    <p:sldId id="266" r:id="rId37"/>
    <p:sldId id="265" r:id="rId38"/>
    <p:sldId id="471" r:id="rId39"/>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4EE377-0EE9-4461-83B1-8E7CE67D7CF8}" v="6" dt="2026-10-12T11:53:38.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83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0" Type="http://schemas.openxmlformats.org/officeDocument/2006/relationships/slide" Target="slides/slide17.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E5FB7-234F-4871-852B-1A06746A206B}"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634DFD-4D34-4EC9-90EF-D794F767E66A}" type="slidenum">
              <a:rPr lang="en-GB" smtClean="0"/>
              <a:t>‹#›</a:t>
            </a:fld>
            <a:endParaRPr lang="en-GB"/>
          </a:p>
        </p:txBody>
      </p:sp>
    </p:spTree>
    <p:extLst>
      <p:ext uri="{BB962C8B-B14F-4D97-AF65-F5344CB8AC3E}">
        <p14:creationId xmlns:p14="http://schemas.microsoft.com/office/powerpoint/2010/main" val="593180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great example of millennials travelling around the globe and looking at the rental vacation market whether you are on a budget, midscale or luxury. Encourage the students to watch some of these episodes on Netflix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https://www.youtube.com/watch?v=EB_4iY91Ydw</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655669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if you remember last week we understood needs are basic needs and a want is the desire </a:t>
            </a:r>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77848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60703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05766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DD0E570-3EA5-4EBD-A381-1D15B8F6BBB8}"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79981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DD0E570-3EA5-4EBD-A381-1D15B8F6BBB8}"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832174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DD0E570-3EA5-4EBD-A381-1D15B8F6BBB8}" type="datetimeFigureOut">
              <a:rPr lang="en-GB" smtClean="0"/>
              <a:t>13/10/2026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166332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D0E570-3EA5-4EBD-A381-1D15B8F6BBB8}" type="datetimeFigureOut">
              <a:rPr lang="en-GB" smtClean="0"/>
              <a:t>13/10/2026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593660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D0E570-3EA5-4EBD-A381-1D15B8F6BBB8}" type="datetimeFigureOut">
              <a:rPr lang="en-GB" smtClean="0"/>
              <a:t>13/10/2026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170067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D0E570-3EA5-4EBD-A381-1D15B8F6BBB8}"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298695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D0E570-3EA5-4EBD-A381-1D15B8F6BBB8}"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291916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D0E570-3EA5-4EBD-A381-1D15B8F6BBB8}"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45755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D0E570-3EA5-4EBD-A381-1D15B8F6BBB8}"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7244661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FDD0E570-3EA5-4EBD-A381-1D15B8F6BBB8}" type="datetimeFigureOut">
              <a:rPr lang="en-GB" smtClean="0"/>
              <a:t>13/10/2026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474168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DD0E570-3EA5-4EBD-A381-1D15B8F6BBB8}" type="datetimeFigureOut">
              <a:rPr lang="en-GB" smtClean="0"/>
              <a:t>13/10/2026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252864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72574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879309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08556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40076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83980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339596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566667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09737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D0E570-3EA5-4EBD-A381-1D15B8F6BBB8}" type="datetimeFigureOut">
              <a:rPr lang="en-GB" smtClean="0"/>
              <a:t>13/10/2026</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FD8E5E-678F-4C4D-80F3-225DC8AD4B8A}"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58997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69037273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47627263"/>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5.xml"/><Relationship Id="rId1" Type="http://schemas.openxmlformats.org/officeDocument/2006/relationships/video" Target="https://www.youtube.com/embed/EB_4iY91Ydw?feature=oembed" TargetMode="External"/><Relationship Id="rId5" Type="http://schemas.openxmlformats.org/officeDocument/2006/relationships/image" Target="../media/image8.jpe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hyperlink" Target="https://en.wikipedia.org/wiki/Ferrari"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hyperlink" Target="https://www.entrepreneur.com/article/286408" TargetMode="Externa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15.xml"/><Relationship Id="rId1" Type="http://schemas.openxmlformats.org/officeDocument/2006/relationships/video" Target="https://www.youtube.com/embed/L0PKWTta7lU?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hyperlink" Target="https://able2learn.com/products/pecs-leisure.html" TargetMode="External"/><Relationship Id="rId2" Type="http://schemas.openxmlformats.org/officeDocument/2006/relationships/image" Target="../media/image38.jpe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hyperlink" Target="https://pixabay.com/fr/%C3%A9change-d-id%C3%A9es-d%C3%A9bat-discussion-222789/" TargetMode="External"/><Relationship Id="rId2" Type="http://schemas.openxmlformats.org/officeDocument/2006/relationships/image" Target="../media/image39.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877985"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BMTP4018 </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164660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TELI</a:t>
            </a:r>
          </a:p>
        </p:txBody>
      </p:sp>
      <p:sp>
        <p:nvSpPr>
          <p:cNvPr id="6" name="TextBox 5">
            <a:extLst>
              <a:ext uri="{FF2B5EF4-FFF2-40B4-BE49-F238E27FC236}">
                <a16:creationId xmlns:a16="http://schemas.microsoft.com/office/drawing/2014/main" id="{2DDBD4A8-0007-5EFA-628C-3A9FCA50BB6B}"/>
              </a:ext>
            </a:extLst>
          </p:cNvPr>
          <p:cNvSpPr txBox="1"/>
          <p:nvPr/>
        </p:nvSpPr>
        <p:spPr>
          <a:xfrm>
            <a:off x="191642" y="3495612"/>
            <a:ext cx="271366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Week 3</a:t>
            </a:r>
          </a:p>
        </p:txBody>
      </p:sp>
      <p:pic>
        <p:nvPicPr>
          <p:cNvPr id="3" name="Picture 2" descr="A person standing in the snow&#10;&#10;Description automatically generated">
            <a:extLst>
              <a:ext uri="{FF2B5EF4-FFF2-40B4-BE49-F238E27FC236}">
                <a16:creationId xmlns:a16="http://schemas.microsoft.com/office/drawing/2014/main" id="{B9B37531-BCCA-B819-9926-0F68A5BBC5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5299" y="0"/>
            <a:ext cx="6628489" cy="6628489"/>
          </a:xfrm>
          <a:prstGeom prst="rect">
            <a:avLst/>
          </a:prstGeom>
          <a:ln>
            <a:noFill/>
          </a:ln>
          <a:effectLst>
            <a:softEdge rad="112500"/>
          </a:effectLst>
        </p:spPr>
      </p:pic>
    </p:spTree>
    <p:extLst>
      <p:ext uri="{BB962C8B-B14F-4D97-AF65-F5344CB8AC3E}">
        <p14:creationId xmlns:p14="http://schemas.microsoft.com/office/powerpoint/2010/main" val="72694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8C930DF-85F9-48D2-AEE1-B55AEBEEA32C}"/>
              </a:ext>
            </a:extLst>
          </p:cNvPr>
          <p:cNvSpPr>
            <a:spLocks noGrp="1"/>
          </p:cNvSpPr>
          <p:nvPr>
            <p:ph type="title"/>
          </p:nvPr>
        </p:nvSpPr>
        <p:spPr>
          <a:xfrm>
            <a:off x="7613902" y="961510"/>
            <a:ext cx="2425448" cy="4745785"/>
          </a:xfrm>
        </p:spPr>
        <p:txBody>
          <a:bodyPr anchor="ctr">
            <a:normAutofit/>
          </a:bodyPr>
          <a:lstStyle/>
          <a:p>
            <a:r>
              <a:rPr lang="en-GB" sz="2900" b="1"/>
              <a:t>Who watched one ?</a:t>
            </a:r>
            <a:endParaRPr lang="en-US" sz="2900" b="1"/>
          </a:p>
        </p:txBody>
      </p:sp>
      <p:pic>
        <p:nvPicPr>
          <p:cNvPr id="6" name="Content Placeholder 5" descr="A screenshot of a video game&#10;&#10;Description automatically generated with low confidence">
            <a:extLst>
              <a:ext uri="{FF2B5EF4-FFF2-40B4-BE49-F238E27FC236}">
                <a16:creationId xmlns:a16="http://schemas.microsoft.com/office/drawing/2014/main" id="{44146775-3BFF-4DDC-892E-2128DD7EC332}"/>
              </a:ext>
            </a:extLst>
          </p:cNvPr>
          <p:cNvPicPr>
            <a:picLocks noGrp="1" noChangeAspect="1"/>
          </p:cNvPicPr>
          <p:nvPr>
            <p:ph idx="1"/>
          </p:nvPr>
        </p:nvPicPr>
        <p:blipFill rotWithShape="1">
          <a:blip r:embed="rId4"/>
          <a:srcRect t="8349" b="11921"/>
          <a:stretch/>
        </p:blipFill>
        <p:spPr>
          <a:xfrm>
            <a:off x="2244726" y="203200"/>
            <a:ext cx="4691063" cy="1936750"/>
          </a:xfrm>
        </p:spPr>
      </p:pic>
      <p:pic>
        <p:nvPicPr>
          <p:cNvPr id="2" name="Online Media 1" title="The World's Most Amazing Vacation Rentals | Official Trailer | Netflix">
            <a:hlinkClick r:id="" action="ppaction://media"/>
            <a:extLst>
              <a:ext uri="{FF2B5EF4-FFF2-40B4-BE49-F238E27FC236}">
                <a16:creationId xmlns:a16="http://schemas.microsoft.com/office/drawing/2014/main" id="{0610361D-A38B-47B1-967D-C6CEED94CAE4}"/>
              </a:ext>
            </a:extLst>
          </p:cNvPr>
          <p:cNvPicPr>
            <a:picLocks noRot="1" noChangeAspect="1"/>
          </p:cNvPicPr>
          <p:nvPr>
            <a:videoFile r:link="rId1"/>
          </p:nvPr>
        </p:nvPicPr>
        <p:blipFill>
          <a:blip r:embed="rId5"/>
          <a:stretch>
            <a:fillRect/>
          </a:stretch>
        </p:blipFill>
        <p:spPr>
          <a:xfrm>
            <a:off x="2026395" y="2308141"/>
            <a:ext cx="5127723" cy="3720127"/>
          </a:xfrm>
          <a:prstGeom prst="rect">
            <a:avLst/>
          </a:prstGeom>
        </p:spPr>
      </p:pic>
    </p:spTree>
    <p:extLst>
      <p:ext uri="{BB962C8B-B14F-4D97-AF65-F5344CB8AC3E}">
        <p14:creationId xmlns:p14="http://schemas.microsoft.com/office/powerpoint/2010/main" val="323344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77E05-383B-9119-D207-95B66943F09F}"/>
              </a:ext>
            </a:extLst>
          </p:cNvPr>
          <p:cNvSpPr>
            <a:spLocks noGrp="1"/>
          </p:cNvSpPr>
          <p:nvPr>
            <p:ph type="title"/>
          </p:nvPr>
        </p:nvSpPr>
        <p:spPr>
          <a:xfrm>
            <a:off x="92094" y="65914"/>
            <a:ext cx="10515600" cy="1325563"/>
          </a:xfrm>
        </p:spPr>
        <p:txBody>
          <a:bodyPr/>
          <a:lstStyle/>
          <a:p>
            <a:r>
              <a:rPr lang="en-GB"/>
              <a:t>This week </a:t>
            </a:r>
          </a:p>
        </p:txBody>
      </p:sp>
      <p:sp>
        <p:nvSpPr>
          <p:cNvPr id="3" name="Content Placeholder 2">
            <a:extLst>
              <a:ext uri="{FF2B5EF4-FFF2-40B4-BE49-F238E27FC236}">
                <a16:creationId xmlns:a16="http://schemas.microsoft.com/office/drawing/2014/main" id="{09499BE4-C306-2561-DB98-9AF7075F0BDC}"/>
              </a:ext>
            </a:extLst>
          </p:cNvPr>
          <p:cNvSpPr>
            <a:spLocks noGrp="1"/>
          </p:cNvSpPr>
          <p:nvPr>
            <p:ph idx="1"/>
          </p:nvPr>
        </p:nvSpPr>
        <p:spPr>
          <a:xfrm>
            <a:off x="263661" y="1643676"/>
            <a:ext cx="11090139" cy="3822847"/>
          </a:xfrm>
        </p:spPr>
        <p:txBody>
          <a:bodyPr>
            <a:normAutofit/>
          </a:bodyPr>
          <a:lstStyle/>
          <a:p>
            <a:pPr marL="342900" lvl="0" indent="-342900">
              <a:lnSpc>
                <a:spcPct val="100000"/>
              </a:lnSpc>
              <a:buFont typeface="Symbol" panose="05050102010706020507" pitchFamily="18" charset="2"/>
              <a:buChar char=""/>
            </a:pPr>
            <a:r>
              <a:rPr lang="en-US">
                <a:effectLst/>
                <a:ea typeface="Times New Roman" panose="02020603050405020304" pitchFamily="18" charset="0"/>
                <a:cs typeface="Times New Roman" panose="02020603050405020304" pitchFamily="18" charset="0"/>
              </a:rPr>
              <a:t>Motivation, demand, and leisure activities of tourism customers </a:t>
            </a:r>
            <a:r>
              <a:rPr lang="en-US" err="1">
                <a:effectLst/>
                <a:ea typeface="Times New Roman" panose="02020603050405020304" pitchFamily="18" charset="0"/>
                <a:cs typeface="Times New Roman" panose="02020603050405020304" pitchFamily="18" charset="0"/>
              </a:rPr>
              <a:t>behaviours</a:t>
            </a:r>
            <a:endParaRPr lang="en-GB">
              <a:effectLst/>
              <a:ea typeface="Times New Roman" panose="02020603050405020304" pitchFamily="18" charset="0"/>
            </a:endParaRPr>
          </a:p>
          <a:p>
            <a:pPr marL="342900" lvl="0" indent="-342900">
              <a:lnSpc>
                <a:spcPct val="100000"/>
              </a:lnSpc>
              <a:buFont typeface="Symbol" panose="05050102010706020507" pitchFamily="18" charset="2"/>
              <a:buChar char=""/>
            </a:pPr>
            <a:r>
              <a:rPr lang="en-GB">
                <a:effectLst/>
                <a:ea typeface="Times New Roman" panose="02020603050405020304" pitchFamily="18" charset="0"/>
                <a:cs typeface="Times New Roman" panose="02020603050405020304" pitchFamily="18" charset="0"/>
              </a:rPr>
              <a:t>Psychological theories and explanatory frameworks</a:t>
            </a:r>
            <a:r>
              <a:rPr lang="en-US">
                <a:effectLst/>
                <a:ea typeface="Times New Roman" panose="02020603050405020304" pitchFamily="18" charset="0"/>
                <a:cs typeface="Times New Roman" panose="02020603050405020304" pitchFamily="18" charset="0"/>
              </a:rPr>
              <a:t>: - Maslow’s Needs Hierarchy, tourism, events and leisure motives, TILLMAN; McClelland Theory, Freud.</a:t>
            </a:r>
            <a:endParaRPr lang="en-GB">
              <a:effectLst/>
              <a:ea typeface="Times New Roman" panose="02020603050405020304" pitchFamily="18" charset="0"/>
            </a:endParaRPr>
          </a:p>
          <a:p>
            <a:pPr>
              <a:lnSpc>
                <a:spcPct val="100000"/>
              </a:lnSpc>
            </a:pPr>
            <a:r>
              <a:rPr lang="en-US" kern="0">
                <a:effectLst/>
                <a:ea typeface="Times New Roman" panose="02020603050405020304" pitchFamily="18" charset="0"/>
                <a:cs typeface="Times New Roman" panose="02020603050405020304" pitchFamily="18" charset="0"/>
              </a:rPr>
              <a:t>Introduction to Doxey’s </a:t>
            </a:r>
            <a:r>
              <a:rPr lang="en-US" kern="0" err="1">
                <a:effectLst/>
                <a:ea typeface="Times New Roman" panose="02020603050405020304" pitchFamily="18" charset="0"/>
                <a:cs typeface="Times New Roman" panose="02020603050405020304" pitchFamily="18" charset="0"/>
              </a:rPr>
              <a:t>Irridex</a:t>
            </a:r>
            <a:r>
              <a:rPr lang="en-US" kern="0">
                <a:effectLst/>
                <a:ea typeface="Times New Roman" panose="02020603050405020304" pitchFamily="18" charset="0"/>
                <a:cs typeface="Times New Roman" panose="02020603050405020304" pitchFamily="18" charset="0"/>
              </a:rPr>
              <a:t>, Butler’s TALC model, </a:t>
            </a:r>
          </a:p>
          <a:p>
            <a:r>
              <a:rPr lang="en-GB"/>
              <a:t>overtourism, tourism levy, experiential/wellness </a:t>
            </a:r>
            <a:r>
              <a:rPr lang="en-GB" err="1"/>
              <a:t>tourism,technology</a:t>
            </a:r>
            <a:r>
              <a:rPr lang="en-GB"/>
              <a:t> in events, and Green sustainability issues.</a:t>
            </a:r>
            <a:endParaRPr lang="en-GB" sz="4000"/>
          </a:p>
        </p:txBody>
      </p:sp>
    </p:spTree>
    <p:extLst>
      <p:ext uri="{BB962C8B-B14F-4D97-AF65-F5344CB8AC3E}">
        <p14:creationId xmlns:p14="http://schemas.microsoft.com/office/powerpoint/2010/main" val="4035363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2D134-0EAC-5DD0-C3BA-8FB4A8CBE7C1}"/>
              </a:ext>
            </a:extLst>
          </p:cNvPr>
          <p:cNvSpPr>
            <a:spLocks noGrp="1"/>
          </p:cNvSpPr>
          <p:nvPr>
            <p:ph type="title"/>
          </p:nvPr>
        </p:nvSpPr>
        <p:spPr>
          <a:xfrm>
            <a:off x="1137034" y="609597"/>
            <a:ext cx="9392421" cy="1330841"/>
          </a:xfrm>
        </p:spPr>
        <p:txBody>
          <a:bodyPr>
            <a:normAutofit/>
          </a:bodyPr>
          <a:lstStyle/>
          <a:p>
            <a:r>
              <a:rPr lang="en-GB"/>
              <a:t>What is the difference between a Need and a Want?</a:t>
            </a:r>
          </a:p>
        </p:txBody>
      </p:sp>
      <p:sp>
        <p:nvSpPr>
          <p:cNvPr id="4" name="Content Placeholder 3">
            <a:extLst>
              <a:ext uri="{FF2B5EF4-FFF2-40B4-BE49-F238E27FC236}">
                <a16:creationId xmlns:a16="http://schemas.microsoft.com/office/drawing/2014/main" id="{9AD906E6-B8C6-4DCF-B091-2503894F7A3A}"/>
              </a:ext>
            </a:extLst>
          </p:cNvPr>
          <p:cNvSpPr>
            <a:spLocks noGrp="1"/>
          </p:cNvSpPr>
          <p:nvPr>
            <p:ph idx="1"/>
          </p:nvPr>
        </p:nvSpPr>
        <p:spPr>
          <a:xfrm>
            <a:off x="1137034" y="2198362"/>
            <a:ext cx="4958966" cy="3917773"/>
          </a:xfrm>
        </p:spPr>
        <p:txBody>
          <a:bodyPr>
            <a:normAutofit/>
          </a:bodyPr>
          <a:lstStyle/>
          <a:p>
            <a:pPr marL="0" indent="0">
              <a:buNone/>
            </a:pPr>
            <a:br>
              <a:rPr lang="en-GB" sz="2000">
                <a:latin typeface="Myriad Pro (Body)"/>
              </a:rPr>
            </a:br>
            <a:r>
              <a:rPr lang="en-GB" sz="2000">
                <a:latin typeface="Myriad Pro (Body)"/>
              </a:rPr>
              <a:t>A </a:t>
            </a:r>
            <a:r>
              <a:rPr lang="en-GB" sz="2000" b="1">
                <a:latin typeface="Myriad Pro (Body)"/>
              </a:rPr>
              <a:t>need</a:t>
            </a:r>
            <a:r>
              <a:rPr lang="en-GB" sz="2000">
                <a:latin typeface="Myriad Pro (Body)"/>
              </a:rPr>
              <a:t> is something needed to </a:t>
            </a:r>
            <a:r>
              <a:rPr lang="en-GB" sz="2000" b="1">
                <a:latin typeface="Myriad Pro (Body)"/>
              </a:rPr>
              <a:t>survive </a:t>
            </a:r>
            <a:r>
              <a:rPr lang="en-GB" sz="2000">
                <a:latin typeface="Myriad Pro (Body)"/>
              </a:rPr>
              <a:t>while a …. Basic needs</a:t>
            </a:r>
            <a:br>
              <a:rPr lang="en-GB" sz="2000">
                <a:latin typeface="Myriad Pro (Body)"/>
              </a:rPr>
            </a:br>
            <a:br>
              <a:rPr lang="en-GB" sz="2000">
                <a:latin typeface="Myriad Pro (Body)"/>
              </a:rPr>
            </a:br>
            <a:r>
              <a:rPr lang="en-GB" sz="2000">
                <a:latin typeface="Myriad Pro (Body)"/>
              </a:rPr>
              <a:t>A </a:t>
            </a:r>
            <a:r>
              <a:rPr lang="en-GB" sz="2000" b="1">
                <a:latin typeface="Myriad Pro (Body)"/>
              </a:rPr>
              <a:t>want </a:t>
            </a:r>
            <a:r>
              <a:rPr lang="en-GB" sz="2000">
                <a:latin typeface="Myriad Pro (Body)"/>
              </a:rPr>
              <a:t>is something that people </a:t>
            </a:r>
            <a:r>
              <a:rPr lang="en-GB" sz="2000" b="1">
                <a:latin typeface="Myriad Pro (Body)"/>
              </a:rPr>
              <a:t>desire</a:t>
            </a:r>
            <a:r>
              <a:rPr lang="en-GB" sz="2000">
                <a:latin typeface="Myriad Pro (Body)"/>
              </a:rPr>
              <a:t> to have that they may not be able to obtained.</a:t>
            </a:r>
          </a:p>
          <a:p>
            <a:r>
              <a:rPr lang="en-GB" sz="2000" b="1">
                <a:latin typeface="Myriad Pro (Body)"/>
              </a:rPr>
              <a:t>“Asked For”’</a:t>
            </a:r>
            <a:r>
              <a:rPr lang="en-GB" sz="2000">
                <a:latin typeface="Myriad Pro (Body)"/>
              </a:rPr>
              <a:t> Needs: Some needs are very easy to identify, especially when someone asks for something. </a:t>
            </a:r>
          </a:p>
          <a:p>
            <a:endParaRPr lang="en-GB" sz="2000">
              <a:latin typeface="Myriad Pro (Body)"/>
            </a:endParaRPr>
          </a:p>
        </p:txBody>
      </p:sp>
      <p:pic>
        <p:nvPicPr>
          <p:cNvPr id="6" name="Picture 5">
            <a:extLst>
              <a:ext uri="{FF2B5EF4-FFF2-40B4-BE49-F238E27FC236}">
                <a16:creationId xmlns:a16="http://schemas.microsoft.com/office/drawing/2014/main" id="{2051A99C-545F-425A-B4BA-A6B7744F971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99287" y="1551042"/>
            <a:ext cx="2347446" cy="3755915"/>
          </a:xfrm>
          <a:prstGeom prst="rect">
            <a:avLst/>
          </a:prstGeom>
        </p:spPr>
      </p:pic>
    </p:spTree>
    <p:extLst>
      <p:ext uri="{BB962C8B-B14F-4D97-AF65-F5344CB8AC3E}">
        <p14:creationId xmlns:p14="http://schemas.microsoft.com/office/powerpoint/2010/main" val="417985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07E0E-F9B3-BABE-3815-0DE9329227F6}"/>
              </a:ext>
            </a:extLst>
          </p:cNvPr>
          <p:cNvSpPr>
            <a:spLocks noGrp="1"/>
          </p:cNvSpPr>
          <p:nvPr>
            <p:ph type="title"/>
          </p:nvPr>
        </p:nvSpPr>
        <p:spPr>
          <a:xfrm>
            <a:off x="333471" y="202101"/>
            <a:ext cx="9392421" cy="626612"/>
          </a:xfrm>
        </p:spPr>
        <p:txBody>
          <a:bodyPr>
            <a:normAutofit/>
          </a:bodyPr>
          <a:lstStyle/>
          <a:p>
            <a:r>
              <a:rPr lang="en-GB" sz="3600" b="1"/>
              <a:t>Needs, Wants, Demand</a:t>
            </a:r>
          </a:p>
        </p:txBody>
      </p:sp>
      <p:sp>
        <p:nvSpPr>
          <p:cNvPr id="3" name="Content Placeholder 2">
            <a:extLst>
              <a:ext uri="{FF2B5EF4-FFF2-40B4-BE49-F238E27FC236}">
                <a16:creationId xmlns:a16="http://schemas.microsoft.com/office/drawing/2014/main" id="{8AD05302-E066-BEBC-B7AB-D55004E27B9E}"/>
              </a:ext>
            </a:extLst>
          </p:cNvPr>
          <p:cNvSpPr>
            <a:spLocks noGrp="1"/>
          </p:cNvSpPr>
          <p:nvPr>
            <p:ph idx="1"/>
          </p:nvPr>
        </p:nvSpPr>
        <p:spPr>
          <a:xfrm>
            <a:off x="117806" y="880741"/>
            <a:ext cx="5174631" cy="5148547"/>
          </a:xfrm>
        </p:spPr>
        <p:txBody>
          <a:bodyPr>
            <a:noAutofit/>
          </a:bodyPr>
          <a:lstStyle/>
          <a:p>
            <a:pPr>
              <a:lnSpc>
                <a:spcPct val="100000"/>
              </a:lnSpc>
            </a:pPr>
            <a:r>
              <a:rPr lang="en-GB" sz="2400" b="1"/>
              <a:t>Needs </a:t>
            </a:r>
            <a:r>
              <a:rPr lang="en-GB" sz="2400"/>
              <a:t>-  Are deficiencies which relate to fundamental human requirements.</a:t>
            </a:r>
          </a:p>
          <a:p>
            <a:pPr>
              <a:lnSpc>
                <a:spcPct val="100000"/>
              </a:lnSpc>
            </a:pPr>
            <a:r>
              <a:rPr lang="en-GB" sz="2400"/>
              <a:t>Arguably leisure and tourism are most relevant to health and self-development needs – (</a:t>
            </a:r>
            <a:r>
              <a:rPr lang="en-GB" sz="2400" b="1"/>
              <a:t>essential needs)</a:t>
            </a:r>
          </a:p>
          <a:p>
            <a:pPr>
              <a:lnSpc>
                <a:spcPct val="100000"/>
              </a:lnSpc>
            </a:pPr>
            <a:r>
              <a:rPr lang="en-GB" sz="2400"/>
              <a:t>Rest , Recovery, Rejuvenation, Restore, Recreate . . . Mix of Active and Passive Descriptors from </a:t>
            </a:r>
            <a:r>
              <a:rPr lang="en-GB" sz="2400" b="1"/>
              <a:t>Leisure and Tourism Activities.</a:t>
            </a:r>
          </a:p>
        </p:txBody>
      </p:sp>
      <p:pic>
        <p:nvPicPr>
          <p:cNvPr id="4" name="Picture 3">
            <a:extLst>
              <a:ext uri="{FF2B5EF4-FFF2-40B4-BE49-F238E27FC236}">
                <a16:creationId xmlns:a16="http://schemas.microsoft.com/office/drawing/2014/main" id="{2BE19717-A0FE-2D4E-9846-502AA2704B33}"/>
              </a:ext>
            </a:extLst>
          </p:cNvPr>
          <p:cNvPicPr>
            <a:picLocks noChangeAspect="1"/>
          </p:cNvPicPr>
          <p:nvPr/>
        </p:nvPicPr>
        <p:blipFill>
          <a:blip r:embed="rId2"/>
          <a:stretch>
            <a:fillRect/>
          </a:stretch>
        </p:blipFill>
        <p:spPr>
          <a:xfrm>
            <a:off x="5626645" y="713217"/>
            <a:ext cx="6065786" cy="5124627"/>
          </a:xfrm>
          <a:prstGeom prst="rect">
            <a:avLst/>
          </a:prstGeom>
        </p:spPr>
      </p:pic>
    </p:spTree>
    <p:extLst>
      <p:ext uri="{BB962C8B-B14F-4D97-AF65-F5344CB8AC3E}">
        <p14:creationId xmlns:p14="http://schemas.microsoft.com/office/powerpoint/2010/main" val="91959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5128B-4F09-2EC7-A27A-52F2E586EC5A}"/>
              </a:ext>
            </a:extLst>
          </p:cNvPr>
          <p:cNvSpPr>
            <a:spLocks noGrp="1"/>
          </p:cNvSpPr>
          <p:nvPr>
            <p:ph type="title"/>
          </p:nvPr>
        </p:nvSpPr>
        <p:spPr>
          <a:xfrm>
            <a:off x="41606" y="79025"/>
            <a:ext cx="10515600" cy="1325563"/>
          </a:xfrm>
        </p:spPr>
        <p:txBody>
          <a:bodyPr anchor="ctr">
            <a:normAutofit/>
          </a:bodyPr>
          <a:lstStyle/>
          <a:p>
            <a:r>
              <a:rPr lang="en-GB"/>
              <a:t>Understanding Tourism Customer Behaviour</a:t>
            </a:r>
          </a:p>
        </p:txBody>
      </p:sp>
      <p:sp>
        <p:nvSpPr>
          <p:cNvPr id="3" name="Content Placeholder 2">
            <a:extLst>
              <a:ext uri="{FF2B5EF4-FFF2-40B4-BE49-F238E27FC236}">
                <a16:creationId xmlns:a16="http://schemas.microsoft.com/office/drawing/2014/main" id="{68C47E82-7757-9E9F-ABDE-1AF01CBB341A}"/>
              </a:ext>
            </a:extLst>
          </p:cNvPr>
          <p:cNvSpPr>
            <a:spLocks noGrp="1"/>
          </p:cNvSpPr>
          <p:nvPr>
            <p:ph sz="half" idx="1"/>
          </p:nvPr>
        </p:nvSpPr>
        <p:spPr>
          <a:xfrm>
            <a:off x="89757" y="1503431"/>
            <a:ext cx="5904643" cy="4132056"/>
          </a:xfrm>
        </p:spPr>
        <p:txBody>
          <a:bodyPr>
            <a:normAutofit/>
          </a:bodyPr>
          <a:lstStyle/>
          <a:p>
            <a:pPr>
              <a:lnSpc>
                <a:spcPct val="100000"/>
              </a:lnSpc>
            </a:pPr>
            <a:r>
              <a:rPr lang="en-GB" sz="2600" b="1"/>
              <a:t>Definition:</a:t>
            </a:r>
            <a:r>
              <a:rPr lang="en-GB" sz="2600"/>
              <a:t> The study of how individuals make decisions about travel — why they go, where they go, and what they do.</a:t>
            </a:r>
          </a:p>
          <a:p>
            <a:pPr>
              <a:lnSpc>
                <a:spcPct val="100000"/>
              </a:lnSpc>
            </a:pPr>
            <a:r>
              <a:rPr lang="en-GB" sz="2600" b="1"/>
              <a:t>Importance</a:t>
            </a:r>
            <a:r>
              <a:rPr lang="en-GB" sz="2600"/>
              <a:t>: Helps destinations, tour operators, and event planners design experiences that meet travellers’ expectations and influence their choices.</a:t>
            </a:r>
          </a:p>
          <a:p>
            <a:pPr>
              <a:lnSpc>
                <a:spcPct val="100000"/>
              </a:lnSpc>
            </a:pPr>
            <a:r>
              <a:rPr lang="en-GB"/>
              <a:t>Consumer behaviour is linked with </a:t>
            </a:r>
            <a:r>
              <a:rPr lang="en-GB" b="1"/>
              <a:t>decision-making</a:t>
            </a:r>
            <a:r>
              <a:rPr lang="en-GB"/>
              <a:t>.</a:t>
            </a:r>
            <a:endParaRPr lang="en-GB" sz="2600"/>
          </a:p>
        </p:txBody>
      </p:sp>
      <p:pic>
        <p:nvPicPr>
          <p:cNvPr id="5" name="Picture 4">
            <a:extLst>
              <a:ext uri="{FF2B5EF4-FFF2-40B4-BE49-F238E27FC236}">
                <a16:creationId xmlns:a16="http://schemas.microsoft.com/office/drawing/2014/main" id="{1E1E96DE-2605-36BB-7E51-BBB4027B9A30}"/>
              </a:ext>
            </a:extLst>
          </p:cNvPr>
          <p:cNvPicPr>
            <a:picLocks noChangeAspect="1"/>
          </p:cNvPicPr>
          <p:nvPr/>
        </p:nvPicPr>
        <p:blipFill>
          <a:blip r:embed="rId2"/>
          <a:stretch>
            <a:fillRect/>
          </a:stretch>
        </p:blipFill>
        <p:spPr>
          <a:xfrm>
            <a:off x="6197600" y="2179560"/>
            <a:ext cx="5156200" cy="3101991"/>
          </a:xfrm>
          <a:prstGeom prst="rect">
            <a:avLst/>
          </a:prstGeom>
          <a:noFill/>
        </p:spPr>
      </p:pic>
    </p:spTree>
    <p:extLst>
      <p:ext uri="{BB962C8B-B14F-4D97-AF65-F5344CB8AC3E}">
        <p14:creationId xmlns:p14="http://schemas.microsoft.com/office/powerpoint/2010/main" val="3960154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536F-52DB-9E34-382A-0AFF896EDA0B}"/>
              </a:ext>
            </a:extLst>
          </p:cNvPr>
          <p:cNvSpPr>
            <a:spLocks noGrp="1"/>
          </p:cNvSpPr>
          <p:nvPr>
            <p:ph type="title"/>
          </p:nvPr>
        </p:nvSpPr>
        <p:spPr/>
        <p:txBody>
          <a:bodyPr/>
          <a:lstStyle/>
          <a:p>
            <a:r>
              <a:rPr lang="en-GB"/>
              <a:t>Discussion </a:t>
            </a:r>
          </a:p>
        </p:txBody>
      </p:sp>
      <p:sp>
        <p:nvSpPr>
          <p:cNvPr id="3" name="Content Placeholder 2">
            <a:extLst>
              <a:ext uri="{FF2B5EF4-FFF2-40B4-BE49-F238E27FC236}">
                <a16:creationId xmlns:a16="http://schemas.microsoft.com/office/drawing/2014/main" id="{2E29A99C-7A12-76C4-5C50-E03E24E5D3B4}"/>
              </a:ext>
            </a:extLst>
          </p:cNvPr>
          <p:cNvSpPr>
            <a:spLocks noGrp="1"/>
          </p:cNvSpPr>
          <p:nvPr>
            <p:ph idx="1"/>
          </p:nvPr>
        </p:nvSpPr>
        <p:spPr>
          <a:xfrm>
            <a:off x="838200" y="1825626"/>
            <a:ext cx="6283344" cy="3640897"/>
          </a:xfrm>
        </p:spPr>
        <p:txBody>
          <a:bodyPr/>
          <a:lstStyle/>
          <a:p>
            <a:r>
              <a:rPr lang="en-GB"/>
              <a:t>Write 5 needs when you go on holiday and 5 wants. </a:t>
            </a:r>
          </a:p>
          <a:p>
            <a:endParaRPr lang="en-GB"/>
          </a:p>
          <a:p>
            <a:r>
              <a:rPr lang="en-GB"/>
              <a:t>How do you decide to go on holiday ?</a:t>
            </a:r>
          </a:p>
          <a:p>
            <a:r>
              <a:rPr lang="en-GB"/>
              <a:t>What are you steps or process? </a:t>
            </a:r>
          </a:p>
        </p:txBody>
      </p:sp>
      <p:pic>
        <p:nvPicPr>
          <p:cNvPr id="4" name="Picture 3">
            <a:extLst>
              <a:ext uri="{FF2B5EF4-FFF2-40B4-BE49-F238E27FC236}">
                <a16:creationId xmlns:a16="http://schemas.microsoft.com/office/drawing/2014/main" id="{99F179FB-105F-BBF9-8AAC-C589565890C9}"/>
              </a:ext>
            </a:extLst>
          </p:cNvPr>
          <p:cNvPicPr>
            <a:picLocks noChangeAspect="1"/>
          </p:cNvPicPr>
          <p:nvPr/>
        </p:nvPicPr>
        <p:blipFill>
          <a:blip r:embed="rId2"/>
          <a:stretch>
            <a:fillRect/>
          </a:stretch>
        </p:blipFill>
        <p:spPr>
          <a:xfrm>
            <a:off x="7121544" y="1690689"/>
            <a:ext cx="4556336" cy="3831042"/>
          </a:xfrm>
          <a:prstGeom prst="rect">
            <a:avLst/>
          </a:prstGeom>
        </p:spPr>
      </p:pic>
    </p:spTree>
    <p:extLst>
      <p:ext uri="{BB962C8B-B14F-4D97-AF65-F5344CB8AC3E}">
        <p14:creationId xmlns:p14="http://schemas.microsoft.com/office/powerpoint/2010/main" val="1227268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B8048-F0C8-398C-930D-6CE00D7FAB17}"/>
              </a:ext>
            </a:extLst>
          </p:cNvPr>
          <p:cNvSpPr>
            <a:spLocks noGrp="1"/>
          </p:cNvSpPr>
          <p:nvPr>
            <p:ph type="title"/>
          </p:nvPr>
        </p:nvSpPr>
        <p:spPr>
          <a:xfrm>
            <a:off x="140924" y="65914"/>
            <a:ext cx="7330919" cy="556539"/>
          </a:xfrm>
        </p:spPr>
        <p:txBody>
          <a:bodyPr>
            <a:normAutofit fontScale="90000"/>
          </a:bodyPr>
          <a:lstStyle/>
          <a:p>
            <a:r>
              <a:rPr lang="en-GB" sz="3600" b="1"/>
              <a:t>The tourist decision-making process</a:t>
            </a:r>
            <a:endParaRPr lang="en-GB" sz="3600"/>
          </a:p>
        </p:txBody>
      </p:sp>
      <p:sp>
        <p:nvSpPr>
          <p:cNvPr id="3" name="Content Placeholder 2">
            <a:extLst>
              <a:ext uri="{FF2B5EF4-FFF2-40B4-BE49-F238E27FC236}">
                <a16:creationId xmlns:a16="http://schemas.microsoft.com/office/drawing/2014/main" id="{0B62E331-7F01-B2CF-6779-6FEFEAB5D887}"/>
              </a:ext>
            </a:extLst>
          </p:cNvPr>
          <p:cNvSpPr>
            <a:spLocks noGrp="1"/>
          </p:cNvSpPr>
          <p:nvPr>
            <p:ph idx="1"/>
          </p:nvPr>
        </p:nvSpPr>
        <p:spPr>
          <a:xfrm>
            <a:off x="140924" y="622453"/>
            <a:ext cx="7538913" cy="5424930"/>
          </a:xfrm>
        </p:spPr>
        <p:txBody>
          <a:bodyPr>
            <a:normAutofit fontScale="32500" lnSpcReduction="20000"/>
          </a:bodyPr>
          <a:lstStyle/>
          <a:p>
            <a:pPr>
              <a:lnSpc>
                <a:spcPct val="120000"/>
              </a:lnSpc>
            </a:pPr>
            <a:r>
              <a:rPr lang="en-GB" sz="5500" b="1"/>
              <a:t>Need recognition:</a:t>
            </a:r>
            <a:r>
              <a:rPr lang="en-GB" sz="5500"/>
              <a:t> when an </a:t>
            </a:r>
            <a:r>
              <a:rPr lang="en-GB" sz="5500" b="1"/>
              <a:t>individual recognises a need or desire for travel</a:t>
            </a:r>
            <a:r>
              <a:rPr lang="en-GB" sz="5500"/>
              <a:t>. This can be </a:t>
            </a:r>
            <a:r>
              <a:rPr lang="en-GB" sz="5500" b="1"/>
              <a:t>prompted</a:t>
            </a:r>
            <a:r>
              <a:rPr lang="en-GB" sz="5500"/>
              <a:t> by a desire to relax, escape, or seek adventure.</a:t>
            </a:r>
          </a:p>
          <a:p>
            <a:pPr>
              <a:lnSpc>
                <a:spcPct val="120000"/>
              </a:lnSpc>
            </a:pPr>
            <a:r>
              <a:rPr lang="en-GB" sz="5500" b="1"/>
              <a:t>Information search:</a:t>
            </a:r>
            <a:r>
              <a:rPr lang="en-GB" sz="5500"/>
              <a:t> tourists </a:t>
            </a:r>
            <a:r>
              <a:rPr lang="en-GB" sz="5500" b="1"/>
              <a:t>search for information </a:t>
            </a:r>
            <a:r>
              <a:rPr lang="en-GB" sz="5500"/>
              <a:t>from various sources. These include </a:t>
            </a:r>
            <a:r>
              <a:rPr lang="en-GB" sz="5500" b="1"/>
              <a:t>online resources </a:t>
            </a:r>
            <a:r>
              <a:rPr lang="en-GB" sz="5500"/>
              <a:t>like social media, travel blogs, and review websites, offline sources like friends, family, and travel agents</a:t>
            </a:r>
          </a:p>
          <a:p>
            <a:pPr>
              <a:lnSpc>
                <a:spcPct val="120000"/>
              </a:lnSpc>
            </a:pPr>
            <a:r>
              <a:rPr lang="en-GB" sz="5500" b="1"/>
              <a:t>Evaluation of alternatives:</a:t>
            </a:r>
            <a:r>
              <a:rPr lang="en-GB" sz="5500"/>
              <a:t> Travelers </a:t>
            </a:r>
            <a:r>
              <a:rPr lang="en-GB" sz="5500" b="1"/>
              <a:t>compare options </a:t>
            </a:r>
            <a:r>
              <a:rPr lang="en-GB" sz="5500"/>
              <a:t>such as destinations, accommodations, and activities to see which </a:t>
            </a:r>
            <a:r>
              <a:rPr lang="en-GB" sz="5500" b="1"/>
              <a:t>best fit </a:t>
            </a:r>
            <a:r>
              <a:rPr lang="en-GB" sz="5500"/>
              <a:t>their needs, motivations, and budget.</a:t>
            </a:r>
          </a:p>
          <a:p>
            <a:pPr>
              <a:lnSpc>
                <a:spcPct val="120000"/>
              </a:lnSpc>
            </a:pPr>
            <a:r>
              <a:rPr lang="en-GB" sz="5500" b="1"/>
              <a:t>Purchase decision:</a:t>
            </a:r>
            <a:r>
              <a:rPr lang="en-GB" sz="5500"/>
              <a:t> The consumer makes the booking, which may include flights, hotels, and activity tickets. Flexibility and cancellation policy can play a significant role at this stage.</a:t>
            </a:r>
          </a:p>
          <a:p>
            <a:pPr>
              <a:lnSpc>
                <a:spcPct val="120000"/>
              </a:lnSpc>
            </a:pPr>
            <a:r>
              <a:rPr lang="en-GB" sz="5500" b="1"/>
              <a:t>Post-purchase behaviour:</a:t>
            </a:r>
            <a:r>
              <a:rPr lang="en-GB" sz="5500"/>
              <a:t> After the trip, tourists </a:t>
            </a:r>
            <a:r>
              <a:rPr lang="en-GB" sz="5500" b="1"/>
              <a:t>evaluate their experience against their expectations.</a:t>
            </a:r>
            <a:r>
              <a:rPr lang="en-GB" sz="5500"/>
              <a:t> This evaluation </a:t>
            </a:r>
            <a:r>
              <a:rPr lang="en-GB" sz="5500" b="1"/>
              <a:t>influences future travel decisions </a:t>
            </a:r>
            <a:r>
              <a:rPr lang="en-GB" sz="5500"/>
              <a:t>and can lead to online reviews, shaping the perceptions of other potential travellers.</a:t>
            </a:r>
          </a:p>
          <a:p>
            <a:pPr>
              <a:lnSpc>
                <a:spcPct val="120000"/>
              </a:lnSpc>
            </a:pPr>
            <a:endParaRPr lang="en-GB" sz="3300"/>
          </a:p>
          <a:p>
            <a:endParaRPr lang="en-GB"/>
          </a:p>
        </p:txBody>
      </p:sp>
      <p:pic>
        <p:nvPicPr>
          <p:cNvPr id="4" name="Picture 3">
            <a:extLst>
              <a:ext uri="{FF2B5EF4-FFF2-40B4-BE49-F238E27FC236}">
                <a16:creationId xmlns:a16="http://schemas.microsoft.com/office/drawing/2014/main" id="{900A28DF-9146-55B0-0DFF-08EA2F44C68B}"/>
              </a:ext>
            </a:extLst>
          </p:cNvPr>
          <p:cNvPicPr>
            <a:picLocks noChangeAspect="1"/>
          </p:cNvPicPr>
          <p:nvPr/>
        </p:nvPicPr>
        <p:blipFill>
          <a:blip r:embed="rId2"/>
          <a:stretch>
            <a:fillRect/>
          </a:stretch>
        </p:blipFill>
        <p:spPr>
          <a:xfrm>
            <a:off x="7876181" y="1413676"/>
            <a:ext cx="4281961" cy="4623324"/>
          </a:xfrm>
          <a:prstGeom prst="rect">
            <a:avLst/>
          </a:prstGeom>
        </p:spPr>
      </p:pic>
      <p:sp>
        <p:nvSpPr>
          <p:cNvPr id="6" name="TextBox 5">
            <a:extLst>
              <a:ext uri="{FF2B5EF4-FFF2-40B4-BE49-F238E27FC236}">
                <a16:creationId xmlns:a16="http://schemas.microsoft.com/office/drawing/2014/main" id="{E0FF7618-E5E9-E60F-9BED-032C8926E453}"/>
              </a:ext>
            </a:extLst>
          </p:cNvPr>
          <p:cNvSpPr txBox="1"/>
          <p:nvPr/>
        </p:nvSpPr>
        <p:spPr>
          <a:xfrm>
            <a:off x="7685981" y="344183"/>
            <a:ext cx="4472161" cy="923330"/>
          </a:xfrm>
          <a:prstGeom prst="rect">
            <a:avLst/>
          </a:prstGeom>
          <a:noFill/>
        </p:spPr>
        <p:txBody>
          <a:bodyPr wrap="square">
            <a:spAutoFit/>
          </a:bodyPr>
          <a:lstStyle/>
          <a:p>
            <a:r>
              <a:rPr lang="en-GB">
                <a:highlight>
                  <a:srgbClr val="FFFF00"/>
                </a:highlight>
              </a:rPr>
              <a:t>Kotler et al. in 2003 customers go through 5 stages of the purchasing decision process when making a purchase decision. </a:t>
            </a:r>
          </a:p>
        </p:txBody>
      </p:sp>
    </p:spTree>
    <p:extLst>
      <p:ext uri="{BB962C8B-B14F-4D97-AF65-F5344CB8AC3E}">
        <p14:creationId xmlns:p14="http://schemas.microsoft.com/office/powerpoint/2010/main" val="3068156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4F1CE-15AB-1D31-0913-571E24EC0871}"/>
              </a:ext>
            </a:extLst>
          </p:cNvPr>
          <p:cNvSpPr>
            <a:spLocks noGrp="1"/>
          </p:cNvSpPr>
          <p:nvPr>
            <p:ph type="title"/>
          </p:nvPr>
        </p:nvSpPr>
        <p:spPr>
          <a:xfrm>
            <a:off x="0" y="1"/>
            <a:ext cx="10515600" cy="914400"/>
          </a:xfrm>
        </p:spPr>
        <p:txBody>
          <a:bodyPr anchor="ctr">
            <a:normAutofit/>
          </a:bodyPr>
          <a:lstStyle/>
          <a:p>
            <a:r>
              <a:rPr lang="en-GB" sz="3600" b="1"/>
              <a:t>Key factors that influence tourist behaviour</a:t>
            </a:r>
          </a:p>
        </p:txBody>
      </p:sp>
      <p:sp>
        <p:nvSpPr>
          <p:cNvPr id="3" name="Content Placeholder 2">
            <a:extLst>
              <a:ext uri="{FF2B5EF4-FFF2-40B4-BE49-F238E27FC236}">
                <a16:creationId xmlns:a16="http://schemas.microsoft.com/office/drawing/2014/main" id="{996E5496-8271-8D30-5F55-0E31FA8D94F7}"/>
              </a:ext>
            </a:extLst>
          </p:cNvPr>
          <p:cNvSpPr>
            <a:spLocks noGrp="1"/>
          </p:cNvSpPr>
          <p:nvPr>
            <p:ph sz="half" idx="1"/>
          </p:nvPr>
        </p:nvSpPr>
        <p:spPr>
          <a:xfrm>
            <a:off x="66675" y="847724"/>
            <a:ext cx="8315325" cy="5603563"/>
          </a:xfrm>
        </p:spPr>
        <p:txBody>
          <a:bodyPr>
            <a:normAutofit/>
          </a:bodyPr>
          <a:lstStyle/>
          <a:p>
            <a:pPr>
              <a:lnSpc>
                <a:spcPct val="100000"/>
              </a:lnSpc>
            </a:pPr>
            <a:r>
              <a:rPr lang="en-GB" sz="1900"/>
              <a:t>Several </a:t>
            </a:r>
            <a:r>
              <a:rPr lang="en-GB" sz="1900" b="1"/>
              <a:t>individual and external factors </a:t>
            </a:r>
            <a:r>
              <a:rPr lang="en-GB" sz="1900"/>
              <a:t>shape the decisions tourists make:</a:t>
            </a:r>
          </a:p>
          <a:p>
            <a:pPr>
              <a:lnSpc>
                <a:spcPct val="100000"/>
              </a:lnSpc>
            </a:pPr>
            <a:r>
              <a:rPr lang="en-GB" sz="1900" b="1"/>
              <a:t>Psychological factors:</a:t>
            </a:r>
            <a:r>
              <a:rPr lang="en-GB" sz="1900"/>
              <a:t> These include the individual's motivations (such as relaxation, exploration, or family bonding), perceptions of a destination, attitudes toward travel, and beliefs.</a:t>
            </a:r>
          </a:p>
          <a:p>
            <a:pPr>
              <a:lnSpc>
                <a:spcPct val="100000"/>
              </a:lnSpc>
            </a:pPr>
            <a:r>
              <a:rPr lang="en-GB" sz="1900" b="1"/>
              <a:t>Social factors:</a:t>
            </a:r>
            <a:r>
              <a:rPr lang="en-GB" sz="1900"/>
              <a:t> The influence of friends, family, and social media can heavily impact a person's travel choices. User-generated content, like reviews and travel photos, serve as powerful social proof.</a:t>
            </a:r>
          </a:p>
          <a:p>
            <a:pPr>
              <a:lnSpc>
                <a:spcPct val="100000"/>
              </a:lnSpc>
            </a:pPr>
            <a:r>
              <a:rPr lang="en-GB" sz="1900" b="1"/>
              <a:t>Cultural factors:</a:t>
            </a:r>
            <a:r>
              <a:rPr lang="en-GB" sz="1900"/>
              <a:t> A tourist's cultural background, traditions, and values often shape their travel preferences, including the types of destinations they consider and the activities they pursue.</a:t>
            </a:r>
          </a:p>
          <a:p>
            <a:pPr>
              <a:lnSpc>
                <a:spcPct val="100000"/>
              </a:lnSpc>
            </a:pPr>
            <a:r>
              <a:rPr lang="en-GB" sz="1900" b="1"/>
              <a:t>Personal factors:</a:t>
            </a:r>
            <a:r>
              <a:rPr lang="en-GB" sz="1900"/>
              <a:t> Demographic attributes like age, income level, and lifestyle, along with personality traits and past travel experiences, can influence travel decisions.</a:t>
            </a:r>
          </a:p>
          <a:p>
            <a:pPr>
              <a:lnSpc>
                <a:spcPct val="100000"/>
              </a:lnSpc>
            </a:pPr>
            <a:r>
              <a:rPr lang="en-GB" sz="1900" b="1"/>
              <a:t>Economic factors:</a:t>
            </a:r>
            <a:r>
              <a:rPr lang="en-GB" sz="1900"/>
              <a:t> Budget, exchange rates, and overall economic stability heavily influence travel choices, from destination selection to booking patterns. </a:t>
            </a:r>
          </a:p>
          <a:p>
            <a:pPr>
              <a:lnSpc>
                <a:spcPct val="100000"/>
              </a:lnSpc>
            </a:pPr>
            <a:endParaRPr lang="en-GB" sz="1900"/>
          </a:p>
          <a:p>
            <a:pPr>
              <a:lnSpc>
                <a:spcPct val="100000"/>
              </a:lnSpc>
            </a:pPr>
            <a:endParaRPr lang="en-GB" sz="1900"/>
          </a:p>
          <a:p>
            <a:endParaRPr lang="en-GB" sz="1300"/>
          </a:p>
        </p:txBody>
      </p:sp>
      <p:pic>
        <p:nvPicPr>
          <p:cNvPr id="4" name="Picture 3">
            <a:extLst>
              <a:ext uri="{FF2B5EF4-FFF2-40B4-BE49-F238E27FC236}">
                <a16:creationId xmlns:a16="http://schemas.microsoft.com/office/drawing/2014/main" id="{A7D6DF65-E7DC-B83A-F1FC-1B95105A229A}"/>
              </a:ext>
            </a:extLst>
          </p:cNvPr>
          <p:cNvPicPr>
            <a:picLocks noChangeAspect="1"/>
          </p:cNvPicPr>
          <p:nvPr/>
        </p:nvPicPr>
        <p:blipFill>
          <a:blip r:embed="rId2"/>
          <a:stretch>
            <a:fillRect/>
          </a:stretch>
        </p:blipFill>
        <p:spPr>
          <a:xfrm>
            <a:off x="8554970" y="1065553"/>
            <a:ext cx="3445269" cy="2583952"/>
          </a:xfrm>
          <a:prstGeom prst="rect">
            <a:avLst/>
          </a:prstGeom>
          <a:noFill/>
        </p:spPr>
      </p:pic>
    </p:spTree>
    <p:extLst>
      <p:ext uri="{BB962C8B-B14F-4D97-AF65-F5344CB8AC3E}">
        <p14:creationId xmlns:p14="http://schemas.microsoft.com/office/powerpoint/2010/main" val="2874135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307A55-AE30-BEA8-7DD3-C4DE0ECB22C7}"/>
              </a:ext>
            </a:extLst>
          </p:cNvPr>
          <p:cNvSpPr>
            <a:spLocks noGrp="1"/>
          </p:cNvSpPr>
          <p:nvPr>
            <p:ph idx="1"/>
          </p:nvPr>
        </p:nvSpPr>
        <p:spPr>
          <a:xfrm>
            <a:off x="161925" y="789784"/>
            <a:ext cx="8086174" cy="6068216"/>
          </a:xfrm>
        </p:spPr>
        <p:txBody>
          <a:bodyPr>
            <a:noAutofit/>
          </a:bodyPr>
          <a:lstStyle/>
          <a:p>
            <a:pPr>
              <a:lnSpc>
                <a:spcPct val="120000"/>
              </a:lnSpc>
            </a:pPr>
            <a:r>
              <a:rPr lang="en-GB" sz="1700"/>
              <a:t>The advent of digital technology has profoundly impacted how tourists behave.</a:t>
            </a:r>
          </a:p>
          <a:p>
            <a:pPr>
              <a:lnSpc>
                <a:spcPct val="120000"/>
              </a:lnSpc>
            </a:pPr>
            <a:r>
              <a:rPr lang="en-GB" sz="1700" b="1"/>
              <a:t>Increased information access:</a:t>
            </a:r>
            <a:r>
              <a:rPr lang="en-GB" sz="1700"/>
              <a:t> Tourists are more informed, independent, and discerning than ever before, using digital platforms to research and tailor their trips.</a:t>
            </a:r>
          </a:p>
          <a:p>
            <a:pPr>
              <a:lnSpc>
                <a:spcPct val="120000"/>
              </a:lnSpc>
            </a:pPr>
            <a:r>
              <a:rPr lang="en-GB" sz="1700" b="1"/>
              <a:t>User-generated content (UGC):</a:t>
            </a:r>
            <a:r>
              <a:rPr lang="en-GB" sz="1700"/>
              <a:t> Social media platforms like Instagram, TikTok, and Facebook have become primary sources of travel inspiration. Tourists frequently use them to research and share their experiences, turning them into "co-producers" of content.</a:t>
            </a:r>
          </a:p>
          <a:p>
            <a:pPr>
              <a:lnSpc>
                <a:spcPct val="120000"/>
              </a:lnSpc>
            </a:pPr>
            <a:r>
              <a:rPr lang="en-GB" sz="1700" b="1"/>
              <a:t>Post-pandemic behaviour:</a:t>
            </a:r>
            <a:r>
              <a:rPr lang="en-GB" sz="1700"/>
              <a:t> The COVID-19 pandemic reshaped travel habits, increasing the importance of </a:t>
            </a:r>
            <a:r>
              <a:rPr lang="en-GB" sz="1700" b="1"/>
              <a:t>health, safety, and booking flexibility</a:t>
            </a:r>
            <a:r>
              <a:rPr lang="en-GB" sz="1700"/>
              <a:t>. Tourists have become more </a:t>
            </a:r>
            <a:r>
              <a:rPr lang="en-GB" sz="1700" b="1"/>
              <a:t>digitally-driven</a:t>
            </a:r>
            <a:r>
              <a:rPr lang="en-GB" sz="1700"/>
              <a:t> and have a higher demand for reassurance from travel providers.</a:t>
            </a:r>
          </a:p>
          <a:p>
            <a:pPr>
              <a:lnSpc>
                <a:spcPct val="120000"/>
              </a:lnSpc>
            </a:pPr>
            <a:r>
              <a:rPr lang="en-GB" sz="1700" b="1"/>
              <a:t>Personalised experiences:</a:t>
            </a:r>
            <a:r>
              <a:rPr lang="en-GB" sz="1700"/>
              <a:t> Technology and data analytics allow businesses to create </a:t>
            </a:r>
            <a:r>
              <a:rPr lang="en-GB" sz="1700" b="1"/>
              <a:t>highly personalised travel experiences </a:t>
            </a:r>
            <a:r>
              <a:rPr lang="en-GB" sz="1700"/>
              <a:t>that cater to individual preferences, enhancing engagement and loyalty. </a:t>
            </a:r>
          </a:p>
          <a:p>
            <a:r>
              <a:rPr lang="en-GB" sz="1700">
                <a:highlight>
                  <a:srgbClr val="FFFF00"/>
                </a:highlight>
              </a:rPr>
              <a:t>Go on a social media platform and find an advert or influencer for a tourist destination </a:t>
            </a:r>
          </a:p>
        </p:txBody>
      </p:sp>
      <p:sp>
        <p:nvSpPr>
          <p:cNvPr id="4" name="Rectangle 1">
            <a:extLst>
              <a:ext uri="{FF2B5EF4-FFF2-40B4-BE49-F238E27FC236}">
                <a16:creationId xmlns:a16="http://schemas.microsoft.com/office/drawing/2014/main" id="{32B8CD54-036E-6A1F-1D75-B431AFEBDCBC}"/>
              </a:ext>
            </a:extLst>
          </p:cNvPr>
          <p:cNvSpPr>
            <a:spLocks noGrp="1" noChangeArrowheads="1"/>
          </p:cNvSpPr>
          <p:nvPr>
            <p:ph type="title"/>
          </p:nvPr>
        </p:nvSpPr>
        <p:spPr bwMode="auto">
          <a:xfrm>
            <a:off x="838200" y="171132"/>
            <a:ext cx="6272551" cy="1713555"/>
          </a:xfrm>
          <a:prstGeom prst="rect">
            <a:avLst/>
          </a:prstGeom>
          <a:noFill/>
          <a:ln>
            <a:noFill/>
          </a:ln>
          <a:effectLst/>
        </p:spPr>
        <p:txBody>
          <a:bodyPr vert="horz" wrap="none" lIns="0" tIns="112677" rIns="0" bIns="6030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a:ln>
                  <a:noFill/>
                </a:ln>
                <a:solidFill>
                  <a:srgbClr val="0A0A0A"/>
                </a:solidFill>
                <a:effectLst/>
                <a:latin typeface="Arial" panose="020B0604020202020204" pitchFamily="34" charset="0"/>
                <a:ea typeface="Google Sans"/>
              </a:rPr>
              <a:t>Modern trends and digital influences</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3600" b="0" i="0" u="none" strike="noStrike" cap="none" normalizeH="0" baseline="0">
                <a:ln>
                  <a:noFill/>
                </a:ln>
                <a:solidFill>
                  <a:schemeClr val="tx1"/>
                </a:solidFill>
                <a:effectLst/>
                <a:latin typeface="Arial" panose="020B0604020202020204" pitchFamily="34" charset="0"/>
              </a:rPr>
            </a:br>
            <a:endParaRPr kumimoji="0" lang="en-US" altLang="en-US" sz="3600" b="0" i="0" u="none" strike="noStrike" cap="none" normalizeH="0" baseline="0">
              <a:ln>
                <a:noFill/>
              </a:ln>
              <a:solidFill>
                <a:schemeClr val="tx1"/>
              </a:solidFill>
              <a:effectLst/>
              <a:latin typeface="Arial" panose="020B0604020202020204" pitchFamily="34" charset="0"/>
            </a:endParaRPr>
          </a:p>
        </p:txBody>
      </p:sp>
      <p:pic>
        <p:nvPicPr>
          <p:cNvPr id="2" name="Picture 1">
            <a:extLst>
              <a:ext uri="{FF2B5EF4-FFF2-40B4-BE49-F238E27FC236}">
                <a16:creationId xmlns:a16="http://schemas.microsoft.com/office/drawing/2014/main" id="{318FCD7C-678B-56F0-90F5-B897BEA49B3B}"/>
              </a:ext>
            </a:extLst>
          </p:cNvPr>
          <p:cNvPicPr>
            <a:picLocks noChangeAspect="1"/>
          </p:cNvPicPr>
          <p:nvPr/>
        </p:nvPicPr>
        <p:blipFill>
          <a:blip r:embed="rId2"/>
          <a:stretch>
            <a:fillRect/>
          </a:stretch>
        </p:blipFill>
        <p:spPr>
          <a:xfrm>
            <a:off x="8438599" y="0"/>
            <a:ext cx="3753401" cy="6858000"/>
          </a:xfrm>
          <a:prstGeom prst="rect">
            <a:avLst/>
          </a:prstGeom>
        </p:spPr>
      </p:pic>
    </p:spTree>
    <p:extLst>
      <p:ext uri="{BB962C8B-B14F-4D97-AF65-F5344CB8AC3E}">
        <p14:creationId xmlns:p14="http://schemas.microsoft.com/office/powerpoint/2010/main" val="1077939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3544-767F-723A-7635-4A7C84DA46A5}"/>
              </a:ext>
            </a:extLst>
          </p:cNvPr>
          <p:cNvSpPr>
            <a:spLocks noGrp="1"/>
          </p:cNvSpPr>
          <p:nvPr>
            <p:ph type="title"/>
          </p:nvPr>
        </p:nvSpPr>
        <p:spPr>
          <a:xfrm>
            <a:off x="100070" y="0"/>
            <a:ext cx="10515600" cy="1325563"/>
          </a:xfrm>
        </p:spPr>
        <p:txBody>
          <a:bodyPr/>
          <a:lstStyle/>
          <a:p>
            <a:r>
              <a:rPr lang="en-GB"/>
              <a:t>Motivation – what motivates you?</a:t>
            </a:r>
          </a:p>
        </p:txBody>
      </p:sp>
      <p:pic>
        <p:nvPicPr>
          <p:cNvPr id="5" name="Content Placeholder 4">
            <a:extLst>
              <a:ext uri="{FF2B5EF4-FFF2-40B4-BE49-F238E27FC236}">
                <a16:creationId xmlns:a16="http://schemas.microsoft.com/office/drawing/2014/main" id="{E4DB1B41-403B-9A86-51CB-DA6A65124A36}"/>
              </a:ext>
            </a:extLst>
          </p:cNvPr>
          <p:cNvPicPr>
            <a:picLocks noGrp="1" noChangeAspect="1"/>
          </p:cNvPicPr>
          <p:nvPr>
            <p:ph idx="1"/>
          </p:nvPr>
        </p:nvPicPr>
        <p:blipFill>
          <a:blip r:embed="rId2"/>
          <a:stretch>
            <a:fillRect/>
          </a:stretch>
        </p:blipFill>
        <p:spPr>
          <a:xfrm>
            <a:off x="100070" y="1164405"/>
            <a:ext cx="8425003" cy="4775084"/>
          </a:xfrm>
          <a:prstGeom prst="rect">
            <a:avLst/>
          </a:prstGeom>
          <a:noFill/>
        </p:spPr>
      </p:pic>
      <p:pic>
        <p:nvPicPr>
          <p:cNvPr id="6" name="Picture 5">
            <a:extLst>
              <a:ext uri="{FF2B5EF4-FFF2-40B4-BE49-F238E27FC236}">
                <a16:creationId xmlns:a16="http://schemas.microsoft.com/office/drawing/2014/main" id="{AC1DA941-2D1A-8735-0251-2E80990AE239}"/>
              </a:ext>
            </a:extLst>
          </p:cNvPr>
          <p:cNvPicPr>
            <a:picLocks noChangeAspect="1"/>
          </p:cNvPicPr>
          <p:nvPr/>
        </p:nvPicPr>
        <p:blipFill>
          <a:blip r:embed="rId3"/>
          <a:stretch>
            <a:fillRect/>
          </a:stretch>
        </p:blipFill>
        <p:spPr>
          <a:xfrm>
            <a:off x="8525073" y="1897126"/>
            <a:ext cx="3562726" cy="3470800"/>
          </a:xfrm>
          <a:prstGeom prst="rect">
            <a:avLst/>
          </a:prstGeom>
        </p:spPr>
      </p:pic>
    </p:spTree>
    <p:extLst>
      <p:ext uri="{BB962C8B-B14F-4D97-AF65-F5344CB8AC3E}">
        <p14:creationId xmlns:p14="http://schemas.microsoft.com/office/powerpoint/2010/main" val="554752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51F8EB0-C22E-313F-28C0-4444CF8BBFDE}"/>
              </a:ext>
            </a:extLst>
          </p:cNvPr>
          <p:cNvPicPr>
            <a:picLocks noChangeAspect="1"/>
          </p:cNvPicPr>
          <p:nvPr/>
        </p:nvPicPr>
        <p:blipFill>
          <a:blip r:embed="rId2"/>
          <a:stretch>
            <a:fillRect/>
          </a:stretch>
        </p:blipFill>
        <p:spPr>
          <a:xfrm>
            <a:off x="8900879" y="908891"/>
            <a:ext cx="2993383" cy="4447343"/>
          </a:xfrm>
          <a:prstGeom prst="rect">
            <a:avLst/>
          </a:prstGeom>
        </p:spPr>
      </p:pic>
      <p:sp>
        <p:nvSpPr>
          <p:cNvPr id="2" name="Title 1">
            <a:extLst>
              <a:ext uri="{FF2B5EF4-FFF2-40B4-BE49-F238E27FC236}">
                <a16:creationId xmlns:a16="http://schemas.microsoft.com/office/drawing/2014/main" id="{B6C1A92E-106E-3DF4-B0E7-1BA506150892}"/>
              </a:ext>
            </a:extLst>
          </p:cNvPr>
          <p:cNvSpPr>
            <a:spLocks noGrp="1"/>
          </p:cNvSpPr>
          <p:nvPr>
            <p:ph type="title"/>
          </p:nvPr>
        </p:nvSpPr>
        <p:spPr>
          <a:xfrm>
            <a:off x="88135" y="1"/>
            <a:ext cx="10515600" cy="819150"/>
          </a:xfrm>
        </p:spPr>
        <p:txBody>
          <a:bodyPr>
            <a:normAutofit/>
          </a:bodyPr>
          <a:lstStyle/>
          <a:p>
            <a:r>
              <a:rPr lang="en-GB" sz="3600" b="1"/>
              <a:t>Demand in Tourism</a:t>
            </a:r>
          </a:p>
        </p:txBody>
      </p:sp>
      <p:sp>
        <p:nvSpPr>
          <p:cNvPr id="3" name="Content Placeholder 2">
            <a:extLst>
              <a:ext uri="{FF2B5EF4-FFF2-40B4-BE49-F238E27FC236}">
                <a16:creationId xmlns:a16="http://schemas.microsoft.com/office/drawing/2014/main" id="{27D63C7D-A66A-1BEF-C732-AF5FF767A0E9}"/>
              </a:ext>
            </a:extLst>
          </p:cNvPr>
          <p:cNvSpPr>
            <a:spLocks noGrp="1"/>
          </p:cNvSpPr>
          <p:nvPr>
            <p:ph idx="1"/>
          </p:nvPr>
        </p:nvSpPr>
        <p:spPr>
          <a:xfrm>
            <a:off x="88135" y="701227"/>
            <a:ext cx="12015730" cy="5247882"/>
          </a:xfrm>
        </p:spPr>
        <p:txBody>
          <a:bodyPr>
            <a:normAutofit fontScale="47500" lnSpcReduction="20000"/>
          </a:bodyPr>
          <a:lstStyle/>
          <a:p>
            <a:pPr marL="0" indent="0">
              <a:lnSpc>
                <a:spcPct val="120000"/>
              </a:lnSpc>
              <a:buNone/>
            </a:pPr>
            <a:r>
              <a:rPr lang="en-GB" sz="4500" b="1"/>
              <a:t>Types of Demand:</a:t>
            </a:r>
          </a:p>
          <a:p>
            <a:pPr>
              <a:lnSpc>
                <a:spcPct val="120000"/>
              </a:lnSpc>
            </a:pPr>
            <a:r>
              <a:rPr lang="en-GB" sz="4500" b="1"/>
              <a:t>Effective demand</a:t>
            </a:r>
            <a:r>
              <a:rPr lang="en-GB" sz="4500"/>
              <a:t> – people who are able and willing to travel.</a:t>
            </a:r>
          </a:p>
          <a:p>
            <a:pPr>
              <a:lnSpc>
                <a:spcPct val="120000"/>
              </a:lnSpc>
            </a:pPr>
            <a:r>
              <a:rPr lang="en-GB" sz="4500" b="1"/>
              <a:t>Suppressed demand</a:t>
            </a:r>
            <a:r>
              <a:rPr lang="en-GB" sz="4500"/>
              <a:t> – people who want to travel but can’t (due to cost, time, or health).</a:t>
            </a:r>
          </a:p>
          <a:p>
            <a:pPr>
              <a:lnSpc>
                <a:spcPct val="120000"/>
              </a:lnSpc>
            </a:pPr>
            <a:r>
              <a:rPr lang="en-GB" sz="4500" b="1"/>
              <a:t>Potential demand</a:t>
            </a:r>
            <a:r>
              <a:rPr lang="en-GB" sz="4500"/>
              <a:t> – future travellers once barriers are removed.</a:t>
            </a:r>
          </a:p>
          <a:p>
            <a:pPr marL="0" indent="0">
              <a:lnSpc>
                <a:spcPct val="120000"/>
              </a:lnSpc>
              <a:buNone/>
            </a:pPr>
            <a:r>
              <a:rPr lang="en-GB" sz="4500" b="1"/>
              <a:t>Key Determinants of Demand:</a:t>
            </a:r>
            <a:endParaRPr lang="en-GB" sz="4500"/>
          </a:p>
          <a:p>
            <a:pPr>
              <a:lnSpc>
                <a:spcPct val="120000"/>
              </a:lnSpc>
            </a:pPr>
            <a:r>
              <a:rPr lang="en-GB" sz="4500"/>
              <a:t>Income levels and disposable income</a:t>
            </a:r>
          </a:p>
          <a:p>
            <a:pPr>
              <a:lnSpc>
                <a:spcPct val="120000"/>
              </a:lnSpc>
            </a:pPr>
            <a:r>
              <a:rPr lang="en-GB" sz="4500"/>
              <a:t>Prices (flights, accommodation, exchange rates)</a:t>
            </a:r>
          </a:p>
          <a:p>
            <a:pPr>
              <a:lnSpc>
                <a:spcPct val="120000"/>
              </a:lnSpc>
            </a:pPr>
            <a:r>
              <a:rPr lang="en-GB" sz="4500"/>
              <a:t>Seasonality and time availability</a:t>
            </a:r>
          </a:p>
          <a:p>
            <a:pPr>
              <a:lnSpc>
                <a:spcPct val="120000"/>
              </a:lnSpc>
            </a:pPr>
            <a:r>
              <a:rPr lang="en-GB" sz="4500"/>
              <a:t>Marketing and destination image</a:t>
            </a:r>
          </a:p>
          <a:p>
            <a:pPr>
              <a:lnSpc>
                <a:spcPct val="120000"/>
              </a:lnSpc>
            </a:pPr>
            <a:r>
              <a:rPr lang="en-GB" sz="4500"/>
              <a:t>Political stability and safety</a:t>
            </a:r>
          </a:p>
          <a:p>
            <a:pPr>
              <a:lnSpc>
                <a:spcPct val="120000"/>
              </a:lnSpc>
            </a:pPr>
            <a:r>
              <a:rPr lang="en-GB" sz="4500" b="1"/>
              <a:t>Example Case: </a:t>
            </a:r>
            <a:r>
              <a:rPr lang="en-GB" sz="4500"/>
              <a:t>How global events (e.g., pandemic recovery, climate change awareness) affect tourism demand patterns.</a:t>
            </a:r>
          </a:p>
          <a:p>
            <a:endParaRPr lang="en-GB"/>
          </a:p>
          <a:p>
            <a:endParaRPr lang="en-GB"/>
          </a:p>
        </p:txBody>
      </p:sp>
    </p:spTree>
    <p:extLst>
      <p:ext uri="{BB962C8B-B14F-4D97-AF65-F5344CB8AC3E}">
        <p14:creationId xmlns:p14="http://schemas.microsoft.com/office/powerpoint/2010/main" val="3290088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AC3F2E-6DE1-EF81-F57D-78B71D952770}"/>
              </a:ext>
            </a:extLst>
          </p:cNvPr>
          <p:cNvPicPr>
            <a:picLocks noChangeAspect="1"/>
          </p:cNvPicPr>
          <p:nvPr/>
        </p:nvPicPr>
        <p:blipFill>
          <a:blip r:embed="rId2"/>
          <a:stretch>
            <a:fillRect/>
          </a:stretch>
        </p:blipFill>
        <p:spPr>
          <a:xfrm>
            <a:off x="7258049" y="129027"/>
            <a:ext cx="4892811" cy="4181036"/>
          </a:xfrm>
          <a:prstGeom prst="rect">
            <a:avLst/>
          </a:prstGeom>
          <a:ln>
            <a:noFill/>
          </a:ln>
          <a:effectLst>
            <a:softEdge rad="112500"/>
          </a:effectLst>
        </p:spPr>
      </p:pic>
      <p:sp>
        <p:nvSpPr>
          <p:cNvPr id="2" name="Title 1">
            <a:extLst>
              <a:ext uri="{FF2B5EF4-FFF2-40B4-BE49-F238E27FC236}">
                <a16:creationId xmlns:a16="http://schemas.microsoft.com/office/drawing/2014/main" id="{D8099AE5-4191-9318-6EA6-137277C1E50D}"/>
              </a:ext>
            </a:extLst>
          </p:cNvPr>
          <p:cNvSpPr>
            <a:spLocks noGrp="1"/>
          </p:cNvSpPr>
          <p:nvPr>
            <p:ph type="title"/>
          </p:nvPr>
        </p:nvSpPr>
        <p:spPr>
          <a:xfrm>
            <a:off x="121186" y="0"/>
            <a:ext cx="10515600" cy="953669"/>
          </a:xfrm>
        </p:spPr>
        <p:txBody>
          <a:bodyPr>
            <a:normAutofit/>
          </a:bodyPr>
          <a:lstStyle/>
          <a:p>
            <a:r>
              <a:rPr lang="en-GB" sz="4000" b="1"/>
              <a:t>Leisure Activities and Experiences</a:t>
            </a:r>
          </a:p>
        </p:txBody>
      </p:sp>
      <p:sp>
        <p:nvSpPr>
          <p:cNvPr id="3" name="Content Placeholder 2">
            <a:extLst>
              <a:ext uri="{FF2B5EF4-FFF2-40B4-BE49-F238E27FC236}">
                <a16:creationId xmlns:a16="http://schemas.microsoft.com/office/drawing/2014/main" id="{1ECA1F9E-7EB2-49DB-7615-17E3F3BC5268}"/>
              </a:ext>
            </a:extLst>
          </p:cNvPr>
          <p:cNvSpPr>
            <a:spLocks noGrp="1"/>
          </p:cNvSpPr>
          <p:nvPr>
            <p:ph idx="1"/>
          </p:nvPr>
        </p:nvSpPr>
        <p:spPr>
          <a:xfrm>
            <a:off x="121186" y="847082"/>
            <a:ext cx="11232614" cy="5212195"/>
          </a:xfrm>
        </p:spPr>
        <p:txBody>
          <a:bodyPr>
            <a:normAutofit fontScale="62500" lnSpcReduction="20000"/>
          </a:bodyPr>
          <a:lstStyle/>
          <a:p>
            <a:pPr>
              <a:lnSpc>
                <a:spcPct val="120000"/>
              </a:lnSpc>
            </a:pPr>
            <a:r>
              <a:rPr lang="en-GB"/>
              <a:t>Leisure is </a:t>
            </a:r>
            <a:r>
              <a:rPr lang="en-GB" b="1"/>
              <a:t>the </a:t>
            </a:r>
            <a:r>
              <a:rPr lang="en-GB" b="1" i="1"/>
              <a:t>time and activities</a:t>
            </a:r>
            <a:r>
              <a:rPr lang="en-GB" b="1"/>
              <a:t> </a:t>
            </a:r>
            <a:r>
              <a:rPr lang="en-GB"/>
              <a:t>people choose for enjoyment outside of obligations.</a:t>
            </a:r>
          </a:p>
          <a:p>
            <a:pPr marL="0" indent="0">
              <a:lnSpc>
                <a:spcPct val="120000"/>
              </a:lnSpc>
              <a:buNone/>
            </a:pPr>
            <a:r>
              <a:rPr lang="en-GB" b="1"/>
              <a:t>Categories of Leisure Activities:</a:t>
            </a:r>
            <a:endParaRPr lang="en-GB"/>
          </a:p>
          <a:p>
            <a:pPr>
              <a:lnSpc>
                <a:spcPct val="120000"/>
              </a:lnSpc>
            </a:pPr>
            <a:r>
              <a:rPr lang="en-GB" b="1"/>
              <a:t>Passive leisure:</a:t>
            </a:r>
            <a:r>
              <a:rPr lang="en-GB"/>
              <a:t> watching shows, relaxing by the pool, sightseeing.</a:t>
            </a:r>
          </a:p>
          <a:p>
            <a:pPr>
              <a:lnSpc>
                <a:spcPct val="120000"/>
              </a:lnSpc>
            </a:pPr>
            <a:r>
              <a:rPr lang="en-GB" b="1"/>
              <a:t>Active leisure:</a:t>
            </a:r>
            <a:r>
              <a:rPr lang="en-GB"/>
              <a:t> sports, hiking, cultural workshops, festivals.</a:t>
            </a:r>
          </a:p>
          <a:p>
            <a:pPr>
              <a:lnSpc>
                <a:spcPct val="120000"/>
              </a:lnSpc>
            </a:pPr>
            <a:r>
              <a:rPr lang="en-GB" b="1"/>
              <a:t>Adventure &amp; experiential travel:</a:t>
            </a:r>
            <a:r>
              <a:rPr lang="en-GB"/>
              <a:t> immersive, skill-based, or eco-conscious experiences.</a:t>
            </a:r>
          </a:p>
          <a:p>
            <a:pPr marL="0" indent="0">
              <a:lnSpc>
                <a:spcPct val="120000"/>
              </a:lnSpc>
              <a:buNone/>
            </a:pPr>
            <a:r>
              <a:rPr lang="en-GB" b="1"/>
              <a:t>Trends in Leisure Tourism:</a:t>
            </a:r>
            <a:endParaRPr lang="en-GB"/>
          </a:p>
          <a:p>
            <a:pPr>
              <a:lnSpc>
                <a:spcPct val="120000"/>
              </a:lnSpc>
            </a:pPr>
            <a:r>
              <a:rPr lang="en-GB"/>
              <a:t>Rise of </a:t>
            </a:r>
            <a:r>
              <a:rPr lang="en-GB" b="1"/>
              <a:t>wellness tourism</a:t>
            </a:r>
            <a:r>
              <a:rPr lang="en-GB"/>
              <a:t> (yoga retreats, spa holidays)</a:t>
            </a:r>
          </a:p>
          <a:p>
            <a:pPr>
              <a:lnSpc>
                <a:spcPct val="120000"/>
              </a:lnSpc>
            </a:pPr>
            <a:r>
              <a:rPr lang="en-GB" b="1"/>
              <a:t>Sustainable and slow travel</a:t>
            </a:r>
            <a:endParaRPr lang="en-GB"/>
          </a:p>
          <a:p>
            <a:pPr>
              <a:lnSpc>
                <a:spcPct val="120000"/>
              </a:lnSpc>
            </a:pPr>
            <a:r>
              <a:rPr lang="en-GB" b="1"/>
              <a:t>Tech-driven experiences</a:t>
            </a:r>
            <a:r>
              <a:rPr lang="en-GB"/>
              <a:t> (VR, AR, immersive tours)</a:t>
            </a:r>
          </a:p>
          <a:p>
            <a:pPr>
              <a:lnSpc>
                <a:spcPct val="120000"/>
              </a:lnSpc>
            </a:pPr>
            <a:r>
              <a:rPr lang="en-GB" b="1"/>
              <a:t>Micro-adventures</a:t>
            </a:r>
            <a:r>
              <a:rPr lang="en-GB"/>
              <a:t> and short local getaways</a:t>
            </a:r>
          </a:p>
          <a:p>
            <a:pPr>
              <a:lnSpc>
                <a:spcPct val="120000"/>
              </a:lnSpc>
            </a:pPr>
            <a:r>
              <a:rPr lang="en-GB"/>
              <a:t>Tourist </a:t>
            </a:r>
            <a:r>
              <a:rPr lang="en-GB" b="1"/>
              <a:t>motivation</a:t>
            </a:r>
            <a:r>
              <a:rPr lang="en-GB"/>
              <a:t> (the “why”) and </a:t>
            </a:r>
            <a:r>
              <a:rPr lang="en-GB" b="1"/>
              <a:t>leisure preferences</a:t>
            </a:r>
            <a:r>
              <a:rPr lang="en-GB"/>
              <a:t> (the “what”) together determine </a:t>
            </a:r>
            <a:r>
              <a:rPr lang="en-GB" b="1"/>
              <a:t>demand</a:t>
            </a:r>
            <a:r>
              <a:rPr lang="en-GB"/>
              <a:t> — they inspire destinations and tourism businesses to create new products, adapt existing ones, and market experiences that satisfy travellers’ changing desires.</a:t>
            </a:r>
          </a:p>
          <a:p>
            <a:pPr>
              <a:lnSpc>
                <a:spcPct val="120000"/>
              </a:lnSpc>
            </a:pPr>
            <a:endParaRPr lang="en-GB"/>
          </a:p>
          <a:p>
            <a:endParaRPr lang="en-GB"/>
          </a:p>
        </p:txBody>
      </p:sp>
    </p:spTree>
    <p:extLst>
      <p:ext uri="{BB962C8B-B14F-4D97-AF65-F5344CB8AC3E}">
        <p14:creationId xmlns:p14="http://schemas.microsoft.com/office/powerpoint/2010/main" val="1242429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60762" y="84684"/>
            <a:ext cx="9942716" cy="790639"/>
          </a:xfrm>
        </p:spPr>
        <p:txBody>
          <a:bodyPr anchor="ctr">
            <a:normAutofit fontScale="90000"/>
          </a:bodyPr>
          <a:lstStyle/>
          <a:p>
            <a:r>
              <a:rPr lang="en-AU" altLang="en-US" sz="3200" b="1"/>
              <a:t>Media : </a:t>
            </a:r>
            <a:r>
              <a:rPr lang="en-GB" altLang="en-US" sz="3200" b="1"/>
              <a:t>5 Ways Social Media Has Transformed Tourism Marketing</a:t>
            </a:r>
            <a:endParaRPr lang="en-AU" altLang="en-US" sz="3200" b="1"/>
          </a:p>
        </p:txBody>
      </p:sp>
      <p:sp>
        <p:nvSpPr>
          <p:cNvPr id="13315" name="Rectangle 3"/>
          <p:cNvSpPr>
            <a:spLocks noGrp="1" noChangeArrowheads="1"/>
          </p:cNvSpPr>
          <p:nvPr>
            <p:ph idx="1"/>
          </p:nvPr>
        </p:nvSpPr>
        <p:spPr>
          <a:xfrm>
            <a:off x="326838" y="793191"/>
            <a:ext cx="9941319" cy="5111262"/>
          </a:xfrm>
        </p:spPr>
        <p:txBody>
          <a:bodyPr anchor="ctr">
            <a:noAutofit/>
          </a:bodyPr>
          <a:lstStyle/>
          <a:p>
            <a:pPr>
              <a:buClr>
                <a:schemeClr val="tx1"/>
              </a:buClr>
            </a:pPr>
            <a:r>
              <a:rPr lang="en-US" altLang="en-US" sz="1800"/>
              <a:t>Types ?</a:t>
            </a:r>
          </a:p>
          <a:p>
            <a:pPr>
              <a:buClr>
                <a:schemeClr val="tx1"/>
              </a:buClr>
            </a:pPr>
            <a:r>
              <a:rPr lang="en-US" altLang="en-US" sz="1800"/>
              <a:t>The impact of new technologies on the media?</a:t>
            </a:r>
            <a:r>
              <a:rPr lang="en-GB" sz="1800" b="0" i="0">
                <a:solidFill>
                  <a:srgbClr val="374151"/>
                </a:solidFill>
                <a:effectLst/>
              </a:rPr>
              <a:t> </a:t>
            </a:r>
          </a:p>
          <a:p>
            <a:pPr>
              <a:buClr>
                <a:schemeClr val="tx1"/>
              </a:buClr>
            </a:pPr>
            <a:r>
              <a:rPr lang="en-GB" sz="1800" b="0" i="0">
                <a:solidFill>
                  <a:srgbClr val="374151"/>
                </a:solidFill>
                <a:effectLst/>
              </a:rPr>
              <a:t>Travel reviews: 89% of millennials plan travel activities based on content posted by their peers online.</a:t>
            </a:r>
          </a:p>
          <a:p>
            <a:pPr>
              <a:buClr>
                <a:schemeClr val="tx1"/>
              </a:buClr>
            </a:pPr>
            <a:r>
              <a:rPr lang="en-US" altLang="en-US" sz="1800"/>
              <a:t>Why? - </a:t>
            </a:r>
            <a:r>
              <a:rPr lang="en-GB" sz="1800" b="0" i="0">
                <a:solidFill>
                  <a:srgbClr val="374151"/>
                </a:solidFill>
                <a:effectLst/>
              </a:rPr>
              <a:t>travel inspiration and validation / preview the in-person experience that the destination has to offer from a viewpoint other than that of the brand.</a:t>
            </a:r>
          </a:p>
          <a:p>
            <a:pPr>
              <a:buClr>
                <a:schemeClr val="tx1"/>
              </a:buClr>
            </a:pPr>
            <a:r>
              <a:rPr lang="en-GB" sz="1800" b="0" i="0">
                <a:solidFill>
                  <a:srgbClr val="374151"/>
                </a:solidFill>
                <a:effectLst/>
              </a:rPr>
              <a:t>social media content is tremendously accessible and influential, and it can serve to either put off potential guests or inspire them to book</a:t>
            </a:r>
            <a:endParaRPr lang="en-US" altLang="en-US" sz="1800"/>
          </a:p>
          <a:p>
            <a:pPr algn="l"/>
            <a:r>
              <a:rPr lang="en-US" altLang="en-US" sz="1800"/>
              <a:t>The </a:t>
            </a:r>
            <a:r>
              <a:rPr lang="en-US" altLang="en-US" sz="1800" err="1"/>
              <a:t>globalisation</a:t>
            </a:r>
            <a:r>
              <a:rPr lang="en-US" altLang="en-US" sz="1800"/>
              <a:t> of the media? - </a:t>
            </a:r>
            <a:r>
              <a:rPr lang="en-GB" sz="1800" b="0" i="0">
                <a:solidFill>
                  <a:srgbClr val="374151"/>
                </a:solidFill>
                <a:effectLst/>
              </a:rPr>
              <a:t>Over 97% of millennials share photos and videos of their travels online, building an influential web of peer-to-peer content that serves to inspire potential guests.</a:t>
            </a:r>
          </a:p>
          <a:p>
            <a:br>
              <a:rPr lang="en-GB" sz="1800"/>
            </a:br>
            <a:r>
              <a:rPr lang="en-US" altLang="en-US" sz="1800"/>
              <a:t>The impact of the media on events?</a:t>
            </a:r>
          </a:p>
          <a:p>
            <a:pPr>
              <a:buClr>
                <a:schemeClr val="tx1"/>
              </a:buClr>
            </a:pPr>
            <a:r>
              <a:rPr lang="en-US" altLang="en-US" sz="1800"/>
              <a:t>Increased audience reach through the media? - </a:t>
            </a:r>
            <a:r>
              <a:rPr lang="en-GB" altLang="en-US" sz="1800"/>
              <a:t>Loyalty programs have become a core piece of the travel business model, and social media has had a massive impact on how hotel loyalty programs are constructed.</a:t>
            </a:r>
            <a:endParaRPr lang="en-US" altLang="en-US" sz="1800"/>
          </a:p>
          <a:p>
            <a:pPr>
              <a:buClr>
                <a:schemeClr val="tx1"/>
              </a:buClr>
            </a:pPr>
            <a:r>
              <a:rPr lang="en-US" altLang="en-US" sz="1800"/>
              <a:t>Working in partnership with the media? - </a:t>
            </a:r>
            <a:r>
              <a:rPr lang="en-GB" altLang="en-US" sz="1800"/>
              <a:t>More than 25% of millennials that participate in loyalty programs are very likely to post about a brand in exchange for loyalty points.</a:t>
            </a:r>
            <a:endParaRPr lang="en-US" altLang="en-US" sz="1800"/>
          </a:p>
          <a:p>
            <a:pPr>
              <a:buClr>
                <a:schemeClr val="tx1"/>
              </a:buClr>
            </a:pPr>
            <a:r>
              <a:rPr lang="en-US" altLang="en-US" sz="1800">
                <a:hlinkClick r:id="rId2"/>
              </a:rPr>
              <a:t>https://www.entrepreneur.com/article/286408</a:t>
            </a:r>
            <a:r>
              <a:rPr lang="en-US" altLang="en-US" sz="1800"/>
              <a:t> </a:t>
            </a:r>
          </a:p>
        </p:txBody>
      </p:sp>
    </p:spTree>
    <p:extLst>
      <p:ext uri="{BB962C8B-B14F-4D97-AF65-F5344CB8AC3E}">
        <p14:creationId xmlns:p14="http://schemas.microsoft.com/office/powerpoint/2010/main" val="955628313"/>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331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315">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315">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31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9A27A-AA58-4AD5-6717-D0E761B13111}"/>
              </a:ext>
            </a:extLst>
          </p:cNvPr>
          <p:cNvSpPr>
            <a:spLocks noGrp="1"/>
          </p:cNvSpPr>
          <p:nvPr>
            <p:ph type="title"/>
          </p:nvPr>
        </p:nvSpPr>
        <p:spPr>
          <a:xfrm>
            <a:off x="306238" y="106332"/>
            <a:ext cx="10515600" cy="612337"/>
          </a:xfrm>
        </p:spPr>
        <p:txBody>
          <a:bodyPr>
            <a:normAutofit/>
          </a:bodyPr>
          <a:lstStyle/>
          <a:p>
            <a:r>
              <a:rPr lang="en-GB" sz="3600"/>
              <a:t>Let's discuss </a:t>
            </a:r>
          </a:p>
        </p:txBody>
      </p:sp>
      <p:sp>
        <p:nvSpPr>
          <p:cNvPr id="3" name="Content Placeholder 2">
            <a:extLst>
              <a:ext uri="{FF2B5EF4-FFF2-40B4-BE49-F238E27FC236}">
                <a16:creationId xmlns:a16="http://schemas.microsoft.com/office/drawing/2014/main" id="{657191E0-ECC3-59D0-680F-5A64D18359EC}"/>
              </a:ext>
            </a:extLst>
          </p:cNvPr>
          <p:cNvSpPr>
            <a:spLocks noGrp="1"/>
          </p:cNvSpPr>
          <p:nvPr>
            <p:ph idx="1"/>
          </p:nvPr>
        </p:nvSpPr>
        <p:spPr>
          <a:xfrm>
            <a:off x="52979" y="727610"/>
            <a:ext cx="12140241" cy="6190298"/>
          </a:xfrm>
        </p:spPr>
        <p:txBody>
          <a:bodyPr vert="horz" lIns="91440" tIns="45720" rIns="91440" bIns="45720" rtlCol="0" anchor="t">
            <a:noAutofit/>
          </a:bodyPr>
          <a:lstStyle/>
          <a:p>
            <a:pPr>
              <a:lnSpc>
                <a:spcPct val="120000"/>
              </a:lnSpc>
            </a:pPr>
            <a:r>
              <a:rPr lang="en-GB" sz="1600" b="1"/>
              <a:t>Travel research transformed </a:t>
            </a:r>
            <a:r>
              <a:rPr lang="en-GB" sz="1600"/>
              <a:t>- social media has had on the tourism industry to date with online reviews. </a:t>
            </a:r>
            <a:r>
              <a:rPr lang="en-GB" sz="1600" b="0" i="0">
                <a:solidFill>
                  <a:srgbClr val="374151"/>
                </a:solidFill>
                <a:effectLst/>
                <a:latin typeface="ui-sans-serif"/>
              </a:rPr>
              <a:t>89% </a:t>
            </a:r>
            <a:r>
              <a:rPr lang="en-GB" sz="1600" b="0" i="0" u="sng">
                <a:effectLst/>
                <a:latin typeface="ui-sans-serif"/>
              </a:rPr>
              <a:t>millennials</a:t>
            </a:r>
            <a:r>
              <a:rPr lang="en-GB" sz="1600" b="0" i="0">
                <a:solidFill>
                  <a:srgbClr val="374151"/>
                </a:solidFill>
                <a:effectLst/>
                <a:latin typeface="ui-sans-serif"/>
              </a:rPr>
              <a:t> plan travel activities based on content posted by their peers online Instagram / TripAdvisor.</a:t>
            </a:r>
          </a:p>
          <a:p>
            <a:pPr>
              <a:lnSpc>
                <a:spcPct val="120000"/>
              </a:lnSpc>
            </a:pPr>
            <a:r>
              <a:rPr lang="en-GB" sz="1600" b="1"/>
              <a:t>Rise in social sharing </a:t>
            </a:r>
            <a:r>
              <a:rPr lang="en-GB" sz="1600"/>
              <a:t>- People have alway</a:t>
            </a:r>
            <a:r>
              <a:rPr lang="en-GB" sz="1600" b="1"/>
              <a:t>s loved sharing photos and videos taken of their travels. has</a:t>
            </a:r>
            <a:r>
              <a:rPr lang="en-GB" sz="1600"/>
              <a:t> facilitated people's ability to share </a:t>
            </a:r>
            <a:r>
              <a:rPr lang="en-GB" sz="1600" b="1"/>
              <a:t>travel experiences with a wider audience</a:t>
            </a:r>
            <a:r>
              <a:rPr lang="en-GB" sz="1600"/>
              <a:t>.</a:t>
            </a:r>
            <a:r>
              <a:rPr lang="en-GB" sz="1600" b="1"/>
              <a:t> 97% of millennials</a:t>
            </a:r>
            <a:r>
              <a:rPr lang="en-GB" sz="1600"/>
              <a:t> share photos and videos building an influential web o</a:t>
            </a:r>
            <a:r>
              <a:rPr lang="en-GB" sz="1600" b="1"/>
              <a:t>f peer-to-peer content</a:t>
            </a:r>
            <a:r>
              <a:rPr lang="en-GB" sz="1600"/>
              <a:t> that serves to inspire potential guests. </a:t>
            </a:r>
            <a:endParaRPr lang="en-GB" sz="1600">
              <a:cs typeface="Calibri"/>
            </a:endParaRPr>
          </a:p>
          <a:p>
            <a:pPr>
              <a:lnSpc>
                <a:spcPct val="120000"/>
              </a:lnSpc>
            </a:pPr>
            <a:r>
              <a:rPr lang="en-GB" sz="1600"/>
              <a:t>Many hotels and resorts have turned to </a:t>
            </a:r>
            <a:r>
              <a:rPr lang="en-GB" sz="1600" b="1"/>
              <a:t>running social contests and campaigns</a:t>
            </a:r>
            <a:r>
              <a:rPr lang="en-GB" sz="1600"/>
              <a:t> to ensure that they get some credit for their guests' social activity. </a:t>
            </a:r>
            <a:r>
              <a:rPr lang="en-GB" sz="1600" b="1"/>
              <a:t>Kimpton Hotels </a:t>
            </a:r>
            <a:r>
              <a:rPr lang="en-GB" sz="1600"/>
              <a:t>used guests' wedding photos instead of staged, professional photographs to market their wedding venues. #KimptonWeddings</a:t>
            </a:r>
            <a:endParaRPr lang="en-GB" sz="1600">
              <a:cs typeface="Calibri"/>
            </a:endParaRPr>
          </a:p>
          <a:p>
            <a:pPr>
              <a:lnSpc>
                <a:spcPct val="120000"/>
              </a:lnSpc>
            </a:pPr>
            <a:r>
              <a:rPr lang="en-GB" sz="1600" b="1"/>
              <a:t>Enhanced customer service</a:t>
            </a:r>
            <a:r>
              <a:rPr lang="en-GB" sz="1600"/>
              <a:t> - Social media can serve as a social listening tool to find out information about your guests.</a:t>
            </a:r>
            <a:endParaRPr lang="en-GB" sz="1600">
              <a:cs typeface="Calibri"/>
            </a:endParaRPr>
          </a:p>
          <a:p>
            <a:pPr>
              <a:lnSpc>
                <a:spcPct val="120000"/>
              </a:lnSpc>
            </a:pPr>
            <a:r>
              <a:rPr lang="en-GB" sz="1600" b="1"/>
              <a:t> Reshaping travel agencies</a:t>
            </a:r>
            <a:r>
              <a:rPr lang="en-GB" sz="1600"/>
              <a:t> - Travel agencies are not obsolete -- they are still responsible for</a:t>
            </a:r>
            <a:r>
              <a:rPr lang="en-GB" sz="1600" b="1"/>
              <a:t> 55% of all airline bookings, 77% of cruise bookings, and 73% of package bookings</a:t>
            </a:r>
            <a:r>
              <a:rPr lang="en-GB" sz="1600"/>
              <a:t>. But many agencies have shifted their focus from in-person to online experiences as they adapt to new technology and market trends (OTA). </a:t>
            </a:r>
            <a:endParaRPr lang="en-GB" sz="1600">
              <a:cs typeface="Calibri"/>
            </a:endParaRPr>
          </a:p>
          <a:p>
            <a:pPr>
              <a:lnSpc>
                <a:spcPct val="120000"/>
              </a:lnSpc>
            </a:pPr>
            <a:r>
              <a:rPr lang="en-GB" sz="1600" b="1"/>
              <a:t>Changing loyalty programs </a:t>
            </a:r>
            <a:r>
              <a:rPr lang="en-GB" sz="1600"/>
              <a:t>- acquiring new customers is far more expensive than retaining existing ones. Loyalty programs have become </a:t>
            </a:r>
            <a:r>
              <a:rPr lang="en-GB" sz="1600" b="1"/>
              <a:t>a core piece of the travel business model</a:t>
            </a:r>
            <a:r>
              <a:rPr lang="en-GB" sz="1600"/>
              <a:t>, social media has had a massive impact on how hotel loyalty programs are constructed.  More than</a:t>
            </a:r>
            <a:r>
              <a:rPr lang="en-GB" sz="1600" b="1"/>
              <a:t> 25% of millennials t</a:t>
            </a:r>
            <a:r>
              <a:rPr lang="en-GB" sz="1400" b="1"/>
              <a:t>hat participate in loyalty programs</a:t>
            </a:r>
            <a:r>
              <a:rPr lang="en-GB" sz="1400"/>
              <a:t> are very likely to post about a brand in exchange for loyalty points.</a:t>
            </a:r>
            <a:endParaRPr lang="en-GB" sz="1400">
              <a:cs typeface="Calibri"/>
            </a:endParaRPr>
          </a:p>
          <a:p>
            <a:endParaRPr lang="en-GB" sz="1200">
              <a:cs typeface="Calibri"/>
            </a:endParaRPr>
          </a:p>
        </p:txBody>
      </p:sp>
    </p:spTree>
    <p:extLst>
      <p:ext uri="{BB962C8B-B14F-4D97-AF65-F5344CB8AC3E}">
        <p14:creationId xmlns:p14="http://schemas.microsoft.com/office/powerpoint/2010/main" val="2694667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F2409-1E61-6233-6D7A-1EE68008A1F8}"/>
              </a:ext>
            </a:extLst>
          </p:cNvPr>
          <p:cNvSpPr>
            <a:spLocks noGrp="1"/>
          </p:cNvSpPr>
          <p:nvPr>
            <p:ph type="title"/>
          </p:nvPr>
        </p:nvSpPr>
        <p:spPr>
          <a:xfrm>
            <a:off x="226730" y="73415"/>
            <a:ext cx="10515600" cy="599609"/>
          </a:xfrm>
        </p:spPr>
        <p:txBody>
          <a:bodyPr>
            <a:normAutofit fontScale="90000"/>
          </a:bodyPr>
          <a:lstStyle/>
          <a:p>
            <a:r>
              <a:rPr lang="en-GB" b="1"/>
              <a:t>Why Maslow's Hierarchy Of Needs Matters</a:t>
            </a:r>
          </a:p>
        </p:txBody>
      </p:sp>
      <p:pic>
        <p:nvPicPr>
          <p:cNvPr id="4" name="Online Media 3" title="Why Maslow's Hierarchy Of Needs Matters">
            <a:hlinkClick r:id="" action="ppaction://media"/>
            <a:extLst>
              <a:ext uri="{FF2B5EF4-FFF2-40B4-BE49-F238E27FC236}">
                <a16:creationId xmlns:a16="http://schemas.microsoft.com/office/drawing/2014/main" id="{5189A3BD-6382-1646-D632-265339C287BD}"/>
              </a:ext>
            </a:extLst>
          </p:cNvPr>
          <p:cNvPicPr>
            <a:picLocks noGrp="1" noRot="1" noChangeAspect="1"/>
          </p:cNvPicPr>
          <p:nvPr>
            <p:ph idx="1"/>
            <a:videoFile r:link="rId1"/>
          </p:nvPr>
        </p:nvPicPr>
        <p:blipFill>
          <a:blip r:embed="rId3"/>
          <a:stretch>
            <a:fillRect/>
          </a:stretch>
        </p:blipFill>
        <p:spPr>
          <a:xfrm>
            <a:off x="1243013" y="900113"/>
            <a:ext cx="8589962" cy="4832350"/>
          </a:xfrm>
          <a:prstGeom prst="rect">
            <a:avLst/>
          </a:prstGeom>
        </p:spPr>
      </p:pic>
    </p:spTree>
    <p:extLst>
      <p:ext uri="{BB962C8B-B14F-4D97-AF65-F5344CB8AC3E}">
        <p14:creationId xmlns:p14="http://schemas.microsoft.com/office/powerpoint/2010/main" val="235325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631F-5221-A3E5-9A5F-C6D3D4216BBB}"/>
              </a:ext>
            </a:extLst>
          </p:cNvPr>
          <p:cNvSpPr>
            <a:spLocks noGrp="1"/>
          </p:cNvSpPr>
          <p:nvPr>
            <p:ph type="title"/>
          </p:nvPr>
        </p:nvSpPr>
        <p:spPr>
          <a:xfrm>
            <a:off x="484214" y="123575"/>
            <a:ext cx="3505495" cy="1622321"/>
          </a:xfrm>
        </p:spPr>
        <p:txBody>
          <a:bodyPr>
            <a:normAutofit/>
          </a:bodyPr>
          <a:lstStyle/>
          <a:p>
            <a:r>
              <a:rPr lang="en-GB" sz="3700" b="1"/>
              <a:t>MASLOW THEORY:</a:t>
            </a:r>
            <a:br>
              <a:rPr lang="en-GB" sz="3700" b="1"/>
            </a:br>
            <a:endParaRPr lang="en-GB" sz="3700" b="1"/>
          </a:p>
        </p:txBody>
      </p:sp>
      <p:sp>
        <p:nvSpPr>
          <p:cNvPr id="3" name="Content Placeholder 2">
            <a:extLst>
              <a:ext uri="{FF2B5EF4-FFF2-40B4-BE49-F238E27FC236}">
                <a16:creationId xmlns:a16="http://schemas.microsoft.com/office/drawing/2014/main" id="{23143A33-94D7-26B0-FE7E-80F587C35B76}"/>
              </a:ext>
            </a:extLst>
          </p:cNvPr>
          <p:cNvSpPr>
            <a:spLocks noGrp="1"/>
          </p:cNvSpPr>
          <p:nvPr>
            <p:ph idx="1"/>
          </p:nvPr>
        </p:nvSpPr>
        <p:spPr>
          <a:xfrm>
            <a:off x="573430" y="1442144"/>
            <a:ext cx="4071450" cy="4650184"/>
          </a:xfrm>
        </p:spPr>
        <p:txBody>
          <a:bodyPr>
            <a:normAutofit fontScale="62500" lnSpcReduction="20000"/>
          </a:bodyPr>
          <a:lstStyle/>
          <a:p>
            <a:pPr>
              <a:lnSpc>
                <a:spcPct val="120000"/>
              </a:lnSpc>
            </a:pPr>
            <a:r>
              <a:rPr lang="en-GB" sz="3200"/>
              <a:t>Physical Motivators</a:t>
            </a:r>
          </a:p>
          <a:p>
            <a:pPr>
              <a:lnSpc>
                <a:spcPct val="120000"/>
              </a:lnSpc>
            </a:pPr>
            <a:r>
              <a:rPr lang="en-GB" sz="3200"/>
              <a:t>Interpersonal Motivators</a:t>
            </a:r>
          </a:p>
          <a:p>
            <a:pPr>
              <a:lnSpc>
                <a:spcPct val="120000"/>
              </a:lnSpc>
            </a:pPr>
            <a:r>
              <a:rPr lang="en-GB" sz="3200"/>
              <a:t>Cultural Motivators</a:t>
            </a:r>
          </a:p>
          <a:p>
            <a:pPr>
              <a:lnSpc>
                <a:spcPct val="120000"/>
              </a:lnSpc>
            </a:pPr>
            <a:r>
              <a:rPr lang="en-GB" sz="3200"/>
              <a:t>Status / Prestige Motivators</a:t>
            </a:r>
          </a:p>
          <a:p>
            <a:pPr>
              <a:lnSpc>
                <a:spcPct val="120000"/>
              </a:lnSpc>
            </a:pPr>
            <a:r>
              <a:rPr lang="en-GB" sz="3200"/>
              <a:t>Maslow’s theory shows that tourists’ motivations are based on different human needs — as these needs rise from basic comfort to personal fulfilment, they shape </a:t>
            </a:r>
            <a:r>
              <a:rPr lang="en-GB" sz="3200" i="1"/>
              <a:t>what people seek in leisure activities</a:t>
            </a:r>
            <a:r>
              <a:rPr lang="en-GB" sz="3200"/>
              <a:t> and </a:t>
            </a:r>
            <a:r>
              <a:rPr lang="en-GB" sz="3200" i="1"/>
              <a:t>create demand</a:t>
            </a:r>
            <a:r>
              <a:rPr lang="en-GB" sz="3200"/>
              <a:t> for new types of tourism experiences.</a:t>
            </a:r>
          </a:p>
        </p:txBody>
      </p:sp>
      <p:pic>
        <p:nvPicPr>
          <p:cNvPr id="4" name="Picture 3">
            <a:extLst>
              <a:ext uri="{FF2B5EF4-FFF2-40B4-BE49-F238E27FC236}">
                <a16:creationId xmlns:a16="http://schemas.microsoft.com/office/drawing/2014/main" id="{04F38988-118D-E0F8-FD5F-18193F816FCE}"/>
              </a:ext>
            </a:extLst>
          </p:cNvPr>
          <p:cNvPicPr>
            <a:picLocks noChangeAspect="1"/>
          </p:cNvPicPr>
          <p:nvPr/>
        </p:nvPicPr>
        <p:blipFill>
          <a:blip r:embed="rId2"/>
          <a:stretch>
            <a:fillRect/>
          </a:stretch>
        </p:blipFill>
        <p:spPr>
          <a:xfrm>
            <a:off x="4644880" y="-19829"/>
            <a:ext cx="7547120" cy="5875345"/>
          </a:xfrm>
          <a:prstGeom prst="rect">
            <a:avLst/>
          </a:prstGeom>
          <a:effectLst/>
        </p:spPr>
      </p:pic>
    </p:spTree>
    <p:extLst>
      <p:ext uri="{BB962C8B-B14F-4D97-AF65-F5344CB8AC3E}">
        <p14:creationId xmlns:p14="http://schemas.microsoft.com/office/powerpoint/2010/main" val="3306885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44C30-4D82-B361-FC9C-80C9379D62F9}"/>
              </a:ext>
            </a:extLst>
          </p:cNvPr>
          <p:cNvSpPr>
            <a:spLocks noGrp="1"/>
          </p:cNvSpPr>
          <p:nvPr>
            <p:ph type="title"/>
          </p:nvPr>
        </p:nvSpPr>
        <p:spPr>
          <a:xfrm>
            <a:off x="838200" y="365126"/>
            <a:ext cx="10515600" cy="958849"/>
          </a:xfrm>
        </p:spPr>
        <p:txBody>
          <a:bodyPr>
            <a:noAutofit/>
          </a:bodyPr>
          <a:lstStyle/>
          <a:p>
            <a:br>
              <a:rPr lang="en-GB" sz="3600" b="1"/>
            </a:br>
            <a:r>
              <a:rPr lang="en-GB" sz="3600" b="1"/>
              <a:t>How This Connects to Motivation, Demand, and Leisure Behaviour</a:t>
            </a:r>
            <a:br>
              <a:rPr lang="en-GB" sz="3600" b="1"/>
            </a:br>
            <a:endParaRPr lang="en-GB" sz="3600"/>
          </a:p>
        </p:txBody>
      </p:sp>
      <p:sp>
        <p:nvSpPr>
          <p:cNvPr id="3" name="Content Placeholder 2">
            <a:extLst>
              <a:ext uri="{FF2B5EF4-FFF2-40B4-BE49-F238E27FC236}">
                <a16:creationId xmlns:a16="http://schemas.microsoft.com/office/drawing/2014/main" id="{34EE6344-7717-0DE4-A3EC-5D81C76C3FA6}"/>
              </a:ext>
            </a:extLst>
          </p:cNvPr>
          <p:cNvSpPr>
            <a:spLocks noGrp="1"/>
          </p:cNvSpPr>
          <p:nvPr>
            <p:ph idx="1"/>
          </p:nvPr>
        </p:nvSpPr>
        <p:spPr>
          <a:xfrm>
            <a:off x="252442" y="1542700"/>
            <a:ext cx="11101358" cy="4594440"/>
          </a:xfrm>
        </p:spPr>
        <p:txBody>
          <a:bodyPr>
            <a:normAutofit fontScale="70000" lnSpcReduction="20000"/>
          </a:bodyPr>
          <a:lstStyle/>
          <a:p>
            <a:pPr>
              <a:lnSpc>
                <a:spcPct val="120000"/>
              </a:lnSpc>
            </a:pPr>
            <a:r>
              <a:rPr lang="en-GB" b="1"/>
              <a:t>Motivation:</a:t>
            </a:r>
            <a:r>
              <a:rPr lang="en-GB"/>
              <a:t> Maslow helps explain the </a:t>
            </a:r>
            <a:r>
              <a:rPr lang="en-GB" i="1"/>
              <a:t>psychological reasons</a:t>
            </a:r>
            <a:r>
              <a:rPr lang="en-GB"/>
              <a:t> behind travel choices. For example, some tourists travel to relax (physiological), while others travel for personal growth (self-actualisation).</a:t>
            </a:r>
          </a:p>
          <a:p>
            <a:pPr>
              <a:lnSpc>
                <a:spcPct val="120000"/>
              </a:lnSpc>
            </a:pPr>
            <a:r>
              <a:rPr lang="en-GB" b="1"/>
              <a:t>Demand:</a:t>
            </a:r>
            <a:r>
              <a:rPr lang="en-GB"/>
              <a:t> As more people reach higher levels of the hierarchy (due to rising incomes or changing values), demand shifts toward experiences that meet social, esteem, and self-actualisation needs.</a:t>
            </a:r>
          </a:p>
          <a:p>
            <a:pPr>
              <a:lnSpc>
                <a:spcPct val="120000"/>
              </a:lnSpc>
            </a:pPr>
            <a:r>
              <a:rPr lang="en-GB" b="1"/>
              <a:t>Leisure Activities:</a:t>
            </a:r>
            <a:r>
              <a:rPr lang="en-GB"/>
              <a:t> Tourists choose activities that reflect their current needs — from passive relaxation to active learning or adventure.</a:t>
            </a:r>
          </a:p>
          <a:p>
            <a:pPr>
              <a:lnSpc>
                <a:spcPct val="120000"/>
              </a:lnSpc>
            </a:pPr>
            <a:r>
              <a:rPr lang="en-GB" b="1"/>
              <a:t>Example</a:t>
            </a:r>
          </a:p>
          <a:p>
            <a:pPr>
              <a:lnSpc>
                <a:spcPct val="120000"/>
              </a:lnSpc>
            </a:pPr>
            <a:r>
              <a:rPr lang="en-GB"/>
              <a:t>A tourist choosing a yoga retreat in Bali might be fulfilling </a:t>
            </a:r>
            <a:r>
              <a:rPr lang="en-GB" b="1"/>
              <a:t>self-actualisation</a:t>
            </a:r>
            <a:r>
              <a:rPr lang="en-GB"/>
              <a:t> (seeking inner peace and personal growth).</a:t>
            </a:r>
            <a:br>
              <a:rPr lang="en-GB"/>
            </a:br>
            <a:r>
              <a:rPr lang="en-GB"/>
              <a:t>Meanwhile, a family booking an all-inclusive beach resort may be meeting </a:t>
            </a:r>
            <a:r>
              <a:rPr lang="en-GB" b="1"/>
              <a:t>physiological and safety needs</a:t>
            </a:r>
            <a:r>
              <a:rPr lang="en-GB"/>
              <a:t> (rest, food, and security).</a:t>
            </a:r>
          </a:p>
          <a:p>
            <a:endParaRPr lang="en-GB"/>
          </a:p>
        </p:txBody>
      </p:sp>
    </p:spTree>
    <p:extLst>
      <p:ext uri="{BB962C8B-B14F-4D97-AF65-F5344CB8AC3E}">
        <p14:creationId xmlns:p14="http://schemas.microsoft.com/office/powerpoint/2010/main" val="2448938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FDB4-52FD-D097-8407-E935E059DC6A}"/>
              </a:ext>
            </a:extLst>
          </p:cNvPr>
          <p:cNvSpPr>
            <a:spLocks noGrp="1"/>
          </p:cNvSpPr>
          <p:nvPr>
            <p:ph type="title"/>
          </p:nvPr>
        </p:nvSpPr>
        <p:spPr>
          <a:xfrm>
            <a:off x="0" y="0"/>
            <a:ext cx="3318025" cy="5504688"/>
          </a:xfrm>
        </p:spPr>
        <p:txBody>
          <a:bodyPr>
            <a:normAutofit/>
          </a:bodyPr>
          <a:lstStyle/>
          <a:p>
            <a:r>
              <a:rPr lang="en-GB" sz="3600" b="1"/>
              <a:t>SIGMUND FREUD.</a:t>
            </a:r>
            <a:br>
              <a:rPr lang="en-GB" sz="3600" b="1"/>
            </a:br>
            <a:r>
              <a:rPr lang="en-GB" sz="3600" b="1"/>
              <a:t>Freud’s Psychoanalytic Theory</a:t>
            </a:r>
          </a:p>
        </p:txBody>
      </p:sp>
      <p:pic>
        <p:nvPicPr>
          <p:cNvPr id="7" name="Picture 6">
            <a:extLst>
              <a:ext uri="{FF2B5EF4-FFF2-40B4-BE49-F238E27FC236}">
                <a16:creationId xmlns:a16="http://schemas.microsoft.com/office/drawing/2014/main" id="{3B943985-2943-0C8B-8B90-96803229DF6B}"/>
              </a:ext>
            </a:extLst>
          </p:cNvPr>
          <p:cNvPicPr>
            <a:picLocks noChangeAspect="1"/>
          </p:cNvPicPr>
          <p:nvPr/>
        </p:nvPicPr>
        <p:blipFill>
          <a:blip r:embed="rId2"/>
          <a:stretch>
            <a:fillRect/>
          </a:stretch>
        </p:blipFill>
        <p:spPr>
          <a:xfrm>
            <a:off x="3318025" y="936027"/>
            <a:ext cx="8718804" cy="3970378"/>
          </a:xfrm>
          <a:prstGeom prst="rect">
            <a:avLst/>
          </a:prstGeom>
        </p:spPr>
      </p:pic>
    </p:spTree>
    <p:extLst>
      <p:ext uri="{BB962C8B-B14F-4D97-AF65-F5344CB8AC3E}">
        <p14:creationId xmlns:p14="http://schemas.microsoft.com/office/powerpoint/2010/main" val="236164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107C16B-3662-F533-D0B7-2DEE4819F2B4}"/>
              </a:ext>
            </a:extLst>
          </p:cNvPr>
          <p:cNvPicPr>
            <a:picLocks noGrp="1" noChangeAspect="1"/>
          </p:cNvPicPr>
          <p:nvPr>
            <p:ph idx="1"/>
          </p:nvPr>
        </p:nvPicPr>
        <p:blipFill>
          <a:blip r:embed="rId2"/>
          <a:stretch>
            <a:fillRect/>
          </a:stretch>
        </p:blipFill>
        <p:spPr>
          <a:xfrm>
            <a:off x="1" y="0"/>
            <a:ext cx="5988204" cy="6077415"/>
          </a:xfrm>
          <a:prstGeom prst="rect">
            <a:avLst/>
          </a:prstGeom>
          <a:ln>
            <a:noFill/>
          </a:ln>
          <a:effectLst>
            <a:softEdge rad="112500"/>
          </a:effectLst>
        </p:spPr>
      </p:pic>
      <p:pic>
        <p:nvPicPr>
          <p:cNvPr id="7" name="Picture 6">
            <a:extLst>
              <a:ext uri="{FF2B5EF4-FFF2-40B4-BE49-F238E27FC236}">
                <a16:creationId xmlns:a16="http://schemas.microsoft.com/office/drawing/2014/main" id="{58D1C1F8-6CF1-7194-0B27-56029F47085D}"/>
              </a:ext>
            </a:extLst>
          </p:cNvPr>
          <p:cNvPicPr>
            <a:picLocks noChangeAspect="1"/>
          </p:cNvPicPr>
          <p:nvPr/>
        </p:nvPicPr>
        <p:blipFill>
          <a:blip r:embed="rId3"/>
          <a:stretch>
            <a:fillRect/>
          </a:stretch>
        </p:blipFill>
        <p:spPr>
          <a:xfrm>
            <a:off x="5977052" y="423747"/>
            <a:ext cx="6214947" cy="5018049"/>
          </a:xfrm>
          <a:prstGeom prst="rect">
            <a:avLst/>
          </a:prstGeom>
          <a:ln>
            <a:noFill/>
          </a:ln>
          <a:effectLst>
            <a:softEdge rad="112500"/>
          </a:effectLst>
        </p:spPr>
      </p:pic>
    </p:spTree>
    <p:extLst>
      <p:ext uri="{BB962C8B-B14F-4D97-AF65-F5344CB8AC3E}">
        <p14:creationId xmlns:p14="http://schemas.microsoft.com/office/powerpoint/2010/main" val="1537495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530A-766F-BA59-A181-492C233EE539}"/>
              </a:ext>
            </a:extLst>
          </p:cNvPr>
          <p:cNvSpPr>
            <a:spLocks noGrp="1"/>
          </p:cNvSpPr>
          <p:nvPr>
            <p:ph type="title"/>
          </p:nvPr>
        </p:nvSpPr>
        <p:spPr>
          <a:xfrm>
            <a:off x="125016" y="95538"/>
            <a:ext cx="7017002" cy="978189"/>
          </a:xfrm>
        </p:spPr>
        <p:txBody>
          <a:bodyPr anchor="b">
            <a:normAutofit/>
          </a:bodyPr>
          <a:lstStyle/>
          <a:p>
            <a:r>
              <a:rPr lang="en-GB" sz="3600"/>
              <a:t>Importance of studying Need Theory </a:t>
            </a:r>
          </a:p>
        </p:txBody>
      </p:sp>
      <p:sp>
        <p:nvSpPr>
          <p:cNvPr id="3" name="Content Placeholder 2">
            <a:extLst>
              <a:ext uri="{FF2B5EF4-FFF2-40B4-BE49-F238E27FC236}">
                <a16:creationId xmlns:a16="http://schemas.microsoft.com/office/drawing/2014/main" id="{3DCE6610-2020-1DC2-BDAF-8F14F9425B39}"/>
              </a:ext>
            </a:extLst>
          </p:cNvPr>
          <p:cNvSpPr>
            <a:spLocks noGrp="1"/>
          </p:cNvSpPr>
          <p:nvPr>
            <p:ph idx="1"/>
          </p:nvPr>
        </p:nvSpPr>
        <p:spPr>
          <a:xfrm>
            <a:off x="235851" y="1247699"/>
            <a:ext cx="7453422" cy="5277792"/>
          </a:xfrm>
        </p:spPr>
        <p:txBody>
          <a:bodyPr anchor="t">
            <a:normAutofit/>
          </a:bodyPr>
          <a:lstStyle/>
          <a:p>
            <a:pPr>
              <a:lnSpc>
                <a:spcPct val="100000"/>
              </a:lnSpc>
            </a:pPr>
            <a:r>
              <a:rPr lang="en-GB" sz="2400"/>
              <a:t>Travellers' motivations are critical to understand to predict future Travel Patterns.</a:t>
            </a:r>
          </a:p>
          <a:p>
            <a:pPr>
              <a:lnSpc>
                <a:spcPct val="100000"/>
              </a:lnSpc>
            </a:pPr>
            <a:r>
              <a:rPr lang="en-GB" sz="2400"/>
              <a:t>Need Theories are vital as they can be used to explain Travel Behaviours.</a:t>
            </a:r>
          </a:p>
          <a:p>
            <a:pPr>
              <a:lnSpc>
                <a:spcPct val="100000"/>
              </a:lnSpc>
            </a:pPr>
            <a:r>
              <a:rPr lang="en-GB" sz="2400"/>
              <a:t>Meeting ‘Consumer Needs / Wants’ is important for the Leisure + Tourism Industry as it leads to consumer satisfaction, which in turn, leads to future market impact - - e.g. ‘Word of Mouth Sales’ / Repeat Customers / Maintaining Customer Loyalty…..</a:t>
            </a:r>
          </a:p>
        </p:txBody>
      </p:sp>
      <p:pic>
        <p:nvPicPr>
          <p:cNvPr id="4" name="Picture 3">
            <a:extLst>
              <a:ext uri="{FF2B5EF4-FFF2-40B4-BE49-F238E27FC236}">
                <a16:creationId xmlns:a16="http://schemas.microsoft.com/office/drawing/2014/main" id="{E9359E4A-8DCB-E246-0DCD-2B7971CCF026}"/>
              </a:ext>
            </a:extLst>
          </p:cNvPr>
          <p:cNvPicPr>
            <a:picLocks noChangeAspect="1"/>
          </p:cNvPicPr>
          <p:nvPr/>
        </p:nvPicPr>
        <p:blipFill>
          <a:blip r:embed="rId2"/>
          <a:stretch>
            <a:fillRect/>
          </a:stretch>
        </p:blipFill>
        <p:spPr>
          <a:xfrm>
            <a:off x="7820684" y="1865751"/>
            <a:ext cx="4024192" cy="2756542"/>
          </a:xfrm>
          <a:prstGeom prst="rect">
            <a:avLst/>
          </a:prstGeom>
        </p:spPr>
      </p:pic>
    </p:spTree>
    <p:extLst>
      <p:ext uri="{BB962C8B-B14F-4D97-AF65-F5344CB8AC3E}">
        <p14:creationId xmlns:p14="http://schemas.microsoft.com/office/powerpoint/2010/main" val="354013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8176A0-F33E-B899-A106-883206DD7D58}"/>
              </a:ext>
            </a:extLst>
          </p:cNvPr>
          <p:cNvPicPr>
            <a:picLocks noChangeAspect="1"/>
          </p:cNvPicPr>
          <p:nvPr/>
        </p:nvPicPr>
        <p:blipFill>
          <a:blip r:embed="rId2"/>
          <a:stretch>
            <a:fillRect/>
          </a:stretch>
        </p:blipFill>
        <p:spPr>
          <a:xfrm>
            <a:off x="8559232" y="1318286"/>
            <a:ext cx="3632768" cy="2456660"/>
          </a:xfrm>
          <a:prstGeom prst="rect">
            <a:avLst/>
          </a:prstGeom>
        </p:spPr>
      </p:pic>
      <p:sp>
        <p:nvSpPr>
          <p:cNvPr id="2" name="Title 1">
            <a:extLst>
              <a:ext uri="{FF2B5EF4-FFF2-40B4-BE49-F238E27FC236}">
                <a16:creationId xmlns:a16="http://schemas.microsoft.com/office/drawing/2014/main" id="{F2583710-2B57-EBD5-DA38-1A9A52A7DD20}"/>
              </a:ext>
            </a:extLst>
          </p:cNvPr>
          <p:cNvSpPr>
            <a:spLocks noGrp="1"/>
          </p:cNvSpPr>
          <p:nvPr>
            <p:ph type="title"/>
          </p:nvPr>
        </p:nvSpPr>
        <p:spPr>
          <a:xfrm>
            <a:off x="83288" y="0"/>
            <a:ext cx="10515600" cy="616387"/>
          </a:xfrm>
        </p:spPr>
        <p:txBody>
          <a:bodyPr>
            <a:normAutofit fontScale="90000"/>
          </a:bodyPr>
          <a:lstStyle/>
          <a:p>
            <a:r>
              <a:rPr lang="en-GB" sz="4000" b="1"/>
              <a:t>McClelland Theory</a:t>
            </a:r>
          </a:p>
        </p:txBody>
      </p:sp>
      <p:sp>
        <p:nvSpPr>
          <p:cNvPr id="3" name="Content Placeholder 2">
            <a:extLst>
              <a:ext uri="{FF2B5EF4-FFF2-40B4-BE49-F238E27FC236}">
                <a16:creationId xmlns:a16="http://schemas.microsoft.com/office/drawing/2014/main" id="{4E47A781-6095-D97D-F266-F8E6CC4703AF}"/>
              </a:ext>
            </a:extLst>
          </p:cNvPr>
          <p:cNvSpPr>
            <a:spLocks noGrp="1"/>
          </p:cNvSpPr>
          <p:nvPr>
            <p:ph idx="1"/>
          </p:nvPr>
        </p:nvSpPr>
        <p:spPr>
          <a:xfrm>
            <a:off x="241212" y="733647"/>
            <a:ext cx="8551913" cy="5263116"/>
          </a:xfrm>
        </p:spPr>
        <p:txBody>
          <a:bodyPr>
            <a:normAutofit fontScale="47500" lnSpcReduction="20000"/>
          </a:bodyPr>
          <a:lstStyle/>
          <a:p>
            <a:r>
              <a:rPr lang="en-GB" sz="3600"/>
              <a:t>David McClelland (1917–1998) developed the Three Needs Theory</a:t>
            </a:r>
            <a:endParaRPr lang="en-GB" sz="3300"/>
          </a:p>
          <a:p>
            <a:pPr>
              <a:lnSpc>
                <a:spcPct val="120000"/>
              </a:lnSpc>
            </a:pPr>
            <a:r>
              <a:rPr lang="en-GB" sz="3300"/>
              <a:t>Everyone is driven by one of three needs — achievement, affiliation or power. Different people are motivated by different drivers, so understanding what specifically motivates a person to complete a task can vastly improve the likelihood that they'll complete the assignment and do it well.</a:t>
            </a:r>
          </a:p>
          <a:p>
            <a:pPr>
              <a:lnSpc>
                <a:spcPct val="120000"/>
              </a:lnSpc>
            </a:pPr>
            <a:r>
              <a:rPr lang="en-GB" sz="3300"/>
              <a:t>So, consider this from a tourism POV.</a:t>
            </a:r>
          </a:p>
          <a:p>
            <a:pPr>
              <a:lnSpc>
                <a:spcPct val="120000"/>
              </a:lnSpc>
            </a:pPr>
            <a:r>
              <a:rPr lang="en-GB" sz="3300"/>
              <a:t>The strengths of the McClelland's acquired needs theory is that it provides a clear picture for the organization and the managers to know which type of job are suitable for the employees and which types of people that can make the organisations more successful</a:t>
            </a:r>
          </a:p>
          <a:p>
            <a:pPr>
              <a:lnSpc>
                <a:spcPct val="120000"/>
              </a:lnSpc>
            </a:pPr>
            <a:r>
              <a:rPr lang="en-GB" sz="3300"/>
              <a:t>We also discussed : this theory can be applied to changing leisure needs of the customer …..</a:t>
            </a:r>
          </a:p>
          <a:p>
            <a:pPr>
              <a:lnSpc>
                <a:spcPct val="120000"/>
              </a:lnSpc>
            </a:pPr>
            <a:r>
              <a:rPr lang="en-GB" sz="3300" b="0" i="0">
                <a:solidFill>
                  <a:srgbClr val="040C28"/>
                </a:solidFill>
                <a:effectLst/>
              </a:rPr>
              <a:t>Difference between Maslow and McClelland's theory is often used in a managerial context while Maslow's hierarchy is used in a more general context</a:t>
            </a:r>
            <a:r>
              <a:rPr lang="en-GB" sz="3300" b="0" i="0">
                <a:solidFill>
                  <a:srgbClr val="4D5156"/>
                </a:solidFill>
                <a:effectLst/>
              </a:rPr>
              <a:t>.</a:t>
            </a:r>
          </a:p>
          <a:p>
            <a:pPr>
              <a:lnSpc>
                <a:spcPct val="120000"/>
              </a:lnSpc>
            </a:pPr>
            <a:r>
              <a:rPr lang="en-GB" sz="3300"/>
              <a:t>Maslow - Explains the fundamental prerequisites for travel and the progression of traveller desires. Tourism businesses can use this to ensure they meet basic needs first before offering higher-level experiences.</a:t>
            </a:r>
          </a:p>
          <a:p>
            <a:pPr>
              <a:lnSpc>
                <a:spcPct val="120000"/>
              </a:lnSpc>
            </a:pPr>
            <a:r>
              <a:rPr lang="en-GB" sz="3300"/>
              <a:t>McClelland 3 needs - Explains the specific, individual motivations behind a person's travel choices and behaviour. It helps tourism marketers understand what drives market segments.</a:t>
            </a:r>
          </a:p>
          <a:p>
            <a:pPr>
              <a:lnSpc>
                <a:spcPct val="120000"/>
              </a:lnSpc>
            </a:pPr>
            <a:endParaRPr lang="en-GB"/>
          </a:p>
        </p:txBody>
      </p:sp>
    </p:spTree>
    <p:extLst>
      <p:ext uri="{BB962C8B-B14F-4D97-AF65-F5344CB8AC3E}">
        <p14:creationId xmlns:p14="http://schemas.microsoft.com/office/powerpoint/2010/main" val="3129751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A611-B10C-7534-D848-347357832A97}"/>
              </a:ext>
            </a:extLst>
          </p:cNvPr>
          <p:cNvSpPr>
            <a:spLocks noGrp="1"/>
          </p:cNvSpPr>
          <p:nvPr>
            <p:ph type="title"/>
          </p:nvPr>
        </p:nvSpPr>
        <p:spPr>
          <a:xfrm>
            <a:off x="124522" y="65914"/>
            <a:ext cx="10515600" cy="1325563"/>
          </a:xfrm>
        </p:spPr>
        <p:txBody>
          <a:bodyPr>
            <a:normAutofit/>
          </a:bodyPr>
          <a:lstStyle/>
          <a:p>
            <a:r>
              <a:rPr lang="en-GB" sz="3600" b="1"/>
              <a:t>McClelland’s Theory of Needs — Applying It to Tourist Behaviour</a:t>
            </a:r>
          </a:p>
        </p:txBody>
      </p:sp>
      <p:pic>
        <p:nvPicPr>
          <p:cNvPr id="5" name="Content Placeholder 4">
            <a:extLst>
              <a:ext uri="{FF2B5EF4-FFF2-40B4-BE49-F238E27FC236}">
                <a16:creationId xmlns:a16="http://schemas.microsoft.com/office/drawing/2014/main" id="{E8250BB5-59D8-93C8-D587-4A2CEAE661E5}"/>
              </a:ext>
            </a:extLst>
          </p:cNvPr>
          <p:cNvPicPr>
            <a:picLocks noGrp="1" noChangeAspect="1"/>
          </p:cNvPicPr>
          <p:nvPr>
            <p:ph idx="1"/>
          </p:nvPr>
        </p:nvPicPr>
        <p:blipFill>
          <a:blip r:embed="rId2"/>
          <a:stretch>
            <a:fillRect/>
          </a:stretch>
        </p:blipFill>
        <p:spPr>
          <a:xfrm>
            <a:off x="5597235" y="1059366"/>
            <a:ext cx="6594765" cy="4661209"/>
          </a:xfrm>
          <a:prstGeom prst="rect">
            <a:avLst/>
          </a:prstGeom>
          <a:ln>
            <a:noFill/>
          </a:ln>
          <a:effectLst>
            <a:softEdge rad="112500"/>
          </a:effectLst>
        </p:spPr>
      </p:pic>
      <p:sp>
        <p:nvSpPr>
          <p:cNvPr id="7" name="TextBox 6">
            <a:extLst>
              <a:ext uri="{FF2B5EF4-FFF2-40B4-BE49-F238E27FC236}">
                <a16:creationId xmlns:a16="http://schemas.microsoft.com/office/drawing/2014/main" id="{DAB7204A-989A-41B0-D020-DDC1F2125075}"/>
              </a:ext>
            </a:extLst>
          </p:cNvPr>
          <p:cNvSpPr txBox="1"/>
          <p:nvPr/>
        </p:nvSpPr>
        <p:spPr>
          <a:xfrm>
            <a:off x="124521" y="1391477"/>
            <a:ext cx="5472713" cy="3447098"/>
          </a:xfrm>
          <a:prstGeom prst="rect">
            <a:avLst/>
          </a:prstGeom>
          <a:noFill/>
        </p:spPr>
        <p:txBody>
          <a:bodyPr wrap="square">
            <a:spAutoFit/>
          </a:bodyPr>
          <a:lstStyle/>
          <a:p>
            <a:r>
              <a:rPr lang="en-GB" sz="2000"/>
              <a:t>David McClelland (1917–1998) developed the </a:t>
            </a:r>
            <a:r>
              <a:rPr lang="en-GB" sz="2000" b="1"/>
              <a:t>Three Needs Theory.</a:t>
            </a:r>
          </a:p>
          <a:p>
            <a:endParaRPr lang="en-GB" sz="2000" b="1"/>
          </a:p>
          <a:p>
            <a:r>
              <a:rPr lang="en-GB" sz="2000"/>
              <a:t>Everyone is driven by one of three needs — achievement, affiliation or power. </a:t>
            </a:r>
          </a:p>
          <a:p>
            <a:endParaRPr lang="en-GB" sz="2000"/>
          </a:p>
          <a:p>
            <a:r>
              <a:rPr lang="en-GB" sz="2000"/>
              <a:t>Different people are motivated by different drivers, so understanding what specifically motivates a person to complete a task can vastly improve the likelihood that they'll complete the task </a:t>
            </a:r>
            <a:r>
              <a:rPr lang="en-GB"/>
              <a:t>and do it well.</a:t>
            </a:r>
          </a:p>
        </p:txBody>
      </p:sp>
    </p:spTree>
    <p:extLst>
      <p:ext uri="{BB962C8B-B14F-4D97-AF65-F5344CB8AC3E}">
        <p14:creationId xmlns:p14="http://schemas.microsoft.com/office/powerpoint/2010/main" val="9054000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5B34A-0869-3CB6-1FA4-A5F986AD6485}"/>
              </a:ext>
            </a:extLst>
          </p:cNvPr>
          <p:cNvSpPr>
            <a:spLocks noGrp="1"/>
          </p:cNvSpPr>
          <p:nvPr>
            <p:ph type="title"/>
          </p:nvPr>
        </p:nvSpPr>
        <p:spPr>
          <a:xfrm>
            <a:off x="0" y="15014"/>
            <a:ext cx="10515600" cy="687514"/>
          </a:xfrm>
        </p:spPr>
        <p:txBody>
          <a:bodyPr>
            <a:normAutofit fontScale="90000"/>
          </a:bodyPr>
          <a:lstStyle/>
          <a:p>
            <a:br>
              <a:rPr lang="en-GB" sz="4000"/>
            </a:br>
            <a:r>
              <a:rPr lang="en-GB" sz="4000"/>
              <a:t>McClelland's theory </a:t>
            </a:r>
            <a:r>
              <a:rPr lang="en-GB"/>
              <a:t>- </a:t>
            </a:r>
            <a:r>
              <a:rPr lang="en-GB" sz="3100" b="1"/>
              <a:t>How does this relate to tourism demand?</a:t>
            </a:r>
            <a:br>
              <a:rPr lang="en-GB" sz="3100" b="1"/>
            </a:br>
            <a:endParaRPr lang="en-GB"/>
          </a:p>
        </p:txBody>
      </p:sp>
      <p:pic>
        <p:nvPicPr>
          <p:cNvPr id="5" name="Content Placeholder 4">
            <a:extLst>
              <a:ext uri="{FF2B5EF4-FFF2-40B4-BE49-F238E27FC236}">
                <a16:creationId xmlns:a16="http://schemas.microsoft.com/office/drawing/2014/main" id="{4DF789DF-532D-F40F-739A-C4B94777A929}"/>
              </a:ext>
            </a:extLst>
          </p:cNvPr>
          <p:cNvPicPr>
            <a:picLocks noGrp="1" noChangeAspect="1"/>
          </p:cNvPicPr>
          <p:nvPr>
            <p:ph idx="1"/>
          </p:nvPr>
        </p:nvPicPr>
        <p:blipFill>
          <a:blip r:embed="rId2"/>
          <a:stretch>
            <a:fillRect/>
          </a:stretch>
        </p:blipFill>
        <p:spPr>
          <a:xfrm>
            <a:off x="0" y="1088522"/>
            <a:ext cx="6094141" cy="3640138"/>
          </a:xfrm>
          <a:prstGeom prst="rect">
            <a:avLst/>
          </a:prstGeom>
          <a:ln>
            <a:noFill/>
          </a:ln>
          <a:effectLst>
            <a:softEdge rad="112500"/>
          </a:effectLst>
        </p:spPr>
      </p:pic>
      <p:sp>
        <p:nvSpPr>
          <p:cNvPr id="7" name="TextBox 6">
            <a:extLst>
              <a:ext uri="{FF2B5EF4-FFF2-40B4-BE49-F238E27FC236}">
                <a16:creationId xmlns:a16="http://schemas.microsoft.com/office/drawing/2014/main" id="{7E514F09-981D-9B16-9AA8-762DD1A386DD}"/>
              </a:ext>
            </a:extLst>
          </p:cNvPr>
          <p:cNvSpPr txBox="1"/>
          <p:nvPr/>
        </p:nvSpPr>
        <p:spPr>
          <a:xfrm>
            <a:off x="6096000" y="1001888"/>
            <a:ext cx="6094140" cy="4247317"/>
          </a:xfrm>
          <a:prstGeom prst="rect">
            <a:avLst/>
          </a:prstGeom>
          <a:noFill/>
        </p:spPr>
        <p:txBody>
          <a:bodyPr wrap="square">
            <a:spAutoFit/>
          </a:bodyPr>
          <a:lstStyle/>
          <a:p>
            <a:r>
              <a:rPr lang="en-GB"/>
              <a:t>McClelland's theory helps explain why tourists may demand different products and experiences according to their dominant motivations.</a:t>
            </a:r>
          </a:p>
          <a:p>
            <a:endParaRPr lang="en-GB"/>
          </a:p>
          <a:p>
            <a:r>
              <a:rPr lang="en-GB" b="1"/>
              <a:t>Need</a:t>
            </a:r>
            <a:r>
              <a:rPr lang="en-GB"/>
              <a:t>	                                    </a:t>
            </a:r>
            <a:r>
              <a:rPr lang="en-GB" b="1"/>
              <a:t>Potential tourism demand</a:t>
            </a:r>
          </a:p>
          <a:p>
            <a:endParaRPr lang="en-GB" b="1"/>
          </a:p>
          <a:p>
            <a:r>
              <a:rPr lang="en-GB"/>
              <a:t>Achievement	                 Adventure tourism, challenge                           			holidays, sports tourism</a:t>
            </a:r>
          </a:p>
          <a:p>
            <a:r>
              <a:rPr lang="en-GB"/>
              <a:t>Affiliation	                                  Group tours, family holidays,    			festivals and social events</a:t>
            </a:r>
          </a:p>
          <a:p>
            <a:r>
              <a:rPr lang="en-GB"/>
              <a:t>Power or influence	                 VIP experiences, exclusive travel, 			leadership retreats.</a:t>
            </a:r>
          </a:p>
          <a:p>
            <a:endParaRPr lang="en-GB"/>
          </a:p>
          <a:p>
            <a:r>
              <a:rPr lang="en-GB"/>
              <a:t>These are illustrative links rather than fixed categories: one tourist may be motivated by all three needs.</a:t>
            </a:r>
          </a:p>
        </p:txBody>
      </p:sp>
      <p:sp>
        <p:nvSpPr>
          <p:cNvPr id="9" name="TextBox 8">
            <a:extLst>
              <a:ext uri="{FF2B5EF4-FFF2-40B4-BE49-F238E27FC236}">
                <a16:creationId xmlns:a16="http://schemas.microsoft.com/office/drawing/2014/main" id="{6DD1E7E7-4725-30C2-817F-E5CE4265A184}"/>
              </a:ext>
            </a:extLst>
          </p:cNvPr>
          <p:cNvSpPr txBox="1"/>
          <p:nvPr/>
        </p:nvSpPr>
        <p:spPr>
          <a:xfrm>
            <a:off x="0" y="5114654"/>
            <a:ext cx="5781907" cy="1569660"/>
          </a:xfrm>
          <a:prstGeom prst="rect">
            <a:avLst/>
          </a:prstGeom>
          <a:noFill/>
        </p:spPr>
        <p:txBody>
          <a:bodyPr wrap="square">
            <a:spAutoFit/>
          </a:bodyPr>
          <a:lstStyle/>
          <a:p>
            <a:r>
              <a:rPr lang="en-GB" sz="1600">
                <a:highlight>
                  <a:srgbClr val="FFFF00"/>
                </a:highlight>
              </a:rPr>
              <a:t>McClelland's theory suggests that tourists may travel to achieve something, connect with others or exercise influence and gain recognition. </a:t>
            </a:r>
          </a:p>
          <a:p>
            <a:r>
              <a:rPr lang="en-GB" sz="1600">
                <a:highlight>
                  <a:srgbClr val="FFFF00"/>
                </a:highlight>
              </a:rPr>
              <a:t>Understanding these motivations can help tourism businesses design experiences and marketing messages that appeal to different customer needs.</a:t>
            </a:r>
          </a:p>
        </p:txBody>
      </p:sp>
    </p:spTree>
    <p:extLst>
      <p:ext uri="{BB962C8B-B14F-4D97-AF65-F5344CB8AC3E}">
        <p14:creationId xmlns:p14="http://schemas.microsoft.com/office/powerpoint/2010/main" val="17090890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B16A8-C91A-17E1-B86C-9E089D0DAF5E}"/>
              </a:ext>
            </a:extLst>
          </p:cNvPr>
          <p:cNvSpPr>
            <a:spLocks noGrp="1"/>
          </p:cNvSpPr>
          <p:nvPr>
            <p:ph type="title"/>
          </p:nvPr>
        </p:nvSpPr>
        <p:spPr>
          <a:xfrm>
            <a:off x="0" y="0"/>
            <a:ext cx="10515600" cy="560425"/>
          </a:xfrm>
        </p:spPr>
        <p:txBody>
          <a:bodyPr>
            <a:normAutofit fontScale="90000"/>
          </a:bodyPr>
          <a:lstStyle/>
          <a:p>
            <a:r>
              <a:rPr lang="en-GB"/>
              <a:t>Doxey’s </a:t>
            </a:r>
            <a:r>
              <a:rPr lang="en-GB" err="1"/>
              <a:t>Irridex</a:t>
            </a:r>
            <a:r>
              <a:rPr lang="en-GB"/>
              <a:t> Model of Tourism (1975)</a:t>
            </a:r>
          </a:p>
        </p:txBody>
      </p:sp>
      <p:sp>
        <p:nvSpPr>
          <p:cNvPr id="3" name="Content Placeholder 2">
            <a:extLst>
              <a:ext uri="{FF2B5EF4-FFF2-40B4-BE49-F238E27FC236}">
                <a16:creationId xmlns:a16="http://schemas.microsoft.com/office/drawing/2014/main" id="{83F73694-A17B-272B-D3BA-51F7D99DBB90}"/>
              </a:ext>
            </a:extLst>
          </p:cNvPr>
          <p:cNvSpPr>
            <a:spLocks noGrp="1"/>
          </p:cNvSpPr>
          <p:nvPr>
            <p:ph idx="1"/>
          </p:nvPr>
        </p:nvSpPr>
        <p:spPr>
          <a:xfrm>
            <a:off x="1" y="1048216"/>
            <a:ext cx="4995746" cy="3972260"/>
          </a:xfrm>
        </p:spPr>
        <p:txBody>
          <a:bodyPr>
            <a:normAutofit fontScale="85000" lnSpcReduction="10000"/>
          </a:bodyPr>
          <a:lstStyle/>
          <a:p>
            <a:pPr>
              <a:lnSpc>
                <a:spcPct val="110000"/>
              </a:lnSpc>
            </a:pPr>
            <a:r>
              <a:rPr lang="en-GB"/>
              <a:t>George Doxey developed the </a:t>
            </a:r>
            <a:r>
              <a:rPr lang="en-GB" err="1"/>
              <a:t>Irridex</a:t>
            </a:r>
            <a:r>
              <a:rPr lang="en-GB"/>
              <a:t> Model in 1975 to explain how residents’ attitudes towards tourists may change as tourism increases and develops within a destination.</a:t>
            </a:r>
          </a:p>
          <a:p>
            <a:pPr>
              <a:lnSpc>
                <a:spcPct val="110000"/>
              </a:lnSpc>
            </a:pPr>
            <a:r>
              <a:rPr lang="en-GB"/>
              <a:t>The model is particularly useful when exploring tourism impacts, host–guest relationships, destination management and sustainable tourism.</a:t>
            </a:r>
          </a:p>
          <a:p>
            <a:endParaRPr lang="en-GB"/>
          </a:p>
        </p:txBody>
      </p:sp>
      <p:pic>
        <p:nvPicPr>
          <p:cNvPr id="5" name="Picture 4">
            <a:extLst>
              <a:ext uri="{FF2B5EF4-FFF2-40B4-BE49-F238E27FC236}">
                <a16:creationId xmlns:a16="http://schemas.microsoft.com/office/drawing/2014/main" id="{43C01709-9FF1-866E-DC8B-1A7D761D6FDF}"/>
              </a:ext>
            </a:extLst>
          </p:cNvPr>
          <p:cNvPicPr>
            <a:picLocks noChangeAspect="1"/>
          </p:cNvPicPr>
          <p:nvPr/>
        </p:nvPicPr>
        <p:blipFill>
          <a:blip r:embed="rId2"/>
          <a:stretch>
            <a:fillRect/>
          </a:stretch>
        </p:blipFill>
        <p:spPr>
          <a:xfrm>
            <a:off x="5118410" y="857482"/>
            <a:ext cx="7073590" cy="5143035"/>
          </a:xfrm>
          <a:prstGeom prst="rect">
            <a:avLst/>
          </a:prstGeom>
        </p:spPr>
      </p:pic>
    </p:spTree>
    <p:extLst>
      <p:ext uri="{BB962C8B-B14F-4D97-AF65-F5344CB8AC3E}">
        <p14:creationId xmlns:p14="http://schemas.microsoft.com/office/powerpoint/2010/main" val="29282688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4FB5702-3B8C-BE3D-D94B-0E24E9313FBF}"/>
              </a:ext>
            </a:extLst>
          </p:cNvPr>
          <p:cNvPicPr>
            <a:picLocks noGrp="1" noChangeAspect="1"/>
          </p:cNvPicPr>
          <p:nvPr>
            <p:ph idx="1"/>
          </p:nvPr>
        </p:nvPicPr>
        <p:blipFill>
          <a:blip r:embed="rId2"/>
          <a:stretch>
            <a:fillRect/>
          </a:stretch>
        </p:blipFill>
        <p:spPr>
          <a:xfrm>
            <a:off x="110380" y="267628"/>
            <a:ext cx="6235060" cy="5586761"/>
          </a:xfrm>
          <a:prstGeom prst="rect">
            <a:avLst/>
          </a:prstGeom>
        </p:spPr>
      </p:pic>
      <p:pic>
        <p:nvPicPr>
          <p:cNvPr id="7" name="Picture 6">
            <a:extLst>
              <a:ext uri="{FF2B5EF4-FFF2-40B4-BE49-F238E27FC236}">
                <a16:creationId xmlns:a16="http://schemas.microsoft.com/office/drawing/2014/main" id="{B5BF0E2E-A9A3-B0C9-6BD6-5787DE740629}"/>
              </a:ext>
            </a:extLst>
          </p:cNvPr>
          <p:cNvPicPr>
            <a:picLocks noChangeAspect="1"/>
          </p:cNvPicPr>
          <p:nvPr/>
        </p:nvPicPr>
        <p:blipFill>
          <a:blip r:embed="rId3"/>
          <a:stretch>
            <a:fillRect/>
          </a:stretch>
        </p:blipFill>
        <p:spPr>
          <a:xfrm>
            <a:off x="6010507" y="267629"/>
            <a:ext cx="6181493" cy="5586760"/>
          </a:xfrm>
          <a:prstGeom prst="rect">
            <a:avLst/>
          </a:prstGeom>
        </p:spPr>
      </p:pic>
    </p:spTree>
    <p:extLst>
      <p:ext uri="{BB962C8B-B14F-4D97-AF65-F5344CB8AC3E}">
        <p14:creationId xmlns:p14="http://schemas.microsoft.com/office/powerpoint/2010/main" val="283646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5413D-723E-937E-06F7-720AB09B6B2C}"/>
              </a:ext>
            </a:extLst>
          </p:cNvPr>
          <p:cNvSpPr>
            <a:spLocks noGrp="1"/>
          </p:cNvSpPr>
          <p:nvPr>
            <p:ph type="title"/>
          </p:nvPr>
        </p:nvSpPr>
        <p:spPr>
          <a:xfrm>
            <a:off x="135673" y="77826"/>
            <a:ext cx="10515600" cy="575471"/>
          </a:xfrm>
        </p:spPr>
        <p:txBody>
          <a:bodyPr>
            <a:normAutofit fontScale="90000"/>
          </a:bodyPr>
          <a:lstStyle/>
          <a:p>
            <a:r>
              <a:rPr lang="en-GB"/>
              <a:t>Link to sustainable tourism</a:t>
            </a:r>
          </a:p>
        </p:txBody>
      </p:sp>
      <p:pic>
        <p:nvPicPr>
          <p:cNvPr id="5" name="Content Placeholder 4">
            <a:extLst>
              <a:ext uri="{FF2B5EF4-FFF2-40B4-BE49-F238E27FC236}">
                <a16:creationId xmlns:a16="http://schemas.microsoft.com/office/drawing/2014/main" id="{C745860D-F417-271B-2277-227B640720FF}"/>
              </a:ext>
            </a:extLst>
          </p:cNvPr>
          <p:cNvPicPr>
            <a:picLocks noGrp="1" noChangeAspect="1"/>
          </p:cNvPicPr>
          <p:nvPr>
            <p:ph idx="1"/>
          </p:nvPr>
        </p:nvPicPr>
        <p:blipFill>
          <a:blip r:embed="rId2"/>
          <a:stretch>
            <a:fillRect/>
          </a:stretch>
        </p:blipFill>
        <p:spPr>
          <a:xfrm>
            <a:off x="6177776" y="1036456"/>
            <a:ext cx="6014224" cy="3640138"/>
          </a:xfrm>
          <a:prstGeom prst="rect">
            <a:avLst/>
          </a:prstGeom>
        </p:spPr>
      </p:pic>
      <p:sp>
        <p:nvSpPr>
          <p:cNvPr id="7" name="TextBox 6">
            <a:extLst>
              <a:ext uri="{FF2B5EF4-FFF2-40B4-BE49-F238E27FC236}">
                <a16:creationId xmlns:a16="http://schemas.microsoft.com/office/drawing/2014/main" id="{B72548B2-FABF-34CC-FEBF-2BCCB59522CF}"/>
              </a:ext>
            </a:extLst>
          </p:cNvPr>
          <p:cNvSpPr txBox="1"/>
          <p:nvPr/>
        </p:nvSpPr>
        <p:spPr>
          <a:xfrm>
            <a:off x="259266" y="743231"/>
            <a:ext cx="6094140" cy="5078313"/>
          </a:xfrm>
          <a:prstGeom prst="rect">
            <a:avLst/>
          </a:prstGeom>
          <a:noFill/>
        </p:spPr>
        <p:txBody>
          <a:bodyPr wrap="square">
            <a:spAutoFit/>
          </a:bodyPr>
          <a:lstStyle/>
          <a:p>
            <a:r>
              <a:rPr lang="en-GB"/>
              <a:t>Doxey’s model helps understand why tourism development must consider the needs of the </a:t>
            </a:r>
            <a:r>
              <a:rPr lang="en-GB" b="1"/>
              <a:t>host community</a:t>
            </a:r>
            <a:r>
              <a:rPr lang="en-GB"/>
              <a:t>, not just visitor numbers and economic income.</a:t>
            </a:r>
          </a:p>
          <a:p>
            <a:endParaRPr lang="en-GB"/>
          </a:p>
          <a:p>
            <a:r>
              <a:rPr lang="en-GB"/>
              <a:t>Destinations can try to prevent or reduce resident dissatisfaction through:</a:t>
            </a:r>
          </a:p>
          <a:p>
            <a:pPr marL="285750" indent="-285750">
              <a:buFont typeface="Arial" panose="020B0604020202020204" pitchFamily="34" charset="0"/>
              <a:buChar char="•"/>
            </a:pPr>
            <a:r>
              <a:rPr lang="en-GB"/>
              <a:t>Managing visitor numbers and seasonal demand.</a:t>
            </a:r>
          </a:p>
          <a:p>
            <a:pPr marL="285750" indent="-285750">
              <a:buFont typeface="Arial" panose="020B0604020202020204" pitchFamily="34" charset="0"/>
              <a:buChar char="•"/>
            </a:pPr>
            <a:r>
              <a:rPr lang="en-GB"/>
              <a:t>Consulting residents when planning tourism developments.</a:t>
            </a:r>
          </a:p>
          <a:p>
            <a:pPr marL="285750" indent="-285750">
              <a:buFont typeface="Arial" panose="020B0604020202020204" pitchFamily="34" charset="0"/>
              <a:buChar char="•"/>
            </a:pPr>
            <a:r>
              <a:rPr lang="en-GB"/>
              <a:t>Investing tourism income in local infrastructure and public services.</a:t>
            </a:r>
          </a:p>
          <a:p>
            <a:pPr marL="285750" indent="-285750">
              <a:buFont typeface="Arial" panose="020B0604020202020204" pitchFamily="34" charset="0"/>
              <a:buChar char="•"/>
            </a:pPr>
            <a:r>
              <a:rPr lang="en-GB"/>
              <a:t>Encouraging responsible visitor behaviour.</a:t>
            </a:r>
          </a:p>
          <a:p>
            <a:pPr marL="285750" indent="-285750">
              <a:buFont typeface="Arial" panose="020B0604020202020204" pitchFamily="34" charset="0"/>
              <a:buChar char="•"/>
            </a:pPr>
            <a:r>
              <a:rPr lang="en-GB"/>
              <a:t>Supporting local businesses and ensuring communities benefit from tourism.</a:t>
            </a:r>
          </a:p>
          <a:p>
            <a:endParaRPr lang="en-GB"/>
          </a:p>
          <a:p>
            <a:r>
              <a:rPr lang="en-GB"/>
              <a:t>For example, if a destination experiences overcrowding during a summer festival, event organisers could introduce timed entry, improve public transport, provide adequate waste facilities and consult residents about future event planning.</a:t>
            </a:r>
          </a:p>
        </p:txBody>
      </p:sp>
    </p:spTree>
    <p:extLst>
      <p:ext uri="{BB962C8B-B14F-4D97-AF65-F5344CB8AC3E}">
        <p14:creationId xmlns:p14="http://schemas.microsoft.com/office/powerpoint/2010/main" val="2659611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DA2F3-0FA4-19B3-F8FC-00115C2FD270}"/>
              </a:ext>
            </a:extLst>
          </p:cNvPr>
          <p:cNvSpPr>
            <a:spLocks noGrp="1"/>
          </p:cNvSpPr>
          <p:nvPr>
            <p:ph type="title"/>
          </p:nvPr>
        </p:nvSpPr>
        <p:spPr>
          <a:xfrm>
            <a:off x="147084" y="103858"/>
            <a:ext cx="10515600" cy="759000"/>
          </a:xfrm>
        </p:spPr>
        <p:txBody>
          <a:bodyPr>
            <a:normAutofit/>
          </a:bodyPr>
          <a:lstStyle/>
          <a:p>
            <a:r>
              <a:rPr lang="en-GB" sz="3600" b="1"/>
              <a:t>Butler's Tourism Area Life Cycle Model (TALC)</a:t>
            </a:r>
          </a:p>
        </p:txBody>
      </p:sp>
      <p:sp>
        <p:nvSpPr>
          <p:cNvPr id="3" name="Content Placeholder 2">
            <a:extLst>
              <a:ext uri="{FF2B5EF4-FFF2-40B4-BE49-F238E27FC236}">
                <a16:creationId xmlns:a16="http://schemas.microsoft.com/office/drawing/2014/main" id="{8B5CD97D-2DE5-E1F0-9BD5-65DDDEB6AE83}"/>
              </a:ext>
            </a:extLst>
          </p:cNvPr>
          <p:cNvSpPr>
            <a:spLocks noGrp="1"/>
          </p:cNvSpPr>
          <p:nvPr>
            <p:ph idx="1"/>
          </p:nvPr>
        </p:nvSpPr>
        <p:spPr>
          <a:xfrm>
            <a:off x="147085" y="996534"/>
            <a:ext cx="11862778" cy="5348509"/>
          </a:xfrm>
        </p:spPr>
        <p:txBody>
          <a:bodyPr>
            <a:normAutofit/>
          </a:bodyPr>
          <a:lstStyle/>
          <a:p>
            <a:r>
              <a:rPr lang="en-GB"/>
              <a:t>Richard W. Butler developed the Tourism Area Life Cycle (TALC) model in 1980. It explains how a tourist destination may evolve over time as visitor numbers increase, tourism infrastructure develops and the destination faces opportunities and challenges.</a:t>
            </a:r>
          </a:p>
          <a:p>
            <a:r>
              <a:rPr lang="en-GB"/>
              <a:t>This is a useful model for understanding destination development, tourist demand, destination management and sustainable tourism.</a:t>
            </a:r>
          </a:p>
          <a:p>
            <a:r>
              <a:rPr lang="en-GB"/>
              <a:t>useful tool to understand the </a:t>
            </a:r>
            <a:r>
              <a:rPr lang="en-GB" u="sng"/>
              <a:t>stages that a tourist attraction goes through in its life. </a:t>
            </a:r>
          </a:p>
          <a:p>
            <a:r>
              <a:rPr lang="en-GB"/>
              <a:t>It helps tourism planners and developers examine how tourist resorts can change over time in response to the changing demands of the tourist industry.</a:t>
            </a:r>
          </a:p>
        </p:txBody>
      </p:sp>
    </p:spTree>
    <p:extLst>
      <p:ext uri="{BB962C8B-B14F-4D97-AF65-F5344CB8AC3E}">
        <p14:creationId xmlns:p14="http://schemas.microsoft.com/office/powerpoint/2010/main" val="303871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8EA1B5-A91E-89B1-9325-5490AC418BF5}"/>
              </a:ext>
            </a:extLst>
          </p:cNvPr>
          <p:cNvPicPr>
            <a:picLocks noGrp="1" noChangeAspect="1"/>
          </p:cNvPicPr>
          <p:nvPr>
            <p:ph idx="1"/>
          </p:nvPr>
        </p:nvPicPr>
        <p:blipFill>
          <a:blip r:embed="rId2"/>
          <a:stretch>
            <a:fillRect/>
          </a:stretch>
        </p:blipFill>
        <p:spPr>
          <a:xfrm>
            <a:off x="410186" y="546408"/>
            <a:ext cx="5332692" cy="4997411"/>
          </a:xfrm>
          <a:prstGeom prst="rect">
            <a:avLst/>
          </a:prstGeom>
        </p:spPr>
      </p:pic>
      <p:pic>
        <p:nvPicPr>
          <p:cNvPr id="7" name="Picture 6">
            <a:extLst>
              <a:ext uri="{FF2B5EF4-FFF2-40B4-BE49-F238E27FC236}">
                <a16:creationId xmlns:a16="http://schemas.microsoft.com/office/drawing/2014/main" id="{162BD758-8A13-B67B-C213-D34145A8920E}"/>
              </a:ext>
            </a:extLst>
          </p:cNvPr>
          <p:cNvPicPr>
            <a:picLocks noChangeAspect="1"/>
          </p:cNvPicPr>
          <p:nvPr/>
        </p:nvPicPr>
        <p:blipFill>
          <a:blip r:embed="rId3"/>
          <a:stretch>
            <a:fillRect/>
          </a:stretch>
        </p:blipFill>
        <p:spPr>
          <a:xfrm>
            <a:off x="5865541" y="546408"/>
            <a:ext cx="6225035" cy="4997411"/>
          </a:xfrm>
          <a:prstGeom prst="rect">
            <a:avLst/>
          </a:prstGeom>
        </p:spPr>
      </p:pic>
    </p:spTree>
    <p:extLst>
      <p:ext uri="{BB962C8B-B14F-4D97-AF65-F5344CB8AC3E}">
        <p14:creationId xmlns:p14="http://schemas.microsoft.com/office/powerpoint/2010/main" val="108767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9F226C0-F996-4A7B-4B5E-944294E365B6}"/>
              </a:ext>
            </a:extLst>
          </p:cNvPr>
          <p:cNvPicPr>
            <a:picLocks noGrp="1" noChangeAspect="1"/>
          </p:cNvPicPr>
          <p:nvPr>
            <p:ph idx="1"/>
          </p:nvPr>
        </p:nvPicPr>
        <p:blipFill>
          <a:blip r:embed="rId2"/>
          <a:stretch>
            <a:fillRect/>
          </a:stretch>
        </p:blipFill>
        <p:spPr>
          <a:xfrm>
            <a:off x="53492" y="102153"/>
            <a:ext cx="5230381" cy="3640138"/>
          </a:xfrm>
          <a:prstGeom prst="rect">
            <a:avLst/>
          </a:prstGeom>
        </p:spPr>
      </p:pic>
      <p:pic>
        <p:nvPicPr>
          <p:cNvPr id="7" name="Picture 6">
            <a:extLst>
              <a:ext uri="{FF2B5EF4-FFF2-40B4-BE49-F238E27FC236}">
                <a16:creationId xmlns:a16="http://schemas.microsoft.com/office/drawing/2014/main" id="{0BAC7063-5535-89B8-6509-53EFE4812884}"/>
              </a:ext>
            </a:extLst>
          </p:cNvPr>
          <p:cNvPicPr>
            <a:picLocks noChangeAspect="1"/>
          </p:cNvPicPr>
          <p:nvPr/>
        </p:nvPicPr>
        <p:blipFill>
          <a:blip r:embed="rId3"/>
          <a:stretch>
            <a:fillRect/>
          </a:stretch>
        </p:blipFill>
        <p:spPr>
          <a:xfrm>
            <a:off x="5536528" y="0"/>
            <a:ext cx="5871170" cy="4371278"/>
          </a:xfrm>
          <a:prstGeom prst="rect">
            <a:avLst/>
          </a:prstGeom>
        </p:spPr>
      </p:pic>
      <p:sp>
        <p:nvSpPr>
          <p:cNvPr id="9" name="TextBox 8">
            <a:extLst>
              <a:ext uri="{FF2B5EF4-FFF2-40B4-BE49-F238E27FC236}">
                <a16:creationId xmlns:a16="http://schemas.microsoft.com/office/drawing/2014/main" id="{361CE1B1-81E4-63CA-D644-258024E734B0}"/>
              </a:ext>
            </a:extLst>
          </p:cNvPr>
          <p:cNvSpPr txBox="1"/>
          <p:nvPr/>
        </p:nvSpPr>
        <p:spPr>
          <a:xfrm>
            <a:off x="5536528" y="4371278"/>
            <a:ext cx="6094140" cy="1661993"/>
          </a:xfrm>
          <a:prstGeom prst="rect">
            <a:avLst/>
          </a:prstGeom>
          <a:noFill/>
        </p:spPr>
        <p:txBody>
          <a:bodyPr wrap="square">
            <a:spAutoFit/>
          </a:bodyPr>
          <a:lstStyle/>
          <a:p>
            <a:r>
              <a:rPr lang="en-GB" sz="1600"/>
              <a:t>Exploration and involvement: visitor numbers are low but begin to grow.</a:t>
            </a:r>
          </a:p>
          <a:p>
            <a:r>
              <a:rPr lang="en-GB" sz="1600"/>
              <a:t>Development: visitor numbers rise rapidly.</a:t>
            </a:r>
          </a:p>
          <a:p>
            <a:r>
              <a:rPr lang="en-GB" sz="1600"/>
              <a:t>Consolidation: growth slows as tourism becomes established.</a:t>
            </a:r>
          </a:p>
          <a:p>
            <a:r>
              <a:rPr lang="en-GB" sz="1600"/>
              <a:t>Stagnation: visitor numbers peak or level off.</a:t>
            </a:r>
          </a:p>
          <a:p>
            <a:r>
              <a:rPr lang="en-GB" sz="1600"/>
              <a:t>After stagnation: decline or rejuvenation may occur</a:t>
            </a:r>
            <a:r>
              <a:rPr lang="en-GB"/>
              <a:t>.</a:t>
            </a:r>
          </a:p>
        </p:txBody>
      </p:sp>
    </p:spTree>
    <p:extLst>
      <p:ext uri="{BB962C8B-B14F-4D97-AF65-F5344CB8AC3E}">
        <p14:creationId xmlns:p14="http://schemas.microsoft.com/office/powerpoint/2010/main" val="414688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152C3-903F-84E2-6166-35DAB2896CD3}"/>
              </a:ext>
            </a:extLst>
          </p:cNvPr>
          <p:cNvSpPr>
            <a:spLocks noGrp="1"/>
          </p:cNvSpPr>
          <p:nvPr>
            <p:ph type="title"/>
          </p:nvPr>
        </p:nvSpPr>
        <p:spPr>
          <a:xfrm>
            <a:off x="0" y="42862"/>
            <a:ext cx="10515600" cy="646331"/>
          </a:xfrm>
        </p:spPr>
        <p:txBody>
          <a:bodyPr>
            <a:normAutofit fontScale="90000"/>
          </a:bodyPr>
          <a:lstStyle/>
          <a:p>
            <a:r>
              <a:rPr lang="en-GB"/>
              <a:t>Link to tourist behaviour and demand</a:t>
            </a:r>
          </a:p>
        </p:txBody>
      </p:sp>
      <p:pic>
        <p:nvPicPr>
          <p:cNvPr id="9" name="Content Placeholder 8">
            <a:extLst>
              <a:ext uri="{FF2B5EF4-FFF2-40B4-BE49-F238E27FC236}">
                <a16:creationId xmlns:a16="http://schemas.microsoft.com/office/drawing/2014/main" id="{7C72C4C6-A83D-4749-07BF-CA7CFF06D5A6}"/>
              </a:ext>
            </a:extLst>
          </p:cNvPr>
          <p:cNvPicPr>
            <a:picLocks noGrp="1" noChangeAspect="1"/>
          </p:cNvPicPr>
          <p:nvPr>
            <p:ph idx="1"/>
          </p:nvPr>
        </p:nvPicPr>
        <p:blipFill>
          <a:blip r:embed="rId2"/>
          <a:stretch>
            <a:fillRect/>
          </a:stretch>
        </p:blipFill>
        <p:spPr>
          <a:xfrm>
            <a:off x="959005" y="914400"/>
            <a:ext cx="9768468" cy="4479831"/>
          </a:xfrm>
          <a:prstGeom prst="rect">
            <a:avLst/>
          </a:prstGeom>
        </p:spPr>
      </p:pic>
      <p:sp>
        <p:nvSpPr>
          <p:cNvPr id="11" name="TextBox 10">
            <a:extLst>
              <a:ext uri="{FF2B5EF4-FFF2-40B4-BE49-F238E27FC236}">
                <a16:creationId xmlns:a16="http://schemas.microsoft.com/office/drawing/2014/main" id="{7F9568DA-E33D-E0DC-F9A9-D864DCE6BAEB}"/>
              </a:ext>
            </a:extLst>
          </p:cNvPr>
          <p:cNvSpPr txBox="1"/>
          <p:nvPr/>
        </p:nvSpPr>
        <p:spPr>
          <a:xfrm>
            <a:off x="1070517" y="5619438"/>
            <a:ext cx="10520554" cy="369332"/>
          </a:xfrm>
          <a:prstGeom prst="rect">
            <a:avLst/>
          </a:prstGeom>
          <a:noFill/>
        </p:spPr>
        <p:txBody>
          <a:bodyPr wrap="square">
            <a:spAutoFit/>
          </a:bodyPr>
          <a:lstStyle/>
          <a:p>
            <a:r>
              <a:rPr lang="en-GB">
                <a:highlight>
                  <a:srgbClr val="FFFF00"/>
                </a:highlight>
              </a:rPr>
              <a:t>These are typical patterns rather than rules: destinations can attract many types of tourist at any stage.</a:t>
            </a:r>
          </a:p>
        </p:txBody>
      </p:sp>
    </p:spTree>
    <p:extLst>
      <p:ext uri="{BB962C8B-B14F-4D97-AF65-F5344CB8AC3E}">
        <p14:creationId xmlns:p14="http://schemas.microsoft.com/office/powerpoint/2010/main" val="3703418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0DED2-852F-686C-923F-CBCEEEB4E495}"/>
              </a:ext>
            </a:extLst>
          </p:cNvPr>
          <p:cNvSpPr>
            <a:spLocks noGrp="1"/>
          </p:cNvSpPr>
          <p:nvPr>
            <p:ph type="title"/>
          </p:nvPr>
        </p:nvSpPr>
        <p:spPr>
          <a:xfrm>
            <a:off x="838200" y="365127"/>
            <a:ext cx="10515600" cy="549274"/>
          </a:xfrm>
        </p:spPr>
        <p:txBody>
          <a:bodyPr>
            <a:normAutofit fontScale="90000"/>
          </a:bodyPr>
          <a:lstStyle/>
          <a:p>
            <a:r>
              <a:rPr lang="en-GB"/>
              <a:t>Applying Butler to sustainable tourism</a:t>
            </a:r>
          </a:p>
        </p:txBody>
      </p:sp>
      <p:sp>
        <p:nvSpPr>
          <p:cNvPr id="3" name="Content Placeholder 2">
            <a:extLst>
              <a:ext uri="{FF2B5EF4-FFF2-40B4-BE49-F238E27FC236}">
                <a16:creationId xmlns:a16="http://schemas.microsoft.com/office/drawing/2014/main" id="{D1402828-1662-3A0A-2AD6-353B097A1593}"/>
              </a:ext>
            </a:extLst>
          </p:cNvPr>
          <p:cNvSpPr>
            <a:spLocks noGrp="1"/>
          </p:cNvSpPr>
          <p:nvPr>
            <p:ph idx="1"/>
          </p:nvPr>
        </p:nvSpPr>
        <p:spPr>
          <a:xfrm>
            <a:off x="302941" y="1159727"/>
            <a:ext cx="11338932" cy="4705815"/>
          </a:xfrm>
        </p:spPr>
        <p:txBody>
          <a:bodyPr>
            <a:normAutofit fontScale="40000" lnSpcReduction="20000"/>
          </a:bodyPr>
          <a:lstStyle/>
          <a:p>
            <a:pPr marL="0" indent="0">
              <a:lnSpc>
                <a:spcPct val="120000"/>
              </a:lnSpc>
              <a:buNone/>
            </a:pPr>
            <a:r>
              <a:rPr lang="en-GB" sz="5000"/>
              <a:t>The model can help destination managers consider when intervention may be needed.</a:t>
            </a:r>
          </a:p>
          <a:p>
            <a:pPr marL="0" indent="0">
              <a:lnSpc>
                <a:spcPct val="120000"/>
              </a:lnSpc>
              <a:buNone/>
            </a:pPr>
            <a:r>
              <a:rPr lang="en-GB" sz="5000"/>
              <a:t>For example, if a destination is approaching stagnation, managers might:</a:t>
            </a:r>
          </a:p>
          <a:p>
            <a:pPr marL="0" indent="0">
              <a:lnSpc>
                <a:spcPct val="120000"/>
              </a:lnSpc>
              <a:buNone/>
            </a:pPr>
            <a:endParaRPr lang="en-GB" sz="5000"/>
          </a:p>
          <a:p>
            <a:pPr lvl="0">
              <a:lnSpc>
                <a:spcPct val="120000"/>
              </a:lnSpc>
            </a:pPr>
            <a:r>
              <a:rPr lang="en-GB" sz="5000"/>
              <a:t>Diversify attractions and visitor experiences.</a:t>
            </a:r>
          </a:p>
          <a:p>
            <a:pPr lvl="0">
              <a:lnSpc>
                <a:spcPct val="120000"/>
              </a:lnSpc>
            </a:pPr>
            <a:r>
              <a:rPr lang="en-GB" sz="5000"/>
              <a:t>Extend the season through festivals, conferences and cultural events.</a:t>
            </a:r>
          </a:p>
          <a:p>
            <a:pPr lvl="0">
              <a:lnSpc>
                <a:spcPct val="120000"/>
              </a:lnSpc>
            </a:pPr>
            <a:r>
              <a:rPr lang="en-GB" sz="5000"/>
              <a:t>Improve public transport and environmental management.</a:t>
            </a:r>
          </a:p>
          <a:p>
            <a:pPr lvl="0">
              <a:lnSpc>
                <a:spcPct val="120000"/>
              </a:lnSpc>
            </a:pPr>
            <a:r>
              <a:rPr lang="en-GB" sz="5000"/>
              <a:t>Involve residents and local businesses in planning.</a:t>
            </a:r>
          </a:p>
          <a:p>
            <a:pPr lvl="0">
              <a:lnSpc>
                <a:spcPct val="120000"/>
              </a:lnSpc>
            </a:pPr>
            <a:r>
              <a:rPr lang="en-GB" sz="5000"/>
              <a:t>Protect natural and cultural assets that attract visitors.</a:t>
            </a:r>
          </a:p>
          <a:p>
            <a:pPr marL="0" indent="0">
              <a:lnSpc>
                <a:spcPct val="120000"/>
              </a:lnSpc>
              <a:buNone/>
            </a:pPr>
            <a:endParaRPr lang="en-GB" sz="5000"/>
          </a:p>
          <a:p>
            <a:pPr marL="0" indent="0">
              <a:lnSpc>
                <a:spcPct val="120000"/>
              </a:lnSpc>
              <a:buNone/>
            </a:pPr>
            <a:r>
              <a:rPr lang="en-GB" sz="5000"/>
              <a:t>This links to Doxey’s </a:t>
            </a:r>
            <a:r>
              <a:rPr lang="en-GB" sz="5000" err="1"/>
              <a:t>Irridex</a:t>
            </a:r>
            <a:r>
              <a:rPr lang="en-GB" sz="5000"/>
              <a:t>: Butler focuses on how a destination develops over time, whereas Doxey focuses on how residents’ attitudes towards tourism may change.</a:t>
            </a:r>
          </a:p>
          <a:p>
            <a:endParaRPr lang="en-GB"/>
          </a:p>
        </p:txBody>
      </p:sp>
    </p:spTree>
    <p:extLst>
      <p:ext uri="{BB962C8B-B14F-4D97-AF65-F5344CB8AC3E}">
        <p14:creationId xmlns:p14="http://schemas.microsoft.com/office/powerpoint/2010/main" val="33723586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119AD-471E-F9FD-B2EE-5AF3344887D0}"/>
              </a:ext>
            </a:extLst>
          </p:cNvPr>
          <p:cNvSpPr>
            <a:spLocks noGrp="1"/>
          </p:cNvSpPr>
          <p:nvPr>
            <p:ph type="title"/>
          </p:nvPr>
        </p:nvSpPr>
        <p:spPr>
          <a:xfrm>
            <a:off x="375034" y="90052"/>
            <a:ext cx="9392421" cy="526476"/>
          </a:xfrm>
        </p:spPr>
        <p:txBody>
          <a:bodyPr>
            <a:normAutofit fontScale="90000"/>
          </a:bodyPr>
          <a:lstStyle/>
          <a:p>
            <a:r>
              <a:rPr lang="en-GB" sz="3600" b="1"/>
              <a:t>Leisure activities</a:t>
            </a:r>
          </a:p>
        </p:txBody>
      </p:sp>
      <p:sp>
        <p:nvSpPr>
          <p:cNvPr id="3" name="Content Placeholder 2">
            <a:extLst>
              <a:ext uri="{FF2B5EF4-FFF2-40B4-BE49-F238E27FC236}">
                <a16:creationId xmlns:a16="http://schemas.microsoft.com/office/drawing/2014/main" id="{07B45CE8-E2AE-DB59-CC34-908DEB8C3BB7}"/>
              </a:ext>
            </a:extLst>
          </p:cNvPr>
          <p:cNvSpPr>
            <a:spLocks noGrp="1"/>
          </p:cNvSpPr>
          <p:nvPr>
            <p:ph idx="1"/>
          </p:nvPr>
        </p:nvSpPr>
        <p:spPr>
          <a:xfrm>
            <a:off x="260238" y="821995"/>
            <a:ext cx="7190509" cy="4883080"/>
          </a:xfrm>
        </p:spPr>
        <p:txBody>
          <a:bodyPr>
            <a:normAutofit fontScale="92500" lnSpcReduction="20000"/>
          </a:bodyPr>
          <a:lstStyle/>
          <a:p>
            <a:pPr>
              <a:lnSpc>
                <a:spcPct val="110000"/>
              </a:lnSpc>
            </a:pPr>
            <a:r>
              <a:rPr lang="en-GB" sz="2400"/>
              <a:t>Major factor influencing leisure activities is the </a:t>
            </a:r>
            <a:r>
              <a:rPr lang="en-GB" sz="2400" b="1"/>
              <a:t>personal factor </a:t>
            </a:r>
            <a:r>
              <a:rPr lang="en-GB" sz="2400"/>
              <a:t>determines greatly the way they perceived, understand and used.</a:t>
            </a:r>
          </a:p>
          <a:p>
            <a:pPr>
              <a:lnSpc>
                <a:spcPct val="110000"/>
              </a:lnSpc>
            </a:pPr>
            <a:r>
              <a:rPr lang="en-GB" sz="2400"/>
              <a:t>Torkildsen (2005) grouped the factors affecting participation in leisure activities </a:t>
            </a:r>
            <a:r>
              <a:rPr lang="en-GB" sz="2400" b="1"/>
              <a:t>under three headings</a:t>
            </a:r>
            <a:r>
              <a:rPr lang="en-GB" sz="2400"/>
              <a:t>: </a:t>
            </a:r>
          </a:p>
          <a:p>
            <a:pPr>
              <a:lnSpc>
                <a:spcPct val="110000"/>
              </a:lnSpc>
            </a:pPr>
            <a:r>
              <a:rPr lang="en-GB" sz="2400" b="1"/>
              <a:t>Individual factors</a:t>
            </a:r>
            <a:r>
              <a:rPr lang="en-GB" sz="2400"/>
              <a:t>: the stage of an individual’s life, his or her interests, attitudes, abilities, upbringing and personality the circumstances and situations in which individuals find themselves</a:t>
            </a:r>
          </a:p>
          <a:p>
            <a:pPr>
              <a:lnSpc>
                <a:spcPct val="110000"/>
              </a:lnSpc>
            </a:pPr>
            <a:r>
              <a:rPr lang="en-GB" sz="2400" b="1"/>
              <a:t>Social setting </a:t>
            </a:r>
            <a:r>
              <a:rPr lang="en-GB" sz="2400"/>
              <a:t>of which they are a part, the </a:t>
            </a:r>
            <a:r>
              <a:rPr lang="en-GB" sz="2400" b="1"/>
              <a:t>time</a:t>
            </a:r>
            <a:r>
              <a:rPr lang="en-GB" sz="2400"/>
              <a:t> at their disposal, their job and their </a:t>
            </a:r>
            <a:r>
              <a:rPr lang="en-GB" sz="2400" b="1"/>
              <a:t>income </a:t>
            </a:r>
            <a:r>
              <a:rPr lang="en-GB" sz="2400"/>
              <a:t>opportunities</a:t>
            </a:r>
          </a:p>
          <a:p>
            <a:pPr>
              <a:lnSpc>
                <a:spcPct val="110000"/>
              </a:lnSpc>
            </a:pPr>
            <a:r>
              <a:rPr lang="en-GB" sz="2400" b="1"/>
              <a:t>Support services </a:t>
            </a:r>
            <a:r>
              <a:rPr lang="en-GB" sz="2400"/>
              <a:t>available to the individual: resources, facilities, programmes and activities; their quality and attractiveness; and their management.</a:t>
            </a:r>
          </a:p>
          <a:p>
            <a:endParaRPr lang="en-GB" sz="1600"/>
          </a:p>
        </p:txBody>
      </p:sp>
      <p:pic>
        <p:nvPicPr>
          <p:cNvPr id="5" name="Picture 4" descr="A picture containing diagram&#10;&#10;Description automatically generated">
            <a:extLst>
              <a:ext uri="{FF2B5EF4-FFF2-40B4-BE49-F238E27FC236}">
                <a16:creationId xmlns:a16="http://schemas.microsoft.com/office/drawing/2014/main" id="{0F127331-9958-94FC-007F-816EBED0E9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17005" y="616528"/>
            <a:ext cx="4374994" cy="5407352"/>
          </a:xfrm>
          <a:prstGeom prst="rect">
            <a:avLst/>
          </a:prstGeom>
          <a:ln>
            <a:noFill/>
          </a:ln>
          <a:effectLst>
            <a:softEdge rad="112500"/>
          </a:effectLst>
        </p:spPr>
      </p:pic>
    </p:spTree>
    <p:extLst>
      <p:ext uri="{BB962C8B-B14F-4D97-AF65-F5344CB8AC3E}">
        <p14:creationId xmlns:p14="http://schemas.microsoft.com/office/powerpoint/2010/main" val="3465650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219C-36A0-DF0B-F0A6-DEAB38B76599}"/>
              </a:ext>
            </a:extLst>
          </p:cNvPr>
          <p:cNvSpPr>
            <a:spLocks noGrp="1"/>
          </p:cNvSpPr>
          <p:nvPr>
            <p:ph type="title"/>
          </p:nvPr>
        </p:nvSpPr>
        <p:spPr>
          <a:xfrm>
            <a:off x="838200" y="365126"/>
            <a:ext cx="10515600" cy="315912"/>
          </a:xfrm>
        </p:spPr>
        <p:txBody>
          <a:bodyPr>
            <a:noAutofit/>
          </a:bodyPr>
          <a:lstStyle/>
          <a:p>
            <a:r>
              <a:rPr lang="en-GB" sz="2800" b="1"/>
              <a:t>TILLMAN’s 10 identified needs that may determine societal leisure needs (Tillman 1974)</a:t>
            </a:r>
          </a:p>
        </p:txBody>
      </p:sp>
      <p:sp>
        <p:nvSpPr>
          <p:cNvPr id="3" name="Content Placeholder 2">
            <a:extLst>
              <a:ext uri="{FF2B5EF4-FFF2-40B4-BE49-F238E27FC236}">
                <a16:creationId xmlns:a16="http://schemas.microsoft.com/office/drawing/2014/main" id="{E3221E68-5D68-E4B4-DE5F-B10958F23C2E}"/>
              </a:ext>
            </a:extLst>
          </p:cNvPr>
          <p:cNvSpPr>
            <a:spLocks noGrp="1"/>
          </p:cNvSpPr>
          <p:nvPr>
            <p:ph idx="1"/>
          </p:nvPr>
        </p:nvSpPr>
        <p:spPr>
          <a:xfrm>
            <a:off x="485863" y="1079004"/>
            <a:ext cx="10515600" cy="4907126"/>
          </a:xfrm>
        </p:spPr>
        <p:txBody>
          <a:bodyPr>
            <a:normAutofit fontScale="70000" lnSpcReduction="20000"/>
          </a:bodyPr>
          <a:lstStyle/>
          <a:p>
            <a:pPr>
              <a:lnSpc>
                <a:spcPct val="120000"/>
              </a:lnSpc>
            </a:pPr>
            <a:r>
              <a:rPr lang="en-GB" b="1"/>
              <a:t>New experiences</a:t>
            </a:r>
            <a:r>
              <a:rPr lang="en-GB"/>
              <a:t>: The need for adventure and novel activities.</a:t>
            </a:r>
          </a:p>
          <a:p>
            <a:pPr>
              <a:lnSpc>
                <a:spcPct val="120000"/>
              </a:lnSpc>
            </a:pPr>
            <a:r>
              <a:rPr lang="en-GB" b="1"/>
              <a:t>Relaxation, escape, and fantasy</a:t>
            </a:r>
            <a:r>
              <a:rPr lang="en-GB"/>
              <a:t>: The need to relax, detach from everyday life, and engage in imagination.</a:t>
            </a:r>
          </a:p>
          <a:p>
            <a:pPr>
              <a:lnSpc>
                <a:spcPct val="120000"/>
              </a:lnSpc>
            </a:pPr>
            <a:r>
              <a:rPr lang="en-GB" b="1"/>
              <a:t>Recognition and identity</a:t>
            </a:r>
            <a:r>
              <a:rPr lang="en-GB"/>
              <a:t>: The need for acknowledgment and to develop a sense of self through leisure pursuits.</a:t>
            </a:r>
          </a:p>
          <a:p>
            <a:pPr>
              <a:lnSpc>
                <a:spcPct val="120000"/>
              </a:lnSpc>
            </a:pPr>
            <a:r>
              <a:rPr lang="en-GB" b="1"/>
              <a:t>Security</a:t>
            </a:r>
            <a:r>
              <a:rPr lang="en-GB"/>
              <a:t>: The need for safety and freedom from basic wants, like thirst, hunger, or pain.</a:t>
            </a:r>
          </a:p>
          <a:p>
            <a:pPr>
              <a:lnSpc>
                <a:spcPct val="120000"/>
              </a:lnSpc>
            </a:pPr>
            <a:r>
              <a:rPr lang="en-GB" b="1"/>
              <a:t>Dominance</a:t>
            </a:r>
            <a:r>
              <a:rPr lang="en-GB"/>
              <a:t>: The need to direct others or control one's environment.</a:t>
            </a:r>
          </a:p>
          <a:p>
            <a:pPr>
              <a:lnSpc>
                <a:spcPct val="120000"/>
              </a:lnSpc>
            </a:pPr>
            <a:r>
              <a:rPr lang="en-GB" b="1"/>
              <a:t>Response and social interaction</a:t>
            </a:r>
            <a:r>
              <a:rPr lang="en-GB"/>
              <a:t>: The need to relate and interact with other people.</a:t>
            </a:r>
          </a:p>
          <a:p>
            <a:pPr>
              <a:lnSpc>
                <a:spcPct val="120000"/>
              </a:lnSpc>
            </a:pPr>
            <a:r>
              <a:rPr lang="en-GB" b="1"/>
              <a:t>Mental activity</a:t>
            </a:r>
            <a:r>
              <a:rPr lang="en-GB"/>
              <a:t>: The need to perceive and understand through intellectual engagement.</a:t>
            </a:r>
          </a:p>
          <a:p>
            <a:pPr>
              <a:lnSpc>
                <a:spcPct val="120000"/>
              </a:lnSpc>
            </a:pPr>
            <a:r>
              <a:rPr lang="en-GB" b="1"/>
              <a:t>Creativity</a:t>
            </a:r>
            <a:r>
              <a:rPr lang="en-GB"/>
              <a:t>: The need to engage in creative expression.</a:t>
            </a:r>
          </a:p>
          <a:p>
            <a:pPr>
              <a:lnSpc>
                <a:spcPct val="120000"/>
              </a:lnSpc>
            </a:pPr>
            <a:r>
              <a:rPr lang="en-GB" b="1"/>
              <a:t>Service to others</a:t>
            </a:r>
            <a:r>
              <a:rPr lang="en-GB"/>
              <a:t>: The need to be needed and to provide service to others.</a:t>
            </a:r>
          </a:p>
          <a:p>
            <a:pPr>
              <a:lnSpc>
                <a:spcPct val="120000"/>
              </a:lnSpc>
            </a:pPr>
            <a:r>
              <a:rPr lang="en-GB" b="1"/>
              <a:t>Physical activity and fitness</a:t>
            </a:r>
            <a:r>
              <a:rPr lang="en-GB"/>
              <a:t>: The need for physical movement and maintaining fitness.</a:t>
            </a:r>
          </a:p>
        </p:txBody>
      </p:sp>
    </p:spTree>
    <p:extLst>
      <p:ext uri="{BB962C8B-B14F-4D97-AF65-F5344CB8AC3E}">
        <p14:creationId xmlns:p14="http://schemas.microsoft.com/office/powerpoint/2010/main" val="151264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8D5B-48DB-FBB5-5BC9-1D73F59852AB}"/>
              </a:ext>
            </a:extLst>
          </p:cNvPr>
          <p:cNvSpPr>
            <a:spLocks noGrp="1"/>
          </p:cNvSpPr>
          <p:nvPr>
            <p:ph type="title"/>
          </p:nvPr>
        </p:nvSpPr>
        <p:spPr>
          <a:xfrm>
            <a:off x="35117" y="-2"/>
            <a:ext cx="9392421" cy="1330841"/>
          </a:xfrm>
        </p:spPr>
        <p:txBody>
          <a:bodyPr>
            <a:normAutofit/>
          </a:bodyPr>
          <a:lstStyle/>
          <a:p>
            <a:r>
              <a:rPr lang="en-GB" sz="3600" b="1"/>
              <a:t>Task </a:t>
            </a:r>
          </a:p>
        </p:txBody>
      </p:sp>
      <p:sp>
        <p:nvSpPr>
          <p:cNvPr id="3" name="Content Placeholder 2">
            <a:extLst>
              <a:ext uri="{FF2B5EF4-FFF2-40B4-BE49-F238E27FC236}">
                <a16:creationId xmlns:a16="http://schemas.microsoft.com/office/drawing/2014/main" id="{4E08F211-1B11-6023-69C2-4E23B31DF837}"/>
              </a:ext>
            </a:extLst>
          </p:cNvPr>
          <p:cNvSpPr>
            <a:spLocks noGrp="1"/>
          </p:cNvSpPr>
          <p:nvPr>
            <p:ph idx="1"/>
          </p:nvPr>
        </p:nvSpPr>
        <p:spPr>
          <a:xfrm>
            <a:off x="35117" y="1060201"/>
            <a:ext cx="12192000" cy="5797800"/>
          </a:xfrm>
        </p:spPr>
        <p:txBody>
          <a:bodyPr>
            <a:noAutofit/>
          </a:bodyPr>
          <a:lstStyle/>
          <a:p>
            <a:endParaRPr lang="en-GB" sz="1800"/>
          </a:p>
          <a:p>
            <a:r>
              <a:rPr lang="en-GB" sz="2000"/>
              <a:t>choose a destination they know, such as Mumbles or a Welsh seaside resort.</a:t>
            </a:r>
          </a:p>
          <a:p>
            <a:pPr lvl="0"/>
            <a:r>
              <a:rPr lang="en-GB" sz="2000"/>
              <a:t>Which stage of the TALC model might the destination be experiencing?</a:t>
            </a:r>
          </a:p>
          <a:p>
            <a:pPr lvl="0"/>
            <a:r>
              <a:rPr lang="en-GB" sz="2000"/>
              <a:t>What evidence supports their answer, such as visitor numbers, new developments or changes in tourism demand?</a:t>
            </a:r>
          </a:p>
          <a:p>
            <a:pPr lvl="0"/>
            <a:r>
              <a:rPr lang="en-GB" sz="2000"/>
              <a:t>What challenges might the destination face at this stage?</a:t>
            </a:r>
          </a:p>
          <a:p>
            <a:pPr lvl="0"/>
            <a:r>
              <a:rPr lang="en-GB" sz="2000"/>
              <a:t>What could destination managers do to encourage sustainable rejuvenation?</a:t>
            </a:r>
          </a:p>
          <a:p>
            <a:r>
              <a:rPr lang="en-GB" sz="2000"/>
              <a:t>Critical-thinking point: Butler’s model is a framework, not a prediction that every destination will pass through all six stages in order. Investment, changing markets, transport, crises, policy decisions and sustainability measures can alter a destination’s development.</a:t>
            </a:r>
          </a:p>
          <a:p>
            <a:r>
              <a:rPr lang="en-GB" sz="2000"/>
              <a:t>Key takeaway: The TALC model helps tourism professionals understand that destinations change over time and that successful destination management requires adapting to changing visitor demand, community needs and environmental pressures.</a:t>
            </a:r>
          </a:p>
          <a:p>
            <a:pPr marL="0" indent="0">
              <a:buNone/>
            </a:pPr>
            <a:endParaRPr lang="en-GB" sz="2200"/>
          </a:p>
        </p:txBody>
      </p:sp>
    </p:spTree>
    <p:extLst>
      <p:ext uri="{BB962C8B-B14F-4D97-AF65-F5344CB8AC3E}">
        <p14:creationId xmlns:p14="http://schemas.microsoft.com/office/powerpoint/2010/main" val="161085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shape&#10;&#10;Description automatically generated">
            <a:extLst>
              <a:ext uri="{FF2B5EF4-FFF2-40B4-BE49-F238E27FC236}">
                <a16:creationId xmlns:a16="http://schemas.microsoft.com/office/drawing/2014/main" id="{0C6319C9-524F-7B1A-0664-778B4022D0CF}"/>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815" b="10695"/>
          <a:stretch/>
        </p:blipFill>
        <p:spPr>
          <a:xfrm>
            <a:off x="20" y="1282"/>
            <a:ext cx="12191980" cy="6856718"/>
          </a:xfrm>
          <a:prstGeom prst="rect">
            <a:avLst/>
          </a:prstGeom>
        </p:spPr>
      </p:pic>
    </p:spTree>
    <p:extLst>
      <p:ext uri="{BB962C8B-B14F-4D97-AF65-F5344CB8AC3E}">
        <p14:creationId xmlns:p14="http://schemas.microsoft.com/office/powerpoint/2010/main" val="3358938489"/>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3243</Words>
  <Application>Microsoft Office PowerPoint</Application>
  <PresentationFormat>Widescreen</PresentationFormat>
  <Paragraphs>204</Paragraphs>
  <Slides>36</Slides>
  <Notes>2</Notes>
  <HiddenSlides>2</HiddenSlides>
  <MMClips>2</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36</vt:i4>
      </vt:variant>
    </vt:vector>
  </HeadingPairs>
  <TitlesOfParts>
    <vt:vector size="46" baseType="lpstr">
      <vt:lpstr>Myriad Pro (Body)</vt:lpstr>
      <vt:lpstr>ui-sans-serif</vt:lpstr>
      <vt:lpstr>Arial</vt:lpstr>
      <vt:lpstr>Calibri</vt:lpstr>
      <vt:lpstr>Calibri Light</vt:lpstr>
      <vt:lpstr>Symbol</vt:lpstr>
      <vt:lpstr>Times New Roman</vt:lpstr>
      <vt:lpstr>AccessTheme1</vt:lpstr>
      <vt:lpstr>Accessible 2</vt:lpstr>
      <vt:lpstr>Sub Title 1</vt:lpstr>
      <vt:lpstr>PowerPoint Presentation</vt:lpstr>
      <vt:lpstr>Who watched one ?</vt:lpstr>
      <vt:lpstr>This week </vt:lpstr>
      <vt:lpstr>What is the difference between a Need and a Want?</vt:lpstr>
      <vt:lpstr>Needs, Wants, Demand</vt:lpstr>
      <vt:lpstr>Understanding Tourism Customer Behaviour</vt:lpstr>
      <vt:lpstr>Discussion </vt:lpstr>
      <vt:lpstr>The tourist decision-making process</vt:lpstr>
      <vt:lpstr>Key factors that influence tourist behaviour</vt:lpstr>
      <vt:lpstr>Modern trends and digital influences  </vt:lpstr>
      <vt:lpstr>Motivation – what motivates you?</vt:lpstr>
      <vt:lpstr>Demand in Tourism</vt:lpstr>
      <vt:lpstr>Leisure Activities and Experiences</vt:lpstr>
      <vt:lpstr>Media : 5 Ways Social Media Has Transformed Tourism Marketing</vt:lpstr>
      <vt:lpstr>Let's discuss </vt:lpstr>
      <vt:lpstr>Why Maslow's Hierarchy Of Needs Matters</vt:lpstr>
      <vt:lpstr>MASLOW THEORY: </vt:lpstr>
      <vt:lpstr> How This Connects to Motivation, Demand, and Leisure Behaviour </vt:lpstr>
      <vt:lpstr>SIGMUND FREUD. Freud’s Psychoanalytic Theory</vt:lpstr>
      <vt:lpstr>PowerPoint Presentation</vt:lpstr>
      <vt:lpstr>Importance of studying Need Theory </vt:lpstr>
      <vt:lpstr>McClelland Theory</vt:lpstr>
      <vt:lpstr>McClelland’s Theory of Needs — Applying It to Tourist Behaviour</vt:lpstr>
      <vt:lpstr> McClelland's theory - How does this relate to tourism demand? </vt:lpstr>
      <vt:lpstr>Doxey’s Irridex Model of Tourism (1975)</vt:lpstr>
      <vt:lpstr>PowerPoint Presentation</vt:lpstr>
      <vt:lpstr>Link to sustainable tourism</vt:lpstr>
      <vt:lpstr>Butler's Tourism Area Life Cycle Model (TALC)</vt:lpstr>
      <vt:lpstr>PowerPoint Presentation</vt:lpstr>
      <vt:lpstr>PowerPoint Presentation</vt:lpstr>
      <vt:lpstr>Link to tourist behaviour and demand</vt:lpstr>
      <vt:lpstr>Applying Butler to sustainable tourism</vt:lpstr>
      <vt:lpstr>Leisure activities</vt:lpstr>
      <vt:lpstr>TILLMAN’s 10 identified needs that may determine societal leisure needs (Tillman 1974)</vt:lpstr>
      <vt:lpstr>Task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Jenkins</dc:creator>
  <cp:lastModifiedBy>Deborah Jenkins</cp:lastModifiedBy>
  <cp:revision>1</cp:revision>
  <dcterms:created xsi:type="dcterms:W3CDTF">2023-09-12T13:48:33Z</dcterms:created>
  <dcterms:modified xsi:type="dcterms:W3CDTF">2026-10-13T08:30:31Z</dcterms:modified>
</cp:coreProperties>
</file>