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2"/>
  </p:notesMasterIdLst>
  <p:sldIdLst>
    <p:sldId id="256" r:id="rId4"/>
    <p:sldId id="861" r:id="rId5"/>
    <p:sldId id="819" r:id="rId6"/>
    <p:sldId id="820" r:id="rId7"/>
    <p:sldId id="855" r:id="rId8"/>
    <p:sldId id="856" r:id="rId9"/>
    <p:sldId id="859" r:id="rId10"/>
    <p:sldId id="828" r:id="rId11"/>
    <p:sldId id="528" r:id="rId12"/>
    <p:sldId id="834" r:id="rId13"/>
    <p:sldId id="839" r:id="rId14"/>
    <p:sldId id="840" r:id="rId15"/>
    <p:sldId id="545" r:id="rId16"/>
    <p:sldId id="862" r:id="rId17"/>
    <p:sldId id="535" r:id="rId18"/>
    <p:sldId id="860" r:id="rId19"/>
    <p:sldId id="851" r:id="rId20"/>
    <p:sldId id="4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49"/>
    <p:restoredTop sz="72248"/>
  </p:normalViewPr>
  <p:slideViewPr>
    <p:cSldViewPr snapToGrid="0">
      <p:cViewPr varScale="1">
        <p:scale>
          <a:sx n="80" d="100"/>
          <a:sy n="80" d="100"/>
        </p:scale>
        <p:origin x="144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C8E38B-DFBE-8B41-97AA-256AE9B8FA29}"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E69AC8-4A30-CA45-B582-661BFEDCADF0}" type="slidenum">
              <a:rPr lang="en-GB" smtClean="0"/>
              <a:t>‹#›</a:t>
            </a:fld>
            <a:endParaRPr lang="en-GB"/>
          </a:p>
        </p:txBody>
      </p:sp>
    </p:spTree>
    <p:extLst>
      <p:ext uri="{BB962C8B-B14F-4D97-AF65-F5344CB8AC3E}">
        <p14:creationId xmlns:p14="http://schemas.microsoft.com/office/powerpoint/2010/main" val="180568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Professional development for FP teachers</a:t>
            </a:r>
          </a:p>
        </p:txBody>
      </p:sp>
      <p:sp>
        <p:nvSpPr>
          <p:cNvPr id="4" name="Slide Number Placeholder 3"/>
          <p:cNvSpPr>
            <a:spLocks noGrp="1"/>
          </p:cNvSpPr>
          <p:nvPr>
            <p:ph type="sldNum" sz="quarter" idx="5"/>
          </p:nvPr>
        </p:nvSpPr>
        <p:spPr/>
        <p:txBody>
          <a:bodyPr/>
          <a:lstStyle/>
          <a:p>
            <a:fld id="{67E69AC8-4A30-CA45-B582-661BFEDCADF0}" type="slidenum">
              <a:rPr lang="en-GB" smtClean="0"/>
              <a:t>1</a:t>
            </a:fld>
            <a:endParaRPr lang="en-GB"/>
          </a:p>
        </p:txBody>
      </p:sp>
    </p:spTree>
    <p:extLst>
      <p:ext uri="{BB962C8B-B14F-4D97-AF65-F5344CB8AC3E}">
        <p14:creationId xmlns:p14="http://schemas.microsoft.com/office/powerpoint/2010/main" val="1540277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Aptos" panose="020B0004020202020204" pitchFamily="34" charset="0"/>
                <a:cs typeface="Times New Roman" panose="02020603050405020304" pitchFamily="18" charset="0"/>
              </a:rPr>
              <a:t>All of our work is underpinned by PL, some of you will be familiar with this term…other may not….there are many definitions globally this is the most recognised definition by the International PLA. The university through the work of Dr NW, who is the director of our research academy is one of the co- founders of the IPLA- she has also been part of the consensus in Ireland, England and Australia for their PL definitions and presented her work globally in relation to PL</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Physical literacy can be described as the…</a:t>
            </a:r>
          </a:p>
          <a:p>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r>
              <a:rPr lang="en-GB" sz="1800" kern="100">
                <a:effectLst/>
                <a:latin typeface="Aptos" panose="020B0004020202020204" pitchFamily="34" charset="0"/>
                <a:ea typeface="Aptos" panose="020B0004020202020204" pitchFamily="34" charset="0"/>
                <a:cs typeface="Times New Roman" panose="02020603050405020304" pitchFamily="18" charset="0"/>
              </a:rPr>
              <a:t>It is physical activity in wide and varied forms and it is relevant throughout the whole of life. </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3</a:t>
            </a:fld>
            <a:endParaRPr lang="en-GB"/>
          </a:p>
        </p:txBody>
      </p:sp>
    </p:spTree>
    <p:extLst>
      <p:ext uri="{BB962C8B-B14F-4D97-AF65-F5344CB8AC3E}">
        <p14:creationId xmlns:p14="http://schemas.microsoft.com/office/powerpoint/2010/main" val="3768043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 area of focus for me is the early years- pre school and primary age children</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During this age children are likely to have the motivation and confidence, but not the physical skills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Therefore, is important for us to provide them with high quality movement experiences </a:t>
            </a:r>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61B26F4-F2CA-44B1-A61C-184BA49F0105}" type="slidenum">
              <a:rPr lang="en-US" altLang="en-US" smtClean="0"/>
              <a:pPr/>
              <a:t>4</a:t>
            </a:fld>
            <a:endParaRPr lang="en-US" altLang="en-US"/>
          </a:p>
        </p:txBody>
      </p:sp>
    </p:spTree>
    <p:extLst>
      <p:ext uri="{BB962C8B-B14F-4D97-AF65-F5344CB8AC3E}">
        <p14:creationId xmlns:p14="http://schemas.microsoft.com/office/powerpoint/2010/main" val="2375532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Motor Competence-  </a:t>
            </a:r>
            <a:r>
              <a:rPr lang="en-US" altLang="ko-KR" sz="1200" dirty="0">
                <a:latin typeface="Calibri" panose="020F0502020204030204" pitchFamily="34" charset="0"/>
                <a:ea typeface="굴림" panose="020B0600000101010101" pitchFamily="34" charset="-127"/>
                <a:cs typeface="Calibri" panose="020F0502020204030204" pitchFamily="34" charset="0"/>
              </a:rPr>
              <a:t>TGMD 2 </a:t>
            </a:r>
            <a:r>
              <a:rPr lang="en-US" altLang="ko-KR" sz="1000" dirty="0">
                <a:latin typeface="Calibri" panose="020F0502020204030204" pitchFamily="34" charset="0"/>
                <a:ea typeface="굴림" panose="020B0600000101010101" pitchFamily="34" charset="-127"/>
                <a:cs typeface="Calibri" panose="020F0502020204030204" pitchFamily="34" charset="0"/>
              </a:rPr>
              <a:t>(Ulrich, 2000); </a:t>
            </a:r>
            <a:r>
              <a:rPr lang="en-US" altLang="ko-KR" sz="1200" dirty="0">
                <a:latin typeface="Calibri" panose="020F0502020204030204" pitchFamily="34" charset="0"/>
                <a:ea typeface="굴림" panose="020B0600000101010101" pitchFamily="34" charset="-127"/>
                <a:cs typeface="Calibri" panose="020F0502020204030204" pitchFamily="34" charset="0"/>
              </a:rPr>
              <a:t>M-ABC</a:t>
            </a:r>
            <a:r>
              <a:rPr lang="en-US" altLang="ko-KR" sz="1100" dirty="0">
                <a:latin typeface="Calibri" panose="020F0502020204030204" pitchFamily="34" charset="0"/>
                <a:ea typeface="굴림" panose="020B0600000101010101" pitchFamily="34" charset="-127"/>
                <a:cs typeface="Calibri" panose="020F0502020204030204" pitchFamily="34" charset="0"/>
              </a:rPr>
              <a:t> </a:t>
            </a:r>
            <a:r>
              <a:rPr lang="en-US" altLang="ko-KR" sz="1000" dirty="0">
                <a:latin typeface="Calibri" panose="020F0502020204030204" pitchFamily="34" charset="0"/>
                <a:ea typeface="굴림" panose="020B0600000101010101" pitchFamily="34" charset="-127"/>
                <a:cs typeface="Calibri" panose="020F0502020204030204" pitchFamily="34" charset="0"/>
              </a:rPr>
              <a:t>(Henderson, </a:t>
            </a:r>
            <a:r>
              <a:rPr lang="en-US" altLang="ko-KR" sz="1000" dirty="0" err="1">
                <a:latin typeface="Calibri" panose="020F0502020204030204" pitchFamily="34" charset="0"/>
                <a:ea typeface="굴림" panose="020B0600000101010101" pitchFamily="34" charset="-127"/>
                <a:cs typeface="Calibri" panose="020F0502020204030204" pitchFamily="34" charset="0"/>
              </a:rPr>
              <a:t>Sugden</a:t>
            </a:r>
            <a:r>
              <a:rPr lang="en-US" altLang="ko-KR" sz="1000" dirty="0">
                <a:latin typeface="Calibri" panose="020F0502020204030204" pitchFamily="34" charset="0"/>
                <a:ea typeface="굴림" panose="020B0600000101010101" pitchFamily="34" charset="-127"/>
                <a:cs typeface="Calibri" panose="020F0502020204030204" pitchFamily="34" charset="0"/>
              </a:rPr>
              <a:t> and Barnett, 2007</a:t>
            </a:r>
            <a:r>
              <a:rPr lang="en-US" altLang="ko-KR" sz="1200" dirty="0">
                <a:latin typeface="Calibri" panose="020F0502020204030204" pitchFamily="34" charset="0"/>
                <a:ea typeface="굴림" panose="020B0600000101010101" pitchFamily="34" charset="-127"/>
                <a:cs typeface="Calibri" panose="020F0502020204030204" pitchFamily="34" charset="0"/>
              </a:rPr>
              <a:t>); Product measures- Run, Throw and Jump </a:t>
            </a:r>
          </a:p>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Perceived Motor competence- </a:t>
            </a:r>
            <a:r>
              <a:rPr lang="en-US" altLang="ko-KR" sz="1200" dirty="0">
                <a:latin typeface="Calibri" panose="020F0502020204030204" pitchFamily="34" charset="0"/>
                <a:ea typeface="굴림" panose="020B0600000101010101" pitchFamily="34" charset="-127"/>
                <a:cs typeface="Calibri" panose="020F0502020204030204" pitchFamily="34" charset="0"/>
              </a:rPr>
              <a:t>PSPCSA </a:t>
            </a:r>
            <a:r>
              <a:rPr lang="en-US" altLang="ko-KR" sz="1000" dirty="0">
                <a:latin typeface="Calibri" panose="020F0502020204030204" pitchFamily="34" charset="0"/>
                <a:ea typeface="굴림" panose="020B0600000101010101" pitchFamily="34" charset="-127"/>
                <a:cs typeface="Calibri" panose="020F0502020204030204" pitchFamily="34" charset="0"/>
              </a:rPr>
              <a:t>(Harter &amp; Pike, 1984);  </a:t>
            </a:r>
            <a:r>
              <a:rPr lang="en-US" altLang="ko-KR" sz="1200" dirty="0">
                <a:latin typeface="Calibri" panose="020F0502020204030204" pitchFamily="34" charset="0"/>
                <a:ea typeface="굴림" panose="020B0600000101010101" pitchFamily="34" charset="-127"/>
                <a:cs typeface="Calibri" panose="020F0502020204030204" pitchFamily="34" charset="0"/>
              </a:rPr>
              <a:t>PMSC </a:t>
            </a:r>
            <a:r>
              <a:rPr lang="en-US" altLang="ko-KR" sz="1000" dirty="0">
                <a:latin typeface="Calibri" panose="020F0502020204030204" pitchFamily="34" charset="0"/>
                <a:ea typeface="굴림" panose="020B0600000101010101" pitchFamily="34" charset="-127"/>
                <a:cs typeface="Calibri" panose="020F0502020204030204" pitchFamily="34" charset="0"/>
              </a:rPr>
              <a:t>(Barnett </a:t>
            </a:r>
            <a:r>
              <a:rPr lang="en-US" altLang="ko-KR" sz="1000" dirty="0" err="1">
                <a:latin typeface="Calibri" panose="020F0502020204030204" pitchFamily="34" charset="0"/>
                <a:ea typeface="굴림" panose="020B0600000101010101" pitchFamily="34" charset="-127"/>
                <a:cs typeface="Calibri" panose="020F0502020204030204" pitchFamily="34" charset="0"/>
              </a:rPr>
              <a:t>el</a:t>
            </a:r>
            <a:r>
              <a:rPr lang="en-US" altLang="ko-KR" sz="1000" dirty="0">
                <a:latin typeface="Calibri" panose="020F0502020204030204" pitchFamily="34" charset="0"/>
                <a:ea typeface="굴림" panose="020B0600000101010101" pitchFamily="34" charset="-127"/>
                <a:cs typeface="Calibri" panose="020F0502020204030204" pitchFamily="34" charset="0"/>
              </a:rPr>
              <a:t> al.,2015)</a:t>
            </a:r>
          </a:p>
          <a:p>
            <a:pPr>
              <a:lnSpc>
                <a:spcPct val="130000"/>
              </a:lnSpc>
              <a:defRPr/>
            </a:pPr>
            <a:r>
              <a:rPr lang="en-US" altLang="ko-KR" sz="1200" b="1" dirty="0">
                <a:latin typeface="Calibri" panose="020F0502020204030204" pitchFamily="34" charset="0"/>
                <a:ea typeface="굴림" panose="020B0600000101010101" pitchFamily="34" charset="-127"/>
                <a:cs typeface="Calibri" panose="020F0502020204030204" pitchFamily="34" charset="0"/>
              </a:rPr>
              <a:t>Physical Activity- </a:t>
            </a:r>
            <a:r>
              <a:rPr lang="en-GB" sz="1200" dirty="0" err="1">
                <a:latin typeface="Calibri" panose="020F0502020204030204" pitchFamily="34" charset="0"/>
                <a:cs typeface="Calibri" panose="020F0502020204030204" pitchFamily="34" charset="0"/>
              </a:rPr>
              <a:t>ActiGraph</a:t>
            </a:r>
            <a:r>
              <a:rPr lang="en-GB" sz="1200" dirty="0">
                <a:latin typeface="Calibri" panose="020F0502020204030204" pitchFamily="34" charset="0"/>
                <a:cs typeface="Calibri" panose="020F0502020204030204" pitchFamily="34" charset="0"/>
              </a:rPr>
              <a:t> GT3X- BT monitor </a:t>
            </a:r>
          </a:p>
          <a:p>
            <a:pPr>
              <a:lnSpc>
                <a:spcPct val="130000"/>
              </a:lnSpc>
              <a:defRPr/>
            </a:pPr>
            <a:r>
              <a:rPr lang="en-GB" sz="1200" b="1" dirty="0">
                <a:latin typeface="Calibri" panose="020F0502020204030204" pitchFamily="34" charset="0"/>
                <a:cs typeface="Calibri" panose="020F0502020204030204" pitchFamily="34" charset="0"/>
              </a:rPr>
              <a:t>BMI </a:t>
            </a:r>
          </a:p>
          <a:p>
            <a:pPr>
              <a:lnSpc>
                <a:spcPct val="130000"/>
              </a:lnSpc>
              <a:defRPr/>
            </a:pPr>
            <a:r>
              <a:rPr lang="en-GB" sz="1200" b="1" dirty="0">
                <a:latin typeface="Calibri" panose="020F0502020204030204" pitchFamily="34" charset="0"/>
                <a:cs typeface="Calibri" panose="020F0502020204030204" pitchFamily="34" charset="0"/>
              </a:rPr>
              <a:t>Semi structured interviews/ Field notes</a:t>
            </a:r>
          </a:p>
          <a:p>
            <a:pPr>
              <a:lnSpc>
                <a:spcPct val="130000"/>
              </a:lnSpc>
              <a:defRPr/>
            </a:pPr>
            <a:r>
              <a:rPr lang="en-GB" sz="1200" b="1" dirty="0">
                <a:latin typeface="Calibri" panose="020F0502020204030204" pitchFamily="34" charset="0"/>
                <a:cs typeface="Calibri" panose="020F0502020204030204" pitchFamily="34" charset="0"/>
              </a:rPr>
              <a:t>Lesson Fidelity</a:t>
            </a:r>
          </a:p>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5</a:t>
            </a:fld>
            <a:endParaRPr lang="en-GB"/>
          </a:p>
        </p:txBody>
      </p:sp>
    </p:spTree>
    <p:extLst>
      <p:ext uri="{BB962C8B-B14F-4D97-AF65-F5344CB8AC3E}">
        <p14:creationId xmlns:p14="http://schemas.microsoft.com/office/powerpoint/2010/main" val="48973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lnSpc>
                <a:spcPct val="150000"/>
              </a:lnSpc>
            </a:pPr>
            <a:r>
              <a:rPr lang="en-US" dirty="0"/>
              <a:t>FP children are at the phase of motor development where they are developing their FMS- ‘Magic Window’</a:t>
            </a:r>
          </a:p>
          <a:p>
            <a:pPr fontAlgn="base">
              <a:lnSpc>
                <a:spcPct val="150000"/>
              </a:lnSpc>
            </a:pPr>
            <a:r>
              <a:rPr lang="en-US" dirty="0"/>
              <a:t>FMS lay the foundations for </a:t>
            </a:r>
            <a:r>
              <a:rPr lang="en-US" b="1" dirty="0"/>
              <a:t>physical competence- key attribute of PL</a:t>
            </a:r>
          </a:p>
          <a:p>
            <a:pPr fontAlgn="base">
              <a:lnSpc>
                <a:spcPct val="150000"/>
              </a:lnSpc>
            </a:pPr>
            <a:r>
              <a:rPr lang="en-GB" dirty="0"/>
              <a:t>A misconception is that children ‘naturally’ learn FMS, however they need to be </a:t>
            </a:r>
            <a:r>
              <a:rPr lang="en-GB" b="1" dirty="0">
                <a:solidFill>
                  <a:srgbClr val="FF0000"/>
                </a:solidFill>
              </a:rPr>
              <a:t>taught, reinforced and practiced</a:t>
            </a:r>
            <a:r>
              <a:rPr lang="en-GB" dirty="0"/>
              <a:t> in the correct environment</a:t>
            </a:r>
          </a:p>
          <a:p>
            <a:pPr fontAlgn="base">
              <a:lnSpc>
                <a:spcPct val="150000"/>
              </a:lnSpc>
            </a:pPr>
            <a:r>
              <a:rPr lang="en-GB" dirty="0"/>
              <a:t>Without this foundation in the early years, an individual is less likely to participate in a variety of physical activity contexts in later life- </a:t>
            </a:r>
          </a:p>
          <a:p>
            <a:pPr fontAlgn="base">
              <a:lnSpc>
                <a:spcPct val="150000"/>
              </a:lnSpc>
            </a:pPr>
            <a:r>
              <a:rPr lang="en-GB" b="1" dirty="0">
                <a:solidFill>
                  <a:srgbClr val="FF0000"/>
                </a:solidFill>
              </a:rPr>
              <a:t>Object control skills predicts PA</a:t>
            </a:r>
            <a:r>
              <a:rPr lang="en-US" b="1" dirty="0">
                <a:solidFill>
                  <a:srgbClr val="FF0000"/>
                </a:solidFill>
              </a:rPr>
              <a:t>​</a:t>
            </a:r>
            <a:endParaRPr lang="en-GB" b="1" dirty="0">
              <a:solidFill>
                <a:srgbClr val="FF0000"/>
              </a:solidFill>
            </a:endParaRPr>
          </a:p>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7</a:t>
            </a:fld>
            <a:endParaRPr lang="en-GB"/>
          </a:p>
        </p:txBody>
      </p:sp>
    </p:spTree>
    <p:extLst>
      <p:ext uri="{BB962C8B-B14F-4D97-AF65-F5344CB8AC3E}">
        <p14:creationId xmlns:p14="http://schemas.microsoft.com/office/powerpoint/2010/main" val="883670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900835B8-4232-432C-AF8C-E84F3E56A54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a:extLst>
              <a:ext uri="{FF2B5EF4-FFF2-40B4-BE49-F238E27FC236}">
                <a16:creationId xmlns:a16="http://schemas.microsoft.com/office/drawing/2014/main" id="{FC648567-3C44-4D8B-8E63-6D78BB89B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SKIP and SKIP Cymru is underpinned by DST/ </a:t>
            </a:r>
            <a:r>
              <a:rPr lang="en-US" altLang="en-US" err="1"/>
              <a:t>Newells</a:t>
            </a:r>
            <a:r>
              <a:rPr lang="en-US" altLang="en-US"/>
              <a:t> constraints theory</a:t>
            </a:r>
          </a:p>
          <a:p>
            <a:endParaRPr lang="en-US" altLang="en-US"/>
          </a:p>
          <a:p>
            <a:r>
              <a:rPr lang="en-GB" sz="1200" kern="1200">
                <a:solidFill>
                  <a:schemeClr val="tx1"/>
                </a:solidFill>
                <a:effectLst/>
                <a:latin typeface="+mn-lt"/>
                <a:ea typeface="+mn-ea"/>
                <a:cs typeface="+mn-cs"/>
              </a:rPr>
              <a:t>The ‘dynamic’ refers to the concept that change in development is non-linear and that many factors impact on this, thus change in an individual over time is not necessarily smooth and hierarchical, and each individual will have a different trajectory in how they learn and develop their motor skills.</a:t>
            </a: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‘systems’ refers to the human organism as a self-organising system made up of multiple subsystems, each proceeding at its own rate and having its own path of development (Goodway et al., 2019). An example of this would be when a child learns how to jump independently, some of the subsystems within the individual would be leg strength, balance and motivation. The slower moving systems would be leg strength and balance, but motivation can vary, thus be easily manipulated</a:t>
            </a:r>
          </a:p>
          <a:p>
            <a:r>
              <a:rPr lang="en-US" altLang="en-US"/>
              <a:t>​</a:t>
            </a:r>
          </a:p>
          <a:p>
            <a:r>
              <a:rPr lang="en-US" altLang="en-US"/>
              <a:t>Constraints theory tells us that movements develop from the interaction of the individual task and the environment. All of these three different aspects act together and if any one of them changes so too does the movement.  Individual constraints and the many body systems that undergo age-related changes. This model also </a:t>
            </a:r>
            <a:r>
              <a:rPr lang="en-US" altLang="en-US" err="1"/>
              <a:t>recognises</a:t>
            </a:r>
            <a:r>
              <a:rPr lang="en-US" altLang="en-US"/>
              <a:t> where this individual is moving (the environment)  and what the individual is doing (the task).  The three factors on the points of the triangle are called constraints. A constraint is something that can limit or  discourage movement but can also permit or encourage movements</a:t>
            </a:r>
          </a:p>
        </p:txBody>
      </p:sp>
      <p:sp>
        <p:nvSpPr>
          <p:cNvPr id="4" name="Slide Number Placeholder 3">
            <a:extLst>
              <a:ext uri="{FF2B5EF4-FFF2-40B4-BE49-F238E27FC236}">
                <a16:creationId xmlns:a16="http://schemas.microsoft.com/office/drawing/2014/main" id="{F6E87BE1-DCC0-2441-AD83-259776C8D23B}"/>
              </a:ext>
            </a:extLst>
          </p:cNvPr>
          <p:cNvSpPr>
            <a:spLocks noGrp="1"/>
          </p:cNvSpPr>
          <p:nvPr>
            <p:ph type="sldNum" sz="quarter" idx="5"/>
          </p:nvPr>
        </p:nvSpPr>
        <p:spPr/>
        <p:txBody>
          <a:bodyPr/>
          <a:lstStyle>
            <a:lvl1pPr>
              <a:defRPr>
                <a:solidFill>
                  <a:schemeClr val="tx1"/>
                </a:solidFill>
                <a:latin typeface="Myriad Pro" pitchFamily="34" charset="0"/>
              </a:defRPr>
            </a:lvl1pPr>
            <a:lvl2pPr marL="742950" indent="-285750">
              <a:defRPr>
                <a:solidFill>
                  <a:schemeClr val="tx1"/>
                </a:solidFill>
                <a:latin typeface="Myriad Pro" pitchFamily="34" charset="0"/>
              </a:defRPr>
            </a:lvl2pPr>
            <a:lvl3pPr marL="1143000" indent="-228600">
              <a:defRPr>
                <a:solidFill>
                  <a:schemeClr val="tx1"/>
                </a:solidFill>
                <a:latin typeface="Myriad Pro" pitchFamily="34" charset="0"/>
              </a:defRPr>
            </a:lvl3pPr>
            <a:lvl4pPr marL="1600200" indent="-228600">
              <a:defRPr>
                <a:solidFill>
                  <a:schemeClr val="tx1"/>
                </a:solidFill>
                <a:latin typeface="Myriad Pro" pitchFamily="34" charset="0"/>
              </a:defRPr>
            </a:lvl4pPr>
            <a:lvl5pPr marL="2057400" indent="-228600">
              <a:defRPr>
                <a:solidFill>
                  <a:schemeClr val="tx1"/>
                </a:solidFill>
                <a:latin typeface="Myriad Pro" pitchFamily="34" charset="0"/>
              </a:defRPr>
            </a:lvl5pPr>
            <a:lvl6pPr marL="2514600" indent="-228600" eaLnBrk="0" fontAlgn="base" hangingPunct="0">
              <a:spcBef>
                <a:spcPct val="0"/>
              </a:spcBef>
              <a:spcAft>
                <a:spcPct val="0"/>
              </a:spcAft>
              <a:defRPr>
                <a:solidFill>
                  <a:schemeClr val="tx1"/>
                </a:solidFill>
                <a:latin typeface="Myriad Pro" pitchFamily="34" charset="0"/>
              </a:defRPr>
            </a:lvl6pPr>
            <a:lvl7pPr marL="2971800" indent="-228600" eaLnBrk="0" fontAlgn="base" hangingPunct="0">
              <a:spcBef>
                <a:spcPct val="0"/>
              </a:spcBef>
              <a:spcAft>
                <a:spcPct val="0"/>
              </a:spcAft>
              <a:defRPr>
                <a:solidFill>
                  <a:schemeClr val="tx1"/>
                </a:solidFill>
                <a:latin typeface="Myriad Pro" pitchFamily="34" charset="0"/>
              </a:defRPr>
            </a:lvl7pPr>
            <a:lvl8pPr marL="3429000" indent="-228600" eaLnBrk="0" fontAlgn="base" hangingPunct="0">
              <a:spcBef>
                <a:spcPct val="0"/>
              </a:spcBef>
              <a:spcAft>
                <a:spcPct val="0"/>
              </a:spcAft>
              <a:defRPr>
                <a:solidFill>
                  <a:schemeClr val="tx1"/>
                </a:solidFill>
                <a:latin typeface="Myriad Pro" pitchFamily="34" charset="0"/>
              </a:defRPr>
            </a:lvl8pPr>
            <a:lvl9pPr marL="3886200" indent="-228600" eaLnBrk="0" fontAlgn="base" hangingPunct="0">
              <a:spcBef>
                <a:spcPct val="0"/>
              </a:spcBef>
              <a:spcAft>
                <a:spcPct val="0"/>
              </a:spcAft>
              <a:defRPr>
                <a:solidFill>
                  <a:schemeClr val="tx1"/>
                </a:solidFill>
                <a:latin typeface="Myriad Pro"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ACEEB65-DECB-4C9D-A029-984069B68C7E}"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Video…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E69AC8-4A30-CA45-B582-661BFEDCADF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462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pitchFamily="2" charset="0"/>
              </a:rPr>
              <a:t>It was decided to focus on MVPA due to the recommendation of 60 min of MVPA a day by WHO and the important role it plays in the promotion of lifelong health and well-being of children [</a:t>
            </a:r>
            <a:r>
              <a:rPr lang="en-GB">
                <a:solidFill>
                  <a:srgbClr val="0875B8"/>
                </a:solidFill>
                <a:effectLst/>
                <a:latin typeface="Helvetica" pitchFamily="2" charset="0"/>
              </a:rPr>
              <a:t>1</a:t>
            </a:r>
            <a:r>
              <a:rPr lang="en-GB">
                <a:effectLst/>
                <a:latin typeface="Helvetica" pitchFamily="2" charset="0"/>
              </a:rPr>
              <a:t>].</a:t>
            </a:r>
          </a:p>
          <a:p>
            <a:endParaRPr lang="en-GB">
              <a:effectLst/>
              <a:latin typeface="Helvetica" pitchFamily="2" charset="0"/>
            </a:endParaRPr>
          </a:p>
          <a:p>
            <a:r>
              <a:rPr lang="en-GB">
                <a:effectLst/>
                <a:latin typeface="Helvetica" pitchFamily="2" charset="0"/>
              </a:rPr>
              <a:t>We were also interested in sedentary behaviour due to the concerns in Wales regarding decreasing levels of PA in children</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10</a:t>
            </a:fld>
            <a:endParaRPr lang="en-GB"/>
          </a:p>
        </p:txBody>
      </p:sp>
    </p:spTree>
    <p:extLst>
      <p:ext uri="{BB962C8B-B14F-4D97-AF65-F5344CB8AC3E}">
        <p14:creationId xmlns:p14="http://schemas.microsoft.com/office/powerpoint/2010/main" val="3815902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11</a:t>
            </a:fld>
            <a:endParaRPr lang="en-GB"/>
          </a:p>
        </p:txBody>
      </p:sp>
    </p:spTree>
    <p:extLst>
      <p:ext uri="{BB962C8B-B14F-4D97-AF65-F5344CB8AC3E}">
        <p14:creationId xmlns:p14="http://schemas.microsoft.com/office/powerpoint/2010/main" val="6542809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Overall, Foundation Phase</a:t>
            </a:r>
          </a:p>
          <a:p>
            <a:r>
              <a:rPr lang="en-GB" sz="1200" kern="1200">
                <a:solidFill>
                  <a:schemeClr val="tx1"/>
                </a:solidFill>
                <a:effectLst/>
                <a:latin typeface="+mn-lt"/>
                <a:ea typeface="+mn-ea"/>
                <a:cs typeface="+mn-cs"/>
              </a:rPr>
              <a:t>children spent 48.7% of the school day in sedentary behaviour</a:t>
            </a:r>
          </a:p>
          <a:p>
            <a:endParaRPr lang="en-GB"/>
          </a:p>
          <a:p>
            <a:r>
              <a:rPr lang="en-GB"/>
              <a:t>Older FP children spent more time in MVPA than the younger</a:t>
            </a:r>
          </a:p>
          <a:p>
            <a:endParaRPr lang="en-GB"/>
          </a:p>
          <a:p>
            <a:r>
              <a:rPr lang="en-GB" sz="1200" kern="1200">
                <a:solidFill>
                  <a:schemeClr val="tx1"/>
                </a:solidFill>
                <a:effectLst/>
                <a:latin typeface="+mn-lt"/>
                <a:ea typeface="+mn-ea"/>
                <a:cs typeface="+mn-cs"/>
              </a:rPr>
              <a:t>The better the children scored in their OC skills, the more active they were; however, the lower the children scored for OC skills, the more time they spent in sedentary behaviour. </a:t>
            </a:r>
          </a:p>
          <a:p>
            <a:r>
              <a:rPr lang="en-GB" sz="1200" kern="1200">
                <a:solidFill>
                  <a:schemeClr val="tx1"/>
                </a:solidFill>
                <a:effectLst/>
                <a:latin typeface="+mn-lt"/>
                <a:ea typeface="+mn-ea"/>
                <a:cs typeface="+mn-cs"/>
              </a:rPr>
              <a:t>OC skill competence  in childhood is associated with, and predictive of, participation in physical activity in adolescence and significantly associated with time spent in MVPA (Barnett et al., 2008;</a:t>
            </a:r>
          </a:p>
          <a:p>
            <a:r>
              <a:rPr lang="en-GB" sz="1200" kern="1200">
                <a:solidFill>
                  <a:schemeClr val="tx1"/>
                </a:solidFill>
                <a:effectLst/>
                <a:latin typeface="+mn-lt"/>
                <a:ea typeface="+mn-ea"/>
                <a:cs typeface="+mn-cs"/>
              </a:rPr>
              <a:t>2009). These findings reinforce the importance of OC skills in early childhood and the relationship with physical activity levels.</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B5B09A-0FAD-2F4A-A5BB-AF6660C144C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61785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Footie families- Dr Anna Stevenson work</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BFS</a:t>
            </a:r>
          </a:p>
          <a:p>
            <a:pPr marL="342900" lvl="0" indent="-342900">
              <a:buFont typeface="Symbol" pitchFamily="2"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Sport Wales- recently won an award for our collaboration work</a:t>
            </a:r>
          </a:p>
          <a:p>
            <a:endParaRPr lang="en-GB"/>
          </a:p>
        </p:txBody>
      </p:sp>
      <p:sp>
        <p:nvSpPr>
          <p:cNvPr id="4" name="Slide Number Placeholder 3"/>
          <p:cNvSpPr>
            <a:spLocks noGrp="1"/>
          </p:cNvSpPr>
          <p:nvPr>
            <p:ph type="sldNum" sz="quarter" idx="5"/>
          </p:nvPr>
        </p:nvSpPr>
        <p:spPr/>
        <p:txBody>
          <a:bodyPr/>
          <a:lstStyle/>
          <a:p>
            <a:fld id="{6AABBAC7-E602-7040-9C53-BE3C291C9680}" type="slidenum">
              <a:rPr lang="en-GB" smtClean="0"/>
              <a:t>13</a:t>
            </a:fld>
            <a:endParaRPr lang="en-GB"/>
          </a:p>
        </p:txBody>
      </p:sp>
    </p:spTree>
    <p:extLst>
      <p:ext uri="{BB962C8B-B14F-4D97-AF65-F5344CB8AC3E}">
        <p14:creationId xmlns:p14="http://schemas.microsoft.com/office/powerpoint/2010/main" val="3958434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7E69AC8-4A30-CA45-B582-661BFEDCADF0}" type="slidenum">
              <a:rPr lang="en-GB" smtClean="0"/>
              <a:t>18</a:t>
            </a:fld>
            <a:endParaRPr lang="en-GB"/>
          </a:p>
        </p:txBody>
      </p:sp>
    </p:spTree>
    <p:extLst>
      <p:ext uri="{BB962C8B-B14F-4D97-AF65-F5344CB8AC3E}">
        <p14:creationId xmlns:p14="http://schemas.microsoft.com/office/powerpoint/2010/main" val="49993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11/18/25</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11/18/25</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11/18/25</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3.tiff"/></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23.png"/><Relationship Id="rId7"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25.tiff"/><Relationship Id="rId5" Type="http://schemas.openxmlformats.org/officeDocument/2006/relationships/image" Target="../media/image24.png"/><Relationship Id="rId4" Type="http://schemas.microsoft.com/office/2007/relationships/hdphoto" Target="../media/hdphoto3.wdp"/><Relationship Id="rId9" Type="http://schemas.openxmlformats.org/officeDocument/2006/relationships/image" Target="../media/image17.jpeg"/></Relationships>
</file>

<file path=ppt/slides/_rels/slide1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microsoft.com/office/2007/relationships/hdphoto" Target="../media/hdphoto4.wdp"/><Relationship Id="rId12"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image" Target="../media/image29.png"/><Relationship Id="rId11" Type="http://schemas.openxmlformats.org/officeDocument/2006/relationships/image" Target="../media/image33.jpeg"/><Relationship Id="rId5" Type="http://schemas.openxmlformats.org/officeDocument/2006/relationships/image" Target="../media/image28.png"/><Relationship Id="rId10" Type="http://schemas.openxmlformats.org/officeDocument/2006/relationships/image" Target="../media/image32.jpeg"/><Relationship Id="rId4" Type="http://schemas.openxmlformats.org/officeDocument/2006/relationships/image" Target="../media/image27.png"/><Relationship Id="rId9" Type="http://schemas.openxmlformats.org/officeDocument/2006/relationships/image" Target="../media/image3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2225591" y="446306"/>
            <a:ext cx="7850208" cy="6205217"/>
          </a:xfrm>
        </p:spPr>
        <p:txBody>
          <a:bodyPr vert="horz" lIns="91440" tIns="45720" rIns="91440" bIns="45720" rtlCol="0" anchor="ctr">
            <a:normAutofit/>
          </a:bodyPr>
          <a:lstStyle/>
          <a:p>
            <a:r>
              <a:rPr lang="en-US" altLang="en-US" b="1" kern="1200" dirty="0">
                <a:solidFill>
                  <a:schemeClr val="bg1">
                    <a:lumMod val="95000"/>
                    <a:lumOff val="5000"/>
                  </a:schemeClr>
                </a:solidFill>
                <a:latin typeface="+mj-lt"/>
                <a:ea typeface="+mj-ea"/>
                <a:cs typeface="+mj-cs"/>
              </a:rPr>
              <a:t>Lesson Planning Prep</a:t>
            </a:r>
            <a:br>
              <a:rPr lang="en-US" altLang="en-US" b="1" kern="1200" dirty="0">
                <a:solidFill>
                  <a:schemeClr val="bg1">
                    <a:lumMod val="95000"/>
                    <a:lumOff val="5000"/>
                  </a:schemeClr>
                </a:solidFill>
                <a:latin typeface="+mj-lt"/>
                <a:ea typeface="+mj-ea"/>
                <a:cs typeface="+mj-cs"/>
              </a:rPr>
            </a:br>
            <a:r>
              <a:rPr lang="en-US" altLang="en-US" sz="2400" b="1" kern="1200" baseline="30000" dirty="0">
                <a:solidFill>
                  <a:schemeClr val="bg1">
                    <a:lumMod val="95000"/>
                    <a:lumOff val="5000"/>
                  </a:schemeClr>
                </a:solidFill>
                <a:latin typeface="+mj-lt"/>
                <a:ea typeface="+mj-ea"/>
                <a:cs typeface="+mj-cs"/>
              </a:rPr>
              <a:t> </a:t>
            </a:r>
            <a:br>
              <a:rPr lang="en-US" altLang="en-US" b="1" kern="1200" dirty="0">
                <a:solidFill>
                  <a:srgbClr val="FF0000"/>
                </a:solidFill>
                <a:latin typeface="+mj-lt"/>
                <a:ea typeface="+mj-ea"/>
                <a:cs typeface="+mj-cs"/>
              </a:rPr>
            </a:br>
            <a:r>
              <a:rPr lang="en-GB" sz="3600" b="1" dirty="0">
                <a:solidFill>
                  <a:schemeClr val="bg1"/>
                </a:solidFill>
              </a:rPr>
              <a:t>Understand what to plan to promote various ways of moving</a:t>
            </a:r>
            <a:br>
              <a:rPr lang="en-GB" sz="3600" b="1" dirty="0">
                <a:solidFill>
                  <a:schemeClr val="bg1"/>
                </a:solidFill>
              </a:rPr>
            </a:br>
            <a:br>
              <a:rPr lang="en-GB" sz="3600" b="1" dirty="0">
                <a:solidFill>
                  <a:schemeClr val="bg1"/>
                </a:solidFill>
              </a:rPr>
            </a:br>
            <a:r>
              <a:rPr lang="en-GB" sz="3600" b="1" dirty="0">
                <a:solidFill>
                  <a:schemeClr val="bg1"/>
                </a:solidFill>
              </a:rPr>
              <a:t>Lesson to support the </a:t>
            </a:r>
            <a:br>
              <a:rPr lang="en-GB" sz="3600" b="1" dirty="0">
                <a:solidFill>
                  <a:schemeClr val="bg1"/>
                </a:solidFill>
              </a:rPr>
            </a:br>
            <a:r>
              <a:rPr lang="en-GB" sz="3600" b="1" dirty="0">
                <a:solidFill>
                  <a:schemeClr val="bg1"/>
                </a:solidFill>
              </a:rPr>
              <a:t>Area of Learning Health and Well-being</a:t>
            </a:r>
            <a:br>
              <a:rPr lang="en-GB" sz="3600" b="1" kern="1200" dirty="0">
                <a:solidFill>
                  <a:schemeClr val="bg1"/>
                </a:solidFill>
                <a:cs typeface="Calibri Light"/>
              </a:rPr>
            </a:br>
            <a:br>
              <a:rPr lang="en-GB" sz="3600" b="1" kern="1200" dirty="0">
                <a:solidFill>
                  <a:schemeClr val="bg1"/>
                </a:solidFill>
                <a:cs typeface="Calibri Light"/>
              </a:rPr>
            </a:br>
            <a:r>
              <a:rPr lang="en-GB" sz="3600" b="1" dirty="0">
                <a:solidFill>
                  <a:schemeClr val="bg1"/>
                </a:solidFill>
                <a:cs typeface="Calibri Light"/>
              </a:rPr>
              <a:t>Deall </a:t>
            </a:r>
            <a:r>
              <a:rPr lang="en-GB" sz="3600" b="1" dirty="0" err="1">
                <a:solidFill>
                  <a:schemeClr val="bg1"/>
                </a:solidFill>
                <a:cs typeface="Calibri Light"/>
              </a:rPr>
              <a:t>sut</a:t>
            </a:r>
            <a:r>
              <a:rPr lang="en-GB" sz="3600" b="1" dirty="0">
                <a:solidFill>
                  <a:schemeClr val="bg1"/>
                </a:solidFill>
                <a:cs typeface="Calibri Light"/>
              </a:rPr>
              <a:t> </a:t>
            </a:r>
            <a:r>
              <a:rPr lang="en-GB" sz="3600" b="1" dirty="0" err="1">
                <a:solidFill>
                  <a:schemeClr val="bg1"/>
                </a:solidFill>
                <a:cs typeface="Calibri Light"/>
              </a:rPr>
              <a:t>mae</a:t>
            </a:r>
            <a:r>
              <a:rPr lang="en-GB" sz="3600" b="1" dirty="0">
                <a:solidFill>
                  <a:schemeClr val="bg1"/>
                </a:solidFill>
                <a:cs typeface="Calibri Light"/>
              </a:rPr>
              <a:t> </a:t>
            </a:r>
            <a:r>
              <a:rPr lang="en-GB" sz="3600" b="1" dirty="0" err="1">
                <a:solidFill>
                  <a:schemeClr val="bg1"/>
                </a:solidFill>
                <a:cs typeface="Calibri Light"/>
              </a:rPr>
              <a:t>symud</a:t>
            </a:r>
            <a:r>
              <a:rPr lang="en-GB" sz="3600" b="1" dirty="0">
                <a:solidFill>
                  <a:schemeClr val="bg1"/>
                </a:solidFill>
                <a:cs typeface="Calibri Light"/>
              </a:rPr>
              <a:t> </a:t>
            </a:r>
            <a:r>
              <a:rPr lang="en-GB" sz="3600" b="1" dirty="0" err="1">
                <a:solidFill>
                  <a:schemeClr val="bg1"/>
                </a:solidFill>
                <a:cs typeface="Calibri Light"/>
              </a:rPr>
              <a:t>yn</a:t>
            </a:r>
            <a:r>
              <a:rPr lang="en-GB" sz="3600" b="1" dirty="0">
                <a:solidFill>
                  <a:schemeClr val="bg1"/>
                </a:solidFill>
                <a:cs typeface="Calibri Light"/>
              </a:rPr>
              <a:t> </a:t>
            </a:r>
            <a:r>
              <a:rPr lang="en-GB" sz="3600" b="1" dirty="0" err="1">
                <a:solidFill>
                  <a:schemeClr val="bg1"/>
                </a:solidFill>
                <a:cs typeface="Calibri Light"/>
              </a:rPr>
              <a:t>cefnogi</a:t>
            </a:r>
            <a:r>
              <a:rPr lang="en-GB" sz="3600" b="1" dirty="0">
                <a:solidFill>
                  <a:schemeClr val="bg1"/>
                </a:solidFill>
                <a:cs typeface="Calibri Light"/>
              </a:rPr>
              <a:t> </a:t>
            </a:r>
            <a:br>
              <a:rPr lang="en-GB" sz="3600" b="1" dirty="0">
                <a:solidFill>
                  <a:schemeClr val="bg1"/>
                </a:solidFill>
                <a:cs typeface="Calibri Light"/>
              </a:rPr>
            </a:br>
            <a:r>
              <a:rPr lang="en-GB" sz="3600" b="1" dirty="0">
                <a:solidFill>
                  <a:schemeClr val="bg1"/>
                </a:solidFill>
                <a:cs typeface="Calibri Light"/>
              </a:rPr>
              <a:t>Maes </a:t>
            </a:r>
            <a:r>
              <a:rPr lang="en-GB" sz="3600" b="1" dirty="0" err="1">
                <a:solidFill>
                  <a:schemeClr val="bg1"/>
                </a:solidFill>
                <a:cs typeface="Calibri Light"/>
              </a:rPr>
              <a:t>Dysgu</a:t>
            </a:r>
            <a:r>
              <a:rPr lang="en-GB" sz="3600" b="1" dirty="0">
                <a:solidFill>
                  <a:schemeClr val="bg1"/>
                </a:solidFill>
                <a:cs typeface="Calibri Light"/>
              </a:rPr>
              <a:t> Iechyd a </a:t>
            </a:r>
            <a:r>
              <a:rPr lang="en-GB" sz="3600" b="1" dirty="0" err="1">
                <a:solidFill>
                  <a:schemeClr val="bg1"/>
                </a:solidFill>
                <a:cs typeface="Calibri Light"/>
              </a:rPr>
              <a:t>Lles</a:t>
            </a:r>
            <a:br>
              <a:rPr lang="en-US" altLang="en-US" sz="3600" b="1" kern="1200" dirty="0">
                <a:solidFill>
                  <a:schemeClr val="bg1">
                    <a:lumMod val="95000"/>
                    <a:lumOff val="5000"/>
                  </a:schemeClr>
                </a:solidFill>
                <a:latin typeface="+mj-lt"/>
                <a:ea typeface="+mj-ea"/>
                <a:cs typeface="+mj-cs"/>
              </a:rPr>
            </a:br>
            <a:endParaRPr lang="en-US" sz="1800" kern="1200" dirty="0">
              <a:solidFill>
                <a:schemeClr val="bg1">
                  <a:lumMod val="95000"/>
                  <a:lumOff val="5000"/>
                </a:schemeClr>
              </a:solidFill>
              <a:latin typeface="+mj-lt"/>
              <a:ea typeface="+mj-ea"/>
              <a:cs typeface="+mj-cs"/>
            </a:endParaRPr>
          </a:p>
        </p:txBody>
      </p:sp>
    </p:spTree>
    <p:extLst>
      <p:ext uri="{BB962C8B-B14F-4D97-AF65-F5344CB8AC3E}">
        <p14:creationId xmlns:p14="http://schemas.microsoft.com/office/powerpoint/2010/main" val="27014792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012A-8414-2A4F-BBFE-64904E624420}"/>
              </a:ext>
            </a:extLst>
          </p:cNvPr>
          <p:cNvSpPr>
            <a:spLocks noGrp="1"/>
          </p:cNvSpPr>
          <p:nvPr>
            <p:ph type="title"/>
          </p:nvPr>
        </p:nvSpPr>
        <p:spPr>
          <a:xfrm>
            <a:off x="838200" y="128789"/>
            <a:ext cx="10515600" cy="914401"/>
          </a:xfrm>
        </p:spPr>
        <p:txBody>
          <a:bodyPr>
            <a:normAutofit/>
          </a:bodyPr>
          <a:lstStyle/>
          <a:p>
            <a:r>
              <a:rPr lang="en-US" dirty="0">
                <a:solidFill>
                  <a:schemeClr val="bg1"/>
                </a:solidFill>
              </a:rPr>
              <a:t>Aims</a:t>
            </a:r>
          </a:p>
        </p:txBody>
      </p:sp>
      <p:sp>
        <p:nvSpPr>
          <p:cNvPr id="3" name="Content Placeholder 2">
            <a:extLst>
              <a:ext uri="{FF2B5EF4-FFF2-40B4-BE49-F238E27FC236}">
                <a16:creationId xmlns:a16="http://schemas.microsoft.com/office/drawing/2014/main" id="{C2842E56-660A-9B4E-82BD-C739F5EB476D}"/>
              </a:ext>
            </a:extLst>
          </p:cNvPr>
          <p:cNvSpPr>
            <a:spLocks noGrp="1"/>
          </p:cNvSpPr>
          <p:nvPr>
            <p:ph sz="half" idx="1"/>
          </p:nvPr>
        </p:nvSpPr>
        <p:spPr>
          <a:xfrm>
            <a:off x="838200" y="1253331"/>
            <a:ext cx="10663989" cy="4351338"/>
          </a:xfrm>
        </p:spPr>
        <p:txBody>
          <a:bodyPr>
            <a:normAutofit fontScale="92500" lnSpcReduction="10000"/>
          </a:bodyPr>
          <a:lstStyle/>
          <a:p>
            <a:pPr>
              <a:lnSpc>
                <a:spcPct val="110000"/>
              </a:lnSpc>
            </a:pPr>
            <a:r>
              <a:rPr lang="en-US" sz="3600" dirty="0"/>
              <a:t>Background knowledge already gained</a:t>
            </a:r>
          </a:p>
          <a:p>
            <a:pPr>
              <a:lnSpc>
                <a:spcPct val="110000"/>
              </a:lnSpc>
            </a:pPr>
            <a:r>
              <a:rPr lang="en-US" sz="3600" dirty="0"/>
              <a:t>Demonstrate understand of motor development through the kind of practical activities planned</a:t>
            </a:r>
          </a:p>
          <a:p>
            <a:pPr>
              <a:lnSpc>
                <a:spcPct val="110000"/>
              </a:lnSpc>
            </a:pPr>
            <a:r>
              <a:rPr lang="en-US" sz="3600" dirty="0"/>
              <a:t>Plan &amp; template &amp; content &amp; links with NC</a:t>
            </a:r>
          </a:p>
          <a:p>
            <a:pPr>
              <a:lnSpc>
                <a:spcPct val="110000"/>
              </a:lnSpc>
            </a:pPr>
            <a:r>
              <a:rPr lang="en-US" sz="3600" dirty="0"/>
              <a:t>Learn to </a:t>
            </a:r>
            <a:r>
              <a:rPr lang="en-US" sz="3600" dirty="0" err="1"/>
              <a:t>analyse</a:t>
            </a:r>
            <a:r>
              <a:rPr lang="en-US" sz="3600" dirty="0"/>
              <a:t> children’s movement to support future planning / activities</a:t>
            </a:r>
          </a:p>
          <a:p>
            <a:pPr>
              <a:lnSpc>
                <a:spcPct val="110000"/>
              </a:lnSpc>
            </a:pPr>
            <a:r>
              <a:rPr lang="en-US" sz="3600" dirty="0"/>
              <a:t> Then adapt activities so all children are included</a:t>
            </a:r>
          </a:p>
        </p:txBody>
      </p:sp>
    </p:spTree>
    <p:extLst>
      <p:ext uri="{BB962C8B-B14F-4D97-AF65-F5344CB8AC3E}">
        <p14:creationId xmlns:p14="http://schemas.microsoft.com/office/powerpoint/2010/main" val="762886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B26-BF8C-9439-D88E-82B951689BDC}"/>
              </a:ext>
            </a:extLst>
          </p:cNvPr>
          <p:cNvSpPr>
            <a:spLocks noGrp="1"/>
          </p:cNvSpPr>
          <p:nvPr>
            <p:ph type="title"/>
          </p:nvPr>
        </p:nvSpPr>
        <p:spPr>
          <a:xfrm>
            <a:off x="885825" y="-190500"/>
            <a:ext cx="10515600" cy="1325563"/>
          </a:xfrm>
        </p:spPr>
        <p:txBody>
          <a:bodyPr/>
          <a:lstStyle/>
          <a:p>
            <a:r>
              <a:rPr lang="en-GB" b="1">
                <a:solidFill>
                  <a:schemeClr val="bg1"/>
                </a:solidFill>
                <a:cs typeface="Calibri Light"/>
              </a:rPr>
              <a:t>Physical Literacy </a:t>
            </a:r>
            <a:endParaRPr lang="en-GB" b="1">
              <a:solidFill>
                <a:schemeClr val="bg1"/>
              </a:solidFill>
            </a:endParaRPr>
          </a:p>
        </p:txBody>
      </p:sp>
      <p:sp>
        <p:nvSpPr>
          <p:cNvPr id="3" name="Content Placeholder 2">
            <a:extLst>
              <a:ext uri="{FF2B5EF4-FFF2-40B4-BE49-F238E27FC236}">
                <a16:creationId xmlns:a16="http://schemas.microsoft.com/office/drawing/2014/main" id="{08F49D1F-EAA3-2C51-A7B5-003B477B9B55}"/>
              </a:ext>
            </a:extLst>
          </p:cNvPr>
          <p:cNvSpPr>
            <a:spLocks noGrp="1"/>
          </p:cNvSpPr>
          <p:nvPr>
            <p:ph idx="1"/>
          </p:nvPr>
        </p:nvSpPr>
        <p:spPr>
          <a:xfrm>
            <a:off x="286304" y="1366967"/>
            <a:ext cx="6560080" cy="5732463"/>
          </a:xfrm>
        </p:spPr>
        <p:txBody>
          <a:bodyPr vert="horz" lIns="91440" tIns="45720" rIns="91440" bIns="45720" rtlCol="0" anchor="t">
            <a:normAutofit/>
          </a:bodyPr>
          <a:lstStyle/>
          <a:p>
            <a:pPr marL="0" indent="0" algn="ctr">
              <a:lnSpc>
                <a:spcPct val="100000"/>
              </a:lnSpc>
              <a:spcBef>
                <a:spcPct val="0"/>
              </a:spcBef>
              <a:buNone/>
            </a:pPr>
            <a:r>
              <a:rPr lang="en-US" sz="3200" i="1" dirty="0">
                <a:ea typeface="+mn-lt"/>
                <a:cs typeface="+mn-lt"/>
              </a:rPr>
              <a:t>Physical literacy can be described as the motivation, confidence, physical competence, knowledge and understanding to value and </a:t>
            </a:r>
            <a:endParaRPr lang="en-US" sz="3200" i="1" dirty="0">
              <a:cs typeface="Calibri"/>
            </a:endParaRPr>
          </a:p>
          <a:p>
            <a:pPr marL="0" indent="0" algn="ctr">
              <a:lnSpc>
                <a:spcPct val="100000"/>
              </a:lnSpc>
              <a:spcBef>
                <a:spcPct val="0"/>
              </a:spcBef>
              <a:buNone/>
            </a:pPr>
            <a:r>
              <a:rPr lang="en-US" sz="3200" i="1" dirty="0">
                <a:ea typeface="+mn-lt"/>
                <a:cs typeface="+mn-lt"/>
              </a:rPr>
              <a:t>take responsibility for engagement in </a:t>
            </a:r>
          </a:p>
          <a:p>
            <a:pPr marL="0" indent="0" algn="ctr">
              <a:lnSpc>
                <a:spcPct val="100000"/>
              </a:lnSpc>
              <a:spcBef>
                <a:spcPct val="0"/>
              </a:spcBef>
              <a:buNone/>
            </a:pPr>
            <a:r>
              <a:rPr lang="en-US" sz="3200" i="1" dirty="0">
                <a:ea typeface="+mn-lt"/>
                <a:cs typeface="+mn-lt"/>
              </a:rPr>
              <a:t>physical activities for life.</a:t>
            </a:r>
          </a:p>
          <a:p>
            <a:pPr algn="ctr">
              <a:lnSpc>
                <a:spcPct val="100000"/>
              </a:lnSpc>
              <a:spcBef>
                <a:spcPct val="0"/>
              </a:spcBef>
            </a:pPr>
            <a:endParaRPr lang="de-DE" i="1" dirty="0">
              <a:ea typeface="+mn-lt"/>
              <a:cs typeface="+mn-lt"/>
            </a:endParaRPr>
          </a:p>
          <a:p>
            <a:pPr marL="0" indent="0" algn="ctr">
              <a:lnSpc>
                <a:spcPct val="100000"/>
              </a:lnSpc>
              <a:spcBef>
                <a:spcPct val="0"/>
              </a:spcBef>
              <a:buNone/>
            </a:pPr>
            <a:endParaRPr lang="de-DE" i="1" dirty="0">
              <a:ea typeface="+mn-lt"/>
              <a:cs typeface="+mn-lt"/>
            </a:endParaRPr>
          </a:p>
          <a:p>
            <a:pPr marL="0" indent="0" algn="ctr">
              <a:lnSpc>
                <a:spcPct val="100000"/>
              </a:lnSpc>
              <a:spcBef>
                <a:spcPct val="0"/>
              </a:spcBef>
              <a:buNone/>
            </a:pPr>
            <a:r>
              <a:rPr lang="de-DE" sz="2000" i="1" dirty="0">
                <a:ea typeface="+mn-lt"/>
                <a:cs typeface="+mn-lt"/>
              </a:rPr>
              <a:t>IPLA/ Whitehead, M. 2017</a:t>
            </a:r>
            <a:endParaRPr lang="en-GB" sz="2000" dirty="0">
              <a:cs typeface="Calibri" panose="020F0502020204030204"/>
            </a:endParaRPr>
          </a:p>
        </p:txBody>
      </p:sp>
      <p:pic>
        <p:nvPicPr>
          <p:cNvPr id="5" name="Content Placeholder 3" descr="Diagram&#10;&#10;Description automatically generated">
            <a:extLst>
              <a:ext uri="{FF2B5EF4-FFF2-40B4-BE49-F238E27FC236}">
                <a16:creationId xmlns:a16="http://schemas.microsoft.com/office/drawing/2014/main" id="{B0ABB91E-3ED4-EDC4-606D-952C3A2744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6384" y="1043654"/>
            <a:ext cx="5238780" cy="4770691"/>
          </a:xfrm>
          <a:prstGeom prst="rect">
            <a:avLst/>
          </a:prstGeom>
        </p:spPr>
      </p:pic>
    </p:spTree>
    <p:extLst>
      <p:ext uri="{BB962C8B-B14F-4D97-AF65-F5344CB8AC3E}">
        <p14:creationId xmlns:p14="http://schemas.microsoft.com/office/powerpoint/2010/main" val="207730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0" y="1191095"/>
            <a:ext cx="7709223" cy="841772"/>
          </a:xfrm>
        </p:spPr>
        <p:txBody>
          <a:bodyPr>
            <a:normAutofit/>
          </a:bodyPr>
          <a:lstStyle/>
          <a:p>
            <a:pPr marL="0" indent="0" algn="ctr">
              <a:buNone/>
              <a:defRPr/>
            </a:pPr>
            <a:r>
              <a:rPr lang="en-GB">
                <a:latin typeface="Calibri" panose="020F0502020204030204" pitchFamily="34" charset="0"/>
                <a:cs typeface="Calibri" panose="020F0502020204030204" pitchFamily="34" charset="0"/>
              </a:rPr>
              <a:t>Starts in the early years- developmental process</a:t>
            </a:r>
          </a:p>
          <a:p>
            <a:pPr marL="0" indent="0">
              <a:buNone/>
              <a:defRPr/>
            </a:pPr>
            <a:endParaRPr lang="en-GB" sz="1950">
              <a:latin typeface="Calibri" panose="020F0502020204030204" pitchFamily="34" charset="0"/>
              <a:cs typeface="Calibri" panose="020F0502020204030204" pitchFamily="34" charset="0"/>
            </a:endParaRPr>
          </a:p>
        </p:txBody>
      </p:sp>
      <p:pic>
        <p:nvPicPr>
          <p:cNvPr id="20484" name="Picture 5"/>
          <p:cNvPicPr>
            <a:picLocks noChangeAspect="1"/>
          </p:cNvPicPr>
          <p:nvPr/>
        </p:nvPicPr>
        <p:blipFill>
          <a:blip r:embed="rId3">
            <a:extLst>
              <a:ext uri="{28A0092B-C50C-407E-A947-70E740481C1C}">
                <a14:useLocalDpi xmlns:a14="http://schemas.microsoft.com/office/drawing/2010/main" val="0"/>
              </a:ext>
            </a:extLst>
          </a:blip>
          <a:srcRect l="54726" t="21362" r="22438" b="34581"/>
          <a:stretch>
            <a:fillRect/>
          </a:stretch>
        </p:blipFill>
        <p:spPr bwMode="auto">
          <a:xfrm>
            <a:off x="705581" y="2348997"/>
            <a:ext cx="1606742"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9"/>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3960" y="2660235"/>
            <a:ext cx="2464199" cy="1624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10"/>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005631" y="2222365"/>
            <a:ext cx="1783073" cy="22155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90" name="TextBox 12"/>
          <p:cNvSpPr txBox="1">
            <a:spLocks noChangeArrowheads="1"/>
          </p:cNvSpPr>
          <p:nvPr/>
        </p:nvSpPr>
        <p:spPr bwMode="auto">
          <a:xfrm>
            <a:off x="723536" y="4646255"/>
            <a:ext cx="151355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Preschool years</a:t>
            </a:r>
          </a:p>
        </p:txBody>
      </p:sp>
      <p:sp>
        <p:nvSpPr>
          <p:cNvPr id="20491" name="TextBox 13"/>
          <p:cNvSpPr txBox="1">
            <a:spLocks noChangeArrowheads="1"/>
          </p:cNvSpPr>
          <p:nvPr/>
        </p:nvSpPr>
        <p:spPr bwMode="auto">
          <a:xfrm>
            <a:off x="2603896" y="2233908"/>
            <a:ext cx="1891543"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Primary School Age </a:t>
            </a:r>
          </a:p>
        </p:txBody>
      </p:sp>
      <p:sp>
        <p:nvSpPr>
          <p:cNvPr id="20492" name="TextBox 14"/>
          <p:cNvSpPr txBox="1">
            <a:spLocks noChangeArrowheads="1"/>
          </p:cNvSpPr>
          <p:nvPr/>
        </p:nvSpPr>
        <p:spPr bwMode="auto">
          <a:xfrm>
            <a:off x="5372006" y="4578068"/>
            <a:ext cx="1501378"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Adolescents </a:t>
            </a:r>
          </a:p>
        </p:txBody>
      </p:sp>
      <p:sp>
        <p:nvSpPr>
          <p:cNvPr id="20493" name="TextBox 15"/>
          <p:cNvSpPr txBox="1">
            <a:spLocks noChangeArrowheads="1"/>
          </p:cNvSpPr>
          <p:nvPr/>
        </p:nvSpPr>
        <p:spPr bwMode="auto">
          <a:xfrm>
            <a:off x="8199622" y="2255390"/>
            <a:ext cx="69442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600" b="1" i="1" u="sng">
                <a:cs typeface="Calibri" panose="020F0502020204030204" pitchFamily="34" charset="0"/>
              </a:rPr>
              <a:t>Adult </a:t>
            </a:r>
          </a:p>
        </p:txBody>
      </p:sp>
      <p:sp>
        <p:nvSpPr>
          <p:cNvPr id="20494" name="TextBox 16"/>
          <p:cNvSpPr txBox="1">
            <a:spLocks noChangeArrowheads="1"/>
          </p:cNvSpPr>
          <p:nvPr/>
        </p:nvSpPr>
        <p:spPr bwMode="auto">
          <a:xfrm>
            <a:off x="10390457" y="4635468"/>
            <a:ext cx="1164101"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spcBef>
                <a:spcPct val="0"/>
              </a:spcBef>
              <a:buFontTx/>
              <a:buNone/>
            </a:pPr>
            <a:r>
              <a:rPr lang="en-US" altLang="en-US" sz="1600" b="1" i="1" u="sng">
                <a:cs typeface="Calibri" panose="020F0502020204030204" pitchFamily="34" charset="0"/>
              </a:rPr>
              <a:t>Older Adult</a:t>
            </a:r>
          </a:p>
        </p:txBody>
      </p:sp>
      <p:sp>
        <p:nvSpPr>
          <p:cNvPr id="20" name="Right Arrow 19"/>
          <p:cNvSpPr/>
          <p:nvPr/>
        </p:nvSpPr>
        <p:spPr>
          <a:xfrm>
            <a:off x="385185" y="4977556"/>
            <a:ext cx="11403519" cy="995732"/>
          </a:xfrm>
          <a:prstGeom prst="rightArrow">
            <a:avLst>
              <a:gd name="adj1" fmla="val 64075"/>
              <a:gd name="adj2" fmla="val 97969"/>
            </a:avLst>
          </a:prstGeom>
          <a:solidFill>
            <a:srgbClr val="0000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3200">
                <a:latin typeface="Calibri" panose="020F0502020204030204" pitchFamily="34" charset="0"/>
                <a:cs typeface="Calibri" panose="020F0502020204030204" pitchFamily="34" charset="0"/>
              </a:rPr>
              <a:t>Developmental Process</a:t>
            </a:r>
          </a:p>
        </p:txBody>
      </p:sp>
      <p:sp>
        <p:nvSpPr>
          <p:cNvPr id="2" name="TextBox 1"/>
          <p:cNvSpPr txBox="1"/>
          <p:nvPr/>
        </p:nvSpPr>
        <p:spPr>
          <a:xfrm>
            <a:off x="1041507" y="139249"/>
            <a:ext cx="10747197" cy="584775"/>
          </a:xfrm>
          <a:prstGeom prst="rect">
            <a:avLst/>
          </a:prstGeom>
          <a:noFill/>
        </p:spPr>
        <p:txBody>
          <a:bodyPr wrap="square" rtlCol="0">
            <a:spAutoFit/>
          </a:bodyPr>
          <a:lstStyle/>
          <a:p>
            <a:r>
              <a:rPr lang="en-GB" altLang="en-US" sz="3200" b="1">
                <a:solidFill>
                  <a:schemeClr val="bg1"/>
                </a:solidFill>
                <a:latin typeface="+mj-lt"/>
                <a:ea typeface="ＭＳ Ｐゴシック" panose="020B0600070205080204" pitchFamily="34" charset="-128"/>
                <a:cs typeface="Calibri" panose="020F0502020204030204" pitchFamily="34" charset="0"/>
              </a:rPr>
              <a:t>Physical Literacy throughout the </a:t>
            </a:r>
            <a:r>
              <a:rPr lang="en-GB" altLang="en-US" sz="3200" b="1" err="1">
                <a:solidFill>
                  <a:schemeClr val="bg1"/>
                </a:solidFill>
                <a:latin typeface="+mj-lt"/>
                <a:ea typeface="ＭＳ Ｐゴシック" panose="020B0600070205080204" pitchFamily="34" charset="-128"/>
                <a:cs typeface="Calibri" panose="020F0502020204030204" pitchFamily="34" charset="0"/>
              </a:rPr>
              <a:t>lifecourse</a:t>
            </a:r>
            <a:endParaRPr lang="en-US" sz="3200">
              <a:solidFill>
                <a:schemeClr val="bg1"/>
              </a:solidFill>
              <a:latin typeface="+mj-lt"/>
              <a:cs typeface="Calibri" panose="020F0502020204030204" pitchFamily="34" charset="0"/>
            </a:endParaRPr>
          </a:p>
        </p:txBody>
      </p:sp>
      <p:pic>
        <p:nvPicPr>
          <p:cNvPr id="17" name="Content Placeholder 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a:xfrm>
            <a:off x="2479443" y="2639531"/>
            <a:ext cx="2393252" cy="1678274"/>
          </a:xfrm>
          <a:prstGeom prst="rect">
            <a:avLst/>
          </a:prstGeom>
        </p:spPr>
      </p:pic>
      <p:pic>
        <p:nvPicPr>
          <p:cNvPr id="18" name="Content Placeholder 2">
            <a:extLst>
              <a:ext uri="{FF2B5EF4-FFF2-40B4-BE49-F238E27FC236}">
                <a16:creationId xmlns:a16="http://schemas.microsoft.com/office/drawing/2014/main" id="{1CF0F165-D84E-004D-80A7-3BB30AA45342}"/>
              </a:ext>
            </a:extLst>
          </p:cNvPr>
          <p:cNvPicPr>
            <a:picLocks noGrp="1" noChangeAspect="1"/>
          </p:cNvPicPr>
          <p:nvPr/>
        </p:nvPicPr>
        <p:blipFill rotWithShape="1">
          <a:blip r:embed="rId7" cstate="print">
            <a:extLst>
              <a:ext uri="{28A0092B-C50C-407E-A947-70E740481C1C}">
                <a14:useLocalDpi xmlns:a14="http://schemas.microsoft.com/office/drawing/2010/main" val="0"/>
              </a:ext>
            </a:extLst>
          </a:blip>
          <a:srcRect t="14761" r="-3" b="3956"/>
          <a:stretch/>
        </p:blipFill>
        <p:spPr bwMode="auto">
          <a:xfrm>
            <a:off x="5071741" y="2660234"/>
            <a:ext cx="2194747" cy="16243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sp>
        <p:nvSpPr>
          <p:cNvPr id="4" name="Oval 3">
            <a:extLst>
              <a:ext uri="{FF2B5EF4-FFF2-40B4-BE49-F238E27FC236}">
                <a16:creationId xmlns:a16="http://schemas.microsoft.com/office/drawing/2014/main" id="{B66642D0-D3AD-BC04-C49E-F78A5FC1790B}"/>
              </a:ext>
            </a:extLst>
          </p:cNvPr>
          <p:cNvSpPr/>
          <p:nvPr/>
        </p:nvSpPr>
        <p:spPr>
          <a:xfrm>
            <a:off x="119921" y="1693889"/>
            <a:ext cx="5114613" cy="3777521"/>
          </a:xfrm>
          <a:prstGeom prst="ellipse">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634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3FE171D1-F49B-954B-B878-8F720FFECAE0}"/>
              </a:ext>
            </a:extLst>
          </p:cNvPr>
          <p:cNvSpPr>
            <a:spLocks noGrp="1"/>
          </p:cNvSpPr>
          <p:nvPr>
            <p:ph idx="1"/>
          </p:nvPr>
        </p:nvSpPr>
        <p:spPr>
          <a:xfrm>
            <a:off x="5793406" y="1422547"/>
            <a:ext cx="6158694" cy="4632813"/>
          </a:xfrm>
        </p:spPr>
        <p:txBody>
          <a:bodyPr>
            <a:noAutofit/>
          </a:bodyPr>
          <a:lstStyle/>
          <a:p>
            <a:pPr marL="457200" indent="-457200">
              <a:buFont typeface="Arial" panose="020B0604020202020204" pitchFamily="34" charset="0"/>
              <a:buChar char="•"/>
            </a:pPr>
            <a:r>
              <a:rPr lang="en-GB" b="1" dirty="0"/>
              <a:t>Physical competence</a:t>
            </a:r>
            <a:r>
              <a:rPr lang="en-GB" dirty="0"/>
              <a:t> - </a:t>
            </a:r>
            <a:r>
              <a:rPr lang="en-GB" b="1" dirty="0"/>
              <a:t>FMS</a:t>
            </a:r>
            <a:r>
              <a:rPr lang="en-GB" dirty="0"/>
              <a:t> build foundations for physical literacy in early childhood</a:t>
            </a:r>
          </a:p>
          <a:p>
            <a:pPr marL="457200" indent="-457200">
              <a:buFont typeface="Arial" panose="020B0604020202020204" pitchFamily="34" charset="0"/>
              <a:buChar char="•"/>
            </a:pPr>
            <a:r>
              <a:rPr lang="en-GB" dirty="0"/>
              <a:t>Early </a:t>
            </a:r>
            <a:r>
              <a:rPr lang="en-GB" b="1" dirty="0"/>
              <a:t>FMS competence</a:t>
            </a:r>
            <a:r>
              <a:rPr lang="en-GB" dirty="0"/>
              <a:t> → more active in adolescence</a:t>
            </a:r>
          </a:p>
          <a:p>
            <a:pPr marL="457200" indent="-457200">
              <a:buFont typeface="Arial" panose="020B0604020202020204" pitchFamily="34" charset="0"/>
              <a:buChar char="•"/>
            </a:pPr>
            <a:r>
              <a:rPr lang="en-GB" dirty="0"/>
              <a:t>Supports </a:t>
            </a:r>
            <a:r>
              <a:rPr lang="en-GB" b="1" dirty="0"/>
              <a:t>learning, confidence, self-esteem</a:t>
            </a:r>
            <a:endParaRPr lang="en-GB" dirty="0"/>
          </a:p>
          <a:p>
            <a:pPr marL="457200" indent="-457200">
              <a:buFont typeface="Arial" panose="020B0604020202020204" pitchFamily="34" charset="0"/>
              <a:buChar char="•"/>
            </a:pPr>
            <a:r>
              <a:rPr lang="en-GB" dirty="0"/>
              <a:t>Teach </a:t>
            </a:r>
            <a:r>
              <a:rPr lang="en-GB" b="1" dirty="0"/>
              <a:t>OC skills</a:t>
            </a:r>
            <a:r>
              <a:rPr lang="en-GB" dirty="0"/>
              <a:t> with developmentally appropriate tasks &amp; equipment + PLAY</a:t>
            </a:r>
          </a:p>
        </p:txBody>
      </p:sp>
      <p:pic>
        <p:nvPicPr>
          <p:cNvPr id="5" name="Picture 2" descr="Baby Blocks Png - Baby Blocks Clipart Png Transparent PNG - 600x567 - Free  Download on NicePNG">
            <a:extLst>
              <a:ext uri="{FF2B5EF4-FFF2-40B4-BE49-F238E27FC236}">
                <a16:creationId xmlns:a16="http://schemas.microsoft.com/office/drawing/2014/main" id="{1FC92545-7931-FF45-A2A9-7C6B863D61E3}"/>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9892" b="93509" l="10000" r="90000">
                        <a14:foregroundMark x1="35854" y1="14838" x2="35854" y2="14838"/>
                        <a14:foregroundMark x1="26463" y1="93509" x2="26463" y2="93509"/>
                      </a14:backgroundRemoval>
                    </a14:imgEffect>
                  </a14:imgLayer>
                </a14:imgProps>
              </a:ext>
              <a:ext uri="{28A0092B-C50C-407E-A947-70E740481C1C}">
                <a14:useLocalDpi xmlns:a14="http://schemas.microsoft.com/office/drawing/2010/main" val="0"/>
              </a:ext>
            </a:extLst>
          </a:blip>
          <a:srcRect l="11037" t="5032" r="11548" b="4151"/>
          <a:stretch/>
        </p:blipFill>
        <p:spPr bwMode="auto">
          <a:xfrm>
            <a:off x="0" y="1027211"/>
            <a:ext cx="5458669" cy="478788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0C99EC01-265C-EE4F-B3A2-48F3B8985191}"/>
              </a:ext>
            </a:extLst>
          </p:cNvPr>
          <p:cNvSpPr txBox="1">
            <a:spLocks/>
          </p:cNvSpPr>
          <p:nvPr/>
        </p:nvSpPr>
        <p:spPr>
          <a:xfrm>
            <a:off x="239900" y="4746896"/>
            <a:ext cx="1821011" cy="564269"/>
          </a:xfrm>
          <a:prstGeom prst="rect">
            <a:avLst/>
          </a:prstGeom>
          <a:solidFill>
            <a:schemeClr val="bg1">
              <a:alpha val="42000"/>
            </a:schemeClr>
          </a:solidFill>
          <a:ln w="19050">
            <a:noFill/>
          </a:ln>
        </p:spPr>
        <p:txBody>
          <a:bodyPr vert="horz" lIns="137160" tIns="68580" rIns="137160" bIns="6858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400" b="1" dirty="0">
                <a:latin typeface="+mn-lt"/>
                <a:ea typeface="Microsoft JhengHei" panose="020B0604030504040204" pitchFamily="34" charset="-120"/>
              </a:rPr>
              <a:t>Locomotor</a:t>
            </a:r>
          </a:p>
        </p:txBody>
      </p:sp>
      <p:sp>
        <p:nvSpPr>
          <p:cNvPr id="7" name="Title 1">
            <a:extLst>
              <a:ext uri="{FF2B5EF4-FFF2-40B4-BE49-F238E27FC236}">
                <a16:creationId xmlns:a16="http://schemas.microsoft.com/office/drawing/2014/main" id="{49CFCFED-F599-B448-8E74-0A4EC90DAB1F}"/>
              </a:ext>
            </a:extLst>
          </p:cNvPr>
          <p:cNvSpPr txBox="1">
            <a:spLocks/>
          </p:cNvSpPr>
          <p:nvPr/>
        </p:nvSpPr>
        <p:spPr>
          <a:xfrm>
            <a:off x="2896703" y="3814259"/>
            <a:ext cx="1587338" cy="1082987"/>
          </a:xfrm>
          <a:prstGeom prst="rect">
            <a:avLst/>
          </a:prstGeom>
          <a:solidFill>
            <a:schemeClr val="bg1">
              <a:alpha val="42000"/>
            </a:schemeClr>
          </a:solidFill>
          <a:ln w="19050">
            <a:noFill/>
          </a:ln>
        </p:spPr>
        <p:txBody>
          <a:bodyPr vert="horz" lIns="137160" tIns="68580" rIns="137160" bIns="6858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800" b="1" dirty="0">
                <a:latin typeface="+mn-lt"/>
                <a:ea typeface="Microsoft JhengHei" panose="020B0604030504040204" pitchFamily="34" charset="-120"/>
              </a:rPr>
              <a:t>Object Control </a:t>
            </a:r>
          </a:p>
        </p:txBody>
      </p:sp>
      <p:sp>
        <p:nvSpPr>
          <p:cNvPr id="8" name="Title 1">
            <a:extLst>
              <a:ext uri="{FF2B5EF4-FFF2-40B4-BE49-F238E27FC236}">
                <a16:creationId xmlns:a16="http://schemas.microsoft.com/office/drawing/2014/main" id="{D0ED3A5E-A989-8440-9342-6E112CAA3272}"/>
              </a:ext>
            </a:extLst>
          </p:cNvPr>
          <p:cNvSpPr txBox="1">
            <a:spLocks/>
          </p:cNvSpPr>
          <p:nvPr/>
        </p:nvSpPr>
        <p:spPr>
          <a:xfrm>
            <a:off x="1075692" y="2316145"/>
            <a:ext cx="1821011" cy="584484"/>
          </a:xfrm>
          <a:prstGeom prst="rect">
            <a:avLst/>
          </a:prstGeom>
          <a:solidFill>
            <a:schemeClr val="bg1">
              <a:alpha val="42000"/>
            </a:schemeClr>
          </a:solidFill>
          <a:ln>
            <a:noFill/>
          </a:ln>
        </p:spPr>
        <p:txBody>
          <a:bodyPr vert="horz" lIns="137160" tIns="68580" rIns="137160" bIns="6858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Aft>
                <a:spcPts val="900"/>
              </a:spcAft>
            </a:pPr>
            <a:r>
              <a:rPr lang="en-US" sz="2800" b="1" dirty="0">
                <a:latin typeface="+mn-lt"/>
                <a:ea typeface="Microsoft JhengHei" panose="020B0604030504040204" pitchFamily="34" charset="-120"/>
              </a:rPr>
              <a:t>Stability</a:t>
            </a:r>
          </a:p>
        </p:txBody>
      </p:sp>
      <p:sp>
        <p:nvSpPr>
          <p:cNvPr id="11" name="Text Placeholder 3">
            <a:extLst>
              <a:ext uri="{FF2B5EF4-FFF2-40B4-BE49-F238E27FC236}">
                <a16:creationId xmlns:a16="http://schemas.microsoft.com/office/drawing/2014/main" id="{9489ED4A-F23D-464E-97F3-CBB98BD74CBF}"/>
              </a:ext>
            </a:extLst>
          </p:cNvPr>
          <p:cNvSpPr txBox="1">
            <a:spLocks/>
          </p:cNvSpPr>
          <p:nvPr/>
        </p:nvSpPr>
        <p:spPr>
          <a:xfrm>
            <a:off x="8260132" y="8141427"/>
            <a:ext cx="9745970" cy="353453"/>
          </a:xfrm>
          <a:prstGeom prst="rect">
            <a:avLst/>
          </a:prstGeom>
        </p:spPr>
        <p:txBody>
          <a:bodyPr/>
          <a:lstStyle>
            <a:lvl1pPr marL="0" indent="0" algn="l" defTabSz="1371600" rtl="0" eaLnBrk="1" latinLnBrk="0" hangingPunct="1">
              <a:lnSpc>
                <a:spcPct val="130000"/>
              </a:lnSpc>
              <a:spcBef>
                <a:spcPts val="0"/>
              </a:spcBef>
              <a:spcAft>
                <a:spcPts val="1800"/>
              </a:spcAft>
              <a:buFont typeface="Arial" panose="020B0604020202020204" pitchFamily="34" charset="0"/>
              <a:buNone/>
              <a:defRPr sz="2400" b="0" i="0" kern="1200">
                <a:solidFill>
                  <a:schemeClr val="tx1"/>
                </a:solidFill>
                <a:latin typeface="Chapman" pitchFamily="2" charset="77"/>
                <a:ea typeface="+mn-ea"/>
                <a:cs typeface="+mn-cs"/>
              </a:defRPr>
            </a:lvl1pPr>
            <a:lvl2pPr marL="6858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2pPr>
            <a:lvl3pPr marL="13716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3pPr>
            <a:lvl4pPr marL="20574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4pPr>
            <a:lvl5pPr marL="2743200" indent="0" algn="l" defTabSz="1371600" rtl="0" eaLnBrk="1" latinLnBrk="0" hangingPunct="1">
              <a:lnSpc>
                <a:spcPct val="90000"/>
              </a:lnSpc>
              <a:spcBef>
                <a:spcPts val="750"/>
              </a:spcBef>
              <a:buFont typeface="Arial" panose="020B0604020202020204" pitchFamily="34" charset="0"/>
              <a:buNone/>
              <a:defRPr sz="2000" b="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algn="r"/>
            <a:r>
              <a:rPr lang="en-GB" sz="1800" dirty="0">
                <a:latin typeface="+mn-lt"/>
              </a:rPr>
              <a:t>Stodden et al. (2008), Robinson et al. (2015), Van der Fels (2015), Schmidt et al. (2015)</a:t>
            </a:r>
          </a:p>
          <a:p>
            <a:pPr algn="r"/>
            <a:endParaRPr lang="en-US" sz="1800" dirty="0"/>
          </a:p>
        </p:txBody>
      </p:sp>
      <p:sp>
        <p:nvSpPr>
          <p:cNvPr id="13" name="Title 1">
            <a:extLst>
              <a:ext uri="{FF2B5EF4-FFF2-40B4-BE49-F238E27FC236}">
                <a16:creationId xmlns:a16="http://schemas.microsoft.com/office/drawing/2014/main" id="{CDF7B3E5-39A7-AF4A-9F52-85C126EF3D02}"/>
              </a:ext>
            </a:extLst>
          </p:cNvPr>
          <p:cNvSpPr txBox="1">
            <a:spLocks/>
          </p:cNvSpPr>
          <p:nvPr/>
        </p:nvSpPr>
        <p:spPr>
          <a:xfrm>
            <a:off x="363178" y="204842"/>
            <a:ext cx="11588921" cy="1540701"/>
          </a:xfrm>
          <a:prstGeom prst="rect">
            <a:avLst/>
          </a:prstGeom>
        </p:spPr>
        <p:txBody>
          <a:bodyPr vert="horz" lIns="0" tIns="0" rIns="0" bIns="0" rtlCol="0" anchor="t">
            <a:normAutofit/>
          </a:bodyPr>
          <a:lstStyle>
            <a:lvl1pPr algn="l" defTabSz="1371600" rtl="0" eaLnBrk="1" latinLnBrk="0" hangingPunct="1">
              <a:lnSpc>
                <a:spcPct val="90000"/>
              </a:lnSpc>
              <a:spcBef>
                <a:spcPct val="0"/>
              </a:spcBef>
              <a:buNone/>
              <a:defRPr sz="4800" b="1" i="0" kern="1200">
                <a:solidFill>
                  <a:schemeClr val="tx1"/>
                </a:solidFill>
                <a:latin typeface="Northbank N5" pitchFamily="2" charset="0"/>
                <a:ea typeface="+mj-ea"/>
                <a:cs typeface="+mj-cs"/>
              </a:defRPr>
            </a:lvl1pPr>
          </a:lstStyle>
          <a:p>
            <a:pPr algn="ctr"/>
            <a:r>
              <a:rPr lang="en-US" sz="4400" dirty="0">
                <a:solidFill>
                  <a:schemeClr val="bg1"/>
                </a:solidFill>
              </a:rPr>
              <a:t>Fundamental movement/motor skills (FMS)</a:t>
            </a:r>
          </a:p>
        </p:txBody>
      </p:sp>
    </p:spTree>
    <p:extLst>
      <p:ext uri="{BB962C8B-B14F-4D97-AF65-F5344CB8AC3E}">
        <p14:creationId xmlns:p14="http://schemas.microsoft.com/office/powerpoint/2010/main" val="181321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F9C9639-4E2E-FA45-95CE-A37C34986033}"/>
              </a:ext>
            </a:extLst>
          </p:cNvPr>
          <p:cNvSpPr txBox="1">
            <a:spLocks/>
          </p:cNvSpPr>
          <p:nvPr/>
        </p:nvSpPr>
        <p:spPr>
          <a:xfrm>
            <a:off x="10490463" y="5608125"/>
            <a:ext cx="4815987" cy="45719"/>
          </a:xfrm>
          <a:prstGeom prst="rect">
            <a:avLst/>
          </a:prstGeom>
        </p:spPr>
        <p:txBody>
          <a:bodyPr vert="horz" lIns="137160" tIns="68580" rIns="137160" bIns="6858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900"/>
              </a:spcAft>
              <a:buNone/>
            </a:pPr>
            <a:endParaRPr lang="en-US" sz="2100" dirty="0">
              <a:ea typeface="Microsoft JhengHei" panose="020B0604030504040204" pitchFamily="34" charset="-120"/>
              <a:cs typeface="Arial" panose="020B0604020202020204" pitchFamily="34" charset="0"/>
            </a:endParaRPr>
          </a:p>
        </p:txBody>
      </p:sp>
      <p:sp>
        <p:nvSpPr>
          <p:cNvPr id="6" name="Left Arrow 5">
            <a:extLst>
              <a:ext uri="{FF2B5EF4-FFF2-40B4-BE49-F238E27FC236}">
                <a16:creationId xmlns:a16="http://schemas.microsoft.com/office/drawing/2014/main" id="{E9EC5E47-9627-FB40-B0D5-9F595F87976F}"/>
              </a:ext>
            </a:extLst>
          </p:cNvPr>
          <p:cNvSpPr/>
          <p:nvPr/>
        </p:nvSpPr>
        <p:spPr>
          <a:xfrm flipH="1">
            <a:off x="85721" y="2654462"/>
            <a:ext cx="2352677" cy="897352"/>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rPr>
              <a:t>Context Specific Skills</a:t>
            </a:r>
          </a:p>
        </p:txBody>
      </p:sp>
      <p:sp>
        <p:nvSpPr>
          <p:cNvPr id="7" name="Left Arrow 6">
            <a:extLst>
              <a:ext uri="{FF2B5EF4-FFF2-40B4-BE49-F238E27FC236}">
                <a16:creationId xmlns:a16="http://schemas.microsoft.com/office/drawing/2014/main" id="{51A12814-5A9E-414F-9772-41E25A25AF7A}"/>
              </a:ext>
            </a:extLst>
          </p:cNvPr>
          <p:cNvSpPr/>
          <p:nvPr/>
        </p:nvSpPr>
        <p:spPr>
          <a:xfrm flipH="1">
            <a:off x="711199" y="3551813"/>
            <a:ext cx="1152717" cy="996667"/>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dirty="0">
                <a:ln>
                  <a:solidFill>
                    <a:sysClr val="windowText" lastClr="000000"/>
                  </a:solidFill>
                </a:ln>
                <a:solidFill>
                  <a:schemeClr val="tx1"/>
                </a:solidFill>
              </a:rPr>
              <a:t>FMS</a:t>
            </a:r>
          </a:p>
        </p:txBody>
      </p:sp>
      <p:sp>
        <p:nvSpPr>
          <p:cNvPr id="8" name="Left Arrow 7">
            <a:extLst>
              <a:ext uri="{FF2B5EF4-FFF2-40B4-BE49-F238E27FC236}">
                <a16:creationId xmlns:a16="http://schemas.microsoft.com/office/drawing/2014/main" id="{9328640F-AAC1-FB4F-BAD1-9994A3B53872}"/>
              </a:ext>
            </a:extLst>
          </p:cNvPr>
          <p:cNvSpPr/>
          <p:nvPr/>
        </p:nvSpPr>
        <p:spPr>
          <a:xfrm flipH="1">
            <a:off x="711199" y="1326173"/>
            <a:ext cx="1767190" cy="1247200"/>
          </a:xfrm>
          <a:prstGeom prst="leftArrow">
            <a:avLst/>
          </a:prstGeom>
          <a:solidFill>
            <a:srgbClr val="FFE5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dirty="0">
                <a:ln>
                  <a:solidFill>
                    <a:sysClr val="windowText" lastClr="000000"/>
                  </a:solidFill>
                </a:ln>
                <a:solidFill>
                  <a:schemeClr val="tx1"/>
                </a:solidFill>
              </a:rPr>
              <a:t>Skillful in sports</a:t>
            </a:r>
          </a:p>
        </p:txBody>
      </p:sp>
      <p:sp>
        <p:nvSpPr>
          <p:cNvPr id="9" name="TextBox 8">
            <a:extLst>
              <a:ext uri="{FF2B5EF4-FFF2-40B4-BE49-F238E27FC236}">
                <a16:creationId xmlns:a16="http://schemas.microsoft.com/office/drawing/2014/main" id="{E39365E8-5B4C-ED46-9409-B5F14C2BF02A}"/>
              </a:ext>
            </a:extLst>
          </p:cNvPr>
          <p:cNvSpPr txBox="1"/>
          <p:nvPr/>
        </p:nvSpPr>
        <p:spPr>
          <a:xfrm>
            <a:off x="6844819" y="1406527"/>
            <a:ext cx="4635982" cy="4524315"/>
          </a:xfrm>
          <a:prstGeom prst="rect">
            <a:avLst/>
          </a:prstGeom>
          <a:noFill/>
        </p:spPr>
        <p:txBody>
          <a:bodyPr wrap="square">
            <a:spAutoFit/>
          </a:bodyPr>
          <a:lstStyle/>
          <a:p>
            <a:pPr marL="571500" indent="-571500">
              <a:buFont typeface="Arial" panose="020B0604020202020204" pitchFamily="34" charset="0"/>
              <a:buChar char="•"/>
            </a:pPr>
            <a:r>
              <a:rPr lang="en-US" altLang="en-US" sz="3200" dirty="0"/>
              <a:t>FMS are the “base camp” to the mountain of motor development.</a:t>
            </a:r>
          </a:p>
          <a:p>
            <a:pPr marL="571500" indent="-571500">
              <a:buFont typeface="Arial" panose="020B0604020202020204" pitchFamily="34" charset="0"/>
              <a:buChar char="•"/>
            </a:pPr>
            <a:endParaRPr lang="en-US" altLang="en-US" sz="3200" dirty="0"/>
          </a:p>
          <a:p>
            <a:pPr marL="571500" indent="-571500">
              <a:buFont typeface="Arial" panose="020B0604020202020204" pitchFamily="34" charset="0"/>
              <a:buChar char="•"/>
            </a:pPr>
            <a:r>
              <a:rPr lang="en-US" sz="3200" dirty="0"/>
              <a:t>Early </a:t>
            </a:r>
            <a:r>
              <a:rPr lang="en-US" sz="3200" dirty="0" err="1"/>
              <a:t>specialisation</a:t>
            </a:r>
            <a:r>
              <a:rPr lang="en-US" sz="3200" dirty="0"/>
              <a:t> is harmful – children need a broad range of </a:t>
            </a:r>
            <a:r>
              <a:rPr lang="en-US" sz="3200" b="1" dirty="0"/>
              <a:t>FMS</a:t>
            </a:r>
          </a:p>
          <a:p>
            <a:pPr marL="571500" indent="-571500">
              <a:buFont typeface="Arial" panose="020B0604020202020204" pitchFamily="34" charset="0"/>
              <a:buChar char="•"/>
            </a:pPr>
            <a:endParaRPr lang="en-US" altLang="en-US" sz="3200" dirty="0"/>
          </a:p>
        </p:txBody>
      </p:sp>
      <p:sp>
        <p:nvSpPr>
          <p:cNvPr id="10" name="Title 1">
            <a:extLst>
              <a:ext uri="{FF2B5EF4-FFF2-40B4-BE49-F238E27FC236}">
                <a16:creationId xmlns:a16="http://schemas.microsoft.com/office/drawing/2014/main" id="{193C4623-5361-674C-9711-FE5E3BAEE291}"/>
              </a:ext>
            </a:extLst>
          </p:cNvPr>
          <p:cNvSpPr>
            <a:spLocks noGrp="1"/>
          </p:cNvSpPr>
          <p:nvPr>
            <p:ph type="title"/>
          </p:nvPr>
        </p:nvSpPr>
        <p:spPr>
          <a:xfrm>
            <a:off x="1358807" y="116705"/>
            <a:ext cx="10121994" cy="800022"/>
          </a:xfrm>
        </p:spPr>
        <p:txBody>
          <a:bodyPr>
            <a:normAutofit/>
          </a:bodyPr>
          <a:lstStyle/>
          <a:p>
            <a:pPr algn="ctr"/>
            <a:r>
              <a:rPr lang="en-US" sz="4200" b="1" dirty="0">
                <a:solidFill>
                  <a:schemeClr val="bg1"/>
                </a:solidFill>
              </a:rPr>
              <a:t>Mountain of Motor Development </a:t>
            </a:r>
          </a:p>
        </p:txBody>
      </p:sp>
      <p:pic>
        <p:nvPicPr>
          <p:cNvPr id="11" name="Picture 10" descr="Diagram&#10;&#10;Description automatically generated">
            <a:extLst>
              <a:ext uri="{FF2B5EF4-FFF2-40B4-BE49-F238E27FC236}">
                <a16:creationId xmlns:a16="http://schemas.microsoft.com/office/drawing/2014/main" id="{D6614E6B-7908-0A42-8B71-32A5B14398CD}"/>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9816" b="95399" l="34398" r="98175">
                        <a14:foregroundMark x1="52007" y1="28067" x2="57847" y2="23160"/>
                        <a14:foregroundMark x1="57847" y1="23160" x2="62774" y2="23313"/>
                        <a14:foregroundMark x1="62774" y1="23313" x2="66606" y2="27761"/>
                        <a14:foregroundMark x1="66606" y1="27761" x2="63321" y2="30828"/>
                        <a14:foregroundMark x1="63321" y1="30828" x2="61131" y2="25920"/>
                        <a14:foregroundMark x1="61131" y1="25920" x2="61861" y2="19785"/>
                        <a14:foregroundMark x1="61861" y1="19785" x2="68613" y2="18865"/>
                        <a14:foregroundMark x1="68613" y1="18865" x2="64872" y2="22699"/>
                        <a14:foregroundMark x1="64872" y1="22699" x2="62682" y2="15798"/>
                        <a14:foregroundMark x1="62682" y1="15798" x2="65328" y2="24233"/>
                        <a14:foregroundMark x1="65328" y1="24233" x2="64690" y2="53528"/>
                        <a14:foregroundMark x1="64690" y1="53528" x2="69343" y2="54141"/>
                        <a14:foregroundMark x1="69343" y1="54141" x2="73358" y2="53681"/>
                        <a14:foregroundMark x1="73358" y1="53681" x2="79471" y2="43252"/>
                        <a14:foregroundMark x1="79471" y1="43252" x2="80383" y2="46779"/>
                        <a14:foregroundMark x1="62135" y1="13804" x2="65693" y2="16411"/>
                        <a14:foregroundMark x1="65693" y1="16411" x2="68157" y2="21012"/>
                        <a14:foregroundMark x1="68157" y1="21012" x2="68978" y2="27914"/>
                        <a14:foregroundMark x1="68978" y1="27914" x2="65328" y2="19632"/>
                        <a14:foregroundMark x1="65328" y1="19632" x2="64872" y2="11350"/>
                        <a14:foregroundMark x1="64872" y1="11350" x2="67245" y2="16258"/>
                        <a14:foregroundMark x1="67245" y1="16258" x2="66606" y2="23926"/>
                        <a14:foregroundMark x1="66606" y1="23926" x2="64781" y2="30368"/>
                        <a14:foregroundMark x1="64781" y1="30368" x2="65328" y2="42638"/>
                        <a14:foregroundMark x1="62865" y1="13804" x2="66971" y2="14571"/>
                        <a14:foregroundMark x1="66971" y1="14571" x2="69343" y2="23773"/>
                        <a14:foregroundMark x1="69343" y1="23773" x2="68613" y2="32669"/>
                        <a14:foregroundMark x1="68613" y1="32669" x2="66971" y2="35123"/>
                        <a14:foregroundMark x1="64872" y1="14571" x2="68704" y2="19479"/>
                        <a14:foregroundMark x1="68704" y1="19479" x2="68887" y2="27301"/>
                        <a14:foregroundMark x1="68887" y1="27301" x2="65237" y2="42025"/>
                        <a14:foregroundMark x1="65237" y1="42025" x2="65511" y2="36043"/>
                        <a14:foregroundMark x1="65511" y1="36043" x2="68796" y2="33896"/>
                        <a14:foregroundMark x1="65693" y1="37883" x2="70255" y2="38190"/>
                        <a14:foregroundMark x1="70255" y1="38190" x2="68339" y2="35890"/>
                        <a14:foregroundMark x1="38139" y1="77914" x2="37135" y2="84356"/>
                        <a14:foregroundMark x1="37135" y1="84356" x2="41332" y2="82362"/>
                        <a14:foregroundMark x1="41332" y1="82362" x2="38504" y2="78067"/>
                        <a14:foregroundMark x1="38504" y1="78067" x2="36588" y2="84356"/>
                        <a14:foregroundMark x1="36588" y1="84356" x2="41332" y2="86656"/>
                        <a14:foregroundMark x1="41332" y1="86656" x2="53741" y2="84049"/>
                        <a14:foregroundMark x1="53741" y1="84049" x2="62774" y2="85276"/>
                        <a14:foregroundMark x1="62774" y1="85276" x2="87774" y2="95092"/>
                        <a14:foregroundMark x1="87774" y1="95092" x2="90876" y2="90491"/>
                        <a14:foregroundMark x1="90876" y1="90491" x2="90328" y2="84356"/>
                        <a14:foregroundMark x1="90328" y1="84356" x2="91515" y2="86043"/>
                        <a14:foregroundMark x1="86679" y1="94479" x2="82391" y2="96779"/>
                        <a14:foregroundMark x1="82391" y1="96779" x2="37865" y2="90491"/>
                        <a14:foregroundMark x1="37865" y1="90491" x2="34489" y2="86963"/>
                        <a14:foregroundMark x1="34489" y1="86963" x2="35310" y2="86350"/>
                        <a14:foregroundMark x1="83029" y1="95552" x2="83029" y2="95552"/>
                        <a14:foregroundMark x1="81296" y1="48466" x2="74453" y2="36656"/>
                        <a14:foregroundMark x1="74453" y1="36656" x2="64599" y2="28374"/>
                        <a14:foregroundMark x1="64599" y1="28374" x2="54015" y2="28988"/>
                        <a14:foregroundMark x1="54015" y1="28988" x2="52372" y2="21472"/>
                        <a14:foregroundMark x1="52372" y1="21472" x2="55292" y2="17638"/>
                        <a14:foregroundMark x1="55292" y1="17638" x2="57026" y2="22086"/>
                        <a14:foregroundMark x1="62318" y1="28528" x2="62318" y2="20859"/>
                        <a14:foregroundMark x1="62318" y1="20859" x2="65511" y2="16871"/>
                        <a14:foregroundMark x1="65511" y1="16871" x2="69069" y2="18252"/>
                        <a14:foregroundMark x1="69069" y1="18252" x2="69708" y2="26534"/>
                        <a14:foregroundMark x1="69708" y1="26534" x2="68339" y2="17638"/>
                        <a14:foregroundMark x1="77464" y1="39571" x2="82847" y2="48006"/>
                        <a14:foregroundMark x1="82847" y1="48006" x2="82117" y2="42178"/>
                        <a14:foregroundMark x1="82117" y1="42178" x2="78650" y2="42945"/>
                        <a14:foregroundMark x1="62500" y1="32209" x2="62500" y2="44785"/>
                        <a14:foregroundMark x1="68522" y1="36196" x2="71533" y2="48006"/>
                        <a14:foregroundMark x1="94799" y1="13497" x2="94799" y2="32822"/>
                        <a14:foregroundMark x1="96989" y1="52914" x2="96989" y2="66104"/>
                        <a14:foregroundMark x1="97354" y1="51534" x2="97172" y2="80368"/>
                        <a14:foregroundMark x1="98358" y1="82055" x2="97354" y2="55215"/>
                        <a14:foregroundMark x1="97354" y1="55215" x2="96807" y2="78374"/>
                        <a14:foregroundMark x1="96807" y1="78374" x2="95894" y2="69939"/>
                        <a14:foregroundMark x1="95894" y1="69939" x2="96350" y2="65798"/>
                        <a14:foregroundMark x1="96533" y1="81288" x2="97719" y2="50307"/>
                        <a14:foregroundMark x1="97719" y1="50307" x2="97810" y2="63804"/>
                        <a14:foregroundMark x1="97810" y1="63804" x2="98996" y2="57975"/>
                        <a14:foregroundMark x1="98996" y1="57975" x2="97901" y2="51534"/>
                        <a14:foregroundMark x1="97901" y1="51534" x2="96533" y2="52761"/>
                        <a14:foregroundMark x1="96533" y1="50460" x2="96350" y2="63650"/>
                        <a14:foregroundMark x1="96350" y1="63650" x2="98175" y2="46933"/>
                        <a14:foregroundMark x1="98175" y1="46933" x2="97719" y2="52914"/>
                        <a14:foregroundMark x1="97719" y1="52914" x2="96350" y2="51227"/>
                        <a14:foregroundMark x1="93978" y1="39571" x2="93978" y2="46779"/>
                        <a14:foregroundMark x1="93978" y1="46779" x2="94982" y2="31748"/>
                        <a14:foregroundMark x1="94982" y1="31748" x2="93339" y2="59356"/>
                        <a14:foregroundMark x1="95164" y1="84049" x2="95164" y2="84049"/>
                        <a14:foregroundMark x1="94708" y1="81288" x2="94708" y2="93405"/>
                        <a14:foregroundMark x1="94708" y1="93405" x2="95347" y2="86503"/>
                        <a14:foregroundMark x1="95347" y1="86503" x2="95529" y2="93558"/>
                        <a14:foregroundMark x1="95529" y1="93558" x2="93978" y2="95092"/>
                        <a14:foregroundMark x1="94799" y1="81595" x2="94799" y2="88497"/>
                        <a14:foregroundMark x1="94799" y1="88497" x2="94799" y2="82362"/>
                        <a14:foregroundMark x1="94799" y1="82362" x2="95164" y2="85276"/>
                        <a14:foregroundMark x1="94982" y1="79908" x2="94982" y2="86503"/>
                        <a14:foregroundMark x1="94982" y1="86503" x2="95529" y2="80061"/>
                        <a14:foregroundMark x1="95529" y1="80061" x2="94982" y2="84969"/>
                        <a14:foregroundMark x1="65693" y1="14264" x2="65328" y2="12577"/>
                        <a14:foregroundMark x1="47719" y1="34356" x2="48266" y2="25613"/>
                        <a14:foregroundMark x1="48266" y1="25613" x2="50182" y2="19018"/>
                        <a14:foregroundMark x1="50182" y1="19018" x2="53193" y2="15644"/>
                        <a14:foregroundMark x1="53193" y1="15644" x2="56022" y2="19479"/>
                        <a14:foregroundMark x1="56022" y1="19479" x2="51460" y2="19172"/>
                        <a14:foregroundMark x1="51460" y1="19172" x2="55292" y2="17945"/>
                        <a14:foregroundMark x1="55292" y1="17945" x2="57026" y2="18712"/>
                        <a14:foregroundMark x1="39507" y1="74847" x2="47263" y2="39877"/>
                        <a14:foregroundMark x1="47263" y1="39877" x2="45164" y2="56442"/>
                        <a14:foregroundMark x1="45164" y1="56442" x2="47901" y2="34969"/>
                        <a14:foregroundMark x1="53558" y1="16718" x2="57755" y2="18252"/>
                        <a14:foregroundMark x1="57755" y1="18252" x2="59215" y2="21472"/>
                        <a14:foregroundMark x1="63504" y1="13344" x2="67062" y2="13957"/>
                        <a14:foregroundMark x1="67062" y1="13957" x2="64051" y2="13650"/>
                        <a14:foregroundMark x1="78376" y1="38037" x2="82026" y2="40951"/>
                        <a14:foregroundMark x1="82026" y1="40951" x2="83850" y2="53988"/>
                        <a14:foregroundMark x1="83850" y1="53988" x2="83577" y2="41104"/>
                        <a14:foregroundMark x1="83577" y1="41104" x2="80292" y2="37117"/>
                        <a14:foregroundMark x1="80292" y1="37117" x2="79471" y2="38037"/>
                        <a14:foregroundMark x1="83668" y1="51994" x2="83668" y2="58742"/>
                        <a14:foregroundMark x1="83668" y1="58742" x2="83303" y2="52147"/>
                        <a14:foregroundMark x1="83303" y1="52147" x2="84580" y2="58589"/>
                        <a14:foregroundMark x1="84580" y1="58589" x2="84398" y2="60890"/>
                        <a14:foregroundMark x1="78011" y1="38650" x2="81934" y2="38344"/>
                        <a14:foregroundMark x1="81934" y1="38344" x2="77099" y2="39264"/>
                        <a14:foregroundMark x1="81934" y1="39417" x2="78193" y2="38037"/>
                        <a14:foregroundMark x1="78193" y1="38037" x2="81752" y2="39264"/>
                        <a14:foregroundMark x1="78558" y1="36810" x2="79836" y2="38344"/>
                        <a14:foregroundMark x1="79106" y1="37730" x2="79106" y2="37423"/>
                        <a14:foregroundMark x1="79288" y1="37423" x2="80474" y2="36503"/>
                      </a14:backgroundRemoval>
                    </a14:imgEffect>
                  </a14:imgLayer>
                </a14:imgProps>
              </a:ext>
            </a:extLst>
          </a:blip>
          <a:srcRect l="33007"/>
          <a:stretch/>
        </p:blipFill>
        <p:spPr>
          <a:xfrm>
            <a:off x="1356055" y="815622"/>
            <a:ext cx="5488764" cy="4873938"/>
          </a:xfrm>
          <a:prstGeom prst="rect">
            <a:avLst/>
          </a:prstGeom>
        </p:spPr>
      </p:pic>
      <p:sp>
        <p:nvSpPr>
          <p:cNvPr id="3" name="Freeform 2">
            <a:extLst>
              <a:ext uri="{FF2B5EF4-FFF2-40B4-BE49-F238E27FC236}">
                <a16:creationId xmlns:a16="http://schemas.microsoft.com/office/drawing/2014/main" id="{0F433408-E276-334F-9ECB-EB2DD6AD8247}"/>
              </a:ext>
            </a:extLst>
          </p:cNvPr>
          <p:cNvSpPr/>
          <p:nvPr/>
        </p:nvSpPr>
        <p:spPr>
          <a:xfrm>
            <a:off x="2292439" y="3487467"/>
            <a:ext cx="3361386" cy="560969"/>
          </a:xfrm>
          <a:custGeom>
            <a:avLst/>
            <a:gdLst>
              <a:gd name="connsiteX0" fmla="*/ 0 w 3361386"/>
              <a:gd name="connsiteY0" fmla="*/ 131496 h 560969"/>
              <a:gd name="connsiteX1" fmla="*/ 682581 w 3361386"/>
              <a:gd name="connsiteY1" fmla="*/ 247406 h 560969"/>
              <a:gd name="connsiteX2" fmla="*/ 1223493 w 3361386"/>
              <a:gd name="connsiteY2" fmla="*/ 157254 h 560969"/>
              <a:gd name="connsiteX3" fmla="*/ 1609860 w 3361386"/>
              <a:gd name="connsiteY3" fmla="*/ 2708 h 560969"/>
              <a:gd name="connsiteX4" fmla="*/ 1867437 w 3361386"/>
              <a:gd name="connsiteY4" fmla="*/ 298922 h 560969"/>
              <a:gd name="connsiteX5" fmla="*/ 2356834 w 3361386"/>
              <a:gd name="connsiteY5" fmla="*/ 427710 h 560969"/>
              <a:gd name="connsiteX6" fmla="*/ 2511381 w 3361386"/>
              <a:gd name="connsiteY6" fmla="*/ 414832 h 560969"/>
              <a:gd name="connsiteX7" fmla="*/ 2871989 w 3361386"/>
              <a:gd name="connsiteY7" fmla="*/ 556499 h 560969"/>
              <a:gd name="connsiteX8" fmla="*/ 3206840 w 3361386"/>
              <a:gd name="connsiteY8" fmla="*/ 517863 h 560969"/>
              <a:gd name="connsiteX9" fmla="*/ 3361386 w 3361386"/>
              <a:gd name="connsiteY9" fmla="*/ 440589 h 560969"/>
              <a:gd name="connsiteX10" fmla="*/ 3361386 w 3361386"/>
              <a:gd name="connsiteY10" fmla="*/ 440589 h 560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61386" h="560969">
                <a:moveTo>
                  <a:pt x="0" y="131496"/>
                </a:moveTo>
                <a:cubicBezTo>
                  <a:pt x="239333" y="187304"/>
                  <a:pt x="478666" y="243113"/>
                  <a:pt x="682581" y="247406"/>
                </a:cubicBezTo>
                <a:cubicBezTo>
                  <a:pt x="886496" y="251699"/>
                  <a:pt x="1068947" y="198037"/>
                  <a:pt x="1223493" y="157254"/>
                </a:cubicBezTo>
                <a:cubicBezTo>
                  <a:pt x="1378040" y="116471"/>
                  <a:pt x="1502536" y="-20903"/>
                  <a:pt x="1609860" y="2708"/>
                </a:cubicBezTo>
                <a:cubicBezTo>
                  <a:pt x="1717184" y="26319"/>
                  <a:pt x="1742941" y="228088"/>
                  <a:pt x="1867437" y="298922"/>
                </a:cubicBezTo>
                <a:cubicBezTo>
                  <a:pt x="1991933" y="369756"/>
                  <a:pt x="2249510" y="408392"/>
                  <a:pt x="2356834" y="427710"/>
                </a:cubicBezTo>
                <a:cubicBezTo>
                  <a:pt x="2464158" y="447028"/>
                  <a:pt x="2425522" y="393367"/>
                  <a:pt x="2511381" y="414832"/>
                </a:cubicBezTo>
                <a:cubicBezTo>
                  <a:pt x="2597240" y="436297"/>
                  <a:pt x="2756079" y="539327"/>
                  <a:pt x="2871989" y="556499"/>
                </a:cubicBezTo>
                <a:cubicBezTo>
                  <a:pt x="2987899" y="573671"/>
                  <a:pt x="3125274" y="537181"/>
                  <a:pt x="3206840" y="517863"/>
                </a:cubicBezTo>
                <a:cubicBezTo>
                  <a:pt x="3288406" y="498545"/>
                  <a:pt x="3361386" y="440589"/>
                  <a:pt x="3361386" y="440589"/>
                </a:cubicBezTo>
                <a:lnTo>
                  <a:pt x="3361386" y="440589"/>
                </a:lnTo>
              </a:path>
            </a:pathLst>
          </a:cu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6408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nodePh="1">
                                  <p:stCondLst>
                                    <p:cond delay="0"/>
                                  </p:stCondLst>
                                  <p:endCondLst>
                                    <p:cond evt="begin" delay="0">
                                      <p:tn val="13"/>
                                    </p:cond>
                                  </p:end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animBg="1"/>
      <p:bldP spid="7" grpId="0" animBg="1"/>
      <p:bldP spid="8" grpId="0" animBg="1"/>
      <p:bldP spid="9" grpId="0"/>
      <p:bldP spid="10" grpId="0"/>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13">
            <a:extLst>
              <a:ext uri="{FF2B5EF4-FFF2-40B4-BE49-F238E27FC236}">
                <a16:creationId xmlns:a16="http://schemas.microsoft.com/office/drawing/2014/main" id="{C0F0489A-1BA5-B54E-A295-F65A730E8819}"/>
              </a:ext>
            </a:extLst>
          </p:cNvPr>
          <p:cNvGraphicFramePr>
            <a:graphicFrameLocks noGrp="1"/>
          </p:cNvGraphicFramePr>
          <p:nvPr>
            <p:extLst>
              <p:ext uri="{D42A27DB-BD31-4B8C-83A1-F6EECF244321}">
                <p14:modId xmlns:p14="http://schemas.microsoft.com/office/powerpoint/2010/main" val="2512093674"/>
              </p:ext>
            </p:extLst>
          </p:nvPr>
        </p:nvGraphicFramePr>
        <p:xfrm>
          <a:off x="406047" y="495200"/>
          <a:ext cx="6937093" cy="5867599"/>
        </p:xfrm>
        <a:graphic>
          <a:graphicData uri="http://schemas.openxmlformats.org/drawingml/2006/table">
            <a:tbl>
              <a:tblPr firstRow="1" bandRow="1">
                <a:tableStyleId>{5C22544A-7EE6-4342-B048-85BDC9FD1C3A}</a:tableStyleId>
              </a:tblPr>
              <a:tblGrid>
                <a:gridCol w="3407898">
                  <a:extLst>
                    <a:ext uri="{9D8B030D-6E8A-4147-A177-3AD203B41FA5}">
                      <a16:colId xmlns:a16="http://schemas.microsoft.com/office/drawing/2014/main" val="407872530"/>
                    </a:ext>
                  </a:extLst>
                </a:gridCol>
                <a:gridCol w="3529195">
                  <a:extLst>
                    <a:ext uri="{9D8B030D-6E8A-4147-A177-3AD203B41FA5}">
                      <a16:colId xmlns:a16="http://schemas.microsoft.com/office/drawing/2014/main" val="3916426583"/>
                    </a:ext>
                  </a:extLst>
                </a:gridCol>
              </a:tblGrid>
              <a:tr h="3243933">
                <a:tc>
                  <a:txBody>
                    <a:bodyPr/>
                    <a:lstStyle/>
                    <a:p>
                      <a:pPr algn="ctr"/>
                      <a:r>
                        <a:rPr lang="en-US" sz="3200" b="1" dirty="0"/>
                        <a:t>SPATIAL AWARENESS</a:t>
                      </a:r>
                      <a:endParaRPr lang="en-US" sz="2400" b="1" dirty="0"/>
                    </a:p>
                    <a:p>
                      <a:pPr algn="ctr"/>
                      <a:r>
                        <a:rPr lang="en-US" sz="2400" b="0" dirty="0"/>
                        <a:t>Bubble…Direction, Speed, Levels, Pathways</a:t>
                      </a:r>
                    </a:p>
                  </a:txBody>
                  <a:tcPr anchor="ctr"/>
                </a:tc>
                <a:tc>
                  <a:txBody>
                    <a:bodyPr/>
                    <a:lstStyle/>
                    <a:p>
                      <a:pPr algn="ctr"/>
                      <a:r>
                        <a:rPr lang="en-US" sz="3200" b="1" dirty="0">
                          <a:solidFill>
                            <a:sysClr val="windowText" lastClr="000000"/>
                          </a:solidFill>
                        </a:rPr>
                        <a:t>BODY AWARENESS</a:t>
                      </a:r>
                    </a:p>
                    <a:p>
                      <a:pPr algn="ctr"/>
                      <a:r>
                        <a:rPr lang="en-US" sz="2400" b="0" dirty="0">
                          <a:solidFill>
                            <a:sysClr val="windowText" lastClr="000000"/>
                          </a:solidFill>
                        </a:rPr>
                        <a:t>Balance &amp; Shapes (pike) Travelling (run, skip…) Turning, Jumping, </a:t>
                      </a:r>
                    </a:p>
                  </a:txBody>
                  <a:tcPr anchor="ctr">
                    <a:solidFill>
                      <a:schemeClr val="bg1">
                        <a:lumMod val="95000"/>
                      </a:schemeClr>
                    </a:solidFill>
                  </a:tcPr>
                </a:tc>
                <a:extLst>
                  <a:ext uri="{0D108BD9-81ED-4DB2-BD59-A6C34878D82A}">
                    <a16:rowId xmlns:a16="http://schemas.microsoft.com/office/drawing/2014/main" val="1609046271"/>
                  </a:ext>
                </a:extLst>
              </a:tr>
              <a:tr h="2623666">
                <a:tc>
                  <a:txBody>
                    <a:bodyPr/>
                    <a:lstStyle/>
                    <a:p>
                      <a:pPr algn="ctr"/>
                      <a:r>
                        <a:rPr lang="en-US" sz="3200" b="1"/>
                        <a:t>DYNAMICS</a:t>
                      </a:r>
                      <a:endParaRPr lang="en-US" sz="2400" b="1" dirty="0"/>
                    </a:p>
                    <a:p>
                      <a:pPr algn="ctr"/>
                      <a:r>
                        <a:rPr lang="en-US" sz="2400" b="0" dirty="0"/>
                        <a:t>Strong, soft, force of movement, tension, quality</a:t>
                      </a:r>
                    </a:p>
                  </a:txBody>
                  <a:tcPr anchor="ctr"/>
                </a:tc>
                <a:tc>
                  <a:txBody>
                    <a:bodyPr/>
                    <a:lstStyle/>
                    <a:p>
                      <a:pPr algn="ctr"/>
                      <a:r>
                        <a:rPr lang="en-US" sz="3200" b="1" dirty="0">
                          <a:solidFill>
                            <a:schemeClr val="bg1"/>
                          </a:solidFill>
                        </a:rPr>
                        <a:t>RELATIONSHIPS</a:t>
                      </a:r>
                      <a:endParaRPr lang="en-US" sz="2400" b="1" dirty="0">
                        <a:solidFill>
                          <a:schemeClr val="bg1"/>
                        </a:solidFill>
                      </a:endParaRPr>
                    </a:p>
                    <a:p>
                      <a:pPr algn="ctr"/>
                      <a:r>
                        <a:rPr lang="en-US" sz="2400" b="0" dirty="0">
                          <a:solidFill>
                            <a:schemeClr val="bg1"/>
                          </a:solidFill>
                        </a:rPr>
                        <a:t>Mirror, copy, follow, together, sequence, team</a:t>
                      </a:r>
                    </a:p>
                  </a:txBody>
                  <a:tcPr anchor="ctr">
                    <a:solidFill>
                      <a:srgbClr val="C00000"/>
                    </a:solidFill>
                  </a:tcPr>
                </a:tc>
                <a:extLst>
                  <a:ext uri="{0D108BD9-81ED-4DB2-BD59-A6C34878D82A}">
                    <a16:rowId xmlns:a16="http://schemas.microsoft.com/office/drawing/2014/main" val="4220682271"/>
                  </a:ext>
                </a:extLst>
              </a:tr>
            </a:tbl>
          </a:graphicData>
        </a:graphic>
      </p:graphicFrame>
      <p:sp>
        <p:nvSpPr>
          <p:cNvPr id="6" name="TextBox 5">
            <a:extLst>
              <a:ext uri="{FF2B5EF4-FFF2-40B4-BE49-F238E27FC236}">
                <a16:creationId xmlns:a16="http://schemas.microsoft.com/office/drawing/2014/main" id="{4A459005-3AC8-C54A-8BC1-1F1FB74EBAFE}"/>
              </a:ext>
            </a:extLst>
          </p:cNvPr>
          <p:cNvSpPr txBox="1"/>
          <p:nvPr/>
        </p:nvSpPr>
        <p:spPr>
          <a:xfrm>
            <a:off x="7505700" y="2438400"/>
            <a:ext cx="4442813" cy="1569660"/>
          </a:xfrm>
          <a:prstGeom prst="rect">
            <a:avLst/>
          </a:prstGeom>
          <a:noFill/>
        </p:spPr>
        <p:txBody>
          <a:bodyPr wrap="square" rtlCol="0">
            <a:spAutoFit/>
          </a:bodyPr>
          <a:lstStyle/>
          <a:p>
            <a:pPr marL="457200" indent="-457200">
              <a:buFont typeface="Arial" panose="020B0604020202020204" pitchFamily="34" charset="0"/>
              <a:buChar char="•"/>
            </a:pPr>
            <a:r>
              <a:rPr lang="en-US" sz="3200" dirty="0"/>
              <a:t>Movement concepts</a:t>
            </a:r>
          </a:p>
          <a:p>
            <a:pPr marL="457200" indent="-457200">
              <a:buFont typeface="Arial" panose="020B0604020202020204" pitchFamily="34" charset="0"/>
              <a:buChar char="•"/>
            </a:pPr>
            <a:r>
              <a:rPr lang="en-US" sz="3200" dirty="0"/>
              <a:t>Stages of Locomotor </a:t>
            </a:r>
            <a:r>
              <a:rPr lang="en-GB" sz="3200" dirty="0">
                <a:effectLst/>
              </a:rPr>
              <a:t>Running/jumping</a:t>
            </a:r>
          </a:p>
        </p:txBody>
      </p:sp>
    </p:spTree>
    <p:extLst>
      <p:ext uri="{BB962C8B-B14F-4D97-AF65-F5344CB8AC3E}">
        <p14:creationId xmlns:p14="http://schemas.microsoft.com/office/powerpoint/2010/main" val="2793970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TextBox 16">
            <a:extLst>
              <a:ext uri="{FF2B5EF4-FFF2-40B4-BE49-F238E27FC236}">
                <a16:creationId xmlns:a16="http://schemas.microsoft.com/office/drawing/2014/main" id="{CE6DDE99-648D-490D-987C-1EA682EE03C7}"/>
              </a:ext>
            </a:extLst>
          </p:cNvPr>
          <p:cNvSpPr txBox="1">
            <a:spLocks noChangeArrowheads="1"/>
          </p:cNvSpPr>
          <p:nvPr/>
        </p:nvSpPr>
        <p:spPr bwMode="auto">
          <a:xfrm>
            <a:off x="366276" y="216130"/>
            <a:ext cx="1139421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 typeface="Arial" panose="020B0604020202020204" pitchFamily="34" charset="0"/>
              <a:buNone/>
              <a:tabLst/>
              <a:defRPr/>
            </a:pPr>
            <a:r>
              <a:rPr kumimoji="0" lang="en-US" altLang="ko-KR" sz="3200" b="1" i="0" u="none" strike="noStrike" kern="1200" cap="none" spc="0" normalizeH="0" baseline="0" noProof="0">
                <a:ln>
                  <a:noFill/>
                </a:ln>
                <a:solidFill>
                  <a:prstClr val="white"/>
                </a:solidFill>
                <a:effectLst/>
                <a:uLnTx/>
                <a:uFillTx/>
                <a:latin typeface="Calibri Light" panose="020F0302020204030204"/>
                <a:ea typeface="맑은 고딕" panose="020B0503020000020004" pitchFamily="34" charset="-127"/>
                <a:cs typeface="Arial" panose="020B0604020202020204" pitchFamily="34" charset="0"/>
              </a:rPr>
              <a:t>Dynamic Systems Theory (DST) &amp; Newell’s Constraints Theory</a:t>
            </a:r>
            <a:endParaRPr kumimoji="0" lang="en-GB" altLang="ko-KR" sz="3200" b="1" i="0" u="none" strike="noStrike" kern="1200" cap="none" spc="0" normalizeH="0" baseline="0" noProof="0">
              <a:ln>
                <a:noFill/>
              </a:ln>
              <a:solidFill>
                <a:prstClr val="white"/>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0" name="Text Box 8">
            <a:extLst>
              <a:ext uri="{FF2B5EF4-FFF2-40B4-BE49-F238E27FC236}">
                <a16:creationId xmlns:a16="http://schemas.microsoft.com/office/drawing/2014/main" id="{DCD2AE12-6E44-4419-9BAE-6F37351B6EA0}"/>
              </a:ext>
            </a:extLst>
          </p:cNvPr>
          <p:cNvSpPr txBox="1">
            <a:spLocks noChangeArrowheads="1"/>
          </p:cNvSpPr>
          <p:nvPr/>
        </p:nvSpPr>
        <p:spPr bwMode="auto">
          <a:xfrm>
            <a:off x="9013009" y="4437469"/>
            <a:ext cx="206472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Environmental</a:t>
            </a:r>
          </a:p>
        </p:txBody>
      </p:sp>
      <p:sp>
        <p:nvSpPr>
          <p:cNvPr id="39941" name="Text Box 9">
            <a:extLst>
              <a:ext uri="{FF2B5EF4-FFF2-40B4-BE49-F238E27FC236}">
                <a16:creationId xmlns:a16="http://schemas.microsoft.com/office/drawing/2014/main" id="{57F3B302-C179-4E33-A020-3C8E9633190F}"/>
              </a:ext>
            </a:extLst>
          </p:cNvPr>
          <p:cNvSpPr txBox="1">
            <a:spLocks noChangeArrowheads="1"/>
          </p:cNvSpPr>
          <p:nvPr/>
        </p:nvSpPr>
        <p:spPr bwMode="auto">
          <a:xfrm>
            <a:off x="1731976" y="4467061"/>
            <a:ext cx="844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Task</a:t>
            </a:r>
          </a:p>
        </p:txBody>
      </p:sp>
      <p:sp>
        <p:nvSpPr>
          <p:cNvPr id="39942" name="Text Box 10">
            <a:extLst>
              <a:ext uri="{FF2B5EF4-FFF2-40B4-BE49-F238E27FC236}">
                <a16:creationId xmlns:a16="http://schemas.microsoft.com/office/drawing/2014/main" id="{75CB2785-4B65-475A-B65F-56C73AFADC58}"/>
              </a:ext>
            </a:extLst>
          </p:cNvPr>
          <p:cNvSpPr txBox="1">
            <a:spLocks noChangeArrowheads="1"/>
          </p:cNvSpPr>
          <p:nvPr/>
        </p:nvSpPr>
        <p:spPr bwMode="auto">
          <a:xfrm>
            <a:off x="5324475" y="1022534"/>
            <a:ext cx="1524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2400" b="1" i="1"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Calibri" panose="020F0502020204030204" pitchFamily="34" charset="0"/>
              </a:rPr>
              <a:t>Learner</a:t>
            </a:r>
          </a:p>
        </p:txBody>
      </p:sp>
      <p:sp>
        <p:nvSpPr>
          <p:cNvPr id="4" name="이등변 삼각형 3">
            <a:extLst>
              <a:ext uri="{FF2B5EF4-FFF2-40B4-BE49-F238E27FC236}">
                <a16:creationId xmlns:a16="http://schemas.microsoft.com/office/drawing/2014/main" id="{3D574B93-7F7A-D44F-90B5-ECA482C12014}"/>
              </a:ext>
            </a:extLst>
          </p:cNvPr>
          <p:cNvSpPr/>
          <p:nvPr/>
        </p:nvSpPr>
        <p:spPr>
          <a:xfrm>
            <a:off x="3991336" y="2475501"/>
            <a:ext cx="3758580" cy="2057401"/>
          </a:xfrm>
          <a:prstGeom prst="triangle">
            <a:avLst/>
          </a:prstGeom>
          <a:gradFill>
            <a:gsLst>
              <a:gs pos="60000">
                <a:srgbClr val="00B0F0"/>
              </a:gs>
              <a:gs pos="100000">
                <a:schemeClr val="accent1">
                  <a:hueOff val="0"/>
                  <a:satOff val="0"/>
                  <a:lumOff val="0"/>
                  <a:alphaOff val="0"/>
                  <a:satMod val="110000"/>
                  <a:lumMod val="100000"/>
                  <a:shade val="100000"/>
                </a:schemeClr>
              </a:gs>
              <a:gs pos="91000">
                <a:schemeClr val="accent1">
                  <a:hueOff val="0"/>
                  <a:satOff val="0"/>
                  <a:lumOff val="0"/>
                  <a:alphaOff val="0"/>
                  <a:lumMod val="99000"/>
                  <a:satMod val="120000"/>
                  <a:shade val="78000"/>
                </a:schemeClr>
              </a:gs>
            </a:gsLst>
            <a:lin ang="5400000" scaled="0"/>
          </a:gradFill>
          <a:ln>
            <a:noFill/>
          </a:ln>
        </p:spPr>
        <p:style>
          <a:lnRef idx="0">
            <a:scrgbClr r="0" g="0" b="0"/>
          </a:lnRef>
          <a:fillRef idx="0">
            <a:scrgbClr r="0" g="0" b="0"/>
          </a:fillRef>
          <a:effectRef idx="0">
            <a:scrgbClr r="0" g="0" b="0"/>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a:t>
            </a:r>
            <a:endParaRPr kumimoji="0" lang="ko-KR" altLang="en-US" sz="1800" b="0" i="0" u="none" strike="noStrike" kern="1200" cap="none" spc="0" normalizeH="0" baseline="0" noProof="0">
              <a:ln>
                <a:noFill/>
              </a:ln>
              <a:solidFill>
                <a:prstClr val="white"/>
              </a:solidFill>
              <a:effectLst/>
              <a:uLnTx/>
              <a:uFillTx/>
              <a:latin typeface="Calibri" panose="020F0502020204030204"/>
              <a:ea typeface="맑은 고딕" panose="020B0503020000020004" pitchFamily="34" charset="-127"/>
              <a:cs typeface="+mn-cs"/>
            </a:endParaRPr>
          </a:p>
        </p:txBody>
      </p:sp>
      <p:sp>
        <p:nvSpPr>
          <p:cNvPr id="20" name="모서리가 둥근 직사각형 32">
            <a:extLst>
              <a:ext uri="{FF2B5EF4-FFF2-40B4-BE49-F238E27FC236}">
                <a16:creationId xmlns:a16="http://schemas.microsoft.com/office/drawing/2014/main" id="{4C510D2F-432B-3E4C-974F-45907E7071F1}"/>
              </a:ext>
            </a:extLst>
          </p:cNvPr>
          <p:cNvSpPr/>
          <p:nvPr/>
        </p:nvSpPr>
        <p:spPr>
          <a:xfrm>
            <a:off x="524656" y="1041400"/>
            <a:ext cx="10553075" cy="769441"/>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altLang="ko-KR" sz="3200" b="1" i="0" u="none" strike="noStrike" kern="1200" cap="none" spc="0" normalizeH="0" baseline="0" noProof="0">
              <a:ln>
                <a:noFill/>
              </a:ln>
              <a:solidFill>
                <a:prstClr val="black"/>
              </a:solidFill>
              <a:effectLst/>
              <a:uLnTx/>
              <a:uFillTx/>
              <a:latin typeface="Calibri Light" panose="020F0302020204030204"/>
              <a:ea typeface="Cambria" panose="02040503050406030204" pitchFamily="18" charset="0"/>
              <a:cs typeface="Arial" panose="020B0604020202020204" pitchFamily="34" charset="0"/>
            </a:endParaRPr>
          </a:p>
        </p:txBody>
      </p:sp>
      <p:sp>
        <p:nvSpPr>
          <p:cNvPr id="39945" name="Picture 7" descr="j0078622">
            <a:extLst>
              <a:ext uri="{FF2B5EF4-FFF2-40B4-BE49-F238E27FC236}">
                <a16:creationId xmlns:a16="http://schemas.microsoft.com/office/drawing/2014/main" id="{DF34E99E-37D4-47EA-BFCC-106B24472B47}"/>
              </a:ext>
            </a:extLst>
          </p:cNvPr>
          <p:cNvSpPr>
            <a:spLocks noChangeAspect="1" noChangeArrowheads="1"/>
          </p:cNvSpPr>
          <p:nvPr/>
        </p:nvSpPr>
        <p:spPr bwMode="auto">
          <a:xfrm>
            <a:off x="5827713" y="3286126"/>
            <a:ext cx="609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Myriad Pro" pitchFamily="34" charset="0"/>
              <a:ea typeface="+mn-ea"/>
              <a:cs typeface="+mn-cs"/>
            </a:endParaRPr>
          </a:p>
        </p:txBody>
      </p:sp>
      <p:pic>
        <p:nvPicPr>
          <p:cNvPr id="39946" name="Picture 16" descr="/var/folders/w7/s7ywhryx0mxfrsl5hpyr8c180000gp/T/com.microsoft.Powerpoint/WebArchiveCopyPasteTempFiles/wGa5x893djwNShHWbjY82AzNh8NbVvU3enZobZWPbnDRpTmDLb4xjuaiwZA5z9Zjv35bmPzn8hl5N5YgtAAAAAElFTkSuQmCC">
            <a:extLst>
              <a:ext uri="{FF2B5EF4-FFF2-40B4-BE49-F238E27FC236}">
                <a16:creationId xmlns:a16="http://schemas.microsoft.com/office/drawing/2014/main" id="{0787B121-BD67-4129-9F7A-D55C2F57C5C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813426" y="3262519"/>
            <a:ext cx="5461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CB36F4C-3967-8847-80CB-C284305CD0E1}"/>
              </a:ext>
            </a:extLst>
          </p:cNvPr>
          <p:cNvSpPr txBox="1"/>
          <p:nvPr/>
        </p:nvSpPr>
        <p:spPr>
          <a:xfrm>
            <a:off x="8602909" y="4887681"/>
            <a:ext cx="288492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Equipment (i.e. size, shape, Teacher, School/ location, Inside/ outside</a:t>
            </a:r>
          </a:p>
        </p:txBody>
      </p:sp>
      <p:sp>
        <p:nvSpPr>
          <p:cNvPr id="11" name="TextBox 10">
            <a:extLst>
              <a:ext uri="{FF2B5EF4-FFF2-40B4-BE49-F238E27FC236}">
                <a16:creationId xmlns:a16="http://schemas.microsoft.com/office/drawing/2014/main" id="{6706D26A-B152-9F4C-BEE1-C81BFB0DC2DA}"/>
              </a:ext>
            </a:extLst>
          </p:cNvPr>
          <p:cNvSpPr txBox="1"/>
          <p:nvPr/>
        </p:nvSpPr>
        <p:spPr>
          <a:xfrm>
            <a:off x="656173" y="4899142"/>
            <a:ext cx="2996155"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Goal of activity, rules/ structure, Equipment used</a:t>
            </a:r>
          </a:p>
        </p:txBody>
      </p:sp>
      <p:sp>
        <p:nvSpPr>
          <p:cNvPr id="3" name="TextBox 2">
            <a:extLst>
              <a:ext uri="{FF2B5EF4-FFF2-40B4-BE49-F238E27FC236}">
                <a16:creationId xmlns:a16="http://schemas.microsoft.com/office/drawing/2014/main" id="{B12C8852-7C3E-7C46-BF68-CD5EB1C42FEF}"/>
              </a:ext>
            </a:extLst>
          </p:cNvPr>
          <p:cNvSpPr txBox="1"/>
          <p:nvPr/>
        </p:nvSpPr>
        <p:spPr>
          <a:xfrm>
            <a:off x="3991335" y="1522389"/>
            <a:ext cx="4144095"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FP children, Age, Gender,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ALN, BMI, Motor skill level, Psychological,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Previous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1826FA1-5303-9143-907F-115270295D82}"/>
              </a:ext>
            </a:extLst>
          </p:cNvPr>
          <p:cNvPicPr>
            <a:picLocks noChangeAspect="1"/>
          </p:cNvPicPr>
          <p:nvPr/>
        </p:nvPicPr>
        <p:blipFill>
          <a:blip r:embed="rId4"/>
          <a:stretch>
            <a:fillRect/>
          </a:stretch>
        </p:blipFill>
        <p:spPr>
          <a:xfrm>
            <a:off x="3589091" y="2411001"/>
            <a:ext cx="5013818" cy="3424465"/>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1">
            <a:extLst>
              <a:ext uri="{FF2B5EF4-FFF2-40B4-BE49-F238E27FC236}">
                <a16:creationId xmlns:a16="http://schemas.microsoft.com/office/drawing/2014/main" id="{59A81A24-0755-964B-B511-4E97190A1DF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0" y="3429000"/>
            <a:ext cx="4229100" cy="349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4" name="그림 1">
            <a:extLst>
              <a:ext uri="{FF2B5EF4-FFF2-40B4-BE49-F238E27FC236}">
                <a16:creationId xmlns:a16="http://schemas.microsoft.com/office/drawing/2014/main" id="{DAEE8667-86BE-B344-8798-6862F4A2A8CE}"/>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9636" y="0"/>
            <a:ext cx="5372685"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5" name="Picture 5">
            <a:extLst>
              <a:ext uri="{FF2B5EF4-FFF2-40B4-BE49-F238E27FC236}">
                <a16:creationId xmlns:a16="http://schemas.microsoft.com/office/drawing/2014/main" id="{1C92B1A6-6747-EC4E-B93D-545562F85717}"/>
              </a:ext>
            </a:extLst>
          </p:cNvPr>
          <p:cNvPicPr>
            <a:picLocks noChangeAspect="1"/>
          </p:cNvPicPr>
          <p:nvPr/>
        </p:nvPicPr>
        <p:blipFill>
          <a:blip r:embed="rId5">
            <a:extLst>
              <a:ext uri="{28A0092B-C50C-407E-A947-70E740481C1C}">
                <a14:useLocalDpi xmlns:a14="http://schemas.microsoft.com/office/drawing/2010/main"/>
              </a:ext>
            </a:extLst>
          </a:blip>
          <a:srcRect t="-480"/>
          <a:stretch>
            <a:fillRect/>
          </a:stretch>
        </p:blipFill>
        <p:spPr bwMode="auto">
          <a:xfrm>
            <a:off x="8137525" y="3254070"/>
            <a:ext cx="4054475" cy="408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5">
            <a:extLst>
              <a:ext uri="{FF2B5EF4-FFF2-40B4-BE49-F238E27FC236}">
                <a16:creationId xmlns:a16="http://schemas.microsoft.com/office/drawing/2014/main" id="{36B08D92-3830-FC4E-B8DC-9C78560B340D}"/>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4229100" y="3371850"/>
            <a:ext cx="3908425"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7" name="Picture 3">
            <a:extLst>
              <a:ext uri="{FF2B5EF4-FFF2-40B4-BE49-F238E27FC236}">
                <a16:creationId xmlns:a16="http://schemas.microsoft.com/office/drawing/2014/main" id="{FA0A9FD8-47D6-DF4B-A81B-7739647523CE}"/>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5320754" y="-96836"/>
            <a:ext cx="4392612" cy="3468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7">
            <a:extLst>
              <a:ext uri="{FF2B5EF4-FFF2-40B4-BE49-F238E27FC236}">
                <a16:creationId xmlns:a16="http://schemas.microsoft.com/office/drawing/2014/main" id="{85335DE6-AE84-5247-A81A-45D7AA997B20}"/>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9674554" y="-84138"/>
            <a:ext cx="2517446"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31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35381" y="1"/>
            <a:ext cx="11118419" cy="930728"/>
          </a:xfrm>
        </p:spPr>
        <p:txBody>
          <a:bodyPr/>
          <a:lstStyle/>
          <a:p>
            <a:r>
              <a:rPr lang="en-GB">
                <a:solidFill>
                  <a:schemeClr val="bg1"/>
                </a:solidFill>
              </a:rPr>
              <a:t>Results- Levels of PA</a:t>
            </a:r>
          </a:p>
        </p:txBody>
      </p:sp>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35382" y="1184223"/>
            <a:ext cx="7456138" cy="4983659"/>
          </a:xfrm>
        </p:spPr>
        <p:txBody>
          <a:bodyPr>
            <a:normAutofit lnSpcReduction="10000"/>
          </a:bodyPr>
          <a:lstStyle/>
          <a:p>
            <a:pPr>
              <a:lnSpc>
                <a:spcPct val="100000"/>
              </a:lnSpc>
            </a:pPr>
            <a:r>
              <a:rPr lang="en-GB" sz="3600" b="1" dirty="0">
                <a:solidFill>
                  <a:srgbClr val="FF0000"/>
                </a:solidFill>
                <a:latin typeface="Calibri" panose="020F0502020204030204" pitchFamily="34" charset="0"/>
                <a:cs typeface="Calibri" panose="020F0502020204030204" pitchFamily="34" charset="0"/>
              </a:rPr>
              <a:t>49% </a:t>
            </a:r>
            <a:r>
              <a:rPr lang="en-GB" dirty="0">
                <a:effectLst/>
                <a:latin typeface="Calibri" panose="020F0502020204030204" pitchFamily="34" charset="0"/>
                <a:cs typeface="Calibri" panose="020F0502020204030204" pitchFamily="34" charset="0"/>
              </a:rPr>
              <a:t>(176 min)</a:t>
            </a:r>
            <a:r>
              <a:rPr lang="en-GB"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of the school day </a:t>
            </a:r>
            <a:r>
              <a:rPr lang="en-GB" dirty="0">
                <a:latin typeface="Calibri" panose="020F0502020204030204" pitchFamily="34" charset="0"/>
                <a:cs typeface="Calibri" panose="020F0502020204030204" pitchFamily="34" charset="0"/>
              </a:rPr>
              <a:t>(9am- 3pm) </a:t>
            </a:r>
            <a:r>
              <a:rPr lang="en-GB" sz="3600" dirty="0">
                <a:latin typeface="Calibri" panose="020F0502020204030204" pitchFamily="34" charset="0"/>
                <a:cs typeface="Calibri" panose="020F0502020204030204" pitchFamily="34" charset="0"/>
              </a:rPr>
              <a:t>spent in sedentary behaviour</a:t>
            </a:r>
          </a:p>
          <a:p>
            <a:pPr>
              <a:lnSpc>
                <a:spcPct val="150000"/>
              </a:lnSpc>
            </a:pPr>
            <a:r>
              <a:rPr lang="en-GB" sz="3600" b="1" dirty="0">
                <a:solidFill>
                  <a:srgbClr val="FF0000"/>
                </a:solidFill>
                <a:latin typeface="Calibri" panose="020F0502020204030204" pitchFamily="34" charset="0"/>
                <a:cs typeface="Calibri" panose="020F0502020204030204" pitchFamily="34" charset="0"/>
              </a:rPr>
              <a:t>9% </a:t>
            </a:r>
            <a:r>
              <a:rPr lang="en-GB" dirty="0">
                <a:effectLst/>
                <a:latin typeface="Calibri" panose="020F0502020204030204" pitchFamily="34" charset="0"/>
                <a:cs typeface="Calibri" panose="020F0502020204030204" pitchFamily="34" charset="0"/>
              </a:rPr>
              <a:t>(32 min)</a:t>
            </a:r>
            <a:r>
              <a:rPr lang="en-GB" dirty="0">
                <a:latin typeface="Calibri" panose="020F0502020204030204" pitchFamily="34" charset="0"/>
                <a:cs typeface="Calibri" panose="020F0502020204030204" pitchFamily="34" charset="0"/>
              </a:rPr>
              <a:t> </a:t>
            </a:r>
            <a:r>
              <a:rPr lang="en-GB" sz="3600" dirty="0">
                <a:latin typeface="Calibri" panose="020F0502020204030204" pitchFamily="34" charset="0"/>
                <a:cs typeface="Calibri" panose="020F0502020204030204" pitchFamily="34" charset="0"/>
              </a:rPr>
              <a:t>spent in MVPA</a:t>
            </a:r>
          </a:p>
          <a:p>
            <a:pPr>
              <a:lnSpc>
                <a:spcPct val="100000"/>
              </a:lnSpc>
            </a:pPr>
            <a:r>
              <a:rPr lang="en-GB" sz="3600"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Significant </a:t>
            </a:r>
            <a:r>
              <a:rPr lang="en-GB" sz="3600" dirty="0">
                <a:solidFill>
                  <a:srgbClr val="FF0000"/>
                </a:solidFill>
                <a:effectLst/>
                <a:latin typeface="Calibri" panose="020F0502020204030204" pitchFamily="34" charset="0"/>
                <a:ea typeface="SimSun" panose="02010600030101010101" pitchFamily="2" charset="-122"/>
                <a:cs typeface="Calibri" panose="020F0502020204030204" pitchFamily="34" charset="0"/>
              </a:rPr>
              <a:t>differences between girls &amp; boys </a:t>
            </a:r>
          </a:p>
          <a:p>
            <a:pPr marL="1203325" indent="-438150">
              <a:lnSpc>
                <a:spcPct val="100000"/>
              </a:lnSpc>
              <a:buFont typeface="Wingdings" pitchFamily="2" charset="2"/>
              <a:buChar char="Ø"/>
            </a:pPr>
            <a:r>
              <a:rPr lang="en-GB" sz="3600" dirty="0">
                <a:solidFill>
                  <a:srgbClr val="000000"/>
                </a:solidFill>
                <a:latin typeface="Calibri" panose="020F0502020204030204" pitchFamily="34" charset="0"/>
                <a:ea typeface="SimSun" panose="02010600030101010101" pitchFamily="2" charset="-122"/>
                <a:cs typeface="Calibri" panose="020F0502020204030204" pitchFamily="34" charset="0"/>
              </a:rPr>
              <a:t>Boys spent more time in MVPA                                     Girls spent more time in sedentary behaviour</a:t>
            </a:r>
            <a:endParaRPr lang="en-GB" dirty="0">
              <a:cs typeface="Calibri" panose="020F0502020204030204" pitchFamily="34" charset="0"/>
            </a:endParaRPr>
          </a:p>
        </p:txBody>
      </p:sp>
      <p:pic>
        <p:nvPicPr>
          <p:cNvPr id="17" name="그림 1">
            <a:extLst>
              <a:ext uri="{FF2B5EF4-FFF2-40B4-BE49-F238E27FC236}">
                <a16:creationId xmlns:a16="http://schemas.microsoft.com/office/drawing/2014/main" id="{D49461B9-071B-7265-ACDB-B182307E6B8C}"/>
              </a:ext>
            </a:extLst>
          </p:cNvPr>
          <p:cNvPicPr>
            <a:picLocks noChangeAspect="1" noChangeArrowheads="1"/>
          </p:cNvPicPr>
          <p:nvPr/>
        </p:nvPicPr>
        <p:blipFill rotWithShape="1">
          <a:blip r:embed="rId3">
            <a:extLst>
              <a:ext uri="{28A0092B-C50C-407E-A947-70E740481C1C}">
                <a14:useLocalDpi xmlns:a14="http://schemas.microsoft.com/office/drawing/2010/main"/>
              </a:ext>
            </a:extLst>
          </a:blip>
          <a:srcRect r="-4" b="7997"/>
          <a:stretch/>
        </p:blipFill>
        <p:spPr bwMode="auto">
          <a:xfrm>
            <a:off x="7691519" y="10"/>
            <a:ext cx="4692358" cy="3593872"/>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9">
            <a:extLst>
              <a:ext uri="{FF2B5EF4-FFF2-40B4-BE49-F238E27FC236}">
                <a16:creationId xmlns:a16="http://schemas.microsoft.com/office/drawing/2014/main" id="{A0B66673-3C86-B07C-8B92-2C5DF0773F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509" r="4" b="4"/>
          <a:stretch/>
        </p:blipFill>
        <p:spPr bwMode="auto">
          <a:xfrm>
            <a:off x="8269231" y="3593882"/>
            <a:ext cx="3922769" cy="3264107"/>
          </a:xfrm>
          <a:custGeom>
            <a:avLst/>
            <a:gdLst>
              <a:gd name="connsiteX0" fmla="*/ 1723644 w 3138912"/>
              <a:gd name="connsiteY0" fmla="*/ 0 h 2660795"/>
              <a:gd name="connsiteX1" fmla="*/ 3053691 w 3138912"/>
              <a:gd name="connsiteY1" fmla="*/ 627247 h 2660795"/>
              <a:gd name="connsiteX2" fmla="*/ 3138912 w 3138912"/>
              <a:gd name="connsiteY2" fmla="*/ 741211 h 2660795"/>
              <a:gd name="connsiteX3" fmla="*/ 3138912 w 3138912"/>
              <a:gd name="connsiteY3" fmla="*/ 2660795 h 2660795"/>
              <a:gd name="connsiteX4" fmla="*/ 278239 w 3138912"/>
              <a:gd name="connsiteY4" fmla="*/ 2660795 h 2660795"/>
              <a:gd name="connsiteX5" fmla="*/ 208035 w 3138912"/>
              <a:gd name="connsiteY5" fmla="*/ 2545235 h 2660795"/>
              <a:gd name="connsiteX6" fmla="*/ 0 w 3138912"/>
              <a:gd name="connsiteY6" fmla="*/ 1723644 h 2660795"/>
              <a:gd name="connsiteX7" fmla="*/ 1723644 w 3138912"/>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21989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C6545-9DD3-CA9F-8BD4-70B34C12EDF9}"/>
              </a:ext>
            </a:extLst>
          </p:cNvPr>
          <p:cNvSpPr>
            <a:spLocks noGrp="1"/>
          </p:cNvSpPr>
          <p:nvPr>
            <p:ph type="title"/>
          </p:nvPr>
        </p:nvSpPr>
        <p:spPr>
          <a:xfrm>
            <a:off x="266701" y="65316"/>
            <a:ext cx="8632371" cy="930728"/>
          </a:xfrm>
        </p:spPr>
        <p:txBody>
          <a:bodyPr>
            <a:normAutofit fontScale="90000"/>
          </a:bodyPr>
          <a:lstStyle/>
          <a:p>
            <a:r>
              <a:rPr lang="en-GB">
                <a:solidFill>
                  <a:schemeClr val="bg1"/>
                </a:solidFill>
              </a:rPr>
              <a:t>Results- Relationship between PA and MC</a:t>
            </a:r>
          </a:p>
        </p:txBody>
      </p:sp>
      <p:sp>
        <p:nvSpPr>
          <p:cNvPr id="16" name="Content Placeholder 15">
            <a:extLst>
              <a:ext uri="{FF2B5EF4-FFF2-40B4-BE49-F238E27FC236}">
                <a16:creationId xmlns:a16="http://schemas.microsoft.com/office/drawing/2014/main" id="{59144B44-F21C-DDB8-01B9-2F9D3442893E}"/>
              </a:ext>
            </a:extLst>
          </p:cNvPr>
          <p:cNvSpPr>
            <a:spLocks noGrp="1"/>
          </p:cNvSpPr>
          <p:nvPr>
            <p:ph idx="1"/>
          </p:nvPr>
        </p:nvSpPr>
        <p:spPr>
          <a:xfrm>
            <a:off x="218055" y="1250877"/>
            <a:ext cx="9173962" cy="5310532"/>
          </a:xfrm>
        </p:spPr>
        <p:txBody>
          <a:bodyPr>
            <a:normAutofit/>
          </a:bodyPr>
          <a:lstStyle/>
          <a:p>
            <a:pPr marL="0" indent="0">
              <a:lnSpc>
                <a:spcPct val="100000"/>
              </a:lnSpc>
              <a:buNone/>
            </a:pPr>
            <a:r>
              <a:rPr lang="en-GB" dirty="0">
                <a:latin typeface="Calibri" panose="020F0502020204030204" pitchFamily="34" charset="0"/>
                <a:cs typeface="Calibri" panose="020F0502020204030204" pitchFamily="34" charset="0"/>
              </a:rPr>
              <a:t>Motor competence, </a:t>
            </a:r>
            <a:r>
              <a:rPr lang="en-GB" b="1" dirty="0">
                <a:latin typeface="Calibri" panose="020F0502020204030204" pitchFamily="34" charset="0"/>
                <a:cs typeface="Calibri" panose="020F0502020204030204" pitchFamily="34" charset="0"/>
              </a:rPr>
              <a:t>age </a:t>
            </a:r>
            <a:r>
              <a:rPr lang="en-GB" dirty="0">
                <a:latin typeface="Calibri" panose="020F0502020204030204" pitchFamily="34" charset="0"/>
                <a:cs typeface="Calibri" panose="020F0502020204030204" pitchFamily="34" charset="0"/>
              </a:rPr>
              <a:t>and </a:t>
            </a:r>
            <a:r>
              <a:rPr lang="en-GB" b="1" dirty="0">
                <a:latin typeface="Calibri" panose="020F0502020204030204" pitchFamily="34" charset="0"/>
                <a:cs typeface="Calibri" panose="020F0502020204030204" pitchFamily="34" charset="0"/>
              </a:rPr>
              <a:t>BMI</a:t>
            </a:r>
            <a:r>
              <a:rPr lang="en-GB" dirty="0">
                <a:latin typeface="Calibri" panose="020F0502020204030204" pitchFamily="34" charset="0"/>
                <a:cs typeface="Calibri" panose="020F0502020204030204" pitchFamily="34" charset="0"/>
              </a:rPr>
              <a:t> predicted:</a:t>
            </a:r>
          </a:p>
          <a:p>
            <a:pPr marL="666750" indent="-341313">
              <a:lnSpc>
                <a:spcPct val="150000"/>
              </a:lnSpc>
              <a:buFont typeface="Wingdings" pitchFamily="2" charset="2"/>
              <a:buChar char="Ø"/>
            </a:pPr>
            <a:r>
              <a:rPr lang="en-GB" dirty="0">
                <a:latin typeface="Calibri" panose="020F0502020204030204" pitchFamily="34" charset="0"/>
                <a:cs typeface="Calibri" panose="020F0502020204030204" pitchFamily="34" charset="0"/>
              </a:rPr>
              <a:t> The percentage of time spent in </a:t>
            </a:r>
            <a:r>
              <a:rPr lang="en-GB" dirty="0">
                <a:solidFill>
                  <a:srgbClr val="FF0000"/>
                </a:solidFill>
                <a:latin typeface="Calibri" panose="020F0502020204030204" pitchFamily="34" charset="0"/>
                <a:cs typeface="Calibri" panose="020F0502020204030204" pitchFamily="34" charset="0"/>
              </a:rPr>
              <a:t>sedentary behaviour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OC skills, standing long jump</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and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age </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666750" indent="-341313">
              <a:lnSpc>
                <a:spcPct val="150000"/>
              </a:lnSpc>
              <a:buFont typeface="Wingdings" pitchFamily="2" charset="2"/>
              <a:buChar char="Ø"/>
            </a:pPr>
            <a:r>
              <a:rPr lang="en-GB" dirty="0">
                <a:latin typeface="Calibri" panose="020F0502020204030204" pitchFamily="34" charset="0"/>
                <a:cs typeface="Calibri" panose="020F0502020204030204" pitchFamily="34" charset="0"/>
              </a:rPr>
              <a:t>The percentage of time spent in </a:t>
            </a:r>
            <a:r>
              <a:rPr lang="en-GB" dirty="0">
                <a:solidFill>
                  <a:srgbClr val="FF0000"/>
                </a:solidFill>
                <a:latin typeface="Calibri" panose="020F0502020204030204" pitchFamily="34" charset="0"/>
                <a:cs typeface="Calibri" panose="020F0502020204030204" pitchFamily="34" charset="0"/>
              </a:rPr>
              <a:t>moderate to vigorous physical activity</a:t>
            </a:r>
            <a:r>
              <a:rPr lang="en-GB" dirty="0">
                <a:latin typeface="Calibri" panose="020F0502020204030204" pitchFamily="34" charset="0"/>
                <a:cs typeface="Calibri" panose="020F0502020204030204" pitchFamily="34" charset="0"/>
              </a:rPr>
              <a:t> (</a:t>
            </a:r>
            <a:r>
              <a:rPr lang="en-GB" b="1" u="sng"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OC skills</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t>
            </a:r>
            <a:r>
              <a:rPr lang="en-GB" b="1" u="sng"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standing long jump</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 and </a:t>
            </a:r>
            <a:r>
              <a:rPr lang="en-GB" b="1"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age </a:t>
            </a:r>
            <a:r>
              <a:rPr lang="en-GB" dirty="0">
                <a:solidFill>
                  <a:srgbClr val="000000"/>
                </a:solidFill>
                <a:effectLst/>
                <a:latin typeface="Calibri" panose="020F0502020204030204" pitchFamily="34" charset="0"/>
                <a:ea typeface="SimSun" panose="02010600030101010101" pitchFamily="2" charset="-122"/>
                <a:cs typeface="Calibri" panose="020F0502020204030204" pitchFamily="34" charset="0"/>
              </a:rPr>
              <a:t>were significant predictors)</a:t>
            </a:r>
          </a:p>
          <a:p>
            <a:pPr marL="15875" indent="0">
              <a:lnSpc>
                <a:spcPct val="150000"/>
              </a:lnSpc>
              <a:buNone/>
            </a:pPr>
            <a:endParaRPr lang="en-GB" dirty="0">
              <a:latin typeface="Calibri" panose="020F0502020204030204" pitchFamily="34" charset="0"/>
              <a:cs typeface="Calibri" panose="020F0502020204030204" pitchFamily="34" charset="0"/>
            </a:endParaRPr>
          </a:p>
        </p:txBody>
      </p:sp>
      <p:pic>
        <p:nvPicPr>
          <p:cNvPr id="4" name="Picture 5">
            <a:extLst>
              <a:ext uri="{FF2B5EF4-FFF2-40B4-BE49-F238E27FC236}">
                <a16:creationId xmlns:a16="http://schemas.microsoft.com/office/drawing/2014/main" id="{E4C0D38E-4C73-9E5F-FF33-A25D2A458A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3622" b="-3"/>
          <a:stretch/>
        </p:blipFill>
        <p:spPr bwMode="auto">
          <a:xfrm>
            <a:off x="9392017" y="3874023"/>
            <a:ext cx="3145960" cy="314137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3CEBCD37-3D44-555D-FEC2-EE7092317343}"/>
              </a:ext>
            </a:extLst>
          </p:cNvPr>
          <p:cNvPicPr>
            <a:picLocks noChangeAspect="1"/>
          </p:cNvPicPr>
          <p:nvPr/>
        </p:nvPicPr>
        <p:blipFill rotWithShape="1">
          <a:blip r:embed="rId4">
            <a:extLst>
              <a:ext uri="{28A0092B-C50C-407E-A947-70E740481C1C}">
                <a14:useLocalDpi xmlns:a14="http://schemas.microsoft.com/office/drawing/2010/main" val="0"/>
              </a:ext>
            </a:extLst>
          </a:blip>
          <a:srcRect t="2509" b="23133"/>
          <a:stretch/>
        </p:blipFill>
        <p:spPr bwMode="auto">
          <a:xfrm>
            <a:off x="9392017" y="-214494"/>
            <a:ext cx="3544494" cy="3029433"/>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9106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974541" y="6144992"/>
            <a:ext cx="1250779"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5320" y="6079209"/>
            <a:ext cx="1837798" cy="586977"/>
          </a:xfrm>
          <a:prstGeom prst="rect">
            <a:avLst/>
          </a:prstGeom>
        </p:spPr>
      </p:pic>
      <p:pic>
        <p:nvPicPr>
          <p:cNvPr id="2" name="Picture 1">
            <a:extLst>
              <a:ext uri="{FF2B5EF4-FFF2-40B4-BE49-F238E27FC236}">
                <a16:creationId xmlns:a16="http://schemas.microsoft.com/office/drawing/2014/main" id="{F0EB2941-1A08-D149-9A6A-39586A82CC38}"/>
              </a:ext>
            </a:extLst>
          </p:cNvPr>
          <p:cNvPicPr>
            <a:picLocks noChangeAspect="1"/>
          </p:cNvPicPr>
          <p:nvPr/>
        </p:nvPicPr>
        <p:blipFill>
          <a:blip r:embed="rId6"/>
          <a:stretch>
            <a:fillRect/>
          </a:stretch>
        </p:blipFill>
        <p:spPr>
          <a:xfrm>
            <a:off x="5773271" y="6144992"/>
            <a:ext cx="1091554" cy="540244"/>
          </a:xfrm>
          <a:prstGeom prst="rect">
            <a:avLst/>
          </a:prstGeom>
        </p:spPr>
      </p:pic>
      <p:sp>
        <p:nvSpPr>
          <p:cNvPr id="9" name="Content Placeholder 8">
            <a:extLst>
              <a:ext uri="{FF2B5EF4-FFF2-40B4-BE49-F238E27FC236}">
                <a16:creationId xmlns:a16="http://schemas.microsoft.com/office/drawing/2014/main" id="{97AF5ED9-F033-2943-9184-922B76C047AA}"/>
              </a:ext>
            </a:extLst>
          </p:cNvPr>
          <p:cNvSpPr>
            <a:spLocks noGrp="1"/>
          </p:cNvSpPr>
          <p:nvPr>
            <p:ph idx="1"/>
          </p:nvPr>
        </p:nvSpPr>
        <p:spPr>
          <a:xfrm>
            <a:off x="204230" y="745207"/>
            <a:ext cx="5891770" cy="1590267"/>
          </a:xfrm>
        </p:spPr>
        <p:txBody>
          <a:bodyPr>
            <a:noAutofit/>
          </a:bodyPr>
          <a:lstStyle/>
          <a:p>
            <a:pPr>
              <a:lnSpc>
                <a:spcPct val="160000"/>
              </a:lnSpc>
              <a:spcBef>
                <a:spcPts val="0"/>
              </a:spcBef>
            </a:pPr>
            <a:r>
              <a:rPr lang="en-GB" sz="2200" dirty="0"/>
              <a:t>The </a:t>
            </a:r>
            <a:r>
              <a:rPr lang="en-GB" sz="2200" b="1" dirty="0"/>
              <a:t>school day alone was not enough </a:t>
            </a:r>
            <a:r>
              <a:rPr lang="en-GB" sz="2200" dirty="0"/>
              <a:t>time for children to achieve the recommended </a:t>
            </a:r>
            <a:r>
              <a:rPr lang="en-GB" sz="2200" b="1" dirty="0"/>
              <a:t>60 mins of moderate - vigorous physical activity</a:t>
            </a:r>
          </a:p>
        </p:txBody>
      </p:sp>
      <p:pic>
        <p:nvPicPr>
          <p:cNvPr id="7" name="그림 1">
            <a:extLst>
              <a:ext uri="{FF2B5EF4-FFF2-40B4-BE49-F238E27FC236}">
                <a16:creationId xmlns:a16="http://schemas.microsoft.com/office/drawing/2014/main" id="{478FC344-935B-7049-9BC4-84252E63832B}"/>
              </a:ext>
            </a:extLst>
          </p:cNvPr>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3761236" y="2338120"/>
            <a:ext cx="4970460" cy="436881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77C38C27-276E-8042-8AD2-EFFCDCE6ABCD}"/>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7280306" y="0"/>
            <a:ext cx="4808127" cy="3804435"/>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a:extLst>
              <a:ext uri="{FF2B5EF4-FFF2-40B4-BE49-F238E27FC236}">
                <a16:creationId xmlns:a16="http://schemas.microsoft.com/office/drawing/2014/main" id="{BC82817F-EDC7-F545-B3FB-CB5006C2C96F}"/>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204230" y="2822648"/>
            <a:ext cx="3615881" cy="3724563"/>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584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EFDD8-F92E-2C6E-C93A-F5B21CCDD9F3}"/>
              </a:ext>
            </a:extLst>
          </p:cNvPr>
          <p:cNvSpPr>
            <a:spLocks noGrp="1"/>
          </p:cNvSpPr>
          <p:nvPr>
            <p:ph type="title"/>
          </p:nvPr>
        </p:nvSpPr>
        <p:spPr>
          <a:xfrm>
            <a:off x="70504" y="-144239"/>
            <a:ext cx="12050991" cy="1325563"/>
          </a:xfrm>
        </p:spPr>
        <p:txBody>
          <a:bodyPr>
            <a:normAutofit/>
          </a:bodyPr>
          <a:lstStyle/>
          <a:p>
            <a:pPr algn="ctr"/>
            <a:r>
              <a:rPr lang="en-US" sz="3600" b="1" dirty="0">
                <a:solidFill>
                  <a:schemeClr val="bg1"/>
                </a:solidFill>
              </a:rPr>
              <a:t>Resources to support planning work </a:t>
            </a:r>
          </a:p>
        </p:txBody>
      </p:sp>
      <p:sp>
        <p:nvSpPr>
          <p:cNvPr id="3" name="Content Placeholder 2">
            <a:extLst>
              <a:ext uri="{FF2B5EF4-FFF2-40B4-BE49-F238E27FC236}">
                <a16:creationId xmlns:a16="http://schemas.microsoft.com/office/drawing/2014/main" id="{9996E6D9-DCB3-3C70-2B5F-9F8001CA9D7B}"/>
              </a:ext>
            </a:extLst>
          </p:cNvPr>
          <p:cNvSpPr>
            <a:spLocks noGrp="1"/>
          </p:cNvSpPr>
          <p:nvPr>
            <p:ph sz="half" idx="1"/>
          </p:nvPr>
        </p:nvSpPr>
        <p:spPr>
          <a:xfrm>
            <a:off x="664271" y="1141818"/>
            <a:ext cx="5181600" cy="4351338"/>
          </a:xfrm>
        </p:spPr>
        <p:txBody>
          <a:bodyPr>
            <a:normAutofit/>
          </a:bodyPr>
          <a:lstStyle/>
          <a:p>
            <a:pPr marL="0" indent="0">
              <a:buNone/>
            </a:pPr>
            <a:endParaRPr lang="en-US" sz="3600"/>
          </a:p>
          <a:p>
            <a:pPr marL="0" indent="0">
              <a:buNone/>
            </a:pPr>
            <a:endParaRPr lang="en-US" sz="3600"/>
          </a:p>
          <a:p>
            <a:pPr marL="0" indent="0">
              <a:buNone/>
            </a:pPr>
            <a:endParaRPr lang="en-US" sz="3600"/>
          </a:p>
          <a:p>
            <a:pPr marL="0" indent="0">
              <a:buNone/>
            </a:pPr>
            <a:endParaRPr lang="en-US" sz="3600"/>
          </a:p>
          <a:p>
            <a:pPr marL="0" indent="0">
              <a:buNone/>
            </a:pPr>
            <a:endParaRPr lang="en-US" sz="3600"/>
          </a:p>
        </p:txBody>
      </p:sp>
      <p:pic>
        <p:nvPicPr>
          <p:cNvPr id="4" name="Picture 3" descr="Diagram&#10;&#10;Description automatically generated">
            <a:extLst>
              <a:ext uri="{FF2B5EF4-FFF2-40B4-BE49-F238E27FC236}">
                <a16:creationId xmlns:a16="http://schemas.microsoft.com/office/drawing/2014/main" id="{ED69A7E3-957B-5B40-0F94-D60EC7E4566D}"/>
              </a:ext>
            </a:extLst>
          </p:cNvPr>
          <p:cNvPicPr>
            <a:picLocks noChangeAspect="1"/>
          </p:cNvPicPr>
          <p:nvPr/>
        </p:nvPicPr>
        <p:blipFill rotWithShape="1">
          <a:blip r:embed="rId3"/>
          <a:srcRect l="695" r="35583"/>
          <a:stretch/>
        </p:blipFill>
        <p:spPr>
          <a:xfrm>
            <a:off x="184680" y="2927369"/>
            <a:ext cx="3934270" cy="3101424"/>
          </a:xfrm>
          <a:prstGeom prst="rect">
            <a:avLst/>
          </a:prstGeom>
        </p:spPr>
      </p:pic>
      <p:pic>
        <p:nvPicPr>
          <p:cNvPr id="5" name="Picture 4" descr="Logo, company name&#10;&#10;Description automatically generated">
            <a:extLst>
              <a:ext uri="{FF2B5EF4-FFF2-40B4-BE49-F238E27FC236}">
                <a16:creationId xmlns:a16="http://schemas.microsoft.com/office/drawing/2014/main" id="{20FB9F23-24F0-7236-E259-450B8BC9D44E}"/>
              </a:ext>
            </a:extLst>
          </p:cNvPr>
          <p:cNvPicPr>
            <a:picLocks noChangeAspect="1"/>
          </p:cNvPicPr>
          <p:nvPr/>
        </p:nvPicPr>
        <p:blipFill>
          <a:blip r:embed="rId4"/>
          <a:stretch>
            <a:fillRect/>
          </a:stretch>
        </p:blipFill>
        <p:spPr>
          <a:xfrm>
            <a:off x="891009" y="2223034"/>
            <a:ext cx="2521613" cy="1782777"/>
          </a:xfrm>
          <a:prstGeom prst="rect">
            <a:avLst/>
          </a:prstGeom>
        </p:spPr>
      </p:pic>
      <p:pic>
        <p:nvPicPr>
          <p:cNvPr id="6" name="Picture 2" descr="Foundation Diploma in Art and Design – Swansea College of Art">
            <a:extLst>
              <a:ext uri="{FF2B5EF4-FFF2-40B4-BE49-F238E27FC236}">
                <a16:creationId xmlns:a16="http://schemas.microsoft.com/office/drawing/2014/main" id="{23CF167B-D41B-24CB-8BFB-3FC4FFD2A4D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r="86891"/>
          <a:stretch/>
        </p:blipFill>
        <p:spPr bwMode="auto">
          <a:xfrm>
            <a:off x="3429969" y="2841031"/>
            <a:ext cx="463109" cy="6219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UPDATE: FAW COACH EDUCATION COURSES SUSPENDED UNTIL APRIL 30">
            <a:extLst>
              <a:ext uri="{FF2B5EF4-FFF2-40B4-BE49-F238E27FC236}">
                <a16:creationId xmlns:a16="http://schemas.microsoft.com/office/drawing/2014/main" id="{29AC8936-40EB-0D58-A7B6-3793F80F8E14}"/>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524" b="95714" l="10000" r="90000">
                        <a14:foregroundMark x1="59583" y1="16667" x2="61500" y2="14921"/>
                        <a14:foregroundMark x1="39667" y1="10000" x2="40500" y2="10476"/>
                        <a14:foregroundMark x1="35250" y1="10000" x2="36417" y2="9841"/>
                        <a14:foregroundMark x1="52250" y1="9524" x2="52250" y2="9524"/>
                        <a14:foregroundMark x1="56917" y1="10000" x2="55750" y2="10000"/>
                        <a14:foregroundMark x1="53000" y1="95714" x2="53583" y2="90000"/>
                      </a14:backgroundRemoval>
                    </a14:imgEffect>
                  </a14:imgLayer>
                </a14:imgProps>
              </a:ext>
              <a:ext uri="{28A0092B-C50C-407E-A947-70E740481C1C}">
                <a14:useLocalDpi xmlns:a14="http://schemas.microsoft.com/office/drawing/2010/main" val="0"/>
              </a:ext>
            </a:extLst>
          </a:blip>
          <a:srcRect/>
          <a:stretch>
            <a:fillRect/>
          </a:stretch>
        </p:blipFill>
        <p:spPr bwMode="auto">
          <a:xfrm>
            <a:off x="-119793" y="2795621"/>
            <a:ext cx="1214478" cy="637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oster with cartoon characters&#10;&#10;Description automatically generated">
            <a:extLst>
              <a:ext uri="{FF2B5EF4-FFF2-40B4-BE49-F238E27FC236}">
                <a16:creationId xmlns:a16="http://schemas.microsoft.com/office/drawing/2014/main" id="{00B38C38-8E2D-E710-7DE8-5922C77E5A00}"/>
              </a:ext>
            </a:extLst>
          </p:cNvPr>
          <p:cNvPicPr>
            <a:picLocks noChangeAspect="1"/>
          </p:cNvPicPr>
          <p:nvPr/>
        </p:nvPicPr>
        <p:blipFill rotWithShape="1">
          <a:blip r:embed="rId8"/>
          <a:srcRect b="130"/>
          <a:stretch/>
        </p:blipFill>
        <p:spPr>
          <a:xfrm>
            <a:off x="4515496" y="1230154"/>
            <a:ext cx="3114225" cy="4174666"/>
          </a:xfrm>
          <a:prstGeom prst="rect">
            <a:avLst/>
          </a:prstGeom>
        </p:spPr>
      </p:pic>
      <p:pic>
        <p:nvPicPr>
          <p:cNvPr id="7" name="Content Placeholder 6" descr="Graphical user interface&#10;&#10;Description automatically generated">
            <a:extLst>
              <a:ext uri="{FF2B5EF4-FFF2-40B4-BE49-F238E27FC236}">
                <a16:creationId xmlns:a16="http://schemas.microsoft.com/office/drawing/2014/main" id="{CD0FC604-3495-3948-AE6B-8D3D4744D640}"/>
              </a:ext>
            </a:extLst>
          </p:cNvPr>
          <p:cNvPicPr>
            <a:picLocks noGrp="1" noChangeAspect="1"/>
          </p:cNvPicPr>
          <p:nvPr>
            <p:ph sz="half" idx="2"/>
          </p:nvPr>
        </p:nvPicPr>
        <p:blipFill rotWithShape="1">
          <a:blip r:embed="rId9"/>
          <a:srcRect l="11615" r="16165" b="40395"/>
          <a:stretch/>
        </p:blipFill>
        <p:spPr>
          <a:xfrm>
            <a:off x="7889376" y="1008695"/>
            <a:ext cx="4032974" cy="1994214"/>
          </a:xfrm>
          <a:prstGeom prst="rect">
            <a:avLst/>
          </a:prstGeom>
        </p:spPr>
      </p:pic>
      <p:pic>
        <p:nvPicPr>
          <p:cNvPr id="10" name="Picture 9" descr="Graphical user interface, website&#10;&#10;Description automatically generated">
            <a:extLst>
              <a:ext uri="{FF2B5EF4-FFF2-40B4-BE49-F238E27FC236}">
                <a16:creationId xmlns:a16="http://schemas.microsoft.com/office/drawing/2014/main" id="{ED2B04A7-F27B-4113-9AC0-8EF1295A50B9}"/>
              </a:ext>
            </a:extLst>
          </p:cNvPr>
          <p:cNvPicPr>
            <a:picLocks noChangeAspect="1"/>
          </p:cNvPicPr>
          <p:nvPr/>
        </p:nvPicPr>
        <p:blipFill>
          <a:blip r:embed="rId10"/>
          <a:stretch>
            <a:fillRect/>
          </a:stretch>
        </p:blipFill>
        <p:spPr>
          <a:xfrm>
            <a:off x="7889376" y="3002909"/>
            <a:ext cx="2008130" cy="3855091"/>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9E4E5557-6447-6806-54BB-DD9F4C40B2BC}"/>
              </a:ext>
            </a:extLst>
          </p:cNvPr>
          <p:cNvPicPr>
            <a:picLocks noChangeAspect="1"/>
          </p:cNvPicPr>
          <p:nvPr/>
        </p:nvPicPr>
        <p:blipFill>
          <a:blip r:embed="rId11"/>
          <a:stretch>
            <a:fillRect/>
          </a:stretch>
        </p:blipFill>
        <p:spPr>
          <a:xfrm>
            <a:off x="10011426" y="3002909"/>
            <a:ext cx="1961110" cy="3835270"/>
          </a:xfrm>
          <a:prstGeom prst="rect">
            <a:avLst/>
          </a:prstGeom>
        </p:spPr>
      </p:pic>
      <p:pic>
        <p:nvPicPr>
          <p:cNvPr id="13" name="Picture 12" descr="A picture containing text, person&#10;&#10;Description automatically generated">
            <a:extLst>
              <a:ext uri="{FF2B5EF4-FFF2-40B4-BE49-F238E27FC236}">
                <a16:creationId xmlns:a16="http://schemas.microsoft.com/office/drawing/2014/main" id="{4AAFD2A1-D451-E064-C6B2-6DA9CD34B32C}"/>
              </a:ext>
            </a:extLst>
          </p:cNvPr>
          <p:cNvPicPr>
            <a:picLocks noChangeAspect="1"/>
          </p:cNvPicPr>
          <p:nvPr/>
        </p:nvPicPr>
        <p:blipFill rotWithShape="1">
          <a:blip r:embed="rId12"/>
          <a:srcRect l="1450" r="32885" b="5075"/>
          <a:stretch/>
        </p:blipFill>
        <p:spPr>
          <a:xfrm>
            <a:off x="297664" y="925519"/>
            <a:ext cx="3911979" cy="1994159"/>
          </a:xfrm>
          <a:prstGeom prst="rect">
            <a:avLst/>
          </a:prstGeom>
        </p:spPr>
      </p:pic>
    </p:spTree>
    <p:extLst>
      <p:ext uri="{BB962C8B-B14F-4D97-AF65-F5344CB8AC3E}">
        <p14:creationId xmlns:p14="http://schemas.microsoft.com/office/powerpoint/2010/main" val="171242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5EBC-FE1E-B9ED-FD06-C84D8F220645}"/>
              </a:ext>
            </a:extLst>
          </p:cNvPr>
          <p:cNvSpPr>
            <a:spLocks noGrp="1"/>
          </p:cNvSpPr>
          <p:nvPr>
            <p:ph type="title"/>
          </p:nvPr>
        </p:nvSpPr>
        <p:spPr>
          <a:xfrm>
            <a:off x="838200" y="-196349"/>
            <a:ext cx="10515600" cy="1325563"/>
          </a:xfrm>
        </p:spPr>
        <p:txBody>
          <a:bodyPr/>
          <a:lstStyle/>
          <a:p>
            <a:r>
              <a:rPr lang="en-US" b="1" dirty="0"/>
              <a:t>Overview</a:t>
            </a:r>
          </a:p>
        </p:txBody>
      </p:sp>
      <p:sp>
        <p:nvSpPr>
          <p:cNvPr id="3" name="Content Placeholder 2">
            <a:extLst>
              <a:ext uri="{FF2B5EF4-FFF2-40B4-BE49-F238E27FC236}">
                <a16:creationId xmlns:a16="http://schemas.microsoft.com/office/drawing/2014/main" id="{F16E77E6-5883-31C2-A3ED-B8A1F4C668CC}"/>
              </a:ext>
            </a:extLst>
          </p:cNvPr>
          <p:cNvSpPr>
            <a:spLocks noGrp="1"/>
          </p:cNvSpPr>
          <p:nvPr>
            <p:ph idx="1"/>
          </p:nvPr>
        </p:nvSpPr>
        <p:spPr>
          <a:xfrm>
            <a:off x="838200" y="1299411"/>
            <a:ext cx="10515600" cy="4877552"/>
          </a:xfrm>
        </p:spPr>
        <p:txBody>
          <a:bodyPr/>
          <a:lstStyle/>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Lesson needs to fit a </a:t>
            </a:r>
            <a:r>
              <a:rPr lang="en-GB" altLang="en-US" b="1" dirty="0">
                <a:latin typeface="Calibri" panose="020F0502020204030204" pitchFamily="34" charset="0"/>
                <a:ea typeface="ＭＳ Ｐゴシック" panose="020B0600070205080204" pitchFamily="34" charset="-128"/>
                <a:cs typeface="Calibri" panose="020F0502020204030204" pitchFamily="34" charset="0"/>
              </a:rPr>
              <a:t>playful pedagogy</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2 x 30 - 40 minute session </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Include an active / vigorous warm up 5 – 10 mins </a:t>
            </a:r>
          </a:p>
          <a:p>
            <a:pPr>
              <a:lnSpc>
                <a:spcPct val="120000"/>
              </a:lnSpc>
              <a:spcBef>
                <a:spcPct val="0"/>
              </a:spcBef>
              <a:spcAft>
                <a:spcPts val="675"/>
              </a:spcAft>
            </a:pPr>
            <a:r>
              <a:rPr lang="en-GB" altLang="en-US" dirty="0">
                <a:latin typeface="Calibri" panose="020F0502020204030204" pitchFamily="34" charset="0"/>
                <a:ea typeface="ＭＳ Ｐゴシック" panose="020B0600070205080204" pitchFamily="34" charset="-128"/>
                <a:cs typeface="Calibri" panose="020F0502020204030204" pitchFamily="34" charset="0"/>
              </a:rPr>
              <a:t>Start from a story? Poem? Challenge to solve?</a:t>
            </a:r>
          </a:p>
          <a:p>
            <a:pPr>
              <a:lnSpc>
                <a:spcPct val="120000"/>
              </a:lnSpc>
              <a:spcBef>
                <a:spcPct val="0"/>
              </a:spcBef>
              <a:spcAft>
                <a:spcPts val="675"/>
              </a:spcAft>
            </a:pPr>
            <a:r>
              <a:rPr lang="en-US" dirty="0"/>
              <a:t>Pairs in gardens 5 min each? i.e. 6 children three gardens – rotate. </a:t>
            </a:r>
          </a:p>
          <a:p>
            <a:pPr>
              <a:lnSpc>
                <a:spcPct val="120000"/>
              </a:lnSpc>
              <a:spcBef>
                <a:spcPct val="0"/>
              </a:spcBef>
              <a:spcAft>
                <a:spcPts val="675"/>
              </a:spcAft>
            </a:pPr>
            <a:r>
              <a:rPr lang="en-US" dirty="0"/>
              <a:t>Or whole group together for 20mins? </a:t>
            </a:r>
            <a:endParaRPr lang="en-GB" altLang="en-US" dirty="0">
              <a:latin typeface="Calibri" panose="020F0502020204030204" pitchFamily="34" charset="0"/>
              <a:ea typeface="ＭＳ Ｐゴシック" panose="020B0600070205080204" pitchFamily="34" charset="-128"/>
              <a:cs typeface="Calibri" panose="020F0502020204030204" pitchFamily="34" charset="0"/>
            </a:endParaRPr>
          </a:p>
          <a:p>
            <a:pPr>
              <a:lnSpc>
                <a:spcPct val="120000"/>
              </a:lnSpc>
              <a:spcBef>
                <a:spcPct val="0"/>
              </a:spcBef>
              <a:spcAft>
                <a:spcPts val="675"/>
              </a:spcAft>
            </a:pPr>
            <a:r>
              <a:rPr lang="en-US" dirty="0"/>
              <a:t>5 mins cool down</a:t>
            </a:r>
          </a:p>
        </p:txBody>
      </p:sp>
    </p:spTree>
    <p:extLst>
      <p:ext uri="{BB962C8B-B14F-4D97-AF65-F5344CB8AC3E}">
        <p14:creationId xmlns:p14="http://schemas.microsoft.com/office/powerpoint/2010/main" val="1913672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EDE9A-5441-9D44-AD96-5B128BB7C55E}"/>
              </a:ext>
            </a:extLst>
          </p:cNvPr>
          <p:cNvSpPr>
            <a:spLocks noGrp="1"/>
          </p:cNvSpPr>
          <p:nvPr>
            <p:ph type="title"/>
          </p:nvPr>
        </p:nvSpPr>
        <p:spPr>
          <a:xfrm>
            <a:off x="838200" y="1"/>
            <a:ext cx="10515600" cy="1049310"/>
          </a:xfrm>
        </p:spPr>
        <p:txBody>
          <a:bodyPr/>
          <a:lstStyle/>
          <a:p>
            <a:r>
              <a:rPr lang="en-GB">
                <a:solidFill>
                  <a:schemeClr val="bg1"/>
                </a:solidFill>
              </a:rPr>
              <a:t>Practical / Ymarferol</a:t>
            </a:r>
          </a:p>
        </p:txBody>
      </p:sp>
      <p:sp>
        <p:nvSpPr>
          <p:cNvPr id="3" name="Content Placeholder 2">
            <a:extLst>
              <a:ext uri="{FF2B5EF4-FFF2-40B4-BE49-F238E27FC236}">
                <a16:creationId xmlns:a16="http://schemas.microsoft.com/office/drawing/2014/main" id="{E049F049-3A79-D043-9628-5DB556F5B388}"/>
              </a:ext>
            </a:extLst>
          </p:cNvPr>
          <p:cNvSpPr>
            <a:spLocks noGrp="1"/>
          </p:cNvSpPr>
          <p:nvPr>
            <p:ph idx="1"/>
          </p:nvPr>
        </p:nvSpPr>
        <p:spPr>
          <a:xfrm>
            <a:off x="838200" y="1184223"/>
            <a:ext cx="10515600" cy="4449268"/>
          </a:xfrm>
        </p:spPr>
        <p:txBody>
          <a:bodyPr vert="horz" lIns="91440" tIns="45720" rIns="91440" bIns="45720" rtlCol="0" anchor="t">
            <a:normAutofit fontScale="92500" lnSpcReduction="10000"/>
          </a:bodyPr>
          <a:lstStyle/>
          <a:p>
            <a:pPr>
              <a:lnSpc>
                <a:spcPct val="150000"/>
              </a:lnSpc>
              <a:defRPr/>
            </a:pPr>
            <a:r>
              <a:rPr lang="en-US" dirty="0">
                <a:latin typeface="Calibri"/>
                <a:ea typeface="Calibri"/>
                <a:cs typeface="Calibri"/>
              </a:rPr>
              <a:t>Building a movement vocabulary</a:t>
            </a:r>
          </a:p>
          <a:p>
            <a:pPr>
              <a:lnSpc>
                <a:spcPct val="150000"/>
              </a:lnSpc>
              <a:defRPr/>
            </a:pPr>
            <a:r>
              <a:rPr lang="en-US" dirty="0">
                <a:latin typeface="Calibri"/>
                <a:ea typeface="Calibri"/>
                <a:cs typeface="Calibri"/>
              </a:rPr>
              <a:t>Movement concepts and developmentally appropriate warm up games and activities to develop these</a:t>
            </a:r>
          </a:p>
          <a:p>
            <a:pPr>
              <a:lnSpc>
                <a:spcPct val="150000"/>
              </a:lnSpc>
              <a:defRPr/>
            </a:pPr>
            <a:r>
              <a:rPr lang="en-US" dirty="0" err="1">
                <a:latin typeface="Calibri"/>
                <a:ea typeface="Calibri"/>
                <a:cs typeface="Calibri"/>
              </a:rPr>
              <a:t>Analyse</a:t>
            </a:r>
            <a:r>
              <a:rPr lang="en-US" dirty="0">
                <a:latin typeface="Calibri"/>
                <a:ea typeface="Calibri"/>
                <a:cs typeface="Calibri"/>
              </a:rPr>
              <a:t> stages of physicality so that the lesson is appropriate to the level of abilities in the group to develop physical skills further</a:t>
            </a:r>
            <a:endParaRPr lang="en-US" dirty="0"/>
          </a:p>
          <a:p>
            <a:pPr>
              <a:lnSpc>
                <a:spcPct val="150000"/>
              </a:lnSpc>
              <a:defRPr/>
            </a:pPr>
            <a:r>
              <a:rPr lang="en-US" b="1" dirty="0">
                <a:latin typeface="Calibri"/>
                <a:ea typeface="Calibri"/>
                <a:cs typeface="Calibri"/>
              </a:rPr>
              <a:t>Ensure the lesson is developmentally appropriate &amp; that the activities will help to support children’s physical development</a:t>
            </a:r>
          </a:p>
          <a:p>
            <a:pPr marL="0" indent="0">
              <a:lnSpc>
                <a:spcPct val="150000"/>
              </a:lnSpc>
              <a:buNone/>
              <a:defRPr/>
            </a:pP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1457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22A0-EC87-BF45-A457-EB08AFCF57F3}"/>
              </a:ext>
            </a:extLst>
          </p:cNvPr>
          <p:cNvSpPr>
            <a:spLocks noGrp="1"/>
          </p:cNvSpPr>
          <p:nvPr>
            <p:ph type="title"/>
          </p:nvPr>
        </p:nvSpPr>
        <p:spPr>
          <a:xfrm>
            <a:off x="838200" y="114365"/>
            <a:ext cx="10515600" cy="901521"/>
          </a:xfrm>
        </p:spPr>
        <p:txBody>
          <a:bodyPr/>
          <a:lstStyle/>
          <a:p>
            <a:r>
              <a:rPr lang="en-US" dirty="0">
                <a:solidFill>
                  <a:schemeClr val="bg1"/>
                </a:solidFill>
              </a:rPr>
              <a:t>What have you been observing so far?</a:t>
            </a:r>
          </a:p>
        </p:txBody>
      </p:sp>
      <p:sp>
        <p:nvSpPr>
          <p:cNvPr id="3" name="Content Placeholder 2">
            <a:extLst>
              <a:ext uri="{FF2B5EF4-FFF2-40B4-BE49-F238E27FC236}">
                <a16:creationId xmlns:a16="http://schemas.microsoft.com/office/drawing/2014/main" id="{0E28AF67-69B5-B04D-B954-7AB8122B86AA}"/>
              </a:ext>
            </a:extLst>
          </p:cNvPr>
          <p:cNvSpPr>
            <a:spLocks noGrp="1"/>
          </p:cNvSpPr>
          <p:nvPr>
            <p:ph idx="1"/>
          </p:nvPr>
        </p:nvSpPr>
        <p:spPr>
          <a:xfrm>
            <a:off x="838200" y="1181342"/>
            <a:ext cx="11078497" cy="1143141"/>
          </a:xfrm>
        </p:spPr>
        <p:txBody>
          <a:bodyPr>
            <a:normAutofit/>
          </a:bodyPr>
          <a:lstStyle/>
          <a:p>
            <a:r>
              <a:rPr lang="en-US" sz="2400" dirty="0"/>
              <a:t>Natural affordances?... Locomotor skills?... Balance &amp; Stability? </a:t>
            </a:r>
          </a:p>
          <a:p>
            <a:r>
              <a:rPr lang="en-US" sz="2400" b="1" dirty="0"/>
              <a:t>Object control skills…</a:t>
            </a:r>
          </a:p>
        </p:txBody>
      </p:sp>
      <p:sp>
        <p:nvSpPr>
          <p:cNvPr id="4" name="Content Placeholder 2">
            <a:extLst>
              <a:ext uri="{FF2B5EF4-FFF2-40B4-BE49-F238E27FC236}">
                <a16:creationId xmlns:a16="http://schemas.microsoft.com/office/drawing/2014/main" id="{EE68A65A-BD77-844D-B751-B19881B7047E}"/>
              </a:ext>
            </a:extLst>
          </p:cNvPr>
          <p:cNvSpPr txBox="1">
            <a:spLocks/>
          </p:cNvSpPr>
          <p:nvPr/>
        </p:nvSpPr>
        <p:spPr>
          <a:xfrm>
            <a:off x="398206" y="2324482"/>
            <a:ext cx="11518491" cy="350113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Font typeface="Arial" panose="020B0604020202020204" pitchFamily="34" charset="0"/>
              <a:buNone/>
            </a:pPr>
            <a:r>
              <a:rPr lang="en-US" sz="2400" dirty="0"/>
              <a:t>When you’re working with a child to help with the above can you </a:t>
            </a:r>
            <a:r>
              <a:rPr lang="en-US" sz="2400" dirty="0" err="1"/>
              <a:t>analyse</a:t>
            </a:r>
            <a:r>
              <a:rPr lang="en-US" sz="2400" dirty="0"/>
              <a:t> their movement….</a:t>
            </a:r>
          </a:p>
          <a:p>
            <a:pPr marL="0" indent="0">
              <a:lnSpc>
                <a:spcPct val="110000"/>
              </a:lnSpc>
              <a:buFont typeface="Arial" panose="020B0604020202020204" pitchFamily="34" charset="0"/>
              <a:buNone/>
            </a:pPr>
            <a:r>
              <a:rPr lang="en-GB" sz="2400" dirty="0"/>
              <a:t>(</a:t>
            </a:r>
            <a:r>
              <a:rPr lang="en-GB" sz="2400" dirty="0" err="1"/>
              <a:t>i</a:t>
            </a:r>
            <a:r>
              <a:rPr lang="en-GB" sz="2400" dirty="0"/>
              <a:t>) Stage a catch (or throw)- what are they doing/ not doing?</a:t>
            </a:r>
            <a:endParaRPr lang="en-GB" sz="2400" dirty="0">
              <a:ea typeface="Calibri"/>
              <a:cs typeface="Calibri"/>
            </a:endParaRPr>
          </a:p>
          <a:p>
            <a:pPr marL="0" indent="0">
              <a:lnSpc>
                <a:spcPct val="110000"/>
              </a:lnSpc>
              <a:buFont typeface="Arial" panose="020B0604020202020204" pitchFamily="34" charset="0"/>
              <a:buNone/>
            </a:pPr>
            <a:r>
              <a:rPr lang="en-GB" sz="2400" dirty="0"/>
              <a:t>(ii) What locomotor skills are they using – jumping? Skipping? Leaping? </a:t>
            </a:r>
            <a:endParaRPr lang="en-GB" sz="2400" dirty="0">
              <a:ea typeface="Calibri" panose="020F0502020204030204"/>
              <a:cs typeface="Calibri" panose="020F0502020204030204"/>
            </a:endParaRPr>
          </a:p>
          <a:p>
            <a:pPr marL="0" indent="0">
              <a:lnSpc>
                <a:spcPct val="110000"/>
              </a:lnSpc>
              <a:buFont typeface="Arial" panose="020B0604020202020204" pitchFamily="34" charset="0"/>
              <a:buNone/>
            </a:pPr>
            <a:r>
              <a:rPr lang="en-GB" sz="2400" dirty="0"/>
              <a:t>(iii) How long are the able to balance on left/right foot</a:t>
            </a:r>
          </a:p>
          <a:p>
            <a:pPr marL="0" indent="0">
              <a:lnSpc>
                <a:spcPct val="110000"/>
              </a:lnSpc>
              <a:buFont typeface="Arial" panose="020B0604020202020204" pitchFamily="34" charset="0"/>
              <a:buNone/>
            </a:pPr>
            <a:endParaRPr lang="en-GB" sz="2400" dirty="0"/>
          </a:p>
          <a:p>
            <a:pPr marL="0" indent="0">
              <a:lnSpc>
                <a:spcPct val="110000"/>
              </a:lnSpc>
              <a:buFont typeface="Arial" panose="020B0604020202020204" pitchFamily="34" charset="0"/>
              <a:buNone/>
            </a:pPr>
            <a:r>
              <a:rPr lang="en-GB" sz="2400" dirty="0">
                <a:ea typeface="Calibri"/>
                <a:cs typeface="Calibri"/>
              </a:rPr>
              <a:t>Using this info, can you think of a game/activity that’s suitable for that children’s development</a:t>
            </a:r>
          </a:p>
          <a:p>
            <a:pPr>
              <a:lnSpc>
                <a:spcPct val="110000"/>
              </a:lnSpc>
            </a:pPr>
            <a:r>
              <a:rPr lang="en-US" sz="2400" b="1" dirty="0"/>
              <a:t>Let’s think of some ideas!</a:t>
            </a:r>
          </a:p>
        </p:txBody>
      </p:sp>
    </p:spTree>
    <p:extLst>
      <p:ext uri="{BB962C8B-B14F-4D97-AF65-F5344CB8AC3E}">
        <p14:creationId xmlns:p14="http://schemas.microsoft.com/office/powerpoint/2010/main" val="2613081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C41AF-C948-21BE-22B1-EBB2C77C3DE6}"/>
              </a:ext>
            </a:extLst>
          </p:cNvPr>
          <p:cNvSpPr>
            <a:spLocks noGrp="1"/>
          </p:cNvSpPr>
          <p:nvPr>
            <p:ph type="title"/>
          </p:nvPr>
        </p:nvSpPr>
        <p:spPr>
          <a:xfrm>
            <a:off x="264225" y="211544"/>
            <a:ext cx="11409139" cy="1559301"/>
          </a:xfrm>
        </p:spPr>
        <p:txBody>
          <a:bodyPr>
            <a:normAutofit/>
          </a:bodyPr>
          <a:lstStyle/>
          <a:p>
            <a:pPr algn="ctr"/>
            <a:r>
              <a:rPr lang="en-US" sz="3600" b="1" dirty="0">
                <a:cs typeface="Calibri Light"/>
              </a:rPr>
              <a:t>Planning for Teaching in the Outdoors</a:t>
            </a:r>
          </a:p>
        </p:txBody>
      </p:sp>
      <p:sp>
        <p:nvSpPr>
          <p:cNvPr id="8" name="Content Placeholder 7">
            <a:extLst>
              <a:ext uri="{FF2B5EF4-FFF2-40B4-BE49-F238E27FC236}">
                <a16:creationId xmlns:a16="http://schemas.microsoft.com/office/drawing/2014/main" id="{FA9A2DE4-AA91-CBF2-71C9-13227AC1929D}"/>
              </a:ext>
            </a:extLst>
          </p:cNvPr>
          <p:cNvSpPr>
            <a:spLocks noGrp="1"/>
          </p:cNvSpPr>
          <p:nvPr>
            <p:ph idx="1"/>
          </p:nvPr>
        </p:nvSpPr>
        <p:spPr>
          <a:xfrm>
            <a:off x="708346" y="1770845"/>
            <a:ext cx="10775308" cy="4675438"/>
          </a:xfrm>
        </p:spPr>
        <p:txBody>
          <a:bodyPr anchor="ctr">
            <a:normAutofit lnSpcReduction="10000"/>
          </a:bodyPr>
          <a:lstStyle/>
          <a:p>
            <a:pPr marL="0" indent="0">
              <a:buNone/>
            </a:pPr>
            <a:r>
              <a:rPr lang="en-US" sz="3600" dirty="0">
                <a:cs typeface="Calibri"/>
              </a:rPr>
              <a:t>Create template to help you keep your planning notes. Demonstrates that you are </a:t>
            </a:r>
            <a:r>
              <a:rPr lang="en-US" sz="3600" dirty="0" err="1">
                <a:cs typeface="Calibri"/>
              </a:rPr>
              <a:t>organised</a:t>
            </a:r>
            <a:r>
              <a:rPr lang="en-US" sz="3600" dirty="0">
                <a:cs typeface="Calibri"/>
              </a:rPr>
              <a:t>. </a:t>
            </a:r>
          </a:p>
          <a:p>
            <a:pPr marL="0" indent="0">
              <a:buNone/>
            </a:pPr>
            <a:r>
              <a:rPr lang="en-US" sz="3600" dirty="0">
                <a:cs typeface="Calibri"/>
              </a:rPr>
              <a:t>Include : </a:t>
            </a:r>
          </a:p>
          <a:p>
            <a:pPr marL="0" indent="0">
              <a:buNone/>
            </a:pPr>
            <a:r>
              <a:rPr lang="en-US" sz="3600" dirty="0">
                <a:cs typeface="Calibri"/>
              </a:rPr>
              <a:t>Teaching methods</a:t>
            </a:r>
          </a:p>
          <a:p>
            <a:pPr marL="0" indent="0">
              <a:buNone/>
            </a:pPr>
            <a:r>
              <a:rPr lang="en-US" sz="3600" dirty="0">
                <a:cs typeface="Calibri"/>
              </a:rPr>
              <a:t>Movements that will have main focus for development</a:t>
            </a:r>
          </a:p>
          <a:p>
            <a:pPr marL="0" indent="0">
              <a:buNone/>
            </a:pPr>
            <a:r>
              <a:rPr lang="en-US" sz="3600" dirty="0">
                <a:cs typeface="Calibri"/>
              </a:rPr>
              <a:t>Provide various variations for differentiation</a:t>
            </a:r>
          </a:p>
          <a:p>
            <a:pPr marL="0" indent="0">
              <a:buNone/>
            </a:pPr>
            <a:r>
              <a:rPr lang="en-US" sz="3600" dirty="0">
                <a:cs typeface="Calibri"/>
              </a:rPr>
              <a:t>Key vocabulary going to promote to the learners</a:t>
            </a:r>
          </a:p>
          <a:p>
            <a:pPr marL="0" indent="0">
              <a:buNone/>
            </a:pPr>
            <a:r>
              <a:rPr lang="en-US" sz="3600" dirty="0">
                <a:cs typeface="Calibri"/>
              </a:rPr>
              <a:t>Progression </a:t>
            </a:r>
            <a:endParaRPr lang="en-US" sz="5400" dirty="0">
              <a:cs typeface="Calibri"/>
            </a:endParaRPr>
          </a:p>
        </p:txBody>
      </p:sp>
    </p:spTree>
    <p:extLst>
      <p:ext uri="{BB962C8B-B14F-4D97-AF65-F5344CB8AC3E}">
        <p14:creationId xmlns:p14="http://schemas.microsoft.com/office/powerpoint/2010/main" val="545327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0C808-0D17-3640-BC49-DFB8F19C630D}"/>
              </a:ext>
            </a:extLst>
          </p:cNvPr>
          <p:cNvSpPr>
            <a:spLocks noGrp="1"/>
          </p:cNvSpPr>
          <p:nvPr>
            <p:ph type="ctrTitle"/>
          </p:nvPr>
        </p:nvSpPr>
        <p:spPr>
          <a:xfrm>
            <a:off x="1090863" y="287421"/>
            <a:ext cx="10331116" cy="2387600"/>
          </a:xfrm>
        </p:spPr>
        <p:txBody>
          <a:bodyPr>
            <a:normAutofit fontScale="90000"/>
          </a:bodyPr>
          <a:lstStyle/>
          <a:p>
            <a:r>
              <a:rPr lang="en-GB" dirty="0"/>
              <a:t>Send your draft lessons to a friend to look over to see it all makes sense</a:t>
            </a:r>
          </a:p>
        </p:txBody>
      </p:sp>
      <p:sp>
        <p:nvSpPr>
          <p:cNvPr id="3" name="Subtitle 2">
            <a:extLst>
              <a:ext uri="{FF2B5EF4-FFF2-40B4-BE49-F238E27FC236}">
                <a16:creationId xmlns:a16="http://schemas.microsoft.com/office/drawing/2014/main" id="{7C207C10-A285-8749-8BD2-A59739C408E8}"/>
              </a:ext>
            </a:extLst>
          </p:cNvPr>
          <p:cNvSpPr>
            <a:spLocks noGrp="1"/>
          </p:cNvSpPr>
          <p:nvPr>
            <p:ph type="subTitle" idx="1"/>
          </p:nvPr>
        </p:nvSpPr>
        <p:spPr>
          <a:xfrm>
            <a:off x="521368" y="3814010"/>
            <a:ext cx="11149263" cy="2522621"/>
          </a:xfrm>
        </p:spPr>
        <p:txBody>
          <a:bodyPr>
            <a:normAutofit/>
          </a:bodyPr>
          <a:lstStyle/>
          <a:p>
            <a:r>
              <a:rPr lang="en-GB" sz="3200" dirty="0"/>
              <a:t>Meet outside library next Tuesday 1pm 25</a:t>
            </a:r>
            <a:r>
              <a:rPr lang="en-GB" sz="3200" baseline="30000" dirty="0"/>
              <a:t>th</a:t>
            </a:r>
            <a:r>
              <a:rPr lang="en-GB" sz="3200" dirty="0"/>
              <a:t> November, 2025</a:t>
            </a:r>
          </a:p>
          <a:p>
            <a:r>
              <a:rPr lang="en-GB" sz="3200" dirty="0"/>
              <a:t>Come in Uni kit &amp; appropriate footwear &amp; coat</a:t>
            </a:r>
          </a:p>
          <a:p>
            <a:r>
              <a:rPr lang="en-GB" sz="3200" dirty="0"/>
              <a:t>Any resources – ensure you’ve emailed &amp; collected them Monday </a:t>
            </a:r>
          </a:p>
        </p:txBody>
      </p:sp>
    </p:spTree>
    <p:extLst>
      <p:ext uri="{BB962C8B-B14F-4D97-AF65-F5344CB8AC3E}">
        <p14:creationId xmlns:p14="http://schemas.microsoft.com/office/powerpoint/2010/main" val="4261363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3278</TotalTime>
  <Words>1644</Words>
  <Application>Microsoft Macintosh PowerPoint</Application>
  <PresentationFormat>Widescreen</PresentationFormat>
  <Paragraphs>161</Paragraphs>
  <Slides>18</Slides>
  <Notes>12</Notes>
  <HiddenSlides>2</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18</vt:i4>
      </vt:variant>
    </vt:vector>
  </HeadingPairs>
  <TitlesOfParts>
    <vt:vector size="30" baseType="lpstr">
      <vt:lpstr>Microsoft JhengHei</vt:lpstr>
      <vt:lpstr>Aptos</vt:lpstr>
      <vt:lpstr>Arial</vt:lpstr>
      <vt:lpstr>Calibri</vt:lpstr>
      <vt:lpstr>Calibri Light</vt:lpstr>
      <vt:lpstr>Helvetica</vt:lpstr>
      <vt:lpstr>Myriad Pro</vt:lpstr>
      <vt:lpstr>Symbol</vt:lpstr>
      <vt:lpstr>Wingdings</vt:lpstr>
      <vt:lpstr>Office Theme</vt:lpstr>
      <vt:lpstr>Custom Design</vt:lpstr>
      <vt:lpstr>1_Custom Design</vt:lpstr>
      <vt:lpstr>Lesson Planning Prep   Understand what to plan to promote various ways of moving  Lesson to support the  Area of Learning Health and Well-being  Deall sut mae symud yn cefnogi  Maes Dysgu Iechyd a Lles </vt:lpstr>
      <vt:lpstr>Aims</vt:lpstr>
      <vt:lpstr>Physical Literacy </vt:lpstr>
      <vt:lpstr>PowerPoint Presentation</vt:lpstr>
      <vt:lpstr>PowerPoint Presentation</vt:lpstr>
      <vt:lpstr>Mountain of Motor Development </vt:lpstr>
      <vt:lpstr>PowerPoint Presentation</vt:lpstr>
      <vt:lpstr>PowerPoint Presentation</vt:lpstr>
      <vt:lpstr>PowerPoint Presentation</vt:lpstr>
      <vt:lpstr>Results- Levels of PA</vt:lpstr>
      <vt:lpstr>Results- Relationship between PA and MC</vt:lpstr>
      <vt:lpstr>PowerPoint Presentation</vt:lpstr>
      <vt:lpstr>Resources to support planning work </vt:lpstr>
      <vt:lpstr>Overview</vt:lpstr>
      <vt:lpstr>Practical / Ymarferol</vt:lpstr>
      <vt:lpstr>What have you been observing so far?</vt:lpstr>
      <vt:lpstr>Planning for Teaching in the Outdoors</vt:lpstr>
      <vt:lpstr>Send your draft lessons to a friend to look over to see it all makes sense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SKIP- Cymru© (Successful Kinaesthetic Instruction for Pre-schoolers- Wales)</dc:title>
  <dc:creator>Amanda John (0501153)</dc:creator>
  <cp:lastModifiedBy>Heddwen Davies</cp:lastModifiedBy>
  <cp:revision>7</cp:revision>
  <cp:lastPrinted>2020-10-08T19:38:12Z</cp:lastPrinted>
  <dcterms:created xsi:type="dcterms:W3CDTF">2019-11-04T11:55:32Z</dcterms:created>
  <dcterms:modified xsi:type="dcterms:W3CDTF">2025-11-18T12:15:08Z</dcterms:modified>
</cp:coreProperties>
</file>