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1"/>
  </p:notesMasterIdLst>
  <p:sldIdLst>
    <p:sldId id="292" r:id="rId2"/>
    <p:sldId id="258" r:id="rId3"/>
    <p:sldId id="263" r:id="rId4"/>
    <p:sldId id="286" r:id="rId5"/>
    <p:sldId id="260" r:id="rId6"/>
    <p:sldId id="257" r:id="rId7"/>
    <p:sldId id="264" r:id="rId8"/>
    <p:sldId id="265" r:id="rId9"/>
    <p:sldId id="267" r:id="rId10"/>
    <p:sldId id="268" r:id="rId11"/>
    <p:sldId id="269" r:id="rId12"/>
    <p:sldId id="270" r:id="rId13"/>
    <p:sldId id="290" r:id="rId14"/>
    <p:sldId id="271" r:id="rId15"/>
    <p:sldId id="273" r:id="rId16"/>
    <p:sldId id="285" r:id="rId17"/>
    <p:sldId id="287" r:id="rId18"/>
    <p:sldId id="272" r:id="rId19"/>
    <p:sldId id="274" r:id="rId20"/>
    <p:sldId id="289" r:id="rId21"/>
    <p:sldId id="275" r:id="rId22"/>
    <p:sldId id="276" r:id="rId23"/>
    <p:sldId id="277" r:id="rId24"/>
    <p:sldId id="280" r:id="rId25"/>
    <p:sldId id="284" r:id="rId26"/>
    <p:sldId id="279" r:id="rId27"/>
    <p:sldId id="283" r:id="rId28"/>
    <p:sldId id="281" r:id="rId29"/>
    <p:sldId id="282" r:id="rId30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32"/>
      <p:bold r:id="rId33"/>
      <p:italic r:id="rId34"/>
      <p:boldItalic r:id="rId3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354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2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1.fntdata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BB9D4C-883D-432A-A4AC-91DF3F55C52C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4B7AA4-C26F-4135-BF82-48C45771C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280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D0407-54CB-462C-97F1-07D263C566B1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318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2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3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4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5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6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7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8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9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10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11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12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13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14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15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16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17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18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19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20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21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22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23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24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25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26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27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28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E4037D-9F39-4A2D-AC84-620B4DC85BD8}" type="slidenum">
              <a:rPr lang="en-GB" smtClean="0">
                <a:solidFill>
                  <a:prstClr val="black"/>
                </a:solidFill>
              </a:rPr>
              <a:pPr/>
              <a:t>29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035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650C-99C7-4B28-8D98-EC52D6D1EB98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32F47-6240-42FA-B3C3-D51A8BBC8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825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650C-99C7-4B28-8D98-EC52D6D1EB98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32F47-6240-42FA-B3C3-D51A8BBC8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107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650C-99C7-4B28-8D98-EC52D6D1EB98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32F47-6240-42FA-B3C3-D51A8BBC8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880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650C-99C7-4B28-8D98-EC52D6D1EB98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32F47-6240-42FA-B3C3-D51A8BBC8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00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650C-99C7-4B28-8D98-EC52D6D1EB98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32F47-6240-42FA-B3C3-D51A8BBC8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222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650C-99C7-4B28-8D98-EC52D6D1EB98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32F47-6240-42FA-B3C3-D51A8BBC8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556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650C-99C7-4B28-8D98-EC52D6D1EB98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32F47-6240-42FA-B3C3-D51A8BBC8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343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650C-99C7-4B28-8D98-EC52D6D1EB98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32F47-6240-42FA-B3C3-D51A8BBC8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94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650C-99C7-4B28-8D98-EC52D6D1EB98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32F47-6240-42FA-B3C3-D51A8BBC8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7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650C-99C7-4B28-8D98-EC52D6D1EB98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32F47-6240-42FA-B3C3-D51A8BBC8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118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650C-99C7-4B28-8D98-EC52D6D1EB98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32F47-6240-42FA-B3C3-D51A8BBC8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742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650C-99C7-4B28-8D98-EC52D6D1EB98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A32F47-6240-42FA-B3C3-D51A8BBC8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148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investasean.asean.org/index.php/page/view/asean-economic-community/view/670/newsid/758/single-market-and-production-base.htm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theguardian.com/world/2015/feb/03/opportunities-fears-asean-prepares-single-market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me.org.vn/exhibitions_special_details.asp?ID=53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jpeg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4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7" Type="http://schemas.openxmlformats.org/officeDocument/2006/relationships/image" Target="../media/image6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9.png"/><Relationship Id="rId4" Type="http://schemas.openxmlformats.org/officeDocument/2006/relationships/image" Target="../media/image6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1.png"/><Relationship Id="rId4" Type="http://schemas.openxmlformats.org/officeDocument/2006/relationships/image" Target="../media/image7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4000" cy="6882563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just"/>
            <a:r>
              <a:rPr lang="en-GB" sz="1600" u="sng" dirty="0" smtClean="0"/>
              <a:t>AHHI5017 </a:t>
            </a:r>
            <a:r>
              <a:rPr lang="en-GB" sz="1600" u="sng" dirty="0"/>
              <a:t>Week </a:t>
            </a:r>
            <a:r>
              <a:rPr lang="en-GB" sz="1600" u="sng" dirty="0" smtClean="0"/>
              <a:t>10: </a:t>
            </a:r>
            <a:r>
              <a:rPr lang="en-GB" sz="1600" u="sng" dirty="0"/>
              <a:t>The </a:t>
            </a:r>
            <a:r>
              <a:rPr lang="en-GB" sz="1600" u="sng" dirty="0" smtClean="0"/>
              <a:t>Vietnam War</a:t>
            </a:r>
            <a:endParaRPr lang="en-GB" sz="1600" dirty="0"/>
          </a:p>
          <a:p>
            <a:pPr algn="just"/>
            <a:r>
              <a:rPr lang="en-GB" sz="1600" u="sng" dirty="0" smtClean="0"/>
              <a:t>Friday lecture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en-GB" sz="1600" dirty="0" smtClean="0"/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1600" dirty="0" smtClean="0"/>
              <a:t>Class discussion: </a:t>
            </a:r>
            <a:r>
              <a:rPr lang="en-GB" sz="1600" dirty="0"/>
              <a:t> </a:t>
            </a:r>
            <a:r>
              <a:rPr lang="en-GB" sz="1600" dirty="0" smtClean="0"/>
              <a:t>‘The American War’ as a “different war” in Vietnam</a:t>
            </a:r>
          </a:p>
          <a:p>
            <a:pPr lvl="1" algn="just">
              <a:defRPr/>
            </a:pPr>
            <a:r>
              <a:rPr lang="en-GB" sz="1600" dirty="0" smtClean="0">
                <a:cs typeface="Arial" pitchFamily="34" charset="0"/>
              </a:rPr>
              <a:t>1. A </a:t>
            </a:r>
            <a:r>
              <a:rPr lang="en-GB" sz="1600" dirty="0">
                <a:cs typeface="Arial" pitchFamily="34" charset="0"/>
              </a:rPr>
              <a:t>Different War</a:t>
            </a:r>
          </a:p>
          <a:p>
            <a:pPr marL="742950" lvl="1" indent="-285750" algn="just">
              <a:buFontTx/>
              <a:buChar char="-"/>
              <a:defRPr/>
            </a:pPr>
            <a:r>
              <a:rPr lang="en-GB" sz="1600" dirty="0" smtClean="0">
                <a:cs typeface="Arial" pitchFamily="34" charset="0"/>
              </a:rPr>
              <a:t>Casualties; Geography; Nomenclature; Chronology; Further </a:t>
            </a:r>
            <a:r>
              <a:rPr lang="en-GB" sz="1600" dirty="0">
                <a:cs typeface="Arial" pitchFamily="34" charset="0"/>
              </a:rPr>
              <a:t>Vietnamese wars</a:t>
            </a:r>
          </a:p>
          <a:p>
            <a:pPr lvl="1" algn="just">
              <a:defRPr/>
            </a:pPr>
            <a:r>
              <a:rPr lang="en-GB" sz="1600" dirty="0" smtClean="0">
                <a:cs typeface="Arial" pitchFamily="34" charset="0"/>
              </a:rPr>
              <a:t>2</a:t>
            </a:r>
            <a:r>
              <a:rPr lang="en-GB" sz="1600" dirty="0">
                <a:cs typeface="Arial" pitchFamily="34" charset="0"/>
              </a:rPr>
              <a:t>. A Different Vietnam</a:t>
            </a:r>
          </a:p>
          <a:p>
            <a:pPr marL="742950" lvl="1" indent="-285750" algn="just">
              <a:buFontTx/>
              <a:buChar char="-"/>
              <a:defRPr/>
            </a:pPr>
            <a:r>
              <a:rPr lang="en-GB" sz="1600" i="1" dirty="0" err="1">
                <a:cs typeface="Arial" pitchFamily="34" charset="0"/>
              </a:rPr>
              <a:t>Doi</a:t>
            </a:r>
            <a:r>
              <a:rPr lang="en-GB" sz="1600" i="1" dirty="0">
                <a:cs typeface="Arial" pitchFamily="34" charset="0"/>
              </a:rPr>
              <a:t> </a:t>
            </a:r>
            <a:r>
              <a:rPr lang="en-GB" sz="1600" i="1" dirty="0" err="1" smtClean="0">
                <a:cs typeface="Arial" pitchFamily="34" charset="0"/>
              </a:rPr>
              <a:t>Moi</a:t>
            </a:r>
            <a:r>
              <a:rPr lang="en-GB" sz="1600" i="1" dirty="0" smtClean="0">
                <a:cs typeface="Arial" pitchFamily="34" charset="0"/>
              </a:rPr>
              <a:t>; </a:t>
            </a:r>
            <a:r>
              <a:rPr lang="en-GB" sz="1600" dirty="0" smtClean="0">
                <a:cs typeface="Arial" pitchFamily="34" charset="0"/>
              </a:rPr>
              <a:t>Membership </a:t>
            </a:r>
            <a:r>
              <a:rPr lang="en-GB" sz="1600" dirty="0">
                <a:cs typeface="Arial" pitchFamily="34" charset="0"/>
              </a:rPr>
              <a:t>of SE treaty </a:t>
            </a:r>
            <a:r>
              <a:rPr lang="en-GB" sz="1600" dirty="0" smtClean="0">
                <a:cs typeface="Arial" pitchFamily="34" charset="0"/>
              </a:rPr>
              <a:t>organisations; Normalisation </a:t>
            </a:r>
            <a:r>
              <a:rPr lang="en-GB" sz="1600" dirty="0">
                <a:cs typeface="Arial" pitchFamily="34" charset="0"/>
              </a:rPr>
              <a:t>of relations with </a:t>
            </a:r>
            <a:r>
              <a:rPr lang="en-GB" sz="1600" dirty="0" smtClean="0">
                <a:cs typeface="Arial" pitchFamily="34" charset="0"/>
              </a:rPr>
              <a:t>US; Tourism; Vietnam </a:t>
            </a:r>
            <a:r>
              <a:rPr lang="en-GB" sz="1600" dirty="0">
                <a:cs typeface="Arial" pitchFamily="34" charset="0"/>
              </a:rPr>
              <a:t>today</a:t>
            </a:r>
          </a:p>
          <a:p>
            <a:pPr lvl="1" algn="just">
              <a:defRPr/>
            </a:pPr>
            <a:r>
              <a:rPr lang="en-GB" sz="1600" dirty="0" smtClean="0">
                <a:cs typeface="Arial" pitchFamily="34" charset="0"/>
              </a:rPr>
              <a:t>3</a:t>
            </a:r>
            <a:r>
              <a:rPr lang="en-GB" sz="1600" dirty="0">
                <a:cs typeface="Arial" pitchFamily="34" charset="0"/>
              </a:rPr>
              <a:t>. Narratives about the American War in Vietnam</a:t>
            </a:r>
          </a:p>
          <a:p>
            <a:pPr marL="742950" lvl="1" indent="-285750" algn="just">
              <a:buFontTx/>
              <a:buChar char="-"/>
              <a:defRPr/>
            </a:pPr>
            <a:r>
              <a:rPr lang="en-GB" sz="1600" dirty="0">
                <a:cs typeface="Arial" pitchFamily="34" charset="0"/>
              </a:rPr>
              <a:t>State </a:t>
            </a:r>
            <a:r>
              <a:rPr lang="en-GB" sz="1600" dirty="0" smtClean="0">
                <a:cs typeface="Arial" pitchFamily="34" charset="0"/>
              </a:rPr>
              <a:t>narratives; Unacknowledged narratives; Cinema </a:t>
            </a:r>
            <a:r>
              <a:rPr lang="en-GB" sz="1600" dirty="0">
                <a:cs typeface="Arial" pitchFamily="34" charset="0"/>
              </a:rPr>
              <a:t>and </a:t>
            </a:r>
            <a:r>
              <a:rPr lang="en-GB" sz="1600" dirty="0" smtClean="0">
                <a:cs typeface="Arial" pitchFamily="34" charset="0"/>
              </a:rPr>
              <a:t>literature; Touristic narratives</a:t>
            </a: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r>
              <a:rPr lang="en-GB" sz="1600" dirty="0" smtClean="0">
                <a:cs typeface="Arial" pitchFamily="34" charset="0"/>
              </a:rPr>
              <a:t>Group discussion: the </a:t>
            </a:r>
            <a:r>
              <a:rPr lang="en-GB" sz="1600" dirty="0">
                <a:cs typeface="Arial" pitchFamily="34" charset="0"/>
              </a:rPr>
              <a:t>Memorial Landscape in </a:t>
            </a:r>
            <a:r>
              <a:rPr lang="en-GB" sz="1600" dirty="0" smtClean="0">
                <a:cs typeface="Arial" pitchFamily="34" charset="0"/>
              </a:rPr>
              <a:t>Vietnam (</a:t>
            </a:r>
            <a:r>
              <a:rPr lang="en-GB" sz="1600" dirty="0" err="1" smtClean="0">
                <a:cs typeface="Arial" pitchFamily="34" charset="0"/>
              </a:rPr>
              <a:t>Schwenkel</a:t>
            </a:r>
            <a:r>
              <a:rPr lang="en-GB" sz="1600" dirty="0" smtClean="0">
                <a:cs typeface="Arial" pitchFamily="34" charset="0"/>
              </a:rPr>
              <a:t>, Tatum)</a:t>
            </a:r>
            <a:endParaRPr lang="en-GB" sz="1600" dirty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1600" dirty="0">
              <a:cs typeface="Arial" pitchFamily="34" charset="0"/>
            </a:endParaRPr>
          </a:p>
          <a:p>
            <a:pPr algn="just"/>
            <a:r>
              <a:rPr lang="en-GB" sz="1600" dirty="0" smtClean="0"/>
              <a:t>This </a:t>
            </a:r>
            <a:r>
              <a:rPr lang="en-GB" sz="1600" dirty="0"/>
              <a:t>week concentrates on representations of the war between the United States and Vietnam. </a:t>
            </a:r>
            <a:r>
              <a:rPr lang="en-GB" sz="1600" dirty="0" smtClean="0"/>
              <a:t>Having discussed American </a:t>
            </a:r>
            <a:r>
              <a:rPr lang="en-GB" sz="1600" dirty="0"/>
              <a:t>memories of the war </a:t>
            </a:r>
            <a:r>
              <a:rPr lang="en-GB" sz="1600" dirty="0" smtClean="0"/>
              <a:t>on Monday, today’s lecture examines how </a:t>
            </a:r>
            <a:r>
              <a:rPr lang="en-GB" sz="1600" dirty="0"/>
              <a:t>‘the American War’ appears a much different conflict when viewed from a Vietnamese perspective.</a:t>
            </a:r>
          </a:p>
          <a:p>
            <a:pPr algn="just"/>
            <a:r>
              <a:rPr lang="en-GB" sz="1600" dirty="0"/>
              <a:t>	</a:t>
            </a:r>
            <a:r>
              <a:rPr lang="en-GB" sz="1600" dirty="0" smtClean="0"/>
              <a:t>As on Monday, the lecture revolves </a:t>
            </a:r>
            <a:r>
              <a:rPr lang="en-GB" sz="1600" dirty="0"/>
              <a:t>around the notion of Vietnam as ‘a different war.’ This time, however, </a:t>
            </a:r>
            <a:r>
              <a:rPr lang="en-GB" sz="1600" dirty="0" smtClean="0"/>
              <a:t> we assess </a:t>
            </a:r>
            <a:r>
              <a:rPr lang="en-GB" sz="1600" dirty="0"/>
              <a:t>the </a:t>
            </a:r>
            <a:r>
              <a:rPr lang="en-GB" sz="1600" dirty="0" smtClean="0"/>
              <a:t>ways Vietnamese </a:t>
            </a:r>
            <a:r>
              <a:rPr lang="en-GB" sz="1600" dirty="0"/>
              <a:t>memories of the war differ from those in the United States (and the West more generally). The lecture aims to do two things: a) situate what Vietnamese people refer to (among other terms) as ‘the American War’ within a much longer historical context; and b) to situate contemporary Vietnamese cultural memory of the war within the social, political and economics of 21st-century Southeast Asia. With these overarching themes and concepts established, students will then interpret a variety of commemorative practices and institutions that exist in contemporary Vietnam: from war memorials and cemeteries to the War Remnants Museum and the </a:t>
            </a:r>
            <a:r>
              <a:rPr lang="en-GB" sz="1600" dirty="0" err="1"/>
              <a:t>Củ</a:t>
            </a:r>
            <a:r>
              <a:rPr lang="en-GB" sz="1600" dirty="0"/>
              <a:t> Chi tunnels in </a:t>
            </a:r>
            <a:r>
              <a:rPr lang="en-GB" sz="1600" dirty="0" err="1"/>
              <a:t>Ho</a:t>
            </a:r>
            <a:r>
              <a:rPr lang="en-GB" sz="1600" dirty="0"/>
              <a:t> Chi Minh City (formerly Saigon).</a:t>
            </a:r>
            <a:endParaRPr lang="en-GB" sz="1600" dirty="0" smtClean="0"/>
          </a:p>
        </p:txBody>
      </p:sp>
    </p:spTree>
    <p:extLst>
      <p:ext uri="{BB962C8B-B14F-4D97-AF65-F5344CB8AC3E}">
        <p14:creationId xmlns:p14="http://schemas.microsoft.com/office/powerpoint/2010/main" val="2087797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9143999" cy="1748510"/>
          </a:xfrm>
          <a:prstGeom prst="rect">
            <a:avLst/>
          </a:prstGeom>
          <a:noFill/>
        </p:spPr>
        <p:txBody>
          <a:bodyPr wrap="square" lIns="540000" tIns="180000" rIns="540000" bIns="180000" rtlCol="0">
            <a:spAutoFit/>
          </a:bodyPr>
          <a:lstStyle/>
          <a:p>
            <a:r>
              <a:rPr lang="en-GB" b="1" dirty="0" smtClean="0">
                <a:cs typeface="Arial" pitchFamily="34" charset="0"/>
              </a:rPr>
              <a:t>A Different War: Casualties and Geography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cs typeface="Arial" pitchFamily="34" charset="0"/>
            </a:endParaRPr>
          </a:p>
          <a:p>
            <a:endParaRPr lang="en-GB" b="1" dirty="0" smtClean="0"/>
          </a:p>
          <a:p>
            <a:endParaRPr lang="en-GB" b="1" dirty="0"/>
          </a:p>
          <a:p>
            <a:endParaRPr lang="en-GB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09" t="1985" r="657" b="5742"/>
          <a:stretch/>
        </p:blipFill>
        <p:spPr bwMode="auto">
          <a:xfrm>
            <a:off x="0" y="581471"/>
            <a:ext cx="2953819" cy="4430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953818" y="548680"/>
            <a:ext cx="6190181" cy="7242322"/>
          </a:xfrm>
          <a:prstGeom prst="rect">
            <a:avLst/>
          </a:prstGeom>
          <a:noFill/>
        </p:spPr>
        <p:txBody>
          <a:bodyPr wrap="square" lIns="540000" tIns="180000" rIns="540000" bIns="180000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700" dirty="0" smtClean="0">
                <a:cs typeface="Arial" pitchFamily="34" charset="0"/>
              </a:rPr>
              <a:t>War took place in SE Asia; i.e. a domestic, not foreign policy, conflict as in US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700" dirty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700" dirty="0" smtClean="0">
                <a:cs typeface="Arial" pitchFamily="34" charset="0"/>
              </a:rPr>
              <a:t>The Vietnamese government recognises the following estimates: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700" dirty="0">
              <a:cs typeface="Arial" pitchFamily="34" charset="0"/>
            </a:endParaRPr>
          </a:p>
          <a:p>
            <a:pPr marL="285750" indent="-285750" algn="r">
              <a:buFontTx/>
              <a:buChar char="-"/>
            </a:pPr>
            <a:r>
              <a:rPr lang="en-GB" sz="1700" dirty="0" smtClean="0">
                <a:cs typeface="Arial" pitchFamily="34" charset="0"/>
              </a:rPr>
              <a:t>Four million civilians killed in northern and southern Vietnam (about same in each)</a:t>
            </a:r>
          </a:p>
          <a:p>
            <a:pPr marL="285750" indent="-285750" algn="r">
              <a:buFontTx/>
              <a:buChar char="-"/>
            </a:pPr>
            <a:endParaRPr lang="en-GB" sz="1700" dirty="0">
              <a:cs typeface="Arial" pitchFamily="34" charset="0"/>
            </a:endParaRPr>
          </a:p>
          <a:p>
            <a:pPr marL="285750" indent="-285750" algn="r">
              <a:buFontTx/>
              <a:buChar char="-"/>
            </a:pPr>
            <a:r>
              <a:rPr lang="en-GB" sz="1700" dirty="0" smtClean="0">
                <a:cs typeface="Arial" pitchFamily="34" charset="0"/>
              </a:rPr>
              <a:t>1.1 million combined dead in People’s Army of Vietnam and National Liberation Front </a:t>
            </a:r>
          </a:p>
          <a:p>
            <a:pPr marL="285750" indent="-285750" algn="r">
              <a:buFontTx/>
              <a:buChar char="-"/>
            </a:pPr>
            <a:endParaRPr lang="en-GB" sz="1700" dirty="0">
              <a:cs typeface="Arial" pitchFamily="34" charset="0"/>
            </a:endParaRPr>
          </a:p>
          <a:p>
            <a:pPr marL="285750" indent="-285750" algn="r">
              <a:buFontTx/>
              <a:buChar char="-"/>
            </a:pPr>
            <a:r>
              <a:rPr lang="en-GB" sz="1700" dirty="0" smtClean="0">
                <a:cs typeface="Arial" pitchFamily="34" charset="0"/>
              </a:rPr>
              <a:t>250,000 dead in Army of the Republic of Vietnam</a:t>
            </a:r>
          </a:p>
          <a:p>
            <a:pPr marL="285750" indent="-285750">
              <a:buFontTx/>
              <a:buChar char="-"/>
            </a:pPr>
            <a:endParaRPr lang="en-GB" sz="1700" dirty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700" dirty="0" smtClean="0">
                <a:cs typeface="Arial" pitchFamily="34" charset="0"/>
              </a:rPr>
              <a:t>Other organisations also est. number of Vietnamese unaccounted for as dead or MIA at upwards of 250,000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700" dirty="0"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smtClean="0">
                <a:cs typeface="Arial" pitchFamily="34" charset="0"/>
              </a:rPr>
              <a:t>Indochina Refugee Crisis: more than 2.5 million people left Vietnam and rest of SE Asia as refugees/emigrants between 1975 and 1995 (c. 1.2 million to US)</a:t>
            </a:r>
            <a:endParaRPr lang="en-GB" sz="1700" dirty="0">
              <a:cs typeface="Arial" pitchFamily="34" charset="0"/>
            </a:endParaRPr>
          </a:p>
          <a:p>
            <a:endParaRPr lang="en-GB" dirty="0" smtClean="0"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>
              <a:cs typeface="Arial" pitchFamily="34" charset="0"/>
            </a:endParaRPr>
          </a:p>
          <a:p>
            <a:endParaRPr lang="en-GB" b="1" dirty="0" smtClean="0"/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6348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84" y="13639"/>
            <a:ext cx="7088499" cy="2887283"/>
          </a:xfrm>
          <a:prstGeom prst="rect">
            <a:avLst/>
          </a:prstGeom>
          <a:noFill/>
        </p:spPr>
        <p:txBody>
          <a:bodyPr wrap="square" lIns="540000" tIns="180000" rIns="540000" bIns="180000" rtlCol="0">
            <a:spAutoFit/>
          </a:bodyPr>
          <a:lstStyle/>
          <a:p>
            <a:r>
              <a:rPr lang="en-GB" b="1" dirty="0" smtClean="0">
                <a:cs typeface="Arial" pitchFamily="34" charset="0"/>
              </a:rPr>
              <a:t>A Different War: Nomenclature</a:t>
            </a:r>
          </a:p>
          <a:p>
            <a:endParaRPr lang="en-GB" b="1" dirty="0" smtClean="0"/>
          </a:p>
          <a:p>
            <a:pPr marL="285750" indent="-285750" algn="just">
              <a:buFontTx/>
              <a:buChar char="-"/>
            </a:pPr>
            <a:r>
              <a:rPr lang="en-GB" sz="1600" dirty="0" smtClean="0"/>
              <a:t>‘The Vietnam War’ or simply ‘Vietnam’ (even ‘Nam’) in US</a:t>
            </a:r>
          </a:p>
          <a:p>
            <a:pPr marL="285750" indent="-285750" algn="just">
              <a:buFontTx/>
              <a:buChar char="-"/>
            </a:pPr>
            <a:r>
              <a:rPr lang="en-GB" sz="1600" dirty="0" smtClean="0"/>
              <a:t>Known as ‘The Resistance War Against America’ (</a:t>
            </a:r>
            <a:r>
              <a:rPr lang="en-GB" sz="1600" i="1" dirty="0" err="1" smtClean="0"/>
              <a:t>Kháng</a:t>
            </a:r>
            <a:r>
              <a:rPr lang="en-GB" sz="1600" i="1" dirty="0" smtClean="0"/>
              <a:t> </a:t>
            </a:r>
            <a:r>
              <a:rPr lang="en-GB" sz="1600" i="1" dirty="0" err="1" smtClean="0"/>
              <a:t>chiến</a:t>
            </a:r>
            <a:r>
              <a:rPr lang="en-GB" sz="1600" i="1" dirty="0" smtClean="0"/>
              <a:t> </a:t>
            </a:r>
            <a:r>
              <a:rPr lang="en-GB" sz="1600" i="1" dirty="0" err="1" smtClean="0"/>
              <a:t>chống</a:t>
            </a:r>
            <a:r>
              <a:rPr lang="en-GB" sz="1600" i="1" dirty="0" smtClean="0"/>
              <a:t> </a:t>
            </a:r>
            <a:r>
              <a:rPr lang="en-GB" sz="1600" i="1" dirty="0" err="1" smtClean="0"/>
              <a:t>Mỹ</a:t>
            </a:r>
            <a:r>
              <a:rPr lang="en-GB" sz="1600" i="1" dirty="0" smtClean="0"/>
              <a:t> </a:t>
            </a:r>
            <a:r>
              <a:rPr lang="en-GB" sz="1600" dirty="0" smtClean="0"/>
              <a:t>)</a:t>
            </a:r>
            <a:r>
              <a:rPr lang="en-GB" sz="1600" i="1" dirty="0" smtClean="0"/>
              <a:t> </a:t>
            </a:r>
            <a:r>
              <a:rPr lang="en-GB" sz="1600" dirty="0" smtClean="0"/>
              <a:t>‘The Resistance War against the American Empire to Save the Nation’ (</a:t>
            </a:r>
            <a:r>
              <a:rPr lang="vi-VN" sz="1600" i="1" dirty="0" smtClean="0">
                <a:latin typeface="Calibri" panose="020F0502020204030204" pitchFamily="34" charset="0"/>
              </a:rPr>
              <a:t>Kháng chiến chống Mỹ cứu nước</a:t>
            </a:r>
            <a:r>
              <a:rPr lang="en-GB" sz="1600" dirty="0" smtClean="0"/>
              <a:t>) in official Vietnamese government discourse</a:t>
            </a:r>
          </a:p>
          <a:p>
            <a:pPr marL="285750" indent="-285750" algn="just">
              <a:buFontTx/>
              <a:buChar char="-"/>
            </a:pPr>
            <a:r>
              <a:rPr lang="en-GB" sz="1600" dirty="0" smtClean="0"/>
              <a:t>Commonly referred to as ‘The American War’ in Vietnam</a:t>
            </a:r>
          </a:p>
          <a:p>
            <a:pPr marL="285750" indent="-285750" algn="just">
              <a:buFontTx/>
              <a:buChar char="-"/>
            </a:pPr>
            <a:r>
              <a:rPr lang="en-GB" sz="1600" dirty="0" smtClean="0"/>
              <a:t>Sometimes also referred to as ‘The Second Indochina War,’ ‘North–South War,’ or the ‘war against Communism’ in Vietnam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09" t="1985" r="657" b="5742"/>
          <a:stretch/>
        </p:blipFill>
        <p:spPr bwMode="auto">
          <a:xfrm>
            <a:off x="7447119" y="13639"/>
            <a:ext cx="1678071" cy="2517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-18810" y="2530842"/>
            <a:ext cx="9144000" cy="4303056"/>
          </a:xfrm>
          <a:prstGeom prst="rect">
            <a:avLst/>
          </a:prstGeom>
          <a:noFill/>
        </p:spPr>
        <p:txBody>
          <a:bodyPr wrap="square" lIns="540000" tIns="180000" rIns="540000" bIns="180000" rtlCol="0">
            <a:spAutoFit/>
          </a:bodyPr>
          <a:lstStyle/>
          <a:p>
            <a:pPr algn="just"/>
            <a:endParaRPr lang="en-GB" sz="1600" dirty="0" smtClean="0"/>
          </a:p>
          <a:p>
            <a:r>
              <a:rPr lang="en-GB" sz="1600" b="1" dirty="0" smtClean="0">
                <a:solidFill>
                  <a:srgbClr val="FF0000"/>
                </a:solidFill>
              </a:rPr>
              <a:t>‘North Vietnam’ 			=	Democratic Republic of Vietnam 					(DRV)</a:t>
            </a:r>
          </a:p>
          <a:p>
            <a:r>
              <a:rPr lang="en-GB" sz="1600" b="1" dirty="0" smtClean="0">
                <a:solidFill>
                  <a:srgbClr val="FF0000"/>
                </a:solidFill>
              </a:rPr>
              <a:t>‘North Vietnamese Army’ (NVA)	</a:t>
            </a:r>
            <a:r>
              <a:rPr lang="en-GB" sz="1600" b="1" dirty="0">
                <a:solidFill>
                  <a:srgbClr val="FF0000"/>
                </a:solidFill>
              </a:rPr>
              <a:t>	</a:t>
            </a:r>
            <a:r>
              <a:rPr lang="en-GB" sz="1600" b="1" dirty="0" smtClean="0">
                <a:solidFill>
                  <a:srgbClr val="FF0000"/>
                </a:solidFill>
              </a:rPr>
              <a:t>=	People’s Army of Vietnam (PAVN)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B0F0"/>
                </a:solidFill>
              </a:rPr>
              <a:t>‘South Vietnam’			= 	Republic of Vietnam (RVN)</a:t>
            </a:r>
          </a:p>
          <a:p>
            <a:r>
              <a:rPr lang="en-GB" sz="1600" b="1" dirty="0" smtClean="0">
                <a:solidFill>
                  <a:srgbClr val="00B0F0"/>
                </a:solidFill>
              </a:rPr>
              <a:t>[‘South Vietnamese Army’]		= 	Army of the Republic of Vietnam 					(ARVN)</a:t>
            </a:r>
          </a:p>
          <a:p>
            <a:r>
              <a:rPr lang="en-GB" sz="1600" dirty="0" smtClean="0"/>
              <a:t>	</a:t>
            </a:r>
          </a:p>
          <a:p>
            <a:r>
              <a:rPr lang="en-GB" sz="1600" b="1" dirty="0">
                <a:solidFill>
                  <a:srgbClr val="00B050"/>
                </a:solidFill>
              </a:rPr>
              <a:t>‘Viet Cong’ (VC, etc.)		</a:t>
            </a:r>
            <a:r>
              <a:rPr lang="en-GB" sz="1600" b="1" dirty="0" smtClean="0">
                <a:solidFill>
                  <a:srgbClr val="00B050"/>
                </a:solidFill>
              </a:rPr>
              <a:t>	=</a:t>
            </a:r>
            <a:r>
              <a:rPr lang="en-GB" sz="1600" b="1" dirty="0">
                <a:solidFill>
                  <a:srgbClr val="00B050"/>
                </a:solidFill>
              </a:rPr>
              <a:t>	National Liberation Front (NLF)</a:t>
            </a:r>
          </a:p>
          <a:p>
            <a:r>
              <a:rPr lang="en-GB" sz="1600" b="1" dirty="0">
                <a:solidFill>
                  <a:srgbClr val="00B050"/>
                </a:solidFill>
              </a:rPr>
              <a:t>					Viet Minh (</a:t>
            </a:r>
            <a:r>
              <a:rPr lang="en-GB" sz="1600" b="1" dirty="0" err="1">
                <a:solidFill>
                  <a:srgbClr val="00B050"/>
                </a:solidFill>
              </a:rPr>
              <a:t>Việt</a:t>
            </a:r>
            <a:r>
              <a:rPr lang="en-GB" sz="1600" b="1" dirty="0">
                <a:solidFill>
                  <a:srgbClr val="00B050"/>
                </a:solidFill>
              </a:rPr>
              <a:t> Nam </a:t>
            </a:r>
            <a:r>
              <a:rPr lang="en-GB" sz="1600" b="1" dirty="0" err="1">
                <a:solidFill>
                  <a:srgbClr val="00B050"/>
                </a:solidFill>
              </a:rPr>
              <a:t>Độc</a:t>
            </a:r>
            <a:r>
              <a:rPr lang="en-GB" sz="1600" b="1" dirty="0">
                <a:solidFill>
                  <a:srgbClr val="00B050"/>
                </a:solidFill>
              </a:rPr>
              <a:t> </a:t>
            </a:r>
            <a:r>
              <a:rPr lang="en-GB" sz="1600" b="1" dirty="0" err="1">
                <a:solidFill>
                  <a:srgbClr val="00B050"/>
                </a:solidFill>
              </a:rPr>
              <a:t>Lập</a:t>
            </a:r>
            <a:r>
              <a:rPr lang="en-GB" sz="1600" b="1" dirty="0">
                <a:solidFill>
                  <a:srgbClr val="00B050"/>
                </a:solidFill>
              </a:rPr>
              <a:t> </a:t>
            </a:r>
            <a:r>
              <a:rPr lang="en-GB" sz="1600" b="1" dirty="0" err="1">
                <a:solidFill>
                  <a:srgbClr val="00B050"/>
                </a:solidFill>
              </a:rPr>
              <a:t>Đồng</a:t>
            </a:r>
            <a:r>
              <a:rPr lang="en-GB" sz="1600" b="1" dirty="0">
                <a:solidFill>
                  <a:srgbClr val="00B050"/>
                </a:solidFill>
              </a:rPr>
              <a:t> 					Minh </a:t>
            </a:r>
            <a:r>
              <a:rPr lang="en-GB" sz="1600" b="1" dirty="0" err="1">
                <a:solidFill>
                  <a:srgbClr val="00B050"/>
                </a:solidFill>
              </a:rPr>
              <a:t>Hội</a:t>
            </a:r>
            <a:r>
              <a:rPr lang="en-GB" sz="1600" b="1" dirty="0">
                <a:solidFill>
                  <a:srgbClr val="00B050"/>
                </a:solidFill>
              </a:rPr>
              <a:t> [‘League </a:t>
            </a:r>
            <a:r>
              <a:rPr lang="en-GB" sz="1600" b="1" dirty="0" smtClean="0">
                <a:solidFill>
                  <a:srgbClr val="00B050"/>
                </a:solidFill>
              </a:rPr>
              <a:t>for 						the Independence </a:t>
            </a:r>
            <a:r>
              <a:rPr lang="en-GB" sz="1600" b="1" dirty="0">
                <a:solidFill>
                  <a:srgbClr val="00B050"/>
                </a:solidFill>
              </a:rPr>
              <a:t>of Vietnam</a:t>
            </a:r>
            <a:r>
              <a:rPr lang="en-GB" sz="1600" b="1" dirty="0" smtClean="0">
                <a:solidFill>
                  <a:srgbClr val="00B050"/>
                </a:solidFill>
              </a:rPr>
              <a:t>’])</a:t>
            </a:r>
            <a:endParaRPr lang="en-GB" sz="1600" b="1" dirty="0">
              <a:solidFill>
                <a:srgbClr val="00B050"/>
              </a:solidFill>
            </a:endParaRPr>
          </a:p>
          <a:p>
            <a:endParaRPr lang="en-GB" sz="1600" b="1" dirty="0" smtClean="0">
              <a:solidFill>
                <a:srgbClr val="00B050"/>
              </a:solidFill>
            </a:endParaRPr>
          </a:p>
          <a:p>
            <a:endParaRPr lang="en-GB" sz="1600" b="1" dirty="0" smtClean="0">
              <a:solidFill>
                <a:srgbClr val="00B050"/>
              </a:solidFill>
            </a:endParaRPr>
          </a:p>
          <a:p>
            <a:r>
              <a:rPr lang="en-GB" sz="1600" b="1" dirty="0" smtClean="0">
                <a:solidFill>
                  <a:srgbClr val="7030A0"/>
                </a:solidFill>
              </a:rPr>
              <a:t>Saigon				= 	</a:t>
            </a:r>
            <a:r>
              <a:rPr lang="en-GB" sz="1600" b="1" dirty="0" err="1" smtClean="0">
                <a:solidFill>
                  <a:srgbClr val="7030A0"/>
                </a:solidFill>
              </a:rPr>
              <a:t>Ho</a:t>
            </a:r>
            <a:r>
              <a:rPr lang="en-GB" sz="1600" b="1" dirty="0" smtClean="0">
                <a:solidFill>
                  <a:srgbClr val="7030A0"/>
                </a:solidFill>
              </a:rPr>
              <a:t> Chi Minh City (post-war)</a:t>
            </a:r>
            <a:endParaRPr lang="en-GB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-18810" y="4989702"/>
            <a:ext cx="4878842" cy="1348401"/>
          </a:xfrm>
          <a:prstGeom prst="rect">
            <a:avLst/>
          </a:prstGeom>
          <a:noFill/>
        </p:spPr>
        <p:txBody>
          <a:bodyPr wrap="square" lIns="540000" tIns="180000" rIns="540000" bIns="180000" rtlCol="0">
            <a:spAutoFit/>
          </a:bodyPr>
          <a:lstStyle/>
          <a:p>
            <a:r>
              <a:rPr lang="en-GB" sz="1600" b="1" dirty="0" err="1" smtClean="0">
                <a:solidFill>
                  <a:srgbClr val="00B050"/>
                </a:solidFill>
              </a:rPr>
              <a:t>Việt</a:t>
            </a:r>
            <a:r>
              <a:rPr lang="en-GB" sz="1600" b="1" dirty="0" smtClean="0">
                <a:solidFill>
                  <a:srgbClr val="00B050"/>
                </a:solidFill>
              </a:rPr>
              <a:t> Nam </a:t>
            </a:r>
            <a:r>
              <a:rPr lang="en-GB" sz="1600" b="1" dirty="0" err="1" smtClean="0">
                <a:solidFill>
                  <a:srgbClr val="00B050"/>
                </a:solidFill>
              </a:rPr>
              <a:t>Cộng-sản</a:t>
            </a:r>
            <a:endParaRPr lang="en-GB" sz="1600" b="1" dirty="0" smtClean="0">
              <a:solidFill>
                <a:srgbClr val="00B050"/>
              </a:solidFill>
            </a:endParaRPr>
          </a:p>
          <a:p>
            <a:r>
              <a:rPr lang="en-GB" sz="1600" b="1" dirty="0" smtClean="0">
                <a:solidFill>
                  <a:srgbClr val="00B050"/>
                </a:solidFill>
              </a:rPr>
              <a:t>(Vietnamese communist) </a:t>
            </a:r>
          </a:p>
          <a:p>
            <a:r>
              <a:rPr lang="en-GB" sz="1600" b="1" dirty="0" err="1" smtClean="0">
                <a:solidFill>
                  <a:srgbClr val="00B050"/>
                </a:solidFill>
              </a:rPr>
              <a:t>Việt</a:t>
            </a:r>
            <a:r>
              <a:rPr lang="en-GB" sz="1600" b="1" dirty="0" smtClean="0">
                <a:solidFill>
                  <a:srgbClr val="00B050"/>
                </a:solidFill>
              </a:rPr>
              <a:t> </a:t>
            </a:r>
            <a:r>
              <a:rPr lang="en-GB" sz="1600" b="1" dirty="0" err="1" smtClean="0">
                <a:solidFill>
                  <a:srgbClr val="00B050"/>
                </a:solidFill>
              </a:rPr>
              <a:t>gian</a:t>
            </a:r>
            <a:r>
              <a:rPr lang="en-GB" sz="1600" b="1" dirty="0" smtClean="0">
                <a:solidFill>
                  <a:srgbClr val="00B050"/>
                </a:solidFill>
              </a:rPr>
              <a:t> </a:t>
            </a:r>
            <a:r>
              <a:rPr lang="en-GB" sz="1600" b="1" dirty="0" err="1" smtClean="0">
                <a:solidFill>
                  <a:srgbClr val="00B050"/>
                </a:solidFill>
              </a:rPr>
              <a:t>cộng</a:t>
            </a:r>
            <a:r>
              <a:rPr lang="en-GB" sz="1600" b="1" dirty="0" smtClean="0">
                <a:solidFill>
                  <a:srgbClr val="00B050"/>
                </a:solidFill>
              </a:rPr>
              <a:t> </a:t>
            </a:r>
            <a:r>
              <a:rPr lang="en-GB" sz="1600" b="1" dirty="0" err="1" smtClean="0">
                <a:solidFill>
                  <a:srgbClr val="00B050"/>
                </a:solidFill>
              </a:rPr>
              <a:t>sản</a:t>
            </a:r>
            <a:r>
              <a:rPr lang="en-GB" sz="1600" b="1" dirty="0" smtClean="0">
                <a:solidFill>
                  <a:srgbClr val="00B050"/>
                </a:solidFill>
              </a:rPr>
              <a:t> </a:t>
            </a:r>
          </a:p>
          <a:p>
            <a:r>
              <a:rPr lang="en-GB" sz="1600" b="1" dirty="0" smtClean="0">
                <a:solidFill>
                  <a:srgbClr val="00B050"/>
                </a:solidFill>
              </a:rPr>
              <a:t>(‘Communist Traitor to Vietnam’)</a:t>
            </a:r>
          </a:p>
        </p:txBody>
      </p:sp>
    </p:spTree>
    <p:extLst>
      <p:ext uri="{BB962C8B-B14F-4D97-AF65-F5344CB8AC3E}">
        <p14:creationId xmlns:p14="http://schemas.microsoft.com/office/powerpoint/2010/main" val="2053358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51720" y="3172"/>
            <a:ext cx="7088499" cy="2887283"/>
          </a:xfrm>
          <a:prstGeom prst="rect">
            <a:avLst/>
          </a:prstGeom>
          <a:noFill/>
        </p:spPr>
        <p:txBody>
          <a:bodyPr wrap="square" lIns="540000" tIns="180000" rIns="540000" bIns="180000" rtlCol="0">
            <a:spAutoFit/>
          </a:bodyPr>
          <a:lstStyle/>
          <a:p>
            <a:r>
              <a:rPr lang="en-GB" b="1" dirty="0" smtClean="0">
                <a:cs typeface="Arial" pitchFamily="34" charset="0"/>
              </a:rPr>
              <a:t>A Different War: Nomenclature</a:t>
            </a:r>
          </a:p>
          <a:p>
            <a:endParaRPr lang="en-GB" b="1" dirty="0" smtClean="0"/>
          </a:p>
          <a:p>
            <a:pPr marL="285750" indent="-285750" algn="just">
              <a:buFontTx/>
              <a:buChar char="-"/>
            </a:pPr>
            <a:r>
              <a:rPr lang="en-GB" sz="1600" dirty="0" smtClean="0"/>
              <a:t>‘The Vietnam War’ or simply ‘Vietnam’ (even ‘Nam’) in US</a:t>
            </a:r>
          </a:p>
          <a:p>
            <a:pPr marL="285750" indent="-285750" algn="just">
              <a:buFontTx/>
              <a:buChar char="-"/>
            </a:pPr>
            <a:r>
              <a:rPr lang="en-GB" sz="1600" dirty="0" smtClean="0"/>
              <a:t>Known as ‘The Resistance War Against America’ (</a:t>
            </a:r>
            <a:r>
              <a:rPr lang="en-GB" sz="1600" i="1" dirty="0" err="1" smtClean="0"/>
              <a:t>Kháng</a:t>
            </a:r>
            <a:r>
              <a:rPr lang="en-GB" sz="1600" i="1" dirty="0" smtClean="0"/>
              <a:t> </a:t>
            </a:r>
            <a:r>
              <a:rPr lang="en-GB" sz="1600" i="1" dirty="0" err="1" smtClean="0"/>
              <a:t>chiến</a:t>
            </a:r>
            <a:r>
              <a:rPr lang="en-GB" sz="1600" i="1" dirty="0" smtClean="0"/>
              <a:t> </a:t>
            </a:r>
            <a:r>
              <a:rPr lang="en-GB" sz="1600" i="1" dirty="0" err="1" smtClean="0"/>
              <a:t>chống</a:t>
            </a:r>
            <a:r>
              <a:rPr lang="en-GB" sz="1600" i="1" dirty="0" smtClean="0"/>
              <a:t> </a:t>
            </a:r>
            <a:r>
              <a:rPr lang="en-GB" sz="1600" i="1" dirty="0" err="1" smtClean="0"/>
              <a:t>Mỹ</a:t>
            </a:r>
            <a:r>
              <a:rPr lang="en-GB" sz="1600" i="1" dirty="0" smtClean="0"/>
              <a:t> </a:t>
            </a:r>
            <a:r>
              <a:rPr lang="en-GB" sz="1600" dirty="0" smtClean="0"/>
              <a:t>)</a:t>
            </a:r>
            <a:r>
              <a:rPr lang="en-GB" sz="1600" i="1" dirty="0" smtClean="0"/>
              <a:t> </a:t>
            </a:r>
            <a:r>
              <a:rPr lang="en-GB" sz="1600" dirty="0" smtClean="0"/>
              <a:t>‘The Resistance War against the American Empire to Save the Nation’ (</a:t>
            </a:r>
            <a:r>
              <a:rPr lang="vi-VN" sz="1600" i="1" dirty="0" smtClean="0">
                <a:latin typeface="Calibri" panose="020F0502020204030204" pitchFamily="34" charset="0"/>
              </a:rPr>
              <a:t>Kháng chiến chống Mỹ cứu nước</a:t>
            </a:r>
            <a:r>
              <a:rPr lang="en-GB" sz="1600" dirty="0" smtClean="0"/>
              <a:t>) in official Vietnamese government discourse</a:t>
            </a:r>
          </a:p>
          <a:p>
            <a:pPr marL="285750" indent="-285750" algn="just">
              <a:buFontTx/>
              <a:buChar char="-"/>
            </a:pPr>
            <a:r>
              <a:rPr lang="en-GB" sz="1600" dirty="0" smtClean="0"/>
              <a:t>Commonly referred to as ‘The American War’ in Vietnam</a:t>
            </a:r>
          </a:p>
          <a:p>
            <a:pPr marL="285750" indent="-285750" algn="just">
              <a:buFontTx/>
              <a:buChar char="-"/>
            </a:pPr>
            <a:r>
              <a:rPr lang="en-GB" sz="1600" dirty="0" smtClean="0"/>
              <a:t>Sometimes also referred to as ‘The Second Indochina War,’ ‘North–South War,’ or the ‘war against Communism’ in Vietnam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09" t="1985" r="657" b="5742"/>
          <a:stretch/>
        </p:blipFill>
        <p:spPr bwMode="auto">
          <a:xfrm>
            <a:off x="5384" y="3172"/>
            <a:ext cx="2064260" cy="3096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8706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09" t="1985" r="657" b="5742"/>
          <a:stretch/>
        </p:blipFill>
        <p:spPr bwMode="auto">
          <a:xfrm>
            <a:off x="0" y="476671"/>
            <a:ext cx="2226043" cy="33391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417907" y="-7634"/>
            <a:ext cx="5724128" cy="6826823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r>
              <a:rPr lang="en-GB" sz="1400" i="1" dirty="0" smtClean="0"/>
              <a:t>Four periods of Chinese ‘domination’ (111 BC–40 AD, 43–544, 602–938, 1407–1427)</a:t>
            </a:r>
          </a:p>
          <a:p>
            <a:pPr marL="285750" indent="-285750">
              <a:buFontTx/>
              <a:buChar char="-"/>
            </a:pPr>
            <a:endParaRPr lang="en-GB" sz="1400" b="1" i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FF0000"/>
                </a:solidFill>
              </a:rPr>
              <a:t>1802–1945: Nguyen dynasty titular rulers of Vietnam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FF0000"/>
                </a:solidFill>
              </a:rPr>
              <a:t>1858: French Empire annexed parts of south Vietnam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FF0000"/>
                </a:solidFill>
              </a:rPr>
              <a:t>1887: Colony of French Indochina est. (</a:t>
            </a:r>
            <a:r>
              <a:rPr lang="en-GB" sz="1400" b="1" dirty="0" err="1" smtClean="0">
                <a:solidFill>
                  <a:srgbClr val="FF0000"/>
                </a:solidFill>
              </a:rPr>
              <a:t>inc.</a:t>
            </a:r>
            <a:r>
              <a:rPr lang="en-GB" sz="1400" b="1" dirty="0" smtClean="0">
                <a:solidFill>
                  <a:srgbClr val="FF0000"/>
                </a:solidFill>
              </a:rPr>
              <a:t> newly captured 	north Vietnam territories)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50"/>
                </a:solidFill>
              </a:rPr>
              <a:t>1930: </a:t>
            </a:r>
            <a:r>
              <a:rPr lang="en-GB" sz="1400" b="1" dirty="0" err="1" smtClean="0">
                <a:solidFill>
                  <a:srgbClr val="00B050"/>
                </a:solidFill>
              </a:rPr>
              <a:t>Ho</a:t>
            </a:r>
            <a:r>
              <a:rPr lang="en-GB" sz="1400" b="1" dirty="0" smtClean="0">
                <a:solidFill>
                  <a:srgbClr val="00B050"/>
                </a:solidFill>
              </a:rPr>
              <a:t> Chi Minh est. Indochinese Communist Party (ILP)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50"/>
                </a:solidFill>
              </a:rPr>
              <a:t>1941–1945: Japanese occupation of French Indochina; resisted 	by  ILP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7030A0"/>
                </a:solidFill>
              </a:rPr>
              <a:t>1945: </a:t>
            </a:r>
            <a:r>
              <a:rPr lang="en-GB" sz="1400" b="1" dirty="0" err="1" smtClean="0">
                <a:solidFill>
                  <a:srgbClr val="7030A0"/>
                </a:solidFill>
              </a:rPr>
              <a:t>Ho</a:t>
            </a:r>
            <a:r>
              <a:rPr lang="en-GB" sz="1400" b="1" dirty="0" smtClean="0">
                <a:solidFill>
                  <a:srgbClr val="7030A0"/>
                </a:solidFill>
              </a:rPr>
              <a:t> Chi Minh proclaims Democratic Republic of Vietnam 	(DRV)’s independence from France and Japan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7030A0"/>
                </a:solidFill>
              </a:rPr>
              <a:t>1946–1954: First Indochina War leads to end of French colonial 	rule; US military aides French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7030A0"/>
                </a:solidFill>
              </a:rPr>
              <a:t>1954: Geneva conference separates north and south Vietnam 	with view to eventual reunification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7030A0"/>
                </a:solidFill>
              </a:rPr>
              <a:t>1955: Pro-US Ngo </a:t>
            </a:r>
            <a:r>
              <a:rPr lang="en-GB" sz="1400" b="1" dirty="0" err="1" smtClean="0">
                <a:solidFill>
                  <a:srgbClr val="7030A0"/>
                </a:solidFill>
              </a:rPr>
              <a:t>Dinh</a:t>
            </a:r>
            <a:r>
              <a:rPr lang="en-GB" sz="1400" b="1" dirty="0" smtClean="0">
                <a:solidFill>
                  <a:srgbClr val="7030A0"/>
                </a:solidFill>
              </a:rPr>
              <a:t> Diem declared President of </a:t>
            </a:r>
            <a:r>
              <a:rPr lang="en-GB" sz="1400" b="1" dirty="0">
                <a:solidFill>
                  <a:srgbClr val="7030A0"/>
                </a:solidFill>
              </a:rPr>
              <a:t> </a:t>
            </a:r>
            <a:r>
              <a:rPr lang="en-GB" sz="1400" b="1" dirty="0" smtClean="0">
                <a:solidFill>
                  <a:srgbClr val="7030A0"/>
                </a:solidFill>
              </a:rPr>
              <a:t>Republic of 	Vietnam, refuses to participate in reunification; US 	military continues to advise/train ARVN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F0"/>
                </a:solidFill>
              </a:rPr>
              <a:t>1964: Gulf of Tonkin incident prompts US Congress  to 	approve use of military forces in Vietnam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F0"/>
                </a:solidFill>
              </a:rPr>
              <a:t>1968: Tet Offensive provides key public relations victory for DRV </a:t>
            </a:r>
          </a:p>
          <a:p>
            <a:endParaRPr lang="en-GB" sz="1400" b="1" dirty="0" smtClean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2060"/>
                </a:solidFill>
              </a:rPr>
              <a:t>1973: Cease-fire between US and DRV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2060"/>
                </a:solidFill>
              </a:rPr>
              <a:t>1974: Resumption of DRV–RVN hostilities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2060"/>
                </a:solidFill>
              </a:rPr>
              <a:t>1975: Fall of Saigon; US forces leave Vietnam; unified Socialist </a:t>
            </a:r>
            <a:r>
              <a:rPr lang="en-GB" sz="1400" b="1" dirty="0">
                <a:solidFill>
                  <a:srgbClr val="002060"/>
                </a:solidFill>
              </a:rPr>
              <a:t>	</a:t>
            </a:r>
            <a:r>
              <a:rPr lang="en-GB" sz="1400" b="1" dirty="0" smtClean="0">
                <a:solidFill>
                  <a:srgbClr val="002060"/>
                </a:solidFill>
              </a:rPr>
              <a:t>Republic of Vietnam formed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79" y="5144303"/>
            <a:ext cx="1293496" cy="1700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9" y="2984103"/>
            <a:ext cx="2266080" cy="3873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0" y="1"/>
            <a:ext cx="9144000" cy="640515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r>
              <a:rPr lang="en-GB" b="1" dirty="0" smtClean="0">
                <a:cs typeface="Arial" pitchFamily="34" charset="0"/>
              </a:rPr>
              <a:t>A Different War: Chronology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89733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3571874" y="6215"/>
            <a:ext cx="5572125" cy="6949934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1975: Unified Socialist Republic of Vietnam formed </a:t>
            </a:r>
          </a:p>
          <a:p>
            <a:endParaRPr lang="en-GB" sz="1400" b="1" dirty="0"/>
          </a:p>
          <a:p>
            <a:pPr algn="r"/>
            <a:r>
              <a:rPr lang="en-GB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1978–1991: Cambodian–Vietnamese War</a:t>
            </a:r>
          </a:p>
          <a:p>
            <a:pPr algn="r"/>
            <a:r>
              <a:rPr lang="en-GB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1979: Sino–Vietnamese War</a:t>
            </a:r>
          </a:p>
          <a:p>
            <a:pPr algn="r"/>
            <a:r>
              <a:rPr lang="en-GB" sz="1400" b="1" dirty="0" smtClean="0"/>
              <a:t>	</a:t>
            </a:r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F0"/>
                </a:solidFill>
              </a:rPr>
              <a:t>1975: Khmer Rouge regime took power in Cambodia, est. 	Democratic Kampuchea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F0"/>
                </a:solidFill>
              </a:rPr>
              <a:t>1975–1978: Vietnam–Cambodia border skirmishes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FF0000"/>
                </a:solidFill>
              </a:rPr>
              <a:t>1978: Vietnam invades Cambodia; defeats Khmer Rouge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FF0000"/>
                </a:solidFill>
              </a:rPr>
              <a:t>1979: Pro-Vietnam  People’s Republic of Kampuchea; Khmer 	Rouge ally China invades northern Vietnam  (Feb–	March)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50"/>
                </a:solidFill>
              </a:rPr>
              <a:t>1979–1990: UN continues to recognise Democratic 	Kampuchea, not People’s Republic of Kampuchea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B050"/>
                </a:solidFill>
              </a:rPr>
              <a:t>1982: Coalition Government of Democratic Kampuchea est.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r>
              <a:rPr lang="en-GB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1986: </a:t>
            </a:r>
            <a:r>
              <a:rPr lang="en-GB" sz="1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Doi</a:t>
            </a:r>
            <a:r>
              <a:rPr lang="en-GB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Moi</a:t>
            </a:r>
            <a:r>
              <a:rPr lang="en-GB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(‘renovation’) economic reforms in Vietnam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i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7030A0"/>
                </a:solidFill>
              </a:rPr>
              <a:t>1989: Vietnamese forces withdrawn from Cambodia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7030A0"/>
                </a:solidFill>
              </a:rPr>
              <a:t>1991: Paris Peace Accords ends Vietnamese–Cambodian War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7030A0"/>
                </a:solidFill>
              </a:rPr>
              <a:t>1993: Restoration of Cambodian Monarchy (</a:t>
            </a:r>
            <a:r>
              <a:rPr lang="en-GB" sz="1400" b="1" dirty="0" smtClean="0">
                <a:solidFill>
                  <a:srgbClr val="7030A0"/>
                </a:solidFill>
                <a:effectLst/>
              </a:rPr>
              <a:t>Kingdom of 	Cambodia re-est.)</a:t>
            </a:r>
          </a:p>
          <a:p>
            <a:endParaRPr lang="en-GB" sz="1400" b="1" dirty="0" smtClean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2060"/>
                </a:solidFill>
              </a:rPr>
              <a:t>1999–2009:  Vietnam and China border negotiations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rgbClr val="002060"/>
                </a:solidFill>
              </a:rPr>
              <a:t>2011–: 	Vietnam and China dispute sovereignty over island 	groups in South China Sea</a:t>
            </a:r>
            <a:endParaRPr lang="en-GB" sz="1400" b="1" dirty="0" smtClean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07"/>
            <a:ext cx="3571875" cy="523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7465"/>
            <a:ext cx="1309122" cy="1726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605" y="4941168"/>
            <a:ext cx="2098957" cy="1894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9002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1"/>
            <a:ext cx="9144000" cy="7313450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r>
              <a:rPr lang="en-GB" b="1" dirty="0" smtClean="0">
                <a:cs typeface="Arial" pitchFamily="34" charset="0"/>
              </a:rPr>
              <a:t>A Different Vietnam: </a:t>
            </a:r>
            <a:r>
              <a:rPr lang="en-GB" b="1" i="1" dirty="0" err="1" smtClean="0">
                <a:cs typeface="Arial" pitchFamily="34" charset="0"/>
              </a:rPr>
              <a:t>Doi</a:t>
            </a:r>
            <a:r>
              <a:rPr lang="en-GB" b="1" i="1" dirty="0" smtClean="0">
                <a:cs typeface="Arial" pitchFamily="34" charset="0"/>
              </a:rPr>
              <a:t> </a:t>
            </a:r>
            <a:r>
              <a:rPr lang="en-GB" b="1" i="1" dirty="0" err="1" smtClean="0">
                <a:cs typeface="Arial" pitchFamily="34" charset="0"/>
              </a:rPr>
              <a:t>Moi</a:t>
            </a:r>
            <a:endParaRPr lang="en-GB" b="1" i="1" dirty="0" smtClean="0">
              <a:cs typeface="Arial" pitchFamily="34" charset="0"/>
            </a:endParaRPr>
          </a:p>
          <a:p>
            <a:endParaRPr lang="en-GB" b="1" i="1" dirty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i="1" dirty="0" err="1" smtClean="0">
                <a:cs typeface="Arial" pitchFamily="34" charset="0"/>
              </a:rPr>
              <a:t>Đổi</a:t>
            </a:r>
            <a:r>
              <a:rPr lang="en-GB" sz="1600" i="1" dirty="0" smtClean="0">
                <a:cs typeface="Arial" pitchFamily="34" charset="0"/>
              </a:rPr>
              <a:t> </a:t>
            </a:r>
            <a:r>
              <a:rPr lang="en-GB" sz="1600" i="1" dirty="0" err="1" smtClean="0">
                <a:cs typeface="Arial" pitchFamily="34" charset="0"/>
              </a:rPr>
              <a:t>Mới</a:t>
            </a:r>
            <a:r>
              <a:rPr lang="en-GB" sz="1600" i="1" dirty="0" smtClean="0">
                <a:cs typeface="Arial" pitchFamily="34" charset="0"/>
              </a:rPr>
              <a:t> </a:t>
            </a:r>
            <a:r>
              <a:rPr lang="en-GB" sz="1600" dirty="0" smtClean="0">
                <a:cs typeface="Arial" pitchFamily="34" charset="0"/>
              </a:rPr>
              <a:t>(‘</a:t>
            </a:r>
            <a:r>
              <a:rPr lang="en-GB" sz="1600" b="1" dirty="0" smtClean="0">
                <a:cs typeface="Arial" pitchFamily="34" charset="0"/>
              </a:rPr>
              <a:t>Renovation</a:t>
            </a:r>
            <a:r>
              <a:rPr lang="en-GB" sz="1600" dirty="0" smtClean="0">
                <a:cs typeface="Arial" pitchFamily="34" charset="0"/>
              </a:rPr>
              <a:t>’), economic reforms initiated in 1986 with the goal of creating a “</a:t>
            </a:r>
            <a:r>
              <a:rPr lang="en-GB" sz="1600" b="1" dirty="0" smtClean="0">
                <a:cs typeface="Arial" pitchFamily="34" charset="0"/>
              </a:rPr>
              <a:t>socialist-oriented market economy</a:t>
            </a:r>
            <a:r>
              <a:rPr lang="en-GB" sz="1600" dirty="0" smtClean="0">
                <a:cs typeface="Arial" pitchFamily="34" charset="0"/>
              </a:rPr>
              <a:t>” in Vietnam; adopted by 6th National Congress of the Communist Party of Vietnam, December 1986</a:t>
            </a:r>
          </a:p>
          <a:p>
            <a:pPr algn="just"/>
            <a:endParaRPr lang="en-GB" sz="1600" dirty="0" smtClean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Abolished command economy; replaced subsidy system with wage labour; legalised private ownership;  invited foreign investment; targeted exports to international market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Helped thaw diplomatic relations with SE Asian neighbours (esp. within context of Cambodian peace negotiations)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Loss of former trading partner USSR (fall of Berlin Wall, 1989; dissolved 1991)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Vietnam joined the Association of Southeast Asian Nations (</a:t>
            </a:r>
            <a:r>
              <a:rPr lang="en-GB" sz="1600" dirty="0">
                <a:cs typeface="Arial" pitchFamily="34" charset="0"/>
              </a:rPr>
              <a:t>ASEA</a:t>
            </a:r>
            <a:r>
              <a:rPr lang="en-GB" sz="1600" dirty="0" smtClean="0">
                <a:cs typeface="Arial" pitchFamily="34" charset="0"/>
              </a:rPr>
              <a:t>)) </a:t>
            </a:r>
            <a:r>
              <a:rPr lang="en-GB" sz="1600" dirty="0">
                <a:cs typeface="Arial" pitchFamily="34" charset="0"/>
              </a:rPr>
              <a:t>in </a:t>
            </a:r>
            <a:r>
              <a:rPr lang="en-GB" sz="1600" dirty="0" smtClean="0">
                <a:cs typeface="Arial" pitchFamily="34" charset="0"/>
              </a:rPr>
              <a:t>1995; other current members = Indonesia, Malaysia, the Philippines, Singapore, Thailand, Brunei, Cambodia, Laos and Myanmar </a:t>
            </a:r>
            <a:r>
              <a:rPr lang="en-GB" sz="1600" dirty="0">
                <a:cs typeface="Arial" pitchFamily="34" charset="0"/>
              </a:rPr>
              <a:t>(</a:t>
            </a:r>
            <a:r>
              <a:rPr lang="en-GB" sz="1600" dirty="0" smtClean="0">
                <a:cs typeface="Arial" pitchFamily="34" charset="0"/>
              </a:rPr>
              <a:t>Burma)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Joined Association of Southeast Asian Nations </a:t>
            </a:r>
            <a:r>
              <a:rPr lang="en-GB" sz="1600" b="1" dirty="0" smtClean="0">
                <a:cs typeface="Arial" pitchFamily="34" charset="0"/>
              </a:rPr>
              <a:t>Free Trade </a:t>
            </a:r>
            <a:r>
              <a:rPr lang="en-GB" sz="1600" dirty="0" smtClean="0">
                <a:cs typeface="Arial" pitchFamily="34" charset="0"/>
              </a:rPr>
              <a:t>Area (AFTA), est. 1992, at the same time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Today, ASEAN plans to become a single </a:t>
            </a:r>
            <a:r>
              <a:rPr lang="en-GB" sz="1600" dirty="0">
                <a:cs typeface="Arial" pitchFamily="34" charset="0"/>
              </a:rPr>
              <a:t>market economy </a:t>
            </a:r>
            <a:r>
              <a:rPr lang="en-GB" sz="1600" dirty="0" smtClean="0">
                <a:cs typeface="Arial" pitchFamily="34" charset="0"/>
              </a:rPr>
              <a:t>“characterised </a:t>
            </a:r>
            <a:r>
              <a:rPr lang="en-GB" sz="1600" dirty="0">
                <a:cs typeface="Arial" pitchFamily="34" charset="0"/>
              </a:rPr>
              <a:t>by free flow of goods, services, and investments, as well as freer flow of capital and skills” </a:t>
            </a:r>
            <a:r>
              <a:rPr lang="en-GB" sz="1200" dirty="0" smtClean="0">
                <a:cs typeface="Arial" pitchFamily="34" charset="0"/>
              </a:rPr>
              <a:t>(</a:t>
            </a:r>
            <a:r>
              <a:rPr lang="en-GB" sz="1200" dirty="0">
                <a:cs typeface="Arial" pitchFamily="34" charset="0"/>
              </a:rPr>
              <a:t>see: </a:t>
            </a:r>
            <a:r>
              <a:rPr lang="en-GB" sz="1200" dirty="0">
                <a:cs typeface="Arial" pitchFamily="34" charset="0"/>
                <a:hlinkClick r:id="rId3"/>
              </a:rPr>
              <a:t>http://</a:t>
            </a:r>
            <a:r>
              <a:rPr lang="en-GB" sz="1200" dirty="0" smtClean="0">
                <a:cs typeface="Arial" pitchFamily="34" charset="0"/>
                <a:hlinkClick r:id="rId3"/>
              </a:rPr>
              <a:t>investasean.asean.org/index.php/page/view/asean-economic-community/view/670/newsid/758/single-market-and-production-base.html</a:t>
            </a:r>
            <a:r>
              <a:rPr lang="en-GB" sz="1200" dirty="0" smtClean="0">
                <a:cs typeface="Arial" pitchFamily="34" charset="0"/>
              </a:rPr>
              <a:t>; </a:t>
            </a:r>
            <a:r>
              <a:rPr lang="en-GB" sz="1200" dirty="0" smtClean="0">
                <a:cs typeface="Arial" pitchFamily="34" charset="0"/>
                <a:hlinkClick r:id="rId4"/>
              </a:rPr>
              <a:t>http</a:t>
            </a:r>
            <a:r>
              <a:rPr lang="en-GB" sz="1200" dirty="0">
                <a:cs typeface="Arial" pitchFamily="34" charset="0"/>
                <a:hlinkClick r:id="rId4"/>
              </a:rPr>
              <a:t>://</a:t>
            </a:r>
            <a:r>
              <a:rPr lang="en-GB" sz="1200" dirty="0" smtClean="0">
                <a:cs typeface="Arial" pitchFamily="34" charset="0"/>
                <a:hlinkClick r:id="rId4"/>
              </a:rPr>
              <a:t>www.theguardian.com/world/2015/feb/03/opportunities-fears-asean-prepares-single-market</a:t>
            </a:r>
            <a:r>
              <a:rPr lang="en-GB" sz="1200" dirty="0" smtClean="0">
                <a:cs typeface="Arial" pitchFamily="34" charset="0"/>
              </a:rPr>
              <a:t>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9785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365" y="9976"/>
            <a:ext cx="3400936" cy="2414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-1" y="5445224"/>
            <a:ext cx="5518059" cy="1440734"/>
          </a:xfrm>
          <a:prstGeom prst="rect">
            <a:avLst/>
          </a:prstGeom>
        </p:spPr>
        <p:txBody>
          <a:bodyPr wrap="square" lIns="360000" tIns="180000" rIns="360000" bIns="180000">
            <a:spAutoFit/>
          </a:bodyPr>
          <a:lstStyle/>
          <a:p>
            <a:pPr algn="r"/>
            <a:r>
              <a:rPr lang="en-GB" sz="1400" i="1" dirty="0" smtClean="0"/>
              <a:t>US President Bill Clinton with Vietnam President Tran </a:t>
            </a:r>
            <a:r>
              <a:rPr lang="en-GB" sz="1400" i="1" dirty="0" err="1" smtClean="0"/>
              <a:t>Duc</a:t>
            </a:r>
            <a:r>
              <a:rPr lang="en-GB" sz="1400" i="1" dirty="0" smtClean="0"/>
              <a:t> Luong on arrival in Vietnam, November 2000; Presidents George W Bush and Nguyen Minh </a:t>
            </a:r>
            <a:r>
              <a:rPr lang="en-GB" sz="1400" i="1" dirty="0" err="1" smtClean="0"/>
              <a:t>Triet</a:t>
            </a:r>
            <a:r>
              <a:rPr lang="en-GB" sz="1400" i="1" dirty="0" smtClean="0"/>
              <a:t> at the Presidential Palace, Hanoi, November 2006; President Obama and Vietnamese Communist party secretary general </a:t>
            </a:r>
            <a:r>
              <a:rPr lang="en-GB" sz="1400" i="1" dirty="0" err="1"/>
              <a:t>Nguyễn</a:t>
            </a:r>
            <a:r>
              <a:rPr lang="en-GB" sz="1400" i="1" dirty="0"/>
              <a:t> </a:t>
            </a:r>
            <a:r>
              <a:rPr lang="en-GB" sz="1400" i="1" dirty="0" err="1"/>
              <a:t>Phú</a:t>
            </a:r>
            <a:r>
              <a:rPr lang="en-GB" sz="1400" i="1" dirty="0"/>
              <a:t> </a:t>
            </a:r>
            <a:r>
              <a:rPr lang="en-GB" sz="1400" i="1" dirty="0" err="1"/>
              <a:t>Trọng</a:t>
            </a:r>
            <a:r>
              <a:rPr lang="en-GB" sz="1400" i="1" dirty="0"/>
              <a:t>, </a:t>
            </a:r>
            <a:r>
              <a:rPr lang="en-GB" sz="1400" i="1" dirty="0" smtClean="0"/>
              <a:t>White House, July 2015</a:t>
            </a:r>
            <a:endParaRPr lang="en-GB" sz="1400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365" y="2424642"/>
            <a:ext cx="3420592" cy="22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-1" y="476672"/>
            <a:ext cx="5729365" cy="5072497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just"/>
            <a:r>
              <a:rPr lang="en-GB" sz="1600" dirty="0" smtClean="0"/>
              <a:t>19</a:t>
            </a:r>
            <a:r>
              <a:rPr lang="en-GB" sz="1600" b="1" dirty="0" smtClean="0"/>
              <a:t>94: 	Clinton </a:t>
            </a:r>
            <a:r>
              <a:rPr lang="en-GB" sz="1600" b="1" dirty="0"/>
              <a:t>Administration </a:t>
            </a:r>
            <a:r>
              <a:rPr lang="en-GB" sz="1600" b="1" dirty="0" smtClean="0"/>
              <a:t>ends US Vietnam trade 	embargo </a:t>
            </a:r>
          </a:p>
          <a:p>
            <a:pPr algn="just"/>
            <a:endParaRPr lang="en-GB" sz="1000" b="1" dirty="0" smtClean="0"/>
          </a:p>
          <a:p>
            <a:pPr algn="just"/>
            <a:r>
              <a:rPr lang="en-GB" sz="1600" b="1" dirty="0" smtClean="0"/>
              <a:t>1995: 	Clinton Administration initiates process of 	normalising US–Vietnam diplomatic relations</a:t>
            </a:r>
          </a:p>
          <a:p>
            <a:pPr algn="just"/>
            <a:endParaRPr lang="en-GB" sz="1000" b="1" dirty="0" smtClean="0"/>
          </a:p>
          <a:p>
            <a:pPr algn="just"/>
            <a:r>
              <a:rPr lang="en-GB" sz="1600" b="1" dirty="0" smtClean="0"/>
              <a:t>2000: 	Clinton makes first US state visit to unified 	Vietnam; first President to visit Vietnam since 	Nixon in 1969</a:t>
            </a:r>
          </a:p>
          <a:p>
            <a:pPr algn="just"/>
            <a:endParaRPr lang="en-GB" sz="1000" b="1" dirty="0" smtClean="0"/>
          </a:p>
          <a:p>
            <a:pPr algn="just"/>
            <a:r>
              <a:rPr lang="en-GB" sz="1600" b="1" dirty="0" smtClean="0"/>
              <a:t>2006: 	President Bush state visit to Vietnam</a:t>
            </a:r>
          </a:p>
          <a:p>
            <a:pPr algn="just"/>
            <a:endParaRPr lang="en-GB" sz="1000" b="1" dirty="0" smtClean="0"/>
          </a:p>
          <a:p>
            <a:pPr algn="just"/>
            <a:r>
              <a:rPr lang="en-GB" sz="1600" b="1" dirty="0" smtClean="0"/>
              <a:t>2014: 	Obama Administration announces end of 	embargo on arms trading with Vietnam</a:t>
            </a:r>
          </a:p>
          <a:p>
            <a:pPr algn="just"/>
            <a:endParaRPr lang="en-GB" sz="1000" b="1" dirty="0" smtClean="0"/>
          </a:p>
          <a:p>
            <a:pPr algn="just"/>
            <a:r>
              <a:rPr lang="en-GB" sz="1600" b="1" dirty="0" smtClean="0"/>
              <a:t>2015: 	President Obama and Vietnamese  Communist 	Party General Secretary </a:t>
            </a:r>
            <a:r>
              <a:rPr lang="en-GB" sz="1600" b="1" dirty="0" err="1" smtClean="0"/>
              <a:t>Nguyễn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Phú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Trọng</a:t>
            </a:r>
            <a:r>
              <a:rPr lang="en-GB" sz="1600" b="1" dirty="0" smtClean="0"/>
              <a:t> 	announce new Pacific Rim trade deal (part of 	Trans-Pacific Partnership, agreed October 2015); 	express “shared concerns” about territorial 	disputes in  South China Sea.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059" y="4707255"/>
            <a:ext cx="3823547" cy="2150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-49652" y="-16847"/>
            <a:ext cx="8078036" cy="640515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A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Different Vietnam: Normalisation of relations with 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United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States</a:t>
            </a:r>
            <a:endParaRPr lang="en-GB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610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1"/>
            <a:ext cx="9144000" cy="1194512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r>
              <a:rPr lang="en-GB" b="1" dirty="0" smtClean="0">
                <a:cs typeface="Arial" pitchFamily="34" charset="0"/>
              </a:rPr>
              <a:t>A Different Vietnam: Tourism</a:t>
            </a:r>
            <a:endParaRPr lang="en-GB" b="1" i="1" dirty="0" smtClean="0">
              <a:cs typeface="Arial" pitchFamily="34" charset="0"/>
            </a:endParaRPr>
          </a:p>
          <a:p>
            <a:endParaRPr lang="en-GB" b="1" i="1" dirty="0">
              <a:cs typeface="Arial" pitchFamily="34" charset="0"/>
            </a:endParaRPr>
          </a:p>
          <a:p>
            <a:endParaRPr lang="en-GB" sz="1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73"/>
          <a:stretch/>
        </p:blipFill>
        <p:spPr bwMode="auto">
          <a:xfrm>
            <a:off x="2915815" y="471411"/>
            <a:ext cx="3761427" cy="228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919" y="484803"/>
            <a:ext cx="1297407" cy="1988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391" y="3348773"/>
            <a:ext cx="1723198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4503" y="465880"/>
            <a:ext cx="1254011" cy="1795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84803"/>
            <a:ext cx="1297774" cy="1988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0710" y="2678055"/>
            <a:ext cx="7359602" cy="3933724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/>
              <a:t>Tourism increasingly important part of </a:t>
            </a:r>
            <a:r>
              <a:rPr lang="en-GB" sz="1600" i="1" dirty="0" err="1" smtClean="0"/>
              <a:t>doi</a:t>
            </a:r>
            <a:r>
              <a:rPr lang="en-GB" sz="1600" i="1" dirty="0" smtClean="0"/>
              <a:t> </a:t>
            </a:r>
            <a:r>
              <a:rPr lang="en-GB" sz="1600" i="1" dirty="0" err="1" smtClean="0"/>
              <a:t>moi</a:t>
            </a:r>
            <a:r>
              <a:rPr lang="en-GB" sz="1600" i="1" dirty="0" smtClean="0"/>
              <a:t> </a:t>
            </a:r>
            <a:r>
              <a:rPr lang="en-GB" sz="1600" dirty="0" smtClean="0"/>
              <a:t>Vietnam economy</a:t>
            </a:r>
          </a:p>
          <a:p>
            <a:pPr algn="just"/>
            <a:endParaRPr lang="en-GB" sz="1400" dirty="0" smtClean="0"/>
          </a:p>
          <a:p>
            <a:pPr algn="just"/>
            <a:r>
              <a:rPr lang="en-GB" sz="1600" dirty="0" smtClean="0"/>
              <a:t>	No. foreign visitors: 	1993 – 515,000 	2005 – 3.4million</a:t>
            </a:r>
          </a:p>
          <a:p>
            <a:pPr algn="just"/>
            <a:r>
              <a:rPr lang="en-GB" sz="1600" dirty="0" smtClean="0"/>
              <a:t>			1995 – 1.3 million	2010 – 5 million				2000 – 2.3 million 	2014 – 7.8 million</a:t>
            </a:r>
          </a:p>
          <a:p>
            <a:pPr algn="just"/>
            <a:endParaRPr lang="en-GB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/>
              <a:t>Tourists from US rank 4</a:t>
            </a:r>
            <a:r>
              <a:rPr lang="en-GB" sz="1600" baseline="30000" dirty="0" smtClean="0"/>
              <a:t>th</a:t>
            </a:r>
            <a:r>
              <a:rPr lang="en-GB" sz="1600" dirty="0" smtClean="0"/>
              <a:t> in nationality of foreign visitors to Vietnam (behind China, Korea and Japan; recent explosion in Chinese tourism especially); c. 400,000 Americans per-year visit Vietnam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/>
              <a:t>Longer history of tourism in Vietnam: romantic marketing of French Indochina; tourism as vehicle for state legitimacy in Republic of Vietnam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/>
          </a:p>
          <a:p>
            <a:pPr algn="r"/>
            <a:r>
              <a:rPr lang="en-GB" sz="1600" dirty="0" smtClean="0"/>
              <a:t>	</a:t>
            </a:r>
            <a:r>
              <a:rPr lang="en-GB" sz="1400" dirty="0" smtClean="0"/>
              <a:t>(see Scott </a:t>
            </a:r>
            <a:r>
              <a:rPr lang="en-GB" sz="1400" dirty="0" err="1" smtClean="0"/>
              <a:t>Laderman</a:t>
            </a:r>
            <a:r>
              <a:rPr lang="en-GB" sz="1400" dirty="0" smtClean="0"/>
              <a:t>, </a:t>
            </a:r>
            <a:r>
              <a:rPr lang="en-GB" sz="1400" i="1" dirty="0" smtClean="0"/>
              <a:t>Tours of Vietnam: War, Travel Guides, and Memory </a:t>
            </a:r>
            <a:r>
              <a:rPr lang="en-GB" sz="1400" dirty="0" smtClean="0"/>
              <a:t>[Duke University, Durham, North Carolina, 2009] on these issues)</a:t>
            </a:r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1411"/>
            <a:ext cx="1193645" cy="1790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972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1"/>
            <a:ext cx="9144000" cy="6580602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r>
              <a:rPr lang="en-GB" b="1" dirty="0" smtClean="0">
                <a:cs typeface="Arial" pitchFamily="34" charset="0"/>
              </a:rPr>
              <a:t>A Different Vietnam: Vietnam today</a:t>
            </a:r>
          </a:p>
          <a:p>
            <a:endParaRPr lang="en-GB" b="1" i="1" dirty="0">
              <a:cs typeface="Arial" pitchFamily="34" charset="0"/>
            </a:endParaRPr>
          </a:p>
          <a:p>
            <a:endParaRPr lang="en-GB" b="1" i="1" dirty="0" smtClean="0">
              <a:cs typeface="Arial" pitchFamily="34" charset="0"/>
            </a:endParaRPr>
          </a:p>
          <a:p>
            <a:endParaRPr lang="en-GB" b="1" i="1" dirty="0">
              <a:cs typeface="Arial" pitchFamily="34" charset="0"/>
            </a:endParaRPr>
          </a:p>
          <a:p>
            <a:endParaRPr lang="en-GB" b="1" i="1" dirty="0" smtClean="0">
              <a:cs typeface="Arial" pitchFamily="34" charset="0"/>
            </a:endParaRPr>
          </a:p>
          <a:p>
            <a:endParaRPr lang="en-GB" b="1" i="1" dirty="0">
              <a:cs typeface="Arial" pitchFamily="34" charset="0"/>
            </a:endParaRPr>
          </a:p>
          <a:p>
            <a:endParaRPr lang="en-GB" b="1" i="1" dirty="0" smtClean="0">
              <a:cs typeface="Arial" pitchFamily="34" charset="0"/>
            </a:endParaRPr>
          </a:p>
          <a:p>
            <a:endParaRPr lang="en-GB" b="1" i="1" dirty="0">
              <a:cs typeface="Arial" pitchFamily="34" charset="0"/>
            </a:endParaRPr>
          </a:p>
          <a:p>
            <a:endParaRPr lang="en-GB" b="1" i="1" dirty="0" smtClean="0">
              <a:cs typeface="Arial" pitchFamily="34" charset="0"/>
            </a:endParaRPr>
          </a:p>
          <a:p>
            <a:endParaRPr lang="en-GB" b="1" i="1" dirty="0">
              <a:cs typeface="Arial" pitchFamily="34" charset="0"/>
            </a:endParaRPr>
          </a:p>
          <a:p>
            <a:endParaRPr lang="en-GB" b="1" i="1" dirty="0" smtClean="0"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 smtClean="0"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Sustained foreign investment in Vietnam; massive increase in GDP since </a:t>
            </a:r>
            <a:r>
              <a:rPr lang="en-GB" sz="1600" i="1" dirty="0" err="1" smtClean="0">
                <a:cs typeface="Arial" pitchFamily="34" charset="0"/>
              </a:rPr>
              <a:t>doi</a:t>
            </a:r>
            <a:r>
              <a:rPr lang="en-GB" sz="1600" i="1" dirty="0" smtClean="0">
                <a:cs typeface="Arial" pitchFamily="34" charset="0"/>
              </a:rPr>
              <a:t> </a:t>
            </a:r>
            <a:r>
              <a:rPr lang="en-GB" sz="1600" i="1" dirty="0" err="1" smtClean="0">
                <a:cs typeface="Arial" pitchFamily="34" charset="0"/>
              </a:rPr>
              <a:t>moi</a:t>
            </a:r>
            <a:r>
              <a:rPr lang="en-GB" sz="1600" i="1" dirty="0" smtClean="0">
                <a:cs typeface="Arial" pitchFamily="34" charset="0"/>
              </a:rPr>
              <a:t> </a:t>
            </a:r>
            <a:r>
              <a:rPr lang="en-GB" sz="1600" dirty="0" smtClean="0">
                <a:cs typeface="Arial" pitchFamily="34" charset="0"/>
              </a:rPr>
              <a:t>and end of US embargo; major exporter of raw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Vietnam profits as multinational companies offshore from US (plus, latterly, China)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cs typeface="Arial" pitchFamily="34" charset="0"/>
            </a:endParaRPr>
          </a:p>
          <a:p>
            <a:pPr lvl="1" algn="just"/>
            <a:r>
              <a:rPr lang="en-GB" sz="1400" i="1" dirty="0" smtClean="0">
                <a:cs typeface="Arial" pitchFamily="34" charset="0"/>
              </a:rPr>
              <a:t>“You can come with 1000% foreign capital and full foreign management – simply transplanting an enterprise to our country. Here you have the benefit of low costs of labour, abundant raw materials and a low corporate income tax rate – the lowest in the world.” – </a:t>
            </a:r>
            <a:r>
              <a:rPr lang="en-GB" sz="1400" dirty="0" smtClean="0">
                <a:cs typeface="Arial" pitchFamily="34" charset="0"/>
              </a:rPr>
              <a:t>Nguyen Xuan </a:t>
            </a:r>
            <a:r>
              <a:rPr lang="en-GB" sz="1400" dirty="0" err="1" smtClean="0">
                <a:cs typeface="Arial" pitchFamily="34" charset="0"/>
              </a:rPr>
              <a:t>Oanh</a:t>
            </a:r>
            <a:r>
              <a:rPr lang="en-GB" sz="1400" dirty="0" smtClean="0">
                <a:cs typeface="Arial" pitchFamily="34" charset="0"/>
              </a:rPr>
              <a:t>, Vietnamese economist and politician, quoted by </a:t>
            </a:r>
            <a:r>
              <a:rPr lang="en-GB" sz="1400" dirty="0" err="1" smtClean="0">
                <a:cs typeface="Arial" pitchFamily="34" charset="0"/>
              </a:rPr>
              <a:t>Laderman</a:t>
            </a:r>
            <a:r>
              <a:rPr lang="en-GB" sz="1400" i="1" dirty="0" smtClean="0">
                <a:cs typeface="Arial" pitchFamily="34" charset="0"/>
              </a:rPr>
              <a:t> Tours of Vietnam</a:t>
            </a:r>
            <a:r>
              <a:rPr lang="en-GB" sz="1400" dirty="0" smtClean="0">
                <a:cs typeface="Arial" pitchFamily="34" charset="0"/>
              </a:rPr>
              <a:t>, pp. 132–133 </a:t>
            </a:r>
          </a:p>
          <a:p>
            <a:endParaRPr lang="en-GB" sz="1400" i="1" dirty="0"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Studies show levels of equality have decreased in </a:t>
            </a:r>
            <a:r>
              <a:rPr lang="en-GB" sz="1600" i="1" dirty="0" err="1" smtClean="0">
                <a:cs typeface="Arial" pitchFamily="34" charset="0"/>
              </a:rPr>
              <a:t>doi</a:t>
            </a:r>
            <a:r>
              <a:rPr lang="en-GB" sz="1600" i="1" dirty="0" smtClean="0">
                <a:cs typeface="Arial" pitchFamily="34" charset="0"/>
              </a:rPr>
              <a:t> </a:t>
            </a:r>
            <a:r>
              <a:rPr lang="en-GB" sz="1600" i="1" dirty="0" err="1" smtClean="0">
                <a:cs typeface="Arial" pitchFamily="34" charset="0"/>
              </a:rPr>
              <a:t>moi</a:t>
            </a:r>
            <a:r>
              <a:rPr lang="en-GB" sz="1600" i="1" dirty="0" smtClean="0">
                <a:cs typeface="Arial" pitchFamily="34" charset="0"/>
              </a:rPr>
              <a:t> </a:t>
            </a:r>
            <a:r>
              <a:rPr lang="en-GB" sz="1600" dirty="0" smtClean="0">
                <a:cs typeface="Arial" pitchFamily="34" charset="0"/>
              </a:rPr>
              <a:t>Vietnam, as has access to health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Studies show levels of rural poverty and child malnutrition have increased in </a:t>
            </a:r>
            <a:r>
              <a:rPr lang="en-GB" sz="1600" i="1" dirty="0" err="1" smtClean="0">
                <a:cs typeface="Arial" pitchFamily="34" charset="0"/>
              </a:rPr>
              <a:t>doi</a:t>
            </a:r>
            <a:r>
              <a:rPr lang="en-GB" sz="1600" i="1" dirty="0" smtClean="0">
                <a:cs typeface="Arial" pitchFamily="34" charset="0"/>
              </a:rPr>
              <a:t> </a:t>
            </a:r>
            <a:r>
              <a:rPr lang="en-GB" sz="1600" i="1" dirty="0" err="1" smtClean="0">
                <a:cs typeface="Arial" pitchFamily="34" charset="0"/>
              </a:rPr>
              <a:t>moi</a:t>
            </a:r>
            <a:r>
              <a:rPr lang="en-GB" sz="1600" i="1" dirty="0" smtClean="0">
                <a:cs typeface="Arial" pitchFamily="34" charset="0"/>
              </a:rPr>
              <a:t> </a:t>
            </a:r>
            <a:r>
              <a:rPr lang="en-GB" sz="1600" dirty="0" smtClean="0">
                <a:cs typeface="Arial" pitchFamily="34" charset="0"/>
              </a:rPr>
              <a:t>Vietnam</a:t>
            </a:r>
            <a:endParaRPr lang="en-GB" sz="1600" dirty="0"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328" y="584144"/>
            <a:ext cx="3818076" cy="2589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4693177" y="1"/>
            <a:ext cx="44635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400" i="1" dirty="0" smtClean="0"/>
          </a:p>
          <a:p>
            <a:pPr algn="r"/>
            <a:r>
              <a:rPr lang="en-GB" sz="1400" i="1" dirty="0" smtClean="0"/>
              <a:t>Hanoi skyline, 2013; Nike factory, Vietnam, 2008</a:t>
            </a:r>
            <a:endParaRPr lang="en-GB" sz="1400" i="1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22" r="5469"/>
          <a:stretch/>
        </p:blipFill>
        <p:spPr bwMode="auto">
          <a:xfrm>
            <a:off x="0" y="584144"/>
            <a:ext cx="5292080" cy="2584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919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-1963" y="-12867"/>
            <a:ext cx="5417157" cy="7042267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 smtClean="0">
                <a:cs typeface="Arial" pitchFamily="34" charset="0"/>
              </a:rPr>
              <a:t>Narratives </a:t>
            </a:r>
            <a:r>
              <a:rPr lang="en-GB" b="1" dirty="0">
                <a:cs typeface="Arial" pitchFamily="34" charset="0"/>
              </a:rPr>
              <a:t>about the American War in Vietnam</a:t>
            </a:r>
          </a:p>
          <a:p>
            <a:endParaRPr lang="en-GB" sz="1400" b="1" i="1" dirty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The events of the post-war era pose distinct interpretive challenges to representing, remembering and narrating the conflict in Vietnam</a:t>
            </a:r>
          </a:p>
          <a:p>
            <a:pPr algn="just"/>
            <a:endParaRPr lang="en-GB" sz="1400" b="1" i="1" dirty="0" smtClean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A number of competing narratives about the war are accessible in contemporary Vietnam </a:t>
            </a:r>
          </a:p>
          <a:p>
            <a:pPr algn="just"/>
            <a:endParaRPr lang="en-GB" sz="1400" dirty="0" smtClean="0">
              <a:cs typeface="Arial" pitchFamily="34" charset="0"/>
            </a:endParaRPr>
          </a:p>
          <a:p>
            <a:pPr algn="just"/>
            <a:r>
              <a:rPr lang="en-GB" sz="1600" b="1" dirty="0" smtClean="0">
                <a:cs typeface="Arial" pitchFamily="34" charset="0"/>
              </a:rPr>
              <a:t>Official narratives: </a:t>
            </a:r>
          </a:p>
          <a:p>
            <a:pPr algn="just"/>
            <a:endParaRPr lang="en-GB" sz="1400" b="1" dirty="0">
              <a:cs typeface="Arial" pitchFamily="34" charset="0"/>
            </a:endParaRPr>
          </a:p>
          <a:p>
            <a:pPr marL="285750" indent="-285750" algn="just">
              <a:buFontTx/>
              <a:buChar char="-"/>
            </a:pPr>
            <a:r>
              <a:rPr lang="en-GB" sz="1600" dirty="0" smtClean="0">
                <a:cs typeface="Arial" pitchFamily="34" charset="0"/>
              </a:rPr>
              <a:t>Current regime as inheritors and regenerators of the revolutionary tradition of Hoi Chi Minh, and the defeat of US, French imperialism</a:t>
            </a:r>
          </a:p>
          <a:p>
            <a:pPr algn="just"/>
            <a:endParaRPr lang="en-GB" sz="1400" dirty="0" smtClean="0">
              <a:cs typeface="Arial" pitchFamily="34" charset="0"/>
            </a:endParaRPr>
          </a:p>
          <a:p>
            <a:pPr algn="just"/>
            <a:r>
              <a:rPr lang="en-GB" sz="1600" b="1" dirty="0" smtClean="0">
                <a:cs typeface="Arial" pitchFamily="34" charset="0"/>
              </a:rPr>
              <a:t>Excluded narratives:</a:t>
            </a:r>
          </a:p>
          <a:p>
            <a:pPr algn="just"/>
            <a:endParaRPr lang="en-GB" sz="1400" b="1" dirty="0">
              <a:cs typeface="Arial" pitchFamily="34" charset="0"/>
            </a:endParaRPr>
          </a:p>
          <a:p>
            <a:pPr marL="285750" indent="-285750" algn="just">
              <a:buFontTx/>
              <a:buChar char="-"/>
            </a:pPr>
            <a:r>
              <a:rPr lang="en-GB" sz="1600" dirty="0" smtClean="0">
                <a:cs typeface="Arial" pitchFamily="34" charset="0"/>
              </a:rPr>
              <a:t>Lack of commemorative voice for defeated southern Republic of Vietnam, and AVRN veterans</a:t>
            </a:r>
          </a:p>
          <a:p>
            <a:pPr marL="285750" indent="-285750" algn="just">
              <a:buFontTx/>
              <a:buChar char="-"/>
            </a:pPr>
            <a:endParaRPr lang="en-GB" sz="1400" dirty="0" smtClean="0">
              <a:cs typeface="Arial" pitchFamily="34" charset="0"/>
            </a:endParaRPr>
          </a:p>
          <a:p>
            <a:pPr marL="285750" indent="-285750" algn="just">
              <a:buFontTx/>
              <a:buChar char="-"/>
            </a:pPr>
            <a:r>
              <a:rPr lang="en-GB" sz="1600" dirty="0" smtClean="0">
                <a:cs typeface="Arial" pitchFamily="34" charset="0"/>
              </a:rPr>
              <a:t>Differing perspective of Vietnamese diaspora (more likely to </a:t>
            </a:r>
            <a:r>
              <a:rPr lang="en-GB" sz="1600" dirty="0">
                <a:cs typeface="Arial" pitchFamily="34" charset="0"/>
              </a:rPr>
              <a:t>reject Socialist </a:t>
            </a:r>
            <a:r>
              <a:rPr lang="en-GB" sz="1600" dirty="0" smtClean="0">
                <a:cs typeface="Arial" pitchFamily="34" charset="0"/>
              </a:rPr>
              <a:t>Republic’s legitimacy; e.g. April 30 Reunification Day holiday referred to as “national day of shame” by expatriates; protests against </a:t>
            </a:r>
            <a:r>
              <a:rPr lang="en-GB" sz="1600" dirty="0">
                <a:cs typeface="Arial" pitchFamily="34" charset="0"/>
              </a:rPr>
              <a:t>General Secretary </a:t>
            </a:r>
            <a:r>
              <a:rPr lang="en-GB" sz="1600" dirty="0" err="1">
                <a:cs typeface="Arial" pitchFamily="34" charset="0"/>
              </a:rPr>
              <a:t>Nguyễn</a:t>
            </a:r>
            <a:r>
              <a:rPr lang="en-GB" sz="1600" dirty="0">
                <a:cs typeface="Arial" pitchFamily="34" charset="0"/>
              </a:rPr>
              <a:t> </a:t>
            </a:r>
            <a:r>
              <a:rPr lang="en-GB" sz="1600" dirty="0" err="1">
                <a:cs typeface="Arial" pitchFamily="34" charset="0"/>
              </a:rPr>
              <a:t>Phú</a:t>
            </a:r>
            <a:r>
              <a:rPr lang="en-GB" sz="1600" dirty="0">
                <a:cs typeface="Arial" pitchFamily="34" charset="0"/>
              </a:rPr>
              <a:t> </a:t>
            </a:r>
            <a:r>
              <a:rPr lang="en-GB" sz="1600" dirty="0" err="1" smtClean="0">
                <a:cs typeface="Arial" pitchFamily="34" charset="0"/>
              </a:rPr>
              <a:t>Trọng’s</a:t>
            </a:r>
            <a:r>
              <a:rPr lang="en-GB" sz="1600" dirty="0" smtClean="0">
                <a:cs typeface="Arial" pitchFamily="34" charset="0"/>
              </a:rPr>
              <a:t> White House meeting with Barack Obama, 2015 [pictured, note RVN flag])</a:t>
            </a:r>
            <a:endParaRPr lang="en-GB" sz="16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0"/>
          <a:stretch/>
        </p:blipFill>
        <p:spPr bwMode="auto">
          <a:xfrm>
            <a:off x="5392026" y="-12868"/>
            <a:ext cx="3797117" cy="5544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7812359" y="6612"/>
            <a:ext cx="1401685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r"/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Xuan </a:t>
            </a:r>
            <a:r>
              <a:rPr lang="en-GB" sz="1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</a:t>
            </a:r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victory monument,</a:t>
            </a:r>
          </a:p>
          <a:p>
            <a:pPr lvl="0" algn="r"/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dedicated to the Vietnam People’s Army, </a:t>
            </a:r>
            <a:r>
              <a:rPr lang="en-GB" sz="1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Đồng</a:t>
            </a:r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Nai</a:t>
            </a:r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Province, Vietnam</a:t>
            </a:r>
          </a:p>
          <a:p>
            <a:pPr lvl="0" algn="r"/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(commemorates key PAVN of ARVN Vietnamese forces in April 1975</a:t>
            </a:r>
            <a:r>
              <a:rPr lang="en-GB" sz="1400" dirty="0" smtClean="0"/>
              <a:t>)</a:t>
            </a:r>
            <a:endParaRPr lang="en-GB" sz="1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3609" y="4376629"/>
            <a:ext cx="3773949" cy="2502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0986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-1963" y="6612"/>
            <a:ext cx="9145963" cy="7011489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 smtClean="0">
                <a:cs typeface="Arial" pitchFamily="34" charset="0"/>
              </a:rPr>
              <a:t>Narratives </a:t>
            </a:r>
            <a:r>
              <a:rPr lang="en-GB" b="1" dirty="0">
                <a:cs typeface="Arial" pitchFamily="34" charset="0"/>
              </a:rPr>
              <a:t>about the American War in </a:t>
            </a:r>
            <a:r>
              <a:rPr lang="en-GB" b="1" dirty="0" smtClean="0">
                <a:cs typeface="Arial" pitchFamily="34" charset="0"/>
              </a:rPr>
              <a:t>Vietnam: Other narratives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Contemporary Vietnam neither “full-blown totalitarianism nor total democracy”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 smtClean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Declining </a:t>
            </a:r>
            <a:r>
              <a:rPr lang="en-GB" sz="1600" dirty="0">
                <a:cs typeface="Arial" pitchFamily="34" charset="0"/>
              </a:rPr>
              <a:t>appeal of Socialist Realism in Vietnamese art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cs typeface="Arial" pitchFamily="34" charset="0"/>
              </a:rPr>
              <a:t>Loss of validity for Marxist-Leninist teleology: “with </a:t>
            </a:r>
            <a:r>
              <a:rPr lang="en-GB" sz="1600" dirty="0" err="1">
                <a:cs typeface="Arial" pitchFamily="34" charset="0"/>
              </a:rPr>
              <a:t>Doi</a:t>
            </a:r>
            <a:r>
              <a:rPr lang="en-GB" sz="1600" dirty="0">
                <a:cs typeface="Arial" pitchFamily="34" charset="0"/>
              </a:rPr>
              <a:t> </a:t>
            </a:r>
            <a:r>
              <a:rPr lang="en-GB" sz="1600" dirty="0" err="1">
                <a:cs typeface="Arial" pitchFamily="34" charset="0"/>
              </a:rPr>
              <a:t>Moi</a:t>
            </a:r>
            <a:r>
              <a:rPr lang="en-GB" sz="1600" dirty="0">
                <a:cs typeface="Arial" pitchFamily="34" charset="0"/>
              </a:rPr>
              <a:t>, history lost its capital ‘h’”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cs typeface="Arial" pitchFamily="34" charset="0"/>
              </a:rPr>
              <a:t>Cinema and literature often present a more nuanced, ambivalent picture of the war than the state’s narrative (see </a:t>
            </a:r>
            <a:r>
              <a:rPr lang="en-GB" sz="1600" i="1" dirty="0">
                <a:cs typeface="Arial" pitchFamily="34" charset="0"/>
              </a:rPr>
              <a:t>The Sorrow of War</a:t>
            </a:r>
            <a:r>
              <a:rPr lang="en-GB" sz="1600" dirty="0">
                <a:cs typeface="Arial" pitchFamily="34" charset="0"/>
              </a:rPr>
              <a:t>, 1990 [</a:t>
            </a:r>
            <a:r>
              <a:rPr lang="en-GB" sz="1600" dirty="0" smtClean="0">
                <a:cs typeface="Arial" pitchFamily="34" charset="0"/>
              </a:rPr>
              <a:t>1994])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 smtClean="0">
              <a:cs typeface="Arial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 smtClean="0">
                <a:cs typeface="Arial" pitchFamily="34" charset="0"/>
              </a:rPr>
              <a:t>Re-</a:t>
            </a:r>
            <a:r>
              <a:rPr lang="en-GB" sz="1600" dirty="0" err="1" smtClean="0">
                <a:cs typeface="Arial" pitchFamily="34" charset="0"/>
              </a:rPr>
              <a:t>evaultion</a:t>
            </a:r>
            <a:r>
              <a:rPr lang="en-GB" sz="1600" dirty="0" smtClean="0">
                <a:cs typeface="Arial" pitchFamily="34" charset="0"/>
              </a:rPr>
              <a:t> of (nostalgia for?) pre-</a:t>
            </a:r>
            <a:r>
              <a:rPr lang="en-GB" sz="1600" i="1" dirty="0" err="1" smtClean="0">
                <a:cs typeface="Arial" pitchFamily="34" charset="0"/>
              </a:rPr>
              <a:t>doi</a:t>
            </a:r>
            <a:r>
              <a:rPr lang="en-GB" sz="1600" i="1" dirty="0" smtClean="0">
                <a:cs typeface="Arial" pitchFamily="34" charset="0"/>
              </a:rPr>
              <a:t> </a:t>
            </a:r>
            <a:r>
              <a:rPr lang="en-GB" sz="1600" i="1" dirty="0" err="1" smtClean="0">
                <a:cs typeface="Arial" pitchFamily="34" charset="0"/>
              </a:rPr>
              <a:t>moi</a:t>
            </a:r>
            <a:r>
              <a:rPr lang="en-GB" sz="1600" i="1" dirty="0" smtClean="0">
                <a:cs typeface="Arial" pitchFamily="34" charset="0"/>
              </a:rPr>
              <a:t> </a:t>
            </a:r>
            <a:r>
              <a:rPr lang="en-GB" sz="1600" dirty="0" smtClean="0">
                <a:cs typeface="Arial" pitchFamily="34" charset="0"/>
              </a:rPr>
              <a:t>era; e.g. ‘</a:t>
            </a:r>
            <a:r>
              <a:rPr lang="en-GB" sz="1600" dirty="0">
                <a:cs typeface="Arial" pitchFamily="34" charset="0"/>
              </a:rPr>
              <a:t>H</a:t>
            </a:r>
            <a:r>
              <a:rPr lang="en-GB" sz="1600" dirty="0" smtClean="0">
                <a:cs typeface="Arial" pitchFamily="34" charset="0"/>
              </a:rPr>
              <a:t>anoi under the Subsidy Economy, 1975–1986,’ Vietnam Museum of Ethnology, Hanoi, 2006–2007 </a:t>
            </a:r>
          </a:p>
          <a:p>
            <a:pPr algn="just"/>
            <a:r>
              <a:rPr lang="en-GB" sz="1600" dirty="0">
                <a:cs typeface="Arial" pitchFamily="34" charset="0"/>
              </a:rPr>
              <a:t>	</a:t>
            </a:r>
            <a:r>
              <a:rPr lang="en-GB" sz="1200" dirty="0" smtClean="0">
                <a:cs typeface="Arial" pitchFamily="34" charset="0"/>
              </a:rPr>
              <a:t>(pictured above; see: </a:t>
            </a:r>
            <a:r>
              <a:rPr lang="en-GB" sz="1200" dirty="0" smtClean="0">
                <a:cs typeface="Arial" pitchFamily="34" charset="0"/>
                <a:hlinkClick r:id="rId3"/>
              </a:rPr>
              <a:t>http://www.vme.org.vn/exhibitions_special_details.asp?ID=53</a:t>
            </a:r>
            <a:r>
              <a:rPr lang="en-GB" sz="1200" dirty="0" smtClean="0">
                <a:cs typeface="Arial" pitchFamily="34" charset="0"/>
              </a:rPr>
              <a:t>)</a:t>
            </a:r>
          </a:p>
          <a:p>
            <a:pPr algn="r"/>
            <a:endParaRPr lang="en-GB" sz="1400" b="1" dirty="0">
              <a:cs typeface="Arial" pitchFamily="34" charset="0"/>
            </a:endParaRPr>
          </a:p>
          <a:p>
            <a:pPr algn="r"/>
            <a:r>
              <a:rPr lang="en-GB" sz="1400" dirty="0" smtClean="0">
                <a:cs typeface="Arial" pitchFamily="34" charset="0"/>
              </a:rPr>
              <a:t>Quotes from Hue-Tam </a:t>
            </a:r>
            <a:r>
              <a:rPr lang="en-GB" sz="1400" dirty="0" err="1" smtClean="0">
                <a:cs typeface="Arial" pitchFamily="34" charset="0"/>
              </a:rPr>
              <a:t>Ho</a:t>
            </a:r>
            <a:r>
              <a:rPr lang="en-GB" sz="1400" dirty="0" smtClean="0">
                <a:cs typeface="Arial" pitchFamily="34" charset="0"/>
              </a:rPr>
              <a:t> Tai, ‘Situating Memory,’ </a:t>
            </a:r>
          </a:p>
          <a:p>
            <a:pPr algn="r"/>
            <a:r>
              <a:rPr lang="en-GB" sz="1400" dirty="0" smtClean="0">
                <a:cs typeface="Arial" pitchFamily="34" charset="0"/>
              </a:rPr>
              <a:t>in Hue-Tam </a:t>
            </a:r>
            <a:r>
              <a:rPr lang="en-GB" sz="1400" dirty="0" err="1" smtClean="0">
                <a:cs typeface="Arial" pitchFamily="34" charset="0"/>
              </a:rPr>
              <a:t>Ho</a:t>
            </a:r>
            <a:r>
              <a:rPr lang="en-GB" sz="1400" dirty="0" smtClean="0">
                <a:cs typeface="Arial" pitchFamily="34" charset="0"/>
              </a:rPr>
              <a:t> Tai, ed., </a:t>
            </a:r>
            <a:r>
              <a:rPr lang="en-GB" sz="1400" i="1" dirty="0" smtClean="0">
                <a:cs typeface="Arial" pitchFamily="34" charset="0"/>
              </a:rPr>
              <a:t>The Country of Memory: Remaking the Past in Late Socialist Vietnam </a:t>
            </a:r>
            <a:r>
              <a:rPr lang="en-GB" sz="1400" dirty="0" smtClean="0">
                <a:cs typeface="Arial" pitchFamily="34" charset="0"/>
              </a:rPr>
              <a:t>(University of California: Berkeley, California, 2001), pp. 4, 9.</a:t>
            </a:r>
            <a:endParaRPr lang="en-GB" sz="16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9987"/>
            <a:ext cx="1677915" cy="24698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734225"/>
            <a:ext cx="1554187" cy="2334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7855"/>
            <a:ext cx="3905250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7148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-1963" y="6612"/>
            <a:ext cx="9145963" cy="6519047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 smtClean="0">
                <a:cs typeface="Arial" pitchFamily="34" charset="0"/>
              </a:rPr>
              <a:t>Narratives </a:t>
            </a:r>
            <a:r>
              <a:rPr lang="en-GB" b="1" dirty="0">
                <a:cs typeface="Arial" pitchFamily="34" charset="0"/>
              </a:rPr>
              <a:t>about the American War in </a:t>
            </a:r>
            <a:r>
              <a:rPr lang="en-GB" b="1" dirty="0" smtClean="0">
                <a:cs typeface="Arial" pitchFamily="34" charset="0"/>
              </a:rPr>
              <a:t>Vietnam: Touristic narratives</a:t>
            </a: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cs typeface="Arial" pitchFamily="34" charset="0"/>
              </a:rPr>
              <a:t>Associations with US military intervention, e.g. claim that Vietnam is “a country made famous by war” in the 2001 Lonely Planet guidebook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cs typeface="Arial" pitchFamily="34" charset="0"/>
              </a:rPr>
              <a:t>Remembering, marketing the war as a spectacle (e.g. Cu Chi Tunnels, see later slides)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cs typeface="Arial" pitchFamily="34" charset="0"/>
              </a:rPr>
              <a:t>Trading off Hollywood and other associations: Apocalypse Now, Good Morning Vietnam bars and cafes; souvenir zippo lighters, etc. (see </a:t>
            </a:r>
            <a:r>
              <a:rPr lang="en-GB" dirty="0" err="1" smtClean="0">
                <a:cs typeface="Arial" pitchFamily="34" charset="0"/>
              </a:rPr>
              <a:t>Laderman</a:t>
            </a:r>
            <a:r>
              <a:rPr lang="en-GB" dirty="0" smtClean="0">
                <a:cs typeface="Arial" pitchFamily="34" charset="0"/>
              </a:rPr>
              <a:t>, </a:t>
            </a:r>
            <a:r>
              <a:rPr lang="en-GB" i="1" dirty="0" smtClean="0">
                <a:cs typeface="Arial" pitchFamily="34" charset="0"/>
              </a:rPr>
              <a:t>Tours of Vietnam</a:t>
            </a:r>
            <a:r>
              <a:rPr lang="en-GB" dirty="0" smtClean="0">
                <a:cs typeface="Arial" pitchFamily="34" charset="0"/>
              </a:rPr>
              <a:t>)</a:t>
            </a:r>
          </a:p>
          <a:p>
            <a:endParaRPr lang="en-GB" sz="1600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1" y="555204"/>
            <a:ext cx="3959487" cy="2630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7915" y="555204"/>
            <a:ext cx="4946085" cy="2630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0" y="3185788"/>
            <a:ext cx="399545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400" i="1" dirty="0" err="1" smtClean="0"/>
              <a:t>Hỏa</a:t>
            </a:r>
            <a:r>
              <a:rPr lang="en-GB" sz="1400" i="1" dirty="0" smtClean="0"/>
              <a:t> </a:t>
            </a:r>
            <a:r>
              <a:rPr lang="en-GB" sz="1400" i="1" dirty="0" err="1" smtClean="0"/>
              <a:t>Lò</a:t>
            </a:r>
            <a:r>
              <a:rPr lang="en-GB" sz="1400" i="1" dirty="0" smtClean="0"/>
              <a:t> Prison (aka ‘Hanoi Hilton’) museum</a:t>
            </a:r>
            <a:endParaRPr lang="en-GB" sz="1400" i="1" dirty="0"/>
          </a:p>
        </p:txBody>
      </p:sp>
      <p:sp>
        <p:nvSpPr>
          <p:cNvPr id="13" name="Rectangle 12"/>
          <p:cNvSpPr/>
          <p:nvPr/>
        </p:nvSpPr>
        <p:spPr>
          <a:xfrm>
            <a:off x="4197915" y="3172180"/>
            <a:ext cx="494608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400" i="1" dirty="0" smtClean="0"/>
              <a:t>Hilton Hanoi Opera hotel</a:t>
            </a: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2695343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-1963" y="6612"/>
            <a:ext cx="9145963" cy="6888379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rgbClr val="FF0000"/>
                </a:solidFill>
                <a:cs typeface="Arial" pitchFamily="34" charset="0"/>
              </a:rPr>
              <a:t>The Memorial Landscape in </a:t>
            </a:r>
            <a:r>
              <a:rPr lang="en-GB" b="1" dirty="0" smtClean="0">
                <a:solidFill>
                  <a:srgbClr val="FF0000"/>
                </a:solidFill>
                <a:cs typeface="Arial" pitchFamily="34" charset="0"/>
              </a:rPr>
              <a:t>Vietnam</a:t>
            </a:r>
            <a:endParaRPr lang="en-GB" sz="1600" b="1" dirty="0" smtClean="0">
              <a:solidFill>
                <a:srgbClr val="FF0000"/>
              </a:solidFill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1000" dirty="0" smtClean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Christina </a:t>
            </a:r>
            <a:r>
              <a:rPr lang="en-GB" sz="1400" dirty="0" err="1"/>
              <a:t>Schwenkel</a:t>
            </a:r>
            <a:r>
              <a:rPr lang="en-GB" sz="1400" dirty="0"/>
              <a:t>, 'Recombinant History: Transnational Practices of Memory and Knowledge Production in Contemporary Vietnam,' </a:t>
            </a:r>
            <a:r>
              <a:rPr lang="en-GB" sz="1400" i="1" dirty="0"/>
              <a:t>Cultural Anthropology</a:t>
            </a:r>
            <a:r>
              <a:rPr lang="en-GB" sz="1400" dirty="0"/>
              <a:t> (Vol. 21, No. 1, February 2006), pp. 3–30.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James Tatum, ‘An America War Experience,’ </a:t>
            </a:r>
            <a:r>
              <a:rPr lang="en-GB" sz="1400" i="1" dirty="0"/>
              <a:t>The Mourner's Song: War and Remembrance from the Iliad to Vietnam </a:t>
            </a:r>
            <a:r>
              <a:rPr lang="en-GB" sz="1400" dirty="0"/>
              <a:t>(University of Chicago: Chicago, 2003), pp. 22–32</a:t>
            </a:r>
            <a:r>
              <a:rPr lang="en-GB" sz="1400" dirty="0" smtClean="0"/>
              <a:t>.</a:t>
            </a:r>
            <a:endParaRPr lang="en-GB" sz="1400" b="1" dirty="0" smtClean="0"/>
          </a:p>
          <a:p>
            <a:pPr lvl="0"/>
            <a:endParaRPr lang="en-GB" sz="1000" b="1" dirty="0" smtClean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What </a:t>
            </a:r>
            <a:r>
              <a:rPr lang="en-GB" sz="1600" b="1" dirty="0"/>
              <a:t>do Tatum and </a:t>
            </a:r>
            <a:r>
              <a:rPr lang="en-GB" sz="1600" b="1" dirty="0" err="1"/>
              <a:t>Schwenkel</a:t>
            </a:r>
            <a:r>
              <a:rPr lang="en-GB" sz="1600" b="1" dirty="0"/>
              <a:t> have to say about the following memorial practices and institutions in contemporary Vietnam</a:t>
            </a:r>
            <a:r>
              <a:rPr lang="en-GB" sz="1600" b="1" dirty="0" smtClean="0"/>
              <a:t>: </a:t>
            </a:r>
          </a:p>
          <a:p>
            <a:pPr marL="742950" lvl="1" indent="-285750">
              <a:buFontTx/>
              <a:buChar char="-"/>
            </a:pPr>
            <a:r>
              <a:rPr lang="en-GB" sz="1600" b="1" dirty="0" smtClean="0"/>
              <a:t>Monuments </a:t>
            </a:r>
            <a:r>
              <a:rPr lang="en-GB" sz="1600" b="1" dirty="0"/>
              <a:t>to military battles and Vietnamese </a:t>
            </a:r>
            <a:r>
              <a:rPr lang="en-GB" sz="1600" b="1" dirty="0" smtClean="0"/>
              <a:t>victories;</a:t>
            </a:r>
          </a:p>
          <a:p>
            <a:pPr marL="742950" lvl="1" indent="-285750">
              <a:buFontTx/>
              <a:buChar char="-"/>
            </a:pPr>
            <a:r>
              <a:rPr lang="en-GB" sz="1600" b="1" dirty="0" smtClean="0"/>
              <a:t>Memorials </a:t>
            </a:r>
            <a:r>
              <a:rPr lang="en-GB" sz="1600" b="1" dirty="0"/>
              <a:t>to US defeats and atrocities</a:t>
            </a:r>
            <a:r>
              <a:rPr lang="en-GB" sz="1600" b="1" dirty="0" smtClean="0"/>
              <a:t>; </a:t>
            </a:r>
          </a:p>
          <a:p>
            <a:pPr marL="742950" lvl="1" indent="-285750">
              <a:buFontTx/>
              <a:buChar char="-"/>
            </a:pPr>
            <a:r>
              <a:rPr lang="en-GB" sz="1600" b="1" dirty="0" smtClean="0"/>
              <a:t>Physical </a:t>
            </a:r>
            <a:r>
              <a:rPr lang="en-GB" sz="1600" b="1" dirty="0"/>
              <a:t>reminders of the war in the rural </a:t>
            </a:r>
            <a:r>
              <a:rPr lang="en-GB" sz="1600" b="1" dirty="0" smtClean="0"/>
              <a:t>landscape;</a:t>
            </a:r>
          </a:p>
          <a:p>
            <a:pPr marL="742950" lvl="1" indent="-285750">
              <a:buFontTx/>
              <a:buChar char="-"/>
            </a:pPr>
            <a:r>
              <a:rPr lang="en-GB" sz="1600" b="1" dirty="0" smtClean="0"/>
              <a:t>Physical </a:t>
            </a:r>
            <a:r>
              <a:rPr lang="en-GB" sz="1600" b="1" dirty="0"/>
              <a:t>reminders of the war in the urban </a:t>
            </a:r>
            <a:r>
              <a:rPr lang="en-GB" sz="1600" b="1" dirty="0" smtClean="0"/>
              <a:t>landscape;</a:t>
            </a:r>
          </a:p>
          <a:p>
            <a:pPr marL="742950" lvl="1" indent="-285750">
              <a:buFontTx/>
              <a:buChar char="-"/>
            </a:pPr>
            <a:r>
              <a:rPr lang="en-GB" sz="1600" b="1" dirty="0" smtClean="0"/>
              <a:t>Cemeteries </a:t>
            </a:r>
            <a:r>
              <a:rPr lang="en-GB" sz="1600" b="1" dirty="0"/>
              <a:t>and graves dedicated to troops from northern and southern </a:t>
            </a:r>
            <a:r>
              <a:rPr lang="en-GB" sz="1600" b="1" dirty="0" smtClean="0"/>
              <a:t>Vietnam;</a:t>
            </a:r>
          </a:p>
          <a:p>
            <a:pPr marL="742950" lvl="1" indent="-285750">
              <a:buFontTx/>
              <a:buChar char="-"/>
            </a:pPr>
            <a:r>
              <a:rPr lang="en-GB" sz="1600" b="1" dirty="0" smtClean="0"/>
              <a:t>The </a:t>
            </a:r>
            <a:r>
              <a:rPr lang="en-GB" sz="1600" b="1" dirty="0"/>
              <a:t>War Remnants Museum, </a:t>
            </a:r>
            <a:r>
              <a:rPr lang="en-GB" sz="1600" b="1" dirty="0" err="1"/>
              <a:t>Ho</a:t>
            </a:r>
            <a:r>
              <a:rPr lang="en-GB" sz="1600" b="1" dirty="0"/>
              <a:t> Chi Minh </a:t>
            </a:r>
            <a:r>
              <a:rPr lang="en-GB" sz="1600" b="1" dirty="0" smtClean="0"/>
              <a:t>City;</a:t>
            </a:r>
            <a:endParaRPr lang="en-GB" sz="1600" dirty="0"/>
          </a:p>
          <a:p>
            <a:pPr marL="742950" lvl="1" indent="-285750">
              <a:buFontTx/>
              <a:buChar char="-"/>
            </a:pPr>
            <a:r>
              <a:rPr lang="en-GB" sz="1600" b="1" dirty="0" smtClean="0"/>
              <a:t>The </a:t>
            </a:r>
            <a:r>
              <a:rPr lang="en-GB" sz="1600" b="1" dirty="0"/>
              <a:t>Cu Chi Tunnels and Ben </a:t>
            </a:r>
            <a:r>
              <a:rPr lang="en-GB" sz="1600" b="1" dirty="0" err="1"/>
              <a:t>Duoc</a:t>
            </a:r>
            <a:r>
              <a:rPr lang="en-GB" sz="1600" b="1" dirty="0"/>
              <a:t> Temple, </a:t>
            </a:r>
            <a:r>
              <a:rPr lang="en-GB" sz="1600" b="1" dirty="0" err="1"/>
              <a:t>Ho</a:t>
            </a:r>
            <a:r>
              <a:rPr lang="en-GB" sz="1600" b="1" dirty="0"/>
              <a:t> Chi Minh City</a:t>
            </a:r>
            <a:r>
              <a:rPr lang="en-GB" sz="1600" b="1" dirty="0" smtClean="0"/>
              <a:t>?</a:t>
            </a:r>
            <a:endParaRPr lang="en-GB" sz="1600" b="1" dirty="0" smtClean="0">
              <a:cs typeface="Arial" pitchFamily="34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1" y="555204"/>
            <a:ext cx="3959487" cy="2630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7915" y="555204"/>
            <a:ext cx="4946085" cy="2630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2627784" y="556672"/>
            <a:ext cx="172374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400" i="1" dirty="0" err="1" smtClean="0">
                <a:solidFill>
                  <a:srgbClr val="FF0000"/>
                </a:solidFill>
              </a:rPr>
              <a:t>Hỏa</a:t>
            </a:r>
            <a:r>
              <a:rPr lang="en-GB" sz="1400" i="1" dirty="0" smtClean="0">
                <a:solidFill>
                  <a:srgbClr val="FF0000"/>
                </a:solidFill>
              </a:rPr>
              <a:t> </a:t>
            </a:r>
            <a:r>
              <a:rPr lang="en-GB" sz="1400" i="1" dirty="0" err="1" smtClean="0">
                <a:solidFill>
                  <a:srgbClr val="FF0000"/>
                </a:solidFill>
              </a:rPr>
              <a:t>Lò</a:t>
            </a:r>
            <a:r>
              <a:rPr lang="en-GB" sz="1400" i="1" dirty="0" smtClean="0">
                <a:solidFill>
                  <a:srgbClr val="FF0000"/>
                </a:solidFill>
              </a:rPr>
              <a:t> Prison (aka ‘Hanoi Hilton’) museum</a:t>
            </a:r>
            <a:endParaRPr lang="en-GB" sz="1400" i="1" dirty="0">
              <a:solidFill>
                <a:srgbClr val="FF0000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148064" y="556672"/>
            <a:ext cx="494608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400" i="1" dirty="0" smtClean="0">
                <a:solidFill>
                  <a:srgbClr val="FF0000"/>
                </a:solidFill>
              </a:rPr>
              <a:t>Hilton Hanoi Opera hotel</a:t>
            </a:r>
            <a:endParaRPr lang="en-GB" sz="1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300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-1963" y="6612"/>
            <a:ext cx="9145963" cy="5534162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</p:txBody>
      </p:sp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8017" y="-17944"/>
            <a:ext cx="6220699" cy="4598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8158" y="3935263"/>
            <a:ext cx="2259421" cy="3011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6273547" y="-17944"/>
            <a:ext cx="285738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The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Memorial Landscape in Vietnam: </a:t>
            </a: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Victory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monuments</a:t>
            </a:r>
          </a:p>
        </p:txBody>
      </p:sp>
      <p:pic>
        <p:nvPicPr>
          <p:cNvPr id="10250" name="Picture 10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43"/>
          <a:stretch/>
        </p:blipFill>
        <p:spPr bwMode="auto">
          <a:xfrm>
            <a:off x="-1" y="-17944"/>
            <a:ext cx="2918019" cy="3953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-6281" y="3935263"/>
            <a:ext cx="93138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Statue of Victory April 30 1975, </a:t>
            </a:r>
          </a:p>
          <a:p>
            <a:pPr fontAlgn="t"/>
            <a:r>
              <a:rPr lang="en-GB" sz="1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</a:t>
            </a:r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Chi Minh City</a:t>
            </a:r>
            <a:endParaRPr lang="en-GB" sz="1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918019" y="18846"/>
            <a:ext cx="187000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Doc </a:t>
            </a:r>
            <a:r>
              <a:rPr lang="en-GB" sz="1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Mieu</a:t>
            </a:r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Victory Monument</a:t>
            </a:r>
          </a:p>
          <a:p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(former demilitarised zone [DMZ])</a:t>
            </a:r>
            <a:endParaRPr lang="en-GB" sz="1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854038" y="6066772"/>
            <a:ext cx="128467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PAVN victory monument Bien </a:t>
            </a:r>
            <a:r>
              <a:rPr lang="en-GB" sz="1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Hoa</a:t>
            </a:r>
            <a:endParaRPr lang="en-GB" sz="1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2565" y="3935262"/>
            <a:ext cx="2268795" cy="3011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Rectangle 22"/>
          <p:cNvSpPr/>
          <p:nvPr/>
        </p:nvSpPr>
        <p:spPr>
          <a:xfrm>
            <a:off x="4672565" y="3953054"/>
            <a:ext cx="104473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Khe</a:t>
            </a:r>
            <a:endParaRPr lang="en-GB" sz="1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Sanh</a:t>
            </a:r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Victory Monument</a:t>
            </a:r>
            <a:endParaRPr lang="en-GB" sz="1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1009" y="3927784"/>
            <a:ext cx="2036763" cy="3030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Rectangle 17"/>
          <p:cNvSpPr/>
          <p:nvPr/>
        </p:nvSpPr>
        <p:spPr>
          <a:xfrm>
            <a:off x="1469684" y="5635885"/>
            <a:ext cx="1277662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 smtClean="0">
                <a:solidFill>
                  <a:srgbClr val="FF0000"/>
                </a:solidFill>
              </a:rPr>
              <a:t>Cambodia–Vietnam Friendship Monument, Phnom Penh</a:t>
            </a:r>
            <a:endParaRPr lang="en-GB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39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-1963" y="6612"/>
            <a:ext cx="9145963" cy="5534162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854038" y="6066772"/>
            <a:ext cx="128467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PAVN victory monument Bien </a:t>
            </a:r>
            <a:r>
              <a:rPr lang="en-GB" sz="1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Hoa</a:t>
            </a:r>
            <a:endParaRPr lang="en-GB" sz="1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63" y="-4481"/>
            <a:ext cx="3677667" cy="4684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438" y="-27697"/>
            <a:ext cx="5442278" cy="407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Rectangle 20"/>
          <p:cNvSpPr/>
          <p:nvPr/>
        </p:nvSpPr>
        <p:spPr>
          <a:xfrm>
            <a:off x="7240870" y="188640"/>
            <a:ext cx="127698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Viet Minh victory monument, </a:t>
            </a:r>
            <a:r>
              <a:rPr lang="en-GB" sz="1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Dien</a:t>
            </a:r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Bien </a:t>
            </a:r>
            <a:r>
              <a:rPr lang="en-GB" sz="1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Phu</a:t>
            </a:r>
            <a:endParaRPr lang="en-GB" sz="1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163" y="3881124"/>
            <a:ext cx="2255837" cy="301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5289" y="4491568"/>
            <a:ext cx="3085157" cy="2313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63" y="3892296"/>
            <a:ext cx="2224278" cy="2965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Rectangle 19"/>
          <p:cNvSpPr/>
          <p:nvPr/>
        </p:nvSpPr>
        <p:spPr>
          <a:xfrm>
            <a:off x="7859322" y="6162325"/>
            <a:ext cx="128467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PAVN victory monument Bien </a:t>
            </a:r>
            <a:r>
              <a:rPr lang="en-GB" sz="1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Hoa</a:t>
            </a:r>
            <a:endParaRPr lang="en-GB" sz="1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46333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9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5674" y="248"/>
            <a:ext cx="6880432" cy="4590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20"/>
          <p:cNvSpPr txBox="1"/>
          <p:nvPr/>
        </p:nvSpPr>
        <p:spPr>
          <a:xfrm>
            <a:off x="1" y="0"/>
            <a:ext cx="4067943" cy="5041719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The Memorial Landscape in Vietnam: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Memorials to US atrocities </a:t>
            </a:r>
          </a:p>
          <a:p>
            <a:endParaRPr lang="en-GB" sz="1600" b="1" dirty="0" smtClean="0">
              <a:cs typeface="Arial" pitchFamily="34" charset="0"/>
            </a:endParaRPr>
          </a:p>
          <a:p>
            <a:r>
              <a:rPr lang="en-GB" sz="1600" b="1" dirty="0" smtClean="0">
                <a:cs typeface="Arial" pitchFamily="34" charset="0"/>
              </a:rPr>
              <a:t>Memorials at </a:t>
            </a:r>
          </a:p>
          <a:p>
            <a:r>
              <a:rPr lang="vi-VN" sz="1600" b="1" dirty="0" smtClean="0">
                <a:latin typeface="Calibri" panose="020F0502020204030204" pitchFamily="34" charset="0"/>
                <a:cs typeface="Arial" pitchFamily="34" charset="0"/>
              </a:rPr>
              <a:t>Sơn Mỹ</a:t>
            </a:r>
            <a:r>
              <a:rPr lang="en-GB" sz="1600" b="1" dirty="0" smtClean="0">
                <a:latin typeface="Calibri" panose="020F0502020204030204" pitchFamily="34" charset="0"/>
                <a:cs typeface="Arial" pitchFamily="34" charset="0"/>
              </a:rPr>
              <a:t> (My Lai); </a:t>
            </a:r>
          </a:p>
          <a:p>
            <a:r>
              <a:rPr lang="en-GB" sz="1600" b="1" dirty="0">
                <a:latin typeface="Calibri" panose="020F0502020204030204" pitchFamily="34" charset="0"/>
                <a:cs typeface="Arial" pitchFamily="34" charset="0"/>
              </a:rPr>
              <a:t>d</a:t>
            </a:r>
            <a:r>
              <a:rPr lang="en-GB" sz="1600" b="1" dirty="0" smtClean="0">
                <a:latin typeface="Calibri" panose="020F0502020204030204" pitchFamily="34" charset="0"/>
                <a:cs typeface="Arial" pitchFamily="34" charset="0"/>
              </a:rPr>
              <a:t>iorama at</a:t>
            </a:r>
          </a:p>
          <a:p>
            <a:r>
              <a:rPr lang="en-GB" sz="1600" b="1" dirty="0" smtClean="0">
                <a:latin typeface="Calibri" panose="020F0502020204030204" pitchFamily="34" charset="0"/>
                <a:cs typeface="Arial" pitchFamily="34" charset="0"/>
              </a:rPr>
              <a:t>Son My </a:t>
            </a:r>
          </a:p>
          <a:p>
            <a:r>
              <a:rPr lang="en-GB" sz="1600" b="1" dirty="0" smtClean="0">
                <a:latin typeface="Calibri" panose="020F0502020204030204" pitchFamily="34" charset="0"/>
                <a:cs typeface="Arial" pitchFamily="34" charset="0"/>
              </a:rPr>
              <a:t>Museum</a:t>
            </a: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</p:txBody>
      </p:sp>
      <p:pic>
        <p:nvPicPr>
          <p:cNvPr id="9230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932" y="4260850"/>
            <a:ext cx="4621213" cy="259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33" name="Picture 17" descr="http://static.panoramio.com/photos/large/8286288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3512" y="4285134"/>
            <a:ext cx="3430488" cy="2572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966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9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5674" y="248"/>
            <a:ext cx="6880432" cy="4590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20"/>
          <p:cNvSpPr txBox="1"/>
          <p:nvPr/>
        </p:nvSpPr>
        <p:spPr>
          <a:xfrm>
            <a:off x="1" y="0"/>
            <a:ext cx="4067943" cy="5041719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The Memorial Landscape in Vietnam: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Memorials to US atrocities </a:t>
            </a:r>
          </a:p>
          <a:p>
            <a:endParaRPr lang="en-GB" sz="1600" b="1" dirty="0" smtClean="0">
              <a:cs typeface="Arial" pitchFamily="34" charset="0"/>
            </a:endParaRPr>
          </a:p>
          <a:p>
            <a:r>
              <a:rPr lang="en-GB" sz="1600" b="1" dirty="0" smtClean="0">
                <a:cs typeface="Arial" pitchFamily="34" charset="0"/>
              </a:rPr>
              <a:t>Memorials at </a:t>
            </a:r>
          </a:p>
          <a:p>
            <a:r>
              <a:rPr lang="vi-VN" sz="1600" b="1" dirty="0" smtClean="0">
                <a:latin typeface="Calibri" panose="020F0502020204030204" pitchFamily="34" charset="0"/>
                <a:cs typeface="Arial" pitchFamily="34" charset="0"/>
              </a:rPr>
              <a:t>Sơn Mỹ</a:t>
            </a:r>
            <a:r>
              <a:rPr lang="en-GB" sz="1600" b="1" dirty="0" smtClean="0">
                <a:latin typeface="Calibri" panose="020F0502020204030204" pitchFamily="34" charset="0"/>
                <a:cs typeface="Arial" pitchFamily="34" charset="0"/>
              </a:rPr>
              <a:t> (My Lai); </a:t>
            </a:r>
          </a:p>
          <a:p>
            <a:r>
              <a:rPr lang="en-GB" sz="1600" b="1" dirty="0">
                <a:latin typeface="Calibri" panose="020F0502020204030204" pitchFamily="34" charset="0"/>
                <a:cs typeface="Arial" pitchFamily="34" charset="0"/>
              </a:rPr>
              <a:t>d</a:t>
            </a:r>
            <a:r>
              <a:rPr lang="en-GB" sz="1600" b="1" dirty="0" smtClean="0">
                <a:latin typeface="Calibri" panose="020F0502020204030204" pitchFamily="34" charset="0"/>
                <a:cs typeface="Arial" pitchFamily="34" charset="0"/>
              </a:rPr>
              <a:t>iorama at</a:t>
            </a:r>
          </a:p>
          <a:p>
            <a:r>
              <a:rPr lang="en-GB" sz="1600" b="1" dirty="0" smtClean="0">
                <a:latin typeface="Calibri" panose="020F0502020204030204" pitchFamily="34" charset="0"/>
                <a:cs typeface="Arial" pitchFamily="34" charset="0"/>
              </a:rPr>
              <a:t>Son My </a:t>
            </a:r>
          </a:p>
          <a:p>
            <a:r>
              <a:rPr lang="en-GB" sz="1600" b="1" dirty="0" smtClean="0">
                <a:latin typeface="Calibri" panose="020F0502020204030204" pitchFamily="34" charset="0"/>
                <a:cs typeface="Arial" pitchFamily="34" charset="0"/>
              </a:rPr>
              <a:t>Museum</a:t>
            </a: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 smtClean="0">
              <a:cs typeface="Arial" pitchFamily="34" charset="0"/>
            </a:endParaRPr>
          </a:p>
          <a:p>
            <a:endParaRPr lang="en-GB" sz="1600" b="1" dirty="0">
              <a:cs typeface="Arial" pitchFamily="34" charset="0"/>
            </a:endParaRPr>
          </a:p>
        </p:txBody>
      </p:sp>
      <p:pic>
        <p:nvPicPr>
          <p:cNvPr id="9230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932" y="4260850"/>
            <a:ext cx="4621213" cy="259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33" name="Picture 17" descr="http://static.panoramio.com/photos/large/8286288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3512" y="4285134"/>
            <a:ext cx="3430488" cy="2572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8921" y="4260850"/>
            <a:ext cx="1854591" cy="2597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524" y="2492896"/>
            <a:ext cx="2260354" cy="174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050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155575" y="5872342"/>
            <a:ext cx="8520881" cy="855958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r>
              <a:rPr lang="en-GB" sz="1600" dirty="0" err="1" smtClean="0">
                <a:cs typeface="Arial" pitchFamily="34" charset="0"/>
              </a:rPr>
              <a:t>Tru</a:t>
            </a:r>
            <a:r>
              <a:rPr lang="en-GB" sz="1600" dirty="0" smtClean="0">
                <a:cs typeface="Arial" pitchFamily="34" charset="0"/>
              </a:rPr>
              <a:t> Bac Lake, Hanoi, January 2012 – monument commemorates capture of American pilot on September 26 1967 </a:t>
            </a:r>
            <a:endParaRPr lang="en-GB" sz="1600" dirty="0">
              <a:cs typeface="Arial" pitchFamily="34" charset="0"/>
            </a:endParaRPr>
          </a:p>
        </p:txBody>
      </p:sp>
      <p:sp>
        <p:nvSpPr>
          <p:cNvPr id="3" name="AutoShape 2" descr="https://upload.wikimedia.org/wikipedia/commons/9/91/Truc_bach_lake_mccain_memorial_hanoi_2007_01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0" y="39351"/>
            <a:ext cx="8761112" cy="5840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3523215" y="0"/>
            <a:ext cx="5630534" cy="1471511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The Memorial Landscape in Vietnam: 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	Monuments to 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US defeats</a:t>
            </a:r>
            <a:endParaRPr lang="en-GB" sz="1600" b="1" dirty="0" smtClean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5492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877644" cy="3918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45024"/>
            <a:ext cx="2410674" cy="3212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43706"/>
            <a:ext cx="4338860" cy="28925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5739558" y="1610420"/>
            <a:ext cx="3419871" cy="2333286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r>
              <a:rPr lang="en-GB" sz="1600" dirty="0" smtClean="0">
                <a:cs typeface="Arial" pitchFamily="34" charset="0"/>
              </a:rPr>
              <a:t>US Senators Kelly Ayotte,  Joe Lieberman, John McCain and Sheldon Whitehouse at</a:t>
            </a:r>
          </a:p>
          <a:p>
            <a:r>
              <a:rPr lang="en-GB" sz="1600" dirty="0" err="1" smtClean="0">
                <a:cs typeface="Arial" pitchFamily="34" charset="0"/>
              </a:rPr>
              <a:t>Tru</a:t>
            </a:r>
            <a:r>
              <a:rPr lang="en-GB" sz="1600" dirty="0" smtClean="0">
                <a:cs typeface="Arial" pitchFamily="34" charset="0"/>
              </a:rPr>
              <a:t> Bac Lake, Hanoi, January 2012 – monument commemorates capture of American pilot “John </a:t>
            </a:r>
            <a:r>
              <a:rPr lang="en-GB" sz="1600" dirty="0" err="1" smtClean="0">
                <a:cs typeface="Arial" pitchFamily="34" charset="0"/>
              </a:rPr>
              <a:t>Sney</a:t>
            </a:r>
            <a:r>
              <a:rPr lang="en-GB" sz="1600" dirty="0" smtClean="0">
                <a:cs typeface="Arial" pitchFamily="34" charset="0"/>
              </a:rPr>
              <a:t> </a:t>
            </a:r>
            <a:r>
              <a:rPr lang="en-GB" sz="1600" dirty="0" err="1" smtClean="0">
                <a:cs typeface="Arial" pitchFamily="34" charset="0"/>
              </a:rPr>
              <a:t>McGan</a:t>
            </a:r>
            <a:r>
              <a:rPr lang="en-GB" sz="1600" dirty="0" smtClean="0">
                <a:cs typeface="Arial" pitchFamily="34" charset="0"/>
              </a:rPr>
              <a:t>” on September 26 1967 </a:t>
            </a:r>
            <a:endParaRPr lang="en-GB" sz="1600" dirty="0">
              <a:cs typeface="Arial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453380" y="5298811"/>
            <a:ext cx="2286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600" dirty="0" smtClean="0">
                <a:cs typeface="Arial" pitchFamily="34" charset="0"/>
              </a:rPr>
              <a:t>McCain and Lieberman at </a:t>
            </a:r>
            <a:r>
              <a:rPr lang="en-GB" sz="1600" dirty="0" err="1" smtClean="0"/>
              <a:t>Hỏa</a:t>
            </a:r>
            <a:r>
              <a:rPr lang="en-GB" sz="1600" dirty="0" smtClean="0"/>
              <a:t> </a:t>
            </a:r>
            <a:r>
              <a:rPr lang="en-GB" sz="1600" dirty="0" err="1" smtClean="0"/>
              <a:t>Lò</a:t>
            </a:r>
            <a:r>
              <a:rPr lang="en-GB" sz="1600" dirty="0" smtClean="0"/>
              <a:t> Prison museum, where </a:t>
            </a:r>
            <a:r>
              <a:rPr lang="en-GB" sz="1600" dirty="0" smtClean="0">
                <a:cs typeface="Arial" pitchFamily="34" charset="0"/>
              </a:rPr>
              <a:t> </a:t>
            </a:r>
          </a:p>
          <a:p>
            <a:pPr algn="r"/>
            <a:r>
              <a:rPr lang="en-GB" sz="1600" dirty="0" smtClean="0">
                <a:cs typeface="Arial" pitchFamily="34" charset="0"/>
              </a:rPr>
              <a:t>his captured flight suit and parachute are on display</a:t>
            </a:r>
            <a:endParaRPr lang="en-GB" sz="1600" dirty="0"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523215" y="0"/>
            <a:ext cx="5630534" cy="1471511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The Memorial Landscape in Vietnam: 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	Monuments to 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US defeats</a:t>
            </a:r>
            <a:endParaRPr lang="en-GB" sz="1600" b="1" dirty="0" smtClean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774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192" y="0"/>
            <a:ext cx="5372956" cy="3573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349" y="1489140"/>
            <a:ext cx="3600400" cy="27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68" y="3531940"/>
            <a:ext cx="3868860" cy="2577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349" y="4170656"/>
            <a:ext cx="3600400" cy="2700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Rectangle 12"/>
          <p:cNvSpPr/>
          <p:nvPr/>
        </p:nvSpPr>
        <p:spPr>
          <a:xfrm>
            <a:off x="-40704" y="6109568"/>
            <a:ext cx="37486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>
                <a:cs typeface="Arial" pitchFamily="34" charset="0"/>
              </a:rPr>
              <a:t>Wreckage of B-52 fighter plane, </a:t>
            </a:r>
            <a:r>
              <a:rPr lang="en-GB" sz="1600" dirty="0" err="1" smtClean="0">
                <a:cs typeface="Arial" pitchFamily="34" charset="0"/>
              </a:rPr>
              <a:t>Huu</a:t>
            </a:r>
            <a:r>
              <a:rPr lang="en-GB" sz="1600" dirty="0" smtClean="0">
                <a:cs typeface="Arial" pitchFamily="34" charset="0"/>
              </a:rPr>
              <a:t> </a:t>
            </a:r>
            <a:r>
              <a:rPr lang="en-GB" sz="1600" dirty="0" err="1" smtClean="0">
                <a:cs typeface="Arial" pitchFamily="34" charset="0"/>
              </a:rPr>
              <a:t>Tiep</a:t>
            </a:r>
            <a:r>
              <a:rPr lang="en-GB" sz="1600" dirty="0" smtClean="0">
                <a:cs typeface="Arial" pitchFamily="34" charset="0"/>
              </a:rPr>
              <a:t> Lake, Hanoi</a:t>
            </a:r>
            <a:endParaRPr lang="en-GB" sz="1600" dirty="0">
              <a:cs typeface="Arial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572000" y="0"/>
            <a:ext cx="4581749" cy="1471511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r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The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Memorial Landscape in Vietnam: 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Physical Reminders of the War</a:t>
            </a:r>
            <a:endParaRPr lang="en-GB" sz="1600" b="1" dirty="0" smtClean="0">
              <a:cs typeface="Arial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4283968" y="3582372"/>
            <a:ext cx="11542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600" dirty="0" smtClean="0">
                <a:cs typeface="Arial" pitchFamily="34" charset="0"/>
              </a:rPr>
              <a:t>Site of </a:t>
            </a:r>
            <a:r>
              <a:rPr lang="en-GB" sz="1600" dirty="0" err="1" smtClean="0">
                <a:cs typeface="Arial" pitchFamily="34" charset="0"/>
              </a:rPr>
              <a:t>Khe</a:t>
            </a:r>
            <a:r>
              <a:rPr lang="en-GB" sz="1600" dirty="0" smtClean="0">
                <a:cs typeface="Arial" pitchFamily="34" charset="0"/>
              </a:rPr>
              <a:t> </a:t>
            </a:r>
            <a:r>
              <a:rPr lang="en-GB" sz="1600" dirty="0" err="1" smtClean="0">
                <a:cs typeface="Arial" pitchFamily="34" charset="0"/>
              </a:rPr>
              <a:t>Sanh</a:t>
            </a:r>
            <a:r>
              <a:rPr lang="en-GB" sz="1600" dirty="0" smtClean="0">
                <a:cs typeface="Arial" pitchFamily="34" charset="0"/>
              </a:rPr>
              <a:t> siege today </a:t>
            </a:r>
            <a:endParaRPr lang="en-GB" sz="16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0372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458" y="1"/>
            <a:ext cx="7376142" cy="4149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-1" y="4120"/>
            <a:ext cx="9037443" cy="2764173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The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Memorial Landscape in Vietnam: </a:t>
            </a: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Cemeteries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 smtClean="0">
                <a:cs typeface="Arial" pitchFamily="34" charset="0"/>
              </a:rPr>
              <a:t>Martyrs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 smtClean="0">
                <a:cs typeface="Arial" pitchFamily="34" charset="0"/>
              </a:rPr>
              <a:t>Cemeteries</a:t>
            </a:r>
            <a:endParaRPr lang="en-GB" b="1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</p:txBody>
      </p:sp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888208"/>
            <a:ext cx="5316537" cy="398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8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487" y="3816350"/>
            <a:ext cx="3567113" cy="304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599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9" name="Picture 5" descr="http://www.gdtsvnch.org/wp-content/uploads/2013/12/The-Sword-Statue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198"/>
          <a:stretch/>
        </p:blipFill>
        <p:spPr bwMode="auto">
          <a:xfrm>
            <a:off x="6012160" y="-30212"/>
            <a:ext cx="2813050" cy="382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820" y="3933056"/>
            <a:ext cx="3629025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-1" y="4120"/>
            <a:ext cx="9037443" cy="2210175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The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Memorial Landscape in Vietnam: </a:t>
            </a: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Cemeteries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 smtClean="0">
                <a:cs typeface="Arial" pitchFamily="34" charset="0"/>
              </a:rPr>
              <a:t>ARVN national military cemetery, Bien </a:t>
            </a:r>
            <a:r>
              <a:rPr lang="en-GB" b="1" dirty="0" err="1" smtClean="0">
                <a:cs typeface="Arial" pitchFamily="34" charset="0"/>
              </a:rPr>
              <a:t>Hoa</a:t>
            </a:r>
            <a:endParaRPr lang="en-GB" b="1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</p:txBody>
      </p:sp>
      <p:pic>
        <p:nvPicPr>
          <p:cNvPr id="1639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628800"/>
            <a:ext cx="38481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41" y="2852936"/>
            <a:ext cx="4518722" cy="339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7779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-1" y="4120"/>
            <a:ext cx="9037443" cy="2117842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The 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Memorial Landscape in Vietnam</a:t>
            </a: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: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War Remnants Museum,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Ho</a:t>
            </a: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 Chi Minh City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</p:txBody>
      </p:sp>
      <p:pic>
        <p:nvPicPr>
          <p:cNvPr id="17412" name="Picture 4" descr="http://www.joephebus.com/travel/wp-content/uploads/2010/02/IMG_709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2896" y="4149080"/>
            <a:ext cx="3627090" cy="2721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0995" y="603920"/>
            <a:ext cx="5238750" cy="393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319" y="1163192"/>
            <a:ext cx="3433192" cy="2571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783"/>
          <a:stretch/>
        </p:blipFill>
        <p:spPr bwMode="auto">
          <a:xfrm>
            <a:off x="-33266" y="3734966"/>
            <a:ext cx="2222748" cy="3135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9482" y="4350519"/>
            <a:ext cx="3766592" cy="2519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635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0" y="4121"/>
            <a:ext cx="6444208" cy="6549825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endParaRPr lang="en-GB" sz="1600" dirty="0" smtClean="0"/>
          </a:p>
          <a:p>
            <a:pPr algn="just"/>
            <a:r>
              <a:rPr lang="en-GB" sz="1600" dirty="0" smtClean="0"/>
              <a:t>‘‘</a:t>
            </a:r>
            <a:r>
              <a:rPr lang="en-GB" sz="1600" dirty="0"/>
              <a:t>I am very sorry for what our country has </a:t>
            </a:r>
            <a:r>
              <a:rPr lang="en-GB" sz="1600" dirty="0" smtClean="0"/>
              <a:t>done, and I </a:t>
            </a:r>
            <a:r>
              <a:rPr lang="en-GB" sz="1600" dirty="0"/>
              <a:t>regret the part I played in it</a:t>
            </a:r>
            <a:r>
              <a:rPr lang="en-GB" sz="1600" dirty="0" smtClean="0"/>
              <a:t>,’’ Australian veteran, 2002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 smtClean="0"/>
              <a:t>‘‘</a:t>
            </a:r>
            <a:r>
              <a:rPr lang="en-GB" sz="1600" dirty="0"/>
              <a:t>Normally, I am proud</a:t>
            </a:r>
            <a:r>
              <a:rPr lang="en-GB" sz="1600" dirty="0" smtClean="0"/>
              <a:t>, grateful</a:t>
            </a:r>
            <a:r>
              <a:rPr lang="en-GB" sz="1600" dirty="0"/>
              <a:t>, and even blessed to be an American living the good life that I </a:t>
            </a:r>
            <a:r>
              <a:rPr lang="en-GB" sz="1600" dirty="0" smtClean="0"/>
              <a:t>do. a However</a:t>
            </a:r>
            <a:r>
              <a:rPr lang="en-GB" sz="1600" dirty="0"/>
              <a:t>, today I feel a sense </a:t>
            </a:r>
            <a:r>
              <a:rPr lang="en-GB" sz="1600" dirty="0" smtClean="0"/>
              <a:t>of shame </a:t>
            </a:r>
            <a:r>
              <a:rPr lang="en-GB" sz="1600" dirty="0"/>
              <a:t>at what my country did to this part of the world in pursuit of </a:t>
            </a:r>
            <a:r>
              <a:rPr lang="en-GB" sz="1600" dirty="0" smtClean="0"/>
              <a:t>folly,’’ </a:t>
            </a:r>
            <a:r>
              <a:rPr lang="en-GB" sz="1600" dirty="0" err="1" smtClean="0"/>
              <a:t>vistor</a:t>
            </a:r>
            <a:r>
              <a:rPr lang="en-GB" sz="1600" dirty="0" smtClean="0"/>
              <a:t> from San Francisco, 2002</a:t>
            </a:r>
            <a:endParaRPr lang="en-GB" sz="1600" dirty="0"/>
          </a:p>
          <a:p>
            <a:pPr algn="just"/>
            <a:endParaRPr lang="en-GB" sz="1600" dirty="0" smtClean="0"/>
          </a:p>
          <a:p>
            <a:pPr algn="just"/>
            <a:r>
              <a:rPr lang="en-GB" sz="1600" dirty="0" smtClean="0"/>
              <a:t>“To the people </a:t>
            </a:r>
            <a:r>
              <a:rPr lang="en-GB" sz="1600" dirty="0"/>
              <a:t>of a united Vietnam: I was wrong. I am </a:t>
            </a:r>
            <a:r>
              <a:rPr lang="en-GB" sz="1600" dirty="0" smtClean="0"/>
              <a:t>sorry,’’ US veteran William Brown, alongside donation of service medals, 2002</a:t>
            </a:r>
            <a:endParaRPr lang="en-GB" sz="1600" dirty="0"/>
          </a:p>
          <a:p>
            <a:pPr algn="just"/>
            <a:endParaRPr lang="en-GB" sz="1600" dirty="0"/>
          </a:p>
          <a:p>
            <a:pPr algn="just"/>
            <a:r>
              <a:rPr lang="en-GB" sz="1600" dirty="0" smtClean="0"/>
              <a:t>‘‘</a:t>
            </a:r>
            <a:r>
              <a:rPr lang="en-GB" sz="1600" dirty="0"/>
              <a:t>This museum may be a hard pill for many </a:t>
            </a:r>
            <a:r>
              <a:rPr lang="en-GB" sz="1600" dirty="0" smtClean="0"/>
              <a:t>American visitors </a:t>
            </a:r>
            <a:r>
              <a:rPr lang="en-GB" sz="1600" dirty="0"/>
              <a:t>to </a:t>
            </a:r>
            <a:r>
              <a:rPr lang="en-GB" sz="1600" dirty="0" smtClean="0"/>
              <a:t>swallow. But </a:t>
            </a:r>
            <a:r>
              <a:rPr lang="en-GB" sz="1600" dirty="0"/>
              <a:t>[the] truths underlying these exhibits [are] as important to our </a:t>
            </a:r>
            <a:r>
              <a:rPr lang="en-GB" sz="1600" dirty="0" smtClean="0"/>
              <a:t>history as to </a:t>
            </a:r>
            <a:r>
              <a:rPr lang="en-GB" sz="1600" dirty="0"/>
              <a:t>that of the Vietnamese </a:t>
            </a:r>
            <a:r>
              <a:rPr lang="en-GB" sz="1600" dirty="0" smtClean="0"/>
              <a:t>people,” US veteran, 1994</a:t>
            </a:r>
          </a:p>
          <a:p>
            <a:pPr algn="just"/>
            <a:endParaRPr lang="en-GB" sz="1600" dirty="0">
              <a:cs typeface="Arial" pitchFamily="34" charset="0"/>
            </a:endParaRPr>
          </a:p>
          <a:p>
            <a:pPr algn="just"/>
            <a:r>
              <a:rPr lang="en-GB" sz="1600" dirty="0"/>
              <a:t>‘‘If you believe half </a:t>
            </a:r>
            <a:r>
              <a:rPr lang="en-GB" sz="1600" dirty="0" smtClean="0"/>
              <a:t>what </a:t>
            </a:r>
            <a:r>
              <a:rPr lang="en-GB" sz="1600" dirty="0"/>
              <a:t>you read here your [</a:t>
            </a:r>
            <a:r>
              <a:rPr lang="en-GB" sz="1600" i="1" dirty="0"/>
              <a:t>sic</a:t>
            </a:r>
            <a:r>
              <a:rPr lang="en-GB" sz="1600" dirty="0"/>
              <a:t>] a fool</a:t>
            </a:r>
            <a:r>
              <a:rPr lang="en-GB" sz="1600" dirty="0" smtClean="0"/>
              <a:t>. USA</a:t>
            </a:r>
            <a:r>
              <a:rPr lang="en-GB" sz="1600" dirty="0"/>
              <a:t>. all the way,’’ </a:t>
            </a:r>
            <a:r>
              <a:rPr lang="en-GB" sz="1600" dirty="0" smtClean="0"/>
              <a:t>anonymous </a:t>
            </a:r>
            <a:r>
              <a:rPr lang="en-GB" sz="1600" dirty="0"/>
              <a:t>tourist, </a:t>
            </a:r>
            <a:r>
              <a:rPr lang="en-GB" sz="1600" dirty="0" smtClean="0"/>
              <a:t>2002</a:t>
            </a:r>
            <a:endParaRPr lang="en-GB" sz="1600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 smtClean="0">
                <a:cs typeface="Arial" pitchFamily="34" charset="0"/>
              </a:rPr>
              <a:t>“A </a:t>
            </a:r>
            <a:r>
              <a:rPr lang="en-GB" sz="1600" dirty="0">
                <a:cs typeface="Arial" pitchFamily="34" charset="0"/>
              </a:rPr>
              <a:t>little </a:t>
            </a:r>
            <a:r>
              <a:rPr lang="en-GB" sz="1600" dirty="0" smtClean="0">
                <a:cs typeface="Arial" pitchFamily="34" charset="0"/>
              </a:rPr>
              <a:t>biased. The Americans </a:t>
            </a:r>
            <a:r>
              <a:rPr lang="en-GB" sz="1600" dirty="0">
                <a:cs typeface="Arial" pitchFamily="34" charset="0"/>
              </a:rPr>
              <a:t>were here to give </a:t>
            </a:r>
            <a:r>
              <a:rPr lang="en-GB" sz="1600" dirty="0" smtClean="0">
                <a:cs typeface="Arial" pitchFamily="34" charset="0"/>
              </a:rPr>
              <a:t>freedom. They </a:t>
            </a:r>
            <a:r>
              <a:rPr lang="en-GB" sz="1600" dirty="0">
                <a:cs typeface="Arial" pitchFamily="34" charset="0"/>
              </a:rPr>
              <a:t>too lost a </a:t>
            </a:r>
            <a:r>
              <a:rPr lang="en-GB" sz="1600" dirty="0" smtClean="0">
                <a:cs typeface="Arial" pitchFamily="34" charset="0"/>
              </a:rPr>
              <a:t>lot,” Australian tourist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600" b="1" dirty="0" smtClean="0">
              <a:cs typeface="Arial" pitchFamily="34" charset="0"/>
            </a:endParaRP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1400" dirty="0" smtClean="0">
                <a:cs typeface="Arial" pitchFamily="34" charset="0"/>
              </a:rPr>
              <a:t>See </a:t>
            </a:r>
            <a:r>
              <a:rPr lang="en-GB" sz="1400" dirty="0" err="1" smtClean="0">
                <a:cs typeface="Arial" pitchFamily="34" charset="0"/>
              </a:rPr>
              <a:t>Laderman</a:t>
            </a:r>
            <a:r>
              <a:rPr lang="en-GB" sz="1400" dirty="0" smtClean="0">
                <a:cs typeface="Arial" pitchFamily="34" charset="0"/>
              </a:rPr>
              <a:t>, ‘The Other Side of the War: Memory and Meaning at the War Remnants Museum,’ </a:t>
            </a:r>
            <a:r>
              <a:rPr lang="en-GB" sz="1400" i="1" dirty="0" smtClean="0">
                <a:cs typeface="Arial" pitchFamily="34" charset="0"/>
              </a:rPr>
              <a:t>Tours of Vietnam</a:t>
            </a:r>
            <a:r>
              <a:rPr lang="en-GB" sz="1400" dirty="0" smtClean="0">
                <a:cs typeface="Arial" pitchFamily="34" charset="0"/>
              </a:rPr>
              <a:t>, pp. 151–182</a:t>
            </a:r>
            <a:endParaRPr lang="en-GB" b="1" dirty="0"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308" y="14852"/>
            <a:ext cx="2724692" cy="2045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-2" y="1"/>
            <a:ext cx="7694420" cy="671292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The Memorial 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Landscape in Vietnam</a:t>
            </a: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: War Remnants Museum</a:t>
            </a:r>
            <a:endParaRPr lang="en-GB" b="1" dirty="0">
              <a:cs typeface="Arial" pitchFamily="34" charset="0"/>
            </a:endParaRPr>
          </a:p>
        </p:txBody>
      </p:sp>
      <p:pic>
        <p:nvPicPr>
          <p:cNvPr id="5" name="Picture 4" descr="http://www.joephebus.com/travel/wp-content/uploads/2010/02/IMG_709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309" y="2049563"/>
            <a:ext cx="2712190" cy="2034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783"/>
          <a:stretch/>
        </p:blipFill>
        <p:spPr bwMode="auto">
          <a:xfrm>
            <a:off x="7164288" y="4077769"/>
            <a:ext cx="1979712" cy="2792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550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-1" y="4120"/>
            <a:ext cx="6579469" cy="7165378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The 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Memorial Landscape in Vietnam: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Cu 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Chi Tunnels and Ben </a:t>
            </a:r>
            <a:r>
              <a:rPr lang="en-GB" sz="20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Duoc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 </a:t>
            </a: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Temple</a:t>
            </a:r>
            <a:endParaRPr lang="en-GB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600" b="1" dirty="0">
              <a:cs typeface="Arial" pitchFamily="34" charset="0"/>
            </a:endParaRP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600" dirty="0" smtClean="0">
                <a:cs typeface="Arial" pitchFamily="34" charset="0"/>
              </a:rPr>
              <a:t>Network of NLF underground tunnels beneath Saigon</a:t>
            </a: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600" dirty="0" smtClean="0">
                <a:cs typeface="Arial" pitchFamily="34" charset="0"/>
              </a:rPr>
              <a:t>Used as communication </a:t>
            </a:r>
            <a:r>
              <a:rPr lang="en-GB" sz="1600" dirty="0">
                <a:cs typeface="Arial" pitchFamily="34" charset="0"/>
              </a:rPr>
              <a:t>and supply routes, hospitals, food and weapon caches and living </a:t>
            </a:r>
            <a:r>
              <a:rPr lang="en-GB" sz="1600" dirty="0" smtClean="0">
                <a:cs typeface="Arial" pitchFamily="34" charset="0"/>
              </a:rPr>
              <a:t>quarters during the war</a:t>
            </a: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600" dirty="0" smtClean="0">
                <a:cs typeface="Arial" pitchFamily="34" charset="0"/>
              </a:rPr>
              <a:t>Base of operations during 1968 Tet Offensive; target of US bombing</a:t>
            </a: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600" dirty="0" smtClean="0">
                <a:cs typeface="Arial" pitchFamily="34" charset="0"/>
              </a:rPr>
              <a:t>Restored in post-war era</a:t>
            </a: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600" dirty="0" smtClean="0">
                <a:cs typeface="Arial" pitchFamily="34" charset="0"/>
              </a:rPr>
              <a:t>Two sections: Ben </a:t>
            </a:r>
            <a:r>
              <a:rPr lang="en-GB" sz="1600" dirty="0" err="1" smtClean="0">
                <a:cs typeface="Arial" pitchFamily="34" charset="0"/>
              </a:rPr>
              <a:t>Dinh</a:t>
            </a:r>
            <a:r>
              <a:rPr lang="en-GB" sz="1600" dirty="0" smtClean="0">
                <a:cs typeface="Arial" pitchFamily="34" charset="0"/>
              </a:rPr>
              <a:t> and Ben </a:t>
            </a:r>
            <a:r>
              <a:rPr lang="en-GB" sz="1600" dirty="0" err="1" smtClean="0">
                <a:cs typeface="Arial" pitchFamily="34" charset="0"/>
              </a:rPr>
              <a:t>Duoc</a:t>
            </a:r>
            <a:endParaRPr lang="en-GB" sz="1600" dirty="0" smtClean="0">
              <a:cs typeface="Arial" pitchFamily="34" charset="0"/>
            </a:endParaRP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600" dirty="0" smtClean="0">
                <a:cs typeface="Arial" pitchFamily="34" charset="0"/>
              </a:rPr>
              <a:t>Represent “the will, intelligence  and pride of the people of Chu Chi and symbolise the revolutionary heroism of Vietnam,” English-language brochure; cited by Christina </a:t>
            </a:r>
            <a:r>
              <a:rPr lang="en-GB" sz="1600" dirty="0" err="1" smtClean="0">
                <a:cs typeface="Arial" pitchFamily="34" charset="0"/>
              </a:rPr>
              <a:t>Schwenkel</a:t>
            </a:r>
            <a:r>
              <a:rPr lang="en-GB" sz="1600" dirty="0" smtClean="0">
                <a:cs typeface="Arial" pitchFamily="34" charset="0"/>
              </a:rPr>
              <a:t>, ‘Recombinant History: Transnational Practices of Memory and Knowledge Production in Contemporary Vietnam,’ </a:t>
            </a:r>
            <a:r>
              <a:rPr lang="en-GB" sz="1600" i="1" dirty="0" smtClean="0">
                <a:cs typeface="Arial" pitchFamily="34" charset="0"/>
              </a:rPr>
              <a:t>Cultural Anthropology </a:t>
            </a:r>
            <a:r>
              <a:rPr lang="en-GB" sz="1600" dirty="0" smtClean="0">
                <a:cs typeface="Arial" pitchFamily="34" charset="0"/>
              </a:rPr>
              <a:t>(Vol. 21, No. 1), p. 12.</a:t>
            </a: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cs typeface="Arial" pitchFamily="34" charset="0"/>
              </a:rPr>
              <a:t>Government-sponsored trips to tunnels – esp. </a:t>
            </a:r>
            <a:r>
              <a:rPr lang="en-GB" sz="1600" dirty="0" smtClean="0">
                <a:cs typeface="Arial" pitchFamily="34" charset="0"/>
              </a:rPr>
              <a:t>schoolchildren</a:t>
            </a:r>
            <a:endParaRPr lang="en-GB" sz="1600" dirty="0"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454" y="112634"/>
            <a:ext cx="4420546" cy="3315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468" y="3205022"/>
            <a:ext cx="2564532" cy="3657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635" y="827801"/>
            <a:ext cx="3312368" cy="2484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12" b="2087"/>
          <a:stretch/>
        </p:blipFill>
        <p:spPr bwMode="auto">
          <a:xfrm>
            <a:off x="3285953" y="845623"/>
            <a:ext cx="2662619" cy="24664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6065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-1" y="4120"/>
            <a:ext cx="9144001" cy="6026604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The 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Memorial Landscape in Vietnam: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Cu 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Chi Tunnels and Ben </a:t>
            </a:r>
            <a:r>
              <a:rPr lang="en-GB" sz="20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Duoc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 </a:t>
            </a: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Temple</a:t>
            </a:r>
            <a:endParaRPr lang="en-GB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 smtClean="0">
              <a:cs typeface="Arial" pitchFamily="34" charset="0"/>
            </a:endParaRP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>
              <a:cs typeface="Arial" pitchFamily="34" charset="0"/>
            </a:endParaRP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600" dirty="0" smtClean="0">
                <a:cs typeface="Arial" pitchFamily="34" charset="0"/>
              </a:rPr>
              <a:t>At one end of Cu Chi tunnels is Ben </a:t>
            </a:r>
            <a:r>
              <a:rPr lang="en-GB" sz="1600" dirty="0" err="1" smtClean="0">
                <a:cs typeface="Arial" pitchFamily="34" charset="0"/>
              </a:rPr>
              <a:t>Duoc</a:t>
            </a:r>
            <a:r>
              <a:rPr lang="en-GB" sz="1600" dirty="0" smtClean="0">
                <a:cs typeface="Arial" pitchFamily="34" charset="0"/>
              </a:rPr>
              <a:t> hamlet, site of the Ben </a:t>
            </a:r>
            <a:r>
              <a:rPr lang="en-GB" sz="1600" dirty="0" err="1" smtClean="0">
                <a:cs typeface="Arial" pitchFamily="34" charset="0"/>
              </a:rPr>
              <a:t>Duoc</a:t>
            </a:r>
            <a:r>
              <a:rPr lang="en-GB" sz="1600" dirty="0" smtClean="0">
                <a:cs typeface="Arial" pitchFamily="34" charset="0"/>
              </a:rPr>
              <a:t> memorial temple</a:t>
            </a:r>
            <a:r>
              <a:rPr lang="en-GB" sz="1600" dirty="0">
                <a:cs typeface="Arial" pitchFamily="34" charset="0"/>
              </a:rPr>
              <a:t> </a:t>
            </a:r>
            <a:r>
              <a:rPr lang="en-GB" sz="1600" dirty="0" smtClean="0">
                <a:cs typeface="Arial" pitchFamily="34" charset="0"/>
              </a:rPr>
              <a:t>– includes gold-plated bust of </a:t>
            </a:r>
            <a:r>
              <a:rPr lang="en-GB" sz="1600" dirty="0" err="1" smtClean="0">
                <a:cs typeface="Arial" pitchFamily="34" charset="0"/>
              </a:rPr>
              <a:t>Ho</a:t>
            </a:r>
            <a:r>
              <a:rPr lang="en-GB" sz="1600" dirty="0" smtClean="0">
                <a:cs typeface="Arial" pitchFamily="34" charset="0"/>
              </a:rPr>
              <a:t> Chi Minh</a:t>
            </a:r>
            <a:r>
              <a:rPr lang="en-GB" sz="1600" dirty="0">
                <a:cs typeface="Arial" pitchFamily="34" charset="0"/>
              </a:rPr>
              <a:t>, beside </a:t>
            </a:r>
            <a:r>
              <a:rPr lang="en-GB" sz="1600" dirty="0" smtClean="0">
                <a:cs typeface="Arial" pitchFamily="34" charset="0"/>
              </a:rPr>
              <a:t>stone table engraved with names of 44,520 ‘revolutionary martyrs’ from </a:t>
            </a:r>
            <a:r>
              <a:rPr lang="en-GB" sz="1600" dirty="0" err="1" smtClean="0">
                <a:cs typeface="Arial" pitchFamily="34" charset="0"/>
              </a:rPr>
              <a:t>Ho</a:t>
            </a:r>
            <a:r>
              <a:rPr lang="en-GB" sz="1600" dirty="0" smtClean="0">
                <a:cs typeface="Arial" pitchFamily="34" charset="0"/>
              </a:rPr>
              <a:t> Chi Minh City and surrounding provinces</a:t>
            </a: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1600" dirty="0" smtClean="0">
              <a:cs typeface="Arial" pitchFamily="34" charset="0"/>
            </a:endParaRP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600" dirty="0" smtClean="0">
                <a:cs typeface="Arial" pitchFamily="34" charset="0"/>
              </a:rPr>
              <a:t>Y</a:t>
            </a:r>
            <a:r>
              <a:rPr lang="en-GB" sz="1600" i="1" dirty="0" smtClean="0">
                <a:cs typeface="Arial" pitchFamily="34" charset="0"/>
              </a:rPr>
              <a:t>et </a:t>
            </a:r>
            <a:r>
              <a:rPr lang="en-GB" sz="1600" dirty="0" smtClean="0">
                <a:cs typeface="Arial" pitchFamily="34" charset="0"/>
              </a:rPr>
              <a:t>Ben </a:t>
            </a:r>
            <a:r>
              <a:rPr lang="en-GB" sz="1600" dirty="0" err="1" smtClean="0">
                <a:cs typeface="Arial" pitchFamily="34" charset="0"/>
              </a:rPr>
              <a:t>Duoc</a:t>
            </a:r>
            <a:r>
              <a:rPr lang="en-GB" sz="1600" dirty="0" smtClean="0">
                <a:cs typeface="Arial" pitchFamily="34" charset="0"/>
              </a:rPr>
              <a:t> complex also replete with more commercial attractions</a:t>
            </a: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1600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600" dirty="0" smtClean="0">
              <a:cs typeface="Arial" pitchFamily="34" charset="0"/>
            </a:endParaRPr>
          </a:p>
        </p:txBody>
      </p:sp>
      <p:pic>
        <p:nvPicPr>
          <p:cNvPr id="3074" name="Picture 2" descr="http://www.vietvisiontravel.com/blog/wp-content/uploads/2015/01/Inside-Ben-Duoc-Temp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107" y="896964"/>
            <a:ext cx="4527376" cy="301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96964"/>
            <a:ext cx="4032448" cy="2814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240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-1" y="4120"/>
            <a:ext cx="9144001" cy="6057382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The 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Memorial Landscape in Vietnam: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Cu 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Chi Tunnels and Ben </a:t>
            </a:r>
            <a:r>
              <a:rPr lang="en-GB" sz="20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Duoc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 </a:t>
            </a: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Temple</a:t>
            </a:r>
            <a:endParaRPr lang="en-GB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 smtClean="0">
              <a:cs typeface="Arial" pitchFamily="34" charset="0"/>
            </a:endParaRP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>
              <a:cs typeface="Arial" pitchFamily="34" charset="0"/>
            </a:endParaRP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cs typeface="Arial" pitchFamily="34" charset="0"/>
              </a:rPr>
              <a:t>‘</a:t>
            </a:r>
            <a:r>
              <a:rPr lang="en-GB" sz="1600" dirty="0" smtClean="0">
                <a:cs typeface="Arial" pitchFamily="34" charset="0"/>
              </a:rPr>
              <a:t>Multi-sensory,’ immersive tourist experience</a:t>
            </a: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600" dirty="0" smtClean="0">
                <a:cs typeface="Arial" pitchFamily="34" charset="0"/>
              </a:rPr>
              <a:t>Tour guides in NLF uniforms</a:t>
            </a: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600" dirty="0" smtClean="0">
                <a:cs typeface="Arial" pitchFamily="34" charset="0"/>
              </a:rPr>
              <a:t>In 1990s, tunnels widened to accommodate ‘larger’ frames of western tourists</a:t>
            </a: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600" dirty="0" smtClean="0">
                <a:cs typeface="Arial" pitchFamily="34" charset="0"/>
              </a:rPr>
              <a:t>Firing range: “it was more real than the movies; a powerful but solemn experience,” Canadian tourist; cited by </a:t>
            </a:r>
            <a:r>
              <a:rPr lang="en-GB" sz="1600" dirty="0" err="1" smtClean="0">
                <a:cs typeface="Arial" pitchFamily="34" charset="0"/>
              </a:rPr>
              <a:t>Schwenkel</a:t>
            </a:r>
            <a:r>
              <a:rPr lang="en-GB" sz="1600" dirty="0" smtClean="0">
                <a:cs typeface="Arial" pitchFamily="34" charset="0"/>
              </a:rPr>
              <a:t>, ‘Transnational Practices of Memory and Knowledge Production in  Vietnam,’ p. 16</a:t>
            </a:r>
          </a:p>
          <a:p>
            <a:pPr algn="just">
              <a:defRPr/>
            </a:pPr>
            <a:endParaRPr lang="en-GB" sz="1600" dirty="0"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-39859"/>
            <a:ext cx="4211960" cy="3158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7" y="844353"/>
            <a:ext cx="4049249" cy="3036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36" b="5666"/>
          <a:stretch/>
        </p:blipFill>
        <p:spPr bwMode="auto">
          <a:xfrm>
            <a:off x="3640341" y="2297038"/>
            <a:ext cx="2520280" cy="1584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621" y="2527685"/>
            <a:ext cx="2983379" cy="1995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8760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-1" y="0"/>
            <a:ext cx="9144001" cy="7165378"/>
          </a:xfrm>
          <a:prstGeom prst="rect">
            <a:avLst/>
          </a:prstGeom>
          <a:noFill/>
        </p:spPr>
        <p:txBody>
          <a:bodyPr wrap="square" lIns="360000" tIns="180000" rIns="360000" bIns="180000" rtlCol="0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The 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Memorial Landscape in Vietnam: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Cu 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Chi Tunnels and Ben </a:t>
            </a:r>
            <a:r>
              <a:rPr lang="en-GB" sz="20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Duoc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 </a:t>
            </a: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Temple</a:t>
            </a:r>
            <a:endParaRPr lang="en-GB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 smtClean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cs typeface="Arial" pitchFamily="34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 smtClean="0">
                <a:cs typeface="Arial" pitchFamily="34" charset="0"/>
              </a:rPr>
              <a:t>“The attraction for </a:t>
            </a:r>
            <a:r>
              <a:rPr lang="en-GB" sz="1600" dirty="0">
                <a:cs typeface="Arial" pitchFamily="34" charset="0"/>
              </a:rPr>
              <a:t>urban Vietnamese youth lies </a:t>
            </a:r>
            <a:r>
              <a:rPr lang="en-GB" sz="1600" dirty="0" smtClean="0">
                <a:cs typeface="Arial" pitchFamily="34" charset="0"/>
              </a:rPr>
              <a:t>with </a:t>
            </a:r>
            <a:r>
              <a:rPr lang="en-GB" sz="1600" dirty="0">
                <a:cs typeface="Arial" pitchFamily="34" charset="0"/>
              </a:rPr>
              <a:t>the recreational facilities in the immediate </a:t>
            </a:r>
            <a:r>
              <a:rPr lang="en-GB" sz="1600" dirty="0" smtClean="0">
                <a:cs typeface="Arial" pitchFamily="34" charset="0"/>
              </a:rPr>
              <a:t>area … Ben </a:t>
            </a:r>
            <a:r>
              <a:rPr lang="en-GB" sz="1600" dirty="0" err="1">
                <a:cs typeface="Arial" pitchFamily="34" charset="0"/>
              </a:rPr>
              <a:t>Duoc</a:t>
            </a:r>
            <a:r>
              <a:rPr lang="en-GB" sz="1600" dirty="0">
                <a:cs typeface="Arial" pitchFamily="34" charset="0"/>
              </a:rPr>
              <a:t> is a commercialized leisure park that </a:t>
            </a:r>
            <a:r>
              <a:rPr lang="en-GB" sz="1600" dirty="0" smtClean="0">
                <a:cs typeface="Arial" pitchFamily="34" charset="0"/>
              </a:rPr>
              <a:t>offers … pool </a:t>
            </a:r>
            <a:r>
              <a:rPr lang="en-GB" sz="1600" dirty="0">
                <a:cs typeface="Arial" pitchFamily="34" charset="0"/>
              </a:rPr>
              <a:t>tables, food stands, a mini </a:t>
            </a:r>
            <a:r>
              <a:rPr lang="en-GB" sz="1600" dirty="0" smtClean="0">
                <a:cs typeface="Arial" pitchFamily="34" charset="0"/>
              </a:rPr>
              <a:t>hotel, and </a:t>
            </a:r>
            <a:r>
              <a:rPr lang="en-GB" sz="1600" dirty="0">
                <a:cs typeface="Arial" pitchFamily="34" charset="0"/>
              </a:rPr>
              <a:t>numerous </a:t>
            </a:r>
            <a:r>
              <a:rPr lang="en-GB" sz="1600" dirty="0" smtClean="0">
                <a:cs typeface="Arial" pitchFamily="34" charset="0"/>
              </a:rPr>
              <a:t>cafes where </a:t>
            </a:r>
            <a:r>
              <a:rPr lang="en-GB" sz="1600" dirty="0">
                <a:cs typeface="Arial" pitchFamily="34" charset="0"/>
              </a:rPr>
              <a:t>youth gather to talk, relax, and drink </a:t>
            </a:r>
            <a:r>
              <a:rPr lang="en-GB" sz="1600" dirty="0" smtClean="0">
                <a:cs typeface="Arial" pitchFamily="34" charset="0"/>
              </a:rPr>
              <a:t>strong coffee.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>
                <a:cs typeface="Arial" pitchFamily="34" charset="0"/>
              </a:rPr>
              <a:t>	</a:t>
            </a:r>
            <a:r>
              <a:rPr lang="en-GB" sz="1600" dirty="0" smtClean="0">
                <a:cs typeface="Arial" pitchFamily="34" charset="0"/>
              </a:rPr>
              <a:t>“Despite government </a:t>
            </a:r>
            <a:r>
              <a:rPr lang="en-GB" sz="1600" dirty="0">
                <a:cs typeface="Arial" pitchFamily="34" charset="0"/>
              </a:rPr>
              <a:t>efforts to retain its historical and commemorative significance, </a:t>
            </a:r>
            <a:r>
              <a:rPr lang="en-GB" sz="1600" dirty="0" smtClean="0">
                <a:cs typeface="Arial" pitchFamily="34" charset="0"/>
              </a:rPr>
              <a:t>Vietnamese  youth have re-inscribed </a:t>
            </a:r>
            <a:r>
              <a:rPr lang="en-GB" sz="1600" dirty="0">
                <a:cs typeface="Arial" pitchFamily="34" charset="0"/>
              </a:rPr>
              <a:t>the Cu Chi tunnels into a form of </a:t>
            </a:r>
            <a:r>
              <a:rPr lang="en-GB" sz="1600" dirty="0" smtClean="0">
                <a:cs typeface="Arial" pitchFamily="34" charset="0"/>
              </a:rPr>
              <a:t>entertainment </a:t>
            </a:r>
            <a:r>
              <a:rPr lang="en-GB" sz="1600" dirty="0">
                <a:cs typeface="Arial" pitchFamily="34" charset="0"/>
              </a:rPr>
              <a:t>that is largely detached from the war. </a:t>
            </a:r>
            <a:r>
              <a:rPr lang="en-GB" sz="1600" dirty="0" smtClean="0">
                <a:cs typeface="Arial" pitchFamily="34" charset="0"/>
              </a:rPr>
              <a:t>They are </a:t>
            </a:r>
            <a:r>
              <a:rPr lang="en-GB" sz="1600" dirty="0">
                <a:cs typeface="Arial" pitchFamily="34" charset="0"/>
              </a:rPr>
              <a:t>neither engaged in debates over the past nor </a:t>
            </a:r>
            <a:r>
              <a:rPr lang="en-GB" sz="1600" dirty="0" smtClean="0">
                <a:cs typeface="Arial" pitchFamily="34" charset="0"/>
              </a:rPr>
              <a:t>‘reliving’ the </a:t>
            </a:r>
            <a:r>
              <a:rPr lang="en-GB" sz="1600" dirty="0">
                <a:cs typeface="Arial" pitchFamily="34" charset="0"/>
              </a:rPr>
              <a:t>war and consuming it as spectacle as are foreign visitors to the area. Rather</a:t>
            </a:r>
            <a:r>
              <a:rPr lang="en-GB" sz="1600" dirty="0" smtClean="0">
                <a:cs typeface="Arial" pitchFamily="34" charset="0"/>
              </a:rPr>
              <a:t>, by </a:t>
            </a:r>
            <a:r>
              <a:rPr lang="en-GB" sz="1600" dirty="0">
                <a:cs typeface="Arial" pitchFamily="34" charset="0"/>
              </a:rPr>
              <a:t>turning a historical and pedagogical state site into a public space of pleasure</a:t>
            </a:r>
            <a:r>
              <a:rPr lang="en-GB" sz="1600" dirty="0" smtClean="0">
                <a:cs typeface="Arial" pitchFamily="34" charset="0"/>
              </a:rPr>
              <a:t>, Vietnamese </a:t>
            </a:r>
            <a:r>
              <a:rPr lang="en-GB" sz="1600" dirty="0">
                <a:cs typeface="Arial" pitchFamily="34" charset="0"/>
              </a:rPr>
              <a:t>youth have imbued it with new </a:t>
            </a:r>
            <a:r>
              <a:rPr lang="en-GB" sz="1600" dirty="0" err="1">
                <a:cs typeface="Arial" pitchFamily="34" charset="0"/>
              </a:rPr>
              <a:t>antimemory</a:t>
            </a:r>
            <a:r>
              <a:rPr lang="en-GB" sz="1600" dirty="0">
                <a:cs typeface="Arial" pitchFamily="34" charset="0"/>
              </a:rPr>
              <a:t> functions and </a:t>
            </a:r>
            <a:r>
              <a:rPr lang="en-GB" sz="1600" dirty="0" smtClean="0">
                <a:cs typeface="Arial" pitchFamily="34" charset="0"/>
              </a:rPr>
              <a:t>meanings.”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>
                <a:cs typeface="Arial" pitchFamily="34" charset="0"/>
              </a:rPr>
              <a:t>	</a:t>
            </a:r>
            <a:r>
              <a:rPr lang="en-GB" sz="1600" dirty="0" smtClean="0">
                <a:cs typeface="Arial" pitchFamily="34" charset="0"/>
              </a:rPr>
              <a:t>“… Shifts </a:t>
            </a:r>
            <a:r>
              <a:rPr lang="en-GB" sz="1600" dirty="0">
                <a:cs typeface="Arial" pitchFamily="34" charset="0"/>
              </a:rPr>
              <a:t>in both the economy and </a:t>
            </a:r>
            <a:r>
              <a:rPr lang="en-GB" sz="1600" dirty="0" smtClean="0">
                <a:cs typeface="Arial" pitchFamily="34" charset="0"/>
              </a:rPr>
              <a:t>historical memory reflect </a:t>
            </a:r>
            <a:r>
              <a:rPr lang="en-GB" sz="1600" dirty="0">
                <a:cs typeface="Arial" pitchFamily="34" charset="0"/>
              </a:rPr>
              <a:t>the Vietnamese state’s precarious global position as it </a:t>
            </a:r>
            <a:r>
              <a:rPr lang="en-GB" sz="1600" dirty="0" smtClean="0">
                <a:cs typeface="Arial" pitchFamily="34" charset="0"/>
              </a:rPr>
              <a:t>negotiates </a:t>
            </a:r>
            <a:r>
              <a:rPr lang="en-GB" sz="1600" dirty="0">
                <a:cs typeface="Arial" pitchFamily="34" charset="0"/>
              </a:rPr>
              <a:t>global hierarchies of power and international (especially </a:t>
            </a:r>
            <a:r>
              <a:rPr lang="en-GB" sz="1600" dirty="0" smtClean="0">
                <a:cs typeface="Arial" pitchFamily="34" charset="0"/>
              </a:rPr>
              <a:t>US) </a:t>
            </a:r>
            <a:r>
              <a:rPr lang="en-GB" sz="1600" dirty="0">
                <a:cs typeface="Arial" pitchFamily="34" charset="0"/>
              </a:rPr>
              <a:t>pressure </a:t>
            </a:r>
            <a:r>
              <a:rPr lang="en-GB" sz="1600" dirty="0" smtClean="0">
                <a:cs typeface="Arial" pitchFamily="34" charset="0"/>
              </a:rPr>
              <a:t>to further </a:t>
            </a:r>
            <a:r>
              <a:rPr lang="en-GB" sz="1600" dirty="0">
                <a:cs typeface="Arial" pitchFamily="34" charset="0"/>
              </a:rPr>
              <a:t>implement neoliberal policies and democratic reforms</a:t>
            </a:r>
            <a:r>
              <a:rPr lang="en-GB" sz="1600" dirty="0" smtClean="0">
                <a:cs typeface="Arial" pitchFamily="34" charset="0"/>
              </a:rPr>
              <a:t>.”</a:t>
            </a:r>
          </a:p>
          <a:p>
            <a:pPr marL="285750" indent="-285750" algn="r">
              <a:buFontTx/>
              <a:buChar char="-"/>
              <a:defRPr/>
            </a:pPr>
            <a:r>
              <a:rPr lang="en-GB" sz="1600" dirty="0" err="1" smtClean="0">
                <a:cs typeface="Arial" pitchFamily="34" charset="0"/>
              </a:rPr>
              <a:t>Schwenkel</a:t>
            </a:r>
            <a:r>
              <a:rPr lang="en-GB" sz="1600" dirty="0">
                <a:cs typeface="Arial" pitchFamily="34" charset="0"/>
              </a:rPr>
              <a:t>, ‘Transnational Practices of Memory and Knowledge Production in  Vietnam,’ </a:t>
            </a:r>
            <a:r>
              <a:rPr lang="en-GB" sz="1600" dirty="0" smtClean="0">
                <a:cs typeface="Arial" pitchFamily="34" charset="0"/>
              </a:rPr>
              <a:t>pp. 18, 22</a:t>
            </a:r>
          </a:p>
          <a:p>
            <a:pPr marL="285750" indent="-285750" algn="r">
              <a:buFontTx/>
              <a:buChar char="-"/>
              <a:defRPr/>
            </a:pPr>
            <a:endParaRPr lang="en-GB" sz="1600" dirty="0" smtClean="0">
              <a:cs typeface="Arial" pitchFamily="34" charset="0"/>
            </a:endParaRPr>
          </a:p>
          <a:p>
            <a:pPr marL="285750" indent="-285750" algn="just">
              <a:buFontTx/>
              <a:buChar char="-"/>
              <a:defRPr/>
            </a:pPr>
            <a:endParaRPr lang="en-GB" sz="1600" dirty="0" smtClean="0">
              <a:cs typeface="Arial" pitchFamily="34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0"/>
            <a:ext cx="4222452" cy="31668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379" y="836712"/>
            <a:ext cx="2925647" cy="1950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6712"/>
            <a:ext cx="2983379" cy="1995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072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2732</TotalTime>
  <Words>2418</Words>
  <Application>Microsoft Office PowerPoint</Application>
  <PresentationFormat>On-screen Show (4:3)</PresentationFormat>
  <Paragraphs>478</Paragraphs>
  <Slides>29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2" baseType="lpstr"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Lancaster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Scott, Alex (scotta2)</dc:creator>
  <cp:lastModifiedBy>Alexander Scott</cp:lastModifiedBy>
  <cp:revision>101</cp:revision>
  <dcterms:created xsi:type="dcterms:W3CDTF">2015-03-02T15:43:37Z</dcterms:created>
  <dcterms:modified xsi:type="dcterms:W3CDTF">2017-04-27T10:28:01Z</dcterms:modified>
</cp:coreProperties>
</file>