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0"/>
  </p:notesMasterIdLst>
  <p:sldIdLst>
    <p:sldId id="365" r:id="rId6"/>
    <p:sldId id="292" r:id="rId7"/>
    <p:sldId id="257" r:id="rId8"/>
    <p:sldId id="368" r:id="rId9"/>
    <p:sldId id="259" r:id="rId10"/>
    <p:sldId id="260" r:id="rId11"/>
    <p:sldId id="261" r:id="rId12"/>
    <p:sldId id="369" r:id="rId13"/>
    <p:sldId id="262" r:id="rId14"/>
    <p:sldId id="372" r:id="rId15"/>
    <p:sldId id="263" r:id="rId16"/>
    <p:sldId id="279" r:id="rId17"/>
    <p:sldId id="291" r:id="rId18"/>
    <p:sldId id="284" r:id="rId19"/>
    <p:sldId id="277" r:id="rId20"/>
    <p:sldId id="280" r:id="rId21"/>
    <p:sldId id="281" r:id="rId22"/>
    <p:sldId id="282" r:id="rId23"/>
    <p:sldId id="283" r:id="rId24"/>
    <p:sldId id="285" r:id="rId25"/>
    <p:sldId id="264" r:id="rId26"/>
    <p:sldId id="371" r:id="rId27"/>
    <p:sldId id="290" r:id="rId28"/>
    <p:sldId id="288"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20969F-207C-EEC1-81AF-9DC4648827F6}" v="6" dt="2025-09-17T20:43:51.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65C591-8020-489D-B529-CAA70DF75757}" type="slidenum">
              <a:rPr lang="en-GB" smtClean="0"/>
              <a:t>9</a:t>
            </a:fld>
            <a:endParaRPr lang="en-GB"/>
          </a:p>
        </p:txBody>
      </p:sp>
    </p:spTree>
    <p:extLst>
      <p:ext uri="{BB962C8B-B14F-4D97-AF65-F5344CB8AC3E}">
        <p14:creationId xmlns:p14="http://schemas.microsoft.com/office/powerpoint/2010/main" val="1960320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286CD-DAD5-8656-0877-3E38484810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A9B325-3F45-036A-83C8-2E97AF567D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9B01BC-E513-D135-0C24-2A8BB06BF1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D29825-D992-BB45-CA79-4A2F559BFC18}"/>
              </a:ext>
            </a:extLst>
          </p:cNvPr>
          <p:cNvSpPr>
            <a:spLocks noGrp="1"/>
          </p:cNvSpPr>
          <p:nvPr>
            <p:ph type="sldNum" sz="quarter" idx="10"/>
          </p:nvPr>
        </p:nvSpPr>
        <p:spPr/>
        <p:txBody>
          <a:bodyPr/>
          <a:lstStyle/>
          <a:p>
            <a:fld id="{3865C591-8020-489D-B529-CAA70DF75757}" type="slidenum">
              <a:rPr lang="en-GB" smtClean="0"/>
              <a:t>10</a:t>
            </a:fld>
            <a:endParaRPr lang="en-GB"/>
          </a:p>
        </p:txBody>
      </p:sp>
    </p:spTree>
    <p:extLst>
      <p:ext uri="{BB962C8B-B14F-4D97-AF65-F5344CB8AC3E}">
        <p14:creationId xmlns:p14="http://schemas.microsoft.com/office/powerpoint/2010/main" val="1166229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0015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51101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2251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41038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9771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6509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3981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3876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97749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14/09/2026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279572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7728500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01958048"/>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3344102"/>
          </a:xfrm>
        </p:spPr>
        <p:txBody>
          <a:bodyPr anchor="b">
            <a:normAutofit/>
          </a:bodyPr>
          <a:lstStyle/>
          <a:p>
            <a:r>
              <a:rPr lang="en-GB" sz="3800" dirty="0"/>
              <a:t>Placement 3: The Impact of People, Places and Spaces.</a:t>
            </a:r>
            <a:br>
              <a:rPr lang="en-GB" sz="3800" dirty="0"/>
            </a:br>
            <a:br>
              <a:rPr lang="en-GB" sz="3800" dirty="0"/>
            </a:br>
            <a:r>
              <a:rPr lang="en-GB" sz="3800" dirty="0"/>
              <a:t>Introduction and Module Overview</a:t>
            </a:r>
            <a:br>
              <a:rPr lang="en-GB" sz="3800" dirty="0"/>
            </a:br>
            <a:br>
              <a:rPr lang="en-GB" sz="3800" dirty="0"/>
            </a:br>
            <a:endParaRPr lang="en-GB" sz="3800" dirty="0"/>
          </a:p>
        </p:txBody>
      </p:sp>
      <p:sp>
        <p:nvSpPr>
          <p:cNvPr id="3" name="Subtitle 2"/>
          <p:cNvSpPr>
            <a:spLocks noGrp="1"/>
          </p:cNvSpPr>
          <p:nvPr>
            <p:ph type="body" idx="1"/>
          </p:nvPr>
        </p:nvSpPr>
        <p:spPr/>
        <p:txBody>
          <a:bodyPr>
            <a:normAutofit/>
          </a:bodyPr>
          <a:lstStyle/>
          <a:p>
            <a:r>
              <a:rPr lang="en-GB" dirty="0"/>
              <a:t>ECYW6008</a:t>
            </a:r>
          </a:p>
          <a:p>
            <a:endParaRPr lang="en-GB" dirty="0"/>
          </a:p>
          <a:p>
            <a:r>
              <a:rPr lang="en-GB" dirty="0"/>
              <a:t> </a:t>
            </a:r>
          </a:p>
          <a:p>
            <a:endParaRPr lang="en-GB" dirty="0"/>
          </a:p>
        </p:txBody>
      </p:sp>
    </p:spTree>
    <p:extLst>
      <p:ext uri="{BB962C8B-B14F-4D97-AF65-F5344CB8AC3E}">
        <p14:creationId xmlns:p14="http://schemas.microsoft.com/office/powerpoint/2010/main" val="80794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E3B5-D79D-C181-6961-C6ABA05B97C3}"/>
              </a:ext>
            </a:extLst>
          </p:cNvPr>
          <p:cNvSpPr>
            <a:spLocks noGrp="1"/>
          </p:cNvSpPr>
          <p:nvPr>
            <p:ph type="title"/>
          </p:nvPr>
        </p:nvSpPr>
        <p:spPr/>
        <p:txBody>
          <a:bodyPr/>
          <a:lstStyle/>
          <a:p>
            <a:r>
              <a:rPr lang="en-GB" b="1" dirty="0"/>
              <a:t>Re - connect as a group</a:t>
            </a:r>
          </a:p>
        </p:txBody>
      </p:sp>
      <p:sp>
        <p:nvSpPr>
          <p:cNvPr id="3" name="Content Placeholder 2">
            <a:extLst>
              <a:ext uri="{FF2B5EF4-FFF2-40B4-BE49-F238E27FC236}">
                <a16:creationId xmlns:a16="http://schemas.microsoft.com/office/drawing/2014/main" id="{98BB25D9-96B2-DA98-982F-CA8F054A9CAC}"/>
              </a:ext>
            </a:extLst>
          </p:cNvPr>
          <p:cNvSpPr>
            <a:spLocks noGrp="1"/>
          </p:cNvSpPr>
          <p:nvPr>
            <p:ph idx="1"/>
          </p:nvPr>
        </p:nvSpPr>
        <p:spPr/>
        <p:txBody>
          <a:bodyPr>
            <a:normAutofit fontScale="77500" lnSpcReduction="20000"/>
          </a:bodyPr>
          <a:lstStyle/>
          <a:p>
            <a:r>
              <a:rPr lang="en-GB" dirty="0"/>
              <a:t>How is everyone feeling about returning at level 6?</a:t>
            </a:r>
          </a:p>
          <a:p>
            <a:endParaRPr lang="en-GB" dirty="0"/>
          </a:p>
          <a:p>
            <a:r>
              <a:rPr lang="en-GB" dirty="0"/>
              <a:t>What have you reflected on?</a:t>
            </a:r>
          </a:p>
          <a:p>
            <a:endParaRPr lang="en-GB" dirty="0"/>
          </a:p>
          <a:p>
            <a:r>
              <a:rPr lang="en-GB" dirty="0"/>
              <a:t>Areas for development/things that went well</a:t>
            </a:r>
          </a:p>
          <a:p>
            <a:endParaRPr lang="en-GB" dirty="0"/>
          </a:p>
          <a:p>
            <a:r>
              <a:rPr lang="en-GB" dirty="0"/>
              <a:t>Feedback from level 5</a:t>
            </a:r>
          </a:p>
          <a:p>
            <a:endParaRPr lang="en-GB" dirty="0"/>
          </a:p>
          <a:p>
            <a:r>
              <a:rPr lang="en-GB" dirty="0"/>
              <a:t>Level 6 Placement Overview – where are you on placement, what is your role, how is your progress?</a:t>
            </a:r>
          </a:p>
        </p:txBody>
      </p:sp>
    </p:spTree>
    <p:extLst>
      <p:ext uri="{BB962C8B-B14F-4D97-AF65-F5344CB8AC3E}">
        <p14:creationId xmlns:p14="http://schemas.microsoft.com/office/powerpoint/2010/main" val="137504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623455" y="1219200"/>
            <a:ext cx="10626436" cy="4683334"/>
          </a:xfrm>
        </p:spPr>
        <p:txBody>
          <a:bodyPr>
            <a:normAutofit fontScale="92500" lnSpcReduction="20000"/>
          </a:bodyPr>
          <a:lstStyle/>
          <a:p>
            <a:pPr marL="0" indent="0">
              <a:buNone/>
            </a:pPr>
            <a:endParaRPr lang="en-GB" sz="3200" dirty="0"/>
          </a:p>
          <a:p>
            <a:pPr marL="0" indent="0">
              <a:buNone/>
            </a:pPr>
            <a:r>
              <a:rPr lang="en-GB" sz="3200" dirty="0"/>
              <a:t>AIM(S) </a:t>
            </a:r>
          </a:p>
          <a:p>
            <a:endParaRPr lang="en-GB" sz="3200" dirty="0"/>
          </a:p>
          <a:p>
            <a:r>
              <a:rPr lang="en-GB" sz="3200" dirty="0"/>
              <a:t>To develop students to become exemplary Youth Work practitioners through immersive placement experiences, promoting the development of advanced professional competencies to develop a cohort of emerging Youth Work specialists. </a:t>
            </a:r>
          </a:p>
          <a:p>
            <a:endParaRPr lang="en-GB" sz="3200" dirty="0"/>
          </a:p>
          <a:p>
            <a:r>
              <a:rPr lang="en-GB" sz="3200" dirty="0"/>
              <a:t>To explore the interconnectedness of places, people and spaces in shaping the experiences and development of young people. </a:t>
            </a:r>
          </a:p>
          <a:p>
            <a:endParaRPr lang="en-GB" dirty="0"/>
          </a:p>
          <a:p>
            <a:endParaRPr lang="en-GB" dirty="0"/>
          </a:p>
        </p:txBody>
      </p:sp>
    </p:spTree>
    <p:extLst>
      <p:ext uri="{BB962C8B-B14F-4D97-AF65-F5344CB8AC3E}">
        <p14:creationId xmlns:p14="http://schemas.microsoft.com/office/powerpoint/2010/main" val="2278391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F5ED-2DBA-BD5B-92C8-6AA12D06BDBC}"/>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18A15760-4455-EB39-B6FD-6F5AC7D1C98B}"/>
              </a:ext>
            </a:extLst>
          </p:cNvPr>
          <p:cNvSpPr>
            <a:spLocks noGrp="1"/>
          </p:cNvSpPr>
          <p:nvPr>
            <p:ph idx="1"/>
          </p:nvPr>
        </p:nvSpPr>
        <p:spPr/>
        <p:txBody>
          <a:bodyPr vert="horz" lIns="91440" tIns="45720" rIns="91440" bIns="45720" rtlCol="0" anchor="t">
            <a:normAutofit/>
          </a:bodyPr>
          <a:lstStyle/>
          <a:p>
            <a:r>
              <a:rPr lang="en-GB" dirty="0"/>
              <a:t>Demonstrate the successful completion of *250 hours on placement in accordance with the principles and values of Youth Work and engaging proactively in supervision.  </a:t>
            </a:r>
          </a:p>
          <a:p>
            <a:endParaRPr lang="en-GB" dirty="0"/>
          </a:p>
          <a:p>
            <a:r>
              <a:rPr lang="en-GB" dirty="0"/>
              <a:t>Demonstrate advanced professional competencies in Youth Work, including effective communication, ethical decision-making, and the ability to apply theoretical knowledge to real-world situations within diverse youth settings. </a:t>
            </a:r>
          </a:p>
        </p:txBody>
      </p:sp>
    </p:spTree>
    <p:extLst>
      <p:ext uri="{BB962C8B-B14F-4D97-AF65-F5344CB8AC3E}">
        <p14:creationId xmlns:p14="http://schemas.microsoft.com/office/powerpoint/2010/main" val="15073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a:xfrm>
            <a:off x="775855" y="1821873"/>
            <a:ext cx="10993581" cy="3899971"/>
          </a:xfrm>
        </p:spPr>
        <p:txBody>
          <a:bodyPr>
            <a:normAutofit fontScale="92500" lnSpcReduction="20000"/>
          </a:bodyPr>
          <a:lstStyle/>
          <a:p>
            <a:r>
              <a:rPr lang="en-GB" dirty="0"/>
              <a:t>Develop and utilise critical reflection skills to evaluate their own practice, identify areas for improvement, and continuously enhance their effectiveness as Youth Work practitioners, including recognising the boundaries of their knowledge and capabilities and when to seek support and guidance. </a:t>
            </a:r>
          </a:p>
          <a:p>
            <a:pPr marL="0" indent="0">
              <a:buNone/>
            </a:pPr>
            <a:endParaRPr lang="en-GB" dirty="0"/>
          </a:p>
          <a:p>
            <a:r>
              <a:rPr lang="en-GB" dirty="0"/>
              <a:t>Demonstrate specialised knowledge and skills in specific areas of Youth Work, showcasing the ability to innovate and adapt their practice to meet the evolving needs of young people and the Youth Work sector. </a:t>
            </a:r>
          </a:p>
          <a:p>
            <a:pPr marL="0" indent="0">
              <a:buNone/>
            </a:pPr>
            <a:r>
              <a:rPr lang="en-GB" dirty="0"/>
              <a:t> </a:t>
            </a:r>
          </a:p>
          <a:p>
            <a:r>
              <a:rPr lang="en-GB" dirty="0"/>
              <a:t>Organise their knowledge and learning through use of a range of information resources and present their work appropriately.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25376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INDICATIVE CONTENT</a:t>
            </a:r>
          </a:p>
        </p:txBody>
      </p:sp>
      <p:sp>
        <p:nvSpPr>
          <p:cNvPr id="3" name="Content Placeholder 2"/>
          <p:cNvSpPr>
            <a:spLocks noGrp="1"/>
          </p:cNvSpPr>
          <p:nvPr>
            <p:ph idx="1"/>
          </p:nvPr>
        </p:nvSpPr>
        <p:spPr/>
        <p:txBody>
          <a:bodyPr>
            <a:normAutofit fontScale="92500"/>
          </a:bodyPr>
          <a:lstStyle/>
          <a:p>
            <a:r>
              <a:rPr lang="en-GB" dirty="0"/>
              <a:t>Critical examination of the theory and philosophy of Youth and Community Work, the voluntary and maintained sectors and their link to students chosen practice area. </a:t>
            </a:r>
          </a:p>
          <a:p>
            <a:endParaRPr lang="en-GB" dirty="0"/>
          </a:p>
          <a:p>
            <a:r>
              <a:rPr lang="en-GB" dirty="0"/>
              <a:t>The significance of ‘Association’ - people, places and spaces in Youth Work </a:t>
            </a:r>
          </a:p>
          <a:p>
            <a:endParaRPr lang="en-GB" dirty="0"/>
          </a:p>
          <a:p>
            <a:r>
              <a:rPr lang="en-GB" dirty="0"/>
              <a:t>Exploring contemporary Youth Work theories and their practical implications </a:t>
            </a:r>
          </a:p>
        </p:txBody>
      </p:sp>
    </p:spTree>
    <p:extLst>
      <p:ext uri="{BB962C8B-B14F-4D97-AF65-F5344CB8AC3E}">
        <p14:creationId xmlns:p14="http://schemas.microsoft.com/office/powerpoint/2010/main" val="2291333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INDICATIVE CONTENT</a:t>
            </a:r>
          </a:p>
        </p:txBody>
      </p:sp>
      <p:sp>
        <p:nvSpPr>
          <p:cNvPr id="3" name="Content Placeholder 2"/>
          <p:cNvSpPr>
            <a:spLocks noGrp="1"/>
          </p:cNvSpPr>
          <p:nvPr>
            <p:ph idx="1"/>
          </p:nvPr>
        </p:nvSpPr>
        <p:spPr>
          <a:xfrm>
            <a:off x="420736" y="1690689"/>
            <a:ext cx="11455244" cy="5276702"/>
          </a:xfrm>
        </p:spPr>
        <p:txBody>
          <a:bodyPr/>
          <a:lstStyle/>
          <a:p>
            <a:pPr lvl="0"/>
            <a:r>
              <a:rPr lang="en-GB" dirty="0"/>
              <a:t>Identifying emerging trends and challenges in the Youth Work sector </a:t>
            </a:r>
          </a:p>
          <a:p>
            <a:pPr lvl="0"/>
            <a:endParaRPr lang="en-GB" dirty="0"/>
          </a:p>
          <a:p>
            <a:pPr lvl="0"/>
            <a:r>
              <a:rPr lang="en-GB" dirty="0"/>
              <a:t>Evaluation of the role of the professionally qualified worker within Youth and Community Work practice. </a:t>
            </a:r>
          </a:p>
          <a:p>
            <a:pPr lvl="0"/>
            <a:endParaRPr lang="en-GB" dirty="0"/>
          </a:p>
          <a:p>
            <a:pPr lvl="0"/>
            <a:r>
              <a:rPr lang="en-GB" dirty="0"/>
              <a:t>Understanding organisations, their values and purpose – tools for analysis and future proofing. </a:t>
            </a:r>
          </a:p>
          <a:p>
            <a:pPr lvl="0"/>
            <a:endParaRPr lang="en-GB" dirty="0"/>
          </a:p>
          <a:p>
            <a:pPr marL="0" lvl="0" indent="0">
              <a:buNone/>
            </a:pPr>
            <a:r>
              <a:rPr lang="en-GB" dirty="0"/>
              <a:t> </a:t>
            </a:r>
          </a:p>
          <a:p>
            <a:pPr marL="0" lvl="0" indent="0">
              <a:buNone/>
            </a:pPr>
            <a:endParaRPr lang="en-GB" dirty="0"/>
          </a:p>
          <a:p>
            <a:pPr marL="0" lvl="0" indent="0">
              <a:buNone/>
            </a:pPr>
            <a:endParaRPr lang="en-GB" dirty="0"/>
          </a:p>
        </p:txBody>
      </p:sp>
    </p:spTree>
    <p:extLst>
      <p:ext uri="{BB962C8B-B14F-4D97-AF65-F5344CB8AC3E}">
        <p14:creationId xmlns:p14="http://schemas.microsoft.com/office/powerpoint/2010/main" val="274693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CD525-5F2B-59DA-F17B-CA8BEE952089}"/>
              </a:ext>
            </a:extLst>
          </p:cNvPr>
          <p:cNvSpPr>
            <a:spLocks noGrp="1"/>
          </p:cNvSpPr>
          <p:nvPr>
            <p:ph type="title"/>
          </p:nvPr>
        </p:nvSpPr>
        <p:spPr/>
        <p:txBody>
          <a:bodyPr/>
          <a:lstStyle/>
          <a:p>
            <a:r>
              <a:rPr lang="en-GB" b="1" dirty="0"/>
              <a:t>Level 6 Assessment</a:t>
            </a:r>
            <a:endParaRPr lang="en-GB" dirty="0"/>
          </a:p>
        </p:txBody>
      </p:sp>
      <p:sp>
        <p:nvSpPr>
          <p:cNvPr id="3" name="Content Placeholder 2">
            <a:extLst>
              <a:ext uri="{FF2B5EF4-FFF2-40B4-BE49-F238E27FC236}">
                <a16:creationId xmlns:a16="http://schemas.microsoft.com/office/drawing/2014/main" id="{520C586F-1F29-461B-90A5-EC9A509AAF6E}"/>
              </a:ext>
            </a:extLst>
          </p:cNvPr>
          <p:cNvSpPr>
            <a:spLocks noGrp="1"/>
          </p:cNvSpPr>
          <p:nvPr>
            <p:ph idx="1"/>
          </p:nvPr>
        </p:nvSpPr>
        <p:spPr/>
        <p:txBody>
          <a:bodyPr>
            <a:normAutofit/>
          </a:bodyPr>
          <a:lstStyle/>
          <a:p>
            <a:r>
              <a:rPr lang="en-GB" dirty="0"/>
              <a:t>Submission Date: </a:t>
            </a:r>
            <a:r>
              <a:rPr lang="en-GB" b="1" dirty="0"/>
              <a:t>21</a:t>
            </a:r>
            <a:r>
              <a:rPr lang="en-GB" b="1" baseline="30000" dirty="0"/>
              <a:t>st</a:t>
            </a:r>
            <a:r>
              <a:rPr lang="en-GB" b="1" dirty="0"/>
              <a:t> January 2027</a:t>
            </a:r>
          </a:p>
        </p:txBody>
      </p:sp>
    </p:spTree>
    <p:extLst>
      <p:ext uri="{BB962C8B-B14F-4D97-AF65-F5344CB8AC3E}">
        <p14:creationId xmlns:p14="http://schemas.microsoft.com/office/powerpoint/2010/main" val="1653191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22" y="515400"/>
            <a:ext cx="10515600" cy="452293"/>
          </a:xfrm>
        </p:spPr>
        <p:txBody>
          <a:bodyPr>
            <a:normAutofit fontScale="90000"/>
          </a:bodyPr>
          <a:lstStyle/>
          <a:p>
            <a:br>
              <a:rPr lang="en-GB" b="1" dirty="0"/>
            </a:br>
            <a:r>
              <a:rPr lang="en-GB" b="1" dirty="0"/>
              <a:t>Assessment Component 1 – 80%</a:t>
            </a:r>
            <a:br>
              <a:rPr lang="en-GB" b="1" dirty="0"/>
            </a:br>
            <a:r>
              <a:rPr lang="en-US" b="1" dirty="0"/>
              <a:t>Professional Journal 4000 words</a:t>
            </a:r>
            <a:br>
              <a:rPr lang="en-GB" b="1" dirty="0"/>
            </a:br>
            <a:endParaRPr lang="en-GB" b="1" dirty="0"/>
          </a:p>
        </p:txBody>
      </p:sp>
      <p:sp>
        <p:nvSpPr>
          <p:cNvPr id="3" name="Content Placeholder 2"/>
          <p:cNvSpPr>
            <a:spLocks noGrp="1"/>
          </p:cNvSpPr>
          <p:nvPr>
            <p:ph idx="1"/>
          </p:nvPr>
        </p:nvSpPr>
        <p:spPr>
          <a:xfrm>
            <a:off x="388527" y="1964051"/>
            <a:ext cx="11258008" cy="4510292"/>
          </a:xfrm>
        </p:spPr>
        <p:txBody>
          <a:bodyPr vert="horz" lIns="91440" tIns="45720" rIns="91440" bIns="45720" rtlCol="0" anchor="t">
            <a:normAutofit/>
          </a:bodyPr>
          <a:lstStyle/>
          <a:p>
            <a:pPr hangingPunct="0"/>
            <a:r>
              <a:rPr lang="en-GB" dirty="0"/>
              <a:t>Your Professional Journal has three written elements as outlined on the next slide.  </a:t>
            </a:r>
          </a:p>
          <a:p>
            <a:pPr hangingPunct="0"/>
            <a:r>
              <a:rPr lang="en-GB" dirty="0"/>
              <a:t>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a:p>
            <a:pPr marL="0" indent="0" hangingPunct="0">
              <a:buNone/>
            </a:pPr>
            <a:endParaRPr lang="en-GB" dirty="0"/>
          </a:p>
        </p:txBody>
      </p:sp>
    </p:spTree>
    <p:extLst>
      <p:ext uri="{BB962C8B-B14F-4D97-AF65-F5344CB8AC3E}">
        <p14:creationId xmlns:p14="http://schemas.microsoft.com/office/powerpoint/2010/main" val="3542610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78B7C-821F-EF57-EDB7-365D15D0A7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12C560-6CFE-85EF-9A76-A53BC4F7F345}"/>
              </a:ext>
            </a:extLst>
          </p:cNvPr>
          <p:cNvSpPr>
            <a:spLocks noGrp="1"/>
          </p:cNvSpPr>
          <p:nvPr>
            <p:ph type="title"/>
          </p:nvPr>
        </p:nvSpPr>
        <p:spPr>
          <a:xfrm>
            <a:off x="643522" y="515400"/>
            <a:ext cx="10515600" cy="452293"/>
          </a:xfrm>
        </p:spPr>
        <p:txBody>
          <a:bodyPr>
            <a:normAutofit fontScale="90000"/>
          </a:bodyPr>
          <a:lstStyle/>
          <a:p>
            <a:br>
              <a:rPr lang="en-GB" b="1" dirty="0"/>
            </a:br>
            <a:r>
              <a:rPr lang="en-GB" b="1" dirty="0"/>
              <a:t>Assessment Component 1 – 80%</a:t>
            </a:r>
            <a:br>
              <a:rPr lang="en-GB" b="1" dirty="0"/>
            </a:br>
            <a:r>
              <a:rPr lang="en-US" b="1" dirty="0"/>
              <a:t>Professional Journal 4000 words</a:t>
            </a:r>
            <a:br>
              <a:rPr lang="en-GB" b="1" dirty="0"/>
            </a:br>
            <a:endParaRPr lang="en-GB" b="1" dirty="0"/>
          </a:p>
        </p:txBody>
      </p:sp>
      <p:sp>
        <p:nvSpPr>
          <p:cNvPr id="3" name="Content Placeholder 2">
            <a:extLst>
              <a:ext uri="{FF2B5EF4-FFF2-40B4-BE49-F238E27FC236}">
                <a16:creationId xmlns:a16="http://schemas.microsoft.com/office/drawing/2014/main" id="{5021208E-EADD-EDD9-94F1-DBAE8DBF246D}"/>
              </a:ext>
            </a:extLst>
          </p:cNvPr>
          <p:cNvSpPr>
            <a:spLocks noGrp="1"/>
          </p:cNvSpPr>
          <p:nvPr>
            <p:ph idx="1"/>
          </p:nvPr>
        </p:nvSpPr>
        <p:spPr>
          <a:xfrm>
            <a:off x="400325" y="1515700"/>
            <a:ext cx="11258008" cy="4510292"/>
          </a:xfrm>
        </p:spPr>
        <p:txBody>
          <a:bodyPr vert="horz" lIns="91440" tIns="45720" rIns="91440" bIns="45720" rtlCol="0" anchor="t">
            <a:normAutofit/>
          </a:bodyPr>
          <a:lstStyle/>
          <a:p>
            <a:pPr marL="0" indent="0" hangingPunct="0">
              <a:buNone/>
            </a:pPr>
            <a:r>
              <a:rPr lang="en-US" dirty="0"/>
              <a:t>The Journal will include the following:</a:t>
            </a:r>
            <a:endParaRPr lang="en-GB" dirty="0"/>
          </a:p>
          <a:p>
            <a:pPr lvl="0"/>
            <a:r>
              <a:rPr lang="en-GB" sz="2200" dirty="0"/>
              <a:t>A community profile based on a community of young people, to include all community profile criteria.  The community profile should also include an additional focus on the importance of people, places and spaces, to conclude with recommendations for practice to improve the lives of young people. </a:t>
            </a:r>
            <a:endParaRPr lang="en-GB" sz="2200" dirty="0">
              <a:ea typeface="Calibri" panose="020F0502020204030204"/>
              <a:cs typeface="Calibri" panose="020F0502020204030204"/>
            </a:endParaRPr>
          </a:p>
          <a:p>
            <a:pPr lvl="0"/>
            <a:r>
              <a:rPr lang="en-GB" sz="2200" dirty="0"/>
              <a:t>An in-depth SWOT analysis of the organisation.   </a:t>
            </a:r>
          </a:p>
          <a:p>
            <a:r>
              <a:rPr lang="en-GB" sz="2200" dirty="0"/>
              <a:t>A summary of your own learning and development based on the successful completion of *250 hours on placement, linked to your professional development plan and underpinned with reference to examples from your practice and appropriate literature such as the National Occupational Standards for Youth Work.  Your summary should include critical examination of the roles and responsibilities of the trainee Youth Worker whilst on placement and should also demonstrate the student’s role in leading and managing an area of Youth Work practice. </a:t>
            </a:r>
          </a:p>
          <a:p>
            <a:pPr marL="0" indent="0" hangingPunct="0">
              <a:buNone/>
            </a:pPr>
            <a:endParaRPr lang="en-GB" dirty="0"/>
          </a:p>
        </p:txBody>
      </p:sp>
    </p:spTree>
    <p:extLst>
      <p:ext uri="{BB962C8B-B14F-4D97-AF65-F5344CB8AC3E}">
        <p14:creationId xmlns:p14="http://schemas.microsoft.com/office/powerpoint/2010/main" val="3408375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b="1" dirty="0"/>
              <a:t>Assessment Component 2		10%</a:t>
            </a:r>
          </a:p>
        </p:txBody>
      </p:sp>
      <p:sp>
        <p:nvSpPr>
          <p:cNvPr id="3" name="Content Placeholder 2"/>
          <p:cNvSpPr>
            <a:spLocks noGrp="1"/>
          </p:cNvSpPr>
          <p:nvPr>
            <p:ph idx="1"/>
          </p:nvPr>
        </p:nvSpPr>
        <p:spPr/>
        <p:txBody>
          <a:bodyPr>
            <a:normAutofit/>
          </a:bodyPr>
          <a:lstStyle/>
          <a:p>
            <a:pPr hangingPunct="0"/>
            <a:endParaRPr lang="en-GB" dirty="0"/>
          </a:p>
          <a:p>
            <a:pPr hangingPunct="0"/>
            <a:r>
              <a:rPr lang="en-GB" dirty="0"/>
              <a:t>A Learning Mentor/Line Manager’s Report making clear reference to examples from the student’s practice and conduct while on placement.  The report will include the requirement for the Learning Mentor to observe and comment upon a specific piece of the student’s practice.</a:t>
            </a:r>
          </a:p>
          <a:p>
            <a:endParaRPr lang="en-GB" dirty="0"/>
          </a:p>
        </p:txBody>
      </p:sp>
    </p:spTree>
    <p:extLst>
      <p:ext uri="{BB962C8B-B14F-4D97-AF65-F5344CB8AC3E}">
        <p14:creationId xmlns:p14="http://schemas.microsoft.com/office/powerpoint/2010/main" val="3850832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Assessment Component 3		10%</a:t>
            </a:r>
          </a:p>
        </p:txBody>
      </p:sp>
      <p:sp>
        <p:nvSpPr>
          <p:cNvPr id="3" name="Content Placeholder 2"/>
          <p:cNvSpPr>
            <a:spLocks noGrp="1"/>
          </p:cNvSpPr>
          <p:nvPr>
            <p:ph idx="1"/>
          </p:nvPr>
        </p:nvSpPr>
        <p:spPr/>
        <p:txBody>
          <a:bodyPr/>
          <a:lstStyle/>
          <a:p>
            <a:endParaRPr lang="en-GB" dirty="0"/>
          </a:p>
          <a:p>
            <a:r>
              <a:rPr lang="en-GB" dirty="0"/>
              <a:t>A report from the Fieldwork Supervisor reflecting on the student’s engagement with supervision and reflective practice.</a:t>
            </a:r>
          </a:p>
        </p:txBody>
      </p:sp>
    </p:spTree>
    <p:extLst>
      <p:ext uri="{BB962C8B-B14F-4D97-AF65-F5344CB8AC3E}">
        <p14:creationId xmlns:p14="http://schemas.microsoft.com/office/powerpoint/2010/main" val="374915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1310-E439-71AE-0A87-79F0D4F93F2F}"/>
              </a:ext>
            </a:extLst>
          </p:cNvPr>
          <p:cNvSpPr>
            <a:spLocks noGrp="1"/>
          </p:cNvSpPr>
          <p:nvPr>
            <p:ph type="title"/>
          </p:nvPr>
        </p:nvSpPr>
        <p:spPr/>
        <p:txBody>
          <a:bodyPr/>
          <a:lstStyle/>
          <a:p>
            <a:r>
              <a:rPr lang="en-GB" b="1" dirty="0"/>
              <a:t>Any Questions so far….?</a:t>
            </a:r>
          </a:p>
        </p:txBody>
      </p:sp>
      <p:sp>
        <p:nvSpPr>
          <p:cNvPr id="3" name="Content Placeholder 2">
            <a:extLst>
              <a:ext uri="{FF2B5EF4-FFF2-40B4-BE49-F238E27FC236}">
                <a16:creationId xmlns:a16="http://schemas.microsoft.com/office/drawing/2014/main" id="{40E78BAB-B0F0-ED67-304C-ABE059BEE735}"/>
              </a:ext>
            </a:extLst>
          </p:cNvPr>
          <p:cNvSpPr>
            <a:spLocks noGrp="1"/>
          </p:cNvSpPr>
          <p:nvPr>
            <p:ph idx="1"/>
          </p:nvPr>
        </p:nvSpPr>
        <p:spPr/>
        <p:txBody>
          <a:bodyPr/>
          <a:lstStyle/>
          <a:p>
            <a:r>
              <a:rPr lang="en-GB" dirty="0"/>
              <a:t>Comfort Break </a:t>
            </a:r>
          </a:p>
        </p:txBody>
      </p:sp>
    </p:spTree>
    <p:extLst>
      <p:ext uri="{BB962C8B-B14F-4D97-AF65-F5344CB8AC3E}">
        <p14:creationId xmlns:p14="http://schemas.microsoft.com/office/powerpoint/2010/main" val="1757414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 – 20 min – Significantly Important.</a:t>
            </a:r>
          </a:p>
        </p:txBody>
      </p:sp>
      <p:sp>
        <p:nvSpPr>
          <p:cNvPr id="3" name="Content Placeholder 2"/>
          <p:cNvSpPr>
            <a:spLocks noGrp="1"/>
          </p:cNvSpPr>
          <p:nvPr>
            <p:ph idx="1"/>
          </p:nvPr>
        </p:nvSpPr>
        <p:spPr/>
        <p:txBody>
          <a:bodyPr/>
          <a:lstStyle/>
          <a:p>
            <a:endParaRPr lang="en-GB" dirty="0"/>
          </a:p>
          <a:p>
            <a:r>
              <a:rPr lang="en-GB" dirty="0"/>
              <a:t>In pairs/small groups consider the following learning outcomes and explore ways in which you can demonstrate these in the writing of your Professional Journal.</a:t>
            </a:r>
          </a:p>
          <a:p>
            <a:endParaRPr lang="en-GB" dirty="0"/>
          </a:p>
          <a:p>
            <a:r>
              <a:rPr lang="en-GB" dirty="0"/>
              <a:t>Make notes to feedback to the group. </a:t>
            </a:r>
          </a:p>
        </p:txBody>
      </p:sp>
    </p:spTree>
    <p:extLst>
      <p:ext uri="{BB962C8B-B14F-4D97-AF65-F5344CB8AC3E}">
        <p14:creationId xmlns:p14="http://schemas.microsoft.com/office/powerpoint/2010/main" val="1739980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2457"/>
          </a:xfrm>
        </p:spPr>
        <p:txBody>
          <a:bodyPr/>
          <a:lstStyle/>
          <a:p>
            <a:r>
              <a:rPr lang="en-GB" b="1" dirty="0"/>
              <a:t>Learning Outcome 1</a:t>
            </a:r>
          </a:p>
        </p:txBody>
      </p:sp>
      <p:sp>
        <p:nvSpPr>
          <p:cNvPr id="3" name="Content Placeholder 2"/>
          <p:cNvSpPr>
            <a:spLocks noGrp="1"/>
          </p:cNvSpPr>
          <p:nvPr>
            <p:ph idx="1"/>
          </p:nvPr>
        </p:nvSpPr>
        <p:spPr>
          <a:xfrm>
            <a:off x="706583" y="1399309"/>
            <a:ext cx="11249890" cy="4107873"/>
          </a:xfrm>
        </p:spPr>
        <p:txBody>
          <a:bodyPr>
            <a:normAutofit fontScale="92500" lnSpcReduction="20000"/>
          </a:bodyPr>
          <a:lstStyle/>
          <a:p>
            <a:pPr marL="0" indent="0">
              <a:buNone/>
            </a:pPr>
            <a:r>
              <a:rPr lang="en-GB" dirty="0"/>
              <a:t>Demonstrate the successful completion of 250 hours on placement in accordance with the principles and values of Youth Work, and engaging proactively in supervision. </a:t>
            </a:r>
          </a:p>
          <a:p>
            <a:pPr marL="0" indent="0">
              <a:buNone/>
            </a:pPr>
            <a:endParaRPr lang="en-US" dirty="0"/>
          </a:p>
          <a:p>
            <a:r>
              <a:rPr lang="en-US" dirty="0"/>
              <a:t>What is meant by this?</a:t>
            </a:r>
          </a:p>
          <a:p>
            <a:r>
              <a:rPr lang="en-US" dirty="0"/>
              <a:t>How will you achieve this?</a:t>
            </a:r>
          </a:p>
          <a:p>
            <a:r>
              <a:rPr lang="en-US" dirty="0"/>
              <a:t>How will you demonstrate this in the writing of your portfolio?</a:t>
            </a:r>
          </a:p>
          <a:p>
            <a:r>
              <a:rPr lang="en-US" dirty="0"/>
              <a:t>Provide examples.</a:t>
            </a:r>
          </a:p>
          <a:p>
            <a:endParaRPr lang="en-US" dirty="0"/>
          </a:p>
          <a:p>
            <a:r>
              <a:rPr lang="en-US" dirty="0"/>
              <a:t>Discussion and note taking.</a:t>
            </a:r>
            <a:endParaRPr lang="en-GB" dirty="0"/>
          </a:p>
          <a:p>
            <a:endParaRPr lang="en-GB" dirty="0"/>
          </a:p>
        </p:txBody>
      </p:sp>
    </p:spTree>
    <p:extLst>
      <p:ext uri="{BB962C8B-B14F-4D97-AF65-F5344CB8AC3E}">
        <p14:creationId xmlns:p14="http://schemas.microsoft.com/office/powerpoint/2010/main" val="109143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55" y="365125"/>
            <a:ext cx="11111345" cy="583911"/>
          </a:xfrm>
        </p:spPr>
        <p:txBody>
          <a:bodyPr>
            <a:normAutofit fontScale="90000"/>
          </a:bodyPr>
          <a:lstStyle/>
          <a:p>
            <a:r>
              <a:rPr lang="en-GB" b="1" dirty="0"/>
              <a:t>Learning Outcome 2</a:t>
            </a:r>
          </a:p>
        </p:txBody>
      </p:sp>
      <p:sp>
        <p:nvSpPr>
          <p:cNvPr id="3" name="Content Placeholder 2"/>
          <p:cNvSpPr>
            <a:spLocks noGrp="1"/>
          </p:cNvSpPr>
          <p:nvPr>
            <p:ph idx="1"/>
          </p:nvPr>
        </p:nvSpPr>
        <p:spPr>
          <a:xfrm>
            <a:off x="588817" y="1648690"/>
            <a:ext cx="11229109" cy="4897583"/>
          </a:xfrm>
        </p:spPr>
        <p:txBody>
          <a:bodyPr>
            <a:normAutofit fontScale="55000" lnSpcReduction="20000"/>
          </a:bodyPr>
          <a:lstStyle/>
          <a:p>
            <a:r>
              <a:rPr lang="en-GB" sz="5900" dirty="0"/>
              <a:t>Demonstrate advanced professional competencies in Youth Work, including effective communication, ethical decision-making, and the ability to apply theoretical knowledge to real-world situations within diverse youth settings. </a:t>
            </a:r>
            <a:endParaRPr lang="en-US" sz="5900" dirty="0"/>
          </a:p>
          <a:p>
            <a:pPr lvl="0"/>
            <a:endParaRPr lang="en-US" sz="5900" dirty="0"/>
          </a:p>
          <a:p>
            <a:r>
              <a:rPr lang="en-US" sz="5900" dirty="0"/>
              <a:t>How will you achieve this?</a:t>
            </a:r>
          </a:p>
          <a:p>
            <a:r>
              <a:rPr lang="en-US" sz="5900" dirty="0"/>
              <a:t>How will you demonstrate this in your portfolio?</a:t>
            </a:r>
          </a:p>
          <a:p>
            <a:r>
              <a:rPr lang="en-US" sz="5900" dirty="0"/>
              <a:t>Provide examples.</a:t>
            </a:r>
          </a:p>
          <a:p>
            <a:endParaRPr lang="en-US" sz="5900" dirty="0"/>
          </a:p>
          <a:p>
            <a:r>
              <a:rPr lang="en-US" sz="5900" dirty="0"/>
              <a:t>Discussion and note taking.</a:t>
            </a:r>
            <a:endParaRPr lang="en-GB" sz="5900" dirty="0"/>
          </a:p>
          <a:p>
            <a:pPr lvl="0"/>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653873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 3</a:t>
            </a:r>
          </a:p>
        </p:txBody>
      </p:sp>
      <p:sp>
        <p:nvSpPr>
          <p:cNvPr id="3" name="Content Placeholder 2"/>
          <p:cNvSpPr>
            <a:spLocks noGrp="1"/>
          </p:cNvSpPr>
          <p:nvPr>
            <p:ph idx="1"/>
          </p:nvPr>
        </p:nvSpPr>
        <p:spPr>
          <a:xfrm>
            <a:off x="394855" y="1572491"/>
            <a:ext cx="11416145" cy="4017818"/>
          </a:xfrm>
        </p:spPr>
        <p:txBody>
          <a:bodyPr>
            <a:normAutofit fontScale="92500" lnSpcReduction="20000"/>
          </a:bodyPr>
          <a:lstStyle/>
          <a:p>
            <a:r>
              <a:rPr lang="en-GB" dirty="0"/>
              <a:t>Develop and utilise critical reflection skills to evaluate their own practice, identify areas for improvement, and continuously enhance their effectiveness as Youth Work practitioners, including recognising the boundaries of their knowledge and capabilities and when to seek support and guidance. </a:t>
            </a:r>
          </a:p>
          <a:p>
            <a:pPr marL="0" indent="0">
              <a:buNone/>
            </a:pPr>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862325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 4</a:t>
            </a:r>
          </a:p>
        </p:txBody>
      </p:sp>
      <p:sp>
        <p:nvSpPr>
          <p:cNvPr id="3" name="Content Placeholder 2"/>
          <p:cNvSpPr>
            <a:spLocks noGrp="1"/>
          </p:cNvSpPr>
          <p:nvPr>
            <p:ph idx="1"/>
          </p:nvPr>
        </p:nvSpPr>
        <p:spPr>
          <a:xfrm>
            <a:off x="484909" y="1565564"/>
            <a:ext cx="10868891" cy="3699163"/>
          </a:xfrm>
        </p:spPr>
        <p:txBody>
          <a:bodyPr>
            <a:normAutofit fontScale="92500" lnSpcReduction="20000"/>
          </a:bodyPr>
          <a:lstStyle/>
          <a:p>
            <a:r>
              <a:rPr lang="en-GB" dirty="0"/>
              <a:t>Demonstrate specialised knowledge and skills in specific areas of Youth Work, showcasing the ability to innovate and adapt their practice to meet the evolving needs of young people and the Youth Work sector. </a:t>
            </a:r>
          </a:p>
          <a:p>
            <a:pPr marL="0" indent="0">
              <a:buNone/>
            </a:pPr>
            <a:endParaRPr lang="en-US"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2309892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 5</a:t>
            </a:r>
          </a:p>
        </p:txBody>
      </p:sp>
      <p:sp>
        <p:nvSpPr>
          <p:cNvPr id="3" name="Content Placeholder 2"/>
          <p:cNvSpPr>
            <a:spLocks noGrp="1"/>
          </p:cNvSpPr>
          <p:nvPr>
            <p:ph idx="1"/>
          </p:nvPr>
        </p:nvSpPr>
        <p:spPr>
          <a:xfrm>
            <a:off x="394855" y="1825625"/>
            <a:ext cx="11409218" cy="3660775"/>
          </a:xfrm>
        </p:spPr>
        <p:txBody>
          <a:bodyPr>
            <a:normAutofit fontScale="92500" lnSpcReduction="10000"/>
          </a:bodyPr>
          <a:lstStyle/>
          <a:p>
            <a:r>
              <a:rPr lang="en-GB" dirty="0"/>
              <a:t>Organise their knowledge and learning through use of a range of information resources and present their work appropriately.</a:t>
            </a:r>
          </a:p>
          <a:p>
            <a:endParaRPr lang="en-GB" dirty="0"/>
          </a:p>
          <a:p>
            <a:r>
              <a:rPr lang="en-US" dirty="0"/>
              <a:t>How will you achieve this?</a:t>
            </a:r>
          </a:p>
          <a:p>
            <a:r>
              <a:rPr lang="en-US" dirty="0"/>
              <a:t>How will you demonstrate this in your portfolio?</a:t>
            </a:r>
          </a:p>
          <a:p>
            <a:r>
              <a:rPr lang="en-US" dirty="0"/>
              <a:t>Provide examples.</a:t>
            </a:r>
          </a:p>
          <a:p>
            <a:endParaRPr lang="en-US" dirty="0"/>
          </a:p>
          <a:p>
            <a:r>
              <a:rPr lang="en-US" dirty="0"/>
              <a:t>Discussion and note taking</a:t>
            </a:r>
            <a:endParaRPr lang="en-GB" dirty="0"/>
          </a:p>
          <a:p>
            <a:endParaRPr lang="en-GB" dirty="0"/>
          </a:p>
          <a:p>
            <a:endParaRPr lang="en-GB" dirty="0"/>
          </a:p>
        </p:txBody>
      </p:sp>
    </p:spTree>
    <p:extLst>
      <p:ext uri="{BB962C8B-B14F-4D97-AF65-F5344CB8AC3E}">
        <p14:creationId xmlns:p14="http://schemas.microsoft.com/office/powerpoint/2010/main" val="42801858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Feedback and Discussion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78571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219" y="365126"/>
            <a:ext cx="11109581" cy="532236"/>
          </a:xfrm>
        </p:spPr>
        <p:txBody>
          <a:bodyPr>
            <a:normAutofit fontScale="90000"/>
          </a:bodyPr>
          <a:lstStyle/>
          <a:p>
            <a:r>
              <a:rPr lang="en-GB" b="1" dirty="0"/>
              <a:t>Individual Task</a:t>
            </a:r>
          </a:p>
        </p:txBody>
      </p:sp>
      <p:sp>
        <p:nvSpPr>
          <p:cNvPr id="3" name="Content Placeholder 2"/>
          <p:cNvSpPr>
            <a:spLocks noGrp="1"/>
          </p:cNvSpPr>
          <p:nvPr>
            <p:ph idx="1"/>
          </p:nvPr>
        </p:nvSpPr>
        <p:spPr>
          <a:xfrm>
            <a:off x="323731" y="1133184"/>
            <a:ext cx="11370365" cy="4600048"/>
          </a:xfrm>
        </p:spPr>
        <p:txBody>
          <a:bodyPr>
            <a:normAutofit/>
          </a:bodyPr>
          <a:lstStyle/>
          <a:p>
            <a:r>
              <a:rPr lang="en-GB" dirty="0"/>
              <a:t>Individually consider some of the components and requirements of creating a programme of work with young people. Think of your role at level 6 as to </a:t>
            </a:r>
            <a:r>
              <a:rPr lang="en-GB" b="1" dirty="0"/>
              <a:t>lead and manage</a:t>
            </a:r>
            <a:r>
              <a:rPr lang="en-GB" dirty="0"/>
              <a:t> an area of youth work practice. What are you thinking of developing at level 6 and how will you demonstrate the required level of leading and managing? </a:t>
            </a:r>
          </a:p>
          <a:p>
            <a:r>
              <a:rPr lang="en-GB" dirty="0"/>
              <a:t>Think of this as a step-by-step process and write these ideas on paper to share with the group.</a:t>
            </a:r>
          </a:p>
          <a:p>
            <a:r>
              <a:rPr lang="en-GB" dirty="0"/>
              <a:t>This task is directly linked to your portfolio assessment as you are also required to consider your youth work methods (tools for engaging) with the young people and why?</a:t>
            </a:r>
          </a:p>
        </p:txBody>
      </p:sp>
    </p:spTree>
    <p:extLst>
      <p:ext uri="{BB962C8B-B14F-4D97-AF65-F5344CB8AC3E}">
        <p14:creationId xmlns:p14="http://schemas.microsoft.com/office/powerpoint/2010/main" val="3220148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7CF2A-DA85-8604-347A-E561931707C4}"/>
              </a:ext>
            </a:extLst>
          </p:cNvPr>
          <p:cNvSpPr>
            <a:spLocks noGrp="1"/>
          </p:cNvSpPr>
          <p:nvPr>
            <p:ph type="title"/>
          </p:nvPr>
        </p:nvSpPr>
        <p:spPr/>
        <p:txBody>
          <a:bodyPr/>
          <a:lstStyle/>
          <a:p>
            <a:r>
              <a:rPr lang="en-GB" b="1" dirty="0"/>
              <a:t>Feedback</a:t>
            </a:r>
          </a:p>
        </p:txBody>
      </p:sp>
      <p:sp>
        <p:nvSpPr>
          <p:cNvPr id="3" name="Content Placeholder 2">
            <a:extLst>
              <a:ext uri="{FF2B5EF4-FFF2-40B4-BE49-F238E27FC236}">
                <a16:creationId xmlns:a16="http://schemas.microsoft.com/office/drawing/2014/main" id="{A58BC0DF-DAD4-26DC-7E66-1227B778FDC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693729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72C-EAD2-4CF2-9593-1646492CE52A}"/>
              </a:ext>
            </a:extLst>
          </p:cNvPr>
          <p:cNvSpPr>
            <a:spLocks noGrp="1"/>
          </p:cNvSpPr>
          <p:nvPr>
            <p:ph type="title"/>
          </p:nvPr>
        </p:nvSpPr>
        <p:spPr/>
        <p:txBody>
          <a:bodyPr/>
          <a:lstStyle/>
          <a:p>
            <a:r>
              <a:rPr lang="en-GB" b="1" dirty="0"/>
              <a:t>In Pairs</a:t>
            </a:r>
          </a:p>
        </p:txBody>
      </p:sp>
      <p:sp>
        <p:nvSpPr>
          <p:cNvPr id="3" name="Content Placeholder 2">
            <a:extLst>
              <a:ext uri="{FF2B5EF4-FFF2-40B4-BE49-F238E27FC236}">
                <a16:creationId xmlns:a16="http://schemas.microsoft.com/office/drawing/2014/main" id="{FCF787A7-4AAA-4B68-89EF-AF1ABC8268E7}"/>
              </a:ext>
            </a:extLst>
          </p:cNvPr>
          <p:cNvSpPr>
            <a:spLocks noGrp="1"/>
          </p:cNvSpPr>
          <p:nvPr>
            <p:ph idx="1"/>
          </p:nvPr>
        </p:nvSpPr>
        <p:spPr/>
        <p:txBody>
          <a:bodyPr/>
          <a:lstStyle/>
          <a:p>
            <a:r>
              <a:rPr lang="en-GB" dirty="0"/>
              <a:t>Discuss with your partner some of your ideas from your individual task.</a:t>
            </a:r>
          </a:p>
          <a:p>
            <a:endParaRPr lang="en-GB" dirty="0"/>
          </a:p>
          <a:p>
            <a:r>
              <a:rPr lang="en-GB" dirty="0"/>
              <a:t>Feedback</a:t>
            </a:r>
          </a:p>
        </p:txBody>
      </p:sp>
    </p:spTree>
    <p:extLst>
      <p:ext uri="{BB962C8B-B14F-4D97-AF65-F5344CB8AC3E}">
        <p14:creationId xmlns:p14="http://schemas.microsoft.com/office/powerpoint/2010/main" val="1223314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599762"/>
          </a:xfrm>
        </p:spPr>
        <p:txBody>
          <a:bodyPr>
            <a:normAutofit fontScale="90000"/>
          </a:bodyPr>
          <a:lstStyle/>
          <a:p>
            <a:r>
              <a:rPr lang="en-GB" b="1" dirty="0"/>
              <a:t>Directed Study</a:t>
            </a:r>
          </a:p>
        </p:txBody>
      </p:sp>
      <p:sp>
        <p:nvSpPr>
          <p:cNvPr id="3" name="Content Placeholder 2"/>
          <p:cNvSpPr>
            <a:spLocks noGrp="1"/>
          </p:cNvSpPr>
          <p:nvPr>
            <p:ph idx="1"/>
          </p:nvPr>
        </p:nvSpPr>
        <p:spPr>
          <a:xfrm>
            <a:off x="409517" y="1093914"/>
            <a:ext cx="11427195" cy="4947858"/>
          </a:xfrm>
        </p:spPr>
        <p:txBody>
          <a:bodyPr>
            <a:normAutofit fontScale="92500" lnSpcReduction="10000"/>
          </a:bodyPr>
          <a:lstStyle/>
          <a:p>
            <a:r>
              <a:rPr lang="en-GB" dirty="0"/>
              <a:t>You are required to read and understand the Placement Guidelines and consider ways in which you can lead and manage an area of youth work practice in your level 6 placement.</a:t>
            </a:r>
          </a:p>
          <a:p>
            <a:endParaRPr lang="en-GB" dirty="0"/>
          </a:p>
          <a:p>
            <a:r>
              <a:rPr lang="en-GB" dirty="0"/>
              <a:t>Pop Quiz on the Guidelines</a:t>
            </a:r>
          </a:p>
          <a:p>
            <a:pPr marL="0" indent="0">
              <a:buNone/>
            </a:pPr>
            <a:endParaRPr lang="en-GB" dirty="0"/>
          </a:p>
          <a:p>
            <a:r>
              <a:rPr lang="en-GB" dirty="0"/>
              <a:t>Remember Fran is available to meet with you all individually to engage in Placement Support Meetings. These can take place on Teams, and please email Fran to arrange these. </a:t>
            </a:r>
          </a:p>
          <a:p>
            <a:r>
              <a:rPr lang="en-GB" dirty="0"/>
              <a:t>You are required to read the chapter placed on Moodle and to record your thinking.</a:t>
            </a:r>
          </a:p>
          <a:p>
            <a:r>
              <a:rPr lang="en-GB" dirty="0"/>
              <a:t>We will explore this together during the start of the next lecture. </a:t>
            </a:r>
          </a:p>
        </p:txBody>
      </p:sp>
    </p:spTree>
    <p:extLst>
      <p:ext uri="{BB962C8B-B14F-4D97-AF65-F5344CB8AC3E}">
        <p14:creationId xmlns:p14="http://schemas.microsoft.com/office/powerpoint/2010/main" val="404888544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1326</Words>
  <Application>Microsoft Office PowerPoint</Application>
  <PresentationFormat>Widescreen</PresentationFormat>
  <Paragraphs>131</Paragraphs>
  <Slides>24</Slides>
  <Notes>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Holding PAge</vt:lpstr>
      <vt:lpstr>Accessible 2</vt:lpstr>
      <vt:lpstr>Placement 3: The Impact of People, Places and Spaces.  Introduction and Module Overview  </vt:lpstr>
      <vt:lpstr>Re - connect as a group</vt:lpstr>
      <vt:lpstr>Aims of Module</vt:lpstr>
      <vt:lpstr>Learning Outcomes</vt:lpstr>
      <vt:lpstr>Learning Outcomes</vt:lpstr>
      <vt:lpstr>INDICATIVE CONTENT</vt:lpstr>
      <vt:lpstr>INDICATIVE CONTENT</vt:lpstr>
      <vt:lpstr>Level 6 Assessment</vt:lpstr>
      <vt:lpstr> Assessment Component 1 – 80% Professional Journal 4000 words </vt:lpstr>
      <vt:lpstr> Assessment Component 1 – 80% Professional Journal 4000 words </vt:lpstr>
      <vt:lpstr>Assessment Component 2  10%</vt:lpstr>
      <vt:lpstr>Assessment Component 3  10%</vt:lpstr>
      <vt:lpstr>Any Questions so far….?</vt:lpstr>
      <vt:lpstr>Group Task – 20 min – Significantly Important.</vt:lpstr>
      <vt:lpstr>Learning Outcome 1</vt:lpstr>
      <vt:lpstr>Learning Outcome 2</vt:lpstr>
      <vt:lpstr>Learning Outcome 3</vt:lpstr>
      <vt:lpstr>Learning Outcome 4</vt:lpstr>
      <vt:lpstr>Learning Outcome 5</vt:lpstr>
      <vt:lpstr>Feedback and Discussion</vt:lpstr>
      <vt:lpstr>Individual Task</vt:lpstr>
      <vt:lpstr>Feedback</vt:lpstr>
      <vt:lpstr>In Pairs</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19</cp:revision>
  <dcterms:created xsi:type="dcterms:W3CDTF">2022-06-22T10:03:12Z</dcterms:created>
  <dcterms:modified xsi:type="dcterms:W3CDTF">2026-09-14T11:21:10Z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