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1_A2E629AF.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0"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6CA1266-279B-AD43-F6FA-89CD2FFBE0D8}" name="Ericson Dos Santos Nanque (2223493)" initials="ED" userId="S::2223493@student.uwtsd.ac.uk::3ff309b5-9f7f-4bbe-a81f-47b55e8c0264"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317"/>
    <p:restoredTop sz="94679"/>
  </p:normalViewPr>
  <p:slideViewPr>
    <p:cSldViewPr snapToGrid="0">
      <p:cViewPr varScale="1">
        <p:scale>
          <a:sx n="85" d="100"/>
          <a:sy n="85" d="100"/>
        </p:scale>
        <p:origin x="176" y="5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8/10/relationships/authors" Target="authors.xml"/></Relationships>
</file>

<file path=ppt/comments/modernComment_101_A2E629AF.xml><?xml version="1.0" encoding="utf-8"?>
<p188:cmLst xmlns:a="http://schemas.openxmlformats.org/drawingml/2006/main" xmlns:r="http://schemas.openxmlformats.org/officeDocument/2006/relationships" xmlns:p188="http://schemas.microsoft.com/office/powerpoint/2018/8/main">
  <p188:cm id="{A7271496-AA30-4B4E-B7EB-08C790ED41BE}" authorId="{D6CA1266-279B-AD43-F6FA-89CD2FFBE0D8}" created="2026-05-05T15:59:51.102">
    <ac:deMkLst xmlns:ac="http://schemas.microsoft.com/office/drawing/2013/main/command">
      <pc:docMk xmlns:pc="http://schemas.microsoft.com/office/powerpoint/2013/main/command"/>
      <pc:sldMk xmlns:pc="http://schemas.microsoft.com/office/powerpoint/2013/main/command" cId="2732992943" sldId="257"/>
      <ac:graphicFrameMk id="4" creationId="{4DDE989E-E39E-2022-5314-41986477EE28}"/>
    </ac:deMkLst>
    <p188:txBody>
      <a:bodyPr/>
      <a:lstStyle/>
      <a:p>
        <a:r>
          <a:rPr lang="en-US"/>
          <a:t>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7B8442-C586-5343-8522-F92D8C316618}" type="datetimeFigureOut">
              <a:rPr lang="en-US" smtClean="0"/>
              <a:t>5/5/26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8F0688-556F-9142-9480-A5A9336DEA9C}" type="slidenum">
              <a:rPr lang="en-US" smtClean="0"/>
              <a:t>‹#›</a:t>
            </a:fld>
            <a:endParaRPr lang="en-US"/>
          </a:p>
        </p:txBody>
      </p:sp>
    </p:spTree>
    <p:extLst>
      <p:ext uri="{BB962C8B-B14F-4D97-AF65-F5344CB8AC3E}">
        <p14:creationId xmlns:p14="http://schemas.microsoft.com/office/powerpoint/2010/main" val="3791822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8F0688-556F-9142-9480-A5A9336DEA9C}" type="slidenum">
              <a:rPr lang="en-US" smtClean="0"/>
              <a:t>1</a:t>
            </a:fld>
            <a:endParaRPr lang="en-US"/>
          </a:p>
        </p:txBody>
      </p:sp>
    </p:spTree>
    <p:extLst>
      <p:ext uri="{BB962C8B-B14F-4D97-AF65-F5344CB8AC3E}">
        <p14:creationId xmlns:p14="http://schemas.microsoft.com/office/powerpoint/2010/main" val="1793792448"/>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9A4C0FB-4734-064A-82F2-C9D335F67A08}" type="datetimeFigureOut">
              <a:rPr lang="en-US" smtClean="0"/>
              <a:t>5/5/26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5C80C721-C9E6-EB40-A550-8ED5A7098FBF}" type="slidenum">
              <a:rPr lang="en-US" smtClean="0"/>
              <a:t>‹#›</a:t>
            </a:fld>
            <a:endParaRPr lang="en-US"/>
          </a:p>
        </p:txBody>
      </p:sp>
    </p:spTree>
    <p:extLst>
      <p:ext uri="{BB962C8B-B14F-4D97-AF65-F5344CB8AC3E}">
        <p14:creationId xmlns:p14="http://schemas.microsoft.com/office/powerpoint/2010/main" val="2808464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9A4C0FB-4734-064A-82F2-C9D335F67A08}" type="datetimeFigureOut">
              <a:rPr lang="en-US" smtClean="0"/>
              <a:t>5/5/26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80C721-C9E6-EB40-A550-8ED5A7098FBF}" type="slidenum">
              <a:rPr lang="en-US" smtClean="0"/>
              <a:t>‹#›</a:t>
            </a:fld>
            <a:endParaRPr lang="en-US"/>
          </a:p>
        </p:txBody>
      </p:sp>
    </p:spTree>
    <p:extLst>
      <p:ext uri="{BB962C8B-B14F-4D97-AF65-F5344CB8AC3E}">
        <p14:creationId xmlns:p14="http://schemas.microsoft.com/office/powerpoint/2010/main" val="1919036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29A4C0FB-4734-064A-82F2-C9D335F67A08}" type="datetimeFigureOut">
              <a:rPr lang="en-US" smtClean="0"/>
              <a:t>5/5/26</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5C80C721-C9E6-EB40-A550-8ED5A7098FBF}" type="slidenum">
              <a:rPr lang="en-US" smtClean="0"/>
              <a:t>‹#›</a:t>
            </a:fld>
            <a:endParaRPr lang="en-US"/>
          </a:p>
        </p:txBody>
      </p:sp>
    </p:spTree>
    <p:extLst>
      <p:ext uri="{BB962C8B-B14F-4D97-AF65-F5344CB8AC3E}">
        <p14:creationId xmlns:p14="http://schemas.microsoft.com/office/powerpoint/2010/main" val="1805020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9A4C0FB-4734-064A-82F2-C9D335F67A08}" type="datetimeFigureOut">
              <a:rPr lang="en-US" smtClean="0"/>
              <a:t>5/5/26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80C721-C9E6-EB40-A550-8ED5A7098FBF}" type="slidenum">
              <a:rPr lang="en-US" smtClean="0"/>
              <a:t>‹#›</a:t>
            </a:fld>
            <a:endParaRPr lang="en-US"/>
          </a:p>
        </p:txBody>
      </p:sp>
    </p:spTree>
    <p:extLst>
      <p:ext uri="{BB962C8B-B14F-4D97-AF65-F5344CB8AC3E}">
        <p14:creationId xmlns:p14="http://schemas.microsoft.com/office/powerpoint/2010/main" val="569096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9A4C0FB-4734-064A-82F2-C9D335F67A08}" type="datetimeFigureOut">
              <a:rPr lang="en-US" smtClean="0"/>
              <a:t>5/5/26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C80C721-C9E6-EB40-A550-8ED5A7098FBF}"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53580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9A4C0FB-4734-064A-82F2-C9D335F67A08}" type="datetimeFigureOut">
              <a:rPr lang="en-US" smtClean="0"/>
              <a:t>5/5/26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C80C721-C9E6-EB40-A550-8ED5A7098FBF}"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2180264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A4C0FB-4734-064A-82F2-C9D335F67A08}" type="datetimeFigureOut">
              <a:rPr lang="en-US" smtClean="0"/>
              <a:t>5/5/26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C80C721-C9E6-EB40-A550-8ED5A7098FBF}" type="slidenum">
              <a:rPr lang="en-US" smtClean="0"/>
              <a:t>‹#›</a:t>
            </a:fld>
            <a:endParaRPr lang="en-US"/>
          </a:p>
        </p:txBody>
      </p:sp>
    </p:spTree>
    <p:extLst>
      <p:ext uri="{BB962C8B-B14F-4D97-AF65-F5344CB8AC3E}">
        <p14:creationId xmlns:p14="http://schemas.microsoft.com/office/powerpoint/2010/main" val="4147014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9A4C0FB-4734-064A-82F2-C9D335F67A08}" type="datetimeFigureOut">
              <a:rPr lang="en-US" smtClean="0"/>
              <a:t>5/5/26</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5C80C721-C9E6-EB40-A550-8ED5A7098FBF}" type="slidenum">
              <a:rPr lang="en-US" smtClean="0"/>
              <a:t>‹#›</a:t>
            </a:fld>
            <a:endParaRPr lang="en-US"/>
          </a:p>
        </p:txBody>
      </p:sp>
    </p:spTree>
    <p:extLst>
      <p:ext uri="{BB962C8B-B14F-4D97-AF65-F5344CB8AC3E}">
        <p14:creationId xmlns:p14="http://schemas.microsoft.com/office/powerpoint/2010/main" val="1343042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9A4C0FB-4734-064A-82F2-C9D335F67A08}" type="datetimeFigureOut">
              <a:rPr lang="en-US" smtClean="0"/>
              <a:t>5/5/26</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5C80C721-C9E6-EB40-A550-8ED5A7098FBF}" type="slidenum">
              <a:rPr lang="en-US" smtClean="0"/>
              <a:t>‹#›</a:t>
            </a:fld>
            <a:endParaRPr lang="en-US"/>
          </a:p>
        </p:txBody>
      </p:sp>
    </p:spTree>
    <p:extLst>
      <p:ext uri="{BB962C8B-B14F-4D97-AF65-F5344CB8AC3E}">
        <p14:creationId xmlns:p14="http://schemas.microsoft.com/office/powerpoint/2010/main" val="1477957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9A4C0FB-4734-064A-82F2-C9D335F67A08}" type="datetimeFigureOut">
              <a:rPr lang="en-US" smtClean="0"/>
              <a:t>5/5/26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80C721-C9E6-EB40-A550-8ED5A7098FBF}" type="slidenum">
              <a:rPr lang="en-US" smtClean="0"/>
              <a:t>‹#›</a:t>
            </a:fld>
            <a:endParaRPr lang="en-US"/>
          </a:p>
        </p:txBody>
      </p:sp>
    </p:spTree>
    <p:extLst>
      <p:ext uri="{BB962C8B-B14F-4D97-AF65-F5344CB8AC3E}">
        <p14:creationId xmlns:p14="http://schemas.microsoft.com/office/powerpoint/2010/main" val="2325677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9A4C0FB-4734-064A-82F2-C9D335F67A08}" type="datetimeFigureOut">
              <a:rPr lang="en-US" smtClean="0"/>
              <a:t>5/5/26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80C721-C9E6-EB40-A550-8ED5A7098FBF}" type="slidenum">
              <a:rPr lang="en-US" smtClean="0"/>
              <a:t>‹#›</a:t>
            </a:fld>
            <a:endParaRPr lang="en-US"/>
          </a:p>
        </p:txBody>
      </p:sp>
    </p:spTree>
    <p:extLst>
      <p:ext uri="{BB962C8B-B14F-4D97-AF65-F5344CB8AC3E}">
        <p14:creationId xmlns:p14="http://schemas.microsoft.com/office/powerpoint/2010/main" val="2985647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29A4C0FB-4734-064A-82F2-C9D335F67A08}" type="datetimeFigureOut">
              <a:rPr lang="en-US" smtClean="0"/>
              <a:t>5/5/26</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5C80C721-C9E6-EB40-A550-8ED5A7098FBF}" type="slidenum">
              <a:rPr lang="en-US" smtClean="0"/>
              <a:t>‹#›</a:t>
            </a:fld>
            <a:endParaRPr lang="en-US"/>
          </a:p>
        </p:txBody>
      </p:sp>
    </p:spTree>
    <p:extLst>
      <p:ext uri="{BB962C8B-B14F-4D97-AF65-F5344CB8AC3E}">
        <p14:creationId xmlns:p14="http://schemas.microsoft.com/office/powerpoint/2010/main" val="3175772656"/>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ice.org.uk/areas-of-interest/transportation/the-road-development-process-an-overview.Accessed"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microsoft.com/office/2018/10/relationships/comments" Target="../comments/modernComment_101_A2E629AF.xml"/><Relationship Id="rId1" Type="http://schemas.openxmlformats.org/officeDocument/2006/relationships/slideLayout" Target="../slideLayouts/slideLayout2.xml"/><Relationship Id="rId6" Type="http://schemas.openxmlformats.org/officeDocument/2006/relationships/image" Target="../media/image6.emf"/><Relationship Id="rId5" Type="http://schemas.openxmlformats.org/officeDocument/2006/relationships/package" Target="../embeddings/Microsoft_Word_Document1.docx"/><Relationship Id="rId4" Type="http://schemas.openxmlformats.org/officeDocument/2006/relationships/image" Target="../media/image5.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960F8-0C9F-DD3B-A72C-C780B6615C80}"/>
              </a:ext>
            </a:extLst>
          </p:cNvPr>
          <p:cNvSpPr>
            <a:spLocks noGrp="1"/>
          </p:cNvSpPr>
          <p:nvPr>
            <p:ph type="ctrTitle"/>
          </p:nvPr>
        </p:nvSpPr>
        <p:spPr>
          <a:xfrm>
            <a:off x="136144" y="-209263"/>
            <a:ext cx="9144000" cy="1084389"/>
          </a:xfrm>
        </p:spPr>
        <p:txBody>
          <a:bodyPr>
            <a:normAutofit/>
          </a:bodyPr>
          <a:lstStyle/>
          <a:p>
            <a:r>
              <a:rPr lang="en-US" sz="4400" dirty="0">
                <a:latin typeface="Arial" panose="020B0604020202020204" pitchFamily="34" charset="0"/>
                <a:cs typeface="Arial" panose="020B0604020202020204" pitchFamily="34" charset="0"/>
              </a:rPr>
              <a:t>Reopening a highway</a:t>
            </a:r>
          </a:p>
        </p:txBody>
      </p:sp>
      <p:sp>
        <p:nvSpPr>
          <p:cNvPr id="6" name="TextBox 5">
            <a:extLst>
              <a:ext uri="{FF2B5EF4-FFF2-40B4-BE49-F238E27FC236}">
                <a16:creationId xmlns:a16="http://schemas.microsoft.com/office/drawing/2014/main" id="{B7F4B36A-302A-9833-65E1-08A7A24877D6}"/>
              </a:ext>
            </a:extLst>
          </p:cNvPr>
          <p:cNvSpPr txBox="1"/>
          <p:nvPr/>
        </p:nvSpPr>
        <p:spPr>
          <a:xfrm>
            <a:off x="136144" y="736627"/>
            <a:ext cx="2731008" cy="2292935"/>
          </a:xfrm>
          <a:prstGeom prst="rect">
            <a:avLst/>
          </a:prstGeom>
          <a:solidFill>
            <a:schemeClr val="accent1">
              <a:alpha val="23167"/>
            </a:schemeClr>
          </a:solidFill>
        </p:spPr>
        <p:txBody>
          <a:bodyPr wrap="square">
            <a:spAutoFit/>
          </a:bodyPr>
          <a:lstStyle/>
          <a:p>
            <a:pPr algn="just"/>
            <a:r>
              <a:rPr lang="en-US" sz="1100" b="1" dirty="0">
                <a:latin typeface="Arial" panose="020B0604020202020204" pitchFamily="34" charset="0"/>
                <a:cs typeface="Arial" panose="020B0604020202020204" pitchFamily="34" charset="0"/>
              </a:rPr>
              <a:t>Abstract </a:t>
            </a:r>
          </a:p>
          <a:p>
            <a:pPr algn="just"/>
            <a:endParaRPr lang="en-US" sz="1100" b="1" dirty="0">
              <a:latin typeface="Arial" panose="020B0604020202020204" pitchFamily="34" charset="0"/>
              <a:cs typeface="Arial" panose="020B0604020202020204" pitchFamily="34" charset="0"/>
            </a:endParaRPr>
          </a:p>
          <a:p>
            <a:pPr algn="just"/>
            <a:r>
              <a:rPr lang="en-US" sz="1100" dirty="0">
                <a:latin typeface="Arial" panose="020B0604020202020204" pitchFamily="34" charset="0"/>
                <a:cs typeface="Arial" panose="020B0604020202020204" pitchFamily="34" charset="0"/>
              </a:rPr>
              <a:t>Reopening highways after flooding or infrastructure failure requires coordinated assessment of safety, logistics, and stakeholder impacts. In the West Midlands, flooding along the River Severn has disrupted transport networks and damaged critical infrastructure. As highways also host essential utilities, reopening decisions must address risk, resilience, and service continuity to support affected communities.</a:t>
            </a:r>
          </a:p>
        </p:txBody>
      </p:sp>
      <p:sp>
        <p:nvSpPr>
          <p:cNvPr id="7" name="TextBox 6">
            <a:extLst>
              <a:ext uri="{FF2B5EF4-FFF2-40B4-BE49-F238E27FC236}">
                <a16:creationId xmlns:a16="http://schemas.microsoft.com/office/drawing/2014/main" id="{CF0A312E-ED18-085D-0547-3240D2A05A0C}"/>
              </a:ext>
            </a:extLst>
          </p:cNvPr>
          <p:cNvSpPr txBox="1"/>
          <p:nvPr/>
        </p:nvSpPr>
        <p:spPr>
          <a:xfrm>
            <a:off x="136144" y="3212893"/>
            <a:ext cx="3528133" cy="3308598"/>
          </a:xfrm>
          <a:prstGeom prst="rect">
            <a:avLst/>
          </a:prstGeom>
          <a:gradFill>
            <a:gsLst>
              <a:gs pos="0">
                <a:schemeClr val="accent1">
                  <a:lumMod val="5000"/>
                  <a:lumOff val="95000"/>
                </a:schemeClr>
              </a:gs>
              <a:gs pos="92000">
                <a:schemeClr val="accent1">
                  <a:lumMod val="45000"/>
                  <a:lumOff val="55000"/>
                </a:schemeClr>
              </a:gs>
              <a:gs pos="9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sz="1100" b="1" dirty="0">
                <a:latin typeface="Arial" panose="020B0604020202020204" pitchFamily="34" charset="0"/>
                <a:cs typeface="Arial" panose="020B0604020202020204" pitchFamily="34" charset="0"/>
              </a:rPr>
              <a:t>Introduction </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When considering the reopening of a highway following flooding or disruption, it is essential to understand not only the immediate cause of the closure but also the underlying factors that increase future risk. Elements such as local geology, patterns of urban development, and the impacts of climate change all play a significant role in how flood events develop and how road infrastructure is affected. In flood‑prone areas, impermeable geological formations can limit natural water absorption, while urbanization further increases surface runoff by reducing drainage capacity. In addition, climate change has altered rainfall patterns, with extreme flood events occurring more frequently than historical classifications would suggest. Together, these factors highlight the need for a holistic, risk‑based approach when planning safe and resilient highway reopening strategies.</a:t>
            </a:r>
          </a:p>
        </p:txBody>
      </p:sp>
      <p:graphicFrame>
        <p:nvGraphicFramePr>
          <p:cNvPr id="11" name="Table 10">
            <a:extLst>
              <a:ext uri="{FF2B5EF4-FFF2-40B4-BE49-F238E27FC236}">
                <a16:creationId xmlns:a16="http://schemas.microsoft.com/office/drawing/2014/main" id="{C400F401-E01A-7AB2-774A-1BA79C730945}"/>
              </a:ext>
            </a:extLst>
          </p:cNvPr>
          <p:cNvGraphicFramePr>
            <a:graphicFrameLocks noGrp="1"/>
          </p:cNvGraphicFramePr>
          <p:nvPr>
            <p:extLst>
              <p:ext uri="{D42A27DB-BD31-4B8C-83A1-F6EECF244321}">
                <p14:modId xmlns:p14="http://schemas.microsoft.com/office/powerpoint/2010/main" val="3202685302"/>
              </p:ext>
            </p:extLst>
          </p:nvPr>
        </p:nvGraphicFramePr>
        <p:xfrm>
          <a:off x="7447278" y="1095691"/>
          <a:ext cx="4608578" cy="5425800"/>
        </p:xfrm>
        <a:graphic>
          <a:graphicData uri="http://schemas.openxmlformats.org/drawingml/2006/table">
            <a:tbl>
              <a:tblPr firstRow="1" bandRow="1">
                <a:tableStyleId>{5C22544A-7EE6-4342-B048-85BDC9FD1C3A}</a:tableStyleId>
              </a:tblPr>
              <a:tblGrid>
                <a:gridCol w="1159958">
                  <a:extLst>
                    <a:ext uri="{9D8B030D-6E8A-4147-A177-3AD203B41FA5}">
                      <a16:colId xmlns:a16="http://schemas.microsoft.com/office/drawing/2014/main" val="2567733608"/>
                    </a:ext>
                  </a:extLst>
                </a:gridCol>
                <a:gridCol w="1149540">
                  <a:extLst>
                    <a:ext uri="{9D8B030D-6E8A-4147-A177-3AD203B41FA5}">
                      <a16:colId xmlns:a16="http://schemas.microsoft.com/office/drawing/2014/main" val="4105772442"/>
                    </a:ext>
                  </a:extLst>
                </a:gridCol>
                <a:gridCol w="1149540">
                  <a:extLst>
                    <a:ext uri="{9D8B030D-6E8A-4147-A177-3AD203B41FA5}">
                      <a16:colId xmlns:a16="http://schemas.microsoft.com/office/drawing/2014/main" val="3090720348"/>
                    </a:ext>
                  </a:extLst>
                </a:gridCol>
                <a:gridCol w="1149540">
                  <a:extLst>
                    <a:ext uri="{9D8B030D-6E8A-4147-A177-3AD203B41FA5}">
                      <a16:colId xmlns:a16="http://schemas.microsoft.com/office/drawing/2014/main" val="3916710199"/>
                    </a:ext>
                  </a:extLst>
                </a:gridCol>
              </a:tblGrid>
              <a:tr h="253657">
                <a:tc>
                  <a:txBody>
                    <a:bodyPr/>
                    <a:lstStyle/>
                    <a:p>
                      <a:pPr>
                        <a:buNone/>
                      </a:pPr>
                      <a:r>
                        <a:rPr lang="en-GB" sz="800" dirty="0">
                          <a:effectLst/>
                          <a:latin typeface="Arial" panose="020B0604020202020204" pitchFamily="34" charset="0"/>
                          <a:cs typeface="Arial" panose="020B0604020202020204" pitchFamily="34" charset="0"/>
                        </a:rPr>
                        <a:t>WBS Component</a:t>
                      </a: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Inputs</a:t>
                      </a: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Outputs</a:t>
                      </a: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Key Performance Indicators (KPIs)</a:t>
                      </a:r>
                    </a:p>
                  </a:txBody>
                  <a:tcPr marL="30540" marR="30540" marT="15270" marB="15270" anchor="ctr"/>
                </a:tc>
                <a:extLst>
                  <a:ext uri="{0D108BD9-81ED-4DB2-BD59-A6C34878D82A}">
                    <a16:rowId xmlns:a16="http://schemas.microsoft.com/office/drawing/2014/main" val="2907058643"/>
                  </a:ext>
                </a:extLst>
              </a:tr>
              <a:tr h="929929">
                <a:tc>
                  <a:txBody>
                    <a:bodyPr/>
                    <a:lstStyle/>
                    <a:p>
                      <a:pPr>
                        <a:buNone/>
                      </a:pPr>
                      <a:r>
                        <a:rPr lang="en-GB" sz="800" b="1" dirty="0">
                          <a:effectLst/>
                          <a:latin typeface="Arial" panose="020B0604020202020204" pitchFamily="34" charset="0"/>
                          <a:cs typeface="Arial" panose="020B0604020202020204" pitchFamily="34" charset="0"/>
                        </a:rPr>
                        <a:t>Flood Defences</a:t>
                      </a:r>
                      <a:endParaRPr lang="en-GB" sz="800" dirty="0">
                        <a:effectLst/>
                        <a:latin typeface="Arial" panose="020B0604020202020204" pitchFamily="34" charset="0"/>
                        <a:cs typeface="Arial" panose="020B0604020202020204" pitchFamily="34" charset="0"/>
                      </a:endParaRP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Hydrological data; flood risk maps; demountable barriers; pumping systems; engineering teams; maintenance funding</a:t>
                      </a: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Maintained and deployed flood barriers; rehabilitated flood retention basins; cleared river channels</a:t>
                      </a: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 Reduction in flooded area (m²)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Reduction in peak river levels (m)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Number of assets protected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Frequency of barrier deployment success</a:t>
                      </a:r>
                    </a:p>
                  </a:txBody>
                  <a:tcPr marL="30540" marR="30540" marT="15270" marB="15270" anchor="ctr"/>
                </a:tc>
                <a:extLst>
                  <a:ext uri="{0D108BD9-81ED-4DB2-BD59-A6C34878D82A}">
                    <a16:rowId xmlns:a16="http://schemas.microsoft.com/office/drawing/2014/main" val="1980344134"/>
                  </a:ext>
                </a:extLst>
              </a:tr>
              <a:tr h="946869">
                <a:tc>
                  <a:txBody>
                    <a:bodyPr/>
                    <a:lstStyle/>
                    <a:p>
                      <a:pPr>
                        <a:buNone/>
                      </a:pPr>
                      <a:r>
                        <a:rPr lang="en-GB" sz="800" b="1" dirty="0">
                          <a:effectLst/>
                          <a:latin typeface="Arial" panose="020B0604020202020204" pitchFamily="34" charset="0"/>
                          <a:cs typeface="Arial" panose="020B0604020202020204" pitchFamily="34" charset="0"/>
                        </a:rPr>
                        <a:t>Environmental &amp; Ecosystem Management</a:t>
                      </a:r>
                      <a:endParaRPr lang="en-GB" sz="800" dirty="0">
                        <a:effectLst/>
                        <a:latin typeface="Arial" panose="020B0604020202020204" pitchFamily="34" charset="0"/>
                        <a:cs typeface="Arial" panose="020B0604020202020204" pitchFamily="34" charset="0"/>
                      </a:endParaRP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Land access agreements; ecological surveys; NFM designs; monitoring equipment; environmental specialists</a:t>
                      </a: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Upstream NFM areas; restored riverbanks; water quality monitoring datasets</a:t>
                      </a: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 Reduction in downstream runoff (%)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Improvement in water quality indices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Increase in vegetated riverbanks (km)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Biodiversity indicators (species counts)</a:t>
                      </a:r>
                    </a:p>
                  </a:txBody>
                  <a:tcPr marL="30540" marR="30540" marT="15270" marB="15270" anchor="ctr"/>
                </a:tc>
                <a:extLst>
                  <a:ext uri="{0D108BD9-81ED-4DB2-BD59-A6C34878D82A}">
                    <a16:rowId xmlns:a16="http://schemas.microsoft.com/office/drawing/2014/main" val="548570411"/>
                  </a:ext>
                </a:extLst>
              </a:tr>
              <a:tr h="1042641">
                <a:tc>
                  <a:txBody>
                    <a:bodyPr/>
                    <a:lstStyle/>
                    <a:p>
                      <a:pPr>
                        <a:buNone/>
                      </a:pPr>
                      <a:r>
                        <a:rPr lang="en-GB" sz="800" b="1" dirty="0">
                          <a:effectLst/>
                          <a:latin typeface="Arial" panose="020B0604020202020204" pitchFamily="34" charset="0"/>
                          <a:cs typeface="Arial" panose="020B0604020202020204" pitchFamily="34" charset="0"/>
                        </a:rPr>
                        <a:t>Transport Infrastructure &amp; Connectivity</a:t>
                      </a:r>
                      <a:endParaRPr lang="en-GB" sz="800" dirty="0">
                        <a:effectLst/>
                        <a:latin typeface="Arial" panose="020B0604020202020204" pitchFamily="34" charset="0"/>
                        <a:cs typeface="Arial" panose="020B0604020202020204" pitchFamily="34" charset="0"/>
                      </a:endParaRP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Structural inspection reports; drainage designs; construction crews; materials; transport authority coordination</a:t>
                      </a: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Reinforced bridges; improved highway drainage; protected rail embankments</a:t>
                      </a: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 Reduction in flood‑related road/rail closures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Structural compliance ratings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Drainage performance during storm events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Network availability (%)</a:t>
                      </a:r>
                    </a:p>
                  </a:txBody>
                  <a:tcPr marL="30540" marR="30540" marT="15270" marB="15270" anchor="ctr"/>
                </a:tc>
                <a:extLst>
                  <a:ext uri="{0D108BD9-81ED-4DB2-BD59-A6C34878D82A}">
                    <a16:rowId xmlns:a16="http://schemas.microsoft.com/office/drawing/2014/main" val="187820488"/>
                  </a:ext>
                </a:extLst>
              </a:tr>
              <a:tr h="929929">
                <a:tc>
                  <a:txBody>
                    <a:bodyPr/>
                    <a:lstStyle/>
                    <a:p>
                      <a:pPr>
                        <a:buNone/>
                      </a:pPr>
                      <a:r>
                        <a:rPr lang="en-GB" sz="800" b="1" dirty="0">
                          <a:effectLst/>
                          <a:latin typeface="Arial" panose="020B0604020202020204" pitchFamily="34" charset="0"/>
                          <a:cs typeface="Arial" panose="020B0604020202020204" pitchFamily="34" charset="0"/>
                        </a:rPr>
                        <a:t>Urban Planning &amp; Development</a:t>
                      </a:r>
                      <a:endParaRPr lang="en-GB" sz="800" dirty="0">
                        <a:effectLst/>
                        <a:latin typeface="Arial" panose="020B0604020202020204" pitchFamily="34" charset="0"/>
                        <a:cs typeface="Arial" panose="020B0604020202020204" pitchFamily="34" charset="0"/>
                      </a:endParaRP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Flood zone maps; planning policies; </a:t>
                      </a:r>
                      <a:r>
                        <a:rPr lang="en-GB" sz="800" dirty="0" err="1">
                          <a:effectLst/>
                          <a:latin typeface="Arial" panose="020B0604020202020204" pitchFamily="34" charset="0"/>
                          <a:cs typeface="Arial" panose="020B0604020202020204" pitchFamily="34" charset="0"/>
                        </a:rPr>
                        <a:t>SuDS</a:t>
                      </a:r>
                      <a:r>
                        <a:rPr lang="en-GB" sz="800" dirty="0">
                          <a:effectLst/>
                          <a:latin typeface="Arial" panose="020B0604020202020204" pitchFamily="34" charset="0"/>
                          <a:cs typeface="Arial" panose="020B0604020202020204" pitchFamily="34" charset="0"/>
                        </a:rPr>
                        <a:t> designs; coordination with local authorities</a:t>
                      </a: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Flood‑sensitive land‑use plans; </a:t>
                      </a:r>
                      <a:r>
                        <a:rPr lang="en-GB" sz="800" dirty="0" err="1">
                          <a:effectLst/>
                          <a:latin typeface="Arial" panose="020B0604020202020204" pitchFamily="34" charset="0"/>
                          <a:cs typeface="Arial" panose="020B0604020202020204" pitchFamily="34" charset="0"/>
                        </a:rPr>
                        <a:t>SuDS</a:t>
                      </a:r>
                      <a:r>
                        <a:rPr lang="en-GB" sz="800" dirty="0">
                          <a:effectLst/>
                          <a:latin typeface="Arial" panose="020B0604020202020204" pitchFamily="34" charset="0"/>
                          <a:cs typeface="Arial" panose="020B0604020202020204" pitchFamily="34" charset="0"/>
                        </a:rPr>
                        <a:t>‑integrated developments; planning compliance measures</a:t>
                      </a: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 % of developments compliant with flood policy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Reduction in surface water runoff volume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a:t>
                      </a:r>
                      <a:r>
                        <a:rPr lang="en-GB" sz="800" dirty="0" err="1">
                          <a:effectLst/>
                          <a:latin typeface="Arial" panose="020B0604020202020204" pitchFamily="34" charset="0"/>
                          <a:cs typeface="Arial" panose="020B0604020202020204" pitchFamily="34" charset="0"/>
                        </a:rPr>
                        <a:t>SuDS</a:t>
                      </a:r>
                      <a:r>
                        <a:rPr lang="en-GB" sz="800" dirty="0">
                          <a:effectLst/>
                          <a:latin typeface="Arial" panose="020B0604020202020204" pitchFamily="34" charset="0"/>
                          <a:cs typeface="Arial" panose="020B0604020202020204" pitchFamily="34" charset="0"/>
                        </a:rPr>
                        <a:t> adoption rate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Long‑term flood damage reduction</a:t>
                      </a:r>
                    </a:p>
                  </a:txBody>
                  <a:tcPr marL="30540" marR="30540" marT="15270" marB="15270" anchor="ctr"/>
                </a:tc>
                <a:extLst>
                  <a:ext uri="{0D108BD9-81ED-4DB2-BD59-A6C34878D82A}">
                    <a16:rowId xmlns:a16="http://schemas.microsoft.com/office/drawing/2014/main" val="1409870098"/>
                  </a:ext>
                </a:extLst>
              </a:tr>
              <a:tr h="929929">
                <a:tc>
                  <a:txBody>
                    <a:bodyPr/>
                    <a:lstStyle/>
                    <a:p>
                      <a:pPr>
                        <a:buNone/>
                      </a:pPr>
                      <a:r>
                        <a:rPr lang="en-GB" sz="800" b="1" dirty="0">
                          <a:effectLst/>
                          <a:latin typeface="Arial" panose="020B0604020202020204" pitchFamily="34" charset="0"/>
                          <a:cs typeface="Arial" panose="020B0604020202020204" pitchFamily="34" charset="0"/>
                        </a:rPr>
                        <a:t>Emergency Preparedness &amp; Response</a:t>
                      </a:r>
                      <a:endParaRPr lang="en-GB" sz="800" dirty="0">
                        <a:effectLst/>
                        <a:latin typeface="Arial" panose="020B0604020202020204" pitchFamily="34" charset="0"/>
                        <a:cs typeface="Arial" panose="020B0604020202020204" pitchFamily="34" charset="0"/>
                      </a:endParaRP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Real‑time river level sensors; warning systems; emergency response plans; communication protocols</a:t>
                      </a: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Early flood warnings; coordinated evacuations; road closure plans; inter‑agency response</a:t>
                      </a:r>
                    </a:p>
                  </a:txBody>
                  <a:tcPr marL="30540" marR="30540" marT="15270" marB="15270" anchor="ctr"/>
                </a:tc>
                <a:tc>
                  <a:txBody>
                    <a:bodyPr/>
                    <a:lstStyle/>
                    <a:p>
                      <a:pPr>
                        <a:buNone/>
                      </a:pPr>
                      <a:r>
                        <a:rPr lang="en-GB" sz="800" dirty="0">
                          <a:effectLst/>
                          <a:latin typeface="Arial" panose="020B0604020202020204" pitchFamily="34" charset="0"/>
                          <a:cs typeface="Arial" panose="020B0604020202020204" pitchFamily="34" charset="0"/>
                        </a:rPr>
                        <a:t>• Warning lead time (hours)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Response activation time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Evacuation effectiveness </a:t>
                      </a:r>
                      <a:br>
                        <a:rPr lang="en-GB" sz="800" dirty="0">
                          <a:effectLst/>
                          <a:latin typeface="Arial" panose="020B0604020202020204" pitchFamily="34" charset="0"/>
                          <a:cs typeface="Arial" panose="020B0604020202020204" pitchFamily="34" charset="0"/>
                        </a:rPr>
                      </a:br>
                      <a:r>
                        <a:rPr lang="en-GB" sz="800" dirty="0">
                          <a:effectLst/>
                          <a:latin typeface="Arial" panose="020B0604020202020204" pitchFamily="34" charset="0"/>
                          <a:cs typeface="Arial" panose="020B0604020202020204" pitchFamily="34" charset="0"/>
                        </a:rPr>
                        <a:t>• Reduction in human and economic losses</a:t>
                      </a:r>
                    </a:p>
                  </a:txBody>
                  <a:tcPr marL="30540" marR="30540" marT="15270" marB="15270" anchor="ctr"/>
                </a:tc>
                <a:extLst>
                  <a:ext uri="{0D108BD9-81ED-4DB2-BD59-A6C34878D82A}">
                    <a16:rowId xmlns:a16="http://schemas.microsoft.com/office/drawing/2014/main" val="2868489538"/>
                  </a:ext>
                </a:extLst>
              </a:tr>
            </a:tbl>
          </a:graphicData>
        </a:graphic>
      </p:graphicFrame>
      <p:graphicFrame>
        <p:nvGraphicFramePr>
          <p:cNvPr id="14" name="Table 13">
            <a:extLst>
              <a:ext uri="{FF2B5EF4-FFF2-40B4-BE49-F238E27FC236}">
                <a16:creationId xmlns:a16="http://schemas.microsoft.com/office/drawing/2014/main" id="{1C38B048-BE1F-3F82-FB06-BDB771403D8E}"/>
              </a:ext>
            </a:extLst>
          </p:cNvPr>
          <p:cNvGraphicFramePr>
            <a:graphicFrameLocks noGrp="1"/>
          </p:cNvGraphicFramePr>
          <p:nvPr>
            <p:extLst>
              <p:ext uri="{D42A27DB-BD31-4B8C-83A1-F6EECF244321}">
                <p14:modId xmlns:p14="http://schemas.microsoft.com/office/powerpoint/2010/main" val="2527039726"/>
              </p:ext>
            </p:extLst>
          </p:nvPr>
        </p:nvGraphicFramePr>
        <p:xfrm>
          <a:off x="3891570" y="3250124"/>
          <a:ext cx="3328415" cy="3324328"/>
        </p:xfrm>
        <a:graphic>
          <a:graphicData uri="http://schemas.openxmlformats.org/drawingml/2006/table">
            <a:tbl>
              <a:tblPr firstRow="1" firstCol="1" bandRow="1">
                <a:tableStyleId>{5C22544A-7EE6-4342-B048-85BDC9FD1C3A}</a:tableStyleId>
              </a:tblPr>
              <a:tblGrid>
                <a:gridCol w="665683">
                  <a:extLst>
                    <a:ext uri="{9D8B030D-6E8A-4147-A177-3AD203B41FA5}">
                      <a16:colId xmlns:a16="http://schemas.microsoft.com/office/drawing/2014/main" val="1857996334"/>
                    </a:ext>
                  </a:extLst>
                </a:gridCol>
                <a:gridCol w="665683">
                  <a:extLst>
                    <a:ext uri="{9D8B030D-6E8A-4147-A177-3AD203B41FA5}">
                      <a16:colId xmlns:a16="http://schemas.microsoft.com/office/drawing/2014/main" val="1551254562"/>
                    </a:ext>
                  </a:extLst>
                </a:gridCol>
                <a:gridCol w="665683">
                  <a:extLst>
                    <a:ext uri="{9D8B030D-6E8A-4147-A177-3AD203B41FA5}">
                      <a16:colId xmlns:a16="http://schemas.microsoft.com/office/drawing/2014/main" val="3061666314"/>
                    </a:ext>
                  </a:extLst>
                </a:gridCol>
                <a:gridCol w="665683">
                  <a:extLst>
                    <a:ext uri="{9D8B030D-6E8A-4147-A177-3AD203B41FA5}">
                      <a16:colId xmlns:a16="http://schemas.microsoft.com/office/drawing/2014/main" val="3912847394"/>
                    </a:ext>
                  </a:extLst>
                </a:gridCol>
                <a:gridCol w="665683">
                  <a:extLst>
                    <a:ext uri="{9D8B030D-6E8A-4147-A177-3AD203B41FA5}">
                      <a16:colId xmlns:a16="http://schemas.microsoft.com/office/drawing/2014/main" val="1428344713"/>
                    </a:ext>
                  </a:extLst>
                </a:gridCol>
              </a:tblGrid>
              <a:tr h="193439">
                <a:tc>
                  <a:txBody>
                    <a:bodyPr/>
                    <a:lstStyle/>
                    <a:p>
                      <a:pPr algn="ctr">
                        <a:lnSpc>
                          <a:spcPct val="115000"/>
                        </a:lnSpc>
                        <a:buNone/>
                      </a:pPr>
                      <a:r>
                        <a:rPr lang="en-GB" sz="1100" kern="100">
                          <a:effectLst/>
                        </a:rPr>
                        <a:t>Task</a:t>
                      </a:r>
                      <a:endParaRPr lang="en-GB" sz="1200" kern="1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gn="ctr">
                        <a:lnSpc>
                          <a:spcPct val="115000"/>
                        </a:lnSpc>
                        <a:buNone/>
                      </a:pPr>
                      <a:r>
                        <a:rPr lang="en-GB" sz="1100" kern="100" dirty="0">
                          <a:effectLst/>
                        </a:rPr>
                        <a:t>Status</a:t>
                      </a:r>
                      <a:endParaRPr lang="en-GB" sz="1200" kern="100" dirty="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gn="ctr">
                        <a:lnSpc>
                          <a:spcPct val="115000"/>
                        </a:lnSpc>
                        <a:buNone/>
                      </a:pPr>
                      <a:r>
                        <a:rPr lang="en-GB" sz="1100" kern="100">
                          <a:effectLst/>
                        </a:rPr>
                        <a:t>Due Date</a:t>
                      </a:r>
                      <a:endParaRPr lang="en-GB" sz="1200" kern="1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gn="ctr">
                        <a:lnSpc>
                          <a:spcPct val="115000"/>
                        </a:lnSpc>
                        <a:buNone/>
                      </a:pPr>
                      <a:r>
                        <a:rPr lang="en-GB" sz="1100" kern="100" dirty="0">
                          <a:effectLst/>
                        </a:rPr>
                        <a:t>Priority</a:t>
                      </a:r>
                      <a:endParaRPr lang="en-GB" sz="1200" kern="100" dirty="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gn="ctr">
                        <a:lnSpc>
                          <a:spcPct val="115000"/>
                        </a:lnSpc>
                        <a:buNone/>
                      </a:pPr>
                      <a:r>
                        <a:rPr lang="en-GB" sz="1100" kern="100">
                          <a:effectLst/>
                        </a:rPr>
                        <a:t>Notes</a:t>
                      </a:r>
                      <a:endParaRPr lang="en-GB" sz="1200" kern="100">
                        <a:effectLst/>
                        <a:latin typeface="Times New Roman" panose="02020603050405020304" pitchFamily="18" charset="0"/>
                        <a:ea typeface="Times New Roman" panose="02020603050405020304" pitchFamily="18" charset="0"/>
                      </a:endParaRPr>
                    </a:p>
                  </a:txBody>
                  <a:tcPr marL="9525" marR="9525" marT="9525" marB="9525" anchor="ctr"/>
                </a:tc>
                <a:extLst>
                  <a:ext uri="{0D108BD9-81ED-4DB2-BD59-A6C34878D82A}">
                    <a16:rowId xmlns:a16="http://schemas.microsoft.com/office/drawing/2014/main" val="665100147"/>
                  </a:ext>
                </a:extLst>
              </a:tr>
              <a:tr h="517051">
                <a:tc>
                  <a:txBody>
                    <a:bodyPr/>
                    <a:lstStyle/>
                    <a:p>
                      <a:pPr>
                        <a:lnSpc>
                          <a:spcPct val="115000"/>
                        </a:lnSpc>
                        <a:buNone/>
                      </a:pPr>
                      <a:r>
                        <a:rPr lang="en-GB" sz="800" kern="100" dirty="0">
                          <a:effectLst/>
                          <a:latin typeface="Arial" panose="020B0604020202020204" pitchFamily="34" charset="0"/>
                          <a:cs typeface="Arial" panose="020B0604020202020204" pitchFamily="34" charset="0"/>
                        </a:rPr>
                        <a:t>Public Consultation (Emerging Plan)</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dirty="0">
                          <a:effectLst/>
                          <a:latin typeface="Arial" panose="020B0604020202020204" pitchFamily="34" charset="0"/>
                          <a:cs typeface="Arial" panose="020B0604020202020204" pitchFamily="34" charset="0"/>
                        </a:rPr>
                        <a:t>To do</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a:effectLst/>
                          <a:latin typeface="Arial" panose="020B0604020202020204" pitchFamily="34" charset="0"/>
                          <a:cs typeface="Arial" panose="020B0604020202020204" pitchFamily="34" charset="0"/>
                        </a:rPr>
                        <a:t>18 Mar 2026</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a:effectLst/>
                          <a:latin typeface="Arial" panose="020B0604020202020204" pitchFamily="34" charset="0"/>
                          <a:cs typeface="Arial" panose="020B0604020202020204" pitchFamily="34" charset="0"/>
                        </a:rPr>
                        <a:t>High</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a:effectLst/>
                          <a:latin typeface="Arial" panose="020B0604020202020204" pitchFamily="34" charset="0"/>
                          <a:cs typeface="Arial" panose="020B0604020202020204" pitchFamily="34" charset="0"/>
                        </a:rPr>
                        <a:t>Upcoming milestone – preparation likely required</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extLst>
                  <a:ext uri="{0D108BD9-81ED-4DB2-BD59-A6C34878D82A}">
                    <a16:rowId xmlns:a16="http://schemas.microsoft.com/office/drawing/2014/main" val="3049296259"/>
                  </a:ext>
                </a:extLst>
              </a:tr>
              <a:tr h="389407">
                <a:tc>
                  <a:txBody>
                    <a:bodyPr/>
                    <a:lstStyle/>
                    <a:p>
                      <a:pPr>
                        <a:lnSpc>
                          <a:spcPct val="115000"/>
                        </a:lnSpc>
                        <a:buNone/>
                      </a:pPr>
                      <a:r>
                        <a:rPr lang="en-GB" sz="800" kern="100">
                          <a:effectLst/>
                          <a:latin typeface="Arial" panose="020B0604020202020204" pitchFamily="34" charset="0"/>
                          <a:cs typeface="Arial" panose="020B0604020202020204" pitchFamily="34" charset="0"/>
                        </a:rPr>
                        <a:t>Nature‑Based Solutions (Planting)</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dirty="0">
                          <a:effectLst/>
                          <a:latin typeface="Arial" panose="020B0604020202020204" pitchFamily="34" charset="0"/>
                          <a:cs typeface="Arial" panose="020B0604020202020204" pitchFamily="34" charset="0"/>
                        </a:rPr>
                        <a:t>To do</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dirty="0">
                          <a:effectLst/>
                          <a:latin typeface="Arial" panose="020B0604020202020204" pitchFamily="34" charset="0"/>
                          <a:cs typeface="Arial" panose="020B0604020202020204" pitchFamily="34" charset="0"/>
                        </a:rPr>
                        <a:t>30 Sep 2026</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a:effectLst/>
                          <a:latin typeface="Arial" panose="020B0604020202020204" pitchFamily="34" charset="0"/>
                          <a:cs typeface="Arial" panose="020B0604020202020204" pitchFamily="34" charset="0"/>
                        </a:rPr>
                        <a:t>Normal</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a:effectLst/>
                          <a:latin typeface="Arial" panose="020B0604020202020204" pitchFamily="34" charset="0"/>
                          <a:cs typeface="Arial" panose="020B0604020202020204" pitchFamily="34" charset="0"/>
                        </a:rPr>
                        <a:t>Align with seasonal constraints</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extLst>
                  <a:ext uri="{0D108BD9-81ED-4DB2-BD59-A6C34878D82A}">
                    <a16:rowId xmlns:a16="http://schemas.microsoft.com/office/drawing/2014/main" val="758279321"/>
                  </a:ext>
                </a:extLst>
              </a:tr>
              <a:tr h="517051">
                <a:tc>
                  <a:txBody>
                    <a:bodyPr/>
                    <a:lstStyle/>
                    <a:p>
                      <a:pPr>
                        <a:lnSpc>
                          <a:spcPct val="115000"/>
                        </a:lnSpc>
                        <a:buNone/>
                      </a:pPr>
                      <a:r>
                        <a:rPr lang="en-GB" sz="800" kern="100" dirty="0">
                          <a:effectLst/>
                          <a:latin typeface="Arial" panose="020B0604020202020204" pitchFamily="34" charset="0"/>
                          <a:cs typeface="Arial" panose="020B0604020202020204" pitchFamily="34" charset="0"/>
                        </a:rPr>
                        <a:t>Sensor Installation (Worcester)</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a:effectLst/>
                          <a:latin typeface="Arial" panose="020B0604020202020204" pitchFamily="34" charset="0"/>
                          <a:cs typeface="Arial" panose="020B0604020202020204" pitchFamily="34" charset="0"/>
                        </a:rPr>
                        <a:t>To do</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dirty="0">
                          <a:effectLst/>
                          <a:latin typeface="Arial" panose="020B0604020202020204" pitchFamily="34" charset="0"/>
                          <a:cs typeface="Arial" panose="020B0604020202020204" pitchFamily="34" charset="0"/>
                        </a:rPr>
                        <a:t>30 Sep 2026</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dirty="0">
                          <a:effectLst/>
                          <a:latin typeface="Arial" panose="020B0604020202020204" pitchFamily="34" charset="0"/>
                          <a:cs typeface="Arial" panose="020B0604020202020204" pitchFamily="34" charset="0"/>
                        </a:rPr>
                        <a:t>Normal</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solidFill>
                      <a:schemeClr val="accent1">
                        <a:tint val="40000"/>
                      </a:schemeClr>
                    </a:solidFill>
                  </a:tcPr>
                </a:tc>
                <a:tc>
                  <a:txBody>
                    <a:bodyPr/>
                    <a:lstStyle/>
                    <a:p>
                      <a:pPr>
                        <a:lnSpc>
                          <a:spcPct val="115000"/>
                        </a:lnSpc>
                        <a:buNone/>
                      </a:pPr>
                      <a:r>
                        <a:rPr lang="en-GB" sz="800" kern="100">
                          <a:effectLst/>
                          <a:latin typeface="Arial" panose="020B0604020202020204" pitchFamily="34" charset="0"/>
                          <a:cs typeface="Arial" panose="020B0604020202020204" pitchFamily="34" charset="0"/>
                        </a:rPr>
                        <a:t>Potential dependency on design approvals</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extLst>
                  <a:ext uri="{0D108BD9-81ED-4DB2-BD59-A6C34878D82A}">
                    <a16:rowId xmlns:a16="http://schemas.microsoft.com/office/drawing/2014/main" val="2788624234"/>
                  </a:ext>
                </a:extLst>
              </a:tr>
              <a:tr h="288202">
                <a:tc>
                  <a:txBody>
                    <a:bodyPr/>
                    <a:lstStyle/>
                    <a:p>
                      <a:pPr>
                        <a:lnSpc>
                          <a:spcPct val="115000"/>
                        </a:lnSpc>
                        <a:buNone/>
                      </a:pPr>
                      <a:r>
                        <a:rPr lang="en-GB" sz="800" kern="100">
                          <a:effectLst/>
                          <a:latin typeface="Arial" panose="020B0604020202020204" pitchFamily="34" charset="0"/>
                          <a:cs typeface="Arial" panose="020B0604020202020204" pitchFamily="34" charset="0"/>
                        </a:rPr>
                        <a:t>Final Design &amp; Permitting</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a:effectLst/>
                          <a:latin typeface="Arial" panose="020B0604020202020204" pitchFamily="34" charset="0"/>
                          <a:cs typeface="Arial" panose="020B0604020202020204" pitchFamily="34" charset="0"/>
                        </a:rPr>
                        <a:t>To do</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a:effectLst/>
                          <a:latin typeface="Arial" panose="020B0604020202020204" pitchFamily="34" charset="0"/>
                          <a:cs typeface="Arial" panose="020B0604020202020204" pitchFamily="34" charset="0"/>
                        </a:rPr>
                        <a:t>23 Dec 2026</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dirty="0">
                          <a:effectLst/>
                          <a:latin typeface="Arial" panose="020B0604020202020204" pitchFamily="34" charset="0"/>
                          <a:cs typeface="Arial" panose="020B0604020202020204" pitchFamily="34" charset="0"/>
                        </a:rPr>
                        <a:t>High</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dirty="0">
                          <a:effectLst/>
                          <a:latin typeface="Arial" panose="020B0604020202020204" pitchFamily="34" charset="0"/>
                          <a:cs typeface="Arial" panose="020B0604020202020204" pitchFamily="34" charset="0"/>
                        </a:rPr>
                        <a:t>Critical path item</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extLst>
                  <a:ext uri="{0D108BD9-81ED-4DB2-BD59-A6C34878D82A}">
                    <a16:rowId xmlns:a16="http://schemas.microsoft.com/office/drawing/2014/main" val="1718884985"/>
                  </a:ext>
                </a:extLst>
              </a:tr>
              <a:tr h="572380">
                <a:tc>
                  <a:txBody>
                    <a:bodyPr/>
                    <a:lstStyle/>
                    <a:p>
                      <a:pPr>
                        <a:lnSpc>
                          <a:spcPct val="115000"/>
                        </a:lnSpc>
                        <a:buNone/>
                      </a:pPr>
                      <a:r>
                        <a:rPr lang="en-GB" sz="800" kern="100">
                          <a:effectLst/>
                          <a:latin typeface="Arial" panose="020B0604020202020204" pitchFamily="34" charset="0"/>
                          <a:cs typeface="Arial" panose="020B0604020202020204" pitchFamily="34" charset="0"/>
                        </a:rPr>
                        <a:t>Severn Stoke Construction (Embankment)</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a:effectLst/>
                          <a:latin typeface="Arial" panose="020B0604020202020204" pitchFamily="34" charset="0"/>
                          <a:cs typeface="Arial" panose="020B0604020202020204" pitchFamily="34" charset="0"/>
                        </a:rPr>
                        <a:t>To do</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a:effectLst/>
                          <a:latin typeface="Arial" panose="020B0604020202020204" pitchFamily="34" charset="0"/>
                          <a:cs typeface="Arial" panose="020B0604020202020204" pitchFamily="34" charset="0"/>
                        </a:rPr>
                        <a:t>22 Dec 2026</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dirty="0">
                          <a:effectLst/>
                          <a:latin typeface="Arial" panose="020B0604020202020204" pitchFamily="34" charset="0"/>
                          <a:cs typeface="Arial" panose="020B0604020202020204" pitchFamily="34" charset="0"/>
                        </a:rPr>
                        <a:t>High</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dirty="0">
                          <a:effectLst/>
                          <a:latin typeface="Arial" panose="020B0604020202020204" pitchFamily="34" charset="0"/>
                          <a:cs typeface="Arial" panose="020B0604020202020204" pitchFamily="34" charset="0"/>
                        </a:rPr>
                        <a:t>Likely dependent on permitting</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extLst>
                  <a:ext uri="{0D108BD9-81ED-4DB2-BD59-A6C34878D82A}">
                    <a16:rowId xmlns:a16="http://schemas.microsoft.com/office/drawing/2014/main" val="3648913382"/>
                  </a:ext>
                </a:extLst>
              </a:tr>
              <a:tr h="389407">
                <a:tc>
                  <a:txBody>
                    <a:bodyPr/>
                    <a:lstStyle/>
                    <a:p>
                      <a:pPr>
                        <a:lnSpc>
                          <a:spcPct val="115000"/>
                        </a:lnSpc>
                        <a:buNone/>
                      </a:pPr>
                      <a:r>
                        <a:rPr lang="en-GB" sz="800" kern="100" dirty="0">
                          <a:effectLst/>
                          <a:latin typeface="Arial" panose="020B0604020202020204" pitchFamily="34" charset="0"/>
                          <a:cs typeface="Arial" panose="020B0604020202020204" pitchFamily="34" charset="0"/>
                        </a:rPr>
                        <a:t>Final Strategy Submission (UK Govt)</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a:effectLst/>
                          <a:latin typeface="Arial" panose="020B0604020202020204" pitchFamily="34" charset="0"/>
                          <a:cs typeface="Arial" panose="020B0604020202020204" pitchFamily="34" charset="0"/>
                        </a:rPr>
                        <a:t>To do</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a:effectLst/>
                          <a:latin typeface="Arial" panose="020B0604020202020204" pitchFamily="34" charset="0"/>
                          <a:cs typeface="Arial" panose="020B0604020202020204" pitchFamily="34" charset="0"/>
                        </a:rPr>
                        <a:t>—</a:t>
                      </a:r>
                      <a:endParaRPr lang="en-GB" sz="800" kern="10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dirty="0">
                          <a:effectLst/>
                          <a:latin typeface="Arial" panose="020B0604020202020204" pitchFamily="34" charset="0"/>
                          <a:cs typeface="Arial" panose="020B0604020202020204" pitchFamily="34" charset="0"/>
                        </a:rPr>
                        <a:t>Normal</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tc>
                  <a:txBody>
                    <a:bodyPr/>
                    <a:lstStyle/>
                    <a:p>
                      <a:pPr>
                        <a:lnSpc>
                          <a:spcPct val="115000"/>
                        </a:lnSpc>
                        <a:buNone/>
                      </a:pPr>
                      <a:r>
                        <a:rPr lang="en-GB" sz="800" kern="100" dirty="0">
                          <a:effectLst/>
                          <a:latin typeface="Arial" panose="020B0604020202020204" pitchFamily="34" charset="0"/>
                          <a:cs typeface="Arial" panose="020B0604020202020204" pitchFamily="34" charset="0"/>
                        </a:rPr>
                        <a:t>Due date not set</a:t>
                      </a:r>
                      <a:endParaRPr lang="en-GB" sz="800" kern="1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tc>
                <a:extLst>
                  <a:ext uri="{0D108BD9-81ED-4DB2-BD59-A6C34878D82A}">
                    <a16:rowId xmlns:a16="http://schemas.microsoft.com/office/drawing/2014/main" val="3914483808"/>
                  </a:ext>
                </a:extLst>
              </a:tr>
            </a:tbl>
          </a:graphicData>
        </a:graphic>
      </p:graphicFrame>
      <p:sp>
        <p:nvSpPr>
          <p:cNvPr id="17" name="TextBox 16">
            <a:extLst>
              <a:ext uri="{FF2B5EF4-FFF2-40B4-BE49-F238E27FC236}">
                <a16:creationId xmlns:a16="http://schemas.microsoft.com/office/drawing/2014/main" id="{0CCC1B2A-D235-63F1-2E74-DCD5091B2A64}"/>
              </a:ext>
            </a:extLst>
          </p:cNvPr>
          <p:cNvSpPr txBox="1"/>
          <p:nvPr/>
        </p:nvSpPr>
        <p:spPr>
          <a:xfrm>
            <a:off x="3094445" y="736627"/>
            <a:ext cx="4281714" cy="2123658"/>
          </a:xfrm>
          <a:prstGeom prst="rect">
            <a:avLst/>
          </a:prstGeom>
          <a:solidFill>
            <a:schemeClr val="accent4">
              <a:alpha val="40179"/>
            </a:schemeClr>
          </a:solidFill>
        </p:spPr>
        <p:txBody>
          <a:bodyPr wrap="square">
            <a:spAutoFit/>
          </a:bodyPr>
          <a:lstStyle/>
          <a:p>
            <a:r>
              <a:rPr lang="en-US" sz="1100" b="1" dirty="0">
                <a:latin typeface="Arial" panose="020B0604020202020204" pitchFamily="34" charset="0"/>
                <a:cs typeface="Arial" panose="020B0604020202020204" pitchFamily="34" charset="0"/>
              </a:rPr>
              <a:t>Purpose:</a:t>
            </a:r>
          </a:p>
          <a:p>
            <a:r>
              <a:rPr lang="en-US" sz="1100" dirty="0">
                <a:latin typeface="Arial" panose="020B0604020202020204" pitchFamily="34" charset="0"/>
                <a:cs typeface="Arial" panose="020B0604020202020204" pitchFamily="34" charset="0"/>
              </a:rPr>
              <a:t>The purpose of this study is to assess whether an integrated flood risk management approach can improve highway resilience and reduce disruption in flood‑prone areas of Worcestershire and Shropshire.</a:t>
            </a:r>
          </a:p>
          <a:p>
            <a:r>
              <a:rPr lang="en-US" sz="1100" b="1" dirty="0">
                <a:latin typeface="Arial" panose="020B0604020202020204" pitchFamily="34" charset="0"/>
                <a:cs typeface="Arial" panose="020B0604020202020204" pitchFamily="34" charset="0"/>
              </a:rPr>
              <a:t>Hypothesis:</a:t>
            </a:r>
          </a:p>
          <a:p>
            <a:r>
              <a:rPr lang="en-US" sz="1100" dirty="0">
                <a:latin typeface="Arial" panose="020B0604020202020204" pitchFamily="34" charset="0"/>
                <a:cs typeface="Arial" panose="020B0604020202020204" pitchFamily="34" charset="0"/>
              </a:rPr>
              <a:t>It is hypothesized that combining engineered flood </a:t>
            </a:r>
            <a:r>
              <a:rPr lang="en-US" sz="1100" dirty="0" err="1">
                <a:latin typeface="Arial" panose="020B0604020202020204" pitchFamily="34" charset="0"/>
                <a:cs typeface="Arial" panose="020B0604020202020204" pitchFamily="34" charset="0"/>
              </a:rPr>
              <a:t>defences</a:t>
            </a:r>
            <a:r>
              <a:rPr lang="en-US" sz="1100" dirty="0">
                <a:latin typeface="Arial" panose="020B0604020202020204" pitchFamily="34" charset="0"/>
                <a:cs typeface="Arial" panose="020B0604020202020204" pitchFamily="34" charset="0"/>
              </a:rPr>
              <a:t>, nature‑based solutions, resilient transport infrastructure, flood‑aware urban planning, and coordinated emergency response will significantly reduce flood‑related highway closures, infrastructure damage, and community disruption when compared to isolated mitigation measures.</a:t>
            </a:r>
          </a:p>
        </p:txBody>
      </p:sp>
      <p:sp>
        <p:nvSpPr>
          <p:cNvPr id="18" name="TextBox 17">
            <a:extLst>
              <a:ext uri="{FF2B5EF4-FFF2-40B4-BE49-F238E27FC236}">
                <a16:creationId xmlns:a16="http://schemas.microsoft.com/office/drawing/2014/main" id="{6569CE32-884B-F1F5-68DD-5B6925F8E038}"/>
              </a:ext>
            </a:extLst>
          </p:cNvPr>
          <p:cNvSpPr txBox="1"/>
          <p:nvPr/>
        </p:nvSpPr>
        <p:spPr>
          <a:xfrm>
            <a:off x="7349308" y="736627"/>
            <a:ext cx="3932792" cy="276999"/>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Operational WBS Table: Inputs, Outputs, and KPIs</a:t>
            </a:r>
          </a:p>
        </p:txBody>
      </p:sp>
      <p:sp>
        <p:nvSpPr>
          <p:cNvPr id="19" name="TextBox 18">
            <a:extLst>
              <a:ext uri="{FF2B5EF4-FFF2-40B4-BE49-F238E27FC236}">
                <a16:creationId xmlns:a16="http://schemas.microsoft.com/office/drawing/2014/main" id="{DC1DC38B-4FC4-A514-A439-08663B5EF810}"/>
              </a:ext>
            </a:extLst>
          </p:cNvPr>
          <p:cNvSpPr txBox="1"/>
          <p:nvPr/>
        </p:nvSpPr>
        <p:spPr>
          <a:xfrm>
            <a:off x="3891570" y="2985547"/>
            <a:ext cx="2061029" cy="261610"/>
          </a:xfrm>
          <a:prstGeom prst="rect">
            <a:avLst/>
          </a:prstGeom>
          <a:no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rtlCol="0">
            <a:spAutoFit/>
          </a:bodyPr>
          <a:lstStyle/>
          <a:p>
            <a:r>
              <a:rPr lang="en-US" sz="1100" b="1" dirty="0">
                <a:latin typeface="Arial" panose="020B0604020202020204" pitchFamily="34" charset="0"/>
                <a:cs typeface="Arial" panose="020B0604020202020204" pitchFamily="34" charset="0"/>
              </a:rPr>
              <a:t>Gant chart</a:t>
            </a:r>
          </a:p>
        </p:txBody>
      </p:sp>
      <p:sp>
        <p:nvSpPr>
          <p:cNvPr id="20" name="TextBox 19">
            <a:extLst>
              <a:ext uri="{FF2B5EF4-FFF2-40B4-BE49-F238E27FC236}">
                <a16:creationId xmlns:a16="http://schemas.microsoft.com/office/drawing/2014/main" id="{E653F3BE-F863-7975-F5C6-6CB2C54BA8DF}"/>
              </a:ext>
            </a:extLst>
          </p:cNvPr>
          <p:cNvSpPr txBox="1"/>
          <p:nvPr/>
        </p:nvSpPr>
        <p:spPr>
          <a:xfrm>
            <a:off x="7496336" y="61834"/>
            <a:ext cx="4454436"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Ericson Nanque ID: 2223493 LCLM5003  </a:t>
            </a:r>
          </a:p>
        </p:txBody>
      </p:sp>
      <p:sp>
        <p:nvSpPr>
          <p:cNvPr id="32" name="TextBox 31">
            <a:extLst>
              <a:ext uri="{FF2B5EF4-FFF2-40B4-BE49-F238E27FC236}">
                <a16:creationId xmlns:a16="http://schemas.microsoft.com/office/drawing/2014/main" id="{528C5131-1431-D2D6-8AAD-6FCD810EF894}"/>
              </a:ext>
            </a:extLst>
          </p:cNvPr>
          <p:cNvSpPr txBox="1"/>
          <p:nvPr/>
        </p:nvSpPr>
        <p:spPr>
          <a:xfrm>
            <a:off x="-168656" y="12820034"/>
            <a:ext cx="12055856" cy="369332"/>
          </a:xfrm>
          <a:prstGeom prst="rect">
            <a:avLst/>
          </a:prstGeom>
          <a:noFill/>
        </p:spPr>
        <p:txBody>
          <a:bodyPr wrap="square" rtlCol="0">
            <a:spAutoFit/>
          </a:bodyPr>
          <a:lstStyle/>
          <a:p>
            <a:endParaRPr lang="en-US" dirty="0"/>
          </a:p>
        </p:txBody>
      </p:sp>
      <p:sp>
        <p:nvSpPr>
          <p:cNvPr id="33" name="Rectangle 4">
            <a:extLst>
              <a:ext uri="{FF2B5EF4-FFF2-40B4-BE49-F238E27FC236}">
                <a16:creationId xmlns:a16="http://schemas.microsoft.com/office/drawing/2014/main" id="{B14FA8E3-05FF-7A56-DB6D-ED39C0167BA0}"/>
              </a:ext>
            </a:extLst>
          </p:cNvPr>
          <p:cNvSpPr>
            <a:spLocks noChangeArrowheads="1"/>
          </p:cNvSpPr>
          <p:nvPr/>
        </p:nvSpPr>
        <p:spPr bwMode="auto">
          <a:xfrm>
            <a:off x="0" y="6511472"/>
            <a:ext cx="12192000" cy="569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cs typeface="Arial" panose="020B0604020202020204" pitchFamily="34" charset="0"/>
              </a:rPr>
              <a:t>Institution of Civil Engineers (ICE). (2016). </a:t>
            </a:r>
            <a:r>
              <a:rPr kumimoji="0" lang="en-US" altLang="en-US" sz="800" b="0" i="1" u="none" strike="noStrike" cap="none" normalizeH="0" baseline="0" dirty="0">
                <a:ln>
                  <a:noFill/>
                </a:ln>
                <a:solidFill>
                  <a:srgbClr val="000000"/>
                </a:solidFill>
                <a:effectLst/>
                <a:cs typeface="Arial" panose="020B0604020202020204" pitchFamily="34" charset="0"/>
              </a:rPr>
              <a:t>Overview of the Road Development Process</a:t>
            </a:r>
            <a:r>
              <a:rPr kumimoji="0" lang="en-US" altLang="en-US" sz="800" b="0" i="0" u="none" strike="noStrike" cap="none" normalizeH="0" baseline="0" dirty="0">
                <a:ln>
                  <a:noFill/>
                </a:ln>
                <a:solidFill>
                  <a:srgbClr val="000000"/>
                </a:solidFill>
                <a:effectLst/>
                <a:cs typeface="Arial" panose="020B0604020202020204" pitchFamily="34" charset="0"/>
              </a:rPr>
              <a:t>. [online] Available at: </a:t>
            </a:r>
            <a:r>
              <a:rPr kumimoji="0" lang="en-US" altLang="en-US" sz="800" b="0" i="0" u="none" strike="noStrike" cap="none" normalizeH="0" baseline="0" dirty="0">
                <a:ln>
                  <a:noFill/>
                </a:ln>
                <a:solidFill>
                  <a:srgbClr val="000000"/>
                </a:solidFill>
                <a:effectLst/>
                <a:cs typeface="Arial" panose="020B0604020202020204" pitchFamily="34" charset="0"/>
                <a:hlinkClick r:id="rId3"/>
              </a:rPr>
              <a:t>https://www.ice.org.uk/areas-of-interest/transportation/the-road-development-process-an-overview</a:t>
            </a:r>
            <a:r>
              <a:rPr kumimoji="0" lang="en-US" altLang="en-US" sz="1300" b="0" i="0" u="none" strike="noStrike" cap="none" normalizeH="0" baseline="0" dirty="0">
                <a:ln>
                  <a:noFill/>
                </a:ln>
                <a:solidFill>
                  <a:srgbClr val="000000"/>
                </a:solidFill>
                <a:effectLst/>
                <a:latin typeface="Calibri" panose="020F0502020204030204" pitchFamily="34" charset="0"/>
                <a:hlinkClick r:id="rId3"/>
              </a:rPr>
              <a:t>.</a:t>
            </a:r>
            <a:r>
              <a:rPr kumimoji="0" lang="en-US" altLang="en-US" sz="800" b="0" i="0" u="none" strike="noStrike" cap="none" normalizeH="0" baseline="0" dirty="0">
                <a:ln>
                  <a:noFill/>
                </a:ln>
                <a:solidFill>
                  <a:srgbClr val="000000"/>
                </a:solidFill>
                <a:effectLst/>
                <a:cs typeface="Arial" panose="020B0604020202020204" pitchFamily="34" charset="0"/>
              </a:rPr>
              <a:t> (accessed 29/04/2026)  </a:t>
            </a:r>
            <a:r>
              <a:rPr kumimoji="0" lang="en-US" altLang="en-US" sz="1300" b="0" i="0" u="none" strike="noStrike" cap="none" normalizeH="0" baseline="0" dirty="0">
                <a:ln>
                  <a:noFill/>
                </a:ln>
                <a:solidFill>
                  <a:srgbClr val="000000"/>
                </a:solidFill>
                <a:effectLst/>
                <a:latin typeface="Calibri" panose="020F0502020204030204" pitchFamily="34" charset="0"/>
              </a:rPr>
              <a:t>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7" name="TextBox 36">
            <a:extLst>
              <a:ext uri="{FF2B5EF4-FFF2-40B4-BE49-F238E27FC236}">
                <a16:creationId xmlns:a16="http://schemas.microsoft.com/office/drawing/2014/main" id="{36377B4B-6C31-BCCC-CD62-5EF29CFAE484}"/>
              </a:ext>
            </a:extLst>
          </p:cNvPr>
          <p:cNvSpPr txBox="1"/>
          <p:nvPr/>
        </p:nvSpPr>
        <p:spPr>
          <a:xfrm>
            <a:off x="136144" y="13852801"/>
            <a:ext cx="12055856" cy="369332"/>
          </a:xfrm>
          <a:prstGeom prst="rect">
            <a:avLst/>
          </a:prstGeom>
          <a:noFill/>
        </p:spPr>
        <p:txBody>
          <a:bodyPr wrap="square" rtlCol="0">
            <a:spAutoFit/>
          </a:bodyPr>
          <a:lstStyle/>
          <a:p>
            <a:endParaRPr lang="en-US" dirty="0"/>
          </a:p>
        </p:txBody>
      </p:sp>
      <p:sp>
        <p:nvSpPr>
          <p:cNvPr id="39" name="Rectangle 9">
            <a:extLst>
              <a:ext uri="{FF2B5EF4-FFF2-40B4-BE49-F238E27FC236}">
                <a16:creationId xmlns:a16="http://schemas.microsoft.com/office/drawing/2014/main" id="{778FA408-B74D-1799-EA9A-F7E44746CC09}"/>
              </a:ext>
            </a:extLst>
          </p:cNvPr>
          <p:cNvSpPr>
            <a:spLocks noChangeArrowheads="1"/>
          </p:cNvSpPr>
          <p:nvPr/>
        </p:nvSpPr>
        <p:spPr bwMode="auto">
          <a:xfrm>
            <a:off x="0" y="6626636"/>
            <a:ext cx="8435323" cy="569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err="1">
                <a:ln>
                  <a:noFill/>
                </a:ln>
                <a:solidFill>
                  <a:srgbClr val="000000"/>
                </a:solidFill>
                <a:effectLst/>
                <a:cs typeface="Arial" panose="020B0604020202020204" pitchFamily="34" charset="0"/>
              </a:rPr>
              <a:t>Tensar</a:t>
            </a:r>
            <a:r>
              <a:rPr kumimoji="0" lang="en-US" altLang="en-US" sz="800" b="0" i="0" u="none" strike="noStrike" cap="none" normalizeH="0" baseline="0" dirty="0">
                <a:ln>
                  <a:noFill/>
                </a:ln>
                <a:solidFill>
                  <a:srgbClr val="000000"/>
                </a:solidFill>
                <a:effectLst/>
                <a:cs typeface="Arial" panose="020B0604020202020204" pitchFamily="34" charset="0"/>
              </a:rPr>
              <a:t> (2021). </a:t>
            </a:r>
            <a:r>
              <a:rPr kumimoji="0" lang="en-US" altLang="en-US" sz="800" b="0" i="1" u="none" strike="noStrike" cap="none" normalizeH="0" baseline="0" dirty="0">
                <a:ln>
                  <a:noFill/>
                </a:ln>
                <a:solidFill>
                  <a:srgbClr val="000000"/>
                </a:solidFill>
                <a:effectLst/>
                <a:cs typeface="Arial" panose="020B0604020202020204" pitchFamily="34" charset="0"/>
              </a:rPr>
              <a:t>Highway Construction: Guidance on Processes and Challenges</a:t>
            </a:r>
            <a:r>
              <a:rPr kumimoji="0" lang="en-US" altLang="en-US" sz="800" b="0" i="0" u="none" strike="noStrike" cap="none" normalizeH="0" baseline="0" dirty="0">
                <a:ln>
                  <a:noFill/>
                </a:ln>
                <a:solidFill>
                  <a:srgbClr val="000000"/>
                </a:solidFill>
                <a:effectLst/>
                <a:cs typeface="Arial" panose="020B0604020202020204" pitchFamily="34" charset="0"/>
              </a:rPr>
              <a:t>. [online] </a:t>
            </a:r>
            <a:r>
              <a:rPr kumimoji="0" lang="en-US" altLang="en-US" sz="800" b="0" i="0" u="none" strike="noStrike" cap="none" normalizeH="0" baseline="0" dirty="0" err="1">
                <a:ln>
                  <a:noFill/>
                </a:ln>
                <a:solidFill>
                  <a:srgbClr val="000000"/>
                </a:solidFill>
                <a:effectLst/>
                <a:cs typeface="Arial" panose="020B0604020202020204" pitchFamily="34" charset="0"/>
              </a:rPr>
              <a:t>Tensar.co.uk</a:t>
            </a:r>
            <a:r>
              <a:rPr kumimoji="0" lang="en-US" altLang="en-US" sz="800" b="0" i="0" u="none" strike="noStrike" cap="none" normalizeH="0" baseline="0" dirty="0">
                <a:ln>
                  <a:noFill/>
                </a:ln>
                <a:solidFill>
                  <a:srgbClr val="000000"/>
                </a:solidFill>
                <a:effectLst/>
                <a:cs typeface="Arial" panose="020B0604020202020204" pitchFamily="34" charset="0"/>
              </a:rPr>
              <a:t>. Available at: https://</a:t>
            </a:r>
            <a:r>
              <a:rPr kumimoji="0" lang="en-US" altLang="en-US" sz="800" b="0" i="0" u="none" strike="noStrike" cap="none" normalizeH="0" baseline="0" dirty="0" err="1">
                <a:ln>
                  <a:noFill/>
                </a:ln>
                <a:solidFill>
                  <a:srgbClr val="000000"/>
                </a:solidFill>
                <a:effectLst/>
                <a:cs typeface="Arial" panose="020B0604020202020204" pitchFamily="34" charset="0"/>
              </a:rPr>
              <a:t>www.tensar.co.uk</a:t>
            </a:r>
            <a:r>
              <a:rPr kumimoji="0" lang="en-US" altLang="en-US" sz="800" b="0" i="0" u="none" strike="noStrike" cap="none" normalizeH="0" baseline="0" dirty="0">
                <a:ln>
                  <a:noFill/>
                </a:ln>
                <a:solidFill>
                  <a:srgbClr val="000000"/>
                </a:solidFill>
                <a:effectLst/>
                <a:cs typeface="Arial" panose="020B0604020202020204" pitchFamily="34" charset="0"/>
              </a:rPr>
              <a:t>/resources/guides/highway-construction</a:t>
            </a:r>
            <a:r>
              <a:rPr kumimoji="0" lang="en-US" altLang="en-US" sz="1300" b="0" i="0" u="none" strike="noStrike" cap="none" normalizeH="0" baseline="0" dirty="0">
                <a:ln>
                  <a:noFill/>
                </a:ln>
                <a:solidFill>
                  <a:srgbClr val="000000"/>
                </a:solidFill>
                <a:effectLst/>
                <a:latin typeface="Calibri" panose="020F0502020204030204" pitchFamily="34" charset="0"/>
              </a:rPr>
              <a: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909198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476C2-D28A-BCE0-F6F4-4961CF0AE155}"/>
              </a:ext>
            </a:extLst>
          </p:cNvPr>
          <p:cNvSpPr>
            <a:spLocks noGrp="1"/>
          </p:cNvSpPr>
          <p:nvPr>
            <p:ph type="title"/>
          </p:nvPr>
        </p:nvSpPr>
        <p:spPr/>
        <p:txBody>
          <a:bodyPr/>
          <a:lstStyle/>
          <a:p>
            <a:r>
              <a:rPr lang="en-US" dirty="0"/>
              <a:t>Attachment </a:t>
            </a:r>
          </a:p>
        </p:txBody>
      </p:sp>
      <p:graphicFrame>
        <p:nvGraphicFramePr>
          <p:cNvPr id="4" name="Content Placeholder 3">
            <a:extLst>
              <a:ext uri="{FF2B5EF4-FFF2-40B4-BE49-F238E27FC236}">
                <a16:creationId xmlns:a16="http://schemas.microsoft.com/office/drawing/2014/main" id="{4DDE989E-E39E-2022-5314-41986477EE28}"/>
              </a:ext>
            </a:extLst>
          </p:cNvPr>
          <p:cNvGraphicFramePr>
            <a:graphicFrameLocks noGrp="1" noChangeAspect="1"/>
          </p:cNvGraphicFramePr>
          <p:nvPr>
            <p:ph idx="1"/>
            <p:extLst>
              <p:ext uri="{D42A27DB-BD31-4B8C-83A1-F6EECF244321}">
                <p14:modId xmlns:p14="http://schemas.microsoft.com/office/powerpoint/2010/main" val="1130202982"/>
              </p:ext>
            </p:extLst>
          </p:nvPr>
        </p:nvGraphicFramePr>
        <p:xfrm>
          <a:off x="5616574" y="2397211"/>
          <a:ext cx="3252387" cy="2054139"/>
        </p:xfrm>
        <a:graphic>
          <a:graphicData uri="http://schemas.openxmlformats.org/presentationml/2006/ole">
            <mc:AlternateContent xmlns:mc="http://schemas.openxmlformats.org/markup-compatibility/2006">
              <mc:Choice xmlns:v="urn:schemas-microsoft-com:vml" Requires="v">
                <p:oleObj name="Document" showAsIcon="1" r:id="rId3" imgW="965200" imgH="609600" progId="Word.Document.12">
                  <p:embed/>
                </p:oleObj>
              </mc:Choice>
              <mc:Fallback>
                <p:oleObj name="Document" showAsIcon="1" r:id="rId3" imgW="965200" imgH="609600" progId="Word.Document.12">
                  <p:embed/>
                  <p:pic>
                    <p:nvPicPr>
                      <p:cNvPr id="0" name=""/>
                      <p:cNvPicPr/>
                      <p:nvPr/>
                    </p:nvPicPr>
                    <p:blipFill>
                      <a:blip r:embed="rId4"/>
                      <a:stretch>
                        <a:fillRect/>
                      </a:stretch>
                    </p:blipFill>
                    <p:spPr>
                      <a:xfrm>
                        <a:off x="5616574" y="2397211"/>
                        <a:ext cx="3252387" cy="2054139"/>
                      </a:xfrm>
                      <a:prstGeom prst="rect">
                        <a:avLst/>
                      </a:prstGeom>
                    </p:spPr>
                  </p:pic>
                </p:oleObj>
              </mc:Fallback>
            </mc:AlternateContent>
          </a:graphicData>
        </a:graphic>
      </p:graphicFrame>
      <p:graphicFrame>
        <p:nvGraphicFramePr>
          <p:cNvPr id="5" name="Object 4">
            <a:extLst>
              <a:ext uri="{FF2B5EF4-FFF2-40B4-BE49-F238E27FC236}">
                <a16:creationId xmlns:a16="http://schemas.microsoft.com/office/drawing/2014/main" id="{1A7F23FD-0C34-1990-6584-96D1ACA31D81}"/>
              </a:ext>
            </a:extLst>
          </p:cNvPr>
          <p:cNvGraphicFramePr>
            <a:graphicFrameLocks noChangeAspect="1"/>
          </p:cNvGraphicFramePr>
          <p:nvPr>
            <p:extLst>
              <p:ext uri="{D42A27DB-BD31-4B8C-83A1-F6EECF244321}">
                <p14:modId xmlns:p14="http://schemas.microsoft.com/office/powerpoint/2010/main" val="2618311918"/>
              </p:ext>
            </p:extLst>
          </p:nvPr>
        </p:nvGraphicFramePr>
        <p:xfrm>
          <a:off x="1835878" y="2397211"/>
          <a:ext cx="3252386" cy="2054139"/>
        </p:xfrm>
        <a:graphic>
          <a:graphicData uri="http://schemas.openxmlformats.org/presentationml/2006/ole">
            <mc:AlternateContent xmlns:mc="http://schemas.openxmlformats.org/markup-compatibility/2006">
              <mc:Choice xmlns:v="urn:schemas-microsoft-com:vml" Requires="v">
                <p:oleObj name="Document" showAsIcon="1" r:id="rId5" imgW="965200" imgH="609600" progId="Word.Document.12">
                  <p:embed/>
                </p:oleObj>
              </mc:Choice>
              <mc:Fallback>
                <p:oleObj name="Document" showAsIcon="1" r:id="rId5" imgW="965200" imgH="609600" progId="Word.Document.12">
                  <p:embed/>
                  <p:pic>
                    <p:nvPicPr>
                      <p:cNvPr id="0" name=""/>
                      <p:cNvPicPr/>
                      <p:nvPr/>
                    </p:nvPicPr>
                    <p:blipFill>
                      <a:blip r:embed="rId6"/>
                      <a:stretch>
                        <a:fillRect/>
                      </a:stretch>
                    </p:blipFill>
                    <p:spPr>
                      <a:xfrm>
                        <a:off x="1835878" y="2397211"/>
                        <a:ext cx="3252386" cy="2054139"/>
                      </a:xfrm>
                      <a:prstGeom prst="rect">
                        <a:avLst/>
                      </a:prstGeom>
                    </p:spPr>
                  </p:pic>
                </p:oleObj>
              </mc:Fallback>
            </mc:AlternateContent>
          </a:graphicData>
        </a:graphic>
      </p:graphicFrame>
    </p:spTree>
    <p:extLst>
      <p:ext uri="{BB962C8B-B14F-4D97-AF65-F5344CB8AC3E}">
        <p14:creationId xmlns:p14="http://schemas.microsoft.com/office/powerpoint/2010/main" val="2732992943"/>
      </p:ext>
    </p:extLst>
  </p:cSld>
  <p:clrMapOvr>
    <a:masterClrMapping/>
  </p:clrMapOvr>
  <p:extLst>
    <p:ext uri="{6950BFC3-D8DA-4A85-94F7-54DA5524770B}">
      <p188:commentRel xmlns:p188="http://schemas.microsoft.com/office/powerpoint/2018/8/main" r:id="rId2"/>
    </p:ext>
  </p:extLs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Wood Type</Template>
  <TotalTime>73</TotalTime>
  <Words>814</Words>
  <Application>Microsoft Macintosh PowerPoint</Application>
  <PresentationFormat>Widescreen</PresentationFormat>
  <Paragraphs>79</Paragraphs>
  <Slides>2</Slides>
  <Notes>1</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2</vt:i4>
      </vt:variant>
    </vt:vector>
  </HeadingPairs>
  <TitlesOfParts>
    <vt:vector size="12" baseType="lpstr">
      <vt:lpstr>Aptos</vt:lpstr>
      <vt:lpstr>Arial</vt:lpstr>
      <vt:lpstr>Calibri</vt:lpstr>
      <vt:lpstr>Rockwell</vt:lpstr>
      <vt:lpstr>Rockwell Condensed</vt:lpstr>
      <vt:lpstr>Rockwell Extra Bold</vt:lpstr>
      <vt:lpstr>Times New Roman</vt:lpstr>
      <vt:lpstr>Wingdings</vt:lpstr>
      <vt:lpstr>Wood Type</vt:lpstr>
      <vt:lpstr>Microsoft Word Document</vt:lpstr>
      <vt:lpstr>Reopening a highway</vt:lpstr>
      <vt:lpstr>Attachment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Ericson Dos Santos Nanque (2223493)</dc:creator>
  <cp:lastModifiedBy>Ericson Dos Santos Nanque (2223493)</cp:lastModifiedBy>
  <cp:revision>2</cp:revision>
  <dcterms:created xsi:type="dcterms:W3CDTF">2026-05-04T22:26:05Z</dcterms:created>
  <dcterms:modified xsi:type="dcterms:W3CDTF">2026-05-05T16:03:29Z</dcterms:modified>
</cp:coreProperties>
</file>