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3"/>
  </p:notesMasterIdLst>
  <p:handoutMasterIdLst>
    <p:handoutMasterId r:id="rId44"/>
  </p:handoutMasterIdLst>
  <p:sldIdLst>
    <p:sldId id="534" r:id="rId5"/>
    <p:sldId id="434" r:id="rId6"/>
    <p:sldId id="435" r:id="rId7"/>
    <p:sldId id="283" r:id="rId8"/>
    <p:sldId id="408" r:id="rId9"/>
    <p:sldId id="452" r:id="rId10"/>
    <p:sldId id="466" r:id="rId11"/>
    <p:sldId id="462" r:id="rId12"/>
    <p:sldId id="467" r:id="rId13"/>
    <p:sldId id="463" r:id="rId14"/>
    <p:sldId id="527" r:id="rId15"/>
    <p:sldId id="529" r:id="rId16"/>
    <p:sldId id="528" r:id="rId17"/>
    <p:sldId id="510" r:id="rId18"/>
    <p:sldId id="453" r:id="rId19"/>
    <p:sldId id="461" r:id="rId20"/>
    <p:sldId id="480" r:id="rId21"/>
    <p:sldId id="481" r:id="rId22"/>
    <p:sldId id="457" r:id="rId23"/>
    <p:sldId id="464" r:id="rId24"/>
    <p:sldId id="484" r:id="rId25"/>
    <p:sldId id="485" r:id="rId26"/>
    <p:sldId id="479" r:id="rId27"/>
    <p:sldId id="496" r:id="rId28"/>
    <p:sldId id="458" r:id="rId29"/>
    <p:sldId id="268" r:id="rId30"/>
    <p:sldId id="530" r:id="rId31"/>
    <p:sldId id="495" r:id="rId32"/>
    <p:sldId id="518" r:id="rId33"/>
    <p:sldId id="511" r:id="rId34"/>
    <p:sldId id="468" r:id="rId35"/>
    <p:sldId id="490" r:id="rId36"/>
    <p:sldId id="531" r:id="rId37"/>
    <p:sldId id="483" r:id="rId38"/>
    <p:sldId id="509" r:id="rId39"/>
    <p:sldId id="426" r:id="rId40"/>
    <p:sldId id="451" r:id="rId41"/>
    <p:sldId id="424"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357" autoAdjust="0"/>
    <p:restoredTop sz="72451" autoAdjust="0"/>
  </p:normalViewPr>
  <p:slideViewPr>
    <p:cSldViewPr>
      <p:cViewPr varScale="1">
        <p:scale>
          <a:sx n="80" d="100"/>
          <a:sy n="80" d="100"/>
        </p:scale>
        <p:origin x="1904" y="19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44211D-FA15-492D-B5ED-4FEFDABFF7A2}" type="doc">
      <dgm:prSet loTypeId="urn:microsoft.com/office/officeart/2005/8/layout/hProcess9" loCatId="process" qsTypeId="urn:microsoft.com/office/officeart/2005/8/quickstyle/simple3" qsCatId="simple" csTypeId="urn:microsoft.com/office/officeart/2005/8/colors/accent1_2" csCatId="accent1" phldr="1"/>
      <dgm:spPr/>
      <dgm:t>
        <a:bodyPr/>
        <a:lstStyle/>
        <a:p>
          <a:endParaRPr lang="en-GB"/>
        </a:p>
      </dgm:t>
    </dgm:pt>
    <dgm:pt modelId="{8E23578F-2F57-4F4C-98DC-72269D9618A2}">
      <dgm:prSet/>
      <dgm:spPr/>
      <dgm:t>
        <a:bodyPr/>
        <a:lstStyle/>
        <a:p>
          <a:r>
            <a:rPr lang="en-GB" b="1" dirty="0"/>
            <a:t>Aims</a:t>
          </a:r>
          <a:endParaRPr lang="en-GB" dirty="0"/>
        </a:p>
      </dgm:t>
    </dgm:pt>
    <dgm:pt modelId="{48C2B2EE-36E2-47EC-AC6E-4810166D1F1A}" type="parTrans" cxnId="{CCABEBA3-EE56-4E92-8E82-B8C8491D451E}">
      <dgm:prSet/>
      <dgm:spPr/>
      <dgm:t>
        <a:bodyPr/>
        <a:lstStyle/>
        <a:p>
          <a:endParaRPr lang="en-GB"/>
        </a:p>
      </dgm:t>
    </dgm:pt>
    <dgm:pt modelId="{35715298-81ED-409B-86AA-02D18A7AEECE}" type="sibTrans" cxnId="{CCABEBA3-EE56-4E92-8E82-B8C8491D451E}">
      <dgm:prSet/>
      <dgm:spPr/>
      <dgm:t>
        <a:bodyPr/>
        <a:lstStyle/>
        <a:p>
          <a:endParaRPr lang="en-GB"/>
        </a:p>
      </dgm:t>
    </dgm:pt>
    <dgm:pt modelId="{ACEE632C-9DCF-4203-B448-DC041A5A6796}">
      <dgm:prSet/>
      <dgm:spPr/>
      <dgm:t>
        <a:bodyPr/>
        <a:lstStyle/>
        <a:p>
          <a:r>
            <a:rPr lang="en-GB" dirty="0"/>
            <a:t>To provide the opportunity to look at how technology is used within the H &amp; SC sector.</a:t>
          </a:r>
        </a:p>
      </dgm:t>
    </dgm:pt>
    <dgm:pt modelId="{791AEE24-929E-4C45-8630-2142C0C5220A}" type="sibTrans" cxnId="{0B5D67C7-D4EF-446C-AE71-846C3DB70B94}">
      <dgm:prSet/>
      <dgm:spPr/>
      <dgm:t>
        <a:bodyPr/>
        <a:lstStyle/>
        <a:p>
          <a:endParaRPr lang="en-GB"/>
        </a:p>
      </dgm:t>
    </dgm:pt>
    <dgm:pt modelId="{83F809AA-EABA-4898-ACD9-56F4EAA09652}" type="parTrans" cxnId="{0B5D67C7-D4EF-446C-AE71-846C3DB70B94}">
      <dgm:prSet/>
      <dgm:spPr/>
      <dgm:t>
        <a:bodyPr/>
        <a:lstStyle/>
        <a:p>
          <a:endParaRPr lang="en-GB"/>
        </a:p>
      </dgm:t>
    </dgm:pt>
    <dgm:pt modelId="{87E00E2A-5035-426C-BE69-CDADC827C543}">
      <dgm:prSet/>
      <dgm:spPr/>
      <dgm:t>
        <a:bodyPr/>
        <a:lstStyle/>
        <a:p>
          <a:r>
            <a:rPr lang="en-GB" dirty="0"/>
            <a:t>To consider the future development within the sector which might have an impact on your role.</a:t>
          </a:r>
        </a:p>
      </dgm:t>
    </dgm:pt>
    <dgm:pt modelId="{AC3B4235-916B-446F-92D5-82A4DF37A3B4}" type="parTrans" cxnId="{E21D3282-5099-4D4C-B228-AE4854E1B6E2}">
      <dgm:prSet/>
      <dgm:spPr/>
      <dgm:t>
        <a:bodyPr/>
        <a:lstStyle/>
        <a:p>
          <a:endParaRPr lang="en-GB"/>
        </a:p>
      </dgm:t>
    </dgm:pt>
    <dgm:pt modelId="{FE5B7015-8BCF-4A64-839D-87480D6F3075}" type="sibTrans" cxnId="{E21D3282-5099-4D4C-B228-AE4854E1B6E2}">
      <dgm:prSet/>
      <dgm:spPr/>
      <dgm:t>
        <a:bodyPr/>
        <a:lstStyle/>
        <a:p>
          <a:endParaRPr lang="en-GB"/>
        </a:p>
      </dgm:t>
    </dgm:pt>
    <dgm:pt modelId="{735E94A9-D0D2-4A37-8FE2-889DE985C7D7}">
      <dgm:prSet/>
      <dgm:spPr/>
      <dgm:t>
        <a:bodyPr/>
        <a:lstStyle/>
        <a:p>
          <a:r>
            <a:rPr lang="en-GB" dirty="0"/>
            <a:t>To run a workshop around the second assignment brief.</a:t>
          </a:r>
        </a:p>
      </dgm:t>
    </dgm:pt>
    <dgm:pt modelId="{4682121A-FB8D-4EF5-A28F-3079E01F7F3D}" type="parTrans" cxnId="{0B936FF9-4C91-4151-85BE-6350C0974FD7}">
      <dgm:prSet/>
      <dgm:spPr/>
      <dgm:t>
        <a:bodyPr/>
        <a:lstStyle/>
        <a:p>
          <a:endParaRPr lang="en-GB"/>
        </a:p>
      </dgm:t>
    </dgm:pt>
    <dgm:pt modelId="{A653F781-A925-4E6D-A954-4D51C0E61821}" type="sibTrans" cxnId="{0B936FF9-4C91-4151-85BE-6350C0974FD7}">
      <dgm:prSet/>
      <dgm:spPr/>
      <dgm:t>
        <a:bodyPr/>
        <a:lstStyle/>
        <a:p>
          <a:endParaRPr lang="en-GB"/>
        </a:p>
      </dgm:t>
    </dgm:pt>
    <dgm:pt modelId="{339394B7-55F1-4168-B963-0F60F58E7490}" type="pres">
      <dgm:prSet presAssocID="{B744211D-FA15-492D-B5ED-4FEFDABFF7A2}" presName="CompostProcess" presStyleCnt="0">
        <dgm:presLayoutVars>
          <dgm:dir/>
          <dgm:resizeHandles val="exact"/>
        </dgm:presLayoutVars>
      </dgm:prSet>
      <dgm:spPr/>
    </dgm:pt>
    <dgm:pt modelId="{9F090A6A-2EE5-404D-9D4A-048969AB2C10}" type="pres">
      <dgm:prSet presAssocID="{B744211D-FA15-492D-B5ED-4FEFDABFF7A2}" presName="arrow" presStyleLbl="bgShp" presStyleIdx="0" presStyleCnt="1"/>
      <dgm:spPr/>
    </dgm:pt>
    <dgm:pt modelId="{B0D7E2C8-628B-4165-9EB5-090124F0C232}" type="pres">
      <dgm:prSet presAssocID="{B744211D-FA15-492D-B5ED-4FEFDABFF7A2}" presName="linearProcess" presStyleCnt="0"/>
      <dgm:spPr/>
    </dgm:pt>
    <dgm:pt modelId="{ADCA2153-40AE-4FAC-86E8-AE6B1E256646}" type="pres">
      <dgm:prSet presAssocID="{8E23578F-2F57-4F4C-98DC-72269D9618A2}" presName="textNode" presStyleLbl="node1" presStyleIdx="0" presStyleCnt="1" custScaleX="107304" custScaleY="250000">
        <dgm:presLayoutVars>
          <dgm:bulletEnabled val="1"/>
        </dgm:presLayoutVars>
      </dgm:prSet>
      <dgm:spPr/>
    </dgm:pt>
  </dgm:ptLst>
  <dgm:cxnLst>
    <dgm:cxn modelId="{41FF3C0D-9335-435B-8473-0584DE3CC533}" type="presOf" srcId="{8E23578F-2F57-4F4C-98DC-72269D9618A2}" destId="{ADCA2153-40AE-4FAC-86E8-AE6B1E256646}" srcOrd="0" destOrd="0" presId="urn:microsoft.com/office/officeart/2005/8/layout/hProcess9"/>
    <dgm:cxn modelId="{91D37F6D-601B-4BC2-94E3-90FD626BB4F1}" type="presOf" srcId="{87E00E2A-5035-426C-BE69-CDADC827C543}" destId="{ADCA2153-40AE-4FAC-86E8-AE6B1E256646}" srcOrd="0" destOrd="2" presId="urn:microsoft.com/office/officeart/2005/8/layout/hProcess9"/>
    <dgm:cxn modelId="{5A462170-DED7-4B71-9C60-9518373DB335}" type="presOf" srcId="{ACEE632C-9DCF-4203-B448-DC041A5A6796}" destId="{ADCA2153-40AE-4FAC-86E8-AE6B1E256646}" srcOrd="0" destOrd="1" presId="urn:microsoft.com/office/officeart/2005/8/layout/hProcess9"/>
    <dgm:cxn modelId="{E21D3282-5099-4D4C-B228-AE4854E1B6E2}" srcId="{8E23578F-2F57-4F4C-98DC-72269D9618A2}" destId="{87E00E2A-5035-426C-BE69-CDADC827C543}" srcOrd="1" destOrd="0" parTransId="{AC3B4235-916B-446F-92D5-82A4DF37A3B4}" sibTransId="{FE5B7015-8BCF-4A64-839D-87480D6F3075}"/>
    <dgm:cxn modelId="{F8B57487-5F67-4DA7-BE78-CB13DCA79D08}" type="presOf" srcId="{B744211D-FA15-492D-B5ED-4FEFDABFF7A2}" destId="{339394B7-55F1-4168-B963-0F60F58E7490}" srcOrd="0" destOrd="0" presId="urn:microsoft.com/office/officeart/2005/8/layout/hProcess9"/>
    <dgm:cxn modelId="{CCABEBA3-EE56-4E92-8E82-B8C8491D451E}" srcId="{B744211D-FA15-492D-B5ED-4FEFDABFF7A2}" destId="{8E23578F-2F57-4F4C-98DC-72269D9618A2}" srcOrd="0" destOrd="0" parTransId="{48C2B2EE-36E2-47EC-AC6E-4810166D1F1A}" sibTransId="{35715298-81ED-409B-86AA-02D18A7AEECE}"/>
    <dgm:cxn modelId="{7EFFC4B3-DD76-45D0-ACFD-6853B10142B9}" type="presOf" srcId="{735E94A9-D0D2-4A37-8FE2-889DE985C7D7}" destId="{ADCA2153-40AE-4FAC-86E8-AE6B1E256646}" srcOrd="0" destOrd="3" presId="urn:microsoft.com/office/officeart/2005/8/layout/hProcess9"/>
    <dgm:cxn modelId="{0B5D67C7-D4EF-446C-AE71-846C3DB70B94}" srcId="{8E23578F-2F57-4F4C-98DC-72269D9618A2}" destId="{ACEE632C-9DCF-4203-B448-DC041A5A6796}" srcOrd="0" destOrd="0" parTransId="{83F809AA-EABA-4898-ACD9-56F4EAA09652}" sibTransId="{791AEE24-929E-4C45-8630-2142C0C5220A}"/>
    <dgm:cxn modelId="{0B936FF9-4C91-4151-85BE-6350C0974FD7}" srcId="{8E23578F-2F57-4F4C-98DC-72269D9618A2}" destId="{735E94A9-D0D2-4A37-8FE2-889DE985C7D7}" srcOrd="2" destOrd="0" parTransId="{4682121A-FB8D-4EF5-A28F-3079E01F7F3D}" sibTransId="{A653F781-A925-4E6D-A954-4D51C0E61821}"/>
    <dgm:cxn modelId="{6810AE2B-2341-4740-A4CA-A43CDB9FD491}" type="presParOf" srcId="{339394B7-55F1-4168-B963-0F60F58E7490}" destId="{9F090A6A-2EE5-404D-9D4A-048969AB2C10}" srcOrd="0" destOrd="0" presId="urn:microsoft.com/office/officeart/2005/8/layout/hProcess9"/>
    <dgm:cxn modelId="{907AEC5A-822B-4F47-B318-A6A49AC07FBF}" type="presParOf" srcId="{339394B7-55F1-4168-B963-0F60F58E7490}" destId="{B0D7E2C8-628B-4165-9EB5-090124F0C232}" srcOrd="1" destOrd="0" presId="urn:microsoft.com/office/officeart/2005/8/layout/hProcess9"/>
    <dgm:cxn modelId="{DF737186-F3BF-467C-A5B5-9CC95F71B043}" type="presParOf" srcId="{B0D7E2C8-628B-4165-9EB5-090124F0C232}" destId="{ADCA2153-40AE-4FAC-86E8-AE6B1E256646}" srcOrd="0"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FC17E0-6AE4-452A-A246-564DBDAE8379}"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710AA29B-1615-45F4-B7F4-18EC7711BA0F}">
      <dgm:prSet/>
      <dgm:spPr/>
      <dgm:t>
        <a:bodyPr/>
        <a:lstStyle/>
        <a:p>
          <a:r>
            <a:rPr lang="en-GB" b="1" dirty="0"/>
            <a:t>Objectives</a:t>
          </a:r>
          <a:endParaRPr lang="en-GB" dirty="0"/>
        </a:p>
      </dgm:t>
    </dgm:pt>
    <dgm:pt modelId="{1D5A6F2B-BAEA-4077-B0AF-D35B4295643F}" type="parTrans" cxnId="{91229CA4-4C0C-447D-A5C6-18E61222E0EB}">
      <dgm:prSet/>
      <dgm:spPr/>
      <dgm:t>
        <a:bodyPr/>
        <a:lstStyle/>
        <a:p>
          <a:endParaRPr lang="en-GB"/>
        </a:p>
      </dgm:t>
    </dgm:pt>
    <dgm:pt modelId="{8823B164-7388-4117-BC0C-ED664DEBE26E}" type="sibTrans" cxnId="{91229CA4-4C0C-447D-A5C6-18E61222E0EB}">
      <dgm:prSet/>
      <dgm:spPr/>
      <dgm:t>
        <a:bodyPr/>
        <a:lstStyle/>
        <a:p>
          <a:endParaRPr lang="en-GB"/>
        </a:p>
      </dgm:t>
    </dgm:pt>
    <dgm:pt modelId="{CFC3150A-09AE-4227-8A2C-ABF109020383}">
      <dgm:prSet/>
      <dgm:spPr/>
      <dgm:t>
        <a:bodyPr/>
        <a:lstStyle/>
        <a:p>
          <a:r>
            <a:rPr lang="en-GB" dirty="0"/>
            <a:t>By the end of the session, you should have an insight of how technology is used within the H &amp; SC sector and what the future might look like.</a:t>
          </a:r>
        </a:p>
      </dgm:t>
    </dgm:pt>
    <dgm:pt modelId="{E97C6014-C2A0-44D0-8139-2DA78BC5C1E8}" type="parTrans" cxnId="{90588497-7C15-442A-9E8B-EF46819B00ED}">
      <dgm:prSet/>
      <dgm:spPr/>
      <dgm:t>
        <a:bodyPr/>
        <a:lstStyle/>
        <a:p>
          <a:endParaRPr lang="en-GB"/>
        </a:p>
      </dgm:t>
    </dgm:pt>
    <dgm:pt modelId="{527BC3A8-39E1-4F2B-820A-689363C18C5A}" type="sibTrans" cxnId="{90588497-7C15-442A-9E8B-EF46819B00ED}">
      <dgm:prSet/>
      <dgm:spPr/>
      <dgm:t>
        <a:bodyPr/>
        <a:lstStyle/>
        <a:p>
          <a:endParaRPr lang="en-GB"/>
        </a:p>
      </dgm:t>
    </dgm:pt>
    <dgm:pt modelId="{8D2684D6-D348-480C-8BB9-4F46479C1791}">
      <dgm:prSet/>
      <dgm:spPr/>
      <dgm:t>
        <a:bodyPr/>
        <a:lstStyle/>
        <a:p>
          <a:r>
            <a:rPr lang="en-GB" dirty="0"/>
            <a:t>You should be able to have a broader insight to what has been covered with the module to enable you to complete the module evaluation.</a:t>
          </a:r>
        </a:p>
      </dgm:t>
    </dgm:pt>
    <dgm:pt modelId="{8C40CBB9-836D-4A39-9604-40444C33DE66}" type="parTrans" cxnId="{E14CB5DF-0A67-408A-A186-C3CFC29ACE6D}">
      <dgm:prSet/>
      <dgm:spPr/>
      <dgm:t>
        <a:bodyPr/>
        <a:lstStyle/>
        <a:p>
          <a:endParaRPr lang="en-GB"/>
        </a:p>
      </dgm:t>
    </dgm:pt>
    <dgm:pt modelId="{1A598F4D-8D37-4AFD-888D-A9A84C2A29A0}" type="sibTrans" cxnId="{E14CB5DF-0A67-408A-A186-C3CFC29ACE6D}">
      <dgm:prSet/>
      <dgm:spPr/>
      <dgm:t>
        <a:bodyPr/>
        <a:lstStyle/>
        <a:p>
          <a:endParaRPr lang="en-GB"/>
        </a:p>
      </dgm:t>
    </dgm:pt>
    <dgm:pt modelId="{38DB77A3-F46F-42B5-AE4A-90BAEE70637D}">
      <dgm:prSet/>
      <dgm:spPr/>
      <dgm:t>
        <a:bodyPr/>
        <a:lstStyle/>
        <a:p>
          <a:r>
            <a:rPr lang="en-GB" dirty="0"/>
            <a:t>To complete a workshop on the second assignment brief. </a:t>
          </a:r>
        </a:p>
      </dgm:t>
    </dgm:pt>
    <dgm:pt modelId="{2CE2A7B0-30DF-4125-90DE-6D86A0CA535B}" type="parTrans" cxnId="{3A4F4866-1F5A-4E59-B49D-F16563D737BB}">
      <dgm:prSet/>
      <dgm:spPr/>
      <dgm:t>
        <a:bodyPr/>
        <a:lstStyle/>
        <a:p>
          <a:endParaRPr lang="en-GB"/>
        </a:p>
      </dgm:t>
    </dgm:pt>
    <dgm:pt modelId="{94D9A733-32FD-4CB7-A97C-2799BCA65A4D}" type="sibTrans" cxnId="{3A4F4866-1F5A-4E59-B49D-F16563D737BB}">
      <dgm:prSet/>
      <dgm:spPr/>
      <dgm:t>
        <a:bodyPr/>
        <a:lstStyle/>
        <a:p>
          <a:endParaRPr lang="en-GB"/>
        </a:p>
      </dgm:t>
    </dgm:pt>
    <dgm:pt modelId="{B4908C4C-569E-496E-B243-374EB16BC202}" type="pres">
      <dgm:prSet presAssocID="{DDFC17E0-6AE4-452A-A246-564DBDAE8379}" presName="CompostProcess" presStyleCnt="0">
        <dgm:presLayoutVars>
          <dgm:dir/>
          <dgm:resizeHandles val="exact"/>
        </dgm:presLayoutVars>
      </dgm:prSet>
      <dgm:spPr/>
    </dgm:pt>
    <dgm:pt modelId="{A77D0EBC-D68D-490C-966C-CACE1F5EFB2F}" type="pres">
      <dgm:prSet presAssocID="{DDFC17E0-6AE4-452A-A246-564DBDAE8379}" presName="arrow" presStyleLbl="bgShp" presStyleIdx="0" presStyleCnt="1"/>
      <dgm:spPr/>
    </dgm:pt>
    <dgm:pt modelId="{103E5224-7FB8-46EE-A2D5-B000932B8CDB}" type="pres">
      <dgm:prSet presAssocID="{DDFC17E0-6AE4-452A-A246-564DBDAE8379}" presName="linearProcess" presStyleCnt="0"/>
      <dgm:spPr/>
    </dgm:pt>
    <dgm:pt modelId="{92CD4DDA-491C-4435-A76D-8375A73536CA}" type="pres">
      <dgm:prSet presAssocID="{710AA29B-1615-45F4-B7F4-18EC7711BA0F}" presName="textNode" presStyleLbl="node1" presStyleIdx="0" presStyleCnt="1" custScaleX="112281" custScaleY="250000">
        <dgm:presLayoutVars>
          <dgm:bulletEnabled val="1"/>
        </dgm:presLayoutVars>
      </dgm:prSet>
      <dgm:spPr/>
    </dgm:pt>
  </dgm:ptLst>
  <dgm:cxnLst>
    <dgm:cxn modelId="{3A4F4866-1F5A-4E59-B49D-F16563D737BB}" srcId="{710AA29B-1615-45F4-B7F4-18EC7711BA0F}" destId="{38DB77A3-F46F-42B5-AE4A-90BAEE70637D}" srcOrd="2" destOrd="0" parTransId="{2CE2A7B0-30DF-4125-90DE-6D86A0CA535B}" sibTransId="{94D9A733-32FD-4CB7-A97C-2799BCA65A4D}"/>
    <dgm:cxn modelId="{94AB4878-85FE-4B02-855B-991586D80F13}" type="presOf" srcId="{8D2684D6-D348-480C-8BB9-4F46479C1791}" destId="{92CD4DDA-491C-4435-A76D-8375A73536CA}" srcOrd="0" destOrd="2" presId="urn:microsoft.com/office/officeart/2005/8/layout/hProcess9"/>
    <dgm:cxn modelId="{90588497-7C15-442A-9E8B-EF46819B00ED}" srcId="{710AA29B-1615-45F4-B7F4-18EC7711BA0F}" destId="{CFC3150A-09AE-4227-8A2C-ABF109020383}" srcOrd="0" destOrd="0" parTransId="{E97C6014-C2A0-44D0-8139-2DA78BC5C1E8}" sibTransId="{527BC3A8-39E1-4F2B-820A-689363C18C5A}"/>
    <dgm:cxn modelId="{91229CA4-4C0C-447D-A5C6-18E61222E0EB}" srcId="{DDFC17E0-6AE4-452A-A246-564DBDAE8379}" destId="{710AA29B-1615-45F4-B7F4-18EC7711BA0F}" srcOrd="0" destOrd="0" parTransId="{1D5A6F2B-BAEA-4077-B0AF-D35B4295643F}" sibTransId="{8823B164-7388-4117-BC0C-ED664DEBE26E}"/>
    <dgm:cxn modelId="{172AB6AC-83BF-4599-A55A-3557D92558FD}" type="presOf" srcId="{DDFC17E0-6AE4-452A-A246-564DBDAE8379}" destId="{B4908C4C-569E-496E-B243-374EB16BC202}" srcOrd="0" destOrd="0" presId="urn:microsoft.com/office/officeart/2005/8/layout/hProcess9"/>
    <dgm:cxn modelId="{0BD53BC5-9DB5-4CD8-841A-EDCAE572B3CC}" type="presOf" srcId="{710AA29B-1615-45F4-B7F4-18EC7711BA0F}" destId="{92CD4DDA-491C-4435-A76D-8375A73536CA}" srcOrd="0" destOrd="0" presId="urn:microsoft.com/office/officeart/2005/8/layout/hProcess9"/>
    <dgm:cxn modelId="{E14CB5DF-0A67-408A-A186-C3CFC29ACE6D}" srcId="{710AA29B-1615-45F4-B7F4-18EC7711BA0F}" destId="{8D2684D6-D348-480C-8BB9-4F46479C1791}" srcOrd="1" destOrd="0" parTransId="{8C40CBB9-836D-4A39-9604-40444C33DE66}" sibTransId="{1A598F4D-8D37-4AFD-888D-A9A84C2A29A0}"/>
    <dgm:cxn modelId="{36C7FAE5-AEF1-4F2B-BE07-2DB18B28C720}" type="presOf" srcId="{38DB77A3-F46F-42B5-AE4A-90BAEE70637D}" destId="{92CD4DDA-491C-4435-A76D-8375A73536CA}" srcOrd="0" destOrd="3" presId="urn:microsoft.com/office/officeart/2005/8/layout/hProcess9"/>
    <dgm:cxn modelId="{DE2106FB-2645-4E68-AC3D-45710F351F39}" type="presOf" srcId="{CFC3150A-09AE-4227-8A2C-ABF109020383}" destId="{92CD4DDA-491C-4435-A76D-8375A73536CA}" srcOrd="0" destOrd="1" presId="urn:microsoft.com/office/officeart/2005/8/layout/hProcess9"/>
    <dgm:cxn modelId="{57E92FB4-FD97-4B5F-8935-1B8067321346}" type="presParOf" srcId="{B4908C4C-569E-496E-B243-374EB16BC202}" destId="{A77D0EBC-D68D-490C-966C-CACE1F5EFB2F}" srcOrd="0" destOrd="0" presId="urn:microsoft.com/office/officeart/2005/8/layout/hProcess9"/>
    <dgm:cxn modelId="{F75F5182-E07F-483D-B409-C640B7434868}" type="presParOf" srcId="{B4908C4C-569E-496E-B243-374EB16BC202}" destId="{103E5224-7FB8-46EE-A2D5-B000932B8CDB}" srcOrd="1" destOrd="0" presId="urn:microsoft.com/office/officeart/2005/8/layout/hProcess9"/>
    <dgm:cxn modelId="{1247B613-CA82-4CF8-9716-4FB9ECCB366C}" type="presParOf" srcId="{103E5224-7FB8-46EE-A2D5-B000932B8CDB}" destId="{92CD4DDA-491C-4435-A76D-8375A73536CA}" srcOrd="0" destOrd="0" presId="urn:microsoft.com/office/officeart/2005/8/layout/hProcess9"/>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090A6A-2EE5-404D-9D4A-048969AB2C10}">
      <dsp:nvSpPr>
        <dsp:cNvPr id="0" name=""/>
        <dsp:cNvSpPr/>
      </dsp:nvSpPr>
      <dsp:spPr>
        <a:xfrm>
          <a:off x="318635" y="0"/>
          <a:ext cx="3611201" cy="4896543"/>
        </a:xfrm>
        <a:prstGeom prst="rightArrow">
          <a:avLst/>
        </a:prstGeom>
        <a:solidFill>
          <a:schemeClr val="accent1">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ADCA2153-40AE-4FAC-86E8-AE6B1E256646}">
      <dsp:nvSpPr>
        <dsp:cNvPr id="0" name=""/>
        <dsp:cNvSpPr/>
      </dsp:nvSpPr>
      <dsp:spPr>
        <a:xfrm>
          <a:off x="94154" y="0"/>
          <a:ext cx="4060163" cy="4896543"/>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dirty="0"/>
            <a:t>Aims</a:t>
          </a:r>
          <a:endParaRPr lang="en-GB" sz="2700" kern="1200" dirty="0"/>
        </a:p>
        <a:p>
          <a:pPr marL="228600" lvl="1" indent="-228600" algn="l" defTabSz="933450">
            <a:lnSpc>
              <a:spcPct val="90000"/>
            </a:lnSpc>
            <a:spcBef>
              <a:spcPct val="0"/>
            </a:spcBef>
            <a:spcAft>
              <a:spcPct val="15000"/>
            </a:spcAft>
            <a:buChar char="•"/>
          </a:pPr>
          <a:r>
            <a:rPr lang="en-GB" sz="2100" kern="1200" dirty="0"/>
            <a:t>To provide the opportunity to look at how technology is used within the H &amp; SC sector.</a:t>
          </a:r>
        </a:p>
        <a:p>
          <a:pPr marL="228600" lvl="1" indent="-228600" algn="l" defTabSz="933450">
            <a:lnSpc>
              <a:spcPct val="90000"/>
            </a:lnSpc>
            <a:spcBef>
              <a:spcPct val="0"/>
            </a:spcBef>
            <a:spcAft>
              <a:spcPct val="15000"/>
            </a:spcAft>
            <a:buChar char="•"/>
          </a:pPr>
          <a:r>
            <a:rPr lang="en-GB" sz="2100" kern="1200" dirty="0"/>
            <a:t>To consider the future development within the sector which might have an impact on your role.</a:t>
          </a:r>
        </a:p>
        <a:p>
          <a:pPr marL="228600" lvl="1" indent="-228600" algn="l" defTabSz="933450">
            <a:lnSpc>
              <a:spcPct val="90000"/>
            </a:lnSpc>
            <a:spcBef>
              <a:spcPct val="0"/>
            </a:spcBef>
            <a:spcAft>
              <a:spcPct val="15000"/>
            </a:spcAft>
            <a:buChar char="•"/>
          </a:pPr>
          <a:r>
            <a:rPr lang="en-GB" sz="2100" kern="1200" dirty="0"/>
            <a:t>To run a workshop around the second assignment brief.</a:t>
          </a:r>
        </a:p>
      </dsp:txBody>
      <dsp:txXfrm>
        <a:off x="292355" y="198201"/>
        <a:ext cx="3663761" cy="45001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7D0EBC-D68D-490C-966C-CACE1F5EFB2F}">
      <dsp:nvSpPr>
        <dsp:cNvPr id="0" name=""/>
        <dsp:cNvSpPr/>
      </dsp:nvSpPr>
      <dsp:spPr>
        <a:xfrm>
          <a:off x="329436" y="0"/>
          <a:ext cx="3733614" cy="4896543"/>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CD4DDA-491C-4435-A76D-8375A73536CA}">
      <dsp:nvSpPr>
        <dsp:cNvPr id="0" name=""/>
        <dsp:cNvSpPr/>
      </dsp:nvSpPr>
      <dsp:spPr>
        <a:xfrm>
          <a:off x="53937" y="0"/>
          <a:ext cx="4284613" cy="489654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dirty="0"/>
            <a:t>Objectives</a:t>
          </a:r>
          <a:endParaRPr lang="en-GB" sz="2300" kern="1200" dirty="0"/>
        </a:p>
        <a:p>
          <a:pPr marL="171450" lvl="1" indent="-171450" algn="l" defTabSz="800100">
            <a:lnSpc>
              <a:spcPct val="90000"/>
            </a:lnSpc>
            <a:spcBef>
              <a:spcPct val="0"/>
            </a:spcBef>
            <a:spcAft>
              <a:spcPct val="15000"/>
            </a:spcAft>
            <a:buChar char="•"/>
          </a:pPr>
          <a:r>
            <a:rPr lang="en-GB" sz="1800" kern="1200" dirty="0"/>
            <a:t>By the end of the session, you should have an insight of how technology is used within the H &amp; SC sector and what the future might look like.</a:t>
          </a:r>
        </a:p>
        <a:p>
          <a:pPr marL="171450" lvl="1" indent="-171450" algn="l" defTabSz="800100">
            <a:lnSpc>
              <a:spcPct val="90000"/>
            </a:lnSpc>
            <a:spcBef>
              <a:spcPct val="0"/>
            </a:spcBef>
            <a:spcAft>
              <a:spcPct val="15000"/>
            </a:spcAft>
            <a:buChar char="•"/>
          </a:pPr>
          <a:r>
            <a:rPr lang="en-GB" sz="1800" kern="1200" dirty="0"/>
            <a:t>You should be able to have a broader insight to what has been covered with the module to enable you to complete the module evaluation.</a:t>
          </a:r>
        </a:p>
        <a:p>
          <a:pPr marL="171450" lvl="1" indent="-171450" algn="l" defTabSz="800100">
            <a:lnSpc>
              <a:spcPct val="90000"/>
            </a:lnSpc>
            <a:spcBef>
              <a:spcPct val="0"/>
            </a:spcBef>
            <a:spcAft>
              <a:spcPct val="15000"/>
            </a:spcAft>
            <a:buChar char="•"/>
          </a:pPr>
          <a:r>
            <a:rPr lang="en-GB" sz="1800" kern="1200" dirty="0"/>
            <a:t>To complete a workshop on the second assignment brief. </a:t>
          </a:r>
        </a:p>
      </dsp:txBody>
      <dsp:txXfrm>
        <a:off x="263095" y="209158"/>
        <a:ext cx="3866297" cy="4478227"/>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27/10/2025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10/27/25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youtube.com/watch?v=oajdeSvliLU"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youtube.com/watch?v=u2S8FiYgmeQ"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gov.uk/government/news/new-strategy-to-boost-nhs-access-to-innovative-medical-technology"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youtube.com/watch?v=oajdeSvliLU"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bing.com/videos/search?q=recording+in+health+and+social+care&amp;&amp;view=detail&amp;mid=DE103A3B4142F70660F4DE103A3B4142F70660F4&amp;&amp;FORM=VRDGAR&amp;ru=%2Fvideos%2Fsearch%3Fq%3Drecording%2Bin%2Bhealth%2Band%2Bsocial%2Bcare%26qpvt%3Drecording%2Bin%2Bhealth%2Band%2Bsocial%2Bcare%26FORM%3DVDRE"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skillsforcare.org.uk/Adult-Social-Care-Workforce-Data/Workforce-intelligence/publications/national-information/The-state-of-the-adult-social-care-sector-and-workforce-in-England.aspx"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www.gettyimages.co.uk/detail/photo/three-diverse-business-people-hanging-out-and-royalty-free-image/1385092257"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Bef>
                <a:spcPts val="600"/>
              </a:spcBef>
              <a:spcAft>
                <a:spcPts val="600"/>
              </a:spcAft>
              <a:buFont typeface="+mj-lt"/>
              <a:buNone/>
            </a:pPr>
            <a:r>
              <a:rPr lang="en-GB" sz="1800" b="1" dirty="0">
                <a:solidFill>
                  <a:schemeClr val="tx1"/>
                </a:solidFill>
                <a:effectLst/>
                <a:latin typeface="Arial" panose="020B0604020202020204" pitchFamily="34" charset="0"/>
                <a:ea typeface="Times New Roman" panose="02020603050405020304" pitchFamily="18" charset="0"/>
              </a:rPr>
              <a:t>Consider adding ‘Lecturer’ name and email to slide</a:t>
            </a:r>
          </a:p>
          <a:p>
            <a:pPr marL="0" indent="0">
              <a:spcBef>
                <a:spcPts val="600"/>
              </a:spcBef>
              <a:spcAft>
                <a:spcPts val="600"/>
              </a:spcAft>
              <a:buFont typeface="+mj-lt"/>
              <a:buNone/>
            </a:pPr>
            <a:endParaRPr lang="en-GB" sz="1800" b="1" dirty="0">
              <a:solidFill>
                <a:schemeClr val="tx1"/>
              </a:solidFill>
              <a:effectLst/>
              <a:latin typeface="Arial" panose="020B0604020202020204" pitchFamily="34" charset="0"/>
              <a:ea typeface="Times New Roman" panose="02020603050405020304" pitchFamily="18" charset="0"/>
            </a:endParaRPr>
          </a:p>
          <a:p>
            <a:pPr marL="0" indent="0">
              <a:spcBef>
                <a:spcPts val="600"/>
              </a:spcBef>
              <a:spcAft>
                <a:spcPts val="600"/>
              </a:spcAft>
              <a:buFont typeface="+mj-lt"/>
              <a:buNone/>
            </a:pPr>
            <a:endParaRPr lang="en-GB" sz="1800" b="1" dirty="0">
              <a:solidFill>
                <a:schemeClr val="tx1"/>
              </a:solidFill>
              <a:effectLst/>
              <a:latin typeface="Arial" panose="020B0604020202020204" pitchFamily="34" charset="0"/>
              <a:ea typeface="Times New Roman" panose="02020603050405020304" pitchFamily="18" charset="0"/>
            </a:endParaRPr>
          </a:p>
          <a:p>
            <a:pPr marL="342900" indent="-342900">
              <a:spcBef>
                <a:spcPts val="600"/>
              </a:spcBef>
              <a:spcAft>
                <a:spcPts val="600"/>
              </a:spcAft>
              <a:buFont typeface="+mj-lt"/>
              <a:buAutoNum type="arabicPeriod"/>
            </a:pPr>
            <a:endParaRPr lang="en-GB" sz="1800" b="1" dirty="0">
              <a:solidFill>
                <a:schemeClr val="tx1"/>
              </a:solidFill>
              <a:effectLst/>
              <a:latin typeface="Arial" panose="020B0604020202020204" pitchFamily="34" charset="0"/>
              <a:ea typeface="Times New Roman" panose="02020603050405020304" pitchFamily="18" charset="0"/>
            </a:endParaRPr>
          </a:p>
          <a:p>
            <a:pPr>
              <a:spcBef>
                <a:spcPts val="600"/>
              </a:spcBef>
              <a:spcAft>
                <a:spcPts val="600"/>
              </a:spcAft>
            </a:pPr>
            <a:endParaRPr lang="en-GB" sz="1800" b="1" dirty="0">
              <a:solidFill>
                <a:schemeClr val="tx1"/>
              </a:solidFill>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1</a:t>
            </a:fld>
            <a:endParaRPr lang="en-US"/>
          </a:p>
        </p:txBody>
      </p:sp>
    </p:spTree>
    <p:extLst>
      <p:ext uri="{BB962C8B-B14F-4D97-AF65-F5344CB8AC3E}">
        <p14:creationId xmlns:p14="http://schemas.microsoft.com/office/powerpoint/2010/main" val="2655792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1807026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24609305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32581282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27380389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23675997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12965650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8</a:t>
            </a:fld>
            <a:endParaRPr lang="en-US"/>
          </a:p>
        </p:txBody>
      </p:sp>
    </p:spTree>
    <p:extLst>
      <p:ext uri="{BB962C8B-B14F-4D97-AF65-F5344CB8AC3E}">
        <p14:creationId xmlns:p14="http://schemas.microsoft.com/office/powerpoint/2010/main" val="8783934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hlinkClick r:id="rId3"/>
              </a:rPr>
              <a:t>(67) The NHS of the future – YouTube</a:t>
            </a:r>
            <a:endParaRPr lang="en-GB" b="1" dirty="0"/>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9</a:t>
            </a:fld>
            <a:endParaRPr lang="en-US"/>
          </a:p>
        </p:txBody>
      </p:sp>
    </p:spTree>
    <p:extLst>
      <p:ext uri="{BB962C8B-B14F-4D97-AF65-F5344CB8AC3E}">
        <p14:creationId xmlns:p14="http://schemas.microsoft.com/office/powerpoint/2010/main" val="30915746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hlinkClick r:id="rId3"/>
              </a:rPr>
              <a:t>(572) NHS </a:t>
            </a:r>
            <a:r>
              <a:rPr lang="en-GB" b="1" dirty="0" err="1">
                <a:hlinkClick r:id="rId3"/>
              </a:rPr>
              <a:t>DigiTrials</a:t>
            </a:r>
            <a:r>
              <a:rPr lang="en-GB" b="1" dirty="0">
                <a:hlinkClick r:id="rId3"/>
              </a:rPr>
              <a:t> – how we collect, process, use and protect your data to improve patient care – YouTube</a:t>
            </a:r>
            <a:r>
              <a:rPr lang="en-GB" b="1" dirty="0"/>
              <a:t>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4612688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b="0" i="0" dirty="0">
                <a:solidFill>
                  <a:srgbClr val="0B0C0C"/>
                </a:solidFill>
                <a:effectLst/>
                <a:highlight>
                  <a:srgbClr val="FFFFFF"/>
                </a:highlight>
                <a:latin typeface="GDS Transport"/>
              </a:rPr>
              <a:t>Material from </a:t>
            </a:r>
            <a:r>
              <a:rPr lang="en-GB" sz="1200" dirty="0">
                <a:hlinkClick r:id="rId3"/>
              </a:rPr>
              <a:t>New strategy to boost NHS access to innovative medical technology - GOV.UK (www.gov.uk</a:t>
            </a: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13416388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gn="l">
              <a:lnSpc>
                <a:spcPts val="3900"/>
              </a:lnSpc>
              <a:spcAft>
                <a:spcPts val="1200"/>
              </a:spcAft>
              <a:buFont typeface="+mj-lt"/>
              <a:buAutoNum type="arabicPeriod"/>
            </a:pPr>
            <a:endParaRPr lang="en-GB" b="1" dirty="0">
              <a:latin typeface="+mn-lt"/>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42021127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hlinkClick r:id="rId3"/>
              </a:rPr>
              <a:t>(67) The NHS of the future – YouTube</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22068718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14</a:t>
            </a:fld>
            <a:endParaRPr lang="en-US"/>
          </a:p>
        </p:txBody>
      </p:sp>
    </p:spTree>
    <p:extLst>
      <p:ext uri="{BB962C8B-B14F-4D97-AF65-F5344CB8AC3E}">
        <p14:creationId xmlns:p14="http://schemas.microsoft.com/office/powerpoint/2010/main" val="3048411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 </a:t>
            </a:r>
          </a:p>
          <a:p>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16</a:t>
            </a:fld>
            <a:endParaRPr lang="en-US"/>
          </a:p>
        </p:txBody>
      </p:sp>
    </p:spTree>
    <p:extLst>
      <p:ext uri="{BB962C8B-B14F-4D97-AF65-F5344CB8AC3E}">
        <p14:creationId xmlns:p14="http://schemas.microsoft.com/office/powerpoint/2010/main" val="528865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a:p>
            <a:pPr marL="228600" indent="-228600">
              <a:buFont typeface="+mj-lt"/>
              <a:buAutoNum type="arabicPeriod"/>
            </a:pPr>
            <a:endParaRPr lang="en-GB" b="1" dirty="0"/>
          </a:p>
          <a:p>
            <a:pPr marL="228600" indent="-228600">
              <a:buFont typeface="+mj-lt"/>
              <a:buAutoNum type="arabicPeriod"/>
            </a:pPr>
            <a:endParaRPr lang="en-GB" b="1" dirty="0"/>
          </a:p>
          <a:p>
            <a:pPr marL="228600" indent="-228600">
              <a:buFont typeface="+mj-lt"/>
              <a:buAutoNum type="arabicPeriod"/>
            </a:pPr>
            <a:endParaRPr lang="en-GB" b="1" dirty="0"/>
          </a:p>
          <a:p>
            <a:pPr marL="228600" indent="-228600">
              <a:buFont typeface="+mj-lt"/>
              <a:buAutoNum type="arabicPeriod"/>
            </a:pPr>
            <a:endParaRPr lang="en-GB" b="1" dirty="0"/>
          </a:p>
          <a:p>
            <a:pPr marL="228600" indent="-228600">
              <a:buFont typeface="+mj-lt"/>
              <a:buAutoNum type="arabicPeriod"/>
            </a:pPr>
            <a:endParaRPr lang="en-GB" b="1"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 </a:t>
            </a:r>
          </a:p>
          <a:p>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17</a:t>
            </a:fld>
            <a:endParaRPr lang="en-US"/>
          </a:p>
        </p:txBody>
      </p:sp>
    </p:spTree>
    <p:extLst>
      <p:ext uri="{BB962C8B-B14F-4D97-AF65-F5344CB8AC3E}">
        <p14:creationId xmlns:p14="http://schemas.microsoft.com/office/powerpoint/2010/main" val="41421733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a:p>
            <a:pPr marL="228600" indent="-228600">
              <a:buFont typeface="+mj-lt"/>
              <a:buAutoNum type="arabicPeriod"/>
            </a:pPr>
            <a:endParaRPr lang="en-GB" b="1" dirty="0"/>
          </a:p>
          <a:p>
            <a:pPr marL="228600" indent="-228600">
              <a:buFont typeface="+mj-lt"/>
              <a:buAutoNum type="arabicPeriod"/>
            </a:pPr>
            <a:endParaRPr lang="en-GB" b="1" dirty="0"/>
          </a:p>
          <a:p>
            <a:pPr marL="228600" indent="-228600">
              <a:buFont typeface="+mj-lt"/>
              <a:buAutoNum type="arabicPeriod"/>
            </a:pPr>
            <a:endParaRPr lang="en-GB" b="1" dirty="0"/>
          </a:p>
          <a:p>
            <a:pPr marL="228600" indent="-228600">
              <a:buFont typeface="+mj-lt"/>
              <a:buAutoNum type="arabicPeriod"/>
            </a:pPr>
            <a:endParaRPr lang="en-GB" b="1" dirty="0"/>
          </a:p>
          <a:p>
            <a:pPr marL="228600" indent="-228600">
              <a:buFont typeface="+mj-lt"/>
              <a:buAutoNum type="arabicPeriod"/>
            </a:pPr>
            <a:endParaRPr lang="en-GB" b="1" dirty="0"/>
          </a:p>
          <a:p>
            <a:pPr marL="228600" indent="-228600">
              <a:buFont typeface="+mj-lt"/>
              <a:buAutoNum type="arabicPeriod"/>
            </a:pPr>
            <a:endParaRPr lang="en-GB" b="1"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 </a:t>
            </a:r>
          </a:p>
          <a:p>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18</a:t>
            </a:fld>
            <a:endParaRPr lang="en-US"/>
          </a:p>
        </p:txBody>
      </p:sp>
    </p:spTree>
    <p:extLst>
      <p:ext uri="{BB962C8B-B14F-4D97-AF65-F5344CB8AC3E}">
        <p14:creationId xmlns:p14="http://schemas.microsoft.com/office/powerpoint/2010/main" val="13789829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solidFill>
                  <a:srgbClr val="C00000"/>
                </a:solidFill>
                <a:hlinkClick r:id="rId3">
                  <a:extLst>
                    <a:ext uri="{A12FA001-AC4F-418D-AE19-62706E023703}">
                      <ahyp:hlinkClr xmlns:ahyp="http://schemas.microsoft.com/office/drawing/2018/hyperlinkcolor" val="tx"/>
                    </a:ext>
                  </a:extLst>
                </a:hlinkClick>
              </a:rPr>
              <a:t>What is the NHS Spine? — NHS Digital - Bing video</a:t>
            </a:r>
            <a:r>
              <a:rPr lang="en-GB" b="1" dirty="0">
                <a:solidFill>
                  <a:srgbClr val="C00000"/>
                </a:solidFill>
              </a:rPr>
              <a:t> </a:t>
            </a: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19</a:t>
            </a:fld>
            <a:endParaRPr lang="en-US"/>
          </a:p>
        </p:txBody>
      </p:sp>
    </p:spTree>
    <p:extLst>
      <p:ext uri="{BB962C8B-B14F-4D97-AF65-F5344CB8AC3E}">
        <p14:creationId xmlns:p14="http://schemas.microsoft.com/office/powerpoint/2010/main" val="128850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20</a:t>
            </a:fld>
            <a:endParaRPr lang="en-US"/>
          </a:p>
        </p:txBody>
      </p:sp>
    </p:spTree>
    <p:extLst>
      <p:ext uri="{BB962C8B-B14F-4D97-AF65-F5344CB8AC3E}">
        <p14:creationId xmlns:p14="http://schemas.microsoft.com/office/powerpoint/2010/main" val="3316433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21</a:t>
            </a:fld>
            <a:endParaRPr lang="en-US"/>
          </a:p>
        </p:txBody>
      </p:sp>
    </p:spTree>
    <p:extLst>
      <p:ext uri="{BB962C8B-B14F-4D97-AF65-F5344CB8AC3E}">
        <p14:creationId xmlns:p14="http://schemas.microsoft.com/office/powerpoint/2010/main" val="246864069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22</a:t>
            </a:fld>
            <a:endParaRPr lang="en-US"/>
          </a:p>
        </p:txBody>
      </p:sp>
    </p:spTree>
    <p:extLst>
      <p:ext uri="{BB962C8B-B14F-4D97-AF65-F5344CB8AC3E}">
        <p14:creationId xmlns:p14="http://schemas.microsoft.com/office/powerpoint/2010/main" val="16668918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23</a:t>
            </a:fld>
            <a:endParaRPr lang="en-US"/>
          </a:p>
        </p:txBody>
      </p:sp>
    </p:spTree>
    <p:extLst>
      <p:ext uri="{BB962C8B-B14F-4D97-AF65-F5344CB8AC3E}">
        <p14:creationId xmlns:p14="http://schemas.microsoft.com/office/powerpoint/2010/main" val="355092542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sz="1800" b="1"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The state of the adult social care sector and workforce in England (skillsforcare.org.uk)</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(Accessed on 26</a:t>
            </a:r>
            <a:r>
              <a:rPr lang="en-GB" sz="1800" b="1"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October 2023)</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24</a:t>
            </a:fld>
            <a:endParaRPr lang="en-US"/>
          </a:p>
        </p:txBody>
      </p:sp>
    </p:spTree>
    <p:extLst>
      <p:ext uri="{BB962C8B-B14F-4D97-AF65-F5344CB8AC3E}">
        <p14:creationId xmlns:p14="http://schemas.microsoft.com/office/powerpoint/2010/main" val="21991513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25</a:t>
            </a:fld>
            <a:endParaRPr lang="en-US"/>
          </a:p>
        </p:txBody>
      </p:sp>
    </p:spTree>
    <p:extLst>
      <p:ext uri="{BB962C8B-B14F-4D97-AF65-F5344CB8AC3E}">
        <p14:creationId xmlns:p14="http://schemas.microsoft.com/office/powerpoint/2010/main" val="97132301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26</a:t>
            </a:fld>
            <a:endParaRPr lang="en-US"/>
          </a:p>
        </p:txBody>
      </p:sp>
    </p:spTree>
    <p:extLst>
      <p:ext uri="{BB962C8B-B14F-4D97-AF65-F5344CB8AC3E}">
        <p14:creationId xmlns:p14="http://schemas.microsoft.com/office/powerpoint/2010/main" val="233494940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 </a:t>
            </a:r>
          </a:p>
        </p:txBody>
      </p:sp>
      <p:sp>
        <p:nvSpPr>
          <p:cNvPr id="4" name="Slide Number Placeholder 3"/>
          <p:cNvSpPr>
            <a:spLocks noGrp="1"/>
          </p:cNvSpPr>
          <p:nvPr>
            <p:ph type="sldNum" sz="quarter" idx="5"/>
          </p:nvPr>
        </p:nvSpPr>
        <p:spPr/>
        <p:txBody>
          <a:bodyPr/>
          <a:lstStyle/>
          <a:p>
            <a:fld id="{6936E1E2-17D2-5E4C-B96D-EEDAC0EF77DB}" type="slidenum">
              <a:rPr lang="en-US" smtClean="0"/>
              <a:t>27</a:t>
            </a:fld>
            <a:endParaRPr lang="en-US"/>
          </a:p>
        </p:txBody>
      </p:sp>
    </p:spTree>
    <p:extLst>
      <p:ext uri="{BB962C8B-B14F-4D97-AF65-F5344CB8AC3E}">
        <p14:creationId xmlns:p14="http://schemas.microsoft.com/office/powerpoint/2010/main" val="310855649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28</a:t>
            </a:fld>
            <a:endParaRPr lang="en-US"/>
          </a:p>
        </p:txBody>
      </p:sp>
    </p:spTree>
    <p:extLst>
      <p:ext uri="{BB962C8B-B14F-4D97-AF65-F5344CB8AC3E}">
        <p14:creationId xmlns:p14="http://schemas.microsoft.com/office/powerpoint/2010/main" val="226247089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D443DD-0D5D-349E-8042-7E799B3998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456DFB-A54C-113F-5E0E-FCD117C54CC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8E96DD-4E3C-2451-BB36-7578E6B84E5D}"/>
              </a:ext>
            </a:extLst>
          </p:cNvPr>
          <p:cNvSpPr>
            <a:spLocks noGrp="1"/>
          </p:cNvSpPr>
          <p:nvPr>
            <p:ph type="body" idx="1"/>
          </p:nvPr>
        </p:nvSpPr>
        <p:spPr/>
        <p:txBody>
          <a:bodyPr/>
          <a:lstStyle/>
          <a:p>
            <a:pPr marL="228600" indent="-228600">
              <a:buFont typeface="+mj-lt"/>
              <a:buAutoNum type="arabicPeriod"/>
            </a:pPr>
            <a:r>
              <a:rPr lang="en-GB" b="1" dirty="0"/>
              <a:t>Each week allow 15 minutes* for students to access their </a:t>
            </a:r>
            <a:r>
              <a:rPr lang="en-GB" b="1" dirty="0" err="1"/>
              <a:t>Infoskills</a:t>
            </a:r>
            <a:r>
              <a:rPr lang="en-GB" b="1" dirty="0"/>
              <a:t> online course</a:t>
            </a:r>
          </a:p>
          <a:p>
            <a:pPr marL="228600" indent="-228600">
              <a:buFont typeface="+mj-lt"/>
              <a:buAutoNum type="arabicPeriod"/>
            </a:pPr>
            <a:r>
              <a:rPr lang="en-GB" b="1" dirty="0"/>
              <a:t>Students should be enrolled on the </a:t>
            </a:r>
            <a:r>
              <a:rPr lang="en-GB" b="1" dirty="0" err="1"/>
              <a:t>infoskills</a:t>
            </a:r>
            <a:r>
              <a:rPr lang="en-GB" b="1" dirty="0"/>
              <a:t> module and have already completed 4 units in Term 1</a:t>
            </a:r>
          </a:p>
          <a:p>
            <a:pPr marL="228600" indent="-228600">
              <a:buFont typeface="+mj-lt"/>
              <a:buAutoNum type="arabicPeriod"/>
            </a:pPr>
            <a:r>
              <a:rPr lang="en-GB" b="1" dirty="0"/>
              <a:t>If they are not enrolled, show them how to do this </a:t>
            </a:r>
          </a:p>
          <a:p>
            <a:pPr marL="228600" indent="-228600">
              <a:buFont typeface="+mj-lt"/>
              <a:buAutoNum type="arabicPeriod"/>
            </a:pPr>
            <a:r>
              <a:rPr lang="en-GB" b="1" dirty="0"/>
              <a:t>&gt; Moodle &gt; Academic &amp; </a:t>
            </a:r>
            <a:r>
              <a:rPr lang="en-GB" b="1" dirty="0" err="1"/>
              <a:t>Infoskills</a:t>
            </a:r>
            <a:endParaRPr lang="en-GB" b="1" dirty="0"/>
          </a:p>
          <a:p>
            <a:pPr marL="228600" indent="-228600">
              <a:buFont typeface="+mj-lt"/>
              <a:buAutoNum type="arabicPeriod"/>
            </a:pPr>
            <a:r>
              <a:rPr lang="en-GB" b="1" dirty="0"/>
              <a:t>In weeks 1 – 4 students can review units 1-4 (from term 1) or complete them if they have now</a:t>
            </a:r>
          </a:p>
          <a:p>
            <a:pPr marL="228600" indent="-228600">
              <a:buFont typeface="+mj-lt"/>
              <a:buAutoNum type="arabicPeriod"/>
            </a:pPr>
            <a:r>
              <a:rPr lang="en-GB" b="1" dirty="0"/>
              <a:t>Weeks 6-10 complete further units (See </a:t>
            </a:r>
            <a:r>
              <a:rPr lang="en-GB" b="1" dirty="0" err="1"/>
              <a:t>Infoskills</a:t>
            </a:r>
            <a:r>
              <a:rPr lang="en-GB" b="1" dirty="0"/>
              <a:t> Suggested Outline document on Moodle Week 1)</a:t>
            </a:r>
          </a:p>
          <a:p>
            <a:pPr marL="228600" indent="-228600">
              <a:buFont typeface="+mj-lt"/>
              <a:buAutoNum type="arabicPeriod"/>
            </a:pPr>
            <a:endParaRPr lang="en-GB" b="1" dirty="0"/>
          </a:p>
          <a:p>
            <a:pPr marL="228600" indent="-228600">
              <a:buFont typeface="+mj-lt"/>
              <a:buAutoNum type="arabicPeriod"/>
            </a:pPr>
            <a:endParaRPr lang="en-GB" b="1" dirty="0"/>
          </a:p>
          <a:p>
            <a:pPr marL="0" indent="0">
              <a:buFont typeface="+mj-lt"/>
              <a:buNone/>
            </a:pPr>
            <a:r>
              <a:rPr lang="en-GB" b="1" dirty="0"/>
              <a:t>*This may not be sufficient time for all students to complete the unit. There can complete in their own time.</a:t>
            </a:r>
          </a:p>
          <a:p>
            <a:pPr marL="228600" indent="-228600">
              <a:buFont typeface="+mj-lt"/>
              <a:buAutoNum type="arabicPeriod"/>
            </a:pPr>
            <a:endParaRPr lang="en-GB" b="1" dirty="0"/>
          </a:p>
          <a:p>
            <a:pPr marL="228600" indent="-228600">
              <a:buFont typeface="+mj-lt"/>
              <a:buAutoNum type="arabicPeriod"/>
            </a:pPr>
            <a:endParaRPr lang="en-GB" b="1" dirty="0"/>
          </a:p>
        </p:txBody>
      </p:sp>
      <p:sp>
        <p:nvSpPr>
          <p:cNvPr id="4" name="Slide Number Placeholder 3">
            <a:extLst>
              <a:ext uri="{FF2B5EF4-FFF2-40B4-BE49-F238E27FC236}">
                <a16:creationId xmlns:a16="http://schemas.microsoft.com/office/drawing/2014/main" id="{A305B582-3150-93BD-5BED-378F68BD772E}"/>
              </a:ext>
            </a:extLst>
          </p:cNvPr>
          <p:cNvSpPr>
            <a:spLocks noGrp="1"/>
          </p:cNvSpPr>
          <p:nvPr>
            <p:ph type="sldNum" sz="quarter" idx="5"/>
          </p:nvPr>
        </p:nvSpPr>
        <p:spPr/>
        <p:txBody>
          <a:bodyPr/>
          <a:lstStyle/>
          <a:p>
            <a:fld id="{6936E1E2-17D2-5E4C-B96D-EEDAC0EF77DB}" type="slidenum">
              <a:rPr lang="en-US" smtClean="0"/>
              <a:t>29</a:t>
            </a:fld>
            <a:endParaRPr lang="en-US"/>
          </a:p>
        </p:txBody>
      </p:sp>
    </p:spTree>
    <p:extLst>
      <p:ext uri="{BB962C8B-B14F-4D97-AF65-F5344CB8AC3E}">
        <p14:creationId xmlns:p14="http://schemas.microsoft.com/office/powerpoint/2010/main" val="28748298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30</a:t>
            </a:fld>
            <a:endParaRPr lang="en-US"/>
          </a:p>
        </p:txBody>
      </p:sp>
    </p:spTree>
    <p:extLst>
      <p:ext uri="{BB962C8B-B14F-4D97-AF65-F5344CB8AC3E}">
        <p14:creationId xmlns:p14="http://schemas.microsoft.com/office/powerpoint/2010/main" val="30484111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This time can be used to review students’ work</a:t>
            </a:r>
          </a:p>
          <a:p>
            <a:pPr marL="228600" indent="-228600">
              <a:buFont typeface="+mj-lt"/>
              <a:buAutoNum type="arabicPeriod"/>
            </a:pPr>
            <a:r>
              <a:rPr lang="en-GB" b="1" dirty="0"/>
              <a:t>While you are reviewing work students can complete the wheel of life activity</a:t>
            </a:r>
          </a:p>
        </p:txBody>
      </p:sp>
      <p:sp>
        <p:nvSpPr>
          <p:cNvPr id="4" name="Slide Number Placeholder 3"/>
          <p:cNvSpPr>
            <a:spLocks noGrp="1"/>
          </p:cNvSpPr>
          <p:nvPr>
            <p:ph type="sldNum" sz="quarter" idx="5"/>
          </p:nvPr>
        </p:nvSpPr>
        <p:spPr/>
        <p:txBody>
          <a:bodyPr/>
          <a:lstStyle/>
          <a:p>
            <a:fld id="{6936E1E2-17D2-5E4C-B96D-EEDAC0EF77DB}" type="slidenum">
              <a:rPr lang="en-US" smtClean="0"/>
              <a:t>31</a:t>
            </a:fld>
            <a:endParaRPr lang="en-US"/>
          </a:p>
        </p:txBody>
      </p:sp>
    </p:spTree>
    <p:extLst>
      <p:ext uri="{BB962C8B-B14F-4D97-AF65-F5344CB8AC3E}">
        <p14:creationId xmlns:p14="http://schemas.microsoft.com/office/powerpoint/2010/main" val="349756188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 typeface="+mj-lt"/>
              <a:buNone/>
              <a:tabLst/>
              <a:defRPr/>
            </a:pPr>
            <a:r>
              <a:rPr lang="en-GB" sz="1200" b="1" i="0" dirty="0">
                <a:solidFill>
                  <a:srgbClr val="444444"/>
                </a:solidFill>
                <a:effectLst/>
                <a:latin typeface="Arial" panose="020B0604020202020204" pitchFamily="34" charset="0"/>
                <a:cs typeface="Arial" panose="020B0604020202020204" pitchFamily="34" charset="0"/>
              </a:rPr>
              <a:t>Getty Images, </a:t>
            </a:r>
            <a:r>
              <a:rPr lang="en-GB" sz="1200" b="1" i="0" u="none" strike="noStrike" dirty="0" err="1">
                <a:effectLst/>
                <a:latin typeface="Arial" panose="020B0604020202020204" pitchFamily="34" charset="0"/>
                <a:cs typeface="Arial" panose="020B0604020202020204" pitchFamily="34" charset="0"/>
                <a:hlinkClick r:id="rId3"/>
              </a:rPr>
              <a:t>photostorm</a:t>
            </a:r>
            <a:r>
              <a:rPr lang="en-GB" sz="1200" b="1" i="0" dirty="0">
                <a:solidFill>
                  <a:srgbClr val="444444"/>
                </a:solidFill>
                <a:effectLst/>
                <a:latin typeface="Arial" panose="020B0604020202020204" pitchFamily="34" charset="0"/>
                <a:cs typeface="Arial" panose="020B0604020202020204" pitchFamily="34" charset="0"/>
              </a:rPr>
              <a:t> (accessed 2 May 2023).</a:t>
            </a:r>
            <a:endParaRPr lang="en-GB" sz="1200" b="1" dirty="0">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 typeface="+mj-lt"/>
              <a:buNone/>
              <a:tabLst/>
              <a:defRPr/>
            </a:pPr>
            <a:endParaRPr lang="en-GB" b="1" dirty="0"/>
          </a:p>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32</a:t>
            </a:fld>
            <a:endParaRPr lang="en-US"/>
          </a:p>
        </p:txBody>
      </p:sp>
    </p:spTree>
    <p:extLst>
      <p:ext uri="{BB962C8B-B14F-4D97-AF65-F5344CB8AC3E}">
        <p14:creationId xmlns:p14="http://schemas.microsoft.com/office/powerpoint/2010/main" val="385115776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34</a:t>
            </a:fld>
            <a:endParaRPr lang="en-US"/>
          </a:p>
        </p:txBody>
      </p:sp>
    </p:spTree>
    <p:extLst>
      <p:ext uri="{BB962C8B-B14F-4D97-AF65-F5344CB8AC3E}">
        <p14:creationId xmlns:p14="http://schemas.microsoft.com/office/powerpoint/2010/main" val="186959113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35</a:t>
            </a:fld>
            <a:endParaRPr lang="en-US"/>
          </a:p>
        </p:txBody>
      </p:sp>
    </p:spTree>
    <p:extLst>
      <p:ext uri="{BB962C8B-B14F-4D97-AF65-F5344CB8AC3E}">
        <p14:creationId xmlns:p14="http://schemas.microsoft.com/office/powerpoint/2010/main" val="390272000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37</a:t>
            </a:fld>
            <a:endParaRPr lang="en-US"/>
          </a:p>
        </p:txBody>
      </p:sp>
    </p:spTree>
    <p:extLst>
      <p:ext uri="{BB962C8B-B14F-4D97-AF65-F5344CB8AC3E}">
        <p14:creationId xmlns:p14="http://schemas.microsoft.com/office/powerpoint/2010/main" val="379581968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38</a:t>
            </a:fld>
            <a:endParaRPr lang="en-US"/>
          </a:p>
        </p:txBody>
      </p:sp>
    </p:spTree>
    <p:extLst>
      <p:ext uri="{BB962C8B-B14F-4D97-AF65-F5344CB8AC3E}">
        <p14:creationId xmlns:p14="http://schemas.microsoft.com/office/powerpoint/2010/main" val="37522641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27/10/2025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27/10/2025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27/10/2025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27/10/2025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27/10/2025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27/10/2025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h.parsons@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gov.uk/government/news/new-strategy-to-boost-nhs-access-to-innovative-medical-technology"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5.xml"/><Relationship Id="rId4" Type="http://schemas.openxmlformats.org/officeDocument/2006/relationships/hyperlink" Target="https://uk.news.yahoo.com/health-secretary-launches-consultation-modernise-113508212.html?guccounter=1&amp;guce_referrer=aHR0cHM6Ly93d3cuYmluZy5jb20v&amp;guce_referrer_sig=AQAAAEXfLcKSymvVtNafFEqD_kLU1xh4W6bBQkeyJkpcKGZDQqNaddmvGRzaB2lZhjqaBZzXnmtqk3arqhLZIPqz4WeG4wCZIbuVBMm43xa5u_lpE_H_vZZBhhxiURuRUfVQd5IW8Cc9erTiRdkxacF0pp7Om0MF-oJMBDDHYTtYozhX"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www.youtube.com/watch?v=oajdeSvliLU"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www.youtube.com/watch?v=H3I1NS8cyBE"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bing.com/videos/search?q=recording+in+health+and+social+care&amp;&amp;view=detail&amp;mid=DE103A3B4142F70660F4DE103A3B4142F70660F4&amp;&amp;FORM=VRDGAR&amp;ru=%2Fvideos%2Fsearch%3Fq%3Drecording%2Bin%2Bhealth%2Band%2Bsocial%2Bcare%26qpvt%3Drecording%2Bin%2Bhealth%2Band%2Bsocial%2Bcare%26FORM%3DVDRE"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38.xml.rels><?xml version="1.0" encoding="UTF-8" standalone="yes"?>
<Relationships xmlns="http://schemas.openxmlformats.org/package/2006/relationships"><Relationship Id="rId3" Type="http://schemas.openxmlformats.org/officeDocument/2006/relationships/hyperlink" Target="https://www.gov.uk/government/news/new-strategy-to-boost-nhs-access-to-innovative-medical-technology" TargetMode="External"/><Relationship Id="rId7" Type="http://schemas.openxmlformats.org/officeDocument/2006/relationships/hyperlink" Target="https://www.bing.com/videos/search?q=recording+in+health+and+social+care&amp;&amp;view=detail&amp;mid=DE103A3B4142F70660F4DE103A3B4142F70660F4&amp;&amp;FORM=VRDGAR&amp;ru=%2Fvideos%2Fsearch%3Fq%3Drecording%2Bin%2Bhealth%2Band%2Bsocial%2Bcare%26qpvt%3Drecording%2Bin%2Bhealth%2Band%2Bsocial%2Bcare%26FORM%3DVDRE"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hyperlink" Target="https://www.skillsforcare.org.uk/Adult-Social-Care-Workforce-Data/Workforce-intelligence/publications/national-information/The-state-of-the-adult-social-care-sector-and-workforce-in-England.aspx" TargetMode="External"/><Relationship Id="rId5" Type="http://schemas.openxmlformats.org/officeDocument/2006/relationships/hyperlink" Target="https://www.youtube.com/watch?v=oajdeSvliLU" TargetMode="External"/><Relationship Id="rId4" Type="http://schemas.openxmlformats.org/officeDocument/2006/relationships/hyperlink" Target="https://www.gov.uk/government/organisations/healthcare-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52132B1-FCD7-49F3-B7D9-19162CB79F30}"/>
              </a:ext>
            </a:extLst>
          </p:cNvPr>
          <p:cNvSpPr/>
          <p:nvPr/>
        </p:nvSpPr>
        <p:spPr>
          <a:xfrm>
            <a:off x="971600" y="3573016"/>
            <a:ext cx="7560840" cy="24482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0" y="332656"/>
            <a:ext cx="9144000" cy="6120680"/>
          </a:xfrm>
        </p:spPr>
        <p:txBody>
          <a:bodyPr>
            <a:normAutofit/>
          </a:bodyPr>
          <a:lstStyle/>
          <a:p>
            <a:br>
              <a:rPr lang="en-GB" sz="3600" b="1" dirty="0">
                <a:solidFill>
                  <a:schemeClr val="bg1"/>
                </a:solidFill>
              </a:rPr>
            </a:br>
            <a:r>
              <a:rPr lang="en-GB" sz="3600" b="1" dirty="0">
                <a:solidFill>
                  <a:schemeClr val="bg1"/>
                </a:solidFill>
              </a:rPr>
              <a:t>Module </a:t>
            </a:r>
            <a: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LCHS4003 </a:t>
            </a: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Introduction to </a:t>
            </a: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Health and Social Care</a:t>
            </a: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GB" sz="3600" b="1" dirty="0">
                <a:solidFill>
                  <a:schemeClr val="bg1"/>
                </a:solidFill>
                <a:latin typeface="Arial" panose="020B0604020202020204" pitchFamily="34" charset="0"/>
                <a:ea typeface="Calibri" panose="020F0502020204030204" pitchFamily="34" charset="0"/>
                <a:cs typeface="Times New Roman" panose="02020603050405020304" pitchFamily="18" charset="0"/>
              </a:rPr>
              <a:t>WEEK 10</a:t>
            </a:r>
            <a:br>
              <a:rPr lang="en-GB" sz="3600" b="1" dirty="0">
                <a:solidFill>
                  <a:schemeClr val="accent2">
                    <a:lumMod val="20000"/>
                    <a:lumOff val="80000"/>
                  </a:schemeClr>
                </a:solidFill>
              </a:rPr>
            </a:br>
            <a:br>
              <a:rPr lang="en-GB" sz="3600" b="1" dirty="0">
                <a:solidFill>
                  <a:schemeClr val="accent2">
                    <a:lumMod val="20000"/>
                    <a:lumOff val="80000"/>
                  </a:schemeClr>
                </a:solidFill>
              </a:rPr>
            </a:br>
            <a:r>
              <a:rPr lang="en-GB" sz="1800" b="1" dirty="0">
                <a:solidFill>
                  <a:schemeClr val="accent2">
                    <a:lumMod val="20000"/>
                    <a:lumOff val="80000"/>
                  </a:schemeClr>
                </a:solidFill>
              </a:rPr>
              <a:t>Module Leader Dr Helen Parsons: </a:t>
            </a:r>
            <a:r>
              <a:rPr lang="en-GB" sz="1800" b="1" dirty="0">
                <a:solidFill>
                  <a:schemeClr val="accent2">
                    <a:lumMod val="20000"/>
                    <a:lumOff val="80000"/>
                  </a:schemeClr>
                </a:solidFill>
                <a:hlinkClick r:id="rId3"/>
              </a:rPr>
              <a:t>h.parsons@uwtsd.ac.uk</a:t>
            </a:r>
            <a:br>
              <a:rPr lang="en-GB" sz="1800" b="1" dirty="0">
                <a:solidFill>
                  <a:schemeClr val="accent2">
                    <a:lumMod val="20000"/>
                    <a:lumOff val="80000"/>
                  </a:schemeClr>
                </a:solidFill>
              </a:rPr>
            </a:br>
            <a:r>
              <a:rPr lang="en-GB" sz="1800" b="1" dirty="0">
                <a:solidFill>
                  <a:schemeClr val="accent2">
                    <a:lumMod val="20000"/>
                    <a:lumOff val="80000"/>
                  </a:schemeClr>
                </a:solidFill>
              </a:rPr>
              <a:t>Lecturer: [please insert name here]</a:t>
            </a:r>
            <a:br>
              <a:rPr lang="en-GB" sz="1800" b="1" dirty="0">
                <a:solidFill>
                  <a:schemeClr val="accent2">
                    <a:lumMod val="20000"/>
                    <a:lumOff val="80000"/>
                  </a:schemeClr>
                </a:solidFill>
              </a:rPr>
            </a:br>
            <a:endParaRPr lang="en-GB" altLang="en-US" sz="1800" b="1" dirty="0">
              <a:solidFill>
                <a:schemeClr val="accent2">
                  <a:lumMod val="20000"/>
                  <a:lumOff val="80000"/>
                </a:schemeClr>
              </a:solidFill>
            </a:endParaRPr>
          </a:p>
        </p:txBody>
      </p:sp>
    </p:spTree>
    <p:extLst>
      <p:ext uri="{BB962C8B-B14F-4D97-AF65-F5344CB8AC3E}">
        <p14:creationId xmlns:p14="http://schemas.microsoft.com/office/powerpoint/2010/main" val="20227491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10653-C890-73CC-7910-C3EF70626ECB}"/>
              </a:ext>
            </a:extLst>
          </p:cNvPr>
          <p:cNvSpPr>
            <a:spLocks noGrp="1"/>
          </p:cNvSpPr>
          <p:nvPr>
            <p:ph type="title"/>
          </p:nvPr>
        </p:nvSpPr>
        <p:spPr>
          <a:xfrm>
            <a:off x="457200" y="260648"/>
            <a:ext cx="8229600" cy="1872209"/>
          </a:xfrm>
        </p:spPr>
        <p:txBody>
          <a:bodyPr>
            <a:noAutofit/>
          </a:bodyPr>
          <a:lstStyle/>
          <a:p>
            <a:r>
              <a:rPr lang="en-GB" sz="6000" dirty="0">
                <a:solidFill>
                  <a:srgbClr val="FFFF00"/>
                </a:solidFill>
                <a:latin typeface="Amasis MT Pro Black" panose="02040A04050005020304" pitchFamily="18" charset="0"/>
              </a:rPr>
              <a:t>WELCOME</a:t>
            </a:r>
          </a:p>
        </p:txBody>
      </p:sp>
      <p:sp>
        <p:nvSpPr>
          <p:cNvPr id="3" name="Title 1">
            <a:extLst>
              <a:ext uri="{FF2B5EF4-FFF2-40B4-BE49-F238E27FC236}">
                <a16:creationId xmlns:a16="http://schemas.microsoft.com/office/drawing/2014/main" id="{8D052B3D-3DEB-2C3B-B2DE-FBE0B5036526}"/>
              </a:ext>
            </a:extLst>
          </p:cNvPr>
          <p:cNvSpPr txBox="1">
            <a:spLocks/>
          </p:cNvSpPr>
          <p:nvPr/>
        </p:nvSpPr>
        <p:spPr>
          <a:xfrm>
            <a:off x="457200" y="1556791"/>
            <a:ext cx="8229600" cy="1872209"/>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6000">
                <a:solidFill>
                  <a:srgbClr val="FFFF00"/>
                </a:solidFill>
                <a:latin typeface="Amasis MT Pro Black" panose="02040A04050005020304" pitchFamily="18" charset="0"/>
              </a:rPr>
              <a:t>Record the Session</a:t>
            </a:r>
            <a:endParaRPr lang="en-GB" sz="6000" dirty="0">
              <a:solidFill>
                <a:srgbClr val="FFFF00"/>
              </a:solidFill>
              <a:latin typeface="Amasis MT Pro Black" panose="02040A04050005020304" pitchFamily="18" charset="0"/>
            </a:endParaRPr>
          </a:p>
        </p:txBody>
      </p:sp>
    </p:spTree>
    <p:extLst>
      <p:ext uri="{BB962C8B-B14F-4D97-AF65-F5344CB8AC3E}">
        <p14:creationId xmlns:p14="http://schemas.microsoft.com/office/powerpoint/2010/main" val="23781162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9C398327-F51A-811B-6FDE-0B08C397B8AC}"/>
              </a:ext>
            </a:extLst>
          </p:cNvPr>
          <p:cNvSpPr>
            <a:spLocks noGrp="1"/>
          </p:cNvSpPr>
          <p:nvPr>
            <p:ph type="title"/>
          </p:nvPr>
        </p:nvSpPr>
        <p:spPr>
          <a:xfrm>
            <a:off x="457200" y="274638"/>
            <a:ext cx="8229600" cy="1143000"/>
          </a:xfrm>
        </p:spPr>
        <p:txBody>
          <a:bodyPr>
            <a:normAutofit/>
          </a:bodyPr>
          <a:lstStyle/>
          <a:p>
            <a:r>
              <a:rPr lang="en-GB" sz="4800" dirty="0">
                <a:solidFill>
                  <a:srgbClr val="0070C0"/>
                </a:solidFill>
                <a:latin typeface="Amasis MT Pro Black" panose="02040A04050005020304" pitchFamily="18" charset="0"/>
              </a:rPr>
              <a:t>Ice Breaker</a:t>
            </a:r>
            <a:endParaRPr lang="en-US" sz="4800" dirty="0">
              <a:solidFill>
                <a:srgbClr val="0070C0"/>
              </a:solidFill>
              <a:latin typeface="Amasis MT Pro Black" panose="02040A04050005020304" pitchFamily="18" charset="0"/>
            </a:endParaRPr>
          </a:p>
        </p:txBody>
      </p:sp>
      <p:pic>
        <p:nvPicPr>
          <p:cNvPr id="5" name="Content Placeholder 4" descr="Glowing iceberg">
            <a:extLst>
              <a:ext uri="{FF2B5EF4-FFF2-40B4-BE49-F238E27FC236}">
                <a16:creationId xmlns:a16="http://schemas.microsoft.com/office/drawing/2014/main" id="{F164B077-1605-9C11-D704-36A7350E9D0F}"/>
              </a:ext>
            </a:extLst>
          </p:cNvPr>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t="13309" b="15117"/>
          <a:stretch/>
        </p:blipFill>
        <p:spPr>
          <a:xfrm>
            <a:off x="457200" y="1268760"/>
            <a:ext cx="8229600" cy="3917032"/>
          </a:xfrm>
          <a:noFill/>
        </p:spPr>
      </p:pic>
    </p:spTree>
    <p:extLst>
      <p:ext uri="{BB962C8B-B14F-4D97-AF65-F5344CB8AC3E}">
        <p14:creationId xmlns:p14="http://schemas.microsoft.com/office/powerpoint/2010/main" val="2361138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a:xfrm>
            <a:off x="457200" y="14463"/>
            <a:ext cx="8229600" cy="778098"/>
          </a:xfrm>
        </p:spPr>
        <p:txBody>
          <a:bodyPr/>
          <a:lstStyle/>
          <a:p>
            <a:r>
              <a:rPr lang="en-GB" b="1" dirty="0"/>
              <a:t>Today we will…</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457200" y="792561"/>
            <a:ext cx="8229600" cy="4796679"/>
          </a:xfrm>
        </p:spPr>
        <p:txBody>
          <a:bodyPr>
            <a:normAutofit/>
          </a:bodyPr>
          <a:lstStyle/>
          <a:p>
            <a:r>
              <a:rPr lang="en-GB" dirty="0"/>
              <a:t>Look at exploring the role of technology within the health and social care sector. </a:t>
            </a:r>
          </a:p>
          <a:p>
            <a:r>
              <a:rPr lang="en-GB" dirty="0"/>
              <a:t>Go through what might be the future of the health and social care sector. </a:t>
            </a:r>
          </a:p>
          <a:p>
            <a:r>
              <a:rPr lang="en-GB" dirty="0"/>
              <a:t>Undertake the final workshop relating to the 2</a:t>
            </a:r>
            <a:r>
              <a:rPr lang="en-GB" baseline="30000" dirty="0"/>
              <a:t>nd</a:t>
            </a:r>
            <a:r>
              <a:rPr lang="en-GB" dirty="0"/>
              <a:t> assignment task and provide time for points of clarification. </a:t>
            </a:r>
          </a:p>
        </p:txBody>
      </p:sp>
    </p:spTree>
    <p:extLst>
      <p:ext uri="{BB962C8B-B14F-4D97-AF65-F5344CB8AC3E}">
        <p14:creationId xmlns:p14="http://schemas.microsoft.com/office/powerpoint/2010/main" val="1983398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DA391-2E12-4F0B-960C-F199F4F01876}"/>
              </a:ext>
            </a:extLst>
          </p:cNvPr>
          <p:cNvSpPr>
            <a:spLocks noGrp="1"/>
          </p:cNvSpPr>
          <p:nvPr>
            <p:ph type="title"/>
          </p:nvPr>
        </p:nvSpPr>
        <p:spPr>
          <a:xfrm>
            <a:off x="179512" y="130623"/>
            <a:ext cx="8784976" cy="634082"/>
          </a:xfrm>
        </p:spPr>
        <p:txBody>
          <a:bodyPr>
            <a:normAutofit fontScale="90000"/>
          </a:bodyPr>
          <a:lstStyle/>
          <a:p>
            <a:r>
              <a:rPr lang="en-GB" b="1" dirty="0"/>
              <a:t>Aims and Objectives of the session</a:t>
            </a:r>
          </a:p>
        </p:txBody>
      </p:sp>
      <p:graphicFrame>
        <p:nvGraphicFramePr>
          <p:cNvPr id="5" name="Content Placeholder 4">
            <a:extLst>
              <a:ext uri="{FF2B5EF4-FFF2-40B4-BE49-F238E27FC236}">
                <a16:creationId xmlns:a16="http://schemas.microsoft.com/office/drawing/2014/main" id="{764D6880-EB51-19FB-51CA-791CD2F64F7C}"/>
              </a:ext>
            </a:extLst>
          </p:cNvPr>
          <p:cNvGraphicFramePr>
            <a:graphicFrameLocks noGrp="1"/>
          </p:cNvGraphicFramePr>
          <p:nvPr>
            <p:ph idx="1"/>
            <p:extLst>
              <p:ext uri="{D42A27DB-BD31-4B8C-83A1-F6EECF244321}">
                <p14:modId xmlns:p14="http://schemas.microsoft.com/office/powerpoint/2010/main" val="3417883345"/>
              </p:ext>
            </p:extLst>
          </p:nvPr>
        </p:nvGraphicFramePr>
        <p:xfrm>
          <a:off x="179512" y="764705"/>
          <a:ext cx="4248472" cy="48965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a:extLst>
              <a:ext uri="{FF2B5EF4-FFF2-40B4-BE49-F238E27FC236}">
                <a16:creationId xmlns:a16="http://schemas.microsoft.com/office/drawing/2014/main" id="{0F3E583A-65D6-1C7A-A8F8-9263A9574092}"/>
              </a:ext>
            </a:extLst>
          </p:cNvPr>
          <p:cNvGraphicFramePr/>
          <p:nvPr>
            <p:extLst>
              <p:ext uri="{D42A27DB-BD31-4B8C-83A1-F6EECF244321}">
                <p14:modId xmlns:p14="http://schemas.microsoft.com/office/powerpoint/2010/main" val="815671505"/>
              </p:ext>
            </p:extLst>
          </p:nvPr>
        </p:nvGraphicFramePr>
        <p:xfrm>
          <a:off x="4572000" y="764705"/>
          <a:ext cx="4392488" cy="489654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0270676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47361"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600" b="1" kern="1200" dirty="0"/>
            </a:p>
            <a:p>
              <a:pPr marL="0" lvl="0" indent="0" algn="ctr" defTabSz="1377950">
                <a:lnSpc>
                  <a:spcPct val="90000"/>
                </a:lnSpc>
                <a:spcBef>
                  <a:spcPct val="0"/>
                </a:spcBef>
                <a:spcAft>
                  <a:spcPct val="35000"/>
                </a:spcAft>
                <a:buNone/>
              </a:pPr>
              <a:endParaRPr lang="en-GB" sz="3600" b="1" dirty="0"/>
            </a:p>
            <a:p>
              <a:pPr marL="0" lvl="0" indent="0" algn="ctr" defTabSz="1377950">
                <a:lnSpc>
                  <a:spcPct val="90000"/>
                </a:lnSpc>
                <a:spcBef>
                  <a:spcPct val="0"/>
                </a:spcBef>
                <a:spcAft>
                  <a:spcPct val="35000"/>
                </a:spcAft>
                <a:buNone/>
              </a:pPr>
              <a:r>
                <a:rPr lang="en-GB" sz="3600" b="1" kern="1200" dirty="0"/>
                <a:t>Session 1 </a:t>
              </a:r>
            </a:p>
            <a:p>
              <a:pPr marL="0" lvl="0" indent="0" algn="ctr" defTabSz="1377950">
                <a:lnSpc>
                  <a:spcPct val="90000"/>
                </a:lnSpc>
                <a:spcBef>
                  <a:spcPct val="0"/>
                </a:spcBef>
                <a:spcAft>
                  <a:spcPct val="35000"/>
                </a:spcAft>
                <a:buNone/>
              </a:pPr>
              <a:r>
                <a:rPr lang="en-GB" sz="3600" b="1" kern="1200" dirty="0"/>
                <a:t>Setting the context and brainstorming </a:t>
              </a:r>
            </a:p>
          </p:txBody>
        </p:sp>
      </p:grpSp>
    </p:spTree>
    <p:extLst>
      <p:ext uri="{BB962C8B-B14F-4D97-AF65-F5344CB8AC3E}">
        <p14:creationId xmlns:p14="http://schemas.microsoft.com/office/powerpoint/2010/main" val="15718519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79BA2-36E8-81D2-8CFC-5D857EEC8656}"/>
              </a:ext>
            </a:extLst>
          </p:cNvPr>
          <p:cNvSpPr>
            <a:spLocks noGrp="1"/>
          </p:cNvSpPr>
          <p:nvPr>
            <p:ph type="title"/>
          </p:nvPr>
        </p:nvSpPr>
        <p:spPr>
          <a:xfrm>
            <a:off x="107504" y="274638"/>
            <a:ext cx="9036496" cy="562074"/>
          </a:xfrm>
        </p:spPr>
        <p:txBody>
          <a:bodyPr>
            <a:noAutofit/>
          </a:bodyPr>
          <a:lstStyle/>
          <a:p>
            <a:r>
              <a:rPr lang="en-GB" sz="3600" b="1" dirty="0"/>
              <a:t>In pairs consider the following question </a:t>
            </a:r>
          </a:p>
        </p:txBody>
      </p:sp>
      <p:sp>
        <p:nvSpPr>
          <p:cNvPr id="3" name="Content Placeholder 2">
            <a:extLst>
              <a:ext uri="{FF2B5EF4-FFF2-40B4-BE49-F238E27FC236}">
                <a16:creationId xmlns:a16="http://schemas.microsoft.com/office/drawing/2014/main" id="{9162F201-AC57-B12C-B9F1-08067FEB93C6}"/>
              </a:ext>
            </a:extLst>
          </p:cNvPr>
          <p:cNvSpPr>
            <a:spLocks noGrp="1"/>
          </p:cNvSpPr>
          <p:nvPr>
            <p:ph idx="1"/>
          </p:nvPr>
        </p:nvSpPr>
        <p:spPr>
          <a:xfrm>
            <a:off x="251520" y="1052737"/>
            <a:ext cx="8579296" cy="4284476"/>
          </a:xfrm>
        </p:spPr>
        <p:txBody>
          <a:bodyPr>
            <a:normAutofit/>
          </a:bodyPr>
          <a:lstStyle/>
          <a:p>
            <a:pPr marL="0" indent="0" algn="ctr">
              <a:buNone/>
            </a:pPr>
            <a:r>
              <a:rPr lang="en-GB" dirty="0"/>
              <a:t> </a:t>
            </a:r>
            <a:r>
              <a:rPr lang="en-GB" sz="2800" b="1" i="1" dirty="0"/>
              <a:t>“What has changed since the </a:t>
            </a:r>
          </a:p>
          <a:p>
            <a:pPr marL="0" indent="0" algn="ctr">
              <a:buNone/>
            </a:pPr>
            <a:r>
              <a:rPr lang="en-GB" sz="2800" b="1" i="1" dirty="0"/>
              <a:t>  inception of the NHS in 1948 and what kind </a:t>
            </a:r>
          </a:p>
          <a:p>
            <a:pPr marL="0" indent="0" algn="ctr">
              <a:buNone/>
            </a:pPr>
            <a:r>
              <a:rPr lang="en-GB" sz="2800" b="1" i="1" dirty="0"/>
              <a:t>of social care is now available?” </a:t>
            </a:r>
          </a:p>
          <a:p>
            <a:r>
              <a:rPr lang="en-GB" dirty="0"/>
              <a:t>Consider the developments over the years, what was the NHS and social care like in 1948 to what it is like now in 2025. </a:t>
            </a:r>
          </a:p>
          <a:p>
            <a:r>
              <a:rPr lang="en-GB" dirty="0"/>
              <a:t>Write down your ideas to present back to the whole student group. </a:t>
            </a:r>
          </a:p>
        </p:txBody>
      </p:sp>
    </p:spTree>
    <p:extLst>
      <p:ext uri="{BB962C8B-B14F-4D97-AF65-F5344CB8AC3E}">
        <p14:creationId xmlns:p14="http://schemas.microsoft.com/office/powerpoint/2010/main" val="11127757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A4D3B-55DD-10F1-D0B0-D6D181E32AA4}"/>
              </a:ext>
            </a:extLst>
          </p:cNvPr>
          <p:cNvSpPr>
            <a:spLocks noGrp="1"/>
          </p:cNvSpPr>
          <p:nvPr>
            <p:ph type="title"/>
          </p:nvPr>
        </p:nvSpPr>
        <p:spPr>
          <a:xfrm>
            <a:off x="564704" y="260648"/>
            <a:ext cx="8229600" cy="562074"/>
          </a:xfrm>
        </p:spPr>
        <p:txBody>
          <a:bodyPr>
            <a:normAutofit fontScale="90000"/>
          </a:bodyPr>
          <a:lstStyle/>
          <a:p>
            <a:r>
              <a:rPr lang="en-GB" sz="3600" b="1" dirty="0"/>
              <a:t>Developments and changes in the NHS and social care provision </a:t>
            </a:r>
          </a:p>
        </p:txBody>
      </p:sp>
      <p:sp>
        <p:nvSpPr>
          <p:cNvPr id="3" name="Content Placeholder 2">
            <a:extLst>
              <a:ext uri="{FF2B5EF4-FFF2-40B4-BE49-F238E27FC236}">
                <a16:creationId xmlns:a16="http://schemas.microsoft.com/office/drawing/2014/main" id="{983B2225-9D14-87CB-D61C-B74D5F66212E}"/>
              </a:ext>
            </a:extLst>
          </p:cNvPr>
          <p:cNvSpPr>
            <a:spLocks noGrp="1"/>
          </p:cNvSpPr>
          <p:nvPr>
            <p:ph idx="1"/>
          </p:nvPr>
        </p:nvSpPr>
        <p:spPr>
          <a:xfrm>
            <a:off x="107504" y="1196751"/>
            <a:ext cx="8686800" cy="4688975"/>
          </a:xfrm>
        </p:spPr>
        <p:txBody>
          <a:bodyPr>
            <a:normAutofit fontScale="92500" lnSpcReduction="20000"/>
          </a:bodyPr>
          <a:lstStyle/>
          <a:p>
            <a:r>
              <a:rPr lang="en-GB" dirty="0"/>
              <a:t>The aim of the NHS is that it is free at the point of need.  Since its inception in 1948 the NHS has changed  e.g. There is many changes such as changes in population demographics. </a:t>
            </a:r>
          </a:p>
          <a:p>
            <a:r>
              <a:rPr lang="en-GB" dirty="0"/>
              <a:t>Health and Social Care services are expected to be delivered to meet the needs in modern times.  For example, life expectancy in 1948 when the NHS was established the average age of men was 63 years, today the average age is 79 years. For women it was 61 then and is now about 83 years old. </a:t>
            </a:r>
          </a:p>
          <a:p>
            <a:endParaRPr lang="en-GB" dirty="0"/>
          </a:p>
        </p:txBody>
      </p:sp>
    </p:spTree>
    <p:extLst>
      <p:ext uri="{BB962C8B-B14F-4D97-AF65-F5344CB8AC3E}">
        <p14:creationId xmlns:p14="http://schemas.microsoft.com/office/powerpoint/2010/main" val="2821602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E0B4B1-0DD6-95BB-58FB-B33530812C8F}"/>
              </a:ext>
            </a:extLst>
          </p:cNvPr>
          <p:cNvSpPr>
            <a:spLocks noGrp="1"/>
          </p:cNvSpPr>
          <p:nvPr>
            <p:ph idx="1"/>
          </p:nvPr>
        </p:nvSpPr>
        <p:spPr>
          <a:xfrm>
            <a:off x="457200" y="332656"/>
            <a:ext cx="8229600" cy="5184576"/>
          </a:xfrm>
        </p:spPr>
        <p:txBody>
          <a:bodyPr>
            <a:normAutofit fontScale="92500" lnSpcReduction="20000"/>
          </a:bodyPr>
          <a:lstStyle/>
          <a:p>
            <a:r>
              <a:rPr lang="en-GB" dirty="0"/>
              <a:t>Another change is infant mortality which has fallen drastically e.g., in 1948 it was 31 deaths per 1000 babies born to 3.8 in 2018. </a:t>
            </a:r>
          </a:p>
          <a:p>
            <a:r>
              <a:rPr lang="en-GB" dirty="0"/>
              <a:t>The shift in better health care outcomes is mainly due to modern age successes in the range of treatments provided to people who have long term health conditions such as diabetes, COPD (emphysema) or blood pressure illness. </a:t>
            </a:r>
          </a:p>
          <a:p>
            <a:r>
              <a:rPr lang="en-GB" dirty="0"/>
              <a:t>The NHS and SC looks at prevention - to support individuals to make healthy lifestyle choices, to keep active so as to avoid health or social care needs in the long run. </a:t>
            </a:r>
          </a:p>
          <a:p>
            <a:endParaRPr lang="en-GB" dirty="0"/>
          </a:p>
          <a:p>
            <a:endParaRPr lang="en-GB" dirty="0"/>
          </a:p>
        </p:txBody>
      </p:sp>
    </p:spTree>
    <p:extLst>
      <p:ext uri="{BB962C8B-B14F-4D97-AF65-F5344CB8AC3E}">
        <p14:creationId xmlns:p14="http://schemas.microsoft.com/office/powerpoint/2010/main" val="958093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BD1D97-B71D-43E5-E1F2-489AB1B0DCD0}"/>
              </a:ext>
            </a:extLst>
          </p:cNvPr>
          <p:cNvSpPr>
            <a:spLocks noGrp="1"/>
          </p:cNvSpPr>
          <p:nvPr>
            <p:ph idx="1"/>
          </p:nvPr>
        </p:nvSpPr>
        <p:spPr>
          <a:xfrm>
            <a:off x="107504" y="260648"/>
            <a:ext cx="8712968" cy="5544616"/>
          </a:xfrm>
        </p:spPr>
        <p:txBody>
          <a:bodyPr>
            <a:normAutofit fontScale="92500" lnSpcReduction="10000"/>
          </a:bodyPr>
          <a:lstStyle/>
          <a:p>
            <a:r>
              <a:rPr lang="en-GB" dirty="0"/>
              <a:t>The adoption of new technologies has supported research, which has been developed to discover other methods in practice delivery advances for better outcomes. </a:t>
            </a:r>
          </a:p>
          <a:p>
            <a:r>
              <a:rPr lang="en-GB" dirty="0"/>
              <a:t>Technologies have changed the way health services are delivered, e.g., how it assists during surgery.  </a:t>
            </a:r>
          </a:p>
          <a:p>
            <a:r>
              <a:rPr lang="en-GB" dirty="0"/>
              <a:t>The desire for disease elimination has altered the lives of peoples for the better, e.g., the roll out of mass vaccination programmes to reduce infection such as the MMR (mumps, measles and rubella) or Covid-19, or the flu virus. </a:t>
            </a:r>
          </a:p>
          <a:p>
            <a:endParaRPr lang="en-GB" dirty="0"/>
          </a:p>
          <a:p>
            <a:endParaRPr lang="en-GB" dirty="0"/>
          </a:p>
        </p:txBody>
      </p:sp>
    </p:spTree>
    <p:extLst>
      <p:ext uri="{BB962C8B-B14F-4D97-AF65-F5344CB8AC3E}">
        <p14:creationId xmlns:p14="http://schemas.microsoft.com/office/powerpoint/2010/main" val="4127740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8EED6-60AE-601E-D37A-2EF60DEB0192}"/>
              </a:ext>
            </a:extLst>
          </p:cNvPr>
          <p:cNvSpPr>
            <a:spLocks noGrp="1"/>
          </p:cNvSpPr>
          <p:nvPr>
            <p:ph type="title"/>
          </p:nvPr>
        </p:nvSpPr>
        <p:spPr>
          <a:xfrm>
            <a:off x="468640" y="166934"/>
            <a:ext cx="8229600" cy="885802"/>
          </a:xfrm>
        </p:spPr>
        <p:txBody>
          <a:bodyPr>
            <a:noAutofit/>
          </a:bodyPr>
          <a:lstStyle/>
          <a:p>
            <a:r>
              <a:rPr lang="en-GB" sz="3600" b="1" i="0" dirty="0">
                <a:solidFill>
                  <a:srgbClr val="0B0C0C"/>
                </a:solidFill>
                <a:effectLst/>
                <a:highlight>
                  <a:srgbClr val="FFFFFF"/>
                </a:highlight>
                <a:latin typeface="GDS Transport"/>
              </a:rPr>
              <a:t>Association of British </a:t>
            </a:r>
            <a:br>
              <a:rPr lang="en-GB" sz="3600" b="1" i="0" dirty="0">
                <a:solidFill>
                  <a:srgbClr val="0B0C0C"/>
                </a:solidFill>
                <a:effectLst/>
                <a:highlight>
                  <a:srgbClr val="FFFFFF"/>
                </a:highlight>
                <a:latin typeface="GDS Transport"/>
              </a:rPr>
            </a:br>
            <a:r>
              <a:rPr lang="en-GB" sz="3600" b="1" i="0" dirty="0">
                <a:solidFill>
                  <a:srgbClr val="0B0C0C"/>
                </a:solidFill>
                <a:effectLst/>
                <a:highlight>
                  <a:srgbClr val="FFFFFF"/>
                </a:highlight>
                <a:latin typeface="GDS Transport"/>
              </a:rPr>
              <a:t>Health-Tech Industries </a:t>
            </a:r>
            <a:endParaRPr lang="en-GB" sz="3600" b="1" dirty="0"/>
          </a:p>
        </p:txBody>
      </p:sp>
      <p:sp>
        <p:nvSpPr>
          <p:cNvPr id="3" name="Content Placeholder 2">
            <a:extLst>
              <a:ext uri="{FF2B5EF4-FFF2-40B4-BE49-F238E27FC236}">
                <a16:creationId xmlns:a16="http://schemas.microsoft.com/office/drawing/2014/main" id="{D7C1E0E5-BD79-BE8C-4A5F-FC23659E1300}"/>
              </a:ext>
            </a:extLst>
          </p:cNvPr>
          <p:cNvSpPr>
            <a:spLocks noGrp="1"/>
          </p:cNvSpPr>
          <p:nvPr>
            <p:ph idx="1"/>
          </p:nvPr>
        </p:nvSpPr>
        <p:spPr>
          <a:xfrm>
            <a:off x="251520" y="1268760"/>
            <a:ext cx="8446720" cy="4999386"/>
          </a:xfrm>
        </p:spPr>
        <p:txBody>
          <a:bodyPr>
            <a:normAutofit fontScale="70000" lnSpcReduction="20000"/>
          </a:bodyPr>
          <a:lstStyle/>
          <a:p>
            <a:r>
              <a:rPr lang="en-GB" sz="3400" dirty="0">
                <a:latin typeface="Arial" panose="020B0604020202020204" pitchFamily="34" charset="0"/>
                <a:ea typeface="Calibri" panose="020F0502020204030204" pitchFamily="34" charset="0"/>
                <a:cs typeface="Arial" panose="020B0604020202020204" pitchFamily="34" charset="0"/>
              </a:rPr>
              <a:t>DHSC</a:t>
            </a:r>
            <a:r>
              <a:rPr lang="en-GB" sz="3400" dirty="0">
                <a:solidFill>
                  <a:srgbClr val="0B0C0C"/>
                </a:solidFill>
                <a:highlight>
                  <a:srgbClr val="FFFFFF"/>
                </a:highlight>
                <a:latin typeface="Arial" panose="020B0604020202020204" pitchFamily="34" charset="0"/>
                <a:ea typeface="Calibri" panose="020F0502020204030204" pitchFamily="34" charset="0"/>
                <a:cs typeface="Arial" panose="020B0604020202020204" pitchFamily="34" charset="0"/>
              </a:rPr>
              <a:t> strategy asserts that </a:t>
            </a:r>
            <a:r>
              <a:rPr lang="en-GB" sz="3400" b="0" i="0" dirty="0">
                <a:solidFill>
                  <a:srgbClr val="0B0C0C"/>
                </a:solidFill>
                <a:effectLst/>
                <a:highlight>
                  <a:srgbClr val="FFFFFF"/>
                </a:highlight>
                <a:latin typeface="Arial" panose="020B0604020202020204" pitchFamily="34" charset="0"/>
                <a:cs typeface="Arial" panose="020B0604020202020204" pitchFamily="34" charset="0"/>
              </a:rPr>
              <a:t>medical technology strategy will ensure patients can access safe, effective and innovative equipment and medical devices. This aspiration will not change under the new Labour government. </a:t>
            </a:r>
          </a:p>
          <a:p>
            <a:r>
              <a:rPr lang="en-GB" sz="3400" dirty="0">
                <a:solidFill>
                  <a:srgbClr val="0B0C0C"/>
                </a:solidFill>
                <a:effectLst/>
                <a:highlight>
                  <a:srgbClr val="FFFFFF"/>
                </a:highlight>
                <a:latin typeface="Arial" panose="020B0604020202020204" pitchFamily="34" charset="0"/>
                <a:ea typeface="Calibri" panose="020F0502020204030204" pitchFamily="34" charset="0"/>
                <a:cs typeface="Arial" panose="020B0604020202020204" pitchFamily="34" charset="0"/>
              </a:rPr>
              <a:t>It recognises the importance of Health-Tech in supporting the NHS to deliver exceptional care for people in the UK.</a:t>
            </a:r>
          </a:p>
          <a:p>
            <a:r>
              <a:rPr lang="en-GB" sz="3400" dirty="0">
                <a:solidFill>
                  <a:srgbClr val="0B0C0C"/>
                </a:solidFill>
                <a:effectLst/>
                <a:highlight>
                  <a:srgbClr val="FFFFFF"/>
                </a:highlight>
                <a:latin typeface="Arial" panose="020B0604020202020204" pitchFamily="34" charset="0"/>
                <a:ea typeface="Calibri" panose="020F0502020204030204" pitchFamily="34" charset="0"/>
                <a:cs typeface="Arial" panose="020B0604020202020204" pitchFamily="34" charset="0"/>
              </a:rPr>
              <a:t>Health-Tech plays a valuable role in enabling improved outcomes through changing patient pathways, as well as productivity and efficiency gains within the health and social care sector.</a:t>
            </a:r>
          </a:p>
          <a:p>
            <a:pPr marL="0" indent="0">
              <a:buNone/>
            </a:pPr>
            <a:endParaRPr lang="en-GB" sz="3400" dirty="0">
              <a:solidFill>
                <a:srgbClr val="0B0C0C"/>
              </a:solidFill>
              <a:highlight>
                <a:srgbClr val="FFFFFF"/>
              </a:highlight>
              <a:latin typeface="GDS Transport"/>
            </a:endParaRPr>
          </a:p>
          <a:p>
            <a:r>
              <a:rPr lang="en-GB" sz="2900" b="0" i="0" dirty="0">
                <a:solidFill>
                  <a:srgbClr val="0B0C0C"/>
                </a:solidFill>
                <a:effectLst/>
                <a:highlight>
                  <a:srgbClr val="FFFFFF"/>
                </a:highlight>
                <a:latin typeface="GDS Transport"/>
              </a:rPr>
              <a:t>(GOVUK, 2023 </a:t>
            </a:r>
            <a:r>
              <a:rPr lang="en-GB" sz="2900" dirty="0">
                <a:hlinkClick r:id="rId3"/>
              </a:rPr>
              <a:t>New strategy to boost NHS access to innovative medical technology - GOV.UK (www.gov.uk)</a:t>
            </a:r>
            <a:endParaRPr lang="en-GB" sz="2900" dirty="0"/>
          </a:p>
        </p:txBody>
      </p:sp>
    </p:spTree>
    <p:extLst>
      <p:ext uri="{BB962C8B-B14F-4D97-AF65-F5344CB8AC3E}">
        <p14:creationId xmlns:p14="http://schemas.microsoft.com/office/powerpoint/2010/main" val="25014653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27703-9887-249D-081B-A4A62EE4A56B}"/>
              </a:ext>
            </a:extLst>
          </p:cNvPr>
          <p:cNvSpPr>
            <a:spLocks noGrp="1"/>
          </p:cNvSpPr>
          <p:nvPr>
            <p:ph type="title"/>
          </p:nvPr>
        </p:nvSpPr>
        <p:spPr>
          <a:xfrm>
            <a:off x="457200" y="274638"/>
            <a:ext cx="8229600" cy="1426170"/>
          </a:xfrm>
        </p:spPr>
        <p:txBody>
          <a:bodyPr anchor="ctr">
            <a:noAutofit/>
          </a:bodyPr>
          <a:lstStyle/>
          <a:p>
            <a:pPr>
              <a:lnSpc>
                <a:spcPct val="90000"/>
              </a:lnSpc>
            </a:pPr>
            <a:r>
              <a:rPr lang="en-GB" sz="3200" b="1" i="0" dirty="0">
                <a:effectLst/>
              </a:rPr>
              <a:t>Health Secretary launches consultation </a:t>
            </a:r>
            <a:br>
              <a:rPr lang="en-GB" sz="3200" b="1" i="0" dirty="0">
                <a:effectLst/>
              </a:rPr>
            </a:br>
            <a:r>
              <a:rPr lang="en-GB" sz="3200" b="1" i="0" dirty="0">
                <a:effectLst/>
              </a:rPr>
              <a:t>to modernise NHS</a:t>
            </a:r>
            <a:br>
              <a:rPr lang="en-GB" sz="3200" b="1" i="0" dirty="0">
                <a:effectLst/>
              </a:rPr>
            </a:br>
            <a:endParaRPr lang="en-GB" sz="3200" dirty="0"/>
          </a:p>
        </p:txBody>
      </p:sp>
      <p:sp>
        <p:nvSpPr>
          <p:cNvPr id="13" name="Text Placeholder 2">
            <a:extLst>
              <a:ext uri="{FF2B5EF4-FFF2-40B4-BE49-F238E27FC236}">
                <a16:creationId xmlns:a16="http://schemas.microsoft.com/office/drawing/2014/main" id="{CADE787D-E6F0-5BCC-818A-75EC13AC239E}"/>
              </a:ext>
            </a:extLst>
          </p:cNvPr>
          <p:cNvSpPr>
            <a:spLocks noGrp="1"/>
          </p:cNvSpPr>
          <p:nvPr>
            <p:ph type="body" idx="1"/>
          </p:nvPr>
        </p:nvSpPr>
        <p:spPr>
          <a:xfrm>
            <a:off x="457200" y="1268760"/>
            <a:ext cx="4040188" cy="906115"/>
          </a:xfrm>
        </p:spPr>
        <p:txBody>
          <a:bodyPr>
            <a:normAutofit/>
          </a:bodyPr>
          <a:lstStyle/>
          <a:p>
            <a:r>
              <a:rPr lang="en-US" dirty="0"/>
              <a:t>Health Secretary Wes Streetly, MP. </a:t>
            </a:r>
          </a:p>
        </p:txBody>
      </p:sp>
      <p:pic>
        <p:nvPicPr>
          <p:cNvPr id="4" name="Picture 3" descr="A person in a suit&#10;&#10;Description automatically generated">
            <a:extLst>
              <a:ext uri="{FF2B5EF4-FFF2-40B4-BE49-F238E27FC236}">
                <a16:creationId xmlns:a16="http://schemas.microsoft.com/office/drawing/2014/main" id="{21ED25BA-F467-32E9-7802-D205BC1E54E4}"/>
              </a:ext>
            </a:extLst>
          </p:cNvPr>
          <p:cNvPicPr>
            <a:picLocks noChangeAspect="1"/>
          </p:cNvPicPr>
          <p:nvPr/>
        </p:nvPicPr>
        <p:blipFill rotWithShape="1">
          <a:blip r:embed="rId3"/>
          <a:srcRect l="13784" r="19656"/>
          <a:stretch/>
        </p:blipFill>
        <p:spPr bwMode="auto">
          <a:xfrm>
            <a:off x="457200" y="2174875"/>
            <a:ext cx="4040188" cy="3414365"/>
          </a:xfrm>
          <a:prstGeom prst="rect">
            <a:avLst/>
          </a:prstGeom>
          <a:noFill/>
          <a:ln>
            <a:noFill/>
          </a:ln>
          <a:extLst>
            <a:ext uri="{53640926-AAD7-44D8-BBD7-CCE9431645EC}">
              <a14:shadowObscured xmlns:a14="http://schemas.microsoft.com/office/drawing/2010/main"/>
            </a:ext>
          </a:extLst>
        </p:spPr>
      </p:pic>
      <p:sp>
        <p:nvSpPr>
          <p:cNvPr id="14" name="Text Placeholder 4">
            <a:extLst>
              <a:ext uri="{FF2B5EF4-FFF2-40B4-BE49-F238E27FC236}">
                <a16:creationId xmlns:a16="http://schemas.microsoft.com/office/drawing/2014/main" id="{CA3D4567-E282-242D-0767-8F23155FCA26}"/>
              </a:ext>
            </a:extLst>
          </p:cNvPr>
          <p:cNvSpPr>
            <a:spLocks noGrp="1"/>
          </p:cNvSpPr>
          <p:nvPr>
            <p:ph type="body" sz="quarter" idx="3"/>
          </p:nvPr>
        </p:nvSpPr>
        <p:spPr>
          <a:xfrm>
            <a:off x="6084168" y="1298080"/>
            <a:ext cx="2602632" cy="639762"/>
          </a:xfrm>
        </p:spPr>
        <p:txBody>
          <a:bodyPr>
            <a:normAutofit/>
          </a:bodyPr>
          <a:lstStyle/>
          <a:p>
            <a:r>
              <a:rPr lang="en-US" dirty="0"/>
              <a:t>Material from:  </a:t>
            </a:r>
          </a:p>
        </p:txBody>
      </p:sp>
      <p:sp>
        <p:nvSpPr>
          <p:cNvPr id="3" name="Content Placeholder 2">
            <a:extLst>
              <a:ext uri="{FF2B5EF4-FFF2-40B4-BE49-F238E27FC236}">
                <a16:creationId xmlns:a16="http://schemas.microsoft.com/office/drawing/2014/main" id="{0DC5725A-F1EC-C364-3338-27C29F889716}"/>
              </a:ext>
            </a:extLst>
          </p:cNvPr>
          <p:cNvSpPr>
            <a:spLocks noGrp="1"/>
          </p:cNvSpPr>
          <p:nvPr>
            <p:ph sz="quarter" idx="4"/>
          </p:nvPr>
        </p:nvSpPr>
        <p:spPr>
          <a:xfrm>
            <a:off x="4646614" y="1917227"/>
            <a:ext cx="4287042" cy="3672013"/>
          </a:xfrm>
        </p:spPr>
        <p:txBody>
          <a:bodyPr>
            <a:normAutofit/>
          </a:bodyPr>
          <a:lstStyle/>
          <a:p>
            <a:pPr>
              <a:lnSpc>
                <a:spcPct val="90000"/>
              </a:lnSpc>
            </a:pPr>
            <a:r>
              <a:rPr lang="en-GB" dirty="0">
                <a:latin typeface="Arial" panose="020B0604020202020204" pitchFamily="34" charset="0"/>
                <a:cs typeface="Arial" panose="020B0604020202020204" pitchFamily="34" charset="0"/>
                <a:hlinkClick r:id="rId4"/>
              </a:rPr>
              <a:t>Health Secretary launches consultation to modernise NHS</a:t>
            </a:r>
            <a:r>
              <a:rPr lang="en-GB" dirty="0">
                <a:latin typeface="Arial" panose="020B0604020202020204" pitchFamily="34" charset="0"/>
                <a:cs typeface="Arial" panose="020B0604020202020204" pitchFamily="34" charset="0"/>
              </a:rPr>
              <a:t> </a:t>
            </a:r>
            <a:r>
              <a:rPr lang="en-GB" b="1" i="0" dirty="0">
                <a:effectLst/>
                <a:latin typeface="Arial" panose="020B0604020202020204" pitchFamily="34" charset="0"/>
                <a:cs typeface="Arial" panose="020B0604020202020204" pitchFamily="34" charset="0"/>
              </a:rPr>
              <a:t>ITN News </a:t>
            </a:r>
            <a:r>
              <a:rPr lang="en-GB" b="1" dirty="0">
                <a:latin typeface="Arial" panose="020B0604020202020204" pitchFamily="34" charset="0"/>
                <a:cs typeface="Arial" panose="020B0604020202020204" pitchFamily="34" charset="0"/>
              </a:rPr>
              <a:t>held</a:t>
            </a:r>
            <a:r>
              <a:rPr lang="en-GB" b="1" i="0" dirty="0">
                <a:effectLst/>
                <a:latin typeface="Arial" panose="020B0604020202020204" pitchFamily="34" charset="0"/>
                <a:cs typeface="Arial" panose="020B0604020202020204" pitchFamily="34" charset="0"/>
              </a:rPr>
              <a:t> on 20</a:t>
            </a:r>
            <a:r>
              <a:rPr lang="en-GB" b="1" i="0" baseline="30000" dirty="0">
                <a:effectLst/>
                <a:latin typeface="Arial" panose="020B0604020202020204" pitchFamily="34" charset="0"/>
                <a:cs typeface="Arial" panose="020B0604020202020204" pitchFamily="34" charset="0"/>
              </a:rPr>
              <a:t>th</a:t>
            </a:r>
            <a:r>
              <a:rPr lang="en-GB" b="1" i="0" dirty="0">
                <a:effectLst/>
                <a:latin typeface="Arial" panose="020B0604020202020204" pitchFamily="34" charset="0"/>
                <a:cs typeface="Arial" panose="020B0604020202020204" pitchFamily="34" charset="0"/>
              </a:rPr>
              <a:t> October 2024.</a:t>
            </a:r>
          </a:p>
          <a:p>
            <a:pPr>
              <a:lnSpc>
                <a:spcPct val="90000"/>
              </a:lnSpc>
            </a:pPr>
            <a:endParaRPr lang="en-GB" b="1" dirty="0">
              <a:latin typeface="Arial" panose="020B0604020202020204" pitchFamily="34" charset="0"/>
              <a:cs typeface="Arial" panose="020B0604020202020204" pitchFamily="34" charset="0"/>
            </a:endParaRPr>
          </a:p>
          <a:p>
            <a:pPr>
              <a:lnSpc>
                <a:spcPct val="90000"/>
              </a:lnSpc>
            </a:pPr>
            <a:r>
              <a:rPr lang="en-GB" b="1" i="0" dirty="0">
                <a:solidFill>
                  <a:srgbClr val="2B2B2B"/>
                </a:solidFill>
                <a:effectLst/>
                <a:latin typeface="Arial" panose="020B0604020202020204" pitchFamily="34" charset="0"/>
                <a:cs typeface="Arial" panose="020B0604020202020204" pitchFamily="34" charset="0"/>
              </a:rPr>
              <a:t>Consultation from: change.NHS.uk </a:t>
            </a:r>
            <a:r>
              <a:rPr lang="en-GB" b="1" i="0" dirty="0">
                <a:solidFill>
                  <a:srgbClr val="0B0C0C"/>
                </a:solidFill>
                <a:effectLst/>
                <a:latin typeface="Arial" panose="020B0604020202020204" pitchFamily="34" charset="0"/>
                <a:cs typeface="Arial" panose="020B0604020202020204" pitchFamily="34" charset="0"/>
              </a:rPr>
              <a:t>: help build a health service fit for the future.</a:t>
            </a:r>
          </a:p>
          <a:p>
            <a:pPr>
              <a:lnSpc>
                <a:spcPct val="90000"/>
              </a:lnSpc>
            </a:pPr>
            <a:endParaRPr lang="en-GB" dirty="0"/>
          </a:p>
        </p:txBody>
      </p:sp>
    </p:spTree>
    <p:extLst>
      <p:ext uri="{BB962C8B-B14F-4D97-AF65-F5344CB8AC3E}">
        <p14:creationId xmlns:p14="http://schemas.microsoft.com/office/powerpoint/2010/main" val="2650919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DF6FE-0F24-2839-0A62-8255E2D38049}"/>
              </a:ext>
            </a:extLst>
          </p:cNvPr>
          <p:cNvSpPr>
            <a:spLocks noGrp="1"/>
          </p:cNvSpPr>
          <p:nvPr>
            <p:ph type="title"/>
          </p:nvPr>
        </p:nvSpPr>
        <p:spPr/>
        <p:txBody>
          <a:bodyPr/>
          <a:lstStyle/>
          <a:p>
            <a:r>
              <a:rPr lang="en-GB" b="1" dirty="0"/>
              <a:t>The Future of the NHS</a:t>
            </a:r>
          </a:p>
        </p:txBody>
      </p:sp>
      <p:pic>
        <p:nvPicPr>
          <p:cNvPr id="4" name="Content Placeholder 3" descr="A baby on a medical machine&#10;&#10;Description automatically generated">
            <a:extLst>
              <a:ext uri="{FF2B5EF4-FFF2-40B4-BE49-F238E27FC236}">
                <a16:creationId xmlns:a16="http://schemas.microsoft.com/office/drawing/2014/main" id="{6F7ECE36-880E-447B-8EF5-7E2A82C6B038}"/>
              </a:ext>
            </a:extLst>
          </p:cNvPr>
          <p:cNvPicPr>
            <a:picLocks noGrp="1" noChangeAspect="1"/>
          </p:cNvPicPr>
          <p:nvPr>
            <p:ph idx="1"/>
          </p:nvPr>
        </p:nvPicPr>
        <p:blipFill rotWithShape="1">
          <a:blip r:embed="rId3"/>
          <a:srcRect l="949" r="2539" b="7551"/>
          <a:stretch/>
        </p:blipFill>
        <p:spPr bwMode="auto">
          <a:xfrm>
            <a:off x="937794" y="1600201"/>
            <a:ext cx="7268411" cy="2908920"/>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19D7B4BD-2663-D5A1-094F-F52964775FF5}"/>
              </a:ext>
            </a:extLst>
          </p:cNvPr>
          <p:cNvSpPr txBox="1"/>
          <p:nvPr/>
        </p:nvSpPr>
        <p:spPr>
          <a:xfrm>
            <a:off x="937794" y="4691684"/>
            <a:ext cx="7749006" cy="1138773"/>
          </a:xfrm>
          <a:prstGeom prst="rect">
            <a:avLst/>
          </a:prstGeom>
          <a:noFill/>
        </p:spPr>
        <p:txBody>
          <a:bodyPr wrap="square">
            <a:spAutoFit/>
          </a:bodyPr>
          <a:lstStyle/>
          <a:p>
            <a:r>
              <a:rPr lang="en-GB" sz="1800" b="1" dirty="0">
                <a:hlinkClick r:id="rId4"/>
              </a:rPr>
              <a:t>(</a:t>
            </a:r>
            <a:r>
              <a:rPr lang="en-GB" sz="3200" b="1" dirty="0">
                <a:hlinkClick r:id="rId4"/>
              </a:rPr>
              <a:t>67) The NHS of the future – YouTube</a:t>
            </a:r>
            <a:endParaRPr lang="en-GB" sz="3200" b="1" dirty="0"/>
          </a:p>
          <a:p>
            <a:endParaRPr lang="en-GB" b="1" dirty="0"/>
          </a:p>
          <a:p>
            <a:r>
              <a:rPr lang="en-GB" sz="1800" b="1" dirty="0"/>
              <a:t> </a:t>
            </a:r>
            <a:endParaRPr lang="en-GB" sz="1800" dirty="0"/>
          </a:p>
        </p:txBody>
      </p:sp>
    </p:spTree>
    <p:extLst>
      <p:ext uri="{BB962C8B-B14F-4D97-AF65-F5344CB8AC3E}">
        <p14:creationId xmlns:p14="http://schemas.microsoft.com/office/powerpoint/2010/main" val="19893698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chemeClr val="accent6">
                <a:lumMod val="60000"/>
                <a:lumOff val="40000"/>
              </a:schemeClr>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l" defTabSz="1377950">
                <a:lnSpc>
                  <a:spcPct val="90000"/>
                </a:lnSpc>
                <a:spcBef>
                  <a:spcPct val="0"/>
                </a:spcBef>
                <a:spcAft>
                  <a:spcPct val="35000"/>
                </a:spcAft>
                <a:buNone/>
              </a:pPr>
              <a:endParaRPr lang="en-GB" sz="3100" b="1" dirty="0"/>
            </a:p>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600" b="1" kern="1200" dirty="0"/>
            </a:p>
            <a:p>
              <a:pPr marL="0" lvl="0" indent="0" algn="ctr" defTabSz="1377950">
                <a:lnSpc>
                  <a:spcPct val="90000"/>
                </a:lnSpc>
                <a:spcBef>
                  <a:spcPct val="0"/>
                </a:spcBef>
                <a:spcAft>
                  <a:spcPct val="35000"/>
                </a:spcAft>
                <a:buNone/>
              </a:pPr>
              <a:r>
                <a:rPr lang="en-GB" sz="3600" b="1" kern="1200" dirty="0"/>
                <a:t>Refreshment Break</a:t>
              </a:r>
            </a:p>
          </p:txBody>
        </p:sp>
      </p:grpSp>
    </p:spTree>
    <p:extLst>
      <p:ext uri="{BB962C8B-B14F-4D97-AF65-F5344CB8AC3E}">
        <p14:creationId xmlns:p14="http://schemas.microsoft.com/office/powerpoint/2010/main" val="18024137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4400" b="1" kern="1200" dirty="0"/>
            </a:p>
            <a:p>
              <a:pPr marL="0" lvl="0" indent="0" algn="ctr" defTabSz="1377950">
                <a:lnSpc>
                  <a:spcPct val="90000"/>
                </a:lnSpc>
                <a:spcBef>
                  <a:spcPct val="0"/>
                </a:spcBef>
                <a:spcAft>
                  <a:spcPct val="35000"/>
                </a:spcAft>
                <a:buNone/>
              </a:pPr>
              <a:r>
                <a:rPr lang="en-GB" sz="4400" b="1" kern="1200" dirty="0"/>
                <a:t>Session 2 </a:t>
              </a:r>
            </a:p>
            <a:p>
              <a:pPr marL="0" lvl="0" indent="0" algn="ctr" defTabSz="1377950">
                <a:lnSpc>
                  <a:spcPct val="90000"/>
                </a:lnSpc>
                <a:spcBef>
                  <a:spcPct val="0"/>
                </a:spcBef>
                <a:spcAft>
                  <a:spcPct val="35000"/>
                </a:spcAft>
                <a:buNone/>
              </a:pPr>
              <a:r>
                <a:rPr lang="en-GB" sz="4400" b="1" dirty="0"/>
                <a:t>Presentation of Ideas</a:t>
              </a:r>
              <a:endParaRPr lang="en-GB" sz="4400" b="1" kern="1200" dirty="0"/>
            </a:p>
            <a:p>
              <a:pPr marL="0" lvl="0" indent="0" algn="ctr" defTabSz="1377950">
                <a:lnSpc>
                  <a:spcPct val="90000"/>
                </a:lnSpc>
                <a:spcBef>
                  <a:spcPct val="0"/>
                </a:spcBef>
                <a:spcAft>
                  <a:spcPct val="35000"/>
                </a:spcAft>
                <a:buNone/>
              </a:pPr>
              <a:endParaRPr lang="en-GB" sz="4400" b="1" kern="1200" dirty="0"/>
            </a:p>
          </p:txBody>
        </p:sp>
      </p:grpSp>
    </p:spTree>
    <p:extLst>
      <p:ext uri="{BB962C8B-B14F-4D97-AF65-F5344CB8AC3E}">
        <p14:creationId xmlns:p14="http://schemas.microsoft.com/office/powerpoint/2010/main" val="525729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F630D-8F1C-F188-1493-3B9E40CF1B36}"/>
              </a:ext>
            </a:extLst>
          </p:cNvPr>
          <p:cNvSpPr>
            <a:spLocks noGrp="1"/>
          </p:cNvSpPr>
          <p:nvPr>
            <p:ph type="title"/>
          </p:nvPr>
        </p:nvSpPr>
        <p:spPr>
          <a:xfrm>
            <a:off x="457200" y="274638"/>
            <a:ext cx="8229600" cy="706090"/>
          </a:xfrm>
        </p:spPr>
        <p:txBody>
          <a:bodyPr>
            <a:normAutofit fontScale="90000"/>
          </a:bodyPr>
          <a:lstStyle/>
          <a:p>
            <a:r>
              <a:rPr lang="en-GB" b="1" dirty="0"/>
              <a:t>Long Term Plan </a:t>
            </a:r>
          </a:p>
        </p:txBody>
      </p:sp>
      <p:pic>
        <p:nvPicPr>
          <p:cNvPr id="4" name="Content Placeholder 3" descr="A screenshot of a computer&#10;&#10;Description automatically generated with medium confidence">
            <a:extLst>
              <a:ext uri="{FF2B5EF4-FFF2-40B4-BE49-F238E27FC236}">
                <a16:creationId xmlns:a16="http://schemas.microsoft.com/office/drawing/2014/main" id="{44251625-2928-F26E-45B5-AF3015720F90}"/>
              </a:ext>
            </a:extLst>
          </p:cNvPr>
          <p:cNvPicPr>
            <a:picLocks noGrp="1" noChangeAspect="1"/>
          </p:cNvPicPr>
          <p:nvPr>
            <p:ph idx="1"/>
          </p:nvPr>
        </p:nvPicPr>
        <p:blipFill rotWithShape="1">
          <a:blip r:embed="rId3"/>
          <a:srcRect l="7976" t="27418" r="38844" b="26728"/>
          <a:stretch/>
        </p:blipFill>
        <p:spPr bwMode="auto">
          <a:xfrm>
            <a:off x="474312" y="1124745"/>
            <a:ext cx="8346159" cy="3672408"/>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A3E6853D-D12A-822B-599F-042D4C736B71}"/>
              </a:ext>
            </a:extLst>
          </p:cNvPr>
          <p:cNvSpPr txBox="1"/>
          <p:nvPr/>
        </p:nvSpPr>
        <p:spPr>
          <a:xfrm>
            <a:off x="457200" y="5078287"/>
            <a:ext cx="8229600" cy="369332"/>
          </a:xfrm>
          <a:prstGeom prst="rect">
            <a:avLst/>
          </a:prstGeom>
          <a:noFill/>
        </p:spPr>
        <p:txBody>
          <a:bodyPr wrap="square">
            <a:spAutoFit/>
          </a:bodyPr>
          <a:lstStyle/>
          <a:p>
            <a:r>
              <a:rPr lang="en-GB" dirty="0">
                <a:solidFill>
                  <a:srgbClr val="0000FF"/>
                </a:solidFill>
                <a:hlinkClick r:id="rId4">
                  <a:extLst>
                    <a:ext uri="{A12FA001-AC4F-418D-AE19-62706E023703}">
                      <ahyp:hlinkClr xmlns:ahyp="http://schemas.microsoft.com/office/drawing/2018/hyperlinkcolor" val="tx"/>
                    </a:ext>
                  </a:extLst>
                </a:hlinkClick>
              </a:rPr>
              <a:t>(</a:t>
            </a:r>
            <a:r>
              <a:rPr lang="en-GB" b="1" dirty="0">
                <a:solidFill>
                  <a:srgbClr val="C00000"/>
                </a:solidFill>
                <a:hlinkClick r:id="rId4">
                  <a:extLst>
                    <a:ext uri="{A12FA001-AC4F-418D-AE19-62706E023703}">
                      <ahyp:hlinkClr xmlns:ahyp="http://schemas.microsoft.com/office/drawing/2018/hyperlinkcolor" val="tx"/>
                    </a:ext>
                  </a:extLst>
                </a:hlinkClick>
              </a:rPr>
              <a:t>67) What will patients get out of the NHS Long Term Plan? - YouTube</a:t>
            </a:r>
            <a:endParaRPr lang="en-GB" b="1" dirty="0">
              <a:solidFill>
                <a:srgbClr val="C00000"/>
              </a:solidFill>
            </a:endParaRPr>
          </a:p>
        </p:txBody>
      </p:sp>
    </p:spTree>
    <p:extLst>
      <p:ext uri="{BB962C8B-B14F-4D97-AF65-F5344CB8AC3E}">
        <p14:creationId xmlns:p14="http://schemas.microsoft.com/office/powerpoint/2010/main" val="4939785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F630D-8F1C-F188-1493-3B9E40CF1B36}"/>
              </a:ext>
            </a:extLst>
          </p:cNvPr>
          <p:cNvSpPr>
            <a:spLocks noGrp="1"/>
          </p:cNvSpPr>
          <p:nvPr>
            <p:ph type="title"/>
          </p:nvPr>
        </p:nvSpPr>
        <p:spPr>
          <a:xfrm>
            <a:off x="457200" y="274638"/>
            <a:ext cx="8229600" cy="706090"/>
          </a:xfrm>
        </p:spPr>
        <p:txBody>
          <a:bodyPr>
            <a:normAutofit fontScale="90000"/>
          </a:bodyPr>
          <a:lstStyle/>
          <a:p>
            <a:r>
              <a:rPr lang="en-GB" b="1" dirty="0"/>
              <a:t>The NHS plan and developments </a:t>
            </a:r>
          </a:p>
        </p:txBody>
      </p:sp>
      <p:sp>
        <p:nvSpPr>
          <p:cNvPr id="5" name="Content Placeholder 4">
            <a:extLst>
              <a:ext uri="{FF2B5EF4-FFF2-40B4-BE49-F238E27FC236}">
                <a16:creationId xmlns:a16="http://schemas.microsoft.com/office/drawing/2014/main" id="{3ECF8AC3-93A6-B373-933C-FDFE0578C7A7}"/>
              </a:ext>
            </a:extLst>
          </p:cNvPr>
          <p:cNvSpPr>
            <a:spLocks noGrp="1"/>
          </p:cNvSpPr>
          <p:nvPr>
            <p:ph idx="1"/>
          </p:nvPr>
        </p:nvSpPr>
        <p:spPr>
          <a:xfrm>
            <a:off x="251520" y="1124744"/>
            <a:ext cx="8712968" cy="5112568"/>
          </a:xfrm>
        </p:spPr>
        <p:txBody>
          <a:bodyPr>
            <a:normAutofit fontScale="85000" lnSpcReduction="10000"/>
          </a:bodyPr>
          <a:lstStyle/>
          <a:p>
            <a:r>
              <a:rPr lang="en-GB" dirty="0"/>
              <a:t>10-year plan from 2018 to 2028.  The delivery of services within a large budget. </a:t>
            </a:r>
          </a:p>
          <a:p>
            <a:r>
              <a:rPr lang="en-GB" dirty="0"/>
              <a:t>To address important elements within wider society and how to deliver services to meet citizen's needs. </a:t>
            </a:r>
          </a:p>
          <a:p>
            <a:r>
              <a:rPr lang="en-GB" dirty="0"/>
              <a:t>To address core areas of disease prevention and reduce illness such as MH or childhood illnesses. </a:t>
            </a:r>
          </a:p>
          <a:p>
            <a:r>
              <a:rPr lang="en-GB" dirty="0"/>
              <a:t>To collect data on ill health and wellbeing and how this might affect different communities or sectors within society. </a:t>
            </a:r>
          </a:p>
          <a:p>
            <a:r>
              <a:rPr lang="en-GB" dirty="0"/>
              <a:t>To consider health inequalities that might be due to where people live or where they are born.</a:t>
            </a:r>
          </a:p>
          <a:p>
            <a:r>
              <a:rPr lang="en-GB" dirty="0"/>
              <a:t> </a:t>
            </a:r>
          </a:p>
          <a:p>
            <a:endParaRPr lang="en-GB" dirty="0"/>
          </a:p>
          <a:p>
            <a:endParaRPr lang="en-GB" dirty="0"/>
          </a:p>
        </p:txBody>
      </p:sp>
    </p:spTree>
    <p:extLst>
      <p:ext uri="{BB962C8B-B14F-4D97-AF65-F5344CB8AC3E}">
        <p14:creationId xmlns:p14="http://schemas.microsoft.com/office/powerpoint/2010/main" val="2106406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4" end="4"/>
                                            </p:txEl>
                                          </p:spTgt>
                                        </p:tgtEl>
                                        <p:attrNameLst>
                                          <p:attrName>style.visibility</p:attrName>
                                        </p:attrNameLst>
                                      </p:cBhvr>
                                      <p:to>
                                        <p:strVal val="visible"/>
                                      </p:to>
                                    </p:set>
                                    <p:animEffect transition="in" filter="fade">
                                      <p:cBhvr>
                                        <p:cTn id="35" dur="1000"/>
                                        <p:tgtEl>
                                          <p:spTgt spid="5">
                                            <p:txEl>
                                              <p:pRg st="4" end="4"/>
                                            </p:txEl>
                                          </p:spTgt>
                                        </p:tgtEl>
                                      </p:cBhvr>
                                    </p:animEffect>
                                    <p:anim calcmode="lin" valueType="num">
                                      <p:cBhvr>
                                        <p:cTn id="36"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5" end="5"/>
                                            </p:txEl>
                                          </p:spTgt>
                                        </p:tgtEl>
                                        <p:attrNameLst>
                                          <p:attrName>style.visibility</p:attrName>
                                        </p:attrNameLst>
                                      </p:cBhvr>
                                      <p:to>
                                        <p:strVal val="visible"/>
                                      </p:to>
                                    </p:set>
                                    <p:animEffect transition="in" filter="fade">
                                      <p:cBhvr>
                                        <p:cTn id="42" dur="1000"/>
                                        <p:tgtEl>
                                          <p:spTgt spid="5">
                                            <p:txEl>
                                              <p:pRg st="5" end="5"/>
                                            </p:txEl>
                                          </p:spTgt>
                                        </p:tgtEl>
                                      </p:cBhvr>
                                    </p:animEffect>
                                    <p:anim calcmode="lin" valueType="num">
                                      <p:cBhvr>
                                        <p:cTn id="43"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3ECF8AC3-93A6-B373-933C-FDFE0578C7A7}"/>
              </a:ext>
            </a:extLst>
          </p:cNvPr>
          <p:cNvSpPr>
            <a:spLocks noGrp="1"/>
          </p:cNvSpPr>
          <p:nvPr>
            <p:ph idx="1"/>
          </p:nvPr>
        </p:nvSpPr>
        <p:spPr>
          <a:xfrm>
            <a:off x="251520" y="260648"/>
            <a:ext cx="8712968" cy="5472607"/>
          </a:xfrm>
        </p:spPr>
        <p:txBody>
          <a:bodyPr>
            <a:normAutofit fontScale="92500" lnSpcReduction="10000"/>
          </a:bodyPr>
          <a:lstStyle/>
          <a:p>
            <a:r>
              <a:rPr lang="en-GB" dirty="0"/>
              <a:t>To look at the structure of the NHS and how it is integrated with the social care sector.</a:t>
            </a:r>
          </a:p>
          <a:p>
            <a:r>
              <a:rPr lang="en-GB" dirty="0"/>
              <a:t>To look at how new digital routes develop and how it helps support the delivery of services. </a:t>
            </a:r>
          </a:p>
          <a:p>
            <a:r>
              <a:rPr lang="en-GB" dirty="0"/>
              <a:t>To consult with the public and to hold H &amp; SC services accountable. </a:t>
            </a:r>
          </a:p>
          <a:p>
            <a:r>
              <a:rPr lang="en-GB" dirty="0"/>
              <a:t>To ensure it is a needs led service which is based on good outcomes.</a:t>
            </a:r>
          </a:p>
          <a:p>
            <a:r>
              <a:rPr lang="en-GB" dirty="0"/>
              <a:t>To look at workforce planning, joined up thinking and collaborative working. </a:t>
            </a:r>
          </a:p>
          <a:p>
            <a:r>
              <a:rPr lang="en-GB" dirty="0"/>
              <a:t>To promote partnerships with the private sector. </a:t>
            </a:r>
          </a:p>
          <a:p>
            <a:endParaRPr lang="en-GB" dirty="0"/>
          </a:p>
          <a:p>
            <a:endParaRPr lang="en-GB" dirty="0"/>
          </a:p>
          <a:p>
            <a:endParaRPr lang="en-GB" dirty="0"/>
          </a:p>
        </p:txBody>
      </p:sp>
    </p:spTree>
    <p:extLst>
      <p:ext uri="{BB962C8B-B14F-4D97-AF65-F5344CB8AC3E}">
        <p14:creationId xmlns:p14="http://schemas.microsoft.com/office/powerpoint/2010/main" val="232108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4" end="4"/>
                                            </p:txEl>
                                          </p:spTgt>
                                        </p:tgtEl>
                                        <p:attrNameLst>
                                          <p:attrName>style.visibility</p:attrName>
                                        </p:attrNameLst>
                                      </p:cBhvr>
                                      <p:to>
                                        <p:strVal val="visible"/>
                                      </p:to>
                                    </p:set>
                                    <p:animEffect transition="in" filter="fade">
                                      <p:cBhvr>
                                        <p:cTn id="35" dur="1000"/>
                                        <p:tgtEl>
                                          <p:spTgt spid="5">
                                            <p:txEl>
                                              <p:pRg st="4" end="4"/>
                                            </p:txEl>
                                          </p:spTgt>
                                        </p:tgtEl>
                                      </p:cBhvr>
                                    </p:animEffect>
                                    <p:anim calcmode="lin" valueType="num">
                                      <p:cBhvr>
                                        <p:cTn id="36"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5" end="5"/>
                                            </p:txEl>
                                          </p:spTgt>
                                        </p:tgtEl>
                                        <p:attrNameLst>
                                          <p:attrName>style.visibility</p:attrName>
                                        </p:attrNameLst>
                                      </p:cBhvr>
                                      <p:to>
                                        <p:strVal val="visible"/>
                                      </p:to>
                                    </p:set>
                                    <p:animEffect transition="in" filter="fade">
                                      <p:cBhvr>
                                        <p:cTn id="42" dur="1000"/>
                                        <p:tgtEl>
                                          <p:spTgt spid="5">
                                            <p:txEl>
                                              <p:pRg st="5" end="5"/>
                                            </p:txEl>
                                          </p:spTgt>
                                        </p:tgtEl>
                                      </p:cBhvr>
                                    </p:animEffect>
                                    <p:anim calcmode="lin" valueType="num">
                                      <p:cBhvr>
                                        <p:cTn id="43"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493A2-20D6-3527-9087-D2233F16CBF7}"/>
              </a:ext>
            </a:extLst>
          </p:cNvPr>
          <p:cNvSpPr>
            <a:spLocks noGrp="1"/>
          </p:cNvSpPr>
          <p:nvPr>
            <p:ph type="title"/>
          </p:nvPr>
        </p:nvSpPr>
        <p:spPr/>
        <p:txBody>
          <a:bodyPr/>
          <a:lstStyle/>
          <a:p>
            <a:r>
              <a:rPr lang="en-GB" b="1" dirty="0"/>
              <a:t>NHS Spine Applications </a:t>
            </a:r>
          </a:p>
        </p:txBody>
      </p:sp>
      <p:sp>
        <p:nvSpPr>
          <p:cNvPr id="3" name="Content Placeholder 2">
            <a:extLst>
              <a:ext uri="{FF2B5EF4-FFF2-40B4-BE49-F238E27FC236}">
                <a16:creationId xmlns:a16="http://schemas.microsoft.com/office/drawing/2014/main" id="{228A706C-7009-E996-FA45-E2127D179987}"/>
              </a:ext>
            </a:extLst>
          </p:cNvPr>
          <p:cNvSpPr>
            <a:spLocks noGrp="1"/>
          </p:cNvSpPr>
          <p:nvPr>
            <p:ph idx="1"/>
          </p:nvPr>
        </p:nvSpPr>
        <p:spPr/>
        <p:txBody>
          <a:bodyPr/>
          <a:lstStyle/>
          <a:p>
            <a:r>
              <a:rPr lang="en-GB" dirty="0">
                <a:hlinkClick r:id="rId3">
                  <a:extLst>
                    <a:ext uri="{A12FA001-AC4F-418D-AE19-62706E023703}">
                      <ahyp:hlinkClr xmlns:ahyp="http://schemas.microsoft.com/office/drawing/2018/hyperlinkcolor" val="tx"/>
                    </a:ext>
                  </a:extLst>
                </a:hlinkClick>
              </a:rPr>
              <a:t>What is the NHS Spine? — NHS Digital - Bing video</a:t>
            </a:r>
            <a:endParaRPr lang="en-GB" dirty="0"/>
          </a:p>
          <a:p>
            <a:endParaRPr lang="en-GB" dirty="0"/>
          </a:p>
          <a:p>
            <a:r>
              <a:rPr lang="en-GB" dirty="0"/>
              <a:t>Watch this short</a:t>
            </a:r>
          </a:p>
          <a:p>
            <a:pPr marL="0" indent="0">
              <a:buNone/>
            </a:pPr>
            <a:r>
              <a:rPr lang="en-GB" dirty="0"/>
              <a:t>Video. </a:t>
            </a:r>
          </a:p>
        </p:txBody>
      </p:sp>
      <p:pic>
        <p:nvPicPr>
          <p:cNvPr id="4" name="Picture 3" descr="Map&#10;&#10;Description automatically generated">
            <a:extLst>
              <a:ext uri="{FF2B5EF4-FFF2-40B4-BE49-F238E27FC236}">
                <a16:creationId xmlns:a16="http://schemas.microsoft.com/office/drawing/2014/main" id="{6E33AD46-ADE5-3687-1915-036C08FCBDDA}"/>
              </a:ext>
            </a:extLst>
          </p:cNvPr>
          <p:cNvPicPr>
            <a:picLocks noChangeAspect="1"/>
          </p:cNvPicPr>
          <p:nvPr/>
        </p:nvPicPr>
        <p:blipFill rotWithShape="1">
          <a:blip r:embed="rId4"/>
          <a:srcRect l="9705" t="3073" r="14248" b="8529"/>
          <a:stretch/>
        </p:blipFill>
        <p:spPr bwMode="auto">
          <a:xfrm>
            <a:off x="3995936" y="2635192"/>
            <a:ext cx="4358640" cy="284988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1527265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0F38FD0-590F-AF45-517D-74A3F1874B9A}"/>
              </a:ext>
            </a:extLst>
          </p:cNvPr>
          <p:cNvSpPr>
            <a:spLocks noGrp="1"/>
          </p:cNvSpPr>
          <p:nvPr>
            <p:ph type="title"/>
          </p:nvPr>
        </p:nvSpPr>
        <p:spPr>
          <a:xfrm>
            <a:off x="457200" y="274638"/>
            <a:ext cx="8229600" cy="634082"/>
          </a:xfrm>
        </p:spPr>
        <p:txBody>
          <a:bodyPr>
            <a:normAutofit fontScale="90000"/>
          </a:bodyPr>
          <a:lstStyle/>
          <a:p>
            <a:r>
              <a:rPr lang="en-US" b="1" dirty="0"/>
              <a:t>Robotic technology </a:t>
            </a:r>
            <a:br>
              <a:rPr lang="en-US" b="1" dirty="0"/>
            </a:br>
            <a:r>
              <a:rPr lang="en-US" b="1" dirty="0"/>
              <a:t>as a way forward </a:t>
            </a:r>
          </a:p>
        </p:txBody>
      </p:sp>
      <p:pic>
        <p:nvPicPr>
          <p:cNvPr id="4" name="Picture 3" descr="Graphical user interface, website&#10;&#10;Description automatically generated">
            <a:extLst>
              <a:ext uri="{FF2B5EF4-FFF2-40B4-BE49-F238E27FC236}">
                <a16:creationId xmlns:a16="http://schemas.microsoft.com/office/drawing/2014/main" id="{C84F3F50-265D-6F5C-A6BD-F9D9DE13C625}"/>
              </a:ext>
            </a:extLst>
          </p:cNvPr>
          <p:cNvPicPr>
            <a:picLocks noChangeAspect="1"/>
          </p:cNvPicPr>
          <p:nvPr/>
        </p:nvPicPr>
        <p:blipFill rotWithShape="1">
          <a:blip r:embed="rId3"/>
          <a:srcRect l="16486" t="16309" r="20630" b="26492"/>
          <a:stretch/>
        </p:blipFill>
        <p:spPr bwMode="auto">
          <a:xfrm>
            <a:off x="488359" y="1362662"/>
            <a:ext cx="2674640" cy="2066338"/>
          </a:xfrm>
          <a:prstGeom prst="rect">
            <a:avLst/>
          </a:prstGeom>
          <a:noFill/>
          <a:ln>
            <a:noFill/>
          </a:ln>
          <a:extLst>
            <a:ext uri="{53640926-AAD7-44D8-BBD7-CCE9431645EC}">
              <a14:shadowObscured xmlns:a14="http://schemas.microsoft.com/office/drawing/2010/main"/>
            </a:ext>
          </a:extLst>
        </p:spPr>
      </p:pic>
      <p:sp>
        <p:nvSpPr>
          <p:cNvPr id="3" name="Content Placeholder 2">
            <a:extLst>
              <a:ext uri="{FF2B5EF4-FFF2-40B4-BE49-F238E27FC236}">
                <a16:creationId xmlns:a16="http://schemas.microsoft.com/office/drawing/2014/main" id="{F2108940-E822-B512-0B40-2F725E00E055}"/>
              </a:ext>
            </a:extLst>
          </p:cNvPr>
          <p:cNvSpPr>
            <a:spLocks noGrp="1"/>
          </p:cNvSpPr>
          <p:nvPr>
            <p:ph sz="half" idx="2"/>
          </p:nvPr>
        </p:nvSpPr>
        <p:spPr>
          <a:xfrm>
            <a:off x="3275856" y="1268760"/>
            <a:ext cx="5760640" cy="4320481"/>
          </a:xfrm>
        </p:spPr>
        <p:txBody>
          <a:bodyPr>
            <a:normAutofit fontScale="62500" lnSpcReduction="20000"/>
          </a:bodyPr>
          <a:lstStyle/>
          <a:p>
            <a:r>
              <a:rPr lang="en-GB" b="1" dirty="0"/>
              <a:t>Surgical robots are bringing science fiction to life, although these are very expensive. </a:t>
            </a:r>
          </a:p>
          <a:p>
            <a:r>
              <a:rPr lang="en-GB" b="1" dirty="0"/>
              <a:t>MAKO machine carrying out hip replacement operations on patients. </a:t>
            </a:r>
          </a:p>
          <a:p>
            <a:r>
              <a:rPr lang="en-GB" b="1" dirty="0"/>
              <a:t>The benefit of robotic surgery is it precision to reduce pain and trauma on the patient.  This can lead to a shorter recovery time.  </a:t>
            </a:r>
          </a:p>
          <a:p>
            <a:r>
              <a:rPr lang="en-GB" b="1" dirty="0"/>
              <a:t>Robotics provide accurate information and feedback loops to help support the surgeon in their roles during an operation.  This is about working efficiently during operations, which includes the assistance of technology to support the health care team perform its role in the most effective way. </a:t>
            </a:r>
          </a:p>
          <a:p>
            <a:r>
              <a:rPr lang="en-GB" b="1" dirty="0"/>
              <a:t>The NHS only has a limited provision for such robotic technologies at the present time as it is an expensive provision. </a:t>
            </a:r>
          </a:p>
          <a:p>
            <a:endParaRPr lang="en-GB" b="1" dirty="0"/>
          </a:p>
          <a:p>
            <a:endParaRPr lang="en-GB" b="1" dirty="0"/>
          </a:p>
          <a:p>
            <a:pPr>
              <a:lnSpc>
                <a:spcPct val="90000"/>
              </a:lnSpc>
            </a:pPr>
            <a:endParaRPr lang="en-GB" dirty="0"/>
          </a:p>
        </p:txBody>
      </p:sp>
      <p:pic>
        <p:nvPicPr>
          <p:cNvPr id="5" name="Picture 4" descr="A screenshot of a computer&#10;&#10;Description automatically generated with medium confidence">
            <a:extLst>
              <a:ext uri="{FF2B5EF4-FFF2-40B4-BE49-F238E27FC236}">
                <a16:creationId xmlns:a16="http://schemas.microsoft.com/office/drawing/2014/main" id="{FC14365C-81FC-A442-B9BB-B05A883CFA86}"/>
              </a:ext>
            </a:extLst>
          </p:cNvPr>
          <p:cNvPicPr>
            <a:picLocks noChangeAspect="1"/>
          </p:cNvPicPr>
          <p:nvPr/>
        </p:nvPicPr>
        <p:blipFill rotWithShape="1">
          <a:blip r:embed="rId4"/>
          <a:srcRect l="15156" t="14655" r="23421" b="27437"/>
          <a:stretch/>
        </p:blipFill>
        <p:spPr bwMode="auto">
          <a:xfrm>
            <a:off x="421250" y="3683532"/>
            <a:ext cx="2741749" cy="186690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852120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651E6-3F70-824D-C3A6-563EB271C7C0}"/>
              </a:ext>
            </a:extLst>
          </p:cNvPr>
          <p:cNvSpPr>
            <a:spLocks noGrp="1"/>
          </p:cNvSpPr>
          <p:nvPr>
            <p:ph type="title"/>
          </p:nvPr>
        </p:nvSpPr>
        <p:spPr>
          <a:xfrm>
            <a:off x="457200" y="58614"/>
            <a:ext cx="8229600" cy="562074"/>
          </a:xfrm>
        </p:spPr>
        <p:txBody>
          <a:bodyPr>
            <a:normAutofit fontScale="90000"/>
          </a:bodyPr>
          <a:lstStyle/>
          <a:p>
            <a:r>
              <a:rPr lang="en-GB" sz="3600" b="1" dirty="0"/>
              <a:t>Current and Future Developments </a:t>
            </a:r>
          </a:p>
        </p:txBody>
      </p:sp>
      <p:sp>
        <p:nvSpPr>
          <p:cNvPr id="3" name="Content Placeholder 2">
            <a:extLst>
              <a:ext uri="{FF2B5EF4-FFF2-40B4-BE49-F238E27FC236}">
                <a16:creationId xmlns:a16="http://schemas.microsoft.com/office/drawing/2014/main" id="{A2C231F3-CE0A-F3AD-EB2C-F26A6BC26624}"/>
              </a:ext>
            </a:extLst>
          </p:cNvPr>
          <p:cNvSpPr>
            <a:spLocks noGrp="1"/>
          </p:cNvSpPr>
          <p:nvPr>
            <p:ph idx="1"/>
          </p:nvPr>
        </p:nvSpPr>
        <p:spPr>
          <a:xfrm>
            <a:off x="323528" y="620688"/>
            <a:ext cx="8712968" cy="4903538"/>
          </a:xfrm>
        </p:spPr>
        <p:txBody>
          <a:bodyPr>
            <a:noAutofit/>
          </a:bodyPr>
          <a:lstStyle/>
          <a:p>
            <a:r>
              <a:rPr lang="en-GB" sz="2400" dirty="0">
                <a:effectLst/>
                <a:latin typeface="Arial" panose="020B0604020202020204" pitchFamily="34" charset="0"/>
                <a:ea typeface="Calibri" panose="020F0502020204030204" pitchFamily="34" charset="0"/>
                <a:cs typeface="Arial" panose="020B0604020202020204" pitchFamily="34" charset="0"/>
              </a:rPr>
              <a:t>Paperless records as digital records begin to be rolled out. </a:t>
            </a:r>
          </a:p>
          <a:p>
            <a:r>
              <a:rPr lang="en-GB" sz="2400" dirty="0">
                <a:latin typeface="Arial" panose="020B0604020202020204" pitchFamily="34" charset="0"/>
                <a:ea typeface="Calibri" panose="020F0502020204030204" pitchFamily="34" charset="0"/>
                <a:cs typeface="Arial" panose="020B0604020202020204" pitchFamily="34" charset="0"/>
              </a:rPr>
              <a:t>S</a:t>
            </a:r>
            <a:r>
              <a:rPr lang="en-GB" sz="2400" dirty="0">
                <a:effectLst/>
                <a:latin typeface="Arial" panose="020B0604020202020204" pitchFamily="34" charset="0"/>
                <a:ea typeface="Calibri" panose="020F0502020204030204" pitchFamily="34" charset="0"/>
                <a:cs typeface="Arial" panose="020B0604020202020204" pitchFamily="34" charset="0"/>
              </a:rPr>
              <a:t>canning of patient’s wrist bands. This is where all the patient’s information comes up on the system so that it can be viewed immediately. </a:t>
            </a:r>
          </a:p>
          <a:p>
            <a:r>
              <a:rPr lang="en-GB" sz="2400" dirty="0">
                <a:effectLst/>
                <a:latin typeface="Arial" panose="020B0604020202020204" pitchFamily="34" charset="0"/>
                <a:ea typeface="Calibri" panose="020F0502020204030204" pitchFamily="34" charset="0"/>
                <a:cs typeface="Arial" panose="020B0604020202020204" pitchFamily="34" charset="0"/>
              </a:rPr>
              <a:t>Individual’s wearing a bio-senser to monitor all their health observations.  </a:t>
            </a:r>
          </a:p>
          <a:p>
            <a:r>
              <a:rPr lang="en-GB" sz="2400" dirty="0">
                <a:latin typeface="Arial" panose="020B0604020202020204" pitchFamily="34" charset="0"/>
                <a:ea typeface="Calibri" panose="020F0502020204030204" pitchFamily="34" charset="0"/>
                <a:cs typeface="Arial" panose="020B0604020202020204" pitchFamily="34" charset="0"/>
              </a:rPr>
              <a:t>During operations using scanning equipment to help m</a:t>
            </a:r>
            <a:r>
              <a:rPr lang="en-GB" sz="2400" dirty="0">
                <a:effectLst/>
                <a:latin typeface="Arial" panose="020B0604020202020204" pitchFamily="34" charset="0"/>
                <a:ea typeface="Calibri" panose="020F0502020204030204" pitchFamily="34" charset="0"/>
                <a:cs typeface="Arial" panose="020B0604020202020204" pitchFamily="34" charset="0"/>
              </a:rPr>
              <a:t>inimise evasive open surgery.</a:t>
            </a:r>
          </a:p>
          <a:p>
            <a:r>
              <a:rPr lang="en-GB" sz="2400" dirty="0">
                <a:latin typeface="Arial" panose="020B0604020202020204" pitchFamily="34" charset="0"/>
                <a:ea typeface="Calibri" panose="020F0502020204030204" pitchFamily="34" charset="0"/>
                <a:cs typeface="Arial" panose="020B0604020202020204" pitchFamily="34" charset="0"/>
              </a:rPr>
              <a:t>New </a:t>
            </a:r>
            <a:r>
              <a:rPr lang="en-GB" sz="2400" dirty="0">
                <a:effectLst/>
                <a:latin typeface="Arial" panose="020B0604020202020204" pitchFamily="34" charset="0"/>
                <a:ea typeface="Calibri" panose="020F0502020204030204" pitchFamily="34" charset="0"/>
                <a:cs typeface="Arial" panose="020B0604020202020204" pitchFamily="34" charset="0"/>
              </a:rPr>
              <a:t>scanning equipment to look internally into patient’s bodies. This results in there being a hybrid function during operations in theatres. This helps speed up the diagnostic assessment process and provide immediate treatment options within the medical team.  </a:t>
            </a:r>
          </a:p>
        </p:txBody>
      </p:sp>
    </p:spTree>
    <p:extLst>
      <p:ext uri="{BB962C8B-B14F-4D97-AF65-F5344CB8AC3E}">
        <p14:creationId xmlns:p14="http://schemas.microsoft.com/office/powerpoint/2010/main" val="3784877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8114D0-D405-FE3F-EA6B-3828E81A3333}"/>
              </a:ext>
            </a:extLst>
          </p:cNvPr>
          <p:cNvSpPr>
            <a:spLocks noGrp="1"/>
          </p:cNvSpPr>
          <p:nvPr>
            <p:ph idx="1"/>
          </p:nvPr>
        </p:nvSpPr>
        <p:spPr>
          <a:xfrm>
            <a:off x="457200" y="404664"/>
            <a:ext cx="8229600" cy="5112569"/>
          </a:xfrm>
        </p:spPr>
        <p:txBody>
          <a:bodyPr>
            <a:normAutofit fontScale="92500"/>
          </a:bodyPr>
          <a:lstStyle/>
          <a:p>
            <a:r>
              <a:rPr lang="en-GB" sz="3000" dirty="0">
                <a:latin typeface="Arial" panose="020B0604020202020204" pitchFamily="34" charset="0"/>
                <a:ea typeface="Calibri" panose="020F0502020204030204" pitchFamily="34" charset="0"/>
                <a:cs typeface="Arial" panose="020B0604020202020204" pitchFamily="34" charset="0"/>
              </a:rPr>
              <a:t>The role of hospital care coming to the patients into the home at a local level due to portable equipment. </a:t>
            </a:r>
            <a:endParaRPr lang="en-GB" sz="3000" dirty="0">
              <a:latin typeface="Arial" panose="020B0604020202020204" pitchFamily="34" charset="0"/>
              <a:cs typeface="Arial" panose="020B0604020202020204" pitchFamily="34" charset="0"/>
            </a:endParaRPr>
          </a:p>
          <a:p>
            <a:r>
              <a:rPr lang="en-GB" sz="3000" dirty="0">
                <a:effectLst/>
                <a:latin typeface="Arial" panose="020B0604020202020204" pitchFamily="34" charset="0"/>
                <a:ea typeface="Calibri" panose="020F0502020204030204" pitchFamily="34" charset="0"/>
                <a:cs typeface="Arial" panose="020B0604020202020204" pitchFamily="34" charset="0"/>
              </a:rPr>
              <a:t>Reading a patient’s DNA to predict what illness might be in their genes/genetic coding.</a:t>
            </a:r>
          </a:p>
          <a:p>
            <a:r>
              <a:rPr lang="en-GB" sz="3000" dirty="0">
                <a:latin typeface="Arial" panose="020B0604020202020204" pitchFamily="34" charset="0"/>
                <a:ea typeface="Calibri" panose="020F0502020204030204" pitchFamily="34" charset="0"/>
                <a:cs typeface="Arial" panose="020B0604020202020204" pitchFamily="34" charset="0"/>
              </a:rPr>
              <a:t>D</a:t>
            </a:r>
            <a:r>
              <a:rPr lang="en-GB" sz="3000" dirty="0">
                <a:effectLst/>
                <a:latin typeface="Arial" panose="020B0604020202020204" pitchFamily="34" charset="0"/>
                <a:ea typeface="Calibri" panose="020F0502020204030204" pitchFamily="34" charset="0"/>
                <a:cs typeface="Arial" panose="020B0604020202020204" pitchFamily="34" charset="0"/>
              </a:rPr>
              <a:t>ecoding a person’s genes to predict the best options and treatment to meet their needs.  </a:t>
            </a:r>
          </a:p>
          <a:p>
            <a:r>
              <a:rPr lang="en-GB" sz="3000" dirty="0">
                <a:effectLst/>
                <a:latin typeface="Arial" panose="020B0604020202020204" pitchFamily="34" charset="0"/>
                <a:ea typeface="Calibri" panose="020F0502020204030204" pitchFamily="34" charset="0"/>
                <a:cs typeface="Arial" panose="020B0604020202020204" pitchFamily="34" charset="0"/>
              </a:rPr>
              <a:t>History shows that the development of technology can transform health and social care. However, often it is private companies who hold the rains to innovation.  </a:t>
            </a:r>
          </a:p>
          <a:p>
            <a:endParaRPr lang="en-GB" dirty="0"/>
          </a:p>
        </p:txBody>
      </p:sp>
    </p:spTree>
    <p:extLst>
      <p:ext uri="{BB962C8B-B14F-4D97-AF65-F5344CB8AC3E}">
        <p14:creationId xmlns:p14="http://schemas.microsoft.com/office/powerpoint/2010/main" val="2289256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70121-11AA-CD81-6EFF-EB409E5A96C3}"/>
              </a:ext>
            </a:extLst>
          </p:cNvPr>
          <p:cNvSpPr>
            <a:spLocks noGrp="1"/>
          </p:cNvSpPr>
          <p:nvPr>
            <p:ph type="title"/>
          </p:nvPr>
        </p:nvSpPr>
        <p:spPr>
          <a:xfrm>
            <a:off x="510952" y="195635"/>
            <a:ext cx="8229600" cy="418058"/>
          </a:xfrm>
        </p:spPr>
        <p:txBody>
          <a:bodyPr>
            <a:normAutofit fontScale="90000"/>
          </a:bodyPr>
          <a:lstStyle/>
          <a:p>
            <a:r>
              <a:rPr lang="en-GB" b="1" dirty="0"/>
              <a:t>Some of the challenges  </a:t>
            </a:r>
          </a:p>
        </p:txBody>
      </p:sp>
      <p:sp>
        <p:nvSpPr>
          <p:cNvPr id="3" name="Content Placeholder 2">
            <a:extLst>
              <a:ext uri="{FF2B5EF4-FFF2-40B4-BE49-F238E27FC236}">
                <a16:creationId xmlns:a16="http://schemas.microsoft.com/office/drawing/2014/main" id="{FAF40F4C-7124-DF3E-C525-CBC4BCE9C9AE}"/>
              </a:ext>
            </a:extLst>
          </p:cNvPr>
          <p:cNvSpPr>
            <a:spLocks noGrp="1"/>
          </p:cNvSpPr>
          <p:nvPr>
            <p:ph idx="1"/>
          </p:nvPr>
        </p:nvSpPr>
        <p:spPr>
          <a:xfrm>
            <a:off x="323528" y="836711"/>
            <a:ext cx="8820472" cy="5040561"/>
          </a:xfrm>
        </p:spPr>
        <p:txBody>
          <a:bodyPr>
            <a:normAutofit fontScale="92500" lnSpcReduction="10000"/>
          </a:bodyPr>
          <a:lstStyle/>
          <a:p>
            <a:r>
              <a:rPr lang="en-GB" sz="2600" dirty="0">
                <a:latin typeface="Calibri" panose="020F0502020204030204" pitchFamily="34" charset="0"/>
                <a:cs typeface="Calibri" panose="020F0502020204030204" pitchFamily="34" charset="0"/>
              </a:rPr>
              <a:t>Dangers relate to data accuracy, accessing information, hotspots of health and social care demand and clear need assessments e.g., maternity services.</a:t>
            </a:r>
          </a:p>
          <a:p>
            <a:r>
              <a:rPr lang="en-GB" sz="2600" dirty="0">
                <a:latin typeface="Calibri" panose="020F0502020204030204" pitchFamily="34" charset="0"/>
                <a:cs typeface="Calibri" panose="020F0502020204030204" pitchFamily="34" charset="0"/>
              </a:rPr>
              <a:t>Emergency services, the 111 service and assessment and treatment.</a:t>
            </a:r>
          </a:p>
          <a:p>
            <a:r>
              <a:rPr lang="en-GB" sz="2600" dirty="0">
                <a:latin typeface="Calibri" panose="020F0502020204030204" pitchFamily="34" charset="0"/>
                <a:cs typeface="Calibri" panose="020F0502020204030204" pitchFamily="34" charset="0"/>
              </a:rPr>
              <a:t>Waiting in ambulances outside of A and E departments waiting to be seen or people waiting in corridor areas as there are no available beds.    </a:t>
            </a:r>
          </a:p>
          <a:p>
            <a:r>
              <a:rPr lang="en-GB" sz="2600" dirty="0">
                <a:latin typeface="Calibri" panose="020F0502020204030204" pitchFamily="34" charset="0"/>
                <a:cs typeface="Calibri" panose="020F0502020204030204" pitchFamily="34" charset="0"/>
              </a:rPr>
              <a:t>Bed-blocking.</a:t>
            </a:r>
          </a:p>
          <a:p>
            <a:r>
              <a:rPr lang="en-GB" sz="2600" dirty="0">
                <a:latin typeface="Calibri" panose="020F0502020204030204" pitchFamily="34" charset="0"/>
                <a:cs typeface="Calibri" panose="020F0502020204030204" pitchFamily="34" charset="0"/>
              </a:rPr>
              <a:t>Workforce shortages. </a:t>
            </a:r>
          </a:p>
          <a:p>
            <a:r>
              <a:rPr lang="en-GB" sz="2600" dirty="0">
                <a:latin typeface="Calibri" panose="020F0502020204030204" pitchFamily="34" charset="0"/>
                <a:cs typeface="Calibri" panose="020F0502020204030204" pitchFamily="34" charset="0"/>
              </a:rPr>
              <a:t>World events – the pandemic.</a:t>
            </a:r>
          </a:p>
          <a:p>
            <a:r>
              <a:rPr lang="en-GB" sz="2600" dirty="0">
                <a:effectLst/>
                <a:latin typeface="Calibri" panose="020F0502020204030204" pitchFamily="34" charset="0"/>
                <a:ea typeface="Calibri" panose="020F0502020204030204" pitchFamily="34" charset="0"/>
                <a:cs typeface="Calibri" panose="020F0502020204030204" pitchFamily="34" charset="0"/>
              </a:rPr>
              <a:t>The editing of DNA to irradicate diseases all together can be undertaken even before a baby is born.  </a:t>
            </a:r>
            <a:endParaRPr lang="en-GB" sz="2600" dirty="0"/>
          </a:p>
          <a:p>
            <a:endParaRPr lang="en-GB" dirty="0"/>
          </a:p>
          <a:p>
            <a:endParaRPr lang="en-GB" dirty="0"/>
          </a:p>
        </p:txBody>
      </p:sp>
    </p:spTree>
    <p:extLst>
      <p:ext uri="{BB962C8B-B14F-4D97-AF65-F5344CB8AC3E}">
        <p14:creationId xmlns:p14="http://schemas.microsoft.com/office/powerpoint/2010/main" val="1597039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84078-8662-1FCE-1300-16FFFFB1D07C}"/>
              </a:ext>
            </a:extLst>
          </p:cNvPr>
          <p:cNvSpPr>
            <a:spLocks noGrp="1"/>
          </p:cNvSpPr>
          <p:nvPr>
            <p:ph type="title"/>
          </p:nvPr>
        </p:nvSpPr>
        <p:spPr>
          <a:xfrm>
            <a:off x="457200" y="548680"/>
            <a:ext cx="8229600" cy="634082"/>
          </a:xfrm>
        </p:spPr>
        <p:txBody>
          <a:bodyPr>
            <a:normAutofit fontScale="90000"/>
          </a:bodyPr>
          <a:lstStyle/>
          <a:p>
            <a:r>
              <a:rPr lang="en-GB" b="1" dirty="0"/>
              <a:t>Size and Structure of the NHS and Social Care </a:t>
            </a:r>
          </a:p>
        </p:txBody>
      </p:sp>
      <p:pic>
        <p:nvPicPr>
          <p:cNvPr id="4" name="slide2" descr="Size &amp;amp; Structure">
            <a:extLst>
              <a:ext uri="{FF2B5EF4-FFF2-40B4-BE49-F238E27FC236}">
                <a16:creationId xmlns:a16="http://schemas.microsoft.com/office/drawing/2014/main" id="{09292D4B-A92A-9E15-5963-456980FDD1DB}"/>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8085" b="8605"/>
          <a:stretch/>
        </p:blipFill>
        <p:spPr>
          <a:xfrm>
            <a:off x="443753" y="1484784"/>
            <a:ext cx="8448727" cy="3888432"/>
          </a:xfrm>
          <a:prstGeom prst="rect">
            <a:avLst/>
          </a:prstGeom>
        </p:spPr>
      </p:pic>
    </p:spTree>
    <p:extLst>
      <p:ext uri="{BB962C8B-B14F-4D97-AF65-F5344CB8AC3E}">
        <p14:creationId xmlns:p14="http://schemas.microsoft.com/office/powerpoint/2010/main" val="9431520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Graphical user interface, application&#10;&#10;Description automatically generated">
            <a:extLst>
              <a:ext uri="{FF2B5EF4-FFF2-40B4-BE49-F238E27FC236}">
                <a16:creationId xmlns:a16="http://schemas.microsoft.com/office/drawing/2014/main" id="{7F4B480E-3C0D-486F-1D02-98DD4FA52E13}"/>
              </a:ext>
            </a:extLst>
          </p:cNvPr>
          <p:cNvPicPr>
            <a:picLocks noGrp="1" noChangeAspect="1"/>
          </p:cNvPicPr>
          <p:nvPr>
            <p:ph idx="1"/>
          </p:nvPr>
        </p:nvPicPr>
        <p:blipFill rotWithShape="1">
          <a:blip r:embed="rId3"/>
          <a:srcRect l="6647" t="18436" r="25415" b="15383"/>
          <a:stretch/>
        </p:blipFill>
        <p:spPr bwMode="auto">
          <a:xfrm>
            <a:off x="251520" y="188640"/>
            <a:ext cx="8712968" cy="561662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2310253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Colourful carved figures of humans">
            <a:extLst>
              <a:ext uri="{FF2B5EF4-FFF2-40B4-BE49-F238E27FC236}">
                <a16:creationId xmlns:a16="http://schemas.microsoft.com/office/drawing/2014/main" id="{37967F7B-FD54-7106-5D0D-179D559E500C}"/>
              </a:ext>
            </a:extLst>
          </p:cNvPr>
          <p:cNvPicPr>
            <a:picLocks noChangeAspect="1"/>
          </p:cNvPicPr>
          <p:nvPr/>
        </p:nvPicPr>
        <p:blipFill rotWithShape="1">
          <a:blip r:embed="rId3"/>
          <a:srcRect t="21053"/>
          <a:stretch/>
        </p:blipFill>
        <p:spPr>
          <a:xfrm>
            <a:off x="251520" y="1196752"/>
            <a:ext cx="4176464" cy="4248472"/>
          </a:xfrm>
          <a:prstGeom prst="rect">
            <a:avLst/>
          </a:prstGeom>
        </p:spPr>
      </p:pic>
      <p:sp>
        <p:nvSpPr>
          <p:cNvPr id="4" name="Title 3">
            <a:extLst>
              <a:ext uri="{FF2B5EF4-FFF2-40B4-BE49-F238E27FC236}">
                <a16:creationId xmlns:a16="http://schemas.microsoft.com/office/drawing/2014/main" id="{6F73CE4D-9350-ABC9-B45E-87ACDDA12533}"/>
              </a:ext>
            </a:extLst>
          </p:cNvPr>
          <p:cNvSpPr>
            <a:spLocks noGrp="1"/>
          </p:cNvSpPr>
          <p:nvPr>
            <p:ph type="title"/>
          </p:nvPr>
        </p:nvSpPr>
        <p:spPr>
          <a:xfrm>
            <a:off x="800100" y="188640"/>
            <a:ext cx="7543800" cy="797867"/>
          </a:xfrm>
          <a:effectLst>
            <a:outerShdw blurRad="50800" dist="38100" dir="2700000" algn="tl" rotWithShape="0">
              <a:prstClr val="black">
                <a:alpha val="40000"/>
              </a:prstClr>
            </a:outerShdw>
          </a:effectLst>
        </p:spPr>
        <p:txBody>
          <a:bodyPr vert="horz" lIns="68580" tIns="34290" rIns="68580" bIns="34290" rtlCol="0" anchor="b">
            <a:normAutofit/>
          </a:bodyPr>
          <a:lstStyle/>
          <a:p>
            <a:pPr algn="ctr"/>
            <a:r>
              <a:rPr lang="en-US" sz="3900" dirty="0">
                <a:latin typeface="+mn-lt"/>
              </a:rPr>
              <a:t>Future aspirations</a:t>
            </a:r>
          </a:p>
        </p:txBody>
      </p:sp>
      <p:sp>
        <p:nvSpPr>
          <p:cNvPr id="3" name="TextBox 2">
            <a:extLst>
              <a:ext uri="{FF2B5EF4-FFF2-40B4-BE49-F238E27FC236}">
                <a16:creationId xmlns:a16="http://schemas.microsoft.com/office/drawing/2014/main" id="{FD4DF7BD-D69C-3CD5-8452-2BB04988EEB2}"/>
              </a:ext>
            </a:extLst>
          </p:cNvPr>
          <p:cNvSpPr txBox="1"/>
          <p:nvPr/>
        </p:nvSpPr>
        <p:spPr>
          <a:xfrm>
            <a:off x="4572000" y="1196752"/>
            <a:ext cx="4572000" cy="4801314"/>
          </a:xfrm>
          <a:prstGeom prst="rect">
            <a:avLst/>
          </a:prstGeom>
          <a:noFill/>
        </p:spPr>
        <p:txBody>
          <a:bodyPr wrap="square">
            <a:spAutoFit/>
          </a:bodyPr>
          <a:lstStyle/>
          <a:p>
            <a:pPr marL="228600" indent="-228600">
              <a:buFont typeface="+mj-lt"/>
              <a:buAutoNum type="arabicPeriod"/>
            </a:pPr>
            <a:r>
              <a:rPr lang="en-GB" b="1" dirty="0"/>
              <a:t>will form part of the future of the NHS and Social Care provision. </a:t>
            </a:r>
          </a:p>
          <a:p>
            <a:pPr marL="228600" indent="-228600">
              <a:buFont typeface="+mj-lt"/>
              <a:buAutoNum type="arabicPeriod"/>
            </a:pPr>
            <a:endParaRPr lang="en-GB" b="1" dirty="0"/>
          </a:p>
          <a:p>
            <a:pPr marL="228600" indent="-228600">
              <a:buFont typeface="+mj-lt"/>
              <a:buAutoNum type="arabicPeriod"/>
            </a:pPr>
            <a:r>
              <a:rPr lang="en-GB" b="1" dirty="0"/>
              <a:t>The new elected government of the Labour party will have its own ideas on how the NHS and Social Care will progress and develop. </a:t>
            </a:r>
          </a:p>
          <a:p>
            <a:pPr marL="228600" indent="-228600">
              <a:buFont typeface="+mj-lt"/>
              <a:buAutoNum type="arabicPeriod"/>
            </a:pPr>
            <a:endParaRPr lang="en-GB" b="1" dirty="0"/>
          </a:p>
          <a:p>
            <a:pPr marL="228600" indent="-228600">
              <a:buFont typeface="+mj-lt"/>
              <a:buAutoNum type="arabicPeriod"/>
            </a:pPr>
            <a:r>
              <a:rPr lang="en-GB" b="1" dirty="0"/>
              <a:t>What is clear is that there needs to be investment in the workforce to raise morale.</a:t>
            </a:r>
          </a:p>
          <a:p>
            <a:pPr marL="228600" indent="-228600">
              <a:buFont typeface="+mj-lt"/>
              <a:buAutoNum type="arabicPeriod"/>
            </a:pPr>
            <a:endParaRPr lang="en-GB" b="1" dirty="0"/>
          </a:p>
          <a:p>
            <a:pPr marL="228600" indent="-228600">
              <a:buFont typeface="+mj-lt"/>
              <a:buAutoNum type="arabicPeriod"/>
            </a:pPr>
            <a:r>
              <a:rPr lang="en-GB" b="1" dirty="0"/>
              <a:t>There is also a need to reduce waiting times so that service users can be treated quickly or that their long-term care needs are met.  </a:t>
            </a:r>
          </a:p>
          <a:p>
            <a:pPr marL="228600" indent="-228600">
              <a:buFont typeface="+mj-lt"/>
              <a:buAutoNum type="arabicPeriod"/>
            </a:pPr>
            <a:endParaRPr lang="en-GB" b="1" dirty="0"/>
          </a:p>
        </p:txBody>
      </p:sp>
    </p:spTree>
    <p:extLst>
      <p:ext uri="{BB962C8B-B14F-4D97-AF65-F5344CB8AC3E}">
        <p14:creationId xmlns:p14="http://schemas.microsoft.com/office/powerpoint/2010/main" val="12842342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diagram of growth journey&#10;&#10;Description automatically generated">
            <a:extLst>
              <a:ext uri="{FF2B5EF4-FFF2-40B4-BE49-F238E27FC236}">
                <a16:creationId xmlns:a16="http://schemas.microsoft.com/office/drawing/2014/main" id="{C74FB9C5-FD10-9EB6-ACAD-8F73E1FCEB1A}"/>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2901"/>
          <a:stretch/>
        </p:blipFill>
        <p:spPr bwMode="auto">
          <a:xfrm>
            <a:off x="395536" y="260648"/>
            <a:ext cx="8352928" cy="5472608"/>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0144778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BD1AE-390A-6E47-4415-D1DD90ADC7D9}"/>
              </a:ext>
            </a:extLst>
          </p:cNvPr>
          <p:cNvSpPr>
            <a:spLocks noGrp="1"/>
          </p:cNvSpPr>
          <p:nvPr>
            <p:ph type="title"/>
          </p:nvPr>
        </p:nvSpPr>
        <p:spPr>
          <a:xfrm>
            <a:off x="457200" y="100307"/>
            <a:ext cx="8229600" cy="706090"/>
          </a:xfrm>
        </p:spPr>
        <p:txBody>
          <a:bodyPr>
            <a:normAutofit fontScale="90000"/>
          </a:bodyPr>
          <a:lstStyle/>
          <a:p>
            <a:r>
              <a:rPr lang="en-GB" b="1" dirty="0"/>
              <a:t>Final Note …</a:t>
            </a:r>
          </a:p>
        </p:txBody>
      </p:sp>
      <p:pic>
        <p:nvPicPr>
          <p:cNvPr id="4" name="Content Placeholder 3" descr="A screen shot of a computer&#10;&#10;Description automatically generated">
            <a:extLst>
              <a:ext uri="{FF2B5EF4-FFF2-40B4-BE49-F238E27FC236}">
                <a16:creationId xmlns:a16="http://schemas.microsoft.com/office/drawing/2014/main" id="{F003009C-DAD0-BC35-6FFA-705C476DF407}"/>
              </a:ext>
            </a:extLst>
          </p:cNvPr>
          <p:cNvPicPr>
            <a:picLocks noGrp="1" noChangeAspect="1"/>
          </p:cNvPicPr>
          <p:nvPr>
            <p:ph idx="1"/>
          </p:nvPr>
        </p:nvPicPr>
        <p:blipFill rotWithShape="1">
          <a:blip r:embed="rId3"/>
          <a:srcRect l="30952" t="18264" r="33990" b="51433"/>
          <a:stretch/>
        </p:blipFill>
        <p:spPr bwMode="auto">
          <a:xfrm>
            <a:off x="4724427" y="2492896"/>
            <a:ext cx="4419573" cy="2912152"/>
          </a:xfrm>
          <a:prstGeom prst="rect">
            <a:avLst/>
          </a:prstGeom>
          <a:ln>
            <a:noFill/>
          </a:ln>
          <a:extLst>
            <a:ext uri="{53640926-AAD7-44D8-BBD7-CCE9431645EC}">
              <a14:shadowObscured xmlns:a14="http://schemas.microsoft.com/office/drawing/2010/main"/>
            </a:ext>
          </a:extLst>
        </p:spPr>
      </p:pic>
      <p:pic>
        <p:nvPicPr>
          <p:cNvPr id="6" name="Picture 5" descr="A hand writing on a whiteboard&#10;&#10;Description automatically generated with medium confidence">
            <a:extLst>
              <a:ext uri="{FF2B5EF4-FFF2-40B4-BE49-F238E27FC236}">
                <a16:creationId xmlns:a16="http://schemas.microsoft.com/office/drawing/2014/main" id="{6282E1EC-9D4F-4C09-A76D-615D52D88EC5}"/>
              </a:ext>
            </a:extLst>
          </p:cNvPr>
          <p:cNvPicPr>
            <a:picLocks noChangeAspect="1"/>
          </p:cNvPicPr>
          <p:nvPr/>
        </p:nvPicPr>
        <p:blipFill rotWithShape="1">
          <a:blip r:embed="rId4"/>
          <a:srcRect l="23087" t="16760" r="18891" b="7814"/>
          <a:stretch/>
        </p:blipFill>
        <p:spPr bwMode="auto">
          <a:xfrm>
            <a:off x="0" y="2492896"/>
            <a:ext cx="4968552" cy="3069167"/>
          </a:xfrm>
          <a:prstGeom prst="rect">
            <a:avLst/>
          </a:prstGeom>
          <a:ln>
            <a:noFill/>
          </a:ln>
          <a:extLst>
            <a:ext uri="{53640926-AAD7-44D8-BBD7-CCE9431645EC}">
              <a14:shadowObscured xmlns:a14="http://schemas.microsoft.com/office/drawing/2010/main"/>
            </a:ext>
          </a:extLst>
        </p:spPr>
      </p:pic>
      <p:sp>
        <p:nvSpPr>
          <p:cNvPr id="7" name="TextBox 6">
            <a:extLst>
              <a:ext uri="{FF2B5EF4-FFF2-40B4-BE49-F238E27FC236}">
                <a16:creationId xmlns:a16="http://schemas.microsoft.com/office/drawing/2014/main" id="{A31CC693-3536-6AE6-03E3-9954EFAACD8E}"/>
              </a:ext>
            </a:extLst>
          </p:cNvPr>
          <p:cNvSpPr txBox="1"/>
          <p:nvPr/>
        </p:nvSpPr>
        <p:spPr>
          <a:xfrm>
            <a:off x="107504" y="806397"/>
            <a:ext cx="8856984" cy="1569660"/>
          </a:xfrm>
          <a:prstGeom prst="rect">
            <a:avLst/>
          </a:prstGeom>
          <a:noFill/>
        </p:spPr>
        <p:txBody>
          <a:bodyPr wrap="square">
            <a:spAutoFit/>
          </a:bodyPr>
          <a:lstStyle/>
          <a:p>
            <a:pPr marR="0" lvl="0" algn="ctr" defTabSz="457200" rtl="0" eaLnBrk="1" fontAlgn="auto" latinLnBrk="0" hangingPunct="1">
              <a:lnSpc>
                <a:spcPct val="100000"/>
              </a:lnSpc>
              <a:spcBef>
                <a:spcPts val="0"/>
              </a:spcBef>
              <a:spcAft>
                <a:spcPts val="0"/>
              </a:spcAft>
              <a:buClrTx/>
              <a:buSzTx/>
              <a:tabLst/>
              <a:defRPr/>
            </a:pPr>
            <a:r>
              <a:rPr lang="en-GB" sz="3200" b="1" dirty="0">
                <a:solidFill>
                  <a:srgbClr val="FF0000"/>
                </a:solidFill>
                <a:latin typeface="Arial" panose="020B0604020202020204" pitchFamily="34" charset="0"/>
                <a:cs typeface="Arial" panose="020B0604020202020204" pitchFamily="34" charset="0"/>
              </a:rPr>
              <a:t>You are in control of practicing with success and to hold on to the values for the profession and practice with integrity. </a:t>
            </a:r>
            <a:endParaRPr lang="en-GB" sz="3200" dirty="0">
              <a:solidFill>
                <a:srgbClr val="FF0000"/>
              </a:solidFill>
            </a:endParaRPr>
          </a:p>
        </p:txBody>
      </p:sp>
    </p:spTree>
    <p:extLst>
      <p:ext uri="{BB962C8B-B14F-4D97-AF65-F5344CB8AC3E}">
        <p14:creationId xmlns:p14="http://schemas.microsoft.com/office/powerpoint/2010/main" val="13576040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3620D6-96A0-6B44-1522-FD6ED752BD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B527BC-32CA-2F0B-CC00-D74AF479F729}"/>
              </a:ext>
            </a:extLst>
          </p:cNvPr>
          <p:cNvSpPr>
            <a:spLocks noGrp="1"/>
          </p:cNvSpPr>
          <p:nvPr>
            <p:ph type="title"/>
          </p:nvPr>
        </p:nvSpPr>
        <p:spPr>
          <a:xfrm>
            <a:off x="457200" y="697259"/>
            <a:ext cx="8229600" cy="1143000"/>
          </a:xfrm>
        </p:spPr>
        <p:txBody>
          <a:bodyPr vert="horz" lIns="91440" tIns="45720" rIns="91440" bIns="45720" rtlCol="0" anchor="ctr">
            <a:normAutofit fontScale="90000"/>
          </a:bodyPr>
          <a:lstStyle/>
          <a:p>
            <a:r>
              <a:rPr lang="en-GB" b="1" dirty="0" err="1"/>
              <a:t>InfoSkills</a:t>
            </a:r>
            <a:r>
              <a:rPr lang="en-GB" b="1" dirty="0"/>
              <a:t> Gym</a:t>
            </a:r>
            <a:br>
              <a:rPr lang="en-GB" b="1" dirty="0"/>
            </a:br>
            <a:r>
              <a:rPr lang="en-US" dirty="0"/>
              <a:t>Build up your academic skill base </a:t>
            </a:r>
            <a:br>
              <a:rPr lang="en-US" dirty="0"/>
            </a:br>
            <a:endParaRPr lang="en-GB" b="1" dirty="0"/>
          </a:p>
        </p:txBody>
      </p:sp>
      <p:sp>
        <p:nvSpPr>
          <p:cNvPr id="3" name="Content Placeholder 2">
            <a:extLst>
              <a:ext uri="{FF2B5EF4-FFF2-40B4-BE49-F238E27FC236}">
                <a16:creationId xmlns:a16="http://schemas.microsoft.com/office/drawing/2014/main" id="{0ECC0B35-2059-3157-7D03-922A041387D3}"/>
              </a:ext>
            </a:extLst>
          </p:cNvPr>
          <p:cNvSpPr txBox="1">
            <a:spLocks/>
          </p:cNvSpPr>
          <p:nvPr/>
        </p:nvSpPr>
        <p:spPr>
          <a:xfrm>
            <a:off x="169168" y="1851718"/>
            <a:ext cx="4479032" cy="39890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pPr>
            <a:r>
              <a:rPr lang="en-US" sz="2200" dirty="0"/>
              <a:t>Access Academic &amp; </a:t>
            </a:r>
            <a:r>
              <a:rPr lang="en-US" sz="2200" dirty="0" err="1"/>
              <a:t>Infoskill</a:t>
            </a:r>
            <a:r>
              <a:rPr lang="en-US" sz="2200" dirty="0"/>
              <a:t> via Moodle</a:t>
            </a:r>
          </a:p>
          <a:p>
            <a:pPr>
              <a:lnSpc>
                <a:spcPct val="90000"/>
              </a:lnSpc>
            </a:pPr>
            <a:endParaRPr lang="en-US" sz="2200" dirty="0"/>
          </a:p>
          <a:p>
            <a:pPr>
              <a:lnSpc>
                <a:spcPct val="90000"/>
              </a:lnSpc>
            </a:pPr>
            <a:r>
              <a:rPr lang="en-US" sz="2200" dirty="0" err="1"/>
              <a:t>Enrol</a:t>
            </a:r>
            <a:r>
              <a:rPr lang="en-US" sz="2200" dirty="0"/>
              <a:t> if you have not already</a:t>
            </a:r>
          </a:p>
          <a:p>
            <a:pPr>
              <a:lnSpc>
                <a:spcPct val="90000"/>
              </a:lnSpc>
            </a:pPr>
            <a:endParaRPr lang="en-US" sz="2200" dirty="0"/>
          </a:p>
          <a:p>
            <a:pPr>
              <a:lnSpc>
                <a:spcPct val="90000"/>
              </a:lnSpc>
            </a:pPr>
            <a:r>
              <a:rPr lang="en-US" sz="2200" dirty="0"/>
              <a:t>Week 10: </a:t>
            </a:r>
          </a:p>
          <a:p>
            <a:pPr marL="0" indent="0">
              <a:lnSpc>
                <a:spcPct val="90000"/>
              </a:lnSpc>
              <a:buNone/>
            </a:pPr>
            <a:r>
              <a:rPr lang="en-US" sz="2200" dirty="0"/>
              <a:t>Complete any sections outstanding</a:t>
            </a:r>
          </a:p>
          <a:p>
            <a:pPr marL="0" indent="0">
              <a:lnSpc>
                <a:spcPct val="90000"/>
              </a:lnSpc>
              <a:buNone/>
            </a:pPr>
            <a:endParaRPr lang="en-US" sz="2200" dirty="0"/>
          </a:p>
          <a:p>
            <a:pPr marL="0" indent="0">
              <a:lnSpc>
                <a:spcPct val="90000"/>
              </a:lnSpc>
              <a:buNone/>
            </a:pPr>
            <a:r>
              <a:rPr lang="en-US" sz="2200" dirty="0"/>
              <a:t>15 minutes individual activity</a:t>
            </a:r>
          </a:p>
          <a:p>
            <a:pPr>
              <a:lnSpc>
                <a:spcPct val="90000"/>
              </a:lnSpc>
            </a:pPr>
            <a:endParaRPr lang="en-US" sz="2200" dirty="0"/>
          </a:p>
        </p:txBody>
      </p:sp>
      <p:pic>
        <p:nvPicPr>
          <p:cNvPr id="6" name="Picture 5" descr="A screenshot of a web page&#10;&#10;AI-generated content may be incorrect.">
            <a:extLst>
              <a:ext uri="{FF2B5EF4-FFF2-40B4-BE49-F238E27FC236}">
                <a16:creationId xmlns:a16="http://schemas.microsoft.com/office/drawing/2014/main" id="{A9AAEF18-36FE-3AC0-8BAD-49A34E294C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8200" y="2150921"/>
            <a:ext cx="4038600" cy="2887599"/>
          </a:xfrm>
          <a:prstGeom prst="rect">
            <a:avLst/>
          </a:prstGeom>
          <a:noFill/>
        </p:spPr>
      </p:pic>
    </p:spTree>
    <p:extLst>
      <p:ext uri="{BB962C8B-B14F-4D97-AF65-F5344CB8AC3E}">
        <p14:creationId xmlns:p14="http://schemas.microsoft.com/office/powerpoint/2010/main" val="39653184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chemeClr val="accent6">
                <a:lumMod val="60000"/>
                <a:lumOff val="40000"/>
              </a:schemeClr>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l" defTabSz="1377950">
                <a:lnSpc>
                  <a:spcPct val="90000"/>
                </a:lnSpc>
                <a:spcBef>
                  <a:spcPct val="0"/>
                </a:spcBef>
                <a:spcAft>
                  <a:spcPct val="35000"/>
                </a:spcAft>
                <a:buNone/>
              </a:pPr>
              <a:endParaRPr lang="en-GB" sz="3100" b="1" dirty="0"/>
            </a:p>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600" b="1" kern="1200" dirty="0"/>
            </a:p>
            <a:p>
              <a:pPr marL="0" lvl="0" indent="0" algn="ctr" defTabSz="1377950">
                <a:lnSpc>
                  <a:spcPct val="90000"/>
                </a:lnSpc>
                <a:spcBef>
                  <a:spcPct val="0"/>
                </a:spcBef>
                <a:spcAft>
                  <a:spcPct val="35000"/>
                </a:spcAft>
                <a:buNone/>
              </a:pPr>
              <a:r>
                <a:rPr lang="en-GB" sz="3600" b="1" kern="1200" dirty="0"/>
                <a:t>Refreshment Break</a:t>
              </a:r>
            </a:p>
          </p:txBody>
        </p:sp>
      </p:grpSp>
    </p:spTree>
    <p:extLst>
      <p:ext uri="{BB962C8B-B14F-4D97-AF65-F5344CB8AC3E}">
        <p14:creationId xmlns:p14="http://schemas.microsoft.com/office/powerpoint/2010/main" val="39360878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600" b="1" kern="1200" dirty="0"/>
            </a:p>
            <a:p>
              <a:pPr marL="0" lvl="0" indent="0" algn="ctr" defTabSz="1377950">
                <a:lnSpc>
                  <a:spcPct val="90000"/>
                </a:lnSpc>
                <a:spcBef>
                  <a:spcPct val="0"/>
                </a:spcBef>
                <a:spcAft>
                  <a:spcPct val="35000"/>
                </a:spcAft>
                <a:buNone/>
              </a:pPr>
              <a:endParaRPr lang="en-GB" sz="3600" b="1" dirty="0"/>
            </a:p>
            <a:p>
              <a:pPr marL="0" lvl="0" indent="0" algn="ctr" defTabSz="1377950">
                <a:lnSpc>
                  <a:spcPct val="90000"/>
                </a:lnSpc>
                <a:spcBef>
                  <a:spcPct val="0"/>
                </a:spcBef>
                <a:spcAft>
                  <a:spcPct val="35000"/>
                </a:spcAft>
                <a:buNone/>
              </a:pPr>
              <a:r>
                <a:rPr lang="en-GB" sz="3600" b="1" kern="1200" dirty="0"/>
                <a:t>Section 3</a:t>
              </a:r>
            </a:p>
            <a:p>
              <a:pPr lvl="0" algn="ctr" defTabSz="1377950">
                <a:lnSpc>
                  <a:spcPct val="90000"/>
                </a:lnSpc>
                <a:spcBef>
                  <a:spcPct val="0"/>
                </a:spcBef>
                <a:spcAft>
                  <a:spcPct val="35000"/>
                </a:spcAft>
              </a:pPr>
              <a:r>
                <a:rPr lang="en-GB" sz="3600" b="1" dirty="0"/>
                <a:t>Assignment </a:t>
              </a:r>
              <a:r>
                <a:rPr lang="en-GB" sz="3600" b="1" kern="1200" dirty="0"/>
                <a:t>2 Workshop </a:t>
              </a:r>
            </a:p>
            <a:p>
              <a:pPr marL="0" lvl="0" indent="0" algn="ctr" defTabSz="1377950">
                <a:lnSpc>
                  <a:spcPct val="90000"/>
                </a:lnSpc>
                <a:spcBef>
                  <a:spcPct val="0"/>
                </a:spcBef>
                <a:spcAft>
                  <a:spcPct val="35000"/>
                </a:spcAft>
                <a:buNone/>
              </a:pPr>
              <a:endParaRPr lang="en-GB" sz="4400" b="1" kern="1200" dirty="0"/>
            </a:p>
          </p:txBody>
        </p:sp>
      </p:grpSp>
    </p:spTree>
    <p:extLst>
      <p:ext uri="{BB962C8B-B14F-4D97-AF65-F5344CB8AC3E}">
        <p14:creationId xmlns:p14="http://schemas.microsoft.com/office/powerpoint/2010/main" val="5729500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rgbClr val="FFC000"/>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l" defTabSz="1377950">
                <a:lnSpc>
                  <a:spcPct val="90000"/>
                </a:lnSpc>
                <a:spcBef>
                  <a:spcPct val="0"/>
                </a:spcBef>
                <a:spcAft>
                  <a:spcPct val="35000"/>
                </a:spcAft>
                <a:buNone/>
              </a:pPr>
              <a:endParaRPr lang="en-GB" sz="3100" b="1" dirty="0"/>
            </a:p>
            <a:p>
              <a:pPr marL="0" lvl="0" indent="0" algn="ctr" defTabSz="1377950">
                <a:lnSpc>
                  <a:spcPct val="90000"/>
                </a:lnSpc>
                <a:spcBef>
                  <a:spcPct val="0"/>
                </a:spcBef>
                <a:spcAft>
                  <a:spcPct val="35000"/>
                </a:spcAft>
                <a:buNone/>
              </a:pPr>
              <a:endParaRPr lang="en-GB" sz="3600" b="1" kern="1200" dirty="0"/>
            </a:p>
            <a:p>
              <a:pPr marL="0" lvl="0" indent="0" algn="ctr" defTabSz="1377950">
                <a:lnSpc>
                  <a:spcPct val="90000"/>
                </a:lnSpc>
                <a:spcBef>
                  <a:spcPct val="0"/>
                </a:spcBef>
                <a:spcAft>
                  <a:spcPct val="35000"/>
                </a:spcAft>
                <a:buNone/>
              </a:pPr>
              <a:endParaRPr lang="en-GB" sz="3600" b="1" dirty="0"/>
            </a:p>
            <a:p>
              <a:pPr marL="0" lvl="0" indent="0" algn="ctr" defTabSz="1377950">
                <a:lnSpc>
                  <a:spcPct val="90000"/>
                </a:lnSpc>
                <a:spcBef>
                  <a:spcPct val="0"/>
                </a:spcBef>
                <a:spcAft>
                  <a:spcPct val="35000"/>
                </a:spcAft>
                <a:buNone/>
              </a:pPr>
              <a:endParaRPr lang="en-GB" sz="3600" b="1" kern="1200" dirty="0"/>
            </a:p>
            <a:p>
              <a:pPr marL="0" lvl="0" indent="0" algn="ctr" defTabSz="1377950">
                <a:lnSpc>
                  <a:spcPct val="90000"/>
                </a:lnSpc>
                <a:spcBef>
                  <a:spcPct val="0"/>
                </a:spcBef>
                <a:spcAft>
                  <a:spcPct val="35000"/>
                </a:spcAft>
                <a:buNone/>
              </a:pPr>
              <a:r>
                <a:rPr lang="en-GB" sz="3600" b="1" kern="1200" dirty="0"/>
                <a:t>Session 4 </a:t>
              </a:r>
            </a:p>
            <a:p>
              <a:pPr marL="0" lvl="0" indent="0" algn="ctr" defTabSz="1377950">
                <a:lnSpc>
                  <a:spcPct val="90000"/>
                </a:lnSpc>
                <a:spcBef>
                  <a:spcPct val="0"/>
                </a:spcBef>
                <a:spcAft>
                  <a:spcPct val="35000"/>
                </a:spcAft>
                <a:buNone/>
              </a:pPr>
              <a:r>
                <a:rPr lang="en-GB" sz="3600" b="1" kern="1200" dirty="0"/>
                <a:t>Group Work </a:t>
              </a:r>
              <a:r>
                <a:rPr lang="en-GB" sz="3600" b="1" dirty="0"/>
                <a:t>A</a:t>
              </a:r>
              <a:r>
                <a:rPr lang="en-GB" sz="3600" b="1" kern="1200" dirty="0"/>
                <a:t>ctivities </a:t>
              </a:r>
            </a:p>
          </p:txBody>
        </p:sp>
      </p:grpSp>
      <p:pic>
        <p:nvPicPr>
          <p:cNvPr id="2" name="Picture 1" descr="A group of people sitting at a table&#10;&#10;Description automatically generated with medium confidence">
            <a:extLst>
              <a:ext uri="{FF2B5EF4-FFF2-40B4-BE49-F238E27FC236}">
                <a16:creationId xmlns:a16="http://schemas.microsoft.com/office/drawing/2014/main" id="{279E480C-5AAE-DFEC-4A48-B6CB72D3806E}"/>
              </a:ext>
            </a:extLst>
          </p:cNvPr>
          <p:cNvPicPr>
            <a:picLocks noChangeAspect="1"/>
          </p:cNvPicPr>
          <p:nvPr/>
        </p:nvPicPr>
        <p:blipFill rotWithShape="1">
          <a:blip r:embed="rId3"/>
          <a:srcRect l="36624" t="13273" r="28788" b="40543"/>
          <a:stretch/>
        </p:blipFill>
        <p:spPr bwMode="auto">
          <a:xfrm>
            <a:off x="2977480" y="1340275"/>
            <a:ext cx="3240360" cy="2088761"/>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3917517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CFEAB-ED31-EF13-FE2A-C8ABAF438DB9}"/>
              </a:ext>
            </a:extLst>
          </p:cNvPr>
          <p:cNvSpPr>
            <a:spLocks noGrp="1"/>
          </p:cNvSpPr>
          <p:nvPr>
            <p:ph type="title"/>
          </p:nvPr>
        </p:nvSpPr>
        <p:spPr/>
        <p:txBody>
          <a:bodyPr>
            <a:normAutofit fontScale="90000"/>
          </a:bodyPr>
          <a:lstStyle/>
          <a:p>
            <a:r>
              <a:rPr lang="en-GB" b="1" dirty="0"/>
              <a:t>Using the Wheel of Life Cycle Activity Sheet</a:t>
            </a:r>
          </a:p>
        </p:txBody>
      </p:sp>
      <p:sp>
        <p:nvSpPr>
          <p:cNvPr id="3" name="Content Placeholder 2">
            <a:extLst>
              <a:ext uri="{FF2B5EF4-FFF2-40B4-BE49-F238E27FC236}">
                <a16:creationId xmlns:a16="http://schemas.microsoft.com/office/drawing/2014/main" id="{21E1EADF-CB3C-2402-C4B1-14B7EAF340DD}"/>
              </a:ext>
            </a:extLst>
          </p:cNvPr>
          <p:cNvSpPr>
            <a:spLocks noGrp="1"/>
          </p:cNvSpPr>
          <p:nvPr>
            <p:ph idx="1"/>
          </p:nvPr>
        </p:nvSpPr>
        <p:spPr>
          <a:xfrm>
            <a:off x="107504" y="1600201"/>
            <a:ext cx="8856984" cy="3917032"/>
          </a:xfrm>
        </p:spPr>
        <p:txBody>
          <a:bodyPr>
            <a:normAutofit fontScale="92500" lnSpcReduction="20000"/>
          </a:bodyPr>
          <a:lstStyle/>
          <a:p>
            <a:pPr marL="342900" lvl="0" indent="-342900">
              <a:lnSpc>
                <a:spcPct val="107000"/>
              </a:lnSpc>
              <a:buFont typeface="+mj-lt"/>
              <a:buAutoNum type="arabicPeriod"/>
            </a:pPr>
            <a:r>
              <a:rPr lang="en-GB" b="1" dirty="0">
                <a:effectLst/>
                <a:latin typeface="Arial" panose="020B0604020202020204" pitchFamily="34" charset="0"/>
                <a:ea typeface="Calibri" panose="020F0502020204030204" pitchFamily="34" charset="0"/>
                <a:cs typeface="Times New Roman" panose="02020603050405020304" pitchFamily="18" charset="0"/>
              </a:rPr>
              <a:t>Complete a reflection sheet of your life cycle individually to identify what is going well and consider which areas are going well and which might need some improvement.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b="1" dirty="0">
                <a:effectLst/>
                <a:latin typeface="Arial" panose="020B0604020202020204" pitchFamily="34" charset="0"/>
                <a:ea typeface="Calibri" panose="020F0502020204030204" pitchFamily="34" charset="0"/>
                <a:cs typeface="Times New Roman" panose="02020603050405020304" pitchFamily="18" charset="0"/>
              </a:rPr>
              <a:t>Reflect on this by working in pairs so that you can begin to consider what areas of continuing professional development is needed</a:t>
            </a:r>
            <a:r>
              <a:rPr lang="en-GB" b="1" dirty="0">
                <a:latin typeface="Arial" panose="020B0604020202020204" pitchFamily="34" charset="0"/>
                <a:ea typeface="Calibri" panose="020F0502020204030204" pitchFamily="34" charset="0"/>
                <a:cs typeface="Times New Roman" panose="02020603050405020304" pitchFamily="18" charset="0"/>
              </a:rPr>
              <a:t> in preparation for working in the health and social care sector.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785038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3D7F9-EC36-9D79-F4EF-888FF5F177C3}"/>
              </a:ext>
            </a:extLst>
          </p:cNvPr>
          <p:cNvSpPr>
            <a:spLocks noGrp="1"/>
          </p:cNvSpPr>
          <p:nvPr>
            <p:ph type="title"/>
          </p:nvPr>
        </p:nvSpPr>
        <p:spPr>
          <a:xfrm>
            <a:off x="457200" y="274638"/>
            <a:ext cx="8229600" cy="778098"/>
          </a:xfrm>
        </p:spPr>
        <p:txBody>
          <a:bodyPr>
            <a:normAutofit fontScale="90000"/>
          </a:bodyPr>
          <a:lstStyle/>
          <a:p>
            <a:r>
              <a:rPr lang="en-GB" b="1" dirty="0"/>
              <a:t>Overall Self-reflection &amp; Action </a:t>
            </a:r>
          </a:p>
        </p:txBody>
      </p:sp>
      <p:pic>
        <p:nvPicPr>
          <p:cNvPr id="4" name="Content Placeholder 3" descr="Graphical user interface, application&#10;&#10;Description automatically generated">
            <a:extLst>
              <a:ext uri="{FF2B5EF4-FFF2-40B4-BE49-F238E27FC236}">
                <a16:creationId xmlns:a16="http://schemas.microsoft.com/office/drawing/2014/main" id="{50D65084-E8E8-8704-F80B-0D9B148C4CF2}"/>
              </a:ext>
            </a:extLst>
          </p:cNvPr>
          <p:cNvPicPr>
            <a:picLocks noGrp="1" noChangeAspect="1"/>
          </p:cNvPicPr>
          <p:nvPr>
            <p:ph idx="1"/>
          </p:nvPr>
        </p:nvPicPr>
        <p:blipFill rotWithShape="1">
          <a:blip r:embed="rId3"/>
          <a:srcRect l="35340" t="23299" r="34088" b="12545"/>
          <a:stretch/>
        </p:blipFill>
        <p:spPr bwMode="auto">
          <a:xfrm>
            <a:off x="1511660" y="1305098"/>
            <a:ext cx="6120680" cy="424780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4914869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rgbClr val="00B050"/>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200" b="1" kern="1200" dirty="0"/>
            </a:p>
            <a:p>
              <a:pPr marL="0" lvl="0" indent="0" algn="ctr" defTabSz="1377950">
                <a:lnSpc>
                  <a:spcPct val="90000"/>
                </a:lnSpc>
                <a:spcBef>
                  <a:spcPct val="0"/>
                </a:spcBef>
                <a:spcAft>
                  <a:spcPct val="35000"/>
                </a:spcAft>
                <a:buNone/>
              </a:pPr>
              <a:r>
                <a:rPr lang="en-GB" sz="3200" b="1" kern="1200" dirty="0"/>
                <a:t>Session 5</a:t>
              </a:r>
            </a:p>
            <a:p>
              <a:pPr marL="0" lvl="0" indent="0" algn="ctr" defTabSz="1377950">
                <a:lnSpc>
                  <a:spcPct val="90000"/>
                </a:lnSpc>
                <a:spcBef>
                  <a:spcPct val="0"/>
                </a:spcBef>
                <a:spcAft>
                  <a:spcPct val="35000"/>
                </a:spcAft>
                <a:buNone/>
              </a:pPr>
              <a:r>
                <a:rPr lang="en-GB" sz="3200" b="1" kern="1200" dirty="0"/>
                <a:t>Recap and Final Reflection Point </a:t>
              </a:r>
            </a:p>
            <a:p>
              <a:pPr marL="0" lvl="0" indent="0" algn="l" defTabSz="1377950">
                <a:lnSpc>
                  <a:spcPct val="90000"/>
                </a:lnSpc>
                <a:spcBef>
                  <a:spcPct val="0"/>
                </a:spcBef>
                <a:spcAft>
                  <a:spcPct val="35000"/>
                </a:spcAft>
                <a:buNone/>
              </a:pPr>
              <a:endParaRPr lang="en-GB" sz="3100" b="1" dirty="0"/>
            </a:p>
          </p:txBody>
        </p:sp>
      </p:grpSp>
      <p:pic>
        <p:nvPicPr>
          <p:cNvPr id="2" name="Content Placeholder 3">
            <a:extLst>
              <a:ext uri="{FF2B5EF4-FFF2-40B4-BE49-F238E27FC236}">
                <a16:creationId xmlns:a16="http://schemas.microsoft.com/office/drawing/2014/main" id="{BF264B0E-D177-BDD2-D232-CF627D96A094}"/>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b="8468"/>
          <a:stretch/>
        </p:blipFill>
        <p:spPr>
          <a:xfrm>
            <a:off x="3491880" y="3040794"/>
            <a:ext cx="2232248" cy="2075335"/>
          </a:xfrm>
          <a:prstGeom prst="rect">
            <a:avLst/>
          </a:prstGeom>
          <a:noFill/>
        </p:spPr>
      </p:pic>
    </p:spTree>
    <p:extLst>
      <p:ext uri="{BB962C8B-B14F-4D97-AF65-F5344CB8AC3E}">
        <p14:creationId xmlns:p14="http://schemas.microsoft.com/office/powerpoint/2010/main" val="28853619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697C9C8-6222-8C13-B220-A2D9D7CF10F6}"/>
              </a:ext>
            </a:extLst>
          </p:cNvPr>
          <p:cNvSpPr>
            <a:spLocks noGrp="1"/>
          </p:cNvSpPr>
          <p:nvPr>
            <p:ph type="title"/>
          </p:nvPr>
        </p:nvSpPr>
        <p:spPr>
          <a:xfrm>
            <a:off x="457200" y="274638"/>
            <a:ext cx="8229600" cy="634082"/>
          </a:xfrm>
        </p:spPr>
        <p:txBody>
          <a:bodyPr>
            <a:normAutofit fontScale="90000"/>
          </a:bodyPr>
          <a:lstStyle/>
          <a:p>
            <a:r>
              <a:rPr lang="en-US" b="1" dirty="0"/>
              <a:t>Questions? </a:t>
            </a:r>
          </a:p>
        </p:txBody>
      </p:sp>
      <p:pic>
        <p:nvPicPr>
          <p:cNvPr id="4" name="Picture 3">
            <a:extLst>
              <a:ext uri="{FF2B5EF4-FFF2-40B4-BE49-F238E27FC236}">
                <a16:creationId xmlns:a16="http://schemas.microsoft.com/office/drawing/2014/main" id="{EFDA2473-FD3D-78A0-1D18-DE52B24E8E1C}"/>
              </a:ext>
            </a:extLst>
          </p:cNvPr>
          <p:cNvPicPr>
            <a:picLocks noChangeAspect="1"/>
          </p:cNvPicPr>
          <p:nvPr/>
        </p:nvPicPr>
        <p:blipFill rotWithShape="1">
          <a:blip r:embed="rId2">
            <a:extLst>
              <a:ext uri="{28A0092B-C50C-407E-A947-70E740481C1C}">
                <a14:useLocalDpi xmlns:a14="http://schemas.microsoft.com/office/drawing/2010/main" val="0"/>
              </a:ext>
            </a:extLst>
          </a:blip>
          <a:srcRect b="5966"/>
          <a:stretch/>
        </p:blipFill>
        <p:spPr>
          <a:xfrm>
            <a:off x="457201" y="1124744"/>
            <a:ext cx="8229600" cy="4392489"/>
          </a:xfrm>
          <a:prstGeom prst="rect">
            <a:avLst/>
          </a:prstGeom>
          <a:noFill/>
        </p:spPr>
      </p:pic>
    </p:spTree>
    <p:extLst>
      <p:ext uri="{BB962C8B-B14F-4D97-AF65-F5344CB8AC3E}">
        <p14:creationId xmlns:p14="http://schemas.microsoft.com/office/powerpoint/2010/main" val="1716450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screenshot of a computer&#10;&#10;Description automatically generated">
            <a:extLst>
              <a:ext uri="{FF2B5EF4-FFF2-40B4-BE49-F238E27FC236}">
                <a16:creationId xmlns:a16="http://schemas.microsoft.com/office/drawing/2014/main" id="{E3F61B02-9089-DC65-BDCC-E81172F679A3}"/>
              </a:ext>
            </a:extLst>
          </p:cNvPr>
          <p:cNvPicPr>
            <a:picLocks noGrp="1" noChangeAspect="1"/>
          </p:cNvPicPr>
          <p:nvPr>
            <p:ph idx="1"/>
          </p:nvPr>
        </p:nvPicPr>
        <p:blipFill rotWithShape="1">
          <a:blip r:embed="rId3"/>
          <a:srcRect l="20474" t="23163" r="47219" b="40910"/>
          <a:stretch/>
        </p:blipFill>
        <p:spPr bwMode="auto">
          <a:xfrm>
            <a:off x="4788024" y="908720"/>
            <a:ext cx="3960440" cy="3816424"/>
          </a:xfrm>
          <a:prstGeom prst="rect">
            <a:avLst/>
          </a:prstGeom>
          <a:ln>
            <a:noFill/>
          </a:ln>
          <a:extLst>
            <a:ext uri="{53640926-AAD7-44D8-BBD7-CCE9431645EC}">
              <a14:shadowObscured xmlns:a14="http://schemas.microsoft.com/office/drawing/2010/main"/>
            </a:ext>
          </a:extLst>
        </p:spPr>
      </p:pic>
      <p:pic>
        <p:nvPicPr>
          <p:cNvPr id="2" name="Picture 1" descr="Text&#10;&#10;Description automatically generated">
            <a:extLst>
              <a:ext uri="{FF2B5EF4-FFF2-40B4-BE49-F238E27FC236}">
                <a16:creationId xmlns:a16="http://schemas.microsoft.com/office/drawing/2014/main" id="{6FE80645-830E-E435-59A5-2F7718C98072}"/>
              </a:ext>
            </a:extLst>
          </p:cNvPr>
          <p:cNvPicPr>
            <a:picLocks noChangeAspect="1"/>
          </p:cNvPicPr>
          <p:nvPr/>
        </p:nvPicPr>
        <p:blipFill rotWithShape="1">
          <a:blip r:embed="rId4"/>
          <a:srcRect l="14631" t="22883" r="38985" b="36067"/>
          <a:stretch/>
        </p:blipFill>
        <p:spPr bwMode="auto">
          <a:xfrm>
            <a:off x="395536" y="908720"/>
            <a:ext cx="4176464" cy="403244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1339686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B1D84-0FDB-4D5F-91F6-691914B02A0D}"/>
              </a:ext>
            </a:extLst>
          </p:cNvPr>
          <p:cNvSpPr>
            <a:spLocks noGrp="1"/>
          </p:cNvSpPr>
          <p:nvPr>
            <p:ph type="title"/>
          </p:nvPr>
        </p:nvSpPr>
        <p:spPr>
          <a:xfrm>
            <a:off x="457200" y="12540"/>
            <a:ext cx="8229600" cy="706090"/>
          </a:xfrm>
        </p:spPr>
        <p:txBody>
          <a:bodyPr>
            <a:normAutofit fontScale="90000"/>
          </a:bodyPr>
          <a:lstStyle/>
          <a:p>
            <a:r>
              <a:rPr lang="en-GB" b="1" dirty="0"/>
              <a:t>References </a:t>
            </a:r>
          </a:p>
        </p:txBody>
      </p:sp>
      <p:sp>
        <p:nvSpPr>
          <p:cNvPr id="3" name="Content Placeholder 2">
            <a:extLst>
              <a:ext uri="{FF2B5EF4-FFF2-40B4-BE49-F238E27FC236}">
                <a16:creationId xmlns:a16="http://schemas.microsoft.com/office/drawing/2014/main" id="{A6B6EC08-C835-4949-9E8E-1335B0D9AD6E}"/>
              </a:ext>
            </a:extLst>
          </p:cNvPr>
          <p:cNvSpPr>
            <a:spLocks noGrp="1"/>
          </p:cNvSpPr>
          <p:nvPr>
            <p:ph idx="1"/>
          </p:nvPr>
        </p:nvSpPr>
        <p:spPr>
          <a:xfrm>
            <a:off x="179512" y="1052736"/>
            <a:ext cx="8784976" cy="5112568"/>
          </a:xfrm>
        </p:spPr>
        <p:txBody>
          <a:bodyPr>
            <a:normAutofit/>
          </a:bodyPr>
          <a:lstStyle/>
          <a:p>
            <a:r>
              <a:rPr lang="en-GB" sz="1600" dirty="0">
                <a:effectLst/>
                <a:latin typeface="Arial" panose="020B0604020202020204" pitchFamily="34" charset="0"/>
                <a:ea typeface="Times New Roman" panose="02020603050405020304" pitchFamily="18" charset="0"/>
                <a:cs typeface="Arial" panose="020B0604020202020204" pitchFamily="34" charset="0"/>
              </a:rPr>
              <a:t>Chambers, D. , Cantrell, A. and Booth, A. (2021) </a:t>
            </a:r>
            <a:r>
              <a:rPr lang="en-GB" sz="1600" i="1" dirty="0">
                <a:effectLst/>
                <a:latin typeface="Arial" panose="020B0604020202020204" pitchFamily="34" charset="0"/>
                <a:ea typeface="Times New Roman" panose="02020603050405020304" pitchFamily="18" charset="0"/>
                <a:cs typeface="Arial" panose="020B0604020202020204" pitchFamily="34" charset="0"/>
              </a:rPr>
              <a:t>Rapid evidence review : challenges to implementing digital and data-driven technologies in health and social care. Report. </a:t>
            </a:r>
            <a:r>
              <a:rPr lang="en-GB" sz="1600" dirty="0">
                <a:effectLst/>
                <a:latin typeface="Arial" panose="020B0604020202020204" pitchFamily="34" charset="0"/>
                <a:ea typeface="Times New Roman" panose="02020603050405020304" pitchFamily="18" charset="0"/>
                <a:cs typeface="Arial" panose="020B0604020202020204" pitchFamily="34" charset="0"/>
              </a:rPr>
              <a:t>The University of Sheffield , Sheffield.</a:t>
            </a:r>
          </a:p>
          <a:p>
            <a:r>
              <a:rPr lang="en-US" sz="1600" dirty="0">
                <a:effectLst/>
                <a:latin typeface="Arial" panose="020B0604020202020204" pitchFamily="34" charset="0"/>
                <a:ea typeface="Calibri" panose="020F0502020204030204" pitchFamily="34" charset="0"/>
                <a:cs typeface="Arial" panose="020B0604020202020204" pitchFamily="34" charset="0"/>
              </a:rPr>
              <a:t>Glasby, J. (2017) </a:t>
            </a:r>
            <a:r>
              <a:rPr lang="en-US" sz="1600" i="1" dirty="0">
                <a:effectLst/>
                <a:latin typeface="Arial" panose="020B0604020202020204" pitchFamily="34" charset="0"/>
                <a:ea typeface="Calibri" panose="020F0502020204030204" pitchFamily="34" charset="0"/>
                <a:cs typeface="Arial" panose="020B0604020202020204" pitchFamily="34" charset="0"/>
              </a:rPr>
              <a:t>Understanding health and social care </a:t>
            </a:r>
            <a:r>
              <a:rPr lang="en-US" sz="1600" dirty="0">
                <a:effectLst/>
                <a:latin typeface="Arial" panose="020B0604020202020204" pitchFamily="34" charset="0"/>
                <a:ea typeface="Calibri" panose="020F0502020204030204" pitchFamily="34" charset="0"/>
                <a:cs typeface="Arial" panose="020B0604020202020204" pitchFamily="34" charset="0"/>
              </a:rPr>
              <a:t>(3</a:t>
            </a:r>
            <a:r>
              <a:rPr lang="en-US" sz="1600" baseline="30000" dirty="0">
                <a:effectLst/>
                <a:latin typeface="Arial" panose="020B0604020202020204" pitchFamily="34" charset="0"/>
                <a:ea typeface="Calibri" panose="020F0502020204030204" pitchFamily="34" charset="0"/>
                <a:cs typeface="Arial" panose="020B0604020202020204" pitchFamily="34" charset="0"/>
              </a:rPr>
              <a:t>rd</a:t>
            </a:r>
            <a:r>
              <a:rPr lang="en-US" sz="1600" dirty="0">
                <a:effectLst/>
                <a:latin typeface="Arial" panose="020B0604020202020204" pitchFamily="34" charset="0"/>
                <a:ea typeface="Calibri" panose="020F0502020204030204" pitchFamily="34" charset="0"/>
                <a:cs typeface="Arial" panose="020B0604020202020204" pitchFamily="34" charset="0"/>
              </a:rPr>
              <a:t> edition) Bristol: The Policy Press.</a:t>
            </a:r>
            <a:endParaRPr lang="en-GB" sz="1600" dirty="0">
              <a:latin typeface="Arial" panose="020B0604020202020204" pitchFamily="34" charset="0"/>
              <a:ea typeface="Times New Roman" panose="02020603050405020304" pitchFamily="18" charset="0"/>
              <a:cs typeface="Arial" panose="020B0604020202020204" pitchFamily="34" charset="0"/>
            </a:endParaRPr>
          </a:p>
          <a:p>
            <a:r>
              <a:rPr lang="en-GB" sz="1600" dirty="0">
                <a:effectLst/>
                <a:latin typeface="Arial" panose="020B0604020202020204" pitchFamily="34" charset="0"/>
                <a:ea typeface="Times New Roman" panose="02020603050405020304" pitchFamily="18" charset="0"/>
                <a:cs typeface="Arial" panose="020B0604020202020204" pitchFamily="34" charset="0"/>
              </a:rPr>
              <a:t>Glasby, J. &amp; Dickinson, H. (2014) </a:t>
            </a:r>
            <a:r>
              <a:rPr lang="en-GB" sz="1600" i="1" dirty="0">
                <a:effectLst/>
                <a:latin typeface="Arial" panose="020B0604020202020204" pitchFamily="34" charset="0"/>
                <a:ea typeface="Times New Roman" panose="02020603050405020304" pitchFamily="18" charset="0"/>
                <a:cs typeface="Arial" panose="020B0604020202020204" pitchFamily="34" charset="0"/>
              </a:rPr>
              <a:t>Partnership working in health and social care: what is integrated care and how can we deliver it? </a:t>
            </a:r>
            <a:r>
              <a:rPr lang="en-GB" sz="1600" dirty="0">
                <a:effectLst/>
                <a:latin typeface="Arial" panose="020B0604020202020204" pitchFamily="34" charset="0"/>
                <a:ea typeface="Times New Roman" panose="02020603050405020304" pitchFamily="18" charset="0"/>
                <a:cs typeface="Arial" panose="020B0604020202020204" pitchFamily="34" charset="0"/>
              </a:rPr>
              <a:t>Bristol:  The Policy Press.</a:t>
            </a:r>
          </a:p>
          <a:p>
            <a:r>
              <a:rPr lang="en-GB" sz="1600" u="sng" dirty="0">
                <a:latin typeface="Arial" panose="020B0604020202020204" pitchFamily="34" charset="0"/>
                <a:cs typeface="Arial" panose="020B0604020202020204" pitchFamily="34" charset="0"/>
                <a:hlinkClick r:id="rId3"/>
              </a:rPr>
              <a:t>GOVUK (2023) </a:t>
            </a:r>
            <a:r>
              <a:rPr lang="en-GB" sz="1600" dirty="0">
                <a:latin typeface="Arial" panose="020B0604020202020204" pitchFamily="34" charset="0"/>
                <a:cs typeface="Arial" panose="020B0604020202020204" pitchFamily="34" charset="0"/>
                <a:hlinkClick r:id="rId3"/>
              </a:rPr>
              <a:t>New strategy to boost NHS access to innovative medical technology - GOV.UK (www.gov.uk)</a:t>
            </a:r>
            <a:r>
              <a:rPr lang="en-GB" sz="1600" dirty="0">
                <a:latin typeface="Arial" panose="020B0604020202020204" pitchFamily="34" charset="0"/>
                <a:cs typeface="Arial" panose="020B0604020202020204" pitchFamily="34" charset="0"/>
              </a:rPr>
              <a:t> [Accessed 30</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June 2024]</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r>
              <a:rPr lang="en-GB" sz="1600" dirty="0">
                <a:solidFill>
                  <a:srgbClr val="0070C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Healthcare UK - GOV.UK (www.gov.uk)</a:t>
            </a:r>
            <a:r>
              <a:rPr lang="en-GB" sz="1600" dirty="0">
                <a:solidFill>
                  <a:srgbClr val="0070C0"/>
                </a:solidFill>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[Access August 2022].</a:t>
            </a:r>
          </a:p>
          <a:p>
            <a:r>
              <a:rPr lang="en-GB" sz="1600" b="1" dirty="0">
                <a:solidFill>
                  <a:srgbClr val="0070C0"/>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(67) The NHS of the future – YouTube</a:t>
            </a:r>
            <a:r>
              <a:rPr lang="en-GB" sz="1600" b="1" dirty="0">
                <a:solidFill>
                  <a:srgbClr val="0070C0"/>
                </a:solidFill>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[Access 2</a:t>
            </a:r>
            <a:r>
              <a:rPr lang="en-GB" sz="1600" baseline="30000" dirty="0">
                <a:latin typeface="Arial" panose="020B0604020202020204" pitchFamily="34" charset="0"/>
                <a:cs typeface="Arial" panose="020B0604020202020204" pitchFamily="34" charset="0"/>
              </a:rPr>
              <a:t>nd</a:t>
            </a:r>
            <a:r>
              <a:rPr lang="en-GB" sz="1600" dirty="0">
                <a:latin typeface="Arial" panose="020B0604020202020204" pitchFamily="34" charset="0"/>
                <a:cs typeface="Arial" panose="020B0604020202020204" pitchFamily="34" charset="0"/>
              </a:rPr>
              <a:t> November 2022]</a:t>
            </a:r>
          </a:p>
          <a:p>
            <a:r>
              <a:rPr lang="en-GB" sz="1600" b="1"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6"/>
              </a:rPr>
              <a:t>The state of the adult social care sector and workforce in England (skillsforcare.org.uk)</a:t>
            </a:r>
            <a:r>
              <a:rPr lang="en-GB" sz="1600" b="1" dirty="0">
                <a:effectLst/>
                <a:latin typeface="Arial" panose="020B0604020202020204" pitchFamily="34" charset="0"/>
                <a:ea typeface="Calibri" panose="020F0502020204030204" pitchFamily="34" charset="0"/>
                <a:cs typeface="Arial" panose="020B0604020202020204" pitchFamily="34" charset="0"/>
              </a:rPr>
              <a:t> [Accessed on 26</a:t>
            </a:r>
            <a:r>
              <a:rPr lang="en-GB" sz="1600" b="1" baseline="30000" dirty="0">
                <a:effectLst/>
                <a:latin typeface="Arial" panose="020B0604020202020204" pitchFamily="34" charset="0"/>
                <a:ea typeface="Calibri" panose="020F0502020204030204" pitchFamily="34" charset="0"/>
                <a:cs typeface="Arial" panose="020B0604020202020204" pitchFamily="34" charset="0"/>
              </a:rPr>
              <a:t>th</a:t>
            </a:r>
            <a:r>
              <a:rPr lang="en-GB" sz="1600" b="1" dirty="0">
                <a:effectLst/>
                <a:latin typeface="Arial" panose="020B0604020202020204" pitchFamily="34" charset="0"/>
                <a:ea typeface="Calibri" panose="020F0502020204030204" pitchFamily="34" charset="0"/>
                <a:cs typeface="Arial" panose="020B0604020202020204" pitchFamily="34" charset="0"/>
              </a:rPr>
              <a:t> October 2023]</a:t>
            </a:r>
            <a:endParaRPr lang="en-GB" sz="1600" dirty="0">
              <a:latin typeface="Arial" panose="020B0604020202020204" pitchFamily="34" charset="0"/>
              <a:cs typeface="Arial" panose="020B0604020202020204" pitchFamily="34" charset="0"/>
            </a:endParaRPr>
          </a:p>
          <a:p>
            <a:r>
              <a:rPr lang="en-GB" sz="1600" b="1" dirty="0">
                <a:solidFill>
                  <a:schemeClr val="tx2">
                    <a:lumMod val="60000"/>
                    <a:lumOff val="40000"/>
                  </a:schemeClr>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What is the NHS Spine? — NHS Digital - Bing video</a:t>
            </a:r>
            <a:r>
              <a:rPr lang="en-GB" sz="1600" b="1" dirty="0">
                <a:solidFill>
                  <a:schemeClr val="tx2">
                    <a:lumMod val="60000"/>
                    <a:lumOff val="40000"/>
                  </a:schemeClr>
                </a:solidFill>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[Accessed 2</a:t>
            </a:r>
            <a:r>
              <a:rPr lang="en-GB" sz="1600" baseline="30000" dirty="0">
                <a:latin typeface="Arial" panose="020B0604020202020204" pitchFamily="34" charset="0"/>
                <a:cs typeface="Arial" panose="020B0604020202020204" pitchFamily="34" charset="0"/>
              </a:rPr>
              <a:t>nd</a:t>
            </a:r>
            <a:r>
              <a:rPr lang="en-GB" sz="1600" dirty="0">
                <a:latin typeface="Arial" panose="020B0604020202020204" pitchFamily="34" charset="0"/>
                <a:cs typeface="Arial" panose="020B0604020202020204" pitchFamily="34" charset="0"/>
              </a:rPr>
              <a:t> November 2022]</a:t>
            </a:r>
          </a:p>
          <a:p>
            <a:endParaRPr lang="en-GB" sz="1600" dirty="0">
              <a:effectLst/>
              <a:latin typeface="Arial" panose="020B0604020202020204" pitchFamily="34" charset="0"/>
              <a:ea typeface="Times New Roman" panose="02020603050405020304" pitchFamily="18" charset="0"/>
            </a:endParaRPr>
          </a:p>
          <a:p>
            <a:endParaRPr lang="en-GB" sz="2400" dirty="0">
              <a:effectLst/>
              <a:latin typeface="Arial" panose="020B0604020202020204" pitchFamily="34"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3444573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8A0C572-12CD-4983-B493-0C046FD3354B}">
  <ds:schemaRef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303dbf9b-b85b-46a0-94f1-894078c07ec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85706</TotalTime>
  <Words>2181</Words>
  <Application>Microsoft Macintosh PowerPoint</Application>
  <PresentationFormat>On-screen Show (4:3)</PresentationFormat>
  <Paragraphs>266</Paragraphs>
  <Slides>38</Slides>
  <Notes>35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38</vt:i4>
      </vt:variant>
    </vt:vector>
  </HeadingPairs>
  <TitlesOfParts>
    <vt:vector size="45" baseType="lpstr">
      <vt:lpstr>Amasis MT Pro Black</vt:lpstr>
      <vt:lpstr>Arial</vt:lpstr>
      <vt:lpstr>Calibri</vt:lpstr>
      <vt:lpstr>GDS Transport</vt:lpstr>
      <vt:lpstr>Myriad Pro</vt:lpstr>
      <vt:lpstr>Times New Roman</vt:lpstr>
      <vt:lpstr>20140311PresentationUWTSDTemplate</vt:lpstr>
      <vt:lpstr> Module LCHS4003  Introduction to  Health and Social Care  WEEK 10  Module Leader Dr Helen Parsons: h.parsons@uwtsd.ac.uk Lecturer: [please insert name here] </vt:lpstr>
      <vt:lpstr>WELCOME</vt:lpstr>
      <vt:lpstr>Ice Breaker</vt:lpstr>
      <vt:lpstr>Today we will…</vt:lpstr>
      <vt:lpstr>Aims and Objectives of the session</vt:lpstr>
      <vt:lpstr>PowerPoint Presentation</vt:lpstr>
      <vt:lpstr>In pairs consider the following question </vt:lpstr>
      <vt:lpstr>Developments and changes in the NHS and social care provision </vt:lpstr>
      <vt:lpstr>PowerPoint Presentation</vt:lpstr>
      <vt:lpstr>PowerPoint Presentation</vt:lpstr>
      <vt:lpstr>Association of British  Health-Tech Industries </vt:lpstr>
      <vt:lpstr>Health Secretary launches consultation  to modernise NHS </vt:lpstr>
      <vt:lpstr>The Future of the NHS</vt:lpstr>
      <vt:lpstr>PowerPoint Presentation</vt:lpstr>
      <vt:lpstr>PowerPoint Presentation</vt:lpstr>
      <vt:lpstr>Long Term Plan </vt:lpstr>
      <vt:lpstr>The NHS plan and developments </vt:lpstr>
      <vt:lpstr>PowerPoint Presentation</vt:lpstr>
      <vt:lpstr>NHS Spine Applications </vt:lpstr>
      <vt:lpstr>Robotic technology  as a way forward </vt:lpstr>
      <vt:lpstr>Current and Future Developments </vt:lpstr>
      <vt:lpstr>PowerPoint Presentation</vt:lpstr>
      <vt:lpstr>Some of the challenges  </vt:lpstr>
      <vt:lpstr>Size and Structure of the NHS and Social Care </vt:lpstr>
      <vt:lpstr>PowerPoint Presentation</vt:lpstr>
      <vt:lpstr>Future aspirations</vt:lpstr>
      <vt:lpstr>PowerPoint Presentation</vt:lpstr>
      <vt:lpstr>Final Note …</vt:lpstr>
      <vt:lpstr>InfoSkills Gym Build up your academic skill base  </vt:lpstr>
      <vt:lpstr>PowerPoint Presentation</vt:lpstr>
      <vt:lpstr>PowerPoint Presentation</vt:lpstr>
      <vt:lpstr>PowerPoint Presentation</vt:lpstr>
      <vt:lpstr>Using the Wheel of Life Cycle Activity Sheet</vt:lpstr>
      <vt:lpstr>Overall Self-reflection &amp; Action </vt:lpstr>
      <vt:lpstr>PowerPoint Presentation</vt:lpstr>
      <vt:lpstr>Questions?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Week 4  Group Decision Making  Dr Azora Hurd a.hurd@uwtsd.ac.uk</dc:title>
  <dc:creator>Azora Hurd</dc:creator>
  <cp:lastModifiedBy>Helen Parsons</cp:lastModifiedBy>
  <cp:revision>57</cp:revision>
  <dcterms:created xsi:type="dcterms:W3CDTF">2021-02-07T21:31:18Z</dcterms:created>
  <dcterms:modified xsi:type="dcterms:W3CDTF">2025-10-27T15:35:07Z</dcterms:modified>
</cp:coreProperties>
</file>