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9" r:id="rId3"/>
    <p:sldId id="260" r:id="rId4"/>
    <p:sldId id="276" r:id="rId5"/>
    <p:sldId id="258" r:id="rId6"/>
    <p:sldId id="261" r:id="rId7"/>
    <p:sldId id="262" r:id="rId8"/>
    <p:sldId id="267" r:id="rId9"/>
    <p:sldId id="263" r:id="rId10"/>
    <p:sldId id="265" r:id="rId11"/>
    <p:sldId id="266" r:id="rId12"/>
    <p:sldId id="268" r:id="rId13"/>
    <p:sldId id="269" r:id="rId14"/>
    <p:sldId id="270" r:id="rId15"/>
    <p:sldId id="271" r:id="rId16"/>
    <p:sldId id="272" r:id="rId17"/>
    <p:sldId id="273" r:id="rId18"/>
    <p:sldId id="274" r:id="rId19"/>
    <p:sldId id="275"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92" d="100"/>
          <a:sy n="92" d="100"/>
        </p:scale>
        <p:origin x="88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30/05/2019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28965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30/05/2019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dirty="0"/>
          </a:p>
        </p:txBody>
      </p:sp>
    </p:spTree>
    <p:extLst>
      <p:ext uri="{BB962C8B-B14F-4D97-AF65-F5344CB8AC3E}">
        <p14:creationId xmlns:p14="http://schemas.microsoft.com/office/powerpoint/2010/main" val="3625572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0F11AC-ED79-489B-AB56-40868A929356}" type="datetimeFigureOut">
              <a:rPr lang="en-GB" smtClean="0"/>
              <a:pPr/>
              <a:t>30/05/2019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22863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C0F11AC-ED79-489B-AB56-40868A929356}" type="datetimeFigureOut">
              <a:rPr lang="en-GB" smtClean="0"/>
              <a:pPr/>
              <a:t>30/05/2019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dirty="0"/>
          </a:p>
        </p:txBody>
      </p:sp>
    </p:spTree>
    <p:extLst>
      <p:ext uri="{BB962C8B-B14F-4D97-AF65-F5344CB8AC3E}">
        <p14:creationId xmlns:p14="http://schemas.microsoft.com/office/powerpoint/2010/main" val="3606034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C0F11AC-ED79-489B-AB56-40868A929356}" type="datetimeFigureOut">
              <a:rPr lang="en-GB" smtClean="0"/>
              <a:pPr/>
              <a:t>30/05/2019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dirty="0"/>
          </a:p>
        </p:txBody>
      </p:sp>
    </p:spTree>
    <p:extLst>
      <p:ext uri="{BB962C8B-B14F-4D97-AF65-F5344CB8AC3E}">
        <p14:creationId xmlns:p14="http://schemas.microsoft.com/office/powerpoint/2010/main" val="40521593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C0F11AC-ED79-489B-AB56-40868A929356}" type="datetimeFigureOut">
              <a:rPr lang="en-GB" smtClean="0"/>
              <a:pPr/>
              <a:t>30/05/2019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7F6761A-60D9-4D11-BDEB-AFA01E645AB6}" type="slidenum">
              <a:rPr lang="en-GB" smtClean="0"/>
              <a:pPr/>
              <a:t>‹#›</a:t>
            </a:fld>
            <a:endParaRPr lang="en-GB" dirty="0"/>
          </a:p>
        </p:txBody>
      </p:sp>
    </p:spTree>
    <p:extLst>
      <p:ext uri="{BB962C8B-B14F-4D97-AF65-F5344CB8AC3E}">
        <p14:creationId xmlns:p14="http://schemas.microsoft.com/office/powerpoint/2010/main" val="1962381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0F11AC-ED79-489B-AB56-40868A929356}" type="datetimeFigureOut">
              <a:rPr lang="en-GB" smtClean="0"/>
              <a:pPr/>
              <a:t>30/05/2019</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dirty="0"/>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dirty="0"/>
          </a:p>
        </p:txBody>
      </p:sp>
    </p:spTree>
    <p:extLst>
      <p:ext uri="{BB962C8B-B14F-4D97-AF65-F5344CB8AC3E}">
        <p14:creationId xmlns:p14="http://schemas.microsoft.com/office/powerpoint/2010/main" val="3387548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C0F11AC-ED79-489B-AB56-40868A929356}" type="datetimeFigureOut">
              <a:rPr lang="en-GB" smtClean="0"/>
              <a:pPr/>
              <a:t>30/05/2019</a:t>
            </a:fld>
            <a:endParaRPr lang="en-GB"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dirty="0">
              <a:solidFill>
                <a:srgbClr val="637052"/>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7F6761A-60D9-4D11-BDEB-AFA01E645AB6}" type="slidenum">
              <a:rPr lang="en-GB" smtClean="0">
                <a:solidFill>
                  <a:srgbClr val="637052"/>
                </a:solidFill>
              </a:rPr>
              <a:pPr/>
              <a:t>‹#›</a:t>
            </a:fld>
            <a:endParaRPr lang="en-GB" dirty="0">
              <a:solidFill>
                <a:srgbClr val="637052"/>
              </a:solidFill>
            </a:endParaRPr>
          </a:p>
        </p:txBody>
      </p:sp>
    </p:spTree>
    <p:extLst>
      <p:ext uri="{BB962C8B-B14F-4D97-AF65-F5344CB8AC3E}">
        <p14:creationId xmlns:p14="http://schemas.microsoft.com/office/powerpoint/2010/main" val="2284173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C0F11AC-ED79-489B-AB56-40868A929356}" type="datetimeFigureOut">
              <a:rPr lang="en-GB" smtClean="0"/>
              <a:pPr/>
              <a:t>30/05/2019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dirty="0"/>
          </a:p>
        </p:txBody>
      </p:sp>
    </p:spTree>
    <p:extLst>
      <p:ext uri="{BB962C8B-B14F-4D97-AF65-F5344CB8AC3E}">
        <p14:creationId xmlns:p14="http://schemas.microsoft.com/office/powerpoint/2010/main" val="31758184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30/05/2019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dirty="0"/>
          </a:p>
        </p:txBody>
      </p:sp>
    </p:spTree>
    <p:extLst>
      <p:ext uri="{BB962C8B-B14F-4D97-AF65-F5344CB8AC3E}">
        <p14:creationId xmlns:p14="http://schemas.microsoft.com/office/powerpoint/2010/main" val="35171522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30/05/2019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dirty="0"/>
          </a:p>
        </p:txBody>
      </p:sp>
    </p:spTree>
    <p:extLst>
      <p:ext uri="{BB962C8B-B14F-4D97-AF65-F5344CB8AC3E}">
        <p14:creationId xmlns:p14="http://schemas.microsoft.com/office/powerpoint/2010/main" val="1540078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defTabSz="457200"/>
            <a:fld id="{8C0F11AC-ED79-489B-AB56-40868A929356}" type="datetimeFigureOut">
              <a:rPr lang="en-GB" smtClean="0"/>
              <a:pPr defTabSz="457200"/>
              <a:t>30/05/2019</a:t>
            </a:fld>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defTabSz="457200"/>
            <a:endParaRPr lang="en-GB"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defTabSz="457200"/>
            <a:fld id="{77F6761A-60D9-4D11-BDEB-AFA01E645AB6}" type="slidenum">
              <a:rPr lang="en-GB" smtClean="0"/>
              <a:pPr defTabSz="457200"/>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411675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jpeg"/><Relationship Id="rId7" Type="http://schemas.openxmlformats.org/officeDocument/2006/relationships/image" Target="../media/image19.jpe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 Id="rId9"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image" Target="../media/image28.png"/></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Myth and Art</a:t>
            </a:r>
            <a:endParaRPr lang="en-GB" b="1" dirty="0"/>
          </a:p>
        </p:txBody>
      </p:sp>
      <p:sp>
        <p:nvSpPr>
          <p:cNvPr id="3" name="Subtitle 2"/>
          <p:cNvSpPr>
            <a:spLocks noGrp="1"/>
          </p:cNvSpPr>
          <p:nvPr>
            <p:ph type="subTitle" idx="1"/>
          </p:nvPr>
        </p:nvSpPr>
        <p:spPr>
          <a:xfrm>
            <a:off x="822960" y="4455621"/>
            <a:ext cx="7770322" cy="1143000"/>
          </a:xfrm>
        </p:spPr>
        <p:txBody>
          <a:bodyPr>
            <a:normAutofit/>
          </a:bodyPr>
          <a:lstStyle/>
          <a:p>
            <a:r>
              <a:rPr lang="en-GB" dirty="0" smtClean="0"/>
              <a:t>Odysseus </a:t>
            </a:r>
          </a:p>
          <a:p>
            <a:r>
              <a:rPr lang="en-GB" dirty="0" smtClean="0"/>
              <a:t>(HPAH4002)</a:t>
            </a:r>
            <a:endParaRPr lang="en-GB" dirty="0"/>
          </a:p>
        </p:txBody>
      </p:sp>
    </p:spTree>
    <p:extLst>
      <p:ext uri="{BB962C8B-B14F-4D97-AF65-F5344CB8AC3E}">
        <p14:creationId xmlns:p14="http://schemas.microsoft.com/office/powerpoint/2010/main" val="38559286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Odysseus </a:t>
            </a:r>
            <a:endParaRPr lang="en-GB" b="1" dirty="0"/>
          </a:p>
        </p:txBody>
      </p:sp>
      <p:sp>
        <p:nvSpPr>
          <p:cNvPr id="5" name="Content Placeholder 4"/>
          <p:cNvSpPr>
            <a:spLocks noGrp="1"/>
          </p:cNvSpPr>
          <p:nvPr>
            <p:ph sz="half" idx="1"/>
          </p:nvPr>
        </p:nvSpPr>
        <p:spPr>
          <a:xfrm>
            <a:off x="187036" y="1845734"/>
            <a:ext cx="4499264" cy="4575848"/>
          </a:xfrm>
        </p:spPr>
        <p:txBody>
          <a:bodyPr>
            <a:normAutofit fontScale="92500"/>
          </a:bodyPr>
          <a:lstStyle/>
          <a:p>
            <a:pPr>
              <a:buFont typeface="Arial" panose="020B0604020202020204" pitchFamily="34" charset="0"/>
              <a:buChar char="•"/>
            </a:pPr>
            <a:r>
              <a:rPr lang="en-GB" dirty="0" smtClean="0"/>
              <a:t> Married </a:t>
            </a:r>
            <a:r>
              <a:rPr lang="en-GB" dirty="0"/>
              <a:t>to Penelope, father of </a:t>
            </a:r>
            <a:r>
              <a:rPr lang="en-GB" dirty="0" smtClean="0"/>
              <a:t>Telemachus.</a:t>
            </a:r>
            <a:endParaRPr lang="en-GB" dirty="0"/>
          </a:p>
          <a:p>
            <a:pPr>
              <a:buFont typeface="Arial" panose="020B0604020202020204" pitchFamily="34" charset="0"/>
              <a:buChar char="•"/>
            </a:pPr>
            <a:r>
              <a:rPr lang="en-GB" dirty="0" smtClean="0"/>
              <a:t> Frequently </a:t>
            </a:r>
            <a:r>
              <a:rPr lang="en-GB" dirty="0"/>
              <a:t>described as ‘cunning’ and ‘much enduring’ in Homeric </a:t>
            </a:r>
            <a:r>
              <a:rPr lang="en-GB" dirty="0" smtClean="0"/>
              <a:t>texts.</a:t>
            </a:r>
            <a:endParaRPr lang="en-GB" dirty="0"/>
          </a:p>
          <a:p>
            <a:pPr>
              <a:buFont typeface="Arial" panose="020B0604020202020204" pitchFamily="34" charset="0"/>
              <a:buChar char="•"/>
            </a:pPr>
            <a:r>
              <a:rPr lang="en-GB" dirty="0" smtClean="0"/>
              <a:t> In </a:t>
            </a:r>
            <a:r>
              <a:rPr lang="en-GB" dirty="0"/>
              <a:t>the </a:t>
            </a:r>
            <a:r>
              <a:rPr lang="en-GB" i="1" dirty="0" smtClean="0"/>
              <a:t>Iliad</a:t>
            </a:r>
            <a:r>
              <a:rPr lang="en-GB" dirty="0" smtClean="0"/>
              <a:t> </a:t>
            </a:r>
            <a:r>
              <a:rPr lang="en-GB" dirty="0"/>
              <a:t>he is depicted as a warrior and a </a:t>
            </a:r>
            <a:r>
              <a:rPr lang="en-GB" dirty="0" smtClean="0"/>
              <a:t>diplomat.</a:t>
            </a:r>
            <a:endParaRPr lang="en-GB" dirty="0"/>
          </a:p>
          <a:p>
            <a:pPr>
              <a:buFont typeface="Arial" panose="020B0604020202020204" pitchFamily="34" charset="0"/>
              <a:buChar char="•"/>
            </a:pPr>
            <a:r>
              <a:rPr lang="en-GB" dirty="0" smtClean="0"/>
              <a:t> In </a:t>
            </a:r>
            <a:r>
              <a:rPr lang="en-GB" dirty="0"/>
              <a:t>the </a:t>
            </a:r>
            <a:r>
              <a:rPr lang="en-GB" i="1" dirty="0"/>
              <a:t>Odyssey</a:t>
            </a:r>
            <a:r>
              <a:rPr lang="en-GB" dirty="0"/>
              <a:t> he talks and tricks his way out of many difficult </a:t>
            </a:r>
            <a:r>
              <a:rPr lang="en-GB" dirty="0" smtClean="0"/>
              <a:t>situations.</a:t>
            </a:r>
            <a:endParaRPr lang="en-GB" dirty="0"/>
          </a:p>
          <a:p>
            <a:pPr>
              <a:buFont typeface="Arial" panose="020B0604020202020204" pitchFamily="34" charset="0"/>
              <a:buChar char="•"/>
            </a:pPr>
            <a:r>
              <a:rPr lang="en-GB" dirty="0" smtClean="0"/>
              <a:t> Other </a:t>
            </a:r>
            <a:r>
              <a:rPr lang="en-GB" dirty="0"/>
              <a:t>texts depict him less favourably, especially the epic cycle:</a:t>
            </a:r>
          </a:p>
          <a:p>
            <a:pPr lvl="1">
              <a:buFont typeface="Arial" panose="020B0604020202020204" pitchFamily="34" charset="0"/>
              <a:buChar char="•"/>
            </a:pPr>
            <a:r>
              <a:rPr lang="en-GB" dirty="0" smtClean="0"/>
              <a:t> In </a:t>
            </a:r>
            <a:r>
              <a:rPr lang="en-GB" dirty="0"/>
              <a:t>the </a:t>
            </a:r>
            <a:r>
              <a:rPr lang="en-GB" i="1" dirty="0" err="1"/>
              <a:t>Cypria</a:t>
            </a:r>
            <a:r>
              <a:rPr lang="en-GB" dirty="0"/>
              <a:t> he fakes madness to avoid going to Troy</a:t>
            </a:r>
          </a:p>
          <a:p>
            <a:pPr lvl="1">
              <a:buFont typeface="Arial" panose="020B0604020202020204" pitchFamily="34" charset="0"/>
              <a:buChar char="•"/>
            </a:pPr>
            <a:r>
              <a:rPr lang="en-GB" dirty="0" smtClean="0"/>
              <a:t> In </a:t>
            </a:r>
            <a:r>
              <a:rPr lang="en-GB" dirty="0"/>
              <a:t>the Sack of Troy, he kills the child Astyanax</a:t>
            </a:r>
          </a:p>
          <a:p>
            <a:pPr lvl="1">
              <a:buFont typeface="Arial" panose="020B0604020202020204" pitchFamily="34" charset="0"/>
              <a:buChar char="•"/>
            </a:pPr>
            <a:r>
              <a:rPr lang="en-GB" dirty="0" smtClean="0"/>
              <a:t> Sometimes </a:t>
            </a:r>
            <a:r>
              <a:rPr lang="en-GB" dirty="0"/>
              <a:t>represented as the son of Sisyphus </a:t>
            </a:r>
          </a:p>
          <a:p>
            <a:endParaRPr lang="en-GB" dirty="0"/>
          </a:p>
        </p:txBody>
      </p:sp>
      <p:sp>
        <p:nvSpPr>
          <p:cNvPr id="6" name="Content Placeholder 5"/>
          <p:cNvSpPr>
            <a:spLocks noGrp="1"/>
          </p:cNvSpPr>
          <p:nvPr>
            <p:ph sz="half" idx="2"/>
          </p:nvPr>
        </p:nvSpPr>
        <p:spPr>
          <a:xfrm>
            <a:off x="4852555" y="1845736"/>
            <a:ext cx="4187536" cy="4762882"/>
          </a:xfrm>
        </p:spPr>
        <p:txBody>
          <a:bodyPr>
            <a:normAutofit fontScale="92500"/>
          </a:bodyPr>
          <a:lstStyle/>
          <a:p>
            <a:r>
              <a:rPr lang="en-GB" b="1" dirty="0"/>
              <a:t>The Background according to </a:t>
            </a:r>
            <a:r>
              <a:rPr lang="en-GB" b="1" dirty="0" err="1" smtClean="0"/>
              <a:t>Apollodorus</a:t>
            </a:r>
            <a:endParaRPr lang="en-GB" b="1" dirty="0" smtClean="0"/>
          </a:p>
          <a:p>
            <a:r>
              <a:rPr lang="en-GB" sz="1900" dirty="0" smtClean="0"/>
              <a:t>‘Odysseus </a:t>
            </a:r>
            <a:r>
              <a:rPr lang="en-GB" sz="1900" dirty="0"/>
              <a:t>promised, however, that if </a:t>
            </a:r>
            <a:r>
              <a:rPr lang="en-GB" sz="1900" dirty="0" err="1"/>
              <a:t>Tyndareus</a:t>
            </a:r>
            <a:r>
              <a:rPr lang="en-GB" sz="1900" dirty="0"/>
              <a:t> helped him to gain the hand of Penelope, he would suggest a means by which all dissension could be averted; and when </a:t>
            </a:r>
            <a:r>
              <a:rPr lang="en-GB" sz="1900" dirty="0" err="1"/>
              <a:t>Tyndareus</a:t>
            </a:r>
            <a:r>
              <a:rPr lang="en-GB" sz="1900" dirty="0"/>
              <a:t> promised his help, Odysseus told him to make all the suitors swear an oath that they would come to the aid of the chosen </a:t>
            </a:r>
            <a:r>
              <a:rPr lang="en-GB" sz="1900" dirty="0" smtClean="0"/>
              <a:t>bridegroom </a:t>
            </a:r>
            <a:r>
              <a:rPr lang="en-GB" sz="1900" dirty="0"/>
              <a:t>if he were ever injured with regard to his marriage</a:t>
            </a:r>
            <a:r>
              <a:rPr lang="en-GB" sz="1900" dirty="0" smtClean="0"/>
              <a:t>.’</a:t>
            </a:r>
          </a:p>
          <a:p>
            <a:endParaRPr lang="en-GB" sz="100" dirty="0"/>
          </a:p>
          <a:p>
            <a:r>
              <a:rPr lang="en-GB" sz="1900" dirty="0"/>
              <a:t>“When most were eager to take part in the expedition, envoys also visited Odysseus in Ithaca, but he was unwilling to go, and pretended to be mad.”</a:t>
            </a:r>
          </a:p>
          <a:p>
            <a:endParaRPr lang="en-GB" sz="1900" dirty="0"/>
          </a:p>
        </p:txBody>
      </p:sp>
    </p:spTree>
    <p:extLst>
      <p:ext uri="{BB962C8B-B14F-4D97-AF65-F5344CB8AC3E}">
        <p14:creationId xmlns:p14="http://schemas.microsoft.com/office/powerpoint/2010/main" val="151944522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eaLnBrk="1" fontAlgn="auto" hangingPunct="1">
              <a:spcAft>
                <a:spcPts val="0"/>
              </a:spcAft>
              <a:defRPr/>
            </a:pPr>
            <a:r>
              <a:rPr lang="en-GB" b="1" dirty="0" smtClean="0"/>
              <a:t>Folk Tale Elements in The Odysseus Legend</a:t>
            </a:r>
            <a:endParaRPr lang="en-GB" b="1" dirty="0"/>
          </a:p>
        </p:txBody>
      </p:sp>
      <p:sp>
        <p:nvSpPr>
          <p:cNvPr id="13315" name="Content Placeholder 6"/>
          <p:cNvSpPr>
            <a:spLocks noGrp="1"/>
          </p:cNvSpPr>
          <p:nvPr>
            <p:ph sz="quarter" idx="1"/>
          </p:nvPr>
        </p:nvSpPr>
        <p:spPr>
          <a:xfrm>
            <a:off x="357187" y="1737362"/>
            <a:ext cx="8589385" cy="4736464"/>
          </a:xfrm>
        </p:spPr>
        <p:txBody>
          <a:bodyPr/>
          <a:lstStyle/>
          <a:p>
            <a:pPr eaLnBrk="1" hangingPunct="1"/>
            <a:r>
              <a:rPr lang="en-GB" dirty="0" smtClean="0"/>
              <a:t>The stories about Odysseus follow the standard pattern of the return of the long-absent prince:</a:t>
            </a:r>
          </a:p>
          <a:p>
            <a:pPr eaLnBrk="1" hangingPunct="1"/>
            <a:endParaRPr lang="en-GB" dirty="0" smtClean="0"/>
          </a:p>
          <a:p>
            <a:pPr eaLnBrk="1" hangingPunct="1">
              <a:buFont typeface="Wingdings" pitchFamily="28" charset="2"/>
              <a:buNone/>
            </a:pPr>
            <a:endParaRPr lang="en-GB" dirty="0" smtClean="0"/>
          </a:p>
        </p:txBody>
      </p:sp>
      <p:sp>
        <p:nvSpPr>
          <p:cNvPr id="8" name="Rectangle 7"/>
          <p:cNvSpPr/>
          <p:nvPr/>
        </p:nvSpPr>
        <p:spPr>
          <a:xfrm>
            <a:off x="184442" y="3893344"/>
            <a:ext cx="1357312" cy="6429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t>The hero:</a:t>
            </a:r>
          </a:p>
          <a:p>
            <a:pPr algn="ctr" fontAlgn="auto">
              <a:spcBef>
                <a:spcPts val="0"/>
              </a:spcBef>
              <a:spcAft>
                <a:spcPts val="0"/>
              </a:spcAft>
              <a:defRPr/>
            </a:pPr>
            <a:r>
              <a:rPr lang="en-GB" dirty="0"/>
              <a:t>Odysseus</a:t>
            </a:r>
          </a:p>
        </p:txBody>
      </p:sp>
      <p:sp>
        <p:nvSpPr>
          <p:cNvPr id="9" name="Rectangle 8"/>
          <p:cNvSpPr/>
          <p:nvPr/>
        </p:nvSpPr>
        <p:spPr>
          <a:xfrm>
            <a:off x="5168182" y="3457719"/>
            <a:ext cx="1500188" cy="14287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t>Return home; regaining power in Ithaca</a:t>
            </a:r>
          </a:p>
        </p:txBody>
      </p:sp>
      <p:sp>
        <p:nvSpPr>
          <p:cNvPr id="10" name="Rectangle 9"/>
          <p:cNvSpPr/>
          <p:nvPr/>
        </p:nvSpPr>
        <p:spPr>
          <a:xfrm>
            <a:off x="1643062" y="2643188"/>
            <a:ext cx="1357313" cy="7143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t>Opponent: Poseidon</a:t>
            </a:r>
          </a:p>
        </p:txBody>
      </p:sp>
      <p:sp>
        <p:nvSpPr>
          <p:cNvPr id="11" name="Rectangle 10"/>
          <p:cNvSpPr/>
          <p:nvPr/>
        </p:nvSpPr>
        <p:spPr>
          <a:xfrm>
            <a:off x="1649884" y="5134769"/>
            <a:ext cx="1357313" cy="7858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t>Helper:</a:t>
            </a:r>
          </a:p>
          <a:p>
            <a:pPr algn="ctr" fontAlgn="auto">
              <a:spcBef>
                <a:spcPts val="0"/>
              </a:spcBef>
              <a:spcAft>
                <a:spcPts val="0"/>
              </a:spcAft>
              <a:defRPr/>
            </a:pPr>
            <a:r>
              <a:rPr lang="en-GB" dirty="0"/>
              <a:t>Athena</a:t>
            </a:r>
          </a:p>
        </p:txBody>
      </p:sp>
      <p:sp>
        <p:nvSpPr>
          <p:cNvPr id="13" name="Down Arrow 12"/>
          <p:cNvSpPr/>
          <p:nvPr/>
        </p:nvSpPr>
        <p:spPr>
          <a:xfrm>
            <a:off x="2085977" y="3359897"/>
            <a:ext cx="357187" cy="5715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4" name="Right Arrow 13"/>
          <p:cNvSpPr/>
          <p:nvPr/>
        </p:nvSpPr>
        <p:spPr>
          <a:xfrm>
            <a:off x="1535906" y="4090508"/>
            <a:ext cx="3576421" cy="2857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5" name="Rectangle 14"/>
          <p:cNvSpPr/>
          <p:nvPr/>
        </p:nvSpPr>
        <p:spPr>
          <a:xfrm>
            <a:off x="3278332" y="2643188"/>
            <a:ext cx="1571625" cy="7858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t>Opponent:</a:t>
            </a:r>
          </a:p>
          <a:p>
            <a:pPr algn="ctr" fontAlgn="auto">
              <a:spcBef>
                <a:spcPts val="0"/>
              </a:spcBef>
              <a:spcAft>
                <a:spcPts val="0"/>
              </a:spcAft>
              <a:defRPr/>
            </a:pPr>
            <a:r>
              <a:rPr lang="en-GB" dirty="0"/>
              <a:t>The Suitors</a:t>
            </a:r>
          </a:p>
        </p:txBody>
      </p:sp>
      <p:sp>
        <p:nvSpPr>
          <p:cNvPr id="16" name="Rectangle 15"/>
          <p:cNvSpPr/>
          <p:nvPr/>
        </p:nvSpPr>
        <p:spPr>
          <a:xfrm>
            <a:off x="3179942" y="5109203"/>
            <a:ext cx="1714500" cy="7858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t>Helper:</a:t>
            </a:r>
          </a:p>
          <a:p>
            <a:pPr algn="ctr" fontAlgn="auto">
              <a:spcBef>
                <a:spcPts val="0"/>
              </a:spcBef>
              <a:spcAft>
                <a:spcPts val="0"/>
              </a:spcAft>
              <a:defRPr/>
            </a:pPr>
            <a:r>
              <a:rPr lang="en-GB" dirty="0"/>
              <a:t>Athena</a:t>
            </a:r>
          </a:p>
        </p:txBody>
      </p:sp>
      <p:sp>
        <p:nvSpPr>
          <p:cNvPr id="17" name="Down Arrow 16"/>
          <p:cNvSpPr/>
          <p:nvPr/>
        </p:nvSpPr>
        <p:spPr>
          <a:xfrm>
            <a:off x="3843662" y="3428412"/>
            <a:ext cx="428625" cy="5000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8" name="Up Arrow 17"/>
          <p:cNvSpPr/>
          <p:nvPr/>
        </p:nvSpPr>
        <p:spPr>
          <a:xfrm>
            <a:off x="2121695" y="4348956"/>
            <a:ext cx="348746" cy="785813"/>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9" name="Up Arrow 18"/>
          <p:cNvSpPr/>
          <p:nvPr/>
        </p:nvSpPr>
        <p:spPr>
          <a:xfrm>
            <a:off x="3858598" y="4348956"/>
            <a:ext cx="441296" cy="785813"/>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2" name="Rectangle 1"/>
          <p:cNvSpPr/>
          <p:nvPr/>
        </p:nvSpPr>
        <p:spPr>
          <a:xfrm>
            <a:off x="5067185" y="2208998"/>
            <a:ext cx="4117079" cy="1200329"/>
          </a:xfrm>
          <a:prstGeom prst="rect">
            <a:avLst/>
          </a:prstGeom>
        </p:spPr>
        <p:txBody>
          <a:bodyPr wrap="square">
            <a:spAutoFit/>
          </a:bodyPr>
          <a:lstStyle/>
          <a:p>
            <a:pPr marL="285750" indent="-285750">
              <a:buFont typeface="Arial" panose="020B0604020202020204" pitchFamily="34" charset="0"/>
              <a:buChar char="•"/>
            </a:pPr>
            <a:r>
              <a:rPr lang="en-GB" dirty="0" smtClean="0"/>
              <a:t>The Odysseus legend contains many elements of folk tale (adventure, aid from helpers with magic powers, recognition and return scenes)</a:t>
            </a:r>
          </a:p>
        </p:txBody>
      </p:sp>
      <p:sp>
        <p:nvSpPr>
          <p:cNvPr id="3" name="Rectangle 2"/>
          <p:cNvSpPr/>
          <p:nvPr/>
        </p:nvSpPr>
        <p:spPr>
          <a:xfrm>
            <a:off x="5067186" y="5094711"/>
            <a:ext cx="4099673" cy="1200329"/>
          </a:xfrm>
          <a:prstGeom prst="rect">
            <a:avLst/>
          </a:prstGeom>
        </p:spPr>
        <p:txBody>
          <a:bodyPr wrap="square">
            <a:spAutoFit/>
          </a:bodyPr>
          <a:lstStyle/>
          <a:p>
            <a:pPr marL="285750" indent="-285750">
              <a:buFont typeface="Arial" panose="020B0604020202020204" pitchFamily="34" charset="0"/>
              <a:buChar char="•"/>
            </a:pPr>
            <a:r>
              <a:rPr lang="en-GB" dirty="0" smtClean="0"/>
              <a:t>Nevertheless – bear in mind that our key source, the </a:t>
            </a:r>
            <a:r>
              <a:rPr lang="en-GB" i="1" dirty="0" smtClean="0"/>
              <a:t>Odyssey</a:t>
            </a:r>
            <a:r>
              <a:rPr lang="en-GB" dirty="0" smtClean="0"/>
              <a:t>, is a stylised literary text, using some folk tale features and leaving others behind!</a:t>
            </a:r>
          </a:p>
        </p:txBody>
      </p:sp>
    </p:spTree>
    <p:extLst>
      <p:ext uri="{BB962C8B-B14F-4D97-AF65-F5344CB8AC3E}">
        <p14:creationId xmlns:p14="http://schemas.microsoft.com/office/powerpoint/2010/main" val="32228510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Structure of the narrative</a:t>
            </a:r>
            <a:endParaRPr lang="en-GB" b="1" dirty="0"/>
          </a:p>
        </p:txBody>
      </p:sp>
      <p:sp>
        <p:nvSpPr>
          <p:cNvPr id="3" name="Content Placeholder 2"/>
          <p:cNvSpPr>
            <a:spLocks noGrp="1"/>
          </p:cNvSpPr>
          <p:nvPr>
            <p:ph idx="1"/>
          </p:nvPr>
        </p:nvSpPr>
        <p:spPr>
          <a:xfrm>
            <a:off x="180753" y="1845733"/>
            <a:ext cx="3912783" cy="4757085"/>
          </a:xfrm>
        </p:spPr>
        <p:txBody>
          <a:bodyPr>
            <a:normAutofit lnSpcReduction="10000"/>
          </a:bodyPr>
          <a:lstStyle/>
          <a:p>
            <a:r>
              <a:rPr lang="en-GB" b="1" dirty="0">
                <a:solidFill>
                  <a:srgbClr val="00B050"/>
                </a:solidFill>
              </a:rPr>
              <a:t>Books 1-4: </a:t>
            </a:r>
            <a:r>
              <a:rPr lang="en-GB" b="1" dirty="0" err="1">
                <a:solidFill>
                  <a:srgbClr val="00B050"/>
                </a:solidFill>
              </a:rPr>
              <a:t>Telemachia</a:t>
            </a:r>
            <a:endParaRPr lang="en-GB" b="1" dirty="0">
              <a:solidFill>
                <a:srgbClr val="00B050"/>
              </a:solidFill>
            </a:endParaRPr>
          </a:p>
          <a:p>
            <a:r>
              <a:rPr lang="en-GB" dirty="0"/>
              <a:t>Books 5-8: Odysseus leaves Calypso’s home and travels to </a:t>
            </a:r>
            <a:r>
              <a:rPr lang="en-GB" dirty="0" err="1"/>
              <a:t>Phaeacia</a:t>
            </a:r>
            <a:r>
              <a:rPr lang="en-GB" dirty="0"/>
              <a:t>, he is taken in by </a:t>
            </a:r>
            <a:r>
              <a:rPr lang="en-GB" dirty="0" err="1"/>
              <a:t>Alcinoos</a:t>
            </a:r>
            <a:r>
              <a:rPr lang="en-GB" dirty="0"/>
              <a:t> and </a:t>
            </a:r>
            <a:r>
              <a:rPr lang="en-GB" dirty="0" err="1"/>
              <a:t>Arete</a:t>
            </a:r>
            <a:r>
              <a:rPr lang="en-GB" dirty="0"/>
              <a:t>.</a:t>
            </a:r>
          </a:p>
          <a:p>
            <a:r>
              <a:rPr lang="en-GB" b="1" dirty="0">
                <a:solidFill>
                  <a:srgbClr val="0070C0"/>
                </a:solidFill>
              </a:rPr>
              <a:t>Books 9-12: Odysseus narrates his travels to the </a:t>
            </a:r>
            <a:r>
              <a:rPr lang="en-GB" b="1" dirty="0" err="1">
                <a:solidFill>
                  <a:srgbClr val="0070C0"/>
                </a:solidFill>
              </a:rPr>
              <a:t>Phaeacians</a:t>
            </a:r>
            <a:endParaRPr lang="en-GB" b="1" dirty="0">
              <a:solidFill>
                <a:srgbClr val="0070C0"/>
              </a:solidFill>
            </a:endParaRPr>
          </a:p>
          <a:p>
            <a:r>
              <a:rPr lang="en-GB" dirty="0"/>
              <a:t>Book 13-20: Odysseus returns to Ithaca in disguise, gradually reveals his identity/is identified by members of the household</a:t>
            </a:r>
          </a:p>
          <a:p>
            <a:r>
              <a:rPr lang="en-GB" dirty="0"/>
              <a:t>Books 21-24: Odysseus gets revenge on the suitors pursuing Penelope and disloyal members of the household, and reveals his identity to Penelope</a:t>
            </a:r>
          </a:p>
          <a:p>
            <a:endParaRPr lang="en-GB" dirty="0"/>
          </a:p>
        </p:txBody>
      </p:sp>
      <p:sp>
        <p:nvSpPr>
          <p:cNvPr id="4" name="Content Placeholder 2"/>
          <p:cNvSpPr txBox="1">
            <a:spLocks/>
          </p:cNvSpPr>
          <p:nvPr/>
        </p:nvSpPr>
        <p:spPr>
          <a:xfrm>
            <a:off x="4501824" y="2147776"/>
            <a:ext cx="4408259" cy="4104167"/>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sz="2200" dirty="0" smtClean="0"/>
              <a:t> The narrative structure of the Odyssey, and the break that books 9-12 (and 1-4) constitute, has led scholars to question whether it was composed as one single work, or if it consists of many separate pieces.</a:t>
            </a:r>
          </a:p>
          <a:p>
            <a:pPr>
              <a:buFont typeface="Arial" panose="020B0604020202020204" pitchFamily="34" charset="0"/>
              <a:buChar char="•"/>
            </a:pPr>
            <a:endParaRPr lang="en-GB" sz="100" dirty="0" smtClean="0"/>
          </a:p>
          <a:p>
            <a:pPr>
              <a:buFont typeface="Arial" panose="020B0604020202020204" pitchFamily="34" charset="0"/>
              <a:buChar char="•"/>
            </a:pPr>
            <a:r>
              <a:rPr lang="en-GB" sz="2200" dirty="0" smtClean="0"/>
              <a:t> However, many scholars believe at least that the unifying thematic aspects of the </a:t>
            </a:r>
            <a:r>
              <a:rPr lang="en-GB" sz="2200" i="1" dirty="0" smtClean="0"/>
              <a:t>Odyssey</a:t>
            </a:r>
            <a:r>
              <a:rPr lang="en-GB" sz="2200" dirty="0" smtClean="0"/>
              <a:t>, at least as it survives to, mean it can be perceived as one coherent piece of literature. </a:t>
            </a:r>
          </a:p>
        </p:txBody>
      </p:sp>
      <p:sp>
        <p:nvSpPr>
          <p:cNvPr id="5" name="TextBox 4"/>
          <p:cNvSpPr txBox="1"/>
          <p:nvPr/>
        </p:nvSpPr>
        <p:spPr>
          <a:xfrm>
            <a:off x="0" y="419051"/>
            <a:ext cx="9129646" cy="131831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buFont typeface="Arial" panose="020B0604020202020204" pitchFamily="34" charset="0"/>
              <a:buChar char="•"/>
            </a:pPr>
            <a:r>
              <a:rPr lang="en-GB" sz="1600" dirty="0" smtClean="0"/>
              <a:t> </a:t>
            </a:r>
            <a:r>
              <a:rPr lang="en-GB" sz="2000" dirty="0" err="1" smtClean="0"/>
              <a:t>νοστός</a:t>
            </a:r>
            <a:r>
              <a:rPr lang="en-GB" sz="2000" dirty="0" smtClean="0"/>
              <a:t> (</a:t>
            </a:r>
            <a:r>
              <a:rPr lang="en-GB" sz="2000" i="1" dirty="0" smtClean="0"/>
              <a:t>nostos</a:t>
            </a:r>
            <a:r>
              <a:rPr lang="en-GB" sz="2000" dirty="0" smtClean="0"/>
              <a:t>) = homecoming,</a:t>
            </a:r>
          </a:p>
          <a:p>
            <a:pPr lvl="1">
              <a:buFont typeface="Arial" panose="020B0604020202020204" pitchFamily="34" charset="0"/>
              <a:buChar char="•"/>
            </a:pPr>
            <a:r>
              <a:rPr lang="en-GB" sz="1600" dirty="0" smtClean="0"/>
              <a:t> nostalgia – pain for return.</a:t>
            </a:r>
          </a:p>
          <a:p>
            <a:pPr>
              <a:spcBef>
                <a:spcPts val="100"/>
              </a:spcBef>
            </a:pPr>
            <a:endParaRPr lang="en-GB" sz="100" dirty="0" smtClean="0"/>
          </a:p>
          <a:p>
            <a:pPr>
              <a:buFont typeface="Arial" panose="020B0604020202020204" pitchFamily="34" charset="0"/>
              <a:buChar char="•"/>
            </a:pPr>
            <a:r>
              <a:rPr lang="en-GB" sz="1600" dirty="0" smtClean="0"/>
              <a:t> </a:t>
            </a:r>
            <a:r>
              <a:rPr lang="en-GB" sz="2000" dirty="0" smtClean="0"/>
              <a:t>Odysseus overcomes a series of natural and supernatural events to return to Ithaca.</a:t>
            </a:r>
          </a:p>
          <a:p>
            <a:pPr>
              <a:spcBef>
                <a:spcPts val="100"/>
              </a:spcBef>
            </a:pPr>
            <a:endParaRPr lang="en-GB" sz="100" dirty="0" smtClean="0"/>
          </a:p>
          <a:p>
            <a:pPr>
              <a:buFont typeface="Arial" panose="020B0604020202020204" pitchFamily="34" charset="0"/>
              <a:buChar char="•"/>
            </a:pPr>
            <a:r>
              <a:rPr lang="en-GB" sz="1600" dirty="0" smtClean="0"/>
              <a:t> </a:t>
            </a:r>
            <a:r>
              <a:rPr lang="en-GB" sz="2000" dirty="0" smtClean="0"/>
              <a:t>In </a:t>
            </a:r>
            <a:r>
              <a:rPr lang="en-GB" sz="2000" dirty="0" smtClean="0"/>
              <a:t>many instances</a:t>
            </a:r>
            <a:r>
              <a:rPr lang="en-GB" sz="2000" dirty="0" smtClean="0"/>
              <a:t>, the creatures that Odysseus encounters contravene laws of </a:t>
            </a:r>
            <a:r>
              <a:rPr lang="en-GB" sz="2000" i="1" dirty="0" smtClean="0"/>
              <a:t>xenia</a:t>
            </a:r>
            <a:r>
              <a:rPr lang="en-GB" sz="2000" dirty="0" smtClean="0"/>
              <a:t>.</a:t>
            </a:r>
            <a:r>
              <a:rPr lang="en-GB" sz="1400" dirty="0" smtClean="0"/>
              <a:t> </a:t>
            </a:r>
            <a:endParaRPr lang="en-GB" sz="1400" dirty="0"/>
          </a:p>
        </p:txBody>
      </p:sp>
      <p:pic>
        <p:nvPicPr>
          <p:cNvPr id="6" name="Picture 5"/>
          <p:cNvPicPr>
            <a:picLocks noChangeAspect="1"/>
          </p:cNvPicPr>
          <p:nvPr/>
        </p:nvPicPr>
        <p:blipFill rotWithShape="1">
          <a:blip r:embed="rId2"/>
          <a:srcRect l="16477" t="7637" r="2954" b="6545"/>
          <a:stretch/>
        </p:blipFill>
        <p:spPr>
          <a:xfrm>
            <a:off x="73234" y="419051"/>
            <a:ext cx="8983177" cy="5980338"/>
          </a:xfrm>
          <a:prstGeom prst="rect">
            <a:avLst/>
          </a:prstGeom>
        </p:spPr>
      </p:pic>
    </p:spTree>
    <p:extLst>
      <p:ext uri="{BB962C8B-B14F-4D97-AF65-F5344CB8AC3E}">
        <p14:creationId xmlns:p14="http://schemas.microsoft.com/office/powerpoint/2010/main" val="3724748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down)">
                                      <p:cBhvr>
                                        <p:cTn id="12" dur="580">
                                          <p:stCondLst>
                                            <p:cond delay="0"/>
                                          </p:stCondLst>
                                        </p:cTn>
                                        <p:tgtEl>
                                          <p:spTgt spid="6"/>
                                        </p:tgtEl>
                                      </p:cBhvr>
                                    </p:animEffect>
                                    <p:anim calcmode="lin" valueType="num">
                                      <p:cBhvr>
                                        <p:cTn id="13"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8" dur="26">
                                          <p:stCondLst>
                                            <p:cond delay="650"/>
                                          </p:stCondLst>
                                        </p:cTn>
                                        <p:tgtEl>
                                          <p:spTgt spid="6"/>
                                        </p:tgtEl>
                                      </p:cBhvr>
                                      <p:to x="100000" y="60000"/>
                                    </p:animScale>
                                    <p:animScale>
                                      <p:cBhvr>
                                        <p:cTn id="19" dur="166" decel="50000">
                                          <p:stCondLst>
                                            <p:cond delay="676"/>
                                          </p:stCondLst>
                                        </p:cTn>
                                        <p:tgtEl>
                                          <p:spTgt spid="6"/>
                                        </p:tgtEl>
                                      </p:cBhvr>
                                      <p:to x="100000" y="100000"/>
                                    </p:animScale>
                                    <p:animScale>
                                      <p:cBhvr>
                                        <p:cTn id="20" dur="26">
                                          <p:stCondLst>
                                            <p:cond delay="1312"/>
                                          </p:stCondLst>
                                        </p:cTn>
                                        <p:tgtEl>
                                          <p:spTgt spid="6"/>
                                        </p:tgtEl>
                                      </p:cBhvr>
                                      <p:to x="100000" y="80000"/>
                                    </p:animScale>
                                    <p:animScale>
                                      <p:cBhvr>
                                        <p:cTn id="21" dur="166" decel="50000">
                                          <p:stCondLst>
                                            <p:cond delay="1338"/>
                                          </p:stCondLst>
                                        </p:cTn>
                                        <p:tgtEl>
                                          <p:spTgt spid="6"/>
                                        </p:tgtEl>
                                      </p:cBhvr>
                                      <p:to x="100000" y="100000"/>
                                    </p:animScale>
                                    <p:animScale>
                                      <p:cBhvr>
                                        <p:cTn id="22" dur="26">
                                          <p:stCondLst>
                                            <p:cond delay="1642"/>
                                          </p:stCondLst>
                                        </p:cTn>
                                        <p:tgtEl>
                                          <p:spTgt spid="6"/>
                                        </p:tgtEl>
                                      </p:cBhvr>
                                      <p:to x="100000" y="90000"/>
                                    </p:animScale>
                                    <p:animScale>
                                      <p:cBhvr>
                                        <p:cTn id="23" dur="166" decel="50000">
                                          <p:stCondLst>
                                            <p:cond delay="1668"/>
                                          </p:stCondLst>
                                        </p:cTn>
                                        <p:tgtEl>
                                          <p:spTgt spid="6"/>
                                        </p:tgtEl>
                                      </p:cBhvr>
                                      <p:to x="100000" y="100000"/>
                                    </p:animScale>
                                    <p:animScale>
                                      <p:cBhvr>
                                        <p:cTn id="24" dur="26">
                                          <p:stCondLst>
                                            <p:cond delay="1808"/>
                                          </p:stCondLst>
                                        </p:cTn>
                                        <p:tgtEl>
                                          <p:spTgt spid="6"/>
                                        </p:tgtEl>
                                      </p:cBhvr>
                                      <p:to x="100000" y="95000"/>
                                    </p:animScale>
                                    <p:animScale>
                                      <p:cBhvr>
                                        <p:cTn id="25" dur="166" decel="50000">
                                          <p:stCondLst>
                                            <p:cond delay="1834"/>
                                          </p:stCondLst>
                                        </p:cTn>
                                        <p:tgtEl>
                                          <p:spTgt spid="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1"/>
          <p:cNvSpPr txBox="1">
            <a:spLocks/>
          </p:cNvSpPr>
          <p:nvPr/>
        </p:nvSpPr>
        <p:spPr>
          <a:xfrm>
            <a:off x="640081" y="2888488"/>
            <a:ext cx="7697584"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r>
              <a:rPr lang="en-GB" sz="4700" b="1" dirty="0" smtClean="0"/>
              <a:t>Odysseus at Troy </a:t>
            </a:r>
            <a:endParaRPr lang="en-GB" sz="4700" b="1" dirty="0"/>
          </a:p>
        </p:txBody>
      </p:sp>
    </p:spTree>
    <p:extLst>
      <p:ext uri="{BB962C8B-B14F-4D97-AF65-F5344CB8AC3E}">
        <p14:creationId xmlns:p14="http://schemas.microsoft.com/office/powerpoint/2010/main" val="381038817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Odysseus in the Iliad</a:t>
            </a:r>
            <a:endParaRPr lang="en-GB" b="1" dirty="0"/>
          </a:p>
        </p:txBody>
      </p:sp>
      <p:sp>
        <p:nvSpPr>
          <p:cNvPr id="3" name="Content Placeholder 2"/>
          <p:cNvSpPr>
            <a:spLocks noGrp="1"/>
          </p:cNvSpPr>
          <p:nvPr>
            <p:ph idx="1"/>
          </p:nvPr>
        </p:nvSpPr>
        <p:spPr>
          <a:xfrm>
            <a:off x="228600" y="1932708"/>
            <a:ext cx="4158439" cy="4249883"/>
          </a:xfrm>
        </p:spPr>
        <p:txBody>
          <a:bodyPr/>
          <a:lstStyle/>
          <a:p>
            <a:pPr>
              <a:buFont typeface="Arial" panose="020B0604020202020204" pitchFamily="34" charset="0"/>
              <a:buChar char="•"/>
            </a:pPr>
            <a:r>
              <a:rPr lang="en-GB" dirty="0" smtClean="0"/>
              <a:t> Engages </a:t>
            </a:r>
            <a:r>
              <a:rPr lang="en-GB" dirty="0"/>
              <a:t>in the fighting and depicted as a good </a:t>
            </a:r>
            <a:r>
              <a:rPr lang="en-GB" dirty="0" smtClean="0"/>
              <a:t>warrior.</a:t>
            </a:r>
          </a:p>
          <a:p>
            <a:pPr>
              <a:buFont typeface="Arial" panose="020B0604020202020204" pitchFamily="34" charset="0"/>
              <a:buChar char="•"/>
            </a:pPr>
            <a:endParaRPr lang="en-GB" sz="100" dirty="0"/>
          </a:p>
          <a:p>
            <a:pPr>
              <a:buFont typeface="Arial" panose="020B0604020202020204" pitchFamily="34" charset="0"/>
              <a:buChar char="•"/>
            </a:pPr>
            <a:r>
              <a:rPr lang="en-GB" dirty="0" smtClean="0"/>
              <a:t> Also </a:t>
            </a:r>
            <a:r>
              <a:rPr lang="en-GB" dirty="0"/>
              <a:t>represented as a capable speaker, </a:t>
            </a:r>
            <a:r>
              <a:rPr lang="en-GB" dirty="0" smtClean="0"/>
              <a:t>e.g. </a:t>
            </a:r>
            <a:r>
              <a:rPr lang="en-GB" dirty="0"/>
              <a:t>embassy to </a:t>
            </a:r>
            <a:r>
              <a:rPr lang="en-GB" dirty="0" smtClean="0"/>
              <a:t>Achilles.</a:t>
            </a:r>
          </a:p>
          <a:p>
            <a:pPr>
              <a:buFont typeface="Arial" panose="020B0604020202020204" pitchFamily="34" charset="0"/>
              <a:buChar char="•"/>
            </a:pPr>
            <a:endParaRPr lang="en-GB" sz="100" dirty="0"/>
          </a:p>
          <a:p>
            <a:pPr>
              <a:buFont typeface="Arial" panose="020B0604020202020204" pitchFamily="34" charset="0"/>
              <a:buChar char="•"/>
            </a:pPr>
            <a:r>
              <a:rPr lang="en-GB" dirty="0" smtClean="0"/>
              <a:t> Sneaky</a:t>
            </a:r>
            <a:r>
              <a:rPr lang="en-GB" dirty="0"/>
              <a:t>: catches the spy </a:t>
            </a:r>
            <a:r>
              <a:rPr lang="en-GB" dirty="0" err="1"/>
              <a:t>Dolon</a:t>
            </a:r>
            <a:r>
              <a:rPr lang="en-GB" dirty="0"/>
              <a:t> with Diomedes through an </a:t>
            </a:r>
            <a:r>
              <a:rPr lang="en-GB" dirty="0" smtClean="0"/>
              <a:t>ambush.</a:t>
            </a:r>
            <a:endParaRPr lang="en-GB" dirty="0"/>
          </a:p>
          <a:p>
            <a:endParaRPr lang="en-GB" dirty="0"/>
          </a:p>
        </p:txBody>
      </p:sp>
      <p:pic>
        <p:nvPicPr>
          <p:cNvPr id="4" name="Picture 3"/>
          <p:cNvPicPr>
            <a:picLocks noChangeAspect="1"/>
          </p:cNvPicPr>
          <p:nvPr/>
        </p:nvPicPr>
        <p:blipFill>
          <a:blip r:embed="rId2"/>
          <a:stretch>
            <a:fillRect/>
          </a:stretch>
        </p:blipFill>
        <p:spPr>
          <a:xfrm>
            <a:off x="6108609" y="135082"/>
            <a:ext cx="2862902" cy="3834244"/>
          </a:xfrm>
          <a:prstGeom prst="rect">
            <a:avLst/>
          </a:prstGeom>
        </p:spPr>
      </p:pic>
      <p:sp>
        <p:nvSpPr>
          <p:cNvPr id="5" name="TextBox 4"/>
          <p:cNvSpPr txBox="1"/>
          <p:nvPr/>
        </p:nvSpPr>
        <p:spPr>
          <a:xfrm>
            <a:off x="4490950" y="1876230"/>
            <a:ext cx="1513749" cy="181588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600" dirty="0" smtClean="0"/>
              <a:t>Attic red-figure, </a:t>
            </a:r>
            <a:r>
              <a:rPr lang="en-GB" sz="1600" dirty="0" err="1" smtClean="0"/>
              <a:t>Douris</a:t>
            </a:r>
            <a:r>
              <a:rPr lang="en-GB" sz="1600" dirty="0" smtClean="0"/>
              <a:t> painter, Achilles (left) </a:t>
            </a:r>
            <a:r>
              <a:rPr lang="en-GB" sz="1600" dirty="0"/>
              <a:t>and </a:t>
            </a:r>
            <a:r>
              <a:rPr lang="en-GB" sz="1600" dirty="0" smtClean="0"/>
              <a:t>Odysseus (right), c</a:t>
            </a:r>
            <a:r>
              <a:rPr lang="en-GB" sz="1600" dirty="0"/>
              <a:t>. 470 </a:t>
            </a:r>
            <a:r>
              <a:rPr lang="en-GB" sz="1600" dirty="0" smtClean="0"/>
              <a:t>BC, British </a:t>
            </a:r>
            <a:r>
              <a:rPr lang="en-GB" sz="1600" dirty="0"/>
              <a:t>Museum</a:t>
            </a:r>
          </a:p>
        </p:txBody>
      </p:sp>
      <p:pic>
        <p:nvPicPr>
          <p:cNvPr id="6" name="Picture 5"/>
          <p:cNvPicPr>
            <a:picLocks noChangeAspect="1"/>
          </p:cNvPicPr>
          <p:nvPr/>
        </p:nvPicPr>
        <p:blipFill>
          <a:blip r:embed="rId3"/>
          <a:stretch>
            <a:fillRect/>
          </a:stretch>
        </p:blipFill>
        <p:spPr>
          <a:xfrm>
            <a:off x="5582077" y="4120848"/>
            <a:ext cx="3389434" cy="2014330"/>
          </a:xfrm>
          <a:prstGeom prst="rect">
            <a:avLst/>
          </a:prstGeom>
        </p:spPr>
      </p:pic>
      <p:sp>
        <p:nvSpPr>
          <p:cNvPr id="7" name="TextBox 6"/>
          <p:cNvSpPr txBox="1"/>
          <p:nvPr/>
        </p:nvSpPr>
        <p:spPr>
          <a:xfrm>
            <a:off x="3719944" y="4120848"/>
            <a:ext cx="1745673" cy="2062103"/>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600" dirty="0" smtClean="0"/>
              <a:t>Red</a:t>
            </a:r>
            <a:r>
              <a:rPr lang="fr-FR" sz="1600" dirty="0" smtClean="0"/>
              <a:t>-figure skyphos, </a:t>
            </a:r>
            <a:r>
              <a:rPr lang="en-GB" sz="1600" dirty="0" smtClean="0"/>
              <a:t>Odysseus</a:t>
            </a:r>
            <a:r>
              <a:rPr lang="fr-FR" sz="1600" dirty="0" smtClean="0"/>
              <a:t> </a:t>
            </a:r>
            <a:r>
              <a:rPr lang="en-GB" sz="1600" dirty="0" smtClean="0"/>
              <a:t>negotiating</a:t>
            </a:r>
            <a:r>
              <a:rPr lang="fr-FR" sz="1600" dirty="0" smtClean="0"/>
              <a:t> </a:t>
            </a:r>
            <a:r>
              <a:rPr lang="en-GB" sz="1600" dirty="0" smtClean="0"/>
              <a:t>with</a:t>
            </a:r>
            <a:r>
              <a:rPr lang="fr-FR" sz="1600" dirty="0" smtClean="0"/>
              <a:t> Achilles, </a:t>
            </a:r>
            <a:r>
              <a:rPr lang="en-GB" sz="1600" dirty="0" smtClean="0"/>
              <a:t>flanked</a:t>
            </a:r>
            <a:r>
              <a:rPr lang="fr-FR" sz="1600" dirty="0" smtClean="0"/>
              <a:t> by Ajax and Phoenix, Macron </a:t>
            </a:r>
            <a:r>
              <a:rPr lang="en-GB" sz="1600" dirty="0" smtClean="0"/>
              <a:t>painter</a:t>
            </a:r>
            <a:r>
              <a:rPr lang="fr-FR" sz="1600" dirty="0" smtClean="0"/>
              <a:t>, c</a:t>
            </a:r>
            <a:r>
              <a:rPr lang="fr-FR" sz="1600" dirty="0"/>
              <a:t>. 480 </a:t>
            </a:r>
            <a:r>
              <a:rPr lang="fr-FR" sz="1600" dirty="0" smtClean="0"/>
              <a:t>BC,</a:t>
            </a:r>
            <a:endParaRPr lang="fr-FR" sz="1600" dirty="0"/>
          </a:p>
          <a:p>
            <a:pPr fontAlgn="auto">
              <a:spcBef>
                <a:spcPts val="0"/>
              </a:spcBef>
              <a:spcAft>
                <a:spcPts val="0"/>
              </a:spcAft>
              <a:defRPr/>
            </a:pPr>
            <a:r>
              <a:rPr lang="fr-FR" sz="1600" dirty="0"/>
              <a:t>Louvre</a:t>
            </a:r>
          </a:p>
        </p:txBody>
      </p:sp>
      <p:pic>
        <p:nvPicPr>
          <p:cNvPr id="8" name="Picture 7"/>
          <p:cNvPicPr>
            <a:picLocks noChangeAspect="1"/>
          </p:cNvPicPr>
          <p:nvPr/>
        </p:nvPicPr>
        <p:blipFill>
          <a:blip r:embed="rId4"/>
          <a:stretch>
            <a:fillRect/>
          </a:stretch>
        </p:blipFill>
        <p:spPr>
          <a:xfrm>
            <a:off x="82212" y="4573252"/>
            <a:ext cx="3521272" cy="2093730"/>
          </a:xfrm>
          <a:prstGeom prst="rect">
            <a:avLst/>
          </a:prstGeom>
        </p:spPr>
      </p:pic>
      <p:sp>
        <p:nvSpPr>
          <p:cNvPr id="9" name="Up Arrow 8"/>
          <p:cNvSpPr/>
          <p:nvPr/>
        </p:nvSpPr>
        <p:spPr>
          <a:xfrm rot="5400000">
            <a:off x="5322242" y="4847719"/>
            <a:ext cx="403211" cy="785813"/>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0" name="TextBox 9"/>
          <p:cNvSpPr txBox="1"/>
          <p:nvPr/>
        </p:nvSpPr>
        <p:spPr>
          <a:xfrm>
            <a:off x="3719944" y="6250372"/>
            <a:ext cx="5251567"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600" dirty="0" smtClean="0"/>
              <a:t>Abduction </a:t>
            </a:r>
            <a:r>
              <a:rPr lang="en-GB" sz="1600" dirty="0"/>
              <a:t>of </a:t>
            </a:r>
            <a:r>
              <a:rPr lang="en-GB" sz="1600" dirty="0" err="1"/>
              <a:t>Briseis</a:t>
            </a:r>
            <a:r>
              <a:rPr lang="en-GB" sz="1600" dirty="0"/>
              <a:t> by Agamemnon, followed by </a:t>
            </a:r>
            <a:r>
              <a:rPr lang="en-GB" sz="1600" dirty="0" err="1"/>
              <a:t>Talthybios</a:t>
            </a:r>
            <a:r>
              <a:rPr lang="en-GB" sz="1600" dirty="0"/>
              <a:t> and Diomedes </a:t>
            </a:r>
          </a:p>
        </p:txBody>
      </p:sp>
      <p:sp>
        <p:nvSpPr>
          <p:cNvPr id="11" name="Up Arrow 10"/>
          <p:cNvSpPr/>
          <p:nvPr/>
        </p:nvSpPr>
        <p:spPr>
          <a:xfrm rot="16200000">
            <a:off x="3125432" y="6106484"/>
            <a:ext cx="403211" cy="785813"/>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sp>
        <p:nvSpPr>
          <p:cNvPr id="12" name="TextBox 11"/>
          <p:cNvSpPr txBox="1"/>
          <p:nvPr/>
        </p:nvSpPr>
        <p:spPr>
          <a:xfrm>
            <a:off x="228600" y="1998623"/>
            <a:ext cx="4042064"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err="1" smtClean="0"/>
              <a:t>Lucanian</a:t>
            </a:r>
            <a:r>
              <a:rPr lang="en-GB" sz="1600" dirty="0" smtClean="0"/>
              <a:t> red-figure, Odysseus, </a:t>
            </a:r>
            <a:r>
              <a:rPr lang="en-GB" sz="1600" dirty="0" err="1" smtClean="0"/>
              <a:t>Dolon</a:t>
            </a:r>
            <a:r>
              <a:rPr lang="en-GB" sz="1600" dirty="0" smtClean="0"/>
              <a:t> and Diomedes, 390-380 BC, British Museum</a:t>
            </a:r>
            <a:endParaRPr lang="en-GB" sz="1600" dirty="0"/>
          </a:p>
        </p:txBody>
      </p:sp>
      <p:pic>
        <p:nvPicPr>
          <p:cNvPr id="13" name="Picture 12"/>
          <p:cNvPicPr>
            <a:picLocks noChangeAspect="1"/>
          </p:cNvPicPr>
          <p:nvPr/>
        </p:nvPicPr>
        <p:blipFill>
          <a:blip r:embed="rId5"/>
          <a:stretch>
            <a:fillRect/>
          </a:stretch>
        </p:blipFill>
        <p:spPr>
          <a:xfrm>
            <a:off x="87078" y="2863832"/>
            <a:ext cx="5123048" cy="3626427"/>
          </a:xfrm>
          <a:prstGeom prst="rect">
            <a:avLst/>
          </a:prstGeom>
        </p:spPr>
      </p:pic>
      <p:pic>
        <p:nvPicPr>
          <p:cNvPr id="14" name="Picture 2" descr="Pottery: red-figured calyx-krater (bowl for mixing wine and water) showing two women and two youths. The other side shows Odysseus and Diomedes capturing the Trojan spy Dolon, who is disguised in a wolf-skin. The burlesque quality of the scene suggests that it may have been inspired by a comic play on the the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99727" y="2041258"/>
            <a:ext cx="4175695" cy="45932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4263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circle(in)">
                                      <p:cBhvr>
                                        <p:cTn id="7" dur="2000"/>
                                        <p:tgtEl>
                                          <p:spTgt spid="14"/>
                                        </p:tgtEl>
                                      </p:cBhvr>
                                    </p:animEffect>
                                  </p:childTnLst>
                                </p:cTn>
                              </p:par>
                              <p:par>
                                <p:cTn id="8" presetID="6" presetClass="entr" presetSubtype="16"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circle(in)">
                                      <p:cBhvr>
                                        <p:cTn id="10" dur="2000"/>
                                        <p:tgtEl>
                                          <p:spTgt spid="13"/>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circle(in)">
                                      <p:cBhvr>
                                        <p:cTn id="13"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Trojan Horse</a:t>
            </a:r>
            <a:endParaRPr lang="en-GB" b="1" dirty="0"/>
          </a:p>
        </p:txBody>
      </p:sp>
      <p:sp>
        <p:nvSpPr>
          <p:cNvPr id="4" name="Content Placeholder 3"/>
          <p:cNvSpPr>
            <a:spLocks noGrp="1"/>
          </p:cNvSpPr>
          <p:nvPr>
            <p:ph sz="half" idx="1"/>
          </p:nvPr>
        </p:nvSpPr>
        <p:spPr>
          <a:xfrm>
            <a:off x="166255" y="1845733"/>
            <a:ext cx="4478481" cy="4544675"/>
          </a:xfrm>
        </p:spPr>
        <p:txBody>
          <a:bodyPr>
            <a:normAutofit/>
          </a:bodyPr>
          <a:lstStyle/>
          <a:p>
            <a:pPr>
              <a:buFont typeface="Arial" panose="020B0604020202020204" pitchFamily="34" charset="0"/>
              <a:buChar char="•"/>
            </a:pPr>
            <a:r>
              <a:rPr lang="en-GB" dirty="0" smtClean="0"/>
              <a:t> Narrative about the Trojan horse in a number of literary accounts (though not the </a:t>
            </a:r>
            <a:r>
              <a:rPr lang="en-GB" i="1" dirty="0" smtClean="0"/>
              <a:t>Iliad</a:t>
            </a:r>
            <a:r>
              <a:rPr lang="en-GB" dirty="0" smtClean="0"/>
              <a:t>): </a:t>
            </a:r>
          </a:p>
          <a:p>
            <a:pPr lvl="1">
              <a:buFont typeface="Arial" panose="020B0604020202020204" pitchFamily="34" charset="0"/>
              <a:buChar char="•"/>
            </a:pPr>
            <a:r>
              <a:rPr lang="en-GB" dirty="0" smtClean="0"/>
              <a:t>Briefly alluded to in the </a:t>
            </a:r>
            <a:r>
              <a:rPr lang="en-GB" i="1" dirty="0" smtClean="0"/>
              <a:t>Odyssey</a:t>
            </a:r>
            <a:r>
              <a:rPr lang="en-GB" dirty="0" smtClean="0"/>
              <a:t> (4.271 </a:t>
            </a:r>
            <a:r>
              <a:rPr lang="en-GB" dirty="0" err="1" smtClean="0"/>
              <a:t>ff</a:t>
            </a:r>
            <a:r>
              <a:rPr lang="en-GB" dirty="0" smtClean="0"/>
              <a:t>, and 8.492-93).</a:t>
            </a:r>
          </a:p>
          <a:p>
            <a:pPr lvl="1">
              <a:buFont typeface="Arial" panose="020B0604020202020204" pitchFamily="34" charset="0"/>
              <a:buChar char="•"/>
            </a:pPr>
            <a:r>
              <a:rPr lang="en-GB" dirty="0" smtClean="0"/>
              <a:t>Euripides </a:t>
            </a:r>
            <a:r>
              <a:rPr lang="en-GB" i="1" dirty="0" smtClean="0"/>
              <a:t>Trojan Women </a:t>
            </a:r>
            <a:r>
              <a:rPr lang="en-GB" dirty="0" smtClean="0"/>
              <a:t>(Poseidon speaking at the beginning of the play).</a:t>
            </a:r>
            <a:endParaRPr lang="en-GB" i="1" dirty="0" smtClean="0"/>
          </a:p>
          <a:p>
            <a:pPr lvl="1">
              <a:buFont typeface="Arial" panose="020B0604020202020204" pitchFamily="34" charset="0"/>
              <a:buChar char="•"/>
            </a:pPr>
            <a:r>
              <a:rPr lang="en-GB" dirty="0" err="1" smtClean="0"/>
              <a:t>Apollodorus</a:t>
            </a:r>
            <a:r>
              <a:rPr lang="en-GB" dirty="0" smtClean="0"/>
              <a:t> </a:t>
            </a:r>
            <a:r>
              <a:rPr lang="en-GB" i="1" dirty="0" smtClean="0"/>
              <a:t>The Library</a:t>
            </a:r>
            <a:r>
              <a:rPr lang="en-GB" dirty="0" smtClean="0"/>
              <a:t>.</a:t>
            </a:r>
          </a:p>
          <a:p>
            <a:pPr lvl="1">
              <a:buFont typeface="Arial" panose="020B0604020202020204" pitchFamily="34" charset="0"/>
              <a:buChar char="•"/>
            </a:pPr>
            <a:r>
              <a:rPr lang="en-GB" dirty="0" smtClean="0"/>
              <a:t>Virgil’s </a:t>
            </a:r>
            <a:r>
              <a:rPr lang="en-GB" i="1" dirty="0" smtClean="0"/>
              <a:t>Aeneid </a:t>
            </a:r>
            <a:r>
              <a:rPr lang="en-GB" dirty="0" smtClean="0"/>
              <a:t>(narrative in book 2 – sack of Troy).</a:t>
            </a:r>
            <a:endParaRPr lang="en-GB" i="1" dirty="0" smtClean="0"/>
          </a:p>
          <a:p>
            <a:pPr lvl="1">
              <a:buFont typeface="Arial" panose="020B0604020202020204" pitchFamily="34" charset="0"/>
              <a:buChar char="•"/>
            </a:pPr>
            <a:r>
              <a:rPr lang="en-GB" dirty="0" smtClean="0"/>
              <a:t>Quintus </a:t>
            </a:r>
            <a:r>
              <a:rPr lang="en-GB" dirty="0" err="1" smtClean="0"/>
              <a:t>Smyrnaeus</a:t>
            </a:r>
            <a:r>
              <a:rPr lang="en-GB" dirty="0"/>
              <a:t> </a:t>
            </a:r>
            <a:r>
              <a:rPr lang="en-GB" dirty="0" smtClean="0"/>
              <a:t>(fourth century AD?) wrote the Greek epic </a:t>
            </a:r>
            <a:r>
              <a:rPr lang="en-GB" i="1" dirty="0" err="1" smtClean="0"/>
              <a:t>Posthomerica</a:t>
            </a:r>
            <a:r>
              <a:rPr lang="en-GB" dirty="0" smtClean="0"/>
              <a:t>.</a:t>
            </a:r>
          </a:p>
          <a:p>
            <a:pPr lvl="1">
              <a:buFont typeface="Arial" panose="020B0604020202020204" pitchFamily="34" charset="0"/>
              <a:buChar char="•"/>
            </a:pPr>
            <a:r>
              <a:rPr lang="en-GB" dirty="0" smtClean="0"/>
              <a:t>Various other sources mention the wooden horse </a:t>
            </a:r>
            <a:r>
              <a:rPr lang="en-GB" dirty="0"/>
              <a:t>as well (e.g. Plato </a:t>
            </a:r>
            <a:r>
              <a:rPr lang="en-GB" i="1" dirty="0" smtClean="0"/>
              <a:t>Theaetetus</a:t>
            </a:r>
            <a:r>
              <a:rPr lang="en-GB" dirty="0" smtClean="0"/>
              <a:t>; Pliny </a:t>
            </a:r>
            <a:r>
              <a:rPr lang="en-GB" i="1" dirty="0" smtClean="0"/>
              <a:t>Natural History</a:t>
            </a:r>
            <a:r>
              <a:rPr lang="en-GB" dirty="0" smtClean="0"/>
              <a:t>, among others). </a:t>
            </a:r>
            <a:endParaRPr lang="en-GB" dirty="0"/>
          </a:p>
        </p:txBody>
      </p:sp>
      <p:pic>
        <p:nvPicPr>
          <p:cNvPr id="7" name="Content Placeholder 6"/>
          <p:cNvPicPr>
            <a:picLocks noGrp="1" noChangeAspect="1"/>
          </p:cNvPicPr>
          <p:nvPr>
            <p:ph sz="half" idx="2"/>
          </p:nvPr>
        </p:nvPicPr>
        <p:blipFill>
          <a:blip r:embed="rId2"/>
          <a:stretch>
            <a:fillRect/>
          </a:stretch>
        </p:blipFill>
        <p:spPr>
          <a:xfrm>
            <a:off x="4644736" y="1845733"/>
            <a:ext cx="4414910" cy="2975649"/>
          </a:xfrm>
          <a:prstGeom prst="rect">
            <a:avLst/>
          </a:prstGeom>
        </p:spPr>
      </p:pic>
      <p:sp>
        <p:nvSpPr>
          <p:cNvPr id="6" name="TextBox 5"/>
          <p:cNvSpPr txBox="1"/>
          <p:nvPr/>
        </p:nvSpPr>
        <p:spPr>
          <a:xfrm>
            <a:off x="4779818" y="4821382"/>
            <a:ext cx="4125191" cy="30777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400" dirty="0"/>
              <a:t>Fresco </a:t>
            </a:r>
            <a:r>
              <a:rPr lang="en-GB" sz="1400" dirty="0" smtClean="0"/>
              <a:t>of </a:t>
            </a:r>
            <a:r>
              <a:rPr lang="en-GB" sz="1400" dirty="0"/>
              <a:t>the Trojan Horse from Tabula </a:t>
            </a:r>
            <a:r>
              <a:rPr lang="en-GB" sz="1400" dirty="0" err="1"/>
              <a:t>ilica</a:t>
            </a:r>
            <a:r>
              <a:rPr lang="en-GB" sz="1400" dirty="0"/>
              <a:t> of Pompeii</a:t>
            </a:r>
          </a:p>
        </p:txBody>
      </p:sp>
      <p:sp>
        <p:nvSpPr>
          <p:cNvPr id="8" name="Rectangle 7"/>
          <p:cNvSpPr/>
          <p:nvPr/>
        </p:nvSpPr>
        <p:spPr>
          <a:xfrm>
            <a:off x="4779818" y="5190079"/>
            <a:ext cx="4279828" cy="1200329"/>
          </a:xfrm>
          <a:prstGeom prst="rect">
            <a:avLst/>
          </a:prstGeom>
        </p:spPr>
        <p:txBody>
          <a:bodyPr wrap="square">
            <a:spAutoFit/>
          </a:bodyPr>
          <a:lstStyle/>
          <a:p>
            <a:r>
              <a:rPr lang="en-GB" dirty="0" smtClean="0"/>
              <a:t>‘But afterwards he [Odysseus] invented the construction of the Wooden Horse and suggested it to </a:t>
            </a:r>
            <a:r>
              <a:rPr lang="en-GB" dirty="0" err="1" smtClean="0"/>
              <a:t>Epeus</a:t>
            </a:r>
            <a:r>
              <a:rPr lang="en-GB" dirty="0" smtClean="0"/>
              <a:t>, who was an architect…’ – </a:t>
            </a:r>
            <a:r>
              <a:rPr lang="en-GB" b="1" dirty="0" err="1" smtClean="0"/>
              <a:t>Apollodrus</a:t>
            </a:r>
            <a:r>
              <a:rPr lang="en-GB" b="1" dirty="0" smtClean="0"/>
              <a:t> </a:t>
            </a:r>
            <a:r>
              <a:rPr lang="en-GB" b="1" i="1" dirty="0" smtClean="0"/>
              <a:t>Epitome </a:t>
            </a:r>
            <a:r>
              <a:rPr lang="en-GB" b="1" dirty="0" smtClean="0"/>
              <a:t>5.14</a:t>
            </a:r>
            <a:r>
              <a:rPr lang="en-GB" dirty="0" smtClean="0"/>
              <a:t>.</a:t>
            </a:r>
            <a:endParaRPr lang="en-GB" dirty="0"/>
          </a:p>
        </p:txBody>
      </p:sp>
      <p:sp>
        <p:nvSpPr>
          <p:cNvPr id="9" name="TextBox 8"/>
          <p:cNvSpPr txBox="1"/>
          <p:nvPr/>
        </p:nvSpPr>
        <p:spPr>
          <a:xfrm>
            <a:off x="384463" y="5664109"/>
            <a:ext cx="3803073"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600" dirty="0" smtClean="0"/>
              <a:t>Neck </a:t>
            </a:r>
            <a:r>
              <a:rPr lang="en-GB" sz="1600" dirty="0"/>
              <a:t>of Cycladic relief vase, </a:t>
            </a:r>
            <a:r>
              <a:rPr lang="en-GB" sz="1600" dirty="0" smtClean="0"/>
              <a:t>c. </a:t>
            </a:r>
            <a:r>
              <a:rPr lang="en-GB" sz="1600" dirty="0"/>
              <a:t>675-650 </a:t>
            </a:r>
            <a:r>
              <a:rPr lang="en-GB" sz="1600" dirty="0" smtClean="0"/>
              <a:t>BC, </a:t>
            </a:r>
            <a:r>
              <a:rPr lang="en-GB" sz="1600" dirty="0"/>
              <a:t>Mykonos </a:t>
            </a:r>
            <a:r>
              <a:rPr lang="en-GB" sz="1600" dirty="0" smtClean="0"/>
              <a:t>Archaeological </a:t>
            </a:r>
            <a:r>
              <a:rPr lang="en-GB" sz="1600" dirty="0"/>
              <a:t>Museum </a:t>
            </a:r>
          </a:p>
        </p:txBody>
      </p:sp>
      <p:pic>
        <p:nvPicPr>
          <p:cNvPr id="10" name="Picture 9"/>
          <p:cNvPicPr>
            <a:picLocks noChangeAspect="1"/>
          </p:cNvPicPr>
          <p:nvPr/>
        </p:nvPicPr>
        <p:blipFill rotWithShape="1">
          <a:blip r:embed="rId3"/>
          <a:srcRect l="7629" t="4394" r="15580" b="2273"/>
          <a:stretch/>
        </p:blipFill>
        <p:spPr>
          <a:xfrm>
            <a:off x="452004" y="1845733"/>
            <a:ext cx="3906982" cy="3719785"/>
          </a:xfrm>
          <a:prstGeom prst="rect">
            <a:avLst/>
          </a:prstGeom>
        </p:spPr>
      </p:pic>
      <p:pic>
        <p:nvPicPr>
          <p:cNvPr id="11" name="Picture 10"/>
          <p:cNvPicPr>
            <a:picLocks noChangeAspect="1"/>
          </p:cNvPicPr>
          <p:nvPr/>
        </p:nvPicPr>
        <p:blipFill>
          <a:blip r:embed="rId4"/>
          <a:stretch>
            <a:fillRect/>
          </a:stretch>
        </p:blipFill>
        <p:spPr>
          <a:xfrm>
            <a:off x="4360215" y="3731401"/>
            <a:ext cx="4699431" cy="1854795"/>
          </a:xfrm>
          <a:prstGeom prst="rect">
            <a:avLst/>
          </a:prstGeom>
        </p:spPr>
      </p:pic>
      <p:sp>
        <p:nvSpPr>
          <p:cNvPr id="12" name="TextBox 11"/>
          <p:cNvSpPr txBox="1"/>
          <p:nvPr/>
        </p:nvSpPr>
        <p:spPr>
          <a:xfrm>
            <a:off x="4317423" y="5616656"/>
            <a:ext cx="4785014"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600" dirty="0"/>
              <a:t>Fragmentary </a:t>
            </a:r>
            <a:r>
              <a:rPr lang="en-GB" sz="1600" dirty="0" smtClean="0"/>
              <a:t>relief of the </a:t>
            </a:r>
            <a:r>
              <a:rPr lang="en-GB" sz="1600" dirty="0"/>
              <a:t>Trojan </a:t>
            </a:r>
            <a:r>
              <a:rPr lang="en-GB" sz="1600" dirty="0" smtClean="0"/>
              <a:t>Horse, </a:t>
            </a:r>
            <a:r>
              <a:rPr lang="en-GB" sz="1600" dirty="0" err="1"/>
              <a:t>Mardan</a:t>
            </a:r>
            <a:r>
              <a:rPr lang="en-GB" sz="1600" dirty="0"/>
              <a:t> </a:t>
            </a:r>
            <a:r>
              <a:rPr lang="en-GB" sz="1600" dirty="0" smtClean="0"/>
              <a:t>District, Pakistan, </a:t>
            </a:r>
            <a:r>
              <a:rPr lang="en-GB" sz="1600" dirty="0"/>
              <a:t>c</a:t>
            </a:r>
            <a:r>
              <a:rPr lang="en-GB" sz="1600" dirty="0" smtClean="0"/>
              <a:t>. second </a:t>
            </a:r>
            <a:r>
              <a:rPr lang="en-GB" sz="1600" dirty="0"/>
              <a:t>century AD – British Museum</a:t>
            </a:r>
          </a:p>
        </p:txBody>
      </p:sp>
    </p:spTree>
    <p:extLst>
      <p:ext uri="{BB962C8B-B14F-4D97-AF65-F5344CB8AC3E}">
        <p14:creationId xmlns:p14="http://schemas.microsoft.com/office/powerpoint/2010/main" val="3848240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2000"/>
                                        <p:tgtEl>
                                          <p:spTgt spid="10"/>
                                        </p:tgtEl>
                                      </p:cBhvr>
                                    </p:animEffect>
                                    <p:anim calcmode="lin" valueType="num">
                                      <p:cBhvr>
                                        <p:cTn id="8" dur="2000" fill="hold"/>
                                        <p:tgtEl>
                                          <p:spTgt spid="10"/>
                                        </p:tgtEl>
                                        <p:attrNameLst>
                                          <p:attrName>ppt_w</p:attrName>
                                        </p:attrNameLst>
                                      </p:cBhvr>
                                      <p:tavLst>
                                        <p:tav tm="0" fmla="#ppt_w*sin(2.5*pi*$)">
                                          <p:val>
                                            <p:fltVal val="0"/>
                                          </p:val>
                                        </p:tav>
                                        <p:tav tm="100000">
                                          <p:val>
                                            <p:fltVal val="1"/>
                                          </p:val>
                                        </p:tav>
                                      </p:tavLst>
                                    </p:anim>
                                    <p:anim calcmode="lin" valueType="num">
                                      <p:cBhvr>
                                        <p:cTn id="9" dur="2000" fill="hold"/>
                                        <p:tgtEl>
                                          <p:spTgt spid="10"/>
                                        </p:tgtEl>
                                        <p:attrNameLst>
                                          <p:attrName>ppt_h</p:attrName>
                                        </p:attrNameLst>
                                      </p:cBhvr>
                                      <p:tavLst>
                                        <p:tav tm="0">
                                          <p:val>
                                            <p:strVal val="#ppt_h"/>
                                          </p:val>
                                        </p:tav>
                                        <p:tav tm="100000">
                                          <p:val>
                                            <p:strVal val="#ppt_h"/>
                                          </p:val>
                                        </p:tav>
                                      </p:tavLst>
                                    </p:anim>
                                  </p:childTnLst>
                                </p:cTn>
                              </p:par>
                              <p:par>
                                <p:cTn id="10" presetID="45" presetClass="entr" presetSubtype="0"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2000"/>
                                        <p:tgtEl>
                                          <p:spTgt spid="9"/>
                                        </p:tgtEl>
                                      </p:cBhvr>
                                    </p:animEffect>
                                    <p:anim calcmode="lin" valueType="num">
                                      <p:cBhvr>
                                        <p:cTn id="13" dur="2000" fill="hold"/>
                                        <p:tgtEl>
                                          <p:spTgt spid="9"/>
                                        </p:tgtEl>
                                        <p:attrNameLst>
                                          <p:attrName>ppt_w</p:attrName>
                                        </p:attrNameLst>
                                      </p:cBhvr>
                                      <p:tavLst>
                                        <p:tav tm="0" fmla="#ppt_w*sin(2.5*pi*$)">
                                          <p:val>
                                            <p:fltVal val="0"/>
                                          </p:val>
                                        </p:tav>
                                        <p:tav tm="100000">
                                          <p:val>
                                            <p:fltVal val="1"/>
                                          </p:val>
                                        </p:tav>
                                      </p:tavLst>
                                    </p:anim>
                                    <p:anim calcmode="lin" valueType="num">
                                      <p:cBhvr>
                                        <p:cTn id="14" dur="2000" fill="hold"/>
                                        <p:tgtEl>
                                          <p:spTgt spid="9"/>
                                        </p:tgtEl>
                                        <p:attrNameLst>
                                          <p:attrName>ppt_h</p:attrName>
                                        </p:attrNameLst>
                                      </p:cBhvr>
                                      <p:tavLst>
                                        <p:tav tm="0">
                                          <p:val>
                                            <p:strVal val="#ppt_h"/>
                                          </p:val>
                                        </p:tav>
                                        <p:tav tm="100000">
                                          <p:val>
                                            <p:strVal val="#ppt_h"/>
                                          </p:val>
                                        </p:tav>
                                      </p:tavLst>
                                    </p:anim>
                                  </p:childTnLst>
                                </p:cTn>
                              </p:par>
                              <p:par>
                                <p:cTn id="15" presetID="45"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2000"/>
                                        <p:tgtEl>
                                          <p:spTgt spid="12"/>
                                        </p:tgtEl>
                                      </p:cBhvr>
                                    </p:animEffect>
                                    <p:anim calcmode="lin" valueType="num">
                                      <p:cBhvr>
                                        <p:cTn id="18" dur="2000" fill="hold"/>
                                        <p:tgtEl>
                                          <p:spTgt spid="12"/>
                                        </p:tgtEl>
                                        <p:attrNameLst>
                                          <p:attrName>ppt_w</p:attrName>
                                        </p:attrNameLst>
                                      </p:cBhvr>
                                      <p:tavLst>
                                        <p:tav tm="0" fmla="#ppt_w*sin(2.5*pi*$)">
                                          <p:val>
                                            <p:fltVal val="0"/>
                                          </p:val>
                                        </p:tav>
                                        <p:tav tm="100000">
                                          <p:val>
                                            <p:fltVal val="1"/>
                                          </p:val>
                                        </p:tav>
                                      </p:tavLst>
                                    </p:anim>
                                    <p:anim calcmode="lin" valueType="num">
                                      <p:cBhvr>
                                        <p:cTn id="19" dur="2000" fill="hold"/>
                                        <p:tgtEl>
                                          <p:spTgt spid="12"/>
                                        </p:tgtEl>
                                        <p:attrNameLst>
                                          <p:attrName>ppt_h</p:attrName>
                                        </p:attrNameLst>
                                      </p:cBhvr>
                                      <p:tavLst>
                                        <p:tav tm="0">
                                          <p:val>
                                            <p:strVal val="#ppt_h"/>
                                          </p:val>
                                        </p:tav>
                                        <p:tav tm="100000">
                                          <p:val>
                                            <p:strVal val="#ppt_h"/>
                                          </p:val>
                                        </p:tav>
                                      </p:tavLst>
                                    </p:anim>
                                  </p:childTnLst>
                                </p:cTn>
                              </p:par>
                              <p:par>
                                <p:cTn id="20" presetID="45" presetClass="entr" presetSubtype="0" fill="hold"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2000"/>
                                        <p:tgtEl>
                                          <p:spTgt spid="11"/>
                                        </p:tgtEl>
                                      </p:cBhvr>
                                    </p:animEffect>
                                    <p:anim calcmode="lin" valueType="num">
                                      <p:cBhvr>
                                        <p:cTn id="23" dur="2000" fill="hold"/>
                                        <p:tgtEl>
                                          <p:spTgt spid="11"/>
                                        </p:tgtEl>
                                        <p:attrNameLst>
                                          <p:attrName>ppt_w</p:attrName>
                                        </p:attrNameLst>
                                      </p:cBhvr>
                                      <p:tavLst>
                                        <p:tav tm="0" fmla="#ppt_w*sin(2.5*pi*$)">
                                          <p:val>
                                            <p:fltVal val="0"/>
                                          </p:val>
                                        </p:tav>
                                        <p:tav tm="100000">
                                          <p:val>
                                            <p:fltVal val="1"/>
                                          </p:val>
                                        </p:tav>
                                      </p:tavLst>
                                    </p:anim>
                                    <p:anim calcmode="lin" valueType="num">
                                      <p:cBhvr>
                                        <p:cTn id="24" dur="2000" fill="hold"/>
                                        <p:tgtEl>
                                          <p:spTgt spid="11"/>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Laocoön</a:t>
            </a:r>
            <a:r>
              <a:rPr lang="en-GB" b="1" dirty="0"/>
              <a:t> and </a:t>
            </a:r>
            <a:r>
              <a:rPr lang="en-GB" b="1" dirty="0" smtClean="0"/>
              <a:t>his sons</a:t>
            </a:r>
            <a:endParaRPr lang="en-GB" b="1" dirty="0"/>
          </a:p>
        </p:txBody>
      </p:sp>
      <p:sp>
        <p:nvSpPr>
          <p:cNvPr id="3" name="Content Placeholder 2"/>
          <p:cNvSpPr>
            <a:spLocks noGrp="1"/>
          </p:cNvSpPr>
          <p:nvPr>
            <p:ph idx="1"/>
          </p:nvPr>
        </p:nvSpPr>
        <p:spPr>
          <a:xfrm>
            <a:off x="219075" y="1845734"/>
            <a:ext cx="4286250" cy="4536016"/>
          </a:xfrm>
        </p:spPr>
        <p:txBody>
          <a:bodyPr/>
          <a:lstStyle/>
          <a:p>
            <a:pPr>
              <a:buFont typeface="Arial" panose="020B0604020202020204" pitchFamily="34" charset="0"/>
              <a:buChar char="•"/>
            </a:pPr>
            <a:r>
              <a:rPr lang="en-GB" dirty="0" smtClean="0"/>
              <a:t> </a:t>
            </a:r>
            <a:r>
              <a:rPr lang="en-GB" dirty="0" err="1" smtClean="0"/>
              <a:t>Laocoön</a:t>
            </a:r>
            <a:r>
              <a:rPr lang="en-GB" dirty="0" smtClean="0"/>
              <a:t>, the Trojan priest of Poseidon/Neptune attempts to warn his people that the wooden horse is a Greek trick.</a:t>
            </a:r>
            <a:endParaRPr lang="en-GB" dirty="0"/>
          </a:p>
        </p:txBody>
      </p:sp>
      <p:pic>
        <p:nvPicPr>
          <p:cNvPr id="4" name="Picture 3"/>
          <p:cNvPicPr>
            <a:picLocks noChangeAspect="1"/>
          </p:cNvPicPr>
          <p:nvPr/>
        </p:nvPicPr>
        <p:blipFill>
          <a:blip r:embed="rId2"/>
          <a:stretch>
            <a:fillRect/>
          </a:stretch>
        </p:blipFill>
        <p:spPr>
          <a:xfrm>
            <a:off x="4671482" y="1952624"/>
            <a:ext cx="4243917" cy="3819525"/>
          </a:xfrm>
          <a:prstGeom prst="rect">
            <a:avLst/>
          </a:prstGeom>
        </p:spPr>
      </p:pic>
      <p:sp>
        <p:nvSpPr>
          <p:cNvPr id="5" name="TextBox 4"/>
          <p:cNvSpPr txBox="1"/>
          <p:nvPr/>
        </p:nvSpPr>
        <p:spPr>
          <a:xfrm>
            <a:off x="4772407" y="5796975"/>
            <a:ext cx="4142991"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400" dirty="0" err="1"/>
              <a:t>Laocoön</a:t>
            </a:r>
            <a:r>
              <a:rPr lang="en-GB" sz="1400" dirty="0"/>
              <a:t> and his </a:t>
            </a:r>
            <a:r>
              <a:rPr lang="en-GB" sz="1400" dirty="0" smtClean="0"/>
              <a:t>sons, Roman era (c. AD 200) copy of a Hellenistic original, discovered in Trajan’s Baths. </a:t>
            </a:r>
            <a:endParaRPr lang="en-GB" sz="1400" dirty="0"/>
          </a:p>
        </p:txBody>
      </p:sp>
      <p:sp>
        <p:nvSpPr>
          <p:cNvPr id="6" name="Rectangle 5"/>
          <p:cNvSpPr/>
          <p:nvPr/>
        </p:nvSpPr>
        <p:spPr>
          <a:xfrm>
            <a:off x="142875" y="3196263"/>
            <a:ext cx="4438650" cy="2862322"/>
          </a:xfrm>
          <a:prstGeom prst="rect">
            <a:avLst/>
          </a:prstGeom>
        </p:spPr>
        <p:txBody>
          <a:bodyPr wrap="square">
            <a:spAutoFit/>
          </a:bodyPr>
          <a:lstStyle/>
          <a:p>
            <a:r>
              <a:rPr lang="en-GB" sz="2000" dirty="0" smtClean="0"/>
              <a:t>‘Then in truth a strange terror steals through each shuddering heart, and they say that </a:t>
            </a:r>
            <a:r>
              <a:rPr lang="en-GB" sz="2000" dirty="0" err="1" smtClean="0"/>
              <a:t>Laocoön</a:t>
            </a:r>
            <a:r>
              <a:rPr lang="en-GB" sz="2000" dirty="0" smtClean="0"/>
              <a:t> has justly suffered for his crime in wounding the sacred oak-tree with his spear, by hurling its wicked shaft into the trunk. “Pull the statue to her house”, they shout, “and offer prayers to the goddess’s divinity.”’ – </a:t>
            </a:r>
            <a:r>
              <a:rPr lang="en-GB" sz="2000" b="1" dirty="0" smtClean="0"/>
              <a:t>Virgil </a:t>
            </a:r>
            <a:r>
              <a:rPr lang="en-GB" sz="2000" b="1" i="1" dirty="0" smtClean="0"/>
              <a:t>Aeneid </a:t>
            </a:r>
            <a:r>
              <a:rPr lang="en-GB" sz="2000" b="1" dirty="0" smtClean="0"/>
              <a:t>2.228 FF</a:t>
            </a:r>
            <a:r>
              <a:rPr lang="en-GB" sz="2000" dirty="0" smtClean="0"/>
              <a:t>. </a:t>
            </a:r>
            <a:endParaRPr lang="en-GB" sz="2000" dirty="0"/>
          </a:p>
        </p:txBody>
      </p:sp>
    </p:spTree>
    <p:extLst>
      <p:ext uri="{BB962C8B-B14F-4D97-AF65-F5344CB8AC3E}">
        <p14:creationId xmlns:p14="http://schemas.microsoft.com/office/powerpoint/2010/main" val="220745564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1"/>
          <p:cNvSpPr txBox="1">
            <a:spLocks/>
          </p:cNvSpPr>
          <p:nvPr/>
        </p:nvSpPr>
        <p:spPr>
          <a:xfrm>
            <a:off x="640081" y="2888488"/>
            <a:ext cx="7697584"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r>
              <a:rPr lang="en-GB" sz="4700" b="1" dirty="0" smtClean="0"/>
              <a:t>Odysseus’ return journey </a:t>
            </a:r>
            <a:endParaRPr lang="en-GB" sz="4700" b="1" dirty="0"/>
          </a:p>
        </p:txBody>
      </p:sp>
    </p:spTree>
    <p:extLst>
      <p:ext uri="{BB962C8B-B14F-4D97-AF65-F5344CB8AC3E}">
        <p14:creationId xmlns:p14="http://schemas.microsoft.com/office/powerpoint/2010/main" val="93053016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wanderings of Odysseus </a:t>
            </a:r>
            <a:endParaRPr lang="en-GB" b="1" dirty="0"/>
          </a:p>
        </p:txBody>
      </p:sp>
      <p:sp>
        <p:nvSpPr>
          <p:cNvPr id="4" name="Content Placeholder 2"/>
          <p:cNvSpPr>
            <a:spLocks noGrp="1"/>
          </p:cNvSpPr>
          <p:nvPr>
            <p:ph idx="1"/>
          </p:nvPr>
        </p:nvSpPr>
        <p:spPr>
          <a:xfrm>
            <a:off x="93518" y="1845733"/>
            <a:ext cx="3636817" cy="4721321"/>
          </a:xfrm>
        </p:spPr>
        <p:txBody>
          <a:bodyPr numCol="2">
            <a:normAutofit/>
          </a:bodyPr>
          <a:lstStyle/>
          <a:p>
            <a:r>
              <a:rPr lang="en-GB" dirty="0" smtClean="0"/>
              <a:t>Book 9:</a:t>
            </a:r>
          </a:p>
          <a:p>
            <a:pPr lvl="1"/>
            <a:r>
              <a:rPr lang="en-GB" dirty="0" err="1" smtClean="0"/>
              <a:t>Cicones</a:t>
            </a:r>
            <a:endParaRPr lang="en-GB" dirty="0" smtClean="0"/>
          </a:p>
          <a:p>
            <a:pPr lvl="1"/>
            <a:r>
              <a:rPr lang="en-GB" dirty="0" smtClean="0"/>
              <a:t>Lotus Eaters</a:t>
            </a:r>
          </a:p>
          <a:p>
            <a:pPr lvl="1"/>
            <a:r>
              <a:rPr lang="en-GB" dirty="0" smtClean="0"/>
              <a:t>The Cyclops</a:t>
            </a:r>
          </a:p>
          <a:p>
            <a:pPr lvl="1"/>
            <a:endParaRPr lang="en-GB" sz="100" dirty="0" smtClean="0"/>
          </a:p>
          <a:p>
            <a:r>
              <a:rPr lang="en-GB" dirty="0" smtClean="0"/>
              <a:t>Book 10</a:t>
            </a:r>
          </a:p>
          <a:p>
            <a:pPr lvl="1"/>
            <a:r>
              <a:rPr lang="en-GB" dirty="0" smtClean="0"/>
              <a:t>Aeolus and the bag of winds</a:t>
            </a:r>
          </a:p>
          <a:p>
            <a:pPr lvl="1"/>
            <a:r>
              <a:rPr lang="en-GB" dirty="0" err="1" smtClean="0"/>
              <a:t>Laestrygonains</a:t>
            </a:r>
            <a:endParaRPr lang="en-GB" dirty="0" smtClean="0"/>
          </a:p>
          <a:p>
            <a:pPr lvl="1"/>
            <a:r>
              <a:rPr lang="en-GB" dirty="0" smtClean="0"/>
              <a:t>Circe</a:t>
            </a:r>
          </a:p>
          <a:p>
            <a:endParaRPr lang="en-GB" sz="100" dirty="0" smtClean="0"/>
          </a:p>
          <a:p>
            <a:r>
              <a:rPr lang="en-GB" dirty="0" smtClean="0"/>
              <a:t>Book 11</a:t>
            </a:r>
          </a:p>
          <a:p>
            <a:pPr lvl="1"/>
            <a:r>
              <a:rPr lang="en-GB" dirty="0" err="1" smtClean="0"/>
              <a:t>Nekyia</a:t>
            </a:r>
            <a:r>
              <a:rPr lang="en-GB" dirty="0" smtClean="0"/>
              <a:t> </a:t>
            </a:r>
          </a:p>
          <a:p>
            <a:endParaRPr lang="en-GB" dirty="0" smtClean="0"/>
          </a:p>
          <a:p>
            <a:r>
              <a:rPr lang="en-GB" dirty="0" smtClean="0"/>
              <a:t>Book 12</a:t>
            </a:r>
          </a:p>
          <a:p>
            <a:pPr lvl="1"/>
            <a:r>
              <a:rPr lang="en-GB" dirty="0" smtClean="0"/>
              <a:t>Sirens</a:t>
            </a:r>
          </a:p>
          <a:p>
            <a:pPr lvl="1"/>
            <a:r>
              <a:rPr lang="en-GB" dirty="0" smtClean="0"/>
              <a:t>Charybdis and Scylla</a:t>
            </a:r>
          </a:p>
          <a:p>
            <a:pPr lvl="1"/>
            <a:r>
              <a:rPr lang="en-GB" dirty="0" smtClean="0"/>
              <a:t>Island and cattle of </a:t>
            </a:r>
            <a:r>
              <a:rPr lang="en-GB" dirty="0" err="1" smtClean="0"/>
              <a:t>Helius</a:t>
            </a:r>
            <a:endParaRPr lang="en-GB" dirty="0"/>
          </a:p>
        </p:txBody>
      </p:sp>
      <p:pic>
        <p:nvPicPr>
          <p:cNvPr id="5" name="Picture 4"/>
          <p:cNvPicPr>
            <a:picLocks noChangeAspect="1"/>
          </p:cNvPicPr>
          <p:nvPr/>
        </p:nvPicPr>
        <p:blipFill>
          <a:blip r:embed="rId2"/>
          <a:stretch>
            <a:fillRect/>
          </a:stretch>
        </p:blipFill>
        <p:spPr>
          <a:xfrm>
            <a:off x="1951736" y="3687069"/>
            <a:ext cx="5476009" cy="3083131"/>
          </a:xfrm>
          <a:prstGeom prst="rect">
            <a:avLst/>
          </a:prstGeom>
        </p:spPr>
      </p:pic>
      <p:pic>
        <p:nvPicPr>
          <p:cNvPr id="6" name="Picture 5"/>
          <p:cNvPicPr>
            <a:picLocks noChangeAspect="1"/>
          </p:cNvPicPr>
          <p:nvPr/>
        </p:nvPicPr>
        <p:blipFill>
          <a:blip r:embed="rId3"/>
          <a:stretch>
            <a:fillRect/>
          </a:stretch>
        </p:blipFill>
        <p:spPr>
          <a:xfrm>
            <a:off x="4689740" y="1823247"/>
            <a:ext cx="4340639" cy="2728650"/>
          </a:xfrm>
          <a:prstGeom prst="rect">
            <a:avLst/>
          </a:prstGeom>
        </p:spPr>
      </p:pic>
    </p:spTree>
    <p:extLst>
      <p:ext uri="{BB962C8B-B14F-4D97-AF65-F5344CB8AC3E}">
        <p14:creationId xmlns:p14="http://schemas.microsoft.com/office/powerpoint/2010/main" val="195685602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537855" y="0"/>
            <a:ext cx="7242608" cy="945573"/>
          </a:xfrm>
        </p:spPr>
        <p:txBody>
          <a:bodyPr/>
          <a:lstStyle/>
          <a:p>
            <a:r>
              <a:rPr lang="en-GB" b="1" dirty="0"/>
              <a:t>Odysseys and </a:t>
            </a:r>
            <a:r>
              <a:rPr lang="en-GB" b="1" dirty="0" err="1" smtClean="0"/>
              <a:t>Nausicaa</a:t>
            </a:r>
            <a:endParaRPr lang="en-GB" b="1" dirty="0"/>
          </a:p>
        </p:txBody>
      </p:sp>
      <p:sp>
        <p:nvSpPr>
          <p:cNvPr id="3" name="Content Placeholder 2"/>
          <p:cNvSpPr>
            <a:spLocks noGrp="1"/>
          </p:cNvSpPr>
          <p:nvPr>
            <p:ph idx="4294967295"/>
          </p:nvPr>
        </p:nvSpPr>
        <p:spPr>
          <a:xfrm>
            <a:off x="103909" y="945573"/>
            <a:ext cx="8842664" cy="4022725"/>
          </a:xfrm>
        </p:spPr>
        <p:txBody>
          <a:bodyPr/>
          <a:lstStyle/>
          <a:p>
            <a:r>
              <a:rPr lang="en-GB" dirty="0"/>
              <a:t>So speaking godlike Odysseus crept out of the </a:t>
            </a:r>
            <a:r>
              <a:rPr lang="en-GB" dirty="0" smtClean="0"/>
              <a:t>bushes, and with his powerful hand he broke </a:t>
            </a:r>
            <a:r>
              <a:rPr lang="en-GB" dirty="0"/>
              <a:t>off from the thick undergrowth a leafy branch, to cover his naked manhood. Then </a:t>
            </a:r>
            <a:r>
              <a:rPr lang="en-GB" b="1" dirty="0"/>
              <a:t>he set out like a mountain lion</a:t>
            </a:r>
            <a:r>
              <a:rPr lang="en-GB" dirty="0"/>
              <a:t> who, sure of his own power, goes on his way through rain and wind, his eyes burning: </a:t>
            </a:r>
            <a:r>
              <a:rPr lang="en-GB" b="1" dirty="0"/>
              <a:t>he is after cattle or sheep or wild deer</a:t>
            </a:r>
            <a:r>
              <a:rPr lang="en-GB" dirty="0"/>
              <a:t>, and his hungry belly urges him to break right into a close-built fold and try for the flocks. </a:t>
            </a:r>
            <a:r>
              <a:rPr lang="en-GB" b="1" dirty="0"/>
              <a:t>So it was that Odysseus made to meet these lovely-haired girls, naked though he was: necessity was on him</a:t>
            </a:r>
            <a:r>
              <a:rPr lang="en-GB" dirty="0"/>
              <a:t>. And </a:t>
            </a:r>
            <a:r>
              <a:rPr lang="en-GB" b="1" dirty="0"/>
              <a:t>he was a horrible sight to them, all </a:t>
            </a:r>
            <a:r>
              <a:rPr lang="en-GB" b="1" dirty="0" err="1"/>
              <a:t>uglified</a:t>
            </a:r>
            <a:r>
              <a:rPr lang="en-GB" b="1" dirty="0"/>
              <a:t> by the brine</a:t>
            </a:r>
            <a:r>
              <a:rPr lang="en-GB" dirty="0"/>
              <a:t>. </a:t>
            </a:r>
            <a:r>
              <a:rPr lang="en-GB" b="1" dirty="0"/>
              <a:t>They fled in terror</a:t>
            </a:r>
            <a:r>
              <a:rPr lang="en-GB" dirty="0"/>
              <a:t> this way and that over the jutting shores. </a:t>
            </a:r>
            <a:r>
              <a:rPr lang="en-GB" b="1" dirty="0"/>
              <a:t>Only the daughter of </a:t>
            </a:r>
            <a:r>
              <a:rPr lang="en-GB" b="1" dirty="0" err="1"/>
              <a:t>Alkinoos</a:t>
            </a:r>
            <a:r>
              <a:rPr lang="en-GB" b="1" dirty="0"/>
              <a:t> stayed</a:t>
            </a:r>
            <a:r>
              <a:rPr lang="en-GB" dirty="0"/>
              <a:t>: Athene had put courage in her heart and taken the fear from her legs. She then stood firm and faced him. </a:t>
            </a:r>
            <a:r>
              <a:rPr lang="en-GB" dirty="0" smtClean="0"/>
              <a:t>– </a:t>
            </a:r>
            <a:r>
              <a:rPr lang="en-GB" b="1" i="1" dirty="0" smtClean="0"/>
              <a:t>Od</a:t>
            </a:r>
            <a:r>
              <a:rPr lang="en-GB" b="1" dirty="0"/>
              <a:t>. </a:t>
            </a:r>
            <a:r>
              <a:rPr lang="en-GB" b="1" dirty="0" smtClean="0"/>
              <a:t>6.128-141</a:t>
            </a:r>
            <a:r>
              <a:rPr lang="en-GB" dirty="0" smtClean="0"/>
              <a:t>.</a:t>
            </a:r>
            <a:endParaRPr lang="en-GB" dirty="0"/>
          </a:p>
          <a:p>
            <a:endParaRPr lang="en-GB" dirty="0"/>
          </a:p>
        </p:txBody>
      </p:sp>
      <p:pic>
        <p:nvPicPr>
          <p:cNvPr id="4" name="Picture 2" descr="http://mfas3.s3.amazonaws.com/objects/SC20699.jp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rot="4440000">
            <a:off x="5419296" y="4389303"/>
            <a:ext cx="1738804" cy="175596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mfas3.s3.amazonaws.com/objects/SC20699.jpg"/>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rot="-2760000">
            <a:off x="2699178" y="4265576"/>
            <a:ext cx="2058096" cy="193202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http://mfas3.s3.amazonaws.com/objects/SC20699.jpg"/>
          <p:cNvPicPr>
            <a:picLocks noChangeAspect="1" noChangeArrowheads="1"/>
          </p:cNvPicPr>
          <p:nvPr/>
        </p:nvPicPr>
        <p:blipFill rotWithShape="1">
          <a:blip r:embed="rId4" cstate="email">
            <a:extLst>
              <a:ext uri="{28A0092B-C50C-407E-A947-70E740481C1C}">
                <a14:useLocalDpi xmlns:a14="http://schemas.microsoft.com/office/drawing/2010/main"/>
              </a:ext>
            </a:extLst>
          </a:blip>
          <a:srcRect/>
          <a:stretch/>
        </p:blipFill>
        <p:spPr bwMode="auto">
          <a:xfrm>
            <a:off x="4456870" y="4264112"/>
            <a:ext cx="1028498" cy="193494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http://mfas3.s3.amazonaws.com/objects/SC20699.jpg"/>
          <p:cNvPicPr>
            <a:picLocks noChangeAspect="1" noChangeArrowheads="1"/>
          </p:cNvPicPr>
          <p:nvPr/>
        </p:nvPicPr>
        <p:blipFill rotWithShape="1">
          <a:blip r:embed="rId5" cstate="email">
            <a:extLst>
              <a:ext uri="{28A0092B-C50C-407E-A947-70E740481C1C}">
                <a14:useLocalDpi xmlns:a14="http://schemas.microsoft.com/office/drawing/2010/main"/>
              </a:ext>
            </a:extLst>
          </a:blip>
          <a:srcRect/>
          <a:stretch/>
        </p:blipFill>
        <p:spPr bwMode="auto">
          <a:xfrm rot="7800000">
            <a:off x="7162039" y="4494378"/>
            <a:ext cx="1535580" cy="135931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mfas3.s3.amazonaws.com/objects/SC20699.jpg"/>
          <p:cNvPicPr>
            <a:picLocks noChangeAspect="1" noChangeArrowheads="1"/>
          </p:cNvPicPr>
          <p:nvPr/>
        </p:nvPicPr>
        <p:blipFill rotWithShape="1">
          <a:blip r:embed="rId6" cstate="email">
            <a:extLst>
              <a:ext uri="{28A0092B-C50C-407E-A947-70E740481C1C}">
                <a14:useLocalDpi xmlns:a14="http://schemas.microsoft.com/office/drawing/2010/main"/>
              </a:ext>
            </a:extLst>
          </a:blip>
          <a:srcRect/>
          <a:stretch/>
        </p:blipFill>
        <p:spPr bwMode="auto">
          <a:xfrm rot="-6900000">
            <a:off x="1164861" y="4469224"/>
            <a:ext cx="1607272" cy="152586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http://mfas3.s3.amazonaws.com/objects/SC20699.jpg"/>
          <p:cNvPicPr>
            <a:picLocks noChangeAspect="1" noChangeArrowheads="1"/>
          </p:cNvPicPr>
          <p:nvPr/>
        </p:nvPicPr>
        <p:blipFill rotWithShape="1">
          <a:blip r:embed="rId7" cstate="email">
            <a:extLst>
              <a:ext uri="{28A0092B-C50C-407E-A947-70E740481C1C}">
                <a14:useLocalDpi xmlns:a14="http://schemas.microsoft.com/office/drawing/2010/main"/>
              </a:ext>
            </a:extLst>
          </a:blip>
          <a:srcRect/>
          <a:stretch/>
        </p:blipFill>
        <p:spPr bwMode="auto">
          <a:xfrm rot="10800000">
            <a:off x="254609" y="4232855"/>
            <a:ext cx="898516" cy="188235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a:picLocks noChangeAspect="1"/>
          </p:cNvPicPr>
          <p:nvPr/>
        </p:nvPicPr>
        <p:blipFill>
          <a:blip r:embed="rId8"/>
          <a:stretch>
            <a:fillRect/>
          </a:stretch>
        </p:blipFill>
        <p:spPr>
          <a:xfrm>
            <a:off x="5205085" y="805152"/>
            <a:ext cx="3300357" cy="3237055"/>
          </a:xfrm>
          <a:prstGeom prst="rect">
            <a:avLst/>
          </a:prstGeom>
        </p:spPr>
      </p:pic>
      <p:pic>
        <p:nvPicPr>
          <p:cNvPr id="11" name="Picture 10"/>
          <p:cNvPicPr>
            <a:picLocks noChangeAspect="1"/>
          </p:cNvPicPr>
          <p:nvPr/>
        </p:nvPicPr>
        <p:blipFill>
          <a:blip r:embed="rId9"/>
          <a:stretch>
            <a:fillRect/>
          </a:stretch>
        </p:blipFill>
        <p:spPr>
          <a:xfrm>
            <a:off x="776222" y="1530878"/>
            <a:ext cx="3900553" cy="2373255"/>
          </a:xfrm>
          <a:prstGeom prst="rect">
            <a:avLst/>
          </a:prstGeom>
        </p:spPr>
      </p:pic>
      <p:sp>
        <p:nvSpPr>
          <p:cNvPr id="12" name="TextBox 11"/>
          <p:cNvSpPr txBox="1"/>
          <p:nvPr/>
        </p:nvSpPr>
        <p:spPr>
          <a:xfrm>
            <a:off x="254609" y="930438"/>
            <a:ext cx="4883344"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400" dirty="0" smtClean="0"/>
              <a:t>Attic red-figure </a:t>
            </a:r>
            <a:r>
              <a:rPr lang="en-GB" sz="1400" dirty="0" err="1" smtClean="0"/>
              <a:t>pyxis</a:t>
            </a:r>
            <a:r>
              <a:rPr lang="en-GB" sz="1400" dirty="0" smtClean="0"/>
              <a:t> (box often used for holding cosmetics and jewellery), Odysseys </a:t>
            </a:r>
            <a:r>
              <a:rPr lang="en-GB" sz="1400" dirty="0"/>
              <a:t>and </a:t>
            </a:r>
            <a:r>
              <a:rPr lang="en-GB" sz="1400" dirty="0" err="1" smtClean="0"/>
              <a:t>Nausicaa</a:t>
            </a:r>
            <a:r>
              <a:rPr lang="en-GB" sz="1400" dirty="0" smtClean="0"/>
              <a:t>, c</a:t>
            </a:r>
            <a:r>
              <a:rPr lang="en-GB" sz="1400" dirty="0"/>
              <a:t>. 420 </a:t>
            </a:r>
            <a:r>
              <a:rPr lang="en-GB" sz="1400" dirty="0" smtClean="0"/>
              <a:t>BC, Boston </a:t>
            </a:r>
            <a:r>
              <a:rPr lang="en-GB" sz="1400" dirty="0"/>
              <a:t>MFA</a:t>
            </a:r>
          </a:p>
        </p:txBody>
      </p:sp>
    </p:spTree>
    <p:extLst>
      <p:ext uri="{BB962C8B-B14F-4D97-AF65-F5344CB8AC3E}">
        <p14:creationId xmlns:p14="http://schemas.microsoft.com/office/powerpoint/2010/main" val="3007432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additive="base">
                                        <p:cTn id="11" dur="500" fill="hold"/>
                                        <p:tgtEl>
                                          <p:spTgt spid="11"/>
                                        </p:tgtEl>
                                        <p:attrNameLst>
                                          <p:attrName>ppt_x</p:attrName>
                                        </p:attrNameLst>
                                      </p:cBhvr>
                                      <p:tavLst>
                                        <p:tav tm="0">
                                          <p:val>
                                            <p:strVal val="#ppt_x"/>
                                          </p:val>
                                        </p:tav>
                                        <p:tav tm="100000">
                                          <p:val>
                                            <p:strVal val="#ppt_x"/>
                                          </p:val>
                                        </p:tav>
                                      </p:tavLst>
                                    </p:anim>
                                    <p:anim calcmode="lin" valueType="num">
                                      <p:cBhvr additive="base">
                                        <p:cTn id="12" dur="500" fill="hold"/>
                                        <p:tgtEl>
                                          <p:spTgt spid="11"/>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additive="base">
                                        <p:cTn id="15" dur="500" fill="hold"/>
                                        <p:tgtEl>
                                          <p:spTgt spid="10"/>
                                        </p:tgtEl>
                                        <p:attrNameLst>
                                          <p:attrName>ppt_x</p:attrName>
                                        </p:attrNameLst>
                                      </p:cBhvr>
                                      <p:tavLst>
                                        <p:tav tm="0">
                                          <p:val>
                                            <p:strVal val="#ppt_x"/>
                                          </p:val>
                                        </p:tav>
                                        <p:tav tm="100000">
                                          <p:val>
                                            <p:strVal val="#ppt_x"/>
                                          </p:val>
                                        </p:tav>
                                      </p:tavLst>
                                    </p:anim>
                                    <p:anim calcmode="lin" valueType="num">
                                      <p:cBhvr additive="base">
                                        <p:cTn id="1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Odysseus and the </a:t>
            </a:r>
            <a:r>
              <a:rPr lang="en-GB" b="1" dirty="0" smtClean="0"/>
              <a:t>Polyphemus </a:t>
            </a:r>
            <a:endParaRPr lang="en-GB" b="1" dirty="0"/>
          </a:p>
        </p:txBody>
      </p:sp>
      <p:sp>
        <p:nvSpPr>
          <p:cNvPr id="4" name="Content Placeholder 3"/>
          <p:cNvSpPr>
            <a:spLocks noGrp="1"/>
          </p:cNvSpPr>
          <p:nvPr>
            <p:ph sz="half" idx="1"/>
          </p:nvPr>
        </p:nvSpPr>
        <p:spPr>
          <a:xfrm>
            <a:off x="152400" y="1845734"/>
            <a:ext cx="4257675" cy="4783666"/>
          </a:xfrm>
        </p:spPr>
        <p:txBody>
          <a:bodyPr>
            <a:normAutofit/>
          </a:bodyPr>
          <a:lstStyle/>
          <a:p>
            <a:pPr>
              <a:buFont typeface="Arial" panose="020B0604020202020204" pitchFamily="34" charset="0"/>
              <a:buChar char="•"/>
            </a:pPr>
            <a:r>
              <a:rPr lang="en-GB" dirty="0" smtClean="0"/>
              <a:t> Most </a:t>
            </a:r>
            <a:r>
              <a:rPr lang="en-GB" dirty="0"/>
              <a:t>famously depicted in the </a:t>
            </a:r>
            <a:r>
              <a:rPr lang="en-GB" dirty="0" smtClean="0"/>
              <a:t>Odyssey,</a:t>
            </a:r>
            <a:endParaRPr lang="en-GB" dirty="0"/>
          </a:p>
          <a:p>
            <a:pPr lvl="1">
              <a:buFont typeface="Arial" panose="020B0604020202020204" pitchFamily="34" charset="0"/>
              <a:buChar char="•"/>
            </a:pPr>
            <a:r>
              <a:rPr lang="en-GB" dirty="0" smtClean="0"/>
              <a:t>Odysseus </a:t>
            </a:r>
            <a:r>
              <a:rPr lang="en-GB" dirty="0"/>
              <a:t>and his men sneak into Polyphemus’ </a:t>
            </a:r>
            <a:r>
              <a:rPr lang="en-GB" dirty="0" smtClean="0"/>
              <a:t>cave,</a:t>
            </a:r>
            <a:endParaRPr lang="en-GB" dirty="0"/>
          </a:p>
          <a:p>
            <a:pPr lvl="1">
              <a:buFont typeface="Arial" panose="020B0604020202020204" pitchFamily="34" charset="0"/>
              <a:buChar char="•"/>
            </a:pPr>
            <a:r>
              <a:rPr lang="en-GB" dirty="0" smtClean="0"/>
              <a:t> He </a:t>
            </a:r>
            <a:r>
              <a:rPr lang="en-GB" dirty="0"/>
              <a:t>traps them in the cave, and kills and eats several of the </a:t>
            </a:r>
            <a:r>
              <a:rPr lang="en-GB" dirty="0" smtClean="0"/>
              <a:t>men,</a:t>
            </a:r>
            <a:endParaRPr lang="en-GB" dirty="0"/>
          </a:p>
          <a:p>
            <a:pPr lvl="1">
              <a:buFont typeface="Arial" panose="020B0604020202020204" pitchFamily="34" charset="0"/>
              <a:buChar char="•"/>
            </a:pPr>
            <a:r>
              <a:rPr lang="en-GB" dirty="0" smtClean="0"/>
              <a:t> They </a:t>
            </a:r>
            <a:r>
              <a:rPr lang="en-GB" dirty="0"/>
              <a:t>get Polyphemus drunk and blind </a:t>
            </a:r>
            <a:r>
              <a:rPr lang="en-GB" dirty="0" smtClean="0"/>
              <a:t>him,</a:t>
            </a:r>
            <a:endParaRPr lang="en-GB" dirty="0"/>
          </a:p>
          <a:p>
            <a:pPr lvl="1">
              <a:buFont typeface="Arial" panose="020B0604020202020204" pitchFamily="34" charset="0"/>
              <a:buChar char="•"/>
            </a:pPr>
            <a:r>
              <a:rPr lang="en-GB" dirty="0" smtClean="0"/>
              <a:t> Odysseus </a:t>
            </a:r>
            <a:r>
              <a:rPr lang="en-GB" dirty="0"/>
              <a:t>and the other survivors escape by hiding under </a:t>
            </a:r>
            <a:r>
              <a:rPr lang="en-GB" dirty="0" smtClean="0"/>
              <a:t>sheep.</a:t>
            </a:r>
            <a:endParaRPr lang="en-GB" dirty="0"/>
          </a:p>
          <a:p>
            <a:endParaRPr lang="en-GB" sz="100" dirty="0"/>
          </a:p>
          <a:p>
            <a:pPr>
              <a:buFont typeface="Arial" panose="020B0604020202020204" pitchFamily="34" charset="0"/>
              <a:buChar char="•"/>
            </a:pPr>
            <a:r>
              <a:rPr lang="en-GB" dirty="0" smtClean="0"/>
              <a:t> These </a:t>
            </a:r>
            <a:r>
              <a:rPr lang="en-GB" dirty="0"/>
              <a:t>events also appear in Euripides’ comic play the </a:t>
            </a:r>
            <a:r>
              <a:rPr lang="en-GB" i="1" dirty="0" smtClean="0"/>
              <a:t>Cyclops</a:t>
            </a:r>
            <a:r>
              <a:rPr lang="en-GB" dirty="0" smtClean="0"/>
              <a:t>.</a:t>
            </a:r>
            <a:endParaRPr lang="en-GB" dirty="0"/>
          </a:p>
          <a:p>
            <a:pPr lvl="1">
              <a:buFont typeface="Arial" panose="020B0604020202020204" pitchFamily="34" charset="0"/>
              <a:buChar char="•"/>
            </a:pPr>
            <a:r>
              <a:rPr lang="en-GB" b="1" dirty="0" smtClean="0"/>
              <a:t>Cyclops</a:t>
            </a:r>
            <a:r>
              <a:rPr lang="en-GB" dirty="0" smtClean="0"/>
              <a:t>: ‘Hey</a:t>
            </a:r>
            <a:r>
              <a:rPr lang="en-GB" dirty="0"/>
              <a:t>! What is this crowd I see near my cave? Have some pirates or robbers landed here</a:t>
            </a:r>
            <a:r>
              <a:rPr lang="en-GB" dirty="0" smtClean="0"/>
              <a:t>?’ (222) </a:t>
            </a:r>
            <a:endParaRPr lang="en-GB" dirty="0"/>
          </a:p>
        </p:txBody>
      </p:sp>
      <p:pic>
        <p:nvPicPr>
          <p:cNvPr id="6" name="Content Placeholder 5"/>
          <p:cNvPicPr>
            <a:picLocks noGrp="1" noChangeAspect="1"/>
          </p:cNvPicPr>
          <p:nvPr>
            <p:ph sz="half" idx="2"/>
          </p:nvPr>
        </p:nvPicPr>
        <p:blipFill>
          <a:blip r:embed="rId2"/>
          <a:stretch>
            <a:fillRect/>
          </a:stretch>
        </p:blipFill>
        <p:spPr>
          <a:xfrm>
            <a:off x="5562599" y="4482219"/>
            <a:ext cx="3362325" cy="2214419"/>
          </a:xfrm>
          <a:prstGeom prst="rect">
            <a:avLst/>
          </a:prstGeom>
        </p:spPr>
      </p:pic>
      <p:sp>
        <p:nvSpPr>
          <p:cNvPr id="7" name="TextBox 6"/>
          <p:cNvSpPr txBox="1"/>
          <p:nvPr/>
        </p:nvSpPr>
        <p:spPr>
          <a:xfrm>
            <a:off x="5031579" y="5305782"/>
            <a:ext cx="971550" cy="132343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defRPr/>
            </a:pPr>
            <a:r>
              <a:rPr lang="nn-NO" sz="1600" dirty="0" smtClean="0"/>
              <a:t>Cypriot vessel, </a:t>
            </a:r>
            <a:r>
              <a:rPr lang="nn-NO" sz="1600" dirty="0"/>
              <a:t>850-750 </a:t>
            </a:r>
            <a:r>
              <a:rPr lang="nn-NO" sz="1600" dirty="0" smtClean="0"/>
              <a:t>BC, Met Museum.</a:t>
            </a:r>
            <a:endParaRPr lang="nn-NO" sz="1600" dirty="0"/>
          </a:p>
        </p:txBody>
      </p:sp>
      <p:pic>
        <p:nvPicPr>
          <p:cNvPr id="9" name="Picture 8"/>
          <p:cNvPicPr>
            <a:picLocks noChangeAspect="1"/>
          </p:cNvPicPr>
          <p:nvPr/>
        </p:nvPicPr>
        <p:blipFill>
          <a:blip r:embed="rId3"/>
          <a:stretch>
            <a:fillRect/>
          </a:stretch>
        </p:blipFill>
        <p:spPr>
          <a:xfrm>
            <a:off x="5629651" y="1927260"/>
            <a:ext cx="3228219" cy="2365059"/>
          </a:xfrm>
          <a:prstGeom prst="rect">
            <a:avLst/>
          </a:prstGeom>
        </p:spPr>
      </p:pic>
      <p:sp>
        <p:nvSpPr>
          <p:cNvPr id="10" name="TextBox 9"/>
          <p:cNvSpPr txBox="1"/>
          <p:nvPr/>
        </p:nvSpPr>
        <p:spPr>
          <a:xfrm>
            <a:off x="4681536" y="2263924"/>
            <a:ext cx="1062037" cy="2062103"/>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600" dirty="0"/>
              <a:t>Eleusis, Polyphemus Painter, </a:t>
            </a:r>
            <a:r>
              <a:rPr lang="en-GB" sz="1600" dirty="0" smtClean="0"/>
              <a:t>mid-seventh century BC, Eleusis </a:t>
            </a:r>
            <a:r>
              <a:rPr lang="en-GB" sz="1600" dirty="0"/>
              <a:t>Museum</a:t>
            </a:r>
          </a:p>
        </p:txBody>
      </p:sp>
      <p:pic>
        <p:nvPicPr>
          <p:cNvPr id="11" name="Picture 10"/>
          <p:cNvPicPr>
            <a:picLocks noChangeAspect="1"/>
          </p:cNvPicPr>
          <p:nvPr/>
        </p:nvPicPr>
        <p:blipFill>
          <a:blip r:embed="rId4"/>
          <a:stretch>
            <a:fillRect/>
          </a:stretch>
        </p:blipFill>
        <p:spPr>
          <a:xfrm>
            <a:off x="128978" y="2873505"/>
            <a:ext cx="3555105" cy="3529981"/>
          </a:xfrm>
          <a:prstGeom prst="rect">
            <a:avLst/>
          </a:prstGeom>
        </p:spPr>
      </p:pic>
      <p:sp>
        <p:nvSpPr>
          <p:cNvPr id="12" name="TextBox 11"/>
          <p:cNvSpPr txBox="1"/>
          <p:nvPr/>
        </p:nvSpPr>
        <p:spPr>
          <a:xfrm>
            <a:off x="3370985" y="5418918"/>
            <a:ext cx="1570110" cy="132343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600" dirty="0" err="1" smtClean="0"/>
              <a:t>Laconian</a:t>
            </a:r>
            <a:r>
              <a:rPr lang="en-GB" sz="1600" dirty="0"/>
              <a:t> vessel, </a:t>
            </a:r>
            <a:r>
              <a:rPr lang="en-GB" sz="1600" dirty="0" smtClean="0"/>
              <a:t>mid-sixth century BC, National </a:t>
            </a:r>
            <a:r>
              <a:rPr lang="en-GB" sz="1600" dirty="0"/>
              <a:t>Library of France</a:t>
            </a:r>
          </a:p>
        </p:txBody>
      </p:sp>
      <p:pic>
        <p:nvPicPr>
          <p:cNvPr id="13" name="Picture 12"/>
          <p:cNvPicPr>
            <a:picLocks noChangeAspect="1"/>
          </p:cNvPicPr>
          <p:nvPr/>
        </p:nvPicPr>
        <p:blipFill>
          <a:blip r:embed="rId5"/>
          <a:stretch>
            <a:fillRect/>
          </a:stretch>
        </p:blipFill>
        <p:spPr>
          <a:xfrm>
            <a:off x="1930904" y="161517"/>
            <a:ext cx="2750632" cy="2908056"/>
          </a:xfrm>
          <a:prstGeom prst="rect">
            <a:avLst/>
          </a:prstGeom>
        </p:spPr>
      </p:pic>
      <p:sp>
        <p:nvSpPr>
          <p:cNvPr id="14" name="TextBox 13"/>
          <p:cNvSpPr txBox="1"/>
          <p:nvPr/>
        </p:nvSpPr>
        <p:spPr>
          <a:xfrm>
            <a:off x="227265" y="378674"/>
            <a:ext cx="1647825"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defRPr/>
            </a:pPr>
            <a:r>
              <a:rPr lang="en-GB" sz="1600" dirty="0" smtClean="0"/>
              <a:t>Theseus Painter, </a:t>
            </a:r>
            <a:r>
              <a:rPr lang="en-GB" sz="1600" dirty="0"/>
              <a:t>c. 500-490 </a:t>
            </a:r>
            <a:r>
              <a:rPr lang="en-GB" sz="1600" dirty="0" smtClean="0"/>
              <a:t>BC, Louvre</a:t>
            </a:r>
            <a:endParaRPr lang="en-GB" sz="1600" dirty="0"/>
          </a:p>
        </p:txBody>
      </p:sp>
      <p:sp>
        <p:nvSpPr>
          <p:cNvPr id="15" name="TextBox 14"/>
          <p:cNvSpPr txBox="1"/>
          <p:nvPr/>
        </p:nvSpPr>
        <p:spPr>
          <a:xfrm>
            <a:off x="371475" y="866775"/>
            <a:ext cx="8460799" cy="526297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800" dirty="0" smtClean="0"/>
              <a:t>‘They took up the olive-wood stake with its sharpened point and drove it into his eye. </a:t>
            </a:r>
            <a:r>
              <a:rPr lang="en-GB" sz="2800" b="1" dirty="0" smtClean="0"/>
              <a:t>I pressed down from on top and kept it twirling round</a:t>
            </a:r>
            <a:r>
              <a:rPr lang="en-GB" sz="2800" dirty="0" smtClean="0"/>
              <a:t>, as when a man is using a drill to bore through a ship’s timber, and below him his fellows keep it spinning with a strap held on either side, and the drill runs on constantly without pause. So we took that stake with its fiery point and spun it round and round in his eye: and </a:t>
            </a:r>
            <a:r>
              <a:rPr lang="en-GB" sz="2800" b="1" dirty="0" smtClean="0"/>
              <a:t>the blood came spurting round the hot stake</a:t>
            </a:r>
            <a:r>
              <a:rPr lang="en-GB" sz="2800" dirty="0" smtClean="0"/>
              <a:t>. Eyelids and brow were singed all over in the heat </a:t>
            </a:r>
            <a:r>
              <a:rPr lang="en-GB" sz="2800" b="1" dirty="0" smtClean="0"/>
              <a:t>as the eyeball burned</a:t>
            </a:r>
            <a:r>
              <a:rPr lang="en-GB" sz="2800" dirty="0" smtClean="0"/>
              <a:t>, and </a:t>
            </a:r>
            <a:r>
              <a:rPr lang="en-GB" sz="2800" b="1" dirty="0" smtClean="0"/>
              <a:t>the roots of the eye crackled in the fire</a:t>
            </a:r>
            <a:r>
              <a:rPr lang="en-GB" sz="2800" dirty="0" smtClean="0"/>
              <a:t>.’</a:t>
            </a:r>
          </a:p>
          <a:p>
            <a:pPr algn="r"/>
            <a:r>
              <a:rPr lang="en-GB" sz="2800" b="1" i="1" dirty="0" smtClean="0"/>
              <a:t>Odyssey</a:t>
            </a:r>
            <a:r>
              <a:rPr lang="en-GB" sz="2800" b="1" dirty="0" smtClean="0"/>
              <a:t> 9.382-390</a:t>
            </a:r>
            <a:r>
              <a:rPr lang="en-GB" sz="2800" dirty="0"/>
              <a:t>.</a:t>
            </a:r>
            <a:endParaRPr lang="en-GB" sz="2800" dirty="0" smtClean="0"/>
          </a:p>
        </p:txBody>
      </p:sp>
      <p:sp>
        <p:nvSpPr>
          <p:cNvPr id="16" name="TextBox 15"/>
          <p:cNvSpPr txBox="1"/>
          <p:nvPr/>
        </p:nvSpPr>
        <p:spPr>
          <a:xfrm>
            <a:off x="436850" y="619750"/>
            <a:ext cx="8384599" cy="58785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400" b="1" dirty="0" smtClean="0"/>
              <a:t>[Chorus of Satyrs sing while Odysseus and his men are in the cave blinding the cyclops]:</a:t>
            </a:r>
          </a:p>
          <a:p>
            <a:endParaRPr lang="en-GB" sz="2400" dirty="0" smtClean="0"/>
          </a:p>
          <a:p>
            <a:r>
              <a:rPr lang="en-GB" sz="2400" dirty="0" smtClean="0"/>
              <a:t>Twist it, be firm with it.</a:t>
            </a:r>
          </a:p>
          <a:p>
            <a:r>
              <a:rPr lang="en-GB" sz="2400" dirty="0" smtClean="0"/>
              <a:t>Give him a perm with it.</a:t>
            </a:r>
          </a:p>
          <a:p>
            <a:r>
              <a:rPr lang="en-GB" sz="2400" dirty="0" smtClean="0"/>
              <a:t>Wind it and twine it, </a:t>
            </a:r>
          </a:p>
          <a:p>
            <a:r>
              <a:rPr lang="en-GB" sz="2400" dirty="0" smtClean="0"/>
              <a:t>Try to refine it.</a:t>
            </a:r>
          </a:p>
          <a:p>
            <a:r>
              <a:rPr lang="en-GB" sz="2400" dirty="0" smtClean="0"/>
              <a:t>Now anticlockwise and just watch him squirm with it.</a:t>
            </a:r>
          </a:p>
          <a:p>
            <a:endParaRPr lang="en-GB" sz="2400" dirty="0" smtClean="0"/>
          </a:p>
          <a:p>
            <a:r>
              <a:rPr lang="en-GB" sz="2400" dirty="0" smtClean="0"/>
              <a:t>Exercise, exorcise. Make his eye water. </a:t>
            </a:r>
          </a:p>
          <a:p>
            <a:r>
              <a:rPr lang="en-GB" sz="2400" dirty="0" smtClean="0"/>
              <a:t>Pulverise, cauterise. Give him no quarter</a:t>
            </a:r>
          </a:p>
          <a:p>
            <a:r>
              <a:rPr lang="en-GB" sz="2400" dirty="0" smtClean="0"/>
              <a:t>Miserable animal, </a:t>
            </a:r>
          </a:p>
          <a:p>
            <a:r>
              <a:rPr lang="en-GB" sz="2400" dirty="0" smtClean="0"/>
              <a:t>Man-mangling cannibal</a:t>
            </a:r>
          </a:p>
          <a:p>
            <a:r>
              <a:rPr lang="en-GB" sz="2400" dirty="0" smtClean="0"/>
              <a:t>Grind up his cornea with pestle and mortar.</a:t>
            </a:r>
          </a:p>
          <a:p>
            <a:pPr algn="r"/>
            <a:r>
              <a:rPr lang="en-GB" sz="2400" b="1" dirty="0" smtClean="0"/>
              <a:t>Eur. </a:t>
            </a:r>
            <a:r>
              <a:rPr lang="en-GB" sz="2400" b="1" i="1" dirty="0" smtClean="0"/>
              <a:t>Cy</a:t>
            </a:r>
            <a:r>
              <a:rPr lang="en-GB" sz="2400" b="1" dirty="0" smtClean="0"/>
              <a:t>. 655-663</a:t>
            </a:r>
          </a:p>
          <a:p>
            <a:pPr fontAlgn="auto">
              <a:spcBef>
                <a:spcPts val="0"/>
              </a:spcBef>
              <a:spcAft>
                <a:spcPts val="0"/>
              </a:spcAft>
              <a:defRPr/>
            </a:pPr>
            <a:endParaRPr lang="en-GB" sz="1600" dirty="0"/>
          </a:p>
        </p:txBody>
      </p:sp>
    </p:spTree>
    <p:extLst>
      <p:ext uri="{BB962C8B-B14F-4D97-AF65-F5344CB8AC3E}">
        <p14:creationId xmlns:p14="http://schemas.microsoft.com/office/powerpoint/2010/main" val="1465875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fade">
                                      <p:cBhvr>
                                        <p:cTn id="10" dur="500"/>
                                        <p:tgtEl>
                                          <p:spTgt spid="14"/>
                                        </p:tgtEl>
                                      </p:cBhvr>
                                    </p:animEffect>
                                  </p:childTnLst>
                                </p:cTn>
                              </p:par>
                              <p:par>
                                <p:cTn id="11" presetID="10" presetClass="entr" presetSubtype="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barn(inVertical)">
                                      <p:cBhvr>
                                        <p:cTn id="21" dur="500"/>
                                        <p:tgtEl>
                                          <p:spTgt spid="15"/>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wipe(down)">
                                      <p:cBhvr>
                                        <p:cTn id="26"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4" grpId="0" animBg="1"/>
      <p:bldP spid="15" grpId="0" animBg="1"/>
      <p:bldP spid="1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4775" y="322987"/>
            <a:ext cx="3009900" cy="2031325"/>
          </a:xfrm>
          <a:prstGeom prst="rect">
            <a:avLst/>
          </a:prstGeom>
        </p:spPr>
        <p:txBody>
          <a:bodyPr wrap="square">
            <a:spAutoFit/>
          </a:bodyPr>
          <a:lstStyle/>
          <a:p>
            <a:r>
              <a:rPr lang="en-GB" b="1" dirty="0" smtClean="0"/>
              <a:t>Statues at </a:t>
            </a:r>
            <a:r>
              <a:rPr lang="en-GB" b="1" dirty="0" err="1" smtClean="0"/>
              <a:t>Sperlonga</a:t>
            </a:r>
            <a:r>
              <a:rPr lang="en-GB" b="1" dirty="0" smtClean="0"/>
              <a:t> (</a:t>
            </a:r>
            <a:r>
              <a:rPr lang="en-GB" dirty="0" smtClean="0"/>
              <a:t>c. 50 BCE – 26 CE)</a:t>
            </a:r>
            <a:endParaRPr lang="en-GB" b="1" dirty="0"/>
          </a:p>
          <a:p>
            <a:pPr marL="285750" indent="-285750">
              <a:buFont typeface="Arial" panose="020B0604020202020204" pitchFamily="34" charset="0"/>
              <a:buChar char="•"/>
            </a:pPr>
            <a:r>
              <a:rPr lang="en-GB" dirty="0" smtClean="0"/>
              <a:t>Villa of Tiberius, which had groups of statues arranged in a grotto </a:t>
            </a:r>
          </a:p>
          <a:p>
            <a:pPr marL="285750" indent="-285750">
              <a:buFont typeface="Arial" panose="020B0604020202020204" pitchFamily="34" charset="0"/>
              <a:buChar char="•"/>
            </a:pPr>
            <a:r>
              <a:rPr lang="en-GB" dirty="0" smtClean="0"/>
              <a:t>Part of an area used for dining</a:t>
            </a:r>
          </a:p>
        </p:txBody>
      </p:sp>
      <p:pic>
        <p:nvPicPr>
          <p:cNvPr id="3" name="Picture 2"/>
          <p:cNvPicPr>
            <a:picLocks noChangeAspect="1"/>
          </p:cNvPicPr>
          <p:nvPr/>
        </p:nvPicPr>
        <p:blipFill>
          <a:blip r:embed="rId2"/>
          <a:stretch>
            <a:fillRect/>
          </a:stretch>
        </p:blipFill>
        <p:spPr>
          <a:xfrm>
            <a:off x="1181100" y="2395709"/>
            <a:ext cx="7886699" cy="4112914"/>
          </a:xfrm>
          <a:prstGeom prst="rect">
            <a:avLst/>
          </a:prstGeom>
        </p:spPr>
      </p:pic>
      <p:pic>
        <p:nvPicPr>
          <p:cNvPr id="4" name="Picture 3"/>
          <p:cNvPicPr>
            <a:picLocks noChangeAspect="1"/>
          </p:cNvPicPr>
          <p:nvPr/>
        </p:nvPicPr>
        <p:blipFill>
          <a:blip r:embed="rId3"/>
          <a:stretch>
            <a:fillRect/>
          </a:stretch>
        </p:blipFill>
        <p:spPr>
          <a:xfrm>
            <a:off x="6238875" y="192250"/>
            <a:ext cx="2762249" cy="2669844"/>
          </a:xfrm>
          <a:prstGeom prst="rect">
            <a:avLst/>
          </a:prstGeom>
        </p:spPr>
      </p:pic>
      <p:sp>
        <p:nvSpPr>
          <p:cNvPr id="6" name="TextBox 5"/>
          <p:cNvSpPr txBox="1"/>
          <p:nvPr/>
        </p:nvSpPr>
        <p:spPr>
          <a:xfrm>
            <a:off x="114300" y="2523946"/>
            <a:ext cx="1495425"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defRPr/>
            </a:pPr>
            <a:r>
              <a:rPr lang="en-GB" sz="1600" dirty="0"/>
              <a:t>Archaeological Museum of </a:t>
            </a:r>
            <a:r>
              <a:rPr lang="en-GB" sz="1600" dirty="0" err="1"/>
              <a:t>Sperlonga</a:t>
            </a:r>
            <a:r>
              <a:rPr lang="en-GB" sz="1600" dirty="0"/>
              <a:t> </a:t>
            </a:r>
          </a:p>
        </p:txBody>
      </p:sp>
      <p:pic>
        <p:nvPicPr>
          <p:cNvPr id="7" name="Picture 6"/>
          <p:cNvPicPr>
            <a:picLocks noChangeAspect="1"/>
          </p:cNvPicPr>
          <p:nvPr/>
        </p:nvPicPr>
        <p:blipFill>
          <a:blip r:embed="rId4"/>
          <a:stretch>
            <a:fillRect/>
          </a:stretch>
        </p:blipFill>
        <p:spPr>
          <a:xfrm>
            <a:off x="3213675" y="200365"/>
            <a:ext cx="2926199" cy="2195344"/>
          </a:xfrm>
          <a:prstGeom prst="rect">
            <a:avLst/>
          </a:prstGeom>
        </p:spPr>
      </p:pic>
      <p:pic>
        <p:nvPicPr>
          <p:cNvPr id="8" name="Picture 7"/>
          <p:cNvPicPr>
            <a:picLocks noChangeAspect="1"/>
          </p:cNvPicPr>
          <p:nvPr/>
        </p:nvPicPr>
        <p:blipFill>
          <a:blip r:embed="rId5"/>
          <a:stretch>
            <a:fillRect/>
          </a:stretch>
        </p:blipFill>
        <p:spPr>
          <a:xfrm>
            <a:off x="104775" y="3472248"/>
            <a:ext cx="1346741" cy="1992497"/>
          </a:xfrm>
          <a:prstGeom prst="rect">
            <a:avLst/>
          </a:prstGeom>
        </p:spPr>
      </p:pic>
    </p:spTree>
    <p:extLst>
      <p:ext uri="{BB962C8B-B14F-4D97-AF65-F5344CB8AC3E}">
        <p14:creationId xmlns:p14="http://schemas.microsoft.com/office/powerpoint/2010/main" val="339123076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escape</a:t>
            </a:r>
            <a:endParaRPr lang="en-GB" b="1" dirty="0"/>
          </a:p>
        </p:txBody>
      </p:sp>
      <p:pic>
        <p:nvPicPr>
          <p:cNvPr id="4" name="Content Placeholder 3"/>
          <p:cNvPicPr>
            <a:picLocks noGrp="1" noChangeAspect="1"/>
          </p:cNvPicPr>
          <p:nvPr>
            <p:ph idx="1"/>
          </p:nvPr>
        </p:nvPicPr>
        <p:blipFill>
          <a:blip r:embed="rId2"/>
          <a:stretch>
            <a:fillRect/>
          </a:stretch>
        </p:blipFill>
        <p:spPr>
          <a:xfrm>
            <a:off x="209424" y="2971800"/>
            <a:ext cx="4583007" cy="3211513"/>
          </a:xfrm>
          <a:prstGeom prst="rect">
            <a:avLst/>
          </a:prstGeom>
        </p:spPr>
      </p:pic>
      <p:sp>
        <p:nvSpPr>
          <p:cNvPr id="5" name="TextBox 4"/>
          <p:cNvSpPr txBox="1"/>
          <p:nvPr/>
        </p:nvSpPr>
        <p:spPr>
          <a:xfrm>
            <a:off x="209424" y="3228796"/>
            <a:ext cx="2867151"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defRPr/>
            </a:pPr>
            <a:r>
              <a:rPr lang="fr-FR" sz="1600" dirty="0" smtClean="0"/>
              <a:t>Vatican </a:t>
            </a:r>
            <a:r>
              <a:rPr lang="fr-FR" sz="1600" dirty="0" err="1" smtClean="0"/>
              <a:t>Painter</a:t>
            </a:r>
            <a:r>
              <a:rPr lang="fr-FR" sz="1600" dirty="0" smtClean="0"/>
              <a:t>, </a:t>
            </a:r>
            <a:r>
              <a:rPr lang="fr-FR" sz="1600" dirty="0"/>
              <a:t>500-480 </a:t>
            </a:r>
            <a:r>
              <a:rPr lang="fr-FR" sz="1600" dirty="0" smtClean="0"/>
              <a:t>BC, Louvre</a:t>
            </a:r>
            <a:endParaRPr lang="fr-FR" sz="1600" dirty="0"/>
          </a:p>
        </p:txBody>
      </p:sp>
      <p:pic>
        <p:nvPicPr>
          <p:cNvPr id="6" name="Picture 5"/>
          <p:cNvPicPr>
            <a:picLocks noChangeAspect="1"/>
          </p:cNvPicPr>
          <p:nvPr/>
        </p:nvPicPr>
        <p:blipFill>
          <a:blip r:embed="rId3"/>
          <a:stretch>
            <a:fillRect/>
          </a:stretch>
        </p:blipFill>
        <p:spPr>
          <a:xfrm>
            <a:off x="5120770" y="3813571"/>
            <a:ext cx="2508755" cy="2455827"/>
          </a:xfrm>
          <a:prstGeom prst="rect">
            <a:avLst/>
          </a:prstGeom>
        </p:spPr>
      </p:pic>
      <p:pic>
        <p:nvPicPr>
          <p:cNvPr id="7" name="Picture 6"/>
          <p:cNvPicPr>
            <a:picLocks noChangeAspect="1"/>
          </p:cNvPicPr>
          <p:nvPr/>
        </p:nvPicPr>
        <p:blipFill>
          <a:blip r:embed="rId4"/>
          <a:stretch>
            <a:fillRect/>
          </a:stretch>
        </p:blipFill>
        <p:spPr>
          <a:xfrm>
            <a:off x="6167007" y="1223010"/>
            <a:ext cx="2671210" cy="2721057"/>
          </a:xfrm>
          <a:prstGeom prst="rect">
            <a:avLst/>
          </a:prstGeom>
        </p:spPr>
      </p:pic>
      <p:sp>
        <p:nvSpPr>
          <p:cNvPr id="8" name="TextBox 7"/>
          <p:cNvSpPr txBox="1"/>
          <p:nvPr/>
        </p:nvSpPr>
        <p:spPr>
          <a:xfrm>
            <a:off x="5306508" y="2612504"/>
            <a:ext cx="1214007" cy="132343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600" dirty="0" smtClean="0"/>
              <a:t>First </a:t>
            </a:r>
            <a:r>
              <a:rPr lang="en-GB" sz="1600" dirty="0"/>
              <a:t>century </a:t>
            </a:r>
            <a:r>
              <a:rPr lang="en-GB" sz="1600" dirty="0" smtClean="0"/>
              <a:t>AD, </a:t>
            </a:r>
            <a:r>
              <a:rPr lang="en-GB" sz="1600" dirty="0"/>
              <a:t>Roman bronze, British Museum </a:t>
            </a:r>
          </a:p>
        </p:txBody>
      </p:sp>
      <p:sp>
        <p:nvSpPr>
          <p:cNvPr id="9" name="Rectangle 8"/>
          <p:cNvSpPr/>
          <p:nvPr/>
        </p:nvSpPr>
        <p:spPr>
          <a:xfrm>
            <a:off x="209424" y="1771471"/>
            <a:ext cx="5097084" cy="1200329"/>
          </a:xfrm>
          <a:prstGeom prst="rect">
            <a:avLst/>
          </a:prstGeom>
        </p:spPr>
        <p:txBody>
          <a:bodyPr wrap="square">
            <a:spAutoFit/>
          </a:bodyPr>
          <a:lstStyle/>
          <a:p>
            <a:r>
              <a:rPr lang="en-GB" dirty="0" smtClean="0"/>
              <a:t>‘Alas, alack! How I have been maltreated, how undone! But you will never escape this cave with impunity, you cowards. For I shall take my stand in the entrance and fit my hands to it.’ – </a:t>
            </a:r>
            <a:r>
              <a:rPr lang="en-GB" b="1" dirty="0" smtClean="0"/>
              <a:t>Eur. </a:t>
            </a:r>
            <a:r>
              <a:rPr lang="en-GB" b="1" i="1" dirty="0" smtClean="0"/>
              <a:t>Cy</a:t>
            </a:r>
            <a:r>
              <a:rPr lang="en-GB" b="1" dirty="0" smtClean="0"/>
              <a:t>. 665</a:t>
            </a:r>
            <a:r>
              <a:rPr lang="en-GB" dirty="0" smtClean="0"/>
              <a:t>.</a:t>
            </a:r>
          </a:p>
        </p:txBody>
      </p:sp>
    </p:spTree>
    <p:extLst>
      <p:ext uri="{BB962C8B-B14F-4D97-AF65-F5344CB8AC3E}">
        <p14:creationId xmlns:p14="http://schemas.microsoft.com/office/powerpoint/2010/main" val="255495014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1"/>
          <p:cNvSpPr txBox="1">
            <a:spLocks/>
          </p:cNvSpPr>
          <p:nvPr/>
        </p:nvSpPr>
        <p:spPr>
          <a:xfrm>
            <a:off x="640081" y="2888488"/>
            <a:ext cx="7697584"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r>
              <a:rPr lang="en-GB" sz="4700" b="1" dirty="0" smtClean="0"/>
              <a:t>The homecoming </a:t>
            </a:r>
            <a:endParaRPr lang="en-GB" sz="4700" b="1" dirty="0"/>
          </a:p>
        </p:txBody>
      </p:sp>
    </p:spTree>
    <p:extLst>
      <p:ext uri="{BB962C8B-B14F-4D97-AF65-F5344CB8AC3E}">
        <p14:creationId xmlns:p14="http://schemas.microsoft.com/office/powerpoint/2010/main" val="240402355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Odysseus as a beggar</a:t>
            </a:r>
            <a:endParaRPr lang="en-GB" b="1" dirty="0"/>
          </a:p>
        </p:txBody>
      </p:sp>
      <p:sp>
        <p:nvSpPr>
          <p:cNvPr id="3" name="Content Placeholder 2"/>
          <p:cNvSpPr>
            <a:spLocks noGrp="1"/>
          </p:cNvSpPr>
          <p:nvPr>
            <p:ph idx="1"/>
          </p:nvPr>
        </p:nvSpPr>
        <p:spPr>
          <a:xfrm>
            <a:off x="247650" y="1883569"/>
            <a:ext cx="4838700" cy="4838700"/>
          </a:xfrm>
        </p:spPr>
        <p:txBody>
          <a:bodyPr/>
          <a:lstStyle/>
          <a:p>
            <a:r>
              <a:rPr lang="en-GB" sz="2200" dirty="0"/>
              <a:t>Athene touched him with her wand. She shrivelled the fine skin all over the flex of his body, she vanished the fair hair from his head, she gave him on all his limbs the wrinkled flesh of an old man, and she bleared those once bright eyes. To cover him she gave him different clothes—foul rags and a foul tunic, all torn and filthy and smeared with ugly soot: over these she put the great skin of a fast-running deer, worn bare and smooth. And she gave him a stick and a sorry knapsack full of holes, with a twist of rope to hang it </a:t>
            </a:r>
            <a:r>
              <a:rPr lang="en-GB" sz="2200" dirty="0" smtClean="0"/>
              <a:t>by. – </a:t>
            </a:r>
            <a:r>
              <a:rPr lang="en-GB" sz="2200" b="1" i="1" dirty="0" smtClean="0"/>
              <a:t>Odyssey</a:t>
            </a:r>
            <a:r>
              <a:rPr lang="en-GB" sz="2200" b="1" dirty="0" smtClean="0"/>
              <a:t> 13.430-498</a:t>
            </a:r>
            <a:r>
              <a:rPr lang="en-GB" sz="2200" dirty="0" smtClean="0"/>
              <a:t>.</a:t>
            </a:r>
            <a:endParaRPr lang="en-GB" sz="2200" dirty="0"/>
          </a:p>
          <a:p>
            <a:endParaRPr lang="en-GB" dirty="0"/>
          </a:p>
        </p:txBody>
      </p:sp>
      <p:sp>
        <p:nvSpPr>
          <p:cNvPr id="6" name="Content Placeholder 2"/>
          <p:cNvSpPr txBox="1">
            <a:spLocks/>
          </p:cNvSpPr>
          <p:nvPr/>
        </p:nvSpPr>
        <p:spPr>
          <a:xfrm>
            <a:off x="161925" y="1852613"/>
            <a:ext cx="3657600" cy="4900613"/>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274320" indent="-274320">
              <a:spcAft>
                <a:spcPts val="0"/>
              </a:spcAft>
              <a:buFont typeface="Wingdings"/>
              <a:buChar char=""/>
              <a:defRPr/>
            </a:pPr>
            <a:endParaRPr lang="en-GB" dirty="0"/>
          </a:p>
        </p:txBody>
      </p:sp>
      <p:pic>
        <p:nvPicPr>
          <p:cNvPr id="9" name="Picture 8"/>
          <p:cNvPicPr>
            <a:picLocks noChangeAspect="1"/>
          </p:cNvPicPr>
          <p:nvPr/>
        </p:nvPicPr>
        <p:blipFill>
          <a:blip r:embed="rId2"/>
          <a:stretch>
            <a:fillRect/>
          </a:stretch>
        </p:blipFill>
        <p:spPr>
          <a:xfrm>
            <a:off x="5281486" y="1883569"/>
            <a:ext cx="3557714" cy="4249701"/>
          </a:xfrm>
          <a:prstGeom prst="rect">
            <a:avLst/>
          </a:prstGeom>
        </p:spPr>
      </p:pic>
      <p:sp>
        <p:nvSpPr>
          <p:cNvPr id="10" name="TextBox 9"/>
          <p:cNvSpPr txBox="1"/>
          <p:nvPr/>
        </p:nvSpPr>
        <p:spPr>
          <a:xfrm>
            <a:off x="5039311" y="5987090"/>
            <a:ext cx="4042064" cy="30777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Melian terracotta relief, mid-fifth century BC, Louvre</a:t>
            </a:r>
          </a:p>
        </p:txBody>
      </p:sp>
      <p:sp>
        <p:nvSpPr>
          <p:cNvPr id="11" name="Content Placeholder 6"/>
          <p:cNvSpPr txBox="1">
            <a:spLocks/>
          </p:cNvSpPr>
          <p:nvPr/>
        </p:nvSpPr>
        <p:spPr>
          <a:xfrm>
            <a:off x="238125" y="1845734"/>
            <a:ext cx="4288155" cy="4481227"/>
          </a:xfrm>
          <a:prstGeom prst="rect">
            <a:avLst/>
          </a:prstGeom>
        </p:spPr>
        <p:style>
          <a:lnRef idx="2">
            <a:schemeClr val="accent1"/>
          </a:lnRef>
          <a:fillRef idx="1">
            <a:schemeClr val="lt1"/>
          </a:fillRef>
          <a:effectRef idx="0">
            <a:schemeClr val="accent1"/>
          </a:effectRef>
          <a:fontRef idx="minor">
            <a:schemeClr val="dk1"/>
          </a:fontRef>
        </p:style>
        <p:txBody>
          <a:bodyPr vert="horz" wrap="square" lIns="0" tIns="45720" rIns="0" bIns="45720" rtlCol="0">
            <a:sp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dk1"/>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dk1"/>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9pPr>
          </a:lstStyle>
          <a:p>
            <a:pPr marL="274320" indent="-274320">
              <a:spcAft>
                <a:spcPts val="0"/>
              </a:spcAft>
              <a:buFont typeface="Wingdings"/>
              <a:buChar char=""/>
              <a:defRPr/>
            </a:pPr>
            <a:r>
              <a:rPr lang="en-GB" dirty="0" smtClean="0"/>
              <a:t>Visit to own house in disguise</a:t>
            </a:r>
          </a:p>
          <a:p>
            <a:pPr marL="274320" indent="-274320">
              <a:spcAft>
                <a:spcPts val="0"/>
              </a:spcAft>
              <a:buFont typeface="Wingdings"/>
              <a:buChar char=""/>
              <a:defRPr/>
            </a:pPr>
            <a:endParaRPr lang="en-GB" dirty="0" smtClean="0"/>
          </a:p>
          <a:p>
            <a:pPr marL="274320" indent="-274320">
              <a:spcAft>
                <a:spcPts val="0"/>
              </a:spcAft>
              <a:buFont typeface="Wingdings"/>
              <a:buChar char=""/>
              <a:defRPr/>
            </a:pPr>
            <a:r>
              <a:rPr lang="en-GB" dirty="0" smtClean="0"/>
              <a:t>Recognition by relatives and allies, usually involving a test</a:t>
            </a:r>
          </a:p>
          <a:p>
            <a:pPr marL="274320" indent="-274320">
              <a:spcAft>
                <a:spcPts val="0"/>
              </a:spcAft>
              <a:buFont typeface="Wingdings"/>
              <a:buNone/>
              <a:defRPr/>
            </a:pPr>
            <a:endParaRPr lang="en-GB" dirty="0" smtClean="0"/>
          </a:p>
          <a:p>
            <a:pPr marL="274320" indent="-274320">
              <a:spcAft>
                <a:spcPts val="0"/>
              </a:spcAft>
              <a:buFont typeface="Wingdings"/>
              <a:buNone/>
              <a:defRPr/>
            </a:pPr>
            <a:endParaRPr lang="en-GB" dirty="0" smtClean="0"/>
          </a:p>
          <a:p>
            <a:pPr marL="274320" indent="-274320">
              <a:spcAft>
                <a:spcPts val="0"/>
              </a:spcAft>
              <a:buFont typeface="Wingdings"/>
              <a:buNone/>
              <a:defRPr/>
            </a:pPr>
            <a:endParaRPr lang="en-GB" dirty="0" smtClean="0"/>
          </a:p>
          <a:p>
            <a:pPr marL="274320" indent="-274320">
              <a:spcAft>
                <a:spcPts val="0"/>
              </a:spcAft>
              <a:buFont typeface="Wingdings"/>
              <a:buChar char=""/>
              <a:defRPr/>
            </a:pPr>
            <a:r>
              <a:rPr lang="en-GB" dirty="0" smtClean="0"/>
              <a:t>Revenge on usurpers </a:t>
            </a:r>
          </a:p>
          <a:p>
            <a:pPr marL="274320" indent="-274320">
              <a:spcAft>
                <a:spcPts val="0"/>
              </a:spcAft>
              <a:buFont typeface="Wingdings"/>
              <a:buChar char=""/>
              <a:defRPr/>
            </a:pPr>
            <a:endParaRPr lang="en-GB" sz="2800" dirty="0" smtClean="0"/>
          </a:p>
          <a:p>
            <a:pPr marL="274320" indent="-274320">
              <a:spcAft>
                <a:spcPts val="0"/>
              </a:spcAft>
              <a:buFont typeface="Wingdings"/>
              <a:buChar char=""/>
              <a:defRPr/>
            </a:pPr>
            <a:r>
              <a:rPr lang="en-GB" dirty="0" smtClean="0"/>
              <a:t>Restoration of the hero – including a physical change</a:t>
            </a:r>
            <a:endParaRPr lang="en-GB" sz="1600" dirty="0"/>
          </a:p>
        </p:txBody>
      </p:sp>
      <p:sp>
        <p:nvSpPr>
          <p:cNvPr id="12" name="Content Placeholder 6"/>
          <p:cNvSpPr txBox="1">
            <a:spLocks/>
          </p:cNvSpPr>
          <p:nvPr/>
        </p:nvSpPr>
        <p:spPr>
          <a:xfrm>
            <a:off x="4663440" y="1845736"/>
            <a:ext cx="4004310" cy="428065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dk1"/>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dk1"/>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9pPr>
          </a:lstStyle>
          <a:p>
            <a:pPr marL="274320" indent="-274320">
              <a:spcAft>
                <a:spcPts val="0"/>
              </a:spcAft>
              <a:buFont typeface="Wingdings"/>
              <a:buChar char=""/>
              <a:defRPr/>
            </a:pPr>
            <a:r>
              <a:rPr lang="en-GB" smtClean="0"/>
              <a:t>Odysseus dressed up as a beggar (</a:t>
            </a:r>
            <a:r>
              <a:rPr lang="en-GB" i="1" smtClean="0"/>
              <a:t>Od</a:t>
            </a:r>
            <a:r>
              <a:rPr lang="en-GB" smtClean="0"/>
              <a:t>. 17; 18)</a:t>
            </a:r>
          </a:p>
          <a:p>
            <a:pPr marL="274320" indent="-274320">
              <a:spcAft>
                <a:spcPts val="0"/>
              </a:spcAft>
              <a:buFont typeface="Wingdings"/>
              <a:buChar char=""/>
              <a:defRPr/>
            </a:pPr>
            <a:endParaRPr lang="en-GB" sz="100" smtClean="0"/>
          </a:p>
          <a:p>
            <a:pPr marL="274320" indent="-274320">
              <a:spcAft>
                <a:spcPts val="0"/>
              </a:spcAft>
              <a:buFont typeface="Wingdings"/>
              <a:buChar char=""/>
              <a:defRPr/>
            </a:pPr>
            <a:r>
              <a:rPr lang="en-GB" smtClean="0"/>
              <a:t>Recognition:</a:t>
            </a:r>
          </a:p>
          <a:p>
            <a:pPr marL="640080" lvl="1" indent="-274320">
              <a:spcAft>
                <a:spcPts val="0"/>
              </a:spcAft>
              <a:buFont typeface="Wingdings 2"/>
              <a:buChar char=""/>
              <a:defRPr/>
            </a:pPr>
            <a:r>
              <a:rPr lang="en-GB" smtClean="0"/>
              <a:t>The dog Argos (17)</a:t>
            </a:r>
          </a:p>
          <a:p>
            <a:pPr marL="640080" lvl="1" indent="-274320">
              <a:spcAft>
                <a:spcPts val="0"/>
              </a:spcAft>
              <a:buFont typeface="Wingdings 2"/>
              <a:buChar char=""/>
              <a:defRPr/>
            </a:pPr>
            <a:r>
              <a:rPr lang="en-GB" smtClean="0"/>
              <a:t>Eurykleia the nurse (19)</a:t>
            </a:r>
          </a:p>
          <a:p>
            <a:pPr marL="640080" lvl="1" indent="-274320">
              <a:spcAft>
                <a:spcPts val="0"/>
              </a:spcAft>
              <a:buFont typeface="Wingdings 2"/>
              <a:buChar char=""/>
              <a:defRPr/>
            </a:pPr>
            <a:r>
              <a:rPr lang="en-GB" smtClean="0"/>
              <a:t>Suitors in the contest of the bow (21)</a:t>
            </a:r>
          </a:p>
          <a:p>
            <a:pPr marL="640080" lvl="1" indent="-274320">
              <a:spcAft>
                <a:spcPts val="0"/>
              </a:spcAft>
              <a:buFont typeface="Wingdings 2"/>
              <a:buChar char=""/>
              <a:defRPr/>
            </a:pPr>
            <a:r>
              <a:rPr lang="en-GB" smtClean="0"/>
              <a:t>Penelope (23)</a:t>
            </a:r>
          </a:p>
          <a:p>
            <a:pPr marL="640080" lvl="1" indent="-274320">
              <a:spcAft>
                <a:spcPts val="0"/>
              </a:spcAft>
              <a:buFont typeface="Calibri" pitchFamily="34" charset="0"/>
              <a:buNone/>
              <a:defRPr/>
            </a:pPr>
            <a:endParaRPr lang="en-GB" smtClean="0"/>
          </a:p>
          <a:p>
            <a:pPr marL="274320" indent="-274320">
              <a:spcAft>
                <a:spcPts val="0"/>
              </a:spcAft>
              <a:buFont typeface="Wingdings"/>
              <a:buChar char=""/>
              <a:defRPr/>
            </a:pPr>
            <a:r>
              <a:rPr lang="en-GB" smtClean="0"/>
              <a:t>Revenge:</a:t>
            </a:r>
          </a:p>
          <a:p>
            <a:pPr marL="640080" lvl="1" indent="-274320">
              <a:spcAft>
                <a:spcPts val="0"/>
              </a:spcAft>
              <a:buFont typeface="Wingdings 2"/>
              <a:buChar char=""/>
              <a:defRPr/>
            </a:pPr>
            <a:r>
              <a:rPr lang="en-GB" smtClean="0"/>
              <a:t>Killing of the suitors (22)</a:t>
            </a:r>
          </a:p>
          <a:p>
            <a:pPr marL="640080" lvl="1" indent="-274320">
              <a:spcAft>
                <a:spcPts val="0"/>
              </a:spcAft>
              <a:buFont typeface="Wingdings 2"/>
              <a:buChar char=""/>
              <a:defRPr/>
            </a:pPr>
            <a:endParaRPr lang="en-GB" smtClean="0"/>
          </a:p>
          <a:p>
            <a:pPr marL="274320" indent="-274320">
              <a:spcAft>
                <a:spcPts val="0"/>
              </a:spcAft>
              <a:buFont typeface="Wingdings"/>
              <a:buChar char=""/>
              <a:defRPr/>
            </a:pPr>
            <a:r>
              <a:rPr lang="en-GB" smtClean="0"/>
              <a:t>Restoration: Athena (23)</a:t>
            </a:r>
            <a:endParaRPr lang="en-GB" dirty="0"/>
          </a:p>
        </p:txBody>
      </p:sp>
    </p:spTree>
    <p:extLst>
      <p:ext uri="{BB962C8B-B14F-4D97-AF65-F5344CB8AC3E}">
        <p14:creationId xmlns:p14="http://schemas.microsoft.com/office/powerpoint/2010/main" val="3834071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2000"/>
                                        <p:tgtEl>
                                          <p:spTgt spid="11"/>
                                        </p:tgtEl>
                                      </p:cBhvr>
                                    </p:animEffect>
                                    <p:anim calcmode="lin" valueType="num">
                                      <p:cBhvr>
                                        <p:cTn id="8" dur="2000" fill="hold"/>
                                        <p:tgtEl>
                                          <p:spTgt spid="11"/>
                                        </p:tgtEl>
                                        <p:attrNameLst>
                                          <p:attrName>ppt_w</p:attrName>
                                        </p:attrNameLst>
                                      </p:cBhvr>
                                      <p:tavLst>
                                        <p:tav tm="0" fmla="#ppt_w*sin(2.5*pi*$)">
                                          <p:val>
                                            <p:fltVal val="0"/>
                                          </p:val>
                                        </p:tav>
                                        <p:tav tm="100000">
                                          <p:val>
                                            <p:fltVal val="1"/>
                                          </p:val>
                                        </p:tav>
                                      </p:tavLst>
                                    </p:anim>
                                    <p:anim calcmode="lin" valueType="num">
                                      <p:cBhvr>
                                        <p:cTn id="9" dur="2000" fill="hold"/>
                                        <p:tgtEl>
                                          <p:spTgt spid="11"/>
                                        </p:tgtEl>
                                        <p:attrNameLst>
                                          <p:attrName>ppt_h</p:attrName>
                                        </p:attrNameLst>
                                      </p:cBhvr>
                                      <p:tavLst>
                                        <p:tav tm="0">
                                          <p:val>
                                            <p:strVal val="#ppt_h"/>
                                          </p:val>
                                        </p:tav>
                                        <p:tav tm="100000">
                                          <p:val>
                                            <p:strVal val="#ppt_h"/>
                                          </p:val>
                                        </p:tav>
                                      </p:tavLst>
                                    </p:anim>
                                  </p:childTnLst>
                                </p:cTn>
                              </p:par>
                              <p:par>
                                <p:cTn id="10" presetID="45" presetClass="entr" presetSubtype="0" fill="hold" grpId="0" nodeType="with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2000"/>
                                        <p:tgtEl>
                                          <p:spTgt spid="12"/>
                                        </p:tgtEl>
                                      </p:cBhvr>
                                    </p:animEffect>
                                    <p:anim calcmode="lin" valueType="num">
                                      <p:cBhvr>
                                        <p:cTn id="13" dur="2000" fill="hold"/>
                                        <p:tgtEl>
                                          <p:spTgt spid="12"/>
                                        </p:tgtEl>
                                        <p:attrNameLst>
                                          <p:attrName>ppt_w</p:attrName>
                                        </p:attrNameLst>
                                      </p:cBhvr>
                                      <p:tavLst>
                                        <p:tav tm="0" fmla="#ppt_w*sin(2.5*pi*$)">
                                          <p:val>
                                            <p:fltVal val="0"/>
                                          </p:val>
                                        </p:tav>
                                        <p:tav tm="100000">
                                          <p:val>
                                            <p:fltVal val="1"/>
                                          </p:val>
                                        </p:tav>
                                      </p:tavLst>
                                    </p:anim>
                                    <p:anim calcmode="lin" valueType="num">
                                      <p:cBhvr>
                                        <p:cTn id="14" dur="2000" fill="hold"/>
                                        <p:tgtEl>
                                          <p:spTgt spid="1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225" y="286604"/>
            <a:ext cx="8090535" cy="1450757"/>
          </a:xfrm>
        </p:spPr>
        <p:txBody>
          <a:bodyPr/>
          <a:lstStyle/>
          <a:p>
            <a:r>
              <a:rPr lang="en-GB" b="1" dirty="0"/>
              <a:t>Recognition</a:t>
            </a:r>
            <a:r>
              <a:rPr lang="en-GB" b="1" dirty="0" smtClean="0"/>
              <a:t>: </a:t>
            </a:r>
            <a:r>
              <a:rPr lang="en-GB" b="1" dirty="0" err="1" smtClean="0"/>
              <a:t>Eurykleia</a:t>
            </a:r>
            <a:r>
              <a:rPr lang="en-GB" b="1" dirty="0" smtClean="0"/>
              <a:t> </a:t>
            </a:r>
            <a:endParaRPr lang="en-GB" b="1" dirty="0"/>
          </a:p>
        </p:txBody>
      </p:sp>
      <p:sp>
        <p:nvSpPr>
          <p:cNvPr id="3" name="Content Placeholder 2"/>
          <p:cNvSpPr>
            <a:spLocks noGrp="1"/>
          </p:cNvSpPr>
          <p:nvPr>
            <p:ph idx="1"/>
          </p:nvPr>
        </p:nvSpPr>
        <p:spPr>
          <a:xfrm>
            <a:off x="276225" y="5657849"/>
            <a:ext cx="8185785" cy="868469"/>
          </a:xfrm>
        </p:spPr>
        <p:txBody>
          <a:bodyPr/>
          <a:lstStyle/>
          <a:p>
            <a:r>
              <a:rPr lang="en-GB" dirty="0" smtClean="0"/>
              <a:t>‘As </a:t>
            </a:r>
            <a:r>
              <a:rPr lang="en-GB" dirty="0"/>
              <a:t>she approached and began to wash him, so it was: she immediately knew the scar Odysseus had received from a white-tusked </a:t>
            </a:r>
            <a:r>
              <a:rPr lang="en-GB" dirty="0" smtClean="0"/>
              <a:t>boar…’ (</a:t>
            </a:r>
            <a:r>
              <a:rPr lang="en-GB" i="1" dirty="0" smtClean="0"/>
              <a:t>Odyssey</a:t>
            </a:r>
            <a:r>
              <a:rPr lang="en-GB" dirty="0" smtClean="0"/>
              <a:t> book 19)</a:t>
            </a:r>
            <a:endParaRPr lang="en-GB" dirty="0"/>
          </a:p>
        </p:txBody>
      </p:sp>
      <p:pic>
        <p:nvPicPr>
          <p:cNvPr id="4" name="Picture 3"/>
          <p:cNvPicPr>
            <a:picLocks noChangeAspect="1"/>
          </p:cNvPicPr>
          <p:nvPr/>
        </p:nvPicPr>
        <p:blipFill>
          <a:blip r:embed="rId2"/>
          <a:stretch>
            <a:fillRect/>
          </a:stretch>
        </p:blipFill>
        <p:spPr>
          <a:xfrm>
            <a:off x="276225" y="2100262"/>
            <a:ext cx="4254390" cy="2957513"/>
          </a:xfrm>
          <a:prstGeom prst="rect">
            <a:avLst/>
          </a:prstGeom>
        </p:spPr>
      </p:pic>
      <p:sp>
        <p:nvSpPr>
          <p:cNvPr id="5" name="TextBox 4"/>
          <p:cNvSpPr txBox="1"/>
          <p:nvPr/>
        </p:nvSpPr>
        <p:spPr>
          <a:xfrm>
            <a:off x="276225" y="4691015"/>
            <a:ext cx="4254390" cy="95410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400" dirty="0"/>
              <a:t>Attic red-figure cup, Odysseus' old nurse </a:t>
            </a:r>
            <a:r>
              <a:rPr lang="en-GB" sz="1400" dirty="0" err="1"/>
              <a:t>Eurykleia</a:t>
            </a:r>
            <a:r>
              <a:rPr lang="en-GB" sz="1400" dirty="0"/>
              <a:t> recognizes his scar as she washes her master's </a:t>
            </a:r>
            <a:r>
              <a:rPr lang="en-GB" sz="1400" dirty="0" smtClean="0"/>
              <a:t>foot, </a:t>
            </a:r>
            <a:r>
              <a:rPr lang="en-GB" sz="1400" dirty="0" err="1"/>
              <a:t>Eumaios</a:t>
            </a:r>
            <a:r>
              <a:rPr lang="en-GB" sz="1400" dirty="0"/>
              <a:t> on the right is offering Odysseus a </a:t>
            </a:r>
            <a:r>
              <a:rPr lang="en-GB" sz="1400" dirty="0" smtClean="0"/>
              <a:t>gift, c. </a:t>
            </a:r>
            <a:r>
              <a:rPr lang="en-GB" sz="1400" dirty="0"/>
              <a:t>440 BC, </a:t>
            </a:r>
            <a:r>
              <a:rPr lang="en-GB" sz="1400" dirty="0" err="1"/>
              <a:t>Museo</a:t>
            </a:r>
            <a:r>
              <a:rPr lang="en-GB" sz="1400" dirty="0"/>
              <a:t> </a:t>
            </a:r>
            <a:r>
              <a:rPr lang="en-GB" sz="1400" dirty="0" err="1"/>
              <a:t>Nazionale</a:t>
            </a:r>
            <a:r>
              <a:rPr lang="en-GB" sz="1400" dirty="0"/>
              <a:t>, </a:t>
            </a:r>
            <a:r>
              <a:rPr lang="en-GB" sz="1400" dirty="0" err="1"/>
              <a:t>Chiusi</a:t>
            </a:r>
            <a:r>
              <a:rPr lang="en-GB" sz="1400" dirty="0"/>
              <a:t>, Italy</a:t>
            </a:r>
          </a:p>
        </p:txBody>
      </p:sp>
      <p:sp>
        <p:nvSpPr>
          <p:cNvPr id="11" name="Content Placeholder 4"/>
          <p:cNvSpPr txBox="1">
            <a:spLocks/>
          </p:cNvSpPr>
          <p:nvPr/>
        </p:nvSpPr>
        <p:spPr>
          <a:xfrm>
            <a:off x="5695951" y="515351"/>
            <a:ext cx="3209926" cy="2585323"/>
          </a:xfrm>
          <a:prstGeom prst="rect">
            <a:avLst/>
          </a:prstGeom>
        </p:spPr>
        <p:style>
          <a:lnRef idx="2">
            <a:schemeClr val="accent1"/>
          </a:lnRef>
          <a:fillRef idx="1">
            <a:schemeClr val="lt1"/>
          </a:fillRef>
          <a:effectRef idx="0">
            <a:schemeClr val="accent1"/>
          </a:effectRef>
          <a:fontRef idx="minor">
            <a:schemeClr val="dk1"/>
          </a:fontRef>
        </p:style>
        <p:txBody>
          <a:bodyPr vert="horz" wrap="square" lIns="0" tIns="45720" rIns="0" bIns="45720" rtlCol="0">
            <a:sp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dk1"/>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dk1"/>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9pPr>
          </a:lstStyle>
          <a:p>
            <a:pPr>
              <a:spcBef>
                <a:spcPts val="0"/>
              </a:spcBef>
              <a:spcAft>
                <a:spcPts val="0"/>
              </a:spcAft>
              <a:defRPr/>
            </a:pPr>
            <a:r>
              <a:rPr lang="en-GB" b="1" dirty="0" smtClean="0"/>
              <a:t>Agamemnon</a:t>
            </a:r>
          </a:p>
          <a:p>
            <a:pPr>
              <a:spcBef>
                <a:spcPts val="0"/>
              </a:spcBef>
              <a:spcAft>
                <a:spcPts val="0"/>
              </a:spcAft>
              <a:defRPr/>
            </a:pPr>
            <a:endParaRPr lang="en-GB" sz="1600" dirty="0" smtClean="0"/>
          </a:p>
          <a:p>
            <a:pPr>
              <a:spcBef>
                <a:spcPts val="0"/>
              </a:spcBef>
              <a:spcAft>
                <a:spcPts val="0"/>
              </a:spcAft>
              <a:defRPr/>
            </a:pPr>
            <a:r>
              <a:rPr lang="en-GB" sz="1600" b="1" dirty="0" smtClean="0"/>
              <a:t>Clytemnestra</a:t>
            </a:r>
            <a:r>
              <a:rPr lang="en-GB" sz="1600" dirty="0" smtClean="0"/>
              <a:t>: Woman bringing water = destruction</a:t>
            </a:r>
          </a:p>
          <a:p>
            <a:pPr>
              <a:spcBef>
                <a:spcPts val="0"/>
              </a:spcBef>
              <a:spcAft>
                <a:spcPts val="0"/>
              </a:spcAft>
              <a:defRPr/>
            </a:pPr>
            <a:endParaRPr lang="en-GB" sz="1600" dirty="0" smtClean="0"/>
          </a:p>
          <a:p>
            <a:pPr>
              <a:spcBef>
                <a:spcPts val="0"/>
              </a:spcBef>
              <a:spcAft>
                <a:spcPts val="0"/>
              </a:spcAft>
              <a:defRPr/>
            </a:pPr>
            <a:endParaRPr lang="en-GB" sz="1600" dirty="0" smtClean="0"/>
          </a:p>
          <a:p>
            <a:pPr>
              <a:spcBef>
                <a:spcPts val="0"/>
              </a:spcBef>
              <a:spcAft>
                <a:spcPts val="0"/>
              </a:spcAft>
              <a:defRPr/>
            </a:pPr>
            <a:r>
              <a:rPr lang="en-GB" sz="1600" dirty="0" smtClean="0"/>
              <a:t>Depicted as aged and brought low by a young female (Cassandra – prophecy) and by a young man (</a:t>
            </a:r>
            <a:r>
              <a:rPr lang="en-GB" sz="1600" dirty="0" err="1" smtClean="0"/>
              <a:t>Aegistheus</a:t>
            </a:r>
            <a:r>
              <a:rPr lang="en-GB" sz="1600" dirty="0" smtClean="0"/>
              <a:t>) - Aeschylus’ </a:t>
            </a:r>
            <a:r>
              <a:rPr lang="en-GB" sz="1600" i="1" dirty="0" smtClean="0"/>
              <a:t>Agamemnon</a:t>
            </a:r>
            <a:endParaRPr lang="en-GB" sz="1600" b="1" dirty="0"/>
          </a:p>
        </p:txBody>
      </p:sp>
      <p:sp>
        <p:nvSpPr>
          <p:cNvPr id="12" name="Content Placeholder 5"/>
          <p:cNvSpPr txBox="1">
            <a:spLocks/>
          </p:cNvSpPr>
          <p:nvPr/>
        </p:nvSpPr>
        <p:spPr>
          <a:xfrm>
            <a:off x="5314951" y="3267544"/>
            <a:ext cx="3590926" cy="236372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dk1"/>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dk1"/>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dk1"/>
                </a:solidFill>
                <a:latin typeface="+mn-lt"/>
                <a:ea typeface="+mn-ea"/>
                <a:cs typeface="+mn-cs"/>
              </a:defRPr>
            </a:lvl9pPr>
          </a:lstStyle>
          <a:p>
            <a:pPr>
              <a:spcBef>
                <a:spcPts val="0"/>
              </a:spcBef>
              <a:spcAft>
                <a:spcPts val="0"/>
              </a:spcAft>
              <a:defRPr/>
            </a:pPr>
            <a:r>
              <a:rPr lang="en-GB" b="1" smtClean="0"/>
              <a:t>Odysseus</a:t>
            </a:r>
          </a:p>
          <a:p>
            <a:pPr>
              <a:spcBef>
                <a:spcPts val="0"/>
              </a:spcBef>
              <a:spcAft>
                <a:spcPts val="0"/>
              </a:spcAft>
              <a:defRPr/>
            </a:pPr>
            <a:endParaRPr lang="en-GB" sz="1600" b="1" smtClean="0"/>
          </a:p>
          <a:p>
            <a:pPr>
              <a:spcBef>
                <a:spcPts val="0"/>
              </a:spcBef>
              <a:spcAft>
                <a:spcPts val="0"/>
              </a:spcAft>
              <a:defRPr/>
            </a:pPr>
            <a:r>
              <a:rPr lang="en-GB" sz="1600" b="1" smtClean="0"/>
              <a:t>Eurykleia</a:t>
            </a:r>
            <a:r>
              <a:rPr lang="en-GB" sz="1600" smtClean="0"/>
              <a:t>: woman bringing water = potential destruction, later averted, to bring restoration and hope</a:t>
            </a:r>
          </a:p>
          <a:p>
            <a:pPr>
              <a:spcBef>
                <a:spcPts val="0"/>
              </a:spcBef>
              <a:spcAft>
                <a:spcPts val="0"/>
              </a:spcAft>
              <a:defRPr/>
            </a:pPr>
            <a:endParaRPr lang="en-GB" sz="1600" smtClean="0"/>
          </a:p>
          <a:p>
            <a:pPr>
              <a:spcBef>
                <a:spcPts val="0"/>
              </a:spcBef>
              <a:spcAft>
                <a:spcPts val="0"/>
              </a:spcAft>
              <a:defRPr/>
            </a:pPr>
            <a:r>
              <a:rPr lang="en-GB" sz="1600" smtClean="0"/>
              <a:t>Supposedly old man, but acts actively – youthful recounting of Odysseus’ hunting exploits and his silencing of Eurykleia</a:t>
            </a:r>
            <a:endParaRPr lang="en-GB" sz="1600" b="1" dirty="0"/>
          </a:p>
        </p:txBody>
      </p:sp>
      <p:pic>
        <p:nvPicPr>
          <p:cNvPr id="13" name="Picture 12"/>
          <p:cNvPicPr>
            <a:picLocks noChangeAspect="1"/>
          </p:cNvPicPr>
          <p:nvPr/>
        </p:nvPicPr>
        <p:blipFill>
          <a:blip r:embed="rId3"/>
          <a:stretch>
            <a:fillRect/>
          </a:stretch>
        </p:blipFill>
        <p:spPr>
          <a:xfrm>
            <a:off x="621440" y="1818942"/>
            <a:ext cx="3563959" cy="3757326"/>
          </a:xfrm>
          <a:prstGeom prst="rect">
            <a:avLst/>
          </a:prstGeom>
        </p:spPr>
      </p:pic>
      <p:sp>
        <p:nvSpPr>
          <p:cNvPr id="14" name="TextBox 13"/>
          <p:cNvSpPr txBox="1"/>
          <p:nvPr/>
        </p:nvSpPr>
        <p:spPr>
          <a:xfrm>
            <a:off x="329305" y="5540382"/>
            <a:ext cx="4148228" cy="33855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nn-NO" sz="1600" dirty="0" smtClean="0"/>
              <a:t>Melian terracotta relief, c. 450 BC, Met Museum</a:t>
            </a:r>
            <a:endParaRPr lang="nn-NO" sz="1600" dirty="0"/>
          </a:p>
        </p:txBody>
      </p:sp>
    </p:spTree>
    <p:extLst>
      <p:ext uri="{BB962C8B-B14F-4D97-AF65-F5344CB8AC3E}">
        <p14:creationId xmlns:p14="http://schemas.microsoft.com/office/powerpoint/2010/main" val="3969621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randombar(horizontal)">
                                      <p:cBhvr>
                                        <p:cTn id="7" dur="500"/>
                                        <p:tgtEl>
                                          <p:spTgt spid="13"/>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randombar(horizontal)">
                                      <p:cBhvr>
                                        <p:cTn id="1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3894" y="742471"/>
            <a:ext cx="7467600" cy="868362"/>
          </a:xfrm>
        </p:spPr>
        <p:txBody>
          <a:bodyPr/>
          <a:lstStyle/>
          <a:p>
            <a:pPr eaLnBrk="1" fontAlgn="auto" hangingPunct="1">
              <a:spcAft>
                <a:spcPts val="0"/>
              </a:spcAft>
              <a:defRPr/>
            </a:pPr>
            <a:r>
              <a:rPr lang="en-GB" b="1" dirty="0" smtClean="0"/>
              <a:t>Recognition and Test</a:t>
            </a:r>
            <a:endParaRPr lang="en-GB" b="1" dirty="0"/>
          </a:p>
        </p:txBody>
      </p:sp>
      <p:sp>
        <p:nvSpPr>
          <p:cNvPr id="3" name="Content Placeholder 2"/>
          <p:cNvSpPr>
            <a:spLocks noGrp="1"/>
          </p:cNvSpPr>
          <p:nvPr>
            <p:ph sz="quarter" idx="1"/>
          </p:nvPr>
        </p:nvSpPr>
        <p:spPr>
          <a:xfrm>
            <a:off x="457200" y="1935125"/>
            <a:ext cx="7900988" cy="4494249"/>
          </a:xfrm>
        </p:spPr>
        <p:txBody>
          <a:bodyPr>
            <a:normAutofit/>
          </a:bodyPr>
          <a:lstStyle/>
          <a:p>
            <a:pPr eaLnBrk="1" hangingPunct="1">
              <a:lnSpc>
                <a:spcPct val="80000"/>
              </a:lnSpc>
              <a:buFont typeface="Arial" panose="020B0604020202020204" pitchFamily="34" charset="0"/>
              <a:buChar char="•"/>
              <a:defRPr/>
            </a:pPr>
            <a:r>
              <a:rPr lang="en-GB" dirty="0" smtClean="0"/>
              <a:t> In many instances, the folk tale motive of recognition is combined with testing of the returning character</a:t>
            </a:r>
          </a:p>
          <a:p>
            <a:pPr marL="201168" lvl="1" indent="0" eaLnBrk="1" hangingPunct="1">
              <a:lnSpc>
                <a:spcPct val="80000"/>
              </a:lnSpc>
              <a:buNone/>
              <a:defRPr/>
            </a:pPr>
            <a:endParaRPr lang="en-GB" sz="2000" dirty="0" smtClean="0"/>
          </a:p>
          <a:p>
            <a:pPr eaLnBrk="1" hangingPunct="1">
              <a:lnSpc>
                <a:spcPct val="80000"/>
              </a:lnSpc>
              <a:defRPr/>
            </a:pPr>
            <a:r>
              <a:rPr lang="en-GB" sz="2300" dirty="0" smtClean="0"/>
              <a:t>The contest of the bow, </a:t>
            </a:r>
            <a:r>
              <a:rPr lang="en-GB" sz="2300" i="1" dirty="0" smtClean="0"/>
              <a:t>Odyssey </a:t>
            </a:r>
            <a:r>
              <a:rPr lang="en-GB" sz="2300" dirty="0" smtClean="0"/>
              <a:t>book 21:</a:t>
            </a:r>
          </a:p>
          <a:p>
            <a:pPr eaLnBrk="1" hangingPunct="1">
              <a:lnSpc>
                <a:spcPct val="80000"/>
              </a:lnSpc>
              <a:buFont typeface="Wingdings" pitchFamily="28" charset="2"/>
              <a:buNone/>
              <a:defRPr/>
            </a:pPr>
            <a:endParaRPr lang="en-GB" sz="2300" dirty="0" smtClean="0"/>
          </a:p>
          <a:p>
            <a:pPr marL="355600" lvl="1" indent="11113" eaLnBrk="1" hangingPunct="1">
              <a:lnSpc>
                <a:spcPct val="80000"/>
              </a:lnSpc>
              <a:buFont typeface="Wingdings 2" pitchFamily="28" charset="2"/>
              <a:buNone/>
              <a:defRPr/>
            </a:pPr>
            <a:r>
              <a:rPr lang="en-GB" sz="2200" dirty="0" smtClean="0"/>
              <a:t>‘Now the bright-eyed goddess Athene put it into the mind of good Penelope, the daughter of </a:t>
            </a:r>
            <a:r>
              <a:rPr lang="en-GB" sz="2200" dirty="0" err="1" smtClean="0"/>
              <a:t>Icarius</a:t>
            </a:r>
            <a:r>
              <a:rPr lang="en-GB" sz="2200" dirty="0" smtClean="0"/>
              <a:t>, to set the bow and the axes of grey iron before the suitors there in Odysseus’ hall. This was to be their challenge – and the beginning of their slaughter. […]</a:t>
            </a:r>
          </a:p>
          <a:p>
            <a:pPr marL="355600" lvl="1" indent="11113" eaLnBrk="1" hangingPunct="1">
              <a:lnSpc>
                <a:spcPct val="80000"/>
              </a:lnSpc>
              <a:buFont typeface="Wingdings 2" pitchFamily="28" charset="2"/>
              <a:buNone/>
              <a:defRPr/>
            </a:pPr>
            <a:r>
              <a:rPr lang="en-GB" sz="2200" dirty="0" smtClean="0"/>
              <a:t>“So come then, my suitors – your prize stands here clearly before you. I give you now the great bow of godlike Odysseus. Whichever of you most easily strings the bow between his hands and shoots an arrow through all twelve axes, that is the man I shall go with.”’</a:t>
            </a:r>
          </a:p>
        </p:txBody>
      </p:sp>
      <p:pic>
        <p:nvPicPr>
          <p:cNvPr id="4" name="Picture 3"/>
          <p:cNvPicPr>
            <a:picLocks noChangeAspect="1"/>
          </p:cNvPicPr>
          <p:nvPr/>
        </p:nvPicPr>
        <p:blipFill>
          <a:blip r:embed="rId2"/>
          <a:stretch>
            <a:fillRect/>
          </a:stretch>
        </p:blipFill>
        <p:spPr>
          <a:xfrm>
            <a:off x="240450" y="3413384"/>
            <a:ext cx="3884983" cy="2666446"/>
          </a:xfrm>
          <a:prstGeom prst="rect">
            <a:avLst/>
          </a:prstGeom>
        </p:spPr>
      </p:pic>
      <p:pic>
        <p:nvPicPr>
          <p:cNvPr id="5" name="Picture 4"/>
          <p:cNvPicPr>
            <a:picLocks noChangeAspect="1"/>
          </p:cNvPicPr>
          <p:nvPr/>
        </p:nvPicPr>
        <p:blipFill>
          <a:blip r:embed="rId3"/>
          <a:stretch>
            <a:fillRect/>
          </a:stretch>
        </p:blipFill>
        <p:spPr>
          <a:xfrm>
            <a:off x="4191554" y="4250070"/>
            <a:ext cx="4654734" cy="1948092"/>
          </a:xfrm>
          <a:prstGeom prst="rect">
            <a:avLst/>
          </a:prstGeom>
        </p:spPr>
      </p:pic>
      <p:sp>
        <p:nvSpPr>
          <p:cNvPr id="6" name="TextBox 5"/>
          <p:cNvSpPr txBox="1"/>
          <p:nvPr/>
        </p:nvSpPr>
        <p:spPr>
          <a:xfrm>
            <a:off x="240450" y="6252593"/>
            <a:ext cx="8605837" cy="33855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600" dirty="0"/>
              <a:t>Attic red-figure skyphos</a:t>
            </a:r>
            <a:r>
              <a:rPr lang="en-GB" sz="1600" dirty="0" smtClean="0"/>
              <a:t>, Odysseys slaying the suitors c. </a:t>
            </a:r>
            <a:r>
              <a:rPr lang="en-GB" sz="1600" dirty="0"/>
              <a:t>440 </a:t>
            </a:r>
            <a:r>
              <a:rPr lang="en-GB" sz="1600" dirty="0" smtClean="0"/>
              <a:t>BC,</a:t>
            </a:r>
            <a:r>
              <a:rPr lang="en-GB" sz="1600" dirty="0"/>
              <a:t> </a:t>
            </a:r>
            <a:r>
              <a:rPr lang="en-GB" sz="1600" dirty="0" err="1"/>
              <a:t>Tarquinia</a:t>
            </a:r>
            <a:r>
              <a:rPr lang="en-GB" sz="1600" dirty="0"/>
              <a:t> (Italy</a:t>
            </a:r>
            <a:r>
              <a:rPr lang="en-GB" sz="1600" dirty="0" smtClean="0"/>
              <a:t>), </a:t>
            </a:r>
            <a:r>
              <a:rPr lang="en-GB" sz="1600" dirty="0" err="1" smtClean="0"/>
              <a:t>Altes</a:t>
            </a:r>
            <a:r>
              <a:rPr lang="en-GB" sz="1600" dirty="0" smtClean="0"/>
              <a:t> Museum Berlin.</a:t>
            </a:r>
            <a:endParaRPr lang="en-GB" sz="1600" dirty="0"/>
          </a:p>
        </p:txBody>
      </p:sp>
      <p:pic>
        <p:nvPicPr>
          <p:cNvPr id="7" name="Picture 6"/>
          <p:cNvPicPr>
            <a:picLocks noChangeAspect="1"/>
          </p:cNvPicPr>
          <p:nvPr/>
        </p:nvPicPr>
        <p:blipFill>
          <a:blip r:embed="rId4"/>
          <a:stretch>
            <a:fillRect/>
          </a:stretch>
        </p:blipFill>
        <p:spPr>
          <a:xfrm>
            <a:off x="4342183" y="396991"/>
            <a:ext cx="4586791" cy="3690933"/>
          </a:xfrm>
          <a:prstGeom prst="rect">
            <a:avLst/>
          </a:prstGeom>
        </p:spPr>
      </p:pic>
      <p:sp>
        <p:nvSpPr>
          <p:cNvPr id="8" name="TextBox 7"/>
          <p:cNvSpPr txBox="1"/>
          <p:nvPr/>
        </p:nvSpPr>
        <p:spPr>
          <a:xfrm>
            <a:off x="673895" y="1935125"/>
            <a:ext cx="3517659" cy="107721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fontAlgn="auto">
              <a:spcBef>
                <a:spcPts val="0"/>
              </a:spcBef>
              <a:spcAft>
                <a:spcPts val="0"/>
              </a:spcAft>
              <a:defRPr/>
            </a:pPr>
            <a:r>
              <a:rPr lang="en-GB" sz="1600" dirty="0"/>
              <a:t>Campanian red-figure </a:t>
            </a:r>
            <a:r>
              <a:rPr lang="en-GB" sz="1600" dirty="0" smtClean="0"/>
              <a:t>bell-krater; slaughter </a:t>
            </a:r>
            <a:r>
              <a:rPr lang="en-GB" sz="1600" dirty="0"/>
              <a:t>of the suitors by Odysseus, Telemachus </a:t>
            </a:r>
            <a:r>
              <a:rPr lang="en-GB" sz="1600" dirty="0" smtClean="0"/>
              <a:t>and </a:t>
            </a:r>
            <a:r>
              <a:rPr lang="en-GB" sz="1600" dirty="0" err="1" smtClean="0"/>
              <a:t>Eumaeus</a:t>
            </a:r>
            <a:r>
              <a:rPr lang="en-GB" sz="1600" dirty="0" smtClean="0"/>
              <a:t> (the swineherd), c. </a:t>
            </a:r>
            <a:r>
              <a:rPr lang="en-GB" sz="1600" dirty="0"/>
              <a:t>330 BC, </a:t>
            </a:r>
            <a:r>
              <a:rPr lang="en-GB" sz="1600" dirty="0" smtClean="0"/>
              <a:t>Louvre. </a:t>
            </a:r>
            <a:endParaRPr lang="en-GB" sz="1600" dirty="0"/>
          </a:p>
        </p:txBody>
      </p:sp>
    </p:spTree>
    <p:extLst>
      <p:ext uri="{BB962C8B-B14F-4D97-AF65-F5344CB8AC3E}">
        <p14:creationId xmlns:p14="http://schemas.microsoft.com/office/powerpoint/2010/main" val="2527378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par>
                                <p:cTn id="10" presetID="53" presetClass="entr" presetSubtype="16"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500" fill="hold"/>
                                        <p:tgtEl>
                                          <p:spTgt spid="5"/>
                                        </p:tgtEl>
                                        <p:attrNameLst>
                                          <p:attrName>ppt_w</p:attrName>
                                        </p:attrNameLst>
                                      </p:cBhvr>
                                      <p:tavLst>
                                        <p:tav tm="0">
                                          <p:val>
                                            <p:fltVal val="0"/>
                                          </p:val>
                                        </p:tav>
                                        <p:tav tm="100000">
                                          <p:val>
                                            <p:strVal val="#ppt_w"/>
                                          </p:val>
                                        </p:tav>
                                      </p:tavLst>
                                    </p:anim>
                                    <p:anim calcmode="lin" valueType="num">
                                      <p:cBhvr>
                                        <p:cTn id="13" dur="500" fill="hold"/>
                                        <p:tgtEl>
                                          <p:spTgt spid="5"/>
                                        </p:tgtEl>
                                        <p:attrNameLst>
                                          <p:attrName>ppt_h</p:attrName>
                                        </p:attrNameLst>
                                      </p:cBhvr>
                                      <p:tavLst>
                                        <p:tav tm="0">
                                          <p:val>
                                            <p:fltVal val="0"/>
                                          </p:val>
                                        </p:tav>
                                        <p:tav tm="100000">
                                          <p:val>
                                            <p:strVal val="#ppt_h"/>
                                          </p:val>
                                        </p:tav>
                                      </p:tavLst>
                                    </p:anim>
                                    <p:animEffect transition="in" filter="fade">
                                      <p:cBhvr>
                                        <p:cTn id="14" dur="500"/>
                                        <p:tgtEl>
                                          <p:spTgt spid="5"/>
                                        </p:tgtEl>
                                      </p:cBhvr>
                                    </p:animEffect>
                                  </p:childTnLst>
                                </p:cTn>
                              </p:par>
                              <p:par>
                                <p:cTn id="15" presetID="53" presetClass="entr" presetSubtype="16" fill="hold" nodeType="with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p:cTn id="17" dur="500" fill="hold"/>
                                        <p:tgtEl>
                                          <p:spTgt spid="7"/>
                                        </p:tgtEl>
                                        <p:attrNameLst>
                                          <p:attrName>ppt_w</p:attrName>
                                        </p:attrNameLst>
                                      </p:cBhvr>
                                      <p:tavLst>
                                        <p:tav tm="0">
                                          <p:val>
                                            <p:fltVal val="0"/>
                                          </p:val>
                                        </p:tav>
                                        <p:tav tm="100000">
                                          <p:val>
                                            <p:strVal val="#ppt_w"/>
                                          </p:val>
                                        </p:tav>
                                      </p:tavLst>
                                    </p:anim>
                                    <p:anim calcmode="lin" valueType="num">
                                      <p:cBhvr>
                                        <p:cTn id="18" dur="500" fill="hold"/>
                                        <p:tgtEl>
                                          <p:spTgt spid="7"/>
                                        </p:tgtEl>
                                        <p:attrNameLst>
                                          <p:attrName>ppt_h</p:attrName>
                                        </p:attrNameLst>
                                      </p:cBhvr>
                                      <p:tavLst>
                                        <p:tav tm="0">
                                          <p:val>
                                            <p:fltVal val="0"/>
                                          </p:val>
                                        </p:tav>
                                        <p:tav tm="100000">
                                          <p:val>
                                            <p:strVal val="#ppt_h"/>
                                          </p:val>
                                        </p:tav>
                                      </p:tavLst>
                                    </p:anim>
                                    <p:animEffect transition="in" filter="fade">
                                      <p:cBhvr>
                                        <p:cTn id="19" dur="500"/>
                                        <p:tgtEl>
                                          <p:spTgt spid="7"/>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8"/>
                                        </p:tgtEl>
                                        <p:attrNameLst>
                                          <p:attrName>style.visibility</p:attrName>
                                        </p:attrNameLst>
                                      </p:cBhvr>
                                      <p:to>
                                        <p:strVal val="visible"/>
                                      </p:to>
                                    </p:set>
                                    <p:anim calcmode="lin" valueType="num">
                                      <p:cBhvr>
                                        <p:cTn id="22" dur="500" fill="hold"/>
                                        <p:tgtEl>
                                          <p:spTgt spid="8"/>
                                        </p:tgtEl>
                                        <p:attrNameLst>
                                          <p:attrName>ppt_w</p:attrName>
                                        </p:attrNameLst>
                                      </p:cBhvr>
                                      <p:tavLst>
                                        <p:tav tm="0">
                                          <p:val>
                                            <p:fltVal val="0"/>
                                          </p:val>
                                        </p:tav>
                                        <p:tav tm="100000">
                                          <p:val>
                                            <p:strVal val="#ppt_w"/>
                                          </p:val>
                                        </p:tav>
                                      </p:tavLst>
                                    </p:anim>
                                    <p:anim calcmode="lin" valueType="num">
                                      <p:cBhvr>
                                        <p:cTn id="23" dur="500" fill="hold"/>
                                        <p:tgtEl>
                                          <p:spTgt spid="8"/>
                                        </p:tgtEl>
                                        <p:attrNameLst>
                                          <p:attrName>ppt_h</p:attrName>
                                        </p:attrNameLst>
                                      </p:cBhvr>
                                      <p:tavLst>
                                        <p:tav tm="0">
                                          <p:val>
                                            <p:fltVal val="0"/>
                                          </p:val>
                                        </p:tav>
                                        <p:tav tm="100000">
                                          <p:val>
                                            <p:strVal val="#ppt_h"/>
                                          </p:val>
                                        </p:tav>
                                      </p:tavLst>
                                    </p:anim>
                                    <p:animEffect transition="in" filter="fade">
                                      <p:cBhvr>
                                        <p:cTn id="24" dur="500"/>
                                        <p:tgtEl>
                                          <p:spTgt spid="8"/>
                                        </p:tgtEl>
                                      </p:cBhvr>
                                    </p:animEffect>
                                  </p:childTnLst>
                                </p:cTn>
                              </p:par>
                              <p:par>
                                <p:cTn id="25" presetID="53" presetClass="entr" presetSubtype="16" fill="hold" grpId="0" nodeType="with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p:cTn id="27" dur="500" fill="hold"/>
                                        <p:tgtEl>
                                          <p:spTgt spid="6"/>
                                        </p:tgtEl>
                                        <p:attrNameLst>
                                          <p:attrName>ppt_w</p:attrName>
                                        </p:attrNameLst>
                                      </p:cBhvr>
                                      <p:tavLst>
                                        <p:tav tm="0">
                                          <p:val>
                                            <p:fltVal val="0"/>
                                          </p:val>
                                        </p:tav>
                                        <p:tav tm="100000">
                                          <p:val>
                                            <p:strVal val="#ppt_w"/>
                                          </p:val>
                                        </p:tav>
                                      </p:tavLst>
                                    </p:anim>
                                    <p:anim calcmode="lin" valueType="num">
                                      <p:cBhvr>
                                        <p:cTn id="28" dur="500" fill="hold"/>
                                        <p:tgtEl>
                                          <p:spTgt spid="6"/>
                                        </p:tgtEl>
                                        <p:attrNameLst>
                                          <p:attrName>ppt_h</p:attrName>
                                        </p:attrNameLst>
                                      </p:cBhvr>
                                      <p:tavLst>
                                        <p:tav tm="0">
                                          <p:val>
                                            <p:fltVal val="0"/>
                                          </p:val>
                                        </p:tav>
                                        <p:tav tm="100000">
                                          <p:val>
                                            <p:strVal val="#ppt_h"/>
                                          </p:val>
                                        </p:tav>
                                      </p:tavLst>
                                    </p:anim>
                                    <p:animEffect transition="in" filter="fade">
                                      <p:cBhvr>
                                        <p:cTn id="2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a:t>
            </a:r>
            <a:endParaRPr lang="en-GB" b="1" dirty="0"/>
          </a:p>
        </p:txBody>
      </p:sp>
      <p:sp>
        <p:nvSpPr>
          <p:cNvPr id="3" name="Content Placeholder 2"/>
          <p:cNvSpPr>
            <a:spLocks noGrp="1"/>
          </p:cNvSpPr>
          <p:nvPr>
            <p:ph idx="1"/>
          </p:nvPr>
        </p:nvSpPr>
        <p:spPr>
          <a:xfrm>
            <a:off x="822959" y="2052084"/>
            <a:ext cx="7543801" cy="4369980"/>
          </a:xfrm>
        </p:spPr>
        <p:txBody>
          <a:bodyPr/>
          <a:lstStyle/>
          <a:p>
            <a:pPr>
              <a:buFont typeface="Arial" panose="020B0604020202020204" pitchFamily="34" charset="0"/>
              <a:buChar char="•"/>
            </a:pPr>
            <a:r>
              <a:rPr lang="en-GB" sz="2400" dirty="0"/>
              <a:t> </a:t>
            </a:r>
            <a:r>
              <a:rPr lang="en-GB" sz="2600" dirty="0" err="1" smtClean="0"/>
              <a:t>Hurwit</a:t>
            </a:r>
            <a:r>
              <a:rPr lang="en-GB" sz="2600" dirty="0" smtClean="0"/>
              <a:t>, J. M. (2011) ‘The </a:t>
            </a:r>
            <a:r>
              <a:rPr lang="en-GB" sz="2600" dirty="0"/>
              <a:t>Shipwreck of Odysseus: Strong and Weak Imagery in Late Geometric </a:t>
            </a:r>
            <a:r>
              <a:rPr lang="en-GB" sz="2600" dirty="0" smtClean="0"/>
              <a:t>Art’, </a:t>
            </a:r>
            <a:r>
              <a:rPr lang="en-GB" sz="2600" i="1" dirty="0"/>
              <a:t>American Journal of Archaeology </a:t>
            </a:r>
            <a:r>
              <a:rPr lang="en-GB" sz="2600" dirty="0" smtClean="0"/>
              <a:t>115 (1): </a:t>
            </a:r>
            <a:r>
              <a:rPr lang="en-GB" sz="2600" dirty="0"/>
              <a:t>1-18</a:t>
            </a:r>
            <a:r>
              <a:rPr lang="en-GB" sz="2600" dirty="0" smtClean="0"/>
              <a:t>.</a:t>
            </a:r>
          </a:p>
          <a:p>
            <a:pPr>
              <a:buFont typeface="Arial" panose="020B0604020202020204" pitchFamily="34" charset="0"/>
              <a:buChar char="•"/>
            </a:pPr>
            <a:endParaRPr lang="en-GB" sz="100" dirty="0"/>
          </a:p>
          <a:p>
            <a:pPr>
              <a:buFont typeface="Arial" panose="020B0604020202020204" pitchFamily="34" charset="0"/>
              <a:buChar char="•"/>
            </a:pPr>
            <a:r>
              <a:rPr lang="en-GB" sz="2400" dirty="0" smtClean="0"/>
              <a:t> </a:t>
            </a:r>
            <a:r>
              <a:rPr lang="en-GB" sz="2600" dirty="0" err="1" smtClean="0"/>
              <a:t>Morford</a:t>
            </a:r>
            <a:r>
              <a:rPr lang="en-GB" sz="2600" dirty="0"/>
              <a:t>, M. P. O., </a:t>
            </a:r>
            <a:r>
              <a:rPr lang="en-GB" sz="2600" dirty="0" err="1"/>
              <a:t>Lenardon</a:t>
            </a:r>
            <a:r>
              <a:rPr lang="en-GB" sz="2600" dirty="0"/>
              <a:t>, R. J. and Sham, M. (2015) </a:t>
            </a:r>
            <a:r>
              <a:rPr lang="en-GB" sz="2600" i="1" dirty="0"/>
              <a:t>Classical Mythology</a:t>
            </a:r>
            <a:r>
              <a:rPr lang="en-GB" sz="2600" dirty="0"/>
              <a:t>, International tenth edition. Oxford: Oxford University Press.</a:t>
            </a:r>
          </a:p>
          <a:p>
            <a:pPr>
              <a:buFont typeface="Arial" panose="020B0604020202020204" pitchFamily="34" charset="0"/>
              <a:buChar char="•"/>
            </a:pPr>
            <a:endParaRPr lang="en-GB" sz="100" dirty="0" smtClean="0"/>
          </a:p>
          <a:p>
            <a:pPr>
              <a:buFont typeface="Arial" panose="020B0604020202020204" pitchFamily="34" charset="0"/>
              <a:buChar char="•"/>
            </a:pPr>
            <a:r>
              <a:rPr lang="en-GB" dirty="0" smtClean="0"/>
              <a:t> </a:t>
            </a:r>
            <a:r>
              <a:rPr lang="en-GB" sz="2600" dirty="0" smtClean="0"/>
              <a:t>Shapiro</a:t>
            </a:r>
            <a:r>
              <a:rPr lang="en-GB" sz="2600" dirty="0"/>
              <a:t>, H. A</a:t>
            </a:r>
            <a:r>
              <a:rPr lang="en-GB" sz="2600" dirty="0" smtClean="0"/>
              <a:t>. (1994) </a:t>
            </a:r>
            <a:r>
              <a:rPr lang="en-GB" sz="2600" i="1" dirty="0" smtClean="0"/>
              <a:t>Myth </a:t>
            </a:r>
            <a:r>
              <a:rPr lang="en-GB" sz="2600" i="1" dirty="0"/>
              <a:t>into Art Poet and Painter in Classical Greece</a:t>
            </a:r>
            <a:r>
              <a:rPr lang="en-GB" sz="2600" dirty="0"/>
              <a:t>. </a:t>
            </a:r>
            <a:r>
              <a:rPr lang="en-GB" sz="2600" dirty="0" smtClean="0"/>
              <a:t>London; </a:t>
            </a:r>
            <a:r>
              <a:rPr lang="en-GB" sz="2600" dirty="0"/>
              <a:t>New York: </a:t>
            </a:r>
            <a:r>
              <a:rPr lang="en-GB" sz="2600" dirty="0" smtClean="0"/>
              <a:t>Routledge.</a:t>
            </a:r>
            <a:endParaRPr lang="en-GB" sz="2600" dirty="0"/>
          </a:p>
        </p:txBody>
      </p:sp>
    </p:spTree>
    <p:extLst>
      <p:ext uri="{BB962C8B-B14F-4D97-AF65-F5344CB8AC3E}">
        <p14:creationId xmlns:p14="http://schemas.microsoft.com/office/powerpoint/2010/main" val="2247670233"/>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TotalTime>279</TotalTime>
  <Words>2299</Words>
  <Application>Microsoft Office PowerPoint</Application>
  <PresentationFormat>On-screen Show (4:3)</PresentationFormat>
  <Paragraphs>187</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Calibri Light</vt:lpstr>
      <vt:lpstr>Wingdings</vt:lpstr>
      <vt:lpstr>Wingdings 2</vt:lpstr>
      <vt:lpstr>Retrospect</vt:lpstr>
      <vt:lpstr>Myth and Art</vt:lpstr>
      <vt:lpstr>Odysseus </vt:lpstr>
      <vt:lpstr>Folk Tale Elements in The Odysseus Legend</vt:lpstr>
      <vt:lpstr>Structure of the narrative</vt:lpstr>
      <vt:lpstr>PowerPoint Presentation</vt:lpstr>
      <vt:lpstr>Odysseus in the Iliad</vt:lpstr>
      <vt:lpstr>The Trojan Horse</vt:lpstr>
      <vt:lpstr>Laocoön and his sons</vt:lpstr>
      <vt:lpstr>PowerPoint Presentation</vt:lpstr>
      <vt:lpstr>The wanderings of Odysseus </vt:lpstr>
      <vt:lpstr>Odysseys and Nausicaa</vt:lpstr>
      <vt:lpstr>Odysseus and the Polyphemus </vt:lpstr>
      <vt:lpstr>PowerPoint Presentation</vt:lpstr>
      <vt:lpstr>The escape</vt:lpstr>
      <vt:lpstr>PowerPoint Presentation</vt:lpstr>
      <vt:lpstr>Odysseus as a beggar</vt:lpstr>
      <vt:lpstr>Recognition: Eurykleia </vt:lpstr>
      <vt:lpstr>Recognition and Test</vt:lpstr>
      <vt:lpstr>Bibliography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Myth and Art</dc:title>
  <dc:creator>Matt</dc:creator>
  <cp:lastModifiedBy>Matt</cp:lastModifiedBy>
  <cp:revision>76</cp:revision>
  <dcterms:created xsi:type="dcterms:W3CDTF">2019-05-04T10:06:03Z</dcterms:created>
  <dcterms:modified xsi:type="dcterms:W3CDTF">2019-05-30T18:44:37Z</dcterms:modified>
</cp:coreProperties>
</file>