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handoutMasterIdLst>
    <p:handoutMasterId r:id="rId14"/>
  </p:handoutMasterIdLst>
  <p:sldIdLst>
    <p:sldId id="272" r:id="rId2"/>
    <p:sldId id="273" r:id="rId3"/>
    <p:sldId id="274" r:id="rId4"/>
    <p:sldId id="275" r:id="rId5"/>
    <p:sldId id="276" r:id="rId6"/>
    <p:sldId id="277" r:id="rId7"/>
    <p:sldId id="280" r:id="rId8"/>
    <p:sldId id="278" r:id="rId9"/>
    <p:sldId id="279" r:id="rId10"/>
    <p:sldId id="281" r:id="rId11"/>
    <p:sldId id="282" r:id="rId1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35" autoAdjust="0"/>
    <p:restoredTop sz="52294" autoAdjust="0"/>
  </p:normalViewPr>
  <p:slideViewPr>
    <p:cSldViewPr snapToGrid="0">
      <p:cViewPr varScale="1">
        <p:scale>
          <a:sx n="43" d="100"/>
          <a:sy n="43" d="100"/>
        </p:scale>
        <p:origin x="2179" y="53"/>
      </p:cViewPr>
      <p:guideLst/>
    </p:cSldViewPr>
  </p:slideViewPr>
  <p:notesTextViewPr>
    <p:cViewPr>
      <p:scale>
        <a:sx n="75" d="100"/>
        <a:sy n="75" d="100"/>
      </p:scale>
      <p:origin x="0" y="0"/>
    </p:cViewPr>
  </p:notesTextViewPr>
  <p:sorterViewPr>
    <p:cViewPr>
      <p:scale>
        <a:sx n="100" d="100"/>
        <a:sy n="100" d="100"/>
      </p:scale>
      <p:origin x="0" y="0"/>
    </p:cViewPr>
  </p:sorterViewPr>
  <p:notesViewPr>
    <p:cSldViewPr snapToGrid="0">
      <p:cViewPr varScale="1">
        <p:scale>
          <a:sx n="90" d="100"/>
          <a:sy n="90" d="100"/>
        </p:scale>
        <p:origin x="285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Nicoara" userId="ec51826d9c6eecbe" providerId="LiveId" clId="{39700CA0-F435-47D2-811F-FFD8889A7BCA}"/>
    <pc:docChg chg="modSld">
      <pc:chgData name="Maria Nicoara" userId="ec51826d9c6eecbe" providerId="LiveId" clId="{39700CA0-F435-47D2-811F-FFD8889A7BCA}" dt="2025-12-09T10:49:11.922" v="1" actId="20577"/>
      <pc:docMkLst>
        <pc:docMk/>
      </pc:docMkLst>
      <pc:sldChg chg="modSp mod">
        <pc:chgData name="Maria Nicoara" userId="ec51826d9c6eecbe" providerId="LiveId" clId="{39700CA0-F435-47D2-811F-FFD8889A7BCA}" dt="2025-12-09T10:49:11.922" v="1" actId="20577"/>
        <pc:sldMkLst>
          <pc:docMk/>
          <pc:sldMk cId="1508910272" sldId="273"/>
        </pc:sldMkLst>
        <pc:spChg chg="mod">
          <ac:chgData name="Maria Nicoara" userId="ec51826d9c6eecbe" providerId="LiveId" clId="{39700CA0-F435-47D2-811F-FFD8889A7BCA}" dt="2025-12-09T10:49:11.922" v="1" actId="20577"/>
          <ac:spMkLst>
            <pc:docMk/>
            <pc:sldMk cId="1508910272" sldId="273"/>
            <ac:spMk id="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6CD02F-CDCF-4979-B982-AA83B8D8A169}" type="datetime1">
              <a:rPr lang="en-GB" smtClean="0"/>
              <a:t>09/12/2025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D799703-1286-42A2-8339-FCFA0AAF1330}" type="slidenum">
              <a:rPr lang="en-GB" smtClean="0"/>
              <a:t>‹#›</a:t>
            </a:fld>
            <a:endParaRPr lang="en-GB" dirty="0"/>
          </a:p>
        </p:txBody>
      </p:sp>
    </p:spTree>
    <p:extLst>
      <p:ext uri="{BB962C8B-B14F-4D97-AF65-F5344CB8AC3E}">
        <p14:creationId xmlns:p14="http://schemas.microsoft.com/office/powerpoint/2010/main" val="49842395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33C57F86-7EAE-4D53-A6DA-066AD55ACDD6}" type="datetime1">
              <a:rPr lang="en-GB" noProof="0" smtClean="0"/>
              <a:t>09/12/2025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93B0CF2-7F87-4E02-A248-870047730F99}" type="slidenum">
              <a:rPr lang="en-GB" noProof="0" smtClean="0"/>
              <a:t>‹#›</a:t>
            </a:fld>
            <a:endParaRPr lang="en-GB" noProof="0" dirty="0"/>
          </a:p>
        </p:txBody>
      </p:sp>
    </p:spTree>
    <p:extLst>
      <p:ext uri="{BB962C8B-B14F-4D97-AF65-F5344CB8AC3E}">
        <p14:creationId xmlns:p14="http://schemas.microsoft.com/office/powerpoint/2010/main" val="361498132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893B0CF2-7F87-4E02-A248-870047730F99}" type="slidenum">
              <a:rPr lang="en-GB" smtClean="0"/>
              <a:t>1</a:t>
            </a:fld>
            <a:endParaRPr lang="en-GB" dirty="0"/>
          </a:p>
        </p:txBody>
      </p:sp>
    </p:spTree>
    <p:extLst>
      <p:ext uri="{BB962C8B-B14F-4D97-AF65-F5344CB8AC3E}">
        <p14:creationId xmlns:p14="http://schemas.microsoft.com/office/powerpoint/2010/main" val="1495133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2</a:t>
            </a:fld>
            <a:endParaRPr lang="en-GB" dirty="0"/>
          </a:p>
        </p:txBody>
      </p:sp>
    </p:spTree>
    <p:extLst>
      <p:ext uri="{BB962C8B-B14F-4D97-AF65-F5344CB8AC3E}">
        <p14:creationId xmlns:p14="http://schemas.microsoft.com/office/powerpoint/2010/main" val="84760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Founded in 2016, Green Haven Florists is an independent flower shop in Norwich that is popular for its eco-friendly practices. However, over the past year, the shop has been facing significant challenges because of the major decline in revenue and foot traffic. Thus, the purpose </a:t>
            </a:r>
            <a:r>
              <a:rPr lang="en-GB" dirty="0"/>
              <a:t>of this presentation is to </a:t>
            </a:r>
            <a:r>
              <a:rPr lang="en-GB" sz="1200" dirty="0"/>
              <a:t>analyse the key problems of Green Haven Florists, to explore the external environment in which the business operates, and to identify the cause and effects of this decline. Therefore, this presentation will find the nature and the scope of the problem using 5W2H framework, will conduct a PESTEL Analysis, and will identify the root causes.</a:t>
            </a:r>
            <a:endParaRPr lang="en-GB" dirty="0"/>
          </a:p>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3</a:t>
            </a:fld>
            <a:endParaRPr lang="en-GB" dirty="0"/>
          </a:p>
        </p:txBody>
      </p:sp>
    </p:spTree>
    <p:extLst>
      <p:ext uri="{BB962C8B-B14F-4D97-AF65-F5344CB8AC3E}">
        <p14:creationId xmlns:p14="http://schemas.microsoft.com/office/powerpoint/2010/main" val="3464280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company was founded in 2016 and it now an established flower shop in </a:t>
            </a:r>
            <a:r>
              <a:rPr lang="en-GB" sz="1200" dirty="0"/>
              <a:t>Norwich. It has a good reputation for creativity, sustainability, and personalised services where Liam and Priya Patel</a:t>
            </a:r>
          </a:p>
          <a:p>
            <a:pPr algn="just"/>
            <a:r>
              <a:rPr lang="en-GB" sz="1200" dirty="0"/>
              <a:t>Work together because they are both passionate about flower design and prefer to use eco-friendly practices. They sell a wide range of products like Floral arrangements, Bouquets for special occasions like birthdays or anniversaries, Corporate floral  arrangements, and Wedding packages. </a:t>
            </a:r>
          </a:p>
          <a:p>
            <a:pPr algn="just"/>
            <a:endParaRPr lang="en-GB" sz="1200" dirty="0"/>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t>The business also has strong ties with the community because it is appreciated for the support it offers to community events and for the personal touch in the customer services. The owners built a loyal customer base that appreciate environmental practices and rely more on word-of-mouth marketing.</a:t>
            </a:r>
          </a:p>
          <a:p>
            <a:pPr algn="just"/>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4</a:t>
            </a:fld>
            <a:endParaRPr lang="en-GB" dirty="0"/>
          </a:p>
        </p:txBody>
      </p:sp>
    </p:spTree>
    <p:extLst>
      <p:ext uri="{BB962C8B-B14F-4D97-AF65-F5344CB8AC3E}">
        <p14:creationId xmlns:p14="http://schemas.microsoft.com/office/powerpoint/2010/main" val="951321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understand why the business is struggling, it is important to see the problem very clearly and to examine what changed over the past year using the 5W2H method.</a:t>
            </a:r>
          </a:p>
          <a:p>
            <a:pPr algn="just"/>
            <a:r>
              <a:rPr lang="en-GB" sz="1200" b="1" dirty="0"/>
              <a:t>What is the problem?</a:t>
            </a:r>
          </a:p>
          <a:p>
            <a:pPr marL="0" indent="0" algn="just">
              <a:buNone/>
            </a:pPr>
            <a:r>
              <a:rPr lang="en-GB" sz="1200" dirty="0"/>
              <a:t>The sales in store declined by 30% in the last 12 months</a:t>
            </a:r>
          </a:p>
          <a:p>
            <a:pPr marL="0" indent="0" algn="just">
              <a:buNone/>
            </a:pPr>
            <a:r>
              <a:rPr lang="en-GB" sz="1200" dirty="0"/>
              <a:t>The competition and the operations costs increased</a:t>
            </a:r>
          </a:p>
          <a:p>
            <a:pPr algn="just"/>
            <a:r>
              <a:rPr lang="en-GB" sz="1200" b="1" dirty="0"/>
              <a:t>Why is it happening?</a:t>
            </a:r>
          </a:p>
          <a:p>
            <a:pPr marL="0" indent="0" algn="just">
              <a:buNone/>
            </a:pPr>
            <a:r>
              <a:rPr lang="en-GB" sz="1200" dirty="0"/>
              <a:t>The customers prefer online shopping because it is more convenient</a:t>
            </a:r>
          </a:p>
          <a:p>
            <a:pPr marL="0" indent="0" algn="just">
              <a:buNone/>
            </a:pPr>
            <a:r>
              <a:rPr lang="en-GB" sz="1200" dirty="0"/>
              <a:t>Competitors offer stronger digital presences and lower prices</a:t>
            </a:r>
          </a:p>
          <a:p>
            <a:pPr marL="0" indent="0" algn="just">
              <a:buNone/>
            </a:pPr>
            <a:r>
              <a:rPr lang="en-GB" sz="1200" dirty="0"/>
              <a:t>The website is outdated and the business is making limited digital efforts</a:t>
            </a:r>
          </a:p>
          <a:p>
            <a:pPr algn="just"/>
            <a:r>
              <a:rPr lang="en-GB" sz="1200" b="1" dirty="0"/>
              <a:t>Where is the problem occurring?</a:t>
            </a:r>
          </a:p>
          <a:p>
            <a:pPr marL="0" indent="0" algn="just">
              <a:buNone/>
            </a:pPr>
            <a:r>
              <a:rPr lang="en-GB" sz="1200" dirty="0"/>
              <a:t>At the physical store in Norwich where the foot traffic declined significantly</a:t>
            </a:r>
          </a:p>
          <a:p>
            <a:pPr algn="just"/>
            <a:r>
              <a:rPr lang="en-GB" sz="1200" b="1" dirty="0"/>
              <a:t>When did the problem start?</a:t>
            </a:r>
          </a:p>
          <a:p>
            <a:pPr marL="0" indent="0" algn="just">
              <a:buNone/>
            </a:pPr>
            <a:r>
              <a:rPr lang="en-GB" sz="1200" dirty="0"/>
              <a:t>The decline began in the last 12 months because of the economic changes and new competitors on the market</a:t>
            </a:r>
            <a:endParaRPr lang="en-GB" dirty="0"/>
          </a:p>
          <a:p>
            <a:pPr algn="just"/>
            <a:r>
              <a:rPr lang="en-GB" sz="1200" b="1" dirty="0"/>
              <a:t>Who is affected?</a:t>
            </a:r>
          </a:p>
          <a:p>
            <a:pPr marL="0" indent="0" algn="just">
              <a:buFont typeface="Wingdings 2"/>
              <a:buNone/>
            </a:pPr>
            <a:r>
              <a:rPr lang="en-GB" sz="1200" dirty="0"/>
              <a:t>Liam and Priya because they struggle to maintain profits</a:t>
            </a:r>
          </a:p>
          <a:p>
            <a:pPr marL="0" indent="0" algn="just">
              <a:buFont typeface="Wingdings 2"/>
              <a:buNone/>
            </a:pPr>
            <a:r>
              <a:rPr lang="en-GB" sz="1200" dirty="0"/>
              <a:t>The business which risks to lose its share on the market</a:t>
            </a:r>
          </a:p>
          <a:p>
            <a:pPr marL="0" indent="0" algn="just">
              <a:buFont typeface="Wingdings 2"/>
              <a:buNone/>
            </a:pPr>
            <a:r>
              <a:rPr lang="en-GB" sz="1200" dirty="0"/>
              <a:t>The customers who have limited options for delivery and an outdated experience</a:t>
            </a:r>
          </a:p>
          <a:p>
            <a:pPr algn="just"/>
            <a:r>
              <a:rPr lang="en-GB" sz="1200" b="1" dirty="0"/>
              <a:t>How is the problem impacting the business?</a:t>
            </a:r>
          </a:p>
          <a:p>
            <a:pPr marL="0" indent="0" algn="just">
              <a:buFont typeface="Wingdings 2"/>
              <a:buNone/>
            </a:pPr>
            <a:r>
              <a:rPr lang="en-GB" sz="1200" dirty="0"/>
              <a:t>The business has a lower profitability</a:t>
            </a:r>
          </a:p>
          <a:p>
            <a:pPr marL="0" indent="0" algn="just">
              <a:buFont typeface="Wingdings 2"/>
              <a:buNone/>
            </a:pPr>
            <a:r>
              <a:rPr lang="en-GB" sz="1200" dirty="0"/>
              <a:t>It experienced a great loss of loyal customers who prefer alternatives at cheaper prices</a:t>
            </a:r>
          </a:p>
          <a:p>
            <a:pPr algn="just"/>
            <a:r>
              <a:rPr lang="en-GB" sz="1200" b="1" dirty="0"/>
              <a:t>How much is the impact?</a:t>
            </a:r>
          </a:p>
          <a:p>
            <a:pPr marL="0" indent="0" algn="just">
              <a:buFont typeface="Wingdings 2"/>
              <a:buNone/>
            </a:pPr>
            <a:r>
              <a:rPr lang="en-GB" sz="1200" dirty="0"/>
              <a:t>The sales in stores declined by 30%</a:t>
            </a:r>
          </a:p>
          <a:p>
            <a:pPr marL="0" indent="0" algn="just">
              <a:buFont typeface="Wingdings 2"/>
              <a:buNone/>
            </a:pPr>
            <a:r>
              <a:rPr lang="en-GB" sz="1200" dirty="0"/>
              <a:t>The online sales increased a little but not sufficiently to cover the losses</a:t>
            </a:r>
          </a:p>
          <a:p>
            <a:pPr marL="0" indent="0" algn="just">
              <a:buFont typeface="Wingdings 2"/>
              <a:buNone/>
            </a:pPr>
            <a:r>
              <a:rPr lang="en-GB" sz="1200" dirty="0"/>
              <a:t>The margins were also affected by the higher price of flowers and packaging materials </a:t>
            </a:r>
          </a:p>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5</a:t>
            </a:fld>
            <a:endParaRPr lang="en-GB" dirty="0"/>
          </a:p>
        </p:txBody>
      </p:sp>
    </p:spTree>
    <p:extLst>
      <p:ext uri="{BB962C8B-B14F-4D97-AF65-F5344CB8AC3E}">
        <p14:creationId xmlns:p14="http://schemas.microsoft.com/office/powerpoint/2010/main" val="3663527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obtain a complete picture of the situation, it is important to examine the external environment as well using the PESTLE framework which shows which are the external pressures that shape the company’s performance.</a:t>
            </a:r>
          </a:p>
          <a:p>
            <a:endParaRPr lang="en-GB" dirty="0"/>
          </a:p>
          <a:p>
            <a:pPr algn="just" rtl="0">
              <a:lnSpc>
                <a:spcPct val="150000"/>
              </a:lnSpc>
            </a:pPr>
            <a:r>
              <a:rPr lang="en-GB" sz="1600" dirty="0"/>
              <a:t>Political factors</a:t>
            </a:r>
          </a:p>
          <a:p>
            <a:pPr lvl="1" algn="just">
              <a:lnSpc>
                <a:spcPct val="150000"/>
              </a:lnSpc>
            </a:pPr>
            <a:r>
              <a:rPr lang="en-GB" sz="1400" dirty="0"/>
              <a:t>The Brexit increased the uncertainty in the trade sector which affected the imports of flowers and increased costs (Tapper, 2024). </a:t>
            </a:r>
          </a:p>
          <a:p>
            <a:pPr lvl="1" algn="just">
              <a:lnSpc>
                <a:spcPct val="150000"/>
              </a:lnSpc>
            </a:pPr>
            <a:r>
              <a:rPr lang="en-GB" sz="1400" dirty="0"/>
              <a:t>The government offers support for small businesses like Start Up Loans but many owners feel that this is insufficient.</a:t>
            </a:r>
          </a:p>
          <a:p>
            <a:pPr algn="just">
              <a:lnSpc>
                <a:spcPct val="150000"/>
              </a:lnSpc>
            </a:pPr>
            <a:r>
              <a:rPr lang="en-GB" sz="1600" dirty="0"/>
              <a:t>Economic factors</a:t>
            </a:r>
          </a:p>
          <a:p>
            <a:pPr lvl="1" algn="just">
              <a:lnSpc>
                <a:spcPct val="150000"/>
              </a:lnSpc>
            </a:pPr>
            <a:r>
              <a:rPr lang="en-GB" sz="1400" dirty="0"/>
              <a:t>The high inflation and the rising cost for imports increased business’ expenses and affected their margins (Sparks, 2022).</a:t>
            </a:r>
          </a:p>
          <a:p>
            <a:pPr lvl="1" algn="just">
              <a:lnSpc>
                <a:spcPct val="150000"/>
              </a:lnSpc>
            </a:pPr>
            <a:r>
              <a:rPr lang="en-GB" sz="1400" dirty="0"/>
              <a:t>The cost-of-living crisis determined people to be more cautious with their spending habits which reduced retailers’ revenue (Sparks, 2022). </a:t>
            </a:r>
          </a:p>
          <a:p>
            <a:pPr algn="just">
              <a:lnSpc>
                <a:spcPct val="150000"/>
              </a:lnSpc>
            </a:pPr>
            <a:r>
              <a:rPr lang="en-GB" sz="1600" dirty="0"/>
              <a:t>Social factors</a:t>
            </a:r>
          </a:p>
          <a:p>
            <a:pPr lvl="1" algn="just">
              <a:lnSpc>
                <a:spcPct val="150000"/>
              </a:lnSpc>
            </a:pPr>
            <a:r>
              <a:rPr lang="en-GB" sz="1400" dirty="0"/>
              <a:t>As consumers prefer the convenience offered by e-commerce, the foot traffic and sales of high-street retailers is significantly affected (</a:t>
            </a:r>
            <a:r>
              <a:rPr lang="en-GB" sz="1400" dirty="0" err="1"/>
              <a:t>Khetawat</a:t>
            </a:r>
            <a:r>
              <a:rPr lang="en-GB" sz="1400" dirty="0"/>
              <a:t>, 2025). </a:t>
            </a:r>
            <a:endParaRPr lang="en-GB" sz="1600" dirty="0"/>
          </a:p>
          <a:p>
            <a:pPr lvl="1" algn="just">
              <a:lnSpc>
                <a:spcPct val="150000"/>
              </a:lnSpc>
            </a:pPr>
            <a:r>
              <a:rPr lang="en-GB" sz="1400" dirty="0"/>
              <a:t>UK consumers value eco-friendly products and local sourcing (Gould, 2025).</a:t>
            </a:r>
          </a:p>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6</a:t>
            </a:fld>
            <a:endParaRPr lang="en-GB" dirty="0"/>
          </a:p>
        </p:txBody>
      </p:sp>
    </p:spTree>
    <p:extLst>
      <p:ext uri="{BB962C8B-B14F-4D97-AF65-F5344CB8AC3E}">
        <p14:creationId xmlns:p14="http://schemas.microsoft.com/office/powerpoint/2010/main" val="3246602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810817-2E62-5D96-B3D3-B78899E15D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938437-FECB-0A34-A565-D1D10FF95A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2EAB9B-8748-0A9A-E0B9-ABC87D3F445D}"/>
              </a:ext>
            </a:extLst>
          </p:cNvPr>
          <p:cNvSpPr>
            <a:spLocks noGrp="1"/>
          </p:cNvSpPr>
          <p:nvPr>
            <p:ph type="body" idx="1"/>
          </p:nvPr>
        </p:nvSpPr>
        <p:spPr/>
        <p:txBody>
          <a:bodyPr/>
          <a:lstStyle/>
          <a:p>
            <a:pPr algn="just"/>
            <a:r>
              <a:rPr lang="en-GB" sz="1600" dirty="0"/>
              <a:t>Technological factors</a:t>
            </a:r>
          </a:p>
          <a:p>
            <a:pPr lvl="1" algn="just"/>
            <a:r>
              <a:rPr lang="en-GB" sz="1400" dirty="0"/>
              <a:t>It was observed that the businesses with outdated websites and weak online presence are experiencing a lower performance in this modern world (Popescu, et al.,2025).</a:t>
            </a:r>
          </a:p>
          <a:p>
            <a:pPr lvl="1" algn="just"/>
            <a:r>
              <a:rPr lang="en-GB" sz="1400" dirty="0"/>
              <a:t>The pandemic accelerated the e-commerce adoption which continues to shape consumer habits (Popescu, et al., 2025). </a:t>
            </a:r>
          </a:p>
          <a:p>
            <a:pPr algn="just"/>
            <a:r>
              <a:rPr lang="en-GB" sz="1600" dirty="0"/>
              <a:t>Environmental Legal factors</a:t>
            </a:r>
          </a:p>
          <a:p>
            <a:pPr lvl="1" algn="just"/>
            <a:r>
              <a:rPr lang="en-GB" sz="1400" dirty="0"/>
              <a:t>Climate change affected the availability of flowers and their costs (Lee, et al., 2025).</a:t>
            </a:r>
          </a:p>
          <a:p>
            <a:pPr lvl="1" algn="just"/>
            <a:r>
              <a:rPr lang="en-GB" sz="1400" dirty="0"/>
              <a:t>As people are more environmental aware, companies are pushed to introduce sustainable packaging and local sourcing in their supply chains.</a:t>
            </a:r>
          </a:p>
          <a:p>
            <a:pPr algn="just"/>
            <a:r>
              <a:rPr lang="en-GB" sz="1600" dirty="0"/>
              <a:t>Legal factors</a:t>
            </a:r>
          </a:p>
          <a:p>
            <a:pPr lvl="1" algn="just"/>
            <a:r>
              <a:rPr lang="en-GB" sz="1400" dirty="0"/>
              <a:t>The stores are affected by the higher business rates and the increased national insurance which will add a £2.3bn burden on retailers (Flanders, 2025). </a:t>
            </a:r>
          </a:p>
          <a:p>
            <a:pPr lvl="1" algn="just"/>
            <a:r>
              <a:rPr lang="en-GB" sz="1400" dirty="0"/>
              <a:t>The government introduced new rules around sustainability and labour which can affect the sourcing decisions of companies and the overall costs. </a:t>
            </a:r>
            <a:endParaRPr lang="en-GB" dirty="0"/>
          </a:p>
          <a:p>
            <a:endParaRPr lang="en-GB" dirty="0"/>
          </a:p>
        </p:txBody>
      </p:sp>
      <p:sp>
        <p:nvSpPr>
          <p:cNvPr id="4" name="Slide Number Placeholder 3">
            <a:extLst>
              <a:ext uri="{FF2B5EF4-FFF2-40B4-BE49-F238E27FC236}">
                <a16:creationId xmlns:a16="http://schemas.microsoft.com/office/drawing/2014/main" id="{D96E225A-CDBD-24F6-EECD-3FD5B67A9083}"/>
              </a:ext>
            </a:extLst>
          </p:cNvPr>
          <p:cNvSpPr>
            <a:spLocks noGrp="1"/>
          </p:cNvSpPr>
          <p:nvPr>
            <p:ph type="sldNum" sz="quarter" idx="10"/>
          </p:nvPr>
        </p:nvSpPr>
        <p:spPr/>
        <p:txBody>
          <a:bodyPr/>
          <a:lstStyle/>
          <a:p>
            <a:pPr rtl="0"/>
            <a:fld id="{893B0CF2-7F87-4E02-A248-870047730F99}" type="slidenum">
              <a:rPr lang="en-GB" smtClean="0"/>
              <a:t>7</a:t>
            </a:fld>
            <a:endParaRPr lang="en-GB" dirty="0"/>
          </a:p>
        </p:txBody>
      </p:sp>
    </p:spTree>
    <p:extLst>
      <p:ext uri="{BB962C8B-B14F-4D97-AF65-F5344CB8AC3E}">
        <p14:creationId xmlns:p14="http://schemas.microsoft.com/office/powerpoint/2010/main" val="18107685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understand the reasons behind the problems, the Fishbone diagram can be used to examine the factors that affected different areas of the business.</a:t>
            </a:r>
          </a:p>
          <a:p>
            <a:endParaRPr lang="en-GB" dirty="0"/>
          </a:p>
          <a:p>
            <a:pPr marL="0" indent="0" algn="just" rtl="0">
              <a:buNone/>
            </a:pPr>
            <a:r>
              <a:rPr lang="en-GB" sz="1200" b="1" dirty="0"/>
              <a:t>1. People: Customers and owner</a:t>
            </a:r>
          </a:p>
          <a:p>
            <a:pPr marL="0" indent="0" algn="just">
              <a:buNone/>
            </a:pPr>
            <a:r>
              <a:rPr lang="en-GB" sz="1200" dirty="0"/>
              <a:t>Consumers prefer online retailers that offer more convenience and lower prices</a:t>
            </a:r>
          </a:p>
          <a:p>
            <a:pPr marL="0" indent="0" algn="just">
              <a:buNone/>
            </a:pPr>
            <a:r>
              <a:rPr lang="en-GB" sz="1200" dirty="0"/>
              <a:t>The owners don’t have modern digital marketing skills</a:t>
            </a:r>
          </a:p>
          <a:p>
            <a:pPr marL="0" indent="0" algn="just" rtl="0">
              <a:buNone/>
            </a:pPr>
            <a:r>
              <a:rPr lang="en-GB" sz="1200" b="1" dirty="0"/>
              <a:t>2. Processes</a:t>
            </a:r>
          </a:p>
          <a:p>
            <a:pPr marL="0" indent="0" algn="just" rtl="0">
              <a:buNone/>
            </a:pPr>
            <a:r>
              <a:rPr lang="en-GB" sz="1200" dirty="0"/>
              <a:t>The website is outdated and the user experience is poor which reduce online conversions</a:t>
            </a:r>
          </a:p>
          <a:p>
            <a:pPr marL="0" indent="0" algn="just">
              <a:buNone/>
            </a:pPr>
            <a:r>
              <a:rPr lang="en-GB" sz="1200" dirty="0"/>
              <a:t>The company relies too much on traditional marketing strategies instead of using structured methods</a:t>
            </a:r>
          </a:p>
          <a:p>
            <a:pPr marL="0" indent="0" algn="just" rtl="0">
              <a:buNone/>
            </a:pPr>
            <a:r>
              <a:rPr lang="en-GB" sz="1200" b="1" dirty="0"/>
              <a:t>3. Environment</a:t>
            </a:r>
          </a:p>
          <a:p>
            <a:pPr marL="0" indent="0" algn="just" rtl="0">
              <a:buNone/>
            </a:pPr>
            <a:r>
              <a:rPr lang="en-GB" sz="1200" dirty="0"/>
              <a:t>The supermarkets offer cheaper prices and a wide coverage for delivery</a:t>
            </a:r>
          </a:p>
          <a:p>
            <a:pPr marL="0" indent="0" algn="just">
              <a:buNone/>
            </a:pPr>
            <a:r>
              <a:rPr lang="en-GB" sz="1200" dirty="0"/>
              <a:t>As the other businesses have closed, the foot traffic on the high-street also declined</a:t>
            </a:r>
          </a:p>
          <a:p>
            <a:pPr marL="0" indent="0" algn="just" rtl="0">
              <a:buNone/>
            </a:pPr>
            <a:r>
              <a:rPr lang="en-GB" sz="1200" b="1" dirty="0"/>
              <a:t>4. Material</a:t>
            </a:r>
          </a:p>
          <a:p>
            <a:pPr marL="0" indent="0" algn="just">
              <a:buNone/>
            </a:pPr>
            <a:r>
              <a:rPr lang="en-GB" sz="1200" dirty="0"/>
              <a:t>The supply chain disruptions increased the cost of imported flowers like orchids or tulips</a:t>
            </a:r>
          </a:p>
          <a:p>
            <a:pPr marL="0" indent="0" algn="just" rtl="0">
              <a:buNone/>
            </a:pPr>
            <a:r>
              <a:rPr lang="en-GB" sz="1200" b="1" dirty="0"/>
              <a:t>5. Technology</a:t>
            </a:r>
          </a:p>
          <a:p>
            <a:pPr marL="0" indent="0" algn="just" rtl="0">
              <a:buNone/>
            </a:pPr>
            <a:r>
              <a:rPr lang="en-GB" sz="1200" dirty="0"/>
              <a:t>The flower shop has a weak online presence in comparison to the other competitors</a:t>
            </a:r>
          </a:p>
          <a:p>
            <a:pPr marL="0" indent="0" algn="just" rtl="0">
              <a:buNone/>
            </a:pPr>
            <a:r>
              <a:rPr lang="en-GB" sz="1200" dirty="0"/>
              <a:t>The company doesn’t offer any modern tool like subscription system, e-commerce functionality</a:t>
            </a:r>
          </a:p>
          <a:p>
            <a:pPr marL="0" indent="0" algn="just" rtl="0">
              <a:buNone/>
            </a:pPr>
            <a:r>
              <a:rPr lang="en-GB" sz="1200" b="1" dirty="0"/>
              <a:t>6. Financial</a:t>
            </a:r>
          </a:p>
          <a:p>
            <a:pPr marL="0" indent="0" algn="just" rtl="0">
              <a:buNone/>
            </a:pPr>
            <a:r>
              <a:rPr lang="en-GB" sz="1200" dirty="0"/>
              <a:t>The higher operational costs reduced profitability</a:t>
            </a:r>
          </a:p>
          <a:p>
            <a:pPr marL="0" indent="0" algn="just" rtl="0">
              <a:buNone/>
            </a:pPr>
            <a:r>
              <a:rPr lang="en-GB" sz="1200" dirty="0"/>
              <a:t>The lower sales in stores are not covered by the online orders.</a:t>
            </a:r>
          </a:p>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8</a:t>
            </a:fld>
            <a:endParaRPr lang="en-GB" dirty="0"/>
          </a:p>
        </p:txBody>
      </p:sp>
    </p:spTree>
    <p:extLst>
      <p:ext uri="{BB962C8B-B14F-4D97-AF65-F5344CB8AC3E}">
        <p14:creationId xmlns:p14="http://schemas.microsoft.com/office/powerpoint/2010/main" val="29946610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In conclusion, </a:t>
            </a:r>
            <a:r>
              <a:rPr lang="en-GB" sz="1200" dirty="0"/>
              <a:t>Green Haven Florists experienced a 30% decline in its sales because of the new customer behaviour, stronger competitions, and higher operational costs. The inflation, the disruptions in the supply chains, and the preference for online shopping are some important external factors that impacted the performance of the business. Thus, without a modernisation of its business model, the flower shop risks to lose its market share. In consequence, the company should introduce new services like flexible delivery, subscriptions, and loyalty memberships</a:t>
            </a:r>
          </a:p>
          <a:p>
            <a:pPr marL="0" indent="0" algn="just">
              <a:buNone/>
            </a:pPr>
            <a:endParaRPr lang="en-GB" dirty="0"/>
          </a:p>
          <a:p>
            <a:endParaRPr lang="en-GB" dirty="0"/>
          </a:p>
        </p:txBody>
      </p:sp>
      <p:sp>
        <p:nvSpPr>
          <p:cNvPr id="4" name="Slide Number Placeholder 3"/>
          <p:cNvSpPr>
            <a:spLocks noGrp="1"/>
          </p:cNvSpPr>
          <p:nvPr>
            <p:ph type="sldNum" sz="quarter" idx="10"/>
          </p:nvPr>
        </p:nvSpPr>
        <p:spPr/>
        <p:txBody>
          <a:bodyPr/>
          <a:lstStyle/>
          <a:p>
            <a:pPr rtl="0"/>
            <a:fld id="{893B0CF2-7F87-4E02-A248-870047730F99}" type="slidenum">
              <a:rPr lang="en-GB" smtClean="0"/>
              <a:t>9</a:t>
            </a:fld>
            <a:endParaRPr lang="en-GB" dirty="0"/>
          </a:p>
        </p:txBody>
      </p:sp>
    </p:spTree>
    <p:extLst>
      <p:ext uri="{BB962C8B-B14F-4D97-AF65-F5344CB8AC3E}">
        <p14:creationId xmlns:p14="http://schemas.microsoft.com/office/powerpoint/2010/main" val="11407208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7D04B9-99FC-086D-0286-038D485E91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90B57B-6010-40EB-CFC2-DAAC3030C5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379298-BA86-4A5E-9191-206EEEB20D8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3AE959-EB48-DE7A-407F-F31188A807A9}"/>
              </a:ext>
            </a:extLst>
          </p:cNvPr>
          <p:cNvSpPr>
            <a:spLocks noGrp="1"/>
          </p:cNvSpPr>
          <p:nvPr>
            <p:ph type="sldNum" sz="quarter" idx="10"/>
          </p:nvPr>
        </p:nvSpPr>
        <p:spPr/>
        <p:txBody>
          <a:bodyPr/>
          <a:lstStyle/>
          <a:p>
            <a:pPr rtl="0"/>
            <a:fld id="{893B0CF2-7F87-4E02-A248-870047730F99}" type="slidenum">
              <a:rPr lang="en-GB" smtClean="0"/>
              <a:t>10</a:t>
            </a:fld>
            <a:endParaRPr lang="en-GB" dirty="0"/>
          </a:p>
        </p:txBody>
      </p:sp>
    </p:spTree>
    <p:extLst>
      <p:ext uri="{BB962C8B-B14F-4D97-AF65-F5344CB8AC3E}">
        <p14:creationId xmlns:p14="http://schemas.microsoft.com/office/powerpoint/2010/main" val="2615907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grpSp>
        <p:nvGrpSpPr>
          <p:cNvPr id="10" name="Group 9"/>
          <p:cNvGrpSpPr/>
          <p:nvPr/>
        </p:nvGrpSpPr>
        <p:grpSpPr>
          <a:xfrm>
            <a:off x="0" y="6208894"/>
            <a:ext cx="12192000" cy="649106"/>
            <a:chOff x="0" y="6208894"/>
            <a:chExt cx="12192000" cy="649106"/>
          </a:xfrm>
        </p:grpSpPr>
        <p:sp>
          <p:nvSpPr>
            <p:cNvPr id="2" name="Rectangle 1"/>
            <p:cNvSpPr/>
            <p:nvPr/>
          </p:nvSpPr>
          <p:spPr>
            <a:xfrm>
              <a:off x="3048" y="6220178"/>
              <a:ext cx="12188952" cy="637822"/>
            </a:xfrm>
            <a:prstGeom prst="rect">
              <a:avLst/>
            </a:prstGeom>
            <a:ln>
              <a:noFill/>
            </a:ln>
          </p:spPr>
          <p:style>
            <a:lnRef idx="1">
              <a:schemeClr val="accent3"/>
            </a:lnRef>
            <a:fillRef idx="2">
              <a:schemeClr val="accent3"/>
            </a:fillRef>
            <a:effectRef idx="1">
              <a:schemeClr val="accent3"/>
            </a:effectRef>
            <a:fontRef idx="minor">
              <a:schemeClr val="dk1"/>
            </a:fontRef>
          </p:style>
          <p:txBody>
            <a:bodyPr rtlCol="0" anchor="ctr"/>
            <a:lstStyle/>
            <a:p>
              <a:pPr algn="ctr" rtl="0"/>
              <a:endParaRPr lang="en-GB" noProof="0" dirty="0"/>
            </a:p>
          </p:txBody>
        </p:sp>
        <p:cxnSp>
          <p:nvCxnSpPr>
            <p:cNvPr id="7" name="Straight Connector 6"/>
            <p:cNvCxnSpPr/>
            <p:nvPr/>
          </p:nvCxnSpPr>
          <p:spPr>
            <a:xfrm>
              <a:off x="0" y="6208894"/>
              <a:ext cx="12192000"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cxnSp>
        <p:nvCxnSpPr>
          <p:cNvPr id="5" name="Straight Connector 4"/>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userDrawn="1"/>
        </p:nvCxnSpPr>
        <p:spPr>
          <a:xfrm flipV="1">
            <a:off x="3048" y="5937956"/>
            <a:ext cx="8241" cy="5644"/>
          </a:xfrm>
          <a:prstGeom prst="line">
            <a:avLst/>
          </a:prstGeom>
        </p:spPr>
        <p:style>
          <a:lnRef idx="1">
            <a:schemeClr val="accent1"/>
          </a:lnRef>
          <a:fillRef idx="0">
            <a:schemeClr val="accent1"/>
          </a:fillRef>
          <a:effectRef idx="0">
            <a:schemeClr val="accent1"/>
          </a:effectRef>
          <a:fontRef idx="minor">
            <a:schemeClr val="tx1"/>
          </a:fontRef>
        </p:style>
      </p:cxnSp>
      <p:sp>
        <p:nvSpPr>
          <p:cNvPr id="9" name="Title 8"/>
          <p:cNvSpPr>
            <a:spLocks noGrp="1"/>
          </p:cNvSpPr>
          <p:nvPr>
            <p:ph type="ctrTitle"/>
          </p:nvPr>
        </p:nvSpPr>
        <p:spPr>
          <a:xfrm>
            <a:off x="711200" y="1371600"/>
            <a:ext cx="10468864" cy="1828800"/>
          </a:xfrm>
          <a:ln>
            <a:noFill/>
          </a:ln>
        </p:spPr>
        <p:txBody>
          <a:bodyPr vert="horz" tIns="0" rIns="18288" bIns="0" rtlCol="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tx2"/>
                </a:solidFill>
                <a:effectLst/>
                <a:latin typeface="+mj-lt"/>
                <a:ea typeface="+mj-ea"/>
                <a:cs typeface="+mj-cs"/>
              </a:defRPr>
            </a:lvl1pPr>
          </a:lstStyle>
          <a:p>
            <a:pPr rtl="0"/>
            <a:r>
              <a:rPr lang="en-US" noProof="0"/>
              <a:t>Click to edit Master title style</a:t>
            </a:r>
            <a:endParaRPr kumimoji="0" lang="en-GB" noProof="0" dirty="0"/>
          </a:p>
        </p:txBody>
      </p:sp>
      <p:sp>
        <p:nvSpPr>
          <p:cNvPr id="17" name="Subtitle 16"/>
          <p:cNvSpPr>
            <a:spLocks noGrp="1"/>
          </p:cNvSpPr>
          <p:nvPr>
            <p:ph type="subTitle" idx="1"/>
          </p:nvPr>
        </p:nvSpPr>
        <p:spPr>
          <a:xfrm>
            <a:off x="711200" y="3228536"/>
            <a:ext cx="10472928" cy="1752600"/>
          </a:xfrm>
        </p:spPr>
        <p:txBody>
          <a:bodyPr lIns="0" rIns="18288" rtlCol="0"/>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US" noProof="0"/>
              <a:t>Click to edit Master subtitle style</a:t>
            </a:r>
            <a:endParaRPr kumimoji="0" lang="en-GB" noProof="0" dirty="0"/>
          </a:p>
        </p:txBody>
      </p:sp>
      <p:sp>
        <p:nvSpPr>
          <p:cNvPr id="30" name="Date Placeholder 29"/>
          <p:cNvSpPr>
            <a:spLocks noGrp="1"/>
          </p:cNvSpPr>
          <p:nvPr>
            <p:ph type="dt" sz="half" idx="10"/>
          </p:nvPr>
        </p:nvSpPr>
        <p:spPr/>
        <p:txBody>
          <a:bodyPr rtlCol="0"/>
          <a:lstStyle/>
          <a:p>
            <a:pPr rtl="0"/>
            <a:fld id="{23BEFF46-B43A-4F92-A3FA-F4C4482D4BB8}" type="datetime1">
              <a:rPr lang="en-GB" noProof="0" smtClean="0"/>
              <a:t>09/12/2025</a:t>
            </a:fld>
            <a:endParaRPr lang="en-GB" noProof="0" dirty="0"/>
          </a:p>
        </p:txBody>
      </p:sp>
      <p:sp>
        <p:nvSpPr>
          <p:cNvPr id="19" name="Footer Placeholder 18"/>
          <p:cNvSpPr>
            <a:spLocks noGrp="1"/>
          </p:cNvSpPr>
          <p:nvPr>
            <p:ph type="ftr" sz="quarter" idx="11"/>
          </p:nvPr>
        </p:nvSpPr>
        <p:spPr/>
        <p:txBody>
          <a:bodyPr rtlCol="0"/>
          <a:lstStyle/>
          <a:p>
            <a:pPr rtl="0"/>
            <a:r>
              <a:rPr lang="en-GB" noProof="0" dirty="0"/>
              <a:t>Add a footer</a:t>
            </a:r>
          </a:p>
        </p:txBody>
      </p:sp>
      <p:sp>
        <p:nvSpPr>
          <p:cNvPr id="27" name="Slide Number Placeholder 2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980820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kumimoji="0" lang="en-GB" noProof="0" dirty="0"/>
          </a:p>
        </p:txBody>
      </p:sp>
      <p:sp>
        <p:nvSpPr>
          <p:cNvPr id="3" name="Content Placeholder 2"/>
          <p:cNvSpPr>
            <a:spLocks noGrp="1"/>
          </p:cNvSpPr>
          <p:nvPr>
            <p:ph idx="1"/>
          </p:nvPr>
        </p:nvSpPr>
        <p:spPr/>
        <p:txBody>
          <a:bodyPr rtlCol="0"/>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Date Placeholder 3"/>
          <p:cNvSpPr>
            <a:spLocks noGrp="1"/>
          </p:cNvSpPr>
          <p:nvPr>
            <p:ph type="dt" sz="half" idx="10"/>
          </p:nvPr>
        </p:nvSpPr>
        <p:spPr/>
        <p:txBody>
          <a:bodyPr rtlCol="0"/>
          <a:lstStyle/>
          <a:p>
            <a:pPr rtl="0"/>
            <a:fld id="{086FA7F8-0928-4E42-B917-1508A190586B}" type="datetime1">
              <a:rPr lang="en-GB" noProof="0" smtClean="0"/>
              <a:t>09/12/2025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481682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vert="horz" tIns="0" bIns="0" rtlCol="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tx2"/>
                </a:solidFill>
                <a:effectLst/>
                <a:latin typeface="+mj-lt"/>
                <a:ea typeface="+mj-ea"/>
                <a:cs typeface="+mj-cs"/>
              </a:defRPr>
            </a:lvl1pPr>
          </a:lstStyle>
          <a:p>
            <a:pPr rtl="0"/>
            <a:r>
              <a:rPr lang="en-US" noProof="0"/>
              <a:t>Click to edit Master title style</a:t>
            </a:r>
            <a:endParaRPr kumimoji="0" lang="en-GB" noProof="0" dirty="0"/>
          </a:p>
        </p:txBody>
      </p:sp>
      <p:sp>
        <p:nvSpPr>
          <p:cNvPr id="3" name="Text Placeholder 2"/>
          <p:cNvSpPr>
            <a:spLocks noGrp="1"/>
          </p:cNvSpPr>
          <p:nvPr>
            <p:ph type="body" idx="1"/>
          </p:nvPr>
        </p:nvSpPr>
        <p:spPr>
          <a:xfrm>
            <a:off x="707136" y="2704664"/>
            <a:ext cx="10363200" cy="1509712"/>
          </a:xfrm>
        </p:spPr>
        <p:txBody>
          <a:bodyPr lIns="45720" rIns="45720" rtlCol="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US" noProof="0"/>
              <a:t>Click to edit Master text styles</a:t>
            </a:r>
          </a:p>
        </p:txBody>
      </p:sp>
      <p:sp>
        <p:nvSpPr>
          <p:cNvPr id="4" name="Date Placeholder 3"/>
          <p:cNvSpPr>
            <a:spLocks noGrp="1"/>
          </p:cNvSpPr>
          <p:nvPr>
            <p:ph type="dt" sz="half" idx="10"/>
          </p:nvPr>
        </p:nvSpPr>
        <p:spPr/>
        <p:txBody>
          <a:bodyPr rtlCol="0"/>
          <a:lstStyle/>
          <a:p>
            <a:pPr rtl="0"/>
            <a:fld id="{65853A37-40F4-4AF1-BDAB-899C68E65D9D}" type="datetime1">
              <a:rPr lang="en-GB" noProof="0" smtClean="0"/>
              <a:t>09/12/2025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53193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rtlCol="0"/>
          <a:lstStyle/>
          <a:p>
            <a:pPr rtl="0"/>
            <a:r>
              <a:rPr lang="en-US" noProof="0"/>
              <a:t>Click to edit Master title style</a:t>
            </a:r>
            <a:endParaRPr kumimoji="0" lang="en-GB" noProof="0" dirty="0"/>
          </a:p>
        </p:txBody>
      </p:sp>
      <p:sp>
        <p:nvSpPr>
          <p:cNvPr id="3" name="Content Placeholder 2"/>
          <p:cNvSpPr>
            <a:spLocks noGrp="1"/>
          </p:cNvSpPr>
          <p:nvPr>
            <p:ph sz="half" idx="1"/>
          </p:nvPr>
        </p:nvSpPr>
        <p:spPr>
          <a:xfrm>
            <a:off x="609600" y="1920085"/>
            <a:ext cx="5384800" cy="4434840"/>
          </a:xfrm>
        </p:spPr>
        <p:txBody>
          <a:bodyPr rtlCol="0"/>
          <a:lstStyle>
            <a:lvl1pPr>
              <a:defRPr sz="2600"/>
            </a:lvl1pPr>
            <a:lvl2pPr>
              <a:defRPr sz="2400"/>
            </a:lvl2pPr>
            <a:lvl3pPr>
              <a:defRPr sz="2000"/>
            </a:lvl3pPr>
            <a:lvl4pPr>
              <a:defRPr sz="1800"/>
            </a:lvl4pPr>
            <a:lvl5pPr>
              <a:defRPr sz="18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Content Placeholder 3"/>
          <p:cNvSpPr>
            <a:spLocks noGrp="1"/>
          </p:cNvSpPr>
          <p:nvPr>
            <p:ph sz="half" idx="2"/>
          </p:nvPr>
        </p:nvSpPr>
        <p:spPr>
          <a:xfrm>
            <a:off x="6197600" y="1920085"/>
            <a:ext cx="5384800" cy="4434840"/>
          </a:xfrm>
        </p:spPr>
        <p:txBody>
          <a:bodyPr rtlCol="0"/>
          <a:lstStyle>
            <a:lvl1pPr>
              <a:defRPr sz="2600"/>
            </a:lvl1pPr>
            <a:lvl2pPr>
              <a:defRPr sz="2400"/>
            </a:lvl2pPr>
            <a:lvl3pPr>
              <a:defRPr sz="2000"/>
            </a:lvl3pPr>
            <a:lvl4pPr>
              <a:defRPr sz="1800"/>
            </a:lvl4pPr>
            <a:lvl5pPr>
              <a:defRPr sz="18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5" name="Date Placeholder 4"/>
          <p:cNvSpPr>
            <a:spLocks noGrp="1"/>
          </p:cNvSpPr>
          <p:nvPr>
            <p:ph type="dt" sz="half" idx="10"/>
          </p:nvPr>
        </p:nvSpPr>
        <p:spPr/>
        <p:txBody>
          <a:bodyPr rtlCol="0"/>
          <a:lstStyle/>
          <a:p>
            <a:pPr rtl="0"/>
            <a:fld id="{3B2DE38C-248C-4852-BE8B-BFD72E5E4B85}" type="datetime1">
              <a:rPr lang="en-GB" noProof="0" smtClean="0"/>
              <a:t>09/12/2025</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0901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tIns="45720" rtlCol="0" anchor="b"/>
          <a:lstStyle>
            <a:lvl1pPr>
              <a:defRPr/>
            </a:lvl1pPr>
          </a:lstStyle>
          <a:p>
            <a:pPr rtl="0"/>
            <a:r>
              <a:rPr lang="en-US" noProof="0"/>
              <a:t>Click to edit Master title style</a:t>
            </a:r>
            <a:endParaRPr kumimoji="0" lang="en-GB" noProof="0" dirty="0"/>
          </a:p>
        </p:txBody>
      </p:sp>
      <p:sp>
        <p:nvSpPr>
          <p:cNvPr id="3" name="Text Placeholder 2"/>
          <p:cNvSpPr>
            <a:spLocks noGrp="1"/>
          </p:cNvSpPr>
          <p:nvPr>
            <p:ph type="body" idx="1"/>
          </p:nvPr>
        </p:nvSpPr>
        <p:spPr>
          <a:xfrm>
            <a:off x="609600" y="1855248"/>
            <a:ext cx="5386917" cy="659352"/>
          </a:xfrm>
        </p:spPr>
        <p:txBody>
          <a:bodyPr lIns="45720" tIns="0" rIns="45720" bIns="0" rtlCol="0" anchor="ctr">
            <a:noAutofit/>
          </a:bodyP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rtl="0" eaLnBrk="1" latinLnBrk="0" hangingPunct="1"/>
            <a:r>
              <a:rPr lang="en-US" noProof="0"/>
              <a:t>Click to edit Master text styles</a:t>
            </a:r>
          </a:p>
        </p:txBody>
      </p:sp>
      <p:sp>
        <p:nvSpPr>
          <p:cNvPr id="5" name="Content Placeholder 4"/>
          <p:cNvSpPr>
            <a:spLocks noGrp="1"/>
          </p:cNvSpPr>
          <p:nvPr>
            <p:ph sz="quarter" idx="2"/>
          </p:nvPr>
        </p:nvSpPr>
        <p:spPr>
          <a:xfrm>
            <a:off x="609600" y="2514600"/>
            <a:ext cx="5386917" cy="3845720"/>
          </a:xfrm>
        </p:spPr>
        <p:txBody>
          <a:bodyPr tIns="0" rtlCol="0"/>
          <a:lstStyle>
            <a:lvl1pPr>
              <a:defRPr sz="2200"/>
            </a:lvl1pPr>
            <a:lvl2pPr>
              <a:defRPr sz="2000"/>
            </a:lvl2pPr>
            <a:lvl3pPr>
              <a:defRPr sz="1800"/>
            </a:lvl3pPr>
            <a:lvl4pPr>
              <a:defRPr sz="1600"/>
            </a:lvl4pPr>
            <a:lvl5pPr>
              <a:defRPr sz="16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Text Placeholder 3"/>
          <p:cNvSpPr>
            <a:spLocks noGrp="1"/>
          </p:cNvSpPr>
          <p:nvPr>
            <p:ph type="body" sz="half" idx="3"/>
          </p:nvPr>
        </p:nvSpPr>
        <p:spPr>
          <a:xfrm>
            <a:off x="6193368" y="1859758"/>
            <a:ext cx="5389033" cy="654843"/>
          </a:xfrm>
        </p:spPr>
        <p:txBody>
          <a:bodyPr lIns="45720" tIns="0" rIns="45720" bIns="0" rtlCol="0" anchor="ctr"/>
          <a:lstStyle>
            <a:lvl1pPr marL="0" indent="0">
              <a:buNone/>
              <a:defRPr sz="2400" b="1" cap="none" baseline="0">
                <a:solidFill>
                  <a:schemeClr val="tx1"/>
                </a:solidFill>
                <a:effectLst/>
              </a:defRPr>
            </a:lvl1pPr>
            <a:lvl2pPr>
              <a:buNone/>
              <a:defRPr sz="2000" b="1"/>
            </a:lvl2pPr>
            <a:lvl3pPr>
              <a:buNone/>
              <a:defRPr sz="1800" b="1"/>
            </a:lvl3pPr>
            <a:lvl4pPr>
              <a:buNone/>
              <a:defRPr sz="1600" b="1"/>
            </a:lvl4pPr>
            <a:lvl5pPr>
              <a:buNone/>
              <a:defRPr sz="1600" b="1"/>
            </a:lvl5pPr>
          </a:lstStyle>
          <a:p>
            <a:pPr lvl="0" rtl="0" eaLnBrk="1" latinLnBrk="0" hangingPunct="1"/>
            <a:r>
              <a:rPr lang="en-US" noProof="0"/>
              <a:t>Click to edit Master text styles</a:t>
            </a:r>
          </a:p>
        </p:txBody>
      </p:sp>
      <p:sp>
        <p:nvSpPr>
          <p:cNvPr id="6" name="Content Placeholder 5"/>
          <p:cNvSpPr>
            <a:spLocks noGrp="1"/>
          </p:cNvSpPr>
          <p:nvPr>
            <p:ph sz="quarter" idx="4"/>
          </p:nvPr>
        </p:nvSpPr>
        <p:spPr>
          <a:xfrm>
            <a:off x="6193368" y="2514600"/>
            <a:ext cx="5389033" cy="3845720"/>
          </a:xfrm>
        </p:spPr>
        <p:txBody>
          <a:bodyPr tIns="0" rtlCol="0"/>
          <a:lstStyle>
            <a:lvl1pPr>
              <a:defRPr sz="2200"/>
            </a:lvl1pPr>
            <a:lvl2pPr>
              <a:defRPr sz="2000"/>
            </a:lvl2pPr>
            <a:lvl3pPr>
              <a:defRPr sz="1800"/>
            </a:lvl3pPr>
            <a:lvl4pPr>
              <a:defRPr sz="1600"/>
            </a:lvl4pPr>
            <a:lvl5pPr>
              <a:defRPr sz="16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7" name="Date Placeholder 6"/>
          <p:cNvSpPr>
            <a:spLocks noGrp="1"/>
          </p:cNvSpPr>
          <p:nvPr>
            <p:ph type="dt" sz="half" idx="10"/>
          </p:nvPr>
        </p:nvSpPr>
        <p:spPr/>
        <p:txBody>
          <a:bodyPr rtlCol="0"/>
          <a:lstStyle/>
          <a:p>
            <a:pPr rtl="0"/>
            <a:fld id="{B843E1BD-3188-4A6A-B0C0-2CA1EEFB42D8}" type="datetime1">
              <a:rPr lang="en-GB" noProof="0" smtClean="0"/>
              <a:t>09/12/2025</a:t>
            </a:fld>
            <a:endParaRPr lang="en-GB" noProof="0" dirty="0"/>
          </a:p>
        </p:txBody>
      </p:sp>
      <p:sp>
        <p:nvSpPr>
          <p:cNvPr id="8" name="Footer Placeholder 7"/>
          <p:cNvSpPr>
            <a:spLocks noGrp="1"/>
          </p:cNvSpPr>
          <p:nvPr>
            <p:ph type="ftr" sz="quarter" idx="11"/>
          </p:nvPr>
        </p:nvSpPr>
        <p:spPr/>
        <p:txBody>
          <a:bodyPr rtlCol="0"/>
          <a:lstStyle/>
          <a:p>
            <a:pPr rtl="0"/>
            <a:r>
              <a:rPr lang="en-GB" noProof="0" dirty="0"/>
              <a:t>Add a footer</a:t>
            </a:r>
          </a:p>
        </p:txBody>
      </p:sp>
      <p:sp>
        <p:nvSpPr>
          <p:cNvPr id="9" name="Slide Number Placeholder 8"/>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250188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vert="horz" tIns="45720" bIns="0" rtlCol="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pPr rtl="0"/>
            <a:r>
              <a:rPr lang="en-US" noProof="0"/>
              <a:t>Click to edit Master title style</a:t>
            </a:r>
            <a:endParaRPr kumimoji="0" lang="en-GB" noProof="0" dirty="0"/>
          </a:p>
        </p:txBody>
      </p:sp>
      <p:sp>
        <p:nvSpPr>
          <p:cNvPr id="3" name="Date Placeholder 2"/>
          <p:cNvSpPr>
            <a:spLocks noGrp="1"/>
          </p:cNvSpPr>
          <p:nvPr>
            <p:ph type="dt" sz="half" idx="10"/>
          </p:nvPr>
        </p:nvSpPr>
        <p:spPr/>
        <p:txBody>
          <a:bodyPr rtlCol="0"/>
          <a:lstStyle/>
          <a:p>
            <a:pPr rtl="0"/>
            <a:fld id="{95C60B82-7E07-4E99-B109-3665D479AF5E}" type="datetime1">
              <a:rPr lang="en-GB" noProof="0" smtClean="0"/>
              <a:t>09/12/2025</a:t>
            </a:fld>
            <a:endParaRPr lang="en-GB" noProof="0" dirty="0"/>
          </a:p>
        </p:txBody>
      </p:sp>
      <p:sp>
        <p:nvSpPr>
          <p:cNvPr id="4" name="Footer Placeholder 3"/>
          <p:cNvSpPr>
            <a:spLocks noGrp="1"/>
          </p:cNvSpPr>
          <p:nvPr>
            <p:ph type="ftr" sz="quarter" idx="11"/>
          </p:nvPr>
        </p:nvSpPr>
        <p:spPr/>
        <p:txBody>
          <a:bodyPr rtlCol="0"/>
          <a:lstStyle/>
          <a:p>
            <a:pPr rtl="0"/>
            <a:r>
              <a:rPr lang="en-GB" noProof="0" dirty="0"/>
              <a:t>Add a footer</a:t>
            </a:r>
          </a:p>
        </p:txBody>
      </p:sp>
      <p:sp>
        <p:nvSpPr>
          <p:cNvPr id="5" name="Slide Number Placeholder 4"/>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071814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8BE7B277-F8BD-4226-BE2E-8C55DA9B999A}" type="datetime1">
              <a:rPr lang="en-GB" noProof="0" smtClean="0"/>
              <a:t>09/12/2025</a:t>
            </a:fld>
            <a:endParaRPr lang="en-GB" noProof="0" dirty="0"/>
          </a:p>
        </p:txBody>
      </p:sp>
      <p:sp>
        <p:nvSpPr>
          <p:cNvPr id="3" name="Footer Placeholder 2"/>
          <p:cNvSpPr>
            <a:spLocks noGrp="1"/>
          </p:cNvSpPr>
          <p:nvPr>
            <p:ph type="ftr" sz="quarter" idx="11"/>
          </p:nvPr>
        </p:nvSpPr>
        <p:spPr/>
        <p:txBody>
          <a:bodyPr rtlCol="0"/>
          <a:lstStyle/>
          <a:p>
            <a:pPr rtl="0"/>
            <a:r>
              <a:rPr lang="en-GB" noProof="0" dirty="0"/>
              <a:t>Add a footer</a:t>
            </a:r>
          </a:p>
        </p:txBody>
      </p:sp>
      <p:sp>
        <p:nvSpPr>
          <p:cNvPr id="4" name="Slide Number Placeholder 3"/>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52882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lIns="0" rtlCol="0" anchor="b">
            <a:noAutofit/>
          </a:bodyPr>
          <a:lstStyle>
            <a:lvl1pPr algn="l" rtl="0">
              <a:spcBef>
                <a:spcPct val="0"/>
              </a:spcBef>
              <a:buNone/>
              <a:defRPr sz="2600" b="0">
                <a:ln>
                  <a:noFill/>
                </a:ln>
                <a:solidFill>
                  <a:schemeClr val="tx2"/>
                </a:solidFill>
                <a:effectLst/>
                <a:latin typeface="+mj-lt"/>
                <a:ea typeface="+mj-ea"/>
                <a:cs typeface="+mj-cs"/>
              </a:defRPr>
            </a:lvl1pPr>
          </a:lstStyle>
          <a:p>
            <a:pPr rtl="0"/>
            <a:r>
              <a:rPr lang="en-US" noProof="0"/>
              <a:t>Click to edit Master title style</a:t>
            </a:r>
            <a:endParaRPr kumimoji="0" lang="en-GB" noProof="0" dirty="0"/>
          </a:p>
        </p:txBody>
      </p:sp>
      <p:sp>
        <p:nvSpPr>
          <p:cNvPr id="4" name="Content Placeholder 3"/>
          <p:cNvSpPr>
            <a:spLocks noGrp="1"/>
          </p:cNvSpPr>
          <p:nvPr>
            <p:ph sz="half" idx="1"/>
          </p:nvPr>
        </p:nvSpPr>
        <p:spPr>
          <a:xfrm>
            <a:off x="4766733" y="1676400"/>
            <a:ext cx="6815667" cy="4572000"/>
          </a:xfrm>
        </p:spPr>
        <p:txBody>
          <a:bodyPr tIns="0" rtlCol="0"/>
          <a:lstStyle>
            <a:lvl1pPr>
              <a:defRPr sz="2800"/>
            </a:lvl1pPr>
            <a:lvl2pPr>
              <a:defRPr sz="2600"/>
            </a:lvl2pPr>
            <a:lvl3pPr>
              <a:defRPr sz="2400"/>
            </a:lvl3pPr>
            <a:lvl4pPr>
              <a:defRPr sz="2000"/>
            </a:lvl4pPr>
            <a:lvl5pPr>
              <a:defRPr sz="1800"/>
            </a:lvl5p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3" name="Text Placeholder 2"/>
          <p:cNvSpPr>
            <a:spLocks noGrp="1"/>
          </p:cNvSpPr>
          <p:nvPr>
            <p:ph type="body" idx="2"/>
          </p:nvPr>
        </p:nvSpPr>
        <p:spPr>
          <a:xfrm>
            <a:off x="914400" y="1676400"/>
            <a:ext cx="3657600" cy="4572000"/>
          </a:xfrm>
        </p:spPr>
        <p:txBody>
          <a:bodyPr lIns="18288" rIns="18288" rtlCol="0"/>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rtl="0" eaLnBrk="1" latinLnBrk="0" hangingPunct="1"/>
            <a:r>
              <a:rPr lang="en-US" noProof="0"/>
              <a:t>Click to edit Master text styles</a:t>
            </a:r>
          </a:p>
        </p:txBody>
      </p:sp>
      <p:sp>
        <p:nvSpPr>
          <p:cNvPr id="5" name="Date Placeholder 4"/>
          <p:cNvSpPr>
            <a:spLocks noGrp="1"/>
          </p:cNvSpPr>
          <p:nvPr>
            <p:ph type="dt" sz="half" idx="10"/>
          </p:nvPr>
        </p:nvSpPr>
        <p:spPr/>
        <p:txBody>
          <a:bodyPr rtlCol="0"/>
          <a:lstStyle/>
          <a:p>
            <a:pPr rtl="0"/>
            <a:fld id="{59174814-53B1-401B-A4A0-040843C1FF19}" type="datetime1">
              <a:rPr lang="en-GB" noProof="0" smtClean="0"/>
              <a:t>09/12/2025</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991926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4221004" y="1108077"/>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rtl="0" eaLnBrk="1" latinLnBrk="0" hangingPunct="1"/>
            <a:endParaRPr kumimoji="0" lang="en-GB" sz="1800" noProof="0" dirty="0"/>
          </a:p>
        </p:txBody>
      </p:sp>
      <p:sp>
        <p:nvSpPr>
          <p:cNvPr id="12" name="Right Triangle 11"/>
          <p:cNvSpPr/>
          <p:nvPr/>
        </p:nvSpPr>
        <p:spPr>
          <a:xfrm rot="420000" flipV="1">
            <a:off x="10672179" y="5359769"/>
            <a:ext cx="207264"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rtl="0" eaLnBrk="1" latinLnBrk="0" hangingPunct="1"/>
            <a:endParaRPr kumimoji="0" lang="en-GB" sz="1800" noProof="0" dirty="0"/>
          </a:p>
        </p:txBody>
      </p:sp>
      <p:sp>
        <p:nvSpPr>
          <p:cNvPr id="2" name="Title 1"/>
          <p:cNvSpPr>
            <a:spLocks noGrp="1"/>
          </p:cNvSpPr>
          <p:nvPr>
            <p:ph type="title"/>
          </p:nvPr>
        </p:nvSpPr>
        <p:spPr>
          <a:xfrm>
            <a:off x="812800" y="1176997"/>
            <a:ext cx="2950464" cy="1582621"/>
          </a:xfrm>
        </p:spPr>
        <p:txBody>
          <a:bodyPr vert="horz" lIns="45720" tIns="45720" rIns="45720" bIns="45720" rtlCol="0" anchor="b"/>
          <a:lstStyle>
            <a:lvl1pPr algn="l">
              <a:buNone/>
              <a:defRPr sz="2000" b="1">
                <a:solidFill>
                  <a:schemeClr val="tx2"/>
                </a:solidFill>
              </a:defRPr>
            </a:lvl1pPr>
          </a:lstStyle>
          <a:p>
            <a:pPr rtl="0"/>
            <a:r>
              <a:rPr lang="en-US" noProof="0"/>
              <a:t>Click to edit Master title style</a:t>
            </a:r>
            <a:endParaRPr kumimoji="0"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rtlCol="0"/>
          <a:lstStyle>
            <a:lvl1pPr marL="0" indent="0">
              <a:buNone/>
              <a:defRPr sz="3200"/>
            </a:lvl1pPr>
          </a:lstStyle>
          <a:p>
            <a:pPr rtl="0"/>
            <a:r>
              <a:rPr lang="en-US" noProof="0"/>
              <a:t>Click icon to add picture</a:t>
            </a:r>
            <a:endParaRPr kumimoji="0" lang="en-GB" noProof="0" dirty="0"/>
          </a:p>
        </p:txBody>
      </p:sp>
      <p:sp>
        <p:nvSpPr>
          <p:cNvPr id="4" name="Text Placeholder 3"/>
          <p:cNvSpPr>
            <a:spLocks noGrp="1"/>
          </p:cNvSpPr>
          <p:nvPr>
            <p:ph type="body" sz="half" idx="2"/>
          </p:nvPr>
        </p:nvSpPr>
        <p:spPr>
          <a:xfrm>
            <a:off x="812800" y="2828785"/>
            <a:ext cx="2946400" cy="2179320"/>
          </a:xfrm>
        </p:spPr>
        <p:txBody>
          <a:bodyPr lIns="64008" rIns="45720" bIns="45720" rtlCol="0" anchor="t"/>
          <a:lstStyle>
            <a:lvl1pPr marL="0" indent="0" algn="l">
              <a:spcBef>
                <a:spcPts val="250"/>
              </a:spcBef>
              <a:buFontTx/>
              <a:buNone/>
              <a:defRPr sz="1300"/>
            </a:lvl1pPr>
            <a:lvl2pPr>
              <a:defRPr sz="1200"/>
            </a:lvl2pPr>
            <a:lvl3pPr>
              <a:defRPr sz="1000"/>
            </a:lvl3pPr>
            <a:lvl4pPr>
              <a:defRPr sz="900"/>
            </a:lvl4pPr>
            <a:lvl5pPr>
              <a:defRPr sz="900"/>
            </a:lvl5pPr>
          </a:lstStyle>
          <a:p>
            <a:pPr lvl="0" rtl="0" eaLnBrk="1" latinLnBrk="0" hangingPunct="1"/>
            <a:r>
              <a:rPr lang="en-US" noProof="0"/>
              <a:t>Click to edit Master text styles</a:t>
            </a:r>
          </a:p>
        </p:txBody>
      </p:sp>
      <p:sp>
        <p:nvSpPr>
          <p:cNvPr id="5" name="Date Placeholder 4"/>
          <p:cNvSpPr>
            <a:spLocks noGrp="1"/>
          </p:cNvSpPr>
          <p:nvPr>
            <p:ph type="dt" sz="half" idx="10"/>
          </p:nvPr>
        </p:nvSpPr>
        <p:spPr/>
        <p:txBody>
          <a:bodyPr rtlCol="0"/>
          <a:lstStyle/>
          <a:p>
            <a:pPr rtl="0"/>
            <a:fld id="{36EC60F6-9213-40AE-98D9-27BAA08F6D69}" type="datetime1">
              <a:rPr lang="en-GB" noProof="0" smtClean="0"/>
              <a:t>09/12/2025</a:t>
            </a:fld>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7" name="Slide Number Placeholder 6"/>
          <p:cNvSpPr>
            <a:spLocks noGrp="1"/>
          </p:cNvSpPr>
          <p:nvPr>
            <p:ph type="sldNum" sz="quarter" idx="12"/>
          </p:nvPr>
        </p:nvSpPr>
        <p:spPr>
          <a:xfrm>
            <a:off x="10769600" y="6356351"/>
            <a:ext cx="812800" cy="365125"/>
          </a:xfrm>
        </p:spPr>
        <p:txBody>
          <a:bodyPr rtlCol="0"/>
          <a:lstStyle/>
          <a:p>
            <a:pPr rtl="0"/>
            <a:fld id="{401CF334-2D5C-4859-84A6-CA7E6E43FAEB}" type="slidenum">
              <a:rPr lang="en-GB" noProof="0" smtClean="0"/>
              <a:t>‹#›</a:t>
            </a:fld>
            <a:endParaRPr lang="en-GB" noProof="0" dirty="0"/>
          </a:p>
        </p:txBody>
      </p:sp>
      <p:sp>
        <p:nvSpPr>
          <p:cNvPr id="10" name="Freeform 9"/>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sp>
        <p:nvSpPr>
          <p:cNvPr id="11" name="Freeform 10"/>
          <p:cNvSpPr>
            <a:spLocks/>
          </p:cNvSpPr>
          <p:nvPr/>
        </p:nvSpPr>
        <p:spPr bwMode="auto">
          <a:xfrm flipV="1">
            <a:off x="5842000" y="6219826"/>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spTree>
    <p:extLst>
      <p:ext uri="{BB962C8B-B14F-4D97-AF65-F5344CB8AC3E}">
        <p14:creationId xmlns:p14="http://schemas.microsoft.com/office/powerpoint/2010/main" val="2519624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kumimoji="0" lang="en-GB" noProof="0" dirty="0"/>
          </a:p>
        </p:txBody>
      </p:sp>
      <p:sp>
        <p:nvSpPr>
          <p:cNvPr id="3" name="Vertical Text Placeholder 2"/>
          <p:cNvSpPr>
            <a:spLocks noGrp="1"/>
          </p:cNvSpPr>
          <p:nvPr>
            <p:ph type="body" orient="vert" idx="1"/>
          </p:nvPr>
        </p:nvSpPr>
        <p:spPr/>
        <p:txBody>
          <a:bodyPr vert="eaVert" rtlCol="0"/>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Date Placeholder 3"/>
          <p:cNvSpPr>
            <a:spLocks noGrp="1"/>
          </p:cNvSpPr>
          <p:nvPr>
            <p:ph type="dt" sz="half" idx="10"/>
          </p:nvPr>
        </p:nvSpPr>
        <p:spPr/>
        <p:txBody>
          <a:bodyPr rtlCol="0"/>
          <a:lstStyle/>
          <a:p>
            <a:pPr rtl="0"/>
            <a:fld id="{B45D39F6-F32F-422F-A524-C8CAC8EF0EA0}" type="datetime1">
              <a:rPr lang="en-GB" noProof="0" smtClean="0"/>
              <a:t>09/12/2025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877777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rtlCol="0"/>
          <a:lstStyle/>
          <a:p>
            <a:pPr rtl="0"/>
            <a:r>
              <a:rPr lang="en-US" noProof="0"/>
              <a:t>Click to edit Master title style</a:t>
            </a:r>
            <a:endParaRPr kumimoji="0" lang="en-GB" noProof="0" dirty="0"/>
          </a:p>
        </p:txBody>
      </p:sp>
      <p:sp>
        <p:nvSpPr>
          <p:cNvPr id="3" name="Vertical Text Placeholder 2"/>
          <p:cNvSpPr>
            <a:spLocks noGrp="1"/>
          </p:cNvSpPr>
          <p:nvPr>
            <p:ph type="body" orient="vert" idx="1"/>
          </p:nvPr>
        </p:nvSpPr>
        <p:spPr>
          <a:xfrm>
            <a:off x="609600" y="914402"/>
            <a:ext cx="8026400" cy="5211763"/>
          </a:xfrm>
        </p:spPr>
        <p:txBody>
          <a:bodyPr vert="eaVert" rtlCol="0"/>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kumimoji="0" lang="en-GB" noProof="0" dirty="0"/>
          </a:p>
        </p:txBody>
      </p:sp>
      <p:sp>
        <p:nvSpPr>
          <p:cNvPr id="4" name="Date Placeholder 3"/>
          <p:cNvSpPr>
            <a:spLocks noGrp="1"/>
          </p:cNvSpPr>
          <p:nvPr>
            <p:ph type="dt" sz="half" idx="10"/>
          </p:nvPr>
        </p:nvSpPr>
        <p:spPr/>
        <p:txBody>
          <a:bodyPr rtlCol="0"/>
          <a:lstStyle/>
          <a:p>
            <a:pPr rtl="0"/>
            <a:fld id="{3D0D8853-86BE-4961-A33E-0D3948738D2C}" type="datetime1">
              <a:rPr lang="en-GB" noProof="0" smtClean="0"/>
              <a:t>09/12/2025</a:t>
            </a:fld>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369754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25" name="Group 24"/>
          <p:cNvGrpSpPr/>
          <p:nvPr/>
        </p:nvGrpSpPr>
        <p:grpSpPr>
          <a:xfrm>
            <a:off x="-29028" y="-7144"/>
            <a:ext cx="12240731" cy="6879658"/>
            <a:chOff x="0" y="-21658"/>
            <a:chExt cx="12240731" cy="6879658"/>
          </a:xfrm>
        </p:grpSpPr>
        <p:sp>
          <p:nvSpPr>
            <p:cNvPr id="26" name="Rectangle 25"/>
            <p:cNvSpPr/>
            <p:nvPr/>
          </p:nvSpPr>
          <p:spPr>
            <a:xfrm>
              <a:off x="31633"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27" name="Group 26"/>
            <p:cNvGrpSpPr/>
            <p:nvPr/>
          </p:nvGrpSpPr>
          <p:grpSpPr>
            <a:xfrm>
              <a:off x="0" y="-21658"/>
              <a:ext cx="12240731" cy="1041400"/>
              <a:chOff x="-25356" y="-7144"/>
              <a:chExt cx="12240731" cy="1041400"/>
            </a:xfrm>
          </p:grpSpPr>
          <p:sp>
            <p:nvSpPr>
              <p:cNvPr id="28" name="Freeform 27"/>
              <p:cNvSpPr>
                <a:spLocks/>
              </p:cNvSpPr>
              <p:nvPr/>
            </p:nvSpPr>
            <p:spPr bwMode="auto">
              <a:xfrm>
                <a:off x="-12700" y="-7144"/>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sp>
            <p:nvSpPr>
              <p:cNvPr id="29" name="Freeform 28"/>
              <p:cNvSpPr>
                <a:spLocks/>
              </p:cNvSpPr>
              <p:nvPr/>
            </p:nvSpPr>
            <p:spPr bwMode="auto">
              <a:xfrm>
                <a:off x="5842000" y="-7144"/>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rtlCol="0" anchor="t" compatLnSpc="1"/>
              <a:lstStyle/>
              <a:p>
                <a:pPr marL="0" algn="l" rtl="0" eaLnBrk="1" latinLnBrk="0" hangingPunct="1"/>
                <a:endParaRPr kumimoji="0" lang="en-GB" sz="1800" noProof="0" dirty="0">
                  <a:solidFill>
                    <a:schemeClr val="tx1"/>
                  </a:solidFill>
                  <a:latin typeface="+mn-lt"/>
                  <a:ea typeface="+mn-ea"/>
                  <a:cs typeface="+mn-cs"/>
                </a:endParaRPr>
              </a:p>
            </p:txBody>
          </p:sp>
          <p:grpSp>
            <p:nvGrpSpPr>
              <p:cNvPr id="31" name="Group 30"/>
              <p:cNvGrpSpPr/>
              <p:nvPr/>
            </p:nvGrpSpPr>
            <p:grpSpPr>
              <a:xfrm>
                <a:off x="-25356" y="202408"/>
                <a:ext cx="12240731" cy="649224"/>
                <a:chOff x="-19045" y="216550"/>
                <a:chExt cx="9180548" cy="649224"/>
              </a:xfrm>
            </p:grpSpPr>
            <p:sp>
              <p:nvSpPr>
                <p:cNvPr id="32" name="Freeform 3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rtlCol="0" anchor="t" compatLnSpc="1"/>
                <a:lstStyle/>
                <a:p>
                  <a:pPr rtl="0"/>
                  <a:endParaRPr kumimoji="0" lang="en-GB" sz="1800" noProof="0" dirty="0"/>
                </a:p>
              </p:txBody>
            </p:sp>
            <p:sp>
              <p:nvSpPr>
                <p:cNvPr id="33" name="Freeform 3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rtlCol="0" anchor="t" compatLnSpc="1"/>
                <a:lstStyle/>
                <a:p>
                  <a:pPr rtl="0"/>
                  <a:endParaRPr kumimoji="0" lang="en-GB" sz="1800" noProof="0" dirty="0"/>
                </a:p>
              </p:txBody>
            </p:sp>
          </p:grpSp>
        </p:grpSp>
      </p:grpSp>
      <p:sp>
        <p:nvSpPr>
          <p:cNvPr id="9" name="Title Placeholder 8"/>
          <p:cNvSpPr>
            <a:spLocks noGrp="1"/>
          </p:cNvSpPr>
          <p:nvPr>
            <p:ph type="title"/>
          </p:nvPr>
        </p:nvSpPr>
        <p:spPr>
          <a:xfrm>
            <a:off x="609600" y="704088"/>
            <a:ext cx="10972800" cy="1143000"/>
          </a:xfrm>
          <a:prstGeom prst="rect">
            <a:avLst/>
          </a:prstGeom>
        </p:spPr>
        <p:txBody>
          <a:bodyPr vert="horz" lIns="0" rIns="0" bIns="0" rtlCol="0" anchor="b">
            <a:normAutofit/>
          </a:bodyPr>
          <a:lstStyle/>
          <a:p>
            <a:pPr rtl="0"/>
            <a:r>
              <a:rPr lang="en-US" noProof="0"/>
              <a:t>Click to edit Master title style</a:t>
            </a:r>
            <a:endParaRPr kumimoji="0" lang="en-GB" noProof="0" dirty="0"/>
          </a:p>
        </p:txBody>
      </p:sp>
      <p:sp>
        <p:nvSpPr>
          <p:cNvPr id="30" name="Text Placeholder 29"/>
          <p:cNvSpPr>
            <a:spLocks noGrp="1"/>
          </p:cNvSpPr>
          <p:nvPr>
            <p:ph type="body" idx="1"/>
          </p:nvPr>
        </p:nvSpPr>
        <p:spPr>
          <a:xfrm>
            <a:off x="609600" y="1935480"/>
            <a:ext cx="10972800" cy="4389120"/>
          </a:xfrm>
          <a:prstGeom prst="rect">
            <a:avLst/>
          </a:prstGeom>
        </p:spPr>
        <p:txBody>
          <a:bodyPr vert="horz" rtlCol="0">
            <a:normAutofit/>
          </a:bodyPr>
          <a:lstStyle/>
          <a:p>
            <a:pPr lvl="0" rtl="0" eaLnBrk="1" latinLnBrk="0" hangingPunct="1"/>
            <a:r>
              <a:rPr lang="en-US" noProof="0"/>
              <a:t>Click to edit Master text styles</a:t>
            </a:r>
          </a:p>
          <a:p>
            <a:pPr lvl="1" rtl="0" eaLnBrk="1" latinLnBrk="0" hangingPunct="1"/>
            <a:r>
              <a:rPr lang="en-US" noProof="0"/>
              <a:t>Second level</a:t>
            </a:r>
          </a:p>
          <a:p>
            <a:pPr lvl="2" rtl="0" eaLnBrk="1" latinLnBrk="0" hangingPunct="1"/>
            <a:r>
              <a:rPr lang="en-US" noProof="0"/>
              <a:t>Third level</a:t>
            </a:r>
          </a:p>
          <a:p>
            <a:pPr lvl="3" rtl="0" eaLnBrk="1" latinLnBrk="0" hangingPunct="1"/>
            <a:r>
              <a:rPr lang="en-US" noProof="0"/>
              <a:t>Fourth level</a:t>
            </a:r>
          </a:p>
          <a:p>
            <a:pPr lvl="4" rtl="0" eaLnBrk="1" latinLnBrk="0" hangingPunct="1"/>
            <a:r>
              <a:rPr lang="en-US" noProof="0"/>
              <a:t>Fifth level</a:t>
            </a:r>
            <a:endParaRPr lang="en-GB" noProof="0" dirty="0"/>
          </a:p>
        </p:txBody>
      </p:sp>
      <p:sp>
        <p:nvSpPr>
          <p:cNvPr id="10" name="Date Placeholder 9"/>
          <p:cNvSpPr>
            <a:spLocks noGrp="1"/>
          </p:cNvSpPr>
          <p:nvPr>
            <p:ph type="dt" sz="half" idx="2"/>
          </p:nvPr>
        </p:nvSpPr>
        <p:spPr>
          <a:xfrm>
            <a:off x="609600" y="6356351"/>
            <a:ext cx="2844800" cy="365125"/>
          </a:xfrm>
          <a:prstGeom prst="rect">
            <a:avLst/>
          </a:prstGeom>
        </p:spPr>
        <p:txBody>
          <a:bodyPr vert="horz" lIns="0" tIns="0" rIns="0" bIns="0" rtlCol="0" anchor="b"/>
          <a:lstStyle>
            <a:lvl1pPr algn="l" eaLnBrk="1" latinLnBrk="0" hangingPunct="1">
              <a:defRPr kumimoji="0" sz="1100">
                <a:solidFill>
                  <a:schemeClr val="tx1"/>
                </a:solidFill>
              </a:defRPr>
            </a:lvl1pPr>
          </a:lstStyle>
          <a:p>
            <a:pPr rtl="0"/>
            <a:fld id="{B1AAA1B0-5CCA-451B-9B71-15404CCF6D82}" type="datetime1">
              <a:rPr lang="en-GB" noProof="0" smtClean="0"/>
              <a:t>09/12/2025</a:t>
            </a:fld>
            <a:endParaRPr lang="en-GB" noProof="0" dirty="0"/>
          </a:p>
        </p:txBody>
      </p:sp>
      <p:sp>
        <p:nvSpPr>
          <p:cNvPr id="22" name="Footer Placeholder 21"/>
          <p:cNvSpPr>
            <a:spLocks noGrp="1"/>
          </p:cNvSpPr>
          <p:nvPr>
            <p:ph type="ftr" sz="quarter" idx="3"/>
          </p:nvPr>
        </p:nvSpPr>
        <p:spPr>
          <a:xfrm>
            <a:off x="3556000" y="6356351"/>
            <a:ext cx="4470400" cy="365125"/>
          </a:xfrm>
          <a:prstGeom prst="rect">
            <a:avLst/>
          </a:prstGeom>
        </p:spPr>
        <p:txBody>
          <a:bodyPr vert="horz" lIns="0" tIns="0" rIns="0" bIns="0" rtlCol="0" anchor="b"/>
          <a:lstStyle>
            <a:lvl1pPr algn="l" eaLnBrk="1" latinLnBrk="0" hangingPunct="1">
              <a:defRPr kumimoji="0" sz="1100">
                <a:solidFill>
                  <a:schemeClr val="tx1"/>
                </a:solidFill>
              </a:defRPr>
            </a:lvl1pPr>
          </a:lstStyle>
          <a:p>
            <a:pPr rtl="0"/>
            <a:r>
              <a:rPr lang="en-GB" noProof="0" dirty="0"/>
              <a:t>Add a footer</a:t>
            </a:r>
          </a:p>
        </p:txBody>
      </p:sp>
      <p:sp>
        <p:nvSpPr>
          <p:cNvPr id="18" name="Slide Number Placeholder 17"/>
          <p:cNvSpPr>
            <a:spLocks noGrp="1"/>
          </p:cNvSpPr>
          <p:nvPr>
            <p:ph type="sldNum" sz="quarter" idx="4"/>
          </p:nvPr>
        </p:nvSpPr>
        <p:spPr>
          <a:xfrm>
            <a:off x="10566400" y="6356351"/>
            <a:ext cx="1016000" cy="365125"/>
          </a:xfrm>
          <a:prstGeom prst="rect">
            <a:avLst/>
          </a:prstGeom>
        </p:spPr>
        <p:txBody>
          <a:bodyPr vert="horz" lIns="0" tIns="0" rIns="0" bIns="0" rtlCol="0" anchor="b"/>
          <a:lstStyle>
            <a:lvl1pPr algn="r" eaLnBrk="1" latinLnBrk="0" hangingPunct="1">
              <a:defRPr kumimoji="0" sz="1100">
                <a:solidFill>
                  <a:schemeClr val="tx1"/>
                </a:solidFill>
              </a:defRPr>
            </a:lvl1pPr>
          </a:lstStyle>
          <a:p>
            <a:pPr rtl="0"/>
            <a:fld id="{401CF334-2D5C-4859-84A6-CA7E6E43FAEB}" type="slidenum">
              <a:rPr lang="en-GB" noProof="0" smtClean="0"/>
              <a:pPr/>
              <a:t>‹#›</a:t>
            </a:fld>
            <a:endParaRPr lang="en-GB" noProof="0" dirty="0"/>
          </a:p>
        </p:txBody>
      </p:sp>
    </p:spTree>
    <p:extLst>
      <p:ext uri="{BB962C8B-B14F-4D97-AF65-F5344CB8AC3E}">
        <p14:creationId xmlns:p14="http://schemas.microsoft.com/office/powerpoint/2010/main" val="942852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lumMod val="50000"/>
          </a:schemeClr>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lumMod val="75000"/>
          </a:schemeClr>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75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286000" indent="0" algn="l" rtl="0" eaLnBrk="1" latinLnBrk="0" hangingPunct="1">
        <a:spcBef>
          <a:spcPct val="20000"/>
        </a:spcBef>
        <a:buClr>
          <a:schemeClr val="tx2"/>
        </a:buClr>
        <a:buFontTx/>
        <a:buNone/>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rtlCol="0">
            <a:noAutofit/>
          </a:bodyPr>
          <a:lstStyle/>
          <a:p>
            <a:r>
              <a:rPr lang="en-GB" sz="3600" dirty="0">
                <a:latin typeface="A"/>
              </a:rPr>
              <a:t>MODULE NAME: Problem Solving and Decision Making  </a:t>
            </a:r>
            <a:br>
              <a:rPr lang="en-GB" sz="3600" dirty="0">
                <a:latin typeface="A"/>
              </a:rPr>
            </a:br>
            <a:r>
              <a:rPr lang="en-GB" sz="3600" dirty="0">
                <a:latin typeface="A"/>
              </a:rPr>
              <a:t>MODULE CODE: LCLM4004</a:t>
            </a:r>
            <a:br>
              <a:rPr lang="en-GB" sz="3600" dirty="0">
                <a:latin typeface="A"/>
              </a:rPr>
            </a:br>
            <a:r>
              <a:rPr lang="en-GB" sz="3600" dirty="0">
                <a:latin typeface="A"/>
              </a:rPr>
              <a:t>Assignment 1: Presentation</a:t>
            </a:r>
            <a:endParaRPr lang="en-GB" sz="3600" dirty="0"/>
          </a:p>
        </p:txBody>
      </p:sp>
      <p:sp>
        <p:nvSpPr>
          <p:cNvPr id="5" name="Subtitle 4"/>
          <p:cNvSpPr>
            <a:spLocks noGrp="1"/>
          </p:cNvSpPr>
          <p:nvPr>
            <p:ph type="subTitle" idx="1"/>
          </p:nvPr>
        </p:nvSpPr>
        <p:spPr>
          <a:xfrm>
            <a:off x="711200" y="3608615"/>
            <a:ext cx="10472928" cy="1752600"/>
          </a:xfrm>
        </p:spPr>
        <p:txBody>
          <a:bodyPr rtlCol="0"/>
          <a:lstStyle/>
          <a:p>
            <a:r>
              <a:rPr lang="en-GB" sz="2800" dirty="0">
                <a:latin typeface="A"/>
              </a:rPr>
              <a:t>STUDENT NAME: Stela Irina Balaban </a:t>
            </a:r>
            <a:br>
              <a:rPr lang="en-GB" sz="2800" dirty="0">
                <a:latin typeface="A"/>
              </a:rPr>
            </a:br>
            <a:r>
              <a:rPr lang="en-GB" sz="2800" dirty="0">
                <a:latin typeface="A"/>
              </a:rPr>
              <a:t>STUDENT ID: 2413136  </a:t>
            </a:r>
            <a:br>
              <a:rPr lang="en-GB" sz="2800" dirty="0">
                <a:latin typeface="A"/>
              </a:rPr>
            </a:br>
            <a:endParaRPr lang="en-GB" dirty="0"/>
          </a:p>
        </p:txBody>
      </p:sp>
    </p:spTree>
    <p:extLst>
      <p:ext uri="{BB962C8B-B14F-4D97-AF65-F5344CB8AC3E}">
        <p14:creationId xmlns:p14="http://schemas.microsoft.com/office/powerpoint/2010/main" val="3549628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pPr rtl="0"/>
            <a:r>
              <a:rPr lang="en-GB" b="1" dirty="0"/>
              <a:t>Overview</a:t>
            </a:r>
          </a:p>
        </p:txBody>
      </p:sp>
      <p:sp>
        <p:nvSpPr>
          <p:cNvPr id="2" name="Content Placeholder 1"/>
          <p:cNvSpPr>
            <a:spLocks noGrp="1"/>
          </p:cNvSpPr>
          <p:nvPr>
            <p:ph idx="1"/>
          </p:nvPr>
        </p:nvSpPr>
        <p:spPr/>
        <p:txBody>
          <a:bodyPr rtlCol="0"/>
          <a:lstStyle/>
          <a:p>
            <a:r>
              <a:rPr lang="en-GB" sz="2400" dirty="0"/>
              <a:t>Introduction </a:t>
            </a:r>
          </a:p>
          <a:p>
            <a:r>
              <a:rPr lang="en-GB" sz="2400" dirty="0"/>
              <a:t>Company background</a:t>
            </a:r>
          </a:p>
          <a:p>
            <a:r>
              <a:rPr lang="en-GB" sz="2400" dirty="0"/>
              <a:t>Problem: nature and scope</a:t>
            </a:r>
          </a:p>
          <a:p>
            <a:r>
              <a:rPr lang="en-GB" sz="2400" dirty="0"/>
              <a:t>PESTLE ANALYSIS: Green Haven Florists</a:t>
            </a:r>
          </a:p>
          <a:p>
            <a:r>
              <a:rPr lang="en-GB" sz="2400" dirty="0"/>
              <a:t>Cause and effect analysis: Fishbone diagram</a:t>
            </a:r>
          </a:p>
          <a:p>
            <a:r>
              <a:rPr lang="en-GB" sz="2400"/>
              <a:t>Conclusion</a:t>
            </a:r>
            <a:endParaRPr lang="en-GB" sz="2400" dirty="0"/>
          </a:p>
          <a:p>
            <a:r>
              <a:rPr lang="en-GB" sz="2400" dirty="0"/>
              <a:t>References</a:t>
            </a:r>
          </a:p>
          <a:p>
            <a:pPr marL="0" indent="0" rtl="0">
              <a:buNone/>
            </a:pPr>
            <a:endParaRPr lang="en-GB" dirty="0"/>
          </a:p>
        </p:txBody>
      </p:sp>
    </p:spTree>
    <p:extLst>
      <p:ext uri="{BB962C8B-B14F-4D97-AF65-F5344CB8AC3E}">
        <p14:creationId xmlns:p14="http://schemas.microsoft.com/office/powerpoint/2010/main" val="1508910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599" y="533400"/>
            <a:ext cx="10972800" cy="1143000"/>
          </a:xfrm>
        </p:spPr>
        <p:txBody>
          <a:bodyPr rtlCol="0">
            <a:normAutofit/>
          </a:bodyPr>
          <a:lstStyle/>
          <a:p>
            <a:r>
              <a:rPr lang="en-GB" sz="4400" b="1" dirty="0"/>
              <a:t>Introduction</a:t>
            </a:r>
            <a:endParaRPr lang="en-GB" sz="4400" dirty="0"/>
          </a:p>
        </p:txBody>
      </p:sp>
      <p:sp>
        <p:nvSpPr>
          <p:cNvPr id="2" name="Content Placeholder 1"/>
          <p:cNvSpPr>
            <a:spLocks noGrp="1"/>
          </p:cNvSpPr>
          <p:nvPr>
            <p:ph idx="1"/>
          </p:nvPr>
        </p:nvSpPr>
        <p:spPr>
          <a:xfrm>
            <a:off x="609599" y="1935480"/>
            <a:ext cx="6593841" cy="4389120"/>
          </a:xfrm>
        </p:spPr>
        <p:txBody>
          <a:bodyPr rtlCol="0">
            <a:normAutofit/>
          </a:bodyPr>
          <a:lstStyle/>
          <a:p>
            <a:pPr algn="just" rtl="0"/>
            <a:r>
              <a:rPr lang="en-GB" sz="1600" b="1" dirty="0"/>
              <a:t>Context</a:t>
            </a:r>
            <a:r>
              <a:rPr lang="en-GB" sz="1600" dirty="0"/>
              <a:t>:</a:t>
            </a:r>
          </a:p>
          <a:p>
            <a:pPr marL="0" indent="0" algn="just">
              <a:buNone/>
            </a:pPr>
            <a:r>
              <a:rPr lang="en-GB" sz="1400" dirty="0"/>
              <a:t>Founded in 2016, Green Haven Florists is an independent flower shop in Norwich that is popular for its eco-friendly practices.</a:t>
            </a:r>
          </a:p>
          <a:p>
            <a:pPr marL="0" indent="0" algn="just">
              <a:buNone/>
            </a:pPr>
            <a:r>
              <a:rPr lang="en-GB" sz="1400" dirty="0"/>
              <a:t>Over the past year, the shop has been facing significant challenges because of the major decline in revenue and foot traffic.</a:t>
            </a:r>
          </a:p>
          <a:p>
            <a:pPr marL="0" indent="0" algn="just">
              <a:buNone/>
            </a:pPr>
            <a:endParaRPr lang="en-GB" sz="1400" dirty="0"/>
          </a:p>
          <a:p>
            <a:pPr algn="just" rtl="0"/>
            <a:r>
              <a:rPr lang="en-GB" sz="1600" b="1" dirty="0"/>
              <a:t>Purpose of this presentation:</a:t>
            </a:r>
          </a:p>
          <a:p>
            <a:pPr marL="0" indent="0" algn="just">
              <a:buNone/>
            </a:pPr>
            <a:r>
              <a:rPr lang="en-GB" sz="1400" dirty="0"/>
              <a:t>To analyse the key problems of Green Haven Florists</a:t>
            </a:r>
          </a:p>
          <a:p>
            <a:pPr marL="0" indent="0" algn="just">
              <a:buNone/>
            </a:pPr>
            <a:r>
              <a:rPr lang="en-GB" sz="1400" dirty="0"/>
              <a:t>To explore the external environment using the PESTEL analysis</a:t>
            </a:r>
          </a:p>
          <a:p>
            <a:pPr marL="0" indent="0" algn="just">
              <a:buNone/>
            </a:pPr>
            <a:r>
              <a:rPr lang="en-GB" sz="1400" dirty="0"/>
              <a:t>To identify the cause and effects of this decline</a:t>
            </a:r>
          </a:p>
          <a:p>
            <a:pPr marL="0" indent="0" algn="just">
              <a:buNone/>
            </a:pPr>
            <a:endParaRPr lang="en-GB" sz="1400" dirty="0"/>
          </a:p>
          <a:p>
            <a:pPr algn="just" rtl="0"/>
            <a:r>
              <a:rPr lang="en-GB" sz="1600" b="1" dirty="0"/>
              <a:t>Overview of the presentation:</a:t>
            </a:r>
          </a:p>
          <a:p>
            <a:pPr marL="0" indent="0" algn="just" rtl="0">
              <a:buNone/>
            </a:pPr>
            <a:r>
              <a:rPr lang="en-GB" sz="1400" dirty="0"/>
              <a:t>Find the nature and the scope of the problem using 5W2H framework</a:t>
            </a:r>
          </a:p>
          <a:p>
            <a:pPr marL="0" indent="0" algn="just" rtl="0">
              <a:buNone/>
            </a:pPr>
            <a:r>
              <a:rPr lang="en-GB" sz="1400" dirty="0"/>
              <a:t>Conduct a PESTEL Analysis</a:t>
            </a:r>
          </a:p>
          <a:p>
            <a:pPr marL="0" indent="0" algn="just" rtl="0">
              <a:buNone/>
            </a:pPr>
            <a:r>
              <a:rPr lang="en-GB" sz="1400" dirty="0"/>
              <a:t>Identify the root causes</a:t>
            </a:r>
          </a:p>
        </p:txBody>
      </p:sp>
      <p:pic>
        <p:nvPicPr>
          <p:cNvPr id="5" name="Picture 4">
            <a:extLst>
              <a:ext uri="{FF2B5EF4-FFF2-40B4-BE49-F238E27FC236}">
                <a16:creationId xmlns:a16="http://schemas.microsoft.com/office/drawing/2014/main" id="{F1A7B119-E12F-E5A3-FBCD-E1747CD44F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80861" y="867457"/>
            <a:ext cx="4095238" cy="5457143"/>
          </a:xfrm>
          <a:prstGeom prst="rect">
            <a:avLst/>
          </a:prstGeom>
        </p:spPr>
      </p:pic>
    </p:spTree>
    <p:extLst>
      <p:ext uri="{BB962C8B-B14F-4D97-AF65-F5344CB8AC3E}">
        <p14:creationId xmlns:p14="http://schemas.microsoft.com/office/powerpoint/2010/main" val="3339554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533400"/>
            <a:ext cx="10972800" cy="1143000"/>
          </a:xfrm>
        </p:spPr>
        <p:txBody>
          <a:bodyPr rtlCol="0">
            <a:normAutofit/>
          </a:bodyPr>
          <a:lstStyle/>
          <a:p>
            <a:r>
              <a:rPr lang="en-GB" sz="4400" b="1" dirty="0"/>
              <a:t>Company background</a:t>
            </a:r>
            <a:endParaRPr lang="en-GB" sz="4400" dirty="0"/>
          </a:p>
        </p:txBody>
      </p:sp>
      <p:sp>
        <p:nvSpPr>
          <p:cNvPr id="2" name="Content Placeholder 1"/>
          <p:cNvSpPr>
            <a:spLocks noGrp="1"/>
          </p:cNvSpPr>
          <p:nvPr>
            <p:ph idx="1"/>
          </p:nvPr>
        </p:nvSpPr>
        <p:spPr>
          <a:xfrm>
            <a:off x="609600" y="1935480"/>
            <a:ext cx="7261185" cy="4389120"/>
          </a:xfrm>
        </p:spPr>
        <p:txBody>
          <a:bodyPr rtlCol="0">
            <a:normAutofit lnSpcReduction="10000"/>
          </a:bodyPr>
          <a:lstStyle/>
          <a:p>
            <a:pPr marL="0" indent="0" algn="just">
              <a:buNone/>
            </a:pPr>
            <a:r>
              <a:rPr lang="en-GB" sz="1400" b="1" dirty="0"/>
              <a:t>Founded in 2016</a:t>
            </a:r>
          </a:p>
          <a:p>
            <a:pPr algn="just"/>
            <a:r>
              <a:rPr lang="en-GB" sz="1400" dirty="0"/>
              <a:t>Established in Norwich where it has a small shop</a:t>
            </a:r>
          </a:p>
          <a:p>
            <a:pPr algn="just"/>
            <a:r>
              <a:rPr lang="en-GB" sz="1400" dirty="0"/>
              <a:t>It has a good reputation for creativity, sustainability, and personalised services</a:t>
            </a:r>
          </a:p>
          <a:p>
            <a:pPr algn="just"/>
            <a:endParaRPr lang="en-GB" sz="1400" dirty="0"/>
          </a:p>
          <a:p>
            <a:pPr marL="0" indent="0" algn="just">
              <a:buNone/>
            </a:pPr>
            <a:r>
              <a:rPr lang="en-GB" sz="1400" b="1" dirty="0"/>
              <a:t>Owners: Liam and Priya Patel</a:t>
            </a:r>
          </a:p>
          <a:p>
            <a:pPr algn="just"/>
            <a:r>
              <a:rPr lang="en-GB" sz="1400" dirty="0"/>
              <a:t>Both are passionate about flower design and prefer to use eco-friendly practices</a:t>
            </a:r>
          </a:p>
          <a:p>
            <a:pPr marL="0" indent="0" algn="just">
              <a:buNone/>
            </a:pPr>
            <a:endParaRPr lang="en-GB" sz="1400" dirty="0"/>
          </a:p>
          <a:p>
            <a:pPr marL="0" indent="0" algn="just">
              <a:buNone/>
            </a:pPr>
            <a:r>
              <a:rPr lang="en-GB" sz="1400" b="1" dirty="0"/>
              <a:t>Sells:</a:t>
            </a:r>
          </a:p>
          <a:p>
            <a:pPr algn="just"/>
            <a:r>
              <a:rPr lang="en-GB" sz="1400" dirty="0"/>
              <a:t>Floral arrangements</a:t>
            </a:r>
          </a:p>
          <a:p>
            <a:pPr algn="just"/>
            <a:r>
              <a:rPr lang="en-GB" sz="1400" dirty="0"/>
              <a:t>Bouquets for special occasions like birthdays or anniversaries</a:t>
            </a:r>
          </a:p>
          <a:p>
            <a:pPr algn="just"/>
            <a:r>
              <a:rPr lang="en-GB" sz="1400" dirty="0"/>
              <a:t>Corporate floral  arrangements</a:t>
            </a:r>
          </a:p>
          <a:p>
            <a:pPr algn="just"/>
            <a:r>
              <a:rPr lang="en-GB" sz="1400" dirty="0"/>
              <a:t>Wedding packages</a:t>
            </a:r>
          </a:p>
          <a:p>
            <a:pPr marL="0" indent="0" algn="just">
              <a:buNone/>
            </a:pPr>
            <a:endParaRPr lang="en-GB" sz="1400" dirty="0"/>
          </a:p>
          <a:p>
            <a:pPr marL="0" indent="0" algn="just">
              <a:buNone/>
            </a:pPr>
            <a:r>
              <a:rPr lang="en-GB" sz="1400" b="1" dirty="0"/>
              <a:t>Strong Community Ties:</a:t>
            </a:r>
          </a:p>
          <a:p>
            <a:pPr algn="just"/>
            <a:r>
              <a:rPr lang="en-GB" sz="1400" dirty="0"/>
              <a:t>It is appreciated for the support it offers to community events and for the personal touch in the customer services</a:t>
            </a:r>
          </a:p>
          <a:p>
            <a:pPr algn="just"/>
            <a:r>
              <a:rPr lang="en-GB" sz="1400" dirty="0"/>
              <a:t>They built a loyal customer base that appreciate environmental practices</a:t>
            </a:r>
          </a:p>
          <a:p>
            <a:pPr algn="just"/>
            <a:r>
              <a:rPr lang="en-GB" sz="1400" dirty="0"/>
              <a:t>The business relies more on word-of-mouth marketing</a:t>
            </a:r>
          </a:p>
        </p:txBody>
      </p:sp>
    </p:spTree>
    <p:extLst>
      <p:ext uri="{BB962C8B-B14F-4D97-AF65-F5344CB8AC3E}">
        <p14:creationId xmlns:p14="http://schemas.microsoft.com/office/powerpoint/2010/main" val="115085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718820"/>
            <a:ext cx="10972800" cy="1143000"/>
          </a:xfrm>
        </p:spPr>
        <p:txBody>
          <a:bodyPr rtlCol="0">
            <a:normAutofit/>
          </a:bodyPr>
          <a:lstStyle/>
          <a:p>
            <a:r>
              <a:rPr lang="en-GB" sz="4400" b="1" dirty="0"/>
              <a:t>Problem: nature and scope</a:t>
            </a:r>
            <a:endParaRPr lang="en-GB" sz="4400" dirty="0"/>
          </a:p>
        </p:txBody>
      </p:sp>
      <p:sp>
        <p:nvSpPr>
          <p:cNvPr id="2" name="Content Placeholder 1"/>
          <p:cNvSpPr>
            <a:spLocks noGrp="1"/>
          </p:cNvSpPr>
          <p:nvPr>
            <p:ph idx="1"/>
          </p:nvPr>
        </p:nvSpPr>
        <p:spPr>
          <a:xfrm>
            <a:off x="609600" y="2192771"/>
            <a:ext cx="4683759" cy="3374909"/>
          </a:xfrm>
        </p:spPr>
        <p:txBody>
          <a:bodyPr rtlCol="0">
            <a:normAutofit/>
          </a:bodyPr>
          <a:lstStyle/>
          <a:p>
            <a:pPr algn="just"/>
            <a:r>
              <a:rPr lang="en-GB" sz="1200" b="1" dirty="0"/>
              <a:t>What is the problem?</a:t>
            </a:r>
          </a:p>
          <a:p>
            <a:pPr marL="0" indent="0" algn="just">
              <a:buNone/>
            </a:pPr>
            <a:r>
              <a:rPr lang="en-GB" sz="1200" dirty="0"/>
              <a:t>The sales in store declined by 30% in the last 12 months</a:t>
            </a:r>
          </a:p>
          <a:p>
            <a:pPr marL="0" indent="0" algn="just">
              <a:buNone/>
            </a:pPr>
            <a:r>
              <a:rPr lang="en-GB" sz="1200" dirty="0"/>
              <a:t>The competition and the operations costs increased</a:t>
            </a:r>
          </a:p>
          <a:p>
            <a:pPr algn="just"/>
            <a:r>
              <a:rPr lang="en-GB" sz="1200" b="1" dirty="0"/>
              <a:t>Why is it happening?</a:t>
            </a:r>
          </a:p>
          <a:p>
            <a:pPr marL="0" indent="0" algn="just">
              <a:buNone/>
            </a:pPr>
            <a:r>
              <a:rPr lang="en-GB" sz="1200" dirty="0"/>
              <a:t>The customers prefer online shopping because it is more convenient</a:t>
            </a:r>
          </a:p>
          <a:p>
            <a:pPr marL="0" indent="0" algn="just">
              <a:buNone/>
            </a:pPr>
            <a:r>
              <a:rPr lang="en-GB" sz="1200" dirty="0"/>
              <a:t>Competitors offer stronger digital presences and lower prices</a:t>
            </a:r>
          </a:p>
          <a:p>
            <a:pPr marL="0" indent="0" algn="just">
              <a:buNone/>
            </a:pPr>
            <a:r>
              <a:rPr lang="en-GB" sz="1200" dirty="0"/>
              <a:t>The website is outdated and the business is making limited digital efforts</a:t>
            </a:r>
          </a:p>
          <a:p>
            <a:pPr algn="just"/>
            <a:r>
              <a:rPr lang="en-GB" sz="1200" b="1" dirty="0"/>
              <a:t>Where is the problem occurring?</a:t>
            </a:r>
          </a:p>
          <a:p>
            <a:pPr marL="0" indent="0" algn="just">
              <a:buNone/>
            </a:pPr>
            <a:r>
              <a:rPr lang="en-GB" sz="1200" dirty="0"/>
              <a:t>At the physical store in Norwich where the foot traffic declined significantly</a:t>
            </a:r>
          </a:p>
          <a:p>
            <a:pPr algn="just"/>
            <a:r>
              <a:rPr lang="en-GB" sz="1200" b="1" dirty="0"/>
              <a:t>When did the problem start?</a:t>
            </a:r>
          </a:p>
          <a:p>
            <a:pPr marL="0" indent="0" algn="just">
              <a:buNone/>
            </a:pPr>
            <a:r>
              <a:rPr lang="en-GB" sz="1200" dirty="0"/>
              <a:t>The decline began in the last 12 months because of the economic changes and new competitors on the market</a:t>
            </a:r>
          </a:p>
        </p:txBody>
      </p:sp>
      <p:sp>
        <p:nvSpPr>
          <p:cNvPr id="4" name="Content Placeholder 1">
            <a:extLst>
              <a:ext uri="{FF2B5EF4-FFF2-40B4-BE49-F238E27FC236}">
                <a16:creationId xmlns:a16="http://schemas.microsoft.com/office/drawing/2014/main" id="{1CAB26C5-7F35-7937-4691-D84A399A4D8D}"/>
              </a:ext>
            </a:extLst>
          </p:cNvPr>
          <p:cNvSpPr txBox="1">
            <a:spLocks/>
          </p:cNvSpPr>
          <p:nvPr/>
        </p:nvSpPr>
        <p:spPr>
          <a:xfrm>
            <a:off x="6410962" y="2345715"/>
            <a:ext cx="5171438" cy="3069020"/>
          </a:xfrm>
          <a:prstGeom prst="rect">
            <a:avLst/>
          </a:prstGeom>
        </p:spPr>
        <p:txBody>
          <a:bodyPr vert="horz" rtlCol="0">
            <a:normAutofit/>
          </a:bodyPr>
          <a:lstStyle>
            <a:lvl1pPr marL="274320" indent="-274320" algn="l" rtl="0" eaLnBrk="1" latinLnBrk="0" hangingPunct="1">
              <a:spcBef>
                <a:spcPct val="20000"/>
              </a:spcBef>
              <a:buClr>
                <a:schemeClr val="accent3">
                  <a:lumMod val="50000"/>
                </a:schemeClr>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lumMod val="50000"/>
                </a:schemeClr>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lumMod val="50000"/>
                </a:schemeClr>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lumMod val="50000"/>
                </a:schemeClr>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lumMod val="75000"/>
                </a:schemeClr>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lumMod val="50000"/>
                </a:schemeClr>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lumMod val="75000"/>
                </a:schemeClr>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286000" indent="0" algn="l" rtl="0" eaLnBrk="1" latinLnBrk="0" hangingPunct="1">
              <a:spcBef>
                <a:spcPct val="20000"/>
              </a:spcBef>
              <a:buClr>
                <a:schemeClr val="tx2"/>
              </a:buClr>
              <a:buFontTx/>
              <a:buNone/>
              <a:defRPr kumimoji="0" sz="1400" kern="1200" baseline="0">
                <a:solidFill>
                  <a:schemeClr val="tx1"/>
                </a:solidFill>
                <a:latin typeface="+mn-lt"/>
                <a:ea typeface="+mn-ea"/>
                <a:cs typeface="+mn-cs"/>
              </a:defRPr>
            </a:lvl9pPr>
          </a:lstStyle>
          <a:p>
            <a:pPr algn="just"/>
            <a:r>
              <a:rPr lang="en-GB" sz="1200" b="1" dirty="0"/>
              <a:t>Who is affected?</a:t>
            </a:r>
          </a:p>
          <a:p>
            <a:pPr marL="0" indent="0" algn="just">
              <a:buFont typeface="Wingdings 2"/>
              <a:buNone/>
            </a:pPr>
            <a:r>
              <a:rPr lang="en-GB" sz="1200" dirty="0"/>
              <a:t>Liam and Priya because they struggle to maintain profits</a:t>
            </a:r>
          </a:p>
          <a:p>
            <a:pPr marL="0" indent="0" algn="just">
              <a:buFont typeface="Wingdings 2"/>
              <a:buNone/>
            </a:pPr>
            <a:r>
              <a:rPr lang="en-GB" sz="1200" dirty="0"/>
              <a:t>The business which risks to lose its share on the market</a:t>
            </a:r>
          </a:p>
          <a:p>
            <a:pPr marL="0" indent="0" algn="just">
              <a:buFont typeface="Wingdings 2"/>
              <a:buNone/>
            </a:pPr>
            <a:r>
              <a:rPr lang="en-GB" sz="1200" dirty="0"/>
              <a:t>The customers who have limited options for delivery and an outdated experience</a:t>
            </a:r>
          </a:p>
          <a:p>
            <a:pPr algn="just"/>
            <a:r>
              <a:rPr lang="en-GB" sz="1200" b="1" dirty="0"/>
              <a:t>How is the problem impacting the business?</a:t>
            </a:r>
          </a:p>
          <a:p>
            <a:pPr marL="0" indent="0" algn="just">
              <a:buFont typeface="Wingdings 2"/>
              <a:buNone/>
            </a:pPr>
            <a:r>
              <a:rPr lang="en-GB" sz="1200" dirty="0"/>
              <a:t>The business has a lower profitability</a:t>
            </a:r>
          </a:p>
          <a:p>
            <a:pPr marL="0" indent="0" algn="just">
              <a:buFont typeface="Wingdings 2"/>
              <a:buNone/>
            </a:pPr>
            <a:r>
              <a:rPr lang="en-GB" sz="1200" dirty="0"/>
              <a:t>It experienced a great loss of loyal customers who prefer alternatives at cheaper prices</a:t>
            </a:r>
          </a:p>
          <a:p>
            <a:pPr algn="just"/>
            <a:r>
              <a:rPr lang="en-GB" sz="1200" b="1" dirty="0"/>
              <a:t>How much is the impact?</a:t>
            </a:r>
          </a:p>
          <a:p>
            <a:pPr marL="0" indent="0" algn="just">
              <a:buFont typeface="Wingdings 2"/>
              <a:buNone/>
            </a:pPr>
            <a:r>
              <a:rPr lang="en-GB" sz="1200" dirty="0"/>
              <a:t>The sales in stores declined by 30%</a:t>
            </a:r>
          </a:p>
          <a:p>
            <a:pPr marL="0" indent="0" algn="just">
              <a:buFont typeface="Wingdings 2"/>
              <a:buNone/>
            </a:pPr>
            <a:r>
              <a:rPr lang="en-GB" sz="1200" dirty="0"/>
              <a:t>The online sales increased a little but not sufficiently to cover the losses</a:t>
            </a:r>
          </a:p>
          <a:p>
            <a:pPr marL="0" indent="0" algn="just">
              <a:buFont typeface="Wingdings 2"/>
              <a:buNone/>
            </a:pPr>
            <a:r>
              <a:rPr lang="en-GB" sz="1200" dirty="0"/>
              <a:t>The margins were also affected by the higher price of flowers and packaging materials </a:t>
            </a:r>
          </a:p>
        </p:txBody>
      </p:sp>
    </p:spTree>
    <p:extLst>
      <p:ext uri="{BB962C8B-B14F-4D97-AF65-F5344CB8AC3E}">
        <p14:creationId xmlns:p14="http://schemas.microsoft.com/office/powerpoint/2010/main" val="3252008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981674"/>
            <a:ext cx="10972800" cy="618526"/>
          </a:xfrm>
        </p:spPr>
        <p:txBody>
          <a:bodyPr rtlCol="0">
            <a:normAutofit fontScale="90000"/>
          </a:bodyPr>
          <a:lstStyle/>
          <a:p>
            <a:r>
              <a:rPr lang="en-GB" b="1" dirty="0"/>
              <a:t>PESTLE ANALYSIS: Green Haven Florists</a:t>
            </a:r>
            <a:endParaRPr lang="en-GB" dirty="0"/>
          </a:p>
        </p:txBody>
      </p:sp>
      <p:sp>
        <p:nvSpPr>
          <p:cNvPr id="2" name="Content Placeholder 1"/>
          <p:cNvSpPr>
            <a:spLocks noGrp="1"/>
          </p:cNvSpPr>
          <p:nvPr>
            <p:ph idx="1"/>
          </p:nvPr>
        </p:nvSpPr>
        <p:spPr/>
        <p:txBody>
          <a:bodyPr rtlCol="0">
            <a:normAutofit/>
          </a:bodyPr>
          <a:lstStyle/>
          <a:p>
            <a:pPr algn="just" rtl="0">
              <a:lnSpc>
                <a:spcPct val="150000"/>
              </a:lnSpc>
            </a:pPr>
            <a:r>
              <a:rPr lang="en-GB" sz="1600" dirty="0"/>
              <a:t>Political</a:t>
            </a:r>
          </a:p>
          <a:p>
            <a:pPr lvl="1" algn="just">
              <a:lnSpc>
                <a:spcPct val="150000"/>
              </a:lnSpc>
            </a:pPr>
            <a:r>
              <a:rPr lang="en-GB" sz="1400" dirty="0"/>
              <a:t>The Brexit increased the uncertainty in the trade sector which affected the imports of flowers and increased costs (Tapper, 2024). </a:t>
            </a:r>
          </a:p>
          <a:p>
            <a:pPr lvl="1" algn="just">
              <a:lnSpc>
                <a:spcPct val="150000"/>
              </a:lnSpc>
            </a:pPr>
            <a:r>
              <a:rPr lang="en-GB" sz="1400" dirty="0"/>
              <a:t>The government offers support for small businesses like Start Up Loans but many owners feel that this is insufficient.</a:t>
            </a:r>
          </a:p>
          <a:p>
            <a:pPr algn="just">
              <a:lnSpc>
                <a:spcPct val="150000"/>
              </a:lnSpc>
            </a:pPr>
            <a:r>
              <a:rPr lang="en-GB" sz="1600" dirty="0"/>
              <a:t>Economic</a:t>
            </a:r>
          </a:p>
          <a:p>
            <a:pPr lvl="1" algn="just">
              <a:lnSpc>
                <a:spcPct val="150000"/>
              </a:lnSpc>
            </a:pPr>
            <a:r>
              <a:rPr lang="en-GB" sz="1400" dirty="0"/>
              <a:t>The high inflation and the rising cost for imports increased business’ expenses and affected their margins (Sparks, 2022).</a:t>
            </a:r>
          </a:p>
          <a:p>
            <a:pPr lvl="1" algn="just">
              <a:lnSpc>
                <a:spcPct val="150000"/>
              </a:lnSpc>
            </a:pPr>
            <a:r>
              <a:rPr lang="en-GB" sz="1400" dirty="0"/>
              <a:t>The cost-of-living crisis determined people to be more cautious with their spending habits which reduced retailers’ revenue (Sparks, 2022). </a:t>
            </a:r>
          </a:p>
          <a:p>
            <a:pPr algn="just">
              <a:lnSpc>
                <a:spcPct val="150000"/>
              </a:lnSpc>
            </a:pPr>
            <a:r>
              <a:rPr lang="en-GB" sz="1600" dirty="0"/>
              <a:t>Social</a:t>
            </a:r>
          </a:p>
          <a:p>
            <a:pPr lvl="1" algn="just">
              <a:lnSpc>
                <a:spcPct val="150000"/>
              </a:lnSpc>
            </a:pPr>
            <a:r>
              <a:rPr lang="en-GB" sz="1400" dirty="0"/>
              <a:t>As consumers prefer the convenience offered by e-commerce, the foot traffic and sales of high-street retailers is significantly affected (</a:t>
            </a:r>
            <a:r>
              <a:rPr lang="en-GB" sz="1400" dirty="0" err="1"/>
              <a:t>Khetawat</a:t>
            </a:r>
            <a:r>
              <a:rPr lang="en-GB" sz="1400" dirty="0"/>
              <a:t>, 2025). </a:t>
            </a:r>
            <a:endParaRPr lang="en-GB" sz="1600" dirty="0"/>
          </a:p>
          <a:p>
            <a:pPr lvl="1" algn="just">
              <a:lnSpc>
                <a:spcPct val="150000"/>
              </a:lnSpc>
            </a:pPr>
            <a:r>
              <a:rPr lang="en-GB" sz="1400" dirty="0"/>
              <a:t>UK consumers value eco-friendly products and local sourcing (Gould, 2025).</a:t>
            </a:r>
          </a:p>
        </p:txBody>
      </p:sp>
    </p:spTree>
    <p:extLst>
      <p:ext uri="{BB962C8B-B14F-4D97-AF65-F5344CB8AC3E}">
        <p14:creationId xmlns:p14="http://schemas.microsoft.com/office/powerpoint/2010/main" val="1419453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39EF39-D315-351C-DD06-6D09DD6DAD9C}"/>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01D2682-D600-7C09-3789-4DD2AAEDAA53}"/>
              </a:ext>
            </a:extLst>
          </p:cNvPr>
          <p:cNvSpPr>
            <a:spLocks noGrp="1"/>
          </p:cNvSpPr>
          <p:nvPr>
            <p:ph type="title"/>
          </p:nvPr>
        </p:nvSpPr>
        <p:spPr>
          <a:xfrm>
            <a:off x="609600" y="981674"/>
            <a:ext cx="10972800" cy="618526"/>
          </a:xfrm>
        </p:spPr>
        <p:txBody>
          <a:bodyPr rtlCol="0">
            <a:normAutofit fontScale="90000"/>
          </a:bodyPr>
          <a:lstStyle/>
          <a:p>
            <a:r>
              <a:rPr lang="en-GB" b="1" dirty="0"/>
              <a:t>PESTLE ANALYSIS: Green Haven Florists</a:t>
            </a:r>
            <a:endParaRPr lang="en-GB" dirty="0"/>
          </a:p>
        </p:txBody>
      </p:sp>
      <p:sp>
        <p:nvSpPr>
          <p:cNvPr id="2" name="Content Placeholder 1">
            <a:extLst>
              <a:ext uri="{FF2B5EF4-FFF2-40B4-BE49-F238E27FC236}">
                <a16:creationId xmlns:a16="http://schemas.microsoft.com/office/drawing/2014/main" id="{9A07D6FB-B2C3-8780-CBBD-2C924A350CE7}"/>
              </a:ext>
            </a:extLst>
          </p:cNvPr>
          <p:cNvSpPr>
            <a:spLocks noGrp="1"/>
          </p:cNvSpPr>
          <p:nvPr>
            <p:ph idx="1"/>
          </p:nvPr>
        </p:nvSpPr>
        <p:spPr/>
        <p:txBody>
          <a:bodyPr rtlCol="0"/>
          <a:lstStyle/>
          <a:p>
            <a:pPr algn="just"/>
            <a:r>
              <a:rPr lang="en-GB" sz="1600" dirty="0"/>
              <a:t>Technological</a:t>
            </a:r>
          </a:p>
          <a:p>
            <a:pPr lvl="1" algn="just"/>
            <a:r>
              <a:rPr lang="en-GB" sz="1400" dirty="0"/>
              <a:t>It was observed that the businesses with outdated websites and weak online presence are experiencing a lower performance in this modern world (Popescu, et al.,2025).</a:t>
            </a:r>
          </a:p>
          <a:p>
            <a:pPr lvl="1" algn="just"/>
            <a:r>
              <a:rPr lang="en-GB" sz="1400" dirty="0"/>
              <a:t>The pandemic accelerated the e-commerce adoption which continues to shape consumer habits (Popescu, et al., 2025). </a:t>
            </a:r>
          </a:p>
          <a:p>
            <a:pPr algn="just"/>
            <a:r>
              <a:rPr lang="en-GB" sz="1600" dirty="0"/>
              <a:t>Environmental Legal</a:t>
            </a:r>
          </a:p>
          <a:p>
            <a:pPr lvl="1" algn="just"/>
            <a:r>
              <a:rPr lang="en-GB" sz="1400" dirty="0"/>
              <a:t>Climate change affected the availability of flowers and their costs (Lee, et al., 2025).</a:t>
            </a:r>
          </a:p>
          <a:p>
            <a:pPr lvl="1" algn="just"/>
            <a:r>
              <a:rPr lang="en-GB" sz="1400" dirty="0"/>
              <a:t>As people are more environmental aware, companies are pushed to introduce sustainable packaging and local sourcing in their supply chains.</a:t>
            </a:r>
          </a:p>
          <a:p>
            <a:pPr algn="just"/>
            <a:r>
              <a:rPr lang="en-GB" sz="1600" dirty="0"/>
              <a:t>Legal</a:t>
            </a:r>
          </a:p>
          <a:p>
            <a:pPr lvl="1" algn="just"/>
            <a:r>
              <a:rPr lang="en-GB" sz="1400" dirty="0"/>
              <a:t>The stores are affected by the higher business rates and the increased national insurance which will add a £2.3bn burden on retailers (Flanders, 2025). </a:t>
            </a:r>
          </a:p>
          <a:p>
            <a:pPr lvl="1" algn="just"/>
            <a:r>
              <a:rPr lang="en-GB" sz="1400" dirty="0"/>
              <a:t>The government introduced new rules around sustainability and labour which can affect the sourcing decisions of companies and the overall costs. </a:t>
            </a:r>
            <a:endParaRPr lang="en-GB" dirty="0"/>
          </a:p>
        </p:txBody>
      </p:sp>
    </p:spTree>
    <p:extLst>
      <p:ext uri="{BB962C8B-B14F-4D97-AF65-F5344CB8AC3E}">
        <p14:creationId xmlns:p14="http://schemas.microsoft.com/office/powerpoint/2010/main" val="30351213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704088"/>
            <a:ext cx="10972800" cy="928769"/>
          </a:xfrm>
        </p:spPr>
        <p:txBody>
          <a:bodyPr rtlCol="0">
            <a:noAutofit/>
          </a:bodyPr>
          <a:lstStyle/>
          <a:p>
            <a:r>
              <a:rPr lang="en-GB" sz="3600" b="1" dirty="0"/>
              <a:t>Cause and effect analysis: Fishbone diagram</a:t>
            </a:r>
            <a:endParaRPr lang="en-GB" sz="3200" dirty="0"/>
          </a:p>
        </p:txBody>
      </p:sp>
      <p:sp>
        <p:nvSpPr>
          <p:cNvPr id="2" name="Content Placeholder 1"/>
          <p:cNvSpPr>
            <a:spLocks noGrp="1"/>
          </p:cNvSpPr>
          <p:nvPr>
            <p:ph idx="1"/>
          </p:nvPr>
        </p:nvSpPr>
        <p:spPr>
          <a:xfrm>
            <a:off x="1034143" y="2017123"/>
            <a:ext cx="10972800" cy="4389120"/>
          </a:xfrm>
        </p:spPr>
        <p:txBody>
          <a:bodyPr rtlCol="0">
            <a:normAutofit lnSpcReduction="10000"/>
          </a:bodyPr>
          <a:lstStyle/>
          <a:p>
            <a:pPr marL="0" indent="0" algn="just" rtl="0">
              <a:buNone/>
            </a:pPr>
            <a:r>
              <a:rPr lang="en-GB" sz="1400" b="1" dirty="0"/>
              <a:t>1. People: Customers and owner</a:t>
            </a:r>
          </a:p>
          <a:p>
            <a:pPr marL="0" indent="0" algn="just">
              <a:buNone/>
            </a:pPr>
            <a:r>
              <a:rPr lang="en-GB" sz="1400" dirty="0"/>
              <a:t>Consumers prefer online retailers that offer more convenience and lower prices</a:t>
            </a:r>
          </a:p>
          <a:p>
            <a:pPr marL="0" indent="0" algn="just">
              <a:buNone/>
            </a:pPr>
            <a:r>
              <a:rPr lang="en-GB" sz="1400" dirty="0"/>
              <a:t>The owners don’t have modern digital marketing skills</a:t>
            </a:r>
          </a:p>
          <a:p>
            <a:pPr marL="0" indent="0" algn="just" rtl="0">
              <a:buNone/>
            </a:pPr>
            <a:r>
              <a:rPr lang="en-GB" sz="1400" b="1" dirty="0"/>
              <a:t>2. Processes</a:t>
            </a:r>
          </a:p>
          <a:p>
            <a:pPr marL="0" indent="0" algn="just" rtl="0">
              <a:buNone/>
            </a:pPr>
            <a:r>
              <a:rPr lang="en-GB" sz="1400" dirty="0"/>
              <a:t>The website is outdated and the user experience is poor which reduce online conversions</a:t>
            </a:r>
          </a:p>
          <a:p>
            <a:pPr marL="0" indent="0" algn="just">
              <a:buNone/>
            </a:pPr>
            <a:r>
              <a:rPr lang="en-GB" sz="1400" dirty="0"/>
              <a:t>The company relies too much on traditional marketing strategies instead of using structured methods</a:t>
            </a:r>
          </a:p>
          <a:p>
            <a:pPr marL="0" indent="0" algn="just" rtl="0">
              <a:buNone/>
            </a:pPr>
            <a:r>
              <a:rPr lang="en-GB" sz="1400" b="1" dirty="0"/>
              <a:t>3. Environment</a:t>
            </a:r>
          </a:p>
          <a:p>
            <a:pPr marL="0" indent="0" algn="just" rtl="0">
              <a:buNone/>
            </a:pPr>
            <a:r>
              <a:rPr lang="en-GB" sz="1400" dirty="0"/>
              <a:t>The supermarkets offer cheaper prices and a wide coverage for delivery</a:t>
            </a:r>
          </a:p>
          <a:p>
            <a:pPr marL="0" indent="0" algn="just">
              <a:buNone/>
            </a:pPr>
            <a:r>
              <a:rPr lang="en-GB" sz="1400" dirty="0"/>
              <a:t>As the other businesses have closed, the foot traffic on the high-street also declined</a:t>
            </a:r>
          </a:p>
          <a:p>
            <a:pPr marL="0" indent="0" algn="just" rtl="0">
              <a:buNone/>
            </a:pPr>
            <a:r>
              <a:rPr lang="en-GB" sz="1400" b="1" dirty="0"/>
              <a:t>4. Material</a:t>
            </a:r>
          </a:p>
          <a:p>
            <a:pPr marL="0" indent="0" algn="just">
              <a:buNone/>
            </a:pPr>
            <a:r>
              <a:rPr lang="en-GB" sz="1400" dirty="0"/>
              <a:t>The supply chain disruptions increased the cost of imported flowers like orchids or tulips</a:t>
            </a:r>
          </a:p>
          <a:p>
            <a:pPr marL="0" indent="0" algn="just" rtl="0">
              <a:buNone/>
            </a:pPr>
            <a:r>
              <a:rPr lang="en-GB" sz="1400" b="1" dirty="0"/>
              <a:t>5. Technology</a:t>
            </a:r>
          </a:p>
          <a:p>
            <a:pPr marL="0" indent="0" algn="just" rtl="0">
              <a:buNone/>
            </a:pPr>
            <a:r>
              <a:rPr lang="en-GB" sz="1400" dirty="0"/>
              <a:t>The flower shop has a weak online presence in comparison to the other competitors</a:t>
            </a:r>
          </a:p>
          <a:p>
            <a:pPr marL="0" indent="0" algn="just" rtl="0">
              <a:buNone/>
            </a:pPr>
            <a:r>
              <a:rPr lang="en-GB" sz="1400" dirty="0"/>
              <a:t>The company doesn’t offer any modern tool like subscription system, e-commerce functionality</a:t>
            </a:r>
          </a:p>
          <a:p>
            <a:pPr marL="0" indent="0" algn="just" rtl="0">
              <a:buNone/>
            </a:pPr>
            <a:r>
              <a:rPr lang="en-GB" sz="1400" b="1" dirty="0"/>
              <a:t>6. Financial</a:t>
            </a:r>
          </a:p>
          <a:p>
            <a:pPr marL="0" indent="0" algn="just" rtl="0">
              <a:buNone/>
            </a:pPr>
            <a:r>
              <a:rPr lang="en-GB" sz="1400" dirty="0"/>
              <a:t>The higher operational costs reduced profitability</a:t>
            </a:r>
          </a:p>
          <a:p>
            <a:pPr marL="0" indent="0" algn="just" rtl="0">
              <a:buNone/>
            </a:pPr>
            <a:r>
              <a:rPr lang="en-GB" sz="1400" dirty="0"/>
              <a:t>The lower sales in stores are not covered by the online orders.</a:t>
            </a:r>
          </a:p>
        </p:txBody>
      </p:sp>
    </p:spTree>
    <p:extLst>
      <p:ext uri="{BB962C8B-B14F-4D97-AF65-F5344CB8AC3E}">
        <p14:creationId xmlns:p14="http://schemas.microsoft.com/office/powerpoint/2010/main" val="2054880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lstStyle/>
          <a:p>
            <a:r>
              <a:rPr lang="en-GB" b="1" dirty="0"/>
              <a:t>Conclusion</a:t>
            </a:r>
            <a:endParaRPr lang="en-GB" dirty="0"/>
          </a:p>
        </p:txBody>
      </p:sp>
      <p:sp>
        <p:nvSpPr>
          <p:cNvPr id="2" name="Content Placeholder 1"/>
          <p:cNvSpPr>
            <a:spLocks noGrp="1"/>
          </p:cNvSpPr>
          <p:nvPr>
            <p:ph idx="1"/>
          </p:nvPr>
        </p:nvSpPr>
        <p:spPr>
          <a:xfrm>
            <a:off x="609601" y="2188028"/>
            <a:ext cx="5791200" cy="4136571"/>
          </a:xfrm>
        </p:spPr>
        <p:txBody>
          <a:bodyPr rtlCol="0"/>
          <a:lstStyle/>
          <a:p>
            <a:pPr algn="just"/>
            <a:r>
              <a:rPr lang="en-GB" sz="1800" dirty="0"/>
              <a:t>Green Haven Florists experienced a 30% decline in its sales because of the new customer behaviour, stronger competitions, and higher operational costs. </a:t>
            </a:r>
          </a:p>
          <a:p>
            <a:pPr algn="just"/>
            <a:r>
              <a:rPr lang="en-GB" sz="1800" dirty="0"/>
              <a:t>The inflation, the disruptions in the supply chains, and the preference for online shopping are some important external factors that impacted the performance of the business.</a:t>
            </a:r>
          </a:p>
          <a:p>
            <a:pPr algn="just"/>
            <a:r>
              <a:rPr lang="en-GB" sz="1800" dirty="0"/>
              <a:t>Without a modernisation of its business model, the flower shop risks to lose its market share.</a:t>
            </a:r>
          </a:p>
          <a:p>
            <a:pPr algn="just"/>
            <a:r>
              <a:rPr lang="en-GB" sz="1800" dirty="0"/>
              <a:t>The company should introduce new services like flexible delivery, subscriptions, and loyalty memberships</a:t>
            </a:r>
          </a:p>
          <a:p>
            <a:pPr marL="0" indent="0" algn="just">
              <a:buNone/>
            </a:pPr>
            <a:endParaRPr lang="en-GB" dirty="0"/>
          </a:p>
        </p:txBody>
      </p:sp>
      <p:pic>
        <p:nvPicPr>
          <p:cNvPr id="5" name="Picture 4">
            <a:extLst>
              <a:ext uri="{FF2B5EF4-FFF2-40B4-BE49-F238E27FC236}">
                <a16:creationId xmlns:a16="http://schemas.microsoft.com/office/drawing/2014/main" id="{8CA15359-69D5-F3F1-FCFE-2D502B39827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38989" y="2462348"/>
            <a:ext cx="4643411" cy="2902132"/>
          </a:xfrm>
          <a:prstGeom prst="rect">
            <a:avLst/>
          </a:prstGeom>
        </p:spPr>
      </p:pic>
    </p:spTree>
    <p:extLst>
      <p:ext uri="{BB962C8B-B14F-4D97-AF65-F5344CB8AC3E}">
        <p14:creationId xmlns:p14="http://schemas.microsoft.com/office/powerpoint/2010/main" val="112606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42DC27-63AE-D583-1067-ACCAF8EA6FB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A3284FFD-F264-EB40-06CF-60390EC6EEFF}"/>
              </a:ext>
            </a:extLst>
          </p:cNvPr>
          <p:cNvSpPr>
            <a:spLocks noGrp="1"/>
          </p:cNvSpPr>
          <p:nvPr>
            <p:ph type="title"/>
          </p:nvPr>
        </p:nvSpPr>
        <p:spPr/>
        <p:txBody>
          <a:bodyPr rtlCol="0"/>
          <a:lstStyle/>
          <a:p>
            <a:r>
              <a:rPr lang="en-GB" b="1" dirty="0"/>
              <a:t>References</a:t>
            </a:r>
            <a:endParaRPr lang="en-GB" dirty="0"/>
          </a:p>
        </p:txBody>
      </p:sp>
      <p:sp>
        <p:nvSpPr>
          <p:cNvPr id="2" name="Content Placeholder 1">
            <a:extLst>
              <a:ext uri="{FF2B5EF4-FFF2-40B4-BE49-F238E27FC236}">
                <a16:creationId xmlns:a16="http://schemas.microsoft.com/office/drawing/2014/main" id="{5F463601-DC09-E812-E2DB-F4A9A740013F}"/>
              </a:ext>
            </a:extLst>
          </p:cNvPr>
          <p:cNvSpPr>
            <a:spLocks noGrp="1"/>
          </p:cNvSpPr>
          <p:nvPr>
            <p:ph idx="1"/>
          </p:nvPr>
        </p:nvSpPr>
        <p:spPr/>
        <p:txBody>
          <a:bodyPr rtlCol="0">
            <a:normAutofit/>
          </a:bodyPr>
          <a:lstStyle/>
          <a:p>
            <a:pPr algn="just">
              <a:lnSpc>
                <a:spcPct val="150000"/>
              </a:lnSpc>
            </a:pPr>
            <a:r>
              <a:rPr lang="en-GB" sz="1400" dirty="0"/>
              <a:t>Flanders, J., (2025) 'High street fashion giant to ‘speed up’ shop closures after tax raid putting nearly 100 sites at risk', The Sun, 06 January. </a:t>
            </a:r>
          </a:p>
          <a:p>
            <a:pPr algn="just">
              <a:lnSpc>
                <a:spcPct val="150000"/>
              </a:lnSpc>
            </a:pPr>
            <a:r>
              <a:rPr lang="en-GB" sz="1400" dirty="0"/>
              <a:t>Gould, G., (2025) 'British flowers: A sustainable future for the flower industry', University of Surrey, 14 February. </a:t>
            </a:r>
          </a:p>
          <a:p>
            <a:pPr algn="just">
              <a:lnSpc>
                <a:spcPct val="150000"/>
              </a:lnSpc>
            </a:pPr>
            <a:r>
              <a:rPr lang="en-GB" sz="1400" dirty="0" err="1"/>
              <a:t>Khetawat</a:t>
            </a:r>
            <a:r>
              <a:rPr lang="en-GB" sz="1400" dirty="0"/>
              <a:t>, K., (2025) 'The Influence Of E-Commerce On Traditional Retail Business For Apple Company', Journal of Business and Management, 27(10), pp. 11-20.</a:t>
            </a:r>
          </a:p>
          <a:p>
            <a:pPr algn="just">
              <a:lnSpc>
                <a:spcPct val="150000"/>
              </a:lnSpc>
            </a:pPr>
            <a:r>
              <a:rPr lang="en-GB" sz="1400" dirty="0"/>
              <a:t>Lee, K., Song, Y., Koo, H. and Kim, K., (2025) 'Effects of Climate Change Scenarios on Growth, Flowering Characteristics, and Honey Production', Plants, 14(11).</a:t>
            </a:r>
          </a:p>
          <a:p>
            <a:pPr algn="just">
              <a:lnSpc>
                <a:spcPct val="150000"/>
              </a:lnSpc>
            </a:pPr>
            <a:r>
              <a:rPr lang="en-GB" sz="1400" dirty="0"/>
              <a:t>Popescu, C., Gabor, M. and Stancu, A., (2025) 'E-Commerce Revolution: How the Pandemic Reshaped the US Consumer Shopping Habits'. Systems, 13(9).</a:t>
            </a:r>
          </a:p>
          <a:p>
            <a:pPr algn="just">
              <a:lnSpc>
                <a:spcPct val="150000"/>
              </a:lnSpc>
            </a:pPr>
            <a:r>
              <a:rPr lang="en-GB" sz="1400" dirty="0"/>
              <a:t>Sparks, L., (2022) 'How is the cost of living crisis affecting retailers and their customers?', Economics Observatory, 28 July. </a:t>
            </a:r>
          </a:p>
          <a:p>
            <a:pPr algn="just">
              <a:lnSpc>
                <a:spcPct val="150000"/>
              </a:lnSpc>
            </a:pPr>
            <a:r>
              <a:rPr lang="en-GB" sz="1400" dirty="0"/>
              <a:t>Tapper, J., (2024) 'UK flower industry thrown into chaos by new Brexit border checks', The Guardian, 04 May. </a:t>
            </a:r>
          </a:p>
          <a:p>
            <a:pPr marL="0" indent="0" algn="just" rtl="0">
              <a:buNone/>
            </a:pPr>
            <a:endParaRPr lang="en-GB" dirty="0"/>
          </a:p>
          <a:p>
            <a:pPr marL="0" indent="0" algn="just" rtl="0">
              <a:buNone/>
            </a:pPr>
            <a:endParaRPr lang="en-GB" dirty="0"/>
          </a:p>
        </p:txBody>
      </p:sp>
    </p:spTree>
    <p:extLst>
      <p:ext uri="{BB962C8B-B14F-4D97-AF65-F5344CB8AC3E}">
        <p14:creationId xmlns:p14="http://schemas.microsoft.com/office/powerpoint/2010/main" val="92213035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3090C-5073-3FED-C618-2981AE4AB533}"/>
              </a:ext>
            </a:extLst>
          </p:cNvPr>
          <p:cNvSpPr>
            <a:spLocks noGrp="1"/>
          </p:cNvSpPr>
          <p:nvPr>
            <p:ph type="title"/>
          </p:nvPr>
        </p:nvSpPr>
        <p:spPr/>
        <p:txBody>
          <a:bodyPr>
            <a:normAutofit/>
          </a:bodyPr>
          <a:lstStyle/>
          <a:p>
            <a:r>
              <a:rPr lang="en-GB" sz="4400" dirty="0"/>
              <a:t>Thank You</a:t>
            </a:r>
          </a:p>
        </p:txBody>
      </p:sp>
      <p:pic>
        <p:nvPicPr>
          <p:cNvPr id="6" name="Picture Placeholder 5" descr="A group of colorful tulips&#10;&#10;AI-generated content may be incorrect.">
            <a:extLst>
              <a:ext uri="{FF2B5EF4-FFF2-40B4-BE49-F238E27FC236}">
                <a16:creationId xmlns:a16="http://schemas.microsoft.com/office/drawing/2014/main" id="{1AE5A4CE-7611-09BC-240C-7DD31E914B5A}"/>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5950" r="5950"/>
          <a:stretch>
            <a:fillRect/>
          </a:stretch>
        </p:blipFill>
        <p:spPr/>
      </p:pic>
      <p:sp>
        <p:nvSpPr>
          <p:cNvPr id="4" name="Text Placeholder 3">
            <a:extLst>
              <a:ext uri="{FF2B5EF4-FFF2-40B4-BE49-F238E27FC236}">
                <a16:creationId xmlns:a16="http://schemas.microsoft.com/office/drawing/2014/main" id="{C91EC5FD-08C9-69CF-1299-4B0529FE9AF7}"/>
              </a:ext>
            </a:extLst>
          </p:cNvPr>
          <p:cNvSpPr>
            <a:spLocks noGrp="1"/>
          </p:cNvSpPr>
          <p:nvPr>
            <p:ph type="body" sz="half" idx="2"/>
          </p:nvPr>
        </p:nvSpPr>
        <p:spPr/>
        <p:txBody>
          <a:bodyPr>
            <a:normAutofit/>
          </a:bodyPr>
          <a:lstStyle/>
          <a:p>
            <a:r>
              <a:rPr lang="en-GB" sz="2400" dirty="0"/>
              <a:t>Questions?</a:t>
            </a:r>
          </a:p>
        </p:txBody>
      </p:sp>
    </p:spTree>
    <p:extLst>
      <p:ext uri="{BB962C8B-B14F-4D97-AF65-F5344CB8AC3E}">
        <p14:creationId xmlns:p14="http://schemas.microsoft.com/office/powerpoint/2010/main" val="2574302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entation on brainstorming">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spDef>
      <a:spPr/>
      <a:bodyPr rtlCol="0" anchor="ctr"/>
      <a:lstStyle>
        <a:defPPr algn="ctr">
          <a:defRPr/>
        </a:defPPr>
      </a:lstStyle>
      <a:style>
        <a:lnRef idx="1">
          <a:schemeClr val="accent3"/>
        </a:lnRef>
        <a:fillRef idx="2">
          <a:schemeClr val="accent3"/>
        </a:fillRef>
        <a:effectRef idx="1">
          <a:schemeClr val="accent3"/>
        </a:effectRef>
        <a:fontRef idx="minor">
          <a:schemeClr val="dk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none" rtlCol="0">
        <a:spAutoFit/>
      </a:bodyPr>
      <a:lstStyle>
        <a:defPPr>
          <a:defRPr dirty="0" err="1" smtClean="0"/>
        </a:defPPr>
      </a:lstStyle>
    </a:txDef>
  </a:objectDefaults>
  <a:extraClrSchemeLst/>
  <a:extLst>
    <a:ext uri="{05A4C25C-085E-4340-85A3-A5531E510DB2}">
      <thm15:themeFamily xmlns:thm15="http://schemas.microsoft.com/office/thememl/2012/main" name="Office_15870053_TF03460637.potx" id="{43074E8B-7DA3-4802-AA2B-EFDF528C8D3A}" vid="{5BE8ABB1-46B6-40AB-9A1B-886931076F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brainstorming presentation</Template>
  <TotalTime>167</TotalTime>
  <Words>2316</Words>
  <Application>Microsoft Office PowerPoint</Application>
  <PresentationFormat>Widescreen</PresentationFormat>
  <Paragraphs>197</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Arial</vt:lpstr>
      <vt:lpstr>Calibri</vt:lpstr>
      <vt:lpstr>Century Gothic</vt:lpstr>
      <vt:lpstr>Palatino Linotype</vt:lpstr>
      <vt:lpstr>Wingdings 2</vt:lpstr>
      <vt:lpstr>Presentation on brainstorming</vt:lpstr>
      <vt:lpstr>MODULE NAME: Problem Solving and Decision Making   MODULE CODE: LCLM4004 Assignment 1: Presentation</vt:lpstr>
      <vt:lpstr>Overview</vt:lpstr>
      <vt:lpstr>Introduction</vt:lpstr>
      <vt:lpstr>Company background</vt:lpstr>
      <vt:lpstr>Problem: nature and scope</vt:lpstr>
      <vt:lpstr>PESTLE ANALYSIS: Green Haven Florists</vt:lpstr>
      <vt:lpstr>PESTLE ANALYSIS: Green Haven Florists</vt:lpstr>
      <vt:lpstr>Cause and effect analysis: Fishbone diagram</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Stela Irina Balaban</dc:creator>
  <cp:lastModifiedBy>Stela Irina Balaban (2413136)</cp:lastModifiedBy>
  <cp:revision>1</cp:revision>
  <dcterms:created xsi:type="dcterms:W3CDTF">2025-12-09T08:01:56Z</dcterms:created>
  <dcterms:modified xsi:type="dcterms:W3CDTF">2025-12-09T10:49:13Z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74069100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