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1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72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486995-7B18-4D51-B55F-0C99AF3E9F36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28240A45-6074-4615-B21C-F0182C2984E8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 true taste of Romania, offering authentic Romanian dishes along with a culturally enriching experience. Seasonal, fresh, high-quality and locally sourced ingredients will be used in preparing meals.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BF6E48-8430-4672-945C-4FC8D2B9BC55}" type="parTrans" cxnId="{52EDFB24-6450-4DE3-B771-FC91B23408BD}">
      <dgm:prSet/>
      <dgm:spPr/>
      <dgm:t>
        <a:bodyPr/>
        <a:lstStyle/>
        <a:p>
          <a:endParaRPr lang="en-GB"/>
        </a:p>
      </dgm:t>
    </dgm:pt>
    <dgm:pt modelId="{792CDCEB-7F03-4C09-B897-6E8CFE81F331}" type="sibTrans" cxnId="{52EDFB24-6450-4DE3-B771-FC91B23408BD}">
      <dgm:prSet/>
      <dgm:spPr/>
      <dgm:t>
        <a:bodyPr/>
        <a:lstStyle/>
        <a:p>
          <a:endParaRPr lang="en-GB"/>
        </a:p>
      </dgm:t>
    </dgm:pt>
    <dgm:pt modelId="{DA81F6D2-DCA6-4F2A-8207-9A23187321AB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The restaurant will provide an opportunity for customers to enjoy their meal in conjunction with learning more about Romania's heritage through entertainment and decor.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99C4F7-1CB6-4C75-B01C-A1058776B7BF}" type="parTrans" cxnId="{2DCDEA62-3D28-42F4-ACA8-81512DF32406}">
      <dgm:prSet/>
      <dgm:spPr/>
      <dgm:t>
        <a:bodyPr/>
        <a:lstStyle/>
        <a:p>
          <a:endParaRPr lang="en-GB"/>
        </a:p>
      </dgm:t>
    </dgm:pt>
    <dgm:pt modelId="{70A1E6FA-3C32-41C8-B893-6EA5296EE1DB}" type="sibTrans" cxnId="{2DCDEA62-3D28-42F4-ACA8-81512DF32406}">
      <dgm:prSet/>
      <dgm:spPr/>
      <dgm:t>
        <a:bodyPr/>
        <a:lstStyle/>
        <a:p>
          <a:endParaRPr lang="en-GB"/>
        </a:p>
      </dgm:t>
    </dgm:pt>
    <dgm:pt modelId="{5E48DF9B-9111-4B6C-9E91-B27E2559A61D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The restaurant intends to have a distinct market position from its competitors. Will create a sustainable atmosphere through products used in restaurant operations. 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8E3976-0116-4347-A048-534B6FD54135}" type="parTrans" cxnId="{E286A288-1989-4D6A-88FF-A7A859C53B0C}">
      <dgm:prSet/>
      <dgm:spPr/>
      <dgm:t>
        <a:bodyPr/>
        <a:lstStyle/>
        <a:p>
          <a:endParaRPr lang="en-GB"/>
        </a:p>
      </dgm:t>
    </dgm:pt>
    <dgm:pt modelId="{4879B5D2-A215-44F0-AE7E-E04C2A710030}" type="sibTrans" cxnId="{E286A288-1989-4D6A-88FF-A7A859C53B0C}">
      <dgm:prSet/>
      <dgm:spPr/>
      <dgm:t>
        <a:bodyPr/>
        <a:lstStyle/>
        <a:p>
          <a:endParaRPr lang="en-GB"/>
        </a:p>
      </dgm:t>
    </dgm:pt>
    <dgm:pt modelId="{378D952A-9509-4846-8039-D7233BC46C18}" type="pres">
      <dgm:prSet presAssocID="{34486995-7B18-4D51-B55F-0C99AF3E9F36}" presName="linear" presStyleCnt="0">
        <dgm:presLayoutVars>
          <dgm:animLvl val="lvl"/>
          <dgm:resizeHandles val="exact"/>
        </dgm:presLayoutVars>
      </dgm:prSet>
      <dgm:spPr/>
    </dgm:pt>
    <dgm:pt modelId="{59BBF0CB-D2FC-4659-AA97-E4F4FCA12B84}" type="pres">
      <dgm:prSet presAssocID="{28240A45-6074-4615-B21C-F0182C2984E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9D2C1B9-25B2-4355-99B5-7E0A67CAC192}" type="pres">
      <dgm:prSet presAssocID="{792CDCEB-7F03-4C09-B897-6E8CFE81F331}" presName="spacer" presStyleCnt="0"/>
      <dgm:spPr/>
    </dgm:pt>
    <dgm:pt modelId="{9430B3DE-EBB1-40D5-B53D-F76B9FBCEA1E}" type="pres">
      <dgm:prSet presAssocID="{DA81F6D2-DCA6-4F2A-8207-9A23187321A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0261FEE-81A5-433E-8D3B-1FE36D89CF2A}" type="pres">
      <dgm:prSet presAssocID="{70A1E6FA-3C32-41C8-B893-6EA5296EE1DB}" presName="spacer" presStyleCnt="0"/>
      <dgm:spPr/>
    </dgm:pt>
    <dgm:pt modelId="{B29F3E7E-C0C3-4841-A282-37674FD10043}" type="pres">
      <dgm:prSet presAssocID="{5E48DF9B-9111-4B6C-9E91-B27E2559A61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3F4DA21-4E24-4EA3-94EF-E9C9D7B51816}" type="presOf" srcId="{DA81F6D2-DCA6-4F2A-8207-9A23187321AB}" destId="{9430B3DE-EBB1-40D5-B53D-F76B9FBCEA1E}" srcOrd="0" destOrd="0" presId="urn:microsoft.com/office/officeart/2005/8/layout/vList2"/>
    <dgm:cxn modelId="{52EDFB24-6450-4DE3-B771-FC91B23408BD}" srcId="{34486995-7B18-4D51-B55F-0C99AF3E9F36}" destId="{28240A45-6074-4615-B21C-F0182C2984E8}" srcOrd="0" destOrd="0" parTransId="{97BF6E48-8430-4672-945C-4FC8D2B9BC55}" sibTransId="{792CDCEB-7F03-4C09-B897-6E8CFE81F331}"/>
    <dgm:cxn modelId="{2DCDEA62-3D28-42F4-ACA8-81512DF32406}" srcId="{34486995-7B18-4D51-B55F-0C99AF3E9F36}" destId="{DA81F6D2-DCA6-4F2A-8207-9A23187321AB}" srcOrd="1" destOrd="0" parTransId="{4B99C4F7-1CB6-4C75-B01C-A1058776B7BF}" sibTransId="{70A1E6FA-3C32-41C8-B893-6EA5296EE1DB}"/>
    <dgm:cxn modelId="{79E58C4F-2293-44CC-B2AE-C7B6B239EADC}" type="presOf" srcId="{5E48DF9B-9111-4B6C-9E91-B27E2559A61D}" destId="{B29F3E7E-C0C3-4841-A282-37674FD10043}" srcOrd="0" destOrd="0" presId="urn:microsoft.com/office/officeart/2005/8/layout/vList2"/>
    <dgm:cxn modelId="{E286A288-1989-4D6A-88FF-A7A859C53B0C}" srcId="{34486995-7B18-4D51-B55F-0C99AF3E9F36}" destId="{5E48DF9B-9111-4B6C-9E91-B27E2559A61D}" srcOrd="2" destOrd="0" parTransId="{9A8E3976-0116-4347-A048-534B6FD54135}" sibTransId="{4879B5D2-A215-44F0-AE7E-E04C2A710030}"/>
    <dgm:cxn modelId="{EE80DDC0-3D6A-4D76-880F-6ABD092EBCFA}" type="presOf" srcId="{34486995-7B18-4D51-B55F-0C99AF3E9F36}" destId="{378D952A-9509-4846-8039-D7233BC46C18}" srcOrd="0" destOrd="0" presId="urn:microsoft.com/office/officeart/2005/8/layout/vList2"/>
    <dgm:cxn modelId="{1B79BBD0-24AE-4A2D-A4C6-F295A4423D23}" type="presOf" srcId="{28240A45-6074-4615-B21C-F0182C2984E8}" destId="{59BBF0CB-D2FC-4659-AA97-E4F4FCA12B84}" srcOrd="0" destOrd="0" presId="urn:microsoft.com/office/officeart/2005/8/layout/vList2"/>
    <dgm:cxn modelId="{BADA0D37-E6A3-45DD-830C-0C18B2F6DD05}" type="presParOf" srcId="{378D952A-9509-4846-8039-D7233BC46C18}" destId="{59BBF0CB-D2FC-4659-AA97-E4F4FCA12B84}" srcOrd="0" destOrd="0" presId="urn:microsoft.com/office/officeart/2005/8/layout/vList2"/>
    <dgm:cxn modelId="{365F3C4F-8978-4A12-9321-998ACBB64581}" type="presParOf" srcId="{378D952A-9509-4846-8039-D7233BC46C18}" destId="{E9D2C1B9-25B2-4355-99B5-7E0A67CAC192}" srcOrd="1" destOrd="0" presId="urn:microsoft.com/office/officeart/2005/8/layout/vList2"/>
    <dgm:cxn modelId="{DDB2891C-12E5-4263-A6F5-DC634378A32B}" type="presParOf" srcId="{378D952A-9509-4846-8039-D7233BC46C18}" destId="{9430B3DE-EBB1-40D5-B53D-F76B9FBCEA1E}" srcOrd="2" destOrd="0" presId="urn:microsoft.com/office/officeart/2005/8/layout/vList2"/>
    <dgm:cxn modelId="{75E89940-4435-4E0C-89C8-26C50FF405C0}" type="presParOf" srcId="{378D952A-9509-4846-8039-D7233BC46C18}" destId="{30261FEE-81A5-433E-8D3B-1FE36D89CF2A}" srcOrd="3" destOrd="0" presId="urn:microsoft.com/office/officeart/2005/8/layout/vList2"/>
    <dgm:cxn modelId="{DD66A687-118E-4929-8093-33F21E86FFCD}" type="presParOf" srcId="{378D952A-9509-4846-8039-D7233BC46C18}" destId="{B29F3E7E-C0C3-4841-A282-37674FD1004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B3CBCE-C38E-4058-9667-2CB55F60BB0A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GB"/>
        </a:p>
      </dgm:t>
    </dgm:pt>
    <dgm:pt modelId="{B1AB22CB-1937-4FB8-912B-5B4815353638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Sourcing suppliers located near the restaurant will reduce transportation miles of food supplied to the restaurant while supporting the local economy.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BD90FB-7943-4C1B-947C-2B228E5997CD}" type="parTrans" cxnId="{31E5282F-3B45-4F40-8084-B952B9BFFD6C}">
      <dgm:prSet/>
      <dgm:spPr/>
      <dgm:t>
        <a:bodyPr/>
        <a:lstStyle/>
        <a:p>
          <a:endParaRPr lang="en-GB"/>
        </a:p>
      </dgm:t>
    </dgm:pt>
    <dgm:pt modelId="{23564935-9609-4CF7-B592-F2704343DC00}" type="sibTrans" cxnId="{31E5282F-3B45-4F40-8084-B952B9BFFD6C}">
      <dgm:prSet/>
      <dgm:spPr/>
      <dgm:t>
        <a:bodyPr/>
        <a:lstStyle/>
        <a:p>
          <a:endParaRPr lang="en-GB"/>
        </a:p>
      </dgm:t>
    </dgm:pt>
    <dgm:pt modelId="{2D5D3D73-C5A2-46C8-A74F-3324C41C32D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To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minimise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waste, the restaurant will employ measures related to portion control, recycling and composting. 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FAC7AF-0234-4BA4-BB39-585321633408}" type="parTrans" cxnId="{6AC664DA-727E-4139-92BD-69D29E520555}">
      <dgm:prSet/>
      <dgm:spPr/>
      <dgm:t>
        <a:bodyPr/>
        <a:lstStyle/>
        <a:p>
          <a:endParaRPr lang="en-GB"/>
        </a:p>
      </dgm:t>
    </dgm:pt>
    <dgm:pt modelId="{1B287267-B302-4712-8215-09A2D23C7559}" type="sibTrans" cxnId="{6AC664DA-727E-4139-92BD-69D29E520555}">
      <dgm:prSet/>
      <dgm:spPr/>
      <dgm:t>
        <a:bodyPr/>
        <a:lstStyle/>
        <a:p>
          <a:endParaRPr lang="en-GB"/>
        </a:p>
      </dgm:t>
    </dgm:pt>
    <dgm:pt modelId="{E9E9FF85-DF47-494E-9078-F5815690789B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Energy-efficient appliances will be used throughout the restaurant, and all packaging will be biodegradable or recyclable.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ADDC04-116C-4F33-AA9D-2EE0F6E87674}" type="parTrans" cxnId="{79AC2497-F318-4233-93B8-2B4C2F69A002}">
      <dgm:prSet/>
      <dgm:spPr/>
      <dgm:t>
        <a:bodyPr/>
        <a:lstStyle/>
        <a:p>
          <a:endParaRPr lang="en-GB"/>
        </a:p>
      </dgm:t>
    </dgm:pt>
    <dgm:pt modelId="{F0AD2F72-053D-45B4-AD7E-6FCB88EBF3F9}" type="sibTrans" cxnId="{79AC2497-F318-4233-93B8-2B4C2F69A002}">
      <dgm:prSet/>
      <dgm:spPr/>
      <dgm:t>
        <a:bodyPr/>
        <a:lstStyle/>
        <a:p>
          <a:endParaRPr lang="en-GB"/>
        </a:p>
      </dgm:t>
    </dgm:pt>
    <dgm:pt modelId="{9F68B301-C53B-4F82-9BC8-8402F638A9A8}">
      <dgm:prSet/>
      <dgm:spPr/>
      <dgm:t>
        <a:bodyPr/>
        <a:lstStyle/>
        <a:p>
          <a:r>
            <a:rPr lang="en-US" dirty="0"/>
            <a:t>T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he restaurant will support social sustainability by providing wages that are fair and treating all employees with cultural sensitivity.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DFA0B7-7F3E-40D3-8B86-6B6ED6A1E621}" type="parTrans" cxnId="{1B29EBFF-8838-44DF-B9DB-259E5485A26D}">
      <dgm:prSet/>
      <dgm:spPr/>
      <dgm:t>
        <a:bodyPr/>
        <a:lstStyle/>
        <a:p>
          <a:endParaRPr lang="en-GB"/>
        </a:p>
      </dgm:t>
    </dgm:pt>
    <dgm:pt modelId="{B56C25C4-84DF-46D8-AF9D-41D71C7AC30C}" type="sibTrans" cxnId="{1B29EBFF-8838-44DF-B9DB-259E5485A26D}">
      <dgm:prSet/>
      <dgm:spPr/>
      <dgm:t>
        <a:bodyPr/>
        <a:lstStyle/>
        <a:p>
          <a:endParaRPr lang="en-GB"/>
        </a:p>
      </dgm:t>
    </dgm:pt>
    <dgm:pt modelId="{0D4C4CDF-C62A-4C22-BEE1-D5E48FEE3C3C}" type="pres">
      <dgm:prSet presAssocID="{10B3CBCE-C38E-4058-9667-2CB55F60BB0A}" presName="linear" presStyleCnt="0">
        <dgm:presLayoutVars>
          <dgm:animLvl val="lvl"/>
          <dgm:resizeHandles val="exact"/>
        </dgm:presLayoutVars>
      </dgm:prSet>
      <dgm:spPr/>
    </dgm:pt>
    <dgm:pt modelId="{2517F73C-9CF9-4840-AE80-159826695026}" type="pres">
      <dgm:prSet presAssocID="{B1AB22CB-1937-4FB8-912B-5B481535363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9FF6078-1E37-4EBC-B8C9-4582B612BD8E}" type="pres">
      <dgm:prSet presAssocID="{23564935-9609-4CF7-B592-F2704343DC00}" presName="spacer" presStyleCnt="0"/>
      <dgm:spPr/>
    </dgm:pt>
    <dgm:pt modelId="{356FD428-8CF1-47DC-B65F-E099189A9A71}" type="pres">
      <dgm:prSet presAssocID="{2D5D3D73-C5A2-46C8-A74F-3324C41C32DD}" presName="parentText" presStyleLbl="node1" presStyleIdx="1" presStyleCnt="4" custLinFactY="1503" custLinFactNeighborX="240" custLinFactNeighborY="100000">
        <dgm:presLayoutVars>
          <dgm:chMax val="0"/>
          <dgm:bulletEnabled val="1"/>
        </dgm:presLayoutVars>
      </dgm:prSet>
      <dgm:spPr/>
    </dgm:pt>
    <dgm:pt modelId="{5B5B571D-DB38-4E80-B1E8-9F7BDFB57CB7}" type="pres">
      <dgm:prSet presAssocID="{1B287267-B302-4712-8215-09A2D23C7559}" presName="spacer" presStyleCnt="0"/>
      <dgm:spPr/>
    </dgm:pt>
    <dgm:pt modelId="{BFDC704D-36CA-463D-B6ED-34387FEE4510}" type="pres">
      <dgm:prSet presAssocID="{E9E9FF85-DF47-494E-9078-F5815690789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032BF0E-24D9-4167-AC55-53B63526DB5D}" type="pres">
      <dgm:prSet presAssocID="{F0AD2F72-053D-45B4-AD7E-6FCB88EBF3F9}" presName="spacer" presStyleCnt="0"/>
      <dgm:spPr/>
    </dgm:pt>
    <dgm:pt modelId="{A8B13FA0-EEF9-4279-96B7-E87A37FC20DB}" type="pres">
      <dgm:prSet presAssocID="{9F68B301-C53B-4F82-9BC8-8402F638A9A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932B708-3C20-4A44-BAB1-A1AAF1C46234}" type="presOf" srcId="{E9E9FF85-DF47-494E-9078-F5815690789B}" destId="{BFDC704D-36CA-463D-B6ED-34387FEE4510}" srcOrd="0" destOrd="0" presId="urn:microsoft.com/office/officeart/2005/8/layout/vList2"/>
    <dgm:cxn modelId="{31E5282F-3B45-4F40-8084-B952B9BFFD6C}" srcId="{10B3CBCE-C38E-4058-9667-2CB55F60BB0A}" destId="{B1AB22CB-1937-4FB8-912B-5B4815353638}" srcOrd="0" destOrd="0" parTransId="{36BD90FB-7943-4C1B-947C-2B228E5997CD}" sibTransId="{23564935-9609-4CF7-B592-F2704343DC00}"/>
    <dgm:cxn modelId="{EE293D45-632B-4713-A476-8F61E4D9AE3A}" type="presOf" srcId="{9F68B301-C53B-4F82-9BC8-8402F638A9A8}" destId="{A8B13FA0-EEF9-4279-96B7-E87A37FC20DB}" srcOrd="0" destOrd="0" presId="urn:microsoft.com/office/officeart/2005/8/layout/vList2"/>
    <dgm:cxn modelId="{F23F8B6B-72CC-4C93-8F3B-1A8121795B77}" type="presOf" srcId="{B1AB22CB-1937-4FB8-912B-5B4815353638}" destId="{2517F73C-9CF9-4840-AE80-159826695026}" srcOrd="0" destOrd="0" presId="urn:microsoft.com/office/officeart/2005/8/layout/vList2"/>
    <dgm:cxn modelId="{7CE9A86B-A23D-430D-9040-EDF52AD4543F}" type="presOf" srcId="{10B3CBCE-C38E-4058-9667-2CB55F60BB0A}" destId="{0D4C4CDF-C62A-4C22-BEE1-D5E48FEE3C3C}" srcOrd="0" destOrd="0" presId="urn:microsoft.com/office/officeart/2005/8/layout/vList2"/>
    <dgm:cxn modelId="{79AC2497-F318-4233-93B8-2B4C2F69A002}" srcId="{10B3CBCE-C38E-4058-9667-2CB55F60BB0A}" destId="{E9E9FF85-DF47-494E-9078-F5815690789B}" srcOrd="2" destOrd="0" parTransId="{42ADDC04-116C-4F33-AA9D-2EE0F6E87674}" sibTransId="{F0AD2F72-053D-45B4-AD7E-6FCB88EBF3F9}"/>
    <dgm:cxn modelId="{7D2DABBD-C00B-4CC5-B23C-B9ACB5C3C37C}" type="presOf" srcId="{2D5D3D73-C5A2-46C8-A74F-3324C41C32DD}" destId="{356FD428-8CF1-47DC-B65F-E099189A9A71}" srcOrd="0" destOrd="0" presId="urn:microsoft.com/office/officeart/2005/8/layout/vList2"/>
    <dgm:cxn modelId="{6AC664DA-727E-4139-92BD-69D29E520555}" srcId="{10B3CBCE-C38E-4058-9667-2CB55F60BB0A}" destId="{2D5D3D73-C5A2-46C8-A74F-3324C41C32DD}" srcOrd="1" destOrd="0" parTransId="{9BFAC7AF-0234-4BA4-BB39-585321633408}" sibTransId="{1B287267-B302-4712-8215-09A2D23C7559}"/>
    <dgm:cxn modelId="{1B29EBFF-8838-44DF-B9DB-259E5485A26D}" srcId="{10B3CBCE-C38E-4058-9667-2CB55F60BB0A}" destId="{9F68B301-C53B-4F82-9BC8-8402F638A9A8}" srcOrd="3" destOrd="0" parTransId="{FBDFA0B7-7F3E-40D3-8B86-6B6ED6A1E621}" sibTransId="{B56C25C4-84DF-46D8-AF9D-41D71C7AC30C}"/>
    <dgm:cxn modelId="{37EAB08C-3513-4AA6-9239-51EA1D77D97C}" type="presParOf" srcId="{0D4C4CDF-C62A-4C22-BEE1-D5E48FEE3C3C}" destId="{2517F73C-9CF9-4840-AE80-159826695026}" srcOrd="0" destOrd="0" presId="urn:microsoft.com/office/officeart/2005/8/layout/vList2"/>
    <dgm:cxn modelId="{B6D93261-628C-43FC-93A6-BF74123F4D58}" type="presParOf" srcId="{0D4C4CDF-C62A-4C22-BEE1-D5E48FEE3C3C}" destId="{D9FF6078-1E37-4EBC-B8C9-4582B612BD8E}" srcOrd="1" destOrd="0" presId="urn:microsoft.com/office/officeart/2005/8/layout/vList2"/>
    <dgm:cxn modelId="{0FB99ABA-4C88-4B83-85B2-644F8F70658C}" type="presParOf" srcId="{0D4C4CDF-C62A-4C22-BEE1-D5E48FEE3C3C}" destId="{356FD428-8CF1-47DC-B65F-E099189A9A71}" srcOrd="2" destOrd="0" presId="urn:microsoft.com/office/officeart/2005/8/layout/vList2"/>
    <dgm:cxn modelId="{FCAF6987-76ED-48AE-BA85-1788A56AFD16}" type="presParOf" srcId="{0D4C4CDF-C62A-4C22-BEE1-D5E48FEE3C3C}" destId="{5B5B571D-DB38-4E80-B1E8-9F7BDFB57CB7}" srcOrd="3" destOrd="0" presId="urn:microsoft.com/office/officeart/2005/8/layout/vList2"/>
    <dgm:cxn modelId="{E5D328CF-0221-4CD4-8E76-FCEEAED0917A}" type="presParOf" srcId="{0D4C4CDF-C62A-4C22-BEE1-D5E48FEE3C3C}" destId="{BFDC704D-36CA-463D-B6ED-34387FEE4510}" srcOrd="4" destOrd="0" presId="urn:microsoft.com/office/officeart/2005/8/layout/vList2"/>
    <dgm:cxn modelId="{1EF6961A-BBB7-4DBC-8C34-5343D5D5E6BF}" type="presParOf" srcId="{0D4C4CDF-C62A-4C22-BEE1-D5E48FEE3C3C}" destId="{5032BF0E-24D9-4167-AC55-53B63526DB5D}" srcOrd="5" destOrd="0" presId="urn:microsoft.com/office/officeart/2005/8/layout/vList2"/>
    <dgm:cxn modelId="{2136E083-CA46-488B-B289-28166007DCA4}" type="presParOf" srcId="{0D4C4CDF-C62A-4C22-BEE1-D5E48FEE3C3C}" destId="{A8B13FA0-EEF9-4279-96B7-E87A37FC20D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B88F1E7-062F-4FD1-8615-69CBEFACD213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627E524C-60C7-40E2-B9F7-4D8C860E4229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Monthly Estimated Revenues of approx. £35,000 with a steady customer base.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9DB225B-602E-4B09-BCCB-F741007FB22F}" type="parTrans" cxnId="{752AE921-E770-482C-97E8-305A8FBCD0A7}">
      <dgm:prSet/>
      <dgm:spPr/>
      <dgm:t>
        <a:bodyPr/>
        <a:lstStyle/>
        <a:p>
          <a:endParaRPr lang="en-GB"/>
        </a:p>
      </dgm:t>
    </dgm:pt>
    <dgm:pt modelId="{CCB13F67-A7C1-4C15-8690-8DBF622D2389}" type="sibTrans" cxnId="{752AE921-E770-482C-97E8-305A8FBCD0A7}">
      <dgm:prSet/>
      <dgm:spPr/>
      <dgm:t>
        <a:bodyPr/>
        <a:lstStyle/>
        <a:p>
          <a:endParaRPr lang="en-GB"/>
        </a:p>
      </dgm:t>
    </dgm:pt>
    <dgm:pt modelId="{48F2A5DE-4318-4E2C-8F25-21C2EE6253FE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Costs are maintained by controlling resources and reducing waste.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663BBC-D24A-4494-BD8D-161500C27CE6}" type="parTrans" cxnId="{5151E2C9-B272-4780-A159-4D44813FC543}">
      <dgm:prSet/>
      <dgm:spPr/>
      <dgm:t>
        <a:bodyPr/>
        <a:lstStyle/>
        <a:p>
          <a:endParaRPr lang="en-GB"/>
        </a:p>
      </dgm:t>
    </dgm:pt>
    <dgm:pt modelId="{9D3B520E-4731-4C07-B32B-347C0ED30809}" type="sibTrans" cxnId="{5151E2C9-B272-4780-A159-4D44813FC543}">
      <dgm:prSet/>
      <dgm:spPr/>
      <dgm:t>
        <a:bodyPr/>
        <a:lstStyle/>
        <a:p>
          <a:endParaRPr lang="en-GB"/>
        </a:p>
      </dgm:t>
    </dgm:pt>
    <dgm:pt modelId="{948E7A2C-EB74-428D-AF75-581F4871CCC1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Profit streams are multiple: dine-in, takeaways, and catering.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FF983C-93EA-4249-9AEC-E7A8074179D3}" type="parTrans" cxnId="{CECD84FF-257A-4393-AF28-76FCB6A7FA00}">
      <dgm:prSet/>
      <dgm:spPr/>
      <dgm:t>
        <a:bodyPr/>
        <a:lstStyle/>
        <a:p>
          <a:endParaRPr lang="en-GB"/>
        </a:p>
      </dgm:t>
    </dgm:pt>
    <dgm:pt modelId="{15B852A1-B83D-41E7-A0F3-924C04A56123}" type="sibTrans" cxnId="{CECD84FF-257A-4393-AF28-76FCB6A7FA00}">
      <dgm:prSet/>
      <dgm:spPr/>
      <dgm:t>
        <a:bodyPr/>
        <a:lstStyle/>
        <a:p>
          <a:endParaRPr lang="en-GB"/>
        </a:p>
      </dgm:t>
    </dgm:pt>
    <dgm:pt modelId="{923F186D-C529-4965-BFE1-F06F8571F0CE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Success factors are uniqueness, sustainability trends and established branding.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112C2B-F091-4190-88BE-1BA803E6D8A2}" type="parTrans" cxnId="{295BEC61-8B7C-4801-8A69-E8D01E99A20F}">
      <dgm:prSet/>
      <dgm:spPr/>
      <dgm:t>
        <a:bodyPr/>
        <a:lstStyle/>
        <a:p>
          <a:endParaRPr lang="en-GB"/>
        </a:p>
      </dgm:t>
    </dgm:pt>
    <dgm:pt modelId="{5B5C417C-75B0-4A53-AE7C-1A035A1BF562}" type="sibTrans" cxnId="{295BEC61-8B7C-4801-8A69-E8D01E99A20F}">
      <dgm:prSet/>
      <dgm:spPr/>
      <dgm:t>
        <a:bodyPr/>
        <a:lstStyle/>
        <a:p>
          <a:endParaRPr lang="en-GB"/>
        </a:p>
      </dgm:t>
    </dgm:pt>
    <dgm:pt modelId="{CCE7F699-64D2-4BD1-A839-AD7B6EAC8EF6}" type="pres">
      <dgm:prSet presAssocID="{1B88F1E7-062F-4FD1-8615-69CBEFACD213}" presName="linear" presStyleCnt="0">
        <dgm:presLayoutVars>
          <dgm:animLvl val="lvl"/>
          <dgm:resizeHandles val="exact"/>
        </dgm:presLayoutVars>
      </dgm:prSet>
      <dgm:spPr/>
    </dgm:pt>
    <dgm:pt modelId="{E89D1C16-FE62-4CC7-ADC8-BA091FE32398}" type="pres">
      <dgm:prSet presAssocID="{627E524C-60C7-40E2-B9F7-4D8C860E422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D1317FA-A158-48F0-9113-E0DA4CD79746}" type="pres">
      <dgm:prSet presAssocID="{CCB13F67-A7C1-4C15-8690-8DBF622D2389}" presName="spacer" presStyleCnt="0"/>
      <dgm:spPr/>
    </dgm:pt>
    <dgm:pt modelId="{1D9D84F5-8E43-4E7B-A710-5497701D0CD1}" type="pres">
      <dgm:prSet presAssocID="{48F2A5DE-4318-4E2C-8F25-21C2EE6253F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05F922A-4F62-45B1-A270-FBF337BB7064}" type="pres">
      <dgm:prSet presAssocID="{9D3B520E-4731-4C07-B32B-347C0ED30809}" presName="spacer" presStyleCnt="0"/>
      <dgm:spPr/>
    </dgm:pt>
    <dgm:pt modelId="{A2F4548A-EFF6-4F50-B8B1-9DC77FDDD5A1}" type="pres">
      <dgm:prSet presAssocID="{948E7A2C-EB74-428D-AF75-581F4871CCC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5AF4276-A579-4687-B87C-0A2B303739C2}" type="pres">
      <dgm:prSet presAssocID="{15B852A1-B83D-41E7-A0F3-924C04A56123}" presName="spacer" presStyleCnt="0"/>
      <dgm:spPr/>
    </dgm:pt>
    <dgm:pt modelId="{00C15A8F-8CC5-4C78-997B-FED520003C87}" type="pres">
      <dgm:prSet presAssocID="{923F186D-C529-4965-BFE1-F06F8571F0C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52AE921-E770-482C-97E8-305A8FBCD0A7}" srcId="{1B88F1E7-062F-4FD1-8615-69CBEFACD213}" destId="{627E524C-60C7-40E2-B9F7-4D8C860E4229}" srcOrd="0" destOrd="0" parTransId="{69DB225B-602E-4B09-BCCB-F741007FB22F}" sibTransId="{CCB13F67-A7C1-4C15-8690-8DBF622D2389}"/>
    <dgm:cxn modelId="{295BEC61-8B7C-4801-8A69-E8D01E99A20F}" srcId="{1B88F1E7-062F-4FD1-8615-69CBEFACD213}" destId="{923F186D-C529-4965-BFE1-F06F8571F0CE}" srcOrd="3" destOrd="0" parTransId="{00112C2B-F091-4190-88BE-1BA803E6D8A2}" sibTransId="{5B5C417C-75B0-4A53-AE7C-1A035A1BF562}"/>
    <dgm:cxn modelId="{2572F16A-6B8D-43F2-95F2-07E696E9B229}" type="presOf" srcId="{1B88F1E7-062F-4FD1-8615-69CBEFACD213}" destId="{CCE7F699-64D2-4BD1-A839-AD7B6EAC8EF6}" srcOrd="0" destOrd="0" presId="urn:microsoft.com/office/officeart/2005/8/layout/vList2"/>
    <dgm:cxn modelId="{2D7A4677-04DA-4A44-9610-20228741DEBE}" type="presOf" srcId="{923F186D-C529-4965-BFE1-F06F8571F0CE}" destId="{00C15A8F-8CC5-4C78-997B-FED520003C87}" srcOrd="0" destOrd="0" presId="urn:microsoft.com/office/officeart/2005/8/layout/vList2"/>
    <dgm:cxn modelId="{F20DE7A2-9BF5-4715-8F8E-B96F7F7570D2}" type="presOf" srcId="{627E524C-60C7-40E2-B9F7-4D8C860E4229}" destId="{E89D1C16-FE62-4CC7-ADC8-BA091FE32398}" srcOrd="0" destOrd="0" presId="urn:microsoft.com/office/officeart/2005/8/layout/vList2"/>
    <dgm:cxn modelId="{D44313C1-0CF1-4769-8A13-9C3DBABCBECC}" type="presOf" srcId="{48F2A5DE-4318-4E2C-8F25-21C2EE6253FE}" destId="{1D9D84F5-8E43-4E7B-A710-5497701D0CD1}" srcOrd="0" destOrd="0" presId="urn:microsoft.com/office/officeart/2005/8/layout/vList2"/>
    <dgm:cxn modelId="{5151E2C9-B272-4780-A159-4D44813FC543}" srcId="{1B88F1E7-062F-4FD1-8615-69CBEFACD213}" destId="{48F2A5DE-4318-4E2C-8F25-21C2EE6253FE}" srcOrd="1" destOrd="0" parTransId="{DC663BBC-D24A-4494-BD8D-161500C27CE6}" sibTransId="{9D3B520E-4731-4C07-B32B-347C0ED30809}"/>
    <dgm:cxn modelId="{AB41E0EB-7FC4-461F-8590-9CDF6AF336E2}" type="presOf" srcId="{948E7A2C-EB74-428D-AF75-581F4871CCC1}" destId="{A2F4548A-EFF6-4F50-B8B1-9DC77FDDD5A1}" srcOrd="0" destOrd="0" presId="urn:microsoft.com/office/officeart/2005/8/layout/vList2"/>
    <dgm:cxn modelId="{CECD84FF-257A-4393-AF28-76FCB6A7FA00}" srcId="{1B88F1E7-062F-4FD1-8615-69CBEFACD213}" destId="{948E7A2C-EB74-428D-AF75-581F4871CCC1}" srcOrd="2" destOrd="0" parTransId="{CFFF983C-93EA-4249-9AEC-E7A8074179D3}" sibTransId="{15B852A1-B83D-41E7-A0F3-924C04A56123}"/>
    <dgm:cxn modelId="{76C10955-6BB8-4E1C-9A8A-D13DF3066AD1}" type="presParOf" srcId="{CCE7F699-64D2-4BD1-A839-AD7B6EAC8EF6}" destId="{E89D1C16-FE62-4CC7-ADC8-BA091FE32398}" srcOrd="0" destOrd="0" presId="urn:microsoft.com/office/officeart/2005/8/layout/vList2"/>
    <dgm:cxn modelId="{E6E6236E-176A-43AF-8A4D-CB1E68C38419}" type="presParOf" srcId="{CCE7F699-64D2-4BD1-A839-AD7B6EAC8EF6}" destId="{ED1317FA-A158-48F0-9113-E0DA4CD79746}" srcOrd="1" destOrd="0" presId="urn:microsoft.com/office/officeart/2005/8/layout/vList2"/>
    <dgm:cxn modelId="{ADF1198A-DE19-4A71-BD3E-17B0600ADFCE}" type="presParOf" srcId="{CCE7F699-64D2-4BD1-A839-AD7B6EAC8EF6}" destId="{1D9D84F5-8E43-4E7B-A710-5497701D0CD1}" srcOrd="2" destOrd="0" presId="urn:microsoft.com/office/officeart/2005/8/layout/vList2"/>
    <dgm:cxn modelId="{A7BCD43F-53AF-4E8B-8B49-43AF09842186}" type="presParOf" srcId="{CCE7F699-64D2-4BD1-A839-AD7B6EAC8EF6}" destId="{E05F922A-4F62-45B1-A270-FBF337BB7064}" srcOrd="3" destOrd="0" presId="urn:microsoft.com/office/officeart/2005/8/layout/vList2"/>
    <dgm:cxn modelId="{42DCBA27-E540-40E6-AA7C-58BC220E27EB}" type="presParOf" srcId="{CCE7F699-64D2-4BD1-A839-AD7B6EAC8EF6}" destId="{A2F4548A-EFF6-4F50-B8B1-9DC77FDDD5A1}" srcOrd="4" destOrd="0" presId="urn:microsoft.com/office/officeart/2005/8/layout/vList2"/>
    <dgm:cxn modelId="{953938EB-8E0B-4AC5-8170-F5271E2B80D8}" type="presParOf" srcId="{CCE7F699-64D2-4BD1-A839-AD7B6EAC8EF6}" destId="{B5AF4276-A579-4687-B87C-0A2B303739C2}" srcOrd="5" destOrd="0" presId="urn:microsoft.com/office/officeart/2005/8/layout/vList2"/>
    <dgm:cxn modelId="{6592997B-63B2-40BA-B56E-1B707E7F170F}" type="presParOf" srcId="{CCE7F699-64D2-4BD1-A839-AD7B6EAC8EF6}" destId="{00C15A8F-8CC5-4C78-997B-FED520003C8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BB09028-FE05-4625-9AC6-C4EAA3E7BCC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9917B7DE-29DE-49A1-869B-04FDF664353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Our target markets are food lovers, the Romanian community, and the environmental community.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E4C3BBF-8BA5-48A5-A27F-AF43D79DC291}" type="parTrans" cxnId="{951CF474-F182-4C0B-AD15-4B517F43E7D8}">
      <dgm:prSet/>
      <dgm:spPr/>
      <dgm:t>
        <a:bodyPr/>
        <a:lstStyle/>
        <a:p>
          <a:endParaRPr lang="en-GB"/>
        </a:p>
      </dgm:t>
    </dgm:pt>
    <dgm:pt modelId="{F8E7AE7E-4E81-4373-8BBD-0C12B3EA4766}" type="sibTrans" cxnId="{951CF474-F182-4C0B-AD15-4B517F43E7D8}">
      <dgm:prSet/>
      <dgm:spPr/>
      <dgm:t>
        <a:bodyPr/>
        <a:lstStyle/>
        <a:p>
          <a:endParaRPr lang="en-GB"/>
        </a:p>
      </dgm:t>
    </dgm:pt>
    <dgm:pt modelId="{9C07F1FF-BFE1-490E-AF2D-355584E1087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Marketing is focused on social media with platforms including Instagram and TikTok.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3862BC-BD37-4F1C-B7D6-24C1FD2C869C}" type="parTrans" cxnId="{8AF1F36E-4782-4DBE-9343-71CD858707CF}">
      <dgm:prSet/>
      <dgm:spPr/>
      <dgm:t>
        <a:bodyPr/>
        <a:lstStyle/>
        <a:p>
          <a:endParaRPr lang="en-GB"/>
        </a:p>
      </dgm:t>
    </dgm:pt>
    <dgm:pt modelId="{C7BB6EA3-1261-4436-B66C-0BA724547D73}" type="sibTrans" cxnId="{8AF1F36E-4782-4DBE-9343-71CD858707CF}">
      <dgm:prSet/>
      <dgm:spPr/>
      <dgm:t>
        <a:bodyPr/>
        <a:lstStyle/>
        <a:p>
          <a:endParaRPr lang="en-GB"/>
        </a:p>
      </dgm:t>
    </dgm:pt>
    <dgm:pt modelId="{E89900E6-C633-41A9-A8CB-5E798B478F2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Build loyalty with customers through events, promotions and cultural nights.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FF0900-39AD-4171-BDC3-1CD013F32122}" type="parTrans" cxnId="{6B1C9DD5-E515-40D5-B4E0-56AC3DA5219A}">
      <dgm:prSet/>
      <dgm:spPr/>
      <dgm:t>
        <a:bodyPr/>
        <a:lstStyle/>
        <a:p>
          <a:endParaRPr lang="en-GB"/>
        </a:p>
      </dgm:t>
    </dgm:pt>
    <dgm:pt modelId="{2147B2B0-54D4-48A5-9CE0-AB46ECAA05E6}" type="sibTrans" cxnId="{6B1C9DD5-E515-40D5-B4E0-56AC3DA5219A}">
      <dgm:prSet/>
      <dgm:spPr/>
      <dgm:t>
        <a:bodyPr/>
        <a:lstStyle/>
        <a:p>
          <a:endParaRPr lang="en-GB"/>
        </a:p>
      </dgm:t>
    </dgm:pt>
    <dgm:pt modelId="{DAF8693A-C3E9-44EB-B9B9-1821720906F0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Branding will position the company as an authentic, sustainable, and experience-driven company.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AC4A00-5D4C-4F2B-B8B5-3BE4D433D857}" type="parTrans" cxnId="{8867949B-91C2-4EAC-8C37-16C7166930B5}">
      <dgm:prSet/>
      <dgm:spPr/>
      <dgm:t>
        <a:bodyPr/>
        <a:lstStyle/>
        <a:p>
          <a:endParaRPr lang="en-GB"/>
        </a:p>
      </dgm:t>
    </dgm:pt>
    <dgm:pt modelId="{5CDD2308-D5C4-4F4A-AD95-C0B629D7313D}" type="sibTrans" cxnId="{8867949B-91C2-4EAC-8C37-16C7166930B5}">
      <dgm:prSet/>
      <dgm:spPr/>
      <dgm:t>
        <a:bodyPr/>
        <a:lstStyle/>
        <a:p>
          <a:endParaRPr lang="en-GB"/>
        </a:p>
      </dgm:t>
    </dgm:pt>
    <dgm:pt modelId="{004A4F29-8442-4D6C-87A7-9DE793266973}" type="pres">
      <dgm:prSet presAssocID="{4BB09028-FE05-4625-9AC6-C4EAA3E7BCC6}" presName="linear" presStyleCnt="0">
        <dgm:presLayoutVars>
          <dgm:animLvl val="lvl"/>
          <dgm:resizeHandles val="exact"/>
        </dgm:presLayoutVars>
      </dgm:prSet>
      <dgm:spPr/>
    </dgm:pt>
    <dgm:pt modelId="{1551BB0B-92E8-4C47-AA92-93D96934F268}" type="pres">
      <dgm:prSet presAssocID="{9917B7DE-29DE-49A1-869B-04FDF664353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494B21B-9E3C-4983-89E7-C84C48743F04}" type="pres">
      <dgm:prSet presAssocID="{F8E7AE7E-4E81-4373-8BBD-0C12B3EA4766}" presName="spacer" presStyleCnt="0"/>
      <dgm:spPr/>
    </dgm:pt>
    <dgm:pt modelId="{7764DB9C-8018-40EC-BD64-A28D56ACFC11}" type="pres">
      <dgm:prSet presAssocID="{9C07F1FF-BFE1-490E-AF2D-355584E1087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ECFEE62-3D23-4FEE-88E9-DF6FB265B12E}" type="pres">
      <dgm:prSet presAssocID="{C7BB6EA3-1261-4436-B66C-0BA724547D73}" presName="spacer" presStyleCnt="0"/>
      <dgm:spPr/>
    </dgm:pt>
    <dgm:pt modelId="{E84EF443-8560-421F-93BC-919CB093BADE}" type="pres">
      <dgm:prSet presAssocID="{E89900E6-C633-41A9-A8CB-5E798B478F2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0191203-5384-40D1-AE68-6A2020832A81}" type="pres">
      <dgm:prSet presAssocID="{2147B2B0-54D4-48A5-9CE0-AB46ECAA05E6}" presName="spacer" presStyleCnt="0"/>
      <dgm:spPr/>
    </dgm:pt>
    <dgm:pt modelId="{79607FFE-1EA5-4665-8CF5-431F599115E1}" type="pres">
      <dgm:prSet presAssocID="{DAF8693A-C3E9-44EB-B9B9-1821720906F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1888416-F77B-4626-9868-6E9E2EB64BB0}" type="presOf" srcId="{9917B7DE-29DE-49A1-869B-04FDF664353F}" destId="{1551BB0B-92E8-4C47-AA92-93D96934F268}" srcOrd="0" destOrd="0" presId="urn:microsoft.com/office/officeart/2005/8/layout/vList2"/>
    <dgm:cxn modelId="{8AF1F36E-4782-4DBE-9343-71CD858707CF}" srcId="{4BB09028-FE05-4625-9AC6-C4EAA3E7BCC6}" destId="{9C07F1FF-BFE1-490E-AF2D-355584E1087F}" srcOrd="1" destOrd="0" parTransId="{8B3862BC-BD37-4F1C-B7D6-24C1FD2C869C}" sibTransId="{C7BB6EA3-1261-4436-B66C-0BA724547D73}"/>
    <dgm:cxn modelId="{951CF474-F182-4C0B-AD15-4B517F43E7D8}" srcId="{4BB09028-FE05-4625-9AC6-C4EAA3E7BCC6}" destId="{9917B7DE-29DE-49A1-869B-04FDF664353F}" srcOrd="0" destOrd="0" parTransId="{BE4C3BBF-8BA5-48A5-A27F-AF43D79DC291}" sibTransId="{F8E7AE7E-4E81-4373-8BBD-0C12B3EA4766}"/>
    <dgm:cxn modelId="{50F04982-4BEA-4E82-BA23-311442B8004F}" type="presOf" srcId="{4BB09028-FE05-4625-9AC6-C4EAA3E7BCC6}" destId="{004A4F29-8442-4D6C-87A7-9DE793266973}" srcOrd="0" destOrd="0" presId="urn:microsoft.com/office/officeart/2005/8/layout/vList2"/>
    <dgm:cxn modelId="{8867949B-91C2-4EAC-8C37-16C7166930B5}" srcId="{4BB09028-FE05-4625-9AC6-C4EAA3E7BCC6}" destId="{DAF8693A-C3E9-44EB-B9B9-1821720906F0}" srcOrd="3" destOrd="0" parTransId="{F2AC4A00-5D4C-4F2B-B8B5-3BE4D433D857}" sibTransId="{5CDD2308-D5C4-4F4A-AD95-C0B629D7313D}"/>
    <dgm:cxn modelId="{58F16BBC-3889-43D4-96CC-E22F9F28112B}" type="presOf" srcId="{9C07F1FF-BFE1-490E-AF2D-355584E1087F}" destId="{7764DB9C-8018-40EC-BD64-A28D56ACFC11}" srcOrd="0" destOrd="0" presId="urn:microsoft.com/office/officeart/2005/8/layout/vList2"/>
    <dgm:cxn modelId="{D7FEADC1-6303-4A15-A291-98A5E55019E8}" type="presOf" srcId="{E89900E6-C633-41A9-A8CB-5E798B478F2F}" destId="{E84EF443-8560-421F-93BC-919CB093BADE}" srcOrd="0" destOrd="0" presId="urn:microsoft.com/office/officeart/2005/8/layout/vList2"/>
    <dgm:cxn modelId="{A47B0CC5-6EEA-42F7-ACBA-F8EA61745977}" type="presOf" srcId="{DAF8693A-C3E9-44EB-B9B9-1821720906F0}" destId="{79607FFE-1EA5-4665-8CF5-431F599115E1}" srcOrd="0" destOrd="0" presId="urn:microsoft.com/office/officeart/2005/8/layout/vList2"/>
    <dgm:cxn modelId="{6B1C9DD5-E515-40D5-B4E0-56AC3DA5219A}" srcId="{4BB09028-FE05-4625-9AC6-C4EAA3E7BCC6}" destId="{E89900E6-C633-41A9-A8CB-5E798B478F2F}" srcOrd="2" destOrd="0" parTransId="{2CFF0900-39AD-4171-BDC3-1CD013F32122}" sibTransId="{2147B2B0-54D4-48A5-9CE0-AB46ECAA05E6}"/>
    <dgm:cxn modelId="{F11D5165-A3D6-4B9E-80E9-54832B1FF171}" type="presParOf" srcId="{004A4F29-8442-4D6C-87A7-9DE793266973}" destId="{1551BB0B-92E8-4C47-AA92-93D96934F268}" srcOrd="0" destOrd="0" presId="urn:microsoft.com/office/officeart/2005/8/layout/vList2"/>
    <dgm:cxn modelId="{39F673DA-52AF-4653-A1D1-713C97F4921C}" type="presParOf" srcId="{004A4F29-8442-4D6C-87A7-9DE793266973}" destId="{2494B21B-9E3C-4983-89E7-C84C48743F04}" srcOrd="1" destOrd="0" presId="urn:microsoft.com/office/officeart/2005/8/layout/vList2"/>
    <dgm:cxn modelId="{24A837F0-FE65-4B83-B1A2-8C714F339709}" type="presParOf" srcId="{004A4F29-8442-4D6C-87A7-9DE793266973}" destId="{7764DB9C-8018-40EC-BD64-A28D56ACFC11}" srcOrd="2" destOrd="0" presId="urn:microsoft.com/office/officeart/2005/8/layout/vList2"/>
    <dgm:cxn modelId="{E8C9497B-2AF2-4847-941F-1D44EF744447}" type="presParOf" srcId="{004A4F29-8442-4D6C-87A7-9DE793266973}" destId="{EECFEE62-3D23-4FEE-88E9-DF6FB265B12E}" srcOrd="3" destOrd="0" presId="urn:microsoft.com/office/officeart/2005/8/layout/vList2"/>
    <dgm:cxn modelId="{BA6DD959-D6F3-4313-BC87-CFC72161CD6D}" type="presParOf" srcId="{004A4F29-8442-4D6C-87A7-9DE793266973}" destId="{E84EF443-8560-421F-93BC-919CB093BADE}" srcOrd="4" destOrd="0" presId="urn:microsoft.com/office/officeart/2005/8/layout/vList2"/>
    <dgm:cxn modelId="{086436DF-E71E-4C3C-986B-78E36CDBB70D}" type="presParOf" srcId="{004A4F29-8442-4D6C-87A7-9DE793266973}" destId="{D0191203-5384-40D1-AE68-6A2020832A81}" srcOrd="5" destOrd="0" presId="urn:microsoft.com/office/officeart/2005/8/layout/vList2"/>
    <dgm:cxn modelId="{B6F2F99C-34BD-42B7-BFFC-9A9A99134FF7}" type="presParOf" srcId="{004A4F29-8442-4D6C-87A7-9DE793266973}" destId="{79607FFE-1EA5-4665-8CF5-431F599115E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BBF0CB-D2FC-4659-AA97-E4F4FCA12B84}">
      <dsp:nvSpPr>
        <dsp:cNvPr id="0" name=""/>
        <dsp:cNvSpPr/>
      </dsp:nvSpPr>
      <dsp:spPr>
        <a:xfrm>
          <a:off x="0" y="204232"/>
          <a:ext cx="5063456" cy="74861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A true taste of Romania, offering authentic Romanian dishes along with a culturally enriching experience. Seasonal, fresh, high-quality and locally sourced ingredients will be used in preparing meals.</a:t>
          </a:r>
          <a:endParaRPr lang="en-GB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544" y="240776"/>
        <a:ext cx="4990368" cy="675529"/>
      </dsp:txXfrm>
    </dsp:sp>
    <dsp:sp modelId="{9430B3DE-EBB1-40D5-B53D-F76B9FBCEA1E}">
      <dsp:nvSpPr>
        <dsp:cNvPr id="0" name=""/>
        <dsp:cNvSpPr/>
      </dsp:nvSpPr>
      <dsp:spPr>
        <a:xfrm>
          <a:off x="0" y="990289"/>
          <a:ext cx="5063456" cy="748617"/>
        </a:xfrm>
        <a:prstGeom prst="roundRect">
          <a:avLst/>
        </a:prstGeom>
        <a:solidFill>
          <a:schemeClr val="accent3">
            <a:hueOff val="4784907"/>
            <a:satOff val="-6752"/>
            <a:lumOff val="-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restaurant will provide an opportunity for customers to enjoy their meal in conjunction with learning more about Romania's heritage through entertainment and decor.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544" y="1026833"/>
        <a:ext cx="4990368" cy="675529"/>
      </dsp:txXfrm>
    </dsp:sp>
    <dsp:sp modelId="{B29F3E7E-C0C3-4841-A282-37674FD10043}">
      <dsp:nvSpPr>
        <dsp:cNvPr id="0" name=""/>
        <dsp:cNvSpPr/>
      </dsp:nvSpPr>
      <dsp:spPr>
        <a:xfrm>
          <a:off x="0" y="1776346"/>
          <a:ext cx="5063456" cy="748617"/>
        </a:xfrm>
        <a:prstGeom prst="roundRect">
          <a:avLst/>
        </a:prstGeom>
        <a:solidFill>
          <a:schemeClr val="accent3">
            <a:hueOff val="9569813"/>
            <a:satOff val="-13505"/>
            <a:lumOff val="-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restaurant intends to have a distinct market position from its competitors. Will create a sustainable atmosphere through products used in restaurant operations. 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544" y="1812890"/>
        <a:ext cx="4990368" cy="6755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17F73C-9CF9-4840-AE80-159826695026}">
      <dsp:nvSpPr>
        <dsp:cNvPr id="0" name=""/>
        <dsp:cNvSpPr/>
      </dsp:nvSpPr>
      <dsp:spPr>
        <a:xfrm>
          <a:off x="0" y="43500"/>
          <a:ext cx="4103872" cy="9500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Sourcing suppliers located near the restaurant will reduce transportation miles of food supplied to the restaurant while supporting the local economy.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377" y="89877"/>
        <a:ext cx="4011118" cy="857286"/>
      </dsp:txXfrm>
    </dsp:sp>
    <dsp:sp modelId="{356FD428-8CF1-47DC-B65F-E099189A9A71}">
      <dsp:nvSpPr>
        <dsp:cNvPr id="0" name=""/>
        <dsp:cNvSpPr/>
      </dsp:nvSpPr>
      <dsp:spPr>
        <a:xfrm>
          <a:off x="0" y="1088459"/>
          <a:ext cx="4103872" cy="9500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To </a:t>
          </a:r>
          <a:r>
            <a:rPr lang="en-US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minimise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 waste, the restaurant will employ measures related to portion control, recycling and composting. 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377" y="1134836"/>
        <a:ext cx="4011118" cy="857286"/>
      </dsp:txXfrm>
    </dsp:sp>
    <dsp:sp modelId="{BFDC704D-36CA-463D-B6ED-34387FEE4510}">
      <dsp:nvSpPr>
        <dsp:cNvPr id="0" name=""/>
        <dsp:cNvSpPr/>
      </dsp:nvSpPr>
      <dsp:spPr>
        <a:xfrm>
          <a:off x="0" y="2024220"/>
          <a:ext cx="4103872" cy="9500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Energy-efficient appliances will be used throughout the restaurant, and all packaging will be biodegradable or recyclable.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377" y="2070597"/>
        <a:ext cx="4011118" cy="857286"/>
      </dsp:txXfrm>
    </dsp:sp>
    <dsp:sp modelId="{A8B13FA0-EEF9-4279-96B7-E87A37FC20DB}">
      <dsp:nvSpPr>
        <dsp:cNvPr id="0" name=""/>
        <dsp:cNvSpPr/>
      </dsp:nvSpPr>
      <dsp:spPr>
        <a:xfrm>
          <a:off x="0" y="3014580"/>
          <a:ext cx="4103872" cy="9500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he restaurant will support social sustainability by providing wages that are fair and treating all employees with cultural sensitivity.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377" y="3060957"/>
        <a:ext cx="4011118" cy="8572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9D1C16-FE62-4CC7-ADC8-BA091FE32398}">
      <dsp:nvSpPr>
        <dsp:cNvPr id="0" name=""/>
        <dsp:cNvSpPr/>
      </dsp:nvSpPr>
      <dsp:spPr>
        <a:xfrm>
          <a:off x="0" y="28277"/>
          <a:ext cx="5063456" cy="5990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Monthly Estimated Revenues of approx. £35,000 with a steady customer base.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243" y="57520"/>
        <a:ext cx="5004970" cy="540554"/>
      </dsp:txXfrm>
    </dsp:sp>
    <dsp:sp modelId="{1D9D84F5-8E43-4E7B-A710-5497701D0CD1}">
      <dsp:nvSpPr>
        <dsp:cNvPr id="0" name=""/>
        <dsp:cNvSpPr/>
      </dsp:nvSpPr>
      <dsp:spPr>
        <a:xfrm>
          <a:off x="0" y="719478"/>
          <a:ext cx="5063456" cy="599040"/>
        </a:xfrm>
        <a:prstGeom prst="roundRect">
          <a:avLst/>
        </a:prstGeom>
        <a:solidFill>
          <a:schemeClr val="accent4">
            <a:hueOff val="-2703434"/>
            <a:satOff val="858"/>
            <a:lumOff val="-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Costs are maintained by controlling resources and reducing waste.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243" y="748721"/>
        <a:ext cx="5004970" cy="540554"/>
      </dsp:txXfrm>
    </dsp:sp>
    <dsp:sp modelId="{A2F4548A-EFF6-4F50-B8B1-9DC77FDDD5A1}">
      <dsp:nvSpPr>
        <dsp:cNvPr id="0" name=""/>
        <dsp:cNvSpPr/>
      </dsp:nvSpPr>
      <dsp:spPr>
        <a:xfrm>
          <a:off x="0" y="1410678"/>
          <a:ext cx="5063456" cy="599040"/>
        </a:xfrm>
        <a:prstGeom prst="roundRect">
          <a:avLst/>
        </a:prstGeom>
        <a:solidFill>
          <a:schemeClr val="accent4">
            <a:hueOff val="-5406868"/>
            <a:satOff val="1715"/>
            <a:lumOff val="-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Profit streams are multiple: dine-in, takeaways, and catering.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243" y="1439921"/>
        <a:ext cx="5004970" cy="540554"/>
      </dsp:txXfrm>
    </dsp:sp>
    <dsp:sp modelId="{00C15A8F-8CC5-4C78-997B-FED520003C87}">
      <dsp:nvSpPr>
        <dsp:cNvPr id="0" name=""/>
        <dsp:cNvSpPr/>
      </dsp:nvSpPr>
      <dsp:spPr>
        <a:xfrm>
          <a:off x="0" y="2101878"/>
          <a:ext cx="5063456" cy="599040"/>
        </a:xfrm>
        <a:prstGeom prst="roundRect">
          <a:avLst/>
        </a:prstGeom>
        <a:solidFill>
          <a:schemeClr val="accent4">
            <a:hueOff val="-8110302"/>
            <a:satOff val="2573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Success factors are uniqueness, sustainability trends and established branding.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243" y="2131121"/>
        <a:ext cx="5004970" cy="5405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51BB0B-92E8-4C47-AA92-93D96934F268}">
      <dsp:nvSpPr>
        <dsp:cNvPr id="0" name=""/>
        <dsp:cNvSpPr/>
      </dsp:nvSpPr>
      <dsp:spPr>
        <a:xfrm>
          <a:off x="0" y="84019"/>
          <a:ext cx="3635067" cy="7897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Our target markets are food lovers, the Romanian community, and the environmental community.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552" y="122571"/>
        <a:ext cx="3557963" cy="712646"/>
      </dsp:txXfrm>
    </dsp:sp>
    <dsp:sp modelId="{7764DB9C-8018-40EC-BD64-A28D56ACFC11}">
      <dsp:nvSpPr>
        <dsp:cNvPr id="0" name=""/>
        <dsp:cNvSpPr/>
      </dsp:nvSpPr>
      <dsp:spPr>
        <a:xfrm>
          <a:off x="0" y="916969"/>
          <a:ext cx="3635067" cy="789750"/>
        </a:xfrm>
        <a:prstGeom prst="roundRect">
          <a:avLst/>
        </a:prstGeom>
        <a:solidFill>
          <a:schemeClr val="accent2">
            <a:hueOff val="-508265"/>
            <a:satOff val="-221"/>
            <a:lumOff val="-46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Marketing is focused on social media with platforms including Instagram and TikTok.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552" y="955521"/>
        <a:ext cx="3557963" cy="712646"/>
      </dsp:txXfrm>
    </dsp:sp>
    <dsp:sp modelId="{E84EF443-8560-421F-93BC-919CB093BADE}">
      <dsp:nvSpPr>
        <dsp:cNvPr id="0" name=""/>
        <dsp:cNvSpPr/>
      </dsp:nvSpPr>
      <dsp:spPr>
        <a:xfrm>
          <a:off x="0" y="1749919"/>
          <a:ext cx="3635067" cy="789750"/>
        </a:xfrm>
        <a:prstGeom prst="roundRect">
          <a:avLst/>
        </a:prstGeom>
        <a:solidFill>
          <a:schemeClr val="accent2">
            <a:hueOff val="-1016531"/>
            <a:satOff val="-441"/>
            <a:lumOff val="-92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Build loyalty with customers through events, promotions and cultural nights.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552" y="1788471"/>
        <a:ext cx="3557963" cy="712646"/>
      </dsp:txXfrm>
    </dsp:sp>
    <dsp:sp modelId="{79607FFE-1EA5-4665-8CF5-431F599115E1}">
      <dsp:nvSpPr>
        <dsp:cNvPr id="0" name=""/>
        <dsp:cNvSpPr/>
      </dsp:nvSpPr>
      <dsp:spPr>
        <a:xfrm>
          <a:off x="0" y="2582869"/>
          <a:ext cx="3635067" cy="789750"/>
        </a:xfrm>
        <a:prstGeom prst="roundRect">
          <a:avLst/>
        </a:prstGeom>
        <a:solidFill>
          <a:schemeClr val="accent2">
            <a:hueOff val="-1524796"/>
            <a:satOff val="-662"/>
            <a:lumOff val="-1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Branding will position the company as an authentic, sustainable, and experience-driven company.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552" y="2621421"/>
        <a:ext cx="3557963" cy="7126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B75B30FA-9C9C-464F-AADC-5FEEF9A37B2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F1B894E0-3572-49A9-A29A-C0816B894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8313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B30FA-9C9C-464F-AADC-5FEEF9A37B2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94E0-3572-49A9-A29A-C0816B894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237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B30FA-9C9C-464F-AADC-5FEEF9A37B2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94E0-3572-49A9-A29A-C0816B894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557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B30FA-9C9C-464F-AADC-5FEEF9A37B2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94E0-3572-49A9-A29A-C0816B894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953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B30FA-9C9C-464F-AADC-5FEEF9A37B2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94E0-3572-49A9-A29A-C0816B894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554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B30FA-9C9C-464F-AADC-5FEEF9A37B2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94E0-3572-49A9-A29A-C0816B894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5323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B30FA-9C9C-464F-AADC-5FEEF9A37B2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94E0-3572-49A9-A29A-C0816B894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812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B30FA-9C9C-464F-AADC-5FEEF9A37B2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F1B894E0-3572-49A9-A29A-C0816B894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858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B75B30FA-9C9C-464F-AADC-5FEEF9A37B2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F1B894E0-3572-49A9-A29A-C0816B894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259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B30FA-9C9C-464F-AADC-5FEEF9A37B2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94E0-3572-49A9-A29A-C0816B894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375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B30FA-9C9C-464F-AADC-5FEEF9A37B2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94E0-3572-49A9-A29A-C0816B894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834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B75B30FA-9C9C-464F-AADC-5FEEF9A37B2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F1B894E0-3572-49A9-A29A-C0816B894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847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1.xml"/><Relationship Id="rId12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11" Type="http://schemas.microsoft.com/office/2007/relationships/diagramDrawing" Target="../diagrams/drawing1.xml"/><Relationship Id="rId5" Type="http://schemas.openxmlformats.org/officeDocument/2006/relationships/image" Target="../media/image2.png"/><Relationship Id="rId10" Type="http://schemas.openxmlformats.org/officeDocument/2006/relationships/diagramColors" Target="../diagrams/colors1.xml"/><Relationship Id="rId4" Type="http://schemas.openxmlformats.org/officeDocument/2006/relationships/image" Target="../media/image1.png"/><Relationship Id="rId9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Data" Target="../diagrams/data2.xml"/><Relationship Id="rId11" Type="http://schemas.openxmlformats.org/officeDocument/2006/relationships/image" Target="../media/image4.png"/><Relationship Id="rId5" Type="http://schemas.openxmlformats.org/officeDocument/2006/relationships/image" Target="../media/image6.png"/><Relationship Id="rId10" Type="http://schemas.microsoft.com/office/2007/relationships/diagramDrawing" Target="../diagrams/drawing2.xml"/><Relationship Id="rId4" Type="http://schemas.openxmlformats.org/officeDocument/2006/relationships/image" Target="../media/image5.png"/><Relationship Id="rId9" Type="http://schemas.openxmlformats.org/officeDocument/2006/relationships/diagramColors" Target="../diagrams/colors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3.xml"/><Relationship Id="rId12" Type="http://schemas.openxmlformats.org/officeDocument/2006/relationships/image" Target="../media/image4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9.png"/><Relationship Id="rId11" Type="http://schemas.microsoft.com/office/2007/relationships/diagramDrawing" Target="../diagrams/drawing3.xml"/><Relationship Id="rId5" Type="http://schemas.openxmlformats.org/officeDocument/2006/relationships/image" Target="../media/image8.png"/><Relationship Id="rId10" Type="http://schemas.openxmlformats.org/officeDocument/2006/relationships/diagramColors" Target="../diagrams/colors3.xml"/><Relationship Id="rId4" Type="http://schemas.openxmlformats.org/officeDocument/2006/relationships/image" Target="../media/image7.png"/><Relationship Id="rId9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Data" Target="../diagrams/data4.xml"/><Relationship Id="rId11" Type="http://schemas.openxmlformats.org/officeDocument/2006/relationships/image" Target="../media/image4.png"/><Relationship Id="rId5" Type="http://schemas.openxmlformats.org/officeDocument/2006/relationships/image" Target="../media/image11.png"/><Relationship Id="rId10" Type="http://schemas.microsoft.com/office/2007/relationships/diagramDrawing" Target="../diagrams/drawing4.xml"/><Relationship Id="rId4" Type="http://schemas.openxmlformats.org/officeDocument/2006/relationships/image" Target="../media/image10.png"/><Relationship Id="rId9" Type="http://schemas.openxmlformats.org/officeDocument/2006/relationships/diagramColors" Target="../diagrams/colors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1B2A784-4501-42A8-86DF-DB27DE39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25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213B81-B5E5-7FA0-3D34-248DED7F4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6772" y="1144980"/>
            <a:ext cx="5063458" cy="1560716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4C637F"/>
                </a:solidFill>
                <a:latin typeface="Arial Black" panose="020B0A04020102020204" pitchFamily="34" charset="0"/>
              </a:rPr>
              <a:t>Carpathian Roots Romanian Kitchen</a:t>
            </a:r>
            <a:br>
              <a:rPr lang="en-GB" sz="4000" dirty="0">
                <a:solidFill>
                  <a:srgbClr val="4C637F"/>
                </a:solidFill>
                <a:latin typeface="Arial Black" panose="020B0A04020102020204" pitchFamily="34" charset="0"/>
              </a:rPr>
            </a:br>
            <a:r>
              <a:rPr lang="en-GB" sz="4000" dirty="0">
                <a:solidFill>
                  <a:srgbClr val="4C637F"/>
                </a:solidFill>
                <a:latin typeface="Arial Black" panose="020B0A04020102020204" pitchFamily="34" charset="0"/>
              </a:rPr>
              <a:t>Business Concept </a:t>
            </a:r>
            <a:br>
              <a:rPr lang="en-GB" sz="4000" dirty="0">
                <a:solidFill>
                  <a:srgbClr val="4C637F"/>
                </a:solidFill>
                <a:latin typeface="Arial Black" panose="020B0A04020102020204" pitchFamily="34" charset="0"/>
              </a:rPr>
            </a:br>
            <a:endParaRPr lang="en-GB" sz="4000" dirty="0">
              <a:solidFill>
                <a:srgbClr val="4C637F"/>
              </a:solidFill>
              <a:latin typeface="Arial Black" panose="020B0A040201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A330AB8-A767-46C8-ABEF-2477854EF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6237" y="11446"/>
            <a:ext cx="4901184" cy="4021058"/>
          </a:xfrm>
          <a:prstGeom prst="rect">
            <a:avLst/>
          </a:prstGeom>
          <a:solidFill>
            <a:srgbClr val="4C63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9BCC826D-E368-4D93-867E-47BA6A78A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0829" y="11446"/>
            <a:ext cx="4572000" cy="3858768"/>
          </a:xfrm>
          <a:custGeom>
            <a:avLst/>
            <a:gdLst>
              <a:gd name="connsiteX0" fmla="*/ 0 w 4572000"/>
              <a:gd name="connsiteY0" fmla="*/ 0 h 3858768"/>
              <a:gd name="connsiteX1" fmla="*/ 4572000 w 4572000"/>
              <a:gd name="connsiteY1" fmla="*/ 0 h 3858768"/>
              <a:gd name="connsiteX2" fmla="*/ 4572000 w 4572000"/>
              <a:gd name="connsiteY2" fmla="*/ 3858768 h 3858768"/>
              <a:gd name="connsiteX3" fmla="*/ 0 w 4572000"/>
              <a:gd name="connsiteY3" fmla="*/ 3858768 h 38587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2000" h="3858768">
                <a:moveTo>
                  <a:pt x="0" y="0"/>
                </a:moveTo>
                <a:lnTo>
                  <a:pt x="4572000" y="0"/>
                </a:lnTo>
                <a:lnTo>
                  <a:pt x="4572000" y="3858768"/>
                </a:lnTo>
                <a:lnTo>
                  <a:pt x="0" y="385876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6DDDA2B-F800-F999-E7AA-B02B5CC6BD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13276" y="365590"/>
            <a:ext cx="3203299" cy="3203299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88E62604-C40E-4D56-9D66-FD94B0CA4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6237" y="4241249"/>
            <a:ext cx="4901184" cy="2616751"/>
          </a:xfrm>
          <a:prstGeom prst="rect">
            <a:avLst/>
          </a:prstGeom>
          <a:solidFill>
            <a:srgbClr val="4C63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B3D444CF-66C9-4D8B-8F07-B99490CBD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0829" y="4407408"/>
            <a:ext cx="4572000" cy="2450592"/>
          </a:xfrm>
          <a:custGeom>
            <a:avLst/>
            <a:gdLst>
              <a:gd name="connsiteX0" fmla="*/ 0 w 4572000"/>
              <a:gd name="connsiteY0" fmla="*/ 0 h 2450592"/>
              <a:gd name="connsiteX1" fmla="*/ 4572000 w 4572000"/>
              <a:gd name="connsiteY1" fmla="*/ 0 h 2450592"/>
              <a:gd name="connsiteX2" fmla="*/ 4572000 w 4572000"/>
              <a:gd name="connsiteY2" fmla="*/ 2450592 h 2450592"/>
              <a:gd name="connsiteX3" fmla="*/ 0 w 4572000"/>
              <a:gd name="connsiteY3" fmla="*/ 2450592 h 2450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2000" h="2450592">
                <a:moveTo>
                  <a:pt x="0" y="0"/>
                </a:moveTo>
                <a:lnTo>
                  <a:pt x="4572000" y="0"/>
                </a:lnTo>
                <a:lnTo>
                  <a:pt x="4572000" y="2450592"/>
                </a:lnTo>
                <a:lnTo>
                  <a:pt x="0" y="245059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22308B-6AF5-120F-FBF1-6DD9D67C62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4097" y="4749422"/>
            <a:ext cx="2898350" cy="1891174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057426C9-BA75-4FF0-984A-E94823AF7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743" y="1756906"/>
            <a:ext cx="3634048" cy="3344189"/>
          </a:xfrm>
          <a:prstGeom prst="rect">
            <a:avLst/>
          </a:prstGeom>
          <a:solidFill>
            <a:srgbClr val="4C63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0E5AB32-7D58-4FAC-8B91-5833068C3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4" y="1920240"/>
            <a:ext cx="3465576" cy="3017520"/>
          </a:xfrm>
          <a:custGeom>
            <a:avLst/>
            <a:gdLst>
              <a:gd name="connsiteX0" fmla="*/ 0 w 3465576"/>
              <a:gd name="connsiteY0" fmla="*/ 0 h 3017520"/>
              <a:gd name="connsiteX1" fmla="*/ 3465576 w 3465576"/>
              <a:gd name="connsiteY1" fmla="*/ 0 h 3017520"/>
              <a:gd name="connsiteX2" fmla="*/ 3465576 w 3465576"/>
              <a:gd name="connsiteY2" fmla="*/ 3017520 h 3017520"/>
              <a:gd name="connsiteX3" fmla="*/ 0 w 3465576"/>
              <a:gd name="connsiteY3" fmla="*/ 3017520 h 3017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5576" h="3017520">
                <a:moveTo>
                  <a:pt x="0" y="0"/>
                </a:moveTo>
                <a:lnTo>
                  <a:pt x="3465576" y="0"/>
                </a:lnTo>
                <a:lnTo>
                  <a:pt x="3465576" y="3017520"/>
                </a:lnTo>
                <a:lnTo>
                  <a:pt x="0" y="301752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9AA432C-EB5C-FB2B-500F-7AA4E470E0C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3124" y="2136374"/>
            <a:ext cx="1959786" cy="2613048"/>
          </a:xfrm>
          <a:prstGeom prst="rect">
            <a:avLst/>
          </a:prstGeom>
        </p:spPr>
      </p:pic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1B99DE93-3C4E-7661-0C31-9C2DD1A826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5233517"/>
              </p:ext>
            </p:extLst>
          </p:nvPr>
        </p:nvGraphicFramePr>
        <p:xfrm>
          <a:off x="6476772" y="2978639"/>
          <a:ext cx="5063457" cy="27291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Playground">
            <a:hlinkClick r:id="" action="ppaction://media"/>
            <a:extLst>
              <a:ext uri="{FF2B5EF4-FFF2-40B4-BE49-F238E27FC236}">
                <a16:creationId xmlns:a16="http://schemas.microsoft.com/office/drawing/2014/main" id="{34E96C41-B37B-24AD-7700-3A9307315E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7727950" y="59547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270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7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DB104EA2-5D98-4973-A140-322FA7D0E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F53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03049C-B5CC-6118-7329-EDA416DB2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6422" y="82126"/>
            <a:ext cx="4103873" cy="1512147"/>
          </a:xfrm>
        </p:spPr>
        <p:txBody>
          <a:bodyPr anchor="b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 Black" panose="020B0A04020102020204" pitchFamily="34" charset="0"/>
              </a:rPr>
              <a:t>Sustainability Strategy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EB3235F-297B-4A24-8A9C-EB379982A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89212"/>
            <a:ext cx="4027471" cy="44764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55D2C2F-3A5F-3F1F-78D4-5E6174BE9A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34" y="1974767"/>
            <a:ext cx="3376964" cy="1899542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CB923DB6-2EA7-4DEB-BDB6-35A502415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7309" y="0"/>
            <a:ext cx="3107408" cy="2828913"/>
          </a:xfrm>
          <a:prstGeom prst="rect">
            <a:avLst/>
          </a:prstGeom>
          <a:solidFill>
            <a:srgbClr val="FFFFFF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6328B5B-8EB8-41FF-A2B5-39EDFE008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91751" y="2989781"/>
            <a:ext cx="3092966" cy="38682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BDDBC6-E917-F081-FB4C-11A593B07E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3006" y="4050177"/>
            <a:ext cx="2459976" cy="1765032"/>
          </a:xfrm>
          <a:prstGeom prst="rect">
            <a:avLst/>
          </a:prstGeom>
        </p:spPr>
      </p:pic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B27397BA-73C2-A015-1B43-2D113B2C71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0406035"/>
              </p:ext>
            </p:extLst>
          </p:nvPr>
        </p:nvGraphicFramePr>
        <p:xfrm>
          <a:off x="7586133" y="2011680"/>
          <a:ext cx="4103872" cy="4008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Gower National Landscape">
            <a:hlinkClick r:id="" action="ppaction://media"/>
            <a:extLst>
              <a:ext uri="{FF2B5EF4-FFF2-40B4-BE49-F238E27FC236}">
                <a16:creationId xmlns:a16="http://schemas.microsoft.com/office/drawing/2014/main" id="{F2BCFA92-C0A6-9271-7A2F-1E4931B040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654925" y="606583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076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1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1B2A784-4501-42A8-86DF-DB27DE39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25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7C6D49-2284-ECB2-9B71-307921EC7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6772" y="1144980"/>
            <a:ext cx="5063458" cy="1560716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3E675A"/>
                </a:solidFill>
                <a:latin typeface="Arial Black" panose="020B0A04020102020204" pitchFamily="34" charset="0"/>
              </a:rPr>
              <a:t>Financials &amp; Success Factors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A330AB8-A767-46C8-ABEF-2477854EF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6237" y="11446"/>
            <a:ext cx="4901184" cy="4021058"/>
          </a:xfrm>
          <a:prstGeom prst="rect">
            <a:avLst/>
          </a:prstGeom>
          <a:solidFill>
            <a:srgbClr val="3E67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BCC826D-E368-4D93-867E-47BA6A78A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0829" y="11446"/>
            <a:ext cx="4572000" cy="3858768"/>
          </a:xfrm>
          <a:custGeom>
            <a:avLst/>
            <a:gdLst>
              <a:gd name="connsiteX0" fmla="*/ 0 w 4572000"/>
              <a:gd name="connsiteY0" fmla="*/ 0 h 3858768"/>
              <a:gd name="connsiteX1" fmla="*/ 4572000 w 4572000"/>
              <a:gd name="connsiteY1" fmla="*/ 0 h 3858768"/>
              <a:gd name="connsiteX2" fmla="*/ 4572000 w 4572000"/>
              <a:gd name="connsiteY2" fmla="*/ 3858768 h 3858768"/>
              <a:gd name="connsiteX3" fmla="*/ 0 w 4572000"/>
              <a:gd name="connsiteY3" fmla="*/ 3858768 h 38587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2000" h="3858768">
                <a:moveTo>
                  <a:pt x="0" y="0"/>
                </a:moveTo>
                <a:lnTo>
                  <a:pt x="4572000" y="0"/>
                </a:lnTo>
                <a:lnTo>
                  <a:pt x="4572000" y="3858768"/>
                </a:lnTo>
                <a:lnTo>
                  <a:pt x="0" y="385876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341F5F0-54B6-C28C-29F9-1FE588654B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0276" y="722586"/>
            <a:ext cx="3729300" cy="2489307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88E62604-C40E-4D56-9D66-FD94B0CA4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6237" y="4241249"/>
            <a:ext cx="4901184" cy="2616751"/>
          </a:xfrm>
          <a:prstGeom prst="rect">
            <a:avLst/>
          </a:prstGeom>
          <a:solidFill>
            <a:srgbClr val="3E67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B3D444CF-66C9-4D8B-8F07-B99490CBD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0829" y="4407408"/>
            <a:ext cx="4572000" cy="2450592"/>
          </a:xfrm>
          <a:custGeom>
            <a:avLst/>
            <a:gdLst>
              <a:gd name="connsiteX0" fmla="*/ 0 w 4572000"/>
              <a:gd name="connsiteY0" fmla="*/ 0 h 2450592"/>
              <a:gd name="connsiteX1" fmla="*/ 4572000 w 4572000"/>
              <a:gd name="connsiteY1" fmla="*/ 0 h 2450592"/>
              <a:gd name="connsiteX2" fmla="*/ 4572000 w 4572000"/>
              <a:gd name="connsiteY2" fmla="*/ 2450592 h 2450592"/>
              <a:gd name="connsiteX3" fmla="*/ 0 w 4572000"/>
              <a:gd name="connsiteY3" fmla="*/ 2450592 h 2450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2000" h="2450592">
                <a:moveTo>
                  <a:pt x="0" y="0"/>
                </a:moveTo>
                <a:lnTo>
                  <a:pt x="4572000" y="0"/>
                </a:lnTo>
                <a:lnTo>
                  <a:pt x="4572000" y="2450592"/>
                </a:lnTo>
                <a:lnTo>
                  <a:pt x="0" y="245059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EBE731-0E36-0824-0EE5-3BDD73EAC0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27522" y="4749422"/>
            <a:ext cx="3551500" cy="1891174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057426C9-BA75-4FF0-984A-E94823AF7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743" y="1756906"/>
            <a:ext cx="3634048" cy="3344189"/>
          </a:xfrm>
          <a:prstGeom prst="rect">
            <a:avLst/>
          </a:prstGeom>
          <a:solidFill>
            <a:srgbClr val="3E67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0E5AB32-7D58-4FAC-8B91-5833068C3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4" y="1920240"/>
            <a:ext cx="3465576" cy="3017520"/>
          </a:xfrm>
          <a:custGeom>
            <a:avLst/>
            <a:gdLst>
              <a:gd name="connsiteX0" fmla="*/ 0 w 3465576"/>
              <a:gd name="connsiteY0" fmla="*/ 0 h 3017520"/>
              <a:gd name="connsiteX1" fmla="*/ 3465576 w 3465576"/>
              <a:gd name="connsiteY1" fmla="*/ 0 h 3017520"/>
              <a:gd name="connsiteX2" fmla="*/ 3465576 w 3465576"/>
              <a:gd name="connsiteY2" fmla="*/ 3017520 h 3017520"/>
              <a:gd name="connsiteX3" fmla="*/ 0 w 3465576"/>
              <a:gd name="connsiteY3" fmla="*/ 3017520 h 3017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5576" h="3017520">
                <a:moveTo>
                  <a:pt x="0" y="0"/>
                </a:moveTo>
                <a:lnTo>
                  <a:pt x="3465576" y="0"/>
                </a:lnTo>
                <a:lnTo>
                  <a:pt x="3465576" y="3017520"/>
                </a:lnTo>
                <a:lnTo>
                  <a:pt x="0" y="301752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19D9D9-B44E-4ED5-0988-951867416AF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6493" y="2136374"/>
            <a:ext cx="2613048" cy="2613048"/>
          </a:xfrm>
          <a:prstGeom prst="rect">
            <a:avLst/>
          </a:prstGeom>
        </p:spPr>
      </p:pic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2AF77288-934F-CA21-0002-812C9F89CB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3493318"/>
              </p:ext>
            </p:extLst>
          </p:nvPr>
        </p:nvGraphicFramePr>
        <p:xfrm>
          <a:off x="6476772" y="2978639"/>
          <a:ext cx="5063457" cy="27291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Playground 2">
            <a:hlinkClick r:id="" action="ppaction://media"/>
            <a:extLst>
              <a:ext uri="{FF2B5EF4-FFF2-40B4-BE49-F238E27FC236}">
                <a16:creationId xmlns:a16="http://schemas.microsoft.com/office/drawing/2014/main" id="{DAD1B6FC-03D9-FA8E-F6BB-4705D84EE0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7859069" y="598077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617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6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4EB2218-5FF6-41CF-9CD9-8558EC013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886" y="469469"/>
            <a:ext cx="3544586" cy="352381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0D4B003-35B9-4B7F-9B25-0F4A5B337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7307" y="2856272"/>
            <a:ext cx="2876690" cy="351709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CDC3E4F-5A3F-442D-B359-DE63E705A7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rgbClr val="3E63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5AD65E-F3E1-C00C-C24C-010AF7BCA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4620" y="650743"/>
            <a:ext cx="3931115" cy="1118287"/>
          </a:xfrm>
        </p:spPr>
        <p:txBody>
          <a:bodyPr anchor="b">
            <a:no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 Black" panose="020B0A04020102020204" pitchFamily="34" charset="0"/>
              </a:rPr>
              <a:t>Marketing &amp; Target Market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D72AA49-432B-C359-0F66-CB93BA9FEC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342" y="1387554"/>
            <a:ext cx="3225263" cy="1687637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2933318-C149-4734-A762-398D58A194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7309" y="484631"/>
            <a:ext cx="2876689" cy="2190311"/>
          </a:xfrm>
          <a:prstGeom prst="rect">
            <a:avLst/>
          </a:prstGeom>
          <a:solidFill>
            <a:srgbClr val="3E6338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6C53241-B6FC-412A-8609-7F296679C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885" y="4164378"/>
            <a:ext cx="3544586" cy="2208990"/>
          </a:xfrm>
          <a:prstGeom prst="rect">
            <a:avLst/>
          </a:prstGeom>
          <a:solidFill>
            <a:srgbClr val="3E63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CC2575-90DD-6D75-EE49-B27DBD498E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5763" y="3553511"/>
            <a:ext cx="2557367" cy="2122614"/>
          </a:xfrm>
          <a:prstGeom prst="rect">
            <a:avLst/>
          </a:prstGeom>
        </p:spPr>
      </p:pic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05357C50-0A08-2F8A-5FC0-3C8444E209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6329786"/>
              </p:ext>
            </p:extLst>
          </p:nvPr>
        </p:nvGraphicFramePr>
        <p:xfrm>
          <a:off x="8054939" y="2419772"/>
          <a:ext cx="3635067" cy="34566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Gower National Landscape 2">
            <a:hlinkClick r:id="" action="ppaction://media"/>
            <a:extLst>
              <a:ext uri="{FF2B5EF4-FFF2-40B4-BE49-F238E27FC236}">
                <a16:creationId xmlns:a16="http://schemas.microsoft.com/office/drawing/2014/main" id="{8F8C9CB5-2C15-0CD1-CD29-77E39FB65E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851739" y="612075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869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3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10524E9-E361-435E-93CC-D891398D1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80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91A864-63D2-AA13-DF8C-F87630466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996624"/>
            <a:ext cx="3327829" cy="4879788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962AC3C-FEB4-4C6A-8CA6-D570CD009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1733" cy="6858000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A6BF35-8F04-20D0-298D-3FDE85E840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8049" y="105032"/>
            <a:ext cx="7945394" cy="6641757"/>
          </a:xfrm>
        </p:spPr>
        <p:txBody>
          <a:bodyPr anchor="ctr">
            <a:noAutofit/>
          </a:bodyPr>
          <a:lstStyle/>
          <a:p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Bertoni, F., Bonini, S., Capizzi, V., Colombo, M. G., &amp;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Manigart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 (2022). Digitisation in the market for entrepreneurial finance: Innovative business models and new financing channels. Entrepreneurship Theory and Practice, 46(5), 1120–1135.</a:t>
            </a:r>
          </a:p>
          <a:p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Das, A., Konietzko, J., &amp;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Bocken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N. (2022). How do companies measure and forecast environmental impacts when experimenting with circular business models? </a:t>
            </a:r>
            <a:r>
              <a:rPr lang="en-GB" sz="1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Production and Consumption, 29,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273–285.</a:t>
            </a:r>
          </a:p>
          <a:p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Ferlito, R., &amp; Faraci, R. (2022). Business model innovation for sustainability: A new framework. </a:t>
            </a:r>
            <a:r>
              <a:rPr lang="en-GB" sz="1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Innovation &amp; Management Review, 19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222–236.</a:t>
            </a:r>
          </a:p>
          <a:p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Geissdoerfer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M., Santa‐Maria, T., Kirchherr, J., &amp;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Pelzeter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 (2023). Drivers and barriers for circular business model innovation. </a:t>
            </a:r>
            <a:r>
              <a:rPr lang="en-GB" sz="1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32(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6), 3814–3832.</a:t>
            </a:r>
          </a:p>
          <a:p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Guo, H., Guo, A., &amp; Ma, H. (2022). Inside the black box: How business model innovation contributes to digital start-up performance. </a:t>
            </a:r>
            <a:r>
              <a:rPr lang="en-GB" sz="1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Innovation &amp; Knowledge, 7(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2), 100188.</a:t>
            </a:r>
          </a:p>
          <a:p>
            <a:r>
              <a:rPr lang="en-GB" sz="1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Pangilinan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 A.,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Audiah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Shauqy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 R., &amp; Wahyudi, O. F. P. (2025). Entrepreneurial marketing mindset is a key determinant of digital startup success. </a:t>
            </a:r>
            <a:r>
              <a:rPr lang="en-GB" sz="14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Startupreneur</a:t>
            </a:r>
            <a:r>
              <a:rPr lang="en-GB" sz="1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Business Digital (SABDA Journal), 4(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1), 34–46.</a:t>
            </a:r>
          </a:p>
        </p:txBody>
      </p:sp>
      <p:pic>
        <p:nvPicPr>
          <p:cNvPr id="4" name="Playground 3">
            <a:hlinkClick r:id="" action="ppaction://media"/>
            <a:extLst>
              <a:ext uri="{FF2B5EF4-FFF2-40B4-BE49-F238E27FC236}">
                <a16:creationId xmlns:a16="http://schemas.microsoft.com/office/drawing/2014/main" id="{533DD081-EE71-3B3C-A67A-32254FBC82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07563" y="560275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8305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Metropolitan</Template>
  <TotalTime>39</TotalTime>
  <Words>538</Words>
  <Application>Microsoft Office PowerPoint</Application>
  <PresentationFormat>Widescreen</PresentationFormat>
  <Paragraphs>26</Paragraphs>
  <Slides>5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Arial Black</vt:lpstr>
      <vt:lpstr>Calibri Light</vt:lpstr>
      <vt:lpstr>Metropolitan</vt:lpstr>
      <vt:lpstr>Carpathian Roots Romanian Kitchen Business Concept  </vt:lpstr>
      <vt:lpstr>Sustainability Strategy</vt:lpstr>
      <vt:lpstr>Financials &amp; Success Factors</vt:lpstr>
      <vt:lpstr>Marketing &amp; Target Market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3</cp:revision>
  <dcterms:created xsi:type="dcterms:W3CDTF">2026-04-14T18:40:54Z</dcterms:created>
  <dcterms:modified xsi:type="dcterms:W3CDTF">2026-04-22T21:42:22Z</dcterms:modified>
</cp:coreProperties>
</file>