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4660"/>
  </p:normalViewPr>
  <p:slideViewPr>
    <p:cSldViewPr snapToGrid="0">
      <p:cViewPr varScale="1">
        <p:scale>
          <a:sx n="94" d="100"/>
          <a:sy n="94" d="100"/>
        </p:scale>
        <p:origin x="96"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FB732-4204-E5FB-547C-10B8C82B67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95C547-CF0F-748B-0150-8871D5B040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B95A16-EE7F-A367-36FA-13ED23BCF85E}"/>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5" name="Footer Placeholder 4">
            <a:extLst>
              <a:ext uri="{FF2B5EF4-FFF2-40B4-BE49-F238E27FC236}">
                <a16:creationId xmlns:a16="http://schemas.microsoft.com/office/drawing/2014/main" id="{D2145092-0750-1143-34C3-BACCACA9D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570A77-AAA7-27F8-EA3E-B9070172FC9F}"/>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2810122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74729-4C48-7BD2-94F1-BF2003E928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C61B1F-02AB-6B96-6790-092AE0C787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5F0E83-E04B-3E8B-C613-6237B550BAB9}"/>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5" name="Footer Placeholder 4">
            <a:extLst>
              <a:ext uri="{FF2B5EF4-FFF2-40B4-BE49-F238E27FC236}">
                <a16:creationId xmlns:a16="http://schemas.microsoft.com/office/drawing/2014/main" id="{211D9F77-4D43-CAC5-D167-03265A2F47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8E7B0F-DE6B-6786-D4ED-12FE5F3E6292}"/>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977699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CFCB9-9F77-3F2F-5827-B6CC95E3C5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FE22AE-610B-DFC6-16EE-4194D113EC0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4F0009-8600-B589-39C4-52C22B7C1F8E}"/>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5" name="Footer Placeholder 4">
            <a:extLst>
              <a:ext uri="{FF2B5EF4-FFF2-40B4-BE49-F238E27FC236}">
                <a16:creationId xmlns:a16="http://schemas.microsoft.com/office/drawing/2014/main" id="{A81FE9B3-301F-EA57-4A2A-CACF9599B0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032ADE-CA49-E4C8-CB52-A27BFC876F75}"/>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4191387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37B16-C90A-0AAB-FB60-2BBD5C8036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3F0885-3EF7-D803-2841-7D9CA70FD4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7F8F9A-5820-0D50-C638-A4EBB7DF75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3E830D-59AF-3621-00D1-B9CE049D44A7}"/>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6" name="Footer Placeholder 5">
            <a:extLst>
              <a:ext uri="{FF2B5EF4-FFF2-40B4-BE49-F238E27FC236}">
                <a16:creationId xmlns:a16="http://schemas.microsoft.com/office/drawing/2014/main" id="{1E437D73-9928-816D-9F5B-0BE4F1603C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F0EF1B-3E2E-EA72-5C60-D7C5F553475D}"/>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2636974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16D8F-AAEB-CAAF-A74E-3AC56CF09D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7E409D-28F2-E57C-4C12-0FA3385602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C554F6-0C0E-50C8-E50B-966A08FD8C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9924B2-A6F7-DD26-B5CD-8ACC79ADED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0E8E9F-412C-CAD5-02A1-E91B74F33E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912225-2C86-EAAC-3FF0-18CBFD51531A}"/>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8" name="Footer Placeholder 7">
            <a:extLst>
              <a:ext uri="{FF2B5EF4-FFF2-40B4-BE49-F238E27FC236}">
                <a16:creationId xmlns:a16="http://schemas.microsoft.com/office/drawing/2014/main" id="{7749D303-FA0D-753D-23C8-5BFDF19E18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D430E1-A07A-AB8B-5BE5-53C535EBE6C3}"/>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3947214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ACFEF-913D-71A4-F319-637F0467ED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A06108-94E7-B43F-BF37-ECA80C05A134}"/>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4" name="Footer Placeholder 3">
            <a:extLst>
              <a:ext uri="{FF2B5EF4-FFF2-40B4-BE49-F238E27FC236}">
                <a16:creationId xmlns:a16="http://schemas.microsoft.com/office/drawing/2014/main" id="{09EE449F-0628-BE87-EF6E-EF894EB4F6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A99B21-4979-032A-4F10-73D668E62EF0}"/>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2298132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B186F1-4D4F-1FC7-A0DA-B8872BB06C01}"/>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3" name="Footer Placeholder 2">
            <a:extLst>
              <a:ext uri="{FF2B5EF4-FFF2-40B4-BE49-F238E27FC236}">
                <a16:creationId xmlns:a16="http://schemas.microsoft.com/office/drawing/2014/main" id="{A94586A6-61E3-5B2A-60B3-038046E552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FBB444-7B47-CD7A-443D-4FE12340E627}"/>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927477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4E7B3-2468-5C33-41E2-9C70F42EA2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BBC570-3342-F50A-AE74-42625A997B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4FD235-23D2-641D-7590-0C772972B3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997C33-E184-3044-D19E-8A44E7596BBB}"/>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6" name="Footer Placeholder 5">
            <a:extLst>
              <a:ext uri="{FF2B5EF4-FFF2-40B4-BE49-F238E27FC236}">
                <a16:creationId xmlns:a16="http://schemas.microsoft.com/office/drawing/2014/main" id="{06FF12EF-01F9-72EB-92C3-720997D659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752854-E7AA-2476-AC7F-CDADF5762632}"/>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658612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CA5D8-828F-5D16-6278-B9D8543028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896E98-CD51-8A5D-0FDB-BB7516BEB6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0083EC-E7C6-960A-49A9-5BF6C5D681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4C8C3F-BA3E-B92F-3683-4AA4BC9370AD}"/>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6" name="Footer Placeholder 5">
            <a:extLst>
              <a:ext uri="{FF2B5EF4-FFF2-40B4-BE49-F238E27FC236}">
                <a16:creationId xmlns:a16="http://schemas.microsoft.com/office/drawing/2014/main" id="{84A3A2DF-40BF-0B91-6DE2-A66E7AC41C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D7D8BA-7ABF-E2C0-B6E3-1041B72A150D}"/>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3230843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2FBA1-C685-A4B7-6E62-C12802FBEE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BE17E4-B801-1AAE-11D4-D68497A96C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3A0660-AFD8-6AC9-9489-55BA2AFF3FDC}"/>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5" name="Footer Placeholder 4">
            <a:extLst>
              <a:ext uri="{FF2B5EF4-FFF2-40B4-BE49-F238E27FC236}">
                <a16:creationId xmlns:a16="http://schemas.microsoft.com/office/drawing/2014/main" id="{B37E89E9-9642-B248-13BD-ADF8FD0B02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953F91-6EEB-1AAF-3E6E-D95BD7B4BF4F}"/>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2412165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BF701A-5DC2-96AC-F49D-B802A42947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1B00A1-FA2D-54A5-768E-7C36F2D311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809248-4000-C966-E6F1-3CA026A0700A}"/>
              </a:ext>
            </a:extLst>
          </p:cNvPr>
          <p:cNvSpPr>
            <a:spLocks noGrp="1"/>
          </p:cNvSpPr>
          <p:nvPr>
            <p:ph type="dt" sz="half" idx="10"/>
          </p:nvPr>
        </p:nvSpPr>
        <p:spPr/>
        <p:txBody>
          <a:bodyPr/>
          <a:lstStyle/>
          <a:p>
            <a:fld id="{1A16F086-D23E-4923-8650-63B9AFC252E0}" type="datetimeFigureOut">
              <a:rPr lang="en-GB" smtClean="0"/>
              <a:t>21/01/2025</a:t>
            </a:fld>
            <a:endParaRPr lang="en-GB"/>
          </a:p>
        </p:txBody>
      </p:sp>
      <p:sp>
        <p:nvSpPr>
          <p:cNvPr id="5" name="Footer Placeholder 4">
            <a:extLst>
              <a:ext uri="{FF2B5EF4-FFF2-40B4-BE49-F238E27FC236}">
                <a16:creationId xmlns:a16="http://schemas.microsoft.com/office/drawing/2014/main" id="{42054373-531B-BA6B-EC3F-A454A9A4BE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AC35D5-99CD-6DDD-A5B3-C76DF014297A}"/>
              </a:ext>
            </a:extLst>
          </p:cNvPr>
          <p:cNvSpPr>
            <a:spLocks noGrp="1"/>
          </p:cNvSpPr>
          <p:nvPr>
            <p:ph type="sldNum" sz="quarter" idx="12"/>
          </p:nvPr>
        </p:nvSpPr>
        <p:spPr/>
        <p:txBody>
          <a:bodyPr/>
          <a:lstStyle/>
          <a:p>
            <a:fld id="{79996484-BABB-40EF-8D17-2655E864BFAD}" type="slidenum">
              <a:rPr lang="en-GB" smtClean="0"/>
              <a:t>‹#›</a:t>
            </a:fld>
            <a:endParaRPr lang="en-GB"/>
          </a:p>
        </p:txBody>
      </p:sp>
    </p:spTree>
    <p:extLst>
      <p:ext uri="{BB962C8B-B14F-4D97-AF65-F5344CB8AC3E}">
        <p14:creationId xmlns:p14="http://schemas.microsoft.com/office/powerpoint/2010/main" val="2513575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BEDB8-F78F-1137-38D7-1EB0E14B09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E9F72F-45E6-58AC-8411-467689BC81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A08A95-3FA7-0546-355A-0ABAC82B0E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16F086-D23E-4923-8650-63B9AFC252E0}" type="datetimeFigureOut">
              <a:rPr lang="en-GB" smtClean="0"/>
              <a:t>21/01/2025</a:t>
            </a:fld>
            <a:endParaRPr lang="en-GB"/>
          </a:p>
        </p:txBody>
      </p:sp>
      <p:sp>
        <p:nvSpPr>
          <p:cNvPr id="5" name="Footer Placeholder 4">
            <a:extLst>
              <a:ext uri="{FF2B5EF4-FFF2-40B4-BE49-F238E27FC236}">
                <a16:creationId xmlns:a16="http://schemas.microsoft.com/office/drawing/2014/main" id="{597889C7-201F-235F-F262-E51B958476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5FFF773-1ECA-6F35-1831-11E35D229A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9996484-BABB-40EF-8D17-2655E864BFAD}" type="slidenum">
              <a:rPr lang="en-GB" smtClean="0"/>
              <a:t>‹#›</a:t>
            </a:fld>
            <a:endParaRPr lang="en-GB"/>
          </a:p>
        </p:txBody>
      </p:sp>
    </p:spTree>
    <p:extLst>
      <p:ext uri="{BB962C8B-B14F-4D97-AF65-F5344CB8AC3E}">
        <p14:creationId xmlns:p14="http://schemas.microsoft.com/office/powerpoint/2010/main" val="4251219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CA59EC-69C2-DCD7-1432-FBEAD248FB5B}"/>
              </a:ext>
            </a:extLst>
          </p:cNvPr>
          <p:cNvSpPr>
            <a:spLocks noGrp="1"/>
          </p:cNvSpPr>
          <p:nvPr>
            <p:ph type="title"/>
          </p:nvPr>
        </p:nvSpPr>
        <p:spPr>
          <a:xfrm>
            <a:off x="1137034" y="609597"/>
            <a:ext cx="9392421" cy="1330841"/>
          </a:xfrm>
        </p:spPr>
        <p:txBody>
          <a:bodyPr>
            <a:normAutofit/>
          </a:bodyPr>
          <a:lstStyle/>
          <a:p>
            <a:r>
              <a:rPr lang="en-US" dirty="0"/>
              <a:t>Artificial food additives </a:t>
            </a:r>
            <a:endParaRPr lang="en-GB" dirty="0"/>
          </a:p>
        </p:txBody>
      </p:sp>
      <p:sp>
        <p:nvSpPr>
          <p:cNvPr id="3" name="Content Placeholder 2">
            <a:extLst>
              <a:ext uri="{FF2B5EF4-FFF2-40B4-BE49-F238E27FC236}">
                <a16:creationId xmlns:a16="http://schemas.microsoft.com/office/drawing/2014/main" id="{0FC0488F-D215-29C9-F41A-FDB6573E4259}"/>
              </a:ext>
            </a:extLst>
          </p:cNvPr>
          <p:cNvSpPr>
            <a:spLocks noGrp="1"/>
          </p:cNvSpPr>
          <p:nvPr>
            <p:ph idx="1"/>
          </p:nvPr>
        </p:nvSpPr>
        <p:spPr>
          <a:xfrm>
            <a:off x="1137034" y="2198362"/>
            <a:ext cx="4958966" cy="3917773"/>
          </a:xfrm>
        </p:spPr>
        <p:txBody>
          <a:bodyPr>
            <a:normAutofit/>
          </a:bodyPr>
          <a:lstStyle/>
          <a:p>
            <a:r>
              <a:rPr lang="en-US" sz="2000"/>
              <a:t>Food additives are substances incorporated into foods to enhance their flavor, appearance, texture, or shelf life. While many additives are deemed safe, some have been associated with adverse health effects. </a:t>
            </a:r>
            <a:endParaRPr lang="en-GB" sz="2000"/>
          </a:p>
        </p:txBody>
      </p:sp>
      <p:pic>
        <p:nvPicPr>
          <p:cNvPr id="5" name="Picture 4" descr="A close-up of food colors&#10;&#10;Description automatically generated">
            <a:extLst>
              <a:ext uri="{FF2B5EF4-FFF2-40B4-BE49-F238E27FC236}">
                <a16:creationId xmlns:a16="http://schemas.microsoft.com/office/drawing/2014/main" id="{CF3A34CF-7C10-F7BF-DC92-05380013B5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367" y="2627807"/>
            <a:ext cx="4788505" cy="2870128"/>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44070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 up of a bag">
            <a:extLst>
              <a:ext uri="{FF2B5EF4-FFF2-40B4-BE49-F238E27FC236}">
                <a16:creationId xmlns:a16="http://schemas.microsoft.com/office/drawing/2014/main" id="{94F27824-118D-9802-7835-272B9851E435}"/>
              </a:ext>
            </a:extLst>
          </p:cNvPr>
          <p:cNvPicPr>
            <a:picLocks noChangeAspect="1"/>
          </p:cNvPicPr>
          <p:nvPr/>
        </p:nvPicPr>
        <p:blipFill>
          <a:blip r:embed="rId2">
            <a:extLst>
              <a:ext uri="{28A0092B-C50C-407E-A947-70E740481C1C}">
                <a14:useLocalDpi xmlns:a14="http://schemas.microsoft.com/office/drawing/2010/main" val="0"/>
              </a:ext>
            </a:extLst>
          </a:blip>
          <a:srcRect l="8716" r="9289" b="2"/>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10" name="Picture 9" descr="A group of food items&#10;&#10;Description automatically generated">
            <a:extLst>
              <a:ext uri="{FF2B5EF4-FFF2-40B4-BE49-F238E27FC236}">
                <a16:creationId xmlns:a16="http://schemas.microsoft.com/office/drawing/2014/main" id="{094AF10B-E50C-F911-4FA2-F6CF0B655271}"/>
              </a:ext>
            </a:extLst>
          </p:cNvPr>
          <p:cNvPicPr>
            <a:picLocks noChangeAspect="1"/>
          </p:cNvPicPr>
          <p:nvPr/>
        </p:nvPicPr>
        <p:blipFill>
          <a:blip r:embed="rId3">
            <a:extLst>
              <a:ext uri="{28A0092B-C50C-407E-A947-70E740481C1C}">
                <a14:useLocalDpi xmlns:a14="http://schemas.microsoft.com/office/drawing/2010/main" val="0"/>
              </a:ext>
            </a:extLst>
          </a:blip>
          <a:srcRect t="4071" r="1" b="19198"/>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8" name="Freeform: Shape 27">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itle 3">
            <a:extLst>
              <a:ext uri="{FF2B5EF4-FFF2-40B4-BE49-F238E27FC236}">
                <a16:creationId xmlns:a16="http://schemas.microsoft.com/office/drawing/2014/main" id="{295528E8-E3E5-BD9B-F389-4ABB6816B3F3}"/>
              </a:ext>
            </a:extLst>
          </p:cNvPr>
          <p:cNvSpPr>
            <a:spLocks noGrp="1"/>
          </p:cNvSpPr>
          <p:nvPr>
            <p:ph type="title"/>
          </p:nvPr>
        </p:nvSpPr>
        <p:spPr>
          <a:xfrm>
            <a:off x="448056" y="859536"/>
            <a:ext cx="4832802" cy="1243584"/>
          </a:xfrm>
        </p:spPr>
        <p:txBody>
          <a:bodyPr>
            <a:normAutofit/>
          </a:bodyPr>
          <a:lstStyle/>
          <a:p>
            <a:r>
              <a:rPr lang="en-GB" sz="3400"/>
              <a:t>Artificial Food Colourings:</a:t>
            </a:r>
          </a:p>
        </p:txBody>
      </p:sp>
      <p:sp>
        <p:nvSpPr>
          <p:cNvPr id="32" name="Rectangle 31">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4" name="Rectangle 33">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DA63A7E0-5A50-0D4E-C655-63E56B447C47}"/>
              </a:ext>
            </a:extLst>
          </p:cNvPr>
          <p:cNvSpPr>
            <a:spLocks noGrp="1"/>
          </p:cNvSpPr>
          <p:nvPr>
            <p:ph idx="1"/>
          </p:nvPr>
        </p:nvSpPr>
        <p:spPr>
          <a:xfrm>
            <a:off x="448056" y="2512611"/>
            <a:ext cx="4832803" cy="3664351"/>
          </a:xfrm>
        </p:spPr>
        <p:txBody>
          <a:bodyPr>
            <a:normAutofit/>
          </a:bodyPr>
          <a:lstStyle/>
          <a:p>
            <a:r>
              <a:rPr lang="en-GB" sz="1700" b="1"/>
              <a:t>Tartrazine (Yellow No. 5):</a:t>
            </a:r>
            <a:r>
              <a:rPr lang="en-GB" sz="1700"/>
              <a:t> Linked to hyperactivity and behavioral issues in children. Some studies suggest a connection between synthetic food dyes and attention deficit hyperactivity disorder (ADHD) symptoms.  Examples sweets, orange sodas, colourful breakfast cereals, processed desserts, cheesy snacks.</a:t>
            </a:r>
          </a:p>
          <a:p>
            <a:r>
              <a:rPr lang="en-US" sz="1700" b="1"/>
              <a:t>Allura Red AC (Red No. 40):</a:t>
            </a:r>
            <a:r>
              <a:rPr lang="en-US" sz="1700"/>
              <a:t> Associated with allergic reactions and potential carcinogenic effects. Research indicates that certain artificial colors may promote hyperactivity in children and could be contaminated with carcinogens like benzidine.</a:t>
            </a:r>
            <a:endParaRPr lang="en-GB" sz="1700"/>
          </a:p>
        </p:txBody>
      </p:sp>
    </p:spTree>
    <p:extLst>
      <p:ext uri="{BB962C8B-B14F-4D97-AF65-F5344CB8AC3E}">
        <p14:creationId xmlns:p14="http://schemas.microsoft.com/office/powerpoint/2010/main" val="2385474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94EF6C-04C3-A2DE-4878-0C87B0D57C43}"/>
              </a:ext>
            </a:extLst>
          </p:cNvPr>
          <p:cNvSpPr>
            <a:spLocks noGrp="1"/>
          </p:cNvSpPr>
          <p:nvPr>
            <p:ph type="title"/>
          </p:nvPr>
        </p:nvSpPr>
        <p:spPr>
          <a:xfrm>
            <a:off x="1137034" y="609597"/>
            <a:ext cx="9392421" cy="1330841"/>
          </a:xfrm>
        </p:spPr>
        <p:txBody>
          <a:bodyPr>
            <a:normAutofit/>
          </a:bodyPr>
          <a:lstStyle/>
          <a:p>
            <a:r>
              <a:rPr lang="en-GB" dirty="0"/>
              <a:t>Preservatives:</a:t>
            </a:r>
          </a:p>
        </p:txBody>
      </p:sp>
      <p:sp>
        <p:nvSpPr>
          <p:cNvPr id="3" name="Content Placeholder 2">
            <a:extLst>
              <a:ext uri="{FF2B5EF4-FFF2-40B4-BE49-F238E27FC236}">
                <a16:creationId xmlns:a16="http://schemas.microsoft.com/office/drawing/2014/main" id="{CCEB489F-A320-A759-B546-664A9D00FF6A}"/>
              </a:ext>
            </a:extLst>
          </p:cNvPr>
          <p:cNvSpPr>
            <a:spLocks noGrp="1"/>
          </p:cNvSpPr>
          <p:nvPr>
            <p:ph idx="1"/>
          </p:nvPr>
        </p:nvSpPr>
        <p:spPr>
          <a:xfrm>
            <a:off x="1137034" y="2198362"/>
            <a:ext cx="4958966" cy="3917773"/>
          </a:xfrm>
        </p:spPr>
        <p:txBody>
          <a:bodyPr>
            <a:normAutofit/>
          </a:bodyPr>
          <a:lstStyle/>
          <a:p>
            <a:r>
              <a:rPr lang="en-US" sz="1700" b="1"/>
              <a:t>Butylated Hydroxyanisole (BHA):</a:t>
            </a:r>
            <a:r>
              <a:rPr lang="en-US" sz="1700"/>
              <a:t> Used to prevent fats and oils from becoming rancid. Classified as a possible human carcinogen based on animal studies. The International Agency for Research on Cancer (IARC) has listed BHA as possibly carcinogenic to humans. Crackers, cookies, pies, margarine and butter substitutes, chewing gum, processed meats.</a:t>
            </a:r>
          </a:p>
          <a:p>
            <a:r>
              <a:rPr lang="en-US" sz="1700" b="1"/>
              <a:t>Sodium Nitrite and Nitrate:</a:t>
            </a:r>
            <a:r>
              <a:rPr lang="en-US" sz="1700"/>
              <a:t> Commonly used in processed meats to preserve color and prevent bacterial growth. High consumption has been linked to an increased risk of colorectal cancer. The World Health Organization (WHO) has classified processed meats containing these additives as carcinogenic to humans.</a:t>
            </a:r>
            <a:endParaRPr lang="en-GB" sz="1700"/>
          </a:p>
        </p:txBody>
      </p:sp>
      <p:pic>
        <p:nvPicPr>
          <p:cNvPr id="5" name="Picture 4" descr="A close-up of a white powder&#10;&#10;Description automatically generated">
            <a:extLst>
              <a:ext uri="{FF2B5EF4-FFF2-40B4-BE49-F238E27FC236}">
                <a16:creationId xmlns:a16="http://schemas.microsoft.com/office/drawing/2014/main" id="{532199F5-D4C5-D61A-9FB6-4F198C1047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367" y="2877717"/>
            <a:ext cx="4788505" cy="2370309"/>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53203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34CCCB-771B-137C-4550-72522D82E067}"/>
              </a:ext>
            </a:extLst>
          </p:cNvPr>
          <p:cNvSpPr>
            <a:spLocks noGrp="1"/>
          </p:cNvSpPr>
          <p:nvPr>
            <p:ph type="title"/>
          </p:nvPr>
        </p:nvSpPr>
        <p:spPr>
          <a:xfrm>
            <a:off x="793662" y="386930"/>
            <a:ext cx="10066122" cy="1298448"/>
          </a:xfrm>
        </p:spPr>
        <p:txBody>
          <a:bodyPr anchor="b">
            <a:normAutofit/>
          </a:bodyPr>
          <a:lstStyle/>
          <a:p>
            <a:r>
              <a:rPr lang="en-GB" sz="4800"/>
              <a:t>Artificial Sweeteners: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475CA1-B1FF-B56E-0562-887A08007883}"/>
              </a:ext>
            </a:extLst>
          </p:cNvPr>
          <p:cNvSpPr>
            <a:spLocks noGrp="1"/>
          </p:cNvSpPr>
          <p:nvPr>
            <p:ph idx="1"/>
          </p:nvPr>
        </p:nvSpPr>
        <p:spPr>
          <a:xfrm>
            <a:off x="793661" y="2599509"/>
            <a:ext cx="4530898" cy="3639450"/>
          </a:xfrm>
        </p:spPr>
        <p:txBody>
          <a:bodyPr anchor="ctr">
            <a:normAutofit/>
          </a:bodyPr>
          <a:lstStyle/>
          <a:p>
            <a:r>
              <a:rPr lang="en-US" sz="1600" b="1"/>
              <a:t>Aspartame:</a:t>
            </a:r>
            <a:r>
              <a:rPr lang="en-US" sz="1600"/>
              <a:t> A low-calorie sweetener found in many diet beverages and sugar-free products. Some studies have suggested a potential link between aspartame consumption and an increased risk of certain cancers, though evidence remains inconclusive. Regulatory agencies like the FDA consider aspartame safe within established consumption limits.</a:t>
            </a:r>
          </a:p>
          <a:p>
            <a:r>
              <a:rPr lang="en-US" sz="1600" b="1"/>
              <a:t>Saccharin:</a:t>
            </a:r>
            <a:r>
              <a:rPr lang="en-US" sz="1600"/>
              <a:t> One of the oldest artificial sweeteners. Early studies indicated a potential risk of bladder cancer in laboratory animals, leading to warning labels. However, subsequent research in humans did not confirm these findings, and saccharin was delisted as a potential carcinogen.</a:t>
            </a:r>
            <a:endParaRPr lang="en-GB" sz="1600"/>
          </a:p>
        </p:txBody>
      </p:sp>
      <p:pic>
        <p:nvPicPr>
          <p:cNvPr id="5" name="Picture 4" descr="A group of packets of sugar&#10;&#10;Description automatically generated">
            <a:extLst>
              <a:ext uri="{FF2B5EF4-FFF2-40B4-BE49-F238E27FC236}">
                <a16:creationId xmlns:a16="http://schemas.microsoft.com/office/drawing/2014/main" id="{6FB7D79B-0904-8DA4-3F5E-783E266570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1532" y="2957240"/>
            <a:ext cx="5150277" cy="2768273"/>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477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BBD45-7683-39A2-9F51-A1B5DDEFC4D9}"/>
              </a:ext>
            </a:extLst>
          </p:cNvPr>
          <p:cNvSpPr>
            <a:spLocks noGrp="1"/>
          </p:cNvSpPr>
          <p:nvPr>
            <p:ph type="title"/>
          </p:nvPr>
        </p:nvSpPr>
        <p:spPr>
          <a:xfrm>
            <a:off x="793662" y="386930"/>
            <a:ext cx="10066122" cy="1298448"/>
          </a:xfrm>
        </p:spPr>
        <p:txBody>
          <a:bodyPr anchor="b">
            <a:normAutofit/>
          </a:bodyPr>
          <a:lstStyle/>
          <a:p>
            <a:r>
              <a:rPr lang="en-US" sz="4800"/>
              <a:t>Flavour enhancers </a:t>
            </a:r>
            <a:endParaRPr lang="en-GB" sz="480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3184A4-645F-D95B-9A7A-D78B6631CB86}"/>
              </a:ext>
            </a:extLst>
          </p:cNvPr>
          <p:cNvSpPr>
            <a:spLocks noGrp="1"/>
          </p:cNvSpPr>
          <p:nvPr>
            <p:ph idx="1"/>
          </p:nvPr>
        </p:nvSpPr>
        <p:spPr>
          <a:xfrm>
            <a:off x="793661" y="2599509"/>
            <a:ext cx="4530898" cy="3639450"/>
          </a:xfrm>
        </p:spPr>
        <p:txBody>
          <a:bodyPr anchor="ctr">
            <a:normAutofit/>
          </a:bodyPr>
          <a:lstStyle/>
          <a:p>
            <a:r>
              <a:rPr lang="en-US" sz="2000" b="1"/>
              <a:t>Monosodium Glutamate (MSG):</a:t>
            </a:r>
            <a:r>
              <a:rPr lang="en-US" sz="2000"/>
              <a:t> Enhances the savory taste of foods. While generally recognized as safe, some individuals report sensitivity to MSG, experiencing symptoms like headaches and nausea, a condition sometimes referred to as "Chinese Restaurant Syndrome." Scientific evidence on MSG sensitivity is mixed. Examples packaged soups, snack foods, frozen pizza and ready meals.</a:t>
            </a:r>
            <a:endParaRPr lang="en-GB" sz="2000"/>
          </a:p>
        </p:txBody>
      </p:sp>
      <p:pic>
        <p:nvPicPr>
          <p:cNvPr id="5" name="Picture 4" descr="A collage of food and drinks&#10;&#10;Description automatically generated">
            <a:extLst>
              <a:ext uri="{FF2B5EF4-FFF2-40B4-BE49-F238E27FC236}">
                <a16:creationId xmlns:a16="http://schemas.microsoft.com/office/drawing/2014/main" id="{D7FF8D8C-0AA2-1E05-FBC8-6FC94B9B69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0910" y="2484255"/>
            <a:ext cx="4731521"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4443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01463-531E-F601-485A-510561F6CDF4}"/>
              </a:ext>
            </a:extLst>
          </p:cNvPr>
          <p:cNvSpPr>
            <a:spLocks noGrp="1"/>
          </p:cNvSpPr>
          <p:nvPr>
            <p:ph type="title"/>
          </p:nvPr>
        </p:nvSpPr>
        <p:spPr/>
        <p:txBody>
          <a:bodyPr/>
          <a:lstStyle/>
          <a:p>
            <a:r>
              <a:rPr lang="en-GB" dirty="0"/>
              <a:t>Emulsifiers:</a:t>
            </a:r>
          </a:p>
        </p:txBody>
      </p:sp>
      <p:sp>
        <p:nvSpPr>
          <p:cNvPr id="3" name="Content Placeholder 2">
            <a:extLst>
              <a:ext uri="{FF2B5EF4-FFF2-40B4-BE49-F238E27FC236}">
                <a16:creationId xmlns:a16="http://schemas.microsoft.com/office/drawing/2014/main" id="{77F85D08-226B-B48C-D49F-FB7F4D8AD737}"/>
              </a:ext>
            </a:extLst>
          </p:cNvPr>
          <p:cNvSpPr>
            <a:spLocks noGrp="1"/>
          </p:cNvSpPr>
          <p:nvPr>
            <p:ph idx="1"/>
          </p:nvPr>
        </p:nvSpPr>
        <p:spPr/>
        <p:txBody>
          <a:bodyPr/>
          <a:lstStyle/>
          <a:p>
            <a:r>
              <a:rPr lang="en-US" b="1" dirty="0"/>
              <a:t>Carboxymethylcellulose and Polysorbate 80:</a:t>
            </a:r>
            <a:r>
              <a:rPr lang="en-US" dirty="0"/>
              <a:t> Used to improve texture and extend shelf life. Animal studies have suggested that these emulsifiers may disrupt gut microbiota, leading to inflammation and increasing the risk of metabolic syndrome and inflammatory bowel disease. However, human studies are limited</a:t>
            </a:r>
          </a:p>
          <a:p>
            <a:r>
              <a:rPr lang="en-US" dirty="0"/>
              <a:t>Found in ice cream, salad dressings, non-dairy crease, processed cheese spreads, and bakery items.</a:t>
            </a:r>
            <a:endParaRPr lang="en-GB" dirty="0"/>
          </a:p>
        </p:txBody>
      </p:sp>
    </p:spTree>
    <p:extLst>
      <p:ext uri="{BB962C8B-B14F-4D97-AF65-F5344CB8AC3E}">
        <p14:creationId xmlns:p14="http://schemas.microsoft.com/office/powerpoint/2010/main" val="1868048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9EC77-30BE-E24B-3B97-ADC258644894}"/>
              </a:ext>
            </a:extLst>
          </p:cNvPr>
          <p:cNvSpPr>
            <a:spLocks noGrp="1"/>
          </p:cNvSpPr>
          <p:nvPr>
            <p:ph type="title"/>
          </p:nvPr>
        </p:nvSpPr>
        <p:spPr/>
        <p:txBody>
          <a:bodyPr/>
          <a:lstStyle/>
          <a:p>
            <a:r>
              <a:rPr lang="en-GB" dirty="0"/>
              <a:t>Antioxidants:</a:t>
            </a:r>
          </a:p>
        </p:txBody>
      </p:sp>
      <p:sp>
        <p:nvSpPr>
          <p:cNvPr id="3" name="Content Placeholder 2">
            <a:extLst>
              <a:ext uri="{FF2B5EF4-FFF2-40B4-BE49-F238E27FC236}">
                <a16:creationId xmlns:a16="http://schemas.microsoft.com/office/drawing/2014/main" id="{35D661FB-F02F-39AD-8C14-6359A0E6892F}"/>
              </a:ext>
            </a:extLst>
          </p:cNvPr>
          <p:cNvSpPr>
            <a:spLocks noGrp="1"/>
          </p:cNvSpPr>
          <p:nvPr>
            <p:ph idx="1"/>
          </p:nvPr>
        </p:nvSpPr>
        <p:spPr/>
        <p:txBody>
          <a:bodyPr/>
          <a:lstStyle/>
          <a:p>
            <a:r>
              <a:rPr lang="en-US" b="1" dirty="0"/>
              <a:t>Tertiary Butylhydroquinone (TBHQ):</a:t>
            </a:r>
            <a:r>
              <a:rPr lang="en-US" dirty="0"/>
              <a:t> Prevents oxidation of fats and oils. High doses in animal studies have been linked to cancer, but typical human consumption is considered safe by regulatory agencies.</a:t>
            </a:r>
            <a:endParaRPr lang="en-GB" dirty="0"/>
          </a:p>
        </p:txBody>
      </p:sp>
    </p:spTree>
    <p:extLst>
      <p:ext uri="{BB962C8B-B14F-4D97-AF65-F5344CB8AC3E}">
        <p14:creationId xmlns:p14="http://schemas.microsoft.com/office/powerpoint/2010/main" val="4254397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C4C09-BA15-502D-A130-E47CABB88600}"/>
              </a:ext>
            </a:extLst>
          </p:cNvPr>
          <p:cNvSpPr>
            <a:spLocks noGrp="1"/>
          </p:cNvSpPr>
          <p:nvPr>
            <p:ph type="title"/>
          </p:nvPr>
        </p:nvSpPr>
        <p:spPr/>
        <p:txBody>
          <a:bodyPr/>
          <a:lstStyle/>
          <a:p>
            <a:r>
              <a:rPr lang="en-GB" dirty="0"/>
              <a:t>Thickeners and Stabilizers:</a:t>
            </a:r>
          </a:p>
        </p:txBody>
      </p:sp>
      <p:sp>
        <p:nvSpPr>
          <p:cNvPr id="3" name="Content Placeholder 2">
            <a:extLst>
              <a:ext uri="{FF2B5EF4-FFF2-40B4-BE49-F238E27FC236}">
                <a16:creationId xmlns:a16="http://schemas.microsoft.com/office/drawing/2014/main" id="{8BDA917B-0BF6-C179-B49C-B36C35352E84}"/>
              </a:ext>
            </a:extLst>
          </p:cNvPr>
          <p:cNvSpPr>
            <a:spLocks noGrp="1"/>
          </p:cNvSpPr>
          <p:nvPr>
            <p:ph idx="1"/>
          </p:nvPr>
        </p:nvSpPr>
        <p:spPr/>
        <p:txBody>
          <a:bodyPr/>
          <a:lstStyle/>
          <a:p>
            <a:r>
              <a:rPr lang="en-US" b="1" dirty="0"/>
              <a:t>Carrageenan:</a:t>
            </a:r>
            <a:r>
              <a:rPr lang="en-US" dirty="0"/>
              <a:t> Derived from red seaweed and used to thicken and stabilize products. Some animal studies have linked degraded carrageenan to gastrointestinal inflammation and ulcerations, but food-grade carrageenan is considered safe by regulatory agencies.</a:t>
            </a:r>
            <a:endParaRPr lang="en-GB" dirty="0"/>
          </a:p>
        </p:txBody>
      </p:sp>
    </p:spTree>
    <p:extLst>
      <p:ext uri="{BB962C8B-B14F-4D97-AF65-F5344CB8AC3E}">
        <p14:creationId xmlns:p14="http://schemas.microsoft.com/office/powerpoint/2010/main" val="3246731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5AADEF-A233-3443-256C-BE008DE1C617}"/>
              </a:ext>
            </a:extLst>
          </p:cNvPr>
          <p:cNvSpPr>
            <a:spLocks noGrp="1"/>
          </p:cNvSpPr>
          <p:nvPr>
            <p:ph type="title"/>
          </p:nvPr>
        </p:nvSpPr>
        <p:spPr>
          <a:xfrm>
            <a:off x="793662" y="386930"/>
            <a:ext cx="10066122" cy="1298448"/>
          </a:xfrm>
        </p:spPr>
        <p:txBody>
          <a:bodyPr anchor="b">
            <a:normAutofit/>
          </a:bodyPr>
          <a:lstStyle/>
          <a:p>
            <a:r>
              <a:rPr lang="en-US" sz="4800"/>
              <a:t>Sweeteners </a:t>
            </a:r>
            <a:endParaRPr lang="en-GB" sz="480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D47C98-849C-3028-F1DB-A41B6E096112}"/>
              </a:ext>
            </a:extLst>
          </p:cNvPr>
          <p:cNvSpPr>
            <a:spLocks noGrp="1"/>
          </p:cNvSpPr>
          <p:nvPr>
            <p:ph idx="1"/>
          </p:nvPr>
        </p:nvSpPr>
        <p:spPr>
          <a:xfrm>
            <a:off x="793661" y="2599509"/>
            <a:ext cx="4530898" cy="3639450"/>
          </a:xfrm>
        </p:spPr>
        <p:txBody>
          <a:bodyPr anchor="ctr">
            <a:normAutofit/>
          </a:bodyPr>
          <a:lstStyle/>
          <a:p>
            <a:r>
              <a:rPr lang="en-US" sz="2000" b="1"/>
              <a:t>High-Fructose Corn Syrup (HFCS):</a:t>
            </a:r>
            <a:r>
              <a:rPr lang="en-US" sz="2000"/>
              <a:t> A sweetener made from corn starch. High intake has been associated with obesity, insulin resistance, and type 2 diabetes. However, its effects are similar to those of other sugars when consumed in equivalent amounts.</a:t>
            </a:r>
            <a:endParaRPr lang="en-GB" sz="2000"/>
          </a:p>
        </p:txBody>
      </p:sp>
      <p:pic>
        <p:nvPicPr>
          <p:cNvPr id="5" name="Picture 4" descr="Corn cob and corn with yellow liquid">
            <a:extLst>
              <a:ext uri="{FF2B5EF4-FFF2-40B4-BE49-F238E27FC236}">
                <a16:creationId xmlns:a16="http://schemas.microsoft.com/office/drawing/2014/main" id="{A16732FF-777D-A097-A6AD-CA2E67DC3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4942" y="2484255"/>
            <a:ext cx="3063457"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6355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4F934-89FA-037D-DAF8-18C7183E623D}"/>
              </a:ext>
            </a:extLst>
          </p:cNvPr>
          <p:cNvSpPr>
            <a:spLocks noGrp="1"/>
          </p:cNvSpPr>
          <p:nvPr>
            <p:ph type="title"/>
          </p:nvPr>
        </p:nvSpPr>
        <p:spPr>
          <a:xfrm>
            <a:off x="793662" y="386930"/>
            <a:ext cx="10066122" cy="1298448"/>
          </a:xfrm>
        </p:spPr>
        <p:txBody>
          <a:bodyPr anchor="b">
            <a:normAutofit/>
          </a:bodyPr>
          <a:lstStyle/>
          <a:p>
            <a:r>
              <a:rPr lang="en-GB" sz="4800"/>
              <a:t>Preservatives: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B4B208-5A69-321C-C53A-168F71001301}"/>
              </a:ext>
            </a:extLst>
          </p:cNvPr>
          <p:cNvSpPr>
            <a:spLocks noGrp="1"/>
          </p:cNvSpPr>
          <p:nvPr>
            <p:ph idx="1"/>
          </p:nvPr>
        </p:nvSpPr>
        <p:spPr>
          <a:xfrm>
            <a:off x="793661" y="2599509"/>
            <a:ext cx="4530898" cy="3639450"/>
          </a:xfrm>
        </p:spPr>
        <p:txBody>
          <a:bodyPr anchor="ctr">
            <a:normAutofit/>
          </a:bodyPr>
          <a:lstStyle/>
          <a:p>
            <a:r>
              <a:rPr lang="en-US" sz="2000" b="1"/>
              <a:t>Sulfites:</a:t>
            </a:r>
            <a:r>
              <a:rPr lang="en-US" sz="2000"/>
              <a:t> Used to preserve the color and freshness of foods and beverages. Can cause allergic reactions in sensitive individuals, particularly those with asthma. Regulatory agencies require labeling of sulfites in foods due to potential adverse reactions.</a:t>
            </a:r>
            <a:endParaRPr lang="en-GB" sz="2000"/>
          </a:p>
        </p:txBody>
      </p:sp>
      <p:pic>
        <p:nvPicPr>
          <p:cNvPr id="5" name="Picture 4" descr="A bowl of food and a glass of liquid&#10;&#10;Description automatically generated">
            <a:extLst>
              <a:ext uri="{FF2B5EF4-FFF2-40B4-BE49-F238E27FC236}">
                <a16:creationId xmlns:a16="http://schemas.microsoft.com/office/drawing/2014/main" id="{730DE727-0DF2-40EC-6BB6-B3472B21DA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5893" y="2484255"/>
            <a:ext cx="446155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67284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TotalTime>
  <Words>648</Words>
  <Application>Microsoft Office PowerPoint</Application>
  <PresentationFormat>Widescreen</PresentationFormat>
  <Paragraphs>24</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Artificial food additives </vt:lpstr>
      <vt:lpstr>Artificial Food Colourings:</vt:lpstr>
      <vt:lpstr>Preservatives:</vt:lpstr>
      <vt:lpstr>Artificial Sweeteners:</vt:lpstr>
      <vt:lpstr>Flavour enhancers </vt:lpstr>
      <vt:lpstr>Emulsifiers:</vt:lpstr>
      <vt:lpstr>Antioxidants:</vt:lpstr>
      <vt:lpstr>Thickeners and Stabilizers:</vt:lpstr>
      <vt:lpstr>Sweeteners </vt:lpstr>
      <vt:lpstr>Preservatives: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Felicity Peacock</dc:creator>
  <cp:lastModifiedBy>Felicity Peacock</cp:lastModifiedBy>
  <cp:revision>2</cp:revision>
  <dcterms:created xsi:type="dcterms:W3CDTF">2025-01-20T12:42:23Z</dcterms:created>
  <dcterms:modified xsi:type="dcterms:W3CDTF">2025-01-21T13:20:18Z</dcterms:modified>
</cp:coreProperties>
</file>