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304" r:id="rId2"/>
    <p:sldId id="431" r:id="rId3"/>
    <p:sldId id="546" r:id="rId4"/>
    <p:sldId id="547" r:id="rId5"/>
    <p:sldId id="848" r:id="rId6"/>
    <p:sldId id="853" r:id="rId7"/>
    <p:sldId id="851" r:id="rId8"/>
    <p:sldId id="861" r:id="rId9"/>
    <p:sldId id="852" r:id="rId10"/>
    <p:sldId id="515" r:id="rId11"/>
    <p:sldId id="854" r:id="rId12"/>
    <p:sldId id="420" r:id="rId13"/>
    <p:sldId id="385" r:id="rId14"/>
    <p:sldId id="518" r:id="rId15"/>
    <p:sldId id="494" r:id="rId16"/>
    <p:sldId id="530" r:id="rId17"/>
    <p:sldId id="533" r:id="rId18"/>
    <p:sldId id="532" r:id="rId19"/>
    <p:sldId id="531" r:id="rId20"/>
    <p:sldId id="862" r:id="rId21"/>
    <p:sldId id="863" r:id="rId22"/>
    <p:sldId id="868" r:id="rId23"/>
    <p:sldId id="869" r:id="rId24"/>
    <p:sldId id="864" r:id="rId25"/>
    <p:sldId id="866" r:id="rId26"/>
    <p:sldId id="559" r:id="rId27"/>
    <p:sldId id="867" r:id="rId28"/>
    <p:sldId id="523" r:id="rId29"/>
    <p:sldId id="379" r:id="rId30"/>
    <p:sldId id="381" r:id="rId31"/>
    <p:sldId id="380" r:id="rId32"/>
    <p:sldId id="382" r:id="rId33"/>
    <p:sldId id="383" r:id="rId34"/>
    <p:sldId id="535" r:id="rId35"/>
    <p:sldId id="34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106" d="100"/>
          <a:sy n="106" d="100"/>
        </p:scale>
        <p:origin x="181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B8813A97-316D-DA49-800E-E2251AFCD2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A226C44C-7B9B-1D41-8E60-E3D0B7E10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080B40F1-C767-FB4A-B6F6-888B0AAB39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CE0B1AA-77ED-CE4E-A146-6FCA7EFD574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4122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3248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8088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>
            <a:extLst>
              <a:ext uri="{FF2B5EF4-FFF2-40B4-BE49-F238E27FC236}">
                <a16:creationId xmlns:a16="http://schemas.microsoft.com/office/drawing/2014/main" id="{8CD12333-C29B-8A40-AC81-A727DF1101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683" name="Notes Placeholder 2">
            <a:extLst>
              <a:ext uri="{FF2B5EF4-FFF2-40B4-BE49-F238E27FC236}">
                <a16:creationId xmlns:a16="http://schemas.microsoft.com/office/drawing/2014/main" id="{D404EF34-43FC-9745-98CA-B57063FBFF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1684" name="Slide Number Placeholder 3">
            <a:extLst>
              <a:ext uri="{FF2B5EF4-FFF2-40B4-BE49-F238E27FC236}">
                <a16:creationId xmlns:a16="http://schemas.microsoft.com/office/drawing/2014/main" id="{D6F5B735-22C6-C441-BCE1-7E720FA64E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3627A8-5D0E-F743-AF2A-6A73D09CB1FE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4266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0AD645-7D04-404E-9AD8-B8C56B1F367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9524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>
            <a:extLst>
              <a:ext uri="{FF2B5EF4-FFF2-40B4-BE49-F238E27FC236}">
                <a16:creationId xmlns:a16="http://schemas.microsoft.com/office/drawing/2014/main" id="{7C7441B8-6AEC-0D43-8106-F07786349E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>
            <a:extLst>
              <a:ext uri="{FF2B5EF4-FFF2-40B4-BE49-F238E27FC236}">
                <a16:creationId xmlns:a16="http://schemas.microsoft.com/office/drawing/2014/main" id="{AC6A43B1-8F77-154C-88E0-035B234B9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92164" name="Slide Number Placeholder 3">
            <a:extLst>
              <a:ext uri="{FF2B5EF4-FFF2-40B4-BE49-F238E27FC236}">
                <a16:creationId xmlns:a16="http://schemas.microsoft.com/office/drawing/2014/main" id="{E8C95738-2BCF-904F-BF6E-1BDFEA29A5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9AC5D0C-A335-364B-9008-8092C4240CC1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572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BA1893D1-20F8-B041-B952-FD27B46783B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636881E0-9F63-6A48-BB92-5086B19A5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BE0C2022-03CE-D54C-B3D1-0C5DEB4540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6A041F-E5F3-B746-9101-3F565B5DA464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39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6CC9D063-7ED6-6D4E-96AE-8D62B3EBD7E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66063E71-A43D-DC49-9C6E-877331AE7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1E2E94C9-C704-8344-9CA6-48451FF35E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6907A36-C87A-E544-821F-04DA77626154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29641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5E4EEBC3-DD3F-BF4A-93FC-9BA00F3ECF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0E1F77EB-F882-C649-AC34-3351ADD95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CF845C73-AEEE-0841-A523-976A9C5EA7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92BC3ED-0E53-C541-BCAC-1597816901C4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205112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AFDF1E5F-A70B-D44A-BDDD-4C8931D438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6C16A299-6E3B-D043-ADFB-5B01F6D06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4CC45FC8-EDC6-1B45-811C-7C43561ED7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8370E54-FB6B-DD4F-A28C-C6207CE9D226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8165734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9ED4959B-F812-744E-8D9D-6E2A81477D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C05C80B1-4BC6-2B42-9585-BDA0E9B23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18EA3A96-CC04-B841-BD19-2EB6CFB2D4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FCC6A8-94C0-3F47-BF0F-907DB4FD085E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469008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9449DF8A-1968-844D-86AC-6242705D4BB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9E339650-ADD0-704A-874E-5E7BF20F3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E406AA6F-921A-4F4F-BA57-317CD4ACD8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96A5FB7-33C9-564F-8A56-E4979245FDAB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2404618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FFBCE3F0-32F4-F74B-BF11-C0433008E1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12426241-EF20-4A4F-AD91-CDA83FCFC2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CFB4F228-4916-3A4E-82E9-7BB64F0A89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4970626-5A80-754F-B57D-C28124099E15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4046388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0E3D9F7F-5FBD-1940-B184-34E0940A2B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8400202-0E75-DB4E-A558-C4A170947CAD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6A6A835B-BF43-4F44-A4D0-D5E38F75AD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B12801D0-B904-384C-A179-0AEC8F72E5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b="1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20528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ing.com/ck/a?!&amp;&amp;p=cf2afc06dee2a425144235e15014b82f17e6ace47937c314778d4b75dc518a1aJmltdHM9MTc2OTk5MDQwMA&amp;ptn=3&amp;ver=2&amp;hsh=4&amp;fclid=2ea955b6-4795-6f11-3b8c-436946db6eac&amp;psq=what+is+the+Job+Characteristics+Model+&amp;u=a1aHR0cHM6Ly93d3cubXlvcmdhbmlzYXRpb25hbGJlaGF2aW91ci5jb20vam9iLWNoYXJhY3RlcmlzdGljcy1tb2RlbC8&amp;ntb=1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Recruitment, Talent and Succession Planning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Dr Eno Maycock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(e.Maycock@uwtsd.ac.uk)</a:t>
            </a: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689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01040"/>
            <a:ext cx="9144000" cy="5100320"/>
          </a:xfrm>
        </p:spPr>
        <p:txBody>
          <a:bodyPr>
            <a:normAutofit/>
          </a:bodyPr>
          <a:lstStyle/>
          <a:p>
            <a:r>
              <a:rPr lang="en-GB" sz="2800" dirty="0"/>
              <a:t>Introduce Recruitment</a:t>
            </a:r>
          </a:p>
          <a:p>
            <a:r>
              <a:rPr lang="en-GB" sz="2800" dirty="0"/>
              <a:t>Talent Management</a:t>
            </a:r>
          </a:p>
          <a:p>
            <a:r>
              <a:rPr lang="en-GB" sz="2800" dirty="0"/>
              <a:t>Succession Planning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Content Placeholder 2">
            <a:extLst>
              <a:ext uri="{FF2B5EF4-FFF2-40B4-BE49-F238E27FC236}">
                <a16:creationId xmlns:a16="http://schemas.microsoft.com/office/drawing/2014/main" id="{4DCE7495-8090-B84A-AACD-291BBA1D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88707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GB" altLang="en-US" sz="3000" b="1" dirty="0">
                <a:solidFill>
                  <a:srgbClr val="0070C0"/>
                </a:solidFill>
              </a:rPr>
              <a:t>What is recruitment and selection?</a:t>
            </a:r>
          </a:p>
          <a:p>
            <a:pPr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2000" b="1" dirty="0"/>
              <a:t>Recruitment is t</a:t>
            </a:r>
            <a:r>
              <a:rPr lang="en-US" altLang="en-US" sz="2000" dirty="0"/>
              <a:t>he process of attracting individuals in </a:t>
            </a:r>
            <a:r>
              <a:rPr lang="en-US" altLang="en-US" sz="2000" dirty="0">
                <a:solidFill>
                  <a:srgbClr val="FF0000"/>
                </a:solidFill>
              </a:rPr>
              <a:t>sufficient numbers </a:t>
            </a:r>
            <a:r>
              <a:rPr lang="en-US" altLang="en-US" sz="2000" dirty="0"/>
              <a:t>with the </a:t>
            </a:r>
            <a:r>
              <a:rPr lang="en-US" altLang="en-US" sz="2000" dirty="0">
                <a:solidFill>
                  <a:srgbClr val="FF0000"/>
                </a:solidFill>
              </a:rPr>
              <a:t>right skills </a:t>
            </a:r>
            <a:r>
              <a:rPr lang="en-US" altLang="en-US" sz="2000" dirty="0"/>
              <a:t>and at appropriate times to apply for open positions within the organization. </a:t>
            </a:r>
            <a:r>
              <a:rPr lang="en-GB" altLang="en-US" sz="2000" dirty="0"/>
              <a:t>Actively soliciting applications from potential employees, separate activity from selection.</a:t>
            </a:r>
          </a:p>
          <a:p>
            <a:pPr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sz="2000" dirty="0"/>
          </a:p>
          <a:p>
            <a:pPr lvl="0"/>
            <a:r>
              <a:rPr lang="en-GB" sz="2000" b="1" dirty="0"/>
              <a:t>Recruitment:</a:t>
            </a:r>
            <a:r>
              <a:rPr lang="en-GB" sz="2000" dirty="0"/>
              <a:t> The process of </a:t>
            </a:r>
            <a:r>
              <a:rPr lang="en-GB" sz="2000" b="1" dirty="0"/>
              <a:t>finding and attracting</a:t>
            </a:r>
            <a:r>
              <a:rPr lang="en-GB" sz="2000" dirty="0"/>
              <a:t> people to apply for a job. It creates a large pool of candidates</a:t>
            </a:r>
          </a:p>
          <a:p>
            <a:pPr lvl="0"/>
            <a:r>
              <a:rPr lang="en-GB" sz="2000" b="1" dirty="0"/>
              <a:t>Selection:</a:t>
            </a:r>
            <a:r>
              <a:rPr lang="en-GB" sz="2000" dirty="0"/>
              <a:t> The process of </a:t>
            </a:r>
            <a:r>
              <a:rPr lang="en-GB" sz="2000" b="1" dirty="0"/>
              <a:t>choosing the best person</a:t>
            </a:r>
            <a:r>
              <a:rPr lang="en-GB" sz="2000" dirty="0"/>
              <a:t> from that pool. It narrows candidates down to one hire.</a:t>
            </a:r>
          </a:p>
          <a:p>
            <a:r>
              <a:rPr lang="en-GB" sz="2000" b="1" dirty="0"/>
              <a:t>Simple difference:</a:t>
            </a:r>
            <a:r>
              <a:rPr lang="en-GB" sz="2000" dirty="0"/>
              <a:t> Recruitment = invite many people. Selection = pick the best one.</a:t>
            </a:r>
          </a:p>
          <a:p>
            <a:pPr marL="342900" lvl="1" indent="0" algn="just">
              <a:spcBef>
                <a:spcPts val="0"/>
              </a:spcBef>
              <a:buNone/>
            </a:pPr>
            <a:endParaRPr lang="en-GB" altLang="en-US" dirty="0"/>
          </a:p>
          <a:p>
            <a:pPr lvl="0"/>
            <a:r>
              <a:rPr lang="en-GB" b="1" dirty="0"/>
              <a:t>Recruitment: </a:t>
            </a:r>
            <a:r>
              <a:rPr lang="en-GB" dirty="0"/>
              <a:t>attract many and build pool. </a:t>
            </a:r>
          </a:p>
          <a:p>
            <a:pPr lvl="0"/>
            <a:r>
              <a:rPr lang="en-GB" b="1" dirty="0"/>
              <a:t>Selection: </a:t>
            </a:r>
            <a:r>
              <a:rPr lang="en-GB" dirty="0"/>
              <a:t>assess and filter and choose one.</a:t>
            </a:r>
          </a:p>
          <a:p>
            <a:pPr lvl="0"/>
            <a:r>
              <a:rPr lang="en-GB" b="1" dirty="0"/>
              <a:t>Onboarding: </a:t>
            </a:r>
            <a:r>
              <a:rPr lang="en-GB" dirty="0"/>
              <a:t>integrate and train</a:t>
            </a:r>
            <a:endParaRPr lang="en-GB" altLang="en-US" dirty="0"/>
          </a:p>
          <a:p>
            <a:pPr>
              <a:buFontTx/>
              <a:buNone/>
            </a:pPr>
            <a:endParaRPr lang="en-GB" altLang="en-US" sz="1350" b="1" dirty="0"/>
          </a:p>
        </p:txBody>
      </p:sp>
      <p:pic>
        <p:nvPicPr>
          <p:cNvPr id="3" name="Picture 22" descr="BD10522_">
            <a:extLst>
              <a:ext uri="{FF2B5EF4-FFF2-40B4-BE49-F238E27FC236}">
                <a16:creationId xmlns:a16="http://schemas.microsoft.com/office/drawing/2014/main" id="{8EF5E84D-BFE9-524B-BBAF-120314ED0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073" y="5661856"/>
            <a:ext cx="1889811" cy="1377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2024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0"/>
            <a:ext cx="6172200" cy="583574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83574"/>
            <a:ext cx="9143999" cy="5117430"/>
          </a:xfrm>
        </p:spPr>
        <p:txBody>
          <a:bodyPr>
            <a:normAutofit/>
          </a:bodyPr>
          <a:lstStyle/>
          <a:p>
            <a:pPr marL="385763" indent="-385763" algn="just">
              <a:buFont typeface="+mj-lt"/>
              <a:buAutoNum type="arabicPeriod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Is there a vacancy?</a:t>
            </a:r>
          </a:p>
          <a:p>
            <a:pPr marL="385763" indent="-385763" algn="just">
              <a:buFont typeface="+mj-lt"/>
              <a:buAutoNum type="arabicPeriod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If yes, should the job be done in the same way? Or is it a new position?</a:t>
            </a:r>
          </a:p>
          <a:p>
            <a:pPr marL="385763" indent="-385763" algn="just">
              <a:buFont typeface="+mj-lt"/>
              <a:buAutoNum type="arabicPeriod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Design or update job description and person specification</a:t>
            </a:r>
          </a:p>
          <a:p>
            <a:pPr marL="385763" indent="-385763" algn="just">
              <a:buFont typeface="+mj-lt"/>
              <a:buAutoNum type="arabicPeriod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Seek authorisation to recruit and choose selection methods</a:t>
            </a:r>
          </a:p>
          <a:p>
            <a:pPr marL="385763" indent="-385763" algn="just">
              <a:buFont typeface="+mj-lt"/>
              <a:buAutoNum type="arabicPeriod"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Advertise in appropriate media e.g. company website, newspaper, agencies</a:t>
            </a:r>
          </a:p>
          <a:p>
            <a:endParaRPr lang="en-GB" dirty="0"/>
          </a:p>
          <a:p>
            <a:pPr marL="0" indent="0" algn="just">
              <a:buNone/>
              <a:defRPr/>
            </a:pPr>
            <a:r>
              <a:rPr lang="en-GB" sz="3200" b="1" dirty="0">
                <a:solidFill>
                  <a:srgbClr val="0070C0"/>
                </a:solidFill>
              </a:rPr>
              <a:t>Job analysis</a:t>
            </a:r>
            <a:endParaRPr lang="en-GB" sz="3200" b="1" dirty="0">
              <a:cs typeface="Arial" panose="020B0604020202020204" pitchFamily="34" charset="0"/>
            </a:endParaRPr>
          </a:p>
          <a:p>
            <a:pPr marL="0" indent="0" algn="just">
              <a:buNone/>
              <a:defRPr/>
            </a:pPr>
            <a:r>
              <a:rPr lang="en-GB" dirty="0">
                <a:cs typeface="Arial" panose="020B0604020202020204" pitchFamily="34" charset="0"/>
              </a:rPr>
              <a:t>Concerned with systematically collecting information about an existing job, which activities are performed, what the expected outcomes of the tasks are, and what skills are needed.</a:t>
            </a:r>
          </a:p>
          <a:p>
            <a:pPr marL="0" indent="0" algn="just">
              <a:buNone/>
              <a:defRPr/>
            </a:pPr>
            <a:endParaRPr lang="en-GB" sz="21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211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0"/>
            <a:ext cx="4572000" cy="58357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Job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583574"/>
            <a:ext cx="4394718" cy="5098769"/>
          </a:xfrm>
        </p:spPr>
        <p:txBody>
          <a:bodyPr>
            <a:normAutofit lnSpcReduction="10000"/>
          </a:bodyPr>
          <a:lstStyle/>
          <a:p>
            <a:pPr algn="just">
              <a:defRPr/>
            </a:pP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Sets out basic details of the job: primary purpose, reporting relations, main activities or tasks carried out and any special requirements. Will usually include:</a:t>
            </a:r>
          </a:p>
          <a:p>
            <a:pPr lvl="1">
              <a:defRPr/>
            </a:pPr>
            <a:r>
              <a:rPr lang="en-GB" sz="2000" dirty="0">
                <a:latin typeface="Aptos" panose="020B0004020202020204" pitchFamily="34" charset="0"/>
                <a:cs typeface="Arial" panose="020B0604020202020204" pitchFamily="34" charset="0"/>
              </a:rPr>
              <a:t>Job title</a:t>
            </a:r>
          </a:p>
          <a:p>
            <a:pPr lvl="1">
              <a:defRPr/>
            </a:pPr>
            <a:r>
              <a:rPr lang="en-GB" sz="2000" dirty="0">
                <a:latin typeface="Aptos" panose="020B0004020202020204" pitchFamily="34" charset="0"/>
                <a:cs typeface="Arial" panose="020B0604020202020204" pitchFamily="34" charset="0"/>
              </a:rPr>
              <a:t>Grade/rate of pay</a:t>
            </a:r>
          </a:p>
          <a:p>
            <a:pPr lvl="1">
              <a:defRPr/>
            </a:pPr>
            <a:r>
              <a:rPr lang="en-GB" sz="2000" dirty="0">
                <a:latin typeface="Aptos" panose="020B0004020202020204" pitchFamily="34" charset="0"/>
                <a:cs typeface="Arial" panose="020B0604020202020204" pitchFamily="34" charset="0"/>
              </a:rPr>
              <a:t>Main location</a:t>
            </a:r>
          </a:p>
          <a:p>
            <a:pPr lvl="1">
              <a:defRPr/>
            </a:pPr>
            <a:r>
              <a:rPr lang="en-US" sz="2000" dirty="0">
                <a:latin typeface="Aptos" panose="020B0004020202020204" pitchFamily="34" charset="0"/>
              </a:rPr>
              <a:t>Responsible to</a:t>
            </a:r>
          </a:p>
          <a:p>
            <a:pPr lvl="1">
              <a:defRPr/>
            </a:pPr>
            <a:r>
              <a:rPr lang="en-US" sz="2000" dirty="0">
                <a:latin typeface="Aptos" panose="020B0004020202020204" pitchFamily="34" charset="0"/>
              </a:rPr>
              <a:t>Responsible for</a:t>
            </a:r>
          </a:p>
          <a:p>
            <a:pPr lvl="1">
              <a:defRPr/>
            </a:pPr>
            <a:r>
              <a:rPr lang="en-US" sz="2000" dirty="0">
                <a:latin typeface="Aptos" panose="020B0004020202020204" pitchFamily="34" charset="0"/>
              </a:rPr>
              <a:t>Main purpose of the job</a:t>
            </a:r>
          </a:p>
          <a:p>
            <a:pPr lvl="1">
              <a:defRPr/>
            </a:pPr>
            <a:r>
              <a:rPr lang="en-US" sz="2000" dirty="0">
                <a:latin typeface="Aptos" panose="020B0004020202020204" pitchFamily="34" charset="0"/>
              </a:rPr>
              <a:t>Responsibilities/duties</a:t>
            </a:r>
          </a:p>
          <a:p>
            <a:pPr lvl="1">
              <a:defRPr/>
            </a:pPr>
            <a:r>
              <a:rPr lang="en-US" sz="2000" dirty="0">
                <a:latin typeface="Aptos" panose="020B0004020202020204" pitchFamily="34" charset="0"/>
              </a:rPr>
              <a:t>Working conditions</a:t>
            </a: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169158" y="583574"/>
            <a:ext cx="3974842" cy="50987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States necessary and desirable criteria for selection. Will usually include details of: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buFont typeface="Arial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Skills, aptitude, knowledge and experience</a:t>
            </a:r>
          </a:p>
          <a:p>
            <a:pPr lvl="1" algn="just">
              <a:buFont typeface="Arial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Qualifications – only those necessary to do the job – unless candidates are recruited on the basis of future potential</a:t>
            </a:r>
          </a:p>
          <a:p>
            <a:pPr lvl="1" algn="just">
              <a:buFont typeface="Arial" pitchFamily="34" charset="0"/>
              <a:buChar char="•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qualities relevant to the job, such as ability to work as part of a team.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5066522" y="0"/>
            <a:ext cx="4077477" cy="5835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rgbClr val="0070C0"/>
                </a:solidFill>
              </a:rPr>
              <a:t>Person specification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206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CB1D6-7B9A-C9F6-9397-FEEE93B07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4786604" cy="636347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/>
              <a:t>The Recruitment Process (Steps)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Identify the need (</a:t>
            </a:r>
            <a:r>
              <a:rPr lang="en-GB" sz="2300" dirty="0"/>
              <a:t>Confirm there is a vacancy or new role and then do HRP (how many people, what skills).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Job analysis and job description: </a:t>
            </a:r>
            <a:r>
              <a:rPr lang="en-GB" sz="2300" dirty="0"/>
              <a:t>Define duties, skills, experience, and qualifications. Then write a clear </a:t>
            </a:r>
            <a:r>
              <a:rPr lang="en-GB" sz="2300" b="1" dirty="0"/>
              <a:t>job description</a:t>
            </a:r>
            <a:r>
              <a:rPr lang="en-GB" sz="2300" dirty="0"/>
              <a:t> and </a:t>
            </a:r>
            <a:r>
              <a:rPr lang="en-GB" sz="2300" b="1" dirty="0"/>
              <a:t>person specification</a:t>
            </a:r>
            <a:r>
              <a:rPr lang="en-GB" sz="2300" dirty="0"/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Choose recruitment sources: </a:t>
            </a:r>
            <a:r>
              <a:rPr lang="en-GB" sz="2300" dirty="0"/>
              <a:t>Internal (promotions, transfers) or/&amp; External (job boards, social media, agencies, campuses, referrals).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Advertise the role: </a:t>
            </a:r>
            <a:r>
              <a:rPr lang="en-GB" sz="2300" dirty="0"/>
              <a:t>Post on company website, job portals, LinkedIn, etc. Use clear, attractive language &amp; employer branding.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Manage applications: </a:t>
            </a:r>
            <a:r>
              <a:rPr lang="en-GB" sz="2300" dirty="0"/>
              <a:t>Collect CVs/resumes &amp; cover letters. Acknowledge applications &amp; set deadlines.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300" b="1" dirty="0"/>
              <a:t>Screen and shortlist: </a:t>
            </a:r>
            <a:r>
              <a:rPr lang="en-GB" sz="2300" dirty="0"/>
              <a:t>Check minimum criteria (education, experience, skills). Then create a shortlist for selection.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A5BE18-2D33-8F83-F8ED-514DFAC8ABB5}"/>
              </a:ext>
            </a:extLst>
          </p:cNvPr>
          <p:cNvSpPr txBox="1"/>
          <p:nvPr/>
        </p:nvSpPr>
        <p:spPr>
          <a:xfrm>
            <a:off x="4786604" y="-1"/>
            <a:ext cx="4422710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The Selection Process (Steps)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Set selection criteria: </a:t>
            </a:r>
            <a:r>
              <a:rPr lang="en-GB" sz="1600" dirty="0"/>
              <a:t>Decide what skills, behaviours, and values matter most.</a:t>
            </a:r>
            <a:r>
              <a:rPr lang="en-GB" sz="1600" dirty="0">
                <a:effectLst/>
              </a:rPr>
              <a:t> </a:t>
            </a:r>
            <a:endParaRPr lang="en-GB" sz="1600" dirty="0"/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Application and résumé review: </a:t>
            </a:r>
            <a:r>
              <a:rPr lang="en-GB" sz="1600" dirty="0"/>
              <a:t>Compare CVs against criteria and remove candidates who do not meet minimum requirements.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Assessment tests (optional but common): </a:t>
            </a:r>
            <a:r>
              <a:rPr lang="en-GB" sz="1600" dirty="0"/>
              <a:t>Skills tests, aptitude tests, personality questionnaires.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Interviews: </a:t>
            </a:r>
            <a:r>
              <a:rPr lang="en-GB" sz="1600" dirty="0"/>
              <a:t>Phone or video screen first. Then structured interviews (technical &amp; behavioural).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Reference and background checks: </a:t>
            </a:r>
            <a:r>
              <a:rPr lang="en-GB" sz="1600" dirty="0"/>
              <a:t>Contact past employers or teachers to verify qualifications and work history.</a:t>
            </a:r>
            <a:r>
              <a:rPr lang="en-GB" sz="1600" dirty="0">
                <a:effectLst/>
              </a:rPr>
              <a:t> </a:t>
            </a:r>
            <a:endParaRPr lang="en-GB" sz="1600" dirty="0"/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Final decision and job offer: </a:t>
            </a:r>
            <a:r>
              <a:rPr lang="en-GB" sz="1600" dirty="0"/>
              <a:t>Choose the best candidate and offer salary, benefits, start date; negotiate if needed.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600" b="1" dirty="0"/>
              <a:t>Onboarding: </a:t>
            </a:r>
            <a:r>
              <a:rPr lang="en-GB" sz="1600" dirty="0"/>
              <a:t>Complete joining formalities (contract, ID, systems access) and provide orientation, training, and a buddy/mentor.</a:t>
            </a:r>
            <a:r>
              <a:rPr lang="en-GB" sz="1600" dirty="0">
                <a:effectLst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6099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35F18-8D17-BCF0-CCC5-2807B1830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721290" cy="457133"/>
          </a:xfrm>
        </p:spPr>
        <p:txBody>
          <a:bodyPr>
            <a:noAutofit/>
          </a:bodyPr>
          <a:lstStyle/>
          <a:p>
            <a:r>
              <a:rPr lang="en-GB" sz="2800" b="1" dirty="0"/>
              <a:t>Job Characteristics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AC0661-5989-07C1-753A-87F404EEEF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76057" y="0"/>
            <a:ext cx="4824527" cy="570100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950" dirty="0"/>
              <a:t>The </a:t>
            </a:r>
            <a:r>
              <a:rPr lang="en-GB" sz="1950" b="1" dirty="0"/>
              <a:t>Job Characteristics Model (JCM)</a:t>
            </a:r>
            <a:r>
              <a:rPr lang="en-GB" sz="1950" dirty="0"/>
              <a:t>, developed by  Richard Hackman &amp; Greg Oldham, is a framework that illustrates how specific job characteristics influence employee motivation, satisfaction, and performance. 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950" dirty="0"/>
              <a:t>The model identifies </a:t>
            </a:r>
            <a:r>
              <a:rPr lang="en-GB" sz="1950" b="1" dirty="0"/>
              <a:t>five core job characteristics</a:t>
            </a:r>
            <a:r>
              <a:rPr lang="en-GB" sz="1950" dirty="0"/>
              <a:t>:</a:t>
            </a:r>
          </a:p>
          <a:p>
            <a:pPr marL="342900" indent="-342900">
              <a:lnSpc>
                <a:spcPct val="120000"/>
              </a:lnSpc>
              <a:buFont typeface="+mj-lt"/>
              <a:buAutoNum type="arabicPeriod"/>
            </a:pPr>
            <a:r>
              <a:rPr lang="en-GB" sz="1950" b="1" dirty="0"/>
              <a:t>Skill Variety</a:t>
            </a:r>
            <a:r>
              <a:rPr lang="en-GB" sz="1950" dirty="0"/>
              <a:t>: The degree to which a job requires different skills and talents.</a:t>
            </a:r>
          </a:p>
          <a:p>
            <a:pPr marL="342900" indent="-342900">
              <a:lnSpc>
                <a:spcPct val="120000"/>
              </a:lnSpc>
              <a:buFont typeface="+mj-lt"/>
              <a:buAutoNum type="arabicPeriod"/>
            </a:pPr>
            <a:r>
              <a:rPr lang="en-GB" sz="1950" b="1" dirty="0"/>
              <a:t>Task Identity</a:t>
            </a:r>
            <a:r>
              <a:rPr lang="en-GB" sz="1950" dirty="0"/>
              <a:t>: The extent to which a job involves completing a whole and identifiable piece of work.</a:t>
            </a:r>
          </a:p>
          <a:p>
            <a:pPr marL="342900" indent="-342900">
              <a:lnSpc>
                <a:spcPct val="120000"/>
              </a:lnSpc>
              <a:buFont typeface="+mj-lt"/>
              <a:buAutoNum type="arabicPeriod"/>
            </a:pPr>
            <a:r>
              <a:rPr lang="en-GB" sz="1950" b="1" dirty="0"/>
              <a:t>Task Significance</a:t>
            </a:r>
            <a:r>
              <a:rPr lang="en-GB" sz="1950" dirty="0"/>
              <a:t>: The impact a job has on the lives of others.</a:t>
            </a:r>
          </a:p>
          <a:p>
            <a:pPr marL="342900" indent="-342900">
              <a:lnSpc>
                <a:spcPct val="120000"/>
              </a:lnSpc>
              <a:buFont typeface="+mj-lt"/>
              <a:buAutoNum type="arabicPeriod"/>
            </a:pPr>
            <a:r>
              <a:rPr lang="en-GB" sz="1950" b="1" dirty="0"/>
              <a:t>Autonomy</a:t>
            </a:r>
            <a:r>
              <a:rPr lang="en-GB" sz="1950" dirty="0"/>
              <a:t>: The level of independence and discretion in how work is performed.</a:t>
            </a:r>
          </a:p>
          <a:p>
            <a:pPr marL="342900" indent="-342900">
              <a:lnSpc>
                <a:spcPct val="120000"/>
              </a:lnSpc>
              <a:buFont typeface="+mj-lt"/>
              <a:buAutoNum type="arabicPeriod"/>
            </a:pPr>
            <a:r>
              <a:rPr lang="en-GB" sz="1950" b="1" dirty="0"/>
              <a:t>Feedback</a:t>
            </a:r>
            <a:r>
              <a:rPr lang="en-GB" sz="1950" dirty="0"/>
              <a:t>: The degree to which employees receive direct information about their performance.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sz="1950" dirty="0"/>
            </a:br>
            <a:r>
              <a:rPr lang="en-GB" sz="1950" dirty="0"/>
              <a:t>These characteristics affect three psychological states</a:t>
            </a:r>
          </a:p>
          <a:p>
            <a:pPr>
              <a:lnSpc>
                <a:spcPct val="120000"/>
              </a:lnSpc>
            </a:pPr>
            <a:r>
              <a:rPr lang="en-GB" sz="1950" b="1" dirty="0"/>
              <a:t>experienced meaningfulness, </a:t>
            </a:r>
          </a:p>
          <a:p>
            <a:pPr>
              <a:lnSpc>
                <a:spcPct val="120000"/>
              </a:lnSpc>
            </a:pPr>
            <a:r>
              <a:rPr lang="en-GB" sz="1950" b="1" dirty="0"/>
              <a:t>experienced responsibility, and </a:t>
            </a:r>
          </a:p>
          <a:p>
            <a:pPr>
              <a:lnSpc>
                <a:spcPct val="120000"/>
              </a:lnSpc>
            </a:pPr>
            <a:r>
              <a:rPr lang="en-GB" sz="1950" b="1" dirty="0"/>
              <a:t>knowledge of results </a:t>
            </a:r>
            <a:r>
              <a:rPr lang="en-GB" sz="1950" dirty="0"/>
              <a:t>which in turn influence work outcomes such as motivation, job satisfaction, and performance. </a:t>
            </a:r>
            <a:br>
              <a:rPr lang="en-GB" u="sng" dirty="0">
                <a:hlinkClick r:id="rId2"/>
              </a:rPr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8DC5BA-55F6-CAE0-D042-9A278351107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457133"/>
            <a:ext cx="4376057" cy="4684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200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0516BDF-AECB-4890-AC66-9B18D88D4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9452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Job Crafting Theory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7632F1-C882-A190-6F7E-FDC69FFB4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4522"/>
            <a:ext cx="9144000" cy="53557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Job crafting is when employees proactively reshape their tasks, relationships, and thinking to improve fit, meaning, and engagement. This is a “bottom-up job design” that complements formal role definitions. It allows employees to propose task swaps, projects, and collaborations, while training  managers to support safe experimentation with role boundaries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Types of Crafting: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Task crafting:</a:t>
            </a:r>
            <a:r>
              <a:rPr lang="en-GB" dirty="0"/>
              <a:t> Changing what tasks you do or how you do them.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Relational crafting:</a:t>
            </a:r>
            <a:r>
              <a:rPr lang="en-GB" dirty="0"/>
              <a:t> Changing who you work with and how.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Cognitive crafting:</a:t>
            </a:r>
            <a:r>
              <a:rPr lang="en-GB" dirty="0"/>
              <a:t> Changing how you view the purpose of your work. 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How Job Crafting Enhances Flourishing</a:t>
            </a:r>
          </a:p>
          <a:p>
            <a:pPr lvl="0"/>
            <a:r>
              <a:rPr lang="en-GB" dirty="0"/>
              <a:t>Seeking resources and challenges increases engagement, performance, and career satisfaction.</a:t>
            </a:r>
          </a:p>
          <a:p>
            <a:pPr lvl="0"/>
            <a:r>
              <a:rPr lang="en-GB" dirty="0"/>
              <a:t>Reducing demands alone can lower engagement; balance is key.</a:t>
            </a:r>
          </a:p>
          <a:p>
            <a:pPr lvl="0"/>
            <a:r>
              <a:rPr lang="en-GB" dirty="0"/>
              <a:t>Better person–job fit and meaning and Higher energy, ownership, and creativity. </a:t>
            </a:r>
          </a:p>
          <a:p>
            <a:pPr lvl="0"/>
            <a:r>
              <a:rPr lang="en-GB" dirty="0"/>
              <a:t>Job crafting supports autonomy, competence, and relatedness.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098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926280C6-3120-2947-9217-A0B7B25FC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-1"/>
            <a:ext cx="3498979" cy="5691673"/>
          </a:xfrm>
        </p:spPr>
        <p:txBody>
          <a:bodyPr>
            <a:normAutofit fontScale="32500" lnSpcReduction="20000"/>
          </a:bodyPr>
          <a:lstStyle/>
          <a:p>
            <a:pPr algn="ctr">
              <a:buFontTx/>
              <a:buNone/>
            </a:pPr>
            <a:r>
              <a:rPr lang="en-GB" altLang="en-US" sz="9225" b="1" dirty="0">
                <a:solidFill>
                  <a:srgbClr val="0070C0"/>
                </a:solidFill>
              </a:rPr>
              <a:t>Internal recruitment</a:t>
            </a:r>
          </a:p>
          <a:p>
            <a:pPr algn="ctr">
              <a:buFontTx/>
              <a:buNone/>
            </a:pPr>
            <a:endParaRPr lang="en-GB" altLang="en-US" sz="9225" b="1" dirty="0">
              <a:solidFill>
                <a:srgbClr val="0070C0"/>
              </a:solidFill>
            </a:endParaRP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6200" dirty="0"/>
              <a:t>Job Posting: The process of announcing job openings to employees – job information should be made available to all employees.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6200" dirty="0"/>
              <a:t>Employee Referrals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altLang="en-US" sz="6200" dirty="0"/>
              <a:t>Promotions from within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altLang="en-US" sz="6200" dirty="0"/>
              <a:t>Lateral transfers</a:t>
            </a:r>
          </a:p>
          <a:p>
            <a:pPr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altLang="en-US" sz="6200" dirty="0"/>
              <a:t>Rehiring former employees</a:t>
            </a:r>
          </a:p>
          <a:p>
            <a:pPr>
              <a:buFontTx/>
              <a:buNone/>
            </a:pPr>
            <a:endParaRPr lang="en-GB" altLang="en-US" sz="1294" dirty="0">
              <a:latin typeface="Calibri" panose="020F0502020204030204" pitchFamily="34" charset="0"/>
            </a:endParaRP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0B90EF05-AEE7-7145-B657-989C7C9F8A81}"/>
              </a:ext>
            </a:extLst>
          </p:cNvPr>
          <p:cNvSpPr txBox="1">
            <a:spLocks/>
          </p:cNvSpPr>
          <p:nvPr/>
        </p:nvSpPr>
        <p:spPr>
          <a:xfrm>
            <a:off x="3750906" y="-1"/>
            <a:ext cx="5393093" cy="6419462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GB" altLang="en-US" sz="4000" b="1" dirty="0">
                <a:solidFill>
                  <a:srgbClr val="0070C0"/>
                </a:solidFill>
              </a:rPr>
              <a:t>External recruitment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altLang="en-US" sz="4400" dirty="0">
                <a:cs typeface="Arial" panose="020B0604020202020204" pitchFamily="34" charset="0"/>
              </a:rPr>
              <a:t>Internet</a:t>
            </a:r>
          </a:p>
          <a:p>
            <a:pPr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Several options are available: 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Employer websites, Job sites linked to newspapers, journals or operated by employment agencies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Social media</a:t>
            </a:r>
          </a:p>
          <a:p>
            <a:pPr>
              <a:spcBef>
                <a:spcPct val="50000"/>
              </a:spcBef>
              <a:buFontTx/>
              <a:buNone/>
            </a:pPr>
            <a:endParaRPr lang="en-GB" altLang="en-US" sz="2300" dirty="0"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  <a:buFontTx/>
              <a:buNone/>
            </a:pPr>
            <a:r>
              <a:rPr lang="en-GB" altLang="en-US" sz="3800" dirty="0">
                <a:cs typeface="Arial" panose="020B0604020202020204" pitchFamily="34" charset="0"/>
              </a:rPr>
              <a:t>External agencies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Government and voluntary agents - Services are often free of charge, but the quality of candidates can be questionable 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Advertising and recruitment consultants - More expensive, but can help employers attract the most suitable candidates 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Temporary employment agencies 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Head-hunters and permanent employment agents</a:t>
            </a:r>
          </a:p>
          <a:p>
            <a:pPr lvl="1">
              <a:spcBef>
                <a:spcPct val="50000"/>
              </a:spcBef>
            </a:pPr>
            <a:r>
              <a:rPr lang="en-GB" altLang="en-US" sz="2900" dirty="0">
                <a:cs typeface="Arial" panose="020B0604020202020204" pitchFamily="34" charset="0"/>
              </a:rPr>
              <a:t>Recruitment from Universities. </a:t>
            </a:r>
            <a:r>
              <a:rPr lang="en-GB" altLang="en-US" sz="2900" dirty="0"/>
              <a:t>Graduate recruiters generally search for the same types of people and use the same recruitment and selection tools to identify them.</a:t>
            </a:r>
            <a:endParaRPr lang="en-GB" altLang="en-US" sz="1600" dirty="0">
              <a:cs typeface="Arial" panose="020B0604020202020204" pitchFamily="34" charset="0"/>
            </a:endParaRPr>
          </a:p>
          <a:p>
            <a:endParaRPr lang="en-GB" altLang="en-US" dirty="0">
              <a:latin typeface="Calibri" panose="020F0502020204030204" pitchFamily="34" charset="0"/>
            </a:endParaRPr>
          </a:p>
          <a:p>
            <a:pPr>
              <a:buFontTx/>
              <a:buNone/>
            </a:pPr>
            <a:endParaRPr lang="en-GB" altLang="en-US" sz="21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80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172200" cy="5543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Concept of ‘Fit’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54359"/>
            <a:ext cx="9144000" cy="5286603"/>
          </a:xfrm>
        </p:spPr>
        <p:txBody>
          <a:bodyPr>
            <a:normAutofit/>
          </a:bodyPr>
          <a:lstStyle/>
          <a:p>
            <a:pPr algn="just"/>
            <a:r>
              <a:rPr lang="en-GB" sz="2100" b="1" dirty="0"/>
              <a:t>Recruitment &amp; selection decisions can seek to create:</a:t>
            </a:r>
          </a:p>
          <a:p>
            <a:pPr marL="385763" indent="-385763" algn="just">
              <a:buFont typeface="+mj-lt"/>
              <a:buAutoNum type="arabicPeriod"/>
            </a:pPr>
            <a:r>
              <a:rPr lang="en-GB" sz="2100" b="1" dirty="0"/>
              <a:t>Supplementary fit</a:t>
            </a:r>
            <a:r>
              <a:rPr lang="en-GB" sz="2100" dirty="0"/>
              <a:t>: when an individual possesses characteristics that are similar to others in the organisation, and embellishes the fit.</a:t>
            </a:r>
          </a:p>
          <a:p>
            <a:pPr marL="385763" indent="-385763" algn="just">
              <a:buFont typeface="+mj-lt"/>
              <a:buAutoNum type="arabicPeriod"/>
            </a:pPr>
            <a:r>
              <a:rPr lang="en-GB" sz="2100" b="1" dirty="0"/>
              <a:t>Complementary fit: </a:t>
            </a:r>
            <a:r>
              <a:rPr lang="en-GB" sz="2100" dirty="0"/>
              <a:t>when a person’s characteristics add what is lacking in an organisation</a:t>
            </a:r>
          </a:p>
          <a:p>
            <a:pPr marL="385763" indent="-385763" algn="just">
              <a:buFont typeface="+mj-lt"/>
              <a:buAutoNum type="arabicPeriod"/>
            </a:pPr>
            <a:endParaRPr lang="en-GB" sz="2100" dirty="0"/>
          </a:p>
          <a:p>
            <a:pPr marL="0" indent="0">
              <a:buNone/>
              <a:defRPr/>
            </a:pPr>
            <a:r>
              <a:rPr lang="en-GB" sz="2100" dirty="0">
                <a:cs typeface="Arial" pitchFamily="34" charset="0"/>
              </a:rPr>
              <a:t>CIPD says selection processes should be based </a:t>
            </a:r>
            <a:r>
              <a:rPr lang="en-GB" sz="2100" u="sng" dirty="0">
                <a:cs typeface="Arial" pitchFamily="34" charset="0"/>
              </a:rPr>
              <a:t>only</a:t>
            </a:r>
            <a:r>
              <a:rPr lang="en-GB" sz="2100" dirty="0">
                <a:cs typeface="Arial" pitchFamily="34" charset="0"/>
              </a:rPr>
              <a:t> on:</a:t>
            </a:r>
          </a:p>
          <a:p>
            <a:pPr marL="0" indent="0">
              <a:buNone/>
              <a:defRPr/>
            </a:pPr>
            <a:endParaRPr lang="en-GB" sz="1200" dirty="0">
              <a:cs typeface="Arial" pitchFamily="34" charset="0"/>
            </a:endParaRPr>
          </a:p>
          <a:p>
            <a:pPr marL="685800" lvl="1" indent="-342900">
              <a:buFont typeface="+mj-lt"/>
              <a:buAutoNum type="arabicPeriod"/>
              <a:defRPr/>
            </a:pPr>
            <a:r>
              <a:rPr lang="en-GB" sz="1800" dirty="0">
                <a:cs typeface="Arial" pitchFamily="34" charset="0"/>
              </a:rPr>
              <a:t>Experience</a:t>
            </a:r>
          </a:p>
          <a:p>
            <a:pPr marL="685800" lvl="1" indent="-342900">
              <a:buFont typeface="+mj-lt"/>
              <a:buAutoNum type="arabicPeriod"/>
              <a:defRPr/>
            </a:pPr>
            <a:r>
              <a:rPr lang="en-GB" sz="1800" dirty="0">
                <a:cs typeface="Arial" pitchFamily="34" charset="0"/>
              </a:rPr>
              <a:t>Qualification</a:t>
            </a:r>
          </a:p>
          <a:p>
            <a:pPr marL="685800" lvl="1" indent="-342900">
              <a:buFont typeface="+mj-lt"/>
              <a:buAutoNum type="arabicPeriod"/>
              <a:defRPr/>
            </a:pPr>
            <a:r>
              <a:rPr lang="en-GB" sz="1800" dirty="0">
                <a:cs typeface="Arial" pitchFamily="34" charset="0"/>
              </a:rPr>
              <a:t>Ability to do the job</a:t>
            </a:r>
          </a:p>
          <a:p>
            <a:pPr marL="685800" lvl="1" indent="-342900">
              <a:buFont typeface="+mj-lt"/>
              <a:buAutoNum type="arabicPeriod"/>
              <a:defRPr/>
            </a:pPr>
            <a:r>
              <a:rPr lang="en-GB" sz="1800" dirty="0">
                <a:cs typeface="Arial" pitchFamily="34" charset="0"/>
              </a:rPr>
              <a:t>Ability to make valuable contributions to the organisation’s effectiveness.</a:t>
            </a:r>
          </a:p>
          <a:p>
            <a:pPr marL="685800" lvl="1" indent="-342900">
              <a:buFont typeface="+mj-lt"/>
              <a:buAutoNum type="arabicPeriod"/>
              <a:defRPr/>
            </a:pPr>
            <a:r>
              <a:rPr lang="en-GB" sz="1800" dirty="0">
                <a:cs typeface="Arial" pitchFamily="34" charset="0"/>
              </a:rPr>
              <a:t>Potential for development.</a:t>
            </a:r>
          </a:p>
          <a:p>
            <a:pPr>
              <a:buNone/>
              <a:defRPr/>
            </a:pPr>
            <a:r>
              <a:rPr lang="en-GB" sz="2100" dirty="0">
                <a:cs typeface="Arial" pitchFamily="34" charset="0"/>
              </a:rPr>
              <a:t>Compare with your experiences?</a:t>
            </a:r>
          </a:p>
          <a:p>
            <a:pPr marL="385763" indent="-385763" algn="just">
              <a:buFont typeface="+mj-lt"/>
              <a:buAutoNum type="arabicPeriod"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132442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30927-A372-0924-F3D6-296E9D5E2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1582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Common Methods and Tools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35011-385B-B464-D322-64EBC3448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3853"/>
            <a:ext cx="9144000" cy="5215812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Job postings</a:t>
            </a:r>
            <a:r>
              <a:rPr lang="en-GB" dirty="0"/>
              <a:t> (online boards, social media, company site).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Employee referrals</a:t>
            </a:r>
            <a:r>
              <a:rPr lang="en-GB" dirty="0"/>
              <a:t> (current staff recommend candidates).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Recruitment agencies</a:t>
            </a:r>
            <a:r>
              <a:rPr lang="en-GB" dirty="0"/>
              <a:t> (for hard-to-fill roles).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Structured interviews</a:t>
            </a:r>
            <a:r>
              <a:rPr lang="en-GB" dirty="0"/>
              <a:t> (same questions for all candidates).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Tests and assessments</a:t>
            </a:r>
            <a:r>
              <a:rPr lang="en-GB" dirty="0"/>
              <a:t> (skills, aptitude, situational judgement).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Assessment centres</a:t>
            </a:r>
            <a:r>
              <a:rPr lang="en-GB" dirty="0"/>
              <a:t> (group tasks, presentations, role plays for senior roles).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508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60736C0E-8A15-8244-9333-4EB7093BB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9144000" cy="5747657"/>
          </a:xfrm>
        </p:spPr>
        <p:txBody>
          <a:bodyPr>
            <a:norm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b="1" dirty="0">
                <a:solidFill>
                  <a:srgbClr val="0070C0"/>
                </a:solidFill>
              </a:rPr>
              <a:t>Factors influencing the choice of selection methods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Available budget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Time-scale for appointment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The accuracy required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The type, specialism and level of post to be filled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Previous custom and practice</a:t>
            </a:r>
          </a:p>
          <a:p>
            <a:pPr marL="457200" indent="-457200">
              <a:spcBef>
                <a:spcPct val="50000"/>
              </a:spcBef>
              <a:buFont typeface="+mj-lt"/>
              <a:buAutoNum type="arabicPeriod"/>
            </a:pPr>
            <a:r>
              <a:rPr lang="en-GB" altLang="en-US" sz="2100" dirty="0">
                <a:cs typeface="Arial" panose="020B0604020202020204" pitchFamily="34" charset="0"/>
              </a:rPr>
              <a:t>The abilities of the staff involved in the process</a:t>
            </a:r>
          </a:p>
          <a:p>
            <a:pPr>
              <a:spcBef>
                <a:spcPct val="50000"/>
              </a:spcBef>
            </a:pPr>
            <a:endParaRPr lang="en-GB" altLang="en-US" sz="2100" dirty="0">
              <a:cs typeface="Arial" panose="020B0604020202020204" pitchFamily="34" charset="0"/>
            </a:endParaRPr>
          </a:p>
          <a:p>
            <a:pPr marL="0" indent="0" algn="ctr">
              <a:spcBef>
                <a:spcPct val="50000"/>
              </a:spcBef>
              <a:buNone/>
            </a:pPr>
            <a:r>
              <a:rPr lang="en-GB" sz="3000" b="1" dirty="0">
                <a:solidFill>
                  <a:srgbClr val="0070C0"/>
                </a:solidFill>
              </a:rPr>
              <a:t>Evaluating recruitment and selection</a:t>
            </a:r>
            <a:endParaRPr lang="en-GB" altLang="en-US" sz="2600" b="1" dirty="0"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Success – getting the right person, at the right time and at the right cost.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2000" dirty="0"/>
              <a:t>How – cost per applicant, total applicants, time taken to fill the role, number of qualified applicants.</a:t>
            </a:r>
          </a:p>
          <a:p>
            <a:pPr>
              <a:spcBef>
                <a:spcPct val="50000"/>
              </a:spcBef>
            </a:pPr>
            <a:endParaRPr lang="en-GB" altLang="en-US" sz="2100" dirty="0">
              <a:cs typeface="Arial" panose="020B0604020202020204" pitchFamily="34" charset="0"/>
            </a:endParaRPr>
          </a:p>
          <a:p>
            <a:endParaRPr lang="en-GB" altLang="en-US" sz="135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631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A33222A2-9011-0841-982D-F793C44D8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81152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FontTx/>
              <a:buNone/>
            </a:pPr>
            <a:r>
              <a:rPr lang="en-US" altLang="en-US" sz="3600" b="1" dirty="0">
                <a:solidFill>
                  <a:srgbClr val="0070C0"/>
                </a:solidFill>
              </a:rPr>
              <a:t>Talent Management</a:t>
            </a:r>
          </a:p>
          <a:p>
            <a:pPr algn="just"/>
            <a:r>
              <a:rPr lang="en-GB" altLang="en-US" sz="2700" dirty="0"/>
              <a:t>Talent management is the process whereby organisations seek to attract, identify, develop, engage, retain and deploy individuals who are considered particularly valuable to an organisation (CIPD, 2017b). </a:t>
            </a:r>
          </a:p>
          <a:p>
            <a:pPr algn="just">
              <a:defRPr/>
            </a:pPr>
            <a:r>
              <a:rPr lang="en-GB" altLang="en-US" sz="2700" dirty="0"/>
              <a:t>Applies to people judged as ‘talented’ – i.e. capable of providing superior added value to the organisation and its stakeholders.</a:t>
            </a:r>
          </a:p>
          <a:p>
            <a:pPr marL="0" indent="0">
              <a:buFontTx/>
              <a:buNone/>
              <a:defRPr/>
            </a:pPr>
            <a:endParaRPr lang="en-GB" altLang="en-US" sz="2700" dirty="0"/>
          </a:p>
          <a:p>
            <a:pPr marL="0" indent="0">
              <a:buFontTx/>
              <a:buNone/>
              <a:defRPr/>
            </a:pPr>
            <a:r>
              <a:rPr lang="en-US" altLang="en-US" sz="2700" dirty="0"/>
              <a:t>Sadler (1993)</a:t>
            </a:r>
          </a:p>
          <a:p>
            <a:pPr marL="0" indent="0">
              <a:buFontTx/>
              <a:buNone/>
              <a:defRPr/>
            </a:pPr>
            <a:r>
              <a:rPr lang="en-US" altLang="en-US" sz="2700" dirty="0"/>
              <a:t>Four main categories of talent:</a:t>
            </a:r>
          </a:p>
          <a:p>
            <a:pPr>
              <a:defRPr/>
            </a:pPr>
            <a:r>
              <a:rPr lang="en-US" altLang="en-US" sz="2700" dirty="0"/>
              <a:t>Specialist expertise</a:t>
            </a:r>
          </a:p>
          <a:p>
            <a:pPr>
              <a:defRPr/>
            </a:pPr>
            <a:r>
              <a:rPr lang="en-US" altLang="en-US" sz="2700" dirty="0"/>
              <a:t>Ability to lead</a:t>
            </a:r>
          </a:p>
          <a:p>
            <a:pPr>
              <a:defRPr/>
            </a:pPr>
            <a:r>
              <a:rPr lang="en-US" altLang="en-US" sz="2700" dirty="0"/>
              <a:t>Business-getting talent</a:t>
            </a:r>
          </a:p>
          <a:p>
            <a:pPr>
              <a:defRPr/>
            </a:pPr>
            <a:r>
              <a:rPr lang="en-US" altLang="en-US" sz="2700" dirty="0"/>
              <a:t>Hybrid talent (a combination of the others)</a:t>
            </a:r>
            <a:endParaRPr lang="en-GB" altLang="en-US" sz="2700" dirty="0"/>
          </a:p>
          <a:p>
            <a:pPr algn="just"/>
            <a:endParaRPr lang="en-GB" altLang="en-US" sz="2700" dirty="0"/>
          </a:p>
          <a:p>
            <a:pPr marL="0" indent="0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94274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1" name="Rectangle 13">
            <a:extLst>
              <a:ext uri="{FF2B5EF4-FFF2-40B4-BE49-F238E27FC236}">
                <a16:creationId xmlns:a16="http://schemas.microsoft.com/office/drawing/2014/main" id="{7FB3E4F0-5527-654C-A9FD-478203EF1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0"/>
            <a:ext cx="8077200" cy="650240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rgbClr val="0070C0"/>
                </a:solidFill>
              </a:rPr>
              <a:t>Talent Management</a:t>
            </a:r>
          </a:p>
        </p:txBody>
      </p:sp>
      <p:sp>
        <p:nvSpPr>
          <p:cNvPr id="7182" name="Rectangle 14">
            <a:extLst>
              <a:ext uri="{FF2B5EF4-FFF2-40B4-BE49-F238E27FC236}">
                <a16:creationId xmlns:a16="http://schemas.microsoft.com/office/drawing/2014/main" id="{51014FE9-F735-CD48-973E-CB6D5DB932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650240"/>
            <a:ext cx="9144000" cy="5049520"/>
          </a:xfrm>
        </p:spPr>
        <p:txBody>
          <a:bodyPr/>
          <a:lstStyle/>
          <a:p>
            <a:pPr>
              <a:lnSpc>
                <a:spcPct val="105000"/>
              </a:lnSpc>
              <a:buFontTx/>
              <a:buNone/>
            </a:pPr>
            <a:r>
              <a:rPr lang="en-US" altLang="en-US" sz="3200" dirty="0">
                <a:solidFill>
                  <a:srgbClr val="0070C0"/>
                </a:solidFill>
              </a:rPr>
              <a:t>Involves:</a:t>
            </a:r>
          </a:p>
          <a:p>
            <a:pPr>
              <a:lnSpc>
                <a:spcPct val="105000"/>
              </a:lnSpc>
            </a:pPr>
            <a:r>
              <a:rPr lang="en-US" altLang="en-US" sz="2800" dirty="0"/>
              <a:t>Recruitment &amp; Selection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Knowledge, Skills, and Abilities</a:t>
            </a:r>
          </a:p>
          <a:p>
            <a:pPr>
              <a:lnSpc>
                <a:spcPct val="105000"/>
              </a:lnSpc>
            </a:pPr>
            <a:r>
              <a:rPr lang="en-US" altLang="en-US" sz="2800" dirty="0"/>
              <a:t>Employee Development &amp; Training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Improve skills and broaden knowledge</a:t>
            </a:r>
          </a:p>
          <a:p>
            <a:pPr>
              <a:lnSpc>
                <a:spcPct val="105000"/>
              </a:lnSpc>
            </a:pPr>
            <a:r>
              <a:rPr lang="en-US" altLang="en-US" sz="2800" dirty="0"/>
              <a:t>Performance Management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Provide feedback for improvement</a:t>
            </a:r>
            <a:endParaRPr lang="en-US" altLang="en-US" sz="2000" dirty="0"/>
          </a:p>
          <a:p>
            <a:pPr>
              <a:lnSpc>
                <a:spcPct val="105000"/>
              </a:lnSpc>
            </a:pPr>
            <a:r>
              <a:rPr lang="en-US" altLang="en-US" sz="2800" dirty="0"/>
              <a:t>Compensation &amp; Benefits</a:t>
            </a:r>
          </a:p>
          <a:p>
            <a:pPr lvl="1">
              <a:lnSpc>
                <a:spcPct val="80000"/>
              </a:lnSpc>
            </a:pPr>
            <a:r>
              <a:rPr lang="en-US" altLang="en-US" sz="2000" dirty="0"/>
              <a:t>Rewarding employees to meet financial needs</a:t>
            </a:r>
          </a:p>
          <a:p>
            <a:pPr>
              <a:lnSpc>
                <a:spcPct val="105000"/>
              </a:lnSpc>
            </a:pPr>
            <a:r>
              <a:rPr lang="en-US" altLang="en-US" sz="2800" dirty="0"/>
              <a:t>Succession Planning</a:t>
            </a:r>
          </a:p>
          <a:p>
            <a:pPr lvl="1">
              <a:lnSpc>
                <a:spcPct val="80000"/>
              </a:lnSpc>
            </a:pPr>
            <a:r>
              <a:rPr lang="en-US" altLang="en-US" sz="2000" dirty="0"/>
              <a:t>Tomorrow’s leaders</a:t>
            </a:r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1800" dirty="0"/>
          </a:p>
          <a:p>
            <a:pPr lvl="1">
              <a:lnSpc>
                <a:spcPct val="80000"/>
              </a:lnSpc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 lvl="1">
              <a:lnSpc>
                <a:spcPct val="80000"/>
              </a:lnSpc>
              <a:buFont typeface="Trebuchet MS" panose="020B0703020202090204" pitchFamily="34" charset="0"/>
              <a:buNone/>
            </a:pPr>
            <a:endParaRPr lang="en-US" altLang="en-US" sz="2000" dirty="0"/>
          </a:p>
          <a:p>
            <a:pPr>
              <a:lnSpc>
                <a:spcPct val="105000"/>
              </a:lnSpc>
            </a:pP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3582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71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71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71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1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500"/>
                                        <p:tgtEl>
                                          <p:spTgt spid="71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1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71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Content Placeholder 2">
            <a:extLst>
              <a:ext uri="{FF2B5EF4-FFF2-40B4-BE49-F238E27FC236}">
                <a16:creationId xmlns:a16="http://schemas.microsoft.com/office/drawing/2014/main" id="{31B26D45-B71E-C14A-B800-90859CF6C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3280"/>
            <a:ext cx="9144000" cy="4866640"/>
          </a:xfrm>
        </p:spPr>
        <p:txBody>
          <a:bodyPr>
            <a:normAutofit/>
          </a:bodyPr>
          <a:lstStyle/>
          <a:p>
            <a:pPr algn="just"/>
            <a:r>
              <a:rPr lang="en-US" sz="2800" dirty="0"/>
              <a:t>The right talent in the right place at the right time with the right capabilities </a:t>
            </a:r>
          </a:p>
          <a:p>
            <a:pPr algn="just"/>
            <a:r>
              <a:rPr lang="en-US" sz="3200" dirty="0">
                <a:solidFill>
                  <a:srgbClr val="0070C0"/>
                </a:solidFill>
              </a:rPr>
              <a:t>Examples of talent-related decisions: </a:t>
            </a:r>
          </a:p>
          <a:p>
            <a:pPr lvl="1" algn="just"/>
            <a:r>
              <a:rPr lang="en-US" sz="2400" dirty="0"/>
              <a:t>Who gets promoted? When should they be promoted? </a:t>
            </a:r>
          </a:p>
          <a:p>
            <a:pPr lvl="1" algn="just"/>
            <a:r>
              <a:rPr lang="en-US" sz="2400" dirty="0"/>
              <a:t>Who/when is the right person/time for a developmental activity? </a:t>
            </a:r>
          </a:p>
          <a:p>
            <a:pPr lvl="1" algn="just"/>
            <a:r>
              <a:rPr lang="en-US" sz="2400" dirty="0"/>
              <a:t>When do we stop investing in someone’s development and “start over” with someone else? </a:t>
            </a:r>
          </a:p>
          <a:p>
            <a:endParaRPr lang="en-US" dirty="0"/>
          </a:p>
          <a:p>
            <a:endParaRPr lang="en-US" sz="2800" dirty="0">
              <a:effectLst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DB3AE64-E682-5548-BEF6-68A0ECA84A47}"/>
              </a:ext>
            </a:extLst>
          </p:cNvPr>
          <p:cNvSpPr/>
          <p:nvPr/>
        </p:nvSpPr>
        <p:spPr>
          <a:xfrm>
            <a:off x="0" y="1"/>
            <a:ext cx="91440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4400" b="1" dirty="0">
                <a:solidFill>
                  <a:srgbClr val="0070C0"/>
                </a:solidFill>
              </a:rPr>
              <a:t>Strategic Talent Management</a:t>
            </a:r>
            <a:endParaRPr lang="en-GB" altLang="en-US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924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95F29-E35B-6CAC-FC47-E0466A2DC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60399"/>
          </a:xfrm>
        </p:spPr>
        <p:txBody>
          <a:bodyPr>
            <a:normAutofit fontScale="90000"/>
          </a:bodyPr>
          <a:lstStyle/>
          <a:p>
            <a:br>
              <a:rPr lang="en-GB" sz="4400" b="1" dirty="0"/>
            </a:br>
            <a:r>
              <a:rPr lang="en-GB" sz="3600" b="1" dirty="0"/>
              <a:t>Linking HR Planning to Talent Management Ecosystem Thinking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B66A1-F3A7-E530-EB56-50EBC27AD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822960"/>
            <a:ext cx="9143999" cy="491282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There is now shift from traditional Human Resource planning to ecosystem logic, which now sees talent now as a </a:t>
            </a:r>
            <a:r>
              <a:rPr lang="en-GB" i="1" dirty="0"/>
              <a:t>strategic asset</a:t>
            </a:r>
            <a:r>
              <a:rPr lang="en-GB" dirty="0"/>
              <a:t>, not just a cost.</a:t>
            </a:r>
          </a:p>
          <a:p>
            <a:endParaRPr lang="en-GB" dirty="0"/>
          </a:p>
          <a:p>
            <a:r>
              <a:rPr lang="en-GB" dirty="0"/>
              <a:t>The focus has moved to demand forecasting and internal supply analysis</a:t>
            </a:r>
          </a:p>
          <a:p>
            <a:r>
              <a:rPr lang="en-GB" dirty="0"/>
              <a:t>There is now more interest in succession planning and leadership pipelines, because of the reduced dependency on external labour markets</a:t>
            </a:r>
          </a:p>
          <a:p>
            <a:r>
              <a:rPr lang="en-GB" dirty="0"/>
              <a:t>The overall aim is to improve retention and engagement outcomes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Hence the amalgamation of the integration of:</a:t>
            </a:r>
          </a:p>
          <a:p>
            <a:pPr lvl="1"/>
            <a:r>
              <a:rPr lang="en-GB" dirty="0"/>
              <a:t>Build Model/Strategy</a:t>
            </a:r>
          </a:p>
          <a:p>
            <a:pPr lvl="1"/>
            <a:r>
              <a:rPr lang="en-GB" dirty="0"/>
              <a:t>Buy Model/Strategy</a:t>
            </a:r>
          </a:p>
          <a:p>
            <a:pPr lvl="1"/>
            <a:r>
              <a:rPr lang="en-GB" dirty="0"/>
              <a:t>Borrow Model/strategy</a:t>
            </a:r>
          </a:p>
          <a:p>
            <a:pPr lvl="1"/>
            <a:r>
              <a:rPr lang="en-GB" dirty="0"/>
              <a:t>Bind (retain &amp; engage)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Theory links - </a:t>
            </a:r>
            <a:r>
              <a:rPr lang="en-GB" dirty="0"/>
              <a:t>Human Capital Theory, Resource-Based View (RBV) - Talent as a source of sustainable competitive advantage (RBV)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305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1F335-3E39-0B58-E90E-8D57B7F34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6501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3600" b="1" dirty="0"/>
              <a:t>Build vs Buy Talent Strategy (Strategic Model)</a:t>
            </a:r>
            <a:br>
              <a:rPr lang="en-GB" sz="36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03D80-11D0-B60B-4B88-5BF166B67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65018"/>
            <a:ext cx="9144001" cy="50855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BUY STRATEGY</a:t>
            </a:r>
          </a:p>
          <a:p>
            <a:r>
              <a:rPr lang="en-GB" dirty="0"/>
              <a:t>Scarce, immediately critical skills</a:t>
            </a:r>
          </a:p>
          <a:p>
            <a:r>
              <a:rPr lang="en-GB" dirty="0"/>
              <a:t>Short-term capability injection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BUILD STRATEGY</a:t>
            </a:r>
          </a:p>
          <a:p>
            <a:r>
              <a:rPr lang="en-GB" dirty="0"/>
              <a:t>Leadership capability</a:t>
            </a:r>
          </a:p>
          <a:p>
            <a:r>
              <a:rPr lang="en-GB" dirty="0"/>
              <a:t>Innovation capability</a:t>
            </a:r>
          </a:p>
          <a:p>
            <a:r>
              <a:rPr lang="en-GB" dirty="0"/>
              <a:t>Cultural and firm-specific skills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summary BUY scarce, immediately critical skills (e.g. AI, cyber) and BUILD Leadership capability, innovation capacity, cultural fit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6661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4D1CB-1457-ABD1-BF43-D18FD93AF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43280"/>
          </a:xfrm>
        </p:spPr>
        <p:txBody>
          <a:bodyPr>
            <a:noAutofit/>
          </a:bodyPr>
          <a:lstStyle/>
          <a:p>
            <a:r>
              <a:rPr lang="en-GB" sz="3200" b="1" dirty="0"/>
              <a:t>Key Risks Organisations face if the rely mainly on external recruitment (buy-only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F836-5F86-ED50-7FB4-1BC0148BD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76960"/>
            <a:ext cx="9144000" cy="46377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The ‘Buy-Only’ Models Are Unsustainable because of:</a:t>
            </a:r>
          </a:p>
          <a:p>
            <a:r>
              <a:rPr lang="en-GB" dirty="0"/>
              <a:t>Escalating recruitment and wage costs/inflation, </a:t>
            </a:r>
          </a:p>
          <a:p>
            <a:r>
              <a:rPr lang="en-GB" dirty="0"/>
              <a:t>Weak development of firm-specific human capital, </a:t>
            </a:r>
          </a:p>
          <a:p>
            <a:r>
              <a:rPr lang="en-GB" dirty="0"/>
              <a:t>Increased turnover and reduced organisational loyalty, </a:t>
            </a:r>
          </a:p>
          <a:p>
            <a:r>
              <a:rPr lang="en-GB" dirty="0"/>
              <a:t>Limited long-term competitive advantage, </a:t>
            </a:r>
          </a:p>
          <a:p>
            <a:r>
              <a:rPr lang="en-GB" dirty="0"/>
              <a:t>Cultural dilution,</a:t>
            </a:r>
          </a:p>
          <a:p>
            <a:r>
              <a:rPr lang="en-GB" dirty="0"/>
              <a:t>Weak internal pipelines, </a:t>
            </a:r>
          </a:p>
          <a:p>
            <a:r>
              <a:rPr lang="en-GB" dirty="0"/>
              <a:t>Reduced employer brand loyalty,</a:t>
            </a:r>
          </a:p>
          <a:p>
            <a:r>
              <a:rPr lang="en-GB" dirty="0"/>
              <a:t>Knowledge leakage and knowledge loss, which leads to long-term strategic risk.</a:t>
            </a:r>
          </a:p>
          <a:p>
            <a:pPr marL="0" indent="0">
              <a:buNone/>
            </a:pPr>
            <a:r>
              <a:rPr lang="en-GB" sz="2000" dirty="0"/>
              <a:t>Cappelli (2008)  &amp; Barney (1991)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9746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4A78A-EBA3-A29D-80BE-96278E0D0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8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Current Tech Talent Ecosystems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48A85-0662-D4A8-5B84-1114FE0F5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3454"/>
            <a:ext cx="9144000" cy="5086465"/>
          </a:xfrm>
        </p:spPr>
        <p:txBody>
          <a:bodyPr>
            <a:normAutofit/>
          </a:bodyPr>
          <a:lstStyle/>
          <a:p>
            <a:r>
              <a:rPr lang="en-GB" dirty="0"/>
              <a:t>There is high reliance on external hiring</a:t>
            </a:r>
          </a:p>
          <a:p>
            <a:r>
              <a:rPr lang="en-GB" dirty="0"/>
              <a:t>Scarcity and skills shortages in AI, data, and cyber security</a:t>
            </a:r>
          </a:p>
          <a:p>
            <a:r>
              <a:rPr lang="en-GB" dirty="0"/>
              <a:t>Competitive labour markets</a:t>
            </a:r>
          </a:p>
          <a:p>
            <a:r>
              <a:rPr lang="en-GB" dirty="0"/>
              <a:t>High voluntary turnover and rising recruitment costs</a:t>
            </a:r>
          </a:p>
          <a:p>
            <a:r>
              <a:rPr lang="en-GB" dirty="0"/>
              <a:t>Risk of cultural misalignment and knowledge loss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Question: Why do tech firms default to “buy” strategies?</a:t>
            </a:r>
          </a:p>
          <a:p>
            <a:r>
              <a:rPr lang="en-GB" dirty="0"/>
              <a:t>Discuss speed vs sustainability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73560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8FD4-2CF0-C39A-9A94-471888514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3815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Self-Determination Theory (SDT)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051F0-7ACD-0423-E719-F49DCFCF9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8150"/>
            <a:ext cx="9144000" cy="546470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Self-Determination Theory (SDT)</a:t>
            </a:r>
            <a:r>
              <a:rPr lang="en-GB" dirty="0"/>
              <a:t> is a </a:t>
            </a:r>
            <a:r>
              <a:rPr lang="en-GB" b="1" dirty="0"/>
              <a:t>psychological framework</a:t>
            </a:r>
            <a:r>
              <a:rPr lang="en-GB" dirty="0"/>
              <a:t> that explains human motivation, personality development, and psychological wellness. The theory suggests that people are driven by a need to grow and achieve </a:t>
            </a:r>
            <a:r>
              <a:rPr lang="en-GB" dirty="0" err="1"/>
              <a:t>fulfillment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According to SDT, humans are not just motivated by external rewards like money or praise. Instead, they have an inherent, internal drive to learn, grow, and succeed.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Three Basic Psychological Needs of SDT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Autonomy:</a:t>
            </a:r>
            <a:r>
              <a:rPr lang="en-GB" dirty="0"/>
              <a:t> Feeling choice and volition in your work (Choice in tasks, methods, and scheduling where possible and Clear goals with flexibility on “how.”)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Competence:</a:t>
            </a:r>
            <a:r>
              <a:rPr lang="en-GB" dirty="0"/>
              <a:t> Feeling effective and growing mastery (Stretch tasks with coaching and feedback &amp; Visible progress and mastery pathways)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Relatedness:</a:t>
            </a:r>
            <a:r>
              <a:rPr lang="en-GB" dirty="0"/>
              <a:t> Feeling cared for and connected to others (Inclusive teams, mentoring, and peer support &amp; Leaders who show genuine care and respect).</a:t>
            </a:r>
          </a:p>
          <a:p>
            <a:pPr marL="0" indent="0">
              <a:buNone/>
            </a:pPr>
            <a:r>
              <a:rPr lang="en-GB" b="1" dirty="0"/>
              <a:t>According to SDT theory, </a:t>
            </a:r>
            <a:r>
              <a:rPr lang="en-GB" dirty="0"/>
              <a:t>When these needs (autonomy, competence and relatedness) are supported, people show more autonomous motivation, engagement, and well-being.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Outcomes:</a:t>
            </a:r>
            <a:endParaRPr lang="en-GB" dirty="0"/>
          </a:p>
          <a:p>
            <a:pPr lvl="0"/>
            <a:r>
              <a:rPr lang="en-GB" dirty="0"/>
              <a:t>Higher engagement, satisfaction, and performance; lower burnout and turnover. </a:t>
            </a:r>
          </a:p>
        </p:txBody>
      </p:sp>
    </p:spTree>
    <p:extLst>
      <p:ext uri="{BB962C8B-B14F-4D97-AF65-F5344CB8AC3E}">
        <p14:creationId xmlns:p14="http://schemas.microsoft.com/office/powerpoint/2010/main" val="1214955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C375D-7928-9086-5FCB-4F5E15166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36195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Employee Experience: Holistic View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FA076-C089-0C7A-793D-E0EC98677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61952"/>
            <a:ext cx="9144000" cy="5876924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en-GB" dirty="0"/>
              <a:t>Employee Experience (EX) is the sum of what employees see, feel, and encounter across their journey in the organisation. It the “user experience” of work; it must be designed. If done well, if leads to Higher engagement, productivity, and retention with stronger employer brand and talent attraction.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Journey Stages: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Attract &amp; Hire:</a:t>
            </a:r>
            <a:r>
              <a:rPr lang="en-GB" dirty="0"/>
              <a:t> Brand, application, interview, offer.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Onboard:</a:t>
            </a:r>
            <a:r>
              <a:rPr lang="en-GB" dirty="0"/>
              <a:t> First weeks, role clarity, connections.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Perform &amp; Grow:</a:t>
            </a:r>
            <a:r>
              <a:rPr lang="en-GB" dirty="0"/>
              <a:t> Daily work, feedback, development, mobility.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Stay or Leave:</a:t>
            </a:r>
            <a:r>
              <a:rPr lang="en-GB" dirty="0"/>
              <a:t> Recognition, career options, exit experience.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dirty="0"/>
              <a:t>Designing Employee Experience for Flourishing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Human-centred:</a:t>
            </a:r>
            <a:r>
              <a:rPr lang="en-GB" dirty="0"/>
              <a:t> Co-design with employees; test and iterate.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Frictionless:</a:t>
            </a:r>
            <a:r>
              <a:rPr lang="en-GB" dirty="0"/>
              <a:t> Remove pain points (slow approvals, unclear processes).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Meaningful:</a:t>
            </a:r>
            <a:r>
              <a:rPr lang="en-GB" dirty="0"/>
              <a:t> Connect work to purpose and impact.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Inclusive:</a:t>
            </a:r>
            <a:r>
              <a:rPr lang="en-GB" dirty="0"/>
              <a:t> Ensure fair access to opportunities and support.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sz="2100" dirty="0"/>
              <a:t>Managers should be trained in coaching, safety, and need-supportive leadership, with tools and spaces that enable collaboration and focus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624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B7672-CFCA-51B1-86E7-1F34BEDB3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1"/>
            <a:ext cx="9144000" cy="631026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dirty="0"/>
              <a:t>Psychological safety</a:t>
            </a:r>
            <a:r>
              <a:rPr lang="en-GB" sz="2600" dirty="0"/>
              <a:t> is the shared belief that a team or environment is </a:t>
            </a:r>
            <a:r>
              <a:rPr lang="en-GB" sz="2600" b="1" dirty="0"/>
              <a:t>safe for interpersonal risk-taking.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r>
              <a:rPr lang="en-GB" sz="2600" dirty="0"/>
              <a:t>It means individuals feel confident they will not be humiliated, punished, or rejected for speaking up with ideas, questions, concerns, or mistakes.</a:t>
            </a:r>
          </a:p>
          <a:p>
            <a:pPr marL="0" indent="0">
              <a:buNone/>
            </a:pPr>
            <a:r>
              <a:rPr lang="en-GB" sz="2600" dirty="0"/>
              <a:t>When psychological safety is high, people shift from a mindset of self-protection ("How do I look?") to a mindset of learning and collaboration ("How can we solve this?").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Integrating Psychological Safety with Self-Determination Theory (SDT)</a:t>
            </a:r>
          </a:p>
          <a:p>
            <a:pPr marL="0" indent="0">
              <a:buNone/>
            </a:pPr>
            <a:r>
              <a:rPr lang="en-GB" sz="2600" dirty="0"/>
              <a:t>To foster a thriving culture, psychological safety acts as the bedrock that allows the three basic human needs of Self-Determination Theory to flourish:</a:t>
            </a:r>
          </a:p>
          <a:p>
            <a:pPr marL="0" indent="0">
              <a:buNone/>
            </a:pPr>
            <a:r>
              <a:rPr lang="en-GB" dirty="0"/>
              <a:t>                +-----------------------------------+</a:t>
            </a:r>
          </a:p>
          <a:p>
            <a:pPr marL="0" indent="0">
              <a:buNone/>
            </a:pPr>
            <a:r>
              <a:rPr lang="en-GB" dirty="0"/>
              <a:t>                  |       </a:t>
            </a:r>
            <a:r>
              <a:rPr lang="en-GB" b="1" dirty="0"/>
              <a:t>PSYCHOLOGICAL SAFETY        </a:t>
            </a:r>
            <a:r>
              <a:rPr lang="en-GB" dirty="0"/>
              <a:t>|</a:t>
            </a:r>
          </a:p>
          <a:p>
            <a:pPr marL="0" indent="0">
              <a:buNone/>
            </a:pPr>
            <a:r>
              <a:rPr lang="en-GB" dirty="0"/>
              <a:t>                  | (The foundation of trust &amp; risk)  |</a:t>
            </a:r>
          </a:p>
          <a:p>
            <a:pPr marL="0" indent="0">
              <a:buNone/>
            </a:pPr>
            <a:r>
              <a:rPr lang="en-GB" dirty="0"/>
              <a:t>                  +-----------------+-----------------+</a:t>
            </a:r>
          </a:p>
          <a:p>
            <a:pPr marL="0" indent="0">
              <a:buNone/>
            </a:pPr>
            <a:r>
              <a:rPr lang="en-GB" dirty="0"/>
              <a:t>                                    |</a:t>
            </a:r>
          </a:p>
          <a:p>
            <a:pPr marL="0" indent="0">
              <a:buNone/>
            </a:pPr>
            <a:r>
              <a:rPr lang="en-GB" dirty="0"/>
              <a:t>         +--------------------------+--------------------------+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|                          |                          |</a:t>
            </a:r>
          </a:p>
          <a:p>
            <a:pPr marL="0" indent="0">
              <a:buNone/>
            </a:pPr>
            <a:r>
              <a:rPr lang="en-GB" dirty="0"/>
              <a:t>        v                          </a:t>
            </a:r>
            <a:r>
              <a:rPr lang="en-GB" dirty="0" err="1"/>
              <a:t>v</a:t>
            </a:r>
            <a:r>
              <a:rPr lang="en-GB" dirty="0"/>
              <a:t>                          </a:t>
            </a:r>
            <a:r>
              <a:rPr lang="en-GB" dirty="0" err="1"/>
              <a:t>v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[ AUTONOMY ]    [ COMPETENCE ]    [ RELATEDNESS ]</a:t>
            </a:r>
          </a:p>
          <a:p>
            <a:pPr marL="0" indent="0">
              <a:buNone/>
            </a:pPr>
            <a:r>
              <a:rPr lang="en-GB" sz="2000" dirty="0"/>
              <a:t>Owning one's actions      Learning from errors      Authentic connection</a:t>
            </a:r>
          </a:p>
          <a:p>
            <a:pPr marL="0" indent="0">
              <a:buNone/>
            </a:pPr>
            <a:r>
              <a:rPr lang="en-GB" sz="2000" dirty="0"/>
              <a:t>Without fear of blame     Without fear of shame   Without fear of exclusion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9842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82435-93E8-0D80-4740-5E26C0191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86664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1. Supporting Autonomy: </a:t>
            </a:r>
            <a:r>
              <a:rPr lang="en-GB" dirty="0"/>
              <a:t>Autonomy is the need to feel in control of one’s own </a:t>
            </a:r>
            <a:r>
              <a:rPr lang="en-GB" dirty="0" err="1"/>
              <a:t>behaviors</a:t>
            </a:r>
            <a:r>
              <a:rPr lang="en-GB" dirty="0"/>
              <a:t> and goals.</a:t>
            </a:r>
          </a:p>
          <a:p>
            <a:pPr marL="0" lvl="0" indent="0">
              <a:buNone/>
            </a:pPr>
            <a:r>
              <a:rPr lang="en-GB" b="1" dirty="0"/>
              <a:t>The Connection:</a:t>
            </a:r>
            <a:r>
              <a:rPr lang="en-GB" dirty="0"/>
              <a:t> People will not exercise autonomy (taking initiative, proposing creative solutions, or making independent decisions) if they fear a mistake will lead to severe negative consequences.</a:t>
            </a:r>
          </a:p>
          <a:p>
            <a:pPr marL="0" lvl="0" indent="0">
              <a:buNone/>
            </a:pPr>
            <a:r>
              <a:rPr lang="en-GB" b="1" dirty="0"/>
              <a:t>How to Build It:</a:t>
            </a:r>
            <a:endParaRPr lang="en-GB" dirty="0"/>
          </a:p>
          <a:p>
            <a:pPr lvl="1"/>
            <a:r>
              <a:rPr lang="en-GB" sz="2400" b="1" dirty="0"/>
              <a:t>Frame work as a learning problem:</a:t>
            </a:r>
            <a:r>
              <a:rPr lang="en-GB" sz="2400" dirty="0"/>
              <a:t> Shift the narrative from "executing flawless tasks" to "navigating an interdependent learning process." This gives people permission to experiment with their own approaches.</a:t>
            </a:r>
          </a:p>
          <a:p>
            <a:pPr lvl="1"/>
            <a:r>
              <a:rPr lang="en-GB" sz="2400" b="1" dirty="0"/>
              <a:t>Involve people in decision-making:</a:t>
            </a:r>
            <a:r>
              <a:rPr lang="en-GB" sz="2400" dirty="0"/>
              <a:t> Actively solicit input on how goals are met and give individuals ownership over their projects.</a:t>
            </a:r>
          </a:p>
          <a:p>
            <a:pPr lvl="1"/>
            <a:r>
              <a:rPr lang="en-GB" sz="2400" b="1" dirty="0"/>
              <a:t>Avoid micromanagement:</a:t>
            </a:r>
            <a:r>
              <a:rPr lang="en-GB" sz="2400" dirty="0"/>
              <a:t> Set clear guardrails and final objectives but let team members decide the route to get there.</a:t>
            </a:r>
          </a:p>
          <a:p>
            <a:pPr marL="0" indent="0">
              <a:buNone/>
            </a:pPr>
            <a:r>
              <a:rPr lang="en-GB" b="1" dirty="0"/>
              <a:t>2. Supporting Competence: </a:t>
            </a:r>
            <a:r>
              <a:rPr lang="en-GB" dirty="0"/>
              <a:t>Competence is the need to feel effective, master tasks, and grow skills.</a:t>
            </a:r>
          </a:p>
          <a:p>
            <a:pPr marL="0" lvl="0" indent="0">
              <a:buNone/>
            </a:pPr>
            <a:r>
              <a:rPr lang="en-GB" b="1" dirty="0"/>
              <a:t>The Connection:</a:t>
            </a:r>
            <a:r>
              <a:rPr lang="en-GB" dirty="0"/>
              <a:t> True growth requires pushing past one's comfort zone, which naturally involves stumbling. If an environment punishes errors, people will hide their weaknesses and avoid challenging tasks, stunting their development.</a:t>
            </a:r>
          </a:p>
          <a:p>
            <a:pPr marL="0" lvl="0" indent="0">
              <a:buNone/>
            </a:pPr>
            <a:r>
              <a:rPr lang="en-GB" b="1" dirty="0"/>
              <a:t>How to Build It:</a:t>
            </a:r>
            <a:endParaRPr lang="en-GB" dirty="0"/>
          </a:p>
          <a:p>
            <a:pPr lvl="1"/>
            <a:r>
              <a:rPr lang="en-GB" sz="2400" b="1" dirty="0"/>
              <a:t>Destigmatize failure:</a:t>
            </a:r>
            <a:r>
              <a:rPr lang="en-GB" sz="2400" dirty="0"/>
              <a:t> Treat mistakes as data points rather than character flaws. Conduct "blameless post-mortems" to focus on </a:t>
            </a:r>
            <a:r>
              <a:rPr lang="en-GB" sz="2400" i="1" dirty="0"/>
              <a:t>what</a:t>
            </a:r>
            <a:r>
              <a:rPr lang="en-GB" sz="2400" dirty="0"/>
              <a:t> went wrong and </a:t>
            </a:r>
            <a:r>
              <a:rPr lang="en-GB" sz="2400" i="1" dirty="0"/>
              <a:t>how</a:t>
            </a:r>
            <a:r>
              <a:rPr lang="en-GB" sz="2400" dirty="0"/>
              <a:t> to prevent it, rather than </a:t>
            </a:r>
            <a:r>
              <a:rPr lang="en-GB" sz="2400" i="1" dirty="0"/>
              <a:t>who</a:t>
            </a:r>
            <a:r>
              <a:rPr lang="en-GB" sz="2400" dirty="0"/>
              <a:t> is to blame.</a:t>
            </a:r>
          </a:p>
          <a:p>
            <a:pPr lvl="1"/>
            <a:r>
              <a:rPr lang="en-GB" sz="2400" b="1" dirty="0"/>
              <a:t>Celebrate curiosity:</a:t>
            </a:r>
            <a:r>
              <a:rPr lang="en-GB" sz="2400" dirty="0"/>
              <a:t> Explicitly reward people for asking questions, seeking help, and admitting when they do not know something.</a:t>
            </a:r>
          </a:p>
          <a:p>
            <a:pPr lvl="1"/>
            <a:r>
              <a:rPr lang="en-GB" sz="2400" b="1" dirty="0"/>
              <a:t>Provide developmental feedback:</a:t>
            </a:r>
            <a:r>
              <a:rPr lang="en-GB" sz="2400" dirty="0"/>
              <a:t> Offer constructive feedback focused on effort, strategies, and growth potential, rather than rigid performance metrics.</a:t>
            </a:r>
          </a:p>
          <a:p>
            <a:pPr marL="0" indent="0">
              <a:buNone/>
            </a:pPr>
            <a:r>
              <a:rPr lang="en-GB" b="1" dirty="0"/>
              <a:t>3. Supporting Relatedness: </a:t>
            </a:r>
            <a:r>
              <a:rPr lang="en-GB" dirty="0"/>
              <a:t>Relatedness is the need to feel a sense of belonging and attachment to other people.</a:t>
            </a:r>
          </a:p>
          <a:p>
            <a:pPr marL="0" lvl="0" indent="0">
              <a:buNone/>
            </a:pPr>
            <a:r>
              <a:rPr lang="en-GB" b="1" dirty="0"/>
              <a:t>The Connection:</a:t>
            </a:r>
            <a:r>
              <a:rPr lang="en-GB" dirty="0"/>
              <a:t> True belonging cannot exist without vulnerability. If people feel they must wear a mask or hide their true thoughts to fit in, their connections remain superficial and exhausting.</a:t>
            </a:r>
          </a:p>
          <a:p>
            <a:pPr marL="0" lvl="0" indent="0">
              <a:buNone/>
            </a:pPr>
            <a:r>
              <a:rPr lang="en-GB" b="1" dirty="0"/>
              <a:t>How to Build It:</a:t>
            </a:r>
            <a:endParaRPr lang="en-GB" dirty="0"/>
          </a:p>
          <a:p>
            <a:pPr lvl="1"/>
            <a:r>
              <a:rPr lang="en-GB" sz="2400" b="1" dirty="0"/>
              <a:t>Model vulnerability:</a:t>
            </a:r>
            <a:r>
              <a:rPr lang="en-GB" sz="2400" dirty="0"/>
              <a:t> Share your own missteps, uncertainties, or limitations openly. When leaders or peers say, "I missed something here" or "I need your help," it implicitly grants others permission to be human.</a:t>
            </a:r>
          </a:p>
          <a:p>
            <a:pPr lvl="1"/>
            <a:r>
              <a:rPr lang="en-GB" sz="2400" b="1" dirty="0"/>
              <a:t>Practice active, respectful listening:</a:t>
            </a:r>
            <a:r>
              <a:rPr lang="en-GB" sz="2400" dirty="0"/>
              <a:t> Validate contributions even if you disagree with them (e.g., "Thank you for bringing that perspective up, it helps us see a blind spot").</a:t>
            </a:r>
          </a:p>
          <a:p>
            <a:pPr lvl="1"/>
            <a:r>
              <a:rPr lang="en-GB" sz="2400" b="1" dirty="0"/>
              <a:t>Establish zero tolerance for bullying or mockery:</a:t>
            </a:r>
            <a:r>
              <a:rPr lang="en-GB" sz="2400" dirty="0"/>
              <a:t> Guard the boundaries of respect fiercely so everyone knows their personal dignity is protected.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864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F15AE-331C-C7AB-3F12-57CB8D1A6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953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the Theories Fit Together: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A80B5-F400-2930-60CF-0229224AB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5300"/>
            <a:ext cx="9144000" cy="521017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b="1" dirty="0"/>
              <a:t>Talent Management:</a:t>
            </a:r>
            <a:r>
              <a:rPr lang="en-GB" dirty="0"/>
              <a:t> Structures opportunities for growth, mobility, and recognition. </a:t>
            </a:r>
          </a:p>
          <a:p>
            <a:pPr lvl="0"/>
            <a:r>
              <a:rPr lang="en-GB" b="1" dirty="0"/>
              <a:t>Job Crafting, Job Characteristics and SDT:</a:t>
            </a:r>
            <a:r>
              <a:rPr lang="en-GB" dirty="0"/>
              <a:t> Empowers individuals to shape work that satisfies autonomy, competence, relatedness. </a:t>
            </a:r>
          </a:p>
          <a:p>
            <a:pPr lvl="0"/>
            <a:r>
              <a:rPr lang="en-GB" b="1" dirty="0"/>
              <a:t>Employee Experience &amp; Psychological Safety:</a:t>
            </a:r>
            <a:r>
              <a:rPr lang="en-GB" dirty="0"/>
              <a:t> Ensures the whole journey reinforces these conditions.</a:t>
            </a:r>
          </a:p>
          <a:p>
            <a:pPr lvl="0"/>
            <a:endParaRPr lang="en-GB" dirty="0"/>
          </a:p>
          <a:p>
            <a:pPr marL="0" lvl="0" indent="0" algn="ctr">
              <a:buNone/>
            </a:pPr>
            <a:r>
              <a:rPr lang="en-GB" b="1" dirty="0"/>
              <a:t>PRACTICAL INTERVENTIONS</a:t>
            </a:r>
          </a:p>
          <a:p>
            <a:r>
              <a:rPr lang="en-GB" b="1" dirty="0"/>
              <a:t>Talent &amp; Development: </a:t>
            </a:r>
            <a:r>
              <a:rPr lang="en-GB" dirty="0"/>
              <a:t>Create stretch assignments and Map career paths and enable lateral moves. </a:t>
            </a:r>
          </a:p>
          <a:p>
            <a:pPr lvl="0"/>
            <a:r>
              <a:rPr lang="en-GB" b="1" dirty="0"/>
              <a:t>Job Design &amp; Motivation: </a:t>
            </a:r>
            <a:r>
              <a:rPr lang="en-GB" dirty="0"/>
              <a:t>Offer job-crafting workshops; allow task/relationship tweaks. Set clear goals; give choice on methods; provide coaching for competence.</a:t>
            </a:r>
          </a:p>
          <a:p>
            <a:r>
              <a:rPr lang="en-GB" b="1" dirty="0"/>
              <a:t>Experience &amp; Systems: </a:t>
            </a:r>
            <a:r>
              <a:rPr lang="en-GB" dirty="0"/>
              <a:t>Simplify onboarding; assign buddies/mentors. Measure Employee experience pain points and fix top frictions.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8806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C1FBC-C53F-0048-A800-B701D8B80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66725"/>
          </a:xfrm>
        </p:spPr>
        <p:txBody>
          <a:bodyPr>
            <a:noAutofit/>
          </a:bodyPr>
          <a:lstStyle/>
          <a:p>
            <a:r>
              <a:rPr lang="en-GB" sz="3200" b="1" dirty="0"/>
              <a:t>Talent Development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9CAFC-4F62-145E-7C21-0C8B3E8B1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66724"/>
            <a:ext cx="9143999" cy="532447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500" dirty="0"/>
              <a:t>A </a:t>
            </a:r>
            <a:r>
              <a:rPr lang="en-GB" sz="2500" b="1" dirty="0"/>
              <a:t>talent development framework</a:t>
            </a:r>
            <a:r>
              <a:rPr lang="en-GB" sz="2500" dirty="0"/>
              <a:t> is a structured blueprint that organizations use to systematically assess, build, and retain the skills, capabilities, and leadership needed to achieve business goals. </a:t>
            </a:r>
          </a:p>
          <a:p>
            <a:pPr marL="0" indent="0" algn="ctr">
              <a:buNone/>
            </a:pPr>
            <a:r>
              <a:rPr lang="en-GB" sz="2500" b="1" dirty="0"/>
              <a:t>Core Pillars of a Talent Development Framework</a:t>
            </a:r>
          </a:p>
          <a:p>
            <a:pPr marL="0" indent="0">
              <a:buNone/>
            </a:pPr>
            <a:r>
              <a:rPr lang="en-GB" sz="2500" b="1" dirty="0"/>
              <a:t>1. Strategic Alignment &amp; Workforce Planning</a:t>
            </a:r>
            <a:endParaRPr lang="en-GB" sz="2500" dirty="0"/>
          </a:p>
          <a:p>
            <a:pPr lvl="0"/>
            <a:r>
              <a:rPr lang="en-GB" sz="2500" b="1" dirty="0"/>
              <a:t>Skill Mapping:</a:t>
            </a:r>
            <a:r>
              <a:rPr lang="en-GB" sz="2500" dirty="0"/>
              <a:t> Identifying current competency gaps and forecasting future skill requirements driven by technology, market shifts, or growth. </a:t>
            </a:r>
          </a:p>
          <a:p>
            <a:pPr lvl="0"/>
            <a:r>
              <a:rPr lang="en-GB" sz="2500" b="1" dirty="0"/>
              <a:t>Critical Role Indexing:</a:t>
            </a:r>
            <a:r>
              <a:rPr lang="en-GB" sz="2500" dirty="0"/>
              <a:t> Pinpointing key roles that drive maximum business impact and focusing development resources where they yield the highest ROI. </a:t>
            </a:r>
          </a:p>
          <a:p>
            <a:pPr marL="0" indent="0">
              <a:buNone/>
            </a:pPr>
            <a:r>
              <a:rPr lang="en-GB" sz="2500" b="1" dirty="0"/>
              <a:t>2. Learning &amp; Capability Building</a:t>
            </a:r>
            <a:endParaRPr lang="en-GB" sz="2500" dirty="0"/>
          </a:p>
          <a:p>
            <a:pPr lvl="0"/>
            <a:r>
              <a:rPr lang="en-GB" sz="2500" b="1" dirty="0"/>
              <a:t>Upskilling &amp; Reskilling:</a:t>
            </a:r>
            <a:r>
              <a:rPr lang="en-GB" sz="2500" dirty="0"/>
              <a:t> Equipping employees with new capabilities to adapt to changing tools (such as AI) or transition into evolving job demands. </a:t>
            </a:r>
          </a:p>
          <a:p>
            <a:pPr lvl="0"/>
            <a:r>
              <a:rPr lang="en-GB" sz="2500" b="1" dirty="0"/>
              <a:t>Experiential Learning (70/20/10 Rule):</a:t>
            </a:r>
            <a:r>
              <a:rPr lang="en-GB" sz="2500" dirty="0"/>
              <a:t> Combining on-the-job experiences/stretch projects (70%), coaching and mentorship (20%), and formal training or seminars (10%). </a:t>
            </a:r>
          </a:p>
          <a:p>
            <a:pPr marL="0" indent="0">
              <a:buNone/>
            </a:pPr>
            <a:r>
              <a:rPr lang="en-GB" sz="2500" b="1" dirty="0"/>
              <a:t>3. Career Pathways &amp; Mobility</a:t>
            </a:r>
            <a:endParaRPr lang="en-GB" sz="2500" dirty="0"/>
          </a:p>
          <a:p>
            <a:pPr lvl="0"/>
            <a:r>
              <a:rPr lang="en-GB" sz="2500" b="1" dirty="0"/>
              <a:t>Career Frameworks:</a:t>
            </a:r>
            <a:r>
              <a:rPr lang="en-GB" sz="2500" dirty="0"/>
              <a:t> Mapping transparent vertical and lateral career paths across departments so employees understand how to advance.</a:t>
            </a:r>
          </a:p>
          <a:p>
            <a:pPr lvl="0"/>
            <a:r>
              <a:rPr lang="en-GB" sz="2500" b="1" dirty="0"/>
              <a:t>Internal Talent Marketplace:</a:t>
            </a:r>
            <a:r>
              <a:rPr lang="en-GB" sz="2500" dirty="0"/>
              <a:t> Enabling employees to take on short-term cross-functional gigs, rotations, or job shadowing to broaden capabilities. </a:t>
            </a:r>
          </a:p>
          <a:p>
            <a:pPr marL="0" indent="0">
              <a:buNone/>
            </a:pPr>
            <a:r>
              <a:rPr lang="en-GB" sz="2500" b="1" dirty="0"/>
              <a:t>4. Leadership &amp; Succession Planning</a:t>
            </a:r>
            <a:endParaRPr lang="en-GB" sz="2500" dirty="0"/>
          </a:p>
          <a:p>
            <a:pPr lvl="0"/>
            <a:r>
              <a:rPr lang="en-GB" sz="2500" b="1" dirty="0"/>
              <a:t>High-Potential (HiPo) Identification:</a:t>
            </a:r>
            <a:r>
              <a:rPr lang="en-GB" sz="2500" dirty="0"/>
              <a:t> Assessing employees using tools like the 9-Box Matrix to identify individuals with top potential and performance. </a:t>
            </a:r>
          </a:p>
          <a:p>
            <a:pPr lvl="0"/>
            <a:r>
              <a:rPr lang="en-GB" sz="2500" b="1" dirty="0"/>
              <a:t>Succession Pipelines:</a:t>
            </a:r>
            <a:r>
              <a:rPr lang="en-GB" sz="2500" dirty="0"/>
              <a:t> Training mid-level and senior managers to fill future executive roles, ensuring business continuity.</a:t>
            </a:r>
          </a:p>
          <a:p>
            <a:pPr marL="0" indent="0">
              <a:buNone/>
            </a:pPr>
            <a:r>
              <a:rPr lang="en-GB" sz="2500" b="1" dirty="0"/>
              <a:t>5. Performance &amp; Feedback Systems</a:t>
            </a:r>
            <a:endParaRPr lang="en-GB" sz="2500" dirty="0"/>
          </a:p>
          <a:p>
            <a:pPr lvl="0"/>
            <a:r>
              <a:rPr lang="en-GB" sz="2500" b="1" dirty="0"/>
              <a:t>Continuous Coaching:</a:t>
            </a:r>
            <a:r>
              <a:rPr lang="en-GB" sz="2500" dirty="0"/>
              <a:t> Replacing rigid annual reviews with regular 1-on-1 feedback, continuous goal setting, and 360-degree reviews focused on development rather than evaluation alone.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5137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D5B4298-5443-3559-C61C-E65B5B83D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144000" cy="403123"/>
          </a:xfrm>
        </p:spPr>
        <p:txBody>
          <a:bodyPr>
            <a:noAutofit/>
          </a:bodyPr>
          <a:lstStyle/>
          <a:p>
            <a:r>
              <a:rPr lang="en-GB" sz="2800" b="1" dirty="0"/>
              <a:t>NexSpace Health Systems 30-Mins Scenario Activity</a:t>
            </a:r>
            <a:endParaRPr lang="en-GB" sz="2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37ABE9-3D1B-C653-992E-324D90C6B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03123"/>
            <a:ext cx="9252155" cy="548639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500" b="1" dirty="0"/>
              <a:t>Duration:</a:t>
            </a:r>
            <a:r>
              <a:rPr lang="en-GB" sz="4500" dirty="0"/>
              <a:t> 30 minutes; </a:t>
            </a:r>
            <a:r>
              <a:rPr lang="en-GB" sz="4500" b="1" dirty="0"/>
              <a:t>Groups:</a:t>
            </a:r>
            <a:r>
              <a:rPr lang="en-GB" sz="4500" dirty="0"/>
              <a:t> 3 (maximum of 8 participants); </a:t>
            </a:r>
            <a:r>
              <a:rPr lang="en-GB" sz="4500" b="1" dirty="0"/>
              <a:t>Output:</a:t>
            </a:r>
            <a:r>
              <a:rPr lang="en-GB" sz="4500" dirty="0"/>
              <a:t> One-page template per group; 2–3 minutes pitch</a:t>
            </a:r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r>
              <a:rPr lang="en-GB" sz="4500" b="1" dirty="0"/>
              <a:t>Scenario: </a:t>
            </a:r>
            <a:r>
              <a:rPr lang="en-GB" sz="4500" dirty="0"/>
              <a:t>NexSpace Health Systems (NHSX) is a 600-person health-tech company across the UK, India, and UAE, building AI tools for hospitals. After rapid growth, NHSX faces: slow decisions, low experimentation, weak cross-border collaboration in hybrid work, and high turnover of top staff who see limited growth and learning. The Board wants a </a:t>
            </a:r>
            <a:r>
              <a:rPr lang="en-GB" sz="4500" b="1" dirty="0"/>
              <a:t>talent ecosystem</a:t>
            </a:r>
            <a:r>
              <a:rPr lang="en-GB" sz="4500" dirty="0"/>
              <a:t> where employees continuously develop and perform at their highest potential.</a:t>
            </a:r>
          </a:p>
          <a:p>
            <a:pPr marL="0" indent="0" algn="ctr">
              <a:buNone/>
            </a:pPr>
            <a:endParaRPr lang="en-GB" sz="45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GB" sz="4500" b="1" dirty="0">
                <a:solidFill>
                  <a:srgbClr val="00B050"/>
                </a:solidFill>
              </a:rPr>
              <a:t>You are an external Strategic Human Capital Consultant team.</a:t>
            </a:r>
          </a:p>
          <a:p>
            <a:pPr marL="0" indent="0">
              <a:buNone/>
            </a:pPr>
            <a:r>
              <a:rPr lang="en-GB" sz="4500" b="1" dirty="0"/>
              <a:t>Group Focuses</a:t>
            </a:r>
          </a:p>
          <a:p>
            <a:pPr marL="0" lvl="0" indent="0">
              <a:buNone/>
            </a:pPr>
            <a:r>
              <a:rPr lang="en-GB" sz="4500" b="1" dirty="0"/>
              <a:t>Group 1: Safety &amp; Motivation: </a:t>
            </a:r>
            <a:r>
              <a:rPr lang="en-GB" sz="4500" dirty="0"/>
              <a:t>Design how NHSX will build </a:t>
            </a:r>
            <a:r>
              <a:rPr lang="en-GB" sz="4500" b="1" dirty="0"/>
              <a:t>psychological safety</a:t>
            </a:r>
            <a:r>
              <a:rPr lang="en-GB" sz="4500" dirty="0"/>
              <a:t> and support </a:t>
            </a:r>
            <a:r>
              <a:rPr lang="en-GB" sz="4500" b="1" dirty="0"/>
              <a:t>autonomy, competence, and relatedness</a:t>
            </a:r>
            <a:r>
              <a:rPr lang="en-GB" sz="4500" dirty="0"/>
              <a:t> (Self-Determination Theory).</a:t>
            </a:r>
          </a:p>
          <a:p>
            <a:pPr marL="0" lvl="0" indent="0">
              <a:buNone/>
            </a:pPr>
            <a:r>
              <a:rPr lang="en-GB" sz="4500" b="1" dirty="0"/>
              <a:t>Group 2: Talent Systems &amp; Experience: </a:t>
            </a:r>
            <a:r>
              <a:rPr lang="en-GB" sz="4500" dirty="0"/>
              <a:t>Design the </a:t>
            </a:r>
            <a:r>
              <a:rPr lang="en-GB" sz="4500" b="1" dirty="0"/>
              <a:t>talent management framework</a:t>
            </a:r>
            <a:r>
              <a:rPr lang="en-GB" sz="4500" dirty="0"/>
              <a:t> (attract, develop, engage, retain) and shape the </a:t>
            </a:r>
            <a:r>
              <a:rPr lang="en-GB" sz="4500" b="1" dirty="0"/>
              <a:t>employee experience</a:t>
            </a:r>
            <a:r>
              <a:rPr lang="en-GB" sz="4500" dirty="0"/>
              <a:t> journey (onboard then grow then stay/leave).</a:t>
            </a:r>
          </a:p>
          <a:p>
            <a:pPr marL="0" lvl="0" indent="0">
              <a:buNone/>
            </a:pPr>
            <a:r>
              <a:rPr lang="en-GB" sz="4500" b="1" dirty="0">
                <a:solidFill>
                  <a:srgbClr val="FF0000"/>
                </a:solidFill>
              </a:rPr>
              <a:t>Group 3: Job Design &amp; Growth Behaviours: </a:t>
            </a:r>
            <a:r>
              <a:rPr lang="en-GB" sz="4500" dirty="0">
                <a:solidFill>
                  <a:srgbClr val="FF0000"/>
                </a:solidFill>
              </a:rPr>
              <a:t>Design how employees can </a:t>
            </a:r>
            <a:r>
              <a:rPr lang="en-GB" sz="4500" b="1" dirty="0">
                <a:solidFill>
                  <a:srgbClr val="FF0000"/>
                </a:solidFill>
              </a:rPr>
              <a:t>craft their jobs</a:t>
            </a:r>
            <a:r>
              <a:rPr lang="en-GB" sz="4500" dirty="0">
                <a:solidFill>
                  <a:srgbClr val="FF0000"/>
                </a:solidFill>
              </a:rPr>
              <a:t> and how managers will enable </a:t>
            </a:r>
            <a:r>
              <a:rPr lang="en-GB" sz="4500" b="1" dirty="0">
                <a:solidFill>
                  <a:srgbClr val="FF0000"/>
                </a:solidFill>
              </a:rPr>
              <a:t>growth mindset</a:t>
            </a:r>
            <a:r>
              <a:rPr lang="en-GB" sz="4500" dirty="0">
                <a:solidFill>
                  <a:srgbClr val="FF0000"/>
                </a:solidFill>
              </a:rPr>
              <a:t> behaviours (stretch, feedback, learning from mistakes).</a:t>
            </a:r>
          </a:p>
          <a:p>
            <a:pPr marL="0" indent="0">
              <a:buNone/>
            </a:pPr>
            <a:endParaRPr lang="en-GB" sz="4500" b="1" dirty="0"/>
          </a:p>
          <a:p>
            <a:pPr marL="0" lvl="0" indent="0" algn="ctr">
              <a:buNone/>
            </a:pPr>
            <a:r>
              <a:rPr lang="en-GB" sz="4500" b="1" dirty="0">
                <a:solidFill>
                  <a:srgbClr val="00B050"/>
                </a:solidFill>
              </a:rPr>
              <a:t>Present your findings to the class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4027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CC8C1-8B97-03B8-7653-78476787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8C617-02AF-8861-2933-169297268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443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73760"/>
          </a:xfrm>
        </p:spPr>
        <p:txBody>
          <a:bodyPr>
            <a:noAutofit/>
          </a:bodyPr>
          <a:lstStyle/>
          <a:p>
            <a:r>
              <a:rPr sz="3600" b="1" dirty="0"/>
              <a:t>Mentorship</a:t>
            </a:r>
            <a:r>
              <a:rPr lang="en-GB" sz="3600" b="1" dirty="0"/>
              <a:t> and </a:t>
            </a:r>
            <a:r>
              <a:rPr lang="en-GB" sz="3600" b="1" dirty="0" err="1"/>
              <a:t>LifeLong</a:t>
            </a:r>
            <a:r>
              <a:rPr lang="en-GB" sz="3600" b="1" dirty="0"/>
              <a:t> Learning</a:t>
            </a:r>
            <a:r>
              <a:rPr sz="3600" b="1" dirty="0"/>
              <a:t> as Strategic Talent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16000"/>
            <a:ext cx="9144000" cy="4714240"/>
          </a:xfrm>
        </p:spPr>
        <p:txBody>
          <a:bodyPr/>
          <a:lstStyle/>
          <a:p>
            <a:r>
              <a:rPr dirty="0"/>
              <a:t>Formal mentoring </a:t>
            </a:r>
            <a:r>
              <a:rPr dirty="0" err="1"/>
              <a:t>programmes</a:t>
            </a:r>
            <a:r>
              <a:rPr dirty="0"/>
              <a:t> for high-potential employees</a:t>
            </a:r>
          </a:p>
          <a:p>
            <a:r>
              <a:rPr dirty="0"/>
              <a:t>Knowledge transfer and leadership </a:t>
            </a:r>
            <a:r>
              <a:rPr dirty="0" err="1"/>
              <a:t>socialisation</a:t>
            </a:r>
            <a:endParaRPr dirty="0"/>
          </a:p>
          <a:p>
            <a:r>
              <a:rPr dirty="0"/>
              <a:t>Supports retention and internal capability building</a:t>
            </a:r>
            <a:endParaRPr lang="en-GB" dirty="0"/>
          </a:p>
          <a:p>
            <a:r>
              <a:rPr lang="en-GB" dirty="0"/>
              <a:t>For Lifelong learning, it encourages continuous upskilling and reskilling. </a:t>
            </a:r>
          </a:p>
          <a:p>
            <a:r>
              <a:rPr lang="en-GB" dirty="0"/>
              <a:t>The use of digital learning platforms and micro-credentials supports this, and it reinforces Employability security and psychological contract, while preventing the loss of specialist talent and supporting boundaryless careers.</a:t>
            </a:r>
          </a:p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320098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D2D725C-F151-EA4B-9951-3C9B843B9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638800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US" altLang="en-US" sz="3600" b="1" dirty="0">
                <a:solidFill>
                  <a:srgbClr val="0070C0"/>
                </a:solidFill>
              </a:rPr>
              <a:t>Succession Planning</a:t>
            </a:r>
          </a:p>
          <a:p>
            <a:pPr algn="just">
              <a:defRPr/>
            </a:pPr>
            <a:r>
              <a:rPr lang="en-GB" sz="2700" dirty="0"/>
              <a:t>A process for identifying and developing potential future leaders or senior managers, as well as individuals to fill other business-critical positions, either in the short- or the long-term (CIPD, 2017a).</a:t>
            </a:r>
          </a:p>
          <a:p>
            <a:pPr algn="just">
              <a:defRPr/>
            </a:pPr>
            <a:endParaRPr lang="en-GB" sz="2700" dirty="0"/>
          </a:p>
          <a:p>
            <a:pPr algn="just">
              <a:defRPr/>
            </a:pPr>
            <a:r>
              <a:rPr lang="en-GB" sz="2700" dirty="0"/>
              <a:t>The process of preparing to hand over control of specific functions to alternate employees in a way that is least disruptive to the business operation and values (Ward, 2000). </a:t>
            </a: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32366484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9B5302E-8ACB-9D41-A282-4835FEC21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638800"/>
          </a:xfrm>
        </p:spPr>
        <p:txBody>
          <a:bodyPr>
            <a:normAutofit lnSpcReduction="10000"/>
          </a:bodyPr>
          <a:lstStyle/>
          <a:p>
            <a:pPr marL="0" indent="0" algn="ctr">
              <a:buFontTx/>
              <a:buNone/>
              <a:defRPr/>
            </a:pPr>
            <a:r>
              <a:rPr lang="en-US" altLang="en-US" sz="39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2600" dirty="0"/>
              <a:t>Outcomes</a:t>
            </a:r>
          </a:p>
          <a:p>
            <a:pPr algn="just">
              <a:defRPr/>
            </a:pPr>
            <a:r>
              <a:rPr lang="en-US" altLang="en-US" sz="2600" dirty="0"/>
              <a:t>A plan for filling unexpected vacancies</a:t>
            </a:r>
          </a:p>
          <a:p>
            <a:pPr algn="just">
              <a:defRPr/>
            </a:pPr>
            <a:r>
              <a:rPr lang="en-US" altLang="en-US" sz="2600" dirty="0"/>
              <a:t>A longer-term plan for providing continuity of posts and development of people</a:t>
            </a:r>
          </a:p>
          <a:p>
            <a:pPr algn="just">
              <a:defRPr/>
            </a:pPr>
            <a:r>
              <a:rPr lang="en-US" altLang="en-US" sz="2600" dirty="0"/>
              <a:t>Proactive career moves are available for employees</a:t>
            </a:r>
          </a:p>
          <a:p>
            <a:pPr marL="0" indent="0" algn="just">
              <a:buFontTx/>
              <a:buNone/>
              <a:defRPr/>
            </a:pPr>
            <a:endParaRPr lang="en-GB" altLang="en-US" sz="2600" dirty="0"/>
          </a:p>
          <a:p>
            <a:pPr marL="0" indent="0" algn="just">
              <a:buFontTx/>
              <a:buNone/>
              <a:defRPr/>
            </a:pPr>
            <a:r>
              <a:rPr lang="en-GB" altLang="en-US" sz="2600" dirty="0"/>
              <a:t>Rationale</a:t>
            </a:r>
          </a:p>
          <a:p>
            <a:pPr algn="just">
              <a:defRPr/>
            </a:pPr>
            <a:r>
              <a:rPr lang="en-GB" altLang="en-US" sz="2600" dirty="0"/>
              <a:t>Continuity is highly valuable</a:t>
            </a:r>
          </a:p>
          <a:p>
            <a:pPr algn="just">
              <a:defRPr/>
            </a:pPr>
            <a:r>
              <a:rPr lang="en-GB" altLang="en-US" sz="2600" dirty="0"/>
              <a:t>Vacant posts should not sit waiting to be filled</a:t>
            </a:r>
          </a:p>
          <a:p>
            <a:pPr algn="just">
              <a:defRPr/>
            </a:pPr>
            <a:r>
              <a:rPr lang="en-GB" altLang="en-US" sz="2600" dirty="0"/>
              <a:t>Knowledge and experience is passed on from one person to another in a systematic way</a:t>
            </a: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27579613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E628067-25DA-1841-9E71-B54A1CACC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09920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  <a:defRPr/>
            </a:pPr>
            <a:r>
              <a:rPr lang="en-US" altLang="en-US" sz="3600" b="1" dirty="0">
                <a:solidFill>
                  <a:srgbClr val="0070C0"/>
                </a:solidFill>
              </a:rPr>
              <a:t>Succession Planning</a:t>
            </a:r>
          </a:p>
          <a:p>
            <a:pPr marL="0" indent="0" algn="just">
              <a:buFontTx/>
              <a:buNone/>
              <a:defRPr/>
            </a:pPr>
            <a:r>
              <a:rPr lang="en-GB" altLang="en-US" sz="2700" dirty="0"/>
              <a:t>The process:</a:t>
            </a:r>
          </a:p>
          <a:p>
            <a:pPr algn="just">
              <a:defRPr/>
            </a:pPr>
            <a:r>
              <a:rPr lang="en-GB" altLang="en-US" sz="2700" dirty="0"/>
              <a:t>Identify the critical positions that are to be included in the process</a:t>
            </a:r>
          </a:p>
          <a:p>
            <a:pPr algn="just">
              <a:defRPr/>
            </a:pPr>
            <a:r>
              <a:rPr lang="en-GB" altLang="en-US" sz="2700" dirty="0"/>
              <a:t>Define the capabilities that each of these positions will require in the future</a:t>
            </a:r>
          </a:p>
          <a:p>
            <a:pPr algn="just">
              <a:defRPr/>
            </a:pPr>
            <a:r>
              <a:rPr lang="en-GB" altLang="en-US" sz="2700" dirty="0"/>
              <a:t>Identify and assess possible candidates</a:t>
            </a:r>
          </a:p>
          <a:p>
            <a:pPr algn="just">
              <a:defRPr/>
            </a:pPr>
            <a:r>
              <a:rPr lang="en-GB" altLang="en-US" sz="2700" dirty="0"/>
              <a:t>Provide these individuals with focused development</a:t>
            </a:r>
          </a:p>
          <a:p>
            <a:pPr algn="just">
              <a:defRPr/>
            </a:pPr>
            <a:r>
              <a:rPr lang="en-GB" altLang="en-US" sz="2700" dirty="0"/>
              <a:t>Regularly review the progress of identified successors</a:t>
            </a:r>
          </a:p>
        </p:txBody>
      </p:sp>
      <p:sp>
        <p:nvSpPr>
          <p:cNvPr id="19459" name="TextBox 1">
            <a:extLst>
              <a:ext uri="{FF2B5EF4-FFF2-40B4-BE49-F238E27FC236}">
                <a16:creationId xmlns:a16="http://schemas.microsoft.com/office/drawing/2014/main" id="{BBBDC9B3-5680-304F-92AB-9DEB1428E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64388" y="6237288"/>
            <a:ext cx="16557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400"/>
              <a:t>(Bechet, 2008)</a:t>
            </a:r>
          </a:p>
        </p:txBody>
      </p:sp>
    </p:spTree>
    <p:extLst>
      <p:ext uri="{BB962C8B-B14F-4D97-AF65-F5344CB8AC3E}">
        <p14:creationId xmlns:p14="http://schemas.microsoft.com/office/powerpoint/2010/main" val="15558049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E8D36D5-F2AA-A849-B763-B19EDCB92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09920"/>
          </a:xfrm>
        </p:spPr>
        <p:txBody>
          <a:bodyPr/>
          <a:lstStyle/>
          <a:p>
            <a:pPr marL="0" indent="0" algn="ctr">
              <a:buFontTx/>
              <a:buNone/>
              <a:defRPr/>
            </a:pPr>
            <a:r>
              <a:rPr lang="en-GB" altLang="en-US" sz="3600" b="1" dirty="0">
                <a:solidFill>
                  <a:srgbClr val="0070C0"/>
                </a:solidFill>
              </a:rPr>
              <a:t>Selecting the jobs that need planning</a:t>
            </a:r>
          </a:p>
          <a:p>
            <a:pPr marL="0" indent="0">
              <a:buFontTx/>
              <a:buNone/>
              <a:defRPr/>
            </a:pPr>
            <a:r>
              <a:rPr lang="en-GB" altLang="en-US" sz="2700" dirty="0"/>
              <a:t>A critical position is one where:</a:t>
            </a:r>
          </a:p>
          <a:p>
            <a:pPr>
              <a:defRPr/>
            </a:pPr>
            <a:r>
              <a:rPr lang="en-GB" altLang="en-US" sz="2700" dirty="0"/>
              <a:t>Success depends on an intimate knowledge of the organisation and its people</a:t>
            </a:r>
          </a:p>
          <a:p>
            <a:pPr>
              <a:defRPr/>
            </a:pPr>
            <a:r>
              <a:rPr lang="en-GB" altLang="en-US" sz="2700" dirty="0"/>
              <a:t>A time gap in continuity of the position would have serious business effects </a:t>
            </a:r>
          </a:p>
          <a:p>
            <a:pPr>
              <a:defRPr/>
            </a:pPr>
            <a:r>
              <a:rPr lang="en-GB" altLang="en-US" sz="2700" dirty="0"/>
              <a:t>The skill/experience is very hard to find</a:t>
            </a:r>
          </a:p>
          <a:p>
            <a:pPr marL="0" indent="0">
              <a:buFontTx/>
              <a:buNone/>
              <a:defRPr/>
            </a:pPr>
            <a:endParaRPr lang="en-GB" altLang="en-US" sz="2700" dirty="0"/>
          </a:p>
        </p:txBody>
      </p:sp>
    </p:spTree>
    <p:extLst>
      <p:ext uri="{BB962C8B-B14F-4D97-AF65-F5344CB8AC3E}">
        <p14:creationId xmlns:p14="http://schemas.microsoft.com/office/powerpoint/2010/main" val="11212347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2AF4652D-BE05-1041-90B8-FFDB4E5D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689600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</a:pPr>
            <a:r>
              <a:rPr lang="en-GB" altLang="en-US" sz="3900" b="1" dirty="0">
                <a:solidFill>
                  <a:srgbClr val="0070C0"/>
                </a:solidFill>
              </a:rPr>
              <a:t>Position Analysis </a:t>
            </a:r>
          </a:p>
          <a:p>
            <a:pPr marL="0" indent="0" algn="just">
              <a:buFontTx/>
              <a:buNone/>
            </a:pPr>
            <a:r>
              <a:rPr lang="en-GB" altLang="en-US" sz="2400" b="1" dirty="0"/>
              <a:t>Internal</a:t>
            </a:r>
          </a:p>
          <a:p>
            <a:pPr algn="just"/>
            <a:r>
              <a:rPr lang="en-GB" altLang="en-US" sz="2400" dirty="0"/>
              <a:t>What is the level of risk to the enterprise if the position is left vacant for an extended period?</a:t>
            </a:r>
          </a:p>
          <a:p>
            <a:pPr algn="just"/>
            <a:r>
              <a:rPr lang="en-GB" altLang="en-US" sz="2400" dirty="0"/>
              <a:t>To what extent does the position drive revenue and impact on bottom-line financial results?</a:t>
            </a:r>
          </a:p>
          <a:p>
            <a:pPr marL="0" indent="0" algn="just">
              <a:buFontTx/>
              <a:buNone/>
            </a:pPr>
            <a:endParaRPr lang="en-GB" altLang="en-US" sz="2400" b="1" dirty="0"/>
          </a:p>
          <a:p>
            <a:pPr marL="0" indent="0" algn="just">
              <a:buFontTx/>
              <a:buNone/>
            </a:pPr>
            <a:r>
              <a:rPr lang="en-GB" altLang="en-US" sz="2400" b="1" dirty="0"/>
              <a:t>External</a:t>
            </a:r>
          </a:p>
          <a:p>
            <a:pPr algn="just"/>
            <a:r>
              <a:rPr lang="en-GB" altLang="en-US" sz="2400" dirty="0"/>
              <a:t>What is the current market value of the position? </a:t>
            </a:r>
          </a:p>
          <a:p>
            <a:pPr algn="just"/>
            <a:r>
              <a:rPr lang="en-GB" altLang="en-US" sz="2400" dirty="0"/>
              <a:t>How is the position valued by other companies?</a:t>
            </a:r>
          </a:p>
          <a:p>
            <a:pPr algn="just"/>
            <a:r>
              <a:rPr lang="en-GB" altLang="en-US" sz="2400" dirty="0"/>
              <a:t>What is the degree of competition for qualified candidates for this position in the marketplace?</a:t>
            </a:r>
          </a:p>
          <a:p>
            <a:pPr marL="0" indent="0">
              <a:buFontTx/>
              <a:buNone/>
            </a:pPr>
            <a:endParaRPr lang="en-GB" altLang="en-US" sz="2400" dirty="0"/>
          </a:p>
        </p:txBody>
      </p:sp>
      <p:sp>
        <p:nvSpPr>
          <p:cNvPr id="21507" name="TextBox 1">
            <a:extLst>
              <a:ext uri="{FF2B5EF4-FFF2-40B4-BE49-F238E27FC236}">
                <a16:creationId xmlns:a16="http://schemas.microsoft.com/office/drawing/2014/main" id="{D199F267-C120-C545-A7AF-9E10FE221B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805264"/>
            <a:ext cx="13684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1200" dirty="0"/>
              <a:t>(Caruso, 2011)</a:t>
            </a:r>
          </a:p>
        </p:txBody>
      </p:sp>
    </p:spTree>
    <p:extLst>
      <p:ext uri="{BB962C8B-B14F-4D97-AF65-F5344CB8AC3E}">
        <p14:creationId xmlns:p14="http://schemas.microsoft.com/office/powerpoint/2010/main" val="299361197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8EC09-FAD9-D01E-96C2-792424B68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4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ROI of Internal Development (BUILD Strategy)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2552B-8CFE-AD2A-AE07-1959CE61F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8000"/>
            <a:ext cx="9144000" cy="516128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Lower long-term cost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Higher retention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Stronger psychological contract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Firm-specific capability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Reduced turnover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More engagement</a:t>
            </a:r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Theories</a:t>
            </a:r>
            <a:endParaRPr lang="en-GB" dirty="0"/>
          </a:p>
          <a:p>
            <a:r>
              <a:rPr lang="en-GB" dirty="0"/>
              <a:t>Psychological Contract</a:t>
            </a:r>
          </a:p>
          <a:p>
            <a:r>
              <a:rPr lang="en-GB" dirty="0"/>
              <a:t>Human Capital Investment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0306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4">
            <a:extLst>
              <a:ext uri="{FF2B5EF4-FFF2-40B4-BE49-F238E27FC236}">
                <a16:creationId xmlns:a16="http://schemas.microsoft.com/office/drawing/2014/main" id="{753F045C-678F-2D48-9AB3-3A11E4D11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260350"/>
            <a:ext cx="8908609" cy="5497654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buFontTx/>
              <a:buNone/>
            </a:pPr>
            <a:r>
              <a:rPr lang="en-GB" altLang="en-US" sz="3500" b="1" dirty="0">
                <a:solidFill>
                  <a:srgbClr val="0070C0"/>
                </a:solidFill>
              </a:rPr>
              <a:t>References</a:t>
            </a:r>
            <a:r>
              <a:rPr lang="en-GB" altLang="en-US" b="1" dirty="0"/>
              <a:t>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Bechet, T. (2008), Strategic Staffing: A Comprehensive System for Effective Workforce Planning, New York, NY: AMACOM.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Caruso, K. (2011). Identifying Critical Positions In The Succession Planning Process. http://</a:t>
            </a:r>
            <a:r>
              <a:rPr lang="en-GB" altLang="en-US" sz="1700" dirty="0" err="1">
                <a:cs typeface="Arial" panose="020B0604020202020204" pitchFamily="34" charset="0"/>
              </a:rPr>
              <a:t>web.viapeople.com</a:t>
            </a:r>
            <a:r>
              <a:rPr lang="en-GB" altLang="en-US" sz="1700" dirty="0">
                <a:cs typeface="Arial" panose="020B0604020202020204" pitchFamily="34" charset="0"/>
              </a:rPr>
              <a:t>/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altLang="en-US" sz="1700" dirty="0">
                <a:cs typeface="Arial" panose="020B0604020202020204" pitchFamily="34" charset="0"/>
              </a:rPr>
              <a:t>CIPD (2017a). </a:t>
            </a:r>
            <a:r>
              <a:rPr lang="en-GB" altLang="en-US" sz="1700" dirty="0">
                <a:cs typeface="Arial" panose="020B0604020202020204" pitchFamily="34" charset="0"/>
              </a:rPr>
              <a:t>Succession planning. https://</a:t>
            </a:r>
            <a:r>
              <a:rPr lang="en-GB" altLang="en-US" sz="1700" dirty="0" err="1">
                <a:cs typeface="Arial" panose="020B0604020202020204" pitchFamily="34" charset="0"/>
              </a:rPr>
              <a:t>www.cipd.co.uk</a:t>
            </a:r>
            <a:r>
              <a:rPr lang="en-GB" altLang="en-US" sz="1700" dirty="0">
                <a:cs typeface="Arial" panose="020B0604020202020204" pitchFamily="34" charset="0"/>
              </a:rPr>
              <a:t>/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CIPD (2017b).</a:t>
            </a:r>
            <a:r>
              <a:rPr lang="en-GB" altLang="en-US" sz="1700" b="1" dirty="0">
                <a:cs typeface="Arial" panose="020B0604020202020204" pitchFamily="34" charset="0"/>
              </a:rPr>
              <a:t> </a:t>
            </a:r>
            <a:r>
              <a:rPr lang="en-GB" altLang="en-US" sz="1700" dirty="0">
                <a:cs typeface="Arial" panose="020B0604020202020204" pitchFamily="34" charset="0"/>
              </a:rPr>
              <a:t>Talent management. https://</a:t>
            </a:r>
            <a:r>
              <a:rPr lang="en-GB" altLang="en-US" sz="1700" dirty="0" err="1">
                <a:cs typeface="Arial" panose="020B0604020202020204" pitchFamily="34" charset="0"/>
              </a:rPr>
              <a:t>www.cipd.co.uk</a:t>
            </a:r>
            <a:r>
              <a:rPr lang="en-GB" altLang="en-US" sz="1700" dirty="0">
                <a:cs typeface="Arial" panose="020B0604020202020204" pitchFamily="34" charset="0"/>
              </a:rPr>
              <a:t>/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 err="1">
                <a:cs typeface="Arial" panose="020B0604020202020204" pitchFamily="34" charset="0"/>
              </a:rPr>
              <a:t>Estedadi</a:t>
            </a:r>
            <a:r>
              <a:rPr lang="en-GB" altLang="en-US" sz="1700" dirty="0">
                <a:cs typeface="Arial" panose="020B0604020202020204" pitchFamily="34" charset="0"/>
              </a:rPr>
              <a:t>, E. </a:t>
            </a:r>
            <a:r>
              <a:rPr lang="en-GB" altLang="en-US" sz="1700" dirty="0" err="1">
                <a:cs typeface="Arial" panose="020B0604020202020204" pitchFamily="34" charset="0"/>
              </a:rPr>
              <a:t>shahhoseini</a:t>
            </a:r>
            <a:r>
              <a:rPr lang="en-GB" altLang="en-US" sz="1700" dirty="0">
                <a:cs typeface="Arial" panose="020B0604020202020204" pitchFamily="34" charset="0"/>
              </a:rPr>
              <a:t>, R. and Hamidi, K. (2015). The importance of succession planning in organizations. Advanced Social Humanities and Management, 2(3), 41-47.  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Heathfield, S. (2017). What HR Managers Need to Know About Succession Planning. https://</a:t>
            </a:r>
            <a:r>
              <a:rPr lang="en-GB" altLang="en-US" sz="1700" dirty="0" err="1">
                <a:cs typeface="Arial" panose="020B0604020202020204" pitchFamily="34" charset="0"/>
              </a:rPr>
              <a:t>www.thebalance.com</a:t>
            </a:r>
            <a:r>
              <a:rPr lang="en-GB" altLang="en-US" sz="1700" dirty="0">
                <a:cs typeface="Arial" panose="020B0604020202020204" pitchFamily="34" charset="0"/>
              </a:rPr>
              <a:t>/succession-planning-1918267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Korn Ferry Institute (no date). Tell or Don’t Tell? https://</a:t>
            </a:r>
            <a:r>
              <a:rPr lang="en-GB" altLang="en-US" sz="1700" dirty="0" err="1">
                <a:cs typeface="Arial" panose="020B0604020202020204" pitchFamily="34" charset="0"/>
              </a:rPr>
              <a:t>www.kornferry.com</a:t>
            </a:r>
            <a:r>
              <a:rPr lang="en-GB" altLang="en-US" sz="1700" dirty="0">
                <a:cs typeface="Arial" panose="020B0604020202020204" pitchFamily="34" charset="0"/>
              </a:rPr>
              <a:t>/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Mueller-Carmen, M., Croucher, R. and Leigh, S. (2008). Human Resource Management- A case study approach. London: CIPD.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NHS (2015). Talent and Talent Management Insights. Leadership Academy.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Sadler, P. (1993). Managing Talent. London: Economists Books.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Taylor, S. (2014), Resourcing and Talent Management. 6</a:t>
            </a:r>
            <a:r>
              <a:rPr lang="en-GB" altLang="en-US" sz="1700" baseline="30000" dirty="0">
                <a:cs typeface="Arial" panose="020B0604020202020204" pitchFamily="34" charset="0"/>
              </a:rPr>
              <a:t>th</a:t>
            </a:r>
            <a:r>
              <a:rPr lang="en-GB" altLang="en-US" sz="1700" dirty="0">
                <a:cs typeface="Arial" panose="020B0604020202020204" pitchFamily="34" charset="0"/>
              </a:rPr>
              <a:t> ed., London: CIPD.</a:t>
            </a:r>
          </a:p>
          <a:p>
            <a:pPr marL="342900" indent="-342900">
              <a:buFont typeface="+mj-lt"/>
              <a:buAutoNum type="arabicPeriod"/>
            </a:pPr>
            <a:r>
              <a:rPr lang="en-GB" altLang="en-US" sz="1700" dirty="0">
                <a:cs typeface="Arial" panose="020B0604020202020204" pitchFamily="34" charset="0"/>
              </a:rPr>
              <a:t>Ward (2000). Reflections on Indian Family Business Groups. Family Business Review, 13(4), 271-278.</a:t>
            </a:r>
            <a:br>
              <a:rPr lang="en-GB" altLang="en-US" sz="1500" b="1" dirty="0">
                <a:cs typeface="Arial" panose="020B0604020202020204" pitchFamily="34" charset="0"/>
              </a:rPr>
            </a:br>
            <a:endParaRPr lang="en-US" altLang="en-US" sz="1500" b="1" dirty="0">
              <a:cs typeface="Arial" panose="020B0604020202020204" pitchFamily="34" charset="0"/>
            </a:endParaRPr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US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  <a:p>
            <a:pPr algn="just" eaLnBrk="1" hangingPunct="1">
              <a:buFontTx/>
              <a:buNone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9707795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3622</TotalTime>
  <Words>4165</Words>
  <Application>Microsoft Office PowerPoint</Application>
  <PresentationFormat>On-screen Show (4:3)</PresentationFormat>
  <Paragraphs>394</Paragraphs>
  <Slides>35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Myriad Pro</vt:lpstr>
      <vt:lpstr>Aptos</vt:lpstr>
      <vt:lpstr>Arial</vt:lpstr>
      <vt:lpstr>Calibri</vt:lpstr>
      <vt:lpstr>Trebuchet MS</vt:lpstr>
      <vt:lpstr>20140311PresentationUWTSDTemplate</vt:lpstr>
      <vt:lpstr>Master of Business Administration   Human Capital Management   Recruitment, Talent and Succession Planning  Dr Eno Maycock (e.Maycock@uwtsd.ac.uk)</vt:lpstr>
      <vt:lpstr>Objectives</vt:lpstr>
      <vt:lpstr>PowerPoint Presentation</vt:lpstr>
      <vt:lpstr>Recruitment Process</vt:lpstr>
      <vt:lpstr>Job description</vt:lpstr>
      <vt:lpstr>PowerPoint Presentation</vt:lpstr>
      <vt:lpstr>Job Characteristics Model</vt:lpstr>
      <vt:lpstr>Job Crafting Theory</vt:lpstr>
      <vt:lpstr>PowerPoint Presentation</vt:lpstr>
      <vt:lpstr>Concept of ‘Fit’</vt:lpstr>
      <vt:lpstr> Common Methods and Tools </vt:lpstr>
      <vt:lpstr>PowerPoint Presentation</vt:lpstr>
      <vt:lpstr>PowerPoint Presentation</vt:lpstr>
      <vt:lpstr>Talent Management</vt:lpstr>
      <vt:lpstr>PowerPoint Presentation</vt:lpstr>
      <vt:lpstr> Linking HR Planning to Talent Management Ecosystem Thinking </vt:lpstr>
      <vt:lpstr> Build vs Buy Talent Strategy (Strategic Model) </vt:lpstr>
      <vt:lpstr>Key Risks Organisations face if the rely mainly on external recruitment (buy-only model)</vt:lpstr>
      <vt:lpstr>Current Tech Talent Ecosystems</vt:lpstr>
      <vt:lpstr> Self-Determination Theory (SDT) </vt:lpstr>
      <vt:lpstr> Employee Experience: Holistic View </vt:lpstr>
      <vt:lpstr>PowerPoint Presentation</vt:lpstr>
      <vt:lpstr>PowerPoint Presentation</vt:lpstr>
      <vt:lpstr>How the Theories Fit Together:</vt:lpstr>
      <vt:lpstr>Talent Development Framework</vt:lpstr>
      <vt:lpstr>NexSpace Health Systems 30-Mins Scenario Activity</vt:lpstr>
      <vt:lpstr>PowerPoint Presentation</vt:lpstr>
      <vt:lpstr>Mentorship and LifeLong Learning as Strategic Talent Infrastructure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ROI of Internal Development (BUILD Strategy)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Eno Maycock</cp:lastModifiedBy>
  <cp:revision>45</cp:revision>
  <dcterms:created xsi:type="dcterms:W3CDTF">2020-04-06T13:34:42Z</dcterms:created>
  <dcterms:modified xsi:type="dcterms:W3CDTF">2026-09-21T09:52:35Z</dcterms:modified>
</cp:coreProperties>
</file>