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20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D80CFC-8F70-463C-AA8B-8908511AAC31}"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86464813-9964-4991-A696-B4B397D3FFA9}">
      <dgm:prSet custT="1"/>
      <dgm:spPr/>
      <dgm:t>
        <a:bodyPr/>
        <a:lstStyle/>
        <a:p>
          <a:r>
            <a:rPr lang="en-GB" sz="1100" b="1" dirty="0">
              <a:latin typeface="Arial" panose="020B0604020202020204" pitchFamily="34" charset="0"/>
              <a:cs typeface="Arial" panose="020B0604020202020204" pitchFamily="34" charset="0"/>
            </a:rPr>
            <a:t>STUDENT NAME: </a:t>
          </a:r>
          <a:r>
            <a:rPr lang="en-GB" sz="1100" dirty="0">
              <a:latin typeface="Arial" panose="020B0604020202020204" pitchFamily="34" charset="0"/>
              <a:cs typeface="Arial" panose="020B0604020202020204" pitchFamily="34" charset="0"/>
            </a:rPr>
            <a:t>Andrea Lester</a:t>
          </a:r>
          <a:endParaRPr lang="en-US" sz="1100" dirty="0">
            <a:latin typeface="Arial" panose="020B0604020202020204" pitchFamily="34" charset="0"/>
            <a:cs typeface="Arial" panose="020B0604020202020204" pitchFamily="34" charset="0"/>
          </a:endParaRPr>
        </a:p>
      </dgm:t>
    </dgm:pt>
    <dgm:pt modelId="{4A54F707-EF9D-411D-863A-E99FA4B87A3A}" type="parTrans" cxnId="{6F9D11B2-6A5E-452E-83B0-52AF1BC8117E}">
      <dgm:prSet/>
      <dgm:spPr/>
      <dgm:t>
        <a:bodyPr/>
        <a:lstStyle/>
        <a:p>
          <a:endParaRPr lang="en-US"/>
        </a:p>
      </dgm:t>
    </dgm:pt>
    <dgm:pt modelId="{2908407C-1434-4C59-9B1E-7A254FE113F9}" type="sibTrans" cxnId="{6F9D11B2-6A5E-452E-83B0-52AF1BC8117E}">
      <dgm:prSet/>
      <dgm:spPr/>
      <dgm:t>
        <a:bodyPr/>
        <a:lstStyle/>
        <a:p>
          <a:endParaRPr lang="en-US"/>
        </a:p>
      </dgm:t>
    </dgm:pt>
    <dgm:pt modelId="{37E24516-E410-4C00-A4EA-C58F3803429F}">
      <dgm:prSet custT="1"/>
      <dgm:spPr/>
      <dgm:t>
        <a:bodyPr/>
        <a:lstStyle/>
        <a:p>
          <a:r>
            <a:rPr lang="en-GB" sz="1100" b="1" dirty="0">
              <a:latin typeface="Arial" panose="020B0604020202020204" pitchFamily="34" charset="0"/>
              <a:cs typeface="Arial" panose="020B0604020202020204" pitchFamily="34" charset="0"/>
            </a:rPr>
            <a:t>STUDENT NUMBER: </a:t>
          </a:r>
          <a:r>
            <a:rPr lang="en-GB" sz="1100" dirty="0">
              <a:latin typeface="Arial" panose="020B0604020202020204" pitchFamily="34" charset="0"/>
              <a:cs typeface="Arial" panose="020B0604020202020204" pitchFamily="34" charset="0"/>
            </a:rPr>
            <a:t>1912330</a:t>
          </a:r>
          <a:endParaRPr lang="en-US" sz="1100" dirty="0">
            <a:latin typeface="Arial" panose="020B0604020202020204" pitchFamily="34" charset="0"/>
            <a:cs typeface="Arial" panose="020B0604020202020204" pitchFamily="34" charset="0"/>
          </a:endParaRPr>
        </a:p>
      </dgm:t>
    </dgm:pt>
    <dgm:pt modelId="{A17C25A3-1E83-4639-95EB-63583ECBC92B}" type="parTrans" cxnId="{E6B6E87A-4B8A-4B36-ACE7-9EEC78D8389B}">
      <dgm:prSet/>
      <dgm:spPr/>
      <dgm:t>
        <a:bodyPr/>
        <a:lstStyle/>
        <a:p>
          <a:endParaRPr lang="en-US"/>
        </a:p>
      </dgm:t>
    </dgm:pt>
    <dgm:pt modelId="{081B94D9-72E7-49A7-8F62-1F8851C0A224}" type="sibTrans" cxnId="{E6B6E87A-4B8A-4B36-ACE7-9EEC78D8389B}">
      <dgm:prSet/>
      <dgm:spPr/>
      <dgm:t>
        <a:bodyPr/>
        <a:lstStyle/>
        <a:p>
          <a:endParaRPr lang="en-US"/>
        </a:p>
      </dgm:t>
    </dgm:pt>
    <dgm:pt modelId="{F1C74D17-0A54-43D1-AEE3-D740F9318590}">
      <dgm:prSet custT="1"/>
      <dgm:spPr/>
      <dgm:t>
        <a:bodyPr/>
        <a:lstStyle/>
        <a:p>
          <a:r>
            <a:rPr lang="en-GB" sz="1100" b="1" dirty="0">
              <a:latin typeface="Arial" panose="020B0604020202020204" pitchFamily="34" charset="0"/>
              <a:cs typeface="Arial" panose="020B0604020202020204" pitchFamily="34" charset="0"/>
            </a:rPr>
            <a:t>MODULE: </a:t>
          </a:r>
          <a:r>
            <a:rPr lang="en-GB" sz="1100" dirty="0">
              <a:latin typeface="Arial" panose="020B0604020202020204" pitchFamily="34" charset="0"/>
              <a:cs typeface="Arial" panose="020B0604020202020204" pitchFamily="34" charset="0"/>
            </a:rPr>
            <a:t>Marketing Management</a:t>
          </a:r>
          <a:endParaRPr lang="en-US" sz="1100" dirty="0">
            <a:latin typeface="Arial" panose="020B0604020202020204" pitchFamily="34" charset="0"/>
            <a:cs typeface="Arial" panose="020B0604020202020204" pitchFamily="34" charset="0"/>
          </a:endParaRPr>
        </a:p>
      </dgm:t>
    </dgm:pt>
    <dgm:pt modelId="{349B3D5A-EFAD-4D28-BA07-95B1040E0142}" type="parTrans" cxnId="{81702DF2-7D8D-4C0C-98FE-4BC08C292164}">
      <dgm:prSet/>
      <dgm:spPr/>
      <dgm:t>
        <a:bodyPr/>
        <a:lstStyle/>
        <a:p>
          <a:endParaRPr lang="en-US"/>
        </a:p>
      </dgm:t>
    </dgm:pt>
    <dgm:pt modelId="{8620C4C0-DBCE-4A25-939A-853B56142D8D}" type="sibTrans" cxnId="{81702DF2-7D8D-4C0C-98FE-4BC08C292164}">
      <dgm:prSet/>
      <dgm:spPr/>
      <dgm:t>
        <a:bodyPr/>
        <a:lstStyle/>
        <a:p>
          <a:endParaRPr lang="en-US"/>
        </a:p>
      </dgm:t>
    </dgm:pt>
    <dgm:pt modelId="{857392EE-7F95-4BBB-8D26-B0A9E8724ADC}">
      <dgm:prSet custT="1"/>
      <dgm:spPr/>
      <dgm:t>
        <a:bodyPr/>
        <a:lstStyle/>
        <a:p>
          <a:r>
            <a:rPr lang="en-GB" sz="1100" b="1" dirty="0">
              <a:latin typeface="Arial" panose="020B0604020202020204" pitchFamily="34" charset="0"/>
              <a:cs typeface="Arial" panose="020B0604020202020204" pitchFamily="34" charset="0"/>
            </a:rPr>
            <a:t>MODULE CODE: </a:t>
          </a:r>
          <a:r>
            <a:rPr lang="en-GB" sz="1100" dirty="0">
              <a:latin typeface="Arial" panose="020B0604020202020204" pitchFamily="34" charset="0"/>
              <a:cs typeface="Arial" panose="020B0604020202020204" pitchFamily="34" charset="0"/>
            </a:rPr>
            <a:t>LCMB7001</a:t>
          </a:r>
          <a:endParaRPr lang="en-US" sz="1100" dirty="0">
            <a:latin typeface="Arial" panose="020B0604020202020204" pitchFamily="34" charset="0"/>
            <a:cs typeface="Arial" panose="020B0604020202020204" pitchFamily="34" charset="0"/>
          </a:endParaRPr>
        </a:p>
      </dgm:t>
    </dgm:pt>
    <dgm:pt modelId="{DBB667C4-80FB-4285-8BC7-883968E9218C}" type="parTrans" cxnId="{45F3E870-2CFF-47D7-8FFA-4A1AECD0DEEA}">
      <dgm:prSet/>
      <dgm:spPr/>
      <dgm:t>
        <a:bodyPr/>
        <a:lstStyle/>
        <a:p>
          <a:endParaRPr lang="en-US"/>
        </a:p>
      </dgm:t>
    </dgm:pt>
    <dgm:pt modelId="{5077F225-AD39-4661-956A-7673821C70F7}" type="sibTrans" cxnId="{45F3E870-2CFF-47D7-8FFA-4A1AECD0DEEA}">
      <dgm:prSet/>
      <dgm:spPr/>
      <dgm:t>
        <a:bodyPr/>
        <a:lstStyle/>
        <a:p>
          <a:endParaRPr lang="en-US"/>
        </a:p>
      </dgm:t>
    </dgm:pt>
    <dgm:pt modelId="{3961BD45-DF76-4622-981F-57A1BC7B8CBC}">
      <dgm:prSet custT="1"/>
      <dgm:spPr/>
      <dgm:t>
        <a:bodyPr/>
        <a:lstStyle/>
        <a:p>
          <a:r>
            <a:rPr lang="en-GB" sz="1100" b="1" dirty="0">
              <a:latin typeface="Arial" panose="020B0604020202020204" pitchFamily="34" charset="0"/>
              <a:cs typeface="Arial" panose="020B0604020202020204" pitchFamily="34" charset="0"/>
            </a:rPr>
            <a:t>LECTURER: </a:t>
          </a:r>
          <a:r>
            <a:rPr lang="en-GB" sz="1100" dirty="0">
              <a:latin typeface="Arial" panose="020B0604020202020204" pitchFamily="34" charset="0"/>
              <a:cs typeface="Arial" panose="020B0604020202020204" pitchFamily="34" charset="0"/>
            </a:rPr>
            <a:t>Efua Adams</a:t>
          </a:r>
          <a:endParaRPr lang="en-US" sz="1100" dirty="0">
            <a:latin typeface="Arial" panose="020B0604020202020204" pitchFamily="34" charset="0"/>
            <a:cs typeface="Arial" panose="020B0604020202020204" pitchFamily="34" charset="0"/>
          </a:endParaRPr>
        </a:p>
      </dgm:t>
    </dgm:pt>
    <dgm:pt modelId="{D1B856FB-0373-475F-89A2-D94955DF3D05}" type="parTrans" cxnId="{9BA632BC-CE76-4E6F-BC99-03264E923D67}">
      <dgm:prSet/>
      <dgm:spPr/>
      <dgm:t>
        <a:bodyPr/>
        <a:lstStyle/>
        <a:p>
          <a:endParaRPr lang="en-US"/>
        </a:p>
      </dgm:t>
    </dgm:pt>
    <dgm:pt modelId="{E88C8251-70EF-4F71-A8D3-8CF7D9B0B271}" type="sibTrans" cxnId="{9BA632BC-CE76-4E6F-BC99-03264E923D67}">
      <dgm:prSet/>
      <dgm:spPr/>
      <dgm:t>
        <a:bodyPr/>
        <a:lstStyle/>
        <a:p>
          <a:endParaRPr lang="en-US"/>
        </a:p>
      </dgm:t>
    </dgm:pt>
    <dgm:pt modelId="{D0D1C73D-5B5F-4F3A-A284-E31026DB418A}">
      <dgm:prSet custT="1"/>
      <dgm:spPr/>
      <dgm:t>
        <a:bodyPr/>
        <a:lstStyle/>
        <a:p>
          <a:r>
            <a:rPr lang="en-GB" sz="1100" b="1" dirty="0">
              <a:latin typeface="Arial" panose="020B0604020202020204" pitchFamily="34" charset="0"/>
              <a:cs typeface="Arial" panose="020B0604020202020204" pitchFamily="34" charset="0"/>
            </a:rPr>
            <a:t>ASSIGNMENT TITLE: </a:t>
          </a:r>
          <a:r>
            <a:rPr lang="en-GB" sz="1100" dirty="0">
              <a:latin typeface="Arial" panose="020B0604020202020204" pitchFamily="34" charset="0"/>
              <a:cs typeface="Arial" panose="020B0604020202020204" pitchFamily="34" charset="0"/>
            </a:rPr>
            <a:t>Presentation</a:t>
          </a:r>
          <a:endParaRPr lang="en-US" sz="1100" dirty="0">
            <a:latin typeface="Arial" panose="020B0604020202020204" pitchFamily="34" charset="0"/>
            <a:cs typeface="Arial" panose="020B0604020202020204" pitchFamily="34" charset="0"/>
          </a:endParaRPr>
        </a:p>
      </dgm:t>
    </dgm:pt>
    <dgm:pt modelId="{4F4015BD-8D89-4027-A1D3-6C8C6F4D881E}" type="parTrans" cxnId="{3CE22A31-5304-4C53-B366-98F955EF9819}">
      <dgm:prSet/>
      <dgm:spPr/>
      <dgm:t>
        <a:bodyPr/>
        <a:lstStyle/>
        <a:p>
          <a:endParaRPr lang="en-US"/>
        </a:p>
      </dgm:t>
    </dgm:pt>
    <dgm:pt modelId="{A1FD9406-B747-4C53-8790-7A3848013793}" type="sibTrans" cxnId="{3CE22A31-5304-4C53-B366-98F955EF9819}">
      <dgm:prSet/>
      <dgm:spPr/>
      <dgm:t>
        <a:bodyPr/>
        <a:lstStyle/>
        <a:p>
          <a:endParaRPr lang="en-US"/>
        </a:p>
      </dgm:t>
    </dgm:pt>
    <dgm:pt modelId="{90F35AB0-F429-4A42-9944-46296164147C}" type="pres">
      <dgm:prSet presAssocID="{BED80CFC-8F70-463C-AA8B-8908511AAC31}" presName="cycle" presStyleCnt="0">
        <dgm:presLayoutVars>
          <dgm:dir/>
          <dgm:resizeHandles val="exact"/>
        </dgm:presLayoutVars>
      </dgm:prSet>
      <dgm:spPr/>
    </dgm:pt>
    <dgm:pt modelId="{94B23B17-9900-4021-A8AF-F59E2FD66345}" type="pres">
      <dgm:prSet presAssocID="{86464813-9964-4991-A696-B4B397D3FFA9}" presName="dummy" presStyleCnt="0"/>
      <dgm:spPr/>
    </dgm:pt>
    <dgm:pt modelId="{6E2376F5-2F61-44A1-98A4-400848C5F80F}" type="pres">
      <dgm:prSet presAssocID="{86464813-9964-4991-A696-B4B397D3FFA9}" presName="node" presStyleLbl="revTx" presStyleIdx="0" presStyleCnt="6" custRadScaleRad="99464" custRadScaleInc="892">
        <dgm:presLayoutVars>
          <dgm:bulletEnabled val="1"/>
        </dgm:presLayoutVars>
      </dgm:prSet>
      <dgm:spPr/>
    </dgm:pt>
    <dgm:pt modelId="{A389C91C-5F91-4D33-A229-389DCA92C526}" type="pres">
      <dgm:prSet presAssocID="{2908407C-1434-4C59-9B1E-7A254FE113F9}" presName="sibTrans" presStyleLbl="node1" presStyleIdx="0" presStyleCnt="6"/>
      <dgm:spPr/>
    </dgm:pt>
    <dgm:pt modelId="{17AABC47-39CB-4D85-B34A-7A3064674582}" type="pres">
      <dgm:prSet presAssocID="{37E24516-E410-4C00-A4EA-C58F3803429F}" presName="dummy" presStyleCnt="0"/>
      <dgm:spPr/>
    </dgm:pt>
    <dgm:pt modelId="{0A5916AE-E561-4D16-8DF9-667129A4CEF2}" type="pres">
      <dgm:prSet presAssocID="{37E24516-E410-4C00-A4EA-C58F3803429F}" presName="node" presStyleLbl="revTx" presStyleIdx="1" presStyleCnt="6">
        <dgm:presLayoutVars>
          <dgm:bulletEnabled val="1"/>
        </dgm:presLayoutVars>
      </dgm:prSet>
      <dgm:spPr/>
    </dgm:pt>
    <dgm:pt modelId="{51A8098A-0537-4466-9786-87560365AA43}" type="pres">
      <dgm:prSet presAssocID="{081B94D9-72E7-49A7-8F62-1F8851C0A224}" presName="sibTrans" presStyleLbl="node1" presStyleIdx="1" presStyleCnt="6"/>
      <dgm:spPr/>
    </dgm:pt>
    <dgm:pt modelId="{5841029F-EC75-48AF-BB49-31E83CB3FEA1}" type="pres">
      <dgm:prSet presAssocID="{F1C74D17-0A54-43D1-AEE3-D740F9318590}" presName="dummy" presStyleCnt="0"/>
      <dgm:spPr/>
    </dgm:pt>
    <dgm:pt modelId="{389CFFAB-3166-43BB-B7BD-CC9EBA30EC42}" type="pres">
      <dgm:prSet presAssocID="{F1C74D17-0A54-43D1-AEE3-D740F9318590}" presName="node" presStyleLbl="revTx" presStyleIdx="2" presStyleCnt="6" custScaleX="134986" custRadScaleRad="100625" custRadScaleInc="-3055">
        <dgm:presLayoutVars>
          <dgm:bulletEnabled val="1"/>
        </dgm:presLayoutVars>
      </dgm:prSet>
      <dgm:spPr/>
    </dgm:pt>
    <dgm:pt modelId="{60941ADA-D149-4D53-8F8C-FDE39C6E809B}" type="pres">
      <dgm:prSet presAssocID="{8620C4C0-DBCE-4A25-939A-853B56142D8D}" presName="sibTrans" presStyleLbl="node1" presStyleIdx="2" presStyleCnt="6"/>
      <dgm:spPr/>
    </dgm:pt>
    <dgm:pt modelId="{A9B6E43B-999E-4C39-B737-D43960267C66}" type="pres">
      <dgm:prSet presAssocID="{857392EE-7F95-4BBB-8D26-B0A9E8724ADC}" presName="dummy" presStyleCnt="0"/>
      <dgm:spPr/>
    </dgm:pt>
    <dgm:pt modelId="{F623D6B1-612A-4C32-8C2B-4894696B39E8}" type="pres">
      <dgm:prSet presAssocID="{857392EE-7F95-4BBB-8D26-B0A9E8724ADC}" presName="node" presStyleLbl="revTx" presStyleIdx="3" presStyleCnt="6" custScaleX="119590">
        <dgm:presLayoutVars>
          <dgm:bulletEnabled val="1"/>
        </dgm:presLayoutVars>
      </dgm:prSet>
      <dgm:spPr/>
    </dgm:pt>
    <dgm:pt modelId="{BB5CBB85-5625-4A11-A8C5-6A7650DBE7B0}" type="pres">
      <dgm:prSet presAssocID="{5077F225-AD39-4661-956A-7673821C70F7}" presName="sibTrans" presStyleLbl="node1" presStyleIdx="3" presStyleCnt="6"/>
      <dgm:spPr/>
    </dgm:pt>
    <dgm:pt modelId="{3041DF06-5D1E-4EEC-BFD4-7794ADFAFBF3}" type="pres">
      <dgm:prSet presAssocID="{3961BD45-DF76-4622-981F-57A1BC7B8CBC}" presName="dummy" presStyleCnt="0"/>
      <dgm:spPr/>
    </dgm:pt>
    <dgm:pt modelId="{BD4F7374-CB96-4DF6-B4D1-8F2EB3E06113}" type="pres">
      <dgm:prSet presAssocID="{3961BD45-DF76-4622-981F-57A1BC7B8CBC}" presName="node" presStyleLbl="revTx" presStyleIdx="4" presStyleCnt="6" custScaleX="121019">
        <dgm:presLayoutVars>
          <dgm:bulletEnabled val="1"/>
        </dgm:presLayoutVars>
      </dgm:prSet>
      <dgm:spPr/>
    </dgm:pt>
    <dgm:pt modelId="{1A4DB7DC-4DC3-4EE6-B864-6A53BBDA057E}" type="pres">
      <dgm:prSet presAssocID="{E88C8251-70EF-4F71-A8D3-8CF7D9B0B271}" presName="sibTrans" presStyleLbl="node1" presStyleIdx="4" presStyleCnt="6"/>
      <dgm:spPr/>
    </dgm:pt>
    <dgm:pt modelId="{B6A11F54-BECF-4319-BF98-EDC0D97BE3A8}" type="pres">
      <dgm:prSet presAssocID="{D0D1C73D-5B5F-4F3A-A284-E31026DB418A}" presName="dummy" presStyleCnt="0"/>
      <dgm:spPr/>
    </dgm:pt>
    <dgm:pt modelId="{966C837B-8213-43E8-A1E4-6DC3E6BEF19E}" type="pres">
      <dgm:prSet presAssocID="{D0D1C73D-5B5F-4F3A-A284-E31026DB418A}" presName="node" presStyleLbl="revTx" presStyleIdx="5" presStyleCnt="6" custScaleX="125335" custScaleY="100006">
        <dgm:presLayoutVars>
          <dgm:bulletEnabled val="1"/>
        </dgm:presLayoutVars>
      </dgm:prSet>
      <dgm:spPr/>
    </dgm:pt>
    <dgm:pt modelId="{AFF74DAE-272B-4B31-9B66-BF5E4F7F7A26}" type="pres">
      <dgm:prSet presAssocID="{A1FD9406-B747-4C53-8790-7A3848013793}" presName="sibTrans" presStyleLbl="node1" presStyleIdx="5" presStyleCnt="6"/>
      <dgm:spPr/>
    </dgm:pt>
  </dgm:ptLst>
  <dgm:cxnLst>
    <dgm:cxn modelId="{36C54511-0456-44DA-89FB-A6132CAF07E5}" type="presOf" srcId="{857392EE-7F95-4BBB-8D26-B0A9E8724ADC}" destId="{F623D6B1-612A-4C32-8C2B-4894696B39E8}" srcOrd="0" destOrd="0" presId="urn:microsoft.com/office/officeart/2005/8/layout/cycle1"/>
    <dgm:cxn modelId="{2CBD7917-0B1F-461B-BF24-B3623A0AC956}" type="presOf" srcId="{E88C8251-70EF-4F71-A8D3-8CF7D9B0B271}" destId="{1A4DB7DC-4DC3-4EE6-B864-6A53BBDA057E}" srcOrd="0" destOrd="0" presId="urn:microsoft.com/office/officeart/2005/8/layout/cycle1"/>
    <dgm:cxn modelId="{3CE22A31-5304-4C53-B366-98F955EF9819}" srcId="{BED80CFC-8F70-463C-AA8B-8908511AAC31}" destId="{D0D1C73D-5B5F-4F3A-A284-E31026DB418A}" srcOrd="5" destOrd="0" parTransId="{4F4015BD-8D89-4027-A1D3-6C8C6F4D881E}" sibTransId="{A1FD9406-B747-4C53-8790-7A3848013793}"/>
    <dgm:cxn modelId="{47C9513C-004D-4A72-8494-F928F60968AA}" type="presOf" srcId="{3961BD45-DF76-4622-981F-57A1BC7B8CBC}" destId="{BD4F7374-CB96-4DF6-B4D1-8F2EB3E06113}" srcOrd="0" destOrd="0" presId="urn:microsoft.com/office/officeart/2005/8/layout/cycle1"/>
    <dgm:cxn modelId="{0EC83F3D-8268-4B13-8310-129FA63C8636}" type="presOf" srcId="{A1FD9406-B747-4C53-8790-7A3848013793}" destId="{AFF74DAE-272B-4B31-9B66-BF5E4F7F7A26}" srcOrd="0" destOrd="0" presId="urn:microsoft.com/office/officeart/2005/8/layout/cycle1"/>
    <dgm:cxn modelId="{5B542747-DA94-4460-9014-91D077DA0EE7}" type="presOf" srcId="{37E24516-E410-4C00-A4EA-C58F3803429F}" destId="{0A5916AE-E561-4D16-8DF9-667129A4CEF2}" srcOrd="0" destOrd="0" presId="urn:microsoft.com/office/officeart/2005/8/layout/cycle1"/>
    <dgm:cxn modelId="{45F3E870-2CFF-47D7-8FFA-4A1AECD0DEEA}" srcId="{BED80CFC-8F70-463C-AA8B-8908511AAC31}" destId="{857392EE-7F95-4BBB-8D26-B0A9E8724ADC}" srcOrd="3" destOrd="0" parTransId="{DBB667C4-80FB-4285-8BC7-883968E9218C}" sibTransId="{5077F225-AD39-4661-956A-7673821C70F7}"/>
    <dgm:cxn modelId="{5982BE73-6BBC-428D-BED4-BECCDEE73847}" type="presOf" srcId="{86464813-9964-4991-A696-B4B397D3FFA9}" destId="{6E2376F5-2F61-44A1-98A4-400848C5F80F}" srcOrd="0" destOrd="0" presId="urn:microsoft.com/office/officeart/2005/8/layout/cycle1"/>
    <dgm:cxn modelId="{E6B6E87A-4B8A-4B36-ACE7-9EEC78D8389B}" srcId="{BED80CFC-8F70-463C-AA8B-8908511AAC31}" destId="{37E24516-E410-4C00-A4EA-C58F3803429F}" srcOrd="1" destOrd="0" parTransId="{A17C25A3-1E83-4639-95EB-63583ECBC92B}" sibTransId="{081B94D9-72E7-49A7-8F62-1F8851C0A224}"/>
    <dgm:cxn modelId="{9FE2808D-A289-4041-937B-D1CA3C703A68}" type="presOf" srcId="{081B94D9-72E7-49A7-8F62-1F8851C0A224}" destId="{51A8098A-0537-4466-9786-87560365AA43}" srcOrd="0" destOrd="0" presId="urn:microsoft.com/office/officeart/2005/8/layout/cycle1"/>
    <dgm:cxn modelId="{95D3E390-674B-401F-AD8B-897240B196E7}" type="presOf" srcId="{5077F225-AD39-4661-956A-7673821C70F7}" destId="{BB5CBB85-5625-4A11-A8C5-6A7650DBE7B0}" srcOrd="0" destOrd="0" presId="urn:microsoft.com/office/officeart/2005/8/layout/cycle1"/>
    <dgm:cxn modelId="{530179A2-2747-46C9-8BE2-AE33C4C0893E}" type="presOf" srcId="{2908407C-1434-4C59-9B1E-7A254FE113F9}" destId="{A389C91C-5F91-4D33-A229-389DCA92C526}" srcOrd="0" destOrd="0" presId="urn:microsoft.com/office/officeart/2005/8/layout/cycle1"/>
    <dgm:cxn modelId="{6F9D11B2-6A5E-452E-83B0-52AF1BC8117E}" srcId="{BED80CFC-8F70-463C-AA8B-8908511AAC31}" destId="{86464813-9964-4991-A696-B4B397D3FFA9}" srcOrd="0" destOrd="0" parTransId="{4A54F707-EF9D-411D-863A-E99FA4B87A3A}" sibTransId="{2908407C-1434-4C59-9B1E-7A254FE113F9}"/>
    <dgm:cxn modelId="{9BA632BC-CE76-4E6F-BC99-03264E923D67}" srcId="{BED80CFC-8F70-463C-AA8B-8908511AAC31}" destId="{3961BD45-DF76-4622-981F-57A1BC7B8CBC}" srcOrd="4" destOrd="0" parTransId="{D1B856FB-0373-475F-89A2-D94955DF3D05}" sibTransId="{E88C8251-70EF-4F71-A8D3-8CF7D9B0B271}"/>
    <dgm:cxn modelId="{E132E8CC-BA08-4630-8499-81DB6001AA28}" type="presOf" srcId="{D0D1C73D-5B5F-4F3A-A284-E31026DB418A}" destId="{966C837B-8213-43E8-A1E4-6DC3E6BEF19E}" srcOrd="0" destOrd="0" presId="urn:microsoft.com/office/officeart/2005/8/layout/cycle1"/>
    <dgm:cxn modelId="{81702DF2-7D8D-4C0C-98FE-4BC08C292164}" srcId="{BED80CFC-8F70-463C-AA8B-8908511AAC31}" destId="{F1C74D17-0A54-43D1-AEE3-D740F9318590}" srcOrd="2" destOrd="0" parTransId="{349B3D5A-EFAD-4D28-BA07-95B1040E0142}" sibTransId="{8620C4C0-DBCE-4A25-939A-853B56142D8D}"/>
    <dgm:cxn modelId="{EC7F31F5-0BFA-4EA2-9F37-C739033171F2}" type="presOf" srcId="{BED80CFC-8F70-463C-AA8B-8908511AAC31}" destId="{90F35AB0-F429-4A42-9944-46296164147C}" srcOrd="0" destOrd="0" presId="urn:microsoft.com/office/officeart/2005/8/layout/cycle1"/>
    <dgm:cxn modelId="{6F5CDAF6-3BC8-424C-8C25-08A3567AAFCE}" type="presOf" srcId="{F1C74D17-0A54-43D1-AEE3-D740F9318590}" destId="{389CFFAB-3166-43BB-B7BD-CC9EBA30EC42}" srcOrd="0" destOrd="0" presId="urn:microsoft.com/office/officeart/2005/8/layout/cycle1"/>
    <dgm:cxn modelId="{9EAD05FB-F93C-4AC2-975A-C40593E6A104}" type="presOf" srcId="{8620C4C0-DBCE-4A25-939A-853B56142D8D}" destId="{60941ADA-D149-4D53-8F8C-FDE39C6E809B}" srcOrd="0" destOrd="0" presId="urn:microsoft.com/office/officeart/2005/8/layout/cycle1"/>
    <dgm:cxn modelId="{813FBF64-9E49-41D2-8278-6CEB3D89B01C}" type="presParOf" srcId="{90F35AB0-F429-4A42-9944-46296164147C}" destId="{94B23B17-9900-4021-A8AF-F59E2FD66345}" srcOrd="0" destOrd="0" presId="urn:microsoft.com/office/officeart/2005/8/layout/cycle1"/>
    <dgm:cxn modelId="{693F1DC6-217F-47FC-B2FE-E67C4C0B2E8A}" type="presParOf" srcId="{90F35AB0-F429-4A42-9944-46296164147C}" destId="{6E2376F5-2F61-44A1-98A4-400848C5F80F}" srcOrd="1" destOrd="0" presId="urn:microsoft.com/office/officeart/2005/8/layout/cycle1"/>
    <dgm:cxn modelId="{A6816C12-CCDB-4171-B4F7-6CD18C9763D3}" type="presParOf" srcId="{90F35AB0-F429-4A42-9944-46296164147C}" destId="{A389C91C-5F91-4D33-A229-389DCA92C526}" srcOrd="2" destOrd="0" presId="urn:microsoft.com/office/officeart/2005/8/layout/cycle1"/>
    <dgm:cxn modelId="{727DDA49-EF9F-4839-8165-34671D3BF3A7}" type="presParOf" srcId="{90F35AB0-F429-4A42-9944-46296164147C}" destId="{17AABC47-39CB-4D85-B34A-7A3064674582}" srcOrd="3" destOrd="0" presId="urn:microsoft.com/office/officeart/2005/8/layout/cycle1"/>
    <dgm:cxn modelId="{373EA3E4-2644-425F-8BE4-AAF6774F45F9}" type="presParOf" srcId="{90F35AB0-F429-4A42-9944-46296164147C}" destId="{0A5916AE-E561-4D16-8DF9-667129A4CEF2}" srcOrd="4" destOrd="0" presId="urn:microsoft.com/office/officeart/2005/8/layout/cycle1"/>
    <dgm:cxn modelId="{1D3B765D-E670-47A7-9B9F-D908A5863E6A}" type="presParOf" srcId="{90F35AB0-F429-4A42-9944-46296164147C}" destId="{51A8098A-0537-4466-9786-87560365AA43}" srcOrd="5" destOrd="0" presId="urn:microsoft.com/office/officeart/2005/8/layout/cycle1"/>
    <dgm:cxn modelId="{6DEBB88C-A7B0-4E4A-846D-C2B7FC245D42}" type="presParOf" srcId="{90F35AB0-F429-4A42-9944-46296164147C}" destId="{5841029F-EC75-48AF-BB49-31E83CB3FEA1}" srcOrd="6" destOrd="0" presId="urn:microsoft.com/office/officeart/2005/8/layout/cycle1"/>
    <dgm:cxn modelId="{37B07C67-B6EB-4F68-A76D-F4481304B4D2}" type="presParOf" srcId="{90F35AB0-F429-4A42-9944-46296164147C}" destId="{389CFFAB-3166-43BB-B7BD-CC9EBA30EC42}" srcOrd="7" destOrd="0" presId="urn:microsoft.com/office/officeart/2005/8/layout/cycle1"/>
    <dgm:cxn modelId="{3A66F51B-248C-4590-A7C8-75D332F4B320}" type="presParOf" srcId="{90F35AB0-F429-4A42-9944-46296164147C}" destId="{60941ADA-D149-4D53-8F8C-FDE39C6E809B}" srcOrd="8" destOrd="0" presId="urn:microsoft.com/office/officeart/2005/8/layout/cycle1"/>
    <dgm:cxn modelId="{8A6614E6-0B5C-40A0-90ED-F24694400DBE}" type="presParOf" srcId="{90F35AB0-F429-4A42-9944-46296164147C}" destId="{A9B6E43B-999E-4C39-B737-D43960267C66}" srcOrd="9" destOrd="0" presId="urn:microsoft.com/office/officeart/2005/8/layout/cycle1"/>
    <dgm:cxn modelId="{90800227-6C1B-40E6-A53D-E47E9863E6DC}" type="presParOf" srcId="{90F35AB0-F429-4A42-9944-46296164147C}" destId="{F623D6B1-612A-4C32-8C2B-4894696B39E8}" srcOrd="10" destOrd="0" presId="urn:microsoft.com/office/officeart/2005/8/layout/cycle1"/>
    <dgm:cxn modelId="{F4C4F79D-5D6E-4CD6-BADB-61932B01BC44}" type="presParOf" srcId="{90F35AB0-F429-4A42-9944-46296164147C}" destId="{BB5CBB85-5625-4A11-A8C5-6A7650DBE7B0}" srcOrd="11" destOrd="0" presId="urn:microsoft.com/office/officeart/2005/8/layout/cycle1"/>
    <dgm:cxn modelId="{A45B1104-42BD-4255-8FDA-8773B0C2D5CD}" type="presParOf" srcId="{90F35AB0-F429-4A42-9944-46296164147C}" destId="{3041DF06-5D1E-4EEC-BFD4-7794ADFAFBF3}" srcOrd="12" destOrd="0" presId="urn:microsoft.com/office/officeart/2005/8/layout/cycle1"/>
    <dgm:cxn modelId="{EF68E51F-BA7D-45DC-9D03-C66A81CCAB98}" type="presParOf" srcId="{90F35AB0-F429-4A42-9944-46296164147C}" destId="{BD4F7374-CB96-4DF6-B4D1-8F2EB3E06113}" srcOrd="13" destOrd="0" presId="urn:microsoft.com/office/officeart/2005/8/layout/cycle1"/>
    <dgm:cxn modelId="{059B3905-0DC8-4943-8747-D4A1D7C39228}" type="presParOf" srcId="{90F35AB0-F429-4A42-9944-46296164147C}" destId="{1A4DB7DC-4DC3-4EE6-B864-6A53BBDA057E}" srcOrd="14" destOrd="0" presId="urn:microsoft.com/office/officeart/2005/8/layout/cycle1"/>
    <dgm:cxn modelId="{B6F061F4-BADA-41A9-82E2-C8ECCDBE6362}" type="presParOf" srcId="{90F35AB0-F429-4A42-9944-46296164147C}" destId="{B6A11F54-BECF-4319-BF98-EDC0D97BE3A8}" srcOrd="15" destOrd="0" presId="urn:microsoft.com/office/officeart/2005/8/layout/cycle1"/>
    <dgm:cxn modelId="{9FAF9747-4064-4D13-865B-4AD776D8A237}" type="presParOf" srcId="{90F35AB0-F429-4A42-9944-46296164147C}" destId="{966C837B-8213-43E8-A1E4-6DC3E6BEF19E}" srcOrd="16" destOrd="0" presId="urn:microsoft.com/office/officeart/2005/8/layout/cycle1"/>
    <dgm:cxn modelId="{5880E3EA-986F-4C58-8C54-19BA741E1226}" type="presParOf" srcId="{90F35AB0-F429-4A42-9944-46296164147C}" destId="{AFF74DAE-272B-4B31-9B66-BF5E4F7F7A26}"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EE8F1-1B72-49A5-B94C-B8A0BD5F802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D305A9-81AE-440B-9852-5D8A8BECD2C9}">
      <dgm:prSet custT="1"/>
      <dgm:spPr/>
      <dgm:t>
        <a:bodyPr/>
        <a:lstStyle/>
        <a:p>
          <a:pPr>
            <a:lnSpc>
              <a:spcPct val="100000"/>
            </a:lnSpc>
          </a:pPr>
          <a:r>
            <a:rPr lang="en-GB" sz="1400" dirty="0">
              <a:latin typeface="Arial" panose="020B0604020202020204" pitchFamily="34" charset="0"/>
              <a:cs typeface="Arial" panose="020B0604020202020204" pitchFamily="34" charset="0"/>
            </a:rPr>
            <a:t>This presentation will examine three strategic theories and explain what they are all about. Throughout the presentation you can expect to see definitions of the three theories, and demonstrations of how they have been utilized in professional marketing practices to resolve organisational challenges that may have occurred due to internal or external factors. During the presentation images will be displayed regarding the three theories and the presentation will then conclude.   </a:t>
          </a:r>
          <a:endParaRPr lang="en-US" sz="1400" dirty="0">
            <a:latin typeface="Arial" panose="020B0604020202020204" pitchFamily="34" charset="0"/>
            <a:cs typeface="Arial" panose="020B0604020202020204" pitchFamily="34" charset="0"/>
          </a:endParaRPr>
        </a:p>
      </dgm:t>
    </dgm:pt>
    <dgm:pt modelId="{2430FCC2-CD7C-4779-9139-FB4E619B6F6A}" type="parTrans" cxnId="{14FF936E-7790-4109-9ABD-4BE07C3611DC}">
      <dgm:prSet/>
      <dgm:spPr/>
      <dgm:t>
        <a:bodyPr/>
        <a:lstStyle/>
        <a:p>
          <a:endParaRPr lang="en-US"/>
        </a:p>
      </dgm:t>
    </dgm:pt>
    <dgm:pt modelId="{288030D2-AE83-498D-8532-8E5C9467F6D9}" type="sibTrans" cxnId="{14FF936E-7790-4109-9ABD-4BE07C3611DC}">
      <dgm:prSet/>
      <dgm:spPr/>
      <dgm:t>
        <a:bodyPr/>
        <a:lstStyle/>
        <a:p>
          <a:endParaRPr lang="en-US"/>
        </a:p>
      </dgm:t>
    </dgm:pt>
    <dgm:pt modelId="{839C0993-CC7C-4E9C-A4A5-FD1371CED869}">
      <dgm:prSet custT="1"/>
      <dgm:spPr/>
      <dgm:t>
        <a:bodyPr/>
        <a:lstStyle/>
        <a:p>
          <a:pPr>
            <a:lnSpc>
              <a:spcPct val="100000"/>
            </a:lnSpc>
          </a:pPr>
          <a:r>
            <a:rPr lang="en-GB" sz="1400" dirty="0">
              <a:latin typeface="Arial" panose="020B0604020202020204" pitchFamily="34" charset="0"/>
              <a:cs typeface="Arial" panose="020B0604020202020204" pitchFamily="34" charset="0"/>
            </a:rPr>
            <a:t>Omalaja and Eruola, (2011) stated that the theory of policy is an extensive resolution, that’s based on an organisations ideas, operations, and techniques. regarding different courses of actions being taken to reach a pre-planned goal of a procedure. Combining strategies within a workplace requires divination, by modifying frameworks and administering essential resources to implement a goal. will not only bring about competitive advantage, but it can also help an enterprise to hit their targets and take advantage of possible opportunities at a sufficient level of risk (Omalaja and Eruola, 2011).                </a:t>
          </a:r>
          <a:endParaRPr lang="en-US" sz="1400" dirty="0">
            <a:latin typeface="Arial" panose="020B0604020202020204" pitchFamily="34" charset="0"/>
            <a:cs typeface="Arial" panose="020B0604020202020204" pitchFamily="34" charset="0"/>
          </a:endParaRPr>
        </a:p>
      </dgm:t>
    </dgm:pt>
    <dgm:pt modelId="{DAF61E9E-D199-4A3A-BDF6-94B9E7AB8601}" type="parTrans" cxnId="{52214B6A-5BE2-474E-993C-F4C23DB6DEE5}">
      <dgm:prSet/>
      <dgm:spPr/>
      <dgm:t>
        <a:bodyPr/>
        <a:lstStyle/>
        <a:p>
          <a:endParaRPr lang="en-US"/>
        </a:p>
      </dgm:t>
    </dgm:pt>
    <dgm:pt modelId="{AC9A156C-4DEF-4035-A14A-765E05592C9E}" type="sibTrans" cxnId="{52214B6A-5BE2-474E-993C-F4C23DB6DEE5}">
      <dgm:prSet/>
      <dgm:spPr/>
      <dgm:t>
        <a:bodyPr/>
        <a:lstStyle/>
        <a:p>
          <a:endParaRPr lang="en-US"/>
        </a:p>
      </dgm:t>
    </dgm:pt>
    <dgm:pt modelId="{944FF149-A2D3-4888-AE78-EBB04D1C7ABF}" type="pres">
      <dgm:prSet presAssocID="{603EE8F1-1B72-49A5-B94C-B8A0BD5F802D}" presName="root" presStyleCnt="0">
        <dgm:presLayoutVars>
          <dgm:dir/>
          <dgm:resizeHandles val="exact"/>
        </dgm:presLayoutVars>
      </dgm:prSet>
      <dgm:spPr/>
    </dgm:pt>
    <dgm:pt modelId="{F89DC4E0-9543-4D9C-9A11-76D435C6FA01}" type="pres">
      <dgm:prSet presAssocID="{8BD305A9-81AE-440B-9852-5D8A8BECD2C9}" presName="compNode" presStyleCnt="0"/>
      <dgm:spPr/>
    </dgm:pt>
    <dgm:pt modelId="{870A0521-D304-42D7-A383-A35597F08A9C}" type="pres">
      <dgm:prSet presAssocID="{8BD305A9-81AE-440B-9852-5D8A8BECD2C9}" presName="bgRect" presStyleLbl="bgShp" presStyleIdx="0" presStyleCnt="2" custLinFactNeighborX="260" custLinFactNeighborY="-11332"/>
      <dgm:spPr/>
    </dgm:pt>
    <dgm:pt modelId="{6B65D843-BD29-4B59-9E00-8B7ADD47FCF1}" type="pres">
      <dgm:prSet presAssocID="{8BD305A9-81AE-440B-9852-5D8A8BECD2C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7D89BF1A-07CB-426A-BA65-6A8E1570998F}" type="pres">
      <dgm:prSet presAssocID="{8BD305A9-81AE-440B-9852-5D8A8BECD2C9}" presName="spaceRect" presStyleCnt="0"/>
      <dgm:spPr/>
    </dgm:pt>
    <dgm:pt modelId="{290A13C9-16F7-4242-B621-A488F3041005}" type="pres">
      <dgm:prSet presAssocID="{8BD305A9-81AE-440B-9852-5D8A8BECD2C9}" presName="parTx" presStyleLbl="revTx" presStyleIdx="0" presStyleCnt="2" custScaleY="93562" custLinFactNeighborX="35" custLinFactNeighborY="-6802">
        <dgm:presLayoutVars>
          <dgm:chMax val="0"/>
          <dgm:chPref val="0"/>
        </dgm:presLayoutVars>
      </dgm:prSet>
      <dgm:spPr/>
    </dgm:pt>
    <dgm:pt modelId="{5CA90B4A-85BC-42EB-B086-99C81118EFE1}" type="pres">
      <dgm:prSet presAssocID="{288030D2-AE83-498D-8532-8E5C9467F6D9}" presName="sibTrans" presStyleCnt="0"/>
      <dgm:spPr/>
    </dgm:pt>
    <dgm:pt modelId="{9D8BD051-7F9A-4950-AA36-7F12FB76EAB2}" type="pres">
      <dgm:prSet presAssocID="{839C0993-CC7C-4E9C-A4A5-FD1371CED869}" presName="compNode" presStyleCnt="0"/>
      <dgm:spPr/>
    </dgm:pt>
    <dgm:pt modelId="{E9B51E8E-20DB-4F59-9540-20560EE20270}" type="pres">
      <dgm:prSet presAssocID="{839C0993-CC7C-4E9C-A4A5-FD1371CED869}" presName="bgRect" presStyleLbl="bgShp" presStyleIdx="1" presStyleCnt="2" custLinFactNeighborY="8654"/>
      <dgm:spPr/>
    </dgm:pt>
    <dgm:pt modelId="{FCFF8FB9-DC35-4C41-86EA-EB8AE1BB0782}" type="pres">
      <dgm:prSet presAssocID="{839C0993-CC7C-4E9C-A4A5-FD1371CED86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88697C3B-F113-4CE0-8EF0-BB3839EE31FF}" type="pres">
      <dgm:prSet presAssocID="{839C0993-CC7C-4E9C-A4A5-FD1371CED869}" presName="spaceRect" presStyleCnt="0"/>
      <dgm:spPr/>
    </dgm:pt>
    <dgm:pt modelId="{CBC9F60B-78ED-4F72-BF87-60A66D5F71B2}" type="pres">
      <dgm:prSet presAssocID="{839C0993-CC7C-4E9C-A4A5-FD1371CED869}" presName="parTx" presStyleLbl="revTx" presStyleIdx="1" presStyleCnt="2" custScaleY="119518" custLinFactNeighborX="-1870" custLinFactNeighborY="14279">
        <dgm:presLayoutVars>
          <dgm:chMax val="0"/>
          <dgm:chPref val="0"/>
        </dgm:presLayoutVars>
      </dgm:prSet>
      <dgm:spPr/>
    </dgm:pt>
  </dgm:ptLst>
  <dgm:cxnLst>
    <dgm:cxn modelId="{A08D6619-4376-495D-B265-7CF63C0B3A93}" type="presOf" srcId="{8BD305A9-81AE-440B-9852-5D8A8BECD2C9}" destId="{290A13C9-16F7-4242-B621-A488F3041005}" srcOrd="0" destOrd="0" presId="urn:microsoft.com/office/officeart/2018/2/layout/IconVerticalSolidList"/>
    <dgm:cxn modelId="{0233493D-6F8D-45CD-AE94-C3D60E5E0809}" type="presOf" srcId="{839C0993-CC7C-4E9C-A4A5-FD1371CED869}" destId="{CBC9F60B-78ED-4F72-BF87-60A66D5F71B2}" srcOrd="0" destOrd="0" presId="urn:microsoft.com/office/officeart/2018/2/layout/IconVerticalSolidList"/>
    <dgm:cxn modelId="{52214B6A-5BE2-474E-993C-F4C23DB6DEE5}" srcId="{603EE8F1-1B72-49A5-B94C-B8A0BD5F802D}" destId="{839C0993-CC7C-4E9C-A4A5-FD1371CED869}" srcOrd="1" destOrd="0" parTransId="{DAF61E9E-D199-4A3A-BDF6-94B9E7AB8601}" sibTransId="{AC9A156C-4DEF-4035-A14A-765E05592C9E}"/>
    <dgm:cxn modelId="{14FF936E-7790-4109-9ABD-4BE07C3611DC}" srcId="{603EE8F1-1B72-49A5-B94C-B8A0BD5F802D}" destId="{8BD305A9-81AE-440B-9852-5D8A8BECD2C9}" srcOrd="0" destOrd="0" parTransId="{2430FCC2-CD7C-4779-9139-FB4E619B6F6A}" sibTransId="{288030D2-AE83-498D-8532-8E5C9467F6D9}"/>
    <dgm:cxn modelId="{A7839DA2-BFF7-4036-92D6-D15EE4CB7B3F}" type="presOf" srcId="{603EE8F1-1B72-49A5-B94C-B8A0BD5F802D}" destId="{944FF149-A2D3-4888-AE78-EBB04D1C7ABF}" srcOrd="0" destOrd="0" presId="urn:microsoft.com/office/officeart/2018/2/layout/IconVerticalSolidList"/>
    <dgm:cxn modelId="{C2BFDF21-4A9B-479B-845C-EF8749A9F96E}" type="presParOf" srcId="{944FF149-A2D3-4888-AE78-EBB04D1C7ABF}" destId="{F89DC4E0-9543-4D9C-9A11-76D435C6FA01}" srcOrd="0" destOrd="0" presId="urn:microsoft.com/office/officeart/2018/2/layout/IconVerticalSolidList"/>
    <dgm:cxn modelId="{02264680-3D18-4F0D-9A75-EFD002EE73F0}" type="presParOf" srcId="{F89DC4E0-9543-4D9C-9A11-76D435C6FA01}" destId="{870A0521-D304-42D7-A383-A35597F08A9C}" srcOrd="0" destOrd="0" presId="urn:microsoft.com/office/officeart/2018/2/layout/IconVerticalSolidList"/>
    <dgm:cxn modelId="{989A1130-E73A-49FA-8BEA-928AC10040F9}" type="presParOf" srcId="{F89DC4E0-9543-4D9C-9A11-76D435C6FA01}" destId="{6B65D843-BD29-4B59-9E00-8B7ADD47FCF1}" srcOrd="1" destOrd="0" presId="urn:microsoft.com/office/officeart/2018/2/layout/IconVerticalSolidList"/>
    <dgm:cxn modelId="{B78B7DD0-47DA-41AA-BB1A-72A55730FF77}" type="presParOf" srcId="{F89DC4E0-9543-4D9C-9A11-76D435C6FA01}" destId="{7D89BF1A-07CB-426A-BA65-6A8E1570998F}" srcOrd="2" destOrd="0" presId="urn:microsoft.com/office/officeart/2018/2/layout/IconVerticalSolidList"/>
    <dgm:cxn modelId="{9961FAFF-610D-4A3A-9D87-1B1EE10D26F4}" type="presParOf" srcId="{F89DC4E0-9543-4D9C-9A11-76D435C6FA01}" destId="{290A13C9-16F7-4242-B621-A488F3041005}" srcOrd="3" destOrd="0" presId="urn:microsoft.com/office/officeart/2018/2/layout/IconVerticalSolidList"/>
    <dgm:cxn modelId="{81A56DF9-88D6-4AA6-AFA2-FDF8B6FCBFD6}" type="presParOf" srcId="{944FF149-A2D3-4888-AE78-EBB04D1C7ABF}" destId="{5CA90B4A-85BC-42EB-B086-99C81118EFE1}" srcOrd="1" destOrd="0" presId="urn:microsoft.com/office/officeart/2018/2/layout/IconVerticalSolidList"/>
    <dgm:cxn modelId="{16051EC0-4F78-4EF0-84F0-B2D83B130BAC}" type="presParOf" srcId="{944FF149-A2D3-4888-AE78-EBB04D1C7ABF}" destId="{9D8BD051-7F9A-4950-AA36-7F12FB76EAB2}" srcOrd="2" destOrd="0" presId="urn:microsoft.com/office/officeart/2018/2/layout/IconVerticalSolidList"/>
    <dgm:cxn modelId="{C569F426-5185-49CD-8596-D84B390100B2}" type="presParOf" srcId="{9D8BD051-7F9A-4950-AA36-7F12FB76EAB2}" destId="{E9B51E8E-20DB-4F59-9540-20560EE20270}" srcOrd="0" destOrd="0" presId="urn:microsoft.com/office/officeart/2018/2/layout/IconVerticalSolidList"/>
    <dgm:cxn modelId="{4B2E4BBF-4419-4C2C-8812-673E253EAEDA}" type="presParOf" srcId="{9D8BD051-7F9A-4950-AA36-7F12FB76EAB2}" destId="{FCFF8FB9-DC35-4C41-86EA-EB8AE1BB0782}" srcOrd="1" destOrd="0" presId="urn:microsoft.com/office/officeart/2018/2/layout/IconVerticalSolidList"/>
    <dgm:cxn modelId="{718B214D-605A-424D-922F-7908277CE0BA}" type="presParOf" srcId="{9D8BD051-7F9A-4950-AA36-7F12FB76EAB2}" destId="{88697C3B-F113-4CE0-8EF0-BB3839EE31FF}" srcOrd="2" destOrd="0" presId="urn:microsoft.com/office/officeart/2018/2/layout/IconVerticalSolidList"/>
    <dgm:cxn modelId="{9103DD94-D3D8-450A-919E-81CE8E78A87A}" type="presParOf" srcId="{9D8BD051-7F9A-4950-AA36-7F12FB76EAB2}" destId="{CBC9F60B-78ED-4F72-BF87-60A66D5F71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376F5-2F61-44A1-98A4-400848C5F80F}">
      <dsp:nvSpPr>
        <dsp:cNvPr id="0" name=""/>
        <dsp:cNvSpPr/>
      </dsp:nvSpPr>
      <dsp:spPr>
        <a:xfrm>
          <a:off x="5917703" y="25303"/>
          <a:ext cx="987121" cy="98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STUDENT NAME: </a:t>
          </a:r>
          <a:r>
            <a:rPr lang="en-GB" sz="1100" kern="1200" dirty="0">
              <a:latin typeface="Arial" panose="020B0604020202020204" pitchFamily="34" charset="0"/>
              <a:cs typeface="Arial" panose="020B0604020202020204" pitchFamily="34" charset="0"/>
            </a:rPr>
            <a:t>Andrea Lester</a:t>
          </a:r>
          <a:endParaRPr lang="en-US" sz="1100" kern="1200" dirty="0">
            <a:latin typeface="Arial" panose="020B0604020202020204" pitchFamily="34" charset="0"/>
            <a:cs typeface="Arial" panose="020B0604020202020204" pitchFamily="34" charset="0"/>
          </a:endParaRPr>
        </a:p>
      </dsp:txBody>
      <dsp:txXfrm>
        <a:off x="5917703" y="25303"/>
        <a:ext cx="987121" cy="987121"/>
      </dsp:txXfrm>
    </dsp:sp>
    <dsp:sp modelId="{A389C91C-5F91-4D33-A229-389DCA92C526}">
      <dsp:nvSpPr>
        <dsp:cNvPr id="0" name=""/>
        <dsp:cNvSpPr/>
      </dsp:nvSpPr>
      <dsp:spPr>
        <a:xfrm>
          <a:off x="2903318" y="24297"/>
          <a:ext cx="4823434" cy="4823434"/>
        </a:xfrm>
        <a:prstGeom prst="circularArrow">
          <a:avLst>
            <a:gd name="adj1" fmla="val 3991"/>
            <a:gd name="adj2" fmla="val 250347"/>
            <a:gd name="adj3" fmla="val 20536413"/>
            <a:gd name="adj4" fmla="val 18971135"/>
            <a:gd name="adj5" fmla="val 46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5916AE-E561-4D16-8DF9-667129A4CEF2}">
      <dsp:nvSpPr>
        <dsp:cNvPr id="0" name=""/>
        <dsp:cNvSpPr/>
      </dsp:nvSpPr>
      <dsp:spPr>
        <a:xfrm>
          <a:off x="7019297" y="1919671"/>
          <a:ext cx="987121" cy="98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STUDENT NUMBER: </a:t>
          </a:r>
          <a:r>
            <a:rPr lang="en-GB" sz="1100" kern="1200" dirty="0">
              <a:latin typeface="Arial" panose="020B0604020202020204" pitchFamily="34" charset="0"/>
              <a:cs typeface="Arial" panose="020B0604020202020204" pitchFamily="34" charset="0"/>
            </a:rPr>
            <a:t>1912330</a:t>
          </a:r>
          <a:endParaRPr lang="en-US" sz="1100" kern="1200" dirty="0">
            <a:latin typeface="Arial" panose="020B0604020202020204" pitchFamily="34" charset="0"/>
            <a:cs typeface="Arial" panose="020B0604020202020204" pitchFamily="34" charset="0"/>
          </a:endParaRPr>
        </a:p>
      </dsp:txBody>
      <dsp:txXfrm>
        <a:off x="7019297" y="1919671"/>
        <a:ext cx="987121" cy="987121"/>
      </dsp:txXfrm>
    </dsp:sp>
    <dsp:sp modelId="{51A8098A-0537-4466-9786-87560365AA43}">
      <dsp:nvSpPr>
        <dsp:cNvPr id="0" name=""/>
        <dsp:cNvSpPr/>
      </dsp:nvSpPr>
      <dsp:spPr>
        <a:xfrm>
          <a:off x="2891305" y="31385"/>
          <a:ext cx="4823434" cy="4823434"/>
        </a:xfrm>
        <a:prstGeom prst="circularArrow">
          <a:avLst>
            <a:gd name="adj1" fmla="val 3991"/>
            <a:gd name="adj2" fmla="val 250347"/>
            <a:gd name="adj3" fmla="val 2085781"/>
            <a:gd name="adj4" fmla="val 728971"/>
            <a:gd name="adj5" fmla="val 46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9CFFAB-3166-43BB-B7BD-CC9EBA30EC42}">
      <dsp:nvSpPr>
        <dsp:cNvPr id="0" name=""/>
        <dsp:cNvSpPr/>
      </dsp:nvSpPr>
      <dsp:spPr>
        <a:xfrm>
          <a:off x="5772322" y="3827683"/>
          <a:ext cx="1332475" cy="98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MODULE: </a:t>
          </a:r>
          <a:r>
            <a:rPr lang="en-GB" sz="1100" kern="1200" dirty="0">
              <a:latin typeface="Arial" panose="020B0604020202020204" pitchFamily="34" charset="0"/>
              <a:cs typeface="Arial" panose="020B0604020202020204" pitchFamily="34" charset="0"/>
            </a:rPr>
            <a:t>Marketing Management</a:t>
          </a:r>
          <a:endParaRPr lang="en-US" sz="1100" kern="1200" dirty="0">
            <a:latin typeface="Arial" panose="020B0604020202020204" pitchFamily="34" charset="0"/>
            <a:cs typeface="Arial" panose="020B0604020202020204" pitchFamily="34" charset="0"/>
          </a:endParaRPr>
        </a:p>
      </dsp:txBody>
      <dsp:txXfrm>
        <a:off x="5772322" y="3827683"/>
        <a:ext cx="1332475" cy="987121"/>
      </dsp:txXfrm>
    </dsp:sp>
    <dsp:sp modelId="{60941ADA-D149-4D53-8F8C-FDE39C6E809B}">
      <dsp:nvSpPr>
        <dsp:cNvPr id="0" name=""/>
        <dsp:cNvSpPr/>
      </dsp:nvSpPr>
      <dsp:spPr>
        <a:xfrm>
          <a:off x="2929001" y="9162"/>
          <a:ext cx="4823434" cy="4823434"/>
        </a:xfrm>
        <a:prstGeom prst="circularArrow">
          <a:avLst>
            <a:gd name="adj1" fmla="val 3991"/>
            <a:gd name="adj2" fmla="val 250347"/>
            <a:gd name="adj3" fmla="val 6004767"/>
            <a:gd name="adj4" fmla="val 4722162"/>
            <a:gd name="adj5" fmla="val 46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23D6B1-612A-4C32-8C2B-4894696B39E8}">
      <dsp:nvSpPr>
        <dsp:cNvPr id="0" name=""/>
        <dsp:cNvSpPr/>
      </dsp:nvSpPr>
      <dsp:spPr>
        <a:xfrm>
          <a:off x="3617827" y="3827688"/>
          <a:ext cx="1180498" cy="98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MODULE CODE: </a:t>
          </a:r>
          <a:r>
            <a:rPr lang="en-GB" sz="1100" kern="1200" dirty="0">
              <a:latin typeface="Arial" panose="020B0604020202020204" pitchFamily="34" charset="0"/>
              <a:cs typeface="Arial" panose="020B0604020202020204" pitchFamily="34" charset="0"/>
            </a:rPr>
            <a:t>LCMB7001</a:t>
          </a:r>
          <a:endParaRPr lang="en-US" sz="1100" kern="1200" dirty="0">
            <a:latin typeface="Arial" panose="020B0604020202020204" pitchFamily="34" charset="0"/>
            <a:cs typeface="Arial" panose="020B0604020202020204" pitchFamily="34" charset="0"/>
          </a:endParaRPr>
        </a:p>
      </dsp:txBody>
      <dsp:txXfrm>
        <a:off x="3617827" y="3827688"/>
        <a:ext cx="1180498" cy="987121"/>
      </dsp:txXfrm>
    </dsp:sp>
    <dsp:sp modelId="{BB5CBB85-5625-4A11-A8C5-6A7650DBE7B0}">
      <dsp:nvSpPr>
        <dsp:cNvPr id="0" name=""/>
        <dsp:cNvSpPr/>
      </dsp:nvSpPr>
      <dsp:spPr>
        <a:xfrm>
          <a:off x="2897953" y="1515"/>
          <a:ext cx="4823434" cy="4823434"/>
        </a:xfrm>
        <a:prstGeom prst="circularArrow">
          <a:avLst>
            <a:gd name="adj1" fmla="val 3991"/>
            <a:gd name="adj2" fmla="val 250347"/>
            <a:gd name="adj3" fmla="val 9772934"/>
            <a:gd name="adj4" fmla="val 8403514"/>
            <a:gd name="adj5" fmla="val 46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4F7374-CB96-4DF6-B4D1-8F2EB3E06113}">
      <dsp:nvSpPr>
        <dsp:cNvPr id="0" name=""/>
        <dsp:cNvSpPr/>
      </dsp:nvSpPr>
      <dsp:spPr>
        <a:xfrm>
          <a:off x="2509181" y="1919671"/>
          <a:ext cx="1194604" cy="98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LECTURER: </a:t>
          </a:r>
          <a:r>
            <a:rPr lang="en-GB" sz="1100" kern="1200" dirty="0">
              <a:latin typeface="Arial" panose="020B0604020202020204" pitchFamily="34" charset="0"/>
              <a:cs typeface="Arial" panose="020B0604020202020204" pitchFamily="34" charset="0"/>
            </a:rPr>
            <a:t>Efua Adams</a:t>
          </a:r>
          <a:endParaRPr lang="en-US" sz="1100" kern="1200" dirty="0">
            <a:latin typeface="Arial" panose="020B0604020202020204" pitchFamily="34" charset="0"/>
            <a:cs typeface="Arial" panose="020B0604020202020204" pitchFamily="34" charset="0"/>
          </a:endParaRPr>
        </a:p>
      </dsp:txBody>
      <dsp:txXfrm>
        <a:off x="2509181" y="1919671"/>
        <a:ext cx="1194604" cy="987121"/>
      </dsp:txXfrm>
    </dsp:sp>
    <dsp:sp modelId="{1A4DB7DC-4DC3-4EE6-B864-6A53BBDA057E}">
      <dsp:nvSpPr>
        <dsp:cNvPr id="0" name=""/>
        <dsp:cNvSpPr/>
      </dsp:nvSpPr>
      <dsp:spPr>
        <a:xfrm>
          <a:off x="2897953" y="1515"/>
          <a:ext cx="4823434" cy="4823434"/>
        </a:xfrm>
        <a:prstGeom prst="circularArrow">
          <a:avLst>
            <a:gd name="adj1" fmla="val 3991"/>
            <a:gd name="adj2" fmla="val 250347"/>
            <a:gd name="adj3" fmla="val 12946079"/>
            <a:gd name="adj4" fmla="val 11576719"/>
            <a:gd name="adj5" fmla="val 46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6C837B-8213-43E8-A1E4-6DC3E6BEF19E}">
      <dsp:nvSpPr>
        <dsp:cNvPr id="0" name=""/>
        <dsp:cNvSpPr/>
      </dsp:nvSpPr>
      <dsp:spPr>
        <a:xfrm>
          <a:off x="3589472" y="11625"/>
          <a:ext cx="1237208" cy="987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ASSIGNMENT TITLE: </a:t>
          </a:r>
          <a:r>
            <a:rPr lang="en-GB" sz="1100" kern="1200" dirty="0">
              <a:latin typeface="Arial" panose="020B0604020202020204" pitchFamily="34" charset="0"/>
              <a:cs typeface="Arial" panose="020B0604020202020204" pitchFamily="34" charset="0"/>
            </a:rPr>
            <a:t>Presentation</a:t>
          </a:r>
          <a:endParaRPr lang="en-US" sz="1100" kern="1200" dirty="0">
            <a:latin typeface="Arial" panose="020B0604020202020204" pitchFamily="34" charset="0"/>
            <a:cs typeface="Arial" panose="020B0604020202020204" pitchFamily="34" charset="0"/>
          </a:endParaRPr>
        </a:p>
      </dsp:txBody>
      <dsp:txXfrm>
        <a:off x="3589472" y="11625"/>
        <a:ext cx="1237208" cy="987180"/>
      </dsp:txXfrm>
    </dsp:sp>
    <dsp:sp modelId="{AFF74DAE-272B-4B31-9B66-BF5E4F7F7A26}">
      <dsp:nvSpPr>
        <dsp:cNvPr id="0" name=""/>
        <dsp:cNvSpPr/>
      </dsp:nvSpPr>
      <dsp:spPr>
        <a:xfrm>
          <a:off x="2873957" y="6766"/>
          <a:ext cx="4823434" cy="4823434"/>
        </a:xfrm>
        <a:prstGeom prst="circularArrow">
          <a:avLst>
            <a:gd name="adj1" fmla="val 3991"/>
            <a:gd name="adj2" fmla="val 250347"/>
            <a:gd name="adj3" fmla="val 16949893"/>
            <a:gd name="adj4" fmla="val 15478524"/>
            <a:gd name="adj5" fmla="val 46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A0521-D304-42D7-A383-A35597F08A9C}">
      <dsp:nvSpPr>
        <dsp:cNvPr id="0" name=""/>
        <dsp:cNvSpPr/>
      </dsp:nvSpPr>
      <dsp:spPr>
        <a:xfrm>
          <a:off x="0" y="529603"/>
          <a:ext cx="10515600" cy="13619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65D843-BD29-4B59-9E00-8B7ADD47FCF1}">
      <dsp:nvSpPr>
        <dsp:cNvPr id="0" name=""/>
        <dsp:cNvSpPr/>
      </dsp:nvSpPr>
      <dsp:spPr>
        <a:xfrm>
          <a:off x="412003" y="990393"/>
          <a:ext cx="749097" cy="749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0A13C9-16F7-4242-B621-A488F3041005}">
      <dsp:nvSpPr>
        <dsp:cNvPr id="0" name=""/>
        <dsp:cNvSpPr/>
      </dsp:nvSpPr>
      <dsp:spPr>
        <a:xfrm>
          <a:off x="1576224" y="642687"/>
          <a:ext cx="8917526" cy="107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867" tIns="121867" rIns="121867" bIns="121867"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This presentation will examine three strategic theories and explain what they are all about. Throughout the presentation you can expect to see definitions of the three theories, and demonstrations of how they have been utilized in professional marketing practices to resolve organisational challenges that may have occurred due to internal or external factors. During the presentation images will be displayed regarding the three theories and the presentation will then conclude.   </a:t>
          </a:r>
          <a:endParaRPr lang="en-US" sz="1400" kern="1200" dirty="0">
            <a:latin typeface="Arial" panose="020B0604020202020204" pitchFamily="34" charset="0"/>
            <a:cs typeface="Arial" panose="020B0604020202020204" pitchFamily="34" charset="0"/>
          </a:endParaRPr>
        </a:p>
      </dsp:txBody>
      <dsp:txXfrm>
        <a:off x="1576224" y="642687"/>
        <a:ext cx="8917526" cy="1077362"/>
      </dsp:txXfrm>
    </dsp:sp>
    <dsp:sp modelId="{E9B51E8E-20DB-4F59-9540-20560EE20270}">
      <dsp:nvSpPr>
        <dsp:cNvPr id="0" name=""/>
        <dsp:cNvSpPr/>
      </dsp:nvSpPr>
      <dsp:spPr>
        <a:xfrm>
          <a:off x="0" y="2616347"/>
          <a:ext cx="10515600" cy="13619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FF8FB9-DC35-4C41-86EA-EB8AE1BB0782}">
      <dsp:nvSpPr>
        <dsp:cNvPr id="0" name=""/>
        <dsp:cNvSpPr/>
      </dsp:nvSpPr>
      <dsp:spPr>
        <a:xfrm>
          <a:off x="412003" y="2804929"/>
          <a:ext cx="749097" cy="749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9F60B-78ED-4F72-BF87-60A66D5F71B2}">
      <dsp:nvSpPr>
        <dsp:cNvPr id="0" name=""/>
        <dsp:cNvSpPr/>
      </dsp:nvSpPr>
      <dsp:spPr>
        <a:xfrm>
          <a:off x="1406346" y="2550527"/>
          <a:ext cx="8917526" cy="13762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867" tIns="121867" rIns="121867" bIns="121867"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Omalaja and Eruola, (2011) stated that the theory of policy is an extensive resolution, that’s based on an organisations ideas, operations, and techniques. regarding different courses of actions being taken to reach a pre-planned goal of a procedure. Combining strategies within a workplace requires divination, by modifying frameworks and administering essential resources to implement a goal. will not only bring about competitive advantage, but it can also help an enterprise to hit their targets and take advantage of possible opportunities at a sufficient level of risk (Omalaja and Eruola, 2011).                </a:t>
          </a:r>
          <a:endParaRPr lang="en-US" sz="1400" kern="1200" dirty="0">
            <a:latin typeface="Arial" panose="020B0604020202020204" pitchFamily="34" charset="0"/>
            <a:cs typeface="Arial" panose="020B0604020202020204" pitchFamily="34" charset="0"/>
          </a:endParaRPr>
        </a:p>
      </dsp:txBody>
      <dsp:txXfrm>
        <a:off x="1406346" y="2550527"/>
        <a:ext cx="8917526" cy="1376244"/>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DDABB3-463A-4858-A864-E032233EB880}" type="datetimeFigureOut">
              <a:rPr lang="en-GB" smtClean="0"/>
              <a:t>15/03/2023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693AA2-D6AA-427C-B7CD-E83191681CD3}" type="slidenum">
              <a:rPr lang="en-GB" smtClean="0"/>
              <a:t>‹#›</a:t>
            </a:fld>
            <a:endParaRPr lang="en-GB"/>
          </a:p>
        </p:txBody>
      </p:sp>
    </p:spTree>
    <p:extLst>
      <p:ext uri="{BB962C8B-B14F-4D97-AF65-F5344CB8AC3E}">
        <p14:creationId xmlns:p14="http://schemas.microsoft.com/office/powerpoint/2010/main" val="4013531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conception of the expectancy theory was established by a gentleman called Victor H Vroom in 1964 he created the theory as a procedure and suggests that an individual’s preference to create at any time, will be based on his/her personal desire, and their approach towards the comparative significance of accomplishing goals. The expectancy theory considers productiveness as a hope for fulfilment. In other words, production is not an end, but a means to an objective, so if employees view high productivity as a means of achieving one or more of their targets, they will be more likely to become high producers. But on the other hand, if they regard low production as a pathway to success with regards to their aspirations they will more likely become low inventors (George and Omorho, 2021).</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expectancy theory is an essential principle, that should be endorsed within an organisation, as it encourages satisfactory benefits, an orderly workplace were employees feel comfortable to perform. Employee self- satisfaction, opportunities for human resource progression, acknowledgement at work, career prospects and secure employment. It is important that employee expectations have been met as this will ensure they thrive and put their best foot forward when it comes to their efforts towards carrying out a constructive performance. This will also prompt happy workers and improve the productiveness of an enterprise (HemaMalini and Washington, 2014).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Universities within China are constantly reassessing new and effective appraisals in the yearly professional revelations. The University’s human resource managers are lacking when it comes to productive performance evaluation, to assess and support the professional development of proficiency. Throughout this qualitative case study, the analyst applied the expectancy theory-based performance appraisal conceptual design as a framework. The aim of the case study was to investigate the faculties performance appraisals used by secondary examiners at a Chinese university to enhance the quality of teaching. The researcher used the expectancy theory to research data from 10 in-depth departments. By measuring the contrasting viewpoints and experiences based on the performance appraisal approach. The results confirmed that the main hurdle in achieving successful performance appraisal contained the following a lack of adequate communication, incorrectly designed principles, and avoiding uncomfortable interactions amongst supervisors and assistants. limited insight unveiled that personal conflicts are the main reasons as to why communication between appraisers and faculty are limited. The results proclaim that communication is mostly effective when one’s capabilities have been activated. It is important that an individual is continuously receiving feedback regarding their skills. This can be done with a coaching-oriented performance appraisal system (Ji, 2022).</a:t>
            </a:r>
          </a:p>
        </p:txBody>
      </p:sp>
      <p:sp>
        <p:nvSpPr>
          <p:cNvPr id="4" name="Slide Number Placeholder 3"/>
          <p:cNvSpPr>
            <a:spLocks noGrp="1"/>
          </p:cNvSpPr>
          <p:nvPr>
            <p:ph type="sldNum" sz="quarter" idx="5"/>
          </p:nvPr>
        </p:nvSpPr>
        <p:spPr/>
        <p:txBody>
          <a:bodyPr/>
          <a:lstStyle/>
          <a:p>
            <a:fld id="{68693AA2-D6AA-427C-B7CD-E83191681CD3}" type="slidenum">
              <a:rPr lang="en-GB" smtClean="0"/>
              <a:t>3</a:t>
            </a:fld>
            <a:endParaRPr lang="en-GB"/>
          </a:p>
        </p:txBody>
      </p:sp>
    </p:spTree>
    <p:extLst>
      <p:ext uri="{BB962C8B-B14F-4D97-AF65-F5344CB8AC3E}">
        <p14:creationId xmlns:p14="http://schemas.microsoft.com/office/powerpoint/2010/main" val="3539041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According to Bell and Martin, (2012) John Stacey Adams Equity Theory, has been apart of traditional managerial literature since 1963. Adams announced that when an individual is feeling a sense of discomfort, due to unfairness, they may behave in one or all of these consecutive ways. Firstly, they may limit their input to a position where they believe is appropriate, with the result they encounter. Secondly, they may want to confront their superiors, to vocally agree on a preferable agreement, indicating that they may struggle to find stability, when it comes to performance and rewards. lastly the worry of feeling discriminated against, may cause some workers to quit their job. Nevertheless, multiple managers are still unsure of how to interact with their employees when they have a sentiment of inequity, which indicates there is a gap, and to overcome it, line managers must ensure they are working in a way that constitutes to not only the equity theory, but all legislation acts, policies and procedures that coincide with their line of practice (Scott et al., 2012). (Bell and Martin, 2012).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Enforcing the equity theory into the workplace is highly important, as employees need to feel they have some kind of authority when it comes to their future relationship with their employer. An unjust organisation is one that has a lack of probability, in such a way that uncontrolled decisions are made, causing the employee to fear mistreatment. A discriminatory system diminishes an employees hope that performance will impact sustainable outcomes. With that being said, it is important that the manager of an establishment employ’s the equity theory, by showing an interest in the way they regard their employees. Because the employee’s intuition of the treatment, could possibly force the level of cooperation. Another important point of the equity theory is the intensity on a person’s belief of what exists even though it may not be factual (Al-</a:t>
            </a:r>
            <a:r>
              <a:rPr lang="en-GB" sz="1100" dirty="0" err="1">
                <a:latin typeface="Arial" panose="020B0604020202020204" pitchFamily="34" charset="0"/>
                <a:cs typeface="Arial" panose="020B0604020202020204" pitchFamily="34" charset="0"/>
              </a:rPr>
              <a:t>Zawahreh</a:t>
            </a:r>
            <a:r>
              <a:rPr lang="en-GB" sz="1100" dirty="0">
                <a:latin typeface="Arial" panose="020B0604020202020204" pitchFamily="34" charset="0"/>
                <a:cs typeface="Arial" panose="020B0604020202020204" pitchFamily="34" charset="0"/>
              </a:rPr>
              <a:t> and Al-Madi, 2012).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Employee capabilities have proven to be very important, due to an increase of concern, regarding HR and experienced personnel, about the amount of work attained from employees because of low compensation. This belief has also come to be a public matter; therefore, it is important that employers recognise the difficulties that are picked up within their business environment. Such as unconcerned behaviours from managers, not guiding their staff members correctly, by rewarding them well to boost their productiveness.  A research analysis was conducted based on this statement to examine, how Employee Motivation impacts Organisational Performance within engineering firms in Anambra State. And the results revealed that there was a link between maintained connections amongst employee motivation and the practical performance. Furthermore, the article declared that external inspiration given to employees in an institution, has a compelling impact on staff performance. This is in line with the equity theory, which highlights that fairness in the reward package contributes to a higher performance from employees. The investigator recommended that all businesses adopt remote remunerates into their organisation to enhance efficiency. Based upon these findings, managers are constantly challenged to reinforce salary policies and procedures, that will delegate them to engage, encourage, retain, and fulfil their workers. On that account the academics advise that more research should be focused on, in regard to the connection and impact of rewards on employee performance, this should be done by using private and public sectors. Which will be a practical mechanism, that could be used by firms to find solutions to reduce individual conflict that has resulted in low reward systems (Scott et al., 2012). </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8693AA2-D6AA-427C-B7CD-E83191681CD3}" type="slidenum">
              <a:rPr lang="en-GB" smtClean="0"/>
              <a:t>4</a:t>
            </a:fld>
            <a:endParaRPr lang="en-GB"/>
          </a:p>
        </p:txBody>
      </p:sp>
    </p:spTree>
    <p:extLst>
      <p:ext uri="{BB962C8B-B14F-4D97-AF65-F5344CB8AC3E}">
        <p14:creationId xmlns:p14="http://schemas.microsoft.com/office/powerpoint/2010/main" val="1121945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 marketing mix theory was brought into existence by Neil Borden when he gave a lecture at the AMA in 1953. His idea came from James Culliton, Neil Borden segmented James as a person that embodies extraordinary characteristics. Even so, many novelists established a classification of different marketing preparations, that could be easily memorised and put together in a specific way. out of several speculations McCarthy’s theory was created and approved, it became the most generated theory. His four P’s theory recognised four categories, product, price, place, and promotion. Research proclaimed that the marketing mix has repeatedly been labelled as the four P’s, a </a:t>
            </a:r>
            <a:r>
              <a:rPr lang="en-GB" sz="1100" dirty="0">
                <a:latin typeface="Arial" panose="020B0604020202020204" pitchFamily="34" charset="0"/>
                <a:cs typeface="Arial" panose="020B0604020202020204" pitchFamily="34" charset="0"/>
              </a:rPr>
              <a:t>technique used to bring forth transformation, advertising, and planning. However, the marketing mix is also used as a convention that exhibits, the key deciding factors employers make in producing short term strategy seminars and long-term processes (Beke, 2018).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important that employers, incorporate the marketing mix’s four Ps into the workplace, to ensure employees and customers social needs are being met. Marketing relates to society’s day to day living, not just because it enhances tuberculosis and profitability, but it also plays an important role in the community’s well-being. By utilising the marketing mix activities, customers can purchase cars from South Korea and wines from South Africa, and Institutions can be paid a feasible profit by applying the four Ps. This will assure that workers and stakeholders are satisfied, and for that reason it is important managers take responsibility for any pessimistic impact it may cause. This outlook requires all representatives to analyse the social and ethical consequences of their own actions. Marketers need to be committed to implementing high quality experiences, with little problems to guarantee consumers are happy, with the services being provided to them. Any complaints made by the customer will affect the company’s reviews and feedback processes. Pleasant experiences will always lead to exceptional reviews and outstanding sales, so even if an organisation performs adequate citizenship, by giving back to the community. Enterprises can still proficiently meet human and social demands, via ethical responsible marketing as well as corporation practices (Ferrell, Hartline and Hochstein, 2021). </a:t>
            </a:r>
          </a:p>
          <a:p>
            <a:r>
              <a:rPr lang="en-GB" sz="1100" dirty="0">
                <a:latin typeface="Arial" panose="020B0604020202020204" pitchFamily="34" charset="0"/>
                <a:cs typeface="Arial" panose="020B0604020202020204" pitchFamily="34" charset="0"/>
              </a:rPr>
              <a:t>When competitiveness or other barriers occur affecting the actions of a customer. such as a loss of motivation or belief, a marketing plan, will usually be put in place and used to liaise with the targeted audience. Generally, these schemes represent the marketing mix the four p, as McCarthy initially introduced them back in 1960. He stated that the elemental functions of marketing is to merge all 4ps into a marketing strategy, to improve the exchange systems. The employment of the 4ps has been disapproved by some, due to the limiting possibilities regarding marketing regulations. However, McCarthy’s theory was that the tools of the marketing mix enable transformation to the unmanageable outside environment (Fill and Jamieson, 2016).</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8693AA2-D6AA-427C-B7CD-E83191681CD3}" type="slidenum">
              <a:rPr lang="en-GB" smtClean="0"/>
              <a:t>5</a:t>
            </a:fld>
            <a:endParaRPr lang="en-GB"/>
          </a:p>
        </p:txBody>
      </p:sp>
    </p:spTree>
    <p:extLst>
      <p:ext uri="{BB962C8B-B14F-4D97-AF65-F5344CB8AC3E}">
        <p14:creationId xmlns:p14="http://schemas.microsoft.com/office/powerpoint/2010/main" val="2680295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ECB55-B906-461A-518A-8A92616441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933697-BABA-0857-B0E6-E4BE12CA09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AF41B5-F85F-CBFA-9627-1DADC04C560D}"/>
              </a:ext>
            </a:extLst>
          </p:cNvPr>
          <p:cNvSpPr>
            <a:spLocks noGrp="1"/>
          </p:cNvSpPr>
          <p:nvPr>
            <p:ph type="dt" sz="half" idx="10"/>
          </p:nvPr>
        </p:nvSpPr>
        <p:spPr/>
        <p:txBody>
          <a:bodyPr/>
          <a:lstStyle/>
          <a:p>
            <a:fld id="{0CFC70C9-B57E-43BE-A05C-0DA09399BD00}" type="datetime1">
              <a:rPr lang="en-GB" smtClean="0"/>
              <a:t>15/03/2023</a:t>
            </a:fld>
            <a:endParaRPr lang="en-GB"/>
          </a:p>
        </p:txBody>
      </p:sp>
      <p:sp>
        <p:nvSpPr>
          <p:cNvPr id="5" name="Footer Placeholder 4">
            <a:extLst>
              <a:ext uri="{FF2B5EF4-FFF2-40B4-BE49-F238E27FC236}">
                <a16:creationId xmlns:a16="http://schemas.microsoft.com/office/drawing/2014/main" id="{789D71AA-A8D5-E783-A13D-E0593603B5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B1496C-A0E4-44C2-7565-733B68416F1E}"/>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149930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1A8F2-8676-39BE-60ED-3BAAAA9288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5E0689-5A42-0C1C-D63B-8AA8C58412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294BCE-B9DC-7392-E429-34EDB4CE4421}"/>
              </a:ext>
            </a:extLst>
          </p:cNvPr>
          <p:cNvSpPr>
            <a:spLocks noGrp="1"/>
          </p:cNvSpPr>
          <p:nvPr>
            <p:ph type="dt" sz="half" idx="10"/>
          </p:nvPr>
        </p:nvSpPr>
        <p:spPr/>
        <p:txBody>
          <a:bodyPr/>
          <a:lstStyle/>
          <a:p>
            <a:fld id="{6826DAED-3C90-466A-B6B8-0DDE7EEF6BF0}" type="datetime1">
              <a:rPr lang="en-GB" smtClean="0"/>
              <a:t>15/03/2023</a:t>
            </a:fld>
            <a:endParaRPr lang="en-GB"/>
          </a:p>
        </p:txBody>
      </p:sp>
      <p:sp>
        <p:nvSpPr>
          <p:cNvPr id="5" name="Footer Placeholder 4">
            <a:extLst>
              <a:ext uri="{FF2B5EF4-FFF2-40B4-BE49-F238E27FC236}">
                <a16:creationId xmlns:a16="http://schemas.microsoft.com/office/drawing/2014/main" id="{BFDB6118-5F4D-FBBD-2932-97A903BEE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702E9-2FD9-FE34-AC85-0B48C88A6F6E}"/>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3841688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3CA13-B56D-723A-10D2-7711EAAE8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2A380F-C041-9DB0-6ABA-FFEAE7E36D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456263-F061-7A51-655C-4BB0573088AB}"/>
              </a:ext>
            </a:extLst>
          </p:cNvPr>
          <p:cNvSpPr>
            <a:spLocks noGrp="1"/>
          </p:cNvSpPr>
          <p:nvPr>
            <p:ph type="dt" sz="half" idx="10"/>
          </p:nvPr>
        </p:nvSpPr>
        <p:spPr/>
        <p:txBody>
          <a:bodyPr/>
          <a:lstStyle/>
          <a:p>
            <a:fld id="{FC097D5F-B8C8-46DE-A479-90280A2F932D}" type="datetime1">
              <a:rPr lang="en-GB" smtClean="0"/>
              <a:t>15/03/2023</a:t>
            </a:fld>
            <a:endParaRPr lang="en-GB"/>
          </a:p>
        </p:txBody>
      </p:sp>
      <p:sp>
        <p:nvSpPr>
          <p:cNvPr id="5" name="Footer Placeholder 4">
            <a:extLst>
              <a:ext uri="{FF2B5EF4-FFF2-40B4-BE49-F238E27FC236}">
                <a16:creationId xmlns:a16="http://schemas.microsoft.com/office/drawing/2014/main" id="{84F07DB4-A8F2-4BA3-4E59-1EECC288F4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0408BB-A0F4-985D-021D-99284D3C7D9B}"/>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3025166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127B8-282B-A9DF-3EC9-D92C82F2D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0FF61A-F066-E7FC-61CF-D0503006A6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0EE1C4-CD11-3A69-F323-0C4BEF94EA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C679FF-0A36-6004-3782-BC72A93CF388}"/>
              </a:ext>
            </a:extLst>
          </p:cNvPr>
          <p:cNvSpPr>
            <a:spLocks noGrp="1"/>
          </p:cNvSpPr>
          <p:nvPr>
            <p:ph type="dt" sz="half" idx="10"/>
          </p:nvPr>
        </p:nvSpPr>
        <p:spPr/>
        <p:txBody>
          <a:bodyPr/>
          <a:lstStyle/>
          <a:p>
            <a:fld id="{8E2ED00D-84CC-4F72-9FC1-3432A1C1D014}" type="datetime1">
              <a:rPr lang="en-GB" smtClean="0"/>
              <a:t>15/03/2023</a:t>
            </a:fld>
            <a:endParaRPr lang="en-GB"/>
          </a:p>
        </p:txBody>
      </p:sp>
      <p:sp>
        <p:nvSpPr>
          <p:cNvPr id="6" name="Footer Placeholder 5">
            <a:extLst>
              <a:ext uri="{FF2B5EF4-FFF2-40B4-BE49-F238E27FC236}">
                <a16:creationId xmlns:a16="http://schemas.microsoft.com/office/drawing/2014/main" id="{9E828146-E6AC-A904-C1EE-91FDA76BAD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EC1CFA-FF0C-AC57-2489-B2C473595C33}"/>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3666887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A2F22-4630-BDBE-9316-62AFF541DD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484831-12AB-E4F4-0904-7A33CF0CA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1F47C2-8F93-CE06-9821-2ECB2C0154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325036-21DE-641E-8E85-C57F6A61FB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C63E48-39FB-8B70-AABA-CE0AF13E93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2B6B32-7039-5C55-9E1A-EFE5C6E6C415}"/>
              </a:ext>
            </a:extLst>
          </p:cNvPr>
          <p:cNvSpPr>
            <a:spLocks noGrp="1"/>
          </p:cNvSpPr>
          <p:nvPr>
            <p:ph type="dt" sz="half" idx="10"/>
          </p:nvPr>
        </p:nvSpPr>
        <p:spPr/>
        <p:txBody>
          <a:bodyPr/>
          <a:lstStyle/>
          <a:p>
            <a:fld id="{BAE958DC-8A18-49CE-AF85-23F0B7729515}" type="datetime1">
              <a:rPr lang="en-GB" smtClean="0"/>
              <a:t>15/03/2023</a:t>
            </a:fld>
            <a:endParaRPr lang="en-GB"/>
          </a:p>
        </p:txBody>
      </p:sp>
      <p:sp>
        <p:nvSpPr>
          <p:cNvPr id="8" name="Footer Placeholder 7">
            <a:extLst>
              <a:ext uri="{FF2B5EF4-FFF2-40B4-BE49-F238E27FC236}">
                <a16:creationId xmlns:a16="http://schemas.microsoft.com/office/drawing/2014/main" id="{BEF5AA3B-A531-7ECB-415A-37127DDFCDC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96ED1B-3FF5-8756-D9B6-E30D957D3336}"/>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2339993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49EFC-DB63-C2F1-B0D4-C0A1C6CB0C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2ECBBBF-DFC2-3D52-4A6C-FDD4EBBE047B}"/>
              </a:ext>
            </a:extLst>
          </p:cNvPr>
          <p:cNvSpPr>
            <a:spLocks noGrp="1"/>
          </p:cNvSpPr>
          <p:nvPr>
            <p:ph type="dt" sz="half" idx="10"/>
          </p:nvPr>
        </p:nvSpPr>
        <p:spPr/>
        <p:txBody>
          <a:bodyPr/>
          <a:lstStyle/>
          <a:p>
            <a:fld id="{EAC03786-768C-4BA4-ABC0-09308B364FED}" type="datetime1">
              <a:rPr lang="en-GB" smtClean="0"/>
              <a:t>15/03/2023</a:t>
            </a:fld>
            <a:endParaRPr lang="en-GB"/>
          </a:p>
        </p:txBody>
      </p:sp>
      <p:sp>
        <p:nvSpPr>
          <p:cNvPr id="4" name="Footer Placeholder 3">
            <a:extLst>
              <a:ext uri="{FF2B5EF4-FFF2-40B4-BE49-F238E27FC236}">
                <a16:creationId xmlns:a16="http://schemas.microsoft.com/office/drawing/2014/main" id="{9FA9D0B2-C89E-2E35-24EE-40F56A3814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1F6B3B6-04AD-6E72-E643-9CF93DBAACE7}"/>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1229629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654D35-E03F-F20E-B889-1A78B6CD44BA}"/>
              </a:ext>
            </a:extLst>
          </p:cNvPr>
          <p:cNvSpPr>
            <a:spLocks noGrp="1"/>
          </p:cNvSpPr>
          <p:nvPr>
            <p:ph type="dt" sz="half" idx="10"/>
          </p:nvPr>
        </p:nvSpPr>
        <p:spPr/>
        <p:txBody>
          <a:bodyPr/>
          <a:lstStyle/>
          <a:p>
            <a:fld id="{899A15B5-23B7-4409-826E-8A85884398CA}" type="datetime1">
              <a:rPr lang="en-GB" smtClean="0"/>
              <a:t>15/03/2023</a:t>
            </a:fld>
            <a:endParaRPr lang="en-GB"/>
          </a:p>
        </p:txBody>
      </p:sp>
      <p:sp>
        <p:nvSpPr>
          <p:cNvPr id="3" name="Footer Placeholder 2">
            <a:extLst>
              <a:ext uri="{FF2B5EF4-FFF2-40B4-BE49-F238E27FC236}">
                <a16:creationId xmlns:a16="http://schemas.microsoft.com/office/drawing/2014/main" id="{09711062-5490-0BB6-3043-B52E24D86E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4B35FC-E207-B227-E3E4-29380D9A0FC4}"/>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3051766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4D038-6DF9-C9DD-969A-DED70D6F81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63A807-C69B-0CF6-A308-1F425A7EB4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278059-72B3-A0B4-6EFA-C485CDE055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F55AFB-5E4E-33F9-95BF-C30ADCD17433}"/>
              </a:ext>
            </a:extLst>
          </p:cNvPr>
          <p:cNvSpPr>
            <a:spLocks noGrp="1"/>
          </p:cNvSpPr>
          <p:nvPr>
            <p:ph type="dt" sz="half" idx="10"/>
          </p:nvPr>
        </p:nvSpPr>
        <p:spPr/>
        <p:txBody>
          <a:bodyPr/>
          <a:lstStyle/>
          <a:p>
            <a:fld id="{1C57CC0B-D893-4C73-B711-F502A13EC31B}" type="datetime1">
              <a:rPr lang="en-GB" smtClean="0"/>
              <a:t>15/03/2023</a:t>
            </a:fld>
            <a:endParaRPr lang="en-GB"/>
          </a:p>
        </p:txBody>
      </p:sp>
      <p:sp>
        <p:nvSpPr>
          <p:cNvPr id="6" name="Footer Placeholder 5">
            <a:extLst>
              <a:ext uri="{FF2B5EF4-FFF2-40B4-BE49-F238E27FC236}">
                <a16:creationId xmlns:a16="http://schemas.microsoft.com/office/drawing/2014/main" id="{D32525EB-52BB-8EB4-0283-EB9E2EF8B5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670CB3-5DD9-B52E-27D4-3F928302AB0E}"/>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2615887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AE7B8-95B8-4B68-A429-7268D75BE9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1D5DD1-D784-62A5-577A-B994A9482C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AA8B2B-0454-4AA7-5713-95E3F92B4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591A73-A429-7471-7568-6A3D7FE20E4D}"/>
              </a:ext>
            </a:extLst>
          </p:cNvPr>
          <p:cNvSpPr>
            <a:spLocks noGrp="1"/>
          </p:cNvSpPr>
          <p:nvPr>
            <p:ph type="dt" sz="half" idx="10"/>
          </p:nvPr>
        </p:nvSpPr>
        <p:spPr/>
        <p:txBody>
          <a:bodyPr/>
          <a:lstStyle/>
          <a:p>
            <a:fld id="{588A289B-53E4-4F34-B564-615F3DEDB2E1}" type="datetime1">
              <a:rPr lang="en-GB" smtClean="0"/>
              <a:t>15/03/2023</a:t>
            </a:fld>
            <a:endParaRPr lang="en-GB"/>
          </a:p>
        </p:txBody>
      </p:sp>
      <p:sp>
        <p:nvSpPr>
          <p:cNvPr id="6" name="Footer Placeholder 5">
            <a:extLst>
              <a:ext uri="{FF2B5EF4-FFF2-40B4-BE49-F238E27FC236}">
                <a16:creationId xmlns:a16="http://schemas.microsoft.com/office/drawing/2014/main" id="{9D8084A3-D930-C5A6-B10C-542AAAEE0C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C85A3B-084F-35D8-9250-8E8602751E78}"/>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1340612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1EAC8-C860-7599-C890-47853B82BB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9C97B6-7FA9-00DA-8309-DA2CF5408B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13B0D-3AF0-B3BF-1510-9D82BAEFBF0C}"/>
              </a:ext>
            </a:extLst>
          </p:cNvPr>
          <p:cNvSpPr>
            <a:spLocks noGrp="1"/>
          </p:cNvSpPr>
          <p:nvPr>
            <p:ph type="dt" sz="half" idx="10"/>
          </p:nvPr>
        </p:nvSpPr>
        <p:spPr/>
        <p:txBody>
          <a:bodyPr/>
          <a:lstStyle/>
          <a:p>
            <a:fld id="{D6975281-6AA9-4EF1-BD3D-8C265ADD3FAD}" type="datetime1">
              <a:rPr lang="en-GB" smtClean="0"/>
              <a:t>15/03/2023</a:t>
            </a:fld>
            <a:endParaRPr lang="en-GB"/>
          </a:p>
        </p:txBody>
      </p:sp>
      <p:sp>
        <p:nvSpPr>
          <p:cNvPr id="5" name="Footer Placeholder 4">
            <a:extLst>
              <a:ext uri="{FF2B5EF4-FFF2-40B4-BE49-F238E27FC236}">
                <a16:creationId xmlns:a16="http://schemas.microsoft.com/office/drawing/2014/main" id="{2ABB8D65-BB93-F01F-F911-74F5A0C8A4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39AC6A-41EA-6E28-6F6C-3C34A22179BB}"/>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1388358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3EA1B0-015E-F352-D90C-1D7E14AE76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E76439-74A7-703B-7802-EA1E46E66F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33183-04EA-351F-AB96-E8214911311C}"/>
              </a:ext>
            </a:extLst>
          </p:cNvPr>
          <p:cNvSpPr>
            <a:spLocks noGrp="1"/>
          </p:cNvSpPr>
          <p:nvPr>
            <p:ph type="dt" sz="half" idx="10"/>
          </p:nvPr>
        </p:nvSpPr>
        <p:spPr/>
        <p:txBody>
          <a:bodyPr/>
          <a:lstStyle/>
          <a:p>
            <a:fld id="{06C10A9F-6D07-4B3D-8E69-73E6D53E4971}" type="datetime1">
              <a:rPr lang="en-GB" smtClean="0"/>
              <a:t>15/03/2023</a:t>
            </a:fld>
            <a:endParaRPr lang="en-GB"/>
          </a:p>
        </p:txBody>
      </p:sp>
      <p:sp>
        <p:nvSpPr>
          <p:cNvPr id="5" name="Footer Placeholder 4">
            <a:extLst>
              <a:ext uri="{FF2B5EF4-FFF2-40B4-BE49-F238E27FC236}">
                <a16:creationId xmlns:a16="http://schemas.microsoft.com/office/drawing/2014/main" id="{8420B8C1-48FB-2A49-6CCE-43789845DF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FF6BEC-ADB0-3868-2769-C195708585FE}"/>
              </a:ext>
            </a:extLst>
          </p:cNvPr>
          <p:cNvSpPr>
            <a:spLocks noGrp="1"/>
          </p:cNvSpPr>
          <p:nvPr>
            <p:ph type="sldNum" sz="quarter" idx="12"/>
          </p:nvPr>
        </p:nvSpPr>
        <p:spPr/>
        <p:txBody>
          <a:bodyPr/>
          <a:lstStyle/>
          <a:p>
            <a:fld id="{C2A11D5C-5C74-404F-8463-C2C53C76E962}" type="slidenum">
              <a:rPr lang="en-GB" smtClean="0"/>
              <a:t>‹#›</a:t>
            </a:fld>
            <a:endParaRPr lang="en-GB"/>
          </a:p>
        </p:txBody>
      </p:sp>
    </p:spTree>
    <p:extLst>
      <p:ext uri="{BB962C8B-B14F-4D97-AF65-F5344CB8AC3E}">
        <p14:creationId xmlns:p14="http://schemas.microsoft.com/office/powerpoint/2010/main" val="3073325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AEB64F-1BEB-FD12-FC92-CBC478E79E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231EC7-06B4-B759-6335-87D1964FF3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F82E71-D712-B7D2-AB2D-A020E92E2D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FC2F64-B2BC-4E08-AB18-C56AFECA6300}" type="datetime1">
              <a:rPr lang="en-GB" smtClean="0"/>
              <a:t>15/03/2023</a:t>
            </a:fld>
            <a:endParaRPr lang="en-GB"/>
          </a:p>
        </p:txBody>
      </p:sp>
      <p:sp>
        <p:nvSpPr>
          <p:cNvPr id="5" name="Footer Placeholder 4">
            <a:extLst>
              <a:ext uri="{FF2B5EF4-FFF2-40B4-BE49-F238E27FC236}">
                <a16:creationId xmlns:a16="http://schemas.microsoft.com/office/drawing/2014/main" id="{43FF394A-9642-D622-CA6A-700095F433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ACED38-4103-2CEA-1C69-7C72954E6E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A11D5C-5C74-404F-8463-C2C53C76E962}" type="slidenum">
              <a:rPr lang="en-GB" smtClean="0"/>
              <a:t>‹#›</a:t>
            </a:fld>
            <a:endParaRPr lang="en-GB"/>
          </a:p>
        </p:txBody>
      </p:sp>
    </p:spTree>
    <p:extLst>
      <p:ext uri="{BB962C8B-B14F-4D97-AF65-F5344CB8AC3E}">
        <p14:creationId xmlns:p14="http://schemas.microsoft.com/office/powerpoint/2010/main" val="3500311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ketchbubble.com/en/presentation-equity-theory.html" TargetMode="External"/><Relationship Id="rId2" Type="http://schemas.openxmlformats.org/officeDocument/2006/relationships/hyperlink" Target="https://doi.org/10.24018/ejbmr.2018.3.4.1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LFt3Ag9HlRM" TargetMode="External"/><Relationship Id="rId2" Type="http://schemas.openxmlformats.org/officeDocument/2006/relationships/hyperlink" Target="https://www.loop-digital.co.uk/4ps-marketing-mix-7ps-of-marketing/" TargetMode="External"/><Relationship Id="rId1" Type="http://schemas.openxmlformats.org/officeDocument/2006/relationships/slideLayout" Target="../slideLayouts/slideLayout2.xml"/><Relationship Id="rId4" Type="http://schemas.openxmlformats.org/officeDocument/2006/relationships/hyperlink" Target="https://slideplayer.com/slide/133456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E1B2D57-0D24-4A0E-5523-D5B00FF67455}"/>
              </a:ext>
            </a:extLst>
          </p:cNvPr>
          <p:cNvSpPr>
            <a:spLocks noGrp="1"/>
          </p:cNvSpPr>
          <p:nvPr>
            <p:ph type="title"/>
          </p:nvPr>
        </p:nvSpPr>
        <p:spPr/>
        <p:txBody>
          <a:bodyPr>
            <a:normAutofit/>
          </a:bodyPr>
          <a:lstStyle/>
          <a:p>
            <a:r>
              <a:rPr lang="en-GB" sz="3600" b="1" dirty="0">
                <a:latin typeface="Arial Black" panose="020B0A04020102020204" pitchFamily="34" charset="0"/>
                <a:cs typeface="Arial" panose="020B0604020202020204" pitchFamily="34" charset="0"/>
              </a:rPr>
              <a:t>TITLE PAGE</a:t>
            </a:r>
          </a:p>
        </p:txBody>
      </p:sp>
      <p:graphicFrame>
        <p:nvGraphicFramePr>
          <p:cNvPr id="7" name="Content Placeholder 4">
            <a:extLst>
              <a:ext uri="{FF2B5EF4-FFF2-40B4-BE49-F238E27FC236}">
                <a16:creationId xmlns:a16="http://schemas.microsoft.com/office/drawing/2014/main" id="{23F50496-829F-8C66-6E2F-E22678E4213E}"/>
              </a:ext>
            </a:extLst>
          </p:cNvPr>
          <p:cNvGraphicFramePr>
            <a:graphicFrameLocks noGrp="1"/>
          </p:cNvGraphicFramePr>
          <p:nvPr>
            <p:ph idx="1"/>
            <p:extLst>
              <p:ext uri="{D42A27DB-BD31-4B8C-83A1-F6EECF244321}">
                <p14:modId xmlns:p14="http://schemas.microsoft.com/office/powerpoint/2010/main" val="1523005742"/>
              </p:ext>
            </p:extLst>
          </p:nvPr>
        </p:nvGraphicFramePr>
        <p:xfrm>
          <a:off x="838200" y="1350498"/>
          <a:ext cx="10515600" cy="4826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a16="http://schemas.microsoft.com/office/drawing/2014/main" id="{EDE5E2C3-E7FA-97F0-0842-797D664C6B58}"/>
              </a:ext>
            </a:extLst>
          </p:cNvPr>
          <p:cNvSpPr>
            <a:spLocks noGrp="1"/>
          </p:cNvSpPr>
          <p:nvPr>
            <p:ph type="sldNum" sz="quarter" idx="12"/>
          </p:nvPr>
        </p:nvSpPr>
        <p:spPr/>
        <p:txBody>
          <a:bodyPr/>
          <a:lstStyle/>
          <a:p>
            <a:fld id="{C2A11D5C-5C74-404F-8463-C2C53C76E962}" type="slidenum">
              <a:rPr lang="en-GB" smtClean="0"/>
              <a:t>1</a:t>
            </a:fld>
            <a:endParaRPr lang="en-GB"/>
          </a:p>
        </p:txBody>
      </p:sp>
    </p:spTree>
    <p:extLst>
      <p:ext uri="{BB962C8B-B14F-4D97-AF65-F5344CB8AC3E}">
        <p14:creationId xmlns:p14="http://schemas.microsoft.com/office/powerpoint/2010/main" val="315866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CDF78-8939-9FE4-0CA1-E65FEC85082F}"/>
              </a:ext>
            </a:extLst>
          </p:cNvPr>
          <p:cNvSpPr>
            <a:spLocks noGrp="1"/>
          </p:cNvSpPr>
          <p:nvPr>
            <p:ph type="title"/>
          </p:nvPr>
        </p:nvSpPr>
        <p:spPr/>
        <p:txBody>
          <a:bodyPr>
            <a:normAutofit/>
          </a:bodyPr>
          <a:lstStyle/>
          <a:p>
            <a:r>
              <a:rPr lang="en-GB" sz="3600" b="1" dirty="0">
                <a:latin typeface="Arial Black" panose="020B0A04020102020204" pitchFamily="34" charset="0"/>
              </a:rPr>
              <a:t>INTRODUCTION</a:t>
            </a:r>
          </a:p>
        </p:txBody>
      </p:sp>
      <p:graphicFrame>
        <p:nvGraphicFramePr>
          <p:cNvPr id="7" name="Content Placeholder 2">
            <a:extLst>
              <a:ext uri="{FF2B5EF4-FFF2-40B4-BE49-F238E27FC236}">
                <a16:creationId xmlns:a16="http://schemas.microsoft.com/office/drawing/2014/main" id="{B75AF3FA-26EE-3024-0801-0CAB21FF5B81}"/>
              </a:ext>
            </a:extLst>
          </p:cNvPr>
          <p:cNvGraphicFramePr>
            <a:graphicFrameLocks noGrp="1"/>
          </p:cNvGraphicFramePr>
          <p:nvPr>
            <p:ph idx="1"/>
            <p:extLst>
              <p:ext uri="{D42A27DB-BD31-4B8C-83A1-F6EECF244321}">
                <p14:modId xmlns:p14="http://schemas.microsoft.com/office/powerpoint/2010/main" val="3141459665"/>
              </p:ext>
            </p:extLst>
          </p:nvPr>
        </p:nvGraphicFramePr>
        <p:xfrm>
          <a:off x="838200" y="1948455"/>
          <a:ext cx="10515600" cy="4544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D2B320BF-5439-867A-8EFA-D60E50CB4E1E}"/>
              </a:ext>
            </a:extLst>
          </p:cNvPr>
          <p:cNvSpPr>
            <a:spLocks noGrp="1"/>
          </p:cNvSpPr>
          <p:nvPr>
            <p:ph type="sldNum" sz="quarter" idx="12"/>
          </p:nvPr>
        </p:nvSpPr>
        <p:spPr/>
        <p:txBody>
          <a:bodyPr/>
          <a:lstStyle/>
          <a:p>
            <a:fld id="{C2A11D5C-5C74-404F-8463-C2C53C76E962}" type="slidenum">
              <a:rPr lang="en-GB" smtClean="0"/>
              <a:t>2</a:t>
            </a:fld>
            <a:endParaRPr lang="en-GB"/>
          </a:p>
        </p:txBody>
      </p:sp>
    </p:spTree>
    <p:extLst>
      <p:ext uri="{BB962C8B-B14F-4D97-AF65-F5344CB8AC3E}">
        <p14:creationId xmlns:p14="http://schemas.microsoft.com/office/powerpoint/2010/main" val="2324188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445BF2F-70C2-0D77-61CC-992B6586050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600" b="1" kern="1200" dirty="0">
                <a:solidFill>
                  <a:schemeClr val="tx1">
                    <a:lumMod val="85000"/>
                    <a:lumOff val="15000"/>
                  </a:schemeClr>
                </a:solidFill>
                <a:latin typeface="Arial Black" panose="020B0A04020102020204" pitchFamily="34" charset="0"/>
              </a:rPr>
              <a:t>THEORY 1</a:t>
            </a:r>
          </a:p>
        </p:txBody>
      </p:sp>
      <p:pic>
        <p:nvPicPr>
          <p:cNvPr id="3" name="Content Placeholder 2" descr="Diagram, timeline&#10;&#10;Description automatically generated">
            <a:extLst>
              <a:ext uri="{FF2B5EF4-FFF2-40B4-BE49-F238E27FC236}">
                <a16:creationId xmlns:a16="http://schemas.microsoft.com/office/drawing/2014/main" id="{05A6DAE5-119F-CEBE-C44F-4EE46B497521}"/>
              </a:ext>
            </a:extLst>
          </p:cNvPr>
          <p:cNvPicPr>
            <a:picLocks noGrp="1" noChangeAspect="1"/>
          </p:cNvPicPr>
          <p:nvPr>
            <p:ph idx="1"/>
          </p:nvPr>
        </p:nvPicPr>
        <p:blipFill>
          <a:blip r:embed="rId3"/>
          <a:stretch>
            <a:fillRect/>
          </a:stretch>
        </p:blipFill>
        <p:spPr>
          <a:xfrm>
            <a:off x="4306211" y="1311598"/>
            <a:ext cx="7225748" cy="4064484"/>
          </a:xfrm>
          <a:prstGeom prst="rect">
            <a:avLst/>
          </a:prstGeom>
        </p:spPr>
      </p:pic>
      <p:sp>
        <p:nvSpPr>
          <p:cNvPr id="5" name="TextBox 4">
            <a:extLst>
              <a:ext uri="{FF2B5EF4-FFF2-40B4-BE49-F238E27FC236}">
                <a16:creationId xmlns:a16="http://schemas.microsoft.com/office/drawing/2014/main" id="{4700C5AF-72E9-FFBB-2141-5F8B3937CE24}"/>
              </a:ext>
            </a:extLst>
          </p:cNvPr>
          <p:cNvSpPr txBox="1"/>
          <p:nvPr/>
        </p:nvSpPr>
        <p:spPr>
          <a:xfrm>
            <a:off x="5636339" y="4895114"/>
            <a:ext cx="6098458" cy="261610"/>
          </a:xfrm>
          <a:prstGeom prst="rect">
            <a:avLst/>
          </a:prstGeom>
          <a:noFill/>
        </p:spPr>
        <p:txBody>
          <a:bodyPr wrap="square">
            <a:spAutoFit/>
          </a:bodyPr>
          <a:lstStyle/>
          <a:p>
            <a:r>
              <a:rPr lang="en-GB" sz="1100" dirty="0"/>
              <a:t>(Mister Simplify, 2020). </a:t>
            </a:r>
          </a:p>
        </p:txBody>
      </p:sp>
      <p:sp>
        <p:nvSpPr>
          <p:cNvPr id="11" name="Oval 10">
            <a:extLst>
              <a:ext uri="{FF2B5EF4-FFF2-40B4-BE49-F238E27FC236}">
                <a16:creationId xmlns:a16="http://schemas.microsoft.com/office/drawing/2014/main" id="{451134FF-DAA6-F4C8-E160-32A1813EC132}"/>
              </a:ext>
            </a:extLst>
          </p:cNvPr>
          <p:cNvSpPr/>
          <p:nvPr/>
        </p:nvSpPr>
        <p:spPr>
          <a:xfrm>
            <a:off x="9722823" y="20961"/>
            <a:ext cx="1928018" cy="655289"/>
          </a:xfrm>
          <a:prstGeom prst="ellipse">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7000"/>
              </a:lnSpc>
              <a:spcBef>
                <a:spcPts val="0"/>
              </a:spcBef>
              <a:spcAft>
                <a:spcPts val="800"/>
              </a:spcAft>
              <a:buClrTx/>
              <a:buSzTx/>
              <a:buFontTx/>
              <a:buNone/>
              <a:tabLst/>
              <a:defRPr/>
            </a:pPr>
            <a:r>
              <a:rPr kumimoji="0" lang="en-GB" sz="1100" b="1" i="0" u="none" strike="noStrike" kern="0" cap="none" spc="0" normalizeH="0" baseline="0" noProof="0" dirty="0">
                <a:ln>
                  <a:noFill/>
                </a:ln>
                <a:solidFill>
                  <a:srgbClr val="262626"/>
                </a:solidFill>
                <a:effectLst/>
                <a:uLnTx/>
                <a:uFillTx/>
                <a:latin typeface="Arial Black" panose="020B0A04020102020204" pitchFamily="34" charset="0"/>
                <a:ea typeface="Calibri" panose="020F0502020204030204" pitchFamily="34" charset="0"/>
                <a:cs typeface="Arial" panose="020B0604020202020204" pitchFamily="34" charset="0"/>
              </a:rPr>
              <a:t>ADVANTAGES:</a:t>
            </a:r>
            <a:endParaRPr kumimoji="0" lang="en-GB" sz="1100" b="1" i="0" u="none" strike="noStrike" kern="0" cap="none" spc="0" normalizeH="0" baseline="0" noProof="0" dirty="0">
              <a:ln>
                <a:noFill/>
              </a:ln>
              <a:solidFill>
                <a:sysClr val="window" lastClr="FFFFFF"/>
              </a:solidFill>
              <a:effectLst/>
              <a:uLnTx/>
              <a:uFillTx/>
              <a:latin typeface="Arial Black" panose="020B0A04020102020204" pitchFamily="34" charset="0"/>
              <a:ea typeface="Calibri" panose="020F050202020403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2C63613-8550-05CE-00FE-251AD148E5EC}"/>
              </a:ext>
            </a:extLst>
          </p:cNvPr>
          <p:cNvSpPr txBox="1"/>
          <p:nvPr/>
        </p:nvSpPr>
        <p:spPr>
          <a:xfrm>
            <a:off x="8219768" y="1004343"/>
            <a:ext cx="6098458" cy="261610"/>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Straightforward theory to apply</a:t>
            </a:r>
          </a:p>
        </p:txBody>
      </p:sp>
      <p:sp>
        <p:nvSpPr>
          <p:cNvPr id="24" name="TextBox 23">
            <a:extLst>
              <a:ext uri="{FF2B5EF4-FFF2-40B4-BE49-F238E27FC236}">
                <a16:creationId xmlns:a16="http://schemas.microsoft.com/office/drawing/2014/main" id="{56D8A134-79FA-CCF8-5339-2E8EE18F06D5}"/>
              </a:ext>
            </a:extLst>
          </p:cNvPr>
          <p:cNvSpPr txBox="1"/>
          <p:nvPr/>
        </p:nvSpPr>
        <p:spPr>
          <a:xfrm>
            <a:off x="8219768" y="697088"/>
            <a:ext cx="6098458" cy="261610"/>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Provides organisations with a strategy to boost performance. </a:t>
            </a:r>
          </a:p>
        </p:txBody>
      </p:sp>
      <p:pic>
        <p:nvPicPr>
          <p:cNvPr id="25" name="Picture 24">
            <a:extLst>
              <a:ext uri="{FF2B5EF4-FFF2-40B4-BE49-F238E27FC236}">
                <a16:creationId xmlns:a16="http://schemas.microsoft.com/office/drawing/2014/main" id="{E05D0785-9FB1-8255-4E92-F645703C8784}"/>
              </a:ext>
            </a:extLst>
          </p:cNvPr>
          <p:cNvPicPr>
            <a:picLocks noChangeAspect="1"/>
          </p:cNvPicPr>
          <p:nvPr/>
        </p:nvPicPr>
        <p:blipFill>
          <a:blip r:embed="rId4"/>
          <a:stretch>
            <a:fillRect/>
          </a:stretch>
        </p:blipFill>
        <p:spPr>
          <a:xfrm>
            <a:off x="4143840" y="5448538"/>
            <a:ext cx="2267266" cy="609685"/>
          </a:xfrm>
          <a:prstGeom prst="rect">
            <a:avLst/>
          </a:prstGeom>
        </p:spPr>
      </p:pic>
      <p:sp>
        <p:nvSpPr>
          <p:cNvPr id="27" name="TextBox 26">
            <a:extLst>
              <a:ext uri="{FF2B5EF4-FFF2-40B4-BE49-F238E27FC236}">
                <a16:creationId xmlns:a16="http://schemas.microsoft.com/office/drawing/2014/main" id="{1FA99ACE-24A1-551B-406B-A5876B1EAB96}"/>
              </a:ext>
            </a:extLst>
          </p:cNvPr>
          <p:cNvSpPr txBox="1"/>
          <p:nvPr/>
        </p:nvSpPr>
        <p:spPr>
          <a:xfrm>
            <a:off x="4038604" y="5976246"/>
            <a:ext cx="7160342" cy="261610"/>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Does not take exterior influencing elements into account. </a:t>
            </a:r>
          </a:p>
        </p:txBody>
      </p:sp>
      <p:sp>
        <p:nvSpPr>
          <p:cNvPr id="29" name="TextBox 28">
            <a:extLst>
              <a:ext uri="{FF2B5EF4-FFF2-40B4-BE49-F238E27FC236}">
                <a16:creationId xmlns:a16="http://schemas.microsoft.com/office/drawing/2014/main" id="{3FCC27BB-E4E7-F096-A665-8CC37052AA2F}"/>
              </a:ext>
            </a:extLst>
          </p:cNvPr>
          <p:cNvSpPr txBox="1"/>
          <p:nvPr/>
        </p:nvSpPr>
        <p:spPr>
          <a:xfrm>
            <a:off x="4038604" y="6203493"/>
            <a:ext cx="7160342" cy="261610"/>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 theory maybe too complicated to administer in larger institutions.</a:t>
            </a:r>
          </a:p>
        </p:txBody>
      </p:sp>
      <p:sp>
        <p:nvSpPr>
          <p:cNvPr id="31" name="TextBox 30">
            <a:extLst>
              <a:ext uri="{FF2B5EF4-FFF2-40B4-BE49-F238E27FC236}">
                <a16:creationId xmlns:a16="http://schemas.microsoft.com/office/drawing/2014/main" id="{475624C2-136C-616A-2795-5ADE5E3A1B87}"/>
              </a:ext>
            </a:extLst>
          </p:cNvPr>
          <p:cNvSpPr txBox="1"/>
          <p:nvPr/>
        </p:nvSpPr>
        <p:spPr>
          <a:xfrm>
            <a:off x="3969777" y="6426070"/>
            <a:ext cx="7160342" cy="261610"/>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 framework is overly superficial, it does not consider, those people who act against their own preference. </a:t>
            </a:r>
          </a:p>
        </p:txBody>
      </p:sp>
      <p:sp>
        <p:nvSpPr>
          <p:cNvPr id="4" name="Slide Number Placeholder 3">
            <a:extLst>
              <a:ext uri="{FF2B5EF4-FFF2-40B4-BE49-F238E27FC236}">
                <a16:creationId xmlns:a16="http://schemas.microsoft.com/office/drawing/2014/main" id="{7A187395-7CFE-9289-EA92-138B46B023BE}"/>
              </a:ext>
            </a:extLst>
          </p:cNvPr>
          <p:cNvSpPr>
            <a:spLocks noGrp="1"/>
          </p:cNvSpPr>
          <p:nvPr>
            <p:ph type="sldNum" sz="quarter" idx="12"/>
          </p:nvPr>
        </p:nvSpPr>
        <p:spPr/>
        <p:txBody>
          <a:bodyPr/>
          <a:lstStyle/>
          <a:p>
            <a:fld id="{C2A11D5C-5C74-404F-8463-C2C53C76E962}" type="slidenum">
              <a:rPr lang="en-GB" smtClean="0"/>
              <a:t>3</a:t>
            </a:fld>
            <a:endParaRPr lang="en-GB"/>
          </a:p>
        </p:txBody>
      </p:sp>
    </p:spTree>
    <p:extLst>
      <p:ext uri="{BB962C8B-B14F-4D97-AF65-F5344CB8AC3E}">
        <p14:creationId xmlns:p14="http://schemas.microsoft.com/office/powerpoint/2010/main" val="2939112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88">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8EF17-EEEF-8F13-7CE1-409C26AC6C55}"/>
              </a:ext>
            </a:extLst>
          </p:cNvPr>
          <p:cNvSpPr>
            <a:spLocks noGrp="1"/>
          </p:cNvSpPr>
          <p:nvPr>
            <p:ph type="title"/>
          </p:nvPr>
        </p:nvSpPr>
        <p:spPr>
          <a:xfrm>
            <a:off x="7283243" y="-237732"/>
            <a:ext cx="5167185" cy="1680519"/>
          </a:xfrm>
        </p:spPr>
        <p:txBody>
          <a:bodyPr vert="horz" lIns="91440" tIns="45720" rIns="91440" bIns="45720" rtlCol="0" anchor="ctr">
            <a:normAutofit/>
          </a:bodyPr>
          <a:lstStyle/>
          <a:p>
            <a:r>
              <a:rPr lang="en-US" sz="3600" b="1" dirty="0">
                <a:latin typeface="Arial Black" panose="020B0A04020102020204" pitchFamily="34" charset="0"/>
              </a:rPr>
              <a:t>THEORY 2</a:t>
            </a:r>
          </a:p>
        </p:txBody>
      </p:sp>
      <p:sp>
        <p:nvSpPr>
          <p:cNvPr id="5" name="TextBox 4">
            <a:extLst>
              <a:ext uri="{FF2B5EF4-FFF2-40B4-BE49-F238E27FC236}">
                <a16:creationId xmlns:a16="http://schemas.microsoft.com/office/drawing/2014/main" id="{841374EA-3EFB-9B4E-AA87-6A561D1975B5}"/>
              </a:ext>
            </a:extLst>
          </p:cNvPr>
          <p:cNvSpPr txBox="1"/>
          <p:nvPr/>
        </p:nvSpPr>
        <p:spPr>
          <a:xfrm>
            <a:off x="6432165" y="5698652"/>
            <a:ext cx="5178960" cy="1680519"/>
          </a:xfrm>
          <a:prstGeom prst="rect">
            <a:avLst/>
          </a:prstGeom>
        </p:spPr>
        <p:txBody>
          <a:bodyPr vert="horz" lIns="91440" tIns="45720" rIns="91440" bIns="45720" rtlCol="0" anchor="ctr">
            <a:normAutofit/>
          </a:bodyPr>
          <a:lstStyle/>
          <a:p>
            <a:pPr>
              <a:lnSpc>
                <a:spcPct val="90000"/>
              </a:lnSpc>
              <a:spcAft>
                <a:spcPts val="600"/>
              </a:spcAft>
            </a:pPr>
            <a:endParaRPr lang="en-US" sz="1100" dirty="0">
              <a:latin typeface="Arial" panose="020B0604020202020204" pitchFamily="34" charset="0"/>
              <a:cs typeface="Arial" panose="020B0604020202020204" pitchFamily="34" charset="0"/>
            </a:endParaRPr>
          </a:p>
        </p:txBody>
      </p:sp>
      <p:pic>
        <p:nvPicPr>
          <p:cNvPr id="10" name="Content Placeholder 9">
            <a:extLst>
              <a:ext uri="{FF2B5EF4-FFF2-40B4-BE49-F238E27FC236}">
                <a16:creationId xmlns:a16="http://schemas.microsoft.com/office/drawing/2014/main" id="{2CC913E5-3D5A-72B2-73D7-741CE5C5137A}"/>
              </a:ext>
            </a:extLst>
          </p:cNvPr>
          <p:cNvPicPr>
            <a:picLocks noGrp="1" noChangeAspect="1"/>
          </p:cNvPicPr>
          <p:nvPr>
            <p:ph idx="1"/>
          </p:nvPr>
        </p:nvPicPr>
        <p:blipFill>
          <a:blip r:embed="rId3"/>
          <a:stretch>
            <a:fillRect/>
          </a:stretch>
        </p:blipFill>
        <p:spPr>
          <a:xfrm>
            <a:off x="132735" y="132735"/>
            <a:ext cx="5763151" cy="6588740"/>
          </a:xfrm>
          <a:prstGeom prst="rect">
            <a:avLst/>
          </a:prstGeom>
        </p:spPr>
      </p:pic>
      <p:pic>
        <p:nvPicPr>
          <p:cNvPr id="4" name="Content Placeholder 3" descr="Text&#10;&#10;Description automatically generated">
            <a:extLst>
              <a:ext uri="{FF2B5EF4-FFF2-40B4-BE49-F238E27FC236}">
                <a16:creationId xmlns:a16="http://schemas.microsoft.com/office/drawing/2014/main" id="{20E5C233-20E8-4C31-C2D2-7129A2F5D0E3}"/>
              </a:ext>
            </a:extLst>
          </p:cNvPr>
          <p:cNvPicPr>
            <a:picLocks noChangeAspect="1"/>
          </p:cNvPicPr>
          <p:nvPr/>
        </p:nvPicPr>
        <p:blipFill rotWithShape="1">
          <a:blip r:embed="rId4"/>
          <a:srcRect l="490" r="4533"/>
          <a:stretch/>
        </p:blipFill>
        <p:spPr>
          <a:xfrm>
            <a:off x="5960729" y="951530"/>
            <a:ext cx="6163379" cy="5906469"/>
          </a:xfrm>
          <a:prstGeom prst="rect">
            <a:avLst/>
          </a:prstGeom>
        </p:spPr>
      </p:pic>
      <p:sp>
        <p:nvSpPr>
          <p:cNvPr id="7" name="Slide Number Placeholder 6">
            <a:extLst>
              <a:ext uri="{FF2B5EF4-FFF2-40B4-BE49-F238E27FC236}">
                <a16:creationId xmlns:a16="http://schemas.microsoft.com/office/drawing/2014/main" id="{C71AE449-2179-FBC0-312D-35FE77ABE4B2}"/>
              </a:ext>
            </a:extLst>
          </p:cNvPr>
          <p:cNvSpPr>
            <a:spLocks noGrp="1"/>
          </p:cNvSpPr>
          <p:nvPr>
            <p:ph type="sldNum" sz="quarter" idx="12"/>
          </p:nvPr>
        </p:nvSpPr>
        <p:spPr>
          <a:xfrm>
            <a:off x="7017774" y="5601632"/>
            <a:ext cx="2743200" cy="365125"/>
          </a:xfrm>
        </p:spPr>
        <p:txBody>
          <a:bodyPr vert="horz" lIns="91440" tIns="45720" rIns="91440" bIns="45720" rtlCol="0" anchor="ctr">
            <a:normAutofit/>
          </a:bodyPr>
          <a:lstStyle/>
          <a:p>
            <a:pPr>
              <a:spcAft>
                <a:spcPts val="600"/>
              </a:spcAft>
            </a:pPr>
            <a:fld id="{C2A11D5C-5C74-404F-8463-C2C53C76E962}" type="slidenum">
              <a:rPr lang="en-US" smtClean="0"/>
              <a:pPr>
                <a:spcAft>
                  <a:spcPts val="600"/>
                </a:spcAft>
              </a:pPr>
              <a:t>4</a:t>
            </a:fld>
            <a:endParaRPr lang="en-US" dirty="0"/>
          </a:p>
        </p:txBody>
      </p:sp>
      <p:sp>
        <p:nvSpPr>
          <p:cNvPr id="6" name="TextBox 5">
            <a:extLst>
              <a:ext uri="{FF2B5EF4-FFF2-40B4-BE49-F238E27FC236}">
                <a16:creationId xmlns:a16="http://schemas.microsoft.com/office/drawing/2014/main" id="{C32DE5E0-4AA1-BEB0-A62B-40695539A8A5}"/>
              </a:ext>
            </a:extLst>
          </p:cNvPr>
          <p:cNvSpPr txBox="1"/>
          <p:nvPr/>
        </p:nvSpPr>
        <p:spPr>
          <a:xfrm>
            <a:off x="841247" y="2359152"/>
            <a:ext cx="3410712" cy="3425043"/>
          </a:xfrm>
          <a:prstGeom prst="rect">
            <a:avLst/>
          </a:prstGeom>
        </p:spPr>
        <p:txBody>
          <a:bodyPr vert="horz" lIns="91440" tIns="45720" rIns="91440" bIns="45720" rtlCol="0">
            <a:normAutofit/>
          </a:bodyPr>
          <a:lstStyle/>
          <a:p>
            <a:pPr>
              <a:lnSpc>
                <a:spcPct val="90000"/>
              </a:lnSpc>
              <a:spcAft>
                <a:spcPts val="600"/>
              </a:spcAft>
            </a:pPr>
            <a:endParaRPr lang="en-US" sz="1700" dirty="0"/>
          </a:p>
        </p:txBody>
      </p:sp>
      <p:sp>
        <p:nvSpPr>
          <p:cNvPr id="14" name="TextBox 13">
            <a:extLst>
              <a:ext uri="{FF2B5EF4-FFF2-40B4-BE49-F238E27FC236}">
                <a16:creationId xmlns:a16="http://schemas.microsoft.com/office/drawing/2014/main" id="{28BC1FB2-EBA3-CAC8-652F-C5F81334644A}"/>
              </a:ext>
            </a:extLst>
          </p:cNvPr>
          <p:cNvSpPr txBox="1"/>
          <p:nvPr/>
        </p:nvSpPr>
        <p:spPr>
          <a:xfrm>
            <a:off x="9389756" y="5831279"/>
            <a:ext cx="6223818"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(SlidePlayer, 2023).</a:t>
            </a:r>
          </a:p>
        </p:txBody>
      </p:sp>
      <p:sp>
        <p:nvSpPr>
          <p:cNvPr id="16" name="TextBox 15">
            <a:extLst>
              <a:ext uri="{FF2B5EF4-FFF2-40B4-BE49-F238E27FC236}">
                <a16:creationId xmlns:a16="http://schemas.microsoft.com/office/drawing/2014/main" id="{7F8F00FC-3659-04F5-7A7B-1AE338C59BE4}"/>
              </a:ext>
            </a:extLst>
          </p:cNvPr>
          <p:cNvSpPr txBox="1"/>
          <p:nvPr/>
        </p:nvSpPr>
        <p:spPr>
          <a:xfrm>
            <a:off x="3377993" y="6392126"/>
            <a:ext cx="7810500"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(Equity Theory, 2023).</a:t>
            </a:r>
          </a:p>
        </p:txBody>
      </p:sp>
    </p:spTree>
    <p:extLst>
      <p:ext uri="{BB962C8B-B14F-4D97-AF65-F5344CB8AC3E}">
        <p14:creationId xmlns:p14="http://schemas.microsoft.com/office/powerpoint/2010/main" val="1347792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DE8662B-ACAA-D3A5-17D5-94C1D7A28EC8}"/>
              </a:ext>
            </a:extLst>
          </p:cNvPr>
          <p:cNvPicPr>
            <a:picLocks noGrp="1" noChangeAspect="1"/>
          </p:cNvPicPr>
          <p:nvPr>
            <p:ph idx="1"/>
          </p:nvPr>
        </p:nvPicPr>
        <p:blipFill rotWithShape="1">
          <a:blip r:embed="rId3"/>
          <a:srcRect r="222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1A59B734-7CFE-AE04-F162-DF32A7D82DA2}"/>
              </a:ext>
            </a:extLst>
          </p:cNvPr>
          <p:cNvSpPr>
            <a:spLocks noGrp="1"/>
          </p:cNvSpPr>
          <p:nvPr>
            <p:ph type="title"/>
          </p:nvPr>
        </p:nvSpPr>
        <p:spPr>
          <a:xfrm>
            <a:off x="309716" y="640080"/>
            <a:ext cx="3259394" cy="2709275"/>
          </a:xfrm>
          <a:prstGeom prst="ellipse">
            <a:avLst/>
          </a:prstGeom>
          <a:solidFill>
            <a:srgbClr val="FFFFFF"/>
          </a:solidFill>
          <a:ln w="174625" cmpd="thinThick">
            <a:solidFill>
              <a:srgbClr val="FFFFFF"/>
            </a:solidFill>
          </a:ln>
        </p:spPr>
        <p:txBody>
          <a:bodyPr vert="horz" lIns="91440" tIns="45720" rIns="91440" bIns="45720" rtlCol="0" anchor="ctr">
            <a:normAutofit/>
          </a:bodyPr>
          <a:lstStyle/>
          <a:p>
            <a:pPr algn="ctr"/>
            <a:r>
              <a:rPr lang="en-US" sz="3600" b="1" dirty="0">
                <a:solidFill>
                  <a:srgbClr val="262626"/>
                </a:solidFill>
                <a:latin typeface="Arial Black" panose="020B0A04020102020204" pitchFamily="34" charset="0"/>
              </a:rPr>
              <a:t>THEORY 3</a:t>
            </a:r>
          </a:p>
        </p:txBody>
      </p:sp>
      <p:sp>
        <p:nvSpPr>
          <p:cNvPr id="4" name="Slide Number Placeholder 3">
            <a:extLst>
              <a:ext uri="{FF2B5EF4-FFF2-40B4-BE49-F238E27FC236}">
                <a16:creationId xmlns:a16="http://schemas.microsoft.com/office/drawing/2014/main" id="{534C35C3-D5FC-CBF2-EC5D-F6A7ECA7215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457200">
              <a:spcAft>
                <a:spcPts val="600"/>
              </a:spcAft>
            </a:pPr>
            <a:fld id="{C2A11D5C-5C74-404F-8463-C2C53C76E962}" type="slidenum">
              <a:rPr lang="en-US">
                <a:solidFill>
                  <a:srgbClr val="FFFFFF"/>
                </a:solidFill>
              </a:rPr>
              <a:pPr defTabSz="457200">
                <a:spcAft>
                  <a:spcPts val="600"/>
                </a:spcAft>
              </a:pPr>
              <a:t>5</a:t>
            </a:fld>
            <a:endParaRPr lang="en-US">
              <a:solidFill>
                <a:srgbClr val="FFFFFF"/>
              </a:solidFill>
            </a:endParaRPr>
          </a:p>
        </p:txBody>
      </p:sp>
      <p:sp>
        <p:nvSpPr>
          <p:cNvPr id="7" name="TextBox 6">
            <a:extLst>
              <a:ext uri="{FF2B5EF4-FFF2-40B4-BE49-F238E27FC236}">
                <a16:creationId xmlns:a16="http://schemas.microsoft.com/office/drawing/2014/main" id="{0FCDE710-8D84-DF2E-BC03-DF539D6817A0}"/>
              </a:ext>
            </a:extLst>
          </p:cNvPr>
          <p:cNvSpPr txBox="1"/>
          <p:nvPr/>
        </p:nvSpPr>
        <p:spPr>
          <a:xfrm>
            <a:off x="9510252" y="6459865"/>
            <a:ext cx="6201696"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(Loop Digital Marketing 2022).</a:t>
            </a:r>
          </a:p>
        </p:txBody>
      </p:sp>
    </p:spTree>
    <p:extLst>
      <p:ext uri="{BB962C8B-B14F-4D97-AF65-F5344CB8AC3E}">
        <p14:creationId xmlns:p14="http://schemas.microsoft.com/office/powerpoint/2010/main" val="2551867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1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719A751-86C3-BA54-22E8-17E92A7AA716}"/>
              </a:ext>
            </a:extLst>
          </p:cNvPr>
          <p:cNvSpPr>
            <a:spLocks noGrp="1"/>
          </p:cNvSpPr>
          <p:nvPr>
            <p:ph type="title"/>
          </p:nvPr>
        </p:nvSpPr>
        <p:spPr>
          <a:xfrm>
            <a:off x="1245072" y="1289765"/>
            <a:ext cx="3651101" cy="4270963"/>
          </a:xfrm>
        </p:spPr>
        <p:txBody>
          <a:bodyPr anchor="ctr">
            <a:normAutofit/>
          </a:bodyPr>
          <a:lstStyle/>
          <a:p>
            <a:pPr algn="ctr"/>
            <a:r>
              <a:rPr lang="en-GB" sz="3600" b="1" dirty="0">
                <a:solidFill>
                  <a:schemeClr val="tx1">
                    <a:lumMod val="85000"/>
                    <a:lumOff val="15000"/>
                  </a:schemeClr>
                </a:solidFill>
                <a:latin typeface="Arial Black" panose="020B0A04020102020204" pitchFamily="34" charset="0"/>
              </a:rPr>
              <a:t>CONCLUSION</a:t>
            </a:r>
            <a:r>
              <a:rPr lang="en-GB" sz="3500" dirty="0">
                <a:solidFill>
                  <a:srgbClr val="FFFFFF"/>
                </a:solidFill>
                <a:latin typeface="Arial Black" panose="020B0A04020102020204" pitchFamily="34" charset="0"/>
              </a:rPr>
              <a:t> </a:t>
            </a:r>
          </a:p>
        </p:txBody>
      </p:sp>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6" name="Content Placeholder 5">
            <a:extLst>
              <a:ext uri="{FF2B5EF4-FFF2-40B4-BE49-F238E27FC236}">
                <a16:creationId xmlns:a16="http://schemas.microsoft.com/office/drawing/2014/main" id="{39F8BCBE-CDB9-E843-DDBA-9A43F779A2A5}"/>
              </a:ext>
            </a:extLst>
          </p:cNvPr>
          <p:cNvSpPr>
            <a:spLocks noGrp="1"/>
          </p:cNvSpPr>
          <p:nvPr>
            <p:ph idx="1"/>
          </p:nvPr>
        </p:nvSpPr>
        <p:spPr>
          <a:xfrm>
            <a:off x="6297233" y="518400"/>
            <a:ext cx="4771607" cy="5837949"/>
          </a:xfrm>
        </p:spPr>
        <p:txBody>
          <a:bodyPr anchor="ctr">
            <a:normAutofit/>
          </a:bodyPr>
          <a:lstStyle/>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In conclusion this presentation has provided a definition to explain what the word theory is all about, it has recommended three theories known as the expectancy theory, the equity theory and the marketing mix theory, that can be used by professional establishments, to either regulate the functioning of the workplace or to resolve any organisational conflict that may have arisen due to macro or micro circumstances. The presentation explains when they came into affect, why they are important, and how they can be utilised within the workplace. If professional enterprises want to ensure the operation of their business is running successfully, it is vital they familiarise themselves with the necessary policies, procedures, frameworks and theories. In doing so will not only promote a thriving working environment, but it will encourage customer and employee satisfaction. </a:t>
            </a: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762367A6-9BEF-45E5-2AA6-D3AA455EEF5C}"/>
              </a:ext>
            </a:extLst>
          </p:cNvPr>
          <p:cNvSpPr>
            <a:spLocks noGrp="1"/>
          </p:cNvSpPr>
          <p:nvPr>
            <p:ph type="sldNum" sz="quarter" idx="12"/>
          </p:nvPr>
        </p:nvSpPr>
        <p:spPr>
          <a:xfrm>
            <a:off x="8610600" y="6356350"/>
            <a:ext cx="2743200" cy="365125"/>
          </a:xfrm>
        </p:spPr>
        <p:txBody>
          <a:bodyPr>
            <a:normAutofit/>
          </a:bodyPr>
          <a:lstStyle/>
          <a:p>
            <a:pPr>
              <a:spcAft>
                <a:spcPts val="600"/>
              </a:spcAft>
            </a:pPr>
            <a:fld id="{C2A11D5C-5C74-404F-8463-C2C53C76E962}" type="slidenum">
              <a:rPr lang="en-GB">
                <a:solidFill>
                  <a:schemeClr val="tx1">
                    <a:alpha val="60000"/>
                  </a:schemeClr>
                </a:solidFill>
              </a:rPr>
              <a:pPr>
                <a:spcAft>
                  <a:spcPts val="600"/>
                </a:spcAft>
              </a:pPr>
              <a:t>6</a:t>
            </a:fld>
            <a:endParaRPr lang="en-GB">
              <a:solidFill>
                <a:schemeClr val="tx1">
                  <a:alpha val="60000"/>
                </a:schemeClr>
              </a:solidFill>
            </a:endParaRPr>
          </a:p>
        </p:txBody>
      </p:sp>
      <p:cxnSp>
        <p:nvCxnSpPr>
          <p:cNvPr id="30" name="Straight Connector 2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7855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40ABF3-9365-EEF4-2479-8EE2E3FF9020}"/>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latin typeface="Arial Black" panose="020B0A040201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4D2BE18-2B9A-8EA0-B075-91ED45595A2B}"/>
              </a:ext>
            </a:extLst>
          </p:cNvPr>
          <p:cNvSpPr>
            <a:spLocks noGrp="1"/>
          </p:cNvSpPr>
          <p:nvPr>
            <p:ph idx="1"/>
          </p:nvPr>
        </p:nvSpPr>
        <p:spPr>
          <a:xfrm>
            <a:off x="6007232" y="1327947"/>
            <a:ext cx="5909465" cy="5292810"/>
          </a:xfrm>
        </p:spPr>
        <p:txBody>
          <a:bodyPr anchor="ctr">
            <a:noAutofit/>
          </a:bodyPr>
          <a:lstStyle/>
          <a:p>
            <a:pPr marL="0" indent="0">
              <a:buNone/>
            </a:pPr>
            <a:r>
              <a:rPr lang="en-GB" sz="1400" dirty="0">
                <a:latin typeface="Arial" panose="020B0604020202020204" pitchFamily="34" charset="0"/>
                <a:cs typeface="Arial" panose="020B0604020202020204" pitchFamily="34" charset="0"/>
              </a:rPr>
              <a:t>Al-</a:t>
            </a:r>
            <a:r>
              <a:rPr lang="en-GB" sz="1400" dirty="0" err="1">
                <a:latin typeface="Arial" panose="020B0604020202020204" pitchFamily="34" charset="0"/>
                <a:cs typeface="Arial" panose="020B0604020202020204" pitchFamily="34" charset="0"/>
              </a:rPr>
              <a:t>Zawahreh</a:t>
            </a:r>
            <a:r>
              <a:rPr lang="en-GB" sz="1400" dirty="0">
                <a:latin typeface="Arial" panose="020B0604020202020204" pitchFamily="34" charset="0"/>
                <a:cs typeface="Arial" panose="020B0604020202020204" pitchFamily="34" charset="0"/>
              </a:rPr>
              <a:t>, A and Al-Madi, F. (2012) ‘The utility of equity theory in enhancing organizational effectiveness’, European Journal of Economics, Finance and Administrative Sciences, 46(3), pp.159-169.</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Beke, G.O. (2018) ‘Demystifying McCarthy's 4 P’s of the marketing mix: To be or not to be’, European Journal of Business and Management Research, 3(4), pp. 1–3. Available at: </a:t>
            </a:r>
            <a:r>
              <a:rPr lang="en-GB" sz="1400" dirty="0">
                <a:latin typeface="Arial" panose="020B0604020202020204" pitchFamily="34" charset="0"/>
                <a:cs typeface="Arial" panose="020B0604020202020204" pitchFamily="34" charset="0"/>
                <a:hlinkClick r:id="rId2"/>
              </a:rPr>
              <a:t>https://doi.org/10.24018/ejbmr.2018.3.4.14</a:t>
            </a:r>
            <a:r>
              <a:rPr lang="en-GB" sz="1400" dirty="0">
                <a:latin typeface="Arial" panose="020B0604020202020204" pitchFamily="34" charset="0"/>
                <a:cs typeface="Arial" panose="020B0604020202020204" pitchFamily="34" charset="0"/>
              </a:rPr>
              <a:t>.</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Bell, R.L and Martin, J.S. (2012) ‘The relevance of scientific management and equity theory in everyday managerial communication situations’, Journal of Management Policy and Practice. 13(3), pp. 106–107.</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Equity Theory (2023) Sketch Bubble. Available at: </a:t>
            </a:r>
            <a:r>
              <a:rPr lang="en-GB" sz="1400" dirty="0">
                <a:latin typeface="Arial" panose="020B0604020202020204" pitchFamily="34" charset="0"/>
                <a:cs typeface="Arial" panose="020B0604020202020204" pitchFamily="34" charset="0"/>
                <a:hlinkClick r:id="rId3"/>
              </a:rPr>
              <a:t>https://www.sketchbubble.com/en/presentation-equity-theory.html</a:t>
            </a:r>
            <a:r>
              <a:rPr lang="en-GB" sz="1400" dirty="0">
                <a:latin typeface="Arial" panose="020B0604020202020204" pitchFamily="34" charset="0"/>
                <a:cs typeface="Arial" panose="020B0604020202020204" pitchFamily="34" charset="0"/>
              </a:rPr>
              <a:t>  (Accessed: 14 March 2023).</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Ferrell, O.C. Hartline, M. and Hochstein, B.W. (2021) Marketing strategy. Cengage Learning.</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Fill, C and Jamieson, B. (2016) ‘Marketing communications’, Edinburgh Business School, pp. 1-7.</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George, A and Omorho, H. O. (2021) ‘An examination of application of vroom’s expectancy theory in the state civil service commission South Nigeria’, British Journal of Management and Marketing Studies, 4(2), pp. 2–3.</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99C55EA-4722-4019-A362-5A35ED61B99D}"/>
              </a:ext>
            </a:extLst>
          </p:cNvPr>
          <p:cNvSpPr>
            <a:spLocks noGrp="1"/>
          </p:cNvSpPr>
          <p:nvPr>
            <p:ph type="sldNum" sz="quarter" idx="12"/>
          </p:nvPr>
        </p:nvSpPr>
        <p:spPr>
          <a:xfrm>
            <a:off x="11704320" y="6455431"/>
            <a:ext cx="445913" cy="365125"/>
          </a:xfrm>
        </p:spPr>
        <p:txBody>
          <a:bodyPr>
            <a:normAutofit/>
          </a:bodyPr>
          <a:lstStyle/>
          <a:p>
            <a:pPr>
              <a:spcAft>
                <a:spcPts val="600"/>
              </a:spcAft>
            </a:pPr>
            <a:fld id="{C2A11D5C-5C74-404F-8463-C2C53C76E962}" type="slidenum">
              <a:rPr lang="en-GB" sz="1100">
                <a:solidFill>
                  <a:schemeClr val="tx1">
                    <a:lumMod val="50000"/>
                    <a:lumOff val="50000"/>
                  </a:schemeClr>
                </a:solidFill>
              </a:rPr>
              <a:pPr>
                <a:spcAft>
                  <a:spcPts val="600"/>
                </a:spcAft>
              </a:pPr>
              <a:t>7</a:t>
            </a:fld>
            <a:endParaRPr lang="en-GB" sz="1100">
              <a:solidFill>
                <a:schemeClr val="tx1">
                  <a:lumMod val="50000"/>
                  <a:lumOff val="50000"/>
                </a:schemeClr>
              </a:solidFill>
            </a:endParaRPr>
          </a:p>
        </p:txBody>
      </p:sp>
    </p:spTree>
    <p:extLst>
      <p:ext uri="{BB962C8B-B14F-4D97-AF65-F5344CB8AC3E}">
        <p14:creationId xmlns:p14="http://schemas.microsoft.com/office/powerpoint/2010/main" val="527861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EA6BA-A6D7-4A05-969C-A55E6D2F8082}"/>
              </a:ext>
            </a:extLst>
          </p:cNvPr>
          <p:cNvSpPr>
            <a:spLocks noGrp="1"/>
          </p:cNvSpPr>
          <p:nvPr>
            <p:ph type="title"/>
          </p:nvPr>
        </p:nvSpPr>
        <p:spPr>
          <a:xfrm>
            <a:off x="0" y="586855"/>
            <a:ext cx="3668088" cy="3387497"/>
          </a:xfrm>
        </p:spPr>
        <p:txBody>
          <a:bodyPr anchor="b">
            <a:normAutofit/>
          </a:bodyPr>
          <a:lstStyle/>
          <a:p>
            <a:pPr algn="r"/>
            <a:r>
              <a:rPr lang="en-GB" sz="3600" b="1" dirty="0">
                <a:solidFill>
                  <a:schemeClr val="tx1">
                    <a:lumMod val="85000"/>
                    <a:lumOff val="15000"/>
                  </a:schemeClr>
                </a:solidFill>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DA8E3DE9-E3E8-4B3F-E606-250E84BDB7E6}"/>
              </a:ext>
            </a:extLst>
          </p:cNvPr>
          <p:cNvSpPr>
            <a:spLocks noGrp="1"/>
          </p:cNvSpPr>
          <p:nvPr>
            <p:ph idx="1"/>
          </p:nvPr>
        </p:nvSpPr>
        <p:spPr>
          <a:xfrm>
            <a:off x="4810259" y="649480"/>
            <a:ext cx="6555347" cy="5546047"/>
          </a:xfrm>
        </p:spPr>
        <p:txBody>
          <a:bodyPr anchor="ct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HemaMalini, P.H and Washington, A. (2014) ‘Employees motivation and valued rewards as a key to effective QWL-from the perspective of expectancy theory’, International Journal of Management TSM Business Review, 2(2), pp.45-46.</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Ji, D. (2022) ‘A Chinese university assessment of teaching motivational determinants through expectancy theory-based performance management a case study’, Doctoral dissertation, Concordia University Chicago.</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 Loop Digital Marketing (2022) The 4PS Marketing Mix &amp;amp; the 7ps of Marketing. Available at: </a:t>
            </a:r>
            <a:r>
              <a:rPr lang="en-GB" sz="5600" dirty="0">
                <a:latin typeface="Arial" panose="020B0604020202020204" pitchFamily="34" charset="0"/>
                <a:cs typeface="Arial" panose="020B0604020202020204" pitchFamily="34" charset="0"/>
                <a:hlinkClick r:id="rId2"/>
              </a:rPr>
              <a:t>https://www.loop-digital.co.uk/4ps-marketing-mix-7ps-of-marketing/</a:t>
            </a:r>
            <a:r>
              <a:rPr lang="en-GB" sz="5600" dirty="0">
                <a:latin typeface="Arial" panose="020B0604020202020204" pitchFamily="34" charset="0"/>
                <a:cs typeface="Arial" panose="020B0604020202020204" pitchFamily="34" charset="0"/>
              </a:rPr>
              <a:t> (Accessed: 15 March 2023).</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Mister Simplify. (2020) The expectancy theory of motivation simplest explanation ever: By Vroom [Image]. Available at: </a:t>
            </a:r>
            <a:r>
              <a:rPr lang="en-GB" sz="5600" dirty="0">
                <a:latin typeface="Arial" panose="020B0604020202020204" pitchFamily="34" charset="0"/>
                <a:cs typeface="Arial" panose="020B0604020202020204" pitchFamily="34" charset="0"/>
                <a:hlinkClick r:id="rId3"/>
              </a:rPr>
              <a:t>https://www.youtube.com/watch?v=LFt3Ag9HlRM</a:t>
            </a:r>
            <a:r>
              <a:rPr lang="en-GB" sz="5600" dirty="0">
                <a:latin typeface="Arial" panose="020B0604020202020204" pitchFamily="34" charset="0"/>
                <a:cs typeface="Arial" panose="020B0604020202020204" pitchFamily="34" charset="0"/>
              </a:rPr>
              <a:t>  (Accessed: 13 March 2023).</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Omalaja, M.A. and Eruola, O.A. (2011) ‘Strategic management theory: Concepts, analysis and critiques in relation to corporate competitive advantage from the resource-based philosophy’, Economic Analysis, 44(1-2), pp.59-77.</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Scott, L. Dolan, C. Johnstone–Louis, M. Sugden, K and Wu, M. (2012) Enterprise and inequality: A study of Avon in South Africa. Entrepreneurship Theory and Practice, 36(3), pp.543-568.</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SlidePlayer (2023) Theories of Motivation - ppt Download Theories of Motivation. Available at: </a:t>
            </a:r>
            <a:r>
              <a:rPr lang="en-GB" sz="5600" dirty="0">
                <a:latin typeface="Arial" panose="020B0604020202020204" pitchFamily="34" charset="0"/>
                <a:cs typeface="Arial" panose="020B0604020202020204" pitchFamily="34" charset="0"/>
                <a:hlinkClick r:id="rId4"/>
              </a:rPr>
              <a:t>https://slideplayer.com/slide/13345682/</a:t>
            </a:r>
            <a:r>
              <a:rPr lang="en-GB" sz="5600" dirty="0">
                <a:latin typeface="Arial" panose="020B0604020202020204" pitchFamily="34" charset="0"/>
                <a:cs typeface="Arial" panose="020B0604020202020204" pitchFamily="34" charset="0"/>
              </a:rPr>
              <a:t>  (Accessed: 13 March 2023).</a:t>
            </a:r>
          </a:p>
          <a:p>
            <a:pPr marL="0" indent="0">
              <a:buNone/>
            </a:pPr>
            <a:endParaRPr lang="en-GB" sz="56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31009F6-E277-7C82-3FD7-B9D4532E8C94}"/>
              </a:ext>
            </a:extLst>
          </p:cNvPr>
          <p:cNvSpPr>
            <a:spLocks noGrp="1"/>
          </p:cNvSpPr>
          <p:nvPr>
            <p:ph type="sldNum" sz="quarter" idx="12"/>
          </p:nvPr>
        </p:nvSpPr>
        <p:spPr>
          <a:xfrm>
            <a:off x="11704320" y="6455664"/>
            <a:ext cx="448056" cy="365125"/>
          </a:xfrm>
        </p:spPr>
        <p:txBody>
          <a:bodyPr>
            <a:normAutofit/>
          </a:bodyPr>
          <a:lstStyle/>
          <a:p>
            <a:pPr>
              <a:spcAft>
                <a:spcPts val="600"/>
              </a:spcAft>
            </a:pPr>
            <a:fld id="{C2A11D5C-5C74-404F-8463-C2C53C76E962}" type="slidenum">
              <a:rPr lang="en-GB" sz="1100">
                <a:solidFill>
                  <a:schemeClr val="tx1">
                    <a:lumMod val="50000"/>
                    <a:lumOff val="50000"/>
                  </a:schemeClr>
                </a:solidFill>
              </a:rPr>
              <a:pPr>
                <a:spcAft>
                  <a:spcPts val="600"/>
                </a:spcAft>
              </a:pPr>
              <a:t>8</a:t>
            </a:fld>
            <a:endParaRPr lang="en-GB" sz="1100">
              <a:solidFill>
                <a:schemeClr val="tx1">
                  <a:lumMod val="50000"/>
                  <a:lumOff val="50000"/>
                </a:schemeClr>
              </a:solidFill>
            </a:endParaRPr>
          </a:p>
        </p:txBody>
      </p:sp>
    </p:spTree>
    <p:extLst>
      <p:ext uri="{BB962C8B-B14F-4D97-AF65-F5344CB8AC3E}">
        <p14:creationId xmlns:p14="http://schemas.microsoft.com/office/powerpoint/2010/main" val="34695713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1459</TotalTime>
  <Words>2669</Words>
  <Application>Microsoft Office PowerPoint</Application>
  <PresentationFormat>Widescreen</PresentationFormat>
  <Paragraphs>81</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 Black</vt:lpstr>
      <vt:lpstr>Calibri</vt:lpstr>
      <vt:lpstr>Calibri Light</vt:lpstr>
      <vt:lpstr>Office Theme</vt:lpstr>
      <vt:lpstr>TITLE PAGE</vt:lpstr>
      <vt:lpstr>INTRODUCTION</vt:lpstr>
      <vt:lpstr>THEORY 1</vt:lpstr>
      <vt:lpstr>THEORY 2</vt:lpstr>
      <vt:lpstr>THEORY 3</vt:lpstr>
      <vt:lpstr>CONCLUSION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Andrea Lester</dc:creator>
  <cp:lastModifiedBy>Andrea Lester</cp:lastModifiedBy>
  <cp:revision>22</cp:revision>
  <dcterms:created xsi:type="dcterms:W3CDTF">2023-02-10T21:13:56Z</dcterms:created>
  <dcterms:modified xsi:type="dcterms:W3CDTF">2023-03-15T15:53:43Z</dcterms:modified>
</cp:coreProperties>
</file>