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95F581-97B9-4122-A6C5-563C9B7661BE}" v="37" dt="2026-03-10T19:00:22.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823" autoAdjust="0"/>
  </p:normalViewPr>
  <p:slideViewPr>
    <p:cSldViewPr snapToGrid="0">
      <p:cViewPr varScale="1">
        <p:scale>
          <a:sx n="45" d="100"/>
          <a:sy n="45" d="100"/>
        </p:scale>
        <p:origin x="1074"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0322644-A498-454E-8882-769463C44E1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F69449D-38B0-46E1-8A15-D616F6C1480E}">
      <dgm:prSet/>
      <dgm:spPr/>
      <dgm:t>
        <a:bodyPr/>
        <a:lstStyle/>
        <a:p>
          <a:pPr>
            <a:lnSpc>
              <a:spcPct val="150000"/>
            </a:lnSpc>
          </a:pPr>
          <a:r>
            <a:rPr lang="en-US" dirty="0">
              <a:latin typeface="Times New Roman" panose="02020603050405020304" pitchFamily="18" charset="0"/>
              <a:cs typeface="Times New Roman" panose="02020603050405020304" pitchFamily="18" charset="0"/>
            </a:rPr>
            <a:t>The Emotional Intelligence concept was developed by psychologists</a:t>
          </a:r>
        </a:p>
      </dgm:t>
    </dgm:pt>
    <dgm:pt modelId="{66398DF4-8BFA-4FF0-9FDA-044B55F29E56}" type="parTrans" cxnId="{BC7B5625-9F7A-48CE-8242-BCADDCD781C1}">
      <dgm:prSet/>
      <dgm:spPr/>
      <dgm:t>
        <a:bodyPr/>
        <a:lstStyle/>
        <a:p>
          <a:endParaRPr lang="en-US"/>
        </a:p>
      </dgm:t>
    </dgm:pt>
    <dgm:pt modelId="{9A225DBA-7B3C-4ABE-9C63-EF7C21F3E947}" type="sibTrans" cxnId="{BC7B5625-9F7A-48CE-8242-BCADDCD781C1}">
      <dgm:prSet/>
      <dgm:spPr/>
      <dgm:t>
        <a:bodyPr/>
        <a:lstStyle/>
        <a:p>
          <a:endParaRPr lang="en-US"/>
        </a:p>
      </dgm:t>
    </dgm:pt>
    <dgm:pt modelId="{66DEAAAD-C738-4170-99F8-43EECFF1DA0E}">
      <dgm:prSet/>
      <dgm:spPr/>
      <dgm:t>
        <a:bodyPr/>
        <a:lstStyle/>
        <a:p>
          <a:pPr>
            <a:lnSpc>
              <a:spcPct val="150000"/>
            </a:lnSpc>
          </a:pPr>
          <a:r>
            <a:rPr lang="en-US" dirty="0">
              <a:latin typeface="Times New Roman" panose="02020603050405020304" pitchFamily="18" charset="0"/>
              <a:cs typeface="Times New Roman" panose="02020603050405020304" pitchFamily="18" charset="0"/>
            </a:rPr>
            <a:t>Ability to recognise and understand personal emotions (</a:t>
          </a:r>
          <a:r>
            <a:rPr lang="en-GB" dirty="0">
              <a:latin typeface="Times New Roman" panose="02020603050405020304" pitchFamily="18" charset="0"/>
              <a:cs typeface="Times New Roman" panose="02020603050405020304" pitchFamily="18" charset="0"/>
            </a:rPr>
            <a:t>Drigas, Papoutsi, and Skianis, 2021). </a:t>
          </a:r>
          <a:endParaRPr lang="en-US" dirty="0">
            <a:latin typeface="Times New Roman" panose="02020603050405020304" pitchFamily="18" charset="0"/>
            <a:cs typeface="Times New Roman" panose="02020603050405020304" pitchFamily="18" charset="0"/>
          </a:endParaRPr>
        </a:p>
      </dgm:t>
    </dgm:pt>
    <dgm:pt modelId="{06BDEFE3-096D-400F-860B-4203B5A43790}" type="parTrans" cxnId="{F017D90E-84C9-4037-ACD7-73E096993BE6}">
      <dgm:prSet/>
      <dgm:spPr/>
      <dgm:t>
        <a:bodyPr/>
        <a:lstStyle/>
        <a:p>
          <a:endParaRPr lang="en-US"/>
        </a:p>
      </dgm:t>
    </dgm:pt>
    <dgm:pt modelId="{73CC373D-0997-4994-B137-BE67CFF92F7F}" type="sibTrans" cxnId="{F017D90E-84C9-4037-ACD7-73E096993BE6}">
      <dgm:prSet/>
      <dgm:spPr/>
      <dgm:t>
        <a:bodyPr/>
        <a:lstStyle/>
        <a:p>
          <a:endParaRPr lang="en-US"/>
        </a:p>
      </dgm:t>
    </dgm:pt>
    <dgm:pt modelId="{20487581-DB3D-431A-890D-42B665590FE8}">
      <dgm:prSet/>
      <dgm:spPr/>
      <dgm:t>
        <a:bodyPr/>
        <a:lstStyle/>
        <a:p>
          <a:pPr>
            <a:lnSpc>
              <a:spcPct val="150000"/>
            </a:lnSpc>
          </a:pPr>
          <a:r>
            <a:rPr lang="en-US" dirty="0">
              <a:latin typeface="Times New Roman" panose="02020603050405020304" pitchFamily="18" charset="0"/>
              <a:cs typeface="Times New Roman" panose="02020603050405020304" pitchFamily="18" charset="0"/>
            </a:rPr>
            <a:t>Helps leaders understand others’ emotional responses</a:t>
          </a:r>
        </a:p>
      </dgm:t>
    </dgm:pt>
    <dgm:pt modelId="{8A84E231-33E4-4356-880E-D4DB07D88EF8}" type="parTrans" cxnId="{4B02661B-9B53-4F9F-8CA1-0C0EF708A66B}">
      <dgm:prSet/>
      <dgm:spPr/>
      <dgm:t>
        <a:bodyPr/>
        <a:lstStyle/>
        <a:p>
          <a:endParaRPr lang="en-US"/>
        </a:p>
      </dgm:t>
    </dgm:pt>
    <dgm:pt modelId="{CBCD1C80-D2AA-4245-B490-630E271BA3B9}" type="sibTrans" cxnId="{4B02661B-9B53-4F9F-8CA1-0C0EF708A66B}">
      <dgm:prSet/>
      <dgm:spPr/>
      <dgm:t>
        <a:bodyPr/>
        <a:lstStyle/>
        <a:p>
          <a:endParaRPr lang="en-US"/>
        </a:p>
      </dgm:t>
    </dgm:pt>
    <dgm:pt modelId="{7947DEE4-3C93-4932-A219-C5BAEF251F2B}">
      <dgm:prSet/>
      <dgm:spPr/>
      <dgm:t>
        <a:bodyPr/>
        <a:lstStyle/>
        <a:p>
          <a:r>
            <a:rPr lang="en-US" dirty="0">
              <a:latin typeface="Times New Roman" panose="02020603050405020304" pitchFamily="18" charset="0"/>
              <a:cs typeface="Times New Roman" panose="02020603050405020304" pitchFamily="18" charset="0"/>
            </a:rPr>
            <a:t>Supports control of emotional reactions</a:t>
          </a:r>
        </a:p>
      </dgm:t>
    </dgm:pt>
    <dgm:pt modelId="{FA7AE0C5-E3BD-4957-B440-9451BBD018A0}" type="parTrans" cxnId="{CC65BA59-8B2A-4641-A40F-8E80002F4C07}">
      <dgm:prSet/>
      <dgm:spPr/>
      <dgm:t>
        <a:bodyPr/>
        <a:lstStyle/>
        <a:p>
          <a:endParaRPr lang="en-US"/>
        </a:p>
      </dgm:t>
    </dgm:pt>
    <dgm:pt modelId="{297D59E2-4569-4F72-9EAB-B99B56E0307C}" type="sibTrans" cxnId="{CC65BA59-8B2A-4641-A40F-8E80002F4C07}">
      <dgm:prSet/>
      <dgm:spPr/>
      <dgm:t>
        <a:bodyPr/>
        <a:lstStyle/>
        <a:p>
          <a:endParaRPr lang="en-US"/>
        </a:p>
      </dgm:t>
    </dgm:pt>
    <dgm:pt modelId="{58C39CB8-5E8E-4B33-A5CD-EA412A1856B3}">
      <dgm:prSet/>
      <dgm:spPr/>
      <dgm:t>
        <a:bodyPr/>
        <a:lstStyle/>
        <a:p>
          <a:r>
            <a:rPr lang="en-US" dirty="0">
              <a:latin typeface="Times New Roman" panose="02020603050405020304" pitchFamily="18" charset="0"/>
              <a:cs typeface="Times New Roman" panose="02020603050405020304" pitchFamily="18" charset="0"/>
            </a:rPr>
            <a:t>Important for effective leadership and strong team relationships</a:t>
          </a:r>
        </a:p>
      </dgm:t>
    </dgm:pt>
    <dgm:pt modelId="{A18FF9E4-FB18-4FD4-8309-92926901E8E6}" type="parTrans" cxnId="{DDA8121D-BDF9-4BC5-91F9-23418BF1F7C0}">
      <dgm:prSet/>
      <dgm:spPr/>
      <dgm:t>
        <a:bodyPr/>
        <a:lstStyle/>
        <a:p>
          <a:endParaRPr lang="en-US"/>
        </a:p>
      </dgm:t>
    </dgm:pt>
    <dgm:pt modelId="{D887CF95-0CF0-48B2-825D-746D0BF17915}" type="sibTrans" cxnId="{DDA8121D-BDF9-4BC5-91F9-23418BF1F7C0}">
      <dgm:prSet/>
      <dgm:spPr/>
      <dgm:t>
        <a:bodyPr/>
        <a:lstStyle/>
        <a:p>
          <a:endParaRPr lang="en-US"/>
        </a:p>
      </dgm:t>
    </dgm:pt>
    <dgm:pt modelId="{BFD2CDE3-4BE4-4BA9-A688-F43C2C7EC0A8}" type="pres">
      <dgm:prSet presAssocID="{B0322644-A498-454E-8882-769463C44E1B}" presName="linear" presStyleCnt="0">
        <dgm:presLayoutVars>
          <dgm:animLvl val="lvl"/>
          <dgm:resizeHandles val="exact"/>
        </dgm:presLayoutVars>
      </dgm:prSet>
      <dgm:spPr/>
      <dgm:t>
        <a:bodyPr/>
        <a:lstStyle/>
        <a:p>
          <a:endParaRPr lang="en-US"/>
        </a:p>
      </dgm:t>
    </dgm:pt>
    <dgm:pt modelId="{BD8132B6-F9CE-4541-A8A7-C93D973AD8B3}" type="pres">
      <dgm:prSet presAssocID="{CF69449D-38B0-46E1-8A15-D616F6C1480E}" presName="parentText" presStyleLbl="node1" presStyleIdx="0" presStyleCnt="5">
        <dgm:presLayoutVars>
          <dgm:chMax val="0"/>
          <dgm:bulletEnabled val="1"/>
        </dgm:presLayoutVars>
      </dgm:prSet>
      <dgm:spPr/>
      <dgm:t>
        <a:bodyPr/>
        <a:lstStyle/>
        <a:p>
          <a:endParaRPr lang="en-US"/>
        </a:p>
      </dgm:t>
    </dgm:pt>
    <dgm:pt modelId="{12036568-4AC0-485E-98D9-71E97FB685E7}" type="pres">
      <dgm:prSet presAssocID="{9A225DBA-7B3C-4ABE-9C63-EF7C21F3E947}" presName="spacer" presStyleCnt="0"/>
      <dgm:spPr/>
    </dgm:pt>
    <dgm:pt modelId="{B297740A-549B-4D80-BF58-D38EDE98E2EF}" type="pres">
      <dgm:prSet presAssocID="{66DEAAAD-C738-4170-99F8-43EECFF1DA0E}" presName="parentText" presStyleLbl="node1" presStyleIdx="1" presStyleCnt="5">
        <dgm:presLayoutVars>
          <dgm:chMax val="0"/>
          <dgm:bulletEnabled val="1"/>
        </dgm:presLayoutVars>
      </dgm:prSet>
      <dgm:spPr/>
      <dgm:t>
        <a:bodyPr/>
        <a:lstStyle/>
        <a:p>
          <a:endParaRPr lang="en-US"/>
        </a:p>
      </dgm:t>
    </dgm:pt>
    <dgm:pt modelId="{74322955-1E12-417E-8637-E90C6921FCFC}" type="pres">
      <dgm:prSet presAssocID="{73CC373D-0997-4994-B137-BE67CFF92F7F}" presName="spacer" presStyleCnt="0"/>
      <dgm:spPr/>
    </dgm:pt>
    <dgm:pt modelId="{F494F095-D7C5-4780-ACA8-ADD3C64FDAE1}" type="pres">
      <dgm:prSet presAssocID="{20487581-DB3D-431A-890D-42B665590FE8}" presName="parentText" presStyleLbl="node1" presStyleIdx="2" presStyleCnt="5" custLinFactY="-6932" custLinFactNeighborX="-18049" custLinFactNeighborY="-100000">
        <dgm:presLayoutVars>
          <dgm:chMax val="0"/>
          <dgm:bulletEnabled val="1"/>
        </dgm:presLayoutVars>
      </dgm:prSet>
      <dgm:spPr/>
      <dgm:t>
        <a:bodyPr/>
        <a:lstStyle/>
        <a:p>
          <a:endParaRPr lang="en-US"/>
        </a:p>
      </dgm:t>
    </dgm:pt>
    <dgm:pt modelId="{246B374F-18D3-4F1E-9C97-08A041CDA243}" type="pres">
      <dgm:prSet presAssocID="{CBCD1C80-D2AA-4245-B490-630E271BA3B9}" presName="spacer" presStyleCnt="0"/>
      <dgm:spPr/>
    </dgm:pt>
    <dgm:pt modelId="{3CFE9187-8FB9-4339-92CD-79FD1510EF87}" type="pres">
      <dgm:prSet presAssocID="{7947DEE4-3C93-4932-A219-C5BAEF251F2B}" presName="parentText" presStyleLbl="node1" presStyleIdx="3" presStyleCnt="5">
        <dgm:presLayoutVars>
          <dgm:chMax val="0"/>
          <dgm:bulletEnabled val="1"/>
        </dgm:presLayoutVars>
      </dgm:prSet>
      <dgm:spPr/>
      <dgm:t>
        <a:bodyPr/>
        <a:lstStyle/>
        <a:p>
          <a:endParaRPr lang="en-US"/>
        </a:p>
      </dgm:t>
    </dgm:pt>
    <dgm:pt modelId="{C31CB708-3200-489F-BBA2-F27F561FEE73}" type="pres">
      <dgm:prSet presAssocID="{297D59E2-4569-4F72-9EAB-B99B56E0307C}" presName="spacer" presStyleCnt="0"/>
      <dgm:spPr/>
    </dgm:pt>
    <dgm:pt modelId="{6EC1D102-3C8B-4FB4-8B6C-D73E637AC4F0}" type="pres">
      <dgm:prSet presAssocID="{58C39CB8-5E8E-4B33-A5CD-EA412A1856B3}" presName="parentText" presStyleLbl="node1" presStyleIdx="4" presStyleCnt="5">
        <dgm:presLayoutVars>
          <dgm:chMax val="0"/>
          <dgm:bulletEnabled val="1"/>
        </dgm:presLayoutVars>
      </dgm:prSet>
      <dgm:spPr/>
      <dgm:t>
        <a:bodyPr/>
        <a:lstStyle/>
        <a:p>
          <a:endParaRPr lang="en-US"/>
        </a:p>
      </dgm:t>
    </dgm:pt>
  </dgm:ptLst>
  <dgm:cxnLst>
    <dgm:cxn modelId="{4B02661B-9B53-4F9F-8CA1-0C0EF708A66B}" srcId="{B0322644-A498-454E-8882-769463C44E1B}" destId="{20487581-DB3D-431A-890D-42B665590FE8}" srcOrd="2" destOrd="0" parTransId="{8A84E231-33E4-4356-880E-D4DB07D88EF8}" sibTransId="{CBCD1C80-D2AA-4245-B490-630E271BA3B9}"/>
    <dgm:cxn modelId="{13B6760A-1BB1-40F4-9DD6-B617A40B6E47}" type="presOf" srcId="{7947DEE4-3C93-4932-A219-C5BAEF251F2B}" destId="{3CFE9187-8FB9-4339-92CD-79FD1510EF87}" srcOrd="0" destOrd="0" presId="urn:microsoft.com/office/officeart/2005/8/layout/vList2"/>
    <dgm:cxn modelId="{BC7B5625-9F7A-48CE-8242-BCADDCD781C1}" srcId="{B0322644-A498-454E-8882-769463C44E1B}" destId="{CF69449D-38B0-46E1-8A15-D616F6C1480E}" srcOrd="0" destOrd="0" parTransId="{66398DF4-8BFA-4FF0-9FDA-044B55F29E56}" sibTransId="{9A225DBA-7B3C-4ABE-9C63-EF7C21F3E947}"/>
    <dgm:cxn modelId="{21ABFE3B-1AB3-47A0-937E-068AE709930A}" type="presOf" srcId="{58C39CB8-5E8E-4B33-A5CD-EA412A1856B3}" destId="{6EC1D102-3C8B-4FB4-8B6C-D73E637AC4F0}" srcOrd="0" destOrd="0" presId="urn:microsoft.com/office/officeart/2005/8/layout/vList2"/>
    <dgm:cxn modelId="{DDA8121D-BDF9-4BC5-91F9-23418BF1F7C0}" srcId="{B0322644-A498-454E-8882-769463C44E1B}" destId="{58C39CB8-5E8E-4B33-A5CD-EA412A1856B3}" srcOrd="4" destOrd="0" parTransId="{A18FF9E4-FB18-4FD4-8309-92926901E8E6}" sibTransId="{D887CF95-0CF0-48B2-825D-746D0BF17915}"/>
    <dgm:cxn modelId="{1C66272A-687B-4F51-BC78-40BC4E9ACB0A}" type="presOf" srcId="{B0322644-A498-454E-8882-769463C44E1B}" destId="{BFD2CDE3-4BE4-4BA9-A688-F43C2C7EC0A8}" srcOrd="0" destOrd="0" presId="urn:microsoft.com/office/officeart/2005/8/layout/vList2"/>
    <dgm:cxn modelId="{B8C583C9-92B1-4A52-AEAA-E0DDF0A1302B}" type="presOf" srcId="{66DEAAAD-C738-4170-99F8-43EECFF1DA0E}" destId="{B297740A-549B-4D80-BF58-D38EDE98E2EF}" srcOrd="0" destOrd="0" presId="urn:microsoft.com/office/officeart/2005/8/layout/vList2"/>
    <dgm:cxn modelId="{1199E389-59DA-4445-810C-B85FA2C8F55F}" type="presOf" srcId="{CF69449D-38B0-46E1-8A15-D616F6C1480E}" destId="{BD8132B6-F9CE-4541-A8A7-C93D973AD8B3}" srcOrd="0" destOrd="0" presId="urn:microsoft.com/office/officeart/2005/8/layout/vList2"/>
    <dgm:cxn modelId="{C1F079D3-C682-49C9-86FE-ED852B09A1DF}" type="presOf" srcId="{20487581-DB3D-431A-890D-42B665590FE8}" destId="{F494F095-D7C5-4780-ACA8-ADD3C64FDAE1}" srcOrd="0" destOrd="0" presId="urn:microsoft.com/office/officeart/2005/8/layout/vList2"/>
    <dgm:cxn modelId="{F017D90E-84C9-4037-ACD7-73E096993BE6}" srcId="{B0322644-A498-454E-8882-769463C44E1B}" destId="{66DEAAAD-C738-4170-99F8-43EECFF1DA0E}" srcOrd="1" destOrd="0" parTransId="{06BDEFE3-096D-400F-860B-4203B5A43790}" sibTransId="{73CC373D-0997-4994-B137-BE67CFF92F7F}"/>
    <dgm:cxn modelId="{CC65BA59-8B2A-4641-A40F-8E80002F4C07}" srcId="{B0322644-A498-454E-8882-769463C44E1B}" destId="{7947DEE4-3C93-4932-A219-C5BAEF251F2B}" srcOrd="3" destOrd="0" parTransId="{FA7AE0C5-E3BD-4957-B440-9451BBD018A0}" sibTransId="{297D59E2-4569-4F72-9EAB-B99B56E0307C}"/>
    <dgm:cxn modelId="{AEEA8F10-0D33-4311-ABCF-C3E9258A39BC}" type="presParOf" srcId="{BFD2CDE3-4BE4-4BA9-A688-F43C2C7EC0A8}" destId="{BD8132B6-F9CE-4541-A8A7-C93D973AD8B3}" srcOrd="0" destOrd="0" presId="urn:microsoft.com/office/officeart/2005/8/layout/vList2"/>
    <dgm:cxn modelId="{0D33BCEF-D2F2-46C3-B87E-02D2A2D9393B}" type="presParOf" srcId="{BFD2CDE3-4BE4-4BA9-A688-F43C2C7EC0A8}" destId="{12036568-4AC0-485E-98D9-71E97FB685E7}" srcOrd="1" destOrd="0" presId="urn:microsoft.com/office/officeart/2005/8/layout/vList2"/>
    <dgm:cxn modelId="{811892D6-FFF7-4B7F-8119-269FB5A8D436}" type="presParOf" srcId="{BFD2CDE3-4BE4-4BA9-A688-F43C2C7EC0A8}" destId="{B297740A-549B-4D80-BF58-D38EDE98E2EF}" srcOrd="2" destOrd="0" presId="urn:microsoft.com/office/officeart/2005/8/layout/vList2"/>
    <dgm:cxn modelId="{DDE25BE0-D514-4A31-8496-8BD6CC60A48B}" type="presParOf" srcId="{BFD2CDE3-4BE4-4BA9-A688-F43C2C7EC0A8}" destId="{74322955-1E12-417E-8637-E90C6921FCFC}" srcOrd="3" destOrd="0" presId="urn:microsoft.com/office/officeart/2005/8/layout/vList2"/>
    <dgm:cxn modelId="{410C8DD0-D7A5-4E25-A19E-D36E9B9AA165}" type="presParOf" srcId="{BFD2CDE3-4BE4-4BA9-A688-F43C2C7EC0A8}" destId="{F494F095-D7C5-4780-ACA8-ADD3C64FDAE1}" srcOrd="4" destOrd="0" presId="urn:microsoft.com/office/officeart/2005/8/layout/vList2"/>
    <dgm:cxn modelId="{DAB84F5C-1E3D-40F7-A750-2620FD4E40E8}" type="presParOf" srcId="{BFD2CDE3-4BE4-4BA9-A688-F43C2C7EC0A8}" destId="{246B374F-18D3-4F1E-9C97-08A041CDA243}" srcOrd="5" destOrd="0" presId="urn:microsoft.com/office/officeart/2005/8/layout/vList2"/>
    <dgm:cxn modelId="{C36B84B5-53AC-4A82-91FB-42F483F7E614}" type="presParOf" srcId="{BFD2CDE3-4BE4-4BA9-A688-F43C2C7EC0A8}" destId="{3CFE9187-8FB9-4339-92CD-79FD1510EF87}" srcOrd="6" destOrd="0" presId="urn:microsoft.com/office/officeart/2005/8/layout/vList2"/>
    <dgm:cxn modelId="{636C1592-7EDA-4C4F-A3D6-A704620B4D13}" type="presParOf" srcId="{BFD2CDE3-4BE4-4BA9-A688-F43C2C7EC0A8}" destId="{C31CB708-3200-489F-BBA2-F27F561FEE73}" srcOrd="7" destOrd="0" presId="urn:microsoft.com/office/officeart/2005/8/layout/vList2"/>
    <dgm:cxn modelId="{B8B23E06-F2D8-4975-80F7-33875AEA7B08}" type="presParOf" srcId="{BFD2CDE3-4BE4-4BA9-A688-F43C2C7EC0A8}" destId="{6EC1D102-3C8B-4FB4-8B6C-D73E637AC4F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0BB68B-EEE4-48B8-B2CA-37F00DB96E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57F5DAA-38C7-489E-BDF6-AA1DEE4B9F17}">
      <dgm:prSet/>
      <dgm:spPr/>
      <dgm:t>
        <a:bodyPr/>
        <a:lstStyle/>
        <a:p>
          <a:r>
            <a:rPr lang="en-US" dirty="0">
              <a:latin typeface="Times New Roman" panose="02020603050405020304" pitchFamily="18" charset="0"/>
              <a:cs typeface="Times New Roman" panose="02020603050405020304" pitchFamily="18" charset="0"/>
            </a:rPr>
            <a:t>Emotional Intelligence focuses on understanding and managing emotions</a:t>
          </a:r>
        </a:p>
      </dgm:t>
    </dgm:pt>
    <dgm:pt modelId="{7C016169-F9B6-462A-8A7E-F9DCBFEEA915}" type="parTrans" cxnId="{3E221DE2-F1BF-40AE-A40A-A105E4542ABC}">
      <dgm:prSet/>
      <dgm:spPr/>
      <dgm:t>
        <a:bodyPr/>
        <a:lstStyle/>
        <a:p>
          <a:endParaRPr lang="en-US"/>
        </a:p>
      </dgm:t>
    </dgm:pt>
    <dgm:pt modelId="{FE8254ED-3E8A-47AA-8934-340351560871}" type="sibTrans" cxnId="{3E221DE2-F1BF-40AE-A40A-A105E4542ABC}">
      <dgm:prSet/>
      <dgm:spPr/>
      <dgm:t>
        <a:bodyPr/>
        <a:lstStyle/>
        <a:p>
          <a:endParaRPr lang="en-US"/>
        </a:p>
      </dgm:t>
    </dgm:pt>
    <dgm:pt modelId="{C67CF837-CBFB-46D4-8A1C-5C2B20F81204}">
      <dgm:prSet/>
      <dgm:spPr/>
      <dgm:t>
        <a:bodyPr/>
        <a:lstStyle/>
        <a:p>
          <a:r>
            <a:rPr lang="en-US" dirty="0">
              <a:latin typeface="Times New Roman" panose="02020603050405020304" pitchFamily="18" charset="0"/>
              <a:cs typeface="Times New Roman" panose="02020603050405020304" pitchFamily="18" charset="0"/>
            </a:rPr>
            <a:t>Cultural Intelligence focuses on understanding cultural values and behaviours</a:t>
          </a:r>
        </a:p>
      </dgm:t>
    </dgm:pt>
    <dgm:pt modelId="{2F17CA4F-9584-459D-987D-B0326D84020F}" type="parTrans" cxnId="{58C660D5-B7B6-44CE-BA44-3BEC65ED3DFD}">
      <dgm:prSet/>
      <dgm:spPr/>
      <dgm:t>
        <a:bodyPr/>
        <a:lstStyle/>
        <a:p>
          <a:endParaRPr lang="en-US"/>
        </a:p>
      </dgm:t>
    </dgm:pt>
    <dgm:pt modelId="{7E915329-2A8E-4730-894D-465DDF273A7F}" type="sibTrans" cxnId="{58C660D5-B7B6-44CE-BA44-3BEC65ED3DFD}">
      <dgm:prSet/>
      <dgm:spPr/>
      <dgm:t>
        <a:bodyPr/>
        <a:lstStyle/>
        <a:p>
          <a:endParaRPr lang="en-US"/>
        </a:p>
      </dgm:t>
    </dgm:pt>
    <dgm:pt modelId="{A55A391C-7BF4-4405-A69A-4C9009A87E0A}">
      <dgm:prSet/>
      <dgm:spPr/>
      <dgm:t>
        <a:bodyPr/>
        <a:lstStyle/>
        <a:p>
          <a:r>
            <a:rPr lang="en-US" dirty="0">
              <a:latin typeface="Times New Roman" panose="02020603050405020304" pitchFamily="18" charset="0"/>
              <a:cs typeface="Times New Roman" panose="02020603050405020304" pitchFamily="18" charset="0"/>
            </a:rPr>
            <a:t>Both skills support effective leadership in diverse workplaces</a:t>
          </a:r>
        </a:p>
      </dgm:t>
    </dgm:pt>
    <dgm:pt modelId="{DD90F740-2668-4184-8BF7-F3D9EFCD8493}" type="parTrans" cxnId="{E61747D0-D8D9-45C6-8A62-67F14E2DA813}">
      <dgm:prSet/>
      <dgm:spPr/>
      <dgm:t>
        <a:bodyPr/>
        <a:lstStyle/>
        <a:p>
          <a:endParaRPr lang="en-US"/>
        </a:p>
      </dgm:t>
    </dgm:pt>
    <dgm:pt modelId="{A5457CF6-9736-4423-9DB1-83C62E39EF1B}" type="sibTrans" cxnId="{E61747D0-D8D9-45C6-8A62-67F14E2DA813}">
      <dgm:prSet/>
      <dgm:spPr/>
      <dgm:t>
        <a:bodyPr/>
        <a:lstStyle/>
        <a:p>
          <a:endParaRPr lang="en-US"/>
        </a:p>
      </dgm:t>
    </dgm:pt>
    <dgm:pt modelId="{CB35F87D-D6BF-4FC1-9DC2-82A7B8DD0087}">
      <dgm:prSet/>
      <dgm:spPr/>
      <dgm:t>
        <a:bodyPr/>
        <a:lstStyle/>
        <a:p>
          <a:r>
            <a:rPr lang="en-US" dirty="0">
              <a:latin typeface="Times New Roman" panose="02020603050405020304" pitchFamily="18" charset="0"/>
              <a:cs typeface="Times New Roman" panose="02020603050405020304" pitchFamily="18" charset="0"/>
            </a:rPr>
            <a:t>Important for managing global teams</a:t>
          </a:r>
        </a:p>
      </dgm:t>
    </dgm:pt>
    <dgm:pt modelId="{7548AE2D-B033-4103-BD09-D4B958B89452}" type="parTrans" cxnId="{9C976898-9FE1-43A4-A1B7-076C09AD9D20}">
      <dgm:prSet/>
      <dgm:spPr/>
      <dgm:t>
        <a:bodyPr/>
        <a:lstStyle/>
        <a:p>
          <a:endParaRPr lang="en-US"/>
        </a:p>
      </dgm:t>
    </dgm:pt>
    <dgm:pt modelId="{BD539168-E5BF-4664-91CB-E2A0A3DD992E}" type="sibTrans" cxnId="{9C976898-9FE1-43A4-A1B7-076C09AD9D20}">
      <dgm:prSet/>
      <dgm:spPr/>
      <dgm:t>
        <a:bodyPr/>
        <a:lstStyle/>
        <a:p>
          <a:endParaRPr lang="en-US"/>
        </a:p>
      </dgm:t>
    </dgm:pt>
    <dgm:pt modelId="{6EFFDE71-99AF-45CE-89B2-2224EB0C7F8A}">
      <dgm:prSet/>
      <dgm:spPr/>
      <dgm:t>
        <a:bodyPr/>
        <a:lstStyle/>
        <a:p>
          <a:r>
            <a:rPr lang="en-US" dirty="0">
              <a:latin typeface="Times New Roman" panose="02020603050405020304" pitchFamily="18" charset="0"/>
              <a:cs typeface="Times New Roman" panose="02020603050405020304" pitchFamily="18" charset="0"/>
            </a:rPr>
            <a:t>Together, we should improve communication, collaboration, and organisational performance (</a:t>
          </a:r>
          <a:r>
            <a:rPr lang="en-GB" dirty="0">
              <a:latin typeface="Times New Roman" panose="02020603050405020304" pitchFamily="18" charset="0"/>
              <a:cs typeface="Times New Roman" panose="02020603050405020304" pitchFamily="18" charset="0"/>
            </a:rPr>
            <a:t>Schein and Schein, 2025). </a:t>
          </a:r>
          <a:endParaRPr lang="en-US" dirty="0">
            <a:latin typeface="Times New Roman" panose="02020603050405020304" pitchFamily="18" charset="0"/>
            <a:cs typeface="Times New Roman" panose="02020603050405020304" pitchFamily="18" charset="0"/>
          </a:endParaRPr>
        </a:p>
      </dgm:t>
    </dgm:pt>
    <dgm:pt modelId="{6A047D59-62B0-41E7-B9E9-B9DDF99CBCD6}" type="parTrans" cxnId="{18A9FD04-6204-4E75-9233-4F8163C290FC}">
      <dgm:prSet/>
      <dgm:spPr/>
      <dgm:t>
        <a:bodyPr/>
        <a:lstStyle/>
        <a:p>
          <a:endParaRPr lang="en-US"/>
        </a:p>
      </dgm:t>
    </dgm:pt>
    <dgm:pt modelId="{3FE945DB-4874-467D-8EAB-3A4E7FA040C5}" type="sibTrans" cxnId="{18A9FD04-6204-4E75-9233-4F8163C290FC}">
      <dgm:prSet/>
      <dgm:spPr/>
      <dgm:t>
        <a:bodyPr/>
        <a:lstStyle/>
        <a:p>
          <a:endParaRPr lang="en-US"/>
        </a:p>
      </dgm:t>
    </dgm:pt>
    <dgm:pt modelId="{782C19EF-00D4-424B-BB98-82250272B44E}" type="pres">
      <dgm:prSet presAssocID="{DC0BB68B-EEE4-48B8-B2CA-37F00DB96E30}" presName="root" presStyleCnt="0">
        <dgm:presLayoutVars>
          <dgm:dir/>
          <dgm:resizeHandles val="exact"/>
        </dgm:presLayoutVars>
      </dgm:prSet>
      <dgm:spPr/>
      <dgm:t>
        <a:bodyPr/>
        <a:lstStyle/>
        <a:p>
          <a:endParaRPr lang="en-US"/>
        </a:p>
      </dgm:t>
    </dgm:pt>
    <dgm:pt modelId="{443169CC-01E5-4761-8086-A0622EBD52E6}" type="pres">
      <dgm:prSet presAssocID="{357F5DAA-38C7-489E-BDF6-AA1DEE4B9F17}" presName="compNode" presStyleCnt="0"/>
      <dgm:spPr/>
    </dgm:pt>
    <dgm:pt modelId="{719BFC71-CB8E-4B3A-8B8C-74145898F5AA}" type="pres">
      <dgm:prSet presAssocID="{357F5DAA-38C7-489E-BDF6-AA1DEE4B9F17}" presName="bgRect" presStyleLbl="bgShp" presStyleIdx="0" presStyleCnt="5"/>
      <dgm:spPr/>
    </dgm:pt>
    <dgm:pt modelId="{7EA5BA56-5DB7-4DA3-AB40-EF9D017E123A}" type="pres">
      <dgm:prSet presAssocID="{357F5DAA-38C7-489E-BDF6-AA1DEE4B9F1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BA43A669-E66C-45F8-9834-64F6B7EF4139}" type="pres">
      <dgm:prSet presAssocID="{357F5DAA-38C7-489E-BDF6-AA1DEE4B9F17}" presName="spaceRect" presStyleCnt="0"/>
      <dgm:spPr/>
    </dgm:pt>
    <dgm:pt modelId="{749BD6DE-3F20-4DD1-B04B-12D638A83589}" type="pres">
      <dgm:prSet presAssocID="{357F5DAA-38C7-489E-BDF6-AA1DEE4B9F17}" presName="parTx" presStyleLbl="revTx" presStyleIdx="0" presStyleCnt="5">
        <dgm:presLayoutVars>
          <dgm:chMax val="0"/>
          <dgm:chPref val="0"/>
        </dgm:presLayoutVars>
      </dgm:prSet>
      <dgm:spPr/>
      <dgm:t>
        <a:bodyPr/>
        <a:lstStyle/>
        <a:p>
          <a:endParaRPr lang="en-US"/>
        </a:p>
      </dgm:t>
    </dgm:pt>
    <dgm:pt modelId="{BDEA0A31-B49B-4A6E-9595-32ADE7273D25}" type="pres">
      <dgm:prSet presAssocID="{FE8254ED-3E8A-47AA-8934-340351560871}" presName="sibTrans" presStyleCnt="0"/>
      <dgm:spPr/>
    </dgm:pt>
    <dgm:pt modelId="{C4A8E852-46F8-41E8-968E-8C00577B90A5}" type="pres">
      <dgm:prSet presAssocID="{C67CF837-CBFB-46D4-8A1C-5C2B20F81204}" presName="compNode" presStyleCnt="0"/>
      <dgm:spPr/>
    </dgm:pt>
    <dgm:pt modelId="{407DAC2E-A16C-4319-9020-9B4CD385E5DE}" type="pres">
      <dgm:prSet presAssocID="{C67CF837-CBFB-46D4-8A1C-5C2B20F81204}" presName="bgRect" presStyleLbl="bgShp" presStyleIdx="1" presStyleCnt="5"/>
      <dgm:spPr/>
    </dgm:pt>
    <dgm:pt modelId="{53E956FE-4E93-4BA3-8915-4A980ECA2A0D}" type="pres">
      <dgm:prSet presAssocID="{C67CF837-CBFB-46D4-8A1C-5C2B20F812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Earth Globe Americas"/>
        </a:ext>
      </dgm:extLst>
    </dgm:pt>
    <dgm:pt modelId="{0ADDBE91-7EAC-4215-9738-C8E1D3F9A72A}" type="pres">
      <dgm:prSet presAssocID="{C67CF837-CBFB-46D4-8A1C-5C2B20F81204}" presName="spaceRect" presStyleCnt="0"/>
      <dgm:spPr/>
    </dgm:pt>
    <dgm:pt modelId="{7E14840F-67A6-4E40-BD0B-C2E18CCA25C1}" type="pres">
      <dgm:prSet presAssocID="{C67CF837-CBFB-46D4-8A1C-5C2B20F81204}" presName="parTx" presStyleLbl="revTx" presStyleIdx="1" presStyleCnt="5">
        <dgm:presLayoutVars>
          <dgm:chMax val="0"/>
          <dgm:chPref val="0"/>
        </dgm:presLayoutVars>
      </dgm:prSet>
      <dgm:spPr/>
      <dgm:t>
        <a:bodyPr/>
        <a:lstStyle/>
        <a:p>
          <a:endParaRPr lang="en-US"/>
        </a:p>
      </dgm:t>
    </dgm:pt>
    <dgm:pt modelId="{BDAB6DD5-F769-4872-823E-A8C24BABD5AB}" type="pres">
      <dgm:prSet presAssocID="{7E915329-2A8E-4730-894D-465DDF273A7F}" presName="sibTrans" presStyleCnt="0"/>
      <dgm:spPr/>
    </dgm:pt>
    <dgm:pt modelId="{7E83038A-11EA-4E8B-8A3F-7B282ED05257}" type="pres">
      <dgm:prSet presAssocID="{A55A391C-7BF4-4405-A69A-4C9009A87E0A}" presName="compNode" presStyleCnt="0"/>
      <dgm:spPr/>
    </dgm:pt>
    <dgm:pt modelId="{61FC5FB3-89F3-4739-85C9-03C16DA2E599}" type="pres">
      <dgm:prSet presAssocID="{A55A391C-7BF4-4405-A69A-4C9009A87E0A}" presName="bgRect" presStyleLbl="bgShp" presStyleIdx="2" presStyleCnt="5"/>
      <dgm:spPr/>
    </dgm:pt>
    <dgm:pt modelId="{872F3C28-9325-448A-BE94-4433F232C0B7}" type="pres">
      <dgm:prSet presAssocID="{A55A391C-7BF4-4405-A69A-4C9009A87E0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Group"/>
        </a:ext>
      </dgm:extLst>
    </dgm:pt>
    <dgm:pt modelId="{76B3F406-47AE-47BB-8847-DF5244D55CC1}" type="pres">
      <dgm:prSet presAssocID="{A55A391C-7BF4-4405-A69A-4C9009A87E0A}" presName="spaceRect" presStyleCnt="0"/>
      <dgm:spPr/>
    </dgm:pt>
    <dgm:pt modelId="{E0CF3217-7E19-4A96-A17B-62592979E618}" type="pres">
      <dgm:prSet presAssocID="{A55A391C-7BF4-4405-A69A-4C9009A87E0A}" presName="parTx" presStyleLbl="revTx" presStyleIdx="2" presStyleCnt="5">
        <dgm:presLayoutVars>
          <dgm:chMax val="0"/>
          <dgm:chPref val="0"/>
        </dgm:presLayoutVars>
      </dgm:prSet>
      <dgm:spPr/>
      <dgm:t>
        <a:bodyPr/>
        <a:lstStyle/>
        <a:p>
          <a:endParaRPr lang="en-US"/>
        </a:p>
      </dgm:t>
    </dgm:pt>
    <dgm:pt modelId="{8628D3C9-F623-412F-A504-F00F35DB6706}" type="pres">
      <dgm:prSet presAssocID="{A5457CF6-9736-4423-9DB1-83C62E39EF1B}" presName="sibTrans" presStyleCnt="0"/>
      <dgm:spPr/>
    </dgm:pt>
    <dgm:pt modelId="{23DD5C30-B89B-4E2A-9C8B-FB93C8BAAE09}" type="pres">
      <dgm:prSet presAssocID="{CB35F87D-D6BF-4FC1-9DC2-82A7B8DD0087}" presName="compNode" presStyleCnt="0"/>
      <dgm:spPr/>
    </dgm:pt>
    <dgm:pt modelId="{D4425DE6-A647-4526-8B3C-556AC8577F98}" type="pres">
      <dgm:prSet presAssocID="{CB35F87D-D6BF-4FC1-9DC2-82A7B8DD0087}" presName="bgRect" presStyleLbl="bgShp" presStyleIdx="3" presStyleCnt="5"/>
      <dgm:spPr/>
    </dgm:pt>
    <dgm:pt modelId="{81A564CE-007E-416C-972B-22786B6E81A6}" type="pres">
      <dgm:prSet presAssocID="{CB35F87D-D6BF-4FC1-9DC2-82A7B8DD00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Earth Globe Europe-Africa"/>
        </a:ext>
      </dgm:extLst>
    </dgm:pt>
    <dgm:pt modelId="{3298B0D5-34D2-436D-9F65-B1FD81F603DA}" type="pres">
      <dgm:prSet presAssocID="{CB35F87D-D6BF-4FC1-9DC2-82A7B8DD0087}" presName="spaceRect" presStyleCnt="0"/>
      <dgm:spPr/>
    </dgm:pt>
    <dgm:pt modelId="{C8653F06-DD87-4A7F-B102-E6882FEE3EE0}" type="pres">
      <dgm:prSet presAssocID="{CB35F87D-D6BF-4FC1-9DC2-82A7B8DD0087}" presName="parTx" presStyleLbl="revTx" presStyleIdx="3" presStyleCnt="5">
        <dgm:presLayoutVars>
          <dgm:chMax val="0"/>
          <dgm:chPref val="0"/>
        </dgm:presLayoutVars>
      </dgm:prSet>
      <dgm:spPr/>
      <dgm:t>
        <a:bodyPr/>
        <a:lstStyle/>
        <a:p>
          <a:endParaRPr lang="en-US"/>
        </a:p>
      </dgm:t>
    </dgm:pt>
    <dgm:pt modelId="{A3A5A9C1-E552-4D47-93A4-094A6A68089B}" type="pres">
      <dgm:prSet presAssocID="{BD539168-E5BF-4664-91CB-E2A0A3DD992E}" presName="sibTrans" presStyleCnt="0"/>
      <dgm:spPr/>
    </dgm:pt>
    <dgm:pt modelId="{9A10C4CE-30FB-42F6-8CE5-8A7788435C38}" type="pres">
      <dgm:prSet presAssocID="{6EFFDE71-99AF-45CE-89B2-2224EB0C7F8A}" presName="compNode" presStyleCnt="0"/>
      <dgm:spPr/>
    </dgm:pt>
    <dgm:pt modelId="{9583A44F-687E-4A6D-A068-325B8A13EA59}" type="pres">
      <dgm:prSet presAssocID="{6EFFDE71-99AF-45CE-89B2-2224EB0C7F8A}" presName="bgRect" presStyleLbl="bgShp" presStyleIdx="4" presStyleCnt="5"/>
      <dgm:spPr/>
    </dgm:pt>
    <dgm:pt modelId="{BB98B8AB-8600-47D4-9739-1B4FA64AD397}" type="pres">
      <dgm:prSet presAssocID="{6EFFDE71-99AF-45CE-89B2-2224EB0C7F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Cheers"/>
        </a:ext>
      </dgm:extLst>
    </dgm:pt>
    <dgm:pt modelId="{0BE00385-E538-4EDE-BEE1-52E513087F2C}" type="pres">
      <dgm:prSet presAssocID="{6EFFDE71-99AF-45CE-89B2-2224EB0C7F8A}" presName="spaceRect" presStyleCnt="0"/>
      <dgm:spPr/>
    </dgm:pt>
    <dgm:pt modelId="{53387D0B-9562-4F0A-8051-2D69FDE7DDEB}" type="pres">
      <dgm:prSet presAssocID="{6EFFDE71-99AF-45CE-89B2-2224EB0C7F8A}" presName="parTx" presStyleLbl="revTx" presStyleIdx="4" presStyleCnt="5">
        <dgm:presLayoutVars>
          <dgm:chMax val="0"/>
          <dgm:chPref val="0"/>
        </dgm:presLayoutVars>
      </dgm:prSet>
      <dgm:spPr/>
      <dgm:t>
        <a:bodyPr/>
        <a:lstStyle/>
        <a:p>
          <a:endParaRPr lang="en-US"/>
        </a:p>
      </dgm:t>
    </dgm:pt>
  </dgm:ptLst>
  <dgm:cxnLst>
    <dgm:cxn modelId="{9F6EE077-0253-4FD6-88D1-21EF019AB0CA}" type="presOf" srcId="{DC0BB68B-EEE4-48B8-B2CA-37F00DB96E30}" destId="{782C19EF-00D4-424B-BB98-82250272B44E}" srcOrd="0" destOrd="0" presId="urn:microsoft.com/office/officeart/2018/2/layout/IconVerticalSolidList"/>
    <dgm:cxn modelId="{4AAB0A6C-4698-44EA-91FD-8FEDF38648A6}" type="presOf" srcId="{A55A391C-7BF4-4405-A69A-4C9009A87E0A}" destId="{E0CF3217-7E19-4A96-A17B-62592979E618}" srcOrd="0" destOrd="0" presId="urn:microsoft.com/office/officeart/2018/2/layout/IconVerticalSolidList"/>
    <dgm:cxn modelId="{423C1CB5-FF32-4265-9FF0-39539A11985E}" type="presOf" srcId="{357F5DAA-38C7-489E-BDF6-AA1DEE4B9F17}" destId="{749BD6DE-3F20-4DD1-B04B-12D638A83589}" srcOrd="0" destOrd="0" presId="urn:microsoft.com/office/officeart/2018/2/layout/IconVerticalSolidList"/>
    <dgm:cxn modelId="{91051C88-2439-4771-8816-0516A39DA6E1}" type="presOf" srcId="{C67CF837-CBFB-46D4-8A1C-5C2B20F81204}" destId="{7E14840F-67A6-4E40-BD0B-C2E18CCA25C1}" srcOrd="0" destOrd="0" presId="urn:microsoft.com/office/officeart/2018/2/layout/IconVerticalSolidList"/>
    <dgm:cxn modelId="{58C660D5-B7B6-44CE-BA44-3BEC65ED3DFD}" srcId="{DC0BB68B-EEE4-48B8-B2CA-37F00DB96E30}" destId="{C67CF837-CBFB-46D4-8A1C-5C2B20F81204}" srcOrd="1" destOrd="0" parTransId="{2F17CA4F-9584-459D-987D-B0326D84020F}" sibTransId="{7E915329-2A8E-4730-894D-465DDF273A7F}"/>
    <dgm:cxn modelId="{3E221DE2-F1BF-40AE-A40A-A105E4542ABC}" srcId="{DC0BB68B-EEE4-48B8-B2CA-37F00DB96E30}" destId="{357F5DAA-38C7-489E-BDF6-AA1DEE4B9F17}" srcOrd="0" destOrd="0" parTransId="{7C016169-F9B6-462A-8A7E-F9DCBFEEA915}" sibTransId="{FE8254ED-3E8A-47AA-8934-340351560871}"/>
    <dgm:cxn modelId="{18A9FD04-6204-4E75-9233-4F8163C290FC}" srcId="{DC0BB68B-EEE4-48B8-B2CA-37F00DB96E30}" destId="{6EFFDE71-99AF-45CE-89B2-2224EB0C7F8A}" srcOrd="4" destOrd="0" parTransId="{6A047D59-62B0-41E7-B9E9-B9DDF99CBCD6}" sibTransId="{3FE945DB-4874-467D-8EAB-3A4E7FA040C5}"/>
    <dgm:cxn modelId="{77525708-3A64-4754-8E37-C340CB30AB2E}" type="presOf" srcId="{6EFFDE71-99AF-45CE-89B2-2224EB0C7F8A}" destId="{53387D0B-9562-4F0A-8051-2D69FDE7DDEB}" srcOrd="0" destOrd="0" presId="urn:microsoft.com/office/officeart/2018/2/layout/IconVerticalSolidList"/>
    <dgm:cxn modelId="{9C976898-9FE1-43A4-A1B7-076C09AD9D20}" srcId="{DC0BB68B-EEE4-48B8-B2CA-37F00DB96E30}" destId="{CB35F87D-D6BF-4FC1-9DC2-82A7B8DD0087}" srcOrd="3" destOrd="0" parTransId="{7548AE2D-B033-4103-BD09-D4B958B89452}" sibTransId="{BD539168-E5BF-4664-91CB-E2A0A3DD992E}"/>
    <dgm:cxn modelId="{E61747D0-D8D9-45C6-8A62-67F14E2DA813}" srcId="{DC0BB68B-EEE4-48B8-B2CA-37F00DB96E30}" destId="{A55A391C-7BF4-4405-A69A-4C9009A87E0A}" srcOrd="2" destOrd="0" parTransId="{DD90F740-2668-4184-8BF7-F3D9EFCD8493}" sibTransId="{A5457CF6-9736-4423-9DB1-83C62E39EF1B}"/>
    <dgm:cxn modelId="{AC619071-C6F9-4526-ABF7-422EC6EF8EA0}" type="presOf" srcId="{CB35F87D-D6BF-4FC1-9DC2-82A7B8DD0087}" destId="{C8653F06-DD87-4A7F-B102-E6882FEE3EE0}" srcOrd="0" destOrd="0" presId="urn:microsoft.com/office/officeart/2018/2/layout/IconVerticalSolidList"/>
    <dgm:cxn modelId="{4EA1CCEE-02BC-4E2A-9CBD-25150F1FCE30}" type="presParOf" srcId="{782C19EF-00D4-424B-BB98-82250272B44E}" destId="{443169CC-01E5-4761-8086-A0622EBD52E6}" srcOrd="0" destOrd="0" presId="urn:microsoft.com/office/officeart/2018/2/layout/IconVerticalSolidList"/>
    <dgm:cxn modelId="{BD56D2A0-1B30-4280-8081-6E6124FB3FB8}" type="presParOf" srcId="{443169CC-01E5-4761-8086-A0622EBD52E6}" destId="{719BFC71-CB8E-4B3A-8B8C-74145898F5AA}" srcOrd="0" destOrd="0" presId="urn:microsoft.com/office/officeart/2018/2/layout/IconVerticalSolidList"/>
    <dgm:cxn modelId="{198C25A2-5786-49CE-8387-2516A48EEAF0}" type="presParOf" srcId="{443169CC-01E5-4761-8086-A0622EBD52E6}" destId="{7EA5BA56-5DB7-4DA3-AB40-EF9D017E123A}" srcOrd="1" destOrd="0" presId="urn:microsoft.com/office/officeart/2018/2/layout/IconVerticalSolidList"/>
    <dgm:cxn modelId="{5CE52BE8-1C2F-4814-9ECE-9377F79E97BD}" type="presParOf" srcId="{443169CC-01E5-4761-8086-A0622EBD52E6}" destId="{BA43A669-E66C-45F8-9834-64F6B7EF4139}" srcOrd="2" destOrd="0" presId="urn:microsoft.com/office/officeart/2018/2/layout/IconVerticalSolidList"/>
    <dgm:cxn modelId="{7925D424-3B27-4E3E-9C7B-F22A98F16508}" type="presParOf" srcId="{443169CC-01E5-4761-8086-A0622EBD52E6}" destId="{749BD6DE-3F20-4DD1-B04B-12D638A83589}" srcOrd="3" destOrd="0" presId="urn:microsoft.com/office/officeart/2018/2/layout/IconVerticalSolidList"/>
    <dgm:cxn modelId="{1F399035-5541-4381-A2F1-BBC6A62B2092}" type="presParOf" srcId="{782C19EF-00D4-424B-BB98-82250272B44E}" destId="{BDEA0A31-B49B-4A6E-9595-32ADE7273D25}" srcOrd="1" destOrd="0" presId="urn:microsoft.com/office/officeart/2018/2/layout/IconVerticalSolidList"/>
    <dgm:cxn modelId="{B70712FB-55FE-4E49-8391-94801D579A9D}" type="presParOf" srcId="{782C19EF-00D4-424B-BB98-82250272B44E}" destId="{C4A8E852-46F8-41E8-968E-8C00577B90A5}" srcOrd="2" destOrd="0" presId="urn:microsoft.com/office/officeart/2018/2/layout/IconVerticalSolidList"/>
    <dgm:cxn modelId="{8EE32089-C2FD-40FB-B308-EF9E8246CBA1}" type="presParOf" srcId="{C4A8E852-46F8-41E8-968E-8C00577B90A5}" destId="{407DAC2E-A16C-4319-9020-9B4CD385E5DE}" srcOrd="0" destOrd="0" presId="urn:microsoft.com/office/officeart/2018/2/layout/IconVerticalSolidList"/>
    <dgm:cxn modelId="{5F102163-0C8E-483D-9385-8BAC3BF14A66}" type="presParOf" srcId="{C4A8E852-46F8-41E8-968E-8C00577B90A5}" destId="{53E956FE-4E93-4BA3-8915-4A980ECA2A0D}" srcOrd="1" destOrd="0" presId="urn:microsoft.com/office/officeart/2018/2/layout/IconVerticalSolidList"/>
    <dgm:cxn modelId="{5DFA63E9-658D-4038-AFAE-25E66BAE8AE9}" type="presParOf" srcId="{C4A8E852-46F8-41E8-968E-8C00577B90A5}" destId="{0ADDBE91-7EAC-4215-9738-C8E1D3F9A72A}" srcOrd="2" destOrd="0" presId="urn:microsoft.com/office/officeart/2018/2/layout/IconVerticalSolidList"/>
    <dgm:cxn modelId="{9EAF5C91-234C-49ED-A371-D893F0A6F3D5}" type="presParOf" srcId="{C4A8E852-46F8-41E8-968E-8C00577B90A5}" destId="{7E14840F-67A6-4E40-BD0B-C2E18CCA25C1}" srcOrd="3" destOrd="0" presId="urn:microsoft.com/office/officeart/2018/2/layout/IconVerticalSolidList"/>
    <dgm:cxn modelId="{1E176489-6958-4EEC-9C5F-0D1E22756BDB}" type="presParOf" srcId="{782C19EF-00D4-424B-BB98-82250272B44E}" destId="{BDAB6DD5-F769-4872-823E-A8C24BABD5AB}" srcOrd="3" destOrd="0" presId="urn:microsoft.com/office/officeart/2018/2/layout/IconVerticalSolidList"/>
    <dgm:cxn modelId="{9B1061F4-8100-4EE1-A7AA-6E9C3FF5261D}" type="presParOf" srcId="{782C19EF-00D4-424B-BB98-82250272B44E}" destId="{7E83038A-11EA-4E8B-8A3F-7B282ED05257}" srcOrd="4" destOrd="0" presId="urn:microsoft.com/office/officeart/2018/2/layout/IconVerticalSolidList"/>
    <dgm:cxn modelId="{2BABA789-D83C-483C-B864-F6F92ADF359A}" type="presParOf" srcId="{7E83038A-11EA-4E8B-8A3F-7B282ED05257}" destId="{61FC5FB3-89F3-4739-85C9-03C16DA2E599}" srcOrd="0" destOrd="0" presId="urn:microsoft.com/office/officeart/2018/2/layout/IconVerticalSolidList"/>
    <dgm:cxn modelId="{083C6210-F992-4490-AA57-7F2734F5DF31}" type="presParOf" srcId="{7E83038A-11EA-4E8B-8A3F-7B282ED05257}" destId="{872F3C28-9325-448A-BE94-4433F232C0B7}" srcOrd="1" destOrd="0" presId="urn:microsoft.com/office/officeart/2018/2/layout/IconVerticalSolidList"/>
    <dgm:cxn modelId="{E65AFA0B-4893-49AE-B8E9-9EB5DFF0A7D2}" type="presParOf" srcId="{7E83038A-11EA-4E8B-8A3F-7B282ED05257}" destId="{76B3F406-47AE-47BB-8847-DF5244D55CC1}" srcOrd="2" destOrd="0" presId="urn:microsoft.com/office/officeart/2018/2/layout/IconVerticalSolidList"/>
    <dgm:cxn modelId="{A52EB608-7BCD-420D-AC13-01C1F3B8E1FA}" type="presParOf" srcId="{7E83038A-11EA-4E8B-8A3F-7B282ED05257}" destId="{E0CF3217-7E19-4A96-A17B-62592979E618}" srcOrd="3" destOrd="0" presId="urn:microsoft.com/office/officeart/2018/2/layout/IconVerticalSolidList"/>
    <dgm:cxn modelId="{515DBD5F-3A2A-417C-8BA9-8E8F7AA9B50A}" type="presParOf" srcId="{782C19EF-00D4-424B-BB98-82250272B44E}" destId="{8628D3C9-F623-412F-A504-F00F35DB6706}" srcOrd="5" destOrd="0" presId="urn:microsoft.com/office/officeart/2018/2/layout/IconVerticalSolidList"/>
    <dgm:cxn modelId="{1521EF91-69E8-4889-99BE-8C660C45DF5E}" type="presParOf" srcId="{782C19EF-00D4-424B-BB98-82250272B44E}" destId="{23DD5C30-B89B-4E2A-9C8B-FB93C8BAAE09}" srcOrd="6" destOrd="0" presId="urn:microsoft.com/office/officeart/2018/2/layout/IconVerticalSolidList"/>
    <dgm:cxn modelId="{D2D6B5E7-D9C9-4317-812B-0F90F1D18611}" type="presParOf" srcId="{23DD5C30-B89B-4E2A-9C8B-FB93C8BAAE09}" destId="{D4425DE6-A647-4526-8B3C-556AC8577F98}" srcOrd="0" destOrd="0" presId="urn:microsoft.com/office/officeart/2018/2/layout/IconVerticalSolidList"/>
    <dgm:cxn modelId="{1FE27623-E20D-4A91-8C57-A9D9BAAD44F4}" type="presParOf" srcId="{23DD5C30-B89B-4E2A-9C8B-FB93C8BAAE09}" destId="{81A564CE-007E-416C-972B-22786B6E81A6}" srcOrd="1" destOrd="0" presId="urn:microsoft.com/office/officeart/2018/2/layout/IconVerticalSolidList"/>
    <dgm:cxn modelId="{90278BD7-CE4E-4C3C-9E3F-3E6E2922311C}" type="presParOf" srcId="{23DD5C30-B89B-4E2A-9C8B-FB93C8BAAE09}" destId="{3298B0D5-34D2-436D-9F65-B1FD81F603DA}" srcOrd="2" destOrd="0" presId="urn:microsoft.com/office/officeart/2018/2/layout/IconVerticalSolidList"/>
    <dgm:cxn modelId="{83B433A5-58BD-4D39-8693-00423DA95D7C}" type="presParOf" srcId="{23DD5C30-B89B-4E2A-9C8B-FB93C8BAAE09}" destId="{C8653F06-DD87-4A7F-B102-E6882FEE3EE0}" srcOrd="3" destOrd="0" presId="urn:microsoft.com/office/officeart/2018/2/layout/IconVerticalSolidList"/>
    <dgm:cxn modelId="{2C7A71A5-19E9-4990-B6CE-01AFE238B25E}" type="presParOf" srcId="{782C19EF-00D4-424B-BB98-82250272B44E}" destId="{A3A5A9C1-E552-4D47-93A4-094A6A68089B}" srcOrd="7" destOrd="0" presId="urn:microsoft.com/office/officeart/2018/2/layout/IconVerticalSolidList"/>
    <dgm:cxn modelId="{5C15F1B2-4322-4DE8-9B39-8F9A01106B80}" type="presParOf" srcId="{782C19EF-00D4-424B-BB98-82250272B44E}" destId="{9A10C4CE-30FB-42F6-8CE5-8A7788435C38}" srcOrd="8" destOrd="0" presId="urn:microsoft.com/office/officeart/2018/2/layout/IconVerticalSolidList"/>
    <dgm:cxn modelId="{D961CD69-88D2-4BCD-8B81-C2F11CD33A7D}" type="presParOf" srcId="{9A10C4CE-30FB-42F6-8CE5-8A7788435C38}" destId="{9583A44F-687E-4A6D-A068-325B8A13EA59}" srcOrd="0" destOrd="0" presId="urn:microsoft.com/office/officeart/2018/2/layout/IconVerticalSolidList"/>
    <dgm:cxn modelId="{F6662EB0-3510-40B9-8EA5-DF042B768540}" type="presParOf" srcId="{9A10C4CE-30FB-42F6-8CE5-8A7788435C38}" destId="{BB98B8AB-8600-47D4-9739-1B4FA64AD397}" srcOrd="1" destOrd="0" presId="urn:microsoft.com/office/officeart/2018/2/layout/IconVerticalSolidList"/>
    <dgm:cxn modelId="{2459C8CF-CC08-46C6-9B0B-247011112ADE}" type="presParOf" srcId="{9A10C4CE-30FB-42F6-8CE5-8A7788435C38}" destId="{0BE00385-E538-4EDE-BEE1-52E513087F2C}" srcOrd="2" destOrd="0" presId="urn:microsoft.com/office/officeart/2018/2/layout/IconVerticalSolidList"/>
    <dgm:cxn modelId="{9A4A7D5A-0F53-4C7A-8566-EF6DECBA9B9F}" type="presParOf" srcId="{9A10C4CE-30FB-42F6-8CE5-8A7788435C38}" destId="{53387D0B-9562-4F0A-8051-2D69FDE7DDE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132B6-F9CE-4541-A8A7-C93D973AD8B3}">
      <dsp:nvSpPr>
        <dsp:cNvPr id="0" name=""/>
        <dsp:cNvSpPr/>
      </dsp:nvSpPr>
      <dsp:spPr>
        <a:xfrm>
          <a:off x="0" y="49229"/>
          <a:ext cx="7695231" cy="12097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15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The Emotional Intelligence concept was developed by psychologists</a:t>
          </a:r>
        </a:p>
      </dsp:txBody>
      <dsp:txXfrm>
        <a:off x="59057" y="108286"/>
        <a:ext cx="7577117" cy="1091666"/>
      </dsp:txXfrm>
    </dsp:sp>
    <dsp:sp modelId="{B297740A-549B-4D80-BF58-D38EDE98E2EF}">
      <dsp:nvSpPr>
        <dsp:cNvPr id="0" name=""/>
        <dsp:cNvSpPr/>
      </dsp:nvSpPr>
      <dsp:spPr>
        <a:xfrm>
          <a:off x="0" y="1322369"/>
          <a:ext cx="7695231" cy="120978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15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Ability to recognise and understand personal emotions (</a:t>
          </a:r>
          <a:r>
            <a:rPr lang="en-GB" sz="2200" kern="1200" dirty="0">
              <a:latin typeface="Times New Roman" panose="02020603050405020304" pitchFamily="18" charset="0"/>
              <a:cs typeface="Times New Roman" panose="02020603050405020304" pitchFamily="18" charset="0"/>
            </a:rPr>
            <a:t>Drigas, Papoutsi, and Skianis, 2021). </a:t>
          </a:r>
          <a:endParaRPr lang="en-US" sz="2200" kern="1200" dirty="0">
            <a:latin typeface="Times New Roman" panose="02020603050405020304" pitchFamily="18" charset="0"/>
            <a:cs typeface="Times New Roman" panose="02020603050405020304" pitchFamily="18" charset="0"/>
          </a:endParaRPr>
        </a:p>
      </dsp:txBody>
      <dsp:txXfrm>
        <a:off x="59057" y="1381426"/>
        <a:ext cx="7577117" cy="1091666"/>
      </dsp:txXfrm>
    </dsp:sp>
    <dsp:sp modelId="{F494F095-D7C5-4780-ACA8-ADD3C64FDAE1}">
      <dsp:nvSpPr>
        <dsp:cNvPr id="0" name=""/>
        <dsp:cNvSpPr/>
      </dsp:nvSpPr>
      <dsp:spPr>
        <a:xfrm>
          <a:off x="0" y="2448288"/>
          <a:ext cx="7695231" cy="12097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15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Helps leaders understand others’ emotional responses</a:t>
          </a:r>
        </a:p>
      </dsp:txBody>
      <dsp:txXfrm>
        <a:off x="59057" y="2507345"/>
        <a:ext cx="7577117" cy="1091666"/>
      </dsp:txXfrm>
    </dsp:sp>
    <dsp:sp modelId="{3CFE9187-8FB9-4339-92CD-79FD1510EF87}">
      <dsp:nvSpPr>
        <dsp:cNvPr id="0" name=""/>
        <dsp:cNvSpPr/>
      </dsp:nvSpPr>
      <dsp:spPr>
        <a:xfrm>
          <a:off x="0" y="3868650"/>
          <a:ext cx="7695231" cy="120978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Supports control of emotional reactions</a:t>
          </a:r>
        </a:p>
      </dsp:txBody>
      <dsp:txXfrm>
        <a:off x="59057" y="3927707"/>
        <a:ext cx="7577117" cy="1091666"/>
      </dsp:txXfrm>
    </dsp:sp>
    <dsp:sp modelId="{6EC1D102-3C8B-4FB4-8B6C-D73E637AC4F0}">
      <dsp:nvSpPr>
        <dsp:cNvPr id="0" name=""/>
        <dsp:cNvSpPr/>
      </dsp:nvSpPr>
      <dsp:spPr>
        <a:xfrm>
          <a:off x="0" y="5141790"/>
          <a:ext cx="7695231" cy="12097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Times New Roman" panose="02020603050405020304" pitchFamily="18" charset="0"/>
              <a:cs typeface="Times New Roman" panose="02020603050405020304" pitchFamily="18" charset="0"/>
            </a:rPr>
            <a:t>Important for effective leadership and strong team relationships</a:t>
          </a:r>
        </a:p>
      </dsp:txBody>
      <dsp:txXfrm>
        <a:off x="59057" y="5200847"/>
        <a:ext cx="7577117" cy="1091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BFC71-CB8E-4B3A-8B8C-74145898F5AA}">
      <dsp:nvSpPr>
        <dsp:cNvPr id="0" name=""/>
        <dsp:cNvSpPr/>
      </dsp:nvSpPr>
      <dsp:spPr>
        <a:xfrm>
          <a:off x="0" y="4119"/>
          <a:ext cx="7675514" cy="8774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5BA56-5DB7-4DA3-AB40-EF9D017E123A}">
      <dsp:nvSpPr>
        <dsp:cNvPr id="0" name=""/>
        <dsp:cNvSpPr/>
      </dsp:nvSpPr>
      <dsp:spPr>
        <a:xfrm>
          <a:off x="265437" y="201552"/>
          <a:ext cx="482614" cy="482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9BD6DE-3F20-4DD1-B04B-12D638A83589}">
      <dsp:nvSpPr>
        <dsp:cNvPr id="0" name=""/>
        <dsp:cNvSpPr/>
      </dsp:nvSpPr>
      <dsp:spPr>
        <a:xfrm>
          <a:off x="1013489" y="4119"/>
          <a:ext cx="6662024" cy="87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67" tIns="92867" rIns="92867" bIns="92867" numCol="1" spcCol="1270" anchor="ctr" anchorCtr="0">
          <a:noAutofit/>
        </a:bodyPr>
        <a:lstStyle/>
        <a:p>
          <a:pPr lvl="0" algn="l" defTabSz="844550">
            <a:lnSpc>
              <a:spcPct val="90000"/>
            </a:lnSpc>
            <a:spcBef>
              <a:spcPct val="0"/>
            </a:spcBef>
            <a:spcAft>
              <a:spcPct val="35000"/>
            </a:spcAft>
          </a:pPr>
          <a:r>
            <a:rPr lang="en-US" sz="1900" kern="1200" dirty="0">
              <a:latin typeface="Times New Roman" panose="02020603050405020304" pitchFamily="18" charset="0"/>
              <a:cs typeface="Times New Roman" panose="02020603050405020304" pitchFamily="18" charset="0"/>
            </a:rPr>
            <a:t>Emotional Intelligence focuses on understanding and managing emotions</a:t>
          </a:r>
        </a:p>
      </dsp:txBody>
      <dsp:txXfrm>
        <a:off x="1013489" y="4119"/>
        <a:ext cx="6662024" cy="877480"/>
      </dsp:txXfrm>
    </dsp:sp>
    <dsp:sp modelId="{407DAC2E-A16C-4319-9020-9B4CD385E5DE}">
      <dsp:nvSpPr>
        <dsp:cNvPr id="0" name=""/>
        <dsp:cNvSpPr/>
      </dsp:nvSpPr>
      <dsp:spPr>
        <a:xfrm>
          <a:off x="0" y="1100969"/>
          <a:ext cx="7675514" cy="8774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956FE-4E93-4BA3-8915-4A980ECA2A0D}">
      <dsp:nvSpPr>
        <dsp:cNvPr id="0" name=""/>
        <dsp:cNvSpPr/>
      </dsp:nvSpPr>
      <dsp:spPr>
        <a:xfrm>
          <a:off x="265437" y="1298402"/>
          <a:ext cx="482614" cy="482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14840F-67A6-4E40-BD0B-C2E18CCA25C1}">
      <dsp:nvSpPr>
        <dsp:cNvPr id="0" name=""/>
        <dsp:cNvSpPr/>
      </dsp:nvSpPr>
      <dsp:spPr>
        <a:xfrm>
          <a:off x="1013489" y="1100969"/>
          <a:ext cx="6662024" cy="87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67" tIns="92867" rIns="92867" bIns="92867" numCol="1" spcCol="1270" anchor="ctr" anchorCtr="0">
          <a:noAutofit/>
        </a:bodyPr>
        <a:lstStyle/>
        <a:p>
          <a:pPr lvl="0" algn="l" defTabSz="844550">
            <a:lnSpc>
              <a:spcPct val="90000"/>
            </a:lnSpc>
            <a:spcBef>
              <a:spcPct val="0"/>
            </a:spcBef>
            <a:spcAft>
              <a:spcPct val="35000"/>
            </a:spcAft>
          </a:pPr>
          <a:r>
            <a:rPr lang="en-US" sz="1900" kern="1200" dirty="0">
              <a:latin typeface="Times New Roman" panose="02020603050405020304" pitchFamily="18" charset="0"/>
              <a:cs typeface="Times New Roman" panose="02020603050405020304" pitchFamily="18" charset="0"/>
            </a:rPr>
            <a:t>Cultural Intelligence focuses on understanding cultural values and behaviours</a:t>
          </a:r>
        </a:p>
      </dsp:txBody>
      <dsp:txXfrm>
        <a:off x="1013489" y="1100969"/>
        <a:ext cx="6662024" cy="877480"/>
      </dsp:txXfrm>
    </dsp:sp>
    <dsp:sp modelId="{61FC5FB3-89F3-4739-85C9-03C16DA2E599}">
      <dsp:nvSpPr>
        <dsp:cNvPr id="0" name=""/>
        <dsp:cNvSpPr/>
      </dsp:nvSpPr>
      <dsp:spPr>
        <a:xfrm>
          <a:off x="0" y="2197819"/>
          <a:ext cx="7675514" cy="8774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F3C28-9325-448A-BE94-4433F232C0B7}">
      <dsp:nvSpPr>
        <dsp:cNvPr id="0" name=""/>
        <dsp:cNvSpPr/>
      </dsp:nvSpPr>
      <dsp:spPr>
        <a:xfrm>
          <a:off x="265437" y="2395252"/>
          <a:ext cx="482614" cy="482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F3217-7E19-4A96-A17B-62592979E618}">
      <dsp:nvSpPr>
        <dsp:cNvPr id="0" name=""/>
        <dsp:cNvSpPr/>
      </dsp:nvSpPr>
      <dsp:spPr>
        <a:xfrm>
          <a:off x="1013489" y="2197819"/>
          <a:ext cx="6662024" cy="87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67" tIns="92867" rIns="92867" bIns="92867" numCol="1" spcCol="1270" anchor="ctr" anchorCtr="0">
          <a:noAutofit/>
        </a:bodyPr>
        <a:lstStyle/>
        <a:p>
          <a:pPr lvl="0" algn="l" defTabSz="844550">
            <a:lnSpc>
              <a:spcPct val="90000"/>
            </a:lnSpc>
            <a:spcBef>
              <a:spcPct val="0"/>
            </a:spcBef>
            <a:spcAft>
              <a:spcPct val="35000"/>
            </a:spcAft>
          </a:pPr>
          <a:r>
            <a:rPr lang="en-US" sz="1900" kern="1200" dirty="0">
              <a:latin typeface="Times New Roman" panose="02020603050405020304" pitchFamily="18" charset="0"/>
              <a:cs typeface="Times New Roman" panose="02020603050405020304" pitchFamily="18" charset="0"/>
            </a:rPr>
            <a:t>Both skills support effective leadership in diverse workplaces</a:t>
          </a:r>
        </a:p>
      </dsp:txBody>
      <dsp:txXfrm>
        <a:off x="1013489" y="2197819"/>
        <a:ext cx="6662024" cy="877480"/>
      </dsp:txXfrm>
    </dsp:sp>
    <dsp:sp modelId="{D4425DE6-A647-4526-8B3C-556AC8577F98}">
      <dsp:nvSpPr>
        <dsp:cNvPr id="0" name=""/>
        <dsp:cNvSpPr/>
      </dsp:nvSpPr>
      <dsp:spPr>
        <a:xfrm>
          <a:off x="0" y="3294670"/>
          <a:ext cx="7675514" cy="8774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564CE-007E-416C-972B-22786B6E81A6}">
      <dsp:nvSpPr>
        <dsp:cNvPr id="0" name=""/>
        <dsp:cNvSpPr/>
      </dsp:nvSpPr>
      <dsp:spPr>
        <a:xfrm>
          <a:off x="265437" y="3492103"/>
          <a:ext cx="482614" cy="4826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653F06-DD87-4A7F-B102-E6882FEE3EE0}">
      <dsp:nvSpPr>
        <dsp:cNvPr id="0" name=""/>
        <dsp:cNvSpPr/>
      </dsp:nvSpPr>
      <dsp:spPr>
        <a:xfrm>
          <a:off x="1013489" y="3294670"/>
          <a:ext cx="6662024" cy="87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67" tIns="92867" rIns="92867" bIns="92867" numCol="1" spcCol="1270" anchor="ctr" anchorCtr="0">
          <a:noAutofit/>
        </a:bodyPr>
        <a:lstStyle/>
        <a:p>
          <a:pPr lvl="0" algn="l" defTabSz="844550">
            <a:lnSpc>
              <a:spcPct val="90000"/>
            </a:lnSpc>
            <a:spcBef>
              <a:spcPct val="0"/>
            </a:spcBef>
            <a:spcAft>
              <a:spcPct val="35000"/>
            </a:spcAft>
          </a:pPr>
          <a:r>
            <a:rPr lang="en-US" sz="1900" kern="1200" dirty="0">
              <a:latin typeface="Times New Roman" panose="02020603050405020304" pitchFamily="18" charset="0"/>
              <a:cs typeface="Times New Roman" panose="02020603050405020304" pitchFamily="18" charset="0"/>
            </a:rPr>
            <a:t>Important for managing global teams</a:t>
          </a:r>
        </a:p>
      </dsp:txBody>
      <dsp:txXfrm>
        <a:off x="1013489" y="3294670"/>
        <a:ext cx="6662024" cy="877480"/>
      </dsp:txXfrm>
    </dsp:sp>
    <dsp:sp modelId="{9583A44F-687E-4A6D-A068-325B8A13EA59}">
      <dsp:nvSpPr>
        <dsp:cNvPr id="0" name=""/>
        <dsp:cNvSpPr/>
      </dsp:nvSpPr>
      <dsp:spPr>
        <a:xfrm>
          <a:off x="0" y="4391520"/>
          <a:ext cx="7675514" cy="8774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8B8AB-8600-47D4-9739-1B4FA64AD397}">
      <dsp:nvSpPr>
        <dsp:cNvPr id="0" name=""/>
        <dsp:cNvSpPr/>
      </dsp:nvSpPr>
      <dsp:spPr>
        <a:xfrm>
          <a:off x="265437" y="4588953"/>
          <a:ext cx="482614" cy="4826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387D0B-9562-4F0A-8051-2D69FDE7DDEB}">
      <dsp:nvSpPr>
        <dsp:cNvPr id="0" name=""/>
        <dsp:cNvSpPr/>
      </dsp:nvSpPr>
      <dsp:spPr>
        <a:xfrm>
          <a:off x="1013489" y="4391520"/>
          <a:ext cx="6662024" cy="87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67" tIns="92867" rIns="92867" bIns="92867" numCol="1" spcCol="1270" anchor="ctr" anchorCtr="0">
          <a:noAutofit/>
        </a:bodyPr>
        <a:lstStyle/>
        <a:p>
          <a:pPr lvl="0" algn="l" defTabSz="844550">
            <a:lnSpc>
              <a:spcPct val="90000"/>
            </a:lnSpc>
            <a:spcBef>
              <a:spcPct val="0"/>
            </a:spcBef>
            <a:spcAft>
              <a:spcPct val="35000"/>
            </a:spcAft>
          </a:pPr>
          <a:r>
            <a:rPr lang="en-US" sz="1900" kern="1200" dirty="0">
              <a:latin typeface="Times New Roman" panose="02020603050405020304" pitchFamily="18" charset="0"/>
              <a:cs typeface="Times New Roman" panose="02020603050405020304" pitchFamily="18" charset="0"/>
            </a:rPr>
            <a:t>Together, we should improve communication, collaboration, and organisational performance (</a:t>
          </a:r>
          <a:r>
            <a:rPr lang="en-GB" sz="1900" kern="1200" dirty="0">
              <a:latin typeface="Times New Roman" panose="02020603050405020304" pitchFamily="18" charset="0"/>
              <a:cs typeface="Times New Roman" panose="02020603050405020304" pitchFamily="18" charset="0"/>
            </a:rPr>
            <a:t>Schein and Schein, 2025). </a:t>
          </a:r>
          <a:endParaRPr lang="en-US" sz="1900" kern="1200" dirty="0">
            <a:latin typeface="Times New Roman" panose="02020603050405020304" pitchFamily="18" charset="0"/>
            <a:cs typeface="Times New Roman" panose="02020603050405020304" pitchFamily="18" charset="0"/>
          </a:endParaRPr>
        </a:p>
      </dsp:txBody>
      <dsp:txXfrm>
        <a:off x="1013489" y="4391520"/>
        <a:ext cx="6662024" cy="8774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529618-C3E1-418E-9A79-7D9C471F777D}" type="datetimeFigureOut">
              <a:rPr lang="en-US" smtClean="0"/>
              <a:t>3/24/2026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417703-387B-49FD-9E30-34C148860461}" type="slidenum">
              <a:rPr lang="en-US" smtClean="0"/>
              <a:t>‹#›</a:t>
            </a:fld>
            <a:endParaRPr lang="en-US"/>
          </a:p>
        </p:txBody>
      </p:sp>
    </p:spTree>
    <p:extLst>
      <p:ext uri="{BB962C8B-B14F-4D97-AF65-F5344CB8AC3E}">
        <p14:creationId xmlns:p14="http://schemas.microsoft.com/office/powerpoint/2010/main" val="3156076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1</a:t>
            </a:fld>
            <a:endParaRPr lang="en-US"/>
          </a:p>
        </p:txBody>
      </p:sp>
    </p:spTree>
    <p:extLst>
      <p:ext uri="{BB962C8B-B14F-4D97-AF65-F5344CB8AC3E}">
        <p14:creationId xmlns:p14="http://schemas.microsoft.com/office/powerpoint/2010/main" val="1487702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role of Emotional Intelligence and Cultural Intelligence on leadership is discussed through this presentation. Contemporary organisations exist in multicultural settings where the leaders are required to handle emotions and cultural diversity. Training these skills enhances better communication, teamwork, employee relationships, and organisational performance at large.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3</a:t>
            </a:fld>
            <a:endParaRPr lang="en-US"/>
          </a:p>
        </p:txBody>
      </p:sp>
    </p:spTree>
    <p:extLst>
      <p:ext uri="{BB962C8B-B14F-4D97-AF65-F5344CB8AC3E}">
        <p14:creationId xmlns:p14="http://schemas.microsoft.com/office/powerpoint/2010/main" val="4288355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Contemporary organisations work in a global environment, which has formed culturally diverse teams. There are various values, behaviours, and communication styles that leaders should deal with. Emotional and cultural intelligence enables leaders to know the employees better, prevent conflicts, and establish more effective relationships within international workplaces.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4</a:t>
            </a:fld>
            <a:endParaRPr lang="en-US"/>
          </a:p>
        </p:txBody>
      </p:sp>
    </p:spTree>
    <p:extLst>
      <p:ext uri="{BB962C8B-B14F-4D97-AF65-F5344CB8AC3E}">
        <p14:creationId xmlns:p14="http://schemas.microsoft.com/office/powerpoint/2010/main" val="27911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Emotional Intelligence is the capacity to identify, comprehend, and deal with the emotions of other people and us. Leaders who are highly emotionally intelligent do not get easily stressed by challenging circumstances, communicate well, and develop trust with their employees. The skills aid leaders to inspire teams, resolve conflicts, and develop conducive working conditions that facilitate teamwork, teamwork, and the general success of organisations in contemporary workplaces.</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5</a:t>
            </a:fld>
            <a:endParaRPr lang="en-US"/>
          </a:p>
        </p:txBody>
      </p:sp>
    </p:spTree>
    <p:extLst>
      <p:ext uri="{BB962C8B-B14F-4D97-AF65-F5344CB8AC3E}">
        <p14:creationId xmlns:p14="http://schemas.microsoft.com/office/powerpoint/2010/main" val="495187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Daniel Goleman came up with the Emotional Intelligence model of leadership that elucidates the five leadership competencies: self-awareness, self-regulation, motivation, empathy, and social skills. Leaders who possess such skills know the emotions and relationships, and they have more effective communication with employees, as well as they provide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favourable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organisational climate.</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6</a:t>
            </a:fld>
            <a:endParaRPr lang="en-US"/>
          </a:p>
        </p:txBody>
      </p:sp>
    </p:spTree>
    <p:extLst>
      <p:ext uri="{BB962C8B-B14F-4D97-AF65-F5344CB8AC3E}">
        <p14:creationId xmlns:p14="http://schemas.microsoft.com/office/powerpoint/2010/main" val="1875170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Emotional intelligence assists leaders in expressing themselves and respecting the feelings of employees and resolving conflict situations at work, relying easily. These skills create trust and reinforce the relationships between the leaders and the team. Emotionally intelligent leaders can identify the needs of their employees, support them, and offer open communication. This brings about a good work environment where the employees feel appreciated and motivated. Consequently, teamwork will be enhanced, job satisfaction will rise, and organisations will be more productive, perform better, and overall collaborate more effectively at the workplace.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7</a:t>
            </a:fld>
            <a:endParaRPr lang="en-US"/>
          </a:p>
        </p:txBody>
      </p:sp>
    </p:spTree>
    <p:extLst>
      <p:ext uri="{BB962C8B-B14F-4D97-AF65-F5344CB8AC3E}">
        <p14:creationId xmlns:p14="http://schemas.microsoft.com/office/powerpoint/2010/main" val="2083432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Google considers the adoption of emotional intelligence in leadership through open communication, empathy, and employee well-being in the whole organisation. Managers are trained to learn how to read the emotions of the employees, how to offer constructive feedback, and help them develop. This style of leadership can be used to build a good and cooperative working environment to make employees feel appreciated and inspired. Consequently, team engagement, productivity, creativity, and innovation increase tremendously in the organisation.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8</a:t>
            </a:fld>
            <a:endParaRPr lang="en-US"/>
          </a:p>
        </p:txBody>
      </p:sp>
    </p:spTree>
    <p:extLst>
      <p:ext uri="{BB962C8B-B14F-4D97-AF65-F5344CB8AC3E}">
        <p14:creationId xmlns:p14="http://schemas.microsoft.com/office/powerpoint/2010/main" val="631336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Cultural Intelligence is the skill to adjust, appreciate, and adapt to other cultural settings. Leaders in international organisations should be aware of cultural values, behaviours, and styles of communication. Cultural intelligence aids in enabling leaders to effectively handle diverse teams and establish better relationships at international workplaces.</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9</a:t>
            </a:fld>
            <a:endParaRPr lang="en-US"/>
          </a:p>
        </p:txBody>
      </p:sp>
    </p:spTree>
    <p:extLst>
      <p:ext uri="{BB962C8B-B14F-4D97-AF65-F5344CB8AC3E}">
        <p14:creationId xmlns:p14="http://schemas.microsoft.com/office/powerpoint/2010/main" val="1749304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Cultural Intelligence model by Earley and Ang is a model that comprises four dimensions: metacognitive, cognitive, motivational, and behavioral intelligence. These dimensions will assist the leader in learning how culture differs, being motivated to work with and learn more cultures, and being able to adapt behaviour when dealing with diverse teams.</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10</a:t>
            </a:fld>
            <a:endParaRPr lang="en-US"/>
          </a:p>
        </p:txBody>
      </p:sp>
    </p:spTree>
    <p:extLst>
      <p:ext uri="{BB962C8B-B14F-4D97-AF65-F5344CB8AC3E}">
        <p14:creationId xmlns:p14="http://schemas.microsoft.com/office/powerpoint/2010/main" val="2780482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Cultural intelligence enables leaders to understand and admire differences in culture in the various workplaces. It enhances cross-cultural communication and minimizes misunderstandings. Through building this skill, leaders can build inclusive work environments where employees work together, enhancing teamwork and boosting organisational performance in the global markets.</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11</a:t>
            </a:fld>
            <a:endParaRPr lang="en-US"/>
          </a:p>
        </p:txBody>
      </p:sp>
    </p:spTree>
    <p:extLst>
      <p:ext uri="{BB962C8B-B14F-4D97-AF65-F5344CB8AC3E}">
        <p14:creationId xmlns:p14="http://schemas.microsoft.com/office/powerpoint/2010/main" val="2226427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Unilever has a variety of people with different cultural backgrounds working in various countries. The leaders undergo cultural awareness training to know how different cultures differ in values, behaviours, and communication styles. The training assists managers in leading such varied teams better. Unilever enhances teamwork and collaboration through encouraging inclusive leadership and appreciation of cultural diversity. Consequently, employees become more collaborative, and this helps organisations to perform well and succeed in the international markets.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12</a:t>
            </a:fld>
            <a:endParaRPr lang="en-US"/>
          </a:p>
        </p:txBody>
      </p:sp>
    </p:spTree>
    <p:extLst>
      <p:ext uri="{BB962C8B-B14F-4D97-AF65-F5344CB8AC3E}">
        <p14:creationId xmlns:p14="http://schemas.microsoft.com/office/powerpoint/2010/main" val="3598661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Microsoft lays stress on cultural intelligence by establishing diversity, inclusion, and respect in the workplace. Leaders are advised to learn to appreciate cultural differences and assist diverse employees. Microsoft develops effective working relationships between teams located across the world through training programmes and inclusive leadership strategies that improve creativity, innovation, and overall organisational performance.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13</a:t>
            </a:fld>
            <a:endParaRPr lang="en-US"/>
          </a:p>
        </p:txBody>
      </p:sp>
    </p:spTree>
    <p:extLst>
      <p:ext uri="{BB962C8B-B14F-4D97-AF65-F5344CB8AC3E}">
        <p14:creationId xmlns:p14="http://schemas.microsoft.com/office/powerpoint/2010/main" val="2688090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Starbucks is a multinational company and a multicultural business, which attracts clients of various cultures. The leaders undergo training on how to respect diversity and encourage inclusion in the workplace. Cultural intelligence enables managers to recognize the value of employees and anticipations of customers in various regions. Diversity and cultural awareness allow Starbucks to enhance employee relationships, service quality, and have a powerful brand image globally.</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14</a:t>
            </a:fld>
            <a:endParaRPr lang="en-US"/>
          </a:p>
        </p:txBody>
      </p:sp>
    </p:spTree>
    <p:extLst>
      <p:ext uri="{BB962C8B-B14F-4D97-AF65-F5344CB8AC3E}">
        <p14:creationId xmlns:p14="http://schemas.microsoft.com/office/powerpoint/2010/main" val="9380259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other important leadership skills are Emotional Intelligence and Cultural Intelligence. Emotional Intelligence concentrates on identifying and controlling personal and other emotions, which enhances relations and communication. Cultural Intelligence dwells on the understanding of the differences in culture and adjusting behaviour towards multicultural settings. These skills together assist the leaders to handle a multicultural group of people, to minimize misunderstandings, and to establish stronger cooperation in the global organisations.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15</a:t>
            </a:fld>
            <a:endParaRPr lang="en-US"/>
          </a:p>
        </p:txBody>
      </p:sp>
    </p:spTree>
    <p:extLst>
      <p:ext uri="{BB962C8B-B14F-4D97-AF65-F5344CB8AC3E}">
        <p14:creationId xmlns:p14="http://schemas.microsoft.com/office/powerpoint/2010/main" val="23284510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Emotional and cultural intelligence are crucial to the personal development of leadership. Leaders of the future ought to be more emotionally aware and able to communicate better as well as comprehend diversity. Experience in international countries and engagement with individuals of other backgrounds can make leaders adapt to fit. Leadership development will be facilitated by continuous learning, training, and self-reflection in order to handle different teams effectively in international organisations.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B417703-387B-49FD-9E30-34C148860461}" type="slidenum">
              <a:rPr lang="en-US" smtClean="0"/>
              <a:t>16</a:t>
            </a:fld>
            <a:endParaRPr lang="en-US"/>
          </a:p>
        </p:txBody>
      </p:sp>
    </p:spTree>
    <p:extLst>
      <p:ext uri="{BB962C8B-B14F-4D97-AF65-F5344CB8AC3E}">
        <p14:creationId xmlns:p14="http://schemas.microsoft.com/office/powerpoint/2010/main" val="4111302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Finally, Emotional Intelligence and Cultural Intelligence are the critical leadership skills in contemporary organisations. They assist leaders in handling emotions, cultural diversity and enhance communication in diverse teams. These competencies can be supported by companies such as Google, Unilever, Microsoft, and Starbucks to achieve success in leadership. The ability of leaders to always develop emotional and cultural intelligence enables them to have better teams, enhance collaboration, and attain improved organisational performance.</a:t>
            </a:r>
          </a:p>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17</a:t>
            </a:fld>
            <a:endParaRPr lang="en-US"/>
          </a:p>
        </p:txBody>
      </p:sp>
    </p:spTree>
    <p:extLst>
      <p:ext uri="{BB962C8B-B14F-4D97-AF65-F5344CB8AC3E}">
        <p14:creationId xmlns:p14="http://schemas.microsoft.com/office/powerpoint/2010/main" val="29592989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417703-387B-49FD-9E30-34C148860461}" type="slidenum">
              <a:rPr lang="en-US" smtClean="0"/>
              <a:t>18</a:t>
            </a:fld>
            <a:endParaRPr lang="en-US"/>
          </a:p>
        </p:txBody>
      </p:sp>
    </p:spTree>
    <p:extLst>
      <p:ext uri="{BB962C8B-B14F-4D97-AF65-F5344CB8AC3E}">
        <p14:creationId xmlns:p14="http://schemas.microsoft.com/office/powerpoint/2010/main" val="502438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67B11-0F30-533D-840D-A5F36B2538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D35620A-4232-D8CE-37B6-677253D91D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284E83A-9B46-C471-A7FA-A0241DD22852}"/>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5" name="Footer Placeholder 4">
            <a:extLst>
              <a:ext uri="{FF2B5EF4-FFF2-40B4-BE49-F238E27FC236}">
                <a16:creationId xmlns:a16="http://schemas.microsoft.com/office/drawing/2014/main" id="{BFA4A84A-BF37-4A72-149C-7291B1DE9E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5C7F7-E830-E363-DF07-8188CC5CCC55}"/>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2569451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C3D14-622B-85A9-8EF6-2AA1B5DE0C9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83B0A65-604D-BBAB-2992-64AB92BD83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3847D1-DA07-DDF8-51E2-4C31A0A8E352}"/>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5" name="Footer Placeholder 4">
            <a:extLst>
              <a:ext uri="{FF2B5EF4-FFF2-40B4-BE49-F238E27FC236}">
                <a16:creationId xmlns:a16="http://schemas.microsoft.com/office/drawing/2014/main" id="{EBB05868-1827-275F-4290-E6D1CA434D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67B9B8-F197-1FF2-A289-3F502BB82CFB}"/>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2410770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D753-E648-470A-D29D-4175E149B8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D95E16C-3B94-942E-8D39-D8ABCA6D8D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2D341E-F64A-6B0F-CDBD-0F85BD52707B}"/>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5" name="Footer Placeholder 4">
            <a:extLst>
              <a:ext uri="{FF2B5EF4-FFF2-40B4-BE49-F238E27FC236}">
                <a16:creationId xmlns:a16="http://schemas.microsoft.com/office/drawing/2014/main" id="{A4BBDD97-1154-58F3-FBA7-560D95D8ED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0342CF-50BE-A602-1240-035B932EC047}"/>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337950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10F84-C5CD-82CF-6E16-4CBAEBA4B53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256693-D140-6776-CE46-29E5F28AA5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DE5397A-FBCE-54F8-472E-8930C6CE88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D081B3-C4D4-D4DC-A031-A6DB6155A667}"/>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6" name="Footer Placeholder 5">
            <a:extLst>
              <a:ext uri="{FF2B5EF4-FFF2-40B4-BE49-F238E27FC236}">
                <a16:creationId xmlns:a16="http://schemas.microsoft.com/office/drawing/2014/main" id="{C30D512B-899C-E310-2869-6F5880BCD2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67E063-F9CD-D6CB-5137-C7CE852420B7}"/>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3968973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068AA-5170-06CD-DCE6-0FB7F0703E1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6069DA4-00A7-E396-5E37-29D1706965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F946FB-35AB-33D9-D3B7-209D46F37D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3748E1-7FEC-D45A-9696-33E5B316AD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34D1E7-EC15-D233-2B4E-B151262D82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7271BC4-9755-7757-87A7-3256FB4D0132}"/>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8" name="Footer Placeholder 7">
            <a:extLst>
              <a:ext uri="{FF2B5EF4-FFF2-40B4-BE49-F238E27FC236}">
                <a16:creationId xmlns:a16="http://schemas.microsoft.com/office/drawing/2014/main" id="{1DB7989F-B6BA-9DF3-479D-FA627D5B46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72C04F-E75C-DBAF-58B8-7F9853E9A43A}"/>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601096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FEF5-1853-0E5E-9B9A-B97CC0400B4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4E8E6DC-FBE0-6B16-3811-50F9DA61854D}"/>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4" name="Footer Placeholder 3">
            <a:extLst>
              <a:ext uri="{FF2B5EF4-FFF2-40B4-BE49-F238E27FC236}">
                <a16:creationId xmlns:a16="http://schemas.microsoft.com/office/drawing/2014/main" id="{E1950BE5-E048-2D08-BA55-66FB79FA42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BDD379D-D88A-C229-6A0C-F8F2934E1523}"/>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1644522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C88097-02D9-B849-788C-868957B81C8F}"/>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3" name="Footer Placeholder 2">
            <a:extLst>
              <a:ext uri="{FF2B5EF4-FFF2-40B4-BE49-F238E27FC236}">
                <a16:creationId xmlns:a16="http://schemas.microsoft.com/office/drawing/2014/main" id="{1EC8E348-56F9-F214-244B-1FD722AEBA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22A650B-34F1-5A3F-D5F6-6638082386DF}"/>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1102167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F9D2B-B48E-19D3-4897-0F5ECAE42E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81EA8E6-4BD9-3FA4-5FE6-0D836D10B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084FEC-851B-4EEC-5363-DD34B0AB3B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F411B6-6F33-45C3-5300-74DCE1439753}"/>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6" name="Footer Placeholder 5">
            <a:extLst>
              <a:ext uri="{FF2B5EF4-FFF2-40B4-BE49-F238E27FC236}">
                <a16:creationId xmlns:a16="http://schemas.microsoft.com/office/drawing/2014/main" id="{863D1371-D3D4-913B-095C-9FE12B9681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EC279F-0A9E-5410-CC40-72E5C94346AD}"/>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3988565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6AAA-4DB7-9883-B30E-342C2CA260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1F1331C-28E0-1376-2B87-9F1816A312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19521D3-9EB7-1812-1493-2A726F2C2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821A08-DAA6-C8BA-87ED-F5F54C3A51E5}"/>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6" name="Footer Placeholder 5">
            <a:extLst>
              <a:ext uri="{FF2B5EF4-FFF2-40B4-BE49-F238E27FC236}">
                <a16:creationId xmlns:a16="http://schemas.microsoft.com/office/drawing/2014/main" id="{7149B7CE-8823-FEC8-65AE-6CC434C21E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C7ACD-AFB9-C000-02EE-4EABB90076C2}"/>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644776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C76FA-0CA5-002E-B03A-39DA16E8A74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145D0E-F448-8E70-5A26-9B80F42757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122F68-AF84-9EFF-17F1-FE31BB7FB857}"/>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5" name="Footer Placeholder 4">
            <a:extLst>
              <a:ext uri="{FF2B5EF4-FFF2-40B4-BE49-F238E27FC236}">
                <a16:creationId xmlns:a16="http://schemas.microsoft.com/office/drawing/2014/main" id="{D586D5EB-E3EC-777F-89CC-099E398A9C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6861CF-1D37-6CFB-D0BE-22404F5DF10A}"/>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1456708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54752A-8EA2-6102-1DA5-611D4967918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DD5D1B8-0410-FE36-D93A-FF45EDFECB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B66CD4-5A6D-1A14-4D57-AE797FF5F14A}"/>
              </a:ext>
            </a:extLst>
          </p:cNvPr>
          <p:cNvSpPr>
            <a:spLocks noGrp="1"/>
          </p:cNvSpPr>
          <p:nvPr>
            <p:ph type="dt" sz="half" idx="10"/>
          </p:nvPr>
        </p:nvSpPr>
        <p:spPr/>
        <p:txBody>
          <a:bodyPr/>
          <a:lstStyle/>
          <a:p>
            <a:fld id="{EDDAE21A-AB0B-4F3C-8A3D-A0E2A633371D}" type="datetimeFigureOut">
              <a:rPr lang="en-US" smtClean="0"/>
              <a:t>3/24/2026</a:t>
            </a:fld>
            <a:endParaRPr lang="en-US"/>
          </a:p>
        </p:txBody>
      </p:sp>
      <p:sp>
        <p:nvSpPr>
          <p:cNvPr id="5" name="Footer Placeholder 4">
            <a:extLst>
              <a:ext uri="{FF2B5EF4-FFF2-40B4-BE49-F238E27FC236}">
                <a16:creationId xmlns:a16="http://schemas.microsoft.com/office/drawing/2014/main" id="{4CC160E0-DB00-8293-43EF-EABDAB63A8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35FB14-C99A-1D2D-1D2E-5A49A6F6F79A}"/>
              </a:ext>
            </a:extLst>
          </p:cNvPr>
          <p:cNvSpPr>
            <a:spLocks noGrp="1"/>
          </p:cNvSpPr>
          <p:nvPr>
            <p:ph type="sldNum" sz="quarter" idx="12"/>
          </p:nvPr>
        </p:nvSpPr>
        <p:spPr/>
        <p:txBody>
          <a:bodyPr/>
          <a:lstStyle/>
          <a:p>
            <a:fld id="{CA938182-E6E3-40C1-A279-8B310D03BF4E}" type="slidenum">
              <a:rPr lang="en-US" smtClean="0"/>
              <a:t>‹#›</a:t>
            </a:fld>
            <a:endParaRPr lang="en-US"/>
          </a:p>
        </p:txBody>
      </p:sp>
    </p:spTree>
    <p:extLst>
      <p:ext uri="{BB962C8B-B14F-4D97-AF65-F5344CB8AC3E}">
        <p14:creationId xmlns:p14="http://schemas.microsoft.com/office/powerpoint/2010/main" val="4216468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B94F7F-D27E-F41C-5140-E26AE30B4D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3C90F62-75BE-CDC5-B690-E8BCFA42EF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AE407A-446B-079F-457C-A9719E38F6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DAE21A-AB0B-4F3C-8A3D-A0E2A633371D}" type="datetimeFigureOut">
              <a:rPr lang="en-US" smtClean="0"/>
              <a:t>3/24/2026</a:t>
            </a:fld>
            <a:endParaRPr lang="en-US"/>
          </a:p>
        </p:txBody>
      </p:sp>
      <p:sp>
        <p:nvSpPr>
          <p:cNvPr id="5" name="Footer Placeholder 4">
            <a:extLst>
              <a:ext uri="{FF2B5EF4-FFF2-40B4-BE49-F238E27FC236}">
                <a16:creationId xmlns:a16="http://schemas.microsoft.com/office/drawing/2014/main" id="{9147FCEB-A20F-76D3-7A58-6271F902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478221-0548-A3F5-014A-BE6709DE64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938182-E6E3-40C1-A279-8B310D03BF4E}" type="slidenum">
              <a:rPr lang="en-US" smtClean="0"/>
              <a:t>‹#›</a:t>
            </a:fld>
            <a:endParaRPr lang="en-US"/>
          </a:p>
        </p:txBody>
      </p:sp>
    </p:spTree>
    <p:extLst>
      <p:ext uri="{BB962C8B-B14F-4D97-AF65-F5344CB8AC3E}">
        <p14:creationId xmlns:p14="http://schemas.microsoft.com/office/powerpoint/2010/main" val="3725614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24078350"/><Relationship Id="rId13" Type="http://schemas.openxmlformats.org/officeDocument/2006/relationships/hyperlink" Target="#_Toc224078355"/><Relationship Id="rId18" Type="http://schemas.openxmlformats.org/officeDocument/2006/relationships/hyperlink" Target="#_Toc224078360"/><Relationship Id="rId3" Type="http://schemas.openxmlformats.org/officeDocument/2006/relationships/hyperlink" Target="#_Toc224078345"/><Relationship Id="rId7" Type="http://schemas.openxmlformats.org/officeDocument/2006/relationships/hyperlink" Target="#_Toc224078349"/><Relationship Id="rId12" Type="http://schemas.openxmlformats.org/officeDocument/2006/relationships/hyperlink" Target="#_Toc224078354"/><Relationship Id="rId17" Type="http://schemas.openxmlformats.org/officeDocument/2006/relationships/hyperlink" Target="#_Toc224078359"/><Relationship Id="rId2" Type="http://schemas.openxmlformats.org/officeDocument/2006/relationships/hyperlink" Target="#_Toc224078344"/><Relationship Id="rId16" Type="http://schemas.openxmlformats.org/officeDocument/2006/relationships/hyperlink" Target="#_Toc224078358"/><Relationship Id="rId1" Type="http://schemas.openxmlformats.org/officeDocument/2006/relationships/slideLayout" Target="../slideLayouts/slideLayout2.xml"/><Relationship Id="rId6" Type="http://schemas.openxmlformats.org/officeDocument/2006/relationships/hyperlink" Target="#_Toc224078348"/><Relationship Id="rId11" Type="http://schemas.openxmlformats.org/officeDocument/2006/relationships/hyperlink" Target="#_Toc224078353"/><Relationship Id="rId5" Type="http://schemas.openxmlformats.org/officeDocument/2006/relationships/hyperlink" Target="#_Toc224078347"/><Relationship Id="rId15" Type="http://schemas.openxmlformats.org/officeDocument/2006/relationships/hyperlink" Target="#_Toc224078357"/><Relationship Id="rId10" Type="http://schemas.openxmlformats.org/officeDocument/2006/relationships/hyperlink" Target="#_Toc224078352"/><Relationship Id="rId19" Type="http://schemas.openxmlformats.org/officeDocument/2006/relationships/hyperlink" Target="#_Toc224078361"/><Relationship Id="rId4" Type="http://schemas.openxmlformats.org/officeDocument/2006/relationships/hyperlink" Target="#_Toc224078346"/><Relationship Id="rId9" Type="http://schemas.openxmlformats.org/officeDocument/2006/relationships/hyperlink" Target="#_Toc224078351"/><Relationship Id="rId14" Type="http://schemas.openxmlformats.org/officeDocument/2006/relationships/hyperlink" Target="#_Toc224078356"/></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independent.co.uk/author/kelvin-chan" TargetMode="External"/><Relationship Id="rId4" Type="http://schemas.openxmlformats.org/officeDocument/2006/relationships/hyperlink" Target="https://www.independent.co.uk/news/google-ap-competition-and-markets-authority-london-big-tech-b2679286.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supplychaindive.com/editors/abrown/" TargetMode="External"/><Relationship Id="rId4" Type="http://schemas.openxmlformats.org/officeDocument/2006/relationships/hyperlink" Target="https://www.supplychaindive.com/news/unilever-uk-accelerator-diverse-suppliers/602704/"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reuters.com/sustainability/boards-policy-regulation/microsoft-fights-28-billion-uk-lawsuit-over-cloud-computing-licences-2025-12-11/" TargetMode="External"/><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foodserviceequipmentjournal.com/author/joshua-walton/" TargetMode="External"/><Relationship Id="rId4" Type="http://schemas.openxmlformats.org/officeDocument/2006/relationships/hyperlink" Target="https://www.foodserviceequipmentjournal.com/starbucks-uk-sees-35m-pre-tax-loss-in-2024/" TargetMode="Externa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upplychaindive.com/news/unilever-uk-accelerator-diverse-suppliers/60270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foodserviceequipmentjournal.com/starbucks-uk-sees-35m-pre-tax-loss-in-2024/" TargetMode="External"/><Relationship Id="rId5" Type="http://schemas.openxmlformats.org/officeDocument/2006/relationships/hyperlink" Target="https://www.reuters.com/sustainability/boards-policy-regulation/microsoft-fights-28-billion-uk-lawsuit-over-cloud-computing-licences-2025-12-11/" TargetMode="External"/><Relationship Id="rId4" Type="http://schemas.openxmlformats.org/officeDocument/2006/relationships/hyperlink" Target="https://www.independent.co.uk/news/google-ap-competition-and-markets-authority-london-big-tech-b267928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6F5A5072-7B47-4D32-B52A-4EBBF590B8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9715DAF0-AE1B-46C9-8A6B-DB2AA05AB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6016219D-510E-4184-9090-6D5578A87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AFF4A713-7B75-4B21-90D7-5AB19547C7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DC631C0B-6DA6-4E57-8231-CE32B3434A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C29501E6-A978-4A61-9689-9085AF97A5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Subtitle 2">
            <a:extLst>
              <a:ext uri="{FF2B5EF4-FFF2-40B4-BE49-F238E27FC236}">
                <a16:creationId xmlns:a16="http://schemas.microsoft.com/office/drawing/2014/main" id="{BB5A45FE-EFCA-0BED-6435-F04C44D19B3E}"/>
              </a:ext>
            </a:extLst>
          </p:cNvPr>
          <p:cNvSpPr>
            <a:spLocks noGrp="1"/>
          </p:cNvSpPr>
          <p:nvPr>
            <p:ph type="subTitle" idx="1"/>
          </p:nvPr>
        </p:nvSpPr>
        <p:spPr>
          <a:xfrm>
            <a:off x="152397" y="176463"/>
            <a:ext cx="11887199" cy="6105142"/>
          </a:xfrm>
        </p:spPr>
        <p:txBody>
          <a:bodyPr anchor="ctr">
            <a:normAutofit/>
          </a:bodyPr>
          <a:lstStyle/>
          <a:p>
            <a:r>
              <a:rPr lang="en-US" sz="3600" b="1" dirty="0">
                <a:solidFill>
                  <a:schemeClr val="bg1"/>
                </a:solidFill>
                <a:latin typeface="Times New Roman" panose="02020603050405020304" pitchFamily="18" charset="0"/>
                <a:cs typeface="Times New Roman" panose="02020603050405020304" pitchFamily="18" charset="0"/>
              </a:rPr>
              <a:t>Title: The Importance of Emotional Intelligence and Cultural Intelligence in Leadership</a:t>
            </a:r>
          </a:p>
          <a:p>
            <a:endParaRPr lang="en-US" sz="3600" b="1" dirty="0">
              <a:solidFill>
                <a:schemeClr val="bg1"/>
              </a:solidFill>
              <a:latin typeface="Times New Roman" panose="02020603050405020304" pitchFamily="18" charset="0"/>
              <a:cs typeface="Times New Roman" panose="02020603050405020304" pitchFamily="18" charset="0"/>
            </a:endParaRPr>
          </a:p>
          <a:p>
            <a:r>
              <a:rPr lang="en-US" sz="3600" b="1" dirty="0">
                <a:solidFill>
                  <a:schemeClr val="bg1"/>
                </a:solidFill>
                <a:latin typeface="Times New Roman" panose="02020603050405020304" pitchFamily="18" charset="0"/>
                <a:cs typeface="Times New Roman" panose="02020603050405020304" pitchFamily="18" charset="0"/>
              </a:rPr>
              <a:t>Module code: LCBB6022</a:t>
            </a:r>
          </a:p>
          <a:p>
            <a:r>
              <a:rPr lang="en-US" sz="3600" b="1" dirty="0">
                <a:solidFill>
                  <a:schemeClr val="bg1"/>
                </a:solidFill>
                <a:latin typeface="Times New Roman" panose="02020603050405020304" pitchFamily="18" charset="0"/>
                <a:cs typeface="Times New Roman" panose="02020603050405020304" pitchFamily="18" charset="0"/>
              </a:rPr>
              <a:t>Module Name: Leadership and Management Theory and Practice </a:t>
            </a:r>
          </a:p>
          <a:p>
            <a:endParaRPr lang="en-US" sz="3200" b="1" dirty="0">
              <a:latin typeface="Times New Roman" panose="02020603050405020304" pitchFamily="18" charset="0"/>
              <a:cs typeface="Times New Roman" panose="02020603050405020304" pitchFamily="18" charset="0"/>
            </a:endParaRPr>
          </a:p>
          <a:p>
            <a:r>
              <a:rPr lang="en-US" sz="3200" b="1" dirty="0">
                <a:latin typeface="Times New Roman" panose="02020603050405020304" pitchFamily="18" charset="0"/>
                <a:cs typeface="Times New Roman" panose="02020603050405020304" pitchFamily="18" charset="0"/>
              </a:rPr>
              <a:t>Student </a:t>
            </a:r>
            <a:r>
              <a:rPr lang="en-US" sz="3200" b="1" dirty="0" err="1" smtClean="0">
                <a:latin typeface="Times New Roman" panose="02020603050405020304" pitchFamily="18" charset="0"/>
                <a:cs typeface="Times New Roman" panose="02020603050405020304" pitchFamily="18" charset="0"/>
              </a:rPr>
              <a:t>Name:Sava</a:t>
            </a:r>
            <a:r>
              <a:rPr lang="en-US" sz="3200" b="1" dirty="0" smtClean="0">
                <a:latin typeface="Times New Roman" panose="02020603050405020304" pitchFamily="18" charset="0"/>
                <a:cs typeface="Times New Roman" panose="02020603050405020304" pitchFamily="18" charset="0"/>
              </a:rPr>
              <a:t> Cristian</a:t>
            </a:r>
            <a:endParaRPr lang="en-US" sz="3200" b="1" dirty="0">
              <a:latin typeface="Times New Roman" panose="02020603050405020304" pitchFamily="18" charset="0"/>
              <a:cs typeface="Times New Roman" panose="02020603050405020304" pitchFamily="18" charset="0"/>
            </a:endParaRPr>
          </a:p>
          <a:p>
            <a:r>
              <a:rPr lang="en-US" sz="3200" b="1">
                <a:latin typeface="Times New Roman" panose="02020603050405020304" pitchFamily="18" charset="0"/>
                <a:cs typeface="Times New Roman" panose="02020603050405020304" pitchFamily="18" charset="0"/>
              </a:rPr>
              <a:t>Student </a:t>
            </a:r>
            <a:r>
              <a:rPr lang="en-US" sz="3200" b="1" smtClean="0">
                <a:latin typeface="Times New Roman" panose="02020603050405020304" pitchFamily="18" charset="0"/>
                <a:cs typeface="Times New Roman" panose="02020603050405020304" pitchFamily="18" charset="0"/>
              </a:rPr>
              <a:t>ID:2125456</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1540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7FCFAB8-9E9C-414D-9FCB-CECED12D58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C16827-9A48-4468-BE81-11EC18E0AE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54102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88BF3-C834-DCCB-26DE-1C213F168DEE}"/>
              </a:ext>
            </a:extLst>
          </p:cNvPr>
          <p:cNvSpPr>
            <a:spLocks noGrp="1"/>
          </p:cNvSpPr>
          <p:nvPr>
            <p:ph type="title"/>
          </p:nvPr>
        </p:nvSpPr>
        <p:spPr>
          <a:xfrm>
            <a:off x="816429" y="1335183"/>
            <a:ext cx="5110842" cy="4150899"/>
          </a:xfrm>
        </p:spPr>
        <p:txBody>
          <a:bodyPr>
            <a:normAutofit/>
          </a:bodyPr>
          <a:lstStyle/>
          <a:p>
            <a:pPr algn="ctr"/>
            <a:r>
              <a:rPr lang="en-US" sz="4800" b="1" dirty="0">
                <a:latin typeface="Times New Roman" panose="02020603050405020304" pitchFamily="18" charset="0"/>
                <a:cs typeface="Times New Roman" panose="02020603050405020304" pitchFamily="18" charset="0"/>
              </a:rPr>
              <a:t>Table of Contents</a:t>
            </a:r>
            <a:r>
              <a:rPr lang="en-US" sz="3200" dirty="0">
                <a:solidFill>
                  <a:srgbClr val="595959"/>
                </a:solidFill>
              </a:rPr>
              <a:t/>
            </a:r>
            <a:br>
              <a:rPr lang="en-US" sz="3200" dirty="0">
                <a:solidFill>
                  <a:srgbClr val="595959"/>
                </a:solidFill>
              </a:rPr>
            </a:br>
            <a:endParaRPr lang="en-US" sz="3200" dirty="0">
              <a:solidFill>
                <a:srgbClr val="595959"/>
              </a:solidFill>
            </a:endParaRPr>
          </a:p>
        </p:txBody>
      </p:sp>
      <p:sp>
        <p:nvSpPr>
          <p:cNvPr id="13" name="Rectangle 12">
            <a:extLst>
              <a:ext uri="{FF2B5EF4-FFF2-40B4-BE49-F238E27FC236}">
                <a16:creationId xmlns:a16="http://schemas.microsoft.com/office/drawing/2014/main" id="{899956BA-5C38-49F9-88D6-BD6C71E9C7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85799"/>
            <a:ext cx="5410200" cy="548640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D5F9E3D8-0210-1F3E-DB66-5CC8C7D38CCA}"/>
              </a:ext>
            </a:extLst>
          </p:cNvPr>
          <p:cNvSpPr>
            <a:spLocks noGrp="1" noChangeArrowheads="1"/>
          </p:cNvSpPr>
          <p:nvPr>
            <p:ph idx="1"/>
          </p:nvPr>
        </p:nvSpPr>
        <p:spPr bwMode="auto">
          <a:xfrm>
            <a:off x="6264729" y="685799"/>
            <a:ext cx="5148942" cy="5486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Slide 1: Cover Page</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Slide 2: Table of Contents</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Slide 3 – Introduction</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Slide 4 – Leadership in Modern Organisations</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Slide 5 – Emotional Intelligence Concept</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Slide 6 – Emotional Intelligence Theory</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Slide 7 – Importance of Emotional Intelligence</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Slide 8 – Business Example 1: Google</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Slide 9 – Cultural Intelligence Concept</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Slide 10 – Cultural Intelligence Theory</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Slide 11 – Importance of Cultural Intelligence</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Slide 12 – Business Example 2: Unilever</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Slide 13 – Business Example 3: Microsoft</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Slide 14 – Business Example 4: Starbucks</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Slide 15 – Comparison of EI and CQ</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Slide 16 – Personal Leadership Development</a:t>
            </a:r>
            <a:endPar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8"/>
              </a:rPr>
              <a:t>Slide 17 – Conclusion</a:t>
            </a:r>
            <a:endPar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9"/>
            </a:endParaRPr>
          </a:p>
          <a:p>
            <a:pPr marL="0" marR="0" lvl="0" indent="0" defTabSz="914400" rtl="0" eaLnBrk="0" fontAlgn="base" latinLnBrk="0" hangingPunct="0">
              <a:spcBef>
                <a:spcPct val="0"/>
              </a:spcBef>
              <a:spcAft>
                <a:spcPts val="600"/>
              </a:spcAft>
              <a:buClrTx/>
              <a:buSzTx/>
              <a:buFontTx/>
              <a:buNone/>
              <a:tabLst>
                <a:tab pos="5937250" algn="r"/>
              </a:tabLst>
            </a:pPr>
            <a:r>
              <a:rPr kumimoji="0" lang="en-GB" altLang="en-US" sz="1600" b="0" i="0" u="sng" strike="noStrike" cap="none" normalizeH="0" baseline="0" dirty="0">
                <a:ln>
                  <a:noFill/>
                </a:ln>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19"/>
              </a:rPr>
              <a:t>Slide 18 – References</a:t>
            </a:r>
            <a:r>
              <a:rPr kumimoji="0" lang="en-US" altLang="en-US" sz="1600" b="0" i="0" u="none" strike="noStrike" cap="none" normalizeH="0" baseline="0" dirty="0">
                <a:ln>
                  <a:noFill/>
                </a:ln>
                <a:solidFill>
                  <a:schemeClr val="tx1">
                    <a:lumMod val="65000"/>
                    <a:lumOff val="35000"/>
                  </a:schemeClr>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480713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70DFC902-7D23-471A-B557-B6B6917D7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67D70-AF44-95D6-C8C9-705A443707CA}"/>
              </a:ext>
            </a:extLst>
          </p:cNvPr>
          <p:cNvSpPr>
            <a:spLocks noGrp="1"/>
          </p:cNvSpPr>
          <p:nvPr>
            <p:ph type="title"/>
          </p:nvPr>
        </p:nvSpPr>
        <p:spPr>
          <a:xfrm>
            <a:off x="1042737" y="160421"/>
            <a:ext cx="10002610" cy="1377472"/>
          </a:xfrm>
        </p:spPr>
        <p:txBody>
          <a:bodyPr anchor="t">
            <a:normAutofit fontScale="90000"/>
          </a:bodyPr>
          <a:lstStyle/>
          <a:p>
            <a:pPr algn="ctr">
              <a:lnSpc>
                <a:spcPct val="150000"/>
              </a:lnSpc>
            </a:pPr>
            <a:r>
              <a:rPr lang="en-GB" sz="7200" b="1" dirty="0">
                <a:solidFill>
                  <a:schemeClr val="bg1"/>
                </a:solidFill>
                <a:latin typeface="Times New Roman" panose="02020603050405020304" pitchFamily="18" charset="0"/>
                <a:cs typeface="Times New Roman" panose="02020603050405020304" pitchFamily="18" charset="0"/>
              </a:rPr>
              <a:t> Introduction</a:t>
            </a:r>
            <a:endParaRPr lang="en-US" sz="7200" dirty="0">
              <a:solidFill>
                <a:schemeClr val="bg1"/>
              </a:solidFill>
              <a:latin typeface="Times New Roman" panose="02020603050405020304" pitchFamily="18" charset="0"/>
              <a:cs typeface="Times New Roman" panose="02020603050405020304" pitchFamily="18" charset="0"/>
            </a:endParaRPr>
          </a:p>
        </p:txBody>
      </p:sp>
      <p:sp>
        <p:nvSpPr>
          <p:cNvPr id="36" name="Rectangle 35">
            <a:extLst>
              <a:ext uri="{FF2B5EF4-FFF2-40B4-BE49-F238E27FC236}">
                <a16:creationId xmlns:a16="http://schemas.microsoft.com/office/drawing/2014/main" id="{A55D5633-D557-4DCA-982C-FF36EB7A1C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9466DA-2CE1-F743-0AFB-7E6E3CA194E3}"/>
              </a:ext>
            </a:extLst>
          </p:cNvPr>
          <p:cNvSpPr>
            <a:spLocks noGrp="1"/>
          </p:cNvSpPr>
          <p:nvPr>
            <p:ph idx="1"/>
          </p:nvPr>
        </p:nvSpPr>
        <p:spPr>
          <a:xfrm>
            <a:off x="320843" y="2217342"/>
            <a:ext cx="11518232" cy="4009401"/>
          </a:xfrm>
        </p:spPr>
        <p:txBody>
          <a:bodyPr>
            <a:normAutofit fontScale="92500" lnSpcReduction="10000"/>
          </a:bodyPr>
          <a:lstStyle/>
          <a:p>
            <a:pPr lvl="0">
              <a:lnSpc>
                <a:spcPct val="150000"/>
              </a:lnSpc>
            </a:pPr>
            <a:r>
              <a:rPr lang="en-US" dirty="0">
                <a:latin typeface="Times New Roman" panose="02020603050405020304" pitchFamily="18" charset="0"/>
                <a:cs typeface="Times New Roman" panose="02020603050405020304" pitchFamily="18" charset="0"/>
              </a:rPr>
              <a:t>Leadership success requires understanding people and behaviour</a:t>
            </a:r>
          </a:p>
          <a:p>
            <a:pPr lvl="0">
              <a:lnSpc>
                <a:spcPct val="150000"/>
              </a:lnSpc>
            </a:pPr>
            <a:r>
              <a:rPr lang="en-US" dirty="0">
                <a:latin typeface="Times New Roman" panose="02020603050405020304" pitchFamily="18" charset="0"/>
                <a:cs typeface="Times New Roman" panose="02020603050405020304" pitchFamily="18" charset="0"/>
              </a:rPr>
              <a:t>Emotional Intelligence helps leaders manage emotions effectively (</a:t>
            </a:r>
            <a:r>
              <a:rPr lang="en-GB" dirty="0">
                <a:latin typeface="Times New Roman" panose="02020603050405020304" pitchFamily="18" charset="0"/>
                <a:cs typeface="Times New Roman" panose="02020603050405020304" pitchFamily="18" charset="0"/>
              </a:rPr>
              <a:t>Babatunde, Sunday, and Adeshina, 2023).</a:t>
            </a:r>
            <a:endParaRPr lang="en-US" dirty="0">
              <a:latin typeface="Times New Roman" panose="02020603050405020304" pitchFamily="18" charset="0"/>
              <a:cs typeface="Times New Roman" panose="02020603050405020304" pitchFamily="18" charset="0"/>
            </a:endParaRPr>
          </a:p>
          <a:p>
            <a:pPr lvl="0">
              <a:lnSpc>
                <a:spcPct val="150000"/>
              </a:lnSpc>
            </a:pPr>
            <a:r>
              <a:rPr lang="en-US" dirty="0">
                <a:latin typeface="Times New Roman" panose="02020603050405020304" pitchFamily="18" charset="0"/>
                <a:cs typeface="Times New Roman" panose="02020603050405020304" pitchFamily="18" charset="0"/>
              </a:rPr>
              <a:t>Cultural Intelligence helps leaders manage cultural differences</a:t>
            </a:r>
          </a:p>
          <a:p>
            <a:pPr lvl="0">
              <a:lnSpc>
                <a:spcPct val="150000"/>
              </a:lnSpc>
            </a:pPr>
            <a:r>
              <a:rPr lang="en-US" dirty="0">
                <a:latin typeface="Times New Roman" panose="02020603050405020304" pitchFamily="18" charset="0"/>
                <a:cs typeface="Times New Roman" panose="02020603050405020304" pitchFamily="18" charset="0"/>
              </a:rPr>
              <a:t>Modern organisations operate globally</a:t>
            </a:r>
          </a:p>
          <a:p>
            <a:pPr lvl="0">
              <a:lnSpc>
                <a:spcPct val="150000"/>
              </a:lnSpc>
            </a:pPr>
            <a:r>
              <a:rPr lang="en-US" dirty="0">
                <a:latin typeface="Times New Roman" panose="02020603050405020304" pitchFamily="18" charset="0"/>
                <a:cs typeface="Times New Roman" panose="02020603050405020304" pitchFamily="18" charset="0"/>
              </a:rPr>
              <a:t>Both skills improve teamwork, communication, and leadership effectiveness</a:t>
            </a:r>
          </a:p>
          <a:p>
            <a:endParaRPr lang="en-US" sz="2400" dirty="0"/>
          </a:p>
        </p:txBody>
      </p:sp>
    </p:spTree>
    <p:extLst>
      <p:ext uri="{BB962C8B-B14F-4D97-AF65-F5344CB8AC3E}">
        <p14:creationId xmlns:p14="http://schemas.microsoft.com/office/powerpoint/2010/main" val="2967031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5E6D3D8-5E3B-D1E7-3EAE-B94240BEA48E}"/>
              </a:ext>
            </a:extLst>
          </p:cNvPr>
          <p:cNvSpPr>
            <a:spLocks noGrp="1"/>
          </p:cNvSpPr>
          <p:nvPr>
            <p:ph type="title"/>
          </p:nvPr>
        </p:nvSpPr>
        <p:spPr>
          <a:xfrm>
            <a:off x="933734" y="548149"/>
            <a:ext cx="10920663" cy="1251116"/>
          </a:xfrm>
        </p:spPr>
        <p:txBody>
          <a:bodyPr>
            <a:normAutofit fontScale="90000"/>
          </a:bodyPr>
          <a:lstStyle/>
          <a:p>
            <a:r>
              <a:rPr lang="en-GB" sz="5400" b="1" dirty="0">
                <a:latin typeface="Times New Roman" panose="02020603050405020304" pitchFamily="18" charset="0"/>
                <a:cs typeface="Times New Roman" panose="02020603050405020304" pitchFamily="18" charset="0"/>
              </a:rPr>
              <a:t>Leadership in Modern Organisations</a:t>
            </a:r>
            <a:endParaRPr lang="en-US" sz="5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51494C-1948-D9EE-67A7-E8C01762457C}"/>
              </a:ext>
            </a:extLst>
          </p:cNvPr>
          <p:cNvSpPr>
            <a:spLocks noGrp="1"/>
          </p:cNvSpPr>
          <p:nvPr>
            <p:ph idx="1"/>
          </p:nvPr>
        </p:nvSpPr>
        <p:spPr>
          <a:xfrm>
            <a:off x="838200" y="2586789"/>
            <a:ext cx="10515600" cy="3590174"/>
          </a:xfrm>
        </p:spPr>
        <p:txBody>
          <a:bodyPr>
            <a:normAutofit fontScale="70000" lnSpcReduction="20000"/>
          </a:bodyPr>
          <a:lstStyle/>
          <a:p>
            <a:pPr lvl="0">
              <a:lnSpc>
                <a:spcPct val="160000"/>
              </a:lnSpc>
            </a:pPr>
            <a:r>
              <a:rPr lang="en-US" sz="3600" dirty="0">
                <a:latin typeface="Times New Roman" panose="02020603050405020304" pitchFamily="18" charset="0"/>
                <a:cs typeface="Times New Roman" panose="02020603050405020304" pitchFamily="18" charset="0"/>
              </a:rPr>
              <a:t>Globalisation increases workforce diversity (</a:t>
            </a:r>
            <a:r>
              <a:rPr lang="en-GB" sz="3600" dirty="0">
                <a:latin typeface="Times New Roman" panose="02020603050405020304" pitchFamily="18" charset="0"/>
                <a:cs typeface="Times New Roman" panose="02020603050405020304" pitchFamily="18" charset="0"/>
              </a:rPr>
              <a:t>Jain and Srivastava, 2024). </a:t>
            </a:r>
            <a:endParaRPr lang="en-US" sz="3600" dirty="0">
              <a:latin typeface="Times New Roman" panose="02020603050405020304" pitchFamily="18" charset="0"/>
              <a:cs typeface="Times New Roman" panose="02020603050405020304" pitchFamily="18" charset="0"/>
            </a:endParaRPr>
          </a:p>
          <a:p>
            <a:pPr lvl="0">
              <a:lnSpc>
                <a:spcPct val="160000"/>
              </a:lnSpc>
            </a:pPr>
            <a:r>
              <a:rPr lang="en-US" sz="3600" dirty="0">
                <a:latin typeface="Times New Roman" panose="02020603050405020304" pitchFamily="18" charset="0"/>
                <a:cs typeface="Times New Roman" panose="02020603050405020304" pitchFamily="18" charset="0"/>
              </a:rPr>
              <a:t>Leaders manage multicultural teams</a:t>
            </a:r>
          </a:p>
          <a:p>
            <a:pPr lvl="0">
              <a:lnSpc>
                <a:spcPct val="160000"/>
              </a:lnSpc>
            </a:pPr>
            <a:r>
              <a:rPr lang="en-US" sz="3600" dirty="0">
                <a:latin typeface="Times New Roman" panose="02020603050405020304" pitchFamily="18" charset="0"/>
                <a:cs typeface="Times New Roman" panose="02020603050405020304" pitchFamily="18" charset="0"/>
              </a:rPr>
              <a:t>Cultural misunderstandings may reduce performance</a:t>
            </a:r>
          </a:p>
          <a:p>
            <a:pPr lvl="0">
              <a:lnSpc>
                <a:spcPct val="160000"/>
              </a:lnSpc>
            </a:pPr>
            <a:r>
              <a:rPr lang="en-US" sz="3600" dirty="0">
                <a:latin typeface="Times New Roman" panose="02020603050405020304" pitchFamily="18" charset="0"/>
                <a:cs typeface="Times New Roman" panose="02020603050405020304" pitchFamily="18" charset="0"/>
              </a:rPr>
              <a:t>Emotional awareness improves communication</a:t>
            </a:r>
          </a:p>
          <a:p>
            <a:pPr lvl="0">
              <a:lnSpc>
                <a:spcPct val="160000"/>
              </a:lnSpc>
            </a:pPr>
            <a:r>
              <a:rPr lang="en-US" sz="3600" dirty="0">
                <a:latin typeface="Times New Roman" panose="02020603050405020304" pitchFamily="18" charset="0"/>
                <a:cs typeface="Times New Roman" panose="02020603050405020304" pitchFamily="18" charset="0"/>
              </a:rPr>
              <a:t>Effective leaders require both emotional and cultural understanding</a:t>
            </a:r>
          </a:p>
          <a:p>
            <a:endParaRPr lang="en-US" sz="2200" dirty="0"/>
          </a:p>
        </p:txBody>
      </p:sp>
    </p:spTree>
    <p:extLst>
      <p:ext uri="{BB962C8B-B14F-4D97-AF65-F5344CB8AC3E}">
        <p14:creationId xmlns:p14="http://schemas.microsoft.com/office/powerpoint/2010/main" val="1131178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CF92-C7E0-45C7-6C5A-9D7EEC2DE5DB}"/>
              </a:ext>
            </a:extLst>
          </p:cNvPr>
          <p:cNvSpPr>
            <a:spLocks noGrp="1"/>
          </p:cNvSpPr>
          <p:nvPr>
            <p:ph type="title"/>
          </p:nvPr>
        </p:nvSpPr>
        <p:spPr>
          <a:xfrm>
            <a:off x="208548" y="1683756"/>
            <a:ext cx="3829276" cy="2662120"/>
          </a:xfrm>
        </p:spPr>
        <p:txBody>
          <a:bodyPr anchor="b">
            <a:normAutofit/>
          </a:bodyPr>
          <a:lstStyle/>
          <a:p>
            <a:pPr algn="ctr"/>
            <a:r>
              <a:rPr lang="en-GB" sz="4800" b="1" dirty="0">
                <a:solidFill>
                  <a:srgbClr val="FFFFFF"/>
                </a:solidFill>
                <a:latin typeface="Times New Roman" panose="02020603050405020304" pitchFamily="18" charset="0"/>
                <a:cs typeface="Times New Roman" panose="02020603050405020304" pitchFamily="18" charset="0"/>
              </a:rPr>
              <a:t>Emotional Intelligence Concept</a:t>
            </a:r>
            <a:endParaRPr lang="en-US" sz="48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5FFA031-B916-04A5-8840-CC88F8275D49}"/>
              </a:ext>
            </a:extLst>
          </p:cNvPr>
          <p:cNvGraphicFramePr>
            <a:graphicFrameLocks noGrp="1"/>
          </p:cNvGraphicFramePr>
          <p:nvPr>
            <p:ph idx="1"/>
            <p:extLst>
              <p:ext uri="{D42A27DB-BD31-4B8C-83A1-F6EECF244321}">
                <p14:modId xmlns:p14="http://schemas.microsoft.com/office/powerpoint/2010/main" val="4244258379"/>
              </p:ext>
            </p:extLst>
          </p:nvPr>
        </p:nvGraphicFramePr>
        <p:xfrm>
          <a:off x="4288221" y="144379"/>
          <a:ext cx="7695231" cy="640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1768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C0EC46-2230-4728-856D-F353111210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612471-EE96-677A-C14A-DA24A9B5B1A7}"/>
              </a:ext>
            </a:extLst>
          </p:cNvPr>
          <p:cNvSpPr>
            <a:spLocks noGrp="1"/>
          </p:cNvSpPr>
          <p:nvPr>
            <p:ph type="title"/>
          </p:nvPr>
        </p:nvSpPr>
        <p:spPr>
          <a:xfrm>
            <a:off x="1629751" y="1059116"/>
            <a:ext cx="8924392" cy="933486"/>
          </a:xfrm>
        </p:spPr>
        <p:txBody>
          <a:bodyPr>
            <a:normAutofit fontScale="90000"/>
          </a:bodyPr>
          <a:lstStyle/>
          <a:p>
            <a:pPr algn="ctr"/>
            <a:r>
              <a:rPr lang="en-GB" sz="5400" b="1" dirty="0">
                <a:latin typeface="Times New Roman" panose="02020603050405020304" pitchFamily="18" charset="0"/>
                <a:cs typeface="Times New Roman" panose="02020603050405020304" pitchFamily="18" charset="0"/>
              </a:rPr>
              <a:t>Emotional Intelligence Theory</a:t>
            </a:r>
            <a:endParaRPr lang="en-US" sz="5400" dirty="0">
              <a:latin typeface="Times New Roman" panose="02020603050405020304" pitchFamily="18" charset="0"/>
              <a:cs typeface="Times New Roman" panose="02020603050405020304" pitchFamily="18" charset="0"/>
            </a:endParaRP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Content Placeholder 2">
            <a:extLst>
              <a:ext uri="{FF2B5EF4-FFF2-40B4-BE49-F238E27FC236}">
                <a16:creationId xmlns:a16="http://schemas.microsoft.com/office/drawing/2014/main" id="{8E5B80D4-3B52-606E-D442-AC2D8923C641}"/>
              </a:ext>
            </a:extLst>
          </p:cNvPr>
          <p:cNvSpPr>
            <a:spLocks noGrp="1"/>
          </p:cNvSpPr>
          <p:nvPr>
            <p:ph idx="1"/>
          </p:nvPr>
        </p:nvSpPr>
        <p:spPr>
          <a:xfrm>
            <a:off x="1306974" y="1992602"/>
            <a:ext cx="9697910" cy="38062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Emotional Intelligence model developed by Daniel Goleman</a:t>
            </a:r>
          </a:p>
          <a:p>
            <a:pPr lvl="0" algn="just">
              <a:lnSpc>
                <a:spcPct val="150000"/>
              </a:lnSpc>
            </a:pPr>
            <a:r>
              <a:rPr lang="en-US" dirty="0">
                <a:latin typeface="Times New Roman" panose="02020603050405020304" pitchFamily="18" charset="0"/>
                <a:cs typeface="Times New Roman" panose="02020603050405020304" pitchFamily="18" charset="0"/>
              </a:rPr>
              <a:t>Five key emotional leadership competencies</a:t>
            </a:r>
          </a:p>
          <a:p>
            <a:pPr lvl="0" algn="just">
              <a:lnSpc>
                <a:spcPct val="150000"/>
              </a:lnSpc>
            </a:pPr>
            <a:r>
              <a:rPr lang="en-US" b="1" dirty="0">
                <a:latin typeface="Times New Roman" panose="02020603050405020304" pitchFamily="18" charset="0"/>
                <a:cs typeface="Times New Roman" panose="02020603050405020304" pitchFamily="18" charset="0"/>
              </a:rPr>
              <a:t>Self-awareness</a:t>
            </a:r>
            <a:r>
              <a:rPr lang="en-US" dirty="0">
                <a:latin typeface="Times New Roman" panose="02020603050405020304" pitchFamily="18" charset="0"/>
                <a:cs typeface="Times New Roman" panose="02020603050405020304" pitchFamily="18" charset="0"/>
              </a:rPr>
              <a:t> helps leaders understand emotions</a:t>
            </a:r>
          </a:p>
          <a:p>
            <a:pPr lvl="0" algn="just">
              <a:lnSpc>
                <a:spcPct val="150000"/>
              </a:lnSpc>
            </a:pPr>
            <a:r>
              <a:rPr lang="en-US" b="1" dirty="0">
                <a:latin typeface="Times New Roman" panose="02020603050405020304" pitchFamily="18" charset="0"/>
                <a:cs typeface="Times New Roman" panose="02020603050405020304" pitchFamily="18" charset="0"/>
              </a:rPr>
              <a:t>Self-regulation</a:t>
            </a:r>
            <a:r>
              <a:rPr lang="en-US" dirty="0">
                <a:latin typeface="Times New Roman" panose="02020603050405020304" pitchFamily="18" charset="0"/>
                <a:cs typeface="Times New Roman" panose="02020603050405020304" pitchFamily="18" charset="0"/>
              </a:rPr>
              <a:t> controls emotional reactions</a:t>
            </a:r>
          </a:p>
          <a:p>
            <a:pPr lvl="0" algn="just">
              <a:lnSpc>
                <a:spcPct val="150000"/>
              </a:lnSpc>
            </a:pPr>
            <a:r>
              <a:rPr lang="en-US" b="1" dirty="0">
                <a:latin typeface="Times New Roman" panose="02020603050405020304" pitchFamily="18" charset="0"/>
                <a:cs typeface="Times New Roman" panose="02020603050405020304" pitchFamily="18" charset="0"/>
              </a:rPr>
              <a:t>Motivation,</a:t>
            </a:r>
            <a:r>
              <a:rPr lang="en-US" dirty="0">
                <a:latin typeface="Times New Roman" panose="02020603050405020304" pitchFamily="18" charset="0"/>
                <a:cs typeface="Times New Roman" panose="02020603050405020304" pitchFamily="18" charset="0"/>
              </a:rPr>
              <a:t> empathy, and social skills strengthen leadership effectiveness (</a:t>
            </a:r>
            <a:r>
              <a:rPr lang="en-GB" dirty="0">
                <a:latin typeface="Times New Roman" panose="02020603050405020304" pitchFamily="18" charset="0"/>
                <a:cs typeface="Times New Roman" panose="02020603050405020304" pitchFamily="18" charset="0"/>
              </a:rPr>
              <a:t>Malik and Hasyim, 2024). </a:t>
            </a:r>
            <a:endParaRPr lang="en-US" dirty="0">
              <a:latin typeface="Times New Roman" panose="02020603050405020304" pitchFamily="18"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2480210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58679-C566-4F8F-69C7-D0FC9C002A64}"/>
              </a:ext>
            </a:extLst>
          </p:cNvPr>
          <p:cNvSpPr>
            <a:spLocks noGrp="1"/>
          </p:cNvSpPr>
          <p:nvPr>
            <p:ph type="title"/>
          </p:nvPr>
        </p:nvSpPr>
        <p:spPr>
          <a:xfrm>
            <a:off x="1043631" y="809898"/>
            <a:ext cx="9942716" cy="1554480"/>
          </a:xfrm>
        </p:spPr>
        <p:txBody>
          <a:bodyPr anchor="ctr">
            <a:normAutofit/>
          </a:bodyPr>
          <a:lstStyle/>
          <a:p>
            <a:r>
              <a:rPr lang="en-GB" sz="4800" b="1" dirty="0">
                <a:latin typeface="Times New Roman" panose="02020603050405020304" pitchFamily="18" charset="0"/>
                <a:cs typeface="Times New Roman" panose="02020603050405020304" pitchFamily="18" charset="0"/>
              </a:rPr>
              <a:t>Importance of Emotional Intelligence</a:t>
            </a:r>
            <a:endParaRPr lang="en-US"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D8CC0F3-D028-9A62-6E28-05A1659CDDE6}"/>
              </a:ext>
            </a:extLst>
          </p:cNvPr>
          <p:cNvSpPr>
            <a:spLocks noGrp="1"/>
          </p:cNvSpPr>
          <p:nvPr>
            <p:ph idx="1"/>
          </p:nvPr>
        </p:nvSpPr>
        <p:spPr>
          <a:xfrm>
            <a:off x="463692" y="2704014"/>
            <a:ext cx="11214961" cy="3344078"/>
          </a:xfrm>
        </p:spPr>
        <p:txBody>
          <a:bodyPr anchor="ctr">
            <a:normAutofit/>
          </a:bodyPr>
          <a:lstStyle/>
          <a:p>
            <a:pPr lvl="0" algn="just"/>
            <a:r>
              <a:rPr lang="en-US" sz="2400" dirty="0">
                <a:latin typeface="Times New Roman" panose="02020603050405020304" pitchFamily="18" charset="0"/>
                <a:cs typeface="Times New Roman" panose="02020603050405020304" pitchFamily="18" charset="0"/>
              </a:rPr>
              <a:t>Emotional intelligence improves leadership communication effectiveness (</a:t>
            </a:r>
            <a:r>
              <a:rPr lang="en-GB" sz="2400" dirty="0">
                <a:latin typeface="Times New Roman" panose="02020603050405020304" pitchFamily="18" charset="0"/>
                <a:cs typeface="Times New Roman" panose="02020603050405020304" pitchFamily="18" charset="0"/>
              </a:rPr>
              <a:t>Ahsan, 2023). </a:t>
            </a:r>
            <a:endParaRPr lang="en-US" sz="2400" dirty="0">
              <a:latin typeface="Times New Roman" panose="02020603050405020304" pitchFamily="18" charset="0"/>
              <a:cs typeface="Times New Roman" panose="02020603050405020304" pitchFamily="18" charset="0"/>
            </a:endParaRPr>
          </a:p>
          <a:p>
            <a:pPr lvl="0" algn="just"/>
            <a:r>
              <a:rPr lang="en-US" sz="2400" dirty="0">
                <a:latin typeface="Times New Roman" panose="02020603050405020304" pitchFamily="18" charset="0"/>
                <a:cs typeface="Times New Roman" panose="02020603050405020304" pitchFamily="18" charset="0"/>
              </a:rPr>
              <a:t>Helps leaders understand employee feelings and perspectives</a:t>
            </a:r>
          </a:p>
          <a:p>
            <a:pPr lvl="0" algn="just"/>
            <a:r>
              <a:rPr lang="en-US" sz="2400" dirty="0">
                <a:latin typeface="Times New Roman" panose="02020603050405020304" pitchFamily="18" charset="0"/>
                <a:cs typeface="Times New Roman" panose="02020603050405020304" pitchFamily="18" charset="0"/>
              </a:rPr>
              <a:t>Supports better conflict management in organisations</a:t>
            </a:r>
          </a:p>
          <a:p>
            <a:pPr lvl="0" algn="just"/>
            <a:r>
              <a:rPr lang="en-US" sz="2400" dirty="0">
                <a:latin typeface="Times New Roman" panose="02020603050405020304" pitchFamily="18" charset="0"/>
                <a:cs typeface="Times New Roman" panose="02020603050405020304" pitchFamily="18" charset="0"/>
              </a:rPr>
              <a:t>Build trust and positive workplace relationships</a:t>
            </a:r>
          </a:p>
          <a:p>
            <a:pPr lvl="0" algn="just"/>
            <a:r>
              <a:rPr lang="en-US" sz="2400" dirty="0">
                <a:latin typeface="Times New Roman" panose="02020603050405020304" pitchFamily="18" charset="0"/>
                <a:cs typeface="Times New Roman" panose="02020603050405020304" pitchFamily="18" charset="0"/>
              </a:rPr>
              <a:t>Encourages motivation, teamwork, and improved organisational productivity</a:t>
            </a:r>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5720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53" name="Group 1052">
            <a:extLst>
              <a:ext uri="{FF2B5EF4-FFF2-40B4-BE49-F238E27FC236}">
                <a16:creationId xmlns:a16="http://schemas.microsoft.com/office/drawing/2014/main" id="{AC27E70C-5470-4262-B9CE-AE52C51CF4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05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Google faces more scrutiny as UK watchdog flexes new digital competition  powers | The Independent">
            <a:extLst>
              <a:ext uri="{FF2B5EF4-FFF2-40B4-BE49-F238E27FC236}">
                <a16:creationId xmlns:a16="http://schemas.microsoft.com/office/drawing/2014/main" id="{FA83FD44-1C1C-C26F-1CDE-A8F802A4B718}"/>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tretch>
            <a:fillRect/>
          </a:stretch>
        </p:blipFill>
        <p:spPr bwMode="auto">
          <a:xfrm>
            <a:off x="6803647" y="1850291"/>
            <a:ext cx="4730214" cy="3157417"/>
          </a:xfrm>
          <a:prstGeom prst="rect">
            <a:avLst/>
          </a:prstGeom>
          <a:noFill/>
          <a:extLst>
            <a:ext uri="{909E8E84-426E-40DD-AFC4-6F175D3DCCD1}">
              <a14:hiddenFill xmlns:a14="http://schemas.microsoft.com/office/drawing/2010/main">
                <a:solidFill>
                  <a:srgbClr val="FFFFFF"/>
                </a:solidFill>
              </a14:hiddenFill>
            </a:ext>
          </a:extLst>
        </p:spPr>
      </p:pic>
      <p:grpSp>
        <p:nvGrpSpPr>
          <p:cNvPr id="1057" name="Group 1056">
            <a:extLst>
              <a:ext uri="{FF2B5EF4-FFF2-40B4-BE49-F238E27FC236}">
                <a16:creationId xmlns:a16="http://schemas.microsoft.com/office/drawing/2014/main" id="{E27AF472-EAE3-4572-AB69-B92BD10DBC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58" name="Freeform: Shape 1057">
              <a:extLst>
                <a:ext uri="{FF2B5EF4-FFF2-40B4-BE49-F238E27FC236}">
                  <a16:creationId xmlns:a16="http://schemas.microsoft.com/office/drawing/2014/main" id="{BF4DB9D2-6215-420C-874C-82EADF8C6C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9" name="Freeform: Shape 1058">
              <a:extLst>
                <a:ext uri="{FF2B5EF4-FFF2-40B4-BE49-F238E27FC236}">
                  <a16:creationId xmlns:a16="http://schemas.microsoft.com/office/drawing/2014/main" id="{1F003139-C97C-44FA-B139-32E4DFDCE9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0" name="Freeform: Shape 1059">
              <a:extLst>
                <a:ext uri="{FF2B5EF4-FFF2-40B4-BE49-F238E27FC236}">
                  <a16:creationId xmlns:a16="http://schemas.microsoft.com/office/drawing/2014/main" id="{5CE4DD6E-8CEA-45EE-B630-DBC22144D8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1" name="Freeform: Shape 1060">
              <a:extLst>
                <a:ext uri="{FF2B5EF4-FFF2-40B4-BE49-F238E27FC236}">
                  <a16:creationId xmlns:a16="http://schemas.microsoft.com/office/drawing/2014/main" id="{A4372F7F-AA3C-470B-AA61-7C35B7722C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2" name="Freeform: Shape 1061">
              <a:extLst>
                <a:ext uri="{FF2B5EF4-FFF2-40B4-BE49-F238E27FC236}">
                  <a16:creationId xmlns:a16="http://schemas.microsoft.com/office/drawing/2014/main" id="{34B605BF-D199-43DD-9328-E99F2ADFC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3" name="Freeform: Shape 1062">
              <a:extLst>
                <a:ext uri="{FF2B5EF4-FFF2-40B4-BE49-F238E27FC236}">
                  <a16:creationId xmlns:a16="http://schemas.microsoft.com/office/drawing/2014/main" id="{E5D42A77-7336-4A35-8922-8098A16AA2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4" name="Freeform: Shape 1063">
              <a:extLst>
                <a:ext uri="{FF2B5EF4-FFF2-40B4-BE49-F238E27FC236}">
                  <a16:creationId xmlns:a16="http://schemas.microsoft.com/office/drawing/2014/main" id="{7401EE7D-B85D-4C10-AB8C-71884EFB11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456B212-B0C1-A7AE-3F07-1D297E344382}"/>
              </a:ext>
            </a:extLst>
          </p:cNvPr>
          <p:cNvSpPr>
            <a:spLocks noGrp="1"/>
          </p:cNvSpPr>
          <p:nvPr>
            <p:ph type="title"/>
          </p:nvPr>
        </p:nvSpPr>
        <p:spPr>
          <a:xfrm>
            <a:off x="337429" y="815473"/>
            <a:ext cx="6332696" cy="2587131"/>
          </a:xfrm>
        </p:spPr>
        <p:txBody>
          <a:bodyPr anchor="b">
            <a:normAutofit/>
          </a:bodyPr>
          <a:lstStyle/>
          <a:p>
            <a:pPr>
              <a:lnSpc>
                <a:spcPct val="150000"/>
              </a:lnSpc>
            </a:pPr>
            <a:r>
              <a:rPr lang="en-GB" sz="4800" b="1" dirty="0">
                <a:solidFill>
                  <a:schemeClr val="bg1"/>
                </a:solidFill>
                <a:latin typeface="Times New Roman" panose="02020603050405020304" pitchFamily="18" charset="0"/>
                <a:cs typeface="Times New Roman" panose="02020603050405020304" pitchFamily="18" charset="0"/>
              </a:rPr>
              <a:t>Business Example 1: Google</a:t>
            </a:r>
            <a:endParaRPr lang="en-US" sz="4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BA090F-C29D-894C-BCD6-B29911195DC0}"/>
              </a:ext>
            </a:extLst>
          </p:cNvPr>
          <p:cNvSpPr>
            <a:spLocks noGrp="1"/>
          </p:cNvSpPr>
          <p:nvPr>
            <p:ph idx="1"/>
          </p:nvPr>
        </p:nvSpPr>
        <p:spPr>
          <a:xfrm>
            <a:off x="146641" y="3690262"/>
            <a:ext cx="6494851" cy="2981360"/>
          </a:xfrm>
        </p:spPr>
        <p:txBody>
          <a:bodyPr anchor="ctr">
            <a:normAutofit/>
          </a:bodyPr>
          <a:lstStyle/>
          <a:p>
            <a:pPr lvl="0"/>
            <a:r>
              <a:rPr lang="en-US" sz="1800" dirty="0">
                <a:latin typeface="Times New Roman" panose="02020603050405020304" pitchFamily="18" charset="0"/>
                <a:cs typeface="Times New Roman" panose="02020603050405020304" pitchFamily="18" charset="0"/>
              </a:rPr>
              <a:t>Google promotes emotionally intelligent leadership practices (</a:t>
            </a:r>
            <a:r>
              <a:rPr lang="en-GB" sz="1800" dirty="0">
                <a:latin typeface="Times New Roman" panose="02020603050405020304" pitchFamily="18" charset="0"/>
                <a:cs typeface="Times New Roman" panose="02020603050405020304" pitchFamily="18" charset="0"/>
              </a:rPr>
              <a:t>Jena, 2022). </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Managers receive training in communication and empathy</a:t>
            </a:r>
          </a:p>
          <a:p>
            <a:pPr lvl="0"/>
            <a:r>
              <a:rPr lang="en-US" sz="1800" dirty="0">
                <a:latin typeface="Times New Roman" panose="02020603050405020304" pitchFamily="18" charset="0"/>
                <a:cs typeface="Times New Roman" panose="02020603050405020304" pitchFamily="18" charset="0"/>
              </a:rPr>
              <a:t>Strong focus on employee wellbeing and support</a:t>
            </a:r>
          </a:p>
          <a:p>
            <a:pPr lvl="0"/>
            <a:r>
              <a:rPr lang="en-US" sz="1800" dirty="0">
                <a:latin typeface="Times New Roman" panose="02020603050405020304" pitchFamily="18" charset="0"/>
                <a:cs typeface="Times New Roman" panose="02020603050405020304" pitchFamily="18" charset="0"/>
              </a:rPr>
              <a:t>Encourages open communication and collaboration</a:t>
            </a:r>
          </a:p>
          <a:p>
            <a:pPr lvl="0"/>
            <a:r>
              <a:rPr lang="en-US" sz="1800" dirty="0">
                <a:latin typeface="Times New Roman" panose="02020603050405020304" pitchFamily="18" charset="0"/>
                <a:cs typeface="Times New Roman" panose="02020603050405020304" pitchFamily="18" charset="0"/>
              </a:rPr>
              <a:t>Improves employee engagement, productivity, and organisational innovation</a:t>
            </a:r>
          </a:p>
          <a:p>
            <a:endParaRPr lang="en-US" sz="1800" dirty="0">
              <a:solidFill>
                <a:schemeClr val="tx2"/>
              </a:solidFill>
            </a:endParaRPr>
          </a:p>
        </p:txBody>
      </p:sp>
      <p:sp>
        <p:nvSpPr>
          <p:cNvPr id="4" name="TextBox 3">
            <a:extLst>
              <a:ext uri="{FF2B5EF4-FFF2-40B4-BE49-F238E27FC236}">
                <a16:creationId xmlns:a16="http://schemas.microsoft.com/office/drawing/2014/main" id="{C1C3A758-5FF8-E3B4-AF1E-C140D0B56D6E}"/>
              </a:ext>
            </a:extLst>
          </p:cNvPr>
          <p:cNvSpPr txBox="1"/>
          <p:nvPr/>
        </p:nvSpPr>
        <p:spPr>
          <a:xfrm>
            <a:off x="6803647" y="5079249"/>
            <a:ext cx="4730214" cy="718752"/>
          </a:xfrm>
          <a:prstGeom prst="rect">
            <a:avLst/>
          </a:prstGeom>
          <a:solidFill>
            <a:srgbClr val="000000">
              <a:alpha val="50000"/>
            </a:srgbClr>
          </a:solidFill>
          <a:ln>
            <a:noFill/>
          </a:ln>
        </p:spPr>
        <p:txBody>
          <a:bodyPr wrap="square" rtlCol="0">
            <a:noAutofit/>
          </a:bodyPr>
          <a:lstStyle/>
          <a:p>
            <a:pPr algn="ctr">
              <a:spcAft>
                <a:spcPts val="600"/>
              </a:spcAft>
            </a:pPr>
            <a:r>
              <a:rPr lang="en-US" sz="1400" b="1" dirty="0">
                <a:latin typeface="Times New Roman" panose="02020603050405020304" pitchFamily="18" charset="0"/>
                <a:cs typeface="Times New Roman" panose="02020603050405020304" pitchFamily="18" charset="0"/>
              </a:rPr>
              <a:t>Figures 1: </a:t>
            </a:r>
            <a:r>
              <a:rPr lang="en-US" sz="1400" b="1"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Google</a:t>
            </a:r>
          </a:p>
          <a:p>
            <a:pPr algn="ctr">
              <a:spcAft>
                <a:spcPts val="600"/>
              </a:spcAft>
            </a:pPr>
            <a:r>
              <a:rPr lang="en-US" sz="1400" b="1"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 (Source: </a:t>
            </a:r>
            <a:r>
              <a:rPr lang="en-US" sz="1400" b="1"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Kelvin Chan</a:t>
            </a:r>
            <a:r>
              <a:rPr lang="en-US" sz="1400" b="1" dirty="0">
                <a:latin typeface="Times New Roman" panose="02020603050405020304" pitchFamily="18" charset="0"/>
                <a:cs typeface="Times New Roman" panose="02020603050405020304" pitchFamily="18" charset="0"/>
              </a:rPr>
              <a:t>, 2025 </a:t>
            </a:r>
            <a:endParaRPr lang="en-US" sz="1400" b="1"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endParaRPr>
          </a:p>
          <a:p>
            <a:pPr algn="ctr">
              <a:spcAft>
                <a:spcPts val="600"/>
              </a:spcAft>
            </a:pPr>
            <a:endParaRPr lang="en-US" sz="1300" dirty="0">
              <a:solidFill>
                <a:srgbClr val="FFFFFF"/>
              </a:solidFill>
            </a:endParaRPr>
          </a:p>
        </p:txBody>
      </p:sp>
    </p:spTree>
    <p:extLst>
      <p:ext uri="{BB962C8B-B14F-4D97-AF65-F5344CB8AC3E}">
        <p14:creationId xmlns:p14="http://schemas.microsoft.com/office/powerpoint/2010/main" val="2602147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4D8C9-6DCE-341E-1824-C7ED8D93DAB7}"/>
              </a:ext>
            </a:extLst>
          </p:cNvPr>
          <p:cNvSpPr>
            <a:spLocks noGrp="1"/>
          </p:cNvSpPr>
          <p:nvPr>
            <p:ph type="title"/>
          </p:nvPr>
        </p:nvSpPr>
        <p:spPr>
          <a:xfrm>
            <a:off x="1171074" y="1070149"/>
            <a:ext cx="9930063" cy="1122836"/>
          </a:xfrm>
        </p:spPr>
        <p:txBody>
          <a:bodyPr anchor="ctr">
            <a:normAutofit/>
          </a:bodyPr>
          <a:lstStyle/>
          <a:p>
            <a:pPr algn="ctr"/>
            <a:r>
              <a:rPr lang="en-GB" sz="4800" b="1" dirty="0">
                <a:latin typeface="Times New Roman" panose="02020603050405020304" pitchFamily="18" charset="0"/>
                <a:cs typeface="Times New Roman" panose="02020603050405020304" pitchFamily="18" charset="0"/>
              </a:rPr>
              <a:t>Cultural Intelligence Concept</a:t>
            </a:r>
            <a:endParaRPr lang="en-US" sz="48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841C64-2B8B-A130-F398-B5DA2F559542}"/>
              </a:ext>
            </a:extLst>
          </p:cNvPr>
          <p:cNvSpPr>
            <a:spLocks noGrp="1"/>
          </p:cNvSpPr>
          <p:nvPr>
            <p:ph idx="1"/>
          </p:nvPr>
        </p:nvSpPr>
        <p:spPr>
          <a:xfrm>
            <a:off x="682017" y="2444377"/>
            <a:ext cx="10531416" cy="3491202"/>
          </a:xfrm>
        </p:spPr>
        <p:txBody>
          <a:bodyPr anchor="t">
            <a:normAutofit fontScale="850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Cultural Intelligence refers to cross-cultural understanding</a:t>
            </a:r>
          </a:p>
          <a:p>
            <a:pPr lvl="0" algn="just">
              <a:lnSpc>
                <a:spcPct val="150000"/>
              </a:lnSpc>
            </a:pPr>
            <a:r>
              <a:rPr lang="en-US" dirty="0">
                <a:latin typeface="Times New Roman" panose="02020603050405020304" pitchFamily="18" charset="0"/>
                <a:cs typeface="Times New Roman" panose="02020603050405020304" pitchFamily="18" charset="0"/>
              </a:rPr>
              <a:t>Helps leaders work effectively in global environments</a:t>
            </a:r>
          </a:p>
          <a:p>
            <a:pPr lvl="0" algn="just">
              <a:lnSpc>
                <a:spcPct val="150000"/>
              </a:lnSpc>
            </a:pPr>
            <a:r>
              <a:rPr lang="en-US" dirty="0">
                <a:latin typeface="Times New Roman" panose="02020603050405020304" pitchFamily="18" charset="0"/>
                <a:cs typeface="Times New Roman" panose="02020603050405020304" pitchFamily="18" charset="0"/>
              </a:rPr>
              <a:t>Recognises cultural differences in behaviours and values</a:t>
            </a:r>
          </a:p>
          <a:p>
            <a:pPr lvl="0" algn="just">
              <a:lnSpc>
                <a:spcPct val="150000"/>
              </a:lnSpc>
            </a:pPr>
            <a:r>
              <a:rPr lang="en-US" dirty="0">
                <a:latin typeface="Times New Roman" panose="02020603050405020304" pitchFamily="18" charset="0"/>
                <a:cs typeface="Times New Roman" panose="02020603050405020304" pitchFamily="18" charset="0"/>
              </a:rPr>
              <a:t>Improve communication across international teams</a:t>
            </a:r>
          </a:p>
          <a:p>
            <a:pPr lvl="0" algn="just">
              <a:lnSpc>
                <a:spcPct val="150000"/>
              </a:lnSpc>
            </a:pPr>
            <a:r>
              <a:rPr lang="en-US" dirty="0">
                <a:latin typeface="Times New Roman" panose="02020603050405020304" pitchFamily="18" charset="0"/>
                <a:cs typeface="Times New Roman" panose="02020603050405020304" pitchFamily="18" charset="0"/>
              </a:rPr>
              <a:t>Important skill for leaders in global organisations (</a:t>
            </a:r>
            <a:r>
              <a:rPr lang="en-GB" dirty="0">
                <a:latin typeface="Times New Roman" panose="02020603050405020304" pitchFamily="18" charset="0"/>
                <a:cs typeface="Times New Roman" panose="02020603050405020304" pitchFamily="18" charset="0"/>
              </a:rPr>
              <a:t>Chaudhary, Patel, and Vidani, 2023). </a:t>
            </a:r>
            <a:endParaRPr lang="en-US" dirty="0">
              <a:latin typeface="Times New Roman" panose="02020603050405020304" pitchFamily="18" charset="0"/>
              <a:cs typeface="Times New Roman" panose="02020603050405020304" pitchFamily="18" charset="0"/>
            </a:endParaRPr>
          </a:p>
          <a:p>
            <a:endParaRPr lang="en-US" sz="2000" dirty="0">
              <a:solidFill>
                <a:schemeClr val="tx1">
                  <a:lumMod val="65000"/>
                  <a:lumOff val="35000"/>
                </a:schemeClr>
              </a:solidFill>
            </a:endParaRPr>
          </a:p>
        </p:txBody>
      </p:sp>
    </p:spTree>
    <p:extLst>
      <p:ext uri="{BB962C8B-B14F-4D97-AF65-F5344CB8AC3E}">
        <p14:creationId xmlns:p14="http://schemas.microsoft.com/office/powerpoint/2010/main" val="1601809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697CDA-BDB7-4883-B48B-1D4EDB2F0E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11026190-6B62-46DB-B5FF-9E0FF9BDCD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DA0389-D66E-4727-8EFB-E60E6C412F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08AF94-19A8-11FD-4759-82AA039BA57B}"/>
              </a:ext>
            </a:extLst>
          </p:cNvPr>
          <p:cNvSpPr>
            <a:spLocks noGrp="1"/>
          </p:cNvSpPr>
          <p:nvPr>
            <p:ph type="title"/>
          </p:nvPr>
        </p:nvSpPr>
        <p:spPr>
          <a:xfrm>
            <a:off x="1629751" y="1118473"/>
            <a:ext cx="8924392" cy="1037867"/>
          </a:xfrm>
        </p:spPr>
        <p:txBody>
          <a:bodyPr>
            <a:normAutofit/>
          </a:bodyPr>
          <a:lstStyle/>
          <a:p>
            <a:pPr algn="ctr"/>
            <a:r>
              <a:rPr lang="en-GB" sz="5400" b="1" dirty="0">
                <a:latin typeface="Times New Roman" panose="02020603050405020304" pitchFamily="18" charset="0"/>
                <a:cs typeface="Times New Roman" panose="02020603050405020304" pitchFamily="18" charset="0"/>
              </a:rPr>
              <a:t>Cultural Intelligence Theory</a:t>
            </a:r>
            <a:endParaRPr lang="en-US" sz="5400" dirty="0">
              <a:latin typeface="Times New Roman" panose="02020603050405020304" pitchFamily="18" charset="0"/>
              <a:cs typeface="Times New Roman" panose="02020603050405020304" pitchFamily="18" charset="0"/>
            </a:endParaRPr>
          </a:p>
        </p:txBody>
      </p:sp>
      <p:sp>
        <p:nvSpPr>
          <p:cNvPr id="20"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50151C-D893-6B82-19D4-4AF5F6FA43A6}"/>
              </a:ext>
            </a:extLst>
          </p:cNvPr>
          <p:cNvSpPr>
            <a:spLocks noGrp="1"/>
          </p:cNvSpPr>
          <p:nvPr>
            <p:ph idx="1"/>
          </p:nvPr>
        </p:nvSpPr>
        <p:spPr>
          <a:xfrm>
            <a:off x="561475" y="2740332"/>
            <a:ext cx="10828420" cy="3695228"/>
          </a:xfrm>
        </p:spPr>
        <p:txBody>
          <a:bodyPr>
            <a:normAutofit fontScale="92500"/>
          </a:bodyPr>
          <a:lstStyle/>
          <a:p>
            <a:pPr lvl="0" algn="just">
              <a:lnSpc>
                <a:spcPct val="150000"/>
              </a:lnSpc>
            </a:pPr>
            <a:r>
              <a:rPr lang="en-US" dirty="0">
                <a:latin typeface="Times New Roman" panose="02020603050405020304" pitchFamily="18" charset="0"/>
                <a:cs typeface="Times New Roman" panose="02020603050405020304" pitchFamily="18" charset="0"/>
              </a:rPr>
              <a:t>Cultural Intelligence model developed by Earley and Ang (</a:t>
            </a:r>
            <a:r>
              <a:rPr lang="en-GB" dirty="0">
                <a:latin typeface="Times New Roman" panose="02020603050405020304" pitchFamily="18" charset="0"/>
                <a:cs typeface="Times New Roman" panose="02020603050405020304" pitchFamily="18" charset="0"/>
              </a:rPr>
              <a:t>Kalbasi 2022). </a:t>
            </a:r>
            <a:endParaRPr lang="en-US" dirty="0">
              <a:latin typeface="Times New Roman" panose="02020603050405020304" pitchFamily="18" charset="0"/>
              <a:cs typeface="Times New Roman" panose="02020603050405020304" pitchFamily="18" charset="0"/>
            </a:endParaRPr>
          </a:p>
          <a:p>
            <a:pPr lvl="0" algn="just">
              <a:lnSpc>
                <a:spcPct val="150000"/>
              </a:lnSpc>
            </a:pPr>
            <a:r>
              <a:rPr lang="en-US" dirty="0">
                <a:latin typeface="Times New Roman" panose="02020603050405020304" pitchFamily="18" charset="0"/>
                <a:cs typeface="Times New Roman" panose="02020603050405020304" pitchFamily="18" charset="0"/>
              </a:rPr>
              <a:t>Explain how individuals adapt in multicultural environments</a:t>
            </a:r>
          </a:p>
          <a:p>
            <a:pPr lvl="0" algn="just">
              <a:lnSpc>
                <a:spcPct val="150000"/>
              </a:lnSpc>
            </a:pPr>
            <a:r>
              <a:rPr lang="en-US" dirty="0">
                <a:latin typeface="Times New Roman" panose="02020603050405020304" pitchFamily="18" charset="0"/>
                <a:cs typeface="Times New Roman" panose="02020603050405020304" pitchFamily="18" charset="0"/>
              </a:rPr>
              <a:t>Includes four main cultural intelligence dimensions</a:t>
            </a:r>
          </a:p>
          <a:p>
            <a:pPr lvl="0" algn="just">
              <a:lnSpc>
                <a:spcPct val="150000"/>
              </a:lnSpc>
            </a:pPr>
            <a:r>
              <a:rPr lang="en-US" dirty="0">
                <a:latin typeface="Times New Roman" panose="02020603050405020304" pitchFamily="18" charset="0"/>
                <a:cs typeface="Times New Roman" panose="02020603050405020304" pitchFamily="18" charset="0"/>
              </a:rPr>
              <a:t>Cognitive and motivational cultural understanding</a:t>
            </a:r>
          </a:p>
          <a:p>
            <a:pPr lvl="0" algn="just">
              <a:lnSpc>
                <a:spcPct val="150000"/>
              </a:lnSpc>
            </a:pPr>
            <a:r>
              <a:rPr lang="en-US" dirty="0">
                <a:latin typeface="Times New Roman" panose="02020603050405020304" pitchFamily="18" charset="0"/>
                <a:cs typeface="Times New Roman" panose="02020603050405020304" pitchFamily="18" charset="0"/>
              </a:rPr>
              <a:t>Behavioral and metacognitive abilities support leadership effectiveness</a:t>
            </a:r>
          </a:p>
          <a:p>
            <a:pPr algn="just">
              <a:lnSpc>
                <a:spcPct val="150000"/>
              </a:lnSpc>
            </a:pPr>
            <a:endParaRPr lang="en-US" sz="2000" dirty="0"/>
          </a:p>
        </p:txBody>
      </p:sp>
    </p:spTree>
    <p:extLst>
      <p:ext uri="{BB962C8B-B14F-4D97-AF65-F5344CB8AC3E}">
        <p14:creationId xmlns:p14="http://schemas.microsoft.com/office/powerpoint/2010/main" val="899818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72BE2-827C-0629-C169-4BF8695A4209}"/>
              </a:ext>
            </a:extLst>
          </p:cNvPr>
          <p:cNvSpPr>
            <a:spLocks noGrp="1"/>
          </p:cNvSpPr>
          <p:nvPr>
            <p:ph type="title"/>
          </p:nvPr>
        </p:nvSpPr>
        <p:spPr>
          <a:xfrm>
            <a:off x="841248" y="548640"/>
            <a:ext cx="3600860" cy="5431536"/>
          </a:xfrm>
        </p:spPr>
        <p:txBody>
          <a:bodyPr>
            <a:normAutofit/>
          </a:bodyPr>
          <a:lstStyle/>
          <a:p>
            <a:pPr>
              <a:lnSpc>
                <a:spcPct val="150000"/>
              </a:lnSpc>
            </a:pPr>
            <a:r>
              <a:rPr lang="en-GB" sz="5000" b="1" dirty="0">
                <a:latin typeface="Times New Roman" panose="02020603050405020304" pitchFamily="18" charset="0"/>
                <a:cs typeface="Times New Roman" panose="02020603050405020304" pitchFamily="18" charset="0"/>
              </a:rPr>
              <a:t>Importance of Cultural Intelligence</a:t>
            </a:r>
            <a:endParaRPr lang="en-US" sz="5000" dirty="0">
              <a:latin typeface="Times New Roman" panose="02020603050405020304" pitchFamily="18" charset="0"/>
              <a:cs typeface="Times New Roman" panose="02020603050405020304" pitchFamily="18" charset="0"/>
            </a:endParaRPr>
          </a:p>
        </p:txBody>
      </p:sp>
      <p:sp>
        <p:nvSpPr>
          <p:cNvPr id="2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F26D75-4472-F763-19B5-A52608B5C46E}"/>
              </a:ext>
            </a:extLst>
          </p:cNvPr>
          <p:cNvSpPr>
            <a:spLocks noGrp="1"/>
          </p:cNvSpPr>
          <p:nvPr>
            <p:ph idx="1"/>
          </p:nvPr>
        </p:nvSpPr>
        <p:spPr>
          <a:xfrm>
            <a:off x="5126418" y="552091"/>
            <a:ext cx="6224335" cy="5431536"/>
          </a:xfrm>
        </p:spPr>
        <p:txBody>
          <a:bodyPr anchor="ctr">
            <a:normAutofit/>
          </a:bodyPr>
          <a:lstStyle/>
          <a:p>
            <a:pPr lvl="0">
              <a:lnSpc>
                <a:spcPct val="150000"/>
              </a:lnSpc>
            </a:pPr>
            <a:r>
              <a:rPr lang="en-US" sz="2200" dirty="0">
                <a:latin typeface="Times New Roman" panose="02020603050405020304" pitchFamily="18" charset="0"/>
                <a:cs typeface="Times New Roman" panose="02020603050405020304" pitchFamily="18" charset="0"/>
              </a:rPr>
              <a:t>Cultural intelligence supports effective global leadership</a:t>
            </a:r>
          </a:p>
          <a:p>
            <a:pPr lvl="0">
              <a:lnSpc>
                <a:spcPct val="150000"/>
              </a:lnSpc>
            </a:pPr>
            <a:r>
              <a:rPr lang="en-US" sz="2200" dirty="0">
                <a:latin typeface="Times New Roman" panose="02020603050405020304" pitchFamily="18" charset="0"/>
                <a:cs typeface="Times New Roman" panose="02020603050405020304" pitchFamily="18" charset="0"/>
              </a:rPr>
              <a:t>Helps leaders understand cultural differences in workplaces</a:t>
            </a:r>
          </a:p>
          <a:p>
            <a:pPr lvl="0">
              <a:lnSpc>
                <a:spcPct val="150000"/>
              </a:lnSpc>
            </a:pPr>
            <a:r>
              <a:rPr lang="en-US" sz="2200" dirty="0">
                <a:latin typeface="Times New Roman" panose="02020603050405020304" pitchFamily="18" charset="0"/>
                <a:cs typeface="Times New Roman" panose="02020603050405020304" pitchFamily="18" charset="0"/>
              </a:rPr>
              <a:t>Reduces misunderstandings among multicultural employees</a:t>
            </a:r>
          </a:p>
          <a:p>
            <a:pPr lvl="0">
              <a:lnSpc>
                <a:spcPct val="150000"/>
              </a:lnSpc>
            </a:pPr>
            <a:r>
              <a:rPr lang="en-US" sz="2200" dirty="0">
                <a:latin typeface="Times New Roman" panose="02020603050405020304" pitchFamily="18" charset="0"/>
                <a:cs typeface="Times New Roman" panose="02020603050405020304" pitchFamily="18" charset="0"/>
              </a:rPr>
              <a:t>Encourages diversity, inclusion, and respect</a:t>
            </a:r>
          </a:p>
          <a:p>
            <a:pPr lvl="0">
              <a:lnSpc>
                <a:spcPct val="150000"/>
              </a:lnSpc>
            </a:pPr>
            <a:r>
              <a:rPr lang="en-US" sz="2200" dirty="0">
                <a:latin typeface="Times New Roman" panose="02020603050405020304" pitchFamily="18" charset="0"/>
                <a:cs typeface="Times New Roman" panose="02020603050405020304" pitchFamily="18" charset="0"/>
              </a:rPr>
              <a:t>Strengthens collaboration and teamwork in international organisations (</a:t>
            </a:r>
            <a:r>
              <a:rPr lang="en-GB" sz="2200" dirty="0">
                <a:latin typeface="Times New Roman" panose="02020603050405020304" pitchFamily="18" charset="0"/>
                <a:cs typeface="Times New Roman" panose="02020603050405020304" pitchFamily="18" charset="0"/>
              </a:rPr>
              <a:t>Pasternak et al., 2024). </a:t>
            </a:r>
            <a:endParaRPr lang="en-US" sz="2200" dirty="0">
              <a:latin typeface="Times New Roman" panose="02020603050405020304" pitchFamily="18" charset="0"/>
              <a:cs typeface="Times New Roman" panose="02020603050405020304" pitchFamily="18" charset="0"/>
            </a:endParaRPr>
          </a:p>
          <a:p>
            <a:endParaRPr lang="en-US" sz="2200" dirty="0"/>
          </a:p>
        </p:txBody>
      </p:sp>
    </p:spTree>
    <p:extLst>
      <p:ext uri="{BB962C8B-B14F-4D97-AF65-F5344CB8AC3E}">
        <p14:creationId xmlns:p14="http://schemas.microsoft.com/office/powerpoint/2010/main" val="116771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4F415-543A-2EC8-0E97-1C3D4E927A08}"/>
              </a:ext>
            </a:extLst>
          </p:cNvPr>
          <p:cNvSpPr>
            <a:spLocks noGrp="1"/>
          </p:cNvSpPr>
          <p:nvPr>
            <p:ph type="title"/>
          </p:nvPr>
        </p:nvSpPr>
        <p:spPr>
          <a:xfrm>
            <a:off x="793662" y="386930"/>
            <a:ext cx="10066122" cy="1298448"/>
          </a:xfrm>
        </p:spPr>
        <p:txBody>
          <a:bodyPr anchor="b">
            <a:normAutofit/>
          </a:bodyPr>
          <a:lstStyle/>
          <a:p>
            <a:r>
              <a:rPr lang="en-GB" sz="4800" b="1">
                <a:latin typeface="Times New Roman" panose="02020603050405020304" pitchFamily="18" charset="0"/>
                <a:cs typeface="Times New Roman" panose="02020603050405020304" pitchFamily="18" charset="0"/>
              </a:rPr>
              <a:t>Business Example 2: Unilever</a:t>
            </a:r>
            <a:endParaRPr lang="en-US" sz="4800" b="1">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C15A16-FB39-62D2-CDE9-43280CF4FB04}"/>
              </a:ext>
            </a:extLst>
          </p:cNvPr>
          <p:cNvSpPr>
            <a:spLocks noGrp="1"/>
          </p:cNvSpPr>
          <p:nvPr>
            <p:ph idx="1"/>
          </p:nvPr>
        </p:nvSpPr>
        <p:spPr>
          <a:xfrm>
            <a:off x="737407" y="2318673"/>
            <a:ext cx="4587152" cy="3920286"/>
          </a:xfrm>
        </p:spPr>
        <p:txBody>
          <a:bodyPr anchor="ctr">
            <a:normAutofit fontScale="77500" lnSpcReduction="20000"/>
          </a:bodyPr>
          <a:lstStyle/>
          <a:p>
            <a:pPr lvl="0">
              <a:lnSpc>
                <a:spcPct val="150000"/>
              </a:lnSpc>
            </a:pPr>
            <a:r>
              <a:rPr lang="en-US" sz="2000" dirty="0">
                <a:latin typeface="Times New Roman" panose="02020603050405020304" pitchFamily="18" charset="0"/>
                <a:cs typeface="Times New Roman" panose="02020603050405020304" pitchFamily="18" charset="0"/>
              </a:rPr>
              <a:t>Unilever operates across many international markets (</a:t>
            </a:r>
            <a:r>
              <a:rPr lang="en-GB" sz="2000" dirty="0">
                <a:latin typeface="Times New Roman" panose="02020603050405020304" pitchFamily="18" charset="0"/>
                <a:cs typeface="Times New Roman" panose="02020603050405020304" pitchFamily="18" charset="0"/>
              </a:rPr>
              <a:t>Fernandes and Shailashree, 2022). </a:t>
            </a:r>
            <a:endParaRPr lang="en-US" sz="2000" dirty="0">
              <a:latin typeface="Times New Roman" panose="02020603050405020304" pitchFamily="18" charset="0"/>
              <a:cs typeface="Times New Roman" panose="02020603050405020304" pitchFamily="18" charset="0"/>
            </a:endParaRPr>
          </a:p>
          <a:p>
            <a:pPr lvl="0">
              <a:lnSpc>
                <a:spcPct val="150000"/>
              </a:lnSpc>
            </a:pPr>
            <a:r>
              <a:rPr lang="en-US" sz="2000" dirty="0">
                <a:latin typeface="Times New Roman" panose="02020603050405020304" pitchFamily="18" charset="0"/>
                <a:cs typeface="Times New Roman" panose="02020603050405020304" pitchFamily="18" charset="0"/>
              </a:rPr>
              <a:t>Leaders manage culturally diverse employees worldwide</a:t>
            </a:r>
          </a:p>
          <a:p>
            <a:pPr lvl="0">
              <a:lnSpc>
                <a:spcPct val="150000"/>
              </a:lnSpc>
            </a:pPr>
            <a:r>
              <a:rPr lang="en-US" sz="2000" dirty="0">
                <a:latin typeface="Times New Roman" panose="02020603050405020304" pitchFamily="18" charset="0"/>
                <a:cs typeface="Times New Roman" panose="02020603050405020304" pitchFamily="18" charset="0"/>
              </a:rPr>
              <a:t>The company provides cultural awareness training programmes</a:t>
            </a:r>
          </a:p>
          <a:p>
            <a:pPr lvl="0">
              <a:lnSpc>
                <a:spcPct val="150000"/>
              </a:lnSpc>
            </a:pPr>
            <a:r>
              <a:rPr lang="en-US" sz="2000" dirty="0">
                <a:latin typeface="Times New Roman" panose="02020603050405020304" pitchFamily="18" charset="0"/>
                <a:cs typeface="Times New Roman" panose="02020603050405020304" pitchFamily="18" charset="0"/>
              </a:rPr>
              <a:t>Promotes an inclusive and respectful leadership culture</a:t>
            </a:r>
          </a:p>
          <a:p>
            <a:pPr lvl="0">
              <a:lnSpc>
                <a:spcPct val="150000"/>
              </a:lnSpc>
            </a:pPr>
            <a:r>
              <a:rPr lang="en-US" sz="2000" dirty="0">
                <a:latin typeface="Times New Roman" panose="02020603050405020304" pitchFamily="18" charset="0"/>
                <a:cs typeface="Times New Roman" panose="02020603050405020304" pitchFamily="18" charset="0"/>
              </a:rPr>
              <a:t>Cultural intelligence supports global teamwork and business success</a:t>
            </a:r>
          </a:p>
          <a:p>
            <a:pPr>
              <a:lnSpc>
                <a:spcPct val="150000"/>
              </a:lnSpc>
            </a:pPr>
            <a:endParaRPr lang="en-US" sz="2000" dirty="0"/>
          </a:p>
        </p:txBody>
      </p:sp>
      <p:pic>
        <p:nvPicPr>
          <p:cNvPr id="5" name="Picture 4">
            <a:extLst>
              <a:ext uri="{FF2B5EF4-FFF2-40B4-BE49-F238E27FC236}">
                <a16:creationId xmlns:a16="http://schemas.microsoft.com/office/drawing/2014/main" id="{A3A4156D-2B45-2586-EE38-A4157201E7E6}"/>
              </a:ext>
            </a:extLst>
          </p:cNvPr>
          <p:cNvPicPr>
            <a:picLocks noChangeAspect="1"/>
          </p:cNvPicPr>
          <p:nvPr/>
        </p:nvPicPr>
        <p:blipFill>
          <a:blip r:embed="rId3"/>
          <a:stretch>
            <a:fillRect/>
          </a:stretch>
        </p:blipFill>
        <p:spPr>
          <a:xfrm>
            <a:off x="5555398" y="2318673"/>
            <a:ext cx="5150277" cy="289703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14F9E2E-BBD3-B9E8-E0EE-88B79698A751}"/>
              </a:ext>
            </a:extLst>
          </p:cNvPr>
          <p:cNvSpPr txBox="1"/>
          <p:nvPr/>
        </p:nvSpPr>
        <p:spPr>
          <a:xfrm>
            <a:off x="6066523" y="5419937"/>
            <a:ext cx="3621506" cy="786754"/>
          </a:xfrm>
          <a:prstGeom prst="rect">
            <a:avLst/>
          </a:prstGeom>
          <a:noFill/>
        </p:spPr>
        <p:txBody>
          <a:bodyPr wrap="square" rtlCol="0">
            <a:spAutoFit/>
          </a:bodyPr>
          <a:lstStyle/>
          <a:p>
            <a:pPr algn="ctr">
              <a:lnSpc>
                <a:spcPct val="150000"/>
              </a:lnSpc>
            </a:pPr>
            <a:r>
              <a:rPr lang="en-US" sz="1600" dirty="0">
                <a:latin typeface="Times New Roman" panose="02020603050405020304" pitchFamily="18" charset="0"/>
                <a:cs typeface="Times New Roman" panose="02020603050405020304" pitchFamily="18" charset="0"/>
              </a:rPr>
              <a:t>Figures 2: </a:t>
            </a:r>
            <a:r>
              <a:rPr lang="en-US" sz="1600" dirty="0">
                <a:latin typeface="Times New Roman" panose="02020603050405020304" pitchFamily="18" charset="0"/>
                <a:cs typeface="Times New Roman" panose="02020603050405020304" pitchFamily="18" charset="0"/>
                <a:hlinkClick r:id="rId4"/>
              </a:rPr>
              <a:t>Unilever</a:t>
            </a:r>
          </a:p>
          <a:p>
            <a:pPr algn="ctr">
              <a:lnSpc>
                <a:spcPct val="150000"/>
              </a:lnSpc>
            </a:pPr>
            <a:r>
              <a:rPr lang="en-US" sz="1600" dirty="0">
                <a:latin typeface="Times New Roman" panose="02020603050405020304" pitchFamily="18" charset="0"/>
                <a:cs typeface="Times New Roman" panose="02020603050405020304" pitchFamily="18" charset="0"/>
              </a:rPr>
              <a:t>(Source: </a:t>
            </a:r>
            <a:r>
              <a:rPr lang="en-US" sz="1600" u="sng" dirty="0">
                <a:latin typeface="Times New Roman" panose="02020603050405020304" pitchFamily="18" charset="0"/>
                <a:cs typeface="Times New Roman" panose="02020603050405020304" pitchFamily="18" charset="0"/>
                <a:hlinkClick r:id="rId5"/>
              </a:rPr>
              <a:t>A.B. Brown</a:t>
            </a:r>
            <a:r>
              <a:rPr lang="en-US" sz="1600" u="sng"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2021)</a:t>
            </a:r>
          </a:p>
        </p:txBody>
      </p:sp>
    </p:spTree>
    <p:extLst>
      <p:ext uri="{BB962C8B-B14F-4D97-AF65-F5344CB8AC3E}">
        <p14:creationId xmlns:p14="http://schemas.microsoft.com/office/powerpoint/2010/main" val="4199132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0D7B6173-1D58-48E2-83CF-37350F315F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02EBFA83-D4DB-4CA0-B229-9E44634D7F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88" name="Picture 3087">
            <a:extLst>
              <a:ext uri="{FF2B5EF4-FFF2-40B4-BE49-F238E27FC236}">
                <a16:creationId xmlns:a16="http://schemas.microsoft.com/office/drawing/2014/main" id="{B0DAC8FB-A162-44E3-A606-C855A03A5B0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3085" name="Rectangle 3084">
            <a:extLst>
              <a:ext uri="{FF2B5EF4-FFF2-40B4-BE49-F238E27FC236}">
                <a16:creationId xmlns:a16="http://schemas.microsoft.com/office/drawing/2014/main" id="{21BDEC81-16A7-4451-B893-C15000083B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Rectangle 3086">
            <a:extLst>
              <a:ext uri="{FF2B5EF4-FFF2-40B4-BE49-F238E27FC236}">
                <a16:creationId xmlns:a16="http://schemas.microsoft.com/office/drawing/2014/main" id="{26A515A1-4D80-430E-BE0A-71A290516A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4289AC8-E769-6A23-FDC2-3B6037A1CA1A}"/>
              </a:ext>
            </a:extLst>
          </p:cNvPr>
          <p:cNvSpPr>
            <a:spLocks noGrp="1"/>
          </p:cNvSpPr>
          <p:nvPr>
            <p:ph type="title"/>
          </p:nvPr>
        </p:nvSpPr>
        <p:spPr>
          <a:xfrm>
            <a:off x="6597016" y="905011"/>
            <a:ext cx="4589328" cy="1460646"/>
          </a:xfrm>
        </p:spPr>
        <p:txBody>
          <a:bodyPr anchor="b">
            <a:normAutofit/>
          </a:bodyPr>
          <a:lstStyle/>
          <a:p>
            <a:pPr algn="ctr"/>
            <a:r>
              <a:rPr lang="en-GB" b="1" dirty="0">
                <a:latin typeface="Times New Roman" panose="02020603050405020304" pitchFamily="18" charset="0"/>
                <a:cs typeface="Times New Roman" panose="02020603050405020304" pitchFamily="18" charset="0"/>
              </a:rPr>
              <a:t>Business Example 3: Microsoft</a:t>
            </a:r>
            <a:endParaRPr lang="en-US" b="1" dirty="0">
              <a:latin typeface="Times New Roman" panose="02020603050405020304" pitchFamily="18" charset="0"/>
              <a:cs typeface="Times New Roman" panose="02020603050405020304" pitchFamily="18" charset="0"/>
            </a:endParaRPr>
          </a:p>
        </p:txBody>
      </p:sp>
      <p:pic>
        <p:nvPicPr>
          <p:cNvPr id="3074" name="Picture 2" descr="Microsoft fights $2.8 billion UK lawsuit over cloud computing licences |  Reuters">
            <a:extLst>
              <a:ext uri="{FF2B5EF4-FFF2-40B4-BE49-F238E27FC236}">
                <a16:creationId xmlns:a16="http://schemas.microsoft.com/office/drawing/2014/main" id="{AACCF121-4F29-7630-BB6B-2660E0183EBC}"/>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tretch>
            <a:fillRect/>
          </a:stretch>
        </p:blipFill>
        <p:spPr bwMode="auto">
          <a:xfrm>
            <a:off x="1155502" y="1270000"/>
            <a:ext cx="4528383" cy="30340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45878C3-023E-96E7-D645-DA2B135C9DE2}"/>
              </a:ext>
            </a:extLst>
          </p:cNvPr>
          <p:cNvSpPr>
            <a:spLocks noGrp="1"/>
          </p:cNvSpPr>
          <p:nvPr>
            <p:ph idx="1"/>
          </p:nvPr>
        </p:nvSpPr>
        <p:spPr>
          <a:xfrm>
            <a:off x="6508116" y="2383475"/>
            <a:ext cx="4589328" cy="3331525"/>
          </a:xfrm>
        </p:spPr>
        <p:txBody>
          <a:bodyPr>
            <a:normAutofit/>
          </a:bodyPr>
          <a:lstStyle/>
          <a:p>
            <a:pPr lvl="0"/>
            <a:r>
              <a:rPr lang="en-US" sz="1800" dirty="0">
                <a:latin typeface="Times New Roman" panose="02020603050405020304" pitchFamily="18" charset="0"/>
                <a:cs typeface="Times New Roman" panose="02020603050405020304" pitchFamily="18" charset="0"/>
              </a:rPr>
              <a:t>Microsoft strongly promotes inclusive and responsible leadership practices (</a:t>
            </a:r>
            <a:r>
              <a:rPr lang="en-GB" sz="1800" dirty="0">
                <a:latin typeface="Times New Roman" panose="02020603050405020304" pitchFamily="18" charset="0"/>
                <a:cs typeface="Times New Roman" panose="02020603050405020304" pitchFamily="18" charset="0"/>
              </a:rPr>
              <a:t>Qiang, 2025). </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Leaders support diversity and inclusion across global workplaces</a:t>
            </a:r>
          </a:p>
          <a:p>
            <a:pPr lvl="0"/>
            <a:r>
              <a:rPr lang="en-US" sz="1800" dirty="0">
                <a:latin typeface="Times New Roman" panose="02020603050405020304" pitchFamily="18" charset="0"/>
                <a:cs typeface="Times New Roman" panose="02020603050405020304" pitchFamily="18" charset="0"/>
              </a:rPr>
              <a:t>Cultural awareness programmes help employees understand different cultures</a:t>
            </a:r>
          </a:p>
          <a:p>
            <a:pPr lvl="0"/>
            <a:r>
              <a:rPr lang="en-US" sz="1800" dirty="0">
                <a:latin typeface="Times New Roman" panose="02020603050405020304" pitchFamily="18" charset="0"/>
                <a:cs typeface="Times New Roman" panose="02020603050405020304" pitchFamily="18" charset="0"/>
              </a:rPr>
              <a:t>Encourages respect, collaboration, and equal opportunities for all employees</a:t>
            </a:r>
          </a:p>
          <a:p>
            <a:pPr lvl="0"/>
            <a:r>
              <a:rPr lang="en-US" sz="1800" dirty="0">
                <a:latin typeface="Times New Roman" panose="02020603050405020304" pitchFamily="18" charset="0"/>
                <a:cs typeface="Times New Roman" panose="02020603050405020304" pitchFamily="18" charset="0"/>
              </a:rPr>
              <a:t>Cultural intelligence improves teamwork and innovation globally</a:t>
            </a:r>
          </a:p>
          <a:p>
            <a:endParaRPr lang="en-US" sz="1700" dirty="0"/>
          </a:p>
        </p:txBody>
      </p:sp>
      <p:sp>
        <p:nvSpPr>
          <p:cNvPr id="4" name="TextBox 3">
            <a:extLst>
              <a:ext uri="{FF2B5EF4-FFF2-40B4-BE49-F238E27FC236}">
                <a16:creationId xmlns:a16="http://schemas.microsoft.com/office/drawing/2014/main" id="{264C2A65-CEDF-7A36-760C-CC97D54EEA22}"/>
              </a:ext>
            </a:extLst>
          </p:cNvPr>
          <p:cNvSpPr txBox="1"/>
          <p:nvPr/>
        </p:nvSpPr>
        <p:spPr>
          <a:xfrm>
            <a:off x="1155502" y="4408055"/>
            <a:ext cx="4589328" cy="873572"/>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Figures 3: </a:t>
            </a:r>
            <a:r>
              <a:rPr lang="en-US" dirty="0">
                <a:latin typeface="Times New Roman" panose="02020603050405020304" pitchFamily="18" charset="0"/>
                <a:cs typeface="Times New Roman" panose="02020603050405020304" pitchFamily="18" charset="0"/>
                <a:hlinkClick r:id="rId5"/>
              </a:rPr>
              <a:t>Microsoft </a:t>
            </a:r>
          </a:p>
          <a:p>
            <a:pPr algn="ctr">
              <a:lnSpc>
                <a:spcPct val="150000"/>
              </a:lnSpc>
            </a:pPr>
            <a:r>
              <a:rPr lang="en-US" dirty="0">
                <a:latin typeface="Times New Roman" panose="02020603050405020304" pitchFamily="18" charset="0"/>
                <a:cs typeface="Times New Roman" panose="02020603050405020304" pitchFamily="18" charset="0"/>
              </a:rPr>
              <a:t>(Source:  Reuters, 2025)</a:t>
            </a:r>
          </a:p>
        </p:txBody>
      </p:sp>
    </p:spTree>
    <p:extLst>
      <p:ext uri="{BB962C8B-B14F-4D97-AF65-F5344CB8AC3E}">
        <p14:creationId xmlns:p14="http://schemas.microsoft.com/office/powerpoint/2010/main" val="1028059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4" name="Rectangle 5183">
            <a:extLst>
              <a:ext uri="{FF2B5EF4-FFF2-40B4-BE49-F238E27FC236}">
                <a16:creationId xmlns:a16="http://schemas.microsoft.com/office/drawing/2014/main" id="{4AC6B390-BC59-4F1D-A0EE-D71A92F0A0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85" name="Freeform: Shape 5184">
            <a:extLst>
              <a:ext uri="{FF2B5EF4-FFF2-40B4-BE49-F238E27FC236}">
                <a16:creationId xmlns:a16="http://schemas.microsoft.com/office/drawing/2014/main" id="{B6C60D79-16F1-4C4B-B7E3-7634E7069C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Starbucks UK sees £35m pre-tax loss in 2024">
            <a:extLst>
              <a:ext uri="{FF2B5EF4-FFF2-40B4-BE49-F238E27FC236}">
                <a16:creationId xmlns:a16="http://schemas.microsoft.com/office/drawing/2014/main" id="{23BD119E-D54B-190B-FB3E-F4AE542F8E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718336"/>
            <a:ext cx="4777381" cy="324861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5186" name="Arc 5185">
            <a:extLst>
              <a:ext uri="{FF2B5EF4-FFF2-40B4-BE49-F238E27FC236}">
                <a16:creationId xmlns:a16="http://schemas.microsoft.com/office/drawing/2014/main" id="{426B127E-6498-4C77-9C9D-4553A5113B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E39C39-0CD2-A807-3250-29FE7145B8A6}"/>
              </a:ext>
            </a:extLst>
          </p:cNvPr>
          <p:cNvSpPr>
            <a:spLocks noGrp="1"/>
          </p:cNvSpPr>
          <p:nvPr>
            <p:ph type="title"/>
          </p:nvPr>
        </p:nvSpPr>
        <p:spPr>
          <a:xfrm>
            <a:off x="385011" y="479493"/>
            <a:ext cx="5710990" cy="1325563"/>
          </a:xfrm>
        </p:spPr>
        <p:txBody>
          <a:bodyPr>
            <a:normAutofit/>
          </a:bodyPr>
          <a:lstStyle/>
          <a:p>
            <a:r>
              <a:rPr lang="en-GB" b="1" dirty="0">
                <a:latin typeface="Times New Roman" panose="02020603050405020304" pitchFamily="18" charset="0"/>
                <a:cs typeface="Times New Roman" panose="02020603050405020304" pitchFamily="18" charset="0"/>
              </a:rPr>
              <a:t>Business Example 4: Starbucks</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2B7394-62BB-9A92-57A8-32CC7DCF5546}"/>
              </a:ext>
            </a:extLst>
          </p:cNvPr>
          <p:cNvSpPr>
            <a:spLocks noGrp="1"/>
          </p:cNvSpPr>
          <p:nvPr>
            <p:ph idx="1"/>
          </p:nvPr>
        </p:nvSpPr>
        <p:spPr>
          <a:xfrm>
            <a:off x="300789" y="1984443"/>
            <a:ext cx="5795212" cy="4192520"/>
          </a:xfrm>
        </p:spPr>
        <p:txBody>
          <a:bodyPr>
            <a:normAutofit/>
          </a:bodyPr>
          <a:lstStyle/>
          <a:p>
            <a:pPr lvl="0"/>
            <a:r>
              <a:rPr lang="en-US" sz="2200" dirty="0">
                <a:latin typeface="Times New Roman" panose="02020603050405020304" pitchFamily="18" charset="0"/>
                <a:cs typeface="Times New Roman" panose="02020603050405020304" pitchFamily="18" charset="0"/>
              </a:rPr>
              <a:t>Starbucks operates in many international markets worldwide (</a:t>
            </a:r>
            <a:r>
              <a:rPr lang="en-GB" sz="2200" dirty="0">
                <a:latin typeface="Times New Roman" panose="02020603050405020304" pitchFamily="18" charset="0"/>
                <a:cs typeface="Times New Roman" panose="02020603050405020304" pitchFamily="18" charset="0"/>
              </a:rPr>
              <a:t>Chernev, 2025). </a:t>
            </a:r>
            <a:endParaRPr lang="en-US" sz="2200" dirty="0">
              <a:latin typeface="Times New Roman" panose="02020603050405020304" pitchFamily="18" charset="0"/>
              <a:cs typeface="Times New Roman" panose="02020603050405020304" pitchFamily="18" charset="0"/>
            </a:endParaRPr>
          </a:p>
          <a:p>
            <a:pPr lvl="0"/>
            <a:r>
              <a:rPr lang="en-US" sz="2200" dirty="0">
                <a:latin typeface="Times New Roman" panose="02020603050405020304" pitchFamily="18" charset="0"/>
                <a:cs typeface="Times New Roman" panose="02020603050405020304" pitchFamily="18" charset="0"/>
              </a:rPr>
              <a:t>Leaders manage culturally diverse employees and customers</a:t>
            </a:r>
          </a:p>
          <a:p>
            <a:pPr lvl="0"/>
            <a:r>
              <a:rPr lang="en-US" sz="2200" dirty="0">
                <a:latin typeface="Times New Roman" panose="02020603050405020304" pitchFamily="18" charset="0"/>
                <a:cs typeface="Times New Roman" panose="02020603050405020304" pitchFamily="18" charset="0"/>
              </a:rPr>
              <a:t>Company promotes diversity, equity, and inclusion policies</a:t>
            </a:r>
          </a:p>
          <a:p>
            <a:pPr lvl="0"/>
            <a:r>
              <a:rPr lang="en-US" sz="2200" dirty="0">
                <a:latin typeface="Times New Roman" panose="02020603050405020304" pitchFamily="18" charset="0"/>
                <a:cs typeface="Times New Roman" panose="02020603050405020304" pitchFamily="18" charset="0"/>
              </a:rPr>
              <a:t>Cultural awareness training provided for managers</a:t>
            </a:r>
          </a:p>
          <a:p>
            <a:pPr lvl="0"/>
            <a:r>
              <a:rPr lang="en-US" sz="2200" dirty="0">
                <a:latin typeface="Times New Roman" panose="02020603050405020304" pitchFamily="18" charset="0"/>
                <a:cs typeface="Times New Roman" panose="02020603050405020304" pitchFamily="18" charset="0"/>
              </a:rPr>
              <a:t>Cultural intelligence improves customer service and global brand reputation</a:t>
            </a:r>
          </a:p>
          <a:p>
            <a:endParaRPr lang="en-US" sz="2200" dirty="0"/>
          </a:p>
        </p:txBody>
      </p:sp>
      <p:sp>
        <p:nvSpPr>
          <p:cNvPr id="4" name="TextBox 3">
            <a:extLst>
              <a:ext uri="{FF2B5EF4-FFF2-40B4-BE49-F238E27FC236}">
                <a16:creationId xmlns:a16="http://schemas.microsoft.com/office/drawing/2014/main" id="{603B51FE-9562-4492-047D-3F1A08BD56D5}"/>
              </a:ext>
            </a:extLst>
          </p:cNvPr>
          <p:cNvSpPr txBox="1"/>
          <p:nvPr/>
        </p:nvSpPr>
        <p:spPr>
          <a:xfrm>
            <a:off x="6541053" y="5192449"/>
            <a:ext cx="4392479"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Figures 4: </a:t>
            </a:r>
            <a:r>
              <a:rPr lang="en-US" dirty="0">
                <a:latin typeface="Times New Roman" panose="02020603050405020304" pitchFamily="18" charset="0"/>
                <a:cs typeface="Times New Roman" panose="02020603050405020304" pitchFamily="18" charset="0"/>
                <a:hlinkClick r:id="rId4"/>
              </a:rPr>
              <a:t>Starbucks UK</a:t>
            </a:r>
          </a:p>
          <a:p>
            <a:pPr algn="ctr"/>
            <a:r>
              <a:rPr lang="en-US" dirty="0">
                <a:latin typeface="Times New Roman" panose="02020603050405020304" pitchFamily="18" charset="0"/>
                <a:cs typeface="Times New Roman" panose="02020603050405020304" pitchFamily="18" charset="0"/>
              </a:rPr>
              <a:t>(Source: </a:t>
            </a:r>
            <a:r>
              <a:rPr lang="en-US" b="1" dirty="0">
                <a:latin typeface="Times New Roman" panose="02020603050405020304" pitchFamily="18" charset="0"/>
                <a:cs typeface="Times New Roman" panose="02020603050405020304" pitchFamily="18" charset="0"/>
                <a:hlinkClick r:id="rId5"/>
              </a:rPr>
              <a:t>Joshua Walton</a:t>
            </a: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2025) </a:t>
            </a:r>
          </a:p>
        </p:txBody>
      </p:sp>
    </p:spTree>
    <p:extLst>
      <p:ext uri="{BB962C8B-B14F-4D97-AF65-F5344CB8AC3E}">
        <p14:creationId xmlns:p14="http://schemas.microsoft.com/office/powerpoint/2010/main" val="2329538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F23E05-E5C5-497C-A842-7BD21B2076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CF3B3-CB96-7800-1933-020E325FB7B4}"/>
              </a:ext>
            </a:extLst>
          </p:cNvPr>
          <p:cNvSpPr>
            <a:spLocks noGrp="1"/>
          </p:cNvSpPr>
          <p:nvPr>
            <p:ph type="title"/>
          </p:nvPr>
        </p:nvSpPr>
        <p:spPr>
          <a:xfrm>
            <a:off x="279212" y="221301"/>
            <a:ext cx="11630526" cy="920978"/>
          </a:xfrm>
        </p:spPr>
        <p:txBody>
          <a:bodyPr>
            <a:noAutofit/>
          </a:bodyPr>
          <a:lstStyle/>
          <a:p>
            <a:pPr algn="ctr">
              <a:lnSpc>
                <a:spcPct val="150000"/>
              </a:lnSpc>
            </a:pPr>
            <a:r>
              <a:rPr lang="en-GB" sz="6000" b="1" dirty="0">
                <a:latin typeface="Times New Roman" panose="02020603050405020304" pitchFamily="18" charset="0"/>
                <a:cs typeface="Times New Roman" panose="02020603050405020304" pitchFamily="18" charset="0"/>
              </a:rPr>
              <a:t>Comparison of EI and CQ</a:t>
            </a:r>
            <a:endParaRPr lang="en-US" sz="6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D6565CE4-9929-F892-22F5-FBDC7490EC09}"/>
              </a:ext>
            </a:extLst>
          </p:cNvPr>
          <p:cNvPicPr>
            <a:picLocks noChangeAspect="1"/>
          </p:cNvPicPr>
          <p:nvPr/>
        </p:nvPicPr>
        <p:blipFill>
          <a:blip r:embed="rId3"/>
          <a:srcRect l="5713" r="34279" b="-2"/>
          <a:stretch>
            <a:fillRect/>
          </a:stretch>
        </p:blipFill>
        <p:spPr>
          <a:xfrm>
            <a:off x="8442487" y="1747032"/>
            <a:ext cx="3364502" cy="3728611"/>
          </a:xfrm>
          <a:prstGeom prst="rect">
            <a:avLst/>
          </a:prstGeom>
        </p:spPr>
      </p:pic>
      <p:graphicFrame>
        <p:nvGraphicFramePr>
          <p:cNvPr id="5" name="Content Placeholder 2">
            <a:extLst>
              <a:ext uri="{FF2B5EF4-FFF2-40B4-BE49-F238E27FC236}">
                <a16:creationId xmlns:a16="http://schemas.microsoft.com/office/drawing/2014/main" id="{9DE53136-AC44-F910-5811-E52505130C6E}"/>
              </a:ext>
            </a:extLst>
          </p:cNvPr>
          <p:cNvGraphicFramePr>
            <a:graphicFrameLocks noGrp="1"/>
          </p:cNvGraphicFramePr>
          <p:nvPr>
            <p:ph idx="1"/>
            <p:extLst>
              <p:ext uri="{D42A27DB-BD31-4B8C-83A1-F6EECF244321}">
                <p14:modId xmlns:p14="http://schemas.microsoft.com/office/powerpoint/2010/main" val="34950347"/>
              </p:ext>
            </p:extLst>
          </p:nvPr>
        </p:nvGraphicFramePr>
        <p:xfrm>
          <a:off x="385011" y="1363580"/>
          <a:ext cx="7675514" cy="5273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61367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C130C-832B-9716-DD8A-F0AF17D54011}"/>
              </a:ext>
            </a:extLst>
          </p:cNvPr>
          <p:cNvSpPr>
            <a:spLocks noGrp="1"/>
          </p:cNvSpPr>
          <p:nvPr>
            <p:ph type="title"/>
          </p:nvPr>
        </p:nvSpPr>
        <p:spPr>
          <a:xfrm>
            <a:off x="1058779" y="1866829"/>
            <a:ext cx="4507832" cy="3058098"/>
          </a:xfrm>
        </p:spPr>
        <p:txBody>
          <a:bodyPr>
            <a:normAutofit fontScale="90000"/>
          </a:bodyPr>
          <a:lstStyle/>
          <a:p>
            <a:pPr algn="ctr">
              <a:lnSpc>
                <a:spcPct val="150000"/>
              </a:lnSpc>
            </a:pPr>
            <a:r>
              <a:rPr lang="en-GB" b="1" dirty="0">
                <a:solidFill>
                  <a:schemeClr val="bg1"/>
                </a:solidFill>
                <a:latin typeface="Times New Roman" panose="02020603050405020304" pitchFamily="18" charset="0"/>
                <a:cs typeface="Times New Roman" panose="02020603050405020304" pitchFamily="18" charset="0"/>
              </a:rPr>
              <a:t>Personal Leadership Development</a:t>
            </a:r>
            <a:endParaRPr lang="en-US" dirty="0">
              <a:solidFill>
                <a:schemeClr val="bg1"/>
              </a:solidFill>
              <a:latin typeface="Times New Roman" panose="02020603050405020304" pitchFamily="18" charset="0"/>
              <a:cs typeface="Times New Roman" panose="02020603050405020304" pitchFamily="18" charset="0"/>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E183F61-9F35-FDC1-38EC-5A4806584B36}"/>
              </a:ext>
            </a:extLst>
          </p:cNvPr>
          <p:cNvSpPr>
            <a:spLocks noGrp="1"/>
          </p:cNvSpPr>
          <p:nvPr>
            <p:ph idx="1"/>
          </p:nvPr>
        </p:nvSpPr>
        <p:spPr>
          <a:xfrm>
            <a:off x="6336632" y="1130846"/>
            <a:ext cx="5566610" cy="5013280"/>
          </a:xfrm>
        </p:spPr>
        <p:txBody>
          <a:bodyPr>
            <a:normAutofit fontScale="85000" lnSpcReduction="10000"/>
          </a:bodyPr>
          <a:lstStyle/>
          <a:p>
            <a:pPr lvl="0">
              <a:lnSpc>
                <a:spcPct val="150000"/>
              </a:lnSpc>
            </a:pPr>
            <a:r>
              <a:rPr lang="en-US" sz="2600" dirty="0">
                <a:solidFill>
                  <a:schemeClr val="bg1"/>
                </a:solidFill>
                <a:latin typeface="Times New Roman" panose="02020603050405020304" pitchFamily="18" charset="0"/>
                <a:cs typeface="Times New Roman" panose="02020603050405020304" pitchFamily="18" charset="0"/>
              </a:rPr>
              <a:t>Leaders should develop strong emotional awareness</a:t>
            </a:r>
          </a:p>
          <a:p>
            <a:pPr lvl="0">
              <a:lnSpc>
                <a:spcPct val="150000"/>
              </a:lnSpc>
            </a:pPr>
            <a:r>
              <a:rPr lang="en-US" sz="2600" dirty="0">
                <a:solidFill>
                  <a:schemeClr val="bg1"/>
                </a:solidFill>
                <a:latin typeface="Times New Roman" panose="02020603050405020304" pitchFamily="18" charset="0"/>
                <a:cs typeface="Times New Roman" panose="02020603050405020304" pitchFamily="18" charset="0"/>
              </a:rPr>
              <a:t>Improve communication and interpersonal skills</a:t>
            </a:r>
          </a:p>
          <a:p>
            <a:pPr lvl="0">
              <a:lnSpc>
                <a:spcPct val="150000"/>
              </a:lnSpc>
            </a:pPr>
            <a:r>
              <a:rPr lang="en-US" sz="2600" dirty="0">
                <a:solidFill>
                  <a:schemeClr val="bg1"/>
                </a:solidFill>
                <a:latin typeface="Times New Roman" panose="02020603050405020304" pitchFamily="18" charset="0"/>
                <a:cs typeface="Times New Roman" panose="02020603050405020304" pitchFamily="18" charset="0"/>
              </a:rPr>
              <a:t>Learn about different cultures and values</a:t>
            </a:r>
          </a:p>
          <a:p>
            <a:pPr lvl="0">
              <a:lnSpc>
                <a:spcPct val="150000"/>
              </a:lnSpc>
            </a:pPr>
            <a:r>
              <a:rPr lang="en-US" sz="2600" dirty="0">
                <a:solidFill>
                  <a:schemeClr val="bg1"/>
                </a:solidFill>
                <a:latin typeface="Times New Roman" panose="02020603050405020304" pitchFamily="18" charset="0"/>
                <a:cs typeface="Times New Roman" panose="02020603050405020304" pitchFamily="18" charset="0"/>
              </a:rPr>
              <a:t>Gain international exposure and experience (</a:t>
            </a:r>
            <a:r>
              <a:rPr lang="en-GB" sz="2600" dirty="0">
                <a:solidFill>
                  <a:schemeClr val="bg1"/>
                </a:solidFill>
                <a:latin typeface="Times New Roman" panose="02020603050405020304" pitchFamily="18" charset="0"/>
                <a:cs typeface="Times New Roman" panose="02020603050405020304" pitchFamily="18" charset="0"/>
              </a:rPr>
              <a:t>Andrews, Borrego, and Boklage, 2021). </a:t>
            </a:r>
            <a:endParaRPr lang="en-US" sz="2600" dirty="0">
              <a:solidFill>
                <a:schemeClr val="bg1"/>
              </a:solidFill>
              <a:latin typeface="Times New Roman" panose="02020603050405020304" pitchFamily="18" charset="0"/>
              <a:cs typeface="Times New Roman" panose="02020603050405020304" pitchFamily="18" charset="0"/>
            </a:endParaRPr>
          </a:p>
          <a:p>
            <a:pPr lvl="0">
              <a:lnSpc>
                <a:spcPct val="150000"/>
              </a:lnSpc>
            </a:pPr>
            <a:r>
              <a:rPr lang="en-US" sz="2600" dirty="0">
                <a:solidFill>
                  <a:schemeClr val="bg1"/>
                </a:solidFill>
                <a:latin typeface="Times New Roman" panose="02020603050405020304" pitchFamily="18" charset="0"/>
                <a:cs typeface="Times New Roman" panose="02020603050405020304" pitchFamily="18" charset="0"/>
              </a:rPr>
              <a:t>Continuous leadership learning supports professional development</a:t>
            </a:r>
          </a:p>
          <a:p>
            <a:endParaRPr lang="en-US" sz="2400" dirty="0">
              <a:solidFill>
                <a:schemeClr val="bg1"/>
              </a:solidFill>
            </a:endParaRPr>
          </a:p>
        </p:txBody>
      </p:sp>
    </p:spTree>
    <p:extLst>
      <p:ext uri="{BB962C8B-B14F-4D97-AF65-F5344CB8AC3E}">
        <p14:creationId xmlns:p14="http://schemas.microsoft.com/office/powerpoint/2010/main" val="1935297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F61EA3-B236-439E-9C0B-340980D56B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D5116-7008-24B6-726D-705D50B33425}"/>
              </a:ext>
            </a:extLst>
          </p:cNvPr>
          <p:cNvSpPr>
            <a:spLocks noGrp="1"/>
          </p:cNvSpPr>
          <p:nvPr>
            <p:ph type="title"/>
          </p:nvPr>
        </p:nvSpPr>
        <p:spPr>
          <a:xfrm>
            <a:off x="808638" y="386930"/>
            <a:ext cx="9236700" cy="1188950"/>
          </a:xfrm>
        </p:spPr>
        <p:txBody>
          <a:bodyPr anchor="b">
            <a:normAutofit/>
          </a:bodyPr>
          <a:lstStyle/>
          <a:p>
            <a:pPr algn="ctr"/>
            <a:r>
              <a:rPr lang="en-GB" sz="7200" b="1" dirty="0">
                <a:latin typeface="Times New Roman" panose="02020603050405020304" pitchFamily="18" charset="0"/>
                <a:cs typeface="Times New Roman" panose="02020603050405020304" pitchFamily="18" charset="0"/>
              </a:rPr>
              <a:t>Conclusion</a:t>
            </a:r>
            <a:endParaRPr lang="en-US" sz="7200" dirty="0">
              <a:latin typeface="Times New Roman" panose="02020603050405020304" pitchFamily="18" charset="0"/>
              <a:cs typeface="Times New Roman" panose="02020603050405020304" pitchFamily="18" charset="0"/>
            </a:endParaRPr>
          </a:p>
        </p:txBody>
      </p:sp>
      <p:grpSp>
        <p:nvGrpSpPr>
          <p:cNvPr id="15" name="Group 14">
            <a:extLst>
              <a:ext uri="{FF2B5EF4-FFF2-40B4-BE49-F238E27FC236}">
                <a16:creationId xmlns:a16="http://schemas.microsoft.com/office/drawing/2014/main" id="{28FAF094-D087-493F-8DF9-A486C2D6BBA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4ADD9-91D1-FA2E-A9B4-4EFBCC412CAA}"/>
              </a:ext>
            </a:extLst>
          </p:cNvPr>
          <p:cNvSpPr>
            <a:spLocks noGrp="1"/>
          </p:cNvSpPr>
          <p:nvPr>
            <p:ph idx="1"/>
          </p:nvPr>
        </p:nvSpPr>
        <p:spPr>
          <a:xfrm>
            <a:off x="737407" y="2406317"/>
            <a:ext cx="10199921" cy="3628724"/>
          </a:xfrm>
        </p:spPr>
        <p:txBody>
          <a:bodyPr anchor="ctr">
            <a:normAutofit fontScale="85000" lnSpcReduction="10000"/>
          </a:bodyPr>
          <a:lstStyle/>
          <a:p>
            <a:pPr lvl="0">
              <a:lnSpc>
                <a:spcPct val="150000"/>
              </a:lnSpc>
            </a:pPr>
            <a:r>
              <a:rPr lang="en-US" dirty="0">
                <a:latin typeface="Times New Roman" panose="02020603050405020304" pitchFamily="18" charset="0"/>
                <a:cs typeface="Times New Roman" panose="02020603050405020304" pitchFamily="18" charset="0"/>
              </a:rPr>
              <a:t>Emotional Intelligence strengthens leadership relationships and communication</a:t>
            </a:r>
          </a:p>
          <a:p>
            <a:pPr lvl="0">
              <a:lnSpc>
                <a:spcPct val="150000"/>
              </a:lnSpc>
            </a:pPr>
            <a:r>
              <a:rPr lang="en-US" dirty="0">
                <a:latin typeface="Times New Roman" panose="02020603050405020304" pitchFamily="18" charset="0"/>
                <a:cs typeface="Times New Roman" panose="02020603050405020304" pitchFamily="18" charset="0"/>
              </a:rPr>
              <a:t>Cultural Intelligence supports leadership in multicultural environments</a:t>
            </a:r>
          </a:p>
          <a:p>
            <a:pPr lvl="0">
              <a:lnSpc>
                <a:spcPct val="150000"/>
              </a:lnSpc>
            </a:pPr>
            <a:r>
              <a:rPr lang="en-US" dirty="0">
                <a:latin typeface="Times New Roman" panose="02020603050405020304" pitchFamily="18" charset="0"/>
                <a:cs typeface="Times New Roman" panose="02020603050405020304" pitchFamily="18" charset="0"/>
              </a:rPr>
              <a:t>Both skills are essential in modern global organisations</a:t>
            </a:r>
          </a:p>
          <a:p>
            <a:pPr lvl="0">
              <a:lnSpc>
                <a:spcPct val="150000"/>
              </a:lnSpc>
            </a:pPr>
            <a:r>
              <a:rPr lang="en-US" dirty="0">
                <a:latin typeface="Times New Roman" panose="02020603050405020304" pitchFamily="18" charset="0"/>
                <a:cs typeface="Times New Roman" panose="02020603050405020304" pitchFamily="18" charset="0"/>
              </a:rPr>
              <a:t>Business examples demonstrate practical importance</a:t>
            </a:r>
          </a:p>
          <a:p>
            <a:pPr lvl="0">
              <a:lnSpc>
                <a:spcPct val="150000"/>
              </a:lnSpc>
            </a:pPr>
            <a:r>
              <a:rPr lang="en-US" dirty="0">
                <a:latin typeface="Times New Roman" panose="02020603050405020304" pitchFamily="18" charset="0"/>
                <a:cs typeface="Times New Roman" panose="02020603050405020304" pitchFamily="18" charset="0"/>
              </a:rPr>
              <a:t>Leaders must continuously develop these leadership competencies</a:t>
            </a:r>
          </a:p>
          <a:p>
            <a:endParaRPr lang="en-US" sz="2400" dirty="0"/>
          </a:p>
        </p:txBody>
      </p:sp>
    </p:spTree>
    <p:extLst>
      <p:ext uri="{BB962C8B-B14F-4D97-AF65-F5344CB8AC3E}">
        <p14:creationId xmlns:p14="http://schemas.microsoft.com/office/powerpoint/2010/main" val="2129416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85353-A4B5-B8D3-F6D5-9BDBE3549380}"/>
              </a:ext>
            </a:extLst>
          </p:cNvPr>
          <p:cNvSpPr>
            <a:spLocks noGrp="1"/>
          </p:cNvSpPr>
          <p:nvPr>
            <p:ph type="title"/>
          </p:nvPr>
        </p:nvSpPr>
        <p:spPr>
          <a:xfrm>
            <a:off x="3347634" y="0"/>
            <a:ext cx="3401509" cy="642257"/>
          </a:xfrm>
        </p:spPr>
        <p:txBody>
          <a:bodyPr>
            <a:normAutofit fontScale="90000"/>
          </a:bodyPr>
          <a:lstStyle/>
          <a:p>
            <a:pPr algn="ctr"/>
            <a:r>
              <a:rPr lang="en-GB" sz="6000" b="1" dirty="0">
                <a:latin typeface="Times New Roman" panose="02020603050405020304" pitchFamily="18" charset="0"/>
                <a:cs typeface="Times New Roman" panose="02020603050405020304" pitchFamily="18" charset="0"/>
              </a:rPr>
              <a:t>References</a:t>
            </a:r>
            <a:endParaRPr lang="en-US" sz="6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B2C3A7-A76E-AD68-DFB4-B9C45299CD20}"/>
              </a:ext>
            </a:extLst>
          </p:cNvPr>
          <p:cNvSpPr>
            <a:spLocks noGrp="1"/>
          </p:cNvSpPr>
          <p:nvPr>
            <p:ph idx="1"/>
          </p:nvPr>
        </p:nvSpPr>
        <p:spPr>
          <a:xfrm>
            <a:off x="183950" y="827314"/>
            <a:ext cx="11824100" cy="6030686"/>
          </a:xfrm>
        </p:spPr>
        <p:txBody>
          <a:bodyPr>
            <a:normAutofit fontScale="25000" lnSpcReduction="20000"/>
          </a:bodyPr>
          <a:lstStyle/>
          <a:p>
            <a:pPr algn="just">
              <a:lnSpc>
                <a:spcPct val="170000"/>
              </a:lnSpc>
            </a:pPr>
            <a:r>
              <a:rPr lang="en-GB" sz="3200" dirty="0">
                <a:latin typeface="Times New Roman" panose="02020603050405020304" pitchFamily="18" charset="0"/>
                <a:cs typeface="Times New Roman" panose="02020603050405020304" pitchFamily="18" charset="0"/>
              </a:rPr>
              <a:t>Ahsan, M.J., (2023). The role of emotional intelligence in effective corporate social responsibility leadership. </a:t>
            </a:r>
            <a:r>
              <a:rPr lang="en-GB" sz="3200" i="1" dirty="0">
                <a:latin typeface="Times New Roman" panose="02020603050405020304" pitchFamily="18" charset="0"/>
                <a:cs typeface="Times New Roman" panose="02020603050405020304" pitchFamily="18" charset="0"/>
              </a:rPr>
              <a:t>International Journal of Organizational Analysis</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31</a:t>
            </a:r>
            <a:r>
              <a:rPr lang="en-GB" sz="3200" dirty="0">
                <a:latin typeface="Times New Roman" panose="02020603050405020304" pitchFamily="18" charset="0"/>
                <a:cs typeface="Times New Roman" panose="02020603050405020304" pitchFamily="18" charset="0"/>
              </a:rPr>
              <a:t>(8), pp.75-91.</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Andrews, M.E., Borrego, M. and Boklage, A., (2021). Self-efficacy and belonging: The impact of a university makerspace. </a:t>
            </a:r>
            <a:r>
              <a:rPr lang="en-GB" sz="3200" i="1" dirty="0">
                <a:latin typeface="Times New Roman" panose="02020603050405020304" pitchFamily="18" charset="0"/>
                <a:cs typeface="Times New Roman" panose="02020603050405020304" pitchFamily="18" charset="0"/>
              </a:rPr>
              <a:t>International Journal of STEM education</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8</a:t>
            </a:r>
            <a:r>
              <a:rPr lang="en-GB" sz="3200" dirty="0">
                <a:latin typeface="Times New Roman" panose="02020603050405020304" pitchFamily="18" charset="0"/>
                <a:cs typeface="Times New Roman" panose="02020603050405020304" pitchFamily="18" charset="0"/>
              </a:rPr>
              <a:t>(1), p.24.</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US" sz="3200" dirty="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Babatunde, F., Sunday, H. and Adeshina, O., (2023). Emotional intelligence in conflict management and leadership effectiveness in organizations. </a:t>
            </a:r>
            <a:r>
              <a:rPr lang="en-GB" sz="3200" i="1" dirty="0">
                <a:latin typeface="Times New Roman" panose="02020603050405020304" pitchFamily="18" charset="0"/>
                <a:cs typeface="Times New Roman" panose="02020603050405020304" pitchFamily="18" charset="0"/>
              </a:rPr>
              <a:t>International Journal of Research</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10</a:t>
            </a:r>
            <a:r>
              <a:rPr lang="en-GB" sz="3200" dirty="0">
                <a:latin typeface="Times New Roman" panose="02020603050405020304" pitchFamily="18" charset="0"/>
                <a:cs typeface="Times New Roman" panose="02020603050405020304" pitchFamily="18" charset="0"/>
              </a:rPr>
              <a:t>(3), pp.146-165.</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US" sz="3200" dirty="0">
                <a:latin typeface="Times New Roman" panose="02020603050405020304" pitchFamily="18" charset="0"/>
                <a:cs typeface="Times New Roman" panose="02020603050405020304" pitchFamily="18" charset="0"/>
              </a:rPr>
              <a:t>Brown, A.B. (2021). </a:t>
            </a:r>
            <a:r>
              <a:rPr lang="en-US" sz="3200" i="1" dirty="0">
                <a:latin typeface="Times New Roman" panose="02020603050405020304" pitchFamily="18" charset="0"/>
                <a:cs typeface="Times New Roman" panose="02020603050405020304" pitchFamily="18" charset="0"/>
              </a:rPr>
              <a:t>Unilever backs UK accelerator for diverse suppliers</a:t>
            </a:r>
            <a:r>
              <a:rPr lang="en-US" sz="3200" dirty="0">
                <a:latin typeface="Times New Roman" panose="02020603050405020304" pitchFamily="18" charset="0"/>
                <a:cs typeface="Times New Roman" panose="02020603050405020304" pitchFamily="18" charset="0"/>
              </a:rPr>
              <a:t>, </a:t>
            </a:r>
            <a:r>
              <a:rPr lang="en-US" sz="3200" i="1" dirty="0">
                <a:latin typeface="Times New Roman" panose="02020603050405020304" pitchFamily="18" charset="0"/>
                <a:cs typeface="Times New Roman" panose="02020603050405020304" pitchFamily="18" charset="0"/>
              </a:rPr>
              <a:t>Supply Chain Dive</a:t>
            </a:r>
            <a:r>
              <a:rPr lang="en-US" sz="3200" dirty="0">
                <a:latin typeface="Times New Roman" panose="02020603050405020304" pitchFamily="18" charset="0"/>
                <a:cs typeface="Times New Roman" panose="02020603050405020304" pitchFamily="18" charset="0"/>
              </a:rPr>
              <a:t>. Available at: </a:t>
            </a:r>
            <a:r>
              <a:rPr lang="en-US" sz="3200" u="sng" dirty="0">
                <a:latin typeface="Times New Roman" panose="02020603050405020304" pitchFamily="18" charset="0"/>
                <a:cs typeface="Times New Roman" panose="02020603050405020304" pitchFamily="18" charset="0"/>
                <a:hlinkClick r:id="rId3"/>
              </a:rPr>
              <a:t>https://www.supplychaindive.com/news/unilever-uk-accelerator-diverse-suppliers/602704/</a:t>
            </a:r>
            <a:r>
              <a:rPr lang="en-US" sz="3200" dirty="0">
                <a:latin typeface="Times New Roman" panose="02020603050405020304" pitchFamily="18" charset="0"/>
                <a:cs typeface="Times New Roman" panose="02020603050405020304" pitchFamily="18" charset="0"/>
              </a:rPr>
              <a:t>  (Accessed: 10 March 2025). </a:t>
            </a:r>
          </a:p>
          <a:p>
            <a:pPr algn="just">
              <a:lnSpc>
                <a:spcPct val="170000"/>
              </a:lnSpc>
            </a:pPr>
            <a:r>
              <a:rPr lang="en-US" sz="3200" dirty="0">
                <a:latin typeface="Times New Roman" panose="02020603050405020304" pitchFamily="18" charset="0"/>
                <a:cs typeface="Times New Roman" panose="02020603050405020304" pitchFamily="18" charset="0"/>
              </a:rPr>
              <a:t>Chan, K. (2023). Google faces more scrutiny as UK watchdog Flexes New Digital Competition Powers, The Independent. Available at: </a:t>
            </a:r>
            <a:r>
              <a:rPr lang="en-US" sz="3200" u="sng" dirty="0">
                <a:latin typeface="Times New Roman" panose="02020603050405020304" pitchFamily="18" charset="0"/>
                <a:cs typeface="Times New Roman" panose="02020603050405020304" pitchFamily="18" charset="0"/>
                <a:hlinkClick r:id="rId4"/>
              </a:rPr>
              <a:t>https://www.independent.co.uk/news/google-ap-competition-and-markets-authority-london-big-tech-b2679286.html</a:t>
            </a:r>
            <a:r>
              <a:rPr lang="en-US" sz="3200" dirty="0">
                <a:latin typeface="Times New Roman" panose="02020603050405020304" pitchFamily="18" charset="0"/>
                <a:cs typeface="Times New Roman" panose="02020603050405020304" pitchFamily="18" charset="0"/>
              </a:rPr>
              <a:t> (Accessed: 10 March 2025). </a:t>
            </a:r>
          </a:p>
          <a:p>
            <a:pPr algn="just">
              <a:lnSpc>
                <a:spcPct val="170000"/>
              </a:lnSpc>
            </a:pPr>
            <a:r>
              <a:rPr lang="en-GB" sz="3200" dirty="0">
                <a:latin typeface="Times New Roman" panose="02020603050405020304" pitchFamily="18" charset="0"/>
                <a:cs typeface="Times New Roman" panose="02020603050405020304" pitchFamily="18" charset="0"/>
              </a:rPr>
              <a:t>Chaudhary, N., Patel, V. and Vidani, C.J., (2023). A review of non-technical training programmes conducted by corporate trainers for IT companies. </a:t>
            </a:r>
            <a:r>
              <a:rPr lang="en-GB" sz="3200" i="1" dirty="0">
                <a:latin typeface="Times New Roman" panose="02020603050405020304" pitchFamily="18" charset="0"/>
                <a:cs typeface="Times New Roman" panose="02020603050405020304" pitchFamily="18" charset="0"/>
              </a:rPr>
              <a:t>International Journal of Management Analytics (IJMA)</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1</a:t>
            </a:r>
            <a:r>
              <a:rPr lang="en-GB" sz="3200" dirty="0">
                <a:latin typeface="Times New Roman" panose="02020603050405020304" pitchFamily="18" charset="0"/>
                <a:cs typeface="Times New Roman" panose="02020603050405020304" pitchFamily="18" charset="0"/>
              </a:rPr>
              <a:t>(1), pp.85-110.</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Chernev, A., (2025). </a:t>
            </a:r>
            <a:r>
              <a:rPr lang="en-GB" sz="3200" i="1" dirty="0">
                <a:latin typeface="Times New Roman" panose="02020603050405020304" pitchFamily="18" charset="0"/>
                <a:cs typeface="Times New Roman" panose="02020603050405020304" pitchFamily="18" charset="0"/>
              </a:rPr>
              <a:t>Strategic marketing management</a:t>
            </a:r>
            <a:r>
              <a:rPr lang="en-GB" sz="3200" dirty="0">
                <a:latin typeface="Times New Roman" panose="02020603050405020304" pitchFamily="18" charset="0"/>
                <a:cs typeface="Times New Roman" panose="02020603050405020304" pitchFamily="18" charset="0"/>
              </a:rPr>
              <a:t>. Cerebellum Press.</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Drigas, A., Papoutsi, C. and Skianis, C., (2021). Metacognitive and metaemotional training strategies through the nine-layer pyramid model of emotional intelligence. </a:t>
            </a:r>
            <a:r>
              <a:rPr lang="en-GB" sz="3200" i="1" dirty="0">
                <a:latin typeface="Times New Roman" panose="02020603050405020304" pitchFamily="18" charset="0"/>
                <a:cs typeface="Times New Roman" panose="02020603050405020304" pitchFamily="18" charset="0"/>
              </a:rPr>
              <a:t>International Journal of Recent Contributions from Engineering, Science &amp; IT (</a:t>
            </a:r>
            <a:r>
              <a:rPr lang="en-GB" sz="3200" i="1" dirty="0" err="1">
                <a:latin typeface="Times New Roman" panose="02020603050405020304" pitchFamily="18" charset="0"/>
                <a:cs typeface="Times New Roman" panose="02020603050405020304" pitchFamily="18" charset="0"/>
              </a:rPr>
              <a:t>iJES</a:t>
            </a:r>
            <a:r>
              <a:rPr lang="en-GB" sz="3200" i="1" dirty="0">
                <a:latin typeface="Times New Roman" panose="02020603050405020304" pitchFamily="18" charset="0"/>
                <a:cs typeface="Times New Roman" panose="02020603050405020304" pitchFamily="18" charset="0"/>
              </a:rPr>
              <a:t>)</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9</a:t>
            </a:r>
            <a:r>
              <a:rPr lang="en-GB" sz="3200" dirty="0">
                <a:latin typeface="Times New Roman" panose="02020603050405020304" pitchFamily="18" charset="0"/>
                <a:cs typeface="Times New Roman" panose="02020603050405020304" pitchFamily="18" charset="0"/>
              </a:rPr>
              <a:t>(4), pp.58-76.</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Fernandes, D.L. and Shailashree, V., (2022). Rural Marketing and Product Promotion: An Analysis of the Project Shakthi by Hindustan Unilever Limited. </a:t>
            </a:r>
            <a:r>
              <a:rPr lang="en-GB" sz="3200" i="1" dirty="0">
                <a:latin typeface="Times New Roman" panose="02020603050405020304" pitchFamily="18" charset="0"/>
                <a:cs typeface="Times New Roman" panose="02020603050405020304" pitchFamily="18" charset="0"/>
              </a:rPr>
              <a:t>International Journal of Case Studies in Business, IT, and Education (IJCSBE), ISSN</a:t>
            </a:r>
            <a:r>
              <a:rPr lang="en-GB" sz="3200" dirty="0">
                <a:latin typeface="Times New Roman" panose="02020603050405020304" pitchFamily="18" charset="0"/>
                <a:cs typeface="Times New Roman" panose="02020603050405020304" pitchFamily="18" charset="0"/>
              </a:rPr>
              <a:t>, pp.2581-6942.</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Jain, S. and Srivastava, A., (2024). Impact of Globalisation on different sectors of Society. </a:t>
            </a:r>
            <a:r>
              <a:rPr lang="en-GB" sz="3200" i="1" dirty="0">
                <a:latin typeface="Times New Roman" panose="02020603050405020304" pitchFamily="18" charset="0"/>
                <a:cs typeface="Times New Roman" panose="02020603050405020304" pitchFamily="18" charset="0"/>
              </a:rPr>
              <a:t>International Research Journal of Humanities and Interdisciplinary Studies</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5</a:t>
            </a:r>
            <a:r>
              <a:rPr lang="en-GB" sz="3200" dirty="0">
                <a:latin typeface="Times New Roman" panose="02020603050405020304" pitchFamily="18" charset="0"/>
                <a:cs typeface="Times New Roman" panose="02020603050405020304" pitchFamily="18" charset="0"/>
              </a:rPr>
              <a:t>(3), pp.270-284.</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Jena, L.K., (2022). Does workplace spirituality lead to raising employee performance? The role of citizenship </a:t>
            </a:r>
            <a:r>
              <a:rPr lang="en-GB" sz="3200" dirty="0" err="1">
                <a:latin typeface="Times New Roman" panose="02020603050405020304" pitchFamily="18" charset="0"/>
                <a:cs typeface="Times New Roman" panose="02020603050405020304" pitchFamily="18" charset="0"/>
              </a:rPr>
              <a:t>behavior</a:t>
            </a:r>
            <a:r>
              <a:rPr lang="en-GB" sz="3200" dirty="0">
                <a:latin typeface="Times New Roman" panose="02020603050405020304" pitchFamily="18" charset="0"/>
                <a:cs typeface="Times New Roman" panose="02020603050405020304" pitchFamily="18" charset="0"/>
              </a:rPr>
              <a:t> and emotional intelligence. </a:t>
            </a:r>
            <a:r>
              <a:rPr lang="en-GB" sz="3200" i="1" dirty="0">
                <a:latin typeface="Times New Roman" panose="02020603050405020304" pitchFamily="18" charset="0"/>
                <a:cs typeface="Times New Roman" panose="02020603050405020304" pitchFamily="18" charset="0"/>
              </a:rPr>
              <a:t>International Journal of Organizational Analysis</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30</a:t>
            </a:r>
            <a:r>
              <a:rPr lang="en-GB" sz="3200" dirty="0">
                <a:latin typeface="Times New Roman" panose="02020603050405020304" pitchFamily="18" charset="0"/>
                <a:cs typeface="Times New Roman" panose="02020603050405020304" pitchFamily="18" charset="0"/>
              </a:rPr>
              <a:t>(6), pp.1309-1334.</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Kalbasi, F., (2022). Cultural Intelligence and Cross-Cultural Differences in Writing Ability for English Learner. </a:t>
            </a:r>
            <a:r>
              <a:rPr lang="en-GB" sz="3200" i="1" dirty="0">
                <a:latin typeface="Times New Roman" panose="02020603050405020304" pitchFamily="18" charset="0"/>
                <a:cs typeface="Times New Roman" panose="02020603050405020304" pitchFamily="18" charset="0"/>
              </a:rPr>
              <a:t>International Journal of Cultural and Religious Studies</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2</a:t>
            </a:r>
            <a:r>
              <a:rPr lang="en-GB" sz="3200" dirty="0">
                <a:latin typeface="Times New Roman" panose="02020603050405020304" pitchFamily="18" charset="0"/>
                <a:cs typeface="Times New Roman" panose="02020603050405020304" pitchFamily="18" charset="0"/>
              </a:rPr>
              <a:t>(1), pp.01-13.</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Malik, I. and Hasyim, H., (2024). The Influence of Motivation, Social Skills, and Empathy on the Employee Performance in the Education Industry. </a:t>
            </a:r>
            <a:r>
              <a:rPr lang="en-GB" sz="3200" i="1" dirty="0">
                <a:latin typeface="Times New Roman" panose="02020603050405020304" pitchFamily="18" charset="0"/>
                <a:cs typeface="Times New Roman" panose="02020603050405020304" pitchFamily="18" charset="0"/>
              </a:rPr>
              <a:t>International Journal of Academic Research in Progressive Education and Development</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13</a:t>
            </a:r>
            <a:r>
              <a:rPr lang="en-GB" sz="3200" dirty="0">
                <a:latin typeface="Times New Roman" panose="02020603050405020304" pitchFamily="18" charset="0"/>
                <a:cs typeface="Times New Roman" panose="02020603050405020304" pitchFamily="18" charset="0"/>
              </a:rPr>
              <a:t>(4).</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Pasternak, I., Krap, A., </a:t>
            </a:r>
            <a:r>
              <a:rPr lang="en-GB" sz="3200" dirty="0" err="1">
                <a:latin typeface="Times New Roman" panose="02020603050405020304" pitchFamily="18" charset="0"/>
                <a:cs typeface="Times New Roman" panose="02020603050405020304" pitchFamily="18" charset="0"/>
              </a:rPr>
              <a:t>Yastrubetska</a:t>
            </a:r>
            <a:r>
              <a:rPr lang="en-GB" sz="3200" dirty="0">
                <a:latin typeface="Times New Roman" panose="02020603050405020304" pitchFamily="18" charset="0"/>
                <a:cs typeface="Times New Roman" panose="02020603050405020304" pitchFamily="18" charset="0"/>
              </a:rPr>
              <a:t>, L., </a:t>
            </a:r>
            <a:r>
              <a:rPr lang="en-GB" sz="3200" dirty="0" err="1">
                <a:latin typeface="Times New Roman" panose="02020603050405020304" pitchFamily="18" charset="0"/>
                <a:cs typeface="Times New Roman" panose="02020603050405020304" pitchFamily="18" charset="0"/>
              </a:rPr>
              <a:t>Grytsyshen</a:t>
            </a:r>
            <a:r>
              <a:rPr lang="en-GB" sz="3200" dirty="0">
                <a:latin typeface="Times New Roman" panose="02020603050405020304" pitchFamily="18" charset="0"/>
                <a:cs typeface="Times New Roman" panose="02020603050405020304" pitchFamily="18" charset="0"/>
              </a:rPr>
              <a:t>, D. and </a:t>
            </a:r>
            <a:r>
              <a:rPr lang="en-GB" sz="3200" dirty="0" err="1">
                <a:latin typeface="Times New Roman" panose="02020603050405020304" pitchFamily="18" charset="0"/>
                <a:cs typeface="Times New Roman" panose="02020603050405020304" pitchFamily="18" charset="0"/>
              </a:rPr>
              <a:t>Sergiienko</a:t>
            </a:r>
            <a:r>
              <a:rPr lang="en-GB" sz="3200" dirty="0">
                <a:latin typeface="Times New Roman" panose="02020603050405020304" pitchFamily="18" charset="0"/>
                <a:cs typeface="Times New Roman" panose="02020603050405020304" pitchFamily="18" charset="0"/>
              </a:rPr>
              <a:t>, L., (2024). International Organisations' Contributions to Establishing and Safeguarding Global Legal Standards and Financial Stability. </a:t>
            </a:r>
            <a:r>
              <a:rPr lang="en-GB" sz="3200" i="1" dirty="0">
                <a:latin typeface="Times New Roman" panose="02020603050405020304" pitchFamily="18" charset="0"/>
                <a:cs typeface="Times New Roman" panose="02020603050405020304" pitchFamily="18" charset="0"/>
              </a:rPr>
              <a:t>International Journal</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5</a:t>
            </a:r>
            <a:r>
              <a:rPr lang="en-GB" sz="3200" dirty="0">
                <a:latin typeface="Times New Roman" panose="02020603050405020304" pitchFamily="18" charset="0"/>
                <a:cs typeface="Times New Roman" panose="02020603050405020304" pitchFamily="18" charset="0"/>
              </a:rPr>
              <a:t>(9), pp.390-403.</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GB" sz="3200" dirty="0">
                <a:latin typeface="Times New Roman" panose="02020603050405020304" pitchFamily="18" charset="0"/>
                <a:cs typeface="Times New Roman" panose="02020603050405020304" pitchFamily="18" charset="0"/>
              </a:rPr>
              <a:t>Qiang, Q., (2025). </a:t>
            </a:r>
            <a:r>
              <a:rPr lang="en-GB" sz="3200" i="1" dirty="0">
                <a:latin typeface="Times New Roman" panose="02020603050405020304" pitchFamily="18" charset="0"/>
                <a:cs typeface="Times New Roman" panose="02020603050405020304" pitchFamily="18" charset="0"/>
              </a:rPr>
              <a:t>Corporate soft power strategy in shaping global influence: a case study of Microsoft</a:t>
            </a:r>
            <a:r>
              <a:rPr lang="en-GB" sz="3200" dirty="0">
                <a:latin typeface="Times New Roman" panose="02020603050405020304" pitchFamily="18" charset="0"/>
                <a:cs typeface="Times New Roman" panose="02020603050405020304" pitchFamily="18" charset="0"/>
              </a:rPr>
              <a:t>. Pepperdine University.</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US" sz="3200" dirty="0">
                <a:latin typeface="Times New Roman" panose="02020603050405020304" pitchFamily="18" charset="0"/>
                <a:cs typeface="Times New Roman" panose="02020603050405020304" pitchFamily="18" charset="0"/>
              </a:rPr>
              <a:t>Reuters, R. (2023). </a:t>
            </a:r>
            <a:r>
              <a:rPr lang="en-US" sz="3200" i="1" dirty="0">
                <a:latin typeface="Times New Roman" panose="02020603050405020304" pitchFamily="18" charset="0"/>
                <a:cs typeface="Times New Roman" panose="02020603050405020304" pitchFamily="18" charset="0"/>
              </a:rPr>
              <a:t>Microsoft fights $2.8 billion UK lawsuit over Cloud Computing </a:t>
            </a:r>
            <a:r>
              <a:rPr lang="en-US" sz="3200" i="1" dirty="0" err="1">
                <a:latin typeface="Times New Roman" panose="02020603050405020304" pitchFamily="18" charset="0"/>
                <a:cs typeface="Times New Roman" panose="02020603050405020304" pitchFamily="18" charset="0"/>
              </a:rPr>
              <a:t>Licences</a:t>
            </a:r>
            <a:r>
              <a:rPr lang="en-US" sz="3200" i="1" dirty="0">
                <a:latin typeface="Times New Roman" panose="02020603050405020304" pitchFamily="18" charset="0"/>
                <a:cs typeface="Times New Roman" panose="02020603050405020304" pitchFamily="18" charset="0"/>
              </a:rPr>
              <a:t> | Reuters</a:t>
            </a:r>
            <a:r>
              <a:rPr lang="en-US" sz="3200" dirty="0">
                <a:latin typeface="Times New Roman" panose="02020603050405020304" pitchFamily="18" charset="0"/>
                <a:cs typeface="Times New Roman" panose="02020603050405020304" pitchFamily="18" charset="0"/>
              </a:rPr>
              <a:t>. Available at: </a:t>
            </a:r>
            <a:r>
              <a:rPr lang="en-US" sz="3200" u="sng" dirty="0">
                <a:latin typeface="Times New Roman" panose="02020603050405020304" pitchFamily="18" charset="0"/>
                <a:cs typeface="Times New Roman" panose="02020603050405020304" pitchFamily="18" charset="0"/>
                <a:hlinkClick r:id="rId5"/>
              </a:rPr>
              <a:t>https://www.reuters.com/sustainability/boards-policy-regulation/microsoft-fights-28-billion-uk-lawsuit-over-cloud-computing-licences-2025-12-11/</a:t>
            </a:r>
            <a:r>
              <a:rPr lang="en-US" sz="3200" dirty="0">
                <a:latin typeface="Times New Roman" panose="02020603050405020304" pitchFamily="18" charset="0"/>
                <a:cs typeface="Times New Roman" panose="02020603050405020304" pitchFamily="18" charset="0"/>
              </a:rPr>
              <a:t>  (Accessed: 10 March 2025). </a:t>
            </a:r>
          </a:p>
          <a:p>
            <a:pPr algn="just">
              <a:lnSpc>
                <a:spcPct val="170000"/>
              </a:lnSpc>
            </a:pPr>
            <a:r>
              <a:rPr lang="en-GB" sz="3200" dirty="0">
                <a:latin typeface="Times New Roman" panose="02020603050405020304" pitchFamily="18" charset="0"/>
                <a:cs typeface="Times New Roman" panose="02020603050405020304" pitchFamily="18" charset="0"/>
              </a:rPr>
              <a:t>Schein, E.H. and Schein, P.A., (2025). </a:t>
            </a:r>
            <a:r>
              <a:rPr lang="en-GB" sz="3200" i="1" dirty="0">
                <a:latin typeface="Times New Roman" panose="02020603050405020304" pitchFamily="18" charset="0"/>
                <a:cs typeface="Times New Roman" panose="02020603050405020304" pitchFamily="18" charset="0"/>
              </a:rPr>
              <a:t>Humble inquiry: The gentle art of asking instead of telling</a:t>
            </a:r>
            <a:r>
              <a:rPr lang="en-GB" sz="3200" dirty="0">
                <a:latin typeface="Times New Roman" panose="02020603050405020304" pitchFamily="18" charset="0"/>
                <a:cs typeface="Times New Roman" panose="02020603050405020304" pitchFamily="18" charset="0"/>
              </a:rPr>
              <a:t>. Berrett-Koehler Publishers.</a:t>
            </a:r>
            <a:endParaRPr lang="en-US" sz="3200" dirty="0">
              <a:latin typeface="Times New Roman" panose="02020603050405020304" pitchFamily="18" charset="0"/>
              <a:cs typeface="Times New Roman" panose="02020603050405020304" pitchFamily="18" charset="0"/>
            </a:endParaRPr>
          </a:p>
          <a:p>
            <a:pPr algn="just">
              <a:lnSpc>
                <a:spcPct val="170000"/>
              </a:lnSpc>
            </a:pPr>
            <a:r>
              <a:rPr lang="en-US" sz="3200" dirty="0">
                <a:latin typeface="Times New Roman" panose="02020603050405020304" pitchFamily="18" charset="0"/>
                <a:cs typeface="Times New Roman" panose="02020603050405020304" pitchFamily="18" charset="0"/>
              </a:rPr>
              <a:t>Walton, J. (2023). </a:t>
            </a:r>
            <a:r>
              <a:rPr lang="en-US" sz="3200" i="1" dirty="0">
                <a:latin typeface="Times New Roman" panose="02020603050405020304" pitchFamily="18" charset="0"/>
                <a:cs typeface="Times New Roman" panose="02020603050405020304" pitchFamily="18" charset="0"/>
              </a:rPr>
              <a:t>Starbucks UK sees £35m pre-tax loss in 2024</a:t>
            </a:r>
            <a:r>
              <a:rPr lang="en-US" sz="3200" dirty="0">
                <a:latin typeface="Times New Roman" panose="02020603050405020304" pitchFamily="18" charset="0"/>
                <a:cs typeface="Times New Roman" panose="02020603050405020304" pitchFamily="18" charset="0"/>
              </a:rPr>
              <a:t>. Available at: </a:t>
            </a:r>
            <a:r>
              <a:rPr lang="en-US" sz="3200" u="sng" dirty="0">
                <a:latin typeface="Times New Roman" panose="02020603050405020304" pitchFamily="18" charset="0"/>
                <a:cs typeface="Times New Roman" panose="02020603050405020304" pitchFamily="18" charset="0"/>
                <a:hlinkClick r:id="rId6"/>
              </a:rPr>
              <a:t>https://www.foodserviceequipmentjournal.com/starbucks-uk-sees-35m-pre-tax-loss-in-2024/</a:t>
            </a:r>
            <a:r>
              <a:rPr lang="en-US" sz="3200" dirty="0">
                <a:latin typeface="Times New Roman" panose="02020603050405020304" pitchFamily="18" charset="0"/>
                <a:cs typeface="Times New Roman" panose="02020603050405020304" pitchFamily="18" charset="0"/>
              </a:rPr>
              <a:t> (Accessed: 10 March 2025). </a:t>
            </a:r>
          </a:p>
          <a:p>
            <a:endParaRPr lang="en-US" dirty="0"/>
          </a:p>
        </p:txBody>
      </p:sp>
    </p:spTree>
    <p:extLst>
      <p:ext uri="{BB962C8B-B14F-4D97-AF65-F5344CB8AC3E}">
        <p14:creationId xmlns:p14="http://schemas.microsoft.com/office/powerpoint/2010/main" val="2665814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1875</Words>
  <Application>Microsoft Office PowerPoint</Application>
  <PresentationFormat>Widescreen</PresentationFormat>
  <Paragraphs>175</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PowerPoint Presentation</vt:lpstr>
      <vt:lpstr>Table of Contents </vt:lpstr>
      <vt:lpstr> Introduction</vt:lpstr>
      <vt:lpstr>Leadership in Modern Organisations</vt:lpstr>
      <vt:lpstr>Emotional Intelligence Concept</vt:lpstr>
      <vt:lpstr>Emotional Intelligence Theory</vt:lpstr>
      <vt:lpstr>Importance of Emotional Intelligence</vt:lpstr>
      <vt:lpstr>Business Example 1: Google</vt:lpstr>
      <vt:lpstr>Cultural Intelligence Concept</vt:lpstr>
      <vt:lpstr>Cultural Intelligence Theory</vt:lpstr>
      <vt:lpstr>Importance of Cultural Intelligence</vt:lpstr>
      <vt:lpstr>Business Example 2: Unilever</vt:lpstr>
      <vt:lpstr>Business Example 3: Microsoft</vt:lpstr>
      <vt:lpstr>Business Example 4: Starbucks</vt:lpstr>
      <vt:lpstr>Comparison of EI and CQ</vt:lpstr>
      <vt:lpstr>Personal Leadership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2026-03-10T19:00:22Z</dcterms:created>
  <dcterms:modified xsi:type="dcterms:W3CDTF">2026-03-24T11:04:34Z</dcterms:modified>
</cp:coreProperties>
</file>