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Poppins Ultra-Bold" charset="1" panose="00000900000000000000"/>
      <p:regular r:id="rId17"/>
    </p:embeddedFont>
    <p:embeddedFont>
      <p:font typeface="Poppins Bold" charset="1" panose="00000800000000000000"/>
      <p:regular r:id="rId18"/>
    </p:embeddedFont>
    <p:embeddedFont>
      <p:font typeface="Poppins" charset="1" panose="0000050000000000000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png" Type="http://schemas.openxmlformats.org/officeDocument/2006/relationships/image"/><Relationship Id="rId4" Target="../media/image5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png" Type="http://schemas.openxmlformats.org/officeDocument/2006/relationships/image"/><Relationship Id="rId4" Target="../media/image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61328" y="1050373"/>
            <a:ext cx="14293152" cy="6372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600"/>
              </a:lnSpc>
            </a:pPr>
            <a:r>
              <a:rPr lang="en-US" b="true" sz="12000" spc="-1248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LEADING  HAVENCARES FORWARD: A PEOPLE CENTRED APPROACH TO HR LEADERSHIP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4191083" y="7422598"/>
            <a:ext cx="4096917" cy="2863751"/>
          </a:xfrm>
          <a:custGeom>
            <a:avLst/>
            <a:gdLst/>
            <a:ahLst/>
            <a:cxnLst/>
            <a:rect r="r" b="b" t="t" l="l"/>
            <a:pathLst>
              <a:path h="2863751" w="4096917">
                <a:moveTo>
                  <a:pt x="0" y="0"/>
                </a:moveTo>
                <a:lnTo>
                  <a:pt x="4096917" y="0"/>
                </a:lnTo>
                <a:lnTo>
                  <a:pt x="4096917" y="2863751"/>
                </a:lnTo>
                <a:lnTo>
                  <a:pt x="0" y="28637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4414173" y="1349339"/>
            <a:ext cx="2845127" cy="2819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099"/>
              </a:lnSpc>
            </a:pPr>
            <a:r>
              <a:rPr lang="en-US" b="true" sz="2099" spc="-12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4414173" y="1047750"/>
            <a:ext cx="2845127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95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April, 2026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414173" y="1701727"/>
            <a:ext cx="2845127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95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Presented By: Oliver James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61270" y="8237645"/>
            <a:ext cx="11561949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HR MANAGER CANDIDATE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001877" y="1875326"/>
            <a:ext cx="7704370" cy="6536348"/>
            <a:chOff x="0" y="0"/>
            <a:chExt cx="695832" cy="59034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95832" cy="590340"/>
            </a:xfrm>
            <a:custGeom>
              <a:avLst/>
              <a:gdLst/>
              <a:ahLst/>
              <a:cxnLst/>
              <a:rect r="r" b="b" t="t" l="l"/>
              <a:pathLst>
                <a:path h="590340" w="695832">
                  <a:moveTo>
                    <a:pt x="0" y="0"/>
                  </a:moveTo>
                  <a:lnTo>
                    <a:pt x="695832" y="0"/>
                  </a:lnTo>
                  <a:lnTo>
                    <a:pt x="695832" y="590340"/>
                  </a:lnTo>
                  <a:lnTo>
                    <a:pt x="0" y="590340"/>
                  </a:lnTo>
                  <a:close/>
                </a:path>
              </a:pathLst>
            </a:custGeom>
            <a:blipFill>
              <a:blip r:embed="rId2"/>
              <a:stretch>
                <a:fillRect l="-6559" t="0" r="-6559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991813"/>
            <a:ext cx="7980958" cy="11830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b="true" sz="9600" spc="-998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INTRODUCTION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3203393"/>
            <a:ext cx="8327313" cy="51993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699"/>
              </a:lnSpc>
            </a:pPr>
            <a:r>
              <a:rPr lang="en-US" sz="3699" spc="-73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Name: Oliver James</a:t>
            </a:r>
          </a:p>
          <a:p>
            <a:pPr algn="just">
              <a:lnSpc>
                <a:spcPts val="3699"/>
              </a:lnSpc>
            </a:pPr>
          </a:p>
          <a:p>
            <a:pPr algn="just">
              <a:lnSpc>
                <a:spcPts val="3699"/>
              </a:lnSpc>
            </a:pPr>
            <a:r>
              <a:rPr lang="en-US" sz="3699" spc="-73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HR Officer → HR Manager Candidate</a:t>
            </a:r>
          </a:p>
          <a:p>
            <a:pPr algn="just">
              <a:lnSpc>
                <a:spcPts val="3699"/>
              </a:lnSpc>
            </a:pPr>
            <a:r>
              <a:rPr lang="en-US" sz="3699" spc="-73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Havencares Insurance </a:t>
            </a:r>
          </a:p>
          <a:p>
            <a:pPr algn="just">
              <a:lnSpc>
                <a:spcPts val="3699"/>
              </a:lnSpc>
            </a:pPr>
          </a:p>
          <a:p>
            <a:pPr algn="just">
              <a:lnSpc>
                <a:spcPts val="3699"/>
              </a:lnSpc>
            </a:pPr>
            <a:r>
              <a:rPr lang="en-US" sz="3699" spc="-73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Presentation Overview:</a:t>
            </a:r>
          </a:p>
          <a:p>
            <a:pPr algn="just">
              <a:lnSpc>
                <a:spcPts val="3699"/>
              </a:lnSpc>
            </a:pPr>
          </a:p>
          <a:p>
            <a:pPr algn="l" marL="798818" indent="-399409" lvl="1">
              <a:lnSpc>
                <a:spcPts val="3699"/>
              </a:lnSpc>
              <a:buFont typeface="Arial"/>
              <a:buChar char="•"/>
            </a:pPr>
            <a:r>
              <a:rPr lang="en-US" sz="3699" spc="-73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Leadership Style Analysis</a:t>
            </a:r>
          </a:p>
          <a:p>
            <a:pPr algn="l" marL="798818" indent="-399409" lvl="1">
              <a:lnSpc>
                <a:spcPts val="3699"/>
              </a:lnSpc>
              <a:buFont typeface="Arial"/>
              <a:buChar char="•"/>
            </a:pPr>
            <a:r>
              <a:rPr lang="en-US" sz="3699" spc="-73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Addressing Organisational Challenges </a:t>
            </a:r>
          </a:p>
          <a:p>
            <a:pPr algn="l" marL="798818" indent="-399409" lvl="1">
              <a:lnSpc>
                <a:spcPts val="3699"/>
              </a:lnSpc>
              <a:buFont typeface="Arial"/>
              <a:buChar char="•"/>
            </a:pPr>
            <a:r>
              <a:rPr lang="en-US" sz="3699" spc="-73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Development as a Senior Leader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April, 2026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4671426"/>
            <a:ext cx="5394956" cy="5394956"/>
          </a:xfrm>
          <a:custGeom>
            <a:avLst/>
            <a:gdLst/>
            <a:ahLst/>
            <a:cxnLst/>
            <a:rect r="r" b="b" t="t" l="l"/>
            <a:pathLst>
              <a:path h="5394956" w="5394956">
                <a:moveTo>
                  <a:pt x="0" y="0"/>
                </a:moveTo>
                <a:lnTo>
                  <a:pt x="5394956" y="0"/>
                </a:lnTo>
                <a:lnTo>
                  <a:pt x="5394956" y="5394956"/>
                </a:lnTo>
                <a:lnTo>
                  <a:pt x="0" y="53949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4797763" y="4868853"/>
            <a:ext cx="4516451" cy="4516451"/>
          </a:xfrm>
          <a:custGeom>
            <a:avLst/>
            <a:gdLst/>
            <a:ahLst/>
            <a:cxnLst/>
            <a:rect r="r" b="b" t="t" l="l"/>
            <a:pathLst>
              <a:path h="4516451" w="4516451">
                <a:moveTo>
                  <a:pt x="0" y="0"/>
                </a:moveTo>
                <a:lnTo>
                  <a:pt x="4516450" y="0"/>
                </a:lnTo>
                <a:lnTo>
                  <a:pt x="4516450" y="4516451"/>
                </a:lnTo>
                <a:lnTo>
                  <a:pt x="0" y="451645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883010" y="5430036"/>
            <a:ext cx="4299204" cy="3955268"/>
          </a:xfrm>
          <a:custGeom>
            <a:avLst/>
            <a:gdLst/>
            <a:ahLst/>
            <a:cxnLst/>
            <a:rect r="r" b="b" t="t" l="l"/>
            <a:pathLst>
              <a:path h="3955268" w="4299204">
                <a:moveTo>
                  <a:pt x="0" y="0"/>
                </a:moveTo>
                <a:lnTo>
                  <a:pt x="4299204" y="0"/>
                </a:lnTo>
                <a:lnTo>
                  <a:pt x="4299204" y="3955268"/>
                </a:lnTo>
                <a:lnTo>
                  <a:pt x="0" y="395526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April, 2026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1917653"/>
            <a:ext cx="7538125" cy="18065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00"/>
              </a:lnSpc>
            </a:pPr>
            <a:r>
              <a:rPr lang="en-US" b="true" sz="8000" spc="-832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MY LEADERSHIP  PROFILE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3693527"/>
            <a:ext cx="8115300" cy="5683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9"/>
              </a:lnSpc>
            </a:pPr>
            <a:r>
              <a:rPr lang="en-US" sz="3999" spc="-79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The Evidence: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602801" y="1803353"/>
            <a:ext cx="8201169" cy="1163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2880"/>
              </a:lnSpc>
              <a:buFont typeface="Arial"/>
              <a:buChar char="•"/>
            </a:pPr>
            <a:r>
              <a:rPr lang="en-US" b="true" sz="3600" spc="-72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NORTHOUSE’S LEADERSHIP STYLE QUESTIONNAIRE: HIGH RELATION/HIGH TASK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602801" y="4366626"/>
            <a:ext cx="6925216" cy="4400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2880"/>
              </a:lnSpc>
              <a:buFont typeface="Arial"/>
              <a:buChar char="•"/>
            </a:pPr>
            <a:r>
              <a:rPr lang="en-US" b="true" sz="3600" spc="-72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 HUMAN ELEMENT OF HR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602801" y="3156634"/>
            <a:ext cx="10605479" cy="8020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2880"/>
              </a:lnSpc>
              <a:buFont typeface="Arial"/>
              <a:buChar char="•"/>
            </a:pPr>
            <a:r>
              <a:rPr lang="en-US" b="true" sz="3600" spc="-72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360° FEEDBACK THEMES: EMPATHY, RELIABILITY, DECISIVENESS.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77523" y="4446322"/>
            <a:ext cx="3581144" cy="4665985"/>
          </a:xfrm>
          <a:custGeom>
            <a:avLst/>
            <a:gdLst/>
            <a:ahLst/>
            <a:cxnLst/>
            <a:rect r="r" b="b" t="t" l="l"/>
            <a:pathLst>
              <a:path h="4665985" w="3581144">
                <a:moveTo>
                  <a:pt x="0" y="0"/>
                </a:moveTo>
                <a:lnTo>
                  <a:pt x="3581144" y="0"/>
                </a:lnTo>
                <a:lnTo>
                  <a:pt x="3581144" y="4665985"/>
                </a:lnTo>
                <a:lnTo>
                  <a:pt x="0" y="46659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951180" y="4454879"/>
            <a:ext cx="3631437" cy="4657428"/>
          </a:xfrm>
          <a:custGeom>
            <a:avLst/>
            <a:gdLst/>
            <a:ahLst/>
            <a:cxnLst/>
            <a:rect r="r" b="b" t="t" l="l"/>
            <a:pathLst>
              <a:path h="4657428" w="3631437">
                <a:moveTo>
                  <a:pt x="0" y="0"/>
                </a:moveTo>
                <a:lnTo>
                  <a:pt x="3631437" y="0"/>
                </a:lnTo>
                <a:lnTo>
                  <a:pt x="3631437" y="4657428"/>
                </a:lnTo>
                <a:lnTo>
                  <a:pt x="0" y="46574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8514" r="0" b="-8514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882532" y="4495710"/>
            <a:ext cx="3704819" cy="4616597"/>
          </a:xfrm>
          <a:custGeom>
            <a:avLst/>
            <a:gdLst/>
            <a:ahLst/>
            <a:cxnLst/>
            <a:rect r="r" b="b" t="t" l="l"/>
            <a:pathLst>
              <a:path h="4616597" w="3704819">
                <a:moveTo>
                  <a:pt x="0" y="0"/>
                </a:moveTo>
                <a:lnTo>
                  <a:pt x="3704819" y="0"/>
                </a:lnTo>
                <a:lnTo>
                  <a:pt x="3704819" y="4616597"/>
                </a:lnTo>
                <a:lnTo>
                  <a:pt x="0" y="461659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00998" y="1437322"/>
            <a:ext cx="11380990" cy="2154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b="true" sz="9600" spc="-998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THEORETICAL  FRAMEWORK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887265" y="2222205"/>
            <a:ext cx="5811897" cy="9033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200"/>
              </a:lnSpc>
            </a:pPr>
            <a:r>
              <a:rPr lang="en-US" sz="3200" spc="-6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Why workplace wellbeing matters : the science behind employee happiness and organizational performance (West, Michael A., Michael A West)</a:t>
            </a:r>
          </a:p>
          <a:p>
            <a:pPr algn="just">
              <a:lnSpc>
                <a:spcPts val="3200"/>
              </a:lnSpc>
            </a:pPr>
          </a:p>
          <a:p>
            <a:pPr algn="just">
              <a:lnSpc>
                <a:spcPts val="3200"/>
              </a:lnSpc>
            </a:pPr>
            <a:r>
              <a:rPr lang="en-US" sz="3200" spc="-6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Wellbeing at work : how to design, implement and evaluate an effective strategy (Yukl, Gary A.,, Gardner, William M)</a:t>
            </a:r>
          </a:p>
          <a:p>
            <a:pPr algn="just">
              <a:lnSpc>
                <a:spcPts val="3200"/>
              </a:lnSpc>
            </a:pPr>
          </a:p>
          <a:p>
            <a:pPr algn="just">
              <a:lnSpc>
                <a:spcPts val="3200"/>
              </a:lnSpc>
            </a:pPr>
            <a:r>
              <a:rPr lang="en-US" sz="3200" spc="-6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Lussier, Robert N., Achua, Christopher F.,, Sixth edition., Boston, MA, USA :, Cengage Learning, 2016, Total pages xxviii, 496 pages :</a:t>
            </a:r>
          </a:p>
          <a:p>
            <a:pPr algn="just">
              <a:lnSpc>
                <a:spcPts val="3200"/>
              </a:lnSpc>
            </a:pPr>
          </a:p>
          <a:p>
            <a:pPr algn="just">
              <a:lnSpc>
                <a:spcPts val="3200"/>
              </a:lnSpc>
            </a:pPr>
          </a:p>
          <a:p>
            <a:pPr algn="just">
              <a:lnSpc>
                <a:spcPts val="3200"/>
              </a:lnSpc>
            </a:pP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3379787"/>
            <a:ext cx="4091551" cy="520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 spc="-72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Beyond the basics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April, 2026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299950" y="1783723"/>
            <a:ext cx="4959350" cy="2734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19"/>
              </a:lnSpc>
            </a:pPr>
            <a:r>
              <a:rPr lang="en-US" b="true" sz="6399" spc="-665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ADDRESSING INTERNAL CHALLENGES (WELLBEING)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1028700" y="1731018"/>
            <a:ext cx="10169873" cy="4987295"/>
            <a:chOff x="0" y="0"/>
            <a:chExt cx="1210041" cy="593403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10041" cy="593403"/>
            </a:xfrm>
            <a:custGeom>
              <a:avLst/>
              <a:gdLst/>
              <a:ahLst/>
              <a:cxnLst/>
              <a:rect r="r" b="b" t="t" l="l"/>
              <a:pathLst>
                <a:path h="593403" w="1210041">
                  <a:moveTo>
                    <a:pt x="0" y="0"/>
                  </a:moveTo>
                  <a:lnTo>
                    <a:pt x="1210041" y="0"/>
                  </a:lnTo>
                  <a:lnTo>
                    <a:pt x="1210041" y="593403"/>
                  </a:lnTo>
                  <a:lnTo>
                    <a:pt x="0" y="593403"/>
                  </a:lnTo>
                  <a:close/>
                </a:path>
              </a:pathLst>
            </a:custGeom>
            <a:blipFill>
              <a:blip r:embed="rId2"/>
              <a:stretch>
                <a:fillRect l="0" t="-3655" r="0" b="-3655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8302979" y="4463417"/>
            <a:ext cx="9985021" cy="4009395"/>
            <a:chOff x="0" y="0"/>
            <a:chExt cx="1188047" cy="47705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88047" cy="477050"/>
            </a:xfrm>
            <a:custGeom>
              <a:avLst/>
              <a:gdLst/>
              <a:ahLst/>
              <a:cxnLst/>
              <a:rect r="r" b="b" t="t" l="l"/>
              <a:pathLst>
                <a:path h="477050" w="1188047">
                  <a:moveTo>
                    <a:pt x="0" y="0"/>
                  </a:moveTo>
                  <a:lnTo>
                    <a:pt x="1188047" y="0"/>
                  </a:lnTo>
                  <a:lnTo>
                    <a:pt x="1188047" y="477050"/>
                  </a:lnTo>
                  <a:lnTo>
                    <a:pt x="0" y="477050"/>
                  </a:lnTo>
                  <a:close/>
                </a:path>
              </a:pathLst>
            </a:custGeom>
            <a:blipFill>
              <a:blip r:embed="rId3"/>
              <a:stretch>
                <a:fillRect l="0" t="-30938" r="0" b="-30938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7273123"/>
            <a:ext cx="6602894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Addressing Burnout and Attrition through strategic wellbeing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April, 2026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34109" y="1720250"/>
            <a:ext cx="11299382" cy="9969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00"/>
              </a:lnSpc>
            </a:pPr>
            <a:r>
              <a:rPr lang="en-US" b="true" sz="8000" spc="-832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PESTLE AND CHANGE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9425747" y="2344339"/>
            <a:ext cx="8663605" cy="5645385"/>
            <a:chOff x="0" y="0"/>
            <a:chExt cx="777837" cy="50685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777837" cy="506855"/>
            </a:xfrm>
            <a:custGeom>
              <a:avLst/>
              <a:gdLst/>
              <a:ahLst/>
              <a:cxnLst/>
              <a:rect r="r" b="b" t="t" l="l"/>
              <a:pathLst>
                <a:path h="506855" w="777837">
                  <a:moveTo>
                    <a:pt x="0" y="0"/>
                  </a:moveTo>
                  <a:lnTo>
                    <a:pt x="777837" y="0"/>
                  </a:lnTo>
                  <a:lnTo>
                    <a:pt x="777837" y="506855"/>
                  </a:lnTo>
                  <a:lnTo>
                    <a:pt x="0" y="506855"/>
                  </a:lnTo>
                  <a:close/>
                </a:path>
              </a:pathLst>
            </a:custGeom>
            <a:blipFill>
              <a:blip r:embed="rId2"/>
              <a:stretch>
                <a:fillRect l="-5222" t="0" r="-5222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2624078" y="5295840"/>
            <a:ext cx="2813346" cy="3962460"/>
          </a:xfrm>
          <a:custGeom>
            <a:avLst/>
            <a:gdLst/>
            <a:ahLst/>
            <a:cxnLst/>
            <a:rect r="r" b="b" t="t" l="l"/>
            <a:pathLst>
              <a:path h="3962460" w="2813346">
                <a:moveTo>
                  <a:pt x="0" y="0"/>
                </a:moveTo>
                <a:lnTo>
                  <a:pt x="2813346" y="0"/>
                </a:lnTo>
                <a:lnTo>
                  <a:pt x="2813346" y="3962460"/>
                </a:lnTo>
                <a:lnTo>
                  <a:pt x="0" y="39624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475324" y="2964852"/>
            <a:ext cx="8021696" cy="2202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4200" spc="-8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My Leadership Approach:</a:t>
            </a:r>
          </a:p>
          <a:p>
            <a:pPr algn="l" marL="906780" indent="-453390" lvl="1">
              <a:lnSpc>
                <a:spcPts val="4200"/>
              </a:lnSpc>
              <a:buFont typeface="Arial"/>
              <a:buChar char="•"/>
            </a:pPr>
            <a:r>
              <a:rPr lang="en-US" sz="4200" spc="-8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Transformative Leadership</a:t>
            </a:r>
          </a:p>
          <a:p>
            <a:pPr algn="l" marL="906780" indent="-453390" lvl="1">
              <a:lnSpc>
                <a:spcPts val="4200"/>
              </a:lnSpc>
              <a:buFont typeface="Arial"/>
              <a:buChar char="•"/>
            </a:pPr>
            <a:r>
              <a:rPr lang="en-US" sz="4200" spc="-8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Compassionate Leadership</a:t>
            </a:r>
          </a:p>
          <a:p>
            <a:pPr algn="l" marL="906780" indent="-453390" lvl="1">
              <a:lnSpc>
                <a:spcPts val="4200"/>
              </a:lnSpc>
              <a:buFont typeface="Arial"/>
              <a:buChar char="•"/>
            </a:pPr>
            <a:r>
              <a:rPr lang="en-US" sz="4200" spc="-8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Democratic Leadership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April, 2026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1486112"/>
            <a:ext cx="8341956" cy="7314776"/>
            <a:chOff x="0" y="0"/>
            <a:chExt cx="1080984" cy="94787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80984" cy="947878"/>
            </a:xfrm>
            <a:custGeom>
              <a:avLst/>
              <a:gdLst/>
              <a:ahLst/>
              <a:cxnLst/>
              <a:rect r="r" b="b" t="t" l="l"/>
              <a:pathLst>
                <a:path h="947878" w="1080984">
                  <a:moveTo>
                    <a:pt x="0" y="0"/>
                  </a:moveTo>
                  <a:lnTo>
                    <a:pt x="1080984" y="0"/>
                  </a:lnTo>
                  <a:lnTo>
                    <a:pt x="1080984" y="947878"/>
                  </a:lnTo>
                  <a:lnTo>
                    <a:pt x="0" y="947878"/>
                  </a:lnTo>
                  <a:close/>
                </a:path>
              </a:pathLst>
            </a:custGeom>
            <a:blipFill>
              <a:blip r:embed="rId2"/>
              <a:stretch>
                <a:fillRect l="0" t="-7021" r="0" b="-7021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8739343" y="2391670"/>
            <a:ext cx="6465591" cy="2154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b="true" sz="9600" spc="-998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EVIDENCE IN ACTION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8739343" y="4674955"/>
            <a:ext cx="8519957" cy="11353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4200" spc="-84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Case study: Turning around Claims Dept. Performance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April, 2026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15440" y="2956818"/>
            <a:ext cx="10653724" cy="5556125"/>
            <a:chOff x="0" y="0"/>
            <a:chExt cx="1396571" cy="72833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396571" cy="728339"/>
            </a:xfrm>
            <a:custGeom>
              <a:avLst/>
              <a:gdLst/>
              <a:ahLst/>
              <a:cxnLst/>
              <a:rect r="r" b="b" t="t" l="l"/>
              <a:pathLst>
                <a:path h="728339" w="1396571">
                  <a:moveTo>
                    <a:pt x="0" y="0"/>
                  </a:moveTo>
                  <a:lnTo>
                    <a:pt x="1396571" y="0"/>
                  </a:lnTo>
                  <a:lnTo>
                    <a:pt x="1396571" y="728339"/>
                  </a:lnTo>
                  <a:lnTo>
                    <a:pt x="0" y="728339"/>
                  </a:lnTo>
                  <a:close/>
                </a:path>
              </a:pathLst>
            </a:custGeom>
            <a:blipFill>
              <a:blip r:embed="rId2"/>
              <a:stretch>
                <a:fillRect l="0" t="-13875" r="0" b="-13875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2155898"/>
            <a:ext cx="8604796" cy="596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b="true" sz="4800" spc="-499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STRATEGIC G  PERSONAL GROWTH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May, 2026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190285" y="2220233"/>
            <a:ext cx="6632818" cy="67894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4800" spc="-96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Building Business Acumen: (Watson &amp; Reissner, 2023)</a:t>
            </a:r>
          </a:p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4800" spc="-96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4800" spc="-96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Strategic People Management: (Rees &amp; French, 2023).</a:t>
            </a:r>
          </a:p>
          <a:p>
            <a:pPr algn="ctr">
              <a:lnSpc>
                <a:spcPts val="4800"/>
              </a:lnSpc>
              <a:spcBef>
                <a:spcPct val="0"/>
              </a:spcBef>
            </a:pPr>
          </a:p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4800" spc="-96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Action: Executive Mentorship &amp; CIPD Level 7.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777829" y="1704514"/>
            <a:ext cx="8510171" cy="6992865"/>
            <a:chOff x="0" y="0"/>
            <a:chExt cx="1012565" cy="83203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12565" cy="832031"/>
            </a:xfrm>
            <a:custGeom>
              <a:avLst/>
              <a:gdLst/>
              <a:ahLst/>
              <a:cxnLst/>
              <a:rect r="r" b="b" t="t" l="l"/>
              <a:pathLst>
                <a:path h="832031" w="1012565">
                  <a:moveTo>
                    <a:pt x="0" y="0"/>
                  </a:moveTo>
                  <a:lnTo>
                    <a:pt x="1012565" y="0"/>
                  </a:lnTo>
                  <a:lnTo>
                    <a:pt x="1012565" y="832031"/>
                  </a:lnTo>
                  <a:lnTo>
                    <a:pt x="0" y="832031"/>
                  </a:lnTo>
                  <a:close/>
                </a:path>
              </a:pathLst>
            </a:custGeom>
            <a:blipFill>
              <a:blip r:embed="rId2"/>
              <a:stretch>
                <a:fillRect l="-11628" t="0" r="-11628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8700" y="1047750"/>
            <a:ext cx="4309525" cy="245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99"/>
              </a:lnSpc>
            </a:pPr>
            <a:r>
              <a:rPr lang="en-US" b="true" sz="1799" spc="-35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Business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817722"/>
            <a:ext cx="8115300" cy="3126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b="true" sz="9600" spc="-998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CONCLUSION WHY SELECT ME?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59460" y="5191125"/>
            <a:ext cx="6486881" cy="22091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600"/>
              </a:lnSpc>
            </a:pPr>
            <a:r>
              <a:rPr lang="en-US" sz="5600" spc="-112" b="true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EVIDENCE.</a:t>
            </a:r>
          </a:p>
          <a:p>
            <a:pPr algn="l">
              <a:lnSpc>
                <a:spcPts val="5600"/>
              </a:lnSpc>
            </a:pPr>
            <a:r>
              <a:rPr lang="en-US" sz="5600" spc="-112" b="true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COMPARISON.</a:t>
            </a:r>
          </a:p>
          <a:p>
            <a:pPr algn="l">
              <a:lnSpc>
                <a:spcPts val="5600"/>
              </a:lnSpc>
            </a:pPr>
            <a:r>
              <a:rPr lang="en-US" b="true" sz="5600" spc="-112">
                <a:solidFill>
                  <a:srgbClr val="D5D5D5"/>
                </a:solidFill>
                <a:latin typeface="Poppins Bold"/>
                <a:ea typeface="Poppins Bold"/>
                <a:cs typeface="Poppins Bold"/>
                <a:sym typeface="Poppins Bold"/>
              </a:rPr>
              <a:t>STRATEGY.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949775" y="1047750"/>
            <a:ext cx="4309525" cy="221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21 April , 2026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-292048" y="-137409"/>
            <a:ext cx="15313181" cy="82702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14"/>
              </a:lnSpc>
            </a:pPr>
            <a:r>
              <a:rPr lang="en-US" b="true" sz="36768" spc="-3823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THANK</a:t>
            </a:r>
          </a:p>
          <a:p>
            <a:pPr algn="l">
              <a:lnSpc>
                <a:spcPts val="29414"/>
              </a:lnSpc>
            </a:pPr>
            <a:r>
              <a:rPr lang="en-US" sz="36768" spc="-3823" b="true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Y</a:t>
            </a:r>
            <a:r>
              <a:rPr lang="en-US" b="true" sz="36768" spc="-3823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OU.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99631" y="7633535"/>
            <a:ext cx="11561949" cy="6934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800" spc="-96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Any Questions?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05050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3968" y="836108"/>
            <a:ext cx="13020175" cy="11830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80"/>
              </a:lnSpc>
            </a:pPr>
            <a:r>
              <a:rPr lang="en-US" b="true" sz="9600" spc="-998">
                <a:solidFill>
                  <a:srgbClr val="D5D5D5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REFERENCES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67068" y="2038163"/>
            <a:ext cx="10138294" cy="7022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De Neve, J. &amp; Ward, G. (2025) Why workplace wellbeing matters: the science behind employee happiness and organizational performance. Boston: Harvard Business Review Press.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Gold, J., Mumford, A. &amp; Thorpe, R. (2010) Leadership and management development. 5th edn. London: Chartered Institute of Personnel and Development.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Hesketh, I. &amp; Cooper, C. L. (2019) Wellbeing at work: how to design, implement and evaluate an effective strategy. London: Kogan Page.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Lussier, R. N. &amp; Achua, C. F. (2016) Leadership: theory, application &amp; skill development. 6th edn. Boston: Cengage Learning.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Northouse, P. G. (2015) Introduction to leadership: concepts and practice. 3rd edn. Thousand Oaks: SAGE.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Northouse, P. G. (2026) Leadership: theory and practice. 10th edn. Thousand Oaks: SAGE.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Rees, G. &amp; French, R. (2023) Strategic people management and development: theory and practice. 6th edn. London: Kogan Page.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Taylor, S. &amp; Perkins, G. (2021) Work and employment in a changing business environment. London: Kogan Page.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Varney, S. (2021) Leadership in complexity and change: for a world in constant motion. Berlin: Walter de Gruyter.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Watson, G. &amp; Reissner, S. (2023) Developing skills for business leadership: building personal effectiveness and business acumen. 3rd edn. London: Kogan Page.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West, M. A. (2021) Compassionate leadership: sustaining wisdom, humanity and presence in health and social care. United Kingdom: The Swirling Leaf Press.</a:t>
            </a:r>
          </a:p>
          <a:p>
            <a:pPr algn="just">
              <a:lnSpc>
                <a:spcPts val="1599"/>
              </a:lnSpc>
            </a:pPr>
          </a:p>
          <a:p>
            <a:pPr algn="just">
              <a:lnSpc>
                <a:spcPts val="1599"/>
              </a:lnSpc>
            </a:pPr>
            <a:r>
              <a:rPr lang="en-US" sz="1599" spc="-31">
                <a:solidFill>
                  <a:srgbClr val="D5D5D5"/>
                </a:solidFill>
                <a:latin typeface="Poppins"/>
                <a:ea typeface="Poppins"/>
                <a:cs typeface="Poppins"/>
                <a:sym typeface="Poppins"/>
              </a:rPr>
              <a:t>Yukl, G. A. &amp; Gardner, W. M. (2020) Leadership in organizations. 9th edn. Harlow: Pearson Education.</a:t>
            </a:r>
          </a:p>
          <a:p>
            <a:pPr algn="just">
              <a:lnSpc>
                <a:spcPts val="1599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DAHHZakxH-Y</dc:identifier>
  <dcterms:modified xsi:type="dcterms:W3CDTF">2011-08-01T06:04:30Z</dcterms:modified>
  <cp:revision>1</cp:revision>
  <dc:title>Black and Gray Minimalist Creative Portfolio Presentation</dc:title>
</cp:coreProperties>
</file>