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0" r:id="rId5"/>
    <p:sldId id="259" r:id="rId6"/>
    <p:sldId id="262" r:id="rId7"/>
    <p:sldId id="263" r:id="rId8"/>
    <p:sldId id="264" r:id="rId9"/>
    <p:sldId id="265" r:id="rId10"/>
    <p:sldId id="266" r:id="rId11"/>
    <p:sldId id="267"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50B72D-C39F-43B7-81FE-6078E27C01E5}" v="6" dt="2023-03-31T14:35:14.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Philander" userId="cdf3e5e40b6d51fd" providerId="LiveId" clId="{8D50B72D-C39F-43B7-81FE-6078E27C01E5}"/>
    <pc:docChg chg="custSel addSld delSld modSld">
      <pc:chgData name="Naomi Philander" userId="cdf3e5e40b6d51fd" providerId="LiveId" clId="{8D50B72D-C39F-43B7-81FE-6078E27C01E5}" dt="2023-03-31T18:51:36.369" v="2207" actId="20577"/>
      <pc:docMkLst>
        <pc:docMk/>
      </pc:docMkLst>
      <pc:sldChg chg="modSp mod">
        <pc:chgData name="Naomi Philander" userId="cdf3e5e40b6d51fd" providerId="LiveId" clId="{8D50B72D-C39F-43B7-81FE-6078E27C01E5}" dt="2023-03-31T18:31:21.819" v="838" actId="20577"/>
        <pc:sldMkLst>
          <pc:docMk/>
          <pc:sldMk cId="3663831350" sldId="256"/>
        </pc:sldMkLst>
        <pc:spChg chg="mod">
          <ac:chgData name="Naomi Philander" userId="cdf3e5e40b6d51fd" providerId="LiveId" clId="{8D50B72D-C39F-43B7-81FE-6078E27C01E5}" dt="2023-03-31T18:31:21.819" v="838" actId="20577"/>
          <ac:spMkLst>
            <pc:docMk/>
            <pc:sldMk cId="3663831350" sldId="256"/>
            <ac:spMk id="3" creationId="{265F0F9E-CBA2-8C16-AF53-F5984D109FB5}"/>
          </ac:spMkLst>
        </pc:spChg>
      </pc:sldChg>
      <pc:sldChg chg="del">
        <pc:chgData name="Naomi Philander" userId="cdf3e5e40b6d51fd" providerId="LiveId" clId="{8D50B72D-C39F-43B7-81FE-6078E27C01E5}" dt="2023-03-31T14:00:56.495" v="88" actId="2696"/>
        <pc:sldMkLst>
          <pc:docMk/>
          <pc:sldMk cId="306909414" sldId="257"/>
        </pc:sldMkLst>
      </pc:sldChg>
      <pc:sldChg chg="modSp mod">
        <pc:chgData name="Naomi Philander" userId="cdf3e5e40b6d51fd" providerId="LiveId" clId="{8D50B72D-C39F-43B7-81FE-6078E27C01E5}" dt="2023-03-31T18:29:04.854" v="830" actId="113"/>
        <pc:sldMkLst>
          <pc:docMk/>
          <pc:sldMk cId="2272609655" sldId="257"/>
        </pc:sldMkLst>
        <pc:spChg chg="mod">
          <ac:chgData name="Naomi Philander" userId="cdf3e5e40b6d51fd" providerId="LiveId" clId="{8D50B72D-C39F-43B7-81FE-6078E27C01E5}" dt="2023-03-31T18:29:04.854" v="830" actId="113"/>
          <ac:spMkLst>
            <pc:docMk/>
            <pc:sldMk cId="2272609655" sldId="257"/>
            <ac:spMk id="2" creationId="{FF2EABE1-A422-3B4D-897A-4B9A98DC71C9}"/>
          </ac:spMkLst>
        </pc:spChg>
        <pc:spChg chg="mod">
          <ac:chgData name="Naomi Philander" userId="cdf3e5e40b6d51fd" providerId="LiveId" clId="{8D50B72D-C39F-43B7-81FE-6078E27C01E5}" dt="2023-03-31T14:54:24.092" v="295" actId="255"/>
          <ac:spMkLst>
            <pc:docMk/>
            <pc:sldMk cId="2272609655" sldId="257"/>
            <ac:spMk id="3" creationId="{10010A8B-C296-A32F-73CD-A8229EE1053C}"/>
          </ac:spMkLst>
        </pc:spChg>
      </pc:sldChg>
      <pc:sldChg chg="modSp mod">
        <pc:chgData name="Naomi Philander" userId="cdf3e5e40b6d51fd" providerId="LiveId" clId="{8D50B72D-C39F-43B7-81FE-6078E27C01E5}" dt="2023-03-31T18:28:29.458" v="829" actId="113"/>
        <pc:sldMkLst>
          <pc:docMk/>
          <pc:sldMk cId="2175907041" sldId="258"/>
        </pc:sldMkLst>
        <pc:spChg chg="mod">
          <ac:chgData name="Naomi Philander" userId="cdf3e5e40b6d51fd" providerId="LiveId" clId="{8D50B72D-C39F-43B7-81FE-6078E27C01E5}" dt="2023-03-31T18:28:29.458" v="829" actId="113"/>
          <ac:spMkLst>
            <pc:docMk/>
            <pc:sldMk cId="2175907041" sldId="258"/>
            <ac:spMk id="2" creationId="{234B1040-E72B-482E-3634-942A738EEC03}"/>
          </ac:spMkLst>
        </pc:spChg>
        <pc:spChg chg="mod">
          <ac:chgData name="Naomi Philander" userId="cdf3e5e40b6d51fd" providerId="LiveId" clId="{8D50B72D-C39F-43B7-81FE-6078E27C01E5}" dt="2023-03-31T18:27:36.752" v="828"/>
          <ac:spMkLst>
            <pc:docMk/>
            <pc:sldMk cId="2175907041" sldId="258"/>
            <ac:spMk id="6" creationId="{915A2913-7BBC-305B-5ABA-0CCCC3FD93E6}"/>
          </ac:spMkLst>
        </pc:spChg>
      </pc:sldChg>
      <pc:sldChg chg="delSp modSp mod">
        <pc:chgData name="Naomi Philander" userId="cdf3e5e40b6d51fd" providerId="LiveId" clId="{8D50B72D-C39F-43B7-81FE-6078E27C01E5}" dt="2023-03-31T14:53:42.088" v="287" actId="2711"/>
        <pc:sldMkLst>
          <pc:docMk/>
          <pc:sldMk cId="1787948751" sldId="259"/>
        </pc:sldMkLst>
        <pc:spChg chg="del mod">
          <ac:chgData name="Naomi Philander" userId="cdf3e5e40b6d51fd" providerId="LiveId" clId="{8D50B72D-C39F-43B7-81FE-6078E27C01E5}" dt="2023-03-31T14:03:41.721" v="91" actId="478"/>
          <ac:spMkLst>
            <pc:docMk/>
            <pc:sldMk cId="1787948751" sldId="259"/>
            <ac:spMk id="2" creationId="{F9816D73-5B50-8C22-E4F3-0F871C92E102}"/>
          </ac:spMkLst>
        </pc:spChg>
        <pc:spChg chg="mod">
          <ac:chgData name="Naomi Philander" userId="cdf3e5e40b6d51fd" providerId="LiveId" clId="{8D50B72D-C39F-43B7-81FE-6078E27C01E5}" dt="2023-03-31T14:53:42.088" v="287" actId="2711"/>
          <ac:spMkLst>
            <pc:docMk/>
            <pc:sldMk cId="1787948751" sldId="259"/>
            <ac:spMk id="3" creationId="{1FB3AC3A-F4F1-1D2F-1359-77FC57D1783D}"/>
          </ac:spMkLst>
        </pc:spChg>
      </pc:sldChg>
      <pc:sldChg chg="modSp del mod">
        <pc:chgData name="Naomi Philander" userId="cdf3e5e40b6d51fd" providerId="LiveId" clId="{8D50B72D-C39F-43B7-81FE-6078E27C01E5}" dt="2023-03-31T13:55:13.539" v="71" actId="2696"/>
        <pc:sldMkLst>
          <pc:docMk/>
          <pc:sldMk cId="2574566303" sldId="260"/>
        </pc:sldMkLst>
        <pc:spChg chg="mod">
          <ac:chgData name="Naomi Philander" userId="cdf3e5e40b6d51fd" providerId="LiveId" clId="{8D50B72D-C39F-43B7-81FE-6078E27C01E5}" dt="2023-03-31T12:27:32.993" v="65" actId="14100"/>
          <ac:spMkLst>
            <pc:docMk/>
            <pc:sldMk cId="2574566303" sldId="260"/>
            <ac:spMk id="2" creationId="{2D1C7F98-9A4C-F601-F0FB-53F57B8BC720}"/>
          </ac:spMkLst>
        </pc:spChg>
        <pc:spChg chg="mod">
          <ac:chgData name="Naomi Philander" userId="cdf3e5e40b6d51fd" providerId="LiveId" clId="{8D50B72D-C39F-43B7-81FE-6078E27C01E5}" dt="2023-03-31T13:55:06.259" v="70" actId="1076"/>
          <ac:spMkLst>
            <pc:docMk/>
            <pc:sldMk cId="2574566303" sldId="260"/>
            <ac:spMk id="3" creationId="{09567463-3AB7-4F3F-4FA8-A6ACE6773E14}"/>
          </ac:spMkLst>
        </pc:spChg>
      </pc:sldChg>
      <pc:sldChg chg="addSp delSp modSp mod">
        <pc:chgData name="Naomi Philander" userId="cdf3e5e40b6d51fd" providerId="LiveId" clId="{8D50B72D-C39F-43B7-81FE-6078E27C01E5}" dt="2023-03-31T18:33:36.716" v="840" actId="14100"/>
        <pc:sldMkLst>
          <pc:docMk/>
          <pc:sldMk cId="3674149815" sldId="260"/>
        </pc:sldMkLst>
        <pc:spChg chg="mod">
          <ac:chgData name="Naomi Philander" userId="cdf3e5e40b6d51fd" providerId="LiveId" clId="{8D50B72D-C39F-43B7-81FE-6078E27C01E5}" dt="2023-03-31T14:55:06.632" v="299" actId="113"/>
          <ac:spMkLst>
            <pc:docMk/>
            <pc:sldMk cId="3674149815" sldId="260"/>
            <ac:spMk id="2" creationId="{2D1C7F98-9A4C-F601-F0FB-53F57B8BC720}"/>
          </ac:spMkLst>
        </pc:spChg>
        <pc:spChg chg="mod">
          <ac:chgData name="Naomi Philander" userId="cdf3e5e40b6d51fd" providerId="LiveId" clId="{8D50B72D-C39F-43B7-81FE-6078E27C01E5}" dt="2023-03-31T14:54:53.605" v="297" actId="2711"/>
          <ac:spMkLst>
            <pc:docMk/>
            <pc:sldMk cId="3674149815" sldId="260"/>
            <ac:spMk id="3" creationId="{09567463-3AB7-4F3F-4FA8-A6ACE6773E14}"/>
          </ac:spMkLst>
        </pc:spChg>
        <pc:picChg chg="add del mod">
          <ac:chgData name="Naomi Philander" userId="cdf3e5e40b6d51fd" providerId="LiveId" clId="{8D50B72D-C39F-43B7-81FE-6078E27C01E5}" dt="2023-03-31T14:21:03.011" v="135" actId="478"/>
          <ac:picMkLst>
            <pc:docMk/>
            <pc:sldMk cId="3674149815" sldId="260"/>
            <ac:picMk id="5" creationId="{AC9F6351-32B6-15BE-C648-3872F5E9018B}"/>
          </ac:picMkLst>
        </pc:picChg>
        <pc:picChg chg="add del mod">
          <ac:chgData name="Naomi Philander" userId="cdf3e5e40b6d51fd" providerId="LiveId" clId="{8D50B72D-C39F-43B7-81FE-6078E27C01E5}" dt="2023-03-31T14:21:47.278" v="141" actId="478"/>
          <ac:picMkLst>
            <pc:docMk/>
            <pc:sldMk cId="3674149815" sldId="260"/>
            <ac:picMk id="7" creationId="{829676A1-BA93-C19B-AA4D-F91022206B4B}"/>
          </ac:picMkLst>
        </pc:picChg>
        <pc:picChg chg="add mod">
          <ac:chgData name="Naomi Philander" userId="cdf3e5e40b6d51fd" providerId="LiveId" clId="{8D50B72D-C39F-43B7-81FE-6078E27C01E5}" dt="2023-03-31T18:33:36.716" v="840" actId="14100"/>
          <ac:picMkLst>
            <pc:docMk/>
            <pc:sldMk cId="3674149815" sldId="260"/>
            <ac:picMk id="9" creationId="{EAB67185-1580-ADEC-9D60-E3F9A9D26BC4}"/>
          </ac:picMkLst>
        </pc:picChg>
      </pc:sldChg>
      <pc:sldChg chg="delSp modSp new mod">
        <pc:chgData name="Naomi Philander" userId="cdf3e5e40b6d51fd" providerId="LiveId" clId="{8D50B72D-C39F-43B7-81FE-6078E27C01E5}" dt="2023-03-31T14:54:39.390" v="296" actId="2711"/>
        <pc:sldMkLst>
          <pc:docMk/>
          <pc:sldMk cId="2735542958" sldId="261"/>
        </pc:sldMkLst>
        <pc:spChg chg="del mod">
          <ac:chgData name="Naomi Philander" userId="cdf3e5e40b6d51fd" providerId="LiveId" clId="{8D50B72D-C39F-43B7-81FE-6078E27C01E5}" dt="2023-03-31T14:12:42.816" v="111" actId="478"/>
          <ac:spMkLst>
            <pc:docMk/>
            <pc:sldMk cId="2735542958" sldId="261"/>
            <ac:spMk id="2" creationId="{6946CE84-016D-4FC2-1701-0E0966A7EDA9}"/>
          </ac:spMkLst>
        </pc:spChg>
        <pc:spChg chg="mod">
          <ac:chgData name="Naomi Philander" userId="cdf3e5e40b6d51fd" providerId="LiveId" clId="{8D50B72D-C39F-43B7-81FE-6078E27C01E5}" dt="2023-03-31T14:54:39.390" v="296" actId="2711"/>
          <ac:spMkLst>
            <pc:docMk/>
            <pc:sldMk cId="2735542958" sldId="261"/>
            <ac:spMk id="3" creationId="{4ACFD3C0-CE9F-72CB-A226-F1BC4945FE4E}"/>
          </ac:spMkLst>
        </pc:spChg>
      </pc:sldChg>
      <pc:sldChg chg="modSp new del mod">
        <pc:chgData name="Naomi Philander" userId="cdf3e5e40b6d51fd" providerId="LiveId" clId="{8D50B72D-C39F-43B7-81FE-6078E27C01E5}" dt="2023-03-31T14:35:31.575" v="174" actId="2696"/>
        <pc:sldMkLst>
          <pc:docMk/>
          <pc:sldMk cId="813030996" sldId="262"/>
        </pc:sldMkLst>
        <pc:spChg chg="mod">
          <ac:chgData name="Naomi Philander" userId="cdf3e5e40b6d51fd" providerId="LiveId" clId="{8D50B72D-C39F-43B7-81FE-6078E27C01E5}" dt="2023-03-31T14:35:02.775" v="168" actId="14100"/>
          <ac:spMkLst>
            <pc:docMk/>
            <pc:sldMk cId="813030996" sldId="262"/>
            <ac:spMk id="2" creationId="{2411F9C4-A3E0-9C15-1DD3-05C7E1EB8703}"/>
          </ac:spMkLst>
        </pc:spChg>
        <pc:spChg chg="mod">
          <ac:chgData name="Naomi Philander" userId="cdf3e5e40b6d51fd" providerId="LiveId" clId="{8D50B72D-C39F-43B7-81FE-6078E27C01E5}" dt="2023-03-31T14:35:11.592" v="171" actId="14100"/>
          <ac:spMkLst>
            <pc:docMk/>
            <pc:sldMk cId="813030996" sldId="262"/>
            <ac:spMk id="3" creationId="{E33029BD-E2E7-9AA2-9673-D170B250318C}"/>
          </ac:spMkLst>
        </pc:spChg>
      </pc:sldChg>
      <pc:sldChg chg="modSp new mod">
        <pc:chgData name="Naomi Philander" userId="cdf3e5e40b6d51fd" providerId="LiveId" clId="{8D50B72D-C39F-43B7-81FE-6078E27C01E5}" dt="2023-03-31T18:35:24.466" v="844"/>
        <pc:sldMkLst>
          <pc:docMk/>
          <pc:sldMk cId="2681391615" sldId="262"/>
        </pc:sldMkLst>
        <pc:spChg chg="mod">
          <ac:chgData name="Naomi Philander" userId="cdf3e5e40b6d51fd" providerId="LiveId" clId="{8D50B72D-C39F-43B7-81FE-6078E27C01E5}" dt="2023-03-31T15:25:40.684" v="640" actId="113"/>
          <ac:spMkLst>
            <pc:docMk/>
            <pc:sldMk cId="2681391615" sldId="262"/>
            <ac:spMk id="2" creationId="{DFF60338-5C42-DA80-4D14-8BC507D3427E}"/>
          </ac:spMkLst>
        </pc:spChg>
        <pc:spChg chg="mod">
          <ac:chgData name="Naomi Philander" userId="cdf3e5e40b6d51fd" providerId="LiveId" clId="{8D50B72D-C39F-43B7-81FE-6078E27C01E5}" dt="2023-03-31T18:35:24.466" v="844"/>
          <ac:spMkLst>
            <pc:docMk/>
            <pc:sldMk cId="2681391615" sldId="262"/>
            <ac:spMk id="3" creationId="{25C1DC3C-7F26-BF1A-0B84-9CB65B1A07F6}"/>
          </ac:spMkLst>
        </pc:spChg>
      </pc:sldChg>
      <pc:sldChg chg="addSp delSp modSp new del mod">
        <pc:chgData name="Naomi Philander" userId="cdf3e5e40b6d51fd" providerId="LiveId" clId="{8D50B72D-C39F-43B7-81FE-6078E27C01E5}" dt="2023-03-31T14:34:48.603" v="164" actId="2696"/>
        <pc:sldMkLst>
          <pc:docMk/>
          <pc:sldMk cId="3023006726" sldId="262"/>
        </pc:sldMkLst>
        <pc:spChg chg="mod">
          <ac:chgData name="Naomi Philander" userId="cdf3e5e40b6d51fd" providerId="LiveId" clId="{8D50B72D-C39F-43B7-81FE-6078E27C01E5}" dt="2023-03-31T14:26:39.980" v="158" actId="14100"/>
          <ac:spMkLst>
            <pc:docMk/>
            <pc:sldMk cId="3023006726" sldId="262"/>
            <ac:spMk id="2" creationId="{FE1F4DDC-E5A5-55C7-049D-E5F270AFF3E2}"/>
          </ac:spMkLst>
        </pc:spChg>
        <pc:spChg chg="add del mod">
          <ac:chgData name="Naomi Philander" userId="cdf3e5e40b6d51fd" providerId="LiveId" clId="{8D50B72D-C39F-43B7-81FE-6078E27C01E5}" dt="2023-03-31T14:34:35.516" v="163" actId="478"/>
          <ac:spMkLst>
            <pc:docMk/>
            <pc:sldMk cId="3023006726" sldId="262"/>
            <ac:spMk id="4" creationId="{C4F3F970-915F-2253-7D28-48B027D2F146}"/>
          </ac:spMkLst>
        </pc:spChg>
      </pc:sldChg>
      <pc:sldChg chg="modSp new mod">
        <pc:chgData name="Naomi Philander" userId="cdf3e5e40b6d51fd" providerId="LiveId" clId="{8D50B72D-C39F-43B7-81FE-6078E27C01E5}" dt="2023-03-31T18:32:23.427" v="839" actId="313"/>
        <pc:sldMkLst>
          <pc:docMk/>
          <pc:sldMk cId="1949051459" sldId="263"/>
        </pc:sldMkLst>
        <pc:spChg chg="mod">
          <ac:chgData name="Naomi Philander" userId="cdf3e5e40b6d51fd" providerId="LiveId" clId="{8D50B72D-C39F-43B7-81FE-6078E27C01E5}" dt="2023-03-31T18:32:23.427" v="839" actId="313"/>
          <ac:spMkLst>
            <pc:docMk/>
            <pc:sldMk cId="1949051459" sldId="263"/>
            <ac:spMk id="2" creationId="{F9234833-1578-A344-4872-BD0A866F7586}"/>
          </ac:spMkLst>
        </pc:spChg>
        <pc:spChg chg="mod">
          <ac:chgData name="Naomi Philander" userId="cdf3e5e40b6d51fd" providerId="LiveId" clId="{8D50B72D-C39F-43B7-81FE-6078E27C01E5}" dt="2023-03-31T14:53:15.455" v="285" actId="113"/>
          <ac:spMkLst>
            <pc:docMk/>
            <pc:sldMk cId="1949051459" sldId="263"/>
            <ac:spMk id="3" creationId="{A0CA6A91-197D-1F7C-F048-45A89B487647}"/>
          </ac:spMkLst>
        </pc:spChg>
      </pc:sldChg>
      <pc:sldChg chg="add del">
        <pc:chgData name="Naomi Philander" userId="cdf3e5e40b6d51fd" providerId="LiveId" clId="{8D50B72D-C39F-43B7-81FE-6078E27C01E5}" dt="2023-03-31T14:35:27.625" v="173" actId="2696"/>
        <pc:sldMkLst>
          <pc:docMk/>
          <pc:sldMk cId="3772774653" sldId="263"/>
        </pc:sldMkLst>
      </pc:sldChg>
      <pc:sldChg chg="modSp new mod">
        <pc:chgData name="Naomi Philander" userId="cdf3e5e40b6d51fd" providerId="LiveId" clId="{8D50B72D-C39F-43B7-81FE-6078E27C01E5}" dt="2023-03-31T18:34:29.795" v="843" actId="20577"/>
        <pc:sldMkLst>
          <pc:docMk/>
          <pc:sldMk cId="2492481152" sldId="264"/>
        </pc:sldMkLst>
        <pc:spChg chg="mod">
          <ac:chgData name="Naomi Philander" userId="cdf3e5e40b6d51fd" providerId="LiveId" clId="{8D50B72D-C39F-43B7-81FE-6078E27C01E5}" dt="2023-03-31T15:26:37.601" v="641" actId="113"/>
          <ac:spMkLst>
            <pc:docMk/>
            <pc:sldMk cId="2492481152" sldId="264"/>
            <ac:spMk id="2" creationId="{C8021BD5-930D-529F-0E02-823D63CCF9C8}"/>
          </ac:spMkLst>
        </pc:spChg>
        <pc:spChg chg="mod">
          <ac:chgData name="Naomi Philander" userId="cdf3e5e40b6d51fd" providerId="LiveId" clId="{8D50B72D-C39F-43B7-81FE-6078E27C01E5}" dt="2023-03-31T18:34:29.795" v="843" actId="20577"/>
          <ac:spMkLst>
            <pc:docMk/>
            <pc:sldMk cId="2492481152" sldId="264"/>
            <ac:spMk id="3" creationId="{2334C874-27EA-E78F-50E8-C17242F53CAF}"/>
          </ac:spMkLst>
        </pc:spChg>
      </pc:sldChg>
      <pc:sldChg chg="modSp new mod">
        <pc:chgData name="Naomi Philander" userId="cdf3e5e40b6d51fd" providerId="LiveId" clId="{8D50B72D-C39F-43B7-81FE-6078E27C01E5}" dt="2023-03-31T15:26:45.460" v="642" actId="113"/>
        <pc:sldMkLst>
          <pc:docMk/>
          <pc:sldMk cId="2895528962" sldId="265"/>
        </pc:sldMkLst>
        <pc:spChg chg="mod">
          <ac:chgData name="Naomi Philander" userId="cdf3e5e40b6d51fd" providerId="LiveId" clId="{8D50B72D-C39F-43B7-81FE-6078E27C01E5}" dt="2023-03-31T15:26:45.460" v="642" actId="113"/>
          <ac:spMkLst>
            <pc:docMk/>
            <pc:sldMk cId="2895528962" sldId="265"/>
            <ac:spMk id="2" creationId="{E20223E3-5992-46C3-11F9-AE19DBE083E5}"/>
          </ac:spMkLst>
        </pc:spChg>
        <pc:spChg chg="mod">
          <ac:chgData name="Naomi Philander" userId="cdf3e5e40b6d51fd" providerId="LiveId" clId="{8D50B72D-C39F-43B7-81FE-6078E27C01E5}" dt="2023-03-31T15:16:29.236" v="502" actId="255"/>
          <ac:spMkLst>
            <pc:docMk/>
            <pc:sldMk cId="2895528962" sldId="265"/>
            <ac:spMk id="3" creationId="{DEE796CC-7F18-E7EF-DD88-E93A74FA5B2B}"/>
          </ac:spMkLst>
        </pc:spChg>
      </pc:sldChg>
      <pc:sldChg chg="modSp new mod">
        <pc:chgData name="Naomi Philander" userId="cdf3e5e40b6d51fd" providerId="LiveId" clId="{8D50B72D-C39F-43B7-81FE-6078E27C01E5}" dt="2023-03-31T18:51:36.369" v="2207" actId="20577"/>
        <pc:sldMkLst>
          <pc:docMk/>
          <pc:sldMk cId="518708179" sldId="266"/>
        </pc:sldMkLst>
        <pc:spChg chg="mod">
          <ac:chgData name="Naomi Philander" userId="cdf3e5e40b6d51fd" providerId="LiveId" clId="{8D50B72D-C39F-43B7-81FE-6078E27C01E5}" dt="2023-03-31T15:34:04.457" v="694" actId="14100"/>
          <ac:spMkLst>
            <pc:docMk/>
            <pc:sldMk cId="518708179" sldId="266"/>
            <ac:spMk id="2" creationId="{93D59949-E2FE-7A47-C683-B8243DB56E60}"/>
          </ac:spMkLst>
        </pc:spChg>
        <pc:spChg chg="mod">
          <ac:chgData name="Naomi Philander" userId="cdf3e5e40b6d51fd" providerId="LiveId" clId="{8D50B72D-C39F-43B7-81FE-6078E27C01E5}" dt="2023-03-31T18:51:36.369" v="2207" actId="20577"/>
          <ac:spMkLst>
            <pc:docMk/>
            <pc:sldMk cId="518708179" sldId="266"/>
            <ac:spMk id="3" creationId="{0D08E3B6-1099-6B97-1B3F-26FB60381D54}"/>
          </ac:spMkLst>
        </pc:spChg>
      </pc:sldChg>
      <pc:sldChg chg="modSp new mod">
        <pc:chgData name="Naomi Philander" userId="cdf3e5e40b6d51fd" providerId="LiveId" clId="{8D50B72D-C39F-43B7-81FE-6078E27C01E5}" dt="2023-03-31T15:33:38.951" v="692" actId="313"/>
        <pc:sldMkLst>
          <pc:docMk/>
          <pc:sldMk cId="3807987486" sldId="267"/>
        </pc:sldMkLst>
        <pc:spChg chg="mod">
          <ac:chgData name="Naomi Philander" userId="cdf3e5e40b6d51fd" providerId="LiveId" clId="{8D50B72D-C39F-43B7-81FE-6078E27C01E5}" dt="2023-03-31T15:30:04.341" v="646" actId="27636"/>
          <ac:spMkLst>
            <pc:docMk/>
            <pc:sldMk cId="3807987486" sldId="267"/>
            <ac:spMk id="2" creationId="{71B7146C-1D8A-A35D-F4A8-9D1ECBC13055}"/>
          </ac:spMkLst>
        </pc:spChg>
        <pc:spChg chg="mod">
          <ac:chgData name="Naomi Philander" userId="cdf3e5e40b6d51fd" providerId="LiveId" clId="{8D50B72D-C39F-43B7-81FE-6078E27C01E5}" dt="2023-03-31T15:33:38.951" v="692" actId="313"/>
          <ac:spMkLst>
            <pc:docMk/>
            <pc:sldMk cId="3807987486" sldId="267"/>
            <ac:spMk id="3" creationId="{614E9FD0-D5EF-19FA-99D2-5DE9EFBBCB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20721-9893-7DCE-8A29-0D63EFF352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B214A6-BAE1-3DFD-0B67-CBDA28B9CF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6A5F75-E790-9B5B-2073-74559E20E502}"/>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91E8506C-C071-370D-BF1D-3A17217AE7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33C43-0E7D-F0D0-3188-5B58A1748597}"/>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543187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35BE-9C45-47C3-FBD2-DE86E5AE87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075F9-4FBF-B9A0-A3CD-79CF7C1134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32BBB5-3C4C-578B-E1D6-B51D768E6D60}"/>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1FEB0B86-DF99-A20B-B204-C6524928E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644BB-E660-3004-CBD2-C311F0912A4A}"/>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05907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9C115-B09C-F4D5-E937-AB975D3C0D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47CD45-36D9-EDBA-84DA-1033E021A7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4A2589-CFC6-D7CB-BC6D-08E50D23D293}"/>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F8745D80-21F9-3BE9-7C13-B706DC435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1D9E45-5D82-4BA0-E5D9-25607EA97CD7}"/>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3766116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9246-479E-4D49-CA4F-FD3E1A0E7E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6889F3-EFCE-129D-0AF4-C2EE5B3970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127EAA-A4A2-42A8-6CAF-F40FB2EB75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301B2F-7B43-034E-F1D2-88C78B102739}"/>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6" name="Footer Placeholder 5">
            <a:extLst>
              <a:ext uri="{FF2B5EF4-FFF2-40B4-BE49-F238E27FC236}">
                <a16:creationId xmlns:a16="http://schemas.microsoft.com/office/drawing/2014/main" id="{73C36C70-F9E0-07D3-4411-BEEE79243D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D3F47D-0292-3EC9-A0DF-2BB195F34089}"/>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0526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F0E08-B30A-3776-9149-34A594F370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96DCEC-501C-E190-09C8-D5060CEF9F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CB8F32-FB46-E5B4-9EF0-029F9191B1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C80274-A238-A466-345E-42DB0B595B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0C83E0-2AC7-28F4-E9AF-945AE7CCCB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6E07D1-ACAB-3BA1-B72D-90BE177804F8}"/>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8" name="Footer Placeholder 7">
            <a:extLst>
              <a:ext uri="{FF2B5EF4-FFF2-40B4-BE49-F238E27FC236}">
                <a16:creationId xmlns:a16="http://schemas.microsoft.com/office/drawing/2014/main" id="{83A5DEF3-BA1E-C7CE-BC12-79652A994A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BA096A-B5DB-C1C2-6DE2-43166F71E847}"/>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3523578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76D1-3BE2-0906-FB77-9A5E403320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F61BE1-446E-2FF4-7801-26997AD6C54A}"/>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4" name="Footer Placeholder 3">
            <a:extLst>
              <a:ext uri="{FF2B5EF4-FFF2-40B4-BE49-F238E27FC236}">
                <a16:creationId xmlns:a16="http://schemas.microsoft.com/office/drawing/2014/main" id="{5055F7F3-FFBB-5050-7161-7BE5F40723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CEB386-3FAB-DFF9-2460-38B803681C88}"/>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3993583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0D4041-A9A9-5574-A2B3-AE447CAB5240}"/>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3" name="Footer Placeholder 2">
            <a:extLst>
              <a:ext uri="{FF2B5EF4-FFF2-40B4-BE49-F238E27FC236}">
                <a16:creationId xmlns:a16="http://schemas.microsoft.com/office/drawing/2014/main" id="{FF9150C3-8FF4-4138-1371-82D26137BA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BCED56-87E3-D3BC-1132-8F14AC3F0CED}"/>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217609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7FD5-6C9D-F032-0D30-3BF7EC6C97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2659F5-7088-092C-E152-C2597A63BC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6D7A52-7157-744C-C24B-9C6B8A88A2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E68703-4FBC-B46B-03A3-070B6EC25024}"/>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6" name="Footer Placeholder 5">
            <a:extLst>
              <a:ext uri="{FF2B5EF4-FFF2-40B4-BE49-F238E27FC236}">
                <a16:creationId xmlns:a16="http://schemas.microsoft.com/office/drawing/2014/main" id="{2307FEDB-F605-BDED-8F0C-4461E2B0A9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2D44C-AE00-0E3C-A81A-9E5D56394653}"/>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627938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BEB8-1A23-B007-CA94-4C615E0676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CEFBE0-6E6F-9B5D-C596-1B72CD2013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139FA8-B06D-8C57-D997-E69835CBC0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FE2B6B-F066-7180-0AFB-D6867B84C658}"/>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6" name="Footer Placeholder 5">
            <a:extLst>
              <a:ext uri="{FF2B5EF4-FFF2-40B4-BE49-F238E27FC236}">
                <a16:creationId xmlns:a16="http://schemas.microsoft.com/office/drawing/2014/main" id="{4076E357-7177-42D7-DB4D-B4D764103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D7E1C4-AA70-1ADC-17CA-D44DBD713338}"/>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920362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6CC4-2C2E-2FA9-E76A-B7BF21FC0A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E3C1F7-DFCA-980C-FF85-C15B092528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63DEC8-3886-98A0-DF1D-DBD1168DECE0}"/>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AC9926A3-C5A0-F0D9-698A-B4C7C0290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C772D-CC08-82D7-C34C-6A6738E2C9E8}"/>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1035515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1678ED-E18C-72BB-8771-8CC4E4EA4B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DEDF5-3DC3-20C5-2BD6-2BA7EFA6D2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4E1A0-3828-F9E1-D003-E9ABD292EA3E}"/>
              </a:ext>
            </a:extLst>
          </p:cNvPr>
          <p:cNvSpPr>
            <a:spLocks noGrp="1"/>
          </p:cNvSpPr>
          <p:nvPr>
            <p:ph type="dt" sz="half" idx="10"/>
          </p:nvPr>
        </p:nvSpPr>
        <p:spPr/>
        <p:txBody>
          <a:body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DD7EE4AF-4E01-8CA8-F4DC-022689904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F2D382-4D9A-1867-F673-7503588110C0}"/>
              </a:ext>
            </a:extLst>
          </p:cNvPr>
          <p:cNvSpPr>
            <a:spLocks noGrp="1"/>
          </p:cNvSpPr>
          <p:nvPr>
            <p:ph type="sldNum" sz="quarter" idx="12"/>
          </p:nvPr>
        </p:nvSpPr>
        <p:spPr/>
        <p:txBody>
          <a:bodyPr/>
          <a:lstStyle/>
          <a:p>
            <a:fld id="{065A3518-D871-43CB-AAA8-CAFD208EB6AD}" type="slidenum">
              <a:rPr lang="en-GB" smtClean="0"/>
              <a:t>‹#›</a:t>
            </a:fld>
            <a:endParaRPr lang="en-GB"/>
          </a:p>
        </p:txBody>
      </p:sp>
    </p:spTree>
    <p:extLst>
      <p:ext uri="{BB962C8B-B14F-4D97-AF65-F5344CB8AC3E}">
        <p14:creationId xmlns:p14="http://schemas.microsoft.com/office/powerpoint/2010/main" val="2554301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EA7009-F1D3-B20D-0255-1F7D664B3E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5B4DB-EA03-C5A6-5C95-86900888DE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1D53A-3197-088A-D209-6E617EA777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9ED3E1-62A6-48AC-877B-82D70AD91FB2}" type="datetimeFigureOut">
              <a:rPr lang="en-GB" smtClean="0"/>
              <a:t>31/03/2023</a:t>
            </a:fld>
            <a:endParaRPr lang="en-GB"/>
          </a:p>
        </p:txBody>
      </p:sp>
      <p:sp>
        <p:nvSpPr>
          <p:cNvPr id="5" name="Footer Placeholder 4">
            <a:extLst>
              <a:ext uri="{FF2B5EF4-FFF2-40B4-BE49-F238E27FC236}">
                <a16:creationId xmlns:a16="http://schemas.microsoft.com/office/drawing/2014/main" id="{DAEC9EED-BCC8-4006-B151-734A0B6F0F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56F6A5-BF52-491B-38A3-45A8FFEE7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5A3518-D871-43CB-AAA8-CAFD208EB6AD}" type="slidenum">
              <a:rPr lang="en-GB" smtClean="0"/>
              <a:t>‹#›</a:t>
            </a:fld>
            <a:endParaRPr lang="en-GB"/>
          </a:p>
        </p:txBody>
      </p:sp>
    </p:spTree>
    <p:extLst>
      <p:ext uri="{BB962C8B-B14F-4D97-AF65-F5344CB8AC3E}">
        <p14:creationId xmlns:p14="http://schemas.microsoft.com/office/powerpoint/2010/main" val="4000822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roydon.gov.uk/council-and-elections/policies-plans-and-strategies/croydon-digital-strategy/theme-3-digital-borough" TargetMode="External"/><Relationship Id="rId2" Type="http://schemas.openxmlformats.org/officeDocument/2006/relationships/hyperlink" Target="https://www.croydonobservatory.org/population/#/view-report/63aeddf1d7fc44b8b4dffcd868e84eac/___iaFirstFeature/G3" TargetMode="External"/><Relationship Id="rId1" Type="http://schemas.openxmlformats.org/officeDocument/2006/relationships/slideLayout" Target="../slideLayouts/slideLayout2.xml"/><Relationship Id="rId6" Type="http://schemas.openxmlformats.org/officeDocument/2006/relationships/hyperlink" Target="https://www.gov.uk/guidance/equality-act-2010-guidance" TargetMode="External"/><Relationship Id="rId5" Type="http://schemas.openxmlformats.org/officeDocument/2006/relationships/hyperlink" Target="https://news.croydon.gov.uk/council-launches-croydon-community-grants/#:~:text=The%20scheme%20will%20support%20activities%20run%20by%20Croydon%E2%80%99s,health%20and%20well-being.%20Tackling%20poverty%20and%20social%20exclusion." TargetMode="External"/><Relationship Id="rId4" Type="http://schemas.openxmlformats.org/officeDocument/2006/relationships/hyperlink" Target="https://www.southlondonclub.co.uk/blog/a-brief-inside-look-into-croydon-boroughs-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46DC-42D4-9FB0-1DFB-923BEDC4EFE6}"/>
              </a:ext>
            </a:extLst>
          </p:cNvPr>
          <p:cNvSpPr>
            <a:spLocks noGrp="1"/>
          </p:cNvSpPr>
          <p:nvPr>
            <p:ph type="ctrTitle"/>
          </p:nvPr>
        </p:nvSpPr>
        <p:spPr>
          <a:xfrm>
            <a:off x="119270" y="0"/>
            <a:ext cx="12072730" cy="1908313"/>
          </a:xfrm>
        </p:spPr>
        <p:txBody>
          <a:bodyPr/>
          <a:lstStyle/>
          <a:p>
            <a:r>
              <a:rPr lang="en-GB" dirty="0"/>
              <a:t>Community Care and Development(BMHP6002_LON)   </a:t>
            </a:r>
          </a:p>
        </p:txBody>
      </p:sp>
      <p:sp>
        <p:nvSpPr>
          <p:cNvPr id="3" name="Subtitle 2">
            <a:extLst>
              <a:ext uri="{FF2B5EF4-FFF2-40B4-BE49-F238E27FC236}">
                <a16:creationId xmlns:a16="http://schemas.microsoft.com/office/drawing/2014/main" id="{265F0F9E-CBA2-8C16-AF53-F5984D109FB5}"/>
              </a:ext>
            </a:extLst>
          </p:cNvPr>
          <p:cNvSpPr>
            <a:spLocks noGrp="1"/>
          </p:cNvSpPr>
          <p:nvPr>
            <p:ph type="subTitle" idx="1"/>
          </p:nvPr>
        </p:nvSpPr>
        <p:spPr>
          <a:xfrm>
            <a:off x="0" y="2398643"/>
            <a:ext cx="12192000" cy="4459357"/>
          </a:xfrm>
        </p:spPr>
        <p:txBody>
          <a:bodyPr>
            <a:normAutofit/>
          </a:bodyPr>
          <a:lstStyle/>
          <a:p>
            <a:r>
              <a:rPr lang="en-GB" sz="3200" dirty="0">
                <a:latin typeface="Arial" panose="020B0604020202020204" pitchFamily="34" charset="0"/>
                <a:cs typeface="Arial" panose="020B0604020202020204" pitchFamily="34" charset="0"/>
              </a:rPr>
              <a:t>Name : Naomi philander </a:t>
            </a:r>
          </a:p>
          <a:p>
            <a:r>
              <a:rPr lang="en-GB" sz="3200" dirty="0">
                <a:latin typeface="Arial" panose="020B0604020202020204" pitchFamily="34" charset="0"/>
                <a:cs typeface="Arial" panose="020B0604020202020204" pitchFamily="34" charset="0"/>
              </a:rPr>
              <a:t>Student ID: 1909017 </a:t>
            </a:r>
          </a:p>
          <a:p>
            <a:r>
              <a:rPr lang="en-GB" sz="3200" dirty="0">
                <a:latin typeface="Arial" panose="020B0604020202020204" pitchFamily="34" charset="0"/>
                <a:cs typeface="Arial" panose="020B0604020202020204" pitchFamily="34" charset="0"/>
              </a:rPr>
              <a:t>Lecturer :Laila </a:t>
            </a:r>
            <a:r>
              <a:rPr lang="en-GB" sz="3200" dirty="0" err="1">
                <a:latin typeface="Arial" panose="020B0604020202020204" pitchFamily="34" charset="0"/>
                <a:cs typeface="Arial" panose="020B0604020202020204" pitchFamily="34" charset="0"/>
              </a:rPr>
              <a:t>Surani</a:t>
            </a:r>
            <a:r>
              <a:rPr lang="en-GB" sz="3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63831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EABE1-A422-3B4D-897A-4B9A98DC71C9}"/>
              </a:ext>
            </a:extLst>
          </p:cNvPr>
          <p:cNvSpPr>
            <a:spLocks noGrp="1"/>
          </p:cNvSpPr>
          <p:nvPr>
            <p:ph type="title"/>
          </p:nvPr>
        </p:nvSpPr>
        <p:spPr>
          <a:xfrm>
            <a:off x="92765" y="1"/>
            <a:ext cx="11261035" cy="596347"/>
          </a:xfrm>
        </p:spPr>
        <p:txBody>
          <a:bodyPr>
            <a:normAutofit fontScale="90000"/>
          </a:bodyPr>
          <a:lstStyle/>
          <a:p>
            <a:pPr algn="ctr"/>
            <a:r>
              <a:rPr lang="en-GB" b="1" dirty="0"/>
              <a:t>INTRODUCTION to Croydon </a:t>
            </a:r>
          </a:p>
        </p:txBody>
      </p:sp>
      <p:sp>
        <p:nvSpPr>
          <p:cNvPr id="3" name="Content Placeholder 2">
            <a:extLst>
              <a:ext uri="{FF2B5EF4-FFF2-40B4-BE49-F238E27FC236}">
                <a16:creationId xmlns:a16="http://schemas.microsoft.com/office/drawing/2014/main" id="{10010A8B-C296-A32F-73CD-A8229EE1053C}"/>
              </a:ext>
            </a:extLst>
          </p:cNvPr>
          <p:cNvSpPr>
            <a:spLocks noGrp="1"/>
          </p:cNvSpPr>
          <p:nvPr>
            <p:ph idx="1"/>
          </p:nvPr>
        </p:nvSpPr>
        <p:spPr>
          <a:xfrm>
            <a:off x="0" y="596348"/>
            <a:ext cx="12192000" cy="6261651"/>
          </a:xfrm>
        </p:spPr>
        <p:txBody>
          <a:bodyPr>
            <a:normAutofit/>
          </a:bodyPr>
          <a:lstStyle/>
          <a:p>
            <a:r>
              <a:rPr lang="en-GB" sz="2000" dirty="0">
                <a:latin typeface="Arial" panose="020B0604020202020204" pitchFamily="34" charset="0"/>
                <a:cs typeface="Arial" panose="020B0604020202020204" pitchFamily="34" charset="0"/>
              </a:rPr>
              <a:t>It is said that Croydon was not always a London borough but was a hysterical part of Wallington in the country of surrey.</a:t>
            </a:r>
            <a:r>
              <a:rPr lang="en-GB" sz="2000" b="0" i="0" dirty="0">
                <a:effectLst/>
                <a:latin typeface="Arial" panose="020B0604020202020204" pitchFamily="34" charset="0"/>
                <a:cs typeface="Arial" panose="020B0604020202020204" pitchFamily="34" charset="0"/>
              </a:rPr>
              <a:t> When it was discovered in 1086, the Domesday book recorded its inhabitants at only 365. Now, Croydon has a population bigger than Iceland, Cardiff or Belfast!</a:t>
            </a:r>
          </a:p>
          <a:p>
            <a:pPr marL="0" indent="0">
              <a:buNone/>
            </a:pPr>
            <a:r>
              <a:rPr lang="en-GB" sz="2000" b="0" dirty="0">
                <a:effectLst/>
                <a:latin typeface="Arial" panose="020B0604020202020204" pitchFamily="34" charset="0"/>
                <a:cs typeface="Arial" panose="020B0604020202020204" pitchFamily="34" charset="0"/>
              </a:rPr>
              <a:t>Croydon is a large town located in the south of London, England. According to the latest available data from the Office for National Statistics (2019), the demographics of Croydon are:</a:t>
            </a:r>
          </a:p>
          <a:p>
            <a:pPr>
              <a:buFont typeface="Arial" panose="020B0604020202020204" pitchFamily="34" charset="0"/>
              <a:buChar char="•"/>
            </a:pPr>
            <a:r>
              <a:rPr lang="en-GB" sz="2000" b="1" dirty="0">
                <a:effectLst/>
                <a:latin typeface="Arial" panose="020B0604020202020204" pitchFamily="34" charset="0"/>
                <a:cs typeface="Arial" panose="020B0604020202020204" pitchFamily="34" charset="0"/>
              </a:rPr>
              <a:t>Population: 386,710</a:t>
            </a:r>
          </a:p>
          <a:p>
            <a:pPr>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Age distribution:</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0-15 years: 20.3%</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16-64 years: 69.1%</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65+ years: 10.6%</a:t>
            </a:r>
          </a:p>
          <a:p>
            <a:pPr>
              <a:buFont typeface="Arial" panose="020B0604020202020204" pitchFamily="34" charset="0"/>
              <a:buChar char="•"/>
            </a:pPr>
            <a:r>
              <a:rPr lang="en-GB" sz="2000" b="1" dirty="0">
                <a:effectLst/>
                <a:latin typeface="Arial" panose="020B0604020202020204" pitchFamily="34" charset="0"/>
                <a:cs typeface="Arial" panose="020B0604020202020204" pitchFamily="34" charset="0"/>
              </a:rPr>
              <a:t>Ethnicity:</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White British: 37.9%</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Black or Black British: 16.4%</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Asian or Asian British: 18.5%</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Mixed: 7.9%</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Other ethnic group: 19.4%</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7" name="Rectangle 2">
            <a:extLst>
              <a:ext uri="{FF2B5EF4-FFF2-40B4-BE49-F238E27FC236}">
                <a16:creationId xmlns:a16="http://schemas.microsoft.com/office/drawing/2014/main" id="{D85DB3D4-CB69-8319-0AEA-B60A04628D1C}"/>
              </a:ext>
            </a:extLst>
          </p:cNvPr>
          <p:cNvSpPr>
            <a:spLocks noChangeArrowheads="1"/>
          </p:cNvSpPr>
          <p:nvPr/>
        </p:nvSpPr>
        <p:spPr bwMode="auto">
          <a:xfrm>
            <a:off x="1476375" y="37687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Rectangle 4">
            <a:extLst>
              <a:ext uri="{FF2B5EF4-FFF2-40B4-BE49-F238E27FC236}">
                <a16:creationId xmlns:a16="http://schemas.microsoft.com/office/drawing/2014/main" id="{BE20F06C-67CD-45BE-574C-FA822AAF3BE6}"/>
              </a:ext>
            </a:extLst>
          </p:cNvPr>
          <p:cNvSpPr>
            <a:spLocks noChangeArrowheads="1"/>
          </p:cNvSpPr>
          <p:nvPr/>
        </p:nvSpPr>
        <p:spPr bwMode="auto">
          <a:xfrm>
            <a:off x="1476375" y="37687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72609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CFD3C0-CE9F-72CB-A226-F1BC4945FE4E}"/>
              </a:ext>
            </a:extLst>
          </p:cNvPr>
          <p:cNvSpPr>
            <a:spLocks noGrp="1"/>
          </p:cNvSpPr>
          <p:nvPr>
            <p:ph idx="1"/>
          </p:nvPr>
        </p:nvSpPr>
        <p:spPr>
          <a:xfrm>
            <a:off x="119269" y="92765"/>
            <a:ext cx="11966713" cy="6765235"/>
          </a:xfrm>
        </p:spPr>
        <p:txBody>
          <a:bodyPr/>
          <a:lstStyle/>
          <a:p>
            <a:pPr>
              <a:buFont typeface="Arial" panose="020B0604020202020204" pitchFamily="34" charset="0"/>
              <a:buChar char="•"/>
            </a:pPr>
            <a:r>
              <a:rPr lang="en-GB" sz="2000" b="1" dirty="0">
                <a:effectLst/>
                <a:latin typeface="Arial" panose="020B0604020202020204" pitchFamily="34" charset="0"/>
                <a:cs typeface="Arial" panose="020B0604020202020204" pitchFamily="34" charset="0"/>
              </a:rPr>
              <a:t>Religion:</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Christian: 49.6%</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Muslim: 9.9%</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Hindu: 4.4%</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Jewish: 0.4%</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Buddhist: 0.6%</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Sikh: 1.7%</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Other religions: 0.7%</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No religion: 29.2%</a:t>
            </a:r>
          </a:p>
          <a:p>
            <a:pPr marL="742950" lvl="1" indent="-285750">
              <a:buFont typeface="Arial" panose="020B0604020202020204" pitchFamily="34" charset="0"/>
              <a:buChar char="•"/>
            </a:pPr>
            <a:r>
              <a:rPr lang="en-GB" sz="2000" b="0" dirty="0">
                <a:effectLst/>
                <a:latin typeface="Arial" panose="020B0604020202020204" pitchFamily="34" charset="0"/>
                <a:cs typeface="Arial" panose="020B0604020202020204" pitchFamily="34" charset="0"/>
              </a:rPr>
              <a:t>Religion not stated: 3.5%</a:t>
            </a:r>
          </a:p>
          <a:p>
            <a:r>
              <a:rPr lang="en-GB" sz="2000" dirty="0">
                <a:latin typeface="Arial" panose="020B0604020202020204" pitchFamily="34" charset="0"/>
                <a:cs typeface="Arial" panose="020B0604020202020204" pitchFamily="34" charset="0"/>
              </a:rPr>
              <a:t>Additionally, Croydon is a diverse and rapidly changing area, with a range of different communities and cultures, so these figures may not capture the full complexity of the town's demographics</a:t>
            </a:r>
          </a:p>
        </p:txBody>
      </p:sp>
    </p:spTree>
    <p:extLst>
      <p:ext uri="{BB962C8B-B14F-4D97-AF65-F5344CB8AC3E}">
        <p14:creationId xmlns:p14="http://schemas.microsoft.com/office/powerpoint/2010/main" val="2735542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7F98-9A4C-F601-F0FB-53F57B8BC720}"/>
              </a:ext>
            </a:extLst>
          </p:cNvPr>
          <p:cNvSpPr>
            <a:spLocks noGrp="1"/>
          </p:cNvSpPr>
          <p:nvPr>
            <p:ph type="title"/>
          </p:nvPr>
        </p:nvSpPr>
        <p:spPr>
          <a:xfrm>
            <a:off x="66260" y="1"/>
            <a:ext cx="12125739" cy="954156"/>
          </a:xfrm>
        </p:spPr>
        <p:txBody>
          <a:bodyPr/>
          <a:lstStyle/>
          <a:p>
            <a:r>
              <a:rPr lang="en-GB" b="1" dirty="0"/>
              <a:t>Aim of Croydon community project </a:t>
            </a:r>
          </a:p>
        </p:txBody>
      </p:sp>
      <p:sp>
        <p:nvSpPr>
          <p:cNvPr id="3" name="Content Placeholder 2">
            <a:extLst>
              <a:ext uri="{FF2B5EF4-FFF2-40B4-BE49-F238E27FC236}">
                <a16:creationId xmlns:a16="http://schemas.microsoft.com/office/drawing/2014/main" id="{09567463-3AB7-4F3F-4FA8-A6ACE6773E14}"/>
              </a:ext>
            </a:extLst>
          </p:cNvPr>
          <p:cNvSpPr>
            <a:spLocks noGrp="1"/>
          </p:cNvSpPr>
          <p:nvPr>
            <p:ph idx="1"/>
          </p:nvPr>
        </p:nvSpPr>
        <p:spPr>
          <a:xfrm>
            <a:off x="-66261" y="834887"/>
            <a:ext cx="12192000" cy="6023112"/>
          </a:xfrm>
        </p:spPr>
        <p:txBody>
          <a:bodyPr>
            <a:normAutofit/>
          </a:bodyPr>
          <a:lstStyle/>
          <a:p>
            <a:pPr algn="l"/>
            <a:r>
              <a:rPr lang="en-GB" b="0" dirty="0">
                <a:solidFill>
                  <a:srgbClr val="374151"/>
                </a:solidFill>
                <a:effectLst/>
                <a:latin typeface="Arial" panose="020B0604020202020204" pitchFamily="34" charset="0"/>
                <a:cs typeface="Arial" panose="020B0604020202020204" pitchFamily="34" charset="0"/>
              </a:rPr>
              <a:t>However, community development initiatives generally seek to unite people in order to enhance the wellbeing of both individuals and communities. Such initiatives may include enhancing community participation, fostering social inclusion, developing community resources, advancing health and education, fostering economic development, and advancing sustainable environments.</a:t>
            </a:r>
            <a:endParaRPr lang="en-GB" b="1" dirty="0">
              <a:solidFill>
                <a:srgbClr val="333333"/>
              </a:solidFill>
              <a:latin typeface="Arial" panose="020B0604020202020204" pitchFamily="34" charset="0"/>
              <a:cs typeface="Arial" panose="020B0604020202020204" pitchFamily="34" charset="0"/>
            </a:endParaRPr>
          </a:p>
          <a:p>
            <a:pPr algn="l"/>
            <a:endParaRPr lang="en-GB" b="1" i="0" dirty="0">
              <a:solidFill>
                <a:srgbClr val="333333"/>
              </a:solidFill>
              <a:effectLst/>
              <a:latin typeface="PT serif" panose="020B0604020202020204" pitchFamily="18" charset="0"/>
            </a:endParaRPr>
          </a:p>
          <a:p>
            <a:pPr marL="0" indent="0">
              <a:buNone/>
            </a:pPr>
            <a:br>
              <a:rPr lang="en-GB" b="0" i="0" dirty="0">
                <a:solidFill>
                  <a:srgbClr val="333333"/>
                </a:solidFill>
                <a:effectLst/>
                <a:latin typeface="Open Sans" panose="020B0606030504020204" pitchFamily="34" charset="0"/>
              </a:rPr>
            </a:br>
            <a:endParaRPr lang="en-GB" dirty="0"/>
          </a:p>
        </p:txBody>
      </p:sp>
      <p:pic>
        <p:nvPicPr>
          <p:cNvPr id="9" name="Picture 8" descr="A group of people holding a sign&#10;&#10;Description automatically generated with medium confidence">
            <a:extLst>
              <a:ext uri="{FF2B5EF4-FFF2-40B4-BE49-F238E27FC236}">
                <a16:creationId xmlns:a16="http://schemas.microsoft.com/office/drawing/2014/main" id="{EAB67185-1580-ADEC-9D60-E3F9A9D26B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1815" y="3429000"/>
            <a:ext cx="4585647" cy="3299346"/>
          </a:xfrm>
          <a:prstGeom prst="rect">
            <a:avLst/>
          </a:prstGeom>
        </p:spPr>
      </p:pic>
    </p:spTree>
    <p:extLst>
      <p:ext uri="{BB962C8B-B14F-4D97-AF65-F5344CB8AC3E}">
        <p14:creationId xmlns:p14="http://schemas.microsoft.com/office/powerpoint/2010/main" val="3674149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B3AC3A-F4F1-1D2F-1359-77FC57D1783D}"/>
              </a:ext>
            </a:extLst>
          </p:cNvPr>
          <p:cNvSpPr>
            <a:spLocks noGrp="1"/>
          </p:cNvSpPr>
          <p:nvPr>
            <p:ph idx="1"/>
          </p:nvPr>
        </p:nvSpPr>
        <p:spPr>
          <a:xfrm>
            <a:off x="0" y="0"/>
            <a:ext cx="12192000" cy="6858000"/>
          </a:xfrm>
        </p:spPr>
        <p:txBody>
          <a:bodyPr>
            <a:normAutofit/>
          </a:bodyPr>
          <a:lstStyle/>
          <a:p>
            <a:pPr marL="0" indent="0">
              <a:buNone/>
            </a:pPr>
            <a:r>
              <a:rPr lang="en-GB" sz="2000" b="0" dirty="0">
                <a:solidFill>
                  <a:srgbClr val="374151"/>
                </a:solidFill>
                <a:effectLst/>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Knife crime is a serious issue in many cities, including Croydon, UK. The local government and community organizations in Croydon have implemented various initiatives to tackle knife crime, and their aims include:</a:t>
            </a:r>
          </a:p>
          <a:p>
            <a:r>
              <a:rPr lang="en-GB" sz="2000" b="0" dirty="0">
                <a:effectLst/>
                <a:latin typeface="Arial" panose="020B0604020202020204" pitchFamily="34" charset="0"/>
                <a:cs typeface="Arial" panose="020B0604020202020204" pitchFamily="34" charset="0"/>
              </a:rPr>
              <a:t>Prevention: To prevent young people from becoming involved in knife crime, through education, awareness campaigns, and youth outreach programs.</a:t>
            </a:r>
          </a:p>
          <a:p>
            <a:r>
              <a:rPr lang="en-GB" sz="2000" b="0" dirty="0">
                <a:effectLst/>
                <a:latin typeface="Arial" panose="020B0604020202020204" pitchFamily="34" charset="0"/>
                <a:cs typeface="Arial" panose="020B0604020202020204" pitchFamily="34" charset="0"/>
              </a:rPr>
              <a:t>Enforcement: To increase police presence in high-risk areas, increase stop and search activities, and work with schools and local businesses to identify potential perpetrators and intervene early.</a:t>
            </a:r>
          </a:p>
          <a:p>
            <a:r>
              <a:rPr lang="en-GB" sz="2000" b="0" dirty="0">
                <a:effectLst/>
                <a:latin typeface="Arial" panose="020B0604020202020204" pitchFamily="34" charset="0"/>
                <a:cs typeface="Arial" panose="020B0604020202020204" pitchFamily="34" charset="0"/>
              </a:rPr>
              <a:t>Support: To provide support for victims of knife crime, their families, and communities affected by violence, including </a:t>
            </a:r>
            <a:r>
              <a:rPr lang="en-GB" sz="2000" b="0" dirty="0" err="1">
                <a:effectLst/>
                <a:latin typeface="Arial" panose="020B0604020202020204" pitchFamily="34" charset="0"/>
                <a:cs typeface="Arial" panose="020B0604020202020204" pitchFamily="34" charset="0"/>
              </a:rPr>
              <a:t>counseling</a:t>
            </a:r>
            <a:r>
              <a:rPr lang="en-GB" sz="2000" b="0" dirty="0">
                <a:effectLst/>
                <a:latin typeface="Arial" panose="020B0604020202020204" pitchFamily="34" charset="0"/>
                <a:cs typeface="Arial" panose="020B0604020202020204" pitchFamily="34" charset="0"/>
              </a:rPr>
              <a:t>, trauma support, and advocacy services.</a:t>
            </a:r>
          </a:p>
          <a:p>
            <a:r>
              <a:rPr lang="en-GB" sz="2000" b="0" dirty="0">
                <a:effectLst/>
                <a:latin typeface="Arial" panose="020B0604020202020204" pitchFamily="34" charset="0"/>
                <a:cs typeface="Arial" panose="020B0604020202020204" pitchFamily="34" charset="0"/>
              </a:rPr>
              <a:t>Rehabilitation: To work with offenders to help them turn their lives around and reduce the risk of reoffending, through mentoring, </a:t>
            </a:r>
            <a:r>
              <a:rPr lang="en-GB" sz="2000" b="0" dirty="0" err="1">
                <a:effectLst/>
                <a:latin typeface="Arial" panose="020B0604020202020204" pitchFamily="34" charset="0"/>
                <a:cs typeface="Arial" panose="020B0604020202020204" pitchFamily="34" charset="0"/>
              </a:rPr>
              <a:t>counseling</a:t>
            </a:r>
            <a:r>
              <a:rPr lang="en-GB" sz="2000" b="0" dirty="0">
                <a:effectLst/>
                <a:latin typeface="Arial" panose="020B0604020202020204" pitchFamily="34" charset="0"/>
                <a:cs typeface="Arial" panose="020B0604020202020204" pitchFamily="34" charset="0"/>
              </a:rPr>
              <a:t>, and vocational training programs.</a:t>
            </a:r>
          </a:p>
          <a:p>
            <a:r>
              <a:rPr lang="en-GB" sz="2000" b="0" dirty="0">
                <a:effectLst/>
                <a:latin typeface="Arial" panose="020B0604020202020204" pitchFamily="34" charset="0"/>
                <a:cs typeface="Arial" panose="020B0604020202020204" pitchFamily="34" charset="0"/>
              </a:rPr>
              <a:t>Community engagement: To engage with the community and build trust, through community meetings, forums, and other events, and to involve local residents in efforts to tackle knife crime.</a:t>
            </a:r>
          </a:p>
          <a:p>
            <a:r>
              <a:rPr lang="en-GB" sz="2000" b="0" dirty="0">
                <a:effectLst/>
                <a:latin typeface="Arial" panose="020B0604020202020204" pitchFamily="34" charset="0"/>
                <a:cs typeface="Arial" panose="020B0604020202020204" pitchFamily="34" charset="0"/>
              </a:rPr>
              <a:t>These aims are often pursued through a multi-agency approach, involving the police, local government, community organizations, schools, and other stakeholders.</a:t>
            </a:r>
          </a:p>
          <a:p>
            <a:endParaRPr lang="en-GB" dirty="0"/>
          </a:p>
        </p:txBody>
      </p:sp>
    </p:spTree>
    <p:extLst>
      <p:ext uri="{BB962C8B-B14F-4D97-AF65-F5344CB8AC3E}">
        <p14:creationId xmlns:p14="http://schemas.microsoft.com/office/powerpoint/2010/main" val="1787948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60338-5C42-DA80-4D14-8BC507D3427E}"/>
              </a:ext>
            </a:extLst>
          </p:cNvPr>
          <p:cNvSpPr>
            <a:spLocks noGrp="1"/>
          </p:cNvSpPr>
          <p:nvPr>
            <p:ph type="title"/>
          </p:nvPr>
        </p:nvSpPr>
        <p:spPr>
          <a:xfrm>
            <a:off x="0" y="0"/>
            <a:ext cx="12008892" cy="1023581"/>
          </a:xfrm>
        </p:spPr>
        <p:txBody>
          <a:bodyPr>
            <a:normAutofit/>
          </a:bodyPr>
          <a:lstStyle/>
          <a:p>
            <a:r>
              <a:rPr lang="en-GB" sz="3200" b="1" dirty="0">
                <a:solidFill>
                  <a:srgbClr val="343541"/>
                </a:solidFill>
                <a:latin typeface="Söhne"/>
              </a:rPr>
              <a:t>Prevalence</a:t>
            </a:r>
            <a:r>
              <a:rPr lang="en-GB" sz="3200" b="1" i="0" dirty="0">
                <a:solidFill>
                  <a:srgbClr val="343541"/>
                </a:solidFill>
                <a:effectLst/>
                <a:latin typeface="Söhne"/>
              </a:rPr>
              <a:t> and mortality rate due to knife crime in </a:t>
            </a:r>
            <a:r>
              <a:rPr lang="en-GB" sz="3200" b="1" dirty="0">
                <a:solidFill>
                  <a:srgbClr val="343541"/>
                </a:solidFill>
                <a:latin typeface="Söhne"/>
              </a:rPr>
              <a:t>C</a:t>
            </a:r>
            <a:r>
              <a:rPr lang="en-GB" sz="3200" b="1" i="0" dirty="0">
                <a:solidFill>
                  <a:srgbClr val="343541"/>
                </a:solidFill>
                <a:effectLst/>
                <a:latin typeface="Söhne"/>
              </a:rPr>
              <a:t>roydon</a:t>
            </a:r>
            <a:endParaRPr lang="en-GB" sz="3200" b="1" dirty="0"/>
          </a:p>
        </p:txBody>
      </p:sp>
      <p:sp>
        <p:nvSpPr>
          <p:cNvPr id="3" name="Content Placeholder 2">
            <a:extLst>
              <a:ext uri="{FF2B5EF4-FFF2-40B4-BE49-F238E27FC236}">
                <a16:creationId xmlns:a16="http://schemas.microsoft.com/office/drawing/2014/main" id="{25C1DC3C-7F26-BF1A-0B84-9CB65B1A07F6}"/>
              </a:ext>
            </a:extLst>
          </p:cNvPr>
          <p:cNvSpPr>
            <a:spLocks noGrp="1"/>
          </p:cNvSpPr>
          <p:nvPr>
            <p:ph idx="1"/>
          </p:nvPr>
        </p:nvSpPr>
        <p:spPr>
          <a:xfrm>
            <a:off x="122830" y="1282889"/>
            <a:ext cx="12069170" cy="5834417"/>
          </a:xfrm>
        </p:spPr>
        <p:txBody>
          <a:bodyPr/>
          <a:lstStyle/>
          <a:p>
            <a:pPr algn="l"/>
            <a:r>
              <a:rPr lang="en-GB" sz="2000" b="0" i="0" dirty="0">
                <a:effectLst/>
                <a:latin typeface="Arial" panose="020B0604020202020204" pitchFamily="34" charset="0"/>
                <a:cs typeface="Arial" panose="020B0604020202020204" pitchFamily="34" charset="0"/>
              </a:rPr>
              <a:t>Knife crime is a serious problem in Croydon, and the area's prevalence and mortality rates as a result of knife crime have long been of concern. </a:t>
            </a:r>
          </a:p>
          <a:p>
            <a:pPr algn="l"/>
            <a:r>
              <a:rPr lang="en-GB" sz="2000" b="0" i="0" dirty="0">
                <a:effectLst/>
                <a:latin typeface="Arial" panose="020B0604020202020204" pitchFamily="34" charset="0"/>
                <a:cs typeface="Arial" panose="020B0604020202020204" pitchFamily="34" charset="0"/>
              </a:rPr>
              <a:t>The data I can offer, however, might not be current as I don't have access to the most recent statistics on this subject. </a:t>
            </a:r>
          </a:p>
          <a:p>
            <a:pPr algn="l"/>
            <a:r>
              <a:rPr lang="en-GB" sz="2000" b="0" i="0" dirty="0">
                <a:effectLst/>
                <a:latin typeface="Arial" panose="020B0604020202020204" pitchFamily="34" charset="0"/>
                <a:cs typeface="Arial" panose="020B0604020202020204" pitchFamily="34" charset="0"/>
              </a:rPr>
              <a:t>In Croydon, there were 1,203 knife crime offences reported in the calendar year leading up to September 2018, according to a report by the Mayor's Office for Policing and Crime (MOPAC) in 2018. </a:t>
            </a:r>
          </a:p>
          <a:p>
            <a:pPr algn="l"/>
            <a:r>
              <a:rPr lang="en-GB" sz="2000" b="0" i="0" dirty="0">
                <a:effectLst/>
                <a:latin typeface="Arial" panose="020B0604020202020204" pitchFamily="34" charset="0"/>
                <a:cs typeface="Arial" panose="020B0604020202020204" pitchFamily="34" charset="0"/>
              </a:rPr>
              <a:t>This was an increase of 7.2% from the prior year. </a:t>
            </a:r>
          </a:p>
          <a:p>
            <a:pPr algn="l"/>
            <a:r>
              <a:rPr lang="en-GB" sz="2000" b="0" i="0" dirty="0">
                <a:effectLst/>
                <a:latin typeface="Arial" panose="020B0604020202020204" pitchFamily="34" charset="0"/>
                <a:cs typeface="Arial" panose="020B0604020202020204" pitchFamily="34" charset="0"/>
              </a:rPr>
              <a:t>The report also mentioned that Croydon had a higher rate of knife crime than the rest of London. </a:t>
            </a:r>
          </a:p>
          <a:p>
            <a:pPr algn="l"/>
            <a:r>
              <a:rPr lang="en-GB" sz="2000" b="0" i="0" dirty="0">
                <a:effectLst/>
                <a:latin typeface="Arial" panose="020B0604020202020204" pitchFamily="34" charset="0"/>
                <a:cs typeface="Arial" panose="020B0604020202020204" pitchFamily="34" charset="0"/>
              </a:rPr>
              <a:t>The most recent information available from the Office for National Statistics (ONS) regarding mortality rates reveals that there</a:t>
            </a:r>
          </a:p>
          <a:p>
            <a:r>
              <a:rPr lang="en-GB" dirty="0"/>
              <a:t>www.croydon.gov.uk</a:t>
            </a:r>
          </a:p>
        </p:txBody>
      </p:sp>
    </p:spTree>
    <p:extLst>
      <p:ext uri="{BB962C8B-B14F-4D97-AF65-F5344CB8AC3E}">
        <p14:creationId xmlns:p14="http://schemas.microsoft.com/office/powerpoint/2010/main" val="2681391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4833-1578-A344-4872-BD0A866F7586}"/>
              </a:ext>
            </a:extLst>
          </p:cNvPr>
          <p:cNvSpPr>
            <a:spLocks noGrp="1"/>
          </p:cNvSpPr>
          <p:nvPr>
            <p:ph type="title"/>
          </p:nvPr>
        </p:nvSpPr>
        <p:spPr>
          <a:xfrm>
            <a:off x="169460" y="-104573"/>
            <a:ext cx="12049836" cy="609542"/>
          </a:xfrm>
        </p:spPr>
        <p:txBody>
          <a:bodyPr>
            <a:normAutofit/>
          </a:bodyPr>
          <a:lstStyle/>
          <a:p>
            <a:r>
              <a:rPr lang="en-GB" sz="2000" b="1" dirty="0">
                <a:latin typeface="Arial" panose="020B0604020202020204" pitchFamily="34" charset="0"/>
                <a:cs typeface="Arial" panose="020B0604020202020204" pitchFamily="34" charset="0"/>
              </a:rPr>
              <a:t>Current legislation and policy in Croydon against knife crime </a:t>
            </a:r>
          </a:p>
        </p:txBody>
      </p:sp>
      <p:sp>
        <p:nvSpPr>
          <p:cNvPr id="3" name="Content Placeholder 2">
            <a:extLst>
              <a:ext uri="{FF2B5EF4-FFF2-40B4-BE49-F238E27FC236}">
                <a16:creationId xmlns:a16="http://schemas.microsoft.com/office/drawing/2014/main" id="{A0CA6A91-197D-1F7C-F048-45A89B487647}"/>
              </a:ext>
            </a:extLst>
          </p:cNvPr>
          <p:cNvSpPr>
            <a:spLocks noGrp="1"/>
          </p:cNvSpPr>
          <p:nvPr>
            <p:ph idx="1"/>
          </p:nvPr>
        </p:nvSpPr>
        <p:spPr>
          <a:xfrm>
            <a:off x="142164" y="504970"/>
            <a:ext cx="12049836" cy="6334776"/>
          </a:xfrm>
        </p:spPr>
        <p:txBody>
          <a:bodyPr>
            <a:normAutofit lnSpcReduction="10000"/>
          </a:bodyPr>
          <a:lstStyle/>
          <a:p>
            <a:r>
              <a:rPr lang="en-GB" sz="2000" dirty="0">
                <a:effectLst/>
                <a:latin typeface="Arial" panose="020B0604020202020204" pitchFamily="34" charset="0"/>
                <a:cs typeface="Arial" panose="020B0604020202020204" pitchFamily="34" charset="0"/>
              </a:rPr>
              <a:t>there have been several legislation and policies implemented in Croydon, UK, to tackle knife crime. Some of these include:</a:t>
            </a:r>
          </a:p>
          <a:p>
            <a:r>
              <a:rPr lang="en-GB" sz="2000" dirty="0">
                <a:effectLst/>
                <a:latin typeface="Arial" panose="020B0604020202020204" pitchFamily="34" charset="0"/>
                <a:cs typeface="Arial" panose="020B0604020202020204" pitchFamily="34" charset="0"/>
              </a:rPr>
              <a:t>Knife Crime Prevention Orders (KCPOs): These are civil orders that can be imposed on individuals who are believed to be at risk of getting involved in knife crime. KCPOs can include conditions such as a ban on carrying a knife, a curfew, or participation in educational courses.</a:t>
            </a:r>
          </a:p>
          <a:p>
            <a:r>
              <a:rPr lang="en-GB" sz="2000" dirty="0">
                <a:effectLst/>
                <a:latin typeface="Arial" panose="020B0604020202020204" pitchFamily="34" charset="0"/>
                <a:cs typeface="Arial" panose="020B0604020202020204" pitchFamily="34" charset="0"/>
              </a:rPr>
              <a:t>Stop and Search: The police in Croydon have increased their use of stop and search powers to help reduce knife crime. However, they must have reasonable grounds for suspicion and follow strict guidelines to avoid racial profiling.</a:t>
            </a:r>
          </a:p>
          <a:p>
            <a:r>
              <a:rPr lang="en-GB" sz="2000" dirty="0">
                <a:effectLst/>
                <a:latin typeface="Arial" panose="020B0604020202020204" pitchFamily="34" charset="0"/>
                <a:cs typeface="Arial" panose="020B0604020202020204" pitchFamily="34" charset="0"/>
              </a:rPr>
              <a:t>Youth Intervention Programs: Croydon has implemented a range of youth intervention programs that aim to engage young people and divert them away from knife crime. These include mentoring programs, youth clubs, and diversionary activities.</a:t>
            </a:r>
          </a:p>
          <a:p>
            <a:r>
              <a:rPr lang="en-GB" sz="2000" dirty="0">
                <a:effectLst/>
                <a:latin typeface="Arial" panose="020B0604020202020204" pitchFamily="34" charset="0"/>
                <a:cs typeface="Arial" panose="020B0604020202020204" pitchFamily="34" charset="0"/>
              </a:rPr>
              <a:t>Knife Surrender Campaigns: The police in Croydon have also run campaigns that encourage people to surrender their knives without fear of prosecution. This aims to reduce the number of knives on the streets and prevent people from carrying them.</a:t>
            </a:r>
          </a:p>
          <a:p>
            <a:r>
              <a:rPr lang="en-GB" sz="2000" dirty="0">
                <a:effectLst/>
                <a:latin typeface="Arial" panose="020B0604020202020204" pitchFamily="34" charset="0"/>
                <a:cs typeface="Arial" panose="020B0604020202020204" pitchFamily="34" charset="0"/>
              </a:rPr>
              <a:t>Community Engagement: Croydon has implemented community engagement programs that aim to build trust between the community and the police. These include community meetings, forums, and other events.</a:t>
            </a:r>
          </a:p>
          <a:p>
            <a:r>
              <a:rPr lang="en-GB" sz="2000" dirty="0">
                <a:effectLst/>
                <a:latin typeface="Arial" panose="020B0604020202020204" pitchFamily="34" charset="0"/>
                <a:cs typeface="Arial" panose="020B0604020202020204" pitchFamily="34" charset="0"/>
              </a:rPr>
              <a:t>These measures are often part of a broader multi-agency approach involving the police, local government, community organizations, schools, and other stakeholders. The aim is to work together to address the underlying causes of knife crime and prevent it from happening in the first place.</a:t>
            </a:r>
          </a:p>
          <a:p>
            <a:endParaRPr lang="en-GB" sz="2600" dirty="0"/>
          </a:p>
        </p:txBody>
      </p:sp>
    </p:spTree>
    <p:extLst>
      <p:ext uri="{BB962C8B-B14F-4D97-AF65-F5344CB8AC3E}">
        <p14:creationId xmlns:p14="http://schemas.microsoft.com/office/powerpoint/2010/main" val="1949051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1BD5-930D-529F-0E02-823D63CCF9C8}"/>
              </a:ext>
            </a:extLst>
          </p:cNvPr>
          <p:cNvSpPr>
            <a:spLocks noGrp="1"/>
          </p:cNvSpPr>
          <p:nvPr>
            <p:ph type="title"/>
          </p:nvPr>
        </p:nvSpPr>
        <p:spPr>
          <a:xfrm>
            <a:off x="0" y="0"/>
            <a:ext cx="12192000" cy="914400"/>
          </a:xfrm>
        </p:spPr>
        <p:txBody>
          <a:bodyPr>
            <a:normAutofit/>
          </a:bodyPr>
          <a:lstStyle/>
          <a:p>
            <a:r>
              <a:rPr lang="en-GB" sz="2400" b="1" dirty="0">
                <a:latin typeface="Arial" panose="020B0604020202020204" pitchFamily="34" charset="0"/>
                <a:cs typeface="Arial" panose="020B0604020202020204" pitchFamily="34" charset="0"/>
              </a:rPr>
              <a:t>How does the equality Act 2010 relate to the knife crime in Croydon </a:t>
            </a:r>
          </a:p>
        </p:txBody>
      </p:sp>
      <p:sp>
        <p:nvSpPr>
          <p:cNvPr id="3" name="Content Placeholder 2">
            <a:extLst>
              <a:ext uri="{FF2B5EF4-FFF2-40B4-BE49-F238E27FC236}">
                <a16:creationId xmlns:a16="http://schemas.microsoft.com/office/drawing/2014/main" id="{2334C874-27EA-E78F-50E8-C17242F53CAF}"/>
              </a:ext>
            </a:extLst>
          </p:cNvPr>
          <p:cNvSpPr>
            <a:spLocks noGrp="1"/>
          </p:cNvSpPr>
          <p:nvPr>
            <p:ph idx="1"/>
          </p:nvPr>
        </p:nvSpPr>
        <p:spPr>
          <a:xfrm>
            <a:off x="0" y="914400"/>
            <a:ext cx="12192000" cy="5943600"/>
          </a:xfrm>
        </p:spPr>
        <p:txBody>
          <a:bodyPr/>
          <a:lstStyle/>
          <a:p>
            <a:pPr algn="l"/>
            <a:r>
              <a:rPr lang="en-GB" sz="2000" b="0" i="0" dirty="0">
                <a:effectLst/>
                <a:latin typeface="Arial" panose="020B0604020202020204" pitchFamily="34" charset="0"/>
                <a:cs typeface="Arial" panose="020B0604020202020204" pitchFamily="34" charset="0"/>
              </a:rPr>
              <a:t>The UK's Equality Act of 2010 forbids harassment, victimisation, and discrimination based on certain protected characteristics, including race, ethnicity, and religion. </a:t>
            </a:r>
          </a:p>
          <a:p>
            <a:pPr algn="l"/>
            <a:r>
              <a:rPr lang="en-GB" sz="2000" b="0" i="0" dirty="0">
                <a:effectLst/>
                <a:latin typeface="Arial" panose="020B0604020202020204" pitchFamily="34" charset="0"/>
                <a:cs typeface="Arial" panose="020B0604020202020204" pitchFamily="34" charset="0"/>
              </a:rPr>
              <a:t>Although the Act itself has no direct bearing on knife crime in Croydon, it does have an impact on how the problem is handled. </a:t>
            </a:r>
          </a:p>
          <a:p>
            <a:pPr algn="l"/>
            <a:r>
              <a:rPr lang="en-GB" sz="2000" b="0" i="0" dirty="0">
                <a:effectLst/>
                <a:latin typeface="Arial" panose="020B0604020202020204" pitchFamily="34" charset="0"/>
                <a:cs typeface="Arial" panose="020B0604020202020204" pitchFamily="34" charset="0"/>
              </a:rPr>
              <a:t>Young people from ethnic minorities, for example, may be disproportionately affected by knife crime. </a:t>
            </a:r>
          </a:p>
          <a:p>
            <a:pPr algn="l"/>
            <a:r>
              <a:rPr lang="en-GB" sz="2000" b="0" i="0" dirty="0">
                <a:effectLst/>
                <a:latin typeface="Arial" panose="020B0604020202020204" pitchFamily="34" charset="0"/>
                <a:cs typeface="Arial" panose="020B0604020202020204" pitchFamily="34" charset="0"/>
              </a:rPr>
              <a:t>As a result, it's crucial that any steps taken to combat knife crime are planned and carried out in a way that considers these variations and aims to promote equality and fairness. </a:t>
            </a:r>
          </a:p>
          <a:p>
            <a:pPr algn="l"/>
            <a:r>
              <a:rPr lang="en-GB" sz="2000" b="0" i="0" dirty="0">
                <a:effectLst/>
                <a:latin typeface="Arial" panose="020B0604020202020204" pitchFamily="34" charset="0"/>
                <a:cs typeface="Arial" panose="020B0604020202020204" pitchFamily="34" charset="0"/>
              </a:rPr>
              <a:t>For instance, the police in Croydon must use stop and search authority in a way that doesn't unfairly target individuals when using it to combat knife crime.</a:t>
            </a:r>
          </a:p>
          <a:p>
            <a:pPr marL="0" indent="0">
              <a:buNone/>
            </a:pPr>
            <a:r>
              <a:rPr lang="en-GB" sz="2000" dirty="0"/>
              <a:t>Equality Act 2010: guidance. (2013) Available at:</a:t>
            </a:r>
            <a:r>
              <a:rPr lang="en-GB" sz="2000" dirty="0">
                <a:hlinkClick r:id="rId2"/>
              </a:rPr>
              <a:t> Equality Act 2010</a:t>
            </a:r>
            <a:r>
              <a:rPr lang="en-GB" sz="2000" dirty="0"/>
              <a:t> </a:t>
            </a:r>
          </a:p>
        </p:txBody>
      </p:sp>
    </p:spTree>
    <p:extLst>
      <p:ext uri="{BB962C8B-B14F-4D97-AF65-F5344CB8AC3E}">
        <p14:creationId xmlns:p14="http://schemas.microsoft.com/office/powerpoint/2010/main" val="2492481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223E3-5992-46C3-11F9-AE19DBE083E5}"/>
              </a:ext>
            </a:extLst>
          </p:cNvPr>
          <p:cNvSpPr>
            <a:spLocks noGrp="1"/>
          </p:cNvSpPr>
          <p:nvPr>
            <p:ph type="title"/>
          </p:nvPr>
        </p:nvSpPr>
        <p:spPr>
          <a:xfrm>
            <a:off x="0" y="1"/>
            <a:ext cx="12192000" cy="1078172"/>
          </a:xfrm>
        </p:spPr>
        <p:txBody>
          <a:bodyPr>
            <a:normAutofit fontScale="90000"/>
          </a:bodyPr>
          <a:lstStyle/>
          <a:p>
            <a:r>
              <a:rPr lang="en-GB" b="1" dirty="0"/>
              <a:t>Existing use of digital media and technology for Croydon community development </a:t>
            </a:r>
            <a:r>
              <a:rPr lang="en-GB" dirty="0"/>
              <a:t>	</a:t>
            </a:r>
          </a:p>
        </p:txBody>
      </p:sp>
      <p:sp>
        <p:nvSpPr>
          <p:cNvPr id="3" name="Content Placeholder 2">
            <a:extLst>
              <a:ext uri="{FF2B5EF4-FFF2-40B4-BE49-F238E27FC236}">
                <a16:creationId xmlns:a16="http://schemas.microsoft.com/office/drawing/2014/main" id="{DEE796CC-7F18-E7EF-DD88-E93A74FA5B2B}"/>
              </a:ext>
            </a:extLst>
          </p:cNvPr>
          <p:cNvSpPr>
            <a:spLocks noGrp="1"/>
          </p:cNvSpPr>
          <p:nvPr>
            <p:ph idx="1"/>
          </p:nvPr>
        </p:nvSpPr>
        <p:spPr>
          <a:xfrm>
            <a:off x="150125" y="1173707"/>
            <a:ext cx="12041875" cy="5684292"/>
          </a:xfrm>
        </p:spPr>
        <p:txBody>
          <a:bodyPr>
            <a:normAutofit/>
          </a:bodyPr>
          <a:lstStyle/>
          <a:p>
            <a:pPr algn="l"/>
            <a:r>
              <a:rPr lang="en-GB" sz="2000" b="0" i="0" dirty="0">
                <a:solidFill>
                  <a:srgbClr val="252525"/>
                </a:solidFill>
                <a:effectLst/>
                <a:latin typeface="Arial" panose="020B0604020202020204" pitchFamily="34" charset="0"/>
                <a:cs typeface="Arial" panose="020B0604020202020204" pitchFamily="34" charset="0"/>
              </a:rPr>
              <a:t>There are a number of examples of digital media and technology being used for community development in Croydon. Some of these include:</a:t>
            </a:r>
          </a:p>
          <a:p>
            <a:pPr algn="l"/>
            <a:r>
              <a:rPr lang="en-GB" sz="2000" b="0" i="0" dirty="0">
                <a:solidFill>
                  <a:srgbClr val="252525"/>
                </a:solidFill>
                <a:effectLst/>
                <a:latin typeface="Arial" panose="020B0604020202020204" pitchFamily="34" charset="0"/>
                <a:cs typeface="Arial" panose="020B0604020202020204" pitchFamily="34" charset="0"/>
              </a:rPr>
              <a:t>Social Media: Social media platforms such as Twitter, Facebook and Instagram are increasingly being used by community groups and organizations to connect with members of the community, share information about events and initiatives, and promote local businesses and services. For example, Croydon Council has an active Twitter account where they share news and updates with the community. Online Forums: Online forums and discussion boards can provide a platform for people to connect and share information and ideas.</a:t>
            </a:r>
          </a:p>
          <a:p>
            <a:pPr algn="l"/>
            <a:r>
              <a:rPr lang="en-GB" sz="2000" b="0" i="0" dirty="0">
                <a:solidFill>
                  <a:srgbClr val="252525"/>
                </a:solidFill>
                <a:effectLst/>
                <a:latin typeface="Arial" panose="020B0604020202020204" pitchFamily="34" charset="0"/>
                <a:cs typeface="Arial" panose="020B0604020202020204" pitchFamily="34" charset="0"/>
              </a:rPr>
              <a:t> There are a number of online forums and discussion boards in Croydon, such as the Croydon Citizen, which provides a platform for residents to discuss local issues </a:t>
            </a:r>
            <a:r>
              <a:rPr lang="en-GB" sz="2200" b="0" i="0" dirty="0">
                <a:solidFill>
                  <a:srgbClr val="252525"/>
                </a:solidFill>
                <a:effectLst/>
                <a:latin typeface="Arial" panose="020B0604020202020204" pitchFamily="34" charset="0"/>
                <a:cs typeface="Arial" panose="020B0604020202020204" pitchFamily="34" charset="0"/>
              </a:rPr>
              <a:t>and innovation.</a:t>
            </a:r>
          </a:p>
          <a:p>
            <a:pPr algn="l"/>
            <a:r>
              <a:rPr lang="en-GB" sz="2000" b="0" i="0" dirty="0">
                <a:solidFill>
                  <a:srgbClr val="252525"/>
                </a:solidFill>
                <a:effectLst/>
                <a:latin typeface="Arial" panose="020B0604020202020204" pitchFamily="34" charset="0"/>
                <a:cs typeface="Arial" panose="020B0604020202020204" pitchFamily="34" charset="0"/>
              </a:rPr>
              <a:t>Mobile Apps: Mobile apps can be used to connect members of the community and provide information about local services and events. The Croydon App, for example, provides information about local events, businesses, and services. Overall, digital media and technology offer a range of opportunities for community development in Croydon. By using these tools effectively, community groups and organizations can connect with members of the community, share information and ideas, and promote local initiatives and services</a:t>
            </a:r>
            <a:r>
              <a:rPr lang="en-GB" sz="2000" b="0" i="0" dirty="0">
                <a:solidFill>
                  <a:srgbClr val="252525"/>
                </a:solidFill>
                <a:effectLst/>
                <a:latin typeface="Open Sans" panose="020B0606030504020204" pitchFamily="34" charset="0"/>
              </a:rPr>
              <a:t>.</a:t>
            </a:r>
            <a:br>
              <a:rPr lang="en-GB" dirty="0"/>
            </a:br>
            <a:endParaRPr lang="en-GB" dirty="0"/>
          </a:p>
        </p:txBody>
      </p:sp>
    </p:spTree>
    <p:extLst>
      <p:ext uri="{BB962C8B-B14F-4D97-AF65-F5344CB8AC3E}">
        <p14:creationId xmlns:p14="http://schemas.microsoft.com/office/powerpoint/2010/main" val="2895528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9949-E2FE-7A47-C683-B8243DB56E60}"/>
              </a:ext>
            </a:extLst>
          </p:cNvPr>
          <p:cNvSpPr>
            <a:spLocks noGrp="1"/>
          </p:cNvSpPr>
          <p:nvPr>
            <p:ph type="title"/>
          </p:nvPr>
        </p:nvSpPr>
        <p:spPr>
          <a:xfrm>
            <a:off x="0" y="1"/>
            <a:ext cx="11353800" cy="846160"/>
          </a:xfrm>
        </p:spPr>
        <p:txBody>
          <a:bodyPr/>
          <a:lstStyle/>
          <a:p>
            <a:r>
              <a:rPr lang="en-GB"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0D08E3B6-1099-6B97-1B3F-26FB60381D54}"/>
              </a:ext>
            </a:extLst>
          </p:cNvPr>
          <p:cNvSpPr>
            <a:spLocks noGrp="1"/>
          </p:cNvSpPr>
          <p:nvPr>
            <p:ph idx="1"/>
          </p:nvPr>
        </p:nvSpPr>
        <p:spPr>
          <a:xfrm>
            <a:off x="0" y="846161"/>
            <a:ext cx="12192000" cy="6011838"/>
          </a:xfrm>
        </p:spPr>
        <p:txBody>
          <a:bodyPr/>
          <a:lstStyle/>
          <a:p>
            <a:r>
              <a:rPr lang="en-GB" dirty="0"/>
              <a:t>In conclusion the knife crime in the Croydon area has risen in percentage since 2018. the policy was reviewed and it updated its legislations and policies. This follows the strategy used to help prevent </a:t>
            </a:r>
            <a:r>
              <a:rPr lang="en-GB" dirty="0" err="1"/>
              <a:t>continuos</a:t>
            </a:r>
            <a:r>
              <a:rPr lang="en-GB" dirty="0"/>
              <a:t> crimes. The positive outcomes from these orders are to help youths back into the community, this includes youth building intervention programmes and campaigns that are against knife crime. The Equality Act 2010 follows has guidelines that supports the rights for humas to be treated fairly and without discrimination. The inclusion of social media gives positive examples of how it can help youths with an online community of youths that may be going through the same things are support groups. Croydon represents this within their borough, I feel that other boroughs should represent the same or similar support groups, as knife crime has </a:t>
            </a:r>
            <a:r>
              <a:rPr lang="en-GB"/>
              <a:t>spread through out the UK. </a:t>
            </a:r>
            <a:endParaRPr lang="en-GB" dirty="0"/>
          </a:p>
        </p:txBody>
      </p:sp>
    </p:spTree>
    <p:extLst>
      <p:ext uri="{BB962C8B-B14F-4D97-AF65-F5344CB8AC3E}">
        <p14:creationId xmlns:p14="http://schemas.microsoft.com/office/powerpoint/2010/main" val="518708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146C-1D8A-A35D-F4A8-9D1ECBC13055}"/>
              </a:ext>
            </a:extLst>
          </p:cNvPr>
          <p:cNvSpPr>
            <a:spLocks noGrp="1"/>
          </p:cNvSpPr>
          <p:nvPr>
            <p:ph type="title"/>
          </p:nvPr>
        </p:nvSpPr>
        <p:spPr>
          <a:xfrm>
            <a:off x="0" y="1"/>
            <a:ext cx="11353800" cy="681036"/>
          </a:xfrm>
        </p:spPr>
        <p:txBody>
          <a:bodyPr>
            <a:normAutofit fontScale="90000"/>
          </a:bodyPr>
          <a:lstStyle/>
          <a:p>
            <a:r>
              <a:rPr lang="en-GB" b="1" dirty="0">
                <a:latin typeface="Arial" panose="020B0604020202020204" pitchFamily="34" charset="0"/>
                <a:cs typeface="Arial" panose="020B0604020202020204" pitchFamily="34" charset="0"/>
              </a:rPr>
              <a:t>Recommendation</a:t>
            </a:r>
            <a:r>
              <a:rPr lang="en-GB" dirty="0"/>
              <a:t> </a:t>
            </a:r>
          </a:p>
        </p:txBody>
      </p:sp>
      <p:sp>
        <p:nvSpPr>
          <p:cNvPr id="3" name="Content Placeholder 2">
            <a:extLst>
              <a:ext uri="{FF2B5EF4-FFF2-40B4-BE49-F238E27FC236}">
                <a16:creationId xmlns:a16="http://schemas.microsoft.com/office/drawing/2014/main" id="{614E9FD0-D5EF-19FA-99D2-5DE9EFBBCB6C}"/>
              </a:ext>
            </a:extLst>
          </p:cNvPr>
          <p:cNvSpPr>
            <a:spLocks noGrp="1"/>
          </p:cNvSpPr>
          <p:nvPr>
            <p:ph idx="1"/>
          </p:nvPr>
        </p:nvSpPr>
        <p:spPr>
          <a:xfrm>
            <a:off x="191069" y="681036"/>
            <a:ext cx="12000931" cy="6074605"/>
          </a:xfrm>
        </p:spPr>
        <p:txBody>
          <a:bodyPr>
            <a:normAutofit/>
          </a:bodyPr>
          <a:lstStyle/>
          <a:p>
            <a:r>
              <a:rPr lang="en-GB" sz="2000" b="0" i="0" dirty="0">
                <a:solidFill>
                  <a:srgbClr val="252525"/>
                </a:solidFill>
                <a:effectLst/>
                <a:latin typeface="Open Sans" panose="020B0606030504020204" pitchFamily="34" charset="0"/>
              </a:rPr>
              <a:t>Tackling knife crime in Croydon is a complex issue that requires a multi-faceted approach. Here are some recommendations that could help address the issue: Early Intervention: Investing in early intervention programs that target young people who may be at risk of involvement in knife crime can help prevent them from becoming involved in criminal activity.</a:t>
            </a:r>
          </a:p>
          <a:p>
            <a:r>
              <a:rPr lang="en-GB" sz="2000" b="0" i="0" dirty="0">
                <a:solidFill>
                  <a:srgbClr val="252525"/>
                </a:solidFill>
                <a:effectLst/>
                <a:latin typeface="Open Sans" panose="020B0606030504020204" pitchFamily="34" charset="0"/>
              </a:rPr>
              <a:t> This could include programs that provide mentoring, education, and employment </a:t>
            </a:r>
            <a:r>
              <a:rPr lang="en-GB" sz="2000" b="0" i="0" dirty="0" err="1">
                <a:solidFill>
                  <a:srgbClr val="252525"/>
                </a:solidFill>
                <a:effectLst/>
                <a:latin typeface="Open Sans" panose="020B0606030504020204" pitchFamily="34" charset="0"/>
              </a:rPr>
              <a:t>opportunities.Community</a:t>
            </a:r>
            <a:r>
              <a:rPr lang="en-GB" sz="2000" b="0" i="0" dirty="0">
                <a:solidFill>
                  <a:srgbClr val="252525"/>
                </a:solidFill>
                <a:effectLst/>
                <a:latin typeface="Open Sans" panose="020B0606030504020204" pitchFamily="34" charset="0"/>
              </a:rPr>
              <a:t> Engagement: Engaging with local communities to build trust and promote dialogue is crucial for addressing knife crime. </a:t>
            </a:r>
          </a:p>
          <a:p>
            <a:r>
              <a:rPr lang="en-GB" sz="2000" b="0" i="0" dirty="0">
                <a:solidFill>
                  <a:srgbClr val="252525"/>
                </a:solidFill>
                <a:effectLst/>
                <a:latin typeface="Open Sans" panose="020B0606030504020204" pitchFamily="34" charset="0"/>
              </a:rPr>
              <a:t>This could involve working with community leaders and groups to develop initiatives that tackle the root causes of knife crime and address community </a:t>
            </a:r>
            <a:r>
              <a:rPr lang="en-GB" sz="2000" b="0" i="0" dirty="0" err="1">
                <a:solidFill>
                  <a:srgbClr val="252525"/>
                </a:solidFill>
                <a:effectLst/>
                <a:latin typeface="Open Sans" panose="020B0606030504020204" pitchFamily="34" charset="0"/>
              </a:rPr>
              <a:t>concerns.Enforcement</a:t>
            </a:r>
            <a:r>
              <a:rPr lang="en-GB" sz="2000" b="0" i="0" dirty="0">
                <a:solidFill>
                  <a:srgbClr val="252525"/>
                </a:solidFill>
                <a:effectLst/>
                <a:latin typeface="Open Sans" panose="020B0606030504020204" pitchFamily="34" charset="0"/>
              </a:rPr>
              <a:t>: Effective law enforcement is important for deterring knife crime and bringing perpetrators to justice. </a:t>
            </a:r>
            <a:endParaRPr lang="en-GB" sz="1400" b="0" i="0" dirty="0">
              <a:solidFill>
                <a:srgbClr val="252525"/>
              </a:solidFill>
              <a:effectLst/>
              <a:latin typeface="Open Sans" panose="020B0606030504020204" pitchFamily="34" charset="0"/>
            </a:endParaRPr>
          </a:p>
          <a:p>
            <a:r>
              <a:rPr lang="en-GB" sz="2000" b="0" i="0" dirty="0">
                <a:solidFill>
                  <a:srgbClr val="252525"/>
                </a:solidFill>
                <a:effectLst/>
                <a:latin typeface="Open Sans" panose="020B0606030504020204" pitchFamily="34" charset="0"/>
              </a:rPr>
              <a:t>This could include targeted education campaigns in schools, community </a:t>
            </a:r>
            <a:r>
              <a:rPr lang="en-GB" sz="2000" b="0" i="0" dirty="0" err="1">
                <a:solidFill>
                  <a:srgbClr val="252525"/>
                </a:solidFill>
                <a:effectLst/>
                <a:latin typeface="Open Sans" panose="020B0606030504020204" pitchFamily="34" charset="0"/>
              </a:rPr>
              <a:t>centers</a:t>
            </a:r>
            <a:r>
              <a:rPr lang="en-GB" sz="2000" b="0" i="0" dirty="0">
                <a:solidFill>
                  <a:srgbClr val="252525"/>
                </a:solidFill>
                <a:effectLst/>
                <a:latin typeface="Open Sans" panose="020B0606030504020204" pitchFamily="34" charset="0"/>
              </a:rPr>
              <a:t> and through social </a:t>
            </a:r>
            <a:r>
              <a:rPr lang="en-GB" sz="2000" b="0" i="0" dirty="0" err="1">
                <a:solidFill>
                  <a:srgbClr val="252525"/>
                </a:solidFill>
                <a:effectLst/>
                <a:latin typeface="Open Sans" panose="020B0606030504020204" pitchFamily="34" charset="0"/>
              </a:rPr>
              <a:t>media.Partnerships</a:t>
            </a:r>
            <a:r>
              <a:rPr lang="en-GB" sz="2000" b="0" i="0" dirty="0">
                <a:solidFill>
                  <a:srgbClr val="252525"/>
                </a:solidFill>
                <a:effectLst/>
                <a:latin typeface="Open Sans" panose="020B0606030504020204" pitchFamily="34" charset="0"/>
              </a:rPr>
              <a:t>: Building strong partnerships between local authorities, law enforcement agencies, community groups, and other stakeholders is essential for developing a coordinated and effective response to knife </a:t>
            </a:r>
            <a:r>
              <a:rPr lang="en-GB" sz="2000" b="0" i="0" dirty="0" err="1">
                <a:solidFill>
                  <a:srgbClr val="252525"/>
                </a:solidFill>
                <a:effectLst/>
                <a:latin typeface="Open Sans" panose="020B0606030504020204" pitchFamily="34" charset="0"/>
              </a:rPr>
              <a:t>crime.It's</a:t>
            </a:r>
            <a:r>
              <a:rPr lang="en-GB" sz="2000" b="0" i="0" dirty="0">
                <a:solidFill>
                  <a:srgbClr val="252525"/>
                </a:solidFill>
                <a:effectLst/>
                <a:latin typeface="Open Sans" panose="020B0606030504020204" pitchFamily="34" charset="0"/>
              </a:rPr>
              <a:t> important to note that these recommendations are not exhaustive, and that addressing knife crime in Croydon will require ongoing collaboration and investment from a range of stakeholders. By taking a holistic approach that combines education, intervention, enforcement, and community engagement, it is possible to reduce the prevalence of knife crime and create safer communities for all.</a:t>
            </a:r>
            <a:endParaRPr lang="en-GB" sz="2000" dirty="0"/>
          </a:p>
        </p:txBody>
      </p:sp>
    </p:spTree>
    <p:extLst>
      <p:ext uri="{BB962C8B-B14F-4D97-AF65-F5344CB8AC3E}">
        <p14:creationId xmlns:p14="http://schemas.microsoft.com/office/powerpoint/2010/main" val="380798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1040-E72B-482E-3634-942A738EEC03}"/>
              </a:ext>
            </a:extLst>
          </p:cNvPr>
          <p:cNvSpPr>
            <a:spLocks noGrp="1"/>
          </p:cNvSpPr>
          <p:nvPr>
            <p:ph type="title"/>
          </p:nvPr>
        </p:nvSpPr>
        <p:spPr>
          <a:xfrm>
            <a:off x="106017" y="1"/>
            <a:ext cx="12085983" cy="1086677"/>
          </a:xfrm>
        </p:spPr>
        <p:txBody>
          <a:bodyPr/>
          <a:lstStyle/>
          <a:p>
            <a:r>
              <a:rPr lang="en-GB" b="1" dirty="0"/>
              <a:t>References </a:t>
            </a:r>
          </a:p>
        </p:txBody>
      </p:sp>
      <p:sp>
        <p:nvSpPr>
          <p:cNvPr id="6" name="Content Placeholder 5">
            <a:extLst>
              <a:ext uri="{FF2B5EF4-FFF2-40B4-BE49-F238E27FC236}">
                <a16:creationId xmlns:a16="http://schemas.microsoft.com/office/drawing/2014/main" id="{915A2913-7BBC-305B-5ABA-0CCCC3FD93E6}"/>
              </a:ext>
            </a:extLst>
          </p:cNvPr>
          <p:cNvSpPr>
            <a:spLocks noGrp="1"/>
          </p:cNvSpPr>
          <p:nvPr>
            <p:ph idx="1"/>
          </p:nvPr>
        </p:nvSpPr>
        <p:spPr>
          <a:xfrm>
            <a:off x="198783" y="1086678"/>
            <a:ext cx="11993217" cy="5771321"/>
          </a:xfrm>
        </p:spPr>
        <p:txBody>
          <a:bodyPr/>
          <a:lstStyle/>
          <a:p>
            <a:br>
              <a:rPr lang="en-GB" sz="1800" b="0" i="0" u="none" strike="noStrike" kern="1200" dirty="0">
                <a:solidFill>
                  <a:srgbClr val="000000"/>
                </a:solidFill>
                <a:effectLst/>
                <a:latin typeface="Calibri" panose="020F0502020204030204" pitchFamily="34" charset="0"/>
              </a:rPr>
            </a:br>
            <a:r>
              <a:rPr lang="en-GB" sz="1800" b="0" i="0" u="none" strike="noStrike" kern="1200" dirty="0">
                <a:solidFill>
                  <a:srgbClr val="000000"/>
                </a:solidFill>
                <a:effectLst/>
                <a:latin typeface="Calibri" panose="020F0502020204030204" pitchFamily="34" charset="0"/>
              </a:rPr>
              <a:t>See Office for National Statistics (https://www.ons.gov.uk/datasets/TS030 and https://www.nomisweb.co.uk/datasets/c2021TS030)</a:t>
            </a:r>
            <a:endParaRPr lang="en-GB" sz="1800" b="0" i="0" u="none" strike="noStrike" dirty="0">
              <a:effectLst/>
              <a:latin typeface="Arial" panose="020B0604020202020204" pitchFamily="34" charset="0"/>
            </a:endParaRPr>
          </a:p>
          <a:p>
            <a:r>
              <a:rPr lang="en-GB" dirty="0">
                <a:hlinkClick r:id="rId2"/>
              </a:rPr>
              <a:t>Population - UTLA | Croydon | Report Builder for ArcGIS (croydonobservatory.org)</a:t>
            </a:r>
            <a:endParaRPr lang="en-GB" dirty="0"/>
          </a:p>
          <a:p>
            <a:r>
              <a:rPr lang="en-GB" sz="2000" b="0" i="0" dirty="0">
                <a:effectLst/>
                <a:latin typeface="Arial" panose="020B0604020202020204" pitchFamily="34" charset="0"/>
              </a:rPr>
              <a:t>Roberts .S (2021) solutions to knife crime.</a:t>
            </a:r>
          </a:p>
          <a:p>
            <a:r>
              <a:rPr lang="en-GB" dirty="0">
                <a:hlinkClick r:id="rId3"/>
              </a:rPr>
              <a:t>Theme 3: Digital borough | Croydon Council</a:t>
            </a:r>
            <a:endParaRPr lang="en-GB" dirty="0"/>
          </a:p>
          <a:p>
            <a:r>
              <a:rPr lang="en-GB" dirty="0">
                <a:hlinkClick r:id="rId4"/>
              </a:rPr>
              <a:t>A Brief Inside Look Into Croydon Borough’s History — South London Club</a:t>
            </a:r>
            <a:endParaRPr lang="en-GB" dirty="0"/>
          </a:p>
          <a:p>
            <a:r>
              <a:rPr lang="en-GB" dirty="0">
                <a:hlinkClick r:id="rId5"/>
              </a:rPr>
              <a:t>Council launches Croydon Community Grants – Newsroom</a:t>
            </a:r>
            <a:endParaRPr lang="en-GB" dirty="0"/>
          </a:p>
          <a:p>
            <a:r>
              <a:rPr lang="en-GB" dirty="0">
                <a:hlinkClick r:id="rId6"/>
              </a:rPr>
              <a:t>Equality Act 2010: guidance - GOV.UK (www.gov.uk)</a:t>
            </a:r>
            <a:endParaRPr lang="en-GB" dirty="0"/>
          </a:p>
        </p:txBody>
      </p:sp>
    </p:spTree>
    <p:extLst>
      <p:ext uri="{BB962C8B-B14F-4D97-AF65-F5344CB8AC3E}">
        <p14:creationId xmlns:p14="http://schemas.microsoft.com/office/powerpoint/2010/main" val="2175907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4616</TotalTime>
  <Words>1876</Words>
  <Application>Microsoft Office PowerPoint</Application>
  <PresentationFormat>Widescreen</PresentationFormat>
  <Paragraphs>92</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Open Sans</vt:lpstr>
      <vt:lpstr>PT serif</vt:lpstr>
      <vt:lpstr>Söhne</vt:lpstr>
      <vt:lpstr>Office Theme</vt:lpstr>
      <vt:lpstr>Community Care and Development(BMHP6002_LON)   </vt:lpstr>
      <vt:lpstr>INTRODUCTION to Croydon </vt:lpstr>
      <vt:lpstr>PowerPoint Presentation</vt:lpstr>
      <vt:lpstr>Aim of Croydon community project </vt:lpstr>
      <vt:lpstr>PowerPoint Presentation</vt:lpstr>
      <vt:lpstr>Prevalence and mortality rate due to knife crime in Croydon</vt:lpstr>
      <vt:lpstr>Current legislation and policy in Croydon against knife crime </vt:lpstr>
      <vt:lpstr>How does the equality Act 2010 relate to the knife crime in Croydon </vt:lpstr>
      <vt:lpstr>Existing use of digital media and technology for Croydon community development  </vt:lpstr>
      <vt:lpstr>Conclusion </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Development(BMHP6002_LON)   </dc:title>
  <dc:creator>Naomi Philander</dc:creator>
  <cp:lastModifiedBy>Naomi Philander</cp:lastModifiedBy>
  <cp:revision>1</cp:revision>
  <dcterms:created xsi:type="dcterms:W3CDTF">2023-03-28T13:23:35Z</dcterms:created>
  <dcterms:modified xsi:type="dcterms:W3CDTF">2023-03-31T18:51:42Z</dcterms:modified>
</cp:coreProperties>
</file>