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74"/>
  </p:notesMasterIdLst>
  <p:handoutMasterIdLst>
    <p:handoutMasterId r:id="rId75"/>
  </p:handoutMasterIdLst>
  <p:sldIdLst>
    <p:sldId id="314" r:id="rId2"/>
    <p:sldId id="929" r:id="rId3"/>
    <p:sldId id="1215" r:id="rId4"/>
    <p:sldId id="996" r:id="rId5"/>
    <p:sldId id="1000" r:id="rId6"/>
    <p:sldId id="1004" r:id="rId7"/>
    <p:sldId id="1236" r:id="rId8"/>
    <p:sldId id="997" r:id="rId9"/>
    <p:sldId id="1012" r:id="rId10"/>
    <p:sldId id="1073" r:id="rId11"/>
    <p:sldId id="1016" r:id="rId12"/>
    <p:sldId id="1075" r:id="rId13"/>
    <p:sldId id="1051" r:id="rId14"/>
    <p:sldId id="1211" r:id="rId15"/>
    <p:sldId id="1007" r:id="rId16"/>
    <p:sldId id="1010" r:id="rId17"/>
    <p:sldId id="1020" r:id="rId18"/>
    <p:sldId id="1243" r:id="rId19"/>
    <p:sldId id="1244" r:id="rId20"/>
    <p:sldId id="1029" r:id="rId21"/>
    <p:sldId id="1065" r:id="rId22"/>
    <p:sldId id="1079" r:id="rId23"/>
    <p:sldId id="1235" r:id="rId24"/>
    <p:sldId id="1033" r:id="rId25"/>
    <p:sldId id="1233" r:id="rId26"/>
    <p:sldId id="357" r:id="rId27"/>
    <p:sldId id="360" r:id="rId28"/>
    <p:sldId id="368" r:id="rId29"/>
    <p:sldId id="372" r:id="rId30"/>
    <p:sldId id="1249" r:id="rId31"/>
    <p:sldId id="1067" r:id="rId32"/>
    <p:sldId id="1032" r:id="rId33"/>
    <p:sldId id="369" r:id="rId34"/>
    <p:sldId id="384" r:id="rId35"/>
    <p:sldId id="385" r:id="rId36"/>
    <p:sldId id="375" r:id="rId37"/>
    <p:sldId id="1035" r:id="rId38"/>
    <p:sldId id="1066" r:id="rId39"/>
    <p:sldId id="1216" r:id="rId40"/>
    <p:sldId id="1041" r:id="rId41"/>
    <p:sldId id="1043" r:id="rId42"/>
    <p:sldId id="1044" r:id="rId43"/>
    <p:sldId id="1217" r:id="rId44"/>
    <p:sldId id="1042" r:id="rId45"/>
    <p:sldId id="1210" r:id="rId46"/>
    <p:sldId id="1080" r:id="rId47"/>
    <p:sldId id="1031" r:id="rId48"/>
    <p:sldId id="1034" r:id="rId49"/>
    <p:sldId id="1221" r:id="rId50"/>
    <p:sldId id="1040" r:id="rId51"/>
    <p:sldId id="1172" r:id="rId52"/>
    <p:sldId id="1199" r:id="rId53"/>
    <p:sldId id="1048" r:id="rId54"/>
    <p:sldId id="1019" r:id="rId55"/>
    <p:sldId id="1101" r:id="rId56"/>
    <p:sldId id="1121" r:id="rId57"/>
    <p:sldId id="1124" r:id="rId58"/>
    <p:sldId id="1069" r:id="rId59"/>
    <p:sldId id="1163" r:id="rId60"/>
    <p:sldId id="1164" r:id="rId61"/>
    <p:sldId id="1238" r:id="rId62"/>
    <p:sldId id="1214" r:id="rId63"/>
    <p:sldId id="1072" r:id="rId64"/>
    <p:sldId id="1070" r:id="rId65"/>
    <p:sldId id="1071" r:id="rId66"/>
    <p:sldId id="1183" r:id="rId67"/>
    <p:sldId id="1068" r:id="rId68"/>
    <p:sldId id="1242" r:id="rId69"/>
    <p:sldId id="1239" r:id="rId70"/>
    <p:sldId id="1241" r:id="rId71"/>
    <p:sldId id="1240" r:id="rId72"/>
    <p:sldId id="1205" r:id="rId73"/>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929"/>
            <p14:sldId id="1215"/>
            <p14:sldId id="996"/>
            <p14:sldId id="1000"/>
            <p14:sldId id="1004"/>
            <p14:sldId id="1236"/>
            <p14:sldId id="997"/>
            <p14:sldId id="1012"/>
            <p14:sldId id="1073"/>
            <p14:sldId id="1016"/>
            <p14:sldId id="1075"/>
            <p14:sldId id="1051"/>
            <p14:sldId id="1211"/>
            <p14:sldId id="1007"/>
            <p14:sldId id="1010"/>
            <p14:sldId id="1020"/>
            <p14:sldId id="1243"/>
            <p14:sldId id="1244"/>
            <p14:sldId id="1029"/>
            <p14:sldId id="1065"/>
            <p14:sldId id="1079"/>
            <p14:sldId id="1235"/>
            <p14:sldId id="1033"/>
            <p14:sldId id="1233"/>
            <p14:sldId id="357"/>
            <p14:sldId id="360"/>
            <p14:sldId id="368"/>
            <p14:sldId id="372"/>
            <p14:sldId id="1249"/>
            <p14:sldId id="1067"/>
            <p14:sldId id="1032"/>
            <p14:sldId id="369"/>
            <p14:sldId id="384"/>
            <p14:sldId id="385"/>
            <p14:sldId id="375"/>
            <p14:sldId id="1035"/>
            <p14:sldId id="1066"/>
            <p14:sldId id="1216"/>
            <p14:sldId id="1041"/>
            <p14:sldId id="1043"/>
            <p14:sldId id="1044"/>
            <p14:sldId id="1217"/>
            <p14:sldId id="1042"/>
            <p14:sldId id="1210"/>
            <p14:sldId id="1080"/>
            <p14:sldId id="1031"/>
            <p14:sldId id="1034"/>
            <p14:sldId id="1221"/>
            <p14:sldId id="1040"/>
            <p14:sldId id="1172"/>
            <p14:sldId id="1199"/>
            <p14:sldId id="1048"/>
            <p14:sldId id="1019"/>
            <p14:sldId id="1101"/>
            <p14:sldId id="1121"/>
            <p14:sldId id="1124"/>
            <p14:sldId id="1069"/>
            <p14:sldId id="1163"/>
            <p14:sldId id="1164"/>
            <p14:sldId id="1238"/>
            <p14:sldId id="1214"/>
            <p14:sldId id="1072"/>
            <p14:sldId id="1070"/>
            <p14:sldId id="1071"/>
            <p14:sldId id="1183"/>
            <p14:sldId id="1068"/>
            <p14:sldId id="1242"/>
            <p14:sldId id="1239"/>
            <p14:sldId id="1241"/>
            <p14:sldId id="1240"/>
            <p14:sldId id="1205"/>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99FF"/>
    <a:srgbClr val="000000"/>
    <a:srgbClr val="FFFFCC"/>
    <a:srgbClr val="00487E"/>
    <a:srgbClr val="00589A"/>
    <a:srgbClr val="0067B4"/>
    <a:srgbClr val="0075CC"/>
    <a:srgbClr val="CCFF99"/>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6433" autoAdjust="0"/>
  </p:normalViewPr>
  <p:slideViewPr>
    <p:cSldViewPr snapToGrid="0">
      <p:cViewPr varScale="1">
        <p:scale>
          <a:sx n="162" d="100"/>
          <a:sy n="162" d="100"/>
        </p:scale>
        <p:origin x="1662" y="168"/>
      </p:cViewPr>
      <p:guideLst>
        <p:guide orient="horz" pos="2160"/>
        <p:guide pos="288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Lst>
  </p:outlineViewPr>
  <p:notesTextViewPr>
    <p:cViewPr>
      <p:scale>
        <a:sx n="100" d="100"/>
        <a:sy n="100" d="100"/>
      </p:scale>
      <p:origin x="0" y="0"/>
    </p:cViewPr>
  </p:notesTextViewPr>
  <p:sorterViewPr>
    <p:cViewPr>
      <p:scale>
        <a:sx n="66" d="100"/>
        <a:sy n="66" d="100"/>
      </p:scale>
      <p:origin x="0" y="-2649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_rels/viewProps.xml.rels><?xml version="1.0" encoding="UTF-8" standalone="yes"?>
<Relationships xmlns="http://schemas.openxmlformats.org/package/2006/relationships"><Relationship Id="rId3" Type="http://schemas.openxmlformats.org/officeDocument/2006/relationships/slide" Target="slides/slide28.xml"/><Relationship Id="rId7" Type="http://schemas.openxmlformats.org/officeDocument/2006/relationships/slide" Target="slides/slide35.xml"/><Relationship Id="rId2" Type="http://schemas.openxmlformats.org/officeDocument/2006/relationships/slide" Target="slides/slide27.xml"/><Relationship Id="rId1" Type="http://schemas.openxmlformats.org/officeDocument/2006/relationships/slide" Target="slides/slide26.xml"/><Relationship Id="rId6" Type="http://schemas.openxmlformats.org/officeDocument/2006/relationships/slide" Target="slides/slide34.xml"/><Relationship Id="rId5" Type="http://schemas.openxmlformats.org/officeDocument/2006/relationships/slide" Target="slides/slide30.xml"/><Relationship Id="rId4" Type="http://schemas.openxmlformats.org/officeDocument/2006/relationships/slide" Target="slides/slide2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svg"/><Relationship Id="rId7" Type="http://schemas.openxmlformats.org/officeDocument/2006/relationships/image" Target="../media/image28.sv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svg"/><Relationship Id="rId4" Type="http://schemas.openxmlformats.org/officeDocument/2006/relationships/image" Target="../media/image25.png"/><Relationship Id="rId9" Type="http://schemas.openxmlformats.org/officeDocument/2006/relationships/image" Target="../media/image30.sv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Azure Virtual Machines (VMs)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
        <p:nvSpPr>
          <p:cNvPr id="2" name="TextBox 1">
            <a:extLst>
              <a:ext uri="{FF2B5EF4-FFF2-40B4-BE49-F238E27FC236}">
                <a16:creationId xmlns:a16="http://schemas.microsoft.com/office/drawing/2014/main" id="{798AAB8C-A8F9-4706-8063-4A03F950040D}"/>
              </a:ext>
            </a:extLst>
          </p:cNvPr>
          <p:cNvSpPr txBox="1"/>
          <p:nvPr/>
        </p:nvSpPr>
        <p:spPr>
          <a:xfrm>
            <a:off x="752887" y="5641075"/>
            <a:ext cx="7596951" cy="369332"/>
          </a:xfrm>
          <a:prstGeom prst="rect">
            <a:avLst/>
          </a:prstGeom>
          <a:noFill/>
        </p:spPr>
        <p:txBody>
          <a:bodyPr wrap="none" rtlCol="0">
            <a:spAutoFit/>
          </a:bodyPr>
          <a:lstStyle/>
          <a:p>
            <a:r>
              <a:rPr lang="en-GB" dirty="0"/>
              <a:t>https://docs.microsoft.com/en-us/learn/certifications/azure-fundamentals/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8B49C-D481-4970-AC29-E02BB6E419CB}"/>
              </a:ext>
            </a:extLst>
          </p:cNvPr>
          <p:cNvSpPr>
            <a:spLocks noGrp="1"/>
          </p:cNvSpPr>
          <p:nvPr>
            <p:ph type="title"/>
          </p:nvPr>
        </p:nvSpPr>
        <p:spPr/>
        <p:txBody>
          <a:bodyPr/>
          <a:lstStyle/>
          <a:p>
            <a:r>
              <a:rPr lang="en-GB" dirty="0"/>
              <a:t>Cloud Shell</a:t>
            </a:r>
          </a:p>
        </p:txBody>
      </p:sp>
      <p:sp>
        <p:nvSpPr>
          <p:cNvPr id="3" name="Content Placeholder 2">
            <a:extLst>
              <a:ext uri="{FF2B5EF4-FFF2-40B4-BE49-F238E27FC236}">
                <a16:creationId xmlns:a16="http://schemas.microsoft.com/office/drawing/2014/main" id="{F551D093-EED7-4439-8FD2-2ADF16532D93}"/>
              </a:ext>
            </a:extLst>
          </p:cNvPr>
          <p:cNvSpPr>
            <a:spLocks noGrp="1"/>
          </p:cNvSpPr>
          <p:nvPr>
            <p:ph idx="1"/>
          </p:nvPr>
        </p:nvSpPr>
        <p:spPr>
          <a:xfrm>
            <a:off x="1047750" y="972154"/>
            <a:ext cx="7029450" cy="2075547"/>
          </a:xfrm>
        </p:spPr>
        <p:txBody>
          <a:bodyPr/>
          <a:lstStyle/>
          <a:p>
            <a:r>
              <a:rPr lang="en-GB" dirty="0"/>
              <a:t>The cloud shell allows you to run a Bash or </a:t>
            </a:r>
            <a:r>
              <a:rPr lang="en-GB" dirty="0" err="1"/>
              <a:t>ShellScript</a:t>
            </a:r>
            <a:r>
              <a:rPr lang="en-GB" dirty="0"/>
              <a:t> console Window to execute commands...we will use Bash</a:t>
            </a:r>
          </a:p>
          <a:p>
            <a:pPr lvl="1"/>
            <a:r>
              <a:rPr lang="en-GB" dirty="0"/>
              <a:t>You can use Git</a:t>
            </a:r>
          </a:p>
          <a:p>
            <a:pPr lvl="1"/>
            <a:r>
              <a:rPr lang="en-GB" dirty="0"/>
              <a:t>You can use Azure commands</a:t>
            </a:r>
          </a:p>
          <a:p>
            <a:pPr lvl="1"/>
            <a:r>
              <a:rPr lang="en-GB" dirty="0"/>
              <a:t>You can edit code using the Cloud Shell code editor</a:t>
            </a:r>
            <a:br>
              <a:rPr lang="en-GB" dirty="0"/>
            </a:br>
            <a:r>
              <a:rPr lang="en-GB" i="1" dirty="0"/>
              <a:t>code filename</a:t>
            </a:r>
            <a:r>
              <a:rPr lang="en-GB" dirty="0"/>
              <a:t> </a:t>
            </a:r>
          </a:p>
        </p:txBody>
      </p:sp>
      <p:sp>
        <p:nvSpPr>
          <p:cNvPr id="4" name="Footer Placeholder 3">
            <a:extLst>
              <a:ext uri="{FF2B5EF4-FFF2-40B4-BE49-F238E27FC236}">
                <a16:creationId xmlns:a16="http://schemas.microsoft.com/office/drawing/2014/main" id="{8CD8CB71-99D2-414C-9F44-DA27B06D60DC}"/>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8A92E64A-88C5-4FE1-BFD0-15F6C67982C0}"/>
              </a:ext>
            </a:extLst>
          </p:cNvPr>
          <p:cNvPicPr>
            <a:picLocks noChangeAspect="1"/>
          </p:cNvPicPr>
          <p:nvPr/>
        </p:nvPicPr>
        <p:blipFill>
          <a:blip r:embed="rId2"/>
          <a:stretch>
            <a:fillRect/>
          </a:stretch>
        </p:blipFill>
        <p:spPr>
          <a:xfrm>
            <a:off x="4035188" y="4300420"/>
            <a:ext cx="924209" cy="1084941"/>
          </a:xfrm>
          <a:prstGeom prst="rect">
            <a:avLst/>
          </a:prstGeom>
        </p:spPr>
      </p:pic>
      <p:pic>
        <p:nvPicPr>
          <p:cNvPr id="8" name="Picture 7">
            <a:extLst>
              <a:ext uri="{FF2B5EF4-FFF2-40B4-BE49-F238E27FC236}">
                <a16:creationId xmlns:a16="http://schemas.microsoft.com/office/drawing/2014/main" id="{31DC0A69-DC1F-4E6F-9314-7D33ACE1BDE0}"/>
              </a:ext>
            </a:extLst>
          </p:cNvPr>
          <p:cNvPicPr>
            <a:picLocks noChangeAspect="1"/>
          </p:cNvPicPr>
          <p:nvPr/>
        </p:nvPicPr>
        <p:blipFill>
          <a:blip r:embed="rId3"/>
          <a:stretch>
            <a:fillRect/>
          </a:stretch>
        </p:blipFill>
        <p:spPr>
          <a:xfrm>
            <a:off x="3737425" y="3274352"/>
            <a:ext cx="4562475" cy="676275"/>
          </a:xfrm>
          <a:prstGeom prst="rect">
            <a:avLst/>
          </a:prstGeom>
        </p:spPr>
      </p:pic>
      <p:cxnSp>
        <p:nvCxnSpPr>
          <p:cNvPr id="10" name="Straight Connector 9">
            <a:extLst>
              <a:ext uri="{FF2B5EF4-FFF2-40B4-BE49-F238E27FC236}">
                <a16:creationId xmlns:a16="http://schemas.microsoft.com/office/drawing/2014/main" id="{EEC31F6A-BC00-4369-BEA6-24274030EF06}"/>
              </a:ext>
            </a:extLst>
          </p:cNvPr>
          <p:cNvCxnSpPr/>
          <p:nvPr/>
        </p:nvCxnSpPr>
        <p:spPr bwMode="auto">
          <a:xfrm>
            <a:off x="3976048" y="3612489"/>
            <a:ext cx="59140" cy="687931"/>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Connector 11">
            <a:extLst>
              <a:ext uri="{FF2B5EF4-FFF2-40B4-BE49-F238E27FC236}">
                <a16:creationId xmlns:a16="http://schemas.microsoft.com/office/drawing/2014/main" id="{2F868D65-9082-4C81-B5CF-CBEF6ABA85BE}"/>
              </a:ext>
            </a:extLst>
          </p:cNvPr>
          <p:cNvCxnSpPr/>
          <p:nvPr/>
        </p:nvCxnSpPr>
        <p:spPr bwMode="auto">
          <a:xfrm>
            <a:off x="4308143" y="3727358"/>
            <a:ext cx="651254" cy="573062"/>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 name="TextBox 4">
            <a:extLst>
              <a:ext uri="{FF2B5EF4-FFF2-40B4-BE49-F238E27FC236}">
                <a16:creationId xmlns:a16="http://schemas.microsoft.com/office/drawing/2014/main" id="{DA091D20-F20A-444D-B2A4-7E0919695D3A}"/>
              </a:ext>
            </a:extLst>
          </p:cNvPr>
          <p:cNvSpPr txBox="1"/>
          <p:nvPr/>
        </p:nvSpPr>
        <p:spPr>
          <a:xfrm>
            <a:off x="5223449" y="4658224"/>
            <a:ext cx="2031325" cy="369332"/>
          </a:xfrm>
          <a:prstGeom prst="rect">
            <a:avLst/>
          </a:prstGeom>
          <a:noFill/>
        </p:spPr>
        <p:txBody>
          <a:bodyPr wrap="none" rtlCol="0">
            <a:spAutoFit/>
          </a:bodyPr>
          <a:lstStyle/>
          <a:p>
            <a:r>
              <a:rPr lang="en-GB" dirty="0"/>
              <a:t>Azure Cloud Shell</a:t>
            </a:r>
          </a:p>
        </p:txBody>
      </p:sp>
      <p:pic>
        <p:nvPicPr>
          <p:cNvPr id="9" name="Picture 8">
            <a:extLst>
              <a:ext uri="{FF2B5EF4-FFF2-40B4-BE49-F238E27FC236}">
                <a16:creationId xmlns:a16="http://schemas.microsoft.com/office/drawing/2014/main" id="{59526A6B-55D5-4554-9B98-3846805376EF}"/>
              </a:ext>
            </a:extLst>
          </p:cNvPr>
          <p:cNvPicPr>
            <a:picLocks noChangeAspect="1"/>
          </p:cNvPicPr>
          <p:nvPr/>
        </p:nvPicPr>
        <p:blipFill>
          <a:blip r:embed="rId4"/>
          <a:stretch>
            <a:fillRect/>
          </a:stretch>
        </p:blipFill>
        <p:spPr>
          <a:xfrm>
            <a:off x="5399513" y="5438965"/>
            <a:ext cx="2600325" cy="1162050"/>
          </a:xfrm>
          <a:prstGeom prst="rect">
            <a:avLst/>
          </a:prstGeom>
        </p:spPr>
      </p:pic>
      <p:pic>
        <p:nvPicPr>
          <p:cNvPr id="13" name="Picture 12">
            <a:extLst>
              <a:ext uri="{FF2B5EF4-FFF2-40B4-BE49-F238E27FC236}">
                <a16:creationId xmlns:a16="http://schemas.microsoft.com/office/drawing/2014/main" id="{5B788A10-A30A-4168-BDC4-2A7CB38C6DDA}"/>
              </a:ext>
            </a:extLst>
          </p:cNvPr>
          <p:cNvPicPr>
            <a:picLocks noChangeAspect="1"/>
          </p:cNvPicPr>
          <p:nvPr/>
        </p:nvPicPr>
        <p:blipFill>
          <a:blip r:embed="rId5"/>
          <a:stretch>
            <a:fillRect/>
          </a:stretch>
        </p:blipFill>
        <p:spPr>
          <a:xfrm>
            <a:off x="97697" y="4444621"/>
            <a:ext cx="3559516" cy="1946610"/>
          </a:xfrm>
          <a:prstGeom prst="rect">
            <a:avLst/>
          </a:prstGeom>
        </p:spPr>
      </p:pic>
      <p:sp>
        <p:nvSpPr>
          <p:cNvPr id="14" name="TextBox 13">
            <a:extLst>
              <a:ext uri="{FF2B5EF4-FFF2-40B4-BE49-F238E27FC236}">
                <a16:creationId xmlns:a16="http://schemas.microsoft.com/office/drawing/2014/main" id="{B5567E38-2766-4E60-8960-E504C6826E56}"/>
              </a:ext>
            </a:extLst>
          </p:cNvPr>
          <p:cNvSpPr txBox="1"/>
          <p:nvPr/>
        </p:nvSpPr>
        <p:spPr>
          <a:xfrm>
            <a:off x="2822768" y="6488668"/>
            <a:ext cx="1364476" cy="369332"/>
          </a:xfrm>
          <a:prstGeom prst="rect">
            <a:avLst/>
          </a:prstGeom>
          <a:noFill/>
        </p:spPr>
        <p:txBody>
          <a:bodyPr wrap="none" rtlCol="0">
            <a:spAutoFit/>
          </a:bodyPr>
          <a:lstStyle/>
          <a:p>
            <a:r>
              <a:rPr lang="en-GB" dirty="0">
                <a:solidFill>
                  <a:srgbClr val="FF0000"/>
                </a:solidFill>
              </a:rPr>
              <a:t>Cloud Shell</a:t>
            </a:r>
          </a:p>
        </p:txBody>
      </p:sp>
      <p:cxnSp>
        <p:nvCxnSpPr>
          <p:cNvPr id="16" name="Straight Arrow Connector 15">
            <a:extLst>
              <a:ext uri="{FF2B5EF4-FFF2-40B4-BE49-F238E27FC236}">
                <a16:creationId xmlns:a16="http://schemas.microsoft.com/office/drawing/2014/main" id="{34F55040-5EA0-4927-9144-826F57BC07F7}"/>
              </a:ext>
            </a:extLst>
          </p:cNvPr>
          <p:cNvCxnSpPr/>
          <p:nvPr/>
        </p:nvCxnSpPr>
        <p:spPr bwMode="auto">
          <a:xfrm flipH="1" flipV="1">
            <a:off x="2804378" y="6230001"/>
            <a:ext cx="341194" cy="258667"/>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Connector 18">
            <a:extLst>
              <a:ext uri="{FF2B5EF4-FFF2-40B4-BE49-F238E27FC236}">
                <a16:creationId xmlns:a16="http://schemas.microsoft.com/office/drawing/2014/main" id="{C4DC1CED-2019-4CE7-8701-1AE650B67560}"/>
              </a:ext>
            </a:extLst>
          </p:cNvPr>
          <p:cNvCxnSpPr/>
          <p:nvPr/>
        </p:nvCxnSpPr>
        <p:spPr bwMode="auto">
          <a:xfrm flipV="1">
            <a:off x="2974975" y="3274352"/>
            <a:ext cx="762450" cy="1315845"/>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Connector 20">
            <a:extLst>
              <a:ext uri="{FF2B5EF4-FFF2-40B4-BE49-F238E27FC236}">
                <a16:creationId xmlns:a16="http://schemas.microsoft.com/office/drawing/2014/main" id="{C14E71AE-BD96-48C7-A429-4F9AC9519A22}"/>
              </a:ext>
            </a:extLst>
          </p:cNvPr>
          <p:cNvCxnSpPr/>
          <p:nvPr/>
        </p:nvCxnSpPr>
        <p:spPr bwMode="auto">
          <a:xfrm flipV="1">
            <a:off x="3624393" y="3950627"/>
            <a:ext cx="161596" cy="707597"/>
          </a:xfrm>
          <a:prstGeom prst="line">
            <a:avLst/>
          </a:prstGeom>
          <a:solidFill>
            <a:schemeClr val="accent1"/>
          </a:solidFill>
          <a:ln w="285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a:extLst>
              <a:ext uri="{FF2B5EF4-FFF2-40B4-BE49-F238E27FC236}">
                <a16:creationId xmlns:a16="http://schemas.microsoft.com/office/drawing/2014/main" id="{5B7E30A1-D436-4F13-823F-C89DEAE061AA}"/>
              </a:ext>
            </a:extLst>
          </p:cNvPr>
          <p:cNvSpPr txBox="1"/>
          <p:nvPr/>
        </p:nvSpPr>
        <p:spPr>
          <a:xfrm>
            <a:off x="900753" y="5154304"/>
            <a:ext cx="1531188" cy="369332"/>
          </a:xfrm>
          <a:prstGeom prst="rect">
            <a:avLst/>
          </a:prstGeom>
          <a:noFill/>
        </p:spPr>
        <p:txBody>
          <a:bodyPr wrap="none" rtlCol="0">
            <a:spAutoFit/>
          </a:bodyPr>
          <a:lstStyle/>
          <a:p>
            <a:r>
              <a:rPr lang="en-GB" b="1" dirty="0">
                <a:solidFill>
                  <a:srgbClr val="FF0000"/>
                </a:solidFill>
              </a:rPr>
              <a:t>Azure portal</a:t>
            </a:r>
          </a:p>
        </p:txBody>
      </p:sp>
      <p:sp>
        <p:nvSpPr>
          <p:cNvPr id="7" name="TextBox 6">
            <a:extLst>
              <a:ext uri="{FF2B5EF4-FFF2-40B4-BE49-F238E27FC236}">
                <a16:creationId xmlns:a16="http://schemas.microsoft.com/office/drawing/2014/main" id="{65950929-260B-452D-BF29-E76DF21F06AE}"/>
              </a:ext>
            </a:extLst>
          </p:cNvPr>
          <p:cNvSpPr txBox="1"/>
          <p:nvPr/>
        </p:nvSpPr>
        <p:spPr>
          <a:xfrm>
            <a:off x="6362210" y="79891"/>
            <a:ext cx="2702882" cy="307777"/>
          </a:xfrm>
          <a:prstGeom prst="rect">
            <a:avLst/>
          </a:prstGeom>
          <a:noFill/>
        </p:spPr>
        <p:txBody>
          <a:bodyPr wrap="square" rtlCol="0">
            <a:spAutoFit/>
          </a:bodyPr>
          <a:lstStyle/>
          <a:p>
            <a:r>
              <a:rPr lang="en-GB" sz="1400" dirty="0"/>
              <a:t>Note: “</a:t>
            </a:r>
            <a:r>
              <a:rPr lang="en-GB" sz="1400" i="1" dirty="0"/>
              <a:t>clear</a:t>
            </a:r>
            <a:r>
              <a:rPr lang="en-GB" sz="1400" dirty="0"/>
              <a:t>” clears the screen</a:t>
            </a:r>
          </a:p>
        </p:txBody>
      </p:sp>
    </p:spTree>
    <p:extLst>
      <p:ext uri="{BB962C8B-B14F-4D97-AF65-F5344CB8AC3E}">
        <p14:creationId xmlns:p14="http://schemas.microsoft.com/office/powerpoint/2010/main" val="1538366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6B359-3CB4-4E3A-B3FB-5CC37DDB9163}"/>
              </a:ext>
            </a:extLst>
          </p:cNvPr>
          <p:cNvSpPr>
            <a:spLocks noGrp="1"/>
          </p:cNvSpPr>
          <p:nvPr>
            <p:ph type="title"/>
          </p:nvPr>
        </p:nvSpPr>
        <p:spPr/>
        <p:txBody>
          <a:bodyPr/>
          <a:lstStyle/>
          <a:p>
            <a:r>
              <a:rPr lang="en-GB" dirty="0"/>
              <a:t>You should have already done this….</a:t>
            </a:r>
          </a:p>
        </p:txBody>
      </p:sp>
      <p:sp>
        <p:nvSpPr>
          <p:cNvPr id="3" name="Content Placeholder 2">
            <a:extLst>
              <a:ext uri="{FF2B5EF4-FFF2-40B4-BE49-F238E27FC236}">
                <a16:creationId xmlns:a16="http://schemas.microsoft.com/office/drawing/2014/main" id="{91F5CC99-6844-48B9-94CF-9F89BCD79122}"/>
              </a:ext>
            </a:extLst>
          </p:cNvPr>
          <p:cNvSpPr>
            <a:spLocks noGrp="1"/>
          </p:cNvSpPr>
          <p:nvPr>
            <p:ph idx="1"/>
          </p:nvPr>
        </p:nvSpPr>
        <p:spPr>
          <a:xfrm>
            <a:off x="1047750" y="1291959"/>
            <a:ext cx="7029450" cy="4546866"/>
          </a:xfrm>
        </p:spPr>
        <p:txBody>
          <a:bodyPr/>
          <a:lstStyle/>
          <a:p>
            <a:r>
              <a:rPr lang="en-GB" dirty="0"/>
              <a:t>Setup the default subscription you are using…if you have never done this before</a:t>
            </a:r>
          </a:p>
        </p:txBody>
      </p:sp>
      <p:sp>
        <p:nvSpPr>
          <p:cNvPr id="4" name="Footer Placeholder 3">
            <a:extLst>
              <a:ext uri="{FF2B5EF4-FFF2-40B4-BE49-F238E27FC236}">
                <a16:creationId xmlns:a16="http://schemas.microsoft.com/office/drawing/2014/main" id="{32C2471A-4CD6-459C-AD9E-E6D18F0E463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063ECF4C-56C3-4874-9C46-2C4C888F1F7E}"/>
              </a:ext>
            </a:extLst>
          </p:cNvPr>
          <p:cNvSpPr txBox="1"/>
          <p:nvPr/>
        </p:nvSpPr>
        <p:spPr>
          <a:xfrm>
            <a:off x="582207" y="2429053"/>
            <a:ext cx="8176656" cy="2523768"/>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account subscription list --query "[].{</a:t>
            </a:r>
            <a:r>
              <a:rPr lang="en-GB" dirty="0" err="1">
                <a:solidFill>
                  <a:schemeClr val="accent1">
                    <a:lumMod val="50000"/>
                  </a:schemeClr>
                </a:solidFill>
              </a:rPr>
              <a:t>Name:displayName</a:t>
            </a:r>
            <a:r>
              <a:rPr lang="en-GB" dirty="0">
                <a:solidFill>
                  <a:schemeClr val="accent1">
                    <a:lumMod val="50000"/>
                  </a:schemeClr>
                </a:solidFill>
              </a:rPr>
              <a:t>, </a:t>
            </a:r>
            <a:r>
              <a:rPr lang="en-GB" dirty="0" err="1">
                <a:solidFill>
                  <a:schemeClr val="accent1">
                    <a:lumMod val="50000"/>
                  </a:schemeClr>
                </a:solidFill>
              </a:rPr>
              <a:t>Id:subscriptionId</a:t>
            </a:r>
            <a:r>
              <a:rPr lang="en-GB" dirty="0">
                <a:solidFill>
                  <a:schemeClr val="accent1">
                    <a:lumMod val="50000"/>
                  </a:schemeClr>
                </a:solidFill>
              </a:rPr>
              <a:t>}" --output table</a:t>
            </a:r>
            <a:endParaRPr lang="en-GB" dirty="0">
              <a:solidFill>
                <a:schemeClr val="bg1"/>
              </a:solidFill>
              <a:sym typeface="Wingdings" panose="05000000000000000000" pitchFamily="2" charset="2"/>
            </a:endParaRPr>
          </a:p>
          <a:p>
            <a:r>
              <a:rPr lang="en-GB" sz="1600" dirty="0">
                <a:solidFill>
                  <a:srgbClr val="00B0F0"/>
                </a:solidFill>
              </a:rPr>
              <a:t>Command group 'account subscription' is experimental and under development. Reference and support levels: https://aka.ms/CLI_refstatus</a:t>
            </a:r>
          </a:p>
          <a:p>
            <a:r>
              <a:rPr lang="en-GB" dirty="0">
                <a:solidFill>
                  <a:schemeClr val="bg1"/>
                </a:solidFill>
              </a:rPr>
              <a:t>Name                             Id</a:t>
            </a:r>
          </a:p>
          <a:p>
            <a:r>
              <a:rPr lang="en-GB" dirty="0">
                <a:solidFill>
                  <a:schemeClr val="bg1"/>
                </a:solidFill>
              </a:rPr>
              <a:t>----------------------------     ------------------------------------</a:t>
            </a:r>
          </a:p>
          <a:p>
            <a:r>
              <a:rPr lang="en-GB" dirty="0" err="1">
                <a:solidFill>
                  <a:schemeClr val="bg1"/>
                </a:solidFill>
              </a:rPr>
              <a:t>SoAC</a:t>
            </a:r>
            <a:r>
              <a:rPr lang="en-GB" dirty="0">
                <a:solidFill>
                  <a:schemeClr val="bg1"/>
                </a:solidFill>
              </a:rPr>
              <a:t>                             bd…….…….7</a:t>
            </a:r>
          </a:p>
          <a:p>
            <a:endParaRPr lang="en-GB" dirty="0">
              <a:solidFill>
                <a:schemeClr val="bg1"/>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account set --subscription </a:t>
            </a:r>
            <a:r>
              <a:rPr lang="en-GB" i="1" dirty="0">
                <a:solidFill>
                  <a:srgbClr val="FFC000"/>
                </a:solidFill>
              </a:rPr>
              <a:t>bd……..7</a:t>
            </a:r>
            <a:r>
              <a:rPr lang="en-GB" dirty="0">
                <a:solidFill>
                  <a:schemeClr val="bg1"/>
                </a:solidFill>
              </a:rPr>
              <a:t> </a:t>
            </a:r>
          </a:p>
        </p:txBody>
      </p:sp>
      <p:sp>
        <p:nvSpPr>
          <p:cNvPr id="6" name="TextBox 5">
            <a:extLst>
              <a:ext uri="{FF2B5EF4-FFF2-40B4-BE49-F238E27FC236}">
                <a16:creationId xmlns:a16="http://schemas.microsoft.com/office/drawing/2014/main" id="{27AC3B0B-4FD1-4683-A832-100D4FAB964E}"/>
              </a:ext>
            </a:extLst>
          </p:cNvPr>
          <p:cNvSpPr txBox="1"/>
          <p:nvPr/>
        </p:nvSpPr>
        <p:spPr>
          <a:xfrm>
            <a:off x="3096065" y="3717335"/>
            <a:ext cx="1574470" cy="338554"/>
          </a:xfrm>
          <a:prstGeom prst="rect">
            <a:avLst/>
          </a:prstGeom>
          <a:noFill/>
        </p:spPr>
        <p:txBody>
          <a:bodyPr wrap="none" rtlCol="0">
            <a:spAutoFit/>
          </a:bodyPr>
          <a:lstStyle/>
          <a:p>
            <a:r>
              <a:rPr lang="en-GB" sz="1600" i="1" dirty="0">
                <a:solidFill>
                  <a:srgbClr val="FF0000"/>
                </a:solidFill>
              </a:rPr>
              <a:t>Subscription ID</a:t>
            </a:r>
          </a:p>
        </p:txBody>
      </p:sp>
      <p:sp>
        <p:nvSpPr>
          <p:cNvPr id="7" name="Rectangle 6">
            <a:extLst>
              <a:ext uri="{FF2B5EF4-FFF2-40B4-BE49-F238E27FC236}">
                <a16:creationId xmlns:a16="http://schemas.microsoft.com/office/drawing/2014/main" id="{3A675F95-72C9-45E7-84CA-40F7AA291B07}"/>
              </a:ext>
            </a:extLst>
          </p:cNvPr>
          <p:cNvSpPr/>
          <p:nvPr/>
        </p:nvSpPr>
        <p:spPr bwMode="auto">
          <a:xfrm>
            <a:off x="3038901" y="3511171"/>
            <a:ext cx="1533099" cy="268411"/>
          </a:xfrm>
          <a:prstGeom prst="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9" name="Connector: Elbow 8">
            <a:extLst>
              <a:ext uri="{FF2B5EF4-FFF2-40B4-BE49-F238E27FC236}">
                <a16:creationId xmlns:a16="http://schemas.microsoft.com/office/drawing/2014/main" id="{9E42F637-CC9B-406C-8941-F6DD52ECCCD0}"/>
              </a:ext>
            </a:extLst>
          </p:cNvPr>
          <p:cNvCxnSpPr>
            <a:stCxn id="7" idx="3"/>
            <a:endCxn id="10" idx="3"/>
          </p:cNvCxnSpPr>
          <p:nvPr/>
        </p:nvCxnSpPr>
        <p:spPr bwMode="auto">
          <a:xfrm>
            <a:off x="4572000" y="3645377"/>
            <a:ext cx="265472" cy="566339"/>
          </a:xfrm>
          <a:prstGeom prst="bentConnector3">
            <a:avLst>
              <a:gd name="adj1" fmla="val 226111"/>
            </a:avLst>
          </a:prstGeom>
          <a:solidFill>
            <a:schemeClr val="accent1"/>
          </a:solidFill>
          <a:ln w="190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Rectangle 9">
            <a:extLst>
              <a:ext uri="{FF2B5EF4-FFF2-40B4-BE49-F238E27FC236}">
                <a16:creationId xmlns:a16="http://schemas.microsoft.com/office/drawing/2014/main" id="{3C0BB458-3F76-4413-ABD5-A5E104E6B313}"/>
              </a:ext>
            </a:extLst>
          </p:cNvPr>
          <p:cNvSpPr/>
          <p:nvPr/>
        </p:nvSpPr>
        <p:spPr bwMode="auto">
          <a:xfrm>
            <a:off x="3795926" y="4077510"/>
            <a:ext cx="1041546" cy="268411"/>
          </a:xfrm>
          <a:prstGeom prst="rect">
            <a:avLst/>
          </a:prstGeom>
          <a:noFill/>
          <a:ln w="2857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TextBox 13">
            <a:extLst>
              <a:ext uri="{FF2B5EF4-FFF2-40B4-BE49-F238E27FC236}">
                <a16:creationId xmlns:a16="http://schemas.microsoft.com/office/drawing/2014/main" id="{AB27B4F7-3F47-49EE-A924-BBC083E78388}"/>
              </a:ext>
            </a:extLst>
          </p:cNvPr>
          <p:cNvSpPr txBox="1"/>
          <p:nvPr/>
        </p:nvSpPr>
        <p:spPr>
          <a:xfrm>
            <a:off x="5226828" y="3822780"/>
            <a:ext cx="1415772" cy="369332"/>
          </a:xfrm>
          <a:prstGeom prst="rect">
            <a:avLst/>
          </a:prstGeom>
          <a:noFill/>
        </p:spPr>
        <p:txBody>
          <a:bodyPr wrap="none" rtlCol="0">
            <a:spAutoFit/>
          </a:bodyPr>
          <a:lstStyle/>
          <a:p>
            <a:r>
              <a:rPr lang="en-GB" i="1" dirty="0">
                <a:solidFill>
                  <a:srgbClr val="FF0000"/>
                </a:solidFill>
              </a:rPr>
              <a:t>Use here….</a:t>
            </a:r>
          </a:p>
        </p:txBody>
      </p:sp>
    </p:spTree>
    <p:extLst>
      <p:ext uri="{BB962C8B-B14F-4D97-AF65-F5344CB8AC3E}">
        <p14:creationId xmlns:p14="http://schemas.microsoft.com/office/powerpoint/2010/main" val="680677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9C801-6CDC-413A-AD03-B7312D99F534}"/>
              </a:ext>
            </a:extLst>
          </p:cNvPr>
          <p:cNvSpPr>
            <a:spLocks noGrp="1"/>
          </p:cNvSpPr>
          <p:nvPr>
            <p:ph type="title"/>
          </p:nvPr>
        </p:nvSpPr>
        <p:spPr/>
        <p:txBody>
          <a:bodyPr/>
          <a:lstStyle/>
          <a:p>
            <a:r>
              <a:rPr lang="en-GB" dirty="0"/>
              <a:t>Virtual Machines (VMs)</a:t>
            </a:r>
          </a:p>
        </p:txBody>
      </p:sp>
      <p:sp>
        <p:nvSpPr>
          <p:cNvPr id="3" name="Content Placeholder 2">
            <a:extLst>
              <a:ext uri="{FF2B5EF4-FFF2-40B4-BE49-F238E27FC236}">
                <a16:creationId xmlns:a16="http://schemas.microsoft.com/office/drawing/2014/main" id="{639DA4B1-8333-4835-8E3E-F7D009B2E6B3}"/>
              </a:ext>
            </a:extLst>
          </p:cNvPr>
          <p:cNvSpPr>
            <a:spLocks noGrp="1"/>
          </p:cNvSpPr>
          <p:nvPr>
            <p:ph idx="1"/>
          </p:nvPr>
        </p:nvSpPr>
        <p:spPr>
          <a:xfrm>
            <a:off x="1047750" y="1322962"/>
            <a:ext cx="7029450" cy="4515863"/>
          </a:xfrm>
        </p:spPr>
        <p:txBody>
          <a:bodyPr/>
          <a:lstStyle/>
          <a:p>
            <a:r>
              <a:rPr lang="en-GB" dirty="0"/>
              <a:t>You can create virtual machines using:</a:t>
            </a:r>
          </a:p>
          <a:p>
            <a:pPr lvl="1"/>
            <a:r>
              <a:rPr lang="en-GB" dirty="0"/>
              <a:t>The Azure Web Portal and completing the appropriate forms</a:t>
            </a:r>
          </a:p>
          <a:p>
            <a:pPr lvl="1"/>
            <a:r>
              <a:rPr lang="en-GB" dirty="0"/>
              <a:t>The Bash command line … probably a bit long winded, but some “</a:t>
            </a:r>
            <a:r>
              <a:rPr lang="en-GB" dirty="0" err="1"/>
              <a:t>vm</a:t>
            </a:r>
            <a:r>
              <a:rPr lang="en-GB" dirty="0"/>
              <a:t>” commands might be useful to know</a:t>
            </a:r>
          </a:p>
          <a:p>
            <a:pPr lvl="1"/>
            <a:r>
              <a:rPr lang="en-GB" dirty="0" err="1"/>
              <a:t>Powershell</a:t>
            </a:r>
            <a:r>
              <a:rPr lang="en-GB" dirty="0"/>
              <a:t>….nice to know if you are going to write scripts for management</a:t>
            </a:r>
          </a:p>
        </p:txBody>
      </p:sp>
      <p:sp>
        <p:nvSpPr>
          <p:cNvPr id="4" name="Footer Placeholder 3">
            <a:extLst>
              <a:ext uri="{FF2B5EF4-FFF2-40B4-BE49-F238E27FC236}">
                <a16:creationId xmlns:a16="http://schemas.microsoft.com/office/drawing/2014/main" id="{FCC29D09-98D3-45CA-831D-88013548D72F}"/>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5C35E133-B56B-4D86-A9DB-242CE77934FB}"/>
              </a:ext>
            </a:extLst>
          </p:cNvPr>
          <p:cNvPicPr>
            <a:picLocks noChangeAspect="1"/>
          </p:cNvPicPr>
          <p:nvPr/>
        </p:nvPicPr>
        <p:blipFill>
          <a:blip r:embed="rId2"/>
          <a:stretch>
            <a:fillRect/>
          </a:stretch>
        </p:blipFill>
        <p:spPr>
          <a:xfrm>
            <a:off x="1923037" y="3515333"/>
            <a:ext cx="5657850" cy="3086100"/>
          </a:xfrm>
          <a:prstGeom prst="rect">
            <a:avLst/>
          </a:prstGeom>
        </p:spPr>
      </p:pic>
    </p:spTree>
    <p:extLst>
      <p:ext uri="{BB962C8B-B14F-4D97-AF65-F5344CB8AC3E}">
        <p14:creationId xmlns:p14="http://schemas.microsoft.com/office/powerpoint/2010/main" val="1087769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C33CF-FB7A-4743-8F0A-7534AF53306A}"/>
              </a:ext>
            </a:extLst>
          </p:cNvPr>
          <p:cNvSpPr>
            <a:spLocks noGrp="1"/>
          </p:cNvSpPr>
          <p:nvPr>
            <p:ph type="title"/>
          </p:nvPr>
        </p:nvSpPr>
        <p:spPr>
          <a:xfrm>
            <a:off x="257175" y="0"/>
            <a:ext cx="3583305" cy="844550"/>
          </a:xfrm>
        </p:spPr>
        <p:txBody>
          <a:bodyPr/>
          <a:lstStyle/>
          <a:p>
            <a:r>
              <a:rPr lang="en-GB" dirty="0"/>
              <a:t>VM Sizes</a:t>
            </a:r>
          </a:p>
        </p:txBody>
      </p:sp>
      <p:sp>
        <p:nvSpPr>
          <p:cNvPr id="3" name="Content Placeholder 2">
            <a:extLst>
              <a:ext uri="{FF2B5EF4-FFF2-40B4-BE49-F238E27FC236}">
                <a16:creationId xmlns:a16="http://schemas.microsoft.com/office/drawing/2014/main" id="{1D2377A0-A4B8-4D23-8AD4-32E20D138F72}"/>
              </a:ext>
            </a:extLst>
          </p:cNvPr>
          <p:cNvSpPr>
            <a:spLocks noGrp="1"/>
          </p:cNvSpPr>
          <p:nvPr>
            <p:ph idx="1"/>
          </p:nvPr>
        </p:nvSpPr>
        <p:spPr>
          <a:xfrm>
            <a:off x="193040" y="919481"/>
            <a:ext cx="3583305" cy="4919344"/>
          </a:xfrm>
        </p:spPr>
        <p:txBody>
          <a:bodyPr/>
          <a:lstStyle/>
          <a:p>
            <a:r>
              <a:rPr lang="en-GB" dirty="0"/>
              <a:t>The size that you choose then determines factors such as processing power, memory, and storage capacity</a:t>
            </a:r>
          </a:p>
          <a:p>
            <a:r>
              <a:rPr lang="en-GB" dirty="0"/>
              <a:t>Charges vary according to the size</a:t>
            </a:r>
          </a:p>
          <a:p>
            <a:pPr lvl="1"/>
            <a:r>
              <a:rPr lang="en-GB" dirty="0"/>
              <a:t>Pick the smallest usable size for the application…you can also change the size so always monitor the usage</a:t>
            </a:r>
          </a:p>
          <a:p>
            <a:endParaRPr lang="en-GB" dirty="0"/>
          </a:p>
        </p:txBody>
      </p:sp>
      <p:sp>
        <p:nvSpPr>
          <p:cNvPr id="4" name="Footer Placeholder 3">
            <a:extLst>
              <a:ext uri="{FF2B5EF4-FFF2-40B4-BE49-F238E27FC236}">
                <a16:creationId xmlns:a16="http://schemas.microsoft.com/office/drawing/2014/main" id="{F6110360-DD58-4F15-A02C-FF522302570A}"/>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C61915B3-C5B6-41E4-B4C6-D7F5DEB98FC0}"/>
              </a:ext>
            </a:extLst>
          </p:cNvPr>
          <p:cNvPicPr>
            <a:picLocks noChangeAspect="1"/>
          </p:cNvPicPr>
          <p:nvPr/>
        </p:nvPicPr>
        <p:blipFill>
          <a:blip r:embed="rId2"/>
          <a:stretch>
            <a:fillRect/>
          </a:stretch>
        </p:blipFill>
        <p:spPr>
          <a:xfrm>
            <a:off x="3840480" y="136525"/>
            <a:ext cx="5181600" cy="3905250"/>
          </a:xfrm>
          <a:prstGeom prst="rect">
            <a:avLst/>
          </a:prstGeom>
        </p:spPr>
      </p:pic>
      <p:sp>
        <p:nvSpPr>
          <p:cNvPr id="7" name="TextBox 6">
            <a:extLst>
              <a:ext uri="{FF2B5EF4-FFF2-40B4-BE49-F238E27FC236}">
                <a16:creationId xmlns:a16="http://schemas.microsoft.com/office/drawing/2014/main" id="{02705734-B838-4EB6-82C6-FB73B95BB48C}"/>
              </a:ext>
            </a:extLst>
          </p:cNvPr>
          <p:cNvSpPr txBox="1"/>
          <p:nvPr/>
        </p:nvSpPr>
        <p:spPr>
          <a:xfrm>
            <a:off x="483672" y="4831120"/>
            <a:ext cx="6758740" cy="1477328"/>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list-sizes --location </a:t>
            </a:r>
            <a:r>
              <a:rPr lang="en-GB" dirty="0" err="1">
                <a:solidFill>
                  <a:schemeClr val="accent1">
                    <a:lumMod val="50000"/>
                  </a:schemeClr>
                </a:solidFill>
              </a:rPr>
              <a:t>ukwest</a:t>
            </a:r>
            <a:r>
              <a:rPr lang="en-GB" dirty="0">
                <a:solidFill>
                  <a:schemeClr val="accent1">
                    <a:lumMod val="50000"/>
                  </a:schemeClr>
                </a:solidFill>
              </a:rPr>
              <a:t> --output table | more     </a:t>
            </a:r>
            <a:endParaRPr lang="en-GB" dirty="0">
              <a:solidFill>
                <a:srgbClr val="FF0000"/>
              </a:solidFill>
              <a:sym typeface="Wingdings" panose="05000000000000000000" pitchFamily="2" charset="2"/>
            </a:endParaRPr>
          </a:p>
          <a:p>
            <a:endParaRPr lang="en-GB" dirty="0">
              <a:solidFill>
                <a:schemeClr val="bg1"/>
              </a:solidFill>
            </a:endParaRPr>
          </a:p>
          <a:p>
            <a:endParaRPr lang="en-GB" u="sng" dirty="0">
              <a:solidFill>
                <a:schemeClr val="bg1"/>
              </a:solidFill>
            </a:endParaRPr>
          </a:p>
          <a:p>
            <a:r>
              <a:rPr lang="en-GB" u="sng" dirty="0">
                <a:solidFill>
                  <a:schemeClr val="bg1"/>
                </a:solidFill>
              </a:rPr>
              <a:t>ALTERNATIVE (if not using default subscription id)</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list-sizes --location </a:t>
            </a:r>
            <a:r>
              <a:rPr lang="en-GB" dirty="0" err="1">
                <a:solidFill>
                  <a:schemeClr val="accent1">
                    <a:lumMod val="50000"/>
                  </a:schemeClr>
                </a:solidFill>
              </a:rPr>
              <a:t>ukwest</a:t>
            </a:r>
            <a:r>
              <a:rPr lang="en-GB" dirty="0">
                <a:solidFill>
                  <a:schemeClr val="accent1">
                    <a:lumMod val="50000"/>
                  </a:schemeClr>
                </a:solidFill>
              </a:rPr>
              <a:t> --subscription </a:t>
            </a:r>
            <a:r>
              <a:rPr lang="en-GB" i="1" dirty="0">
                <a:solidFill>
                  <a:srgbClr val="FFC000"/>
                </a:solidFill>
              </a:rPr>
              <a:t>bd32……..617</a:t>
            </a:r>
            <a:r>
              <a:rPr lang="en-GB" dirty="0">
                <a:solidFill>
                  <a:schemeClr val="bg1"/>
                </a:solidFill>
              </a:rPr>
              <a:t> </a:t>
            </a:r>
            <a:endParaRPr lang="en-GB" dirty="0">
              <a:solidFill>
                <a:srgbClr val="FFC000"/>
              </a:solidFill>
            </a:endParaRPr>
          </a:p>
        </p:txBody>
      </p:sp>
      <p:sp>
        <p:nvSpPr>
          <p:cNvPr id="8" name="TextBox 7">
            <a:extLst>
              <a:ext uri="{FF2B5EF4-FFF2-40B4-BE49-F238E27FC236}">
                <a16:creationId xmlns:a16="http://schemas.microsoft.com/office/drawing/2014/main" id="{52031DD5-E313-4704-AC70-0611083CBD31}"/>
              </a:ext>
            </a:extLst>
          </p:cNvPr>
          <p:cNvSpPr txBox="1"/>
          <p:nvPr/>
        </p:nvSpPr>
        <p:spPr>
          <a:xfrm>
            <a:off x="2152707" y="5116814"/>
            <a:ext cx="2454518" cy="369332"/>
          </a:xfrm>
          <a:prstGeom prst="rect">
            <a:avLst/>
          </a:prstGeom>
          <a:noFill/>
        </p:spPr>
        <p:txBody>
          <a:bodyPr wrap="none" rtlCol="0">
            <a:spAutoFit/>
          </a:bodyPr>
          <a:lstStyle/>
          <a:p>
            <a:r>
              <a:rPr lang="en-GB" i="1" dirty="0">
                <a:solidFill>
                  <a:srgbClr val="FF0000"/>
                </a:solidFill>
              </a:rPr>
              <a:t>Shorthand is -l </a:t>
            </a:r>
            <a:r>
              <a:rPr lang="en-GB" i="1" dirty="0" err="1">
                <a:solidFill>
                  <a:srgbClr val="FF0000"/>
                </a:solidFill>
              </a:rPr>
              <a:t>ukwest</a:t>
            </a:r>
            <a:endParaRPr lang="en-GB" i="1" dirty="0">
              <a:solidFill>
                <a:srgbClr val="FF0000"/>
              </a:solidFill>
            </a:endParaRPr>
          </a:p>
        </p:txBody>
      </p:sp>
      <p:pic>
        <p:nvPicPr>
          <p:cNvPr id="11" name="Picture 10">
            <a:extLst>
              <a:ext uri="{FF2B5EF4-FFF2-40B4-BE49-F238E27FC236}">
                <a16:creationId xmlns:a16="http://schemas.microsoft.com/office/drawing/2014/main" id="{0C24E213-6586-4D61-9DA3-3E361D52E59E}"/>
              </a:ext>
            </a:extLst>
          </p:cNvPr>
          <p:cNvPicPr>
            <a:picLocks noChangeAspect="1"/>
          </p:cNvPicPr>
          <p:nvPr/>
        </p:nvPicPr>
        <p:blipFill>
          <a:blip r:embed="rId3"/>
          <a:stretch>
            <a:fillRect/>
          </a:stretch>
        </p:blipFill>
        <p:spPr>
          <a:xfrm>
            <a:off x="6617617" y="2825319"/>
            <a:ext cx="2167151" cy="1469394"/>
          </a:xfrm>
          <a:prstGeom prst="rect">
            <a:avLst/>
          </a:prstGeom>
        </p:spPr>
      </p:pic>
      <p:cxnSp>
        <p:nvCxnSpPr>
          <p:cNvPr id="13" name="Connector: Elbow 12">
            <a:extLst>
              <a:ext uri="{FF2B5EF4-FFF2-40B4-BE49-F238E27FC236}">
                <a16:creationId xmlns:a16="http://schemas.microsoft.com/office/drawing/2014/main" id="{36496434-59D5-4FC7-BD9D-C5A3E903543E}"/>
              </a:ext>
            </a:extLst>
          </p:cNvPr>
          <p:cNvCxnSpPr>
            <a:stCxn id="11" idx="1"/>
          </p:cNvCxnSpPr>
          <p:nvPr/>
        </p:nvCxnSpPr>
        <p:spPr bwMode="auto">
          <a:xfrm rot="10800000" flipV="1">
            <a:off x="5557643" y="3560016"/>
            <a:ext cx="1059975" cy="1271104"/>
          </a:xfrm>
          <a:prstGeom prst="bentConnector2">
            <a:avLst/>
          </a:prstGeom>
          <a:solidFill>
            <a:schemeClr val="accent1"/>
          </a:solidFill>
          <a:ln w="571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a:extLst>
              <a:ext uri="{FF2B5EF4-FFF2-40B4-BE49-F238E27FC236}">
                <a16:creationId xmlns:a16="http://schemas.microsoft.com/office/drawing/2014/main" id="{A39599A0-5D1E-4DB3-AFA8-ABCBC79C0327}"/>
              </a:ext>
            </a:extLst>
          </p:cNvPr>
          <p:cNvSpPr txBox="1"/>
          <p:nvPr/>
        </p:nvSpPr>
        <p:spPr>
          <a:xfrm rot="10800000">
            <a:off x="5111546" y="3696027"/>
            <a:ext cx="461665" cy="977191"/>
          </a:xfrm>
          <a:prstGeom prst="rect">
            <a:avLst/>
          </a:prstGeom>
          <a:noFill/>
        </p:spPr>
        <p:txBody>
          <a:bodyPr vert="eaVert" wrap="none" rtlCol="0">
            <a:spAutoFit/>
          </a:bodyPr>
          <a:lstStyle/>
          <a:p>
            <a:r>
              <a:rPr lang="en-GB" dirty="0">
                <a:solidFill>
                  <a:srgbClr val="FF0000"/>
                </a:solidFill>
              </a:rPr>
              <a:t>Pipe key</a:t>
            </a:r>
          </a:p>
        </p:txBody>
      </p:sp>
      <p:sp>
        <p:nvSpPr>
          <p:cNvPr id="15" name="TextBox 14">
            <a:extLst>
              <a:ext uri="{FF2B5EF4-FFF2-40B4-BE49-F238E27FC236}">
                <a16:creationId xmlns:a16="http://schemas.microsoft.com/office/drawing/2014/main" id="{A7B53F5D-0FF9-4F90-991F-153E47B85D4E}"/>
              </a:ext>
            </a:extLst>
          </p:cNvPr>
          <p:cNvSpPr txBox="1"/>
          <p:nvPr/>
        </p:nvSpPr>
        <p:spPr>
          <a:xfrm>
            <a:off x="5642102" y="4307899"/>
            <a:ext cx="3575713" cy="523220"/>
          </a:xfrm>
          <a:prstGeom prst="rect">
            <a:avLst/>
          </a:prstGeom>
          <a:noFill/>
        </p:spPr>
        <p:txBody>
          <a:bodyPr wrap="square" rtlCol="0">
            <a:spAutoFit/>
          </a:bodyPr>
          <a:lstStyle/>
          <a:p>
            <a:r>
              <a:rPr lang="en-GB" sz="1400" i="1" dirty="0"/>
              <a:t>Pipe to the “more” command just allows us to page through the results</a:t>
            </a:r>
          </a:p>
        </p:txBody>
      </p:sp>
      <p:sp>
        <p:nvSpPr>
          <p:cNvPr id="5" name="TextBox 4">
            <a:extLst>
              <a:ext uri="{FF2B5EF4-FFF2-40B4-BE49-F238E27FC236}">
                <a16:creationId xmlns:a16="http://schemas.microsoft.com/office/drawing/2014/main" id="{7EFC0F2C-02DE-4A42-9920-98811325D6E7}"/>
              </a:ext>
            </a:extLst>
          </p:cNvPr>
          <p:cNvSpPr txBox="1"/>
          <p:nvPr/>
        </p:nvSpPr>
        <p:spPr>
          <a:xfrm>
            <a:off x="4189404" y="795358"/>
            <a:ext cx="4070345" cy="369332"/>
          </a:xfrm>
          <a:prstGeom prst="rect">
            <a:avLst/>
          </a:prstGeom>
          <a:solidFill>
            <a:schemeClr val="bg1"/>
          </a:solidFill>
          <a:ln w="28575">
            <a:solidFill>
              <a:srgbClr val="FF0000"/>
            </a:solidFill>
          </a:ln>
        </p:spPr>
        <p:txBody>
          <a:bodyPr wrap="none" rtlCol="0">
            <a:spAutoFit/>
          </a:bodyPr>
          <a:lstStyle/>
          <a:p>
            <a:pPr algn="ctr"/>
            <a:r>
              <a:rPr lang="en-GB" dirty="0"/>
              <a:t>The default size is </a:t>
            </a:r>
            <a:r>
              <a:rPr lang="en-GB" b="1" dirty="0"/>
              <a:t>Standard_DS1_v2</a:t>
            </a:r>
          </a:p>
        </p:txBody>
      </p:sp>
      <p:sp>
        <p:nvSpPr>
          <p:cNvPr id="9" name="TextBox 8">
            <a:extLst>
              <a:ext uri="{FF2B5EF4-FFF2-40B4-BE49-F238E27FC236}">
                <a16:creationId xmlns:a16="http://schemas.microsoft.com/office/drawing/2014/main" id="{ED6A279D-B0FF-4792-8BD9-6BA5321A5178}"/>
              </a:ext>
            </a:extLst>
          </p:cNvPr>
          <p:cNvSpPr txBox="1"/>
          <p:nvPr/>
        </p:nvSpPr>
        <p:spPr>
          <a:xfrm>
            <a:off x="403122" y="6300122"/>
            <a:ext cx="6481261" cy="369332"/>
          </a:xfrm>
          <a:prstGeom prst="rect">
            <a:avLst/>
          </a:prstGeom>
          <a:noFill/>
        </p:spPr>
        <p:txBody>
          <a:bodyPr wrap="none" rtlCol="0">
            <a:spAutoFit/>
          </a:bodyPr>
          <a:lstStyle/>
          <a:p>
            <a:r>
              <a:rPr lang="en-GB" dirty="0"/>
              <a:t>https://docs.microsoft.com/en-us/azure/virtual-machines/sizes</a:t>
            </a:r>
          </a:p>
        </p:txBody>
      </p:sp>
    </p:spTree>
    <p:extLst>
      <p:ext uri="{BB962C8B-B14F-4D97-AF65-F5344CB8AC3E}">
        <p14:creationId xmlns:p14="http://schemas.microsoft.com/office/powerpoint/2010/main" val="167910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D9EBC-088C-4AE6-B7C8-AA8B7E72CB3E}"/>
              </a:ext>
            </a:extLst>
          </p:cNvPr>
          <p:cNvSpPr>
            <a:spLocks noGrp="1"/>
          </p:cNvSpPr>
          <p:nvPr>
            <p:ph type="title"/>
          </p:nvPr>
        </p:nvSpPr>
        <p:spPr>
          <a:xfrm>
            <a:off x="257175" y="0"/>
            <a:ext cx="5373115" cy="844550"/>
          </a:xfrm>
        </p:spPr>
        <p:txBody>
          <a:bodyPr/>
          <a:lstStyle/>
          <a:p>
            <a:r>
              <a:rPr lang="en-GB" dirty="0"/>
              <a:t>Size Info</a:t>
            </a:r>
          </a:p>
        </p:txBody>
      </p:sp>
      <p:sp>
        <p:nvSpPr>
          <p:cNvPr id="3" name="Content Placeholder 2">
            <a:extLst>
              <a:ext uri="{FF2B5EF4-FFF2-40B4-BE49-F238E27FC236}">
                <a16:creationId xmlns:a16="http://schemas.microsoft.com/office/drawing/2014/main" id="{AB587E70-1815-4815-B83E-FF1A02FDA482}"/>
              </a:ext>
            </a:extLst>
          </p:cNvPr>
          <p:cNvSpPr>
            <a:spLocks noGrp="1"/>
          </p:cNvSpPr>
          <p:nvPr>
            <p:ph idx="1"/>
          </p:nvPr>
        </p:nvSpPr>
        <p:spPr>
          <a:xfrm>
            <a:off x="150136" y="745934"/>
            <a:ext cx="5422700" cy="5754949"/>
          </a:xfrm>
        </p:spPr>
        <p:txBody>
          <a:bodyPr/>
          <a:lstStyle/>
          <a:p>
            <a:r>
              <a:rPr lang="en-GB" b="1" dirty="0"/>
              <a:t>Name</a:t>
            </a:r>
            <a:r>
              <a:rPr lang="en-GB" dirty="0"/>
              <a:t>: What this hardware config is called so that we can select it</a:t>
            </a:r>
          </a:p>
          <a:p>
            <a:r>
              <a:rPr lang="en-GB" b="1" dirty="0"/>
              <a:t>Number of virtual cores (vCPUs) </a:t>
            </a:r>
            <a:r>
              <a:rPr lang="en-GB" dirty="0"/>
              <a:t>: Equivalent to multiples cores in a processor, in this case the VM is given more compute time for each “core”</a:t>
            </a:r>
          </a:p>
          <a:p>
            <a:r>
              <a:rPr lang="en-GB" b="1" dirty="0"/>
              <a:t>Memory (MB)</a:t>
            </a:r>
            <a:r>
              <a:rPr lang="en-GB" dirty="0"/>
              <a:t>: amount of memory in megabytes</a:t>
            </a:r>
          </a:p>
          <a:p>
            <a:r>
              <a:rPr lang="en-GB" b="1" dirty="0"/>
              <a:t>Max Data Disks</a:t>
            </a:r>
            <a:r>
              <a:rPr lang="en-GB" dirty="0"/>
              <a:t>: the maximum number of drives allowed</a:t>
            </a:r>
          </a:p>
          <a:p>
            <a:r>
              <a:rPr lang="en-GB" b="1" dirty="0"/>
              <a:t>OS Disk Size</a:t>
            </a:r>
            <a:r>
              <a:rPr lang="en-GB" dirty="0"/>
              <a:t>: the size of the drive provided for the image containing the OS you want to run (contains the boot volume)</a:t>
            </a:r>
          </a:p>
          <a:p>
            <a:r>
              <a:rPr lang="en-GB" b="1" dirty="0"/>
              <a:t>Resource Disk Size</a:t>
            </a:r>
            <a:r>
              <a:rPr lang="en-GB" dirty="0"/>
              <a:t>: size of a temporary disk and any data stored on it will be lost. The primary purpose for the resource disk is to handle swap file operations. We can ignore this!!</a:t>
            </a:r>
          </a:p>
          <a:p>
            <a:endParaRPr lang="en-GB" dirty="0"/>
          </a:p>
        </p:txBody>
      </p:sp>
      <p:sp>
        <p:nvSpPr>
          <p:cNvPr id="4" name="Footer Placeholder 3">
            <a:extLst>
              <a:ext uri="{FF2B5EF4-FFF2-40B4-BE49-F238E27FC236}">
                <a16:creationId xmlns:a16="http://schemas.microsoft.com/office/drawing/2014/main" id="{D95E7CB1-666B-4FE1-9417-DE1A31D88D0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B4F6429-8C10-496E-A8CC-7B99307857D9}"/>
              </a:ext>
            </a:extLst>
          </p:cNvPr>
          <p:cNvSpPr txBox="1"/>
          <p:nvPr/>
        </p:nvSpPr>
        <p:spPr>
          <a:xfrm>
            <a:off x="5756522" y="80863"/>
            <a:ext cx="3294492" cy="2062103"/>
          </a:xfrm>
          <a:prstGeom prst="rect">
            <a:avLst/>
          </a:prstGeom>
          <a:solidFill>
            <a:schemeClr val="bg1"/>
          </a:solidFill>
        </p:spPr>
        <p:txBody>
          <a:bodyPr wrap="none" rtlCol="0">
            <a:spAutoFit/>
          </a:bodyPr>
          <a:lstStyle/>
          <a:p>
            <a:r>
              <a:rPr lang="en-GB" sz="1600" dirty="0"/>
              <a:t> {</a:t>
            </a:r>
          </a:p>
          <a:p>
            <a:r>
              <a:rPr lang="en-GB" sz="1600" dirty="0"/>
              <a:t>    "</a:t>
            </a:r>
            <a:r>
              <a:rPr lang="en-GB" sz="1600" dirty="0" err="1"/>
              <a:t>maxDataDiskCount</a:t>
            </a:r>
            <a:r>
              <a:rPr lang="en-GB" sz="1600" dirty="0"/>
              <a:t>": 8,</a:t>
            </a:r>
          </a:p>
          <a:p>
            <a:r>
              <a:rPr lang="en-GB" sz="1600" dirty="0"/>
              <a:t>    "</a:t>
            </a:r>
            <a:r>
              <a:rPr lang="en-GB" sz="1600" dirty="0" err="1"/>
              <a:t>memoryInMb</a:t>
            </a:r>
            <a:r>
              <a:rPr lang="en-GB" sz="1600" dirty="0"/>
              <a:t>": 16384,</a:t>
            </a:r>
          </a:p>
          <a:p>
            <a:r>
              <a:rPr lang="en-GB" sz="1600" dirty="0"/>
              <a:t>    "name": "Standard_B4ms",</a:t>
            </a:r>
          </a:p>
          <a:p>
            <a:r>
              <a:rPr lang="en-GB" sz="1600" dirty="0"/>
              <a:t>    "</a:t>
            </a:r>
            <a:r>
              <a:rPr lang="en-GB" sz="1600" dirty="0" err="1"/>
              <a:t>numberOfCores</a:t>
            </a:r>
            <a:r>
              <a:rPr lang="en-GB" sz="1600" dirty="0"/>
              <a:t>": 4,</a:t>
            </a:r>
          </a:p>
          <a:p>
            <a:r>
              <a:rPr lang="en-GB" sz="1600" dirty="0"/>
              <a:t>    "</a:t>
            </a:r>
            <a:r>
              <a:rPr lang="en-GB" sz="1600" dirty="0" err="1"/>
              <a:t>osDiskSizeInMb</a:t>
            </a:r>
            <a:r>
              <a:rPr lang="en-GB" sz="1600" dirty="0"/>
              <a:t>": 1047552,</a:t>
            </a:r>
          </a:p>
          <a:p>
            <a:r>
              <a:rPr lang="en-GB" sz="1600" dirty="0"/>
              <a:t>    "</a:t>
            </a:r>
            <a:r>
              <a:rPr lang="en-GB" sz="1600" dirty="0" err="1"/>
              <a:t>resourceDiskSizeInMb</a:t>
            </a:r>
            <a:r>
              <a:rPr lang="en-GB" sz="1600" dirty="0"/>
              <a:t>": 32768</a:t>
            </a:r>
          </a:p>
          <a:p>
            <a:r>
              <a:rPr lang="en-GB" sz="1600" dirty="0"/>
              <a:t>  },</a:t>
            </a:r>
          </a:p>
        </p:txBody>
      </p:sp>
      <p:sp>
        <p:nvSpPr>
          <p:cNvPr id="7" name="TextBox 6">
            <a:extLst>
              <a:ext uri="{FF2B5EF4-FFF2-40B4-BE49-F238E27FC236}">
                <a16:creationId xmlns:a16="http://schemas.microsoft.com/office/drawing/2014/main" id="{12817C28-6AEE-45D3-A6D6-92F5B9DA81E2}"/>
              </a:ext>
            </a:extLst>
          </p:cNvPr>
          <p:cNvSpPr txBox="1"/>
          <p:nvPr/>
        </p:nvSpPr>
        <p:spPr>
          <a:xfrm>
            <a:off x="5583613" y="2290008"/>
            <a:ext cx="3410251" cy="4524315"/>
          </a:xfrm>
          <a:prstGeom prst="rect">
            <a:avLst/>
          </a:prstGeom>
          <a:solidFill>
            <a:schemeClr val="bg2"/>
          </a:solidFill>
          <a:ln w="28575">
            <a:solidFill>
              <a:schemeClr val="tx1"/>
            </a:solidFill>
          </a:ln>
        </p:spPr>
        <p:txBody>
          <a:bodyPr wrap="square" rtlCol="0">
            <a:spAutoFit/>
          </a:bodyPr>
          <a:lstStyle/>
          <a:p>
            <a:r>
              <a:rPr lang="en-GB" b="1" u="sng" dirty="0"/>
              <a:t>Data Disks</a:t>
            </a:r>
            <a:r>
              <a:rPr lang="en-GB" dirty="0"/>
              <a:t>: You can add multiple Virtual Hard Disks (</a:t>
            </a:r>
            <a:r>
              <a:rPr lang="en-GB" b="1" dirty="0"/>
              <a:t>VHD</a:t>
            </a:r>
            <a:r>
              <a:rPr lang="en-GB" dirty="0"/>
              <a:t>s) to your VM to store your data. </a:t>
            </a:r>
            <a:r>
              <a:rPr lang="en-GB" b="1" dirty="0"/>
              <a:t>Solid State Drives (SSDs)</a:t>
            </a:r>
            <a:r>
              <a:rPr lang="en-GB" dirty="0"/>
              <a:t> are faster but more expensive.</a:t>
            </a:r>
          </a:p>
          <a:p>
            <a:r>
              <a:rPr lang="en-GB" dirty="0"/>
              <a:t>In </a:t>
            </a:r>
            <a:r>
              <a:rPr lang="en-GB" b="1" dirty="0"/>
              <a:t>Unmanaged</a:t>
            </a:r>
            <a:r>
              <a:rPr lang="en-GB" dirty="0"/>
              <a:t> Disk storage, you must create a storage account in resources to hold the disks (VHD files) for your Virtual Machines.</a:t>
            </a:r>
          </a:p>
          <a:p>
            <a:r>
              <a:rPr lang="en-GB" dirty="0"/>
              <a:t>With </a:t>
            </a:r>
            <a:r>
              <a:rPr lang="en-GB" b="1" dirty="0"/>
              <a:t>Managed</a:t>
            </a:r>
            <a:r>
              <a:rPr lang="en-GB" dirty="0"/>
              <a:t> Disk Storage, you are no longer limited by the storage account limits. You can have one storage account per region. </a:t>
            </a:r>
            <a:r>
              <a:rPr lang="en-GB" b="1" dirty="0">
                <a:solidFill>
                  <a:srgbClr val="FF0000"/>
                </a:solidFill>
              </a:rPr>
              <a:t>Use managed disks!!</a:t>
            </a:r>
          </a:p>
        </p:txBody>
      </p:sp>
      <p:sp>
        <p:nvSpPr>
          <p:cNvPr id="8" name="TextBox 7">
            <a:extLst>
              <a:ext uri="{FF2B5EF4-FFF2-40B4-BE49-F238E27FC236}">
                <a16:creationId xmlns:a16="http://schemas.microsoft.com/office/drawing/2014/main" id="{6BFA0560-2D70-4ED0-BB43-9CC807606E05}"/>
              </a:ext>
            </a:extLst>
          </p:cNvPr>
          <p:cNvSpPr txBox="1"/>
          <p:nvPr/>
        </p:nvSpPr>
        <p:spPr>
          <a:xfrm>
            <a:off x="7968666" y="43677"/>
            <a:ext cx="1082348" cy="369332"/>
          </a:xfrm>
          <a:prstGeom prst="rect">
            <a:avLst/>
          </a:prstGeom>
          <a:noFill/>
        </p:spPr>
        <p:txBody>
          <a:bodyPr wrap="none" rtlCol="0">
            <a:spAutoFit/>
          </a:bodyPr>
          <a:lstStyle/>
          <a:p>
            <a:r>
              <a:rPr lang="en-GB" u="sng" dirty="0"/>
              <a:t>Example</a:t>
            </a:r>
          </a:p>
        </p:txBody>
      </p:sp>
      <p:sp>
        <p:nvSpPr>
          <p:cNvPr id="9" name="TextBox 8">
            <a:extLst>
              <a:ext uri="{FF2B5EF4-FFF2-40B4-BE49-F238E27FC236}">
                <a16:creationId xmlns:a16="http://schemas.microsoft.com/office/drawing/2014/main" id="{7152D3E9-BDB0-48A9-8ABF-5405D3C3A410}"/>
              </a:ext>
            </a:extLst>
          </p:cNvPr>
          <p:cNvSpPr txBox="1"/>
          <p:nvPr/>
        </p:nvSpPr>
        <p:spPr>
          <a:xfrm>
            <a:off x="1934431" y="6229548"/>
            <a:ext cx="3479181" cy="523220"/>
          </a:xfrm>
          <a:prstGeom prst="rect">
            <a:avLst/>
          </a:prstGeom>
          <a:noFill/>
        </p:spPr>
        <p:txBody>
          <a:bodyPr wrap="square" rtlCol="0">
            <a:spAutoFit/>
          </a:bodyPr>
          <a:lstStyle/>
          <a:p>
            <a:r>
              <a:rPr lang="en-GB" sz="1400" i="1" dirty="0"/>
              <a:t>https://access.redhat.com/articles/2758981#what-is-a-temporary-resource-disk-19</a:t>
            </a:r>
          </a:p>
        </p:txBody>
      </p:sp>
    </p:spTree>
    <p:extLst>
      <p:ext uri="{BB962C8B-B14F-4D97-AF65-F5344CB8AC3E}">
        <p14:creationId xmlns:p14="http://schemas.microsoft.com/office/powerpoint/2010/main" val="2002378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C66E3-CACF-455B-81F5-9E592A17A95B}"/>
              </a:ext>
            </a:extLst>
          </p:cNvPr>
          <p:cNvSpPr>
            <a:spLocks noGrp="1"/>
          </p:cNvSpPr>
          <p:nvPr>
            <p:ph type="title"/>
          </p:nvPr>
        </p:nvSpPr>
        <p:spPr/>
        <p:txBody>
          <a:bodyPr/>
          <a:lstStyle/>
          <a:p>
            <a:r>
              <a:rPr lang="en-GB" dirty="0"/>
              <a:t>Resize VM</a:t>
            </a:r>
          </a:p>
        </p:txBody>
      </p:sp>
      <p:sp>
        <p:nvSpPr>
          <p:cNvPr id="3" name="Content Placeholder 2">
            <a:extLst>
              <a:ext uri="{FF2B5EF4-FFF2-40B4-BE49-F238E27FC236}">
                <a16:creationId xmlns:a16="http://schemas.microsoft.com/office/drawing/2014/main" id="{153C928E-EFB1-4598-A62B-F43DE4BE9163}"/>
              </a:ext>
            </a:extLst>
          </p:cNvPr>
          <p:cNvSpPr>
            <a:spLocks noGrp="1"/>
          </p:cNvSpPr>
          <p:nvPr>
            <p:ph idx="1"/>
          </p:nvPr>
        </p:nvSpPr>
        <p:spPr/>
        <p:txBody>
          <a:bodyPr/>
          <a:lstStyle/>
          <a:p>
            <a:r>
              <a:rPr lang="en-GB" dirty="0"/>
              <a:t>You can resize a VM (aka vertical scaling </a:t>
            </a:r>
            <a:r>
              <a:rPr lang="en-GB"/>
              <a:t>or scaling up)</a:t>
            </a:r>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66EBA25E-41E6-4C9B-B06C-92A74B31157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D3CB10C-B8B6-473D-96DE-B1174DF4310A}"/>
              </a:ext>
            </a:extLst>
          </p:cNvPr>
          <p:cNvSpPr txBox="1"/>
          <p:nvPr/>
        </p:nvSpPr>
        <p:spPr>
          <a:xfrm>
            <a:off x="1134769" y="2401818"/>
            <a:ext cx="6931611" cy="64633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resize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--size </a:t>
            </a:r>
            <a:r>
              <a:rPr lang="en-GB" dirty="0">
                <a:solidFill>
                  <a:srgbClr val="FFC000"/>
                </a:solidFill>
              </a:rPr>
              <a:t>Standard_DS2_V2 </a:t>
            </a:r>
          </a:p>
        </p:txBody>
      </p:sp>
    </p:spTree>
    <p:extLst>
      <p:ext uri="{BB962C8B-B14F-4D97-AF65-F5344CB8AC3E}">
        <p14:creationId xmlns:p14="http://schemas.microsoft.com/office/powerpoint/2010/main" val="4196471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297AB-CB03-4FD8-8363-AA3851D4F221}"/>
              </a:ext>
            </a:extLst>
          </p:cNvPr>
          <p:cNvSpPr>
            <a:spLocks noGrp="1"/>
          </p:cNvSpPr>
          <p:nvPr>
            <p:ph type="title"/>
          </p:nvPr>
        </p:nvSpPr>
        <p:spPr/>
        <p:txBody>
          <a:bodyPr/>
          <a:lstStyle/>
          <a:p>
            <a:r>
              <a:rPr lang="en-GB" dirty="0"/>
              <a:t>Things you need to know!</a:t>
            </a:r>
          </a:p>
        </p:txBody>
      </p:sp>
      <p:sp>
        <p:nvSpPr>
          <p:cNvPr id="3" name="Content Placeholder 2">
            <a:extLst>
              <a:ext uri="{FF2B5EF4-FFF2-40B4-BE49-F238E27FC236}">
                <a16:creationId xmlns:a16="http://schemas.microsoft.com/office/drawing/2014/main" id="{B42ED821-CBB2-4D25-9BE2-AE3075BF4DCB}"/>
              </a:ext>
            </a:extLst>
          </p:cNvPr>
          <p:cNvSpPr>
            <a:spLocks noGrp="1"/>
          </p:cNvSpPr>
          <p:nvPr>
            <p:ph idx="1"/>
          </p:nvPr>
        </p:nvSpPr>
        <p:spPr/>
        <p:txBody>
          <a:bodyPr/>
          <a:lstStyle/>
          <a:p>
            <a:r>
              <a:rPr lang="en-GB" dirty="0"/>
              <a:t>The names you want to give to your application resources</a:t>
            </a:r>
          </a:p>
          <a:p>
            <a:r>
              <a:rPr lang="en-GB" dirty="0"/>
              <a:t>The location (geographical region) where the resources should be stored</a:t>
            </a:r>
          </a:p>
          <a:p>
            <a:r>
              <a:rPr lang="en-GB" dirty="0"/>
              <a:t>The size of the VMs you need</a:t>
            </a:r>
          </a:p>
          <a:p>
            <a:r>
              <a:rPr lang="en-GB" dirty="0"/>
              <a:t>The maximum number of VMs that you can created (you cannot exceed the VM Limit for your subscription)</a:t>
            </a:r>
          </a:p>
          <a:p>
            <a:r>
              <a:rPr lang="en-GB" dirty="0"/>
              <a:t>The image required</a:t>
            </a:r>
          </a:p>
          <a:p>
            <a:r>
              <a:rPr lang="en-GB" dirty="0"/>
              <a:t>How to configure the VM</a:t>
            </a:r>
          </a:p>
          <a:p>
            <a:r>
              <a:rPr lang="en-GB" dirty="0"/>
              <a:t>The related resources that the VM needs, such as any data disks required.</a:t>
            </a:r>
          </a:p>
          <a:p>
            <a:endParaRPr lang="en-GB" dirty="0"/>
          </a:p>
        </p:txBody>
      </p:sp>
      <p:sp>
        <p:nvSpPr>
          <p:cNvPr id="4" name="Footer Placeholder 3">
            <a:extLst>
              <a:ext uri="{FF2B5EF4-FFF2-40B4-BE49-F238E27FC236}">
                <a16:creationId xmlns:a16="http://schemas.microsoft.com/office/drawing/2014/main" id="{8C7F7EAF-583C-48BD-A4F2-37BD1896E2A8}"/>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178639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FED15-6215-4D1B-965C-052D244AF5D2}"/>
              </a:ext>
            </a:extLst>
          </p:cNvPr>
          <p:cNvSpPr>
            <a:spLocks noGrp="1"/>
          </p:cNvSpPr>
          <p:nvPr>
            <p:ph type="title"/>
          </p:nvPr>
        </p:nvSpPr>
        <p:spPr/>
        <p:txBody>
          <a:bodyPr/>
          <a:lstStyle/>
          <a:p>
            <a:r>
              <a:rPr lang="en-GB" dirty="0"/>
              <a:t>Creating a VM</a:t>
            </a:r>
          </a:p>
        </p:txBody>
      </p:sp>
      <p:sp>
        <p:nvSpPr>
          <p:cNvPr id="3" name="Content Placeholder 2">
            <a:extLst>
              <a:ext uri="{FF2B5EF4-FFF2-40B4-BE49-F238E27FC236}">
                <a16:creationId xmlns:a16="http://schemas.microsoft.com/office/drawing/2014/main" id="{6FA18987-68F9-4C48-9C5E-396455B14414}"/>
              </a:ext>
            </a:extLst>
          </p:cNvPr>
          <p:cNvSpPr>
            <a:spLocks noGrp="1"/>
          </p:cNvSpPr>
          <p:nvPr>
            <p:ph idx="1"/>
          </p:nvPr>
        </p:nvSpPr>
        <p:spPr>
          <a:xfrm>
            <a:off x="1047750" y="759726"/>
            <a:ext cx="7029450" cy="5079100"/>
          </a:xfrm>
        </p:spPr>
        <p:txBody>
          <a:bodyPr/>
          <a:lstStyle/>
          <a:p>
            <a:r>
              <a:rPr lang="en-GB" dirty="0"/>
              <a:t>At a minimum, ensure you know the location (</a:t>
            </a:r>
            <a:r>
              <a:rPr lang="en-GB" dirty="0" err="1"/>
              <a:t>ukwest</a:t>
            </a:r>
            <a:r>
              <a:rPr lang="en-GB" dirty="0"/>
              <a:t>), image (</a:t>
            </a:r>
            <a:r>
              <a:rPr lang="en-GB" dirty="0" err="1"/>
              <a:t>UbuntuLTS</a:t>
            </a:r>
            <a:r>
              <a:rPr lang="en-GB" dirty="0"/>
              <a:t>), the admin username you would like to use e.g. “</a:t>
            </a:r>
            <a:r>
              <a:rPr lang="en-GB" dirty="0" err="1"/>
              <a:t>azureuser</a:t>
            </a:r>
            <a:r>
              <a:rPr lang="en-GB" dirty="0"/>
              <a:t>” and use the default size</a:t>
            </a:r>
          </a:p>
          <a:p>
            <a:r>
              <a:rPr lang="en-GB" dirty="0"/>
              <a:t>SSH authentication is provided automatically</a:t>
            </a:r>
          </a:p>
        </p:txBody>
      </p:sp>
      <p:sp>
        <p:nvSpPr>
          <p:cNvPr id="4" name="Footer Placeholder 3">
            <a:extLst>
              <a:ext uri="{FF2B5EF4-FFF2-40B4-BE49-F238E27FC236}">
                <a16:creationId xmlns:a16="http://schemas.microsoft.com/office/drawing/2014/main" id="{A6B94151-C69C-484B-9CA5-7C231935C22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6DC301B-BBC8-478A-B3D9-60CC9456252A}"/>
              </a:ext>
            </a:extLst>
          </p:cNvPr>
          <p:cNvSpPr txBox="1"/>
          <p:nvPr/>
        </p:nvSpPr>
        <p:spPr>
          <a:xfrm>
            <a:off x="101139" y="2193181"/>
            <a:ext cx="8941721" cy="430887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endParaRPr lang="en-GB" dirty="0">
              <a:solidFill>
                <a:srgbClr val="FFC000"/>
              </a:solidFill>
            </a:endParaRPr>
          </a:p>
          <a:p>
            <a:r>
              <a:rPr lang="en-GB" dirty="0">
                <a:solidFill>
                  <a:schemeClr val="bg1"/>
                </a:solidFill>
              </a:rPr>
              <a:t> ….. "id": "/subscriptions/</a:t>
            </a:r>
            <a:r>
              <a:rPr lang="en-GB" dirty="0">
                <a:solidFill>
                  <a:srgbClr val="FFC000"/>
                </a:solidFill>
              </a:rPr>
              <a:t>bd…….7</a:t>
            </a:r>
            <a:r>
              <a:rPr lang="en-GB" dirty="0">
                <a:solidFill>
                  <a:schemeClr val="bg1"/>
                </a:solidFill>
              </a:rPr>
              <a:t>/</a:t>
            </a:r>
            <a:r>
              <a:rPr lang="en-GB" dirty="0" err="1">
                <a:solidFill>
                  <a:schemeClr val="bg1"/>
                </a:solidFill>
              </a:rPr>
              <a:t>resourceGroups</a:t>
            </a:r>
            <a:r>
              <a:rPr lang="en-GB" dirty="0">
                <a:solidFill>
                  <a:schemeClr val="bg1"/>
                </a:solidFill>
              </a:rPr>
              <a:t>/</a:t>
            </a:r>
            <a:r>
              <a:rPr lang="en-GB" dirty="0" err="1">
                <a:solidFill>
                  <a:schemeClr val="bg1"/>
                </a:solidFill>
              </a:rPr>
              <a:t>myvm</a:t>
            </a:r>
            <a:r>
              <a:rPr lang="en-GB" dirty="0">
                <a:solidFill>
                  <a:schemeClr val="bg1"/>
                </a:solidFill>
              </a:rPr>
              <a:t>-resource-</a:t>
            </a:r>
            <a:r>
              <a:rPr lang="en-GB" dirty="0" err="1">
                <a:solidFill>
                  <a:schemeClr val="bg1"/>
                </a:solidFill>
              </a:rPr>
              <a:t>gp</a:t>
            </a:r>
            <a:r>
              <a:rPr lang="en-GB" dirty="0">
                <a:solidFill>
                  <a:schemeClr val="bg1"/>
                </a:solidFill>
              </a:rPr>
              <a:t>",</a:t>
            </a:r>
            <a:endParaRPr lang="en-GB" dirty="0">
              <a:solidFill>
                <a:srgbClr val="FFC000"/>
              </a:solidFill>
            </a:endParaRP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image list --publisher Canonical --offer </a:t>
            </a:r>
            <a:r>
              <a:rPr lang="en-GB" dirty="0" err="1">
                <a:solidFill>
                  <a:schemeClr val="accent1">
                    <a:lumMod val="50000"/>
                  </a:schemeClr>
                </a:solidFill>
              </a:rPr>
              <a:t>UbuntuServer</a:t>
            </a:r>
            <a:r>
              <a:rPr lang="en-GB" dirty="0">
                <a:solidFill>
                  <a:schemeClr val="accent1">
                    <a:lumMod val="50000"/>
                  </a:schemeClr>
                </a:solidFill>
              </a:rPr>
              <a:t> --all --output table</a:t>
            </a:r>
          </a:p>
          <a:p>
            <a:r>
              <a:rPr lang="en-GB" sz="1400" dirty="0">
                <a:solidFill>
                  <a:schemeClr val="bg1"/>
                </a:solidFill>
              </a:rPr>
              <a:t>Offer                 Publisher    </a:t>
            </a:r>
            <a:r>
              <a:rPr lang="en-GB" sz="1400" dirty="0" err="1">
                <a:solidFill>
                  <a:schemeClr val="bg1"/>
                </a:solidFill>
              </a:rPr>
              <a:t>Sku</a:t>
            </a:r>
            <a:r>
              <a:rPr lang="en-GB" sz="1400" dirty="0">
                <a:solidFill>
                  <a:schemeClr val="bg1"/>
                </a:solidFill>
              </a:rPr>
              <a:t>                     Urn                                                                                    Version</a:t>
            </a:r>
          </a:p>
          <a:p>
            <a:r>
              <a:rPr lang="en-GB" sz="1400" dirty="0">
                <a:solidFill>
                  <a:schemeClr val="bg1"/>
                </a:solidFill>
              </a:rPr>
              <a:t>------------          -----------       --------------------   -----------------------------------------------------------                    ----------</a:t>
            </a:r>
          </a:p>
          <a:p>
            <a:r>
              <a:rPr lang="en-GB" sz="1400" dirty="0" err="1">
                <a:solidFill>
                  <a:schemeClr val="bg1"/>
                </a:solidFill>
              </a:rPr>
              <a:t>UbuntuServer</a:t>
            </a:r>
            <a:r>
              <a:rPr lang="en-GB" sz="1400" dirty="0">
                <a:solidFill>
                  <a:schemeClr val="bg1"/>
                </a:solidFill>
              </a:rPr>
              <a:t>  Canonical    12.04.3-LTS       Canonical:UbuntuServer:12.04.3-LTS:12.04.201401270           12.04.201401270</a:t>
            </a:r>
          </a:p>
          <a:p>
            <a:r>
              <a:rPr lang="en-GB" sz="1400" dirty="0">
                <a:solidFill>
                  <a:schemeClr val="bg1"/>
                </a:solidFill>
              </a:rPr>
              <a:t>……</a:t>
            </a:r>
          </a:p>
          <a:p>
            <a:r>
              <a:rPr lang="en-GB" sz="1400" dirty="0" err="1">
                <a:solidFill>
                  <a:schemeClr val="bg1"/>
                </a:solidFill>
              </a:rPr>
              <a:t>UbuntuServer</a:t>
            </a:r>
            <a:r>
              <a:rPr lang="en-GB" sz="1400" dirty="0">
                <a:solidFill>
                  <a:schemeClr val="bg1"/>
                </a:solidFill>
              </a:rPr>
              <a:t>  Canonical    19_04-gen2        </a:t>
            </a:r>
            <a:r>
              <a:rPr lang="en-GB" sz="1400" dirty="0">
                <a:solidFill>
                  <a:schemeClr val="accent6">
                    <a:lumMod val="60000"/>
                    <a:lumOff val="40000"/>
                  </a:schemeClr>
                </a:solidFill>
              </a:rPr>
              <a:t>Canonical:UbuntuServer:19_04-gen2:19.04.202001220</a:t>
            </a:r>
            <a:r>
              <a:rPr lang="en-GB" sz="1400" dirty="0">
                <a:solidFill>
                  <a:schemeClr val="bg1"/>
                </a:solidFill>
              </a:rPr>
              <a:t>            19.04.202001220</a:t>
            </a:r>
          </a:p>
          <a:p>
            <a:r>
              <a:rPr lang="en-GB" sz="1400" dirty="0">
                <a:solidFill>
                  <a:schemeClr val="bg1"/>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a:t>
            </a:r>
          </a:p>
          <a:p>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p>
          <a:p>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a:t>
            </a:r>
          </a:p>
          <a:p>
            <a:r>
              <a:rPr lang="en-GB" dirty="0">
                <a:solidFill>
                  <a:schemeClr val="accent1">
                    <a:lumMod val="50000"/>
                  </a:schemeClr>
                </a:solidFill>
              </a:rPr>
              <a:t>  --image </a:t>
            </a:r>
            <a:r>
              <a:rPr lang="en-GB" dirty="0">
                <a:solidFill>
                  <a:srgbClr val="FFC000"/>
                </a:solidFill>
              </a:rPr>
              <a:t>Canonical:UbuntuServer:19_04-gen2:19.04.202001220</a:t>
            </a:r>
            <a:r>
              <a:rPr lang="en-GB" dirty="0">
                <a:solidFill>
                  <a:schemeClr val="accent1">
                    <a:lumMod val="50000"/>
                  </a:schemeClr>
                </a:solidFill>
              </a:rPr>
              <a:t> \</a:t>
            </a:r>
          </a:p>
          <a:p>
            <a:r>
              <a:rPr lang="en-GB" dirty="0">
                <a:solidFill>
                  <a:schemeClr val="accent1">
                    <a:lumMod val="50000"/>
                  </a:schemeClr>
                </a:solidFill>
              </a:rPr>
              <a:t>  --admin-username </a:t>
            </a:r>
            <a:r>
              <a:rPr lang="en-GB" dirty="0" err="1">
                <a:solidFill>
                  <a:srgbClr val="FFC000"/>
                </a:solidFill>
              </a:rPr>
              <a:t>azureuser</a:t>
            </a:r>
            <a:r>
              <a:rPr lang="en-GB" dirty="0">
                <a:solidFill>
                  <a:schemeClr val="accent1">
                    <a:lumMod val="50000"/>
                  </a:schemeClr>
                </a:solidFill>
              </a:rPr>
              <a:t> \</a:t>
            </a:r>
          </a:p>
          <a:p>
            <a:r>
              <a:rPr lang="en-GB" dirty="0">
                <a:solidFill>
                  <a:schemeClr val="accent1">
                    <a:lumMod val="50000"/>
                  </a:schemeClr>
                </a:solidFill>
              </a:rPr>
              <a:t>  --generate-</a:t>
            </a:r>
            <a:r>
              <a:rPr lang="en-GB" dirty="0" err="1">
                <a:solidFill>
                  <a:schemeClr val="accent1">
                    <a:lumMod val="50000"/>
                  </a:schemeClr>
                </a:solidFill>
              </a:rPr>
              <a:t>ssh</a:t>
            </a:r>
            <a:r>
              <a:rPr lang="en-GB" dirty="0">
                <a:solidFill>
                  <a:schemeClr val="accent1">
                    <a:lumMod val="50000"/>
                  </a:schemeClr>
                </a:solidFill>
              </a:rPr>
              <a:t>-keys</a:t>
            </a:r>
            <a:endParaRPr lang="en-GB" sz="1200" dirty="0">
              <a:solidFill>
                <a:schemeClr val="bg1"/>
              </a:solidFill>
            </a:endParaRPr>
          </a:p>
        </p:txBody>
      </p:sp>
      <p:sp>
        <p:nvSpPr>
          <p:cNvPr id="6" name="TextBox 5">
            <a:extLst>
              <a:ext uri="{FF2B5EF4-FFF2-40B4-BE49-F238E27FC236}">
                <a16:creationId xmlns:a16="http://schemas.microsoft.com/office/drawing/2014/main" id="{CFA86CFC-4793-4CEC-ABB2-BD0D3CB5A242}"/>
              </a:ext>
            </a:extLst>
          </p:cNvPr>
          <p:cNvSpPr txBox="1"/>
          <p:nvPr/>
        </p:nvSpPr>
        <p:spPr>
          <a:xfrm>
            <a:off x="6359954" y="4565475"/>
            <a:ext cx="2663857" cy="738664"/>
          </a:xfrm>
          <a:prstGeom prst="rect">
            <a:avLst/>
          </a:prstGeom>
          <a:solidFill>
            <a:schemeClr val="bg1"/>
          </a:solidFill>
          <a:ln>
            <a:solidFill>
              <a:srgbClr val="FF0000"/>
            </a:solidFill>
          </a:ln>
        </p:spPr>
        <p:txBody>
          <a:bodyPr wrap="square" rtlCol="0">
            <a:spAutoFit/>
          </a:bodyPr>
          <a:lstStyle/>
          <a:p>
            <a:r>
              <a:rPr lang="en-GB" sz="1400" i="1" dirty="0"/>
              <a:t>Note: if this was a local image we could use the URN alias instead e.g. </a:t>
            </a:r>
            <a:r>
              <a:rPr lang="en-GB" sz="1400" i="1" dirty="0" err="1">
                <a:solidFill>
                  <a:srgbClr val="FF0000"/>
                </a:solidFill>
              </a:rPr>
              <a:t>UbuntuLTS</a:t>
            </a:r>
            <a:r>
              <a:rPr lang="en-GB" sz="1400" i="1" dirty="0">
                <a:solidFill>
                  <a:srgbClr val="FF0000"/>
                </a:solidFill>
              </a:rPr>
              <a:t> </a:t>
            </a:r>
          </a:p>
        </p:txBody>
      </p:sp>
      <p:sp>
        <p:nvSpPr>
          <p:cNvPr id="7" name="Arrow: Down 6">
            <a:extLst>
              <a:ext uri="{FF2B5EF4-FFF2-40B4-BE49-F238E27FC236}">
                <a16:creationId xmlns:a16="http://schemas.microsoft.com/office/drawing/2014/main" id="{4365A724-15B6-4B85-9425-FAA0DCF60412}"/>
              </a:ext>
            </a:extLst>
          </p:cNvPr>
          <p:cNvSpPr/>
          <p:nvPr/>
        </p:nvSpPr>
        <p:spPr bwMode="auto">
          <a:xfrm>
            <a:off x="4478745" y="4473143"/>
            <a:ext cx="477671" cy="967465"/>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8" name="TextBox 7">
            <a:extLst>
              <a:ext uri="{FF2B5EF4-FFF2-40B4-BE49-F238E27FC236}">
                <a16:creationId xmlns:a16="http://schemas.microsoft.com/office/drawing/2014/main" id="{1AC8738D-21CB-4B56-AEE3-4876C5E34B55}"/>
              </a:ext>
            </a:extLst>
          </p:cNvPr>
          <p:cNvSpPr txBox="1"/>
          <p:nvPr/>
        </p:nvSpPr>
        <p:spPr>
          <a:xfrm rot="16200000">
            <a:off x="4708319" y="4611642"/>
            <a:ext cx="1142526" cy="646331"/>
          </a:xfrm>
          <a:prstGeom prst="rect">
            <a:avLst/>
          </a:prstGeom>
          <a:noFill/>
        </p:spPr>
        <p:txBody>
          <a:bodyPr wrap="square" rtlCol="0">
            <a:spAutoFit/>
          </a:bodyPr>
          <a:lstStyle/>
          <a:p>
            <a:r>
              <a:rPr lang="en-GB" dirty="0">
                <a:solidFill>
                  <a:srgbClr val="FF0000"/>
                </a:solidFill>
              </a:rPr>
              <a:t>Choose an image</a:t>
            </a:r>
          </a:p>
        </p:txBody>
      </p:sp>
      <p:sp>
        <p:nvSpPr>
          <p:cNvPr id="9" name="TextBox 8">
            <a:extLst>
              <a:ext uri="{FF2B5EF4-FFF2-40B4-BE49-F238E27FC236}">
                <a16:creationId xmlns:a16="http://schemas.microsoft.com/office/drawing/2014/main" id="{F5EA8C62-C954-46B7-9CFD-F1D2FFA6A6B2}"/>
              </a:ext>
            </a:extLst>
          </p:cNvPr>
          <p:cNvSpPr txBox="1"/>
          <p:nvPr/>
        </p:nvSpPr>
        <p:spPr>
          <a:xfrm>
            <a:off x="5172180" y="6166298"/>
            <a:ext cx="3870680" cy="646331"/>
          </a:xfrm>
          <a:prstGeom prst="rect">
            <a:avLst/>
          </a:prstGeom>
          <a:solidFill>
            <a:schemeClr val="bg1"/>
          </a:solidFill>
          <a:ln>
            <a:solidFill>
              <a:srgbClr val="FF0000"/>
            </a:solidFill>
          </a:ln>
        </p:spPr>
        <p:txBody>
          <a:bodyPr wrap="square" rtlCol="0">
            <a:spAutoFit/>
          </a:bodyPr>
          <a:lstStyle/>
          <a:p>
            <a:r>
              <a:rPr lang="en-GB" dirty="0">
                <a:solidFill>
                  <a:srgbClr val="FF0000"/>
                </a:solidFill>
              </a:rPr>
              <a:t>DELETE THE RESOURCE GROUP WHEN YOU FINISH TODAY</a:t>
            </a:r>
          </a:p>
        </p:txBody>
      </p:sp>
    </p:spTree>
    <p:extLst>
      <p:ext uri="{BB962C8B-B14F-4D97-AF65-F5344CB8AC3E}">
        <p14:creationId xmlns:p14="http://schemas.microsoft.com/office/powerpoint/2010/main" val="4281438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B8D31-3A57-4A89-B733-EEDAF9D9687F}"/>
              </a:ext>
            </a:extLst>
          </p:cNvPr>
          <p:cNvSpPr>
            <a:spLocks noGrp="1"/>
          </p:cNvSpPr>
          <p:nvPr>
            <p:ph type="title"/>
          </p:nvPr>
        </p:nvSpPr>
        <p:spPr/>
        <p:txBody>
          <a:bodyPr/>
          <a:lstStyle/>
          <a:p>
            <a:r>
              <a:rPr lang="en-GB" dirty="0"/>
              <a:t>Create VM specifying required size</a:t>
            </a:r>
          </a:p>
        </p:txBody>
      </p:sp>
      <p:sp>
        <p:nvSpPr>
          <p:cNvPr id="3" name="Content Placeholder 2">
            <a:extLst>
              <a:ext uri="{FF2B5EF4-FFF2-40B4-BE49-F238E27FC236}">
                <a16:creationId xmlns:a16="http://schemas.microsoft.com/office/drawing/2014/main" id="{40D9AEA0-AC8F-4997-896E-92DD1B543571}"/>
              </a:ext>
            </a:extLst>
          </p:cNvPr>
          <p:cNvSpPr>
            <a:spLocks noGrp="1"/>
          </p:cNvSpPr>
          <p:nvPr>
            <p:ph idx="1"/>
          </p:nvPr>
        </p:nvSpPr>
        <p:spPr>
          <a:xfrm>
            <a:off x="1047750" y="1053545"/>
            <a:ext cx="7029450" cy="893242"/>
          </a:xfrm>
        </p:spPr>
        <p:txBody>
          <a:bodyPr/>
          <a:lstStyle/>
          <a:p>
            <a:r>
              <a:rPr lang="en-GB" dirty="0"/>
              <a:t>If not specified, the default size is </a:t>
            </a:r>
            <a:r>
              <a:rPr lang="en-GB" i="1" dirty="0"/>
              <a:t>Standard_DS1_v2</a:t>
            </a:r>
            <a:r>
              <a:rPr lang="en-GB" dirty="0"/>
              <a:t> but we often want to specify a more appropriate size</a:t>
            </a:r>
          </a:p>
        </p:txBody>
      </p:sp>
      <p:sp>
        <p:nvSpPr>
          <p:cNvPr id="4" name="Footer Placeholder 3">
            <a:extLst>
              <a:ext uri="{FF2B5EF4-FFF2-40B4-BE49-F238E27FC236}">
                <a16:creationId xmlns:a16="http://schemas.microsoft.com/office/drawing/2014/main" id="{C8CA8F7D-B2AC-4644-807A-BAFF5EC63505}"/>
              </a:ext>
            </a:extLst>
          </p:cNvPr>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184D3C33-C591-4747-885E-A3D5DE760836}"/>
              </a:ext>
            </a:extLst>
          </p:cNvPr>
          <p:cNvSpPr txBox="1"/>
          <p:nvPr/>
        </p:nvSpPr>
        <p:spPr>
          <a:xfrm>
            <a:off x="29496" y="2060448"/>
            <a:ext cx="9080089" cy="366254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list-sizes --location </a:t>
            </a:r>
            <a:r>
              <a:rPr lang="en-GB" dirty="0" err="1">
                <a:solidFill>
                  <a:srgbClr val="FFC000"/>
                </a:solidFill>
              </a:rPr>
              <a:t>ukwest</a:t>
            </a:r>
            <a:r>
              <a:rPr lang="en-GB" dirty="0">
                <a:solidFill>
                  <a:schemeClr val="accent1">
                    <a:lumMod val="50000"/>
                  </a:schemeClr>
                </a:solidFill>
              </a:rPr>
              <a:t> --output table | more</a:t>
            </a:r>
          </a:p>
          <a:p>
            <a:r>
              <a:rPr lang="en-GB" sz="1400" dirty="0" err="1">
                <a:solidFill>
                  <a:schemeClr val="bg1"/>
                </a:solidFill>
              </a:rPr>
              <a:t>MaxDataDiskCount</a:t>
            </a:r>
            <a:r>
              <a:rPr lang="en-GB" sz="1400" dirty="0">
                <a:solidFill>
                  <a:schemeClr val="bg1"/>
                </a:solidFill>
              </a:rPr>
              <a:t>    </a:t>
            </a:r>
            <a:r>
              <a:rPr lang="en-GB" sz="1400" dirty="0" err="1">
                <a:solidFill>
                  <a:schemeClr val="bg1"/>
                </a:solidFill>
              </a:rPr>
              <a:t>MemoryInMb</a:t>
            </a:r>
            <a:r>
              <a:rPr lang="en-GB" sz="1400" dirty="0">
                <a:solidFill>
                  <a:schemeClr val="bg1"/>
                </a:solidFill>
              </a:rPr>
              <a:t>    Name             </a:t>
            </a:r>
            <a:r>
              <a:rPr lang="en-GB" sz="1400" dirty="0" err="1">
                <a:solidFill>
                  <a:schemeClr val="bg1"/>
                </a:solidFill>
              </a:rPr>
              <a:t>NumberOfCores</a:t>
            </a:r>
            <a:r>
              <a:rPr lang="en-GB" sz="1400" dirty="0">
                <a:solidFill>
                  <a:schemeClr val="bg1"/>
                </a:solidFill>
              </a:rPr>
              <a:t>    </a:t>
            </a:r>
            <a:r>
              <a:rPr lang="en-GB" sz="1400" dirty="0" err="1">
                <a:solidFill>
                  <a:schemeClr val="bg1"/>
                </a:solidFill>
              </a:rPr>
              <a:t>OsDiskSizeInMb</a:t>
            </a:r>
            <a:r>
              <a:rPr lang="en-GB" sz="1400" dirty="0">
                <a:solidFill>
                  <a:schemeClr val="bg1"/>
                </a:solidFill>
              </a:rPr>
              <a:t>   </a:t>
            </a:r>
            <a:r>
              <a:rPr lang="en-GB" sz="1400" dirty="0" err="1">
                <a:solidFill>
                  <a:schemeClr val="bg1"/>
                </a:solidFill>
              </a:rPr>
              <a:t>ResourceDiskSizeInMb</a:t>
            </a:r>
            <a:endParaRPr lang="en-GB" sz="1400" dirty="0">
              <a:solidFill>
                <a:schemeClr val="bg1"/>
              </a:solidFill>
            </a:endParaRPr>
          </a:p>
          <a:p>
            <a:r>
              <a:rPr lang="en-GB" sz="1400" dirty="0">
                <a:solidFill>
                  <a:schemeClr val="bg1"/>
                </a:solidFill>
              </a:rPr>
              <a:t>--------------------------    ------------          ------------------  ----------------------    ----------------           ----------------------</a:t>
            </a:r>
          </a:p>
          <a:p>
            <a:r>
              <a:rPr lang="en-GB" sz="1400" dirty="0">
                <a:solidFill>
                  <a:schemeClr val="bg1"/>
                </a:solidFill>
              </a:rPr>
              <a:t>2                                 512                  Standard_B1ls           1                1047552           4096</a:t>
            </a:r>
          </a:p>
          <a:p>
            <a:r>
              <a:rPr lang="en-GB" sz="1400" dirty="0">
                <a:solidFill>
                  <a:schemeClr val="bg1"/>
                </a:solidFill>
              </a:rPr>
              <a:t>2                                 2048                Standard_B1ms         1                1047552           4096</a:t>
            </a:r>
          </a:p>
          <a:p>
            <a:pPr marL="342900" indent="-342900">
              <a:buAutoNum type="arabicPlain" startAt="8"/>
            </a:pPr>
            <a:r>
              <a:rPr lang="en-GB" sz="1400" dirty="0">
                <a:solidFill>
                  <a:schemeClr val="bg1"/>
                </a:solidFill>
              </a:rPr>
              <a:t>                            7168                </a:t>
            </a:r>
            <a:r>
              <a:rPr lang="en-GB" sz="1400" b="1" dirty="0">
                <a:solidFill>
                  <a:schemeClr val="bg1"/>
                </a:solidFill>
              </a:rPr>
              <a:t>Standard_D2_v2        </a:t>
            </a:r>
            <a:r>
              <a:rPr lang="en-GB" sz="1400" dirty="0">
                <a:solidFill>
                  <a:schemeClr val="bg1"/>
                </a:solidFill>
              </a:rPr>
              <a:t>2                1047552           102400</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endParaRPr lang="en-GB" dirty="0">
              <a:solidFill>
                <a:schemeClr val="bg1"/>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a:t>
            </a:r>
          </a:p>
          <a:p>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p>
          <a:p>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a:t>
            </a:r>
          </a:p>
          <a:p>
            <a:r>
              <a:rPr lang="en-GB" dirty="0">
                <a:solidFill>
                  <a:schemeClr val="accent1">
                    <a:lumMod val="50000"/>
                  </a:schemeClr>
                </a:solidFill>
              </a:rPr>
              <a:t>  --size </a:t>
            </a:r>
            <a:r>
              <a:rPr lang="en-GB" b="1" dirty="0">
                <a:solidFill>
                  <a:srgbClr val="FFC000"/>
                </a:solidFill>
              </a:rPr>
              <a:t>Standard_D2_v2 </a:t>
            </a:r>
            <a:r>
              <a:rPr lang="en-GB" dirty="0">
                <a:solidFill>
                  <a:schemeClr val="accent1">
                    <a:lumMod val="50000"/>
                  </a:schemeClr>
                </a:solidFill>
              </a:rPr>
              <a:t>\</a:t>
            </a:r>
          </a:p>
          <a:p>
            <a:r>
              <a:rPr lang="en-GB" dirty="0">
                <a:solidFill>
                  <a:schemeClr val="accent1">
                    <a:lumMod val="50000"/>
                  </a:schemeClr>
                </a:solidFill>
              </a:rPr>
              <a:t>  --image </a:t>
            </a:r>
            <a:r>
              <a:rPr lang="en-GB" dirty="0" err="1">
                <a:solidFill>
                  <a:srgbClr val="FFC000"/>
                </a:solidFill>
              </a:rPr>
              <a:t>UbuntuLTS</a:t>
            </a:r>
            <a:r>
              <a:rPr lang="en-GB" dirty="0">
                <a:solidFill>
                  <a:schemeClr val="accent1">
                    <a:lumMod val="50000"/>
                  </a:schemeClr>
                </a:solidFill>
              </a:rPr>
              <a:t> \</a:t>
            </a:r>
          </a:p>
          <a:p>
            <a:r>
              <a:rPr lang="en-GB" dirty="0">
                <a:solidFill>
                  <a:schemeClr val="accent1">
                    <a:lumMod val="50000"/>
                  </a:schemeClr>
                </a:solidFill>
              </a:rPr>
              <a:t>  --admin-username </a:t>
            </a:r>
            <a:r>
              <a:rPr lang="en-GB" dirty="0" err="1">
                <a:solidFill>
                  <a:srgbClr val="FFC000"/>
                </a:solidFill>
              </a:rPr>
              <a:t>azureuser</a:t>
            </a:r>
            <a:r>
              <a:rPr lang="en-GB" dirty="0">
                <a:solidFill>
                  <a:schemeClr val="accent1">
                    <a:lumMod val="50000"/>
                  </a:schemeClr>
                </a:solidFill>
              </a:rPr>
              <a:t> \</a:t>
            </a:r>
          </a:p>
          <a:p>
            <a:r>
              <a:rPr lang="en-GB" dirty="0">
                <a:solidFill>
                  <a:schemeClr val="accent1">
                    <a:lumMod val="50000"/>
                  </a:schemeClr>
                </a:solidFill>
              </a:rPr>
              <a:t>  --generate-</a:t>
            </a:r>
            <a:r>
              <a:rPr lang="en-GB" dirty="0" err="1">
                <a:solidFill>
                  <a:schemeClr val="accent1">
                    <a:lumMod val="50000"/>
                  </a:schemeClr>
                </a:solidFill>
              </a:rPr>
              <a:t>ssh</a:t>
            </a:r>
            <a:r>
              <a:rPr lang="en-GB" dirty="0">
                <a:solidFill>
                  <a:schemeClr val="accent1">
                    <a:lumMod val="50000"/>
                  </a:schemeClr>
                </a:solidFill>
              </a:rPr>
              <a:t>-keys</a:t>
            </a:r>
            <a:endParaRPr lang="en-GB" sz="1200" dirty="0">
              <a:solidFill>
                <a:schemeClr val="bg1"/>
              </a:solidFill>
            </a:endParaRPr>
          </a:p>
        </p:txBody>
      </p:sp>
      <p:sp>
        <p:nvSpPr>
          <p:cNvPr id="6" name="Rectangle 5">
            <a:extLst>
              <a:ext uri="{FF2B5EF4-FFF2-40B4-BE49-F238E27FC236}">
                <a16:creationId xmlns:a16="http://schemas.microsoft.com/office/drawing/2014/main" id="{EBD359D9-C353-421C-8CBF-7ED67CFECDEA}"/>
              </a:ext>
            </a:extLst>
          </p:cNvPr>
          <p:cNvSpPr/>
          <p:nvPr/>
        </p:nvSpPr>
        <p:spPr bwMode="auto">
          <a:xfrm>
            <a:off x="158031" y="4459997"/>
            <a:ext cx="2689122" cy="476865"/>
          </a:xfrm>
          <a:prstGeom prst="rect">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a:extLst>
              <a:ext uri="{FF2B5EF4-FFF2-40B4-BE49-F238E27FC236}">
                <a16:creationId xmlns:a16="http://schemas.microsoft.com/office/drawing/2014/main" id="{22CB34B8-218E-4C62-961A-BBC99C217ED2}"/>
              </a:ext>
            </a:extLst>
          </p:cNvPr>
          <p:cNvSpPr txBox="1"/>
          <p:nvPr/>
        </p:nvSpPr>
        <p:spPr>
          <a:xfrm>
            <a:off x="1713761" y="5804455"/>
            <a:ext cx="7430239" cy="646331"/>
          </a:xfrm>
          <a:prstGeom prst="rect">
            <a:avLst/>
          </a:prstGeom>
          <a:noFill/>
        </p:spPr>
        <p:txBody>
          <a:bodyPr wrap="none" rtlCol="0">
            <a:spAutoFit/>
          </a:bodyPr>
          <a:lstStyle/>
          <a:p>
            <a:r>
              <a:rPr lang="en-GB" dirty="0"/>
              <a:t>https://azure.microsoft.com/en-gb/pricing/calculator/</a:t>
            </a:r>
          </a:p>
          <a:p>
            <a:r>
              <a:rPr lang="en-GB" dirty="0"/>
              <a:t>https://azure.microsoft.com/en-gb/pricing/details/virtual-machines/linux/</a:t>
            </a:r>
          </a:p>
        </p:txBody>
      </p:sp>
      <p:sp>
        <p:nvSpPr>
          <p:cNvPr id="8" name="TextBox 7">
            <a:extLst>
              <a:ext uri="{FF2B5EF4-FFF2-40B4-BE49-F238E27FC236}">
                <a16:creationId xmlns:a16="http://schemas.microsoft.com/office/drawing/2014/main" id="{18FF369B-2C98-5AC4-8DF5-CC3C8D4E916A}"/>
              </a:ext>
            </a:extLst>
          </p:cNvPr>
          <p:cNvSpPr txBox="1"/>
          <p:nvPr/>
        </p:nvSpPr>
        <p:spPr>
          <a:xfrm>
            <a:off x="4917744" y="4629085"/>
            <a:ext cx="3055190" cy="307777"/>
          </a:xfrm>
          <a:prstGeom prst="rect">
            <a:avLst/>
          </a:prstGeom>
          <a:solidFill>
            <a:schemeClr val="bg1"/>
          </a:solidFill>
          <a:ln>
            <a:solidFill>
              <a:srgbClr val="FF0000"/>
            </a:solidFill>
          </a:ln>
        </p:spPr>
        <p:txBody>
          <a:bodyPr wrap="square" rtlCol="0">
            <a:spAutoFit/>
          </a:bodyPr>
          <a:lstStyle/>
          <a:p>
            <a:r>
              <a:rPr lang="en-GB" sz="1400" i="1" dirty="0"/>
              <a:t>Use the URN alias i.e. </a:t>
            </a:r>
            <a:r>
              <a:rPr lang="en-GB" sz="1400" i="1" dirty="0" err="1">
                <a:solidFill>
                  <a:srgbClr val="FF0000"/>
                </a:solidFill>
              </a:rPr>
              <a:t>UbuntuLTS</a:t>
            </a:r>
            <a:r>
              <a:rPr lang="en-GB" sz="1400" i="1" dirty="0">
                <a:solidFill>
                  <a:srgbClr val="FF0000"/>
                </a:solidFill>
              </a:rPr>
              <a:t> </a:t>
            </a:r>
          </a:p>
        </p:txBody>
      </p:sp>
    </p:spTree>
    <p:extLst>
      <p:ext uri="{BB962C8B-B14F-4D97-AF65-F5344CB8AC3E}">
        <p14:creationId xmlns:p14="http://schemas.microsoft.com/office/powerpoint/2010/main" val="2800930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3C940-181D-4A73-A55C-B02D37ECBEED}"/>
              </a:ext>
            </a:extLst>
          </p:cNvPr>
          <p:cNvSpPr>
            <a:spLocks noGrp="1"/>
          </p:cNvSpPr>
          <p:nvPr>
            <p:ph type="title"/>
          </p:nvPr>
        </p:nvSpPr>
        <p:spPr>
          <a:xfrm>
            <a:off x="257175" y="0"/>
            <a:ext cx="8686800" cy="429789"/>
          </a:xfrm>
        </p:spPr>
        <p:txBody>
          <a:bodyPr/>
          <a:lstStyle/>
          <a:p>
            <a:r>
              <a:rPr lang="en-GB" dirty="0"/>
              <a:t>Managing VMs</a:t>
            </a:r>
          </a:p>
        </p:txBody>
      </p:sp>
      <p:sp>
        <p:nvSpPr>
          <p:cNvPr id="3" name="Content Placeholder 2">
            <a:extLst>
              <a:ext uri="{FF2B5EF4-FFF2-40B4-BE49-F238E27FC236}">
                <a16:creationId xmlns:a16="http://schemas.microsoft.com/office/drawing/2014/main" id="{856A5EDC-027E-4A96-9D35-01D246310D91}"/>
              </a:ext>
            </a:extLst>
          </p:cNvPr>
          <p:cNvSpPr>
            <a:spLocks noGrp="1"/>
          </p:cNvSpPr>
          <p:nvPr>
            <p:ph idx="1"/>
          </p:nvPr>
        </p:nvSpPr>
        <p:spPr>
          <a:xfrm>
            <a:off x="641445" y="429790"/>
            <a:ext cx="7738279" cy="5734450"/>
          </a:xfrm>
        </p:spPr>
        <p:txBody>
          <a:bodyPr/>
          <a:lstStyle/>
          <a:p>
            <a:r>
              <a:rPr lang="en-GB" dirty="0"/>
              <a:t>List all VMs or all VMs in a resource group</a:t>
            </a:r>
          </a:p>
          <a:p>
            <a:endParaRPr lang="en-GB" dirty="0"/>
          </a:p>
          <a:p>
            <a:endParaRPr lang="en-GB" dirty="0"/>
          </a:p>
          <a:p>
            <a:r>
              <a:rPr lang="en-GB" dirty="0"/>
              <a:t>Show the public IP address, FQDN, and power states (SLOW!!)</a:t>
            </a:r>
          </a:p>
          <a:p>
            <a:endParaRPr lang="en-GB" dirty="0"/>
          </a:p>
          <a:p>
            <a:endParaRPr lang="en-GB" dirty="0"/>
          </a:p>
          <a:p>
            <a:endParaRPr lang="en-GB" dirty="0"/>
          </a:p>
          <a:p>
            <a:endParaRPr lang="en-GB" dirty="0"/>
          </a:p>
          <a:p>
            <a:endParaRPr lang="en-GB" dirty="0"/>
          </a:p>
          <a:p>
            <a:r>
              <a:rPr lang="en-GB" dirty="0"/>
              <a:t>Deallocate (stop), start and restart</a:t>
            </a:r>
          </a:p>
          <a:p>
            <a:endParaRPr lang="en-GB" dirty="0"/>
          </a:p>
          <a:p>
            <a:endParaRPr lang="en-GB" dirty="0"/>
          </a:p>
          <a:p>
            <a:endParaRPr lang="en-GB" dirty="0"/>
          </a:p>
          <a:p>
            <a:r>
              <a:rPr lang="en-GB" dirty="0"/>
              <a:t>Delete </a:t>
            </a:r>
            <a:br>
              <a:rPr lang="en-GB" dirty="0"/>
            </a:br>
            <a:r>
              <a:rPr lang="en-GB" sz="1600" i="1" dirty="0"/>
              <a:t>(also remember that deleting the resource group deletes all the VMs it contains)</a:t>
            </a:r>
            <a:endParaRPr lang="en-GB" i="1" dirty="0"/>
          </a:p>
        </p:txBody>
      </p:sp>
      <p:sp>
        <p:nvSpPr>
          <p:cNvPr id="4" name="Footer Placeholder 3">
            <a:extLst>
              <a:ext uri="{FF2B5EF4-FFF2-40B4-BE49-F238E27FC236}">
                <a16:creationId xmlns:a16="http://schemas.microsoft.com/office/drawing/2014/main" id="{91B56A78-EEF2-4B98-A1B9-B7F07717770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CD4BD11-D429-4A47-B513-E6F3A48D81BA}"/>
              </a:ext>
            </a:extLst>
          </p:cNvPr>
          <p:cNvSpPr txBox="1"/>
          <p:nvPr/>
        </p:nvSpPr>
        <p:spPr>
          <a:xfrm>
            <a:off x="129713" y="4197781"/>
            <a:ext cx="8941721" cy="923330"/>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deallocate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start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restart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endParaRPr lang="en-GB" dirty="0">
              <a:solidFill>
                <a:schemeClr val="accent1">
                  <a:lumMod val="50000"/>
                </a:schemeClr>
              </a:solidFill>
            </a:endParaRPr>
          </a:p>
        </p:txBody>
      </p:sp>
      <p:sp>
        <p:nvSpPr>
          <p:cNvPr id="6" name="TextBox 5">
            <a:extLst>
              <a:ext uri="{FF2B5EF4-FFF2-40B4-BE49-F238E27FC236}">
                <a16:creationId xmlns:a16="http://schemas.microsoft.com/office/drawing/2014/main" id="{B92D0353-9B87-4AF2-8D8A-22F1D0E7801F}"/>
              </a:ext>
            </a:extLst>
          </p:cNvPr>
          <p:cNvSpPr txBox="1"/>
          <p:nvPr/>
        </p:nvSpPr>
        <p:spPr>
          <a:xfrm>
            <a:off x="3499628" y="6537325"/>
            <a:ext cx="5492209" cy="307777"/>
          </a:xfrm>
          <a:prstGeom prst="rect">
            <a:avLst/>
          </a:prstGeom>
          <a:noFill/>
        </p:spPr>
        <p:txBody>
          <a:bodyPr wrap="none" rtlCol="0">
            <a:spAutoFit/>
          </a:bodyPr>
          <a:lstStyle/>
          <a:p>
            <a:r>
              <a:rPr lang="en-GB" sz="1400" i="1" dirty="0"/>
              <a:t>https://docs.microsoft.com/en-us/cli/azure/vm?view=azure-cli-latest</a:t>
            </a:r>
          </a:p>
        </p:txBody>
      </p:sp>
      <p:sp>
        <p:nvSpPr>
          <p:cNvPr id="7" name="TextBox 6">
            <a:extLst>
              <a:ext uri="{FF2B5EF4-FFF2-40B4-BE49-F238E27FC236}">
                <a16:creationId xmlns:a16="http://schemas.microsoft.com/office/drawing/2014/main" id="{A636C7FE-0FA0-401A-9B59-F75A380FC2BA}"/>
              </a:ext>
            </a:extLst>
          </p:cNvPr>
          <p:cNvSpPr txBox="1"/>
          <p:nvPr/>
        </p:nvSpPr>
        <p:spPr>
          <a:xfrm>
            <a:off x="129714" y="5582776"/>
            <a:ext cx="8941721" cy="923330"/>
          </a:xfrm>
          <a:prstGeom prst="rect">
            <a:avLst/>
          </a:prstGeom>
          <a:solidFill>
            <a:srgbClr val="000000"/>
          </a:solidFill>
        </p:spPr>
        <p:txBody>
          <a:bodyPr wrap="square" rtlCol="0">
            <a:spAutoFit/>
          </a:bodyPr>
          <a:lstStyle/>
          <a:p>
            <a:r>
              <a:rPr lang="en-GB" dirty="0">
                <a:solidFill>
                  <a:schemeClr val="bg1"/>
                </a:solidFill>
              </a:rPr>
              <a:t>--yes: without confirmation prompt</a:t>
            </a:r>
          </a:p>
          <a:p>
            <a:r>
              <a:rPr lang="en-GB" dirty="0">
                <a:solidFill>
                  <a:schemeClr val="bg1"/>
                </a:solidFill>
              </a:rPr>
              <a:t>--force-deletion: force delete VM</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delete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--yes</a:t>
            </a:r>
            <a:endParaRPr lang="en-GB" sz="1200" dirty="0">
              <a:solidFill>
                <a:schemeClr val="bg1"/>
              </a:solidFill>
            </a:endParaRPr>
          </a:p>
        </p:txBody>
      </p:sp>
      <p:sp>
        <p:nvSpPr>
          <p:cNvPr id="8" name="TextBox 7">
            <a:extLst>
              <a:ext uri="{FF2B5EF4-FFF2-40B4-BE49-F238E27FC236}">
                <a16:creationId xmlns:a16="http://schemas.microsoft.com/office/drawing/2014/main" id="{23FF94BB-F1B9-41A4-97B7-CC8937637387}"/>
              </a:ext>
            </a:extLst>
          </p:cNvPr>
          <p:cNvSpPr txBox="1"/>
          <p:nvPr/>
        </p:nvSpPr>
        <p:spPr>
          <a:xfrm>
            <a:off x="129714" y="813784"/>
            <a:ext cx="8941721" cy="64633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 --output table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--output table</a:t>
            </a:r>
          </a:p>
        </p:txBody>
      </p:sp>
      <p:sp>
        <p:nvSpPr>
          <p:cNvPr id="9" name="TextBox 8">
            <a:extLst>
              <a:ext uri="{FF2B5EF4-FFF2-40B4-BE49-F238E27FC236}">
                <a16:creationId xmlns:a16="http://schemas.microsoft.com/office/drawing/2014/main" id="{29E4E8FB-93F5-4E08-AAE2-2B84FB74FF43}"/>
              </a:ext>
            </a:extLst>
          </p:cNvPr>
          <p:cNvSpPr txBox="1"/>
          <p:nvPr/>
        </p:nvSpPr>
        <p:spPr>
          <a:xfrm>
            <a:off x="129714" y="1888500"/>
            <a:ext cx="8941721" cy="1754326"/>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--show-details --output table</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--show-details --query "[].{</a:t>
            </a:r>
            <a:r>
              <a:rPr lang="en-GB" dirty="0" err="1">
                <a:solidFill>
                  <a:schemeClr val="accent1">
                    <a:lumMod val="50000"/>
                  </a:schemeClr>
                </a:solidFill>
              </a:rPr>
              <a:t>Name:name,State:powerState,PublicIps:publicIps,FQDS:fqdns</a:t>
            </a:r>
            <a:r>
              <a:rPr lang="en-GB" dirty="0">
                <a:solidFill>
                  <a:schemeClr val="accent1">
                    <a:lumMod val="50000"/>
                  </a:schemeClr>
                </a:solidFill>
              </a:rPr>
              <a:t>}" --output table</a:t>
            </a:r>
          </a:p>
          <a:p>
            <a:r>
              <a:rPr lang="en-GB" dirty="0">
                <a:solidFill>
                  <a:schemeClr val="bg1"/>
                </a:solidFill>
              </a:rPr>
              <a:t>Name    State                </a:t>
            </a:r>
            <a:r>
              <a:rPr lang="en-GB" dirty="0" err="1">
                <a:solidFill>
                  <a:schemeClr val="bg1"/>
                </a:solidFill>
              </a:rPr>
              <a:t>PublicIps</a:t>
            </a:r>
            <a:r>
              <a:rPr lang="en-GB" dirty="0">
                <a:solidFill>
                  <a:schemeClr val="bg1"/>
                </a:solidFill>
              </a:rPr>
              <a:t>          FQDS</a:t>
            </a:r>
          </a:p>
          <a:p>
            <a:r>
              <a:rPr lang="en-GB" dirty="0">
                <a:solidFill>
                  <a:schemeClr val="bg1"/>
                </a:solidFill>
              </a:rPr>
              <a:t>------       ----------            ------------          ------</a:t>
            </a:r>
          </a:p>
          <a:p>
            <a:r>
              <a:rPr lang="en-GB" dirty="0" err="1">
                <a:solidFill>
                  <a:schemeClr val="bg1"/>
                </a:solidFill>
              </a:rPr>
              <a:t>myVM</a:t>
            </a:r>
            <a:r>
              <a:rPr lang="en-GB" dirty="0">
                <a:solidFill>
                  <a:schemeClr val="bg1"/>
                </a:solidFill>
              </a:rPr>
              <a:t>    VM running      20.58.117.19</a:t>
            </a:r>
          </a:p>
        </p:txBody>
      </p:sp>
      <p:sp>
        <p:nvSpPr>
          <p:cNvPr id="10" name="TextBox 9">
            <a:extLst>
              <a:ext uri="{FF2B5EF4-FFF2-40B4-BE49-F238E27FC236}">
                <a16:creationId xmlns:a16="http://schemas.microsoft.com/office/drawing/2014/main" id="{63C9FF74-D442-48E7-A378-471794DD17CF}"/>
              </a:ext>
            </a:extLst>
          </p:cNvPr>
          <p:cNvSpPr txBox="1"/>
          <p:nvPr/>
        </p:nvSpPr>
        <p:spPr>
          <a:xfrm>
            <a:off x="5440731" y="3072189"/>
            <a:ext cx="3573555" cy="523220"/>
          </a:xfrm>
          <a:prstGeom prst="rect">
            <a:avLst/>
          </a:prstGeom>
          <a:noFill/>
        </p:spPr>
        <p:txBody>
          <a:bodyPr wrap="square" rtlCol="0">
            <a:spAutoFit/>
          </a:bodyPr>
          <a:lstStyle/>
          <a:p>
            <a:r>
              <a:rPr lang="en-GB" sz="1400" dirty="0">
                <a:solidFill>
                  <a:srgbClr val="FF0000"/>
                </a:solidFill>
              </a:rPr>
              <a:t>Hint: if you don’t care about column names just use --query [].[name, </a:t>
            </a:r>
            <a:r>
              <a:rPr lang="en-GB" sz="1400" dirty="0" err="1">
                <a:solidFill>
                  <a:srgbClr val="FF0000"/>
                </a:solidFill>
              </a:rPr>
              <a:t>powerState</a:t>
            </a:r>
            <a:r>
              <a:rPr lang="en-GB" sz="1400" dirty="0">
                <a:solidFill>
                  <a:srgbClr val="FF0000"/>
                </a:solidFill>
              </a:rPr>
              <a:t>]</a:t>
            </a:r>
          </a:p>
        </p:txBody>
      </p:sp>
      <p:cxnSp>
        <p:nvCxnSpPr>
          <p:cNvPr id="12" name="Straight Arrow Connector 11">
            <a:extLst>
              <a:ext uri="{FF2B5EF4-FFF2-40B4-BE49-F238E27FC236}">
                <a16:creationId xmlns:a16="http://schemas.microsoft.com/office/drawing/2014/main" id="{79A48FF4-9546-4866-A501-4052D650E3B3}"/>
              </a:ext>
            </a:extLst>
          </p:cNvPr>
          <p:cNvCxnSpPr/>
          <p:nvPr/>
        </p:nvCxnSpPr>
        <p:spPr bwMode="auto">
          <a:xfrm flipH="1" flipV="1">
            <a:off x="6632812" y="2825087"/>
            <a:ext cx="109182" cy="247102"/>
          </a:xfrm>
          <a:prstGeom prst="straightConnector1">
            <a:avLst/>
          </a:prstGeom>
          <a:solidFill>
            <a:schemeClr val="accent1"/>
          </a:solidFill>
          <a:ln w="571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827201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DB9BA-419B-4466-8D93-B75BFF0E514D}"/>
              </a:ext>
            </a:extLst>
          </p:cNvPr>
          <p:cNvSpPr>
            <a:spLocks noGrp="1"/>
          </p:cNvSpPr>
          <p:nvPr>
            <p:ph type="title"/>
          </p:nvPr>
        </p:nvSpPr>
        <p:spPr/>
        <p:txBody>
          <a:bodyPr/>
          <a:lstStyle/>
          <a:p>
            <a:r>
              <a:rPr lang="en-GB" dirty="0"/>
              <a:t>Managing VMs</a:t>
            </a:r>
          </a:p>
        </p:txBody>
      </p:sp>
      <p:sp>
        <p:nvSpPr>
          <p:cNvPr id="4" name="Footer Placeholder 3">
            <a:extLst>
              <a:ext uri="{FF2B5EF4-FFF2-40B4-BE49-F238E27FC236}">
                <a16:creationId xmlns:a16="http://schemas.microsoft.com/office/drawing/2014/main" id="{1BC062BD-879D-46EE-B342-962AC006D109}"/>
              </a:ext>
            </a:extLst>
          </p:cNvPr>
          <p:cNvSpPr>
            <a:spLocks noGrp="1"/>
          </p:cNvSpPr>
          <p:nvPr>
            <p:ph type="ftr" sz="quarter" idx="10"/>
          </p:nvPr>
        </p:nvSpPr>
        <p:spPr/>
        <p:txBody>
          <a:bodyPr/>
          <a:lstStyle/>
          <a:p>
            <a:pPr>
              <a:defRPr/>
            </a:pPr>
            <a:r>
              <a:rPr lang="en-US" altLang="en-US"/>
              <a:t>WEB</a:t>
            </a:r>
            <a:endParaRPr lang="en-US" altLang="en-US" dirty="0"/>
          </a:p>
        </p:txBody>
      </p:sp>
      <p:sp>
        <p:nvSpPr>
          <p:cNvPr id="6" name="Content Placeholder 2">
            <a:extLst>
              <a:ext uri="{FF2B5EF4-FFF2-40B4-BE49-F238E27FC236}">
                <a16:creationId xmlns:a16="http://schemas.microsoft.com/office/drawing/2014/main" id="{A56A4507-D037-4241-8169-E580A687308F}"/>
              </a:ext>
            </a:extLst>
          </p:cNvPr>
          <p:cNvSpPr txBox="1">
            <a:spLocks/>
          </p:cNvSpPr>
          <p:nvPr/>
        </p:nvSpPr>
        <p:spPr bwMode="auto">
          <a:xfrm>
            <a:off x="641445" y="1086465"/>
            <a:ext cx="7738279" cy="4565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Show details for the VM</a:t>
            </a:r>
          </a:p>
        </p:txBody>
      </p:sp>
      <p:sp>
        <p:nvSpPr>
          <p:cNvPr id="5" name="TextBox 4">
            <a:extLst>
              <a:ext uri="{FF2B5EF4-FFF2-40B4-BE49-F238E27FC236}">
                <a16:creationId xmlns:a16="http://schemas.microsoft.com/office/drawing/2014/main" id="{981CD132-CC01-4D03-AEBE-0DB7DA0EA182}"/>
              </a:ext>
            </a:extLst>
          </p:cNvPr>
          <p:cNvSpPr txBox="1"/>
          <p:nvPr/>
        </p:nvSpPr>
        <p:spPr>
          <a:xfrm>
            <a:off x="101139" y="1750100"/>
            <a:ext cx="8941721" cy="2308324"/>
          </a:xfrm>
          <a:prstGeom prst="rect">
            <a:avLst/>
          </a:prstGeom>
          <a:solidFill>
            <a:srgbClr val="000000"/>
          </a:solidFill>
        </p:spPr>
        <p:txBody>
          <a:bodyPr wrap="square" rtlCol="0">
            <a:spAutoFit/>
          </a:bodyPr>
          <a:lstStyle/>
          <a:p>
            <a:r>
              <a:rPr lang="en-GB" dirty="0">
                <a:solidFill>
                  <a:schemeClr val="bg1"/>
                </a:solidFill>
              </a:rPr>
              <a:t>CHECK PURCHASE PLAN</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--show-details</a:t>
            </a:r>
          </a:p>
          <a:p>
            <a:r>
              <a:rPr lang="en-GB" dirty="0">
                <a:solidFill>
                  <a:schemeClr val="bg1"/>
                </a:solidFill>
              </a:rPr>
              <a:t>{</a:t>
            </a:r>
          </a:p>
          <a:p>
            <a:r>
              <a:rPr lang="en-GB" dirty="0">
                <a:solidFill>
                  <a:schemeClr val="bg1"/>
                </a:solidFill>
              </a:rPr>
              <a:t>  "</a:t>
            </a:r>
            <a:r>
              <a:rPr lang="en-GB" dirty="0" err="1">
                <a:solidFill>
                  <a:schemeClr val="bg1"/>
                </a:solidFill>
              </a:rPr>
              <a:t>additionalCapabilities</a:t>
            </a:r>
            <a:r>
              <a:rPr lang="en-GB" dirty="0">
                <a:solidFill>
                  <a:schemeClr val="bg1"/>
                </a:solidFill>
              </a:rPr>
              <a:t>": null,</a:t>
            </a:r>
          </a:p>
          <a:p>
            <a:r>
              <a:rPr lang="en-GB" dirty="0">
                <a:solidFill>
                  <a:schemeClr val="bg1"/>
                </a:solidFill>
              </a:rPr>
              <a:t>  "</a:t>
            </a:r>
            <a:r>
              <a:rPr lang="en-GB" dirty="0" err="1">
                <a:solidFill>
                  <a:schemeClr val="bg1"/>
                </a:solidFill>
              </a:rPr>
              <a:t>availabilitySet</a:t>
            </a:r>
            <a:r>
              <a:rPr lang="en-GB" dirty="0">
                <a:solidFill>
                  <a:schemeClr val="bg1"/>
                </a:solidFill>
              </a:rPr>
              <a:t>": null,</a:t>
            </a:r>
          </a:p>
          <a:p>
            <a:r>
              <a:rPr lang="en-GB" dirty="0">
                <a:solidFill>
                  <a:schemeClr val="bg1"/>
                </a:solidFill>
              </a:rPr>
              <a:t>  "</a:t>
            </a:r>
            <a:r>
              <a:rPr lang="en-GB" dirty="0" err="1">
                <a:solidFill>
                  <a:schemeClr val="bg1"/>
                </a:solidFill>
              </a:rPr>
              <a:t>billingProfile</a:t>
            </a:r>
            <a:r>
              <a:rPr lang="en-GB" dirty="0">
                <a:solidFill>
                  <a:schemeClr val="bg1"/>
                </a:solidFill>
              </a:rPr>
              <a:t>": null,</a:t>
            </a:r>
          </a:p>
          <a:p>
            <a:r>
              <a:rPr lang="en-GB" dirty="0">
                <a:solidFill>
                  <a:schemeClr val="bg1"/>
                </a:solidFill>
              </a:rPr>
              <a:t>……</a:t>
            </a:r>
          </a:p>
          <a:p>
            <a:r>
              <a:rPr lang="en-GB" dirty="0">
                <a:solidFill>
                  <a:schemeClr val="bg1"/>
                </a:solidFill>
              </a:rPr>
              <a:t>}</a:t>
            </a:r>
          </a:p>
        </p:txBody>
      </p:sp>
      <p:sp>
        <p:nvSpPr>
          <p:cNvPr id="7" name="TextBox 6">
            <a:extLst>
              <a:ext uri="{FF2B5EF4-FFF2-40B4-BE49-F238E27FC236}">
                <a16:creationId xmlns:a16="http://schemas.microsoft.com/office/drawing/2014/main" id="{E708B0CA-DDDB-4D8B-930C-3D28E9B3B391}"/>
              </a:ext>
            </a:extLst>
          </p:cNvPr>
          <p:cNvSpPr txBox="1"/>
          <p:nvPr/>
        </p:nvSpPr>
        <p:spPr>
          <a:xfrm>
            <a:off x="4600575" y="4583799"/>
            <a:ext cx="4336026" cy="923330"/>
          </a:xfrm>
          <a:prstGeom prst="rect">
            <a:avLst/>
          </a:prstGeom>
          <a:noFill/>
        </p:spPr>
        <p:txBody>
          <a:bodyPr wrap="square" rtlCol="0">
            <a:spAutoFit/>
          </a:bodyPr>
          <a:lstStyle/>
          <a:p>
            <a:r>
              <a:rPr lang="en-GB" dirty="0"/>
              <a:t>The flag </a:t>
            </a:r>
            <a:r>
              <a:rPr lang="en-GB" i="1" dirty="0"/>
              <a:t>--show-details </a:t>
            </a:r>
            <a:r>
              <a:rPr lang="en-GB" dirty="0"/>
              <a:t>flag includes more information about IP addresses etc.</a:t>
            </a:r>
          </a:p>
        </p:txBody>
      </p:sp>
    </p:spTree>
    <p:extLst>
      <p:ext uri="{BB962C8B-B14F-4D97-AF65-F5344CB8AC3E}">
        <p14:creationId xmlns:p14="http://schemas.microsoft.com/office/powerpoint/2010/main" val="1170487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24D82-EB73-4D18-8C87-DABFA2FC952C}"/>
              </a:ext>
            </a:extLst>
          </p:cNvPr>
          <p:cNvSpPr>
            <a:spLocks noGrp="1"/>
          </p:cNvSpPr>
          <p:nvPr>
            <p:ph type="title"/>
          </p:nvPr>
        </p:nvSpPr>
        <p:spPr/>
        <p:txBody>
          <a:bodyPr/>
          <a:lstStyle/>
          <a:p>
            <a:r>
              <a:rPr lang="en-GB" dirty="0"/>
              <a:t>Further Reading: Deallocate vs Stop</a:t>
            </a:r>
          </a:p>
        </p:txBody>
      </p:sp>
      <p:sp>
        <p:nvSpPr>
          <p:cNvPr id="3" name="Content Placeholder 2">
            <a:extLst>
              <a:ext uri="{FF2B5EF4-FFF2-40B4-BE49-F238E27FC236}">
                <a16:creationId xmlns:a16="http://schemas.microsoft.com/office/drawing/2014/main" id="{FEC7AF98-0F8E-4197-ADE0-1E12D249C090}"/>
              </a:ext>
            </a:extLst>
          </p:cNvPr>
          <p:cNvSpPr>
            <a:spLocks noGrp="1"/>
          </p:cNvSpPr>
          <p:nvPr>
            <p:ph idx="1"/>
          </p:nvPr>
        </p:nvSpPr>
        <p:spPr>
          <a:xfrm>
            <a:off x="368709" y="801329"/>
            <a:ext cx="8524567" cy="5037496"/>
          </a:xfrm>
        </p:spPr>
        <p:txBody>
          <a:bodyPr/>
          <a:lstStyle/>
          <a:p>
            <a:r>
              <a:rPr lang="en-GB" dirty="0"/>
              <a:t>If your VM is not running it will be in either the </a:t>
            </a:r>
            <a:r>
              <a:rPr lang="en-GB" b="1" dirty="0"/>
              <a:t>Stopped</a:t>
            </a:r>
            <a:r>
              <a:rPr lang="en-GB" dirty="0"/>
              <a:t> or the </a:t>
            </a:r>
            <a:r>
              <a:rPr lang="en-GB" b="1" dirty="0"/>
              <a:t>Stopped (deallocated)</a:t>
            </a:r>
            <a:r>
              <a:rPr lang="en-GB" dirty="0"/>
              <a:t> state</a:t>
            </a:r>
          </a:p>
          <a:p>
            <a:r>
              <a:rPr lang="en-GB" dirty="0"/>
              <a:t>Stopping a VM just stops the guest OS but the VM remains allocated so you continue to pay the compute costs (per hour). The VM enters the </a:t>
            </a:r>
            <a:r>
              <a:rPr lang="en-GB" b="1" dirty="0">
                <a:solidFill>
                  <a:srgbClr val="FF0000"/>
                </a:solidFill>
              </a:rPr>
              <a:t>Stopped state</a:t>
            </a:r>
            <a:br>
              <a:rPr lang="en-GB" b="1" dirty="0"/>
            </a:br>
            <a:r>
              <a:rPr lang="en-GB" dirty="0" err="1">
                <a:solidFill>
                  <a:schemeClr val="bg1"/>
                </a:solidFill>
                <a:highlight>
                  <a:srgbClr val="000000"/>
                </a:highlight>
              </a:rPr>
              <a:t>az</a:t>
            </a:r>
            <a:r>
              <a:rPr lang="en-GB" dirty="0">
                <a:solidFill>
                  <a:schemeClr val="bg1"/>
                </a:solidFill>
                <a:highlight>
                  <a:srgbClr val="000000"/>
                </a:highlight>
              </a:rPr>
              <a:t> </a:t>
            </a:r>
            <a:r>
              <a:rPr lang="en-GB" dirty="0" err="1">
                <a:solidFill>
                  <a:schemeClr val="bg1"/>
                </a:solidFill>
                <a:highlight>
                  <a:srgbClr val="000000"/>
                </a:highlight>
              </a:rPr>
              <a:t>vm</a:t>
            </a:r>
            <a:r>
              <a:rPr lang="en-GB" dirty="0">
                <a:solidFill>
                  <a:schemeClr val="bg1"/>
                </a:solidFill>
                <a:highlight>
                  <a:srgbClr val="000000"/>
                </a:highlight>
              </a:rPr>
              <a:t> stop</a:t>
            </a:r>
            <a:endParaRPr lang="en-GB" b="1" dirty="0">
              <a:solidFill>
                <a:schemeClr val="bg1"/>
              </a:solidFill>
              <a:highlight>
                <a:srgbClr val="000000"/>
              </a:highlight>
            </a:endParaRPr>
          </a:p>
          <a:p>
            <a:pPr lvl="1"/>
            <a:r>
              <a:rPr lang="en-GB" dirty="0"/>
              <a:t>This is the state a VM enters is you shutdown the OS in the VM. A bit like leaving your computer plugged in when you shut it down. </a:t>
            </a:r>
          </a:p>
          <a:p>
            <a:r>
              <a:rPr lang="en-GB" dirty="0"/>
              <a:t>On deallocating a VM, any dynamic public IP addresses are released, you stop paying for the compute costs and it enters the </a:t>
            </a:r>
            <a:r>
              <a:rPr lang="en-GB" dirty="0">
                <a:solidFill>
                  <a:srgbClr val="FF0000"/>
                </a:solidFill>
              </a:rPr>
              <a:t>Stopped (deallocated)</a:t>
            </a:r>
            <a:r>
              <a:rPr lang="en-GB" dirty="0"/>
              <a:t> state</a:t>
            </a:r>
            <a:br>
              <a:rPr lang="en-GB" dirty="0"/>
            </a:br>
            <a:r>
              <a:rPr lang="en-GB" dirty="0" err="1">
                <a:solidFill>
                  <a:schemeClr val="bg1"/>
                </a:solidFill>
                <a:highlight>
                  <a:srgbClr val="000000"/>
                </a:highlight>
              </a:rPr>
              <a:t>az</a:t>
            </a:r>
            <a:r>
              <a:rPr lang="en-GB" dirty="0">
                <a:solidFill>
                  <a:schemeClr val="bg1"/>
                </a:solidFill>
                <a:highlight>
                  <a:srgbClr val="000000"/>
                </a:highlight>
              </a:rPr>
              <a:t> </a:t>
            </a:r>
            <a:r>
              <a:rPr lang="en-GB" dirty="0" err="1">
                <a:solidFill>
                  <a:schemeClr val="bg1"/>
                </a:solidFill>
                <a:highlight>
                  <a:srgbClr val="000000"/>
                </a:highlight>
              </a:rPr>
              <a:t>vm</a:t>
            </a:r>
            <a:r>
              <a:rPr lang="en-GB" dirty="0">
                <a:solidFill>
                  <a:schemeClr val="bg1"/>
                </a:solidFill>
                <a:highlight>
                  <a:srgbClr val="000000"/>
                </a:highlight>
              </a:rPr>
              <a:t> deallocate</a:t>
            </a:r>
          </a:p>
          <a:p>
            <a:pPr lvl="1"/>
            <a:r>
              <a:rPr lang="en-GB" sz="1400" dirty="0"/>
              <a:t>Note 1: you still pay for the VHD storage associated with the VM since deallocating does not destroy your data.</a:t>
            </a:r>
          </a:p>
          <a:p>
            <a:pPr lvl="1"/>
            <a:r>
              <a:rPr lang="en-GB" sz="1400" dirty="0"/>
              <a:t>Note 2: clicking stop on the Azure Portal actually deallocates the VM.</a:t>
            </a:r>
          </a:p>
          <a:p>
            <a:pPr lvl="1"/>
            <a:r>
              <a:rPr lang="en-GB" sz="1400" dirty="0"/>
              <a:t>Note 3: make the public IP static if you do not want it to change when you restart the VM!!</a:t>
            </a:r>
          </a:p>
          <a:p>
            <a:r>
              <a:rPr lang="en-GB" dirty="0"/>
              <a:t>The only real edge case for stopping rather than deallocating a VM occurs when you wish to maintain the dynamic IP address e.g. when testing.</a:t>
            </a:r>
          </a:p>
          <a:p>
            <a:endParaRPr lang="en-GB" dirty="0"/>
          </a:p>
        </p:txBody>
      </p:sp>
      <p:sp>
        <p:nvSpPr>
          <p:cNvPr id="4" name="Footer Placeholder 3">
            <a:extLst>
              <a:ext uri="{FF2B5EF4-FFF2-40B4-BE49-F238E27FC236}">
                <a16:creationId xmlns:a16="http://schemas.microsoft.com/office/drawing/2014/main" id="{895F2D9A-D4DB-448A-8994-230C8C328691}"/>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1AB83F46-E725-4ADF-9722-190463EC99EE}"/>
              </a:ext>
            </a:extLst>
          </p:cNvPr>
          <p:cNvSpPr txBox="1"/>
          <p:nvPr/>
        </p:nvSpPr>
        <p:spPr>
          <a:xfrm>
            <a:off x="5249709" y="6306492"/>
            <a:ext cx="3814916" cy="461665"/>
          </a:xfrm>
          <a:prstGeom prst="rect">
            <a:avLst/>
          </a:prstGeom>
          <a:noFill/>
        </p:spPr>
        <p:txBody>
          <a:bodyPr wrap="square" rtlCol="0">
            <a:spAutoFit/>
          </a:bodyPr>
          <a:lstStyle/>
          <a:p>
            <a:r>
              <a:rPr lang="en-GB" sz="1200" i="1" dirty="0"/>
              <a:t>https://jaychapel.medium.com/how-microsoft-azure-deallocate-vm-vs-stop-vm-states-differ-801deb8e5f2a</a:t>
            </a:r>
          </a:p>
        </p:txBody>
      </p:sp>
    </p:spTree>
    <p:extLst>
      <p:ext uri="{BB962C8B-B14F-4D97-AF65-F5344CB8AC3E}">
        <p14:creationId xmlns:p14="http://schemas.microsoft.com/office/powerpoint/2010/main" val="1296922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58F2A-4225-4433-8ADD-C19EFBDD22A2}"/>
              </a:ext>
            </a:extLst>
          </p:cNvPr>
          <p:cNvSpPr>
            <a:spLocks noGrp="1"/>
          </p:cNvSpPr>
          <p:nvPr>
            <p:ph type="title"/>
          </p:nvPr>
        </p:nvSpPr>
        <p:spPr>
          <a:xfrm>
            <a:off x="257175" y="0"/>
            <a:ext cx="8686800" cy="594995"/>
          </a:xfrm>
        </p:spPr>
        <p:txBody>
          <a:bodyPr/>
          <a:lstStyle/>
          <a:p>
            <a:r>
              <a:rPr lang="en-GB" dirty="0"/>
              <a:t>SSH</a:t>
            </a:r>
          </a:p>
        </p:txBody>
      </p:sp>
      <p:sp>
        <p:nvSpPr>
          <p:cNvPr id="3" name="Content Placeholder 2">
            <a:extLst>
              <a:ext uri="{FF2B5EF4-FFF2-40B4-BE49-F238E27FC236}">
                <a16:creationId xmlns:a16="http://schemas.microsoft.com/office/drawing/2014/main" id="{6F9C467A-9A8B-4F1E-A255-D2EBF3908970}"/>
              </a:ext>
            </a:extLst>
          </p:cNvPr>
          <p:cNvSpPr>
            <a:spLocks noGrp="1"/>
          </p:cNvSpPr>
          <p:nvPr>
            <p:ph idx="1"/>
          </p:nvPr>
        </p:nvSpPr>
        <p:spPr>
          <a:xfrm>
            <a:off x="141586" y="696124"/>
            <a:ext cx="8890326" cy="5740072"/>
          </a:xfrm>
        </p:spPr>
        <p:txBody>
          <a:bodyPr/>
          <a:lstStyle/>
          <a:p>
            <a:r>
              <a:rPr lang="en-GB" dirty="0"/>
              <a:t>Disable password and use SSH to access a VM. SSH keys increases the difficulty of brute force attacks</a:t>
            </a:r>
          </a:p>
          <a:p>
            <a:r>
              <a:rPr lang="en-GB" dirty="0"/>
              <a:t>When creating keys in Azure</a:t>
            </a:r>
          </a:p>
          <a:p>
            <a:pPr lvl="1"/>
            <a:r>
              <a:rPr lang="en-GB" dirty="0"/>
              <a:t>The public key is placed on the Linux VM when you create the VM</a:t>
            </a:r>
          </a:p>
          <a:p>
            <a:pPr lvl="2"/>
            <a:r>
              <a:rPr lang="en-GB" sz="1400" dirty="0"/>
              <a:t>In .pub format in the </a:t>
            </a:r>
            <a:r>
              <a:rPr lang="en-GB" sz="1400" i="1" dirty="0"/>
              <a:t>~/.</a:t>
            </a:r>
            <a:r>
              <a:rPr lang="en-GB" sz="1400" i="1" dirty="0" err="1"/>
              <a:t>ssh</a:t>
            </a:r>
            <a:r>
              <a:rPr lang="en-GB" sz="1400" i="1" dirty="0"/>
              <a:t>/</a:t>
            </a:r>
            <a:r>
              <a:rPr lang="en-GB" sz="1400" i="1" dirty="0" err="1"/>
              <a:t>authorized_keys</a:t>
            </a:r>
            <a:r>
              <a:rPr lang="en-GB" sz="1400" i="1" dirty="0"/>
              <a:t> </a:t>
            </a:r>
            <a:r>
              <a:rPr lang="en-GB" sz="1400" dirty="0"/>
              <a:t>file. You can change this using the </a:t>
            </a:r>
            <a:r>
              <a:rPr lang="en-GB" sz="1400" i="1" dirty="0"/>
              <a:t>--</a:t>
            </a:r>
            <a:r>
              <a:rPr lang="en-GB" sz="1400" i="1" dirty="0" err="1"/>
              <a:t>ssh</a:t>
            </a:r>
            <a:r>
              <a:rPr lang="en-GB" sz="1400" i="1" dirty="0"/>
              <a:t>-</a:t>
            </a:r>
            <a:r>
              <a:rPr lang="en-GB" sz="1400" i="1" dirty="0" err="1"/>
              <a:t>dest</a:t>
            </a:r>
            <a:r>
              <a:rPr lang="en-GB" sz="1400" i="1" dirty="0"/>
              <a:t>-key-path </a:t>
            </a:r>
            <a:r>
              <a:rPr lang="en-GB" sz="1400" dirty="0"/>
              <a:t>flag to specify the file path when creating the VM</a:t>
            </a:r>
          </a:p>
          <a:p>
            <a:pPr lvl="1"/>
            <a:r>
              <a:rPr lang="en-GB" dirty="0"/>
              <a:t>The private key remains on the local system. (protect the private key never share it) </a:t>
            </a:r>
          </a:p>
          <a:p>
            <a:pPr lvl="1"/>
            <a:r>
              <a:rPr lang="en-GB" dirty="0"/>
              <a:t>The key files in ~/.</a:t>
            </a:r>
            <a:r>
              <a:rPr lang="en-GB" dirty="0" err="1"/>
              <a:t>ssh</a:t>
            </a:r>
            <a:r>
              <a:rPr lang="en-GB" dirty="0"/>
              <a:t> are </a:t>
            </a:r>
            <a:r>
              <a:rPr lang="en-GB" i="1" dirty="0" err="1"/>
              <a:t>id_rsa</a:t>
            </a:r>
            <a:r>
              <a:rPr lang="en-GB" dirty="0"/>
              <a:t> the private key and </a:t>
            </a:r>
            <a:r>
              <a:rPr lang="en-GB" i="1" dirty="0"/>
              <a:t>id_rsa.pub</a:t>
            </a:r>
            <a:r>
              <a:rPr lang="en-GB" dirty="0"/>
              <a:t> the public key</a:t>
            </a:r>
          </a:p>
          <a:p>
            <a:r>
              <a:rPr lang="en-GB" dirty="0"/>
              <a:t>You can reuse a single public-private key pair to access multiple VMs or services i.e. you do not need a separate pair for each VM</a:t>
            </a:r>
          </a:p>
          <a:p>
            <a:r>
              <a:rPr lang="en-GB" dirty="0"/>
              <a:t>Two methods of specifying the keys when creating the VM:</a:t>
            </a:r>
          </a:p>
          <a:p>
            <a:pPr marL="857250" lvl="1" indent="-457200">
              <a:buFont typeface="+mj-lt"/>
              <a:buAutoNum type="arabicPeriod"/>
            </a:pPr>
            <a:r>
              <a:rPr lang="en-GB" dirty="0"/>
              <a:t>Use the flag </a:t>
            </a:r>
            <a:r>
              <a:rPr lang="en-GB" i="1" dirty="0"/>
              <a:t>--</a:t>
            </a:r>
            <a:r>
              <a:rPr lang="en-GB" i="1" dirty="0" err="1"/>
              <a:t>ssh</a:t>
            </a:r>
            <a:r>
              <a:rPr lang="en-GB" i="1" dirty="0"/>
              <a:t>-key-values </a:t>
            </a:r>
            <a:r>
              <a:rPr lang="en-GB" dirty="0"/>
              <a:t>and specify the public key file(s)</a:t>
            </a:r>
            <a:br>
              <a:rPr lang="en-GB" dirty="0"/>
            </a:br>
            <a:r>
              <a:rPr lang="en-GB" sz="1400" dirty="0" err="1">
                <a:solidFill>
                  <a:schemeClr val="accent1">
                    <a:lumMod val="50000"/>
                  </a:schemeClr>
                </a:solidFill>
                <a:highlight>
                  <a:srgbClr val="000000"/>
                </a:highlight>
              </a:rPr>
              <a:t>az</a:t>
            </a:r>
            <a:r>
              <a:rPr lang="en-GB" sz="1400" dirty="0">
                <a:solidFill>
                  <a:schemeClr val="accent1">
                    <a:lumMod val="50000"/>
                  </a:schemeClr>
                </a:solidFill>
                <a:highlight>
                  <a:srgbClr val="000000"/>
                </a:highlight>
              </a:rPr>
              <a:t> </a:t>
            </a:r>
            <a:r>
              <a:rPr lang="en-GB" sz="1400" dirty="0" err="1">
                <a:solidFill>
                  <a:schemeClr val="accent1">
                    <a:lumMod val="50000"/>
                  </a:schemeClr>
                </a:solidFill>
                <a:highlight>
                  <a:srgbClr val="000000"/>
                </a:highlight>
              </a:rPr>
              <a:t>vm</a:t>
            </a:r>
            <a:r>
              <a:rPr lang="en-GB" sz="1400" dirty="0">
                <a:solidFill>
                  <a:schemeClr val="accent1">
                    <a:lumMod val="50000"/>
                  </a:schemeClr>
                </a:solidFill>
                <a:highlight>
                  <a:srgbClr val="000000"/>
                </a:highlight>
              </a:rPr>
              <a:t> create --name </a:t>
            </a:r>
            <a:r>
              <a:rPr lang="en-GB" sz="1400" dirty="0" err="1">
                <a:solidFill>
                  <a:srgbClr val="FFC000"/>
                </a:solidFill>
                <a:highlight>
                  <a:srgbClr val="000000"/>
                </a:highlight>
              </a:rPr>
              <a:t>myVm</a:t>
            </a:r>
            <a:r>
              <a:rPr lang="en-GB" sz="1400" dirty="0">
                <a:solidFill>
                  <a:schemeClr val="accent1">
                    <a:lumMod val="50000"/>
                  </a:schemeClr>
                </a:solidFill>
                <a:highlight>
                  <a:srgbClr val="000000"/>
                </a:highlight>
              </a:rPr>
              <a:t> --resource-group </a:t>
            </a:r>
            <a:r>
              <a:rPr lang="en-GB" sz="1400" dirty="0" err="1">
                <a:solidFill>
                  <a:srgbClr val="FFC000"/>
                </a:solidFill>
                <a:highlight>
                  <a:srgbClr val="000000"/>
                </a:highlight>
              </a:rPr>
              <a:t>myvm</a:t>
            </a:r>
            <a:r>
              <a:rPr lang="en-GB" sz="1400" dirty="0">
                <a:solidFill>
                  <a:srgbClr val="FFC000"/>
                </a:solidFill>
                <a:highlight>
                  <a:srgbClr val="000000"/>
                </a:highlight>
              </a:rPr>
              <a:t>-resource-</a:t>
            </a:r>
            <a:r>
              <a:rPr lang="en-GB" sz="1400" dirty="0" err="1">
                <a:solidFill>
                  <a:srgbClr val="FFC000"/>
                </a:solidFill>
                <a:highlight>
                  <a:srgbClr val="000000"/>
                </a:highlight>
              </a:rPr>
              <a:t>gp</a:t>
            </a:r>
            <a:r>
              <a:rPr lang="en-GB" sz="1400" dirty="0">
                <a:solidFill>
                  <a:schemeClr val="accent1">
                    <a:lumMod val="50000"/>
                  </a:schemeClr>
                </a:solidFill>
                <a:highlight>
                  <a:srgbClr val="000000"/>
                </a:highlight>
              </a:rPr>
              <a:t> --image </a:t>
            </a:r>
            <a:r>
              <a:rPr lang="en-GB" sz="1400" dirty="0" err="1">
                <a:solidFill>
                  <a:srgbClr val="FFC000"/>
                </a:solidFill>
                <a:highlight>
                  <a:srgbClr val="000000"/>
                </a:highlight>
              </a:rPr>
              <a:t>UbuntuLTS</a:t>
            </a:r>
            <a:r>
              <a:rPr lang="en-GB" sz="1400" dirty="0">
                <a:solidFill>
                  <a:schemeClr val="accent1">
                    <a:lumMod val="50000"/>
                  </a:schemeClr>
                </a:solidFill>
                <a:highlight>
                  <a:srgbClr val="000000"/>
                </a:highlight>
              </a:rPr>
              <a:t> --admin-username </a:t>
            </a:r>
            <a:r>
              <a:rPr lang="en-GB" sz="1400" dirty="0" err="1">
                <a:solidFill>
                  <a:srgbClr val="FFC000"/>
                </a:solidFill>
                <a:highlight>
                  <a:srgbClr val="000000"/>
                </a:highlight>
              </a:rPr>
              <a:t>azureuser</a:t>
            </a:r>
            <a:r>
              <a:rPr lang="en-GB" sz="1400" dirty="0">
                <a:solidFill>
                  <a:schemeClr val="accent1">
                    <a:lumMod val="50000"/>
                  </a:schemeClr>
                </a:solidFill>
                <a:highlight>
                  <a:srgbClr val="000000"/>
                </a:highlight>
              </a:rPr>
              <a:t> </a:t>
            </a:r>
            <a:r>
              <a:rPr lang="en-GB" sz="1400" b="1" dirty="0">
                <a:solidFill>
                  <a:schemeClr val="accent1">
                    <a:lumMod val="50000"/>
                  </a:schemeClr>
                </a:solidFill>
                <a:highlight>
                  <a:srgbClr val="000000"/>
                </a:highlight>
              </a:rPr>
              <a:t>--</a:t>
            </a:r>
            <a:r>
              <a:rPr lang="en-GB" sz="1400" b="1" dirty="0" err="1">
                <a:solidFill>
                  <a:schemeClr val="accent1">
                    <a:lumMod val="50000"/>
                  </a:schemeClr>
                </a:solidFill>
                <a:highlight>
                  <a:srgbClr val="000000"/>
                </a:highlight>
              </a:rPr>
              <a:t>ssh</a:t>
            </a:r>
            <a:r>
              <a:rPr lang="en-GB" sz="1400" b="1" dirty="0">
                <a:solidFill>
                  <a:schemeClr val="accent1">
                    <a:lumMod val="50000"/>
                  </a:schemeClr>
                </a:solidFill>
                <a:highlight>
                  <a:srgbClr val="000000"/>
                </a:highlight>
              </a:rPr>
              <a:t>-key-values </a:t>
            </a:r>
            <a:r>
              <a:rPr lang="en-GB" sz="1400" dirty="0">
                <a:solidFill>
                  <a:srgbClr val="FFC000"/>
                </a:solidFill>
                <a:highlight>
                  <a:srgbClr val="000000"/>
                </a:highlight>
              </a:rPr>
              <a:t>~/.</a:t>
            </a:r>
            <a:r>
              <a:rPr lang="en-GB" sz="1400" dirty="0" err="1">
                <a:solidFill>
                  <a:srgbClr val="FFC000"/>
                </a:solidFill>
                <a:highlight>
                  <a:srgbClr val="000000"/>
                </a:highlight>
              </a:rPr>
              <a:t>ssh</a:t>
            </a:r>
            <a:r>
              <a:rPr lang="en-GB" sz="1400" dirty="0">
                <a:solidFill>
                  <a:srgbClr val="FFC000"/>
                </a:solidFill>
                <a:highlight>
                  <a:srgbClr val="000000"/>
                </a:highlight>
              </a:rPr>
              <a:t>/id_rsa.pub</a:t>
            </a:r>
            <a:endParaRPr lang="en-GB" sz="1600" dirty="0">
              <a:solidFill>
                <a:srgbClr val="FFC000"/>
              </a:solidFill>
              <a:highlight>
                <a:srgbClr val="000000"/>
              </a:highlight>
            </a:endParaRPr>
          </a:p>
          <a:p>
            <a:pPr marL="857250" lvl="1" indent="-457200">
              <a:buFont typeface="+mj-lt"/>
              <a:buAutoNum type="arabicPeriod"/>
            </a:pPr>
            <a:r>
              <a:rPr lang="en-GB" dirty="0"/>
              <a:t>Generate the SSH keys when creating the VM</a:t>
            </a:r>
            <a:br>
              <a:rPr lang="en-GB" dirty="0"/>
            </a:br>
            <a:r>
              <a:rPr lang="en-GB" sz="1400" dirty="0" err="1">
                <a:solidFill>
                  <a:schemeClr val="accent1">
                    <a:lumMod val="50000"/>
                  </a:schemeClr>
                </a:solidFill>
                <a:highlight>
                  <a:srgbClr val="000000"/>
                </a:highlight>
              </a:rPr>
              <a:t>az</a:t>
            </a:r>
            <a:r>
              <a:rPr lang="en-GB" sz="1400" dirty="0">
                <a:solidFill>
                  <a:schemeClr val="accent1">
                    <a:lumMod val="50000"/>
                  </a:schemeClr>
                </a:solidFill>
                <a:highlight>
                  <a:srgbClr val="000000"/>
                </a:highlight>
              </a:rPr>
              <a:t> </a:t>
            </a:r>
            <a:r>
              <a:rPr lang="en-GB" sz="1400" dirty="0" err="1">
                <a:solidFill>
                  <a:schemeClr val="accent1">
                    <a:lumMod val="50000"/>
                  </a:schemeClr>
                </a:solidFill>
                <a:highlight>
                  <a:srgbClr val="000000"/>
                </a:highlight>
              </a:rPr>
              <a:t>vm</a:t>
            </a:r>
            <a:r>
              <a:rPr lang="en-GB" sz="1400" dirty="0">
                <a:solidFill>
                  <a:schemeClr val="accent1">
                    <a:lumMod val="50000"/>
                  </a:schemeClr>
                </a:solidFill>
                <a:highlight>
                  <a:srgbClr val="000000"/>
                </a:highlight>
              </a:rPr>
              <a:t> create --name </a:t>
            </a:r>
            <a:r>
              <a:rPr lang="en-GB" sz="1400" dirty="0" err="1">
                <a:solidFill>
                  <a:srgbClr val="FFC000"/>
                </a:solidFill>
                <a:highlight>
                  <a:srgbClr val="000000"/>
                </a:highlight>
              </a:rPr>
              <a:t>myVM</a:t>
            </a:r>
            <a:r>
              <a:rPr lang="en-GB" sz="1400" dirty="0">
                <a:solidFill>
                  <a:schemeClr val="accent1">
                    <a:lumMod val="50000"/>
                  </a:schemeClr>
                </a:solidFill>
                <a:highlight>
                  <a:srgbClr val="000000"/>
                </a:highlight>
              </a:rPr>
              <a:t> --resource-group </a:t>
            </a:r>
            <a:r>
              <a:rPr lang="en-GB" sz="1400" dirty="0" err="1">
                <a:solidFill>
                  <a:srgbClr val="FFC000"/>
                </a:solidFill>
                <a:highlight>
                  <a:srgbClr val="000000"/>
                </a:highlight>
              </a:rPr>
              <a:t>myvm</a:t>
            </a:r>
            <a:r>
              <a:rPr lang="en-GB" sz="1400" dirty="0">
                <a:solidFill>
                  <a:srgbClr val="FFC000"/>
                </a:solidFill>
                <a:highlight>
                  <a:srgbClr val="000000"/>
                </a:highlight>
              </a:rPr>
              <a:t>-resource-</a:t>
            </a:r>
            <a:r>
              <a:rPr lang="en-GB" sz="1400" dirty="0" err="1">
                <a:solidFill>
                  <a:srgbClr val="FFC000"/>
                </a:solidFill>
                <a:highlight>
                  <a:srgbClr val="000000"/>
                </a:highlight>
              </a:rPr>
              <a:t>gp</a:t>
            </a:r>
            <a:r>
              <a:rPr lang="en-GB" sz="1400" dirty="0">
                <a:solidFill>
                  <a:schemeClr val="accent1">
                    <a:lumMod val="50000"/>
                  </a:schemeClr>
                </a:solidFill>
                <a:highlight>
                  <a:srgbClr val="000000"/>
                </a:highlight>
              </a:rPr>
              <a:t> --image </a:t>
            </a:r>
            <a:r>
              <a:rPr lang="en-GB" sz="1400" dirty="0" err="1">
                <a:solidFill>
                  <a:srgbClr val="FFC000"/>
                </a:solidFill>
                <a:highlight>
                  <a:srgbClr val="000000"/>
                </a:highlight>
              </a:rPr>
              <a:t>UbuntuLTS</a:t>
            </a:r>
            <a:r>
              <a:rPr lang="en-GB" sz="1400" dirty="0">
                <a:solidFill>
                  <a:schemeClr val="accent1">
                    <a:lumMod val="50000"/>
                  </a:schemeClr>
                </a:solidFill>
                <a:highlight>
                  <a:srgbClr val="000000"/>
                </a:highlight>
              </a:rPr>
              <a:t> --admin-username </a:t>
            </a:r>
            <a:r>
              <a:rPr lang="en-GB" sz="1400" dirty="0" err="1">
                <a:solidFill>
                  <a:srgbClr val="FFC000"/>
                </a:solidFill>
                <a:highlight>
                  <a:srgbClr val="000000"/>
                </a:highlight>
              </a:rPr>
              <a:t>azureuser</a:t>
            </a:r>
            <a:r>
              <a:rPr lang="en-GB" sz="1400" dirty="0">
                <a:solidFill>
                  <a:schemeClr val="accent1">
                    <a:lumMod val="50000"/>
                  </a:schemeClr>
                </a:solidFill>
                <a:highlight>
                  <a:srgbClr val="000000"/>
                </a:highlight>
              </a:rPr>
              <a:t> </a:t>
            </a:r>
            <a:r>
              <a:rPr lang="en-GB" sz="1400" b="1" dirty="0">
                <a:solidFill>
                  <a:schemeClr val="accent1">
                    <a:lumMod val="50000"/>
                  </a:schemeClr>
                </a:solidFill>
                <a:highlight>
                  <a:srgbClr val="000000"/>
                </a:highlight>
              </a:rPr>
              <a:t>--generate-</a:t>
            </a:r>
            <a:r>
              <a:rPr lang="en-GB" sz="1400" b="1" dirty="0" err="1">
                <a:solidFill>
                  <a:schemeClr val="accent1">
                    <a:lumMod val="50000"/>
                  </a:schemeClr>
                </a:solidFill>
                <a:highlight>
                  <a:srgbClr val="000000"/>
                </a:highlight>
              </a:rPr>
              <a:t>ssh</a:t>
            </a:r>
            <a:r>
              <a:rPr lang="en-GB" sz="1400" b="1" dirty="0">
                <a:solidFill>
                  <a:schemeClr val="accent1">
                    <a:lumMod val="50000"/>
                  </a:schemeClr>
                </a:solidFill>
                <a:highlight>
                  <a:srgbClr val="000000"/>
                </a:highlight>
              </a:rPr>
              <a:t>-keys</a:t>
            </a:r>
            <a:br>
              <a:rPr lang="en-GB" sz="1400" b="1" dirty="0">
                <a:solidFill>
                  <a:schemeClr val="accent1">
                    <a:lumMod val="50000"/>
                  </a:schemeClr>
                </a:solidFill>
                <a:highlight>
                  <a:srgbClr val="000000"/>
                </a:highlight>
              </a:rPr>
            </a:br>
            <a:r>
              <a:rPr lang="en-GB" sz="1400" i="1" dirty="0">
                <a:solidFill>
                  <a:srgbClr val="FF0000"/>
                </a:solidFill>
              </a:rPr>
              <a:t>Note: If an SSH key pair already exists then the --generate-</a:t>
            </a:r>
            <a:r>
              <a:rPr lang="en-GB" sz="1400" i="1" dirty="0" err="1">
                <a:solidFill>
                  <a:srgbClr val="FF0000"/>
                </a:solidFill>
              </a:rPr>
              <a:t>ssh</a:t>
            </a:r>
            <a:r>
              <a:rPr lang="en-GB" sz="1400" i="1" dirty="0">
                <a:solidFill>
                  <a:srgbClr val="FF0000"/>
                </a:solidFill>
              </a:rPr>
              <a:t>-keys option will not create a new key pair, instead the existing pair will be used. So using this flag multiple times re-uses the same key pair each time.</a:t>
            </a:r>
            <a:endParaRPr lang="en-GB" i="1" dirty="0">
              <a:solidFill>
                <a:srgbClr val="FF0000"/>
              </a:solidFill>
            </a:endParaRPr>
          </a:p>
          <a:p>
            <a:endParaRPr lang="en-GB" dirty="0"/>
          </a:p>
        </p:txBody>
      </p:sp>
      <p:sp>
        <p:nvSpPr>
          <p:cNvPr id="4" name="Footer Placeholder 3">
            <a:extLst>
              <a:ext uri="{FF2B5EF4-FFF2-40B4-BE49-F238E27FC236}">
                <a16:creationId xmlns:a16="http://schemas.microsoft.com/office/drawing/2014/main" id="{268E4FC3-5A98-480A-BA69-A2F216DD37EB}"/>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163075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834D5A7-527A-4878-A65B-24669DFF7B2A}"/>
              </a:ext>
            </a:extLst>
          </p:cNvPr>
          <p:cNvSpPr/>
          <p:nvPr/>
        </p:nvSpPr>
        <p:spPr bwMode="auto">
          <a:xfrm>
            <a:off x="167152" y="730965"/>
            <a:ext cx="8792970" cy="5103352"/>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2" name="Title 1">
            <a:extLst>
              <a:ext uri="{FF2B5EF4-FFF2-40B4-BE49-F238E27FC236}">
                <a16:creationId xmlns:a16="http://schemas.microsoft.com/office/drawing/2014/main" id="{9793E6E4-B3BF-47C8-9AFA-61FF1431AA6C}"/>
              </a:ext>
            </a:extLst>
          </p:cNvPr>
          <p:cNvSpPr>
            <a:spLocks noGrp="1"/>
          </p:cNvSpPr>
          <p:nvPr>
            <p:ph type="title"/>
          </p:nvPr>
        </p:nvSpPr>
        <p:spPr/>
        <p:txBody>
          <a:bodyPr/>
          <a:lstStyle/>
          <a:p>
            <a:r>
              <a:rPr lang="en-GB" dirty="0"/>
              <a:t>Virtual Machine Components</a:t>
            </a:r>
          </a:p>
        </p:txBody>
      </p:sp>
      <p:sp>
        <p:nvSpPr>
          <p:cNvPr id="4" name="Footer Placeholder 3">
            <a:extLst>
              <a:ext uri="{FF2B5EF4-FFF2-40B4-BE49-F238E27FC236}">
                <a16:creationId xmlns:a16="http://schemas.microsoft.com/office/drawing/2014/main" id="{D9AC4249-48EA-4751-864F-9264F018AAB7}"/>
              </a:ext>
            </a:extLst>
          </p:cNvPr>
          <p:cNvSpPr>
            <a:spLocks noGrp="1"/>
          </p:cNvSpPr>
          <p:nvPr>
            <p:ph type="ftr" sz="quarter" idx="10"/>
          </p:nvPr>
        </p:nvSpPr>
        <p:spPr/>
        <p:txBody>
          <a:bodyPr/>
          <a:lstStyle/>
          <a:p>
            <a:pPr>
              <a:defRPr/>
            </a:pPr>
            <a:r>
              <a:rPr lang="en-US" altLang="en-US"/>
              <a:t>WEB</a:t>
            </a:r>
            <a:endParaRPr lang="en-US" altLang="en-US" dirty="0"/>
          </a:p>
        </p:txBody>
      </p:sp>
      <p:sp>
        <p:nvSpPr>
          <p:cNvPr id="9" name="Rectangle 8">
            <a:extLst>
              <a:ext uri="{FF2B5EF4-FFF2-40B4-BE49-F238E27FC236}">
                <a16:creationId xmlns:a16="http://schemas.microsoft.com/office/drawing/2014/main" id="{029613CA-1FE8-4433-B33E-38FC6D1450B5}"/>
              </a:ext>
            </a:extLst>
          </p:cNvPr>
          <p:cNvSpPr/>
          <p:nvPr/>
        </p:nvSpPr>
        <p:spPr bwMode="auto">
          <a:xfrm>
            <a:off x="416841" y="1287180"/>
            <a:ext cx="1480783" cy="2532649"/>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Processor</a:t>
            </a:r>
          </a:p>
        </p:txBody>
      </p:sp>
      <p:sp>
        <p:nvSpPr>
          <p:cNvPr id="5" name="Rectangle 4">
            <a:extLst>
              <a:ext uri="{FF2B5EF4-FFF2-40B4-BE49-F238E27FC236}">
                <a16:creationId xmlns:a16="http://schemas.microsoft.com/office/drawing/2014/main" id="{192D08D7-69BA-4CF0-8A65-2128F8890CD7}"/>
              </a:ext>
            </a:extLst>
          </p:cNvPr>
          <p:cNvSpPr/>
          <p:nvPr/>
        </p:nvSpPr>
        <p:spPr bwMode="auto">
          <a:xfrm>
            <a:off x="534829" y="1659155"/>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vCPU</a:t>
            </a:r>
          </a:p>
        </p:txBody>
      </p:sp>
      <p:sp>
        <p:nvSpPr>
          <p:cNvPr id="6" name="Rectangle 5">
            <a:extLst>
              <a:ext uri="{FF2B5EF4-FFF2-40B4-BE49-F238E27FC236}">
                <a16:creationId xmlns:a16="http://schemas.microsoft.com/office/drawing/2014/main" id="{2E69D2B5-D127-4E17-82DF-CE4F97DFA568}"/>
              </a:ext>
            </a:extLst>
          </p:cNvPr>
          <p:cNvSpPr/>
          <p:nvPr/>
        </p:nvSpPr>
        <p:spPr bwMode="auto">
          <a:xfrm>
            <a:off x="534828" y="2739602"/>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vCPU</a:t>
            </a:r>
          </a:p>
        </p:txBody>
      </p:sp>
      <p:sp>
        <p:nvSpPr>
          <p:cNvPr id="8" name="Rectangle 7">
            <a:extLst>
              <a:ext uri="{FF2B5EF4-FFF2-40B4-BE49-F238E27FC236}">
                <a16:creationId xmlns:a16="http://schemas.microsoft.com/office/drawing/2014/main" id="{EF350975-9259-4D2B-8634-229825B3EB38}"/>
              </a:ext>
            </a:extLst>
          </p:cNvPr>
          <p:cNvSpPr/>
          <p:nvPr/>
        </p:nvSpPr>
        <p:spPr bwMode="auto">
          <a:xfrm>
            <a:off x="2541643" y="1120877"/>
            <a:ext cx="863845" cy="3515033"/>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RAM</a:t>
            </a:r>
          </a:p>
        </p:txBody>
      </p:sp>
      <p:sp>
        <p:nvSpPr>
          <p:cNvPr id="11" name="Arrow: Left-Right 10">
            <a:extLst>
              <a:ext uri="{FF2B5EF4-FFF2-40B4-BE49-F238E27FC236}">
                <a16:creationId xmlns:a16="http://schemas.microsoft.com/office/drawing/2014/main" id="{062A1176-EBAD-4AA9-9FC6-5677FBE0BCEF}"/>
              </a:ext>
            </a:extLst>
          </p:cNvPr>
          <p:cNvSpPr/>
          <p:nvPr/>
        </p:nvSpPr>
        <p:spPr bwMode="auto">
          <a:xfrm>
            <a:off x="3405488" y="1282341"/>
            <a:ext cx="1418336" cy="427703"/>
          </a:xfrm>
          <a:prstGeom prst="lef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SOFTWARE</a:t>
            </a:r>
          </a:p>
        </p:txBody>
      </p:sp>
      <p:sp>
        <p:nvSpPr>
          <p:cNvPr id="12" name="Flowchart: Magnetic Disk 11">
            <a:extLst>
              <a:ext uri="{FF2B5EF4-FFF2-40B4-BE49-F238E27FC236}">
                <a16:creationId xmlns:a16="http://schemas.microsoft.com/office/drawing/2014/main" id="{059589D0-496C-4152-8DAD-4D3498003B52}"/>
              </a:ext>
            </a:extLst>
          </p:cNvPr>
          <p:cNvSpPr/>
          <p:nvPr/>
        </p:nvSpPr>
        <p:spPr bwMode="auto">
          <a:xfrm>
            <a:off x="4839971" y="808846"/>
            <a:ext cx="1629956" cy="1282543"/>
          </a:xfrm>
          <a:prstGeom prst="flowChartMagneticDisk">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OS Disk</a:t>
            </a:r>
          </a:p>
          <a:p>
            <a:pPr marL="0" marR="0" indent="0" algn="ctr" defTabSz="914400" rtl="0" eaLnBrk="0" fontAlgn="base" latinLnBrk="0" hangingPunct="0">
              <a:lnSpc>
                <a:spcPct val="100000"/>
              </a:lnSpc>
              <a:spcBef>
                <a:spcPct val="0"/>
              </a:spcBef>
              <a:spcAft>
                <a:spcPct val="0"/>
              </a:spcAft>
              <a:buClrTx/>
              <a:buSzTx/>
              <a:buFontTx/>
              <a:buNone/>
              <a:tabLst/>
            </a:pPr>
            <a:r>
              <a:rPr lang="en-GB" dirty="0"/>
              <a:t>(Image)</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3" name="Flowchart: Magnetic Disk 12">
            <a:extLst>
              <a:ext uri="{FF2B5EF4-FFF2-40B4-BE49-F238E27FC236}">
                <a16:creationId xmlns:a16="http://schemas.microsoft.com/office/drawing/2014/main" id="{D3CF0AD9-3B7F-4126-8409-3998A5E31730}"/>
              </a:ext>
            </a:extLst>
          </p:cNvPr>
          <p:cNvSpPr/>
          <p:nvPr/>
        </p:nvSpPr>
        <p:spPr bwMode="auto">
          <a:xfrm>
            <a:off x="4839971" y="3717155"/>
            <a:ext cx="1629956" cy="1282543"/>
          </a:xfrm>
          <a:prstGeom prst="flowChartMagneticDisk">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4" name="Flowchart: Magnetic Disk 13">
            <a:extLst>
              <a:ext uri="{FF2B5EF4-FFF2-40B4-BE49-F238E27FC236}">
                <a16:creationId xmlns:a16="http://schemas.microsoft.com/office/drawing/2014/main" id="{EFD458DD-6AF5-408C-8702-10D55D07CC3B}"/>
              </a:ext>
            </a:extLst>
          </p:cNvPr>
          <p:cNvSpPr/>
          <p:nvPr/>
        </p:nvSpPr>
        <p:spPr bwMode="auto">
          <a:xfrm>
            <a:off x="4982502" y="4265999"/>
            <a:ext cx="1629956" cy="1421958"/>
          </a:xfrm>
          <a:prstGeom prst="flowChartMagneticDisk">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Virtual</a:t>
            </a:r>
          </a:p>
          <a:p>
            <a:pPr marL="0" marR="0" indent="0" algn="ctr" defTabSz="914400" rtl="0" eaLnBrk="0" fontAlgn="base" latinLnBrk="0" hangingPunct="0">
              <a:lnSpc>
                <a:spcPct val="100000"/>
              </a:lnSpc>
              <a:spcBef>
                <a:spcPct val="0"/>
              </a:spcBef>
              <a:spcAft>
                <a:spcPct val="0"/>
              </a:spcAft>
              <a:buClrTx/>
              <a:buSzTx/>
              <a:buFontTx/>
              <a:buNone/>
              <a:tabLst/>
            </a:pPr>
            <a:r>
              <a:rPr lang="en-GB" dirty="0"/>
              <a:t>Hard Drives</a:t>
            </a:r>
            <a:endParaRPr kumimoji="0" lang="en-GB" sz="1800" b="0" i="0" u="none" strike="noStrike" cap="none" normalizeH="0" baseline="0" dirty="0">
              <a:ln>
                <a:noFill/>
              </a:ln>
              <a:solidFill>
                <a:schemeClr val="tx1"/>
              </a:solidFill>
              <a:effectLst/>
              <a:latin typeface="Helvetica"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lang="en-GB" dirty="0"/>
              <a:t>(VHDs)</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5" name="Arrow: Left-Right 14">
            <a:extLst>
              <a:ext uri="{FF2B5EF4-FFF2-40B4-BE49-F238E27FC236}">
                <a16:creationId xmlns:a16="http://schemas.microsoft.com/office/drawing/2014/main" id="{DE4B942C-2520-4361-84A3-9096F33027C1}"/>
              </a:ext>
            </a:extLst>
          </p:cNvPr>
          <p:cNvSpPr/>
          <p:nvPr/>
        </p:nvSpPr>
        <p:spPr bwMode="auto">
          <a:xfrm>
            <a:off x="3431462" y="4052142"/>
            <a:ext cx="1418336" cy="427703"/>
          </a:xfrm>
          <a:prstGeom prst="lef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DATA</a:t>
            </a:r>
          </a:p>
        </p:txBody>
      </p:sp>
      <p:sp>
        <p:nvSpPr>
          <p:cNvPr id="16" name="Arrow: Left-Right 15">
            <a:extLst>
              <a:ext uri="{FF2B5EF4-FFF2-40B4-BE49-F238E27FC236}">
                <a16:creationId xmlns:a16="http://schemas.microsoft.com/office/drawing/2014/main" id="{14EF0123-F2F0-4C08-AA8E-ABFF2672BD76}"/>
              </a:ext>
            </a:extLst>
          </p:cNvPr>
          <p:cNvSpPr/>
          <p:nvPr/>
        </p:nvSpPr>
        <p:spPr bwMode="auto">
          <a:xfrm>
            <a:off x="1677798" y="1923321"/>
            <a:ext cx="863845" cy="427703"/>
          </a:xfrm>
          <a:prstGeom prst="lef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bg1"/>
              </a:solidFill>
              <a:effectLst/>
              <a:latin typeface="Helvetica" panose="020B0604020202020204" pitchFamily="34" charset="0"/>
            </a:endParaRPr>
          </a:p>
        </p:txBody>
      </p:sp>
      <p:sp>
        <p:nvSpPr>
          <p:cNvPr id="17" name="Arrow: Left-Right 16">
            <a:extLst>
              <a:ext uri="{FF2B5EF4-FFF2-40B4-BE49-F238E27FC236}">
                <a16:creationId xmlns:a16="http://schemas.microsoft.com/office/drawing/2014/main" id="{EAC56369-686F-45D8-B5EF-553C5181ED35}"/>
              </a:ext>
            </a:extLst>
          </p:cNvPr>
          <p:cNvSpPr/>
          <p:nvPr/>
        </p:nvSpPr>
        <p:spPr bwMode="auto">
          <a:xfrm>
            <a:off x="1661651" y="2987165"/>
            <a:ext cx="863845" cy="427703"/>
          </a:xfrm>
          <a:prstGeom prst="lef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bg1"/>
              </a:solidFill>
              <a:effectLst/>
              <a:latin typeface="Helvetica" panose="020B0604020202020204" pitchFamily="34" charset="0"/>
            </a:endParaRPr>
          </a:p>
        </p:txBody>
      </p:sp>
      <p:sp>
        <p:nvSpPr>
          <p:cNvPr id="18" name="Flowchart: Magnetic Disk 17">
            <a:extLst>
              <a:ext uri="{FF2B5EF4-FFF2-40B4-BE49-F238E27FC236}">
                <a16:creationId xmlns:a16="http://schemas.microsoft.com/office/drawing/2014/main" id="{07553300-2F3D-40F7-86CE-9AB47BDF4BB9}"/>
              </a:ext>
            </a:extLst>
          </p:cNvPr>
          <p:cNvSpPr/>
          <p:nvPr/>
        </p:nvSpPr>
        <p:spPr bwMode="auto">
          <a:xfrm>
            <a:off x="4843494" y="2252216"/>
            <a:ext cx="1629956" cy="1282543"/>
          </a:xfrm>
          <a:prstGeom prst="flowChartMagneticDisk">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Resource</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 Disk</a:t>
            </a:r>
          </a:p>
        </p:txBody>
      </p:sp>
      <p:sp>
        <p:nvSpPr>
          <p:cNvPr id="20" name="Arrow: Left-Right 19">
            <a:extLst>
              <a:ext uri="{FF2B5EF4-FFF2-40B4-BE49-F238E27FC236}">
                <a16:creationId xmlns:a16="http://schemas.microsoft.com/office/drawing/2014/main" id="{BB033C21-0434-4890-AE31-AE38952EBE2A}"/>
              </a:ext>
            </a:extLst>
          </p:cNvPr>
          <p:cNvSpPr/>
          <p:nvPr/>
        </p:nvSpPr>
        <p:spPr bwMode="auto">
          <a:xfrm>
            <a:off x="3421635" y="2774078"/>
            <a:ext cx="1418336" cy="427703"/>
          </a:xfrm>
          <a:prstGeom prst="lef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OS DATA</a:t>
            </a:r>
          </a:p>
        </p:txBody>
      </p:sp>
      <p:sp>
        <p:nvSpPr>
          <p:cNvPr id="21" name="TextBox 20">
            <a:extLst>
              <a:ext uri="{FF2B5EF4-FFF2-40B4-BE49-F238E27FC236}">
                <a16:creationId xmlns:a16="http://schemas.microsoft.com/office/drawing/2014/main" id="{F336C196-1204-49AD-BFE2-77E75EB27BD9}"/>
              </a:ext>
            </a:extLst>
          </p:cNvPr>
          <p:cNvSpPr txBox="1"/>
          <p:nvPr/>
        </p:nvSpPr>
        <p:spPr>
          <a:xfrm>
            <a:off x="6476973" y="2158478"/>
            <a:ext cx="2200445" cy="1477328"/>
          </a:xfrm>
          <a:prstGeom prst="rect">
            <a:avLst/>
          </a:prstGeom>
          <a:noFill/>
        </p:spPr>
        <p:txBody>
          <a:bodyPr wrap="square" rtlCol="0">
            <a:spAutoFit/>
          </a:bodyPr>
          <a:lstStyle/>
          <a:p>
            <a:r>
              <a:rPr lang="en-GB" dirty="0"/>
              <a:t>Short lived data for applications and processes.</a:t>
            </a:r>
          </a:p>
          <a:p>
            <a:r>
              <a:rPr lang="en-GB" dirty="0">
                <a:highlight>
                  <a:srgbClr val="FFFF00"/>
                </a:highlight>
              </a:rPr>
              <a:t>/dev/</a:t>
            </a:r>
            <a:r>
              <a:rPr lang="en-GB" dirty="0" err="1">
                <a:highlight>
                  <a:srgbClr val="FFFF00"/>
                </a:highlight>
              </a:rPr>
              <a:t>sdb</a:t>
            </a:r>
            <a:r>
              <a:rPr lang="en-GB" dirty="0">
                <a:highlight>
                  <a:srgbClr val="FFFF00"/>
                </a:highlight>
              </a:rPr>
              <a:t> for Linux</a:t>
            </a:r>
          </a:p>
          <a:p>
            <a:r>
              <a:rPr lang="en-GB" dirty="0">
                <a:highlight>
                  <a:srgbClr val="FFFF00"/>
                </a:highlight>
              </a:rPr>
              <a:t>D: for Windows</a:t>
            </a:r>
          </a:p>
        </p:txBody>
      </p:sp>
      <p:sp>
        <p:nvSpPr>
          <p:cNvPr id="22" name="TextBox 21">
            <a:extLst>
              <a:ext uri="{FF2B5EF4-FFF2-40B4-BE49-F238E27FC236}">
                <a16:creationId xmlns:a16="http://schemas.microsoft.com/office/drawing/2014/main" id="{64679868-FA3F-4631-9B68-8B602E069F31}"/>
              </a:ext>
            </a:extLst>
          </p:cNvPr>
          <p:cNvSpPr txBox="1"/>
          <p:nvPr/>
        </p:nvSpPr>
        <p:spPr>
          <a:xfrm>
            <a:off x="6666720" y="4256956"/>
            <a:ext cx="1820950" cy="923330"/>
          </a:xfrm>
          <a:prstGeom prst="rect">
            <a:avLst/>
          </a:prstGeom>
          <a:noFill/>
        </p:spPr>
        <p:txBody>
          <a:bodyPr wrap="square" rtlCol="0">
            <a:spAutoFit/>
          </a:bodyPr>
          <a:lstStyle/>
          <a:p>
            <a:r>
              <a:rPr lang="en-GB" dirty="0"/>
              <a:t>Optional. Store data after VM is stopped</a:t>
            </a:r>
          </a:p>
        </p:txBody>
      </p:sp>
      <p:pic>
        <p:nvPicPr>
          <p:cNvPr id="23" name="Picture 22">
            <a:extLst>
              <a:ext uri="{FF2B5EF4-FFF2-40B4-BE49-F238E27FC236}">
                <a16:creationId xmlns:a16="http://schemas.microsoft.com/office/drawing/2014/main" id="{2D33DA51-9912-4160-AE59-E31273F4FB71}"/>
              </a:ext>
            </a:extLst>
          </p:cNvPr>
          <p:cNvPicPr>
            <a:picLocks noChangeAspect="1"/>
          </p:cNvPicPr>
          <p:nvPr/>
        </p:nvPicPr>
        <p:blipFill>
          <a:blip r:embed="rId2"/>
          <a:stretch>
            <a:fillRect/>
          </a:stretch>
        </p:blipFill>
        <p:spPr>
          <a:xfrm>
            <a:off x="51448" y="4794021"/>
            <a:ext cx="4798350" cy="2047296"/>
          </a:xfrm>
          <a:prstGeom prst="rect">
            <a:avLst/>
          </a:prstGeom>
        </p:spPr>
      </p:pic>
      <p:sp>
        <p:nvSpPr>
          <p:cNvPr id="24" name="Rectangle: Rounded Corners 23">
            <a:extLst>
              <a:ext uri="{FF2B5EF4-FFF2-40B4-BE49-F238E27FC236}">
                <a16:creationId xmlns:a16="http://schemas.microsoft.com/office/drawing/2014/main" id="{DE93980F-A68B-4AB8-9D0E-E7AF51777C47}"/>
              </a:ext>
            </a:extLst>
          </p:cNvPr>
          <p:cNvSpPr/>
          <p:nvPr/>
        </p:nvSpPr>
        <p:spPr bwMode="auto">
          <a:xfrm>
            <a:off x="6150077" y="5876151"/>
            <a:ext cx="2810045" cy="923331"/>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Snapshot: </a:t>
            </a:r>
            <a:r>
              <a:rPr lang="en-GB" dirty="0"/>
              <a:t>a read-only crash-consistent full copy of a managed disk </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25" name="Arrow: Bent 24">
            <a:extLst>
              <a:ext uri="{FF2B5EF4-FFF2-40B4-BE49-F238E27FC236}">
                <a16:creationId xmlns:a16="http://schemas.microsoft.com/office/drawing/2014/main" id="{D23FB1A2-CEBE-44D3-AC13-535551F9540E}"/>
              </a:ext>
            </a:extLst>
          </p:cNvPr>
          <p:cNvSpPr/>
          <p:nvPr/>
        </p:nvSpPr>
        <p:spPr bwMode="auto">
          <a:xfrm rot="10800000" flipH="1">
            <a:off x="5599471" y="5700632"/>
            <a:ext cx="550606" cy="649058"/>
          </a:xfrm>
          <a:prstGeom prst="bentArrow">
            <a:avLst>
              <a:gd name="adj1" fmla="val 40255"/>
              <a:gd name="adj2" fmla="val 25000"/>
              <a:gd name="adj3" fmla="val 26515"/>
              <a:gd name="adj4" fmla="val 22542"/>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 name="TextBox 2">
            <a:extLst>
              <a:ext uri="{FF2B5EF4-FFF2-40B4-BE49-F238E27FC236}">
                <a16:creationId xmlns:a16="http://schemas.microsoft.com/office/drawing/2014/main" id="{BA567415-0CDE-47CB-908E-0A17A09A804F}"/>
              </a:ext>
            </a:extLst>
          </p:cNvPr>
          <p:cNvSpPr txBox="1"/>
          <p:nvPr/>
        </p:nvSpPr>
        <p:spPr>
          <a:xfrm>
            <a:off x="257175" y="3887410"/>
            <a:ext cx="2230206" cy="830997"/>
          </a:xfrm>
          <a:prstGeom prst="rect">
            <a:avLst/>
          </a:prstGeom>
          <a:noFill/>
        </p:spPr>
        <p:txBody>
          <a:bodyPr wrap="square" rtlCol="0">
            <a:spAutoFit/>
          </a:bodyPr>
          <a:lstStyle/>
          <a:p>
            <a:r>
              <a:rPr lang="en-GB" sz="1200" i="1" dirty="0"/>
              <a:t>The more vCPUs you have, the more time Azure allocates to run your VM and the faster it runs</a:t>
            </a:r>
          </a:p>
        </p:txBody>
      </p:sp>
    </p:spTree>
    <p:extLst>
      <p:ext uri="{BB962C8B-B14F-4D97-AF65-F5344CB8AC3E}">
        <p14:creationId xmlns:p14="http://schemas.microsoft.com/office/powerpoint/2010/main" val="486584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D01F-BA8C-42BB-A6D7-5E451A2A4E68}"/>
              </a:ext>
            </a:extLst>
          </p:cNvPr>
          <p:cNvSpPr>
            <a:spLocks noGrp="1"/>
          </p:cNvSpPr>
          <p:nvPr>
            <p:ph type="title"/>
          </p:nvPr>
        </p:nvSpPr>
        <p:spPr/>
        <p:txBody>
          <a:bodyPr/>
          <a:lstStyle/>
          <a:p>
            <a:r>
              <a:rPr lang="en-GB" dirty="0"/>
              <a:t>Disk Allocation and Performance</a:t>
            </a:r>
          </a:p>
        </p:txBody>
      </p:sp>
      <p:pic>
        <p:nvPicPr>
          <p:cNvPr id="6" name="Content Placeholder 5" descr="Diagram&#10;&#10;Description automatically generated">
            <a:extLst>
              <a:ext uri="{FF2B5EF4-FFF2-40B4-BE49-F238E27FC236}">
                <a16:creationId xmlns:a16="http://schemas.microsoft.com/office/drawing/2014/main" id="{6639A55D-7516-412A-806E-8F1D9D4567B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1044" y="1836440"/>
            <a:ext cx="5200944" cy="4415024"/>
          </a:xfrm>
          <a:solidFill>
            <a:schemeClr val="bg1"/>
          </a:solidFill>
        </p:spPr>
      </p:pic>
      <p:sp>
        <p:nvSpPr>
          <p:cNvPr id="4" name="Footer Placeholder 3">
            <a:extLst>
              <a:ext uri="{FF2B5EF4-FFF2-40B4-BE49-F238E27FC236}">
                <a16:creationId xmlns:a16="http://schemas.microsoft.com/office/drawing/2014/main" id="{B3DB8F0F-9956-41F9-8FB1-BC55567B7A46}"/>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D6DAEB4E-5C05-4AB7-B2FF-9D070AD6C54C}"/>
              </a:ext>
            </a:extLst>
          </p:cNvPr>
          <p:cNvSpPr txBox="1"/>
          <p:nvPr/>
        </p:nvSpPr>
        <p:spPr>
          <a:xfrm>
            <a:off x="504209" y="772082"/>
            <a:ext cx="8116530" cy="923330"/>
          </a:xfrm>
          <a:prstGeom prst="rect">
            <a:avLst/>
          </a:prstGeom>
          <a:noFill/>
        </p:spPr>
        <p:txBody>
          <a:bodyPr wrap="square" rtlCol="0">
            <a:spAutoFit/>
          </a:bodyPr>
          <a:lstStyle/>
          <a:p>
            <a:r>
              <a:rPr lang="en-GB" dirty="0"/>
              <a:t>The performance of a VM depends on a variety of factors, from how the VM uses the local SSD, to the number of disks attached, as well as the performance and caching type of the disks it has attached</a:t>
            </a:r>
          </a:p>
        </p:txBody>
      </p:sp>
      <p:sp>
        <p:nvSpPr>
          <p:cNvPr id="8" name="TextBox 7">
            <a:extLst>
              <a:ext uri="{FF2B5EF4-FFF2-40B4-BE49-F238E27FC236}">
                <a16:creationId xmlns:a16="http://schemas.microsoft.com/office/drawing/2014/main" id="{A14452FD-55BD-4B83-BCCC-942B77257532}"/>
              </a:ext>
            </a:extLst>
          </p:cNvPr>
          <p:cNvSpPr txBox="1"/>
          <p:nvPr/>
        </p:nvSpPr>
        <p:spPr>
          <a:xfrm>
            <a:off x="2421499" y="6303128"/>
            <a:ext cx="6722501" cy="307777"/>
          </a:xfrm>
          <a:prstGeom prst="rect">
            <a:avLst/>
          </a:prstGeom>
          <a:noFill/>
        </p:spPr>
        <p:txBody>
          <a:bodyPr wrap="square" rtlCol="0">
            <a:spAutoFit/>
          </a:bodyPr>
          <a:lstStyle/>
          <a:p>
            <a:r>
              <a:rPr lang="en-GB" sz="1400" i="1" dirty="0"/>
              <a:t>https://docs.microsoft.com/en-us/azure/virtual-machines/managed-disks-overview</a:t>
            </a:r>
          </a:p>
        </p:txBody>
      </p:sp>
      <p:sp>
        <p:nvSpPr>
          <p:cNvPr id="9" name="TextBox 8">
            <a:extLst>
              <a:ext uri="{FF2B5EF4-FFF2-40B4-BE49-F238E27FC236}">
                <a16:creationId xmlns:a16="http://schemas.microsoft.com/office/drawing/2014/main" id="{0D3854F5-CC4B-4C8C-A192-1D3CB5017121}"/>
              </a:ext>
            </a:extLst>
          </p:cNvPr>
          <p:cNvSpPr txBox="1"/>
          <p:nvPr/>
        </p:nvSpPr>
        <p:spPr>
          <a:xfrm flipH="1">
            <a:off x="5643716" y="3166789"/>
            <a:ext cx="3397044" cy="1754326"/>
          </a:xfrm>
          <a:prstGeom prst="rect">
            <a:avLst/>
          </a:prstGeom>
          <a:noFill/>
        </p:spPr>
        <p:txBody>
          <a:bodyPr wrap="square" rtlCol="0">
            <a:spAutoFit/>
          </a:bodyPr>
          <a:lstStyle/>
          <a:p>
            <a:r>
              <a:rPr lang="en-GB" dirty="0"/>
              <a:t>Example: A Standard_DS1v1 VM is prevented from achieving the 5,000 IOPS potential of a P30 disk, whether it is cached or not, because of limits at the SSD and network levels</a:t>
            </a:r>
          </a:p>
        </p:txBody>
      </p:sp>
      <p:sp>
        <p:nvSpPr>
          <p:cNvPr id="10" name="TextBox 9">
            <a:extLst>
              <a:ext uri="{FF2B5EF4-FFF2-40B4-BE49-F238E27FC236}">
                <a16:creationId xmlns:a16="http://schemas.microsoft.com/office/drawing/2014/main" id="{5DE28162-3FFA-4DB3-8724-46551345BA9D}"/>
              </a:ext>
            </a:extLst>
          </p:cNvPr>
          <p:cNvSpPr txBox="1"/>
          <p:nvPr/>
        </p:nvSpPr>
        <p:spPr>
          <a:xfrm flipH="1">
            <a:off x="271104" y="3487285"/>
            <a:ext cx="2703871" cy="369332"/>
          </a:xfrm>
          <a:prstGeom prst="rect">
            <a:avLst/>
          </a:prstGeom>
          <a:noFill/>
        </p:spPr>
        <p:txBody>
          <a:bodyPr wrap="square" rtlCol="0">
            <a:spAutoFit/>
          </a:bodyPr>
          <a:lstStyle/>
          <a:p>
            <a:r>
              <a:rPr lang="en-GB" dirty="0"/>
              <a:t>5,000 IOPS (200MBS)</a:t>
            </a:r>
          </a:p>
        </p:txBody>
      </p:sp>
      <p:sp>
        <p:nvSpPr>
          <p:cNvPr id="11" name="TextBox 10">
            <a:extLst>
              <a:ext uri="{FF2B5EF4-FFF2-40B4-BE49-F238E27FC236}">
                <a16:creationId xmlns:a16="http://schemas.microsoft.com/office/drawing/2014/main" id="{C5BB8FA7-F8E5-4F4E-923B-3C0D987E5558}"/>
              </a:ext>
            </a:extLst>
          </p:cNvPr>
          <p:cNvSpPr txBox="1"/>
          <p:nvPr/>
        </p:nvSpPr>
        <p:spPr>
          <a:xfrm flipH="1">
            <a:off x="2197510" y="4184213"/>
            <a:ext cx="2703871" cy="369332"/>
          </a:xfrm>
          <a:prstGeom prst="rect">
            <a:avLst/>
          </a:prstGeom>
          <a:noFill/>
        </p:spPr>
        <p:txBody>
          <a:bodyPr wrap="square" rtlCol="0">
            <a:spAutoFit/>
          </a:bodyPr>
          <a:lstStyle/>
          <a:p>
            <a:r>
              <a:rPr lang="en-GB" dirty="0"/>
              <a:t>4,000 IOPS (32MBS)</a:t>
            </a:r>
          </a:p>
        </p:txBody>
      </p:sp>
      <p:sp>
        <p:nvSpPr>
          <p:cNvPr id="12" name="TextBox 11">
            <a:extLst>
              <a:ext uri="{FF2B5EF4-FFF2-40B4-BE49-F238E27FC236}">
                <a16:creationId xmlns:a16="http://schemas.microsoft.com/office/drawing/2014/main" id="{41E9F125-008D-4DAA-B0F1-F891B1EF0531}"/>
              </a:ext>
            </a:extLst>
          </p:cNvPr>
          <p:cNvSpPr txBox="1"/>
          <p:nvPr/>
        </p:nvSpPr>
        <p:spPr>
          <a:xfrm flipH="1">
            <a:off x="533706" y="4983395"/>
            <a:ext cx="2546554" cy="369332"/>
          </a:xfrm>
          <a:prstGeom prst="rect">
            <a:avLst/>
          </a:prstGeom>
          <a:noFill/>
        </p:spPr>
        <p:txBody>
          <a:bodyPr wrap="square" rtlCol="0">
            <a:spAutoFit/>
          </a:bodyPr>
          <a:lstStyle/>
          <a:p>
            <a:r>
              <a:rPr lang="en-GB" dirty="0"/>
              <a:t>3,200 IOPS (32MBS)</a:t>
            </a:r>
          </a:p>
        </p:txBody>
      </p:sp>
    </p:spTree>
    <p:extLst>
      <p:ext uri="{BB962C8B-B14F-4D97-AF65-F5344CB8AC3E}">
        <p14:creationId xmlns:p14="http://schemas.microsoft.com/office/powerpoint/2010/main" val="3452931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C496A-DA40-4E51-B8D5-3AD42852E894}"/>
              </a:ext>
            </a:extLst>
          </p:cNvPr>
          <p:cNvSpPr>
            <a:spLocks noGrp="1"/>
          </p:cNvSpPr>
          <p:nvPr>
            <p:ph type="title"/>
          </p:nvPr>
        </p:nvSpPr>
        <p:spPr>
          <a:xfrm>
            <a:off x="257175" y="0"/>
            <a:ext cx="3120726" cy="844550"/>
          </a:xfrm>
        </p:spPr>
        <p:txBody>
          <a:bodyPr/>
          <a:lstStyle/>
          <a:p>
            <a:r>
              <a:rPr lang="en-GB" dirty="0"/>
              <a:t>Note</a:t>
            </a:r>
          </a:p>
        </p:txBody>
      </p:sp>
      <p:sp>
        <p:nvSpPr>
          <p:cNvPr id="3" name="Content Placeholder 2">
            <a:extLst>
              <a:ext uri="{FF2B5EF4-FFF2-40B4-BE49-F238E27FC236}">
                <a16:creationId xmlns:a16="http://schemas.microsoft.com/office/drawing/2014/main" id="{C301E614-68EE-4BA7-956F-2F79CF707882}"/>
              </a:ext>
            </a:extLst>
          </p:cNvPr>
          <p:cNvSpPr>
            <a:spLocks noGrp="1"/>
          </p:cNvSpPr>
          <p:nvPr>
            <p:ph idx="1"/>
          </p:nvPr>
        </p:nvSpPr>
        <p:spPr>
          <a:xfrm>
            <a:off x="257175" y="809768"/>
            <a:ext cx="8686800" cy="5029058"/>
          </a:xfrm>
        </p:spPr>
        <p:txBody>
          <a:bodyPr/>
          <a:lstStyle/>
          <a:p>
            <a:r>
              <a:rPr lang="en-GB" dirty="0"/>
              <a:t>Interestingly the disks can live “outside” of the VM e.g.</a:t>
            </a:r>
          </a:p>
          <a:p>
            <a:pPr lvl="1"/>
            <a:r>
              <a:rPr lang="en-GB" dirty="0"/>
              <a:t>When creating the VM you can specify that disks should detach when the VM is deleted (</a:t>
            </a:r>
            <a:r>
              <a:rPr lang="en-GB" i="1" dirty="0"/>
              <a:t>--</a:t>
            </a:r>
            <a:r>
              <a:rPr lang="en-GB" i="1" dirty="0" err="1"/>
              <a:t>os</a:t>
            </a:r>
            <a:r>
              <a:rPr lang="en-GB" i="1" dirty="0"/>
              <a:t>-disk-delete-option Detach</a:t>
            </a:r>
            <a:r>
              <a:rPr lang="en-GB" dirty="0"/>
              <a:t> and/or </a:t>
            </a:r>
            <a:r>
              <a:rPr lang="en-GB" i="1" dirty="0"/>
              <a:t>--data-disk-delete-option Detach</a:t>
            </a:r>
            <a:r>
              <a:rPr lang="en-GB" dirty="0"/>
              <a:t>)</a:t>
            </a:r>
          </a:p>
          <a:p>
            <a:pPr lvl="1"/>
            <a:r>
              <a:rPr lang="en-GB" dirty="0"/>
              <a:t>Also by creating a new managed disk from a snapshot</a:t>
            </a:r>
          </a:p>
          <a:p>
            <a:r>
              <a:rPr lang="en-GB" dirty="0"/>
              <a:t>For example, we can create a new VM and attach it to an existing managed operating system disk instead of using an image. We can also attach a data disk.</a:t>
            </a:r>
          </a:p>
          <a:p>
            <a:endParaRPr lang="en-GB" dirty="0"/>
          </a:p>
          <a:p>
            <a:endParaRPr lang="en-GB" dirty="0"/>
          </a:p>
          <a:p>
            <a:r>
              <a:rPr lang="en-GB" dirty="0"/>
              <a:t>You can attach and detach data disks at any time</a:t>
            </a:r>
          </a:p>
        </p:txBody>
      </p:sp>
      <p:sp>
        <p:nvSpPr>
          <p:cNvPr id="4" name="Footer Placeholder 3">
            <a:extLst>
              <a:ext uri="{FF2B5EF4-FFF2-40B4-BE49-F238E27FC236}">
                <a16:creationId xmlns:a16="http://schemas.microsoft.com/office/drawing/2014/main" id="{73CDA24F-8E13-4673-8F36-90B955046C36}"/>
              </a:ext>
            </a:extLst>
          </p:cNvPr>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7968D366-BEE4-448B-8B6B-CAD17876475B}"/>
              </a:ext>
            </a:extLst>
          </p:cNvPr>
          <p:cNvSpPr txBox="1"/>
          <p:nvPr/>
        </p:nvSpPr>
        <p:spPr>
          <a:xfrm>
            <a:off x="101139" y="3436137"/>
            <a:ext cx="8941721" cy="64633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--attach-</a:t>
            </a:r>
            <a:r>
              <a:rPr lang="en-GB" dirty="0" err="1">
                <a:solidFill>
                  <a:schemeClr val="accent1">
                    <a:lumMod val="50000"/>
                  </a:schemeClr>
                </a:solidFill>
              </a:rPr>
              <a:t>os</a:t>
            </a:r>
            <a:r>
              <a:rPr lang="en-GB" dirty="0">
                <a:solidFill>
                  <a:schemeClr val="accent1">
                    <a:lumMod val="50000"/>
                  </a:schemeClr>
                </a:solidFill>
              </a:rPr>
              <a:t>-disk </a:t>
            </a:r>
            <a:r>
              <a:rPr lang="en-GB" dirty="0" err="1">
                <a:solidFill>
                  <a:srgbClr val="FFC000"/>
                </a:solidFill>
              </a:rPr>
              <a:t>myOsDisk</a:t>
            </a:r>
            <a:r>
              <a:rPr lang="en-GB" dirty="0">
                <a:solidFill>
                  <a:srgbClr val="FFC000"/>
                </a:solidFill>
              </a:rPr>
              <a:t> </a:t>
            </a:r>
            <a:r>
              <a:rPr lang="en-GB" dirty="0">
                <a:solidFill>
                  <a:schemeClr val="accent1">
                    <a:lumMod val="50000"/>
                  </a:schemeClr>
                </a:solidFill>
              </a:rPr>
              <a:t>--attach-data-disks </a:t>
            </a:r>
            <a:r>
              <a:rPr lang="en-GB" dirty="0" err="1">
                <a:solidFill>
                  <a:srgbClr val="FFC000"/>
                </a:solidFill>
              </a:rPr>
              <a:t>myDataDisk</a:t>
            </a:r>
            <a:r>
              <a:rPr lang="en-GB" dirty="0">
                <a:solidFill>
                  <a:schemeClr val="accent1">
                    <a:lumMod val="50000"/>
                  </a:schemeClr>
                </a:solidFill>
              </a:rPr>
              <a:t> --</a:t>
            </a:r>
            <a:r>
              <a:rPr lang="en-GB" dirty="0" err="1">
                <a:solidFill>
                  <a:schemeClr val="accent1">
                    <a:lumMod val="50000"/>
                  </a:schemeClr>
                </a:solidFill>
              </a:rPr>
              <a:t>os</a:t>
            </a:r>
            <a:r>
              <a:rPr lang="en-GB" dirty="0">
                <a:solidFill>
                  <a:schemeClr val="accent1">
                    <a:lumMod val="50000"/>
                  </a:schemeClr>
                </a:solidFill>
              </a:rPr>
              <a:t>-type </a:t>
            </a:r>
            <a:r>
              <a:rPr lang="en-GB" dirty="0" err="1">
                <a:solidFill>
                  <a:srgbClr val="FFC000"/>
                </a:solidFill>
              </a:rPr>
              <a:t>linux</a:t>
            </a:r>
            <a:endParaRPr lang="en-GB" dirty="0">
              <a:solidFill>
                <a:srgbClr val="FFC000"/>
              </a:solidFill>
            </a:endParaRPr>
          </a:p>
        </p:txBody>
      </p:sp>
      <p:sp>
        <p:nvSpPr>
          <p:cNvPr id="7" name="TextBox 6">
            <a:extLst>
              <a:ext uri="{FF2B5EF4-FFF2-40B4-BE49-F238E27FC236}">
                <a16:creationId xmlns:a16="http://schemas.microsoft.com/office/drawing/2014/main" id="{C0636428-15FF-491A-B26C-F935E0A0F340}"/>
              </a:ext>
            </a:extLst>
          </p:cNvPr>
          <p:cNvSpPr txBox="1"/>
          <p:nvPr/>
        </p:nvSpPr>
        <p:spPr>
          <a:xfrm>
            <a:off x="101139" y="4498388"/>
            <a:ext cx="8941721" cy="2031325"/>
          </a:xfrm>
          <a:prstGeom prst="rect">
            <a:avLst/>
          </a:prstGeom>
          <a:solidFill>
            <a:srgbClr val="000000"/>
          </a:solidFill>
        </p:spPr>
        <p:txBody>
          <a:bodyPr wrap="square" rtlCol="0">
            <a:spAutoFit/>
          </a:bodyPr>
          <a:lstStyle/>
          <a:p>
            <a:r>
              <a:rPr lang="en-GB" dirty="0">
                <a:solidFill>
                  <a:schemeClr val="bg1"/>
                </a:solidFill>
              </a:rPr>
              <a:t>CREATE A NEW 128GB DISK (default size 1023 GB)</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disk attach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-name </a:t>
            </a:r>
            <a:r>
              <a:rPr lang="en-GB" dirty="0" err="1">
                <a:solidFill>
                  <a:srgbClr val="FFC000"/>
                </a:solidFill>
              </a:rPr>
              <a:t>myVm</a:t>
            </a:r>
            <a:r>
              <a:rPr lang="en-GB" dirty="0">
                <a:solidFill>
                  <a:schemeClr val="accent1">
                    <a:lumMod val="50000"/>
                  </a:schemeClr>
                </a:solidFill>
              </a:rPr>
              <a:t> --name </a:t>
            </a:r>
            <a:r>
              <a:rPr lang="en-GB" dirty="0" err="1">
                <a:solidFill>
                  <a:srgbClr val="FFC000"/>
                </a:solidFill>
              </a:rPr>
              <a:t>myDataDisk</a:t>
            </a:r>
            <a:r>
              <a:rPr lang="en-GB" dirty="0">
                <a:solidFill>
                  <a:schemeClr val="accent1">
                    <a:lumMod val="50000"/>
                  </a:schemeClr>
                </a:solidFill>
              </a:rPr>
              <a:t> </a:t>
            </a:r>
            <a:r>
              <a:rPr lang="en-GB" dirty="0">
                <a:solidFill>
                  <a:srgbClr val="FF0000"/>
                </a:solidFill>
              </a:rPr>
              <a:t>--new</a:t>
            </a:r>
            <a:r>
              <a:rPr lang="en-GB" dirty="0">
                <a:solidFill>
                  <a:schemeClr val="accent1">
                    <a:lumMod val="50000"/>
                  </a:schemeClr>
                </a:solidFill>
              </a:rPr>
              <a:t> --size-</a:t>
            </a:r>
            <a:r>
              <a:rPr lang="en-GB" dirty="0" err="1">
                <a:solidFill>
                  <a:schemeClr val="accent1">
                    <a:lumMod val="50000"/>
                  </a:schemeClr>
                </a:solidFill>
              </a:rPr>
              <a:t>gb</a:t>
            </a:r>
            <a:r>
              <a:rPr lang="en-GB" dirty="0">
                <a:solidFill>
                  <a:schemeClr val="accent1">
                    <a:lumMod val="50000"/>
                  </a:schemeClr>
                </a:solidFill>
              </a:rPr>
              <a:t> </a:t>
            </a:r>
            <a:r>
              <a:rPr lang="en-GB" dirty="0">
                <a:solidFill>
                  <a:srgbClr val="FFC000"/>
                </a:solidFill>
              </a:rPr>
              <a:t>128</a:t>
            </a:r>
          </a:p>
          <a:p>
            <a:r>
              <a:rPr lang="en-GB" dirty="0">
                <a:solidFill>
                  <a:schemeClr val="bg1"/>
                </a:solidFill>
              </a:rPr>
              <a:t>EXISTING DISK DETACH AND RE-ATTACH</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disk detach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-name </a:t>
            </a:r>
            <a:r>
              <a:rPr lang="en-GB" dirty="0" err="1">
                <a:solidFill>
                  <a:srgbClr val="FFC000"/>
                </a:solidFill>
              </a:rPr>
              <a:t>myVm</a:t>
            </a:r>
            <a:r>
              <a:rPr lang="en-GB" dirty="0">
                <a:solidFill>
                  <a:schemeClr val="accent1">
                    <a:lumMod val="50000"/>
                  </a:schemeClr>
                </a:solidFill>
              </a:rPr>
              <a:t> --name </a:t>
            </a:r>
            <a:r>
              <a:rPr lang="en-GB" dirty="0" err="1">
                <a:solidFill>
                  <a:srgbClr val="FFC000"/>
                </a:solidFill>
              </a:rPr>
              <a:t>myDataDisk</a:t>
            </a:r>
            <a:r>
              <a:rPr lang="en-GB" dirty="0">
                <a:solidFill>
                  <a:srgbClr val="FFC000"/>
                </a:solidFill>
              </a:rPr>
              <a:t> </a:t>
            </a:r>
          </a:p>
          <a:p>
            <a:r>
              <a:rPr lang="en-GB" dirty="0">
                <a:solidFill>
                  <a:schemeClr val="bg1"/>
                </a:solidFill>
              </a:rPr>
              <a:t>$ </a:t>
            </a:r>
            <a:r>
              <a:rPr lang="en-GB" dirty="0" err="1">
                <a:solidFill>
                  <a:schemeClr val="tx1">
                    <a:lumMod val="40000"/>
                    <a:lumOff val="60000"/>
                  </a:schemeClr>
                </a:solidFill>
              </a:rPr>
              <a:t>diskId</a:t>
            </a:r>
            <a:r>
              <a:rPr lang="en-GB" dirty="0">
                <a:solidFill>
                  <a:schemeClr val="accent1">
                    <a:lumMod val="50000"/>
                  </a:schemeClr>
                </a:solidFill>
              </a:rPr>
              <a:t>=$(</a:t>
            </a:r>
            <a:r>
              <a:rPr lang="en-GB" dirty="0" err="1">
                <a:solidFill>
                  <a:schemeClr val="accent1">
                    <a:lumMod val="50000"/>
                  </a:schemeClr>
                </a:solidFill>
              </a:rPr>
              <a:t>az</a:t>
            </a:r>
            <a:r>
              <a:rPr lang="en-GB" dirty="0">
                <a:solidFill>
                  <a:schemeClr val="accent1">
                    <a:lumMod val="50000"/>
                  </a:schemeClr>
                </a:solidFill>
              </a:rPr>
              <a:t> disk show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 </a:t>
            </a:r>
            <a:r>
              <a:rPr lang="en-GB" dirty="0" err="1">
                <a:solidFill>
                  <a:srgbClr val="FFC000"/>
                </a:solidFill>
              </a:rPr>
              <a:t>myDataDisk</a:t>
            </a:r>
            <a:r>
              <a:rPr lang="en-GB" dirty="0">
                <a:solidFill>
                  <a:schemeClr val="accent1">
                    <a:lumMod val="50000"/>
                  </a:schemeClr>
                </a:solidFill>
              </a:rPr>
              <a:t> --query 'id' -o </a:t>
            </a:r>
            <a:r>
              <a:rPr lang="en-GB" dirty="0" err="1">
                <a:solidFill>
                  <a:schemeClr val="accent1">
                    <a:lumMod val="50000"/>
                  </a:schemeClr>
                </a:solidFill>
              </a:rPr>
              <a:t>tsv</a:t>
            </a:r>
            <a:r>
              <a:rPr lang="en-GB" dirty="0">
                <a:solidFill>
                  <a:schemeClr val="accent1">
                    <a:lumMod val="50000"/>
                  </a:schemeClr>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disk attach -g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-name </a:t>
            </a:r>
            <a:r>
              <a:rPr lang="en-GB" dirty="0" err="1">
                <a:solidFill>
                  <a:srgbClr val="FFC000"/>
                </a:solidFill>
              </a:rPr>
              <a:t>myVM</a:t>
            </a:r>
            <a:r>
              <a:rPr lang="en-GB" dirty="0">
                <a:solidFill>
                  <a:schemeClr val="accent1">
                    <a:lumMod val="50000"/>
                  </a:schemeClr>
                </a:solidFill>
              </a:rPr>
              <a:t> --name </a:t>
            </a:r>
            <a:r>
              <a:rPr lang="en-GB" dirty="0">
                <a:solidFill>
                  <a:schemeClr val="tx1">
                    <a:lumMod val="40000"/>
                    <a:lumOff val="60000"/>
                  </a:schemeClr>
                </a:solidFill>
              </a:rPr>
              <a:t>$</a:t>
            </a:r>
            <a:r>
              <a:rPr lang="en-GB" dirty="0" err="1">
                <a:solidFill>
                  <a:schemeClr val="tx1">
                    <a:lumMod val="40000"/>
                    <a:lumOff val="60000"/>
                  </a:schemeClr>
                </a:solidFill>
              </a:rPr>
              <a:t>diskId</a:t>
            </a:r>
            <a:endParaRPr lang="en-GB" dirty="0">
              <a:solidFill>
                <a:schemeClr val="tx1">
                  <a:lumMod val="40000"/>
                  <a:lumOff val="60000"/>
                </a:schemeClr>
              </a:solidFill>
            </a:endParaRPr>
          </a:p>
        </p:txBody>
      </p:sp>
      <p:sp>
        <p:nvSpPr>
          <p:cNvPr id="8" name="TextBox 7">
            <a:extLst>
              <a:ext uri="{FF2B5EF4-FFF2-40B4-BE49-F238E27FC236}">
                <a16:creationId xmlns:a16="http://schemas.microsoft.com/office/drawing/2014/main" id="{AFEE905D-9292-4ADE-8D46-0E9248353FA4}"/>
              </a:ext>
            </a:extLst>
          </p:cNvPr>
          <p:cNvSpPr txBox="1"/>
          <p:nvPr/>
        </p:nvSpPr>
        <p:spPr>
          <a:xfrm>
            <a:off x="2074460" y="6520166"/>
            <a:ext cx="5755102" cy="307777"/>
          </a:xfrm>
          <a:prstGeom prst="rect">
            <a:avLst/>
          </a:prstGeom>
          <a:noFill/>
        </p:spPr>
        <p:txBody>
          <a:bodyPr wrap="none" rtlCol="0">
            <a:spAutoFit/>
          </a:bodyPr>
          <a:lstStyle/>
          <a:p>
            <a:r>
              <a:rPr lang="en-GB" sz="1400" i="1" dirty="0"/>
              <a:t>https://docs.microsoft.com/en-us/azure/virtual-machines/linux/add-disk</a:t>
            </a:r>
          </a:p>
        </p:txBody>
      </p:sp>
      <p:sp>
        <p:nvSpPr>
          <p:cNvPr id="6" name="TextBox 5">
            <a:extLst>
              <a:ext uri="{FF2B5EF4-FFF2-40B4-BE49-F238E27FC236}">
                <a16:creationId xmlns:a16="http://schemas.microsoft.com/office/drawing/2014/main" id="{94D9A82D-00E0-1E7D-D986-EDB22733CD2D}"/>
              </a:ext>
            </a:extLst>
          </p:cNvPr>
          <p:cNvSpPr txBox="1"/>
          <p:nvPr/>
        </p:nvSpPr>
        <p:spPr>
          <a:xfrm>
            <a:off x="3291837" y="56936"/>
            <a:ext cx="5766100" cy="738664"/>
          </a:xfrm>
          <a:prstGeom prst="rect">
            <a:avLst/>
          </a:prstGeom>
          <a:solidFill>
            <a:schemeClr val="bg1"/>
          </a:solidFill>
        </p:spPr>
        <p:txBody>
          <a:bodyPr wrap="square" rtlCol="0">
            <a:spAutoFit/>
          </a:bodyPr>
          <a:lstStyle/>
          <a:p>
            <a:r>
              <a:rPr lang="en-GB" sz="1400" i="1" dirty="0">
                <a:solidFill>
                  <a:srgbClr val="FF0000"/>
                </a:solidFill>
              </a:rPr>
              <a:t>Typically we want to store data in blob storage, a file server or in database. So we do not tend to need data disks because they potentially waste a lot of space e.g. a 10GB disk containing 1Gb data.</a:t>
            </a:r>
          </a:p>
        </p:txBody>
      </p:sp>
    </p:spTree>
    <p:extLst>
      <p:ext uri="{BB962C8B-B14F-4D97-AF65-F5344CB8AC3E}">
        <p14:creationId xmlns:p14="http://schemas.microsoft.com/office/powerpoint/2010/main" val="38200042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2F0CE-5BDD-AFBC-6361-3BAC13A81F78}"/>
              </a:ext>
            </a:extLst>
          </p:cNvPr>
          <p:cNvSpPr>
            <a:spLocks noGrp="1"/>
          </p:cNvSpPr>
          <p:nvPr>
            <p:ph type="title"/>
          </p:nvPr>
        </p:nvSpPr>
        <p:spPr/>
        <p:txBody>
          <a:bodyPr/>
          <a:lstStyle/>
          <a:p>
            <a:r>
              <a:rPr lang="en-GB" dirty="0"/>
              <a:t>Virtual Hard Disk (VHD) Files</a:t>
            </a:r>
          </a:p>
        </p:txBody>
      </p:sp>
      <p:sp>
        <p:nvSpPr>
          <p:cNvPr id="3" name="Content Placeholder 2">
            <a:extLst>
              <a:ext uri="{FF2B5EF4-FFF2-40B4-BE49-F238E27FC236}">
                <a16:creationId xmlns:a16="http://schemas.microsoft.com/office/drawing/2014/main" id="{BE174A9E-FF5C-7BD7-A513-B51BE1B9BA47}"/>
              </a:ext>
            </a:extLst>
          </p:cNvPr>
          <p:cNvSpPr>
            <a:spLocks noGrp="1"/>
          </p:cNvSpPr>
          <p:nvPr>
            <p:ph idx="1"/>
          </p:nvPr>
        </p:nvSpPr>
        <p:spPr>
          <a:xfrm>
            <a:off x="257175" y="844550"/>
            <a:ext cx="8686800" cy="3813511"/>
          </a:xfrm>
        </p:spPr>
        <p:txBody>
          <a:bodyPr/>
          <a:lstStyle/>
          <a:p>
            <a:r>
              <a:rPr lang="en-GB" dirty="0"/>
              <a:t>The Virtual Hard Disk (VHD) format is a publicly-available image format specification that allows encapsulation of the hard disk into an individual file for use by the operating system as a virtual disk in all the same ways physical hard disks are used. </a:t>
            </a:r>
          </a:p>
          <a:p>
            <a:r>
              <a:rPr lang="en-GB" dirty="0"/>
              <a:t>These virtual disks are capable of hosting native file systems (NTFS, FAT, </a:t>
            </a:r>
            <a:r>
              <a:rPr lang="en-GB" dirty="0" err="1"/>
              <a:t>exFAT</a:t>
            </a:r>
            <a:r>
              <a:rPr lang="en-GB" dirty="0"/>
              <a:t>, and UDFS) while supporting standard disk and file operations.</a:t>
            </a:r>
          </a:p>
          <a:p>
            <a:endParaRPr lang="en-GB" dirty="0"/>
          </a:p>
          <a:p>
            <a:r>
              <a:rPr lang="en-GB" dirty="0"/>
              <a:t>You can upload a VHD file but it must be “prepared” for Azure</a:t>
            </a:r>
            <a:br>
              <a:rPr lang="en-GB" dirty="0"/>
            </a:br>
            <a:r>
              <a:rPr lang="en-GB" dirty="0"/>
              <a:t>https://docs.microsoft.com/en-us/azure/virtual-machines/windows/prepare-for-upload-vhd-image</a:t>
            </a:r>
          </a:p>
          <a:p>
            <a:endParaRPr lang="en-GB" dirty="0"/>
          </a:p>
          <a:p>
            <a:r>
              <a:rPr lang="en-GB" dirty="0"/>
              <a:t>You can also download a snapshot of a VM disk as a VHD file</a:t>
            </a:r>
            <a:br>
              <a:rPr lang="en-GB" dirty="0"/>
            </a:br>
            <a:r>
              <a:rPr lang="en-GB" dirty="0"/>
              <a:t>https://docs.microsoft.com/en-us/azure/virtual-machines/linux/download-vhd?tabs=azure-portal</a:t>
            </a:r>
          </a:p>
        </p:txBody>
      </p:sp>
      <p:sp>
        <p:nvSpPr>
          <p:cNvPr id="4" name="Footer Placeholder 3">
            <a:extLst>
              <a:ext uri="{FF2B5EF4-FFF2-40B4-BE49-F238E27FC236}">
                <a16:creationId xmlns:a16="http://schemas.microsoft.com/office/drawing/2014/main" id="{92776F27-64E6-95C8-E0B5-6AEAB0EC391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4AB7881-C767-6862-E5AD-A3863996D727}"/>
              </a:ext>
            </a:extLst>
          </p:cNvPr>
          <p:cNvSpPr txBox="1"/>
          <p:nvPr/>
        </p:nvSpPr>
        <p:spPr>
          <a:xfrm>
            <a:off x="537882" y="5890994"/>
            <a:ext cx="7605657" cy="646331"/>
          </a:xfrm>
          <a:prstGeom prst="rect">
            <a:avLst/>
          </a:prstGeom>
          <a:noFill/>
        </p:spPr>
        <p:txBody>
          <a:bodyPr wrap="square" rtlCol="0">
            <a:spAutoFit/>
          </a:bodyPr>
          <a:lstStyle/>
          <a:p>
            <a:r>
              <a:rPr lang="en-GB" dirty="0"/>
              <a:t>Typically, we never bother to do this because images for the OS we need will already be in the marketplace for us to use.</a:t>
            </a:r>
          </a:p>
        </p:txBody>
      </p:sp>
    </p:spTree>
    <p:extLst>
      <p:ext uri="{BB962C8B-B14F-4D97-AF65-F5344CB8AC3E}">
        <p14:creationId xmlns:p14="http://schemas.microsoft.com/office/powerpoint/2010/main" val="18824830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EF081-61A4-C6DB-619A-11FCAEE54A65}"/>
              </a:ext>
            </a:extLst>
          </p:cNvPr>
          <p:cNvSpPr>
            <a:spLocks noGrp="1"/>
          </p:cNvSpPr>
          <p:nvPr>
            <p:ph type="title"/>
          </p:nvPr>
        </p:nvSpPr>
        <p:spPr/>
        <p:txBody>
          <a:bodyPr/>
          <a:lstStyle/>
          <a:p>
            <a:r>
              <a:rPr lang="en-GB" dirty="0"/>
              <a:t>Managed Disks</a:t>
            </a:r>
          </a:p>
        </p:txBody>
      </p:sp>
      <p:sp>
        <p:nvSpPr>
          <p:cNvPr id="3" name="Content Placeholder 2">
            <a:extLst>
              <a:ext uri="{FF2B5EF4-FFF2-40B4-BE49-F238E27FC236}">
                <a16:creationId xmlns:a16="http://schemas.microsoft.com/office/drawing/2014/main" id="{D23080B0-1C52-7D4D-0874-23A651E0A9AD}"/>
              </a:ext>
            </a:extLst>
          </p:cNvPr>
          <p:cNvSpPr>
            <a:spLocks noGrp="1"/>
          </p:cNvSpPr>
          <p:nvPr>
            <p:ph idx="1"/>
          </p:nvPr>
        </p:nvSpPr>
        <p:spPr/>
        <p:txBody>
          <a:bodyPr/>
          <a:lstStyle/>
          <a:p>
            <a:r>
              <a:rPr lang="en-GB" dirty="0"/>
              <a:t>All Azure virtual machines have at least two disks: An operating system disk, and a temporary disk. </a:t>
            </a:r>
          </a:p>
          <a:p>
            <a:r>
              <a:rPr lang="en-GB" dirty="0"/>
              <a:t>The operating system disk is created from an image, and both the operating system disk and the image are actually virtual hard disks (VHDs) </a:t>
            </a:r>
            <a:r>
              <a:rPr lang="en-GB" b="1" dirty="0"/>
              <a:t>stored in an Azure storage account</a:t>
            </a:r>
            <a:r>
              <a:rPr lang="en-GB" dirty="0"/>
              <a:t>. </a:t>
            </a:r>
          </a:p>
          <a:p>
            <a:pPr lvl="1"/>
            <a:r>
              <a:rPr lang="en-GB" sz="1600" dirty="0"/>
              <a:t>Azure Disks are persisted in Hyper-V VHD format and stored as a page blob in Azure Storage</a:t>
            </a:r>
          </a:p>
          <a:p>
            <a:r>
              <a:rPr lang="en-GB" dirty="0"/>
              <a:t>You can specify how they are stored using the </a:t>
            </a:r>
            <a:r>
              <a:rPr lang="en-GB" b="1" dirty="0"/>
              <a:t>--storage-</a:t>
            </a:r>
            <a:r>
              <a:rPr lang="en-GB" b="1" dirty="0" err="1"/>
              <a:t>sku</a:t>
            </a:r>
            <a:r>
              <a:rPr lang="en-GB" dirty="0"/>
              <a:t> flag when creating the VM</a:t>
            </a:r>
          </a:p>
          <a:p>
            <a:pPr lvl="1"/>
            <a:r>
              <a:rPr lang="en-GB" dirty="0"/>
              <a:t>Seems to default to 30GB of </a:t>
            </a:r>
            <a:r>
              <a:rPr lang="en-GB" dirty="0" err="1"/>
              <a:t>Premium_LRS</a:t>
            </a:r>
            <a:endParaRPr lang="en-GB" dirty="0"/>
          </a:p>
        </p:txBody>
      </p:sp>
      <p:sp>
        <p:nvSpPr>
          <p:cNvPr id="4" name="Footer Placeholder 3">
            <a:extLst>
              <a:ext uri="{FF2B5EF4-FFF2-40B4-BE49-F238E27FC236}">
                <a16:creationId xmlns:a16="http://schemas.microsoft.com/office/drawing/2014/main" id="{CA2972FC-FF1D-9E03-DFFF-4912EDD67D46}"/>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4746476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AEE86-9C11-4EE2-BC8B-EB18E296E8E5}"/>
              </a:ext>
            </a:extLst>
          </p:cNvPr>
          <p:cNvSpPr>
            <a:spLocks noGrp="1"/>
          </p:cNvSpPr>
          <p:nvPr>
            <p:ph type="title"/>
          </p:nvPr>
        </p:nvSpPr>
        <p:spPr/>
        <p:txBody>
          <a:bodyPr/>
          <a:lstStyle/>
          <a:p>
            <a:r>
              <a:rPr lang="en-GB" dirty="0"/>
              <a:t>Virtual Networks (</a:t>
            </a:r>
            <a:r>
              <a:rPr lang="en-GB" dirty="0" err="1"/>
              <a:t>vNet</a:t>
            </a:r>
            <a:r>
              <a:rPr lang="en-GB" dirty="0"/>
              <a:t>)</a:t>
            </a:r>
          </a:p>
        </p:txBody>
      </p:sp>
      <p:sp>
        <p:nvSpPr>
          <p:cNvPr id="3" name="Content Placeholder 2">
            <a:extLst>
              <a:ext uri="{FF2B5EF4-FFF2-40B4-BE49-F238E27FC236}">
                <a16:creationId xmlns:a16="http://schemas.microsoft.com/office/drawing/2014/main" id="{C3D5EA15-6372-4F95-AFF5-0A29665ED822}"/>
              </a:ext>
            </a:extLst>
          </p:cNvPr>
          <p:cNvSpPr>
            <a:spLocks noGrp="1"/>
          </p:cNvSpPr>
          <p:nvPr>
            <p:ph idx="1"/>
          </p:nvPr>
        </p:nvSpPr>
        <p:spPr>
          <a:xfrm>
            <a:off x="129965" y="844550"/>
            <a:ext cx="8902636" cy="3964012"/>
          </a:xfrm>
        </p:spPr>
        <p:txBody>
          <a:bodyPr/>
          <a:lstStyle/>
          <a:p>
            <a:r>
              <a:rPr lang="en-GB" dirty="0"/>
              <a:t>A virtual machine </a:t>
            </a:r>
            <a:r>
              <a:rPr lang="en-GB" b="1" dirty="0"/>
              <a:t>must have at least one Network Interface </a:t>
            </a:r>
            <a:r>
              <a:rPr lang="en-GB" dirty="0"/>
              <a:t>(NIC). </a:t>
            </a:r>
          </a:p>
          <a:p>
            <a:pPr lvl="1"/>
            <a:r>
              <a:rPr lang="en-GB" dirty="0"/>
              <a:t>Each NIC attached to a VM is </a:t>
            </a:r>
            <a:r>
              <a:rPr lang="en-GB" b="1" dirty="0"/>
              <a:t>assigned a MAC address </a:t>
            </a:r>
            <a:r>
              <a:rPr lang="en-GB" dirty="0"/>
              <a:t>that doesn't change until the VM is deleted</a:t>
            </a:r>
          </a:p>
          <a:p>
            <a:r>
              <a:rPr lang="en-GB" dirty="0"/>
              <a:t>The virtual machine (VM) </a:t>
            </a:r>
            <a:r>
              <a:rPr lang="en-GB" b="1" dirty="0"/>
              <a:t>must be connected to a virtual network and subnet </a:t>
            </a:r>
            <a:r>
              <a:rPr lang="en-GB" dirty="0"/>
              <a:t>via a NIC</a:t>
            </a:r>
          </a:p>
          <a:p>
            <a:pPr lvl="1">
              <a:buFont typeface="Wingdings" panose="05000000000000000000" pitchFamily="2" charset="2"/>
              <a:buChar char="Ø"/>
            </a:pPr>
            <a:r>
              <a:rPr lang="en-GB" dirty="0"/>
              <a:t>You </a:t>
            </a:r>
            <a:r>
              <a:rPr lang="en-GB" u="sng" dirty="0"/>
              <a:t>cannot</a:t>
            </a:r>
            <a:r>
              <a:rPr lang="en-GB" dirty="0"/>
              <a:t> change the virtual network associated with a VM but you </a:t>
            </a:r>
            <a:r>
              <a:rPr lang="en-GB" u="sng" dirty="0"/>
              <a:t>can</a:t>
            </a:r>
            <a:r>
              <a:rPr lang="en-GB" dirty="0"/>
              <a:t> change the subnet</a:t>
            </a:r>
          </a:p>
          <a:p>
            <a:r>
              <a:rPr lang="en-GB" dirty="0"/>
              <a:t>Creating a VM will </a:t>
            </a:r>
            <a:r>
              <a:rPr lang="en-GB" b="1" dirty="0"/>
              <a:t>automatically create a virtual network </a:t>
            </a:r>
            <a:r>
              <a:rPr lang="en-GB" dirty="0"/>
              <a:t>(10.0.0.0/16)</a:t>
            </a:r>
            <a:r>
              <a:rPr lang="en-GB" b="1" dirty="0"/>
              <a:t>, subnet </a:t>
            </a:r>
            <a:r>
              <a:rPr lang="en-GB" dirty="0"/>
              <a:t>(10.0.0.0/24)</a:t>
            </a:r>
            <a:r>
              <a:rPr lang="en-GB" b="1" dirty="0"/>
              <a:t> and NIC since a VM must have one of each of these </a:t>
            </a:r>
          </a:p>
          <a:p>
            <a:pPr lvl="1">
              <a:buFont typeface="Wingdings" panose="05000000000000000000" pitchFamily="2" charset="2"/>
              <a:buChar char="Ø"/>
            </a:pPr>
            <a:r>
              <a:rPr lang="en-GB" dirty="0"/>
              <a:t>Unless you have created them yourself, in which case you can create the VM specifying them</a:t>
            </a:r>
          </a:p>
          <a:p>
            <a:endParaRPr lang="en-GB" dirty="0"/>
          </a:p>
          <a:p>
            <a:pPr>
              <a:buFont typeface="Wingdings" panose="05000000000000000000" pitchFamily="2" charset="2"/>
              <a:buChar char="Ø"/>
            </a:pPr>
            <a:endParaRPr lang="en-GB" dirty="0"/>
          </a:p>
        </p:txBody>
      </p:sp>
      <p:sp>
        <p:nvSpPr>
          <p:cNvPr id="4" name="Footer Placeholder 3">
            <a:extLst>
              <a:ext uri="{FF2B5EF4-FFF2-40B4-BE49-F238E27FC236}">
                <a16:creationId xmlns:a16="http://schemas.microsoft.com/office/drawing/2014/main" id="{78920696-678B-413B-B3F3-F755D79E357C}"/>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7B197572-7085-43A4-9536-98BC2D4ED872}"/>
              </a:ext>
            </a:extLst>
          </p:cNvPr>
          <p:cNvSpPr txBox="1"/>
          <p:nvPr/>
        </p:nvSpPr>
        <p:spPr>
          <a:xfrm>
            <a:off x="64893" y="4808562"/>
            <a:ext cx="9014214" cy="923330"/>
          </a:xfrm>
          <a:prstGeom prst="rect">
            <a:avLst/>
          </a:prstGeom>
          <a:solidFill>
            <a:schemeClr val="bg1"/>
          </a:solidFill>
        </p:spPr>
        <p:txBody>
          <a:bodyPr wrap="square" rtlCol="0">
            <a:spAutoFit/>
          </a:bodyPr>
          <a:lstStyle/>
          <a:p>
            <a:r>
              <a:rPr lang="en-GB" dirty="0"/>
              <a:t>Note: </a:t>
            </a:r>
            <a:r>
              <a:rPr lang="en-GB" b="1" dirty="0"/>
              <a:t>A VM has at least one private IP address (via a NIC), if you do not specify a static IP address (</a:t>
            </a:r>
            <a:r>
              <a:rPr lang="en-GB" b="1" i="1" dirty="0"/>
              <a:t>--private-</a:t>
            </a:r>
            <a:r>
              <a:rPr lang="en-GB" b="1" i="1" dirty="0" err="1"/>
              <a:t>ip</a:t>
            </a:r>
            <a:r>
              <a:rPr lang="en-GB" b="1" i="1" dirty="0"/>
              <a:t>-address</a:t>
            </a:r>
            <a:r>
              <a:rPr lang="en-GB" b="1" dirty="0"/>
              <a:t>) a dynamic one is automatically allocated which will change each time you restart the VM.</a:t>
            </a:r>
            <a:endParaRPr lang="en-GB" dirty="0"/>
          </a:p>
        </p:txBody>
      </p:sp>
      <p:sp>
        <p:nvSpPr>
          <p:cNvPr id="5" name="TextBox 4">
            <a:extLst>
              <a:ext uri="{FF2B5EF4-FFF2-40B4-BE49-F238E27FC236}">
                <a16:creationId xmlns:a16="http://schemas.microsoft.com/office/drawing/2014/main" id="{E59054EC-2249-75E9-694D-4EC22F1DA08F}"/>
              </a:ext>
            </a:extLst>
          </p:cNvPr>
          <p:cNvSpPr txBox="1"/>
          <p:nvPr/>
        </p:nvSpPr>
        <p:spPr>
          <a:xfrm>
            <a:off x="3778372" y="5898753"/>
            <a:ext cx="5300735" cy="523220"/>
          </a:xfrm>
          <a:prstGeom prst="rect">
            <a:avLst/>
          </a:prstGeom>
          <a:noFill/>
        </p:spPr>
        <p:txBody>
          <a:bodyPr wrap="square" rtlCol="0">
            <a:spAutoFit/>
          </a:bodyPr>
          <a:lstStyle/>
          <a:p>
            <a:r>
              <a:rPr lang="en-GB" sz="1400" b="1" i="1" dirty="0"/>
              <a:t>$</a:t>
            </a:r>
            <a:r>
              <a:rPr lang="en-GB" sz="1400" i="1" dirty="0"/>
              <a:t> actually only the first VM you create will create the default </a:t>
            </a:r>
            <a:r>
              <a:rPr lang="en-GB" sz="1400" i="1" dirty="0" err="1"/>
              <a:t>vNet</a:t>
            </a:r>
            <a:r>
              <a:rPr lang="en-GB" sz="1400" i="1" dirty="0"/>
              <a:t> and subnet, any subsequent VMs will share these defaults</a:t>
            </a:r>
          </a:p>
        </p:txBody>
      </p:sp>
      <p:sp>
        <p:nvSpPr>
          <p:cNvPr id="7" name="TextBox 6">
            <a:extLst>
              <a:ext uri="{FF2B5EF4-FFF2-40B4-BE49-F238E27FC236}">
                <a16:creationId xmlns:a16="http://schemas.microsoft.com/office/drawing/2014/main" id="{B9099585-C8C2-75E0-43C0-8E917D49F700}"/>
              </a:ext>
            </a:extLst>
          </p:cNvPr>
          <p:cNvSpPr txBox="1"/>
          <p:nvPr/>
        </p:nvSpPr>
        <p:spPr>
          <a:xfrm>
            <a:off x="7222367" y="3170229"/>
            <a:ext cx="284052" cy="307777"/>
          </a:xfrm>
          <a:prstGeom prst="rect">
            <a:avLst/>
          </a:prstGeom>
          <a:noFill/>
        </p:spPr>
        <p:txBody>
          <a:bodyPr wrap="none" rtlCol="0">
            <a:spAutoFit/>
          </a:bodyPr>
          <a:lstStyle/>
          <a:p>
            <a:r>
              <a:rPr lang="en-GB" sz="1400" b="1" dirty="0"/>
              <a:t>$</a:t>
            </a:r>
            <a:endParaRPr lang="en-GB" b="1" dirty="0"/>
          </a:p>
        </p:txBody>
      </p:sp>
    </p:spTree>
    <p:extLst>
      <p:ext uri="{BB962C8B-B14F-4D97-AF65-F5344CB8AC3E}">
        <p14:creationId xmlns:p14="http://schemas.microsoft.com/office/powerpoint/2010/main" val="16810368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F1380-F654-4449-A229-24341E14C1F2}"/>
              </a:ext>
            </a:extLst>
          </p:cNvPr>
          <p:cNvSpPr>
            <a:spLocks noGrp="1"/>
          </p:cNvSpPr>
          <p:nvPr>
            <p:ph type="title"/>
          </p:nvPr>
        </p:nvSpPr>
        <p:spPr/>
        <p:txBody>
          <a:bodyPr/>
          <a:lstStyle/>
          <a:p>
            <a:r>
              <a:rPr lang="en-GB" dirty="0" err="1"/>
              <a:t>vNet</a:t>
            </a:r>
            <a:r>
              <a:rPr lang="en-GB" dirty="0"/>
              <a:t> Address Ranges</a:t>
            </a:r>
          </a:p>
        </p:txBody>
      </p:sp>
      <p:sp>
        <p:nvSpPr>
          <p:cNvPr id="3" name="Content Placeholder 2">
            <a:extLst>
              <a:ext uri="{FF2B5EF4-FFF2-40B4-BE49-F238E27FC236}">
                <a16:creationId xmlns:a16="http://schemas.microsoft.com/office/drawing/2014/main" id="{33804B67-6263-451A-A162-96620C960CBF}"/>
              </a:ext>
            </a:extLst>
          </p:cNvPr>
          <p:cNvSpPr>
            <a:spLocks noGrp="1"/>
          </p:cNvSpPr>
          <p:nvPr>
            <p:ph idx="1"/>
          </p:nvPr>
        </p:nvSpPr>
        <p:spPr>
          <a:xfrm>
            <a:off x="168322" y="1113990"/>
            <a:ext cx="7169624" cy="4724835"/>
          </a:xfrm>
        </p:spPr>
        <p:txBody>
          <a:bodyPr/>
          <a:lstStyle/>
          <a:p>
            <a:r>
              <a:rPr lang="en-GB" dirty="0"/>
              <a:t>Recommended private address ranges from RFC1918</a:t>
            </a:r>
          </a:p>
          <a:p>
            <a:pPr lvl="1"/>
            <a:r>
              <a:rPr lang="pt-BR" dirty="0"/>
              <a:t>10.0.0.0 - 10.255.255.255 (10/8 prefix)     </a:t>
            </a:r>
            <a:r>
              <a:rPr lang="pt-BR" b="1" dirty="0">
                <a:sym typeface="Wingdings" panose="05000000000000000000" pitchFamily="2" charset="2"/>
              </a:rPr>
              <a:t> quite popular</a:t>
            </a:r>
            <a:endParaRPr lang="pt-BR" b="1" dirty="0"/>
          </a:p>
          <a:p>
            <a:pPr lvl="1"/>
            <a:r>
              <a:rPr lang="pt-BR" dirty="0"/>
              <a:t>172.16.0.0 - 172.31.255.255 (172.16/12 prefix)</a:t>
            </a:r>
          </a:p>
          <a:p>
            <a:pPr lvl="1"/>
            <a:r>
              <a:rPr lang="pt-BR" dirty="0"/>
              <a:t>192.168.0.0 - 192.168.255.255 (192.168/16 prefix)</a:t>
            </a:r>
          </a:p>
          <a:p>
            <a:pPr lvl="1"/>
            <a:r>
              <a:rPr lang="en-GB" dirty="0"/>
              <a:t>Others may work but may have undesirable side effects</a:t>
            </a:r>
          </a:p>
          <a:p>
            <a:endParaRPr lang="en-GB" dirty="0"/>
          </a:p>
          <a:p>
            <a:r>
              <a:rPr lang="en-GB" dirty="0"/>
              <a:t>DO NOT USE</a:t>
            </a:r>
          </a:p>
          <a:p>
            <a:pPr lvl="1"/>
            <a:r>
              <a:rPr lang="en-GB" dirty="0"/>
              <a:t>    224.0.0.0/4 (Multicast)</a:t>
            </a:r>
          </a:p>
          <a:p>
            <a:pPr lvl="1"/>
            <a:r>
              <a:rPr lang="en-GB" dirty="0"/>
              <a:t>    255.255.255.255/32 (Broadcast)</a:t>
            </a:r>
          </a:p>
          <a:p>
            <a:pPr lvl="1"/>
            <a:r>
              <a:rPr lang="en-GB" dirty="0"/>
              <a:t>    127.0.0.0/8 (Loopback)</a:t>
            </a:r>
          </a:p>
          <a:p>
            <a:pPr lvl="1"/>
            <a:r>
              <a:rPr lang="en-GB" dirty="0"/>
              <a:t>    169.254.0.0/16 (Link-local)</a:t>
            </a:r>
          </a:p>
          <a:p>
            <a:pPr lvl="1"/>
            <a:r>
              <a:rPr lang="en-GB" dirty="0"/>
              <a:t>    168.63.129.16/32 (Internal DNS)</a:t>
            </a:r>
          </a:p>
          <a:p>
            <a:endParaRPr lang="en-GB" dirty="0"/>
          </a:p>
          <a:p>
            <a:r>
              <a:rPr lang="en-GB" dirty="0"/>
              <a:t>You can use public IP addresses but these are </a:t>
            </a:r>
            <a:br>
              <a:rPr lang="en-GB" dirty="0"/>
            </a:br>
            <a:r>
              <a:rPr lang="en-GB" dirty="0"/>
              <a:t>not accessible from the Internet</a:t>
            </a:r>
          </a:p>
        </p:txBody>
      </p:sp>
      <p:sp>
        <p:nvSpPr>
          <p:cNvPr id="4" name="Footer Placeholder 3">
            <a:extLst>
              <a:ext uri="{FF2B5EF4-FFF2-40B4-BE49-F238E27FC236}">
                <a16:creationId xmlns:a16="http://schemas.microsoft.com/office/drawing/2014/main" id="{834A599F-1DC0-48E8-A969-6480D2393B4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9D28A89-9BD5-4B72-B19E-782E61D4AD64}"/>
              </a:ext>
            </a:extLst>
          </p:cNvPr>
          <p:cNvSpPr txBox="1"/>
          <p:nvPr/>
        </p:nvSpPr>
        <p:spPr>
          <a:xfrm>
            <a:off x="6103270" y="3671424"/>
            <a:ext cx="2961355" cy="3139321"/>
          </a:xfrm>
          <a:prstGeom prst="rect">
            <a:avLst/>
          </a:prstGeom>
          <a:solidFill>
            <a:schemeClr val="bg1"/>
          </a:solidFill>
          <a:ln>
            <a:solidFill>
              <a:srgbClr val="FF0000"/>
            </a:solidFill>
          </a:ln>
        </p:spPr>
        <p:txBody>
          <a:bodyPr wrap="square" rtlCol="0">
            <a:spAutoFit/>
          </a:bodyPr>
          <a:lstStyle/>
          <a:p>
            <a:r>
              <a:rPr lang="en-GB" dirty="0"/>
              <a:t>Note:</a:t>
            </a:r>
          </a:p>
          <a:p>
            <a:r>
              <a:rPr lang="en-GB" dirty="0"/>
              <a:t>if you create a </a:t>
            </a:r>
            <a:r>
              <a:rPr lang="en-GB" dirty="0" err="1"/>
              <a:t>vNet</a:t>
            </a:r>
            <a:r>
              <a:rPr lang="en-GB" dirty="0"/>
              <a:t> without specifying the address range you will be given a default address range e.g. 172.16.0.0/16</a:t>
            </a:r>
          </a:p>
          <a:p>
            <a:r>
              <a:rPr lang="en-GB" dirty="0"/>
              <a:t>That is 65,536 addresses, so you can see why we might want to divide these into subnets to make them more manageable</a:t>
            </a:r>
          </a:p>
        </p:txBody>
      </p:sp>
      <p:pic>
        <p:nvPicPr>
          <p:cNvPr id="9" name="Graphic 8" descr="Thumbs up sign with solid fill">
            <a:extLst>
              <a:ext uri="{FF2B5EF4-FFF2-40B4-BE49-F238E27FC236}">
                <a16:creationId xmlns:a16="http://schemas.microsoft.com/office/drawing/2014/main" id="{91D17148-7FAA-4223-8991-C634FAA7E5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45987" y="3220014"/>
            <a:ext cx="611596" cy="611596"/>
          </a:xfrm>
          <a:prstGeom prst="rect">
            <a:avLst/>
          </a:prstGeom>
        </p:spPr>
      </p:pic>
      <p:sp>
        <p:nvSpPr>
          <p:cNvPr id="7" name="TextBox 6">
            <a:extLst>
              <a:ext uri="{FF2B5EF4-FFF2-40B4-BE49-F238E27FC236}">
                <a16:creationId xmlns:a16="http://schemas.microsoft.com/office/drawing/2014/main" id="{4870329D-8385-36D0-E42E-F1C5B4C82A64}"/>
              </a:ext>
            </a:extLst>
          </p:cNvPr>
          <p:cNvSpPr txBox="1"/>
          <p:nvPr/>
        </p:nvSpPr>
        <p:spPr>
          <a:xfrm>
            <a:off x="6451980" y="2863410"/>
            <a:ext cx="2560092" cy="646331"/>
          </a:xfrm>
          <a:prstGeom prst="rect">
            <a:avLst/>
          </a:prstGeom>
          <a:noFill/>
          <a:ln>
            <a:solidFill>
              <a:schemeClr val="tx1"/>
            </a:solidFill>
          </a:ln>
        </p:spPr>
        <p:txBody>
          <a:bodyPr wrap="square">
            <a:spAutoFit/>
          </a:bodyPr>
          <a:lstStyle/>
          <a:p>
            <a:r>
              <a:rPr lang="en-GB" dirty="0"/>
              <a:t>CIDR notation IP/Mask</a:t>
            </a:r>
          </a:p>
          <a:p>
            <a:r>
              <a:rPr lang="en-GB" i="1" dirty="0"/>
              <a:t>Example: 10.1.0.0/16 </a:t>
            </a:r>
          </a:p>
        </p:txBody>
      </p:sp>
    </p:spTree>
    <p:extLst>
      <p:ext uri="{BB962C8B-B14F-4D97-AF65-F5344CB8AC3E}">
        <p14:creationId xmlns:p14="http://schemas.microsoft.com/office/powerpoint/2010/main" val="19877304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8169047-809E-423A-8ACF-D3AB1051F415}"/>
              </a:ext>
            </a:extLst>
          </p:cNvPr>
          <p:cNvSpPr/>
          <p:nvPr/>
        </p:nvSpPr>
        <p:spPr bwMode="auto">
          <a:xfrm>
            <a:off x="1637755" y="4307037"/>
            <a:ext cx="593665" cy="398206"/>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35" name="Rectangle: Rounded Corners 34">
            <a:extLst>
              <a:ext uri="{FF2B5EF4-FFF2-40B4-BE49-F238E27FC236}">
                <a16:creationId xmlns:a16="http://schemas.microsoft.com/office/drawing/2014/main" id="{DFAB6ED2-B445-4A6B-8784-98D262262FEA}"/>
              </a:ext>
            </a:extLst>
          </p:cNvPr>
          <p:cNvSpPr/>
          <p:nvPr/>
        </p:nvSpPr>
        <p:spPr bwMode="auto">
          <a:xfrm>
            <a:off x="2737285" y="4925182"/>
            <a:ext cx="768404" cy="331143"/>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200" b="0" i="0" u="none" strike="noStrike" cap="none" normalizeH="0" baseline="0" dirty="0">
              <a:ln>
                <a:noFill/>
              </a:ln>
              <a:solidFill>
                <a:schemeClr val="tx1"/>
              </a:solidFill>
              <a:effectLst/>
              <a:latin typeface="Helvetica" panose="020B0604020202020204" pitchFamily="34" charset="0"/>
            </a:endParaRPr>
          </a:p>
        </p:txBody>
      </p:sp>
      <p:sp>
        <p:nvSpPr>
          <p:cNvPr id="36" name="Rectangle: Rounded Corners 35">
            <a:extLst>
              <a:ext uri="{FF2B5EF4-FFF2-40B4-BE49-F238E27FC236}">
                <a16:creationId xmlns:a16="http://schemas.microsoft.com/office/drawing/2014/main" id="{E27A4162-97DE-48DD-B271-2274B44C2E3C}"/>
              </a:ext>
            </a:extLst>
          </p:cNvPr>
          <p:cNvSpPr/>
          <p:nvPr/>
        </p:nvSpPr>
        <p:spPr bwMode="auto">
          <a:xfrm>
            <a:off x="3479124" y="4924981"/>
            <a:ext cx="800338" cy="331143"/>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200" b="0" i="0" u="none" strike="noStrike" cap="none" normalizeH="0" baseline="0" dirty="0">
              <a:ln>
                <a:noFill/>
              </a:ln>
              <a:solidFill>
                <a:schemeClr val="tx1"/>
              </a:solidFill>
              <a:effectLst/>
              <a:latin typeface="Helvetica" panose="020B0604020202020204" pitchFamily="34" charset="0"/>
            </a:endParaRPr>
          </a:p>
        </p:txBody>
      </p:sp>
      <p:sp>
        <p:nvSpPr>
          <p:cNvPr id="2" name="Title 1">
            <a:extLst>
              <a:ext uri="{FF2B5EF4-FFF2-40B4-BE49-F238E27FC236}">
                <a16:creationId xmlns:a16="http://schemas.microsoft.com/office/drawing/2014/main" id="{9958FD08-A455-4EE4-9CC8-B9B363553186}"/>
              </a:ext>
            </a:extLst>
          </p:cNvPr>
          <p:cNvSpPr>
            <a:spLocks noGrp="1"/>
          </p:cNvSpPr>
          <p:nvPr>
            <p:ph type="title"/>
          </p:nvPr>
        </p:nvSpPr>
        <p:spPr>
          <a:xfrm>
            <a:off x="257175" y="0"/>
            <a:ext cx="8686800" cy="663752"/>
          </a:xfrm>
        </p:spPr>
        <p:txBody>
          <a:bodyPr/>
          <a:lstStyle/>
          <a:p>
            <a:r>
              <a:rPr lang="en-GB" dirty="0"/>
              <a:t>VM and NICs</a:t>
            </a:r>
          </a:p>
        </p:txBody>
      </p:sp>
      <p:sp>
        <p:nvSpPr>
          <p:cNvPr id="3" name="Content Placeholder 2">
            <a:extLst>
              <a:ext uri="{FF2B5EF4-FFF2-40B4-BE49-F238E27FC236}">
                <a16:creationId xmlns:a16="http://schemas.microsoft.com/office/drawing/2014/main" id="{2BA23E5A-EC2F-4427-B53E-FAB413639F48}"/>
              </a:ext>
            </a:extLst>
          </p:cNvPr>
          <p:cNvSpPr>
            <a:spLocks noGrp="1"/>
          </p:cNvSpPr>
          <p:nvPr>
            <p:ph idx="1"/>
          </p:nvPr>
        </p:nvSpPr>
        <p:spPr>
          <a:xfrm>
            <a:off x="471944" y="1380449"/>
            <a:ext cx="8047703" cy="2709839"/>
          </a:xfrm>
        </p:spPr>
        <p:txBody>
          <a:bodyPr/>
          <a:lstStyle/>
          <a:p>
            <a:pPr>
              <a:buFont typeface="Wingdings" panose="05000000000000000000" pitchFamily="2" charset="2"/>
              <a:buChar char="q"/>
            </a:pPr>
            <a:r>
              <a:rPr lang="en-GB" dirty="0"/>
              <a:t>At a minimum the </a:t>
            </a:r>
            <a:r>
              <a:rPr lang="en-GB" b="1" dirty="0"/>
              <a:t>VM requires at least one Network interfaces </a:t>
            </a:r>
            <a:r>
              <a:rPr lang="en-GB" dirty="0"/>
              <a:t>(NIC) that:</a:t>
            </a:r>
          </a:p>
          <a:p>
            <a:pPr lvl="1">
              <a:buFont typeface="Wingdings" panose="05000000000000000000" pitchFamily="2" charset="2"/>
              <a:buChar char="q"/>
            </a:pPr>
            <a:r>
              <a:rPr lang="en-GB" dirty="0"/>
              <a:t>Provides at least one </a:t>
            </a:r>
            <a:r>
              <a:rPr lang="en-GB" b="1" dirty="0"/>
              <a:t>private IP address</a:t>
            </a:r>
          </a:p>
          <a:p>
            <a:pPr lvl="1">
              <a:buFont typeface="Wingdings" panose="05000000000000000000" pitchFamily="2" charset="2"/>
              <a:buChar char="q"/>
            </a:pPr>
            <a:r>
              <a:rPr lang="en-GB" dirty="0"/>
              <a:t>Is attached to a </a:t>
            </a:r>
            <a:r>
              <a:rPr lang="en-GB" b="1" dirty="0"/>
              <a:t>virtual network (and a subnet)</a:t>
            </a:r>
          </a:p>
          <a:p>
            <a:pPr lvl="2">
              <a:buFont typeface="Wingdings" panose="05000000000000000000" pitchFamily="2" charset="2"/>
              <a:buChar char="v"/>
            </a:pPr>
            <a:r>
              <a:rPr lang="en-GB" b="1" dirty="0"/>
              <a:t>You can add a Network Security Groups (NSG) to the VM’s NIC or to the subnet containing the VM</a:t>
            </a:r>
          </a:p>
          <a:p>
            <a:pPr lvl="2">
              <a:buFont typeface="Wingdings" panose="05000000000000000000" pitchFamily="2" charset="2"/>
              <a:buChar char="v"/>
            </a:pPr>
            <a:r>
              <a:rPr lang="en-GB" dirty="0"/>
              <a:t>You can add a VM to a Load balancer’s (LB) backend pool (usually by the </a:t>
            </a:r>
            <a:r>
              <a:rPr lang="en-GB" dirty="0" err="1"/>
              <a:t>IPConfig</a:t>
            </a:r>
            <a:r>
              <a:rPr lang="en-GB" dirty="0"/>
              <a:t> associated with the VM’s NIC)</a:t>
            </a:r>
          </a:p>
          <a:p>
            <a:endParaRPr lang="en-GB" dirty="0"/>
          </a:p>
        </p:txBody>
      </p:sp>
      <p:sp>
        <p:nvSpPr>
          <p:cNvPr id="4" name="Footer Placeholder 3">
            <a:extLst>
              <a:ext uri="{FF2B5EF4-FFF2-40B4-BE49-F238E27FC236}">
                <a16:creationId xmlns:a16="http://schemas.microsoft.com/office/drawing/2014/main" id="{7DB0A6AB-5A16-4CCB-BCF3-7C967904B35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3C8164F-712F-4B9D-AA79-698399261F1A}"/>
              </a:ext>
            </a:extLst>
          </p:cNvPr>
          <p:cNvSpPr txBox="1"/>
          <p:nvPr/>
        </p:nvSpPr>
        <p:spPr>
          <a:xfrm>
            <a:off x="2974975" y="6284093"/>
            <a:ext cx="5913798" cy="307777"/>
          </a:xfrm>
          <a:prstGeom prst="rect">
            <a:avLst/>
          </a:prstGeom>
          <a:noFill/>
        </p:spPr>
        <p:txBody>
          <a:bodyPr wrap="none" rtlCol="0">
            <a:spAutoFit/>
          </a:bodyPr>
          <a:lstStyle/>
          <a:p>
            <a:r>
              <a:rPr lang="en-GB" sz="1400" i="1" dirty="0"/>
              <a:t>https://docs.microsoft.com/en-us/azure/virtual-network/network-overview</a:t>
            </a:r>
          </a:p>
        </p:txBody>
      </p:sp>
      <p:sp>
        <p:nvSpPr>
          <p:cNvPr id="8" name="Rectangle: Rounded Corners 7">
            <a:extLst>
              <a:ext uri="{FF2B5EF4-FFF2-40B4-BE49-F238E27FC236}">
                <a16:creationId xmlns:a16="http://schemas.microsoft.com/office/drawing/2014/main" id="{76598F6C-8829-47F9-98F4-8013495DAD2B}"/>
              </a:ext>
            </a:extLst>
          </p:cNvPr>
          <p:cNvSpPr/>
          <p:nvPr/>
        </p:nvSpPr>
        <p:spPr bwMode="auto">
          <a:xfrm>
            <a:off x="2734343" y="4920720"/>
            <a:ext cx="1542689" cy="335605"/>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Helvetica" panose="020B0604020202020204" pitchFamily="34" charset="0"/>
              </a:rPr>
              <a:t>ipconfig</a:t>
            </a:r>
          </a:p>
        </p:txBody>
      </p:sp>
      <p:sp>
        <p:nvSpPr>
          <p:cNvPr id="7" name="Rectangle 6">
            <a:extLst>
              <a:ext uri="{FF2B5EF4-FFF2-40B4-BE49-F238E27FC236}">
                <a16:creationId xmlns:a16="http://schemas.microsoft.com/office/drawing/2014/main" id="{ECC3E276-6911-44EB-9A61-69D799E8E6B3}"/>
              </a:ext>
            </a:extLst>
          </p:cNvPr>
          <p:cNvSpPr/>
          <p:nvPr/>
        </p:nvSpPr>
        <p:spPr bwMode="auto">
          <a:xfrm>
            <a:off x="2734343" y="4654591"/>
            <a:ext cx="1542689" cy="289068"/>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NIC</a:t>
            </a:r>
          </a:p>
        </p:txBody>
      </p:sp>
      <p:sp>
        <p:nvSpPr>
          <p:cNvPr id="9" name="Rectangle: Rounded Corners 8">
            <a:extLst>
              <a:ext uri="{FF2B5EF4-FFF2-40B4-BE49-F238E27FC236}">
                <a16:creationId xmlns:a16="http://schemas.microsoft.com/office/drawing/2014/main" id="{D842AB87-1F5A-4B3E-9B3C-4ED02E1D8915}"/>
              </a:ext>
            </a:extLst>
          </p:cNvPr>
          <p:cNvSpPr/>
          <p:nvPr/>
        </p:nvSpPr>
        <p:spPr bwMode="auto">
          <a:xfrm>
            <a:off x="3740189" y="4687037"/>
            <a:ext cx="484234" cy="224175"/>
          </a:xfrm>
          <a:prstGeom prst="roundRect">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Helvetica" panose="020B0604020202020204" pitchFamily="34" charset="0"/>
              </a:rPr>
              <a:t>NSG</a:t>
            </a:r>
          </a:p>
        </p:txBody>
      </p:sp>
      <p:sp>
        <p:nvSpPr>
          <p:cNvPr id="10" name="Rectangle: Rounded Corners 9">
            <a:extLst>
              <a:ext uri="{FF2B5EF4-FFF2-40B4-BE49-F238E27FC236}">
                <a16:creationId xmlns:a16="http://schemas.microsoft.com/office/drawing/2014/main" id="{91ABDA61-9E49-4EF4-97F4-4CE49DC6A048}"/>
              </a:ext>
            </a:extLst>
          </p:cNvPr>
          <p:cNvSpPr/>
          <p:nvPr/>
        </p:nvSpPr>
        <p:spPr bwMode="auto">
          <a:xfrm>
            <a:off x="3438339" y="4988232"/>
            <a:ext cx="800339" cy="224175"/>
          </a:xfrm>
          <a:prstGeom prst="roundRect">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Helvetica" panose="020B0604020202020204" pitchFamily="34" charset="0"/>
              </a:rPr>
              <a:t>Private IP</a:t>
            </a:r>
          </a:p>
        </p:txBody>
      </p:sp>
      <p:sp>
        <p:nvSpPr>
          <p:cNvPr id="11" name="Rectangle 10">
            <a:extLst>
              <a:ext uri="{FF2B5EF4-FFF2-40B4-BE49-F238E27FC236}">
                <a16:creationId xmlns:a16="http://schemas.microsoft.com/office/drawing/2014/main" id="{3787E980-AA2B-463D-83D1-185D2C1A1ADB}"/>
              </a:ext>
            </a:extLst>
          </p:cNvPr>
          <p:cNvSpPr/>
          <p:nvPr/>
        </p:nvSpPr>
        <p:spPr bwMode="auto">
          <a:xfrm>
            <a:off x="1781605" y="5598488"/>
            <a:ext cx="2029380" cy="362736"/>
          </a:xfrm>
          <a:prstGeom prst="rect">
            <a:avLst/>
          </a:prstGeom>
          <a:solidFill>
            <a:srgbClr val="00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vNet</a:t>
            </a:r>
            <a:endParaRPr kumimoji="0" lang="en-GB" sz="1800" b="0" i="0" u="none" strike="noStrike" cap="none" normalizeH="0" baseline="0" dirty="0">
              <a:ln>
                <a:noFill/>
              </a:ln>
              <a:solidFill>
                <a:schemeClr val="bg1"/>
              </a:solidFill>
              <a:effectLst/>
              <a:latin typeface="Helvetica" panose="020B0604020202020204" pitchFamily="34" charset="0"/>
            </a:endParaRPr>
          </a:p>
        </p:txBody>
      </p:sp>
      <p:cxnSp>
        <p:nvCxnSpPr>
          <p:cNvPr id="13" name="Straight Connector 12">
            <a:extLst>
              <a:ext uri="{FF2B5EF4-FFF2-40B4-BE49-F238E27FC236}">
                <a16:creationId xmlns:a16="http://schemas.microsoft.com/office/drawing/2014/main" id="{98E0E89C-DA62-44DB-B775-3D667870FFB4}"/>
              </a:ext>
            </a:extLst>
          </p:cNvPr>
          <p:cNvCxnSpPr>
            <a:cxnSpLocks/>
            <a:stCxn id="35" idx="2"/>
            <a:endCxn id="18" idx="0"/>
          </p:cNvCxnSpPr>
          <p:nvPr/>
        </p:nvCxnSpPr>
        <p:spPr bwMode="auto">
          <a:xfrm flipH="1">
            <a:off x="3114863" y="5256325"/>
            <a:ext cx="6624" cy="392232"/>
          </a:xfrm>
          <a:prstGeom prst="line">
            <a:avLst/>
          </a:prstGeom>
          <a:solidFill>
            <a:schemeClr val="accent1"/>
          </a:solidFill>
          <a:ln w="15875" cap="flat" cmpd="sng" algn="ctr">
            <a:solidFill>
              <a:srgbClr val="FF0000"/>
            </a:solidFill>
            <a:prstDash val="solid"/>
            <a:round/>
            <a:headEnd type="arrow"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Rectangle: Rounded Corners 17">
            <a:extLst>
              <a:ext uri="{FF2B5EF4-FFF2-40B4-BE49-F238E27FC236}">
                <a16:creationId xmlns:a16="http://schemas.microsoft.com/office/drawing/2014/main" id="{75BF033A-5E36-409F-AB10-10B32A98BFCA}"/>
              </a:ext>
            </a:extLst>
          </p:cNvPr>
          <p:cNvSpPr/>
          <p:nvPr/>
        </p:nvSpPr>
        <p:spPr bwMode="auto">
          <a:xfrm>
            <a:off x="2477734" y="5648557"/>
            <a:ext cx="1274257" cy="275929"/>
          </a:xfrm>
          <a:prstGeom prst="roundRect">
            <a:avLst/>
          </a:prstGeom>
          <a:solidFill>
            <a:srgbClr val="FFFFCC"/>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Helvetica" panose="020B0604020202020204" pitchFamily="34" charset="0"/>
              </a:rPr>
              <a:t>Subnet</a:t>
            </a:r>
          </a:p>
        </p:txBody>
      </p:sp>
      <p:sp>
        <p:nvSpPr>
          <p:cNvPr id="17" name="Rectangle: Rounded Corners 16">
            <a:extLst>
              <a:ext uri="{FF2B5EF4-FFF2-40B4-BE49-F238E27FC236}">
                <a16:creationId xmlns:a16="http://schemas.microsoft.com/office/drawing/2014/main" id="{BAA39A41-8C5E-4519-8572-2703345F466E}"/>
              </a:ext>
            </a:extLst>
          </p:cNvPr>
          <p:cNvSpPr/>
          <p:nvPr/>
        </p:nvSpPr>
        <p:spPr bwMode="auto">
          <a:xfrm>
            <a:off x="3203840" y="5675431"/>
            <a:ext cx="484234" cy="224175"/>
          </a:xfrm>
          <a:prstGeom prst="roundRect">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Helvetica" panose="020B0604020202020204" pitchFamily="34" charset="0"/>
              </a:rPr>
              <a:t>NSG</a:t>
            </a:r>
          </a:p>
        </p:txBody>
      </p:sp>
      <p:sp>
        <p:nvSpPr>
          <p:cNvPr id="25" name="Isosceles Triangle 24">
            <a:extLst>
              <a:ext uri="{FF2B5EF4-FFF2-40B4-BE49-F238E27FC236}">
                <a16:creationId xmlns:a16="http://schemas.microsoft.com/office/drawing/2014/main" id="{AE1BAF13-B16A-40B8-9CC6-5574712F0C0B}"/>
              </a:ext>
            </a:extLst>
          </p:cNvPr>
          <p:cNvSpPr/>
          <p:nvPr/>
        </p:nvSpPr>
        <p:spPr bwMode="auto">
          <a:xfrm>
            <a:off x="4914161" y="4598545"/>
            <a:ext cx="778715" cy="663678"/>
          </a:xfrm>
          <a:prstGeom prst="triangle">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LB</a:t>
            </a:r>
          </a:p>
        </p:txBody>
      </p:sp>
      <p:cxnSp>
        <p:nvCxnSpPr>
          <p:cNvPr id="27" name="Connector: Elbow 26">
            <a:extLst>
              <a:ext uri="{FF2B5EF4-FFF2-40B4-BE49-F238E27FC236}">
                <a16:creationId xmlns:a16="http://schemas.microsoft.com/office/drawing/2014/main" id="{254DA982-8168-4C94-AB65-3599B33AFB9F}"/>
              </a:ext>
            </a:extLst>
          </p:cNvPr>
          <p:cNvCxnSpPr>
            <a:stCxn id="36" idx="2"/>
            <a:endCxn id="25" idx="3"/>
          </p:cNvCxnSpPr>
          <p:nvPr/>
        </p:nvCxnSpPr>
        <p:spPr bwMode="auto">
          <a:xfrm rot="16200000" flipH="1">
            <a:off x="4588357" y="4547060"/>
            <a:ext cx="6099" cy="1424226"/>
          </a:xfrm>
          <a:prstGeom prst="bentConnector3">
            <a:avLst>
              <a:gd name="adj1" fmla="val 3848155"/>
            </a:avLst>
          </a:prstGeom>
          <a:solidFill>
            <a:schemeClr val="accent1"/>
          </a:solidFill>
          <a:ln w="15875" cap="flat" cmpd="sng" algn="ctr">
            <a:solidFill>
              <a:srgbClr val="FF0000"/>
            </a:solidFill>
            <a:prstDash val="solid"/>
            <a:round/>
            <a:headEnd type="arrow" w="med" len="med"/>
            <a:tailEnd type="non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1" name="Connector: Elbow 40">
            <a:extLst>
              <a:ext uri="{FF2B5EF4-FFF2-40B4-BE49-F238E27FC236}">
                <a16:creationId xmlns:a16="http://schemas.microsoft.com/office/drawing/2014/main" id="{6102219E-632F-4793-AF3E-F2AA386718ED}"/>
              </a:ext>
            </a:extLst>
          </p:cNvPr>
          <p:cNvCxnSpPr>
            <a:stCxn id="6" idx="3"/>
            <a:endCxn id="7" idx="1"/>
          </p:cNvCxnSpPr>
          <p:nvPr/>
        </p:nvCxnSpPr>
        <p:spPr bwMode="auto">
          <a:xfrm>
            <a:off x="2231420" y="4506140"/>
            <a:ext cx="502923" cy="292985"/>
          </a:xfrm>
          <a:prstGeom prst="bentConnector3">
            <a:avLst/>
          </a:prstGeom>
          <a:solidFill>
            <a:schemeClr val="accent1"/>
          </a:solidFill>
          <a:ln w="15875" cap="flat" cmpd="sng" algn="ctr">
            <a:solidFill>
              <a:schemeClr val="tx1"/>
            </a:solidFill>
            <a:prstDash val="solid"/>
            <a:round/>
            <a:headEnd type="none" w="med" len="med"/>
            <a:tailEnd type="non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8701796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330D4-AD2D-42F2-965D-C26FBE3BE0A8}"/>
              </a:ext>
            </a:extLst>
          </p:cNvPr>
          <p:cNvSpPr>
            <a:spLocks noGrp="1"/>
          </p:cNvSpPr>
          <p:nvPr>
            <p:ph type="title"/>
          </p:nvPr>
        </p:nvSpPr>
        <p:spPr/>
        <p:txBody>
          <a:bodyPr/>
          <a:lstStyle/>
          <a:p>
            <a:r>
              <a:rPr lang="en-GB" b="1" dirty="0"/>
              <a:t>Can I manually assign IP addresses to NICs within the VM operating system?</a:t>
            </a:r>
            <a:endParaRPr lang="en-GB" dirty="0"/>
          </a:p>
        </p:txBody>
      </p:sp>
      <p:sp>
        <p:nvSpPr>
          <p:cNvPr id="3" name="Content Placeholder 2">
            <a:extLst>
              <a:ext uri="{FF2B5EF4-FFF2-40B4-BE49-F238E27FC236}">
                <a16:creationId xmlns:a16="http://schemas.microsoft.com/office/drawing/2014/main" id="{B7B88CDA-7237-4B0D-ADCC-AB13214459F6}"/>
              </a:ext>
            </a:extLst>
          </p:cNvPr>
          <p:cNvSpPr>
            <a:spLocks noGrp="1"/>
          </p:cNvSpPr>
          <p:nvPr>
            <p:ph idx="1"/>
          </p:nvPr>
        </p:nvSpPr>
        <p:spPr/>
        <p:txBody>
          <a:bodyPr/>
          <a:lstStyle/>
          <a:p>
            <a:pPr marL="0" indent="0">
              <a:buNone/>
            </a:pPr>
            <a:r>
              <a:rPr lang="en-GB" u="sng" dirty="0"/>
              <a:t>Yes, but don’t do it.</a:t>
            </a:r>
          </a:p>
          <a:p>
            <a:r>
              <a:rPr lang="en-GB" dirty="0"/>
              <a:t>If the IP address assigned to an Azure NIC attached to a VM changes, and the IP address within the VM operating system is different, you lose connectivity to the VM.</a:t>
            </a:r>
          </a:p>
          <a:p>
            <a:r>
              <a:rPr lang="en-GB" dirty="0"/>
              <a:t>Do not modify the IP address settings within the virtual machine's operating system. </a:t>
            </a:r>
          </a:p>
          <a:p>
            <a:pPr lvl="1"/>
            <a:r>
              <a:rPr lang="en-GB" dirty="0"/>
              <a:t>The operating system is unaware of Azure public IP addresses.</a:t>
            </a:r>
          </a:p>
          <a:p>
            <a:r>
              <a:rPr lang="en-GB" dirty="0"/>
              <a:t>Use DHCP within the OS and let Azure assign the IP</a:t>
            </a:r>
          </a:p>
          <a:p>
            <a:pPr lvl="1"/>
            <a:r>
              <a:rPr lang="en-GB" dirty="0"/>
              <a:t>You can create a static IP address in Azure if required</a:t>
            </a:r>
          </a:p>
        </p:txBody>
      </p:sp>
      <p:sp>
        <p:nvSpPr>
          <p:cNvPr id="4" name="Footer Placeholder 3">
            <a:extLst>
              <a:ext uri="{FF2B5EF4-FFF2-40B4-BE49-F238E27FC236}">
                <a16:creationId xmlns:a16="http://schemas.microsoft.com/office/drawing/2014/main" id="{62FD822A-1631-4CCC-B3C0-3B4FA9A0E124}"/>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1424627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87B80-B58D-4C49-BF5E-D0DA9E523B36}"/>
              </a:ext>
            </a:extLst>
          </p:cNvPr>
          <p:cNvSpPr>
            <a:spLocks noGrp="1"/>
          </p:cNvSpPr>
          <p:nvPr>
            <p:ph type="title"/>
          </p:nvPr>
        </p:nvSpPr>
        <p:spPr/>
        <p:txBody>
          <a:bodyPr/>
          <a:lstStyle/>
          <a:p>
            <a:r>
              <a:rPr lang="en-GB" dirty="0"/>
              <a:t>Examples</a:t>
            </a:r>
          </a:p>
        </p:txBody>
      </p:sp>
      <p:sp>
        <p:nvSpPr>
          <p:cNvPr id="4" name="Footer Placeholder 3">
            <a:extLst>
              <a:ext uri="{FF2B5EF4-FFF2-40B4-BE49-F238E27FC236}">
                <a16:creationId xmlns:a16="http://schemas.microsoft.com/office/drawing/2014/main" id="{488B4A1D-B72F-44BB-B808-00352BB73862}"/>
              </a:ext>
            </a:extLst>
          </p:cNvPr>
          <p:cNvSpPr>
            <a:spLocks noGrp="1"/>
          </p:cNvSpPr>
          <p:nvPr>
            <p:ph type="ftr" sz="quarter" idx="10"/>
          </p:nvPr>
        </p:nvSpPr>
        <p:spPr/>
        <p:txBody>
          <a:bodyPr/>
          <a:lstStyle/>
          <a:p>
            <a:pPr>
              <a:defRPr/>
            </a:pPr>
            <a:r>
              <a:rPr lang="en-US" altLang="en-US"/>
              <a:t>WEB</a:t>
            </a:r>
            <a:endParaRPr lang="en-US" altLang="en-US" dirty="0"/>
          </a:p>
        </p:txBody>
      </p:sp>
      <p:sp>
        <p:nvSpPr>
          <p:cNvPr id="5" name="Rectangle 4">
            <a:extLst>
              <a:ext uri="{FF2B5EF4-FFF2-40B4-BE49-F238E27FC236}">
                <a16:creationId xmlns:a16="http://schemas.microsoft.com/office/drawing/2014/main" id="{F3C9978A-A712-4580-920F-A3E2D3C3D3CB}"/>
              </a:ext>
            </a:extLst>
          </p:cNvPr>
          <p:cNvSpPr/>
          <p:nvPr/>
        </p:nvSpPr>
        <p:spPr bwMode="auto">
          <a:xfrm>
            <a:off x="153505" y="844550"/>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6" name="Rectangle 5">
            <a:extLst>
              <a:ext uri="{FF2B5EF4-FFF2-40B4-BE49-F238E27FC236}">
                <a16:creationId xmlns:a16="http://schemas.microsoft.com/office/drawing/2014/main" id="{6FF0DFAC-93E5-4F17-992A-E71B5702AF88}"/>
              </a:ext>
            </a:extLst>
          </p:cNvPr>
          <p:cNvSpPr/>
          <p:nvPr/>
        </p:nvSpPr>
        <p:spPr bwMode="auto">
          <a:xfrm>
            <a:off x="363355" y="1886810"/>
            <a:ext cx="1114567" cy="31825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7" name="Rectangle 6">
            <a:extLst>
              <a:ext uri="{FF2B5EF4-FFF2-40B4-BE49-F238E27FC236}">
                <a16:creationId xmlns:a16="http://schemas.microsoft.com/office/drawing/2014/main" id="{7FDFBE7C-2963-43DC-8FBC-10D302CE3180}"/>
              </a:ext>
            </a:extLst>
          </p:cNvPr>
          <p:cNvSpPr/>
          <p:nvPr/>
        </p:nvSpPr>
        <p:spPr bwMode="auto">
          <a:xfrm>
            <a:off x="2380364" y="844550"/>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8" name="Rectangle 7">
            <a:extLst>
              <a:ext uri="{FF2B5EF4-FFF2-40B4-BE49-F238E27FC236}">
                <a16:creationId xmlns:a16="http://schemas.microsoft.com/office/drawing/2014/main" id="{4841AF7F-FAC9-4CA1-85D5-7BD6A36972CA}"/>
              </a:ext>
            </a:extLst>
          </p:cNvPr>
          <p:cNvSpPr/>
          <p:nvPr/>
        </p:nvSpPr>
        <p:spPr bwMode="auto">
          <a:xfrm>
            <a:off x="2590214" y="1886810"/>
            <a:ext cx="1114567" cy="31825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cxnSp>
        <p:nvCxnSpPr>
          <p:cNvPr id="12" name="Straight Connector 11">
            <a:extLst>
              <a:ext uri="{FF2B5EF4-FFF2-40B4-BE49-F238E27FC236}">
                <a16:creationId xmlns:a16="http://schemas.microsoft.com/office/drawing/2014/main" id="{6D059350-D537-48E6-806A-89A6D425A531}"/>
              </a:ext>
            </a:extLst>
          </p:cNvPr>
          <p:cNvCxnSpPr>
            <a:cxnSpLocks/>
            <a:stCxn id="6" idx="2"/>
          </p:cNvCxnSpPr>
          <p:nvPr/>
        </p:nvCxnSpPr>
        <p:spPr bwMode="auto">
          <a:xfrm>
            <a:off x="920639" y="2205066"/>
            <a:ext cx="8509" cy="680702"/>
          </a:xfrm>
          <a:prstGeom prst="line">
            <a:avLst/>
          </a:prstGeom>
          <a:solidFill>
            <a:schemeClr val="accent1"/>
          </a:solidFill>
          <a:ln w="1143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Connector 13">
            <a:extLst>
              <a:ext uri="{FF2B5EF4-FFF2-40B4-BE49-F238E27FC236}">
                <a16:creationId xmlns:a16="http://schemas.microsoft.com/office/drawing/2014/main" id="{17CA8488-A8DF-43E8-9E28-952807EC2C98}"/>
              </a:ext>
            </a:extLst>
          </p:cNvPr>
          <p:cNvCxnSpPr>
            <a:cxnSpLocks/>
            <a:stCxn id="8" idx="2"/>
          </p:cNvCxnSpPr>
          <p:nvPr/>
        </p:nvCxnSpPr>
        <p:spPr bwMode="auto">
          <a:xfrm>
            <a:off x="3147498" y="2205066"/>
            <a:ext cx="13573" cy="697500"/>
          </a:xfrm>
          <a:prstGeom prst="line">
            <a:avLst/>
          </a:prstGeom>
          <a:solidFill>
            <a:schemeClr val="accent1"/>
          </a:solidFill>
          <a:ln w="1143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Rectangle 14">
            <a:extLst>
              <a:ext uri="{FF2B5EF4-FFF2-40B4-BE49-F238E27FC236}">
                <a16:creationId xmlns:a16="http://schemas.microsoft.com/office/drawing/2014/main" id="{B72D3E51-D889-46C2-BE9D-15EAEABF1E01}"/>
              </a:ext>
            </a:extLst>
          </p:cNvPr>
          <p:cNvSpPr/>
          <p:nvPr/>
        </p:nvSpPr>
        <p:spPr bwMode="auto">
          <a:xfrm>
            <a:off x="200025" y="2902566"/>
            <a:ext cx="3714608" cy="43189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vNet</a:t>
            </a:r>
            <a:endParaRPr kumimoji="0" lang="en-GB" sz="1800" b="0" i="0" u="none" strike="noStrike" cap="none" normalizeH="0" baseline="0" dirty="0">
              <a:ln>
                <a:noFill/>
              </a:ln>
              <a:solidFill>
                <a:schemeClr val="bg1"/>
              </a:solidFill>
              <a:effectLst/>
              <a:latin typeface="Helvetica" panose="020B0604020202020204" pitchFamily="34" charset="0"/>
            </a:endParaRPr>
          </a:p>
        </p:txBody>
      </p:sp>
      <p:sp>
        <p:nvSpPr>
          <p:cNvPr id="16" name="TextBox 15">
            <a:extLst>
              <a:ext uri="{FF2B5EF4-FFF2-40B4-BE49-F238E27FC236}">
                <a16:creationId xmlns:a16="http://schemas.microsoft.com/office/drawing/2014/main" id="{7F3B09DE-E751-4E75-B827-AE20D533163D}"/>
              </a:ext>
            </a:extLst>
          </p:cNvPr>
          <p:cNvSpPr txBox="1"/>
          <p:nvPr/>
        </p:nvSpPr>
        <p:spPr>
          <a:xfrm>
            <a:off x="986521" y="2498733"/>
            <a:ext cx="1184940" cy="369332"/>
          </a:xfrm>
          <a:prstGeom prst="rect">
            <a:avLst/>
          </a:prstGeom>
          <a:noFill/>
        </p:spPr>
        <p:txBody>
          <a:bodyPr wrap="none" rtlCol="0">
            <a:spAutoFit/>
          </a:bodyPr>
          <a:lstStyle/>
          <a:p>
            <a:r>
              <a:rPr lang="en-GB" i="1" dirty="0"/>
              <a:t>Private IP</a:t>
            </a:r>
          </a:p>
        </p:txBody>
      </p:sp>
      <p:sp>
        <p:nvSpPr>
          <p:cNvPr id="17" name="TextBox 16">
            <a:extLst>
              <a:ext uri="{FF2B5EF4-FFF2-40B4-BE49-F238E27FC236}">
                <a16:creationId xmlns:a16="http://schemas.microsoft.com/office/drawing/2014/main" id="{AA39FEE5-E24B-49F3-9CE6-B8655C053D62}"/>
              </a:ext>
            </a:extLst>
          </p:cNvPr>
          <p:cNvSpPr txBox="1"/>
          <p:nvPr/>
        </p:nvSpPr>
        <p:spPr>
          <a:xfrm>
            <a:off x="3231279" y="2497256"/>
            <a:ext cx="1184940" cy="369332"/>
          </a:xfrm>
          <a:prstGeom prst="rect">
            <a:avLst/>
          </a:prstGeom>
          <a:noFill/>
        </p:spPr>
        <p:txBody>
          <a:bodyPr wrap="none" rtlCol="0">
            <a:spAutoFit/>
          </a:bodyPr>
          <a:lstStyle/>
          <a:p>
            <a:r>
              <a:rPr lang="en-GB" i="1" dirty="0"/>
              <a:t>Private IP</a:t>
            </a:r>
          </a:p>
        </p:txBody>
      </p:sp>
      <p:sp>
        <p:nvSpPr>
          <p:cNvPr id="18" name="Rectangle 17">
            <a:extLst>
              <a:ext uri="{FF2B5EF4-FFF2-40B4-BE49-F238E27FC236}">
                <a16:creationId xmlns:a16="http://schemas.microsoft.com/office/drawing/2014/main" id="{4D48A524-8F55-40C4-A3E5-27E51C6F9608}"/>
              </a:ext>
            </a:extLst>
          </p:cNvPr>
          <p:cNvSpPr/>
          <p:nvPr/>
        </p:nvSpPr>
        <p:spPr bwMode="auto">
          <a:xfrm>
            <a:off x="3635519" y="3995789"/>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9" name="Rectangle 18">
            <a:extLst>
              <a:ext uri="{FF2B5EF4-FFF2-40B4-BE49-F238E27FC236}">
                <a16:creationId xmlns:a16="http://schemas.microsoft.com/office/drawing/2014/main" id="{87E6BD86-56EE-4052-95F5-B1C4B2C99EDD}"/>
              </a:ext>
            </a:extLst>
          </p:cNvPr>
          <p:cNvSpPr/>
          <p:nvPr/>
        </p:nvSpPr>
        <p:spPr bwMode="auto">
          <a:xfrm>
            <a:off x="3845369" y="5038049"/>
            <a:ext cx="1114567" cy="31825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20" name="Rectangle 19">
            <a:extLst>
              <a:ext uri="{FF2B5EF4-FFF2-40B4-BE49-F238E27FC236}">
                <a16:creationId xmlns:a16="http://schemas.microsoft.com/office/drawing/2014/main" id="{81364223-EAB1-4BDF-A4FC-61C67F4054AC}"/>
              </a:ext>
            </a:extLst>
          </p:cNvPr>
          <p:cNvSpPr/>
          <p:nvPr/>
        </p:nvSpPr>
        <p:spPr bwMode="auto">
          <a:xfrm>
            <a:off x="5862378" y="3995789"/>
            <a:ext cx="2740893"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21" name="Rectangle 20">
            <a:extLst>
              <a:ext uri="{FF2B5EF4-FFF2-40B4-BE49-F238E27FC236}">
                <a16:creationId xmlns:a16="http://schemas.microsoft.com/office/drawing/2014/main" id="{3ACB254D-2CA2-43B2-9F98-56A8AD87A4A5}"/>
              </a:ext>
            </a:extLst>
          </p:cNvPr>
          <p:cNvSpPr/>
          <p:nvPr/>
        </p:nvSpPr>
        <p:spPr bwMode="auto">
          <a:xfrm>
            <a:off x="6072228" y="5038049"/>
            <a:ext cx="1114567" cy="31825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cxnSp>
        <p:nvCxnSpPr>
          <p:cNvPr id="22" name="Straight Connector 21">
            <a:extLst>
              <a:ext uri="{FF2B5EF4-FFF2-40B4-BE49-F238E27FC236}">
                <a16:creationId xmlns:a16="http://schemas.microsoft.com/office/drawing/2014/main" id="{FE814A49-1D8E-4EEF-8211-F08E45DCF00D}"/>
              </a:ext>
            </a:extLst>
          </p:cNvPr>
          <p:cNvCxnSpPr>
            <a:cxnSpLocks/>
            <a:stCxn id="19" idx="2"/>
          </p:cNvCxnSpPr>
          <p:nvPr/>
        </p:nvCxnSpPr>
        <p:spPr bwMode="auto">
          <a:xfrm>
            <a:off x="4402653" y="5356305"/>
            <a:ext cx="8509" cy="680702"/>
          </a:xfrm>
          <a:prstGeom prst="line">
            <a:avLst/>
          </a:prstGeom>
          <a:solidFill>
            <a:schemeClr val="accent1"/>
          </a:solidFill>
          <a:ln w="1143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Straight Connector 22">
            <a:extLst>
              <a:ext uri="{FF2B5EF4-FFF2-40B4-BE49-F238E27FC236}">
                <a16:creationId xmlns:a16="http://schemas.microsoft.com/office/drawing/2014/main" id="{B051D196-3ED1-4DE6-996A-0628B66329BE}"/>
              </a:ext>
            </a:extLst>
          </p:cNvPr>
          <p:cNvCxnSpPr>
            <a:cxnSpLocks/>
          </p:cNvCxnSpPr>
          <p:nvPr/>
        </p:nvCxnSpPr>
        <p:spPr bwMode="auto">
          <a:xfrm>
            <a:off x="6216558" y="5356305"/>
            <a:ext cx="13573" cy="697500"/>
          </a:xfrm>
          <a:prstGeom prst="line">
            <a:avLst/>
          </a:prstGeom>
          <a:solidFill>
            <a:schemeClr val="accent1"/>
          </a:solidFill>
          <a:ln w="1143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4" name="Rectangle 23">
            <a:extLst>
              <a:ext uri="{FF2B5EF4-FFF2-40B4-BE49-F238E27FC236}">
                <a16:creationId xmlns:a16="http://schemas.microsoft.com/office/drawing/2014/main" id="{80FF3935-B0B8-4EDB-85E0-80326EAECE98}"/>
              </a:ext>
            </a:extLst>
          </p:cNvPr>
          <p:cNvSpPr/>
          <p:nvPr/>
        </p:nvSpPr>
        <p:spPr bwMode="auto">
          <a:xfrm>
            <a:off x="2076874" y="6053805"/>
            <a:ext cx="4212179" cy="43189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vNet</a:t>
            </a:r>
            <a:r>
              <a:rPr kumimoji="0" lang="en-GB" sz="1800" b="0" i="0" u="none" strike="noStrike" cap="none" normalizeH="0" baseline="0" dirty="0">
                <a:ln>
                  <a:noFill/>
                </a:ln>
                <a:solidFill>
                  <a:schemeClr val="bg1"/>
                </a:solidFill>
                <a:effectLst/>
                <a:latin typeface="Helvetica" panose="020B0604020202020204" pitchFamily="34" charset="0"/>
              </a:rPr>
              <a:t> 1</a:t>
            </a:r>
          </a:p>
        </p:txBody>
      </p:sp>
      <p:sp>
        <p:nvSpPr>
          <p:cNvPr id="25" name="TextBox 24">
            <a:extLst>
              <a:ext uri="{FF2B5EF4-FFF2-40B4-BE49-F238E27FC236}">
                <a16:creationId xmlns:a16="http://schemas.microsoft.com/office/drawing/2014/main" id="{6C647C95-0FAA-4BC0-AF1C-E1E3092B0C9A}"/>
              </a:ext>
            </a:extLst>
          </p:cNvPr>
          <p:cNvSpPr txBox="1"/>
          <p:nvPr/>
        </p:nvSpPr>
        <p:spPr>
          <a:xfrm>
            <a:off x="4468535" y="5649972"/>
            <a:ext cx="1184940" cy="369332"/>
          </a:xfrm>
          <a:prstGeom prst="rect">
            <a:avLst/>
          </a:prstGeom>
          <a:noFill/>
        </p:spPr>
        <p:txBody>
          <a:bodyPr wrap="none" rtlCol="0">
            <a:spAutoFit/>
          </a:bodyPr>
          <a:lstStyle/>
          <a:p>
            <a:r>
              <a:rPr lang="en-GB" i="1" dirty="0"/>
              <a:t>Private IP</a:t>
            </a:r>
          </a:p>
        </p:txBody>
      </p:sp>
      <p:sp>
        <p:nvSpPr>
          <p:cNvPr id="26" name="TextBox 25">
            <a:extLst>
              <a:ext uri="{FF2B5EF4-FFF2-40B4-BE49-F238E27FC236}">
                <a16:creationId xmlns:a16="http://schemas.microsoft.com/office/drawing/2014/main" id="{E1D4429D-CCC9-4A98-830D-59C48E058079}"/>
              </a:ext>
            </a:extLst>
          </p:cNvPr>
          <p:cNvSpPr txBox="1"/>
          <p:nvPr/>
        </p:nvSpPr>
        <p:spPr>
          <a:xfrm>
            <a:off x="6249362" y="5645863"/>
            <a:ext cx="1184940" cy="369332"/>
          </a:xfrm>
          <a:prstGeom prst="rect">
            <a:avLst/>
          </a:prstGeom>
          <a:noFill/>
        </p:spPr>
        <p:txBody>
          <a:bodyPr wrap="none" rtlCol="0">
            <a:spAutoFit/>
          </a:bodyPr>
          <a:lstStyle/>
          <a:p>
            <a:r>
              <a:rPr lang="en-GB" i="1" dirty="0"/>
              <a:t>Private IP</a:t>
            </a:r>
          </a:p>
        </p:txBody>
      </p:sp>
      <p:sp>
        <p:nvSpPr>
          <p:cNvPr id="27" name="Rectangle 26">
            <a:extLst>
              <a:ext uri="{FF2B5EF4-FFF2-40B4-BE49-F238E27FC236}">
                <a16:creationId xmlns:a16="http://schemas.microsoft.com/office/drawing/2014/main" id="{4F870384-1C0F-4AF0-9ED6-E4B8EC639E60}"/>
              </a:ext>
            </a:extLst>
          </p:cNvPr>
          <p:cNvSpPr/>
          <p:nvPr/>
        </p:nvSpPr>
        <p:spPr bwMode="auto">
          <a:xfrm>
            <a:off x="1113908" y="3995789"/>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28" name="Rectangle 27">
            <a:extLst>
              <a:ext uri="{FF2B5EF4-FFF2-40B4-BE49-F238E27FC236}">
                <a16:creationId xmlns:a16="http://schemas.microsoft.com/office/drawing/2014/main" id="{FB06954E-0A37-45B8-B628-BA9B5A70AE41}"/>
              </a:ext>
            </a:extLst>
          </p:cNvPr>
          <p:cNvSpPr/>
          <p:nvPr/>
        </p:nvSpPr>
        <p:spPr bwMode="auto">
          <a:xfrm>
            <a:off x="1323758" y="5038049"/>
            <a:ext cx="1114567" cy="31825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cxnSp>
        <p:nvCxnSpPr>
          <p:cNvPr id="29" name="Straight Connector 28">
            <a:extLst>
              <a:ext uri="{FF2B5EF4-FFF2-40B4-BE49-F238E27FC236}">
                <a16:creationId xmlns:a16="http://schemas.microsoft.com/office/drawing/2014/main" id="{C8E50DEF-0137-41BB-BDB3-62EDF0B4A347}"/>
              </a:ext>
            </a:extLst>
          </p:cNvPr>
          <p:cNvCxnSpPr>
            <a:cxnSpLocks/>
          </p:cNvCxnSpPr>
          <p:nvPr/>
        </p:nvCxnSpPr>
        <p:spPr bwMode="auto">
          <a:xfrm>
            <a:off x="2146511" y="5356305"/>
            <a:ext cx="8509" cy="680702"/>
          </a:xfrm>
          <a:prstGeom prst="line">
            <a:avLst/>
          </a:prstGeom>
          <a:solidFill>
            <a:schemeClr val="accent1"/>
          </a:solidFill>
          <a:ln w="1143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0" name="TextBox 29">
            <a:extLst>
              <a:ext uri="{FF2B5EF4-FFF2-40B4-BE49-F238E27FC236}">
                <a16:creationId xmlns:a16="http://schemas.microsoft.com/office/drawing/2014/main" id="{E24EFCF8-2E7B-472F-88EE-628B38ACBC8B}"/>
              </a:ext>
            </a:extLst>
          </p:cNvPr>
          <p:cNvSpPr txBox="1"/>
          <p:nvPr/>
        </p:nvSpPr>
        <p:spPr>
          <a:xfrm>
            <a:off x="2212393" y="5649972"/>
            <a:ext cx="1184940" cy="369332"/>
          </a:xfrm>
          <a:prstGeom prst="rect">
            <a:avLst/>
          </a:prstGeom>
          <a:noFill/>
        </p:spPr>
        <p:txBody>
          <a:bodyPr wrap="none" rtlCol="0">
            <a:spAutoFit/>
          </a:bodyPr>
          <a:lstStyle/>
          <a:p>
            <a:r>
              <a:rPr lang="en-GB" i="1" dirty="0"/>
              <a:t>Private IP</a:t>
            </a:r>
          </a:p>
        </p:txBody>
      </p:sp>
      <p:cxnSp>
        <p:nvCxnSpPr>
          <p:cNvPr id="32" name="Connector: Elbow 31">
            <a:extLst>
              <a:ext uri="{FF2B5EF4-FFF2-40B4-BE49-F238E27FC236}">
                <a16:creationId xmlns:a16="http://schemas.microsoft.com/office/drawing/2014/main" id="{5BE5336D-7993-41FF-AB8F-255A8C928EAF}"/>
              </a:ext>
            </a:extLst>
          </p:cNvPr>
          <p:cNvCxnSpPr/>
          <p:nvPr/>
        </p:nvCxnSpPr>
        <p:spPr bwMode="auto">
          <a:xfrm rot="10800000" flipV="1">
            <a:off x="419631" y="5356305"/>
            <a:ext cx="1173195" cy="474224"/>
          </a:xfrm>
          <a:prstGeom prst="bentConnector3">
            <a:avLst>
              <a:gd name="adj1" fmla="val 134"/>
            </a:avLst>
          </a:prstGeom>
          <a:solidFill>
            <a:schemeClr val="accent1"/>
          </a:solidFill>
          <a:ln w="1238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TextBox 35">
            <a:extLst>
              <a:ext uri="{FF2B5EF4-FFF2-40B4-BE49-F238E27FC236}">
                <a16:creationId xmlns:a16="http://schemas.microsoft.com/office/drawing/2014/main" id="{28807B34-E200-45DE-A0F5-59C67FEA69A4}"/>
              </a:ext>
            </a:extLst>
          </p:cNvPr>
          <p:cNvSpPr txBox="1"/>
          <p:nvPr/>
        </p:nvSpPr>
        <p:spPr>
          <a:xfrm>
            <a:off x="17548" y="5889489"/>
            <a:ext cx="1095172" cy="369332"/>
          </a:xfrm>
          <a:prstGeom prst="rect">
            <a:avLst/>
          </a:prstGeom>
          <a:noFill/>
        </p:spPr>
        <p:txBody>
          <a:bodyPr wrap="none" rtlCol="0">
            <a:spAutoFit/>
          </a:bodyPr>
          <a:lstStyle/>
          <a:p>
            <a:r>
              <a:rPr lang="en-GB" i="1" dirty="0"/>
              <a:t>Public IP</a:t>
            </a:r>
          </a:p>
        </p:txBody>
      </p:sp>
      <p:cxnSp>
        <p:nvCxnSpPr>
          <p:cNvPr id="37" name="Straight Connector 36">
            <a:extLst>
              <a:ext uri="{FF2B5EF4-FFF2-40B4-BE49-F238E27FC236}">
                <a16:creationId xmlns:a16="http://schemas.microsoft.com/office/drawing/2014/main" id="{97FCB847-4162-4103-86B1-E9CF04E19F6B}"/>
              </a:ext>
            </a:extLst>
          </p:cNvPr>
          <p:cNvCxnSpPr>
            <a:cxnSpLocks/>
          </p:cNvCxnSpPr>
          <p:nvPr/>
        </p:nvCxnSpPr>
        <p:spPr bwMode="auto">
          <a:xfrm>
            <a:off x="459291" y="3962772"/>
            <a:ext cx="0" cy="1926717"/>
          </a:xfrm>
          <a:prstGeom prst="line">
            <a:avLst/>
          </a:prstGeom>
          <a:solidFill>
            <a:schemeClr val="accent1"/>
          </a:solidFill>
          <a:ln w="1143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9" name="Rectangle 38">
            <a:extLst>
              <a:ext uri="{FF2B5EF4-FFF2-40B4-BE49-F238E27FC236}">
                <a16:creationId xmlns:a16="http://schemas.microsoft.com/office/drawing/2014/main" id="{1C7E5C11-3E40-4C2D-8B76-B47BA0CCA39B}"/>
              </a:ext>
            </a:extLst>
          </p:cNvPr>
          <p:cNvSpPr/>
          <p:nvPr/>
        </p:nvSpPr>
        <p:spPr bwMode="auto">
          <a:xfrm>
            <a:off x="7860890" y="6053805"/>
            <a:ext cx="1156326" cy="43189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vNet</a:t>
            </a:r>
            <a:r>
              <a:rPr kumimoji="0" lang="en-GB" sz="1800" b="0" i="0" u="none" strike="noStrike" cap="none" normalizeH="0" baseline="0" dirty="0">
                <a:ln>
                  <a:noFill/>
                </a:ln>
                <a:solidFill>
                  <a:schemeClr val="bg1"/>
                </a:solidFill>
                <a:effectLst/>
                <a:latin typeface="Helvetica" panose="020B0604020202020204" pitchFamily="34" charset="0"/>
              </a:rPr>
              <a:t> 2</a:t>
            </a:r>
          </a:p>
        </p:txBody>
      </p:sp>
      <p:cxnSp>
        <p:nvCxnSpPr>
          <p:cNvPr id="40" name="Straight Connector 39">
            <a:extLst>
              <a:ext uri="{FF2B5EF4-FFF2-40B4-BE49-F238E27FC236}">
                <a16:creationId xmlns:a16="http://schemas.microsoft.com/office/drawing/2014/main" id="{E48E811A-62E0-4999-A7B9-C699C665B240}"/>
              </a:ext>
            </a:extLst>
          </p:cNvPr>
          <p:cNvCxnSpPr>
            <a:cxnSpLocks/>
          </p:cNvCxnSpPr>
          <p:nvPr/>
        </p:nvCxnSpPr>
        <p:spPr bwMode="auto">
          <a:xfrm>
            <a:off x="7895442" y="5356305"/>
            <a:ext cx="13573" cy="697500"/>
          </a:xfrm>
          <a:prstGeom prst="line">
            <a:avLst/>
          </a:prstGeom>
          <a:solidFill>
            <a:schemeClr val="accent1"/>
          </a:solidFill>
          <a:ln w="1143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1" name="TextBox 40">
            <a:extLst>
              <a:ext uri="{FF2B5EF4-FFF2-40B4-BE49-F238E27FC236}">
                <a16:creationId xmlns:a16="http://schemas.microsoft.com/office/drawing/2014/main" id="{91AAE79E-1086-4BD4-A1EB-A65D5BCF5158}"/>
              </a:ext>
            </a:extLst>
          </p:cNvPr>
          <p:cNvSpPr txBox="1"/>
          <p:nvPr/>
        </p:nvSpPr>
        <p:spPr>
          <a:xfrm>
            <a:off x="7959060" y="5635951"/>
            <a:ext cx="1184940" cy="369332"/>
          </a:xfrm>
          <a:prstGeom prst="rect">
            <a:avLst/>
          </a:prstGeom>
          <a:noFill/>
        </p:spPr>
        <p:txBody>
          <a:bodyPr wrap="none" rtlCol="0">
            <a:spAutoFit/>
          </a:bodyPr>
          <a:lstStyle/>
          <a:p>
            <a:r>
              <a:rPr lang="en-GB" i="1" dirty="0"/>
              <a:t>Private IP</a:t>
            </a:r>
          </a:p>
        </p:txBody>
      </p:sp>
      <p:sp>
        <p:nvSpPr>
          <p:cNvPr id="42" name="Rectangle 41">
            <a:extLst>
              <a:ext uri="{FF2B5EF4-FFF2-40B4-BE49-F238E27FC236}">
                <a16:creationId xmlns:a16="http://schemas.microsoft.com/office/drawing/2014/main" id="{04EF44B0-50FF-43A7-A94D-39433E45F751}"/>
              </a:ext>
            </a:extLst>
          </p:cNvPr>
          <p:cNvSpPr/>
          <p:nvPr/>
        </p:nvSpPr>
        <p:spPr bwMode="auto">
          <a:xfrm>
            <a:off x="7348301" y="5038049"/>
            <a:ext cx="1114567" cy="31825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43" name="TextBox 42">
            <a:extLst>
              <a:ext uri="{FF2B5EF4-FFF2-40B4-BE49-F238E27FC236}">
                <a16:creationId xmlns:a16="http://schemas.microsoft.com/office/drawing/2014/main" id="{3062AA8F-CDCC-40DB-9DEB-9928514457CB}"/>
              </a:ext>
            </a:extLst>
          </p:cNvPr>
          <p:cNvSpPr txBox="1"/>
          <p:nvPr/>
        </p:nvSpPr>
        <p:spPr>
          <a:xfrm>
            <a:off x="5061005" y="1067826"/>
            <a:ext cx="3337013" cy="1477328"/>
          </a:xfrm>
          <a:prstGeom prst="rect">
            <a:avLst/>
          </a:prstGeom>
          <a:noFill/>
          <a:ln>
            <a:solidFill>
              <a:schemeClr val="tx1"/>
            </a:solidFill>
          </a:ln>
        </p:spPr>
        <p:txBody>
          <a:bodyPr wrap="square" rtlCol="0">
            <a:spAutoFit/>
          </a:bodyPr>
          <a:lstStyle/>
          <a:p>
            <a:r>
              <a:rPr lang="en-GB" dirty="0"/>
              <a:t>Note: In Azure portal, when you create a VM a NIC is also automatically created for you with a dynamic private IP address</a:t>
            </a:r>
          </a:p>
        </p:txBody>
      </p:sp>
    </p:spTree>
    <p:extLst>
      <p:ext uri="{BB962C8B-B14F-4D97-AF65-F5344CB8AC3E}">
        <p14:creationId xmlns:p14="http://schemas.microsoft.com/office/powerpoint/2010/main" val="28183162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62A23-D91A-483C-8696-25FC811BB9BB}"/>
              </a:ext>
            </a:extLst>
          </p:cNvPr>
          <p:cNvSpPr>
            <a:spLocks noGrp="1"/>
          </p:cNvSpPr>
          <p:nvPr>
            <p:ph type="title"/>
          </p:nvPr>
        </p:nvSpPr>
        <p:spPr/>
        <p:txBody>
          <a:bodyPr/>
          <a:lstStyle/>
          <a:p>
            <a:r>
              <a:rPr lang="en-GB" dirty="0"/>
              <a:t>VM Create Revisited</a:t>
            </a:r>
          </a:p>
        </p:txBody>
      </p:sp>
      <p:sp>
        <p:nvSpPr>
          <p:cNvPr id="3" name="Content Placeholder 2">
            <a:extLst>
              <a:ext uri="{FF2B5EF4-FFF2-40B4-BE49-F238E27FC236}">
                <a16:creationId xmlns:a16="http://schemas.microsoft.com/office/drawing/2014/main" id="{8F56B49C-4025-4AE6-AD8A-0AE2D86BD5E9}"/>
              </a:ext>
            </a:extLst>
          </p:cNvPr>
          <p:cNvSpPr>
            <a:spLocks noGrp="1"/>
          </p:cNvSpPr>
          <p:nvPr>
            <p:ph idx="1"/>
          </p:nvPr>
        </p:nvSpPr>
        <p:spPr>
          <a:xfrm>
            <a:off x="413982" y="1061884"/>
            <a:ext cx="8265994" cy="4776941"/>
          </a:xfrm>
        </p:spPr>
        <p:txBody>
          <a:bodyPr/>
          <a:lstStyle/>
          <a:p>
            <a:r>
              <a:rPr lang="en-GB" dirty="0"/>
              <a:t>The </a:t>
            </a:r>
            <a:r>
              <a:rPr lang="en-GB" i="1" dirty="0" err="1"/>
              <a:t>az</a:t>
            </a:r>
            <a:r>
              <a:rPr lang="en-GB" i="1" dirty="0"/>
              <a:t> </a:t>
            </a:r>
            <a:r>
              <a:rPr lang="en-GB" i="1" dirty="0" err="1"/>
              <a:t>vm</a:t>
            </a:r>
            <a:r>
              <a:rPr lang="en-GB" i="1" dirty="0"/>
              <a:t> create</a:t>
            </a:r>
            <a:r>
              <a:rPr lang="en-GB" dirty="0"/>
              <a:t> command does more than just create the VM. It also automatically creates a NIC, IP Config, </a:t>
            </a:r>
            <a:r>
              <a:rPr lang="en-GB" dirty="0" err="1"/>
              <a:t>vNet</a:t>
            </a:r>
            <a:r>
              <a:rPr lang="en-GB" dirty="0"/>
              <a:t> and subnet, since these are all required for a VM to be created.</a:t>
            </a:r>
            <a:br>
              <a:rPr lang="en-GB" dirty="0"/>
            </a:br>
            <a:r>
              <a:rPr lang="en-GB" dirty="0"/>
              <a:t> </a:t>
            </a:r>
          </a:p>
          <a:p>
            <a:pPr marL="0" indent="0">
              <a:buNone/>
            </a:pPr>
            <a:r>
              <a:rPr lang="en-GB" u="sng" dirty="0"/>
              <a:t>Optionally you can:</a:t>
            </a:r>
          </a:p>
          <a:p>
            <a:r>
              <a:rPr lang="en-GB" dirty="0"/>
              <a:t>EITHER provide names for the </a:t>
            </a:r>
            <a:r>
              <a:rPr lang="en-GB" dirty="0" err="1"/>
              <a:t>vNet</a:t>
            </a:r>
            <a:r>
              <a:rPr lang="en-GB" dirty="0"/>
              <a:t> and subnet that are created as part of the command. </a:t>
            </a:r>
          </a:p>
          <a:p>
            <a:pPr lvl="1"/>
            <a:r>
              <a:rPr lang="en-GB" dirty="0"/>
              <a:t>If these names match an existing pre-created </a:t>
            </a:r>
            <a:r>
              <a:rPr lang="en-GB" dirty="0" err="1"/>
              <a:t>vNet</a:t>
            </a:r>
            <a:r>
              <a:rPr lang="en-GB" dirty="0"/>
              <a:t> or subnet then the NIC is connected to that </a:t>
            </a:r>
            <a:r>
              <a:rPr lang="en-GB" dirty="0" err="1"/>
              <a:t>vNet</a:t>
            </a:r>
            <a:r>
              <a:rPr lang="en-GB" dirty="0"/>
              <a:t>/subnet instead.</a:t>
            </a:r>
          </a:p>
          <a:p>
            <a:r>
              <a:rPr lang="en-GB" dirty="0"/>
              <a:t>OR, if you want to use a specific NIC, you can create the NIC* and provide this in the command.</a:t>
            </a:r>
          </a:p>
          <a:p>
            <a:pPr lvl="1"/>
            <a:r>
              <a:rPr lang="en-GB" dirty="0"/>
              <a:t>Since the NIC has to be connected to a subnet when created, you should not specify the </a:t>
            </a:r>
            <a:r>
              <a:rPr lang="en-GB" dirty="0" err="1"/>
              <a:t>vNet</a:t>
            </a:r>
            <a:r>
              <a:rPr lang="en-GB" dirty="0"/>
              <a:t> or subnet names when providing a NIC.</a:t>
            </a:r>
          </a:p>
        </p:txBody>
      </p:sp>
      <p:sp>
        <p:nvSpPr>
          <p:cNvPr id="4" name="Footer Placeholder 3">
            <a:extLst>
              <a:ext uri="{FF2B5EF4-FFF2-40B4-BE49-F238E27FC236}">
                <a16:creationId xmlns:a16="http://schemas.microsoft.com/office/drawing/2014/main" id="{58E09C81-EA96-437B-A347-C104B12D01A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15E789E-9C48-3D7E-5CF2-931141B7C14E}"/>
              </a:ext>
            </a:extLst>
          </p:cNvPr>
          <p:cNvSpPr txBox="1"/>
          <p:nvPr/>
        </p:nvSpPr>
        <p:spPr>
          <a:xfrm>
            <a:off x="4016991" y="6003409"/>
            <a:ext cx="4754250" cy="369332"/>
          </a:xfrm>
          <a:prstGeom prst="rect">
            <a:avLst/>
          </a:prstGeom>
          <a:noFill/>
        </p:spPr>
        <p:txBody>
          <a:bodyPr wrap="none" rtlCol="0">
            <a:spAutoFit/>
          </a:bodyPr>
          <a:lstStyle/>
          <a:p>
            <a:r>
              <a:rPr lang="en-GB" i="1" dirty="0"/>
              <a:t>* this will automatically create an IP Config </a:t>
            </a:r>
          </a:p>
        </p:txBody>
      </p:sp>
    </p:spTree>
    <p:extLst>
      <p:ext uri="{BB962C8B-B14F-4D97-AF65-F5344CB8AC3E}">
        <p14:creationId xmlns:p14="http://schemas.microsoft.com/office/powerpoint/2010/main" val="6681508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C462DE9C-4B36-C541-97AE-19F7313020E3}"/>
              </a:ext>
            </a:extLst>
          </p:cNvPr>
          <p:cNvSpPr>
            <a:spLocks noGrp="1"/>
          </p:cNvSpPr>
          <p:nvPr>
            <p:ph type="ftr" sz="quarter" idx="10"/>
          </p:nvPr>
        </p:nvSpPr>
        <p:spPr/>
        <p:txBody>
          <a:bodyPr/>
          <a:lstStyle/>
          <a:p>
            <a:r>
              <a:rPr lang="en-US" altLang="en-US"/>
              <a:t>WAN</a:t>
            </a:r>
          </a:p>
        </p:txBody>
      </p:sp>
      <p:sp>
        <p:nvSpPr>
          <p:cNvPr id="252930" name="Rectangle 2">
            <a:extLst>
              <a:ext uri="{FF2B5EF4-FFF2-40B4-BE49-F238E27FC236}">
                <a16:creationId xmlns:a16="http://schemas.microsoft.com/office/drawing/2014/main" id="{073DF28E-84E0-21DF-8E48-763AA20C39CF}"/>
              </a:ext>
            </a:extLst>
          </p:cNvPr>
          <p:cNvSpPr>
            <a:spLocks noGrp="1" noChangeArrowheads="1"/>
          </p:cNvSpPr>
          <p:nvPr>
            <p:ph type="title"/>
          </p:nvPr>
        </p:nvSpPr>
        <p:spPr/>
        <p:txBody>
          <a:bodyPr/>
          <a:lstStyle/>
          <a:p>
            <a:r>
              <a:rPr lang="en-US" altLang="en-US" dirty="0"/>
              <a:t>What is an IP Address?</a:t>
            </a:r>
          </a:p>
        </p:txBody>
      </p:sp>
      <p:sp>
        <p:nvSpPr>
          <p:cNvPr id="252931" name="Rectangle 3">
            <a:extLst>
              <a:ext uri="{FF2B5EF4-FFF2-40B4-BE49-F238E27FC236}">
                <a16:creationId xmlns:a16="http://schemas.microsoft.com/office/drawing/2014/main" id="{3782503D-C090-C95C-4653-05F2879C711A}"/>
              </a:ext>
            </a:extLst>
          </p:cNvPr>
          <p:cNvSpPr>
            <a:spLocks noGrp="1" noChangeArrowheads="1"/>
          </p:cNvSpPr>
          <p:nvPr>
            <p:ph type="body" idx="1"/>
          </p:nvPr>
        </p:nvSpPr>
        <p:spPr>
          <a:xfrm>
            <a:off x="563563" y="1200150"/>
            <a:ext cx="8172450" cy="4638675"/>
          </a:xfrm>
        </p:spPr>
        <p:txBody>
          <a:bodyPr/>
          <a:lstStyle/>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An IP address is a 32 bit binary number (4 bytes), </a:t>
            </a:r>
            <a:r>
              <a:rPr lang="en-GB" altLang="en-US" b="1" dirty="0">
                <a:latin typeface="Arial Unicode MS" panose="020B0604020202020204" pitchFamily="34" charset="-128"/>
                <a:ea typeface="Arial Unicode MS" panose="020B0604020202020204" pitchFamily="34" charset="-128"/>
                <a:cs typeface="Arial Unicode MS" panose="020B0604020202020204" pitchFamily="34" charset="-128"/>
              </a:rPr>
              <a:t>consisting of two parts the </a:t>
            </a:r>
            <a:r>
              <a:rPr lang="en-GB" altLang="en-US"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network address </a:t>
            </a:r>
            <a:r>
              <a:rPr lang="en-GB" altLang="en-US" b="1" dirty="0">
                <a:latin typeface="Arial Unicode MS" panose="020B0604020202020204" pitchFamily="34" charset="-128"/>
                <a:ea typeface="Arial Unicode MS" panose="020B0604020202020204" pitchFamily="34" charset="-128"/>
                <a:cs typeface="Arial Unicode MS" panose="020B0604020202020204" pitchFamily="34" charset="-128"/>
              </a:rPr>
              <a:t>and the </a:t>
            </a:r>
            <a:r>
              <a:rPr lang="en-GB" altLang="en-US"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host address</a:t>
            </a: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a:t>
            </a: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b="1" dirty="0">
                <a:latin typeface="Arial Unicode MS" panose="020B0604020202020204" pitchFamily="34" charset="-128"/>
                <a:ea typeface="Arial Unicode MS" panose="020B0604020202020204" pitchFamily="34" charset="-128"/>
                <a:cs typeface="Arial Unicode MS" panose="020B0604020202020204" pitchFamily="34" charset="-128"/>
              </a:rPr>
              <a:t>Network address </a:t>
            </a: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helps the router identify a path within the whole network (e.g. the Internet). This number is assigned by the American Registry for Internet Numbers (ARIN) (or an ISP).</a:t>
            </a: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b="1" dirty="0">
                <a:latin typeface="Arial Unicode MS" panose="020B0604020202020204" pitchFamily="34" charset="-128"/>
                <a:ea typeface="Arial Unicode MS" panose="020B0604020202020204" pitchFamily="34" charset="-128"/>
                <a:cs typeface="Arial Unicode MS" panose="020B0604020202020204" pitchFamily="34" charset="-128"/>
              </a:rPr>
              <a:t>Host address </a:t>
            </a: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is assigned by the network administrator according to some internetworking address plan. Host addresses can be assigned dynamically.</a:t>
            </a: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All hosts on the same network will have the same network number but each host is uniquely identified by its own host number.</a:t>
            </a: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5CCCF511-9A2C-68C0-10C9-05A2195AA40E}"/>
              </a:ext>
            </a:extLst>
          </p:cNvPr>
          <p:cNvSpPr>
            <a:spLocks noGrp="1"/>
          </p:cNvSpPr>
          <p:nvPr>
            <p:ph type="ftr" sz="quarter" idx="10"/>
          </p:nvPr>
        </p:nvSpPr>
        <p:spPr/>
        <p:txBody>
          <a:bodyPr/>
          <a:lstStyle/>
          <a:p>
            <a:r>
              <a:rPr lang="en-US" altLang="en-US"/>
              <a:t>WAN</a:t>
            </a:r>
          </a:p>
        </p:txBody>
      </p:sp>
      <p:sp>
        <p:nvSpPr>
          <p:cNvPr id="256002" name="Rectangle 2">
            <a:extLst>
              <a:ext uri="{FF2B5EF4-FFF2-40B4-BE49-F238E27FC236}">
                <a16:creationId xmlns:a16="http://schemas.microsoft.com/office/drawing/2014/main" id="{3D81C674-22DF-2223-9914-4ACA73BB0BB4}"/>
              </a:ext>
            </a:extLst>
          </p:cNvPr>
          <p:cNvSpPr>
            <a:spLocks noGrp="1" noChangeArrowheads="1"/>
          </p:cNvSpPr>
          <p:nvPr>
            <p:ph type="title"/>
          </p:nvPr>
        </p:nvSpPr>
        <p:spPr/>
        <p:txBody>
          <a:bodyPr/>
          <a:lstStyle/>
          <a:p>
            <a:r>
              <a:rPr lang="en-US" altLang="en-US" dirty="0"/>
              <a:t>An IP Address</a:t>
            </a:r>
          </a:p>
        </p:txBody>
      </p:sp>
      <p:pic>
        <p:nvPicPr>
          <p:cNvPr id="256004" name="Picture 4">
            <a:extLst>
              <a:ext uri="{FF2B5EF4-FFF2-40B4-BE49-F238E27FC236}">
                <a16:creationId xmlns:a16="http://schemas.microsoft.com/office/drawing/2014/main" id="{E04292BC-23BF-F070-AD7F-1FE3B925C5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638" y="130175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12025AFB-5451-3403-70A9-9F286422F2E4}"/>
              </a:ext>
            </a:extLst>
          </p:cNvPr>
          <p:cNvSpPr>
            <a:spLocks noGrp="1"/>
          </p:cNvSpPr>
          <p:nvPr>
            <p:ph type="ftr" sz="quarter" idx="10"/>
          </p:nvPr>
        </p:nvSpPr>
        <p:spPr/>
        <p:txBody>
          <a:bodyPr/>
          <a:lstStyle/>
          <a:p>
            <a:r>
              <a:rPr lang="en-US" altLang="en-US"/>
              <a:t>WAN</a:t>
            </a:r>
          </a:p>
        </p:txBody>
      </p:sp>
      <p:sp>
        <p:nvSpPr>
          <p:cNvPr id="264194" name="Rectangle 2">
            <a:extLst>
              <a:ext uri="{FF2B5EF4-FFF2-40B4-BE49-F238E27FC236}">
                <a16:creationId xmlns:a16="http://schemas.microsoft.com/office/drawing/2014/main" id="{C99EF171-EFEE-030B-3FAA-66BE74F390EA}"/>
              </a:ext>
            </a:extLst>
          </p:cNvPr>
          <p:cNvSpPr>
            <a:spLocks noGrp="1" noChangeArrowheads="1"/>
          </p:cNvSpPr>
          <p:nvPr>
            <p:ph type="title"/>
          </p:nvPr>
        </p:nvSpPr>
        <p:spPr/>
        <p:txBody>
          <a:bodyPr/>
          <a:lstStyle/>
          <a:p>
            <a:r>
              <a:rPr lang="en-US" altLang="en-US"/>
              <a:t>IP Address Mask (Network Mask)</a:t>
            </a:r>
          </a:p>
        </p:txBody>
      </p:sp>
      <p:sp>
        <p:nvSpPr>
          <p:cNvPr id="264195" name="Rectangle 3">
            <a:extLst>
              <a:ext uri="{FF2B5EF4-FFF2-40B4-BE49-F238E27FC236}">
                <a16:creationId xmlns:a16="http://schemas.microsoft.com/office/drawing/2014/main" id="{3EA8BE1E-A3E9-2024-17DB-B6C49D00A037}"/>
              </a:ext>
            </a:extLst>
          </p:cNvPr>
          <p:cNvSpPr>
            <a:spLocks noGrp="1" noChangeArrowheads="1"/>
          </p:cNvSpPr>
          <p:nvPr>
            <p:ph type="body" idx="1"/>
          </p:nvPr>
        </p:nvSpPr>
        <p:spPr>
          <a:xfrm>
            <a:off x="563563" y="1200150"/>
            <a:ext cx="8172450" cy="4638675"/>
          </a:xfrm>
        </p:spPr>
        <p:txBody>
          <a:bodyPr/>
          <a:lstStyle/>
          <a:p>
            <a:r>
              <a:rPr lang="en-GB" altLang="en-US" dirty="0">
                <a:latin typeface="Arial Unicode MS" panose="020B0604020202020204" pitchFamily="34" charset="-128"/>
                <a:cs typeface="Times New Roman" panose="02020603050405020304" pitchFamily="18" charset="0"/>
              </a:rPr>
              <a:t>When specifying an IP address, how do we know which bits are being used for the network address and which bits are used for the host?</a:t>
            </a:r>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dirty="0">
                <a:latin typeface="Arial Unicode MS" panose="020B0604020202020204" pitchFamily="34" charset="-128"/>
                <a:cs typeface="Times New Roman" panose="02020603050405020304" pitchFamily="18" charset="0"/>
              </a:rPr>
              <a:t>A network mask is used which has 32 bits, one for each correspond bit in the IP address. </a:t>
            </a:r>
          </a:p>
          <a:p>
            <a:r>
              <a:rPr lang="en-GB" altLang="en-US" dirty="0">
                <a:latin typeface="Arial Unicode MS" panose="020B0604020202020204" pitchFamily="34" charset="-128"/>
                <a:cs typeface="Times New Roman" panose="02020603050405020304" pitchFamily="18" charset="0"/>
              </a:rPr>
              <a:t>If a bit is set in the mask then the corresponding bit in the IP address is part of the network address. </a:t>
            </a:r>
            <a:r>
              <a:rPr lang="en-GB" altLang="en-US" b="1" dirty="0">
                <a:latin typeface="Arial Unicode MS" panose="020B0604020202020204" pitchFamily="34" charset="-128"/>
                <a:cs typeface="Times New Roman" panose="02020603050405020304" pitchFamily="18" charset="0"/>
              </a:rPr>
              <a:t>The bits should be set sequentially from left to right</a:t>
            </a:r>
            <a:r>
              <a:rPr lang="en-GB" altLang="en-US" dirty="0">
                <a:latin typeface="Arial Unicode MS" panose="020B0604020202020204" pitchFamily="34" charset="-128"/>
                <a:cs typeface="Times New Roman" panose="02020603050405020304" pitchFamily="18" charset="0"/>
              </a:rPr>
              <a:t> (11110000) and there can be no holes (i.e. 1100110000 is not allowed) in the mask.</a:t>
            </a:r>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nvGrpSpPr>
          <p:cNvPr id="264243" name="Group 51">
            <a:extLst>
              <a:ext uri="{FF2B5EF4-FFF2-40B4-BE49-F238E27FC236}">
                <a16:creationId xmlns:a16="http://schemas.microsoft.com/office/drawing/2014/main" id="{10E8AE2F-F207-EAAA-7FCB-A75F5DBCE8FF}"/>
              </a:ext>
            </a:extLst>
          </p:cNvPr>
          <p:cNvGrpSpPr>
            <a:grpSpLocks/>
          </p:cNvGrpSpPr>
          <p:nvPr/>
        </p:nvGrpSpPr>
        <p:grpSpPr bwMode="auto">
          <a:xfrm>
            <a:off x="1219200" y="4502150"/>
            <a:ext cx="6570663" cy="1524000"/>
            <a:chOff x="-2" y="-2"/>
            <a:chExt cx="2604" cy="1213"/>
          </a:xfrm>
        </p:grpSpPr>
        <p:grpSp>
          <p:nvGrpSpPr>
            <p:cNvPr id="264241" name="Group 49">
              <a:extLst>
                <a:ext uri="{FF2B5EF4-FFF2-40B4-BE49-F238E27FC236}">
                  <a16:creationId xmlns:a16="http://schemas.microsoft.com/office/drawing/2014/main" id="{B940BEEF-CF45-EBFF-B765-D02C3CEF982A}"/>
                </a:ext>
              </a:extLst>
            </p:cNvPr>
            <p:cNvGrpSpPr>
              <a:grpSpLocks/>
            </p:cNvGrpSpPr>
            <p:nvPr/>
          </p:nvGrpSpPr>
          <p:grpSpPr bwMode="auto">
            <a:xfrm>
              <a:off x="0" y="0"/>
              <a:ext cx="2600" cy="1209"/>
              <a:chOff x="0" y="0"/>
              <a:chExt cx="2600" cy="1209"/>
            </a:xfrm>
          </p:grpSpPr>
          <p:grpSp>
            <p:nvGrpSpPr>
              <p:cNvPr id="264212" name="Group 20">
                <a:extLst>
                  <a:ext uri="{FF2B5EF4-FFF2-40B4-BE49-F238E27FC236}">
                    <a16:creationId xmlns:a16="http://schemas.microsoft.com/office/drawing/2014/main" id="{BAD40965-66D0-FE60-0EA5-651F3CF661AB}"/>
                  </a:ext>
                </a:extLst>
              </p:cNvPr>
              <p:cNvGrpSpPr>
                <a:grpSpLocks/>
              </p:cNvGrpSpPr>
              <p:nvPr/>
            </p:nvGrpSpPr>
            <p:grpSpPr bwMode="auto">
              <a:xfrm>
                <a:off x="0" y="0"/>
                <a:ext cx="613" cy="403"/>
                <a:chOff x="0" y="0"/>
                <a:chExt cx="613" cy="403"/>
              </a:xfrm>
            </p:grpSpPr>
            <p:sp>
              <p:nvSpPr>
                <p:cNvPr id="264196" name="Rectangle 4">
                  <a:extLst>
                    <a:ext uri="{FF2B5EF4-FFF2-40B4-BE49-F238E27FC236}">
                      <a16:creationId xmlns:a16="http://schemas.microsoft.com/office/drawing/2014/main" id="{45C6ABAA-742B-78B9-8BCB-7BB4C26DF47A}"/>
                    </a:ext>
                  </a:extLst>
                </p:cNvPr>
                <p:cNvSpPr>
                  <a:spLocks noChangeArrowheads="1"/>
                </p:cNvSpPr>
                <p:nvPr/>
              </p:nvSpPr>
              <p:spPr bwMode="auto">
                <a:xfrm>
                  <a:off x="43" y="0"/>
                  <a:ext cx="527"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Byte 1</a:t>
                  </a:r>
                </a:p>
                <a:p>
                  <a:endParaRPr lang="en-US" altLang="en-US" b="0">
                    <a:latin typeface="Times New Roman" panose="02020603050405020304" pitchFamily="18" charset="0"/>
                  </a:endParaRPr>
                </a:p>
              </p:txBody>
            </p:sp>
            <p:sp>
              <p:nvSpPr>
                <p:cNvPr id="264211" name="Rectangle 19">
                  <a:extLst>
                    <a:ext uri="{FF2B5EF4-FFF2-40B4-BE49-F238E27FC236}">
                      <a16:creationId xmlns:a16="http://schemas.microsoft.com/office/drawing/2014/main" id="{57FF0854-8783-FFE8-A6D6-748D8BE1A03D}"/>
                    </a:ext>
                  </a:extLst>
                </p:cNvPr>
                <p:cNvSpPr>
                  <a:spLocks noChangeArrowheads="1"/>
                </p:cNvSpPr>
                <p:nvPr/>
              </p:nvSpPr>
              <p:spPr bwMode="auto">
                <a:xfrm>
                  <a:off x="0" y="0"/>
                  <a:ext cx="613"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14" name="Group 22">
                <a:extLst>
                  <a:ext uri="{FF2B5EF4-FFF2-40B4-BE49-F238E27FC236}">
                    <a16:creationId xmlns:a16="http://schemas.microsoft.com/office/drawing/2014/main" id="{C6E90577-0643-59B4-B204-04B62B219887}"/>
                  </a:ext>
                </a:extLst>
              </p:cNvPr>
              <p:cNvGrpSpPr>
                <a:grpSpLocks/>
              </p:cNvGrpSpPr>
              <p:nvPr/>
            </p:nvGrpSpPr>
            <p:grpSpPr bwMode="auto">
              <a:xfrm>
                <a:off x="613" y="0"/>
                <a:ext cx="687" cy="403"/>
                <a:chOff x="613" y="0"/>
                <a:chExt cx="687" cy="403"/>
              </a:xfrm>
            </p:grpSpPr>
            <p:sp>
              <p:nvSpPr>
                <p:cNvPr id="264197" name="Rectangle 5">
                  <a:extLst>
                    <a:ext uri="{FF2B5EF4-FFF2-40B4-BE49-F238E27FC236}">
                      <a16:creationId xmlns:a16="http://schemas.microsoft.com/office/drawing/2014/main" id="{43E727F1-4F27-90E2-32AD-DC663E44C470}"/>
                    </a:ext>
                  </a:extLst>
                </p:cNvPr>
                <p:cNvSpPr>
                  <a:spLocks noChangeArrowheads="1"/>
                </p:cNvSpPr>
                <p:nvPr/>
              </p:nvSpPr>
              <p:spPr bwMode="auto">
                <a:xfrm>
                  <a:off x="656" y="0"/>
                  <a:ext cx="60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Byte 2</a:t>
                  </a:r>
                </a:p>
                <a:p>
                  <a:endParaRPr lang="en-US" altLang="en-US" b="0">
                    <a:latin typeface="Times New Roman" panose="02020603050405020304" pitchFamily="18" charset="0"/>
                  </a:endParaRPr>
                </a:p>
              </p:txBody>
            </p:sp>
            <p:sp>
              <p:nvSpPr>
                <p:cNvPr id="264213" name="Rectangle 21">
                  <a:extLst>
                    <a:ext uri="{FF2B5EF4-FFF2-40B4-BE49-F238E27FC236}">
                      <a16:creationId xmlns:a16="http://schemas.microsoft.com/office/drawing/2014/main" id="{402913BC-B476-C273-2A24-0CEA1311A71B}"/>
                    </a:ext>
                  </a:extLst>
                </p:cNvPr>
                <p:cNvSpPr>
                  <a:spLocks noChangeArrowheads="1"/>
                </p:cNvSpPr>
                <p:nvPr/>
              </p:nvSpPr>
              <p:spPr bwMode="auto">
                <a:xfrm>
                  <a:off x="613" y="0"/>
                  <a:ext cx="687"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16" name="Group 24">
                <a:extLst>
                  <a:ext uri="{FF2B5EF4-FFF2-40B4-BE49-F238E27FC236}">
                    <a16:creationId xmlns:a16="http://schemas.microsoft.com/office/drawing/2014/main" id="{8144A4E6-3934-F792-7FF1-AFE847E4F13C}"/>
                  </a:ext>
                </a:extLst>
              </p:cNvPr>
              <p:cNvGrpSpPr>
                <a:grpSpLocks/>
              </p:cNvGrpSpPr>
              <p:nvPr/>
            </p:nvGrpSpPr>
            <p:grpSpPr bwMode="auto">
              <a:xfrm>
                <a:off x="1300" y="0"/>
                <a:ext cx="687" cy="403"/>
                <a:chOff x="1300" y="0"/>
                <a:chExt cx="687" cy="403"/>
              </a:xfrm>
            </p:grpSpPr>
            <p:sp>
              <p:nvSpPr>
                <p:cNvPr id="264198" name="Rectangle 6">
                  <a:extLst>
                    <a:ext uri="{FF2B5EF4-FFF2-40B4-BE49-F238E27FC236}">
                      <a16:creationId xmlns:a16="http://schemas.microsoft.com/office/drawing/2014/main" id="{7810B485-2640-E064-F273-922A5BE3E4ED}"/>
                    </a:ext>
                  </a:extLst>
                </p:cNvPr>
                <p:cNvSpPr>
                  <a:spLocks noChangeArrowheads="1"/>
                </p:cNvSpPr>
                <p:nvPr/>
              </p:nvSpPr>
              <p:spPr bwMode="auto">
                <a:xfrm>
                  <a:off x="1343" y="0"/>
                  <a:ext cx="60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Byte 3</a:t>
                  </a:r>
                </a:p>
                <a:p>
                  <a:endParaRPr lang="en-US" altLang="en-US" b="0">
                    <a:latin typeface="Times New Roman" panose="02020603050405020304" pitchFamily="18" charset="0"/>
                  </a:endParaRPr>
                </a:p>
              </p:txBody>
            </p:sp>
            <p:sp>
              <p:nvSpPr>
                <p:cNvPr id="264215" name="Rectangle 23">
                  <a:extLst>
                    <a:ext uri="{FF2B5EF4-FFF2-40B4-BE49-F238E27FC236}">
                      <a16:creationId xmlns:a16="http://schemas.microsoft.com/office/drawing/2014/main" id="{86D70ED3-306B-CC59-7835-3C895A41CF1A}"/>
                    </a:ext>
                  </a:extLst>
                </p:cNvPr>
                <p:cNvSpPr>
                  <a:spLocks noChangeArrowheads="1"/>
                </p:cNvSpPr>
                <p:nvPr/>
              </p:nvSpPr>
              <p:spPr bwMode="auto">
                <a:xfrm>
                  <a:off x="1300" y="0"/>
                  <a:ext cx="687"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18" name="Group 26">
                <a:extLst>
                  <a:ext uri="{FF2B5EF4-FFF2-40B4-BE49-F238E27FC236}">
                    <a16:creationId xmlns:a16="http://schemas.microsoft.com/office/drawing/2014/main" id="{68835ADE-8B13-FECE-0992-8BBBDF7D70A6}"/>
                  </a:ext>
                </a:extLst>
              </p:cNvPr>
              <p:cNvGrpSpPr>
                <a:grpSpLocks/>
              </p:cNvGrpSpPr>
              <p:nvPr/>
            </p:nvGrpSpPr>
            <p:grpSpPr bwMode="auto">
              <a:xfrm>
                <a:off x="1987" y="0"/>
                <a:ext cx="613" cy="403"/>
                <a:chOff x="1987" y="0"/>
                <a:chExt cx="613" cy="403"/>
              </a:xfrm>
            </p:grpSpPr>
            <p:sp>
              <p:nvSpPr>
                <p:cNvPr id="264199" name="Rectangle 7">
                  <a:extLst>
                    <a:ext uri="{FF2B5EF4-FFF2-40B4-BE49-F238E27FC236}">
                      <a16:creationId xmlns:a16="http://schemas.microsoft.com/office/drawing/2014/main" id="{CD2A7A9A-A72D-B136-E82F-2D2FE0ED1204}"/>
                    </a:ext>
                  </a:extLst>
                </p:cNvPr>
                <p:cNvSpPr>
                  <a:spLocks noChangeArrowheads="1"/>
                </p:cNvSpPr>
                <p:nvPr/>
              </p:nvSpPr>
              <p:spPr bwMode="auto">
                <a:xfrm>
                  <a:off x="2030" y="0"/>
                  <a:ext cx="527"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Byte 4</a:t>
                  </a:r>
                </a:p>
                <a:p>
                  <a:endParaRPr lang="en-US" altLang="en-US" b="0">
                    <a:latin typeface="Times New Roman" panose="02020603050405020304" pitchFamily="18" charset="0"/>
                  </a:endParaRPr>
                </a:p>
              </p:txBody>
            </p:sp>
            <p:sp>
              <p:nvSpPr>
                <p:cNvPr id="264217" name="Rectangle 25">
                  <a:extLst>
                    <a:ext uri="{FF2B5EF4-FFF2-40B4-BE49-F238E27FC236}">
                      <a16:creationId xmlns:a16="http://schemas.microsoft.com/office/drawing/2014/main" id="{B7CA5501-C0A1-AE14-A0AB-8145BF2998DB}"/>
                    </a:ext>
                  </a:extLst>
                </p:cNvPr>
                <p:cNvSpPr>
                  <a:spLocks noChangeArrowheads="1"/>
                </p:cNvSpPr>
                <p:nvPr/>
              </p:nvSpPr>
              <p:spPr bwMode="auto">
                <a:xfrm>
                  <a:off x="1987" y="0"/>
                  <a:ext cx="613"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20" name="Group 28">
                <a:extLst>
                  <a:ext uri="{FF2B5EF4-FFF2-40B4-BE49-F238E27FC236}">
                    <a16:creationId xmlns:a16="http://schemas.microsoft.com/office/drawing/2014/main" id="{CC6871E5-71E5-1E59-8A1D-929F401F46D9}"/>
                  </a:ext>
                </a:extLst>
              </p:cNvPr>
              <p:cNvGrpSpPr>
                <a:grpSpLocks/>
              </p:cNvGrpSpPr>
              <p:nvPr/>
            </p:nvGrpSpPr>
            <p:grpSpPr bwMode="auto">
              <a:xfrm>
                <a:off x="0" y="403"/>
                <a:ext cx="613" cy="403"/>
                <a:chOff x="0" y="403"/>
                <a:chExt cx="613" cy="403"/>
              </a:xfrm>
            </p:grpSpPr>
            <p:sp>
              <p:nvSpPr>
                <p:cNvPr id="264200" name="Rectangle 8">
                  <a:extLst>
                    <a:ext uri="{FF2B5EF4-FFF2-40B4-BE49-F238E27FC236}">
                      <a16:creationId xmlns:a16="http://schemas.microsoft.com/office/drawing/2014/main" id="{A0D63181-BA94-B337-351F-20941BC1960C}"/>
                    </a:ext>
                  </a:extLst>
                </p:cNvPr>
                <p:cNvSpPr>
                  <a:spLocks noChangeArrowheads="1"/>
                </p:cNvSpPr>
                <p:nvPr/>
              </p:nvSpPr>
              <p:spPr bwMode="auto">
                <a:xfrm>
                  <a:off x="43" y="403"/>
                  <a:ext cx="527"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11111111</a:t>
                  </a:r>
                </a:p>
                <a:p>
                  <a:endParaRPr lang="en-US" altLang="en-US" b="0">
                    <a:latin typeface="Times New Roman" panose="02020603050405020304" pitchFamily="18" charset="0"/>
                  </a:endParaRPr>
                </a:p>
              </p:txBody>
            </p:sp>
            <p:sp>
              <p:nvSpPr>
                <p:cNvPr id="264219" name="Rectangle 27">
                  <a:extLst>
                    <a:ext uri="{FF2B5EF4-FFF2-40B4-BE49-F238E27FC236}">
                      <a16:creationId xmlns:a16="http://schemas.microsoft.com/office/drawing/2014/main" id="{20EC2A7F-FD92-2DC3-52C0-2A8A21D2EC1A}"/>
                    </a:ext>
                  </a:extLst>
                </p:cNvPr>
                <p:cNvSpPr>
                  <a:spLocks noChangeArrowheads="1"/>
                </p:cNvSpPr>
                <p:nvPr/>
              </p:nvSpPr>
              <p:spPr bwMode="auto">
                <a:xfrm>
                  <a:off x="0" y="403"/>
                  <a:ext cx="613"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22" name="Group 30">
                <a:extLst>
                  <a:ext uri="{FF2B5EF4-FFF2-40B4-BE49-F238E27FC236}">
                    <a16:creationId xmlns:a16="http://schemas.microsoft.com/office/drawing/2014/main" id="{E017E67A-94DF-36FF-91FC-8B690814136B}"/>
                  </a:ext>
                </a:extLst>
              </p:cNvPr>
              <p:cNvGrpSpPr>
                <a:grpSpLocks/>
              </p:cNvGrpSpPr>
              <p:nvPr/>
            </p:nvGrpSpPr>
            <p:grpSpPr bwMode="auto">
              <a:xfrm>
                <a:off x="613" y="403"/>
                <a:ext cx="687" cy="403"/>
                <a:chOff x="613" y="403"/>
                <a:chExt cx="687" cy="403"/>
              </a:xfrm>
            </p:grpSpPr>
            <p:sp>
              <p:nvSpPr>
                <p:cNvPr id="264201" name="Rectangle 9">
                  <a:extLst>
                    <a:ext uri="{FF2B5EF4-FFF2-40B4-BE49-F238E27FC236}">
                      <a16:creationId xmlns:a16="http://schemas.microsoft.com/office/drawing/2014/main" id="{F4C711B1-6D16-073D-DC3E-C5E08B7176B2}"/>
                    </a:ext>
                  </a:extLst>
                </p:cNvPr>
                <p:cNvSpPr>
                  <a:spLocks noChangeArrowheads="1"/>
                </p:cNvSpPr>
                <p:nvPr/>
              </p:nvSpPr>
              <p:spPr bwMode="auto">
                <a:xfrm>
                  <a:off x="656" y="403"/>
                  <a:ext cx="60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00000000</a:t>
                  </a:r>
                </a:p>
                <a:p>
                  <a:endParaRPr lang="en-US" altLang="en-US" b="0">
                    <a:latin typeface="Times New Roman" panose="02020603050405020304" pitchFamily="18" charset="0"/>
                  </a:endParaRPr>
                </a:p>
              </p:txBody>
            </p:sp>
            <p:sp>
              <p:nvSpPr>
                <p:cNvPr id="264221" name="Rectangle 29">
                  <a:extLst>
                    <a:ext uri="{FF2B5EF4-FFF2-40B4-BE49-F238E27FC236}">
                      <a16:creationId xmlns:a16="http://schemas.microsoft.com/office/drawing/2014/main" id="{A44A3463-67C7-35E7-6D86-229DC3DFFFB1}"/>
                    </a:ext>
                  </a:extLst>
                </p:cNvPr>
                <p:cNvSpPr>
                  <a:spLocks noChangeArrowheads="1"/>
                </p:cNvSpPr>
                <p:nvPr/>
              </p:nvSpPr>
              <p:spPr bwMode="auto">
                <a:xfrm>
                  <a:off x="613" y="403"/>
                  <a:ext cx="687"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24" name="Group 32">
                <a:extLst>
                  <a:ext uri="{FF2B5EF4-FFF2-40B4-BE49-F238E27FC236}">
                    <a16:creationId xmlns:a16="http://schemas.microsoft.com/office/drawing/2014/main" id="{894D2675-8B6A-D71C-F572-76708548F9E8}"/>
                  </a:ext>
                </a:extLst>
              </p:cNvPr>
              <p:cNvGrpSpPr>
                <a:grpSpLocks/>
              </p:cNvGrpSpPr>
              <p:nvPr/>
            </p:nvGrpSpPr>
            <p:grpSpPr bwMode="auto">
              <a:xfrm>
                <a:off x="1300" y="403"/>
                <a:ext cx="687" cy="403"/>
                <a:chOff x="1300" y="403"/>
                <a:chExt cx="687" cy="403"/>
              </a:xfrm>
            </p:grpSpPr>
            <p:sp>
              <p:nvSpPr>
                <p:cNvPr id="264202" name="Rectangle 10">
                  <a:extLst>
                    <a:ext uri="{FF2B5EF4-FFF2-40B4-BE49-F238E27FC236}">
                      <a16:creationId xmlns:a16="http://schemas.microsoft.com/office/drawing/2014/main" id="{194019BF-7647-CCC0-98CC-E5F86A472EA4}"/>
                    </a:ext>
                  </a:extLst>
                </p:cNvPr>
                <p:cNvSpPr>
                  <a:spLocks noChangeArrowheads="1"/>
                </p:cNvSpPr>
                <p:nvPr/>
              </p:nvSpPr>
              <p:spPr bwMode="auto">
                <a:xfrm>
                  <a:off x="1343" y="403"/>
                  <a:ext cx="60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00000000</a:t>
                  </a:r>
                </a:p>
                <a:p>
                  <a:endParaRPr lang="en-US" altLang="en-US" b="0">
                    <a:latin typeface="Times New Roman" panose="02020603050405020304" pitchFamily="18" charset="0"/>
                  </a:endParaRPr>
                </a:p>
              </p:txBody>
            </p:sp>
            <p:sp>
              <p:nvSpPr>
                <p:cNvPr id="264223" name="Rectangle 31">
                  <a:extLst>
                    <a:ext uri="{FF2B5EF4-FFF2-40B4-BE49-F238E27FC236}">
                      <a16:creationId xmlns:a16="http://schemas.microsoft.com/office/drawing/2014/main" id="{D6BE0A6A-A8F8-A2D3-1093-04EED80D311C}"/>
                    </a:ext>
                  </a:extLst>
                </p:cNvPr>
                <p:cNvSpPr>
                  <a:spLocks noChangeArrowheads="1"/>
                </p:cNvSpPr>
                <p:nvPr/>
              </p:nvSpPr>
              <p:spPr bwMode="auto">
                <a:xfrm>
                  <a:off x="1300" y="403"/>
                  <a:ext cx="687"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26" name="Group 34">
                <a:extLst>
                  <a:ext uri="{FF2B5EF4-FFF2-40B4-BE49-F238E27FC236}">
                    <a16:creationId xmlns:a16="http://schemas.microsoft.com/office/drawing/2014/main" id="{308608F9-85EF-E403-E17B-7257179C47BB}"/>
                  </a:ext>
                </a:extLst>
              </p:cNvPr>
              <p:cNvGrpSpPr>
                <a:grpSpLocks/>
              </p:cNvGrpSpPr>
              <p:nvPr/>
            </p:nvGrpSpPr>
            <p:grpSpPr bwMode="auto">
              <a:xfrm>
                <a:off x="1987" y="403"/>
                <a:ext cx="613" cy="403"/>
                <a:chOff x="1987" y="403"/>
                <a:chExt cx="613" cy="403"/>
              </a:xfrm>
            </p:grpSpPr>
            <p:sp>
              <p:nvSpPr>
                <p:cNvPr id="264203" name="Rectangle 11">
                  <a:extLst>
                    <a:ext uri="{FF2B5EF4-FFF2-40B4-BE49-F238E27FC236}">
                      <a16:creationId xmlns:a16="http://schemas.microsoft.com/office/drawing/2014/main" id="{AF4AD0E9-31AE-5E27-BE18-A7E9FFB0FC00}"/>
                    </a:ext>
                  </a:extLst>
                </p:cNvPr>
                <p:cNvSpPr>
                  <a:spLocks noChangeArrowheads="1"/>
                </p:cNvSpPr>
                <p:nvPr/>
              </p:nvSpPr>
              <p:spPr bwMode="auto">
                <a:xfrm>
                  <a:off x="2030" y="403"/>
                  <a:ext cx="527"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00000000</a:t>
                  </a:r>
                </a:p>
                <a:p>
                  <a:endParaRPr lang="en-US" altLang="en-US" b="0">
                    <a:latin typeface="Times New Roman" panose="02020603050405020304" pitchFamily="18" charset="0"/>
                  </a:endParaRPr>
                </a:p>
              </p:txBody>
            </p:sp>
            <p:sp>
              <p:nvSpPr>
                <p:cNvPr id="264225" name="Rectangle 33">
                  <a:extLst>
                    <a:ext uri="{FF2B5EF4-FFF2-40B4-BE49-F238E27FC236}">
                      <a16:creationId xmlns:a16="http://schemas.microsoft.com/office/drawing/2014/main" id="{E7FC0E3A-79B9-3E87-B7C7-D79A11CF806C}"/>
                    </a:ext>
                  </a:extLst>
                </p:cNvPr>
                <p:cNvSpPr>
                  <a:spLocks noChangeArrowheads="1"/>
                </p:cNvSpPr>
                <p:nvPr/>
              </p:nvSpPr>
              <p:spPr bwMode="auto">
                <a:xfrm>
                  <a:off x="1987" y="403"/>
                  <a:ext cx="613"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28" name="Group 36">
                <a:extLst>
                  <a:ext uri="{FF2B5EF4-FFF2-40B4-BE49-F238E27FC236}">
                    <a16:creationId xmlns:a16="http://schemas.microsoft.com/office/drawing/2014/main" id="{20A0CAFE-A8A5-0097-667E-449F703DB377}"/>
                  </a:ext>
                </a:extLst>
              </p:cNvPr>
              <p:cNvGrpSpPr>
                <a:grpSpLocks/>
              </p:cNvGrpSpPr>
              <p:nvPr/>
            </p:nvGrpSpPr>
            <p:grpSpPr bwMode="auto">
              <a:xfrm>
                <a:off x="0" y="806"/>
                <a:ext cx="538" cy="403"/>
                <a:chOff x="0" y="806"/>
                <a:chExt cx="538" cy="403"/>
              </a:xfrm>
            </p:grpSpPr>
            <p:sp>
              <p:nvSpPr>
                <p:cNvPr id="264204" name="Rectangle 12">
                  <a:extLst>
                    <a:ext uri="{FF2B5EF4-FFF2-40B4-BE49-F238E27FC236}">
                      <a16:creationId xmlns:a16="http://schemas.microsoft.com/office/drawing/2014/main" id="{B74E6E1B-0537-DEDD-80B2-906719CAE5FE}"/>
                    </a:ext>
                  </a:extLst>
                </p:cNvPr>
                <p:cNvSpPr>
                  <a:spLocks noChangeArrowheads="1"/>
                </p:cNvSpPr>
                <p:nvPr/>
              </p:nvSpPr>
              <p:spPr bwMode="auto">
                <a:xfrm>
                  <a:off x="43" y="806"/>
                  <a:ext cx="452"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255</a:t>
                  </a:r>
                </a:p>
                <a:p>
                  <a:endParaRPr lang="en-US" altLang="en-US" b="0">
                    <a:latin typeface="Times New Roman" panose="02020603050405020304" pitchFamily="18" charset="0"/>
                  </a:endParaRPr>
                </a:p>
              </p:txBody>
            </p:sp>
            <p:sp>
              <p:nvSpPr>
                <p:cNvPr id="264227" name="Rectangle 35">
                  <a:extLst>
                    <a:ext uri="{FF2B5EF4-FFF2-40B4-BE49-F238E27FC236}">
                      <a16:creationId xmlns:a16="http://schemas.microsoft.com/office/drawing/2014/main" id="{B61C5F61-AE47-B63B-A451-DE249A20C038}"/>
                    </a:ext>
                  </a:extLst>
                </p:cNvPr>
                <p:cNvSpPr>
                  <a:spLocks noChangeArrowheads="1"/>
                </p:cNvSpPr>
                <p:nvPr/>
              </p:nvSpPr>
              <p:spPr bwMode="auto">
                <a:xfrm>
                  <a:off x="0" y="806"/>
                  <a:ext cx="538"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30" name="Group 38">
                <a:extLst>
                  <a:ext uri="{FF2B5EF4-FFF2-40B4-BE49-F238E27FC236}">
                    <a16:creationId xmlns:a16="http://schemas.microsoft.com/office/drawing/2014/main" id="{A19BA944-93B1-F66C-1CF5-7F80864B152F}"/>
                  </a:ext>
                </a:extLst>
              </p:cNvPr>
              <p:cNvGrpSpPr>
                <a:grpSpLocks/>
              </p:cNvGrpSpPr>
              <p:nvPr/>
            </p:nvGrpSpPr>
            <p:grpSpPr bwMode="auto">
              <a:xfrm>
                <a:off x="538" y="806"/>
                <a:ext cx="150" cy="403"/>
                <a:chOff x="538" y="806"/>
                <a:chExt cx="150" cy="403"/>
              </a:xfrm>
            </p:grpSpPr>
            <p:sp>
              <p:nvSpPr>
                <p:cNvPr id="264205" name="Rectangle 13">
                  <a:extLst>
                    <a:ext uri="{FF2B5EF4-FFF2-40B4-BE49-F238E27FC236}">
                      <a16:creationId xmlns:a16="http://schemas.microsoft.com/office/drawing/2014/main" id="{2366C9B6-ED81-4E30-3295-BC22FD3CE64E}"/>
                    </a:ext>
                  </a:extLst>
                </p:cNvPr>
                <p:cNvSpPr>
                  <a:spLocks noChangeArrowheads="1"/>
                </p:cNvSpPr>
                <p:nvPr/>
              </p:nvSpPr>
              <p:spPr bwMode="auto">
                <a:xfrm>
                  <a:off x="581" y="806"/>
                  <a:ext cx="64"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a:t>
                  </a:r>
                </a:p>
                <a:p>
                  <a:endParaRPr lang="en-US" altLang="en-US" b="0">
                    <a:latin typeface="Times New Roman" panose="02020603050405020304" pitchFamily="18" charset="0"/>
                  </a:endParaRPr>
                </a:p>
              </p:txBody>
            </p:sp>
            <p:sp>
              <p:nvSpPr>
                <p:cNvPr id="264229" name="Rectangle 37">
                  <a:extLst>
                    <a:ext uri="{FF2B5EF4-FFF2-40B4-BE49-F238E27FC236}">
                      <a16:creationId xmlns:a16="http://schemas.microsoft.com/office/drawing/2014/main" id="{E3F051E8-77DE-80CC-BE3F-398AFBFF0A52}"/>
                    </a:ext>
                  </a:extLst>
                </p:cNvPr>
                <p:cNvSpPr>
                  <a:spLocks noChangeArrowheads="1"/>
                </p:cNvSpPr>
                <p:nvPr/>
              </p:nvSpPr>
              <p:spPr bwMode="auto">
                <a:xfrm>
                  <a:off x="538" y="806"/>
                  <a:ext cx="150"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32" name="Group 40">
                <a:extLst>
                  <a:ext uri="{FF2B5EF4-FFF2-40B4-BE49-F238E27FC236}">
                    <a16:creationId xmlns:a16="http://schemas.microsoft.com/office/drawing/2014/main" id="{0EAC74BD-E2E3-67BA-DE4F-0BBBCCB80D12}"/>
                  </a:ext>
                </a:extLst>
              </p:cNvPr>
              <p:cNvGrpSpPr>
                <a:grpSpLocks/>
              </p:cNvGrpSpPr>
              <p:nvPr/>
            </p:nvGrpSpPr>
            <p:grpSpPr bwMode="auto">
              <a:xfrm>
                <a:off x="688" y="806"/>
                <a:ext cx="537" cy="403"/>
                <a:chOff x="688" y="806"/>
                <a:chExt cx="537" cy="403"/>
              </a:xfrm>
            </p:grpSpPr>
            <p:sp>
              <p:nvSpPr>
                <p:cNvPr id="264206" name="Rectangle 14">
                  <a:extLst>
                    <a:ext uri="{FF2B5EF4-FFF2-40B4-BE49-F238E27FC236}">
                      <a16:creationId xmlns:a16="http://schemas.microsoft.com/office/drawing/2014/main" id="{5B05CFF3-32BB-AE0C-AAF2-D2D4291C3CD3}"/>
                    </a:ext>
                  </a:extLst>
                </p:cNvPr>
                <p:cNvSpPr>
                  <a:spLocks noChangeArrowheads="1"/>
                </p:cNvSpPr>
                <p:nvPr/>
              </p:nvSpPr>
              <p:spPr bwMode="auto">
                <a:xfrm>
                  <a:off x="731" y="806"/>
                  <a:ext cx="45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0</a:t>
                  </a:r>
                </a:p>
                <a:p>
                  <a:endParaRPr lang="en-US" altLang="en-US" b="0">
                    <a:latin typeface="Times New Roman" panose="02020603050405020304" pitchFamily="18" charset="0"/>
                  </a:endParaRPr>
                </a:p>
              </p:txBody>
            </p:sp>
            <p:sp>
              <p:nvSpPr>
                <p:cNvPr id="264231" name="Rectangle 39">
                  <a:extLst>
                    <a:ext uri="{FF2B5EF4-FFF2-40B4-BE49-F238E27FC236}">
                      <a16:creationId xmlns:a16="http://schemas.microsoft.com/office/drawing/2014/main" id="{B7C2814B-75CA-E89F-AE02-ABF1654F0E9D}"/>
                    </a:ext>
                  </a:extLst>
                </p:cNvPr>
                <p:cNvSpPr>
                  <a:spLocks noChangeArrowheads="1"/>
                </p:cNvSpPr>
                <p:nvPr/>
              </p:nvSpPr>
              <p:spPr bwMode="auto">
                <a:xfrm>
                  <a:off x="688" y="806"/>
                  <a:ext cx="537"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34" name="Group 42">
                <a:extLst>
                  <a:ext uri="{FF2B5EF4-FFF2-40B4-BE49-F238E27FC236}">
                    <a16:creationId xmlns:a16="http://schemas.microsoft.com/office/drawing/2014/main" id="{140C1516-4923-831E-107C-C6A5FCF15FC9}"/>
                  </a:ext>
                </a:extLst>
              </p:cNvPr>
              <p:cNvGrpSpPr>
                <a:grpSpLocks/>
              </p:cNvGrpSpPr>
              <p:nvPr/>
            </p:nvGrpSpPr>
            <p:grpSpPr bwMode="auto">
              <a:xfrm>
                <a:off x="1225" y="806"/>
                <a:ext cx="150" cy="403"/>
                <a:chOff x="1225" y="806"/>
                <a:chExt cx="150" cy="403"/>
              </a:xfrm>
            </p:grpSpPr>
            <p:sp>
              <p:nvSpPr>
                <p:cNvPr id="264207" name="Rectangle 15">
                  <a:extLst>
                    <a:ext uri="{FF2B5EF4-FFF2-40B4-BE49-F238E27FC236}">
                      <a16:creationId xmlns:a16="http://schemas.microsoft.com/office/drawing/2014/main" id="{23652052-3145-8E1F-AD66-FD3D0A76325F}"/>
                    </a:ext>
                  </a:extLst>
                </p:cNvPr>
                <p:cNvSpPr>
                  <a:spLocks noChangeArrowheads="1"/>
                </p:cNvSpPr>
                <p:nvPr/>
              </p:nvSpPr>
              <p:spPr bwMode="auto">
                <a:xfrm>
                  <a:off x="1268" y="806"/>
                  <a:ext cx="64"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a:t>
                  </a:r>
                </a:p>
                <a:p>
                  <a:endParaRPr lang="en-US" altLang="en-US" b="0">
                    <a:latin typeface="Times New Roman" panose="02020603050405020304" pitchFamily="18" charset="0"/>
                  </a:endParaRPr>
                </a:p>
              </p:txBody>
            </p:sp>
            <p:sp>
              <p:nvSpPr>
                <p:cNvPr id="264233" name="Rectangle 41">
                  <a:extLst>
                    <a:ext uri="{FF2B5EF4-FFF2-40B4-BE49-F238E27FC236}">
                      <a16:creationId xmlns:a16="http://schemas.microsoft.com/office/drawing/2014/main" id="{68341EEE-7A5E-2AA6-0D46-01908872772D}"/>
                    </a:ext>
                  </a:extLst>
                </p:cNvPr>
                <p:cNvSpPr>
                  <a:spLocks noChangeArrowheads="1"/>
                </p:cNvSpPr>
                <p:nvPr/>
              </p:nvSpPr>
              <p:spPr bwMode="auto">
                <a:xfrm>
                  <a:off x="1225" y="806"/>
                  <a:ext cx="150"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36" name="Group 44">
                <a:extLst>
                  <a:ext uri="{FF2B5EF4-FFF2-40B4-BE49-F238E27FC236}">
                    <a16:creationId xmlns:a16="http://schemas.microsoft.com/office/drawing/2014/main" id="{02854BBB-A39B-4717-61CA-9F56BEFEB7BE}"/>
                  </a:ext>
                </a:extLst>
              </p:cNvPr>
              <p:cNvGrpSpPr>
                <a:grpSpLocks/>
              </p:cNvGrpSpPr>
              <p:nvPr/>
            </p:nvGrpSpPr>
            <p:grpSpPr bwMode="auto">
              <a:xfrm>
                <a:off x="1375" y="806"/>
                <a:ext cx="537" cy="403"/>
                <a:chOff x="1375" y="806"/>
                <a:chExt cx="537" cy="403"/>
              </a:xfrm>
            </p:grpSpPr>
            <p:sp>
              <p:nvSpPr>
                <p:cNvPr id="264208" name="Rectangle 16">
                  <a:extLst>
                    <a:ext uri="{FF2B5EF4-FFF2-40B4-BE49-F238E27FC236}">
                      <a16:creationId xmlns:a16="http://schemas.microsoft.com/office/drawing/2014/main" id="{6E35DF09-FAEC-A85E-2689-B3D2A1BB8217}"/>
                    </a:ext>
                  </a:extLst>
                </p:cNvPr>
                <p:cNvSpPr>
                  <a:spLocks noChangeArrowheads="1"/>
                </p:cNvSpPr>
                <p:nvPr/>
              </p:nvSpPr>
              <p:spPr bwMode="auto">
                <a:xfrm>
                  <a:off x="1418" y="806"/>
                  <a:ext cx="45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0</a:t>
                  </a:r>
                </a:p>
                <a:p>
                  <a:endParaRPr lang="en-US" altLang="en-US" b="0">
                    <a:latin typeface="Times New Roman" panose="02020603050405020304" pitchFamily="18" charset="0"/>
                  </a:endParaRPr>
                </a:p>
              </p:txBody>
            </p:sp>
            <p:sp>
              <p:nvSpPr>
                <p:cNvPr id="264235" name="Rectangle 43">
                  <a:extLst>
                    <a:ext uri="{FF2B5EF4-FFF2-40B4-BE49-F238E27FC236}">
                      <a16:creationId xmlns:a16="http://schemas.microsoft.com/office/drawing/2014/main" id="{8738A5D1-E5F2-6615-649B-D282A85BBA65}"/>
                    </a:ext>
                  </a:extLst>
                </p:cNvPr>
                <p:cNvSpPr>
                  <a:spLocks noChangeArrowheads="1"/>
                </p:cNvSpPr>
                <p:nvPr/>
              </p:nvSpPr>
              <p:spPr bwMode="auto">
                <a:xfrm>
                  <a:off x="1375" y="806"/>
                  <a:ext cx="537"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38" name="Group 46">
                <a:extLst>
                  <a:ext uri="{FF2B5EF4-FFF2-40B4-BE49-F238E27FC236}">
                    <a16:creationId xmlns:a16="http://schemas.microsoft.com/office/drawing/2014/main" id="{A8DBBB04-45BE-1C9D-AF14-6953A5923C30}"/>
                  </a:ext>
                </a:extLst>
              </p:cNvPr>
              <p:cNvGrpSpPr>
                <a:grpSpLocks/>
              </p:cNvGrpSpPr>
              <p:nvPr/>
            </p:nvGrpSpPr>
            <p:grpSpPr bwMode="auto">
              <a:xfrm>
                <a:off x="1912" y="806"/>
                <a:ext cx="150" cy="403"/>
                <a:chOff x="1912" y="806"/>
                <a:chExt cx="150" cy="403"/>
              </a:xfrm>
            </p:grpSpPr>
            <p:sp>
              <p:nvSpPr>
                <p:cNvPr id="264209" name="Rectangle 17">
                  <a:extLst>
                    <a:ext uri="{FF2B5EF4-FFF2-40B4-BE49-F238E27FC236}">
                      <a16:creationId xmlns:a16="http://schemas.microsoft.com/office/drawing/2014/main" id="{F145FFE3-8676-4D02-2BD5-32D238427ADC}"/>
                    </a:ext>
                  </a:extLst>
                </p:cNvPr>
                <p:cNvSpPr>
                  <a:spLocks noChangeArrowheads="1"/>
                </p:cNvSpPr>
                <p:nvPr/>
              </p:nvSpPr>
              <p:spPr bwMode="auto">
                <a:xfrm>
                  <a:off x="1955" y="806"/>
                  <a:ext cx="64"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a:t>
                  </a:r>
                </a:p>
                <a:p>
                  <a:endParaRPr lang="en-US" altLang="en-US" b="0">
                    <a:latin typeface="Times New Roman" panose="02020603050405020304" pitchFamily="18" charset="0"/>
                  </a:endParaRPr>
                </a:p>
              </p:txBody>
            </p:sp>
            <p:sp>
              <p:nvSpPr>
                <p:cNvPr id="264237" name="Rectangle 45">
                  <a:extLst>
                    <a:ext uri="{FF2B5EF4-FFF2-40B4-BE49-F238E27FC236}">
                      <a16:creationId xmlns:a16="http://schemas.microsoft.com/office/drawing/2014/main" id="{EA5C26A7-1440-D5D7-2BAB-C9E50FF300D3}"/>
                    </a:ext>
                  </a:extLst>
                </p:cNvPr>
                <p:cNvSpPr>
                  <a:spLocks noChangeArrowheads="1"/>
                </p:cNvSpPr>
                <p:nvPr/>
              </p:nvSpPr>
              <p:spPr bwMode="auto">
                <a:xfrm>
                  <a:off x="1912" y="806"/>
                  <a:ext cx="150"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4240" name="Group 48">
                <a:extLst>
                  <a:ext uri="{FF2B5EF4-FFF2-40B4-BE49-F238E27FC236}">
                    <a16:creationId xmlns:a16="http://schemas.microsoft.com/office/drawing/2014/main" id="{336526B1-3A71-6C73-6AF2-6C3315310B7B}"/>
                  </a:ext>
                </a:extLst>
              </p:cNvPr>
              <p:cNvGrpSpPr>
                <a:grpSpLocks/>
              </p:cNvGrpSpPr>
              <p:nvPr/>
            </p:nvGrpSpPr>
            <p:grpSpPr bwMode="auto">
              <a:xfrm>
                <a:off x="2062" y="806"/>
                <a:ext cx="538" cy="403"/>
                <a:chOff x="2062" y="806"/>
                <a:chExt cx="538" cy="403"/>
              </a:xfrm>
            </p:grpSpPr>
            <p:sp>
              <p:nvSpPr>
                <p:cNvPr id="264210" name="Rectangle 18">
                  <a:extLst>
                    <a:ext uri="{FF2B5EF4-FFF2-40B4-BE49-F238E27FC236}">
                      <a16:creationId xmlns:a16="http://schemas.microsoft.com/office/drawing/2014/main" id="{E905502F-15E0-84D8-9B9E-22440FD3F821}"/>
                    </a:ext>
                  </a:extLst>
                </p:cNvPr>
                <p:cNvSpPr>
                  <a:spLocks noChangeArrowheads="1"/>
                </p:cNvSpPr>
                <p:nvPr/>
              </p:nvSpPr>
              <p:spPr bwMode="auto">
                <a:xfrm>
                  <a:off x="2105" y="806"/>
                  <a:ext cx="452"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r>
                    <a:rPr lang="en-US" altLang="en-US" b="0">
                      <a:latin typeface="Arial Unicode MS" panose="020B0604020202020204" pitchFamily="34" charset="-128"/>
                      <a:ea typeface="Arial Unicode MS" panose="020B0604020202020204" pitchFamily="34" charset="-128"/>
                      <a:cs typeface="Arial Unicode MS" panose="020B0604020202020204" pitchFamily="34" charset="-128"/>
                    </a:rPr>
                    <a:t>0</a:t>
                  </a:r>
                </a:p>
                <a:p>
                  <a:endParaRPr lang="en-US" altLang="en-US" b="0">
                    <a:latin typeface="Times New Roman" panose="02020603050405020304" pitchFamily="18" charset="0"/>
                  </a:endParaRPr>
                </a:p>
              </p:txBody>
            </p:sp>
            <p:sp>
              <p:nvSpPr>
                <p:cNvPr id="264239" name="Rectangle 47">
                  <a:extLst>
                    <a:ext uri="{FF2B5EF4-FFF2-40B4-BE49-F238E27FC236}">
                      <a16:creationId xmlns:a16="http://schemas.microsoft.com/office/drawing/2014/main" id="{18803DFD-888F-5C90-3E77-EB6203C6331B}"/>
                    </a:ext>
                  </a:extLst>
                </p:cNvPr>
                <p:cNvSpPr>
                  <a:spLocks noChangeArrowheads="1"/>
                </p:cNvSpPr>
                <p:nvPr/>
              </p:nvSpPr>
              <p:spPr bwMode="auto">
                <a:xfrm>
                  <a:off x="2062" y="806"/>
                  <a:ext cx="538"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264242" name="Rectangle 50">
              <a:extLst>
                <a:ext uri="{FF2B5EF4-FFF2-40B4-BE49-F238E27FC236}">
                  <a16:creationId xmlns:a16="http://schemas.microsoft.com/office/drawing/2014/main" id="{A8BDFA0C-30B2-E4B3-D629-CDA066ABFD3F}"/>
                </a:ext>
              </a:extLst>
            </p:cNvPr>
            <p:cNvSpPr>
              <a:spLocks noChangeArrowheads="1"/>
            </p:cNvSpPr>
            <p:nvPr/>
          </p:nvSpPr>
          <p:spPr bwMode="auto">
            <a:xfrm>
              <a:off x="-2" y="-2"/>
              <a:ext cx="2604" cy="1213"/>
            </a:xfrm>
            <a:prstGeom prst="rect">
              <a:avLst/>
            </a:prstGeom>
            <a:noFill/>
            <a:ln w="793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22892970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37028AE0-C68E-1B9A-4540-97E1C92C9808}"/>
              </a:ext>
            </a:extLst>
          </p:cNvPr>
          <p:cNvSpPr>
            <a:spLocks noGrp="1"/>
          </p:cNvSpPr>
          <p:nvPr>
            <p:ph type="ftr" sz="quarter" idx="10"/>
          </p:nvPr>
        </p:nvSpPr>
        <p:spPr/>
        <p:txBody>
          <a:bodyPr/>
          <a:lstStyle/>
          <a:p>
            <a:r>
              <a:rPr lang="en-US" altLang="en-US"/>
              <a:t>WAN</a:t>
            </a:r>
          </a:p>
        </p:txBody>
      </p:sp>
      <p:sp>
        <p:nvSpPr>
          <p:cNvPr id="268290" name="Rectangle 2">
            <a:extLst>
              <a:ext uri="{FF2B5EF4-FFF2-40B4-BE49-F238E27FC236}">
                <a16:creationId xmlns:a16="http://schemas.microsoft.com/office/drawing/2014/main" id="{A93391B4-7493-5EB6-4D8D-B649A40BC39D}"/>
              </a:ext>
            </a:extLst>
          </p:cNvPr>
          <p:cNvSpPr>
            <a:spLocks noGrp="1" noChangeArrowheads="1"/>
          </p:cNvSpPr>
          <p:nvPr>
            <p:ph type="title"/>
          </p:nvPr>
        </p:nvSpPr>
        <p:spPr/>
        <p:txBody>
          <a:bodyPr/>
          <a:lstStyle/>
          <a:p>
            <a:r>
              <a:rPr lang="en-US" altLang="en-US"/>
              <a:t>Alternative Mask Notation</a:t>
            </a:r>
          </a:p>
        </p:txBody>
      </p:sp>
      <p:sp>
        <p:nvSpPr>
          <p:cNvPr id="268291" name="Rectangle 3">
            <a:extLst>
              <a:ext uri="{FF2B5EF4-FFF2-40B4-BE49-F238E27FC236}">
                <a16:creationId xmlns:a16="http://schemas.microsoft.com/office/drawing/2014/main" id="{DDD96284-13CE-7485-E2E0-B61E663D17A9}"/>
              </a:ext>
            </a:extLst>
          </p:cNvPr>
          <p:cNvSpPr>
            <a:spLocks noGrp="1" noChangeArrowheads="1"/>
          </p:cNvSpPr>
          <p:nvPr>
            <p:ph type="body" idx="1"/>
          </p:nvPr>
        </p:nvSpPr>
        <p:spPr>
          <a:xfrm>
            <a:off x="563563" y="1200150"/>
            <a:ext cx="8172450" cy="4865688"/>
          </a:xfrm>
        </p:spPr>
        <p:txBody>
          <a:bodyPr/>
          <a:lstStyle/>
          <a:p>
            <a:r>
              <a:rPr lang="en-GB" altLang="en-US" sz="1800" dirty="0">
                <a:latin typeface="Arial Unicode MS" panose="020B0604020202020204" pitchFamily="34" charset="-128"/>
                <a:cs typeface="Times New Roman" panose="02020603050405020304" pitchFamily="18" charset="0"/>
              </a:rPr>
              <a:t>Because the bits in the mask must be set consecutively without ‘holes’ in the mask, a simpler way to write the mask is to count the number of bits in the mask that are set.</a:t>
            </a:r>
            <a:endParaRPr lang="en-GB" altLang="en-US" sz="1800" dirty="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GB" altLang="en-US" sz="1800"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sz="1800" dirty="0">
                <a:latin typeface="Arial Unicode MS" panose="020B0604020202020204" pitchFamily="34" charset="-128"/>
                <a:cs typeface="Times New Roman" panose="02020603050405020304" pitchFamily="18" charset="0"/>
              </a:rPr>
              <a:t>For example, </a:t>
            </a:r>
          </a:p>
          <a:p>
            <a:pPr>
              <a:buFont typeface="Wingdings 2" panose="05020102010507070707" pitchFamily="18" charset="2"/>
              <a:buNone/>
            </a:pPr>
            <a:r>
              <a:rPr lang="en-GB" altLang="en-US" sz="1800" dirty="0">
                <a:latin typeface="Arial Unicode MS" panose="020B0604020202020204" pitchFamily="34" charset="-128"/>
                <a:cs typeface="Times New Roman" panose="02020603050405020304" pitchFamily="18" charset="0"/>
              </a:rPr>
              <a:t>	Class C Mask has all the bits in the first 3 bytes set to one (24 bits).</a:t>
            </a:r>
          </a:p>
          <a:p>
            <a:pPr>
              <a:buFont typeface="Wingdings 2" panose="05020102010507070707" pitchFamily="18" charset="2"/>
              <a:buNone/>
            </a:pPr>
            <a:r>
              <a:rPr lang="en-GB" altLang="en-US" sz="1800" dirty="0">
                <a:latin typeface="Arial Unicode MS" panose="020B0604020202020204" pitchFamily="34" charset="-128"/>
                <a:cs typeface="Times New Roman" panose="02020603050405020304" pitchFamily="18" charset="0"/>
              </a:rPr>
              <a:t>		</a:t>
            </a:r>
          </a:p>
          <a:p>
            <a:pPr>
              <a:buFont typeface="Wingdings 2" panose="05020102010507070707" pitchFamily="18" charset="2"/>
              <a:buNone/>
            </a:pPr>
            <a:r>
              <a:rPr lang="en-GB" altLang="en-US" sz="1800" dirty="0">
                <a:latin typeface="Arial Unicode MS" panose="020B0604020202020204" pitchFamily="34" charset="-128"/>
                <a:cs typeface="Times New Roman" panose="02020603050405020304" pitchFamily="18" charset="0"/>
              </a:rPr>
              <a:t>		11111111 11111111 11111111 00000000</a:t>
            </a:r>
            <a:endParaRPr lang="en-GB" altLang="en-US" sz="1800" dirty="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GB" altLang="en-US" sz="1800"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sz="1800" dirty="0">
                <a:latin typeface="Arial Unicode MS" panose="020B0604020202020204" pitchFamily="34" charset="-128"/>
                <a:cs typeface="Times New Roman" panose="02020603050405020304" pitchFamily="18" charset="0"/>
              </a:rPr>
              <a:t>To write the mask we only need to write the IP address followed by ‘/’ and the number of bits e.g.</a:t>
            </a:r>
            <a:endParaRPr lang="en-GB" altLang="en-US" sz="1800" dirty="0">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sz="1800" dirty="0">
                <a:latin typeface="Arial Unicode MS" panose="020B0604020202020204" pitchFamily="34" charset="-128"/>
                <a:cs typeface="Times New Roman" panose="02020603050405020304" pitchFamily="18" charset="0"/>
              </a:rPr>
              <a:t>243.10.0.67/24 indicates a Class C mask of 24 bits.</a:t>
            </a:r>
          </a:p>
          <a:p>
            <a:r>
              <a:rPr lang="en-GB" altLang="en-US" sz="1800" dirty="0">
                <a:latin typeface="Arial Unicode MS" panose="020B0604020202020204" pitchFamily="34" charset="-128"/>
                <a:cs typeface="Times New Roman" panose="02020603050405020304" pitchFamily="18" charset="0"/>
              </a:rPr>
              <a:t>24 is equivalent to 255.255.255.0</a:t>
            </a:r>
          </a:p>
          <a:p>
            <a:endParaRPr lang="en-GB" altLang="en-US" sz="1800" dirty="0">
              <a:latin typeface="Arial Unicode MS" panose="020B0604020202020204" pitchFamily="34" charset="-128"/>
              <a:cs typeface="Times New Roman" panose="02020603050405020304" pitchFamily="18" charset="0"/>
            </a:endParaRPr>
          </a:p>
          <a:p>
            <a:r>
              <a:rPr lang="en-GB" altLang="en-US" sz="1800" dirty="0">
                <a:latin typeface="Arial Unicode MS" panose="020B0604020202020204" pitchFamily="34" charset="-128"/>
                <a:cs typeface="Times New Roman" panose="02020603050405020304" pitchFamily="18" charset="0"/>
              </a:rPr>
              <a:t>Known as Slash notation or CIDR notation</a:t>
            </a:r>
            <a:endParaRPr lang="en-GB" altLang="en-US" sz="18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28924169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D2F7B8BE-34C9-FF8B-2CFD-090A49EF9031}"/>
              </a:ext>
            </a:extLst>
          </p:cNvPr>
          <p:cNvSpPr>
            <a:spLocks noGrp="1"/>
          </p:cNvSpPr>
          <p:nvPr>
            <p:ph type="ftr" sz="quarter" idx="10"/>
          </p:nvPr>
        </p:nvSpPr>
        <p:spPr/>
        <p:txBody>
          <a:bodyPr/>
          <a:lstStyle/>
          <a:p>
            <a:r>
              <a:rPr lang="en-US" altLang="en-US"/>
              <a:t>WAN</a:t>
            </a:r>
          </a:p>
        </p:txBody>
      </p:sp>
      <p:sp>
        <p:nvSpPr>
          <p:cNvPr id="266242" name="Rectangle 2">
            <a:extLst>
              <a:ext uri="{FF2B5EF4-FFF2-40B4-BE49-F238E27FC236}">
                <a16:creationId xmlns:a16="http://schemas.microsoft.com/office/drawing/2014/main" id="{8046C0AF-3CE3-1C25-392A-8DB1549427BD}"/>
              </a:ext>
            </a:extLst>
          </p:cNvPr>
          <p:cNvSpPr>
            <a:spLocks noGrp="1" noChangeArrowheads="1"/>
          </p:cNvSpPr>
          <p:nvPr>
            <p:ph type="title"/>
          </p:nvPr>
        </p:nvSpPr>
        <p:spPr/>
        <p:txBody>
          <a:bodyPr/>
          <a:lstStyle/>
          <a:p>
            <a:r>
              <a:rPr lang="en-US" altLang="en-US" dirty="0"/>
              <a:t>Applying a Mask</a:t>
            </a:r>
          </a:p>
        </p:txBody>
      </p:sp>
      <p:sp>
        <p:nvSpPr>
          <p:cNvPr id="266243" name="Rectangle 3">
            <a:extLst>
              <a:ext uri="{FF2B5EF4-FFF2-40B4-BE49-F238E27FC236}">
                <a16:creationId xmlns:a16="http://schemas.microsoft.com/office/drawing/2014/main" id="{9145D53D-49E9-C0CD-1D46-A2D923D51EDB}"/>
              </a:ext>
            </a:extLst>
          </p:cNvPr>
          <p:cNvSpPr>
            <a:spLocks noGrp="1" noChangeArrowheads="1"/>
          </p:cNvSpPr>
          <p:nvPr>
            <p:ph type="body" idx="1"/>
          </p:nvPr>
        </p:nvSpPr>
        <p:spPr>
          <a:xfrm>
            <a:off x="152400" y="1528763"/>
            <a:ext cx="8172450" cy="4638675"/>
          </a:xfrm>
        </p:spPr>
        <p:txBody>
          <a:bodyPr/>
          <a:lstStyle/>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IP Address	   113 .  2  .198 .123</a:t>
            </a:r>
          </a:p>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Mask		   255 .  0  .  0   .  0</a:t>
            </a:r>
          </a:p>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a:t>
            </a:r>
          </a:p>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Network Number  113 .  0  .  0   .  0</a:t>
            </a:r>
          </a:p>
          <a:p>
            <a:pPr>
              <a:buFont typeface="Wingdings 2" panose="05020102010507070707" pitchFamily="18" charset="2"/>
              <a:buNone/>
            </a:pPr>
            <a:endParaRPr lang="en-GB" altLang="en-US" dirty="0">
              <a:latin typeface="Arial Unicode MS" panose="020B0604020202020204" pitchFamily="34" charset="-128"/>
              <a:cs typeface="Times New Roman" panose="02020603050405020304" pitchFamily="18" charset="0"/>
            </a:endParaRPr>
          </a:p>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Address	01110001 . 00000010 . 11000000 . 01111011</a:t>
            </a:r>
          </a:p>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Mask		11111111 . 00000000 . 00000000 . 00000000</a:t>
            </a:r>
          </a:p>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a:t>
            </a:r>
          </a:p>
          <a:p>
            <a:pPr>
              <a:buFont typeface="Wingdings 2" panose="05020102010507070707" pitchFamily="18" charset="2"/>
              <a:buNone/>
            </a:pPr>
            <a:r>
              <a:rPr lang="en-GB" altLang="en-US" dirty="0">
                <a:latin typeface="Arial Unicode MS" panose="020B0604020202020204" pitchFamily="34" charset="-128"/>
                <a:cs typeface="Times New Roman" panose="02020603050405020304" pitchFamily="18" charset="0"/>
              </a:rPr>
              <a:t>		Network	01110001 . 00000000 . 00000000 . 00000000</a:t>
            </a:r>
          </a:p>
          <a:p>
            <a:endParaRPr lang="en-GB" altLang="en-US" dirty="0">
              <a:latin typeface="Arial Unicode MS" panose="020B0604020202020204" pitchFamily="34" charset="-128"/>
              <a:cs typeface="Times New Roman" panose="02020603050405020304" pitchFamily="18" charset="0"/>
            </a:endParaRPr>
          </a:p>
          <a:p>
            <a:pPr>
              <a:buFont typeface="Wingdings 2" panose="05020102010507070707" pitchFamily="18" charset="2"/>
              <a:buNone/>
            </a:pPr>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 name="TextBox 2">
            <a:extLst>
              <a:ext uri="{FF2B5EF4-FFF2-40B4-BE49-F238E27FC236}">
                <a16:creationId xmlns:a16="http://schemas.microsoft.com/office/drawing/2014/main" id="{BF6D56AD-4268-8679-253B-24EACF301415}"/>
              </a:ext>
            </a:extLst>
          </p:cNvPr>
          <p:cNvSpPr txBox="1"/>
          <p:nvPr/>
        </p:nvSpPr>
        <p:spPr>
          <a:xfrm>
            <a:off x="4797898" y="5244108"/>
            <a:ext cx="3526951" cy="923330"/>
          </a:xfrm>
          <a:prstGeom prst="rect">
            <a:avLst/>
          </a:prstGeom>
          <a:noFill/>
        </p:spPr>
        <p:txBody>
          <a:bodyPr wrap="square" rtlCol="0">
            <a:spAutoFit/>
          </a:bodyPr>
          <a:lstStyle/>
          <a:p>
            <a:r>
              <a:rPr lang="en-GB" dirty="0"/>
              <a:t>Setting a mask bit to zero forces the result to zero regardless of the address bit value</a:t>
            </a:r>
          </a:p>
        </p:txBody>
      </p:sp>
      <p:sp>
        <p:nvSpPr>
          <p:cNvPr id="4" name="Right Brace 3">
            <a:extLst>
              <a:ext uri="{FF2B5EF4-FFF2-40B4-BE49-F238E27FC236}">
                <a16:creationId xmlns:a16="http://schemas.microsoft.com/office/drawing/2014/main" id="{130E31E7-A098-38FF-ECC4-4DA490B52920}"/>
              </a:ext>
            </a:extLst>
          </p:cNvPr>
          <p:cNvSpPr/>
          <p:nvPr/>
        </p:nvSpPr>
        <p:spPr bwMode="auto">
          <a:xfrm rot="5400000">
            <a:off x="6052691" y="3174685"/>
            <a:ext cx="331634" cy="3681271"/>
          </a:xfrm>
          <a:prstGeom prst="rightBrace">
            <a:avLst/>
          </a:prstGeom>
          <a:noFill/>
          <a:ln w="1270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 name="TextBox 4">
            <a:extLst>
              <a:ext uri="{FF2B5EF4-FFF2-40B4-BE49-F238E27FC236}">
                <a16:creationId xmlns:a16="http://schemas.microsoft.com/office/drawing/2014/main" id="{99664CAF-A94B-EBB2-0338-F3EE0DBE6172}"/>
              </a:ext>
            </a:extLst>
          </p:cNvPr>
          <p:cNvSpPr txBox="1"/>
          <p:nvPr/>
        </p:nvSpPr>
        <p:spPr>
          <a:xfrm>
            <a:off x="987544" y="5555478"/>
            <a:ext cx="2975211" cy="646331"/>
          </a:xfrm>
          <a:prstGeom prst="rect">
            <a:avLst/>
          </a:prstGeom>
          <a:noFill/>
        </p:spPr>
        <p:txBody>
          <a:bodyPr wrap="square" rtlCol="0">
            <a:spAutoFit/>
          </a:bodyPr>
          <a:lstStyle/>
          <a:p>
            <a:r>
              <a:rPr lang="en-GB" dirty="0"/>
              <a:t>This gives us a network number of 113.0.0.0</a:t>
            </a:r>
          </a:p>
        </p:txBody>
      </p:sp>
      <p:sp>
        <p:nvSpPr>
          <p:cNvPr id="6" name="TextBox 5">
            <a:extLst>
              <a:ext uri="{FF2B5EF4-FFF2-40B4-BE49-F238E27FC236}">
                <a16:creationId xmlns:a16="http://schemas.microsoft.com/office/drawing/2014/main" id="{5188FEA7-61FC-7CB5-CA8C-C0D3057E8B94}"/>
              </a:ext>
            </a:extLst>
          </p:cNvPr>
          <p:cNvSpPr txBox="1"/>
          <p:nvPr/>
        </p:nvSpPr>
        <p:spPr>
          <a:xfrm>
            <a:off x="3597736" y="842113"/>
            <a:ext cx="2005677" cy="369332"/>
          </a:xfrm>
          <a:prstGeom prst="rect">
            <a:avLst/>
          </a:prstGeom>
          <a:noFill/>
        </p:spPr>
        <p:txBody>
          <a:bodyPr wrap="none" rtlCol="0">
            <a:spAutoFit/>
          </a:bodyPr>
          <a:lstStyle/>
          <a:p>
            <a:r>
              <a:rPr lang="en-GB" dirty="0"/>
              <a:t>Host address part</a:t>
            </a:r>
          </a:p>
        </p:txBody>
      </p:sp>
      <p:sp>
        <p:nvSpPr>
          <p:cNvPr id="7" name="Right Brace 6">
            <a:extLst>
              <a:ext uri="{FF2B5EF4-FFF2-40B4-BE49-F238E27FC236}">
                <a16:creationId xmlns:a16="http://schemas.microsoft.com/office/drawing/2014/main" id="{18BFA31E-AD39-6546-3A0B-67CAF8B3B89C}"/>
              </a:ext>
            </a:extLst>
          </p:cNvPr>
          <p:cNvSpPr/>
          <p:nvPr/>
        </p:nvSpPr>
        <p:spPr bwMode="auto">
          <a:xfrm rot="16200000">
            <a:off x="4332773" y="712094"/>
            <a:ext cx="395785" cy="1438348"/>
          </a:xfrm>
          <a:prstGeom prst="rightBrace">
            <a:avLst/>
          </a:prstGeom>
          <a:noFill/>
          <a:ln w="1270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nvGrpSpPr>
          <p:cNvPr id="57" name="Group 56">
            <a:extLst>
              <a:ext uri="{FF2B5EF4-FFF2-40B4-BE49-F238E27FC236}">
                <a16:creationId xmlns:a16="http://schemas.microsoft.com/office/drawing/2014/main" id="{E05DB512-3F0A-C3A2-7851-4CF4103CE378}"/>
              </a:ext>
            </a:extLst>
          </p:cNvPr>
          <p:cNvGrpSpPr/>
          <p:nvPr/>
        </p:nvGrpSpPr>
        <p:grpSpPr>
          <a:xfrm>
            <a:off x="6636424" y="717250"/>
            <a:ext cx="2272507" cy="1796527"/>
            <a:chOff x="6719093" y="-49380"/>
            <a:chExt cx="2272507" cy="1796527"/>
          </a:xfrm>
        </p:grpSpPr>
        <p:grpSp>
          <p:nvGrpSpPr>
            <p:cNvPr id="8" name="Group 51">
              <a:extLst>
                <a:ext uri="{FF2B5EF4-FFF2-40B4-BE49-F238E27FC236}">
                  <a16:creationId xmlns:a16="http://schemas.microsoft.com/office/drawing/2014/main" id="{B573B0A0-CD11-915B-6F0C-BBD44395D4A1}"/>
                </a:ext>
              </a:extLst>
            </p:cNvPr>
            <p:cNvGrpSpPr>
              <a:grpSpLocks/>
            </p:cNvGrpSpPr>
            <p:nvPr/>
          </p:nvGrpSpPr>
          <p:grpSpPr bwMode="auto">
            <a:xfrm>
              <a:off x="6763959" y="308849"/>
              <a:ext cx="2227641" cy="1438298"/>
              <a:chOff x="-2" y="-2"/>
              <a:chExt cx="1602" cy="2019"/>
            </a:xfrm>
          </p:grpSpPr>
          <p:grpSp>
            <p:nvGrpSpPr>
              <p:cNvPr id="9" name="Group 49">
                <a:extLst>
                  <a:ext uri="{FF2B5EF4-FFF2-40B4-BE49-F238E27FC236}">
                    <a16:creationId xmlns:a16="http://schemas.microsoft.com/office/drawing/2014/main" id="{65229A58-8D11-3789-7B09-EBCE88222005}"/>
                  </a:ext>
                </a:extLst>
              </p:cNvPr>
              <p:cNvGrpSpPr>
                <a:grpSpLocks/>
              </p:cNvGrpSpPr>
              <p:nvPr/>
            </p:nvGrpSpPr>
            <p:grpSpPr bwMode="auto">
              <a:xfrm>
                <a:off x="0" y="0"/>
                <a:ext cx="1598" cy="2015"/>
                <a:chOff x="0" y="0"/>
                <a:chExt cx="1598" cy="2015"/>
              </a:xfrm>
            </p:grpSpPr>
            <p:grpSp>
              <p:nvGrpSpPr>
                <p:cNvPr id="11" name="Group 20">
                  <a:extLst>
                    <a:ext uri="{FF2B5EF4-FFF2-40B4-BE49-F238E27FC236}">
                      <a16:creationId xmlns:a16="http://schemas.microsoft.com/office/drawing/2014/main" id="{54F477BF-A535-E4C2-395E-8CCD8C4A9781}"/>
                    </a:ext>
                  </a:extLst>
                </p:cNvPr>
                <p:cNvGrpSpPr>
                  <a:grpSpLocks/>
                </p:cNvGrpSpPr>
                <p:nvPr/>
              </p:nvGrpSpPr>
              <p:grpSpPr bwMode="auto">
                <a:xfrm>
                  <a:off x="0" y="0"/>
                  <a:ext cx="506" cy="403"/>
                  <a:chOff x="0" y="0"/>
                  <a:chExt cx="506" cy="403"/>
                </a:xfrm>
              </p:grpSpPr>
              <p:sp>
                <p:nvSpPr>
                  <p:cNvPr id="54" name="Rectangle 4">
                    <a:extLst>
                      <a:ext uri="{FF2B5EF4-FFF2-40B4-BE49-F238E27FC236}">
                        <a16:creationId xmlns:a16="http://schemas.microsoft.com/office/drawing/2014/main" id="{674160F7-CD8D-8E80-2F5F-B2276660FA6C}"/>
                      </a:ext>
                    </a:extLst>
                  </p:cNvPr>
                  <p:cNvSpPr>
                    <a:spLocks noChangeArrowheads="1"/>
                  </p:cNvSpPr>
                  <p:nvPr/>
                </p:nvSpPr>
                <p:spPr bwMode="auto">
                  <a:xfrm>
                    <a:off x="43" y="0"/>
                    <a:ext cx="46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l"/>
                    <a:r>
                      <a:rPr lang="en-US" altLang="en-US" sz="1600" dirty="0">
                        <a:latin typeface="Times New Roman" panose="02020603050405020304" pitchFamily="18" charset="0"/>
                      </a:rPr>
                      <a:t>Mask</a:t>
                    </a:r>
                  </a:p>
                </p:txBody>
              </p:sp>
              <p:sp>
                <p:nvSpPr>
                  <p:cNvPr id="55" name="Rectangle 19">
                    <a:extLst>
                      <a:ext uri="{FF2B5EF4-FFF2-40B4-BE49-F238E27FC236}">
                        <a16:creationId xmlns:a16="http://schemas.microsoft.com/office/drawing/2014/main" id="{9F1EAF8A-2F64-A926-C6CA-94D254D94804}"/>
                      </a:ext>
                    </a:extLst>
                  </p:cNvPr>
                  <p:cNvSpPr>
                    <a:spLocks noChangeArrowheads="1"/>
                  </p:cNvSpPr>
                  <p:nvPr/>
                </p:nvSpPr>
                <p:spPr bwMode="auto">
                  <a:xfrm>
                    <a:off x="0" y="0"/>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2" name="Group 22">
                  <a:extLst>
                    <a:ext uri="{FF2B5EF4-FFF2-40B4-BE49-F238E27FC236}">
                      <a16:creationId xmlns:a16="http://schemas.microsoft.com/office/drawing/2014/main" id="{1F259EFA-822A-D9CC-483E-028C6DE2BCFE}"/>
                    </a:ext>
                  </a:extLst>
                </p:cNvPr>
                <p:cNvGrpSpPr>
                  <a:grpSpLocks/>
                </p:cNvGrpSpPr>
                <p:nvPr/>
              </p:nvGrpSpPr>
              <p:grpSpPr bwMode="auto">
                <a:xfrm>
                  <a:off x="506" y="0"/>
                  <a:ext cx="506" cy="403"/>
                  <a:chOff x="506" y="0"/>
                  <a:chExt cx="506" cy="403"/>
                </a:xfrm>
              </p:grpSpPr>
              <p:sp>
                <p:nvSpPr>
                  <p:cNvPr id="52" name="Rectangle 5">
                    <a:extLst>
                      <a:ext uri="{FF2B5EF4-FFF2-40B4-BE49-F238E27FC236}">
                        <a16:creationId xmlns:a16="http://schemas.microsoft.com/office/drawing/2014/main" id="{E5142EF2-2599-B4E4-FAC0-6BE8847B3984}"/>
                      </a:ext>
                    </a:extLst>
                  </p:cNvPr>
                  <p:cNvSpPr>
                    <a:spLocks noChangeArrowheads="1"/>
                  </p:cNvSpPr>
                  <p:nvPr/>
                </p:nvSpPr>
                <p:spPr bwMode="auto">
                  <a:xfrm>
                    <a:off x="549" y="0"/>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l"/>
                    <a:r>
                      <a:rPr lang="en-US" altLang="en-US" sz="1600" dirty="0">
                        <a:latin typeface="Arial Unicode MS" panose="020B0604020202020204" pitchFamily="34" charset="-128"/>
                        <a:cs typeface="Times New Roman" panose="02020603050405020304" pitchFamily="18" charset="0"/>
                      </a:rPr>
                      <a:t>IP</a:t>
                    </a:r>
                    <a:endParaRPr lang="en-US" altLang="en-US" sz="1600" dirty="0">
                      <a:latin typeface="Arial Unicode MS" panose="020B0604020202020204" pitchFamily="34" charset="-128"/>
                      <a:ea typeface="Arial Unicode MS" panose="020B0604020202020204" pitchFamily="34" charset="-128"/>
                      <a:cs typeface="Arial Unicode MS" panose="020B0604020202020204" pitchFamily="34" charset="-128"/>
                    </a:endParaRPr>
                  </a:p>
                  <a:p>
                    <a:pPr algn="l"/>
                    <a:endParaRPr lang="en-US" altLang="en-US" sz="1600" dirty="0">
                      <a:latin typeface="Times New Roman" panose="02020603050405020304" pitchFamily="18" charset="0"/>
                    </a:endParaRPr>
                  </a:p>
                </p:txBody>
              </p:sp>
              <p:sp>
                <p:nvSpPr>
                  <p:cNvPr id="53" name="Rectangle 21">
                    <a:extLst>
                      <a:ext uri="{FF2B5EF4-FFF2-40B4-BE49-F238E27FC236}">
                        <a16:creationId xmlns:a16="http://schemas.microsoft.com/office/drawing/2014/main" id="{5BA8FA56-1B83-9EE0-E5A1-3FB34D367410}"/>
                      </a:ext>
                    </a:extLst>
                  </p:cNvPr>
                  <p:cNvSpPr>
                    <a:spLocks noChangeArrowheads="1"/>
                  </p:cNvSpPr>
                  <p:nvPr/>
                </p:nvSpPr>
                <p:spPr bwMode="auto">
                  <a:xfrm>
                    <a:off x="506" y="0"/>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 name="Group 24">
                  <a:extLst>
                    <a:ext uri="{FF2B5EF4-FFF2-40B4-BE49-F238E27FC236}">
                      <a16:creationId xmlns:a16="http://schemas.microsoft.com/office/drawing/2014/main" id="{2D5A6113-C6F1-9C29-9623-77ADB361F9FD}"/>
                    </a:ext>
                  </a:extLst>
                </p:cNvPr>
                <p:cNvGrpSpPr>
                  <a:grpSpLocks/>
                </p:cNvGrpSpPr>
                <p:nvPr/>
              </p:nvGrpSpPr>
              <p:grpSpPr bwMode="auto">
                <a:xfrm>
                  <a:off x="1012" y="0"/>
                  <a:ext cx="586" cy="403"/>
                  <a:chOff x="1012" y="0"/>
                  <a:chExt cx="586" cy="403"/>
                </a:xfrm>
              </p:grpSpPr>
              <p:sp>
                <p:nvSpPr>
                  <p:cNvPr id="50" name="Rectangle 6">
                    <a:extLst>
                      <a:ext uri="{FF2B5EF4-FFF2-40B4-BE49-F238E27FC236}">
                        <a16:creationId xmlns:a16="http://schemas.microsoft.com/office/drawing/2014/main" id="{2DF3D70F-D708-120B-B1B0-34CB073790E1}"/>
                      </a:ext>
                    </a:extLst>
                  </p:cNvPr>
                  <p:cNvSpPr>
                    <a:spLocks noChangeArrowheads="1"/>
                  </p:cNvSpPr>
                  <p:nvPr/>
                </p:nvSpPr>
                <p:spPr bwMode="auto">
                  <a:xfrm>
                    <a:off x="1055" y="0"/>
                    <a:ext cx="50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l"/>
                    <a:r>
                      <a:rPr lang="en-US" altLang="en-US" sz="1600" dirty="0">
                        <a:latin typeface="Arial Unicode MS" panose="020B0604020202020204" pitchFamily="34" charset="-128"/>
                        <a:cs typeface="Times New Roman" panose="02020603050405020304" pitchFamily="18" charset="0"/>
                      </a:rPr>
                      <a:t>Net</a:t>
                    </a:r>
                    <a:endParaRPr lang="en-US" altLang="en-US" sz="1600" dirty="0">
                      <a:latin typeface="Arial Unicode MS" panose="020B0604020202020204" pitchFamily="34" charset="-128"/>
                      <a:ea typeface="Arial Unicode MS" panose="020B0604020202020204" pitchFamily="34" charset="-128"/>
                      <a:cs typeface="Arial Unicode MS" panose="020B0604020202020204" pitchFamily="34" charset="-128"/>
                    </a:endParaRPr>
                  </a:p>
                  <a:p>
                    <a:pPr algn="l"/>
                    <a:endParaRPr lang="en-US" altLang="en-US" sz="1600" dirty="0">
                      <a:latin typeface="Times New Roman" panose="02020603050405020304" pitchFamily="18" charset="0"/>
                    </a:endParaRPr>
                  </a:p>
                </p:txBody>
              </p:sp>
              <p:sp>
                <p:nvSpPr>
                  <p:cNvPr id="51" name="Rectangle 23">
                    <a:extLst>
                      <a:ext uri="{FF2B5EF4-FFF2-40B4-BE49-F238E27FC236}">
                        <a16:creationId xmlns:a16="http://schemas.microsoft.com/office/drawing/2014/main" id="{E417BE44-32AF-8AD3-7B22-29888E627D1D}"/>
                      </a:ext>
                    </a:extLst>
                  </p:cNvPr>
                  <p:cNvSpPr>
                    <a:spLocks noChangeArrowheads="1"/>
                  </p:cNvSpPr>
                  <p:nvPr/>
                </p:nvSpPr>
                <p:spPr bwMode="auto">
                  <a:xfrm>
                    <a:off x="1012" y="0"/>
                    <a:ext cx="58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4" name="Group 26">
                  <a:extLst>
                    <a:ext uri="{FF2B5EF4-FFF2-40B4-BE49-F238E27FC236}">
                      <a16:creationId xmlns:a16="http://schemas.microsoft.com/office/drawing/2014/main" id="{89E28156-DE3F-F498-4BB2-5BF9CF5B5B93}"/>
                    </a:ext>
                  </a:extLst>
                </p:cNvPr>
                <p:cNvGrpSpPr>
                  <a:grpSpLocks/>
                </p:cNvGrpSpPr>
                <p:nvPr/>
              </p:nvGrpSpPr>
              <p:grpSpPr bwMode="auto">
                <a:xfrm>
                  <a:off x="0" y="403"/>
                  <a:ext cx="506" cy="403"/>
                  <a:chOff x="0" y="403"/>
                  <a:chExt cx="506" cy="403"/>
                </a:xfrm>
              </p:grpSpPr>
              <p:sp>
                <p:nvSpPr>
                  <p:cNvPr id="48" name="Rectangle 7">
                    <a:extLst>
                      <a:ext uri="{FF2B5EF4-FFF2-40B4-BE49-F238E27FC236}">
                        <a16:creationId xmlns:a16="http://schemas.microsoft.com/office/drawing/2014/main" id="{5646447D-5AB4-4DC8-5B46-106288DB1B1C}"/>
                      </a:ext>
                    </a:extLst>
                  </p:cNvPr>
                  <p:cNvSpPr>
                    <a:spLocks noChangeArrowheads="1"/>
                  </p:cNvSpPr>
                  <p:nvPr/>
                </p:nvSpPr>
                <p:spPr bwMode="auto">
                  <a:xfrm>
                    <a:off x="43" y="403"/>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panose="020B0604020202020204" pitchFamily="34" charset="0"/>
                        <a:cs typeface="Arial" panose="020B0604020202020204" pitchFamily="34" charset="0"/>
                      </a:rPr>
                      <a:t>0</a:t>
                    </a:r>
                  </a:p>
                </p:txBody>
              </p:sp>
              <p:sp>
                <p:nvSpPr>
                  <p:cNvPr id="49" name="Rectangle 25">
                    <a:extLst>
                      <a:ext uri="{FF2B5EF4-FFF2-40B4-BE49-F238E27FC236}">
                        <a16:creationId xmlns:a16="http://schemas.microsoft.com/office/drawing/2014/main" id="{5B0B6A66-99BC-3B21-6FBD-982651FEA043}"/>
                      </a:ext>
                    </a:extLst>
                  </p:cNvPr>
                  <p:cNvSpPr>
                    <a:spLocks noChangeArrowheads="1"/>
                  </p:cNvSpPr>
                  <p:nvPr/>
                </p:nvSpPr>
                <p:spPr bwMode="auto">
                  <a:xfrm>
                    <a:off x="0" y="403"/>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5" name="Group 28">
                  <a:extLst>
                    <a:ext uri="{FF2B5EF4-FFF2-40B4-BE49-F238E27FC236}">
                      <a16:creationId xmlns:a16="http://schemas.microsoft.com/office/drawing/2014/main" id="{A0B3CD75-0052-B6DF-90B0-173646EE785C}"/>
                    </a:ext>
                  </a:extLst>
                </p:cNvPr>
                <p:cNvGrpSpPr>
                  <a:grpSpLocks/>
                </p:cNvGrpSpPr>
                <p:nvPr/>
              </p:nvGrpSpPr>
              <p:grpSpPr bwMode="auto">
                <a:xfrm>
                  <a:off x="506" y="403"/>
                  <a:ext cx="506" cy="403"/>
                  <a:chOff x="506" y="403"/>
                  <a:chExt cx="506" cy="403"/>
                </a:xfrm>
              </p:grpSpPr>
              <p:sp>
                <p:nvSpPr>
                  <p:cNvPr id="46" name="Rectangle 8">
                    <a:extLst>
                      <a:ext uri="{FF2B5EF4-FFF2-40B4-BE49-F238E27FC236}">
                        <a16:creationId xmlns:a16="http://schemas.microsoft.com/office/drawing/2014/main" id="{9B363275-8831-8FB7-69B2-DA16499CF929}"/>
                      </a:ext>
                    </a:extLst>
                  </p:cNvPr>
                  <p:cNvSpPr>
                    <a:spLocks noChangeArrowheads="1"/>
                  </p:cNvSpPr>
                  <p:nvPr/>
                </p:nvSpPr>
                <p:spPr bwMode="auto">
                  <a:xfrm>
                    <a:off x="549" y="403"/>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dirty="0">
                        <a:latin typeface="Arial Unicode MS" panose="020B0604020202020204" pitchFamily="34" charset="-128"/>
                        <a:cs typeface="Times New Roman" panose="02020603050405020304" pitchFamily="18" charset="0"/>
                      </a:rPr>
                      <a:t>0</a:t>
                    </a:r>
                    <a:endParaRPr lang="en-US" altLang="en-US" sz="1600" dirty="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47" name="Rectangle 27">
                    <a:extLst>
                      <a:ext uri="{FF2B5EF4-FFF2-40B4-BE49-F238E27FC236}">
                        <a16:creationId xmlns:a16="http://schemas.microsoft.com/office/drawing/2014/main" id="{93C33D9A-2A12-7920-0121-EAC294F62389}"/>
                      </a:ext>
                    </a:extLst>
                  </p:cNvPr>
                  <p:cNvSpPr>
                    <a:spLocks noChangeArrowheads="1"/>
                  </p:cNvSpPr>
                  <p:nvPr/>
                </p:nvSpPr>
                <p:spPr bwMode="auto">
                  <a:xfrm>
                    <a:off x="506" y="403"/>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6" name="Group 30">
                  <a:extLst>
                    <a:ext uri="{FF2B5EF4-FFF2-40B4-BE49-F238E27FC236}">
                      <a16:creationId xmlns:a16="http://schemas.microsoft.com/office/drawing/2014/main" id="{D29E2469-FC0A-CC15-9254-2B8CAA4A7E05}"/>
                    </a:ext>
                  </a:extLst>
                </p:cNvPr>
                <p:cNvGrpSpPr>
                  <a:grpSpLocks/>
                </p:cNvGrpSpPr>
                <p:nvPr/>
              </p:nvGrpSpPr>
              <p:grpSpPr bwMode="auto">
                <a:xfrm>
                  <a:off x="1012" y="403"/>
                  <a:ext cx="586" cy="403"/>
                  <a:chOff x="1012" y="403"/>
                  <a:chExt cx="586" cy="403"/>
                </a:xfrm>
              </p:grpSpPr>
              <p:sp>
                <p:nvSpPr>
                  <p:cNvPr id="44" name="Rectangle 9">
                    <a:extLst>
                      <a:ext uri="{FF2B5EF4-FFF2-40B4-BE49-F238E27FC236}">
                        <a16:creationId xmlns:a16="http://schemas.microsoft.com/office/drawing/2014/main" id="{F81A035A-9582-CEE7-861C-56A77D9324FF}"/>
                      </a:ext>
                    </a:extLst>
                  </p:cNvPr>
                  <p:cNvSpPr>
                    <a:spLocks noChangeArrowheads="1"/>
                  </p:cNvSpPr>
                  <p:nvPr/>
                </p:nvSpPr>
                <p:spPr bwMode="auto">
                  <a:xfrm>
                    <a:off x="1055" y="403"/>
                    <a:ext cx="50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Unicode MS" panose="020B0604020202020204" pitchFamily="34" charset="-128"/>
                        <a:cs typeface="Times New Roman" panose="02020603050405020304" pitchFamily="18" charset="0"/>
                      </a:rPr>
                      <a:t>0</a:t>
                    </a:r>
                    <a:endParaRPr lang="en-US" altLang="en-US" sz="16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45" name="Rectangle 29">
                    <a:extLst>
                      <a:ext uri="{FF2B5EF4-FFF2-40B4-BE49-F238E27FC236}">
                        <a16:creationId xmlns:a16="http://schemas.microsoft.com/office/drawing/2014/main" id="{3C0402E7-5BA7-26A3-8CA3-B1CE84BC7D60}"/>
                      </a:ext>
                    </a:extLst>
                  </p:cNvPr>
                  <p:cNvSpPr>
                    <a:spLocks noChangeArrowheads="1"/>
                  </p:cNvSpPr>
                  <p:nvPr/>
                </p:nvSpPr>
                <p:spPr bwMode="auto">
                  <a:xfrm>
                    <a:off x="1012" y="403"/>
                    <a:ext cx="58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7" name="Group 32">
                  <a:extLst>
                    <a:ext uri="{FF2B5EF4-FFF2-40B4-BE49-F238E27FC236}">
                      <a16:creationId xmlns:a16="http://schemas.microsoft.com/office/drawing/2014/main" id="{E0A0033A-1B18-22AB-4AA9-C9692ACFC2C1}"/>
                    </a:ext>
                  </a:extLst>
                </p:cNvPr>
                <p:cNvGrpSpPr>
                  <a:grpSpLocks/>
                </p:cNvGrpSpPr>
                <p:nvPr/>
              </p:nvGrpSpPr>
              <p:grpSpPr bwMode="auto">
                <a:xfrm>
                  <a:off x="0" y="806"/>
                  <a:ext cx="506" cy="403"/>
                  <a:chOff x="0" y="806"/>
                  <a:chExt cx="506" cy="403"/>
                </a:xfrm>
              </p:grpSpPr>
              <p:sp>
                <p:nvSpPr>
                  <p:cNvPr id="42" name="Rectangle 10">
                    <a:extLst>
                      <a:ext uri="{FF2B5EF4-FFF2-40B4-BE49-F238E27FC236}">
                        <a16:creationId xmlns:a16="http://schemas.microsoft.com/office/drawing/2014/main" id="{9932653D-046D-D831-B2BF-C7458F3ADC1D}"/>
                      </a:ext>
                    </a:extLst>
                  </p:cNvPr>
                  <p:cNvSpPr>
                    <a:spLocks noChangeArrowheads="1"/>
                  </p:cNvSpPr>
                  <p:nvPr/>
                </p:nvSpPr>
                <p:spPr bwMode="auto">
                  <a:xfrm>
                    <a:off x="43" y="806"/>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Unicode MS" panose="020B0604020202020204" pitchFamily="34" charset="-128"/>
                        <a:cs typeface="Times New Roman" panose="02020603050405020304" pitchFamily="18" charset="0"/>
                      </a:rPr>
                      <a:t>0</a:t>
                    </a:r>
                    <a:endParaRPr lang="en-US" altLang="en-US" sz="16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43" name="Rectangle 31">
                    <a:extLst>
                      <a:ext uri="{FF2B5EF4-FFF2-40B4-BE49-F238E27FC236}">
                        <a16:creationId xmlns:a16="http://schemas.microsoft.com/office/drawing/2014/main" id="{44AF99DE-C963-3A0E-E179-F7DCFFEAAB8D}"/>
                      </a:ext>
                    </a:extLst>
                  </p:cNvPr>
                  <p:cNvSpPr>
                    <a:spLocks noChangeArrowheads="1"/>
                  </p:cNvSpPr>
                  <p:nvPr/>
                </p:nvSpPr>
                <p:spPr bwMode="auto">
                  <a:xfrm>
                    <a:off x="0" y="806"/>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8" name="Group 34">
                  <a:extLst>
                    <a:ext uri="{FF2B5EF4-FFF2-40B4-BE49-F238E27FC236}">
                      <a16:creationId xmlns:a16="http://schemas.microsoft.com/office/drawing/2014/main" id="{56445CCF-C694-5730-FDAA-5218626900F4}"/>
                    </a:ext>
                  </a:extLst>
                </p:cNvPr>
                <p:cNvGrpSpPr>
                  <a:grpSpLocks/>
                </p:cNvGrpSpPr>
                <p:nvPr/>
              </p:nvGrpSpPr>
              <p:grpSpPr bwMode="auto">
                <a:xfrm>
                  <a:off x="506" y="806"/>
                  <a:ext cx="506" cy="403"/>
                  <a:chOff x="506" y="806"/>
                  <a:chExt cx="506" cy="403"/>
                </a:xfrm>
              </p:grpSpPr>
              <p:sp>
                <p:nvSpPr>
                  <p:cNvPr id="40" name="Rectangle 11">
                    <a:extLst>
                      <a:ext uri="{FF2B5EF4-FFF2-40B4-BE49-F238E27FC236}">
                        <a16:creationId xmlns:a16="http://schemas.microsoft.com/office/drawing/2014/main" id="{2DA8B519-0AD7-3FAC-F8DB-A3ACA7C164DE}"/>
                      </a:ext>
                    </a:extLst>
                  </p:cNvPr>
                  <p:cNvSpPr>
                    <a:spLocks noChangeArrowheads="1"/>
                  </p:cNvSpPr>
                  <p:nvPr/>
                </p:nvSpPr>
                <p:spPr bwMode="auto">
                  <a:xfrm>
                    <a:off x="549" y="806"/>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a:latin typeface="Arial Unicode MS" panose="020B0604020202020204" pitchFamily="34" charset="-128"/>
                        <a:cs typeface="Times New Roman" panose="02020603050405020304" pitchFamily="18" charset="0"/>
                      </a:rPr>
                      <a:t>1</a:t>
                    </a:r>
                    <a:endParaRPr lang="en-US"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a:latin typeface="Times New Roman" panose="02020603050405020304" pitchFamily="18" charset="0"/>
                    </a:endParaRPr>
                  </a:p>
                </p:txBody>
              </p:sp>
              <p:sp>
                <p:nvSpPr>
                  <p:cNvPr id="41" name="Rectangle 33">
                    <a:extLst>
                      <a:ext uri="{FF2B5EF4-FFF2-40B4-BE49-F238E27FC236}">
                        <a16:creationId xmlns:a16="http://schemas.microsoft.com/office/drawing/2014/main" id="{CC08B1A0-2D64-A4BF-CAB8-F73C5112B8FB}"/>
                      </a:ext>
                    </a:extLst>
                  </p:cNvPr>
                  <p:cNvSpPr>
                    <a:spLocks noChangeArrowheads="1"/>
                  </p:cNvSpPr>
                  <p:nvPr/>
                </p:nvSpPr>
                <p:spPr bwMode="auto">
                  <a:xfrm>
                    <a:off x="506" y="806"/>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9" name="Group 36">
                  <a:extLst>
                    <a:ext uri="{FF2B5EF4-FFF2-40B4-BE49-F238E27FC236}">
                      <a16:creationId xmlns:a16="http://schemas.microsoft.com/office/drawing/2014/main" id="{53D00FB9-A6D5-D58D-AD9C-D7C8596E0B96}"/>
                    </a:ext>
                  </a:extLst>
                </p:cNvPr>
                <p:cNvGrpSpPr>
                  <a:grpSpLocks/>
                </p:cNvGrpSpPr>
                <p:nvPr/>
              </p:nvGrpSpPr>
              <p:grpSpPr bwMode="auto">
                <a:xfrm>
                  <a:off x="1012" y="806"/>
                  <a:ext cx="586" cy="403"/>
                  <a:chOff x="1012" y="806"/>
                  <a:chExt cx="586" cy="403"/>
                </a:xfrm>
              </p:grpSpPr>
              <p:sp>
                <p:nvSpPr>
                  <p:cNvPr id="38" name="Rectangle 12">
                    <a:extLst>
                      <a:ext uri="{FF2B5EF4-FFF2-40B4-BE49-F238E27FC236}">
                        <a16:creationId xmlns:a16="http://schemas.microsoft.com/office/drawing/2014/main" id="{B59B2918-8F55-9917-9ABD-007D24A29188}"/>
                      </a:ext>
                    </a:extLst>
                  </p:cNvPr>
                  <p:cNvSpPr>
                    <a:spLocks noChangeArrowheads="1"/>
                  </p:cNvSpPr>
                  <p:nvPr/>
                </p:nvSpPr>
                <p:spPr bwMode="auto">
                  <a:xfrm>
                    <a:off x="1055" y="806"/>
                    <a:ext cx="50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Unicode MS" panose="020B0604020202020204" pitchFamily="34" charset="-128"/>
                        <a:cs typeface="Times New Roman" panose="02020603050405020304" pitchFamily="18" charset="0"/>
                      </a:rPr>
                      <a:t>0</a:t>
                    </a:r>
                    <a:endParaRPr lang="en-US" altLang="en-US" sz="16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39" name="Rectangle 35">
                    <a:extLst>
                      <a:ext uri="{FF2B5EF4-FFF2-40B4-BE49-F238E27FC236}">
                        <a16:creationId xmlns:a16="http://schemas.microsoft.com/office/drawing/2014/main" id="{08000BE2-628F-1F8F-B94B-7C12A93DC471}"/>
                      </a:ext>
                    </a:extLst>
                  </p:cNvPr>
                  <p:cNvSpPr>
                    <a:spLocks noChangeArrowheads="1"/>
                  </p:cNvSpPr>
                  <p:nvPr/>
                </p:nvSpPr>
                <p:spPr bwMode="auto">
                  <a:xfrm>
                    <a:off x="1012" y="806"/>
                    <a:ext cx="58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0" name="Group 38">
                  <a:extLst>
                    <a:ext uri="{FF2B5EF4-FFF2-40B4-BE49-F238E27FC236}">
                      <a16:creationId xmlns:a16="http://schemas.microsoft.com/office/drawing/2014/main" id="{E838F0BF-BD29-3DDF-00F0-C3BFCDDC1C38}"/>
                    </a:ext>
                  </a:extLst>
                </p:cNvPr>
                <p:cNvGrpSpPr>
                  <a:grpSpLocks/>
                </p:cNvGrpSpPr>
                <p:nvPr/>
              </p:nvGrpSpPr>
              <p:grpSpPr bwMode="auto">
                <a:xfrm>
                  <a:off x="0" y="1209"/>
                  <a:ext cx="506" cy="403"/>
                  <a:chOff x="0" y="1209"/>
                  <a:chExt cx="506" cy="403"/>
                </a:xfrm>
              </p:grpSpPr>
              <p:sp>
                <p:nvSpPr>
                  <p:cNvPr id="36" name="Rectangle 13">
                    <a:extLst>
                      <a:ext uri="{FF2B5EF4-FFF2-40B4-BE49-F238E27FC236}">
                        <a16:creationId xmlns:a16="http://schemas.microsoft.com/office/drawing/2014/main" id="{8D9BA693-2E35-C90B-7D57-52628DFB0C30}"/>
                      </a:ext>
                    </a:extLst>
                  </p:cNvPr>
                  <p:cNvSpPr>
                    <a:spLocks noChangeArrowheads="1"/>
                  </p:cNvSpPr>
                  <p:nvPr/>
                </p:nvSpPr>
                <p:spPr bwMode="auto">
                  <a:xfrm>
                    <a:off x="43" y="1209"/>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a:latin typeface="Arial Unicode MS" panose="020B0604020202020204" pitchFamily="34" charset="-128"/>
                        <a:cs typeface="Times New Roman" panose="02020603050405020304" pitchFamily="18" charset="0"/>
                      </a:rPr>
                      <a:t>1</a:t>
                    </a:r>
                    <a:endParaRPr lang="en-US"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a:latin typeface="Times New Roman" panose="02020603050405020304" pitchFamily="18" charset="0"/>
                    </a:endParaRPr>
                  </a:p>
                </p:txBody>
              </p:sp>
              <p:sp>
                <p:nvSpPr>
                  <p:cNvPr id="37" name="Rectangle 37">
                    <a:extLst>
                      <a:ext uri="{FF2B5EF4-FFF2-40B4-BE49-F238E27FC236}">
                        <a16:creationId xmlns:a16="http://schemas.microsoft.com/office/drawing/2014/main" id="{5CF925C9-DEEF-8B4C-A1A8-18C86D9184A2}"/>
                      </a:ext>
                    </a:extLst>
                  </p:cNvPr>
                  <p:cNvSpPr>
                    <a:spLocks noChangeArrowheads="1"/>
                  </p:cNvSpPr>
                  <p:nvPr/>
                </p:nvSpPr>
                <p:spPr bwMode="auto">
                  <a:xfrm>
                    <a:off x="0" y="1209"/>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1" name="Group 40">
                  <a:extLst>
                    <a:ext uri="{FF2B5EF4-FFF2-40B4-BE49-F238E27FC236}">
                      <a16:creationId xmlns:a16="http://schemas.microsoft.com/office/drawing/2014/main" id="{CE5FBED5-5C5C-B928-FC95-82A764C22567}"/>
                    </a:ext>
                  </a:extLst>
                </p:cNvPr>
                <p:cNvGrpSpPr>
                  <a:grpSpLocks/>
                </p:cNvGrpSpPr>
                <p:nvPr/>
              </p:nvGrpSpPr>
              <p:grpSpPr bwMode="auto">
                <a:xfrm>
                  <a:off x="506" y="1209"/>
                  <a:ext cx="506" cy="403"/>
                  <a:chOff x="506" y="1209"/>
                  <a:chExt cx="506" cy="403"/>
                </a:xfrm>
              </p:grpSpPr>
              <p:sp>
                <p:nvSpPr>
                  <p:cNvPr id="34" name="Rectangle 14">
                    <a:extLst>
                      <a:ext uri="{FF2B5EF4-FFF2-40B4-BE49-F238E27FC236}">
                        <a16:creationId xmlns:a16="http://schemas.microsoft.com/office/drawing/2014/main" id="{7F6D734F-46E2-6238-AE51-1249465A44D1}"/>
                      </a:ext>
                    </a:extLst>
                  </p:cNvPr>
                  <p:cNvSpPr>
                    <a:spLocks noChangeArrowheads="1"/>
                  </p:cNvSpPr>
                  <p:nvPr/>
                </p:nvSpPr>
                <p:spPr bwMode="auto">
                  <a:xfrm>
                    <a:off x="549" y="1209"/>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Unicode MS" panose="020B0604020202020204" pitchFamily="34" charset="-128"/>
                        <a:cs typeface="Times New Roman" panose="02020603050405020304" pitchFamily="18" charset="0"/>
                      </a:rPr>
                      <a:t>0</a:t>
                    </a:r>
                    <a:endParaRPr lang="en-US" altLang="en-US" sz="16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35" name="Rectangle 39">
                    <a:extLst>
                      <a:ext uri="{FF2B5EF4-FFF2-40B4-BE49-F238E27FC236}">
                        <a16:creationId xmlns:a16="http://schemas.microsoft.com/office/drawing/2014/main" id="{92422314-8F6A-B5CF-9138-CE650EC59A89}"/>
                      </a:ext>
                    </a:extLst>
                  </p:cNvPr>
                  <p:cNvSpPr>
                    <a:spLocks noChangeArrowheads="1"/>
                  </p:cNvSpPr>
                  <p:nvPr/>
                </p:nvSpPr>
                <p:spPr bwMode="auto">
                  <a:xfrm>
                    <a:off x="506" y="1209"/>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2" name="Group 42">
                  <a:extLst>
                    <a:ext uri="{FF2B5EF4-FFF2-40B4-BE49-F238E27FC236}">
                      <a16:creationId xmlns:a16="http://schemas.microsoft.com/office/drawing/2014/main" id="{8B55293E-2474-2337-55C4-996B2A581DA9}"/>
                    </a:ext>
                  </a:extLst>
                </p:cNvPr>
                <p:cNvGrpSpPr>
                  <a:grpSpLocks/>
                </p:cNvGrpSpPr>
                <p:nvPr/>
              </p:nvGrpSpPr>
              <p:grpSpPr bwMode="auto">
                <a:xfrm>
                  <a:off x="1012" y="1209"/>
                  <a:ext cx="586" cy="403"/>
                  <a:chOff x="1012" y="1209"/>
                  <a:chExt cx="586" cy="403"/>
                </a:xfrm>
              </p:grpSpPr>
              <p:sp>
                <p:nvSpPr>
                  <p:cNvPr id="32" name="Rectangle 15">
                    <a:extLst>
                      <a:ext uri="{FF2B5EF4-FFF2-40B4-BE49-F238E27FC236}">
                        <a16:creationId xmlns:a16="http://schemas.microsoft.com/office/drawing/2014/main" id="{BD18BFA9-5B61-97BE-D837-55E20BB2C317}"/>
                      </a:ext>
                    </a:extLst>
                  </p:cNvPr>
                  <p:cNvSpPr>
                    <a:spLocks noChangeArrowheads="1"/>
                  </p:cNvSpPr>
                  <p:nvPr/>
                </p:nvSpPr>
                <p:spPr bwMode="auto">
                  <a:xfrm>
                    <a:off x="1055" y="1209"/>
                    <a:ext cx="50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Unicode MS" panose="020B0604020202020204" pitchFamily="34" charset="-128"/>
                        <a:cs typeface="Times New Roman" panose="02020603050405020304" pitchFamily="18" charset="0"/>
                      </a:rPr>
                      <a:t>0</a:t>
                    </a:r>
                    <a:endParaRPr lang="en-US" altLang="en-US" sz="16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33" name="Rectangle 41">
                    <a:extLst>
                      <a:ext uri="{FF2B5EF4-FFF2-40B4-BE49-F238E27FC236}">
                        <a16:creationId xmlns:a16="http://schemas.microsoft.com/office/drawing/2014/main" id="{FA4EF11E-90B2-0D39-EAEA-7ABB9225E872}"/>
                      </a:ext>
                    </a:extLst>
                  </p:cNvPr>
                  <p:cNvSpPr>
                    <a:spLocks noChangeArrowheads="1"/>
                  </p:cNvSpPr>
                  <p:nvPr/>
                </p:nvSpPr>
                <p:spPr bwMode="auto">
                  <a:xfrm>
                    <a:off x="1012" y="1209"/>
                    <a:ext cx="58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3" name="Group 44">
                  <a:extLst>
                    <a:ext uri="{FF2B5EF4-FFF2-40B4-BE49-F238E27FC236}">
                      <a16:creationId xmlns:a16="http://schemas.microsoft.com/office/drawing/2014/main" id="{69348EF9-DF70-3134-39A2-31330D40A7E3}"/>
                    </a:ext>
                  </a:extLst>
                </p:cNvPr>
                <p:cNvGrpSpPr>
                  <a:grpSpLocks/>
                </p:cNvGrpSpPr>
                <p:nvPr/>
              </p:nvGrpSpPr>
              <p:grpSpPr bwMode="auto">
                <a:xfrm>
                  <a:off x="0" y="1612"/>
                  <a:ext cx="506" cy="403"/>
                  <a:chOff x="0" y="1612"/>
                  <a:chExt cx="506" cy="403"/>
                </a:xfrm>
              </p:grpSpPr>
              <p:sp>
                <p:nvSpPr>
                  <p:cNvPr id="30" name="Rectangle 16">
                    <a:extLst>
                      <a:ext uri="{FF2B5EF4-FFF2-40B4-BE49-F238E27FC236}">
                        <a16:creationId xmlns:a16="http://schemas.microsoft.com/office/drawing/2014/main" id="{B8496DD9-BDCD-BD65-2C05-57B2D3EAE273}"/>
                      </a:ext>
                    </a:extLst>
                  </p:cNvPr>
                  <p:cNvSpPr>
                    <a:spLocks noChangeArrowheads="1"/>
                  </p:cNvSpPr>
                  <p:nvPr/>
                </p:nvSpPr>
                <p:spPr bwMode="auto">
                  <a:xfrm>
                    <a:off x="43" y="1612"/>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a:latin typeface="Arial Unicode MS" panose="020B0604020202020204" pitchFamily="34" charset="-128"/>
                        <a:cs typeface="Times New Roman" panose="02020603050405020304" pitchFamily="18" charset="0"/>
                      </a:rPr>
                      <a:t>1</a:t>
                    </a:r>
                    <a:endParaRPr lang="en-US"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a:latin typeface="Times New Roman" panose="02020603050405020304" pitchFamily="18" charset="0"/>
                    </a:endParaRPr>
                  </a:p>
                </p:txBody>
              </p:sp>
              <p:sp>
                <p:nvSpPr>
                  <p:cNvPr id="31" name="Rectangle 43">
                    <a:extLst>
                      <a:ext uri="{FF2B5EF4-FFF2-40B4-BE49-F238E27FC236}">
                        <a16:creationId xmlns:a16="http://schemas.microsoft.com/office/drawing/2014/main" id="{28006CDF-8B42-6FFC-45E2-A3B7AE62C41E}"/>
                      </a:ext>
                    </a:extLst>
                  </p:cNvPr>
                  <p:cNvSpPr>
                    <a:spLocks noChangeArrowheads="1"/>
                  </p:cNvSpPr>
                  <p:nvPr/>
                </p:nvSpPr>
                <p:spPr bwMode="auto">
                  <a:xfrm>
                    <a:off x="0" y="1612"/>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4" name="Group 46">
                  <a:extLst>
                    <a:ext uri="{FF2B5EF4-FFF2-40B4-BE49-F238E27FC236}">
                      <a16:creationId xmlns:a16="http://schemas.microsoft.com/office/drawing/2014/main" id="{2798ED8A-AC1E-92EE-E7B1-113B0C9A4C57}"/>
                    </a:ext>
                  </a:extLst>
                </p:cNvPr>
                <p:cNvGrpSpPr>
                  <a:grpSpLocks/>
                </p:cNvGrpSpPr>
                <p:nvPr/>
              </p:nvGrpSpPr>
              <p:grpSpPr bwMode="auto">
                <a:xfrm>
                  <a:off x="506" y="1612"/>
                  <a:ext cx="506" cy="403"/>
                  <a:chOff x="506" y="1612"/>
                  <a:chExt cx="506" cy="403"/>
                </a:xfrm>
              </p:grpSpPr>
              <p:sp>
                <p:nvSpPr>
                  <p:cNvPr id="28" name="Rectangle 17">
                    <a:extLst>
                      <a:ext uri="{FF2B5EF4-FFF2-40B4-BE49-F238E27FC236}">
                        <a16:creationId xmlns:a16="http://schemas.microsoft.com/office/drawing/2014/main" id="{09B77BF3-216C-A22F-569A-F470AFE02935}"/>
                      </a:ext>
                    </a:extLst>
                  </p:cNvPr>
                  <p:cNvSpPr>
                    <a:spLocks noChangeArrowheads="1"/>
                  </p:cNvSpPr>
                  <p:nvPr/>
                </p:nvSpPr>
                <p:spPr bwMode="auto">
                  <a:xfrm>
                    <a:off x="549" y="1612"/>
                    <a:ext cx="42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Unicode MS" panose="020B0604020202020204" pitchFamily="34" charset="-128"/>
                        <a:cs typeface="Times New Roman" panose="02020603050405020304" pitchFamily="18" charset="0"/>
                      </a:rPr>
                      <a:t>1</a:t>
                    </a:r>
                    <a:endParaRPr lang="en-US" altLang="en-US" sz="16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29" name="Rectangle 45">
                    <a:extLst>
                      <a:ext uri="{FF2B5EF4-FFF2-40B4-BE49-F238E27FC236}">
                        <a16:creationId xmlns:a16="http://schemas.microsoft.com/office/drawing/2014/main" id="{E180CC0D-4C88-B5F9-5E73-6CDD5DC54F73}"/>
                      </a:ext>
                    </a:extLst>
                  </p:cNvPr>
                  <p:cNvSpPr>
                    <a:spLocks noChangeArrowheads="1"/>
                  </p:cNvSpPr>
                  <p:nvPr/>
                </p:nvSpPr>
                <p:spPr bwMode="auto">
                  <a:xfrm>
                    <a:off x="506" y="1612"/>
                    <a:ext cx="50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 name="Group 48">
                  <a:extLst>
                    <a:ext uri="{FF2B5EF4-FFF2-40B4-BE49-F238E27FC236}">
                      <a16:creationId xmlns:a16="http://schemas.microsoft.com/office/drawing/2014/main" id="{E0FA55FC-EE5E-AD10-A22D-317907A4167F}"/>
                    </a:ext>
                  </a:extLst>
                </p:cNvPr>
                <p:cNvGrpSpPr>
                  <a:grpSpLocks/>
                </p:cNvGrpSpPr>
                <p:nvPr/>
              </p:nvGrpSpPr>
              <p:grpSpPr bwMode="auto">
                <a:xfrm>
                  <a:off x="1012" y="1612"/>
                  <a:ext cx="586" cy="403"/>
                  <a:chOff x="1012" y="1612"/>
                  <a:chExt cx="586" cy="403"/>
                </a:xfrm>
              </p:grpSpPr>
              <p:sp>
                <p:nvSpPr>
                  <p:cNvPr id="26" name="Rectangle 18">
                    <a:extLst>
                      <a:ext uri="{FF2B5EF4-FFF2-40B4-BE49-F238E27FC236}">
                        <a16:creationId xmlns:a16="http://schemas.microsoft.com/office/drawing/2014/main" id="{BA34C7F1-3252-15F4-1506-2B88B5285F45}"/>
                      </a:ext>
                    </a:extLst>
                  </p:cNvPr>
                  <p:cNvSpPr>
                    <a:spLocks noChangeArrowheads="1"/>
                  </p:cNvSpPr>
                  <p:nvPr/>
                </p:nvSpPr>
                <p:spPr bwMode="auto">
                  <a:xfrm>
                    <a:off x="1055" y="1612"/>
                    <a:ext cx="500"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1600" b="1" dirty="0">
                        <a:solidFill>
                          <a:srgbClr val="FF0000"/>
                        </a:solidFill>
                        <a:latin typeface="Arial Unicode MS" panose="020B0604020202020204" pitchFamily="34" charset="-128"/>
                        <a:cs typeface="Times New Roman" panose="02020603050405020304" pitchFamily="18" charset="0"/>
                      </a:rPr>
                      <a:t>1</a:t>
                    </a:r>
                    <a:endParaRPr lang="en-US" altLang="en-US" sz="16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endParaRPr>
                  </a:p>
                  <a:p>
                    <a:endParaRPr lang="en-US" altLang="en-US" sz="1600" dirty="0">
                      <a:latin typeface="Times New Roman" panose="02020603050405020304" pitchFamily="18" charset="0"/>
                    </a:endParaRPr>
                  </a:p>
                </p:txBody>
              </p:sp>
              <p:sp>
                <p:nvSpPr>
                  <p:cNvPr id="27" name="Rectangle 47">
                    <a:extLst>
                      <a:ext uri="{FF2B5EF4-FFF2-40B4-BE49-F238E27FC236}">
                        <a16:creationId xmlns:a16="http://schemas.microsoft.com/office/drawing/2014/main" id="{F3BF7AC9-40C2-B77E-A3C7-B0A0CAC4A979}"/>
                      </a:ext>
                    </a:extLst>
                  </p:cNvPr>
                  <p:cNvSpPr>
                    <a:spLocks noChangeArrowheads="1"/>
                  </p:cNvSpPr>
                  <p:nvPr/>
                </p:nvSpPr>
                <p:spPr bwMode="auto">
                  <a:xfrm>
                    <a:off x="1012" y="1612"/>
                    <a:ext cx="586" cy="403"/>
                  </a:xfrm>
                  <a:prstGeom prst="rect">
                    <a:avLst/>
                  </a:prstGeom>
                  <a:noFill/>
                  <a:ln w="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sp>
            <p:nvSpPr>
              <p:cNvPr id="10" name="Rectangle 50">
                <a:extLst>
                  <a:ext uri="{FF2B5EF4-FFF2-40B4-BE49-F238E27FC236}">
                    <a16:creationId xmlns:a16="http://schemas.microsoft.com/office/drawing/2014/main" id="{3E886768-F3DA-C2E5-1D95-EFE0F8554A5F}"/>
                  </a:ext>
                </a:extLst>
              </p:cNvPr>
              <p:cNvSpPr>
                <a:spLocks noChangeArrowheads="1"/>
              </p:cNvSpPr>
              <p:nvPr/>
            </p:nvSpPr>
            <p:spPr bwMode="auto">
              <a:xfrm>
                <a:off x="-2" y="-2"/>
                <a:ext cx="1602" cy="2019"/>
              </a:xfrm>
              <a:prstGeom prst="rect">
                <a:avLst/>
              </a:prstGeom>
              <a:noFill/>
              <a:ln w="7937">
                <a:solidFill>
                  <a:srgbClr val="A0A0A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6" name="TextBox 55">
              <a:extLst>
                <a:ext uri="{FF2B5EF4-FFF2-40B4-BE49-F238E27FC236}">
                  <a16:creationId xmlns:a16="http://schemas.microsoft.com/office/drawing/2014/main" id="{C48BF59F-C4D0-A82A-4596-DAB561EFB02D}"/>
                </a:ext>
              </a:extLst>
            </p:cNvPr>
            <p:cNvSpPr txBox="1"/>
            <p:nvPr/>
          </p:nvSpPr>
          <p:spPr>
            <a:xfrm>
              <a:off x="6719093" y="-49380"/>
              <a:ext cx="1749197" cy="369332"/>
            </a:xfrm>
            <a:prstGeom prst="rect">
              <a:avLst/>
            </a:prstGeom>
            <a:noFill/>
          </p:spPr>
          <p:txBody>
            <a:bodyPr wrap="none" rtlCol="0">
              <a:spAutoFit/>
            </a:bodyPr>
            <a:lstStyle/>
            <a:p>
              <a:r>
                <a:rPr lang="en-GB" dirty="0"/>
                <a:t>AND Operation</a:t>
              </a:r>
            </a:p>
          </p:txBody>
        </p:sp>
      </p:grpSp>
      <p:sp>
        <p:nvSpPr>
          <p:cNvPr id="58" name="TextBox 57">
            <a:extLst>
              <a:ext uri="{FF2B5EF4-FFF2-40B4-BE49-F238E27FC236}">
                <a16:creationId xmlns:a16="http://schemas.microsoft.com/office/drawing/2014/main" id="{2A578F96-8680-D99E-7577-B005AC55C8F5}"/>
              </a:ext>
            </a:extLst>
          </p:cNvPr>
          <p:cNvSpPr txBox="1"/>
          <p:nvPr/>
        </p:nvSpPr>
        <p:spPr>
          <a:xfrm>
            <a:off x="8385621" y="3530221"/>
            <a:ext cx="671979" cy="369332"/>
          </a:xfrm>
          <a:prstGeom prst="rect">
            <a:avLst/>
          </a:prstGeom>
          <a:noFill/>
        </p:spPr>
        <p:txBody>
          <a:bodyPr wrap="none" rtlCol="0">
            <a:spAutoFit/>
          </a:bodyPr>
          <a:lstStyle/>
          <a:p>
            <a:r>
              <a:rPr lang="en-GB" dirty="0"/>
              <a:t>AND</a:t>
            </a:r>
          </a:p>
        </p:txBody>
      </p:sp>
      <p:sp>
        <p:nvSpPr>
          <p:cNvPr id="59" name="Right Brace 58">
            <a:extLst>
              <a:ext uri="{FF2B5EF4-FFF2-40B4-BE49-F238E27FC236}">
                <a16:creationId xmlns:a16="http://schemas.microsoft.com/office/drawing/2014/main" id="{77F7429E-4A8F-E9B0-534F-82191CBAC251}"/>
              </a:ext>
            </a:extLst>
          </p:cNvPr>
          <p:cNvSpPr/>
          <p:nvPr/>
        </p:nvSpPr>
        <p:spPr bwMode="auto">
          <a:xfrm>
            <a:off x="8151088" y="3429000"/>
            <a:ext cx="222913" cy="660101"/>
          </a:xfrm>
          <a:prstGeom prst="rightBrace">
            <a:avLst/>
          </a:prstGeom>
          <a:noFill/>
          <a:ln w="1270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60" name="Freeform: Shape 59">
            <a:extLst>
              <a:ext uri="{FF2B5EF4-FFF2-40B4-BE49-F238E27FC236}">
                <a16:creationId xmlns:a16="http://schemas.microsoft.com/office/drawing/2014/main" id="{C0F83AA9-2CA9-35E4-5B80-E05C06E25960}"/>
              </a:ext>
            </a:extLst>
          </p:cNvPr>
          <p:cNvSpPr/>
          <p:nvPr/>
        </p:nvSpPr>
        <p:spPr bwMode="auto">
          <a:xfrm>
            <a:off x="6428095" y="432179"/>
            <a:ext cx="2583977" cy="3075296"/>
          </a:xfrm>
          <a:custGeom>
            <a:avLst/>
            <a:gdLst>
              <a:gd name="connsiteX0" fmla="*/ 2160896 w 2583977"/>
              <a:gd name="connsiteY0" fmla="*/ 3075296 h 3075296"/>
              <a:gd name="connsiteX1" fmla="*/ 2092657 w 2583977"/>
              <a:gd name="connsiteY1" fmla="*/ 2743200 h 3075296"/>
              <a:gd name="connsiteX2" fmla="*/ 2038066 w 2583977"/>
              <a:gd name="connsiteY2" fmla="*/ 2647666 h 3075296"/>
              <a:gd name="connsiteX3" fmla="*/ 1997123 w 2583977"/>
              <a:gd name="connsiteY3" fmla="*/ 2588525 h 3075296"/>
              <a:gd name="connsiteX4" fmla="*/ 1887941 w 2583977"/>
              <a:gd name="connsiteY4" fmla="*/ 2497540 h 3075296"/>
              <a:gd name="connsiteX5" fmla="*/ 1751463 w 2583977"/>
              <a:gd name="connsiteY5" fmla="*/ 2429302 h 3075296"/>
              <a:gd name="connsiteX6" fmla="*/ 1665027 w 2583977"/>
              <a:gd name="connsiteY6" fmla="*/ 2392908 h 3075296"/>
              <a:gd name="connsiteX7" fmla="*/ 1592239 w 2583977"/>
              <a:gd name="connsiteY7" fmla="*/ 2370161 h 3075296"/>
              <a:gd name="connsiteX8" fmla="*/ 1533099 w 2583977"/>
              <a:gd name="connsiteY8" fmla="*/ 2356514 h 3075296"/>
              <a:gd name="connsiteX9" fmla="*/ 1446663 w 2583977"/>
              <a:gd name="connsiteY9" fmla="*/ 2351964 h 3075296"/>
              <a:gd name="connsiteX10" fmla="*/ 1382974 w 2583977"/>
              <a:gd name="connsiteY10" fmla="*/ 2342866 h 3075296"/>
              <a:gd name="connsiteX11" fmla="*/ 1210102 w 2583977"/>
              <a:gd name="connsiteY11" fmla="*/ 2333767 h 3075296"/>
              <a:gd name="connsiteX12" fmla="*/ 959893 w 2583977"/>
              <a:gd name="connsiteY12" fmla="*/ 2306472 h 3075296"/>
              <a:gd name="connsiteX13" fmla="*/ 859809 w 2583977"/>
              <a:gd name="connsiteY13" fmla="*/ 2297373 h 3075296"/>
              <a:gd name="connsiteX14" fmla="*/ 723332 w 2583977"/>
              <a:gd name="connsiteY14" fmla="*/ 2292824 h 3075296"/>
              <a:gd name="connsiteX15" fmla="*/ 573206 w 2583977"/>
              <a:gd name="connsiteY15" fmla="*/ 2265528 h 3075296"/>
              <a:gd name="connsiteX16" fmla="*/ 459475 w 2583977"/>
              <a:gd name="connsiteY16" fmla="*/ 2247331 h 3075296"/>
              <a:gd name="connsiteX17" fmla="*/ 395786 w 2583977"/>
              <a:gd name="connsiteY17" fmla="*/ 2233684 h 3075296"/>
              <a:gd name="connsiteX18" fmla="*/ 359392 w 2583977"/>
              <a:gd name="connsiteY18" fmla="*/ 2229134 h 3075296"/>
              <a:gd name="connsiteX19" fmla="*/ 254759 w 2583977"/>
              <a:gd name="connsiteY19" fmla="*/ 2197290 h 3075296"/>
              <a:gd name="connsiteX20" fmla="*/ 141027 w 2583977"/>
              <a:gd name="connsiteY20" fmla="*/ 2119952 h 3075296"/>
              <a:gd name="connsiteX21" fmla="*/ 113732 w 2583977"/>
              <a:gd name="connsiteY21" fmla="*/ 2097206 h 3075296"/>
              <a:gd name="connsiteX22" fmla="*/ 95535 w 2583977"/>
              <a:gd name="connsiteY22" fmla="*/ 2069911 h 3075296"/>
              <a:gd name="connsiteX23" fmla="*/ 9099 w 2583977"/>
              <a:gd name="connsiteY23" fmla="*/ 1924334 h 3075296"/>
              <a:gd name="connsiteX24" fmla="*/ 1 w 2583977"/>
              <a:gd name="connsiteY24" fmla="*/ 1806054 h 3075296"/>
              <a:gd name="connsiteX25" fmla="*/ 13648 w 2583977"/>
              <a:gd name="connsiteY25" fmla="*/ 432179 h 3075296"/>
              <a:gd name="connsiteX26" fmla="*/ 40944 w 2583977"/>
              <a:gd name="connsiteY26" fmla="*/ 336645 h 3075296"/>
              <a:gd name="connsiteX27" fmla="*/ 59141 w 2583977"/>
              <a:gd name="connsiteY27" fmla="*/ 254758 h 3075296"/>
              <a:gd name="connsiteX28" fmla="*/ 141027 w 2583977"/>
              <a:gd name="connsiteY28" fmla="*/ 109182 h 3075296"/>
              <a:gd name="connsiteX29" fmla="*/ 181971 w 2583977"/>
              <a:gd name="connsiteY29" fmla="*/ 81887 h 3075296"/>
              <a:gd name="connsiteX30" fmla="*/ 218365 w 2583977"/>
              <a:gd name="connsiteY30" fmla="*/ 54591 h 3075296"/>
              <a:gd name="connsiteX31" fmla="*/ 291153 w 2583977"/>
              <a:gd name="connsiteY31" fmla="*/ 31845 h 3075296"/>
              <a:gd name="connsiteX32" fmla="*/ 386687 w 2583977"/>
              <a:gd name="connsiteY32" fmla="*/ 13648 h 3075296"/>
              <a:gd name="connsiteX33" fmla="*/ 614150 w 2583977"/>
              <a:gd name="connsiteY33" fmla="*/ 0 h 3075296"/>
              <a:gd name="connsiteX34" fmla="*/ 1492156 w 2583977"/>
              <a:gd name="connsiteY34" fmla="*/ 36394 h 3075296"/>
              <a:gd name="connsiteX35" fmla="*/ 1728717 w 2583977"/>
              <a:gd name="connsiteY35" fmla="*/ 68239 h 3075296"/>
              <a:gd name="connsiteX36" fmla="*/ 1833350 w 2583977"/>
              <a:gd name="connsiteY36" fmla="*/ 81887 h 3075296"/>
              <a:gd name="connsiteX37" fmla="*/ 1937983 w 2583977"/>
              <a:gd name="connsiteY37" fmla="*/ 104633 h 3075296"/>
              <a:gd name="connsiteX38" fmla="*/ 2060812 w 2583977"/>
              <a:gd name="connsiteY38" fmla="*/ 136478 h 3075296"/>
              <a:gd name="connsiteX39" fmla="*/ 2365612 w 2583977"/>
              <a:gd name="connsiteY39" fmla="*/ 177421 h 3075296"/>
              <a:gd name="connsiteX40" fmla="*/ 2488442 w 2583977"/>
              <a:gd name="connsiteY40" fmla="*/ 218364 h 3075296"/>
              <a:gd name="connsiteX41" fmla="*/ 2511189 w 2583977"/>
              <a:gd name="connsiteY41" fmla="*/ 232012 h 3075296"/>
              <a:gd name="connsiteX42" fmla="*/ 2524836 w 2583977"/>
              <a:gd name="connsiteY42" fmla="*/ 268406 h 3075296"/>
              <a:gd name="connsiteX43" fmla="*/ 2552132 w 2583977"/>
              <a:gd name="connsiteY43" fmla="*/ 313899 h 3075296"/>
              <a:gd name="connsiteX44" fmla="*/ 2565780 w 2583977"/>
              <a:gd name="connsiteY44" fmla="*/ 632346 h 3075296"/>
              <a:gd name="connsiteX45" fmla="*/ 2570329 w 2583977"/>
              <a:gd name="connsiteY45" fmla="*/ 1378424 h 3075296"/>
              <a:gd name="connsiteX46" fmla="*/ 2583977 w 2583977"/>
              <a:gd name="connsiteY46" fmla="*/ 1637731 h 3075296"/>
              <a:gd name="connsiteX47" fmla="*/ 2574878 w 2583977"/>
              <a:gd name="connsiteY47" fmla="*/ 2079009 h 3075296"/>
              <a:gd name="connsiteX48" fmla="*/ 2561230 w 2583977"/>
              <a:gd name="connsiteY48" fmla="*/ 2138149 h 3075296"/>
              <a:gd name="connsiteX49" fmla="*/ 2547583 w 2583977"/>
              <a:gd name="connsiteY49" fmla="*/ 2174543 h 3075296"/>
              <a:gd name="connsiteX50" fmla="*/ 2524836 w 2583977"/>
              <a:gd name="connsiteY50" fmla="*/ 2215487 h 3075296"/>
              <a:gd name="connsiteX51" fmla="*/ 2502090 w 2583977"/>
              <a:gd name="connsiteY51" fmla="*/ 2260979 h 3075296"/>
              <a:gd name="connsiteX52" fmla="*/ 2474795 w 2583977"/>
              <a:gd name="connsiteY52" fmla="*/ 2301922 h 3075296"/>
              <a:gd name="connsiteX53" fmla="*/ 2456598 w 2583977"/>
              <a:gd name="connsiteY53" fmla="*/ 2342866 h 3075296"/>
              <a:gd name="connsiteX54" fmla="*/ 2370162 w 2583977"/>
              <a:gd name="connsiteY54" fmla="*/ 2442949 h 3075296"/>
              <a:gd name="connsiteX55" fmla="*/ 2347415 w 2583977"/>
              <a:gd name="connsiteY55" fmla="*/ 2470245 h 3075296"/>
              <a:gd name="connsiteX56" fmla="*/ 2283726 w 2583977"/>
              <a:gd name="connsiteY56" fmla="*/ 2533934 h 3075296"/>
              <a:gd name="connsiteX57" fmla="*/ 2260980 w 2583977"/>
              <a:gd name="connsiteY57" fmla="*/ 2556681 h 3075296"/>
              <a:gd name="connsiteX58" fmla="*/ 2201839 w 2583977"/>
              <a:gd name="connsiteY58" fmla="*/ 2638567 h 3075296"/>
              <a:gd name="connsiteX59" fmla="*/ 2174544 w 2583977"/>
              <a:gd name="connsiteY59" fmla="*/ 2679511 h 3075296"/>
              <a:gd name="connsiteX60" fmla="*/ 2142699 w 2583977"/>
              <a:gd name="connsiteY60" fmla="*/ 2747749 h 3075296"/>
              <a:gd name="connsiteX61" fmla="*/ 2129051 w 2583977"/>
              <a:gd name="connsiteY61" fmla="*/ 2806890 h 3075296"/>
              <a:gd name="connsiteX62" fmla="*/ 2119953 w 2583977"/>
              <a:gd name="connsiteY62" fmla="*/ 2829636 h 3075296"/>
              <a:gd name="connsiteX63" fmla="*/ 2119953 w 2583977"/>
              <a:gd name="connsiteY63" fmla="*/ 3002508 h 3075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2583977" h="3075296">
                <a:moveTo>
                  <a:pt x="2160896" y="3075296"/>
                </a:moveTo>
                <a:cubicBezTo>
                  <a:pt x="2158165" y="3060125"/>
                  <a:pt x="2118534" y="2806453"/>
                  <a:pt x="2092657" y="2743200"/>
                </a:cubicBezTo>
                <a:cubicBezTo>
                  <a:pt x="2078770" y="2709254"/>
                  <a:pt x="2057340" y="2678871"/>
                  <a:pt x="2038066" y="2647666"/>
                </a:cubicBezTo>
                <a:cubicBezTo>
                  <a:pt x="2025466" y="2627267"/>
                  <a:pt x="2012963" y="2606525"/>
                  <a:pt x="1997123" y="2588525"/>
                </a:cubicBezTo>
                <a:cubicBezTo>
                  <a:pt x="1972478" y="2560519"/>
                  <a:pt x="1921508" y="2518519"/>
                  <a:pt x="1887941" y="2497540"/>
                </a:cubicBezTo>
                <a:cubicBezTo>
                  <a:pt x="1855191" y="2477072"/>
                  <a:pt x="1783555" y="2443565"/>
                  <a:pt x="1751463" y="2429302"/>
                </a:cubicBezTo>
                <a:cubicBezTo>
                  <a:pt x="1722896" y="2416605"/>
                  <a:pt x="1694684" y="2402795"/>
                  <a:pt x="1665027" y="2392908"/>
                </a:cubicBezTo>
                <a:cubicBezTo>
                  <a:pt x="1640595" y="2384763"/>
                  <a:pt x="1617398" y="2376724"/>
                  <a:pt x="1592239" y="2370161"/>
                </a:cubicBezTo>
                <a:cubicBezTo>
                  <a:pt x="1572663" y="2365054"/>
                  <a:pt x="1553174" y="2359023"/>
                  <a:pt x="1533099" y="2356514"/>
                </a:cubicBezTo>
                <a:cubicBezTo>
                  <a:pt x="1504470" y="2352935"/>
                  <a:pt x="1475475" y="2353481"/>
                  <a:pt x="1446663" y="2351964"/>
                </a:cubicBezTo>
                <a:cubicBezTo>
                  <a:pt x="1425433" y="2348931"/>
                  <a:pt x="1404356" y="2344511"/>
                  <a:pt x="1382974" y="2342866"/>
                </a:cubicBezTo>
                <a:cubicBezTo>
                  <a:pt x="1325440" y="2338440"/>
                  <a:pt x="1267453" y="2340139"/>
                  <a:pt x="1210102" y="2333767"/>
                </a:cubicBezTo>
                <a:lnTo>
                  <a:pt x="959893" y="2306472"/>
                </a:lnTo>
                <a:cubicBezTo>
                  <a:pt x="926532" y="2303439"/>
                  <a:pt x="893252" y="2299302"/>
                  <a:pt x="859809" y="2297373"/>
                </a:cubicBezTo>
                <a:cubicBezTo>
                  <a:pt x="814367" y="2294751"/>
                  <a:pt x="768571" y="2297851"/>
                  <a:pt x="723332" y="2292824"/>
                </a:cubicBezTo>
                <a:cubicBezTo>
                  <a:pt x="672781" y="2287207"/>
                  <a:pt x="623329" y="2274170"/>
                  <a:pt x="573206" y="2265528"/>
                </a:cubicBezTo>
                <a:cubicBezTo>
                  <a:pt x="535372" y="2259005"/>
                  <a:pt x="497015" y="2255375"/>
                  <a:pt x="459475" y="2247331"/>
                </a:cubicBezTo>
                <a:cubicBezTo>
                  <a:pt x="438245" y="2242782"/>
                  <a:pt x="417147" y="2237568"/>
                  <a:pt x="395786" y="2233684"/>
                </a:cubicBezTo>
                <a:cubicBezTo>
                  <a:pt x="383757" y="2231497"/>
                  <a:pt x="371408" y="2231387"/>
                  <a:pt x="359392" y="2229134"/>
                </a:cubicBezTo>
                <a:cubicBezTo>
                  <a:pt x="325298" y="2222741"/>
                  <a:pt x="285850" y="2207654"/>
                  <a:pt x="254759" y="2197290"/>
                </a:cubicBezTo>
                <a:cubicBezTo>
                  <a:pt x="216848" y="2171511"/>
                  <a:pt x="176246" y="2149302"/>
                  <a:pt x="141027" y="2119952"/>
                </a:cubicBezTo>
                <a:cubicBezTo>
                  <a:pt x="131929" y="2112370"/>
                  <a:pt x="121699" y="2105969"/>
                  <a:pt x="113732" y="2097206"/>
                </a:cubicBezTo>
                <a:cubicBezTo>
                  <a:pt x="106376" y="2089115"/>
                  <a:pt x="101430" y="2079121"/>
                  <a:pt x="95535" y="2069911"/>
                </a:cubicBezTo>
                <a:cubicBezTo>
                  <a:pt x="33695" y="1973286"/>
                  <a:pt x="54007" y="2007736"/>
                  <a:pt x="9099" y="1924334"/>
                </a:cubicBezTo>
                <a:cubicBezTo>
                  <a:pt x="6066" y="1884907"/>
                  <a:pt x="-120" y="1845597"/>
                  <a:pt x="1" y="1806054"/>
                </a:cubicBezTo>
                <a:cubicBezTo>
                  <a:pt x="1397" y="1348075"/>
                  <a:pt x="892" y="889982"/>
                  <a:pt x="13648" y="432179"/>
                </a:cubicBezTo>
                <a:cubicBezTo>
                  <a:pt x="14570" y="399073"/>
                  <a:pt x="32718" y="368726"/>
                  <a:pt x="40944" y="336645"/>
                </a:cubicBezTo>
                <a:cubicBezTo>
                  <a:pt x="47889" y="309560"/>
                  <a:pt x="50534" y="281362"/>
                  <a:pt x="59141" y="254758"/>
                </a:cubicBezTo>
                <a:cubicBezTo>
                  <a:pt x="74716" y="206618"/>
                  <a:pt x="107192" y="146400"/>
                  <a:pt x="141027" y="109182"/>
                </a:cubicBezTo>
                <a:cubicBezTo>
                  <a:pt x="152061" y="97045"/>
                  <a:pt x="168571" y="91346"/>
                  <a:pt x="181971" y="81887"/>
                </a:cubicBezTo>
                <a:cubicBezTo>
                  <a:pt x="194360" y="73142"/>
                  <a:pt x="204580" y="60909"/>
                  <a:pt x="218365" y="54591"/>
                </a:cubicBezTo>
                <a:cubicBezTo>
                  <a:pt x="241473" y="44000"/>
                  <a:pt x="266453" y="37853"/>
                  <a:pt x="291153" y="31845"/>
                </a:cubicBezTo>
                <a:cubicBezTo>
                  <a:pt x="322652" y="24183"/>
                  <a:pt x="354581" y="18128"/>
                  <a:pt x="386687" y="13648"/>
                </a:cubicBezTo>
                <a:cubicBezTo>
                  <a:pt x="462396" y="3084"/>
                  <a:pt x="537873" y="2724"/>
                  <a:pt x="614150" y="0"/>
                </a:cubicBezTo>
                <a:cubicBezTo>
                  <a:pt x="881989" y="4579"/>
                  <a:pt x="1217094" y="-634"/>
                  <a:pt x="1492156" y="36394"/>
                </a:cubicBezTo>
                <a:lnTo>
                  <a:pt x="1728717" y="68239"/>
                </a:lnTo>
                <a:cubicBezTo>
                  <a:pt x="1763582" y="72888"/>
                  <a:pt x="1798980" y="74415"/>
                  <a:pt x="1833350" y="81887"/>
                </a:cubicBezTo>
                <a:cubicBezTo>
                  <a:pt x="1868228" y="89469"/>
                  <a:pt x="1903276" y="96303"/>
                  <a:pt x="1937983" y="104633"/>
                </a:cubicBezTo>
                <a:cubicBezTo>
                  <a:pt x="1979112" y="114504"/>
                  <a:pt x="2019290" y="128421"/>
                  <a:pt x="2060812" y="136478"/>
                </a:cubicBezTo>
                <a:cubicBezTo>
                  <a:pt x="2165251" y="156742"/>
                  <a:pt x="2261258" y="165826"/>
                  <a:pt x="2365612" y="177421"/>
                </a:cubicBezTo>
                <a:cubicBezTo>
                  <a:pt x="2374818" y="180328"/>
                  <a:pt x="2462172" y="206240"/>
                  <a:pt x="2488442" y="218364"/>
                </a:cubicBezTo>
                <a:cubicBezTo>
                  <a:pt x="2496471" y="222069"/>
                  <a:pt x="2503607" y="227463"/>
                  <a:pt x="2511189" y="232012"/>
                </a:cubicBezTo>
                <a:cubicBezTo>
                  <a:pt x="2514328" y="241428"/>
                  <a:pt x="2520756" y="261606"/>
                  <a:pt x="2524836" y="268406"/>
                </a:cubicBezTo>
                <a:cubicBezTo>
                  <a:pt x="2559786" y="326656"/>
                  <a:pt x="2529628" y="257640"/>
                  <a:pt x="2552132" y="313899"/>
                </a:cubicBezTo>
                <a:cubicBezTo>
                  <a:pt x="2572588" y="457096"/>
                  <a:pt x="2563434" y="374253"/>
                  <a:pt x="2565780" y="632346"/>
                </a:cubicBezTo>
                <a:cubicBezTo>
                  <a:pt x="2568041" y="881033"/>
                  <a:pt x="2566875" y="1129751"/>
                  <a:pt x="2570329" y="1378424"/>
                </a:cubicBezTo>
                <a:cubicBezTo>
                  <a:pt x="2573274" y="1590466"/>
                  <a:pt x="2564581" y="1540766"/>
                  <a:pt x="2583977" y="1637731"/>
                </a:cubicBezTo>
                <a:cubicBezTo>
                  <a:pt x="2580944" y="1784824"/>
                  <a:pt x="2579120" y="1931946"/>
                  <a:pt x="2574878" y="2079009"/>
                </a:cubicBezTo>
                <a:cubicBezTo>
                  <a:pt x="2574187" y="2102958"/>
                  <a:pt x="2569056" y="2116235"/>
                  <a:pt x="2561230" y="2138149"/>
                </a:cubicBezTo>
                <a:cubicBezTo>
                  <a:pt x="2556872" y="2150350"/>
                  <a:pt x="2553100" y="2162820"/>
                  <a:pt x="2547583" y="2174543"/>
                </a:cubicBezTo>
                <a:cubicBezTo>
                  <a:pt x="2540935" y="2188670"/>
                  <a:pt x="2532108" y="2201671"/>
                  <a:pt x="2524836" y="2215487"/>
                </a:cubicBezTo>
                <a:cubicBezTo>
                  <a:pt x="2516940" y="2230490"/>
                  <a:pt x="2510584" y="2246307"/>
                  <a:pt x="2502090" y="2260979"/>
                </a:cubicBezTo>
                <a:cubicBezTo>
                  <a:pt x="2493872" y="2275174"/>
                  <a:pt x="2482761" y="2287584"/>
                  <a:pt x="2474795" y="2301922"/>
                </a:cubicBezTo>
                <a:cubicBezTo>
                  <a:pt x="2467542" y="2314978"/>
                  <a:pt x="2465193" y="2330652"/>
                  <a:pt x="2456598" y="2342866"/>
                </a:cubicBezTo>
                <a:cubicBezTo>
                  <a:pt x="2371134" y="2464315"/>
                  <a:pt x="2416316" y="2391667"/>
                  <a:pt x="2370162" y="2442949"/>
                </a:cubicBezTo>
                <a:cubicBezTo>
                  <a:pt x="2362239" y="2451752"/>
                  <a:pt x="2355496" y="2461586"/>
                  <a:pt x="2347415" y="2470245"/>
                </a:cubicBezTo>
                <a:cubicBezTo>
                  <a:pt x="2347410" y="2470251"/>
                  <a:pt x="2293164" y="2524495"/>
                  <a:pt x="2283726" y="2533934"/>
                </a:cubicBezTo>
                <a:cubicBezTo>
                  <a:pt x="2276144" y="2541516"/>
                  <a:pt x="2267770" y="2548382"/>
                  <a:pt x="2260980" y="2556681"/>
                </a:cubicBezTo>
                <a:cubicBezTo>
                  <a:pt x="2192080" y="2640889"/>
                  <a:pt x="2242195" y="2573995"/>
                  <a:pt x="2201839" y="2638567"/>
                </a:cubicBezTo>
                <a:cubicBezTo>
                  <a:pt x="2193146" y="2652477"/>
                  <a:pt x="2182860" y="2665373"/>
                  <a:pt x="2174544" y="2679511"/>
                </a:cubicBezTo>
                <a:cubicBezTo>
                  <a:pt x="2168013" y="2690614"/>
                  <a:pt x="2147359" y="2733768"/>
                  <a:pt x="2142699" y="2747749"/>
                </a:cubicBezTo>
                <a:cubicBezTo>
                  <a:pt x="2108051" y="2851693"/>
                  <a:pt x="2150694" y="2734749"/>
                  <a:pt x="2129051" y="2806890"/>
                </a:cubicBezTo>
                <a:cubicBezTo>
                  <a:pt x="2126704" y="2814712"/>
                  <a:pt x="2120332" y="2821479"/>
                  <a:pt x="2119953" y="2829636"/>
                </a:cubicBezTo>
                <a:cubicBezTo>
                  <a:pt x="2117276" y="2887198"/>
                  <a:pt x="2119953" y="2944884"/>
                  <a:pt x="2119953" y="3002508"/>
                </a:cubicBezTo>
              </a:path>
            </a:pathLst>
          </a:custGeom>
          <a:no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293D9-B1B2-42EF-A4B8-E378E3F36D34}"/>
              </a:ext>
            </a:extLst>
          </p:cNvPr>
          <p:cNvSpPr>
            <a:spLocks noGrp="1"/>
          </p:cNvSpPr>
          <p:nvPr>
            <p:ph type="title"/>
          </p:nvPr>
        </p:nvSpPr>
        <p:spPr/>
        <p:txBody>
          <a:bodyPr/>
          <a:lstStyle/>
          <a:p>
            <a:r>
              <a:rPr lang="en-GB" dirty="0"/>
              <a:t>Why Subnet?</a:t>
            </a:r>
          </a:p>
        </p:txBody>
      </p:sp>
      <p:sp>
        <p:nvSpPr>
          <p:cNvPr id="3" name="Content Placeholder 2">
            <a:extLst>
              <a:ext uri="{FF2B5EF4-FFF2-40B4-BE49-F238E27FC236}">
                <a16:creationId xmlns:a16="http://schemas.microsoft.com/office/drawing/2014/main" id="{B3D73ADF-BDBE-43E0-8448-DEADF686EC3C}"/>
              </a:ext>
            </a:extLst>
          </p:cNvPr>
          <p:cNvSpPr>
            <a:spLocks noGrp="1"/>
          </p:cNvSpPr>
          <p:nvPr>
            <p:ph idx="1"/>
          </p:nvPr>
        </p:nvSpPr>
        <p:spPr>
          <a:xfrm>
            <a:off x="468573" y="1301087"/>
            <a:ext cx="8206853" cy="4537738"/>
          </a:xfrm>
        </p:spPr>
        <p:txBody>
          <a:bodyPr/>
          <a:lstStyle/>
          <a:p>
            <a:r>
              <a:rPr lang="en-GB" dirty="0"/>
              <a:t>It is not recommended to put all of your resources into that same address space because:</a:t>
            </a:r>
          </a:p>
          <a:p>
            <a:pPr lvl="1">
              <a:buFont typeface="Wingdings" panose="05000000000000000000" pitchFamily="2" charset="2"/>
              <a:buChar char="v"/>
            </a:pPr>
            <a:r>
              <a:rPr lang="en-GB" b="1" dirty="0"/>
              <a:t>It’s inefficient </a:t>
            </a:r>
            <a:r>
              <a:rPr lang="en-GB" dirty="0"/>
              <a:t>from a network routing perspective, since we want to isolate traffic between IP addresses to their own little islands of connectivity as much as possible</a:t>
            </a:r>
          </a:p>
          <a:p>
            <a:pPr lvl="2">
              <a:buFont typeface="Wingdings" panose="05000000000000000000" pitchFamily="2" charset="2"/>
              <a:buChar char="Ø"/>
            </a:pPr>
            <a:r>
              <a:rPr lang="en-GB" dirty="0"/>
              <a:t>Otherwise you have 65,535 devices all on the same network </a:t>
            </a:r>
            <a:r>
              <a:rPr lang="en-GB" dirty="0">
                <a:sym typeface="Wingdings" panose="05000000000000000000" pitchFamily="2" charset="2"/>
              </a:rPr>
              <a:t></a:t>
            </a:r>
            <a:endParaRPr lang="en-GB" dirty="0"/>
          </a:p>
          <a:p>
            <a:pPr lvl="1">
              <a:buFont typeface="Wingdings" panose="05000000000000000000" pitchFamily="2" charset="2"/>
              <a:buChar char="v"/>
            </a:pPr>
            <a:r>
              <a:rPr lang="en-GB" b="1" dirty="0"/>
              <a:t>It makes it easier to manage the network</a:t>
            </a:r>
            <a:r>
              <a:rPr lang="en-GB" dirty="0"/>
              <a:t>. Which VMs should be able to talk to each other? Which VMs are part of the same application?</a:t>
            </a:r>
          </a:p>
          <a:p>
            <a:pPr lvl="1">
              <a:buFont typeface="Wingdings" panose="05000000000000000000" pitchFamily="2" charset="2"/>
              <a:buChar char="v"/>
            </a:pPr>
            <a:r>
              <a:rPr lang="en-GB" b="1" dirty="0"/>
              <a:t>It makes it harder to secure traffic and limit it between VMs</a:t>
            </a:r>
            <a:r>
              <a:rPr lang="en-GB" dirty="0"/>
              <a:t>. Without subnets, if one VM is compromised then it can talk to all other 65,535 VMs in the </a:t>
            </a:r>
            <a:r>
              <a:rPr lang="en-GB" dirty="0" err="1"/>
              <a:t>vNet</a:t>
            </a:r>
            <a:endParaRPr lang="en-GB" dirty="0"/>
          </a:p>
          <a:p>
            <a:pPr lvl="2">
              <a:buFont typeface="Wingdings" panose="05000000000000000000" pitchFamily="2" charset="2"/>
              <a:buChar char="Ø"/>
            </a:pPr>
            <a:r>
              <a:rPr lang="en-GB" b="1" dirty="0"/>
              <a:t>A good security principle that applies to networking is to limit this type of “lateral movement”</a:t>
            </a:r>
          </a:p>
        </p:txBody>
      </p:sp>
      <p:sp>
        <p:nvSpPr>
          <p:cNvPr id="4" name="Footer Placeholder 3">
            <a:extLst>
              <a:ext uri="{FF2B5EF4-FFF2-40B4-BE49-F238E27FC236}">
                <a16:creationId xmlns:a16="http://schemas.microsoft.com/office/drawing/2014/main" id="{75A1C5C4-6A34-47A3-B50A-2A7116680E0A}"/>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2400919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8CAFF-A753-4186-AB9B-5BD678AD59B5}"/>
              </a:ext>
            </a:extLst>
          </p:cNvPr>
          <p:cNvSpPr>
            <a:spLocks noGrp="1"/>
          </p:cNvSpPr>
          <p:nvPr>
            <p:ph type="title"/>
          </p:nvPr>
        </p:nvSpPr>
        <p:spPr>
          <a:xfrm>
            <a:off x="257175" y="0"/>
            <a:ext cx="8686800" cy="466049"/>
          </a:xfrm>
        </p:spPr>
        <p:txBody>
          <a:bodyPr/>
          <a:lstStyle/>
          <a:p>
            <a:r>
              <a:rPr lang="en-GB" dirty="0"/>
              <a:t>Subnet</a:t>
            </a:r>
          </a:p>
        </p:txBody>
      </p:sp>
      <p:sp>
        <p:nvSpPr>
          <p:cNvPr id="3" name="Content Placeholder 2">
            <a:extLst>
              <a:ext uri="{FF2B5EF4-FFF2-40B4-BE49-F238E27FC236}">
                <a16:creationId xmlns:a16="http://schemas.microsoft.com/office/drawing/2014/main" id="{C808E401-07B9-45E6-9689-3D56138C472C}"/>
              </a:ext>
            </a:extLst>
          </p:cNvPr>
          <p:cNvSpPr>
            <a:spLocks noGrp="1"/>
          </p:cNvSpPr>
          <p:nvPr>
            <p:ph idx="1"/>
          </p:nvPr>
        </p:nvSpPr>
        <p:spPr>
          <a:xfrm>
            <a:off x="122830" y="900752"/>
            <a:ext cx="8889242" cy="5362396"/>
          </a:xfrm>
        </p:spPr>
        <p:txBody>
          <a:bodyPr/>
          <a:lstStyle/>
          <a:p>
            <a:r>
              <a:rPr lang="en-GB" b="1" dirty="0"/>
              <a:t>A subnet is a range of IP addresses</a:t>
            </a:r>
            <a:r>
              <a:rPr lang="en-GB" dirty="0"/>
              <a:t> in the virtual network</a:t>
            </a:r>
          </a:p>
          <a:p>
            <a:pPr lvl="1"/>
            <a:r>
              <a:rPr lang="en-GB" dirty="0"/>
              <a:t>Subnets help you to manage a large number of VMs across an organisations and also help to keep traffic local when VMs are talking to each other i.e. </a:t>
            </a:r>
            <a:r>
              <a:rPr lang="en-GB" b="1" dirty="0"/>
              <a:t>traffic between VMs in the same subnet is kept within the subnet</a:t>
            </a:r>
            <a:r>
              <a:rPr lang="en-GB" dirty="0"/>
              <a:t>. </a:t>
            </a:r>
          </a:p>
          <a:p>
            <a:pPr lvl="1"/>
            <a:r>
              <a:rPr lang="en-GB" b="1" dirty="0">
                <a:solidFill>
                  <a:srgbClr val="FF0000"/>
                </a:solidFill>
              </a:rPr>
              <a:t>In essence, a subnet represents a set of VMs</a:t>
            </a:r>
            <a:r>
              <a:rPr lang="en-GB" dirty="0"/>
              <a:t>.</a:t>
            </a:r>
          </a:p>
          <a:p>
            <a:r>
              <a:rPr lang="en-GB" dirty="0"/>
              <a:t>You can </a:t>
            </a:r>
            <a:r>
              <a:rPr lang="en-GB" b="1" dirty="0"/>
              <a:t>divide a virtual network into multiple subnets</a:t>
            </a:r>
          </a:p>
          <a:p>
            <a:r>
              <a:rPr lang="en-GB" b="1" dirty="0"/>
              <a:t>Each NIC </a:t>
            </a:r>
            <a:r>
              <a:rPr lang="en-GB" dirty="0"/>
              <a:t>in a VM </a:t>
            </a:r>
            <a:r>
              <a:rPr lang="en-GB" b="1" dirty="0"/>
              <a:t>is connected to just one subnet </a:t>
            </a:r>
            <a:r>
              <a:rPr lang="en-GB" dirty="0"/>
              <a:t>in one virtual network (</a:t>
            </a:r>
            <a:r>
              <a:rPr lang="en-GB" sz="1600" dirty="0"/>
              <a:t>remember, a default subnet is automatically created if not provided</a:t>
            </a:r>
            <a:r>
              <a:rPr lang="en-GB" dirty="0"/>
              <a:t>)</a:t>
            </a:r>
          </a:p>
          <a:p>
            <a:r>
              <a:rPr lang="en-GB" dirty="0"/>
              <a:t>Azure provides </a:t>
            </a:r>
            <a:r>
              <a:rPr lang="en-GB" b="1" dirty="0"/>
              <a:t>internal routing</a:t>
            </a:r>
            <a:r>
              <a:rPr lang="en-GB" dirty="0"/>
              <a:t> so that VMs can </a:t>
            </a:r>
            <a:r>
              <a:rPr lang="en-GB" b="1" dirty="0"/>
              <a:t>communicate</a:t>
            </a:r>
            <a:r>
              <a:rPr lang="en-GB" dirty="0"/>
              <a:t> to each other </a:t>
            </a:r>
            <a:r>
              <a:rPr lang="en-GB" b="1" dirty="0"/>
              <a:t>across different subnets </a:t>
            </a:r>
            <a:r>
              <a:rPr lang="en-GB" dirty="0"/>
              <a:t>and even with VMs on subnets in different virtual networks</a:t>
            </a:r>
          </a:p>
          <a:p>
            <a:r>
              <a:rPr lang="en-GB" dirty="0">
                <a:solidFill>
                  <a:srgbClr val="FF0000"/>
                </a:solidFill>
              </a:rPr>
              <a:t>Use </a:t>
            </a:r>
            <a:r>
              <a:rPr lang="en-GB" b="1" dirty="0">
                <a:solidFill>
                  <a:srgbClr val="FF0000"/>
                </a:solidFill>
              </a:rPr>
              <a:t>Network Security Groups (NSGs)</a:t>
            </a:r>
            <a:r>
              <a:rPr lang="en-GB" dirty="0">
                <a:solidFill>
                  <a:srgbClr val="FF0000"/>
                </a:solidFill>
              </a:rPr>
              <a:t>, to control the traffic flow to and from either subnets or VMs. </a:t>
            </a:r>
            <a:r>
              <a:rPr lang="en-GB" dirty="0"/>
              <a:t>These provide  a list of Access Control List (ACL) rules that allow or deny network traffic to subnets, NICs, or both</a:t>
            </a:r>
          </a:p>
          <a:p>
            <a:endParaRPr lang="en-GB" dirty="0"/>
          </a:p>
        </p:txBody>
      </p:sp>
      <p:sp>
        <p:nvSpPr>
          <p:cNvPr id="4" name="Footer Placeholder 3">
            <a:extLst>
              <a:ext uri="{FF2B5EF4-FFF2-40B4-BE49-F238E27FC236}">
                <a16:creationId xmlns:a16="http://schemas.microsoft.com/office/drawing/2014/main" id="{C656C682-9135-48FF-9EE7-3E0D081D9C4D}"/>
              </a:ext>
            </a:extLst>
          </p:cNvPr>
          <p:cNvSpPr>
            <a:spLocks noGrp="1"/>
          </p:cNvSpPr>
          <p:nvPr>
            <p:ph type="ftr" sz="quarter" idx="10"/>
          </p:nvPr>
        </p:nvSpPr>
        <p:spPr/>
        <p:txBody>
          <a:bodyPr/>
          <a:lstStyle/>
          <a:p>
            <a:pPr>
              <a:defRPr/>
            </a:pPr>
            <a:r>
              <a:rPr lang="en-US" altLang="en-US" dirty="0"/>
              <a:t>WEB </a:t>
            </a:r>
          </a:p>
        </p:txBody>
      </p:sp>
      <p:sp>
        <p:nvSpPr>
          <p:cNvPr id="5" name="TextBox 4">
            <a:extLst>
              <a:ext uri="{FF2B5EF4-FFF2-40B4-BE49-F238E27FC236}">
                <a16:creationId xmlns:a16="http://schemas.microsoft.com/office/drawing/2014/main" id="{81184011-75BD-6CD8-5B2C-3FD12E5F3356}"/>
              </a:ext>
            </a:extLst>
          </p:cNvPr>
          <p:cNvSpPr txBox="1"/>
          <p:nvPr/>
        </p:nvSpPr>
        <p:spPr>
          <a:xfrm>
            <a:off x="59367" y="5890109"/>
            <a:ext cx="9016168" cy="646331"/>
          </a:xfrm>
          <a:prstGeom prst="rect">
            <a:avLst/>
          </a:prstGeom>
          <a:solidFill>
            <a:schemeClr val="bg1"/>
          </a:solidFill>
          <a:ln>
            <a:solidFill>
              <a:schemeClr val="tx1"/>
            </a:solidFill>
          </a:ln>
        </p:spPr>
        <p:txBody>
          <a:bodyPr wrap="square" rtlCol="0">
            <a:spAutoFit/>
          </a:bodyPr>
          <a:lstStyle/>
          <a:p>
            <a:r>
              <a:rPr lang="en-GB" i="1" dirty="0"/>
              <a:t>Although you cannot change the </a:t>
            </a:r>
            <a:r>
              <a:rPr lang="en-GB" i="1" dirty="0" err="1"/>
              <a:t>vNet</a:t>
            </a:r>
            <a:r>
              <a:rPr lang="en-GB" i="1" dirty="0"/>
              <a:t> to which a VM is connected after it's created, you can change the subnet to which it is connected.</a:t>
            </a:r>
          </a:p>
        </p:txBody>
      </p:sp>
    </p:spTree>
    <p:extLst>
      <p:ext uri="{BB962C8B-B14F-4D97-AF65-F5344CB8AC3E}">
        <p14:creationId xmlns:p14="http://schemas.microsoft.com/office/powerpoint/2010/main" val="23901876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590FE022-A397-0901-58E4-9E44F73205F3}"/>
              </a:ext>
            </a:extLst>
          </p:cNvPr>
          <p:cNvSpPr>
            <a:spLocks noGrp="1"/>
          </p:cNvSpPr>
          <p:nvPr>
            <p:ph type="ftr" sz="quarter" idx="10"/>
          </p:nvPr>
        </p:nvSpPr>
        <p:spPr/>
        <p:txBody>
          <a:bodyPr/>
          <a:lstStyle/>
          <a:p>
            <a:r>
              <a:rPr lang="en-US" altLang="en-US"/>
              <a:t>WAN</a:t>
            </a:r>
          </a:p>
        </p:txBody>
      </p:sp>
      <p:sp>
        <p:nvSpPr>
          <p:cNvPr id="318466" name="Rectangle 2">
            <a:extLst>
              <a:ext uri="{FF2B5EF4-FFF2-40B4-BE49-F238E27FC236}">
                <a16:creationId xmlns:a16="http://schemas.microsoft.com/office/drawing/2014/main" id="{BCAC7C1F-B2A2-937E-E982-9D6B6B8C724C}"/>
              </a:ext>
            </a:extLst>
          </p:cNvPr>
          <p:cNvSpPr>
            <a:spLocks noGrp="1" noChangeArrowheads="1"/>
          </p:cNvSpPr>
          <p:nvPr>
            <p:ph type="title"/>
          </p:nvPr>
        </p:nvSpPr>
        <p:spPr/>
        <p:txBody>
          <a:bodyPr/>
          <a:lstStyle/>
          <a:p>
            <a:r>
              <a:rPr lang="en-GB" altLang="en-US"/>
              <a:t>Subnetting</a:t>
            </a:r>
          </a:p>
        </p:txBody>
      </p:sp>
      <p:sp>
        <p:nvSpPr>
          <p:cNvPr id="318467" name="Rectangle 3">
            <a:extLst>
              <a:ext uri="{FF2B5EF4-FFF2-40B4-BE49-F238E27FC236}">
                <a16:creationId xmlns:a16="http://schemas.microsoft.com/office/drawing/2014/main" id="{CC0981C6-7987-DB94-9C4A-9D5510F15FE5}"/>
              </a:ext>
            </a:extLst>
          </p:cNvPr>
          <p:cNvSpPr>
            <a:spLocks noGrp="1" noChangeArrowheads="1"/>
          </p:cNvSpPr>
          <p:nvPr>
            <p:ph type="body" idx="1"/>
          </p:nvPr>
        </p:nvSpPr>
        <p:spPr/>
        <p:txBody>
          <a:bodyPr/>
          <a:lstStyle/>
          <a:p>
            <a:r>
              <a:rPr lang="en-GB" altLang="en-US">
                <a:cs typeface="Times New Roman" panose="02020603050405020304" pitchFamily="18" charset="0"/>
              </a:rPr>
              <a:t>To subnet an IP network we borrow bits from the host bits of the IP address. </a:t>
            </a:r>
          </a:p>
          <a:p>
            <a:r>
              <a:rPr lang="en-GB" altLang="en-US">
                <a:cs typeface="Times New Roman" panose="02020603050405020304" pitchFamily="18" charset="0"/>
              </a:rPr>
              <a:t>To do this we extend the network mask to create a subnet mask </a:t>
            </a:r>
          </a:p>
          <a:p>
            <a:r>
              <a:rPr lang="en-GB" altLang="en-US">
                <a:cs typeface="Times New Roman" panose="02020603050405020304" pitchFamily="18" charset="0"/>
              </a:rPr>
              <a:t>The mask must contain contiguous bits with no ‘holes’ i.e. all 1’s at the beginning followed by all 0’s at the end</a:t>
            </a:r>
          </a:p>
        </p:txBody>
      </p:sp>
      <p:sp>
        <p:nvSpPr>
          <p:cNvPr id="318468" name="Text Box 4">
            <a:extLst>
              <a:ext uri="{FF2B5EF4-FFF2-40B4-BE49-F238E27FC236}">
                <a16:creationId xmlns:a16="http://schemas.microsoft.com/office/drawing/2014/main" id="{C428AC43-A387-E667-05B0-9CA6D0DD1459}"/>
              </a:ext>
            </a:extLst>
          </p:cNvPr>
          <p:cNvSpPr txBox="1">
            <a:spLocks noChangeArrowheads="1"/>
          </p:cNvSpPr>
          <p:nvPr/>
        </p:nvSpPr>
        <p:spPr bwMode="auto">
          <a:xfrm>
            <a:off x="1089025" y="4654550"/>
            <a:ext cx="215741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240 = 11110000</a:t>
            </a:r>
          </a:p>
        </p:txBody>
      </p:sp>
      <p:sp>
        <p:nvSpPr>
          <p:cNvPr id="318469" name="Text Box 5">
            <a:extLst>
              <a:ext uri="{FF2B5EF4-FFF2-40B4-BE49-F238E27FC236}">
                <a16:creationId xmlns:a16="http://schemas.microsoft.com/office/drawing/2014/main" id="{463C596F-BF85-6034-D53C-836994F83507}"/>
              </a:ext>
            </a:extLst>
          </p:cNvPr>
          <p:cNvSpPr txBox="1">
            <a:spLocks noChangeArrowheads="1"/>
          </p:cNvSpPr>
          <p:nvPr/>
        </p:nvSpPr>
        <p:spPr bwMode="auto">
          <a:xfrm>
            <a:off x="4692650" y="4673600"/>
            <a:ext cx="2157413"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227 = 11100011</a:t>
            </a:r>
          </a:p>
        </p:txBody>
      </p:sp>
      <p:sp>
        <p:nvSpPr>
          <p:cNvPr id="318470" name="Text Box 6">
            <a:extLst>
              <a:ext uri="{FF2B5EF4-FFF2-40B4-BE49-F238E27FC236}">
                <a16:creationId xmlns:a16="http://schemas.microsoft.com/office/drawing/2014/main" id="{987D5441-F736-6836-B07C-0392D8879F75}"/>
              </a:ext>
            </a:extLst>
          </p:cNvPr>
          <p:cNvSpPr txBox="1">
            <a:spLocks noChangeArrowheads="1"/>
          </p:cNvSpPr>
          <p:nvPr/>
        </p:nvSpPr>
        <p:spPr bwMode="auto">
          <a:xfrm>
            <a:off x="3103563" y="4340225"/>
            <a:ext cx="846137"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6000">
                <a:solidFill>
                  <a:schemeClr val="tx2"/>
                </a:solidFill>
                <a:latin typeface="Times New Roman" panose="02020603050405020304" pitchFamily="18" charset="0"/>
                <a:cs typeface="Times New Roman" panose="02020603050405020304" pitchFamily="18" charset="0"/>
                <a:sym typeface="Wingdings" panose="05000000000000000000" pitchFamily="2" charset="2"/>
              </a:rPr>
              <a:t></a:t>
            </a:r>
            <a:r>
              <a:rPr lang="en-GB" altLang="en-US"/>
              <a:t> </a:t>
            </a:r>
          </a:p>
        </p:txBody>
      </p:sp>
      <p:sp>
        <p:nvSpPr>
          <p:cNvPr id="318471" name="Text Box 7">
            <a:extLst>
              <a:ext uri="{FF2B5EF4-FFF2-40B4-BE49-F238E27FC236}">
                <a16:creationId xmlns:a16="http://schemas.microsoft.com/office/drawing/2014/main" id="{7C389B62-22A4-3B9A-8004-307B2B857A1A}"/>
              </a:ext>
            </a:extLst>
          </p:cNvPr>
          <p:cNvSpPr txBox="1">
            <a:spLocks noChangeArrowheads="1"/>
          </p:cNvSpPr>
          <p:nvPr/>
        </p:nvSpPr>
        <p:spPr bwMode="auto">
          <a:xfrm>
            <a:off x="6764338" y="4319588"/>
            <a:ext cx="69215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6000">
                <a:solidFill>
                  <a:srgbClr val="FF3300"/>
                </a:solidFill>
              </a:rPr>
              <a:t>X</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F808DBAB-420A-ED36-7C8E-E07A1D8FC0D6}"/>
              </a:ext>
            </a:extLst>
          </p:cNvPr>
          <p:cNvSpPr>
            <a:spLocks noGrp="1"/>
          </p:cNvSpPr>
          <p:nvPr>
            <p:ph type="ftr" sz="quarter" idx="10"/>
          </p:nvPr>
        </p:nvSpPr>
        <p:spPr/>
        <p:txBody>
          <a:bodyPr/>
          <a:lstStyle/>
          <a:p>
            <a:r>
              <a:rPr lang="en-US" altLang="en-US"/>
              <a:t>WAN</a:t>
            </a:r>
          </a:p>
        </p:txBody>
      </p:sp>
      <p:sp>
        <p:nvSpPr>
          <p:cNvPr id="333826" name="Rectangle 2">
            <a:extLst>
              <a:ext uri="{FF2B5EF4-FFF2-40B4-BE49-F238E27FC236}">
                <a16:creationId xmlns:a16="http://schemas.microsoft.com/office/drawing/2014/main" id="{7A8E890D-46FD-B4A8-C12B-F16AB97454D1}"/>
              </a:ext>
            </a:extLst>
          </p:cNvPr>
          <p:cNvSpPr>
            <a:spLocks noGrp="1" noChangeArrowheads="1"/>
          </p:cNvSpPr>
          <p:nvPr>
            <p:ph type="title"/>
          </p:nvPr>
        </p:nvSpPr>
        <p:spPr/>
        <p:txBody>
          <a:bodyPr/>
          <a:lstStyle/>
          <a:p>
            <a:r>
              <a:rPr lang="en-GB" altLang="en-US" dirty="0"/>
              <a:t>Example – Before Subnetting</a:t>
            </a:r>
          </a:p>
        </p:txBody>
      </p:sp>
      <p:pic>
        <p:nvPicPr>
          <p:cNvPr id="333828" name="Picture 4">
            <a:extLst>
              <a:ext uri="{FF2B5EF4-FFF2-40B4-BE49-F238E27FC236}">
                <a16:creationId xmlns:a16="http://schemas.microsoft.com/office/drawing/2014/main" id="{DBA4742A-5C75-EFF2-5466-78D872E974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163" y="1058863"/>
            <a:ext cx="777240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33830" name="Text Box 6">
            <a:extLst>
              <a:ext uri="{FF2B5EF4-FFF2-40B4-BE49-F238E27FC236}">
                <a16:creationId xmlns:a16="http://schemas.microsoft.com/office/drawing/2014/main" id="{4DC78DD8-CA61-229A-29E2-1280F085B5E2}"/>
              </a:ext>
            </a:extLst>
          </p:cNvPr>
          <p:cNvSpPr txBox="1">
            <a:spLocks noChangeArrowheads="1"/>
          </p:cNvSpPr>
          <p:nvPr/>
        </p:nvSpPr>
        <p:spPr bwMode="auto">
          <a:xfrm>
            <a:off x="1274763" y="5629275"/>
            <a:ext cx="61944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t>Class B Network Number 172.16.0.0</a:t>
            </a:r>
          </a:p>
        </p:txBody>
      </p:sp>
      <p:sp>
        <p:nvSpPr>
          <p:cNvPr id="333831" name="Rectangle 7">
            <a:extLst>
              <a:ext uri="{FF2B5EF4-FFF2-40B4-BE49-F238E27FC236}">
                <a16:creationId xmlns:a16="http://schemas.microsoft.com/office/drawing/2014/main" id="{44E591E5-B3BA-087D-BD7C-3582F1E1A831}"/>
              </a:ext>
            </a:extLst>
          </p:cNvPr>
          <p:cNvSpPr>
            <a:spLocks noChangeArrowheads="1"/>
          </p:cNvSpPr>
          <p:nvPr/>
        </p:nvSpPr>
        <p:spPr bwMode="auto">
          <a:xfrm>
            <a:off x="7510463" y="5505450"/>
            <a:ext cx="831850" cy="65722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8085BA16-DBC9-CC46-372B-005DD9F88C22}"/>
              </a:ext>
            </a:extLst>
          </p:cNvPr>
          <p:cNvSpPr>
            <a:spLocks noGrp="1"/>
          </p:cNvSpPr>
          <p:nvPr>
            <p:ph type="ftr" sz="quarter" idx="10"/>
          </p:nvPr>
        </p:nvSpPr>
        <p:spPr/>
        <p:txBody>
          <a:bodyPr/>
          <a:lstStyle/>
          <a:p>
            <a:r>
              <a:rPr lang="en-US" altLang="en-US"/>
              <a:t>WAN</a:t>
            </a:r>
          </a:p>
        </p:txBody>
      </p:sp>
      <p:sp>
        <p:nvSpPr>
          <p:cNvPr id="334850" name="Rectangle 2">
            <a:extLst>
              <a:ext uri="{FF2B5EF4-FFF2-40B4-BE49-F238E27FC236}">
                <a16:creationId xmlns:a16="http://schemas.microsoft.com/office/drawing/2014/main" id="{2A778B75-EC09-FB71-DCCD-955A781C213C}"/>
              </a:ext>
            </a:extLst>
          </p:cNvPr>
          <p:cNvSpPr>
            <a:spLocks noGrp="1" noChangeArrowheads="1"/>
          </p:cNvSpPr>
          <p:nvPr>
            <p:ph type="title"/>
          </p:nvPr>
        </p:nvSpPr>
        <p:spPr/>
        <p:txBody>
          <a:bodyPr/>
          <a:lstStyle/>
          <a:p>
            <a:r>
              <a:rPr lang="en-GB" altLang="en-US" dirty="0"/>
              <a:t>Example – After Subnetting</a:t>
            </a:r>
          </a:p>
        </p:txBody>
      </p:sp>
      <p:pic>
        <p:nvPicPr>
          <p:cNvPr id="334852" name="Picture 4">
            <a:extLst>
              <a:ext uri="{FF2B5EF4-FFF2-40B4-BE49-F238E27FC236}">
                <a16:creationId xmlns:a16="http://schemas.microsoft.com/office/drawing/2014/main" id="{6FA2ED8A-3741-632A-469A-F093EF4BB3A3}"/>
              </a:ext>
            </a:extLst>
          </p:cNvPr>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685800" y="990600"/>
            <a:ext cx="7772400" cy="5105400"/>
          </a:xfrm>
          <a:noFill/>
          <a:ln/>
        </p:spPr>
      </p:pic>
      <p:sp>
        <p:nvSpPr>
          <p:cNvPr id="334853" name="Text Box 5">
            <a:extLst>
              <a:ext uri="{FF2B5EF4-FFF2-40B4-BE49-F238E27FC236}">
                <a16:creationId xmlns:a16="http://schemas.microsoft.com/office/drawing/2014/main" id="{1D1A6E21-566D-D1CF-FE63-CC4BD98B18E1}"/>
              </a:ext>
            </a:extLst>
          </p:cNvPr>
          <p:cNvSpPr txBox="1">
            <a:spLocks noChangeArrowheads="1"/>
          </p:cNvSpPr>
          <p:nvPr/>
        </p:nvSpPr>
        <p:spPr bwMode="auto">
          <a:xfrm>
            <a:off x="1274763" y="5629275"/>
            <a:ext cx="61944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t>Subnet Network Number 172.16.2.0</a:t>
            </a:r>
          </a:p>
        </p:txBody>
      </p:sp>
      <p:sp>
        <p:nvSpPr>
          <p:cNvPr id="3" name="TextBox 2">
            <a:extLst>
              <a:ext uri="{FF2B5EF4-FFF2-40B4-BE49-F238E27FC236}">
                <a16:creationId xmlns:a16="http://schemas.microsoft.com/office/drawing/2014/main" id="{E591ACB3-BB7B-BDCB-A489-388692AE0259}"/>
              </a:ext>
            </a:extLst>
          </p:cNvPr>
          <p:cNvSpPr txBox="1"/>
          <p:nvPr/>
        </p:nvSpPr>
        <p:spPr>
          <a:xfrm>
            <a:off x="1869743" y="990600"/>
            <a:ext cx="5894562" cy="461665"/>
          </a:xfrm>
          <a:prstGeom prst="rect">
            <a:avLst/>
          </a:prstGeom>
          <a:noFill/>
        </p:spPr>
        <p:txBody>
          <a:bodyPr wrap="none" rtlCol="0">
            <a:spAutoFit/>
          </a:bodyPr>
          <a:lstStyle/>
          <a:p>
            <a:r>
              <a:rPr lang="en-GB" sz="2400" b="1" dirty="0">
                <a:solidFill>
                  <a:srgbClr val="FF0000"/>
                </a:solidFill>
              </a:rPr>
              <a:t>Borrow 8 bits from the class B network</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87ED0B6C-FC57-7D01-2CAD-38A2516DDD21}"/>
              </a:ext>
            </a:extLst>
          </p:cNvPr>
          <p:cNvSpPr>
            <a:spLocks noGrp="1"/>
          </p:cNvSpPr>
          <p:nvPr>
            <p:ph type="ftr" sz="quarter" idx="10"/>
          </p:nvPr>
        </p:nvSpPr>
        <p:spPr/>
        <p:txBody>
          <a:bodyPr/>
          <a:lstStyle/>
          <a:p>
            <a:r>
              <a:rPr lang="en-US" altLang="en-US"/>
              <a:t>WAN</a:t>
            </a:r>
          </a:p>
        </p:txBody>
      </p:sp>
      <p:sp>
        <p:nvSpPr>
          <p:cNvPr id="324610" name="Rectangle 2">
            <a:extLst>
              <a:ext uri="{FF2B5EF4-FFF2-40B4-BE49-F238E27FC236}">
                <a16:creationId xmlns:a16="http://schemas.microsoft.com/office/drawing/2014/main" id="{60A8FDB5-487A-2397-5110-764C4AA8AC3E}"/>
              </a:ext>
            </a:extLst>
          </p:cNvPr>
          <p:cNvSpPr>
            <a:spLocks noGrp="1" noChangeArrowheads="1"/>
          </p:cNvSpPr>
          <p:nvPr>
            <p:ph type="title"/>
          </p:nvPr>
        </p:nvSpPr>
        <p:spPr/>
        <p:txBody>
          <a:bodyPr/>
          <a:lstStyle/>
          <a:p>
            <a:r>
              <a:rPr lang="en-GB" altLang="en-US"/>
              <a:t>Borrowing Bits (Cont)</a:t>
            </a:r>
          </a:p>
        </p:txBody>
      </p:sp>
      <p:sp>
        <p:nvSpPr>
          <p:cNvPr id="324611" name="Rectangle 3">
            <a:extLst>
              <a:ext uri="{FF2B5EF4-FFF2-40B4-BE49-F238E27FC236}">
                <a16:creationId xmlns:a16="http://schemas.microsoft.com/office/drawing/2014/main" id="{CB068A1B-1A20-072A-0C5C-2D93EF89DB15}"/>
              </a:ext>
            </a:extLst>
          </p:cNvPr>
          <p:cNvSpPr>
            <a:spLocks noGrp="1" noChangeArrowheads="1"/>
          </p:cNvSpPr>
          <p:nvPr>
            <p:ph type="body" idx="1"/>
          </p:nvPr>
        </p:nvSpPr>
        <p:spPr/>
        <p:txBody>
          <a:bodyPr/>
          <a:lstStyle/>
          <a:p>
            <a:pPr>
              <a:lnSpc>
                <a:spcPct val="90000"/>
              </a:lnSpc>
            </a:pP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The subnet address is a combination the original network address plus the borrowed bits.</a:t>
            </a:r>
          </a:p>
          <a:p>
            <a:pPr>
              <a:lnSpc>
                <a:spcPct val="90000"/>
              </a:lnSpc>
            </a:pPr>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pPr>
              <a:lnSpc>
                <a:spcPct val="90000"/>
              </a:lnSpc>
            </a:pPr>
            <a:r>
              <a:rPr lang="en-GB" altLang="en-US" b="1" dirty="0">
                <a:latin typeface="Arial Unicode MS" panose="020B0604020202020204" pitchFamily="34" charset="-128"/>
                <a:ea typeface="Arial Unicode MS" panose="020B0604020202020204" pitchFamily="34" charset="-128"/>
                <a:cs typeface="Arial Unicode MS" panose="020B0604020202020204" pitchFamily="34" charset="-128"/>
              </a:rPr>
              <a:t>An IP address of all zeros (0.0.0.0) is reserved </a:t>
            </a: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as the network address. Actually, it is only ever used as the source address by a host, as part of the initialisation procedure when a host is determining its own IP address e.g. BOOTP. </a:t>
            </a:r>
          </a:p>
          <a:p>
            <a:pPr>
              <a:lnSpc>
                <a:spcPct val="90000"/>
              </a:lnSpc>
            </a:pPr>
            <a:r>
              <a:rPr lang="en-GB" altLang="en-US" b="1" dirty="0">
                <a:latin typeface="Arial Unicode MS" panose="020B0604020202020204" pitchFamily="34" charset="-128"/>
                <a:ea typeface="Arial Unicode MS" panose="020B0604020202020204" pitchFamily="34" charset="-128"/>
                <a:cs typeface="Arial Unicode MS" panose="020B0604020202020204" pitchFamily="34" charset="-128"/>
              </a:rPr>
              <a:t>An IP address of all ones is reserved</a:t>
            </a: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 for the broadcast address (i.e. setting the subnet value to all 1’s is a broadcast to all subnets in that network).</a:t>
            </a:r>
          </a:p>
          <a:p>
            <a:pPr>
              <a:lnSpc>
                <a:spcPct val="90000"/>
              </a:lnSpc>
            </a:pPr>
            <a:endPar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a:p>
            <a:pPr>
              <a:lnSpc>
                <a:spcPct val="90000"/>
              </a:lnSpc>
            </a:pP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Since all zeros and all ones are reserved </a:t>
            </a:r>
            <a:r>
              <a:rPr lang="en-GB" altLang="en-US" dirty="0" err="1">
                <a:latin typeface="Arial Unicode MS" panose="020B0604020202020204" pitchFamily="34" charset="-128"/>
                <a:ea typeface="Arial Unicode MS" panose="020B0604020202020204" pitchFamily="34" charset="-128"/>
                <a:cs typeface="Arial Unicode MS" panose="020B0604020202020204" pitchFamily="34" charset="-128"/>
              </a:rPr>
              <a:t>subnetIDs</a:t>
            </a:r>
            <a:r>
              <a:rPr lang="en-GB" altLang="en-US" dirty="0">
                <a:latin typeface="Arial Unicode MS" panose="020B0604020202020204" pitchFamily="34" charset="-128"/>
                <a:ea typeface="Arial Unicode MS" panose="020B0604020202020204" pitchFamily="34" charset="-128"/>
                <a:cs typeface="Arial Unicode MS" panose="020B0604020202020204" pitchFamily="34" charset="-128"/>
              </a:rPr>
              <a:t> we must subtract 2 from the number of addresses available.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3050F-0277-4628-B33B-56260EADEE48}"/>
              </a:ext>
            </a:extLst>
          </p:cNvPr>
          <p:cNvSpPr>
            <a:spLocks noGrp="1"/>
          </p:cNvSpPr>
          <p:nvPr>
            <p:ph type="title"/>
          </p:nvPr>
        </p:nvSpPr>
        <p:spPr/>
        <p:txBody>
          <a:bodyPr/>
          <a:lstStyle/>
          <a:p>
            <a:r>
              <a:rPr lang="en-GB" dirty="0" err="1"/>
              <a:t>vNet</a:t>
            </a:r>
            <a:r>
              <a:rPr lang="en-GB" dirty="0"/>
              <a:t> and Subnets</a:t>
            </a:r>
          </a:p>
        </p:txBody>
      </p:sp>
      <p:sp>
        <p:nvSpPr>
          <p:cNvPr id="4" name="Footer Placeholder 3">
            <a:extLst>
              <a:ext uri="{FF2B5EF4-FFF2-40B4-BE49-F238E27FC236}">
                <a16:creationId xmlns:a16="http://schemas.microsoft.com/office/drawing/2014/main" id="{CBE0B1E8-5C38-4B09-A327-BB699C5C3B61}"/>
              </a:ext>
            </a:extLst>
          </p:cNvPr>
          <p:cNvSpPr>
            <a:spLocks noGrp="1"/>
          </p:cNvSpPr>
          <p:nvPr>
            <p:ph type="ftr" sz="quarter" idx="10"/>
          </p:nvPr>
        </p:nvSpPr>
        <p:spPr/>
        <p:txBody>
          <a:bodyPr/>
          <a:lstStyle/>
          <a:p>
            <a:pPr>
              <a:defRPr/>
            </a:pPr>
            <a:r>
              <a:rPr lang="en-US" altLang="en-US"/>
              <a:t>WEB</a:t>
            </a:r>
            <a:endParaRPr lang="en-US" altLang="en-US" dirty="0"/>
          </a:p>
        </p:txBody>
      </p:sp>
      <p:sp>
        <p:nvSpPr>
          <p:cNvPr id="5" name="Rectangle 4">
            <a:extLst>
              <a:ext uri="{FF2B5EF4-FFF2-40B4-BE49-F238E27FC236}">
                <a16:creationId xmlns:a16="http://schemas.microsoft.com/office/drawing/2014/main" id="{990F6433-8787-42E5-8A8A-A37153CAA368}"/>
              </a:ext>
            </a:extLst>
          </p:cNvPr>
          <p:cNvSpPr/>
          <p:nvPr/>
        </p:nvSpPr>
        <p:spPr bwMode="auto">
          <a:xfrm>
            <a:off x="5071022" y="1085476"/>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6" name="Rectangle 5">
            <a:extLst>
              <a:ext uri="{FF2B5EF4-FFF2-40B4-BE49-F238E27FC236}">
                <a16:creationId xmlns:a16="http://schemas.microsoft.com/office/drawing/2014/main" id="{85757614-FE7D-4549-AE88-55FC73B9B2C0}"/>
              </a:ext>
            </a:extLst>
          </p:cNvPr>
          <p:cNvSpPr/>
          <p:nvPr/>
        </p:nvSpPr>
        <p:spPr bwMode="auto">
          <a:xfrm>
            <a:off x="5280872" y="1549788"/>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0" name="TextBox 9">
            <a:extLst>
              <a:ext uri="{FF2B5EF4-FFF2-40B4-BE49-F238E27FC236}">
                <a16:creationId xmlns:a16="http://schemas.microsoft.com/office/drawing/2014/main" id="{0D084444-DD5C-4C23-9E6A-5919DF88AC96}"/>
              </a:ext>
            </a:extLst>
          </p:cNvPr>
          <p:cNvSpPr txBox="1"/>
          <p:nvPr/>
        </p:nvSpPr>
        <p:spPr>
          <a:xfrm>
            <a:off x="4216466" y="1388021"/>
            <a:ext cx="1012956" cy="646331"/>
          </a:xfrm>
          <a:prstGeom prst="rect">
            <a:avLst/>
          </a:prstGeom>
          <a:noFill/>
        </p:spPr>
        <p:txBody>
          <a:bodyPr wrap="square" rtlCol="0">
            <a:spAutoFit/>
          </a:bodyPr>
          <a:lstStyle/>
          <a:p>
            <a:r>
              <a:rPr lang="en-GB" i="1" dirty="0"/>
              <a:t>Private IP3</a:t>
            </a:r>
          </a:p>
        </p:txBody>
      </p:sp>
      <p:sp>
        <p:nvSpPr>
          <p:cNvPr id="11" name="Rectangle 10">
            <a:extLst>
              <a:ext uri="{FF2B5EF4-FFF2-40B4-BE49-F238E27FC236}">
                <a16:creationId xmlns:a16="http://schemas.microsoft.com/office/drawing/2014/main" id="{DD60B583-AC4B-4B92-83E0-8BDCD8DBF802}"/>
              </a:ext>
            </a:extLst>
          </p:cNvPr>
          <p:cNvSpPr/>
          <p:nvPr/>
        </p:nvSpPr>
        <p:spPr bwMode="auto">
          <a:xfrm>
            <a:off x="1224116" y="1324818"/>
            <a:ext cx="1891003" cy="242344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2" name="Rectangle 11">
            <a:extLst>
              <a:ext uri="{FF2B5EF4-FFF2-40B4-BE49-F238E27FC236}">
                <a16:creationId xmlns:a16="http://schemas.microsoft.com/office/drawing/2014/main" id="{1ABD9B34-3EB8-4470-B85F-6CA10F662E71}"/>
              </a:ext>
            </a:extLst>
          </p:cNvPr>
          <p:cNvSpPr/>
          <p:nvPr/>
        </p:nvSpPr>
        <p:spPr bwMode="auto">
          <a:xfrm>
            <a:off x="1837510" y="1471091"/>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4" name="TextBox 13">
            <a:extLst>
              <a:ext uri="{FF2B5EF4-FFF2-40B4-BE49-F238E27FC236}">
                <a16:creationId xmlns:a16="http://schemas.microsoft.com/office/drawing/2014/main" id="{D2D1650A-5611-41D8-A12C-1E4EADD8ED5C}"/>
              </a:ext>
            </a:extLst>
          </p:cNvPr>
          <p:cNvSpPr txBox="1"/>
          <p:nvPr/>
        </p:nvSpPr>
        <p:spPr>
          <a:xfrm>
            <a:off x="3108438" y="1310334"/>
            <a:ext cx="958206" cy="646331"/>
          </a:xfrm>
          <a:prstGeom prst="rect">
            <a:avLst/>
          </a:prstGeom>
          <a:noFill/>
        </p:spPr>
        <p:txBody>
          <a:bodyPr wrap="square" rtlCol="0">
            <a:spAutoFit/>
          </a:bodyPr>
          <a:lstStyle/>
          <a:p>
            <a:r>
              <a:rPr lang="en-GB" i="1" dirty="0"/>
              <a:t>Private IP1</a:t>
            </a:r>
          </a:p>
        </p:txBody>
      </p:sp>
      <p:sp>
        <p:nvSpPr>
          <p:cNvPr id="15" name="Rectangle 14">
            <a:extLst>
              <a:ext uri="{FF2B5EF4-FFF2-40B4-BE49-F238E27FC236}">
                <a16:creationId xmlns:a16="http://schemas.microsoft.com/office/drawing/2014/main" id="{B118C9B9-8D8E-4D6F-A8BC-8CA89216C04C}"/>
              </a:ext>
            </a:extLst>
          </p:cNvPr>
          <p:cNvSpPr/>
          <p:nvPr/>
        </p:nvSpPr>
        <p:spPr bwMode="auto">
          <a:xfrm>
            <a:off x="1837510" y="2737407"/>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6" name="TextBox 15">
            <a:extLst>
              <a:ext uri="{FF2B5EF4-FFF2-40B4-BE49-F238E27FC236}">
                <a16:creationId xmlns:a16="http://schemas.microsoft.com/office/drawing/2014/main" id="{54CE50FA-EA50-435C-99DD-0E5D4749A349}"/>
              </a:ext>
            </a:extLst>
          </p:cNvPr>
          <p:cNvSpPr txBox="1"/>
          <p:nvPr/>
        </p:nvSpPr>
        <p:spPr>
          <a:xfrm>
            <a:off x="3108438" y="3180285"/>
            <a:ext cx="984294" cy="646331"/>
          </a:xfrm>
          <a:prstGeom prst="rect">
            <a:avLst/>
          </a:prstGeom>
          <a:noFill/>
        </p:spPr>
        <p:txBody>
          <a:bodyPr wrap="square" rtlCol="0">
            <a:spAutoFit/>
          </a:bodyPr>
          <a:lstStyle/>
          <a:p>
            <a:r>
              <a:rPr lang="en-GB" i="1" dirty="0"/>
              <a:t>Private IP2</a:t>
            </a:r>
          </a:p>
        </p:txBody>
      </p:sp>
      <p:sp>
        <p:nvSpPr>
          <p:cNvPr id="17" name="Rectangle 16">
            <a:extLst>
              <a:ext uri="{FF2B5EF4-FFF2-40B4-BE49-F238E27FC236}">
                <a16:creationId xmlns:a16="http://schemas.microsoft.com/office/drawing/2014/main" id="{0D27492D-DE14-4360-81F8-314A0C3D8676}"/>
              </a:ext>
            </a:extLst>
          </p:cNvPr>
          <p:cNvSpPr/>
          <p:nvPr/>
        </p:nvSpPr>
        <p:spPr bwMode="auto">
          <a:xfrm>
            <a:off x="5280872" y="4210697"/>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8" name="Rectangle 17">
            <a:extLst>
              <a:ext uri="{FF2B5EF4-FFF2-40B4-BE49-F238E27FC236}">
                <a16:creationId xmlns:a16="http://schemas.microsoft.com/office/drawing/2014/main" id="{DE0E6164-B58F-461D-AE6E-3E09E13B7B6C}"/>
              </a:ext>
            </a:extLst>
          </p:cNvPr>
          <p:cNvSpPr/>
          <p:nvPr/>
        </p:nvSpPr>
        <p:spPr bwMode="auto">
          <a:xfrm>
            <a:off x="5490722" y="4675009"/>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9" name="TextBox 18">
            <a:extLst>
              <a:ext uri="{FF2B5EF4-FFF2-40B4-BE49-F238E27FC236}">
                <a16:creationId xmlns:a16="http://schemas.microsoft.com/office/drawing/2014/main" id="{F4C69FEB-614A-49F6-B002-01134B8A68D7}"/>
              </a:ext>
            </a:extLst>
          </p:cNvPr>
          <p:cNvSpPr txBox="1"/>
          <p:nvPr/>
        </p:nvSpPr>
        <p:spPr>
          <a:xfrm>
            <a:off x="4353115" y="4464251"/>
            <a:ext cx="972191" cy="646331"/>
          </a:xfrm>
          <a:prstGeom prst="rect">
            <a:avLst/>
          </a:prstGeom>
          <a:noFill/>
        </p:spPr>
        <p:txBody>
          <a:bodyPr wrap="square" rtlCol="0">
            <a:spAutoFit/>
          </a:bodyPr>
          <a:lstStyle/>
          <a:p>
            <a:r>
              <a:rPr lang="en-GB" i="1" dirty="0"/>
              <a:t>Private IP4</a:t>
            </a:r>
          </a:p>
        </p:txBody>
      </p:sp>
      <p:sp>
        <p:nvSpPr>
          <p:cNvPr id="20" name="Rectangle 19">
            <a:extLst>
              <a:ext uri="{FF2B5EF4-FFF2-40B4-BE49-F238E27FC236}">
                <a16:creationId xmlns:a16="http://schemas.microsoft.com/office/drawing/2014/main" id="{64A8CFA2-EE1D-4C03-96DC-8AD1773F4B75}"/>
              </a:ext>
            </a:extLst>
          </p:cNvPr>
          <p:cNvSpPr/>
          <p:nvPr/>
        </p:nvSpPr>
        <p:spPr bwMode="auto">
          <a:xfrm>
            <a:off x="1843994" y="4720012"/>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21" name="Rectangle 20">
            <a:extLst>
              <a:ext uri="{FF2B5EF4-FFF2-40B4-BE49-F238E27FC236}">
                <a16:creationId xmlns:a16="http://schemas.microsoft.com/office/drawing/2014/main" id="{106708C3-B1ED-43E8-9955-5ED659A3B3A9}"/>
              </a:ext>
            </a:extLst>
          </p:cNvPr>
          <p:cNvSpPr/>
          <p:nvPr/>
        </p:nvSpPr>
        <p:spPr bwMode="auto">
          <a:xfrm>
            <a:off x="2053844" y="5184324"/>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22" name="TextBox 21">
            <a:extLst>
              <a:ext uri="{FF2B5EF4-FFF2-40B4-BE49-F238E27FC236}">
                <a16:creationId xmlns:a16="http://schemas.microsoft.com/office/drawing/2014/main" id="{0C0ED3CD-A965-4885-A89E-389D751EE6BD}"/>
              </a:ext>
            </a:extLst>
          </p:cNvPr>
          <p:cNvSpPr txBox="1"/>
          <p:nvPr/>
        </p:nvSpPr>
        <p:spPr>
          <a:xfrm>
            <a:off x="3214470" y="5043177"/>
            <a:ext cx="1183079" cy="646331"/>
          </a:xfrm>
          <a:prstGeom prst="rect">
            <a:avLst/>
          </a:prstGeom>
          <a:noFill/>
        </p:spPr>
        <p:txBody>
          <a:bodyPr wrap="square" rtlCol="0">
            <a:spAutoFit/>
          </a:bodyPr>
          <a:lstStyle/>
          <a:p>
            <a:r>
              <a:rPr lang="en-GB" i="1" dirty="0"/>
              <a:t>Private IP5</a:t>
            </a:r>
          </a:p>
        </p:txBody>
      </p:sp>
      <p:sp>
        <p:nvSpPr>
          <p:cNvPr id="23" name="Freeform: Shape 22">
            <a:extLst>
              <a:ext uri="{FF2B5EF4-FFF2-40B4-BE49-F238E27FC236}">
                <a16:creationId xmlns:a16="http://schemas.microsoft.com/office/drawing/2014/main" id="{AE18EAB2-B1A9-49AA-9C98-1FFD4D38F72A}"/>
              </a:ext>
            </a:extLst>
          </p:cNvPr>
          <p:cNvSpPr/>
          <p:nvPr/>
        </p:nvSpPr>
        <p:spPr bwMode="auto">
          <a:xfrm>
            <a:off x="1715355" y="688258"/>
            <a:ext cx="5968571" cy="2703871"/>
          </a:xfrm>
          <a:custGeom>
            <a:avLst/>
            <a:gdLst>
              <a:gd name="connsiteX0" fmla="*/ 177355 w 5968571"/>
              <a:gd name="connsiteY0" fmla="*/ 555523 h 2703871"/>
              <a:gd name="connsiteX1" fmla="*/ 177355 w 5968571"/>
              <a:gd name="connsiteY1" fmla="*/ 555523 h 2703871"/>
              <a:gd name="connsiteX2" fmla="*/ 103613 w 5968571"/>
              <a:gd name="connsiteY2" fmla="*/ 570271 h 2703871"/>
              <a:gd name="connsiteX3" fmla="*/ 79032 w 5968571"/>
              <a:gd name="connsiteY3" fmla="*/ 594852 h 2703871"/>
              <a:gd name="connsiteX4" fmla="*/ 44619 w 5968571"/>
              <a:gd name="connsiteY4" fmla="*/ 634181 h 2703871"/>
              <a:gd name="connsiteX5" fmla="*/ 34787 w 5968571"/>
              <a:gd name="connsiteY5" fmla="*/ 663677 h 2703871"/>
              <a:gd name="connsiteX6" fmla="*/ 29871 w 5968571"/>
              <a:gd name="connsiteY6" fmla="*/ 683342 h 2703871"/>
              <a:gd name="connsiteX7" fmla="*/ 20039 w 5968571"/>
              <a:gd name="connsiteY7" fmla="*/ 1243781 h 2703871"/>
              <a:gd name="connsiteX8" fmla="*/ 15122 w 5968571"/>
              <a:gd name="connsiteY8" fmla="*/ 1489587 h 2703871"/>
              <a:gd name="connsiteX9" fmla="*/ 24955 w 5968571"/>
              <a:gd name="connsiteY9" fmla="*/ 1794387 h 2703871"/>
              <a:gd name="connsiteX10" fmla="*/ 216684 w 5968571"/>
              <a:gd name="connsiteY10" fmla="*/ 1784555 h 2703871"/>
              <a:gd name="connsiteX11" fmla="*/ 256013 w 5968571"/>
              <a:gd name="connsiteY11" fmla="*/ 1779639 h 2703871"/>
              <a:gd name="connsiteX12" fmla="*/ 344503 w 5968571"/>
              <a:gd name="connsiteY12" fmla="*/ 1755058 h 2703871"/>
              <a:gd name="connsiteX13" fmla="*/ 388748 w 5968571"/>
              <a:gd name="connsiteY13" fmla="*/ 1745226 h 2703871"/>
              <a:gd name="connsiteX14" fmla="*/ 477239 w 5968571"/>
              <a:gd name="connsiteY14" fmla="*/ 1735394 h 2703871"/>
              <a:gd name="connsiteX15" fmla="*/ 550980 w 5968571"/>
              <a:gd name="connsiteY15" fmla="*/ 1725561 h 2703871"/>
              <a:gd name="connsiteX16" fmla="*/ 1037677 w 5968571"/>
              <a:gd name="connsiteY16" fmla="*/ 1720645 h 2703871"/>
              <a:gd name="connsiteX17" fmla="*/ 1101587 w 5968571"/>
              <a:gd name="connsiteY17" fmla="*/ 1710813 h 2703871"/>
              <a:gd name="connsiteX18" fmla="*/ 1249071 w 5968571"/>
              <a:gd name="connsiteY18" fmla="*/ 1696065 h 2703871"/>
              <a:gd name="connsiteX19" fmla="*/ 1809510 w 5968571"/>
              <a:gd name="connsiteY19" fmla="*/ 1710813 h 2703871"/>
              <a:gd name="connsiteX20" fmla="*/ 1868503 w 5968571"/>
              <a:gd name="connsiteY20" fmla="*/ 1735394 h 2703871"/>
              <a:gd name="connsiteX21" fmla="*/ 2065148 w 5968571"/>
              <a:gd name="connsiteY21" fmla="*/ 1784555 h 2703871"/>
              <a:gd name="connsiteX22" fmla="*/ 2143806 w 5968571"/>
              <a:gd name="connsiteY22" fmla="*/ 1814052 h 2703871"/>
              <a:gd name="connsiteX23" fmla="*/ 2281458 w 5968571"/>
              <a:gd name="connsiteY23" fmla="*/ 1868129 h 2703871"/>
              <a:gd name="connsiteX24" fmla="*/ 2433858 w 5968571"/>
              <a:gd name="connsiteY24" fmla="*/ 1927123 h 2703871"/>
              <a:gd name="connsiteX25" fmla="*/ 2571510 w 5968571"/>
              <a:gd name="connsiteY25" fmla="*/ 1976284 h 2703871"/>
              <a:gd name="connsiteX26" fmla="*/ 2743574 w 5968571"/>
              <a:gd name="connsiteY26" fmla="*/ 2040194 h 2703871"/>
              <a:gd name="connsiteX27" fmla="*/ 2905806 w 5968571"/>
              <a:gd name="connsiteY27" fmla="*/ 2094271 h 2703871"/>
              <a:gd name="connsiteX28" fmla="*/ 3225355 w 5968571"/>
              <a:gd name="connsiteY28" fmla="*/ 2222090 h 2703871"/>
              <a:gd name="connsiteX29" fmla="*/ 3392503 w 5968571"/>
              <a:gd name="connsiteY29" fmla="*/ 2271252 h 2703871"/>
              <a:gd name="connsiteX30" fmla="*/ 3530155 w 5968571"/>
              <a:gd name="connsiteY30" fmla="*/ 2305665 h 2703871"/>
              <a:gd name="connsiteX31" fmla="*/ 3653058 w 5968571"/>
              <a:gd name="connsiteY31" fmla="*/ 2354826 h 2703871"/>
              <a:gd name="connsiteX32" fmla="*/ 3775961 w 5968571"/>
              <a:gd name="connsiteY32" fmla="*/ 2389239 h 2703871"/>
              <a:gd name="connsiteX33" fmla="*/ 3869368 w 5968571"/>
              <a:gd name="connsiteY33" fmla="*/ 2418736 h 2703871"/>
              <a:gd name="connsiteX34" fmla="*/ 4105342 w 5968571"/>
              <a:gd name="connsiteY34" fmla="*/ 2482645 h 2703871"/>
              <a:gd name="connsiteX35" fmla="*/ 4129922 w 5968571"/>
              <a:gd name="connsiteY35" fmla="*/ 2487561 h 2703871"/>
              <a:gd name="connsiteX36" fmla="*/ 4242993 w 5968571"/>
              <a:gd name="connsiteY36" fmla="*/ 2531807 h 2703871"/>
              <a:gd name="connsiteX37" fmla="*/ 4419974 w 5968571"/>
              <a:gd name="connsiteY37" fmla="*/ 2566219 h 2703871"/>
              <a:gd name="connsiteX38" fmla="*/ 4533045 w 5968571"/>
              <a:gd name="connsiteY38" fmla="*/ 2600632 h 2703871"/>
              <a:gd name="connsiteX39" fmla="*/ 4631368 w 5968571"/>
              <a:gd name="connsiteY39" fmla="*/ 2635045 h 2703871"/>
              <a:gd name="connsiteX40" fmla="*/ 5009910 w 5968571"/>
              <a:gd name="connsiteY40" fmla="*/ 2698955 h 2703871"/>
              <a:gd name="connsiteX41" fmla="*/ 5113148 w 5968571"/>
              <a:gd name="connsiteY41" fmla="*/ 2703871 h 2703871"/>
              <a:gd name="connsiteX42" fmla="*/ 5540851 w 5968571"/>
              <a:gd name="connsiteY42" fmla="*/ 2659626 h 2703871"/>
              <a:gd name="connsiteX43" fmla="*/ 5658839 w 5968571"/>
              <a:gd name="connsiteY43" fmla="*/ 2620297 h 2703871"/>
              <a:gd name="connsiteX44" fmla="*/ 5762077 w 5968571"/>
              <a:gd name="connsiteY44" fmla="*/ 2566219 h 2703871"/>
              <a:gd name="connsiteX45" fmla="*/ 5835819 w 5968571"/>
              <a:gd name="connsiteY45" fmla="*/ 2492477 h 2703871"/>
              <a:gd name="connsiteX46" fmla="*/ 5924310 w 5968571"/>
              <a:gd name="connsiteY46" fmla="*/ 2315497 h 2703871"/>
              <a:gd name="connsiteX47" fmla="*/ 5953806 w 5968571"/>
              <a:gd name="connsiteY47" fmla="*/ 2212258 h 2703871"/>
              <a:gd name="connsiteX48" fmla="*/ 5968555 w 5968571"/>
              <a:gd name="connsiteY48" fmla="*/ 2000865 h 2703871"/>
              <a:gd name="connsiteX49" fmla="*/ 5924310 w 5968571"/>
              <a:gd name="connsiteY49" fmla="*/ 1322439 h 2703871"/>
              <a:gd name="connsiteX50" fmla="*/ 5850568 w 5968571"/>
              <a:gd name="connsiteY50" fmla="*/ 1032387 h 2703871"/>
              <a:gd name="connsiteX51" fmla="*/ 5816155 w 5968571"/>
              <a:gd name="connsiteY51" fmla="*/ 968477 h 2703871"/>
              <a:gd name="connsiteX52" fmla="*/ 5703084 w 5968571"/>
              <a:gd name="connsiteY52" fmla="*/ 816077 h 2703871"/>
              <a:gd name="connsiteX53" fmla="*/ 5644090 w 5968571"/>
              <a:gd name="connsiteY53" fmla="*/ 717755 h 2703871"/>
              <a:gd name="connsiteX54" fmla="*/ 5472026 w 5968571"/>
              <a:gd name="connsiteY54" fmla="*/ 545690 h 2703871"/>
              <a:gd name="connsiteX55" fmla="*/ 5304877 w 5968571"/>
              <a:gd name="connsiteY55" fmla="*/ 378542 h 2703871"/>
              <a:gd name="connsiteX56" fmla="*/ 5004993 w 5968571"/>
              <a:gd name="connsiteY56" fmla="*/ 176981 h 2703871"/>
              <a:gd name="connsiteX57" fmla="*/ 4793600 w 5968571"/>
              <a:gd name="connsiteY57" fmla="*/ 58994 h 2703871"/>
              <a:gd name="connsiteX58" fmla="*/ 4552710 w 5968571"/>
              <a:gd name="connsiteY58" fmla="*/ 0 h 2703871"/>
              <a:gd name="connsiteX59" fmla="*/ 4095510 w 5968571"/>
              <a:gd name="connsiteY59" fmla="*/ 29497 h 2703871"/>
              <a:gd name="connsiteX60" fmla="*/ 3982439 w 5968571"/>
              <a:gd name="connsiteY60" fmla="*/ 88490 h 2703871"/>
              <a:gd name="connsiteX61" fmla="*/ 3879200 w 5968571"/>
              <a:gd name="connsiteY61" fmla="*/ 132736 h 2703871"/>
              <a:gd name="connsiteX62" fmla="*/ 3712051 w 5968571"/>
              <a:gd name="connsiteY62" fmla="*/ 176981 h 2703871"/>
              <a:gd name="connsiteX63" fmla="*/ 3426916 w 5968571"/>
              <a:gd name="connsiteY63" fmla="*/ 265471 h 2703871"/>
              <a:gd name="connsiteX64" fmla="*/ 3308929 w 5968571"/>
              <a:gd name="connsiteY64" fmla="*/ 285136 h 2703871"/>
              <a:gd name="connsiteX65" fmla="*/ 1303148 w 5968571"/>
              <a:gd name="connsiteY65" fmla="*/ 275303 h 2703871"/>
              <a:gd name="connsiteX66" fmla="*/ 639471 w 5968571"/>
              <a:gd name="connsiteY66" fmla="*/ 280219 h 2703871"/>
              <a:gd name="connsiteX67" fmla="*/ 550980 w 5968571"/>
              <a:gd name="connsiteY67" fmla="*/ 309716 h 2703871"/>
              <a:gd name="connsiteX68" fmla="*/ 496903 w 5968571"/>
              <a:gd name="connsiteY68" fmla="*/ 324465 h 2703871"/>
              <a:gd name="connsiteX69" fmla="*/ 403497 w 5968571"/>
              <a:gd name="connsiteY69" fmla="*/ 358877 h 2703871"/>
              <a:gd name="connsiteX70" fmla="*/ 374000 w 5968571"/>
              <a:gd name="connsiteY70" fmla="*/ 388374 h 2703871"/>
              <a:gd name="connsiteX71" fmla="*/ 354335 w 5968571"/>
              <a:gd name="connsiteY71" fmla="*/ 417871 h 2703871"/>
              <a:gd name="connsiteX72" fmla="*/ 319922 w 5968571"/>
              <a:gd name="connsiteY72" fmla="*/ 437536 h 2703871"/>
              <a:gd name="connsiteX73" fmla="*/ 295342 w 5968571"/>
              <a:gd name="connsiteY73" fmla="*/ 462116 h 2703871"/>
              <a:gd name="connsiteX74" fmla="*/ 270761 w 5968571"/>
              <a:gd name="connsiteY74" fmla="*/ 476865 h 2703871"/>
              <a:gd name="connsiteX75" fmla="*/ 256013 w 5968571"/>
              <a:gd name="connsiteY75" fmla="*/ 491613 h 2703871"/>
              <a:gd name="connsiteX76" fmla="*/ 201935 w 5968571"/>
              <a:gd name="connsiteY76" fmla="*/ 521110 h 2703871"/>
              <a:gd name="connsiteX77" fmla="*/ 177355 w 5968571"/>
              <a:gd name="connsiteY77" fmla="*/ 555523 h 2703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5968571" h="2703871">
                <a:moveTo>
                  <a:pt x="177355" y="555523"/>
                </a:moveTo>
                <a:lnTo>
                  <a:pt x="177355" y="555523"/>
                </a:lnTo>
                <a:cubicBezTo>
                  <a:pt x="152774" y="560439"/>
                  <a:pt x="126888" y="560961"/>
                  <a:pt x="103613" y="570271"/>
                </a:cubicBezTo>
                <a:cubicBezTo>
                  <a:pt x="92854" y="574575"/>
                  <a:pt x="86730" y="586191"/>
                  <a:pt x="79032" y="594852"/>
                </a:cubicBezTo>
                <a:cubicBezTo>
                  <a:pt x="24870" y="655784"/>
                  <a:pt x="108378" y="570422"/>
                  <a:pt x="44619" y="634181"/>
                </a:cubicBezTo>
                <a:cubicBezTo>
                  <a:pt x="41342" y="644013"/>
                  <a:pt x="37765" y="653750"/>
                  <a:pt x="34787" y="663677"/>
                </a:cubicBezTo>
                <a:cubicBezTo>
                  <a:pt x="32846" y="670149"/>
                  <a:pt x="30043" y="676587"/>
                  <a:pt x="29871" y="683342"/>
                </a:cubicBezTo>
                <a:cubicBezTo>
                  <a:pt x="25122" y="870123"/>
                  <a:pt x="23456" y="1056971"/>
                  <a:pt x="20039" y="1243781"/>
                </a:cubicBezTo>
                <a:cubicBezTo>
                  <a:pt x="18540" y="1325719"/>
                  <a:pt x="16761" y="1407652"/>
                  <a:pt x="15122" y="1489587"/>
                </a:cubicBezTo>
                <a:cubicBezTo>
                  <a:pt x="18400" y="1591187"/>
                  <a:pt x="-26710" y="1706843"/>
                  <a:pt x="24955" y="1794387"/>
                </a:cubicBezTo>
                <a:cubicBezTo>
                  <a:pt x="49968" y="1836771"/>
                  <a:pt x="160005" y="1793275"/>
                  <a:pt x="216684" y="1784555"/>
                </a:cubicBezTo>
                <a:cubicBezTo>
                  <a:pt x="229742" y="1782546"/>
                  <a:pt x="242903" y="1781278"/>
                  <a:pt x="256013" y="1779639"/>
                </a:cubicBezTo>
                <a:cubicBezTo>
                  <a:pt x="319684" y="1758414"/>
                  <a:pt x="280133" y="1769912"/>
                  <a:pt x="344503" y="1755058"/>
                </a:cubicBezTo>
                <a:cubicBezTo>
                  <a:pt x="367480" y="1749756"/>
                  <a:pt x="363471" y="1749439"/>
                  <a:pt x="388748" y="1745226"/>
                </a:cubicBezTo>
                <a:cubicBezTo>
                  <a:pt x="436837" y="1737211"/>
                  <a:pt x="418249" y="1742201"/>
                  <a:pt x="477239" y="1735394"/>
                </a:cubicBezTo>
                <a:cubicBezTo>
                  <a:pt x="501873" y="1732551"/>
                  <a:pt x="526191" y="1726213"/>
                  <a:pt x="550980" y="1725561"/>
                </a:cubicBezTo>
                <a:cubicBezTo>
                  <a:pt x="713164" y="1721293"/>
                  <a:pt x="875445" y="1722284"/>
                  <a:pt x="1037677" y="1720645"/>
                </a:cubicBezTo>
                <a:cubicBezTo>
                  <a:pt x="1058980" y="1717368"/>
                  <a:pt x="1080158" y="1713130"/>
                  <a:pt x="1101587" y="1710813"/>
                </a:cubicBezTo>
                <a:cubicBezTo>
                  <a:pt x="1283628" y="1691133"/>
                  <a:pt x="1166976" y="1709747"/>
                  <a:pt x="1249071" y="1696065"/>
                </a:cubicBezTo>
                <a:cubicBezTo>
                  <a:pt x="1435884" y="1700981"/>
                  <a:pt x="1623008" y="1698972"/>
                  <a:pt x="1809510" y="1710813"/>
                </a:cubicBezTo>
                <a:cubicBezTo>
                  <a:pt x="1830770" y="1712163"/>
                  <a:pt x="1848357" y="1728469"/>
                  <a:pt x="1868503" y="1735394"/>
                </a:cubicBezTo>
                <a:cubicBezTo>
                  <a:pt x="1959163" y="1766558"/>
                  <a:pt x="1972028" y="1765931"/>
                  <a:pt x="2065148" y="1784555"/>
                </a:cubicBezTo>
                <a:cubicBezTo>
                  <a:pt x="2129890" y="1816925"/>
                  <a:pt x="2053079" y="1780626"/>
                  <a:pt x="2143806" y="1814052"/>
                </a:cubicBezTo>
                <a:cubicBezTo>
                  <a:pt x="2190064" y="1831095"/>
                  <a:pt x="2235527" y="1850224"/>
                  <a:pt x="2281458" y="1868129"/>
                </a:cubicBezTo>
                <a:lnTo>
                  <a:pt x="2433858" y="1927123"/>
                </a:lnTo>
                <a:cubicBezTo>
                  <a:pt x="2484104" y="1946264"/>
                  <a:pt x="2518512" y="1956758"/>
                  <a:pt x="2571510" y="1976284"/>
                </a:cubicBezTo>
                <a:cubicBezTo>
                  <a:pt x="2660468" y="2009058"/>
                  <a:pt x="2664575" y="2013301"/>
                  <a:pt x="2743574" y="2040194"/>
                </a:cubicBezTo>
                <a:cubicBezTo>
                  <a:pt x="2797535" y="2058564"/>
                  <a:pt x="2854151" y="2070165"/>
                  <a:pt x="2905806" y="2094271"/>
                </a:cubicBezTo>
                <a:cubicBezTo>
                  <a:pt x="3075768" y="2173587"/>
                  <a:pt x="3038256" y="2162435"/>
                  <a:pt x="3225355" y="2222090"/>
                </a:cubicBezTo>
                <a:cubicBezTo>
                  <a:pt x="3280687" y="2239732"/>
                  <a:pt x="3336494" y="2255895"/>
                  <a:pt x="3392503" y="2271252"/>
                </a:cubicBezTo>
                <a:cubicBezTo>
                  <a:pt x="3438116" y="2283759"/>
                  <a:pt x="3485119" y="2291219"/>
                  <a:pt x="3530155" y="2305665"/>
                </a:cubicBezTo>
                <a:cubicBezTo>
                  <a:pt x="3572170" y="2319141"/>
                  <a:pt x="3611283" y="2340623"/>
                  <a:pt x="3653058" y="2354826"/>
                </a:cubicBezTo>
                <a:cubicBezTo>
                  <a:pt x="3693337" y="2368521"/>
                  <a:pt x="3735161" y="2377184"/>
                  <a:pt x="3775961" y="2389239"/>
                </a:cubicBezTo>
                <a:cubicBezTo>
                  <a:pt x="3807274" y="2398491"/>
                  <a:pt x="3837955" y="2409828"/>
                  <a:pt x="3869368" y="2418736"/>
                </a:cubicBezTo>
                <a:cubicBezTo>
                  <a:pt x="3947768" y="2440969"/>
                  <a:pt x="4025433" y="2466663"/>
                  <a:pt x="4105342" y="2482645"/>
                </a:cubicBezTo>
                <a:cubicBezTo>
                  <a:pt x="4113535" y="2484284"/>
                  <a:pt x="4122053" y="2484751"/>
                  <a:pt x="4129922" y="2487561"/>
                </a:cubicBezTo>
                <a:cubicBezTo>
                  <a:pt x="4168037" y="2501174"/>
                  <a:pt x="4204508" y="2519277"/>
                  <a:pt x="4242993" y="2531807"/>
                </a:cubicBezTo>
                <a:cubicBezTo>
                  <a:pt x="4320238" y="2556956"/>
                  <a:pt x="4344330" y="2556764"/>
                  <a:pt x="4419974" y="2566219"/>
                </a:cubicBezTo>
                <a:cubicBezTo>
                  <a:pt x="4502332" y="2607399"/>
                  <a:pt x="4409686" y="2565387"/>
                  <a:pt x="4533045" y="2600632"/>
                </a:cubicBezTo>
                <a:cubicBezTo>
                  <a:pt x="4566433" y="2610171"/>
                  <a:pt x="4597599" y="2626959"/>
                  <a:pt x="4631368" y="2635045"/>
                </a:cubicBezTo>
                <a:cubicBezTo>
                  <a:pt x="4759169" y="2665646"/>
                  <a:pt x="4880584" y="2687949"/>
                  <a:pt x="5009910" y="2698955"/>
                </a:cubicBezTo>
                <a:cubicBezTo>
                  <a:pt x="5044238" y="2701876"/>
                  <a:pt x="5078735" y="2702232"/>
                  <a:pt x="5113148" y="2703871"/>
                </a:cubicBezTo>
                <a:cubicBezTo>
                  <a:pt x="5255716" y="2689123"/>
                  <a:pt x="5399174" y="2681324"/>
                  <a:pt x="5540851" y="2659626"/>
                </a:cubicBezTo>
                <a:cubicBezTo>
                  <a:pt x="5581830" y="2653350"/>
                  <a:pt x="5620647" y="2636423"/>
                  <a:pt x="5658839" y="2620297"/>
                </a:cubicBezTo>
                <a:cubicBezTo>
                  <a:pt x="5694628" y="2605186"/>
                  <a:pt x="5734607" y="2593689"/>
                  <a:pt x="5762077" y="2566219"/>
                </a:cubicBezTo>
                <a:cubicBezTo>
                  <a:pt x="5786658" y="2541638"/>
                  <a:pt x="5814703" y="2520091"/>
                  <a:pt x="5835819" y="2492477"/>
                </a:cubicBezTo>
                <a:cubicBezTo>
                  <a:pt x="5869437" y="2448515"/>
                  <a:pt x="5905972" y="2369100"/>
                  <a:pt x="5924310" y="2315497"/>
                </a:cubicBezTo>
                <a:cubicBezTo>
                  <a:pt x="5935895" y="2281634"/>
                  <a:pt x="5943974" y="2246671"/>
                  <a:pt x="5953806" y="2212258"/>
                </a:cubicBezTo>
                <a:cubicBezTo>
                  <a:pt x="5958722" y="2141794"/>
                  <a:pt x="5969042" y="2071499"/>
                  <a:pt x="5968555" y="2000865"/>
                </a:cubicBezTo>
                <a:cubicBezTo>
                  <a:pt x="5966295" y="1673185"/>
                  <a:pt x="5964873" y="1582046"/>
                  <a:pt x="5924310" y="1322439"/>
                </a:cubicBezTo>
                <a:cubicBezTo>
                  <a:pt x="5911490" y="1240393"/>
                  <a:pt x="5889823" y="1105290"/>
                  <a:pt x="5850568" y="1032387"/>
                </a:cubicBezTo>
                <a:cubicBezTo>
                  <a:pt x="5839097" y="1011084"/>
                  <a:pt x="5829785" y="988468"/>
                  <a:pt x="5816155" y="968477"/>
                </a:cubicBezTo>
                <a:cubicBezTo>
                  <a:pt x="5780521" y="916214"/>
                  <a:pt x="5735629" y="870318"/>
                  <a:pt x="5703084" y="816077"/>
                </a:cubicBezTo>
                <a:cubicBezTo>
                  <a:pt x="5683419" y="783303"/>
                  <a:pt x="5666732" y="748548"/>
                  <a:pt x="5644090" y="717755"/>
                </a:cubicBezTo>
                <a:cubicBezTo>
                  <a:pt x="5612815" y="675221"/>
                  <a:pt x="5496887" y="570551"/>
                  <a:pt x="5472026" y="545690"/>
                </a:cubicBezTo>
                <a:cubicBezTo>
                  <a:pt x="5408543" y="482207"/>
                  <a:pt x="5378923" y="436881"/>
                  <a:pt x="5304877" y="378542"/>
                </a:cubicBezTo>
                <a:cubicBezTo>
                  <a:pt x="4948017" y="97381"/>
                  <a:pt x="5193048" y="290804"/>
                  <a:pt x="5004993" y="176981"/>
                </a:cubicBezTo>
                <a:cubicBezTo>
                  <a:pt x="4900047" y="113461"/>
                  <a:pt x="4902423" y="97860"/>
                  <a:pt x="4793600" y="58994"/>
                </a:cubicBezTo>
                <a:cubicBezTo>
                  <a:pt x="4736746" y="38689"/>
                  <a:pt x="4606663" y="11990"/>
                  <a:pt x="4552710" y="0"/>
                </a:cubicBezTo>
                <a:cubicBezTo>
                  <a:pt x="4400310" y="9832"/>
                  <a:pt x="4246421" y="6080"/>
                  <a:pt x="4095510" y="29497"/>
                </a:cubicBezTo>
                <a:cubicBezTo>
                  <a:pt x="4053501" y="36016"/>
                  <a:pt x="4020805" y="70179"/>
                  <a:pt x="3982439" y="88490"/>
                </a:cubicBezTo>
                <a:cubicBezTo>
                  <a:pt x="3948650" y="104617"/>
                  <a:pt x="3914459" y="120143"/>
                  <a:pt x="3879200" y="132736"/>
                </a:cubicBezTo>
                <a:cubicBezTo>
                  <a:pt x="3726699" y="187201"/>
                  <a:pt x="3828085" y="142600"/>
                  <a:pt x="3712051" y="176981"/>
                </a:cubicBezTo>
                <a:cubicBezTo>
                  <a:pt x="3584039" y="214911"/>
                  <a:pt x="3630734" y="231500"/>
                  <a:pt x="3426916" y="265471"/>
                </a:cubicBezTo>
                <a:lnTo>
                  <a:pt x="3308929" y="285136"/>
                </a:lnTo>
                <a:lnTo>
                  <a:pt x="1303148" y="275303"/>
                </a:lnTo>
                <a:lnTo>
                  <a:pt x="639471" y="280219"/>
                </a:lnTo>
                <a:cubicBezTo>
                  <a:pt x="600594" y="281029"/>
                  <a:pt x="586466" y="297296"/>
                  <a:pt x="550980" y="309716"/>
                </a:cubicBezTo>
                <a:cubicBezTo>
                  <a:pt x="533345" y="315888"/>
                  <a:pt x="514628" y="318557"/>
                  <a:pt x="496903" y="324465"/>
                </a:cubicBezTo>
                <a:cubicBezTo>
                  <a:pt x="465425" y="334958"/>
                  <a:pt x="403497" y="358877"/>
                  <a:pt x="403497" y="358877"/>
                </a:cubicBezTo>
                <a:cubicBezTo>
                  <a:pt x="393665" y="368709"/>
                  <a:pt x="382902" y="377692"/>
                  <a:pt x="374000" y="388374"/>
                </a:cubicBezTo>
                <a:cubicBezTo>
                  <a:pt x="366435" y="397452"/>
                  <a:pt x="363079" y="409922"/>
                  <a:pt x="354335" y="417871"/>
                </a:cubicBezTo>
                <a:cubicBezTo>
                  <a:pt x="344559" y="426758"/>
                  <a:pt x="330491" y="429609"/>
                  <a:pt x="319922" y="437536"/>
                </a:cubicBezTo>
                <a:cubicBezTo>
                  <a:pt x="310652" y="444488"/>
                  <a:pt x="304390" y="454878"/>
                  <a:pt x="295342" y="462116"/>
                </a:cubicBezTo>
                <a:cubicBezTo>
                  <a:pt x="287880" y="468085"/>
                  <a:pt x="278405" y="471132"/>
                  <a:pt x="270761" y="476865"/>
                </a:cubicBezTo>
                <a:cubicBezTo>
                  <a:pt x="265199" y="481036"/>
                  <a:pt x="261501" y="487345"/>
                  <a:pt x="256013" y="491613"/>
                </a:cubicBezTo>
                <a:cubicBezTo>
                  <a:pt x="222857" y="517400"/>
                  <a:pt x="234736" y="505971"/>
                  <a:pt x="201935" y="521110"/>
                </a:cubicBezTo>
                <a:cubicBezTo>
                  <a:pt x="188627" y="527252"/>
                  <a:pt x="181452" y="549787"/>
                  <a:pt x="177355" y="555523"/>
                </a:cubicBezTo>
                <a:close/>
              </a:path>
            </a:pathLst>
          </a:custGeom>
          <a:noFill/>
          <a:ln w="2857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4" name="Freeform: Shape 23">
            <a:extLst>
              <a:ext uri="{FF2B5EF4-FFF2-40B4-BE49-F238E27FC236}">
                <a16:creationId xmlns:a16="http://schemas.microsoft.com/office/drawing/2014/main" id="{35CF5BCB-B96D-4D0D-9E11-D18161BC3661}"/>
              </a:ext>
            </a:extLst>
          </p:cNvPr>
          <p:cNvSpPr/>
          <p:nvPr/>
        </p:nvSpPr>
        <p:spPr bwMode="auto">
          <a:xfrm>
            <a:off x="1573161" y="2610465"/>
            <a:ext cx="6111527" cy="4173793"/>
          </a:xfrm>
          <a:custGeom>
            <a:avLst/>
            <a:gdLst>
              <a:gd name="connsiteX0" fmla="*/ 142568 w 6111527"/>
              <a:gd name="connsiteY0" fmla="*/ 34412 h 4173793"/>
              <a:gd name="connsiteX1" fmla="*/ 142568 w 6111527"/>
              <a:gd name="connsiteY1" fmla="*/ 34412 h 4173793"/>
              <a:gd name="connsiteX2" fmla="*/ 250723 w 6111527"/>
              <a:gd name="connsiteY2" fmla="*/ 29496 h 4173793"/>
              <a:gd name="connsiteX3" fmla="*/ 786581 w 6111527"/>
              <a:gd name="connsiteY3" fmla="*/ 19664 h 4173793"/>
              <a:gd name="connsiteX4" fmla="*/ 879987 w 6111527"/>
              <a:gd name="connsiteY4" fmla="*/ 9832 h 4173793"/>
              <a:gd name="connsiteX5" fmla="*/ 919316 w 6111527"/>
              <a:gd name="connsiteY5" fmla="*/ 0 h 4173793"/>
              <a:gd name="connsiteX6" fmla="*/ 1440426 w 6111527"/>
              <a:gd name="connsiteY6" fmla="*/ 9832 h 4173793"/>
              <a:gd name="connsiteX7" fmla="*/ 1509252 w 6111527"/>
              <a:gd name="connsiteY7" fmla="*/ 14748 h 4173793"/>
              <a:gd name="connsiteX8" fmla="*/ 1563329 w 6111527"/>
              <a:gd name="connsiteY8" fmla="*/ 24580 h 4173793"/>
              <a:gd name="connsiteX9" fmla="*/ 1838633 w 6111527"/>
              <a:gd name="connsiteY9" fmla="*/ 29496 h 4173793"/>
              <a:gd name="connsiteX10" fmla="*/ 1882878 w 6111527"/>
              <a:gd name="connsiteY10" fmla="*/ 68825 h 4173793"/>
              <a:gd name="connsiteX11" fmla="*/ 1946787 w 6111527"/>
              <a:gd name="connsiteY11" fmla="*/ 122903 h 4173793"/>
              <a:gd name="connsiteX12" fmla="*/ 2005781 w 6111527"/>
              <a:gd name="connsiteY12" fmla="*/ 201561 h 4173793"/>
              <a:gd name="connsiteX13" fmla="*/ 2030362 w 6111527"/>
              <a:gd name="connsiteY13" fmla="*/ 221225 h 4173793"/>
              <a:gd name="connsiteX14" fmla="*/ 2113936 w 6111527"/>
              <a:gd name="connsiteY14" fmla="*/ 275303 h 4173793"/>
              <a:gd name="connsiteX15" fmla="*/ 2143433 w 6111527"/>
              <a:gd name="connsiteY15" fmla="*/ 285135 h 4173793"/>
              <a:gd name="connsiteX16" fmla="*/ 2241755 w 6111527"/>
              <a:gd name="connsiteY16" fmla="*/ 304800 h 4173793"/>
              <a:gd name="connsiteX17" fmla="*/ 2286000 w 6111527"/>
              <a:gd name="connsiteY17" fmla="*/ 324464 h 4173793"/>
              <a:gd name="connsiteX18" fmla="*/ 2344994 w 6111527"/>
              <a:gd name="connsiteY18" fmla="*/ 329380 h 4173793"/>
              <a:gd name="connsiteX19" fmla="*/ 2389239 w 6111527"/>
              <a:gd name="connsiteY19" fmla="*/ 339212 h 4173793"/>
              <a:gd name="connsiteX20" fmla="*/ 2512142 w 6111527"/>
              <a:gd name="connsiteY20" fmla="*/ 373625 h 4173793"/>
              <a:gd name="connsiteX21" fmla="*/ 2566220 w 6111527"/>
              <a:gd name="connsiteY21" fmla="*/ 383458 h 4173793"/>
              <a:gd name="connsiteX22" fmla="*/ 2610465 w 6111527"/>
              <a:gd name="connsiteY22" fmla="*/ 398206 h 4173793"/>
              <a:gd name="connsiteX23" fmla="*/ 2639962 w 6111527"/>
              <a:gd name="connsiteY23" fmla="*/ 403122 h 4173793"/>
              <a:gd name="connsiteX24" fmla="*/ 2664542 w 6111527"/>
              <a:gd name="connsiteY24" fmla="*/ 408038 h 4173793"/>
              <a:gd name="connsiteX25" fmla="*/ 2753033 w 6111527"/>
              <a:gd name="connsiteY25" fmla="*/ 442451 h 4173793"/>
              <a:gd name="connsiteX26" fmla="*/ 2802194 w 6111527"/>
              <a:gd name="connsiteY26" fmla="*/ 462116 h 4173793"/>
              <a:gd name="connsiteX27" fmla="*/ 2880852 w 6111527"/>
              <a:gd name="connsiteY27" fmla="*/ 506361 h 4173793"/>
              <a:gd name="connsiteX28" fmla="*/ 2925097 w 6111527"/>
              <a:gd name="connsiteY28" fmla="*/ 535858 h 4173793"/>
              <a:gd name="connsiteX29" fmla="*/ 2944762 w 6111527"/>
              <a:gd name="connsiteY29" fmla="*/ 545690 h 4173793"/>
              <a:gd name="connsiteX30" fmla="*/ 3077497 w 6111527"/>
              <a:gd name="connsiteY30" fmla="*/ 629264 h 4173793"/>
              <a:gd name="connsiteX31" fmla="*/ 3151239 w 6111527"/>
              <a:gd name="connsiteY31" fmla="*/ 663677 h 4173793"/>
              <a:gd name="connsiteX32" fmla="*/ 3283974 w 6111527"/>
              <a:gd name="connsiteY32" fmla="*/ 717754 h 4173793"/>
              <a:gd name="connsiteX33" fmla="*/ 3397045 w 6111527"/>
              <a:gd name="connsiteY33" fmla="*/ 796412 h 4173793"/>
              <a:gd name="connsiteX34" fmla="*/ 3515033 w 6111527"/>
              <a:gd name="connsiteY34" fmla="*/ 845574 h 4173793"/>
              <a:gd name="connsiteX35" fmla="*/ 3746091 w 6111527"/>
              <a:gd name="connsiteY35" fmla="*/ 963561 h 4173793"/>
              <a:gd name="connsiteX36" fmla="*/ 3864078 w 6111527"/>
              <a:gd name="connsiteY36" fmla="*/ 1007806 h 4173793"/>
              <a:gd name="connsiteX37" fmla="*/ 3918155 w 6111527"/>
              <a:gd name="connsiteY37" fmla="*/ 1032387 h 4173793"/>
              <a:gd name="connsiteX38" fmla="*/ 4173794 w 6111527"/>
              <a:gd name="connsiteY38" fmla="*/ 1120877 h 4173793"/>
              <a:gd name="connsiteX39" fmla="*/ 4296697 w 6111527"/>
              <a:gd name="connsiteY39" fmla="*/ 1160206 h 4173793"/>
              <a:gd name="connsiteX40" fmla="*/ 4409768 w 6111527"/>
              <a:gd name="connsiteY40" fmla="*/ 1204451 h 4173793"/>
              <a:gd name="connsiteX41" fmla="*/ 4552336 w 6111527"/>
              <a:gd name="connsiteY41" fmla="*/ 1273277 h 4173793"/>
              <a:gd name="connsiteX42" fmla="*/ 4847304 w 6111527"/>
              <a:gd name="connsiteY42" fmla="*/ 1376516 h 4173793"/>
              <a:gd name="connsiteX43" fmla="*/ 5304504 w 6111527"/>
              <a:gd name="connsiteY43" fmla="*/ 1563329 h 4173793"/>
              <a:gd name="connsiteX44" fmla="*/ 5746955 w 6111527"/>
              <a:gd name="connsiteY44" fmla="*/ 1853380 h 4173793"/>
              <a:gd name="connsiteX45" fmla="*/ 5860026 w 6111527"/>
              <a:gd name="connsiteY45" fmla="*/ 1936954 h 4173793"/>
              <a:gd name="connsiteX46" fmla="*/ 5982929 w 6111527"/>
              <a:gd name="connsiteY46" fmla="*/ 2054941 h 4173793"/>
              <a:gd name="connsiteX47" fmla="*/ 6041923 w 6111527"/>
              <a:gd name="connsiteY47" fmla="*/ 2241754 h 4173793"/>
              <a:gd name="connsiteX48" fmla="*/ 6051755 w 6111527"/>
              <a:gd name="connsiteY48" fmla="*/ 2335161 h 4173793"/>
              <a:gd name="connsiteX49" fmla="*/ 6056671 w 6111527"/>
              <a:gd name="connsiteY49" fmla="*/ 2531806 h 4173793"/>
              <a:gd name="connsiteX50" fmla="*/ 6071420 w 6111527"/>
              <a:gd name="connsiteY50" fmla="*/ 2880851 h 4173793"/>
              <a:gd name="connsiteX51" fmla="*/ 6081252 w 6111527"/>
              <a:gd name="connsiteY51" fmla="*/ 3052916 h 4173793"/>
              <a:gd name="connsiteX52" fmla="*/ 6110749 w 6111527"/>
              <a:gd name="connsiteY52" fmla="*/ 3352800 h 4173793"/>
              <a:gd name="connsiteX53" fmla="*/ 6091084 w 6111527"/>
              <a:gd name="connsiteY53" fmla="*/ 3544529 h 4173793"/>
              <a:gd name="connsiteX54" fmla="*/ 6002594 w 6111527"/>
              <a:gd name="connsiteY54" fmla="*/ 3628103 h 4173793"/>
              <a:gd name="connsiteX55" fmla="*/ 5727291 w 6111527"/>
              <a:gd name="connsiteY55" fmla="*/ 3755922 h 4173793"/>
              <a:gd name="connsiteX56" fmla="*/ 5550310 w 6111527"/>
              <a:gd name="connsiteY56" fmla="*/ 3770670 h 4173793"/>
              <a:gd name="connsiteX57" fmla="*/ 4513007 w 6111527"/>
              <a:gd name="connsiteY57" fmla="*/ 3701845 h 4173793"/>
              <a:gd name="connsiteX58" fmla="*/ 4286865 w 6111527"/>
              <a:gd name="connsiteY58" fmla="*/ 3637935 h 4173793"/>
              <a:gd name="connsiteX59" fmla="*/ 3893574 w 6111527"/>
              <a:gd name="connsiteY59" fmla="*/ 3534696 h 4173793"/>
              <a:gd name="connsiteX60" fmla="*/ 3692013 w 6111527"/>
              <a:gd name="connsiteY60" fmla="*/ 3446206 h 4173793"/>
              <a:gd name="connsiteX61" fmla="*/ 3416710 w 6111527"/>
              <a:gd name="connsiteY61" fmla="*/ 3406877 h 4173793"/>
              <a:gd name="connsiteX62" fmla="*/ 2989007 w 6111527"/>
              <a:gd name="connsiteY62" fmla="*/ 3451122 h 4173793"/>
              <a:gd name="connsiteX63" fmla="*/ 2930013 w 6111527"/>
              <a:gd name="connsiteY63" fmla="*/ 3475703 h 4173793"/>
              <a:gd name="connsiteX64" fmla="*/ 2807110 w 6111527"/>
              <a:gd name="connsiteY64" fmla="*/ 3559277 h 4173793"/>
              <a:gd name="connsiteX65" fmla="*/ 2713704 w 6111527"/>
              <a:gd name="connsiteY65" fmla="*/ 3618270 h 4173793"/>
              <a:gd name="connsiteX66" fmla="*/ 2649794 w 6111527"/>
              <a:gd name="connsiteY66" fmla="*/ 3692012 h 4173793"/>
              <a:gd name="connsiteX67" fmla="*/ 2585884 w 6111527"/>
              <a:gd name="connsiteY67" fmla="*/ 3741174 h 4173793"/>
              <a:gd name="connsiteX68" fmla="*/ 2566220 w 6111527"/>
              <a:gd name="connsiteY68" fmla="*/ 3770670 h 4173793"/>
              <a:gd name="connsiteX69" fmla="*/ 2536723 w 6111527"/>
              <a:gd name="connsiteY69" fmla="*/ 3795251 h 4173793"/>
              <a:gd name="connsiteX70" fmla="*/ 2521974 w 6111527"/>
              <a:gd name="connsiteY70" fmla="*/ 3819832 h 4173793"/>
              <a:gd name="connsiteX71" fmla="*/ 2507226 w 6111527"/>
              <a:gd name="connsiteY71" fmla="*/ 3849329 h 4173793"/>
              <a:gd name="connsiteX72" fmla="*/ 2502310 w 6111527"/>
              <a:gd name="connsiteY72" fmla="*/ 3868993 h 4173793"/>
              <a:gd name="connsiteX73" fmla="*/ 2492478 w 6111527"/>
              <a:gd name="connsiteY73" fmla="*/ 3903406 h 4173793"/>
              <a:gd name="connsiteX74" fmla="*/ 2482645 w 6111527"/>
              <a:gd name="connsiteY74" fmla="*/ 3942735 h 4173793"/>
              <a:gd name="connsiteX75" fmla="*/ 2462981 w 6111527"/>
              <a:gd name="connsiteY75" fmla="*/ 4006645 h 4173793"/>
              <a:gd name="connsiteX76" fmla="*/ 2453149 w 6111527"/>
              <a:gd name="connsiteY76" fmla="*/ 4026309 h 4173793"/>
              <a:gd name="connsiteX77" fmla="*/ 2438400 w 6111527"/>
              <a:gd name="connsiteY77" fmla="*/ 4075470 h 4173793"/>
              <a:gd name="connsiteX78" fmla="*/ 2408904 w 6111527"/>
              <a:gd name="connsiteY78" fmla="*/ 4109883 h 4173793"/>
              <a:gd name="connsiteX79" fmla="*/ 2399071 w 6111527"/>
              <a:gd name="connsiteY79" fmla="*/ 4124632 h 4173793"/>
              <a:gd name="connsiteX80" fmla="*/ 2384323 w 6111527"/>
              <a:gd name="connsiteY80" fmla="*/ 4144296 h 4173793"/>
              <a:gd name="connsiteX81" fmla="*/ 2374491 w 6111527"/>
              <a:gd name="connsiteY81" fmla="*/ 4159045 h 4173793"/>
              <a:gd name="connsiteX82" fmla="*/ 2359742 w 6111527"/>
              <a:gd name="connsiteY82" fmla="*/ 4163961 h 4173793"/>
              <a:gd name="connsiteX83" fmla="*/ 2340078 w 6111527"/>
              <a:gd name="connsiteY83" fmla="*/ 4173793 h 4173793"/>
              <a:gd name="connsiteX84" fmla="*/ 2069691 w 6111527"/>
              <a:gd name="connsiteY84" fmla="*/ 4168877 h 4173793"/>
              <a:gd name="connsiteX85" fmla="*/ 2010697 w 6111527"/>
              <a:gd name="connsiteY85" fmla="*/ 4159045 h 4173793"/>
              <a:gd name="connsiteX86" fmla="*/ 963562 w 6111527"/>
              <a:gd name="connsiteY86" fmla="*/ 4163961 h 4173793"/>
              <a:gd name="connsiteX87" fmla="*/ 914400 w 6111527"/>
              <a:gd name="connsiteY87" fmla="*/ 4173793 h 4173793"/>
              <a:gd name="connsiteX88" fmla="*/ 678426 w 6111527"/>
              <a:gd name="connsiteY88" fmla="*/ 4154129 h 4173793"/>
              <a:gd name="connsiteX89" fmla="*/ 634181 w 6111527"/>
              <a:gd name="connsiteY89" fmla="*/ 4139380 h 4173793"/>
              <a:gd name="connsiteX90" fmla="*/ 530942 w 6111527"/>
              <a:gd name="connsiteY90" fmla="*/ 4114800 h 4173793"/>
              <a:gd name="connsiteX91" fmla="*/ 353962 w 6111527"/>
              <a:gd name="connsiteY91" fmla="*/ 4036141 h 4173793"/>
              <a:gd name="connsiteX92" fmla="*/ 255639 w 6111527"/>
              <a:gd name="connsiteY92" fmla="*/ 3972232 h 4173793"/>
              <a:gd name="connsiteX93" fmla="*/ 231058 w 6111527"/>
              <a:gd name="connsiteY93" fmla="*/ 3952567 h 4173793"/>
              <a:gd name="connsiteX94" fmla="*/ 172065 w 6111527"/>
              <a:gd name="connsiteY94" fmla="*/ 3923070 h 4173793"/>
              <a:gd name="connsiteX95" fmla="*/ 157316 w 6111527"/>
              <a:gd name="connsiteY95" fmla="*/ 3893574 h 4173793"/>
              <a:gd name="connsiteX96" fmla="*/ 127820 w 6111527"/>
              <a:gd name="connsiteY96" fmla="*/ 3854245 h 4173793"/>
              <a:gd name="connsiteX97" fmla="*/ 49162 w 6111527"/>
              <a:gd name="connsiteY97" fmla="*/ 3569109 h 4173793"/>
              <a:gd name="connsiteX98" fmla="*/ 39329 w 6111527"/>
              <a:gd name="connsiteY98" fmla="*/ 3500283 h 4173793"/>
              <a:gd name="connsiteX99" fmla="*/ 0 w 6111527"/>
              <a:gd name="connsiteY99" fmla="*/ 3338051 h 4173793"/>
              <a:gd name="connsiteX100" fmla="*/ 19665 w 6111527"/>
              <a:gd name="connsiteY100" fmla="*/ 1750141 h 4173793"/>
              <a:gd name="connsiteX101" fmla="*/ 34413 w 6111527"/>
              <a:gd name="connsiteY101" fmla="*/ 1401096 h 4173793"/>
              <a:gd name="connsiteX102" fmla="*/ 73742 w 6111527"/>
              <a:gd name="connsiteY102" fmla="*/ 909483 h 4173793"/>
              <a:gd name="connsiteX103" fmla="*/ 73742 w 6111527"/>
              <a:gd name="connsiteY103" fmla="*/ 648929 h 4173793"/>
              <a:gd name="connsiteX104" fmla="*/ 58994 w 6111527"/>
              <a:gd name="connsiteY104" fmla="*/ 609600 h 4173793"/>
              <a:gd name="connsiteX105" fmla="*/ 39329 w 6111527"/>
              <a:gd name="connsiteY105" fmla="*/ 540774 h 4173793"/>
              <a:gd name="connsiteX106" fmla="*/ 19665 w 6111527"/>
              <a:gd name="connsiteY106" fmla="*/ 476864 h 4173793"/>
              <a:gd name="connsiteX107" fmla="*/ 9833 w 6111527"/>
              <a:gd name="connsiteY107" fmla="*/ 294967 h 4173793"/>
              <a:gd name="connsiteX108" fmla="*/ 44245 w 6111527"/>
              <a:gd name="connsiteY108" fmla="*/ 54077 h 4173793"/>
              <a:gd name="connsiteX109" fmla="*/ 54078 w 6111527"/>
              <a:gd name="connsiteY109" fmla="*/ 44245 h 4173793"/>
              <a:gd name="connsiteX110" fmla="*/ 88491 w 6111527"/>
              <a:gd name="connsiteY110" fmla="*/ 24580 h 4173793"/>
              <a:gd name="connsiteX111" fmla="*/ 132736 w 6111527"/>
              <a:gd name="connsiteY111" fmla="*/ 34412 h 4173793"/>
              <a:gd name="connsiteX112" fmla="*/ 142568 w 6111527"/>
              <a:gd name="connsiteY112" fmla="*/ 34412 h 4173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111527" h="4173793">
                <a:moveTo>
                  <a:pt x="142568" y="34412"/>
                </a:moveTo>
                <a:lnTo>
                  <a:pt x="142568" y="34412"/>
                </a:lnTo>
                <a:cubicBezTo>
                  <a:pt x="178620" y="32773"/>
                  <a:pt x="214639" y="30108"/>
                  <a:pt x="250723" y="29496"/>
                </a:cubicBezTo>
                <a:lnTo>
                  <a:pt x="786581" y="19664"/>
                </a:lnTo>
                <a:cubicBezTo>
                  <a:pt x="862321" y="4517"/>
                  <a:pt x="724088" y="31091"/>
                  <a:pt x="879987" y="9832"/>
                </a:cubicBezTo>
                <a:cubicBezTo>
                  <a:pt x="893376" y="8006"/>
                  <a:pt x="906206" y="3277"/>
                  <a:pt x="919316" y="0"/>
                </a:cubicBezTo>
                <a:lnTo>
                  <a:pt x="1440426" y="9832"/>
                </a:lnTo>
                <a:cubicBezTo>
                  <a:pt x="1463419" y="10407"/>
                  <a:pt x="1486415" y="12008"/>
                  <a:pt x="1509252" y="14748"/>
                </a:cubicBezTo>
                <a:cubicBezTo>
                  <a:pt x="1527443" y="16931"/>
                  <a:pt x="1545026" y="23760"/>
                  <a:pt x="1563329" y="24580"/>
                </a:cubicBezTo>
                <a:cubicBezTo>
                  <a:pt x="1655020" y="28685"/>
                  <a:pt x="1746865" y="27857"/>
                  <a:pt x="1838633" y="29496"/>
                </a:cubicBezTo>
                <a:cubicBezTo>
                  <a:pt x="1853381" y="42606"/>
                  <a:pt x="1867470" y="56498"/>
                  <a:pt x="1882878" y="68825"/>
                </a:cubicBezTo>
                <a:cubicBezTo>
                  <a:pt x="1922488" y="100514"/>
                  <a:pt x="1908663" y="75981"/>
                  <a:pt x="1946787" y="122903"/>
                </a:cubicBezTo>
                <a:cubicBezTo>
                  <a:pt x="1994082" y="181112"/>
                  <a:pt x="1956721" y="152502"/>
                  <a:pt x="2005781" y="201561"/>
                </a:cubicBezTo>
                <a:cubicBezTo>
                  <a:pt x="2013201" y="208980"/>
                  <a:pt x="2021900" y="215020"/>
                  <a:pt x="2030362" y="221225"/>
                </a:cubicBezTo>
                <a:cubicBezTo>
                  <a:pt x="2051292" y="236573"/>
                  <a:pt x="2087951" y="263310"/>
                  <a:pt x="2113936" y="275303"/>
                </a:cubicBezTo>
                <a:cubicBezTo>
                  <a:pt x="2123346" y="279646"/>
                  <a:pt x="2133527" y="282087"/>
                  <a:pt x="2143433" y="285135"/>
                </a:cubicBezTo>
                <a:cubicBezTo>
                  <a:pt x="2190694" y="299677"/>
                  <a:pt x="2180284" y="295342"/>
                  <a:pt x="2241755" y="304800"/>
                </a:cubicBezTo>
                <a:cubicBezTo>
                  <a:pt x="2256503" y="311355"/>
                  <a:pt x="2270300" y="320726"/>
                  <a:pt x="2286000" y="324464"/>
                </a:cubicBezTo>
                <a:cubicBezTo>
                  <a:pt x="2305196" y="329034"/>
                  <a:pt x="2325459" y="326589"/>
                  <a:pt x="2344994" y="329380"/>
                </a:cubicBezTo>
                <a:cubicBezTo>
                  <a:pt x="2359950" y="331517"/>
                  <a:pt x="2374682" y="335168"/>
                  <a:pt x="2389239" y="339212"/>
                </a:cubicBezTo>
                <a:cubicBezTo>
                  <a:pt x="2502063" y="370553"/>
                  <a:pt x="2343753" y="336205"/>
                  <a:pt x="2512142" y="373625"/>
                </a:cubicBezTo>
                <a:cubicBezTo>
                  <a:pt x="2530027" y="377600"/>
                  <a:pt x="2548445" y="379014"/>
                  <a:pt x="2566220" y="383458"/>
                </a:cubicBezTo>
                <a:cubicBezTo>
                  <a:pt x="2581302" y="387229"/>
                  <a:pt x="2595444" y="394200"/>
                  <a:pt x="2610465" y="398206"/>
                </a:cubicBezTo>
                <a:cubicBezTo>
                  <a:pt x="2620096" y="400774"/>
                  <a:pt x="2630155" y="401339"/>
                  <a:pt x="2639962" y="403122"/>
                </a:cubicBezTo>
                <a:cubicBezTo>
                  <a:pt x="2648183" y="404617"/>
                  <a:pt x="2656349" y="406399"/>
                  <a:pt x="2664542" y="408038"/>
                </a:cubicBezTo>
                <a:lnTo>
                  <a:pt x="2753033" y="442451"/>
                </a:lnTo>
                <a:cubicBezTo>
                  <a:pt x="2769460" y="448905"/>
                  <a:pt x="2786811" y="453463"/>
                  <a:pt x="2802194" y="462116"/>
                </a:cubicBezTo>
                <a:cubicBezTo>
                  <a:pt x="2828413" y="476864"/>
                  <a:pt x="2855822" y="489674"/>
                  <a:pt x="2880852" y="506361"/>
                </a:cubicBezTo>
                <a:cubicBezTo>
                  <a:pt x="2895600" y="516193"/>
                  <a:pt x="2910001" y="526568"/>
                  <a:pt x="2925097" y="535858"/>
                </a:cubicBezTo>
                <a:cubicBezTo>
                  <a:pt x="2931339" y="539699"/>
                  <a:pt x="2938664" y="541625"/>
                  <a:pt x="2944762" y="545690"/>
                </a:cubicBezTo>
                <a:cubicBezTo>
                  <a:pt x="3013745" y="591678"/>
                  <a:pt x="2967994" y="578162"/>
                  <a:pt x="3077497" y="629264"/>
                </a:cubicBezTo>
                <a:cubicBezTo>
                  <a:pt x="3102078" y="640735"/>
                  <a:pt x="3126307" y="652992"/>
                  <a:pt x="3151239" y="663677"/>
                </a:cubicBezTo>
                <a:cubicBezTo>
                  <a:pt x="3195152" y="682497"/>
                  <a:pt x="3241936" y="695053"/>
                  <a:pt x="3283974" y="717754"/>
                </a:cubicBezTo>
                <a:cubicBezTo>
                  <a:pt x="3324373" y="739570"/>
                  <a:pt x="3356869" y="774187"/>
                  <a:pt x="3397045" y="796412"/>
                </a:cubicBezTo>
                <a:cubicBezTo>
                  <a:pt x="3434327" y="817036"/>
                  <a:pt x="3476605" y="827172"/>
                  <a:pt x="3515033" y="845574"/>
                </a:cubicBezTo>
                <a:cubicBezTo>
                  <a:pt x="3593031" y="882925"/>
                  <a:pt x="3665117" y="933196"/>
                  <a:pt x="3746091" y="963561"/>
                </a:cubicBezTo>
                <a:cubicBezTo>
                  <a:pt x="3785420" y="978309"/>
                  <a:pt x="3825079" y="992206"/>
                  <a:pt x="3864078" y="1007806"/>
                </a:cubicBezTo>
                <a:cubicBezTo>
                  <a:pt x="3882462" y="1015160"/>
                  <a:pt x="3899555" y="1025597"/>
                  <a:pt x="3918155" y="1032387"/>
                </a:cubicBezTo>
                <a:cubicBezTo>
                  <a:pt x="4002860" y="1063311"/>
                  <a:pt x="4088359" y="1092029"/>
                  <a:pt x="4173794" y="1120877"/>
                </a:cubicBezTo>
                <a:cubicBezTo>
                  <a:pt x="4214548" y="1134638"/>
                  <a:pt x="4256640" y="1144532"/>
                  <a:pt x="4296697" y="1160206"/>
                </a:cubicBezTo>
                <a:cubicBezTo>
                  <a:pt x="4334387" y="1174954"/>
                  <a:pt x="4372754" y="1188079"/>
                  <a:pt x="4409768" y="1204451"/>
                </a:cubicBezTo>
                <a:cubicBezTo>
                  <a:pt x="4458029" y="1225797"/>
                  <a:pt x="4503226" y="1253964"/>
                  <a:pt x="4552336" y="1273277"/>
                </a:cubicBezTo>
                <a:cubicBezTo>
                  <a:pt x="4649280" y="1311401"/>
                  <a:pt x="4750872" y="1337114"/>
                  <a:pt x="4847304" y="1376516"/>
                </a:cubicBezTo>
                <a:cubicBezTo>
                  <a:pt x="4999704" y="1438787"/>
                  <a:pt x="5164627" y="1476509"/>
                  <a:pt x="5304504" y="1563329"/>
                </a:cubicBezTo>
                <a:cubicBezTo>
                  <a:pt x="5458430" y="1658869"/>
                  <a:pt x="5596550" y="1742211"/>
                  <a:pt x="5746955" y="1853380"/>
                </a:cubicBezTo>
                <a:cubicBezTo>
                  <a:pt x="5784645" y="1881238"/>
                  <a:pt x="5824389" y="1906514"/>
                  <a:pt x="5860026" y="1936954"/>
                </a:cubicBezTo>
                <a:cubicBezTo>
                  <a:pt x="5903208" y="1973838"/>
                  <a:pt x="5982929" y="2054941"/>
                  <a:pt x="5982929" y="2054941"/>
                </a:cubicBezTo>
                <a:cubicBezTo>
                  <a:pt x="6004562" y="2115513"/>
                  <a:pt x="6028818" y="2179141"/>
                  <a:pt x="6041923" y="2241754"/>
                </a:cubicBezTo>
                <a:cubicBezTo>
                  <a:pt x="6048337" y="2272398"/>
                  <a:pt x="6048478" y="2304025"/>
                  <a:pt x="6051755" y="2335161"/>
                </a:cubicBezTo>
                <a:cubicBezTo>
                  <a:pt x="6053394" y="2400709"/>
                  <a:pt x="6055291" y="2466252"/>
                  <a:pt x="6056671" y="2531806"/>
                </a:cubicBezTo>
                <a:cubicBezTo>
                  <a:pt x="6063092" y="2836808"/>
                  <a:pt x="6050105" y="2710343"/>
                  <a:pt x="6071420" y="2880851"/>
                </a:cubicBezTo>
                <a:cubicBezTo>
                  <a:pt x="6074697" y="2938206"/>
                  <a:pt x="6076481" y="2995666"/>
                  <a:pt x="6081252" y="3052916"/>
                </a:cubicBezTo>
                <a:cubicBezTo>
                  <a:pt x="6089593" y="3153013"/>
                  <a:pt x="6108741" y="3252376"/>
                  <a:pt x="6110749" y="3352800"/>
                </a:cubicBezTo>
                <a:cubicBezTo>
                  <a:pt x="6112034" y="3417032"/>
                  <a:pt x="6114575" y="3484733"/>
                  <a:pt x="6091084" y="3544529"/>
                </a:cubicBezTo>
                <a:cubicBezTo>
                  <a:pt x="6076249" y="3582292"/>
                  <a:pt x="6035900" y="3604934"/>
                  <a:pt x="6002594" y="3628103"/>
                </a:cubicBezTo>
                <a:cubicBezTo>
                  <a:pt x="5953964" y="3661932"/>
                  <a:pt x="5787928" y="3742658"/>
                  <a:pt x="5727291" y="3755922"/>
                </a:cubicBezTo>
                <a:cubicBezTo>
                  <a:pt x="5669460" y="3768572"/>
                  <a:pt x="5609304" y="3765754"/>
                  <a:pt x="5550310" y="3770670"/>
                </a:cubicBezTo>
                <a:cubicBezTo>
                  <a:pt x="5157549" y="3757578"/>
                  <a:pt x="4873111" y="3775885"/>
                  <a:pt x="4513007" y="3701845"/>
                </a:cubicBezTo>
                <a:cubicBezTo>
                  <a:pt x="4436279" y="3686069"/>
                  <a:pt x="4362539" y="3658173"/>
                  <a:pt x="4286865" y="3637935"/>
                </a:cubicBezTo>
                <a:cubicBezTo>
                  <a:pt x="4212175" y="3617960"/>
                  <a:pt x="3966302" y="3560734"/>
                  <a:pt x="3893574" y="3534696"/>
                </a:cubicBezTo>
                <a:cubicBezTo>
                  <a:pt x="3824491" y="3509963"/>
                  <a:pt x="3764444" y="3457952"/>
                  <a:pt x="3692013" y="3446206"/>
                </a:cubicBezTo>
                <a:cubicBezTo>
                  <a:pt x="3479212" y="3411698"/>
                  <a:pt x="3571203" y="3423139"/>
                  <a:pt x="3416710" y="3406877"/>
                </a:cubicBezTo>
                <a:cubicBezTo>
                  <a:pt x="3248863" y="3417367"/>
                  <a:pt x="3149787" y="3416444"/>
                  <a:pt x="2989007" y="3451122"/>
                </a:cubicBezTo>
                <a:cubicBezTo>
                  <a:pt x="2968182" y="3455614"/>
                  <a:pt x="2949067" y="3466176"/>
                  <a:pt x="2930013" y="3475703"/>
                </a:cubicBezTo>
                <a:cubicBezTo>
                  <a:pt x="2854085" y="3513667"/>
                  <a:pt x="2881649" y="3508032"/>
                  <a:pt x="2807110" y="3559277"/>
                </a:cubicBezTo>
                <a:cubicBezTo>
                  <a:pt x="2776764" y="3580139"/>
                  <a:pt x="2743589" y="3596753"/>
                  <a:pt x="2713704" y="3618270"/>
                </a:cubicBezTo>
                <a:cubicBezTo>
                  <a:pt x="2676335" y="3645176"/>
                  <a:pt x="2685570" y="3658025"/>
                  <a:pt x="2649794" y="3692012"/>
                </a:cubicBezTo>
                <a:cubicBezTo>
                  <a:pt x="2630308" y="3710524"/>
                  <a:pt x="2605456" y="3722753"/>
                  <a:pt x="2585884" y="3741174"/>
                </a:cubicBezTo>
                <a:cubicBezTo>
                  <a:pt x="2577279" y="3749273"/>
                  <a:pt x="2574169" y="3761926"/>
                  <a:pt x="2566220" y="3770670"/>
                </a:cubicBezTo>
                <a:cubicBezTo>
                  <a:pt x="2557611" y="3780140"/>
                  <a:pt x="2545285" y="3785738"/>
                  <a:pt x="2536723" y="3795251"/>
                </a:cubicBezTo>
                <a:cubicBezTo>
                  <a:pt x="2530331" y="3802353"/>
                  <a:pt x="2526550" y="3811443"/>
                  <a:pt x="2521974" y="3819832"/>
                </a:cubicBezTo>
                <a:cubicBezTo>
                  <a:pt x="2516710" y="3829483"/>
                  <a:pt x="2511309" y="3839122"/>
                  <a:pt x="2507226" y="3849329"/>
                </a:cubicBezTo>
                <a:cubicBezTo>
                  <a:pt x="2504717" y="3855602"/>
                  <a:pt x="2504088" y="3862475"/>
                  <a:pt x="2502310" y="3868993"/>
                </a:cubicBezTo>
                <a:cubicBezTo>
                  <a:pt x="2499171" y="3880503"/>
                  <a:pt x="2495552" y="3891879"/>
                  <a:pt x="2492478" y="3903406"/>
                </a:cubicBezTo>
                <a:cubicBezTo>
                  <a:pt x="2488996" y="3916463"/>
                  <a:pt x="2486127" y="3929678"/>
                  <a:pt x="2482645" y="3942735"/>
                </a:cubicBezTo>
                <a:cubicBezTo>
                  <a:pt x="2478765" y="3957284"/>
                  <a:pt x="2468941" y="3991745"/>
                  <a:pt x="2462981" y="4006645"/>
                </a:cubicBezTo>
                <a:cubicBezTo>
                  <a:pt x="2460259" y="4013449"/>
                  <a:pt x="2455614" y="4019408"/>
                  <a:pt x="2453149" y="4026309"/>
                </a:cubicBezTo>
                <a:cubicBezTo>
                  <a:pt x="2447395" y="4042421"/>
                  <a:pt x="2446405" y="4060350"/>
                  <a:pt x="2438400" y="4075470"/>
                </a:cubicBezTo>
                <a:cubicBezTo>
                  <a:pt x="2431331" y="4088822"/>
                  <a:pt x="2418342" y="4098086"/>
                  <a:pt x="2408904" y="4109883"/>
                </a:cubicBezTo>
                <a:cubicBezTo>
                  <a:pt x="2405213" y="4114497"/>
                  <a:pt x="2402505" y="4119824"/>
                  <a:pt x="2399071" y="4124632"/>
                </a:cubicBezTo>
                <a:cubicBezTo>
                  <a:pt x="2394309" y="4131299"/>
                  <a:pt x="2389085" y="4137629"/>
                  <a:pt x="2384323" y="4144296"/>
                </a:cubicBezTo>
                <a:cubicBezTo>
                  <a:pt x="2380889" y="4149104"/>
                  <a:pt x="2379105" y="4155354"/>
                  <a:pt x="2374491" y="4159045"/>
                </a:cubicBezTo>
                <a:cubicBezTo>
                  <a:pt x="2370444" y="4162282"/>
                  <a:pt x="2364505" y="4161920"/>
                  <a:pt x="2359742" y="4163961"/>
                </a:cubicBezTo>
                <a:cubicBezTo>
                  <a:pt x="2353006" y="4166848"/>
                  <a:pt x="2346633" y="4170516"/>
                  <a:pt x="2340078" y="4173793"/>
                </a:cubicBezTo>
                <a:cubicBezTo>
                  <a:pt x="2249949" y="4172154"/>
                  <a:pt x="2159745" y="4172909"/>
                  <a:pt x="2069691" y="4168877"/>
                </a:cubicBezTo>
                <a:cubicBezTo>
                  <a:pt x="2049775" y="4167985"/>
                  <a:pt x="2030633" y="4159134"/>
                  <a:pt x="2010697" y="4159045"/>
                </a:cubicBezTo>
                <a:lnTo>
                  <a:pt x="963562" y="4163961"/>
                </a:lnTo>
                <a:cubicBezTo>
                  <a:pt x="947175" y="4167238"/>
                  <a:pt x="931112" y="4173793"/>
                  <a:pt x="914400" y="4173793"/>
                </a:cubicBezTo>
                <a:cubicBezTo>
                  <a:pt x="860382" y="4173793"/>
                  <a:pt x="748140" y="4171558"/>
                  <a:pt x="678426" y="4154129"/>
                </a:cubicBezTo>
                <a:cubicBezTo>
                  <a:pt x="663344" y="4150358"/>
                  <a:pt x="649202" y="4143386"/>
                  <a:pt x="634181" y="4139380"/>
                </a:cubicBezTo>
                <a:cubicBezTo>
                  <a:pt x="600001" y="4130265"/>
                  <a:pt x="564579" y="4125752"/>
                  <a:pt x="530942" y="4114800"/>
                </a:cubicBezTo>
                <a:cubicBezTo>
                  <a:pt x="462199" y="4092419"/>
                  <a:pt x="416041" y="4067181"/>
                  <a:pt x="353962" y="4036141"/>
                </a:cubicBezTo>
                <a:cubicBezTo>
                  <a:pt x="312666" y="3984524"/>
                  <a:pt x="352951" y="4027839"/>
                  <a:pt x="255639" y="3972232"/>
                </a:cubicBezTo>
                <a:cubicBezTo>
                  <a:pt x="246528" y="3967026"/>
                  <a:pt x="240102" y="3957887"/>
                  <a:pt x="231058" y="3952567"/>
                </a:cubicBezTo>
                <a:cubicBezTo>
                  <a:pt x="212108" y="3941420"/>
                  <a:pt x="191729" y="3932902"/>
                  <a:pt x="172065" y="3923070"/>
                </a:cubicBezTo>
                <a:cubicBezTo>
                  <a:pt x="167149" y="3913238"/>
                  <a:pt x="163260" y="3902821"/>
                  <a:pt x="157316" y="3893574"/>
                </a:cubicBezTo>
                <a:cubicBezTo>
                  <a:pt x="148455" y="3879790"/>
                  <a:pt x="133777" y="3869511"/>
                  <a:pt x="127820" y="3854245"/>
                </a:cubicBezTo>
                <a:cubicBezTo>
                  <a:pt x="103546" y="3792043"/>
                  <a:pt x="64178" y="3642312"/>
                  <a:pt x="49162" y="3569109"/>
                </a:cubicBezTo>
                <a:cubicBezTo>
                  <a:pt x="44505" y="3546407"/>
                  <a:pt x="43475" y="3523084"/>
                  <a:pt x="39329" y="3500283"/>
                </a:cubicBezTo>
                <a:cubicBezTo>
                  <a:pt x="23965" y="3415781"/>
                  <a:pt x="21496" y="3413284"/>
                  <a:pt x="0" y="3338051"/>
                </a:cubicBezTo>
                <a:cubicBezTo>
                  <a:pt x="6555" y="2808748"/>
                  <a:pt x="10262" y="2279401"/>
                  <a:pt x="19665" y="1750141"/>
                </a:cubicBezTo>
                <a:cubicBezTo>
                  <a:pt x="21734" y="1633707"/>
                  <a:pt x="28984" y="1517422"/>
                  <a:pt x="34413" y="1401096"/>
                </a:cubicBezTo>
                <a:cubicBezTo>
                  <a:pt x="53625" y="989415"/>
                  <a:pt x="30426" y="1136900"/>
                  <a:pt x="73742" y="909483"/>
                </a:cubicBezTo>
                <a:cubicBezTo>
                  <a:pt x="82360" y="806060"/>
                  <a:pt x="85538" y="793431"/>
                  <a:pt x="73742" y="648929"/>
                </a:cubicBezTo>
                <a:cubicBezTo>
                  <a:pt x="72603" y="634974"/>
                  <a:pt x="63239" y="622942"/>
                  <a:pt x="58994" y="609600"/>
                </a:cubicBezTo>
                <a:cubicBezTo>
                  <a:pt x="51760" y="586863"/>
                  <a:pt x="46107" y="563651"/>
                  <a:pt x="39329" y="540774"/>
                </a:cubicBezTo>
                <a:cubicBezTo>
                  <a:pt x="32997" y="519403"/>
                  <a:pt x="19665" y="476864"/>
                  <a:pt x="19665" y="476864"/>
                </a:cubicBezTo>
                <a:cubicBezTo>
                  <a:pt x="16388" y="416232"/>
                  <a:pt x="10653" y="355682"/>
                  <a:pt x="9833" y="294967"/>
                </a:cubicBezTo>
                <a:cubicBezTo>
                  <a:pt x="9271" y="253395"/>
                  <a:pt x="-10175" y="108492"/>
                  <a:pt x="44245" y="54077"/>
                </a:cubicBezTo>
                <a:cubicBezTo>
                  <a:pt x="47523" y="50800"/>
                  <a:pt x="50221" y="46816"/>
                  <a:pt x="54078" y="44245"/>
                </a:cubicBezTo>
                <a:cubicBezTo>
                  <a:pt x="65071" y="36916"/>
                  <a:pt x="77020" y="31135"/>
                  <a:pt x="88491" y="24580"/>
                </a:cubicBezTo>
                <a:cubicBezTo>
                  <a:pt x="106399" y="30549"/>
                  <a:pt x="110240" y="32682"/>
                  <a:pt x="132736" y="34412"/>
                </a:cubicBezTo>
                <a:cubicBezTo>
                  <a:pt x="144173" y="35292"/>
                  <a:pt x="140929" y="34412"/>
                  <a:pt x="142568" y="34412"/>
                </a:cubicBezTo>
                <a:close/>
              </a:path>
            </a:pathLst>
          </a:custGeom>
          <a:noFill/>
          <a:ln w="2857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5" name="TextBox 24">
            <a:extLst>
              <a:ext uri="{FF2B5EF4-FFF2-40B4-BE49-F238E27FC236}">
                <a16:creationId xmlns:a16="http://schemas.microsoft.com/office/drawing/2014/main" id="{E23A200F-A3FF-4A89-9CA4-8975CF68139E}"/>
              </a:ext>
            </a:extLst>
          </p:cNvPr>
          <p:cNvSpPr txBox="1"/>
          <p:nvPr/>
        </p:nvSpPr>
        <p:spPr>
          <a:xfrm>
            <a:off x="7427068" y="1203355"/>
            <a:ext cx="1107996" cy="369332"/>
          </a:xfrm>
          <a:prstGeom prst="rect">
            <a:avLst/>
          </a:prstGeom>
          <a:noFill/>
        </p:spPr>
        <p:txBody>
          <a:bodyPr wrap="none" rtlCol="0">
            <a:spAutoFit/>
          </a:bodyPr>
          <a:lstStyle/>
          <a:p>
            <a:r>
              <a:rPr lang="en-GB" dirty="0"/>
              <a:t>Subnet 1</a:t>
            </a:r>
          </a:p>
        </p:txBody>
      </p:sp>
      <p:sp>
        <p:nvSpPr>
          <p:cNvPr id="26" name="TextBox 25">
            <a:extLst>
              <a:ext uri="{FF2B5EF4-FFF2-40B4-BE49-F238E27FC236}">
                <a16:creationId xmlns:a16="http://schemas.microsoft.com/office/drawing/2014/main" id="{4FE34F81-DD32-4098-84DA-EB3A21025F74}"/>
              </a:ext>
            </a:extLst>
          </p:cNvPr>
          <p:cNvSpPr txBox="1"/>
          <p:nvPr/>
        </p:nvSpPr>
        <p:spPr>
          <a:xfrm>
            <a:off x="7565464" y="4212370"/>
            <a:ext cx="1107996" cy="369332"/>
          </a:xfrm>
          <a:prstGeom prst="rect">
            <a:avLst/>
          </a:prstGeom>
          <a:noFill/>
        </p:spPr>
        <p:txBody>
          <a:bodyPr wrap="none" rtlCol="0">
            <a:spAutoFit/>
          </a:bodyPr>
          <a:lstStyle/>
          <a:p>
            <a:r>
              <a:rPr lang="en-GB" dirty="0"/>
              <a:t>Subnet 2</a:t>
            </a:r>
          </a:p>
        </p:txBody>
      </p:sp>
      <p:cxnSp>
        <p:nvCxnSpPr>
          <p:cNvPr id="28" name="Straight Connector 27">
            <a:extLst>
              <a:ext uri="{FF2B5EF4-FFF2-40B4-BE49-F238E27FC236}">
                <a16:creationId xmlns:a16="http://schemas.microsoft.com/office/drawing/2014/main" id="{F8A25C76-D730-4AF2-B8F4-1368C223F6FC}"/>
              </a:ext>
            </a:extLst>
          </p:cNvPr>
          <p:cNvCxnSpPr>
            <a:stCxn id="12" idx="3"/>
          </p:cNvCxnSpPr>
          <p:nvPr/>
        </p:nvCxnSpPr>
        <p:spPr bwMode="auto">
          <a:xfrm>
            <a:off x="2952077" y="1919193"/>
            <a:ext cx="1123394" cy="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Connector 29">
            <a:extLst>
              <a:ext uri="{FF2B5EF4-FFF2-40B4-BE49-F238E27FC236}">
                <a16:creationId xmlns:a16="http://schemas.microsoft.com/office/drawing/2014/main" id="{0DB83E71-A1BD-4C9D-8E5A-F80C4960694C}"/>
              </a:ext>
            </a:extLst>
          </p:cNvPr>
          <p:cNvCxnSpPr>
            <a:stCxn id="6" idx="1"/>
          </p:cNvCxnSpPr>
          <p:nvPr/>
        </p:nvCxnSpPr>
        <p:spPr bwMode="auto">
          <a:xfrm flipH="1">
            <a:off x="4262284" y="1997890"/>
            <a:ext cx="1018588" cy="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2" name="Straight Connector 31">
            <a:extLst>
              <a:ext uri="{FF2B5EF4-FFF2-40B4-BE49-F238E27FC236}">
                <a16:creationId xmlns:a16="http://schemas.microsoft.com/office/drawing/2014/main" id="{4030D95E-036E-4D46-AA9A-6052F378D074}"/>
              </a:ext>
            </a:extLst>
          </p:cNvPr>
          <p:cNvCxnSpPr/>
          <p:nvPr/>
        </p:nvCxnSpPr>
        <p:spPr bwMode="auto">
          <a:xfrm>
            <a:off x="4183626" y="844550"/>
            <a:ext cx="0" cy="5714311"/>
          </a:xfrm>
          <a:prstGeom prst="line">
            <a:avLst/>
          </a:prstGeom>
          <a:solidFill>
            <a:schemeClr val="accent1"/>
          </a:solidFill>
          <a:ln w="2032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3" name="Straight Connector 32">
            <a:extLst>
              <a:ext uri="{FF2B5EF4-FFF2-40B4-BE49-F238E27FC236}">
                <a16:creationId xmlns:a16="http://schemas.microsoft.com/office/drawing/2014/main" id="{E749D4D2-128C-45F4-9A3A-161BA11354C7}"/>
              </a:ext>
            </a:extLst>
          </p:cNvPr>
          <p:cNvCxnSpPr>
            <a:stCxn id="15" idx="3"/>
          </p:cNvCxnSpPr>
          <p:nvPr/>
        </p:nvCxnSpPr>
        <p:spPr bwMode="auto">
          <a:xfrm flipV="1">
            <a:off x="2952077" y="3180285"/>
            <a:ext cx="1173058" cy="5224"/>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6" name="Straight Connector 35">
            <a:extLst>
              <a:ext uri="{FF2B5EF4-FFF2-40B4-BE49-F238E27FC236}">
                <a16:creationId xmlns:a16="http://schemas.microsoft.com/office/drawing/2014/main" id="{051EB779-FFE0-462A-AAF8-AB8D00329492}"/>
              </a:ext>
            </a:extLst>
          </p:cNvPr>
          <p:cNvCxnSpPr>
            <a:endCxn id="18" idx="1"/>
          </p:cNvCxnSpPr>
          <p:nvPr/>
        </p:nvCxnSpPr>
        <p:spPr bwMode="auto">
          <a:xfrm>
            <a:off x="4229686" y="5110582"/>
            <a:ext cx="1261036" cy="12529"/>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Connector 38">
            <a:extLst>
              <a:ext uri="{FF2B5EF4-FFF2-40B4-BE49-F238E27FC236}">
                <a16:creationId xmlns:a16="http://schemas.microsoft.com/office/drawing/2014/main" id="{4C659249-9140-4B48-9735-F706CE023043}"/>
              </a:ext>
            </a:extLst>
          </p:cNvPr>
          <p:cNvCxnSpPr>
            <a:stCxn id="21" idx="3"/>
          </p:cNvCxnSpPr>
          <p:nvPr/>
        </p:nvCxnSpPr>
        <p:spPr bwMode="auto">
          <a:xfrm>
            <a:off x="3168411" y="5632426"/>
            <a:ext cx="913839" cy="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2" name="Flowchart: Summing Junction 41">
            <a:extLst>
              <a:ext uri="{FF2B5EF4-FFF2-40B4-BE49-F238E27FC236}">
                <a16:creationId xmlns:a16="http://schemas.microsoft.com/office/drawing/2014/main" id="{40CBE57C-0910-4697-9921-A41B781976E0}"/>
              </a:ext>
            </a:extLst>
          </p:cNvPr>
          <p:cNvSpPr/>
          <p:nvPr/>
        </p:nvSpPr>
        <p:spPr bwMode="auto">
          <a:xfrm>
            <a:off x="7840287" y="2852060"/>
            <a:ext cx="892841" cy="896204"/>
          </a:xfrm>
          <a:prstGeom prst="flowChartSummingJunction">
            <a:avLst/>
          </a:prstGeom>
          <a:noFill/>
          <a:ln w="476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3" name="TextBox 42">
            <a:extLst>
              <a:ext uri="{FF2B5EF4-FFF2-40B4-BE49-F238E27FC236}">
                <a16:creationId xmlns:a16="http://schemas.microsoft.com/office/drawing/2014/main" id="{05FA418A-1C77-4D7D-9EDC-CE9C1B9727FF}"/>
              </a:ext>
            </a:extLst>
          </p:cNvPr>
          <p:cNvSpPr txBox="1"/>
          <p:nvPr/>
        </p:nvSpPr>
        <p:spPr>
          <a:xfrm>
            <a:off x="7981066" y="2444426"/>
            <a:ext cx="877163" cy="369332"/>
          </a:xfrm>
          <a:prstGeom prst="rect">
            <a:avLst/>
          </a:prstGeom>
          <a:noFill/>
        </p:spPr>
        <p:txBody>
          <a:bodyPr wrap="none" rtlCol="0">
            <a:spAutoFit/>
          </a:bodyPr>
          <a:lstStyle/>
          <a:p>
            <a:r>
              <a:rPr lang="en-GB" dirty="0"/>
              <a:t>Router</a:t>
            </a:r>
          </a:p>
        </p:txBody>
      </p:sp>
      <p:sp>
        <p:nvSpPr>
          <p:cNvPr id="44" name="Arrow: Left-Right 43">
            <a:extLst>
              <a:ext uri="{FF2B5EF4-FFF2-40B4-BE49-F238E27FC236}">
                <a16:creationId xmlns:a16="http://schemas.microsoft.com/office/drawing/2014/main" id="{5FB53827-9708-499D-AACB-3EBE617CBBAD}"/>
              </a:ext>
            </a:extLst>
          </p:cNvPr>
          <p:cNvSpPr/>
          <p:nvPr/>
        </p:nvSpPr>
        <p:spPr bwMode="auto">
          <a:xfrm>
            <a:off x="7276583" y="3005762"/>
            <a:ext cx="577761" cy="349045"/>
          </a:xfrm>
          <a:prstGeom prst="lef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5" name="Arrow: Left-Right 44">
            <a:extLst>
              <a:ext uri="{FF2B5EF4-FFF2-40B4-BE49-F238E27FC236}">
                <a16:creationId xmlns:a16="http://schemas.microsoft.com/office/drawing/2014/main" id="{EA0ACCD4-E698-407A-8C89-BD62A1C0EAF2}"/>
              </a:ext>
            </a:extLst>
          </p:cNvPr>
          <p:cNvSpPr/>
          <p:nvPr/>
        </p:nvSpPr>
        <p:spPr bwMode="auto">
          <a:xfrm rot="18754966">
            <a:off x="6969913" y="3780644"/>
            <a:ext cx="1115696" cy="349045"/>
          </a:xfrm>
          <a:prstGeom prst="lef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6" name="TextBox 45">
            <a:extLst>
              <a:ext uri="{FF2B5EF4-FFF2-40B4-BE49-F238E27FC236}">
                <a16:creationId xmlns:a16="http://schemas.microsoft.com/office/drawing/2014/main" id="{216FC0A5-2046-4356-B760-AE920479D709}"/>
              </a:ext>
            </a:extLst>
          </p:cNvPr>
          <p:cNvSpPr txBox="1"/>
          <p:nvPr/>
        </p:nvSpPr>
        <p:spPr>
          <a:xfrm rot="16200000">
            <a:off x="-14615" y="2044129"/>
            <a:ext cx="1752110" cy="646331"/>
          </a:xfrm>
          <a:prstGeom prst="rect">
            <a:avLst/>
          </a:prstGeom>
          <a:noFill/>
        </p:spPr>
        <p:txBody>
          <a:bodyPr wrap="square" rtlCol="0">
            <a:spAutoFit/>
          </a:bodyPr>
          <a:lstStyle/>
          <a:p>
            <a:r>
              <a:rPr lang="en-GB" dirty="0"/>
              <a:t>VM connect to two subnets</a:t>
            </a:r>
          </a:p>
        </p:txBody>
      </p:sp>
      <p:sp>
        <p:nvSpPr>
          <p:cNvPr id="47" name="TextBox 46">
            <a:extLst>
              <a:ext uri="{FF2B5EF4-FFF2-40B4-BE49-F238E27FC236}">
                <a16:creationId xmlns:a16="http://schemas.microsoft.com/office/drawing/2014/main" id="{89F2D3A2-98AE-4EB1-B8D8-ACC87EE73053}"/>
              </a:ext>
            </a:extLst>
          </p:cNvPr>
          <p:cNvSpPr txBox="1"/>
          <p:nvPr/>
        </p:nvSpPr>
        <p:spPr>
          <a:xfrm rot="16200000">
            <a:off x="3854049" y="3895503"/>
            <a:ext cx="659155" cy="369332"/>
          </a:xfrm>
          <a:prstGeom prst="rect">
            <a:avLst/>
          </a:prstGeom>
          <a:noFill/>
        </p:spPr>
        <p:txBody>
          <a:bodyPr wrap="none" rtlCol="0">
            <a:spAutoFit/>
          </a:bodyPr>
          <a:lstStyle/>
          <a:p>
            <a:r>
              <a:rPr lang="en-GB" dirty="0" err="1">
                <a:solidFill>
                  <a:schemeClr val="bg1"/>
                </a:solidFill>
              </a:rPr>
              <a:t>vNet</a:t>
            </a:r>
            <a:endParaRPr lang="en-GB" dirty="0">
              <a:solidFill>
                <a:schemeClr val="bg1"/>
              </a:solidFill>
            </a:endParaRPr>
          </a:p>
        </p:txBody>
      </p:sp>
    </p:spTree>
    <p:extLst>
      <p:ext uri="{BB962C8B-B14F-4D97-AF65-F5344CB8AC3E}">
        <p14:creationId xmlns:p14="http://schemas.microsoft.com/office/powerpoint/2010/main" val="24116655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D861-5ACE-49FE-8AB4-38E030C82585}"/>
              </a:ext>
            </a:extLst>
          </p:cNvPr>
          <p:cNvSpPr>
            <a:spLocks noGrp="1"/>
          </p:cNvSpPr>
          <p:nvPr>
            <p:ph type="title"/>
          </p:nvPr>
        </p:nvSpPr>
        <p:spPr/>
        <p:txBody>
          <a:bodyPr/>
          <a:lstStyle/>
          <a:p>
            <a:r>
              <a:rPr lang="en-GB" dirty="0"/>
              <a:t>FYI: Subnet Restrictions</a:t>
            </a:r>
          </a:p>
        </p:txBody>
      </p:sp>
      <p:sp>
        <p:nvSpPr>
          <p:cNvPr id="3" name="Content Placeholder 2">
            <a:extLst>
              <a:ext uri="{FF2B5EF4-FFF2-40B4-BE49-F238E27FC236}">
                <a16:creationId xmlns:a16="http://schemas.microsoft.com/office/drawing/2014/main" id="{4D6DF68F-600E-468E-8748-66AB5E076466}"/>
              </a:ext>
            </a:extLst>
          </p:cNvPr>
          <p:cNvSpPr>
            <a:spLocks noGrp="1"/>
          </p:cNvSpPr>
          <p:nvPr>
            <p:ph idx="1"/>
          </p:nvPr>
        </p:nvSpPr>
        <p:spPr>
          <a:xfrm>
            <a:off x="418531" y="996991"/>
            <a:ext cx="8525444" cy="3486519"/>
          </a:xfrm>
        </p:spPr>
        <p:txBody>
          <a:bodyPr/>
          <a:lstStyle/>
          <a:p>
            <a:r>
              <a:rPr lang="en-GB" b="1" dirty="0"/>
              <a:t>Azure reserves 5 IP addresses </a:t>
            </a:r>
            <a:r>
              <a:rPr lang="en-GB" dirty="0"/>
              <a:t>within each subnet, x.x.x.0-x.x.x.3 and the last address of the subnet. </a:t>
            </a:r>
            <a:r>
              <a:rPr lang="en-GB" b="1" dirty="0"/>
              <a:t>x.x.x.1-x.x.x.3 are reserved in each subnet</a:t>
            </a:r>
            <a:r>
              <a:rPr lang="en-GB" dirty="0"/>
              <a:t> for Azure services.</a:t>
            </a:r>
          </a:p>
          <a:p>
            <a:pPr lvl="1"/>
            <a:r>
              <a:rPr lang="en-GB" dirty="0"/>
              <a:t>x.x.x.0: Network address</a:t>
            </a:r>
          </a:p>
          <a:p>
            <a:pPr lvl="1"/>
            <a:r>
              <a:rPr lang="en-GB" dirty="0"/>
              <a:t>x.x.x.1: Reserved by Azure for the default gateway</a:t>
            </a:r>
          </a:p>
          <a:p>
            <a:pPr lvl="1"/>
            <a:r>
              <a:rPr lang="en-GB" dirty="0"/>
              <a:t>x.x.x.2, x.x.x.3: Reserved by Azure to map the Azure DNS IPs to the </a:t>
            </a:r>
            <a:r>
              <a:rPr lang="en-GB" dirty="0" err="1"/>
              <a:t>VNet</a:t>
            </a:r>
            <a:r>
              <a:rPr lang="en-GB" dirty="0"/>
              <a:t> space</a:t>
            </a:r>
          </a:p>
          <a:p>
            <a:pPr lvl="1"/>
            <a:r>
              <a:rPr lang="en-GB" dirty="0"/>
              <a:t>x.x.x.255: Network broadcast address for subnets of size /25 and larger. This will be a different address in smaller subnets.</a:t>
            </a:r>
          </a:p>
          <a:p>
            <a:pPr marL="457200" lvl="1" indent="0">
              <a:buNone/>
            </a:pPr>
            <a:endParaRPr lang="en-GB" dirty="0"/>
          </a:p>
          <a:p>
            <a:endParaRPr lang="en-GB" dirty="0"/>
          </a:p>
          <a:p>
            <a:r>
              <a:rPr lang="en-GB" dirty="0"/>
              <a:t>Azure automatically routes traffic between all subnets within a virtual network, by default. You can create your own routes to override Azure's default routing.</a:t>
            </a:r>
          </a:p>
          <a:p>
            <a:pPr lvl="1"/>
            <a:endParaRPr lang="en-GB" dirty="0"/>
          </a:p>
        </p:txBody>
      </p:sp>
      <p:sp>
        <p:nvSpPr>
          <p:cNvPr id="4" name="Footer Placeholder 3">
            <a:extLst>
              <a:ext uri="{FF2B5EF4-FFF2-40B4-BE49-F238E27FC236}">
                <a16:creationId xmlns:a16="http://schemas.microsoft.com/office/drawing/2014/main" id="{BF73D0D1-5CBF-4962-9655-E51E9C73521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6A6FEBC-B348-4F59-A1D8-3E77C9998B60}"/>
              </a:ext>
            </a:extLst>
          </p:cNvPr>
          <p:cNvSpPr txBox="1"/>
          <p:nvPr/>
        </p:nvSpPr>
        <p:spPr>
          <a:xfrm>
            <a:off x="1819958" y="3903666"/>
            <a:ext cx="6954148" cy="338554"/>
          </a:xfrm>
          <a:prstGeom prst="rect">
            <a:avLst/>
          </a:prstGeom>
          <a:noFill/>
        </p:spPr>
        <p:txBody>
          <a:bodyPr wrap="none" rtlCol="0">
            <a:spAutoFit/>
          </a:bodyPr>
          <a:lstStyle/>
          <a:p>
            <a:r>
              <a:rPr lang="en-GB" sz="1600" i="1" dirty="0"/>
              <a:t>https://docs.microsoft.com/en-us/azure/virtual-network/virtual-networks-faq</a:t>
            </a:r>
          </a:p>
        </p:txBody>
      </p:sp>
      <p:sp>
        <p:nvSpPr>
          <p:cNvPr id="6" name="TextBox 5">
            <a:extLst>
              <a:ext uri="{FF2B5EF4-FFF2-40B4-BE49-F238E27FC236}">
                <a16:creationId xmlns:a16="http://schemas.microsoft.com/office/drawing/2014/main" id="{5411810B-7AF2-4A0A-AD81-54CE61F7A4E8}"/>
              </a:ext>
            </a:extLst>
          </p:cNvPr>
          <p:cNvSpPr txBox="1"/>
          <p:nvPr/>
        </p:nvSpPr>
        <p:spPr>
          <a:xfrm>
            <a:off x="1424173" y="5705588"/>
            <a:ext cx="6808996" cy="1077218"/>
          </a:xfrm>
          <a:prstGeom prst="rect">
            <a:avLst/>
          </a:prstGeom>
          <a:noFill/>
        </p:spPr>
        <p:txBody>
          <a:bodyPr wrap="square" rtlCol="0">
            <a:spAutoFit/>
          </a:bodyPr>
          <a:lstStyle/>
          <a:p>
            <a:r>
              <a:rPr lang="en-GB" sz="1600" dirty="0"/>
              <a:t>https://docs.microsoft.com/en-us/azure/virtual-network/tutorial-create-route-table-cli</a:t>
            </a:r>
          </a:p>
          <a:p>
            <a:r>
              <a:rPr lang="en-GB" sz="1600" i="1" dirty="0"/>
              <a:t>https://docs.microsoft.com/en-us/azure/virtual-network/virtual-networks-udr-overview</a:t>
            </a:r>
          </a:p>
        </p:txBody>
      </p:sp>
    </p:spTree>
    <p:extLst>
      <p:ext uri="{BB962C8B-B14F-4D97-AF65-F5344CB8AC3E}">
        <p14:creationId xmlns:p14="http://schemas.microsoft.com/office/powerpoint/2010/main" val="28416270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C66C0-F2F7-461A-AFEB-E05495C23120}"/>
              </a:ext>
            </a:extLst>
          </p:cNvPr>
          <p:cNvSpPr>
            <a:spLocks noGrp="1"/>
          </p:cNvSpPr>
          <p:nvPr>
            <p:ph type="title"/>
          </p:nvPr>
        </p:nvSpPr>
        <p:spPr>
          <a:xfrm>
            <a:off x="257175" y="0"/>
            <a:ext cx="5028647" cy="844550"/>
          </a:xfrm>
        </p:spPr>
        <p:txBody>
          <a:bodyPr/>
          <a:lstStyle/>
          <a:p>
            <a:r>
              <a:rPr lang="en-GB" dirty="0"/>
              <a:t>Example</a:t>
            </a:r>
          </a:p>
        </p:txBody>
      </p:sp>
      <p:sp>
        <p:nvSpPr>
          <p:cNvPr id="3" name="Content Placeholder 2">
            <a:extLst>
              <a:ext uri="{FF2B5EF4-FFF2-40B4-BE49-F238E27FC236}">
                <a16:creationId xmlns:a16="http://schemas.microsoft.com/office/drawing/2014/main" id="{1C71B772-577A-4401-AA30-36685118C9BB}"/>
              </a:ext>
            </a:extLst>
          </p:cNvPr>
          <p:cNvSpPr>
            <a:spLocks noGrp="1"/>
          </p:cNvSpPr>
          <p:nvPr>
            <p:ph idx="1"/>
          </p:nvPr>
        </p:nvSpPr>
        <p:spPr>
          <a:xfrm>
            <a:off x="229520" y="943898"/>
            <a:ext cx="8464103" cy="4894928"/>
          </a:xfrm>
        </p:spPr>
        <p:txBody>
          <a:bodyPr/>
          <a:lstStyle/>
          <a:p>
            <a:r>
              <a:rPr lang="en-GB" dirty="0"/>
              <a:t>Say we specify </a:t>
            </a:r>
            <a:r>
              <a:rPr lang="en-GB" dirty="0" err="1"/>
              <a:t>vNet</a:t>
            </a:r>
            <a:r>
              <a:rPr lang="en-GB" dirty="0"/>
              <a:t> = </a:t>
            </a:r>
            <a:r>
              <a:rPr lang="en-GB" dirty="0">
                <a:solidFill>
                  <a:srgbClr val="FF0000"/>
                </a:solidFill>
              </a:rPr>
              <a:t>10.1</a:t>
            </a:r>
            <a:r>
              <a:rPr lang="en-GB" dirty="0"/>
              <a:t>.0.0/16</a:t>
            </a:r>
          </a:p>
          <a:p>
            <a:pPr lvl="1"/>
            <a:r>
              <a:rPr lang="en-GB" dirty="0"/>
              <a:t>First 16 bits are reserved for the network address i.e. all subnets will start with 10.1</a:t>
            </a:r>
          </a:p>
          <a:p>
            <a:r>
              <a:rPr lang="en-GB" dirty="0"/>
              <a:t>We can now specify subnets like this</a:t>
            </a:r>
          </a:p>
          <a:p>
            <a:r>
              <a:rPr lang="en-GB" dirty="0"/>
              <a:t>Subnet1 = </a:t>
            </a:r>
            <a:r>
              <a:rPr lang="en-GB" dirty="0">
                <a:solidFill>
                  <a:srgbClr val="FF0000"/>
                </a:solidFill>
              </a:rPr>
              <a:t>10.1.1</a:t>
            </a:r>
            <a:r>
              <a:rPr lang="en-GB" dirty="0"/>
              <a:t>.0/24</a:t>
            </a:r>
          </a:p>
          <a:p>
            <a:pPr lvl="1"/>
            <a:r>
              <a:rPr lang="en-GB" dirty="0"/>
              <a:t>First 24 bits are the subnet address 10.1.1.0 and the remaining 8 bits can be used to generate IP addresses for (255 - 5) VMs ranging between 10.1.1.4 and 10.1.1.254	</a:t>
            </a:r>
          </a:p>
          <a:p>
            <a:r>
              <a:rPr lang="en-GB" dirty="0"/>
              <a:t>Subnet2 = </a:t>
            </a:r>
            <a:r>
              <a:rPr lang="en-GB" dirty="0">
                <a:solidFill>
                  <a:srgbClr val="FF0000"/>
                </a:solidFill>
              </a:rPr>
              <a:t>10.1.2</a:t>
            </a:r>
            <a:r>
              <a:rPr lang="en-GB" dirty="0"/>
              <a:t>.0/24</a:t>
            </a:r>
          </a:p>
          <a:p>
            <a:pPr lvl="1"/>
            <a:r>
              <a:rPr lang="en-GB" dirty="0"/>
              <a:t>First 24 bits are the subnet address 10.1.2.0 and the remaining 8 bits can be used to generate IP addresses for (255 - 5) VMs ranging between 10.1.2.4 and 10.1.2.254</a:t>
            </a:r>
          </a:p>
        </p:txBody>
      </p:sp>
      <p:sp>
        <p:nvSpPr>
          <p:cNvPr id="4" name="Footer Placeholder 3">
            <a:extLst>
              <a:ext uri="{FF2B5EF4-FFF2-40B4-BE49-F238E27FC236}">
                <a16:creationId xmlns:a16="http://schemas.microsoft.com/office/drawing/2014/main" id="{28E10482-F0A8-433D-B54C-8F94FA0E8AB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AB1F462-7435-4433-AB16-26864E97B198}"/>
              </a:ext>
            </a:extLst>
          </p:cNvPr>
          <p:cNvSpPr txBox="1"/>
          <p:nvPr/>
        </p:nvSpPr>
        <p:spPr>
          <a:xfrm>
            <a:off x="145576" y="6328330"/>
            <a:ext cx="8768903" cy="369332"/>
          </a:xfrm>
          <a:prstGeom prst="rect">
            <a:avLst/>
          </a:prstGeom>
          <a:solidFill>
            <a:schemeClr val="bg1"/>
          </a:solidFill>
          <a:ln>
            <a:solidFill>
              <a:srgbClr val="FF0000"/>
            </a:solidFill>
          </a:ln>
        </p:spPr>
        <p:txBody>
          <a:bodyPr wrap="square" rtlCol="0">
            <a:spAutoFit/>
          </a:bodyPr>
          <a:lstStyle/>
          <a:p>
            <a:r>
              <a:rPr lang="en-GB" dirty="0"/>
              <a:t>The private VM addresses can be allocated dynamically by Azure or statically by you</a:t>
            </a:r>
          </a:p>
        </p:txBody>
      </p:sp>
      <p:graphicFrame>
        <p:nvGraphicFramePr>
          <p:cNvPr id="6" name="Table 6">
            <a:extLst>
              <a:ext uri="{FF2B5EF4-FFF2-40B4-BE49-F238E27FC236}">
                <a16:creationId xmlns:a16="http://schemas.microsoft.com/office/drawing/2014/main" id="{5E466CA1-B946-4810-A490-CEB933016F02}"/>
              </a:ext>
            </a:extLst>
          </p:cNvPr>
          <p:cNvGraphicFramePr>
            <a:graphicFrameLocks noGrp="1"/>
          </p:cNvGraphicFramePr>
          <p:nvPr>
            <p:extLst>
              <p:ext uri="{D42A27DB-BD31-4B8C-83A1-F6EECF244321}">
                <p14:modId xmlns:p14="http://schemas.microsoft.com/office/powerpoint/2010/main" val="1142408035"/>
              </p:ext>
            </p:extLst>
          </p:nvPr>
        </p:nvGraphicFramePr>
        <p:xfrm>
          <a:off x="1069980" y="4921364"/>
          <a:ext cx="6096000" cy="1219200"/>
        </p:xfrm>
        <a:graphic>
          <a:graphicData uri="http://schemas.openxmlformats.org/drawingml/2006/table">
            <a:tbl>
              <a:tblPr firstRow="1" bandRow="1">
                <a:tableStyleId>{5940675A-B579-460E-94D1-54222C63F5DA}</a:tableStyleId>
              </a:tblPr>
              <a:tblGrid>
                <a:gridCol w="1219200">
                  <a:extLst>
                    <a:ext uri="{9D8B030D-6E8A-4147-A177-3AD203B41FA5}">
                      <a16:colId xmlns:a16="http://schemas.microsoft.com/office/drawing/2014/main" val="2080741836"/>
                    </a:ext>
                  </a:extLst>
                </a:gridCol>
                <a:gridCol w="1219200">
                  <a:extLst>
                    <a:ext uri="{9D8B030D-6E8A-4147-A177-3AD203B41FA5}">
                      <a16:colId xmlns:a16="http://schemas.microsoft.com/office/drawing/2014/main" val="864133150"/>
                    </a:ext>
                  </a:extLst>
                </a:gridCol>
                <a:gridCol w="1219200">
                  <a:extLst>
                    <a:ext uri="{9D8B030D-6E8A-4147-A177-3AD203B41FA5}">
                      <a16:colId xmlns:a16="http://schemas.microsoft.com/office/drawing/2014/main" val="1822532764"/>
                    </a:ext>
                  </a:extLst>
                </a:gridCol>
                <a:gridCol w="1219200">
                  <a:extLst>
                    <a:ext uri="{9D8B030D-6E8A-4147-A177-3AD203B41FA5}">
                      <a16:colId xmlns:a16="http://schemas.microsoft.com/office/drawing/2014/main" val="315720642"/>
                    </a:ext>
                  </a:extLst>
                </a:gridCol>
                <a:gridCol w="1219200">
                  <a:extLst>
                    <a:ext uri="{9D8B030D-6E8A-4147-A177-3AD203B41FA5}">
                      <a16:colId xmlns:a16="http://schemas.microsoft.com/office/drawing/2014/main" val="2633321221"/>
                    </a:ext>
                  </a:extLst>
                </a:gridCol>
              </a:tblGrid>
              <a:tr h="248952">
                <a:tc>
                  <a:txBody>
                    <a:bodyPr/>
                    <a:lstStyle/>
                    <a:p>
                      <a:pPr algn="ctr"/>
                      <a:r>
                        <a:rPr lang="en-GB" sz="1400" b="1" dirty="0" err="1"/>
                        <a:t>vNet</a:t>
                      </a:r>
                      <a:endParaRPr lang="en-GB" sz="1400" b="1" dirty="0"/>
                    </a:p>
                  </a:txBody>
                  <a:tcPr>
                    <a:lnR w="19050" cap="flat" cmpd="sng" algn="ctr">
                      <a:solidFill>
                        <a:schemeClr val="tx1"/>
                      </a:solidFill>
                      <a:prstDash val="solid"/>
                      <a:round/>
                      <a:headEnd type="none" w="med" len="med"/>
                      <a:tailEnd type="none" w="med" len="med"/>
                    </a:lnR>
                    <a:solidFill>
                      <a:schemeClr val="bg1"/>
                    </a:solidFill>
                  </a:tcPr>
                </a:tc>
                <a:tc>
                  <a:txBody>
                    <a:bodyPr/>
                    <a:lstStyle/>
                    <a:p>
                      <a:pPr algn="ctr"/>
                      <a:r>
                        <a:rPr lang="en-GB" sz="1400" b="1" dirty="0"/>
                        <a:t>10</a:t>
                      </a:r>
                    </a:p>
                  </a:txBody>
                  <a:tcPr>
                    <a:lnL w="19050" cap="flat" cmpd="sng" algn="ctr">
                      <a:solidFill>
                        <a:schemeClr val="tx1"/>
                      </a:solidFill>
                      <a:prstDash val="solid"/>
                      <a:round/>
                      <a:headEnd type="none" w="med" len="med"/>
                      <a:tailEnd type="none" w="med" len="med"/>
                    </a:lnL>
                    <a:lnT w="19050" cap="flat" cmpd="sng" algn="ctr">
                      <a:solidFill>
                        <a:schemeClr val="tx1"/>
                      </a:solidFill>
                      <a:prstDash val="solid"/>
                      <a:round/>
                      <a:headEnd type="none" w="med" len="med"/>
                      <a:tailEnd type="none" w="med" len="med"/>
                    </a:lnT>
                    <a:solidFill>
                      <a:schemeClr val="accent6">
                        <a:lumMod val="20000"/>
                        <a:lumOff val="80000"/>
                      </a:schemeClr>
                    </a:solidFill>
                  </a:tcPr>
                </a:tc>
                <a:tc>
                  <a:txBody>
                    <a:bodyPr/>
                    <a:lstStyle/>
                    <a:p>
                      <a:pPr algn="ctr"/>
                      <a:r>
                        <a:rPr lang="en-GB" sz="1400" b="1" dirty="0"/>
                        <a:t>1</a:t>
                      </a:r>
                    </a:p>
                  </a:txBody>
                  <a:tcPr>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solidFill>
                      <a:schemeClr val="accent6">
                        <a:lumMod val="20000"/>
                        <a:lumOff val="80000"/>
                      </a:schemeClr>
                    </a:solidFill>
                  </a:tcPr>
                </a:tc>
                <a:tc>
                  <a:txBody>
                    <a:bodyPr/>
                    <a:lstStyle/>
                    <a:p>
                      <a:pPr algn="ctr"/>
                      <a:r>
                        <a:rPr lang="en-GB" sz="1400" b="1" dirty="0"/>
                        <a:t>0</a:t>
                      </a:r>
                    </a:p>
                  </a:txBody>
                  <a:tcPr>
                    <a:lnL w="19050" cap="flat" cmpd="sng" algn="ctr">
                      <a:solidFill>
                        <a:schemeClr val="tx1"/>
                      </a:solidFill>
                      <a:prstDash val="solid"/>
                      <a:round/>
                      <a:headEnd type="none" w="med" len="med"/>
                      <a:tailEnd type="none" w="med" len="med"/>
                    </a:lnL>
                    <a:solidFill>
                      <a:schemeClr val="bg1"/>
                    </a:solidFill>
                  </a:tcPr>
                </a:tc>
                <a:tc>
                  <a:txBody>
                    <a:bodyPr/>
                    <a:lstStyle/>
                    <a:p>
                      <a:pPr algn="ctr"/>
                      <a:r>
                        <a:rPr lang="en-GB" sz="1400" b="1" dirty="0"/>
                        <a:t>0</a:t>
                      </a:r>
                    </a:p>
                  </a:txBody>
                  <a:tcPr>
                    <a:solidFill>
                      <a:schemeClr val="bg1"/>
                    </a:solidFill>
                  </a:tcPr>
                </a:tc>
                <a:extLst>
                  <a:ext uri="{0D108BD9-81ED-4DB2-BD59-A6C34878D82A}">
                    <a16:rowId xmlns:a16="http://schemas.microsoft.com/office/drawing/2014/main" val="3705088632"/>
                  </a:ext>
                </a:extLst>
              </a:tr>
              <a:tr h="297000">
                <a:tc>
                  <a:txBody>
                    <a:bodyPr/>
                    <a:lstStyle/>
                    <a:p>
                      <a:pPr algn="ctr"/>
                      <a:r>
                        <a:rPr lang="en-GB" sz="1400" b="1" dirty="0"/>
                        <a:t>Subnet1</a:t>
                      </a:r>
                    </a:p>
                  </a:txBody>
                  <a:tcPr>
                    <a:lnR w="1905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400" b="1" dirty="0"/>
                        <a:t>10</a:t>
                      </a:r>
                    </a:p>
                  </a:txBody>
                  <a:tcPr>
                    <a:lnL w="1905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GB" sz="1400" b="1" dirty="0"/>
                        <a:t>1</a:t>
                      </a:r>
                    </a:p>
                  </a:txBody>
                  <a:tcPr>
                    <a:lnR w="1905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GB" sz="1400" b="1" dirty="0"/>
                        <a:t>1</a:t>
                      </a:r>
                    </a:p>
                  </a:txBody>
                  <a:tcPr>
                    <a:lnL w="1905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lgn="ctr"/>
                      <a:r>
                        <a:rPr lang="en-GB" sz="1400" b="1" dirty="0"/>
                        <a:t>0</a:t>
                      </a:r>
                    </a:p>
                  </a:txBody>
                  <a:tcPr>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93364699"/>
                  </a:ext>
                </a:extLst>
              </a:tr>
              <a:tr h="297000">
                <a:tc>
                  <a:txBody>
                    <a:bodyPr/>
                    <a:lstStyle/>
                    <a:p>
                      <a:pPr algn="ctr"/>
                      <a:r>
                        <a:rPr lang="en-GB" sz="1400" b="1" dirty="0"/>
                        <a:t>Subnet2</a:t>
                      </a:r>
                    </a:p>
                  </a:txBody>
                  <a:tcPr>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400" b="1" dirty="0"/>
                        <a:t>10</a:t>
                      </a:r>
                    </a:p>
                  </a:txBody>
                  <a:tcPr>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GB" sz="1400" b="1" dirty="0"/>
                        <a:t>1</a:t>
                      </a:r>
                    </a:p>
                  </a:txBody>
                  <a:tcPr>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GB" sz="1400" b="1" dirty="0"/>
                        <a:t>2</a:t>
                      </a:r>
                    </a:p>
                  </a:txBody>
                  <a:tcPr>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a:txBody>
                    <a:bodyPr/>
                    <a:lstStyle/>
                    <a:p>
                      <a:pPr algn="ctr"/>
                      <a:r>
                        <a:rPr lang="en-GB" sz="1400" b="1"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14734816"/>
                  </a:ext>
                </a:extLst>
              </a:tr>
              <a:tr h="297000">
                <a:tc>
                  <a:txBody>
                    <a:bodyPr/>
                    <a:lstStyle/>
                    <a:p>
                      <a:pPr algn="ctr"/>
                      <a:r>
                        <a:rPr lang="en-GB" sz="1400" b="1" dirty="0">
                          <a:solidFill>
                            <a:schemeClr val="tx1"/>
                          </a:solidFill>
                        </a:rPr>
                        <a:t>Bit Mask</a:t>
                      </a:r>
                    </a:p>
                  </a:txBody>
                  <a:tcPr>
                    <a:lnL w="12700" cmpd="sng">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GB" sz="1400" b="1" dirty="0">
                          <a:solidFill>
                            <a:schemeClr val="tx1"/>
                          </a:solidFill>
                        </a:rPr>
                        <a:t>8</a:t>
                      </a:r>
                    </a:p>
                  </a:txBody>
                  <a:tcPr>
                    <a:lnL w="12700" cmpd="sng">
                      <a:noFill/>
                    </a:lnL>
                    <a:lnR w="12700" cap="flat" cmpd="sng" algn="ctr">
                      <a:noFill/>
                      <a:prstDash val="solid"/>
                      <a:round/>
                      <a:headEnd type="none" w="med" len="med"/>
                      <a:tailEnd type="none" w="med" len="med"/>
                    </a:lnR>
                    <a:lnT w="1905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GB" sz="1400" b="1" dirty="0">
                          <a:solidFill>
                            <a:schemeClr val="tx1"/>
                          </a:solidFill>
                        </a:rPr>
                        <a:t>16</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905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GB" sz="1400" b="1" dirty="0">
                          <a:solidFill>
                            <a:schemeClr val="tx1"/>
                          </a:solidFill>
                        </a:rPr>
                        <a:t>24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GB" sz="1400" b="1" dirty="0">
                          <a:solidFill>
                            <a:schemeClr val="tx1"/>
                          </a:solidFill>
                        </a:rPr>
                        <a:t>32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51622056"/>
                  </a:ext>
                </a:extLst>
              </a:tr>
            </a:tbl>
          </a:graphicData>
        </a:graphic>
      </p:graphicFrame>
      <p:sp>
        <p:nvSpPr>
          <p:cNvPr id="7" name="TextBox 6">
            <a:extLst>
              <a:ext uri="{FF2B5EF4-FFF2-40B4-BE49-F238E27FC236}">
                <a16:creationId xmlns:a16="http://schemas.microsoft.com/office/drawing/2014/main" id="{A1F061DA-10F0-4C70-AE04-7DC15DFE819D}"/>
              </a:ext>
            </a:extLst>
          </p:cNvPr>
          <p:cNvSpPr txBox="1"/>
          <p:nvPr/>
        </p:nvSpPr>
        <p:spPr>
          <a:xfrm>
            <a:off x="5717707" y="3349866"/>
            <a:ext cx="2896545" cy="276999"/>
          </a:xfrm>
          <a:prstGeom prst="rect">
            <a:avLst/>
          </a:prstGeom>
          <a:noFill/>
          <a:ln>
            <a:solidFill>
              <a:schemeClr val="tx1"/>
            </a:solidFill>
          </a:ln>
        </p:spPr>
        <p:txBody>
          <a:bodyPr wrap="square" rtlCol="0">
            <a:spAutoFit/>
          </a:bodyPr>
          <a:lstStyle/>
          <a:p>
            <a:r>
              <a:rPr lang="en-GB" sz="1200" i="1" dirty="0"/>
              <a:t>Remember Azure uses x.x.x.1 to x.x.x.3</a:t>
            </a:r>
          </a:p>
        </p:txBody>
      </p:sp>
      <p:graphicFrame>
        <p:nvGraphicFramePr>
          <p:cNvPr id="9" name="Table 9">
            <a:extLst>
              <a:ext uri="{FF2B5EF4-FFF2-40B4-BE49-F238E27FC236}">
                <a16:creationId xmlns:a16="http://schemas.microsoft.com/office/drawing/2014/main" id="{27CC76D2-FBD4-41D8-8EF8-7F3FC56BF066}"/>
              </a:ext>
            </a:extLst>
          </p:cNvPr>
          <p:cNvGraphicFramePr>
            <a:graphicFrameLocks noGrp="1"/>
          </p:cNvGraphicFramePr>
          <p:nvPr>
            <p:extLst>
              <p:ext uri="{D42A27DB-BD31-4B8C-83A1-F6EECF244321}">
                <p14:modId xmlns:p14="http://schemas.microsoft.com/office/powerpoint/2010/main" val="1054756560"/>
              </p:ext>
            </p:extLst>
          </p:nvPr>
        </p:nvGraphicFramePr>
        <p:xfrm>
          <a:off x="6214479" y="71105"/>
          <a:ext cx="2700000" cy="1066800"/>
        </p:xfrm>
        <a:graphic>
          <a:graphicData uri="http://schemas.openxmlformats.org/drawingml/2006/table">
            <a:tbl>
              <a:tblPr firstRow="1" bandRow="1">
                <a:tableStyleId>{5940675A-B579-460E-94D1-54222C63F5DA}</a:tableStyleId>
              </a:tblPr>
              <a:tblGrid>
                <a:gridCol w="540000">
                  <a:extLst>
                    <a:ext uri="{9D8B030D-6E8A-4147-A177-3AD203B41FA5}">
                      <a16:colId xmlns:a16="http://schemas.microsoft.com/office/drawing/2014/main" val="2710493743"/>
                    </a:ext>
                  </a:extLst>
                </a:gridCol>
                <a:gridCol w="540000">
                  <a:extLst>
                    <a:ext uri="{9D8B030D-6E8A-4147-A177-3AD203B41FA5}">
                      <a16:colId xmlns:a16="http://schemas.microsoft.com/office/drawing/2014/main" val="3600066447"/>
                    </a:ext>
                  </a:extLst>
                </a:gridCol>
                <a:gridCol w="540000">
                  <a:extLst>
                    <a:ext uri="{9D8B030D-6E8A-4147-A177-3AD203B41FA5}">
                      <a16:colId xmlns:a16="http://schemas.microsoft.com/office/drawing/2014/main" val="236856527"/>
                    </a:ext>
                  </a:extLst>
                </a:gridCol>
                <a:gridCol w="540000">
                  <a:extLst>
                    <a:ext uri="{9D8B030D-6E8A-4147-A177-3AD203B41FA5}">
                      <a16:colId xmlns:a16="http://schemas.microsoft.com/office/drawing/2014/main" val="575617424"/>
                    </a:ext>
                  </a:extLst>
                </a:gridCol>
                <a:gridCol w="540000">
                  <a:extLst>
                    <a:ext uri="{9D8B030D-6E8A-4147-A177-3AD203B41FA5}">
                      <a16:colId xmlns:a16="http://schemas.microsoft.com/office/drawing/2014/main" val="1010663883"/>
                    </a:ext>
                  </a:extLst>
                </a:gridCol>
              </a:tblGrid>
              <a:tr h="201600">
                <a:tc>
                  <a:txBody>
                    <a:bodyPr/>
                    <a:lstStyle/>
                    <a:p>
                      <a:pPr algn="ctr"/>
                      <a:r>
                        <a:rPr lang="en-GB" sz="800" dirty="0"/>
                        <a:t>Mask</a:t>
                      </a:r>
                    </a:p>
                  </a:txBody>
                  <a:tcPr>
                    <a:solidFill>
                      <a:schemeClr val="bg1"/>
                    </a:solidFill>
                  </a:tcPr>
                </a:tc>
                <a:tc gridSpan="4">
                  <a:txBody>
                    <a:bodyPr/>
                    <a:lstStyle/>
                    <a:p>
                      <a:pPr algn="ctr"/>
                      <a:r>
                        <a:rPr lang="en-GB" sz="800" dirty="0"/>
                        <a:t>Bits</a:t>
                      </a:r>
                    </a:p>
                  </a:txBody>
                  <a:tcPr>
                    <a:solidFill>
                      <a:schemeClr val="bg1"/>
                    </a:solidFill>
                  </a:tcPr>
                </a:tc>
                <a:tc hMerge="1">
                  <a:txBody>
                    <a:bodyPr/>
                    <a:lstStyle/>
                    <a:p>
                      <a:pPr algn="ctr"/>
                      <a:endParaRPr lang="en-GB" sz="1100" dirty="0"/>
                    </a:p>
                  </a:txBody>
                  <a:tcPr>
                    <a:solidFill>
                      <a:schemeClr val="bg1"/>
                    </a:solidFill>
                  </a:tcPr>
                </a:tc>
                <a:tc hMerge="1">
                  <a:txBody>
                    <a:bodyPr/>
                    <a:lstStyle/>
                    <a:p>
                      <a:pPr algn="ctr"/>
                      <a:endParaRPr lang="en-GB" sz="1100" dirty="0"/>
                    </a:p>
                  </a:txBody>
                  <a:tcPr>
                    <a:solidFill>
                      <a:schemeClr val="bg1"/>
                    </a:solidFill>
                  </a:tcPr>
                </a:tc>
                <a:tc hMerge="1">
                  <a:txBody>
                    <a:bodyPr/>
                    <a:lstStyle/>
                    <a:p>
                      <a:pPr algn="ctr"/>
                      <a:endParaRPr lang="en-GB" sz="1100" dirty="0"/>
                    </a:p>
                  </a:txBody>
                  <a:tcPr>
                    <a:solidFill>
                      <a:schemeClr val="bg1"/>
                    </a:solidFill>
                  </a:tcPr>
                </a:tc>
                <a:extLst>
                  <a:ext uri="{0D108BD9-81ED-4DB2-BD59-A6C34878D82A}">
                    <a16:rowId xmlns:a16="http://schemas.microsoft.com/office/drawing/2014/main" val="2806674768"/>
                  </a:ext>
                </a:extLst>
              </a:tr>
              <a:tr h="201600">
                <a:tc>
                  <a:txBody>
                    <a:bodyPr/>
                    <a:lstStyle/>
                    <a:p>
                      <a:pPr algn="ctr"/>
                      <a:r>
                        <a:rPr lang="en-GB" sz="800" b="1" dirty="0"/>
                        <a:t>8</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0</a:t>
                      </a:r>
                    </a:p>
                  </a:txBody>
                  <a:tcPr>
                    <a:solidFill>
                      <a:schemeClr val="bg1"/>
                    </a:solidFill>
                  </a:tcPr>
                </a:tc>
                <a:tc>
                  <a:txBody>
                    <a:bodyPr/>
                    <a:lstStyle/>
                    <a:p>
                      <a:pPr algn="ctr"/>
                      <a:r>
                        <a:rPr lang="en-GB" sz="800" dirty="0"/>
                        <a:t>0</a:t>
                      </a:r>
                    </a:p>
                  </a:txBody>
                  <a:tcPr>
                    <a:solidFill>
                      <a:schemeClr val="bg1"/>
                    </a:solidFill>
                  </a:tcPr>
                </a:tc>
                <a:tc>
                  <a:txBody>
                    <a:bodyPr/>
                    <a:lstStyle/>
                    <a:p>
                      <a:pPr algn="ctr"/>
                      <a:r>
                        <a:rPr lang="en-GB" sz="800" dirty="0"/>
                        <a:t>0</a:t>
                      </a:r>
                    </a:p>
                  </a:txBody>
                  <a:tcPr>
                    <a:solidFill>
                      <a:schemeClr val="bg1"/>
                    </a:solidFill>
                  </a:tcPr>
                </a:tc>
                <a:extLst>
                  <a:ext uri="{0D108BD9-81ED-4DB2-BD59-A6C34878D82A}">
                    <a16:rowId xmlns:a16="http://schemas.microsoft.com/office/drawing/2014/main" val="41634677"/>
                  </a:ext>
                </a:extLst>
              </a:tr>
              <a:tr h="201600">
                <a:tc>
                  <a:txBody>
                    <a:bodyPr/>
                    <a:lstStyle/>
                    <a:p>
                      <a:pPr algn="ctr"/>
                      <a:r>
                        <a:rPr lang="en-GB" sz="800" b="1" dirty="0"/>
                        <a:t>16</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0</a:t>
                      </a:r>
                    </a:p>
                  </a:txBody>
                  <a:tcPr>
                    <a:solidFill>
                      <a:schemeClr val="bg1"/>
                    </a:solidFill>
                  </a:tcPr>
                </a:tc>
                <a:tc>
                  <a:txBody>
                    <a:bodyPr/>
                    <a:lstStyle/>
                    <a:p>
                      <a:pPr algn="ctr"/>
                      <a:r>
                        <a:rPr lang="en-GB" sz="800" dirty="0"/>
                        <a:t>0</a:t>
                      </a:r>
                    </a:p>
                  </a:txBody>
                  <a:tcPr>
                    <a:solidFill>
                      <a:schemeClr val="bg1"/>
                    </a:solidFill>
                  </a:tcPr>
                </a:tc>
                <a:extLst>
                  <a:ext uri="{0D108BD9-81ED-4DB2-BD59-A6C34878D82A}">
                    <a16:rowId xmlns:a16="http://schemas.microsoft.com/office/drawing/2014/main" val="2712571113"/>
                  </a:ext>
                </a:extLst>
              </a:tr>
              <a:tr h="201600">
                <a:tc>
                  <a:txBody>
                    <a:bodyPr/>
                    <a:lstStyle/>
                    <a:p>
                      <a:pPr algn="ctr"/>
                      <a:r>
                        <a:rPr lang="en-GB" sz="800" b="1" dirty="0"/>
                        <a:t>24</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0</a:t>
                      </a:r>
                    </a:p>
                  </a:txBody>
                  <a:tcPr>
                    <a:solidFill>
                      <a:schemeClr val="bg1"/>
                    </a:solidFill>
                  </a:tcPr>
                </a:tc>
                <a:extLst>
                  <a:ext uri="{0D108BD9-81ED-4DB2-BD59-A6C34878D82A}">
                    <a16:rowId xmlns:a16="http://schemas.microsoft.com/office/drawing/2014/main" val="1017178753"/>
                  </a:ext>
                </a:extLst>
              </a:tr>
              <a:tr h="201600">
                <a:tc>
                  <a:txBody>
                    <a:bodyPr/>
                    <a:lstStyle/>
                    <a:p>
                      <a:pPr algn="ctr"/>
                      <a:r>
                        <a:rPr lang="en-GB" sz="800" b="1" dirty="0"/>
                        <a:t>32</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255</a:t>
                      </a:r>
                    </a:p>
                  </a:txBody>
                  <a:tcPr>
                    <a:solidFill>
                      <a:schemeClr val="bg1"/>
                    </a:solidFill>
                  </a:tcPr>
                </a:tc>
                <a:tc>
                  <a:txBody>
                    <a:bodyPr/>
                    <a:lstStyle/>
                    <a:p>
                      <a:pPr algn="ctr"/>
                      <a:r>
                        <a:rPr lang="en-GB" sz="800" dirty="0"/>
                        <a:t>255</a:t>
                      </a:r>
                    </a:p>
                  </a:txBody>
                  <a:tcPr>
                    <a:solidFill>
                      <a:schemeClr val="bg1"/>
                    </a:solidFill>
                  </a:tcPr>
                </a:tc>
                <a:extLst>
                  <a:ext uri="{0D108BD9-81ED-4DB2-BD59-A6C34878D82A}">
                    <a16:rowId xmlns:a16="http://schemas.microsoft.com/office/drawing/2014/main" val="1827532280"/>
                  </a:ext>
                </a:extLst>
              </a:tr>
            </a:tbl>
          </a:graphicData>
        </a:graphic>
      </p:graphicFrame>
    </p:spTree>
    <p:extLst>
      <p:ext uri="{BB962C8B-B14F-4D97-AF65-F5344CB8AC3E}">
        <p14:creationId xmlns:p14="http://schemas.microsoft.com/office/powerpoint/2010/main" val="8960106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7ABE3-2BAA-4AA9-BAC8-D7B992387B94}"/>
              </a:ext>
            </a:extLst>
          </p:cNvPr>
          <p:cNvSpPr>
            <a:spLocks noGrp="1"/>
          </p:cNvSpPr>
          <p:nvPr>
            <p:ph type="title"/>
          </p:nvPr>
        </p:nvSpPr>
        <p:spPr/>
        <p:txBody>
          <a:bodyPr/>
          <a:lstStyle/>
          <a:p>
            <a:r>
              <a:rPr lang="en-GB" dirty="0"/>
              <a:t>Creating a </a:t>
            </a:r>
            <a:r>
              <a:rPr lang="en-GB" dirty="0" err="1"/>
              <a:t>vNet</a:t>
            </a:r>
            <a:endParaRPr lang="en-GB" dirty="0"/>
          </a:p>
        </p:txBody>
      </p:sp>
      <p:sp>
        <p:nvSpPr>
          <p:cNvPr id="3" name="Content Placeholder 2">
            <a:extLst>
              <a:ext uri="{FF2B5EF4-FFF2-40B4-BE49-F238E27FC236}">
                <a16:creationId xmlns:a16="http://schemas.microsoft.com/office/drawing/2014/main" id="{B54B88D1-2B19-4A07-B2A0-A8804D48D2F6}"/>
              </a:ext>
            </a:extLst>
          </p:cNvPr>
          <p:cNvSpPr>
            <a:spLocks noGrp="1"/>
          </p:cNvSpPr>
          <p:nvPr>
            <p:ph idx="1"/>
          </p:nvPr>
        </p:nvSpPr>
        <p:spPr>
          <a:xfrm>
            <a:off x="167148" y="732504"/>
            <a:ext cx="8776827" cy="5106322"/>
          </a:xfrm>
        </p:spPr>
        <p:txBody>
          <a:bodyPr/>
          <a:lstStyle/>
          <a:p>
            <a:r>
              <a:rPr lang="en-GB" dirty="0"/>
              <a:t>Create the </a:t>
            </a:r>
            <a:r>
              <a:rPr lang="en-GB" u="sng" dirty="0"/>
              <a:t>default</a:t>
            </a:r>
            <a:r>
              <a:rPr lang="en-GB" dirty="0"/>
              <a:t> virtual network “</a:t>
            </a:r>
            <a:r>
              <a:rPr lang="en-GB" dirty="0" err="1"/>
              <a:t>myVNet</a:t>
            </a:r>
            <a:r>
              <a:rPr lang="en-GB" dirty="0"/>
              <a:t>” with a new </a:t>
            </a:r>
            <a:r>
              <a:rPr lang="en-GB" u="sng" dirty="0"/>
              <a:t>default</a:t>
            </a:r>
            <a:r>
              <a:rPr lang="en-GB" dirty="0"/>
              <a:t> subnet “</a:t>
            </a:r>
            <a:r>
              <a:rPr lang="en-GB" dirty="0" err="1"/>
              <a:t>mySubnet</a:t>
            </a:r>
            <a:r>
              <a:rPr lang="en-GB" dirty="0"/>
              <a:t>”, which will be used when any VM is created without specifying a virtual network </a:t>
            </a:r>
            <a:r>
              <a:rPr lang="en-GB" sz="1400" dirty="0"/>
              <a:t>(Note: if you use the portal you have to create a default subnet)</a:t>
            </a:r>
            <a:endParaRPr lang="en-GB" dirty="0"/>
          </a:p>
          <a:p>
            <a:endParaRPr lang="en-GB" dirty="0"/>
          </a:p>
          <a:p>
            <a:endParaRPr lang="en-GB" dirty="0"/>
          </a:p>
          <a:p>
            <a:r>
              <a:rPr lang="en-GB" dirty="0"/>
              <a:t>Include a specific IP prefix the </a:t>
            </a:r>
            <a:r>
              <a:rPr lang="en-GB" dirty="0" err="1"/>
              <a:t>vNet</a:t>
            </a:r>
            <a:r>
              <a:rPr lang="en-GB" dirty="0"/>
              <a:t> (--address-prefix) and the first subnet IP address range (--subnet-prefix) which must be within the address space you entered for the virtual network</a:t>
            </a:r>
          </a:p>
          <a:p>
            <a:endParaRPr lang="en-GB" dirty="0"/>
          </a:p>
          <a:p>
            <a:endParaRPr lang="en-GB" dirty="0"/>
          </a:p>
          <a:p>
            <a:r>
              <a:rPr lang="en-GB" dirty="0"/>
              <a:t>Add a second subnet with subnet address </a:t>
            </a:r>
            <a:r>
              <a:rPr lang="en-GB"/>
              <a:t>range 10.1.2.0/24</a:t>
            </a:r>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B2C1A4C6-4423-4600-B122-18D58B936FA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6405F79-34B8-495F-86EF-D5A713CF0E05}"/>
              </a:ext>
            </a:extLst>
          </p:cNvPr>
          <p:cNvSpPr txBox="1"/>
          <p:nvPr/>
        </p:nvSpPr>
        <p:spPr>
          <a:xfrm>
            <a:off x="101139" y="1814660"/>
            <a:ext cx="8941721" cy="64633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vnet</a:t>
            </a:r>
            <a:r>
              <a:rPr lang="en-GB" dirty="0">
                <a:solidFill>
                  <a:schemeClr val="accent1">
                    <a:lumMod val="50000"/>
                  </a:schemeClr>
                </a:solidFill>
              </a:rPr>
              <a:t> create --name </a:t>
            </a:r>
            <a:r>
              <a:rPr lang="en-GB" dirty="0" err="1">
                <a:solidFill>
                  <a:srgbClr val="FFC000"/>
                </a:solidFill>
              </a:rPr>
              <a:t>myVNet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--subnet-name </a:t>
            </a:r>
            <a:r>
              <a:rPr lang="en-GB" dirty="0" err="1">
                <a:solidFill>
                  <a:srgbClr val="FFC000"/>
                </a:solidFill>
              </a:rPr>
              <a:t>mySubnet</a:t>
            </a:r>
            <a:endParaRPr lang="en-GB" dirty="0">
              <a:solidFill>
                <a:srgbClr val="FFC000"/>
              </a:solidFill>
            </a:endParaRPr>
          </a:p>
        </p:txBody>
      </p:sp>
      <p:sp>
        <p:nvSpPr>
          <p:cNvPr id="6" name="TextBox 5">
            <a:extLst>
              <a:ext uri="{FF2B5EF4-FFF2-40B4-BE49-F238E27FC236}">
                <a16:creationId xmlns:a16="http://schemas.microsoft.com/office/drawing/2014/main" id="{12D83D1C-3E95-462B-BF4D-DC442BA195C8}"/>
              </a:ext>
            </a:extLst>
          </p:cNvPr>
          <p:cNvSpPr txBox="1"/>
          <p:nvPr/>
        </p:nvSpPr>
        <p:spPr>
          <a:xfrm>
            <a:off x="84700" y="3487449"/>
            <a:ext cx="8941721" cy="64633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vnet</a:t>
            </a:r>
            <a:r>
              <a:rPr lang="en-GB" dirty="0">
                <a:solidFill>
                  <a:schemeClr val="accent1">
                    <a:lumMod val="50000"/>
                  </a:schemeClr>
                </a:solidFill>
              </a:rPr>
              <a:t> create --name </a:t>
            </a:r>
            <a:r>
              <a:rPr lang="en-GB" dirty="0" err="1">
                <a:solidFill>
                  <a:srgbClr val="FFC000"/>
                </a:solidFill>
              </a:rPr>
              <a:t>myVNet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--subnet-name </a:t>
            </a:r>
            <a:r>
              <a:rPr lang="en-GB" dirty="0" err="1">
                <a:solidFill>
                  <a:srgbClr val="FFC000"/>
                </a:solidFill>
              </a:rPr>
              <a:t>mySubnet</a:t>
            </a:r>
            <a:r>
              <a:rPr lang="en-GB" dirty="0">
                <a:solidFill>
                  <a:srgbClr val="FFC000"/>
                </a:solidFill>
              </a:rPr>
              <a:t> </a:t>
            </a:r>
            <a:r>
              <a:rPr lang="en-GB" dirty="0">
                <a:solidFill>
                  <a:schemeClr val="accent1">
                    <a:lumMod val="50000"/>
                  </a:schemeClr>
                </a:solidFill>
              </a:rPr>
              <a:t>--address-prefix </a:t>
            </a:r>
            <a:r>
              <a:rPr lang="en-GB" dirty="0">
                <a:solidFill>
                  <a:srgbClr val="FFC000"/>
                </a:solidFill>
              </a:rPr>
              <a:t>10.1.0.0/16</a:t>
            </a:r>
            <a:r>
              <a:rPr lang="en-GB" dirty="0">
                <a:solidFill>
                  <a:schemeClr val="accent1">
                    <a:lumMod val="50000"/>
                  </a:schemeClr>
                </a:solidFill>
              </a:rPr>
              <a:t> </a:t>
            </a:r>
            <a:r>
              <a:rPr lang="en-GB" dirty="0">
                <a:solidFill>
                  <a:srgbClr val="FFC000"/>
                </a:solidFill>
              </a:rPr>
              <a:t> </a:t>
            </a:r>
            <a:r>
              <a:rPr lang="en-GB" dirty="0">
                <a:solidFill>
                  <a:schemeClr val="accent1">
                    <a:lumMod val="50000"/>
                  </a:schemeClr>
                </a:solidFill>
              </a:rPr>
              <a:t>--subnet-prefix </a:t>
            </a:r>
            <a:r>
              <a:rPr lang="en-GB" dirty="0">
                <a:solidFill>
                  <a:srgbClr val="FFC000"/>
                </a:solidFill>
              </a:rPr>
              <a:t>10.1.1.0/24</a:t>
            </a:r>
          </a:p>
        </p:txBody>
      </p:sp>
      <p:graphicFrame>
        <p:nvGraphicFramePr>
          <p:cNvPr id="13" name="Table 12">
            <a:extLst>
              <a:ext uri="{FF2B5EF4-FFF2-40B4-BE49-F238E27FC236}">
                <a16:creationId xmlns:a16="http://schemas.microsoft.com/office/drawing/2014/main" id="{2A5F49A6-1758-475E-9AE7-31BF80133387}"/>
              </a:ext>
            </a:extLst>
          </p:cNvPr>
          <p:cNvGraphicFramePr>
            <a:graphicFrameLocks noGrp="1"/>
          </p:cNvGraphicFramePr>
          <p:nvPr>
            <p:extLst>
              <p:ext uri="{D42A27DB-BD31-4B8C-83A1-F6EECF244321}">
                <p14:modId xmlns:p14="http://schemas.microsoft.com/office/powerpoint/2010/main" val="1389287077"/>
              </p:ext>
            </p:extLst>
          </p:nvPr>
        </p:nvGraphicFramePr>
        <p:xfrm>
          <a:off x="5117690" y="5304503"/>
          <a:ext cx="3995555" cy="1522926"/>
        </p:xfrm>
        <a:graphic>
          <a:graphicData uri="http://schemas.openxmlformats.org/drawingml/2006/table">
            <a:tbl>
              <a:tblPr/>
              <a:tblGrid>
                <a:gridCol w="1115367">
                  <a:extLst>
                    <a:ext uri="{9D8B030D-6E8A-4147-A177-3AD203B41FA5}">
                      <a16:colId xmlns:a16="http://schemas.microsoft.com/office/drawing/2014/main" val="3456896166"/>
                    </a:ext>
                  </a:extLst>
                </a:gridCol>
                <a:gridCol w="720047">
                  <a:extLst>
                    <a:ext uri="{9D8B030D-6E8A-4147-A177-3AD203B41FA5}">
                      <a16:colId xmlns:a16="http://schemas.microsoft.com/office/drawing/2014/main" val="277171253"/>
                    </a:ext>
                  </a:extLst>
                </a:gridCol>
                <a:gridCol w="720047">
                  <a:extLst>
                    <a:ext uri="{9D8B030D-6E8A-4147-A177-3AD203B41FA5}">
                      <a16:colId xmlns:a16="http://schemas.microsoft.com/office/drawing/2014/main" val="2694963956"/>
                    </a:ext>
                  </a:extLst>
                </a:gridCol>
                <a:gridCol w="720047">
                  <a:extLst>
                    <a:ext uri="{9D8B030D-6E8A-4147-A177-3AD203B41FA5}">
                      <a16:colId xmlns:a16="http://schemas.microsoft.com/office/drawing/2014/main" val="1491939355"/>
                    </a:ext>
                  </a:extLst>
                </a:gridCol>
                <a:gridCol w="720047">
                  <a:extLst>
                    <a:ext uri="{9D8B030D-6E8A-4147-A177-3AD203B41FA5}">
                      <a16:colId xmlns:a16="http://schemas.microsoft.com/office/drawing/2014/main" val="2231778729"/>
                    </a:ext>
                  </a:extLst>
                </a:gridCol>
              </a:tblGrid>
              <a:tr h="253821">
                <a:tc>
                  <a:txBody>
                    <a:bodyPr/>
                    <a:lstStyle/>
                    <a:p>
                      <a:pPr algn="ctr" fontAlgn="b"/>
                      <a:r>
                        <a:rPr lang="en-GB" sz="1400" b="1" i="0" u="none" strike="noStrike">
                          <a:solidFill>
                            <a:srgbClr val="000000"/>
                          </a:solidFill>
                          <a:effectLst/>
                          <a:latin typeface="Calibri" panose="020F0502020204030204" pitchFamily="34" charset="0"/>
                        </a:rPr>
                        <a:t>vNet Address</a:t>
                      </a:r>
                    </a:p>
                  </a:txBody>
                  <a:tcPr marL="4763" marR="4763" marT="4763" marB="0" anchor="b">
                    <a:lnL w="6350" cap="flat" cmpd="sng" algn="ctr">
                      <a:solidFill>
                        <a:srgbClr val="000000"/>
                      </a:solidFill>
                      <a:prstDash val="solid"/>
                      <a:round/>
                      <a:headEnd type="none" w="med" len="med"/>
                      <a:tailEnd type="none" w="med" len="med"/>
                    </a:lnL>
                    <a:lnR w="381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b"/>
                      <a:r>
                        <a:rPr lang="en-GB" sz="1400" b="0" i="0" u="none" strike="noStrike">
                          <a:solidFill>
                            <a:srgbClr val="000000"/>
                          </a:solidFill>
                          <a:effectLst/>
                          <a:latin typeface="Calibri" panose="020F0502020204030204" pitchFamily="34" charset="0"/>
                        </a:rPr>
                        <a:t>10</a:t>
                      </a:r>
                    </a:p>
                  </a:txBody>
                  <a:tcPr marL="4763" marR="4763" marT="4763" marB="0" anchor="b">
                    <a:lnL w="381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3810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ctr" fontAlgn="b"/>
                      <a:r>
                        <a:rPr lang="en-GB" sz="1400" b="0" i="0" u="none" strike="noStrike" dirty="0">
                          <a:solidFill>
                            <a:srgbClr val="000000"/>
                          </a:solidFill>
                          <a:effectLst/>
                          <a:latin typeface="Calibri" panose="020F0502020204030204" pitchFamily="34" charset="0"/>
                        </a:rPr>
                        <a:t>1</a:t>
                      </a:r>
                    </a:p>
                  </a:txBody>
                  <a:tcPr marL="4763" marR="4763" marT="4763" marB="0" anchor="b">
                    <a:lnL w="6350" cap="flat" cmpd="sng" algn="ctr">
                      <a:solidFill>
                        <a:srgbClr val="000000"/>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ctr" fontAlgn="b"/>
                      <a:r>
                        <a:rPr lang="en-GB" sz="1400" b="0" i="0" u="none" strike="noStrike" dirty="0">
                          <a:solidFill>
                            <a:srgbClr val="000000"/>
                          </a:solidFill>
                          <a:effectLst/>
                          <a:latin typeface="Calibri" panose="020F0502020204030204" pitchFamily="34" charset="0"/>
                        </a:rPr>
                        <a:t>0</a:t>
                      </a:r>
                    </a:p>
                  </a:txBody>
                  <a:tcPr marL="4763" marR="4763" marT="4763" marB="0" anchor="b">
                    <a:lnL w="381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b"/>
                      <a:r>
                        <a:rPr lang="en-GB" sz="1400" b="0" i="0" u="none" strike="noStrike">
                          <a:solidFill>
                            <a:srgbClr val="000000"/>
                          </a:solidFill>
                          <a:effectLst/>
                          <a:latin typeface="Calibri" panose="020F0502020204030204" pitchFamily="34" charset="0"/>
                        </a:rPr>
                        <a:t>0</a:t>
                      </a:r>
                    </a:p>
                  </a:txBody>
                  <a:tcPr marL="4763" marR="4763" marT="4763"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726589506"/>
                  </a:ext>
                </a:extLst>
              </a:tr>
              <a:tr h="253821">
                <a:tc>
                  <a:txBody>
                    <a:bodyPr/>
                    <a:lstStyle/>
                    <a:p>
                      <a:pPr algn="ctr" fontAlgn="b"/>
                      <a:r>
                        <a:rPr lang="en-GB" sz="1400" b="1" i="0" u="none" strike="noStrike">
                          <a:solidFill>
                            <a:srgbClr val="000000"/>
                          </a:solidFill>
                          <a:effectLst/>
                          <a:latin typeface="Calibri" panose="020F0502020204030204" pitchFamily="34" charset="0"/>
                        </a:rPr>
                        <a:t>vNet Mask</a:t>
                      </a:r>
                    </a:p>
                  </a:txBody>
                  <a:tcPr marL="4763" marR="4763" marT="4763" marB="0" anchor="b">
                    <a:lnL w="6350" cap="flat" cmpd="sng" algn="ctr">
                      <a:solidFill>
                        <a:srgbClr val="000000"/>
                      </a:solidFill>
                      <a:prstDash val="solid"/>
                      <a:round/>
                      <a:headEnd type="none" w="med" len="med"/>
                      <a:tailEnd type="none" w="med" len="med"/>
                    </a:lnL>
                    <a:lnR w="381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b"/>
                      <a:r>
                        <a:rPr lang="en-GB" sz="1400" b="0" i="0" u="none" strike="noStrike" dirty="0">
                          <a:solidFill>
                            <a:srgbClr val="000000"/>
                          </a:solidFill>
                          <a:effectLst/>
                          <a:latin typeface="Calibri" panose="020F0502020204030204" pitchFamily="34" charset="0"/>
                        </a:rPr>
                        <a:t>255</a:t>
                      </a:r>
                    </a:p>
                  </a:txBody>
                  <a:tcPr marL="4763" marR="4763" marT="4763" marB="0" anchor="b">
                    <a:lnL w="381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ctr" fontAlgn="b"/>
                      <a:r>
                        <a:rPr lang="en-GB" sz="1400" b="0" i="0" u="none" strike="noStrike" dirty="0">
                          <a:solidFill>
                            <a:srgbClr val="000000"/>
                          </a:solidFill>
                          <a:effectLst/>
                          <a:latin typeface="Calibri" panose="020F0502020204030204" pitchFamily="34" charset="0"/>
                        </a:rPr>
                        <a:t>255</a:t>
                      </a:r>
                    </a:p>
                  </a:txBody>
                  <a:tcPr marL="4763" marR="4763" marT="4763" marB="0" anchor="b">
                    <a:lnL w="6350" cap="flat" cmpd="sng" algn="ctr">
                      <a:solidFill>
                        <a:srgbClr val="000000"/>
                      </a:solidFill>
                      <a:prstDash val="solid"/>
                      <a:round/>
                      <a:headEnd type="none" w="med" len="med"/>
                      <a:tailEnd type="none" w="med" len="med"/>
                    </a:lnL>
                    <a:lnR w="381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ctr" fontAlgn="b"/>
                      <a:r>
                        <a:rPr lang="en-GB" sz="1400" b="0" i="0" u="none" strike="noStrike" dirty="0">
                          <a:solidFill>
                            <a:srgbClr val="000000"/>
                          </a:solidFill>
                          <a:effectLst/>
                          <a:latin typeface="Calibri" panose="020F0502020204030204" pitchFamily="34" charset="0"/>
                        </a:rPr>
                        <a:t>0</a:t>
                      </a:r>
                    </a:p>
                  </a:txBody>
                  <a:tcPr marL="4763" marR="4763" marT="4763" marB="0" anchor="b">
                    <a:lnL w="381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b"/>
                      <a:r>
                        <a:rPr lang="en-GB" sz="1400" b="0" i="0" u="none" strike="noStrike">
                          <a:solidFill>
                            <a:srgbClr val="000000"/>
                          </a:solidFill>
                          <a:effectLst/>
                          <a:latin typeface="Calibri" panose="020F0502020204030204" pitchFamily="34" charset="0"/>
                        </a:rPr>
                        <a:t>0</a:t>
                      </a:r>
                    </a:p>
                  </a:txBody>
                  <a:tcPr marL="4763" marR="4763" marT="4763"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414434255"/>
                  </a:ext>
                </a:extLst>
              </a:tr>
              <a:tr h="253821">
                <a:tc>
                  <a:txBody>
                    <a:bodyPr/>
                    <a:lstStyle/>
                    <a:p>
                      <a:pPr algn="ctr" fontAlgn="b"/>
                      <a:r>
                        <a:rPr lang="en-GB" sz="1400" b="1" i="0" u="none" strike="noStrike" dirty="0" err="1">
                          <a:solidFill>
                            <a:srgbClr val="000000"/>
                          </a:solidFill>
                          <a:effectLst/>
                          <a:latin typeface="Calibri" panose="020F0502020204030204" pitchFamily="34" charset="0"/>
                        </a:rPr>
                        <a:t>mySubnet</a:t>
                      </a:r>
                      <a:endParaRPr lang="en-GB" sz="1400" b="1" i="0" u="none" strike="noStrike" dirty="0">
                        <a:solidFill>
                          <a:srgbClr val="000000"/>
                        </a:solidFill>
                        <a:effectLst/>
                        <a:latin typeface="Calibri" panose="020F0502020204030204" pitchFamily="34" charset="0"/>
                      </a:endParaRPr>
                    </a:p>
                  </a:txBody>
                  <a:tcPr marL="4763" marR="4763" marT="4763" marB="0" anchor="b">
                    <a:lnL w="6350" cap="flat" cmpd="sng" algn="ctr">
                      <a:solidFill>
                        <a:srgbClr val="000000"/>
                      </a:solidFill>
                      <a:prstDash val="solid"/>
                      <a:round/>
                      <a:headEnd type="none" w="med" len="med"/>
                      <a:tailEnd type="none" w="med" len="med"/>
                    </a:lnL>
                    <a:lnR w="381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b"/>
                      <a:r>
                        <a:rPr lang="en-GB" sz="1400" b="0" i="0" u="none" strike="noStrike">
                          <a:solidFill>
                            <a:srgbClr val="000000"/>
                          </a:solidFill>
                          <a:effectLst/>
                          <a:latin typeface="Calibri" panose="020F0502020204030204" pitchFamily="34" charset="0"/>
                        </a:rPr>
                        <a:t>10</a:t>
                      </a:r>
                    </a:p>
                  </a:txBody>
                  <a:tcPr marL="4763" marR="4763" marT="4763" marB="0" anchor="b">
                    <a:lnL w="381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CBAD"/>
                    </a:solidFill>
                  </a:tcPr>
                </a:tc>
                <a:tc>
                  <a:txBody>
                    <a:bodyPr/>
                    <a:lstStyle/>
                    <a:p>
                      <a:pPr algn="ctr" fontAlgn="b"/>
                      <a:r>
                        <a:rPr lang="en-GB" sz="1400" b="0" i="0" u="none" strike="noStrike" dirty="0">
                          <a:solidFill>
                            <a:srgbClr val="000000"/>
                          </a:solidFill>
                          <a:effectLst/>
                          <a:latin typeface="Calibri" panose="020F0502020204030204" pitchFamily="34" charset="0"/>
                        </a:rPr>
                        <a:t>1</a:t>
                      </a:r>
                    </a:p>
                  </a:txBody>
                  <a:tcPr marL="4763" marR="4763" marT="4763" marB="0" anchor="b">
                    <a:lnL w="6350" cap="flat" cmpd="sng" algn="ctr">
                      <a:solidFill>
                        <a:srgbClr val="000000"/>
                      </a:solidFill>
                      <a:prstDash val="solid"/>
                      <a:round/>
                      <a:headEnd type="none" w="med" len="med"/>
                      <a:tailEnd type="none" w="med" len="med"/>
                    </a:lnL>
                    <a:lnR w="381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CBAD"/>
                    </a:solidFill>
                  </a:tcPr>
                </a:tc>
                <a:tc>
                  <a:txBody>
                    <a:bodyPr/>
                    <a:lstStyle/>
                    <a:p>
                      <a:pPr algn="ctr" fontAlgn="b"/>
                      <a:r>
                        <a:rPr lang="en-GB" sz="1400" b="0" i="0" u="none" strike="noStrike" dirty="0">
                          <a:solidFill>
                            <a:srgbClr val="000000"/>
                          </a:solidFill>
                          <a:effectLst/>
                          <a:latin typeface="Calibri" panose="020F0502020204030204" pitchFamily="34" charset="0"/>
                        </a:rPr>
                        <a:t>1</a:t>
                      </a:r>
                    </a:p>
                  </a:txBody>
                  <a:tcPr marL="4763" marR="4763" marT="4763" marB="0" anchor="b">
                    <a:lnL w="381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CBAD"/>
                    </a:solidFill>
                  </a:tcPr>
                </a:tc>
                <a:tc>
                  <a:txBody>
                    <a:bodyPr/>
                    <a:lstStyle/>
                    <a:p>
                      <a:pPr algn="ctr" fontAlgn="b"/>
                      <a:r>
                        <a:rPr lang="en-GB" sz="1400" b="0" i="0" u="none" strike="noStrike">
                          <a:solidFill>
                            <a:srgbClr val="000000"/>
                          </a:solidFill>
                          <a:effectLst/>
                          <a:latin typeface="Calibri" panose="020F0502020204030204" pitchFamily="34" charset="0"/>
                        </a:rPr>
                        <a:t>0</a:t>
                      </a:r>
                    </a:p>
                  </a:txBody>
                  <a:tcPr marL="4763" marR="4763" marT="4763"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359806716"/>
                  </a:ext>
                </a:extLst>
              </a:tr>
              <a:tr h="253821">
                <a:tc>
                  <a:txBody>
                    <a:bodyPr/>
                    <a:lstStyle/>
                    <a:p>
                      <a:pPr algn="ctr" fontAlgn="b"/>
                      <a:r>
                        <a:rPr lang="en-GB" sz="1400" b="1" i="0" u="none" strike="noStrike">
                          <a:solidFill>
                            <a:srgbClr val="000000"/>
                          </a:solidFill>
                          <a:effectLst/>
                          <a:latin typeface="Calibri" panose="020F0502020204030204" pitchFamily="34" charset="0"/>
                        </a:rPr>
                        <a:t>Subnet Mask</a:t>
                      </a:r>
                    </a:p>
                  </a:txBody>
                  <a:tcPr marL="4763" marR="4763" marT="4763" marB="0" anchor="b">
                    <a:lnL w="6350" cap="flat" cmpd="sng" algn="ctr">
                      <a:solidFill>
                        <a:srgbClr val="000000"/>
                      </a:solidFill>
                      <a:prstDash val="solid"/>
                      <a:round/>
                      <a:headEnd type="none" w="med" len="med"/>
                      <a:tailEnd type="none" w="med" len="med"/>
                    </a:lnL>
                    <a:lnR w="381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b"/>
                      <a:r>
                        <a:rPr lang="en-GB" sz="1400" b="0" i="0" u="none" strike="noStrike" dirty="0">
                          <a:solidFill>
                            <a:srgbClr val="000000"/>
                          </a:solidFill>
                          <a:effectLst/>
                          <a:latin typeface="Calibri" panose="020F0502020204030204" pitchFamily="34" charset="0"/>
                        </a:rPr>
                        <a:t>255</a:t>
                      </a:r>
                    </a:p>
                  </a:txBody>
                  <a:tcPr marL="4763" marR="4763" marT="4763" marB="0" anchor="b">
                    <a:lnL w="381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CBAD"/>
                    </a:solidFill>
                  </a:tcPr>
                </a:tc>
                <a:tc>
                  <a:txBody>
                    <a:bodyPr/>
                    <a:lstStyle/>
                    <a:p>
                      <a:pPr algn="ctr" fontAlgn="b"/>
                      <a:r>
                        <a:rPr lang="en-GB" sz="1400" b="0" i="0" u="none" strike="noStrike" dirty="0">
                          <a:solidFill>
                            <a:srgbClr val="000000"/>
                          </a:solidFill>
                          <a:effectLst/>
                          <a:latin typeface="Calibri" panose="020F0502020204030204" pitchFamily="34" charset="0"/>
                        </a:rPr>
                        <a:t>255</a:t>
                      </a:r>
                    </a:p>
                  </a:txBody>
                  <a:tcPr marL="4763" marR="4763" marT="4763" marB="0" anchor="b">
                    <a:lnL w="6350" cap="flat" cmpd="sng" algn="ctr">
                      <a:solidFill>
                        <a:srgbClr val="000000"/>
                      </a:solidFill>
                      <a:prstDash val="solid"/>
                      <a:round/>
                      <a:headEnd type="none" w="med" len="med"/>
                      <a:tailEnd type="none" w="med" len="med"/>
                    </a:lnL>
                    <a:lnR w="381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CBAD"/>
                    </a:solidFill>
                  </a:tcPr>
                </a:tc>
                <a:tc>
                  <a:txBody>
                    <a:bodyPr/>
                    <a:lstStyle/>
                    <a:p>
                      <a:pPr algn="ctr" fontAlgn="b"/>
                      <a:r>
                        <a:rPr lang="en-GB" sz="1400" b="0" i="0" u="none" strike="noStrike" dirty="0">
                          <a:solidFill>
                            <a:srgbClr val="000000"/>
                          </a:solidFill>
                          <a:effectLst/>
                          <a:latin typeface="Calibri" panose="020F0502020204030204" pitchFamily="34" charset="0"/>
                        </a:rPr>
                        <a:t>255</a:t>
                      </a:r>
                    </a:p>
                  </a:txBody>
                  <a:tcPr marL="4763" marR="4763" marT="4763" marB="0" anchor="b">
                    <a:lnL w="381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CBAD"/>
                    </a:solidFill>
                  </a:tcPr>
                </a:tc>
                <a:tc>
                  <a:txBody>
                    <a:bodyPr/>
                    <a:lstStyle/>
                    <a:p>
                      <a:pPr algn="ctr" fontAlgn="b"/>
                      <a:r>
                        <a:rPr lang="en-GB" sz="1400" b="0" i="0" u="none" strike="noStrike">
                          <a:solidFill>
                            <a:srgbClr val="000000"/>
                          </a:solidFill>
                          <a:effectLst/>
                          <a:latin typeface="Calibri" panose="020F0502020204030204" pitchFamily="34" charset="0"/>
                        </a:rPr>
                        <a:t>0</a:t>
                      </a:r>
                    </a:p>
                  </a:txBody>
                  <a:tcPr marL="4763" marR="4763" marT="4763"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577781423"/>
                  </a:ext>
                </a:extLst>
              </a:tr>
              <a:tr h="253821">
                <a:tc>
                  <a:txBody>
                    <a:bodyPr/>
                    <a:lstStyle/>
                    <a:p>
                      <a:pPr algn="ctr" fontAlgn="b"/>
                      <a:r>
                        <a:rPr lang="en-GB" sz="1400" b="1" i="0" u="none" strike="noStrike" dirty="0">
                          <a:solidFill>
                            <a:srgbClr val="000000"/>
                          </a:solidFill>
                          <a:effectLst/>
                          <a:latin typeface="Calibri" panose="020F0502020204030204" pitchFamily="34" charset="0"/>
                        </a:rPr>
                        <a:t>mySubnet2</a:t>
                      </a:r>
                    </a:p>
                  </a:txBody>
                  <a:tcPr marL="4763" marR="4763" marT="4763" marB="0" anchor="b">
                    <a:lnL w="6350" cap="flat" cmpd="sng" algn="ctr">
                      <a:solidFill>
                        <a:srgbClr val="000000"/>
                      </a:solidFill>
                      <a:prstDash val="solid"/>
                      <a:round/>
                      <a:headEnd type="none" w="med" len="med"/>
                      <a:tailEnd type="none" w="med" len="med"/>
                    </a:lnL>
                    <a:lnR w="381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b"/>
                      <a:r>
                        <a:rPr lang="en-GB" sz="1400" b="0" i="0" u="none" strike="noStrike">
                          <a:solidFill>
                            <a:srgbClr val="000000"/>
                          </a:solidFill>
                          <a:effectLst/>
                          <a:latin typeface="Calibri" panose="020F0502020204030204" pitchFamily="34" charset="0"/>
                        </a:rPr>
                        <a:t>10</a:t>
                      </a:r>
                    </a:p>
                  </a:txBody>
                  <a:tcPr marL="4763" marR="4763" marT="4763" marB="0" anchor="b">
                    <a:lnL w="381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r>
                        <a:rPr lang="en-GB" sz="1400" b="0" i="0" u="none" strike="noStrike" dirty="0">
                          <a:solidFill>
                            <a:srgbClr val="000000"/>
                          </a:solidFill>
                          <a:effectLst/>
                          <a:latin typeface="Calibri" panose="020F0502020204030204" pitchFamily="34" charset="0"/>
                        </a:rPr>
                        <a:t>1</a:t>
                      </a:r>
                    </a:p>
                  </a:txBody>
                  <a:tcPr marL="4763" marR="4763" marT="4763" marB="0" anchor="b">
                    <a:lnL w="6350" cap="flat" cmpd="sng" algn="ctr">
                      <a:solidFill>
                        <a:srgbClr val="000000"/>
                      </a:solidFill>
                      <a:prstDash val="solid"/>
                      <a:round/>
                      <a:headEnd type="none" w="med" len="med"/>
                      <a:tailEnd type="none" w="med" len="med"/>
                    </a:lnL>
                    <a:lnR w="381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r>
                        <a:rPr lang="en-GB" sz="1400" b="0" i="0" u="none" strike="noStrike" dirty="0">
                          <a:solidFill>
                            <a:srgbClr val="000000"/>
                          </a:solidFill>
                          <a:effectLst/>
                          <a:latin typeface="Calibri" panose="020F0502020204030204" pitchFamily="34" charset="0"/>
                        </a:rPr>
                        <a:t>2</a:t>
                      </a:r>
                    </a:p>
                  </a:txBody>
                  <a:tcPr marL="4763" marR="4763" marT="4763" marB="0" anchor="b">
                    <a:lnL w="381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r>
                        <a:rPr lang="en-GB" sz="1400" b="0" i="0" u="none" strike="noStrike">
                          <a:solidFill>
                            <a:srgbClr val="000000"/>
                          </a:solidFill>
                          <a:effectLst/>
                          <a:latin typeface="Calibri" panose="020F0502020204030204" pitchFamily="34" charset="0"/>
                        </a:rPr>
                        <a:t>0</a:t>
                      </a:r>
                    </a:p>
                  </a:txBody>
                  <a:tcPr marL="4763" marR="4763" marT="4763"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950058794"/>
                  </a:ext>
                </a:extLst>
              </a:tr>
              <a:tr h="253821">
                <a:tc>
                  <a:txBody>
                    <a:bodyPr/>
                    <a:lstStyle/>
                    <a:p>
                      <a:pPr algn="ctr" fontAlgn="b"/>
                      <a:r>
                        <a:rPr lang="en-GB" sz="1400" b="1" i="0" u="none" strike="noStrike" dirty="0">
                          <a:solidFill>
                            <a:srgbClr val="000000"/>
                          </a:solidFill>
                          <a:effectLst/>
                          <a:latin typeface="Calibri" panose="020F0502020204030204" pitchFamily="34" charset="0"/>
                        </a:rPr>
                        <a:t>Subnet Mask</a:t>
                      </a:r>
                    </a:p>
                  </a:txBody>
                  <a:tcPr marL="4763" marR="4763" marT="4763" marB="0" anchor="b">
                    <a:lnL w="6350" cap="flat" cmpd="sng" algn="ctr">
                      <a:solidFill>
                        <a:srgbClr val="000000"/>
                      </a:solidFill>
                      <a:prstDash val="solid"/>
                      <a:round/>
                      <a:headEnd type="none" w="med" len="med"/>
                      <a:tailEnd type="none" w="med" len="med"/>
                    </a:lnL>
                    <a:lnR w="381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b"/>
                      <a:r>
                        <a:rPr lang="en-GB" sz="1400" b="0" i="0" u="none" strike="noStrike" dirty="0">
                          <a:solidFill>
                            <a:srgbClr val="000000"/>
                          </a:solidFill>
                          <a:effectLst/>
                          <a:latin typeface="Calibri" panose="020F0502020204030204" pitchFamily="34" charset="0"/>
                        </a:rPr>
                        <a:t>255</a:t>
                      </a:r>
                    </a:p>
                  </a:txBody>
                  <a:tcPr marL="4763" marR="4763" marT="4763" marB="0" anchor="b">
                    <a:lnL w="381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C6E0B4"/>
                    </a:solidFill>
                  </a:tcPr>
                </a:tc>
                <a:tc>
                  <a:txBody>
                    <a:bodyPr/>
                    <a:lstStyle/>
                    <a:p>
                      <a:pPr algn="ctr" fontAlgn="b"/>
                      <a:r>
                        <a:rPr lang="en-GB" sz="1400" b="0" i="0" u="none" strike="noStrike" dirty="0">
                          <a:solidFill>
                            <a:srgbClr val="000000"/>
                          </a:solidFill>
                          <a:effectLst/>
                          <a:latin typeface="Calibri" panose="020F0502020204030204" pitchFamily="34" charset="0"/>
                        </a:rPr>
                        <a:t>255</a:t>
                      </a:r>
                    </a:p>
                  </a:txBody>
                  <a:tcPr marL="4763" marR="4763" marT="4763" marB="0" anchor="b">
                    <a:lnL w="6350" cap="flat" cmpd="sng" algn="ctr">
                      <a:solidFill>
                        <a:srgbClr val="000000"/>
                      </a:solidFill>
                      <a:prstDash val="solid"/>
                      <a:round/>
                      <a:headEnd type="none" w="med" len="med"/>
                      <a:tailEnd type="none" w="med" len="med"/>
                    </a:lnL>
                    <a:lnR w="381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C6E0B4"/>
                    </a:solidFill>
                  </a:tcPr>
                </a:tc>
                <a:tc>
                  <a:txBody>
                    <a:bodyPr/>
                    <a:lstStyle/>
                    <a:p>
                      <a:pPr algn="ctr" fontAlgn="b"/>
                      <a:r>
                        <a:rPr lang="en-GB" sz="1400" b="0" i="0" u="none" strike="noStrike" dirty="0">
                          <a:solidFill>
                            <a:srgbClr val="000000"/>
                          </a:solidFill>
                          <a:effectLst/>
                          <a:latin typeface="Calibri" panose="020F0502020204030204" pitchFamily="34" charset="0"/>
                        </a:rPr>
                        <a:t>255</a:t>
                      </a:r>
                    </a:p>
                  </a:txBody>
                  <a:tcPr marL="4763" marR="4763" marT="4763" marB="0" anchor="b">
                    <a:lnL w="38100" cap="flat" cmpd="sng" algn="ctr">
                      <a:solidFill>
                        <a:schemeClr val="tx1"/>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r>
                        <a:rPr lang="en-GB" sz="1400" b="0" i="0" u="none" strike="noStrike" dirty="0">
                          <a:solidFill>
                            <a:srgbClr val="000000"/>
                          </a:solidFill>
                          <a:effectLst/>
                          <a:latin typeface="Calibri" panose="020F0502020204030204" pitchFamily="34" charset="0"/>
                        </a:rPr>
                        <a:t>0</a:t>
                      </a:r>
                    </a:p>
                  </a:txBody>
                  <a:tcPr marL="4763" marR="4763" marT="4763"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830101708"/>
                  </a:ext>
                </a:extLst>
              </a:tr>
            </a:tbl>
          </a:graphicData>
        </a:graphic>
      </p:graphicFrame>
      <p:sp>
        <p:nvSpPr>
          <p:cNvPr id="14" name="TextBox 13">
            <a:extLst>
              <a:ext uri="{FF2B5EF4-FFF2-40B4-BE49-F238E27FC236}">
                <a16:creationId xmlns:a16="http://schemas.microsoft.com/office/drawing/2014/main" id="{C8C2D3B8-46AB-431D-843E-58246FAC7A05}"/>
              </a:ext>
            </a:extLst>
          </p:cNvPr>
          <p:cNvSpPr txBox="1"/>
          <p:nvPr/>
        </p:nvSpPr>
        <p:spPr>
          <a:xfrm>
            <a:off x="79375" y="4579459"/>
            <a:ext cx="8941721" cy="64633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vnet</a:t>
            </a:r>
            <a:r>
              <a:rPr lang="en-GB" dirty="0">
                <a:solidFill>
                  <a:schemeClr val="accent1">
                    <a:lumMod val="50000"/>
                  </a:schemeClr>
                </a:solidFill>
              </a:rPr>
              <a:t> </a:t>
            </a:r>
            <a:r>
              <a:rPr lang="en-GB" b="1" dirty="0">
                <a:solidFill>
                  <a:schemeClr val="accent1">
                    <a:lumMod val="50000"/>
                  </a:schemeClr>
                </a:solidFill>
              </a:rPr>
              <a:t>subnet create </a:t>
            </a:r>
            <a:r>
              <a:rPr lang="en-GB" dirty="0">
                <a:solidFill>
                  <a:schemeClr val="accent1">
                    <a:lumMod val="50000"/>
                  </a:schemeClr>
                </a:solidFill>
              </a:rPr>
              <a:t>--name </a:t>
            </a:r>
            <a:r>
              <a:rPr lang="en-GB" dirty="0">
                <a:solidFill>
                  <a:srgbClr val="FFC000"/>
                </a:solidFill>
              </a:rPr>
              <a:t>mySubnet2</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myVNet</a:t>
            </a:r>
            <a:r>
              <a:rPr lang="en-GB" dirty="0">
                <a:solidFill>
                  <a:srgbClr val="FFC000"/>
                </a:solidFill>
              </a:rPr>
              <a:t> </a:t>
            </a:r>
            <a:r>
              <a:rPr lang="en-GB" dirty="0">
                <a:solidFill>
                  <a:schemeClr val="accent1">
                    <a:lumMod val="50000"/>
                  </a:schemeClr>
                </a:solidFill>
              </a:rPr>
              <a:t>--address-prefixes </a:t>
            </a:r>
            <a:r>
              <a:rPr lang="en-GB" dirty="0">
                <a:solidFill>
                  <a:srgbClr val="FFC000"/>
                </a:solidFill>
              </a:rPr>
              <a:t>10.1.2.0/24</a:t>
            </a:r>
          </a:p>
        </p:txBody>
      </p:sp>
      <p:sp>
        <p:nvSpPr>
          <p:cNvPr id="15" name="TextBox 14">
            <a:extLst>
              <a:ext uri="{FF2B5EF4-FFF2-40B4-BE49-F238E27FC236}">
                <a16:creationId xmlns:a16="http://schemas.microsoft.com/office/drawing/2014/main" id="{A1B5AA8F-1581-424C-8CB9-19B230D77050}"/>
              </a:ext>
            </a:extLst>
          </p:cNvPr>
          <p:cNvSpPr txBox="1"/>
          <p:nvPr/>
        </p:nvSpPr>
        <p:spPr>
          <a:xfrm>
            <a:off x="167148" y="5743413"/>
            <a:ext cx="4851657" cy="923330"/>
          </a:xfrm>
          <a:prstGeom prst="rect">
            <a:avLst/>
          </a:prstGeom>
          <a:solidFill>
            <a:schemeClr val="bg1"/>
          </a:solidFill>
        </p:spPr>
        <p:txBody>
          <a:bodyPr wrap="square" rtlCol="0">
            <a:spAutoFit/>
          </a:bodyPr>
          <a:lstStyle/>
          <a:p>
            <a:r>
              <a:rPr lang="en-GB" dirty="0"/>
              <a:t>You can add a NAT gateway to a subnet e.g. to connect it to the Internet. Like this:</a:t>
            </a:r>
          </a:p>
          <a:p>
            <a:r>
              <a:rPr lang="en-GB" i="1" dirty="0">
                <a:solidFill>
                  <a:schemeClr val="accent1">
                    <a:lumMod val="50000"/>
                  </a:schemeClr>
                </a:solidFill>
                <a:highlight>
                  <a:srgbClr val="000000"/>
                </a:highlight>
              </a:rPr>
              <a:t>--</a:t>
            </a:r>
            <a:r>
              <a:rPr lang="en-GB" i="1" dirty="0" err="1">
                <a:solidFill>
                  <a:schemeClr val="accent1">
                    <a:lumMod val="50000"/>
                  </a:schemeClr>
                </a:solidFill>
                <a:highlight>
                  <a:srgbClr val="000000"/>
                </a:highlight>
              </a:rPr>
              <a:t>nat</a:t>
            </a:r>
            <a:r>
              <a:rPr lang="en-GB" i="1" dirty="0">
                <a:solidFill>
                  <a:schemeClr val="accent1">
                    <a:lumMod val="50000"/>
                  </a:schemeClr>
                </a:solidFill>
                <a:highlight>
                  <a:srgbClr val="000000"/>
                </a:highlight>
              </a:rPr>
              <a:t>-gateway </a:t>
            </a:r>
            <a:r>
              <a:rPr lang="en-GB" i="1" dirty="0" err="1">
                <a:solidFill>
                  <a:schemeClr val="accent1">
                    <a:lumMod val="50000"/>
                  </a:schemeClr>
                </a:solidFill>
                <a:highlight>
                  <a:srgbClr val="000000"/>
                </a:highlight>
              </a:rPr>
              <a:t>MyNatGateway</a:t>
            </a:r>
            <a:endParaRPr lang="en-GB" i="1" dirty="0">
              <a:solidFill>
                <a:schemeClr val="accent1">
                  <a:lumMod val="50000"/>
                </a:schemeClr>
              </a:solidFill>
              <a:highlight>
                <a:srgbClr val="000000"/>
              </a:highlight>
            </a:endParaRPr>
          </a:p>
        </p:txBody>
      </p:sp>
      <p:sp>
        <p:nvSpPr>
          <p:cNvPr id="7" name="TextBox 6">
            <a:extLst>
              <a:ext uri="{FF2B5EF4-FFF2-40B4-BE49-F238E27FC236}">
                <a16:creationId xmlns:a16="http://schemas.microsoft.com/office/drawing/2014/main" id="{B3754340-E8FB-4FB0-83FC-693844E0E4A0}"/>
              </a:ext>
            </a:extLst>
          </p:cNvPr>
          <p:cNvSpPr txBox="1"/>
          <p:nvPr/>
        </p:nvSpPr>
        <p:spPr>
          <a:xfrm>
            <a:off x="7229543" y="-3080"/>
            <a:ext cx="1813317" cy="369332"/>
          </a:xfrm>
          <a:prstGeom prst="rect">
            <a:avLst/>
          </a:prstGeom>
          <a:noFill/>
        </p:spPr>
        <p:txBody>
          <a:bodyPr wrap="none" rtlCol="0">
            <a:spAutoFit/>
          </a:bodyPr>
          <a:lstStyle/>
          <a:p>
            <a:r>
              <a:rPr lang="en-GB" dirty="0"/>
              <a:t>These are free!!</a:t>
            </a:r>
          </a:p>
        </p:txBody>
      </p:sp>
      <p:sp>
        <p:nvSpPr>
          <p:cNvPr id="8" name="TextBox 7">
            <a:extLst>
              <a:ext uri="{FF2B5EF4-FFF2-40B4-BE49-F238E27FC236}">
                <a16:creationId xmlns:a16="http://schemas.microsoft.com/office/drawing/2014/main" id="{1591ACDA-4812-45C4-92DA-F1BD19D76D4D}"/>
              </a:ext>
            </a:extLst>
          </p:cNvPr>
          <p:cNvSpPr txBox="1"/>
          <p:nvPr/>
        </p:nvSpPr>
        <p:spPr>
          <a:xfrm>
            <a:off x="122904" y="5160238"/>
            <a:ext cx="3816033" cy="523220"/>
          </a:xfrm>
          <a:prstGeom prst="rect">
            <a:avLst/>
          </a:prstGeom>
          <a:noFill/>
        </p:spPr>
        <p:txBody>
          <a:bodyPr wrap="square" rtlCol="0">
            <a:spAutoFit/>
          </a:bodyPr>
          <a:lstStyle/>
          <a:p>
            <a:r>
              <a:rPr lang="en-GB" sz="1400" dirty="0">
                <a:solidFill>
                  <a:srgbClr val="FF0000"/>
                </a:solidFill>
              </a:rPr>
              <a:t>These IP addresses are only reachable within the </a:t>
            </a:r>
            <a:r>
              <a:rPr lang="en-GB" sz="1400" dirty="0" err="1">
                <a:solidFill>
                  <a:srgbClr val="FF0000"/>
                </a:solidFill>
              </a:rPr>
              <a:t>vNet</a:t>
            </a:r>
            <a:r>
              <a:rPr lang="en-GB" sz="1400" dirty="0">
                <a:solidFill>
                  <a:srgbClr val="FF0000"/>
                </a:solidFill>
              </a:rPr>
              <a:t> i.e. they are private to the </a:t>
            </a:r>
            <a:r>
              <a:rPr lang="en-GB" sz="1400" dirty="0" err="1">
                <a:solidFill>
                  <a:srgbClr val="FF0000"/>
                </a:solidFill>
              </a:rPr>
              <a:t>vNet</a:t>
            </a:r>
            <a:endParaRPr lang="en-GB" sz="1400" dirty="0">
              <a:solidFill>
                <a:srgbClr val="FF0000"/>
              </a:solidFill>
            </a:endParaRPr>
          </a:p>
        </p:txBody>
      </p:sp>
    </p:spTree>
    <p:extLst>
      <p:ext uri="{BB962C8B-B14F-4D97-AF65-F5344CB8AC3E}">
        <p14:creationId xmlns:p14="http://schemas.microsoft.com/office/powerpoint/2010/main" val="25682763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44E93-F93E-41F6-9D97-5DDFC70B0909}"/>
              </a:ext>
            </a:extLst>
          </p:cNvPr>
          <p:cNvSpPr>
            <a:spLocks noGrp="1"/>
          </p:cNvSpPr>
          <p:nvPr>
            <p:ph type="title"/>
          </p:nvPr>
        </p:nvSpPr>
        <p:spPr/>
        <p:txBody>
          <a:bodyPr/>
          <a:lstStyle/>
          <a:p>
            <a:r>
              <a:rPr lang="en-GB" dirty="0"/>
              <a:t>Managing NICs</a:t>
            </a:r>
          </a:p>
        </p:txBody>
      </p:sp>
      <p:sp>
        <p:nvSpPr>
          <p:cNvPr id="3" name="Content Placeholder 2">
            <a:extLst>
              <a:ext uri="{FF2B5EF4-FFF2-40B4-BE49-F238E27FC236}">
                <a16:creationId xmlns:a16="http://schemas.microsoft.com/office/drawing/2014/main" id="{0FA673FA-94D3-4925-AA3F-12E5E9570BCD}"/>
              </a:ext>
            </a:extLst>
          </p:cNvPr>
          <p:cNvSpPr>
            <a:spLocks noGrp="1"/>
          </p:cNvSpPr>
          <p:nvPr>
            <p:ph idx="1"/>
          </p:nvPr>
        </p:nvSpPr>
        <p:spPr>
          <a:xfrm>
            <a:off x="1047750" y="844550"/>
            <a:ext cx="7029450" cy="4994275"/>
          </a:xfrm>
        </p:spPr>
        <p:txBody>
          <a:bodyPr/>
          <a:lstStyle/>
          <a:p>
            <a:r>
              <a:rPr lang="en-GB" dirty="0"/>
              <a:t>Create a NIC on a specific </a:t>
            </a:r>
            <a:r>
              <a:rPr lang="en-GB" dirty="0" err="1"/>
              <a:t>vNet</a:t>
            </a:r>
            <a:r>
              <a:rPr lang="en-GB" dirty="0"/>
              <a:t> and subnet</a:t>
            </a:r>
          </a:p>
          <a:p>
            <a:endParaRPr lang="en-GB" dirty="0"/>
          </a:p>
          <a:p>
            <a:endParaRPr lang="en-GB" dirty="0"/>
          </a:p>
          <a:p>
            <a:r>
              <a:rPr lang="en-GB" dirty="0"/>
              <a:t>Delete a NIC</a:t>
            </a:r>
          </a:p>
          <a:p>
            <a:endParaRPr lang="en-GB" dirty="0"/>
          </a:p>
          <a:p>
            <a:r>
              <a:rPr lang="en-GB" dirty="0"/>
              <a:t>You can add a NIC to either/both a network security group and an application security group</a:t>
            </a:r>
          </a:p>
          <a:p>
            <a:endParaRPr lang="en-GB" dirty="0"/>
          </a:p>
          <a:p>
            <a:endParaRPr lang="en-GB" dirty="0"/>
          </a:p>
          <a:p>
            <a:endParaRPr lang="en-GB" dirty="0"/>
          </a:p>
          <a:p>
            <a:endParaRPr lang="en-GB" dirty="0"/>
          </a:p>
          <a:p>
            <a:r>
              <a:rPr lang="en-GB" dirty="0"/>
              <a:t>You can supply your own static private IP address</a:t>
            </a:r>
          </a:p>
          <a:p>
            <a:endParaRPr lang="en-GB" dirty="0"/>
          </a:p>
        </p:txBody>
      </p:sp>
      <p:sp>
        <p:nvSpPr>
          <p:cNvPr id="4" name="Footer Placeholder 3">
            <a:extLst>
              <a:ext uri="{FF2B5EF4-FFF2-40B4-BE49-F238E27FC236}">
                <a16:creationId xmlns:a16="http://schemas.microsoft.com/office/drawing/2014/main" id="{219CD8CB-C36D-45BF-9811-619B33F5560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932D0F9-29EB-464E-A9A7-3E9F36BA289C}"/>
              </a:ext>
            </a:extLst>
          </p:cNvPr>
          <p:cNvSpPr txBox="1"/>
          <p:nvPr/>
        </p:nvSpPr>
        <p:spPr>
          <a:xfrm>
            <a:off x="792751" y="1211301"/>
            <a:ext cx="7102552" cy="64633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create --location </a:t>
            </a:r>
            <a:r>
              <a:rPr lang="en-GB" dirty="0" err="1">
                <a:solidFill>
                  <a:srgbClr val="FFC000"/>
                </a:solidFill>
              </a:rPr>
              <a:t>ukwest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myVNet</a:t>
            </a:r>
            <a:r>
              <a:rPr lang="en-GB" dirty="0">
                <a:solidFill>
                  <a:schemeClr val="accent1">
                    <a:lumMod val="50000"/>
                  </a:schemeClr>
                </a:solidFill>
              </a:rPr>
              <a:t> --subnet </a:t>
            </a:r>
            <a:r>
              <a:rPr lang="en-GB" dirty="0" err="1">
                <a:solidFill>
                  <a:srgbClr val="FFC000"/>
                </a:solidFill>
              </a:rPr>
              <a:t>mySubnet</a:t>
            </a:r>
            <a:r>
              <a:rPr lang="en-GB" dirty="0">
                <a:solidFill>
                  <a:schemeClr val="accent1">
                    <a:lumMod val="50000"/>
                  </a:schemeClr>
                </a:solidFill>
              </a:rPr>
              <a:t> --name </a:t>
            </a:r>
            <a:r>
              <a:rPr lang="en-GB" dirty="0" err="1">
                <a:solidFill>
                  <a:srgbClr val="FFC000"/>
                </a:solidFill>
              </a:rPr>
              <a:t>myNic</a:t>
            </a:r>
            <a:endParaRPr lang="en-GB" dirty="0">
              <a:solidFill>
                <a:srgbClr val="FFC000"/>
              </a:solidFill>
            </a:endParaRPr>
          </a:p>
        </p:txBody>
      </p:sp>
      <p:sp>
        <p:nvSpPr>
          <p:cNvPr id="9" name="TextBox 8">
            <a:extLst>
              <a:ext uri="{FF2B5EF4-FFF2-40B4-BE49-F238E27FC236}">
                <a16:creationId xmlns:a16="http://schemas.microsoft.com/office/drawing/2014/main" id="{5B45B0E6-153F-4D15-8BC5-5709EE08F80C}"/>
              </a:ext>
            </a:extLst>
          </p:cNvPr>
          <p:cNvSpPr txBox="1"/>
          <p:nvPr/>
        </p:nvSpPr>
        <p:spPr>
          <a:xfrm>
            <a:off x="1918142" y="6235179"/>
            <a:ext cx="6159058" cy="307777"/>
          </a:xfrm>
          <a:prstGeom prst="rect">
            <a:avLst/>
          </a:prstGeom>
          <a:noFill/>
        </p:spPr>
        <p:txBody>
          <a:bodyPr wrap="none" rtlCol="0">
            <a:spAutoFit/>
          </a:bodyPr>
          <a:lstStyle/>
          <a:p>
            <a:r>
              <a:rPr lang="en-GB" sz="1400" i="1" dirty="0"/>
              <a:t>https://docs.microsoft.com/en-us/cli/azure/network/nic?view=azure-cli-latest</a:t>
            </a:r>
          </a:p>
        </p:txBody>
      </p:sp>
      <p:sp>
        <p:nvSpPr>
          <p:cNvPr id="10" name="TextBox 9">
            <a:extLst>
              <a:ext uri="{FF2B5EF4-FFF2-40B4-BE49-F238E27FC236}">
                <a16:creationId xmlns:a16="http://schemas.microsoft.com/office/drawing/2014/main" id="{0BB8A23E-0DE9-4EB9-A9C5-62769F9D6C48}"/>
              </a:ext>
            </a:extLst>
          </p:cNvPr>
          <p:cNvSpPr txBox="1"/>
          <p:nvPr/>
        </p:nvSpPr>
        <p:spPr>
          <a:xfrm>
            <a:off x="792751" y="3483137"/>
            <a:ext cx="7102552"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create --location </a:t>
            </a:r>
            <a:r>
              <a:rPr lang="en-GB" dirty="0" err="1">
                <a:solidFill>
                  <a:srgbClr val="FFC000"/>
                </a:solidFill>
              </a:rPr>
              <a:t>ukwest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myVNet</a:t>
            </a:r>
            <a:r>
              <a:rPr lang="en-GB" dirty="0">
                <a:solidFill>
                  <a:schemeClr val="accent1">
                    <a:lumMod val="50000"/>
                  </a:schemeClr>
                </a:solidFill>
              </a:rPr>
              <a:t> --subnet </a:t>
            </a:r>
            <a:r>
              <a:rPr lang="en-GB" dirty="0" err="1">
                <a:solidFill>
                  <a:srgbClr val="FFC000"/>
                </a:solidFill>
              </a:rPr>
              <a:t>mySubnet</a:t>
            </a:r>
            <a:r>
              <a:rPr lang="en-GB" dirty="0">
                <a:solidFill>
                  <a:schemeClr val="accent1">
                    <a:lumMod val="50000"/>
                  </a:schemeClr>
                </a:solidFill>
              </a:rPr>
              <a:t> --name </a:t>
            </a:r>
            <a:r>
              <a:rPr lang="en-GB" dirty="0" err="1">
                <a:solidFill>
                  <a:srgbClr val="FFC000"/>
                </a:solidFill>
              </a:rPr>
              <a:t>myNic</a:t>
            </a:r>
            <a:r>
              <a:rPr lang="en-GB" dirty="0">
                <a:solidFill>
                  <a:srgbClr val="FFC000"/>
                </a:solidFill>
              </a:rPr>
              <a:t> </a:t>
            </a:r>
            <a:r>
              <a:rPr lang="en-GB" dirty="0">
                <a:solidFill>
                  <a:schemeClr val="accent1">
                    <a:lumMod val="50000"/>
                  </a:schemeClr>
                </a:solidFill>
              </a:rPr>
              <a:t>--network-security-group </a:t>
            </a:r>
            <a:r>
              <a:rPr lang="en-GB" dirty="0" err="1">
                <a:solidFill>
                  <a:srgbClr val="FFC000"/>
                </a:solidFill>
              </a:rPr>
              <a:t>myNsg</a:t>
            </a:r>
            <a:r>
              <a:rPr lang="en-GB" dirty="0">
                <a:solidFill>
                  <a:schemeClr val="accent1">
                    <a:lumMod val="50000"/>
                  </a:schemeClr>
                </a:solidFill>
              </a:rPr>
              <a:t> --application-security-groups </a:t>
            </a:r>
            <a:r>
              <a:rPr lang="en-GB" dirty="0" err="1">
                <a:solidFill>
                  <a:srgbClr val="FFC000"/>
                </a:solidFill>
              </a:rPr>
              <a:t>myAsg</a:t>
            </a:r>
            <a:endParaRPr lang="en-GB" dirty="0">
              <a:solidFill>
                <a:srgbClr val="FFC000"/>
              </a:solidFill>
            </a:endParaRPr>
          </a:p>
        </p:txBody>
      </p:sp>
      <p:sp>
        <p:nvSpPr>
          <p:cNvPr id="12" name="TextBox 11">
            <a:extLst>
              <a:ext uri="{FF2B5EF4-FFF2-40B4-BE49-F238E27FC236}">
                <a16:creationId xmlns:a16="http://schemas.microsoft.com/office/drawing/2014/main" id="{8A5981D2-59C0-4641-AEFA-E050A8CA47C6}"/>
              </a:ext>
            </a:extLst>
          </p:cNvPr>
          <p:cNvSpPr txBox="1"/>
          <p:nvPr/>
        </p:nvSpPr>
        <p:spPr>
          <a:xfrm>
            <a:off x="792751" y="5233709"/>
            <a:ext cx="7102552" cy="923330"/>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create --location </a:t>
            </a:r>
            <a:r>
              <a:rPr lang="en-GB" dirty="0" err="1">
                <a:solidFill>
                  <a:srgbClr val="FFC000"/>
                </a:solidFill>
              </a:rPr>
              <a:t>ukwest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myVNet</a:t>
            </a:r>
            <a:r>
              <a:rPr lang="en-GB" dirty="0">
                <a:solidFill>
                  <a:schemeClr val="accent1">
                    <a:lumMod val="50000"/>
                  </a:schemeClr>
                </a:solidFill>
              </a:rPr>
              <a:t> --subnet </a:t>
            </a:r>
            <a:r>
              <a:rPr lang="en-GB" dirty="0" err="1">
                <a:solidFill>
                  <a:srgbClr val="FFC000"/>
                </a:solidFill>
              </a:rPr>
              <a:t>mySubnet</a:t>
            </a:r>
            <a:r>
              <a:rPr lang="en-GB" dirty="0">
                <a:solidFill>
                  <a:schemeClr val="accent1">
                    <a:lumMod val="50000"/>
                  </a:schemeClr>
                </a:solidFill>
              </a:rPr>
              <a:t> --name </a:t>
            </a:r>
            <a:r>
              <a:rPr lang="en-GB" dirty="0" err="1">
                <a:solidFill>
                  <a:srgbClr val="FFC000"/>
                </a:solidFill>
              </a:rPr>
              <a:t>myNic</a:t>
            </a:r>
            <a:r>
              <a:rPr lang="en-GB" dirty="0">
                <a:solidFill>
                  <a:srgbClr val="FFC000"/>
                </a:solidFill>
              </a:rPr>
              <a:t> </a:t>
            </a:r>
            <a:r>
              <a:rPr lang="en-GB" dirty="0">
                <a:solidFill>
                  <a:schemeClr val="accent1">
                    <a:lumMod val="50000"/>
                  </a:schemeClr>
                </a:solidFill>
              </a:rPr>
              <a:t>--private-</a:t>
            </a:r>
            <a:r>
              <a:rPr lang="en-GB" dirty="0" err="1">
                <a:solidFill>
                  <a:schemeClr val="accent1">
                    <a:lumMod val="50000"/>
                  </a:schemeClr>
                </a:solidFill>
              </a:rPr>
              <a:t>ip</a:t>
            </a:r>
            <a:r>
              <a:rPr lang="en-GB" dirty="0">
                <a:solidFill>
                  <a:schemeClr val="accent1">
                    <a:lumMod val="50000"/>
                  </a:schemeClr>
                </a:solidFill>
              </a:rPr>
              <a:t>-address </a:t>
            </a:r>
            <a:r>
              <a:rPr lang="en-GB" dirty="0">
                <a:solidFill>
                  <a:srgbClr val="FFC000"/>
                </a:solidFill>
              </a:rPr>
              <a:t>192.168.1.101</a:t>
            </a:r>
          </a:p>
        </p:txBody>
      </p:sp>
      <p:sp>
        <p:nvSpPr>
          <p:cNvPr id="14" name="TextBox 13">
            <a:extLst>
              <a:ext uri="{FF2B5EF4-FFF2-40B4-BE49-F238E27FC236}">
                <a16:creationId xmlns:a16="http://schemas.microsoft.com/office/drawing/2014/main" id="{1DD898C1-B7C6-4D52-8F55-23717C27836F}"/>
              </a:ext>
            </a:extLst>
          </p:cNvPr>
          <p:cNvSpPr txBox="1"/>
          <p:nvPr/>
        </p:nvSpPr>
        <p:spPr>
          <a:xfrm>
            <a:off x="792751" y="2330251"/>
            <a:ext cx="7835056"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delete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myNic</a:t>
            </a:r>
            <a:endParaRPr lang="en-GB" dirty="0">
              <a:solidFill>
                <a:srgbClr val="FFC000"/>
              </a:solidFill>
            </a:endParaRPr>
          </a:p>
        </p:txBody>
      </p:sp>
    </p:spTree>
    <p:extLst>
      <p:ext uri="{BB962C8B-B14F-4D97-AF65-F5344CB8AC3E}">
        <p14:creationId xmlns:p14="http://schemas.microsoft.com/office/powerpoint/2010/main" val="28413008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7FAC6-F2B2-4ACF-AEC8-FE9D33510674}"/>
              </a:ext>
            </a:extLst>
          </p:cNvPr>
          <p:cNvSpPr>
            <a:spLocks noGrp="1"/>
          </p:cNvSpPr>
          <p:nvPr>
            <p:ph type="title"/>
          </p:nvPr>
        </p:nvSpPr>
        <p:spPr/>
        <p:txBody>
          <a:bodyPr/>
          <a:lstStyle/>
          <a:p>
            <a:r>
              <a:rPr lang="en-GB" dirty="0"/>
              <a:t>Managing NICs</a:t>
            </a:r>
          </a:p>
        </p:txBody>
      </p:sp>
      <p:sp>
        <p:nvSpPr>
          <p:cNvPr id="3" name="Content Placeholder 2">
            <a:extLst>
              <a:ext uri="{FF2B5EF4-FFF2-40B4-BE49-F238E27FC236}">
                <a16:creationId xmlns:a16="http://schemas.microsoft.com/office/drawing/2014/main" id="{81B41AB3-63E8-49D6-9175-4677EB3D743B}"/>
              </a:ext>
            </a:extLst>
          </p:cNvPr>
          <p:cNvSpPr>
            <a:spLocks noGrp="1"/>
          </p:cNvSpPr>
          <p:nvPr>
            <p:ph idx="1"/>
          </p:nvPr>
        </p:nvSpPr>
        <p:spPr>
          <a:xfrm>
            <a:off x="1047750" y="1628220"/>
            <a:ext cx="7029450" cy="2212258"/>
          </a:xfrm>
        </p:spPr>
        <p:txBody>
          <a:bodyPr/>
          <a:lstStyle/>
          <a:p>
            <a:r>
              <a:rPr lang="en-GB" dirty="0"/>
              <a:t>List the NICs</a:t>
            </a:r>
          </a:p>
          <a:p>
            <a:r>
              <a:rPr lang="en-GB" dirty="0"/>
              <a:t>Get the details of a network interface.</a:t>
            </a:r>
          </a:p>
          <a:p>
            <a:r>
              <a:rPr lang="en-GB" dirty="0"/>
              <a:t>Show the effective route table applied to a network interface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23B8F9F3-8686-498C-8926-54D93020D1B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FAEC863-3E63-4B63-BFD0-9CF73BADA155}"/>
              </a:ext>
            </a:extLst>
          </p:cNvPr>
          <p:cNvSpPr txBox="1"/>
          <p:nvPr/>
        </p:nvSpPr>
        <p:spPr>
          <a:xfrm>
            <a:off x="876325" y="3141951"/>
            <a:ext cx="7102552" cy="2031325"/>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endParaRPr lang="en-GB" dirty="0">
              <a:solidFill>
                <a:srgbClr val="FFC000"/>
              </a:solidFill>
            </a:endParaRPr>
          </a:p>
          <a:p>
            <a:endParaRPr lang="en-GB" dirty="0">
              <a:solidFill>
                <a:schemeClr val="bg1"/>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--name </a:t>
            </a:r>
            <a:r>
              <a:rPr lang="en-GB" dirty="0" err="1">
                <a:solidFill>
                  <a:srgbClr val="FFC000"/>
                </a:solidFill>
              </a:rPr>
              <a:t>myNic</a:t>
            </a:r>
            <a:endParaRPr lang="en-GB" dirty="0">
              <a:solidFill>
                <a:srgbClr val="FFC000"/>
              </a:solidFill>
            </a:endParaRPr>
          </a:p>
          <a:p>
            <a:endParaRPr lang="en-GB" dirty="0">
              <a:solidFill>
                <a:schemeClr val="bg1"/>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show-effective-route-table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--name </a:t>
            </a:r>
            <a:r>
              <a:rPr lang="en-GB" dirty="0" err="1">
                <a:solidFill>
                  <a:srgbClr val="FFC000"/>
                </a:solidFill>
              </a:rPr>
              <a:t>myNic</a:t>
            </a:r>
            <a:endParaRPr lang="en-GB" dirty="0">
              <a:solidFill>
                <a:srgbClr val="FFC000"/>
              </a:solidFill>
            </a:endParaRPr>
          </a:p>
        </p:txBody>
      </p:sp>
    </p:spTree>
    <p:extLst>
      <p:ext uri="{BB962C8B-B14F-4D97-AF65-F5344CB8AC3E}">
        <p14:creationId xmlns:p14="http://schemas.microsoft.com/office/powerpoint/2010/main" val="37967202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5C3E-0ACC-477F-8545-3E055914A137}"/>
              </a:ext>
            </a:extLst>
          </p:cNvPr>
          <p:cNvSpPr>
            <a:spLocks noGrp="1"/>
          </p:cNvSpPr>
          <p:nvPr>
            <p:ph type="title"/>
          </p:nvPr>
        </p:nvSpPr>
        <p:spPr/>
        <p:txBody>
          <a:bodyPr/>
          <a:lstStyle/>
          <a:p>
            <a:r>
              <a:rPr lang="en-GB" dirty="0"/>
              <a:t>Adding NICs to a VM</a:t>
            </a:r>
          </a:p>
        </p:txBody>
      </p:sp>
      <p:sp>
        <p:nvSpPr>
          <p:cNvPr id="3" name="Content Placeholder 2">
            <a:extLst>
              <a:ext uri="{FF2B5EF4-FFF2-40B4-BE49-F238E27FC236}">
                <a16:creationId xmlns:a16="http://schemas.microsoft.com/office/drawing/2014/main" id="{431052F5-1D21-425A-8076-BC23C02766F5}"/>
              </a:ext>
            </a:extLst>
          </p:cNvPr>
          <p:cNvSpPr>
            <a:spLocks noGrp="1"/>
          </p:cNvSpPr>
          <p:nvPr>
            <p:ph idx="1"/>
          </p:nvPr>
        </p:nvSpPr>
        <p:spPr>
          <a:xfrm>
            <a:off x="1047750" y="1867717"/>
            <a:ext cx="7029450" cy="1950124"/>
          </a:xfrm>
        </p:spPr>
        <p:txBody>
          <a:bodyPr/>
          <a:lstStyle/>
          <a:p>
            <a:r>
              <a:rPr lang="en-GB" dirty="0"/>
              <a:t>You can add NICs to a VM when it is created. The first one added becomes the primary NIC.</a:t>
            </a:r>
          </a:p>
          <a:p>
            <a:endParaRPr lang="en-GB" dirty="0"/>
          </a:p>
          <a:p>
            <a:endParaRPr lang="en-GB" dirty="0"/>
          </a:p>
          <a:p>
            <a:endParaRPr lang="en-GB" dirty="0"/>
          </a:p>
          <a:p>
            <a:r>
              <a:rPr lang="en-GB" dirty="0"/>
              <a:t>OR additional NICs after the VM is created</a:t>
            </a:r>
            <a:br>
              <a:rPr lang="en-GB" dirty="0"/>
            </a:br>
            <a:r>
              <a:rPr lang="en-GB" dirty="0"/>
              <a:t>Remember, if no NIC is specified when creating a VM then a NIC is automatically created and becomes the primary NIC.</a:t>
            </a:r>
          </a:p>
        </p:txBody>
      </p:sp>
      <p:sp>
        <p:nvSpPr>
          <p:cNvPr id="4" name="Footer Placeholder 3">
            <a:extLst>
              <a:ext uri="{FF2B5EF4-FFF2-40B4-BE49-F238E27FC236}">
                <a16:creationId xmlns:a16="http://schemas.microsoft.com/office/drawing/2014/main" id="{0E1DBE22-EA9C-438A-A39D-087E7518FA3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0715857-AC9B-4FCA-8D4D-D4A9FAAEBC6D}"/>
              </a:ext>
            </a:extLst>
          </p:cNvPr>
          <p:cNvSpPr txBox="1"/>
          <p:nvPr/>
        </p:nvSpPr>
        <p:spPr>
          <a:xfrm>
            <a:off x="796438" y="2620240"/>
            <a:ext cx="7828418" cy="923330"/>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dirty="0" err="1">
                <a:solidFill>
                  <a:srgbClr val="FFC000"/>
                </a:solidFill>
              </a:rPr>
              <a:t>UbuntuLTS</a:t>
            </a:r>
            <a:r>
              <a:rPr lang="en-GB" dirty="0">
                <a:solidFill>
                  <a:srgbClr val="FFC000"/>
                </a:solidFill>
              </a:rPr>
              <a:t> </a:t>
            </a:r>
            <a:r>
              <a:rPr lang="pl-PL" b="1" dirty="0">
                <a:solidFill>
                  <a:schemeClr val="accent1">
                    <a:lumMod val="50000"/>
                  </a:schemeClr>
                </a:solidFill>
              </a:rPr>
              <a:t>--nics </a:t>
            </a:r>
            <a:r>
              <a:rPr lang="en-GB" b="1" dirty="0" err="1">
                <a:solidFill>
                  <a:srgbClr val="FFC000"/>
                </a:solidFill>
              </a:rPr>
              <a:t>myNic</a:t>
            </a:r>
            <a:r>
              <a:rPr lang="en-GB" b="1" dirty="0">
                <a:solidFill>
                  <a:srgbClr val="FFC000"/>
                </a:solidFill>
              </a:rPr>
              <a:t> </a:t>
            </a:r>
            <a:r>
              <a:rPr lang="en-GB" dirty="0">
                <a:solidFill>
                  <a:schemeClr val="accent1">
                    <a:lumMod val="50000"/>
                  </a:schemeClr>
                </a:solidFill>
              </a:rPr>
              <a:t>--admin-username </a:t>
            </a:r>
            <a:r>
              <a:rPr lang="en-GB" dirty="0" err="1">
                <a:solidFill>
                  <a:srgbClr val="FFC000"/>
                </a:solidFill>
              </a:rPr>
              <a:t>azureuser</a:t>
            </a:r>
            <a:r>
              <a:rPr lang="en-GB" dirty="0">
                <a:solidFill>
                  <a:schemeClr val="accent1">
                    <a:lumMod val="50000"/>
                  </a:schemeClr>
                </a:solidFill>
              </a:rPr>
              <a:t> --generate-</a:t>
            </a:r>
            <a:r>
              <a:rPr lang="en-GB" dirty="0" err="1">
                <a:solidFill>
                  <a:schemeClr val="accent1">
                    <a:lumMod val="50000"/>
                  </a:schemeClr>
                </a:solidFill>
              </a:rPr>
              <a:t>ssh</a:t>
            </a:r>
            <a:r>
              <a:rPr lang="en-GB" dirty="0">
                <a:solidFill>
                  <a:schemeClr val="accent1">
                    <a:lumMod val="50000"/>
                  </a:schemeClr>
                </a:solidFill>
              </a:rPr>
              <a:t>-keys</a:t>
            </a:r>
            <a:endParaRPr lang="en-GB" dirty="0">
              <a:solidFill>
                <a:srgbClr val="FFC000"/>
              </a:solidFill>
            </a:endParaRPr>
          </a:p>
        </p:txBody>
      </p:sp>
      <p:sp>
        <p:nvSpPr>
          <p:cNvPr id="6" name="TextBox 5">
            <a:extLst>
              <a:ext uri="{FF2B5EF4-FFF2-40B4-BE49-F238E27FC236}">
                <a16:creationId xmlns:a16="http://schemas.microsoft.com/office/drawing/2014/main" id="{9CE2E491-EFFD-46A3-819A-8D92D6802738}"/>
              </a:ext>
            </a:extLst>
          </p:cNvPr>
          <p:cNvSpPr txBox="1"/>
          <p:nvPr/>
        </p:nvSpPr>
        <p:spPr>
          <a:xfrm>
            <a:off x="796438" y="822984"/>
            <a:ext cx="7828418" cy="923330"/>
          </a:xfrm>
          <a:prstGeom prst="rect">
            <a:avLst/>
          </a:prstGeom>
          <a:solidFill>
            <a:srgbClr val="000000"/>
          </a:solidFill>
        </p:spPr>
        <p:txBody>
          <a:bodyPr wrap="square" rtlCol="0">
            <a:spAutoFit/>
          </a:bodyPr>
          <a:lstStyle/>
          <a:p>
            <a:r>
              <a:rPr lang="en-GB" u="sng" dirty="0">
                <a:solidFill>
                  <a:schemeClr val="bg1"/>
                </a:solidFill>
              </a:rPr>
              <a:t>CREATE THE NIC</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create --location </a:t>
            </a:r>
            <a:r>
              <a:rPr lang="en-GB" dirty="0" err="1">
                <a:solidFill>
                  <a:srgbClr val="FFC000"/>
                </a:solidFill>
              </a:rPr>
              <a:t>ukwest</a:t>
            </a:r>
            <a:r>
              <a:rPr lang="en-GB" dirty="0">
                <a:solidFill>
                  <a:schemeClr val="accent1">
                    <a:lumMod val="50000"/>
                  </a:schemeClr>
                </a:solidFill>
              </a:rPr>
              <a: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myVNet</a:t>
            </a:r>
            <a:r>
              <a:rPr lang="en-GB" dirty="0">
                <a:solidFill>
                  <a:schemeClr val="accent1">
                    <a:lumMod val="50000"/>
                  </a:schemeClr>
                </a:solidFill>
              </a:rPr>
              <a:t> --subnet </a:t>
            </a:r>
            <a:r>
              <a:rPr lang="en-GB" dirty="0" err="1">
                <a:solidFill>
                  <a:srgbClr val="FFC000"/>
                </a:solidFill>
              </a:rPr>
              <a:t>mySubnet</a:t>
            </a:r>
            <a:r>
              <a:rPr lang="en-GB" dirty="0">
                <a:solidFill>
                  <a:schemeClr val="accent1">
                    <a:lumMod val="50000"/>
                  </a:schemeClr>
                </a:solidFill>
              </a:rPr>
              <a:t> --name </a:t>
            </a:r>
            <a:r>
              <a:rPr lang="en-GB" dirty="0" err="1">
                <a:solidFill>
                  <a:srgbClr val="FFC000"/>
                </a:solidFill>
              </a:rPr>
              <a:t>myNic</a:t>
            </a:r>
            <a:endParaRPr lang="en-GB" dirty="0">
              <a:solidFill>
                <a:srgbClr val="FFC000"/>
              </a:solidFill>
            </a:endParaRPr>
          </a:p>
        </p:txBody>
      </p:sp>
      <p:sp>
        <p:nvSpPr>
          <p:cNvPr id="7" name="TextBox 6">
            <a:extLst>
              <a:ext uri="{FF2B5EF4-FFF2-40B4-BE49-F238E27FC236}">
                <a16:creationId xmlns:a16="http://schemas.microsoft.com/office/drawing/2014/main" id="{8AD4E5A6-0EB1-434F-8553-9629EEBA8605}"/>
              </a:ext>
            </a:extLst>
          </p:cNvPr>
          <p:cNvSpPr txBox="1"/>
          <p:nvPr/>
        </p:nvSpPr>
        <p:spPr>
          <a:xfrm>
            <a:off x="867231" y="5003611"/>
            <a:ext cx="7828418" cy="1200329"/>
          </a:xfrm>
          <a:prstGeom prst="rect">
            <a:avLst/>
          </a:prstGeom>
          <a:solidFill>
            <a:srgbClr val="000000"/>
          </a:solidFill>
        </p:spPr>
        <p:txBody>
          <a:bodyPr wrap="square" rtlCol="0">
            <a:spAutoFit/>
          </a:bodyPr>
          <a:lstStyle/>
          <a:p>
            <a:r>
              <a:rPr lang="en-GB" dirty="0">
                <a:solidFill>
                  <a:schemeClr val="bg1"/>
                </a:solidFill>
              </a:rPr>
              <a:t>$</a:t>
            </a:r>
            <a:r>
              <a:rPr lang="en-GB" sz="1400"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dirty="0" err="1">
                <a:solidFill>
                  <a:srgbClr val="FFC000"/>
                </a:solidFill>
              </a:rPr>
              <a:t>UbuntuLTS</a:t>
            </a:r>
            <a:r>
              <a:rPr lang="en-GB" dirty="0">
                <a:solidFill>
                  <a:srgbClr val="FFC000"/>
                </a:solidFill>
              </a:rPr>
              <a:t> </a:t>
            </a:r>
            <a:r>
              <a:rPr lang="en-GB" dirty="0">
                <a:solidFill>
                  <a:schemeClr val="accent1">
                    <a:lumMod val="50000"/>
                  </a:schemeClr>
                </a:solidFill>
              </a:rPr>
              <a:t>--admin-username </a:t>
            </a:r>
            <a:r>
              <a:rPr lang="en-GB" dirty="0" err="1">
                <a:solidFill>
                  <a:srgbClr val="FFC000"/>
                </a:solidFill>
              </a:rPr>
              <a:t>azureuser</a:t>
            </a:r>
            <a:r>
              <a:rPr lang="en-GB" dirty="0">
                <a:solidFill>
                  <a:schemeClr val="accent1">
                    <a:lumMod val="50000"/>
                  </a:schemeClr>
                </a:solidFill>
              </a:rPr>
              <a:t> --generate-</a:t>
            </a:r>
            <a:r>
              <a:rPr lang="en-GB" dirty="0" err="1">
                <a:solidFill>
                  <a:schemeClr val="accent1">
                    <a:lumMod val="50000"/>
                  </a:schemeClr>
                </a:solidFill>
              </a:rPr>
              <a:t>ssh</a:t>
            </a:r>
            <a:r>
              <a:rPr lang="en-GB" dirty="0">
                <a:solidFill>
                  <a:schemeClr val="accent1">
                    <a:lumMod val="50000"/>
                  </a:schemeClr>
                </a:solidFill>
              </a:rPr>
              <a:t>-keys</a:t>
            </a:r>
          </a:p>
          <a:p>
            <a:r>
              <a:rPr lang="en-GB" dirty="0">
                <a:solidFill>
                  <a:schemeClr val="bg1"/>
                </a:solidFill>
              </a:rPr>
              <a:t>$ </a:t>
            </a:r>
            <a:r>
              <a:rPr lang="en-GB" b="1" dirty="0" err="1">
                <a:solidFill>
                  <a:schemeClr val="accent1">
                    <a:lumMod val="50000"/>
                  </a:schemeClr>
                </a:solidFill>
              </a:rPr>
              <a:t>az</a:t>
            </a:r>
            <a:r>
              <a:rPr lang="en-GB" b="1" dirty="0">
                <a:solidFill>
                  <a:schemeClr val="accent1">
                    <a:lumMod val="50000"/>
                  </a:schemeClr>
                </a:solidFill>
              </a:rPr>
              <a:t> </a:t>
            </a:r>
            <a:r>
              <a:rPr lang="en-GB" b="1" dirty="0" err="1">
                <a:solidFill>
                  <a:schemeClr val="accent1">
                    <a:lumMod val="50000"/>
                  </a:schemeClr>
                </a:solidFill>
              </a:rPr>
              <a:t>vm</a:t>
            </a:r>
            <a:r>
              <a:rPr lang="en-GB" b="1" dirty="0">
                <a:solidFill>
                  <a:schemeClr val="accent1">
                    <a:lumMod val="50000"/>
                  </a:schemeClr>
                </a:solidFill>
              </a:rPr>
              <a:t> </a:t>
            </a:r>
            <a:r>
              <a:rPr lang="en-GB" b="1" dirty="0" err="1">
                <a:solidFill>
                  <a:schemeClr val="accent1">
                    <a:lumMod val="50000"/>
                  </a:schemeClr>
                </a:solidFill>
              </a:rPr>
              <a:t>nic</a:t>
            </a:r>
            <a:r>
              <a:rPr lang="en-GB" b="1" dirty="0">
                <a:solidFill>
                  <a:schemeClr val="accent1">
                    <a:lumMod val="50000"/>
                  </a:schemeClr>
                </a:solidFill>
              </a:rPr>
              <a:t> add </a:t>
            </a:r>
            <a:r>
              <a:rPr lang="en-GB" dirty="0">
                <a:solidFill>
                  <a:schemeClr val="accent1">
                    <a:lumMod val="50000"/>
                  </a:schemeClr>
                </a:solidFill>
              </a:rPr>
              <a:t>--resource-group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-name </a:t>
            </a:r>
            <a:r>
              <a:rPr lang="en-GB" dirty="0" err="1">
                <a:solidFill>
                  <a:srgbClr val="FFC000"/>
                </a:solidFill>
              </a:rPr>
              <a:t>myVM</a:t>
            </a:r>
            <a:r>
              <a:rPr lang="en-GB" dirty="0">
                <a:solidFill>
                  <a:schemeClr val="accent1">
                    <a:lumMod val="50000"/>
                  </a:schemeClr>
                </a:solidFill>
              </a:rPr>
              <a:t> --</a:t>
            </a:r>
            <a:r>
              <a:rPr lang="en-GB" dirty="0" err="1">
                <a:solidFill>
                  <a:schemeClr val="accent1">
                    <a:lumMod val="50000"/>
                  </a:schemeClr>
                </a:solidFill>
              </a:rPr>
              <a:t>nics</a:t>
            </a:r>
            <a:r>
              <a:rPr lang="en-GB" dirty="0">
                <a:solidFill>
                  <a:schemeClr val="accent1">
                    <a:lumMod val="50000"/>
                  </a:schemeClr>
                </a:solidFill>
              </a:rPr>
              <a:t> </a:t>
            </a:r>
            <a:r>
              <a:rPr lang="en-GB" b="1" dirty="0" err="1">
                <a:solidFill>
                  <a:srgbClr val="FFC000"/>
                </a:solidFill>
              </a:rPr>
              <a:t>myNic</a:t>
            </a:r>
            <a:endParaRPr lang="en-GB" b="1" dirty="0">
              <a:solidFill>
                <a:srgbClr val="FFC000"/>
              </a:solidFill>
            </a:endParaRPr>
          </a:p>
        </p:txBody>
      </p:sp>
    </p:spTree>
    <p:extLst>
      <p:ext uri="{BB962C8B-B14F-4D97-AF65-F5344CB8AC3E}">
        <p14:creationId xmlns:p14="http://schemas.microsoft.com/office/powerpoint/2010/main" val="36050114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44E93-F93E-41F6-9D97-5DDFC70B0909}"/>
              </a:ext>
            </a:extLst>
          </p:cNvPr>
          <p:cNvSpPr>
            <a:spLocks noGrp="1"/>
          </p:cNvSpPr>
          <p:nvPr>
            <p:ph type="title"/>
          </p:nvPr>
        </p:nvSpPr>
        <p:spPr/>
        <p:txBody>
          <a:bodyPr/>
          <a:lstStyle/>
          <a:p>
            <a:r>
              <a:rPr lang="en-GB" dirty="0"/>
              <a:t>Managing VM NICs</a:t>
            </a:r>
          </a:p>
        </p:txBody>
      </p:sp>
      <p:sp>
        <p:nvSpPr>
          <p:cNvPr id="3" name="Content Placeholder 2">
            <a:extLst>
              <a:ext uri="{FF2B5EF4-FFF2-40B4-BE49-F238E27FC236}">
                <a16:creationId xmlns:a16="http://schemas.microsoft.com/office/drawing/2014/main" id="{0FA673FA-94D3-4925-AA3F-12E5E9570BCD}"/>
              </a:ext>
            </a:extLst>
          </p:cNvPr>
          <p:cNvSpPr>
            <a:spLocks noGrp="1"/>
          </p:cNvSpPr>
          <p:nvPr>
            <p:ph idx="1"/>
          </p:nvPr>
        </p:nvSpPr>
        <p:spPr>
          <a:xfrm>
            <a:off x="1047750" y="1718676"/>
            <a:ext cx="7029450" cy="4816270"/>
          </a:xfrm>
        </p:spPr>
        <p:txBody>
          <a:bodyPr/>
          <a:lstStyle/>
          <a:p>
            <a:r>
              <a:rPr lang="en-GB" dirty="0"/>
              <a:t>List the NICs associated with the VM</a:t>
            </a:r>
          </a:p>
          <a:p>
            <a:endParaRPr lang="en-GB" dirty="0"/>
          </a:p>
          <a:p>
            <a:r>
              <a:rPr lang="en-GB" dirty="0"/>
              <a:t>Add NICs e.g. add two additional NICs named “nic2” and “nic3”. Explicitly make “nic3” the primary NIC</a:t>
            </a:r>
          </a:p>
          <a:p>
            <a:endParaRPr lang="en-GB" dirty="0"/>
          </a:p>
          <a:p>
            <a:endParaRPr lang="en-GB" dirty="0"/>
          </a:p>
          <a:p>
            <a:r>
              <a:rPr lang="en-GB" dirty="0"/>
              <a:t>Remove a NIC e.g. remove two NICs named “nic1” and “nic2”</a:t>
            </a:r>
          </a:p>
          <a:p>
            <a:endParaRPr lang="en-GB" dirty="0"/>
          </a:p>
          <a:p>
            <a:endParaRPr lang="en-GB" dirty="0"/>
          </a:p>
          <a:p>
            <a:r>
              <a:rPr lang="en-GB" dirty="0"/>
              <a:t>Note: NICs live outside of VMs, so removing a NIC does not delete it. In fact, you once you remove it you can add it to another VM.</a:t>
            </a:r>
          </a:p>
          <a:p>
            <a:endParaRPr lang="en-GB" dirty="0"/>
          </a:p>
        </p:txBody>
      </p:sp>
      <p:sp>
        <p:nvSpPr>
          <p:cNvPr id="4" name="Footer Placeholder 3">
            <a:extLst>
              <a:ext uri="{FF2B5EF4-FFF2-40B4-BE49-F238E27FC236}">
                <a16:creationId xmlns:a16="http://schemas.microsoft.com/office/drawing/2014/main" id="{219CD8CB-C36D-45BF-9811-619B33F5560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932D0F9-29EB-464E-A9A7-3E9F36BA289C}"/>
              </a:ext>
            </a:extLst>
          </p:cNvPr>
          <p:cNvSpPr txBox="1"/>
          <p:nvPr/>
        </p:nvSpPr>
        <p:spPr>
          <a:xfrm>
            <a:off x="872049" y="2116875"/>
            <a:ext cx="7608273"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a:t>
            </a:r>
            <a:r>
              <a:rPr lang="en-GB" dirty="0" err="1">
                <a:solidFill>
                  <a:schemeClr val="accent1">
                    <a:lumMod val="50000"/>
                  </a:schemeClr>
                </a:solidFill>
              </a:rPr>
              <a:t>nic</a:t>
            </a:r>
            <a:r>
              <a:rPr lang="en-GB" dirty="0">
                <a:solidFill>
                  <a:schemeClr val="accent1">
                    <a:lumMod val="50000"/>
                  </a:schemeClr>
                </a:solidFill>
              </a:rPr>
              <a:t> list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-name </a:t>
            </a:r>
            <a:r>
              <a:rPr lang="en-GB" dirty="0" err="1">
                <a:solidFill>
                  <a:srgbClr val="FFC000"/>
                </a:solidFill>
              </a:rPr>
              <a:t>myVM</a:t>
            </a:r>
            <a:r>
              <a:rPr lang="en-GB" dirty="0">
                <a:solidFill>
                  <a:schemeClr val="accent1">
                    <a:lumMod val="50000"/>
                  </a:schemeClr>
                </a:solidFill>
              </a:rPr>
              <a:t> </a:t>
            </a:r>
            <a:endParaRPr lang="en-GB" dirty="0">
              <a:solidFill>
                <a:srgbClr val="FFC000"/>
              </a:solidFill>
            </a:endParaRPr>
          </a:p>
        </p:txBody>
      </p:sp>
      <p:sp>
        <p:nvSpPr>
          <p:cNvPr id="6" name="TextBox 5">
            <a:extLst>
              <a:ext uri="{FF2B5EF4-FFF2-40B4-BE49-F238E27FC236}">
                <a16:creationId xmlns:a16="http://schemas.microsoft.com/office/drawing/2014/main" id="{53D3FCC4-D70A-4BED-9D85-213540773473}"/>
              </a:ext>
            </a:extLst>
          </p:cNvPr>
          <p:cNvSpPr txBox="1"/>
          <p:nvPr/>
        </p:nvSpPr>
        <p:spPr>
          <a:xfrm>
            <a:off x="872047" y="3164591"/>
            <a:ext cx="7608273" cy="64633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a:t>
            </a:r>
            <a:r>
              <a:rPr lang="en-GB" dirty="0" err="1">
                <a:solidFill>
                  <a:schemeClr val="accent1">
                    <a:lumMod val="50000"/>
                  </a:schemeClr>
                </a:solidFill>
              </a:rPr>
              <a:t>nic</a:t>
            </a:r>
            <a:r>
              <a:rPr lang="en-GB" dirty="0">
                <a:solidFill>
                  <a:schemeClr val="accent1">
                    <a:lumMod val="50000"/>
                  </a:schemeClr>
                </a:solidFill>
              </a:rPr>
              <a:t> add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-name </a:t>
            </a:r>
            <a:r>
              <a:rPr lang="en-GB" dirty="0" err="1">
                <a:solidFill>
                  <a:srgbClr val="FFC000"/>
                </a:solidFill>
              </a:rPr>
              <a:t>myVM</a:t>
            </a:r>
            <a:r>
              <a:rPr lang="en-GB" dirty="0">
                <a:solidFill>
                  <a:srgbClr val="FFC000"/>
                </a:solidFill>
              </a:rPr>
              <a:t> </a:t>
            </a:r>
            <a:r>
              <a:rPr lang="pl-PL" dirty="0">
                <a:solidFill>
                  <a:schemeClr val="accent1">
                    <a:lumMod val="50000"/>
                  </a:schemeClr>
                </a:solidFill>
              </a:rPr>
              <a:t>--nics </a:t>
            </a:r>
            <a:r>
              <a:rPr lang="pl-PL" dirty="0">
                <a:solidFill>
                  <a:srgbClr val="FFC000"/>
                </a:solidFill>
              </a:rPr>
              <a:t>nic</a:t>
            </a:r>
            <a:r>
              <a:rPr lang="en-GB" dirty="0">
                <a:solidFill>
                  <a:srgbClr val="FFC000"/>
                </a:solidFill>
              </a:rPr>
              <a:t>2</a:t>
            </a:r>
            <a:r>
              <a:rPr lang="pl-PL" dirty="0">
                <a:solidFill>
                  <a:srgbClr val="FFC000"/>
                </a:solidFill>
              </a:rPr>
              <a:t> nic</a:t>
            </a:r>
            <a:r>
              <a:rPr lang="en-GB" dirty="0">
                <a:solidFill>
                  <a:srgbClr val="FFC000"/>
                </a:solidFill>
              </a:rPr>
              <a:t>3 </a:t>
            </a:r>
            <a:r>
              <a:rPr lang="en-GB" dirty="0">
                <a:solidFill>
                  <a:schemeClr val="accent1">
                    <a:lumMod val="50000"/>
                  </a:schemeClr>
                </a:solidFill>
              </a:rPr>
              <a:t>--primary-</a:t>
            </a:r>
            <a:r>
              <a:rPr lang="en-GB" dirty="0" err="1">
                <a:solidFill>
                  <a:schemeClr val="accent1">
                    <a:lumMod val="50000"/>
                  </a:schemeClr>
                </a:solidFill>
              </a:rPr>
              <a:t>nic</a:t>
            </a:r>
            <a:r>
              <a:rPr lang="en-GB" dirty="0">
                <a:solidFill>
                  <a:schemeClr val="accent1">
                    <a:lumMod val="50000"/>
                  </a:schemeClr>
                </a:solidFill>
              </a:rPr>
              <a:t> </a:t>
            </a:r>
            <a:r>
              <a:rPr lang="en-GB" dirty="0">
                <a:solidFill>
                  <a:srgbClr val="FFC000"/>
                </a:solidFill>
              </a:rPr>
              <a:t>nic3</a:t>
            </a:r>
          </a:p>
        </p:txBody>
      </p:sp>
      <p:sp>
        <p:nvSpPr>
          <p:cNvPr id="8" name="TextBox 7">
            <a:extLst>
              <a:ext uri="{FF2B5EF4-FFF2-40B4-BE49-F238E27FC236}">
                <a16:creationId xmlns:a16="http://schemas.microsoft.com/office/drawing/2014/main" id="{7610DB0A-281C-4195-8C93-923AB9190433}"/>
              </a:ext>
            </a:extLst>
          </p:cNvPr>
          <p:cNvSpPr txBox="1"/>
          <p:nvPr/>
        </p:nvSpPr>
        <p:spPr>
          <a:xfrm>
            <a:off x="872047" y="4572298"/>
            <a:ext cx="7608273" cy="64633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a:t>
            </a:r>
            <a:r>
              <a:rPr lang="en-GB" dirty="0" err="1">
                <a:solidFill>
                  <a:schemeClr val="accent1">
                    <a:lumMod val="50000"/>
                  </a:schemeClr>
                </a:solidFill>
              </a:rPr>
              <a:t>nic</a:t>
            </a:r>
            <a:r>
              <a:rPr lang="en-GB" dirty="0">
                <a:solidFill>
                  <a:schemeClr val="accent1">
                    <a:lumMod val="50000"/>
                  </a:schemeClr>
                </a:solidFill>
              </a:rPr>
              <a:t> remove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-name </a:t>
            </a:r>
            <a:r>
              <a:rPr lang="en-GB" dirty="0" err="1">
                <a:solidFill>
                  <a:srgbClr val="FFC000"/>
                </a:solidFill>
              </a:rPr>
              <a:t>myVM</a:t>
            </a:r>
            <a:r>
              <a:rPr lang="en-GB" dirty="0">
                <a:solidFill>
                  <a:schemeClr val="accent1">
                    <a:lumMod val="50000"/>
                  </a:schemeClr>
                </a:solidFill>
              </a:rPr>
              <a:t> </a:t>
            </a:r>
            <a:r>
              <a:rPr lang="pl-PL" dirty="0">
                <a:solidFill>
                  <a:schemeClr val="accent1">
                    <a:lumMod val="50000"/>
                  </a:schemeClr>
                </a:solidFill>
              </a:rPr>
              <a:t>--nics </a:t>
            </a:r>
            <a:r>
              <a:rPr lang="pl-PL" dirty="0">
                <a:solidFill>
                  <a:srgbClr val="FFC000"/>
                </a:solidFill>
              </a:rPr>
              <a:t>nic1 nic2</a:t>
            </a:r>
            <a:r>
              <a:rPr lang="en-GB" dirty="0">
                <a:solidFill>
                  <a:srgbClr val="FFC000"/>
                </a:solidFill>
              </a:rPr>
              <a:t> </a:t>
            </a:r>
          </a:p>
        </p:txBody>
      </p:sp>
    </p:spTree>
    <p:extLst>
      <p:ext uri="{BB962C8B-B14F-4D97-AF65-F5344CB8AC3E}">
        <p14:creationId xmlns:p14="http://schemas.microsoft.com/office/powerpoint/2010/main" val="37229806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23C30-49B2-442A-928C-F0370AAA5C94}"/>
              </a:ext>
            </a:extLst>
          </p:cNvPr>
          <p:cNvSpPr>
            <a:spLocks noGrp="1"/>
          </p:cNvSpPr>
          <p:nvPr>
            <p:ph type="title"/>
          </p:nvPr>
        </p:nvSpPr>
        <p:spPr/>
        <p:txBody>
          <a:bodyPr/>
          <a:lstStyle/>
          <a:p>
            <a:r>
              <a:rPr lang="en-GB" dirty="0"/>
              <a:t>Changing the Primary NIC</a:t>
            </a:r>
          </a:p>
        </p:txBody>
      </p:sp>
      <p:sp>
        <p:nvSpPr>
          <p:cNvPr id="3" name="Content Placeholder 2">
            <a:extLst>
              <a:ext uri="{FF2B5EF4-FFF2-40B4-BE49-F238E27FC236}">
                <a16:creationId xmlns:a16="http://schemas.microsoft.com/office/drawing/2014/main" id="{02582226-460F-41F7-934F-834256806365}"/>
              </a:ext>
            </a:extLst>
          </p:cNvPr>
          <p:cNvSpPr>
            <a:spLocks noGrp="1"/>
          </p:cNvSpPr>
          <p:nvPr>
            <p:ph idx="1"/>
          </p:nvPr>
        </p:nvSpPr>
        <p:spPr>
          <a:xfrm>
            <a:off x="1047750" y="3007057"/>
            <a:ext cx="7029450" cy="2831768"/>
          </a:xfrm>
        </p:spPr>
        <p:txBody>
          <a:bodyPr/>
          <a:lstStyle/>
          <a:p>
            <a:r>
              <a:rPr lang="en-GB" dirty="0"/>
              <a:t>Note: when creating a VM with a list of NICs, the first NIC added will be designated as primary</a:t>
            </a:r>
          </a:p>
        </p:txBody>
      </p:sp>
      <p:sp>
        <p:nvSpPr>
          <p:cNvPr id="4" name="Footer Placeholder 3">
            <a:extLst>
              <a:ext uri="{FF2B5EF4-FFF2-40B4-BE49-F238E27FC236}">
                <a16:creationId xmlns:a16="http://schemas.microsoft.com/office/drawing/2014/main" id="{D679F2E7-BC9D-4183-959D-3CCB72D5FE36}"/>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4C19A0D1-A99A-44D5-B488-42FD694A071B}"/>
              </a:ext>
            </a:extLst>
          </p:cNvPr>
          <p:cNvSpPr txBox="1"/>
          <p:nvPr/>
        </p:nvSpPr>
        <p:spPr>
          <a:xfrm>
            <a:off x="822745" y="1437396"/>
            <a:ext cx="7608273" cy="1200329"/>
          </a:xfrm>
          <a:prstGeom prst="rect">
            <a:avLst/>
          </a:prstGeom>
          <a:solidFill>
            <a:srgbClr val="000000"/>
          </a:solidFill>
        </p:spPr>
        <p:txBody>
          <a:bodyPr wrap="square" rtlCol="0">
            <a:spAutoFit/>
          </a:bodyPr>
          <a:lstStyle/>
          <a:p>
            <a:r>
              <a:rPr lang="en-GB" u="sng" dirty="0">
                <a:solidFill>
                  <a:schemeClr val="bg1"/>
                </a:solidFill>
              </a:rPr>
              <a:t>MAKE THE SECOND NIC PRIMARY</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update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--set </a:t>
            </a:r>
            <a:r>
              <a:rPr lang="en-GB" dirty="0" err="1">
                <a:solidFill>
                  <a:schemeClr val="accent1">
                    <a:lumMod val="50000"/>
                  </a:schemeClr>
                </a:solidFill>
              </a:rPr>
              <a:t>networkProfile.networkInterfaces</a:t>
            </a:r>
            <a:r>
              <a:rPr lang="en-GB" dirty="0">
                <a:solidFill>
                  <a:schemeClr val="accent1">
                    <a:lumMod val="50000"/>
                  </a:schemeClr>
                </a:solidFill>
              </a:rPr>
              <a:t>[1].primary=true </a:t>
            </a:r>
            <a:r>
              <a:rPr lang="en-GB" dirty="0" err="1">
                <a:solidFill>
                  <a:schemeClr val="accent1">
                    <a:lumMod val="50000"/>
                  </a:schemeClr>
                </a:solidFill>
              </a:rPr>
              <a:t>networkProfile.networkInterfaces</a:t>
            </a:r>
            <a:r>
              <a:rPr lang="en-GB" dirty="0">
                <a:solidFill>
                  <a:schemeClr val="accent1">
                    <a:lumMod val="50000"/>
                  </a:schemeClr>
                </a:solidFill>
              </a:rPr>
              <a:t>[0].primary=false</a:t>
            </a:r>
          </a:p>
        </p:txBody>
      </p:sp>
      <p:sp>
        <p:nvSpPr>
          <p:cNvPr id="7" name="TextBox 6">
            <a:extLst>
              <a:ext uri="{FF2B5EF4-FFF2-40B4-BE49-F238E27FC236}">
                <a16:creationId xmlns:a16="http://schemas.microsoft.com/office/drawing/2014/main" id="{057675AC-8EFC-4B68-8F0D-AD286E342584}"/>
              </a:ext>
            </a:extLst>
          </p:cNvPr>
          <p:cNvSpPr txBox="1"/>
          <p:nvPr/>
        </p:nvSpPr>
        <p:spPr>
          <a:xfrm>
            <a:off x="1111623" y="3776610"/>
            <a:ext cx="7067936"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dirty="0" err="1">
                <a:solidFill>
                  <a:srgbClr val="FFC000"/>
                </a:solidFill>
              </a:rPr>
              <a:t>UbuntuLTS</a:t>
            </a:r>
            <a:r>
              <a:rPr lang="en-GB" dirty="0">
                <a:solidFill>
                  <a:schemeClr val="accent1">
                    <a:lumMod val="50000"/>
                  </a:schemeClr>
                </a:solidFill>
              </a:rPr>
              <a:t> </a:t>
            </a:r>
            <a:r>
              <a:rPr lang="pl-PL" dirty="0">
                <a:solidFill>
                  <a:schemeClr val="accent1">
                    <a:lumMod val="50000"/>
                  </a:schemeClr>
                </a:solidFill>
              </a:rPr>
              <a:t>--nics </a:t>
            </a:r>
            <a:r>
              <a:rPr lang="en-GB" dirty="0">
                <a:solidFill>
                  <a:srgbClr val="FFC000"/>
                </a:solidFill>
              </a:rPr>
              <a:t>myNic1 myNic2 myNic3</a:t>
            </a:r>
          </a:p>
          <a:p>
            <a:endParaRPr lang="en-GB" dirty="0">
              <a:solidFill>
                <a:srgbClr val="FFC000"/>
              </a:solidFill>
            </a:endParaRPr>
          </a:p>
          <a:p>
            <a:endParaRPr lang="en-GB" dirty="0">
              <a:solidFill>
                <a:schemeClr val="accent1">
                  <a:lumMod val="50000"/>
                </a:schemeClr>
              </a:solidFill>
            </a:endParaRPr>
          </a:p>
        </p:txBody>
      </p:sp>
      <p:sp>
        <p:nvSpPr>
          <p:cNvPr id="8" name="TextBox 7">
            <a:extLst>
              <a:ext uri="{FF2B5EF4-FFF2-40B4-BE49-F238E27FC236}">
                <a16:creationId xmlns:a16="http://schemas.microsoft.com/office/drawing/2014/main" id="{635CA85F-CB99-4982-98C7-65948A9131EA}"/>
              </a:ext>
            </a:extLst>
          </p:cNvPr>
          <p:cNvSpPr txBox="1"/>
          <p:nvPr/>
        </p:nvSpPr>
        <p:spPr>
          <a:xfrm>
            <a:off x="3739673" y="4544200"/>
            <a:ext cx="954107" cy="369332"/>
          </a:xfrm>
          <a:prstGeom prst="rect">
            <a:avLst/>
          </a:prstGeom>
          <a:noFill/>
        </p:spPr>
        <p:txBody>
          <a:bodyPr wrap="none" rtlCol="0">
            <a:spAutoFit/>
          </a:bodyPr>
          <a:lstStyle/>
          <a:p>
            <a:r>
              <a:rPr lang="en-GB" i="1" dirty="0">
                <a:solidFill>
                  <a:schemeClr val="bg1"/>
                </a:solidFill>
              </a:rPr>
              <a:t>primary</a:t>
            </a:r>
          </a:p>
        </p:txBody>
      </p:sp>
      <p:cxnSp>
        <p:nvCxnSpPr>
          <p:cNvPr id="10" name="Straight Arrow Connector 9">
            <a:extLst>
              <a:ext uri="{FF2B5EF4-FFF2-40B4-BE49-F238E27FC236}">
                <a16:creationId xmlns:a16="http://schemas.microsoft.com/office/drawing/2014/main" id="{701E8A7F-4E9F-4BAF-9F7C-DD9A028E82D6}"/>
              </a:ext>
            </a:extLst>
          </p:cNvPr>
          <p:cNvCxnSpPr>
            <a:stCxn id="8" idx="0"/>
          </p:cNvCxnSpPr>
          <p:nvPr/>
        </p:nvCxnSpPr>
        <p:spPr bwMode="auto">
          <a:xfrm flipV="1">
            <a:off x="4216727" y="4349087"/>
            <a:ext cx="0" cy="195113"/>
          </a:xfrm>
          <a:prstGeom prst="straightConnector1">
            <a:avLst/>
          </a:prstGeom>
          <a:solidFill>
            <a:schemeClr val="accent1"/>
          </a:solidFill>
          <a:ln w="38100" cap="flat" cmpd="sng" algn="ctr">
            <a:solidFill>
              <a:schemeClr val="bg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a:extLst>
              <a:ext uri="{FF2B5EF4-FFF2-40B4-BE49-F238E27FC236}">
                <a16:creationId xmlns:a16="http://schemas.microsoft.com/office/drawing/2014/main" id="{8D4156E7-79AC-4758-9E7B-6C4C9E164FDC}"/>
              </a:ext>
            </a:extLst>
          </p:cNvPr>
          <p:cNvSpPr txBox="1"/>
          <p:nvPr/>
        </p:nvSpPr>
        <p:spPr>
          <a:xfrm>
            <a:off x="4866464" y="4544200"/>
            <a:ext cx="1428596" cy="369332"/>
          </a:xfrm>
          <a:prstGeom prst="rect">
            <a:avLst/>
          </a:prstGeom>
          <a:noFill/>
        </p:spPr>
        <p:txBody>
          <a:bodyPr wrap="none" rtlCol="0">
            <a:spAutoFit/>
          </a:bodyPr>
          <a:lstStyle/>
          <a:p>
            <a:r>
              <a:rPr lang="en-GB" i="1" dirty="0">
                <a:solidFill>
                  <a:schemeClr val="bg1"/>
                </a:solidFill>
              </a:rPr>
              <a:t>secondaries</a:t>
            </a:r>
          </a:p>
        </p:txBody>
      </p:sp>
      <p:cxnSp>
        <p:nvCxnSpPr>
          <p:cNvPr id="12" name="Straight Arrow Connector 11">
            <a:extLst>
              <a:ext uri="{FF2B5EF4-FFF2-40B4-BE49-F238E27FC236}">
                <a16:creationId xmlns:a16="http://schemas.microsoft.com/office/drawing/2014/main" id="{EA96CAB0-C8D5-4BEA-9EF2-67A685A028FE}"/>
              </a:ext>
            </a:extLst>
          </p:cNvPr>
          <p:cNvCxnSpPr/>
          <p:nvPr/>
        </p:nvCxnSpPr>
        <p:spPr bwMode="auto">
          <a:xfrm flipH="1" flipV="1">
            <a:off x="5030528" y="4393679"/>
            <a:ext cx="312990" cy="177029"/>
          </a:xfrm>
          <a:prstGeom prst="straightConnector1">
            <a:avLst/>
          </a:prstGeom>
          <a:solidFill>
            <a:schemeClr val="accent1"/>
          </a:solidFill>
          <a:ln w="38100" cap="flat" cmpd="sng" algn="ctr">
            <a:solidFill>
              <a:schemeClr val="bg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4671DCF4-098A-4651-B9F1-5D4018745CA6}"/>
              </a:ext>
            </a:extLst>
          </p:cNvPr>
          <p:cNvCxnSpPr/>
          <p:nvPr/>
        </p:nvCxnSpPr>
        <p:spPr bwMode="auto">
          <a:xfrm flipV="1">
            <a:off x="5516202" y="4393679"/>
            <a:ext cx="256239" cy="177142"/>
          </a:xfrm>
          <a:prstGeom prst="straightConnector1">
            <a:avLst/>
          </a:prstGeom>
          <a:solidFill>
            <a:schemeClr val="accent1"/>
          </a:solidFill>
          <a:ln w="38100" cap="flat" cmpd="sng" algn="ctr">
            <a:solidFill>
              <a:schemeClr val="bg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 name="TextBox 4">
            <a:extLst>
              <a:ext uri="{FF2B5EF4-FFF2-40B4-BE49-F238E27FC236}">
                <a16:creationId xmlns:a16="http://schemas.microsoft.com/office/drawing/2014/main" id="{4CD466D6-651D-4E4A-8567-330E80076A91}"/>
              </a:ext>
            </a:extLst>
          </p:cNvPr>
          <p:cNvSpPr txBox="1"/>
          <p:nvPr/>
        </p:nvSpPr>
        <p:spPr>
          <a:xfrm>
            <a:off x="1066800" y="4959698"/>
            <a:ext cx="7112759" cy="646331"/>
          </a:xfrm>
          <a:prstGeom prst="rect">
            <a:avLst/>
          </a:prstGeom>
          <a:noFill/>
        </p:spPr>
        <p:txBody>
          <a:bodyPr wrap="square" rtlCol="0">
            <a:spAutoFit/>
          </a:bodyPr>
          <a:lstStyle/>
          <a:p>
            <a:r>
              <a:rPr lang="en-GB" i="1" dirty="0"/>
              <a:t>Remember you can also change the primary NIC when adding a new NIC to the VM (--primary-</a:t>
            </a:r>
            <a:r>
              <a:rPr lang="en-GB" i="1" dirty="0" err="1"/>
              <a:t>nic</a:t>
            </a:r>
            <a:r>
              <a:rPr lang="en-GB" i="1" dirty="0"/>
              <a:t> flag)</a:t>
            </a:r>
          </a:p>
        </p:txBody>
      </p:sp>
    </p:spTree>
    <p:extLst>
      <p:ext uri="{BB962C8B-B14F-4D97-AF65-F5344CB8AC3E}">
        <p14:creationId xmlns:p14="http://schemas.microsoft.com/office/powerpoint/2010/main" val="26204773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760E2-A15C-4111-8134-4EA8DC8F2695}"/>
              </a:ext>
            </a:extLst>
          </p:cNvPr>
          <p:cNvSpPr>
            <a:spLocks noGrp="1"/>
          </p:cNvSpPr>
          <p:nvPr>
            <p:ph type="title"/>
          </p:nvPr>
        </p:nvSpPr>
        <p:spPr/>
        <p:txBody>
          <a:bodyPr/>
          <a:lstStyle/>
          <a:p>
            <a:r>
              <a:rPr lang="en-GB" dirty="0"/>
              <a:t>NICs and Operating System</a:t>
            </a:r>
          </a:p>
        </p:txBody>
      </p:sp>
      <p:sp>
        <p:nvSpPr>
          <p:cNvPr id="3" name="Content Placeholder 2">
            <a:extLst>
              <a:ext uri="{FF2B5EF4-FFF2-40B4-BE49-F238E27FC236}">
                <a16:creationId xmlns:a16="http://schemas.microsoft.com/office/drawing/2014/main" id="{37335C09-C050-4669-A973-9A15D11013CB}"/>
              </a:ext>
            </a:extLst>
          </p:cNvPr>
          <p:cNvSpPr>
            <a:spLocks noGrp="1"/>
          </p:cNvSpPr>
          <p:nvPr>
            <p:ph idx="1"/>
          </p:nvPr>
        </p:nvSpPr>
        <p:spPr>
          <a:xfrm>
            <a:off x="507346" y="1150374"/>
            <a:ext cx="5881656" cy="2353843"/>
          </a:xfrm>
        </p:spPr>
        <p:txBody>
          <a:bodyPr/>
          <a:lstStyle/>
          <a:p>
            <a:r>
              <a:rPr lang="en-GB" dirty="0"/>
              <a:t>Each NIC becomes a virtual network adaptor in the VM and the OS.</a:t>
            </a:r>
          </a:p>
          <a:p>
            <a:pPr lvl="1"/>
            <a:r>
              <a:rPr lang="en-GB" dirty="0"/>
              <a:t>NICs become Microsoft Hyper-V Network Adaptors in a Windows OS and “eth” interfaces in Linux</a:t>
            </a:r>
          </a:p>
          <a:p>
            <a:r>
              <a:rPr lang="en-GB" dirty="0"/>
              <a:t>The networking commands provided by the OS all still work, such as ipconfig or ifconfig</a:t>
            </a:r>
          </a:p>
        </p:txBody>
      </p:sp>
      <p:sp>
        <p:nvSpPr>
          <p:cNvPr id="4" name="Footer Placeholder 3">
            <a:extLst>
              <a:ext uri="{FF2B5EF4-FFF2-40B4-BE49-F238E27FC236}">
                <a16:creationId xmlns:a16="http://schemas.microsoft.com/office/drawing/2014/main" id="{78E9F4FD-57A1-4015-9391-D1BBF4ACF398}"/>
              </a:ext>
            </a:extLst>
          </p:cNvPr>
          <p:cNvSpPr>
            <a:spLocks noGrp="1"/>
          </p:cNvSpPr>
          <p:nvPr>
            <p:ph type="ftr" sz="quarter" idx="10"/>
          </p:nvPr>
        </p:nvSpPr>
        <p:spPr/>
        <p:txBody>
          <a:bodyPr/>
          <a:lstStyle/>
          <a:p>
            <a:pPr>
              <a:defRPr/>
            </a:pPr>
            <a:r>
              <a:rPr lang="en-US" altLang="en-US"/>
              <a:t>WEB</a:t>
            </a:r>
            <a:endParaRPr lang="en-US" altLang="en-US" dirty="0"/>
          </a:p>
        </p:txBody>
      </p:sp>
      <p:pic>
        <p:nvPicPr>
          <p:cNvPr id="8" name="Picture 7">
            <a:extLst>
              <a:ext uri="{FF2B5EF4-FFF2-40B4-BE49-F238E27FC236}">
                <a16:creationId xmlns:a16="http://schemas.microsoft.com/office/drawing/2014/main" id="{4D17B863-9181-429C-B4DB-E1A2666B9B4E}"/>
              </a:ext>
            </a:extLst>
          </p:cNvPr>
          <p:cNvPicPr>
            <a:picLocks noChangeAspect="1"/>
          </p:cNvPicPr>
          <p:nvPr/>
        </p:nvPicPr>
        <p:blipFill>
          <a:blip r:embed="rId2"/>
          <a:stretch>
            <a:fillRect/>
          </a:stretch>
        </p:blipFill>
        <p:spPr>
          <a:xfrm>
            <a:off x="6506312" y="1550945"/>
            <a:ext cx="2437663" cy="3073011"/>
          </a:xfrm>
          <a:prstGeom prst="rect">
            <a:avLst/>
          </a:prstGeom>
        </p:spPr>
      </p:pic>
      <p:sp>
        <p:nvSpPr>
          <p:cNvPr id="10" name="Rectangle 9">
            <a:extLst>
              <a:ext uri="{FF2B5EF4-FFF2-40B4-BE49-F238E27FC236}">
                <a16:creationId xmlns:a16="http://schemas.microsoft.com/office/drawing/2014/main" id="{B46DD6A4-A55E-4142-9887-4A4093D3DE5C}"/>
              </a:ext>
            </a:extLst>
          </p:cNvPr>
          <p:cNvSpPr/>
          <p:nvPr/>
        </p:nvSpPr>
        <p:spPr bwMode="auto">
          <a:xfrm>
            <a:off x="128091" y="3650601"/>
            <a:ext cx="4872593" cy="3026369"/>
          </a:xfrm>
          <a:prstGeom prst="rect">
            <a:avLst/>
          </a:prstGeom>
          <a:solidFill>
            <a:srgbClr val="00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r>
              <a:rPr lang="en-GB" sz="1050" dirty="0">
                <a:solidFill>
                  <a:schemeClr val="bg1"/>
                </a:solidFill>
              </a:rPr>
              <a:t>michael@myVM2:~$ ifconfig</a:t>
            </a:r>
          </a:p>
          <a:p>
            <a:r>
              <a:rPr lang="en-GB" sz="1050" dirty="0">
                <a:solidFill>
                  <a:schemeClr val="bg1"/>
                </a:solidFill>
              </a:rPr>
              <a:t>eth0: flags=4163&lt;UP,BROADCAST,RUNNING,MULTICAST&gt;  </a:t>
            </a:r>
            <a:r>
              <a:rPr lang="en-GB" sz="1050" dirty="0" err="1">
                <a:solidFill>
                  <a:schemeClr val="bg1"/>
                </a:solidFill>
              </a:rPr>
              <a:t>mtu</a:t>
            </a:r>
            <a:r>
              <a:rPr lang="en-GB" sz="1050" dirty="0">
                <a:solidFill>
                  <a:schemeClr val="bg1"/>
                </a:solidFill>
              </a:rPr>
              <a:t> 1500</a:t>
            </a:r>
          </a:p>
          <a:p>
            <a:r>
              <a:rPr lang="en-GB" sz="1050" dirty="0">
                <a:solidFill>
                  <a:schemeClr val="bg1"/>
                </a:solidFill>
              </a:rPr>
              <a:t>        </a:t>
            </a:r>
            <a:r>
              <a:rPr lang="en-GB" sz="1050" dirty="0" err="1">
                <a:solidFill>
                  <a:schemeClr val="bg1"/>
                </a:solidFill>
              </a:rPr>
              <a:t>inet</a:t>
            </a:r>
            <a:r>
              <a:rPr lang="en-GB" sz="1050" dirty="0">
                <a:solidFill>
                  <a:schemeClr val="bg1"/>
                </a:solidFill>
              </a:rPr>
              <a:t> 10.0.0.5  netmask 255.255.255.0  broadcast 10.0.0.255</a:t>
            </a:r>
          </a:p>
          <a:p>
            <a:r>
              <a:rPr lang="en-GB" sz="1050" dirty="0">
                <a:solidFill>
                  <a:schemeClr val="bg1"/>
                </a:solidFill>
              </a:rPr>
              <a:t>        inet6 fe80::20d:3aff:fe0c:d22c  </a:t>
            </a:r>
            <a:r>
              <a:rPr lang="en-GB" sz="1050" dirty="0" err="1">
                <a:solidFill>
                  <a:schemeClr val="bg1"/>
                </a:solidFill>
              </a:rPr>
              <a:t>prefixlen</a:t>
            </a:r>
            <a:r>
              <a:rPr lang="en-GB" sz="1050" dirty="0">
                <a:solidFill>
                  <a:schemeClr val="bg1"/>
                </a:solidFill>
              </a:rPr>
              <a:t> 64  </a:t>
            </a:r>
            <a:r>
              <a:rPr lang="en-GB" sz="1050" dirty="0" err="1">
                <a:solidFill>
                  <a:schemeClr val="bg1"/>
                </a:solidFill>
              </a:rPr>
              <a:t>scopeid</a:t>
            </a:r>
            <a:r>
              <a:rPr lang="en-GB" sz="1050" dirty="0">
                <a:solidFill>
                  <a:schemeClr val="bg1"/>
                </a:solidFill>
              </a:rPr>
              <a:t> 0x20&lt;link&gt;</a:t>
            </a:r>
          </a:p>
          <a:p>
            <a:r>
              <a:rPr lang="en-GB" sz="1050" dirty="0">
                <a:solidFill>
                  <a:schemeClr val="bg1"/>
                </a:solidFill>
              </a:rPr>
              <a:t>        ether 00:0d:3a:0c:d2:2c  </a:t>
            </a:r>
            <a:r>
              <a:rPr lang="en-GB" sz="1050" dirty="0" err="1">
                <a:solidFill>
                  <a:schemeClr val="bg1"/>
                </a:solidFill>
              </a:rPr>
              <a:t>txqueuelen</a:t>
            </a:r>
            <a:r>
              <a:rPr lang="en-GB" sz="1050" dirty="0">
                <a:solidFill>
                  <a:schemeClr val="bg1"/>
                </a:solidFill>
              </a:rPr>
              <a:t> 1000  (Ethernet)</a:t>
            </a:r>
          </a:p>
          <a:p>
            <a:r>
              <a:rPr lang="en-GB" sz="1050" dirty="0">
                <a:solidFill>
                  <a:schemeClr val="bg1"/>
                </a:solidFill>
              </a:rPr>
              <a:t>        RX packets 4769  bytes 4494053 (4.4 MB)</a:t>
            </a:r>
          </a:p>
          <a:p>
            <a:r>
              <a:rPr lang="en-GB" sz="1050" dirty="0">
                <a:solidFill>
                  <a:schemeClr val="bg1"/>
                </a:solidFill>
              </a:rPr>
              <a:t>        RX errors 0  dropped 0  overruns 0  frame 0</a:t>
            </a:r>
          </a:p>
          <a:p>
            <a:r>
              <a:rPr lang="en-GB" sz="1050" dirty="0">
                <a:solidFill>
                  <a:schemeClr val="bg1"/>
                </a:solidFill>
              </a:rPr>
              <a:t>        TX packets 2541  bytes 667567 (667.5 KB)</a:t>
            </a:r>
          </a:p>
          <a:p>
            <a:r>
              <a:rPr lang="en-GB" sz="1050" dirty="0">
                <a:solidFill>
                  <a:schemeClr val="bg1"/>
                </a:solidFill>
              </a:rPr>
              <a:t>        TX errors 0  dropped 0 overruns 0  carrier 0  collisions 0</a:t>
            </a:r>
          </a:p>
          <a:p>
            <a:endParaRPr lang="en-GB" sz="1050" dirty="0">
              <a:solidFill>
                <a:schemeClr val="bg1"/>
              </a:solidFill>
            </a:endParaRPr>
          </a:p>
          <a:p>
            <a:r>
              <a:rPr lang="en-GB" sz="1050" dirty="0">
                <a:solidFill>
                  <a:schemeClr val="bg1">
                    <a:lumMod val="50000"/>
                  </a:schemeClr>
                </a:solidFill>
              </a:rPr>
              <a:t>lo: flags=73&lt;UP,LOOPBACK,RUNNING&gt;  </a:t>
            </a:r>
            <a:r>
              <a:rPr lang="en-GB" sz="1050" dirty="0" err="1">
                <a:solidFill>
                  <a:schemeClr val="bg1">
                    <a:lumMod val="50000"/>
                  </a:schemeClr>
                </a:solidFill>
              </a:rPr>
              <a:t>mtu</a:t>
            </a:r>
            <a:r>
              <a:rPr lang="en-GB" sz="1050" dirty="0">
                <a:solidFill>
                  <a:schemeClr val="bg1">
                    <a:lumMod val="50000"/>
                  </a:schemeClr>
                </a:solidFill>
              </a:rPr>
              <a:t> 65536</a:t>
            </a:r>
          </a:p>
          <a:p>
            <a:r>
              <a:rPr lang="en-GB" sz="1050" dirty="0">
                <a:solidFill>
                  <a:schemeClr val="bg1">
                    <a:lumMod val="50000"/>
                  </a:schemeClr>
                </a:solidFill>
              </a:rPr>
              <a:t>        </a:t>
            </a:r>
            <a:r>
              <a:rPr lang="en-GB" sz="1050" dirty="0" err="1">
                <a:solidFill>
                  <a:schemeClr val="bg1">
                    <a:lumMod val="50000"/>
                  </a:schemeClr>
                </a:solidFill>
              </a:rPr>
              <a:t>inet</a:t>
            </a:r>
            <a:r>
              <a:rPr lang="en-GB" sz="1050" dirty="0">
                <a:solidFill>
                  <a:schemeClr val="bg1">
                    <a:lumMod val="50000"/>
                  </a:schemeClr>
                </a:solidFill>
              </a:rPr>
              <a:t> 127.0.0.1  netmask 255.0.0.0</a:t>
            </a:r>
          </a:p>
          <a:p>
            <a:r>
              <a:rPr lang="en-GB" sz="1050" dirty="0">
                <a:solidFill>
                  <a:schemeClr val="bg1">
                    <a:lumMod val="50000"/>
                  </a:schemeClr>
                </a:solidFill>
              </a:rPr>
              <a:t>        inet6 ::1  </a:t>
            </a:r>
            <a:r>
              <a:rPr lang="en-GB" sz="1050" dirty="0" err="1">
                <a:solidFill>
                  <a:schemeClr val="bg1">
                    <a:lumMod val="50000"/>
                  </a:schemeClr>
                </a:solidFill>
              </a:rPr>
              <a:t>prefixlen</a:t>
            </a:r>
            <a:r>
              <a:rPr lang="en-GB" sz="1050" dirty="0">
                <a:solidFill>
                  <a:schemeClr val="bg1">
                    <a:lumMod val="50000"/>
                  </a:schemeClr>
                </a:solidFill>
              </a:rPr>
              <a:t> 128  </a:t>
            </a:r>
            <a:r>
              <a:rPr lang="en-GB" sz="1050" dirty="0" err="1">
                <a:solidFill>
                  <a:schemeClr val="bg1">
                    <a:lumMod val="50000"/>
                  </a:schemeClr>
                </a:solidFill>
              </a:rPr>
              <a:t>scopeid</a:t>
            </a:r>
            <a:r>
              <a:rPr lang="en-GB" sz="1050" dirty="0">
                <a:solidFill>
                  <a:schemeClr val="bg1">
                    <a:lumMod val="50000"/>
                  </a:schemeClr>
                </a:solidFill>
              </a:rPr>
              <a:t> 0x10&lt;host&gt;</a:t>
            </a:r>
          </a:p>
          <a:p>
            <a:r>
              <a:rPr lang="en-GB" sz="1050" dirty="0">
                <a:solidFill>
                  <a:schemeClr val="bg1">
                    <a:lumMod val="50000"/>
                  </a:schemeClr>
                </a:solidFill>
              </a:rPr>
              <a:t>        loop  </a:t>
            </a:r>
            <a:r>
              <a:rPr lang="en-GB" sz="1050" dirty="0" err="1">
                <a:solidFill>
                  <a:schemeClr val="bg1">
                    <a:lumMod val="50000"/>
                  </a:schemeClr>
                </a:solidFill>
              </a:rPr>
              <a:t>txqueuelen</a:t>
            </a:r>
            <a:r>
              <a:rPr lang="en-GB" sz="1050" dirty="0">
                <a:solidFill>
                  <a:schemeClr val="bg1">
                    <a:lumMod val="50000"/>
                  </a:schemeClr>
                </a:solidFill>
              </a:rPr>
              <a:t> 1000  (Local Loopback)</a:t>
            </a:r>
          </a:p>
          <a:p>
            <a:r>
              <a:rPr lang="en-GB" sz="1050" dirty="0">
                <a:solidFill>
                  <a:schemeClr val="bg1">
                    <a:lumMod val="50000"/>
                  </a:schemeClr>
                </a:solidFill>
              </a:rPr>
              <a:t>        RX packets 258  bytes 22513 (22.5 KB)</a:t>
            </a:r>
          </a:p>
          <a:p>
            <a:r>
              <a:rPr lang="en-GB" sz="1050" dirty="0">
                <a:solidFill>
                  <a:schemeClr val="bg1">
                    <a:lumMod val="50000"/>
                  </a:schemeClr>
                </a:solidFill>
              </a:rPr>
              <a:t>        RX errors 0  dropped 0  overruns 0  frame 0</a:t>
            </a:r>
          </a:p>
          <a:p>
            <a:r>
              <a:rPr lang="en-GB" sz="1050" dirty="0">
                <a:solidFill>
                  <a:schemeClr val="bg1">
                    <a:lumMod val="50000"/>
                  </a:schemeClr>
                </a:solidFill>
              </a:rPr>
              <a:t>        TX packets 258  bytes 22513 (22.5 KB)</a:t>
            </a:r>
          </a:p>
          <a:p>
            <a:r>
              <a:rPr lang="en-GB" sz="1050" dirty="0">
                <a:solidFill>
                  <a:schemeClr val="bg1">
                    <a:lumMod val="50000"/>
                  </a:schemeClr>
                </a:solidFill>
              </a:rPr>
              <a:t>        TX errors 0  dropped 0 overruns 0  carrier 0  collisions 0</a:t>
            </a:r>
            <a:endParaRPr kumimoji="0" lang="en-GB" sz="1050" b="0" i="0" u="none" strike="noStrike" cap="none" normalizeH="0" baseline="0" dirty="0">
              <a:ln>
                <a:noFill/>
              </a:ln>
              <a:solidFill>
                <a:schemeClr val="bg1">
                  <a:lumMod val="50000"/>
                </a:schemeClr>
              </a:solidFill>
              <a:effectLst/>
              <a:latin typeface="Helvetica" panose="020B0604020202020204" pitchFamily="34" charset="0"/>
            </a:endParaRPr>
          </a:p>
        </p:txBody>
      </p:sp>
      <p:sp>
        <p:nvSpPr>
          <p:cNvPr id="7" name="TextBox 6">
            <a:extLst>
              <a:ext uri="{FF2B5EF4-FFF2-40B4-BE49-F238E27FC236}">
                <a16:creationId xmlns:a16="http://schemas.microsoft.com/office/drawing/2014/main" id="{792BCDB4-A416-4574-AB53-7E124F8FAD28}"/>
              </a:ext>
            </a:extLst>
          </p:cNvPr>
          <p:cNvSpPr txBox="1"/>
          <p:nvPr/>
        </p:nvSpPr>
        <p:spPr>
          <a:xfrm>
            <a:off x="4442339" y="3492631"/>
            <a:ext cx="800219" cy="369332"/>
          </a:xfrm>
          <a:prstGeom prst="rect">
            <a:avLst/>
          </a:prstGeom>
          <a:solidFill>
            <a:schemeClr val="bg1"/>
          </a:solidFill>
          <a:ln w="38100">
            <a:solidFill>
              <a:srgbClr val="FF0000"/>
            </a:solidFill>
          </a:ln>
        </p:spPr>
        <p:txBody>
          <a:bodyPr wrap="none" rtlCol="0">
            <a:spAutoFit/>
          </a:bodyPr>
          <a:lstStyle/>
          <a:p>
            <a:r>
              <a:rPr lang="en-GB" b="1" dirty="0">
                <a:solidFill>
                  <a:srgbClr val="FF0000"/>
                </a:solidFill>
              </a:rPr>
              <a:t>Linux</a:t>
            </a:r>
          </a:p>
        </p:txBody>
      </p:sp>
      <p:pic>
        <p:nvPicPr>
          <p:cNvPr id="6" name="Picture 5">
            <a:extLst>
              <a:ext uri="{FF2B5EF4-FFF2-40B4-BE49-F238E27FC236}">
                <a16:creationId xmlns:a16="http://schemas.microsoft.com/office/drawing/2014/main" id="{C6D43B37-2A1F-4D64-A8FA-92FD06ED7F4C}"/>
              </a:ext>
            </a:extLst>
          </p:cNvPr>
          <p:cNvPicPr>
            <a:picLocks noChangeAspect="1"/>
          </p:cNvPicPr>
          <p:nvPr/>
        </p:nvPicPr>
        <p:blipFill>
          <a:blip r:embed="rId3"/>
          <a:stretch>
            <a:fillRect/>
          </a:stretch>
        </p:blipFill>
        <p:spPr>
          <a:xfrm>
            <a:off x="4732960" y="5503431"/>
            <a:ext cx="4286281" cy="1173539"/>
          </a:xfrm>
          <a:prstGeom prst="rect">
            <a:avLst/>
          </a:prstGeom>
        </p:spPr>
      </p:pic>
      <p:sp>
        <p:nvSpPr>
          <p:cNvPr id="9" name="TextBox 8">
            <a:extLst>
              <a:ext uri="{FF2B5EF4-FFF2-40B4-BE49-F238E27FC236}">
                <a16:creationId xmlns:a16="http://schemas.microsoft.com/office/drawing/2014/main" id="{87077D86-3EB1-4AC4-AD84-BBA347BAFFC8}"/>
              </a:ext>
            </a:extLst>
          </p:cNvPr>
          <p:cNvSpPr txBox="1"/>
          <p:nvPr/>
        </p:nvSpPr>
        <p:spPr>
          <a:xfrm>
            <a:off x="7748263" y="5330351"/>
            <a:ext cx="1195712" cy="369332"/>
          </a:xfrm>
          <a:prstGeom prst="rect">
            <a:avLst/>
          </a:prstGeom>
          <a:solidFill>
            <a:schemeClr val="bg1"/>
          </a:solidFill>
          <a:ln w="38100">
            <a:solidFill>
              <a:srgbClr val="FF0000"/>
            </a:solidFill>
          </a:ln>
        </p:spPr>
        <p:txBody>
          <a:bodyPr wrap="none" rtlCol="0">
            <a:spAutoFit/>
          </a:bodyPr>
          <a:lstStyle/>
          <a:p>
            <a:r>
              <a:rPr lang="en-GB" b="1" dirty="0">
                <a:solidFill>
                  <a:srgbClr val="FF0000"/>
                </a:solidFill>
              </a:rPr>
              <a:t>Windows</a:t>
            </a:r>
          </a:p>
        </p:txBody>
      </p:sp>
      <p:sp>
        <p:nvSpPr>
          <p:cNvPr id="5" name="TextBox 4">
            <a:extLst>
              <a:ext uri="{FF2B5EF4-FFF2-40B4-BE49-F238E27FC236}">
                <a16:creationId xmlns:a16="http://schemas.microsoft.com/office/drawing/2014/main" id="{FBFE42CB-AF91-F07B-037B-0F684F781B2D}"/>
              </a:ext>
            </a:extLst>
          </p:cNvPr>
          <p:cNvSpPr txBox="1"/>
          <p:nvPr/>
        </p:nvSpPr>
        <p:spPr>
          <a:xfrm>
            <a:off x="5155641" y="4715543"/>
            <a:ext cx="2437664" cy="523220"/>
          </a:xfrm>
          <a:prstGeom prst="rect">
            <a:avLst/>
          </a:prstGeom>
          <a:noFill/>
        </p:spPr>
        <p:txBody>
          <a:bodyPr wrap="square" rtlCol="0">
            <a:spAutoFit/>
          </a:bodyPr>
          <a:lstStyle/>
          <a:p>
            <a:r>
              <a:rPr lang="en-GB" sz="1400" i="1" dirty="0"/>
              <a:t>Note: this only displays the private IP address of the VM</a:t>
            </a:r>
          </a:p>
        </p:txBody>
      </p:sp>
    </p:spTree>
    <p:extLst>
      <p:ext uri="{BB962C8B-B14F-4D97-AF65-F5344CB8AC3E}">
        <p14:creationId xmlns:p14="http://schemas.microsoft.com/office/powerpoint/2010/main" val="29352484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3C21C-C2AC-487B-B6C9-4CA6B91D6CAE}"/>
              </a:ext>
            </a:extLst>
          </p:cNvPr>
          <p:cNvSpPr>
            <a:spLocks noGrp="1"/>
          </p:cNvSpPr>
          <p:nvPr>
            <p:ph type="title"/>
          </p:nvPr>
        </p:nvSpPr>
        <p:spPr>
          <a:xfrm>
            <a:off x="257175" y="0"/>
            <a:ext cx="5302967" cy="495546"/>
          </a:xfrm>
        </p:spPr>
        <p:txBody>
          <a:bodyPr/>
          <a:lstStyle/>
          <a:p>
            <a:r>
              <a:rPr lang="en-GB" dirty="0"/>
              <a:t>IP Addresses</a:t>
            </a:r>
          </a:p>
        </p:txBody>
      </p:sp>
      <p:sp>
        <p:nvSpPr>
          <p:cNvPr id="3" name="Content Placeholder 2">
            <a:extLst>
              <a:ext uri="{FF2B5EF4-FFF2-40B4-BE49-F238E27FC236}">
                <a16:creationId xmlns:a16="http://schemas.microsoft.com/office/drawing/2014/main" id="{7F9C25E0-011D-4834-9A18-FE82F59E8FF3}"/>
              </a:ext>
            </a:extLst>
          </p:cNvPr>
          <p:cNvSpPr>
            <a:spLocks noGrp="1"/>
          </p:cNvSpPr>
          <p:nvPr>
            <p:ph idx="1"/>
          </p:nvPr>
        </p:nvSpPr>
        <p:spPr>
          <a:xfrm>
            <a:off x="1" y="690224"/>
            <a:ext cx="5795290" cy="5651581"/>
          </a:xfrm>
        </p:spPr>
        <p:txBody>
          <a:bodyPr/>
          <a:lstStyle/>
          <a:p>
            <a:r>
              <a:rPr lang="en-GB" sz="1800" b="1" dirty="0"/>
              <a:t>Public IP addresses</a:t>
            </a:r>
            <a:r>
              <a:rPr lang="en-GB" sz="1800" dirty="0"/>
              <a:t> - </a:t>
            </a:r>
            <a:r>
              <a:rPr lang="en-GB" sz="1800" b="1" dirty="0"/>
              <a:t>Used to communicate inbound and outbound with the Internet </a:t>
            </a:r>
            <a:r>
              <a:rPr lang="en-GB" sz="1800" dirty="0"/>
              <a:t>and other Azure resources not connected to a virtual network. </a:t>
            </a:r>
          </a:p>
          <a:p>
            <a:pPr lvl="1">
              <a:buFont typeface="Wingdings" panose="05000000000000000000" pitchFamily="2" charset="2"/>
              <a:buChar char="v"/>
            </a:pPr>
            <a:r>
              <a:rPr lang="en-GB" sz="1600" dirty="0"/>
              <a:t>By default, Azure dynamically assigns a public IP address (aka outbound access IP) for VMs which are not specifically assigned a public IP address (not the recommended approach)</a:t>
            </a:r>
          </a:p>
          <a:p>
            <a:pPr lvl="1">
              <a:buFont typeface="Wingdings" panose="05000000000000000000" pitchFamily="2" charset="2"/>
              <a:buChar char="v"/>
            </a:pPr>
            <a:r>
              <a:rPr lang="en-GB" sz="1600" dirty="0"/>
              <a:t>Assigning a public IP address to a </a:t>
            </a:r>
            <a:r>
              <a:rPr lang="en-GB" sz="1600" b="1" dirty="0"/>
              <a:t>NIC is optional</a:t>
            </a:r>
            <a:r>
              <a:rPr lang="en-GB" sz="1600" dirty="0"/>
              <a:t>, and you can also make this a static IP. </a:t>
            </a:r>
          </a:p>
          <a:p>
            <a:pPr lvl="1">
              <a:buFont typeface="Wingdings" panose="05000000000000000000" pitchFamily="2" charset="2"/>
              <a:buChar char="v"/>
            </a:pPr>
            <a:r>
              <a:rPr lang="en-GB" sz="1600" dirty="0">
                <a:solidFill>
                  <a:srgbClr val="FF0000"/>
                </a:solidFill>
              </a:rPr>
              <a:t>There is a nominal charge for public IPs</a:t>
            </a:r>
          </a:p>
          <a:p>
            <a:r>
              <a:rPr lang="en-GB" sz="1800" b="1" dirty="0"/>
              <a:t>Private IP addresses</a:t>
            </a:r>
            <a:r>
              <a:rPr lang="en-GB" sz="1800" dirty="0"/>
              <a:t> – </a:t>
            </a:r>
            <a:r>
              <a:rPr lang="en-GB" sz="1800" b="1" dirty="0"/>
              <a:t>Mandatory, used for communication within a virtual network </a:t>
            </a:r>
            <a:r>
              <a:rPr lang="en-GB" sz="1800" dirty="0"/>
              <a:t>and your on-premises network. </a:t>
            </a:r>
          </a:p>
          <a:p>
            <a:pPr lvl="1"/>
            <a:r>
              <a:rPr lang="en-GB" sz="1600" dirty="0"/>
              <a:t>To connect VMs to the Internet the best approach is to use Network Address Translation (NAT). </a:t>
            </a:r>
          </a:p>
        </p:txBody>
      </p:sp>
      <p:sp>
        <p:nvSpPr>
          <p:cNvPr id="4" name="Footer Placeholder 3">
            <a:extLst>
              <a:ext uri="{FF2B5EF4-FFF2-40B4-BE49-F238E27FC236}">
                <a16:creationId xmlns:a16="http://schemas.microsoft.com/office/drawing/2014/main" id="{258E7FA8-0539-4A77-98A4-794C3763925F}"/>
              </a:ext>
            </a:extLst>
          </p:cNvPr>
          <p:cNvSpPr>
            <a:spLocks noGrp="1"/>
          </p:cNvSpPr>
          <p:nvPr>
            <p:ph type="ftr" sz="quarter" idx="10"/>
          </p:nvPr>
        </p:nvSpPr>
        <p:spPr/>
        <p:txBody>
          <a:bodyPr/>
          <a:lstStyle/>
          <a:p>
            <a:pPr>
              <a:defRPr/>
            </a:pPr>
            <a:r>
              <a:rPr lang="en-US" altLang="en-US" dirty="0"/>
              <a:t>WEB</a:t>
            </a:r>
          </a:p>
        </p:txBody>
      </p:sp>
      <p:sp>
        <p:nvSpPr>
          <p:cNvPr id="6" name="TextBox 5">
            <a:extLst>
              <a:ext uri="{FF2B5EF4-FFF2-40B4-BE49-F238E27FC236}">
                <a16:creationId xmlns:a16="http://schemas.microsoft.com/office/drawing/2014/main" id="{2AE6AFC6-C780-4630-BFF6-B9D191A8AAB8}"/>
              </a:ext>
            </a:extLst>
          </p:cNvPr>
          <p:cNvSpPr txBox="1"/>
          <p:nvPr/>
        </p:nvSpPr>
        <p:spPr>
          <a:xfrm>
            <a:off x="5799368" y="30427"/>
            <a:ext cx="3250698" cy="1384995"/>
          </a:xfrm>
          <a:prstGeom prst="rect">
            <a:avLst/>
          </a:prstGeom>
          <a:solidFill>
            <a:schemeClr val="bg1"/>
          </a:solidFill>
          <a:ln>
            <a:solidFill>
              <a:schemeClr val="tx1"/>
            </a:solidFill>
          </a:ln>
        </p:spPr>
        <p:txBody>
          <a:bodyPr wrap="none" rtlCol="0">
            <a:spAutoFit/>
          </a:bodyPr>
          <a:lstStyle/>
          <a:p>
            <a:r>
              <a:rPr lang="en-GB" sz="1400" dirty="0"/>
              <a:t>You can assign public IP addresses to:</a:t>
            </a:r>
          </a:p>
          <a:p>
            <a:pPr marL="285750" indent="-285750">
              <a:buFont typeface="Wingdings" panose="05000000000000000000" pitchFamily="2" charset="2"/>
              <a:buChar char="v"/>
            </a:pPr>
            <a:r>
              <a:rPr lang="en-GB" sz="1400" dirty="0"/>
              <a:t>Virtual machines</a:t>
            </a:r>
          </a:p>
          <a:p>
            <a:pPr marL="285750" indent="-285750">
              <a:buFont typeface="Wingdings" panose="05000000000000000000" pitchFamily="2" charset="2"/>
              <a:buChar char="v"/>
            </a:pPr>
            <a:r>
              <a:rPr lang="en-GB" sz="1400" dirty="0"/>
              <a:t>Public load balancers</a:t>
            </a:r>
          </a:p>
          <a:p>
            <a:r>
              <a:rPr lang="en-GB" sz="1400" dirty="0"/>
              <a:t>You can assign private IP address to:</a:t>
            </a:r>
          </a:p>
          <a:p>
            <a:pPr marL="285750" indent="-285750">
              <a:buFont typeface="Wingdings" panose="05000000000000000000" pitchFamily="2" charset="2"/>
              <a:buChar char="v"/>
            </a:pPr>
            <a:r>
              <a:rPr lang="en-GB" sz="1400" dirty="0"/>
              <a:t>Virtual machines</a:t>
            </a:r>
          </a:p>
          <a:p>
            <a:pPr marL="285750" indent="-285750">
              <a:buFont typeface="Wingdings" panose="05000000000000000000" pitchFamily="2" charset="2"/>
              <a:buChar char="v"/>
            </a:pPr>
            <a:r>
              <a:rPr lang="en-GB" sz="1400" dirty="0"/>
              <a:t>Internal load balancers</a:t>
            </a:r>
          </a:p>
        </p:txBody>
      </p:sp>
      <p:grpSp>
        <p:nvGrpSpPr>
          <p:cNvPr id="23" name="Group 22">
            <a:extLst>
              <a:ext uri="{FF2B5EF4-FFF2-40B4-BE49-F238E27FC236}">
                <a16:creationId xmlns:a16="http://schemas.microsoft.com/office/drawing/2014/main" id="{92DEF425-FA54-43B7-A8EA-A16C93355AC5}"/>
              </a:ext>
            </a:extLst>
          </p:cNvPr>
          <p:cNvGrpSpPr/>
          <p:nvPr/>
        </p:nvGrpSpPr>
        <p:grpSpPr>
          <a:xfrm>
            <a:off x="5784810" y="1424724"/>
            <a:ext cx="3279815" cy="5402849"/>
            <a:chOff x="5784810" y="1424724"/>
            <a:chExt cx="3279815" cy="5402849"/>
          </a:xfrm>
        </p:grpSpPr>
        <p:pic>
          <p:nvPicPr>
            <p:cNvPr id="5" name="Picture 4">
              <a:extLst>
                <a:ext uri="{FF2B5EF4-FFF2-40B4-BE49-F238E27FC236}">
                  <a16:creationId xmlns:a16="http://schemas.microsoft.com/office/drawing/2014/main" id="{F3B1203F-18D3-4853-BB4B-9DF4AAED0109}"/>
                </a:ext>
              </a:extLst>
            </p:cNvPr>
            <p:cNvPicPr>
              <a:picLocks noChangeAspect="1"/>
            </p:cNvPicPr>
            <p:nvPr/>
          </p:nvPicPr>
          <p:blipFill>
            <a:blip r:embed="rId2"/>
            <a:stretch>
              <a:fillRect/>
            </a:stretch>
          </p:blipFill>
          <p:spPr>
            <a:xfrm>
              <a:off x="5784810" y="1424724"/>
              <a:ext cx="3279815" cy="5402849"/>
            </a:xfrm>
            <a:prstGeom prst="rect">
              <a:avLst/>
            </a:prstGeom>
          </p:spPr>
        </p:pic>
        <p:sp>
          <p:nvSpPr>
            <p:cNvPr id="8" name="TextBox 7">
              <a:extLst>
                <a:ext uri="{FF2B5EF4-FFF2-40B4-BE49-F238E27FC236}">
                  <a16:creationId xmlns:a16="http://schemas.microsoft.com/office/drawing/2014/main" id="{4AC66E77-E046-4A6C-BA86-2F4A17A9526C}"/>
                </a:ext>
              </a:extLst>
            </p:cNvPr>
            <p:cNvSpPr txBox="1"/>
            <p:nvPr/>
          </p:nvSpPr>
          <p:spPr>
            <a:xfrm>
              <a:off x="7787149" y="2261419"/>
              <a:ext cx="893193" cy="307777"/>
            </a:xfrm>
            <a:prstGeom prst="rect">
              <a:avLst/>
            </a:prstGeom>
            <a:noFill/>
          </p:spPr>
          <p:txBody>
            <a:bodyPr wrap="none" rtlCol="0">
              <a:spAutoFit/>
            </a:bodyPr>
            <a:lstStyle/>
            <a:p>
              <a:r>
                <a:rPr lang="en-GB" sz="1400" dirty="0">
                  <a:solidFill>
                    <a:srgbClr val="FF0000"/>
                  </a:solidFill>
                </a:rPr>
                <a:t>Public IP</a:t>
              </a:r>
            </a:p>
          </p:txBody>
        </p:sp>
        <p:sp>
          <p:nvSpPr>
            <p:cNvPr id="9" name="TextBox 8">
              <a:extLst>
                <a:ext uri="{FF2B5EF4-FFF2-40B4-BE49-F238E27FC236}">
                  <a16:creationId xmlns:a16="http://schemas.microsoft.com/office/drawing/2014/main" id="{8503B34C-A918-4E6D-AB52-F27E90CBD892}"/>
                </a:ext>
              </a:extLst>
            </p:cNvPr>
            <p:cNvSpPr txBox="1"/>
            <p:nvPr/>
          </p:nvSpPr>
          <p:spPr>
            <a:xfrm>
              <a:off x="6179574" y="3041601"/>
              <a:ext cx="962123" cy="307777"/>
            </a:xfrm>
            <a:prstGeom prst="rect">
              <a:avLst/>
            </a:prstGeom>
            <a:noFill/>
          </p:spPr>
          <p:txBody>
            <a:bodyPr wrap="none" rtlCol="0">
              <a:spAutoFit/>
            </a:bodyPr>
            <a:lstStyle/>
            <a:p>
              <a:r>
                <a:rPr lang="en-GB" sz="1400" dirty="0">
                  <a:solidFill>
                    <a:srgbClr val="FF0000"/>
                  </a:solidFill>
                </a:rPr>
                <a:t>Private IP</a:t>
              </a:r>
            </a:p>
          </p:txBody>
        </p:sp>
        <p:sp>
          <p:nvSpPr>
            <p:cNvPr id="10" name="TextBox 9">
              <a:extLst>
                <a:ext uri="{FF2B5EF4-FFF2-40B4-BE49-F238E27FC236}">
                  <a16:creationId xmlns:a16="http://schemas.microsoft.com/office/drawing/2014/main" id="{231C8F3A-C639-4E46-8AEC-D17FCCD7C69B}"/>
                </a:ext>
              </a:extLst>
            </p:cNvPr>
            <p:cNvSpPr txBox="1"/>
            <p:nvPr/>
          </p:nvSpPr>
          <p:spPr>
            <a:xfrm>
              <a:off x="6179574" y="4177227"/>
              <a:ext cx="962123" cy="307777"/>
            </a:xfrm>
            <a:prstGeom prst="rect">
              <a:avLst/>
            </a:prstGeom>
            <a:noFill/>
          </p:spPr>
          <p:txBody>
            <a:bodyPr wrap="none" rtlCol="0">
              <a:spAutoFit/>
            </a:bodyPr>
            <a:lstStyle/>
            <a:p>
              <a:r>
                <a:rPr lang="en-GB" sz="1400" dirty="0">
                  <a:solidFill>
                    <a:srgbClr val="FF0000"/>
                  </a:solidFill>
                </a:rPr>
                <a:t>Private IP</a:t>
              </a:r>
            </a:p>
          </p:txBody>
        </p:sp>
        <p:sp>
          <p:nvSpPr>
            <p:cNvPr id="11" name="TextBox 10">
              <a:extLst>
                <a:ext uri="{FF2B5EF4-FFF2-40B4-BE49-F238E27FC236}">
                  <a16:creationId xmlns:a16="http://schemas.microsoft.com/office/drawing/2014/main" id="{1FE6E07B-0CD2-4FD9-B738-B52FCDEEBCE6}"/>
                </a:ext>
              </a:extLst>
            </p:cNvPr>
            <p:cNvSpPr txBox="1"/>
            <p:nvPr/>
          </p:nvSpPr>
          <p:spPr>
            <a:xfrm>
              <a:off x="6179573" y="5111286"/>
              <a:ext cx="962123" cy="307777"/>
            </a:xfrm>
            <a:prstGeom prst="rect">
              <a:avLst/>
            </a:prstGeom>
            <a:noFill/>
          </p:spPr>
          <p:txBody>
            <a:bodyPr wrap="none" rtlCol="0">
              <a:spAutoFit/>
            </a:bodyPr>
            <a:lstStyle/>
            <a:p>
              <a:r>
                <a:rPr lang="en-GB" sz="1400" dirty="0">
                  <a:solidFill>
                    <a:srgbClr val="FF0000"/>
                  </a:solidFill>
                </a:rPr>
                <a:t>Private IP</a:t>
              </a:r>
            </a:p>
          </p:txBody>
        </p:sp>
        <p:sp>
          <p:nvSpPr>
            <p:cNvPr id="12" name="Rectangle 11">
              <a:extLst>
                <a:ext uri="{FF2B5EF4-FFF2-40B4-BE49-F238E27FC236}">
                  <a16:creationId xmlns:a16="http://schemas.microsoft.com/office/drawing/2014/main" id="{E53C451A-6883-42E1-8B88-C563E45B26ED}"/>
                </a:ext>
              </a:extLst>
            </p:cNvPr>
            <p:cNvSpPr/>
            <p:nvPr/>
          </p:nvSpPr>
          <p:spPr bwMode="auto">
            <a:xfrm>
              <a:off x="5946549" y="2127201"/>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a:extLst>
                <a:ext uri="{FF2B5EF4-FFF2-40B4-BE49-F238E27FC236}">
                  <a16:creationId xmlns:a16="http://schemas.microsoft.com/office/drawing/2014/main" id="{A88A9B7D-819E-42EB-B999-4F76C5434BD9}"/>
                </a:ext>
              </a:extLst>
            </p:cNvPr>
            <p:cNvSpPr txBox="1"/>
            <p:nvPr/>
          </p:nvSpPr>
          <p:spPr>
            <a:xfrm>
              <a:off x="5968360" y="2012891"/>
              <a:ext cx="494046" cy="307777"/>
            </a:xfrm>
            <a:prstGeom prst="rect">
              <a:avLst/>
            </a:prstGeom>
            <a:noFill/>
          </p:spPr>
          <p:txBody>
            <a:bodyPr wrap="none" rtlCol="0">
              <a:spAutoFit/>
            </a:bodyPr>
            <a:lstStyle/>
            <a:p>
              <a:r>
                <a:rPr lang="en-GB" sz="1400" dirty="0"/>
                <a:t>NIC</a:t>
              </a:r>
            </a:p>
          </p:txBody>
        </p:sp>
        <p:sp>
          <p:nvSpPr>
            <p:cNvPr id="14" name="Rectangle 13">
              <a:extLst>
                <a:ext uri="{FF2B5EF4-FFF2-40B4-BE49-F238E27FC236}">
                  <a16:creationId xmlns:a16="http://schemas.microsoft.com/office/drawing/2014/main" id="{FB8D7ECF-1750-453C-BA72-454820D46E27}"/>
                </a:ext>
              </a:extLst>
            </p:cNvPr>
            <p:cNvSpPr/>
            <p:nvPr/>
          </p:nvSpPr>
          <p:spPr bwMode="auto">
            <a:xfrm>
              <a:off x="7065004" y="3389421"/>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5" name="Rectangle 14">
              <a:extLst>
                <a:ext uri="{FF2B5EF4-FFF2-40B4-BE49-F238E27FC236}">
                  <a16:creationId xmlns:a16="http://schemas.microsoft.com/office/drawing/2014/main" id="{53DF7C39-8FCA-48E9-916F-1ABEE0188647}"/>
                </a:ext>
              </a:extLst>
            </p:cNvPr>
            <p:cNvSpPr/>
            <p:nvPr/>
          </p:nvSpPr>
          <p:spPr bwMode="auto">
            <a:xfrm>
              <a:off x="7787149" y="3389421"/>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6" name="Rectangle 15">
              <a:extLst>
                <a:ext uri="{FF2B5EF4-FFF2-40B4-BE49-F238E27FC236}">
                  <a16:creationId xmlns:a16="http://schemas.microsoft.com/office/drawing/2014/main" id="{1C20AA42-01E0-485E-A1D5-3E7329480F9C}"/>
                </a:ext>
              </a:extLst>
            </p:cNvPr>
            <p:cNvSpPr/>
            <p:nvPr/>
          </p:nvSpPr>
          <p:spPr bwMode="auto">
            <a:xfrm>
              <a:off x="8526991" y="3395079"/>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7" name="Rectangle 16">
              <a:extLst>
                <a:ext uri="{FF2B5EF4-FFF2-40B4-BE49-F238E27FC236}">
                  <a16:creationId xmlns:a16="http://schemas.microsoft.com/office/drawing/2014/main" id="{A483E1A7-94A6-4134-9C87-A1140328EE46}"/>
                </a:ext>
              </a:extLst>
            </p:cNvPr>
            <p:cNvSpPr/>
            <p:nvPr/>
          </p:nvSpPr>
          <p:spPr bwMode="auto">
            <a:xfrm>
              <a:off x="7065004" y="4106915"/>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8" name="Rectangle 17">
              <a:extLst>
                <a:ext uri="{FF2B5EF4-FFF2-40B4-BE49-F238E27FC236}">
                  <a16:creationId xmlns:a16="http://schemas.microsoft.com/office/drawing/2014/main" id="{8F571CB3-451A-4CD6-99A9-FE87B30BA1E3}"/>
                </a:ext>
              </a:extLst>
            </p:cNvPr>
            <p:cNvSpPr/>
            <p:nvPr/>
          </p:nvSpPr>
          <p:spPr bwMode="auto">
            <a:xfrm>
              <a:off x="7787149" y="4106915"/>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9" name="Rectangle 18">
              <a:extLst>
                <a:ext uri="{FF2B5EF4-FFF2-40B4-BE49-F238E27FC236}">
                  <a16:creationId xmlns:a16="http://schemas.microsoft.com/office/drawing/2014/main" id="{697F33E4-337C-4802-AC71-8699CCBD7349}"/>
                </a:ext>
              </a:extLst>
            </p:cNvPr>
            <p:cNvSpPr/>
            <p:nvPr/>
          </p:nvSpPr>
          <p:spPr bwMode="auto">
            <a:xfrm>
              <a:off x="8526991" y="4112573"/>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0" name="Rectangle 19">
              <a:extLst>
                <a:ext uri="{FF2B5EF4-FFF2-40B4-BE49-F238E27FC236}">
                  <a16:creationId xmlns:a16="http://schemas.microsoft.com/office/drawing/2014/main" id="{9B70C230-7191-4461-84E6-5AD400579013}"/>
                </a:ext>
              </a:extLst>
            </p:cNvPr>
            <p:cNvSpPr/>
            <p:nvPr/>
          </p:nvSpPr>
          <p:spPr bwMode="auto">
            <a:xfrm>
              <a:off x="7065004" y="5433755"/>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1" name="Rectangle 20">
              <a:extLst>
                <a:ext uri="{FF2B5EF4-FFF2-40B4-BE49-F238E27FC236}">
                  <a16:creationId xmlns:a16="http://schemas.microsoft.com/office/drawing/2014/main" id="{B92B90F5-280B-4FE9-8867-EA533D035FAB}"/>
                </a:ext>
              </a:extLst>
            </p:cNvPr>
            <p:cNvSpPr/>
            <p:nvPr/>
          </p:nvSpPr>
          <p:spPr bwMode="auto">
            <a:xfrm>
              <a:off x="7787149" y="5433755"/>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2" name="Rectangle 21">
              <a:extLst>
                <a:ext uri="{FF2B5EF4-FFF2-40B4-BE49-F238E27FC236}">
                  <a16:creationId xmlns:a16="http://schemas.microsoft.com/office/drawing/2014/main" id="{5F9E448E-3781-486C-97FF-BB71061CAE5E}"/>
                </a:ext>
              </a:extLst>
            </p:cNvPr>
            <p:cNvSpPr/>
            <p:nvPr/>
          </p:nvSpPr>
          <p:spPr bwMode="auto">
            <a:xfrm>
              <a:off x="8491597" y="5439413"/>
              <a:ext cx="76692" cy="79158"/>
            </a:xfrm>
            <a:prstGeom prst="rect">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sp>
        <p:nvSpPr>
          <p:cNvPr id="7" name="TextBox 6">
            <a:extLst>
              <a:ext uri="{FF2B5EF4-FFF2-40B4-BE49-F238E27FC236}">
                <a16:creationId xmlns:a16="http://schemas.microsoft.com/office/drawing/2014/main" id="{17A8F43F-2E03-45DF-9182-532CA20419E8}"/>
              </a:ext>
            </a:extLst>
          </p:cNvPr>
          <p:cNvSpPr txBox="1"/>
          <p:nvPr/>
        </p:nvSpPr>
        <p:spPr>
          <a:xfrm>
            <a:off x="7247806" y="6177245"/>
            <a:ext cx="1869569" cy="646331"/>
          </a:xfrm>
          <a:prstGeom prst="rect">
            <a:avLst/>
          </a:prstGeom>
          <a:solidFill>
            <a:schemeClr val="bg1"/>
          </a:solidFill>
          <a:ln>
            <a:solidFill>
              <a:schemeClr val="tx1"/>
            </a:solidFill>
          </a:ln>
        </p:spPr>
        <p:txBody>
          <a:bodyPr wrap="square" rtlCol="0">
            <a:spAutoFit/>
          </a:bodyPr>
          <a:lstStyle/>
          <a:p>
            <a:r>
              <a:rPr lang="en-GB" sz="1200" b="1" dirty="0">
                <a:solidFill>
                  <a:srgbClr val="FF0000"/>
                </a:solidFill>
              </a:rPr>
              <a:t>Remember: You assign IP addresses to a VM using a NIC</a:t>
            </a:r>
          </a:p>
        </p:txBody>
      </p:sp>
      <p:sp>
        <p:nvSpPr>
          <p:cNvPr id="24" name="TextBox 23">
            <a:extLst>
              <a:ext uri="{FF2B5EF4-FFF2-40B4-BE49-F238E27FC236}">
                <a16:creationId xmlns:a16="http://schemas.microsoft.com/office/drawing/2014/main" id="{79F6F77F-9B46-43E7-AE9E-78D3465F1423}"/>
              </a:ext>
            </a:extLst>
          </p:cNvPr>
          <p:cNvSpPr txBox="1"/>
          <p:nvPr/>
        </p:nvSpPr>
        <p:spPr>
          <a:xfrm>
            <a:off x="773480" y="6484296"/>
            <a:ext cx="3073961" cy="338554"/>
          </a:xfrm>
          <a:prstGeom prst="rect">
            <a:avLst/>
          </a:prstGeom>
          <a:noFill/>
        </p:spPr>
        <p:txBody>
          <a:bodyPr wrap="square" rtlCol="0">
            <a:spAutoFit/>
          </a:bodyPr>
          <a:lstStyle/>
          <a:p>
            <a:r>
              <a:rPr lang="en-GB" sz="800" i="1" dirty="0"/>
              <a:t>https://docs.microsoft.com/en-us/azure/load-balancer/load-balancer-outbound-connections#default-outbound-access</a:t>
            </a:r>
          </a:p>
        </p:txBody>
      </p:sp>
    </p:spTree>
    <p:extLst>
      <p:ext uri="{BB962C8B-B14F-4D97-AF65-F5344CB8AC3E}">
        <p14:creationId xmlns:p14="http://schemas.microsoft.com/office/powerpoint/2010/main" val="9113843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939F9-676D-45A2-A821-6E7E56BC6370}"/>
              </a:ext>
            </a:extLst>
          </p:cNvPr>
          <p:cNvSpPr>
            <a:spLocks noGrp="1"/>
          </p:cNvSpPr>
          <p:nvPr>
            <p:ph type="title"/>
          </p:nvPr>
        </p:nvSpPr>
        <p:spPr/>
        <p:txBody>
          <a:bodyPr/>
          <a:lstStyle/>
          <a:p>
            <a:r>
              <a:rPr lang="en-GB" dirty="0"/>
              <a:t>IP Address </a:t>
            </a:r>
          </a:p>
        </p:txBody>
      </p:sp>
      <p:sp>
        <p:nvSpPr>
          <p:cNvPr id="3" name="Content Placeholder 2">
            <a:extLst>
              <a:ext uri="{FF2B5EF4-FFF2-40B4-BE49-F238E27FC236}">
                <a16:creationId xmlns:a16="http://schemas.microsoft.com/office/drawing/2014/main" id="{7619FFE4-8CA5-406B-868D-81665B83B43D}"/>
              </a:ext>
            </a:extLst>
          </p:cNvPr>
          <p:cNvSpPr>
            <a:spLocks noGrp="1"/>
          </p:cNvSpPr>
          <p:nvPr>
            <p:ph idx="1"/>
          </p:nvPr>
        </p:nvSpPr>
        <p:spPr>
          <a:xfrm>
            <a:off x="619432" y="677840"/>
            <a:ext cx="7978878" cy="5160986"/>
          </a:xfrm>
        </p:spPr>
        <p:txBody>
          <a:bodyPr/>
          <a:lstStyle/>
          <a:p>
            <a:r>
              <a:rPr lang="en-GB" dirty="0"/>
              <a:t>IP addresses can be provided dynamically (default) or statically</a:t>
            </a:r>
          </a:p>
          <a:p>
            <a:r>
              <a:rPr lang="en-GB" dirty="0"/>
              <a:t>They are both assigned using DHCP</a:t>
            </a:r>
          </a:p>
          <a:p>
            <a:r>
              <a:rPr lang="en-GB" b="1" dirty="0"/>
              <a:t>Dynamic IP</a:t>
            </a:r>
            <a:r>
              <a:rPr lang="en-GB" dirty="0"/>
              <a:t>:</a:t>
            </a:r>
            <a:br>
              <a:rPr lang="en-GB" dirty="0"/>
            </a:br>
            <a:r>
              <a:rPr lang="en-GB" dirty="0"/>
              <a:t>The IP address is provided when you create or restart a stopped VM. Typically, used for private IP addresses.</a:t>
            </a:r>
          </a:p>
          <a:p>
            <a:pPr lvl="1"/>
            <a:r>
              <a:rPr lang="en-GB" dirty="0"/>
              <a:t>The IP address is released when you stop or delete the VM</a:t>
            </a:r>
          </a:p>
          <a:p>
            <a:r>
              <a:rPr lang="en-GB" b="1" dirty="0"/>
              <a:t>Static IP</a:t>
            </a:r>
            <a:r>
              <a:rPr lang="en-GB" dirty="0"/>
              <a:t>:</a:t>
            </a:r>
            <a:br>
              <a:rPr lang="en-GB" dirty="0"/>
            </a:br>
            <a:r>
              <a:rPr lang="en-GB" dirty="0"/>
              <a:t>Ensures the allocated IP address is only released  when the VM is deleted. Typically, used for public IP addresses.</a:t>
            </a:r>
          </a:p>
          <a:p>
            <a:pPr lvl="1"/>
            <a:r>
              <a:rPr lang="en-GB" dirty="0"/>
              <a:t>This allows you to connect to your VM over the Internet.</a:t>
            </a:r>
          </a:p>
          <a:p>
            <a:pPr lvl="2">
              <a:buFont typeface="Wingdings" panose="05000000000000000000" pitchFamily="2" charset="2"/>
              <a:buChar char="v"/>
            </a:pPr>
            <a:r>
              <a:rPr lang="en-GB" dirty="0"/>
              <a:t>You will want to do this to SSH into your VM during development</a:t>
            </a:r>
          </a:p>
          <a:p>
            <a:pPr lvl="1">
              <a:buFont typeface="Wingdings" panose="05000000000000000000" pitchFamily="2" charset="2"/>
              <a:buChar char="q"/>
            </a:pPr>
            <a:r>
              <a:rPr lang="en-GB" dirty="0"/>
              <a:t>Typically, we prefer not to use IP addresses and would look to use DNS instead</a:t>
            </a:r>
          </a:p>
        </p:txBody>
      </p:sp>
      <p:sp>
        <p:nvSpPr>
          <p:cNvPr id="4" name="Footer Placeholder 3">
            <a:extLst>
              <a:ext uri="{FF2B5EF4-FFF2-40B4-BE49-F238E27FC236}">
                <a16:creationId xmlns:a16="http://schemas.microsoft.com/office/drawing/2014/main" id="{03AD8828-875A-4942-AF42-5AEFEB99C33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627A33A-008B-494B-A879-1E3C471BA98D}"/>
              </a:ext>
            </a:extLst>
          </p:cNvPr>
          <p:cNvSpPr txBox="1"/>
          <p:nvPr/>
        </p:nvSpPr>
        <p:spPr>
          <a:xfrm>
            <a:off x="257175" y="5130826"/>
            <a:ext cx="8686799" cy="369332"/>
          </a:xfrm>
          <a:prstGeom prst="rect">
            <a:avLst/>
          </a:prstGeom>
          <a:solidFill>
            <a:schemeClr val="bg1"/>
          </a:solidFill>
          <a:ln>
            <a:solidFill>
              <a:schemeClr val="tx1"/>
            </a:solidFill>
          </a:ln>
        </p:spPr>
        <p:txBody>
          <a:bodyPr wrap="square" rtlCol="0">
            <a:spAutoFit/>
          </a:bodyPr>
          <a:lstStyle/>
          <a:p>
            <a:r>
              <a:rPr lang="en-GB" dirty="0"/>
              <a:t>Remember: a NIC can have multiple private and public IP addresses</a:t>
            </a:r>
          </a:p>
        </p:txBody>
      </p:sp>
      <p:sp>
        <p:nvSpPr>
          <p:cNvPr id="6" name="TextBox 5">
            <a:extLst>
              <a:ext uri="{FF2B5EF4-FFF2-40B4-BE49-F238E27FC236}">
                <a16:creationId xmlns:a16="http://schemas.microsoft.com/office/drawing/2014/main" id="{6265E910-C135-4DB4-8933-B9399044B755}"/>
              </a:ext>
            </a:extLst>
          </p:cNvPr>
          <p:cNvSpPr txBox="1"/>
          <p:nvPr/>
        </p:nvSpPr>
        <p:spPr>
          <a:xfrm>
            <a:off x="257175" y="5572831"/>
            <a:ext cx="8686800" cy="1107996"/>
          </a:xfrm>
          <a:prstGeom prst="rect">
            <a:avLst/>
          </a:prstGeom>
          <a:solidFill>
            <a:schemeClr val="bg1"/>
          </a:solidFill>
          <a:ln>
            <a:solidFill>
              <a:srgbClr val="FF0000"/>
            </a:solidFill>
          </a:ln>
        </p:spPr>
        <p:txBody>
          <a:bodyPr wrap="square" rtlCol="0">
            <a:spAutoFit/>
          </a:bodyPr>
          <a:lstStyle/>
          <a:p>
            <a:r>
              <a:rPr lang="en-GB" dirty="0"/>
              <a:t>Note: inside the VM you can just use the name of another VM on the same subnet to communicate with it (via the private IP address). Azure provides an internal DNS server to resolve the name to the corresponding private IP address.</a:t>
            </a:r>
          </a:p>
          <a:p>
            <a:r>
              <a:rPr lang="en-GB" sz="1200" dirty="0"/>
              <a:t>https://docs.microsoft.com/en-us/azure/virtual-network/virtual-networks-name-resolution-for-vms-and-role-instances</a:t>
            </a:r>
          </a:p>
        </p:txBody>
      </p:sp>
    </p:spTree>
    <p:extLst>
      <p:ext uri="{BB962C8B-B14F-4D97-AF65-F5344CB8AC3E}">
        <p14:creationId xmlns:p14="http://schemas.microsoft.com/office/powerpoint/2010/main" val="149734452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9F5AD-BEFA-413A-9AE9-C6B464420464}"/>
              </a:ext>
            </a:extLst>
          </p:cNvPr>
          <p:cNvSpPr>
            <a:spLocks noGrp="1"/>
          </p:cNvSpPr>
          <p:nvPr>
            <p:ph type="title"/>
          </p:nvPr>
        </p:nvSpPr>
        <p:spPr/>
        <p:txBody>
          <a:bodyPr/>
          <a:lstStyle/>
          <a:p>
            <a:r>
              <a:rPr lang="en-GB" dirty="0"/>
              <a:t>Creating a Public IP</a:t>
            </a:r>
          </a:p>
        </p:txBody>
      </p:sp>
      <p:sp>
        <p:nvSpPr>
          <p:cNvPr id="4" name="Footer Placeholder 3">
            <a:extLst>
              <a:ext uri="{FF2B5EF4-FFF2-40B4-BE49-F238E27FC236}">
                <a16:creationId xmlns:a16="http://schemas.microsoft.com/office/drawing/2014/main" id="{642D7666-2949-412E-8880-1BCFA54762F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EF4375E-41A9-4167-B8FF-BBF52355D5EE}"/>
              </a:ext>
            </a:extLst>
          </p:cNvPr>
          <p:cNvSpPr txBox="1"/>
          <p:nvPr/>
        </p:nvSpPr>
        <p:spPr>
          <a:xfrm>
            <a:off x="129714" y="1121835"/>
            <a:ext cx="8941721" cy="646331"/>
          </a:xfrm>
          <a:prstGeom prst="rect">
            <a:avLst/>
          </a:prstGeom>
          <a:solidFill>
            <a:srgbClr val="000000"/>
          </a:solidFill>
        </p:spPr>
        <p:txBody>
          <a:bodyPr wrap="square" rtlCol="0">
            <a:spAutoFit/>
          </a:bodyPr>
          <a:lstStyle/>
          <a:p>
            <a:r>
              <a:rPr lang="en-GB" u="sng" dirty="0">
                <a:solidFill>
                  <a:schemeClr val="bg1"/>
                </a:solidFill>
              </a:rPr>
              <a:t>CREATE A BASIC PUBLIC IP WE NAME “</a:t>
            </a:r>
            <a:r>
              <a:rPr lang="en-GB" u="sng" dirty="0" err="1">
                <a:solidFill>
                  <a:schemeClr val="bg1"/>
                </a:solidFill>
              </a:rPr>
              <a:t>myPublicIP</a:t>
            </a:r>
            <a:r>
              <a:rPr lang="en-GB" u="sng" dirty="0">
                <a:solidFill>
                  <a:schemeClr val="bg1"/>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public-</a:t>
            </a:r>
            <a:r>
              <a:rPr lang="en-GB" dirty="0" err="1">
                <a:solidFill>
                  <a:schemeClr val="accent1">
                    <a:lumMod val="50000"/>
                  </a:schemeClr>
                </a:solidFill>
              </a:rPr>
              <a:t>ip</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myPublicIP</a:t>
            </a:r>
            <a:endParaRPr lang="en-GB" dirty="0">
              <a:solidFill>
                <a:schemeClr val="accent1">
                  <a:lumMod val="50000"/>
                </a:schemeClr>
              </a:solidFill>
            </a:endParaRPr>
          </a:p>
        </p:txBody>
      </p:sp>
      <p:sp>
        <p:nvSpPr>
          <p:cNvPr id="6" name="TextBox 5">
            <a:extLst>
              <a:ext uri="{FF2B5EF4-FFF2-40B4-BE49-F238E27FC236}">
                <a16:creationId xmlns:a16="http://schemas.microsoft.com/office/drawing/2014/main" id="{3316D222-835E-42DF-8B35-3FCD892E7B32}"/>
              </a:ext>
            </a:extLst>
          </p:cNvPr>
          <p:cNvSpPr txBox="1"/>
          <p:nvPr/>
        </p:nvSpPr>
        <p:spPr>
          <a:xfrm>
            <a:off x="129712" y="4872008"/>
            <a:ext cx="8941721" cy="923330"/>
          </a:xfrm>
          <a:prstGeom prst="rect">
            <a:avLst/>
          </a:prstGeom>
          <a:solidFill>
            <a:srgbClr val="000000"/>
          </a:solidFill>
        </p:spPr>
        <p:txBody>
          <a:bodyPr wrap="square" rtlCol="0">
            <a:spAutoFit/>
          </a:bodyPr>
          <a:lstStyle/>
          <a:p>
            <a:r>
              <a:rPr lang="en-GB" u="sng" dirty="0">
                <a:solidFill>
                  <a:schemeClr val="bg1"/>
                </a:solidFill>
              </a:rPr>
              <a:t>DISPLAY THE “</a:t>
            </a:r>
            <a:r>
              <a:rPr lang="en-GB" u="sng" dirty="0" err="1">
                <a:solidFill>
                  <a:schemeClr val="bg1"/>
                </a:solidFill>
              </a:rPr>
              <a:t>myPublicIP</a:t>
            </a:r>
            <a:r>
              <a:rPr lang="en-GB" u="sng" dirty="0">
                <a:solidFill>
                  <a:schemeClr val="bg1"/>
                </a:solidFill>
              </a:rPr>
              <a:t>” IP ADDRESS THAT WAS ASSIGNED TO THE VM</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public-</a:t>
            </a:r>
            <a:r>
              <a:rPr lang="en-GB" dirty="0" err="1">
                <a:solidFill>
                  <a:schemeClr val="accent1">
                    <a:lumMod val="50000"/>
                  </a:schemeClr>
                </a:solidFill>
              </a:rPr>
              <a:t>ip</a:t>
            </a:r>
            <a:r>
              <a:rPr lang="en-GB" dirty="0">
                <a:solidFill>
                  <a:schemeClr val="accent1">
                    <a:lumMod val="50000"/>
                  </a:schemeClr>
                </a:solidFill>
              </a:rPr>
              <a:t> show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myPublicIP</a:t>
            </a:r>
            <a:r>
              <a:rPr lang="en-GB" dirty="0">
                <a:solidFill>
                  <a:schemeClr val="accent1">
                    <a:lumMod val="50000"/>
                  </a:schemeClr>
                </a:solidFill>
              </a:rPr>
              <a:t> --query </a:t>
            </a:r>
            <a:r>
              <a:rPr lang="en-GB" dirty="0" err="1">
                <a:solidFill>
                  <a:schemeClr val="accent1">
                    <a:lumMod val="50000"/>
                  </a:schemeClr>
                </a:solidFill>
              </a:rPr>
              <a:t>ipAddress</a:t>
            </a:r>
            <a:r>
              <a:rPr lang="en-GB" dirty="0">
                <a:solidFill>
                  <a:schemeClr val="accent1">
                    <a:lumMod val="50000"/>
                  </a:schemeClr>
                </a:solidFill>
              </a:rPr>
              <a:t> --output </a:t>
            </a:r>
            <a:r>
              <a:rPr lang="en-GB" dirty="0" err="1">
                <a:solidFill>
                  <a:schemeClr val="accent1">
                    <a:lumMod val="50000"/>
                  </a:schemeClr>
                </a:solidFill>
              </a:rPr>
              <a:t>tsv</a:t>
            </a:r>
            <a:endParaRPr lang="en-GB" dirty="0">
              <a:solidFill>
                <a:schemeClr val="accent1">
                  <a:lumMod val="50000"/>
                </a:schemeClr>
              </a:solidFill>
            </a:endParaRPr>
          </a:p>
        </p:txBody>
      </p:sp>
      <p:sp>
        <p:nvSpPr>
          <p:cNvPr id="7" name="TextBox 6">
            <a:extLst>
              <a:ext uri="{FF2B5EF4-FFF2-40B4-BE49-F238E27FC236}">
                <a16:creationId xmlns:a16="http://schemas.microsoft.com/office/drawing/2014/main" id="{46114BA2-031D-458D-A05D-4DCF6A97D100}"/>
              </a:ext>
            </a:extLst>
          </p:cNvPr>
          <p:cNvSpPr txBox="1"/>
          <p:nvPr/>
        </p:nvSpPr>
        <p:spPr>
          <a:xfrm>
            <a:off x="129713" y="2273933"/>
            <a:ext cx="8941721" cy="923330"/>
          </a:xfrm>
          <a:prstGeom prst="rect">
            <a:avLst/>
          </a:prstGeom>
          <a:solidFill>
            <a:srgbClr val="000000"/>
          </a:solidFill>
        </p:spPr>
        <p:txBody>
          <a:bodyPr wrap="square" rtlCol="0">
            <a:spAutoFit/>
          </a:bodyPr>
          <a:lstStyle/>
          <a:p>
            <a:r>
              <a:rPr lang="en-GB" u="sng" dirty="0">
                <a:solidFill>
                  <a:schemeClr val="bg1"/>
                </a:solidFill>
              </a:rPr>
              <a:t>CREATE A STATIC PUBLIC IP WE NAME “</a:t>
            </a:r>
            <a:r>
              <a:rPr lang="en-GB" u="sng" dirty="0" err="1">
                <a:solidFill>
                  <a:schemeClr val="bg1"/>
                </a:solidFill>
              </a:rPr>
              <a:t>myPublicIP</a:t>
            </a:r>
            <a:r>
              <a:rPr lang="en-GB" u="sng" dirty="0">
                <a:solidFill>
                  <a:schemeClr val="bg1"/>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public-</a:t>
            </a:r>
            <a:r>
              <a:rPr lang="en-GB" dirty="0" err="1">
                <a:solidFill>
                  <a:schemeClr val="accent1">
                    <a:lumMod val="50000"/>
                  </a:schemeClr>
                </a:solidFill>
              </a:rPr>
              <a:t>ip</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myPublicIP</a:t>
            </a:r>
            <a:r>
              <a:rPr lang="en-GB" dirty="0">
                <a:solidFill>
                  <a:srgbClr val="FFC000"/>
                </a:solidFill>
              </a:rPr>
              <a:t> </a:t>
            </a:r>
            <a:r>
              <a:rPr lang="en-GB" dirty="0">
                <a:solidFill>
                  <a:schemeClr val="accent1">
                    <a:lumMod val="50000"/>
                  </a:schemeClr>
                </a:solidFill>
              </a:rPr>
              <a:t>--allocation-method </a:t>
            </a:r>
            <a:r>
              <a:rPr lang="en-GB" dirty="0">
                <a:solidFill>
                  <a:srgbClr val="FFC000"/>
                </a:solidFill>
              </a:rPr>
              <a:t>Static    </a:t>
            </a:r>
            <a:r>
              <a:rPr lang="en-GB" dirty="0">
                <a:solidFill>
                  <a:srgbClr val="FF0000"/>
                </a:solidFill>
              </a:rPr>
              <a:t> </a:t>
            </a:r>
            <a:r>
              <a:rPr lang="en-GB" i="1" dirty="0">
                <a:solidFill>
                  <a:srgbClr val="FF0000"/>
                </a:solidFill>
              </a:rPr>
              <a:t>Specifically make Static (dynamic by default)</a:t>
            </a:r>
            <a:endParaRPr lang="en-GB" i="1" dirty="0">
              <a:solidFill>
                <a:schemeClr val="accent1">
                  <a:lumMod val="50000"/>
                </a:schemeClr>
              </a:solidFill>
            </a:endParaRPr>
          </a:p>
        </p:txBody>
      </p:sp>
      <p:sp>
        <p:nvSpPr>
          <p:cNvPr id="9" name="TextBox 8">
            <a:extLst>
              <a:ext uri="{FF2B5EF4-FFF2-40B4-BE49-F238E27FC236}">
                <a16:creationId xmlns:a16="http://schemas.microsoft.com/office/drawing/2014/main" id="{15EFAA16-B803-43DD-AA89-29A7F3EF435A}"/>
              </a:ext>
            </a:extLst>
          </p:cNvPr>
          <p:cNvSpPr txBox="1"/>
          <p:nvPr/>
        </p:nvSpPr>
        <p:spPr>
          <a:xfrm>
            <a:off x="129712" y="3572971"/>
            <a:ext cx="8941721" cy="923330"/>
          </a:xfrm>
          <a:prstGeom prst="rect">
            <a:avLst/>
          </a:prstGeom>
          <a:solidFill>
            <a:srgbClr val="000000"/>
          </a:solidFill>
        </p:spPr>
        <p:txBody>
          <a:bodyPr wrap="square" rtlCol="0">
            <a:spAutoFit/>
          </a:bodyPr>
          <a:lstStyle/>
          <a:p>
            <a:r>
              <a:rPr lang="en-GB" u="sng" dirty="0">
                <a:solidFill>
                  <a:schemeClr val="bg1"/>
                </a:solidFill>
              </a:rPr>
              <a:t>IF YOU ARE USING DNS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public-</a:t>
            </a:r>
            <a:r>
              <a:rPr lang="en-GB" dirty="0" err="1">
                <a:solidFill>
                  <a:schemeClr val="accent1">
                    <a:lumMod val="50000"/>
                  </a:schemeClr>
                </a:solidFill>
              </a:rPr>
              <a:t>ip</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myPublicIP</a:t>
            </a:r>
            <a:r>
              <a:rPr lang="en-GB" dirty="0">
                <a:solidFill>
                  <a:srgbClr val="FFC000"/>
                </a:solidFill>
              </a:rPr>
              <a:t> </a:t>
            </a:r>
            <a:r>
              <a:rPr lang="en-GB" dirty="0">
                <a:solidFill>
                  <a:schemeClr val="accent1">
                    <a:lumMod val="50000"/>
                  </a:schemeClr>
                </a:solidFill>
              </a:rPr>
              <a:t>--allocation-method </a:t>
            </a:r>
            <a:r>
              <a:rPr lang="en-GB" dirty="0">
                <a:solidFill>
                  <a:srgbClr val="FFC000"/>
                </a:solidFill>
              </a:rPr>
              <a:t>Static </a:t>
            </a:r>
            <a:r>
              <a:rPr lang="en-GB" dirty="0">
                <a:solidFill>
                  <a:schemeClr val="accent1">
                    <a:lumMod val="50000"/>
                  </a:schemeClr>
                </a:solidFill>
              </a:rPr>
              <a:t>--</a:t>
            </a:r>
            <a:r>
              <a:rPr lang="en-GB" dirty="0" err="1">
                <a:solidFill>
                  <a:schemeClr val="accent1">
                    <a:lumMod val="50000"/>
                  </a:schemeClr>
                </a:solidFill>
              </a:rPr>
              <a:t>dns</a:t>
            </a:r>
            <a:r>
              <a:rPr lang="en-GB" dirty="0">
                <a:solidFill>
                  <a:schemeClr val="accent1">
                    <a:lumMod val="50000"/>
                  </a:schemeClr>
                </a:solidFill>
              </a:rPr>
              <a:t>-name </a:t>
            </a:r>
            <a:r>
              <a:rPr lang="en-GB" dirty="0" err="1">
                <a:solidFill>
                  <a:srgbClr val="FFC000"/>
                </a:solidFill>
              </a:rPr>
              <a:t>myDNSLabel</a:t>
            </a:r>
            <a:r>
              <a:rPr lang="en-GB" dirty="0">
                <a:solidFill>
                  <a:srgbClr val="FFC000"/>
                </a:solidFill>
              </a:rPr>
              <a:t> </a:t>
            </a:r>
            <a:endParaRPr lang="en-GB" dirty="0">
              <a:solidFill>
                <a:schemeClr val="accent1">
                  <a:lumMod val="50000"/>
                </a:schemeClr>
              </a:solidFill>
            </a:endParaRPr>
          </a:p>
        </p:txBody>
      </p:sp>
      <p:sp>
        <p:nvSpPr>
          <p:cNvPr id="8" name="TextBox 7">
            <a:extLst>
              <a:ext uri="{FF2B5EF4-FFF2-40B4-BE49-F238E27FC236}">
                <a16:creationId xmlns:a16="http://schemas.microsoft.com/office/drawing/2014/main" id="{188D3BA7-96A6-E86F-EBC4-089F835ECA81}"/>
              </a:ext>
            </a:extLst>
          </p:cNvPr>
          <p:cNvSpPr txBox="1"/>
          <p:nvPr/>
        </p:nvSpPr>
        <p:spPr>
          <a:xfrm>
            <a:off x="901437" y="5871864"/>
            <a:ext cx="7541523" cy="646331"/>
          </a:xfrm>
          <a:prstGeom prst="rect">
            <a:avLst/>
          </a:prstGeom>
          <a:noFill/>
        </p:spPr>
        <p:txBody>
          <a:bodyPr wrap="square" rtlCol="0">
            <a:spAutoFit/>
          </a:bodyPr>
          <a:lstStyle/>
          <a:p>
            <a:r>
              <a:rPr lang="en-GB" dirty="0"/>
              <a:t>Notice how the Public IP is a completely independent object and can exist separate to a NIC!!</a:t>
            </a:r>
          </a:p>
        </p:txBody>
      </p:sp>
    </p:spTree>
    <p:extLst>
      <p:ext uri="{BB962C8B-B14F-4D97-AF65-F5344CB8AC3E}">
        <p14:creationId xmlns:p14="http://schemas.microsoft.com/office/powerpoint/2010/main" val="27456465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3175A-A085-4A67-A794-4D245A28ECCC}"/>
              </a:ext>
            </a:extLst>
          </p:cNvPr>
          <p:cNvSpPr>
            <a:spLocks noGrp="1"/>
          </p:cNvSpPr>
          <p:nvPr>
            <p:ph type="title"/>
          </p:nvPr>
        </p:nvSpPr>
        <p:spPr/>
        <p:txBody>
          <a:bodyPr/>
          <a:lstStyle/>
          <a:p>
            <a:r>
              <a:rPr lang="en-GB" dirty="0"/>
              <a:t>VM Public IP Addresses</a:t>
            </a:r>
          </a:p>
        </p:txBody>
      </p:sp>
      <p:sp>
        <p:nvSpPr>
          <p:cNvPr id="3" name="Content Placeholder 2">
            <a:extLst>
              <a:ext uri="{FF2B5EF4-FFF2-40B4-BE49-F238E27FC236}">
                <a16:creationId xmlns:a16="http://schemas.microsoft.com/office/drawing/2014/main" id="{50FE41FD-F14E-4DE4-95BF-9CDBF698573E}"/>
              </a:ext>
            </a:extLst>
          </p:cNvPr>
          <p:cNvSpPr>
            <a:spLocks noGrp="1"/>
          </p:cNvSpPr>
          <p:nvPr>
            <p:ph idx="1"/>
          </p:nvPr>
        </p:nvSpPr>
        <p:spPr>
          <a:xfrm>
            <a:off x="1047750" y="949796"/>
            <a:ext cx="7029450" cy="3612373"/>
          </a:xfrm>
        </p:spPr>
        <p:txBody>
          <a:bodyPr/>
          <a:lstStyle/>
          <a:p>
            <a:r>
              <a:rPr lang="en-GB" dirty="0"/>
              <a:t>When a VM is created you can specify an existing public IP address, or let the VM will create a default public IP address for you (But it does not need a public IP)</a:t>
            </a:r>
          </a:p>
          <a:p>
            <a:r>
              <a:rPr lang="en-GB" dirty="0"/>
              <a:t>Use the </a:t>
            </a:r>
            <a:r>
              <a:rPr lang="en-GB" i="1" dirty="0"/>
              <a:t>--public-</a:t>
            </a:r>
            <a:r>
              <a:rPr lang="en-GB" i="1" dirty="0" err="1"/>
              <a:t>ip</a:t>
            </a:r>
            <a:r>
              <a:rPr lang="en-GB" i="1" dirty="0"/>
              <a:t>-address </a:t>
            </a:r>
            <a:r>
              <a:rPr lang="en-GB" dirty="0"/>
              <a:t>flag to:</a:t>
            </a:r>
          </a:p>
          <a:p>
            <a:pPr marL="800100" lvl="1" indent="-342900">
              <a:buFont typeface="+mj-lt"/>
              <a:buAutoNum type="arabicPeriod"/>
            </a:pPr>
            <a:r>
              <a:rPr lang="en-GB" b="1" dirty="0"/>
              <a:t>Name the default IP address </a:t>
            </a:r>
            <a:r>
              <a:rPr lang="en-GB" dirty="0"/>
              <a:t>so we can refer to it later by name (it will be created for you)</a:t>
            </a:r>
          </a:p>
          <a:p>
            <a:pPr marL="800100" lvl="1" indent="-342900">
              <a:buFont typeface="+mj-lt"/>
              <a:buAutoNum type="arabicPeriod"/>
            </a:pPr>
            <a:r>
              <a:rPr lang="en-GB" dirty="0"/>
              <a:t>Provide a </a:t>
            </a:r>
            <a:r>
              <a:rPr lang="en-GB" b="1" dirty="0"/>
              <a:t>name for an existing public IP address </a:t>
            </a:r>
            <a:r>
              <a:rPr lang="en-GB" dirty="0"/>
              <a:t>that should be used by the VM</a:t>
            </a:r>
          </a:p>
          <a:p>
            <a:pPr marL="800100" lvl="1" indent="-342900">
              <a:buFont typeface="+mj-lt"/>
              <a:buAutoNum type="arabicPeriod"/>
            </a:pPr>
            <a:r>
              <a:rPr lang="en-GB" dirty="0"/>
              <a:t>Specify </a:t>
            </a:r>
            <a:r>
              <a:rPr lang="en-GB" b="1" dirty="0"/>
              <a:t>“”</a:t>
            </a:r>
            <a:r>
              <a:rPr lang="en-GB" dirty="0"/>
              <a:t> if that the default IP address </a:t>
            </a:r>
            <a:r>
              <a:rPr lang="en-GB" b="1" u="sng" dirty="0"/>
              <a:t>should not </a:t>
            </a:r>
            <a:r>
              <a:rPr lang="en-GB" b="1" dirty="0"/>
              <a:t>be created</a:t>
            </a:r>
            <a:r>
              <a:rPr lang="en-GB" dirty="0"/>
              <a:t> i.e. no public IP address should be assigned to the VM</a:t>
            </a:r>
          </a:p>
          <a:p>
            <a:pPr marL="800100" lvl="1" indent="-342900">
              <a:buFont typeface="+mj-lt"/>
              <a:buAutoNum type="arabicPeriod"/>
            </a:pPr>
            <a:endParaRPr lang="en-GB" dirty="0"/>
          </a:p>
          <a:p>
            <a:pPr marL="800100" lvl="1" indent="-342900">
              <a:buFont typeface="+mj-lt"/>
              <a:buAutoNum type="arabicPeriod"/>
            </a:pPr>
            <a:endParaRPr lang="en-GB" dirty="0"/>
          </a:p>
          <a:p>
            <a:pPr marL="800100" lvl="1" indent="-342900">
              <a:buFont typeface="+mj-lt"/>
              <a:buAutoNum type="arabicPeriod"/>
            </a:pPr>
            <a:endParaRPr lang="en-GB" dirty="0"/>
          </a:p>
          <a:p>
            <a:pPr marL="400050">
              <a:buFont typeface="Wingdings" panose="05000000000000000000" pitchFamily="2" charset="2"/>
              <a:buChar char="q"/>
            </a:pPr>
            <a:r>
              <a:rPr lang="en-GB" dirty="0"/>
              <a:t>Note: if you create a NIC separately and use it when creating the VM, then it is also up to you to create a public IP for the NIC</a:t>
            </a:r>
          </a:p>
        </p:txBody>
      </p:sp>
      <p:sp>
        <p:nvSpPr>
          <p:cNvPr id="4" name="Footer Placeholder 3">
            <a:extLst>
              <a:ext uri="{FF2B5EF4-FFF2-40B4-BE49-F238E27FC236}">
                <a16:creationId xmlns:a16="http://schemas.microsoft.com/office/drawing/2014/main" id="{F9BE3C24-0A19-47E4-B04E-DF9C0E00756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C07E062-6E40-4614-95A9-055C41F7BE35}"/>
              </a:ext>
            </a:extLst>
          </p:cNvPr>
          <p:cNvSpPr txBox="1"/>
          <p:nvPr/>
        </p:nvSpPr>
        <p:spPr>
          <a:xfrm>
            <a:off x="129714" y="4449064"/>
            <a:ext cx="8941721" cy="923330"/>
          </a:xfrm>
          <a:prstGeom prst="rect">
            <a:avLst/>
          </a:prstGeom>
          <a:solidFill>
            <a:srgbClr val="000000"/>
          </a:solidFill>
        </p:spPr>
        <p:txBody>
          <a:bodyPr wrap="square" rtlCol="0">
            <a:spAutoFit/>
          </a:bodyPr>
          <a:lstStyle/>
          <a:p>
            <a:r>
              <a:rPr lang="en-GB" u="sng" dirty="0">
                <a:solidFill>
                  <a:schemeClr val="bg1"/>
                </a:solidFill>
              </a:rPr>
              <a:t>CREATE A VM WITH A DEFAULT PUBLIC IP ADDRESS WE NAME “</a:t>
            </a:r>
            <a:r>
              <a:rPr lang="en-GB" u="sng" dirty="0" err="1">
                <a:solidFill>
                  <a:schemeClr val="bg1"/>
                </a:solidFill>
              </a:rPr>
              <a:t>myPublicIP</a:t>
            </a:r>
            <a:r>
              <a:rPr lang="en-GB" u="sng" dirty="0">
                <a:solidFill>
                  <a:schemeClr val="bg1"/>
                </a:solidFill>
              </a:rPr>
              <a: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dirty="0" err="1">
                <a:solidFill>
                  <a:srgbClr val="FFC000"/>
                </a:solidFill>
              </a:rPr>
              <a:t>UbuntuLTS</a:t>
            </a:r>
            <a:r>
              <a:rPr lang="en-GB" dirty="0">
                <a:solidFill>
                  <a:schemeClr val="accent1">
                    <a:lumMod val="50000"/>
                  </a:schemeClr>
                </a:solidFill>
              </a:rPr>
              <a:t> </a:t>
            </a:r>
            <a:r>
              <a:rPr lang="en-GB" dirty="0">
                <a:solidFill>
                  <a:srgbClr val="FF0000"/>
                </a:solidFill>
              </a:rPr>
              <a:t>--public-</a:t>
            </a:r>
            <a:r>
              <a:rPr lang="en-GB" dirty="0" err="1">
                <a:solidFill>
                  <a:srgbClr val="FF0000"/>
                </a:solidFill>
              </a:rPr>
              <a:t>ip</a:t>
            </a:r>
            <a:r>
              <a:rPr lang="en-GB" dirty="0">
                <a:solidFill>
                  <a:srgbClr val="FF0000"/>
                </a:solidFill>
              </a:rPr>
              <a:t>-address </a:t>
            </a:r>
            <a:r>
              <a:rPr lang="en-GB" b="1" dirty="0" err="1">
                <a:solidFill>
                  <a:srgbClr val="FFC000"/>
                </a:solidFill>
              </a:rPr>
              <a:t>myPublicIP</a:t>
            </a:r>
            <a:r>
              <a:rPr lang="en-GB" b="1" dirty="0">
                <a:solidFill>
                  <a:schemeClr val="accent1">
                    <a:lumMod val="50000"/>
                  </a:schemeClr>
                </a:solidFill>
              </a:rPr>
              <a:t> </a:t>
            </a:r>
            <a:r>
              <a:rPr lang="en-GB" dirty="0">
                <a:solidFill>
                  <a:schemeClr val="accent1">
                    <a:lumMod val="50000"/>
                  </a:schemeClr>
                </a:solidFill>
              </a:rPr>
              <a:t>--generate-</a:t>
            </a:r>
            <a:r>
              <a:rPr lang="en-GB" dirty="0" err="1">
                <a:solidFill>
                  <a:schemeClr val="accent1">
                    <a:lumMod val="50000"/>
                  </a:schemeClr>
                </a:solidFill>
              </a:rPr>
              <a:t>ssh</a:t>
            </a:r>
            <a:r>
              <a:rPr lang="en-GB" dirty="0">
                <a:solidFill>
                  <a:schemeClr val="accent1">
                    <a:lumMod val="50000"/>
                  </a:schemeClr>
                </a:solidFill>
              </a:rPr>
              <a:t>-keys</a:t>
            </a:r>
          </a:p>
        </p:txBody>
      </p:sp>
    </p:spTree>
    <p:extLst>
      <p:ext uri="{BB962C8B-B14F-4D97-AF65-F5344CB8AC3E}">
        <p14:creationId xmlns:p14="http://schemas.microsoft.com/office/powerpoint/2010/main" val="22130120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BF686-0A12-42B7-A705-C1FFF3E184BC}"/>
              </a:ext>
            </a:extLst>
          </p:cNvPr>
          <p:cNvSpPr>
            <a:spLocks noGrp="1"/>
          </p:cNvSpPr>
          <p:nvPr>
            <p:ph type="title"/>
          </p:nvPr>
        </p:nvSpPr>
        <p:spPr/>
        <p:txBody>
          <a:bodyPr/>
          <a:lstStyle/>
          <a:p>
            <a:r>
              <a:rPr lang="en-GB" dirty="0"/>
              <a:t>Internal Hostname Resolution</a:t>
            </a:r>
          </a:p>
        </p:txBody>
      </p:sp>
      <p:sp>
        <p:nvSpPr>
          <p:cNvPr id="3" name="Content Placeholder 2">
            <a:extLst>
              <a:ext uri="{FF2B5EF4-FFF2-40B4-BE49-F238E27FC236}">
                <a16:creationId xmlns:a16="http://schemas.microsoft.com/office/drawing/2014/main" id="{B892E215-19F3-452B-BCF0-57461427F95A}"/>
              </a:ext>
            </a:extLst>
          </p:cNvPr>
          <p:cNvSpPr>
            <a:spLocks noGrp="1"/>
          </p:cNvSpPr>
          <p:nvPr>
            <p:ph idx="1"/>
          </p:nvPr>
        </p:nvSpPr>
        <p:spPr>
          <a:xfrm>
            <a:off x="1047750" y="1191904"/>
            <a:ext cx="7029450" cy="4646921"/>
          </a:xfrm>
        </p:spPr>
        <p:txBody>
          <a:bodyPr/>
          <a:lstStyle/>
          <a:p>
            <a:r>
              <a:rPr lang="en-GB" dirty="0"/>
              <a:t>Internal DNS hostname resolution (for virtual machines)</a:t>
            </a:r>
          </a:p>
          <a:p>
            <a:endParaRPr lang="en-GB" dirty="0"/>
          </a:p>
          <a:p>
            <a:r>
              <a:rPr lang="en-GB" dirty="0"/>
              <a:t>Azure virtual machines are configured with Azure-managed DNS servers by default. </a:t>
            </a:r>
          </a:p>
          <a:p>
            <a:pPr lvl="1"/>
            <a:r>
              <a:rPr lang="en-GB" dirty="0"/>
              <a:t>You can explicitly configure custom DNS servers. </a:t>
            </a:r>
          </a:p>
          <a:p>
            <a:r>
              <a:rPr lang="en-GB" dirty="0"/>
              <a:t>These DNS servers provide internal name resolution for virtual machines that are within the same virtual network.</a:t>
            </a:r>
          </a:p>
          <a:p>
            <a:endParaRPr lang="en-GB" dirty="0"/>
          </a:p>
          <a:p>
            <a:r>
              <a:rPr lang="en-GB" dirty="0"/>
              <a:t>A mapping for the hostname to a virtual machine's private IP address is added to the Azure-managed DNS servers.</a:t>
            </a:r>
          </a:p>
        </p:txBody>
      </p:sp>
      <p:sp>
        <p:nvSpPr>
          <p:cNvPr id="4" name="Footer Placeholder 3">
            <a:extLst>
              <a:ext uri="{FF2B5EF4-FFF2-40B4-BE49-F238E27FC236}">
                <a16:creationId xmlns:a16="http://schemas.microsoft.com/office/drawing/2014/main" id="{8C55B894-5913-4E55-A3CC-D3462CB4E15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650C1A5-521B-47E2-B6A2-7311089E3BF1}"/>
              </a:ext>
            </a:extLst>
          </p:cNvPr>
          <p:cNvSpPr txBox="1"/>
          <p:nvPr/>
        </p:nvSpPr>
        <p:spPr>
          <a:xfrm>
            <a:off x="1171074" y="5595906"/>
            <a:ext cx="6965693" cy="923330"/>
          </a:xfrm>
          <a:prstGeom prst="rect">
            <a:avLst/>
          </a:prstGeom>
          <a:solidFill>
            <a:schemeClr val="bg1"/>
          </a:solidFill>
          <a:ln w="28575">
            <a:solidFill>
              <a:srgbClr val="FF0000"/>
            </a:solidFill>
          </a:ln>
        </p:spPr>
        <p:txBody>
          <a:bodyPr wrap="square" rtlCol="0">
            <a:spAutoFit/>
          </a:bodyPr>
          <a:lstStyle/>
          <a:p>
            <a:r>
              <a:rPr lang="en-GB" dirty="0"/>
              <a:t>This means that VMs on the same </a:t>
            </a:r>
            <a:r>
              <a:rPr lang="en-GB" dirty="0" err="1"/>
              <a:t>vNet</a:t>
            </a:r>
            <a:r>
              <a:rPr lang="en-GB" dirty="0"/>
              <a:t> can communicate with each other using their host names (not the VM names) rather than IP addresses (although often these are the same)</a:t>
            </a:r>
          </a:p>
        </p:txBody>
      </p:sp>
      <p:sp>
        <p:nvSpPr>
          <p:cNvPr id="6" name="TextBox 5">
            <a:extLst>
              <a:ext uri="{FF2B5EF4-FFF2-40B4-BE49-F238E27FC236}">
                <a16:creationId xmlns:a16="http://schemas.microsoft.com/office/drawing/2014/main" id="{0AB2B33C-DF90-4B8A-AD99-9C388A10A5D1}"/>
              </a:ext>
            </a:extLst>
          </p:cNvPr>
          <p:cNvSpPr txBox="1"/>
          <p:nvPr/>
        </p:nvSpPr>
        <p:spPr>
          <a:xfrm>
            <a:off x="3061647" y="4786887"/>
            <a:ext cx="5545217" cy="461665"/>
          </a:xfrm>
          <a:prstGeom prst="rect">
            <a:avLst/>
          </a:prstGeom>
          <a:noFill/>
        </p:spPr>
        <p:txBody>
          <a:bodyPr wrap="square" rtlCol="0">
            <a:spAutoFit/>
          </a:bodyPr>
          <a:lstStyle/>
          <a:p>
            <a:r>
              <a:rPr lang="en-GB" sz="1200" i="1" dirty="0"/>
              <a:t>https://docs.microsoft.com/en-us/azure/virtual-network/virtual-networks-name-resolution-for-vms-and-role-instances#azure-provided-name-resolution</a:t>
            </a:r>
          </a:p>
        </p:txBody>
      </p:sp>
    </p:spTree>
    <p:extLst>
      <p:ext uri="{BB962C8B-B14F-4D97-AF65-F5344CB8AC3E}">
        <p14:creationId xmlns:p14="http://schemas.microsoft.com/office/powerpoint/2010/main" val="242046492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DDBEC-78FC-473A-B82D-B632DB9E2064}"/>
              </a:ext>
            </a:extLst>
          </p:cNvPr>
          <p:cNvSpPr>
            <a:spLocks noGrp="1"/>
          </p:cNvSpPr>
          <p:nvPr>
            <p:ph type="title"/>
          </p:nvPr>
        </p:nvSpPr>
        <p:spPr>
          <a:xfrm>
            <a:off x="257175" y="0"/>
            <a:ext cx="6071763" cy="569731"/>
          </a:xfrm>
        </p:spPr>
        <p:txBody>
          <a:bodyPr/>
          <a:lstStyle/>
          <a:p>
            <a:r>
              <a:rPr lang="en-GB" dirty="0"/>
              <a:t>NICs vs </a:t>
            </a:r>
            <a:r>
              <a:rPr lang="en-GB" dirty="0" err="1"/>
              <a:t>IPConfigs</a:t>
            </a:r>
            <a:endParaRPr lang="en-GB" dirty="0"/>
          </a:p>
        </p:txBody>
      </p:sp>
      <p:sp>
        <p:nvSpPr>
          <p:cNvPr id="3" name="Content Placeholder 2">
            <a:extLst>
              <a:ext uri="{FF2B5EF4-FFF2-40B4-BE49-F238E27FC236}">
                <a16:creationId xmlns:a16="http://schemas.microsoft.com/office/drawing/2014/main" id="{0495A390-889A-4EB5-94F8-73DB5F9661C8}"/>
              </a:ext>
            </a:extLst>
          </p:cNvPr>
          <p:cNvSpPr>
            <a:spLocks noGrp="1"/>
          </p:cNvSpPr>
          <p:nvPr>
            <p:ph idx="1"/>
          </p:nvPr>
        </p:nvSpPr>
        <p:spPr>
          <a:xfrm>
            <a:off x="32689" y="569731"/>
            <a:ext cx="6698874" cy="2963983"/>
          </a:xfrm>
        </p:spPr>
        <p:txBody>
          <a:bodyPr/>
          <a:lstStyle/>
          <a:p>
            <a:r>
              <a:rPr lang="en-GB" sz="1800" dirty="0"/>
              <a:t>In physical PC we used to have a Ethernet network card (aka Network Interface Card (NIC)), this can gradually get replaced by a chip on the motherboard of your PC/laptop</a:t>
            </a:r>
          </a:p>
          <a:p>
            <a:pPr lvl="1"/>
            <a:r>
              <a:rPr lang="en-GB" sz="1600" dirty="0"/>
              <a:t>You connect to the ethernet using an RJ45 jack</a:t>
            </a:r>
          </a:p>
          <a:p>
            <a:r>
              <a:rPr lang="en-GB" sz="1800" dirty="0"/>
              <a:t>The point is that your operating system still expects to see an ethernet hardware device e.g. in Linux this would be eth0</a:t>
            </a:r>
          </a:p>
          <a:p>
            <a:pPr lvl="1"/>
            <a:r>
              <a:rPr lang="en-GB" sz="1600" dirty="0"/>
              <a:t>This device has a MAC address burned into it (aka physical address)</a:t>
            </a:r>
          </a:p>
          <a:p>
            <a:r>
              <a:rPr lang="en-GB" sz="1800" dirty="0"/>
              <a:t>Also the operating system contains a TCP/IP network stack</a:t>
            </a:r>
          </a:p>
          <a:p>
            <a:pPr lvl="1"/>
            <a:r>
              <a:rPr lang="en-GB" sz="1600" dirty="0"/>
              <a:t>You configure the IP address when you setup the OS</a:t>
            </a:r>
          </a:p>
        </p:txBody>
      </p:sp>
      <p:sp>
        <p:nvSpPr>
          <p:cNvPr id="4" name="Footer Placeholder 3">
            <a:extLst>
              <a:ext uri="{FF2B5EF4-FFF2-40B4-BE49-F238E27FC236}">
                <a16:creationId xmlns:a16="http://schemas.microsoft.com/office/drawing/2014/main" id="{3F55924B-2241-4C84-B33C-40F5D4F37875}"/>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CCAF7C5E-4EAC-421D-BD23-856AAC524821}"/>
              </a:ext>
            </a:extLst>
          </p:cNvPr>
          <p:cNvPicPr>
            <a:picLocks noChangeAspect="1"/>
          </p:cNvPicPr>
          <p:nvPr/>
        </p:nvPicPr>
        <p:blipFill>
          <a:blip r:embed="rId2"/>
          <a:stretch>
            <a:fillRect/>
          </a:stretch>
        </p:blipFill>
        <p:spPr>
          <a:xfrm>
            <a:off x="6858850" y="84059"/>
            <a:ext cx="2027975" cy="1520982"/>
          </a:xfrm>
          <a:prstGeom prst="rect">
            <a:avLst/>
          </a:prstGeom>
        </p:spPr>
      </p:pic>
      <p:pic>
        <p:nvPicPr>
          <p:cNvPr id="6" name="Picture 5">
            <a:extLst>
              <a:ext uri="{FF2B5EF4-FFF2-40B4-BE49-F238E27FC236}">
                <a16:creationId xmlns:a16="http://schemas.microsoft.com/office/drawing/2014/main" id="{C276AC47-053D-4523-91AF-6522966B6739}"/>
              </a:ext>
            </a:extLst>
          </p:cNvPr>
          <p:cNvPicPr>
            <a:picLocks noChangeAspect="1"/>
          </p:cNvPicPr>
          <p:nvPr/>
        </p:nvPicPr>
        <p:blipFill>
          <a:blip r:embed="rId3"/>
          <a:stretch>
            <a:fillRect/>
          </a:stretch>
        </p:blipFill>
        <p:spPr>
          <a:xfrm>
            <a:off x="6766946" y="1461526"/>
            <a:ext cx="2344365" cy="1758274"/>
          </a:xfrm>
          <a:prstGeom prst="rect">
            <a:avLst/>
          </a:prstGeom>
        </p:spPr>
      </p:pic>
      <p:pic>
        <p:nvPicPr>
          <p:cNvPr id="7" name="Picture 6">
            <a:extLst>
              <a:ext uri="{FF2B5EF4-FFF2-40B4-BE49-F238E27FC236}">
                <a16:creationId xmlns:a16="http://schemas.microsoft.com/office/drawing/2014/main" id="{D5E678BB-1AB3-43CC-823C-3256C4604902}"/>
              </a:ext>
            </a:extLst>
          </p:cNvPr>
          <p:cNvPicPr>
            <a:picLocks noChangeAspect="1"/>
          </p:cNvPicPr>
          <p:nvPr/>
        </p:nvPicPr>
        <p:blipFill>
          <a:blip r:embed="rId4"/>
          <a:stretch>
            <a:fillRect/>
          </a:stretch>
        </p:blipFill>
        <p:spPr>
          <a:xfrm>
            <a:off x="6328938" y="3219800"/>
            <a:ext cx="2815062" cy="1699917"/>
          </a:xfrm>
          <a:prstGeom prst="rect">
            <a:avLst/>
          </a:prstGeom>
        </p:spPr>
      </p:pic>
      <p:pic>
        <p:nvPicPr>
          <p:cNvPr id="8" name="Picture 7">
            <a:extLst>
              <a:ext uri="{FF2B5EF4-FFF2-40B4-BE49-F238E27FC236}">
                <a16:creationId xmlns:a16="http://schemas.microsoft.com/office/drawing/2014/main" id="{D59F9B8D-65E4-4133-BA28-DC80502C059E}"/>
              </a:ext>
            </a:extLst>
          </p:cNvPr>
          <p:cNvPicPr>
            <a:picLocks noChangeAspect="1"/>
          </p:cNvPicPr>
          <p:nvPr/>
        </p:nvPicPr>
        <p:blipFill>
          <a:blip r:embed="rId5"/>
          <a:stretch>
            <a:fillRect/>
          </a:stretch>
        </p:blipFill>
        <p:spPr>
          <a:xfrm>
            <a:off x="7040873" y="4462287"/>
            <a:ext cx="2070438" cy="2311654"/>
          </a:xfrm>
          <a:prstGeom prst="rect">
            <a:avLst/>
          </a:prstGeom>
        </p:spPr>
      </p:pic>
      <p:sp>
        <p:nvSpPr>
          <p:cNvPr id="9" name="TextBox 8">
            <a:extLst>
              <a:ext uri="{FF2B5EF4-FFF2-40B4-BE49-F238E27FC236}">
                <a16:creationId xmlns:a16="http://schemas.microsoft.com/office/drawing/2014/main" id="{2F22F2B7-DD1A-4B81-B8DC-227431982FE9}"/>
              </a:ext>
            </a:extLst>
          </p:cNvPr>
          <p:cNvSpPr txBox="1"/>
          <p:nvPr/>
        </p:nvSpPr>
        <p:spPr>
          <a:xfrm>
            <a:off x="7848675" y="160665"/>
            <a:ext cx="837089" cy="261610"/>
          </a:xfrm>
          <a:prstGeom prst="rect">
            <a:avLst/>
          </a:prstGeom>
          <a:noFill/>
        </p:spPr>
        <p:txBody>
          <a:bodyPr wrap="none" rtlCol="0">
            <a:spAutoFit/>
          </a:bodyPr>
          <a:lstStyle/>
          <a:p>
            <a:r>
              <a:rPr lang="en-GB" sz="1100" b="1" dirty="0">
                <a:solidFill>
                  <a:srgbClr val="FF0000"/>
                </a:solidFill>
              </a:rPr>
              <a:t>LAN Card</a:t>
            </a:r>
          </a:p>
        </p:txBody>
      </p:sp>
      <p:sp>
        <p:nvSpPr>
          <p:cNvPr id="10" name="TextBox 9">
            <a:extLst>
              <a:ext uri="{FF2B5EF4-FFF2-40B4-BE49-F238E27FC236}">
                <a16:creationId xmlns:a16="http://schemas.microsoft.com/office/drawing/2014/main" id="{52B87DAB-6676-4290-90DD-5388668564C7}"/>
              </a:ext>
            </a:extLst>
          </p:cNvPr>
          <p:cNvSpPr txBox="1"/>
          <p:nvPr/>
        </p:nvSpPr>
        <p:spPr>
          <a:xfrm>
            <a:off x="7582543" y="1533957"/>
            <a:ext cx="1085554" cy="261610"/>
          </a:xfrm>
          <a:prstGeom prst="rect">
            <a:avLst/>
          </a:prstGeom>
          <a:solidFill>
            <a:schemeClr val="bg1"/>
          </a:solidFill>
        </p:spPr>
        <p:txBody>
          <a:bodyPr wrap="none" rtlCol="0">
            <a:spAutoFit/>
          </a:bodyPr>
          <a:lstStyle/>
          <a:p>
            <a:r>
              <a:rPr lang="en-GB" sz="1100" b="1" dirty="0">
                <a:solidFill>
                  <a:srgbClr val="FF0000"/>
                </a:solidFill>
              </a:rPr>
              <a:t>Ethernet chip</a:t>
            </a:r>
          </a:p>
        </p:txBody>
      </p:sp>
      <p:sp>
        <p:nvSpPr>
          <p:cNvPr id="11" name="TextBox 10">
            <a:extLst>
              <a:ext uri="{FF2B5EF4-FFF2-40B4-BE49-F238E27FC236}">
                <a16:creationId xmlns:a16="http://schemas.microsoft.com/office/drawing/2014/main" id="{E863EBBF-6838-4555-B668-F88211715D53}"/>
              </a:ext>
            </a:extLst>
          </p:cNvPr>
          <p:cNvSpPr txBox="1"/>
          <p:nvPr/>
        </p:nvSpPr>
        <p:spPr>
          <a:xfrm>
            <a:off x="7582543" y="3955373"/>
            <a:ext cx="1502095" cy="430887"/>
          </a:xfrm>
          <a:prstGeom prst="rect">
            <a:avLst/>
          </a:prstGeom>
          <a:solidFill>
            <a:schemeClr val="bg1"/>
          </a:solidFill>
        </p:spPr>
        <p:txBody>
          <a:bodyPr wrap="square" rtlCol="0">
            <a:spAutoFit/>
          </a:bodyPr>
          <a:lstStyle/>
          <a:p>
            <a:r>
              <a:rPr lang="en-GB" sz="1100" b="1" dirty="0">
                <a:solidFill>
                  <a:srgbClr val="FF0000"/>
                </a:solidFill>
              </a:rPr>
              <a:t>Network adaptors in Windows</a:t>
            </a:r>
          </a:p>
        </p:txBody>
      </p:sp>
      <p:sp>
        <p:nvSpPr>
          <p:cNvPr id="12" name="TextBox 11">
            <a:extLst>
              <a:ext uri="{FF2B5EF4-FFF2-40B4-BE49-F238E27FC236}">
                <a16:creationId xmlns:a16="http://schemas.microsoft.com/office/drawing/2014/main" id="{FA4E5DAC-39A5-4179-A5C6-1FC05A7D7EF4}"/>
              </a:ext>
            </a:extLst>
          </p:cNvPr>
          <p:cNvSpPr txBox="1"/>
          <p:nvPr/>
        </p:nvSpPr>
        <p:spPr>
          <a:xfrm>
            <a:off x="7229976" y="5883943"/>
            <a:ext cx="1656849" cy="430887"/>
          </a:xfrm>
          <a:prstGeom prst="rect">
            <a:avLst/>
          </a:prstGeom>
          <a:solidFill>
            <a:schemeClr val="bg1"/>
          </a:solidFill>
        </p:spPr>
        <p:txBody>
          <a:bodyPr wrap="square" rtlCol="0">
            <a:spAutoFit/>
          </a:bodyPr>
          <a:lstStyle/>
          <a:p>
            <a:r>
              <a:rPr lang="en-GB" sz="1100" b="1" dirty="0">
                <a:solidFill>
                  <a:srgbClr val="FF0000"/>
                </a:solidFill>
              </a:rPr>
              <a:t>Windows IP address configuration</a:t>
            </a:r>
          </a:p>
        </p:txBody>
      </p:sp>
      <p:sp>
        <p:nvSpPr>
          <p:cNvPr id="13" name="Content Placeholder 2">
            <a:extLst>
              <a:ext uri="{FF2B5EF4-FFF2-40B4-BE49-F238E27FC236}">
                <a16:creationId xmlns:a16="http://schemas.microsoft.com/office/drawing/2014/main" id="{378A8B33-7151-416B-B750-EA0E0C46AB50}"/>
              </a:ext>
            </a:extLst>
          </p:cNvPr>
          <p:cNvSpPr txBox="1">
            <a:spLocks/>
          </p:cNvSpPr>
          <p:nvPr/>
        </p:nvSpPr>
        <p:spPr bwMode="auto">
          <a:xfrm>
            <a:off x="79375" y="3573343"/>
            <a:ext cx="6652188" cy="3198972"/>
          </a:xfrm>
          <a:prstGeom prst="rect">
            <a:avLst/>
          </a:prstGeom>
          <a:solidFill>
            <a:schemeClr val="bg1"/>
          </a:solidFill>
          <a:ln w="28575">
            <a:solidFill>
              <a:srgbClr val="FF0000"/>
            </a:solid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An Azure NIC simulates this physical Ethernet interface</a:t>
            </a:r>
            <a:br>
              <a:rPr lang="en-GB" sz="1600" dirty="0"/>
            </a:br>
            <a:r>
              <a:rPr lang="en-GB" sz="1600" dirty="0"/>
              <a:t>It is an interconnection between a VM and the underlying virtualised network (NIC=Network Interface, they silently drop “Card”)</a:t>
            </a:r>
          </a:p>
          <a:p>
            <a:r>
              <a:rPr lang="en-GB" sz="1600" dirty="0"/>
              <a:t>An Azure </a:t>
            </a:r>
            <a:r>
              <a:rPr lang="en-GB" sz="1600" dirty="0" err="1"/>
              <a:t>IPConfig</a:t>
            </a:r>
            <a:r>
              <a:rPr lang="en-GB" sz="1600" dirty="0"/>
              <a:t> provides the IP address required by the OS</a:t>
            </a:r>
          </a:p>
          <a:p>
            <a:pPr lvl="1"/>
            <a:r>
              <a:rPr lang="en-GB" sz="1400" dirty="0"/>
              <a:t>Unlike a real OS, in Azure the NIC can be associated with multiple IP Configs having both a private IP address and an optional public IP address. P</a:t>
            </a:r>
            <a:r>
              <a:rPr lang="en-GB" sz="1400" i="1" dirty="0"/>
              <a:t>ublic IPs are implemented as separate entities in Azure, and the public IP address is translated to the private IP address.</a:t>
            </a:r>
          </a:p>
          <a:p>
            <a:r>
              <a:rPr lang="en-GB" sz="1600" dirty="0"/>
              <a:t>A VM must have at least one NIC and a NIC must have at least one IP Config (created by default if not provided)</a:t>
            </a:r>
          </a:p>
          <a:p>
            <a:r>
              <a:rPr lang="en-GB" sz="1600" dirty="0"/>
              <a:t>One IP Config will be primary (by default the first one)</a:t>
            </a:r>
          </a:p>
        </p:txBody>
      </p:sp>
    </p:spTree>
    <p:extLst>
      <p:ext uri="{BB962C8B-B14F-4D97-AF65-F5344CB8AC3E}">
        <p14:creationId xmlns:p14="http://schemas.microsoft.com/office/powerpoint/2010/main" val="15004715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B214E-83A8-4046-82C6-85F7BFB34C87}"/>
              </a:ext>
            </a:extLst>
          </p:cNvPr>
          <p:cNvSpPr>
            <a:spLocks noGrp="1"/>
          </p:cNvSpPr>
          <p:nvPr>
            <p:ph type="title"/>
          </p:nvPr>
        </p:nvSpPr>
        <p:spPr/>
        <p:txBody>
          <a:bodyPr/>
          <a:lstStyle/>
          <a:p>
            <a:r>
              <a:rPr lang="en-GB" dirty="0" err="1"/>
              <a:t>IPConfigs</a:t>
            </a:r>
            <a:endParaRPr lang="en-GB" dirty="0"/>
          </a:p>
        </p:txBody>
      </p:sp>
      <p:sp>
        <p:nvSpPr>
          <p:cNvPr id="3" name="Content Placeholder 2">
            <a:extLst>
              <a:ext uri="{FF2B5EF4-FFF2-40B4-BE49-F238E27FC236}">
                <a16:creationId xmlns:a16="http://schemas.microsoft.com/office/drawing/2014/main" id="{B58E1937-2E15-4E15-9237-57C7C55B5E30}"/>
              </a:ext>
            </a:extLst>
          </p:cNvPr>
          <p:cNvSpPr>
            <a:spLocks noGrp="1"/>
          </p:cNvSpPr>
          <p:nvPr>
            <p:ph idx="1"/>
          </p:nvPr>
        </p:nvSpPr>
        <p:spPr>
          <a:xfrm>
            <a:off x="138373" y="844549"/>
            <a:ext cx="5442012" cy="2832715"/>
          </a:xfrm>
        </p:spPr>
        <p:txBody>
          <a:bodyPr/>
          <a:lstStyle/>
          <a:p>
            <a:r>
              <a:rPr lang="en-GB" dirty="0"/>
              <a:t>A NIC gains its IP addresses from the </a:t>
            </a:r>
            <a:r>
              <a:rPr lang="en-GB" dirty="0" err="1"/>
              <a:t>IPConfigs</a:t>
            </a:r>
            <a:r>
              <a:rPr lang="en-GB" dirty="0"/>
              <a:t> it owns, and a public IP address can be associated with an </a:t>
            </a:r>
            <a:r>
              <a:rPr lang="en-GB" dirty="0" err="1"/>
              <a:t>IPConfig</a:t>
            </a:r>
            <a:r>
              <a:rPr lang="en-GB" dirty="0"/>
              <a:t>.</a:t>
            </a:r>
          </a:p>
          <a:p>
            <a:pPr lvl="1"/>
            <a:r>
              <a:rPr lang="en-GB" dirty="0"/>
              <a:t>Note: </a:t>
            </a:r>
            <a:r>
              <a:rPr lang="en-GB" dirty="0">
                <a:solidFill>
                  <a:srgbClr val="FF0000"/>
                </a:solidFill>
              </a:rPr>
              <a:t>There is an additional cost for each public IP address you create</a:t>
            </a:r>
          </a:p>
          <a:p>
            <a:pPr lvl="1"/>
            <a:r>
              <a:rPr lang="en-GB" dirty="0"/>
              <a:t>An </a:t>
            </a:r>
            <a:r>
              <a:rPr lang="en-GB" dirty="0" err="1"/>
              <a:t>IPConfig</a:t>
            </a:r>
            <a:r>
              <a:rPr lang="en-GB" dirty="0"/>
              <a:t> is created by and owned by the NIC</a:t>
            </a:r>
          </a:p>
          <a:p>
            <a:pPr lvl="1"/>
            <a:r>
              <a:rPr lang="en-GB" dirty="0"/>
              <a:t>Each </a:t>
            </a:r>
            <a:r>
              <a:rPr lang="en-GB" dirty="0" err="1"/>
              <a:t>IPConfig</a:t>
            </a:r>
            <a:r>
              <a:rPr lang="en-GB" dirty="0"/>
              <a:t> has a private IP address but can also be assigned a public IP address</a:t>
            </a:r>
          </a:p>
          <a:p>
            <a:pPr lvl="1"/>
            <a:r>
              <a:rPr lang="en-GB" dirty="0"/>
              <a:t>One of the </a:t>
            </a:r>
            <a:r>
              <a:rPr lang="en-GB" dirty="0" err="1"/>
              <a:t>IPConfigs</a:t>
            </a:r>
            <a:r>
              <a:rPr lang="en-GB" dirty="0"/>
              <a:t> is marked as being the </a:t>
            </a:r>
            <a:r>
              <a:rPr lang="en-GB" b="1" dirty="0"/>
              <a:t>primary</a:t>
            </a:r>
          </a:p>
        </p:txBody>
      </p:sp>
      <p:sp>
        <p:nvSpPr>
          <p:cNvPr id="4" name="Footer Placeholder 3">
            <a:extLst>
              <a:ext uri="{FF2B5EF4-FFF2-40B4-BE49-F238E27FC236}">
                <a16:creationId xmlns:a16="http://schemas.microsoft.com/office/drawing/2014/main" id="{7B7B5A17-3833-40F4-BD28-5633C922EF8A}"/>
              </a:ext>
            </a:extLst>
          </p:cNvPr>
          <p:cNvSpPr>
            <a:spLocks noGrp="1"/>
          </p:cNvSpPr>
          <p:nvPr>
            <p:ph type="ftr" sz="quarter" idx="10"/>
          </p:nvPr>
        </p:nvSpPr>
        <p:spPr/>
        <p:txBody>
          <a:bodyPr/>
          <a:lstStyle/>
          <a:p>
            <a:pPr>
              <a:defRPr/>
            </a:pPr>
            <a:r>
              <a:rPr lang="en-US" altLang="en-US" dirty="0"/>
              <a:t>WEB</a:t>
            </a:r>
          </a:p>
        </p:txBody>
      </p:sp>
      <p:sp>
        <p:nvSpPr>
          <p:cNvPr id="6" name="TextBox 5">
            <a:extLst>
              <a:ext uri="{FF2B5EF4-FFF2-40B4-BE49-F238E27FC236}">
                <a16:creationId xmlns:a16="http://schemas.microsoft.com/office/drawing/2014/main" id="{157C6667-2B27-4DC5-BE3C-7BD076AEA6D8}"/>
              </a:ext>
            </a:extLst>
          </p:cNvPr>
          <p:cNvSpPr txBox="1"/>
          <p:nvPr/>
        </p:nvSpPr>
        <p:spPr>
          <a:xfrm>
            <a:off x="691341" y="6101451"/>
            <a:ext cx="7950497" cy="307777"/>
          </a:xfrm>
          <a:prstGeom prst="rect">
            <a:avLst/>
          </a:prstGeom>
          <a:noFill/>
        </p:spPr>
        <p:txBody>
          <a:bodyPr wrap="square" rtlCol="0">
            <a:spAutoFit/>
          </a:bodyPr>
          <a:lstStyle/>
          <a:p>
            <a:r>
              <a:rPr lang="en-GB" sz="1400" i="1" dirty="0"/>
              <a:t>https://docs.microsoft.com/en-us/azure/virtual-network/virtual-network-multiple-ip-addresses-cli</a:t>
            </a:r>
            <a:endParaRPr lang="en-GB" sz="1400" dirty="0"/>
          </a:p>
        </p:txBody>
      </p:sp>
      <p:sp>
        <p:nvSpPr>
          <p:cNvPr id="7" name="TextBox 6">
            <a:extLst>
              <a:ext uri="{FF2B5EF4-FFF2-40B4-BE49-F238E27FC236}">
                <a16:creationId xmlns:a16="http://schemas.microsoft.com/office/drawing/2014/main" id="{3B4F2BA0-635A-4AE7-AACB-8BC8F78AA740}"/>
              </a:ext>
            </a:extLst>
          </p:cNvPr>
          <p:cNvSpPr txBox="1"/>
          <p:nvPr/>
        </p:nvSpPr>
        <p:spPr>
          <a:xfrm>
            <a:off x="377057" y="4346521"/>
            <a:ext cx="8448932" cy="1754326"/>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b="1" dirty="0">
                <a:solidFill>
                  <a:schemeClr val="accent1">
                    <a:lumMod val="50000"/>
                  </a:schemeClr>
                </a:solidFill>
              </a:rPr>
              <a:t>public-</a:t>
            </a:r>
            <a:r>
              <a:rPr lang="en-GB" b="1" dirty="0" err="1">
                <a:solidFill>
                  <a:schemeClr val="accent1">
                    <a:lumMod val="50000"/>
                  </a:schemeClr>
                </a:solidFill>
              </a:rPr>
              <a:t>ip</a:t>
            </a:r>
            <a:r>
              <a:rPr lang="en-GB" b="1" dirty="0">
                <a:solidFill>
                  <a:schemeClr val="accent1">
                    <a:lumMod val="50000"/>
                  </a:schemeClr>
                </a:solidFill>
              </a:rPr>
              <a:t> create </a:t>
            </a:r>
            <a:r>
              <a:rPr lang="en-GB" dirty="0">
                <a:solidFill>
                  <a:schemeClr val="accent1">
                    <a:lumMod val="50000"/>
                  </a:schemeClr>
                </a:solidFill>
              </a:rPr>
              <a:t>--name </a:t>
            </a:r>
            <a:r>
              <a:rPr lang="en-GB" dirty="0" err="1">
                <a:solidFill>
                  <a:srgbClr val="FFC000"/>
                </a:solidFill>
              </a:rPr>
              <a:t>myPublicIP</a:t>
            </a:r>
            <a:endParaRPr lang="en-GB" dirty="0">
              <a:solidFill>
                <a:srgbClr val="FFC000"/>
              </a:solidFill>
            </a:endParaRPr>
          </a:p>
          <a:p>
            <a:r>
              <a:rPr lang="en-GB" dirty="0">
                <a:solidFill>
                  <a:schemeClr val="accent1">
                    <a:lumMod val="50000"/>
                  </a:schemeClr>
                </a:solidFill>
              </a:rPr>
              <a:t>--resource-group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--location </a:t>
            </a:r>
            <a:r>
              <a:rPr lang="en-GB" dirty="0" err="1">
                <a:solidFill>
                  <a:srgbClr val="FFC000"/>
                </a:solidFill>
              </a:rPr>
              <a:t>ukwest</a:t>
            </a:r>
            <a:r>
              <a:rPr lang="en-GB" dirty="0">
                <a:solidFill>
                  <a:srgbClr val="FFC000"/>
                </a:solidFill>
              </a:rPr>
              <a:t> </a:t>
            </a:r>
            <a:r>
              <a:rPr lang="en-GB" dirty="0">
                <a:solidFill>
                  <a:schemeClr val="accent1">
                    <a:lumMod val="50000"/>
                  </a:schemeClr>
                </a:solidFill>
              </a:rPr>
              <a:t>--</a:t>
            </a:r>
            <a:r>
              <a:rPr lang="en-GB" dirty="0" err="1">
                <a:solidFill>
                  <a:schemeClr val="accent1">
                    <a:lumMod val="50000"/>
                  </a:schemeClr>
                </a:solidFill>
              </a:rPr>
              <a:t>dns</a:t>
            </a:r>
            <a:r>
              <a:rPr lang="en-GB" dirty="0">
                <a:solidFill>
                  <a:schemeClr val="accent1">
                    <a:lumMod val="50000"/>
                  </a:schemeClr>
                </a:solidFill>
              </a:rPr>
              <a:t>-name </a:t>
            </a:r>
            <a:r>
              <a:rPr lang="en-GB" dirty="0" err="1">
                <a:solidFill>
                  <a:srgbClr val="FFC000"/>
                </a:solidFill>
              </a:rPr>
              <a:t>myDNSName</a:t>
            </a:r>
            <a:r>
              <a:rPr lang="en-GB" dirty="0">
                <a:solidFill>
                  <a:schemeClr val="accent1">
                    <a:lumMod val="50000"/>
                  </a:schemeClr>
                </a:solidFill>
              </a:rPr>
              <a:t> --allocation-method </a:t>
            </a:r>
            <a:r>
              <a:rPr lang="en-GB" dirty="0">
                <a:solidFill>
                  <a:srgbClr val="FFC000"/>
                </a:solidFill>
              </a:rPr>
              <a:t>Static    </a:t>
            </a:r>
            <a:r>
              <a:rPr lang="en-GB" dirty="0">
                <a:solidFill>
                  <a:srgbClr val="FF0000"/>
                </a:solidFill>
                <a:sym typeface="Wingdings" panose="05000000000000000000" pitchFamily="2" charset="2"/>
              </a:rPr>
              <a:t> Create a Static Public IP</a:t>
            </a:r>
            <a:endParaRPr lang="en-GB" dirty="0">
              <a:solidFill>
                <a:srgbClr val="FFC000"/>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a:t>
            </a:r>
            <a:r>
              <a:rPr lang="en-GB" b="1" dirty="0" err="1">
                <a:solidFill>
                  <a:schemeClr val="accent1">
                    <a:lumMod val="50000"/>
                  </a:schemeClr>
                </a:solidFill>
              </a:rPr>
              <a:t>ip</a:t>
            </a:r>
            <a:r>
              <a:rPr lang="en-GB" b="1" dirty="0">
                <a:solidFill>
                  <a:schemeClr val="accent1">
                    <a:lumMod val="50000"/>
                  </a:schemeClr>
                </a:solidFill>
              </a:rPr>
              <a:t>-config create </a:t>
            </a:r>
            <a:r>
              <a:rPr lang="en-GB" dirty="0">
                <a:solidFill>
                  <a:schemeClr val="accent1">
                    <a:lumMod val="50000"/>
                  </a:schemeClr>
                </a:solidFill>
              </a:rPr>
              <a:t>--resource-group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a:t>
            </a:r>
            <a:r>
              <a:rPr lang="en-GB" dirty="0" err="1">
                <a:solidFill>
                  <a:schemeClr val="accent1">
                    <a:lumMod val="50000"/>
                  </a:schemeClr>
                </a:solidFill>
              </a:rPr>
              <a:t>nic</a:t>
            </a:r>
            <a:r>
              <a:rPr lang="en-GB" dirty="0">
                <a:solidFill>
                  <a:schemeClr val="accent1">
                    <a:lumMod val="50000"/>
                  </a:schemeClr>
                </a:solidFill>
              </a:rPr>
              <a:t>-name </a:t>
            </a:r>
            <a:r>
              <a:rPr lang="en-GB" dirty="0" err="1">
                <a:solidFill>
                  <a:srgbClr val="FFC000"/>
                </a:solidFill>
              </a:rPr>
              <a:t>myNIC</a:t>
            </a:r>
            <a:r>
              <a:rPr lang="en-GB" dirty="0">
                <a:solidFill>
                  <a:srgbClr val="FFC000"/>
                </a:solidFill>
              </a:rPr>
              <a:t> </a:t>
            </a:r>
            <a:r>
              <a:rPr lang="en-GB" dirty="0">
                <a:solidFill>
                  <a:schemeClr val="accent1">
                    <a:lumMod val="50000"/>
                  </a:schemeClr>
                </a:solidFill>
              </a:rPr>
              <a:t>--name </a:t>
            </a:r>
            <a:r>
              <a:rPr lang="en-GB" dirty="0" err="1">
                <a:solidFill>
                  <a:srgbClr val="FFC000"/>
                </a:solidFill>
              </a:rPr>
              <a:t>myIpConfig</a:t>
            </a:r>
            <a:r>
              <a:rPr lang="en-GB" dirty="0">
                <a:solidFill>
                  <a:schemeClr val="accent1">
                    <a:lumMod val="50000"/>
                  </a:schemeClr>
                </a:solidFill>
              </a:rPr>
              <a:t> --private-</a:t>
            </a:r>
            <a:r>
              <a:rPr lang="en-GB" dirty="0" err="1">
                <a:solidFill>
                  <a:schemeClr val="accent1">
                    <a:lumMod val="50000"/>
                  </a:schemeClr>
                </a:solidFill>
              </a:rPr>
              <a:t>ip</a:t>
            </a:r>
            <a:r>
              <a:rPr lang="en-GB" dirty="0">
                <a:solidFill>
                  <a:schemeClr val="accent1">
                    <a:lumMod val="50000"/>
                  </a:schemeClr>
                </a:solidFill>
              </a:rPr>
              <a:t>-address </a:t>
            </a:r>
            <a:r>
              <a:rPr lang="en-GB" dirty="0">
                <a:solidFill>
                  <a:srgbClr val="FFC000"/>
                </a:solidFill>
              </a:rPr>
              <a:t>10.0.0.5</a:t>
            </a:r>
            <a:r>
              <a:rPr lang="en-GB" dirty="0">
                <a:solidFill>
                  <a:schemeClr val="accent1">
                    <a:lumMod val="50000"/>
                  </a:schemeClr>
                </a:solidFill>
              </a:rPr>
              <a:t> --public-</a:t>
            </a:r>
            <a:r>
              <a:rPr lang="en-GB" dirty="0" err="1">
                <a:solidFill>
                  <a:schemeClr val="accent1">
                    <a:lumMod val="50000"/>
                  </a:schemeClr>
                </a:solidFill>
              </a:rPr>
              <a:t>ip</a:t>
            </a:r>
            <a:r>
              <a:rPr lang="en-GB" dirty="0">
                <a:solidFill>
                  <a:schemeClr val="accent1">
                    <a:lumMod val="50000"/>
                  </a:schemeClr>
                </a:solidFill>
              </a:rPr>
              <a:t>-name </a:t>
            </a:r>
            <a:r>
              <a:rPr lang="en-GB" dirty="0" err="1">
                <a:solidFill>
                  <a:srgbClr val="FFC000"/>
                </a:solidFill>
              </a:rPr>
              <a:t>myPublicIP</a:t>
            </a:r>
            <a:r>
              <a:rPr lang="en-GB" dirty="0">
                <a:solidFill>
                  <a:schemeClr val="accent1">
                    <a:lumMod val="50000"/>
                  </a:schemeClr>
                </a:solidFill>
              </a:rPr>
              <a:t> </a:t>
            </a:r>
            <a:r>
              <a:rPr lang="en-GB" b="1" dirty="0">
                <a:solidFill>
                  <a:schemeClr val="accent1">
                    <a:lumMod val="50000"/>
                  </a:schemeClr>
                </a:solidFill>
              </a:rPr>
              <a:t>--make-primary</a:t>
            </a:r>
          </a:p>
        </p:txBody>
      </p:sp>
      <p:sp>
        <p:nvSpPr>
          <p:cNvPr id="10" name="TextBox 9">
            <a:extLst>
              <a:ext uri="{FF2B5EF4-FFF2-40B4-BE49-F238E27FC236}">
                <a16:creationId xmlns:a16="http://schemas.microsoft.com/office/drawing/2014/main" id="{1E821DCA-5DC1-423E-A88D-83F7A58C4CC4}"/>
              </a:ext>
            </a:extLst>
          </p:cNvPr>
          <p:cNvSpPr txBox="1"/>
          <p:nvPr/>
        </p:nvSpPr>
        <p:spPr>
          <a:xfrm>
            <a:off x="5973096" y="5783537"/>
            <a:ext cx="1258678" cy="307777"/>
          </a:xfrm>
          <a:prstGeom prst="rect">
            <a:avLst/>
          </a:prstGeom>
          <a:noFill/>
        </p:spPr>
        <p:txBody>
          <a:bodyPr wrap="none" rtlCol="0">
            <a:spAutoFit/>
          </a:bodyPr>
          <a:lstStyle/>
          <a:p>
            <a:r>
              <a:rPr lang="en-GB" sz="1400" i="1" dirty="0">
                <a:solidFill>
                  <a:srgbClr val="FF0000"/>
                </a:solidFill>
              </a:rPr>
              <a:t>Either or both</a:t>
            </a:r>
          </a:p>
        </p:txBody>
      </p:sp>
      <p:cxnSp>
        <p:nvCxnSpPr>
          <p:cNvPr id="12" name="Straight Arrow Connector 11">
            <a:extLst>
              <a:ext uri="{FF2B5EF4-FFF2-40B4-BE49-F238E27FC236}">
                <a16:creationId xmlns:a16="http://schemas.microsoft.com/office/drawing/2014/main" id="{D550C2E3-0632-4728-BB18-906150F0C5D6}"/>
              </a:ext>
            </a:extLst>
          </p:cNvPr>
          <p:cNvCxnSpPr>
            <a:stCxn id="10" idx="1"/>
          </p:cNvCxnSpPr>
          <p:nvPr/>
        </p:nvCxnSpPr>
        <p:spPr bwMode="auto">
          <a:xfrm flipH="1" flipV="1">
            <a:off x="5746954" y="5783538"/>
            <a:ext cx="226142" cy="153888"/>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F2648108-71A8-4538-AF5C-7785155EF89D}"/>
              </a:ext>
            </a:extLst>
          </p:cNvPr>
          <p:cNvCxnSpPr>
            <a:stCxn id="10" idx="3"/>
          </p:cNvCxnSpPr>
          <p:nvPr/>
        </p:nvCxnSpPr>
        <p:spPr bwMode="auto">
          <a:xfrm flipV="1">
            <a:off x="7231774" y="5782933"/>
            <a:ext cx="265113" cy="154493"/>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24" name="Group 23">
            <a:extLst>
              <a:ext uri="{FF2B5EF4-FFF2-40B4-BE49-F238E27FC236}">
                <a16:creationId xmlns:a16="http://schemas.microsoft.com/office/drawing/2014/main" id="{30323A3B-868F-410E-B1B7-9BDD64A5C16B}"/>
              </a:ext>
            </a:extLst>
          </p:cNvPr>
          <p:cNvGrpSpPr/>
          <p:nvPr/>
        </p:nvGrpSpPr>
        <p:grpSpPr>
          <a:xfrm>
            <a:off x="5746954" y="844549"/>
            <a:ext cx="3363590" cy="3414683"/>
            <a:chOff x="5997677" y="924232"/>
            <a:chExt cx="3363590" cy="3414683"/>
          </a:xfrm>
        </p:grpSpPr>
        <p:sp>
          <p:nvSpPr>
            <p:cNvPr id="23" name="Rectangle 22">
              <a:extLst>
                <a:ext uri="{FF2B5EF4-FFF2-40B4-BE49-F238E27FC236}">
                  <a16:creationId xmlns:a16="http://schemas.microsoft.com/office/drawing/2014/main" id="{F0AF8CD2-05E8-4EF2-B751-B304A03F3F32}"/>
                </a:ext>
              </a:extLst>
            </p:cNvPr>
            <p:cNvSpPr/>
            <p:nvPr/>
          </p:nvSpPr>
          <p:spPr bwMode="auto">
            <a:xfrm>
              <a:off x="5997677" y="924232"/>
              <a:ext cx="3363590" cy="2713143"/>
            </a:xfrm>
            <a:prstGeom prst="rect">
              <a:avLst/>
            </a:prstGeom>
            <a:solidFill>
              <a:schemeClr val="bg1"/>
            </a:solidFill>
            <a:ln w="222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9" name="TextBox 18">
              <a:extLst>
                <a:ext uri="{FF2B5EF4-FFF2-40B4-BE49-F238E27FC236}">
                  <a16:creationId xmlns:a16="http://schemas.microsoft.com/office/drawing/2014/main" id="{6E33FB6A-0A42-49E1-9ACC-205553CB08FF}"/>
                </a:ext>
              </a:extLst>
            </p:cNvPr>
            <p:cNvSpPr txBox="1"/>
            <p:nvPr/>
          </p:nvSpPr>
          <p:spPr>
            <a:xfrm>
              <a:off x="6135326" y="3600251"/>
              <a:ext cx="3121024" cy="738664"/>
            </a:xfrm>
            <a:prstGeom prst="rect">
              <a:avLst/>
            </a:prstGeom>
            <a:noFill/>
          </p:spPr>
          <p:txBody>
            <a:bodyPr wrap="square" rtlCol="0">
              <a:spAutoFit/>
            </a:bodyPr>
            <a:lstStyle/>
            <a:p>
              <a:r>
                <a:rPr lang="en-GB" sz="1400" dirty="0"/>
                <a:t>The </a:t>
              </a:r>
              <a:r>
                <a:rPr lang="en-GB" sz="1400" dirty="0" err="1"/>
                <a:t>IPConfig</a:t>
              </a:r>
              <a:r>
                <a:rPr lang="en-GB" sz="1400" dirty="0"/>
                <a:t> and public IP may be created transparently for you but they do exist</a:t>
              </a:r>
            </a:p>
          </p:txBody>
        </p:sp>
        <p:sp>
          <p:nvSpPr>
            <p:cNvPr id="20" name="Rectangle 19">
              <a:extLst>
                <a:ext uri="{FF2B5EF4-FFF2-40B4-BE49-F238E27FC236}">
                  <a16:creationId xmlns:a16="http://schemas.microsoft.com/office/drawing/2014/main" id="{16981D87-65FB-49AB-8170-0FDF671FF4CB}"/>
                </a:ext>
              </a:extLst>
            </p:cNvPr>
            <p:cNvSpPr/>
            <p:nvPr/>
          </p:nvSpPr>
          <p:spPr bwMode="auto">
            <a:xfrm>
              <a:off x="6110748" y="1052052"/>
              <a:ext cx="604684" cy="56535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21" name="Rectangle 20">
              <a:extLst>
                <a:ext uri="{FF2B5EF4-FFF2-40B4-BE49-F238E27FC236}">
                  <a16:creationId xmlns:a16="http://schemas.microsoft.com/office/drawing/2014/main" id="{D0909147-4B23-4511-9E8C-042BC1543490}"/>
                </a:ext>
              </a:extLst>
            </p:cNvPr>
            <p:cNvSpPr/>
            <p:nvPr/>
          </p:nvSpPr>
          <p:spPr bwMode="auto">
            <a:xfrm>
              <a:off x="6715432" y="1135626"/>
              <a:ext cx="467033" cy="358877"/>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22" name="TextBox 21">
              <a:extLst>
                <a:ext uri="{FF2B5EF4-FFF2-40B4-BE49-F238E27FC236}">
                  <a16:creationId xmlns:a16="http://schemas.microsoft.com/office/drawing/2014/main" id="{729081D8-CF29-4565-A218-4514F06C6789}"/>
                </a:ext>
              </a:extLst>
            </p:cNvPr>
            <p:cNvSpPr txBox="1"/>
            <p:nvPr/>
          </p:nvSpPr>
          <p:spPr>
            <a:xfrm>
              <a:off x="7177549" y="968479"/>
              <a:ext cx="2178802" cy="2585323"/>
            </a:xfrm>
            <a:prstGeom prst="rect">
              <a:avLst/>
            </a:prstGeom>
            <a:noFill/>
          </p:spPr>
          <p:txBody>
            <a:bodyPr wrap="none" rtlCol="0">
              <a:spAutoFit/>
            </a:bodyPr>
            <a:lstStyle/>
            <a:p>
              <a:r>
                <a:rPr lang="en-GB" b="1" u="sng" dirty="0"/>
                <a:t>ipconfig1</a:t>
              </a:r>
            </a:p>
            <a:p>
              <a:pPr marL="285750" indent="-285750">
                <a:buFont typeface="Arial" panose="020B0604020202020204" pitchFamily="34" charset="0"/>
                <a:buChar char="•"/>
              </a:pPr>
              <a:r>
                <a:rPr lang="en-GB" dirty="0"/>
                <a:t>Public IP: Static</a:t>
              </a:r>
            </a:p>
            <a:p>
              <a:pPr marL="285750" indent="-285750">
                <a:buFont typeface="Arial" panose="020B0604020202020204" pitchFamily="34" charset="0"/>
                <a:buChar char="•"/>
              </a:pPr>
              <a:r>
                <a:rPr lang="en-GB" dirty="0"/>
                <a:t>Private IP: Static</a:t>
              </a:r>
            </a:p>
            <a:p>
              <a:r>
                <a:rPr lang="en-GB" b="1" u="sng" dirty="0"/>
                <a:t>ipconfig2</a:t>
              </a:r>
            </a:p>
            <a:p>
              <a:pPr marL="285750" indent="-285750">
                <a:buFont typeface="Arial" panose="020B0604020202020204" pitchFamily="34" charset="0"/>
                <a:buChar char="•"/>
              </a:pPr>
              <a:r>
                <a:rPr lang="en-GB" dirty="0"/>
                <a:t>Public IP: Static</a:t>
              </a:r>
            </a:p>
            <a:p>
              <a:pPr marL="285750" indent="-285750">
                <a:buFont typeface="Arial" panose="020B0604020202020204" pitchFamily="34" charset="0"/>
                <a:buChar char="•"/>
              </a:pPr>
              <a:r>
                <a:rPr lang="en-GB" dirty="0"/>
                <a:t>Private IP: Static</a:t>
              </a:r>
            </a:p>
            <a:p>
              <a:r>
                <a:rPr lang="en-GB" b="1" u="sng" dirty="0"/>
                <a:t>ipconfig3</a:t>
              </a:r>
            </a:p>
            <a:p>
              <a:pPr marL="285750" indent="-285750">
                <a:buFont typeface="Arial" panose="020B0604020202020204" pitchFamily="34" charset="0"/>
                <a:buChar char="•"/>
              </a:pPr>
              <a:r>
                <a:rPr lang="en-GB" dirty="0"/>
                <a:t>Public IP: None</a:t>
              </a:r>
            </a:p>
            <a:p>
              <a:pPr marL="285750" indent="-285750">
                <a:buFont typeface="Arial" panose="020B0604020202020204" pitchFamily="34" charset="0"/>
                <a:buChar char="•"/>
              </a:pPr>
              <a:r>
                <a:rPr lang="en-GB" dirty="0"/>
                <a:t>Private IP: Static</a:t>
              </a:r>
            </a:p>
          </p:txBody>
        </p:sp>
      </p:grpSp>
      <p:sp>
        <p:nvSpPr>
          <p:cNvPr id="5" name="TextBox 4">
            <a:extLst>
              <a:ext uri="{FF2B5EF4-FFF2-40B4-BE49-F238E27FC236}">
                <a16:creationId xmlns:a16="http://schemas.microsoft.com/office/drawing/2014/main" id="{8013BBA9-8475-41E0-B216-C26A7D17DD28}"/>
              </a:ext>
            </a:extLst>
          </p:cNvPr>
          <p:cNvSpPr txBox="1"/>
          <p:nvPr/>
        </p:nvSpPr>
        <p:spPr>
          <a:xfrm>
            <a:off x="6378054" y="309349"/>
            <a:ext cx="2492990" cy="369332"/>
          </a:xfrm>
          <a:prstGeom prst="rect">
            <a:avLst/>
          </a:prstGeom>
          <a:noFill/>
        </p:spPr>
        <p:txBody>
          <a:bodyPr wrap="none" rtlCol="0">
            <a:spAutoFit/>
          </a:bodyPr>
          <a:lstStyle/>
          <a:p>
            <a:r>
              <a:rPr lang="en-GB" i="1" dirty="0"/>
              <a:t>The default names are</a:t>
            </a:r>
          </a:p>
        </p:txBody>
      </p:sp>
      <p:cxnSp>
        <p:nvCxnSpPr>
          <p:cNvPr id="9" name="Straight Arrow Connector 8">
            <a:extLst>
              <a:ext uri="{FF2B5EF4-FFF2-40B4-BE49-F238E27FC236}">
                <a16:creationId xmlns:a16="http://schemas.microsoft.com/office/drawing/2014/main" id="{908EB406-7286-424F-9430-406ED2DC4706}"/>
              </a:ext>
            </a:extLst>
          </p:cNvPr>
          <p:cNvCxnSpPr/>
          <p:nvPr/>
        </p:nvCxnSpPr>
        <p:spPr bwMode="auto">
          <a:xfrm flipH="1">
            <a:off x="7419833" y="705134"/>
            <a:ext cx="40943" cy="3093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6736501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8A88F-AB56-4EAA-BBEE-2B1BCACA4B8A}"/>
              </a:ext>
            </a:extLst>
          </p:cNvPr>
          <p:cNvSpPr>
            <a:spLocks noGrp="1"/>
          </p:cNvSpPr>
          <p:nvPr>
            <p:ph type="title"/>
          </p:nvPr>
        </p:nvSpPr>
        <p:spPr/>
        <p:txBody>
          <a:bodyPr/>
          <a:lstStyle/>
          <a:p>
            <a:r>
              <a:rPr lang="en-GB" dirty="0"/>
              <a:t>Opening Ports</a:t>
            </a:r>
          </a:p>
        </p:txBody>
      </p:sp>
      <p:sp>
        <p:nvSpPr>
          <p:cNvPr id="3" name="Content Placeholder 2">
            <a:extLst>
              <a:ext uri="{FF2B5EF4-FFF2-40B4-BE49-F238E27FC236}">
                <a16:creationId xmlns:a16="http://schemas.microsoft.com/office/drawing/2014/main" id="{B1CA05B9-8EEF-411A-8645-CEE127B4B94D}"/>
              </a:ext>
            </a:extLst>
          </p:cNvPr>
          <p:cNvSpPr>
            <a:spLocks noGrp="1"/>
          </p:cNvSpPr>
          <p:nvPr>
            <p:ph idx="1"/>
          </p:nvPr>
        </p:nvSpPr>
        <p:spPr>
          <a:xfrm>
            <a:off x="1047750" y="1760420"/>
            <a:ext cx="7029450" cy="960181"/>
          </a:xfrm>
        </p:spPr>
        <p:txBody>
          <a:bodyPr/>
          <a:lstStyle/>
          <a:p>
            <a:r>
              <a:rPr lang="en-GB" dirty="0"/>
              <a:t>If you are using the public IP address for a VM, you need to add firewall rules to allow traffic to the appropriate public port(s)</a:t>
            </a:r>
          </a:p>
          <a:p>
            <a:endParaRPr lang="en-GB" dirty="0"/>
          </a:p>
          <a:p>
            <a:endParaRPr lang="en-GB" dirty="0"/>
          </a:p>
          <a:p>
            <a:endParaRPr lang="en-GB" dirty="0"/>
          </a:p>
          <a:p>
            <a:r>
              <a:rPr lang="en-GB" dirty="0"/>
              <a:t>--port: the port or port range (</a:t>
            </a:r>
            <a:r>
              <a:rPr lang="en-GB" dirty="0" err="1"/>
              <a:t>excuding</a:t>
            </a:r>
            <a:r>
              <a:rPr lang="en-GB" dirty="0"/>
              <a:t> 80-100) to open for inbound traffic. Use '*' to allow traffic to all ports. Use comma separated values to specify more than one port or port range e.g. --port 555,557-559</a:t>
            </a:r>
          </a:p>
          <a:p>
            <a:endParaRPr lang="en-GB" dirty="0"/>
          </a:p>
          <a:p>
            <a:r>
              <a:rPr lang="en-GB" dirty="0"/>
              <a:t>This command actually creates a Network Security Group, adds a rule, and applies it to a VM or subnet</a:t>
            </a:r>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D429ED19-5E09-474B-9E2A-FE07453F549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8C013AC-3ED0-44A5-95F4-8D4D3F824D1A}"/>
              </a:ext>
            </a:extLst>
          </p:cNvPr>
          <p:cNvSpPr txBox="1"/>
          <p:nvPr/>
        </p:nvSpPr>
        <p:spPr>
          <a:xfrm>
            <a:off x="91614" y="3280729"/>
            <a:ext cx="8941721"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open-port --port 80 --resource-group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endParaRPr lang="en-GB" dirty="0">
              <a:solidFill>
                <a:schemeClr val="accent1">
                  <a:lumMod val="50000"/>
                </a:schemeClr>
              </a:solidFill>
            </a:endParaRPr>
          </a:p>
        </p:txBody>
      </p:sp>
      <p:sp>
        <p:nvSpPr>
          <p:cNvPr id="6" name="TextBox 5">
            <a:extLst>
              <a:ext uri="{FF2B5EF4-FFF2-40B4-BE49-F238E27FC236}">
                <a16:creationId xmlns:a16="http://schemas.microsoft.com/office/drawing/2014/main" id="{54F61351-EA9F-493C-A766-F4230ECB0BEB}"/>
              </a:ext>
            </a:extLst>
          </p:cNvPr>
          <p:cNvSpPr txBox="1"/>
          <p:nvPr/>
        </p:nvSpPr>
        <p:spPr>
          <a:xfrm>
            <a:off x="91614" y="2906481"/>
            <a:ext cx="2505814" cy="369332"/>
          </a:xfrm>
          <a:prstGeom prst="rect">
            <a:avLst/>
          </a:prstGeom>
          <a:noFill/>
        </p:spPr>
        <p:txBody>
          <a:bodyPr wrap="none" rtlCol="0">
            <a:spAutoFit/>
          </a:bodyPr>
          <a:lstStyle/>
          <a:p>
            <a:r>
              <a:rPr lang="en-GB" dirty="0"/>
              <a:t>Example: open port 80</a:t>
            </a:r>
          </a:p>
        </p:txBody>
      </p:sp>
    </p:spTree>
    <p:extLst>
      <p:ext uri="{BB962C8B-B14F-4D97-AF65-F5344CB8AC3E}">
        <p14:creationId xmlns:p14="http://schemas.microsoft.com/office/powerpoint/2010/main" val="136128432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FC0E4-A70C-4553-B32C-D5CCFFACCF62}"/>
              </a:ext>
            </a:extLst>
          </p:cNvPr>
          <p:cNvSpPr>
            <a:spLocks noGrp="1"/>
          </p:cNvSpPr>
          <p:nvPr>
            <p:ph type="title"/>
          </p:nvPr>
        </p:nvSpPr>
        <p:spPr/>
        <p:txBody>
          <a:bodyPr/>
          <a:lstStyle/>
          <a:p>
            <a:r>
              <a:rPr lang="en-GB" dirty="0"/>
              <a:t>VM Extensions</a:t>
            </a:r>
          </a:p>
        </p:txBody>
      </p:sp>
      <p:sp>
        <p:nvSpPr>
          <p:cNvPr id="3" name="Content Placeholder 2">
            <a:extLst>
              <a:ext uri="{FF2B5EF4-FFF2-40B4-BE49-F238E27FC236}">
                <a16:creationId xmlns:a16="http://schemas.microsoft.com/office/drawing/2014/main" id="{A5A36B6C-F675-4D48-86D5-8B3772B4DD75}"/>
              </a:ext>
            </a:extLst>
          </p:cNvPr>
          <p:cNvSpPr>
            <a:spLocks noGrp="1"/>
          </p:cNvSpPr>
          <p:nvPr>
            <p:ph idx="1"/>
          </p:nvPr>
        </p:nvSpPr>
        <p:spPr>
          <a:xfrm>
            <a:off x="1047750" y="1164609"/>
            <a:ext cx="7029450" cy="4913194"/>
          </a:xfrm>
        </p:spPr>
        <p:txBody>
          <a:bodyPr/>
          <a:lstStyle/>
          <a:p>
            <a:r>
              <a:rPr lang="en-GB" dirty="0"/>
              <a:t>VM Extensions are small applications that provide post-deployment configuration and automation tasks on Azure virtual machines e.g. post-deployment configuration and management, monitoring, security, and more</a:t>
            </a:r>
          </a:p>
          <a:p>
            <a:pPr lvl="1"/>
            <a:r>
              <a:rPr lang="en-GB" dirty="0"/>
              <a:t>That is, we can create a VM with a basic image and then install new software on it using extensions. We can create a variety of VMs offering different services/application that all use the same image.</a:t>
            </a:r>
          </a:p>
          <a:p>
            <a:r>
              <a:rPr lang="en-GB" dirty="0"/>
              <a:t>For example, if a virtual machine requires software installation, anti-virus protection, or Docker configuration, a VM extension can be used to complete these tasks. </a:t>
            </a:r>
          </a:p>
          <a:p>
            <a:r>
              <a:rPr lang="en-GB" dirty="0"/>
              <a:t>Extensions can be bundled with a new virtual machine deployment or run against any existing system. </a:t>
            </a:r>
          </a:p>
          <a:p>
            <a:pPr lvl="1"/>
            <a:r>
              <a:rPr lang="en-GB" dirty="0"/>
              <a:t>Production deployments typically use a combination of multiple extensions configured for the VM instances to achieve desired results. </a:t>
            </a:r>
          </a:p>
          <a:p>
            <a:pPr lvl="1"/>
            <a:endParaRPr lang="en-GB" dirty="0"/>
          </a:p>
        </p:txBody>
      </p:sp>
      <p:sp>
        <p:nvSpPr>
          <p:cNvPr id="4" name="Footer Placeholder 3">
            <a:extLst>
              <a:ext uri="{FF2B5EF4-FFF2-40B4-BE49-F238E27FC236}">
                <a16:creationId xmlns:a16="http://schemas.microsoft.com/office/drawing/2014/main" id="{CE6C412B-7D1A-41AE-A1F7-29240238F022}"/>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3390233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1035B-1DAC-4B83-AC70-676B9AD9C2E0}"/>
              </a:ext>
            </a:extLst>
          </p:cNvPr>
          <p:cNvSpPr>
            <a:spLocks noGrp="1"/>
          </p:cNvSpPr>
          <p:nvPr>
            <p:ph type="title"/>
          </p:nvPr>
        </p:nvSpPr>
        <p:spPr/>
        <p:txBody>
          <a:bodyPr/>
          <a:lstStyle/>
          <a:p>
            <a:r>
              <a:rPr lang="en-GB" dirty="0"/>
              <a:t>List Available VM Extensions</a:t>
            </a:r>
          </a:p>
        </p:txBody>
      </p:sp>
      <p:sp>
        <p:nvSpPr>
          <p:cNvPr id="4" name="Footer Placeholder 3">
            <a:extLst>
              <a:ext uri="{FF2B5EF4-FFF2-40B4-BE49-F238E27FC236}">
                <a16:creationId xmlns:a16="http://schemas.microsoft.com/office/drawing/2014/main" id="{C921FF15-962F-42FD-B326-45781151151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C7BDDB7-166F-4816-9128-E316E3382544}"/>
              </a:ext>
            </a:extLst>
          </p:cNvPr>
          <p:cNvSpPr txBox="1"/>
          <p:nvPr/>
        </p:nvSpPr>
        <p:spPr>
          <a:xfrm>
            <a:off x="200025" y="1659384"/>
            <a:ext cx="8941721" cy="3077766"/>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extension image list --location </a:t>
            </a:r>
            <a:r>
              <a:rPr lang="en-GB" dirty="0" err="1">
                <a:solidFill>
                  <a:schemeClr val="accent1">
                    <a:lumMod val="50000"/>
                  </a:schemeClr>
                </a:solidFill>
              </a:rPr>
              <a:t>westus</a:t>
            </a:r>
            <a:r>
              <a:rPr lang="en-GB" dirty="0">
                <a:solidFill>
                  <a:schemeClr val="accent1">
                    <a:lumMod val="50000"/>
                  </a:schemeClr>
                </a:solidFill>
              </a:rPr>
              <a:t> --output </a:t>
            </a:r>
            <a:r>
              <a:rPr lang="en-GB" dirty="0" err="1">
                <a:solidFill>
                  <a:schemeClr val="accent1">
                    <a:lumMod val="50000"/>
                  </a:schemeClr>
                </a:solidFill>
              </a:rPr>
              <a:t>table|more</a:t>
            </a:r>
            <a:endParaRPr lang="en-GB" dirty="0">
              <a:solidFill>
                <a:schemeClr val="accent1">
                  <a:lumMod val="50000"/>
                </a:schemeClr>
              </a:solidFill>
            </a:endParaRPr>
          </a:p>
          <a:p>
            <a:r>
              <a:rPr lang="en-GB" sz="1600" dirty="0" err="1">
                <a:solidFill>
                  <a:schemeClr val="bg1"/>
                </a:solidFill>
              </a:rPr>
              <a:t>ame</a:t>
            </a:r>
            <a:r>
              <a:rPr lang="en-GB" sz="1600" dirty="0">
                <a:solidFill>
                  <a:schemeClr val="bg1"/>
                </a:solidFill>
              </a:rPr>
              <a:t>                                                      Publisher                                                           Version</a:t>
            </a:r>
          </a:p>
          <a:p>
            <a:r>
              <a:rPr lang="en-GB" sz="1600" dirty="0">
                <a:solidFill>
                  <a:schemeClr val="bg1"/>
                </a:solidFill>
              </a:rPr>
              <a:t>--------------------------------------                ----------------------------------------------------            ------------</a:t>
            </a:r>
          </a:p>
          <a:p>
            <a:r>
              <a:rPr lang="en-GB" sz="1600" dirty="0" err="1">
                <a:solidFill>
                  <a:schemeClr val="bg1"/>
                </a:solidFill>
              </a:rPr>
              <a:t>AcronisBackup</a:t>
            </a:r>
            <a:r>
              <a:rPr lang="en-GB" sz="1600" dirty="0">
                <a:solidFill>
                  <a:schemeClr val="bg1"/>
                </a:solidFill>
              </a:rPr>
              <a:t>                                      </a:t>
            </a:r>
            <a:r>
              <a:rPr lang="en-GB" sz="1600" dirty="0" err="1">
                <a:solidFill>
                  <a:schemeClr val="bg1"/>
                </a:solidFill>
              </a:rPr>
              <a:t>Acronis.Backup</a:t>
            </a:r>
            <a:r>
              <a:rPr lang="en-GB" sz="1600" dirty="0">
                <a:solidFill>
                  <a:schemeClr val="bg1"/>
                </a:solidFill>
              </a:rPr>
              <a:t>                                                 1.0.33</a:t>
            </a:r>
          </a:p>
          <a:p>
            <a:r>
              <a:rPr lang="en-GB" sz="1600" dirty="0" err="1">
                <a:solidFill>
                  <a:schemeClr val="bg1"/>
                </a:solidFill>
              </a:rPr>
              <a:t>AzureSecurityWindowsAgent</a:t>
            </a:r>
            <a:r>
              <a:rPr lang="en-GB" sz="1600" dirty="0">
                <a:solidFill>
                  <a:schemeClr val="bg1"/>
                </a:solidFill>
              </a:rPr>
              <a:t>               </a:t>
            </a:r>
            <a:r>
              <a:rPr lang="en-GB" sz="1600" dirty="0" err="1">
                <a:solidFill>
                  <a:schemeClr val="bg1"/>
                </a:solidFill>
              </a:rPr>
              <a:t>Microsoft.Azure.Security.Monitoring</a:t>
            </a:r>
            <a:r>
              <a:rPr lang="en-GB" sz="1600" dirty="0">
                <a:solidFill>
                  <a:schemeClr val="bg1"/>
                </a:solidFill>
              </a:rPr>
              <a:t>                   1.8.0.39</a:t>
            </a:r>
          </a:p>
          <a:p>
            <a:r>
              <a:rPr lang="en-GB" sz="1600" dirty="0" err="1">
                <a:solidFill>
                  <a:schemeClr val="bg1"/>
                </a:solidFill>
              </a:rPr>
              <a:t>AzureSecurityWindowsAgent</a:t>
            </a:r>
            <a:r>
              <a:rPr lang="en-GB" sz="1600" dirty="0">
                <a:solidFill>
                  <a:schemeClr val="bg1"/>
                </a:solidFill>
              </a:rPr>
              <a:t>               </a:t>
            </a:r>
            <a:r>
              <a:rPr lang="en-GB" sz="1600" dirty="0" err="1">
                <a:solidFill>
                  <a:schemeClr val="bg1"/>
                </a:solidFill>
              </a:rPr>
              <a:t>Microsoft.Azure.Security.Monitoring</a:t>
            </a:r>
            <a:r>
              <a:rPr lang="en-GB" sz="1600" dirty="0">
                <a:solidFill>
                  <a:schemeClr val="bg1"/>
                </a:solidFill>
              </a:rPr>
              <a:t>                   1.8.0.40</a:t>
            </a:r>
          </a:p>
          <a:p>
            <a:r>
              <a:rPr lang="en-GB" sz="1600" dirty="0" err="1">
                <a:solidFill>
                  <a:schemeClr val="bg1"/>
                </a:solidFill>
              </a:rPr>
              <a:t>AzureSecurityWindowsAgent</a:t>
            </a:r>
            <a:r>
              <a:rPr lang="en-GB" sz="1600" dirty="0">
                <a:solidFill>
                  <a:schemeClr val="bg1"/>
                </a:solidFill>
              </a:rPr>
              <a:t>               </a:t>
            </a:r>
            <a:r>
              <a:rPr lang="en-GB" sz="1600" dirty="0" err="1">
                <a:solidFill>
                  <a:schemeClr val="bg1"/>
                </a:solidFill>
              </a:rPr>
              <a:t>Microsoft.Azure.Security.Monitoring</a:t>
            </a:r>
            <a:r>
              <a:rPr lang="en-GB" sz="1600" dirty="0">
                <a:solidFill>
                  <a:schemeClr val="bg1"/>
                </a:solidFill>
              </a:rPr>
              <a:t>                   1.8.0.43</a:t>
            </a:r>
          </a:p>
          <a:p>
            <a:r>
              <a:rPr lang="en-GB" sz="1600" dirty="0" err="1">
                <a:solidFill>
                  <a:schemeClr val="bg1"/>
                </a:solidFill>
              </a:rPr>
              <a:t>AzureSecurityWindowsAgent</a:t>
            </a:r>
            <a:r>
              <a:rPr lang="en-GB" sz="1600" dirty="0">
                <a:solidFill>
                  <a:schemeClr val="bg1"/>
                </a:solidFill>
              </a:rPr>
              <a:t>               </a:t>
            </a:r>
            <a:r>
              <a:rPr lang="en-GB" sz="1600" dirty="0" err="1">
                <a:solidFill>
                  <a:schemeClr val="bg1"/>
                </a:solidFill>
              </a:rPr>
              <a:t>Microsoft.Azure.Security.Monitoring</a:t>
            </a:r>
            <a:r>
              <a:rPr lang="en-GB" sz="1600" dirty="0">
                <a:solidFill>
                  <a:schemeClr val="bg1"/>
                </a:solidFill>
              </a:rPr>
              <a:t>                   1.8.0.45</a:t>
            </a:r>
          </a:p>
          <a:p>
            <a:r>
              <a:rPr lang="en-GB" sz="1600" dirty="0" err="1">
                <a:solidFill>
                  <a:schemeClr val="bg1"/>
                </a:solidFill>
              </a:rPr>
              <a:t>AzureSecurityWindowsAgent</a:t>
            </a:r>
            <a:r>
              <a:rPr lang="en-GB" sz="1600" dirty="0">
                <a:solidFill>
                  <a:schemeClr val="bg1"/>
                </a:solidFill>
              </a:rPr>
              <a:t>               </a:t>
            </a:r>
            <a:r>
              <a:rPr lang="en-GB" sz="1600" dirty="0" err="1">
                <a:solidFill>
                  <a:schemeClr val="bg1"/>
                </a:solidFill>
              </a:rPr>
              <a:t>Microsoft.Azure.Security.Monitoring</a:t>
            </a:r>
            <a:r>
              <a:rPr lang="en-GB" sz="1600" dirty="0">
                <a:solidFill>
                  <a:schemeClr val="bg1"/>
                </a:solidFill>
              </a:rPr>
              <a:t>                   1.8.0.57</a:t>
            </a:r>
          </a:p>
          <a:p>
            <a:r>
              <a:rPr lang="en-GB" sz="1600" dirty="0">
                <a:solidFill>
                  <a:schemeClr val="bg1"/>
                </a:solidFill>
              </a:rPr>
              <a:t>…..etc</a:t>
            </a:r>
          </a:p>
          <a:p>
            <a:r>
              <a:rPr lang="en-GB" sz="1600" b="1" dirty="0" err="1">
                <a:solidFill>
                  <a:schemeClr val="bg1"/>
                </a:solidFill>
              </a:rPr>
              <a:t>CustomScript</a:t>
            </a:r>
            <a:r>
              <a:rPr lang="en-GB" sz="1600" b="1" dirty="0">
                <a:solidFill>
                  <a:schemeClr val="bg1"/>
                </a:solidFill>
              </a:rPr>
              <a:t>                                      </a:t>
            </a:r>
            <a:r>
              <a:rPr lang="en-GB" sz="1600" b="1" dirty="0" err="1">
                <a:solidFill>
                  <a:schemeClr val="bg1"/>
                </a:solidFill>
              </a:rPr>
              <a:t>Microsoft.Azure.Extensions</a:t>
            </a:r>
            <a:r>
              <a:rPr lang="en-GB" sz="1600" b="1" dirty="0">
                <a:solidFill>
                  <a:schemeClr val="bg1"/>
                </a:solidFill>
              </a:rPr>
              <a:t>                            2.0.0</a:t>
            </a:r>
          </a:p>
          <a:p>
            <a:r>
              <a:rPr lang="en-GB" sz="1600" dirty="0">
                <a:solidFill>
                  <a:schemeClr val="bg1"/>
                </a:solidFill>
              </a:rPr>
              <a:t>…..etc</a:t>
            </a:r>
          </a:p>
        </p:txBody>
      </p:sp>
      <p:sp>
        <p:nvSpPr>
          <p:cNvPr id="6" name="TextBox 5">
            <a:extLst>
              <a:ext uri="{FF2B5EF4-FFF2-40B4-BE49-F238E27FC236}">
                <a16:creationId xmlns:a16="http://schemas.microsoft.com/office/drawing/2014/main" id="{F3395186-C28C-429F-BA05-98328CBA220C}"/>
              </a:ext>
            </a:extLst>
          </p:cNvPr>
          <p:cNvSpPr txBox="1"/>
          <p:nvPr/>
        </p:nvSpPr>
        <p:spPr>
          <a:xfrm>
            <a:off x="1036863" y="5221838"/>
            <a:ext cx="2219518" cy="369332"/>
          </a:xfrm>
          <a:prstGeom prst="rect">
            <a:avLst/>
          </a:prstGeom>
          <a:noFill/>
        </p:spPr>
        <p:txBody>
          <a:bodyPr wrap="none" rtlCol="0">
            <a:spAutoFit/>
          </a:bodyPr>
          <a:lstStyle/>
          <a:p>
            <a:r>
              <a:rPr lang="en-GB" dirty="0"/>
              <a:t>We will use this one</a:t>
            </a:r>
          </a:p>
        </p:txBody>
      </p:sp>
      <p:cxnSp>
        <p:nvCxnSpPr>
          <p:cNvPr id="8" name="Straight Arrow Connector 7">
            <a:extLst>
              <a:ext uri="{FF2B5EF4-FFF2-40B4-BE49-F238E27FC236}">
                <a16:creationId xmlns:a16="http://schemas.microsoft.com/office/drawing/2014/main" id="{3A37C382-30FC-4F8C-BFC2-1676A5107CE8}"/>
              </a:ext>
            </a:extLst>
          </p:cNvPr>
          <p:cNvCxnSpPr/>
          <p:nvPr/>
        </p:nvCxnSpPr>
        <p:spPr bwMode="auto">
          <a:xfrm flipH="1" flipV="1">
            <a:off x="1527176" y="4493269"/>
            <a:ext cx="409779" cy="705347"/>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6291010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DF7B3-E77B-477A-A411-75B86EC4344B}"/>
              </a:ext>
            </a:extLst>
          </p:cNvPr>
          <p:cNvSpPr>
            <a:spLocks noGrp="1"/>
          </p:cNvSpPr>
          <p:nvPr>
            <p:ph type="title"/>
          </p:nvPr>
        </p:nvSpPr>
        <p:spPr/>
        <p:txBody>
          <a:bodyPr/>
          <a:lstStyle/>
          <a:p>
            <a:r>
              <a:rPr lang="en-GB" dirty="0"/>
              <a:t>Create VMs Using </a:t>
            </a:r>
            <a:r>
              <a:rPr lang="en-GB" dirty="0" err="1"/>
              <a:t>CustomScript</a:t>
            </a:r>
            <a:r>
              <a:rPr lang="en-GB" dirty="0"/>
              <a:t> Extension</a:t>
            </a:r>
          </a:p>
        </p:txBody>
      </p:sp>
      <p:sp>
        <p:nvSpPr>
          <p:cNvPr id="3" name="Content Placeholder 2">
            <a:extLst>
              <a:ext uri="{FF2B5EF4-FFF2-40B4-BE49-F238E27FC236}">
                <a16:creationId xmlns:a16="http://schemas.microsoft.com/office/drawing/2014/main" id="{0986C41B-6854-4281-B29C-D5FEF8C64B68}"/>
              </a:ext>
            </a:extLst>
          </p:cNvPr>
          <p:cNvSpPr>
            <a:spLocks noGrp="1"/>
          </p:cNvSpPr>
          <p:nvPr>
            <p:ph idx="1"/>
          </p:nvPr>
        </p:nvSpPr>
        <p:spPr>
          <a:xfrm>
            <a:off x="79375" y="1150374"/>
            <a:ext cx="8912685" cy="1335609"/>
          </a:xfrm>
        </p:spPr>
        <p:txBody>
          <a:bodyPr/>
          <a:lstStyle/>
          <a:p>
            <a:r>
              <a:rPr lang="en-GB" dirty="0"/>
              <a:t>A custom script can be used to install and run an application on an existing VM instance</a:t>
            </a:r>
          </a:p>
          <a:p>
            <a:r>
              <a:rPr lang="en-GB" dirty="0"/>
              <a:t>For example: Create vanilla Linux VMs and provide a script that is executed to install and run Nginx</a:t>
            </a:r>
          </a:p>
        </p:txBody>
      </p:sp>
      <p:sp>
        <p:nvSpPr>
          <p:cNvPr id="4" name="Footer Placeholder 3">
            <a:extLst>
              <a:ext uri="{FF2B5EF4-FFF2-40B4-BE49-F238E27FC236}">
                <a16:creationId xmlns:a16="http://schemas.microsoft.com/office/drawing/2014/main" id="{D498CFF5-5A15-48E4-996A-9DAC9EC1976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10E2197-7CD1-4FD7-B5D3-10E2E315C3E5}"/>
              </a:ext>
            </a:extLst>
          </p:cNvPr>
          <p:cNvSpPr txBox="1"/>
          <p:nvPr/>
        </p:nvSpPr>
        <p:spPr>
          <a:xfrm>
            <a:off x="160131" y="2780377"/>
            <a:ext cx="8823738" cy="1477328"/>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extension set</a:t>
            </a:r>
            <a:r>
              <a:rPr lang="en-GB" dirty="0">
                <a:solidFill>
                  <a:schemeClr val="accent6">
                    <a:lumMod val="20000"/>
                    <a:lumOff val="80000"/>
                  </a:schemeClr>
                </a:solidFill>
              </a:rPr>
              <a:t> </a:t>
            </a:r>
            <a:r>
              <a:rPr lang="en-GB" dirty="0">
                <a:solidFill>
                  <a:schemeClr val="accent1">
                    <a:lumMod val="50000"/>
                  </a:schemeClr>
                </a:solidFill>
              </a:rPr>
              <a:t>--resource-group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-name </a:t>
            </a:r>
            <a:r>
              <a:rPr lang="en-GB" dirty="0" err="1">
                <a:solidFill>
                  <a:srgbClr val="FFC000"/>
                </a:solidFill>
              </a:rPr>
              <a:t>myVM</a:t>
            </a:r>
            <a:r>
              <a:rPr lang="en-GB" dirty="0">
                <a:solidFill>
                  <a:srgbClr val="FFC000"/>
                </a:solidFill>
              </a:rPr>
              <a:t> </a:t>
            </a:r>
            <a:r>
              <a:rPr lang="en-GB" dirty="0">
                <a:solidFill>
                  <a:schemeClr val="accent1">
                    <a:lumMod val="50000"/>
                  </a:schemeClr>
                </a:solidFill>
              </a:rPr>
              <a:t>--publisher </a:t>
            </a:r>
            <a:r>
              <a:rPr lang="en-GB" dirty="0" err="1">
                <a:solidFill>
                  <a:schemeClr val="accent6">
                    <a:lumMod val="20000"/>
                    <a:lumOff val="80000"/>
                  </a:schemeClr>
                </a:solidFill>
              </a:rPr>
              <a:t>Microsoft.Azure.Extensions</a:t>
            </a:r>
            <a:r>
              <a:rPr lang="en-GB" dirty="0">
                <a:solidFill>
                  <a:srgbClr val="FFC000"/>
                </a:solidFill>
              </a:rPr>
              <a:t> </a:t>
            </a:r>
            <a:r>
              <a:rPr lang="en-GB" dirty="0">
                <a:solidFill>
                  <a:schemeClr val="accent1">
                    <a:lumMod val="50000"/>
                  </a:schemeClr>
                </a:solidFill>
              </a:rPr>
              <a:t>--name </a:t>
            </a:r>
            <a:r>
              <a:rPr lang="en-GB" dirty="0" err="1">
                <a:solidFill>
                  <a:schemeClr val="accent6">
                    <a:lumMod val="20000"/>
                    <a:lumOff val="80000"/>
                  </a:schemeClr>
                </a:solidFill>
              </a:rPr>
              <a:t>CustomScript</a:t>
            </a:r>
            <a:r>
              <a:rPr lang="en-GB" dirty="0">
                <a:solidFill>
                  <a:schemeClr val="accent6">
                    <a:lumMod val="20000"/>
                    <a:lumOff val="80000"/>
                  </a:schemeClr>
                </a:solidFill>
              </a:rPr>
              <a:t> </a:t>
            </a:r>
            <a:r>
              <a:rPr lang="en-GB" dirty="0">
                <a:solidFill>
                  <a:schemeClr val="accent1">
                    <a:lumMod val="50000"/>
                  </a:schemeClr>
                </a:solidFill>
              </a:rPr>
              <a:t>--version </a:t>
            </a:r>
            <a:r>
              <a:rPr lang="en-GB" dirty="0">
                <a:solidFill>
                  <a:schemeClr val="accent6">
                    <a:lumMod val="20000"/>
                    <a:lumOff val="80000"/>
                  </a:schemeClr>
                </a:solidFill>
              </a:rPr>
              <a:t>2.0</a:t>
            </a:r>
            <a:r>
              <a:rPr lang="en-GB" dirty="0">
                <a:solidFill>
                  <a:schemeClr val="accent1">
                    <a:lumMod val="50000"/>
                  </a:schemeClr>
                </a:solidFill>
              </a:rPr>
              <a:t>  --settings </a:t>
            </a:r>
            <a:r>
              <a:rPr lang="en-GB" dirty="0">
                <a:solidFill>
                  <a:srgbClr val="FFC000"/>
                </a:solidFill>
              </a:rPr>
              <a:t>'{"</a:t>
            </a:r>
            <a:r>
              <a:rPr lang="en-GB" dirty="0" err="1">
                <a:solidFill>
                  <a:srgbClr val="FFC000"/>
                </a:solidFill>
              </a:rPr>
              <a:t>fileUris</a:t>
            </a:r>
            <a:r>
              <a:rPr lang="en-GB" dirty="0">
                <a:solidFill>
                  <a:srgbClr val="FFC000"/>
                </a:solidFill>
              </a:rPr>
              <a:t>":["https://raw.githubusercontent.com/Azure-Samples/compute-automation-configurations/master/automate_nginx.sh"], "</a:t>
            </a:r>
            <a:r>
              <a:rPr lang="en-GB" dirty="0" err="1">
                <a:solidFill>
                  <a:srgbClr val="FFC000"/>
                </a:solidFill>
              </a:rPr>
              <a:t>commandToExecute</a:t>
            </a:r>
            <a:r>
              <a:rPr lang="en-GB" dirty="0">
                <a:solidFill>
                  <a:srgbClr val="FFC000"/>
                </a:solidFill>
              </a:rPr>
              <a:t>":"./automate_nginx.sh"}’</a:t>
            </a:r>
          </a:p>
        </p:txBody>
      </p:sp>
      <p:sp>
        <p:nvSpPr>
          <p:cNvPr id="9" name="TextBox 8">
            <a:extLst>
              <a:ext uri="{FF2B5EF4-FFF2-40B4-BE49-F238E27FC236}">
                <a16:creationId xmlns:a16="http://schemas.microsoft.com/office/drawing/2014/main" id="{42F01537-A436-4141-A2AA-944FDF145232}"/>
              </a:ext>
            </a:extLst>
          </p:cNvPr>
          <p:cNvSpPr txBox="1"/>
          <p:nvPr/>
        </p:nvSpPr>
        <p:spPr>
          <a:xfrm>
            <a:off x="4621881" y="4239407"/>
            <a:ext cx="4608954" cy="369332"/>
          </a:xfrm>
          <a:prstGeom prst="rect">
            <a:avLst/>
          </a:prstGeom>
          <a:noFill/>
        </p:spPr>
        <p:txBody>
          <a:bodyPr wrap="none" rtlCol="0">
            <a:spAutoFit/>
          </a:bodyPr>
          <a:lstStyle/>
          <a:p>
            <a:r>
              <a:rPr lang="en-GB" dirty="0">
                <a:solidFill>
                  <a:srgbClr val="C00000"/>
                </a:solidFill>
              </a:rPr>
              <a:t>Use </a:t>
            </a:r>
            <a:r>
              <a:rPr lang="en-GB" b="1" i="1" dirty="0">
                <a:solidFill>
                  <a:srgbClr val="C00000"/>
                </a:solidFill>
              </a:rPr>
              <a:t>--protected-settings </a:t>
            </a:r>
            <a:r>
              <a:rPr lang="en-GB" dirty="0">
                <a:solidFill>
                  <a:srgbClr val="C00000"/>
                </a:solidFill>
              </a:rPr>
              <a:t>(for permissions)</a:t>
            </a:r>
          </a:p>
        </p:txBody>
      </p:sp>
      <p:cxnSp>
        <p:nvCxnSpPr>
          <p:cNvPr id="11" name="Straight Arrow Connector 10">
            <a:extLst>
              <a:ext uri="{FF2B5EF4-FFF2-40B4-BE49-F238E27FC236}">
                <a16:creationId xmlns:a16="http://schemas.microsoft.com/office/drawing/2014/main" id="{194D74F9-4EBF-4D2A-8207-3F584D3E7712}"/>
              </a:ext>
            </a:extLst>
          </p:cNvPr>
          <p:cNvCxnSpPr>
            <a:stCxn id="9" idx="0"/>
          </p:cNvCxnSpPr>
          <p:nvPr/>
        </p:nvCxnSpPr>
        <p:spPr bwMode="auto">
          <a:xfrm flipV="1">
            <a:off x="6926358" y="3378171"/>
            <a:ext cx="1272305" cy="861236"/>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a:extLst>
              <a:ext uri="{FF2B5EF4-FFF2-40B4-BE49-F238E27FC236}">
                <a16:creationId xmlns:a16="http://schemas.microsoft.com/office/drawing/2014/main" id="{2D232BD3-9D93-430B-918B-FB3F58B6A3E9}"/>
              </a:ext>
            </a:extLst>
          </p:cNvPr>
          <p:cNvSpPr txBox="1"/>
          <p:nvPr/>
        </p:nvSpPr>
        <p:spPr>
          <a:xfrm>
            <a:off x="127193" y="5043808"/>
            <a:ext cx="8889613" cy="923330"/>
          </a:xfrm>
          <a:prstGeom prst="rect">
            <a:avLst/>
          </a:prstGeom>
          <a:solidFill>
            <a:schemeClr val="accent6">
              <a:lumMod val="20000"/>
              <a:lumOff val="80000"/>
            </a:schemeClr>
          </a:solidFill>
          <a:ln>
            <a:solidFill>
              <a:schemeClr val="tx1"/>
            </a:solidFill>
          </a:ln>
        </p:spPr>
        <p:txBody>
          <a:bodyPr wrap="none" rtlCol="0">
            <a:spAutoFit/>
          </a:bodyPr>
          <a:lstStyle/>
          <a:p>
            <a:r>
              <a:rPr lang="en-GB" dirty="0"/>
              <a:t>apt-get update -y &amp;&amp; apt-get upgrade -y</a:t>
            </a:r>
          </a:p>
          <a:p>
            <a:r>
              <a:rPr lang="en-GB" dirty="0"/>
              <a:t>apt-get install -y </a:t>
            </a:r>
            <a:r>
              <a:rPr lang="en-GB" dirty="0" err="1"/>
              <a:t>nginx</a:t>
            </a:r>
            <a:endParaRPr lang="en-GB" dirty="0"/>
          </a:p>
          <a:p>
            <a:r>
              <a:rPr lang="en-GB" dirty="0"/>
              <a:t>echo "Hello World from host" $HOSTNAME "!" | </a:t>
            </a:r>
            <a:r>
              <a:rPr lang="en-GB" dirty="0" err="1"/>
              <a:t>sudo</a:t>
            </a:r>
            <a:r>
              <a:rPr lang="en-GB" dirty="0"/>
              <a:t> tee -a /var/www/html/index.html</a:t>
            </a:r>
          </a:p>
        </p:txBody>
      </p:sp>
      <p:sp>
        <p:nvSpPr>
          <p:cNvPr id="12" name="TextBox 11">
            <a:extLst>
              <a:ext uri="{FF2B5EF4-FFF2-40B4-BE49-F238E27FC236}">
                <a16:creationId xmlns:a16="http://schemas.microsoft.com/office/drawing/2014/main" id="{B7245888-8B96-4F8B-8BD6-62FE6EF6B1D0}"/>
              </a:ext>
            </a:extLst>
          </p:cNvPr>
          <p:cNvSpPr txBox="1"/>
          <p:nvPr/>
        </p:nvSpPr>
        <p:spPr>
          <a:xfrm>
            <a:off x="82207" y="5967138"/>
            <a:ext cx="9061793" cy="307777"/>
          </a:xfrm>
          <a:prstGeom prst="rect">
            <a:avLst/>
          </a:prstGeom>
          <a:noFill/>
        </p:spPr>
        <p:txBody>
          <a:bodyPr wrap="square" rtlCol="0">
            <a:spAutoFit/>
          </a:bodyPr>
          <a:lstStyle/>
          <a:p>
            <a:r>
              <a:rPr lang="en-GB" sz="1400" dirty="0"/>
              <a:t>https://raw.githubusercontent.com/Azure-Samples/compute-automation-configurations/master/automate_nginx.sh</a:t>
            </a:r>
          </a:p>
        </p:txBody>
      </p:sp>
      <p:sp>
        <p:nvSpPr>
          <p:cNvPr id="13" name="TextBox 12">
            <a:extLst>
              <a:ext uri="{FF2B5EF4-FFF2-40B4-BE49-F238E27FC236}">
                <a16:creationId xmlns:a16="http://schemas.microsoft.com/office/drawing/2014/main" id="{4067E32F-83D7-4032-939D-C8C5A63E9DC8}"/>
              </a:ext>
            </a:extLst>
          </p:cNvPr>
          <p:cNvSpPr txBox="1"/>
          <p:nvPr/>
        </p:nvSpPr>
        <p:spPr>
          <a:xfrm>
            <a:off x="89705" y="4660639"/>
            <a:ext cx="5121915" cy="369332"/>
          </a:xfrm>
          <a:prstGeom prst="rect">
            <a:avLst/>
          </a:prstGeom>
          <a:noFill/>
        </p:spPr>
        <p:txBody>
          <a:bodyPr wrap="none" rtlCol="0">
            <a:spAutoFit/>
          </a:bodyPr>
          <a:lstStyle/>
          <a:p>
            <a:r>
              <a:rPr lang="en-GB" dirty="0"/>
              <a:t>Example: Install </a:t>
            </a:r>
            <a:r>
              <a:rPr lang="en-GB" dirty="0" err="1"/>
              <a:t>nginx</a:t>
            </a:r>
            <a:r>
              <a:rPr lang="en-GB" dirty="0"/>
              <a:t> from </a:t>
            </a:r>
            <a:r>
              <a:rPr lang="en-GB" b="1" dirty="0"/>
              <a:t>automate_nginx.sh</a:t>
            </a:r>
          </a:p>
        </p:txBody>
      </p:sp>
    </p:spTree>
    <p:extLst>
      <p:ext uri="{BB962C8B-B14F-4D97-AF65-F5344CB8AC3E}">
        <p14:creationId xmlns:p14="http://schemas.microsoft.com/office/powerpoint/2010/main" val="71702750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1FF0E-8C2F-4342-B6D3-0AB2CA52A0AE}"/>
              </a:ext>
            </a:extLst>
          </p:cNvPr>
          <p:cNvSpPr>
            <a:spLocks noGrp="1"/>
          </p:cNvSpPr>
          <p:nvPr>
            <p:ph type="title"/>
          </p:nvPr>
        </p:nvSpPr>
        <p:spPr/>
        <p:txBody>
          <a:bodyPr/>
          <a:lstStyle/>
          <a:p>
            <a:r>
              <a:rPr lang="en-GB" dirty="0"/>
              <a:t>Network Security Group (NSG)</a:t>
            </a:r>
          </a:p>
        </p:txBody>
      </p:sp>
      <p:sp>
        <p:nvSpPr>
          <p:cNvPr id="3" name="Content Placeholder 2">
            <a:extLst>
              <a:ext uri="{FF2B5EF4-FFF2-40B4-BE49-F238E27FC236}">
                <a16:creationId xmlns:a16="http://schemas.microsoft.com/office/drawing/2014/main" id="{180A3D4E-017B-423E-A819-09F432734673}"/>
              </a:ext>
            </a:extLst>
          </p:cNvPr>
          <p:cNvSpPr>
            <a:spLocks noGrp="1"/>
          </p:cNvSpPr>
          <p:nvPr>
            <p:ph idx="1"/>
          </p:nvPr>
        </p:nvSpPr>
        <p:spPr>
          <a:xfrm>
            <a:off x="1047750" y="1223749"/>
            <a:ext cx="7029450" cy="4615076"/>
          </a:xfrm>
        </p:spPr>
        <p:txBody>
          <a:bodyPr/>
          <a:lstStyle/>
          <a:p>
            <a:r>
              <a:rPr lang="en-GB" dirty="0"/>
              <a:t>For more control of network security rules we should create a network security group and add the rule ourselves</a:t>
            </a:r>
          </a:p>
          <a:p>
            <a:r>
              <a:rPr lang="en-GB" dirty="0"/>
              <a:t>Network Security Group (NSG)</a:t>
            </a:r>
            <a:br>
              <a:rPr lang="en-GB" dirty="0"/>
            </a:br>
            <a:r>
              <a:rPr lang="en-GB" dirty="0"/>
              <a:t>Group contains list of related rules that are all applied to a NIC or subnet together</a:t>
            </a:r>
          </a:p>
          <a:p>
            <a:pPr lvl="1"/>
            <a:r>
              <a:rPr lang="en-GB" dirty="0"/>
              <a:t>Apply to NIC to control access to/from a specific VM</a:t>
            </a:r>
          </a:p>
          <a:p>
            <a:pPr lvl="1"/>
            <a:r>
              <a:rPr lang="en-GB" dirty="0"/>
              <a:t>Apply to subnet to control access to/from a number VMs on the same subnet </a:t>
            </a:r>
            <a:r>
              <a:rPr lang="en-GB" dirty="0">
                <a:sym typeface="Wingdings" panose="05000000000000000000" pitchFamily="2" charset="2"/>
              </a:rPr>
              <a:t> one of the key reasons for using subnets is we can tailor these rules for specific groups of VMs i.e. different applications/services we offer</a:t>
            </a:r>
            <a:endParaRPr lang="en-GB" dirty="0"/>
          </a:p>
          <a:p>
            <a:r>
              <a:rPr lang="en-GB" dirty="0"/>
              <a:t>Network Security Group Rule</a:t>
            </a:r>
            <a:br>
              <a:rPr lang="en-GB" dirty="0"/>
            </a:br>
            <a:r>
              <a:rPr lang="en-GB" dirty="0"/>
              <a:t>Defines the input/output traffic that should be allowed or denied</a:t>
            </a:r>
          </a:p>
          <a:p>
            <a:pPr lvl="1"/>
            <a:endParaRPr lang="en-GB" dirty="0"/>
          </a:p>
        </p:txBody>
      </p:sp>
      <p:sp>
        <p:nvSpPr>
          <p:cNvPr id="4" name="Footer Placeholder 3">
            <a:extLst>
              <a:ext uri="{FF2B5EF4-FFF2-40B4-BE49-F238E27FC236}">
                <a16:creationId xmlns:a16="http://schemas.microsoft.com/office/drawing/2014/main" id="{C659D6A2-F924-4886-9B20-EABC06C6E400}"/>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9469274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9CB2986-CA6A-4F9F-A725-AF3C0396F33F}"/>
              </a:ext>
            </a:extLst>
          </p:cNvPr>
          <p:cNvSpPr/>
          <p:nvPr/>
        </p:nvSpPr>
        <p:spPr bwMode="auto">
          <a:xfrm>
            <a:off x="5950424" y="1132764"/>
            <a:ext cx="3193576" cy="3336937"/>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 name="Title 1">
            <a:extLst>
              <a:ext uri="{FF2B5EF4-FFF2-40B4-BE49-F238E27FC236}">
                <a16:creationId xmlns:a16="http://schemas.microsoft.com/office/drawing/2014/main" id="{43146F3F-14DF-46D9-A131-FCCB48EE5223}"/>
              </a:ext>
            </a:extLst>
          </p:cNvPr>
          <p:cNvSpPr>
            <a:spLocks noGrp="1"/>
          </p:cNvSpPr>
          <p:nvPr>
            <p:ph type="title"/>
          </p:nvPr>
        </p:nvSpPr>
        <p:spPr>
          <a:xfrm>
            <a:off x="257175" y="0"/>
            <a:ext cx="5565870" cy="844550"/>
          </a:xfrm>
        </p:spPr>
        <p:txBody>
          <a:bodyPr/>
          <a:lstStyle/>
          <a:p>
            <a:r>
              <a:rPr lang="en-GB" b="1" dirty="0"/>
              <a:t>How network security groups filter network traffic</a:t>
            </a:r>
            <a:endParaRPr lang="en-GB" dirty="0"/>
          </a:p>
        </p:txBody>
      </p:sp>
      <p:sp>
        <p:nvSpPr>
          <p:cNvPr id="3" name="Content Placeholder 2">
            <a:extLst>
              <a:ext uri="{FF2B5EF4-FFF2-40B4-BE49-F238E27FC236}">
                <a16:creationId xmlns:a16="http://schemas.microsoft.com/office/drawing/2014/main" id="{37D4BE58-E716-4640-B6C6-4D13C6879119}"/>
              </a:ext>
            </a:extLst>
          </p:cNvPr>
          <p:cNvSpPr>
            <a:spLocks noGrp="1"/>
          </p:cNvSpPr>
          <p:nvPr>
            <p:ph idx="1"/>
          </p:nvPr>
        </p:nvSpPr>
        <p:spPr>
          <a:xfrm>
            <a:off x="-18197" y="1196454"/>
            <a:ext cx="5841242" cy="3027386"/>
          </a:xfrm>
        </p:spPr>
        <p:txBody>
          <a:bodyPr/>
          <a:lstStyle/>
          <a:p>
            <a:r>
              <a:rPr lang="en-GB" dirty="0"/>
              <a:t>For inbound traffic, Azure processes the rules in a network security group associated to a subnet first (NSG1), if there is one, and then the rules in a network security group associated to the network interface(NSG2), if there is one.</a:t>
            </a:r>
          </a:p>
          <a:p>
            <a:r>
              <a:rPr lang="en-GB" dirty="0"/>
              <a:t>For outbound traffic, Azure processes the rules in a network security group associated to a network interface first (NSG2), if there is one, and then the rules in a network security group associated to the subnet (NSG1), if there is one.</a:t>
            </a:r>
          </a:p>
          <a:p>
            <a:endParaRPr lang="en-GB" dirty="0"/>
          </a:p>
          <a:p>
            <a:endParaRPr lang="en-GB" dirty="0"/>
          </a:p>
        </p:txBody>
      </p:sp>
      <p:sp>
        <p:nvSpPr>
          <p:cNvPr id="4" name="Footer Placeholder 3">
            <a:extLst>
              <a:ext uri="{FF2B5EF4-FFF2-40B4-BE49-F238E27FC236}">
                <a16:creationId xmlns:a16="http://schemas.microsoft.com/office/drawing/2014/main" id="{141610CD-C600-41A6-AE06-BCB05634794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A5232DB-8D58-4781-AB67-74638746512E}"/>
              </a:ext>
            </a:extLst>
          </p:cNvPr>
          <p:cNvSpPr txBox="1"/>
          <p:nvPr/>
        </p:nvSpPr>
        <p:spPr>
          <a:xfrm>
            <a:off x="4607688" y="4795807"/>
            <a:ext cx="4364720" cy="584775"/>
          </a:xfrm>
          <a:prstGeom prst="rect">
            <a:avLst/>
          </a:prstGeom>
          <a:noFill/>
        </p:spPr>
        <p:txBody>
          <a:bodyPr wrap="square" rtlCol="0">
            <a:spAutoFit/>
          </a:bodyPr>
          <a:lstStyle/>
          <a:p>
            <a:r>
              <a:rPr lang="en-GB" sz="1600" i="1" dirty="0"/>
              <a:t>https://docs.microsoft.com/en-us/azure/virtual-network/network-security-group-how-it-works</a:t>
            </a:r>
          </a:p>
        </p:txBody>
      </p:sp>
      <p:pic>
        <p:nvPicPr>
          <p:cNvPr id="6" name="Picture 5">
            <a:extLst>
              <a:ext uri="{FF2B5EF4-FFF2-40B4-BE49-F238E27FC236}">
                <a16:creationId xmlns:a16="http://schemas.microsoft.com/office/drawing/2014/main" id="{BB74C90C-6885-4662-8791-C9034486C017}"/>
              </a:ext>
            </a:extLst>
          </p:cNvPr>
          <p:cNvPicPr>
            <a:picLocks noChangeAspect="1"/>
          </p:cNvPicPr>
          <p:nvPr/>
        </p:nvPicPr>
        <p:blipFill>
          <a:blip r:embed="rId2"/>
          <a:stretch>
            <a:fillRect/>
          </a:stretch>
        </p:blipFill>
        <p:spPr>
          <a:xfrm>
            <a:off x="6035675" y="1250906"/>
            <a:ext cx="3028950" cy="2695575"/>
          </a:xfrm>
          <a:prstGeom prst="rect">
            <a:avLst/>
          </a:prstGeom>
        </p:spPr>
      </p:pic>
      <p:sp>
        <p:nvSpPr>
          <p:cNvPr id="16" name="TextBox 15">
            <a:extLst>
              <a:ext uri="{FF2B5EF4-FFF2-40B4-BE49-F238E27FC236}">
                <a16:creationId xmlns:a16="http://schemas.microsoft.com/office/drawing/2014/main" id="{9E09AF13-F2D4-4757-BDBE-211CB7A2CB6D}"/>
              </a:ext>
            </a:extLst>
          </p:cNvPr>
          <p:cNvSpPr txBox="1"/>
          <p:nvPr/>
        </p:nvSpPr>
        <p:spPr>
          <a:xfrm>
            <a:off x="6035675" y="3946481"/>
            <a:ext cx="1508746" cy="523220"/>
          </a:xfrm>
          <a:prstGeom prst="rect">
            <a:avLst/>
          </a:prstGeom>
          <a:noFill/>
        </p:spPr>
        <p:txBody>
          <a:bodyPr wrap="none" rtlCol="0">
            <a:spAutoFit/>
          </a:bodyPr>
          <a:lstStyle/>
          <a:p>
            <a:r>
              <a:rPr lang="en-GB" sz="1400" i="1" dirty="0"/>
              <a:t>NSG1 on subnet</a:t>
            </a:r>
          </a:p>
          <a:p>
            <a:r>
              <a:rPr lang="en-GB" sz="1400" i="1" dirty="0"/>
              <a:t>NSG2 on NIC</a:t>
            </a:r>
          </a:p>
        </p:txBody>
      </p:sp>
      <p:sp>
        <p:nvSpPr>
          <p:cNvPr id="20" name="TextBox 19">
            <a:extLst>
              <a:ext uri="{FF2B5EF4-FFF2-40B4-BE49-F238E27FC236}">
                <a16:creationId xmlns:a16="http://schemas.microsoft.com/office/drawing/2014/main" id="{ED7D32BE-B946-45C1-B3F9-DBCFB8A79B95}"/>
              </a:ext>
            </a:extLst>
          </p:cNvPr>
          <p:cNvSpPr txBox="1"/>
          <p:nvPr/>
        </p:nvSpPr>
        <p:spPr>
          <a:xfrm>
            <a:off x="1207517" y="5725236"/>
            <a:ext cx="6270140" cy="646331"/>
          </a:xfrm>
          <a:prstGeom prst="rect">
            <a:avLst/>
          </a:prstGeom>
          <a:noFill/>
        </p:spPr>
        <p:txBody>
          <a:bodyPr wrap="square" rtlCol="0">
            <a:spAutoFit/>
          </a:bodyPr>
          <a:lstStyle/>
          <a:p>
            <a:r>
              <a:rPr lang="en-GB" dirty="0"/>
              <a:t>Note: an NSG can be shared across VMs by using the same ARM Resource Id (e.g. in a </a:t>
            </a:r>
            <a:r>
              <a:rPr lang="en-GB"/>
              <a:t>VMSS) as seen in NSG2</a:t>
            </a:r>
            <a:endParaRPr lang="en-GB" dirty="0"/>
          </a:p>
        </p:txBody>
      </p:sp>
    </p:spTree>
    <p:extLst>
      <p:ext uri="{BB962C8B-B14F-4D97-AF65-F5344CB8AC3E}">
        <p14:creationId xmlns:p14="http://schemas.microsoft.com/office/powerpoint/2010/main" val="538385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78C17-2FDB-454C-BD3B-6B6D94E0D51D}"/>
              </a:ext>
            </a:extLst>
          </p:cNvPr>
          <p:cNvSpPr>
            <a:spLocks noGrp="1"/>
          </p:cNvSpPr>
          <p:nvPr>
            <p:ph type="title"/>
          </p:nvPr>
        </p:nvSpPr>
        <p:spPr/>
        <p:txBody>
          <a:bodyPr/>
          <a:lstStyle/>
          <a:p>
            <a:r>
              <a:rPr lang="en-GB" dirty="0"/>
              <a:t>NSG Flow</a:t>
            </a:r>
          </a:p>
        </p:txBody>
      </p:sp>
      <p:sp>
        <p:nvSpPr>
          <p:cNvPr id="3" name="Content Placeholder 2">
            <a:extLst>
              <a:ext uri="{FF2B5EF4-FFF2-40B4-BE49-F238E27FC236}">
                <a16:creationId xmlns:a16="http://schemas.microsoft.com/office/drawing/2014/main" id="{E526EAEC-950E-4C24-97CF-8DD3AC285B87}"/>
              </a:ext>
            </a:extLst>
          </p:cNvPr>
          <p:cNvSpPr>
            <a:spLocks noGrp="1"/>
          </p:cNvSpPr>
          <p:nvPr>
            <p:ph idx="1"/>
          </p:nvPr>
        </p:nvSpPr>
        <p:spPr>
          <a:xfrm>
            <a:off x="1047750" y="1137313"/>
            <a:ext cx="7029450" cy="3593912"/>
          </a:xfrm>
        </p:spPr>
        <p:txBody>
          <a:bodyPr/>
          <a:lstStyle/>
          <a:p>
            <a:r>
              <a:rPr lang="en-GB" dirty="0"/>
              <a:t>A </a:t>
            </a:r>
            <a:r>
              <a:rPr lang="en-GB" b="1" dirty="0"/>
              <a:t>flow record</a:t>
            </a:r>
            <a:r>
              <a:rPr lang="en-GB" dirty="0"/>
              <a:t> is created for existing connections.</a:t>
            </a:r>
          </a:p>
          <a:p>
            <a:pPr lvl="1">
              <a:buFont typeface="Wingdings" panose="05000000000000000000" pitchFamily="2" charset="2"/>
              <a:buChar char="v"/>
            </a:pPr>
            <a:r>
              <a:rPr lang="en-GB" dirty="0"/>
              <a:t>Communication is allowed or denied based on the connection state of the flow record. </a:t>
            </a:r>
          </a:p>
          <a:p>
            <a:pPr lvl="1">
              <a:buFont typeface="Wingdings" panose="05000000000000000000" pitchFamily="2" charset="2"/>
              <a:buChar char="v"/>
            </a:pPr>
            <a:r>
              <a:rPr lang="en-GB" dirty="0"/>
              <a:t>The flow record allows a network security group to be stateful. </a:t>
            </a:r>
          </a:p>
          <a:p>
            <a:r>
              <a:rPr lang="en-GB" dirty="0"/>
              <a:t>If inbound traffic is allowed over a port, it's not necessary to specify an outbound security rule to respond to traffic over the port.</a:t>
            </a:r>
          </a:p>
          <a:p>
            <a:r>
              <a:rPr lang="en-GB" dirty="0"/>
              <a:t>If you specify an outbound security rule to any address, it's not necessary to specify an inbound security rule for the response to the outbound traffic. </a:t>
            </a:r>
          </a:p>
        </p:txBody>
      </p:sp>
      <p:sp>
        <p:nvSpPr>
          <p:cNvPr id="4" name="Footer Placeholder 3">
            <a:extLst>
              <a:ext uri="{FF2B5EF4-FFF2-40B4-BE49-F238E27FC236}">
                <a16:creationId xmlns:a16="http://schemas.microsoft.com/office/drawing/2014/main" id="{878B0D5E-DD8B-47A6-A06D-1FDC07CE1B0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4CF697D-B3F1-46D1-A993-D8FA5C8A9E0C}"/>
              </a:ext>
            </a:extLst>
          </p:cNvPr>
          <p:cNvSpPr txBox="1"/>
          <p:nvPr/>
        </p:nvSpPr>
        <p:spPr>
          <a:xfrm>
            <a:off x="3562065" y="5838825"/>
            <a:ext cx="5316438" cy="646331"/>
          </a:xfrm>
          <a:prstGeom prst="rect">
            <a:avLst/>
          </a:prstGeom>
          <a:noFill/>
        </p:spPr>
        <p:txBody>
          <a:bodyPr wrap="square" rtlCol="0">
            <a:spAutoFit/>
          </a:bodyPr>
          <a:lstStyle/>
          <a:p>
            <a:r>
              <a:rPr lang="en-GB" dirty="0"/>
              <a:t>https://docs.microsoft.com/en-us/azure/virtual-network/network-security-groups-overview</a:t>
            </a:r>
          </a:p>
        </p:txBody>
      </p:sp>
      <p:sp>
        <p:nvSpPr>
          <p:cNvPr id="6" name="TextBox 5">
            <a:extLst>
              <a:ext uri="{FF2B5EF4-FFF2-40B4-BE49-F238E27FC236}">
                <a16:creationId xmlns:a16="http://schemas.microsoft.com/office/drawing/2014/main" id="{CDB0FE43-3E71-4F45-A193-FA665586D82A}"/>
              </a:ext>
            </a:extLst>
          </p:cNvPr>
          <p:cNvSpPr txBox="1"/>
          <p:nvPr/>
        </p:nvSpPr>
        <p:spPr>
          <a:xfrm>
            <a:off x="621978" y="4905689"/>
            <a:ext cx="7693201" cy="646331"/>
          </a:xfrm>
          <a:prstGeom prst="rect">
            <a:avLst/>
          </a:prstGeom>
          <a:solidFill>
            <a:schemeClr val="bg1"/>
          </a:solidFill>
          <a:ln w="19050">
            <a:solidFill>
              <a:schemeClr val="tx1"/>
            </a:solidFill>
          </a:ln>
        </p:spPr>
        <p:txBody>
          <a:bodyPr wrap="square" rtlCol="0">
            <a:spAutoFit/>
          </a:bodyPr>
          <a:lstStyle/>
          <a:p>
            <a:r>
              <a:rPr lang="en-GB" dirty="0">
                <a:solidFill>
                  <a:srgbClr val="FF0000"/>
                </a:solidFill>
              </a:rPr>
              <a:t>This means when you add a NSG rule to allow a request pass, you do not need to add a rule to allow the response to be returned</a:t>
            </a:r>
          </a:p>
        </p:txBody>
      </p:sp>
    </p:spTree>
    <p:extLst>
      <p:ext uri="{BB962C8B-B14F-4D97-AF65-F5344CB8AC3E}">
        <p14:creationId xmlns:p14="http://schemas.microsoft.com/office/powerpoint/2010/main" val="388133289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70AEC3-81EF-4B1B-9CCF-BE7BAD0E48F2}"/>
              </a:ext>
            </a:extLst>
          </p:cNvPr>
          <p:cNvSpPr/>
          <p:nvPr/>
        </p:nvSpPr>
        <p:spPr bwMode="auto">
          <a:xfrm>
            <a:off x="5555448" y="3804966"/>
            <a:ext cx="3364840" cy="628138"/>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vNet</a:t>
            </a:r>
            <a:endParaRPr kumimoji="0" lang="en-GB" sz="1800" b="0" i="0" u="none" strike="noStrike" cap="none" normalizeH="0" baseline="0" dirty="0">
              <a:ln>
                <a:noFill/>
              </a:ln>
              <a:solidFill>
                <a:schemeClr val="bg1"/>
              </a:solidFill>
              <a:effectLst/>
              <a:latin typeface="Helvetica" panose="020B0604020202020204" pitchFamily="34" charset="0"/>
            </a:endParaRPr>
          </a:p>
        </p:txBody>
      </p:sp>
      <p:sp>
        <p:nvSpPr>
          <p:cNvPr id="12" name="Rectangle: Rounded Corners 11">
            <a:extLst>
              <a:ext uri="{FF2B5EF4-FFF2-40B4-BE49-F238E27FC236}">
                <a16:creationId xmlns:a16="http://schemas.microsoft.com/office/drawing/2014/main" id="{952F2A15-A32C-491F-AD3F-7A8C3A089AD2}"/>
              </a:ext>
            </a:extLst>
          </p:cNvPr>
          <p:cNvSpPr/>
          <p:nvPr/>
        </p:nvSpPr>
        <p:spPr bwMode="auto">
          <a:xfrm>
            <a:off x="6398452" y="3871298"/>
            <a:ext cx="2391220" cy="479358"/>
          </a:xfrm>
          <a:prstGeom prst="round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Subnet</a:t>
            </a:r>
          </a:p>
        </p:txBody>
      </p:sp>
      <p:sp>
        <p:nvSpPr>
          <p:cNvPr id="2" name="Title 1">
            <a:extLst>
              <a:ext uri="{FF2B5EF4-FFF2-40B4-BE49-F238E27FC236}">
                <a16:creationId xmlns:a16="http://schemas.microsoft.com/office/drawing/2014/main" id="{FC32E810-3B4A-4A50-A854-4D475B039415}"/>
              </a:ext>
            </a:extLst>
          </p:cNvPr>
          <p:cNvSpPr>
            <a:spLocks noGrp="1"/>
          </p:cNvSpPr>
          <p:nvPr>
            <p:ph type="title"/>
          </p:nvPr>
        </p:nvSpPr>
        <p:spPr>
          <a:xfrm>
            <a:off x="4819271" y="0"/>
            <a:ext cx="4295061" cy="821590"/>
          </a:xfrm>
        </p:spPr>
        <p:txBody>
          <a:bodyPr/>
          <a:lstStyle/>
          <a:p>
            <a:r>
              <a:rPr lang="en-GB" dirty="0"/>
              <a:t>NSGs and Public IPs</a:t>
            </a:r>
          </a:p>
        </p:txBody>
      </p:sp>
      <p:sp>
        <p:nvSpPr>
          <p:cNvPr id="4" name="Footer Placeholder 3">
            <a:extLst>
              <a:ext uri="{FF2B5EF4-FFF2-40B4-BE49-F238E27FC236}">
                <a16:creationId xmlns:a16="http://schemas.microsoft.com/office/drawing/2014/main" id="{09555662-12F9-4FF4-82BE-16365A205F9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5EDB153-C77E-4BB6-B3FC-200127204FB4}"/>
              </a:ext>
            </a:extLst>
          </p:cNvPr>
          <p:cNvSpPr txBox="1"/>
          <p:nvPr/>
        </p:nvSpPr>
        <p:spPr>
          <a:xfrm>
            <a:off x="4861605" y="5578535"/>
            <a:ext cx="4210392" cy="523220"/>
          </a:xfrm>
          <a:prstGeom prst="rect">
            <a:avLst/>
          </a:prstGeom>
          <a:noFill/>
        </p:spPr>
        <p:txBody>
          <a:bodyPr wrap="square" rtlCol="0">
            <a:spAutoFit/>
          </a:bodyPr>
          <a:lstStyle/>
          <a:p>
            <a:r>
              <a:rPr lang="en-GB" sz="1400" i="1" dirty="0"/>
              <a:t>https://docs.microsoft.com/en-us/azure/virtual-network/ip-services/associate-public-ip-address-vm</a:t>
            </a:r>
          </a:p>
        </p:txBody>
      </p:sp>
      <p:sp>
        <p:nvSpPr>
          <p:cNvPr id="6" name="Rectangle 5">
            <a:extLst>
              <a:ext uri="{FF2B5EF4-FFF2-40B4-BE49-F238E27FC236}">
                <a16:creationId xmlns:a16="http://schemas.microsoft.com/office/drawing/2014/main" id="{B2D0AC5C-385D-4AC3-B25B-9BA3344B17EF}"/>
              </a:ext>
            </a:extLst>
          </p:cNvPr>
          <p:cNvSpPr/>
          <p:nvPr/>
        </p:nvSpPr>
        <p:spPr bwMode="auto">
          <a:xfrm>
            <a:off x="6555768" y="1321415"/>
            <a:ext cx="2310581" cy="750652"/>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7" name="Rectangle 6">
            <a:extLst>
              <a:ext uri="{FF2B5EF4-FFF2-40B4-BE49-F238E27FC236}">
                <a16:creationId xmlns:a16="http://schemas.microsoft.com/office/drawing/2014/main" id="{98259342-62BD-482F-BABB-28D1FF9CE847}"/>
              </a:ext>
            </a:extLst>
          </p:cNvPr>
          <p:cNvSpPr/>
          <p:nvPr/>
        </p:nvSpPr>
        <p:spPr bwMode="auto">
          <a:xfrm>
            <a:off x="6765548" y="1780915"/>
            <a:ext cx="1918904" cy="533874"/>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NIC</a:t>
            </a:r>
          </a:p>
        </p:txBody>
      </p:sp>
      <p:sp>
        <p:nvSpPr>
          <p:cNvPr id="8" name="Rectangle 7">
            <a:extLst>
              <a:ext uri="{FF2B5EF4-FFF2-40B4-BE49-F238E27FC236}">
                <a16:creationId xmlns:a16="http://schemas.microsoft.com/office/drawing/2014/main" id="{8CB665B4-D560-4F75-BC74-116F52A4F335}"/>
              </a:ext>
            </a:extLst>
          </p:cNvPr>
          <p:cNvSpPr/>
          <p:nvPr/>
        </p:nvSpPr>
        <p:spPr bwMode="auto">
          <a:xfrm>
            <a:off x="6501691" y="2314789"/>
            <a:ext cx="2364658" cy="738664"/>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IP Config</a:t>
            </a:r>
          </a:p>
        </p:txBody>
      </p:sp>
      <p:sp>
        <p:nvSpPr>
          <p:cNvPr id="9" name="Rectangle: Rounded Corners 8">
            <a:extLst>
              <a:ext uri="{FF2B5EF4-FFF2-40B4-BE49-F238E27FC236}">
                <a16:creationId xmlns:a16="http://schemas.microsoft.com/office/drawing/2014/main" id="{92F625B7-15FA-4451-844E-AC0F7D08E84B}"/>
              </a:ext>
            </a:extLst>
          </p:cNvPr>
          <p:cNvSpPr/>
          <p:nvPr/>
        </p:nvSpPr>
        <p:spPr bwMode="auto">
          <a:xfrm>
            <a:off x="6600014" y="2851237"/>
            <a:ext cx="1032387" cy="371791"/>
          </a:xfrm>
          <a:prstGeom prst="roundRect">
            <a:avLst/>
          </a:prstGeom>
          <a:solidFill>
            <a:srgbClr val="3399FF"/>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Public IP</a:t>
            </a:r>
          </a:p>
        </p:txBody>
      </p:sp>
      <p:sp>
        <p:nvSpPr>
          <p:cNvPr id="10" name="Rectangle: Rounded Corners 9">
            <a:extLst>
              <a:ext uri="{FF2B5EF4-FFF2-40B4-BE49-F238E27FC236}">
                <a16:creationId xmlns:a16="http://schemas.microsoft.com/office/drawing/2014/main" id="{72AEBFE1-56D1-4CAF-B9B7-90991C3D9E3E}"/>
              </a:ext>
            </a:extLst>
          </p:cNvPr>
          <p:cNvSpPr/>
          <p:nvPr/>
        </p:nvSpPr>
        <p:spPr bwMode="auto">
          <a:xfrm>
            <a:off x="7757285" y="2844220"/>
            <a:ext cx="1032387" cy="378806"/>
          </a:xfrm>
          <a:prstGeom prst="roundRect">
            <a:avLst/>
          </a:prstGeom>
          <a:solidFill>
            <a:srgbClr val="3399FF"/>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Private IP</a:t>
            </a:r>
          </a:p>
        </p:txBody>
      </p:sp>
      <p:grpSp>
        <p:nvGrpSpPr>
          <p:cNvPr id="36" name="Group 35">
            <a:extLst>
              <a:ext uri="{FF2B5EF4-FFF2-40B4-BE49-F238E27FC236}">
                <a16:creationId xmlns:a16="http://schemas.microsoft.com/office/drawing/2014/main" id="{13FA33BF-FF47-4042-8311-03E4FE0AF434}"/>
              </a:ext>
            </a:extLst>
          </p:cNvPr>
          <p:cNvGrpSpPr/>
          <p:nvPr/>
        </p:nvGrpSpPr>
        <p:grpSpPr>
          <a:xfrm>
            <a:off x="7942117" y="3917534"/>
            <a:ext cx="759066" cy="385172"/>
            <a:chOff x="7536426" y="4374852"/>
            <a:chExt cx="759066" cy="385172"/>
          </a:xfrm>
        </p:grpSpPr>
        <p:sp>
          <p:nvSpPr>
            <p:cNvPr id="20" name="Rectangle: Rounded Corners 19">
              <a:extLst>
                <a:ext uri="{FF2B5EF4-FFF2-40B4-BE49-F238E27FC236}">
                  <a16:creationId xmlns:a16="http://schemas.microsoft.com/office/drawing/2014/main" id="{FE3BAF7D-F60D-49F7-8FB3-484BFC1BE014}"/>
                </a:ext>
              </a:extLst>
            </p:cNvPr>
            <p:cNvSpPr/>
            <p:nvPr/>
          </p:nvSpPr>
          <p:spPr bwMode="auto">
            <a:xfrm>
              <a:off x="7536427" y="4376566"/>
              <a:ext cx="410972" cy="383458"/>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1" name="Rectangle: Rounded Corners 20">
              <a:extLst>
                <a:ext uri="{FF2B5EF4-FFF2-40B4-BE49-F238E27FC236}">
                  <a16:creationId xmlns:a16="http://schemas.microsoft.com/office/drawing/2014/main" id="{B268AE8D-5B7A-459D-9050-621E7789E49B}"/>
                </a:ext>
              </a:extLst>
            </p:cNvPr>
            <p:cNvSpPr/>
            <p:nvPr/>
          </p:nvSpPr>
          <p:spPr bwMode="auto">
            <a:xfrm>
              <a:off x="7964129" y="4374852"/>
              <a:ext cx="331363" cy="383458"/>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Rectangle: Rounded Corners 12">
              <a:extLst>
                <a:ext uri="{FF2B5EF4-FFF2-40B4-BE49-F238E27FC236}">
                  <a16:creationId xmlns:a16="http://schemas.microsoft.com/office/drawing/2014/main" id="{F9A7B275-6A90-47DC-84C0-16EF75EC3EB5}"/>
                </a:ext>
              </a:extLst>
            </p:cNvPr>
            <p:cNvSpPr/>
            <p:nvPr/>
          </p:nvSpPr>
          <p:spPr bwMode="auto">
            <a:xfrm>
              <a:off x="7536426" y="4376566"/>
              <a:ext cx="742335" cy="383458"/>
            </a:xfrm>
            <a:prstGeom prst="roundRect">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NSG</a:t>
              </a:r>
            </a:p>
          </p:txBody>
        </p:sp>
      </p:grpSp>
      <p:sp>
        <p:nvSpPr>
          <p:cNvPr id="14" name="Rectangle: Rounded Corners 13">
            <a:extLst>
              <a:ext uri="{FF2B5EF4-FFF2-40B4-BE49-F238E27FC236}">
                <a16:creationId xmlns:a16="http://schemas.microsoft.com/office/drawing/2014/main" id="{A73E3A6E-8F99-4A8A-B65B-3A2940D15194}"/>
              </a:ext>
            </a:extLst>
          </p:cNvPr>
          <p:cNvSpPr/>
          <p:nvPr/>
        </p:nvSpPr>
        <p:spPr bwMode="auto">
          <a:xfrm>
            <a:off x="7787896" y="1869759"/>
            <a:ext cx="742335" cy="383458"/>
          </a:xfrm>
          <a:prstGeom prst="roundRect">
            <a:avLst/>
          </a:prstGeom>
          <a:solidFill>
            <a:srgbClr val="FF000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NSG</a:t>
            </a:r>
          </a:p>
        </p:txBody>
      </p:sp>
      <p:sp>
        <p:nvSpPr>
          <p:cNvPr id="15" name="Arrow: Right 14">
            <a:extLst>
              <a:ext uri="{FF2B5EF4-FFF2-40B4-BE49-F238E27FC236}">
                <a16:creationId xmlns:a16="http://schemas.microsoft.com/office/drawing/2014/main" id="{8D67C3DF-AE9C-4DF7-A6DF-DC40716CA00A}"/>
              </a:ext>
            </a:extLst>
          </p:cNvPr>
          <p:cNvSpPr/>
          <p:nvPr/>
        </p:nvSpPr>
        <p:spPr bwMode="auto">
          <a:xfrm>
            <a:off x="5869763" y="2786217"/>
            <a:ext cx="738665" cy="526026"/>
          </a:xfrm>
          <a:prstGeom prst="rightArrow">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6" name="Cloud 15">
            <a:extLst>
              <a:ext uri="{FF2B5EF4-FFF2-40B4-BE49-F238E27FC236}">
                <a16:creationId xmlns:a16="http://schemas.microsoft.com/office/drawing/2014/main" id="{B1BB0ABF-5AC5-428E-AA5D-5039A6CB08B8}"/>
              </a:ext>
            </a:extLst>
          </p:cNvPr>
          <p:cNvSpPr/>
          <p:nvPr/>
        </p:nvSpPr>
        <p:spPr bwMode="auto">
          <a:xfrm>
            <a:off x="5095322" y="2738716"/>
            <a:ext cx="1072786" cy="628137"/>
          </a:xfrm>
          <a:prstGeom prst="cloud">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Internet</a:t>
            </a:r>
          </a:p>
        </p:txBody>
      </p:sp>
      <p:cxnSp>
        <p:nvCxnSpPr>
          <p:cNvPr id="18" name="Connector: Elbow 17">
            <a:extLst>
              <a:ext uri="{FF2B5EF4-FFF2-40B4-BE49-F238E27FC236}">
                <a16:creationId xmlns:a16="http://schemas.microsoft.com/office/drawing/2014/main" id="{42BE6F57-7B7A-45F3-A3D3-62C0CE51CC11}"/>
              </a:ext>
            </a:extLst>
          </p:cNvPr>
          <p:cNvCxnSpPr>
            <a:cxnSpLocks/>
            <a:stCxn id="9" idx="2"/>
            <a:endCxn id="41" idx="2"/>
          </p:cNvCxnSpPr>
          <p:nvPr/>
        </p:nvCxnSpPr>
        <p:spPr bwMode="auto">
          <a:xfrm rot="16200000" flipH="1">
            <a:off x="7113031" y="3226205"/>
            <a:ext cx="299813" cy="293458"/>
          </a:xfrm>
          <a:prstGeom prst="bentConnector2">
            <a:avLst/>
          </a:prstGeom>
          <a:solidFill>
            <a:schemeClr val="accent1"/>
          </a:solidFill>
          <a:ln w="41275" cap="flat" cmpd="sng" algn="ctr">
            <a:solidFill>
              <a:srgbClr val="FF0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Connector: Elbow 22">
            <a:extLst>
              <a:ext uri="{FF2B5EF4-FFF2-40B4-BE49-F238E27FC236}">
                <a16:creationId xmlns:a16="http://schemas.microsoft.com/office/drawing/2014/main" id="{BC033D91-BE8D-4B62-AE3A-EF3D2EA35A45}"/>
              </a:ext>
            </a:extLst>
          </p:cNvPr>
          <p:cNvCxnSpPr>
            <a:stCxn id="21" idx="0"/>
            <a:endCxn id="10" idx="2"/>
          </p:cNvCxnSpPr>
          <p:nvPr/>
        </p:nvCxnSpPr>
        <p:spPr bwMode="auto">
          <a:xfrm rot="16200000" flipV="1">
            <a:off x="8057237" y="3439268"/>
            <a:ext cx="694508" cy="262023"/>
          </a:xfrm>
          <a:prstGeom prst="bentConnector3">
            <a:avLst>
              <a:gd name="adj1" fmla="val 50000"/>
            </a:avLst>
          </a:prstGeom>
          <a:solidFill>
            <a:schemeClr val="accent1"/>
          </a:solidFill>
          <a:ln w="41275" cap="flat" cmpd="sng" algn="ctr">
            <a:solidFill>
              <a:srgbClr val="FF0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6" name="Connector: Elbow 25">
            <a:extLst>
              <a:ext uri="{FF2B5EF4-FFF2-40B4-BE49-F238E27FC236}">
                <a16:creationId xmlns:a16="http://schemas.microsoft.com/office/drawing/2014/main" id="{599A0EE1-6D87-400A-90D3-FBED8A7342F6}"/>
              </a:ext>
            </a:extLst>
          </p:cNvPr>
          <p:cNvCxnSpPr>
            <a:stCxn id="10" idx="0"/>
            <a:endCxn id="14" idx="2"/>
          </p:cNvCxnSpPr>
          <p:nvPr/>
        </p:nvCxnSpPr>
        <p:spPr bwMode="auto">
          <a:xfrm rot="16200000" flipV="1">
            <a:off x="7920771" y="2491511"/>
            <a:ext cx="591003" cy="114415"/>
          </a:xfrm>
          <a:prstGeom prst="bentConnector3">
            <a:avLst>
              <a:gd name="adj1" fmla="val 50000"/>
            </a:avLst>
          </a:prstGeom>
          <a:solidFill>
            <a:schemeClr val="accent1"/>
          </a:solidFill>
          <a:ln w="41275" cap="flat" cmpd="sng" algn="ctr">
            <a:solidFill>
              <a:srgbClr val="FF0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1" name="Connector: Elbow 30">
            <a:extLst>
              <a:ext uri="{FF2B5EF4-FFF2-40B4-BE49-F238E27FC236}">
                <a16:creationId xmlns:a16="http://schemas.microsoft.com/office/drawing/2014/main" id="{F8BD3453-0513-457E-8FAF-90580C3C92A0}"/>
              </a:ext>
            </a:extLst>
          </p:cNvPr>
          <p:cNvCxnSpPr>
            <a:cxnSpLocks/>
            <a:stCxn id="41" idx="6"/>
            <a:endCxn id="20" idx="0"/>
          </p:cNvCxnSpPr>
          <p:nvPr/>
        </p:nvCxnSpPr>
        <p:spPr bwMode="auto">
          <a:xfrm>
            <a:off x="7855135" y="3522841"/>
            <a:ext cx="292469" cy="396407"/>
          </a:xfrm>
          <a:prstGeom prst="bentConnector2">
            <a:avLst/>
          </a:prstGeom>
          <a:solidFill>
            <a:schemeClr val="accent1"/>
          </a:solidFill>
          <a:ln w="41275" cap="flat" cmpd="sng" algn="ctr">
            <a:solidFill>
              <a:srgbClr val="FF0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7" name="Arrow: Down 36">
            <a:extLst>
              <a:ext uri="{FF2B5EF4-FFF2-40B4-BE49-F238E27FC236}">
                <a16:creationId xmlns:a16="http://schemas.microsoft.com/office/drawing/2014/main" id="{C1735A7D-6D72-43E8-92A8-AC1F4DAC12A7}"/>
              </a:ext>
            </a:extLst>
          </p:cNvPr>
          <p:cNvSpPr/>
          <p:nvPr/>
        </p:nvSpPr>
        <p:spPr bwMode="auto">
          <a:xfrm flipV="1">
            <a:off x="8050590" y="4433103"/>
            <a:ext cx="525387" cy="376173"/>
          </a:xfrm>
          <a:prstGeom prst="downArrow">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8" name="TextBox 37">
            <a:extLst>
              <a:ext uri="{FF2B5EF4-FFF2-40B4-BE49-F238E27FC236}">
                <a16:creationId xmlns:a16="http://schemas.microsoft.com/office/drawing/2014/main" id="{F25DD042-02C4-4F7A-9E24-75952B2C106A}"/>
              </a:ext>
            </a:extLst>
          </p:cNvPr>
          <p:cNvSpPr txBox="1"/>
          <p:nvPr/>
        </p:nvSpPr>
        <p:spPr>
          <a:xfrm>
            <a:off x="7865440" y="4758113"/>
            <a:ext cx="924232" cy="461665"/>
          </a:xfrm>
          <a:prstGeom prst="rect">
            <a:avLst/>
          </a:prstGeom>
          <a:noFill/>
        </p:spPr>
        <p:txBody>
          <a:bodyPr wrap="square" rtlCol="0">
            <a:spAutoFit/>
          </a:bodyPr>
          <a:lstStyle/>
          <a:p>
            <a:r>
              <a:rPr lang="en-GB" sz="1200" i="1" dirty="0"/>
              <a:t>Incoming </a:t>
            </a:r>
            <a:r>
              <a:rPr lang="en-GB" sz="1200" i="1" dirty="0" err="1"/>
              <a:t>vNet</a:t>
            </a:r>
            <a:r>
              <a:rPr lang="en-GB" sz="1200" i="1" dirty="0"/>
              <a:t> traffic</a:t>
            </a:r>
          </a:p>
        </p:txBody>
      </p:sp>
      <p:sp>
        <p:nvSpPr>
          <p:cNvPr id="41" name="Oval 40">
            <a:extLst>
              <a:ext uri="{FF2B5EF4-FFF2-40B4-BE49-F238E27FC236}">
                <a16:creationId xmlns:a16="http://schemas.microsoft.com/office/drawing/2014/main" id="{483DFC47-FE54-4D4E-B87C-FD072B794C1E}"/>
              </a:ext>
            </a:extLst>
          </p:cNvPr>
          <p:cNvSpPr/>
          <p:nvPr/>
        </p:nvSpPr>
        <p:spPr bwMode="auto">
          <a:xfrm>
            <a:off x="7409666" y="3300106"/>
            <a:ext cx="445469" cy="445469"/>
          </a:xfrm>
          <a:prstGeom prst="ellipse">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T</a:t>
            </a:r>
          </a:p>
        </p:txBody>
      </p:sp>
      <p:sp>
        <p:nvSpPr>
          <p:cNvPr id="46" name="TextBox 45">
            <a:extLst>
              <a:ext uri="{FF2B5EF4-FFF2-40B4-BE49-F238E27FC236}">
                <a16:creationId xmlns:a16="http://schemas.microsoft.com/office/drawing/2014/main" id="{4ABD5F08-DB2A-4299-83F4-22503EDA5DBA}"/>
              </a:ext>
            </a:extLst>
          </p:cNvPr>
          <p:cNvSpPr txBox="1"/>
          <p:nvPr/>
        </p:nvSpPr>
        <p:spPr>
          <a:xfrm>
            <a:off x="5070812" y="2279023"/>
            <a:ext cx="1151608" cy="461665"/>
          </a:xfrm>
          <a:prstGeom prst="rect">
            <a:avLst/>
          </a:prstGeom>
          <a:noFill/>
        </p:spPr>
        <p:txBody>
          <a:bodyPr wrap="square" rtlCol="0">
            <a:spAutoFit/>
          </a:bodyPr>
          <a:lstStyle/>
          <a:p>
            <a:r>
              <a:rPr lang="en-GB" sz="1200" i="1" dirty="0"/>
              <a:t>Incoming Internet traffic</a:t>
            </a:r>
          </a:p>
        </p:txBody>
      </p:sp>
      <p:sp>
        <p:nvSpPr>
          <p:cNvPr id="3" name="Content Placeholder 2">
            <a:extLst>
              <a:ext uri="{FF2B5EF4-FFF2-40B4-BE49-F238E27FC236}">
                <a16:creationId xmlns:a16="http://schemas.microsoft.com/office/drawing/2014/main" id="{415BEDB0-BFB3-426D-B8BB-1F5BDDB0815C}"/>
              </a:ext>
            </a:extLst>
          </p:cNvPr>
          <p:cNvSpPr>
            <a:spLocks noGrp="1"/>
          </p:cNvSpPr>
          <p:nvPr>
            <p:ph idx="1"/>
          </p:nvPr>
        </p:nvSpPr>
        <p:spPr>
          <a:xfrm>
            <a:off x="29668" y="181896"/>
            <a:ext cx="4772871" cy="6513871"/>
          </a:xfrm>
          <a:solidFill>
            <a:schemeClr val="bg1"/>
          </a:solidFill>
        </p:spPr>
        <p:txBody>
          <a:bodyPr/>
          <a:lstStyle/>
          <a:p>
            <a:r>
              <a:rPr lang="en-GB" dirty="0"/>
              <a:t>For inbound Internet traffic to the public IP, </a:t>
            </a:r>
            <a:r>
              <a:rPr lang="en-GB" dirty="0">
                <a:solidFill>
                  <a:srgbClr val="FF0000"/>
                </a:solidFill>
              </a:rPr>
              <a:t>Azure translates the public address to the VM private IP address</a:t>
            </a:r>
          </a:p>
          <a:p>
            <a:r>
              <a:rPr lang="en-GB" dirty="0"/>
              <a:t>Hence, the VM OS only sees the private IP address (e.g. ifconfig command)</a:t>
            </a:r>
          </a:p>
          <a:p>
            <a:r>
              <a:rPr lang="en-GB" dirty="0"/>
              <a:t>Thus, for NSGs the incoming traffic from the Internet and the </a:t>
            </a:r>
            <a:r>
              <a:rPr lang="en-GB" dirty="0" err="1"/>
              <a:t>vNet</a:t>
            </a:r>
            <a:r>
              <a:rPr lang="en-GB" dirty="0"/>
              <a:t> (e.g. between subnets) is treated identically</a:t>
            </a:r>
          </a:p>
          <a:p>
            <a:pPr lvl="1"/>
            <a:r>
              <a:rPr lang="en-GB" dirty="0"/>
              <a:t>Since in both cases the destination IP is now the VM private IP.</a:t>
            </a:r>
          </a:p>
          <a:p>
            <a:r>
              <a:rPr lang="en-GB" dirty="0"/>
              <a:t>NSG incoming rules apply to both Internet and private </a:t>
            </a:r>
            <a:r>
              <a:rPr lang="en-GB" dirty="0" err="1"/>
              <a:t>vNet</a:t>
            </a:r>
            <a:r>
              <a:rPr lang="en-GB" dirty="0"/>
              <a:t> traffic at:</a:t>
            </a:r>
          </a:p>
          <a:p>
            <a:pPr lvl="1"/>
            <a:r>
              <a:rPr lang="en-GB" dirty="0"/>
              <a:t>the network interface</a:t>
            </a:r>
          </a:p>
          <a:p>
            <a:pPr lvl="1"/>
            <a:r>
              <a:rPr lang="en-GB" dirty="0"/>
              <a:t>the subnet the network interface is in</a:t>
            </a:r>
          </a:p>
          <a:p>
            <a:pPr lvl="1"/>
            <a:r>
              <a:rPr lang="en-GB" dirty="0"/>
              <a:t>or both. </a:t>
            </a:r>
          </a:p>
          <a:p>
            <a:r>
              <a:rPr lang="en-GB" dirty="0"/>
              <a:t>If a network security group prevents the traffic flow, the communication with the public IP address also fails.</a:t>
            </a:r>
          </a:p>
        </p:txBody>
      </p:sp>
    </p:spTree>
    <p:extLst>
      <p:ext uri="{BB962C8B-B14F-4D97-AF65-F5344CB8AC3E}">
        <p14:creationId xmlns:p14="http://schemas.microsoft.com/office/powerpoint/2010/main" val="44195014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ED059-B77B-4FDD-AB61-CC9E7DDD141E}"/>
              </a:ext>
            </a:extLst>
          </p:cNvPr>
          <p:cNvSpPr>
            <a:spLocks noGrp="1"/>
          </p:cNvSpPr>
          <p:nvPr>
            <p:ph type="title"/>
          </p:nvPr>
        </p:nvSpPr>
        <p:spPr/>
        <p:txBody>
          <a:bodyPr/>
          <a:lstStyle/>
          <a:p>
            <a:r>
              <a:rPr lang="en-GB" dirty="0"/>
              <a:t>NSG Note</a:t>
            </a:r>
          </a:p>
        </p:txBody>
      </p:sp>
      <p:sp>
        <p:nvSpPr>
          <p:cNvPr id="3" name="Content Placeholder 2">
            <a:extLst>
              <a:ext uri="{FF2B5EF4-FFF2-40B4-BE49-F238E27FC236}">
                <a16:creationId xmlns:a16="http://schemas.microsoft.com/office/drawing/2014/main" id="{B327DC32-764E-4B0A-B612-9C7DA45CD2A4}"/>
              </a:ext>
            </a:extLst>
          </p:cNvPr>
          <p:cNvSpPr>
            <a:spLocks noGrp="1"/>
          </p:cNvSpPr>
          <p:nvPr>
            <p:ph idx="1"/>
          </p:nvPr>
        </p:nvSpPr>
        <p:spPr/>
        <p:txBody>
          <a:bodyPr/>
          <a:lstStyle/>
          <a:p>
            <a:r>
              <a:rPr lang="en-GB" dirty="0"/>
              <a:t>NSG are separate Azure resources</a:t>
            </a:r>
          </a:p>
          <a:p>
            <a:r>
              <a:rPr lang="en-GB" dirty="0"/>
              <a:t>You can apply (link) the same NSG to multiple NICs/subnets</a:t>
            </a:r>
          </a:p>
          <a:p>
            <a:pPr lvl="1"/>
            <a:r>
              <a:rPr lang="en-GB" dirty="0"/>
              <a:t>The same rules are applied this way to multiple VMs</a:t>
            </a:r>
          </a:p>
        </p:txBody>
      </p:sp>
      <p:sp>
        <p:nvSpPr>
          <p:cNvPr id="4" name="Footer Placeholder 3">
            <a:extLst>
              <a:ext uri="{FF2B5EF4-FFF2-40B4-BE49-F238E27FC236}">
                <a16:creationId xmlns:a16="http://schemas.microsoft.com/office/drawing/2014/main" id="{94A37996-CA46-4A72-B11B-594F06919509}"/>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73893597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7AE0-AD58-41DC-8AEE-EC465DEA1646}"/>
              </a:ext>
            </a:extLst>
          </p:cNvPr>
          <p:cNvSpPr>
            <a:spLocks noGrp="1"/>
          </p:cNvSpPr>
          <p:nvPr>
            <p:ph type="title"/>
          </p:nvPr>
        </p:nvSpPr>
        <p:spPr/>
        <p:txBody>
          <a:bodyPr/>
          <a:lstStyle/>
          <a:p>
            <a:r>
              <a:rPr lang="en-GB" dirty="0"/>
              <a:t>TCP/IP Overview</a:t>
            </a:r>
          </a:p>
        </p:txBody>
      </p:sp>
      <p:pic>
        <p:nvPicPr>
          <p:cNvPr id="13" name="Content Placeholder 12" descr="Computer with solid fill">
            <a:extLst>
              <a:ext uri="{FF2B5EF4-FFF2-40B4-BE49-F238E27FC236}">
                <a16:creationId xmlns:a16="http://schemas.microsoft.com/office/drawing/2014/main" id="{7B8DE787-8DF6-4A22-81A0-FD65629EC027}"/>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464" y="3858137"/>
            <a:ext cx="1679848" cy="1679848"/>
          </a:xfrm>
        </p:spPr>
      </p:pic>
      <p:sp>
        <p:nvSpPr>
          <p:cNvPr id="4" name="Footer Placeholder 3">
            <a:extLst>
              <a:ext uri="{FF2B5EF4-FFF2-40B4-BE49-F238E27FC236}">
                <a16:creationId xmlns:a16="http://schemas.microsoft.com/office/drawing/2014/main" id="{11528C29-7966-45A6-A7BA-24231A9352C2}"/>
              </a:ext>
            </a:extLst>
          </p:cNvPr>
          <p:cNvSpPr>
            <a:spLocks noGrp="1"/>
          </p:cNvSpPr>
          <p:nvPr>
            <p:ph type="ftr" sz="quarter" idx="10"/>
          </p:nvPr>
        </p:nvSpPr>
        <p:spPr/>
        <p:txBody>
          <a:bodyPr/>
          <a:lstStyle/>
          <a:p>
            <a:pPr>
              <a:defRPr/>
            </a:pPr>
            <a:r>
              <a:rPr lang="en-US" altLang="en-US"/>
              <a:t>WEB</a:t>
            </a:r>
            <a:endParaRPr lang="en-US" altLang="en-US" dirty="0"/>
          </a:p>
        </p:txBody>
      </p:sp>
      <p:sp>
        <p:nvSpPr>
          <p:cNvPr id="5" name="Rectangle 4">
            <a:extLst>
              <a:ext uri="{FF2B5EF4-FFF2-40B4-BE49-F238E27FC236}">
                <a16:creationId xmlns:a16="http://schemas.microsoft.com/office/drawing/2014/main" id="{61A912DA-454C-4862-8ED9-00F2059705C2}"/>
              </a:ext>
            </a:extLst>
          </p:cNvPr>
          <p:cNvSpPr/>
          <p:nvPr/>
        </p:nvSpPr>
        <p:spPr bwMode="auto">
          <a:xfrm>
            <a:off x="1232017" y="1093708"/>
            <a:ext cx="1586442" cy="71283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Source IP Address</a:t>
            </a:r>
          </a:p>
        </p:txBody>
      </p:sp>
      <p:sp>
        <p:nvSpPr>
          <p:cNvPr id="6" name="Rectangle 5">
            <a:extLst>
              <a:ext uri="{FF2B5EF4-FFF2-40B4-BE49-F238E27FC236}">
                <a16:creationId xmlns:a16="http://schemas.microsoft.com/office/drawing/2014/main" id="{A58CA26F-9E71-4110-A8CB-BE3A022BA864}"/>
              </a:ext>
            </a:extLst>
          </p:cNvPr>
          <p:cNvSpPr/>
          <p:nvPr/>
        </p:nvSpPr>
        <p:spPr bwMode="auto">
          <a:xfrm>
            <a:off x="2818459" y="1093707"/>
            <a:ext cx="1586442" cy="71283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Source IP Address</a:t>
            </a:r>
          </a:p>
        </p:txBody>
      </p:sp>
      <p:sp>
        <p:nvSpPr>
          <p:cNvPr id="7" name="Rectangle 6">
            <a:extLst>
              <a:ext uri="{FF2B5EF4-FFF2-40B4-BE49-F238E27FC236}">
                <a16:creationId xmlns:a16="http://schemas.microsoft.com/office/drawing/2014/main" id="{6C4C143B-EC70-4770-8934-D10384151ED7}"/>
              </a:ext>
            </a:extLst>
          </p:cNvPr>
          <p:cNvSpPr/>
          <p:nvPr/>
        </p:nvSpPr>
        <p:spPr bwMode="auto">
          <a:xfrm>
            <a:off x="4932140" y="1093708"/>
            <a:ext cx="1586442" cy="71283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Source Port Number</a:t>
            </a:r>
          </a:p>
        </p:txBody>
      </p:sp>
      <p:sp>
        <p:nvSpPr>
          <p:cNvPr id="8" name="Rectangle 7">
            <a:extLst>
              <a:ext uri="{FF2B5EF4-FFF2-40B4-BE49-F238E27FC236}">
                <a16:creationId xmlns:a16="http://schemas.microsoft.com/office/drawing/2014/main" id="{265947D3-4DC6-4C74-95A6-C30275342226}"/>
              </a:ext>
            </a:extLst>
          </p:cNvPr>
          <p:cNvSpPr/>
          <p:nvPr/>
        </p:nvSpPr>
        <p:spPr bwMode="auto">
          <a:xfrm>
            <a:off x="6518582" y="1093707"/>
            <a:ext cx="1586442" cy="71283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Destination Port Number</a:t>
            </a:r>
          </a:p>
        </p:txBody>
      </p:sp>
      <p:sp>
        <p:nvSpPr>
          <p:cNvPr id="9" name="Rectangle 8">
            <a:extLst>
              <a:ext uri="{FF2B5EF4-FFF2-40B4-BE49-F238E27FC236}">
                <a16:creationId xmlns:a16="http://schemas.microsoft.com/office/drawing/2014/main" id="{C14164E4-C36A-49A9-ACF1-D7CE9DDE5C4A}"/>
              </a:ext>
            </a:extLst>
          </p:cNvPr>
          <p:cNvSpPr/>
          <p:nvPr/>
        </p:nvSpPr>
        <p:spPr bwMode="auto">
          <a:xfrm>
            <a:off x="4404901" y="1093707"/>
            <a:ext cx="537326" cy="712839"/>
          </a:xfrm>
          <a:prstGeom prst="rect">
            <a:avLst/>
          </a:prstGeom>
          <a:noFill/>
          <a:ln w="2540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a:extLst>
              <a:ext uri="{FF2B5EF4-FFF2-40B4-BE49-F238E27FC236}">
                <a16:creationId xmlns:a16="http://schemas.microsoft.com/office/drawing/2014/main" id="{AC63B3A6-3FDB-437E-B19D-CF962AA8BB95}"/>
              </a:ext>
            </a:extLst>
          </p:cNvPr>
          <p:cNvSpPr txBox="1"/>
          <p:nvPr/>
        </p:nvSpPr>
        <p:spPr>
          <a:xfrm>
            <a:off x="1928640" y="713994"/>
            <a:ext cx="1219245" cy="369332"/>
          </a:xfrm>
          <a:prstGeom prst="rect">
            <a:avLst/>
          </a:prstGeom>
          <a:noFill/>
        </p:spPr>
        <p:txBody>
          <a:bodyPr wrap="none" rtlCol="0">
            <a:spAutoFit/>
          </a:bodyPr>
          <a:lstStyle/>
          <a:p>
            <a:r>
              <a:rPr lang="en-GB" i="1" dirty="0"/>
              <a:t>IP Header</a:t>
            </a:r>
          </a:p>
        </p:txBody>
      </p:sp>
      <p:sp>
        <p:nvSpPr>
          <p:cNvPr id="11" name="TextBox 10">
            <a:extLst>
              <a:ext uri="{FF2B5EF4-FFF2-40B4-BE49-F238E27FC236}">
                <a16:creationId xmlns:a16="http://schemas.microsoft.com/office/drawing/2014/main" id="{A2FBBE1D-5987-4ACB-9725-4A388E813920}"/>
              </a:ext>
            </a:extLst>
          </p:cNvPr>
          <p:cNvSpPr txBox="1"/>
          <p:nvPr/>
        </p:nvSpPr>
        <p:spPr>
          <a:xfrm>
            <a:off x="5763132" y="713994"/>
            <a:ext cx="2009909" cy="369332"/>
          </a:xfrm>
          <a:prstGeom prst="rect">
            <a:avLst/>
          </a:prstGeom>
          <a:noFill/>
        </p:spPr>
        <p:txBody>
          <a:bodyPr wrap="none" rtlCol="0">
            <a:spAutoFit/>
          </a:bodyPr>
          <a:lstStyle/>
          <a:p>
            <a:r>
              <a:rPr lang="en-GB" i="1" dirty="0"/>
              <a:t>TCP/UDP Header</a:t>
            </a:r>
          </a:p>
        </p:txBody>
      </p:sp>
      <p:pic>
        <p:nvPicPr>
          <p:cNvPr id="16" name="Graphic 15" descr="Server with solid fill">
            <a:extLst>
              <a:ext uri="{FF2B5EF4-FFF2-40B4-BE49-F238E27FC236}">
                <a16:creationId xmlns:a16="http://schemas.microsoft.com/office/drawing/2014/main" id="{78A35C9F-1346-47BD-89B0-58A626ABC1D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60667" y="3482155"/>
            <a:ext cx="1981200" cy="1981200"/>
          </a:xfrm>
          <a:prstGeom prst="rect">
            <a:avLst/>
          </a:prstGeom>
        </p:spPr>
      </p:pic>
      <p:sp>
        <p:nvSpPr>
          <p:cNvPr id="17" name="TextBox 16">
            <a:extLst>
              <a:ext uri="{FF2B5EF4-FFF2-40B4-BE49-F238E27FC236}">
                <a16:creationId xmlns:a16="http://schemas.microsoft.com/office/drawing/2014/main" id="{B69838FA-EFD8-4D3C-849C-4A1D1B7858FB}"/>
              </a:ext>
            </a:extLst>
          </p:cNvPr>
          <p:cNvSpPr txBox="1"/>
          <p:nvPr/>
        </p:nvSpPr>
        <p:spPr>
          <a:xfrm>
            <a:off x="162236" y="5282346"/>
            <a:ext cx="1402948" cy="369332"/>
          </a:xfrm>
          <a:prstGeom prst="rect">
            <a:avLst/>
          </a:prstGeom>
          <a:noFill/>
        </p:spPr>
        <p:txBody>
          <a:bodyPr wrap="none" rtlCol="0">
            <a:spAutoFit/>
          </a:bodyPr>
          <a:lstStyle/>
          <a:p>
            <a:r>
              <a:rPr lang="en-GB" dirty="0"/>
              <a:t>196.45.22.1</a:t>
            </a:r>
          </a:p>
        </p:txBody>
      </p:sp>
      <p:sp>
        <p:nvSpPr>
          <p:cNvPr id="18" name="TextBox 17">
            <a:extLst>
              <a:ext uri="{FF2B5EF4-FFF2-40B4-BE49-F238E27FC236}">
                <a16:creationId xmlns:a16="http://schemas.microsoft.com/office/drawing/2014/main" id="{B1E06D2F-9567-469C-A683-7243D595EEBD}"/>
              </a:ext>
            </a:extLst>
          </p:cNvPr>
          <p:cNvSpPr txBox="1"/>
          <p:nvPr/>
        </p:nvSpPr>
        <p:spPr>
          <a:xfrm>
            <a:off x="6220296" y="5330619"/>
            <a:ext cx="1402948" cy="369332"/>
          </a:xfrm>
          <a:prstGeom prst="rect">
            <a:avLst/>
          </a:prstGeom>
          <a:noFill/>
        </p:spPr>
        <p:txBody>
          <a:bodyPr wrap="none" rtlCol="0">
            <a:spAutoFit/>
          </a:bodyPr>
          <a:lstStyle/>
          <a:p>
            <a:r>
              <a:rPr lang="en-GB" dirty="0"/>
              <a:t>201.45.66.3</a:t>
            </a:r>
          </a:p>
        </p:txBody>
      </p:sp>
      <p:pic>
        <p:nvPicPr>
          <p:cNvPr id="20" name="Graphic 19" descr="Spider with solid fill">
            <a:extLst>
              <a:ext uri="{FF2B5EF4-FFF2-40B4-BE49-F238E27FC236}">
                <a16:creationId xmlns:a16="http://schemas.microsoft.com/office/drawing/2014/main" id="{C8A8A3D7-5D9C-437A-B5CF-A21DA1B5EE5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745222" y="3591518"/>
            <a:ext cx="914400" cy="914400"/>
          </a:xfrm>
          <a:prstGeom prst="rect">
            <a:avLst/>
          </a:prstGeom>
        </p:spPr>
      </p:pic>
      <p:sp>
        <p:nvSpPr>
          <p:cNvPr id="21" name="TextBox 20">
            <a:extLst>
              <a:ext uri="{FF2B5EF4-FFF2-40B4-BE49-F238E27FC236}">
                <a16:creationId xmlns:a16="http://schemas.microsoft.com/office/drawing/2014/main" id="{8E3A7943-5AF0-4897-9243-0B328D69F5E1}"/>
              </a:ext>
            </a:extLst>
          </p:cNvPr>
          <p:cNvSpPr txBox="1"/>
          <p:nvPr/>
        </p:nvSpPr>
        <p:spPr>
          <a:xfrm>
            <a:off x="7735390" y="4578452"/>
            <a:ext cx="1398781" cy="646331"/>
          </a:xfrm>
          <a:prstGeom prst="rect">
            <a:avLst/>
          </a:prstGeom>
          <a:noFill/>
        </p:spPr>
        <p:txBody>
          <a:bodyPr wrap="none" rtlCol="0">
            <a:spAutoFit/>
          </a:bodyPr>
          <a:lstStyle/>
          <a:p>
            <a:r>
              <a:rPr lang="en-GB" dirty="0"/>
              <a:t>Web Server</a:t>
            </a:r>
          </a:p>
          <a:p>
            <a:r>
              <a:rPr lang="en-GB" dirty="0"/>
              <a:t>Port 80</a:t>
            </a:r>
          </a:p>
        </p:txBody>
      </p:sp>
      <p:sp>
        <p:nvSpPr>
          <p:cNvPr id="22" name="Arrow: Right 21">
            <a:extLst>
              <a:ext uri="{FF2B5EF4-FFF2-40B4-BE49-F238E27FC236}">
                <a16:creationId xmlns:a16="http://schemas.microsoft.com/office/drawing/2014/main" id="{304D01AD-CACB-4232-A1BB-A062B9C01E2F}"/>
              </a:ext>
            </a:extLst>
          </p:cNvPr>
          <p:cNvSpPr/>
          <p:nvPr/>
        </p:nvSpPr>
        <p:spPr bwMode="auto">
          <a:xfrm>
            <a:off x="1779664" y="3482155"/>
            <a:ext cx="3592765" cy="1257390"/>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Inbound HTTP Request to</a:t>
            </a:r>
          </a:p>
          <a:p>
            <a:pPr marL="0" marR="0" indent="0" algn="ctr" defTabSz="914400" rtl="0" eaLnBrk="0" fontAlgn="base" latinLnBrk="0" hangingPunct="0">
              <a:lnSpc>
                <a:spcPct val="100000"/>
              </a:lnSpc>
              <a:spcBef>
                <a:spcPct val="0"/>
              </a:spcBef>
              <a:spcAft>
                <a:spcPct val="0"/>
              </a:spcAft>
              <a:buClrTx/>
              <a:buSzTx/>
              <a:buFontTx/>
              <a:buNone/>
              <a:tabLst/>
            </a:pPr>
            <a:r>
              <a:rPr lang="en-GB" dirty="0"/>
              <a:t>201.45.66.3 port 80</a:t>
            </a:r>
            <a:r>
              <a:rPr kumimoji="0" lang="en-GB" sz="1800" b="0" i="0" u="none" strike="noStrike" cap="none" normalizeH="0" baseline="0" dirty="0">
                <a:ln>
                  <a:noFill/>
                </a:ln>
                <a:solidFill>
                  <a:schemeClr val="tx1"/>
                </a:solidFill>
                <a:effectLst/>
                <a:latin typeface="Helvetica" panose="020B0604020202020204" pitchFamily="34" charset="0"/>
              </a:rPr>
              <a:t> </a:t>
            </a:r>
          </a:p>
        </p:txBody>
      </p:sp>
      <p:grpSp>
        <p:nvGrpSpPr>
          <p:cNvPr id="27" name="Group 26">
            <a:extLst>
              <a:ext uri="{FF2B5EF4-FFF2-40B4-BE49-F238E27FC236}">
                <a16:creationId xmlns:a16="http://schemas.microsoft.com/office/drawing/2014/main" id="{9A2FE8C7-80FE-4ECF-A5BD-6AC6D45C7610}"/>
              </a:ext>
            </a:extLst>
          </p:cNvPr>
          <p:cNvGrpSpPr/>
          <p:nvPr/>
        </p:nvGrpSpPr>
        <p:grpSpPr>
          <a:xfrm>
            <a:off x="1189706" y="3150138"/>
            <a:ext cx="4156947" cy="369332"/>
            <a:chOff x="1710813" y="3150138"/>
            <a:chExt cx="4156947" cy="369332"/>
          </a:xfrm>
        </p:grpSpPr>
        <p:sp>
          <p:nvSpPr>
            <p:cNvPr id="23" name="TextBox 22">
              <a:extLst>
                <a:ext uri="{FF2B5EF4-FFF2-40B4-BE49-F238E27FC236}">
                  <a16:creationId xmlns:a16="http://schemas.microsoft.com/office/drawing/2014/main" id="{CAA8C508-E25C-452F-94F1-D62186AABE65}"/>
                </a:ext>
              </a:extLst>
            </p:cNvPr>
            <p:cNvSpPr txBox="1"/>
            <p:nvPr/>
          </p:nvSpPr>
          <p:spPr>
            <a:xfrm>
              <a:off x="1710813" y="3150138"/>
              <a:ext cx="1402948" cy="369332"/>
            </a:xfrm>
            <a:prstGeom prst="rect">
              <a:avLst/>
            </a:prstGeom>
            <a:solidFill>
              <a:schemeClr val="bg2"/>
            </a:solidFill>
            <a:ln w="19050">
              <a:solidFill>
                <a:schemeClr val="tx1"/>
              </a:solidFill>
            </a:ln>
          </p:spPr>
          <p:txBody>
            <a:bodyPr wrap="none" rtlCol="0">
              <a:spAutoFit/>
            </a:bodyPr>
            <a:lstStyle/>
            <a:p>
              <a:r>
                <a:rPr lang="en-GB" dirty="0"/>
                <a:t>196.45.22.1</a:t>
              </a:r>
            </a:p>
          </p:txBody>
        </p:sp>
        <p:sp>
          <p:nvSpPr>
            <p:cNvPr id="24" name="TextBox 23">
              <a:extLst>
                <a:ext uri="{FF2B5EF4-FFF2-40B4-BE49-F238E27FC236}">
                  <a16:creationId xmlns:a16="http://schemas.microsoft.com/office/drawing/2014/main" id="{1483300F-5BCD-4B02-80D0-60B81994603C}"/>
                </a:ext>
              </a:extLst>
            </p:cNvPr>
            <p:cNvSpPr txBox="1"/>
            <p:nvPr/>
          </p:nvSpPr>
          <p:spPr>
            <a:xfrm>
              <a:off x="3113761" y="3150138"/>
              <a:ext cx="1402948" cy="369332"/>
            </a:xfrm>
            <a:prstGeom prst="rect">
              <a:avLst/>
            </a:prstGeom>
            <a:solidFill>
              <a:schemeClr val="bg2"/>
            </a:solidFill>
            <a:ln w="19050">
              <a:solidFill>
                <a:schemeClr val="tx1"/>
              </a:solidFill>
            </a:ln>
          </p:spPr>
          <p:txBody>
            <a:bodyPr wrap="none" rtlCol="0">
              <a:spAutoFit/>
            </a:bodyPr>
            <a:lstStyle/>
            <a:p>
              <a:r>
                <a:rPr lang="en-GB" b="1" dirty="0"/>
                <a:t>201.45.66.3</a:t>
              </a:r>
            </a:p>
          </p:txBody>
        </p:sp>
        <p:sp>
          <p:nvSpPr>
            <p:cNvPr id="25" name="TextBox 24">
              <a:extLst>
                <a:ext uri="{FF2B5EF4-FFF2-40B4-BE49-F238E27FC236}">
                  <a16:creationId xmlns:a16="http://schemas.microsoft.com/office/drawing/2014/main" id="{13D29025-852C-46FF-9D28-58B12E41A02F}"/>
                </a:ext>
              </a:extLst>
            </p:cNvPr>
            <p:cNvSpPr txBox="1"/>
            <p:nvPr/>
          </p:nvSpPr>
          <p:spPr>
            <a:xfrm>
              <a:off x="4516709" y="3150138"/>
              <a:ext cx="697627" cy="369332"/>
            </a:xfrm>
            <a:prstGeom prst="rect">
              <a:avLst/>
            </a:prstGeom>
            <a:solidFill>
              <a:schemeClr val="bg2"/>
            </a:solidFill>
            <a:ln w="19050">
              <a:solidFill>
                <a:schemeClr val="tx1"/>
              </a:solidFill>
            </a:ln>
          </p:spPr>
          <p:txBody>
            <a:bodyPr wrap="none" rtlCol="0">
              <a:spAutoFit/>
            </a:bodyPr>
            <a:lstStyle/>
            <a:p>
              <a:pPr algn="ctr"/>
              <a:r>
                <a:rPr lang="en-GB" dirty="0"/>
                <a:t>4567</a:t>
              </a:r>
            </a:p>
          </p:txBody>
        </p:sp>
        <p:sp>
          <p:nvSpPr>
            <p:cNvPr id="26" name="TextBox 25">
              <a:extLst>
                <a:ext uri="{FF2B5EF4-FFF2-40B4-BE49-F238E27FC236}">
                  <a16:creationId xmlns:a16="http://schemas.microsoft.com/office/drawing/2014/main" id="{57136DD1-2F0B-4C27-9E81-E2FE5A464287}"/>
                </a:ext>
              </a:extLst>
            </p:cNvPr>
            <p:cNvSpPr txBox="1"/>
            <p:nvPr/>
          </p:nvSpPr>
          <p:spPr>
            <a:xfrm>
              <a:off x="5201901" y="3150138"/>
              <a:ext cx="665859" cy="369332"/>
            </a:xfrm>
            <a:prstGeom prst="rect">
              <a:avLst/>
            </a:prstGeom>
            <a:solidFill>
              <a:schemeClr val="bg2"/>
            </a:solidFill>
            <a:ln w="19050">
              <a:solidFill>
                <a:schemeClr val="tx1"/>
              </a:solidFill>
            </a:ln>
          </p:spPr>
          <p:txBody>
            <a:bodyPr wrap="square" rtlCol="0">
              <a:spAutoFit/>
            </a:bodyPr>
            <a:lstStyle/>
            <a:p>
              <a:pPr algn="ctr"/>
              <a:r>
                <a:rPr lang="en-GB" b="1" dirty="0"/>
                <a:t>80</a:t>
              </a:r>
            </a:p>
          </p:txBody>
        </p:sp>
      </p:grpSp>
      <p:grpSp>
        <p:nvGrpSpPr>
          <p:cNvPr id="28" name="Group 27">
            <a:extLst>
              <a:ext uri="{FF2B5EF4-FFF2-40B4-BE49-F238E27FC236}">
                <a16:creationId xmlns:a16="http://schemas.microsoft.com/office/drawing/2014/main" id="{D36F3FE5-67C2-4780-9AC6-91BD904F60FD}"/>
              </a:ext>
            </a:extLst>
          </p:cNvPr>
          <p:cNvGrpSpPr/>
          <p:nvPr/>
        </p:nvGrpSpPr>
        <p:grpSpPr>
          <a:xfrm>
            <a:off x="1328010" y="5852989"/>
            <a:ext cx="4159230" cy="369332"/>
            <a:chOff x="1710813" y="3150138"/>
            <a:chExt cx="4159230" cy="369332"/>
          </a:xfrm>
        </p:grpSpPr>
        <p:sp>
          <p:nvSpPr>
            <p:cNvPr id="29" name="TextBox 28">
              <a:extLst>
                <a:ext uri="{FF2B5EF4-FFF2-40B4-BE49-F238E27FC236}">
                  <a16:creationId xmlns:a16="http://schemas.microsoft.com/office/drawing/2014/main" id="{95CA4171-366E-4049-B354-00B38D7BC501}"/>
                </a:ext>
              </a:extLst>
            </p:cNvPr>
            <p:cNvSpPr txBox="1"/>
            <p:nvPr/>
          </p:nvSpPr>
          <p:spPr>
            <a:xfrm>
              <a:off x="1710813" y="3150138"/>
              <a:ext cx="1402948" cy="369332"/>
            </a:xfrm>
            <a:prstGeom prst="rect">
              <a:avLst/>
            </a:prstGeom>
            <a:solidFill>
              <a:schemeClr val="bg2"/>
            </a:solidFill>
            <a:ln w="19050">
              <a:solidFill>
                <a:schemeClr val="tx1"/>
              </a:solidFill>
            </a:ln>
          </p:spPr>
          <p:txBody>
            <a:bodyPr wrap="none" rtlCol="0">
              <a:spAutoFit/>
            </a:bodyPr>
            <a:lstStyle/>
            <a:p>
              <a:r>
                <a:rPr lang="en-GB" dirty="0"/>
                <a:t>201.45.66.3</a:t>
              </a:r>
            </a:p>
          </p:txBody>
        </p:sp>
        <p:sp>
          <p:nvSpPr>
            <p:cNvPr id="30" name="TextBox 29">
              <a:extLst>
                <a:ext uri="{FF2B5EF4-FFF2-40B4-BE49-F238E27FC236}">
                  <a16:creationId xmlns:a16="http://schemas.microsoft.com/office/drawing/2014/main" id="{0BC9886B-2554-405D-91EA-B24A77A4414B}"/>
                </a:ext>
              </a:extLst>
            </p:cNvPr>
            <p:cNvSpPr txBox="1"/>
            <p:nvPr/>
          </p:nvSpPr>
          <p:spPr>
            <a:xfrm>
              <a:off x="3113761" y="3150138"/>
              <a:ext cx="1402948" cy="369332"/>
            </a:xfrm>
            <a:prstGeom prst="rect">
              <a:avLst/>
            </a:prstGeom>
            <a:solidFill>
              <a:schemeClr val="bg2"/>
            </a:solidFill>
            <a:ln w="19050">
              <a:solidFill>
                <a:schemeClr val="tx1"/>
              </a:solidFill>
            </a:ln>
          </p:spPr>
          <p:txBody>
            <a:bodyPr wrap="none" rtlCol="0">
              <a:spAutoFit/>
            </a:bodyPr>
            <a:lstStyle/>
            <a:p>
              <a:r>
                <a:rPr lang="en-GB" b="1" dirty="0"/>
                <a:t>196.45.22.1</a:t>
              </a:r>
            </a:p>
          </p:txBody>
        </p:sp>
        <p:sp>
          <p:nvSpPr>
            <p:cNvPr id="31" name="TextBox 30">
              <a:extLst>
                <a:ext uri="{FF2B5EF4-FFF2-40B4-BE49-F238E27FC236}">
                  <a16:creationId xmlns:a16="http://schemas.microsoft.com/office/drawing/2014/main" id="{2302C84C-A4BE-46B9-BBAB-ADC3733CCDBC}"/>
                </a:ext>
              </a:extLst>
            </p:cNvPr>
            <p:cNvSpPr txBox="1"/>
            <p:nvPr/>
          </p:nvSpPr>
          <p:spPr>
            <a:xfrm>
              <a:off x="4516708" y="3150138"/>
              <a:ext cx="653425" cy="369332"/>
            </a:xfrm>
            <a:prstGeom prst="rect">
              <a:avLst/>
            </a:prstGeom>
            <a:solidFill>
              <a:schemeClr val="bg2"/>
            </a:solidFill>
            <a:ln w="19050">
              <a:solidFill>
                <a:schemeClr val="tx1"/>
              </a:solidFill>
            </a:ln>
          </p:spPr>
          <p:txBody>
            <a:bodyPr wrap="square" rtlCol="0">
              <a:spAutoFit/>
            </a:bodyPr>
            <a:lstStyle/>
            <a:p>
              <a:pPr algn="ctr"/>
              <a:r>
                <a:rPr lang="en-GB" dirty="0"/>
                <a:t>80</a:t>
              </a:r>
            </a:p>
          </p:txBody>
        </p:sp>
        <p:sp>
          <p:nvSpPr>
            <p:cNvPr id="32" name="TextBox 31">
              <a:extLst>
                <a:ext uri="{FF2B5EF4-FFF2-40B4-BE49-F238E27FC236}">
                  <a16:creationId xmlns:a16="http://schemas.microsoft.com/office/drawing/2014/main" id="{D989B83D-9E60-4BB6-85CE-6E6B5AFFCF7F}"/>
                </a:ext>
              </a:extLst>
            </p:cNvPr>
            <p:cNvSpPr txBox="1"/>
            <p:nvPr/>
          </p:nvSpPr>
          <p:spPr>
            <a:xfrm>
              <a:off x="5172416" y="3150138"/>
              <a:ext cx="697627" cy="369332"/>
            </a:xfrm>
            <a:prstGeom prst="rect">
              <a:avLst/>
            </a:prstGeom>
            <a:solidFill>
              <a:schemeClr val="bg2"/>
            </a:solidFill>
            <a:ln w="19050">
              <a:solidFill>
                <a:schemeClr val="tx1"/>
              </a:solidFill>
            </a:ln>
          </p:spPr>
          <p:txBody>
            <a:bodyPr wrap="none" rtlCol="0">
              <a:spAutoFit/>
            </a:bodyPr>
            <a:lstStyle/>
            <a:p>
              <a:r>
                <a:rPr lang="en-GB" b="1" dirty="0"/>
                <a:t>4567</a:t>
              </a:r>
            </a:p>
          </p:txBody>
        </p:sp>
      </p:grpSp>
      <p:sp>
        <p:nvSpPr>
          <p:cNvPr id="33" name="Arrow: Right 32">
            <a:extLst>
              <a:ext uri="{FF2B5EF4-FFF2-40B4-BE49-F238E27FC236}">
                <a16:creationId xmlns:a16="http://schemas.microsoft.com/office/drawing/2014/main" id="{F96530CF-EAE1-4E3A-9CAC-56A5FF4E4CC7}"/>
              </a:ext>
            </a:extLst>
          </p:cNvPr>
          <p:cNvSpPr/>
          <p:nvPr/>
        </p:nvSpPr>
        <p:spPr bwMode="auto">
          <a:xfrm flipH="1">
            <a:off x="1808697" y="4528894"/>
            <a:ext cx="3592765" cy="1257390"/>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HTTP Response to</a:t>
            </a:r>
          </a:p>
          <a:p>
            <a:pPr algn="ctr"/>
            <a:r>
              <a:rPr lang="en-GB" dirty="0"/>
              <a:t>196.45.22.1 port 4567</a:t>
            </a:r>
            <a:r>
              <a:rPr kumimoji="0" lang="en-GB" sz="1800" b="0" i="0" u="none" strike="noStrike" cap="none" normalizeH="0" baseline="0" dirty="0">
                <a:ln>
                  <a:noFill/>
                </a:ln>
                <a:solidFill>
                  <a:schemeClr val="tx1"/>
                </a:solidFill>
                <a:effectLst/>
                <a:latin typeface="Helvetica" panose="020B0604020202020204" pitchFamily="34" charset="0"/>
              </a:rPr>
              <a:t> </a:t>
            </a:r>
          </a:p>
        </p:txBody>
      </p:sp>
      <p:sp>
        <p:nvSpPr>
          <p:cNvPr id="36" name="Rectangle 35">
            <a:extLst>
              <a:ext uri="{FF2B5EF4-FFF2-40B4-BE49-F238E27FC236}">
                <a16:creationId xmlns:a16="http://schemas.microsoft.com/office/drawing/2014/main" id="{364527DA-34B3-4B61-B6A6-8851A04363A9}"/>
              </a:ext>
            </a:extLst>
          </p:cNvPr>
          <p:cNvSpPr/>
          <p:nvPr/>
        </p:nvSpPr>
        <p:spPr bwMode="auto">
          <a:xfrm rot="16200000">
            <a:off x="4314485" y="4417073"/>
            <a:ext cx="3137591" cy="561975"/>
          </a:xfrm>
          <a:prstGeom prst="rect">
            <a:avLst/>
          </a:prstGeom>
          <a:solidFill>
            <a:srgbClr val="FF0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Network Security Group</a:t>
            </a:r>
          </a:p>
        </p:txBody>
      </p:sp>
      <p:sp>
        <p:nvSpPr>
          <p:cNvPr id="37" name="TextBox 36">
            <a:extLst>
              <a:ext uri="{FF2B5EF4-FFF2-40B4-BE49-F238E27FC236}">
                <a16:creationId xmlns:a16="http://schemas.microsoft.com/office/drawing/2014/main" id="{A5EEE5AF-4645-4CC4-824B-7010CB57E820}"/>
              </a:ext>
            </a:extLst>
          </p:cNvPr>
          <p:cNvSpPr txBox="1"/>
          <p:nvPr/>
        </p:nvSpPr>
        <p:spPr>
          <a:xfrm>
            <a:off x="1442676" y="2809092"/>
            <a:ext cx="813043" cy="369332"/>
          </a:xfrm>
          <a:prstGeom prst="rect">
            <a:avLst/>
          </a:prstGeom>
          <a:noFill/>
        </p:spPr>
        <p:txBody>
          <a:bodyPr wrap="none" rtlCol="0">
            <a:spAutoFit/>
          </a:bodyPr>
          <a:lstStyle/>
          <a:p>
            <a:r>
              <a:rPr lang="en-GB" dirty="0" err="1"/>
              <a:t>Src</a:t>
            </a:r>
            <a:r>
              <a:rPr lang="en-GB" dirty="0"/>
              <a:t> IP</a:t>
            </a:r>
          </a:p>
        </p:txBody>
      </p:sp>
      <p:sp>
        <p:nvSpPr>
          <p:cNvPr id="38" name="TextBox 37">
            <a:extLst>
              <a:ext uri="{FF2B5EF4-FFF2-40B4-BE49-F238E27FC236}">
                <a16:creationId xmlns:a16="http://schemas.microsoft.com/office/drawing/2014/main" id="{02B8C252-CC41-43E2-A3C2-0542ED2EFC0D}"/>
              </a:ext>
            </a:extLst>
          </p:cNvPr>
          <p:cNvSpPr txBox="1"/>
          <p:nvPr/>
        </p:nvSpPr>
        <p:spPr>
          <a:xfrm>
            <a:off x="2983804" y="2809092"/>
            <a:ext cx="813043" cy="369332"/>
          </a:xfrm>
          <a:prstGeom prst="rect">
            <a:avLst/>
          </a:prstGeom>
          <a:noFill/>
        </p:spPr>
        <p:txBody>
          <a:bodyPr wrap="none" rtlCol="0">
            <a:spAutoFit/>
          </a:bodyPr>
          <a:lstStyle/>
          <a:p>
            <a:r>
              <a:rPr lang="en-GB" dirty="0" err="1"/>
              <a:t>Dst</a:t>
            </a:r>
            <a:r>
              <a:rPr lang="en-GB" dirty="0"/>
              <a:t> IP</a:t>
            </a:r>
          </a:p>
        </p:txBody>
      </p:sp>
      <p:sp>
        <p:nvSpPr>
          <p:cNvPr id="39" name="TextBox 38">
            <a:extLst>
              <a:ext uri="{FF2B5EF4-FFF2-40B4-BE49-F238E27FC236}">
                <a16:creationId xmlns:a16="http://schemas.microsoft.com/office/drawing/2014/main" id="{5CCFE3D1-2178-4C42-B1BC-748440168FFD}"/>
              </a:ext>
            </a:extLst>
          </p:cNvPr>
          <p:cNvSpPr txBox="1"/>
          <p:nvPr/>
        </p:nvSpPr>
        <p:spPr>
          <a:xfrm>
            <a:off x="3969953" y="2809092"/>
            <a:ext cx="748923" cy="369332"/>
          </a:xfrm>
          <a:prstGeom prst="rect">
            <a:avLst/>
          </a:prstGeom>
          <a:noFill/>
        </p:spPr>
        <p:txBody>
          <a:bodyPr wrap="none" rtlCol="0">
            <a:spAutoFit/>
          </a:bodyPr>
          <a:lstStyle/>
          <a:p>
            <a:r>
              <a:rPr lang="en-GB" dirty="0" err="1"/>
              <a:t>Src</a:t>
            </a:r>
            <a:r>
              <a:rPr lang="en-GB" dirty="0"/>
              <a:t> P</a:t>
            </a:r>
          </a:p>
        </p:txBody>
      </p:sp>
      <p:sp>
        <p:nvSpPr>
          <p:cNvPr id="40" name="TextBox 39">
            <a:extLst>
              <a:ext uri="{FF2B5EF4-FFF2-40B4-BE49-F238E27FC236}">
                <a16:creationId xmlns:a16="http://schemas.microsoft.com/office/drawing/2014/main" id="{54B2A00E-2A01-42EE-9863-5A2CCF559F35}"/>
              </a:ext>
            </a:extLst>
          </p:cNvPr>
          <p:cNvSpPr txBox="1"/>
          <p:nvPr/>
        </p:nvSpPr>
        <p:spPr>
          <a:xfrm>
            <a:off x="4651251" y="2809092"/>
            <a:ext cx="748923" cy="369332"/>
          </a:xfrm>
          <a:prstGeom prst="rect">
            <a:avLst/>
          </a:prstGeom>
          <a:noFill/>
        </p:spPr>
        <p:txBody>
          <a:bodyPr wrap="none" rtlCol="0">
            <a:spAutoFit/>
          </a:bodyPr>
          <a:lstStyle/>
          <a:p>
            <a:r>
              <a:rPr lang="en-GB" dirty="0" err="1"/>
              <a:t>Dst</a:t>
            </a:r>
            <a:r>
              <a:rPr lang="en-GB" dirty="0"/>
              <a:t> P</a:t>
            </a:r>
          </a:p>
        </p:txBody>
      </p:sp>
      <p:sp>
        <p:nvSpPr>
          <p:cNvPr id="41" name="TextBox 40">
            <a:extLst>
              <a:ext uri="{FF2B5EF4-FFF2-40B4-BE49-F238E27FC236}">
                <a16:creationId xmlns:a16="http://schemas.microsoft.com/office/drawing/2014/main" id="{EE94754D-C20A-40EF-889B-C5C4E550688E}"/>
              </a:ext>
            </a:extLst>
          </p:cNvPr>
          <p:cNvSpPr txBox="1"/>
          <p:nvPr/>
        </p:nvSpPr>
        <p:spPr>
          <a:xfrm>
            <a:off x="1578755" y="6214471"/>
            <a:ext cx="813043" cy="369332"/>
          </a:xfrm>
          <a:prstGeom prst="rect">
            <a:avLst/>
          </a:prstGeom>
          <a:noFill/>
        </p:spPr>
        <p:txBody>
          <a:bodyPr wrap="none" rtlCol="0">
            <a:spAutoFit/>
          </a:bodyPr>
          <a:lstStyle/>
          <a:p>
            <a:r>
              <a:rPr lang="en-GB" dirty="0" err="1"/>
              <a:t>Src</a:t>
            </a:r>
            <a:r>
              <a:rPr lang="en-GB" dirty="0"/>
              <a:t> IP</a:t>
            </a:r>
          </a:p>
        </p:txBody>
      </p:sp>
      <p:sp>
        <p:nvSpPr>
          <p:cNvPr id="42" name="TextBox 41">
            <a:extLst>
              <a:ext uri="{FF2B5EF4-FFF2-40B4-BE49-F238E27FC236}">
                <a16:creationId xmlns:a16="http://schemas.microsoft.com/office/drawing/2014/main" id="{93DFE1F2-ED60-4AE6-87A3-FD9C07F65ACC}"/>
              </a:ext>
            </a:extLst>
          </p:cNvPr>
          <p:cNvSpPr txBox="1"/>
          <p:nvPr/>
        </p:nvSpPr>
        <p:spPr>
          <a:xfrm>
            <a:off x="3119883" y="6214471"/>
            <a:ext cx="813043" cy="369332"/>
          </a:xfrm>
          <a:prstGeom prst="rect">
            <a:avLst/>
          </a:prstGeom>
          <a:noFill/>
        </p:spPr>
        <p:txBody>
          <a:bodyPr wrap="none" rtlCol="0">
            <a:spAutoFit/>
          </a:bodyPr>
          <a:lstStyle/>
          <a:p>
            <a:r>
              <a:rPr lang="en-GB" dirty="0" err="1"/>
              <a:t>Dst</a:t>
            </a:r>
            <a:r>
              <a:rPr lang="en-GB" dirty="0"/>
              <a:t> IP</a:t>
            </a:r>
          </a:p>
        </p:txBody>
      </p:sp>
      <p:sp>
        <p:nvSpPr>
          <p:cNvPr id="43" name="TextBox 42">
            <a:extLst>
              <a:ext uri="{FF2B5EF4-FFF2-40B4-BE49-F238E27FC236}">
                <a16:creationId xmlns:a16="http://schemas.microsoft.com/office/drawing/2014/main" id="{42341C27-8FBC-43EB-BD12-D7EF42F96E6A}"/>
              </a:ext>
            </a:extLst>
          </p:cNvPr>
          <p:cNvSpPr txBox="1"/>
          <p:nvPr/>
        </p:nvSpPr>
        <p:spPr>
          <a:xfrm>
            <a:off x="4106032" y="6214471"/>
            <a:ext cx="748923" cy="369332"/>
          </a:xfrm>
          <a:prstGeom prst="rect">
            <a:avLst/>
          </a:prstGeom>
          <a:noFill/>
        </p:spPr>
        <p:txBody>
          <a:bodyPr wrap="none" rtlCol="0">
            <a:spAutoFit/>
          </a:bodyPr>
          <a:lstStyle/>
          <a:p>
            <a:r>
              <a:rPr lang="en-GB" dirty="0" err="1"/>
              <a:t>Src</a:t>
            </a:r>
            <a:r>
              <a:rPr lang="en-GB" dirty="0"/>
              <a:t> P</a:t>
            </a:r>
          </a:p>
        </p:txBody>
      </p:sp>
      <p:sp>
        <p:nvSpPr>
          <p:cNvPr id="44" name="TextBox 43">
            <a:extLst>
              <a:ext uri="{FF2B5EF4-FFF2-40B4-BE49-F238E27FC236}">
                <a16:creationId xmlns:a16="http://schemas.microsoft.com/office/drawing/2014/main" id="{15F4F656-B6B3-4FB5-BDA3-480D48DDEAD8}"/>
              </a:ext>
            </a:extLst>
          </p:cNvPr>
          <p:cNvSpPr txBox="1"/>
          <p:nvPr/>
        </p:nvSpPr>
        <p:spPr>
          <a:xfrm>
            <a:off x="4787330" y="6214471"/>
            <a:ext cx="748923" cy="369332"/>
          </a:xfrm>
          <a:prstGeom prst="rect">
            <a:avLst/>
          </a:prstGeom>
          <a:noFill/>
        </p:spPr>
        <p:txBody>
          <a:bodyPr wrap="none" rtlCol="0">
            <a:spAutoFit/>
          </a:bodyPr>
          <a:lstStyle/>
          <a:p>
            <a:r>
              <a:rPr lang="en-GB" dirty="0" err="1"/>
              <a:t>Dst</a:t>
            </a:r>
            <a:r>
              <a:rPr lang="en-GB" dirty="0"/>
              <a:t> P</a:t>
            </a:r>
          </a:p>
        </p:txBody>
      </p:sp>
      <p:pic>
        <p:nvPicPr>
          <p:cNvPr id="47" name="Graphic 46" descr="Browser window with solid fill">
            <a:extLst>
              <a:ext uri="{FF2B5EF4-FFF2-40B4-BE49-F238E27FC236}">
                <a16:creationId xmlns:a16="http://schemas.microsoft.com/office/drawing/2014/main" id="{57901DA8-A716-41E4-A34F-E1F5D4E4358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8554" y="3519470"/>
            <a:ext cx="633146" cy="633146"/>
          </a:xfrm>
          <a:prstGeom prst="rect">
            <a:avLst/>
          </a:prstGeom>
        </p:spPr>
      </p:pic>
      <p:sp>
        <p:nvSpPr>
          <p:cNvPr id="48" name="TextBox 47">
            <a:extLst>
              <a:ext uri="{FF2B5EF4-FFF2-40B4-BE49-F238E27FC236}">
                <a16:creationId xmlns:a16="http://schemas.microsoft.com/office/drawing/2014/main" id="{092535C7-40B5-47BD-AE0E-3D6D348922AF}"/>
              </a:ext>
            </a:extLst>
          </p:cNvPr>
          <p:cNvSpPr txBox="1"/>
          <p:nvPr/>
        </p:nvSpPr>
        <p:spPr>
          <a:xfrm>
            <a:off x="612096" y="3802201"/>
            <a:ext cx="697627" cy="369332"/>
          </a:xfrm>
          <a:prstGeom prst="rect">
            <a:avLst/>
          </a:prstGeom>
          <a:noFill/>
        </p:spPr>
        <p:txBody>
          <a:bodyPr wrap="none" rtlCol="0">
            <a:spAutoFit/>
          </a:bodyPr>
          <a:lstStyle/>
          <a:p>
            <a:r>
              <a:rPr lang="en-GB" dirty="0"/>
              <a:t>4567</a:t>
            </a:r>
          </a:p>
        </p:txBody>
      </p:sp>
      <p:sp>
        <p:nvSpPr>
          <p:cNvPr id="49" name="TextBox 48">
            <a:extLst>
              <a:ext uri="{FF2B5EF4-FFF2-40B4-BE49-F238E27FC236}">
                <a16:creationId xmlns:a16="http://schemas.microsoft.com/office/drawing/2014/main" id="{1E88631D-8729-4698-BFE8-CBDA034242E3}"/>
              </a:ext>
            </a:extLst>
          </p:cNvPr>
          <p:cNvSpPr txBox="1"/>
          <p:nvPr/>
        </p:nvSpPr>
        <p:spPr>
          <a:xfrm>
            <a:off x="-40204" y="3055799"/>
            <a:ext cx="944756" cy="584775"/>
          </a:xfrm>
          <a:prstGeom prst="rect">
            <a:avLst/>
          </a:prstGeom>
          <a:noFill/>
        </p:spPr>
        <p:txBody>
          <a:bodyPr wrap="square" rtlCol="0">
            <a:spAutoFit/>
          </a:bodyPr>
          <a:lstStyle/>
          <a:p>
            <a:pPr algn="ctr"/>
            <a:r>
              <a:rPr lang="en-GB" sz="1600" i="1" dirty="0"/>
              <a:t>Web Browser</a:t>
            </a:r>
          </a:p>
        </p:txBody>
      </p:sp>
      <p:sp>
        <p:nvSpPr>
          <p:cNvPr id="50" name="TextBox 49">
            <a:extLst>
              <a:ext uri="{FF2B5EF4-FFF2-40B4-BE49-F238E27FC236}">
                <a16:creationId xmlns:a16="http://schemas.microsoft.com/office/drawing/2014/main" id="{DFB2193A-2460-41DF-92D9-01F600225098}"/>
              </a:ext>
            </a:extLst>
          </p:cNvPr>
          <p:cNvSpPr txBox="1"/>
          <p:nvPr/>
        </p:nvSpPr>
        <p:spPr>
          <a:xfrm>
            <a:off x="68566" y="2047155"/>
            <a:ext cx="3932926" cy="646331"/>
          </a:xfrm>
          <a:prstGeom prst="rect">
            <a:avLst/>
          </a:prstGeom>
          <a:solidFill>
            <a:schemeClr val="bg1"/>
          </a:solidFill>
          <a:ln>
            <a:solidFill>
              <a:srgbClr val="FF0000"/>
            </a:solidFill>
          </a:ln>
        </p:spPr>
        <p:txBody>
          <a:bodyPr wrap="square" rtlCol="0">
            <a:spAutoFit/>
          </a:bodyPr>
          <a:lstStyle/>
          <a:p>
            <a:r>
              <a:rPr lang="en-GB" i="1" dirty="0"/>
              <a:t>Note: the browser dynamically picks a suitable port number e.g. 4567</a:t>
            </a:r>
          </a:p>
        </p:txBody>
      </p:sp>
      <p:sp>
        <p:nvSpPr>
          <p:cNvPr id="51" name="TextBox 50">
            <a:extLst>
              <a:ext uri="{FF2B5EF4-FFF2-40B4-BE49-F238E27FC236}">
                <a16:creationId xmlns:a16="http://schemas.microsoft.com/office/drawing/2014/main" id="{A3EB49FB-037F-438E-A2DF-058D25CF30F1}"/>
              </a:ext>
            </a:extLst>
          </p:cNvPr>
          <p:cNvSpPr txBox="1"/>
          <p:nvPr/>
        </p:nvSpPr>
        <p:spPr>
          <a:xfrm>
            <a:off x="6255717" y="5859415"/>
            <a:ext cx="2831968" cy="923330"/>
          </a:xfrm>
          <a:prstGeom prst="rect">
            <a:avLst/>
          </a:prstGeom>
          <a:solidFill>
            <a:schemeClr val="bg1"/>
          </a:solidFill>
          <a:ln>
            <a:solidFill>
              <a:srgbClr val="FF0000"/>
            </a:solidFill>
          </a:ln>
        </p:spPr>
        <p:txBody>
          <a:bodyPr wrap="square" rtlCol="0">
            <a:spAutoFit/>
          </a:bodyPr>
          <a:lstStyle/>
          <a:p>
            <a:r>
              <a:rPr lang="en-GB" i="1" dirty="0"/>
              <a:t>Port 80 is a standardised (aka well-known) port number for HTTP traffic</a:t>
            </a:r>
          </a:p>
        </p:txBody>
      </p:sp>
      <p:sp>
        <p:nvSpPr>
          <p:cNvPr id="52" name="Arrow: Right 51">
            <a:extLst>
              <a:ext uri="{FF2B5EF4-FFF2-40B4-BE49-F238E27FC236}">
                <a16:creationId xmlns:a16="http://schemas.microsoft.com/office/drawing/2014/main" id="{C7578D01-391C-4CA3-A9A4-4CC3E4493896}"/>
              </a:ext>
            </a:extLst>
          </p:cNvPr>
          <p:cNvSpPr/>
          <p:nvPr/>
        </p:nvSpPr>
        <p:spPr bwMode="auto">
          <a:xfrm>
            <a:off x="6220296" y="2394667"/>
            <a:ext cx="2840845" cy="513599"/>
          </a:xfrm>
          <a:prstGeom prst="rightArrow">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INBOUND TO VM</a:t>
            </a:r>
          </a:p>
        </p:txBody>
      </p:sp>
      <p:sp>
        <p:nvSpPr>
          <p:cNvPr id="53" name="Arrow: Right 52">
            <a:extLst>
              <a:ext uri="{FF2B5EF4-FFF2-40B4-BE49-F238E27FC236}">
                <a16:creationId xmlns:a16="http://schemas.microsoft.com/office/drawing/2014/main" id="{650004D6-08DF-4186-A3DA-6658F35B5C86}"/>
              </a:ext>
            </a:extLst>
          </p:cNvPr>
          <p:cNvSpPr/>
          <p:nvPr/>
        </p:nvSpPr>
        <p:spPr bwMode="auto">
          <a:xfrm flipH="1">
            <a:off x="6214403" y="2879889"/>
            <a:ext cx="2840845" cy="513599"/>
          </a:xfrm>
          <a:prstGeom prst="rightArrow">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r" defTabSz="914400" rtl="0" eaLnBrk="0" fontAlgn="base" latinLnBrk="0" hangingPunct="0">
              <a:lnSpc>
                <a:spcPct val="100000"/>
              </a:lnSpc>
              <a:spcBef>
                <a:spcPct val="0"/>
              </a:spcBef>
              <a:spcAft>
                <a:spcPct val="0"/>
              </a:spcAft>
              <a:buClrTx/>
              <a:buSzTx/>
              <a:buFontTx/>
              <a:buNone/>
              <a:tabLst/>
            </a:pPr>
            <a:r>
              <a:rPr lang="en-GB" b="1" dirty="0">
                <a:solidFill>
                  <a:schemeClr val="bg1"/>
                </a:solidFill>
              </a:rPr>
              <a:t>OUT</a:t>
            </a:r>
            <a:r>
              <a:rPr kumimoji="0" lang="en-GB" sz="1800" b="1" i="0" u="none" strike="noStrike" cap="none" normalizeH="0" baseline="0" dirty="0">
                <a:ln>
                  <a:noFill/>
                </a:ln>
                <a:solidFill>
                  <a:schemeClr val="bg1"/>
                </a:solidFill>
                <a:effectLst/>
                <a:latin typeface="Helvetica" panose="020B0604020202020204" pitchFamily="34" charset="0"/>
              </a:rPr>
              <a:t>BOUND FROM VM</a:t>
            </a:r>
          </a:p>
        </p:txBody>
      </p:sp>
      <p:sp>
        <p:nvSpPr>
          <p:cNvPr id="3" name="TextBox 2">
            <a:extLst>
              <a:ext uri="{FF2B5EF4-FFF2-40B4-BE49-F238E27FC236}">
                <a16:creationId xmlns:a16="http://schemas.microsoft.com/office/drawing/2014/main" id="{BAF3353A-4FF3-457A-9723-C2A532AA4537}"/>
              </a:ext>
            </a:extLst>
          </p:cNvPr>
          <p:cNvSpPr txBox="1"/>
          <p:nvPr/>
        </p:nvSpPr>
        <p:spPr>
          <a:xfrm>
            <a:off x="6132646" y="1886562"/>
            <a:ext cx="2568771" cy="523220"/>
          </a:xfrm>
          <a:prstGeom prst="rect">
            <a:avLst/>
          </a:prstGeom>
          <a:noFill/>
        </p:spPr>
        <p:txBody>
          <a:bodyPr wrap="square" rtlCol="0">
            <a:spAutoFit/>
          </a:bodyPr>
          <a:lstStyle/>
          <a:p>
            <a:r>
              <a:rPr lang="en-GB" sz="1400" i="1" dirty="0"/>
              <a:t>Rules are applied to the  Requests not the Responses</a:t>
            </a:r>
          </a:p>
        </p:txBody>
      </p:sp>
    </p:spTree>
    <p:extLst>
      <p:ext uri="{BB962C8B-B14F-4D97-AF65-F5344CB8AC3E}">
        <p14:creationId xmlns:p14="http://schemas.microsoft.com/office/powerpoint/2010/main" val="29496591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2ACC3-59E8-4C7E-9B46-2FE74108A825}"/>
              </a:ext>
            </a:extLst>
          </p:cNvPr>
          <p:cNvSpPr>
            <a:spLocks noGrp="1"/>
          </p:cNvSpPr>
          <p:nvPr>
            <p:ph type="title"/>
          </p:nvPr>
        </p:nvSpPr>
        <p:spPr>
          <a:xfrm>
            <a:off x="257175" y="-1"/>
            <a:ext cx="8686800" cy="723331"/>
          </a:xfrm>
        </p:spPr>
        <p:txBody>
          <a:bodyPr/>
          <a:lstStyle/>
          <a:p>
            <a:r>
              <a:rPr lang="en-GB" dirty="0"/>
              <a:t>Inbound Rule</a:t>
            </a:r>
            <a:br>
              <a:rPr lang="en-GB" dirty="0"/>
            </a:br>
            <a:r>
              <a:rPr lang="en-GB" sz="2000" dirty="0"/>
              <a:t>(Traffic into VM)</a:t>
            </a:r>
            <a:endParaRPr lang="en-GB" dirty="0"/>
          </a:p>
        </p:txBody>
      </p:sp>
      <p:sp>
        <p:nvSpPr>
          <p:cNvPr id="3" name="Content Placeholder 2">
            <a:extLst>
              <a:ext uri="{FF2B5EF4-FFF2-40B4-BE49-F238E27FC236}">
                <a16:creationId xmlns:a16="http://schemas.microsoft.com/office/drawing/2014/main" id="{C8819F86-DBA7-4366-A4F1-7482F18EE374}"/>
              </a:ext>
            </a:extLst>
          </p:cNvPr>
          <p:cNvSpPr>
            <a:spLocks noGrp="1"/>
          </p:cNvSpPr>
          <p:nvPr>
            <p:ph idx="1"/>
          </p:nvPr>
        </p:nvSpPr>
        <p:spPr>
          <a:xfrm>
            <a:off x="700585" y="723331"/>
            <a:ext cx="7915701" cy="5115494"/>
          </a:xfrm>
        </p:spPr>
        <p:txBody>
          <a:bodyPr/>
          <a:lstStyle/>
          <a:p>
            <a:r>
              <a:rPr lang="en-GB" b="1" dirty="0"/>
              <a:t>Name</a:t>
            </a:r>
            <a:r>
              <a:rPr lang="en-GB" dirty="0"/>
              <a:t>: usually you name it something that indicates what it is doing</a:t>
            </a:r>
          </a:p>
          <a:p>
            <a:r>
              <a:rPr lang="en-GB" b="1" dirty="0"/>
              <a:t>Priority</a:t>
            </a:r>
            <a:r>
              <a:rPr lang="en-GB" dirty="0"/>
              <a:t>: affects the order in which rules are applied. The lower the numerical value then the earlier the rule is applied.</a:t>
            </a:r>
          </a:p>
          <a:p>
            <a:r>
              <a:rPr lang="en-GB" b="1" dirty="0"/>
              <a:t>Source</a:t>
            </a:r>
            <a:r>
              <a:rPr lang="en-GB" dirty="0"/>
              <a:t>: range of IP addresses that we accept traffic from.</a:t>
            </a:r>
            <a:br>
              <a:rPr lang="en-GB" dirty="0"/>
            </a:br>
            <a:r>
              <a:rPr lang="en-GB" dirty="0">
                <a:solidFill>
                  <a:srgbClr val="FF0000"/>
                </a:solidFill>
              </a:rPr>
              <a:t>Any</a:t>
            </a:r>
            <a:r>
              <a:rPr lang="en-GB" dirty="0"/>
              <a:t>: if we don’t care where the traffic comes from</a:t>
            </a:r>
          </a:p>
          <a:p>
            <a:r>
              <a:rPr lang="en-GB" b="1" dirty="0"/>
              <a:t>Source Port</a:t>
            </a:r>
            <a:r>
              <a:rPr lang="en-GB" dirty="0"/>
              <a:t>: source port range</a:t>
            </a:r>
            <a:br>
              <a:rPr lang="en-GB" dirty="0"/>
            </a:br>
            <a:r>
              <a:rPr lang="en-GB" b="1" dirty="0">
                <a:solidFill>
                  <a:srgbClr val="FF0000"/>
                </a:solidFill>
              </a:rPr>
              <a:t>*</a:t>
            </a:r>
            <a:r>
              <a:rPr lang="en-GB" dirty="0"/>
              <a:t>: if we don’t care which application/service the traffic comes from</a:t>
            </a:r>
          </a:p>
          <a:p>
            <a:r>
              <a:rPr lang="en-GB" b="1" dirty="0"/>
              <a:t>Destination</a:t>
            </a:r>
            <a:r>
              <a:rPr lang="en-GB" dirty="0"/>
              <a:t>: range of IP address of VMs that can receive this type traffic e.g. we could identify two specific VMs that should receive this type of traffic</a:t>
            </a:r>
            <a:br>
              <a:rPr lang="en-GB" dirty="0"/>
            </a:br>
            <a:r>
              <a:rPr lang="en-GB" dirty="0">
                <a:solidFill>
                  <a:srgbClr val="FF0000"/>
                </a:solidFill>
              </a:rPr>
              <a:t>Any</a:t>
            </a:r>
            <a:r>
              <a:rPr lang="en-GB" dirty="0"/>
              <a:t>: if all VMs should receive the traffic i.e. we don’t care</a:t>
            </a:r>
          </a:p>
          <a:p>
            <a:r>
              <a:rPr lang="en-GB" b="1" dirty="0"/>
              <a:t>Destination Port</a:t>
            </a:r>
            <a:r>
              <a:rPr lang="en-GB" dirty="0"/>
              <a:t>: specify the port(s) or range of ports we should accept incoming traffic on, often just a single input port number (such as 80 for HTTP traffic) </a:t>
            </a:r>
            <a:r>
              <a:rPr lang="en-GB" dirty="0">
                <a:sym typeface="Wingdings" panose="05000000000000000000" pitchFamily="2" charset="2"/>
              </a:rPr>
              <a:t> </a:t>
            </a:r>
            <a:r>
              <a:rPr lang="en-GB" dirty="0">
                <a:solidFill>
                  <a:srgbClr val="FF0000"/>
                </a:solidFill>
                <a:sym typeface="Wingdings" panose="05000000000000000000" pitchFamily="2" charset="2"/>
              </a:rPr>
              <a:t>REQUIRED</a:t>
            </a:r>
            <a:endParaRPr lang="en-GB" dirty="0">
              <a:solidFill>
                <a:srgbClr val="FF0000"/>
              </a:solidFill>
            </a:endParaRPr>
          </a:p>
          <a:p>
            <a:r>
              <a:rPr lang="en-GB" b="1" dirty="0"/>
              <a:t>Protocol</a:t>
            </a:r>
            <a:r>
              <a:rPr lang="en-GB" dirty="0"/>
              <a:t>: Choose from Any/TCP/UDP/ICMP</a:t>
            </a:r>
          </a:p>
          <a:p>
            <a:r>
              <a:rPr lang="en-GB" b="1" dirty="0"/>
              <a:t>Action</a:t>
            </a:r>
            <a:r>
              <a:rPr lang="en-GB" dirty="0"/>
              <a:t>: accept the </a:t>
            </a:r>
            <a:r>
              <a:rPr lang="en-GB" dirty="0" err="1"/>
              <a:t>trafiic</a:t>
            </a:r>
            <a:r>
              <a:rPr lang="en-GB" dirty="0"/>
              <a:t> (Allow) or block it (Deny)</a:t>
            </a:r>
          </a:p>
          <a:p>
            <a:endParaRPr lang="en-GB" dirty="0"/>
          </a:p>
        </p:txBody>
      </p:sp>
      <p:sp>
        <p:nvSpPr>
          <p:cNvPr id="4" name="Footer Placeholder 3">
            <a:extLst>
              <a:ext uri="{FF2B5EF4-FFF2-40B4-BE49-F238E27FC236}">
                <a16:creationId xmlns:a16="http://schemas.microsoft.com/office/drawing/2014/main" id="{0679E4B6-81E0-45A2-ADB8-F5982206897F}"/>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56986737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2ACC3-59E8-4C7E-9B46-2FE74108A825}"/>
              </a:ext>
            </a:extLst>
          </p:cNvPr>
          <p:cNvSpPr>
            <a:spLocks noGrp="1"/>
          </p:cNvSpPr>
          <p:nvPr>
            <p:ph type="title"/>
          </p:nvPr>
        </p:nvSpPr>
        <p:spPr>
          <a:xfrm>
            <a:off x="257175" y="0"/>
            <a:ext cx="8686800" cy="837708"/>
          </a:xfrm>
        </p:spPr>
        <p:txBody>
          <a:bodyPr/>
          <a:lstStyle/>
          <a:p>
            <a:r>
              <a:rPr lang="en-GB" dirty="0"/>
              <a:t>Outbound Rule</a:t>
            </a:r>
            <a:br>
              <a:rPr lang="en-GB" dirty="0"/>
            </a:br>
            <a:r>
              <a:rPr lang="en-GB" sz="2000" dirty="0"/>
              <a:t>(Traffic from VM)</a:t>
            </a:r>
            <a:endParaRPr lang="en-GB" dirty="0"/>
          </a:p>
        </p:txBody>
      </p:sp>
      <p:sp>
        <p:nvSpPr>
          <p:cNvPr id="3" name="Content Placeholder 2">
            <a:extLst>
              <a:ext uri="{FF2B5EF4-FFF2-40B4-BE49-F238E27FC236}">
                <a16:creationId xmlns:a16="http://schemas.microsoft.com/office/drawing/2014/main" id="{C8819F86-DBA7-4366-A4F1-7482F18EE374}"/>
              </a:ext>
            </a:extLst>
          </p:cNvPr>
          <p:cNvSpPr>
            <a:spLocks noGrp="1"/>
          </p:cNvSpPr>
          <p:nvPr>
            <p:ph idx="1"/>
          </p:nvPr>
        </p:nvSpPr>
        <p:spPr>
          <a:xfrm>
            <a:off x="530942" y="938981"/>
            <a:ext cx="8259097" cy="4899844"/>
          </a:xfrm>
        </p:spPr>
        <p:txBody>
          <a:bodyPr/>
          <a:lstStyle/>
          <a:p>
            <a:r>
              <a:rPr lang="en-GB" b="1" dirty="0"/>
              <a:t>Name</a:t>
            </a:r>
            <a:r>
              <a:rPr lang="en-GB" dirty="0"/>
              <a:t>: usually you name it something that indicates what it is doing</a:t>
            </a:r>
          </a:p>
          <a:p>
            <a:r>
              <a:rPr lang="en-GB" b="1" dirty="0"/>
              <a:t>Priority</a:t>
            </a:r>
            <a:r>
              <a:rPr lang="en-GB" dirty="0"/>
              <a:t>:100 to 4096 and affects the order in which rules are applied. The lower the numerical value then the earlier the rule is applied. </a:t>
            </a:r>
          </a:p>
          <a:p>
            <a:r>
              <a:rPr lang="en-GB" b="1" dirty="0"/>
              <a:t>Source</a:t>
            </a:r>
            <a:r>
              <a:rPr lang="en-GB" dirty="0"/>
              <a:t>: range of IP addresses of VMs that can send this type traffic. </a:t>
            </a:r>
            <a:br>
              <a:rPr lang="en-GB" dirty="0"/>
            </a:br>
            <a:r>
              <a:rPr lang="en-GB" dirty="0">
                <a:solidFill>
                  <a:srgbClr val="FF0000"/>
                </a:solidFill>
              </a:rPr>
              <a:t>Any</a:t>
            </a:r>
            <a:r>
              <a:rPr lang="en-GB" dirty="0"/>
              <a:t>: e.g. we may want to grant </a:t>
            </a:r>
            <a:r>
              <a:rPr lang="en-GB" u="sng" dirty="0"/>
              <a:t>all the VMs </a:t>
            </a:r>
            <a:r>
              <a:rPr lang="en-GB" dirty="0"/>
              <a:t>access to a webserver outside the subnet</a:t>
            </a:r>
          </a:p>
          <a:p>
            <a:r>
              <a:rPr lang="en-GB" b="1" dirty="0"/>
              <a:t>Source Port</a:t>
            </a:r>
            <a:r>
              <a:rPr lang="en-GB" dirty="0"/>
              <a:t>: source port range</a:t>
            </a:r>
            <a:br>
              <a:rPr lang="en-GB" dirty="0"/>
            </a:br>
            <a:r>
              <a:rPr lang="en-GB" b="1" dirty="0">
                <a:solidFill>
                  <a:srgbClr val="FF0000"/>
                </a:solidFill>
              </a:rPr>
              <a:t>*</a:t>
            </a:r>
            <a:r>
              <a:rPr lang="en-GB" dirty="0"/>
              <a:t>: if we don’t care which application/service the traffic comes from</a:t>
            </a:r>
          </a:p>
          <a:p>
            <a:r>
              <a:rPr lang="en-GB" b="1" dirty="0"/>
              <a:t>Destination</a:t>
            </a:r>
            <a:r>
              <a:rPr lang="en-GB" dirty="0"/>
              <a:t>: range of IP address that VMs can send this type of traffic to outside of the subnet</a:t>
            </a:r>
            <a:br>
              <a:rPr lang="en-GB" dirty="0"/>
            </a:br>
            <a:r>
              <a:rPr lang="en-GB" dirty="0">
                <a:solidFill>
                  <a:srgbClr val="FF0000"/>
                </a:solidFill>
              </a:rPr>
              <a:t>Any</a:t>
            </a:r>
            <a:r>
              <a:rPr lang="en-GB" dirty="0"/>
              <a:t>: e.g. we may want to grant all the VMs access </a:t>
            </a:r>
            <a:r>
              <a:rPr lang="en-GB" u="sng" dirty="0"/>
              <a:t>to any </a:t>
            </a:r>
            <a:r>
              <a:rPr lang="en-GB" dirty="0"/>
              <a:t>webserver outside the subnet</a:t>
            </a:r>
          </a:p>
          <a:p>
            <a:r>
              <a:rPr lang="en-GB" b="1" dirty="0"/>
              <a:t>Destination Port</a:t>
            </a:r>
            <a:r>
              <a:rPr lang="en-GB" dirty="0"/>
              <a:t>: specify the port(s) or range of ports we should accept incoming traffic on </a:t>
            </a:r>
            <a:r>
              <a:rPr lang="en-GB" dirty="0">
                <a:sym typeface="Wingdings" panose="05000000000000000000" pitchFamily="2" charset="2"/>
              </a:rPr>
              <a:t> </a:t>
            </a:r>
            <a:r>
              <a:rPr lang="en-GB" dirty="0">
                <a:solidFill>
                  <a:srgbClr val="FF0000"/>
                </a:solidFill>
                <a:sym typeface="Wingdings" panose="05000000000000000000" pitchFamily="2" charset="2"/>
              </a:rPr>
              <a:t>REQUIRED</a:t>
            </a:r>
            <a:endParaRPr lang="en-GB" dirty="0">
              <a:solidFill>
                <a:srgbClr val="FF0000"/>
              </a:solidFill>
            </a:endParaRPr>
          </a:p>
          <a:p>
            <a:r>
              <a:rPr lang="en-GB" b="1" dirty="0"/>
              <a:t>Protocol</a:t>
            </a:r>
            <a:r>
              <a:rPr lang="en-GB" dirty="0"/>
              <a:t>: Choose from Any/TCP/UDP/ICMP</a:t>
            </a:r>
          </a:p>
          <a:p>
            <a:r>
              <a:rPr lang="en-GB" b="1" dirty="0"/>
              <a:t>Action</a:t>
            </a:r>
            <a:r>
              <a:rPr lang="en-GB" dirty="0"/>
              <a:t>: accept the </a:t>
            </a:r>
            <a:r>
              <a:rPr lang="en-GB" dirty="0" err="1"/>
              <a:t>trafiic</a:t>
            </a:r>
            <a:r>
              <a:rPr lang="en-GB" dirty="0"/>
              <a:t> (Allow) or block it (Deny)</a:t>
            </a:r>
          </a:p>
          <a:p>
            <a:endParaRPr lang="en-GB" dirty="0"/>
          </a:p>
        </p:txBody>
      </p:sp>
      <p:sp>
        <p:nvSpPr>
          <p:cNvPr id="4" name="Footer Placeholder 3">
            <a:extLst>
              <a:ext uri="{FF2B5EF4-FFF2-40B4-BE49-F238E27FC236}">
                <a16:creationId xmlns:a16="http://schemas.microsoft.com/office/drawing/2014/main" id="{0679E4B6-81E0-45A2-ADB8-F5982206897F}"/>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36772787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81858-FE3D-4748-A8E5-6868BB7C7BFD}"/>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F484D146-48C9-4316-ABB6-930EB9139F14}"/>
              </a:ext>
            </a:extLst>
          </p:cNvPr>
          <p:cNvSpPr>
            <a:spLocks noGrp="1"/>
          </p:cNvSpPr>
          <p:nvPr>
            <p:ph idx="1"/>
          </p:nvPr>
        </p:nvSpPr>
        <p:spPr>
          <a:xfrm>
            <a:off x="1047750" y="937000"/>
            <a:ext cx="7029450" cy="4114800"/>
          </a:xfrm>
        </p:spPr>
        <p:txBody>
          <a:bodyPr/>
          <a:lstStyle/>
          <a:p>
            <a:r>
              <a:rPr lang="en-GB" dirty="0"/>
              <a:t>Inbound rule</a:t>
            </a:r>
          </a:p>
          <a:p>
            <a:endParaRPr lang="en-GB" dirty="0"/>
          </a:p>
          <a:p>
            <a:endParaRPr lang="en-GB" dirty="0"/>
          </a:p>
          <a:p>
            <a:endParaRPr lang="en-GB" dirty="0"/>
          </a:p>
          <a:p>
            <a:endParaRPr lang="en-GB" dirty="0"/>
          </a:p>
          <a:p>
            <a:endParaRPr lang="en-GB" dirty="0"/>
          </a:p>
          <a:p>
            <a:r>
              <a:rPr lang="en-GB" dirty="0"/>
              <a:t>Outbound Rule</a:t>
            </a:r>
          </a:p>
        </p:txBody>
      </p:sp>
      <p:sp>
        <p:nvSpPr>
          <p:cNvPr id="4" name="Footer Placeholder 3">
            <a:extLst>
              <a:ext uri="{FF2B5EF4-FFF2-40B4-BE49-F238E27FC236}">
                <a16:creationId xmlns:a16="http://schemas.microsoft.com/office/drawing/2014/main" id="{C0320863-091D-477A-9A57-65873BF21E3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19D6259-368B-4B08-A118-975BBF4529C4}"/>
              </a:ext>
            </a:extLst>
          </p:cNvPr>
          <p:cNvSpPr txBox="1"/>
          <p:nvPr/>
        </p:nvSpPr>
        <p:spPr>
          <a:xfrm>
            <a:off x="91614" y="3732070"/>
            <a:ext cx="8941721" cy="1477328"/>
          </a:xfrm>
          <a:prstGeom prst="rect">
            <a:avLst/>
          </a:prstGeom>
          <a:solidFill>
            <a:srgbClr val="000000"/>
          </a:solidFill>
        </p:spPr>
        <p:txBody>
          <a:bodyPr wrap="square" rtlCol="0">
            <a:spAutoFit/>
          </a:bodyPr>
          <a:lstStyle/>
          <a:p>
            <a:r>
              <a:rPr lang="en-GB" i="1" dirty="0">
                <a:solidFill>
                  <a:schemeClr val="bg1"/>
                </a:solidFill>
              </a:rPr>
              <a:t>Allow a VM to SSH into machines outside of the </a:t>
            </a:r>
            <a:r>
              <a:rPr lang="en-GB" i="1" dirty="0" err="1">
                <a:solidFill>
                  <a:schemeClr val="bg1"/>
                </a:solidFill>
              </a:rPr>
              <a:t>vNET</a:t>
            </a:r>
            <a:endParaRPr lang="en-GB" i="1" dirty="0">
              <a:solidFill>
                <a:schemeClr val="bg1"/>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nsg</a:t>
            </a:r>
            <a:r>
              <a:rPr lang="en-GB" dirty="0">
                <a:solidFill>
                  <a:schemeClr val="accent1">
                    <a:lumMod val="50000"/>
                  </a:schemeClr>
                </a:solidFill>
              </a:rPr>
              <a:t> rule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nsg</a:t>
            </a:r>
            <a:r>
              <a:rPr lang="en-GB" dirty="0">
                <a:solidFill>
                  <a:schemeClr val="accent1">
                    <a:lumMod val="50000"/>
                  </a:schemeClr>
                </a:solidFill>
              </a:rPr>
              <a:t>-name </a:t>
            </a:r>
            <a:r>
              <a:rPr lang="en-GB" dirty="0" err="1">
                <a:solidFill>
                  <a:srgbClr val="FFC000"/>
                </a:solidFill>
              </a:rPr>
              <a:t>myNSG</a:t>
            </a:r>
            <a:r>
              <a:rPr lang="en-GB" dirty="0">
                <a:solidFill>
                  <a:schemeClr val="accent1">
                    <a:lumMod val="50000"/>
                  </a:schemeClr>
                </a:solidFill>
              </a:rPr>
              <a:t> --name </a:t>
            </a:r>
            <a:r>
              <a:rPr lang="en-GB" dirty="0" err="1">
                <a:solidFill>
                  <a:srgbClr val="FFC000"/>
                </a:solidFill>
              </a:rPr>
              <a:t>myNSGRule</a:t>
            </a:r>
            <a:r>
              <a:rPr lang="en-GB" dirty="0">
                <a:solidFill>
                  <a:schemeClr val="accent1">
                    <a:lumMod val="50000"/>
                  </a:schemeClr>
                </a:solidFill>
              </a:rPr>
              <a:t> --priority </a:t>
            </a:r>
            <a:r>
              <a:rPr lang="en-GB" dirty="0">
                <a:solidFill>
                  <a:srgbClr val="FFC000"/>
                </a:solidFill>
              </a:rPr>
              <a:t>2000</a:t>
            </a:r>
            <a:r>
              <a:rPr lang="en-GB" dirty="0">
                <a:solidFill>
                  <a:schemeClr val="accent1">
                    <a:lumMod val="50000"/>
                  </a:schemeClr>
                </a:solidFill>
              </a:rPr>
              <a:t> --direction </a:t>
            </a:r>
            <a:r>
              <a:rPr lang="en-GB" b="1" dirty="0">
                <a:solidFill>
                  <a:srgbClr val="FFC000"/>
                </a:solidFill>
              </a:rPr>
              <a:t>Outbound</a:t>
            </a:r>
            <a:r>
              <a:rPr lang="en-GB" dirty="0">
                <a:solidFill>
                  <a:schemeClr val="accent1">
                    <a:lumMod val="50000"/>
                  </a:schemeClr>
                </a:solidFill>
              </a:rPr>
              <a:t> --access </a:t>
            </a:r>
            <a:r>
              <a:rPr lang="en-GB" b="1" dirty="0">
                <a:solidFill>
                  <a:srgbClr val="FFC000"/>
                </a:solidFill>
              </a:rPr>
              <a:t>Allow</a:t>
            </a:r>
            <a:r>
              <a:rPr lang="en-GB" dirty="0">
                <a:solidFill>
                  <a:schemeClr val="accent1">
                    <a:lumMod val="50000"/>
                  </a:schemeClr>
                </a:solidFill>
              </a:rPr>
              <a:t> --source-address-prefixes </a:t>
            </a:r>
            <a:r>
              <a:rPr lang="en-GB" dirty="0">
                <a:solidFill>
                  <a:srgbClr val="FFC000"/>
                </a:solidFill>
              </a:rPr>
              <a:t>'*'</a:t>
            </a:r>
            <a:r>
              <a:rPr lang="en-GB" dirty="0">
                <a:solidFill>
                  <a:schemeClr val="accent1">
                    <a:lumMod val="50000"/>
                  </a:schemeClr>
                </a:solidFill>
              </a:rPr>
              <a:t> --source-port-ranges </a:t>
            </a:r>
            <a:r>
              <a:rPr lang="en-GB" dirty="0">
                <a:solidFill>
                  <a:srgbClr val="FFC000"/>
                </a:solidFill>
              </a:rPr>
              <a:t>'*'</a:t>
            </a:r>
            <a:r>
              <a:rPr lang="en-GB" dirty="0">
                <a:solidFill>
                  <a:schemeClr val="accent1">
                    <a:lumMod val="50000"/>
                  </a:schemeClr>
                </a:solidFill>
              </a:rPr>
              <a:t> --destination-address-prefixes </a:t>
            </a:r>
            <a:r>
              <a:rPr lang="en-GB" dirty="0">
                <a:solidFill>
                  <a:srgbClr val="FFC000"/>
                </a:solidFill>
              </a:rPr>
              <a:t>'*' </a:t>
            </a:r>
            <a:r>
              <a:rPr lang="en-GB" dirty="0">
                <a:solidFill>
                  <a:schemeClr val="accent1">
                    <a:lumMod val="50000"/>
                  </a:schemeClr>
                </a:solidFill>
              </a:rPr>
              <a:t>--destination-port-ranges </a:t>
            </a:r>
            <a:r>
              <a:rPr lang="en-GB" dirty="0">
                <a:solidFill>
                  <a:srgbClr val="FFC000"/>
                </a:solidFill>
              </a:rPr>
              <a:t>22</a:t>
            </a:r>
            <a:r>
              <a:rPr lang="en-GB" dirty="0">
                <a:solidFill>
                  <a:schemeClr val="accent1">
                    <a:lumMod val="50000"/>
                  </a:schemeClr>
                </a:solidFill>
              </a:rPr>
              <a:t> --protocol </a:t>
            </a:r>
            <a:r>
              <a:rPr lang="en-GB" dirty="0" err="1">
                <a:solidFill>
                  <a:schemeClr val="accent1">
                    <a:lumMod val="50000"/>
                  </a:schemeClr>
                </a:solidFill>
              </a:rPr>
              <a:t>Tcp</a:t>
            </a:r>
            <a:r>
              <a:rPr lang="en-GB" dirty="0">
                <a:solidFill>
                  <a:schemeClr val="accent1">
                    <a:lumMod val="50000"/>
                  </a:schemeClr>
                </a:solidFill>
              </a:rPr>
              <a:t> --description </a:t>
            </a:r>
            <a:r>
              <a:rPr lang="en-GB" dirty="0">
                <a:solidFill>
                  <a:srgbClr val="FFC000"/>
                </a:solidFill>
              </a:rPr>
              <a:t>"Allow VM to use SSH."</a:t>
            </a:r>
          </a:p>
        </p:txBody>
      </p:sp>
      <p:sp>
        <p:nvSpPr>
          <p:cNvPr id="6" name="TextBox 5">
            <a:extLst>
              <a:ext uri="{FF2B5EF4-FFF2-40B4-BE49-F238E27FC236}">
                <a16:creationId xmlns:a16="http://schemas.microsoft.com/office/drawing/2014/main" id="{DB932F2C-1E11-493B-A5AA-8E634E987358}"/>
              </a:ext>
            </a:extLst>
          </p:cNvPr>
          <p:cNvSpPr txBox="1"/>
          <p:nvPr/>
        </p:nvSpPr>
        <p:spPr>
          <a:xfrm>
            <a:off x="79375" y="1372328"/>
            <a:ext cx="8941721" cy="1477328"/>
          </a:xfrm>
          <a:prstGeom prst="rect">
            <a:avLst/>
          </a:prstGeom>
          <a:solidFill>
            <a:srgbClr val="000000"/>
          </a:solidFill>
        </p:spPr>
        <p:txBody>
          <a:bodyPr wrap="square" rtlCol="0">
            <a:spAutoFit/>
          </a:bodyPr>
          <a:lstStyle/>
          <a:p>
            <a:r>
              <a:rPr lang="en-GB" i="1" dirty="0">
                <a:solidFill>
                  <a:schemeClr val="bg1"/>
                </a:solidFill>
              </a:rPr>
              <a:t>Destination port 80/TCP priority 1000. By default, any source or destination IP is matched. Default access is Allow</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nsg</a:t>
            </a:r>
            <a:r>
              <a:rPr lang="en-GB" dirty="0">
                <a:solidFill>
                  <a:schemeClr val="accent1">
                    <a:lumMod val="50000"/>
                  </a:schemeClr>
                </a:solidFill>
              </a:rPr>
              <a:t> rule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nsg</a:t>
            </a:r>
            <a:r>
              <a:rPr lang="en-GB" dirty="0">
                <a:solidFill>
                  <a:schemeClr val="accent1">
                    <a:lumMod val="50000"/>
                  </a:schemeClr>
                </a:solidFill>
              </a:rPr>
              <a:t>-name </a:t>
            </a:r>
            <a:r>
              <a:rPr lang="en-GB" dirty="0" err="1">
                <a:solidFill>
                  <a:srgbClr val="FFC000"/>
                </a:solidFill>
              </a:rPr>
              <a:t>myNSG</a:t>
            </a:r>
            <a:r>
              <a:rPr lang="en-GB" dirty="0">
                <a:solidFill>
                  <a:schemeClr val="accent1">
                    <a:lumMod val="50000"/>
                  </a:schemeClr>
                </a:solidFill>
              </a:rPr>
              <a:t> --name </a:t>
            </a:r>
            <a:r>
              <a:rPr lang="en-GB" dirty="0" err="1">
                <a:solidFill>
                  <a:srgbClr val="FFC000"/>
                </a:solidFill>
              </a:rPr>
              <a:t>myNSGRule</a:t>
            </a:r>
            <a:r>
              <a:rPr lang="en-GB" dirty="0">
                <a:solidFill>
                  <a:schemeClr val="accent1">
                    <a:lumMod val="50000"/>
                  </a:schemeClr>
                </a:solidFill>
              </a:rPr>
              <a:t> --direction </a:t>
            </a:r>
            <a:r>
              <a:rPr lang="en-GB" b="1" dirty="0">
                <a:solidFill>
                  <a:srgbClr val="FFC000"/>
                </a:solidFill>
              </a:rPr>
              <a:t>Inbound</a:t>
            </a:r>
            <a:r>
              <a:rPr lang="en-GB" dirty="0">
                <a:solidFill>
                  <a:schemeClr val="accent1">
                    <a:lumMod val="50000"/>
                  </a:schemeClr>
                </a:solidFill>
              </a:rPr>
              <a:t> --protocol </a:t>
            </a:r>
            <a:r>
              <a:rPr lang="en-GB" dirty="0" err="1">
                <a:solidFill>
                  <a:srgbClr val="FFC000"/>
                </a:solidFill>
              </a:rPr>
              <a:t>tcp</a:t>
            </a:r>
            <a:r>
              <a:rPr lang="en-GB" dirty="0">
                <a:solidFill>
                  <a:schemeClr val="accent1">
                    <a:lumMod val="50000"/>
                  </a:schemeClr>
                </a:solidFill>
              </a:rPr>
              <a:t> --priority </a:t>
            </a:r>
            <a:r>
              <a:rPr lang="en-GB" dirty="0">
                <a:solidFill>
                  <a:srgbClr val="FFC000"/>
                </a:solidFill>
              </a:rPr>
              <a:t>1000</a:t>
            </a:r>
            <a:r>
              <a:rPr lang="en-GB" dirty="0">
                <a:solidFill>
                  <a:schemeClr val="accent1">
                    <a:lumMod val="50000"/>
                  </a:schemeClr>
                </a:solidFill>
              </a:rPr>
              <a:t> --source-port-ranges </a:t>
            </a:r>
            <a:r>
              <a:rPr lang="en-GB" dirty="0">
                <a:solidFill>
                  <a:srgbClr val="FFC000"/>
                </a:solidFill>
              </a:rPr>
              <a:t>’*’ </a:t>
            </a:r>
            <a:r>
              <a:rPr lang="en-GB" dirty="0">
                <a:solidFill>
                  <a:schemeClr val="accent1">
                    <a:lumMod val="50000"/>
                  </a:schemeClr>
                </a:solidFill>
              </a:rPr>
              <a:t>--destination-port-ranges </a:t>
            </a:r>
            <a:r>
              <a:rPr lang="en-GB" dirty="0">
                <a:solidFill>
                  <a:srgbClr val="FFC000"/>
                </a:solidFill>
              </a:rPr>
              <a:t>80</a:t>
            </a:r>
          </a:p>
        </p:txBody>
      </p:sp>
      <p:sp>
        <p:nvSpPr>
          <p:cNvPr id="7" name="Rectangle 6">
            <a:extLst>
              <a:ext uri="{FF2B5EF4-FFF2-40B4-BE49-F238E27FC236}">
                <a16:creationId xmlns:a16="http://schemas.microsoft.com/office/drawing/2014/main" id="{57C101F3-BE2A-4DCB-AD1C-02A6A5BFFC92}"/>
              </a:ext>
            </a:extLst>
          </p:cNvPr>
          <p:cNvSpPr/>
          <p:nvPr/>
        </p:nvSpPr>
        <p:spPr bwMode="auto">
          <a:xfrm>
            <a:off x="2241755" y="2231478"/>
            <a:ext cx="2109019" cy="334297"/>
          </a:xfrm>
          <a:prstGeom prst="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Rectangle 7">
            <a:extLst>
              <a:ext uri="{FF2B5EF4-FFF2-40B4-BE49-F238E27FC236}">
                <a16:creationId xmlns:a16="http://schemas.microsoft.com/office/drawing/2014/main" id="{4683EA12-E77F-429B-9924-D6A6661FF3AF}"/>
              </a:ext>
            </a:extLst>
          </p:cNvPr>
          <p:cNvSpPr/>
          <p:nvPr/>
        </p:nvSpPr>
        <p:spPr bwMode="auto">
          <a:xfrm>
            <a:off x="3736258" y="4303585"/>
            <a:ext cx="2266336" cy="334297"/>
          </a:xfrm>
          <a:prstGeom prst="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a:extLst>
              <a:ext uri="{FF2B5EF4-FFF2-40B4-BE49-F238E27FC236}">
                <a16:creationId xmlns:a16="http://schemas.microsoft.com/office/drawing/2014/main" id="{D488DE94-D98C-49A7-976B-B5AA496F9A95}"/>
              </a:ext>
            </a:extLst>
          </p:cNvPr>
          <p:cNvSpPr txBox="1"/>
          <p:nvPr/>
        </p:nvSpPr>
        <p:spPr>
          <a:xfrm>
            <a:off x="768824" y="5654722"/>
            <a:ext cx="3970126" cy="369332"/>
          </a:xfrm>
          <a:prstGeom prst="rect">
            <a:avLst/>
          </a:prstGeom>
          <a:noFill/>
        </p:spPr>
        <p:txBody>
          <a:bodyPr wrap="none" rtlCol="0">
            <a:spAutoFit/>
          </a:bodyPr>
          <a:lstStyle/>
          <a:p>
            <a:r>
              <a:rPr lang="en-GB"/>
              <a:t>protocol </a:t>
            </a:r>
            <a:r>
              <a:rPr lang="en-GB" dirty="0"/>
              <a:t>= *, Ah, </a:t>
            </a:r>
            <a:r>
              <a:rPr lang="en-GB" dirty="0" err="1"/>
              <a:t>Esp</a:t>
            </a:r>
            <a:r>
              <a:rPr lang="en-GB" dirty="0"/>
              <a:t>, </a:t>
            </a:r>
            <a:r>
              <a:rPr lang="en-GB" dirty="0" err="1"/>
              <a:t>Icmp</a:t>
            </a:r>
            <a:r>
              <a:rPr lang="en-GB" dirty="0"/>
              <a:t>, </a:t>
            </a:r>
            <a:r>
              <a:rPr lang="en-GB" dirty="0" err="1"/>
              <a:t>Tcp</a:t>
            </a:r>
            <a:r>
              <a:rPr lang="en-GB" dirty="0"/>
              <a:t>, </a:t>
            </a:r>
            <a:r>
              <a:rPr lang="en-GB" dirty="0" err="1"/>
              <a:t>Udp</a:t>
            </a:r>
            <a:endParaRPr lang="en-GB" dirty="0"/>
          </a:p>
        </p:txBody>
      </p:sp>
    </p:spTree>
    <p:extLst>
      <p:ext uri="{BB962C8B-B14F-4D97-AF65-F5344CB8AC3E}">
        <p14:creationId xmlns:p14="http://schemas.microsoft.com/office/powerpoint/2010/main" val="254196521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E3F4C-7B9C-4D5F-872F-ABE7B42A49A2}"/>
              </a:ext>
            </a:extLst>
          </p:cNvPr>
          <p:cNvSpPr>
            <a:spLocks noGrp="1"/>
          </p:cNvSpPr>
          <p:nvPr>
            <p:ph type="title"/>
          </p:nvPr>
        </p:nvSpPr>
        <p:spPr>
          <a:xfrm>
            <a:off x="257175" y="0"/>
            <a:ext cx="8686800" cy="468573"/>
          </a:xfrm>
        </p:spPr>
        <p:txBody>
          <a:bodyPr/>
          <a:lstStyle/>
          <a:p>
            <a:r>
              <a:rPr lang="en-GB" dirty="0"/>
              <a:t>Network Security Rules</a:t>
            </a:r>
          </a:p>
        </p:txBody>
      </p:sp>
      <p:sp>
        <p:nvSpPr>
          <p:cNvPr id="4" name="Footer Placeholder 3">
            <a:extLst>
              <a:ext uri="{FF2B5EF4-FFF2-40B4-BE49-F238E27FC236}">
                <a16:creationId xmlns:a16="http://schemas.microsoft.com/office/drawing/2014/main" id="{27FA9BFA-7341-44E6-8147-2B725650BCA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026FBF27-3BC3-4FE2-BCB5-310E07F4F270}"/>
              </a:ext>
            </a:extLst>
          </p:cNvPr>
          <p:cNvSpPr txBox="1"/>
          <p:nvPr/>
        </p:nvSpPr>
        <p:spPr>
          <a:xfrm>
            <a:off x="150168" y="6073170"/>
            <a:ext cx="4085570" cy="784830"/>
          </a:xfrm>
          <a:prstGeom prst="rect">
            <a:avLst/>
          </a:prstGeom>
          <a:solidFill>
            <a:schemeClr val="bg1"/>
          </a:solidFill>
          <a:ln>
            <a:solidFill>
              <a:srgbClr val="FF0000"/>
            </a:solidFill>
          </a:ln>
        </p:spPr>
        <p:txBody>
          <a:bodyPr wrap="square" rtlCol="0">
            <a:spAutoFit/>
          </a:bodyPr>
          <a:lstStyle/>
          <a:p>
            <a:r>
              <a:rPr lang="en-GB" sz="900" u="sng" dirty="0"/>
              <a:t>Useful Rules</a:t>
            </a:r>
          </a:p>
          <a:p>
            <a:r>
              <a:rPr lang="en-GB" sz="900" dirty="0"/>
              <a:t>SSH is port 22/TCP which should be opened automatically</a:t>
            </a:r>
          </a:p>
          <a:p>
            <a:r>
              <a:rPr lang="en-GB" sz="900" dirty="0"/>
              <a:t>RDP is port 3389/TCP for remote desktop connections</a:t>
            </a:r>
          </a:p>
          <a:p>
            <a:pPr marL="285750" indent="-285750">
              <a:buFont typeface="Wingdings" panose="05000000000000000000" pitchFamily="2" charset="2"/>
              <a:buChar char="v"/>
            </a:pPr>
            <a:r>
              <a:rPr lang="en-GB" sz="900" dirty="0"/>
              <a:t>Source ports are typically set to ANY</a:t>
            </a:r>
          </a:p>
          <a:p>
            <a:pPr marL="285750" indent="-285750">
              <a:buFont typeface="Wingdings" panose="05000000000000000000" pitchFamily="2" charset="2"/>
              <a:buChar char="v"/>
            </a:pPr>
            <a:r>
              <a:rPr lang="en-GB" sz="900" dirty="0"/>
              <a:t>Action is Allow</a:t>
            </a:r>
          </a:p>
        </p:txBody>
      </p:sp>
      <p:sp>
        <p:nvSpPr>
          <p:cNvPr id="6" name="TextBox 5">
            <a:extLst>
              <a:ext uri="{FF2B5EF4-FFF2-40B4-BE49-F238E27FC236}">
                <a16:creationId xmlns:a16="http://schemas.microsoft.com/office/drawing/2014/main" id="{2F25921F-A63B-46D5-99AE-F6B3A2C6BB88}"/>
              </a:ext>
            </a:extLst>
          </p:cNvPr>
          <p:cNvSpPr txBox="1"/>
          <p:nvPr/>
        </p:nvSpPr>
        <p:spPr>
          <a:xfrm>
            <a:off x="101139" y="475215"/>
            <a:ext cx="8941721" cy="5632311"/>
          </a:xfrm>
          <a:prstGeom prst="rect">
            <a:avLst/>
          </a:prstGeom>
          <a:solidFill>
            <a:srgbClr val="000000"/>
          </a:solidFill>
        </p:spPr>
        <p:txBody>
          <a:bodyPr wrap="square" rtlCol="0">
            <a:spAutoFit/>
          </a:bodyPr>
          <a:lstStyle/>
          <a:p>
            <a:r>
              <a:rPr lang="en-GB" u="sng" dirty="0">
                <a:solidFill>
                  <a:schemeClr val="bg1"/>
                </a:solidFill>
              </a:rPr>
              <a:t>CREATE THE NETWORK SECURITY GROUP</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nsg</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r>
              <a:rPr lang="en-GB" dirty="0">
                <a:solidFill>
                  <a:schemeClr val="accent1">
                    <a:lumMod val="50000"/>
                  </a:schemeClr>
                </a:solidFill>
              </a:rPr>
              <a:t> --name </a:t>
            </a:r>
            <a:r>
              <a:rPr lang="en-GB" dirty="0" err="1">
                <a:solidFill>
                  <a:srgbClr val="FFC000"/>
                </a:solidFill>
              </a:rPr>
              <a:t>myNSG</a:t>
            </a:r>
            <a:endParaRPr lang="en-GB" dirty="0">
              <a:solidFill>
                <a:srgbClr val="FFC000"/>
              </a:solidFill>
            </a:endParaRPr>
          </a:p>
          <a:p>
            <a:r>
              <a:rPr lang="en-GB" u="sng" dirty="0">
                <a:solidFill>
                  <a:schemeClr val="bg1"/>
                </a:solidFill>
              </a:rPr>
              <a:t>ADD AN INBOUND NETWORK SECURITY GROUP RULE</a:t>
            </a:r>
          </a:p>
          <a:p>
            <a:r>
              <a:rPr lang="en-GB" i="1" dirty="0">
                <a:solidFill>
                  <a:schemeClr val="bg1"/>
                </a:solidFill>
              </a:rPr>
              <a:t>Destination port 80/TCP priority 1000. Any source or destination IP is the default.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nsg</a:t>
            </a:r>
            <a:r>
              <a:rPr lang="en-GB" dirty="0">
                <a:solidFill>
                  <a:schemeClr val="accent1">
                    <a:lumMod val="50000"/>
                  </a:schemeClr>
                </a:solidFill>
              </a:rPr>
              <a:t> rule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nsg</a:t>
            </a:r>
            <a:r>
              <a:rPr lang="en-GB" dirty="0">
                <a:solidFill>
                  <a:schemeClr val="accent1">
                    <a:lumMod val="50000"/>
                  </a:schemeClr>
                </a:solidFill>
              </a:rPr>
              <a:t>-name </a:t>
            </a:r>
            <a:r>
              <a:rPr lang="en-GB" dirty="0" err="1">
                <a:solidFill>
                  <a:srgbClr val="FFC000"/>
                </a:solidFill>
              </a:rPr>
              <a:t>myNSG</a:t>
            </a:r>
            <a:r>
              <a:rPr lang="en-GB" dirty="0">
                <a:solidFill>
                  <a:schemeClr val="accent1">
                    <a:lumMod val="50000"/>
                  </a:schemeClr>
                </a:solidFill>
              </a:rPr>
              <a:t> --name </a:t>
            </a:r>
            <a:r>
              <a:rPr lang="en-GB" dirty="0" err="1">
                <a:solidFill>
                  <a:srgbClr val="FFC000"/>
                </a:solidFill>
              </a:rPr>
              <a:t>myNSGRule</a:t>
            </a:r>
            <a:r>
              <a:rPr lang="en-GB" dirty="0">
                <a:solidFill>
                  <a:schemeClr val="accent1">
                    <a:lumMod val="50000"/>
                  </a:schemeClr>
                </a:solidFill>
              </a:rPr>
              <a:t> --direction </a:t>
            </a:r>
            <a:r>
              <a:rPr lang="en-GB" dirty="0">
                <a:solidFill>
                  <a:srgbClr val="FFC000"/>
                </a:solidFill>
              </a:rPr>
              <a:t>Inbound</a:t>
            </a:r>
            <a:r>
              <a:rPr lang="en-GB" dirty="0">
                <a:solidFill>
                  <a:schemeClr val="accent1">
                    <a:lumMod val="50000"/>
                  </a:schemeClr>
                </a:solidFill>
              </a:rPr>
              <a:t> --protocol </a:t>
            </a:r>
            <a:r>
              <a:rPr lang="en-GB" dirty="0" err="1">
                <a:solidFill>
                  <a:srgbClr val="FFC000"/>
                </a:solidFill>
              </a:rPr>
              <a:t>tcp</a:t>
            </a:r>
            <a:r>
              <a:rPr lang="en-GB" dirty="0">
                <a:solidFill>
                  <a:schemeClr val="accent1">
                    <a:lumMod val="50000"/>
                  </a:schemeClr>
                </a:solidFill>
              </a:rPr>
              <a:t> --priority </a:t>
            </a:r>
            <a:r>
              <a:rPr lang="en-GB" dirty="0">
                <a:solidFill>
                  <a:srgbClr val="FFC000"/>
                </a:solidFill>
              </a:rPr>
              <a:t>1000</a:t>
            </a:r>
            <a:r>
              <a:rPr lang="en-GB" dirty="0">
                <a:solidFill>
                  <a:schemeClr val="accent1">
                    <a:lumMod val="50000"/>
                  </a:schemeClr>
                </a:solidFill>
              </a:rPr>
              <a:t> --source-port-ranges </a:t>
            </a:r>
            <a:r>
              <a:rPr lang="en-GB" dirty="0">
                <a:solidFill>
                  <a:srgbClr val="FFC000"/>
                </a:solidFill>
              </a:rPr>
              <a:t>’*’ </a:t>
            </a:r>
            <a:r>
              <a:rPr lang="en-GB" dirty="0">
                <a:solidFill>
                  <a:schemeClr val="accent1">
                    <a:lumMod val="50000"/>
                  </a:schemeClr>
                </a:solidFill>
              </a:rPr>
              <a:t>--destination-port-ranges </a:t>
            </a:r>
            <a:r>
              <a:rPr lang="en-GB" dirty="0">
                <a:solidFill>
                  <a:srgbClr val="FFC000"/>
                </a:solidFill>
              </a:rPr>
              <a:t>80</a:t>
            </a:r>
          </a:p>
          <a:p>
            <a:r>
              <a:rPr lang="en-GB" u="sng" dirty="0">
                <a:solidFill>
                  <a:schemeClr val="bg1"/>
                </a:solidFill>
              </a:rPr>
              <a:t>EITHER APPLY TO NIC (control traffic into specific VM)</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update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myNic</a:t>
            </a:r>
            <a:r>
              <a:rPr lang="en-GB" dirty="0">
                <a:solidFill>
                  <a:schemeClr val="accent1">
                    <a:lumMod val="50000"/>
                  </a:schemeClr>
                </a:solidFill>
              </a:rPr>
              <a:t> --network-security-group </a:t>
            </a:r>
            <a:r>
              <a:rPr lang="en-GB" dirty="0" err="1">
                <a:solidFill>
                  <a:srgbClr val="FFC000"/>
                </a:solidFill>
              </a:rPr>
              <a:t>myNSG</a:t>
            </a:r>
            <a:endParaRPr lang="en-GB" dirty="0">
              <a:solidFill>
                <a:srgbClr val="FFC000"/>
              </a:solidFill>
            </a:endParaRPr>
          </a:p>
          <a:p>
            <a:r>
              <a:rPr lang="en-GB" u="sng" dirty="0">
                <a:solidFill>
                  <a:schemeClr val="bg1"/>
                </a:solidFill>
              </a:rPr>
              <a:t>OR APPLY TO SUBNET (control traffic into all VMs on a subnet)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vnet</a:t>
            </a:r>
            <a:r>
              <a:rPr lang="en-GB" dirty="0">
                <a:solidFill>
                  <a:schemeClr val="accent1">
                    <a:lumMod val="50000"/>
                  </a:schemeClr>
                </a:solidFill>
              </a:rPr>
              <a:t> subnet update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myVnet</a:t>
            </a:r>
            <a:r>
              <a:rPr lang="en-GB" dirty="0">
                <a:solidFill>
                  <a:schemeClr val="accent1">
                    <a:lumMod val="50000"/>
                  </a:schemeClr>
                </a:solidFill>
              </a:rPr>
              <a:t> --name </a:t>
            </a:r>
            <a:r>
              <a:rPr lang="en-GB" dirty="0" err="1">
                <a:solidFill>
                  <a:srgbClr val="FFC000"/>
                </a:solidFill>
              </a:rPr>
              <a:t>mySubnet</a:t>
            </a:r>
            <a:r>
              <a:rPr lang="en-GB" dirty="0">
                <a:solidFill>
                  <a:schemeClr val="accent1">
                    <a:lumMod val="50000"/>
                  </a:schemeClr>
                </a:solidFill>
              </a:rPr>
              <a:t> --network-security-group </a:t>
            </a:r>
            <a:r>
              <a:rPr lang="en-GB" dirty="0" err="1">
                <a:solidFill>
                  <a:srgbClr val="FFC000"/>
                </a:solidFill>
              </a:rPr>
              <a:t>myNSG</a:t>
            </a:r>
            <a:endParaRPr lang="en-GB" dirty="0">
              <a:solidFill>
                <a:srgbClr val="FFC000"/>
              </a:solidFill>
            </a:endParaRPr>
          </a:p>
          <a:p>
            <a:r>
              <a:rPr lang="en-GB" u="sng" dirty="0">
                <a:solidFill>
                  <a:schemeClr val="bg1"/>
                </a:solidFill>
              </a:rPr>
              <a:t>DELETE THE RULE, REMOVE NSG FROM NIC AND DELETE THE NSG GROUP</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nsg</a:t>
            </a:r>
            <a:r>
              <a:rPr lang="en-GB" dirty="0">
                <a:solidFill>
                  <a:schemeClr val="accent1">
                    <a:lumMod val="50000"/>
                  </a:schemeClr>
                </a:solidFill>
              </a:rPr>
              <a:t> rule delete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nsg</a:t>
            </a:r>
            <a:r>
              <a:rPr lang="en-GB" dirty="0">
                <a:solidFill>
                  <a:schemeClr val="accent1">
                    <a:lumMod val="50000"/>
                  </a:schemeClr>
                </a:solidFill>
              </a:rPr>
              <a:t>-name </a:t>
            </a:r>
            <a:r>
              <a:rPr lang="en-GB" dirty="0" err="1">
                <a:solidFill>
                  <a:srgbClr val="FFC000"/>
                </a:solidFill>
              </a:rPr>
              <a:t>myNSG</a:t>
            </a:r>
            <a:r>
              <a:rPr lang="en-GB" dirty="0">
                <a:solidFill>
                  <a:schemeClr val="accent1">
                    <a:lumMod val="50000"/>
                  </a:schemeClr>
                </a:solidFill>
              </a:rPr>
              <a:t> --name </a:t>
            </a:r>
            <a:r>
              <a:rPr lang="en-GB" dirty="0" err="1">
                <a:solidFill>
                  <a:srgbClr val="FFC000"/>
                </a:solidFill>
              </a:rPr>
              <a:t>myNSGRule</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nic</a:t>
            </a:r>
            <a:r>
              <a:rPr lang="en-GB" dirty="0">
                <a:solidFill>
                  <a:schemeClr val="accent1">
                    <a:lumMod val="50000"/>
                  </a:schemeClr>
                </a:solidFill>
              </a:rPr>
              <a:t> update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myNic</a:t>
            </a:r>
            <a:r>
              <a:rPr lang="en-GB" dirty="0">
                <a:solidFill>
                  <a:schemeClr val="accent1">
                    <a:lumMod val="50000"/>
                  </a:schemeClr>
                </a:solidFill>
              </a:rPr>
              <a:t> --remove </a:t>
            </a:r>
            <a:r>
              <a:rPr lang="en-GB" dirty="0" err="1">
                <a:solidFill>
                  <a:srgbClr val="FFC000"/>
                </a:solidFill>
              </a:rPr>
              <a:t>networkSecurityGroup</a:t>
            </a:r>
            <a:r>
              <a:rPr lang="en-GB" dirty="0">
                <a:solidFill>
                  <a:schemeClr val="accent1">
                    <a:lumMod val="50000"/>
                  </a:schemeClr>
                </a:solidFill>
              </a:rPr>
              <a:t>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nsg</a:t>
            </a:r>
            <a:r>
              <a:rPr lang="en-GB" dirty="0">
                <a:solidFill>
                  <a:schemeClr val="accent1">
                    <a:lumMod val="50000"/>
                  </a:schemeClr>
                </a:solidFill>
              </a:rPr>
              <a:t> delete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myNSG</a:t>
            </a:r>
            <a:endParaRPr lang="en-GB" dirty="0">
              <a:solidFill>
                <a:srgbClr val="FFC000"/>
              </a:solidFill>
            </a:endParaRPr>
          </a:p>
        </p:txBody>
      </p:sp>
      <p:sp>
        <p:nvSpPr>
          <p:cNvPr id="8" name="TextBox 7">
            <a:extLst>
              <a:ext uri="{FF2B5EF4-FFF2-40B4-BE49-F238E27FC236}">
                <a16:creationId xmlns:a16="http://schemas.microsoft.com/office/drawing/2014/main" id="{5BAA8E54-6560-4211-A127-1DC9CBA6676A}"/>
              </a:ext>
            </a:extLst>
          </p:cNvPr>
          <p:cNvSpPr txBox="1"/>
          <p:nvPr/>
        </p:nvSpPr>
        <p:spPr>
          <a:xfrm>
            <a:off x="5736405" y="6075660"/>
            <a:ext cx="3328219" cy="461665"/>
          </a:xfrm>
          <a:prstGeom prst="rect">
            <a:avLst/>
          </a:prstGeom>
          <a:noFill/>
        </p:spPr>
        <p:txBody>
          <a:bodyPr wrap="square" rtlCol="0">
            <a:spAutoFit/>
          </a:bodyPr>
          <a:lstStyle/>
          <a:p>
            <a:r>
              <a:rPr lang="en-GB" sz="1200" i="1" dirty="0"/>
              <a:t>https://docs.microsoft.com/en-us/azure/virtual-machines/linux/nsg-quickstart</a:t>
            </a:r>
          </a:p>
        </p:txBody>
      </p:sp>
    </p:spTree>
    <p:extLst>
      <p:ext uri="{BB962C8B-B14F-4D97-AF65-F5344CB8AC3E}">
        <p14:creationId xmlns:p14="http://schemas.microsoft.com/office/powerpoint/2010/main" val="75183102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ED069-4E10-46F8-B041-6E462FE727A3}"/>
              </a:ext>
            </a:extLst>
          </p:cNvPr>
          <p:cNvSpPr>
            <a:spLocks noGrp="1"/>
          </p:cNvSpPr>
          <p:nvPr>
            <p:ph type="title"/>
          </p:nvPr>
        </p:nvSpPr>
        <p:spPr/>
        <p:txBody>
          <a:bodyPr/>
          <a:lstStyle/>
          <a:p>
            <a:r>
              <a:rPr lang="en-GB" dirty="0"/>
              <a:t>Network Security Rules</a:t>
            </a:r>
          </a:p>
        </p:txBody>
      </p:sp>
      <p:sp>
        <p:nvSpPr>
          <p:cNvPr id="3" name="Content Placeholder 2">
            <a:extLst>
              <a:ext uri="{FF2B5EF4-FFF2-40B4-BE49-F238E27FC236}">
                <a16:creationId xmlns:a16="http://schemas.microsoft.com/office/drawing/2014/main" id="{F18B8BE1-66E8-45A5-9954-2CD196297C89}"/>
              </a:ext>
            </a:extLst>
          </p:cNvPr>
          <p:cNvSpPr>
            <a:spLocks noGrp="1"/>
          </p:cNvSpPr>
          <p:nvPr>
            <p:ph idx="1"/>
          </p:nvPr>
        </p:nvSpPr>
        <p:spPr>
          <a:xfrm>
            <a:off x="168322" y="900752"/>
            <a:ext cx="8839200" cy="800669"/>
          </a:xfrm>
        </p:spPr>
        <p:txBody>
          <a:bodyPr/>
          <a:lstStyle/>
          <a:p>
            <a:r>
              <a:rPr lang="en-GB" dirty="0"/>
              <a:t>You can create an NSG and add it to a VMs primary NIC when you create the VM</a:t>
            </a:r>
          </a:p>
          <a:p>
            <a:endParaRPr lang="en-GB" dirty="0"/>
          </a:p>
          <a:p>
            <a:br>
              <a:rPr lang="en-GB" dirty="0"/>
            </a:br>
            <a:br>
              <a:rPr lang="en-GB" dirty="0"/>
            </a:br>
            <a:br>
              <a:rPr lang="en-GB" dirty="0"/>
            </a:br>
            <a:br>
              <a:rPr lang="en-GB" dirty="0"/>
            </a:br>
            <a:r>
              <a:rPr lang="en-GB" dirty="0"/>
              <a:t>For an existing NSG you can either provide its name or its ID </a:t>
            </a:r>
            <a:br>
              <a:rPr lang="en-GB" dirty="0"/>
            </a:br>
            <a:r>
              <a:rPr lang="en-GB" dirty="0"/>
              <a:t>Use '""' for none.</a:t>
            </a:r>
          </a:p>
          <a:p>
            <a:endParaRPr lang="en-GB" dirty="0"/>
          </a:p>
          <a:p>
            <a:r>
              <a:rPr lang="en-GB" dirty="0"/>
              <a:t>You can also specify a new NSG rule to allow SSH or RDP traffic to the VM (NONE, RDP, SSH)…defaults to RDP for Windows and SSH on Linux</a:t>
            </a:r>
          </a:p>
        </p:txBody>
      </p:sp>
      <p:sp>
        <p:nvSpPr>
          <p:cNvPr id="4" name="Footer Placeholder 3">
            <a:extLst>
              <a:ext uri="{FF2B5EF4-FFF2-40B4-BE49-F238E27FC236}">
                <a16:creationId xmlns:a16="http://schemas.microsoft.com/office/drawing/2014/main" id="{1F82CB72-B032-413D-A9C8-6C513AD6424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11A0A33-FF72-4048-BBF9-A33AE94EA523}"/>
              </a:ext>
            </a:extLst>
          </p:cNvPr>
          <p:cNvSpPr txBox="1"/>
          <p:nvPr/>
        </p:nvSpPr>
        <p:spPr>
          <a:xfrm>
            <a:off x="101139" y="1726260"/>
            <a:ext cx="8941721" cy="1200329"/>
          </a:xfrm>
          <a:prstGeom prst="rect">
            <a:avLst/>
          </a:prstGeom>
          <a:solidFill>
            <a:srgbClr val="000000"/>
          </a:solidFill>
        </p:spPr>
        <p:txBody>
          <a:bodyPr wrap="square" rtlCol="0">
            <a:spAutoFit/>
          </a:bodyPr>
          <a:lstStyle/>
          <a:p>
            <a:r>
              <a:rPr lang="en-GB" u="sng" dirty="0">
                <a:solidFill>
                  <a:schemeClr val="bg1"/>
                </a:solidFill>
              </a:rPr>
              <a:t>CREATE THE VM AND ASSOCIATED NETWORK SECURITY GROUP</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dirty="0" err="1">
                <a:solidFill>
                  <a:srgbClr val="FFC000"/>
                </a:solidFill>
              </a:rPr>
              <a:t>UbuntuLTS</a:t>
            </a:r>
            <a:r>
              <a:rPr lang="en-GB" dirty="0">
                <a:solidFill>
                  <a:schemeClr val="accent1">
                    <a:lumMod val="50000"/>
                  </a:schemeClr>
                </a:solidFill>
              </a:rPr>
              <a:t> --public-</a:t>
            </a:r>
            <a:r>
              <a:rPr lang="en-GB" dirty="0" err="1">
                <a:solidFill>
                  <a:schemeClr val="accent1">
                    <a:lumMod val="50000"/>
                  </a:schemeClr>
                </a:solidFill>
              </a:rPr>
              <a:t>ip</a:t>
            </a:r>
            <a:r>
              <a:rPr lang="en-GB" dirty="0">
                <a:solidFill>
                  <a:schemeClr val="accent1">
                    <a:lumMod val="50000"/>
                  </a:schemeClr>
                </a:solidFill>
              </a:rPr>
              <a:t>-address </a:t>
            </a:r>
            <a:r>
              <a:rPr lang="en-GB" dirty="0" err="1">
                <a:solidFill>
                  <a:srgbClr val="FFC000"/>
                </a:solidFill>
              </a:rPr>
              <a:t>myPublicIP</a:t>
            </a:r>
            <a:r>
              <a:rPr lang="en-GB" dirty="0">
                <a:solidFill>
                  <a:schemeClr val="accent1">
                    <a:lumMod val="50000"/>
                  </a:schemeClr>
                </a:solidFill>
              </a:rPr>
              <a:t> --admin-username </a:t>
            </a:r>
            <a:r>
              <a:rPr lang="en-GB" dirty="0" err="1">
                <a:solidFill>
                  <a:srgbClr val="FFC000"/>
                </a:solidFill>
              </a:rPr>
              <a:t>azureuser</a:t>
            </a:r>
            <a:r>
              <a:rPr lang="en-GB" dirty="0">
                <a:solidFill>
                  <a:srgbClr val="FFC000"/>
                </a:solidFill>
              </a:rPr>
              <a:t> </a:t>
            </a:r>
            <a:r>
              <a:rPr lang="en-GB" dirty="0">
                <a:solidFill>
                  <a:schemeClr val="accent1">
                    <a:lumMod val="50000"/>
                  </a:schemeClr>
                </a:solidFill>
              </a:rPr>
              <a:t>--generate-</a:t>
            </a:r>
            <a:r>
              <a:rPr lang="en-GB" dirty="0" err="1">
                <a:solidFill>
                  <a:schemeClr val="accent1">
                    <a:lumMod val="50000"/>
                  </a:schemeClr>
                </a:solidFill>
              </a:rPr>
              <a:t>ssh</a:t>
            </a:r>
            <a:r>
              <a:rPr lang="en-GB" dirty="0">
                <a:solidFill>
                  <a:schemeClr val="accent1">
                    <a:lumMod val="50000"/>
                  </a:schemeClr>
                </a:solidFill>
              </a:rPr>
              <a:t>-keys --</a:t>
            </a:r>
            <a:r>
              <a:rPr lang="en-GB" dirty="0" err="1">
                <a:solidFill>
                  <a:schemeClr val="accent1">
                    <a:lumMod val="50000"/>
                  </a:schemeClr>
                </a:solidFill>
              </a:rPr>
              <a:t>nsg</a:t>
            </a:r>
            <a:r>
              <a:rPr lang="en-GB" dirty="0">
                <a:solidFill>
                  <a:schemeClr val="accent1">
                    <a:lumMod val="50000"/>
                  </a:schemeClr>
                </a:solidFill>
              </a:rPr>
              <a:t> </a:t>
            </a:r>
            <a:r>
              <a:rPr lang="en-GB" dirty="0" err="1">
                <a:solidFill>
                  <a:srgbClr val="FFC000"/>
                </a:solidFill>
              </a:rPr>
              <a:t>myNSG</a:t>
            </a:r>
            <a:endParaRPr lang="en-GB" dirty="0">
              <a:solidFill>
                <a:srgbClr val="FFC000"/>
              </a:solidFill>
            </a:endParaRPr>
          </a:p>
        </p:txBody>
      </p:sp>
      <p:sp>
        <p:nvSpPr>
          <p:cNvPr id="6" name="TextBox 5">
            <a:extLst>
              <a:ext uri="{FF2B5EF4-FFF2-40B4-BE49-F238E27FC236}">
                <a16:creationId xmlns:a16="http://schemas.microsoft.com/office/drawing/2014/main" id="{1C6C5529-D7B7-41E3-B2D5-E36EE2E6ABA3}"/>
              </a:ext>
            </a:extLst>
          </p:cNvPr>
          <p:cNvSpPr txBox="1"/>
          <p:nvPr/>
        </p:nvSpPr>
        <p:spPr>
          <a:xfrm>
            <a:off x="129714" y="5046192"/>
            <a:ext cx="8941721" cy="1200329"/>
          </a:xfrm>
          <a:prstGeom prst="rect">
            <a:avLst/>
          </a:prstGeom>
          <a:solidFill>
            <a:srgbClr val="000000"/>
          </a:solidFill>
        </p:spPr>
        <p:txBody>
          <a:bodyPr wrap="square" rtlCol="0">
            <a:spAutoFit/>
          </a:bodyPr>
          <a:lstStyle/>
          <a:p>
            <a:r>
              <a:rPr lang="en-GB" u="sng" dirty="0">
                <a:solidFill>
                  <a:schemeClr val="bg1"/>
                </a:solidFill>
              </a:rPr>
              <a:t>CREATE THE VM AND ASSOCIATED NETWORK SECURITY GROUP</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myVM</a:t>
            </a:r>
            <a:r>
              <a:rPr lang="en-GB" dirty="0">
                <a:solidFill>
                  <a:schemeClr val="accent1">
                    <a:lumMod val="50000"/>
                  </a:schemeClr>
                </a:solidFill>
              </a:rPr>
              <a:t> --image </a:t>
            </a:r>
            <a:r>
              <a:rPr lang="en-GB" dirty="0" err="1">
                <a:solidFill>
                  <a:srgbClr val="FFC000"/>
                </a:solidFill>
              </a:rPr>
              <a:t>UbuntuLTS</a:t>
            </a:r>
            <a:r>
              <a:rPr lang="en-GB" dirty="0">
                <a:solidFill>
                  <a:schemeClr val="accent1">
                    <a:lumMod val="50000"/>
                  </a:schemeClr>
                </a:solidFill>
              </a:rPr>
              <a:t> --public-</a:t>
            </a:r>
            <a:r>
              <a:rPr lang="en-GB" dirty="0" err="1">
                <a:solidFill>
                  <a:schemeClr val="accent1">
                    <a:lumMod val="50000"/>
                  </a:schemeClr>
                </a:solidFill>
              </a:rPr>
              <a:t>ip</a:t>
            </a:r>
            <a:r>
              <a:rPr lang="en-GB" dirty="0">
                <a:solidFill>
                  <a:schemeClr val="accent1">
                    <a:lumMod val="50000"/>
                  </a:schemeClr>
                </a:solidFill>
              </a:rPr>
              <a:t>-address </a:t>
            </a:r>
            <a:r>
              <a:rPr lang="en-GB" dirty="0" err="1">
                <a:solidFill>
                  <a:srgbClr val="FFC000"/>
                </a:solidFill>
              </a:rPr>
              <a:t>myPublicIP</a:t>
            </a:r>
            <a:r>
              <a:rPr lang="en-GB" dirty="0">
                <a:solidFill>
                  <a:schemeClr val="accent1">
                    <a:lumMod val="50000"/>
                  </a:schemeClr>
                </a:solidFill>
              </a:rPr>
              <a:t> --admin-username </a:t>
            </a:r>
            <a:r>
              <a:rPr lang="en-GB" dirty="0" err="1">
                <a:solidFill>
                  <a:srgbClr val="FFC000"/>
                </a:solidFill>
              </a:rPr>
              <a:t>azureuser</a:t>
            </a:r>
            <a:r>
              <a:rPr lang="en-GB" dirty="0">
                <a:solidFill>
                  <a:srgbClr val="FFC000"/>
                </a:solidFill>
              </a:rPr>
              <a:t> </a:t>
            </a:r>
            <a:r>
              <a:rPr lang="en-GB" dirty="0">
                <a:solidFill>
                  <a:schemeClr val="accent1">
                    <a:lumMod val="50000"/>
                  </a:schemeClr>
                </a:solidFill>
              </a:rPr>
              <a:t>--generate-</a:t>
            </a:r>
            <a:r>
              <a:rPr lang="en-GB" dirty="0" err="1">
                <a:solidFill>
                  <a:schemeClr val="accent1">
                    <a:lumMod val="50000"/>
                  </a:schemeClr>
                </a:solidFill>
              </a:rPr>
              <a:t>ssh</a:t>
            </a:r>
            <a:r>
              <a:rPr lang="en-GB" dirty="0">
                <a:solidFill>
                  <a:schemeClr val="accent1">
                    <a:lumMod val="50000"/>
                  </a:schemeClr>
                </a:solidFill>
              </a:rPr>
              <a:t>-keys --</a:t>
            </a:r>
            <a:r>
              <a:rPr lang="en-GB" dirty="0" err="1">
                <a:solidFill>
                  <a:schemeClr val="accent1">
                    <a:lumMod val="50000"/>
                  </a:schemeClr>
                </a:solidFill>
              </a:rPr>
              <a:t>nsg</a:t>
            </a:r>
            <a:r>
              <a:rPr lang="en-GB" dirty="0">
                <a:solidFill>
                  <a:schemeClr val="accent1">
                    <a:lumMod val="50000"/>
                  </a:schemeClr>
                </a:solidFill>
              </a:rPr>
              <a:t> </a:t>
            </a:r>
            <a:r>
              <a:rPr lang="en-GB" dirty="0" err="1">
                <a:solidFill>
                  <a:srgbClr val="FFC000"/>
                </a:solidFill>
              </a:rPr>
              <a:t>myNSG</a:t>
            </a:r>
            <a:r>
              <a:rPr lang="en-GB" dirty="0">
                <a:solidFill>
                  <a:schemeClr val="accent1">
                    <a:lumMod val="50000"/>
                  </a:schemeClr>
                </a:solidFill>
              </a:rPr>
              <a:t> --</a:t>
            </a:r>
            <a:r>
              <a:rPr lang="en-GB" dirty="0" err="1">
                <a:solidFill>
                  <a:schemeClr val="accent1">
                    <a:lumMod val="50000"/>
                  </a:schemeClr>
                </a:solidFill>
              </a:rPr>
              <a:t>nsg</a:t>
            </a:r>
            <a:r>
              <a:rPr lang="en-GB">
                <a:solidFill>
                  <a:schemeClr val="accent1">
                    <a:lumMod val="50000"/>
                  </a:schemeClr>
                </a:solidFill>
              </a:rPr>
              <a:t>-rule </a:t>
            </a:r>
            <a:r>
              <a:rPr lang="en-GB">
                <a:solidFill>
                  <a:srgbClr val="FFC000"/>
                </a:solidFill>
              </a:rPr>
              <a:t>SSH</a:t>
            </a:r>
            <a:endParaRPr lang="en-GB" dirty="0">
              <a:solidFill>
                <a:srgbClr val="FFC000"/>
              </a:solidFill>
            </a:endParaRPr>
          </a:p>
        </p:txBody>
      </p:sp>
      <p:sp>
        <p:nvSpPr>
          <p:cNvPr id="7" name="Rectangle 6">
            <a:extLst>
              <a:ext uri="{FF2B5EF4-FFF2-40B4-BE49-F238E27FC236}">
                <a16:creationId xmlns:a16="http://schemas.microsoft.com/office/drawing/2014/main" id="{0A9EEA57-7D19-41EC-8768-243D40629DB2}"/>
              </a:ext>
            </a:extLst>
          </p:cNvPr>
          <p:cNvSpPr/>
          <p:nvPr/>
        </p:nvSpPr>
        <p:spPr bwMode="auto">
          <a:xfrm>
            <a:off x="1047750" y="2538484"/>
            <a:ext cx="1736393" cy="388105"/>
          </a:xfrm>
          <a:prstGeom prst="rect">
            <a:avLst/>
          </a:prstGeom>
          <a:noFill/>
          <a:ln w="28575"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Rectangle 7">
            <a:extLst>
              <a:ext uri="{FF2B5EF4-FFF2-40B4-BE49-F238E27FC236}">
                <a16:creationId xmlns:a16="http://schemas.microsoft.com/office/drawing/2014/main" id="{338F7A21-4254-4C54-ACF5-79002D7130FB}"/>
              </a:ext>
            </a:extLst>
          </p:cNvPr>
          <p:cNvSpPr/>
          <p:nvPr/>
        </p:nvSpPr>
        <p:spPr bwMode="auto">
          <a:xfrm>
            <a:off x="1154658" y="5866659"/>
            <a:ext cx="3094345" cy="388105"/>
          </a:xfrm>
          <a:prstGeom prst="rect">
            <a:avLst/>
          </a:prstGeom>
          <a:noFill/>
          <a:ln w="28575"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85905702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4A00C-1EE2-4FB8-973B-8DD91CEDCBB0}"/>
              </a:ext>
            </a:extLst>
          </p:cNvPr>
          <p:cNvSpPr>
            <a:spLocks noGrp="1"/>
          </p:cNvSpPr>
          <p:nvPr>
            <p:ph type="title"/>
          </p:nvPr>
        </p:nvSpPr>
        <p:spPr/>
        <p:txBody>
          <a:bodyPr/>
          <a:lstStyle/>
          <a:p>
            <a:r>
              <a:rPr lang="en-GB" dirty="0"/>
              <a:t>Default Outbound Access</a:t>
            </a:r>
          </a:p>
        </p:txBody>
      </p:sp>
      <p:sp>
        <p:nvSpPr>
          <p:cNvPr id="3" name="Content Placeholder 2">
            <a:extLst>
              <a:ext uri="{FF2B5EF4-FFF2-40B4-BE49-F238E27FC236}">
                <a16:creationId xmlns:a16="http://schemas.microsoft.com/office/drawing/2014/main" id="{D6BB98B9-1D0A-40C1-BF13-7A4332E4B86A}"/>
              </a:ext>
            </a:extLst>
          </p:cNvPr>
          <p:cNvSpPr>
            <a:spLocks noGrp="1"/>
          </p:cNvSpPr>
          <p:nvPr>
            <p:ph idx="1"/>
          </p:nvPr>
        </p:nvSpPr>
        <p:spPr>
          <a:xfrm>
            <a:off x="79375" y="1156274"/>
            <a:ext cx="8864600" cy="4682550"/>
          </a:xfrm>
        </p:spPr>
        <p:txBody>
          <a:bodyPr/>
          <a:lstStyle/>
          <a:p>
            <a:r>
              <a:rPr lang="en-GB" dirty="0"/>
              <a:t>Azure provides a default outbound access IP for VMs that either aren't assigned a public IP address or are in the back-end pool of an internal basic Azure load balancer. </a:t>
            </a:r>
          </a:p>
          <a:p>
            <a:pPr lvl="1"/>
            <a:r>
              <a:rPr lang="en-GB" dirty="0"/>
              <a:t>The public IPv4 address </a:t>
            </a:r>
            <a:r>
              <a:rPr lang="en-GB" dirty="0">
                <a:solidFill>
                  <a:srgbClr val="FF0000"/>
                </a:solidFill>
              </a:rPr>
              <a:t>is implicit and belongs to Microsoft</a:t>
            </a:r>
            <a:r>
              <a:rPr lang="en-GB" dirty="0"/>
              <a:t>. This IP address is subject to change and it's not recommended to depend on it for production workloads.</a:t>
            </a:r>
          </a:p>
          <a:p>
            <a:r>
              <a:rPr lang="en-GB" dirty="0"/>
              <a:t>There are multiple ways to turn off default outbound access:</a:t>
            </a:r>
          </a:p>
          <a:p>
            <a:pPr lvl="1">
              <a:buFont typeface="+mj-lt"/>
              <a:buAutoNum type="arabicPeriod"/>
            </a:pPr>
            <a:r>
              <a:rPr lang="en-GB" dirty="0"/>
              <a:t>Add an explicit outbound connectivity method</a:t>
            </a:r>
          </a:p>
          <a:p>
            <a:pPr lvl="2">
              <a:buFont typeface="Wingdings" panose="05000000000000000000" pitchFamily="2" charset="2"/>
              <a:buChar char="v"/>
            </a:pPr>
            <a:r>
              <a:rPr lang="en-GB" dirty="0"/>
              <a:t>Associate a NAT gateway to the subnet of your virtual machine.</a:t>
            </a:r>
          </a:p>
          <a:p>
            <a:pPr lvl="2">
              <a:buFont typeface="Wingdings" panose="05000000000000000000" pitchFamily="2" charset="2"/>
              <a:buChar char="v"/>
            </a:pPr>
            <a:r>
              <a:rPr lang="en-GB" dirty="0"/>
              <a:t>Associate a standard load balancer with outbound rules configured.</a:t>
            </a:r>
          </a:p>
          <a:p>
            <a:pPr lvl="2">
              <a:buFont typeface="Wingdings" panose="05000000000000000000" pitchFamily="2" charset="2"/>
              <a:buChar char="v"/>
            </a:pPr>
            <a:r>
              <a:rPr lang="en-GB" dirty="0"/>
              <a:t>Associate a public IP to the virtual machine's network interface.</a:t>
            </a:r>
          </a:p>
          <a:p>
            <a:pPr lvl="1">
              <a:buFont typeface="+mj-lt"/>
              <a:buAutoNum type="arabicPeriod"/>
            </a:pPr>
            <a:r>
              <a:rPr lang="en-GB" dirty="0"/>
              <a:t>Use Flexible orchestration mode for virtual machine scale sets.</a:t>
            </a:r>
            <a:br>
              <a:rPr lang="en-GB" dirty="0"/>
            </a:br>
            <a:r>
              <a:rPr lang="en-GB" dirty="0">
                <a:solidFill>
                  <a:srgbClr val="FF0000"/>
                </a:solidFill>
              </a:rPr>
              <a:t>VMs that are created by virtual machine scale sets in flexible orchestration mode won't  have the default outbound access IP associated with them so you will need to provide explicit outbound connectivity typically using a NAT gateway.</a:t>
            </a:r>
          </a:p>
        </p:txBody>
      </p:sp>
      <p:sp>
        <p:nvSpPr>
          <p:cNvPr id="4" name="Footer Placeholder 3">
            <a:extLst>
              <a:ext uri="{FF2B5EF4-FFF2-40B4-BE49-F238E27FC236}">
                <a16:creationId xmlns:a16="http://schemas.microsoft.com/office/drawing/2014/main" id="{AB467A17-7944-4D63-B284-E9A20B03CDE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D36CAAF-6A82-4D07-A09D-6EF1CCDD15AF}"/>
              </a:ext>
            </a:extLst>
          </p:cNvPr>
          <p:cNvSpPr txBox="1"/>
          <p:nvPr/>
        </p:nvSpPr>
        <p:spPr>
          <a:xfrm>
            <a:off x="2701986" y="6049575"/>
            <a:ext cx="4939173" cy="276999"/>
          </a:xfrm>
          <a:prstGeom prst="rect">
            <a:avLst/>
          </a:prstGeom>
          <a:noFill/>
        </p:spPr>
        <p:txBody>
          <a:bodyPr wrap="none" rtlCol="0">
            <a:spAutoFit/>
          </a:bodyPr>
          <a:lstStyle/>
          <a:p>
            <a:r>
              <a:rPr lang="en-GB" sz="1200" i="1" dirty="0"/>
              <a:t>https://docs.microsoft.com/en-us/azure/virtual-network/quick-create-cli</a:t>
            </a:r>
          </a:p>
        </p:txBody>
      </p:sp>
      <p:sp>
        <p:nvSpPr>
          <p:cNvPr id="6" name="TextBox 5">
            <a:extLst>
              <a:ext uri="{FF2B5EF4-FFF2-40B4-BE49-F238E27FC236}">
                <a16:creationId xmlns:a16="http://schemas.microsoft.com/office/drawing/2014/main" id="{41EE39F6-159C-48E4-B98F-60FD41E8496B}"/>
              </a:ext>
            </a:extLst>
          </p:cNvPr>
          <p:cNvSpPr txBox="1"/>
          <p:nvPr/>
        </p:nvSpPr>
        <p:spPr>
          <a:xfrm>
            <a:off x="2701986" y="6260326"/>
            <a:ext cx="6362639" cy="276999"/>
          </a:xfrm>
          <a:prstGeom prst="rect">
            <a:avLst/>
          </a:prstGeom>
          <a:noFill/>
        </p:spPr>
        <p:txBody>
          <a:bodyPr wrap="none" rtlCol="0">
            <a:spAutoFit/>
          </a:bodyPr>
          <a:lstStyle/>
          <a:p>
            <a:r>
              <a:rPr lang="en-GB" sz="1200" i="1" dirty="0"/>
              <a:t>https://docs.microsoft.com/en-us/azure/virtual-network/ip-services/default-outbound-access</a:t>
            </a:r>
          </a:p>
        </p:txBody>
      </p:sp>
    </p:spTree>
    <p:extLst>
      <p:ext uri="{BB962C8B-B14F-4D97-AF65-F5344CB8AC3E}">
        <p14:creationId xmlns:p14="http://schemas.microsoft.com/office/powerpoint/2010/main" val="233390672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022D8-8417-4FF7-9D03-92C00ED20862}"/>
              </a:ext>
            </a:extLst>
          </p:cNvPr>
          <p:cNvSpPr>
            <a:spLocks noGrp="1"/>
          </p:cNvSpPr>
          <p:nvPr>
            <p:ph type="title"/>
          </p:nvPr>
        </p:nvSpPr>
        <p:spPr/>
        <p:txBody>
          <a:bodyPr/>
          <a:lstStyle/>
          <a:p>
            <a:r>
              <a:rPr lang="en-GB" b="1" dirty="0"/>
              <a:t>Why is disabling default outbound access recommended?</a:t>
            </a:r>
            <a:endParaRPr lang="en-GB" dirty="0"/>
          </a:p>
        </p:txBody>
      </p:sp>
      <p:sp>
        <p:nvSpPr>
          <p:cNvPr id="3" name="Content Placeholder 2">
            <a:extLst>
              <a:ext uri="{FF2B5EF4-FFF2-40B4-BE49-F238E27FC236}">
                <a16:creationId xmlns:a16="http://schemas.microsoft.com/office/drawing/2014/main" id="{0DA58D8B-8491-4889-BF77-6E9F60FE8E98}"/>
              </a:ext>
            </a:extLst>
          </p:cNvPr>
          <p:cNvSpPr>
            <a:spLocks noGrp="1"/>
          </p:cNvSpPr>
          <p:nvPr>
            <p:ph idx="1"/>
          </p:nvPr>
        </p:nvSpPr>
        <p:spPr/>
        <p:txBody>
          <a:bodyPr/>
          <a:lstStyle/>
          <a:p>
            <a:r>
              <a:rPr lang="en-GB" dirty="0"/>
              <a:t>Secure by default</a:t>
            </a:r>
            <a:br>
              <a:rPr lang="en-GB" dirty="0"/>
            </a:br>
            <a:r>
              <a:rPr lang="en-GB" dirty="0"/>
              <a:t>It's not recommended to open a virtual network to the Internet by default using the zero trust network security principle.</a:t>
            </a:r>
          </a:p>
          <a:p>
            <a:r>
              <a:rPr lang="en-GB" dirty="0"/>
              <a:t>Explicit vs. implicit</a:t>
            </a:r>
            <a:br>
              <a:rPr lang="en-GB" dirty="0"/>
            </a:br>
            <a:r>
              <a:rPr lang="en-GB" dirty="0"/>
              <a:t>It's recommended to have explicit methods of connectivity instead of implicit when granting access to resources in your virtual network.</a:t>
            </a:r>
          </a:p>
          <a:p>
            <a:r>
              <a:rPr lang="en-GB" dirty="0"/>
              <a:t>Loss of IP address</a:t>
            </a:r>
            <a:br>
              <a:rPr lang="en-GB" dirty="0"/>
            </a:br>
            <a:r>
              <a:rPr lang="en-GB" dirty="0"/>
              <a:t>The default outbound access IP isn't owned by customers. This IP is subject to change. Any dependency on this IP could cause issues in the future.</a:t>
            </a:r>
          </a:p>
          <a:p>
            <a:endParaRPr lang="en-GB" dirty="0"/>
          </a:p>
        </p:txBody>
      </p:sp>
      <p:sp>
        <p:nvSpPr>
          <p:cNvPr id="4" name="Footer Placeholder 3">
            <a:extLst>
              <a:ext uri="{FF2B5EF4-FFF2-40B4-BE49-F238E27FC236}">
                <a16:creationId xmlns:a16="http://schemas.microsoft.com/office/drawing/2014/main" id="{439077B5-8C4B-4EAF-B52E-3595DCABC102}"/>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06674953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EA180-A08A-46D5-9363-1B51883193FA}"/>
              </a:ext>
            </a:extLst>
          </p:cNvPr>
          <p:cNvSpPr>
            <a:spLocks noGrp="1"/>
          </p:cNvSpPr>
          <p:nvPr>
            <p:ph type="title"/>
          </p:nvPr>
        </p:nvSpPr>
        <p:spPr/>
        <p:txBody>
          <a:bodyPr/>
          <a:lstStyle/>
          <a:p>
            <a:r>
              <a:rPr lang="en-GB" dirty="0"/>
              <a:t>Examples of explicit outbound connectivity</a:t>
            </a:r>
          </a:p>
        </p:txBody>
      </p:sp>
      <p:pic>
        <p:nvPicPr>
          <p:cNvPr id="6" name="Content Placeholder 5" descr="Diagram&#10;&#10;Description automatically generated with medium confidence">
            <a:extLst>
              <a:ext uri="{FF2B5EF4-FFF2-40B4-BE49-F238E27FC236}">
                <a16:creationId xmlns:a16="http://schemas.microsoft.com/office/drawing/2014/main" id="{EC876211-E957-4D52-8534-437225C3E19B}"/>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223621" y="1411892"/>
            <a:ext cx="4767549" cy="4114800"/>
          </a:xfrm>
        </p:spPr>
      </p:pic>
      <p:sp>
        <p:nvSpPr>
          <p:cNvPr id="4" name="Footer Placeholder 3">
            <a:extLst>
              <a:ext uri="{FF2B5EF4-FFF2-40B4-BE49-F238E27FC236}">
                <a16:creationId xmlns:a16="http://schemas.microsoft.com/office/drawing/2014/main" id="{0F7B976F-34E9-4057-94F2-4FE56196ED74}"/>
              </a:ext>
            </a:extLst>
          </p:cNvPr>
          <p:cNvSpPr>
            <a:spLocks noGrp="1"/>
          </p:cNvSpPr>
          <p:nvPr>
            <p:ph type="ftr" sz="quarter" idx="10"/>
          </p:nvPr>
        </p:nvSpPr>
        <p:spPr/>
        <p:txBody>
          <a:bodyPr/>
          <a:lstStyle/>
          <a:p>
            <a:pPr>
              <a:defRPr/>
            </a:pPr>
            <a:r>
              <a:rPr lang="en-US" altLang="en-US"/>
              <a:t>WEB</a:t>
            </a:r>
            <a:endParaRPr lang="en-US" altLang="en-US" dirty="0"/>
          </a:p>
        </p:txBody>
      </p:sp>
      <p:sp>
        <p:nvSpPr>
          <p:cNvPr id="7" name="Content Placeholder 2">
            <a:extLst>
              <a:ext uri="{FF2B5EF4-FFF2-40B4-BE49-F238E27FC236}">
                <a16:creationId xmlns:a16="http://schemas.microsoft.com/office/drawing/2014/main" id="{102FE2A4-4950-4874-8CE7-E7FEB703F5D9}"/>
              </a:ext>
            </a:extLst>
          </p:cNvPr>
          <p:cNvSpPr txBox="1">
            <a:spLocks/>
          </p:cNvSpPr>
          <p:nvPr/>
        </p:nvSpPr>
        <p:spPr bwMode="auto">
          <a:xfrm>
            <a:off x="257175" y="1415846"/>
            <a:ext cx="3772084" cy="3994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Explicit Outbound Access</a:t>
            </a:r>
          </a:p>
          <a:p>
            <a:r>
              <a:rPr lang="en-GB" sz="1800" dirty="0"/>
              <a:t>Created within a subnet associated to a NAT Gateway.</a:t>
            </a:r>
          </a:p>
          <a:p>
            <a:r>
              <a:rPr lang="en-GB" sz="1800" dirty="0"/>
              <a:t>In the backend pool of a standard load balancer with outbound rules defined.</a:t>
            </a:r>
          </a:p>
          <a:p>
            <a:r>
              <a:rPr lang="en-GB" sz="1800" dirty="0"/>
              <a:t>In the backend pool of basic public load balancer.</a:t>
            </a:r>
          </a:p>
          <a:p>
            <a:r>
              <a:rPr lang="en-GB" sz="1800" dirty="0"/>
              <a:t>Virtual machines with public IP addresses explicitly associated to them.</a:t>
            </a:r>
          </a:p>
          <a:p>
            <a:r>
              <a:rPr lang="en-GB" sz="1800" dirty="0"/>
              <a:t>Using VMSS Flexible Orchestration</a:t>
            </a:r>
          </a:p>
        </p:txBody>
      </p:sp>
      <p:sp>
        <p:nvSpPr>
          <p:cNvPr id="8" name="TextBox 7">
            <a:extLst>
              <a:ext uri="{FF2B5EF4-FFF2-40B4-BE49-F238E27FC236}">
                <a16:creationId xmlns:a16="http://schemas.microsoft.com/office/drawing/2014/main" id="{780F4CD9-0E02-4FD3-9344-A7C4FB087CAB}"/>
              </a:ext>
            </a:extLst>
          </p:cNvPr>
          <p:cNvSpPr txBox="1"/>
          <p:nvPr/>
        </p:nvSpPr>
        <p:spPr>
          <a:xfrm>
            <a:off x="2719603" y="6094034"/>
            <a:ext cx="6362639" cy="276999"/>
          </a:xfrm>
          <a:prstGeom prst="rect">
            <a:avLst/>
          </a:prstGeom>
          <a:noFill/>
        </p:spPr>
        <p:txBody>
          <a:bodyPr wrap="none" rtlCol="0">
            <a:spAutoFit/>
          </a:bodyPr>
          <a:lstStyle/>
          <a:p>
            <a:r>
              <a:rPr lang="en-GB" sz="1200" i="1" dirty="0"/>
              <a:t>https://docs.microsoft.com/en-us/azure/virtual-network/ip-services/default-outbound-access</a:t>
            </a:r>
          </a:p>
        </p:txBody>
      </p:sp>
      <p:sp>
        <p:nvSpPr>
          <p:cNvPr id="3" name="TextBox 2">
            <a:extLst>
              <a:ext uri="{FF2B5EF4-FFF2-40B4-BE49-F238E27FC236}">
                <a16:creationId xmlns:a16="http://schemas.microsoft.com/office/drawing/2014/main" id="{B8E6B1F1-2419-401F-8A6A-7D0B6F9BB6D1}"/>
              </a:ext>
            </a:extLst>
          </p:cNvPr>
          <p:cNvSpPr txBox="1"/>
          <p:nvPr/>
        </p:nvSpPr>
        <p:spPr>
          <a:xfrm>
            <a:off x="284920" y="5459583"/>
            <a:ext cx="3716593" cy="584775"/>
          </a:xfrm>
          <a:prstGeom prst="rect">
            <a:avLst/>
          </a:prstGeom>
          <a:solidFill>
            <a:schemeClr val="bg1"/>
          </a:solidFill>
          <a:ln>
            <a:solidFill>
              <a:srgbClr val="FF0000"/>
            </a:solidFill>
          </a:ln>
        </p:spPr>
        <p:txBody>
          <a:bodyPr wrap="square" rtlCol="0">
            <a:spAutoFit/>
          </a:bodyPr>
          <a:lstStyle/>
          <a:p>
            <a:r>
              <a:rPr lang="en-GB" sz="1600" i="1" dirty="0">
                <a:solidFill>
                  <a:srgbClr val="FF0000"/>
                </a:solidFill>
              </a:rPr>
              <a:t>All of these methods disable implicit default outbound connectivity</a:t>
            </a:r>
          </a:p>
        </p:txBody>
      </p:sp>
    </p:spTree>
    <p:extLst>
      <p:ext uri="{BB962C8B-B14F-4D97-AF65-F5344CB8AC3E}">
        <p14:creationId xmlns:p14="http://schemas.microsoft.com/office/powerpoint/2010/main" val="55726944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14CAF-B6B1-4FF7-87B1-6B92E11F93F3}"/>
              </a:ext>
            </a:extLst>
          </p:cNvPr>
          <p:cNvSpPr>
            <a:spLocks noGrp="1"/>
          </p:cNvSpPr>
          <p:nvPr>
            <p:ph type="title"/>
          </p:nvPr>
        </p:nvSpPr>
        <p:spPr>
          <a:xfrm>
            <a:off x="257175" y="0"/>
            <a:ext cx="6066933" cy="844550"/>
          </a:xfrm>
        </p:spPr>
        <p:txBody>
          <a:bodyPr/>
          <a:lstStyle/>
          <a:p>
            <a:r>
              <a:rPr lang="en-GB" dirty="0"/>
              <a:t>Network Address Translation (NAT) Gateway</a:t>
            </a:r>
          </a:p>
        </p:txBody>
      </p:sp>
      <p:sp>
        <p:nvSpPr>
          <p:cNvPr id="3" name="Content Placeholder 2">
            <a:extLst>
              <a:ext uri="{FF2B5EF4-FFF2-40B4-BE49-F238E27FC236}">
                <a16:creationId xmlns:a16="http://schemas.microsoft.com/office/drawing/2014/main" id="{87E6F02D-8B07-4EC9-A998-8728911BA0D0}"/>
              </a:ext>
            </a:extLst>
          </p:cNvPr>
          <p:cNvSpPr>
            <a:spLocks noGrp="1"/>
          </p:cNvSpPr>
          <p:nvPr>
            <p:ph idx="1"/>
          </p:nvPr>
        </p:nvSpPr>
        <p:spPr>
          <a:xfrm>
            <a:off x="202279" y="907845"/>
            <a:ext cx="6652771" cy="823214"/>
          </a:xfrm>
        </p:spPr>
        <p:txBody>
          <a:bodyPr/>
          <a:lstStyle/>
          <a:p>
            <a:r>
              <a:rPr lang="en-GB" dirty="0"/>
              <a:t>Used to allow VMs on a subnet to talk to the Internet without using public IP addresses on the VMs</a:t>
            </a:r>
          </a:p>
        </p:txBody>
      </p:sp>
      <p:sp>
        <p:nvSpPr>
          <p:cNvPr id="4" name="Footer Placeholder 3">
            <a:extLst>
              <a:ext uri="{FF2B5EF4-FFF2-40B4-BE49-F238E27FC236}">
                <a16:creationId xmlns:a16="http://schemas.microsoft.com/office/drawing/2014/main" id="{4F8D03AF-75CA-42B9-9388-CB96D0D025AB}"/>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8770A183-50F1-4DD2-BF62-811E6251F8E4}"/>
              </a:ext>
            </a:extLst>
          </p:cNvPr>
          <p:cNvPicPr>
            <a:picLocks noChangeAspect="1"/>
          </p:cNvPicPr>
          <p:nvPr/>
        </p:nvPicPr>
        <p:blipFill>
          <a:blip r:embed="rId2"/>
          <a:stretch>
            <a:fillRect/>
          </a:stretch>
        </p:blipFill>
        <p:spPr>
          <a:xfrm>
            <a:off x="6909328" y="778527"/>
            <a:ext cx="1638300" cy="1933575"/>
          </a:xfrm>
          <a:prstGeom prst="rect">
            <a:avLst/>
          </a:prstGeom>
        </p:spPr>
      </p:pic>
      <p:sp>
        <p:nvSpPr>
          <p:cNvPr id="6" name="TextBox 5">
            <a:extLst>
              <a:ext uri="{FF2B5EF4-FFF2-40B4-BE49-F238E27FC236}">
                <a16:creationId xmlns:a16="http://schemas.microsoft.com/office/drawing/2014/main" id="{04CD0695-789E-4467-BF9B-BC6719776405}"/>
              </a:ext>
            </a:extLst>
          </p:cNvPr>
          <p:cNvSpPr txBox="1"/>
          <p:nvPr/>
        </p:nvSpPr>
        <p:spPr>
          <a:xfrm>
            <a:off x="4012660" y="5447489"/>
            <a:ext cx="184731" cy="369332"/>
          </a:xfrm>
          <a:prstGeom prst="rect">
            <a:avLst/>
          </a:prstGeom>
          <a:noFill/>
        </p:spPr>
        <p:txBody>
          <a:bodyPr wrap="none" rtlCol="0">
            <a:spAutoFit/>
          </a:bodyPr>
          <a:lstStyle/>
          <a:p>
            <a:endParaRPr lang="en-GB" dirty="0"/>
          </a:p>
        </p:txBody>
      </p:sp>
      <p:sp>
        <p:nvSpPr>
          <p:cNvPr id="8" name="TextBox 7">
            <a:extLst>
              <a:ext uri="{FF2B5EF4-FFF2-40B4-BE49-F238E27FC236}">
                <a16:creationId xmlns:a16="http://schemas.microsoft.com/office/drawing/2014/main" id="{8753C270-92AE-4B45-972B-00712FACF98F}"/>
              </a:ext>
            </a:extLst>
          </p:cNvPr>
          <p:cNvSpPr txBox="1"/>
          <p:nvPr/>
        </p:nvSpPr>
        <p:spPr>
          <a:xfrm>
            <a:off x="202279" y="5981838"/>
            <a:ext cx="3888141" cy="523220"/>
          </a:xfrm>
          <a:prstGeom prst="rect">
            <a:avLst/>
          </a:prstGeom>
          <a:noFill/>
        </p:spPr>
        <p:txBody>
          <a:bodyPr wrap="square" rtlCol="0">
            <a:spAutoFit/>
          </a:bodyPr>
          <a:lstStyle/>
          <a:p>
            <a:r>
              <a:rPr lang="en-GB" sz="1400" i="1" dirty="0"/>
              <a:t>https://docs.microsoft.com/en-us/azure/virtual-network/nat-gateway/nat-overview</a:t>
            </a:r>
          </a:p>
        </p:txBody>
      </p:sp>
      <p:sp>
        <p:nvSpPr>
          <p:cNvPr id="9" name="TextBox 8">
            <a:extLst>
              <a:ext uri="{FF2B5EF4-FFF2-40B4-BE49-F238E27FC236}">
                <a16:creationId xmlns:a16="http://schemas.microsoft.com/office/drawing/2014/main" id="{7308B074-71BC-4F14-83D8-854501148EF6}"/>
              </a:ext>
            </a:extLst>
          </p:cNvPr>
          <p:cNvSpPr txBox="1"/>
          <p:nvPr/>
        </p:nvSpPr>
        <p:spPr>
          <a:xfrm>
            <a:off x="4600575" y="6004269"/>
            <a:ext cx="3888141" cy="738664"/>
          </a:xfrm>
          <a:prstGeom prst="rect">
            <a:avLst/>
          </a:prstGeom>
          <a:noFill/>
        </p:spPr>
        <p:txBody>
          <a:bodyPr wrap="square" rtlCol="0">
            <a:spAutoFit/>
          </a:bodyPr>
          <a:lstStyle/>
          <a:p>
            <a:r>
              <a:rPr lang="en-GB" sz="1400" i="1" dirty="0"/>
              <a:t>https://docs.microsoft.com/en-us/azure/virtual-network/nat-gateway/tutorial-create-nat-gateway-cli</a:t>
            </a:r>
          </a:p>
        </p:txBody>
      </p:sp>
      <p:sp>
        <p:nvSpPr>
          <p:cNvPr id="10" name="TextBox 9">
            <a:extLst>
              <a:ext uri="{FF2B5EF4-FFF2-40B4-BE49-F238E27FC236}">
                <a16:creationId xmlns:a16="http://schemas.microsoft.com/office/drawing/2014/main" id="{DE51C682-8773-4049-BF2C-D156BBEB6F6D}"/>
              </a:ext>
            </a:extLst>
          </p:cNvPr>
          <p:cNvSpPr txBox="1"/>
          <p:nvPr/>
        </p:nvSpPr>
        <p:spPr>
          <a:xfrm>
            <a:off x="79375" y="3190999"/>
            <a:ext cx="8941721" cy="2585323"/>
          </a:xfrm>
          <a:prstGeom prst="rect">
            <a:avLst/>
          </a:prstGeom>
          <a:solidFill>
            <a:srgbClr val="000000"/>
          </a:solidFill>
        </p:spPr>
        <p:txBody>
          <a:bodyPr wrap="square" rtlCol="0">
            <a:spAutoFit/>
          </a:bodyPr>
          <a:lstStyle/>
          <a:p>
            <a:r>
              <a:rPr lang="en-GB" u="sng" dirty="0">
                <a:solidFill>
                  <a:schemeClr val="bg1"/>
                </a:solidFill>
              </a:rPr>
              <a:t>CREATE THE NAT GATEWAY (ONE PUBLIC IP ADDRESS)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public-</a:t>
            </a:r>
            <a:r>
              <a:rPr lang="en-GB" dirty="0" err="1">
                <a:solidFill>
                  <a:schemeClr val="accent1">
                    <a:lumMod val="50000"/>
                  </a:schemeClr>
                </a:solidFill>
              </a:rPr>
              <a:t>ip</a:t>
            </a:r>
            <a:r>
              <a:rPr lang="en-GB" dirty="0">
                <a:solidFill>
                  <a:schemeClr val="accent1">
                    <a:lumMod val="50000"/>
                  </a:schemeClr>
                </a:solidFill>
              </a:rPr>
              <a:t>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myPublicIP</a:t>
            </a:r>
            <a:r>
              <a:rPr lang="en-GB" dirty="0">
                <a:solidFill>
                  <a:schemeClr val="accent1">
                    <a:lumMod val="50000"/>
                  </a:schemeClr>
                </a:solidFill>
              </a:rPr>
              <a:t> --allocation </a:t>
            </a:r>
            <a:r>
              <a:rPr lang="en-GB" dirty="0">
                <a:solidFill>
                  <a:srgbClr val="FFC000"/>
                </a:solidFill>
              </a:rPr>
              <a:t>static</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nat</a:t>
            </a:r>
            <a:r>
              <a:rPr lang="en-GB" dirty="0">
                <a:solidFill>
                  <a:schemeClr val="accent1">
                    <a:lumMod val="50000"/>
                  </a:schemeClr>
                </a:solidFill>
              </a:rPr>
              <a:t> gateway create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--name </a:t>
            </a:r>
            <a:r>
              <a:rPr lang="en-GB" dirty="0" err="1">
                <a:solidFill>
                  <a:srgbClr val="FFC000"/>
                </a:solidFill>
              </a:rPr>
              <a:t>myNATgateway</a:t>
            </a:r>
            <a:r>
              <a:rPr lang="en-GB" dirty="0">
                <a:solidFill>
                  <a:schemeClr val="accent1">
                    <a:lumMod val="50000"/>
                  </a:schemeClr>
                </a:solidFill>
              </a:rPr>
              <a:t> --public-</a:t>
            </a:r>
            <a:r>
              <a:rPr lang="en-GB" dirty="0" err="1">
                <a:solidFill>
                  <a:schemeClr val="accent1">
                    <a:lumMod val="50000"/>
                  </a:schemeClr>
                </a:solidFill>
              </a:rPr>
              <a:t>ip</a:t>
            </a:r>
            <a:r>
              <a:rPr lang="en-GB" dirty="0">
                <a:solidFill>
                  <a:schemeClr val="accent1">
                    <a:lumMod val="50000"/>
                  </a:schemeClr>
                </a:solidFill>
              </a:rPr>
              <a:t>-addresses </a:t>
            </a:r>
            <a:r>
              <a:rPr lang="en-GB" dirty="0" err="1">
                <a:solidFill>
                  <a:srgbClr val="FFC000"/>
                </a:solidFill>
              </a:rPr>
              <a:t>myPublicIP</a:t>
            </a:r>
            <a:r>
              <a:rPr lang="en-GB" dirty="0">
                <a:solidFill>
                  <a:schemeClr val="accent1">
                    <a:lumMod val="50000"/>
                  </a:schemeClr>
                </a:solidFill>
              </a:rPr>
              <a:t> --idle-timeout 10</a:t>
            </a:r>
          </a:p>
          <a:p>
            <a:endParaRPr lang="en-GB" dirty="0">
              <a:solidFill>
                <a:schemeClr val="accent1">
                  <a:lumMod val="50000"/>
                </a:schemeClr>
              </a:solidFill>
            </a:endParaRPr>
          </a:p>
          <a:p>
            <a:r>
              <a:rPr lang="en-GB" u="sng" dirty="0">
                <a:solidFill>
                  <a:schemeClr val="bg1"/>
                </a:solidFill>
              </a:rPr>
              <a:t>ADD THE NAT GATEWAY TO A SUBNET</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network </a:t>
            </a:r>
            <a:r>
              <a:rPr lang="en-GB" dirty="0" err="1">
                <a:solidFill>
                  <a:schemeClr val="accent1">
                    <a:lumMod val="50000"/>
                  </a:schemeClr>
                </a:solidFill>
              </a:rPr>
              <a:t>vnet</a:t>
            </a:r>
            <a:r>
              <a:rPr lang="en-GB" dirty="0">
                <a:solidFill>
                  <a:schemeClr val="accent1">
                    <a:lumMod val="50000"/>
                  </a:schemeClr>
                </a:solidFill>
              </a:rPr>
              <a:t> subnet update --resource-group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a:t>
            </a:r>
            <a:r>
              <a:rPr lang="en-GB" dirty="0" err="1">
                <a:solidFill>
                  <a:schemeClr val="accent1">
                    <a:lumMod val="50000"/>
                  </a:schemeClr>
                </a:solidFill>
              </a:rPr>
              <a:t>vnet</a:t>
            </a:r>
            <a:r>
              <a:rPr lang="en-GB" dirty="0">
                <a:solidFill>
                  <a:schemeClr val="accent1">
                    <a:lumMod val="50000"/>
                  </a:schemeClr>
                </a:solidFill>
              </a:rPr>
              <a:t>-name </a:t>
            </a:r>
            <a:r>
              <a:rPr lang="en-GB" dirty="0" err="1">
                <a:solidFill>
                  <a:srgbClr val="FFC000"/>
                </a:solidFill>
              </a:rPr>
              <a:t>myVnet</a:t>
            </a:r>
            <a:r>
              <a:rPr lang="en-GB" dirty="0">
                <a:solidFill>
                  <a:schemeClr val="accent1">
                    <a:lumMod val="50000"/>
                  </a:schemeClr>
                </a:solidFill>
              </a:rPr>
              <a:t> --name </a:t>
            </a:r>
            <a:r>
              <a:rPr lang="en-GB" dirty="0" err="1">
                <a:solidFill>
                  <a:srgbClr val="FFC000"/>
                </a:solidFill>
              </a:rPr>
              <a:t>mySubnet</a:t>
            </a:r>
            <a:r>
              <a:rPr lang="en-GB" dirty="0">
                <a:solidFill>
                  <a:schemeClr val="accent1">
                    <a:lumMod val="50000"/>
                  </a:schemeClr>
                </a:solidFill>
              </a:rPr>
              <a:t> --</a:t>
            </a:r>
            <a:r>
              <a:rPr lang="en-GB" dirty="0" err="1">
                <a:solidFill>
                  <a:schemeClr val="accent1">
                    <a:lumMod val="50000"/>
                  </a:schemeClr>
                </a:solidFill>
              </a:rPr>
              <a:t>nat</a:t>
            </a:r>
            <a:r>
              <a:rPr lang="en-GB" dirty="0">
                <a:solidFill>
                  <a:schemeClr val="accent1">
                    <a:lumMod val="50000"/>
                  </a:schemeClr>
                </a:solidFill>
              </a:rPr>
              <a:t>-gateway </a:t>
            </a:r>
            <a:r>
              <a:rPr lang="en-GB" dirty="0" err="1">
                <a:solidFill>
                  <a:srgbClr val="FFC000"/>
                </a:solidFill>
              </a:rPr>
              <a:t>myNATgateway</a:t>
            </a:r>
            <a:endParaRPr lang="en-GB" dirty="0">
              <a:solidFill>
                <a:srgbClr val="FFC000"/>
              </a:solidFill>
            </a:endParaRPr>
          </a:p>
        </p:txBody>
      </p:sp>
      <p:sp>
        <p:nvSpPr>
          <p:cNvPr id="7" name="TextBox 6">
            <a:extLst>
              <a:ext uri="{FF2B5EF4-FFF2-40B4-BE49-F238E27FC236}">
                <a16:creationId xmlns:a16="http://schemas.microsoft.com/office/drawing/2014/main" id="{8B8E9E88-8602-4A0D-8230-8C445B6615F4}"/>
              </a:ext>
            </a:extLst>
          </p:cNvPr>
          <p:cNvSpPr txBox="1"/>
          <p:nvPr/>
        </p:nvSpPr>
        <p:spPr>
          <a:xfrm>
            <a:off x="6529680" y="190036"/>
            <a:ext cx="2614320" cy="577081"/>
          </a:xfrm>
          <a:prstGeom prst="rect">
            <a:avLst/>
          </a:prstGeom>
          <a:noFill/>
        </p:spPr>
        <p:txBody>
          <a:bodyPr wrap="square" rtlCol="0">
            <a:spAutoFit/>
          </a:bodyPr>
          <a:lstStyle/>
          <a:p>
            <a:r>
              <a:rPr lang="en-GB" sz="1050" i="1" dirty="0"/>
              <a:t>You can provide a range of public IP addresses (IP prefix) instead of just one</a:t>
            </a:r>
          </a:p>
          <a:p>
            <a:r>
              <a:rPr lang="en-GB" sz="1050" i="1" dirty="0"/>
              <a:t>$ </a:t>
            </a:r>
            <a:r>
              <a:rPr lang="en-GB" sz="1050" i="1" dirty="0" err="1"/>
              <a:t>az</a:t>
            </a:r>
            <a:r>
              <a:rPr lang="en-GB" sz="1050" i="1" dirty="0"/>
              <a:t> network public-</a:t>
            </a:r>
            <a:r>
              <a:rPr lang="en-GB" sz="1050" i="1" dirty="0" err="1"/>
              <a:t>ip</a:t>
            </a:r>
            <a:r>
              <a:rPr lang="en-GB" sz="1050" i="1" dirty="0"/>
              <a:t> prefix create</a:t>
            </a:r>
          </a:p>
        </p:txBody>
      </p:sp>
      <p:pic>
        <p:nvPicPr>
          <p:cNvPr id="12" name="Graphic 11" descr="Monitor with solid fill">
            <a:extLst>
              <a:ext uri="{FF2B5EF4-FFF2-40B4-BE49-F238E27FC236}">
                <a16:creationId xmlns:a16="http://schemas.microsoft.com/office/drawing/2014/main" id="{E6189FD4-DA87-473D-9997-64C02CB34564}"/>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675556" y="2729179"/>
            <a:ext cx="271461" cy="271461"/>
          </a:xfrm>
          <a:prstGeom prst="rect">
            <a:avLst/>
          </a:prstGeom>
        </p:spPr>
      </p:pic>
      <p:pic>
        <p:nvPicPr>
          <p:cNvPr id="13" name="Graphic 12" descr="Monitor with solid fill">
            <a:extLst>
              <a:ext uri="{FF2B5EF4-FFF2-40B4-BE49-F238E27FC236}">
                <a16:creationId xmlns:a16="http://schemas.microsoft.com/office/drawing/2014/main" id="{B59FE7CE-22C5-47C3-A6CC-A105B5BE1600}"/>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107473" y="2729178"/>
            <a:ext cx="271461" cy="271461"/>
          </a:xfrm>
          <a:prstGeom prst="rect">
            <a:avLst/>
          </a:prstGeom>
        </p:spPr>
      </p:pic>
      <p:pic>
        <p:nvPicPr>
          <p:cNvPr id="14" name="Graphic 13" descr="Monitor with solid fill">
            <a:extLst>
              <a:ext uri="{FF2B5EF4-FFF2-40B4-BE49-F238E27FC236}">
                <a16:creationId xmlns:a16="http://schemas.microsoft.com/office/drawing/2014/main" id="{561A548F-47CF-4B16-A1F1-9E7D57640854}"/>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23909" y="2729178"/>
            <a:ext cx="271461" cy="271461"/>
          </a:xfrm>
          <a:prstGeom prst="rect">
            <a:avLst/>
          </a:prstGeom>
        </p:spPr>
      </p:pic>
      <p:sp>
        <p:nvSpPr>
          <p:cNvPr id="15" name="Rectangle 14">
            <a:extLst>
              <a:ext uri="{FF2B5EF4-FFF2-40B4-BE49-F238E27FC236}">
                <a16:creationId xmlns:a16="http://schemas.microsoft.com/office/drawing/2014/main" id="{93CA2505-25C2-42E3-B582-EC2E3FAD1591}"/>
              </a:ext>
            </a:extLst>
          </p:cNvPr>
          <p:cNvSpPr/>
          <p:nvPr/>
        </p:nvSpPr>
        <p:spPr bwMode="auto">
          <a:xfrm>
            <a:off x="3280991" y="2331067"/>
            <a:ext cx="1924424" cy="162156"/>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050" b="0" i="0" u="none" strike="noStrike" cap="none" normalizeH="0" baseline="0" dirty="0" err="1">
                <a:ln>
                  <a:noFill/>
                </a:ln>
                <a:solidFill>
                  <a:schemeClr val="bg1"/>
                </a:solidFill>
                <a:effectLst/>
                <a:latin typeface="Helvetica" panose="020B0604020202020204" pitchFamily="34" charset="0"/>
              </a:rPr>
              <a:t>vNet</a:t>
            </a:r>
            <a:endParaRPr kumimoji="0" lang="en-GB" sz="1050" b="0" i="0" u="none" strike="noStrike" cap="none" normalizeH="0" baseline="0" dirty="0">
              <a:ln>
                <a:noFill/>
              </a:ln>
              <a:solidFill>
                <a:schemeClr val="bg1"/>
              </a:solidFill>
              <a:effectLst/>
              <a:latin typeface="Helvetica" panose="020B0604020202020204" pitchFamily="34" charset="0"/>
            </a:endParaRPr>
          </a:p>
        </p:txBody>
      </p:sp>
      <p:cxnSp>
        <p:nvCxnSpPr>
          <p:cNvPr id="17" name="Straight Connector 16">
            <a:extLst>
              <a:ext uri="{FF2B5EF4-FFF2-40B4-BE49-F238E27FC236}">
                <a16:creationId xmlns:a16="http://schemas.microsoft.com/office/drawing/2014/main" id="{4AFE2F37-6FF3-40E5-B8B6-49C72EF35FCE}"/>
              </a:ext>
            </a:extLst>
          </p:cNvPr>
          <p:cNvCxnSpPr>
            <a:stCxn id="12" idx="0"/>
          </p:cNvCxnSpPr>
          <p:nvPr/>
        </p:nvCxnSpPr>
        <p:spPr bwMode="auto">
          <a:xfrm flipV="1">
            <a:off x="3811287" y="2502692"/>
            <a:ext cx="0" cy="226487"/>
          </a:xfrm>
          <a:prstGeom prst="line">
            <a:avLst/>
          </a:prstGeom>
          <a:solidFill>
            <a:schemeClr val="accent1"/>
          </a:solidFill>
          <a:ln w="38100"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Connector 18">
            <a:extLst>
              <a:ext uri="{FF2B5EF4-FFF2-40B4-BE49-F238E27FC236}">
                <a16:creationId xmlns:a16="http://schemas.microsoft.com/office/drawing/2014/main" id="{D5D56ED4-4A38-425A-8E81-915940C2FBEA}"/>
              </a:ext>
            </a:extLst>
          </p:cNvPr>
          <p:cNvCxnSpPr>
            <a:stCxn id="13" idx="0"/>
            <a:endCxn id="15" idx="2"/>
          </p:cNvCxnSpPr>
          <p:nvPr/>
        </p:nvCxnSpPr>
        <p:spPr bwMode="auto">
          <a:xfrm flipH="1" flipV="1">
            <a:off x="4243203" y="2493223"/>
            <a:ext cx="1" cy="235955"/>
          </a:xfrm>
          <a:prstGeom prst="line">
            <a:avLst/>
          </a:prstGeom>
          <a:solidFill>
            <a:schemeClr val="accent1"/>
          </a:solidFill>
          <a:ln w="38100"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Connector 20">
            <a:extLst>
              <a:ext uri="{FF2B5EF4-FFF2-40B4-BE49-F238E27FC236}">
                <a16:creationId xmlns:a16="http://schemas.microsoft.com/office/drawing/2014/main" id="{DDB5A556-3D3B-4344-8723-7934FAE49F1F}"/>
              </a:ext>
            </a:extLst>
          </p:cNvPr>
          <p:cNvCxnSpPr>
            <a:stCxn id="14" idx="0"/>
          </p:cNvCxnSpPr>
          <p:nvPr/>
        </p:nvCxnSpPr>
        <p:spPr bwMode="auto">
          <a:xfrm flipH="1" flipV="1">
            <a:off x="4659639" y="2493223"/>
            <a:ext cx="1" cy="235955"/>
          </a:xfrm>
          <a:prstGeom prst="line">
            <a:avLst/>
          </a:prstGeom>
          <a:solidFill>
            <a:schemeClr val="accent1"/>
          </a:solidFill>
          <a:ln w="38100"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23" name="Graphic 22" descr="Cloud Computing with solid fill">
            <a:extLst>
              <a:ext uri="{FF2B5EF4-FFF2-40B4-BE49-F238E27FC236}">
                <a16:creationId xmlns:a16="http://schemas.microsoft.com/office/drawing/2014/main" id="{C40C9EEA-385C-4D11-9AFE-49DA208FFF42}"/>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332305" y="1707731"/>
            <a:ext cx="343251" cy="343251"/>
          </a:xfrm>
          <a:prstGeom prst="rect">
            <a:avLst/>
          </a:prstGeom>
        </p:spPr>
      </p:pic>
      <p:cxnSp>
        <p:nvCxnSpPr>
          <p:cNvPr id="25" name="Connector: Elbow 24">
            <a:extLst>
              <a:ext uri="{FF2B5EF4-FFF2-40B4-BE49-F238E27FC236}">
                <a16:creationId xmlns:a16="http://schemas.microsoft.com/office/drawing/2014/main" id="{0FBF3D6C-E11F-4DD8-B3A9-3BBA6CDB268D}"/>
              </a:ext>
            </a:extLst>
          </p:cNvPr>
          <p:cNvCxnSpPr>
            <a:stCxn id="15" idx="0"/>
            <a:endCxn id="23" idx="3"/>
          </p:cNvCxnSpPr>
          <p:nvPr/>
        </p:nvCxnSpPr>
        <p:spPr bwMode="auto">
          <a:xfrm rot="16200000" flipV="1">
            <a:off x="3733525" y="1821388"/>
            <a:ext cx="451710" cy="567647"/>
          </a:xfrm>
          <a:prstGeom prst="bentConnector2">
            <a:avLst/>
          </a:prstGeom>
          <a:solidFill>
            <a:schemeClr val="accent1"/>
          </a:solidFill>
          <a:ln w="38100"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Cloud 26">
            <a:extLst>
              <a:ext uri="{FF2B5EF4-FFF2-40B4-BE49-F238E27FC236}">
                <a16:creationId xmlns:a16="http://schemas.microsoft.com/office/drawing/2014/main" id="{57B3943D-F4F0-46C6-BA40-43D47B20E5A1}"/>
              </a:ext>
            </a:extLst>
          </p:cNvPr>
          <p:cNvSpPr/>
          <p:nvPr/>
        </p:nvSpPr>
        <p:spPr bwMode="auto">
          <a:xfrm>
            <a:off x="2192046" y="1592333"/>
            <a:ext cx="805121" cy="571406"/>
          </a:xfrm>
          <a:prstGeom prst="cloud">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Helvetica" panose="020B0604020202020204" pitchFamily="34" charset="0"/>
              </a:rPr>
              <a:t>Internet</a:t>
            </a:r>
          </a:p>
        </p:txBody>
      </p:sp>
      <p:cxnSp>
        <p:nvCxnSpPr>
          <p:cNvPr id="29" name="Straight Connector 28">
            <a:extLst>
              <a:ext uri="{FF2B5EF4-FFF2-40B4-BE49-F238E27FC236}">
                <a16:creationId xmlns:a16="http://schemas.microsoft.com/office/drawing/2014/main" id="{1FA727D8-CA49-468C-9D2F-4684E99F546E}"/>
              </a:ext>
            </a:extLst>
          </p:cNvPr>
          <p:cNvCxnSpPr>
            <a:stCxn id="23" idx="1"/>
            <a:endCxn id="27" idx="0"/>
          </p:cNvCxnSpPr>
          <p:nvPr/>
        </p:nvCxnSpPr>
        <p:spPr bwMode="auto">
          <a:xfrm flipH="1" flipV="1">
            <a:off x="2996496" y="1878036"/>
            <a:ext cx="335809" cy="1321"/>
          </a:xfrm>
          <a:prstGeom prst="line">
            <a:avLst/>
          </a:prstGeom>
          <a:solidFill>
            <a:schemeClr val="accent1"/>
          </a:solidFill>
          <a:ln w="38100"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2" name="TextBox 31">
            <a:extLst>
              <a:ext uri="{FF2B5EF4-FFF2-40B4-BE49-F238E27FC236}">
                <a16:creationId xmlns:a16="http://schemas.microsoft.com/office/drawing/2014/main" id="{36A27D88-609C-440A-A4AA-20D07325AB80}"/>
              </a:ext>
            </a:extLst>
          </p:cNvPr>
          <p:cNvSpPr txBox="1"/>
          <p:nvPr/>
        </p:nvSpPr>
        <p:spPr>
          <a:xfrm>
            <a:off x="3033025" y="2010642"/>
            <a:ext cx="890494" cy="200055"/>
          </a:xfrm>
          <a:prstGeom prst="rect">
            <a:avLst/>
          </a:prstGeom>
          <a:noFill/>
        </p:spPr>
        <p:txBody>
          <a:bodyPr wrap="square" rtlCol="0">
            <a:spAutoFit/>
          </a:bodyPr>
          <a:lstStyle/>
          <a:p>
            <a:pPr algn="ctr"/>
            <a:r>
              <a:rPr lang="en-GB" sz="700" dirty="0"/>
              <a:t>NAT Gateway</a:t>
            </a:r>
          </a:p>
        </p:txBody>
      </p:sp>
      <p:sp>
        <p:nvSpPr>
          <p:cNvPr id="35" name="TextBox 34">
            <a:extLst>
              <a:ext uri="{FF2B5EF4-FFF2-40B4-BE49-F238E27FC236}">
                <a16:creationId xmlns:a16="http://schemas.microsoft.com/office/drawing/2014/main" id="{6F27E774-0A02-4D51-B8E2-F1064C1773D4}"/>
              </a:ext>
            </a:extLst>
          </p:cNvPr>
          <p:cNvSpPr txBox="1"/>
          <p:nvPr/>
        </p:nvSpPr>
        <p:spPr>
          <a:xfrm>
            <a:off x="166150" y="2260644"/>
            <a:ext cx="2569066" cy="646331"/>
          </a:xfrm>
          <a:prstGeom prst="rect">
            <a:avLst/>
          </a:prstGeom>
          <a:noFill/>
        </p:spPr>
        <p:txBody>
          <a:bodyPr wrap="square" rtlCol="0">
            <a:spAutoFit/>
          </a:bodyPr>
          <a:lstStyle/>
          <a:p>
            <a:r>
              <a:rPr lang="en-GB" sz="1200" i="1" dirty="0"/>
              <a:t>Note: we should be using </a:t>
            </a:r>
            <a:r>
              <a:rPr lang="en-GB" sz="1200" i="1" u="sng" dirty="0"/>
              <a:t>outbound</a:t>
            </a:r>
            <a:r>
              <a:rPr lang="en-GB" sz="1200" i="1" dirty="0"/>
              <a:t> NSG rules on the subnet for security reasons</a:t>
            </a:r>
          </a:p>
        </p:txBody>
      </p:sp>
      <p:sp>
        <p:nvSpPr>
          <p:cNvPr id="36" name="Rectangle: Rounded Corners 35">
            <a:extLst>
              <a:ext uri="{FF2B5EF4-FFF2-40B4-BE49-F238E27FC236}">
                <a16:creationId xmlns:a16="http://schemas.microsoft.com/office/drawing/2014/main" id="{558DFBE9-E4E3-41B0-8CAC-B9BCA5A2C433}"/>
              </a:ext>
            </a:extLst>
          </p:cNvPr>
          <p:cNvSpPr/>
          <p:nvPr/>
        </p:nvSpPr>
        <p:spPr bwMode="auto">
          <a:xfrm>
            <a:off x="3697428" y="2331067"/>
            <a:ext cx="1097940" cy="162156"/>
          </a:xfrm>
          <a:prstGeom prst="roundRect">
            <a:avLst/>
          </a:prstGeom>
          <a:solidFill>
            <a:schemeClr val="accent4">
              <a:lumMod val="10000"/>
              <a:lumOff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Helvetica" panose="020B0604020202020204" pitchFamily="34" charset="0"/>
              </a:rPr>
              <a:t>Subnet</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1" name="TextBox 10">
            <a:extLst>
              <a:ext uri="{FF2B5EF4-FFF2-40B4-BE49-F238E27FC236}">
                <a16:creationId xmlns:a16="http://schemas.microsoft.com/office/drawing/2014/main" id="{D6F8BF4E-C457-4F4F-AF6D-5ED253DB7DB2}"/>
              </a:ext>
            </a:extLst>
          </p:cNvPr>
          <p:cNvSpPr txBox="1"/>
          <p:nvPr/>
        </p:nvSpPr>
        <p:spPr>
          <a:xfrm>
            <a:off x="6774590" y="2719613"/>
            <a:ext cx="2124500" cy="430887"/>
          </a:xfrm>
          <a:prstGeom prst="rect">
            <a:avLst/>
          </a:prstGeom>
          <a:noFill/>
        </p:spPr>
        <p:txBody>
          <a:bodyPr wrap="square" rtlCol="0">
            <a:spAutoFit/>
          </a:bodyPr>
          <a:lstStyle/>
          <a:p>
            <a:r>
              <a:rPr lang="en-GB" sz="1100" i="1" dirty="0"/>
              <a:t>Technically, this is Source NAT (SNAT). See later notes.</a:t>
            </a:r>
          </a:p>
        </p:txBody>
      </p:sp>
    </p:spTree>
    <p:extLst>
      <p:ext uri="{BB962C8B-B14F-4D97-AF65-F5344CB8AC3E}">
        <p14:creationId xmlns:p14="http://schemas.microsoft.com/office/powerpoint/2010/main" val="2361511719"/>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76389</TotalTime>
  <Words>9854</Words>
  <Application>Microsoft Office PowerPoint</Application>
  <PresentationFormat>On-screen Show (4:3)</PresentationFormat>
  <Paragraphs>1063</Paragraphs>
  <Slides>72</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72</vt:i4>
      </vt:variant>
    </vt:vector>
  </HeadingPairs>
  <TitlesOfParts>
    <vt:vector size="83" baseType="lpstr">
      <vt:lpstr>Arial Unicode MS</vt:lpstr>
      <vt:lpstr>Helvetica-Narrow</vt:lpstr>
      <vt:lpstr>Monotype Sorts</vt:lpstr>
      <vt:lpstr>Arial</vt:lpstr>
      <vt:lpstr>Calibri</vt:lpstr>
      <vt:lpstr>Helvetica</vt:lpstr>
      <vt:lpstr>Impact</vt:lpstr>
      <vt:lpstr>Times New Roman</vt:lpstr>
      <vt:lpstr>Wingdings</vt:lpstr>
      <vt:lpstr>Wingdings 2</vt:lpstr>
      <vt:lpstr>os-slides</vt:lpstr>
      <vt:lpstr>Azure Virtual Machines (VMs)</vt:lpstr>
      <vt:lpstr>Cloud Shell</vt:lpstr>
      <vt:lpstr>You should have already done this….</vt:lpstr>
      <vt:lpstr>Virtual Machines (VMs)</vt:lpstr>
      <vt:lpstr>VM Sizes</vt:lpstr>
      <vt:lpstr>Size Info</vt:lpstr>
      <vt:lpstr>Resize VM</vt:lpstr>
      <vt:lpstr>Things you need to know!</vt:lpstr>
      <vt:lpstr>Creating a VM</vt:lpstr>
      <vt:lpstr>Create VM specifying required size</vt:lpstr>
      <vt:lpstr>Managing VMs</vt:lpstr>
      <vt:lpstr>Managing VMs</vt:lpstr>
      <vt:lpstr>Further Reading: Deallocate vs Stop</vt:lpstr>
      <vt:lpstr>SSH</vt:lpstr>
      <vt:lpstr>Virtual Machine Components</vt:lpstr>
      <vt:lpstr>Disk Allocation and Performance</vt:lpstr>
      <vt:lpstr>Note</vt:lpstr>
      <vt:lpstr>Virtual Hard Disk (VHD) Files</vt:lpstr>
      <vt:lpstr>Managed Disks</vt:lpstr>
      <vt:lpstr>Virtual Networks (vNet)</vt:lpstr>
      <vt:lpstr>vNet Address Ranges</vt:lpstr>
      <vt:lpstr>VM and NICs</vt:lpstr>
      <vt:lpstr>Can I manually assign IP addresses to NICs within the VM operating system?</vt:lpstr>
      <vt:lpstr>Examples</vt:lpstr>
      <vt:lpstr>VM Create Revisited</vt:lpstr>
      <vt:lpstr>What is an IP Address?</vt:lpstr>
      <vt:lpstr>An IP Address</vt:lpstr>
      <vt:lpstr>IP Address Mask (Network Mask)</vt:lpstr>
      <vt:lpstr>Alternative Mask Notation</vt:lpstr>
      <vt:lpstr>Applying a Mask</vt:lpstr>
      <vt:lpstr>Why Subnet?</vt:lpstr>
      <vt:lpstr>Subnet</vt:lpstr>
      <vt:lpstr>Subnetting</vt:lpstr>
      <vt:lpstr>Example – Before Subnetting</vt:lpstr>
      <vt:lpstr>Example – After Subnetting</vt:lpstr>
      <vt:lpstr>Borrowing Bits (Cont)</vt:lpstr>
      <vt:lpstr>vNet and Subnets</vt:lpstr>
      <vt:lpstr>FYI: Subnet Restrictions</vt:lpstr>
      <vt:lpstr>Example</vt:lpstr>
      <vt:lpstr>Creating a vNet</vt:lpstr>
      <vt:lpstr>Managing NICs</vt:lpstr>
      <vt:lpstr>Managing NICs</vt:lpstr>
      <vt:lpstr>Adding NICs to a VM</vt:lpstr>
      <vt:lpstr>Managing VM NICs</vt:lpstr>
      <vt:lpstr>Changing the Primary NIC</vt:lpstr>
      <vt:lpstr>NICs and Operating System</vt:lpstr>
      <vt:lpstr>IP Addresses</vt:lpstr>
      <vt:lpstr>IP Address </vt:lpstr>
      <vt:lpstr>Creating a Public IP</vt:lpstr>
      <vt:lpstr>VM Public IP Addresses</vt:lpstr>
      <vt:lpstr>Internal Hostname Resolution</vt:lpstr>
      <vt:lpstr>NICs vs IPConfigs</vt:lpstr>
      <vt:lpstr>IPConfigs</vt:lpstr>
      <vt:lpstr>Opening Ports</vt:lpstr>
      <vt:lpstr>VM Extensions</vt:lpstr>
      <vt:lpstr>List Available VM Extensions</vt:lpstr>
      <vt:lpstr>Create VMs Using CustomScript Extension</vt:lpstr>
      <vt:lpstr>Network Security Group (NSG)</vt:lpstr>
      <vt:lpstr>How network security groups filter network traffic</vt:lpstr>
      <vt:lpstr>NSG Flow</vt:lpstr>
      <vt:lpstr>NSGs and Public IPs</vt:lpstr>
      <vt:lpstr>NSG Note</vt:lpstr>
      <vt:lpstr>TCP/IP Overview</vt:lpstr>
      <vt:lpstr>Inbound Rule (Traffic into VM)</vt:lpstr>
      <vt:lpstr>Outbound Rule (Traffic from VM)</vt:lpstr>
      <vt:lpstr>Examples</vt:lpstr>
      <vt:lpstr>Network Security Rules</vt:lpstr>
      <vt:lpstr>Network Security Rules</vt:lpstr>
      <vt:lpstr>Default Outbound Access</vt:lpstr>
      <vt:lpstr>Why is disabling default outbound access recommended?</vt:lpstr>
      <vt:lpstr>Examples of explicit outbound connectivity</vt:lpstr>
      <vt:lpstr>Network Address Translation (NAT) Gateway</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2394</cp:revision>
  <cp:lastPrinted>2001-06-14T13:58:17Z</cp:lastPrinted>
  <dcterms:created xsi:type="dcterms:W3CDTF">1999-06-25T18:38:26Z</dcterms:created>
  <dcterms:modified xsi:type="dcterms:W3CDTF">2022-10-12T15:54:06Z</dcterms:modified>
</cp:coreProperties>
</file>