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3D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26" d="100"/>
          <a:sy n="126" d="100"/>
        </p:scale>
        <p:origin x="202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05540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Welcome, introduce yourself and the topic. Mention LCHS4009 module. State: 'Today I will be presenting on Problem Solving as a key skill in health and social care professional practice.'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Briefly walk through the structure of the presentation. 5 main sections covering definition, importance, model, example, and references.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definition — emphasise this is a cognitive, structured process. Walk through each of the five components briefly.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Expand on each point. For Patient Safety, refer to the Francis Report (2013) and how poor problem solving contributed to failures in care. Mention the HCPC Standards of Conduct.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each branch of the Fishbone. For example: in a Children's Centre, a safeguarding concern might be traced back to People (untrained staff), Process (incomplete referrals), and Environment (high caseload). The model enables a systematic, evidence-based response.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your real-world example — speak from experience as an Early Years Support Worker. Link each step back to the Fishbone model from the previous slide. Emphasise how structured problem solving led to a positive outcome for the child.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the four key points confidently. Then open up for questions — be ready to discuss: Why did you choose this skill? How does it relate to the HCPC standards? How would you develop this skill further?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does not need to be read aloud — it is submitted with Turnitin. All references follow UWTSD Harvard style with in-text citations on preceding slides.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3D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0">
            <a:extLst>
              <a:ext uri="{FF2B5EF4-FFF2-40B4-BE49-F238E27FC236}">
                <a16:creationId xmlns:a16="http://schemas.microsoft.com/office/drawing/2014/main" id="{12FA0506-C974-B0F4-924F-2D19FC3B6ACC}"/>
              </a:ext>
            </a:extLst>
          </p:cNvPr>
          <p:cNvSpPr/>
          <p:nvPr/>
        </p:nvSpPr>
        <p:spPr>
          <a:xfrm>
            <a:off x="0" y="4645152"/>
            <a:ext cx="9144000" cy="482852"/>
          </a:xfrm>
          <a:prstGeom prst="rect">
            <a:avLst/>
          </a:prstGeom>
          <a:solidFill>
            <a:srgbClr val="2D7D8C"/>
          </a:solidFill>
          <a:ln w="12700">
            <a:solidFill>
              <a:srgbClr val="2D7D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6868" y="1241804"/>
            <a:ext cx="2926080" cy="2926080"/>
          </a:xfrm>
          <a:prstGeom prst="ellipse">
            <a:avLst/>
          </a:prstGeom>
          <a:solidFill>
            <a:srgbClr val="2DC4B2">
              <a:alpha val="25000"/>
            </a:srgbClr>
          </a:solidFill>
          <a:ln w="12700">
            <a:solidFill>
              <a:srgbClr val="2DC4B2">
                <a:alpha val="2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9165" y="1308552"/>
            <a:ext cx="745236" cy="64008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943600" y="263396"/>
            <a:ext cx="2743200" cy="347472"/>
          </a:xfrm>
          <a:prstGeom prst="roundRect">
            <a:avLst>
              <a:gd name="adj" fmla="val 26316"/>
            </a:avLst>
          </a:prstGeom>
          <a:solidFill>
            <a:srgbClr val="2DC4B2">
              <a:alpha val="80000"/>
            </a:srgbClr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5943600" y="281684"/>
            <a:ext cx="2743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D3D4C"/>
                </a:solidFill>
              </a:rPr>
              <a:t>LCHS4009 | Professional Development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310896" y="1752088"/>
            <a:ext cx="8229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5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Problem Solving</a:t>
            </a:r>
            <a:endParaRPr lang="en-US" sz="5200" dirty="0"/>
          </a:p>
        </p:txBody>
      </p:sp>
      <p:sp>
        <p:nvSpPr>
          <p:cNvPr id="9" name="Text 6"/>
          <p:cNvSpPr/>
          <p:nvPr/>
        </p:nvSpPr>
        <p:spPr>
          <a:xfrm>
            <a:off x="310896" y="265176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2DC4B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 Health and Social Care</a:t>
            </a:r>
            <a:endParaRPr lang="en-US" sz="2600" dirty="0"/>
          </a:p>
        </p:txBody>
      </p:sp>
      <p:sp>
        <p:nvSpPr>
          <p:cNvPr id="10" name="Shape 7"/>
          <p:cNvSpPr/>
          <p:nvPr/>
        </p:nvSpPr>
        <p:spPr>
          <a:xfrm>
            <a:off x="334201" y="3273552"/>
            <a:ext cx="3200400" cy="36576"/>
          </a:xfrm>
          <a:prstGeom prst="rect">
            <a:avLst/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457200" y="3767328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Self-Awareness Presentation  |  Certificate of Higher Education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457200" y="415696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2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_________A</a:t>
            </a:r>
            <a:r>
              <a:rPr lang="en-US" sz="120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lieena</a:t>
            </a:r>
            <a:r>
              <a:rPr lang="en-US" sz="12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Asad______________   </a:t>
            </a:r>
            <a:r>
              <a:rPr lang="en-US" sz="12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</a:t>
            </a:r>
            <a:r>
              <a:rPr lang="en-US" sz="12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_______2509442______</a:t>
            </a:r>
            <a:endParaRPr lang="en-US" sz="12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25B717B3-5452-4ABE-51A5-EBCBF2B0FEE2}"/>
              </a:ext>
            </a:extLst>
          </p:cNvPr>
          <p:cNvSpPr/>
          <p:nvPr/>
        </p:nvSpPr>
        <p:spPr>
          <a:xfrm>
            <a:off x="0" y="4815954"/>
            <a:ext cx="9144000" cy="326311"/>
          </a:xfrm>
          <a:prstGeom prst="rect">
            <a:avLst/>
          </a:prstGeom>
          <a:solidFill>
            <a:srgbClr val="1C3D47"/>
          </a:solidFill>
          <a:ln w="12700">
            <a:solidFill>
              <a:srgbClr val="1C3D47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711879-BE38-E495-E946-1055393C9F90}"/>
              </a:ext>
            </a:extLst>
          </p:cNvPr>
          <p:cNvSpPr txBox="1"/>
          <p:nvPr/>
        </p:nvSpPr>
        <p:spPr>
          <a:xfrm>
            <a:off x="7032343" y="4829386"/>
            <a:ext cx="195726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Olubukola Adegbite</a:t>
            </a:r>
            <a:endParaRPr lang="en-US" sz="11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8" name="Picture 4" descr="get unstuck: solving hard problems ...">
            <a:extLst>
              <a:ext uri="{FF2B5EF4-FFF2-40B4-BE49-F238E27FC236}">
                <a16:creationId xmlns:a16="http://schemas.microsoft.com/office/drawing/2014/main" id="{AD6E4605-095B-AB1A-05C2-260AE4D7B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876" y="1042453"/>
            <a:ext cx="3141953" cy="3100246"/>
          </a:xfrm>
          <a:prstGeom prst="rect">
            <a:avLst/>
          </a:prstGeom>
          <a:pattFill prst="pct5">
            <a:fgClr>
              <a:schemeClr val="tx1">
                <a:lumMod val="95000"/>
                <a:lumOff val="5000"/>
              </a:schemeClr>
            </a:fgClr>
            <a:bgClr>
              <a:schemeClr val="bg1"/>
            </a:bgClr>
          </a:pattFill>
          <a:effectLst>
            <a:softEdge rad="9017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OVERVIEW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320040" y="914400"/>
            <a:ext cx="2651760" cy="164592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2" y="1115568"/>
            <a:ext cx="347472" cy="347472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914400" y="1115568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914400" y="1115568"/>
            <a:ext cx="38404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DC4B2"/>
                </a:solidFill>
              </a:rPr>
              <a:t>01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457200" y="1572768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2E3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Problem Solving?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457200" y="1993392"/>
            <a:ext cx="2377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 &amp; core concepts</a:t>
            </a:r>
            <a:endParaRPr lang="en-US" sz="1000" dirty="0"/>
          </a:p>
        </p:txBody>
      </p:sp>
      <p:sp>
        <p:nvSpPr>
          <p:cNvPr id="10" name="Shape 7"/>
          <p:cNvSpPr/>
          <p:nvPr/>
        </p:nvSpPr>
        <p:spPr>
          <a:xfrm>
            <a:off x="3172968" y="914400"/>
            <a:ext cx="2651760" cy="164592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7560" y="1115568"/>
            <a:ext cx="347472" cy="347472"/>
          </a:xfrm>
          <a:prstGeom prst="rect">
            <a:avLst/>
          </a:prstGeom>
        </p:spPr>
      </p:pic>
      <p:sp>
        <p:nvSpPr>
          <p:cNvPr id="12" name="Shape 8"/>
          <p:cNvSpPr/>
          <p:nvPr/>
        </p:nvSpPr>
        <p:spPr>
          <a:xfrm>
            <a:off x="3767328" y="1115568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3767328" y="1115568"/>
            <a:ext cx="38404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DC4B2"/>
                </a:solidFill>
              </a:rPr>
              <a:t>02</a:t>
            </a:r>
            <a:endParaRPr lang="en-US" sz="1100" dirty="0"/>
          </a:p>
        </p:txBody>
      </p:sp>
      <p:sp>
        <p:nvSpPr>
          <p:cNvPr id="14" name="Text 10"/>
          <p:cNvSpPr/>
          <p:nvPr/>
        </p:nvSpPr>
        <p:spPr>
          <a:xfrm>
            <a:off x="3310128" y="1572768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2E3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It Matters</a:t>
            </a:r>
            <a:endParaRPr lang="en-US" sz="1250" dirty="0"/>
          </a:p>
        </p:txBody>
      </p:sp>
      <p:sp>
        <p:nvSpPr>
          <p:cNvPr id="15" name="Text 11"/>
          <p:cNvSpPr/>
          <p:nvPr/>
        </p:nvSpPr>
        <p:spPr>
          <a:xfrm>
            <a:off x="3310128" y="1993392"/>
            <a:ext cx="2377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 in H&amp;SC practice</a:t>
            </a:r>
            <a:endParaRPr lang="en-US" sz="1000" dirty="0"/>
          </a:p>
        </p:txBody>
      </p:sp>
      <p:sp>
        <p:nvSpPr>
          <p:cNvPr id="16" name="Shape 12"/>
          <p:cNvSpPr/>
          <p:nvPr/>
        </p:nvSpPr>
        <p:spPr>
          <a:xfrm>
            <a:off x="6025896" y="914400"/>
            <a:ext cx="2651760" cy="164592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488" y="1115568"/>
            <a:ext cx="347472" cy="347472"/>
          </a:xfrm>
          <a:prstGeom prst="rect">
            <a:avLst/>
          </a:prstGeom>
        </p:spPr>
      </p:pic>
      <p:sp>
        <p:nvSpPr>
          <p:cNvPr id="18" name="Shape 13"/>
          <p:cNvSpPr/>
          <p:nvPr/>
        </p:nvSpPr>
        <p:spPr>
          <a:xfrm>
            <a:off x="6620256" y="1115568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4"/>
          <p:cNvSpPr/>
          <p:nvPr/>
        </p:nvSpPr>
        <p:spPr>
          <a:xfrm>
            <a:off x="6620256" y="1115568"/>
            <a:ext cx="38404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DC4B2"/>
                </a:solidFill>
              </a:rPr>
              <a:t>03</a:t>
            </a:r>
            <a:endParaRPr lang="en-US" sz="1100" dirty="0"/>
          </a:p>
        </p:txBody>
      </p:sp>
      <p:sp>
        <p:nvSpPr>
          <p:cNvPr id="20" name="Text 15"/>
          <p:cNvSpPr/>
          <p:nvPr/>
        </p:nvSpPr>
        <p:spPr>
          <a:xfrm>
            <a:off x="6163056" y="1572768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2E3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Fishbone Model</a:t>
            </a:r>
            <a:endParaRPr lang="en-US" sz="1250" dirty="0"/>
          </a:p>
        </p:txBody>
      </p:sp>
      <p:sp>
        <p:nvSpPr>
          <p:cNvPr id="21" name="Text 16"/>
          <p:cNvSpPr/>
          <p:nvPr/>
        </p:nvSpPr>
        <p:spPr>
          <a:xfrm>
            <a:off x="6163056" y="1993392"/>
            <a:ext cx="2377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 analytical framework</a:t>
            </a:r>
            <a:endParaRPr lang="en-US" sz="1000" dirty="0"/>
          </a:p>
        </p:txBody>
      </p:sp>
      <p:sp>
        <p:nvSpPr>
          <p:cNvPr id="22" name="Shape 17"/>
          <p:cNvSpPr/>
          <p:nvPr/>
        </p:nvSpPr>
        <p:spPr>
          <a:xfrm>
            <a:off x="320040" y="2834640"/>
            <a:ext cx="2651760" cy="164592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632" y="3035808"/>
            <a:ext cx="347472" cy="347472"/>
          </a:xfrm>
          <a:prstGeom prst="rect">
            <a:avLst/>
          </a:prstGeom>
        </p:spPr>
      </p:pic>
      <p:sp>
        <p:nvSpPr>
          <p:cNvPr id="24" name="Shape 18"/>
          <p:cNvSpPr/>
          <p:nvPr/>
        </p:nvSpPr>
        <p:spPr>
          <a:xfrm>
            <a:off x="914400" y="3035808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19"/>
          <p:cNvSpPr/>
          <p:nvPr/>
        </p:nvSpPr>
        <p:spPr>
          <a:xfrm>
            <a:off x="914400" y="3035808"/>
            <a:ext cx="38404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DC4B2"/>
                </a:solidFill>
              </a:rPr>
              <a:t>04</a:t>
            </a:r>
            <a:endParaRPr lang="en-US" sz="1100" dirty="0"/>
          </a:p>
        </p:txBody>
      </p:sp>
      <p:sp>
        <p:nvSpPr>
          <p:cNvPr id="26" name="Text 20"/>
          <p:cNvSpPr/>
          <p:nvPr/>
        </p:nvSpPr>
        <p:spPr>
          <a:xfrm>
            <a:off x="457200" y="3493008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2E3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Practical Example</a:t>
            </a:r>
            <a:endParaRPr lang="en-US" sz="1250" dirty="0"/>
          </a:p>
        </p:txBody>
      </p:sp>
      <p:sp>
        <p:nvSpPr>
          <p:cNvPr id="27" name="Text 21"/>
          <p:cNvSpPr/>
          <p:nvPr/>
        </p:nvSpPr>
        <p:spPr>
          <a:xfrm>
            <a:off x="457200" y="3913632"/>
            <a:ext cx="2377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world application</a:t>
            </a:r>
            <a:endParaRPr lang="en-US" sz="1000" dirty="0"/>
          </a:p>
        </p:txBody>
      </p:sp>
      <p:sp>
        <p:nvSpPr>
          <p:cNvPr id="28" name="Shape 22"/>
          <p:cNvSpPr/>
          <p:nvPr/>
        </p:nvSpPr>
        <p:spPr>
          <a:xfrm>
            <a:off x="3172968" y="2834640"/>
            <a:ext cx="2651760" cy="164592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9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560" y="3035808"/>
            <a:ext cx="347472" cy="347472"/>
          </a:xfrm>
          <a:prstGeom prst="rect">
            <a:avLst/>
          </a:prstGeom>
        </p:spPr>
      </p:pic>
      <p:sp>
        <p:nvSpPr>
          <p:cNvPr id="30" name="Shape 23"/>
          <p:cNvSpPr/>
          <p:nvPr/>
        </p:nvSpPr>
        <p:spPr>
          <a:xfrm>
            <a:off x="3767328" y="3035808"/>
            <a:ext cx="384048" cy="347472"/>
          </a:xfrm>
          <a:prstGeom prst="roundRect">
            <a:avLst>
              <a:gd name="adj" fmla="val 15789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4"/>
          <p:cNvSpPr/>
          <p:nvPr/>
        </p:nvSpPr>
        <p:spPr>
          <a:xfrm>
            <a:off x="3767328" y="3035808"/>
            <a:ext cx="38404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DC4B2"/>
                </a:solidFill>
              </a:rPr>
              <a:t>05</a:t>
            </a:r>
            <a:endParaRPr lang="en-US" sz="1100" dirty="0"/>
          </a:p>
        </p:txBody>
      </p:sp>
      <p:sp>
        <p:nvSpPr>
          <p:cNvPr id="32" name="Text 25"/>
          <p:cNvSpPr/>
          <p:nvPr/>
        </p:nvSpPr>
        <p:spPr>
          <a:xfrm>
            <a:off x="3310128" y="3493008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2E3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1250" dirty="0"/>
          </a:p>
        </p:txBody>
      </p:sp>
      <p:sp>
        <p:nvSpPr>
          <p:cNvPr id="33" name="Text 26"/>
          <p:cNvSpPr/>
          <p:nvPr/>
        </p:nvSpPr>
        <p:spPr>
          <a:xfrm>
            <a:off x="3310128" y="3913632"/>
            <a:ext cx="2377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Harvard style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  |  WHAT IS PROBLEM SOLVING?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320040" y="868680"/>
            <a:ext cx="4114800" cy="3566160"/>
          </a:xfrm>
          <a:prstGeom prst="roundRect">
            <a:avLst>
              <a:gd name="adj" fmla="val 3846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024128"/>
            <a:ext cx="502920" cy="5029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188720" y="1024128"/>
            <a:ext cx="3017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DC4B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Definition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457200" y="1664208"/>
            <a:ext cx="384048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200" i="1" dirty="0">
                <a:solidFill>
                  <a:schemeClr val="bg1"/>
                </a:solidFill>
              </a:rPr>
              <a:t>Problem solving is the process of thinking about a problem, understanding what is causing it, producing different ways to solve it, and choosing the best solution to use. (Based on </a:t>
            </a:r>
            <a:r>
              <a:rPr lang="en-GB" sz="1200" i="1" dirty="0" err="1">
                <a:solidFill>
                  <a:schemeClr val="bg1"/>
                </a:solidFill>
              </a:rPr>
              <a:t>D'Zurilla</a:t>
            </a:r>
            <a:r>
              <a:rPr lang="en-GB" sz="1200" i="1" dirty="0">
                <a:solidFill>
                  <a:schemeClr val="bg1"/>
                </a:solidFill>
              </a:rPr>
              <a:t> and Goldfried, 1971)</a:t>
            </a:r>
          </a:p>
          <a:p>
            <a:pPr marL="0" indent="0">
              <a:buNone/>
            </a:pP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457200" y="3017520"/>
            <a:ext cx="3749040" cy="36576"/>
          </a:xfrm>
          <a:prstGeom prst="rect">
            <a:avLst/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57200" y="3127248"/>
            <a:ext cx="37947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200" dirty="0">
                <a:solidFill>
                  <a:schemeClr val="bg1"/>
                </a:solidFill>
              </a:rPr>
              <a:t>It is a planned and organised skill that involves thinking carefully and making decisions, rather than simply reacting quickly.</a:t>
            </a:r>
          </a:p>
          <a:p>
            <a:pPr marL="0" indent="0">
              <a:buNone/>
            </a:pP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4709160" y="841248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2E3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Components</a:t>
            </a:r>
            <a:endParaRPr lang="en-US" sz="1500" dirty="0"/>
          </a:p>
        </p:txBody>
      </p:sp>
      <p:sp>
        <p:nvSpPr>
          <p:cNvPr id="11" name="Shape 8"/>
          <p:cNvSpPr/>
          <p:nvPr/>
        </p:nvSpPr>
        <p:spPr>
          <a:xfrm>
            <a:off x="4709160" y="1353312"/>
            <a:ext cx="4069080" cy="502920"/>
          </a:xfrm>
          <a:prstGeom prst="roundRect">
            <a:avLst>
              <a:gd name="adj" fmla="val 14545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4709160" y="1353312"/>
            <a:ext cx="960120" cy="502920"/>
          </a:xfrm>
          <a:prstGeom prst="roundRect">
            <a:avLst>
              <a:gd name="adj" fmla="val 14545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709160" y="1353312"/>
            <a:ext cx="960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Identify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5742432" y="1353312"/>
            <a:ext cx="2971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/>
              <a:t>Identify and clearly understand what the problem is.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4709160" y="1938528"/>
            <a:ext cx="4069080" cy="502920"/>
          </a:xfrm>
          <a:prstGeom prst="roundRect">
            <a:avLst>
              <a:gd name="adj" fmla="val 14545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4709160" y="1938528"/>
            <a:ext cx="960120" cy="502920"/>
          </a:xfrm>
          <a:prstGeom prst="roundRect">
            <a:avLst>
              <a:gd name="adj" fmla="val 14545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4709160" y="1938528"/>
            <a:ext cx="960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Analyse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5742432" y="1938528"/>
            <a:ext cx="2971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/>
              <a:t>Look at the main causes of the problem and the factors that may have contributed to it.</a:t>
            </a:r>
            <a:endParaRPr lang="en-US" sz="1050" dirty="0"/>
          </a:p>
        </p:txBody>
      </p:sp>
      <p:sp>
        <p:nvSpPr>
          <p:cNvPr id="19" name="Shape 16"/>
          <p:cNvSpPr/>
          <p:nvPr/>
        </p:nvSpPr>
        <p:spPr>
          <a:xfrm>
            <a:off x="4709160" y="2523744"/>
            <a:ext cx="4069080" cy="502920"/>
          </a:xfrm>
          <a:prstGeom prst="roundRect">
            <a:avLst>
              <a:gd name="adj" fmla="val 14545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4709160" y="2523744"/>
            <a:ext cx="960120" cy="502920"/>
          </a:xfrm>
          <a:prstGeom prst="roundRect">
            <a:avLst>
              <a:gd name="adj" fmla="val 14545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4709160" y="2523744"/>
            <a:ext cx="960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Generate</a:t>
            </a:r>
            <a:endParaRPr lang="en-US" sz="1000" dirty="0"/>
          </a:p>
        </p:txBody>
      </p:sp>
      <p:sp>
        <p:nvSpPr>
          <p:cNvPr id="22" name="Text 19"/>
          <p:cNvSpPr/>
          <p:nvPr/>
        </p:nvSpPr>
        <p:spPr>
          <a:xfrm>
            <a:off x="5742432" y="2523744"/>
            <a:ext cx="2971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/>
              <a:t>T</a:t>
            </a:r>
          </a:p>
          <a:p>
            <a:r>
              <a:rPr lang="en-GB" sz="1050" dirty="0" err="1"/>
              <a:t>hink</a:t>
            </a:r>
            <a:r>
              <a:rPr lang="en-GB" sz="1050" dirty="0"/>
              <a:t> of different possible ways to solve the problem.</a:t>
            </a:r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23" name="Shape 20"/>
          <p:cNvSpPr/>
          <p:nvPr/>
        </p:nvSpPr>
        <p:spPr>
          <a:xfrm>
            <a:off x="4709160" y="3108960"/>
            <a:ext cx="4069080" cy="502920"/>
          </a:xfrm>
          <a:prstGeom prst="roundRect">
            <a:avLst>
              <a:gd name="adj" fmla="val 14545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4709160" y="3108960"/>
            <a:ext cx="960120" cy="502920"/>
          </a:xfrm>
          <a:prstGeom prst="roundRect">
            <a:avLst>
              <a:gd name="adj" fmla="val 14545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4709160" y="3108960"/>
            <a:ext cx="960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Evaluate</a:t>
            </a:r>
            <a:endParaRPr lang="en-US" sz="1000" dirty="0"/>
          </a:p>
        </p:txBody>
      </p:sp>
      <p:sp>
        <p:nvSpPr>
          <p:cNvPr id="26" name="Text 23"/>
          <p:cNvSpPr/>
          <p:nvPr/>
        </p:nvSpPr>
        <p:spPr>
          <a:xfrm>
            <a:off x="5742432" y="3108960"/>
            <a:ext cx="2971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/>
              <a:t>Compare different options using facts, evidence, and what is important or appropriate.</a:t>
            </a:r>
            <a:endParaRPr lang="en-US" sz="1050" dirty="0"/>
          </a:p>
        </p:txBody>
      </p:sp>
      <p:sp>
        <p:nvSpPr>
          <p:cNvPr id="27" name="Shape 24"/>
          <p:cNvSpPr/>
          <p:nvPr/>
        </p:nvSpPr>
        <p:spPr>
          <a:xfrm>
            <a:off x="4709160" y="3694176"/>
            <a:ext cx="4069080" cy="502920"/>
          </a:xfrm>
          <a:prstGeom prst="roundRect">
            <a:avLst>
              <a:gd name="adj" fmla="val 14545"/>
            </a:avLst>
          </a:prstGeom>
          <a:solidFill>
            <a:srgbClr val="FFFFFF"/>
          </a:solidFill>
          <a:ln w="12700">
            <a:solidFill>
              <a:srgbClr val="2DC4B2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5"/>
          <p:cNvSpPr/>
          <p:nvPr/>
        </p:nvSpPr>
        <p:spPr>
          <a:xfrm>
            <a:off x="4709160" y="3694176"/>
            <a:ext cx="960120" cy="502920"/>
          </a:xfrm>
          <a:prstGeom prst="roundRect">
            <a:avLst>
              <a:gd name="adj" fmla="val 14545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4709160" y="3694176"/>
            <a:ext cx="960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Implement</a:t>
            </a:r>
            <a:endParaRPr lang="en-US" sz="1000" dirty="0"/>
          </a:p>
        </p:txBody>
      </p:sp>
      <p:sp>
        <p:nvSpPr>
          <p:cNvPr id="30" name="Text 27"/>
          <p:cNvSpPr/>
          <p:nvPr/>
        </p:nvSpPr>
        <p:spPr>
          <a:xfrm>
            <a:off x="5742432" y="3694176"/>
            <a:ext cx="2971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/>
              <a:t>Choose the best solution, put it into action, and check the results.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  |  WHY PROBLEM-SOLVING MATTERS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320040" y="804672"/>
            <a:ext cx="8503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200" dirty="0"/>
              <a:t>Health and social care settings can be complex, uncertain, and often require quick decisions. Therefore, strong problem-solving skills are an important professional ability for providing safe and effective care (Jasper, 2013).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320040" y="1508760"/>
            <a:ext cx="4160520" cy="150876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1673352"/>
            <a:ext cx="384048" cy="3840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978408" y="1673352"/>
            <a:ext cx="33375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Patient Safety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502920" y="2167128"/>
            <a:ext cx="384048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100" dirty="0"/>
              <a:t>Carefully identifying and solving clinical risks helps reduce harm and improves safety for service users (NHS England, 2019).</a:t>
            </a:r>
          </a:p>
          <a:p>
            <a:pPr marL="0" indent="0">
              <a:buNone/>
            </a:pP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4709160" y="1508760"/>
            <a:ext cx="4160520" cy="150876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1673352"/>
            <a:ext cx="384048" cy="384048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5367528" y="1673352"/>
            <a:ext cx="33375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Thinking</a:t>
            </a:r>
            <a:endParaRPr lang="en-US" sz="1300" dirty="0"/>
          </a:p>
        </p:txBody>
      </p:sp>
      <p:sp>
        <p:nvSpPr>
          <p:cNvPr id="12" name="Text 8"/>
          <p:cNvSpPr/>
          <p:nvPr/>
        </p:nvSpPr>
        <p:spPr>
          <a:xfrm>
            <a:off x="4892040" y="2075688"/>
            <a:ext cx="3840480" cy="71196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100" dirty="0"/>
              <a:t>Professionals need to think clearly in difficult situations and use step-by-step reasoning to make safe and correct decisions.</a:t>
            </a:r>
            <a:endParaRPr lang="en-US" sz="1100" dirty="0"/>
          </a:p>
        </p:txBody>
      </p:sp>
      <p:sp>
        <p:nvSpPr>
          <p:cNvPr id="13" name="Shape 9"/>
          <p:cNvSpPr/>
          <p:nvPr/>
        </p:nvSpPr>
        <p:spPr>
          <a:xfrm>
            <a:off x="320040" y="3200400"/>
            <a:ext cx="4160520" cy="150876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20" y="3364992"/>
            <a:ext cx="384048" cy="384048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978408" y="3364992"/>
            <a:ext cx="33375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Professional Standards</a:t>
            </a:r>
            <a:endParaRPr lang="en-US" sz="1300" dirty="0"/>
          </a:p>
        </p:txBody>
      </p:sp>
      <p:sp>
        <p:nvSpPr>
          <p:cNvPr id="16" name="Text 11"/>
          <p:cNvSpPr/>
          <p:nvPr/>
        </p:nvSpPr>
        <p:spPr>
          <a:xfrm>
            <a:off x="502920" y="3858768"/>
            <a:ext cx="384048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Health and Care Professions Council (HCPC) requires specialists to resolve problems competently and ethically.</a:t>
            </a:r>
            <a:endParaRPr lang="en-US" sz="1100" dirty="0"/>
          </a:p>
        </p:txBody>
      </p:sp>
      <p:sp>
        <p:nvSpPr>
          <p:cNvPr id="17" name="Shape 12"/>
          <p:cNvSpPr/>
          <p:nvPr/>
        </p:nvSpPr>
        <p:spPr>
          <a:xfrm>
            <a:off x="4709160" y="3182112"/>
            <a:ext cx="4160520" cy="150876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2040" y="3364992"/>
            <a:ext cx="384048" cy="384048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5367528" y="3364992"/>
            <a:ext cx="33375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Service Improvement</a:t>
            </a:r>
            <a:endParaRPr lang="en-US" sz="1300" dirty="0"/>
          </a:p>
        </p:txBody>
      </p:sp>
      <p:sp>
        <p:nvSpPr>
          <p:cNvPr id="20" name="Text 14"/>
          <p:cNvSpPr/>
          <p:nvPr/>
        </p:nvSpPr>
        <p:spPr>
          <a:xfrm>
            <a:off x="4892040" y="3858768"/>
            <a:ext cx="384048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solving supports quality improvement advantages, enabling practitioners to develop and refine care delivery.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  |  THE FISHBONE (ISHIKAWA) MODEL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320040" y="749808"/>
            <a:ext cx="8503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100"/>
              <a:t>The Ishikawa Fishbone Diagram (1968) is a tool used to find the root causes of a problem. It helps break down causes into different categories so you can analyse the problem properly instead of just focusing on the symptoms.</a:t>
            </a:r>
          </a:p>
        </p:txBody>
      </p:sp>
      <p:sp>
        <p:nvSpPr>
          <p:cNvPr id="5" name="Shape 3"/>
          <p:cNvSpPr/>
          <p:nvPr/>
        </p:nvSpPr>
        <p:spPr>
          <a:xfrm>
            <a:off x="898498" y="3035808"/>
            <a:ext cx="6217920" cy="73152"/>
          </a:xfrm>
          <a:prstGeom prst="rect">
            <a:avLst/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979258" y="2871216"/>
            <a:ext cx="548640" cy="402336"/>
          </a:xfrm>
          <a:prstGeom prst="roundRect">
            <a:avLst>
              <a:gd name="adj" fmla="val 11364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436458" y="2615184"/>
            <a:ext cx="1280160" cy="914400"/>
          </a:xfrm>
          <a:prstGeom prst="roundRect">
            <a:avLst>
              <a:gd name="adj" fmla="val 10000"/>
            </a:avLst>
          </a:prstGeom>
          <a:solidFill>
            <a:srgbClr val="0A7080"/>
          </a:solidFill>
          <a:ln w="12700">
            <a:solidFill>
              <a:srgbClr val="0A708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436458" y="2615184"/>
            <a:ext cx="12801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Problem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Identified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1995778" y="1499616"/>
            <a:ext cx="822960" cy="1554480"/>
          </a:xfrm>
          <a:prstGeom prst="line">
            <a:avLst/>
          </a:prstGeom>
          <a:noFill/>
          <a:ln w="31750">
            <a:solidFill>
              <a:srgbClr val="0A708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1492858" y="1197864"/>
            <a:ext cx="1691640" cy="347472"/>
          </a:xfrm>
          <a:prstGeom prst="roundRect">
            <a:avLst>
              <a:gd name="adj" fmla="val 21053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492858" y="119786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D3D4C"/>
                </a:solidFill>
              </a:rPr>
              <a:t>People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1287118" y="1600200"/>
            <a:ext cx="164592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Staff fatigue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1492858" y="1828800"/>
            <a:ext cx="164592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Skill gaps</a:t>
            </a:r>
            <a:endParaRPr lang="en-US" sz="900" dirty="0"/>
          </a:p>
        </p:txBody>
      </p:sp>
      <p:sp>
        <p:nvSpPr>
          <p:cNvPr id="14" name="Shape 12"/>
          <p:cNvSpPr/>
          <p:nvPr/>
        </p:nvSpPr>
        <p:spPr>
          <a:xfrm>
            <a:off x="3641698" y="1499616"/>
            <a:ext cx="822960" cy="1554480"/>
          </a:xfrm>
          <a:prstGeom prst="line">
            <a:avLst/>
          </a:prstGeom>
          <a:noFill/>
          <a:ln w="31750">
            <a:solidFill>
              <a:srgbClr val="0A708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138778" y="1197864"/>
            <a:ext cx="1691640" cy="347472"/>
          </a:xfrm>
          <a:prstGeom prst="roundRect">
            <a:avLst>
              <a:gd name="adj" fmla="val 21053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138778" y="119786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D3D4C"/>
                </a:solidFill>
              </a:rPr>
              <a:t>Process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2773018" y="1609344"/>
            <a:ext cx="164592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Poor protocols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2818738" y="1815084"/>
            <a:ext cx="164592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Communication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5379058" y="1499616"/>
            <a:ext cx="822960" cy="1554480"/>
          </a:xfrm>
          <a:prstGeom prst="line">
            <a:avLst/>
          </a:prstGeom>
          <a:noFill/>
          <a:ln w="31750">
            <a:solidFill>
              <a:srgbClr val="0A708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4876138" y="1197864"/>
            <a:ext cx="1691640" cy="347472"/>
          </a:xfrm>
          <a:prstGeom prst="roundRect">
            <a:avLst>
              <a:gd name="adj" fmla="val 21053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876138" y="119786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D3D4C"/>
                </a:solidFill>
              </a:rPr>
              <a:t>Environment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738978" y="1591056"/>
            <a:ext cx="164592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Resources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4830418" y="1828800"/>
            <a:ext cx="164592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Workload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2727298" y="3090672"/>
            <a:ext cx="731520" cy="1005840"/>
          </a:xfrm>
          <a:prstGeom prst="line">
            <a:avLst/>
          </a:prstGeom>
          <a:noFill/>
          <a:ln w="31750">
            <a:solidFill>
              <a:srgbClr val="0A708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1630018" y="4123944"/>
            <a:ext cx="1691640" cy="347472"/>
          </a:xfrm>
          <a:prstGeom prst="roundRect">
            <a:avLst>
              <a:gd name="adj" fmla="val 21053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630018" y="412394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DC4B2"/>
                </a:solidFill>
              </a:rPr>
              <a:t>Policy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1630018" y="4507992"/>
            <a:ext cx="16459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Unclear guidance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1630018" y="4727448"/>
            <a:ext cx="16459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Compliance gaps</a:t>
            </a:r>
            <a:endParaRPr lang="en-US" sz="900" dirty="0"/>
          </a:p>
        </p:txBody>
      </p:sp>
      <p:sp>
        <p:nvSpPr>
          <p:cNvPr id="29" name="Shape 27"/>
          <p:cNvSpPr/>
          <p:nvPr/>
        </p:nvSpPr>
        <p:spPr>
          <a:xfrm>
            <a:off x="4373218" y="3090672"/>
            <a:ext cx="731520" cy="1005840"/>
          </a:xfrm>
          <a:prstGeom prst="line">
            <a:avLst/>
          </a:prstGeom>
          <a:noFill/>
          <a:ln w="31750">
            <a:solidFill>
              <a:srgbClr val="0A708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3275938" y="4123944"/>
            <a:ext cx="1691640" cy="347472"/>
          </a:xfrm>
          <a:prstGeom prst="roundRect">
            <a:avLst>
              <a:gd name="adj" fmla="val 21053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3275938" y="412394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DC4B2"/>
                </a:solidFill>
              </a:rPr>
              <a:t>Equipment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3275938" y="4507992"/>
            <a:ext cx="16459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Outdated tools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3275938" y="4727448"/>
            <a:ext cx="16459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Maintenance</a:t>
            </a:r>
            <a:endParaRPr lang="en-US" sz="900" dirty="0"/>
          </a:p>
        </p:txBody>
      </p:sp>
      <p:sp>
        <p:nvSpPr>
          <p:cNvPr id="34" name="Shape 32"/>
          <p:cNvSpPr/>
          <p:nvPr/>
        </p:nvSpPr>
        <p:spPr>
          <a:xfrm>
            <a:off x="6110578" y="3090672"/>
            <a:ext cx="731520" cy="1005840"/>
          </a:xfrm>
          <a:prstGeom prst="line">
            <a:avLst/>
          </a:prstGeom>
          <a:noFill/>
          <a:ln w="31750">
            <a:solidFill>
              <a:srgbClr val="0A708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5013298" y="4123944"/>
            <a:ext cx="1691640" cy="347472"/>
          </a:xfrm>
          <a:prstGeom prst="roundRect">
            <a:avLst>
              <a:gd name="adj" fmla="val 21053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5013298" y="412394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DC4B2"/>
                </a:solidFill>
              </a:rPr>
              <a:t>Culture</a:t>
            </a:r>
            <a:endParaRPr lang="en-US" sz="1050" dirty="0"/>
          </a:p>
        </p:txBody>
      </p:sp>
      <p:sp>
        <p:nvSpPr>
          <p:cNvPr id="37" name="Text 35"/>
          <p:cNvSpPr/>
          <p:nvPr/>
        </p:nvSpPr>
        <p:spPr>
          <a:xfrm>
            <a:off x="5013298" y="4507992"/>
            <a:ext cx="16459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Blame culture</a:t>
            </a:r>
            <a:endParaRPr lang="en-US" sz="900" dirty="0"/>
          </a:p>
        </p:txBody>
      </p:sp>
      <p:sp>
        <p:nvSpPr>
          <p:cNvPr id="38" name="Text 36"/>
          <p:cNvSpPr/>
          <p:nvPr/>
        </p:nvSpPr>
        <p:spPr>
          <a:xfrm>
            <a:off x="5013298" y="4727448"/>
            <a:ext cx="16459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7F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Low morale</a:t>
            </a:r>
            <a:endParaRPr lang="en-US" sz="900" dirty="0"/>
          </a:p>
        </p:txBody>
      </p:sp>
      <p:sp>
        <p:nvSpPr>
          <p:cNvPr id="39" name="Text 37"/>
          <p:cNvSpPr/>
          <p:nvPr/>
        </p:nvSpPr>
        <p:spPr>
          <a:xfrm>
            <a:off x="320040" y="4892040"/>
            <a:ext cx="4572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5A7F88"/>
                </a:solidFill>
              </a:rPr>
              <a:t>Cited: Ishikawa, K. (1968)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  |  PRACTICAL EXAMPLE — EARLY YEARS SETTING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8503920" cy="987552"/>
          </a:xfrm>
          <a:prstGeom prst="roundRect">
            <a:avLst>
              <a:gd name="adj" fmla="val 11111"/>
            </a:avLst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22960"/>
            <a:ext cx="1188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DC4B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Scenario: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1115568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100" dirty="0">
                <a:solidFill>
                  <a:schemeClr val="bg1"/>
                </a:solidFill>
              </a:rPr>
              <a:t>As a Trainee Early Years Support Worker at a Children's Centre, I observed that a four-year-old child showed increasing withdrawal and distress during group sessions. Standard engagement strategies were not effective.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7" name="Shape 5"/>
          <p:cNvSpPr/>
          <p:nvPr/>
        </p:nvSpPr>
        <p:spPr>
          <a:xfrm>
            <a:off x="320040" y="1920240"/>
            <a:ext cx="1005840" cy="475488"/>
          </a:xfrm>
          <a:prstGeom prst="roundRect">
            <a:avLst>
              <a:gd name="adj" fmla="val 13462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20040" y="1920240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D3D4C"/>
                </a:solidFill>
              </a:rPr>
              <a:t>IDENTIFY</a:t>
            </a:r>
            <a:endParaRPr lang="en-US" sz="850" dirty="0"/>
          </a:p>
        </p:txBody>
      </p:sp>
      <p:sp>
        <p:nvSpPr>
          <p:cNvPr id="9" name="Shape 7"/>
          <p:cNvSpPr/>
          <p:nvPr/>
        </p:nvSpPr>
        <p:spPr>
          <a:xfrm>
            <a:off x="1417320" y="1920240"/>
            <a:ext cx="74066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508760" y="1920240"/>
            <a:ext cx="72237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GB" sz="1050" dirty="0"/>
          </a:p>
          <a:p>
            <a:r>
              <a:rPr lang="en-GB" sz="1050" dirty="0"/>
              <a:t>Noticed the child’s withdrawal, informed the key worker, and recorded what was observed using the setting’s system.</a:t>
            </a:r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20040" y="2496312"/>
            <a:ext cx="1005840" cy="475488"/>
          </a:xfrm>
          <a:prstGeom prst="roundRect">
            <a:avLst>
              <a:gd name="adj" fmla="val 13462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20040" y="2496312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D3D4C"/>
                </a:solidFill>
              </a:rPr>
              <a:t>ANALYSE</a:t>
            </a:r>
            <a:endParaRPr lang="en-US" sz="850" dirty="0"/>
          </a:p>
        </p:txBody>
      </p:sp>
      <p:sp>
        <p:nvSpPr>
          <p:cNvPr id="13" name="Shape 11"/>
          <p:cNvSpPr/>
          <p:nvPr/>
        </p:nvSpPr>
        <p:spPr>
          <a:xfrm>
            <a:off x="1417320" y="2496312"/>
            <a:ext cx="74066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508760" y="2496312"/>
            <a:ext cx="72237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GB" sz="1050" dirty="0"/>
          </a:p>
          <a:p>
            <a:r>
              <a:rPr lang="en-GB" sz="1050" dirty="0"/>
              <a:t>Used the Fishbone model to look at possible causes, including emotional distress, family situation, communication difficulties, and sensory needs.</a:t>
            </a:r>
          </a:p>
          <a:p>
            <a:pPr marL="0" indent="0">
              <a:buNone/>
            </a:pP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320040" y="3072384"/>
            <a:ext cx="1005840" cy="475488"/>
          </a:xfrm>
          <a:prstGeom prst="roundRect">
            <a:avLst>
              <a:gd name="adj" fmla="val 13462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20040" y="3072384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D3D4C"/>
                </a:solidFill>
              </a:rPr>
              <a:t>GENERATE</a:t>
            </a:r>
            <a:endParaRPr lang="en-US" sz="850" dirty="0"/>
          </a:p>
        </p:txBody>
      </p:sp>
      <p:sp>
        <p:nvSpPr>
          <p:cNvPr id="17" name="Shape 15"/>
          <p:cNvSpPr/>
          <p:nvPr/>
        </p:nvSpPr>
        <p:spPr>
          <a:xfrm>
            <a:off x="1417320" y="3072384"/>
            <a:ext cx="74066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508760" y="3072384"/>
            <a:ext cx="72237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/>
              <a:t>Suggested one-to-one support, a possible SEND assessment referral, and a meeting with the family to discuss concerns in a supportive way.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320040" y="3648456"/>
            <a:ext cx="1005840" cy="475488"/>
          </a:xfrm>
          <a:prstGeom prst="roundRect">
            <a:avLst>
              <a:gd name="adj" fmla="val 13462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20040" y="3648456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D3D4C"/>
                </a:solidFill>
              </a:rPr>
              <a:t>EVALUATE</a:t>
            </a:r>
            <a:endParaRPr lang="en-US" sz="850" dirty="0"/>
          </a:p>
        </p:txBody>
      </p:sp>
      <p:sp>
        <p:nvSpPr>
          <p:cNvPr id="21" name="Shape 19"/>
          <p:cNvSpPr/>
          <p:nvPr/>
        </p:nvSpPr>
        <p:spPr>
          <a:xfrm>
            <a:off x="1417320" y="3648456"/>
            <a:ext cx="74066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508760" y="3648456"/>
            <a:ext cx="72237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/>
              <a:t>Checked the options carefully, considering the child’s best interests, safeguarding duties, and available support, while working with the lead expert.</a:t>
            </a:r>
          </a:p>
        </p:txBody>
      </p:sp>
      <p:sp>
        <p:nvSpPr>
          <p:cNvPr id="23" name="Shape 21"/>
          <p:cNvSpPr/>
          <p:nvPr/>
        </p:nvSpPr>
        <p:spPr>
          <a:xfrm>
            <a:off x="320040" y="4224528"/>
            <a:ext cx="1005840" cy="475488"/>
          </a:xfrm>
          <a:prstGeom prst="roundRect">
            <a:avLst>
              <a:gd name="adj" fmla="val 13462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20040" y="4224528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0D3D4C"/>
                </a:solidFill>
              </a:rPr>
              <a:t>IMPLEMENT</a:t>
            </a:r>
            <a:endParaRPr lang="en-US" sz="850" dirty="0"/>
          </a:p>
        </p:txBody>
      </p:sp>
      <p:sp>
        <p:nvSpPr>
          <p:cNvPr id="25" name="Shape 23"/>
          <p:cNvSpPr/>
          <p:nvPr/>
        </p:nvSpPr>
        <p:spPr>
          <a:xfrm>
            <a:off x="1417320" y="4224528"/>
            <a:ext cx="74066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508760" y="4224528"/>
            <a:ext cx="72237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GB" sz="1050" dirty="0"/>
          </a:p>
          <a:p>
            <a:r>
              <a:rPr lang="en-GB" sz="1050" dirty="0"/>
              <a:t>Put adapted play sessions in place. The child became more engaged, and within three weeks a referral for specialist support was completed.</a:t>
            </a:r>
          </a:p>
          <a:p>
            <a:pPr marL="0" indent="0">
              <a:buNone/>
            </a:pP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D3D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166360" y="82296"/>
            <a:ext cx="3657600" cy="3657600"/>
          </a:xfrm>
          <a:prstGeom prst="ellipse">
            <a:avLst/>
          </a:prstGeom>
          <a:solidFill>
            <a:srgbClr val="0A7080">
              <a:alpha val="22000"/>
            </a:srgbClr>
          </a:solidFill>
          <a:ln w="12700">
            <a:solidFill>
              <a:srgbClr val="0A7080">
                <a:alpha val="2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2368296"/>
            <a:ext cx="2743200" cy="2743200"/>
          </a:xfrm>
          <a:prstGeom prst="ellipse">
            <a:avLst/>
          </a:prstGeom>
          <a:solidFill>
            <a:srgbClr val="2DC4B2">
              <a:alpha val="20000"/>
            </a:srgbClr>
          </a:solidFill>
          <a:ln w="12700">
            <a:solidFill>
              <a:srgbClr val="2DC4B2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32004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Takeaways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57200" y="960120"/>
            <a:ext cx="2286000" cy="45720"/>
          </a:xfrm>
          <a:prstGeom prst="rect">
            <a:avLst/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243584"/>
            <a:ext cx="320040" cy="32004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914400" y="1170432"/>
            <a:ext cx="77724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dirty="0">
                <a:solidFill>
                  <a:schemeClr val="bg1"/>
                </a:solidFill>
              </a:rPr>
              <a:t>Problem solving is a planned and evidence-based skill that is important for safe and effective work in health and social care.</a:t>
            </a:r>
            <a:endParaRPr lang="en-US" sz="1250" dirty="0">
              <a:solidFill>
                <a:schemeClr val="bg1"/>
              </a:solidFill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048256"/>
            <a:ext cx="320040" cy="32004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914400" y="1975104"/>
            <a:ext cx="77724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dirty="0">
                <a:solidFill>
                  <a:schemeClr val="bg1"/>
                </a:solidFill>
              </a:rPr>
              <a:t>The Fishbone (Ishikawa) model is a structured way to find the root cause of a problem and can be used in different care settings.</a:t>
            </a:r>
            <a:endParaRPr lang="en-US" sz="1250" dirty="0">
              <a:solidFill>
                <a:schemeClr val="bg1"/>
              </a:solidFill>
            </a:endParaRPr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852928"/>
            <a:ext cx="320040" cy="32004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14400" y="2779776"/>
            <a:ext cx="77724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dirty="0">
                <a:solidFill>
                  <a:schemeClr val="bg1"/>
                </a:solidFill>
              </a:rPr>
              <a:t>In an Early Years setting, structured problem solving helped quickly identify a child’s needs and provide the right support at the right time.</a:t>
            </a:r>
          </a:p>
          <a:p>
            <a:pPr marL="0" indent="0">
              <a:buNone/>
            </a:pPr>
            <a:endParaRPr lang="en-US" sz="12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657600"/>
            <a:ext cx="320040" cy="320040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914400" y="3584448"/>
            <a:ext cx="77724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dirty="0">
                <a:solidFill>
                  <a:schemeClr val="bg1"/>
                </a:solidFill>
              </a:rPr>
              <a:t>Continuously improving this skill helps meet professional standards, improve service quality, and achieve better outcomes for service users.</a:t>
            </a:r>
            <a:endParaRPr lang="en-US" sz="1250" dirty="0">
              <a:solidFill>
                <a:schemeClr val="bg1"/>
              </a:solidFill>
            </a:endParaRPr>
          </a:p>
        </p:txBody>
      </p:sp>
      <p:sp>
        <p:nvSpPr>
          <p:cNvPr id="14" name="Text 8"/>
          <p:cNvSpPr/>
          <p:nvPr/>
        </p:nvSpPr>
        <p:spPr>
          <a:xfrm>
            <a:off x="457200" y="4526280"/>
            <a:ext cx="8229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2DC4B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 — any questions?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D3D4C"/>
          </a:solidFill>
          <a:ln w="12700">
            <a:solidFill>
              <a:srgbClr val="0D3D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  |  REFERENCES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320040" y="758952"/>
            <a:ext cx="8503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A708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UWTSD Harvard Referencing Style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320040" y="1097280"/>
            <a:ext cx="8503920" cy="530352"/>
          </a:xfrm>
          <a:prstGeom prst="roundRect">
            <a:avLst>
              <a:gd name="adj" fmla="val 1379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20040" y="1097280"/>
            <a:ext cx="292608" cy="530352"/>
          </a:xfrm>
          <a:prstGeom prst="roundRect">
            <a:avLst>
              <a:gd name="adj" fmla="val 25000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20040" y="1097280"/>
            <a:ext cx="29260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1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85800" y="1097280"/>
            <a:ext cx="806500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D'Zurilla, T.J. and Goldfried, M.R. (1971) 'Problem solving and behavior modification', Journal of Abnormal Psychology, 78(1), pp. 107–126.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320040" y="1709928"/>
            <a:ext cx="8503920" cy="530352"/>
          </a:xfrm>
          <a:prstGeom prst="roundRect">
            <a:avLst>
              <a:gd name="adj" fmla="val 1379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20040" y="1709928"/>
            <a:ext cx="292608" cy="530352"/>
          </a:xfrm>
          <a:prstGeom prst="roundRect">
            <a:avLst>
              <a:gd name="adj" fmla="val 25000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0040" y="1709928"/>
            <a:ext cx="29260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2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685800" y="1709928"/>
            <a:ext cx="806500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Care Professions Council (HCPC) (2016) Standards of conduct, performance and ethics. London: HCPC. Available at: https://www.hcpc-uk.org/standards/standards-of-conduct-performance-and-ethics/ (Accessed: 10 June 2026).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320040" y="2322576"/>
            <a:ext cx="8503920" cy="530352"/>
          </a:xfrm>
          <a:prstGeom prst="roundRect">
            <a:avLst>
              <a:gd name="adj" fmla="val 1379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20040" y="2322576"/>
            <a:ext cx="292608" cy="530352"/>
          </a:xfrm>
          <a:prstGeom prst="roundRect">
            <a:avLst>
              <a:gd name="adj" fmla="val 25000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20040" y="2322576"/>
            <a:ext cx="29260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3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685800" y="2322576"/>
            <a:ext cx="806500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Ishikawa, K. (1968) Guide to quality control. Tokyo: Asian Productivity Organisation.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320040" y="2935224"/>
            <a:ext cx="8503920" cy="530352"/>
          </a:xfrm>
          <a:prstGeom prst="roundRect">
            <a:avLst>
              <a:gd name="adj" fmla="val 1379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20040" y="2935224"/>
            <a:ext cx="292608" cy="530352"/>
          </a:xfrm>
          <a:prstGeom prst="roundRect">
            <a:avLst>
              <a:gd name="adj" fmla="val 25000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20040" y="2935224"/>
            <a:ext cx="29260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4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685800" y="2935224"/>
            <a:ext cx="806500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Jasper, M. (2013) Beginning reflective practice. 2nd edn. Andover: Cengage Learning.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320040" y="3547872"/>
            <a:ext cx="8503920" cy="530352"/>
          </a:xfrm>
          <a:prstGeom prst="roundRect">
            <a:avLst>
              <a:gd name="adj" fmla="val 1379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320040" y="3547872"/>
            <a:ext cx="292608" cy="530352"/>
          </a:xfrm>
          <a:prstGeom prst="roundRect">
            <a:avLst>
              <a:gd name="adj" fmla="val 25000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20040" y="3547872"/>
            <a:ext cx="29260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5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685800" y="3547872"/>
            <a:ext cx="806500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(2019) The NHS long term plan. London: NHS England. Available at: https://www.longtermplan.nhs.uk (Accessed: 10 June 2026).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320040" y="4160520"/>
            <a:ext cx="8503920" cy="530352"/>
          </a:xfrm>
          <a:prstGeom prst="roundRect">
            <a:avLst>
              <a:gd name="adj" fmla="val 13793"/>
            </a:avLst>
          </a:prstGeom>
          <a:solidFill>
            <a:srgbClr val="FFFFFF"/>
          </a:solidFill>
          <a:ln w="12700">
            <a:solidFill>
              <a:srgbClr val="E0EEE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320040" y="4160520"/>
            <a:ext cx="292608" cy="530352"/>
          </a:xfrm>
          <a:prstGeom prst="roundRect">
            <a:avLst>
              <a:gd name="adj" fmla="val 25000"/>
            </a:avLst>
          </a:prstGeom>
          <a:solidFill>
            <a:srgbClr val="2DC4B2"/>
          </a:solidFill>
          <a:ln w="12700">
            <a:solidFill>
              <a:srgbClr val="2DC4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20040" y="4160520"/>
            <a:ext cx="292608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D3D4C"/>
                </a:solidFill>
              </a:rPr>
              <a:t>6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685800" y="4160520"/>
            <a:ext cx="806500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Tanner, C.A. (2006) 'Thinking like a nurse: A research-based model of clinical judgement in nursing', Journal of Nursing Education, 45(6), pp. 204–211.</a:t>
            </a:r>
            <a:endParaRPr lang="en-US" sz="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1195</Words>
  <Application>Microsoft Office PowerPoint</Application>
  <PresentationFormat>On-screen Show (16:9)</PresentationFormat>
  <Paragraphs>123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- LCHS4009 Self-Awareness Presentation</dc:title>
  <dc:subject>PptxGenJS Presentation</dc:subject>
  <dc:creator>PptxGenJS</dc:creator>
  <cp:lastModifiedBy>Danielle Murray</cp:lastModifiedBy>
  <cp:revision>9</cp:revision>
  <dcterms:created xsi:type="dcterms:W3CDTF">2026-06-12T07:14:32Z</dcterms:created>
  <dcterms:modified xsi:type="dcterms:W3CDTF">2026-06-24T20:38:24Z</dcterms:modified>
</cp:coreProperties>
</file>