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96" d="100"/>
          <a:sy n="96" d="100"/>
        </p:scale>
        <p:origin x="8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616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480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47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07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424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242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253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959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976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53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77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646BD4-78E6-4F37-A6DC-D9A589C9E0C5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A9C3D3-C92B-4DA5-B4EC-E8B9F8C05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30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9DB218-FC52-4460-8BBF-29F27CA15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1600" b="1" dirty="0">
                <a:latin typeface="+mn-lt"/>
              </a:rPr>
              <a:t>HPCH5009/6009  </a:t>
            </a:r>
            <a:br>
              <a:rPr lang="en-GB" sz="1600" b="1" dirty="0">
                <a:latin typeface="+mn-lt"/>
              </a:rPr>
            </a:br>
            <a:r>
              <a:rPr lang="en-GB" sz="1600" b="1" dirty="0">
                <a:latin typeface="+mn-lt"/>
              </a:rPr>
              <a:t>China in the World</a:t>
            </a:r>
            <a:br>
              <a:rPr lang="en-GB" sz="1600" b="1" dirty="0"/>
            </a:br>
            <a:br>
              <a:rPr lang="en-GB" sz="1600" b="1" dirty="0"/>
            </a:br>
            <a:r>
              <a:rPr lang="en-GB" sz="1800" b="1" dirty="0">
                <a:latin typeface="+mn-lt"/>
              </a:rPr>
              <a:t>Class Workshop:</a:t>
            </a:r>
            <a:br>
              <a:rPr lang="en-GB" sz="1800" b="1" dirty="0">
                <a:latin typeface="+mn-lt"/>
              </a:rPr>
            </a:br>
            <a:r>
              <a:rPr lang="en-GB" sz="2400" b="1" dirty="0">
                <a:latin typeface="+mn-lt"/>
              </a:rPr>
              <a:t>Contemporary Contradictions and Problems</a:t>
            </a:r>
            <a:endParaRPr lang="en-GB" sz="2400" dirty="0">
              <a:latin typeface="+mn-lt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6F70145-0AED-48A9-BB1B-32CBEA657D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978"/>
          <a:stretch/>
        </p:blipFill>
        <p:spPr bwMode="auto"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13A7BA0-3643-45B7-A93A-68AA1627A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300" i="1" dirty="0"/>
              <a:t>Photo: Protests (featuring Mongolian script) against new laws on the mandatory teaching of Chinese language in schools in Inner Mongolia/</a:t>
            </a:r>
            <a:r>
              <a:rPr lang="en-GB" sz="1300" i="1" dirty="0" err="1"/>
              <a:t>Nei</a:t>
            </a:r>
            <a:r>
              <a:rPr lang="en-GB" sz="1300" i="1" dirty="0"/>
              <a:t> </a:t>
            </a:r>
            <a:r>
              <a:rPr lang="en-GB" sz="1300" i="1" dirty="0" err="1"/>
              <a:t>Menggu</a:t>
            </a:r>
            <a:r>
              <a:rPr lang="en-GB" sz="1300" i="1" dirty="0"/>
              <a:t>.</a:t>
            </a:r>
            <a:endParaRPr lang="en-GB" sz="13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 discussion of issues of controversy in and about contemporary China, including Tiananmen and its significance, the future of the </a:t>
            </a:r>
            <a:r>
              <a:rPr lang="en-GB" sz="2000" i="1" dirty="0"/>
              <a:t>one country two systems</a:t>
            </a:r>
            <a:r>
              <a:rPr lang="en-GB" sz="2000" dirty="0"/>
              <a:t> policy and Hong Kong, the national problem (Xizang, Xinjiang, </a:t>
            </a:r>
            <a:r>
              <a:rPr lang="en-GB" sz="2000" dirty="0" err="1"/>
              <a:t>Nei</a:t>
            </a:r>
            <a:r>
              <a:rPr lang="en-GB" sz="2000" dirty="0"/>
              <a:t> </a:t>
            </a:r>
            <a:r>
              <a:rPr lang="en-GB" sz="2000" dirty="0" err="1"/>
              <a:t>Menggu</a:t>
            </a:r>
            <a:r>
              <a:rPr lang="en-GB" sz="2000" dirty="0"/>
              <a:t>), China's role in Africa and south-east Asia, wider problems of international relations etc. We will also consider </a:t>
            </a:r>
            <a:r>
              <a:rPr lang="en-GB" sz="2000"/>
              <a:t>China’s diplomatic stance </a:t>
            </a:r>
            <a:r>
              <a:rPr lang="en-GB" sz="2000" dirty="0"/>
              <a:t>on the war in Ukraine.</a:t>
            </a:r>
          </a:p>
          <a:p>
            <a:pPr marL="0" indent="0">
              <a:buNone/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85341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880533-CDA0-4431-8C42-311D1F98D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116529"/>
            <a:ext cx="7944130" cy="10006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dirty="0">
                <a:solidFill>
                  <a:schemeClr val="tx2"/>
                </a:solidFill>
                <a:latin typeface="+mn-lt"/>
              </a:rPr>
              <a:t>Tiananmen 1989: a closed chapter or an ongoing “democratic” agenda?</a:t>
            </a:r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257F17B0-A119-4BDD-A438-88D9F1EED5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976" b="4913"/>
          <a:stretch/>
        </p:blipFill>
        <p:spPr bwMode="auto">
          <a:xfrm>
            <a:off x="20" y="10"/>
            <a:ext cx="9143980" cy="420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41813"/>
            <a:ext cx="9141713" cy="1828800"/>
            <a:chOff x="-305" y="3144820"/>
            <a:chExt cx="9182100" cy="1551136"/>
          </a:xfrm>
        </p:grpSpPr>
        <p:sp useBgFill="1">
          <p:nvSpPr>
            <p:cNvPr id="12" name="Freeform: Shape 11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1625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BC620-EC42-4A3C-B333-D3796112B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39" y="1610024"/>
            <a:ext cx="2293965" cy="1457002"/>
          </a:xfrm>
        </p:spPr>
        <p:txBody>
          <a:bodyPr anchor="b">
            <a:normAutofit/>
          </a:bodyPr>
          <a:lstStyle/>
          <a:p>
            <a:r>
              <a:rPr lang="en-GB" sz="2200" b="1">
                <a:latin typeface="+mn-lt"/>
              </a:rPr>
              <a:t>One Country, Two Systems – and the future for Hong Kong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4015" y="518649"/>
            <a:ext cx="846287" cy="847206"/>
            <a:chOff x="8183879" y="1000124"/>
            <a:chExt cx="1562267" cy="1172973"/>
          </a:xfrm>
        </p:grpSpPr>
        <p:sp>
          <p:nvSpPr>
            <p:cNvPr id="76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DF600-7FE9-41E8-871E-3EBE94889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337" y="3067026"/>
            <a:ext cx="2293967" cy="3272324"/>
          </a:xfrm>
        </p:spPr>
        <p:txBody>
          <a:bodyPr anchor="t">
            <a:normAutofit/>
          </a:bodyPr>
          <a:lstStyle/>
          <a:p>
            <a:r>
              <a:rPr lang="en-GB" sz="1700"/>
              <a:t>Hong Kong, Macau and Taiwan</a:t>
            </a:r>
          </a:p>
          <a:p>
            <a:r>
              <a:rPr lang="en-GB" sz="1700"/>
              <a:t>Autonomy and city governance</a:t>
            </a:r>
          </a:p>
          <a:p>
            <a:r>
              <a:rPr lang="en-GB" sz="1700"/>
              <a:t>Municipal planning in the mega-cities</a:t>
            </a:r>
          </a:p>
          <a:p>
            <a:r>
              <a:rPr lang="en-GB" sz="1700"/>
              <a:t>Smart cities and participant planning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B2A1230-560A-46AA-A67D-4080852937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3" r="2" b="7688"/>
          <a:stretch/>
        </p:blipFill>
        <p:spPr bwMode="auto">
          <a:xfrm>
            <a:off x="3477722" y="10"/>
            <a:ext cx="5666278" cy="338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2015DBC2-CA00-457C-9426-546113B6EB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525"/>
          <a:stretch/>
        </p:blipFill>
        <p:spPr bwMode="auto">
          <a:xfrm>
            <a:off x="3479292" y="3474720"/>
            <a:ext cx="5664708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718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BA49487-3FDB-4FB7-9D50-2B4F9454D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C938212-FA12-4FF1-87C8-ACDE99D06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812" y="4218905"/>
            <a:ext cx="8375585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3E80F-3CFB-4497-96E8-BDDC50C44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440602"/>
            <a:ext cx="2475497" cy="1645920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+mn-lt"/>
              </a:rPr>
              <a:t>The “national” problem (?)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B31E49CF-55DA-47AE-91E0-3248F6D1D3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8051" y="738606"/>
            <a:ext cx="3027318" cy="3153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F32AA9D5-DB92-4E80-A0FA-2463F49C89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5812" y="678065"/>
            <a:ext cx="4493363" cy="333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See the source image">
            <a:extLst>
              <a:ext uri="{FF2B5EF4-FFF2-40B4-BE49-F238E27FC236}">
                <a16:creationId xmlns:a16="http://schemas.microsoft.com/office/drawing/2014/main" id="{51AA0834-9470-484A-86DA-F74204E5F9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38926" y="4277562"/>
            <a:ext cx="2688336" cy="1875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369F152D-E540-4B48-BA11-2ADF043C6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06" y="491151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C059F7E-04C4-4C46-9B3E-E5CE267E3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26194" y="5256704"/>
            <a:ext cx="146304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0736F-5D15-4CA0-93B8-F02FA701F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4118" y="4440602"/>
            <a:ext cx="5145138" cy="1645920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Xizang</a:t>
            </a:r>
          </a:p>
          <a:p>
            <a:r>
              <a:rPr lang="en-GB" sz="2000" b="1" dirty="0"/>
              <a:t>Xinjiang</a:t>
            </a:r>
          </a:p>
          <a:p>
            <a:r>
              <a:rPr lang="en-GB" sz="2000" b="1" dirty="0" err="1"/>
              <a:t>Nei</a:t>
            </a:r>
            <a:r>
              <a:rPr lang="en-GB" sz="2000" b="1" dirty="0"/>
              <a:t> </a:t>
            </a:r>
            <a:r>
              <a:rPr lang="en-GB" sz="2000" b="1" dirty="0" err="1"/>
              <a:t>Menggu</a:t>
            </a:r>
            <a:r>
              <a:rPr lang="en-GB" sz="20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2355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1CC39-CA01-4576-9DED-75F2707CA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China on the </a:t>
            </a:r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world stage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E75AB-766C-4F11-850D-CD2498F37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China's role in Africa and Asia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72D91AA-5DFD-4FBB-A3C4-9AB6D8B6C7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398" y="4480466"/>
            <a:ext cx="3631204" cy="201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419AFFD5-7280-4941-BCBC-D265F621CF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262" y="2407163"/>
            <a:ext cx="3548047" cy="17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77728BE7-C87A-43C5-8A2F-5A9177FFB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044" y="365126"/>
            <a:ext cx="3055571" cy="3991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7983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29C2C85-1492-463C-B805-3FD3FCE93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83D307E-DF68-43F8-97CE-0AAE950A7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03441" y="-1"/>
            <a:ext cx="5737117" cy="5728133"/>
            <a:chOff x="329184" y="1"/>
            <a:chExt cx="524256" cy="5728133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546E3D2-37BF-4528-9851-2B2F62823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28134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52A0C69-DC4E-4FC0-843C-BAA27B3A5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8ED94938-268E-4C0A-A08A-B3980C78B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318045"/>
            <a:ext cx="8249304" cy="53251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F82D0-6089-4237-8F90-A8342827F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174" y="3883014"/>
            <a:ext cx="7553652" cy="92975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China and the long view, past and future</a:t>
            </a:r>
          </a:p>
        </p:txBody>
      </p:sp>
      <p:pic>
        <p:nvPicPr>
          <p:cNvPr id="5" name="Picture 4" descr="See the source image">
            <a:extLst>
              <a:ext uri="{FF2B5EF4-FFF2-40B4-BE49-F238E27FC236}">
                <a16:creationId xmlns:a16="http://schemas.microsoft.com/office/drawing/2014/main" id="{825C7FE2-64E2-45CB-A682-C7B75BCA3F35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" r="19997" b="-2"/>
          <a:stretch/>
        </p:blipFill>
        <p:spPr bwMode="auto">
          <a:xfrm>
            <a:off x="673287" y="621323"/>
            <a:ext cx="3802193" cy="3024814"/>
          </a:xfrm>
          <a:prstGeom prst="rect">
            <a:avLst/>
          </a:prstGeom>
          <a:noFill/>
        </p:spPr>
      </p:pic>
      <p:pic>
        <p:nvPicPr>
          <p:cNvPr id="4" name="Content Placeholder 3" descr="See the source image">
            <a:extLst>
              <a:ext uri="{FF2B5EF4-FFF2-40B4-BE49-F238E27FC236}">
                <a16:creationId xmlns:a16="http://schemas.microsoft.com/office/drawing/2014/main" id="{4EA51A73-60A5-4790-8134-6EB418890D31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1" r="26328" b="3"/>
          <a:stretch/>
        </p:blipFill>
        <p:spPr bwMode="auto">
          <a:xfrm>
            <a:off x="4671380" y="621323"/>
            <a:ext cx="3799332" cy="30248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02186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190</Words>
  <Application>Microsoft Office PowerPoint</Application>
  <PresentationFormat>On-screen Show (4:3)</PresentationFormat>
  <Paragraphs>17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HPCH5009/6009   China in the World  Class Workshop: Contemporary Contradictions and Problems</vt:lpstr>
      <vt:lpstr>Tiananmen 1989: a closed chapter or an ongoing “democratic” agenda?</vt:lpstr>
      <vt:lpstr>One Country, Two Systems – and the future for Hong Kong</vt:lpstr>
      <vt:lpstr>The “national” problem (?)</vt:lpstr>
      <vt:lpstr>China on the  world stage</vt:lpstr>
      <vt:lpstr>China and the long view, past and future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HPCH5009/6009  China in the World Lecture 8: Contemporary Contradictions and Problems</dc:title>
  <dc:creator>Andy Bevan</dc:creator>
  <cp:lastModifiedBy>Andy Bevan</cp:lastModifiedBy>
  <cp:revision>4</cp:revision>
  <dcterms:created xsi:type="dcterms:W3CDTF">2020-09-26T12:49:52Z</dcterms:created>
  <dcterms:modified xsi:type="dcterms:W3CDTF">2022-10-04T11:49:16Z</dcterms:modified>
</cp:coreProperties>
</file>