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454" r:id="rId2"/>
    <p:sldId id="258" r:id="rId3"/>
    <p:sldId id="262" r:id="rId4"/>
    <p:sldId id="438" r:id="rId5"/>
    <p:sldId id="439" r:id="rId6"/>
    <p:sldId id="440" r:id="rId7"/>
    <p:sldId id="259" r:id="rId8"/>
    <p:sldId id="260" r:id="rId9"/>
    <p:sldId id="261" r:id="rId10"/>
    <p:sldId id="263" r:id="rId11"/>
    <p:sldId id="435" r:id="rId12"/>
    <p:sldId id="436" r:id="rId13"/>
    <p:sldId id="442" r:id="rId14"/>
    <p:sldId id="441" r:id="rId15"/>
    <p:sldId id="444" r:id="rId16"/>
    <p:sldId id="443" r:id="rId17"/>
    <p:sldId id="445" r:id="rId18"/>
    <p:sldId id="446" r:id="rId19"/>
    <p:sldId id="447" r:id="rId20"/>
    <p:sldId id="448" r:id="rId21"/>
    <p:sldId id="434" r:id="rId22"/>
    <p:sldId id="453" r:id="rId23"/>
    <p:sldId id="437" r:id="rId24"/>
    <p:sldId id="455" r:id="rId25"/>
    <p:sldId id="460" r:id="rId26"/>
    <p:sldId id="466" r:id="rId27"/>
    <p:sldId id="465" r:id="rId28"/>
    <p:sldId id="462" r:id="rId29"/>
    <p:sldId id="461" r:id="rId30"/>
    <p:sldId id="449" r:id="rId31"/>
    <p:sldId id="450" r:id="rId32"/>
    <p:sldId id="451" r:id="rId33"/>
    <p:sldId id="467" r:id="rId34"/>
    <p:sldId id="463" r:id="rId35"/>
    <p:sldId id="464" r:id="rId36"/>
    <p:sldId id="456" r:id="rId37"/>
    <p:sldId id="457" r:id="rId38"/>
    <p:sldId id="468" r:id="rId39"/>
    <p:sldId id="469" r:id="rId40"/>
    <p:sldId id="459"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87" d="100"/>
          <a:sy n="87" d="100"/>
        </p:scale>
        <p:origin x="1524" y="96"/>
      </p:cViewPr>
      <p:guideLst/>
    </p:cSldViewPr>
  </p:slideViewPr>
  <p:notesTextViewPr>
    <p:cViewPr>
      <p:scale>
        <a:sx n="1" d="1"/>
        <a:sy n="1" d="1"/>
      </p:scale>
      <p:origin x="0" y="0"/>
    </p:cViewPr>
  </p:notesTextViewPr>
  <p:sorterViewPr>
    <p:cViewPr>
      <p:scale>
        <a:sx n="100" d="100"/>
        <a:sy n="100" d="100"/>
      </p:scale>
      <p:origin x="0" y="-7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F95315-0050-418D-B3D7-547A3149D211}"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763890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F95315-0050-418D-B3D7-547A3149D211}"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2087441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F95315-0050-418D-B3D7-547A3149D211}"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59304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F95315-0050-418D-B3D7-547A3149D211}"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1005801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AF95315-0050-418D-B3D7-547A3149D211}" type="datetimeFigureOut">
              <a:rPr lang="en-GB" smtClean="0"/>
              <a:t>18/03/2022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202302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AF95315-0050-418D-B3D7-547A3149D211}" type="datetimeFigureOut">
              <a:rPr lang="en-GB" smtClean="0"/>
              <a:t>18/03/2022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2440410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F95315-0050-418D-B3D7-547A3149D211}" type="datetimeFigureOut">
              <a:rPr lang="en-GB" smtClean="0"/>
              <a:t>18/03/2022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1212396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AF95315-0050-418D-B3D7-547A3149D211}"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3235466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AF95315-0050-418D-B3D7-547A3149D211}" type="datetimeFigureOut">
              <a:rPr lang="en-GB" smtClean="0"/>
              <a:t>18/03/2022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18645664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F95315-0050-418D-B3D7-547A3149D211}"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1065347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AF95315-0050-418D-B3D7-547A3149D211}" type="datetimeFigureOut">
              <a:rPr lang="en-GB" smtClean="0"/>
              <a:t>18/03/2022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D0429B-B8D3-4F54-AB0D-AB251E3F5AF3}" type="slidenum">
              <a:rPr lang="en-GB" smtClean="0"/>
              <a:t>‹#›</a:t>
            </a:fld>
            <a:endParaRPr lang="en-GB"/>
          </a:p>
        </p:txBody>
      </p:sp>
    </p:spTree>
    <p:extLst>
      <p:ext uri="{BB962C8B-B14F-4D97-AF65-F5344CB8AC3E}">
        <p14:creationId xmlns:p14="http://schemas.microsoft.com/office/powerpoint/2010/main" val="3369162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AF95315-0050-418D-B3D7-547A3149D211}" type="datetimeFigureOut">
              <a:rPr lang="en-GB" smtClean="0"/>
              <a:t>18/03/2022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D0429B-B8D3-4F54-AB0D-AB251E3F5AF3}" type="slidenum">
              <a:rPr lang="en-GB" smtClean="0"/>
              <a:t>‹#›</a:t>
            </a:fld>
            <a:endParaRPr lang="en-GB"/>
          </a:p>
        </p:txBody>
      </p:sp>
    </p:spTree>
    <p:extLst>
      <p:ext uri="{BB962C8B-B14F-4D97-AF65-F5344CB8AC3E}">
        <p14:creationId xmlns:p14="http://schemas.microsoft.com/office/powerpoint/2010/main" val="32162583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sciencedirect.com/science/article/abs/pii/S0269749118302616" TargetMode="External"/><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naturalresources.wales/days-out/things-to-do/seaside-days-out/wildlife-above-and-below-our-waves/?lang=en"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assets.wwf.org.uk/downloads/wwf_english_spreads.pdf"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hyperlink" Target="http://assets.wwf.org.uk/downloads/wwf_english_spreads.pdf"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nrwcmstestcdn.azureedge.net/flooding/managing-flood-risk/nature-based-solutions-for-coastal-management/?lang=en"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thefloodhub.co.uk/wp-content/uploads/2021/06/Fylde-Sand-Dunes-Project.pdf" TargetMode="External"/><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hyperlink" Target="https://cdn.naturalresources.wales/media/689060/nrw-evidence-report-no-273-advice-on-sustainable-management-of-coastal-shingle-resources.pdf" TargetMode="External"/><Relationship Id="rId5" Type="http://schemas.openxmlformats.org/officeDocument/2006/relationships/hyperlink" Target="https://www.gov.uk/flood-and-coastal-erosion-risk-management-research-reports/working-with-natural-processes-to-reduce-flood-risk#case-studies" TargetMode="External"/><Relationship Id="rId4" Type="http://schemas.openxmlformats.org/officeDocument/2006/relationships/hyperlink" Target="https://naturalresources.wales/about-us/news-and-events/news/crucial-winter-sand-dune-work-completed-at-pembrey-burrows/?lang=en"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assets.publishing.service.gov.uk/media/602bf8d8e90e070556671435/Saltmarsh_management_manual_Technical_report.pdf" TargetMode="External"/><Relationship Id="rId3" Type="http://schemas.openxmlformats.org/officeDocument/2006/relationships/hyperlink" Target="https://naturalresources.wales/about-us/our-projects/flood-scheme-projects/cwm-ivy-marsh-habitat-creation-project/?lang=en" TargetMode="External"/><Relationship Id="rId7" Type="http://schemas.openxmlformats.org/officeDocument/2006/relationships/hyperlink" Target="https://www.swansea.ac.uk/sustainability/natural-environment/#visiting-crymlyn-burrows-sssi=is-expanded" TargetMode="External"/><Relationship Id="rId2" Type="http://schemas.openxmlformats.org/officeDocument/2006/relationships/hyperlink" Target="https://nrwcmstestcdn.azureedge.net/flooding/managing-flood-risk/nature-based-solutions-for-coastal-management/?lang=en" TargetMode="External"/><Relationship Id="rId1" Type="http://schemas.openxmlformats.org/officeDocument/2006/relationships/slideLayout" Target="../slideLayouts/slideLayout7.xml"/><Relationship Id="rId6" Type="http://schemas.openxmlformats.org/officeDocument/2006/relationships/hyperlink" Target="https://www.npt.gov.uk/ldpexamination/ED031%20Baglanand%20Crymlyn%20Burrows%20Geomorphological%20Report%2006.02.14.pdf" TargetMode="External"/><Relationship Id="rId5" Type="http://schemas.openxmlformats.org/officeDocument/2006/relationships/hyperlink" Target="https://nt.global.ssl.fastly.net/documents/shifting-shores-report-2015.pdf" TargetMode="External"/><Relationship Id="rId4" Type="http://schemas.openxmlformats.org/officeDocument/2006/relationships/hyperlink" Target="https://www.nationaltrust.org.uk/whiteford-and-north-gower/features/cwm-ivy-where-the-sea-comes-i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field-studies-council.org/resources/16-18-geography/coasts/coastal-management/method/#rip" TargetMode="External"/><Relationship Id="rId13" Type="http://schemas.openxmlformats.org/officeDocument/2006/relationships/hyperlink" Target="https://www.field-studies-council.org/resources/16-18-geography/coasts/coastal-management/method/#risk" TargetMode="External"/><Relationship Id="rId3" Type="http://schemas.openxmlformats.org/officeDocument/2006/relationships/hyperlink" Target="https://www.field-studies-council.org/resources/16-18-geography/coasts/coastal-management/method/#coarse" TargetMode="External"/><Relationship Id="rId7" Type="http://schemas.openxmlformats.org/officeDocument/2006/relationships/hyperlink" Target="https://www.field-studies-council.org/resources/16-18-geography/coasts/coastal-management/method/#groyne" TargetMode="External"/><Relationship Id="rId12" Type="http://schemas.openxmlformats.org/officeDocument/2006/relationships/hyperlink" Target="https://www.field-studies-council.org/resources/16-18-geography/coasts/coastal-management/method/#cost" TargetMode="External"/><Relationship Id="rId2" Type="http://schemas.openxmlformats.org/officeDocument/2006/relationships/hyperlink" Target="https://www.field-studies-council.org/resources/16-18-geography/coasts/coastal-management/method/#profile" TargetMode="External"/><Relationship Id="rId1" Type="http://schemas.openxmlformats.org/officeDocument/2006/relationships/slideLayout" Target="../slideLayouts/slideLayout7.xml"/><Relationship Id="rId6" Type="http://schemas.openxmlformats.org/officeDocument/2006/relationships/hyperlink" Target="https://www.field-studies-council.org/resources/16-18-geography/coasts/coastal-management/method/#wind" TargetMode="External"/><Relationship Id="rId11" Type="http://schemas.openxmlformats.org/officeDocument/2006/relationships/hyperlink" Target="https://www.field-studies-council.org/resources/16-18-geography/coasts/coastal-management/method/#question" TargetMode="External"/><Relationship Id="rId5" Type="http://schemas.openxmlformats.org/officeDocument/2006/relationships/hyperlink" Target="https://www.field-studies-council.org/resources/16-18-geography/coasts/coastal-management/method/#longshore" TargetMode="External"/><Relationship Id="rId10" Type="http://schemas.openxmlformats.org/officeDocument/2006/relationships/hyperlink" Target="https://www.field-studies-council.org/resources/16-18-geography/coasts/coastal-management/method/#bi" TargetMode="External"/><Relationship Id="rId4" Type="http://schemas.openxmlformats.org/officeDocument/2006/relationships/hyperlink" Target="https://www.field-studies-council.org/resources/16-18-geography/coasts/coastal-management/method/#fine" TargetMode="External"/><Relationship Id="rId9" Type="http://schemas.openxmlformats.org/officeDocument/2006/relationships/hyperlink" Target="https://www.field-studies-council.org/resources/16-18-geography/coasts/coastal-management/method/#smps" TargetMode="External"/><Relationship Id="rId14" Type="http://schemas.openxmlformats.org/officeDocument/2006/relationships/hyperlink" Target="https://www.field-studies-council.org/resources/16-18-geography/coasts/coastal-management/method/"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hyperlink" Target="https://livingseas.wales/"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bluefishproject.com/"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hyperlink" Target="https://www.biodiversitywales.org.uk/Swansea#:~:text=Nearly%2070%25%20of%20the%20habitats,(SSSI%2C%20NNR)%20level" TargetMode="Externa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hyperlink" Target="https://www.welshwildlife.org/wp-content/uploads/2014/09/No.9-Habitat-Management-Toolkit-Saltmarsh-Coastal-Grazing-Marsh-FINAL.pdf"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s://www.uksouthwest.net/wildflowers/saltmarsh-species.shtml"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cdn.naturalresources.wales/media/691897/gn030e-saltmarsh-final-2-mar2019.pdf" TargetMode="External"/><Relationship Id="rId2" Type="http://schemas.openxmlformats.org/officeDocument/2006/relationships/hyperlink" Target="https://www.uksouthwest.net/wildflowers/saltmarsh-species.shtml"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hyperlink" Target="https://cdn.naturalresources.wales/media/691897/gn030e-saltmarsh-final-2-mar2019.pdf"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marine.ucsc.edu/methods/biodiversity-methods.html" TargetMode="External"/><Relationship Id="rId1" Type="http://schemas.openxmlformats.org/officeDocument/2006/relationships/slideLayout" Target="../slideLayouts/slideLayout7.xml"/><Relationship Id="rId5" Type="http://schemas.openxmlformats.org/officeDocument/2006/relationships/image" Target="../media/image12.jpeg"/><Relationship Id="rId4" Type="http://schemas.openxmlformats.org/officeDocument/2006/relationships/image" Target="../media/image11.jpeg"/></Relationships>
</file>

<file path=ppt/slides/_rels/slide3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nature.scot/sites/default/files/2020-06/Community-led%20Marine%20Biodiversity%20Monitoring%20Handbook%20-%20Chapter%203%20-%20Methods.pdf"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8" Type="http://schemas.openxmlformats.org/officeDocument/2006/relationships/hyperlink" Target="https://assets.publishing.service.gov.uk/media/602bf8d8e90e070556671435/Saltmarsh_management_manual_Technical_report.pdf" TargetMode="External"/><Relationship Id="rId3" Type="http://schemas.openxmlformats.org/officeDocument/2006/relationships/hyperlink" Target="https://naturalresources.wales/about-us/our-projects/flood-scheme-projects/cwm-ivy-marsh-habitat-creation-project/?lang=en" TargetMode="External"/><Relationship Id="rId7" Type="http://schemas.openxmlformats.org/officeDocument/2006/relationships/hyperlink" Target="https://www.swansea.ac.uk/sustainability/natural-environment/#visiting-crymlyn-burrows-sssi=is-expanded" TargetMode="External"/><Relationship Id="rId2" Type="http://schemas.openxmlformats.org/officeDocument/2006/relationships/hyperlink" Target="https://nrwcmstestcdn.azureedge.net/flooding/managing-flood-risk/nature-based-solutions-for-coastal-management/?lang=en" TargetMode="External"/><Relationship Id="rId1" Type="http://schemas.openxmlformats.org/officeDocument/2006/relationships/slideLayout" Target="../slideLayouts/slideLayout7.xml"/><Relationship Id="rId6" Type="http://schemas.openxmlformats.org/officeDocument/2006/relationships/hyperlink" Target="https://www.npt.gov.uk/ldpexamination/ED031%20Baglanand%20Crymlyn%20Burrows%20Geomorphological%20Report%2006.02.14.pdf" TargetMode="External"/><Relationship Id="rId5" Type="http://schemas.openxmlformats.org/officeDocument/2006/relationships/hyperlink" Target="https://nt.global.ssl.fastly.net/documents/shifting-shores-report-2015.pdf" TargetMode="External"/><Relationship Id="rId4" Type="http://schemas.openxmlformats.org/officeDocument/2006/relationships/hyperlink" Target="https://www.nationaltrust.org.uk/whiteford-and-north-gower/features/cwm-ivy-where-the-sea-comes-in"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cdn.cyfoethnaturiol.cymru/media/685004/report-134-welsh-dune-fungi-data-priorities.pdf"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hyperlink" Target="https://cdn.naturalresources.wales/media/691897/gn030e-saltmarsh-final-2-mar2019.pdf" TargetMode="External"/><Relationship Id="rId2" Type="http://schemas.openxmlformats.org/officeDocument/2006/relationships/hyperlink" Target="http://goweros.blogspot.com/2013/09/crymlyn-burrows-biodiversity-hotspot.html" TargetMode="External"/><Relationship Id="rId1" Type="http://schemas.openxmlformats.org/officeDocument/2006/relationships/slideLayout" Target="../slideLayouts/slideLayout7.xml"/><Relationship Id="rId5" Type="http://schemas.openxmlformats.org/officeDocument/2006/relationships/hyperlink" Target="https://cdn.cyfoethnaturiol.cymru/media/685004/report-134-welsh-dune-fungi-data-priorities.pdf" TargetMode="External"/><Relationship Id="rId4" Type="http://schemas.openxmlformats.org/officeDocument/2006/relationships/hyperlink" Target="https://www.uksouthwest.net/wildflowers/saltmarsh-species.shtml"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8" Type="http://schemas.openxmlformats.org/officeDocument/2006/relationships/hyperlink" Target="https://assets.publishing.service.gov.uk/media/602bf8d8e90e070556671435/Saltmarsh_management_manual_Technical_report.pdf" TargetMode="External"/><Relationship Id="rId3" Type="http://schemas.openxmlformats.org/officeDocument/2006/relationships/hyperlink" Target="https://naturalresources.wales/about-us/our-projects/flood-scheme-projects/cwm-ivy-marsh-habitat-creation-project/?lang=en" TargetMode="External"/><Relationship Id="rId7" Type="http://schemas.openxmlformats.org/officeDocument/2006/relationships/hyperlink" Target="https://www.swansea.ac.uk/sustainability/natural-environment/#visiting-crymlyn-burrows-sssi=is-expanded" TargetMode="External"/><Relationship Id="rId2" Type="http://schemas.openxmlformats.org/officeDocument/2006/relationships/hyperlink" Target="https://nrwcmstestcdn.azureedge.net/flooding/managing-flood-risk/nature-based-solutions-for-coastal-management/?lang=en" TargetMode="External"/><Relationship Id="rId1" Type="http://schemas.openxmlformats.org/officeDocument/2006/relationships/slideLayout" Target="../slideLayouts/slideLayout7.xml"/><Relationship Id="rId6" Type="http://schemas.openxmlformats.org/officeDocument/2006/relationships/hyperlink" Target="https://www.npt.gov.uk/ldpexamination/ED031%20Baglanand%20Crymlyn%20Burrows%20Geomorphological%20Report%2006.02.14.pdf" TargetMode="External"/><Relationship Id="rId5" Type="http://schemas.openxmlformats.org/officeDocument/2006/relationships/hyperlink" Target="https://nt.global.ssl.fastly.net/documents/shifting-shores-report-2015.pdf" TargetMode="External"/><Relationship Id="rId4" Type="http://schemas.openxmlformats.org/officeDocument/2006/relationships/hyperlink" Target="https://www.nationaltrust.org.uk/whiteford-and-north-gower/features/cwm-ivy-where-the-sea-comes-in"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www.reddit.com/r/Wales/comments/chuu1t/a_week_in_wild_wales_a_new_film_on_a/"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www.theguardian.com/environment/2017/jul/01/rewilding-conservation-ecology-national-trust" TargetMode="External"/><Relationship Id="rId7" Type="http://schemas.openxmlformats.org/officeDocument/2006/relationships/hyperlink" Target="https://www.reddit.com/r/Wales/comments/chuu1t/a_week_in_wild_wales_a_new_film_on_a/" TargetMode="External"/><Relationship Id="rId2" Type="http://schemas.openxmlformats.org/officeDocument/2006/relationships/hyperlink" Target="https://theecologist.org/2019/aug/27/rewilding-continuing-debate" TargetMode="External"/><Relationship Id="rId1" Type="http://schemas.openxmlformats.org/officeDocument/2006/relationships/slideLayout" Target="../slideLayouts/slideLayout7.xml"/><Relationship Id="rId6" Type="http://schemas.openxmlformats.org/officeDocument/2006/relationships/hyperlink" Target="https://eprints.whiterose.ac.uk/130759/1/Abandoning_or_Reimagining_a_Cultural_Hea.pdf" TargetMode="External"/><Relationship Id="rId5" Type="http://schemas.openxmlformats.org/officeDocument/2006/relationships/hyperlink" Target="https://www.ecos.org.uk/time-to-put-the-wild-back-into-rewilding/" TargetMode="External"/><Relationship Id="rId4" Type="http://schemas.openxmlformats.org/officeDocument/2006/relationships/hyperlink" Target="https://www.iucn.org/resources/issues-briefs/benefits-and-risks-rewil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482677-9CE5-432E-BD2D-806E57EE2AB6}"/>
              </a:ext>
            </a:extLst>
          </p:cNvPr>
          <p:cNvSpPr txBox="1"/>
          <p:nvPr/>
        </p:nvSpPr>
        <p:spPr>
          <a:xfrm>
            <a:off x="264405" y="572877"/>
            <a:ext cx="8560106" cy="5663089"/>
          </a:xfrm>
          <a:prstGeom prst="rect">
            <a:avLst/>
          </a:prstGeom>
          <a:noFill/>
        </p:spPr>
        <p:txBody>
          <a:bodyPr wrap="square" rtlCol="0">
            <a:spAutoFit/>
          </a:bodyPr>
          <a:lstStyle/>
          <a:p>
            <a:pPr algn="ctr"/>
            <a:r>
              <a:rPr lang="en-GB" sz="3200" b="1" dirty="0"/>
              <a:t>21</a:t>
            </a:r>
            <a:r>
              <a:rPr lang="en-GB" sz="3200" b="1" baseline="30000" dirty="0"/>
              <a:t>st</a:t>
            </a:r>
            <a:r>
              <a:rPr lang="en-GB" sz="3200" b="1" dirty="0"/>
              <a:t> March – Activities Across the 2 modules </a:t>
            </a:r>
          </a:p>
          <a:p>
            <a:endParaRPr lang="en-GB" dirty="0"/>
          </a:p>
          <a:p>
            <a:r>
              <a:rPr lang="en-GB" sz="2400" b="1" dirty="0"/>
              <a:t>Exploring Coastal Habitats – leading to a trip to Crymlyn Burrows on Monday 28</a:t>
            </a:r>
            <a:r>
              <a:rPr lang="en-GB" sz="2400" b="1" baseline="30000" dirty="0"/>
              <a:t>th</a:t>
            </a:r>
            <a:r>
              <a:rPr lang="en-GB" sz="2400" b="1" dirty="0"/>
              <a:t> March – can everyone get there OK under their own steam?</a:t>
            </a:r>
          </a:p>
          <a:p>
            <a:endParaRPr lang="en-GB" sz="2400" b="1" dirty="0"/>
          </a:p>
          <a:p>
            <a:endParaRPr lang="en-GB" sz="2400" b="1" dirty="0"/>
          </a:p>
          <a:p>
            <a:r>
              <a:rPr lang="en-GB" sz="2400" b="1" dirty="0"/>
              <a:t>Assessment Preparation – Fieldwork notebooks to view today? Progress Review of video log storyboards?</a:t>
            </a:r>
          </a:p>
          <a:p>
            <a:endParaRPr lang="en-GB" sz="2400" b="1" dirty="0"/>
          </a:p>
          <a:p>
            <a:r>
              <a:rPr lang="en-GB" sz="2400" b="1" dirty="0"/>
              <a:t>9</a:t>
            </a:r>
            <a:r>
              <a:rPr lang="en-GB" sz="2400" b="1" baseline="30000" dirty="0"/>
              <a:t>th</a:t>
            </a:r>
            <a:r>
              <a:rPr lang="en-GB" sz="2400" b="1" dirty="0"/>
              <a:t> May Proposed Gower Field Trip with CAT student Geraldine Ferguson – ‘Are the Welsh Blacks promoting greater floral diversity than sheep and which grazer will the public support? A case study of a conservation cattle-grazing project on a calcareous clifftop in Gower.’    </a:t>
            </a:r>
          </a:p>
        </p:txBody>
      </p:sp>
    </p:spTree>
    <p:extLst>
      <p:ext uri="{BB962C8B-B14F-4D97-AF65-F5344CB8AC3E}">
        <p14:creationId xmlns:p14="http://schemas.microsoft.com/office/powerpoint/2010/main" val="301650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9000"/>
            <a:lum/>
          </a:blip>
          <a:srcRect/>
          <a:stretch>
            <a:fillRect l="-27000" r="-27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1D6DCA-0B94-4A22-8160-613CF7BFC13E}"/>
              </a:ext>
            </a:extLst>
          </p:cNvPr>
          <p:cNvSpPr txBox="1"/>
          <p:nvPr/>
        </p:nvSpPr>
        <p:spPr>
          <a:xfrm>
            <a:off x="451692" y="705080"/>
            <a:ext cx="8361802" cy="2616101"/>
          </a:xfrm>
          <a:prstGeom prst="rect">
            <a:avLst/>
          </a:prstGeom>
          <a:noFill/>
        </p:spPr>
        <p:txBody>
          <a:bodyPr wrap="square" rtlCol="0">
            <a:spAutoFit/>
          </a:bodyPr>
          <a:lstStyle/>
          <a:p>
            <a:pPr algn="ctr"/>
            <a:r>
              <a:rPr lang="en-GB" sz="6600" b="1" dirty="0"/>
              <a:t>COASTAL HABITATS </a:t>
            </a:r>
          </a:p>
          <a:p>
            <a:pPr algn="ctr"/>
            <a:endParaRPr lang="en-GB" sz="6600" b="1" dirty="0"/>
          </a:p>
          <a:p>
            <a:pPr algn="ctr"/>
            <a:r>
              <a:rPr lang="en-GB" sz="3200" b="1" dirty="0"/>
              <a:t>14</a:t>
            </a:r>
            <a:r>
              <a:rPr lang="en-GB" sz="3200" b="1" baseline="30000" dirty="0"/>
              <a:t>th</a:t>
            </a:r>
            <a:r>
              <a:rPr lang="en-GB" sz="3200" b="1" dirty="0"/>
              <a:t> March 2022 </a:t>
            </a:r>
          </a:p>
        </p:txBody>
      </p:sp>
    </p:spTree>
    <p:extLst>
      <p:ext uri="{BB962C8B-B14F-4D97-AF65-F5344CB8AC3E}">
        <p14:creationId xmlns:p14="http://schemas.microsoft.com/office/powerpoint/2010/main" val="1356737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728957A-4EDB-4F9E-9981-99D888265CDC}"/>
              </a:ext>
            </a:extLst>
          </p:cNvPr>
          <p:cNvSpPr txBox="1"/>
          <p:nvPr/>
        </p:nvSpPr>
        <p:spPr>
          <a:xfrm>
            <a:off x="330506" y="396607"/>
            <a:ext cx="8538072" cy="5016758"/>
          </a:xfrm>
          <a:prstGeom prst="rect">
            <a:avLst/>
          </a:prstGeom>
          <a:noFill/>
        </p:spPr>
        <p:txBody>
          <a:bodyPr wrap="square" rtlCol="0">
            <a:spAutoFit/>
          </a:bodyPr>
          <a:lstStyle/>
          <a:p>
            <a:pPr algn="ctr"/>
            <a:r>
              <a:rPr lang="en-GB" sz="3200" b="1" dirty="0"/>
              <a:t>Why are Coasts and Estuaries important?</a:t>
            </a:r>
          </a:p>
          <a:p>
            <a:endParaRPr lang="en-GB" sz="2400" b="1" dirty="0"/>
          </a:p>
          <a:p>
            <a:r>
              <a:rPr lang="en-GB" sz="2400" dirty="0"/>
              <a:t>Estuaries are among the most biologically productive ecosystems on earth. More than two-thirds of the fish and shellfish consumed by humans spend some part of their lives in estuaries.</a:t>
            </a:r>
          </a:p>
          <a:p>
            <a:endParaRPr lang="en-GB" sz="2400" dirty="0"/>
          </a:p>
          <a:p>
            <a:r>
              <a:rPr lang="en-GB" sz="2400" dirty="0"/>
              <a:t>These ecosystems also provide many other important ecological functions, including acting as filters for terrestrial pollutants and providing protection from flooding.</a:t>
            </a:r>
          </a:p>
          <a:p>
            <a:endParaRPr lang="en-GB" sz="2400" dirty="0"/>
          </a:p>
          <a:p>
            <a:r>
              <a:rPr lang="en-GB" sz="2400" dirty="0"/>
              <a:t>They also have economic importance as tourist destinations and shipping routes. Millions of people visit the coast each year to boat, swim, bird watch and fish.</a:t>
            </a:r>
          </a:p>
        </p:txBody>
      </p:sp>
    </p:spTree>
    <p:extLst>
      <p:ext uri="{BB962C8B-B14F-4D97-AF65-F5344CB8AC3E}">
        <p14:creationId xmlns:p14="http://schemas.microsoft.com/office/powerpoint/2010/main" val="73093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AB893304-88E7-4234-B158-1C38D3187D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519228"/>
            <a:ext cx="8572500" cy="6524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6508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53E9B048-11D2-421A-8AF0-64AEDA2938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7952" y="1366091"/>
            <a:ext cx="5703759" cy="439664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2BFF253-0594-42EF-A2DC-FBCF6EC0CA2E}"/>
              </a:ext>
            </a:extLst>
          </p:cNvPr>
          <p:cNvSpPr txBox="1"/>
          <p:nvPr/>
        </p:nvSpPr>
        <p:spPr>
          <a:xfrm>
            <a:off x="187287" y="253388"/>
            <a:ext cx="8780443" cy="1200329"/>
          </a:xfrm>
          <a:prstGeom prst="rect">
            <a:avLst/>
          </a:prstGeom>
          <a:noFill/>
        </p:spPr>
        <p:txBody>
          <a:bodyPr wrap="square" rtlCol="0">
            <a:spAutoFit/>
          </a:bodyPr>
          <a:lstStyle/>
          <a:p>
            <a:r>
              <a:rPr lang="en-GB" b="1" dirty="0"/>
              <a:t>The coastal sea has a high biodiversity of fauna and is of importance for birds, fish and mammals. A large range of different ecosystems can generally be found in coastal waters, comprising a closely connected system of life in the seabed (benthic) in the water (pelagic) and above water (birds)</a:t>
            </a:r>
          </a:p>
        </p:txBody>
      </p:sp>
      <p:sp>
        <p:nvSpPr>
          <p:cNvPr id="4" name="TextBox 3">
            <a:extLst>
              <a:ext uri="{FF2B5EF4-FFF2-40B4-BE49-F238E27FC236}">
                <a16:creationId xmlns:a16="http://schemas.microsoft.com/office/drawing/2014/main" id="{E4DA9AFC-AF46-413B-9122-E56B4B200552}"/>
              </a:ext>
            </a:extLst>
          </p:cNvPr>
          <p:cNvSpPr txBox="1"/>
          <p:nvPr/>
        </p:nvSpPr>
        <p:spPr>
          <a:xfrm>
            <a:off x="187287" y="5706737"/>
            <a:ext cx="8956713" cy="1077218"/>
          </a:xfrm>
          <a:prstGeom prst="rect">
            <a:avLst/>
          </a:prstGeom>
          <a:noFill/>
        </p:spPr>
        <p:txBody>
          <a:bodyPr wrap="square" rtlCol="0">
            <a:spAutoFit/>
          </a:bodyPr>
          <a:lstStyle/>
          <a:p>
            <a:r>
              <a:rPr lang="en-GB" sz="1600" b="1" dirty="0"/>
              <a:t>The top zone, called the splash and spray zone is mainly inhabited by birds who come there to feed where there are other inter-tidal organisms, e.g. small algae, molluscs and crustaceans (which can move between tidal zones). In the lower zone are species that are unable to tolerate being out of the water like large algae, aquatic plants and starfish</a:t>
            </a:r>
          </a:p>
        </p:txBody>
      </p:sp>
    </p:spTree>
    <p:extLst>
      <p:ext uri="{BB962C8B-B14F-4D97-AF65-F5344CB8AC3E}">
        <p14:creationId xmlns:p14="http://schemas.microsoft.com/office/powerpoint/2010/main" val="2171930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FDFAAE57-8790-48DC-B26F-39EFF2ADB4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3136" y="688477"/>
            <a:ext cx="7677728" cy="548104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11E5194-F47C-4531-9AB6-D0D5C271DB10}"/>
              </a:ext>
            </a:extLst>
          </p:cNvPr>
          <p:cNvSpPr txBox="1"/>
          <p:nvPr/>
        </p:nvSpPr>
        <p:spPr>
          <a:xfrm>
            <a:off x="77118" y="242371"/>
            <a:ext cx="9066882" cy="430887"/>
          </a:xfrm>
          <a:prstGeom prst="rect">
            <a:avLst/>
          </a:prstGeom>
          <a:noFill/>
        </p:spPr>
        <p:txBody>
          <a:bodyPr wrap="square" rtlCol="0">
            <a:spAutoFit/>
          </a:bodyPr>
          <a:lstStyle/>
          <a:p>
            <a:pPr algn="ctr"/>
            <a:r>
              <a:rPr lang="en-GB" sz="2200" b="1" dirty="0"/>
              <a:t>Major threats of pollution and climate change to global coastal ecosystems</a:t>
            </a:r>
          </a:p>
        </p:txBody>
      </p:sp>
      <p:sp>
        <p:nvSpPr>
          <p:cNvPr id="3" name="TextBox 2">
            <a:extLst>
              <a:ext uri="{FF2B5EF4-FFF2-40B4-BE49-F238E27FC236}">
                <a16:creationId xmlns:a16="http://schemas.microsoft.com/office/drawing/2014/main" id="{1593FCF9-C3F3-4301-825E-676499CE72B2}"/>
              </a:ext>
            </a:extLst>
          </p:cNvPr>
          <p:cNvSpPr txBox="1"/>
          <p:nvPr/>
        </p:nvSpPr>
        <p:spPr>
          <a:xfrm>
            <a:off x="275421" y="6477997"/>
            <a:ext cx="8780443" cy="276999"/>
          </a:xfrm>
          <a:prstGeom prst="rect">
            <a:avLst/>
          </a:prstGeom>
          <a:noFill/>
        </p:spPr>
        <p:txBody>
          <a:bodyPr wrap="square" rtlCol="0">
            <a:spAutoFit/>
          </a:bodyPr>
          <a:lstStyle/>
          <a:p>
            <a:pPr algn="ctr"/>
            <a:r>
              <a:rPr lang="en-GB" sz="1200" dirty="0">
                <a:hlinkClick r:id="rId3"/>
              </a:rPr>
              <a:t>Lu et al (2018) Major threats of pollution and climate change to global coastal ecosystems and enhanced management for sustainability</a:t>
            </a:r>
            <a:endParaRPr lang="en-GB" sz="1200" dirty="0"/>
          </a:p>
        </p:txBody>
      </p:sp>
      <p:sp>
        <p:nvSpPr>
          <p:cNvPr id="4" name="TextBox 3">
            <a:extLst>
              <a:ext uri="{FF2B5EF4-FFF2-40B4-BE49-F238E27FC236}">
                <a16:creationId xmlns:a16="http://schemas.microsoft.com/office/drawing/2014/main" id="{A77A10EC-36FF-4AFC-B5B0-72D146CBAB07}"/>
              </a:ext>
            </a:extLst>
          </p:cNvPr>
          <p:cNvSpPr txBox="1"/>
          <p:nvPr/>
        </p:nvSpPr>
        <p:spPr>
          <a:xfrm>
            <a:off x="308472" y="6081386"/>
            <a:ext cx="8692309" cy="461665"/>
          </a:xfrm>
          <a:prstGeom prst="rect">
            <a:avLst/>
          </a:prstGeom>
          <a:noFill/>
        </p:spPr>
        <p:txBody>
          <a:bodyPr wrap="square" rtlCol="0">
            <a:spAutoFit/>
          </a:bodyPr>
          <a:lstStyle/>
          <a:p>
            <a:r>
              <a:rPr lang="en-GB" sz="1200" dirty="0"/>
              <a:t>Biomagnification; </a:t>
            </a:r>
            <a:r>
              <a:rPr lang="en-GB" sz="1200" dirty="0" err="1"/>
              <a:t>bioamplification</a:t>
            </a:r>
            <a:r>
              <a:rPr lang="en-GB" sz="1200" dirty="0"/>
              <a:t> or biological magnification: any concentration of a toxin, such as pesticides, in the tissues of tolerant organisms at successively higher levels in a food chain.  ‘POPS’ :Persistent Organic Pollutants e.g. </a:t>
            </a:r>
            <a:r>
              <a:rPr lang="en-GB" sz="1200" dirty="0" err="1"/>
              <a:t>Polychrorinated</a:t>
            </a:r>
            <a:r>
              <a:rPr lang="en-GB" sz="1200" dirty="0"/>
              <a:t> biphenyls PCBs</a:t>
            </a:r>
          </a:p>
        </p:txBody>
      </p:sp>
    </p:spTree>
    <p:extLst>
      <p:ext uri="{BB962C8B-B14F-4D97-AF65-F5344CB8AC3E}">
        <p14:creationId xmlns:p14="http://schemas.microsoft.com/office/powerpoint/2010/main" val="2978408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69D38F-6777-4E0F-A592-B10E5F081C16}"/>
              </a:ext>
            </a:extLst>
          </p:cNvPr>
          <p:cNvSpPr txBox="1"/>
          <p:nvPr/>
        </p:nvSpPr>
        <p:spPr>
          <a:xfrm>
            <a:off x="275421" y="231352"/>
            <a:ext cx="8604173" cy="5970865"/>
          </a:xfrm>
          <a:prstGeom prst="rect">
            <a:avLst/>
          </a:prstGeom>
          <a:noFill/>
        </p:spPr>
        <p:txBody>
          <a:bodyPr wrap="square" rtlCol="0">
            <a:spAutoFit/>
          </a:bodyPr>
          <a:lstStyle/>
          <a:p>
            <a:r>
              <a:rPr lang="en-GB" sz="3200" b="1" i="0" dirty="0">
                <a:solidFill>
                  <a:srgbClr val="252525"/>
                </a:solidFill>
                <a:effectLst/>
                <a:latin typeface="Arial" panose="020B0604020202020204" pitchFamily="34" charset="0"/>
              </a:rPr>
              <a:t>The coastal zone </a:t>
            </a:r>
            <a:r>
              <a:rPr lang="en-GB" b="0" i="0" dirty="0">
                <a:solidFill>
                  <a:srgbClr val="252525"/>
                </a:solidFill>
                <a:effectLst/>
                <a:latin typeface="Arial" panose="020B0604020202020204" pitchFamily="34" charset="0"/>
              </a:rPr>
              <a:t>includes three overlapping areas</a:t>
            </a:r>
          </a:p>
          <a:p>
            <a:endParaRPr lang="en-GB" dirty="0">
              <a:solidFill>
                <a:srgbClr val="252525"/>
              </a:solidFill>
              <a:latin typeface="Arial" panose="020B0604020202020204" pitchFamily="34" charset="0"/>
            </a:endParaRPr>
          </a:p>
          <a:p>
            <a:pPr algn="l"/>
            <a:r>
              <a:rPr lang="en-GB" sz="2400" b="1" i="0" dirty="0">
                <a:solidFill>
                  <a:srgbClr val="000000"/>
                </a:solidFill>
                <a:effectLst/>
                <a:latin typeface="Arial" panose="020B0604020202020204" pitchFamily="34" charset="0"/>
              </a:rPr>
              <a:t>1. Terrestrial coastal habitats and ecosystems</a:t>
            </a:r>
          </a:p>
          <a:p>
            <a:pPr algn="l"/>
            <a:r>
              <a:rPr lang="en-GB" sz="2400" b="0" i="0" dirty="0">
                <a:solidFill>
                  <a:srgbClr val="252525"/>
                </a:solidFill>
                <a:effectLst/>
                <a:latin typeface="Arial" panose="020B0604020202020204" pitchFamily="34" charset="0"/>
              </a:rPr>
              <a:t>Terrestrial coastal habitats and ecosystems lie above the limit of the tides but are influenced by coastal processes. They include cliffs, islands, sand dunes, shingle (boulder/pebble) beaches, sand banks and other habitats in close proximity to the sea.</a:t>
            </a:r>
          </a:p>
          <a:p>
            <a:pPr algn="l"/>
            <a:endParaRPr lang="en-GB" sz="2400" dirty="0">
              <a:solidFill>
                <a:srgbClr val="252525"/>
              </a:solidFill>
              <a:latin typeface="Arial" panose="020B0604020202020204" pitchFamily="34" charset="0"/>
            </a:endParaRPr>
          </a:p>
          <a:p>
            <a:pPr algn="l"/>
            <a:r>
              <a:rPr lang="en-GB" sz="2400" b="1" i="0" dirty="0">
                <a:solidFill>
                  <a:srgbClr val="252525"/>
                </a:solidFill>
                <a:effectLst/>
                <a:latin typeface="Arial" panose="020B0604020202020204" pitchFamily="34" charset="0"/>
              </a:rPr>
              <a:t>2. Coastal habitats and ecosystems in transitional waters</a:t>
            </a:r>
          </a:p>
          <a:p>
            <a:pPr algn="l"/>
            <a:r>
              <a:rPr lang="en-GB" sz="2400" b="0" i="0" dirty="0">
                <a:solidFill>
                  <a:srgbClr val="252525"/>
                </a:solidFill>
                <a:effectLst/>
                <a:latin typeface="Arial" panose="020B0604020202020204" pitchFamily="34" charset="0"/>
              </a:rPr>
              <a:t>Coastal habitats and ecosystems in transitional waters are subjected to tides, wave action and sediment transport, which help to form habitats such as salt marshes and mangroves. Estuaries  and deltas provide a link between the land and the sea where tidal water and freshwater river flows interact</a:t>
            </a:r>
          </a:p>
          <a:p>
            <a:pPr algn="l"/>
            <a:endParaRPr lang="en-GB" sz="2000" b="1" i="0" dirty="0">
              <a:solidFill>
                <a:srgbClr val="252525"/>
              </a:solidFill>
              <a:effectLst/>
              <a:latin typeface="Arial" panose="020B0604020202020204" pitchFamily="34" charset="0"/>
            </a:endParaRPr>
          </a:p>
        </p:txBody>
      </p:sp>
    </p:spTree>
    <p:extLst>
      <p:ext uri="{BB962C8B-B14F-4D97-AF65-F5344CB8AC3E}">
        <p14:creationId xmlns:p14="http://schemas.microsoft.com/office/powerpoint/2010/main" val="347225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69D38F-6777-4E0F-A592-B10E5F081C16}"/>
              </a:ext>
            </a:extLst>
          </p:cNvPr>
          <p:cNvSpPr txBox="1"/>
          <p:nvPr/>
        </p:nvSpPr>
        <p:spPr>
          <a:xfrm>
            <a:off x="275422" y="231352"/>
            <a:ext cx="8460954" cy="5601533"/>
          </a:xfrm>
          <a:prstGeom prst="rect">
            <a:avLst/>
          </a:prstGeom>
          <a:noFill/>
        </p:spPr>
        <p:txBody>
          <a:bodyPr wrap="square" rtlCol="0">
            <a:spAutoFit/>
          </a:bodyPr>
          <a:lstStyle/>
          <a:p>
            <a:r>
              <a:rPr lang="en-GB" sz="3200" b="1" i="0" dirty="0">
                <a:solidFill>
                  <a:srgbClr val="252525"/>
                </a:solidFill>
                <a:effectLst/>
                <a:latin typeface="Arial" panose="020B0604020202020204" pitchFamily="34" charset="0"/>
              </a:rPr>
              <a:t>The coastal zone </a:t>
            </a:r>
            <a:r>
              <a:rPr lang="en-GB" b="0" i="0" dirty="0">
                <a:solidFill>
                  <a:srgbClr val="252525"/>
                </a:solidFill>
                <a:effectLst/>
                <a:latin typeface="Arial" panose="020B0604020202020204" pitchFamily="34" charset="0"/>
              </a:rPr>
              <a:t>includes three overlapping areas</a:t>
            </a:r>
          </a:p>
          <a:p>
            <a:endParaRPr lang="en-GB" dirty="0">
              <a:solidFill>
                <a:srgbClr val="252525"/>
              </a:solidFill>
              <a:latin typeface="Arial" panose="020B0604020202020204" pitchFamily="34" charset="0"/>
            </a:endParaRPr>
          </a:p>
          <a:p>
            <a:r>
              <a:rPr lang="en-GB" sz="2400" b="1" dirty="0">
                <a:latin typeface="Arial" panose="020B0604020202020204" pitchFamily="34" charset="0"/>
                <a:cs typeface="Arial" panose="020B0604020202020204" pitchFamily="34" charset="0"/>
              </a:rPr>
              <a:t>3. Marine habitats and ecosystems</a:t>
            </a:r>
          </a:p>
          <a:p>
            <a:r>
              <a:rPr lang="en-GB" sz="2400" dirty="0">
                <a:latin typeface="Arial" panose="020B0604020202020204" pitchFamily="34" charset="0"/>
                <a:cs typeface="Arial" panose="020B0604020202020204" pitchFamily="34" charset="0"/>
              </a:rPr>
              <a:t>Marine habitats and ecosystems are found in the deep sea, open oceans and continental shelf. They include the seabed, coral reefs, seagrass meadows  and the water column</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European Seas</a:t>
            </a:r>
          </a:p>
          <a:p>
            <a:r>
              <a:rPr lang="en-GB" sz="2400" dirty="0">
                <a:latin typeface="Arial" panose="020B0604020202020204" pitchFamily="34" charset="0"/>
                <a:cs typeface="Arial" panose="020B0604020202020204" pitchFamily="34" charset="0"/>
              </a:rPr>
              <a:t>The European seas range from the exposed Atlantic and North Sea to enclosed seas, such as the Baltic and the Mediterranean. The biodiversity of these seas varies considerably depending on their depth, surface areas, climatic conditions, position in relation to the Gulf Stream, tidal range etc</a:t>
            </a:r>
          </a:p>
          <a:p>
            <a:endParaRPr lang="en-GB" sz="2000" dirty="0"/>
          </a:p>
        </p:txBody>
      </p:sp>
    </p:spTree>
    <p:extLst>
      <p:ext uri="{BB962C8B-B14F-4D97-AF65-F5344CB8AC3E}">
        <p14:creationId xmlns:p14="http://schemas.microsoft.com/office/powerpoint/2010/main" val="2322820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E69D38F-6777-4E0F-A592-B10E5F081C16}"/>
              </a:ext>
            </a:extLst>
          </p:cNvPr>
          <p:cNvSpPr txBox="1"/>
          <p:nvPr/>
        </p:nvSpPr>
        <p:spPr>
          <a:xfrm>
            <a:off x="275421" y="143216"/>
            <a:ext cx="8604173" cy="6709529"/>
          </a:xfrm>
          <a:prstGeom prst="rect">
            <a:avLst/>
          </a:prstGeom>
          <a:noFill/>
        </p:spPr>
        <p:txBody>
          <a:bodyPr wrap="square" rtlCol="0">
            <a:spAutoFit/>
          </a:bodyPr>
          <a:lstStyle/>
          <a:p>
            <a:pPr algn="ctr"/>
            <a:r>
              <a:rPr lang="en-GB" sz="3200" b="1" dirty="0">
                <a:solidFill>
                  <a:srgbClr val="252525"/>
                </a:solidFill>
                <a:latin typeface="Arial" panose="020B0604020202020204" pitchFamily="34" charset="0"/>
              </a:rPr>
              <a:t>Class Task</a:t>
            </a:r>
          </a:p>
          <a:p>
            <a:pPr algn="ctr"/>
            <a:endParaRPr lang="en-GB" dirty="0">
              <a:solidFill>
                <a:srgbClr val="252525"/>
              </a:solidFill>
              <a:latin typeface="Arial" panose="020B0604020202020204" pitchFamily="34" charset="0"/>
            </a:endParaRPr>
          </a:p>
          <a:p>
            <a:r>
              <a:rPr lang="en-GB" sz="2400" b="1" dirty="0">
                <a:solidFill>
                  <a:srgbClr val="252525"/>
                </a:solidFill>
                <a:latin typeface="Arial" panose="020B0604020202020204" pitchFamily="34" charset="0"/>
              </a:rPr>
              <a:t>In small groups find examples of habitats 1 &amp; 2 in South / SW Wales </a:t>
            </a:r>
          </a:p>
          <a:p>
            <a:endParaRPr lang="en-GB" sz="2400" b="1" dirty="0">
              <a:solidFill>
                <a:srgbClr val="252525"/>
              </a:solidFill>
              <a:latin typeface="Arial" panose="020B0604020202020204" pitchFamily="34" charset="0"/>
            </a:endParaRPr>
          </a:p>
          <a:p>
            <a:r>
              <a:rPr lang="en-GB" sz="2400" b="1" dirty="0">
                <a:solidFill>
                  <a:srgbClr val="252525"/>
                </a:solidFill>
                <a:latin typeface="Arial" panose="020B0604020202020204" pitchFamily="34" charset="0"/>
              </a:rPr>
              <a:t>Identify key species for each habitat (which ones have you seen?)</a:t>
            </a:r>
          </a:p>
          <a:p>
            <a:endParaRPr lang="en-GB" sz="2000" dirty="0">
              <a:solidFill>
                <a:srgbClr val="252525"/>
              </a:solidFill>
              <a:latin typeface="Arial" panose="020B0604020202020204" pitchFamily="34" charset="0"/>
            </a:endParaRPr>
          </a:p>
          <a:p>
            <a:pPr algn="l"/>
            <a:r>
              <a:rPr lang="en-GB" sz="2000" b="1" i="0" dirty="0">
                <a:solidFill>
                  <a:srgbClr val="000000"/>
                </a:solidFill>
                <a:effectLst/>
                <a:latin typeface="Arial" panose="020B0604020202020204" pitchFamily="34" charset="0"/>
              </a:rPr>
              <a:t>1. Terrestrial coastal habitats and ecosystems</a:t>
            </a:r>
          </a:p>
          <a:p>
            <a:pPr algn="l"/>
            <a:r>
              <a:rPr lang="en-GB" sz="2000" b="0" i="0" dirty="0">
                <a:solidFill>
                  <a:srgbClr val="252525"/>
                </a:solidFill>
                <a:effectLst/>
                <a:latin typeface="Arial" panose="020B0604020202020204" pitchFamily="34" charset="0"/>
              </a:rPr>
              <a:t>Includes: cliffs, islands, sand dunes, shingle (boulder/pebble) beaches, sand banks and other habitats in close proximity to the sea.</a:t>
            </a:r>
          </a:p>
          <a:p>
            <a:pPr algn="l"/>
            <a:endParaRPr lang="en-GB" sz="2000" dirty="0">
              <a:solidFill>
                <a:srgbClr val="252525"/>
              </a:solidFill>
              <a:latin typeface="Arial" panose="020B0604020202020204" pitchFamily="34" charset="0"/>
            </a:endParaRPr>
          </a:p>
          <a:p>
            <a:pPr algn="l"/>
            <a:r>
              <a:rPr lang="en-GB" sz="2000" b="1" i="0" dirty="0">
                <a:solidFill>
                  <a:srgbClr val="252525"/>
                </a:solidFill>
                <a:effectLst/>
                <a:latin typeface="Arial" panose="020B0604020202020204" pitchFamily="34" charset="0"/>
              </a:rPr>
              <a:t>2. Coastal habitats and ecosystems in transitional waters</a:t>
            </a:r>
          </a:p>
          <a:p>
            <a:pPr algn="l"/>
            <a:r>
              <a:rPr lang="en-GB" sz="2000" b="0" i="0" dirty="0">
                <a:solidFill>
                  <a:srgbClr val="252525"/>
                </a:solidFill>
                <a:effectLst/>
                <a:latin typeface="Arial" panose="020B0604020202020204" pitchFamily="34" charset="0"/>
              </a:rPr>
              <a:t>Habitats such as salt marshes and mangroves. Estuaries  and deltas provide a link between the land and the sea where tidal water and freshwater river flows interact</a:t>
            </a:r>
          </a:p>
          <a:p>
            <a:pPr algn="l"/>
            <a:endParaRPr lang="en-GB" sz="2000" dirty="0">
              <a:solidFill>
                <a:srgbClr val="252525"/>
              </a:solidFill>
              <a:latin typeface="Arial" panose="020B0604020202020204" pitchFamily="34" charset="0"/>
            </a:endParaRPr>
          </a:p>
          <a:p>
            <a:pPr algn="l"/>
            <a:r>
              <a:rPr lang="en-GB" sz="2000" b="0" i="0" dirty="0">
                <a:solidFill>
                  <a:srgbClr val="252525"/>
                </a:solidFill>
                <a:effectLst/>
                <a:latin typeface="Arial" panose="020B0604020202020204" pitchFamily="34" charset="0"/>
              </a:rPr>
              <a:t>You can dip into habitat </a:t>
            </a:r>
            <a:r>
              <a:rPr lang="en-GB" sz="2000" b="1" i="0" dirty="0">
                <a:solidFill>
                  <a:srgbClr val="252525"/>
                </a:solidFill>
                <a:effectLst/>
                <a:latin typeface="Arial" panose="020B0604020202020204" pitchFamily="34" charset="0"/>
              </a:rPr>
              <a:t>3 Marine habitats and ecosystems</a:t>
            </a:r>
          </a:p>
          <a:p>
            <a:pPr algn="l"/>
            <a:r>
              <a:rPr lang="en-GB" sz="2000" b="0" i="0" dirty="0">
                <a:solidFill>
                  <a:srgbClr val="252525"/>
                </a:solidFill>
                <a:effectLst/>
                <a:latin typeface="Arial" panose="020B0604020202020204" pitchFamily="34" charset="0"/>
              </a:rPr>
              <a:t>too if you like </a:t>
            </a:r>
          </a:p>
          <a:p>
            <a:pPr algn="l"/>
            <a:endParaRPr lang="en-GB" sz="2000" b="1" i="0" dirty="0">
              <a:solidFill>
                <a:srgbClr val="252525"/>
              </a:solidFill>
              <a:effectLst/>
              <a:latin typeface="Arial" panose="020B0604020202020204" pitchFamily="34" charset="0"/>
            </a:endParaRPr>
          </a:p>
        </p:txBody>
      </p:sp>
    </p:spTree>
    <p:extLst>
      <p:ext uri="{BB962C8B-B14F-4D97-AF65-F5344CB8AC3E}">
        <p14:creationId xmlns:p14="http://schemas.microsoft.com/office/powerpoint/2010/main" val="1342566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00C9F9-D043-486C-948D-1CEBB965304B}"/>
              </a:ext>
            </a:extLst>
          </p:cNvPr>
          <p:cNvSpPr txBox="1"/>
          <p:nvPr/>
        </p:nvSpPr>
        <p:spPr>
          <a:xfrm>
            <a:off x="330506" y="275422"/>
            <a:ext cx="8372819" cy="2462213"/>
          </a:xfrm>
          <a:prstGeom prst="rect">
            <a:avLst/>
          </a:prstGeom>
          <a:noFill/>
        </p:spPr>
        <p:txBody>
          <a:bodyPr wrap="square" rtlCol="0">
            <a:spAutoFit/>
          </a:bodyPr>
          <a:lstStyle/>
          <a:p>
            <a:pPr algn="ctr"/>
            <a:r>
              <a:rPr lang="en-GB" sz="2800" b="1" dirty="0"/>
              <a:t>Biodiversity in Welsh Coastal Habitats</a:t>
            </a:r>
          </a:p>
          <a:p>
            <a:pPr algn="ctr"/>
            <a:r>
              <a:rPr lang="en-GB" dirty="0"/>
              <a:t>See Natural Resources Wales: </a:t>
            </a:r>
            <a:r>
              <a:rPr lang="en-GB" dirty="0">
                <a:hlinkClick r:id="rId2"/>
              </a:rPr>
              <a:t>Wildlife above and below our waves</a:t>
            </a:r>
            <a:endParaRPr lang="en-GB" dirty="0"/>
          </a:p>
          <a:p>
            <a:pPr algn="ctr"/>
            <a:endParaRPr lang="en-GB" dirty="0"/>
          </a:p>
          <a:p>
            <a:r>
              <a:rPr lang="en-GB" b="1" dirty="0"/>
              <a:t>The ‘poster species’ / exotic stars of Welsh coastal habitats (good for engaging different age groups)</a:t>
            </a:r>
          </a:p>
          <a:p>
            <a:endParaRPr lang="en-GB" b="1" dirty="0"/>
          </a:p>
          <a:p>
            <a:r>
              <a:rPr lang="en-GB" b="1" dirty="0"/>
              <a:t>Pick 2-3 from the species below and list a few of the amazing things about them to present to the class </a:t>
            </a:r>
          </a:p>
        </p:txBody>
      </p:sp>
      <p:graphicFrame>
        <p:nvGraphicFramePr>
          <p:cNvPr id="4" name="Table 3">
            <a:extLst>
              <a:ext uri="{FF2B5EF4-FFF2-40B4-BE49-F238E27FC236}">
                <a16:creationId xmlns:a16="http://schemas.microsoft.com/office/drawing/2014/main" id="{357E03D3-C82F-4057-90DD-AECDA7A06403}"/>
              </a:ext>
            </a:extLst>
          </p:cNvPr>
          <p:cNvGraphicFramePr>
            <a:graphicFrameLocks noGrp="1"/>
          </p:cNvGraphicFramePr>
          <p:nvPr>
            <p:extLst>
              <p:ext uri="{D42A27DB-BD31-4B8C-83A1-F6EECF244321}">
                <p14:modId xmlns:p14="http://schemas.microsoft.com/office/powerpoint/2010/main" val="2436445805"/>
              </p:ext>
            </p:extLst>
          </p:nvPr>
        </p:nvGraphicFramePr>
        <p:xfrm>
          <a:off x="804230" y="2679287"/>
          <a:ext cx="7601640" cy="3734753"/>
        </p:xfrm>
        <a:graphic>
          <a:graphicData uri="http://schemas.openxmlformats.org/drawingml/2006/table">
            <a:tbl>
              <a:tblPr firstRow="1" firstCol="1" bandRow="1"/>
              <a:tblGrid>
                <a:gridCol w="1900410">
                  <a:extLst>
                    <a:ext uri="{9D8B030D-6E8A-4147-A177-3AD203B41FA5}">
                      <a16:colId xmlns:a16="http://schemas.microsoft.com/office/drawing/2014/main" val="895827429"/>
                    </a:ext>
                  </a:extLst>
                </a:gridCol>
                <a:gridCol w="1900410">
                  <a:extLst>
                    <a:ext uri="{9D8B030D-6E8A-4147-A177-3AD203B41FA5}">
                      <a16:colId xmlns:a16="http://schemas.microsoft.com/office/drawing/2014/main" val="3481591766"/>
                    </a:ext>
                  </a:extLst>
                </a:gridCol>
                <a:gridCol w="1900410">
                  <a:extLst>
                    <a:ext uri="{9D8B030D-6E8A-4147-A177-3AD203B41FA5}">
                      <a16:colId xmlns:a16="http://schemas.microsoft.com/office/drawing/2014/main" val="1829851404"/>
                    </a:ext>
                  </a:extLst>
                </a:gridCol>
                <a:gridCol w="1900410">
                  <a:extLst>
                    <a:ext uri="{9D8B030D-6E8A-4147-A177-3AD203B41FA5}">
                      <a16:colId xmlns:a16="http://schemas.microsoft.com/office/drawing/2014/main" val="3885408067"/>
                    </a:ext>
                  </a:extLst>
                </a:gridCol>
              </a:tblGrid>
              <a:tr h="2752029">
                <a:tc>
                  <a:txBody>
                    <a:bodyPr/>
                    <a:lstStyle/>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King scallop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Spiny spider crab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Ocean quahog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Shore clingfish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Ocean sunfish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Manx shearwater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err="1">
                          <a:solidFill>
                            <a:srgbClr val="007485"/>
                          </a:solidFill>
                          <a:effectLst/>
                          <a:latin typeface="inherit"/>
                          <a:ea typeface="Times New Roman" panose="02020603050405020304" pitchFamily="18" charset="0"/>
                          <a:cs typeface="Arial" panose="020B0604020202020204" pitchFamily="34" charset="0"/>
                          <a:hlinkClick r:id="rId2"/>
                        </a:rPr>
                        <a:t>Angelshark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Eelgrass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Rainbow weed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Puffin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Compass jellyfish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Harbour porpoise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Leatherback turtle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Thornback ray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Common </a:t>
                      </a:r>
                      <a:r>
                        <a:rPr lang="en-GB" sz="1800" u="sng" dirty="0" err="1">
                          <a:solidFill>
                            <a:srgbClr val="007485"/>
                          </a:solidFill>
                          <a:effectLst/>
                          <a:latin typeface="inherit"/>
                          <a:ea typeface="Times New Roman" panose="02020603050405020304" pitchFamily="18" charset="0"/>
                          <a:cs typeface="Arial" panose="020B0604020202020204" pitchFamily="34" charset="0"/>
                          <a:hlinkClick r:id="rId2"/>
                        </a:rPr>
                        <a:t>sunstar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Honeycomb reef worm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Ross coral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Arial" panose="020B0604020202020204" pitchFamily="34" charset="0"/>
                          <a:hlinkClick r:id="rId2"/>
                        </a:rPr>
                        <a:t>Small spotted catshark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Gannet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Yellow staghorn sponge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Spiny starfish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Sea slug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Jewel anemone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Cuckoo wrasse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Crawfish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Common limpet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Star sea squirt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Bottlenose dolphin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Grey seal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Forest kelp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Pink sea fan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u="sng" dirty="0">
                          <a:solidFill>
                            <a:srgbClr val="007485"/>
                          </a:solidFill>
                          <a:effectLst/>
                          <a:latin typeface="inherit"/>
                          <a:ea typeface="Times New Roman" panose="02020603050405020304" pitchFamily="18" charset="0"/>
                          <a:cs typeface="Times New Roman" panose="02020603050405020304" pitchFamily="18" charset="0"/>
                          <a:hlinkClick r:id="rId2"/>
                        </a:rPr>
                        <a:t>Sea urchin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80349550"/>
                  </a:ext>
                </a:extLst>
              </a:tr>
            </a:tbl>
          </a:graphicData>
        </a:graphic>
      </p:graphicFrame>
    </p:spTree>
    <p:extLst>
      <p:ext uri="{BB962C8B-B14F-4D97-AF65-F5344CB8AC3E}">
        <p14:creationId xmlns:p14="http://schemas.microsoft.com/office/powerpoint/2010/main" val="3708359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4264E2-0A83-4C70-8D44-90347EF4550F}"/>
              </a:ext>
            </a:extLst>
          </p:cNvPr>
          <p:cNvSpPr txBox="1"/>
          <p:nvPr/>
        </p:nvSpPr>
        <p:spPr>
          <a:xfrm>
            <a:off x="429658" y="242371"/>
            <a:ext cx="8207566" cy="2772362"/>
          </a:xfrm>
          <a:prstGeom prst="rect">
            <a:avLst/>
          </a:prstGeom>
          <a:noFill/>
        </p:spPr>
        <p:txBody>
          <a:bodyPr wrap="square" rtlCol="0">
            <a:spAutoFit/>
          </a:bodyPr>
          <a:lstStyle/>
          <a:p>
            <a:pPr algn="ctr"/>
            <a:r>
              <a:rPr lang="en-GB" sz="2400" b="1" dirty="0"/>
              <a:t>Welsh Coastal Habitats – Biodiversity Issues and Challenges </a:t>
            </a:r>
          </a:p>
          <a:p>
            <a:endParaRPr lang="en-GB" dirty="0"/>
          </a:p>
          <a:p>
            <a:pPr>
              <a:lnSpc>
                <a:spcPct val="107000"/>
              </a:lnSpc>
              <a:spcAft>
                <a:spcPts val="800"/>
              </a:spcAft>
            </a:pPr>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WWF Report 2012 Historical changes in Welsh seas: ecosystem trends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http://assets.wwf.org.uk/downloads/wwf_english_spreads.pdf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What has changed since this report in 2012?</a:t>
            </a:r>
          </a:p>
          <a:p>
            <a:pPr algn="r">
              <a:lnSpc>
                <a:spcPct val="107000"/>
              </a:lnSpc>
              <a:spcAft>
                <a:spcPts val="800"/>
              </a:spcAft>
            </a:pPr>
            <a:r>
              <a:rPr lang="en-GB" sz="2400" b="1" dirty="0">
                <a:effectLst/>
                <a:latin typeface="Calibri" panose="020F0502020204030204" pitchFamily="34" charset="0"/>
                <a:ea typeface="Calibri" panose="020F0502020204030204" pitchFamily="34" charset="0"/>
                <a:cs typeface="Times New Roman" panose="02020603050405020304" pitchFamily="18" charset="0"/>
              </a:rPr>
              <a:t>e.g.  Wildlife Trends </a:t>
            </a:r>
          </a:p>
          <a:p>
            <a:endParaRPr lang="en-GB" dirty="0"/>
          </a:p>
        </p:txBody>
      </p:sp>
      <p:pic>
        <p:nvPicPr>
          <p:cNvPr id="3" name="Picture 2" descr="Timeline&#10;&#10;Description automatically generated">
            <a:extLst>
              <a:ext uri="{FF2B5EF4-FFF2-40B4-BE49-F238E27FC236}">
                <a16:creationId xmlns:a16="http://schemas.microsoft.com/office/drawing/2014/main" id="{E3395308-3EAA-4892-B2FD-A880E5393FA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27098" y="2661051"/>
            <a:ext cx="3016901" cy="3765812"/>
          </a:xfrm>
          <a:prstGeom prst="rect">
            <a:avLst/>
          </a:prstGeom>
          <a:noFill/>
          <a:ln>
            <a:noFill/>
          </a:ln>
        </p:spPr>
      </p:pic>
      <p:sp>
        <p:nvSpPr>
          <p:cNvPr id="4" name="TextBox 3">
            <a:extLst>
              <a:ext uri="{FF2B5EF4-FFF2-40B4-BE49-F238E27FC236}">
                <a16:creationId xmlns:a16="http://schemas.microsoft.com/office/drawing/2014/main" id="{39328504-1763-4165-AC69-58553CBF0922}"/>
              </a:ext>
            </a:extLst>
          </p:cNvPr>
          <p:cNvSpPr txBox="1"/>
          <p:nvPr/>
        </p:nvSpPr>
        <p:spPr>
          <a:xfrm>
            <a:off x="233076" y="2694535"/>
            <a:ext cx="5815184" cy="3170099"/>
          </a:xfrm>
          <a:prstGeom prst="rect">
            <a:avLst/>
          </a:prstGeom>
          <a:noFill/>
          <a:ln w="28575">
            <a:solidFill>
              <a:schemeClr val="tx1"/>
            </a:solidFill>
          </a:ln>
        </p:spPr>
        <p:txBody>
          <a:bodyPr wrap="square" rtlCol="0">
            <a:spAutoFit/>
          </a:bodyPr>
          <a:lstStyle/>
          <a:p>
            <a:r>
              <a:rPr lang="en-GB" sz="2000" b="1" dirty="0"/>
              <a:t>INTERTIDAL HABITATS AND COASTAL DEVELOPMENT</a:t>
            </a:r>
          </a:p>
          <a:p>
            <a:r>
              <a:rPr lang="en-GB" dirty="0"/>
              <a:t>The most visible change to the coastal and marine environment around Wales has undoubtedly been along the shoreline. The draining of marshes and the impoundment of mudflats was a significant and widespread activity in the 17th and 18th centuries for land improvement. </a:t>
            </a:r>
          </a:p>
          <a:p>
            <a:endParaRPr lang="en-GB" dirty="0"/>
          </a:p>
          <a:p>
            <a:r>
              <a:rPr lang="en-GB" dirty="0"/>
              <a:t>Coastal lagoons are another habitat type which illustrates how the coastline of Wales has changed over the last two centuries. Human intervention to open up, create or retain lagoons has also been key to their development</a:t>
            </a:r>
          </a:p>
        </p:txBody>
      </p:sp>
    </p:spTree>
    <p:extLst>
      <p:ext uri="{BB962C8B-B14F-4D97-AF65-F5344CB8AC3E}">
        <p14:creationId xmlns:p14="http://schemas.microsoft.com/office/powerpoint/2010/main" val="2538802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C4264E2-0A83-4C70-8D44-90347EF4550F}"/>
              </a:ext>
            </a:extLst>
          </p:cNvPr>
          <p:cNvSpPr txBox="1"/>
          <p:nvPr/>
        </p:nvSpPr>
        <p:spPr>
          <a:xfrm>
            <a:off x="220337" y="242371"/>
            <a:ext cx="8681292" cy="6473311"/>
          </a:xfrm>
          <a:prstGeom prst="rect">
            <a:avLst/>
          </a:prstGeom>
          <a:noFill/>
        </p:spPr>
        <p:txBody>
          <a:bodyPr wrap="square" rtlCol="0">
            <a:spAutoFit/>
          </a:bodyPr>
          <a:lstStyle/>
          <a:p>
            <a:pPr algn="ctr"/>
            <a:r>
              <a:rPr lang="en-GB" sz="2400" b="1" dirty="0"/>
              <a:t>Welsh Coastal Habitats – Biodiversity Issues and Challenges </a:t>
            </a:r>
          </a:p>
          <a:p>
            <a:endParaRPr lang="en-GB" dirty="0"/>
          </a:p>
          <a:p>
            <a:pPr>
              <a:lnSpc>
                <a:spcPct val="107000"/>
              </a:lnSpc>
              <a:spcAft>
                <a:spcPts val="800"/>
              </a:spcAft>
            </a:pPr>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WWF Report 2012 Historical changes in Welsh seas: ecosystem trends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http://assets.wwf.org.uk/downloads/wwf_english_spreads.pdf</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What has changed since this report in 2012?</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a:effectLst/>
                <a:latin typeface="Calibri" panose="020F0502020204030204" pitchFamily="34" charset="0"/>
                <a:ea typeface="Calibri" panose="020F0502020204030204" pitchFamily="34" charset="0"/>
                <a:cs typeface="Times New Roman" panose="02020603050405020304" pitchFamily="18" charset="0"/>
              </a:rPr>
              <a:t>Marine protected areas (MPAs) </a:t>
            </a:r>
            <a:r>
              <a:rPr lang="en-GB" dirty="0">
                <a:effectLst/>
                <a:latin typeface="Calibri" panose="020F0502020204030204" pitchFamily="34" charset="0"/>
                <a:ea typeface="Calibri" panose="020F0502020204030204" pitchFamily="34" charset="0"/>
                <a:cs typeface="Times New Roman" panose="02020603050405020304" pitchFamily="18" charset="0"/>
              </a:rPr>
              <a:t>are vital in protecting marine biodiversity; they also help to safeguard ecosystem goods and services. MPAs are areas of the sea that are managed to protect marine life for the future. They can have differing levels of protection; for example, some sites can be multi-use, and others can be reserves where little activity is allowed, to provide a high level of protection for vulnerable wildlife sites and species</a:t>
            </a:r>
          </a:p>
          <a:p>
            <a:endParaRPr lang="en-GB" dirty="0"/>
          </a:p>
          <a:p>
            <a:r>
              <a:rPr lang="en-GB" dirty="0"/>
              <a:t>Wales has a large number of MPAs, covering approximately 75% of the coastline and 36.6% of Welsh territorial seas. A number of MPAs in Wales have not been successful in halting biodiversity loss. We’re calling for improved management of these sites to</a:t>
            </a:r>
          </a:p>
          <a:p>
            <a:r>
              <a:rPr lang="en-GB" dirty="0"/>
              <a:t>protect Welsh seas</a:t>
            </a:r>
          </a:p>
          <a:p>
            <a:endParaRPr lang="en-GB" dirty="0"/>
          </a:p>
          <a:p>
            <a:r>
              <a:rPr lang="en-GB" sz="2400" b="1" dirty="0"/>
              <a:t>HAS THIS IMPROVED SINCE 2012?</a:t>
            </a:r>
          </a:p>
        </p:txBody>
      </p:sp>
    </p:spTree>
    <p:extLst>
      <p:ext uri="{BB962C8B-B14F-4D97-AF65-F5344CB8AC3E}">
        <p14:creationId xmlns:p14="http://schemas.microsoft.com/office/powerpoint/2010/main" val="3115003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27CF49-5E22-40B7-AF0F-74AB968E13ED}"/>
              </a:ext>
            </a:extLst>
          </p:cNvPr>
          <p:cNvSpPr txBox="1"/>
          <p:nvPr/>
        </p:nvSpPr>
        <p:spPr>
          <a:xfrm>
            <a:off x="396607" y="176268"/>
            <a:ext cx="8560106" cy="1077218"/>
          </a:xfrm>
          <a:prstGeom prst="rect">
            <a:avLst/>
          </a:prstGeom>
          <a:noFill/>
        </p:spPr>
        <p:txBody>
          <a:bodyPr wrap="square" rtlCol="0">
            <a:spAutoFit/>
          </a:bodyPr>
          <a:lstStyle/>
          <a:p>
            <a:pPr algn="ctr"/>
            <a:r>
              <a:rPr lang="en-GB" sz="3200" b="1" dirty="0"/>
              <a:t>Management of Key Coastal Habitats</a:t>
            </a:r>
          </a:p>
          <a:p>
            <a:pPr algn="ctr"/>
            <a:r>
              <a:rPr lang="en-GB" sz="3200" b="1" dirty="0"/>
              <a:t> for Biodiversity and Flooding Mitigation </a:t>
            </a:r>
          </a:p>
        </p:txBody>
      </p:sp>
      <p:sp>
        <p:nvSpPr>
          <p:cNvPr id="3" name="TextBox 2">
            <a:extLst>
              <a:ext uri="{FF2B5EF4-FFF2-40B4-BE49-F238E27FC236}">
                <a16:creationId xmlns:a16="http://schemas.microsoft.com/office/drawing/2014/main" id="{8DFA4821-58CC-499C-A91D-0204DE059CF1}"/>
              </a:ext>
            </a:extLst>
          </p:cNvPr>
          <p:cNvSpPr txBox="1"/>
          <p:nvPr/>
        </p:nvSpPr>
        <p:spPr>
          <a:xfrm>
            <a:off x="176270" y="1465243"/>
            <a:ext cx="8780443" cy="2246769"/>
          </a:xfrm>
          <a:prstGeom prst="rect">
            <a:avLst/>
          </a:prstGeom>
          <a:noFill/>
        </p:spPr>
        <p:txBody>
          <a:bodyPr wrap="square" rtlCol="0">
            <a:spAutoFit/>
          </a:bodyPr>
          <a:lstStyle/>
          <a:p>
            <a:r>
              <a:rPr lang="en-GB" sz="2800" b="1" dirty="0"/>
              <a:t>Natural Resources Wales - </a:t>
            </a:r>
            <a:r>
              <a:rPr lang="en-GB" sz="2800" b="1" dirty="0">
                <a:hlinkClick r:id="rId2"/>
              </a:rPr>
              <a:t>Nature-based solutions for coastal management:</a:t>
            </a:r>
            <a:endParaRPr lang="en-GB" sz="2800" b="1" dirty="0"/>
          </a:p>
          <a:p>
            <a:r>
              <a:rPr lang="en-GB" sz="2800" b="1" dirty="0"/>
              <a:t>covers </a:t>
            </a:r>
          </a:p>
          <a:p>
            <a:pPr algn="l"/>
            <a:r>
              <a:rPr lang="en-GB" sz="2800" b="0" i="0" dirty="0">
                <a:solidFill>
                  <a:srgbClr val="333333"/>
                </a:solidFill>
                <a:effectLst/>
                <a:latin typeface="Gotham"/>
              </a:rPr>
              <a:t> </a:t>
            </a:r>
          </a:p>
          <a:p>
            <a:endParaRPr lang="en-GB" sz="2800" b="1" dirty="0"/>
          </a:p>
        </p:txBody>
      </p:sp>
      <p:sp>
        <p:nvSpPr>
          <p:cNvPr id="6" name="TextBox 5">
            <a:extLst>
              <a:ext uri="{FF2B5EF4-FFF2-40B4-BE49-F238E27FC236}">
                <a16:creationId xmlns:a16="http://schemas.microsoft.com/office/drawing/2014/main" id="{DF06EF4F-56E7-4F9E-A0D7-90B163518252}"/>
              </a:ext>
            </a:extLst>
          </p:cNvPr>
          <p:cNvSpPr txBox="1"/>
          <p:nvPr/>
        </p:nvSpPr>
        <p:spPr>
          <a:xfrm>
            <a:off x="396607" y="2996589"/>
            <a:ext cx="3866921" cy="2308324"/>
          </a:xfrm>
          <a:prstGeom prst="rect">
            <a:avLst/>
          </a:prstGeom>
          <a:noFill/>
          <a:ln w="19050">
            <a:solidFill>
              <a:srgbClr val="0000CC"/>
            </a:solidFill>
          </a:ln>
        </p:spPr>
        <p:txBody>
          <a:bodyPr wrap="square" rtlCol="0">
            <a:spAutoFit/>
          </a:bodyPr>
          <a:lstStyle/>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Shoreline Management Plans</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Terms for nature-based solutions</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Green-grey infrastructure</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Blue-green infrastructure</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Beach Nourishment</a:t>
            </a:r>
            <a:endParaRPr lang="en-GB" sz="2400" dirty="0">
              <a:effectLst/>
              <a:latin typeface="Times New Roman" panose="02020603050405020304" pitchFamily="18" charset="0"/>
              <a:ea typeface="Times New Roman" panose="02020603050405020304" pitchFamily="18" charset="0"/>
            </a:endParaRPr>
          </a:p>
        </p:txBody>
      </p:sp>
      <p:sp>
        <p:nvSpPr>
          <p:cNvPr id="7" name="TextBox 6">
            <a:extLst>
              <a:ext uri="{FF2B5EF4-FFF2-40B4-BE49-F238E27FC236}">
                <a16:creationId xmlns:a16="http://schemas.microsoft.com/office/drawing/2014/main" id="{5D6B6481-7AB6-46E4-8D54-0C55456F3462}"/>
              </a:ext>
            </a:extLst>
          </p:cNvPr>
          <p:cNvSpPr txBox="1"/>
          <p:nvPr/>
        </p:nvSpPr>
        <p:spPr>
          <a:xfrm>
            <a:off x="4572000" y="3012150"/>
            <a:ext cx="3866921" cy="2308324"/>
          </a:xfrm>
          <a:prstGeom prst="rect">
            <a:avLst/>
          </a:prstGeom>
          <a:noFill/>
          <a:ln w="19050">
            <a:solidFill>
              <a:srgbClr val="0000CC"/>
            </a:solidFill>
          </a:ln>
        </p:spPr>
        <p:txBody>
          <a:bodyPr wrap="square" rtlCol="0">
            <a:spAutoFit/>
          </a:bodyPr>
          <a:lstStyle/>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Sand dune management</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Saltmarsh and mudflat management</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Shingle management</a:t>
            </a:r>
            <a:endParaRPr lang="en-GB" sz="2400" dirty="0">
              <a:effectLst/>
              <a:latin typeface="Times New Roman" panose="02020603050405020304" pitchFamily="18" charset="0"/>
              <a:ea typeface="Times New Roman" panose="02020603050405020304" pitchFamily="18" charset="0"/>
            </a:endParaRPr>
          </a:p>
          <a:p>
            <a:r>
              <a:rPr lang="en-GB" sz="2400" u="sng" kern="1200" dirty="0">
                <a:solidFill>
                  <a:srgbClr val="007485"/>
                </a:solidFill>
                <a:effectLst/>
                <a:latin typeface="inherit"/>
                <a:ea typeface="Times New Roman" panose="02020603050405020304" pitchFamily="18" charset="0"/>
                <a:cs typeface="Times New Roman" panose="02020603050405020304" pitchFamily="18" charset="0"/>
                <a:hlinkClick r:id="rId2"/>
              </a:rPr>
              <a:t>Scientific literature</a:t>
            </a:r>
            <a:endParaRPr lang="en-GB" sz="2400" u="sng" kern="1200" dirty="0">
              <a:solidFill>
                <a:srgbClr val="007485"/>
              </a:solidFill>
              <a:effectLst/>
              <a:latin typeface="inherit"/>
              <a:ea typeface="Times New Roman" panose="02020603050405020304" pitchFamily="18" charset="0"/>
              <a:cs typeface="Times New Roman" panose="02020603050405020304" pitchFamily="18" charset="0"/>
            </a:endParaRPr>
          </a:p>
          <a:p>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796174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2000"/>
            <a:lum/>
          </a:blip>
          <a:srcRect/>
          <a:stretch>
            <a:fillRect l="-52000" r="-52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27CF49-5E22-40B7-AF0F-74AB968E13ED}"/>
              </a:ext>
            </a:extLst>
          </p:cNvPr>
          <p:cNvSpPr txBox="1"/>
          <p:nvPr/>
        </p:nvSpPr>
        <p:spPr>
          <a:xfrm>
            <a:off x="319489" y="209319"/>
            <a:ext cx="8560106" cy="1077218"/>
          </a:xfrm>
          <a:prstGeom prst="rect">
            <a:avLst/>
          </a:prstGeom>
          <a:noFill/>
        </p:spPr>
        <p:txBody>
          <a:bodyPr wrap="square" rtlCol="0">
            <a:spAutoFit/>
          </a:bodyPr>
          <a:lstStyle/>
          <a:p>
            <a:pPr algn="ctr"/>
            <a:r>
              <a:rPr lang="en-GB" sz="3200" b="1" dirty="0"/>
              <a:t>Management of Key Coastal Habitats</a:t>
            </a:r>
          </a:p>
          <a:p>
            <a:pPr algn="ctr"/>
            <a:r>
              <a:rPr lang="en-GB" sz="3200" b="1" dirty="0"/>
              <a:t> for Biodiversity and Flooding Mitigation </a:t>
            </a:r>
          </a:p>
        </p:txBody>
      </p:sp>
      <p:sp>
        <p:nvSpPr>
          <p:cNvPr id="3" name="TextBox 2">
            <a:extLst>
              <a:ext uri="{FF2B5EF4-FFF2-40B4-BE49-F238E27FC236}">
                <a16:creationId xmlns:a16="http://schemas.microsoft.com/office/drawing/2014/main" id="{8DFA4821-58CC-499C-A91D-0204DE059CF1}"/>
              </a:ext>
            </a:extLst>
          </p:cNvPr>
          <p:cNvSpPr txBox="1"/>
          <p:nvPr/>
        </p:nvSpPr>
        <p:spPr>
          <a:xfrm>
            <a:off x="176270" y="1465243"/>
            <a:ext cx="8780443" cy="5201424"/>
          </a:xfrm>
          <a:prstGeom prst="rect">
            <a:avLst/>
          </a:prstGeom>
          <a:noFill/>
        </p:spPr>
        <p:txBody>
          <a:bodyPr wrap="square" rtlCol="0">
            <a:spAutoFit/>
          </a:bodyPr>
          <a:lstStyle/>
          <a:p>
            <a:pPr algn="ctr"/>
            <a:r>
              <a:rPr lang="en-GB" sz="4400" b="1" dirty="0"/>
              <a:t>Sand Dunes</a:t>
            </a:r>
          </a:p>
          <a:p>
            <a:pPr algn="ctr"/>
            <a:endParaRPr lang="en-GB" sz="4400" b="1" dirty="0"/>
          </a:p>
          <a:p>
            <a:r>
              <a:rPr lang="en-GB" sz="2000" dirty="0">
                <a:hlinkClick r:id="rId3"/>
              </a:rPr>
              <a:t>NATURAL FLOOD MANAGEMENT CASE STUDY: THE FYLDE SAND DUNES PROJECT</a:t>
            </a:r>
            <a:endParaRPr lang="en-GB" sz="2000" dirty="0"/>
          </a:p>
          <a:p>
            <a:endParaRPr lang="en-GB" sz="2000" dirty="0"/>
          </a:p>
          <a:p>
            <a:r>
              <a:rPr lang="en-GB" sz="2000" dirty="0" err="1">
                <a:hlinkClick r:id="rId4"/>
              </a:rPr>
              <a:t>Pembrey</a:t>
            </a:r>
            <a:r>
              <a:rPr lang="en-GB" sz="2000" dirty="0">
                <a:hlinkClick r:id="rId4"/>
              </a:rPr>
              <a:t> Burrows</a:t>
            </a:r>
            <a:endParaRPr lang="en-GB" sz="2000" dirty="0"/>
          </a:p>
          <a:p>
            <a:endParaRPr lang="en-GB" sz="2000" dirty="0"/>
          </a:p>
          <a:p>
            <a:r>
              <a:rPr lang="en-GB" sz="2000" dirty="0">
                <a:hlinkClick r:id="rId5"/>
              </a:rPr>
              <a:t>DEFRA Environment Agency Case Studies </a:t>
            </a:r>
            <a:endParaRPr lang="en-GB" sz="2000" dirty="0"/>
          </a:p>
          <a:p>
            <a:endParaRPr lang="en-GB" sz="2000" dirty="0"/>
          </a:p>
          <a:p>
            <a:endParaRPr lang="en-GB" sz="2000" dirty="0"/>
          </a:p>
          <a:p>
            <a:endParaRPr lang="en-GB" sz="2000" dirty="0"/>
          </a:p>
          <a:p>
            <a:r>
              <a:rPr lang="en-GB" sz="2000" dirty="0"/>
              <a:t>See Also </a:t>
            </a:r>
            <a:r>
              <a:rPr lang="en-GB" sz="2000" dirty="0">
                <a:hlinkClick r:id="rId6"/>
              </a:rPr>
              <a:t>Advice on Sustainable Management of Coastal Shingle Resources NRW Report </a:t>
            </a:r>
            <a:r>
              <a:rPr lang="en-GB" sz="2000" dirty="0"/>
              <a:t>  example of a technical report (170 pages but worth ‘scanning’) </a:t>
            </a:r>
          </a:p>
          <a:p>
            <a:pPr algn="ctr"/>
            <a:r>
              <a:rPr lang="en-GB" sz="4400" b="1" dirty="0"/>
              <a:t> </a:t>
            </a:r>
          </a:p>
        </p:txBody>
      </p:sp>
    </p:spTree>
    <p:extLst>
      <p:ext uri="{BB962C8B-B14F-4D97-AF65-F5344CB8AC3E}">
        <p14:creationId xmlns:p14="http://schemas.microsoft.com/office/powerpoint/2010/main" val="3785698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27CF49-5E22-40B7-AF0F-74AB968E13ED}"/>
              </a:ext>
            </a:extLst>
          </p:cNvPr>
          <p:cNvSpPr txBox="1"/>
          <p:nvPr/>
        </p:nvSpPr>
        <p:spPr>
          <a:xfrm>
            <a:off x="319489" y="209319"/>
            <a:ext cx="8560106" cy="1077218"/>
          </a:xfrm>
          <a:prstGeom prst="rect">
            <a:avLst/>
          </a:prstGeom>
          <a:noFill/>
        </p:spPr>
        <p:txBody>
          <a:bodyPr wrap="square" rtlCol="0">
            <a:spAutoFit/>
          </a:bodyPr>
          <a:lstStyle/>
          <a:p>
            <a:pPr algn="ctr"/>
            <a:r>
              <a:rPr lang="en-GB" sz="3200" b="1" dirty="0"/>
              <a:t>Management of Key Coastal Habitats</a:t>
            </a:r>
          </a:p>
          <a:p>
            <a:pPr algn="ctr"/>
            <a:r>
              <a:rPr lang="en-GB" sz="3200" b="1" dirty="0"/>
              <a:t> for Biodiversity and Flooding Mitigation </a:t>
            </a:r>
          </a:p>
        </p:txBody>
      </p:sp>
      <p:sp>
        <p:nvSpPr>
          <p:cNvPr id="3" name="TextBox 2">
            <a:extLst>
              <a:ext uri="{FF2B5EF4-FFF2-40B4-BE49-F238E27FC236}">
                <a16:creationId xmlns:a16="http://schemas.microsoft.com/office/drawing/2014/main" id="{8DFA4821-58CC-499C-A91D-0204DE059CF1}"/>
              </a:ext>
            </a:extLst>
          </p:cNvPr>
          <p:cNvSpPr txBox="1"/>
          <p:nvPr/>
        </p:nvSpPr>
        <p:spPr>
          <a:xfrm>
            <a:off x="209320" y="1366091"/>
            <a:ext cx="8780443" cy="5324535"/>
          </a:xfrm>
          <a:prstGeom prst="rect">
            <a:avLst/>
          </a:prstGeom>
          <a:noFill/>
        </p:spPr>
        <p:txBody>
          <a:bodyPr wrap="square" rtlCol="0">
            <a:spAutoFit/>
          </a:bodyPr>
          <a:lstStyle/>
          <a:p>
            <a:pPr algn="ctr"/>
            <a:r>
              <a:rPr lang="en-GB" sz="3200" b="1" dirty="0"/>
              <a:t>Salt Marsh</a:t>
            </a:r>
          </a:p>
          <a:p>
            <a:r>
              <a:rPr lang="en-GB" sz="2000" b="1" dirty="0"/>
              <a:t>Natural Resources Wales - </a:t>
            </a:r>
            <a:r>
              <a:rPr lang="en-GB" sz="2000" b="1" dirty="0">
                <a:hlinkClick r:id="rId2"/>
              </a:rPr>
              <a:t>Nature-based solutions for coastal management:</a:t>
            </a:r>
            <a:endParaRPr lang="en-GB" sz="2000" b="1" dirty="0"/>
          </a:p>
          <a:p>
            <a:endParaRPr lang="en-GB" sz="2400" b="1" dirty="0"/>
          </a:p>
          <a:p>
            <a:r>
              <a:rPr lang="en-GB" sz="2400" b="1" dirty="0"/>
              <a:t>Cwm Ivy (National Trust): as </a:t>
            </a:r>
            <a:r>
              <a:rPr lang="en-GB" sz="2400" b="1" dirty="0">
                <a:hlinkClick r:id="rId3"/>
              </a:rPr>
              <a:t>Habitat Creation Project</a:t>
            </a:r>
            <a:r>
              <a:rPr lang="en-GB" sz="2400" b="1" dirty="0"/>
              <a:t> </a:t>
            </a:r>
          </a:p>
          <a:p>
            <a:r>
              <a:rPr lang="en-GB" sz="2400" b="1" dirty="0"/>
              <a:t>and as an established project: </a:t>
            </a:r>
            <a:r>
              <a:rPr lang="en-GB" sz="2400" b="1" dirty="0">
                <a:hlinkClick r:id="rId4"/>
              </a:rPr>
              <a:t>Where the sea comes in</a:t>
            </a:r>
            <a:r>
              <a:rPr lang="en-GB" sz="2400" b="1" dirty="0"/>
              <a:t>  </a:t>
            </a:r>
          </a:p>
          <a:p>
            <a:r>
              <a:rPr lang="en-GB" sz="2400" dirty="0"/>
              <a:t>See National Trust Report </a:t>
            </a:r>
            <a:r>
              <a:rPr lang="en-GB" sz="2400" dirty="0">
                <a:hlinkClick r:id="rId5"/>
              </a:rPr>
              <a:t>Shifting Shores playing our part at the coast </a:t>
            </a:r>
            <a:endParaRPr lang="en-GB" sz="2400" dirty="0"/>
          </a:p>
          <a:p>
            <a:endParaRPr lang="en-GB" sz="2400" dirty="0"/>
          </a:p>
          <a:p>
            <a:r>
              <a:rPr lang="en-GB" sz="2400" b="1" dirty="0"/>
              <a:t>Crymlyn Burrows </a:t>
            </a:r>
            <a:r>
              <a:rPr lang="en-GB" sz="2400" dirty="0">
                <a:hlinkClick r:id="rId6"/>
              </a:rPr>
              <a:t>Neath Port Talbot County Borough Council Crymlyn Burrows &amp; </a:t>
            </a:r>
            <a:r>
              <a:rPr lang="en-GB" sz="2400" dirty="0" err="1">
                <a:hlinkClick r:id="rId6"/>
              </a:rPr>
              <a:t>Baglan</a:t>
            </a:r>
            <a:r>
              <a:rPr lang="en-GB" sz="2400" dirty="0">
                <a:hlinkClick r:id="rId6"/>
              </a:rPr>
              <a:t> Burrows Geomorphological Assessment 2014</a:t>
            </a:r>
            <a:r>
              <a:rPr lang="en-GB" sz="2400" dirty="0"/>
              <a:t>  visitor info for </a:t>
            </a:r>
            <a:r>
              <a:rPr lang="en-GB" sz="2400" dirty="0">
                <a:hlinkClick r:id="rId7"/>
              </a:rPr>
              <a:t>Swansea Uni access and management </a:t>
            </a:r>
            <a:endParaRPr lang="en-GB" sz="2400" dirty="0"/>
          </a:p>
          <a:p>
            <a:endParaRPr lang="en-GB" dirty="0"/>
          </a:p>
          <a:p>
            <a:r>
              <a:rPr lang="en-GB" dirty="0"/>
              <a:t>See also </a:t>
            </a:r>
            <a:r>
              <a:rPr lang="en-GB" dirty="0">
                <a:hlinkClick r:id="rId8"/>
              </a:rPr>
              <a:t>Saltmarsh management manual</a:t>
            </a:r>
            <a:r>
              <a:rPr lang="en-GB" dirty="0"/>
              <a:t>  </a:t>
            </a:r>
            <a:r>
              <a:rPr lang="en-GB" b="1" dirty="0"/>
              <a:t>(Joint Defra / Environment Agency Flood and Coastal Erosion Risk Management R&amp;D Programme R&amp;D Technical Report SC030220, its 2007 but still a good source)   </a:t>
            </a:r>
          </a:p>
        </p:txBody>
      </p:sp>
    </p:spTree>
    <p:extLst>
      <p:ext uri="{BB962C8B-B14F-4D97-AF65-F5344CB8AC3E}">
        <p14:creationId xmlns:p14="http://schemas.microsoft.com/office/powerpoint/2010/main" val="3476457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DC889E-FE4F-4E62-B844-BF1BCD8C01E7}"/>
              </a:ext>
            </a:extLst>
          </p:cNvPr>
          <p:cNvSpPr txBox="1"/>
          <p:nvPr/>
        </p:nvSpPr>
        <p:spPr>
          <a:xfrm>
            <a:off x="418641" y="242370"/>
            <a:ext cx="8240617" cy="830997"/>
          </a:xfrm>
          <a:prstGeom prst="rect">
            <a:avLst/>
          </a:prstGeom>
          <a:noFill/>
        </p:spPr>
        <p:txBody>
          <a:bodyPr wrap="square" rtlCol="0">
            <a:spAutoFit/>
          </a:bodyPr>
          <a:lstStyle/>
          <a:p>
            <a:pPr algn="ctr"/>
            <a:r>
              <a:rPr lang="en-GB" sz="2400" b="1" dirty="0"/>
              <a:t>ASSESSMENT TECHNIQUES FOR COASTAL HABITATS </a:t>
            </a:r>
          </a:p>
          <a:p>
            <a:pPr algn="ctr"/>
            <a:r>
              <a:rPr lang="en-GB" sz="2400" b="1" dirty="0"/>
              <a:t> MORPHOLOGY AND FLOODING </a:t>
            </a:r>
          </a:p>
        </p:txBody>
      </p:sp>
      <p:graphicFrame>
        <p:nvGraphicFramePr>
          <p:cNvPr id="3" name="Table 2">
            <a:extLst>
              <a:ext uri="{FF2B5EF4-FFF2-40B4-BE49-F238E27FC236}">
                <a16:creationId xmlns:a16="http://schemas.microsoft.com/office/drawing/2014/main" id="{CBB8C605-8096-4DC5-90F3-57E37AF225DD}"/>
              </a:ext>
            </a:extLst>
          </p:cNvPr>
          <p:cNvGraphicFramePr>
            <a:graphicFrameLocks noGrp="1"/>
          </p:cNvGraphicFramePr>
          <p:nvPr>
            <p:extLst>
              <p:ext uri="{D42A27DB-BD31-4B8C-83A1-F6EECF244321}">
                <p14:modId xmlns:p14="http://schemas.microsoft.com/office/powerpoint/2010/main" val="237085855"/>
              </p:ext>
            </p:extLst>
          </p:nvPr>
        </p:nvGraphicFramePr>
        <p:xfrm>
          <a:off x="418641" y="1233890"/>
          <a:ext cx="8240616" cy="4820214"/>
        </p:xfrm>
        <a:graphic>
          <a:graphicData uri="http://schemas.openxmlformats.org/drawingml/2006/table">
            <a:tbl>
              <a:tblPr firstRow="1" firstCol="1" bandRow="1">
                <a:tableStyleId>{5C22544A-7EE6-4342-B048-85BDC9FD1C3A}</a:tableStyleId>
              </a:tblPr>
              <a:tblGrid>
                <a:gridCol w="2746872">
                  <a:extLst>
                    <a:ext uri="{9D8B030D-6E8A-4147-A177-3AD203B41FA5}">
                      <a16:colId xmlns:a16="http://schemas.microsoft.com/office/drawing/2014/main" val="4256207055"/>
                    </a:ext>
                  </a:extLst>
                </a:gridCol>
                <a:gridCol w="2746872">
                  <a:extLst>
                    <a:ext uri="{9D8B030D-6E8A-4147-A177-3AD203B41FA5}">
                      <a16:colId xmlns:a16="http://schemas.microsoft.com/office/drawing/2014/main" val="393263698"/>
                    </a:ext>
                  </a:extLst>
                </a:gridCol>
                <a:gridCol w="2746872">
                  <a:extLst>
                    <a:ext uri="{9D8B030D-6E8A-4147-A177-3AD203B41FA5}">
                      <a16:colId xmlns:a16="http://schemas.microsoft.com/office/drawing/2014/main" val="298607947"/>
                    </a:ext>
                  </a:extLst>
                </a:gridCol>
              </a:tblGrid>
              <a:tr h="580173">
                <a:tc>
                  <a:txBody>
                    <a:bodyPr/>
                    <a:lstStyle/>
                    <a:p>
                      <a:pPr algn="ctr">
                        <a:lnSpc>
                          <a:spcPct val="107000"/>
                        </a:lnSpc>
                        <a:spcAft>
                          <a:spcPts val="800"/>
                        </a:spcAft>
                      </a:pPr>
                      <a:r>
                        <a:rPr lang="en-GB" sz="1400" dirty="0">
                          <a:effectLst/>
                        </a:rPr>
                        <a:t>Type of data</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gn="ctr">
                        <a:lnSpc>
                          <a:spcPct val="107000"/>
                        </a:lnSpc>
                        <a:spcAft>
                          <a:spcPts val="800"/>
                        </a:spcAft>
                      </a:pPr>
                      <a:r>
                        <a:rPr lang="en-GB" sz="1400" dirty="0">
                          <a:effectLst/>
                        </a:rPr>
                        <a:t>Primary data collection technique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gn="ctr">
                        <a:lnSpc>
                          <a:spcPct val="107000"/>
                        </a:lnSpc>
                        <a:spcAft>
                          <a:spcPts val="800"/>
                        </a:spcAft>
                      </a:pPr>
                      <a:r>
                        <a:rPr lang="en-GB" sz="1400">
                          <a:effectLst/>
                        </a:rPr>
                        <a:t>Secondary data collection source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1407228477"/>
                  </a:ext>
                </a:extLst>
              </a:tr>
              <a:tr h="1454300">
                <a:tc>
                  <a:txBody>
                    <a:bodyPr/>
                    <a:lstStyle/>
                    <a:p>
                      <a:pPr>
                        <a:lnSpc>
                          <a:spcPct val="107000"/>
                        </a:lnSpc>
                        <a:spcAft>
                          <a:spcPts val="800"/>
                        </a:spcAft>
                      </a:pPr>
                      <a:r>
                        <a:rPr lang="en-GB" sz="1400" dirty="0">
                          <a:effectLst/>
                        </a:rPr>
                        <a:t>Beach morphology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u="sng">
                          <a:effectLst/>
                          <a:hlinkClick r:id="rId2"/>
                        </a:rPr>
                        <a:t>Beach profiles</a:t>
                      </a:r>
                      <a:r>
                        <a:rPr lang="en-GB" sz="1400">
                          <a:effectLst/>
                        </a:rPr>
                        <a:t> </a:t>
                      </a:r>
                      <a:r>
                        <a:rPr lang="en-GB" sz="1400" u="sng">
                          <a:effectLst/>
                          <a:hlinkClick r:id="rId3"/>
                        </a:rPr>
                        <a:t>Coarse sediment analysis: size and shape</a:t>
                      </a:r>
                      <a:br>
                        <a:rPr lang="en-GB" sz="1400">
                          <a:effectLst/>
                        </a:rPr>
                      </a:br>
                      <a:r>
                        <a:rPr lang="en-GB" sz="1400" u="sng">
                          <a:effectLst/>
                          <a:hlinkClick r:id="rId4"/>
                        </a:rPr>
                        <a:t>Fine sediment analysis: size and shape</a:t>
                      </a:r>
                      <a:r>
                        <a:rPr lang="en-GB" sz="1400">
                          <a:effectLst/>
                        </a:rPr>
                        <a:t> </a:t>
                      </a:r>
                      <a:r>
                        <a:rPr lang="en-GB" sz="1400" u="sng">
                          <a:effectLst/>
                          <a:hlinkClick r:id="rId5"/>
                        </a:rPr>
                        <a:t>Longshore drift: direction and strength</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a:effectLst/>
                        </a:rPr>
                        <a:t>Maps and aerial photographs Historical maps and photographs </a:t>
                      </a:r>
                      <a:r>
                        <a:rPr lang="en-GB" sz="1400" u="sng">
                          <a:effectLst/>
                          <a:hlinkClick r:id="rId6"/>
                        </a:rPr>
                        <a:t>Wind and wave data</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101411508"/>
                  </a:ext>
                </a:extLst>
              </a:tr>
              <a:tr h="1017236">
                <a:tc>
                  <a:txBody>
                    <a:bodyPr/>
                    <a:lstStyle/>
                    <a:p>
                      <a:pPr>
                        <a:lnSpc>
                          <a:spcPct val="107000"/>
                        </a:lnSpc>
                        <a:spcAft>
                          <a:spcPts val="800"/>
                        </a:spcAft>
                      </a:pPr>
                      <a:r>
                        <a:rPr lang="en-GB" sz="1400" dirty="0">
                          <a:effectLst/>
                        </a:rPr>
                        <a:t>Physical impact of coastal management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u="sng" dirty="0">
                          <a:effectLst/>
                          <a:hlinkClick r:id="rId7"/>
                        </a:rPr>
                        <a:t>Groyne measurements</a:t>
                      </a:r>
                      <a:r>
                        <a:rPr lang="en-GB" sz="1400" dirty="0">
                          <a:effectLst/>
                        </a:rPr>
                        <a:t> </a:t>
                      </a:r>
                      <a:r>
                        <a:rPr lang="en-GB" sz="1400" u="sng" dirty="0">
                          <a:effectLst/>
                          <a:hlinkClick r:id="rId8"/>
                        </a:rPr>
                        <a:t>Rip-rap volume and weight measurements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a:effectLst/>
                        </a:rPr>
                        <a:t>Maps and aerial photographs </a:t>
                      </a:r>
                      <a:r>
                        <a:rPr lang="en-GB" sz="1400" u="sng">
                          <a:effectLst/>
                          <a:hlinkClick r:id="rId9"/>
                        </a:rPr>
                        <a:t>Shoreline Management Plans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3341232638"/>
                  </a:ext>
                </a:extLst>
              </a:tr>
              <a:tr h="1017236">
                <a:tc>
                  <a:txBody>
                    <a:bodyPr/>
                    <a:lstStyle/>
                    <a:p>
                      <a:pPr>
                        <a:lnSpc>
                          <a:spcPct val="107000"/>
                        </a:lnSpc>
                        <a:spcAft>
                          <a:spcPts val="800"/>
                        </a:spcAft>
                      </a:pPr>
                      <a:r>
                        <a:rPr lang="en-GB" sz="1400" dirty="0">
                          <a:effectLst/>
                        </a:rPr>
                        <a:t>Human impact of coastal management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u="sng" dirty="0">
                          <a:effectLst/>
                          <a:hlinkClick r:id="rId10"/>
                        </a:rPr>
                        <a:t>Bi-polar analysis</a:t>
                      </a:r>
                      <a:r>
                        <a:rPr lang="en-GB" sz="1400" dirty="0">
                          <a:effectLst/>
                        </a:rPr>
                        <a:t> </a:t>
                      </a:r>
                      <a:r>
                        <a:rPr lang="en-GB" sz="1400" u="sng" dirty="0">
                          <a:effectLst/>
                          <a:hlinkClick r:id="rId11"/>
                        </a:rPr>
                        <a:t>Questionnaires</a:t>
                      </a:r>
                      <a:r>
                        <a:rPr lang="en-GB" sz="1400" dirty="0">
                          <a:effectLst/>
                        </a:rPr>
                        <a:t> </a:t>
                      </a:r>
                      <a:r>
                        <a:rPr lang="en-GB" sz="1400" u="sng" dirty="0">
                          <a:effectLst/>
                          <a:hlinkClick r:id="rId12"/>
                        </a:rPr>
                        <a:t>Cost-benefit analysis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u="sng" dirty="0">
                          <a:effectLst/>
                          <a:hlinkClick r:id="rId9"/>
                        </a:rPr>
                        <a:t>Shoreline Management Plans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3960469846"/>
                  </a:ext>
                </a:extLst>
              </a:tr>
              <a:tr h="580173">
                <a:tc>
                  <a:txBody>
                    <a:bodyPr/>
                    <a:lstStyle/>
                    <a:p>
                      <a:pPr>
                        <a:lnSpc>
                          <a:spcPct val="107000"/>
                        </a:lnSpc>
                        <a:spcAft>
                          <a:spcPts val="800"/>
                        </a:spcAft>
                      </a:pPr>
                      <a:r>
                        <a:rPr lang="en-GB" sz="1400" dirty="0">
                          <a:effectLst/>
                        </a:rPr>
                        <a:t>Risk and vulnerability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u="sng">
                          <a:effectLst/>
                          <a:hlinkClick r:id="rId13"/>
                        </a:rPr>
                        <a:t>Risk mapping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dirty="0">
                          <a:effectLst/>
                        </a:rPr>
                        <a:t>Historical sources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1410620984"/>
                  </a:ext>
                </a:extLst>
              </a:tr>
            </a:tbl>
          </a:graphicData>
        </a:graphic>
      </p:graphicFrame>
      <p:sp>
        <p:nvSpPr>
          <p:cNvPr id="4" name="TextBox 3">
            <a:extLst>
              <a:ext uri="{FF2B5EF4-FFF2-40B4-BE49-F238E27FC236}">
                <a16:creationId xmlns:a16="http://schemas.microsoft.com/office/drawing/2014/main" id="{6C7EA41B-469B-48BC-8026-F3FE21D7FCA5}"/>
              </a:ext>
            </a:extLst>
          </p:cNvPr>
          <p:cNvSpPr txBox="1"/>
          <p:nvPr/>
        </p:nvSpPr>
        <p:spPr>
          <a:xfrm>
            <a:off x="859316" y="6180461"/>
            <a:ext cx="7601638" cy="369332"/>
          </a:xfrm>
          <a:prstGeom prst="rect">
            <a:avLst/>
          </a:prstGeom>
          <a:noFill/>
        </p:spPr>
        <p:txBody>
          <a:bodyPr wrap="square" rtlCol="0">
            <a:spAutoFit/>
          </a:bodyPr>
          <a:lstStyle/>
          <a:p>
            <a:pPr algn="ctr"/>
            <a:r>
              <a:rPr lang="en-GB" dirty="0"/>
              <a:t>See </a:t>
            </a:r>
            <a:r>
              <a:rPr lang="en-GB" dirty="0">
                <a:hlinkClick r:id="rId14"/>
              </a:rPr>
              <a:t>Field Studies Council - Method for Coastal Measurement </a:t>
            </a:r>
            <a:endParaRPr lang="en-GB" dirty="0"/>
          </a:p>
        </p:txBody>
      </p:sp>
    </p:spTree>
    <p:extLst>
      <p:ext uri="{BB962C8B-B14F-4D97-AF65-F5344CB8AC3E}">
        <p14:creationId xmlns:p14="http://schemas.microsoft.com/office/powerpoint/2010/main" val="692824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37750B-40AD-43C8-AE4B-A28F5904943D}"/>
              </a:ext>
            </a:extLst>
          </p:cNvPr>
          <p:cNvSpPr txBox="1"/>
          <p:nvPr/>
        </p:nvSpPr>
        <p:spPr>
          <a:xfrm>
            <a:off x="341523" y="253386"/>
            <a:ext cx="8538072" cy="5539978"/>
          </a:xfrm>
          <a:prstGeom prst="rect">
            <a:avLst/>
          </a:prstGeom>
          <a:noFill/>
        </p:spPr>
        <p:txBody>
          <a:bodyPr wrap="square" rtlCol="0">
            <a:spAutoFit/>
          </a:bodyPr>
          <a:lstStyle/>
          <a:p>
            <a:pPr algn="ctr"/>
            <a:r>
              <a:rPr lang="en-GB" sz="2400" b="1" dirty="0"/>
              <a:t>Risk and vulnerability</a:t>
            </a:r>
          </a:p>
          <a:p>
            <a:r>
              <a:rPr lang="en-GB" sz="2400" b="1" dirty="0"/>
              <a:t>Risk mapping</a:t>
            </a:r>
          </a:p>
          <a:p>
            <a:endParaRPr lang="en-GB" dirty="0"/>
          </a:p>
          <a:p>
            <a:r>
              <a:rPr lang="en-GB" sz="2400" dirty="0"/>
              <a:t>Flood risk at a coastal location can be quantified by taking into account the likelihood of flooding </a:t>
            </a:r>
            <a:r>
              <a:rPr lang="en-GB" sz="2400" dirty="0" err="1"/>
              <a:t>occuring</a:t>
            </a:r>
            <a:r>
              <a:rPr lang="en-GB" sz="2400" dirty="0"/>
              <a:t> and the severity of a breach or overtopping of sea defences.</a:t>
            </a:r>
          </a:p>
          <a:p>
            <a:endParaRPr lang="en-GB" sz="2400" dirty="0"/>
          </a:p>
          <a:p>
            <a:r>
              <a:rPr lang="en-GB" sz="2400" dirty="0"/>
              <a:t>Flood risk = likelihood x severity</a:t>
            </a:r>
          </a:p>
          <a:p>
            <a:endParaRPr lang="en-GB" sz="2400" dirty="0"/>
          </a:p>
          <a:p>
            <a:r>
              <a:rPr lang="en-GB" sz="2400" dirty="0"/>
              <a:t>Determining likelihood of flooding</a:t>
            </a:r>
          </a:p>
          <a:p>
            <a:endParaRPr lang="en-GB" sz="2400" dirty="0"/>
          </a:p>
          <a:p>
            <a:r>
              <a:rPr lang="en-GB" sz="2400" dirty="0"/>
              <a:t>In its simplest form likelihood can be scored depending on the estimated height of the sea defence above a high tide or storm tide. The table below shows how the height of the defence can be categorised.</a:t>
            </a:r>
          </a:p>
        </p:txBody>
      </p:sp>
    </p:spTree>
    <p:extLst>
      <p:ext uri="{BB962C8B-B14F-4D97-AF65-F5344CB8AC3E}">
        <p14:creationId xmlns:p14="http://schemas.microsoft.com/office/powerpoint/2010/main" val="3732100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6647810-64C1-4F5D-A18E-427C9163F922}"/>
              </a:ext>
            </a:extLst>
          </p:cNvPr>
          <p:cNvGraphicFramePr>
            <a:graphicFrameLocks noGrp="1"/>
          </p:cNvGraphicFramePr>
          <p:nvPr>
            <p:extLst>
              <p:ext uri="{D42A27DB-BD31-4B8C-83A1-F6EECF244321}">
                <p14:modId xmlns:p14="http://schemas.microsoft.com/office/powerpoint/2010/main" val="1260996685"/>
              </p:ext>
            </p:extLst>
          </p:nvPr>
        </p:nvGraphicFramePr>
        <p:xfrm>
          <a:off x="809278" y="966747"/>
          <a:ext cx="7827946" cy="3585528"/>
        </p:xfrm>
        <a:graphic>
          <a:graphicData uri="http://schemas.openxmlformats.org/drawingml/2006/table">
            <a:tbl>
              <a:tblPr firstRow="1" firstCol="1" bandRow="1">
                <a:tableStyleId>{5C22544A-7EE6-4342-B048-85BDC9FD1C3A}</a:tableStyleId>
              </a:tblPr>
              <a:tblGrid>
                <a:gridCol w="3913973">
                  <a:extLst>
                    <a:ext uri="{9D8B030D-6E8A-4147-A177-3AD203B41FA5}">
                      <a16:colId xmlns:a16="http://schemas.microsoft.com/office/drawing/2014/main" val="4047577908"/>
                    </a:ext>
                  </a:extLst>
                </a:gridCol>
                <a:gridCol w="3913973">
                  <a:extLst>
                    <a:ext uri="{9D8B030D-6E8A-4147-A177-3AD203B41FA5}">
                      <a16:colId xmlns:a16="http://schemas.microsoft.com/office/drawing/2014/main" val="2070357566"/>
                    </a:ext>
                  </a:extLst>
                </a:gridCol>
              </a:tblGrid>
              <a:tr h="550172">
                <a:tc>
                  <a:txBody>
                    <a:bodyPr/>
                    <a:lstStyle/>
                    <a:p>
                      <a:pPr algn="ctr">
                        <a:lnSpc>
                          <a:spcPct val="107000"/>
                        </a:lnSpc>
                        <a:spcAft>
                          <a:spcPts val="800"/>
                        </a:spcAft>
                      </a:pPr>
                      <a:r>
                        <a:rPr lang="en-GB" sz="1600" dirty="0" err="1">
                          <a:effectLst/>
                        </a:rPr>
                        <a:t>Approx</a:t>
                      </a:r>
                      <a:r>
                        <a:rPr lang="en-GB" sz="1600" dirty="0">
                          <a:effectLst/>
                        </a:rPr>
                        <a:t> height above storm tide / high tide (m)</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gn="ctr">
                        <a:lnSpc>
                          <a:spcPct val="107000"/>
                        </a:lnSpc>
                        <a:spcAft>
                          <a:spcPts val="800"/>
                        </a:spcAft>
                      </a:pPr>
                      <a:r>
                        <a:rPr lang="en-GB" sz="1600">
                          <a:effectLst/>
                        </a:rPr>
                        <a:t>Likelihood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3586686255"/>
                  </a:ext>
                </a:extLst>
              </a:tr>
              <a:tr h="550172">
                <a:tc>
                  <a:txBody>
                    <a:bodyPr/>
                    <a:lstStyle/>
                    <a:p>
                      <a:pPr>
                        <a:lnSpc>
                          <a:spcPct val="107000"/>
                        </a:lnSpc>
                        <a:spcAft>
                          <a:spcPts val="800"/>
                        </a:spcAft>
                      </a:pPr>
                      <a:r>
                        <a:rPr lang="en-GB" sz="1600" dirty="0">
                          <a:effectLst/>
                        </a:rPr>
                        <a:t>0-1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600" dirty="0">
                          <a:effectLst/>
                        </a:rPr>
                        <a:t>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4251735098"/>
                  </a:ext>
                </a:extLst>
              </a:tr>
              <a:tr h="550172">
                <a:tc>
                  <a:txBody>
                    <a:bodyPr/>
                    <a:lstStyle/>
                    <a:p>
                      <a:pPr>
                        <a:lnSpc>
                          <a:spcPct val="107000"/>
                        </a:lnSpc>
                        <a:spcAft>
                          <a:spcPts val="800"/>
                        </a:spcAft>
                      </a:pPr>
                      <a:r>
                        <a:rPr lang="en-GB" sz="1600" dirty="0">
                          <a:effectLst/>
                        </a:rPr>
                        <a:t>1-2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2840548469"/>
                  </a:ext>
                </a:extLst>
              </a:tr>
              <a:tr h="550172">
                <a:tc>
                  <a:txBody>
                    <a:bodyPr/>
                    <a:lstStyle/>
                    <a:p>
                      <a:pPr>
                        <a:lnSpc>
                          <a:spcPct val="107000"/>
                        </a:lnSpc>
                        <a:spcAft>
                          <a:spcPts val="800"/>
                        </a:spcAft>
                      </a:pPr>
                      <a:r>
                        <a:rPr lang="en-GB" sz="1600" dirty="0">
                          <a:effectLst/>
                        </a:rPr>
                        <a:t>2-3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4033092934"/>
                  </a:ext>
                </a:extLst>
              </a:tr>
              <a:tr h="550172">
                <a:tc>
                  <a:txBody>
                    <a:bodyPr/>
                    <a:lstStyle/>
                    <a:p>
                      <a:pPr>
                        <a:lnSpc>
                          <a:spcPct val="107000"/>
                        </a:lnSpc>
                        <a:spcAft>
                          <a:spcPts val="800"/>
                        </a:spcAft>
                      </a:pPr>
                      <a:r>
                        <a:rPr lang="en-GB" sz="1600">
                          <a:effectLst/>
                        </a:rPr>
                        <a:t>3-4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600" dirty="0">
                          <a:effectLst/>
                        </a:rPr>
                        <a:t>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1589697534"/>
                  </a:ext>
                </a:extLst>
              </a:tr>
              <a:tr h="550172">
                <a:tc>
                  <a:txBody>
                    <a:bodyPr/>
                    <a:lstStyle/>
                    <a:p>
                      <a:pPr>
                        <a:lnSpc>
                          <a:spcPct val="107000"/>
                        </a:lnSpc>
                        <a:spcAft>
                          <a:spcPts val="800"/>
                        </a:spcAft>
                      </a:pPr>
                      <a:r>
                        <a:rPr lang="en-GB" sz="1600">
                          <a:effectLst/>
                        </a:rPr>
                        <a:t>4-5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600" dirty="0">
                          <a:effectLst/>
                        </a:rPr>
                        <a:t>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3245324381"/>
                  </a:ext>
                </a:extLst>
              </a:tr>
            </a:tbl>
          </a:graphicData>
        </a:graphic>
      </p:graphicFrame>
      <p:sp>
        <p:nvSpPr>
          <p:cNvPr id="3" name="TextBox 2">
            <a:extLst>
              <a:ext uri="{FF2B5EF4-FFF2-40B4-BE49-F238E27FC236}">
                <a16:creationId xmlns:a16="http://schemas.microsoft.com/office/drawing/2014/main" id="{9A0C2FDE-2424-4254-A1D4-A405C22DF73D}"/>
              </a:ext>
            </a:extLst>
          </p:cNvPr>
          <p:cNvSpPr txBox="1"/>
          <p:nvPr/>
        </p:nvSpPr>
        <p:spPr>
          <a:xfrm>
            <a:off x="253388" y="308472"/>
            <a:ext cx="6665205" cy="523220"/>
          </a:xfrm>
          <a:prstGeom prst="rect">
            <a:avLst/>
          </a:prstGeom>
          <a:noFill/>
        </p:spPr>
        <p:txBody>
          <a:bodyPr wrap="square" rtlCol="0">
            <a:spAutoFit/>
          </a:bodyPr>
          <a:lstStyle/>
          <a:p>
            <a:r>
              <a:rPr lang="en-GB" sz="2800" b="1" dirty="0"/>
              <a:t>Likelihood</a:t>
            </a:r>
            <a:r>
              <a:rPr lang="en-GB" dirty="0"/>
              <a:t> </a:t>
            </a:r>
          </a:p>
        </p:txBody>
      </p:sp>
      <p:sp>
        <p:nvSpPr>
          <p:cNvPr id="4" name="TextBox 3">
            <a:extLst>
              <a:ext uri="{FF2B5EF4-FFF2-40B4-BE49-F238E27FC236}">
                <a16:creationId xmlns:a16="http://schemas.microsoft.com/office/drawing/2014/main" id="{7F771E2F-0964-4C56-9535-9DE32F687B03}"/>
              </a:ext>
            </a:extLst>
          </p:cNvPr>
          <p:cNvSpPr txBox="1"/>
          <p:nvPr/>
        </p:nvSpPr>
        <p:spPr>
          <a:xfrm>
            <a:off x="352540" y="4720377"/>
            <a:ext cx="7998246" cy="2031325"/>
          </a:xfrm>
          <a:prstGeom prst="rect">
            <a:avLst/>
          </a:prstGeom>
          <a:noFill/>
        </p:spPr>
        <p:txBody>
          <a:bodyPr wrap="square" rtlCol="0">
            <a:spAutoFit/>
          </a:bodyPr>
          <a:lstStyle/>
          <a:p>
            <a:r>
              <a:rPr lang="en-GB" b="1" dirty="0"/>
              <a:t>There are a range of ways to increase the accuracy of this piece of data collection:</a:t>
            </a:r>
          </a:p>
          <a:p>
            <a:pPr marL="285750" indent="-285750">
              <a:buFont typeface="Wingdings" panose="05000000000000000000" pitchFamily="2" charset="2"/>
              <a:buChar char="Ø"/>
            </a:pPr>
            <a:r>
              <a:rPr lang="en-GB" b="1" dirty="0"/>
              <a:t>Using supporting pictures to clearly see the height that storm surges reach on a defence</a:t>
            </a:r>
          </a:p>
          <a:p>
            <a:pPr marL="285750" indent="-285750">
              <a:buFont typeface="Wingdings" panose="05000000000000000000" pitchFamily="2" charset="2"/>
              <a:buChar char="Ø"/>
            </a:pPr>
            <a:r>
              <a:rPr lang="en-GB" b="1" dirty="0"/>
              <a:t>Using people as guidance for heights</a:t>
            </a:r>
          </a:p>
          <a:p>
            <a:pPr marL="285750" indent="-285750">
              <a:buFont typeface="Wingdings" panose="05000000000000000000" pitchFamily="2" charset="2"/>
              <a:buChar char="Ø"/>
            </a:pPr>
            <a:r>
              <a:rPr lang="en-GB" b="1" dirty="0"/>
              <a:t>Lowering a tape measure from the top of the defence (be aware of the risks involved in fieldwork where there are exposed drops of any height and take suitable precautions as required)</a:t>
            </a:r>
            <a:r>
              <a:rPr lang="en-GB" dirty="0"/>
              <a:t>.</a:t>
            </a:r>
          </a:p>
        </p:txBody>
      </p:sp>
    </p:spTree>
    <p:extLst>
      <p:ext uri="{BB962C8B-B14F-4D97-AF65-F5344CB8AC3E}">
        <p14:creationId xmlns:p14="http://schemas.microsoft.com/office/powerpoint/2010/main" val="1260921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3C09AB5-F038-434B-A0F6-ED6B1FF4F487}"/>
              </a:ext>
            </a:extLst>
          </p:cNvPr>
          <p:cNvSpPr txBox="1"/>
          <p:nvPr/>
        </p:nvSpPr>
        <p:spPr>
          <a:xfrm>
            <a:off x="440675" y="418641"/>
            <a:ext cx="8394853" cy="6370975"/>
          </a:xfrm>
          <a:prstGeom prst="rect">
            <a:avLst/>
          </a:prstGeom>
          <a:noFill/>
        </p:spPr>
        <p:txBody>
          <a:bodyPr wrap="square" rtlCol="0">
            <a:spAutoFit/>
          </a:bodyPr>
          <a:lstStyle/>
          <a:p>
            <a:r>
              <a:rPr lang="en-GB" sz="3200" b="1" dirty="0"/>
              <a:t>Severity</a:t>
            </a:r>
          </a:p>
          <a:p>
            <a:endParaRPr lang="en-GB" sz="3200" b="1" dirty="0"/>
          </a:p>
          <a:p>
            <a:r>
              <a:rPr lang="en-GB" sz="2400" dirty="0"/>
              <a:t>Evaluating the impact (and severity) of flooding behind coastal defences</a:t>
            </a:r>
          </a:p>
          <a:p>
            <a:endParaRPr lang="en-GB" sz="2400" dirty="0"/>
          </a:p>
          <a:p>
            <a:r>
              <a:rPr lang="en-GB" sz="2400" dirty="0"/>
              <a:t>Severity of coastal flooding can be determined by considering the properties that would be affected by flooding, especially their economic value or worth if damaged.</a:t>
            </a:r>
          </a:p>
          <a:p>
            <a:endParaRPr lang="en-GB" sz="2400" dirty="0"/>
          </a:p>
          <a:p>
            <a:r>
              <a:rPr lang="en-GB" sz="2400" dirty="0"/>
              <a:t>Choose a small number of categories for the types of land use. Sample a representative number of locations behind the coastal defences. At each location, tally the number of different types of land use found. Use your tally chart to find the most common land use at each location. (i.e. the mode). This modal land use and its associated score can then be used in the flood risk calculation.</a:t>
            </a:r>
          </a:p>
          <a:p>
            <a:endParaRPr lang="en-GB" sz="3200" b="1" dirty="0"/>
          </a:p>
        </p:txBody>
      </p:sp>
    </p:spTree>
    <p:extLst>
      <p:ext uri="{BB962C8B-B14F-4D97-AF65-F5344CB8AC3E}">
        <p14:creationId xmlns:p14="http://schemas.microsoft.com/office/powerpoint/2010/main" val="13514820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5CE52CEE-71F1-4829-91EB-5FF77014C123}"/>
              </a:ext>
            </a:extLst>
          </p:cNvPr>
          <p:cNvGraphicFramePr>
            <a:graphicFrameLocks noGrp="1"/>
          </p:cNvGraphicFramePr>
          <p:nvPr>
            <p:extLst>
              <p:ext uri="{D42A27DB-BD31-4B8C-83A1-F6EECF244321}">
                <p14:modId xmlns:p14="http://schemas.microsoft.com/office/powerpoint/2010/main" val="752371353"/>
              </p:ext>
            </p:extLst>
          </p:nvPr>
        </p:nvGraphicFramePr>
        <p:xfrm>
          <a:off x="500807" y="1241829"/>
          <a:ext cx="7971162" cy="4970005"/>
        </p:xfrm>
        <a:graphic>
          <a:graphicData uri="http://schemas.openxmlformats.org/drawingml/2006/table">
            <a:tbl>
              <a:tblPr firstRow="1" firstCol="1" bandRow="1">
                <a:tableStyleId>{5C22544A-7EE6-4342-B048-85BDC9FD1C3A}</a:tableStyleId>
              </a:tblPr>
              <a:tblGrid>
                <a:gridCol w="2657054">
                  <a:extLst>
                    <a:ext uri="{9D8B030D-6E8A-4147-A177-3AD203B41FA5}">
                      <a16:colId xmlns:a16="http://schemas.microsoft.com/office/drawing/2014/main" val="485283961"/>
                    </a:ext>
                  </a:extLst>
                </a:gridCol>
                <a:gridCol w="2657054">
                  <a:extLst>
                    <a:ext uri="{9D8B030D-6E8A-4147-A177-3AD203B41FA5}">
                      <a16:colId xmlns:a16="http://schemas.microsoft.com/office/drawing/2014/main" val="1269866188"/>
                    </a:ext>
                  </a:extLst>
                </a:gridCol>
                <a:gridCol w="2657054">
                  <a:extLst>
                    <a:ext uri="{9D8B030D-6E8A-4147-A177-3AD203B41FA5}">
                      <a16:colId xmlns:a16="http://schemas.microsoft.com/office/drawing/2014/main" val="1274488310"/>
                    </a:ext>
                  </a:extLst>
                </a:gridCol>
              </a:tblGrid>
              <a:tr h="525900">
                <a:tc>
                  <a:txBody>
                    <a:bodyPr/>
                    <a:lstStyle/>
                    <a:p>
                      <a:pPr algn="ctr">
                        <a:lnSpc>
                          <a:spcPct val="107000"/>
                        </a:lnSpc>
                        <a:spcAft>
                          <a:spcPts val="800"/>
                        </a:spcAft>
                      </a:pPr>
                      <a:r>
                        <a:rPr lang="en-GB" sz="1400" dirty="0">
                          <a:effectLst/>
                        </a:rPr>
                        <a:t>Land use type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gn="ctr">
                        <a:lnSpc>
                          <a:spcPct val="107000"/>
                        </a:lnSpc>
                        <a:spcAft>
                          <a:spcPts val="800"/>
                        </a:spcAft>
                      </a:pPr>
                      <a:r>
                        <a:rPr lang="en-GB" sz="1400">
                          <a:effectLst/>
                        </a:rPr>
                        <a:t>Tally</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gn="ctr">
                        <a:lnSpc>
                          <a:spcPct val="107000"/>
                        </a:lnSpc>
                        <a:spcAft>
                          <a:spcPts val="800"/>
                        </a:spcAft>
                      </a:pPr>
                      <a:r>
                        <a:rPr lang="en-GB" sz="1400">
                          <a:effectLst/>
                        </a:rPr>
                        <a:t>Score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2876106348"/>
                  </a:ext>
                </a:extLst>
              </a:tr>
              <a:tr h="723990">
                <a:tc>
                  <a:txBody>
                    <a:bodyPr/>
                    <a:lstStyle/>
                    <a:p>
                      <a:pPr>
                        <a:lnSpc>
                          <a:spcPct val="107000"/>
                        </a:lnSpc>
                        <a:spcAft>
                          <a:spcPts val="800"/>
                        </a:spcAft>
                      </a:pPr>
                      <a:r>
                        <a:rPr lang="en-GB" sz="1400" dirty="0">
                          <a:effectLst/>
                        </a:rPr>
                        <a:t>High-status retail (e.g. department stores), high tech industry, offices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pPr>
                      <a:endParaRPr lang="en-GB" sz="1400">
                        <a:effectLst/>
                        <a:latin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a:effectLst/>
                        </a:rPr>
                        <a:t>5</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1302529752"/>
                  </a:ext>
                </a:extLst>
              </a:tr>
              <a:tr h="922078">
                <a:tc>
                  <a:txBody>
                    <a:bodyPr/>
                    <a:lstStyle/>
                    <a:p>
                      <a:pPr>
                        <a:lnSpc>
                          <a:spcPct val="107000"/>
                        </a:lnSpc>
                        <a:spcAft>
                          <a:spcPts val="800"/>
                        </a:spcAft>
                      </a:pPr>
                      <a:r>
                        <a:rPr lang="en-GB" sz="1400">
                          <a:effectLst/>
                        </a:rPr>
                        <a:t>High value housing, low order retail, possibly small scale industry/cafes/pubs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pPr>
                      <a:endParaRPr lang="en-GB" sz="1400">
                        <a:effectLst/>
                        <a:latin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a:effectLst/>
                        </a:rPr>
                        <a:t>4</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565800951"/>
                  </a:ext>
                </a:extLst>
              </a:tr>
              <a:tr h="1120168">
                <a:tc>
                  <a:txBody>
                    <a:bodyPr/>
                    <a:lstStyle/>
                    <a:p>
                      <a:pPr>
                        <a:lnSpc>
                          <a:spcPct val="107000"/>
                        </a:lnSpc>
                        <a:spcAft>
                          <a:spcPts val="800"/>
                        </a:spcAft>
                      </a:pPr>
                      <a:r>
                        <a:rPr lang="en-GB" sz="1400">
                          <a:effectLst/>
                        </a:rPr>
                        <a:t>Low value housing, small businesses (small convenience stores, independent garages, storage facilities)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pPr>
                      <a:endParaRPr lang="en-GB" sz="1400" dirty="0">
                        <a:effectLst/>
                        <a:latin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a:effectLst/>
                        </a:rPr>
                        <a:t>3</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2357342304"/>
                  </a:ext>
                </a:extLst>
              </a:tr>
              <a:tr h="723990">
                <a:tc>
                  <a:txBody>
                    <a:bodyPr/>
                    <a:lstStyle/>
                    <a:p>
                      <a:pPr>
                        <a:lnSpc>
                          <a:spcPct val="107000"/>
                        </a:lnSpc>
                        <a:spcAft>
                          <a:spcPts val="800"/>
                        </a:spcAft>
                      </a:pPr>
                      <a:r>
                        <a:rPr lang="en-GB" sz="1400">
                          <a:effectLst/>
                        </a:rPr>
                        <a:t>Open space (car parks, derelict land, parks, allotments)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pPr>
                      <a:endParaRPr lang="en-GB" sz="1400" dirty="0">
                        <a:effectLst/>
                        <a:latin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dirty="0">
                          <a:effectLst/>
                        </a:rPr>
                        <a:t>2</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1805570740"/>
                  </a:ext>
                </a:extLst>
              </a:tr>
              <a:tr h="525900">
                <a:tc>
                  <a:txBody>
                    <a:bodyPr/>
                    <a:lstStyle/>
                    <a:p>
                      <a:pPr>
                        <a:lnSpc>
                          <a:spcPct val="107000"/>
                        </a:lnSpc>
                        <a:spcAft>
                          <a:spcPts val="800"/>
                        </a:spcAft>
                      </a:pPr>
                      <a:r>
                        <a:rPr lang="en-GB" sz="1400">
                          <a:effectLst/>
                        </a:rPr>
                        <a:t>Other</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pPr>
                      <a:endParaRPr lang="en-GB" sz="1400">
                        <a:effectLst/>
                        <a:latin typeface="Calibri" panose="020F0502020204030204" pitchFamily="34" charset="0"/>
                        <a:cs typeface="Times New Roman" panose="02020603050405020304" pitchFamily="18" charset="0"/>
                      </a:endParaRPr>
                    </a:p>
                  </a:txBody>
                  <a:tcPr marL="152400" marR="152400" marT="152400" marB="152400" anchor="ctr"/>
                </a:tc>
                <a:tc>
                  <a:txBody>
                    <a:bodyPr/>
                    <a:lstStyle/>
                    <a:p>
                      <a:pPr>
                        <a:lnSpc>
                          <a:spcPct val="107000"/>
                        </a:lnSpc>
                        <a:spcAft>
                          <a:spcPts val="800"/>
                        </a:spcAft>
                      </a:pPr>
                      <a:r>
                        <a:rPr lang="en-GB" sz="1400" dirty="0">
                          <a:effectLst/>
                        </a:rPr>
                        <a:t>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152400" marB="152400" anchor="ctr"/>
                </a:tc>
                <a:extLst>
                  <a:ext uri="{0D108BD9-81ED-4DB2-BD59-A6C34878D82A}">
                    <a16:rowId xmlns:a16="http://schemas.microsoft.com/office/drawing/2014/main" val="2662347125"/>
                  </a:ext>
                </a:extLst>
              </a:tr>
            </a:tbl>
          </a:graphicData>
        </a:graphic>
      </p:graphicFrame>
      <p:sp>
        <p:nvSpPr>
          <p:cNvPr id="3" name="TextBox 2">
            <a:extLst>
              <a:ext uri="{FF2B5EF4-FFF2-40B4-BE49-F238E27FC236}">
                <a16:creationId xmlns:a16="http://schemas.microsoft.com/office/drawing/2014/main" id="{F94E6BC1-7B6F-4035-948B-AEF7FF96D021}"/>
              </a:ext>
            </a:extLst>
          </p:cNvPr>
          <p:cNvSpPr txBox="1"/>
          <p:nvPr/>
        </p:nvSpPr>
        <p:spPr>
          <a:xfrm>
            <a:off x="308472" y="407624"/>
            <a:ext cx="7039779" cy="584775"/>
          </a:xfrm>
          <a:prstGeom prst="rect">
            <a:avLst/>
          </a:prstGeom>
          <a:noFill/>
        </p:spPr>
        <p:txBody>
          <a:bodyPr wrap="square" rtlCol="0">
            <a:spAutoFit/>
          </a:bodyPr>
          <a:lstStyle/>
          <a:p>
            <a:r>
              <a:rPr lang="en-GB" sz="3200" b="1" dirty="0"/>
              <a:t>Severity</a:t>
            </a:r>
          </a:p>
        </p:txBody>
      </p:sp>
    </p:spTree>
    <p:extLst>
      <p:ext uri="{BB962C8B-B14F-4D97-AF65-F5344CB8AC3E}">
        <p14:creationId xmlns:p14="http://schemas.microsoft.com/office/powerpoint/2010/main" val="3661094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14DF1D-C55C-490D-8DCA-14F2C2A09A95}"/>
              </a:ext>
            </a:extLst>
          </p:cNvPr>
          <p:cNvSpPr txBox="1">
            <a:spLocks noChangeArrowheads="1"/>
          </p:cNvSpPr>
          <p:nvPr/>
        </p:nvSpPr>
        <p:spPr bwMode="auto">
          <a:xfrm>
            <a:off x="312738" y="358775"/>
            <a:ext cx="8599487" cy="56853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lnSpc>
                <a:spcPct val="107000"/>
              </a:lnSpc>
              <a:spcAft>
                <a:spcPts val="800"/>
              </a:spcAft>
            </a:pPr>
            <a:r>
              <a:rPr lang="en-GB" sz="3200" b="1" dirty="0"/>
              <a:t>Community Engagement with Coastal Habitats </a:t>
            </a:r>
          </a:p>
          <a:p>
            <a:pPr>
              <a:lnSpc>
                <a:spcPct val="107000"/>
              </a:lnSpc>
              <a:spcAft>
                <a:spcPts val="800"/>
              </a:spcAft>
            </a:pPr>
            <a:endParaRPr lang="en-GB" altLang="en-US" sz="3200" b="1" dirty="0">
              <a:ea typeface="Calibri" panose="020F0502020204030204" pitchFamily="34" charset="0"/>
              <a:cs typeface="Times New Roman" panose="02020603050405020304" pitchFamily="18" charset="0"/>
            </a:endParaRPr>
          </a:p>
          <a:p>
            <a:pPr>
              <a:lnSpc>
                <a:spcPct val="107000"/>
              </a:lnSpc>
              <a:spcAft>
                <a:spcPts val="800"/>
              </a:spcAft>
            </a:pPr>
            <a:r>
              <a:rPr lang="en-GB" altLang="en-US" sz="2800" b="1" dirty="0">
                <a:ea typeface="Calibri" panose="020F0502020204030204" pitchFamily="34" charset="0"/>
                <a:cs typeface="Times New Roman" panose="02020603050405020304" pitchFamily="18" charset="0"/>
              </a:rPr>
              <a:t>e.g. Living Seas Wales: </a:t>
            </a:r>
            <a:r>
              <a:rPr lang="en-GB" altLang="en-US" sz="2800" dirty="0">
                <a:ea typeface="Calibri" panose="020F0502020204030204" pitchFamily="34" charset="0"/>
                <a:cs typeface="Times New Roman" panose="02020603050405020304" pitchFamily="18" charset="0"/>
              </a:rPr>
              <a:t> a Wales wide coastal project brought to you by North Wales Wildlife Trust and The Wildlife Trust of South and West Wales </a:t>
            </a:r>
            <a:r>
              <a:rPr lang="en-GB" altLang="en-US" sz="2800" u="sng" dirty="0">
                <a:solidFill>
                  <a:srgbClr val="0563C1"/>
                </a:solidFill>
                <a:ea typeface="Calibri" panose="020F0502020204030204" pitchFamily="34" charset="0"/>
                <a:cs typeface="Times New Roman" panose="02020603050405020304" pitchFamily="18" charset="0"/>
                <a:hlinkClick r:id="rId2"/>
              </a:rPr>
              <a:t>https://livingseas.wales/</a:t>
            </a:r>
            <a:r>
              <a:rPr lang="en-GB" altLang="en-US" sz="2800" dirty="0">
                <a:ea typeface="Calibri" panose="020F0502020204030204" pitchFamily="34" charset="0"/>
                <a:cs typeface="Times New Roman" panose="02020603050405020304" pitchFamily="18" charset="0"/>
              </a:rPr>
              <a:t> </a:t>
            </a:r>
          </a:p>
          <a:p>
            <a:pPr>
              <a:lnSpc>
                <a:spcPct val="107000"/>
              </a:lnSpc>
              <a:spcAft>
                <a:spcPts val="800"/>
              </a:spcAft>
            </a:pPr>
            <a:endParaRPr lang="en-GB" altLang="en-US" sz="2800" dirty="0">
              <a:ea typeface="Calibri" panose="020F0502020204030204" pitchFamily="34" charset="0"/>
              <a:cs typeface="Times New Roman" panose="02020603050405020304" pitchFamily="18" charset="0"/>
            </a:endParaRPr>
          </a:p>
          <a:p>
            <a:pPr>
              <a:lnSpc>
                <a:spcPct val="107000"/>
              </a:lnSpc>
              <a:spcAft>
                <a:spcPts val="800"/>
              </a:spcAft>
            </a:pPr>
            <a:r>
              <a:rPr lang="en-GB" altLang="en-US" sz="2800" dirty="0">
                <a:ea typeface="Calibri" panose="020F0502020204030204" pitchFamily="34" charset="0"/>
                <a:cs typeface="Times New Roman" panose="02020603050405020304" pitchFamily="18" charset="0"/>
              </a:rPr>
              <a:t>The project explores, records and shares people’s marine memories, from special wildlife moments to tales about fishing and opinions on how the Welsh marine environment has changed.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14DF1D-C55C-490D-8DCA-14F2C2A09A95}"/>
              </a:ext>
            </a:extLst>
          </p:cNvPr>
          <p:cNvSpPr txBox="1">
            <a:spLocks noChangeArrowheads="1"/>
          </p:cNvSpPr>
          <p:nvPr/>
        </p:nvSpPr>
        <p:spPr bwMode="auto">
          <a:xfrm>
            <a:off x="400873" y="94369"/>
            <a:ext cx="8599487" cy="59467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nSpc>
                <a:spcPct val="107000"/>
              </a:lnSpc>
              <a:spcAft>
                <a:spcPts val="800"/>
              </a:spcAft>
            </a:pPr>
            <a:endParaRPr lang="en-GB" altLang="en-US" sz="2600" dirty="0">
              <a:ea typeface="Calibri" panose="020F0502020204030204" pitchFamily="34" charset="0"/>
              <a:cs typeface="Times New Roman" panose="02020603050405020304" pitchFamily="18" charset="0"/>
            </a:endParaRPr>
          </a:p>
          <a:p>
            <a:pPr>
              <a:lnSpc>
                <a:spcPct val="107000"/>
              </a:lnSpc>
              <a:spcAft>
                <a:spcPts val="800"/>
              </a:spcAft>
            </a:pPr>
            <a:r>
              <a:rPr lang="en-GB" altLang="en-US" sz="2600" dirty="0">
                <a:ea typeface="Calibri" panose="020F0502020204030204" pitchFamily="34" charset="0"/>
                <a:cs typeface="Times New Roman" panose="02020603050405020304" pitchFamily="18" charset="0"/>
              </a:rPr>
              <a:t>‘You can join our Living Seas Team for a strandline search, picnic with a porpoise or even get a glimpse of life underwater on a seashore safari.  And that’s not all! If you love spending time by the sea and want to become involved in our marine conservation work then you can join our amazing volunteer team. Saving our seas Together. </a:t>
            </a:r>
          </a:p>
          <a:p>
            <a:pPr>
              <a:lnSpc>
                <a:spcPct val="107000"/>
              </a:lnSpc>
              <a:spcAft>
                <a:spcPts val="800"/>
              </a:spcAft>
            </a:pPr>
            <a:endParaRPr lang="en-GB" altLang="en-US" sz="2600" dirty="0">
              <a:ea typeface="Calibri" panose="020F0502020204030204" pitchFamily="34" charset="0"/>
              <a:cs typeface="Times New Roman" panose="02020603050405020304" pitchFamily="18" charset="0"/>
            </a:endParaRPr>
          </a:p>
          <a:p>
            <a:pPr>
              <a:lnSpc>
                <a:spcPct val="107000"/>
              </a:lnSpc>
              <a:spcAft>
                <a:spcPts val="800"/>
              </a:spcAft>
            </a:pPr>
            <a:r>
              <a:rPr lang="en-GB" altLang="en-US" sz="2600" dirty="0">
                <a:ea typeface="Calibri" panose="020F0502020204030204" pitchFamily="34" charset="0"/>
                <a:cs typeface="Times New Roman" panose="02020603050405020304" pitchFamily="18" charset="0"/>
              </a:rPr>
              <a:t>From shore search surveys to beach cleans and marine mammal watches there are an exciting range of activities for you to become involved with. We’re also looking for volunteers to help with engagement events and collecting marine memories’.</a:t>
            </a:r>
          </a:p>
        </p:txBody>
      </p:sp>
    </p:spTree>
    <p:extLst>
      <p:ext uri="{BB962C8B-B14F-4D97-AF65-F5344CB8AC3E}">
        <p14:creationId xmlns:p14="http://schemas.microsoft.com/office/powerpoint/2010/main" val="2518571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diagram&#10;&#10;Description automatically generated">
            <a:extLst>
              <a:ext uri="{FF2B5EF4-FFF2-40B4-BE49-F238E27FC236}">
                <a16:creationId xmlns:a16="http://schemas.microsoft.com/office/drawing/2014/main" id="{EACBC863-BAF9-48F1-9A81-BA65701D125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15220" y="2352705"/>
            <a:ext cx="7885473" cy="2340481"/>
          </a:xfrm>
          <a:prstGeom prst="rect">
            <a:avLst/>
          </a:prstGeom>
          <a:noFill/>
          <a:ln>
            <a:noFill/>
          </a:ln>
        </p:spPr>
      </p:pic>
      <p:sp>
        <p:nvSpPr>
          <p:cNvPr id="3" name="TextBox 2">
            <a:extLst>
              <a:ext uri="{FF2B5EF4-FFF2-40B4-BE49-F238E27FC236}">
                <a16:creationId xmlns:a16="http://schemas.microsoft.com/office/drawing/2014/main" id="{A346EEEC-065E-4D21-8FFE-1647B735DBE9}"/>
              </a:ext>
            </a:extLst>
          </p:cNvPr>
          <p:cNvSpPr txBox="1"/>
          <p:nvPr/>
        </p:nvSpPr>
        <p:spPr>
          <a:xfrm>
            <a:off x="462708" y="429660"/>
            <a:ext cx="8438921" cy="1323439"/>
          </a:xfrm>
          <a:prstGeom prst="rect">
            <a:avLst/>
          </a:prstGeom>
          <a:noFill/>
        </p:spPr>
        <p:txBody>
          <a:bodyPr wrap="square" rtlCol="0">
            <a:spAutoFit/>
          </a:bodyPr>
          <a:lstStyle/>
          <a:p>
            <a:pPr algn="ctr"/>
            <a:r>
              <a:rPr lang="en-GB" sz="2000" b="1" i="0" dirty="0">
                <a:solidFill>
                  <a:srgbClr val="555555"/>
                </a:solidFill>
                <a:effectLst/>
                <a:latin typeface="Helvetica" panose="020B0604020202020204" pitchFamily="34" charset="0"/>
              </a:rPr>
              <a:t>The </a:t>
            </a:r>
            <a:r>
              <a:rPr lang="en-GB" sz="2000" b="1" i="0" dirty="0" err="1">
                <a:solidFill>
                  <a:srgbClr val="555555"/>
                </a:solidFill>
                <a:effectLst/>
                <a:latin typeface="Helvetica" panose="020B0604020202020204" pitchFamily="34" charset="0"/>
              </a:rPr>
              <a:t>BlueFish</a:t>
            </a:r>
            <a:r>
              <a:rPr lang="en-GB" sz="2000" b="1" i="0" dirty="0">
                <a:solidFill>
                  <a:srgbClr val="555555"/>
                </a:solidFill>
                <a:effectLst/>
                <a:latin typeface="Helvetica" panose="020B0604020202020204" pitchFamily="34" charset="0"/>
              </a:rPr>
              <a:t> Project is an Ireland Wales </a:t>
            </a:r>
          </a:p>
          <a:p>
            <a:pPr algn="ctr"/>
            <a:r>
              <a:rPr lang="en-GB" sz="2000" b="1" i="0" dirty="0">
                <a:solidFill>
                  <a:srgbClr val="555555"/>
                </a:solidFill>
                <a:effectLst/>
                <a:latin typeface="Helvetica" panose="020B0604020202020204" pitchFamily="34" charset="0"/>
              </a:rPr>
              <a:t>Territorial Co-operation Operation for the Irish and Celtic Sea, </a:t>
            </a:r>
          </a:p>
          <a:p>
            <a:pPr algn="ctr"/>
            <a:r>
              <a:rPr lang="en-GB" sz="2000" b="1" i="0" dirty="0">
                <a:solidFill>
                  <a:srgbClr val="555555"/>
                </a:solidFill>
                <a:effectLst/>
                <a:latin typeface="Helvetica" panose="020B0604020202020204" pitchFamily="34" charset="0"/>
              </a:rPr>
              <a:t>focusing on cross border collaboration,</a:t>
            </a:r>
          </a:p>
          <a:p>
            <a:pPr algn="ctr"/>
            <a:r>
              <a:rPr lang="en-GB" sz="2000" b="1" i="0" dirty="0">
                <a:solidFill>
                  <a:srgbClr val="555555"/>
                </a:solidFill>
                <a:effectLst/>
                <a:latin typeface="Helvetica" panose="020B0604020202020204" pitchFamily="34" charset="0"/>
              </a:rPr>
              <a:t> climate change and community engagement</a:t>
            </a:r>
            <a:endParaRPr lang="en-GB" sz="2000" dirty="0"/>
          </a:p>
        </p:txBody>
      </p:sp>
      <p:sp>
        <p:nvSpPr>
          <p:cNvPr id="4" name="TextBox 3">
            <a:extLst>
              <a:ext uri="{FF2B5EF4-FFF2-40B4-BE49-F238E27FC236}">
                <a16:creationId xmlns:a16="http://schemas.microsoft.com/office/drawing/2014/main" id="{FC8271D9-ABDA-4142-B6EA-06E6356967EA}"/>
              </a:ext>
            </a:extLst>
          </p:cNvPr>
          <p:cNvSpPr txBox="1"/>
          <p:nvPr/>
        </p:nvSpPr>
        <p:spPr>
          <a:xfrm>
            <a:off x="462708" y="5420299"/>
            <a:ext cx="8438921" cy="369332"/>
          </a:xfrm>
          <a:prstGeom prst="rect">
            <a:avLst/>
          </a:prstGeom>
          <a:noFill/>
        </p:spPr>
        <p:txBody>
          <a:bodyPr wrap="square" rtlCol="0">
            <a:spAutoFit/>
          </a:bodyPr>
          <a:lstStyle/>
          <a:p>
            <a:r>
              <a:rPr lang="en-GB" dirty="0"/>
              <a:t>Link </a:t>
            </a:r>
            <a:r>
              <a:rPr lang="en-GB" dirty="0">
                <a:hlinkClick r:id="rId3"/>
              </a:rPr>
              <a:t>The </a:t>
            </a:r>
            <a:r>
              <a:rPr lang="en-GB" dirty="0" err="1">
                <a:hlinkClick r:id="rId3"/>
              </a:rPr>
              <a:t>BlueFish</a:t>
            </a:r>
            <a:r>
              <a:rPr lang="en-GB" dirty="0">
                <a:hlinkClick r:id="rId3"/>
              </a:rPr>
              <a:t> Project </a:t>
            </a:r>
            <a:endParaRPr lang="en-GB" dirty="0"/>
          </a:p>
        </p:txBody>
      </p:sp>
    </p:spTree>
    <p:extLst>
      <p:ext uri="{BB962C8B-B14F-4D97-AF65-F5344CB8AC3E}">
        <p14:creationId xmlns:p14="http://schemas.microsoft.com/office/powerpoint/2010/main" val="38285683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999D37-D235-4E96-9001-9A214020876D}"/>
              </a:ext>
            </a:extLst>
          </p:cNvPr>
          <p:cNvSpPr txBox="1"/>
          <p:nvPr/>
        </p:nvSpPr>
        <p:spPr>
          <a:xfrm>
            <a:off x="418641" y="572877"/>
            <a:ext cx="8427904" cy="2585323"/>
          </a:xfrm>
          <a:prstGeom prst="rect">
            <a:avLst/>
          </a:prstGeom>
          <a:noFill/>
        </p:spPr>
        <p:txBody>
          <a:bodyPr wrap="square" rtlCol="0">
            <a:spAutoFit/>
          </a:bodyPr>
          <a:lstStyle/>
          <a:p>
            <a:r>
              <a:rPr lang="en-GB" b="1" i="0" dirty="0">
                <a:solidFill>
                  <a:srgbClr val="10252F"/>
                </a:solidFill>
                <a:effectLst/>
                <a:latin typeface="signika"/>
              </a:rPr>
              <a:t>Swansea’s Unique Natural Environment</a:t>
            </a:r>
          </a:p>
          <a:p>
            <a:br>
              <a:rPr lang="en-GB" dirty="0"/>
            </a:br>
            <a:r>
              <a:rPr lang="en-GB" b="0" i="0" dirty="0">
                <a:solidFill>
                  <a:srgbClr val="10252F"/>
                </a:solidFill>
                <a:effectLst/>
                <a:latin typeface="signika"/>
              </a:rPr>
              <a:t>The City and County of Swansea’s natural environment is of outstanding quality and beauty. The diversity of landscapes and habitats which make up over 80% of the County’s total area include upland moorland, coastal cliffs, sandy beaches, heathland, woodland, wetlands, river valleys and estuaries</a:t>
            </a:r>
          </a:p>
          <a:p>
            <a:endParaRPr lang="en-GB" dirty="0">
              <a:solidFill>
                <a:srgbClr val="10252F"/>
              </a:solidFill>
              <a:latin typeface="signika"/>
            </a:endParaRPr>
          </a:p>
          <a:p>
            <a:r>
              <a:rPr lang="en-GB" dirty="0">
                <a:hlinkClick r:id="rId2"/>
              </a:rPr>
              <a:t>https://www.biodiversitywales.org.uk/Swansea#:~:text=Nearly%2070%25%20of%20the%20habitats,(SSSI%2C%20NNR)%20level</a:t>
            </a:r>
            <a:r>
              <a:rPr lang="en-GB" dirty="0"/>
              <a:t>. </a:t>
            </a:r>
          </a:p>
        </p:txBody>
      </p:sp>
    </p:spTree>
    <p:extLst>
      <p:ext uri="{BB962C8B-B14F-4D97-AF65-F5344CB8AC3E}">
        <p14:creationId xmlns:p14="http://schemas.microsoft.com/office/powerpoint/2010/main" val="1739357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D54710E-3706-437B-8D8B-D9F4BAEBB674}"/>
              </a:ext>
            </a:extLst>
          </p:cNvPr>
          <p:cNvSpPr txBox="1"/>
          <p:nvPr/>
        </p:nvSpPr>
        <p:spPr>
          <a:xfrm>
            <a:off x="451692" y="275420"/>
            <a:ext cx="8449937" cy="707886"/>
          </a:xfrm>
          <a:prstGeom prst="rect">
            <a:avLst/>
          </a:prstGeom>
          <a:noFill/>
        </p:spPr>
        <p:txBody>
          <a:bodyPr wrap="square" rtlCol="0">
            <a:spAutoFit/>
          </a:bodyPr>
          <a:lstStyle/>
          <a:p>
            <a:pPr algn="ctr"/>
            <a:r>
              <a:rPr lang="en-GB" sz="4000" b="1" dirty="0"/>
              <a:t>Salt Marsh </a:t>
            </a:r>
          </a:p>
        </p:txBody>
      </p:sp>
      <p:sp>
        <p:nvSpPr>
          <p:cNvPr id="3" name="TextBox 2">
            <a:extLst>
              <a:ext uri="{FF2B5EF4-FFF2-40B4-BE49-F238E27FC236}">
                <a16:creationId xmlns:a16="http://schemas.microsoft.com/office/drawing/2014/main" id="{3045D5A8-ED10-4D11-991F-ABE6B5728040}"/>
              </a:ext>
            </a:extLst>
          </p:cNvPr>
          <p:cNvSpPr txBox="1"/>
          <p:nvPr/>
        </p:nvSpPr>
        <p:spPr>
          <a:xfrm>
            <a:off x="253388" y="1013552"/>
            <a:ext cx="8648241" cy="4955203"/>
          </a:xfrm>
          <a:prstGeom prst="rect">
            <a:avLst/>
          </a:prstGeom>
          <a:noFill/>
        </p:spPr>
        <p:txBody>
          <a:bodyPr wrap="square" rtlCol="0">
            <a:spAutoFit/>
          </a:bodyPr>
          <a:lstStyle/>
          <a:p>
            <a:r>
              <a:rPr lang="en-GB" sz="2800" b="1" dirty="0"/>
              <a:t>Saltmarshes are a fantastic and very localised habitat and a superb resource for wildlife.</a:t>
            </a:r>
          </a:p>
          <a:p>
            <a:endParaRPr lang="en-GB" sz="2800" b="1" dirty="0"/>
          </a:p>
          <a:p>
            <a:r>
              <a:rPr lang="en-GB" sz="2800" b="1" dirty="0"/>
              <a:t>Saltmarsh habitats are special, vulnerable and rare within a European context. The mix of marine, freshwater and terrestrial creates a unique habitat.</a:t>
            </a:r>
          </a:p>
          <a:p>
            <a:endParaRPr lang="en-GB" sz="2800" b="1" dirty="0"/>
          </a:p>
          <a:p>
            <a:r>
              <a:rPr lang="en-GB" sz="2800" b="1" dirty="0"/>
              <a:t>Due to their specialist nature and relatively restricted distribution, these habitats are host to a considerable number of rare/scarce plant species</a:t>
            </a:r>
          </a:p>
          <a:p>
            <a:endParaRPr lang="en-GB" dirty="0"/>
          </a:p>
          <a:p>
            <a:r>
              <a:rPr lang="en-GB" dirty="0">
                <a:hlinkClick r:id="rId2"/>
              </a:rPr>
              <a:t>Welsh wildlife Trust: Land Management Toolkit No.9 Saltmarsh and Coastal Grazing Marsh</a:t>
            </a:r>
            <a:endParaRPr lang="en-GB" dirty="0"/>
          </a:p>
        </p:txBody>
      </p:sp>
    </p:spTree>
    <p:extLst>
      <p:ext uri="{BB962C8B-B14F-4D97-AF65-F5344CB8AC3E}">
        <p14:creationId xmlns:p14="http://schemas.microsoft.com/office/powerpoint/2010/main" val="3655244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CD165E-CD46-4AFA-8773-EDEEC6561954}"/>
              </a:ext>
            </a:extLst>
          </p:cNvPr>
          <p:cNvSpPr txBox="1"/>
          <p:nvPr/>
        </p:nvSpPr>
        <p:spPr>
          <a:xfrm>
            <a:off x="220337" y="286441"/>
            <a:ext cx="8802477" cy="6093976"/>
          </a:xfrm>
          <a:prstGeom prst="rect">
            <a:avLst/>
          </a:prstGeom>
          <a:noFill/>
        </p:spPr>
        <p:txBody>
          <a:bodyPr wrap="square" rtlCol="0">
            <a:spAutoFit/>
          </a:bodyPr>
          <a:lstStyle/>
          <a:p>
            <a:pPr algn="ctr"/>
            <a:r>
              <a:rPr lang="en-GB" sz="2400" b="1" dirty="0">
                <a:hlinkClick r:id="rId2"/>
              </a:rPr>
              <a:t>Salt Marsh Wild Flowers </a:t>
            </a:r>
            <a:endParaRPr lang="en-GB" sz="2400" b="1" dirty="0"/>
          </a:p>
          <a:p>
            <a:pPr algn="ctr"/>
            <a:endParaRPr lang="en-GB" sz="2400" b="1" dirty="0"/>
          </a:p>
          <a:p>
            <a:r>
              <a:rPr lang="en-GB" sz="3200" dirty="0"/>
              <a:t> A saltmarsh is a coastal or estuarine habitat, where the land is subject to frequent or occasional flooding, or otherwise affected by the sea, so that the soils are always salty, and often moist.</a:t>
            </a:r>
          </a:p>
          <a:p>
            <a:endParaRPr lang="en-GB" sz="3200" dirty="0"/>
          </a:p>
          <a:p>
            <a:r>
              <a:rPr lang="en-GB" sz="3200" dirty="0"/>
              <a:t>Regions lowest in elevation, closest to the sea, tend to be permanently muddy, and support only a small number of plant species, while inland, the plant cover becomes steadily greater, and a little more diverse. </a:t>
            </a:r>
          </a:p>
          <a:p>
            <a:endParaRPr lang="en-GB" sz="2200" b="1" dirty="0"/>
          </a:p>
        </p:txBody>
      </p:sp>
    </p:spTree>
    <p:extLst>
      <p:ext uri="{BB962C8B-B14F-4D97-AF65-F5344CB8AC3E}">
        <p14:creationId xmlns:p14="http://schemas.microsoft.com/office/powerpoint/2010/main" val="3341641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6511CE2-1AB9-42CA-B32D-646D5A5433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1047750"/>
            <a:ext cx="8458200"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C8CC96C-09DB-4B08-9AE0-0D7A34B5854A}"/>
              </a:ext>
            </a:extLst>
          </p:cNvPr>
          <p:cNvSpPr txBox="1"/>
          <p:nvPr/>
        </p:nvSpPr>
        <p:spPr>
          <a:xfrm>
            <a:off x="738130" y="198301"/>
            <a:ext cx="7711807" cy="584775"/>
          </a:xfrm>
          <a:prstGeom prst="rect">
            <a:avLst/>
          </a:prstGeom>
          <a:noFill/>
        </p:spPr>
        <p:txBody>
          <a:bodyPr wrap="square" rtlCol="0">
            <a:spAutoFit/>
          </a:bodyPr>
          <a:lstStyle/>
          <a:p>
            <a:pPr algn="ctr"/>
            <a:r>
              <a:rPr lang="en-GB" sz="3200" b="1" dirty="0"/>
              <a:t>SALT MARSH ZONES </a:t>
            </a:r>
          </a:p>
        </p:txBody>
      </p:sp>
    </p:spTree>
    <p:extLst>
      <p:ext uri="{BB962C8B-B14F-4D97-AF65-F5344CB8AC3E}">
        <p14:creationId xmlns:p14="http://schemas.microsoft.com/office/powerpoint/2010/main" val="17798563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ACD165E-CD46-4AFA-8773-EDEEC6561954}"/>
              </a:ext>
            </a:extLst>
          </p:cNvPr>
          <p:cNvSpPr txBox="1"/>
          <p:nvPr/>
        </p:nvSpPr>
        <p:spPr>
          <a:xfrm>
            <a:off x="220337" y="286441"/>
            <a:ext cx="8802477" cy="7048083"/>
          </a:xfrm>
          <a:prstGeom prst="rect">
            <a:avLst/>
          </a:prstGeom>
          <a:noFill/>
        </p:spPr>
        <p:txBody>
          <a:bodyPr wrap="square" rtlCol="0">
            <a:spAutoFit/>
          </a:bodyPr>
          <a:lstStyle/>
          <a:p>
            <a:pPr algn="ctr"/>
            <a:r>
              <a:rPr lang="en-GB" sz="3600" b="1" dirty="0">
                <a:hlinkClick r:id="rId2"/>
              </a:rPr>
              <a:t>Salt Marsh Wild Flowers </a:t>
            </a:r>
            <a:endParaRPr lang="en-GB" sz="3600" b="1" dirty="0"/>
          </a:p>
          <a:p>
            <a:pPr algn="ctr"/>
            <a:endParaRPr lang="en-GB" sz="2400" b="1" dirty="0"/>
          </a:p>
          <a:p>
            <a:r>
              <a:rPr lang="en-GB" sz="2600" b="1" dirty="0"/>
              <a:t>Most saltmarsh plants are grasses, sedges or herbs that produce only inconspicuous flowers, in particular those of the </a:t>
            </a:r>
            <a:r>
              <a:rPr lang="en-GB" sz="2600" b="1" dirty="0" err="1"/>
              <a:t>amaranthaceae</a:t>
            </a:r>
            <a:r>
              <a:rPr lang="en-GB" sz="2600" b="1" dirty="0"/>
              <a:t> family. Some saltmarsh species grow only in this habitat, while some are also found in other coastal areas</a:t>
            </a:r>
          </a:p>
          <a:p>
            <a:endParaRPr lang="en-GB" sz="2600" b="1" dirty="0"/>
          </a:p>
          <a:p>
            <a:r>
              <a:rPr lang="en-GB" sz="2600" b="1" dirty="0"/>
              <a:t>In the class - using the FSC guide to Salt Marsh Plants of Britain:</a:t>
            </a:r>
          </a:p>
          <a:p>
            <a:r>
              <a:rPr lang="en-GB" sz="2600" b="1" dirty="0"/>
              <a:t>Pick 5 plants (1 from each zone) and investigate key facts to share with the class </a:t>
            </a:r>
            <a:r>
              <a:rPr lang="en-GB" sz="2000" b="1" dirty="0"/>
              <a:t>(e.g. which zone are they found in; when do they flower; are they food / cover / nesting sites for any fauna; are they used by people e.g. foraging, dyes etc) </a:t>
            </a:r>
          </a:p>
          <a:p>
            <a:endParaRPr lang="en-GB" sz="2200" b="1" dirty="0"/>
          </a:p>
          <a:p>
            <a:r>
              <a:rPr lang="en-GB" sz="1600" b="1" dirty="0"/>
              <a:t>Online see </a:t>
            </a:r>
            <a:r>
              <a:rPr lang="en-GB" sz="1600" b="1" dirty="0">
                <a:hlinkClick r:id="rId2"/>
              </a:rPr>
              <a:t>https://www.uksouthwest.net/wildflowers/saltmarsh-species.shtml</a:t>
            </a:r>
            <a:r>
              <a:rPr lang="en-GB" sz="1600" b="1" dirty="0"/>
              <a:t> </a:t>
            </a:r>
          </a:p>
          <a:p>
            <a:endParaRPr lang="en-GB" sz="1600" b="1" dirty="0"/>
          </a:p>
          <a:p>
            <a:r>
              <a:rPr lang="en-GB" sz="1600" b="1" dirty="0"/>
              <a:t>And Natural Resources Wales – Salt Marsh Habitats Directive </a:t>
            </a:r>
            <a:r>
              <a:rPr lang="en-GB" sz="1600" dirty="0">
                <a:hlinkClick r:id="rId3"/>
              </a:rPr>
              <a:t>https://cdn.naturalresources.wales/media/691897/gn030e-saltmarsh-final-2-mar2019.pdf</a:t>
            </a:r>
            <a:r>
              <a:rPr lang="en-GB" sz="1600" dirty="0"/>
              <a:t> </a:t>
            </a:r>
          </a:p>
          <a:p>
            <a:endParaRPr lang="en-GB" sz="1600" dirty="0"/>
          </a:p>
          <a:p>
            <a:endParaRPr lang="en-GB" sz="1600" b="1" dirty="0"/>
          </a:p>
        </p:txBody>
      </p:sp>
    </p:spTree>
    <p:extLst>
      <p:ext uri="{BB962C8B-B14F-4D97-AF65-F5344CB8AC3E}">
        <p14:creationId xmlns:p14="http://schemas.microsoft.com/office/powerpoint/2010/main" val="2267958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icture containing text, grass, outdoor&#10;&#10;Description automatically generated">
            <a:extLst>
              <a:ext uri="{FF2B5EF4-FFF2-40B4-BE49-F238E27FC236}">
                <a16:creationId xmlns:a16="http://schemas.microsoft.com/office/drawing/2014/main" id="{DA059562-DA23-4858-AE66-9A04F7DBAB3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0247" y="1952681"/>
            <a:ext cx="8423505" cy="3897275"/>
          </a:xfrm>
          <a:prstGeom prst="rect">
            <a:avLst/>
          </a:prstGeom>
          <a:noFill/>
          <a:ln>
            <a:noFill/>
          </a:ln>
        </p:spPr>
      </p:pic>
      <p:sp>
        <p:nvSpPr>
          <p:cNvPr id="3" name="TextBox 2">
            <a:extLst>
              <a:ext uri="{FF2B5EF4-FFF2-40B4-BE49-F238E27FC236}">
                <a16:creationId xmlns:a16="http://schemas.microsoft.com/office/drawing/2014/main" id="{656B8EA2-272C-4004-A0A6-7FE7E6A27CC0}"/>
              </a:ext>
            </a:extLst>
          </p:cNvPr>
          <p:cNvSpPr txBox="1"/>
          <p:nvPr/>
        </p:nvSpPr>
        <p:spPr>
          <a:xfrm>
            <a:off x="360247" y="407624"/>
            <a:ext cx="8067657" cy="1661993"/>
          </a:xfrm>
          <a:prstGeom prst="rect">
            <a:avLst/>
          </a:prstGeom>
          <a:noFill/>
        </p:spPr>
        <p:txBody>
          <a:bodyPr wrap="square" rtlCol="0">
            <a:spAutoFit/>
          </a:bodyPr>
          <a:lstStyle/>
          <a:p>
            <a:r>
              <a:rPr lang="en-GB" b="1" dirty="0"/>
              <a:t>Details of Survey and monitoring methods and analysis is provided in  </a:t>
            </a:r>
            <a:r>
              <a:rPr lang="en-GB" dirty="0">
                <a:hlinkClick r:id="rId3"/>
              </a:rPr>
              <a:t>Natural Resources Wales Benthic habitat assessment guidance for marine developments and activities A guide to characterising and monitoring saltmarsh habitat</a:t>
            </a:r>
            <a:r>
              <a:rPr lang="en-GB" dirty="0"/>
              <a:t>  p26 -31</a:t>
            </a:r>
          </a:p>
          <a:p>
            <a:endParaRPr lang="en-GB" sz="2400" b="1" dirty="0"/>
          </a:p>
          <a:p>
            <a:r>
              <a:rPr lang="en-GB" sz="2400" b="1" dirty="0"/>
              <a:t>Transects and Quadrats will do just fine  </a:t>
            </a:r>
          </a:p>
        </p:txBody>
      </p:sp>
    </p:spTree>
    <p:extLst>
      <p:ext uri="{BB962C8B-B14F-4D97-AF65-F5344CB8AC3E}">
        <p14:creationId xmlns:p14="http://schemas.microsoft.com/office/powerpoint/2010/main" val="24193065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31FAE4-34D4-4D56-BD97-D8F5F86593D2}"/>
              </a:ext>
            </a:extLst>
          </p:cNvPr>
          <p:cNvSpPr txBox="1"/>
          <p:nvPr/>
        </p:nvSpPr>
        <p:spPr>
          <a:xfrm>
            <a:off x="352540" y="308470"/>
            <a:ext cx="8394853" cy="1785104"/>
          </a:xfrm>
          <a:prstGeom prst="rect">
            <a:avLst/>
          </a:prstGeom>
          <a:noFill/>
        </p:spPr>
        <p:txBody>
          <a:bodyPr wrap="square" rtlCol="0">
            <a:spAutoFit/>
          </a:bodyPr>
          <a:lstStyle/>
          <a:p>
            <a:pPr algn="ctr"/>
            <a:r>
              <a:rPr lang="en-GB" sz="3200" b="1" dirty="0"/>
              <a:t>Biodiversity Sampling </a:t>
            </a:r>
          </a:p>
          <a:p>
            <a:endParaRPr lang="en-GB" dirty="0"/>
          </a:p>
          <a:p>
            <a:r>
              <a:rPr lang="en-GB" sz="2400" b="1" dirty="0"/>
              <a:t>Quadrats</a:t>
            </a:r>
            <a:r>
              <a:rPr lang="en-GB" dirty="0"/>
              <a:t> See </a:t>
            </a:r>
            <a:r>
              <a:rPr lang="en-GB" dirty="0" err="1">
                <a:hlinkClick r:id="rId2"/>
              </a:rPr>
              <a:t>MARINe</a:t>
            </a:r>
            <a:r>
              <a:rPr lang="en-GB" dirty="0">
                <a:hlinkClick r:id="rId2"/>
              </a:rPr>
              <a:t> Multi-Agency Rocky Intertidal Network - Biodiversity Methods </a:t>
            </a:r>
            <a:endParaRPr lang="en-GB" dirty="0"/>
          </a:p>
          <a:p>
            <a:endParaRPr lang="en-GB" dirty="0"/>
          </a:p>
          <a:p>
            <a:endParaRPr lang="en-GB" dirty="0"/>
          </a:p>
        </p:txBody>
      </p:sp>
      <p:pic>
        <p:nvPicPr>
          <p:cNvPr id="4098" name="Picture 2">
            <a:extLst>
              <a:ext uri="{FF2B5EF4-FFF2-40B4-BE49-F238E27FC236}">
                <a16:creationId xmlns:a16="http://schemas.microsoft.com/office/drawing/2014/main" id="{F0A76AD0-B29D-422D-83DC-80A6B8F67E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522" y="1787832"/>
            <a:ext cx="3403752" cy="2552814"/>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aunders Reef Biodiversity site">
            <a:extLst>
              <a:ext uri="{FF2B5EF4-FFF2-40B4-BE49-F238E27FC236}">
                <a16:creationId xmlns:a16="http://schemas.microsoft.com/office/drawing/2014/main" id="{F8D47EE8-9DFD-4166-B8EB-E2228AA224F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04172" y="4724170"/>
            <a:ext cx="5187426" cy="188044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Biodiversity Survey set up at Kibesillah Hill, CA">
            <a:extLst>
              <a:ext uri="{FF2B5EF4-FFF2-40B4-BE49-F238E27FC236}">
                <a16:creationId xmlns:a16="http://schemas.microsoft.com/office/drawing/2014/main" id="{C2AD04AA-A58A-4F75-A7A9-70442529789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84598" y="1878032"/>
            <a:ext cx="4403842" cy="2761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15865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5D84CF5-AD31-4DF5-A0D3-5FDC35FD40F8}"/>
              </a:ext>
            </a:extLst>
          </p:cNvPr>
          <p:cNvSpPr txBox="1"/>
          <p:nvPr/>
        </p:nvSpPr>
        <p:spPr>
          <a:xfrm>
            <a:off x="264405" y="143215"/>
            <a:ext cx="8626207" cy="584775"/>
          </a:xfrm>
          <a:prstGeom prst="rect">
            <a:avLst/>
          </a:prstGeom>
          <a:noFill/>
        </p:spPr>
        <p:txBody>
          <a:bodyPr wrap="square" rtlCol="0">
            <a:spAutoFit/>
          </a:bodyPr>
          <a:lstStyle/>
          <a:p>
            <a:pPr algn="ctr"/>
            <a:r>
              <a:rPr lang="en-GB" sz="3200" b="1" dirty="0"/>
              <a:t>TRANSECTS</a:t>
            </a:r>
          </a:p>
        </p:txBody>
      </p:sp>
      <p:sp>
        <p:nvSpPr>
          <p:cNvPr id="3" name="TextBox 2">
            <a:extLst>
              <a:ext uri="{FF2B5EF4-FFF2-40B4-BE49-F238E27FC236}">
                <a16:creationId xmlns:a16="http://schemas.microsoft.com/office/drawing/2014/main" id="{CCC8BE74-D0C1-47F9-A57A-39F42E6A0E57}"/>
              </a:ext>
            </a:extLst>
          </p:cNvPr>
          <p:cNvSpPr txBox="1"/>
          <p:nvPr/>
        </p:nvSpPr>
        <p:spPr>
          <a:xfrm>
            <a:off x="154236" y="815249"/>
            <a:ext cx="8879594" cy="2123658"/>
          </a:xfrm>
          <a:prstGeom prst="rect">
            <a:avLst/>
          </a:prstGeom>
          <a:noFill/>
        </p:spPr>
        <p:txBody>
          <a:bodyPr wrap="square" rtlCol="0">
            <a:spAutoFit/>
          </a:bodyPr>
          <a:lstStyle/>
          <a:p>
            <a:r>
              <a:rPr lang="en-GB" dirty="0"/>
              <a:t>See </a:t>
            </a:r>
            <a:r>
              <a:rPr lang="en-GB" dirty="0">
                <a:hlinkClick r:id="rId2"/>
              </a:rPr>
              <a:t>e.g. Community-led Marine Biodiversity Monitoring Handbook </a:t>
            </a:r>
            <a:r>
              <a:rPr lang="en-GB" dirty="0"/>
              <a:t>  </a:t>
            </a:r>
            <a:r>
              <a:rPr lang="en-GB" sz="2400" b="1" dirty="0"/>
              <a:t>Seaweed Survey </a:t>
            </a:r>
          </a:p>
          <a:p>
            <a:endParaRPr lang="en-GB" dirty="0"/>
          </a:p>
          <a:p>
            <a:r>
              <a:rPr lang="en-GB" dirty="0"/>
              <a:t>Set up a transect line from the top of the shore to the low tide water line. Record the exact position of this transect line by taking GPS coordinates and a photograph at the start and end point. Work down the line, and 2m either side of it, identifying the dominant seaweed species. These will change as you work down from the upper to lower shores as different</a:t>
            </a:r>
          </a:p>
          <a:p>
            <a:r>
              <a:rPr lang="en-GB" dirty="0"/>
              <a:t>seaweeds are adapted to survive in different environments. </a:t>
            </a:r>
          </a:p>
        </p:txBody>
      </p:sp>
      <p:pic>
        <p:nvPicPr>
          <p:cNvPr id="5" name="Picture 4" descr="A picture containing grass, outdoor&#10;&#10;Description automatically generated">
            <a:extLst>
              <a:ext uri="{FF2B5EF4-FFF2-40B4-BE49-F238E27FC236}">
                <a16:creationId xmlns:a16="http://schemas.microsoft.com/office/drawing/2014/main" id="{912F4704-4FC1-4243-8C8B-DEB154E989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4446" y="2933833"/>
            <a:ext cx="6468378" cy="3524742"/>
          </a:xfrm>
          <a:prstGeom prst="rect">
            <a:avLst/>
          </a:prstGeom>
        </p:spPr>
      </p:pic>
    </p:spTree>
    <p:extLst>
      <p:ext uri="{BB962C8B-B14F-4D97-AF65-F5344CB8AC3E}">
        <p14:creationId xmlns:p14="http://schemas.microsoft.com/office/powerpoint/2010/main" val="754708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ransects-graph-sm">
            <a:extLst>
              <a:ext uri="{FF2B5EF4-FFF2-40B4-BE49-F238E27FC236}">
                <a16:creationId xmlns:a16="http://schemas.microsoft.com/office/drawing/2014/main" id="{53CFADE7-B68E-481B-9776-D4464CD2DC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5149" y="917096"/>
            <a:ext cx="5233701" cy="626881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5D84CF5-AD31-4DF5-A0D3-5FDC35FD40F8}"/>
              </a:ext>
            </a:extLst>
          </p:cNvPr>
          <p:cNvSpPr txBox="1"/>
          <p:nvPr/>
        </p:nvSpPr>
        <p:spPr>
          <a:xfrm>
            <a:off x="264405" y="209318"/>
            <a:ext cx="8626207" cy="584775"/>
          </a:xfrm>
          <a:prstGeom prst="rect">
            <a:avLst/>
          </a:prstGeom>
          <a:noFill/>
        </p:spPr>
        <p:txBody>
          <a:bodyPr wrap="square" rtlCol="0">
            <a:spAutoFit/>
          </a:bodyPr>
          <a:lstStyle/>
          <a:p>
            <a:pPr algn="ctr"/>
            <a:r>
              <a:rPr lang="en-GB" sz="3200" b="1" dirty="0"/>
              <a:t>TRANSECTS</a:t>
            </a:r>
          </a:p>
        </p:txBody>
      </p:sp>
    </p:spTree>
    <p:extLst>
      <p:ext uri="{BB962C8B-B14F-4D97-AF65-F5344CB8AC3E}">
        <p14:creationId xmlns:p14="http://schemas.microsoft.com/office/powerpoint/2010/main" val="18406371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27CF49-5E22-40B7-AF0F-74AB968E13ED}"/>
              </a:ext>
            </a:extLst>
          </p:cNvPr>
          <p:cNvSpPr txBox="1"/>
          <p:nvPr/>
        </p:nvSpPr>
        <p:spPr>
          <a:xfrm>
            <a:off x="319489" y="209319"/>
            <a:ext cx="8560106" cy="1077218"/>
          </a:xfrm>
          <a:prstGeom prst="rect">
            <a:avLst/>
          </a:prstGeom>
          <a:noFill/>
        </p:spPr>
        <p:txBody>
          <a:bodyPr wrap="square" rtlCol="0">
            <a:spAutoFit/>
          </a:bodyPr>
          <a:lstStyle/>
          <a:p>
            <a:pPr algn="ctr"/>
            <a:r>
              <a:rPr lang="en-GB" sz="3200" b="1" dirty="0"/>
              <a:t>Management of Key Coastal Habitats</a:t>
            </a:r>
          </a:p>
          <a:p>
            <a:pPr algn="ctr"/>
            <a:r>
              <a:rPr lang="en-GB" sz="3200" b="1" dirty="0"/>
              <a:t> for Biodiversity and Flooding Mitigation </a:t>
            </a:r>
          </a:p>
        </p:txBody>
      </p:sp>
      <p:sp>
        <p:nvSpPr>
          <p:cNvPr id="3" name="TextBox 2">
            <a:extLst>
              <a:ext uri="{FF2B5EF4-FFF2-40B4-BE49-F238E27FC236}">
                <a16:creationId xmlns:a16="http://schemas.microsoft.com/office/drawing/2014/main" id="{8DFA4821-58CC-499C-A91D-0204DE059CF1}"/>
              </a:ext>
            </a:extLst>
          </p:cNvPr>
          <p:cNvSpPr txBox="1"/>
          <p:nvPr/>
        </p:nvSpPr>
        <p:spPr>
          <a:xfrm>
            <a:off x="209320" y="1366091"/>
            <a:ext cx="8780443" cy="5324535"/>
          </a:xfrm>
          <a:prstGeom prst="rect">
            <a:avLst/>
          </a:prstGeom>
          <a:noFill/>
        </p:spPr>
        <p:txBody>
          <a:bodyPr wrap="square" rtlCol="0">
            <a:spAutoFit/>
          </a:bodyPr>
          <a:lstStyle/>
          <a:p>
            <a:pPr algn="ctr"/>
            <a:r>
              <a:rPr lang="en-GB" sz="3200" b="1" dirty="0"/>
              <a:t>Salt Marsh</a:t>
            </a:r>
          </a:p>
          <a:p>
            <a:r>
              <a:rPr lang="en-GB" sz="2000" b="1" dirty="0"/>
              <a:t>Natural Resources Wales - </a:t>
            </a:r>
            <a:r>
              <a:rPr lang="en-GB" sz="2000" b="1" dirty="0">
                <a:hlinkClick r:id="rId2"/>
              </a:rPr>
              <a:t>Nature-based solutions for coastal management:</a:t>
            </a:r>
            <a:endParaRPr lang="en-GB" sz="2000" b="1" dirty="0"/>
          </a:p>
          <a:p>
            <a:endParaRPr lang="en-GB" sz="2400" b="1" dirty="0"/>
          </a:p>
          <a:p>
            <a:r>
              <a:rPr lang="en-GB" sz="2400" b="1" dirty="0"/>
              <a:t>Cwm Ivy (National Trust): as </a:t>
            </a:r>
            <a:r>
              <a:rPr lang="en-GB" sz="2400" b="1" dirty="0">
                <a:hlinkClick r:id="rId3"/>
              </a:rPr>
              <a:t>Habitat Creation Project</a:t>
            </a:r>
            <a:r>
              <a:rPr lang="en-GB" sz="2400" b="1" dirty="0"/>
              <a:t> </a:t>
            </a:r>
          </a:p>
          <a:p>
            <a:r>
              <a:rPr lang="en-GB" sz="2400" b="1" dirty="0"/>
              <a:t>and as an established project: </a:t>
            </a:r>
            <a:r>
              <a:rPr lang="en-GB" sz="2400" b="1" dirty="0">
                <a:hlinkClick r:id="rId4"/>
              </a:rPr>
              <a:t>Where the sea comes in</a:t>
            </a:r>
            <a:r>
              <a:rPr lang="en-GB" sz="2400" b="1" dirty="0"/>
              <a:t>  </a:t>
            </a:r>
          </a:p>
          <a:p>
            <a:r>
              <a:rPr lang="en-GB" sz="2400" dirty="0"/>
              <a:t>See National Trust Report </a:t>
            </a:r>
            <a:r>
              <a:rPr lang="en-GB" sz="2400" dirty="0">
                <a:hlinkClick r:id="rId5"/>
              </a:rPr>
              <a:t>Shifting Shores playing our part at the coast </a:t>
            </a:r>
            <a:endParaRPr lang="en-GB" sz="2400" dirty="0"/>
          </a:p>
          <a:p>
            <a:endParaRPr lang="en-GB" sz="2400" dirty="0"/>
          </a:p>
          <a:p>
            <a:r>
              <a:rPr lang="en-GB" sz="2400" b="1" dirty="0"/>
              <a:t>Crymlyn Burrows </a:t>
            </a:r>
            <a:r>
              <a:rPr lang="en-GB" sz="2400" dirty="0">
                <a:hlinkClick r:id="rId6"/>
              </a:rPr>
              <a:t>Neath Port Talbot County Borough Council Crymlyn Burrows &amp; </a:t>
            </a:r>
            <a:r>
              <a:rPr lang="en-GB" sz="2400" dirty="0" err="1">
                <a:hlinkClick r:id="rId6"/>
              </a:rPr>
              <a:t>Baglan</a:t>
            </a:r>
            <a:r>
              <a:rPr lang="en-GB" sz="2400" dirty="0">
                <a:hlinkClick r:id="rId6"/>
              </a:rPr>
              <a:t> Burrows Geomorphological Assessment 2014</a:t>
            </a:r>
            <a:r>
              <a:rPr lang="en-GB" sz="2400" dirty="0"/>
              <a:t>  visitor info for </a:t>
            </a:r>
            <a:r>
              <a:rPr lang="en-GB" sz="2400" dirty="0">
                <a:hlinkClick r:id="rId7"/>
              </a:rPr>
              <a:t>Swansea Uni access and management </a:t>
            </a:r>
            <a:endParaRPr lang="en-GB" sz="2400" dirty="0"/>
          </a:p>
          <a:p>
            <a:endParaRPr lang="en-GB" dirty="0"/>
          </a:p>
          <a:p>
            <a:r>
              <a:rPr lang="en-GB" dirty="0"/>
              <a:t>See also </a:t>
            </a:r>
            <a:r>
              <a:rPr lang="en-GB" dirty="0">
                <a:hlinkClick r:id="rId8"/>
              </a:rPr>
              <a:t>Saltmarsh management manual</a:t>
            </a:r>
            <a:r>
              <a:rPr lang="en-GB" dirty="0"/>
              <a:t>  </a:t>
            </a:r>
            <a:r>
              <a:rPr lang="en-GB" b="1" dirty="0"/>
              <a:t>(Joint Defra / Environment Agency Flood and Coastal Erosion Risk Management R&amp;D Programme R&amp;D Technical Report SC030220, its 2007 but still a good source)   </a:t>
            </a:r>
          </a:p>
        </p:txBody>
      </p:sp>
    </p:spTree>
    <p:extLst>
      <p:ext uri="{BB962C8B-B14F-4D97-AF65-F5344CB8AC3E}">
        <p14:creationId xmlns:p14="http://schemas.microsoft.com/office/powerpoint/2010/main" val="2247344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E268E2-AD26-4105-8BE1-E18E4A10EE7D}"/>
              </a:ext>
            </a:extLst>
          </p:cNvPr>
          <p:cNvSpPr txBox="1"/>
          <p:nvPr/>
        </p:nvSpPr>
        <p:spPr>
          <a:xfrm>
            <a:off x="473725" y="473725"/>
            <a:ext cx="8494005" cy="5909310"/>
          </a:xfrm>
          <a:prstGeom prst="rect">
            <a:avLst/>
          </a:prstGeom>
          <a:noFill/>
        </p:spPr>
        <p:txBody>
          <a:bodyPr wrap="square" rtlCol="0">
            <a:spAutoFit/>
          </a:bodyPr>
          <a:lstStyle/>
          <a:p>
            <a:r>
              <a:rPr lang="en-GB" sz="2400" b="1" dirty="0"/>
              <a:t>Did you know ………..?</a:t>
            </a:r>
          </a:p>
          <a:p>
            <a:endParaRPr lang="en-GB" sz="2400" b="1" dirty="0"/>
          </a:p>
          <a:p>
            <a:r>
              <a:rPr lang="en-GB" sz="2400" b="1" dirty="0"/>
              <a:t>Fungi are essential to the creation and long-term maintenance of dune systems, helping to protect the coasts of Wales from flooding. They enable vascular plants to colonize dunes by accreting sand grains allowing pioneering plants to establish and dunes to build. </a:t>
            </a:r>
          </a:p>
          <a:p>
            <a:endParaRPr lang="en-GB" sz="2400" b="1" dirty="0"/>
          </a:p>
          <a:p>
            <a:r>
              <a:rPr lang="en-GB" sz="2400" b="1" dirty="0"/>
              <a:t>Over 14% of the Welsh coastline is comprised of dune systems (a higher percentage than in England) and these, together with upland unimproved grasslands, give rise to a significant and distinctive element in the </a:t>
            </a:r>
            <a:r>
              <a:rPr lang="en-GB" sz="2400" b="1" dirty="0" err="1"/>
              <a:t>mycota</a:t>
            </a:r>
            <a:r>
              <a:rPr lang="en-GB" sz="2400" b="1" dirty="0"/>
              <a:t> of Wales.</a:t>
            </a:r>
          </a:p>
          <a:p>
            <a:endParaRPr lang="en-GB" sz="2400" b="1" dirty="0"/>
          </a:p>
          <a:p>
            <a:r>
              <a:rPr lang="en-GB" sz="2400" b="1" dirty="0"/>
              <a:t>See </a:t>
            </a:r>
            <a:r>
              <a:rPr lang="en-GB" sz="2400" b="1" dirty="0">
                <a:hlinkClick r:id="rId2"/>
              </a:rPr>
              <a:t>Natural Resources Wales Welsh Dune Fungi: Data Collation, Evaluation and Conservation Priorities </a:t>
            </a:r>
            <a:endParaRPr lang="en-GB" sz="2400" b="1" dirty="0"/>
          </a:p>
          <a:p>
            <a:endParaRPr lang="en-GB" dirty="0"/>
          </a:p>
        </p:txBody>
      </p:sp>
    </p:spTree>
    <p:extLst>
      <p:ext uri="{BB962C8B-B14F-4D97-AF65-F5344CB8AC3E}">
        <p14:creationId xmlns:p14="http://schemas.microsoft.com/office/powerpoint/2010/main" val="63114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une Brittlestem mushroom adjacent to Marram Grass">
            <a:extLst>
              <a:ext uri="{FF2B5EF4-FFF2-40B4-BE49-F238E27FC236}">
                <a16:creationId xmlns:a16="http://schemas.microsoft.com/office/drawing/2014/main" id="{667FB126-AAB9-49AB-AFF2-4A625C56EB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2585" y="3265123"/>
            <a:ext cx="6338829" cy="329619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E7859EAC-CDD0-4E38-97D4-06B62D00C743}"/>
              </a:ext>
            </a:extLst>
          </p:cNvPr>
          <p:cNvSpPr txBox="1"/>
          <p:nvPr/>
        </p:nvSpPr>
        <p:spPr>
          <a:xfrm>
            <a:off x="143219" y="143219"/>
            <a:ext cx="8813493" cy="3016210"/>
          </a:xfrm>
          <a:prstGeom prst="rect">
            <a:avLst/>
          </a:prstGeom>
          <a:noFill/>
        </p:spPr>
        <p:txBody>
          <a:bodyPr wrap="square" rtlCol="0">
            <a:spAutoFit/>
          </a:bodyPr>
          <a:lstStyle/>
          <a:p>
            <a:r>
              <a:rPr lang="en-GB" sz="2800" b="1" dirty="0"/>
              <a:t>Dune </a:t>
            </a:r>
            <a:r>
              <a:rPr lang="en-GB" sz="2800" b="1" dirty="0" err="1"/>
              <a:t>Brittlestems</a:t>
            </a:r>
            <a:r>
              <a:rPr lang="en-GB" sz="2800" b="1" dirty="0"/>
              <a:t> </a:t>
            </a:r>
            <a:r>
              <a:rPr lang="en-GB" dirty="0"/>
              <a:t>are saprotrophic on dead Marram Grass (</a:t>
            </a:r>
            <a:r>
              <a:rPr lang="en-GB" dirty="0" err="1"/>
              <a:t>Ammophila</a:t>
            </a:r>
            <a:r>
              <a:rPr lang="en-GB" dirty="0"/>
              <a:t> arenaria), and these little mushrooms can sometimes be found remarkably close to the littoral line, although stable dune slopes and dune slacks are the best places to look for them.</a:t>
            </a:r>
          </a:p>
          <a:p>
            <a:r>
              <a:rPr lang="en-GB" dirty="0"/>
              <a:t>Distribution</a:t>
            </a:r>
          </a:p>
          <a:p>
            <a:r>
              <a:rPr lang="en-GB" dirty="0"/>
              <a:t>Fairly common and widespread in coastal dunes around Britain and Ireland, </a:t>
            </a:r>
            <a:r>
              <a:rPr lang="en-GB" dirty="0" err="1"/>
              <a:t>Psathyrella</a:t>
            </a:r>
            <a:r>
              <a:rPr lang="en-GB" dirty="0"/>
              <a:t> </a:t>
            </a:r>
            <a:r>
              <a:rPr lang="en-GB" dirty="0" err="1"/>
              <a:t>ammophila</a:t>
            </a:r>
            <a:r>
              <a:rPr lang="en-GB" dirty="0"/>
              <a:t> occurs in other coastal regions of northern Europe,</a:t>
            </a:r>
          </a:p>
          <a:p>
            <a:endParaRPr lang="en-GB" dirty="0"/>
          </a:p>
          <a:p>
            <a:r>
              <a:rPr lang="en-GB" dirty="0"/>
              <a:t>Variable in colour but often swarthy, Dune </a:t>
            </a:r>
            <a:r>
              <a:rPr lang="en-GB" dirty="0" err="1"/>
              <a:t>Brittlestems</a:t>
            </a:r>
            <a:r>
              <a:rPr lang="en-GB" dirty="0"/>
              <a:t> usually fruit either singly or in small groups. The appearance of these salt-tolerant fungi is very variable, dependent on age and exposure to sunlight</a:t>
            </a:r>
          </a:p>
        </p:txBody>
      </p:sp>
    </p:spTree>
    <p:extLst>
      <p:ext uri="{BB962C8B-B14F-4D97-AF65-F5344CB8AC3E}">
        <p14:creationId xmlns:p14="http://schemas.microsoft.com/office/powerpoint/2010/main" val="337377095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995D87-FB16-447B-82F9-8272ED2134AD}"/>
              </a:ext>
            </a:extLst>
          </p:cNvPr>
          <p:cNvSpPr txBox="1"/>
          <p:nvPr/>
        </p:nvSpPr>
        <p:spPr>
          <a:xfrm>
            <a:off x="440675" y="517793"/>
            <a:ext cx="8273667" cy="4524315"/>
          </a:xfrm>
          <a:prstGeom prst="rect">
            <a:avLst/>
          </a:prstGeom>
          <a:noFill/>
        </p:spPr>
        <p:txBody>
          <a:bodyPr wrap="square" rtlCol="0">
            <a:spAutoFit/>
          </a:bodyPr>
          <a:lstStyle/>
          <a:p>
            <a:r>
              <a:rPr lang="en-GB" dirty="0"/>
              <a:t>Crymlyn Burrows Biodiversity – Species to look for </a:t>
            </a:r>
          </a:p>
          <a:p>
            <a:endParaRPr lang="en-GB" dirty="0"/>
          </a:p>
          <a:p>
            <a:r>
              <a:rPr lang="en-GB" dirty="0">
                <a:hlinkClick r:id="rId2"/>
              </a:rPr>
              <a:t>http://goweros.blogspot.com/2013/09/crymlyn-burrows-biodiversity-hotspot.html</a:t>
            </a:r>
            <a:r>
              <a:rPr lang="en-GB" dirty="0"/>
              <a:t> </a:t>
            </a:r>
          </a:p>
          <a:p>
            <a:endParaRPr lang="en-GB" dirty="0"/>
          </a:p>
          <a:p>
            <a:endParaRPr lang="en-GB" dirty="0"/>
          </a:p>
          <a:p>
            <a:r>
              <a:rPr lang="en-GB" dirty="0"/>
              <a:t>Natural Resources Wales – salt March habitats directive </a:t>
            </a:r>
            <a:r>
              <a:rPr lang="en-GB" dirty="0">
                <a:hlinkClick r:id="rId3"/>
              </a:rPr>
              <a:t>https://cdn.naturalresources.wales/media/691897/gn030e-saltmarsh-final-2-mar2019.pdf</a:t>
            </a:r>
            <a:r>
              <a:rPr lang="en-GB" dirty="0"/>
              <a:t> </a:t>
            </a:r>
          </a:p>
          <a:p>
            <a:endParaRPr lang="en-GB" dirty="0"/>
          </a:p>
          <a:p>
            <a:r>
              <a:rPr lang="en-GB" b="1" i="0" dirty="0">
                <a:solidFill>
                  <a:srgbClr val="005C75"/>
                </a:solidFill>
                <a:effectLst/>
                <a:latin typeface="Verdana" panose="020B0604030504040204" pitchFamily="34" charset="0"/>
              </a:rPr>
              <a:t>Saltmarsh Wildflowers </a:t>
            </a:r>
            <a:r>
              <a:rPr lang="en-GB" b="1" i="0" dirty="0">
                <a:solidFill>
                  <a:srgbClr val="005C75"/>
                </a:solidFill>
                <a:effectLst/>
                <a:latin typeface="Verdana" panose="020B0604030504040204" pitchFamily="34" charset="0"/>
                <a:hlinkClick r:id="rId4"/>
              </a:rPr>
              <a:t>https://www.uksouthwest.net/wildflowers/saltmarsh-species.shtml</a:t>
            </a:r>
            <a:r>
              <a:rPr lang="en-GB" b="1" i="0" dirty="0">
                <a:solidFill>
                  <a:srgbClr val="005C75"/>
                </a:solidFill>
                <a:effectLst/>
                <a:latin typeface="Verdana" panose="020B0604030504040204" pitchFamily="34" charset="0"/>
              </a:rPr>
              <a:t> </a:t>
            </a:r>
          </a:p>
          <a:p>
            <a:endParaRPr lang="en-GB" b="1" dirty="0">
              <a:solidFill>
                <a:srgbClr val="005C75"/>
              </a:solidFill>
              <a:latin typeface="Verdana" panose="020B0604030504040204" pitchFamily="34" charset="0"/>
            </a:endParaRPr>
          </a:p>
          <a:p>
            <a:r>
              <a:rPr lang="en-GB" dirty="0"/>
              <a:t>Dune Fungi! </a:t>
            </a:r>
            <a:r>
              <a:rPr lang="en-GB" dirty="0">
                <a:hlinkClick r:id="rId5"/>
              </a:rPr>
              <a:t>https://cdn.cyfoethnaturiol.cymru/media/685004/report-134-welsh-dune-fungi-data-priorities.pdf</a:t>
            </a:r>
            <a:r>
              <a:rPr lang="en-GB" dirty="0"/>
              <a:t> </a:t>
            </a:r>
          </a:p>
          <a:p>
            <a:endParaRPr lang="en-GB" dirty="0"/>
          </a:p>
        </p:txBody>
      </p:sp>
    </p:spTree>
    <p:extLst>
      <p:ext uri="{BB962C8B-B14F-4D97-AF65-F5344CB8AC3E}">
        <p14:creationId xmlns:p14="http://schemas.microsoft.com/office/powerpoint/2010/main" val="4561703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5E33591-62E7-47A5-9342-C9F81E0A2BD5}"/>
              </a:ext>
            </a:extLst>
          </p:cNvPr>
          <p:cNvSpPr txBox="1"/>
          <p:nvPr/>
        </p:nvSpPr>
        <p:spPr>
          <a:xfrm>
            <a:off x="484742" y="506776"/>
            <a:ext cx="8405870" cy="3170099"/>
          </a:xfrm>
          <a:prstGeom prst="rect">
            <a:avLst/>
          </a:prstGeom>
          <a:noFill/>
        </p:spPr>
        <p:txBody>
          <a:bodyPr wrap="square" rtlCol="0">
            <a:spAutoFit/>
          </a:bodyPr>
          <a:lstStyle/>
          <a:p>
            <a:pPr algn="ctr"/>
            <a:r>
              <a:rPr lang="en-GB" sz="4000" b="1" dirty="0"/>
              <a:t>ACTIVISM IN RELATION TO </a:t>
            </a:r>
          </a:p>
          <a:p>
            <a:pPr algn="ctr"/>
            <a:r>
              <a:rPr lang="en-GB" sz="4000" b="1" dirty="0"/>
              <a:t>REWILDING AND </a:t>
            </a:r>
          </a:p>
          <a:p>
            <a:pPr algn="ctr"/>
            <a:r>
              <a:rPr lang="en-GB" sz="4000" b="1" dirty="0"/>
              <a:t>RESTORATION ECOLOGY</a:t>
            </a:r>
          </a:p>
          <a:p>
            <a:pPr algn="ctr"/>
            <a:r>
              <a:rPr lang="en-GB" sz="4000" b="1" dirty="0"/>
              <a:t> </a:t>
            </a:r>
          </a:p>
          <a:p>
            <a:pPr algn="ctr"/>
            <a:r>
              <a:rPr lang="en-GB" sz="4000" b="1" dirty="0"/>
              <a:t>CONTROVERSIES AND DEBATES </a:t>
            </a:r>
          </a:p>
        </p:txBody>
      </p:sp>
    </p:spTree>
    <p:extLst>
      <p:ext uri="{BB962C8B-B14F-4D97-AF65-F5344CB8AC3E}">
        <p14:creationId xmlns:p14="http://schemas.microsoft.com/office/powerpoint/2010/main" val="22838499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927CF49-5E22-40B7-AF0F-74AB968E13ED}"/>
              </a:ext>
            </a:extLst>
          </p:cNvPr>
          <p:cNvSpPr txBox="1"/>
          <p:nvPr/>
        </p:nvSpPr>
        <p:spPr>
          <a:xfrm>
            <a:off x="319489" y="209319"/>
            <a:ext cx="8560106" cy="1077218"/>
          </a:xfrm>
          <a:prstGeom prst="rect">
            <a:avLst/>
          </a:prstGeom>
          <a:noFill/>
        </p:spPr>
        <p:txBody>
          <a:bodyPr wrap="square" rtlCol="0">
            <a:spAutoFit/>
          </a:bodyPr>
          <a:lstStyle/>
          <a:p>
            <a:pPr algn="ctr"/>
            <a:r>
              <a:rPr lang="en-GB" sz="3200" b="1" dirty="0"/>
              <a:t>Management of Key Coastal Habitats</a:t>
            </a:r>
          </a:p>
          <a:p>
            <a:pPr algn="ctr"/>
            <a:r>
              <a:rPr lang="en-GB" sz="3200" b="1" dirty="0"/>
              <a:t> for Biodiversity and Flooding Mitigation </a:t>
            </a:r>
          </a:p>
        </p:txBody>
      </p:sp>
      <p:sp>
        <p:nvSpPr>
          <p:cNvPr id="3" name="TextBox 2">
            <a:extLst>
              <a:ext uri="{FF2B5EF4-FFF2-40B4-BE49-F238E27FC236}">
                <a16:creationId xmlns:a16="http://schemas.microsoft.com/office/drawing/2014/main" id="{8DFA4821-58CC-499C-A91D-0204DE059CF1}"/>
              </a:ext>
            </a:extLst>
          </p:cNvPr>
          <p:cNvSpPr txBox="1"/>
          <p:nvPr/>
        </p:nvSpPr>
        <p:spPr>
          <a:xfrm>
            <a:off x="209320" y="1366091"/>
            <a:ext cx="8780443" cy="5324535"/>
          </a:xfrm>
          <a:prstGeom prst="rect">
            <a:avLst/>
          </a:prstGeom>
          <a:noFill/>
        </p:spPr>
        <p:txBody>
          <a:bodyPr wrap="square" rtlCol="0">
            <a:spAutoFit/>
          </a:bodyPr>
          <a:lstStyle/>
          <a:p>
            <a:pPr algn="ctr"/>
            <a:r>
              <a:rPr lang="en-GB" sz="3200" b="1" dirty="0"/>
              <a:t>Salt Marsh</a:t>
            </a:r>
          </a:p>
          <a:p>
            <a:r>
              <a:rPr lang="en-GB" sz="2000" b="1" dirty="0"/>
              <a:t>Natural Resources Wales - </a:t>
            </a:r>
            <a:r>
              <a:rPr lang="en-GB" sz="2000" b="1" dirty="0">
                <a:hlinkClick r:id="rId2"/>
              </a:rPr>
              <a:t>Nature-based solutions for coastal management:</a:t>
            </a:r>
            <a:endParaRPr lang="en-GB" sz="2000" b="1" dirty="0"/>
          </a:p>
          <a:p>
            <a:endParaRPr lang="en-GB" sz="2400" b="1" dirty="0"/>
          </a:p>
          <a:p>
            <a:r>
              <a:rPr lang="en-GB" sz="2400" b="1" dirty="0"/>
              <a:t>Cwm Ivy (National Trust): as </a:t>
            </a:r>
            <a:r>
              <a:rPr lang="en-GB" sz="2400" b="1" dirty="0">
                <a:hlinkClick r:id="rId3"/>
              </a:rPr>
              <a:t>Habitat Creation Project</a:t>
            </a:r>
            <a:r>
              <a:rPr lang="en-GB" sz="2400" b="1" dirty="0"/>
              <a:t> </a:t>
            </a:r>
          </a:p>
          <a:p>
            <a:r>
              <a:rPr lang="en-GB" sz="2400" b="1" dirty="0"/>
              <a:t>and as an established project: </a:t>
            </a:r>
            <a:r>
              <a:rPr lang="en-GB" sz="2400" b="1" dirty="0">
                <a:hlinkClick r:id="rId4"/>
              </a:rPr>
              <a:t>Where the sea comes in</a:t>
            </a:r>
            <a:r>
              <a:rPr lang="en-GB" sz="2400" b="1" dirty="0"/>
              <a:t>  </a:t>
            </a:r>
          </a:p>
          <a:p>
            <a:r>
              <a:rPr lang="en-GB" sz="2400" dirty="0"/>
              <a:t>See National Trust Report </a:t>
            </a:r>
            <a:r>
              <a:rPr lang="en-GB" sz="2400" dirty="0">
                <a:hlinkClick r:id="rId5"/>
              </a:rPr>
              <a:t>Shifting Shores playing our part at the coast </a:t>
            </a:r>
            <a:endParaRPr lang="en-GB" sz="2400" dirty="0"/>
          </a:p>
          <a:p>
            <a:endParaRPr lang="en-GB" sz="2400" dirty="0"/>
          </a:p>
          <a:p>
            <a:r>
              <a:rPr lang="en-GB" sz="2400" b="1" dirty="0"/>
              <a:t>Crymlyn Burrows </a:t>
            </a:r>
            <a:r>
              <a:rPr lang="en-GB" sz="2400" dirty="0">
                <a:hlinkClick r:id="rId6"/>
              </a:rPr>
              <a:t>Neath Port Talbot County Borough Council Crymlyn Burrows &amp; </a:t>
            </a:r>
            <a:r>
              <a:rPr lang="en-GB" sz="2400" dirty="0" err="1">
                <a:hlinkClick r:id="rId6"/>
              </a:rPr>
              <a:t>Baglan</a:t>
            </a:r>
            <a:r>
              <a:rPr lang="en-GB" sz="2400" dirty="0">
                <a:hlinkClick r:id="rId6"/>
              </a:rPr>
              <a:t> Burrows Geomorphological Assessment 2014</a:t>
            </a:r>
            <a:r>
              <a:rPr lang="en-GB" sz="2400" dirty="0"/>
              <a:t>  visitor info for </a:t>
            </a:r>
            <a:r>
              <a:rPr lang="en-GB" sz="2400" dirty="0">
                <a:hlinkClick r:id="rId7"/>
              </a:rPr>
              <a:t>Swansea Uni access and management </a:t>
            </a:r>
            <a:endParaRPr lang="en-GB" sz="2400" dirty="0"/>
          </a:p>
          <a:p>
            <a:endParaRPr lang="en-GB" dirty="0"/>
          </a:p>
          <a:p>
            <a:r>
              <a:rPr lang="en-GB" dirty="0"/>
              <a:t>See also </a:t>
            </a:r>
            <a:r>
              <a:rPr lang="en-GB" dirty="0">
                <a:hlinkClick r:id="rId8"/>
              </a:rPr>
              <a:t>Saltmarsh management manual</a:t>
            </a:r>
            <a:r>
              <a:rPr lang="en-GB" dirty="0"/>
              <a:t>  </a:t>
            </a:r>
            <a:r>
              <a:rPr lang="en-GB" b="1" dirty="0"/>
              <a:t>(Joint Defra / Environment Agency Flood and Coastal Erosion Risk Management R&amp;D Programme R&amp;D Technical Report SC030220, its 2007 but still a good source)   </a:t>
            </a:r>
          </a:p>
        </p:txBody>
      </p:sp>
    </p:spTree>
    <p:extLst>
      <p:ext uri="{BB962C8B-B14F-4D97-AF65-F5344CB8AC3E}">
        <p14:creationId xmlns:p14="http://schemas.microsoft.com/office/powerpoint/2010/main" val="3958410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F0E90-E58C-4CDD-9634-0EA842F6292B}"/>
              </a:ext>
            </a:extLst>
          </p:cNvPr>
          <p:cNvSpPr txBox="1"/>
          <p:nvPr/>
        </p:nvSpPr>
        <p:spPr>
          <a:xfrm>
            <a:off x="319489" y="407624"/>
            <a:ext cx="8604174" cy="6001643"/>
          </a:xfrm>
          <a:prstGeom prst="rect">
            <a:avLst/>
          </a:prstGeom>
          <a:noFill/>
        </p:spPr>
        <p:txBody>
          <a:bodyPr wrap="square" rtlCol="0">
            <a:spAutoFit/>
          </a:bodyPr>
          <a:lstStyle/>
          <a:p>
            <a:r>
              <a:rPr lang="en-GB" sz="2400" b="1" dirty="0"/>
              <a:t>Allowing the sea to reclaim land and replace agricultural land seems relatively uncontroversial (especially if National Trust land or similar)</a:t>
            </a:r>
          </a:p>
          <a:p>
            <a:endParaRPr lang="en-GB" sz="2400" b="1" dirty="0"/>
          </a:p>
          <a:p>
            <a:r>
              <a:rPr lang="en-GB" sz="2400" b="1" dirty="0"/>
              <a:t>But what about rewilding on a bigger scale where farming is long established and central to many local communities – such as in the following video:</a:t>
            </a:r>
          </a:p>
          <a:p>
            <a:endParaRPr lang="en-GB" sz="2400" b="1" dirty="0"/>
          </a:p>
          <a:p>
            <a:r>
              <a:rPr lang="en-GB" sz="2400" b="1" i="0" dirty="0">
                <a:solidFill>
                  <a:srgbClr val="1A1A1B"/>
                </a:solidFill>
                <a:effectLst/>
                <a:latin typeface="IBMPlexSans"/>
              </a:rPr>
              <a:t>‘A Week in Wild </a:t>
            </a:r>
            <a:r>
              <a:rPr lang="en-GB" sz="2400" b="1" i="0" dirty="0" err="1">
                <a:solidFill>
                  <a:srgbClr val="1A1A1B"/>
                </a:solidFill>
                <a:effectLst/>
                <a:latin typeface="IBMPlexSans"/>
              </a:rPr>
              <a:t>Wales’</a:t>
            </a:r>
            <a:r>
              <a:rPr lang="en-GB" sz="2400" b="1" i="0" dirty="0">
                <a:solidFill>
                  <a:srgbClr val="1A1A1B"/>
                </a:solidFill>
                <a:effectLst/>
                <a:latin typeface="IBMPlexSans"/>
              </a:rPr>
              <a:t>  - A new film on a controversial rewilding project in Ceredigion (English subs) </a:t>
            </a:r>
            <a:r>
              <a:rPr lang="en-GB" b="0" i="0" dirty="0">
                <a:solidFill>
                  <a:srgbClr val="1A1A1B"/>
                </a:solidFill>
                <a:effectLst/>
                <a:latin typeface="IBMPlexSans"/>
                <a:hlinkClick r:id="rId2"/>
              </a:rPr>
              <a:t>https://www.reddit.com/r/Wales/comments/chuu1t/a_week_in_wild_wales_a_new_film_on_a/</a:t>
            </a:r>
            <a:r>
              <a:rPr lang="en-GB" b="0" i="0" dirty="0">
                <a:solidFill>
                  <a:srgbClr val="1A1A1B"/>
                </a:solidFill>
                <a:effectLst/>
                <a:latin typeface="IBMPlexSans"/>
              </a:rPr>
              <a:t> </a:t>
            </a:r>
          </a:p>
          <a:p>
            <a:endParaRPr lang="en-GB" dirty="0">
              <a:solidFill>
                <a:srgbClr val="1A1A1B"/>
              </a:solidFill>
              <a:latin typeface="IBMPlexSans"/>
            </a:endParaRPr>
          </a:p>
          <a:p>
            <a:r>
              <a:rPr lang="en-GB" b="1" dirty="0">
                <a:solidFill>
                  <a:srgbClr val="1A1A1B"/>
                </a:solidFill>
                <a:latin typeface="IBMPlexSans"/>
              </a:rPr>
              <a:t>During the video make notes on key issues – e.g. why is </a:t>
            </a:r>
            <a:r>
              <a:rPr lang="en-GB" b="1" dirty="0" err="1">
                <a:solidFill>
                  <a:srgbClr val="1A1A1B"/>
                </a:solidFill>
                <a:latin typeface="IBMPlexSans"/>
              </a:rPr>
              <a:t>rewidling</a:t>
            </a:r>
            <a:r>
              <a:rPr lang="en-GB" b="1" dirty="0">
                <a:solidFill>
                  <a:srgbClr val="1A1A1B"/>
                </a:solidFill>
                <a:latin typeface="IBMPlexSans"/>
              </a:rPr>
              <a:t> a ‘good’ thing; what purpose does it serve; where is appropriate to do it; is the farmer ‘right’ to raise the issues he does (are his assertions accurate and fair); how should it be done in relation to is impact on local communities; is another approach needed (rewilding vs restoration ecology)</a:t>
            </a:r>
            <a:endParaRPr lang="en-GB" b="1" dirty="0"/>
          </a:p>
        </p:txBody>
      </p:sp>
    </p:spTree>
    <p:extLst>
      <p:ext uri="{BB962C8B-B14F-4D97-AF65-F5344CB8AC3E}">
        <p14:creationId xmlns:p14="http://schemas.microsoft.com/office/powerpoint/2010/main" val="778899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3EFE3C-4299-4614-AB6E-5600A1AB8816}"/>
              </a:ext>
            </a:extLst>
          </p:cNvPr>
          <p:cNvSpPr txBox="1"/>
          <p:nvPr/>
        </p:nvSpPr>
        <p:spPr>
          <a:xfrm>
            <a:off x="77119" y="231352"/>
            <a:ext cx="8989764" cy="6186309"/>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Rewilding: continuing the debate - The Ecologist </a:t>
            </a:r>
            <a:r>
              <a:rPr lang="en-GB" b="0" i="0" dirty="0">
                <a:solidFill>
                  <a:srgbClr val="70757A"/>
                </a:solidFill>
                <a:effectLst/>
                <a:latin typeface="arial" panose="020B0604020202020204" pitchFamily="34" charset="0"/>
              </a:rPr>
              <a:t>27 Aug 2019 — </a:t>
            </a:r>
            <a:r>
              <a:rPr lang="en-GB" b="0" i="0" dirty="0">
                <a:solidFill>
                  <a:srgbClr val="4D5156"/>
                </a:solidFill>
                <a:effectLst/>
                <a:latin typeface="arial" panose="020B0604020202020204" pitchFamily="34" charset="0"/>
              </a:rPr>
              <a:t>Timber Festival panellists discuss the key practices, </a:t>
            </a:r>
            <a:r>
              <a:rPr lang="en-GB" b="1" i="0" dirty="0">
                <a:solidFill>
                  <a:srgbClr val="5F6368"/>
                </a:solidFill>
                <a:effectLst/>
                <a:latin typeface="arial" panose="020B0604020202020204" pitchFamily="34" charset="0"/>
              </a:rPr>
              <a:t>problems</a:t>
            </a:r>
            <a:r>
              <a:rPr lang="en-GB" b="0" i="0" dirty="0">
                <a:solidFill>
                  <a:srgbClr val="4D5156"/>
                </a:solidFill>
                <a:effectLst/>
                <a:latin typeface="arial" panose="020B0604020202020204" pitchFamily="34" charset="0"/>
              </a:rPr>
              <a:t> and possibilities associated with '</a:t>
            </a:r>
            <a:r>
              <a:rPr lang="en-GB" b="1" i="0" dirty="0">
                <a:solidFill>
                  <a:srgbClr val="5F6368"/>
                </a:solidFill>
                <a:effectLst/>
                <a:latin typeface="arial" panose="020B0604020202020204" pitchFamily="34" charset="0"/>
              </a:rPr>
              <a:t>rewilding  </a:t>
            </a:r>
            <a:r>
              <a:rPr lang="en-GB" b="1" i="0" dirty="0">
                <a:solidFill>
                  <a:srgbClr val="5F6368"/>
                </a:solidFill>
                <a:effectLst/>
                <a:latin typeface="arial" panose="020B0604020202020204" pitchFamily="34" charset="0"/>
                <a:hlinkClick r:id="rId2"/>
              </a:rPr>
              <a:t>https://theecologist.org/2019/aug/27/rewilding-continuing-debate</a:t>
            </a:r>
            <a:r>
              <a:rPr lang="en-GB" b="1" i="0" dirty="0">
                <a:solidFill>
                  <a:srgbClr val="5F6368"/>
                </a:solidFill>
                <a:effectLst/>
                <a:latin typeface="arial" panose="020B0604020202020204" pitchFamily="34" charset="0"/>
              </a:rPr>
              <a:t> </a:t>
            </a:r>
          </a:p>
          <a:p>
            <a:endParaRPr lang="en-GB" b="1" dirty="0">
              <a:solidFill>
                <a:srgbClr val="5F6368"/>
              </a:solidFill>
              <a:latin typeface="arial" panose="020B0604020202020204" pitchFamily="34" charset="0"/>
            </a:endParaRPr>
          </a:p>
          <a:p>
            <a:r>
              <a:rPr lang="en-GB" b="1" i="0" dirty="0">
                <a:solidFill>
                  <a:srgbClr val="AB0613"/>
                </a:solidFill>
                <a:effectLst/>
                <a:latin typeface="GH Guardian Headline"/>
              </a:rPr>
              <a:t>why is rewilding so controversial? Guardian Article </a:t>
            </a:r>
            <a:r>
              <a:rPr lang="en-GB" b="1" i="0" dirty="0">
                <a:solidFill>
                  <a:srgbClr val="AB0613"/>
                </a:solidFill>
                <a:effectLst/>
                <a:latin typeface="GH Guardian Headline"/>
                <a:hlinkClick r:id="rId3"/>
              </a:rPr>
              <a:t>https://www.theguardian.com/environment/2017/jul/01/rewilding-conservation-ecology-national-trust</a:t>
            </a:r>
            <a:r>
              <a:rPr lang="en-GB" b="1" i="0" dirty="0">
                <a:solidFill>
                  <a:srgbClr val="AB0613"/>
                </a:solidFill>
                <a:effectLst/>
                <a:latin typeface="GH Guardian Headline"/>
              </a:rPr>
              <a:t> </a:t>
            </a:r>
          </a:p>
          <a:p>
            <a:endParaRPr lang="en-GB" dirty="0"/>
          </a:p>
          <a:p>
            <a:r>
              <a:rPr lang="en-GB" dirty="0"/>
              <a:t>International Union for Conservation of Nature (IUCN) The benefits and risks of rewilding </a:t>
            </a:r>
            <a:r>
              <a:rPr lang="en-GB" dirty="0">
                <a:hlinkClick r:id="rId4"/>
              </a:rPr>
              <a:t>https://www.iucn.org/resources/issues-briefs/benefits-and-risks-rewilding</a:t>
            </a:r>
            <a:r>
              <a:rPr lang="en-GB" dirty="0"/>
              <a:t> </a:t>
            </a:r>
          </a:p>
          <a:p>
            <a:endParaRPr lang="en-GB" dirty="0"/>
          </a:p>
          <a:p>
            <a:r>
              <a:rPr lang="en-GB" dirty="0"/>
              <a:t>ECOS 42 (3): Time to put the wild back into rewilding </a:t>
            </a:r>
            <a:r>
              <a:rPr lang="en-GB" dirty="0">
                <a:hlinkClick r:id="rId5"/>
              </a:rPr>
              <a:t>https://www.ecos.org.uk/time-to-put-the-wild-back-into-rewilding/</a:t>
            </a:r>
            <a:r>
              <a:rPr lang="en-GB" dirty="0"/>
              <a:t> </a:t>
            </a:r>
          </a:p>
          <a:p>
            <a:endParaRPr lang="en-GB" dirty="0"/>
          </a:p>
          <a:p>
            <a:r>
              <a:rPr lang="en-GB" dirty="0"/>
              <a:t>Abandoning or Reimagining a Cultural Heartland? Understanding and Responding to</a:t>
            </a:r>
          </a:p>
          <a:p>
            <a:r>
              <a:rPr lang="en-GB" dirty="0"/>
              <a:t>Rewilding Conflicts in Wales - the case of the Cambrian Wildwood. </a:t>
            </a:r>
            <a:r>
              <a:rPr lang="en-GB" dirty="0">
                <a:hlinkClick r:id="rId6"/>
              </a:rPr>
              <a:t>https://eprints.whiterose.ac.uk/130759/1/Abandoning_or_Reimagining_a_Cultural_Hea.pdf</a:t>
            </a:r>
            <a:r>
              <a:rPr lang="en-GB" dirty="0"/>
              <a:t> </a:t>
            </a:r>
          </a:p>
          <a:p>
            <a:endParaRPr lang="en-GB" dirty="0"/>
          </a:p>
          <a:p>
            <a:r>
              <a:rPr lang="en-GB" dirty="0"/>
              <a:t>Video </a:t>
            </a:r>
            <a:r>
              <a:rPr lang="en-GB" b="0" i="0" dirty="0">
                <a:solidFill>
                  <a:srgbClr val="1A1A1B"/>
                </a:solidFill>
                <a:effectLst/>
                <a:latin typeface="IBMPlexSans"/>
              </a:rPr>
              <a:t>A Week in Wild Wales | A new film on a controversial rewilding project in Ceredigion (English subs) </a:t>
            </a:r>
            <a:r>
              <a:rPr lang="en-GB" b="0" i="0" dirty="0">
                <a:solidFill>
                  <a:srgbClr val="1A1A1B"/>
                </a:solidFill>
                <a:effectLst/>
                <a:latin typeface="IBMPlexSans"/>
                <a:hlinkClick r:id="rId7"/>
              </a:rPr>
              <a:t>https://www.reddit.com/r/Wales/comments/chuu1t/a_week_in_wild_wales_a_new_film_on_a/</a:t>
            </a:r>
            <a:r>
              <a:rPr lang="en-GB" b="0" i="0" dirty="0">
                <a:solidFill>
                  <a:srgbClr val="1A1A1B"/>
                </a:solidFill>
                <a:effectLst/>
                <a:latin typeface="IBMPlexSans"/>
              </a:rPr>
              <a:t> </a:t>
            </a:r>
            <a:endParaRPr lang="en-GB" dirty="0"/>
          </a:p>
        </p:txBody>
      </p:sp>
    </p:spTree>
    <p:extLst>
      <p:ext uri="{BB962C8B-B14F-4D97-AF65-F5344CB8AC3E}">
        <p14:creationId xmlns:p14="http://schemas.microsoft.com/office/powerpoint/2010/main" val="134997946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559</TotalTime>
  <Words>3595</Words>
  <Application>Microsoft Office PowerPoint</Application>
  <PresentationFormat>On-screen Show (4:3)</PresentationFormat>
  <Paragraphs>339</Paragraphs>
  <Slides>40</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40</vt:i4>
      </vt:variant>
    </vt:vector>
  </HeadingPairs>
  <TitlesOfParts>
    <vt:vector size="54" baseType="lpstr">
      <vt:lpstr>arial</vt:lpstr>
      <vt:lpstr>arial</vt:lpstr>
      <vt:lpstr>Calibri</vt:lpstr>
      <vt:lpstr>Calibri Light</vt:lpstr>
      <vt:lpstr>GH Guardian Headline</vt:lpstr>
      <vt:lpstr>Gotham</vt:lpstr>
      <vt:lpstr>Helvetica</vt:lpstr>
      <vt:lpstr>IBMPlexSans</vt:lpstr>
      <vt:lpstr>inherit</vt:lpstr>
      <vt:lpstr>signika</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43</cp:revision>
  <dcterms:created xsi:type="dcterms:W3CDTF">2022-03-04T10:33:46Z</dcterms:created>
  <dcterms:modified xsi:type="dcterms:W3CDTF">2022-03-18T12:07:11Z</dcterms:modified>
</cp:coreProperties>
</file>