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0" r:id="rId4"/>
    <p:sldId id="262" r:id="rId5"/>
    <p:sldId id="271" r:id="rId6"/>
    <p:sldId id="266" r:id="rId7"/>
    <p:sldId id="269" r:id="rId8"/>
    <p:sldId id="263" r:id="rId9"/>
    <p:sldId id="268" r:id="rId10"/>
    <p:sldId id="267" r:id="rId11"/>
    <p:sldId id="272" r:id="rId12"/>
    <p:sldId id="265" r:id="rId13"/>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5BFC42-C029-45C0-80C2-96C1F8C929FC}" v="37" dt="2023-03-31T15:06:01.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29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buonocore" userId="8eebc527ca43d541" providerId="LiveId" clId="{ED5BFC42-C029-45C0-80C2-96C1F8C929FC}"/>
    <pc:docChg chg="custSel modSld sldOrd">
      <pc:chgData name="anna buonocore" userId="8eebc527ca43d541" providerId="LiveId" clId="{ED5BFC42-C029-45C0-80C2-96C1F8C929FC}" dt="2023-03-31T16:03:14.558" v="322" actId="20577"/>
      <pc:docMkLst>
        <pc:docMk/>
      </pc:docMkLst>
      <pc:sldChg chg="modSp mod">
        <pc:chgData name="anna buonocore" userId="8eebc527ca43d541" providerId="LiveId" clId="{ED5BFC42-C029-45C0-80C2-96C1F8C929FC}" dt="2023-03-31T16:03:14.558" v="322" actId="20577"/>
        <pc:sldMkLst>
          <pc:docMk/>
          <pc:sldMk cId="0" sldId="262"/>
        </pc:sldMkLst>
        <pc:spChg chg="mod">
          <ac:chgData name="anna buonocore" userId="8eebc527ca43d541" providerId="LiveId" clId="{ED5BFC42-C029-45C0-80C2-96C1F8C929FC}" dt="2023-03-31T16:03:14.558" v="322" actId="20577"/>
          <ac:spMkLst>
            <pc:docMk/>
            <pc:sldMk cId="0" sldId="262"/>
            <ac:spMk id="8" creationId="{F51A8EFF-623E-B0E9-C89B-505A8B2573EE}"/>
          </ac:spMkLst>
        </pc:spChg>
      </pc:sldChg>
      <pc:sldChg chg="ord">
        <pc:chgData name="anna buonocore" userId="8eebc527ca43d541" providerId="LiveId" clId="{ED5BFC42-C029-45C0-80C2-96C1F8C929FC}" dt="2023-03-31T15:26:33.831" v="314"/>
        <pc:sldMkLst>
          <pc:docMk/>
          <pc:sldMk cId="0" sldId="263"/>
        </pc:sldMkLst>
      </pc:sldChg>
      <pc:sldChg chg="ord">
        <pc:chgData name="anna buonocore" userId="8eebc527ca43d541" providerId="LiveId" clId="{ED5BFC42-C029-45C0-80C2-96C1F8C929FC}" dt="2023-03-31T15:26:38.901" v="316"/>
        <pc:sldMkLst>
          <pc:docMk/>
          <pc:sldMk cId="0" sldId="269"/>
        </pc:sldMkLst>
      </pc:sldChg>
      <pc:sldChg chg="addSp delSp modSp mod">
        <pc:chgData name="anna buonocore" userId="8eebc527ca43d541" providerId="LiveId" clId="{ED5BFC42-C029-45C0-80C2-96C1F8C929FC}" dt="2023-03-31T15:05:21.158" v="310" actId="20577"/>
        <pc:sldMkLst>
          <pc:docMk/>
          <pc:sldMk cId="0" sldId="271"/>
        </pc:sldMkLst>
        <pc:spChg chg="mod">
          <ac:chgData name="anna buonocore" userId="8eebc527ca43d541" providerId="LiveId" clId="{ED5BFC42-C029-45C0-80C2-96C1F8C929FC}" dt="2023-03-31T15:03:52.725" v="307" actId="20577"/>
          <ac:spMkLst>
            <pc:docMk/>
            <pc:sldMk cId="0" sldId="271"/>
            <ac:spMk id="8" creationId="{B139EEC9-2CAD-7BDA-F5B3-47A6C52FAC9D}"/>
          </ac:spMkLst>
        </pc:spChg>
        <pc:spChg chg="mod">
          <ac:chgData name="anna buonocore" userId="8eebc527ca43d541" providerId="LiveId" clId="{ED5BFC42-C029-45C0-80C2-96C1F8C929FC}" dt="2023-03-31T15:05:21.158" v="310" actId="20577"/>
          <ac:spMkLst>
            <pc:docMk/>
            <pc:sldMk cId="0" sldId="271"/>
            <ac:spMk id="9" creationId="{1CF9CFA5-9D17-0570-B7E2-C46CC026F752}"/>
          </ac:spMkLst>
        </pc:spChg>
        <pc:spChg chg="mod">
          <ac:chgData name="anna buonocore" userId="8eebc527ca43d541" providerId="LiveId" clId="{ED5BFC42-C029-45C0-80C2-96C1F8C929FC}" dt="2023-03-31T14:50:04.147" v="78" actId="14100"/>
          <ac:spMkLst>
            <pc:docMk/>
            <pc:sldMk cId="0" sldId="271"/>
            <ac:spMk id="10" creationId="{1F393F3D-58BF-2A6E-26EC-869ABA74F8EC}"/>
          </ac:spMkLst>
        </pc:spChg>
        <pc:spChg chg="mod">
          <ac:chgData name="anna buonocore" userId="8eebc527ca43d541" providerId="LiveId" clId="{ED5BFC42-C029-45C0-80C2-96C1F8C929FC}" dt="2023-03-31T14:50:11.089" v="79" actId="208"/>
          <ac:spMkLst>
            <pc:docMk/>
            <pc:sldMk cId="0" sldId="271"/>
            <ac:spMk id="14" creationId="{59189B02-2457-8E04-5676-10AAE6B966B8}"/>
          </ac:spMkLst>
        </pc:spChg>
        <pc:spChg chg="del mod">
          <ac:chgData name="anna buonocore" userId="8eebc527ca43d541" providerId="LiveId" clId="{ED5BFC42-C029-45C0-80C2-96C1F8C929FC}" dt="2023-03-31T14:51:40.941" v="135"/>
          <ac:spMkLst>
            <pc:docMk/>
            <pc:sldMk cId="0" sldId="271"/>
            <ac:spMk id="15" creationId="{71F681A4-47A0-0E37-C89A-3DF4F30A437B}"/>
          </ac:spMkLst>
        </pc:spChg>
        <pc:spChg chg="add mod">
          <ac:chgData name="anna buonocore" userId="8eebc527ca43d541" providerId="LiveId" clId="{ED5BFC42-C029-45C0-80C2-96C1F8C929FC}" dt="2023-03-31T14:51:32.846" v="133" actId="2711"/>
          <ac:spMkLst>
            <pc:docMk/>
            <pc:sldMk cId="0" sldId="271"/>
            <ac:spMk id="16" creationId="{C7E8BF2E-8C86-D5BA-1EE6-C64F4FF98BE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B3381F-4CCB-6213-5DF5-EA9AF6D47DE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it-IT" sz="1200" b="0" i="0" u="none" strike="noStrike" kern="1200" cap="none" spc="0" baseline="0">
                <a:solidFill>
                  <a:srgbClr val="000000"/>
                </a:solidFill>
                <a:uFillTx/>
                <a:latin typeface="Calibri"/>
              </a:defRPr>
            </a:lvl1pPr>
          </a:lstStyle>
          <a:p>
            <a:pPr lvl="0"/>
            <a:endParaRPr lang="it-IT"/>
          </a:p>
        </p:txBody>
      </p:sp>
      <p:sp>
        <p:nvSpPr>
          <p:cNvPr id="3" name="Date Placeholder 2">
            <a:extLst>
              <a:ext uri="{FF2B5EF4-FFF2-40B4-BE49-F238E27FC236}">
                <a16:creationId xmlns:a16="http://schemas.microsoft.com/office/drawing/2014/main" id="{37E9D4BF-D75C-1A08-FF9F-DD39FA2ADFC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it-IT" sz="1200" b="0" i="0" u="none" strike="noStrike" kern="1200" cap="none" spc="0" baseline="0">
                <a:solidFill>
                  <a:srgbClr val="000000"/>
                </a:solidFill>
                <a:uFillTx/>
                <a:latin typeface="Calibri"/>
              </a:defRPr>
            </a:lvl1pPr>
          </a:lstStyle>
          <a:p>
            <a:pPr lvl="0"/>
            <a:fld id="{775968B9-A2AC-4CB9-AE09-49B65D1FF711}" type="datetime1">
              <a:rPr lang="it-IT"/>
              <a:pPr lvl="0"/>
              <a:t>31/03/2023</a:t>
            </a:fld>
            <a:endParaRPr lang="it-IT"/>
          </a:p>
        </p:txBody>
      </p:sp>
      <p:sp>
        <p:nvSpPr>
          <p:cNvPr id="4" name="Slide Image Placeholder 3">
            <a:extLst>
              <a:ext uri="{FF2B5EF4-FFF2-40B4-BE49-F238E27FC236}">
                <a16:creationId xmlns:a16="http://schemas.microsoft.com/office/drawing/2014/main" id="{3E15F955-C0C6-7F4B-98B6-CBC04C42AF4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2A096B5-5E42-5DF1-E80C-71CD606E136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6" name="Footer Placeholder 5">
            <a:extLst>
              <a:ext uri="{FF2B5EF4-FFF2-40B4-BE49-F238E27FC236}">
                <a16:creationId xmlns:a16="http://schemas.microsoft.com/office/drawing/2014/main" id="{9A623C7C-124A-2D15-FEAF-83ABC5CC360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it-IT" sz="1200" b="0" i="0" u="none" strike="noStrike" kern="1200" cap="none" spc="0" baseline="0">
                <a:solidFill>
                  <a:srgbClr val="000000"/>
                </a:solidFill>
                <a:uFillTx/>
                <a:latin typeface="Calibri"/>
              </a:defRPr>
            </a:lvl1pPr>
          </a:lstStyle>
          <a:p>
            <a:pPr lvl="0"/>
            <a:endParaRPr lang="it-IT"/>
          </a:p>
        </p:txBody>
      </p:sp>
      <p:sp>
        <p:nvSpPr>
          <p:cNvPr id="7" name="Slide Number Placeholder 6">
            <a:extLst>
              <a:ext uri="{FF2B5EF4-FFF2-40B4-BE49-F238E27FC236}">
                <a16:creationId xmlns:a16="http://schemas.microsoft.com/office/drawing/2014/main" id="{29BF815F-9A04-CA93-6617-7F0DD567FD3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it-IT" sz="1200" b="0" i="0" u="none" strike="noStrike" kern="1200" cap="none" spc="0" baseline="0">
                <a:solidFill>
                  <a:srgbClr val="000000"/>
                </a:solidFill>
                <a:uFillTx/>
                <a:latin typeface="Calibri"/>
              </a:defRPr>
            </a:lvl1pPr>
          </a:lstStyle>
          <a:p>
            <a:pPr lvl="0"/>
            <a:fld id="{D6AC3404-43B9-49D9-B7D3-3A673BAF46AA}" type="slidenum">
              <a:t>‹#›</a:t>
            </a:fld>
            <a:endParaRPr lang="it-IT"/>
          </a:p>
        </p:txBody>
      </p:sp>
    </p:spTree>
    <p:extLst>
      <p:ext uri="{BB962C8B-B14F-4D97-AF65-F5344CB8AC3E}">
        <p14:creationId xmlns:p14="http://schemas.microsoft.com/office/powerpoint/2010/main" val="153648446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A8E6ED-C3C1-095A-6E6F-004087053F1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9C04853-2565-301D-161B-D795CBAA2E20}"/>
              </a:ext>
            </a:extLst>
          </p:cNvPr>
          <p:cNvSpPr txBox="1">
            <a:spLocks noGrp="1"/>
          </p:cNvSpPr>
          <p:nvPr>
            <p:ph type="body" sz="quarter" idx="1"/>
          </p:nvPr>
        </p:nvSpPr>
        <p:spPr/>
        <p:txBody>
          <a:bodyPr/>
          <a:lstStyle/>
          <a:p>
            <a:endParaRPr lang="it-IT"/>
          </a:p>
        </p:txBody>
      </p:sp>
      <p:sp>
        <p:nvSpPr>
          <p:cNvPr id="4" name="Slide Number Placeholder 3">
            <a:extLst>
              <a:ext uri="{FF2B5EF4-FFF2-40B4-BE49-F238E27FC236}">
                <a16:creationId xmlns:a16="http://schemas.microsoft.com/office/drawing/2014/main" id="{C2B33CF9-2196-E88F-D62D-BE4C1D73F5F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78946F-ECFB-43EB-BB31-1274CD359EAD}" type="slidenum">
              <a:t>4</a:t>
            </a:fld>
            <a:endParaRPr lang="it-IT"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A9D60-474A-B4F7-A3F8-F21DCC8489BB}"/>
              </a:ext>
            </a:extLst>
          </p:cNvPr>
          <p:cNvSpPr txBox="1">
            <a:spLocks noGrp="1"/>
          </p:cNvSpPr>
          <p:nvPr>
            <p:ph type="ctrTitle"/>
          </p:nvPr>
        </p:nvSpPr>
        <p:spPr>
          <a:xfrm>
            <a:off x="2057400" y="685800"/>
            <a:ext cx="8115300" cy="3046232"/>
          </a:xfrm>
        </p:spPr>
        <p:txBody>
          <a:bodyPr anchorCtr="1"/>
          <a:lstStyle>
            <a:lvl1pPr algn="ctr">
              <a:defRPr cap="all" spc="300"/>
            </a:lvl1pPr>
          </a:lstStyle>
          <a:p>
            <a:pPr lvl="0"/>
            <a:r>
              <a:rPr lang="en-US"/>
              <a:t>Click to edit Master title style</a:t>
            </a:r>
          </a:p>
        </p:txBody>
      </p:sp>
      <p:sp>
        <p:nvSpPr>
          <p:cNvPr id="3" name="Subtitle 2">
            <a:extLst>
              <a:ext uri="{FF2B5EF4-FFF2-40B4-BE49-F238E27FC236}">
                <a16:creationId xmlns:a16="http://schemas.microsoft.com/office/drawing/2014/main" id="{FD263B98-D91B-DC11-DEE0-4529729D34BB}"/>
              </a:ext>
            </a:extLst>
          </p:cNvPr>
          <p:cNvSpPr txBox="1">
            <a:spLocks noGrp="1"/>
          </p:cNvSpPr>
          <p:nvPr>
            <p:ph type="subTitle" idx="1"/>
          </p:nvPr>
        </p:nvSpPr>
        <p:spPr>
          <a:xfrm>
            <a:off x="2057400" y="4114800"/>
            <a:ext cx="8115300" cy="2057400"/>
          </a:xfrm>
        </p:spPr>
        <p:txBody>
          <a:bodyPr anchorCtr="1"/>
          <a:lstStyle>
            <a:lvl1pPr marL="0" indent="0" algn="ctr">
              <a:buNone/>
              <a:defRPr i="1"/>
            </a:lvl1pPr>
          </a:lstStyle>
          <a:p>
            <a:pPr lvl="0"/>
            <a:r>
              <a:rPr lang="en-US"/>
              <a:t>Click to edit Master subtitle style</a:t>
            </a:r>
          </a:p>
        </p:txBody>
      </p:sp>
      <p:sp>
        <p:nvSpPr>
          <p:cNvPr id="4" name="Date Placeholder 3">
            <a:extLst>
              <a:ext uri="{FF2B5EF4-FFF2-40B4-BE49-F238E27FC236}">
                <a16:creationId xmlns:a16="http://schemas.microsoft.com/office/drawing/2014/main" id="{207CE80E-EA50-56F9-BAFC-5D9C77031C50}"/>
              </a:ext>
            </a:extLst>
          </p:cNvPr>
          <p:cNvSpPr txBox="1">
            <a:spLocks noGrp="1"/>
          </p:cNvSpPr>
          <p:nvPr>
            <p:ph type="dt" sz="half" idx="7"/>
          </p:nvPr>
        </p:nvSpPr>
        <p:spPr/>
        <p:txBody>
          <a:bodyPr/>
          <a:lstStyle>
            <a:lvl1pPr>
              <a:defRPr/>
            </a:lvl1pPr>
          </a:lstStyle>
          <a:p>
            <a:pPr lvl="0"/>
            <a:fld id="{94E0646F-9229-40A0-BE02-D152170E8BBC}" type="datetime1">
              <a:rPr lang="en-US"/>
              <a:pPr lvl="0"/>
              <a:t>3/31/2023</a:t>
            </a:fld>
            <a:endParaRPr lang="en-US"/>
          </a:p>
        </p:txBody>
      </p:sp>
      <p:sp>
        <p:nvSpPr>
          <p:cNvPr id="5" name="Footer Placeholder 4">
            <a:extLst>
              <a:ext uri="{FF2B5EF4-FFF2-40B4-BE49-F238E27FC236}">
                <a16:creationId xmlns:a16="http://schemas.microsoft.com/office/drawing/2014/main" id="{FDD51A83-4E08-C9F6-D9CC-AE31E49F6B9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533813C-490E-0F3C-C21A-66058DADB19E}"/>
              </a:ext>
            </a:extLst>
          </p:cNvPr>
          <p:cNvSpPr txBox="1">
            <a:spLocks noGrp="1"/>
          </p:cNvSpPr>
          <p:nvPr>
            <p:ph type="sldNum" sz="quarter" idx="8"/>
          </p:nvPr>
        </p:nvSpPr>
        <p:spPr/>
        <p:txBody>
          <a:bodyPr/>
          <a:lstStyle>
            <a:lvl1pPr>
              <a:defRPr/>
            </a:lvl1pPr>
          </a:lstStyle>
          <a:p>
            <a:pPr lvl="0"/>
            <a:fld id="{F38CF408-709C-4E65-92D2-E8DE5100A961}" type="slidenum">
              <a:t>‹#›</a:t>
            </a:fld>
            <a:endParaRPr lang="en-US"/>
          </a:p>
        </p:txBody>
      </p:sp>
    </p:spTree>
    <p:extLst>
      <p:ext uri="{BB962C8B-B14F-4D97-AF65-F5344CB8AC3E}">
        <p14:creationId xmlns:p14="http://schemas.microsoft.com/office/powerpoint/2010/main" val="187528795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8BEFF-09B4-614E-FD07-B7FEEEBC053B}"/>
              </a:ext>
            </a:extLst>
          </p:cNvPr>
          <p:cNvSpPr txBox="1">
            <a:spLocks noGrp="1"/>
          </p:cNvSpPr>
          <p:nvPr>
            <p:ph type="title"/>
          </p:nvPr>
        </p:nvSpPr>
        <p:spPr/>
        <p:txBody>
          <a:bodyPr/>
          <a:lstStyle>
            <a:lvl1pPr>
              <a:defRPr sz="3200" cap="all" spc="300"/>
            </a:lvl1pPr>
          </a:lstStyle>
          <a:p>
            <a:pPr lvl="0"/>
            <a:r>
              <a:rPr lang="en-US"/>
              <a:t>Click to edit Master title style</a:t>
            </a:r>
          </a:p>
        </p:txBody>
      </p:sp>
      <p:sp>
        <p:nvSpPr>
          <p:cNvPr id="3" name="Content Placeholder 2">
            <a:extLst>
              <a:ext uri="{FF2B5EF4-FFF2-40B4-BE49-F238E27FC236}">
                <a16:creationId xmlns:a16="http://schemas.microsoft.com/office/drawing/2014/main" id="{4FEEFC58-A22A-AE18-C809-3E9096F38FF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8A40A0-2F1A-B6FD-138F-771659043A15}"/>
              </a:ext>
            </a:extLst>
          </p:cNvPr>
          <p:cNvSpPr txBox="1">
            <a:spLocks noGrp="1"/>
          </p:cNvSpPr>
          <p:nvPr>
            <p:ph type="dt" sz="half" idx="7"/>
          </p:nvPr>
        </p:nvSpPr>
        <p:spPr/>
        <p:txBody>
          <a:bodyPr/>
          <a:lstStyle>
            <a:lvl1pPr>
              <a:defRPr/>
            </a:lvl1pPr>
          </a:lstStyle>
          <a:p>
            <a:pPr lvl="0"/>
            <a:fld id="{45F8E2C0-3405-45B0-926B-C9CB5037D2EB}" type="datetime1">
              <a:rPr lang="en-US"/>
              <a:pPr lvl="0"/>
              <a:t>3/31/2023</a:t>
            </a:fld>
            <a:endParaRPr lang="en-US"/>
          </a:p>
        </p:txBody>
      </p:sp>
      <p:sp>
        <p:nvSpPr>
          <p:cNvPr id="5" name="Footer Placeholder 4">
            <a:extLst>
              <a:ext uri="{FF2B5EF4-FFF2-40B4-BE49-F238E27FC236}">
                <a16:creationId xmlns:a16="http://schemas.microsoft.com/office/drawing/2014/main" id="{0AC3B486-2B69-C660-E393-38F7240739B8}"/>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5BBD460C-5725-29DA-5944-FD3AE60F0186}"/>
              </a:ext>
            </a:extLst>
          </p:cNvPr>
          <p:cNvSpPr txBox="1">
            <a:spLocks noGrp="1"/>
          </p:cNvSpPr>
          <p:nvPr>
            <p:ph type="sldNum" sz="quarter" idx="8"/>
          </p:nvPr>
        </p:nvSpPr>
        <p:spPr/>
        <p:txBody>
          <a:bodyPr/>
          <a:lstStyle>
            <a:lvl1pPr>
              <a:defRPr/>
            </a:lvl1pPr>
          </a:lstStyle>
          <a:p>
            <a:pPr lvl="0"/>
            <a:fld id="{9790B5EB-B2D1-4FDE-871D-7CD5183A8C2D}" type="slidenum">
              <a:t>‹#›</a:t>
            </a:fld>
            <a:endParaRPr lang="en-US"/>
          </a:p>
        </p:txBody>
      </p:sp>
    </p:spTree>
    <p:extLst>
      <p:ext uri="{BB962C8B-B14F-4D97-AF65-F5344CB8AC3E}">
        <p14:creationId xmlns:p14="http://schemas.microsoft.com/office/powerpoint/2010/main" val="180812137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5E2E6-63E6-1129-9FBD-E6B2AC49C38B}"/>
              </a:ext>
            </a:extLst>
          </p:cNvPr>
          <p:cNvSpPr txBox="1">
            <a:spLocks noGrp="1"/>
          </p:cNvSpPr>
          <p:nvPr>
            <p:ph type="title"/>
          </p:nvPr>
        </p:nvSpPr>
        <p:spPr>
          <a:xfrm>
            <a:off x="831847" y="1709735"/>
            <a:ext cx="10515600" cy="2774070"/>
          </a:xfrm>
        </p:spPr>
        <p:txBody>
          <a:bodyPr anchorCtr="1"/>
          <a:lstStyle>
            <a:lvl1pPr algn="ct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A4A5ABD2-4DF9-4838-FC85-8ECB3CEAED59}"/>
              </a:ext>
            </a:extLst>
          </p:cNvPr>
          <p:cNvSpPr txBox="1">
            <a:spLocks noGrp="1"/>
          </p:cNvSpPr>
          <p:nvPr>
            <p:ph type="body" idx="1"/>
          </p:nvPr>
        </p:nvSpPr>
        <p:spPr>
          <a:xfrm>
            <a:off x="831847" y="4641622"/>
            <a:ext cx="10515600" cy="1448025"/>
          </a:xfrm>
        </p:spPr>
        <p:txBody>
          <a:bodyPr anchorCtr="1"/>
          <a:lstStyle>
            <a:lvl1pPr marL="0" indent="0" algn="ctr">
              <a:buNone/>
              <a:defRPr i="1">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2758F10-A144-73FB-FCAA-B9700A05B7B7}"/>
              </a:ext>
            </a:extLst>
          </p:cNvPr>
          <p:cNvSpPr txBox="1">
            <a:spLocks noGrp="1"/>
          </p:cNvSpPr>
          <p:nvPr>
            <p:ph type="dt" sz="half" idx="7"/>
          </p:nvPr>
        </p:nvSpPr>
        <p:spPr/>
        <p:txBody>
          <a:bodyPr/>
          <a:lstStyle>
            <a:lvl1pPr>
              <a:defRPr/>
            </a:lvl1pPr>
          </a:lstStyle>
          <a:p>
            <a:pPr lvl="0"/>
            <a:fld id="{C9126A1D-117C-4A07-BD97-57FD202293BA}" type="datetime1">
              <a:rPr lang="en-US"/>
              <a:pPr lvl="0"/>
              <a:t>3/31/2023</a:t>
            </a:fld>
            <a:endParaRPr lang="en-US"/>
          </a:p>
        </p:txBody>
      </p:sp>
      <p:sp>
        <p:nvSpPr>
          <p:cNvPr id="5" name="Footer Placeholder 4">
            <a:extLst>
              <a:ext uri="{FF2B5EF4-FFF2-40B4-BE49-F238E27FC236}">
                <a16:creationId xmlns:a16="http://schemas.microsoft.com/office/drawing/2014/main" id="{0F5DE97C-22CF-A4CB-C185-11774EEE38CF}"/>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696DD0DF-01D8-FE90-E564-F56CD7C4C61D}"/>
              </a:ext>
            </a:extLst>
          </p:cNvPr>
          <p:cNvSpPr txBox="1">
            <a:spLocks noGrp="1"/>
          </p:cNvSpPr>
          <p:nvPr>
            <p:ph type="sldNum" sz="quarter" idx="8"/>
          </p:nvPr>
        </p:nvSpPr>
        <p:spPr/>
        <p:txBody>
          <a:bodyPr/>
          <a:lstStyle>
            <a:lvl1pPr>
              <a:defRPr/>
            </a:lvl1pPr>
          </a:lstStyle>
          <a:p>
            <a:pPr lvl="0"/>
            <a:fld id="{F28C8606-6133-4EEE-A9B0-E58BF006D46E}" type="slidenum">
              <a:t>‹#›</a:t>
            </a:fld>
            <a:endParaRPr lang="en-US"/>
          </a:p>
        </p:txBody>
      </p:sp>
    </p:spTree>
    <p:extLst>
      <p:ext uri="{BB962C8B-B14F-4D97-AF65-F5344CB8AC3E}">
        <p14:creationId xmlns:p14="http://schemas.microsoft.com/office/powerpoint/2010/main" val="3552103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1981E-E176-4673-520B-33C34C1E5B92}"/>
              </a:ext>
            </a:extLst>
          </p:cNvPr>
          <p:cNvSpPr txBox="1">
            <a:spLocks noGrp="1"/>
          </p:cNvSpPr>
          <p:nvPr>
            <p:ph type="title"/>
          </p:nvPr>
        </p:nvSpPr>
        <p:spPr>
          <a:xfrm>
            <a:off x="1346069" y="566278"/>
            <a:ext cx="9512430" cy="965460"/>
          </a:xfrm>
        </p:spPr>
        <p:txBody>
          <a:bodyPr anchorCtr="1"/>
          <a:lstStyle>
            <a:lvl1pPr algn="ctr">
              <a:defRPr cap="all" spc="300"/>
            </a:lvl1pPr>
          </a:lstStyle>
          <a:p>
            <a:pPr lvl="0"/>
            <a:r>
              <a:rPr lang="en-US"/>
              <a:t>Click to edit Master title style</a:t>
            </a:r>
          </a:p>
        </p:txBody>
      </p:sp>
      <p:sp>
        <p:nvSpPr>
          <p:cNvPr id="3" name="Content Placeholder 2">
            <a:extLst>
              <a:ext uri="{FF2B5EF4-FFF2-40B4-BE49-F238E27FC236}">
                <a16:creationId xmlns:a16="http://schemas.microsoft.com/office/drawing/2014/main" id="{20CE165B-E6BD-2B01-5B4A-0347B5B67EE2}"/>
              </a:ext>
            </a:extLst>
          </p:cNvPr>
          <p:cNvSpPr txBox="1">
            <a:spLocks noGrp="1"/>
          </p:cNvSpPr>
          <p:nvPr>
            <p:ph idx="1"/>
          </p:nvPr>
        </p:nvSpPr>
        <p:spPr>
          <a:xfrm>
            <a:off x="909754" y="2057400"/>
            <a:ext cx="5031522" cy="411956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DFBBE2F-BB83-AD02-95ED-942F3A52A76D}"/>
              </a:ext>
            </a:extLst>
          </p:cNvPr>
          <p:cNvSpPr txBox="1">
            <a:spLocks noGrp="1"/>
          </p:cNvSpPr>
          <p:nvPr>
            <p:ph idx="2"/>
          </p:nvPr>
        </p:nvSpPr>
        <p:spPr>
          <a:xfrm>
            <a:off x="6265404" y="2057400"/>
            <a:ext cx="5016837" cy="411956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B5614F-0A66-3A75-FFD3-3F888E7E4333}"/>
              </a:ext>
            </a:extLst>
          </p:cNvPr>
          <p:cNvSpPr txBox="1">
            <a:spLocks noGrp="1"/>
          </p:cNvSpPr>
          <p:nvPr>
            <p:ph type="dt" sz="half" idx="7"/>
          </p:nvPr>
        </p:nvSpPr>
        <p:spPr/>
        <p:txBody>
          <a:bodyPr/>
          <a:lstStyle>
            <a:lvl1pPr>
              <a:defRPr/>
            </a:lvl1pPr>
          </a:lstStyle>
          <a:p>
            <a:pPr lvl="0"/>
            <a:fld id="{E0BD385A-153D-4F0E-A3A8-B92983648720}" type="datetime1">
              <a:rPr lang="en-US"/>
              <a:pPr lvl="0"/>
              <a:t>3/31/2023</a:t>
            </a:fld>
            <a:endParaRPr lang="en-US"/>
          </a:p>
        </p:txBody>
      </p:sp>
      <p:sp>
        <p:nvSpPr>
          <p:cNvPr id="6" name="Footer Placeholder 5">
            <a:extLst>
              <a:ext uri="{FF2B5EF4-FFF2-40B4-BE49-F238E27FC236}">
                <a16:creationId xmlns:a16="http://schemas.microsoft.com/office/drawing/2014/main" id="{832E111C-E780-6C5B-07B2-4CAEECFFC9BE}"/>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CCFD763-8ABE-B6E1-C2E5-06C1DBDD84A2}"/>
              </a:ext>
            </a:extLst>
          </p:cNvPr>
          <p:cNvSpPr txBox="1">
            <a:spLocks noGrp="1"/>
          </p:cNvSpPr>
          <p:nvPr>
            <p:ph type="sldNum" sz="quarter" idx="8"/>
          </p:nvPr>
        </p:nvSpPr>
        <p:spPr/>
        <p:txBody>
          <a:bodyPr/>
          <a:lstStyle>
            <a:lvl1pPr>
              <a:defRPr/>
            </a:lvl1pPr>
          </a:lstStyle>
          <a:p>
            <a:pPr lvl="0"/>
            <a:fld id="{92237BBA-6C06-4576-A415-5C1C0080BE2E}" type="slidenum">
              <a:t>‹#›</a:t>
            </a:fld>
            <a:endParaRPr lang="en-US"/>
          </a:p>
        </p:txBody>
      </p:sp>
    </p:spTree>
    <p:extLst>
      <p:ext uri="{BB962C8B-B14F-4D97-AF65-F5344CB8AC3E}">
        <p14:creationId xmlns:p14="http://schemas.microsoft.com/office/powerpoint/2010/main" val="4015515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047C-7B52-2876-D1AF-8D453BBF2BDA}"/>
              </a:ext>
            </a:extLst>
          </p:cNvPr>
          <p:cNvSpPr txBox="1">
            <a:spLocks noGrp="1"/>
          </p:cNvSpPr>
          <p:nvPr>
            <p:ph type="title"/>
          </p:nvPr>
        </p:nvSpPr>
        <p:spPr>
          <a:xfrm>
            <a:off x="839784" y="365129"/>
            <a:ext cx="10276548" cy="1149345"/>
          </a:xfrm>
        </p:spPr>
        <p:txBody>
          <a:bodyPr anchorCtr="1"/>
          <a:lstStyle>
            <a:lvl1pPr algn="ctr">
              <a:defRPr sz="3200" cap="all" spc="300"/>
            </a:lvl1pPr>
          </a:lstStyle>
          <a:p>
            <a:pPr lvl="0"/>
            <a:r>
              <a:rPr lang="en-US"/>
              <a:t>Click to edit Master title style</a:t>
            </a:r>
          </a:p>
        </p:txBody>
      </p:sp>
      <p:sp>
        <p:nvSpPr>
          <p:cNvPr id="3" name="Text Placeholder 2">
            <a:extLst>
              <a:ext uri="{FF2B5EF4-FFF2-40B4-BE49-F238E27FC236}">
                <a16:creationId xmlns:a16="http://schemas.microsoft.com/office/drawing/2014/main" id="{71F6AD68-9251-982A-77AC-990A6EB59C1A}"/>
              </a:ext>
            </a:extLst>
          </p:cNvPr>
          <p:cNvSpPr txBox="1">
            <a:spLocks noGrp="1"/>
          </p:cNvSpPr>
          <p:nvPr>
            <p:ph type="body" idx="1"/>
          </p:nvPr>
        </p:nvSpPr>
        <p:spPr>
          <a:xfrm>
            <a:off x="839784" y="1681160"/>
            <a:ext cx="5157782" cy="823910"/>
          </a:xfrm>
        </p:spPr>
        <p:txBody>
          <a:bodyPr anchor="b"/>
          <a:lstStyle>
            <a:lvl1pPr marL="0" indent="0">
              <a:buNone/>
              <a:defRPr b="1"/>
            </a:lvl1pPr>
          </a:lstStyle>
          <a:p>
            <a:pPr lvl="0"/>
            <a:r>
              <a:rPr lang="en-US"/>
              <a:t>Click to edit Master text styles</a:t>
            </a:r>
          </a:p>
        </p:txBody>
      </p:sp>
      <p:sp>
        <p:nvSpPr>
          <p:cNvPr id="4" name="Content Placeholder 3">
            <a:extLst>
              <a:ext uri="{FF2B5EF4-FFF2-40B4-BE49-F238E27FC236}">
                <a16:creationId xmlns:a16="http://schemas.microsoft.com/office/drawing/2014/main" id="{747A3510-16C5-A05B-E29C-EA9B2D46C15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C69E571-9DA7-F786-C6E2-9B98F25328F9}"/>
              </a:ext>
            </a:extLst>
          </p:cNvPr>
          <p:cNvSpPr txBox="1">
            <a:spLocks noGrp="1"/>
          </p:cNvSpPr>
          <p:nvPr>
            <p:ph type="body" idx="3"/>
          </p:nvPr>
        </p:nvSpPr>
        <p:spPr>
          <a:xfrm>
            <a:off x="6172200" y="1681160"/>
            <a:ext cx="5183184" cy="823910"/>
          </a:xfrm>
        </p:spPr>
        <p:txBody>
          <a:bodyPr anchor="b"/>
          <a:lstStyle>
            <a:lvl1pPr marL="0" indent="0">
              <a:buNone/>
              <a:defRPr b="1"/>
            </a:lvl1pPr>
          </a:lstStyle>
          <a:p>
            <a:pPr lvl="0"/>
            <a:r>
              <a:rPr lang="en-US"/>
              <a:t>Click to edit Master text styles</a:t>
            </a:r>
          </a:p>
        </p:txBody>
      </p:sp>
      <p:sp>
        <p:nvSpPr>
          <p:cNvPr id="6" name="Content Placeholder 5">
            <a:extLst>
              <a:ext uri="{FF2B5EF4-FFF2-40B4-BE49-F238E27FC236}">
                <a16:creationId xmlns:a16="http://schemas.microsoft.com/office/drawing/2014/main" id="{F3BD60AC-D182-4C73-5CC4-C6242CFF8F9F}"/>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4FFF343-5E1B-CE06-E60C-3803530EC0E2}"/>
              </a:ext>
            </a:extLst>
          </p:cNvPr>
          <p:cNvSpPr txBox="1">
            <a:spLocks noGrp="1"/>
          </p:cNvSpPr>
          <p:nvPr>
            <p:ph type="dt" sz="half" idx="7"/>
          </p:nvPr>
        </p:nvSpPr>
        <p:spPr/>
        <p:txBody>
          <a:bodyPr/>
          <a:lstStyle>
            <a:lvl1pPr>
              <a:defRPr/>
            </a:lvl1pPr>
          </a:lstStyle>
          <a:p>
            <a:pPr lvl="0"/>
            <a:fld id="{2CB0BF3C-E957-4A43-9888-B61B145D5108}" type="datetime1">
              <a:rPr lang="en-US"/>
              <a:pPr lvl="0"/>
              <a:t>3/31/2023</a:t>
            </a:fld>
            <a:endParaRPr lang="en-US"/>
          </a:p>
        </p:txBody>
      </p:sp>
      <p:sp>
        <p:nvSpPr>
          <p:cNvPr id="8" name="Footer Placeholder 7">
            <a:extLst>
              <a:ext uri="{FF2B5EF4-FFF2-40B4-BE49-F238E27FC236}">
                <a16:creationId xmlns:a16="http://schemas.microsoft.com/office/drawing/2014/main" id="{E0BF27C5-1CEE-ED33-A43B-A511DD54CC39}"/>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C1E44B25-E87F-F9C8-B4BD-000DCEFC38C4}"/>
              </a:ext>
            </a:extLst>
          </p:cNvPr>
          <p:cNvSpPr txBox="1">
            <a:spLocks noGrp="1"/>
          </p:cNvSpPr>
          <p:nvPr>
            <p:ph type="sldNum" sz="quarter" idx="8"/>
          </p:nvPr>
        </p:nvSpPr>
        <p:spPr/>
        <p:txBody>
          <a:bodyPr/>
          <a:lstStyle>
            <a:lvl1pPr>
              <a:defRPr/>
            </a:lvl1pPr>
          </a:lstStyle>
          <a:p>
            <a:pPr lvl="0"/>
            <a:fld id="{9F7316EB-8C5A-4F09-85D1-694A65162179}" type="slidenum">
              <a:t>‹#›</a:t>
            </a:fld>
            <a:endParaRPr lang="en-US"/>
          </a:p>
        </p:txBody>
      </p:sp>
    </p:spTree>
    <p:extLst>
      <p:ext uri="{BB962C8B-B14F-4D97-AF65-F5344CB8AC3E}">
        <p14:creationId xmlns:p14="http://schemas.microsoft.com/office/powerpoint/2010/main" val="390108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AD67-A99C-568A-F0E7-422CE5128F7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B23B200-1867-1F1E-EE5A-3D639F3791F6}"/>
              </a:ext>
            </a:extLst>
          </p:cNvPr>
          <p:cNvSpPr txBox="1">
            <a:spLocks noGrp="1"/>
          </p:cNvSpPr>
          <p:nvPr>
            <p:ph type="dt" sz="half" idx="7"/>
          </p:nvPr>
        </p:nvSpPr>
        <p:spPr/>
        <p:txBody>
          <a:bodyPr/>
          <a:lstStyle>
            <a:lvl1pPr>
              <a:defRPr/>
            </a:lvl1pPr>
          </a:lstStyle>
          <a:p>
            <a:pPr lvl="0"/>
            <a:fld id="{070951AC-C9EB-414C-9BC7-51EC6E857842}" type="datetime1">
              <a:rPr lang="en-US"/>
              <a:pPr lvl="0"/>
              <a:t>3/31/2023</a:t>
            </a:fld>
            <a:endParaRPr lang="en-US"/>
          </a:p>
        </p:txBody>
      </p:sp>
      <p:sp>
        <p:nvSpPr>
          <p:cNvPr id="4" name="Footer Placeholder 3">
            <a:extLst>
              <a:ext uri="{FF2B5EF4-FFF2-40B4-BE49-F238E27FC236}">
                <a16:creationId xmlns:a16="http://schemas.microsoft.com/office/drawing/2014/main" id="{956660CA-FC1E-9AD4-6A04-0BB8A3F35CB3}"/>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B6BE5FDC-2CB5-0B70-230B-C2BC9C92B866}"/>
              </a:ext>
            </a:extLst>
          </p:cNvPr>
          <p:cNvSpPr txBox="1">
            <a:spLocks noGrp="1"/>
          </p:cNvSpPr>
          <p:nvPr>
            <p:ph type="sldNum" sz="quarter" idx="8"/>
          </p:nvPr>
        </p:nvSpPr>
        <p:spPr/>
        <p:txBody>
          <a:bodyPr/>
          <a:lstStyle>
            <a:lvl1pPr>
              <a:defRPr/>
            </a:lvl1pPr>
          </a:lstStyle>
          <a:p>
            <a:pPr lvl="0"/>
            <a:fld id="{CF1C497C-7DB3-4DAA-B067-CF7306B9CACF}" type="slidenum">
              <a:t>‹#›</a:t>
            </a:fld>
            <a:endParaRPr lang="en-US"/>
          </a:p>
        </p:txBody>
      </p:sp>
    </p:spTree>
    <p:extLst>
      <p:ext uri="{BB962C8B-B14F-4D97-AF65-F5344CB8AC3E}">
        <p14:creationId xmlns:p14="http://schemas.microsoft.com/office/powerpoint/2010/main" val="277460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23986-ADFD-B776-2CF6-44924F6A6B6E}"/>
              </a:ext>
            </a:extLst>
          </p:cNvPr>
          <p:cNvSpPr txBox="1">
            <a:spLocks noGrp="1"/>
          </p:cNvSpPr>
          <p:nvPr>
            <p:ph type="dt" sz="half" idx="7"/>
          </p:nvPr>
        </p:nvSpPr>
        <p:spPr/>
        <p:txBody>
          <a:bodyPr/>
          <a:lstStyle>
            <a:lvl1pPr>
              <a:defRPr/>
            </a:lvl1pPr>
          </a:lstStyle>
          <a:p>
            <a:pPr lvl="0"/>
            <a:fld id="{068653A8-BEF6-475D-88F4-BAAB88FF0B7A}" type="datetime1">
              <a:rPr lang="en-US"/>
              <a:pPr lvl="0"/>
              <a:t>3/31/2023</a:t>
            </a:fld>
            <a:endParaRPr lang="en-US"/>
          </a:p>
        </p:txBody>
      </p:sp>
      <p:sp>
        <p:nvSpPr>
          <p:cNvPr id="3" name="Footer Placeholder 2">
            <a:extLst>
              <a:ext uri="{FF2B5EF4-FFF2-40B4-BE49-F238E27FC236}">
                <a16:creationId xmlns:a16="http://schemas.microsoft.com/office/drawing/2014/main" id="{768626FA-CCB1-DBB4-F4FE-B326D248EC7B}"/>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C1005424-ECAF-B0C9-3B96-8896FFBD7187}"/>
              </a:ext>
            </a:extLst>
          </p:cNvPr>
          <p:cNvSpPr txBox="1">
            <a:spLocks noGrp="1"/>
          </p:cNvSpPr>
          <p:nvPr>
            <p:ph type="sldNum" sz="quarter" idx="8"/>
          </p:nvPr>
        </p:nvSpPr>
        <p:spPr/>
        <p:txBody>
          <a:bodyPr/>
          <a:lstStyle>
            <a:lvl1pPr>
              <a:defRPr/>
            </a:lvl1pPr>
          </a:lstStyle>
          <a:p>
            <a:pPr lvl="0"/>
            <a:fld id="{6A35BFE2-62CA-4439-A09D-703BEF87C0BD}" type="slidenum">
              <a:t>‹#›</a:t>
            </a:fld>
            <a:endParaRPr lang="en-US"/>
          </a:p>
        </p:txBody>
      </p:sp>
    </p:spTree>
    <p:extLst>
      <p:ext uri="{BB962C8B-B14F-4D97-AF65-F5344CB8AC3E}">
        <p14:creationId xmlns:p14="http://schemas.microsoft.com/office/powerpoint/2010/main" val="387996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54285-A078-ACB4-29DF-443F1E54FAE4}"/>
              </a:ext>
            </a:extLst>
          </p:cNvPr>
          <p:cNvSpPr txBox="1">
            <a:spLocks noGrp="1"/>
          </p:cNvSpPr>
          <p:nvPr>
            <p:ph type="title"/>
          </p:nvPr>
        </p:nvSpPr>
        <p:spPr>
          <a:xfrm>
            <a:off x="839784" y="457200"/>
            <a:ext cx="3932240" cy="1600200"/>
          </a:xfrm>
        </p:spPr>
        <p:txBody>
          <a:bodyPr/>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DB3CE17E-BB9D-5FCE-A055-311CB041C96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9BAEA68-1BAD-C22B-73DD-E58A1B0EAB9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9323BD6-D52F-5864-4A02-5F5CE7258756}"/>
              </a:ext>
            </a:extLst>
          </p:cNvPr>
          <p:cNvSpPr txBox="1">
            <a:spLocks noGrp="1"/>
          </p:cNvSpPr>
          <p:nvPr>
            <p:ph type="dt" sz="half" idx="7"/>
          </p:nvPr>
        </p:nvSpPr>
        <p:spPr/>
        <p:txBody>
          <a:bodyPr/>
          <a:lstStyle>
            <a:lvl1pPr>
              <a:defRPr/>
            </a:lvl1pPr>
          </a:lstStyle>
          <a:p>
            <a:pPr lvl="0"/>
            <a:fld id="{967836CB-919D-4749-B229-55596D006A02}" type="datetime1">
              <a:rPr lang="en-US"/>
              <a:pPr lvl="0"/>
              <a:t>3/31/2023</a:t>
            </a:fld>
            <a:endParaRPr lang="en-US"/>
          </a:p>
        </p:txBody>
      </p:sp>
      <p:sp>
        <p:nvSpPr>
          <p:cNvPr id="6" name="Footer Placeholder 5">
            <a:extLst>
              <a:ext uri="{FF2B5EF4-FFF2-40B4-BE49-F238E27FC236}">
                <a16:creationId xmlns:a16="http://schemas.microsoft.com/office/drawing/2014/main" id="{2C89448B-4F14-7241-F6DA-748EEBE7B6F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FB854BB6-7DBE-8C6D-0C1C-955C43225A20}"/>
              </a:ext>
            </a:extLst>
          </p:cNvPr>
          <p:cNvSpPr txBox="1">
            <a:spLocks noGrp="1"/>
          </p:cNvSpPr>
          <p:nvPr>
            <p:ph type="sldNum" sz="quarter" idx="8"/>
          </p:nvPr>
        </p:nvSpPr>
        <p:spPr/>
        <p:txBody>
          <a:bodyPr/>
          <a:lstStyle>
            <a:lvl1pPr>
              <a:defRPr/>
            </a:lvl1pPr>
          </a:lstStyle>
          <a:p>
            <a:pPr lvl="0"/>
            <a:fld id="{0DD38FCB-2EC4-473F-9E1C-A9E00229EDF4}" type="slidenum">
              <a:t>‹#›</a:t>
            </a:fld>
            <a:endParaRPr lang="en-US"/>
          </a:p>
        </p:txBody>
      </p:sp>
    </p:spTree>
    <p:extLst>
      <p:ext uri="{BB962C8B-B14F-4D97-AF65-F5344CB8AC3E}">
        <p14:creationId xmlns:p14="http://schemas.microsoft.com/office/powerpoint/2010/main" val="3439985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42201-9EC8-7973-16B2-39067A3BC2F6}"/>
              </a:ext>
            </a:extLst>
          </p:cNvPr>
          <p:cNvSpPr txBox="1">
            <a:spLocks noGrp="1"/>
          </p:cNvSpPr>
          <p:nvPr>
            <p:ph type="title"/>
          </p:nvPr>
        </p:nvSpPr>
        <p:spPr>
          <a:xfrm>
            <a:off x="839784" y="457200"/>
            <a:ext cx="3932240" cy="1600200"/>
          </a:xfrm>
        </p:spPr>
        <p:txBody>
          <a:bodyPr/>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6BF9FC40-9F52-695B-6EB9-B5C3520455F4}"/>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732FDF46-CB05-C1E6-30FB-7E38ADB58E6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7156094-1D9E-0114-2D39-00802E90F462}"/>
              </a:ext>
            </a:extLst>
          </p:cNvPr>
          <p:cNvSpPr txBox="1">
            <a:spLocks noGrp="1"/>
          </p:cNvSpPr>
          <p:nvPr>
            <p:ph type="dt" sz="half" idx="7"/>
          </p:nvPr>
        </p:nvSpPr>
        <p:spPr/>
        <p:txBody>
          <a:bodyPr/>
          <a:lstStyle>
            <a:lvl1pPr>
              <a:defRPr/>
            </a:lvl1pPr>
          </a:lstStyle>
          <a:p>
            <a:pPr lvl="0"/>
            <a:fld id="{C40AB55B-0020-4A1D-8FD9-C529AFA59087}" type="datetime1">
              <a:rPr lang="en-US"/>
              <a:pPr lvl="0"/>
              <a:t>3/31/2023</a:t>
            </a:fld>
            <a:endParaRPr lang="en-US"/>
          </a:p>
        </p:txBody>
      </p:sp>
      <p:sp>
        <p:nvSpPr>
          <p:cNvPr id="6" name="Footer Placeholder 5">
            <a:extLst>
              <a:ext uri="{FF2B5EF4-FFF2-40B4-BE49-F238E27FC236}">
                <a16:creationId xmlns:a16="http://schemas.microsoft.com/office/drawing/2014/main" id="{B73C95EE-A724-C830-36EC-524347FD505D}"/>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C82A8546-FE71-BD18-C6FB-C9A599EF8D65}"/>
              </a:ext>
            </a:extLst>
          </p:cNvPr>
          <p:cNvSpPr txBox="1">
            <a:spLocks noGrp="1"/>
          </p:cNvSpPr>
          <p:nvPr>
            <p:ph type="sldNum" sz="quarter" idx="8"/>
          </p:nvPr>
        </p:nvSpPr>
        <p:spPr/>
        <p:txBody>
          <a:bodyPr/>
          <a:lstStyle>
            <a:lvl1pPr>
              <a:defRPr/>
            </a:lvl1pPr>
          </a:lstStyle>
          <a:p>
            <a:pPr lvl="0"/>
            <a:fld id="{ED7EC655-468F-4065-A6A8-A760FB3C69E1}" type="slidenum">
              <a:t>‹#›</a:t>
            </a:fld>
            <a:endParaRPr lang="en-US"/>
          </a:p>
        </p:txBody>
      </p:sp>
    </p:spTree>
    <p:extLst>
      <p:ext uri="{BB962C8B-B14F-4D97-AF65-F5344CB8AC3E}">
        <p14:creationId xmlns:p14="http://schemas.microsoft.com/office/powerpoint/2010/main" val="32540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76DB1-C3F4-C52C-DCCE-C46F16353B41}"/>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441BF02-C385-5E39-F6C6-B76A1BEC274C}"/>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310F67-99CF-3B07-83D5-1E6331FB48D3}"/>
              </a:ext>
            </a:extLst>
          </p:cNvPr>
          <p:cNvSpPr txBox="1">
            <a:spLocks noGrp="1"/>
          </p:cNvSpPr>
          <p:nvPr>
            <p:ph type="dt" sz="half" idx="7"/>
          </p:nvPr>
        </p:nvSpPr>
        <p:spPr/>
        <p:txBody>
          <a:bodyPr/>
          <a:lstStyle>
            <a:lvl1pPr>
              <a:defRPr/>
            </a:lvl1pPr>
          </a:lstStyle>
          <a:p>
            <a:pPr lvl="0"/>
            <a:fld id="{58463EE8-50B6-4AA9-B425-9F0846F64371}" type="datetime1">
              <a:rPr lang="en-US"/>
              <a:pPr lvl="0"/>
              <a:t>3/31/2023</a:t>
            </a:fld>
            <a:endParaRPr lang="en-US"/>
          </a:p>
        </p:txBody>
      </p:sp>
      <p:sp>
        <p:nvSpPr>
          <p:cNvPr id="5" name="Footer Placeholder 4">
            <a:extLst>
              <a:ext uri="{FF2B5EF4-FFF2-40B4-BE49-F238E27FC236}">
                <a16:creationId xmlns:a16="http://schemas.microsoft.com/office/drawing/2014/main" id="{D39723DD-2FB0-CA58-0BC6-796944A57D48}"/>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E96EF404-E424-48CB-0101-1AE1AA1F597C}"/>
              </a:ext>
            </a:extLst>
          </p:cNvPr>
          <p:cNvSpPr txBox="1">
            <a:spLocks noGrp="1"/>
          </p:cNvSpPr>
          <p:nvPr>
            <p:ph type="sldNum" sz="quarter" idx="8"/>
          </p:nvPr>
        </p:nvSpPr>
        <p:spPr/>
        <p:txBody>
          <a:bodyPr/>
          <a:lstStyle>
            <a:lvl1pPr>
              <a:defRPr/>
            </a:lvl1pPr>
          </a:lstStyle>
          <a:p>
            <a:pPr lvl="0"/>
            <a:fld id="{E0AAF45A-98C1-4FB0-876D-9A7BCEE3F9A1}" type="slidenum">
              <a:t>‹#›</a:t>
            </a:fld>
            <a:endParaRPr lang="en-US"/>
          </a:p>
        </p:txBody>
      </p:sp>
    </p:spTree>
    <p:extLst>
      <p:ext uri="{BB962C8B-B14F-4D97-AF65-F5344CB8AC3E}">
        <p14:creationId xmlns:p14="http://schemas.microsoft.com/office/powerpoint/2010/main" val="339566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6D4F38-5C19-7EBC-0FE1-16E62704427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2422AE9-B6C0-464C-CB3C-DD57AF4A651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4AAA73-F218-D46C-757A-A8BE75D3ADB1}"/>
              </a:ext>
            </a:extLst>
          </p:cNvPr>
          <p:cNvSpPr txBox="1">
            <a:spLocks noGrp="1"/>
          </p:cNvSpPr>
          <p:nvPr>
            <p:ph type="dt" sz="half" idx="7"/>
          </p:nvPr>
        </p:nvSpPr>
        <p:spPr/>
        <p:txBody>
          <a:bodyPr/>
          <a:lstStyle>
            <a:lvl1pPr>
              <a:defRPr/>
            </a:lvl1pPr>
          </a:lstStyle>
          <a:p>
            <a:pPr lvl="0"/>
            <a:fld id="{8F22A114-B29F-43D3-8D08-E8B2BA071048}" type="datetime1">
              <a:rPr lang="en-US"/>
              <a:pPr lvl="0"/>
              <a:t>3/31/2023</a:t>
            </a:fld>
            <a:endParaRPr lang="en-US"/>
          </a:p>
        </p:txBody>
      </p:sp>
      <p:sp>
        <p:nvSpPr>
          <p:cNvPr id="5" name="Footer Placeholder 4">
            <a:extLst>
              <a:ext uri="{FF2B5EF4-FFF2-40B4-BE49-F238E27FC236}">
                <a16:creationId xmlns:a16="http://schemas.microsoft.com/office/drawing/2014/main" id="{684D41BF-D35D-E7AA-B1C1-2FBB210E83DD}"/>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3591E22F-1A09-CE66-D693-AB9F7FD5C08C}"/>
              </a:ext>
            </a:extLst>
          </p:cNvPr>
          <p:cNvSpPr txBox="1">
            <a:spLocks noGrp="1"/>
          </p:cNvSpPr>
          <p:nvPr>
            <p:ph type="sldNum" sz="quarter" idx="8"/>
          </p:nvPr>
        </p:nvSpPr>
        <p:spPr/>
        <p:txBody>
          <a:bodyPr/>
          <a:lstStyle>
            <a:lvl1pPr>
              <a:defRPr/>
            </a:lvl1pPr>
          </a:lstStyle>
          <a:p>
            <a:pPr lvl="0"/>
            <a:fld id="{D54DC7D9-2C38-4338-AF0C-39D36E113C4C}" type="slidenum">
              <a:t>‹#›</a:t>
            </a:fld>
            <a:endParaRPr lang="en-US"/>
          </a:p>
        </p:txBody>
      </p:sp>
    </p:spTree>
    <p:extLst>
      <p:ext uri="{BB962C8B-B14F-4D97-AF65-F5344CB8AC3E}">
        <p14:creationId xmlns:p14="http://schemas.microsoft.com/office/powerpoint/2010/main" val="7044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ECDFD3-D992-5F79-83DA-F99A24BBDEB9}"/>
              </a:ext>
            </a:extLst>
          </p:cNvPr>
          <p:cNvSpPr txBox="1">
            <a:spLocks noGrp="1"/>
          </p:cNvSpPr>
          <p:nvPr>
            <p:ph type="title"/>
          </p:nvPr>
        </p:nvSpPr>
        <p:spPr>
          <a:xfrm>
            <a:off x="1371600" y="685800"/>
            <a:ext cx="9486900" cy="137160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D6503626-B528-A36B-28BA-9693F8910297}"/>
              </a:ext>
            </a:extLst>
          </p:cNvPr>
          <p:cNvSpPr txBox="1">
            <a:spLocks noGrp="1"/>
          </p:cNvSpPr>
          <p:nvPr>
            <p:ph type="body" idx="1"/>
          </p:nvPr>
        </p:nvSpPr>
        <p:spPr>
          <a:xfrm>
            <a:off x="1371600" y="2254105"/>
            <a:ext cx="9486900" cy="391809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D5C300-0587-AC41-7D16-DEB2D2402A99}"/>
              </a:ext>
            </a:extLst>
          </p:cNvPr>
          <p:cNvSpPr txBox="1">
            <a:spLocks noGrp="1"/>
          </p:cNvSpPr>
          <p:nvPr>
            <p:ph type="dt" sz="half" idx="2"/>
          </p:nvPr>
        </p:nvSpPr>
        <p:spPr>
          <a:xfrm rot="5400013">
            <a:off x="9799986" y="3223750"/>
            <a:ext cx="4114800" cy="41050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all" spc="300" baseline="0">
                <a:solidFill>
                  <a:srgbClr val="557272"/>
                </a:solidFill>
                <a:uFillTx/>
                <a:latin typeface="Gill Sans MT"/>
              </a:defRPr>
            </a:lvl1pPr>
          </a:lstStyle>
          <a:p>
            <a:pPr lvl="0"/>
            <a:fld id="{3C2817DB-6D0D-4FD7-9DB6-BFC5C5074680}" type="datetime1">
              <a:rPr lang="en-US"/>
              <a:pPr lvl="0"/>
              <a:t>3/31/2023</a:t>
            </a:fld>
            <a:endParaRPr lang="en-US"/>
          </a:p>
        </p:txBody>
      </p:sp>
      <p:sp>
        <p:nvSpPr>
          <p:cNvPr id="5" name="Footer Placeholder 4">
            <a:extLst>
              <a:ext uri="{FF2B5EF4-FFF2-40B4-BE49-F238E27FC236}">
                <a16:creationId xmlns:a16="http://schemas.microsoft.com/office/drawing/2014/main" id="{1DFFC8B8-8EDA-C318-8469-C0E30AE2D196}"/>
              </a:ext>
            </a:extLst>
          </p:cNvPr>
          <p:cNvSpPr txBox="1">
            <a:spLocks noGrp="1"/>
          </p:cNvSpPr>
          <p:nvPr>
            <p:ph type="ftr" sz="quarter" idx="3"/>
          </p:nvPr>
        </p:nvSpPr>
        <p:spPr>
          <a:xfrm rot="5400013">
            <a:off x="-1708140" y="3223750"/>
            <a:ext cx="4114800" cy="41050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all" spc="300" baseline="0">
                <a:solidFill>
                  <a:srgbClr val="557272"/>
                </a:solidFill>
                <a:uFillTx/>
                <a:latin typeface="Gill Sans MT"/>
              </a:defRPr>
            </a:lvl1pPr>
          </a:lstStyle>
          <a:p>
            <a:pPr lvl="0"/>
            <a:r>
              <a:rPr lang="en-US"/>
              <a:t>Sample Footer Text</a:t>
            </a:r>
          </a:p>
        </p:txBody>
      </p:sp>
      <p:sp>
        <p:nvSpPr>
          <p:cNvPr id="6" name="Slide Number Placeholder 5">
            <a:extLst>
              <a:ext uri="{FF2B5EF4-FFF2-40B4-BE49-F238E27FC236}">
                <a16:creationId xmlns:a16="http://schemas.microsoft.com/office/drawing/2014/main" id="{2784F342-1FBD-B468-DC61-2FE4BB2050C3}"/>
              </a:ext>
            </a:extLst>
          </p:cNvPr>
          <p:cNvSpPr txBox="1">
            <a:spLocks noGrp="1"/>
          </p:cNvSpPr>
          <p:nvPr>
            <p:ph type="sldNum" sz="quarter" idx="4"/>
          </p:nvPr>
        </p:nvSpPr>
        <p:spPr>
          <a:xfrm>
            <a:off x="11116342" y="6356351"/>
            <a:ext cx="871871"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300" baseline="0">
                <a:solidFill>
                  <a:srgbClr val="557272"/>
                </a:solidFill>
                <a:uFillTx/>
                <a:latin typeface="Gill Sans MT"/>
              </a:defRPr>
            </a:lvl1pPr>
          </a:lstStyle>
          <a:p>
            <a:pPr lvl="0"/>
            <a:fld id="{C94F4685-D14A-40C4-AC99-5C7DA2BCC1F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0" baseline="0">
          <a:solidFill>
            <a:srgbClr val="293737"/>
          </a:solidFill>
          <a:uFillTx/>
          <a:latin typeface="Goudy Old Style"/>
        </a:defRPr>
      </a:lvl1pPr>
    </p:titleStyle>
    <p:bodyStyle>
      <a:lvl1pPr marL="228600" marR="0" lvl="0" indent="-228600" algn="l" defTabSz="914400" rtl="0" fontAlgn="auto" hangingPunct="1">
        <a:lnSpc>
          <a:spcPct val="100000"/>
        </a:lnSpc>
        <a:spcBef>
          <a:spcPts val="1000"/>
        </a:spcBef>
        <a:spcAft>
          <a:spcPts val="0"/>
        </a:spcAft>
        <a:buSzPct val="70000"/>
        <a:buFont typeface="Arial" pitchFamily="34"/>
        <a:buChar char="•"/>
        <a:tabLst/>
        <a:defRPr lang="en-US" sz="2400" b="0" i="0" u="none" strike="noStrike" kern="1200" cap="none" spc="0" baseline="0">
          <a:solidFill>
            <a:srgbClr val="293737"/>
          </a:solidFill>
          <a:uFillTx/>
          <a:latin typeface="Goudy Old Style"/>
        </a:defRPr>
      </a:lvl1pPr>
      <a:lvl2pPr marL="685800" marR="0" lvl="1" indent="-228600" algn="l" defTabSz="914400" rtl="0" fontAlgn="auto" hangingPunct="1">
        <a:lnSpc>
          <a:spcPct val="100000"/>
        </a:lnSpc>
        <a:spcBef>
          <a:spcPts val="500"/>
        </a:spcBef>
        <a:spcAft>
          <a:spcPts val="0"/>
        </a:spcAft>
        <a:buSzPct val="70000"/>
        <a:buFont typeface="Arial" pitchFamily="34"/>
        <a:buChar char="•"/>
        <a:tabLst/>
        <a:defRPr lang="en-US" sz="2000" b="0" i="0" u="none" strike="noStrike" kern="1200" cap="none" spc="0" baseline="0">
          <a:solidFill>
            <a:srgbClr val="293737"/>
          </a:solidFill>
          <a:uFillTx/>
          <a:latin typeface="Goudy Old Style"/>
        </a:defRPr>
      </a:lvl2pPr>
      <a:lvl3pPr marL="1143000" marR="0" lvl="2" indent="-228600" algn="l" defTabSz="914400" rtl="0" fontAlgn="auto" hangingPunct="1">
        <a:lnSpc>
          <a:spcPct val="100000"/>
        </a:lnSpc>
        <a:spcBef>
          <a:spcPts val="500"/>
        </a:spcBef>
        <a:spcAft>
          <a:spcPts val="0"/>
        </a:spcAft>
        <a:buSzPct val="70000"/>
        <a:buFont typeface="Arial" pitchFamily="34"/>
        <a:buChar char="•"/>
        <a:tabLst/>
        <a:defRPr lang="en-US" sz="1800" b="0" i="0" u="none" strike="noStrike" kern="1200" cap="none" spc="0" baseline="0">
          <a:solidFill>
            <a:srgbClr val="293737"/>
          </a:solidFill>
          <a:uFillTx/>
          <a:latin typeface="Goudy Old Style"/>
        </a:defRPr>
      </a:lvl3pPr>
      <a:lvl4pPr marL="1600200" marR="0" lvl="3" indent="-228600" algn="l" defTabSz="914400" rtl="0" fontAlgn="auto" hangingPunct="1">
        <a:lnSpc>
          <a:spcPct val="100000"/>
        </a:lnSpc>
        <a:spcBef>
          <a:spcPts val="500"/>
        </a:spcBef>
        <a:spcAft>
          <a:spcPts val="0"/>
        </a:spcAft>
        <a:buSzPct val="70000"/>
        <a:buFont typeface="Arial" pitchFamily="34"/>
        <a:buChar char="•"/>
        <a:tabLst/>
        <a:defRPr lang="en-US" sz="1600" b="0" i="0" u="none" strike="noStrike" kern="1200" cap="none" spc="0" baseline="0">
          <a:solidFill>
            <a:srgbClr val="293737"/>
          </a:solidFill>
          <a:uFillTx/>
          <a:latin typeface="Goudy Old Style"/>
        </a:defRPr>
      </a:lvl4pPr>
      <a:lvl5pPr marL="2057400" marR="0" lvl="4" indent="-228600" algn="l" defTabSz="914400" rtl="0" fontAlgn="auto" hangingPunct="1">
        <a:lnSpc>
          <a:spcPct val="100000"/>
        </a:lnSpc>
        <a:spcBef>
          <a:spcPts val="500"/>
        </a:spcBef>
        <a:spcAft>
          <a:spcPts val="0"/>
        </a:spcAft>
        <a:buSzPct val="70000"/>
        <a:buFont typeface="Arial" pitchFamily="34"/>
        <a:buChar char="•"/>
        <a:tabLst/>
        <a:defRPr lang="en-US" sz="1600" b="0" i="0" u="none" strike="noStrike" kern="1200" cap="none" spc="0" baseline="0">
          <a:solidFill>
            <a:srgbClr val="293737"/>
          </a:solidFill>
          <a:uFillTx/>
          <a:latin typeface="Goudy Old Styl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3" Type="http://schemas.openxmlformats.org/officeDocument/2006/relationships/hyperlink" Target="https://hi.hofstede-insights.com/national-culture" TargetMode="External"/><Relationship Id="rId2" Type="http://schemas.openxmlformats.org/officeDocument/2006/relationships/hyperlink" Target="https://www.tradecommissioner.gc.ca/china-chine/index.aspx?lang=en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239FCB93-86A1-96AE-18DE-2DB1CCAB013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11">
            <a:extLst>
              <a:ext uri="{FF2B5EF4-FFF2-40B4-BE49-F238E27FC236}">
                <a16:creationId xmlns:a16="http://schemas.microsoft.com/office/drawing/2014/main" id="{F6C3C0CD-D5FB-97B6-EDE1-9D36B869674E}"/>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3">
            <a:extLst>
              <a:ext uri="{FF2B5EF4-FFF2-40B4-BE49-F238E27FC236}">
                <a16:creationId xmlns:a16="http://schemas.microsoft.com/office/drawing/2014/main" id="{5C2AD4D9-B0F1-3F74-8662-0E02803B001E}"/>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extBox 26">
            <a:extLst>
              <a:ext uri="{FF2B5EF4-FFF2-40B4-BE49-F238E27FC236}">
                <a16:creationId xmlns:a16="http://schemas.microsoft.com/office/drawing/2014/main" id="{C7F16DA3-4F04-E86C-1BB3-EF12B8E1E882}"/>
              </a:ext>
            </a:extLst>
          </p:cNvPr>
          <p:cNvSpPr txBox="1"/>
          <p:nvPr/>
        </p:nvSpPr>
        <p:spPr>
          <a:xfrm>
            <a:off x="9425708" y="949833"/>
            <a:ext cx="1993282" cy="73866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Gill Sans MT"/>
              </a:rPr>
              <a:t>MODULE : LCBB6001</a:t>
            </a:r>
            <a:br>
              <a:rPr lang="en-US" sz="1400" b="0" i="0" u="none" strike="noStrike" kern="1200" cap="none" spc="0" baseline="0">
                <a:solidFill>
                  <a:srgbClr val="000000"/>
                </a:solidFill>
                <a:uFillTx/>
                <a:latin typeface="Gill Sans MT"/>
              </a:rPr>
            </a:br>
            <a:br>
              <a:rPr lang="en-US" sz="1400" b="0" i="0" u="none" strike="noStrike" kern="1200" cap="none" spc="0" baseline="0">
                <a:solidFill>
                  <a:srgbClr val="000000"/>
                </a:solidFill>
                <a:uFillTx/>
                <a:latin typeface="Gill Sans MT"/>
              </a:rPr>
            </a:br>
            <a:r>
              <a:rPr lang="en-US" sz="1400" b="0" i="0" u="none" strike="noStrike" kern="1200" cap="none" spc="0" baseline="0">
                <a:solidFill>
                  <a:srgbClr val="000000"/>
                </a:solidFill>
                <a:uFillTx/>
                <a:latin typeface="Gill Sans MT"/>
              </a:rPr>
              <a:t>     </a:t>
            </a:r>
            <a:endParaRPr lang="it-IT" sz="1400" b="0" i="0" u="none" strike="noStrike" kern="1200" cap="none" spc="0" baseline="0">
              <a:solidFill>
                <a:srgbClr val="000000"/>
              </a:solidFill>
              <a:uFillTx/>
              <a:latin typeface="Gill Sans MT"/>
            </a:endParaRPr>
          </a:p>
        </p:txBody>
      </p:sp>
      <p:pic>
        <p:nvPicPr>
          <p:cNvPr id="6" name="Picture 10">
            <a:extLst>
              <a:ext uri="{FF2B5EF4-FFF2-40B4-BE49-F238E27FC236}">
                <a16:creationId xmlns:a16="http://schemas.microsoft.com/office/drawing/2014/main" id="{E948E129-A0E4-F2F2-5303-71CFA89C6D92}"/>
              </a:ext>
            </a:extLst>
          </p:cNvPr>
          <p:cNvPicPr>
            <a:picLocks noChangeAspect="1"/>
          </p:cNvPicPr>
          <p:nvPr/>
        </p:nvPicPr>
        <p:blipFill>
          <a:blip r:embed="rId2"/>
          <a:stretch>
            <a:fillRect/>
          </a:stretch>
        </p:blipFill>
        <p:spPr>
          <a:xfrm>
            <a:off x="2257809" y="5269769"/>
            <a:ext cx="7791364" cy="853510"/>
          </a:xfrm>
          <a:prstGeom prst="rect">
            <a:avLst/>
          </a:prstGeom>
          <a:noFill/>
          <a:ln cap="flat">
            <a:noFill/>
          </a:ln>
        </p:spPr>
      </p:pic>
      <p:pic>
        <p:nvPicPr>
          <p:cNvPr id="7" name="Picture 29">
            <a:extLst>
              <a:ext uri="{FF2B5EF4-FFF2-40B4-BE49-F238E27FC236}">
                <a16:creationId xmlns:a16="http://schemas.microsoft.com/office/drawing/2014/main" id="{819300DD-AF5D-0585-EEB2-52EEAD732443}"/>
              </a:ext>
            </a:extLst>
          </p:cNvPr>
          <p:cNvPicPr>
            <a:picLocks noChangeAspect="1"/>
          </p:cNvPicPr>
          <p:nvPr/>
        </p:nvPicPr>
        <p:blipFill>
          <a:blip r:embed="rId3"/>
          <a:stretch>
            <a:fillRect/>
          </a:stretch>
        </p:blipFill>
        <p:spPr>
          <a:xfrm>
            <a:off x="871350" y="714265"/>
            <a:ext cx="1655539" cy="734107"/>
          </a:xfrm>
          <a:prstGeom prst="rect">
            <a:avLst/>
          </a:prstGeom>
          <a:noFill/>
          <a:ln cap="flat">
            <a:noFill/>
          </a:ln>
        </p:spPr>
      </p:pic>
      <p:pic>
        <p:nvPicPr>
          <p:cNvPr id="8" name="Ink 30">
            <a:extLst>
              <a:ext uri="{FF2B5EF4-FFF2-40B4-BE49-F238E27FC236}">
                <a16:creationId xmlns:a16="http://schemas.microsoft.com/office/drawing/2014/main" id="{C64A0319-FA1D-EC7C-E199-9045A517FA55}"/>
              </a:ext>
            </a:extLst>
          </p:cNvPr>
          <p:cNvPicPr>
            <a:picLocks noChangeAspect="1"/>
          </p:cNvPicPr>
          <p:nvPr/>
        </p:nvPicPr>
        <p:blipFill>
          <a:blip r:embed="rId4"/>
          <a:stretch>
            <a:fillRect/>
          </a:stretch>
        </p:blipFill>
        <p:spPr>
          <a:xfrm>
            <a:off x="4021009" y="4659928"/>
            <a:ext cx="2157" cy="356"/>
          </a:xfrm>
          <a:prstGeom prst="rect">
            <a:avLst/>
          </a:prstGeom>
          <a:noFill/>
          <a:ln cap="flat">
            <a:noFill/>
          </a:ln>
        </p:spPr>
      </p:pic>
      <p:pic>
        <p:nvPicPr>
          <p:cNvPr id="9" name="Ink 31">
            <a:extLst>
              <a:ext uri="{FF2B5EF4-FFF2-40B4-BE49-F238E27FC236}">
                <a16:creationId xmlns:a16="http://schemas.microsoft.com/office/drawing/2014/main" id="{94549A4D-C4CF-0EDA-0DA0-5222804210A3}"/>
              </a:ext>
            </a:extLst>
          </p:cNvPr>
          <p:cNvPicPr>
            <a:picLocks noChangeAspect="1"/>
          </p:cNvPicPr>
          <p:nvPr/>
        </p:nvPicPr>
        <p:blipFill>
          <a:blip r:embed="rId5"/>
          <a:stretch>
            <a:fillRect/>
          </a:stretch>
        </p:blipFill>
        <p:spPr>
          <a:xfrm>
            <a:off x="4571451" y="4739134"/>
            <a:ext cx="356" cy="356"/>
          </a:xfrm>
          <a:prstGeom prst="rect">
            <a:avLst/>
          </a:prstGeom>
          <a:noFill/>
          <a:ln cap="flat">
            <a:noFill/>
          </a:ln>
        </p:spPr>
      </p:pic>
      <p:pic>
        <p:nvPicPr>
          <p:cNvPr id="10" name="Picture 12">
            <a:extLst>
              <a:ext uri="{FF2B5EF4-FFF2-40B4-BE49-F238E27FC236}">
                <a16:creationId xmlns:a16="http://schemas.microsoft.com/office/drawing/2014/main" id="{A33CD970-EF2C-3548-1605-59173FD751B2}"/>
              </a:ext>
            </a:extLst>
          </p:cNvPr>
          <p:cNvPicPr>
            <a:picLocks noChangeAspect="1"/>
          </p:cNvPicPr>
          <p:nvPr/>
        </p:nvPicPr>
        <p:blipFill>
          <a:blip r:embed="rId6"/>
          <a:stretch>
            <a:fillRect/>
          </a:stretch>
        </p:blipFill>
        <p:spPr>
          <a:xfrm>
            <a:off x="2113105" y="1285865"/>
            <a:ext cx="8080763" cy="3757836"/>
          </a:xfrm>
          <a:prstGeom prst="rect">
            <a:avLst/>
          </a:prstGeom>
          <a:noFill/>
          <a:ln cap="flat">
            <a:noFill/>
          </a:ln>
        </p:spPr>
      </p:pic>
      <p:pic>
        <p:nvPicPr>
          <p:cNvPr id="11" name="Picture 17">
            <a:extLst>
              <a:ext uri="{FF2B5EF4-FFF2-40B4-BE49-F238E27FC236}">
                <a16:creationId xmlns:a16="http://schemas.microsoft.com/office/drawing/2014/main" id="{C9F5BD09-4AE4-7A39-4A19-ACEA829EEA85}"/>
              </a:ext>
            </a:extLst>
          </p:cNvPr>
          <p:cNvPicPr>
            <a:picLocks noChangeAspect="1"/>
          </p:cNvPicPr>
          <p:nvPr/>
        </p:nvPicPr>
        <p:blipFill>
          <a:blip r:embed="rId7"/>
          <a:stretch>
            <a:fillRect/>
          </a:stretch>
        </p:blipFill>
        <p:spPr>
          <a:xfrm>
            <a:off x="871350" y="4052511"/>
            <a:ext cx="10821338" cy="943788"/>
          </a:xfrm>
          <a:prstGeom prst="rect">
            <a:avLst/>
          </a:prstGeom>
          <a:noFill/>
          <a:ln cap="flat">
            <a:noFill/>
          </a:ln>
        </p:spPr>
      </p:pic>
      <p:sp>
        <p:nvSpPr>
          <p:cNvPr id="12" name="TextBox 18">
            <a:extLst>
              <a:ext uri="{FF2B5EF4-FFF2-40B4-BE49-F238E27FC236}">
                <a16:creationId xmlns:a16="http://schemas.microsoft.com/office/drawing/2014/main" id="{7CDF07EC-3663-C980-83E6-C177A10A2B5E}"/>
              </a:ext>
            </a:extLst>
          </p:cNvPr>
          <p:cNvSpPr txBox="1"/>
          <p:nvPr/>
        </p:nvSpPr>
        <p:spPr>
          <a:xfrm>
            <a:off x="2526889" y="4187979"/>
            <a:ext cx="737064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Goudy Old Style" pitchFamily="18"/>
              </a:rPr>
              <a:t>INTERNATIONAL  BUSINESS  COMMUNICATIONS</a:t>
            </a:r>
            <a:endParaRPr lang="it-IT" sz="2400" b="1" i="0" u="none" strike="noStrike" kern="1200" cap="none" spc="0" baseline="0">
              <a:solidFill>
                <a:srgbClr val="000000"/>
              </a:solidFill>
              <a:uFillTx/>
              <a:latin typeface="Goudy Old Style" pitchFamily="1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49">
            <a:extLst>
              <a:ext uri="{FF2B5EF4-FFF2-40B4-BE49-F238E27FC236}">
                <a16:creationId xmlns:a16="http://schemas.microsoft.com/office/drawing/2014/main" id="{41BE6AE6-0910-6141-4793-7B717DFF4BE4}"/>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51">
            <a:extLst>
              <a:ext uri="{FF2B5EF4-FFF2-40B4-BE49-F238E27FC236}">
                <a16:creationId xmlns:a16="http://schemas.microsoft.com/office/drawing/2014/main" id="{E94D1CB1-B452-2B37-6CFE-0A360A7C4224}"/>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grpSp>
        <p:nvGrpSpPr>
          <p:cNvPr id="4" name="Content Placeholder 2">
            <a:extLst>
              <a:ext uri="{FF2B5EF4-FFF2-40B4-BE49-F238E27FC236}">
                <a16:creationId xmlns:a16="http://schemas.microsoft.com/office/drawing/2014/main" id="{13C20B4C-D34F-E9FE-8E27-0C023BD733B1}"/>
              </a:ext>
            </a:extLst>
          </p:cNvPr>
          <p:cNvGrpSpPr/>
          <p:nvPr/>
        </p:nvGrpSpPr>
        <p:grpSpPr>
          <a:xfrm>
            <a:off x="1248695" y="1560478"/>
            <a:ext cx="9458635" cy="3983757"/>
            <a:chOff x="1248695" y="1560478"/>
            <a:chExt cx="9458635" cy="3983757"/>
          </a:xfrm>
        </p:grpSpPr>
        <p:sp>
          <p:nvSpPr>
            <p:cNvPr id="5" name="Freeform: Shape 4">
              <a:extLst>
                <a:ext uri="{FF2B5EF4-FFF2-40B4-BE49-F238E27FC236}">
                  <a16:creationId xmlns:a16="http://schemas.microsoft.com/office/drawing/2014/main" id="{2B1F1B15-50A5-6E24-A12C-79B9E2464439}"/>
                </a:ext>
              </a:extLst>
            </p:cNvPr>
            <p:cNvSpPr/>
            <p:nvPr/>
          </p:nvSpPr>
          <p:spPr>
            <a:xfrm>
              <a:off x="1248695" y="1560478"/>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5A5A5"/>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INTRODUCTION</a:t>
              </a:r>
              <a:endParaRPr lang="en-US" sz="2200" b="0" i="0" u="none" strike="noStrike" kern="1200" cap="none" spc="0" baseline="0">
                <a:solidFill>
                  <a:srgbClr val="000000"/>
                </a:solidFill>
                <a:uFillTx/>
                <a:latin typeface="Gill Sans MT"/>
              </a:endParaRPr>
            </a:p>
          </p:txBody>
        </p:sp>
        <p:sp>
          <p:nvSpPr>
            <p:cNvPr id="6" name="Freeform: Shape 5">
              <a:extLst>
                <a:ext uri="{FF2B5EF4-FFF2-40B4-BE49-F238E27FC236}">
                  <a16:creationId xmlns:a16="http://schemas.microsoft.com/office/drawing/2014/main" id="{B8DF535B-A8E2-437F-90A9-5E08D8111DBC}"/>
                </a:ext>
              </a:extLst>
            </p:cNvPr>
            <p:cNvSpPr/>
            <p:nvPr/>
          </p:nvSpPr>
          <p:spPr>
            <a:xfrm>
              <a:off x="1248695" y="2138635"/>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1A39B"/>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CHINESE CULTURE</a:t>
              </a:r>
              <a:endParaRPr lang="en-US" sz="2200" b="0" i="0" u="none" strike="noStrike" kern="1200" cap="none" spc="0" baseline="0">
                <a:solidFill>
                  <a:srgbClr val="000000"/>
                </a:solidFill>
                <a:uFillTx/>
                <a:latin typeface="Gill Sans MT"/>
              </a:endParaRPr>
            </a:p>
          </p:txBody>
        </p:sp>
        <p:sp>
          <p:nvSpPr>
            <p:cNvPr id="7" name="Freeform: Shape 6">
              <a:extLst>
                <a:ext uri="{FF2B5EF4-FFF2-40B4-BE49-F238E27FC236}">
                  <a16:creationId xmlns:a16="http://schemas.microsoft.com/office/drawing/2014/main" id="{B6AD1BBE-8FB6-62AF-8A92-737D70EDF82B}"/>
                </a:ext>
              </a:extLst>
            </p:cNvPr>
            <p:cNvSpPr/>
            <p:nvPr/>
          </p:nvSpPr>
          <p:spPr>
            <a:xfrm>
              <a:off x="1248695" y="2716801"/>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C7C7C"/>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SUCCESS AND FAILURE OF JOINT VENTURES </a:t>
              </a:r>
              <a:endParaRPr lang="en-US" sz="2200" b="0" i="0" u="none" strike="noStrike" kern="1200" cap="none" spc="0" baseline="0">
                <a:solidFill>
                  <a:srgbClr val="000000"/>
                </a:solidFill>
                <a:uFillTx/>
                <a:latin typeface="Gill Sans MT"/>
              </a:endParaRPr>
            </a:p>
          </p:txBody>
        </p:sp>
        <p:sp>
          <p:nvSpPr>
            <p:cNvPr id="8" name="Freeform: Shape 7">
              <a:extLst>
                <a:ext uri="{FF2B5EF4-FFF2-40B4-BE49-F238E27FC236}">
                  <a16:creationId xmlns:a16="http://schemas.microsoft.com/office/drawing/2014/main" id="{70096178-3714-09D4-C935-127B02AC5067}"/>
                </a:ext>
              </a:extLst>
            </p:cNvPr>
            <p:cNvSpPr/>
            <p:nvPr/>
          </p:nvSpPr>
          <p:spPr>
            <a:xfrm>
              <a:off x="1248695" y="3294958"/>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2A79A"/>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CULTURAL SENSITIVITY IN CHINA</a:t>
              </a:r>
              <a:endParaRPr lang="en-US" sz="2200" b="0" i="0" u="none" strike="noStrike" kern="1200" cap="none" spc="0" baseline="0">
                <a:solidFill>
                  <a:srgbClr val="000000"/>
                </a:solidFill>
                <a:uFillTx/>
                <a:latin typeface="Gill Sans MT"/>
              </a:endParaRPr>
            </a:p>
          </p:txBody>
        </p:sp>
        <p:sp>
          <p:nvSpPr>
            <p:cNvPr id="9" name="Freeform: Shape 8">
              <a:extLst>
                <a:ext uri="{FF2B5EF4-FFF2-40B4-BE49-F238E27FC236}">
                  <a16:creationId xmlns:a16="http://schemas.microsoft.com/office/drawing/2014/main" id="{DDBFA0A9-1502-11B3-2652-D2E50EED23CF}"/>
                </a:ext>
              </a:extLst>
            </p:cNvPr>
            <p:cNvSpPr/>
            <p:nvPr/>
          </p:nvSpPr>
          <p:spPr>
            <a:xfrm>
              <a:off x="1248695" y="3873124"/>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C7C7C"/>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HOFSTEDE CULTURAL DIMENSION</a:t>
              </a:r>
              <a:endParaRPr lang="en-US" sz="2200" b="0" i="0" u="none" strike="noStrike" kern="1200" cap="none" spc="0" baseline="0">
                <a:solidFill>
                  <a:srgbClr val="000000"/>
                </a:solidFill>
                <a:uFillTx/>
                <a:latin typeface="Gill Sans MT"/>
              </a:endParaRPr>
            </a:p>
          </p:txBody>
        </p:sp>
        <p:sp>
          <p:nvSpPr>
            <p:cNvPr id="10" name="Freeform: Shape 9">
              <a:extLst>
                <a:ext uri="{FF2B5EF4-FFF2-40B4-BE49-F238E27FC236}">
                  <a16:creationId xmlns:a16="http://schemas.microsoft.com/office/drawing/2014/main" id="{E3DBCEAA-10D5-B8E5-F8D7-C8300E9CF9A7}"/>
                </a:ext>
              </a:extLst>
            </p:cNvPr>
            <p:cNvSpPr/>
            <p:nvPr/>
          </p:nvSpPr>
          <p:spPr>
            <a:xfrm>
              <a:off x="1248695" y="4451280"/>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5A5A5"/>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RECOMMENDATIONS </a:t>
              </a:r>
              <a:endParaRPr lang="en-US" sz="2200" b="0" i="0" u="none" strike="noStrike" kern="1200" cap="none" spc="0" baseline="0">
                <a:solidFill>
                  <a:srgbClr val="000000"/>
                </a:solidFill>
                <a:uFillTx/>
                <a:latin typeface="Gill Sans MT"/>
              </a:endParaRPr>
            </a:p>
          </p:txBody>
        </p:sp>
        <p:sp>
          <p:nvSpPr>
            <p:cNvPr id="11" name="Freeform: Shape 10">
              <a:extLst>
                <a:ext uri="{FF2B5EF4-FFF2-40B4-BE49-F238E27FC236}">
                  <a16:creationId xmlns:a16="http://schemas.microsoft.com/office/drawing/2014/main" id="{859B1C0B-A21A-C6D4-D485-1492934649E0}"/>
                </a:ext>
              </a:extLst>
            </p:cNvPr>
            <p:cNvSpPr/>
            <p:nvPr/>
          </p:nvSpPr>
          <p:spPr>
            <a:xfrm>
              <a:off x="1248695" y="5029437"/>
              <a:ext cx="9458635" cy="514798"/>
            </a:xfrm>
            <a:custGeom>
              <a:avLst/>
              <a:gdLst>
                <a:gd name="f0" fmla="val 10800000"/>
                <a:gd name="f1" fmla="val 5400000"/>
                <a:gd name="f2" fmla="val 180"/>
                <a:gd name="f3" fmla="val w"/>
                <a:gd name="f4" fmla="val h"/>
                <a:gd name="f5" fmla="val 0"/>
                <a:gd name="f6" fmla="val 9725464"/>
                <a:gd name="f7" fmla="val 514800"/>
                <a:gd name="f8" fmla="val 85802"/>
                <a:gd name="f9" fmla="val 38415"/>
                <a:gd name="f10" fmla="val 9639662"/>
                <a:gd name="f11" fmla="val 9687049"/>
                <a:gd name="f12" fmla="val 428998"/>
                <a:gd name="f13" fmla="val 476385"/>
                <a:gd name="f14" fmla="+- 0 0 -90"/>
                <a:gd name="f15" fmla="*/ f3 1 9725464"/>
                <a:gd name="f16" fmla="*/ f4 1 514800"/>
                <a:gd name="f17" fmla="+- f7 0 f5"/>
                <a:gd name="f18" fmla="+- f6 0 f5"/>
                <a:gd name="f19" fmla="*/ f14 f0 1"/>
                <a:gd name="f20" fmla="*/ f18 1 9725464"/>
                <a:gd name="f21" fmla="*/ f17 1 514800"/>
                <a:gd name="f22" fmla="*/ 0 f18 1"/>
                <a:gd name="f23" fmla="*/ 85802 f17 1"/>
                <a:gd name="f24" fmla="*/ 85802 f18 1"/>
                <a:gd name="f25" fmla="*/ 0 f17 1"/>
                <a:gd name="f26" fmla="*/ 9639662 f18 1"/>
                <a:gd name="f27" fmla="*/ 9725464 f18 1"/>
                <a:gd name="f28" fmla="*/ 428998 f17 1"/>
                <a:gd name="f29" fmla="*/ 514800 f17 1"/>
                <a:gd name="f30" fmla="*/ f19 1 f2"/>
                <a:gd name="f31" fmla="*/ f22 1 9725464"/>
                <a:gd name="f32" fmla="*/ f23 1 514800"/>
                <a:gd name="f33" fmla="*/ f24 1 9725464"/>
                <a:gd name="f34" fmla="*/ f25 1 514800"/>
                <a:gd name="f35" fmla="*/ f26 1 9725464"/>
                <a:gd name="f36" fmla="*/ f27 1 9725464"/>
                <a:gd name="f37" fmla="*/ f28 1 514800"/>
                <a:gd name="f38" fmla="*/ f29 1 514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725464" h="514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1A39B"/>
            </a:solidFill>
            <a:ln w="12701" cap="flat">
              <a:solidFill>
                <a:srgbClr val="FFFFFF"/>
              </a:solidFill>
              <a:prstDash val="solid"/>
              <a:miter/>
            </a:ln>
          </p:spPr>
          <p:txBody>
            <a:bodyPr vert="horz" wrap="square" lIns="108950" tIns="108950" rIns="108950" bIns="108950" anchor="ctr" anchorCtr="0" compatLnSpc="1">
              <a:noAutofit/>
            </a:bodyPr>
            <a:lstStyle/>
            <a:p>
              <a:pPr marL="0" marR="0" lvl="0" indent="0" algn="l"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it-IT" sz="2200" b="0" i="0" u="none" strike="noStrike" kern="1200" cap="none" spc="0" baseline="0">
                  <a:solidFill>
                    <a:srgbClr val="000000"/>
                  </a:solidFill>
                  <a:uFillTx/>
                  <a:latin typeface="Gill Sans MT"/>
                </a:rPr>
                <a:t>CONCLUSION</a:t>
              </a:r>
              <a:endParaRPr lang="en-US" sz="2200" b="0" i="0" u="none" strike="noStrike" kern="1200" cap="none" spc="0" baseline="0">
                <a:solidFill>
                  <a:srgbClr val="000000"/>
                </a:solidFill>
                <a:uFillTx/>
                <a:latin typeface="Gill Sans MT"/>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069CA1C3-9EA8-3C6F-09D4-6EDEFA80892F}"/>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44657C07-7A3C-DF39-E8E4-926DDC7D3706}"/>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58778CC8-6615-BA59-581E-180D6F3191E9}"/>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itle 1">
            <a:extLst>
              <a:ext uri="{FF2B5EF4-FFF2-40B4-BE49-F238E27FC236}">
                <a16:creationId xmlns:a16="http://schemas.microsoft.com/office/drawing/2014/main" id="{323185D4-2B74-4982-4F64-DE801EE562A5}"/>
              </a:ext>
            </a:extLst>
          </p:cNvPr>
          <p:cNvSpPr txBox="1">
            <a:spLocks noGrp="1"/>
          </p:cNvSpPr>
          <p:nvPr>
            <p:ph type="title"/>
          </p:nvPr>
        </p:nvSpPr>
        <p:spPr>
          <a:xfrm>
            <a:off x="335904" y="891357"/>
            <a:ext cx="4903241" cy="579473"/>
          </a:xfrm>
        </p:spPr>
        <p:txBody>
          <a:bodyPr anchorCtr="1"/>
          <a:lstStyle/>
          <a:p>
            <a:pPr lvl="0" algn="ctr"/>
            <a:r>
              <a:rPr lang="en-GB" sz="1800" b="1">
                <a:solidFill>
                  <a:srgbClr val="000000"/>
                </a:solidFill>
              </a:rPr>
              <a:t>Introduction</a:t>
            </a:r>
            <a:r>
              <a:rPr lang="en-GB"/>
              <a:t> </a:t>
            </a:r>
            <a:endParaRPr lang="it-IT"/>
          </a:p>
        </p:txBody>
      </p:sp>
      <p:sp>
        <p:nvSpPr>
          <p:cNvPr id="6" name="Content Placeholder 2">
            <a:extLst>
              <a:ext uri="{FF2B5EF4-FFF2-40B4-BE49-F238E27FC236}">
                <a16:creationId xmlns:a16="http://schemas.microsoft.com/office/drawing/2014/main" id="{11A515EF-0F75-1877-F928-BDE0B6D964E3}"/>
              </a:ext>
            </a:extLst>
          </p:cNvPr>
          <p:cNvSpPr txBox="1">
            <a:spLocks noGrp="1"/>
          </p:cNvSpPr>
          <p:nvPr>
            <p:ph idx="1"/>
          </p:nvPr>
        </p:nvSpPr>
        <p:spPr>
          <a:xfrm>
            <a:off x="1371600" y="1889936"/>
            <a:ext cx="4198778" cy="3932358"/>
          </a:xfrm>
        </p:spPr>
        <p:txBody>
          <a:bodyPr/>
          <a:lstStyle/>
          <a:p>
            <a:pPr lvl="0">
              <a:lnSpc>
                <a:spcPct val="90000"/>
              </a:lnSpc>
            </a:pPr>
            <a:r>
              <a:rPr lang="en-US" sz="1800">
                <a:solidFill>
                  <a:srgbClr val="000000"/>
                </a:solidFill>
                <a:latin typeface="Calibri"/>
              </a:rPr>
              <a:t>China is one of the fastest growing and most influential economies in the world</a:t>
            </a:r>
          </a:p>
          <a:p>
            <a:pPr lvl="0">
              <a:lnSpc>
                <a:spcPct val="90000"/>
              </a:lnSpc>
            </a:pPr>
            <a:r>
              <a:rPr lang="en-US" sz="1800">
                <a:solidFill>
                  <a:srgbClr val="000000"/>
                </a:solidFill>
                <a:latin typeface="Calibri"/>
              </a:rPr>
              <a:t>An understanding of how cultural differences across and within nation can affect the way in which business is practise.</a:t>
            </a:r>
          </a:p>
          <a:p>
            <a:pPr lvl="0">
              <a:lnSpc>
                <a:spcPct val="90000"/>
              </a:lnSpc>
            </a:pPr>
            <a:r>
              <a:rPr lang="en-US" sz="1800">
                <a:solidFill>
                  <a:srgbClr val="000000"/>
                </a:solidFill>
                <a:latin typeface="Calibri"/>
              </a:rPr>
              <a:t>A lack of cultural understanding can create barrier for business success. (Chakraborty et al., 2022)</a:t>
            </a:r>
          </a:p>
          <a:p>
            <a:pPr lvl="0">
              <a:lnSpc>
                <a:spcPct val="90000"/>
              </a:lnSpc>
            </a:pPr>
            <a:r>
              <a:rPr lang="en-US" sz="1800">
                <a:solidFill>
                  <a:srgbClr val="000000"/>
                </a:solidFill>
                <a:latin typeface="Calibri"/>
              </a:rPr>
              <a:t>There are a few steps that  UK- based company should take in consideration when entering into a joint venture agreement with a Chinese business:</a:t>
            </a:r>
          </a:p>
          <a:p>
            <a:pPr lvl="0">
              <a:lnSpc>
                <a:spcPct val="90000"/>
              </a:lnSpc>
            </a:pPr>
            <a:endParaRPr lang="it-IT"/>
          </a:p>
        </p:txBody>
      </p:sp>
      <p:cxnSp>
        <p:nvCxnSpPr>
          <p:cNvPr id="7" name="Straight Connector 5">
            <a:extLst>
              <a:ext uri="{FF2B5EF4-FFF2-40B4-BE49-F238E27FC236}">
                <a16:creationId xmlns:a16="http://schemas.microsoft.com/office/drawing/2014/main" id="{E6373545-88EB-C8FF-A20A-2E7E4DF39C89}"/>
              </a:ext>
            </a:extLst>
          </p:cNvPr>
          <p:cNvCxnSpPr/>
          <p:nvPr/>
        </p:nvCxnSpPr>
        <p:spPr>
          <a:xfrm>
            <a:off x="1487390" y="1470830"/>
            <a:ext cx="4082988" cy="0"/>
          </a:xfrm>
          <a:prstGeom prst="straightConnector1">
            <a:avLst/>
          </a:prstGeom>
          <a:noFill/>
          <a:ln w="6345" cap="flat">
            <a:solidFill>
              <a:srgbClr val="000000"/>
            </a:solidFill>
            <a:prstDash val="solid"/>
            <a:miter/>
          </a:ln>
        </p:spPr>
      </p:cxnSp>
      <p:grpSp>
        <p:nvGrpSpPr>
          <p:cNvPr id="8" name="Diagram 15">
            <a:extLst>
              <a:ext uri="{FF2B5EF4-FFF2-40B4-BE49-F238E27FC236}">
                <a16:creationId xmlns:a16="http://schemas.microsoft.com/office/drawing/2014/main" id="{5BA21B38-449F-BE84-6DA9-A088C5ACB878}"/>
              </a:ext>
            </a:extLst>
          </p:cNvPr>
          <p:cNvGrpSpPr/>
          <p:nvPr/>
        </p:nvGrpSpPr>
        <p:grpSpPr>
          <a:xfrm>
            <a:off x="685800" y="685800"/>
            <a:ext cx="10514200" cy="5859173"/>
            <a:chOff x="685800" y="685800"/>
            <a:chExt cx="10514200" cy="5859173"/>
          </a:xfrm>
        </p:grpSpPr>
        <p:sp>
          <p:nvSpPr>
            <p:cNvPr id="9" name="Freeform: Shape 8">
              <a:extLst>
                <a:ext uri="{FF2B5EF4-FFF2-40B4-BE49-F238E27FC236}">
                  <a16:creationId xmlns:a16="http://schemas.microsoft.com/office/drawing/2014/main" id="{D97E78D2-1622-96BC-B1FC-000C4AE0850A}"/>
                </a:ext>
              </a:extLst>
            </p:cNvPr>
            <p:cNvSpPr/>
            <p:nvPr/>
          </p:nvSpPr>
          <p:spPr>
            <a:xfrm>
              <a:off x="685800" y="685800"/>
              <a:ext cx="5859173" cy="5859173"/>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25"/>
                <a:gd name="f11" fmla="val 315"/>
                <a:gd name="f12" fmla="val 369"/>
                <a:gd name="f13" fmla="+- 0 0 -315"/>
                <a:gd name="f14" fmla="+- 0 0 -225"/>
                <a:gd name="f15" fmla="+- 0 0 -270"/>
                <a:gd name="f16" fmla="abs f4"/>
                <a:gd name="f17" fmla="abs f5"/>
                <a:gd name="f18" fmla="abs f6"/>
                <a:gd name="f19" fmla="+- 0 0 f10"/>
                <a:gd name="f20" fmla="+- 0 0 f11"/>
                <a:gd name="f21" fmla="*/ f13 f0 1"/>
                <a:gd name="f22" fmla="*/ f14 f0 1"/>
                <a:gd name="f23" fmla="*/ f15 f0 1"/>
                <a:gd name="f24" fmla="?: f16 f4 1"/>
                <a:gd name="f25" fmla="?: f17 f5 1"/>
                <a:gd name="f26" fmla="?: f18 f6 1"/>
                <a:gd name="f27" fmla="*/ f19 f0 1"/>
                <a:gd name="f28" fmla="*/ f20 f0 1"/>
                <a:gd name="f29" fmla="*/ f21 1 f3"/>
                <a:gd name="f30" fmla="*/ f22 1 f3"/>
                <a:gd name="f31" fmla="*/ f23 1 f3"/>
                <a:gd name="f32" fmla="*/ f24 1 21600"/>
                <a:gd name="f33" fmla="*/ f25 1 21600"/>
                <a:gd name="f34" fmla="*/ 21600 f24 1"/>
                <a:gd name="f35" fmla="*/ 21600 f25 1"/>
                <a:gd name="f36" fmla="*/ f27 1 f3"/>
                <a:gd name="f37" fmla="*/ f28 1 f3"/>
                <a:gd name="f38" fmla="+- f29 0 f1"/>
                <a:gd name="f39" fmla="+- f30 0 f1"/>
                <a:gd name="f40" fmla="+- f31 0 f1"/>
                <a:gd name="f41" fmla="min f33 f32"/>
                <a:gd name="f42" fmla="*/ f34 1 f26"/>
                <a:gd name="f43" fmla="*/ f35 1 f26"/>
                <a:gd name="f44" fmla="+- f36 0 f1"/>
                <a:gd name="f45" fmla="+- f37 0 f1"/>
                <a:gd name="f46" fmla="val f42"/>
                <a:gd name="f47" fmla="val f43"/>
                <a:gd name="f48" fmla="+- 0 0 f44"/>
                <a:gd name="f49" fmla="+- 0 0 f45"/>
                <a:gd name="f50" fmla="+- f47 0 f7"/>
                <a:gd name="f51" fmla="+- f46 0 f7"/>
                <a:gd name="f52" fmla="+- f49 0 f48"/>
                <a:gd name="f53" fmla="+- f48 f1 0"/>
                <a:gd name="f54" fmla="+- f49 f1 0"/>
                <a:gd name="f55" fmla="+- 21600000 0 f48"/>
                <a:gd name="f56" fmla="+- f1 0 f48"/>
                <a:gd name="f57" fmla="+- 27000000 0 f48"/>
                <a:gd name="f58" fmla="+- f0 0 f48"/>
                <a:gd name="f59" fmla="+- 32400000 0 f48"/>
                <a:gd name="f60" fmla="+- f2 0 f48"/>
                <a:gd name="f61" fmla="+- 37800000 0 f48"/>
                <a:gd name="f62" fmla="*/ f50 1 2"/>
                <a:gd name="f63" fmla="*/ f51 1 2"/>
                <a:gd name="f64" fmla="min f51 f50"/>
                <a:gd name="f65" fmla="+- f52 21600000 0"/>
                <a:gd name="f66" fmla="?: f56 f56 f57"/>
                <a:gd name="f67" fmla="?: f58 f58 f59"/>
                <a:gd name="f68" fmla="?: f60 f60 f61"/>
                <a:gd name="f69" fmla="*/ f53 f8 1"/>
                <a:gd name="f70" fmla="*/ f54 f8 1"/>
                <a:gd name="f71" fmla="+- f7 f62 0"/>
                <a:gd name="f72" fmla="+- f7 f63 0"/>
                <a:gd name="f73" fmla="*/ f64 f12 1"/>
                <a:gd name="f74" fmla="?: f52 f52 f65"/>
                <a:gd name="f75" fmla="*/ f69 1 f0"/>
                <a:gd name="f76" fmla="*/ f70 1 f0"/>
                <a:gd name="f77" fmla="*/ f63 f41 1"/>
                <a:gd name="f78" fmla="*/ f62 f41 1"/>
                <a:gd name="f79" fmla="*/ f73 1 100000"/>
                <a:gd name="f80" fmla="+- 0 0 f74"/>
                <a:gd name="f81" fmla="+- f74 0 f55"/>
                <a:gd name="f82" fmla="+- f74 0 f66"/>
                <a:gd name="f83" fmla="+- f74 0 f67"/>
                <a:gd name="f84" fmla="+- f74 0 f68"/>
                <a:gd name="f85" fmla="+- 0 0 f75"/>
                <a:gd name="f86" fmla="+- 0 0 f76"/>
                <a:gd name="f87" fmla="*/ f72 f41 1"/>
                <a:gd name="f88" fmla="*/ f71 f41 1"/>
                <a:gd name="f89" fmla="+- f63 0 f79"/>
                <a:gd name="f90" fmla="+- f62 0 f79"/>
                <a:gd name="f91" fmla="+- 0 0 f85"/>
                <a:gd name="f92" fmla="+- 0 0 f86"/>
                <a:gd name="f93" fmla="*/ f91 f0 1"/>
                <a:gd name="f94" fmla="*/ f92 f0 1"/>
                <a:gd name="f95" fmla="*/ f89 f41 1"/>
                <a:gd name="f96" fmla="*/ f90 f41 1"/>
                <a:gd name="f97" fmla="*/ f93 1 f8"/>
                <a:gd name="f98" fmla="*/ f94 1 f8"/>
                <a:gd name="f99" fmla="+- f97 0 f1"/>
                <a:gd name="f100" fmla="+- f98 0 f1"/>
                <a:gd name="f101" fmla="sin 1 f99"/>
                <a:gd name="f102" fmla="cos 1 f99"/>
                <a:gd name="f103" fmla="sin 1 f100"/>
                <a:gd name="f104" fmla="cos 1 f100"/>
                <a:gd name="f105" fmla="+- 0 0 f101"/>
                <a:gd name="f106" fmla="+- 0 0 f102"/>
                <a:gd name="f107" fmla="+- 0 0 f103"/>
                <a:gd name="f108" fmla="+- 0 0 f104"/>
                <a:gd name="f109" fmla="+- 0 0 f105"/>
                <a:gd name="f110" fmla="+- 0 0 f106"/>
                <a:gd name="f111" fmla="+- 0 0 f107"/>
                <a:gd name="f112" fmla="+- 0 0 f108"/>
                <a:gd name="f113" fmla="val f109"/>
                <a:gd name="f114" fmla="val f110"/>
                <a:gd name="f115" fmla="val f111"/>
                <a:gd name="f116" fmla="val f112"/>
                <a:gd name="f117" fmla="*/ f113 f63 1"/>
                <a:gd name="f118" fmla="*/ f114 f62 1"/>
                <a:gd name="f119" fmla="*/ f115 f63 1"/>
                <a:gd name="f120" fmla="*/ f116 f62 1"/>
                <a:gd name="f121" fmla="*/ f115 f89 1"/>
                <a:gd name="f122" fmla="*/ f116 f90 1"/>
                <a:gd name="f123" fmla="*/ f113 f89 1"/>
                <a:gd name="f124" fmla="*/ f114 f90 1"/>
                <a:gd name="f125" fmla="+- 0 0 f118"/>
                <a:gd name="f126" fmla="+- 0 0 f117"/>
                <a:gd name="f127" fmla="+- 0 0 f120"/>
                <a:gd name="f128" fmla="+- 0 0 f119"/>
                <a:gd name="f129" fmla="+- 0 0 f122"/>
                <a:gd name="f130" fmla="+- 0 0 f121"/>
                <a:gd name="f131" fmla="+- 0 0 f124"/>
                <a:gd name="f132" fmla="+- 0 0 f123"/>
                <a:gd name="f133" fmla="+- 0 0 f125"/>
                <a:gd name="f134" fmla="+- 0 0 f126"/>
                <a:gd name="f135" fmla="+- 0 0 f127"/>
                <a:gd name="f136" fmla="+- 0 0 f128"/>
                <a:gd name="f137" fmla="+- 0 0 f129"/>
                <a:gd name="f138" fmla="+- 0 0 f130"/>
                <a:gd name="f139" fmla="+- 0 0 f131"/>
                <a:gd name="f140" fmla="+- 0 0 f132"/>
                <a:gd name="f141" fmla="at2 f133 f134"/>
                <a:gd name="f142" fmla="at2 f135 f136"/>
                <a:gd name="f143" fmla="at2 f137 f138"/>
                <a:gd name="f144" fmla="at2 f139 f140"/>
                <a:gd name="f145" fmla="+- f141 f1 0"/>
                <a:gd name="f146" fmla="+- f142 f1 0"/>
                <a:gd name="f147" fmla="+- f143 f1 0"/>
                <a:gd name="f148" fmla="+- f144 f1 0"/>
                <a:gd name="f149" fmla="*/ f145 f8 1"/>
                <a:gd name="f150" fmla="*/ f146 f8 1"/>
                <a:gd name="f151" fmla="*/ f147 f8 1"/>
                <a:gd name="f152" fmla="*/ f148 f8 1"/>
                <a:gd name="f153" fmla="*/ f149 1 f0"/>
                <a:gd name="f154" fmla="*/ f150 1 f0"/>
                <a:gd name="f155" fmla="*/ f151 1 f0"/>
                <a:gd name="f156" fmla="*/ f152 1 f0"/>
                <a:gd name="f157" fmla="+- 0 0 f153"/>
                <a:gd name="f158" fmla="+- 0 0 f154"/>
                <a:gd name="f159" fmla="+- 0 0 f155"/>
                <a:gd name="f160" fmla="+- 0 0 f156"/>
                <a:gd name="f161" fmla="val f157"/>
                <a:gd name="f162" fmla="val f158"/>
                <a:gd name="f163" fmla="val f159"/>
                <a:gd name="f164" fmla="val f160"/>
                <a:gd name="f165" fmla="+- 0 0 f161"/>
                <a:gd name="f166" fmla="+- 0 0 f162"/>
                <a:gd name="f167" fmla="+- 0 0 f163"/>
                <a:gd name="f168" fmla="+- 0 0 f164"/>
                <a:gd name="f169" fmla="*/ f165 f0 1"/>
                <a:gd name="f170" fmla="*/ f166 f0 1"/>
                <a:gd name="f171" fmla="*/ f167 f0 1"/>
                <a:gd name="f172" fmla="*/ f168 f0 1"/>
                <a:gd name="f173" fmla="*/ f169 1 f8"/>
                <a:gd name="f174" fmla="*/ f170 1 f8"/>
                <a:gd name="f175" fmla="*/ f171 1 f8"/>
                <a:gd name="f176" fmla="*/ f172 1 f8"/>
                <a:gd name="f177" fmla="+- f173 0 f1"/>
                <a:gd name="f178" fmla="+- f174 0 f1"/>
                <a:gd name="f179" fmla="+- f175 0 f1"/>
                <a:gd name="f180" fmla="+- f176 0 f1"/>
                <a:gd name="f181" fmla="+- f177 f1 0"/>
                <a:gd name="f182" fmla="+- f178 f1 0"/>
                <a:gd name="f183" fmla="+- f179 f1 0"/>
                <a:gd name="f184" fmla="+- f180 f1 0"/>
                <a:gd name="f185" fmla="*/ f181 f8 1"/>
                <a:gd name="f186" fmla="*/ f182 f8 1"/>
                <a:gd name="f187" fmla="*/ f183 f8 1"/>
                <a:gd name="f188" fmla="*/ f184 f8 1"/>
                <a:gd name="f189" fmla="*/ f185 1 f0"/>
                <a:gd name="f190" fmla="*/ f186 1 f0"/>
                <a:gd name="f191" fmla="*/ f187 1 f0"/>
                <a:gd name="f192" fmla="*/ f188 1 f0"/>
                <a:gd name="f193" fmla="+- 0 0 f189"/>
                <a:gd name="f194" fmla="+- 0 0 f190"/>
                <a:gd name="f195" fmla="+- 0 0 f191"/>
                <a:gd name="f196" fmla="+- 0 0 f192"/>
                <a:gd name="f197" fmla="+- 0 0 f193"/>
                <a:gd name="f198" fmla="+- 0 0 f194"/>
                <a:gd name="f199" fmla="+- 0 0 f195"/>
                <a:gd name="f200" fmla="+- 0 0 f196"/>
                <a:gd name="f201" fmla="*/ f197 f0 1"/>
                <a:gd name="f202" fmla="*/ f198 f0 1"/>
                <a:gd name="f203" fmla="*/ f199 f0 1"/>
                <a:gd name="f204" fmla="*/ f200 f0 1"/>
                <a:gd name="f205" fmla="*/ f201 1 f8"/>
                <a:gd name="f206" fmla="*/ f202 1 f8"/>
                <a:gd name="f207" fmla="*/ f203 1 f8"/>
                <a:gd name="f208" fmla="*/ f204 1 f8"/>
                <a:gd name="f209" fmla="+- f205 0 f1"/>
                <a:gd name="f210" fmla="+- f206 0 f1"/>
                <a:gd name="f211" fmla="+- f207 0 f1"/>
                <a:gd name="f212" fmla="+- f208 0 f1"/>
                <a:gd name="f213" fmla="cos 1 f209"/>
                <a:gd name="f214" fmla="sin 1 f209"/>
                <a:gd name="f215" fmla="cos 1 f210"/>
                <a:gd name="f216" fmla="sin 1 f210"/>
                <a:gd name="f217" fmla="cos 1 f211"/>
                <a:gd name="f218" fmla="sin 1 f211"/>
                <a:gd name="f219" fmla="cos 1 f212"/>
                <a:gd name="f220" fmla="sin 1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 0 0 f228"/>
                <a:gd name="f237" fmla="val f229"/>
                <a:gd name="f238" fmla="val f230"/>
                <a:gd name="f239" fmla="val f231"/>
                <a:gd name="f240" fmla="val f232"/>
                <a:gd name="f241" fmla="val f233"/>
                <a:gd name="f242" fmla="val f234"/>
                <a:gd name="f243" fmla="val f235"/>
                <a:gd name="f244" fmla="val f236"/>
                <a:gd name="f245" fmla="+- 0 0 f237"/>
                <a:gd name="f246" fmla="+- 0 0 f238"/>
                <a:gd name="f247" fmla="+- 0 0 f239"/>
                <a:gd name="f248" fmla="+- 0 0 f240"/>
                <a:gd name="f249" fmla="+- 0 0 f241"/>
                <a:gd name="f250" fmla="+- 0 0 f242"/>
                <a:gd name="f251" fmla="+- 0 0 f243"/>
                <a:gd name="f252" fmla="+- 0 0 f244"/>
                <a:gd name="f253" fmla="*/ f9 f245 1"/>
                <a:gd name="f254" fmla="*/ f9 f246 1"/>
                <a:gd name="f255" fmla="*/ f9 f247 1"/>
                <a:gd name="f256" fmla="*/ f9 f248 1"/>
                <a:gd name="f257" fmla="*/ f9 f249 1"/>
                <a:gd name="f258" fmla="*/ f9 f250 1"/>
                <a:gd name="f259" fmla="*/ f9 f251 1"/>
                <a:gd name="f260" fmla="*/ f9 f252 1"/>
                <a:gd name="f261" fmla="*/ f253 f63 1"/>
                <a:gd name="f262" fmla="*/ f254 f62 1"/>
                <a:gd name="f263" fmla="*/ f255 f63 1"/>
                <a:gd name="f264" fmla="*/ f256 f62 1"/>
                <a:gd name="f265" fmla="*/ f257 f89 1"/>
                <a:gd name="f266" fmla="*/ f258 f90 1"/>
                <a:gd name="f267" fmla="*/ f259 f89 1"/>
                <a:gd name="f268" fmla="*/ f260 f90 1"/>
                <a:gd name="f269" fmla="+- f72 f261 0"/>
                <a:gd name="f270" fmla="+- f71 f262 0"/>
                <a:gd name="f271" fmla="+- f72 f263 0"/>
                <a:gd name="f272" fmla="+- f71 f264 0"/>
                <a:gd name="f273" fmla="+- f72 f265 0"/>
                <a:gd name="f274" fmla="+- f71 f266 0"/>
                <a:gd name="f275" fmla="+- f72 f267 0"/>
                <a:gd name="f276" fmla="+- f71 f268 0"/>
                <a:gd name="f277" fmla="max f269 f273"/>
                <a:gd name="f278" fmla="max f271 f275"/>
                <a:gd name="f279" fmla="max f270 f274"/>
                <a:gd name="f280" fmla="max f272 f276"/>
                <a:gd name="f281" fmla="min f269 f273"/>
                <a:gd name="f282" fmla="min f271 f275"/>
                <a:gd name="f283" fmla="min f270 f274"/>
                <a:gd name="f284" fmla="min f272 f276"/>
                <a:gd name="f285" fmla="+- f269 f275 0"/>
                <a:gd name="f286" fmla="+- f270 f276 0"/>
                <a:gd name="f287" fmla="+- f271 f273 0"/>
                <a:gd name="f288" fmla="+- f272 f274 0"/>
                <a:gd name="f289" fmla="*/ f269 f41 1"/>
                <a:gd name="f290" fmla="*/ f270 f41 1"/>
                <a:gd name="f291" fmla="*/ f273 f41 1"/>
                <a:gd name="f292" fmla="*/ f274 f41 1"/>
                <a:gd name="f293" fmla="max f277 f278"/>
                <a:gd name="f294" fmla="max f279 f280"/>
                <a:gd name="f295" fmla="min f281 f282"/>
                <a:gd name="f296" fmla="min f283 f284"/>
                <a:gd name="f297" fmla="*/ f285 1 2"/>
                <a:gd name="f298" fmla="*/ f286 1 2"/>
                <a:gd name="f299" fmla="*/ f287 1 2"/>
                <a:gd name="f300" fmla="*/ f288 1 2"/>
                <a:gd name="f301" fmla="?: f81 f46 f293"/>
                <a:gd name="f302" fmla="?: f82 f47 f294"/>
                <a:gd name="f303" fmla="?: f83 f7 f295"/>
                <a:gd name="f304" fmla="?: f84 f7 f296"/>
                <a:gd name="f305" fmla="*/ f297 f41 1"/>
                <a:gd name="f306" fmla="*/ f298 f41 1"/>
                <a:gd name="f307" fmla="*/ f299 f41 1"/>
                <a:gd name="f308" fmla="*/ f300 f41 1"/>
                <a:gd name="f309" fmla="*/ f303 f41 1"/>
                <a:gd name="f310" fmla="*/ f304 f41 1"/>
                <a:gd name="f311" fmla="*/ f301 f41 1"/>
                <a:gd name="f312" fmla="*/ f302 f41 1"/>
              </a:gdLst>
              <a:ahLst/>
              <a:cxnLst>
                <a:cxn ang="3cd4">
                  <a:pos x="hc" y="t"/>
                </a:cxn>
                <a:cxn ang="0">
                  <a:pos x="r" y="vc"/>
                </a:cxn>
                <a:cxn ang="cd4">
                  <a:pos x="hc" y="b"/>
                </a:cxn>
                <a:cxn ang="cd2">
                  <a:pos x="l" y="vc"/>
                </a:cxn>
                <a:cxn ang="f38">
                  <a:pos x="f305" y="f306"/>
                </a:cxn>
                <a:cxn ang="f39">
                  <a:pos x="f307" y="f308"/>
                </a:cxn>
                <a:cxn ang="f40">
                  <a:pos x="f87" y="f88"/>
                </a:cxn>
              </a:cxnLst>
              <a:rect l="f309" t="f310" r="f311" b="f312"/>
              <a:pathLst>
                <a:path>
                  <a:moveTo>
                    <a:pt x="f289" y="f290"/>
                  </a:moveTo>
                  <a:arcTo wR="f77" hR="f78" stAng="f48" swAng="f74"/>
                  <a:lnTo>
                    <a:pt x="f291" y="f292"/>
                  </a:lnTo>
                  <a:arcTo wR="f95" hR="f96" stAng="f49" swAng="f80"/>
                  <a:close/>
                </a:path>
              </a:pathLst>
            </a:custGeom>
            <a:noFill/>
            <a:ln w="12701" cap="flat">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19AC6A1D-4213-0459-2AB6-D67E3424D3AF}"/>
                </a:ext>
              </a:extLst>
            </p:cNvPr>
            <p:cNvSpPr/>
            <p:nvPr/>
          </p:nvSpPr>
          <p:spPr>
            <a:xfrm>
              <a:off x="6097420" y="1774192"/>
              <a:ext cx="5102580" cy="669432"/>
            </a:xfrm>
            <a:custGeom>
              <a:avLst/>
              <a:gdLst>
                <a:gd name="f0" fmla="val 10800000"/>
                <a:gd name="f1" fmla="val 5400000"/>
                <a:gd name="f2" fmla="val 180"/>
                <a:gd name="f3" fmla="val w"/>
                <a:gd name="f4" fmla="val h"/>
                <a:gd name="f5" fmla="val 0"/>
                <a:gd name="f6" fmla="val 5102584"/>
                <a:gd name="f7" fmla="val 669430"/>
                <a:gd name="f8" fmla="+- 0 0 -90"/>
                <a:gd name="f9" fmla="*/ f3 1 5102584"/>
                <a:gd name="f10" fmla="*/ f4 1 669430"/>
                <a:gd name="f11" fmla="+- f7 0 f5"/>
                <a:gd name="f12" fmla="+- f6 0 f5"/>
                <a:gd name="f13" fmla="*/ f8 f0 1"/>
                <a:gd name="f14" fmla="*/ f12 1 5102584"/>
                <a:gd name="f15" fmla="*/ f11 1 669430"/>
                <a:gd name="f16" fmla="*/ 0 f12 1"/>
                <a:gd name="f17" fmla="*/ 0 f11 1"/>
                <a:gd name="f18" fmla="*/ 5102584 f12 1"/>
                <a:gd name="f19" fmla="*/ 669430 f11 1"/>
                <a:gd name="f20" fmla="*/ f13 1 f2"/>
                <a:gd name="f21" fmla="*/ f16 1 5102584"/>
                <a:gd name="f22" fmla="*/ f17 1 669430"/>
                <a:gd name="f23" fmla="*/ f18 1 5102584"/>
                <a:gd name="f24" fmla="*/ f19 1 66943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102584" h="669430">
                  <a:moveTo>
                    <a:pt x="f5" y="f5"/>
                  </a:moveTo>
                  <a:lnTo>
                    <a:pt x="f6" y="f5"/>
                  </a:lnTo>
                  <a:lnTo>
                    <a:pt x="f6" y="f7"/>
                  </a:lnTo>
                  <a:lnTo>
                    <a:pt x="f5" y="f7"/>
                  </a:lnTo>
                  <a:lnTo>
                    <a:pt x="f5" y="f5"/>
                  </a:lnTo>
                  <a:close/>
                </a:path>
              </a:pathLst>
            </a:custGeom>
            <a:gradFill>
              <a:gsLst>
                <a:gs pos="0">
                  <a:srgbClr val="B8C4C4"/>
                </a:gs>
                <a:gs pos="100000">
                  <a:srgbClr val="ACBABA"/>
                </a:gs>
              </a:gsLst>
              <a:lin ang="5400000"/>
            </a:gradFill>
            <a:ln cap="flat">
              <a:noFill/>
              <a:prstDash val="solid"/>
            </a:ln>
          </p:spPr>
          <p:txBody>
            <a:bodyPr vert="horz" wrap="square" lIns="531357" tIns="50804" rIns="50804" bIns="50804"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Goudy Old Style"/>
                </a:rPr>
                <a:t>UNDERSTAND </a:t>
              </a:r>
              <a:r>
                <a:rPr lang="en-US" sz="1400" b="0" i="0" u="none" strike="noStrike" kern="0" cap="none" spc="0" baseline="0">
                  <a:solidFill>
                    <a:srgbClr val="000000"/>
                  </a:solidFill>
                  <a:uFillTx/>
                  <a:latin typeface="Goudy Old Style"/>
                </a:rPr>
                <a:t>CHINESE</a:t>
              </a:r>
              <a:r>
                <a:rPr lang="en-US" sz="1400" b="0" i="0" u="none" strike="noStrike" kern="1200" cap="none" spc="0" baseline="0">
                  <a:solidFill>
                    <a:srgbClr val="000000"/>
                  </a:solidFill>
                  <a:uFillTx/>
                  <a:latin typeface="Goudy Old Style"/>
                </a:rPr>
                <a:t> BUSINESS AND LEGAL ENVIRONMENT</a:t>
              </a:r>
              <a:endParaRPr lang="it-IT" sz="1400" b="0" i="0" u="none" strike="noStrike" kern="1200" cap="none" spc="0" baseline="0">
                <a:solidFill>
                  <a:srgbClr val="000000"/>
                </a:solidFill>
                <a:uFillTx/>
                <a:latin typeface="Goudy Old Style"/>
              </a:endParaRPr>
            </a:p>
          </p:txBody>
        </p:sp>
        <p:sp>
          <p:nvSpPr>
            <p:cNvPr id="11" name="Freeform: Shape 10">
              <a:extLst>
                <a:ext uri="{FF2B5EF4-FFF2-40B4-BE49-F238E27FC236}">
                  <a16:creationId xmlns:a16="http://schemas.microsoft.com/office/drawing/2014/main" id="{A6718CAC-80D6-7937-62D4-337C0A6C7C63}"/>
                </a:ext>
              </a:extLst>
            </p:cNvPr>
            <p:cNvSpPr/>
            <p:nvPr/>
          </p:nvSpPr>
          <p:spPr>
            <a:xfrm>
              <a:off x="5686168" y="1690515"/>
              <a:ext cx="836785" cy="7531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FFFFF"/>
                </a:gs>
                <a:gs pos="100000">
                  <a:srgbClr val="FFFFFF"/>
                </a:gs>
              </a:gsLst>
              <a:lin ang="5400000"/>
            </a:gradFill>
            <a:ln w="6345" cap="flat">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3A25CEC8-5308-D395-F8F4-49C7019396B5}"/>
                </a:ext>
              </a:extLst>
            </p:cNvPr>
            <p:cNvSpPr/>
            <p:nvPr/>
          </p:nvSpPr>
          <p:spPr>
            <a:xfrm>
              <a:off x="6481221" y="2778514"/>
              <a:ext cx="4718779" cy="669432"/>
            </a:xfrm>
            <a:custGeom>
              <a:avLst/>
              <a:gdLst>
                <a:gd name="f0" fmla="val 10800000"/>
                <a:gd name="f1" fmla="val 5400000"/>
                <a:gd name="f2" fmla="val 180"/>
                <a:gd name="f3" fmla="val w"/>
                <a:gd name="f4" fmla="val h"/>
                <a:gd name="f5" fmla="val 0"/>
                <a:gd name="f6" fmla="val 4718784"/>
                <a:gd name="f7" fmla="val 669430"/>
                <a:gd name="f8" fmla="+- 0 0 -90"/>
                <a:gd name="f9" fmla="*/ f3 1 4718784"/>
                <a:gd name="f10" fmla="*/ f4 1 669430"/>
                <a:gd name="f11" fmla="+- f7 0 f5"/>
                <a:gd name="f12" fmla="+- f6 0 f5"/>
                <a:gd name="f13" fmla="*/ f8 f0 1"/>
                <a:gd name="f14" fmla="*/ f12 1 4718784"/>
                <a:gd name="f15" fmla="*/ f11 1 669430"/>
                <a:gd name="f16" fmla="*/ 0 f12 1"/>
                <a:gd name="f17" fmla="*/ 0 f11 1"/>
                <a:gd name="f18" fmla="*/ 4718784 f12 1"/>
                <a:gd name="f19" fmla="*/ 669430 f11 1"/>
                <a:gd name="f20" fmla="*/ f13 1 f2"/>
                <a:gd name="f21" fmla="*/ f16 1 4718784"/>
                <a:gd name="f22" fmla="*/ f17 1 669430"/>
                <a:gd name="f23" fmla="*/ f18 1 4718784"/>
                <a:gd name="f24" fmla="*/ f19 1 66943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718784" h="669430">
                  <a:moveTo>
                    <a:pt x="f5" y="f5"/>
                  </a:moveTo>
                  <a:lnTo>
                    <a:pt x="f6" y="f5"/>
                  </a:lnTo>
                  <a:lnTo>
                    <a:pt x="f6" y="f7"/>
                  </a:lnTo>
                  <a:lnTo>
                    <a:pt x="f5" y="f7"/>
                  </a:lnTo>
                  <a:lnTo>
                    <a:pt x="f5" y="f5"/>
                  </a:lnTo>
                  <a:close/>
                </a:path>
              </a:pathLst>
            </a:custGeom>
            <a:gradFill>
              <a:gsLst>
                <a:gs pos="0">
                  <a:srgbClr val="B8C4C4"/>
                </a:gs>
                <a:gs pos="100000">
                  <a:srgbClr val="ACBABA"/>
                </a:gs>
              </a:gsLst>
              <a:lin ang="5400000"/>
            </a:gradFill>
            <a:ln cap="flat">
              <a:noFill/>
              <a:prstDash val="solid"/>
            </a:ln>
          </p:spPr>
          <p:txBody>
            <a:bodyPr vert="horz" wrap="square" lIns="531357" tIns="50804" rIns="50804" bIns="50804"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Goudy Old Style"/>
                </a:rPr>
                <a:t>DRAFT A JOINT VENTURE AGREEMENT</a:t>
              </a:r>
              <a:endParaRPr lang="it-IT" sz="1600" b="0" i="0" u="none" strike="noStrike" kern="1200" cap="none" spc="0" baseline="0">
                <a:solidFill>
                  <a:srgbClr val="000000"/>
                </a:solidFill>
                <a:uFillTx/>
                <a:latin typeface="Goudy Old Style"/>
              </a:endParaRPr>
            </a:p>
          </p:txBody>
        </p:sp>
        <p:sp>
          <p:nvSpPr>
            <p:cNvPr id="13" name="Freeform: Shape 12">
              <a:extLst>
                <a:ext uri="{FF2B5EF4-FFF2-40B4-BE49-F238E27FC236}">
                  <a16:creationId xmlns:a16="http://schemas.microsoft.com/office/drawing/2014/main" id="{7791F7DE-D7BC-B5B5-AB6D-12E9D55647E6}"/>
                </a:ext>
              </a:extLst>
            </p:cNvPr>
            <p:cNvSpPr/>
            <p:nvPr/>
          </p:nvSpPr>
          <p:spPr>
            <a:xfrm>
              <a:off x="6019038" y="2694828"/>
              <a:ext cx="880567" cy="7531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FFFFF"/>
                </a:gs>
                <a:gs pos="100000">
                  <a:srgbClr val="FFFFFF"/>
                </a:gs>
              </a:gsLst>
              <a:lin ang="5400000"/>
            </a:gradFill>
            <a:ln w="6345" cap="flat">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59A62931-4057-963F-B014-E6088D703B93}"/>
                </a:ext>
              </a:extLst>
            </p:cNvPr>
            <p:cNvSpPr/>
            <p:nvPr/>
          </p:nvSpPr>
          <p:spPr>
            <a:xfrm>
              <a:off x="6421803" y="3782827"/>
              <a:ext cx="4718779" cy="669432"/>
            </a:xfrm>
            <a:custGeom>
              <a:avLst/>
              <a:gdLst>
                <a:gd name="f0" fmla="val 10800000"/>
                <a:gd name="f1" fmla="val 5400000"/>
                <a:gd name="f2" fmla="val 180"/>
                <a:gd name="f3" fmla="val w"/>
                <a:gd name="f4" fmla="val h"/>
                <a:gd name="f5" fmla="val 0"/>
                <a:gd name="f6" fmla="val 4718784"/>
                <a:gd name="f7" fmla="val 669430"/>
                <a:gd name="f8" fmla="+- 0 0 -90"/>
                <a:gd name="f9" fmla="*/ f3 1 4718784"/>
                <a:gd name="f10" fmla="*/ f4 1 669430"/>
                <a:gd name="f11" fmla="+- f7 0 f5"/>
                <a:gd name="f12" fmla="+- f6 0 f5"/>
                <a:gd name="f13" fmla="*/ f8 f0 1"/>
                <a:gd name="f14" fmla="*/ f12 1 4718784"/>
                <a:gd name="f15" fmla="*/ f11 1 669430"/>
                <a:gd name="f16" fmla="*/ 0 f12 1"/>
                <a:gd name="f17" fmla="*/ 0 f11 1"/>
                <a:gd name="f18" fmla="*/ 4718784 f12 1"/>
                <a:gd name="f19" fmla="*/ 669430 f11 1"/>
                <a:gd name="f20" fmla="*/ f13 1 f2"/>
                <a:gd name="f21" fmla="*/ f16 1 4718784"/>
                <a:gd name="f22" fmla="*/ f17 1 669430"/>
                <a:gd name="f23" fmla="*/ f18 1 4718784"/>
                <a:gd name="f24" fmla="*/ f19 1 66943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718784" h="669430">
                  <a:moveTo>
                    <a:pt x="f5" y="f5"/>
                  </a:moveTo>
                  <a:lnTo>
                    <a:pt x="f6" y="f5"/>
                  </a:lnTo>
                  <a:lnTo>
                    <a:pt x="f6" y="f7"/>
                  </a:lnTo>
                  <a:lnTo>
                    <a:pt x="f5" y="f7"/>
                  </a:lnTo>
                  <a:lnTo>
                    <a:pt x="f5" y="f5"/>
                  </a:lnTo>
                  <a:close/>
                </a:path>
              </a:pathLst>
            </a:custGeom>
            <a:gradFill>
              <a:gsLst>
                <a:gs pos="0">
                  <a:srgbClr val="B8C4C4"/>
                </a:gs>
                <a:gs pos="100000">
                  <a:srgbClr val="ACBABA"/>
                </a:gs>
              </a:gsLst>
              <a:lin ang="5400000"/>
            </a:gradFill>
            <a:ln cap="flat">
              <a:noFill/>
              <a:prstDash val="solid"/>
            </a:ln>
          </p:spPr>
          <p:txBody>
            <a:bodyPr vert="horz" wrap="square" lIns="531357" tIns="50804" rIns="50804" bIns="50804"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it-IT" sz="1600" b="0" i="0" u="none" strike="noStrike" kern="1200" cap="none" spc="0" baseline="0">
                  <a:solidFill>
                    <a:srgbClr val="000000"/>
                  </a:solidFill>
                  <a:uFillTx/>
                  <a:latin typeface="Goudy Old Style"/>
                </a:rPr>
                <a:t>NEGOTIATE THE TERMS</a:t>
              </a:r>
            </a:p>
          </p:txBody>
        </p:sp>
        <p:sp>
          <p:nvSpPr>
            <p:cNvPr id="15" name="Freeform: Shape 14">
              <a:extLst>
                <a:ext uri="{FF2B5EF4-FFF2-40B4-BE49-F238E27FC236}">
                  <a16:creationId xmlns:a16="http://schemas.microsoft.com/office/drawing/2014/main" id="{7C1CCEDF-263C-CC75-CAE0-54372CB6C0AC}"/>
                </a:ext>
              </a:extLst>
            </p:cNvPr>
            <p:cNvSpPr/>
            <p:nvPr/>
          </p:nvSpPr>
          <p:spPr>
            <a:xfrm>
              <a:off x="6062819" y="3699150"/>
              <a:ext cx="836785" cy="7618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FFFFF"/>
                </a:gs>
                <a:gs pos="100000">
                  <a:srgbClr val="FFFFFF"/>
                </a:gs>
              </a:gsLst>
              <a:lin ang="5400000"/>
            </a:gradFill>
            <a:ln w="6345" cap="flat">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000000"/>
                </a:solidFill>
                <a:uFillTx/>
                <a:latin typeface="Calibri"/>
              </a:endParaRPr>
            </a:p>
          </p:txBody>
        </p:sp>
        <p:sp>
          <p:nvSpPr>
            <p:cNvPr id="16" name="Freeform: Shape 15">
              <a:extLst>
                <a:ext uri="{FF2B5EF4-FFF2-40B4-BE49-F238E27FC236}">
                  <a16:creationId xmlns:a16="http://schemas.microsoft.com/office/drawing/2014/main" id="{91C982D4-C835-90F1-97A5-A6D6AFD688EA}"/>
                </a:ext>
              </a:extLst>
            </p:cNvPr>
            <p:cNvSpPr/>
            <p:nvPr/>
          </p:nvSpPr>
          <p:spPr>
            <a:xfrm>
              <a:off x="6088084" y="4815138"/>
              <a:ext cx="5102580" cy="669432"/>
            </a:xfrm>
            <a:custGeom>
              <a:avLst/>
              <a:gdLst>
                <a:gd name="f0" fmla="val 10800000"/>
                <a:gd name="f1" fmla="val 5400000"/>
                <a:gd name="f2" fmla="val 180"/>
                <a:gd name="f3" fmla="val w"/>
                <a:gd name="f4" fmla="val h"/>
                <a:gd name="f5" fmla="val 0"/>
                <a:gd name="f6" fmla="val 5102584"/>
                <a:gd name="f7" fmla="val 669430"/>
                <a:gd name="f8" fmla="+- 0 0 -90"/>
                <a:gd name="f9" fmla="*/ f3 1 5102584"/>
                <a:gd name="f10" fmla="*/ f4 1 669430"/>
                <a:gd name="f11" fmla="+- f7 0 f5"/>
                <a:gd name="f12" fmla="+- f6 0 f5"/>
                <a:gd name="f13" fmla="*/ f8 f0 1"/>
                <a:gd name="f14" fmla="*/ f12 1 5102584"/>
                <a:gd name="f15" fmla="*/ f11 1 669430"/>
                <a:gd name="f16" fmla="*/ 0 f12 1"/>
                <a:gd name="f17" fmla="*/ 0 f11 1"/>
                <a:gd name="f18" fmla="*/ 5102584 f12 1"/>
                <a:gd name="f19" fmla="*/ 669430 f11 1"/>
                <a:gd name="f20" fmla="*/ f13 1 f2"/>
                <a:gd name="f21" fmla="*/ f16 1 5102584"/>
                <a:gd name="f22" fmla="*/ f17 1 669430"/>
                <a:gd name="f23" fmla="*/ f18 1 5102584"/>
                <a:gd name="f24" fmla="*/ f19 1 66943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102584" h="669430">
                  <a:moveTo>
                    <a:pt x="f5" y="f5"/>
                  </a:moveTo>
                  <a:lnTo>
                    <a:pt x="f6" y="f5"/>
                  </a:lnTo>
                  <a:lnTo>
                    <a:pt x="f6" y="f7"/>
                  </a:lnTo>
                  <a:lnTo>
                    <a:pt x="f5" y="f7"/>
                  </a:lnTo>
                  <a:lnTo>
                    <a:pt x="f5" y="f5"/>
                  </a:lnTo>
                  <a:close/>
                </a:path>
              </a:pathLst>
            </a:custGeom>
            <a:gradFill>
              <a:gsLst>
                <a:gs pos="0">
                  <a:srgbClr val="B8C4C4"/>
                </a:gs>
                <a:gs pos="100000">
                  <a:srgbClr val="ACBABA"/>
                </a:gs>
              </a:gsLst>
              <a:lin ang="5400000"/>
            </a:gradFill>
            <a:ln cap="flat">
              <a:noFill/>
              <a:prstDash val="solid"/>
            </a:ln>
          </p:spPr>
          <p:txBody>
            <a:bodyPr vert="horz" wrap="square" lIns="531357" tIns="50804" rIns="50804" bIns="50804" anchor="ctr"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it-IT" sz="1600" b="0" i="0" u="none" strike="noStrike" kern="1200" cap="none" spc="0" baseline="0">
                  <a:solidFill>
                    <a:srgbClr val="000000"/>
                  </a:solidFill>
                  <a:uFillTx/>
                  <a:latin typeface="Goudy Old Style"/>
                </a:rPr>
                <a:t>OBTAIN REGULATORY APPROVALS</a:t>
              </a:r>
            </a:p>
          </p:txBody>
        </p:sp>
        <p:sp>
          <p:nvSpPr>
            <p:cNvPr id="17" name="Freeform: Shape 16">
              <a:extLst>
                <a:ext uri="{FF2B5EF4-FFF2-40B4-BE49-F238E27FC236}">
                  <a16:creationId xmlns:a16="http://schemas.microsoft.com/office/drawing/2014/main" id="{BEC343BE-47EA-C2DC-6CC1-69BD8DE86FE0}"/>
                </a:ext>
              </a:extLst>
            </p:cNvPr>
            <p:cNvSpPr/>
            <p:nvPr/>
          </p:nvSpPr>
          <p:spPr>
            <a:xfrm>
              <a:off x="5679027" y="4703472"/>
              <a:ext cx="836785" cy="83678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FFFFF"/>
                </a:gs>
                <a:gs pos="100000">
                  <a:srgbClr val="FFFFFF"/>
                </a:gs>
              </a:gsLst>
              <a:lin ang="5400000"/>
            </a:gradFill>
            <a:ln w="6345" cap="flat">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000000"/>
                </a:solidFill>
                <a:uFillTx/>
                <a:latin typeface="Calibri"/>
              </a:endParaRPr>
            </a:p>
          </p:txBody>
        </p:sp>
      </p:grpSp>
      <p:pic>
        <p:nvPicPr>
          <p:cNvPr id="18" name="Graphic 22" descr="Dragon dance outline">
            <a:extLst>
              <a:ext uri="{FF2B5EF4-FFF2-40B4-BE49-F238E27FC236}">
                <a16:creationId xmlns:a16="http://schemas.microsoft.com/office/drawing/2014/main" id="{973930B6-79F9-A183-1BA8-F6452FE4B2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3539" y="1030483"/>
            <a:ext cx="566836" cy="47895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65FA05F-CA69-BCFF-66D1-DF2F83B152E3}"/>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10">
            <a:extLst>
              <a:ext uri="{FF2B5EF4-FFF2-40B4-BE49-F238E27FC236}">
                <a16:creationId xmlns:a16="http://schemas.microsoft.com/office/drawing/2014/main" id="{D6ACF502-6194-A531-A946-3098AD6E3F83}"/>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2">
            <a:extLst>
              <a:ext uri="{FF2B5EF4-FFF2-40B4-BE49-F238E27FC236}">
                <a16:creationId xmlns:a16="http://schemas.microsoft.com/office/drawing/2014/main" id="{B77C644E-3F04-80D7-96BC-72F0F65FDAFE}"/>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Gill Sans MT"/>
              </a:rPr>
              <a:t>CONSERVATIVE AND RISK- AVERSE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Gill Sans MT"/>
              </a:rPr>
              <a:t>slow and</a:t>
            </a:r>
          </a:p>
        </p:txBody>
      </p:sp>
      <p:sp>
        <p:nvSpPr>
          <p:cNvPr id="5" name="TextBox 7">
            <a:extLst>
              <a:ext uri="{FF2B5EF4-FFF2-40B4-BE49-F238E27FC236}">
                <a16:creationId xmlns:a16="http://schemas.microsoft.com/office/drawing/2014/main" id="{C4ACB3CE-1D77-220D-503A-CF6ABA32FF20}"/>
              </a:ext>
            </a:extLst>
          </p:cNvPr>
          <p:cNvSpPr txBox="1"/>
          <p:nvPr/>
        </p:nvSpPr>
        <p:spPr>
          <a:xfrm>
            <a:off x="1315446" y="975216"/>
            <a:ext cx="268836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1" i="0" u="none" strike="noStrike" kern="1200" cap="none" spc="0" baseline="0">
                <a:solidFill>
                  <a:srgbClr val="000000"/>
                </a:solidFill>
                <a:uFillTx/>
                <a:latin typeface="Goudy Old Style"/>
              </a:rPr>
              <a:t> CHINESE CULTURE</a:t>
            </a:r>
          </a:p>
        </p:txBody>
      </p:sp>
      <p:cxnSp>
        <p:nvCxnSpPr>
          <p:cNvPr id="6" name="Straight Connector 11">
            <a:extLst>
              <a:ext uri="{FF2B5EF4-FFF2-40B4-BE49-F238E27FC236}">
                <a16:creationId xmlns:a16="http://schemas.microsoft.com/office/drawing/2014/main" id="{747F87A2-1875-3378-44ED-BD8C5D171CE4}"/>
              </a:ext>
            </a:extLst>
          </p:cNvPr>
          <p:cNvCxnSpPr/>
          <p:nvPr/>
        </p:nvCxnSpPr>
        <p:spPr>
          <a:xfrm>
            <a:off x="1422138" y="1324810"/>
            <a:ext cx="2962656" cy="0"/>
          </a:xfrm>
          <a:prstGeom prst="straightConnector1">
            <a:avLst/>
          </a:prstGeom>
          <a:noFill/>
          <a:ln w="6345" cap="flat">
            <a:solidFill>
              <a:srgbClr val="000000"/>
            </a:solidFill>
            <a:prstDash val="solid"/>
            <a:miter/>
          </a:ln>
        </p:spPr>
      </p:cxnSp>
      <p:sp>
        <p:nvSpPr>
          <p:cNvPr id="7" name="TextBox 13">
            <a:extLst>
              <a:ext uri="{FF2B5EF4-FFF2-40B4-BE49-F238E27FC236}">
                <a16:creationId xmlns:a16="http://schemas.microsoft.com/office/drawing/2014/main" id="{D0E100B9-83F6-B4D1-A85F-2F835E84A4CC}"/>
              </a:ext>
            </a:extLst>
          </p:cNvPr>
          <p:cNvSpPr txBox="1"/>
          <p:nvPr/>
        </p:nvSpPr>
        <p:spPr>
          <a:xfrm>
            <a:off x="1776871" y="1396325"/>
            <a:ext cx="883621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000000"/>
                </a:solidFill>
                <a:uFillTx/>
                <a:latin typeface="Gill Sans MT"/>
              </a:rPr>
            </a:br>
            <a:r>
              <a:rPr lang="en-US" sz="1800" b="0" i="0" u="none" strike="noStrike" kern="0" cap="none" spc="0" baseline="0">
                <a:solidFill>
                  <a:srgbClr val="FFFFFF"/>
                </a:solidFill>
                <a:uFillTx/>
                <a:latin typeface="Gill Sans MT"/>
              </a:rPr>
              <a:t>steady approach to growth</a:t>
            </a:r>
            <a:endParaRPr lang="en-US" sz="1800" b="0" i="0" u="none" strike="noStrike" kern="1200" cap="none" spc="0" baseline="0">
              <a:solidFill>
                <a:srgbClr val="000000"/>
              </a:solidFill>
              <a:uFillTx/>
              <a:latin typeface="Gill Sans MT"/>
            </a:endParaRPr>
          </a:p>
        </p:txBody>
      </p:sp>
      <p:sp>
        <p:nvSpPr>
          <p:cNvPr id="8" name="TextBox 39">
            <a:extLst>
              <a:ext uri="{FF2B5EF4-FFF2-40B4-BE49-F238E27FC236}">
                <a16:creationId xmlns:a16="http://schemas.microsoft.com/office/drawing/2014/main" id="{F51A8EFF-623E-B0E9-C89B-505A8B2573EE}"/>
              </a:ext>
            </a:extLst>
          </p:cNvPr>
          <p:cNvSpPr txBox="1"/>
          <p:nvPr/>
        </p:nvSpPr>
        <p:spPr>
          <a:xfrm>
            <a:off x="723948" y="1625053"/>
            <a:ext cx="4690533" cy="357020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Calibri"/>
              </a:rPr>
              <a:t>Chinese culture is rich and complex, highly influenced by the country's long history, traditions, and Confucianism.</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US" sz="16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Calibri"/>
              </a:rPr>
              <a:t>“Ceramics, architecture, music, literature, martial arts, food, visual arts, philosophy, and religion are all significant aspects of Chinese culture” (Hu and Dai, 2021). </a:t>
            </a:r>
            <a:endParaRPr lang="en-US" sz="1600" b="0" i="0" u="none" strike="noStrike" kern="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0" cap="none" spc="0" baseline="0" dirty="0">
                <a:solidFill>
                  <a:srgbClr val="000000"/>
                </a:solidFill>
                <a:uFillTx/>
                <a:latin typeface="Calibri"/>
              </a:rPr>
              <a:t>China as well as the UK feature diverse traditions and civilizations. It is important for businessman to be aware of the cultural and language differences between China and </a:t>
            </a:r>
            <a:r>
              <a:rPr lang="en-US" sz="1600" b="0" i="0" u="none" strike="noStrike" kern="0" cap="none" spc="0" baseline="0" dirty="0" err="1">
                <a:solidFill>
                  <a:srgbClr val="000000"/>
                </a:solidFill>
                <a:uFillTx/>
                <a:latin typeface="Calibri"/>
              </a:rPr>
              <a:t>Uk</a:t>
            </a:r>
            <a:r>
              <a:rPr lang="en-US" sz="1600" b="0" i="0" u="none" strike="noStrike" kern="0" cap="none" spc="0" baseline="0">
                <a:solidFill>
                  <a:srgbClr val="000000"/>
                </a:solidFill>
                <a:uFillTx/>
                <a:latin typeface="Calibri"/>
              </a:rPr>
              <a:t>. </a:t>
            </a:r>
            <a:r>
              <a:rPr lang="en-US" sz="1600" b="0" i="0" u="none" strike="noStrike" kern="0" cap="none" spc="0" baseline="0" dirty="0">
                <a:solidFill>
                  <a:srgbClr val="000000"/>
                </a:solidFill>
                <a:uFillTx/>
                <a:latin typeface="Calibri"/>
              </a:rPr>
              <a:t>(</a:t>
            </a:r>
            <a:r>
              <a:rPr lang="en-US" sz="1600" b="0" i="0" u="none" strike="noStrike" kern="0" cap="none" spc="0" baseline="0" dirty="0" err="1">
                <a:solidFill>
                  <a:srgbClr val="000000"/>
                </a:solidFill>
                <a:uFillTx/>
                <a:latin typeface="Calibri"/>
              </a:rPr>
              <a:t>Qiu</a:t>
            </a:r>
            <a:r>
              <a:rPr lang="en-US" sz="1600" b="0" i="0" u="none" strike="noStrike" kern="0" cap="none" spc="0" baseline="0" dirty="0">
                <a:solidFill>
                  <a:srgbClr val="000000"/>
                </a:solidFill>
                <a:uFillTx/>
                <a:latin typeface="Calibri"/>
              </a:rPr>
              <a:t>, Cao and Xu, 2021). </a:t>
            </a:r>
            <a:endParaRPr lang="en-US"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p:txBody>
      </p:sp>
      <p:pic>
        <p:nvPicPr>
          <p:cNvPr id="9" name="Picture 40">
            <a:extLst>
              <a:ext uri="{FF2B5EF4-FFF2-40B4-BE49-F238E27FC236}">
                <a16:creationId xmlns:a16="http://schemas.microsoft.com/office/drawing/2014/main" id="{4D3849D8-7195-FF8F-F687-1367880C5076}"/>
              </a:ext>
            </a:extLst>
          </p:cNvPr>
          <p:cNvPicPr>
            <a:picLocks noChangeAspect="1"/>
          </p:cNvPicPr>
          <p:nvPr/>
        </p:nvPicPr>
        <p:blipFill>
          <a:blip r:embed="rId3"/>
          <a:stretch>
            <a:fillRect/>
          </a:stretch>
        </p:blipFill>
        <p:spPr>
          <a:xfrm>
            <a:off x="530525" y="734473"/>
            <a:ext cx="1101486" cy="965615"/>
          </a:xfrm>
          <a:prstGeom prst="rect">
            <a:avLst/>
          </a:prstGeom>
          <a:noFill/>
          <a:ln cap="flat">
            <a:noFill/>
          </a:ln>
        </p:spPr>
      </p:pic>
      <p:sp>
        <p:nvSpPr>
          <p:cNvPr id="10" name="Rectangle: Rounded Corners 17">
            <a:extLst>
              <a:ext uri="{FF2B5EF4-FFF2-40B4-BE49-F238E27FC236}">
                <a16:creationId xmlns:a16="http://schemas.microsoft.com/office/drawing/2014/main" id="{57B43750-C994-BDB2-A6F6-B46C94302A4B}"/>
              </a:ext>
            </a:extLst>
          </p:cNvPr>
          <p:cNvSpPr/>
          <p:nvPr/>
        </p:nvSpPr>
        <p:spPr>
          <a:xfrm>
            <a:off x="5799911" y="936089"/>
            <a:ext cx="5341348" cy="498582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D9D9D9"/>
          </a:solidFill>
          <a:ln w="12701" cap="flat">
            <a:solidFill>
              <a:srgbClr val="A6A6A6"/>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GUANXI: This refers to the importance of building and maintaining relationships with others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HIERARCHY: are used to having a clear chain of command in the workplace and expect to be given specific instructions and guidance from their superiors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TIME: is vary precious and punctuality and efficiency are highly valuated.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COMMUNICATION: less direct than in other cultures, and decisions are often made through consensus.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REPUTATION: extremely important avoiding confrontation that might cause embarrassment or loss of face for oneself or others.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BUILDING RELATIONSHIP: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Strong emphasis on networking and building relationship with potential partner and costumer.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PATIENCE: high value on patience and taking a long- term view</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6">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0F8E839-6CAE-6292-6359-39E9C892C1E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B7B9A2BB-2E01-6115-24B4-FC28CD365596}"/>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B20F9018-529D-9D9C-1EB1-D92B51A8259D}"/>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Gill Sans MT"/>
              </a:rPr>
              <a:t>HNJHMMMMMMMMMMMMMMFF</a:t>
            </a:r>
          </a:p>
        </p:txBody>
      </p:sp>
      <p:pic>
        <p:nvPicPr>
          <p:cNvPr id="5" name="Picture 10">
            <a:extLst>
              <a:ext uri="{FF2B5EF4-FFF2-40B4-BE49-F238E27FC236}">
                <a16:creationId xmlns:a16="http://schemas.microsoft.com/office/drawing/2014/main" id="{A7CF24E4-0554-FC9E-356F-28B9B254D0FF}"/>
              </a:ext>
            </a:extLst>
          </p:cNvPr>
          <p:cNvPicPr>
            <a:picLocks noChangeAspect="1"/>
          </p:cNvPicPr>
          <p:nvPr/>
        </p:nvPicPr>
        <p:blipFill>
          <a:blip r:embed="rId2">
            <a:alphaModFix amt="20000"/>
          </a:blip>
          <a:stretch>
            <a:fillRect/>
          </a:stretch>
        </p:blipFill>
        <p:spPr>
          <a:xfrm>
            <a:off x="7768449" y="2063645"/>
            <a:ext cx="1762121" cy="2777892"/>
          </a:xfrm>
          <a:prstGeom prst="rect">
            <a:avLst/>
          </a:prstGeom>
          <a:noFill/>
          <a:ln cap="flat">
            <a:noFill/>
          </a:ln>
        </p:spPr>
      </p:pic>
      <p:pic>
        <p:nvPicPr>
          <p:cNvPr id="6" name="Picture 15" descr="Map&#10;&#10;Description automatically generated">
            <a:extLst>
              <a:ext uri="{FF2B5EF4-FFF2-40B4-BE49-F238E27FC236}">
                <a16:creationId xmlns:a16="http://schemas.microsoft.com/office/drawing/2014/main" id="{33AB1510-260B-49D4-9DBD-F62344CC6A13}"/>
              </a:ext>
            </a:extLst>
          </p:cNvPr>
          <p:cNvPicPr>
            <a:picLocks noChangeAspect="1"/>
          </p:cNvPicPr>
          <p:nvPr/>
        </p:nvPicPr>
        <p:blipFill>
          <a:blip r:embed="rId3">
            <a:alphaModFix amt="20000"/>
          </a:blip>
          <a:stretch>
            <a:fillRect/>
          </a:stretch>
        </p:blipFill>
        <p:spPr>
          <a:xfrm>
            <a:off x="2656478" y="2690585"/>
            <a:ext cx="1912623" cy="1524003"/>
          </a:xfrm>
          <a:prstGeom prst="rect">
            <a:avLst/>
          </a:prstGeom>
          <a:noFill/>
          <a:ln cap="flat">
            <a:noFill/>
          </a:ln>
        </p:spPr>
      </p:pic>
      <p:sp>
        <p:nvSpPr>
          <p:cNvPr id="7" name="TextBox 16">
            <a:extLst>
              <a:ext uri="{FF2B5EF4-FFF2-40B4-BE49-F238E27FC236}">
                <a16:creationId xmlns:a16="http://schemas.microsoft.com/office/drawing/2014/main" id="{A6F4BC79-D73F-0FB2-DF97-B6E1CE8E96C6}"/>
              </a:ext>
            </a:extLst>
          </p:cNvPr>
          <p:cNvSpPr txBox="1"/>
          <p:nvPr/>
        </p:nvSpPr>
        <p:spPr>
          <a:xfrm>
            <a:off x="1720114" y="1493068"/>
            <a:ext cx="387391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0" i="0" u="none" strike="noStrike" kern="1200" cap="none" spc="0" baseline="0">
                <a:solidFill>
                  <a:srgbClr val="000000"/>
                </a:solidFill>
                <a:uFillTx/>
                <a:latin typeface="Calibri"/>
              </a:rPr>
              <a:t> </a:t>
            </a:r>
          </a:p>
        </p:txBody>
      </p:sp>
      <p:sp>
        <p:nvSpPr>
          <p:cNvPr id="8" name="TextBox 27">
            <a:extLst>
              <a:ext uri="{FF2B5EF4-FFF2-40B4-BE49-F238E27FC236}">
                <a16:creationId xmlns:a16="http://schemas.microsoft.com/office/drawing/2014/main" id="{B139EEC9-2CAD-7BDA-F5B3-47A6C52FAC9D}"/>
              </a:ext>
            </a:extLst>
          </p:cNvPr>
          <p:cNvSpPr txBox="1"/>
          <p:nvPr/>
        </p:nvSpPr>
        <p:spPr>
          <a:xfrm>
            <a:off x="1880948" y="1920047"/>
            <a:ext cx="3744157" cy="3970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Culture is influenced by Confucianism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Respect for hierarchy and seniority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Emphasis on long- term relationship </a:t>
            </a:r>
            <a:r>
              <a:rPr lang="it-IT" sz="1800" b="0" i="0" u="none" strike="noStrike" kern="1200" cap="none" spc="0" baseline="0" dirty="0">
                <a:solidFill>
                  <a:srgbClr val="FF0000"/>
                </a:solidFill>
                <a:uFillTx/>
                <a:latin typeface="Calibri"/>
              </a:rPr>
              <a: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Preference for indirect communicaion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Tendancy to avoid risk- taking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Hight value placed on education an learning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Attention to detail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Focus on planning and goal setting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Focus on sustainability and environmental responsability</a:t>
            </a:r>
          </a:p>
        </p:txBody>
      </p:sp>
      <p:sp>
        <p:nvSpPr>
          <p:cNvPr id="9" name="TextBox 28">
            <a:extLst>
              <a:ext uri="{FF2B5EF4-FFF2-40B4-BE49-F238E27FC236}">
                <a16:creationId xmlns:a16="http://schemas.microsoft.com/office/drawing/2014/main" id="{1CF9CFA5-9D17-0570-B7E2-C46CC026F752}"/>
              </a:ext>
            </a:extLst>
          </p:cNvPr>
          <p:cNvSpPr txBox="1"/>
          <p:nvPr/>
        </p:nvSpPr>
        <p:spPr>
          <a:xfrm>
            <a:off x="6923928" y="1913802"/>
            <a:ext cx="3283445" cy="4247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dirty="0">
                <a:solidFill>
                  <a:srgbClr val="000000"/>
                </a:solidFill>
                <a:latin typeface="Calibri"/>
              </a:rPr>
              <a:t>Multicultural society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Business culture more relaxed and informal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Direct communication is preferred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Encourage taking calculated risks in order to achieve success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it-IT" sz="1800" b="0" i="0" u="none" strike="noStrike" kern="1200" cap="none" spc="0" baseline="0" dirty="0">
                <a:solidFill>
                  <a:srgbClr val="000000"/>
                </a:solidFill>
                <a:uFillTx/>
                <a:latin typeface="Calibri"/>
              </a:rPr>
              <a:t>Analytical approch to decision making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a:rPr>
              <a:t>Short term orientation, it values immediate result and quick decisions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it-IT" sz="1800" b="0" i="0" u="none" strike="noStrike" kern="1200" cap="none" spc="0" baseline="0" dirty="0">
              <a:solidFill>
                <a:srgbClr val="000000"/>
              </a:solidFill>
              <a:uFillTx/>
              <a:latin typeface="Calibri"/>
            </a:endParaRPr>
          </a:p>
        </p:txBody>
      </p:sp>
      <p:sp>
        <p:nvSpPr>
          <p:cNvPr id="10" name="Rectangle: Rounded Corners 30">
            <a:extLst>
              <a:ext uri="{FF2B5EF4-FFF2-40B4-BE49-F238E27FC236}">
                <a16:creationId xmlns:a16="http://schemas.microsoft.com/office/drawing/2014/main" id="{1F393F3D-58BF-2A6E-26EC-869ABA74F8EC}"/>
              </a:ext>
            </a:extLst>
          </p:cNvPr>
          <p:cNvSpPr/>
          <p:nvPr/>
        </p:nvSpPr>
        <p:spPr>
          <a:xfrm>
            <a:off x="1606441" y="1691989"/>
            <a:ext cx="4274225" cy="431885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2701" cap="flat">
            <a:solidFill>
              <a:srgbClr val="76717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FFFFFF"/>
              </a:solidFill>
              <a:uFillTx/>
              <a:latin typeface="Calibri"/>
            </a:endParaRPr>
          </a:p>
        </p:txBody>
      </p:sp>
      <p:sp>
        <p:nvSpPr>
          <p:cNvPr id="11" name="TextBox 12">
            <a:extLst>
              <a:ext uri="{FF2B5EF4-FFF2-40B4-BE49-F238E27FC236}">
                <a16:creationId xmlns:a16="http://schemas.microsoft.com/office/drawing/2014/main" id="{DB96B5E7-4524-D86A-E2BF-48937C988D3D}"/>
              </a:ext>
            </a:extLst>
          </p:cNvPr>
          <p:cNvSpPr txBox="1"/>
          <p:nvPr/>
        </p:nvSpPr>
        <p:spPr>
          <a:xfrm>
            <a:off x="8403427" y="1356512"/>
            <a:ext cx="142799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0" i="0" u="none" strike="noStrike" kern="1200" cap="none" spc="0" baseline="0">
                <a:solidFill>
                  <a:srgbClr val="000000"/>
                </a:solidFill>
                <a:uFillTx/>
                <a:latin typeface="Calibri"/>
              </a:rPr>
              <a:t> </a:t>
            </a:r>
            <a:r>
              <a:rPr lang="it-IT" sz="1800" b="1" i="0" u="none" strike="noStrike" kern="1200" cap="none" spc="0" baseline="0">
                <a:solidFill>
                  <a:srgbClr val="000000"/>
                </a:solidFill>
                <a:uFillTx/>
                <a:latin typeface="Goudy Old Style" pitchFamily="18"/>
              </a:rPr>
              <a:t>UK</a:t>
            </a:r>
          </a:p>
        </p:txBody>
      </p:sp>
      <p:sp>
        <p:nvSpPr>
          <p:cNvPr id="12" name="TextBox 12">
            <a:extLst>
              <a:ext uri="{FF2B5EF4-FFF2-40B4-BE49-F238E27FC236}">
                <a16:creationId xmlns:a16="http://schemas.microsoft.com/office/drawing/2014/main" id="{9F9FA850-2EEC-6CEC-000D-8F989FD64FBD}"/>
              </a:ext>
            </a:extLst>
          </p:cNvPr>
          <p:cNvSpPr txBox="1"/>
          <p:nvPr/>
        </p:nvSpPr>
        <p:spPr>
          <a:xfrm>
            <a:off x="2997778" y="1330323"/>
            <a:ext cx="215326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Goudy Old Style" pitchFamily="18"/>
              </a:rPr>
              <a:t>CHINA</a:t>
            </a:r>
            <a:endParaRPr lang="it-IT" sz="1800" b="1" i="0" u="none" strike="noStrike" kern="1200" cap="none" spc="0" baseline="0">
              <a:solidFill>
                <a:srgbClr val="000000"/>
              </a:solidFill>
              <a:uFillTx/>
              <a:latin typeface="Goudy Old Style" pitchFamily="18"/>
            </a:endParaRPr>
          </a:p>
        </p:txBody>
      </p:sp>
      <p:cxnSp>
        <p:nvCxnSpPr>
          <p:cNvPr id="13" name="Straight Connector 16">
            <a:extLst>
              <a:ext uri="{FF2B5EF4-FFF2-40B4-BE49-F238E27FC236}">
                <a16:creationId xmlns:a16="http://schemas.microsoft.com/office/drawing/2014/main" id="{62FE04DE-D97C-7161-C6BD-CFE1E73E80F8}"/>
              </a:ext>
            </a:extLst>
          </p:cNvPr>
          <p:cNvCxnSpPr/>
          <p:nvPr/>
        </p:nvCxnSpPr>
        <p:spPr>
          <a:xfrm>
            <a:off x="2656478" y="1204987"/>
            <a:ext cx="6485418" cy="13295"/>
          </a:xfrm>
          <a:prstGeom prst="straightConnector1">
            <a:avLst/>
          </a:prstGeom>
          <a:noFill/>
          <a:ln w="6345" cap="flat">
            <a:solidFill>
              <a:srgbClr val="000000"/>
            </a:solidFill>
            <a:prstDash val="solid"/>
            <a:miter/>
          </a:ln>
        </p:spPr>
      </p:cxnSp>
      <p:sp>
        <p:nvSpPr>
          <p:cNvPr id="14" name="Rectangle: Rounded Corners 16">
            <a:extLst>
              <a:ext uri="{FF2B5EF4-FFF2-40B4-BE49-F238E27FC236}">
                <a16:creationId xmlns:a16="http://schemas.microsoft.com/office/drawing/2014/main" id="{59189B02-2457-8E04-5676-10AAE6B966B8}"/>
              </a:ext>
            </a:extLst>
          </p:cNvPr>
          <p:cNvSpPr/>
          <p:nvPr/>
        </p:nvSpPr>
        <p:spPr>
          <a:xfrm>
            <a:off x="6862617" y="1677731"/>
            <a:ext cx="3766230" cy="431885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2701" cap="flat">
            <a:solidFill>
              <a:schemeClr val="bg1">
                <a:lumMod val="65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FFFFFF"/>
              </a:solidFill>
              <a:uFillTx/>
              <a:latin typeface="Calibri"/>
            </a:endParaRPr>
          </a:p>
        </p:txBody>
      </p:sp>
      <p:sp>
        <p:nvSpPr>
          <p:cNvPr id="16" name="TextBox 15">
            <a:extLst>
              <a:ext uri="{FF2B5EF4-FFF2-40B4-BE49-F238E27FC236}">
                <a16:creationId xmlns:a16="http://schemas.microsoft.com/office/drawing/2014/main" id="{C7E8BF2E-8C86-D5BA-1EE6-C64F4FF98BE8}"/>
              </a:ext>
            </a:extLst>
          </p:cNvPr>
          <p:cNvSpPr txBox="1"/>
          <p:nvPr/>
        </p:nvSpPr>
        <p:spPr>
          <a:xfrm>
            <a:off x="3429000" y="861419"/>
            <a:ext cx="5444067" cy="369332"/>
          </a:xfrm>
          <a:prstGeom prst="rect">
            <a:avLst/>
          </a:prstGeom>
          <a:noFill/>
        </p:spPr>
        <p:txBody>
          <a:bodyPr wrap="square" rtlCol="0">
            <a:spAutoFit/>
          </a:bodyPr>
          <a:lstStyle/>
          <a:p>
            <a:r>
              <a:rPr lang="en-GB" dirty="0">
                <a:latin typeface="Goudy Old Style" panose="02020502050305020303" pitchFamily="18" charset="0"/>
              </a:rPr>
              <a:t>MAIN DIFFERENCES BETWEEN CHINA AND UK</a:t>
            </a:r>
            <a:endParaRPr lang="it-IT" dirty="0">
              <a:latin typeface="Goudy Old Style" panose="02020502050305020303"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Flowchart: Connector 14">
            <a:extLst>
              <a:ext uri="{FF2B5EF4-FFF2-40B4-BE49-F238E27FC236}">
                <a16:creationId xmlns:a16="http://schemas.microsoft.com/office/drawing/2014/main" id="{5903E91B-93C0-A0FE-50AF-AD7C15258D5D}"/>
              </a:ext>
            </a:extLst>
          </p:cNvPr>
          <p:cNvSpPr/>
          <p:nvPr/>
        </p:nvSpPr>
        <p:spPr>
          <a:xfrm>
            <a:off x="9190652" y="765105"/>
            <a:ext cx="2170922" cy="223934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FABAB"/>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FFFFFF"/>
              </a:solidFill>
              <a:uFillTx/>
              <a:latin typeface="Gill Sans MT"/>
            </a:endParaRPr>
          </a:p>
        </p:txBody>
      </p:sp>
      <p:sp>
        <p:nvSpPr>
          <p:cNvPr id="3" name="Flowchart: Connector 13">
            <a:extLst>
              <a:ext uri="{FF2B5EF4-FFF2-40B4-BE49-F238E27FC236}">
                <a16:creationId xmlns:a16="http://schemas.microsoft.com/office/drawing/2014/main" id="{5189CCB7-4C9F-4FD5-BDE6-512E6083275E}"/>
              </a:ext>
            </a:extLst>
          </p:cNvPr>
          <p:cNvSpPr/>
          <p:nvPr/>
        </p:nvSpPr>
        <p:spPr>
          <a:xfrm>
            <a:off x="9720949" y="116631"/>
            <a:ext cx="2128147" cy="220202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12701" cap="flat">
            <a:solidFill>
              <a:srgbClr val="53686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FFFFFF"/>
              </a:solidFill>
              <a:uFillTx/>
              <a:latin typeface="Gill Sans MT"/>
            </a:endParaRPr>
          </a:p>
        </p:txBody>
      </p:sp>
      <p:sp>
        <p:nvSpPr>
          <p:cNvPr id="4" name="Rectangle 7">
            <a:extLst>
              <a:ext uri="{FF2B5EF4-FFF2-40B4-BE49-F238E27FC236}">
                <a16:creationId xmlns:a16="http://schemas.microsoft.com/office/drawing/2014/main" id="{8C260D67-2E5A-5C16-072F-DD25CB0B543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Rectangle 9">
            <a:extLst>
              <a:ext uri="{FF2B5EF4-FFF2-40B4-BE49-F238E27FC236}">
                <a16:creationId xmlns:a16="http://schemas.microsoft.com/office/drawing/2014/main" id="{99927E69-AC66-6021-C12C-EC5DBA47C5A6}"/>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6" name="Rectangle 11">
            <a:extLst>
              <a:ext uri="{FF2B5EF4-FFF2-40B4-BE49-F238E27FC236}">
                <a16:creationId xmlns:a16="http://schemas.microsoft.com/office/drawing/2014/main" id="{23197988-430C-4FCA-572E-E440ABB7F737}"/>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Gill Sans MT"/>
              </a:rPr>
              <a:t>https://www.google.com/imgres?imgurl=https%3A%2F%2Fthumbs.dreamstime.com%2Fz%2Fhandshake-china-england-nation-flag-hand-uk-flags-painted-hands-world-map-background-179111828.jpg&amp;tbnid=&amp;vet=12ahUKEwjt1Jq3g4T-AhWFpicCHQTrCwsQMygCegUIARC_AQ..i&amp;imgrefurl=https%3A%2F%2Fwww.dreamstime.com%2Fhandshake-china-england-nation-flag-hand-uk-flags-painted-hands-world-map-background-image179111828&amp;docid=ay_kSdruov32dM&amp;w=1600&amp;h=1156&amp;q=china%20and%20uk%20hands&amp;hl=it&amp;ved=2ahUKEwjt1Jq3g4T-AhWFpicCHQTrCwsQMygCegUIARC_AQ</a:t>
            </a:r>
          </a:p>
        </p:txBody>
      </p:sp>
      <p:sp>
        <p:nvSpPr>
          <p:cNvPr id="7" name="TextBox 2">
            <a:extLst>
              <a:ext uri="{FF2B5EF4-FFF2-40B4-BE49-F238E27FC236}">
                <a16:creationId xmlns:a16="http://schemas.microsoft.com/office/drawing/2014/main" id="{F1D710E7-3501-CCD1-8FCC-FCECA764046F}"/>
              </a:ext>
            </a:extLst>
          </p:cNvPr>
          <p:cNvSpPr txBox="1"/>
          <p:nvPr/>
        </p:nvSpPr>
        <p:spPr>
          <a:xfrm>
            <a:off x="1184989" y="1175662"/>
            <a:ext cx="641946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Goudy Old Style"/>
              </a:rPr>
              <a:t> </a:t>
            </a:r>
            <a:r>
              <a:rPr lang="en-US" sz="1800" b="1" i="0" u="none" strike="noStrike" kern="1200" cap="none" spc="0" baseline="0">
                <a:solidFill>
                  <a:srgbClr val="000000"/>
                </a:solidFill>
                <a:uFillTx/>
                <a:latin typeface="Goudy Old Style"/>
              </a:rPr>
              <a:t>SUCCESS AND FAILURE OF JOINT VENTURES  </a:t>
            </a:r>
          </a:p>
        </p:txBody>
      </p:sp>
      <p:cxnSp>
        <p:nvCxnSpPr>
          <p:cNvPr id="8" name="Straight Connector 4">
            <a:extLst>
              <a:ext uri="{FF2B5EF4-FFF2-40B4-BE49-F238E27FC236}">
                <a16:creationId xmlns:a16="http://schemas.microsoft.com/office/drawing/2014/main" id="{93F10B4D-0B7E-9253-2059-71F857BE2187}"/>
              </a:ext>
            </a:extLst>
          </p:cNvPr>
          <p:cNvCxnSpPr/>
          <p:nvPr/>
        </p:nvCxnSpPr>
        <p:spPr>
          <a:xfrm>
            <a:off x="1268958" y="1544988"/>
            <a:ext cx="5411758" cy="0"/>
          </a:xfrm>
          <a:prstGeom prst="straightConnector1">
            <a:avLst/>
          </a:prstGeom>
          <a:noFill/>
          <a:ln w="6345" cap="flat">
            <a:solidFill>
              <a:srgbClr val="000000"/>
            </a:solidFill>
            <a:prstDash val="solid"/>
            <a:miter/>
          </a:ln>
        </p:spPr>
      </p:cxnSp>
      <p:pic>
        <p:nvPicPr>
          <p:cNvPr id="9" name="Graphic 6" descr="Chinese Knot outline">
            <a:extLst>
              <a:ext uri="{FF2B5EF4-FFF2-40B4-BE49-F238E27FC236}">
                <a16:creationId xmlns:a16="http://schemas.microsoft.com/office/drawing/2014/main" id="{9F772461-A23F-E743-9F30-65546D4FDA5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0421" y="993715"/>
            <a:ext cx="592494" cy="551273"/>
          </a:xfrm>
          <a:prstGeom prst="rect">
            <a:avLst/>
          </a:prstGeom>
          <a:noFill/>
          <a:ln cap="flat">
            <a:noFill/>
          </a:ln>
        </p:spPr>
      </p:pic>
      <p:sp>
        <p:nvSpPr>
          <p:cNvPr id="10" name="TextBox 13">
            <a:extLst>
              <a:ext uri="{FF2B5EF4-FFF2-40B4-BE49-F238E27FC236}">
                <a16:creationId xmlns:a16="http://schemas.microsoft.com/office/drawing/2014/main" id="{23A8C377-BDC7-9C7E-4F26-C5E868AA142E}"/>
              </a:ext>
            </a:extLst>
          </p:cNvPr>
          <p:cNvSpPr txBox="1"/>
          <p:nvPr/>
        </p:nvSpPr>
        <p:spPr>
          <a:xfrm>
            <a:off x="1480559" y="1761518"/>
            <a:ext cx="4611328" cy="397031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joint venture is an entry strategy alternative. (Deresky,2013)</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agreement is the initial element of a successful joint venture. The agreement's terms and conditions must be clear and devoid of any ambiguity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Building strong relationships with the parties entering a joint venture is crucial for our company.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Any successful joint venture relies heavily on communication, and in order to achieve the partnership's goals, the partners must build and maintain connections with the various work teams (Kang et al., 2019).</a:t>
            </a:r>
          </a:p>
        </p:txBody>
      </p:sp>
      <p:pic>
        <p:nvPicPr>
          <p:cNvPr id="11" name="Picture 15">
            <a:extLst>
              <a:ext uri="{FF2B5EF4-FFF2-40B4-BE49-F238E27FC236}">
                <a16:creationId xmlns:a16="http://schemas.microsoft.com/office/drawing/2014/main" id="{ADE94648-77FE-0974-487E-EDC0D777583D}"/>
              </a:ext>
            </a:extLst>
          </p:cNvPr>
          <p:cNvPicPr>
            <a:picLocks noChangeAspect="1"/>
          </p:cNvPicPr>
          <p:nvPr/>
        </p:nvPicPr>
        <p:blipFill>
          <a:blip r:embed="rId4">
            <a:alphaModFix amt="85000"/>
          </a:blip>
          <a:srcRect l="875" b="12329"/>
          <a:stretch>
            <a:fillRect/>
          </a:stretch>
        </p:blipFill>
        <p:spPr>
          <a:xfrm>
            <a:off x="6969090" y="2184071"/>
            <a:ext cx="3723226" cy="2779099"/>
          </a:xfrm>
          <a:prstGeom prst="rect">
            <a:avLst/>
          </a:prstGeom>
          <a:solidFill>
            <a:srgbClr val="EDEDED"/>
          </a:solidFill>
          <a:ln w="190496" cap="sq">
            <a:solidFill>
              <a:srgbClr val="A6A6A6"/>
            </a:solidFill>
            <a:prstDash val="solid"/>
            <a:miter/>
          </a:ln>
          <a:effectLst>
            <a:outerShdw dist="18004" dir="5400000" algn="tl">
              <a:srgbClr val="000000">
                <a:alpha val="40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65DD444-791F-352C-C369-AE12B055C44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C0D7CDD5-EA4D-8263-EBE0-347EAC17543D}"/>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138D84E2-31A6-2735-CFDB-60DD79B1D815}"/>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extBox 1">
            <a:extLst>
              <a:ext uri="{FF2B5EF4-FFF2-40B4-BE49-F238E27FC236}">
                <a16:creationId xmlns:a16="http://schemas.microsoft.com/office/drawing/2014/main" id="{B7CFDFF0-1A0C-8C81-F94B-7A693589F291}"/>
              </a:ext>
            </a:extLst>
          </p:cNvPr>
          <p:cNvSpPr txBox="1"/>
          <p:nvPr/>
        </p:nvSpPr>
        <p:spPr>
          <a:xfrm>
            <a:off x="1451866" y="1138528"/>
            <a:ext cx="576631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0" i="0" u="none" strike="noStrike" kern="1200" cap="none" spc="0" baseline="0">
                <a:solidFill>
                  <a:srgbClr val="000000"/>
                </a:solidFill>
                <a:uFillTx/>
                <a:latin typeface="Goudy Old Style"/>
              </a:rPr>
              <a:t>   </a:t>
            </a:r>
            <a:r>
              <a:rPr lang="it-IT" sz="1800" b="1" i="0" u="none" strike="noStrike" kern="1200" cap="none" spc="0" baseline="0">
                <a:solidFill>
                  <a:srgbClr val="000000"/>
                </a:solidFill>
                <a:uFillTx/>
                <a:latin typeface="Goudy Old Style"/>
              </a:rPr>
              <a:t>CULTURAL SENSITIVITY IN CHINA</a:t>
            </a:r>
          </a:p>
        </p:txBody>
      </p:sp>
      <p:cxnSp>
        <p:nvCxnSpPr>
          <p:cNvPr id="6" name="Straight Connector 3">
            <a:extLst>
              <a:ext uri="{FF2B5EF4-FFF2-40B4-BE49-F238E27FC236}">
                <a16:creationId xmlns:a16="http://schemas.microsoft.com/office/drawing/2014/main" id="{6CFE893E-87F0-AA9F-2C38-C58480197898}"/>
              </a:ext>
            </a:extLst>
          </p:cNvPr>
          <p:cNvCxnSpPr/>
          <p:nvPr/>
        </p:nvCxnSpPr>
        <p:spPr>
          <a:xfrm>
            <a:off x="1543918" y="1507863"/>
            <a:ext cx="4310747" cy="0"/>
          </a:xfrm>
          <a:prstGeom prst="straightConnector1">
            <a:avLst/>
          </a:prstGeom>
          <a:noFill/>
          <a:ln w="6345" cap="flat">
            <a:solidFill>
              <a:srgbClr val="000000"/>
            </a:solidFill>
            <a:prstDash val="solid"/>
            <a:miter/>
          </a:ln>
        </p:spPr>
      </p:cxnSp>
      <p:pic>
        <p:nvPicPr>
          <p:cNvPr id="7" name="Graphic 5" descr="Festive lantern outline">
            <a:extLst>
              <a:ext uri="{FF2B5EF4-FFF2-40B4-BE49-F238E27FC236}">
                <a16:creationId xmlns:a16="http://schemas.microsoft.com/office/drawing/2014/main" id="{328A6BA2-CF9E-8E93-E6DE-E789EDA55DC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6080" y="950948"/>
            <a:ext cx="517852" cy="630588"/>
          </a:xfrm>
          <a:prstGeom prst="rect">
            <a:avLst/>
          </a:prstGeom>
          <a:noFill/>
          <a:ln cap="flat">
            <a:noFill/>
          </a:ln>
        </p:spPr>
      </p:pic>
      <p:sp>
        <p:nvSpPr>
          <p:cNvPr id="8" name="TextBox 9">
            <a:extLst>
              <a:ext uri="{FF2B5EF4-FFF2-40B4-BE49-F238E27FC236}">
                <a16:creationId xmlns:a16="http://schemas.microsoft.com/office/drawing/2014/main" id="{DC4DE267-B5A4-6305-86F6-18D6D161B593}"/>
              </a:ext>
            </a:extLst>
          </p:cNvPr>
          <p:cNvSpPr txBox="1"/>
          <p:nvPr/>
        </p:nvSpPr>
        <p:spPr>
          <a:xfrm>
            <a:off x="1203643" y="1751368"/>
            <a:ext cx="5298755"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biggest difference is in language. A non-native English speaker who was not raised in an environment where English was the primary language has several difficulties (Candan and Inal, 2020).</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China and the United Kingdom have quite different educational systems. Less time is spent learning in a classroom, and more time is spent studying independently.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In the UK, people take their sense of time seriously. They are only accessible when the office is open.</a:t>
            </a:r>
          </a:p>
        </p:txBody>
      </p:sp>
      <p:sp>
        <p:nvSpPr>
          <p:cNvPr id="9" name="TextBox 15">
            <a:extLst>
              <a:ext uri="{FF2B5EF4-FFF2-40B4-BE49-F238E27FC236}">
                <a16:creationId xmlns:a16="http://schemas.microsoft.com/office/drawing/2014/main" id="{A449C770-27DD-F77F-495E-12F0742351F5}"/>
              </a:ext>
            </a:extLst>
          </p:cNvPr>
          <p:cNvSpPr txBox="1"/>
          <p:nvPr/>
        </p:nvSpPr>
        <p:spPr>
          <a:xfrm>
            <a:off x="7432206" y="1530129"/>
            <a:ext cx="519007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600" b="0" i="0" u="none" strike="noStrike" kern="1200" cap="none" spc="0" baseline="0" dirty="0">
                <a:solidFill>
                  <a:srgbClr val="000000"/>
                </a:solidFill>
                <a:uFillTx/>
                <a:latin typeface="Goudy Old Style" pitchFamily="18"/>
              </a:rPr>
              <a:t>COMMUNICATION BARRRIERS</a:t>
            </a:r>
          </a:p>
        </p:txBody>
      </p:sp>
      <p:grpSp>
        <p:nvGrpSpPr>
          <p:cNvPr id="10" name="Diagram 16">
            <a:extLst>
              <a:ext uri="{FF2B5EF4-FFF2-40B4-BE49-F238E27FC236}">
                <a16:creationId xmlns:a16="http://schemas.microsoft.com/office/drawing/2014/main" id="{EDC6B056-5B42-836B-F066-F55B55680FA0}"/>
              </a:ext>
            </a:extLst>
          </p:cNvPr>
          <p:cNvGrpSpPr/>
          <p:nvPr/>
        </p:nvGrpSpPr>
        <p:grpSpPr>
          <a:xfrm>
            <a:off x="7767782" y="1936040"/>
            <a:ext cx="2632365" cy="3383445"/>
            <a:chOff x="7767782" y="1936040"/>
            <a:chExt cx="2632365" cy="3383445"/>
          </a:xfrm>
        </p:grpSpPr>
        <p:sp>
          <p:nvSpPr>
            <p:cNvPr id="11" name="Freeform: Shape 10">
              <a:extLst>
                <a:ext uri="{FF2B5EF4-FFF2-40B4-BE49-F238E27FC236}">
                  <a16:creationId xmlns:a16="http://schemas.microsoft.com/office/drawing/2014/main" id="{C1AFD790-6CC4-F6CA-107A-186FDC68E56D}"/>
                </a:ext>
              </a:extLst>
            </p:cNvPr>
            <p:cNvSpPr/>
            <p:nvPr/>
          </p:nvSpPr>
          <p:spPr>
            <a:xfrm>
              <a:off x="7767782" y="1936040"/>
              <a:ext cx="2632365" cy="650376"/>
            </a:xfrm>
            <a:custGeom>
              <a:avLst/>
              <a:gdLst>
                <a:gd name="f0" fmla="val 10800000"/>
                <a:gd name="f1" fmla="val 5400000"/>
                <a:gd name="f2" fmla="val 180"/>
                <a:gd name="f3" fmla="val w"/>
                <a:gd name="f4" fmla="val h"/>
                <a:gd name="f5" fmla="val 0"/>
                <a:gd name="f6" fmla="val 2632363"/>
                <a:gd name="f7" fmla="val 650376"/>
                <a:gd name="f8" fmla="val 325188"/>
                <a:gd name="f9" fmla="val 145592"/>
                <a:gd name="f10" fmla="val 589275"/>
                <a:gd name="f11" fmla="val 1316182"/>
                <a:gd name="f12" fmla="val 2043089"/>
                <a:gd name="f13" fmla="val 2632364"/>
                <a:gd name="f14" fmla="val 504784"/>
                <a:gd name="f15" fmla="+- 0 0 -90"/>
                <a:gd name="f16" fmla="*/ f3 1 2632363"/>
                <a:gd name="f17" fmla="*/ f4 1 650376"/>
                <a:gd name="f18" fmla="+- f7 0 f5"/>
                <a:gd name="f19" fmla="+- f6 0 f5"/>
                <a:gd name="f20" fmla="*/ f15 f0 1"/>
                <a:gd name="f21" fmla="*/ f19 1 2632363"/>
                <a:gd name="f22" fmla="*/ f18 1 650376"/>
                <a:gd name="f23" fmla="*/ 0 f19 1"/>
                <a:gd name="f24" fmla="*/ 325188 f18 1"/>
                <a:gd name="f25" fmla="*/ 1316182 f19 1"/>
                <a:gd name="f26" fmla="*/ 0 f18 1"/>
                <a:gd name="f27" fmla="*/ 2632364 f19 1"/>
                <a:gd name="f28" fmla="*/ 650376 f18 1"/>
                <a:gd name="f29" fmla="*/ f20 1 f2"/>
                <a:gd name="f30" fmla="*/ f23 1 2632363"/>
                <a:gd name="f31" fmla="*/ f24 1 650376"/>
                <a:gd name="f32" fmla="*/ f25 1 2632363"/>
                <a:gd name="f33" fmla="*/ f26 1 650376"/>
                <a:gd name="f34" fmla="*/ f27 1 2632363"/>
                <a:gd name="f35" fmla="*/ f28 1 65037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632363" h="650376">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F2F2F2"/>
            </a:solidFill>
            <a:ln w="12701" cap="flat">
              <a:solidFill>
                <a:srgbClr val="FFFFFF"/>
              </a:solidFill>
              <a:prstDash val="solid"/>
              <a:miter/>
            </a:ln>
          </p:spPr>
          <p:txBody>
            <a:bodyPr vert="horz" wrap="square" lIns="426137" tIns="135888" rIns="426137" bIns="13588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Language barriers</a:t>
              </a:r>
              <a:endParaRPr lang="it-IT" sz="16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A804EC8B-F177-77BA-3F61-A1DEED4ED7EB}"/>
                </a:ext>
              </a:extLst>
            </p:cNvPr>
            <p:cNvSpPr/>
            <p:nvPr/>
          </p:nvSpPr>
          <p:spPr>
            <a:xfrm>
              <a:off x="7767782" y="2621209"/>
              <a:ext cx="2632365" cy="650376"/>
            </a:xfrm>
            <a:custGeom>
              <a:avLst/>
              <a:gdLst>
                <a:gd name="f0" fmla="val 10800000"/>
                <a:gd name="f1" fmla="val 5400000"/>
                <a:gd name="f2" fmla="val 180"/>
                <a:gd name="f3" fmla="val w"/>
                <a:gd name="f4" fmla="val h"/>
                <a:gd name="f5" fmla="val 0"/>
                <a:gd name="f6" fmla="val 2632363"/>
                <a:gd name="f7" fmla="val 650376"/>
                <a:gd name="f8" fmla="val 325188"/>
                <a:gd name="f9" fmla="val 145592"/>
                <a:gd name="f10" fmla="val 589275"/>
                <a:gd name="f11" fmla="val 1316182"/>
                <a:gd name="f12" fmla="val 2043089"/>
                <a:gd name="f13" fmla="val 2632364"/>
                <a:gd name="f14" fmla="val 504784"/>
                <a:gd name="f15" fmla="+- 0 0 -90"/>
                <a:gd name="f16" fmla="*/ f3 1 2632363"/>
                <a:gd name="f17" fmla="*/ f4 1 650376"/>
                <a:gd name="f18" fmla="+- f7 0 f5"/>
                <a:gd name="f19" fmla="+- f6 0 f5"/>
                <a:gd name="f20" fmla="*/ f15 f0 1"/>
                <a:gd name="f21" fmla="*/ f19 1 2632363"/>
                <a:gd name="f22" fmla="*/ f18 1 650376"/>
                <a:gd name="f23" fmla="*/ 0 f19 1"/>
                <a:gd name="f24" fmla="*/ 325188 f18 1"/>
                <a:gd name="f25" fmla="*/ 1316182 f19 1"/>
                <a:gd name="f26" fmla="*/ 0 f18 1"/>
                <a:gd name="f27" fmla="*/ 2632364 f19 1"/>
                <a:gd name="f28" fmla="*/ 650376 f18 1"/>
                <a:gd name="f29" fmla="*/ f20 1 f2"/>
                <a:gd name="f30" fmla="*/ f23 1 2632363"/>
                <a:gd name="f31" fmla="*/ f24 1 650376"/>
                <a:gd name="f32" fmla="*/ f25 1 2632363"/>
                <a:gd name="f33" fmla="*/ f26 1 650376"/>
                <a:gd name="f34" fmla="*/ f27 1 2632363"/>
                <a:gd name="f35" fmla="*/ f28 1 65037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632363" h="650376">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D9D9D9"/>
            </a:solidFill>
            <a:ln w="12701" cap="flat">
              <a:solidFill>
                <a:srgbClr val="FFFFFF"/>
              </a:solidFill>
              <a:prstDash val="solid"/>
              <a:miter/>
            </a:ln>
          </p:spPr>
          <p:txBody>
            <a:bodyPr vert="horz" wrap="square" lIns="426137" tIns="135888" rIns="426137" bIns="13588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Phycological barriers </a:t>
              </a:r>
              <a:endParaRPr lang="it-IT" sz="16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AAFCB349-007D-0C49-FD01-F92ABBF74A2A}"/>
                </a:ext>
              </a:extLst>
            </p:cNvPr>
            <p:cNvSpPr/>
            <p:nvPr/>
          </p:nvSpPr>
          <p:spPr>
            <a:xfrm>
              <a:off x="7767782" y="3314014"/>
              <a:ext cx="2632365" cy="650376"/>
            </a:xfrm>
            <a:custGeom>
              <a:avLst/>
              <a:gdLst>
                <a:gd name="f0" fmla="val 10800000"/>
                <a:gd name="f1" fmla="val 5400000"/>
                <a:gd name="f2" fmla="val 180"/>
                <a:gd name="f3" fmla="val w"/>
                <a:gd name="f4" fmla="val h"/>
                <a:gd name="f5" fmla="val 0"/>
                <a:gd name="f6" fmla="val 2632363"/>
                <a:gd name="f7" fmla="val 650376"/>
                <a:gd name="f8" fmla="val 325188"/>
                <a:gd name="f9" fmla="val 145592"/>
                <a:gd name="f10" fmla="val 589275"/>
                <a:gd name="f11" fmla="val 1316182"/>
                <a:gd name="f12" fmla="val 2043089"/>
                <a:gd name="f13" fmla="val 2632364"/>
                <a:gd name="f14" fmla="val 504784"/>
                <a:gd name="f15" fmla="+- 0 0 -90"/>
                <a:gd name="f16" fmla="*/ f3 1 2632363"/>
                <a:gd name="f17" fmla="*/ f4 1 650376"/>
                <a:gd name="f18" fmla="+- f7 0 f5"/>
                <a:gd name="f19" fmla="+- f6 0 f5"/>
                <a:gd name="f20" fmla="*/ f15 f0 1"/>
                <a:gd name="f21" fmla="*/ f19 1 2632363"/>
                <a:gd name="f22" fmla="*/ f18 1 650376"/>
                <a:gd name="f23" fmla="*/ 0 f19 1"/>
                <a:gd name="f24" fmla="*/ 325188 f18 1"/>
                <a:gd name="f25" fmla="*/ 1316182 f19 1"/>
                <a:gd name="f26" fmla="*/ 0 f18 1"/>
                <a:gd name="f27" fmla="*/ 2632364 f19 1"/>
                <a:gd name="f28" fmla="*/ 650376 f18 1"/>
                <a:gd name="f29" fmla="*/ f20 1 f2"/>
                <a:gd name="f30" fmla="*/ f23 1 2632363"/>
                <a:gd name="f31" fmla="*/ f24 1 650376"/>
                <a:gd name="f32" fmla="*/ f25 1 2632363"/>
                <a:gd name="f33" fmla="*/ f26 1 650376"/>
                <a:gd name="f34" fmla="*/ f27 1 2632363"/>
                <a:gd name="f35" fmla="*/ f28 1 65037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632363" h="650376">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BFBFBF"/>
            </a:solidFill>
            <a:ln w="12701" cap="flat">
              <a:solidFill>
                <a:srgbClr val="FFFFFF"/>
              </a:solidFill>
              <a:prstDash val="solid"/>
              <a:miter/>
            </a:ln>
          </p:spPr>
          <p:txBody>
            <a:bodyPr vert="horz" wrap="square" lIns="426137" tIns="135888" rIns="426137" bIns="13588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Physical barriers</a:t>
              </a:r>
              <a:endParaRPr lang="it-IT" sz="16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AD68BBAB-4958-FBB7-A5CB-9A91BAAE4459}"/>
                </a:ext>
              </a:extLst>
            </p:cNvPr>
            <p:cNvSpPr/>
            <p:nvPr/>
          </p:nvSpPr>
          <p:spPr>
            <a:xfrm>
              <a:off x="7767782" y="3986207"/>
              <a:ext cx="2632365" cy="650376"/>
            </a:xfrm>
            <a:custGeom>
              <a:avLst/>
              <a:gdLst>
                <a:gd name="f0" fmla="val 10800000"/>
                <a:gd name="f1" fmla="val 5400000"/>
                <a:gd name="f2" fmla="val 180"/>
                <a:gd name="f3" fmla="val w"/>
                <a:gd name="f4" fmla="val h"/>
                <a:gd name="f5" fmla="val 0"/>
                <a:gd name="f6" fmla="val 2632363"/>
                <a:gd name="f7" fmla="val 650376"/>
                <a:gd name="f8" fmla="val 325188"/>
                <a:gd name="f9" fmla="val 145592"/>
                <a:gd name="f10" fmla="val 589275"/>
                <a:gd name="f11" fmla="val 1316182"/>
                <a:gd name="f12" fmla="val 2043089"/>
                <a:gd name="f13" fmla="val 2632364"/>
                <a:gd name="f14" fmla="val 504784"/>
                <a:gd name="f15" fmla="+- 0 0 -90"/>
                <a:gd name="f16" fmla="*/ f3 1 2632363"/>
                <a:gd name="f17" fmla="*/ f4 1 650376"/>
                <a:gd name="f18" fmla="+- f7 0 f5"/>
                <a:gd name="f19" fmla="+- f6 0 f5"/>
                <a:gd name="f20" fmla="*/ f15 f0 1"/>
                <a:gd name="f21" fmla="*/ f19 1 2632363"/>
                <a:gd name="f22" fmla="*/ f18 1 650376"/>
                <a:gd name="f23" fmla="*/ 0 f19 1"/>
                <a:gd name="f24" fmla="*/ 325188 f18 1"/>
                <a:gd name="f25" fmla="*/ 1316182 f19 1"/>
                <a:gd name="f26" fmla="*/ 0 f18 1"/>
                <a:gd name="f27" fmla="*/ 2632364 f19 1"/>
                <a:gd name="f28" fmla="*/ 650376 f18 1"/>
                <a:gd name="f29" fmla="*/ f20 1 f2"/>
                <a:gd name="f30" fmla="*/ f23 1 2632363"/>
                <a:gd name="f31" fmla="*/ f24 1 650376"/>
                <a:gd name="f32" fmla="*/ f25 1 2632363"/>
                <a:gd name="f33" fmla="*/ f26 1 650376"/>
                <a:gd name="f34" fmla="*/ f27 1 2632363"/>
                <a:gd name="f35" fmla="*/ f28 1 65037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632363" h="650376">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A6A6A6"/>
            </a:solidFill>
            <a:ln w="12701" cap="flat">
              <a:solidFill>
                <a:srgbClr val="FFFFFF"/>
              </a:solidFill>
              <a:prstDash val="solid"/>
              <a:miter/>
            </a:ln>
          </p:spPr>
          <p:txBody>
            <a:bodyPr vert="horz" wrap="square" lIns="426137" tIns="135888" rIns="426137" bIns="13588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Attitude barriers</a:t>
              </a:r>
              <a:endParaRPr lang="it-IT" sz="16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3D395671-8566-CBFF-84D9-7DD51E0EADBD}"/>
                </a:ext>
              </a:extLst>
            </p:cNvPr>
            <p:cNvSpPr/>
            <p:nvPr/>
          </p:nvSpPr>
          <p:spPr>
            <a:xfrm>
              <a:off x="7767782" y="4669109"/>
              <a:ext cx="2632365" cy="650376"/>
            </a:xfrm>
            <a:custGeom>
              <a:avLst/>
              <a:gdLst>
                <a:gd name="f0" fmla="val 10800000"/>
                <a:gd name="f1" fmla="val 5400000"/>
                <a:gd name="f2" fmla="val 180"/>
                <a:gd name="f3" fmla="val w"/>
                <a:gd name="f4" fmla="val h"/>
                <a:gd name="f5" fmla="val 0"/>
                <a:gd name="f6" fmla="val 2632363"/>
                <a:gd name="f7" fmla="val 650376"/>
                <a:gd name="f8" fmla="val 325188"/>
                <a:gd name="f9" fmla="val 145592"/>
                <a:gd name="f10" fmla="val 589275"/>
                <a:gd name="f11" fmla="val 1316182"/>
                <a:gd name="f12" fmla="val 2043089"/>
                <a:gd name="f13" fmla="val 2632364"/>
                <a:gd name="f14" fmla="val 504784"/>
                <a:gd name="f15" fmla="+- 0 0 -90"/>
                <a:gd name="f16" fmla="*/ f3 1 2632363"/>
                <a:gd name="f17" fmla="*/ f4 1 650376"/>
                <a:gd name="f18" fmla="+- f7 0 f5"/>
                <a:gd name="f19" fmla="+- f6 0 f5"/>
                <a:gd name="f20" fmla="*/ f15 f0 1"/>
                <a:gd name="f21" fmla="*/ f19 1 2632363"/>
                <a:gd name="f22" fmla="*/ f18 1 650376"/>
                <a:gd name="f23" fmla="*/ 0 f19 1"/>
                <a:gd name="f24" fmla="*/ 325188 f18 1"/>
                <a:gd name="f25" fmla="*/ 1316182 f19 1"/>
                <a:gd name="f26" fmla="*/ 0 f18 1"/>
                <a:gd name="f27" fmla="*/ 2632364 f19 1"/>
                <a:gd name="f28" fmla="*/ 650376 f18 1"/>
                <a:gd name="f29" fmla="*/ f20 1 f2"/>
                <a:gd name="f30" fmla="*/ f23 1 2632363"/>
                <a:gd name="f31" fmla="*/ f24 1 650376"/>
                <a:gd name="f32" fmla="*/ f25 1 2632363"/>
                <a:gd name="f33" fmla="*/ f26 1 650376"/>
                <a:gd name="f34" fmla="*/ f27 1 2632363"/>
                <a:gd name="f35" fmla="*/ f28 1 65037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632363" h="650376">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7F7F7F"/>
            </a:solidFill>
            <a:ln w="12701" cap="flat">
              <a:solidFill>
                <a:srgbClr val="FFFFFF"/>
              </a:solidFill>
              <a:prstDash val="solid"/>
              <a:miter/>
            </a:ln>
          </p:spPr>
          <p:txBody>
            <a:bodyPr vert="horz" wrap="square" lIns="426137" tIns="135888" rIns="426137" bIns="13588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Perception barriers</a:t>
              </a:r>
              <a:endParaRPr lang="it-IT" sz="1600" b="0" i="0" u="none" strike="noStrike" kern="1200" cap="none" spc="0" baseline="0">
                <a:solidFill>
                  <a:srgbClr val="000000"/>
                </a:solidFill>
                <a:uFillTx/>
                <a:latin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4E9DBB2-0DC2-53F6-3729-201FF5B5754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D5428842-F20B-7232-7CB7-F2F94366041C}"/>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69B9032F-2572-8D41-75CA-AA64D9EB0CAC}"/>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extBox 6">
            <a:extLst>
              <a:ext uri="{FF2B5EF4-FFF2-40B4-BE49-F238E27FC236}">
                <a16:creationId xmlns:a16="http://schemas.microsoft.com/office/drawing/2014/main" id="{747FEF42-BA45-F24A-2049-0B8C56502739}"/>
              </a:ext>
            </a:extLst>
          </p:cNvPr>
          <p:cNvSpPr txBox="1"/>
          <p:nvPr/>
        </p:nvSpPr>
        <p:spPr>
          <a:xfrm>
            <a:off x="1661163" y="1031754"/>
            <a:ext cx="448802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1" i="0" u="none" strike="noStrike" kern="1200" cap="none" spc="0" baseline="0">
                <a:solidFill>
                  <a:srgbClr val="000000"/>
                </a:solidFill>
                <a:uFillTx/>
                <a:latin typeface="Goudy Old Style"/>
              </a:rPr>
              <a:t> HOFSTEDE CULTURAL DIMENSION</a:t>
            </a:r>
          </a:p>
        </p:txBody>
      </p:sp>
      <p:cxnSp>
        <p:nvCxnSpPr>
          <p:cNvPr id="6" name="Straight Connector 10">
            <a:extLst>
              <a:ext uri="{FF2B5EF4-FFF2-40B4-BE49-F238E27FC236}">
                <a16:creationId xmlns:a16="http://schemas.microsoft.com/office/drawing/2014/main" id="{23617CE2-7A1D-4AE8-7BBC-7C09345EEB17}"/>
              </a:ext>
            </a:extLst>
          </p:cNvPr>
          <p:cNvCxnSpPr/>
          <p:nvPr/>
        </p:nvCxnSpPr>
        <p:spPr>
          <a:xfrm>
            <a:off x="1661163" y="1401089"/>
            <a:ext cx="4488021" cy="0"/>
          </a:xfrm>
          <a:prstGeom prst="straightConnector1">
            <a:avLst/>
          </a:prstGeom>
          <a:noFill/>
          <a:ln w="6345" cap="flat">
            <a:solidFill>
              <a:srgbClr val="000000"/>
            </a:solidFill>
            <a:prstDash val="solid"/>
            <a:miter/>
          </a:ln>
        </p:spPr>
      </p:cxnSp>
      <p:pic>
        <p:nvPicPr>
          <p:cNvPr id="7" name="Graphic 13" descr="Dragon dance outline">
            <a:extLst>
              <a:ext uri="{FF2B5EF4-FFF2-40B4-BE49-F238E27FC236}">
                <a16:creationId xmlns:a16="http://schemas.microsoft.com/office/drawing/2014/main" id="{C4A7A8BD-8572-76E1-1ACD-68666D6751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56716" y="940396"/>
            <a:ext cx="552050" cy="552050"/>
          </a:xfrm>
          <a:prstGeom prst="rect">
            <a:avLst/>
          </a:prstGeom>
          <a:noFill/>
          <a:ln cap="flat">
            <a:noFill/>
          </a:ln>
        </p:spPr>
      </p:pic>
      <p:grpSp>
        <p:nvGrpSpPr>
          <p:cNvPr id="8" name="Diagram 10">
            <a:extLst>
              <a:ext uri="{FF2B5EF4-FFF2-40B4-BE49-F238E27FC236}">
                <a16:creationId xmlns:a16="http://schemas.microsoft.com/office/drawing/2014/main" id="{0AA9C08A-5C02-5CDB-9798-6D131337B468}"/>
              </a:ext>
            </a:extLst>
          </p:cNvPr>
          <p:cNvGrpSpPr/>
          <p:nvPr/>
        </p:nvGrpSpPr>
        <p:grpSpPr>
          <a:xfrm>
            <a:off x="2346268" y="1866409"/>
            <a:ext cx="7184824" cy="3959827"/>
            <a:chOff x="2346268" y="1866409"/>
            <a:chExt cx="7184824" cy="3959827"/>
          </a:xfrm>
        </p:grpSpPr>
        <p:sp>
          <p:nvSpPr>
            <p:cNvPr id="9" name="Freeform: Shape 8">
              <a:extLst>
                <a:ext uri="{FF2B5EF4-FFF2-40B4-BE49-F238E27FC236}">
                  <a16:creationId xmlns:a16="http://schemas.microsoft.com/office/drawing/2014/main" id="{5CF73DB8-74CB-2A47-D567-748975ADFB00}"/>
                </a:ext>
              </a:extLst>
            </p:cNvPr>
            <p:cNvSpPr/>
            <p:nvPr/>
          </p:nvSpPr>
          <p:spPr>
            <a:xfrm>
              <a:off x="5200540" y="1880737"/>
              <a:ext cx="4310893" cy="735058"/>
            </a:xfrm>
            <a:custGeom>
              <a:avLst/>
              <a:gdLst>
                <a:gd name="f0" fmla="val 10800000"/>
                <a:gd name="f1" fmla="val 5400000"/>
                <a:gd name="f2" fmla="val 180"/>
                <a:gd name="f3" fmla="val w"/>
                <a:gd name="f4" fmla="val h"/>
                <a:gd name="f5" fmla="val 0"/>
                <a:gd name="f6" fmla="val 4310895"/>
                <a:gd name="f7" fmla="val 735059"/>
                <a:gd name="f8" fmla="val 91882"/>
                <a:gd name="f9" fmla="val 3943366"/>
                <a:gd name="f10" fmla="val 367530"/>
                <a:gd name="f11" fmla="val 643177"/>
                <a:gd name="f12" fmla="+- 0 0 -90"/>
                <a:gd name="f13" fmla="*/ f3 1 4310895"/>
                <a:gd name="f14" fmla="*/ f4 1 735059"/>
                <a:gd name="f15" fmla="+- f7 0 f5"/>
                <a:gd name="f16" fmla="+- f6 0 f5"/>
                <a:gd name="f17" fmla="*/ f12 f0 1"/>
                <a:gd name="f18" fmla="*/ f16 1 4310895"/>
                <a:gd name="f19" fmla="*/ f15 1 735059"/>
                <a:gd name="f20" fmla="*/ 0 f16 1"/>
                <a:gd name="f21" fmla="*/ 91882 f15 1"/>
                <a:gd name="f22" fmla="*/ 3943366 f16 1"/>
                <a:gd name="f23" fmla="*/ 0 f15 1"/>
                <a:gd name="f24" fmla="*/ 4310895 f16 1"/>
                <a:gd name="f25" fmla="*/ 367530 f15 1"/>
                <a:gd name="f26" fmla="*/ 735059 f15 1"/>
                <a:gd name="f27" fmla="*/ 643177 f15 1"/>
                <a:gd name="f28" fmla="*/ f17 1 f2"/>
                <a:gd name="f29" fmla="*/ f20 1 4310895"/>
                <a:gd name="f30" fmla="*/ f21 1 735059"/>
                <a:gd name="f31" fmla="*/ f22 1 4310895"/>
                <a:gd name="f32" fmla="*/ f23 1 735059"/>
                <a:gd name="f33" fmla="*/ f24 1 4310895"/>
                <a:gd name="f34" fmla="*/ f25 1 735059"/>
                <a:gd name="f35" fmla="*/ f26 1 735059"/>
                <a:gd name="f36" fmla="*/ f27 1 73505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310895" h="735059">
                  <a:moveTo>
                    <a:pt x="f5" y="f8"/>
                  </a:moveTo>
                  <a:lnTo>
                    <a:pt x="f9" y="f8"/>
                  </a:lnTo>
                  <a:lnTo>
                    <a:pt x="f9" y="f5"/>
                  </a:lnTo>
                  <a:lnTo>
                    <a:pt x="f6" y="f10"/>
                  </a:lnTo>
                  <a:lnTo>
                    <a:pt x="f9" y="f7"/>
                  </a:lnTo>
                  <a:lnTo>
                    <a:pt x="f9" y="f11"/>
                  </a:lnTo>
                  <a:lnTo>
                    <a:pt x="f5" y="f11"/>
                  </a:lnTo>
                  <a:lnTo>
                    <a:pt x="f5" y="f8"/>
                  </a:lnTo>
                  <a:close/>
                </a:path>
              </a:pathLst>
            </a:custGeom>
            <a:solidFill>
              <a:srgbClr val="CFD5EA">
                <a:alpha val="90000"/>
              </a:srgbClr>
            </a:solidFill>
            <a:ln cap="flat">
              <a:noFill/>
              <a:prstDash val="solid"/>
            </a:ln>
          </p:spPr>
          <p:txBody>
            <a:bodyPr vert="horz" wrap="square" lIns="10799" tIns="102677" rIns="286444" bIns="102677" anchor="t" anchorCtr="0" compatLnSpc="1">
              <a:noAutofit/>
            </a:bodyPr>
            <a:lstStyle/>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UK: low power distance</a:t>
              </a:r>
            </a:p>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China: high power distance</a:t>
              </a:r>
              <a:endParaRPr lang="it-IT" sz="1400" b="0" i="0" u="none" strike="noStrike" kern="1200" cap="none" spc="0" baseline="0">
                <a:solidFill>
                  <a:srgbClr val="000000"/>
                </a:solidFill>
                <a:uFillTx/>
                <a:latin typeface="Calibri"/>
              </a:endParaRPr>
            </a:p>
            <a:p>
              <a:pPr marL="57150" marR="0" lvl="1" indent="-57150" algn="l" defTabSz="444498" rtl="0" fontAlgn="auto" hangingPunct="1">
                <a:lnSpc>
                  <a:spcPct val="90000"/>
                </a:lnSpc>
                <a:spcBef>
                  <a:spcPts val="0"/>
                </a:spcBef>
                <a:spcAft>
                  <a:spcPts val="200"/>
                </a:spcAft>
                <a:buSzPct val="100000"/>
                <a:buChar char="•"/>
                <a:tabLst/>
                <a:defRPr sz="1800" b="0" i="0" u="none" strike="noStrike" kern="0" cap="none" spc="0" baseline="0">
                  <a:solidFill>
                    <a:srgbClr val="000000"/>
                  </a:solidFill>
                  <a:uFillTx/>
                </a:defRPr>
              </a:pPr>
              <a:endParaRPr lang="it-IT" sz="10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1C72521E-B6A8-A7CF-85C4-EBC4AE29DBFC}"/>
                </a:ext>
              </a:extLst>
            </p:cNvPr>
            <p:cNvSpPr/>
            <p:nvPr/>
          </p:nvSpPr>
          <p:spPr>
            <a:xfrm>
              <a:off x="2346268" y="1866409"/>
              <a:ext cx="2873931" cy="735058"/>
            </a:xfrm>
            <a:custGeom>
              <a:avLst/>
              <a:gdLst>
                <a:gd name="f0" fmla="val 10800000"/>
                <a:gd name="f1" fmla="val 5400000"/>
                <a:gd name="f2" fmla="val 180"/>
                <a:gd name="f3" fmla="val w"/>
                <a:gd name="f4" fmla="val h"/>
                <a:gd name="f5" fmla="val 0"/>
                <a:gd name="f6" fmla="val 2873930"/>
                <a:gd name="f7" fmla="val 735059"/>
                <a:gd name="f8" fmla="val 122512"/>
                <a:gd name="f9" fmla="val 54850"/>
                <a:gd name="f10" fmla="val 2751418"/>
                <a:gd name="f11" fmla="val 2819080"/>
                <a:gd name="f12" fmla="val 612547"/>
                <a:gd name="f13" fmla="val 680209"/>
                <a:gd name="f14" fmla="+- 0 0 -90"/>
                <a:gd name="f15" fmla="*/ f3 1 2873930"/>
                <a:gd name="f16" fmla="*/ f4 1 735059"/>
                <a:gd name="f17" fmla="+- f7 0 f5"/>
                <a:gd name="f18" fmla="+- f6 0 f5"/>
                <a:gd name="f19" fmla="*/ f14 f0 1"/>
                <a:gd name="f20" fmla="*/ f18 1 2873930"/>
                <a:gd name="f21" fmla="*/ f17 1 735059"/>
                <a:gd name="f22" fmla="*/ 0 f18 1"/>
                <a:gd name="f23" fmla="*/ 122512 f17 1"/>
                <a:gd name="f24" fmla="*/ 122512 f18 1"/>
                <a:gd name="f25" fmla="*/ 0 f17 1"/>
                <a:gd name="f26" fmla="*/ 2751418 f18 1"/>
                <a:gd name="f27" fmla="*/ 2873930 f18 1"/>
                <a:gd name="f28" fmla="*/ 612547 f17 1"/>
                <a:gd name="f29" fmla="*/ 735059 f17 1"/>
                <a:gd name="f30" fmla="*/ f19 1 f2"/>
                <a:gd name="f31" fmla="*/ f22 1 2873930"/>
                <a:gd name="f32" fmla="*/ f23 1 735059"/>
                <a:gd name="f33" fmla="*/ f24 1 2873930"/>
                <a:gd name="f34" fmla="*/ f25 1 735059"/>
                <a:gd name="f35" fmla="*/ f26 1 2873930"/>
                <a:gd name="f36" fmla="*/ f27 1 2873930"/>
                <a:gd name="f37" fmla="*/ f28 1 735059"/>
                <a:gd name="f38" fmla="*/ f29 1 73505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73930" h="73505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9D9D9"/>
            </a:solidFill>
            <a:ln cap="flat">
              <a:noFill/>
              <a:prstDash val="solid"/>
            </a:ln>
          </p:spPr>
          <p:txBody>
            <a:bodyPr vert="horz" wrap="square" lIns="112087" tIns="73984" rIns="112087" bIns="73984"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it-IT" sz="2000" b="0" i="0" u="none" strike="noStrike" kern="1200" cap="none" spc="0" baseline="0">
                  <a:solidFill>
                    <a:srgbClr val="000000"/>
                  </a:solidFill>
                  <a:uFillTx/>
                  <a:latin typeface="Calibri"/>
                </a:rPr>
                <a:t>Power Distance</a:t>
              </a:r>
            </a:p>
          </p:txBody>
        </p:sp>
        <p:sp>
          <p:nvSpPr>
            <p:cNvPr id="11" name="Freeform: Shape 10">
              <a:extLst>
                <a:ext uri="{FF2B5EF4-FFF2-40B4-BE49-F238E27FC236}">
                  <a16:creationId xmlns:a16="http://schemas.microsoft.com/office/drawing/2014/main" id="{399FC907-37EE-3A46-4250-BBD34905FE60}"/>
                </a:ext>
              </a:extLst>
            </p:cNvPr>
            <p:cNvSpPr/>
            <p:nvPr/>
          </p:nvSpPr>
          <p:spPr>
            <a:xfrm>
              <a:off x="5220199" y="2649739"/>
              <a:ext cx="4310893" cy="735058"/>
            </a:xfrm>
            <a:custGeom>
              <a:avLst/>
              <a:gdLst>
                <a:gd name="f0" fmla="val 10800000"/>
                <a:gd name="f1" fmla="val 5400000"/>
                <a:gd name="f2" fmla="val 180"/>
                <a:gd name="f3" fmla="val w"/>
                <a:gd name="f4" fmla="val h"/>
                <a:gd name="f5" fmla="val 0"/>
                <a:gd name="f6" fmla="val 4310895"/>
                <a:gd name="f7" fmla="val 735059"/>
                <a:gd name="f8" fmla="val 91882"/>
                <a:gd name="f9" fmla="val 3943366"/>
                <a:gd name="f10" fmla="val 367530"/>
                <a:gd name="f11" fmla="val 643177"/>
                <a:gd name="f12" fmla="+- 0 0 -90"/>
                <a:gd name="f13" fmla="*/ f3 1 4310895"/>
                <a:gd name="f14" fmla="*/ f4 1 735059"/>
                <a:gd name="f15" fmla="+- f7 0 f5"/>
                <a:gd name="f16" fmla="+- f6 0 f5"/>
                <a:gd name="f17" fmla="*/ f12 f0 1"/>
                <a:gd name="f18" fmla="*/ f16 1 4310895"/>
                <a:gd name="f19" fmla="*/ f15 1 735059"/>
                <a:gd name="f20" fmla="*/ 0 f16 1"/>
                <a:gd name="f21" fmla="*/ 91882 f15 1"/>
                <a:gd name="f22" fmla="*/ 3943366 f16 1"/>
                <a:gd name="f23" fmla="*/ 0 f15 1"/>
                <a:gd name="f24" fmla="*/ 4310895 f16 1"/>
                <a:gd name="f25" fmla="*/ 367530 f15 1"/>
                <a:gd name="f26" fmla="*/ 735059 f15 1"/>
                <a:gd name="f27" fmla="*/ 643177 f15 1"/>
                <a:gd name="f28" fmla="*/ f17 1 f2"/>
                <a:gd name="f29" fmla="*/ f20 1 4310895"/>
                <a:gd name="f30" fmla="*/ f21 1 735059"/>
                <a:gd name="f31" fmla="*/ f22 1 4310895"/>
                <a:gd name="f32" fmla="*/ f23 1 735059"/>
                <a:gd name="f33" fmla="*/ f24 1 4310895"/>
                <a:gd name="f34" fmla="*/ f25 1 735059"/>
                <a:gd name="f35" fmla="*/ f26 1 735059"/>
                <a:gd name="f36" fmla="*/ f27 1 73505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310895" h="735059">
                  <a:moveTo>
                    <a:pt x="f5" y="f8"/>
                  </a:moveTo>
                  <a:lnTo>
                    <a:pt x="f9" y="f8"/>
                  </a:lnTo>
                  <a:lnTo>
                    <a:pt x="f9" y="f5"/>
                  </a:lnTo>
                  <a:lnTo>
                    <a:pt x="f6" y="f10"/>
                  </a:lnTo>
                  <a:lnTo>
                    <a:pt x="f9" y="f7"/>
                  </a:lnTo>
                  <a:lnTo>
                    <a:pt x="f9" y="f11"/>
                  </a:lnTo>
                  <a:lnTo>
                    <a:pt x="f5" y="f11"/>
                  </a:lnTo>
                  <a:lnTo>
                    <a:pt x="f5" y="f8"/>
                  </a:lnTo>
                  <a:close/>
                </a:path>
              </a:pathLst>
            </a:custGeom>
            <a:solidFill>
              <a:srgbClr val="CFD5EA">
                <a:alpha val="90000"/>
              </a:srgbClr>
            </a:solidFill>
            <a:ln cap="flat">
              <a:noFill/>
              <a:prstDash val="solid"/>
            </a:ln>
          </p:spPr>
          <p:txBody>
            <a:bodyPr vert="horz" wrap="square" lIns="10799" tIns="102677" rIns="286444" bIns="102677" anchor="t" anchorCtr="0" compatLnSpc="1">
              <a:noAutofit/>
            </a:bodyPr>
            <a:lstStyle/>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UK:more masculine</a:t>
              </a:r>
            </a:p>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China: less masculine</a:t>
              </a:r>
            </a:p>
          </p:txBody>
        </p:sp>
        <p:sp>
          <p:nvSpPr>
            <p:cNvPr id="12" name="Freeform: Shape 11">
              <a:extLst>
                <a:ext uri="{FF2B5EF4-FFF2-40B4-BE49-F238E27FC236}">
                  <a16:creationId xmlns:a16="http://schemas.microsoft.com/office/drawing/2014/main" id="{F1617961-EB5B-CEED-22C5-70EB445EA53F}"/>
                </a:ext>
              </a:extLst>
            </p:cNvPr>
            <p:cNvSpPr/>
            <p:nvPr/>
          </p:nvSpPr>
          <p:spPr>
            <a:xfrm>
              <a:off x="2346268" y="2664131"/>
              <a:ext cx="2873931" cy="735058"/>
            </a:xfrm>
            <a:custGeom>
              <a:avLst/>
              <a:gdLst>
                <a:gd name="f0" fmla="val 10800000"/>
                <a:gd name="f1" fmla="val 5400000"/>
                <a:gd name="f2" fmla="val 180"/>
                <a:gd name="f3" fmla="val w"/>
                <a:gd name="f4" fmla="val h"/>
                <a:gd name="f5" fmla="val 0"/>
                <a:gd name="f6" fmla="val 2873930"/>
                <a:gd name="f7" fmla="val 735059"/>
                <a:gd name="f8" fmla="val 122512"/>
                <a:gd name="f9" fmla="val 54850"/>
                <a:gd name="f10" fmla="val 2751418"/>
                <a:gd name="f11" fmla="val 2819080"/>
                <a:gd name="f12" fmla="val 612547"/>
                <a:gd name="f13" fmla="val 680209"/>
                <a:gd name="f14" fmla="+- 0 0 -90"/>
                <a:gd name="f15" fmla="*/ f3 1 2873930"/>
                <a:gd name="f16" fmla="*/ f4 1 735059"/>
                <a:gd name="f17" fmla="+- f7 0 f5"/>
                <a:gd name="f18" fmla="+- f6 0 f5"/>
                <a:gd name="f19" fmla="*/ f14 f0 1"/>
                <a:gd name="f20" fmla="*/ f18 1 2873930"/>
                <a:gd name="f21" fmla="*/ f17 1 735059"/>
                <a:gd name="f22" fmla="*/ 0 f18 1"/>
                <a:gd name="f23" fmla="*/ 122512 f17 1"/>
                <a:gd name="f24" fmla="*/ 122512 f18 1"/>
                <a:gd name="f25" fmla="*/ 0 f17 1"/>
                <a:gd name="f26" fmla="*/ 2751418 f18 1"/>
                <a:gd name="f27" fmla="*/ 2873930 f18 1"/>
                <a:gd name="f28" fmla="*/ 612547 f17 1"/>
                <a:gd name="f29" fmla="*/ 735059 f17 1"/>
                <a:gd name="f30" fmla="*/ f19 1 f2"/>
                <a:gd name="f31" fmla="*/ f22 1 2873930"/>
                <a:gd name="f32" fmla="*/ f23 1 735059"/>
                <a:gd name="f33" fmla="*/ f24 1 2873930"/>
                <a:gd name="f34" fmla="*/ f25 1 735059"/>
                <a:gd name="f35" fmla="*/ f26 1 2873930"/>
                <a:gd name="f36" fmla="*/ f27 1 2873930"/>
                <a:gd name="f37" fmla="*/ f28 1 735059"/>
                <a:gd name="f38" fmla="*/ f29 1 73505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73930" h="73505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67171"/>
            </a:solidFill>
            <a:ln cap="flat">
              <a:noFill/>
              <a:prstDash val="solid"/>
            </a:ln>
          </p:spPr>
          <p:txBody>
            <a:bodyPr vert="horz" wrap="square" lIns="112087" tIns="73984" rIns="112087" bIns="73984"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Masculinity vs. Femininity</a:t>
              </a:r>
              <a:endParaRPr lang="it-IT" sz="20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DCC14180-0ABB-6397-368C-41EBEEF314B0}"/>
                </a:ext>
              </a:extLst>
            </p:cNvPr>
            <p:cNvSpPr/>
            <p:nvPr/>
          </p:nvSpPr>
          <p:spPr>
            <a:xfrm>
              <a:off x="5220199" y="3472690"/>
              <a:ext cx="4310893" cy="735058"/>
            </a:xfrm>
            <a:custGeom>
              <a:avLst/>
              <a:gdLst>
                <a:gd name="f0" fmla="val 10800000"/>
                <a:gd name="f1" fmla="val 5400000"/>
                <a:gd name="f2" fmla="val 180"/>
                <a:gd name="f3" fmla="val w"/>
                <a:gd name="f4" fmla="val h"/>
                <a:gd name="f5" fmla="val 0"/>
                <a:gd name="f6" fmla="val 4310895"/>
                <a:gd name="f7" fmla="val 735059"/>
                <a:gd name="f8" fmla="val 91882"/>
                <a:gd name="f9" fmla="val 3943366"/>
                <a:gd name="f10" fmla="val 367530"/>
                <a:gd name="f11" fmla="val 643177"/>
                <a:gd name="f12" fmla="+- 0 0 -90"/>
                <a:gd name="f13" fmla="*/ f3 1 4310895"/>
                <a:gd name="f14" fmla="*/ f4 1 735059"/>
                <a:gd name="f15" fmla="+- f7 0 f5"/>
                <a:gd name="f16" fmla="+- f6 0 f5"/>
                <a:gd name="f17" fmla="*/ f12 f0 1"/>
                <a:gd name="f18" fmla="*/ f16 1 4310895"/>
                <a:gd name="f19" fmla="*/ f15 1 735059"/>
                <a:gd name="f20" fmla="*/ 0 f16 1"/>
                <a:gd name="f21" fmla="*/ 91882 f15 1"/>
                <a:gd name="f22" fmla="*/ 3943366 f16 1"/>
                <a:gd name="f23" fmla="*/ 0 f15 1"/>
                <a:gd name="f24" fmla="*/ 4310895 f16 1"/>
                <a:gd name="f25" fmla="*/ 367530 f15 1"/>
                <a:gd name="f26" fmla="*/ 735059 f15 1"/>
                <a:gd name="f27" fmla="*/ 643177 f15 1"/>
                <a:gd name="f28" fmla="*/ f17 1 f2"/>
                <a:gd name="f29" fmla="*/ f20 1 4310895"/>
                <a:gd name="f30" fmla="*/ f21 1 735059"/>
                <a:gd name="f31" fmla="*/ f22 1 4310895"/>
                <a:gd name="f32" fmla="*/ f23 1 735059"/>
                <a:gd name="f33" fmla="*/ f24 1 4310895"/>
                <a:gd name="f34" fmla="*/ f25 1 735059"/>
                <a:gd name="f35" fmla="*/ f26 1 735059"/>
                <a:gd name="f36" fmla="*/ f27 1 73505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310895" h="735059">
                  <a:moveTo>
                    <a:pt x="f5" y="f8"/>
                  </a:moveTo>
                  <a:lnTo>
                    <a:pt x="f9" y="f8"/>
                  </a:lnTo>
                  <a:lnTo>
                    <a:pt x="f9" y="f5"/>
                  </a:lnTo>
                  <a:lnTo>
                    <a:pt x="f6" y="f10"/>
                  </a:lnTo>
                  <a:lnTo>
                    <a:pt x="f9" y="f7"/>
                  </a:lnTo>
                  <a:lnTo>
                    <a:pt x="f9" y="f11"/>
                  </a:lnTo>
                  <a:lnTo>
                    <a:pt x="f5" y="f11"/>
                  </a:lnTo>
                  <a:lnTo>
                    <a:pt x="f5" y="f8"/>
                  </a:lnTo>
                  <a:close/>
                </a:path>
              </a:pathLst>
            </a:custGeom>
            <a:solidFill>
              <a:srgbClr val="CFD5EA">
                <a:alpha val="90000"/>
              </a:srgbClr>
            </a:solidFill>
            <a:ln cap="flat">
              <a:noFill/>
              <a:prstDash val="solid"/>
            </a:ln>
          </p:spPr>
          <p:txBody>
            <a:bodyPr vert="horz" wrap="square" lIns="10799" tIns="102677" rIns="286444" bIns="102677" anchor="t" anchorCtr="0" compatLnSpc="1">
              <a:noAutofit/>
            </a:bodyPr>
            <a:lstStyle/>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dirty="0">
                  <a:solidFill>
                    <a:srgbClr val="000000"/>
                  </a:solidFill>
                  <a:uFillTx/>
                  <a:latin typeface="Calibri"/>
                </a:rPr>
                <a:t>UK: short – term orientation</a:t>
              </a:r>
            </a:p>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dirty="0">
                  <a:solidFill>
                    <a:srgbClr val="000000"/>
                  </a:solidFill>
                  <a:uFillTx/>
                  <a:latin typeface="Calibri"/>
                </a:rPr>
                <a:t>China: Long- term orientation</a:t>
              </a:r>
            </a:p>
          </p:txBody>
        </p:sp>
        <p:sp>
          <p:nvSpPr>
            <p:cNvPr id="14" name="Freeform: Shape 13">
              <a:extLst>
                <a:ext uri="{FF2B5EF4-FFF2-40B4-BE49-F238E27FC236}">
                  <a16:creationId xmlns:a16="http://schemas.microsoft.com/office/drawing/2014/main" id="{95650975-E297-7677-B7F4-BAE4C58867BE}"/>
                </a:ext>
              </a:extLst>
            </p:cNvPr>
            <p:cNvSpPr/>
            <p:nvPr/>
          </p:nvSpPr>
          <p:spPr>
            <a:xfrm>
              <a:off x="2346268" y="3472690"/>
              <a:ext cx="2873931" cy="735058"/>
            </a:xfrm>
            <a:custGeom>
              <a:avLst/>
              <a:gdLst>
                <a:gd name="f0" fmla="val 10800000"/>
                <a:gd name="f1" fmla="val 5400000"/>
                <a:gd name="f2" fmla="val 180"/>
                <a:gd name="f3" fmla="val w"/>
                <a:gd name="f4" fmla="val h"/>
                <a:gd name="f5" fmla="val 0"/>
                <a:gd name="f6" fmla="val 2873930"/>
                <a:gd name="f7" fmla="val 735059"/>
                <a:gd name="f8" fmla="val 122512"/>
                <a:gd name="f9" fmla="val 54850"/>
                <a:gd name="f10" fmla="val 2751418"/>
                <a:gd name="f11" fmla="val 2819080"/>
                <a:gd name="f12" fmla="val 612547"/>
                <a:gd name="f13" fmla="val 680209"/>
                <a:gd name="f14" fmla="+- 0 0 -90"/>
                <a:gd name="f15" fmla="*/ f3 1 2873930"/>
                <a:gd name="f16" fmla="*/ f4 1 735059"/>
                <a:gd name="f17" fmla="+- f7 0 f5"/>
                <a:gd name="f18" fmla="+- f6 0 f5"/>
                <a:gd name="f19" fmla="*/ f14 f0 1"/>
                <a:gd name="f20" fmla="*/ f18 1 2873930"/>
                <a:gd name="f21" fmla="*/ f17 1 735059"/>
                <a:gd name="f22" fmla="*/ 0 f18 1"/>
                <a:gd name="f23" fmla="*/ 122512 f17 1"/>
                <a:gd name="f24" fmla="*/ 122512 f18 1"/>
                <a:gd name="f25" fmla="*/ 0 f17 1"/>
                <a:gd name="f26" fmla="*/ 2751418 f18 1"/>
                <a:gd name="f27" fmla="*/ 2873930 f18 1"/>
                <a:gd name="f28" fmla="*/ 612547 f17 1"/>
                <a:gd name="f29" fmla="*/ 735059 f17 1"/>
                <a:gd name="f30" fmla="*/ f19 1 f2"/>
                <a:gd name="f31" fmla="*/ f22 1 2873930"/>
                <a:gd name="f32" fmla="*/ f23 1 735059"/>
                <a:gd name="f33" fmla="*/ f24 1 2873930"/>
                <a:gd name="f34" fmla="*/ f25 1 735059"/>
                <a:gd name="f35" fmla="*/ f26 1 2873930"/>
                <a:gd name="f36" fmla="*/ f27 1 2873930"/>
                <a:gd name="f37" fmla="*/ f28 1 735059"/>
                <a:gd name="f38" fmla="*/ f29 1 73505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73930" h="73505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6A6A6"/>
            </a:solidFill>
            <a:ln cap="flat">
              <a:noFill/>
              <a:prstDash val="solid"/>
            </a:ln>
          </p:spPr>
          <p:txBody>
            <a:bodyPr vert="horz" wrap="square" lIns="112087" tIns="73984" rIns="112087" bIns="73984"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Long-Term vs. Short-Term Orientation </a:t>
              </a:r>
              <a:endParaRPr lang="it-IT" sz="20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A97F5186-B9B9-3112-3CEA-B77056B6DF95}"/>
                </a:ext>
              </a:extLst>
            </p:cNvPr>
            <p:cNvSpPr/>
            <p:nvPr/>
          </p:nvSpPr>
          <p:spPr>
            <a:xfrm>
              <a:off x="5220199" y="4281257"/>
              <a:ext cx="4310893" cy="735058"/>
            </a:xfrm>
            <a:custGeom>
              <a:avLst/>
              <a:gdLst>
                <a:gd name="f0" fmla="val 10800000"/>
                <a:gd name="f1" fmla="val 5400000"/>
                <a:gd name="f2" fmla="val 180"/>
                <a:gd name="f3" fmla="val w"/>
                <a:gd name="f4" fmla="val h"/>
                <a:gd name="f5" fmla="val 0"/>
                <a:gd name="f6" fmla="val 4310895"/>
                <a:gd name="f7" fmla="val 735059"/>
                <a:gd name="f8" fmla="val 91882"/>
                <a:gd name="f9" fmla="val 3943366"/>
                <a:gd name="f10" fmla="val 367530"/>
                <a:gd name="f11" fmla="val 643177"/>
                <a:gd name="f12" fmla="+- 0 0 -90"/>
                <a:gd name="f13" fmla="*/ f3 1 4310895"/>
                <a:gd name="f14" fmla="*/ f4 1 735059"/>
                <a:gd name="f15" fmla="+- f7 0 f5"/>
                <a:gd name="f16" fmla="+- f6 0 f5"/>
                <a:gd name="f17" fmla="*/ f12 f0 1"/>
                <a:gd name="f18" fmla="*/ f16 1 4310895"/>
                <a:gd name="f19" fmla="*/ f15 1 735059"/>
                <a:gd name="f20" fmla="*/ 0 f16 1"/>
                <a:gd name="f21" fmla="*/ 91882 f15 1"/>
                <a:gd name="f22" fmla="*/ 3943366 f16 1"/>
                <a:gd name="f23" fmla="*/ 0 f15 1"/>
                <a:gd name="f24" fmla="*/ 4310895 f16 1"/>
                <a:gd name="f25" fmla="*/ 367530 f15 1"/>
                <a:gd name="f26" fmla="*/ 735059 f15 1"/>
                <a:gd name="f27" fmla="*/ 643177 f15 1"/>
                <a:gd name="f28" fmla="*/ f17 1 f2"/>
                <a:gd name="f29" fmla="*/ f20 1 4310895"/>
                <a:gd name="f30" fmla="*/ f21 1 735059"/>
                <a:gd name="f31" fmla="*/ f22 1 4310895"/>
                <a:gd name="f32" fmla="*/ f23 1 735059"/>
                <a:gd name="f33" fmla="*/ f24 1 4310895"/>
                <a:gd name="f34" fmla="*/ f25 1 735059"/>
                <a:gd name="f35" fmla="*/ f26 1 735059"/>
                <a:gd name="f36" fmla="*/ f27 1 73505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310895" h="735059">
                  <a:moveTo>
                    <a:pt x="f5" y="f8"/>
                  </a:moveTo>
                  <a:lnTo>
                    <a:pt x="f9" y="f8"/>
                  </a:lnTo>
                  <a:lnTo>
                    <a:pt x="f9" y="f5"/>
                  </a:lnTo>
                  <a:lnTo>
                    <a:pt x="f6" y="f10"/>
                  </a:lnTo>
                  <a:lnTo>
                    <a:pt x="f9" y="f7"/>
                  </a:lnTo>
                  <a:lnTo>
                    <a:pt x="f9" y="f11"/>
                  </a:lnTo>
                  <a:lnTo>
                    <a:pt x="f5" y="f11"/>
                  </a:lnTo>
                  <a:lnTo>
                    <a:pt x="f5" y="f8"/>
                  </a:lnTo>
                  <a:close/>
                </a:path>
              </a:pathLst>
            </a:custGeom>
            <a:solidFill>
              <a:srgbClr val="CFD5EA">
                <a:alpha val="90000"/>
              </a:srgbClr>
            </a:solidFill>
            <a:ln cap="flat">
              <a:noFill/>
              <a:prstDash val="solid"/>
            </a:ln>
          </p:spPr>
          <p:txBody>
            <a:bodyPr vert="horz" wrap="square" lIns="10799" tIns="102677" rIns="286444" bIns="102677" anchor="t" anchorCtr="0" compatLnSpc="1">
              <a:noAutofit/>
            </a:bodyPr>
            <a:lstStyle/>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UK: low uncertainty avoidance</a:t>
              </a:r>
            </a:p>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China: high uncertainity avoidance</a:t>
              </a:r>
            </a:p>
          </p:txBody>
        </p:sp>
        <p:sp>
          <p:nvSpPr>
            <p:cNvPr id="16" name="Freeform: Shape 15">
              <a:extLst>
                <a:ext uri="{FF2B5EF4-FFF2-40B4-BE49-F238E27FC236}">
                  <a16:creationId xmlns:a16="http://schemas.microsoft.com/office/drawing/2014/main" id="{23F2E384-1025-5295-AAD4-52B4C7A8C454}"/>
                </a:ext>
              </a:extLst>
            </p:cNvPr>
            <p:cNvSpPr/>
            <p:nvPr/>
          </p:nvSpPr>
          <p:spPr>
            <a:xfrm>
              <a:off x="2346268" y="4281257"/>
              <a:ext cx="2873931" cy="735058"/>
            </a:xfrm>
            <a:custGeom>
              <a:avLst/>
              <a:gdLst>
                <a:gd name="f0" fmla="val 10800000"/>
                <a:gd name="f1" fmla="val 5400000"/>
                <a:gd name="f2" fmla="val 180"/>
                <a:gd name="f3" fmla="val w"/>
                <a:gd name="f4" fmla="val h"/>
                <a:gd name="f5" fmla="val 0"/>
                <a:gd name="f6" fmla="val 2873930"/>
                <a:gd name="f7" fmla="val 735059"/>
                <a:gd name="f8" fmla="val 122512"/>
                <a:gd name="f9" fmla="val 54850"/>
                <a:gd name="f10" fmla="val 2751418"/>
                <a:gd name="f11" fmla="val 2819080"/>
                <a:gd name="f12" fmla="val 612547"/>
                <a:gd name="f13" fmla="val 680209"/>
                <a:gd name="f14" fmla="+- 0 0 -90"/>
                <a:gd name="f15" fmla="*/ f3 1 2873930"/>
                <a:gd name="f16" fmla="*/ f4 1 735059"/>
                <a:gd name="f17" fmla="+- f7 0 f5"/>
                <a:gd name="f18" fmla="+- f6 0 f5"/>
                <a:gd name="f19" fmla="*/ f14 f0 1"/>
                <a:gd name="f20" fmla="*/ f18 1 2873930"/>
                <a:gd name="f21" fmla="*/ f17 1 735059"/>
                <a:gd name="f22" fmla="*/ 0 f18 1"/>
                <a:gd name="f23" fmla="*/ 122512 f17 1"/>
                <a:gd name="f24" fmla="*/ 122512 f18 1"/>
                <a:gd name="f25" fmla="*/ 0 f17 1"/>
                <a:gd name="f26" fmla="*/ 2751418 f18 1"/>
                <a:gd name="f27" fmla="*/ 2873930 f18 1"/>
                <a:gd name="f28" fmla="*/ 612547 f17 1"/>
                <a:gd name="f29" fmla="*/ 735059 f17 1"/>
                <a:gd name="f30" fmla="*/ f19 1 f2"/>
                <a:gd name="f31" fmla="*/ f22 1 2873930"/>
                <a:gd name="f32" fmla="*/ f23 1 735059"/>
                <a:gd name="f33" fmla="*/ f24 1 2873930"/>
                <a:gd name="f34" fmla="*/ f25 1 735059"/>
                <a:gd name="f35" fmla="*/ f26 1 2873930"/>
                <a:gd name="f36" fmla="*/ f27 1 2873930"/>
                <a:gd name="f37" fmla="*/ f28 1 735059"/>
                <a:gd name="f38" fmla="*/ f29 1 73505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73930" h="73505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67171"/>
            </a:solidFill>
            <a:ln cap="flat">
              <a:noFill/>
              <a:prstDash val="solid"/>
            </a:ln>
          </p:spPr>
          <p:txBody>
            <a:bodyPr vert="horz" wrap="square" lIns="112087" tIns="73984" rIns="112087" bIns="73984"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Uncertainty Avoidance</a:t>
              </a:r>
              <a:endParaRPr lang="it-IT" sz="2000" b="0" i="0" u="none" strike="noStrike" kern="1200" cap="none" spc="0" baseline="0">
                <a:solidFill>
                  <a:srgbClr val="000000"/>
                </a:solidFill>
                <a:uFillTx/>
                <a:latin typeface="Calibri"/>
              </a:endParaRPr>
            </a:p>
          </p:txBody>
        </p:sp>
        <p:sp>
          <p:nvSpPr>
            <p:cNvPr id="17" name="Freeform: Shape 16">
              <a:extLst>
                <a:ext uri="{FF2B5EF4-FFF2-40B4-BE49-F238E27FC236}">
                  <a16:creationId xmlns:a16="http://schemas.microsoft.com/office/drawing/2014/main" id="{5E5411DD-2A0E-3F6B-C231-A837FCA1CAB7}"/>
                </a:ext>
              </a:extLst>
            </p:cNvPr>
            <p:cNvSpPr/>
            <p:nvPr/>
          </p:nvSpPr>
          <p:spPr>
            <a:xfrm>
              <a:off x="5220199" y="5091178"/>
              <a:ext cx="4310893" cy="735058"/>
            </a:xfrm>
            <a:custGeom>
              <a:avLst/>
              <a:gdLst>
                <a:gd name="f0" fmla="val 10800000"/>
                <a:gd name="f1" fmla="val 5400000"/>
                <a:gd name="f2" fmla="val 180"/>
                <a:gd name="f3" fmla="val w"/>
                <a:gd name="f4" fmla="val h"/>
                <a:gd name="f5" fmla="val 0"/>
                <a:gd name="f6" fmla="val 4310895"/>
                <a:gd name="f7" fmla="val 735059"/>
                <a:gd name="f8" fmla="val 91882"/>
                <a:gd name="f9" fmla="val 3943366"/>
                <a:gd name="f10" fmla="val 367530"/>
                <a:gd name="f11" fmla="val 643177"/>
                <a:gd name="f12" fmla="+- 0 0 -90"/>
                <a:gd name="f13" fmla="*/ f3 1 4310895"/>
                <a:gd name="f14" fmla="*/ f4 1 735059"/>
                <a:gd name="f15" fmla="+- f7 0 f5"/>
                <a:gd name="f16" fmla="+- f6 0 f5"/>
                <a:gd name="f17" fmla="*/ f12 f0 1"/>
                <a:gd name="f18" fmla="*/ f16 1 4310895"/>
                <a:gd name="f19" fmla="*/ f15 1 735059"/>
                <a:gd name="f20" fmla="*/ 0 f16 1"/>
                <a:gd name="f21" fmla="*/ 91882 f15 1"/>
                <a:gd name="f22" fmla="*/ 3943366 f16 1"/>
                <a:gd name="f23" fmla="*/ 0 f15 1"/>
                <a:gd name="f24" fmla="*/ 4310895 f16 1"/>
                <a:gd name="f25" fmla="*/ 367530 f15 1"/>
                <a:gd name="f26" fmla="*/ 735059 f15 1"/>
                <a:gd name="f27" fmla="*/ 643177 f15 1"/>
                <a:gd name="f28" fmla="*/ f17 1 f2"/>
                <a:gd name="f29" fmla="*/ f20 1 4310895"/>
                <a:gd name="f30" fmla="*/ f21 1 735059"/>
                <a:gd name="f31" fmla="*/ f22 1 4310895"/>
                <a:gd name="f32" fmla="*/ f23 1 735059"/>
                <a:gd name="f33" fmla="*/ f24 1 4310895"/>
                <a:gd name="f34" fmla="*/ f25 1 735059"/>
                <a:gd name="f35" fmla="*/ f26 1 735059"/>
                <a:gd name="f36" fmla="*/ f27 1 73505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310895" h="735059">
                  <a:moveTo>
                    <a:pt x="f5" y="f8"/>
                  </a:moveTo>
                  <a:lnTo>
                    <a:pt x="f9" y="f8"/>
                  </a:lnTo>
                  <a:lnTo>
                    <a:pt x="f9" y="f5"/>
                  </a:lnTo>
                  <a:lnTo>
                    <a:pt x="f6" y="f10"/>
                  </a:lnTo>
                  <a:lnTo>
                    <a:pt x="f9" y="f7"/>
                  </a:lnTo>
                  <a:lnTo>
                    <a:pt x="f9" y="f11"/>
                  </a:lnTo>
                  <a:lnTo>
                    <a:pt x="f5" y="f11"/>
                  </a:lnTo>
                  <a:lnTo>
                    <a:pt x="f5" y="f8"/>
                  </a:lnTo>
                  <a:close/>
                </a:path>
              </a:pathLst>
            </a:custGeom>
            <a:solidFill>
              <a:srgbClr val="CFD5EA">
                <a:alpha val="90000"/>
              </a:srgbClr>
            </a:solidFill>
            <a:ln cap="flat">
              <a:noFill/>
              <a:prstDash val="solid"/>
            </a:ln>
          </p:spPr>
          <p:txBody>
            <a:bodyPr vert="horz" wrap="square" lIns="10799" tIns="102677" rIns="286444" bIns="102677" anchor="t" anchorCtr="0" compatLnSpc="1">
              <a:noAutofit/>
            </a:bodyPr>
            <a:lstStyle/>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UK: Individualistic culture</a:t>
              </a:r>
            </a:p>
            <a:p>
              <a:pPr marL="171450" marR="0" lvl="1" indent="-171450" algn="l" defTabSz="755651"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it-IT" sz="1700" b="0" i="0" u="none" strike="noStrike" kern="1200" cap="none" spc="0" baseline="0">
                  <a:solidFill>
                    <a:srgbClr val="000000"/>
                  </a:solidFill>
                  <a:uFillTx/>
                  <a:latin typeface="Calibri"/>
                </a:rPr>
                <a:t>China: collectivistic culture</a:t>
              </a:r>
            </a:p>
          </p:txBody>
        </p:sp>
        <p:sp>
          <p:nvSpPr>
            <p:cNvPr id="18" name="Freeform: Shape 17">
              <a:extLst>
                <a:ext uri="{FF2B5EF4-FFF2-40B4-BE49-F238E27FC236}">
                  <a16:creationId xmlns:a16="http://schemas.microsoft.com/office/drawing/2014/main" id="{1CAC6A24-156D-F8CE-4E3E-EC9FA731E663}"/>
                </a:ext>
              </a:extLst>
            </p:cNvPr>
            <p:cNvSpPr/>
            <p:nvPr/>
          </p:nvSpPr>
          <p:spPr>
            <a:xfrm>
              <a:off x="2346268" y="5089824"/>
              <a:ext cx="2873931" cy="735058"/>
            </a:xfrm>
            <a:custGeom>
              <a:avLst/>
              <a:gdLst>
                <a:gd name="f0" fmla="val 10800000"/>
                <a:gd name="f1" fmla="val 5400000"/>
                <a:gd name="f2" fmla="val 180"/>
                <a:gd name="f3" fmla="val w"/>
                <a:gd name="f4" fmla="val h"/>
                <a:gd name="f5" fmla="val 0"/>
                <a:gd name="f6" fmla="val 2873930"/>
                <a:gd name="f7" fmla="val 735059"/>
                <a:gd name="f8" fmla="val 122512"/>
                <a:gd name="f9" fmla="val 54850"/>
                <a:gd name="f10" fmla="val 2751418"/>
                <a:gd name="f11" fmla="val 2819080"/>
                <a:gd name="f12" fmla="val 612547"/>
                <a:gd name="f13" fmla="val 680209"/>
                <a:gd name="f14" fmla="+- 0 0 -90"/>
                <a:gd name="f15" fmla="*/ f3 1 2873930"/>
                <a:gd name="f16" fmla="*/ f4 1 735059"/>
                <a:gd name="f17" fmla="+- f7 0 f5"/>
                <a:gd name="f18" fmla="+- f6 0 f5"/>
                <a:gd name="f19" fmla="*/ f14 f0 1"/>
                <a:gd name="f20" fmla="*/ f18 1 2873930"/>
                <a:gd name="f21" fmla="*/ f17 1 735059"/>
                <a:gd name="f22" fmla="*/ 0 f18 1"/>
                <a:gd name="f23" fmla="*/ 122512 f17 1"/>
                <a:gd name="f24" fmla="*/ 122512 f18 1"/>
                <a:gd name="f25" fmla="*/ 0 f17 1"/>
                <a:gd name="f26" fmla="*/ 2751418 f18 1"/>
                <a:gd name="f27" fmla="*/ 2873930 f18 1"/>
                <a:gd name="f28" fmla="*/ 612547 f17 1"/>
                <a:gd name="f29" fmla="*/ 735059 f17 1"/>
                <a:gd name="f30" fmla="*/ f19 1 f2"/>
                <a:gd name="f31" fmla="*/ f22 1 2873930"/>
                <a:gd name="f32" fmla="*/ f23 1 735059"/>
                <a:gd name="f33" fmla="*/ f24 1 2873930"/>
                <a:gd name="f34" fmla="*/ f25 1 735059"/>
                <a:gd name="f35" fmla="*/ f26 1 2873930"/>
                <a:gd name="f36" fmla="*/ f27 1 2873930"/>
                <a:gd name="f37" fmla="*/ f28 1 735059"/>
                <a:gd name="f38" fmla="*/ f29 1 73505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73930" h="73505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6A6A6"/>
            </a:solidFill>
            <a:ln cap="flat">
              <a:noFill/>
              <a:prstDash val="solid"/>
            </a:ln>
          </p:spPr>
          <p:txBody>
            <a:bodyPr vert="horz" wrap="square" lIns="112087" tIns="73984" rIns="112087" bIns="73984"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Individualism vs. Collectivism</a:t>
              </a:r>
              <a:endParaRPr lang="it-IT" sz="2000" b="0" i="0" u="none" strike="noStrike" kern="1200" cap="none" spc="0" baseline="0">
                <a:solidFill>
                  <a:srgbClr val="000000"/>
                </a:solidFill>
                <a:uFillTx/>
                <a:latin typeface="Calibri"/>
              </a:endParaRPr>
            </a:p>
          </p:txBody>
        </p:sp>
      </p:grpSp>
      <p:pic>
        <p:nvPicPr>
          <p:cNvPr id="19" name="Picture 18">
            <a:extLst>
              <a:ext uri="{FF2B5EF4-FFF2-40B4-BE49-F238E27FC236}">
                <a16:creationId xmlns:a16="http://schemas.microsoft.com/office/drawing/2014/main" id="{CFCC3319-2903-7338-3C8B-34C3A62BDB6A}"/>
              </a:ext>
            </a:extLst>
          </p:cNvPr>
          <p:cNvPicPr>
            <a:picLocks noChangeAspect="1"/>
          </p:cNvPicPr>
          <p:nvPr/>
        </p:nvPicPr>
        <p:blipFill>
          <a:blip r:embed="rId4"/>
          <a:stretch>
            <a:fillRect/>
          </a:stretch>
        </p:blipFill>
        <p:spPr>
          <a:xfrm>
            <a:off x="9511433" y="484641"/>
            <a:ext cx="2243644" cy="1832887"/>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3F576219-E2DF-B4B1-3204-2E43E03E7088}"/>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34BB0D25-6259-2FEA-485C-D5274A378E0F}"/>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93156CD7-A4AC-286F-FC72-5C09F6916942}"/>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extBox 1">
            <a:extLst>
              <a:ext uri="{FF2B5EF4-FFF2-40B4-BE49-F238E27FC236}">
                <a16:creationId xmlns:a16="http://schemas.microsoft.com/office/drawing/2014/main" id="{7F74C3FC-B7DA-5A1F-7146-3056EA83DE42}"/>
              </a:ext>
            </a:extLst>
          </p:cNvPr>
          <p:cNvSpPr txBox="1"/>
          <p:nvPr/>
        </p:nvSpPr>
        <p:spPr>
          <a:xfrm>
            <a:off x="4315410" y="1143164"/>
            <a:ext cx="612088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1" i="0" u="none" strike="noStrike" kern="1200" cap="none" spc="0" baseline="0">
                <a:solidFill>
                  <a:srgbClr val="000000"/>
                </a:solidFill>
                <a:uFillTx/>
                <a:latin typeface="Goudy Old Style" pitchFamily="18"/>
              </a:rPr>
              <a:t>RECOMMENDATIONS</a:t>
            </a:r>
            <a:r>
              <a:rPr lang="it-IT" sz="1800" b="0" i="0" u="none" strike="noStrike" kern="1200" cap="none" spc="0" baseline="0">
                <a:solidFill>
                  <a:srgbClr val="000000"/>
                </a:solidFill>
                <a:uFillTx/>
                <a:latin typeface="Goudy Old Style"/>
              </a:rPr>
              <a:t>  </a:t>
            </a:r>
          </a:p>
        </p:txBody>
      </p:sp>
      <p:cxnSp>
        <p:nvCxnSpPr>
          <p:cNvPr id="6" name="Straight Connector 3">
            <a:extLst>
              <a:ext uri="{FF2B5EF4-FFF2-40B4-BE49-F238E27FC236}">
                <a16:creationId xmlns:a16="http://schemas.microsoft.com/office/drawing/2014/main" id="{96F95D86-6486-783F-F875-4C0BD75ECFA0}"/>
              </a:ext>
            </a:extLst>
          </p:cNvPr>
          <p:cNvCxnSpPr/>
          <p:nvPr/>
        </p:nvCxnSpPr>
        <p:spPr>
          <a:xfrm>
            <a:off x="4105473" y="1470346"/>
            <a:ext cx="2904930" cy="0"/>
          </a:xfrm>
          <a:prstGeom prst="straightConnector1">
            <a:avLst/>
          </a:prstGeom>
          <a:noFill/>
          <a:ln w="6345" cap="flat">
            <a:solidFill>
              <a:srgbClr val="000000"/>
            </a:solidFill>
            <a:prstDash val="solid"/>
            <a:miter/>
          </a:ln>
        </p:spPr>
      </p:cxnSp>
      <p:pic>
        <p:nvPicPr>
          <p:cNvPr id="7" name="Graphic 5" descr="Festive lantern outline">
            <a:extLst>
              <a:ext uri="{FF2B5EF4-FFF2-40B4-BE49-F238E27FC236}">
                <a16:creationId xmlns:a16="http://schemas.microsoft.com/office/drawing/2014/main" id="{0EFEAF47-9B1D-4D79-A7CD-DCCF173DD5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761795" y="901324"/>
            <a:ext cx="553614" cy="625925"/>
          </a:xfrm>
          <a:prstGeom prst="rect">
            <a:avLst/>
          </a:prstGeom>
          <a:noFill/>
          <a:ln cap="flat">
            <a:noFill/>
          </a:ln>
        </p:spPr>
      </p:pic>
      <p:sp>
        <p:nvSpPr>
          <p:cNvPr id="8" name="TextBox 7">
            <a:extLst>
              <a:ext uri="{FF2B5EF4-FFF2-40B4-BE49-F238E27FC236}">
                <a16:creationId xmlns:a16="http://schemas.microsoft.com/office/drawing/2014/main" id="{1472C510-0D83-304F-6B8C-41EDEC7D8464}"/>
              </a:ext>
            </a:extLst>
          </p:cNvPr>
          <p:cNvSpPr txBox="1"/>
          <p:nvPr/>
        </p:nvSpPr>
        <p:spPr>
          <a:xfrm>
            <a:off x="2402101" y="1742773"/>
            <a:ext cx="7870725" cy="3785652"/>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egoe UI" pitchFamily="34"/>
                <a:ea typeface="Calibri" pitchFamily="34"/>
              </a:rPr>
              <a:t>Understand and respect Chinese culture: </a:t>
            </a:r>
            <a:r>
              <a:rPr lang="en-GB" sz="1600" b="0" i="0" u="none" strike="noStrike" kern="1200" cap="none" spc="0" baseline="0">
                <a:solidFill>
                  <a:srgbClr val="000000"/>
                </a:solidFill>
                <a:uFillTx/>
                <a:latin typeface="Segoe UI" pitchFamily="34"/>
                <a:ea typeface="Calibri" pitchFamily="34"/>
                <a:cs typeface="Times New Roman" pitchFamily="18"/>
              </a:rPr>
              <a:t>. You should take the time to learn     about Chinese culture and adapt your business practices accordingly.</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egoe UI" pitchFamily="34"/>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egoe UI" pitchFamily="34"/>
                <a:ea typeface="Calibri" pitchFamily="34"/>
              </a:rPr>
              <a:t>Understand Business Etiquette : It is important to exchange business cards during introductions and to use formal titles when addressing business partners</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egoe UI" pitchFamily="34"/>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egoe UI" pitchFamily="34"/>
                <a:ea typeface="Calibri" pitchFamily="34"/>
              </a:rPr>
              <a:t>Build relationships: a business </a:t>
            </a:r>
            <a:r>
              <a:rPr lang="en-GB" sz="1600" b="0" i="0" u="none" strike="noStrike" kern="1200" cap="none" spc="0" baseline="0">
                <a:solidFill>
                  <a:srgbClr val="000000"/>
                </a:solidFill>
                <a:uFillTx/>
                <a:latin typeface="Segoe UI" pitchFamily="34"/>
                <a:ea typeface="Times New Roman" pitchFamily="18"/>
              </a:rPr>
              <a:t>should take the time to get to know your Chinese counterparts, build trust, and show genuine interest in their culture and way of doing business.</a:t>
            </a:r>
            <a:endParaRPr lang="en-GB" sz="1600" b="0" i="0" u="none" strike="noStrike" kern="1200" cap="none" spc="0" baseline="0">
              <a:solidFill>
                <a:srgbClr val="000000"/>
              </a:solidFill>
              <a:uFillTx/>
              <a:latin typeface="Segoe UI" pitchFamily="34"/>
              <a:ea typeface="Calibri" pitchFamily="34"/>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egoe UI" pitchFamily="34"/>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egoe UI" pitchFamily="34"/>
                <a:ea typeface="Calibri" pitchFamily="34"/>
              </a:rPr>
              <a:t>Learn Chinese: this will show commitment to integrating into the culture, even basic skills, as the business will be conducted in English anyway.</a:t>
            </a: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egoe UI" pitchFamily="34"/>
            </a:endParaRPr>
          </a:p>
          <a:p>
            <a:pPr marL="342900" marR="0" lvl="0" indent="-342900" algn="l" defTabSz="914400" rtl="0" fontAlgn="auto" hangingPunct="1">
              <a:lnSpc>
                <a:spcPct val="100000"/>
              </a:lnSpc>
              <a:spcBef>
                <a:spcPts val="0"/>
              </a:spcBef>
              <a:spcAft>
                <a:spcPts val="0"/>
              </a:spcAft>
              <a:buSzPct val="100000"/>
              <a:buAutoNum type="arabicPeriod"/>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egoe UI" pitchFamily="34"/>
                <a:ea typeface="Calibri" pitchFamily="34"/>
              </a:rPr>
              <a:t>Hire local staff: they will help one understand and navigate better the Chinese culture</a:t>
            </a:r>
            <a:endParaRPr lang="it-IT" sz="1600" b="0" i="0" u="none" strike="noStrike" kern="120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75EB862-FA38-A455-6E78-D138C4C8D347}"/>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EB1ED541-D617-01E7-A691-C7FB910CDDAC}"/>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7053630F-0148-8F4B-C8F4-3B410C3DBA2A}"/>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extBox 6">
            <a:extLst>
              <a:ext uri="{FF2B5EF4-FFF2-40B4-BE49-F238E27FC236}">
                <a16:creationId xmlns:a16="http://schemas.microsoft.com/office/drawing/2014/main" id="{A75705B3-0AA3-21F2-86B8-40E496A74E6D}"/>
              </a:ext>
            </a:extLst>
          </p:cNvPr>
          <p:cNvSpPr txBox="1"/>
          <p:nvPr/>
        </p:nvSpPr>
        <p:spPr>
          <a:xfrm>
            <a:off x="1552267" y="1962814"/>
            <a:ext cx="3470788"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cultural environment is different in the UK compared to the one in China so doing business in both countries implies preparation from both sides.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It is important to understand the customs of the counterparty business partner and to structure your business expectations accordingly.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6" name="Picture 11">
            <a:extLst>
              <a:ext uri="{FF2B5EF4-FFF2-40B4-BE49-F238E27FC236}">
                <a16:creationId xmlns:a16="http://schemas.microsoft.com/office/drawing/2014/main" id="{A4615BAA-7FC5-3BE8-5336-106D779C7E5F}"/>
              </a:ext>
            </a:extLst>
          </p:cNvPr>
          <p:cNvPicPr>
            <a:picLocks noChangeAspect="1"/>
          </p:cNvPicPr>
          <p:nvPr/>
        </p:nvPicPr>
        <p:blipFill>
          <a:blip r:embed="rId2">
            <a:alphaModFix amt="70000"/>
          </a:blip>
          <a:stretch>
            <a:fillRect/>
          </a:stretch>
        </p:blipFill>
        <p:spPr>
          <a:xfrm>
            <a:off x="685800" y="691734"/>
            <a:ext cx="10820396" cy="5486400"/>
          </a:xfrm>
          <a:prstGeom prst="rect">
            <a:avLst/>
          </a:prstGeom>
          <a:noFill/>
          <a:ln cap="flat">
            <a:noFill/>
          </a:ln>
        </p:spPr>
      </p:pic>
      <p:sp>
        <p:nvSpPr>
          <p:cNvPr id="7" name="Rectangle: Rounded Corners 12">
            <a:extLst>
              <a:ext uri="{FF2B5EF4-FFF2-40B4-BE49-F238E27FC236}">
                <a16:creationId xmlns:a16="http://schemas.microsoft.com/office/drawing/2014/main" id="{22F36BF2-5B00-BB3F-27AF-D515225BB9BD}"/>
              </a:ext>
            </a:extLst>
          </p:cNvPr>
          <p:cNvSpPr/>
          <p:nvPr/>
        </p:nvSpPr>
        <p:spPr>
          <a:xfrm>
            <a:off x="1238865" y="1480779"/>
            <a:ext cx="3784189" cy="382011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w="12701" cap="flat">
            <a:solidFill>
              <a:srgbClr val="76717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FFFFFF"/>
              </a:solidFill>
              <a:uFillTx/>
              <a:latin typeface="Calibri"/>
            </a:endParaRPr>
          </a:p>
        </p:txBody>
      </p:sp>
      <p:sp>
        <p:nvSpPr>
          <p:cNvPr id="8" name="TextBox 13">
            <a:extLst>
              <a:ext uri="{FF2B5EF4-FFF2-40B4-BE49-F238E27FC236}">
                <a16:creationId xmlns:a16="http://schemas.microsoft.com/office/drawing/2014/main" id="{E2DE2D2C-3274-3163-B231-C99B1322BFB9}"/>
              </a:ext>
            </a:extLst>
          </p:cNvPr>
          <p:cNvSpPr txBox="1"/>
          <p:nvPr/>
        </p:nvSpPr>
        <p:spPr>
          <a:xfrm>
            <a:off x="1676131" y="1884569"/>
            <a:ext cx="3033512"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cultural environment is different in the UK compared to the one in China so doing business in both countries implies preparation from both sides.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It is important to understand the customs of the counterparty business partner and to structure your business expectations accordingly.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TextBox 14">
            <a:extLst>
              <a:ext uri="{FF2B5EF4-FFF2-40B4-BE49-F238E27FC236}">
                <a16:creationId xmlns:a16="http://schemas.microsoft.com/office/drawing/2014/main" id="{A7DE5DDA-FA60-3135-AA75-1554C3B24375}"/>
              </a:ext>
            </a:extLst>
          </p:cNvPr>
          <p:cNvSpPr txBox="1"/>
          <p:nvPr/>
        </p:nvSpPr>
        <p:spPr>
          <a:xfrm>
            <a:off x="2205496" y="987670"/>
            <a:ext cx="315738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Goudy Old Style" pitchFamily="18"/>
              </a:rPr>
              <a:t>CONCLUSION</a:t>
            </a:r>
            <a:r>
              <a:rPr lang="en-GB" sz="1800" b="0" i="0" u="none" strike="noStrike" kern="1200" cap="none" spc="0" baseline="0">
                <a:solidFill>
                  <a:srgbClr val="000000"/>
                </a:solidFill>
                <a:uFillTx/>
                <a:latin typeface="Calibri"/>
              </a:rPr>
              <a:t> </a:t>
            </a:r>
            <a:endParaRPr lang="it-IT" sz="1800" b="0" i="0" u="none" strike="noStrike" kern="1200" cap="none" spc="0" baseline="0">
              <a:solidFill>
                <a:srgbClr val="000000"/>
              </a:solidFill>
              <a:uFillTx/>
              <a:latin typeface="Calibri"/>
            </a:endParaRPr>
          </a:p>
        </p:txBody>
      </p:sp>
      <p:cxnSp>
        <p:nvCxnSpPr>
          <p:cNvPr id="10" name="Straight Connector 16">
            <a:extLst>
              <a:ext uri="{FF2B5EF4-FFF2-40B4-BE49-F238E27FC236}">
                <a16:creationId xmlns:a16="http://schemas.microsoft.com/office/drawing/2014/main" id="{2F1BC20A-90DA-F72C-5180-DB77E23C91A0}"/>
              </a:ext>
            </a:extLst>
          </p:cNvPr>
          <p:cNvCxnSpPr/>
          <p:nvPr/>
        </p:nvCxnSpPr>
        <p:spPr>
          <a:xfrm>
            <a:off x="2018684" y="1322542"/>
            <a:ext cx="2074609" cy="0"/>
          </a:xfrm>
          <a:prstGeom prst="straightConnector1">
            <a:avLst/>
          </a:prstGeom>
          <a:noFill/>
          <a:ln w="6345" cap="flat">
            <a:solidFill>
              <a:srgbClr val="000000"/>
            </a:solidFill>
            <a:prstDash val="solid"/>
            <a:miter/>
          </a:ln>
        </p:spPr>
      </p:cxnSp>
      <p:pic>
        <p:nvPicPr>
          <p:cNvPr id="11" name="Graphic 22" descr="Festive lantern outline">
            <a:extLst>
              <a:ext uri="{FF2B5EF4-FFF2-40B4-BE49-F238E27FC236}">
                <a16:creationId xmlns:a16="http://schemas.microsoft.com/office/drawing/2014/main" id="{9DB356E3-6834-E238-26E7-03803DE58F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10549" y="815873"/>
            <a:ext cx="520147" cy="571728"/>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B41EA98-C32C-0338-BF75-118450760357}"/>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6ADAC115-35EF-9854-FE00-A0790D82AF28}"/>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AE8C0109-8A7D-3A76-4E96-F468FC1440AE}"/>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TextBox 1">
            <a:extLst>
              <a:ext uri="{FF2B5EF4-FFF2-40B4-BE49-F238E27FC236}">
                <a16:creationId xmlns:a16="http://schemas.microsoft.com/office/drawing/2014/main" id="{18744E27-24E8-92AB-D265-CE5EF03877BD}"/>
              </a:ext>
            </a:extLst>
          </p:cNvPr>
          <p:cNvSpPr txBox="1"/>
          <p:nvPr/>
        </p:nvSpPr>
        <p:spPr>
          <a:xfrm>
            <a:off x="1455889" y="2985104"/>
            <a:ext cx="359228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it-IT" sz="1800" b="1" i="0" u="none" strike="noStrike" kern="1200" cap="none" spc="0" baseline="0">
                <a:solidFill>
                  <a:srgbClr val="000000"/>
                </a:solidFill>
                <a:uFillTx/>
                <a:latin typeface="Goudy Old Style"/>
              </a:rPr>
              <a:t>REFERENCES</a:t>
            </a:r>
            <a:r>
              <a:rPr lang="it-IT" sz="1800" b="0" i="0" u="none" strike="noStrike" kern="1200" cap="none" spc="0" baseline="0">
                <a:solidFill>
                  <a:srgbClr val="000000"/>
                </a:solidFill>
                <a:uFillTx/>
                <a:latin typeface="Goudy Old Style"/>
              </a:rPr>
              <a:t> </a:t>
            </a:r>
          </a:p>
        </p:txBody>
      </p:sp>
      <p:cxnSp>
        <p:nvCxnSpPr>
          <p:cNvPr id="6" name="Straight Connector 3">
            <a:extLst>
              <a:ext uri="{FF2B5EF4-FFF2-40B4-BE49-F238E27FC236}">
                <a16:creationId xmlns:a16="http://schemas.microsoft.com/office/drawing/2014/main" id="{DDAC22A5-5935-CF1C-570D-17AD3ADF51A3}"/>
              </a:ext>
            </a:extLst>
          </p:cNvPr>
          <p:cNvCxnSpPr/>
          <p:nvPr/>
        </p:nvCxnSpPr>
        <p:spPr>
          <a:xfrm>
            <a:off x="3890863" y="1455578"/>
            <a:ext cx="0" cy="4301411"/>
          </a:xfrm>
          <a:prstGeom prst="straightConnector1">
            <a:avLst/>
          </a:prstGeom>
          <a:noFill/>
          <a:ln w="6345" cap="flat">
            <a:solidFill>
              <a:srgbClr val="000000"/>
            </a:solidFill>
            <a:prstDash val="solid"/>
            <a:miter/>
          </a:ln>
        </p:spPr>
      </p:cxnSp>
      <p:sp>
        <p:nvSpPr>
          <p:cNvPr id="7" name="TextBox 6">
            <a:extLst>
              <a:ext uri="{FF2B5EF4-FFF2-40B4-BE49-F238E27FC236}">
                <a16:creationId xmlns:a16="http://schemas.microsoft.com/office/drawing/2014/main" id="{15148014-704A-0264-5297-78AEAE43DEE3}"/>
              </a:ext>
            </a:extLst>
          </p:cNvPr>
          <p:cNvSpPr txBox="1"/>
          <p:nvPr/>
        </p:nvSpPr>
        <p:spPr>
          <a:xfrm>
            <a:off x="4113346" y="420797"/>
            <a:ext cx="5771537" cy="63709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Canada, G.A. (2021) Doing business in China. Available at: </a:t>
            </a:r>
            <a:r>
              <a:rPr lang="en-US" sz="1200" b="0" i="0" u="none" strike="noStrike" kern="1200" cap="none" spc="0" baseline="0">
                <a:solidFill>
                  <a:srgbClr val="000000"/>
                </a:solidFill>
                <a:uFillTx/>
                <a:latin typeface="Calibri"/>
                <a:hlinkClick r:id="rId2"/>
              </a:rPr>
              <a:t>https://www.tradecommissioner.gc.ca/china-chine/index.aspx?lang=eng</a:t>
            </a:r>
            <a:r>
              <a:rPr lang="en-US" sz="12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Candan, K. and Inal, D., 2020. EFL Learners' Perceptions on Different Accents of English and (Non) Native English-Speaking Teachers in Pronunciation Teaching: A Case Study through the Lens of English as an International Language. Journal of English as an International Language, 15(2), pp.119-144.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0" cap="none" spc="0" baseline="0">
                <a:solidFill>
                  <a:srgbClr val="000000"/>
                </a:solidFill>
                <a:uFillTx/>
                <a:latin typeface="Calibri"/>
              </a:rPr>
              <a:t>Chakraborty, M.R., Dawn, S., Saha, P.K., Basu, J.B. and Ustun, T.S., (2022). A Comparative Review on Energy Storage Systems and Their Application in Deregulated Systems. Batteries, 8(9), p.124.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0" cap="none" spc="0" baseline="0">
                <a:solidFill>
                  <a:srgbClr val="000000"/>
                </a:solidFill>
                <a:uFillTx/>
                <a:latin typeface="Calibri"/>
              </a:rPr>
              <a:t>Deresky, H. (2013). International management : managing across borders and cultures : text and cases. 8th ed. Harlow: Pearson Education Limited, p.215.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0" cap="none" spc="0" baseline="0">
                <a:solidFill>
                  <a:srgbClr val="000000"/>
                </a:solidFill>
                <a:uFillTx/>
                <a:latin typeface="Calibri"/>
              </a:rPr>
              <a:t>Hofstede Insights HQ (no date) National Culture. Available at: </a:t>
            </a:r>
            <a:r>
              <a:rPr lang="en-US" sz="1200" b="0" i="0" u="none" strike="noStrike" kern="0" cap="none" spc="0" baseline="0">
                <a:solidFill>
                  <a:srgbClr val="000000"/>
                </a:solidFill>
                <a:uFillTx/>
                <a:latin typeface="Calibri"/>
                <a:hlinkClick r:id="rId3"/>
              </a:rPr>
              <a:t>https://hi.hofstede-insights.com/national-culture</a:t>
            </a:r>
            <a:r>
              <a:rPr lang="en-US" sz="1200" b="0" i="0" u="none" strike="noStrike" kern="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0" cap="none" spc="0" baseline="0">
                <a:solidFill>
                  <a:srgbClr val="000000"/>
                </a:solidFill>
                <a:uFillTx/>
                <a:latin typeface="Calibri"/>
              </a:rPr>
              <a:t>Hu, Y. and Dai, K., (2021). Foreign-born Chinese students learning in China:(Re) shaping intercultural identity in higher education institution. International Journal of Intercultural Relations, 80, pp.89-98.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2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0" cap="none" spc="0" baseline="0">
                <a:solidFill>
                  <a:srgbClr val="000000"/>
                </a:solidFill>
                <a:uFillTx/>
                <a:latin typeface="Calibri"/>
              </a:rPr>
              <a:t>Qiu, H., Cao, S. and Xu, R., (2021). Cancer incidence, mortality, and burden in China: a time‐trend analysis and comparison with the United States and United Kingdom based on the global epidemiological data released in (2020). Cancer communications, 41(10), pp.1037-1048.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Kang, S., Mulaphong, D., Hwang, E. and Chang, C.K., 2019. Public-private partnerships in developing countries: Factors for successful adoption and implementation. International Journal of Public Sector Management, 32(4), pp.334-351.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324479C-A088-A3F6-C7E4-5765A6060956}"/>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9">
            <a:extLst>
              <a:ext uri="{FF2B5EF4-FFF2-40B4-BE49-F238E27FC236}">
                <a16:creationId xmlns:a16="http://schemas.microsoft.com/office/drawing/2014/main" id="{89726F4B-4B8C-8228-A992-62453BB76E28}"/>
              </a:ext>
            </a:extLst>
          </p:cNvPr>
          <p:cNvSpPr>
            <a:spLocks noMove="1" noResize="1"/>
          </p:cNvSpPr>
          <p:nvPr/>
        </p:nvSpPr>
        <p:spPr>
          <a:xfrm>
            <a:off x="0" y="0"/>
            <a:ext cx="12191996" cy="68580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11">
            <a:extLst>
              <a:ext uri="{FF2B5EF4-FFF2-40B4-BE49-F238E27FC236}">
                <a16:creationId xmlns:a16="http://schemas.microsoft.com/office/drawing/2014/main" id="{F04380BB-7A61-1A15-9707-76DF51C50E92}"/>
              </a:ext>
            </a:extLst>
          </p:cNvPr>
          <p:cNvSpPr>
            <a:spLocks noMove="1" noResize="1"/>
          </p:cNvSpPr>
          <p:nvPr/>
        </p:nvSpPr>
        <p:spPr>
          <a:xfrm>
            <a:off x="685800" y="685800"/>
            <a:ext cx="10820396" cy="54864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5" name="Picture 6" descr="A picture containing graphical user interface&#10;&#10;Description automatically generated">
            <a:extLst>
              <a:ext uri="{FF2B5EF4-FFF2-40B4-BE49-F238E27FC236}">
                <a16:creationId xmlns:a16="http://schemas.microsoft.com/office/drawing/2014/main" id="{8A44BCD7-625B-A153-96CA-2FC02713833D}"/>
              </a:ext>
            </a:extLst>
          </p:cNvPr>
          <p:cNvPicPr>
            <a:picLocks noChangeAspect="1"/>
          </p:cNvPicPr>
          <p:nvPr/>
        </p:nvPicPr>
        <p:blipFill>
          <a:blip r:embed="rId2">
            <a:alphaModFix amt="70000"/>
          </a:blip>
          <a:stretch>
            <a:fillRect/>
          </a:stretch>
        </p:blipFill>
        <p:spPr>
          <a:xfrm>
            <a:off x="685800" y="731968"/>
            <a:ext cx="10820396" cy="5486400"/>
          </a:xfrm>
          <a:prstGeom prst="rect">
            <a:avLst/>
          </a:prstGeom>
          <a:noFill/>
          <a:ln cap="flat">
            <a:noFill/>
          </a:ln>
        </p:spPr>
      </p:pic>
      <p:sp>
        <p:nvSpPr>
          <p:cNvPr id="6" name="Rectangle: Rounded Corners 7">
            <a:extLst>
              <a:ext uri="{FF2B5EF4-FFF2-40B4-BE49-F238E27FC236}">
                <a16:creationId xmlns:a16="http://schemas.microsoft.com/office/drawing/2014/main" id="{DA81728D-8D77-9F6B-89C2-C748580815C3}"/>
              </a:ext>
            </a:extLst>
          </p:cNvPr>
          <p:cNvSpPr/>
          <p:nvPr/>
        </p:nvSpPr>
        <p:spPr>
          <a:xfrm>
            <a:off x="3844411" y="2832655"/>
            <a:ext cx="4503173" cy="142129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9D9D9">
              <a:alpha val="68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it-IT" sz="1800" b="0" i="0" u="none" strike="noStrike" kern="1200" cap="none" spc="0" baseline="0">
              <a:solidFill>
                <a:srgbClr val="FFFFFF"/>
              </a:solidFill>
              <a:uFillTx/>
              <a:latin typeface="Calibri"/>
            </a:endParaRPr>
          </a:p>
        </p:txBody>
      </p:sp>
      <p:sp>
        <p:nvSpPr>
          <p:cNvPr id="7" name="TextBox 8">
            <a:extLst>
              <a:ext uri="{FF2B5EF4-FFF2-40B4-BE49-F238E27FC236}">
                <a16:creationId xmlns:a16="http://schemas.microsoft.com/office/drawing/2014/main" id="{DE036239-5559-0577-7AC8-9F8441569BFD}"/>
              </a:ext>
            </a:extLst>
          </p:cNvPr>
          <p:cNvSpPr txBox="1"/>
          <p:nvPr/>
        </p:nvSpPr>
        <p:spPr>
          <a:xfrm>
            <a:off x="5107426" y="3182779"/>
            <a:ext cx="2852534"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Goudy Old Style" pitchFamily="18"/>
              </a:rPr>
              <a:t>Thank you</a:t>
            </a:r>
            <a:endParaRPr lang="it-IT" sz="3200" b="1"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ClassicFram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1769</TotalTime>
  <Words>1375</Words>
  <Application>Microsoft Office PowerPoint</Application>
  <PresentationFormat>Widescreen</PresentationFormat>
  <Paragraphs>129</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Goudy Old Style</vt:lpstr>
      <vt:lpstr>Segoe UI</vt:lpstr>
      <vt:lpstr>ClassicFrameVTI</vt:lpstr>
      <vt:lpstr>PowerPoint Presentation</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Doing business in China</dc:title>
  <dc:creator>anna buonocore</dc:creator>
  <cp:lastModifiedBy>anna buonocore</cp:lastModifiedBy>
  <cp:revision>74</cp:revision>
  <dcterms:created xsi:type="dcterms:W3CDTF">2023-03-28T11:24:47Z</dcterms:created>
  <dcterms:modified xsi:type="dcterms:W3CDTF">2023-03-31T16:03:21Z</dcterms:modified>
</cp:coreProperties>
</file>