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handoutMasterIdLst>
    <p:handoutMasterId r:id="rId40"/>
  </p:handoutMasterIdLst>
  <p:sldIdLst>
    <p:sldId id="257" r:id="rId3"/>
    <p:sldId id="274" r:id="rId4"/>
    <p:sldId id="275" r:id="rId5"/>
    <p:sldId id="258" r:id="rId6"/>
    <p:sldId id="263" r:id="rId7"/>
    <p:sldId id="264" r:id="rId8"/>
    <p:sldId id="265" r:id="rId9"/>
    <p:sldId id="295" r:id="rId10"/>
    <p:sldId id="261" r:id="rId11"/>
    <p:sldId id="266" r:id="rId12"/>
    <p:sldId id="267" r:id="rId13"/>
    <p:sldId id="273" r:id="rId14"/>
    <p:sldId id="272" r:id="rId15"/>
    <p:sldId id="260" r:id="rId16"/>
    <p:sldId id="268" r:id="rId17"/>
    <p:sldId id="270" r:id="rId18"/>
    <p:sldId id="269"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073" autoAdjust="0"/>
  </p:normalViewPr>
  <p:slideViewPr>
    <p:cSldViewPr>
      <p:cViewPr varScale="1">
        <p:scale>
          <a:sx n="64" d="100"/>
          <a:sy n="64" d="100"/>
        </p:scale>
        <p:origin x="834"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845EB378-1060-4A5D-B41C-93C98DD92A99}" type="datetimeFigureOut">
              <a:rPr lang="en-GB" smtClean="0"/>
              <a:t>26/04/2018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D691C030-B5C9-4BB9-91FA-5E359A364F6B}" type="slidenum">
              <a:rPr lang="en-GB" smtClean="0"/>
              <a:t>‹#›</a:t>
            </a:fld>
            <a:endParaRPr lang="en-GB"/>
          </a:p>
        </p:txBody>
      </p:sp>
    </p:spTree>
    <p:extLst>
      <p:ext uri="{BB962C8B-B14F-4D97-AF65-F5344CB8AC3E}">
        <p14:creationId xmlns:p14="http://schemas.microsoft.com/office/powerpoint/2010/main" val="19586418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9B70ADE7-AE73-4566-999A-5B9DCDC57C33}" type="datetimeFigureOut">
              <a:rPr lang="en-GB" smtClean="0"/>
              <a:t>26/04/2018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2F7D3FF-E525-46C4-A48C-A011DD82E22D}" type="slidenum">
              <a:rPr lang="en-GB" smtClean="0"/>
              <a:t>‹#›</a:t>
            </a:fld>
            <a:endParaRPr lang="en-GB"/>
          </a:p>
        </p:txBody>
      </p:sp>
    </p:spTree>
    <p:extLst>
      <p:ext uri="{BB962C8B-B14F-4D97-AF65-F5344CB8AC3E}">
        <p14:creationId xmlns:p14="http://schemas.microsoft.com/office/powerpoint/2010/main" val="62185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2044972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739931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29787963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29503" indent="-280578">
              <a:defRPr>
                <a:solidFill>
                  <a:schemeClr val="tx1"/>
                </a:solidFill>
                <a:latin typeface="Calibri" pitchFamily="34" charset="0"/>
              </a:defRPr>
            </a:lvl2pPr>
            <a:lvl3pPr marL="1122312" indent="-224462">
              <a:defRPr>
                <a:solidFill>
                  <a:schemeClr val="tx1"/>
                </a:solidFill>
                <a:latin typeface="Calibri" pitchFamily="34" charset="0"/>
              </a:defRPr>
            </a:lvl3pPr>
            <a:lvl4pPr marL="1571236" indent="-224462">
              <a:defRPr>
                <a:solidFill>
                  <a:schemeClr val="tx1"/>
                </a:solidFill>
                <a:latin typeface="Calibri" pitchFamily="34" charset="0"/>
              </a:defRPr>
            </a:lvl4pPr>
            <a:lvl5pPr marL="2020161" indent="-224462">
              <a:defRPr>
                <a:solidFill>
                  <a:schemeClr val="tx1"/>
                </a:solidFill>
                <a:latin typeface="Calibri" pitchFamily="34" charset="0"/>
              </a:defRPr>
            </a:lvl5pPr>
            <a:lvl6pPr marL="2469086" indent="-224462" fontAlgn="base">
              <a:spcBef>
                <a:spcPct val="0"/>
              </a:spcBef>
              <a:spcAft>
                <a:spcPct val="0"/>
              </a:spcAft>
              <a:defRPr>
                <a:solidFill>
                  <a:schemeClr val="tx1"/>
                </a:solidFill>
                <a:latin typeface="Calibri" pitchFamily="34" charset="0"/>
              </a:defRPr>
            </a:lvl6pPr>
            <a:lvl7pPr marL="2918010" indent="-224462" fontAlgn="base">
              <a:spcBef>
                <a:spcPct val="0"/>
              </a:spcBef>
              <a:spcAft>
                <a:spcPct val="0"/>
              </a:spcAft>
              <a:defRPr>
                <a:solidFill>
                  <a:schemeClr val="tx1"/>
                </a:solidFill>
                <a:latin typeface="Calibri" pitchFamily="34" charset="0"/>
              </a:defRPr>
            </a:lvl7pPr>
            <a:lvl8pPr marL="3366935" indent="-224462" fontAlgn="base">
              <a:spcBef>
                <a:spcPct val="0"/>
              </a:spcBef>
              <a:spcAft>
                <a:spcPct val="0"/>
              </a:spcAft>
              <a:defRPr>
                <a:solidFill>
                  <a:schemeClr val="tx1"/>
                </a:solidFill>
                <a:latin typeface="Calibri" pitchFamily="34" charset="0"/>
              </a:defRPr>
            </a:lvl8pPr>
            <a:lvl9pPr marL="3815860" indent="-224462"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5CD75566-BA4D-4FA9-8CCC-663162059F9F}" type="slidenum">
              <a:rPr lang="en-GB" altLang="en-US">
                <a:solidFill>
                  <a:srgbClr val="000000"/>
                </a:solidFill>
              </a:rPr>
              <a:pPr fontAlgn="base">
                <a:spcBef>
                  <a:spcPct val="0"/>
                </a:spcBef>
                <a:spcAft>
                  <a:spcPct val="0"/>
                </a:spcAft>
              </a:pPr>
              <a:t>12</a:t>
            </a:fld>
            <a:endParaRPr lang="en-GB" altLang="en-US">
              <a:solidFill>
                <a:srgbClr val="000000"/>
              </a:solidFill>
            </a:endParaRPr>
          </a:p>
        </p:txBody>
      </p:sp>
    </p:spTree>
    <p:extLst>
      <p:ext uri="{BB962C8B-B14F-4D97-AF65-F5344CB8AC3E}">
        <p14:creationId xmlns:p14="http://schemas.microsoft.com/office/powerpoint/2010/main" val="269871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dirty="0"/>
          </a:p>
        </p:txBody>
      </p:sp>
    </p:spTree>
    <p:extLst>
      <p:ext uri="{BB962C8B-B14F-4D97-AF65-F5344CB8AC3E}">
        <p14:creationId xmlns:p14="http://schemas.microsoft.com/office/powerpoint/2010/main" val="1138478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19</a:t>
            </a:fld>
            <a:endParaRPr lang="en-GB" dirty="0"/>
          </a:p>
        </p:txBody>
      </p:sp>
    </p:spTree>
    <p:extLst>
      <p:ext uri="{BB962C8B-B14F-4D97-AF65-F5344CB8AC3E}">
        <p14:creationId xmlns:p14="http://schemas.microsoft.com/office/powerpoint/2010/main" val="644420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20</a:t>
            </a:fld>
            <a:endParaRPr lang="en-GB" dirty="0"/>
          </a:p>
        </p:txBody>
      </p:sp>
    </p:spTree>
    <p:extLst>
      <p:ext uri="{BB962C8B-B14F-4D97-AF65-F5344CB8AC3E}">
        <p14:creationId xmlns:p14="http://schemas.microsoft.com/office/powerpoint/2010/main" val="2887827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dirty="0"/>
          </a:p>
        </p:txBody>
      </p:sp>
    </p:spTree>
    <p:extLst>
      <p:ext uri="{BB962C8B-B14F-4D97-AF65-F5344CB8AC3E}">
        <p14:creationId xmlns:p14="http://schemas.microsoft.com/office/powerpoint/2010/main" val="19143264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22</a:t>
            </a:fld>
            <a:endParaRPr lang="en-GB" dirty="0"/>
          </a:p>
        </p:txBody>
      </p:sp>
    </p:spTree>
    <p:extLst>
      <p:ext uri="{BB962C8B-B14F-4D97-AF65-F5344CB8AC3E}">
        <p14:creationId xmlns:p14="http://schemas.microsoft.com/office/powerpoint/2010/main" val="3726305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dirty="0"/>
          </a:p>
        </p:txBody>
      </p:sp>
    </p:spTree>
    <p:extLst>
      <p:ext uri="{BB962C8B-B14F-4D97-AF65-F5344CB8AC3E}">
        <p14:creationId xmlns:p14="http://schemas.microsoft.com/office/powerpoint/2010/main" val="64716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24</a:t>
            </a:fld>
            <a:endParaRPr lang="en-GB" dirty="0"/>
          </a:p>
        </p:txBody>
      </p:sp>
    </p:spTree>
    <p:extLst>
      <p:ext uri="{BB962C8B-B14F-4D97-AF65-F5344CB8AC3E}">
        <p14:creationId xmlns:p14="http://schemas.microsoft.com/office/powerpoint/2010/main" val="3846495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31</a:t>
            </a:fld>
            <a:endParaRPr lang="en-GB" dirty="0"/>
          </a:p>
        </p:txBody>
      </p:sp>
    </p:spTree>
    <p:extLst>
      <p:ext uri="{BB962C8B-B14F-4D97-AF65-F5344CB8AC3E}">
        <p14:creationId xmlns:p14="http://schemas.microsoft.com/office/powerpoint/2010/main" val="67312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32</a:t>
            </a:fld>
            <a:endParaRPr lang="en-GB" dirty="0"/>
          </a:p>
        </p:txBody>
      </p:sp>
    </p:spTree>
    <p:extLst>
      <p:ext uri="{BB962C8B-B14F-4D97-AF65-F5344CB8AC3E}">
        <p14:creationId xmlns:p14="http://schemas.microsoft.com/office/powerpoint/2010/main" val="2825214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33</a:t>
            </a:fld>
            <a:endParaRPr lang="en-GB" dirty="0"/>
          </a:p>
        </p:txBody>
      </p:sp>
    </p:spTree>
    <p:extLst>
      <p:ext uri="{BB962C8B-B14F-4D97-AF65-F5344CB8AC3E}">
        <p14:creationId xmlns:p14="http://schemas.microsoft.com/office/powerpoint/2010/main" val="4014650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35</a:t>
            </a:fld>
            <a:endParaRPr lang="en-GB" dirty="0"/>
          </a:p>
        </p:txBody>
      </p:sp>
    </p:spTree>
    <p:extLst>
      <p:ext uri="{BB962C8B-B14F-4D97-AF65-F5344CB8AC3E}">
        <p14:creationId xmlns:p14="http://schemas.microsoft.com/office/powerpoint/2010/main" val="18208469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36</a:t>
            </a:fld>
            <a:endParaRPr lang="en-GB" dirty="0"/>
          </a:p>
        </p:txBody>
      </p:sp>
    </p:spTree>
    <p:extLst>
      <p:ext uri="{BB962C8B-B14F-4D97-AF65-F5344CB8AC3E}">
        <p14:creationId xmlns:p14="http://schemas.microsoft.com/office/powerpoint/2010/main" val="3377955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463228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24181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7D166E-91E8-4B4A-B8ED-A96B84D96E15}"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95546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47D166E-91E8-4B4A-B8ED-A96B84D96E15}"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86643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47D166E-91E8-4B4A-B8ED-A96B84D96E15}" type="datetimeFigureOut">
              <a:rPr lang="en-GB" smtClean="0"/>
              <a:t>26/04/2018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3411136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47D166E-91E8-4B4A-B8ED-A96B84D96E15}" type="datetimeFigureOut">
              <a:rPr lang="en-GB" smtClean="0"/>
              <a:t>26/04/2018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530821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7D166E-91E8-4B4A-B8ED-A96B84D96E15}" type="datetimeFigureOut">
              <a:rPr lang="en-GB" smtClean="0"/>
              <a:t>26/04/2018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507376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7D166E-91E8-4B4A-B8ED-A96B84D96E15}"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1322068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7D166E-91E8-4B4A-B8ED-A96B84D96E15}" type="datetimeFigureOut">
              <a:rPr lang="en-GB" smtClean="0"/>
              <a:t>26/04/2018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2901954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984613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7D166E-91E8-4B4A-B8ED-A96B84D96E15}" type="datetimeFigureOut">
              <a:rPr lang="en-GB" smtClean="0"/>
              <a:t>26/04/2018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A2A414-0B8C-418D-9F44-D28B0BAD39D0}" type="slidenum">
              <a:rPr lang="en-GB" smtClean="0"/>
              <a:t>‹#›</a:t>
            </a:fld>
            <a:endParaRPr lang="en-GB"/>
          </a:p>
        </p:txBody>
      </p:sp>
    </p:spTree>
    <p:extLst>
      <p:ext uri="{BB962C8B-B14F-4D97-AF65-F5344CB8AC3E}">
        <p14:creationId xmlns:p14="http://schemas.microsoft.com/office/powerpoint/2010/main" val="1335732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16421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04525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565172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08903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60055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84735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796177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077817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605503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3607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52928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7D166E-91E8-4B4A-B8ED-A96B84D96E15}" type="datetimeFigureOut">
              <a:rPr lang="en-GB" smtClean="0"/>
              <a:t>26/04/2018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A2A414-0B8C-418D-9F44-D28B0BAD39D0}" type="slidenum">
              <a:rPr lang="en-GB" smtClean="0"/>
              <a:t>‹#›</a:t>
            </a:fld>
            <a:endParaRPr lang="en-GB"/>
          </a:p>
        </p:txBody>
      </p:sp>
    </p:spTree>
    <p:extLst>
      <p:ext uri="{BB962C8B-B14F-4D97-AF65-F5344CB8AC3E}">
        <p14:creationId xmlns:p14="http://schemas.microsoft.com/office/powerpoint/2010/main" val="8684691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EB8C9-AA3F-4791-B0C5-B380C9B844F5}" type="datetimeFigureOut">
              <a:rPr lang="en-GB" smtClean="0">
                <a:solidFill>
                  <a:prstClr val="black">
                    <a:tint val="75000"/>
                  </a:prstClr>
                </a:solidFill>
              </a:rPr>
              <a:pPr/>
              <a:t>26/04/2018</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40487-5370-4DEB-96B1-80902D6C7000}"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273508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FenEJ1U0exU"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wUwo3yyW9yg"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hyperlink" Target="https://www.youtube.com/watch?v=vwAxi4A2YcY"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wUwo3yyW9yg"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hyperlink" Target="https://www.youtube.com/watch?v=vwAxi4A2YcY"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dWEohpF-bOI"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tore.steampowered.com/app/203290/Americas_Army_Proving_Grounds/"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FwybJRDwuHc"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5156615" cy="6513231"/>
          </a:xfrm>
          <a:prstGeom prst="rect">
            <a:avLst/>
          </a:prstGeom>
          <a:noFill/>
        </p:spPr>
        <p:txBody>
          <a:bodyPr wrap="square" lIns="540000" tIns="360000" rIns="540000" bIns="360000" rtlCol="0">
            <a:spAutoFit/>
          </a:bodyPr>
          <a:lstStyle/>
          <a:p>
            <a:r>
              <a:rPr lang="en-GB" sz="2100" b="1" u="sng" dirty="0" smtClean="0"/>
              <a:t>AHHI5017 </a:t>
            </a:r>
          </a:p>
          <a:p>
            <a:r>
              <a:rPr lang="en-GB" sz="2100" b="1" u="sng" dirty="0" smtClean="0"/>
              <a:t>Week 10 Friday lecture: </a:t>
            </a:r>
            <a:r>
              <a:rPr lang="en-GB" sz="2100" b="1" u="sng" dirty="0"/>
              <a:t>War </a:t>
            </a:r>
            <a:r>
              <a:rPr lang="en-GB" sz="2100" b="1" u="sng" dirty="0" smtClean="0"/>
              <a:t>Games?</a:t>
            </a:r>
          </a:p>
          <a:p>
            <a:endParaRPr lang="en-GB" sz="2100" b="1" u="sng" dirty="0"/>
          </a:p>
          <a:p>
            <a:r>
              <a:rPr lang="en-GB" sz="2100" b="1" u="sng" dirty="0" smtClean="0"/>
              <a:t>PART ONE: War in </a:t>
            </a:r>
            <a:r>
              <a:rPr lang="en-GB" sz="2100" b="1" u="sng" dirty="0"/>
              <a:t>the 21st Century</a:t>
            </a:r>
            <a:endParaRPr lang="en-GB" sz="2100" b="1" dirty="0"/>
          </a:p>
          <a:p>
            <a:pPr marL="285750" indent="-285750" algn="just">
              <a:buFont typeface="Arial" pitchFamily="34" charset="0"/>
              <a:buChar char="•"/>
            </a:pPr>
            <a:r>
              <a:rPr lang="en-GB" sz="2100" dirty="0" smtClean="0"/>
              <a:t>War as spectacle (</a:t>
            </a:r>
            <a:r>
              <a:rPr lang="en-GB" sz="2100" dirty="0" err="1" smtClean="0"/>
              <a:t>Virilio</a:t>
            </a:r>
            <a:r>
              <a:rPr lang="en-GB" sz="2100" dirty="0" smtClean="0"/>
              <a:t>)</a:t>
            </a:r>
          </a:p>
          <a:p>
            <a:pPr marL="285750" indent="-285750" algn="just">
              <a:buFont typeface="Arial" pitchFamily="34" charset="0"/>
              <a:buChar char="•"/>
            </a:pPr>
            <a:r>
              <a:rPr lang="en-GB" sz="2100" dirty="0" smtClean="0"/>
              <a:t>9/11 and </a:t>
            </a:r>
            <a:r>
              <a:rPr lang="en-GB" sz="2100" dirty="0" smtClean="0"/>
              <a:t>Hollywood (</a:t>
            </a:r>
            <a:r>
              <a:rPr lang="en-GB" sz="2100" dirty="0" err="1" smtClean="0"/>
              <a:t>McSweeney</a:t>
            </a:r>
            <a:r>
              <a:rPr lang="en-GB" sz="2100" dirty="0" smtClean="0"/>
              <a:t>)</a:t>
            </a:r>
            <a:endParaRPr lang="en-GB" sz="2100" dirty="0" smtClean="0"/>
          </a:p>
          <a:p>
            <a:pPr marL="285750" indent="-285750" algn="just">
              <a:buFont typeface="Arial" pitchFamily="34" charset="0"/>
              <a:buChar char="•"/>
            </a:pPr>
            <a:r>
              <a:rPr lang="en-GB" sz="2100" dirty="0" smtClean="0"/>
              <a:t>Cinema and war (</a:t>
            </a:r>
            <a:r>
              <a:rPr lang="en-GB" sz="2100" dirty="0" err="1" smtClean="0"/>
              <a:t>Virilio</a:t>
            </a:r>
            <a:r>
              <a:rPr lang="en-GB" sz="2100" dirty="0" smtClean="0"/>
              <a:t>)</a:t>
            </a:r>
          </a:p>
          <a:p>
            <a:pPr algn="just"/>
            <a:endParaRPr lang="en-GB" sz="2100" dirty="0" smtClean="0"/>
          </a:p>
          <a:p>
            <a:pPr algn="just"/>
            <a:r>
              <a:rPr lang="en-GB" sz="2100" b="1" u="sng" dirty="0" smtClean="0"/>
              <a:t>PART TWO: Videogames and War</a:t>
            </a:r>
          </a:p>
          <a:p>
            <a:pPr marL="342900" indent="-342900" algn="just">
              <a:buFont typeface="Arial" panose="020B0604020202020204" pitchFamily="34" charset="0"/>
              <a:buChar char="•"/>
            </a:pPr>
            <a:r>
              <a:rPr lang="en-GB" sz="2100" dirty="0" smtClean="0"/>
              <a:t>Why computer/video games?</a:t>
            </a:r>
          </a:p>
          <a:p>
            <a:pPr marL="342900" indent="-342900" algn="just">
              <a:buFont typeface="Arial" panose="020B0604020202020204" pitchFamily="34" charset="0"/>
              <a:buChar char="•"/>
            </a:pPr>
            <a:endParaRPr lang="en-GB" sz="2100" b="1" dirty="0"/>
          </a:p>
          <a:p>
            <a:pPr algn="just"/>
            <a:r>
              <a:rPr lang="en-GB" sz="2100" b="1" u="sng" dirty="0" smtClean="0"/>
              <a:t>PART THREE: Videogame analyses</a:t>
            </a:r>
          </a:p>
          <a:p>
            <a:pPr marL="342900" indent="-342900" algn="just">
              <a:buFont typeface="Arial" panose="020B0604020202020204" pitchFamily="34" charset="0"/>
              <a:buChar char="•"/>
            </a:pPr>
            <a:r>
              <a:rPr lang="en-GB" sz="2100" dirty="0" err="1"/>
              <a:t>Schulzke</a:t>
            </a:r>
            <a:r>
              <a:rPr lang="en-GB" sz="2100" dirty="0"/>
              <a:t>, ‘The Virtual War on </a:t>
            </a:r>
            <a:r>
              <a:rPr lang="en-GB" sz="2100" dirty="0" smtClean="0"/>
              <a:t>Terror’</a:t>
            </a:r>
          </a:p>
          <a:p>
            <a:pPr marL="342900" indent="-342900" algn="just">
              <a:buFont typeface="Arial" panose="020B0604020202020204" pitchFamily="34" charset="0"/>
              <a:buChar char="•"/>
            </a:pPr>
            <a:r>
              <a:rPr lang="en-GB" sz="2100" dirty="0" err="1"/>
              <a:t>Rejack</a:t>
            </a:r>
            <a:r>
              <a:rPr lang="en-GB" sz="2100" dirty="0"/>
              <a:t>, ‘Toward a Virtual </a:t>
            </a:r>
            <a:r>
              <a:rPr lang="en-GB" sz="2100" dirty="0" err="1"/>
              <a:t>Reenactment</a:t>
            </a:r>
            <a:r>
              <a:rPr lang="en-GB" sz="2100" dirty="0"/>
              <a:t> of </a:t>
            </a:r>
            <a:r>
              <a:rPr lang="en-GB" sz="2100" dirty="0" smtClean="0"/>
              <a:t>History’</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p:txBody>
      </p:sp>
      <p:pic>
        <p:nvPicPr>
          <p:cNvPr id="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6617" y="16300"/>
            <a:ext cx="4004582" cy="2464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56616" y="4226083"/>
            <a:ext cx="4004583" cy="26319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56616" y="2420888"/>
            <a:ext cx="4147070" cy="1805195"/>
          </a:xfrm>
          <a:prstGeom prst="rect">
            <a:avLst/>
          </a:prstGeom>
        </p:spPr>
      </p:pic>
    </p:spTree>
    <p:extLst>
      <p:ext uri="{BB962C8B-B14F-4D97-AF65-F5344CB8AC3E}">
        <p14:creationId xmlns:p14="http://schemas.microsoft.com/office/powerpoint/2010/main" val="3230305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821007"/>
          </a:xfrm>
          <a:prstGeom prst="rect">
            <a:avLst/>
          </a:prstGeom>
          <a:noFill/>
        </p:spPr>
        <p:txBody>
          <a:bodyPr wrap="square" lIns="540000" tIns="360000" rIns="540000" bIns="360000" rtlCol="0">
            <a:spAutoFit/>
          </a:bodyPr>
          <a:lstStyle/>
          <a:p>
            <a:pPr algn="just"/>
            <a:endParaRPr lang="en-GB" sz="2000" dirty="0" smtClean="0">
              <a:solidFill>
                <a:prstClr val="black"/>
              </a:solidFill>
              <a:ea typeface="Calibri"/>
              <a:cs typeface="Times New Roman"/>
            </a:endParaRPr>
          </a:p>
          <a:p>
            <a:pPr algn="just"/>
            <a:endParaRPr lang="en-GB" sz="2000" dirty="0" smtClean="0">
              <a:solidFill>
                <a:prstClr val="black"/>
              </a:solidFill>
              <a:ea typeface="Calibri"/>
              <a:cs typeface="Times New Roman"/>
            </a:endParaRPr>
          </a:p>
          <a:p>
            <a:pPr algn="just"/>
            <a:endParaRPr lang="en-GB" sz="2000" dirty="0" smtClean="0">
              <a:solidFill>
                <a:prstClr val="black"/>
              </a:solidFill>
              <a:ea typeface="Calibri"/>
              <a:cs typeface="Times New Roman"/>
            </a:endParaRPr>
          </a:p>
          <a:p>
            <a:pPr algn="just"/>
            <a:r>
              <a:rPr lang="en-GB" sz="2400" dirty="0" smtClean="0">
                <a:solidFill>
                  <a:prstClr val="black"/>
                </a:solidFill>
                <a:ea typeface="Calibri"/>
                <a:cs typeface="Times New Roman"/>
              </a:rPr>
              <a:t>“The raid offered a spectacle whose memory cannot be erased. You constantly had to remember the appalling face of reality if you were not to let yourself be entranced by this vision. Parachute-rockets – ‘Christmas trees,’ as Berliners called them – suddenly lit up the sky; then came the explosion whose glare was engulfed by the smoke of incendiaries … It was an imposing vision of apocalypse.” </a:t>
            </a:r>
          </a:p>
          <a:p>
            <a:pPr algn="just"/>
            <a:endParaRPr lang="en-GB" sz="1600" dirty="0" smtClean="0">
              <a:solidFill>
                <a:prstClr val="black"/>
              </a:solidFill>
              <a:cs typeface="Times New Roman"/>
            </a:endParaRPr>
          </a:p>
          <a:p>
            <a:pPr algn="r"/>
            <a:r>
              <a:rPr lang="en-GB" sz="1600" dirty="0" smtClean="0">
                <a:solidFill>
                  <a:prstClr val="black"/>
                </a:solidFill>
              </a:rPr>
              <a:t>(Albert Speer on bombing of berlin November 22 1943, cited by </a:t>
            </a:r>
            <a:r>
              <a:rPr lang="en-GB" sz="1600" dirty="0" err="1" smtClean="0">
                <a:solidFill>
                  <a:prstClr val="black"/>
                </a:solidFill>
              </a:rPr>
              <a:t>Virilio</a:t>
            </a:r>
            <a:r>
              <a:rPr lang="en-GB" sz="1600" dirty="0" smtClean="0">
                <a:solidFill>
                  <a:prstClr val="black"/>
                </a:solidFill>
              </a:rPr>
              <a:t>, pp. 97–98)</a:t>
            </a:r>
            <a:endParaRPr lang="en-GB" sz="1600" dirty="0">
              <a:solidFill>
                <a:prstClr val="black"/>
              </a:solidFill>
            </a:endParaRPr>
          </a:p>
        </p:txBody>
      </p:sp>
      <p:sp>
        <p:nvSpPr>
          <p:cNvPr id="3" name="Rectangle 2"/>
          <p:cNvSpPr/>
          <p:nvPr/>
        </p:nvSpPr>
        <p:spPr>
          <a:xfrm>
            <a:off x="147777" y="54877"/>
            <a:ext cx="2358516" cy="1200329"/>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663741" y="81844"/>
            <a:ext cx="3716595" cy="954107"/>
          </a:xfrm>
          <a:prstGeom prst="rect">
            <a:avLst/>
          </a:prstGeom>
        </p:spPr>
        <p:txBody>
          <a:bodyPr wrap="none">
            <a:spAutoFit/>
          </a:bodyPr>
          <a:lstStyle/>
          <a:p>
            <a:pPr algn="ctr"/>
            <a:r>
              <a:rPr lang="en-GB" sz="2800" b="1" u="sng" dirty="0"/>
              <a:t>PART ONE: </a:t>
            </a:r>
            <a:endParaRPr lang="en-GB" sz="2800" b="1" u="sng" dirty="0" smtClean="0"/>
          </a:p>
          <a:p>
            <a:pPr algn="ctr"/>
            <a:r>
              <a:rPr lang="en-GB" sz="2800" b="1" u="sng" dirty="0" smtClean="0"/>
              <a:t>War </a:t>
            </a:r>
            <a:r>
              <a:rPr lang="en-GB" sz="2800" b="1" u="sng" dirty="0"/>
              <a:t>in the 21st Century</a:t>
            </a:r>
            <a:endParaRPr lang="en-GB" sz="2800" b="1" dirty="0"/>
          </a:p>
        </p:txBody>
      </p:sp>
    </p:spTree>
    <p:extLst>
      <p:ext uri="{BB962C8B-B14F-4D97-AF65-F5344CB8AC3E}">
        <p14:creationId xmlns:p14="http://schemas.microsoft.com/office/powerpoint/2010/main" val="17717749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538" y="-13657"/>
            <a:ext cx="5787598" cy="6944118"/>
          </a:xfrm>
          <a:prstGeom prst="rect">
            <a:avLst/>
          </a:prstGeom>
          <a:noFill/>
        </p:spPr>
        <p:txBody>
          <a:bodyPr wrap="square" lIns="540000" tIns="360000" rIns="540000" bIns="360000" rtlCol="0">
            <a:spAutoFit/>
          </a:bodyPr>
          <a:lstStyle/>
          <a:p>
            <a:pPr algn="just"/>
            <a:endParaRPr lang="en-GB" sz="2000" dirty="0" smtClean="0">
              <a:solidFill>
                <a:prstClr val="black"/>
              </a:solidFill>
              <a:ea typeface="Calibri"/>
              <a:cs typeface="Times New Roman"/>
            </a:endParaRPr>
          </a:p>
          <a:p>
            <a:pPr algn="just"/>
            <a:endParaRPr lang="en-GB" sz="2000" dirty="0">
              <a:solidFill>
                <a:prstClr val="black"/>
              </a:solidFill>
              <a:ea typeface="Calibri"/>
              <a:cs typeface="Times New Roman"/>
            </a:endParaRPr>
          </a:p>
          <a:p>
            <a:pPr algn="just"/>
            <a:endParaRPr lang="en-GB" sz="2000" dirty="0" smtClean="0">
              <a:solidFill>
                <a:prstClr val="black"/>
              </a:solidFill>
              <a:ea typeface="Calibri"/>
              <a:cs typeface="Times New Roman"/>
            </a:endParaRPr>
          </a:p>
          <a:p>
            <a:pPr algn="just"/>
            <a:r>
              <a:rPr lang="en-GB" sz="2400" dirty="0" smtClean="0">
                <a:solidFill>
                  <a:prstClr val="black"/>
                </a:solidFill>
                <a:ea typeface="Calibri"/>
                <a:cs typeface="Times New Roman"/>
              </a:rPr>
              <a:t>“War can never break free from magical spectacle because its very purpose is to </a:t>
            </a:r>
            <a:r>
              <a:rPr lang="en-GB" sz="2400" i="1" dirty="0" smtClean="0">
                <a:solidFill>
                  <a:prstClr val="black"/>
                </a:solidFill>
                <a:ea typeface="Calibri"/>
                <a:cs typeface="Times New Roman"/>
              </a:rPr>
              <a:t>produce </a:t>
            </a:r>
            <a:r>
              <a:rPr lang="en-GB" sz="2400" dirty="0" smtClean="0">
                <a:solidFill>
                  <a:prstClr val="black"/>
                </a:solidFill>
                <a:ea typeface="Calibri"/>
                <a:cs typeface="Times New Roman"/>
              </a:rPr>
              <a:t>that spectacle … there is no war without representation, no sophisticated weaponry without psychological mystification. Weapons are tools of not just destruction, but perception – that is to say stimulants that make themselves felt through chemical, neurological processes in the sense organs and the central neural system.”</a:t>
            </a:r>
          </a:p>
          <a:p>
            <a:pPr algn="r"/>
            <a:endParaRPr lang="en-GB" sz="1200" dirty="0">
              <a:solidFill>
                <a:prstClr val="black"/>
              </a:solidFill>
              <a:cs typeface="Times New Roman"/>
            </a:endParaRPr>
          </a:p>
          <a:p>
            <a:pPr algn="r"/>
            <a:r>
              <a:rPr lang="en-GB" sz="2000" dirty="0" smtClean="0">
                <a:solidFill>
                  <a:prstClr val="black"/>
                </a:solidFill>
              </a:rPr>
              <a:t>(</a:t>
            </a:r>
            <a:r>
              <a:rPr lang="en-GB" sz="2000" dirty="0" err="1" smtClean="0">
                <a:solidFill>
                  <a:prstClr val="black"/>
                </a:solidFill>
              </a:rPr>
              <a:t>Virilio</a:t>
            </a:r>
            <a:r>
              <a:rPr lang="en-GB" sz="2000" dirty="0">
                <a:solidFill>
                  <a:prstClr val="black"/>
                </a:solidFill>
              </a:rPr>
              <a:t>, </a:t>
            </a:r>
            <a:r>
              <a:rPr lang="en-GB" sz="2000" dirty="0" smtClean="0">
                <a:solidFill>
                  <a:prstClr val="black"/>
                </a:solidFill>
              </a:rPr>
              <a:t>p. 6)</a:t>
            </a:r>
            <a:endParaRPr lang="en-GB" sz="1600" dirty="0">
              <a:solidFill>
                <a:prstClr val="black"/>
              </a:solidFill>
            </a:endParaRPr>
          </a:p>
        </p:txBody>
      </p:sp>
      <p:sp>
        <p:nvSpPr>
          <p:cNvPr id="3" name="Rectangle 2"/>
          <p:cNvSpPr/>
          <p:nvPr/>
        </p:nvSpPr>
        <p:spPr>
          <a:xfrm>
            <a:off x="917340" y="202857"/>
            <a:ext cx="4086708" cy="923330"/>
          </a:xfrm>
          <a:prstGeom prst="rect">
            <a:avLst/>
          </a:prstGeom>
        </p:spPr>
        <p:txBody>
          <a:bodyPr wrap="square">
            <a:spAutoFit/>
          </a:bodyPr>
          <a:lstStyle/>
          <a:p>
            <a:r>
              <a:rPr lang="en-GB" b="1" i="1" dirty="0" smtClean="0">
                <a:solidFill>
                  <a:srgbClr val="7030A0"/>
                </a:solidFill>
                <a:effectLst>
                  <a:outerShdw blurRad="38100" dist="38100" dir="2700000" algn="tl">
                    <a:srgbClr val="000000">
                      <a:alpha val="43137"/>
                    </a:srgbClr>
                  </a:outerShdw>
                </a:effectLst>
              </a:rPr>
              <a:t>Commonalities of cinema and modern warfare:</a:t>
            </a:r>
          </a:p>
          <a:p>
            <a:pPr marL="342900" indent="-342900" algn="r">
              <a:buFontTx/>
              <a:buChar char="-"/>
            </a:pPr>
            <a:r>
              <a:rPr lang="en-GB" b="1" i="1" dirty="0" smtClean="0">
                <a:solidFill>
                  <a:srgbClr val="7030A0"/>
                </a:solidFill>
                <a:effectLst>
                  <a:outerShdw blurRad="38100" dist="38100" dir="2700000" algn="tl">
                    <a:srgbClr val="000000">
                      <a:alpha val="43137"/>
                    </a:srgbClr>
                  </a:outerShdw>
                </a:effectLst>
              </a:rPr>
              <a:t>Spectacle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4806"/>
            <a:ext cx="3415607" cy="678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3082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0" y="-36825"/>
            <a:ext cx="9144000" cy="1004030"/>
          </a:xfrm>
          <a:prstGeom prst="rect">
            <a:avLst/>
          </a:prstGeom>
          <a:noFill/>
        </p:spPr>
        <p:txBody>
          <a:bodyPr wrap="square" lIns="540000" tIns="360000" rIns="540000" bIns="360000" rtlCol="0">
            <a:spAutoFit/>
          </a:bodyPr>
          <a:lstStyle/>
          <a:p>
            <a:pPr lvl="0" algn="just">
              <a:spcAft>
                <a:spcPts val="0"/>
              </a:spcAft>
            </a:pPr>
            <a:endParaRPr lang="en-GB" b="1" dirty="0" smtClean="0">
              <a:ea typeface="Calibri"/>
              <a:cs typeface="Times New Roman"/>
            </a:endParaRPr>
          </a:p>
        </p:txBody>
      </p:sp>
      <p:sp>
        <p:nvSpPr>
          <p:cNvPr id="2" name="Rectangle 1"/>
          <p:cNvSpPr/>
          <p:nvPr/>
        </p:nvSpPr>
        <p:spPr>
          <a:xfrm>
            <a:off x="-154157" y="5916484"/>
            <a:ext cx="9144000" cy="923330"/>
          </a:xfrm>
          <a:prstGeom prst="rect">
            <a:avLst/>
          </a:prstGeom>
        </p:spPr>
        <p:txBody>
          <a:bodyPr wrap="square" lIns="540000" rIns="540000">
            <a:spAutoFit/>
          </a:bodyPr>
          <a:lstStyle/>
          <a:p>
            <a:pPr lvl="0"/>
            <a:r>
              <a:rPr lang="en-GB" dirty="0"/>
              <a:t>Terence </a:t>
            </a:r>
            <a:r>
              <a:rPr lang="en-GB" dirty="0" err="1"/>
              <a:t>McSweeney</a:t>
            </a:r>
            <a:r>
              <a:rPr lang="en-GB" dirty="0"/>
              <a:t>, </a:t>
            </a:r>
            <a:r>
              <a:rPr lang="en-GB" i="1" dirty="0"/>
              <a:t>The ‘War on Terror’ and American Film: 9/11 Frames Per Second </a:t>
            </a:r>
            <a:r>
              <a:rPr lang="en-GB" dirty="0"/>
              <a:t>(Edinburgh University: Edinburgh, </a:t>
            </a:r>
            <a:r>
              <a:rPr lang="en-GB" dirty="0" smtClean="0"/>
              <a:t>2008), </a:t>
            </a:r>
            <a:r>
              <a:rPr lang="en-GB" dirty="0"/>
              <a:t>pp. 1–31, 59–80.</a:t>
            </a:r>
            <a:endParaRPr lang="en-GB" b="1" dirty="0" smtClean="0"/>
          </a:p>
          <a:p>
            <a:pPr lvl="0"/>
            <a:endParaRPr lang="en-GB" b="1"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982" y="30004"/>
            <a:ext cx="8096036"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34136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359" y="676078"/>
            <a:ext cx="3293232" cy="1411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7971" y="2924944"/>
            <a:ext cx="3328290" cy="1905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487" y="648469"/>
            <a:ext cx="5381625" cy="227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1520" y="3140968"/>
            <a:ext cx="4287120" cy="2370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251520" y="5655914"/>
            <a:ext cx="4148626" cy="738664"/>
          </a:xfrm>
          <a:prstGeom prst="rect">
            <a:avLst/>
          </a:prstGeom>
        </p:spPr>
        <p:txBody>
          <a:bodyPr wrap="square">
            <a:spAutoFit/>
          </a:bodyPr>
          <a:lstStyle/>
          <a:p>
            <a:r>
              <a:rPr lang="en-GB" sz="1400" dirty="0" smtClean="0"/>
              <a:t>World Trade </a:t>
            </a:r>
            <a:r>
              <a:rPr lang="en-GB" sz="1400" dirty="0" err="1" smtClean="0"/>
              <a:t>Center</a:t>
            </a:r>
            <a:r>
              <a:rPr lang="en-GB" sz="1400" dirty="0" smtClean="0"/>
              <a:t> under construction in </a:t>
            </a:r>
            <a:r>
              <a:rPr lang="en-GB" sz="1400" i="1" dirty="0" err="1" smtClean="0"/>
              <a:t>Klute</a:t>
            </a:r>
            <a:r>
              <a:rPr lang="en-GB" sz="1400" i="1" dirty="0" smtClean="0"/>
              <a:t> </a:t>
            </a:r>
            <a:r>
              <a:rPr lang="en-GB" sz="1400" dirty="0" smtClean="0"/>
              <a:t>(1971) and </a:t>
            </a:r>
            <a:r>
              <a:rPr lang="en-GB" sz="1400" i="1" dirty="0" smtClean="0"/>
              <a:t>The French Connection </a:t>
            </a:r>
            <a:r>
              <a:rPr lang="en-GB" sz="1400" dirty="0" smtClean="0"/>
              <a:t>(1971) – the buildings opened 1973</a:t>
            </a:r>
            <a:endParaRPr lang="en-GB" sz="1400" dirty="0"/>
          </a:p>
        </p:txBody>
      </p:sp>
      <p:sp>
        <p:nvSpPr>
          <p:cNvPr id="12" name="Rectangle 11"/>
          <p:cNvSpPr/>
          <p:nvPr/>
        </p:nvSpPr>
        <p:spPr>
          <a:xfrm>
            <a:off x="5648293" y="5144647"/>
            <a:ext cx="3287240" cy="523220"/>
          </a:xfrm>
          <a:prstGeom prst="rect">
            <a:avLst/>
          </a:prstGeom>
        </p:spPr>
        <p:txBody>
          <a:bodyPr wrap="square">
            <a:spAutoFit/>
          </a:bodyPr>
          <a:lstStyle/>
          <a:p>
            <a:pPr algn="r"/>
            <a:r>
              <a:rPr lang="en-GB" sz="1400" dirty="0" smtClean="0"/>
              <a:t>World Trade </a:t>
            </a:r>
            <a:r>
              <a:rPr lang="en-GB" sz="1400" dirty="0" err="1" smtClean="0"/>
              <a:t>Center</a:t>
            </a:r>
            <a:r>
              <a:rPr lang="en-GB" sz="1400" dirty="0" smtClean="0"/>
              <a:t> in </a:t>
            </a:r>
            <a:r>
              <a:rPr lang="en-GB" sz="1400" i="1" dirty="0" smtClean="0"/>
              <a:t>King Kong </a:t>
            </a:r>
            <a:r>
              <a:rPr lang="en-GB" sz="1400" dirty="0" smtClean="0"/>
              <a:t>(1976) and </a:t>
            </a:r>
            <a:r>
              <a:rPr lang="en-GB" sz="1400" i="1" dirty="0" smtClean="0"/>
              <a:t>Saturday Night Fever </a:t>
            </a:r>
            <a:r>
              <a:rPr lang="en-GB" sz="1400" dirty="0" smtClean="0"/>
              <a:t>(1977)</a:t>
            </a:r>
            <a:endParaRPr lang="en-GB" sz="1400" dirty="0"/>
          </a:p>
        </p:txBody>
      </p:sp>
    </p:spTree>
    <p:extLst>
      <p:ext uri="{BB962C8B-B14F-4D97-AF65-F5344CB8AC3E}">
        <p14:creationId xmlns:p14="http://schemas.microsoft.com/office/powerpoint/2010/main" val="30302713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372200" y="708372"/>
            <a:ext cx="1988386" cy="3046988"/>
          </a:xfrm>
          <a:prstGeom prst="rect">
            <a:avLst/>
          </a:prstGeom>
        </p:spPr>
        <p:txBody>
          <a:bodyPr wrap="square">
            <a:spAutoFit/>
          </a:bodyPr>
          <a:lstStyle/>
          <a:p>
            <a:r>
              <a:rPr lang="en-GB" sz="2400" dirty="0" smtClean="0"/>
              <a:t>World Trade </a:t>
            </a:r>
            <a:r>
              <a:rPr lang="en-GB" sz="2400" dirty="0" err="1" smtClean="0"/>
              <a:t>Center</a:t>
            </a:r>
            <a:r>
              <a:rPr lang="en-GB" sz="2400" dirty="0" smtClean="0"/>
              <a:t> in </a:t>
            </a:r>
            <a:r>
              <a:rPr lang="en-GB" sz="2400" i="1" dirty="0" smtClean="0"/>
              <a:t>Armageddon </a:t>
            </a:r>
            <a:r>
              <a:rPr lang="en-GB" sz="2400" dirty="0" smtClean="0"/>
              <a:t>(1998), </a:t>
            </a:r>
          </a:p>
          <a:p>
            <a:r>
              <a:rPr lang="en-GB" sz="2400" i="1" dirty="0" smtClean="0"/>
              <a:t>Deep Impact </a:t>
            </a:r>
            <a:r>
              <a:rPr lang="en-GB" sz="2400" dirty="0" smtClean="0"/>
              <a:t>(1998) and </a:t>
            </a:r>
            <a:r>
              <a:rPr lang="en-GB" sz="2400" i="1" dirty="0" smtClean="0"/>
              <a:t>Independence Day </a:t>
            </a:r>
            <a:r>
              <a:rPr lang="en-GB" sz="2400" dirty="0" smtClean="0"/>
              <a:t>(1996)</a:t>
            </a:r>
            <a:endParaRPr lang="en-GB" sz="2400" dirty="0"/>
          </a:p>
        </p:txBody>
      </p:sp>
      <p:sp>
        <p:nvSpPr>
          <p:cNvPr id="2" name="AutoShape 2" descr="Image result for armageddon film world trade cent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armageddon film world trade cent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242" y="160337"/>
            <a:ext cx="4962714" cy="2160240"/>
          </a:xfrm>
          <a:prstGeom prst="rect">
            <a:avLst/>
          </a:prstGeom>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076" y="2320577"/>
            <a:ext cx="4979457" cy="21411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6" name="Picture 10" descr="https://i.vimeocdn.com/video/516345215_640.jpg"/>
          <p:cNvPicPr>
            <a:picLocks noChangeAspect="1" noChangeArrowheads="1"/>
          </p:cNvPicPr>
          <p:nvPr/>
        </p:nvPicPr>
        <p:blipFill rotWithShape="1">
          <a:blip r:embed="rId5">
            <a:extLst>
              <a:ext uri="{28A0092B-C50C-407E-A947-70E740481C1C}">
                <a14:useLocalDpi xmlns:a14="http://schemas.microsoft.com/office/drawing/2010/main" val="0"/>
              </a:ext>
            </a:extLst>
          </a:blip>
          <a:srcRect t="9894" b="9873"/>
          <a:stretch/>
        </p:blipFill>
        <p:spPr bwMode="auto">
          <a:xfrm>
            <a:off x="605076" y="4461744"/>
            <a:ext cx="4971880" cy="2243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0885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armageddon film world trade cent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armageddon film world trade cent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0" y="-36825"/>
            <a:ext cx="9144000" cy="6267009"/>
          </a:xfrm>
          <a:prstGeom prst="rect">
            <a:avLst/>
          </a:prstGeom>
          <a:noFill/>
        </p:spPr>
        <p:txBody>
          <a:bodyPr wrap="square" lIns="540000" tIns="360000" rIns="540000" bIns="360000" rtlCol="0">
            <a:spAutoFit/>
          </a:bodyPr>
          <a:lstStyle/>
          <a:p>
            <a:pPr algn="just"/>
            <a:r>
              <a:rPr lang="en-GB" sz="2400" dirty="0" smtClean="0"/>
              <a:t>“A </a:t>
            </a:r>
            <a:r>
              <a:rPr lang="en-GB" sz="2400" dirty="0"/>
              <a:t>familiar refrain by those who </a:t>
            </a:r>
            <a:r>
              <a:rPr lang="en-GB" sz="2400" dirty="0" smtClean="0"/>
              <a:t>witnessed  or </a:t>
            </a:r>
            <a:r>
              <a:rPr lang="en-GB" sz="2400" dirty="0"/>
              <a:t>through the television screen, </a:t>
            </a:r>
            <a:r>
              <a:rPr lang="en-GB" sz="2400" dirty="0" smtClean="0"/>
              <a:t>was ‘</a:t>
            </a:r>
            <a:r>
              <a:rPr lang="en-GB" sz="2400" b="1" dirty="0" smtClean="0"/>
              <a:t>it’s like </a:t>
            </a:r>
            <a:r>
              <a:rPr lang="en-GB" sz="2400" b="1" dirty="0"/>
              <a:t>a movie</a:t>
            </a:r>
            <a:r>
              <a:rPr lang="en-GB" sz="2400" dirty="0"/>
              <a:t>.’ The British journalist David Usborne, in New York at the time </a:t>
            </a:r>
            <a:r>
              <a:rPr lang="en-GB" sz="2400" dirty="0" smtClean="0"/>
              <a:t>of the </a:t>
            </a:r>
            <a:r>
              <a:rPr lang="en-GB" sz="2400" dirty="0"/>
              <a:t>attacks, insisted that the dust appeared from nowhere, like </a:t>
            </a:r>
            <a:r>
              <a:rPr lang="en-GB" sz="2400" dirty="0" smtClean="0"/>
              <a:t>a:</a:t>
            </a:r>
            <a:endParaRPr lang="en-GB" sz="2400" dirty="0"/>
          </a:p>
          <a:p>
            <a:pPr lvl="1" algn="just"/>
            <a:endParaRPr lang="en-GB" sz="2400" dirty="0" smtClean="0"/>
          </a:p>
          <a:p>
            <a:pPr lvl="1" algn="just"/>
            <a:r>
              <a:rPr lang="en-GB" sz="2400" dirty="0" smtClean="0"/>
              <a:t>‘huge </a:t>
            </a:r>
            <a:r>
              <a:rPr lang="en-GB" sz="2400" dirty="0"/>
              <a:t>tidal wave, barrelling down the canyons of the financial district </a:t>
            </a:r>
            <a:r>
              <a:rPr lang="en-GB" sz="2400" dirty="0" smtClean="0"/>
              <a:t>... The </a:t>
            </a:r>
            <a:r>
              <a:rPr lang="en-GB" sz="2400" dirty="0"/>
              <a:t>police went berserk, we went berserk, just running, running for </a:t>
            </a:r>
            <a:r>
              <a:rPr lang="en-GB" sz="2400" dirty="0" smtClean="0"/>
              <a:t>our lives ... </a:t>
            </a:r>
            <a:r>
              <a:rPr lang="en-GB" sz="2400" dirty="0"/>
              <a:t>we were in a scene from a Schwarzenegger film . . . </a:t>
            </a:r>
            <a:r>
              <a:rPr lang="en-GB" sz="2400" dirty="0" smtClean="0"/>
              <a:t>Thousands of </a:t>
            </a:r>
            <a:r>
              <a:rPr lang="en-GB" sz="2400" dirty="0"/>
              <a:t>Hollywood extras, mostly in suits for the office, with handbags </a:t>
            </a:r>
            <a:r>
              <a:rPr lang="en-GB" sz="2400" dirty="0" smtClean="0"/>
              <a:t>and briefcases</a:t>
            </a:r>
            <a:r>
              <a:rPr lang="en-GB" sz="2400" dirty="0"/>
              <a:t>, just tearing through the streets of the city. Every few </a:t>
            </a:r>
            <a:r>
              <a:rPr lang="en-GB" sz="2400" dirty="0" smtClean="0"/>
              <a:t>seconds we </a:t>
            </a:r>
            <a:r>
              <a:rPr lang="en-GB" sz="2400" dirty="0"/>
              <a:t>would snatch a look behind us</a:t>
            </a:r>
            <a:r>
              <a:rPr lang="en-GB" sz="2400" dirty="0" smtClean="0"/>
              <a:t>.’”</a:t>
            </a:r>
          </a:p>
          <a:p>
            <a:pPr algn="just"/>
            <a:endParaRPr lang="en-GB" b="1" dirty="0" smtClean="0">
              <a:ea typeface="Calibri"/>
              <a:cs typeface="Times New Roman"/>
            </a:endParaRPr>
          </a:p>
          <a:p>
            <a:pPr algn="just"/>
            <a:endParaRPr lang="en-GB" dirty="0" smtClean="0"/>
          </a:p>
          <a:p>
            <a:pPr marL="285750" lvl="0" indent="-285750" algn="just">
              <a:buFontTx/>
              <a:buChar char="-"/>
            </a:pPr>
            <a:r>
              <a:rPr lang="en-GB" dirty="0" smtClean="0"/>
              <a:t>Terence </a:t>
            </a:r>
            <a:r>
              <a:rPr lang="en-GB" dirty="0" err="1" smtClean="0"/>
              <a:t>McSweeney</a:t>
            </a:r>
            <a:r>
              <a:rPr lang="en-GB" dirty="0" smtClean="0"/>
              <a:t>, </a:t>
            </a:r>
            <a:r>
              <a:rPr lang="en-GB" i="1" dirty="0" smtClean="0"/>
              <a:t>The ‘War on Terror’ and American Film: 9/11 Frames Per Second </a:t>
            </a:r>
            <a:r>
              <a:rPr lang="en-GB" dirty="0" smtClean="0"/>
              <a:t>(Edinburgh University: Edinburgh, 2008), pp</a:t>
            </a:r>
            <a:r>
              <a:rPr lang="en-GB" dirty="0"/>
              <a:t>. </a:t>
            </a:r>
            <a:r>
              <a:rPr lang="en-GB" dirty="0" smtClean="0"/>
              <a:t>5–7.</a:t>
            </a:r>
            <a:endParaRPr lang="en-GB" b="1" dirty="0" smtClean="0">
              <a:ea typeface="Calibri"/>
              <a:cs typeface="Times New Roman"/>
            </a:endParaRPr>
          </a:p>
        </p:txBody>
      </p:sp>
    </p:spTree>
    <p:extLst>
      <p:ext uri="{BB962C8B-B14F-4D97-AF65-F5344CB8AC3E}">
        <p14:creationId xmlns:p14="http://schemas.microsoft.com/office/powerpoint/2010/main" val="37529134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armageddon film world trade cent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armageddon film world trade cent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0" y="-36825"/>
            <a:ext cx="9144000" cy="6728674"/>
          </a:xfrm>
          <a:prstGeom prst="rect">
            <a:avLst/>
          </a:prstGeom>
          <a:noFill/>
        </p:spPr>
        <p:txBody>
          <a:bodyPr wrap="square" lIns="540000" tIns="360000" rIns="540000" bIns="360000" rtlCol="0">
            <a:spAutoFit/>
          </a:bodyPr>
          <a:lstStyle/>
          <a:p>
            <a:pPr algn="just"/>
            <a:r>
              <a:rPr lang="en-GB" sz="2800" dirty="0" smtClean="0">
                <a:ea typeface="Calibri"/>
                <a:cs typeface="Times New Roman"/>
              </a:rPr>
              <a:t>“</a:t>
            </a:r>
            <a:r>
              <a:rPr lang="en-GB" sz="2800" dirty="0"/>
              <a:t>Roland </a:t>
            </a:r>
            <a:r>
              <a:rPr lang="en-GB" sz="2800" dirty="0" err="1"/>
              <a:t>Emmerich</a:t>
            </a:r>
            <a:r>
              <a:rPr lang="en-GB" sz="2800" dirty="0"/>
              <a:t>, the director of </a:t>
            </a:r>
            <a:r>
              <a:rPr lang="en-GB" sz="2800" i="1" dirty="0"/>
              <a:t>Independence Day </a:t>
            </a:r>
            <a:r>
              <a:rPr lang="en-GB" sz="2800" dirty="0"/>
              <a:t>before 9/11 and </a:t>
            </a:r>
            <a:r>
              <a:rPr lang="en-GB" sz="2800" i="1" dirty="0"/>
              <a:t>The Day After Tomorrow </a:t>
            </a:r>
            <a:r>
              <a:rPr lang="en-GB" sz="2800" dirty="0"/>
              <a:t>(2004) and </a:t>
            </a:r>
            <a:r>
              <a:rPr lang="en-GB" sz="2800" i="1" dirty="0"/>
              <a:t>2012 </a:t>
            </a:r>
            <a:r>
              <a:rPr lang="en-GB" sz="2800" dirty="0"/>
              <a:t>(2009) after, one of Hollywood’s foremost purveyors of what has become known as ‘disaster porn’, went even further, expressing concern that Hollywood’s obsession with death and destruction might have even inspired the terrorists </a:t>
            </a:r>
            <a:r>
              <a:rPr lang="en-GB" sz="2800" dirty="0" smtClean="0"/>
              <a:t>… </a:t>
            </a:r>
            <a:r>
              <a:rPr lang="en-GB" sz="2800" dirty="0" err="1" smtClean="0"/>
              <a:t>Emmerich</a:t>
            </a:r>
            <a:r>
              <a:rPr lang="en-GB" sz="2800" dirty="0" smtClean="0"/>
              <a:t> </a:t>
            </a:r>
            <a:r>
              <a:rPr lang="en-GB" sz="2800" dirty="0"/>
              <a:t>stated, ‘A lot of people mentioned </a:t>
            </a:r>
            <a:r>
              <a:rPr lang="en-GB" sz="2800" i="1" dirty="0" smtClean="0"/>
              <a:t>Independence Day </a:t>
            </a:r>
            <a:r>
              <a:rPr lang="en-GB" sz="2800" dirty="0" smtClean="0"/>
              <a:t>because of the images of destruction, which disturbed me a little. </a:t>
            </a:r>
            <a:r>
              <a:rPr lang="en-GB" sz="2800" b="1" dirty="0" smtClean="0"/>
              <a:t>I had this feeling that there is some terrorist watching my movie in some cave and saying he should do it like the aliens.’”</a:t>
            </a:r>
          </a:p>
          <a:p>
            <a:pPr algn="just"/>
            <a:endParaRPr lang="en-GB" dirty="0" smtClean="0"/>
          </a:p>
          <a:p>
            <a:pPr marL="285750" lvl="0" indent="-285750" algn="just">
              <a:buFontTx/>
              <a:buChar char="-"/>
            </a:pPr>
            <a:r>
              <a:rPr lang="en-GB" dirty="0" smtClean="0"/>
              <a:t>Terence </a:t>
            </a:r>
            <a:r>
              <a:rPr lang="en-GB" dirty="0" err="1" smtClean="0"/>
              <a:t>McSweeney</a:t>
            </a:r>
            <a:r>
              <a:rPr lang="en-GB" dirty="0" smtClean="0"/>
              <a:t>, </a:t>
            </a:r>
            <a:r>
              <a:rPr lang="en-GB" i="1" dirty="0" smtClean="0"/>
              <a:t>The ‘War on Terror’ and American Film: 9/11 Frames Per Second </a:t>
            </a:r>
            <a:r>
              <a:rPr lang="en-GB" dirty="0" smtClean="0"/>
              <a:t>(Edinburgh University: Edinburgh, 2008), pp</a:t>
            </a:r>
            <a:r>
              <a:rPr lang="en-GB" dirty="0"/>
              <a:t>. </a:t>
            </a:r>
            <a:r>
              <a:rPr lang="en-GB" dirty="0" smtClean="0"/>
              <a:t>5–7.</a:t>
            </a:r>
            <a:endParaRPr lang="en-GB" b="1" dirty="0" smtClean="0">
              <a:ea typeface="Calibri"/>
              <a:cs typeface="Times New Roman"/>
            </a:endParaRPr>
          </a:p>
        </p:txBody>
      </p:sp>
    </p:spTree>
    <p:extLst>
      <p:ext uri="{BB962C8B-B14F-4D97-AF65-F5344CB8AC3E}">
        <p14:creationId xmlns:p14="http://schemas.microsoft.com/office/powerpoint/2010/main" val="16029885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6" y="260648"/>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08" y="260648"/>
            <a:ext cx="4110250" cy="2397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4555" y="2852936"/>
            <a:ext cx="4166357" cy="277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4434789" y="5737996"/>
            <a:ext cx="4398907" cy="830997"/>
          </a:xfrm>
          <a:prstGeom prst="rect">
            <a:avLst/>
          </a:prstGeom>
        </p:spPr>
        <p:txBody>
          <a:bodyPr wrap="square" lIns="360000" rIns="360000">
            <a:spAutoFit/>
          </a:bodyPr>
          <a:lstStyle/>
          <a:p>
            <a:pPr algn="r"/>
            <a:r>
              <a:rPr lang="en-GB" sz="1200" i="1" dirty="0" smtClean="0"/>
              <a:t>Toppling of statue of Saddam Hussein, April 9 2003; George W Bush 'Mission Accomplished' speech after deposing Hussein regime in Iraq , USS Abraham Lincoln, May 1 2003; with Afghan President Hamid Karzai, December 15 2008   </a:t>
            </a:r>
          </a:p>
        </p:txBody>
      </p:sp>
    </p:spTree>
    <p:extLst>
      <p:ext uri="{BB962C8B-B14F-4D97-AF65-F5344CB8AC3E}">
        <p14:creationId xmlns:p14="http://schemas.microsoft.com/office/powerpoint/2010/main" val="42827779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60648"/>
            <a:ext cx="4111263" cy="54773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08" y="260648"/>
            <a:ext cx="4110250" cy="2397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745093" y="3890201"/>
            <a:ext cx="4398907" cy="2954655"/>
          </a:xfrm>
          <a:prstGeom prst="rect">
            <a:avLst/>
          </a:prstGeom>
        </p:spPr>
        <p:txBody>
          <a:bodyPr wrap="square" lIns="360000" rIns="360000">
            <a:spAutoFit/>
          </a:bodyPr>
          <a:lstStyle/>
          <a:p>
            <a:pPr algn="r"/>
            <a:r>
              <a:rPr lang="en-GB" sz="3200" b="1" dirty="0" smtClean="0"/>
              <a:t>“I </a:t>
            </a:r>
            <a:r>
              <a:rPr lang="en-GB" sz="3200" b="1" dirty="0"/>
              <a:t>have seen this movie. It was called </a:t>
            </a:r>
            <a:r>
              <a:rPr lang="en-GB" sz="3200" b="1" dirty="0" smtClean="0"/>
              <a:t>Vietnam.”</a:t>
            </a:r>
          </a:p>
          <a:p>
            <a:pPr marL="285750" indent="-285750" algn="r">
              <a:buFontTx/>
              <a:buChar char="-"/>
            </a:pPr>
            <a:r>
              <a:rPr lang="en-GB" dirty="0" smtClean="0"/>
              <a:t>General Anthony </a:t>
            </a:r>
            <a:r>
              <a:rPr lang="en-GB" dirty="0" err="1" smtClean="0"/>
              <a:t>Zinni</a:t>
            </a:r>
            <a:r>
              <a:rPr lang="en-GB" dirty="0" smtClean="0"/>
              <a:t> (pictured) on the Iraq War, cited by </a:t>
            </a:r>
            <a:r>
              <a:rPr lang="en-GB" dirty="0" err="1" smtClean="0"/>
              <a:t>McSweeney</a:t>
            </a:r>
            <a:r>
              <a:rPr lang="en-GB" dirty="0" smtClean="0"/>
              <a:t>, </a:t>
            </a:r>
            <a:r>
              <a:rPr lang="en-GB" i="1" dirty="0" smtClean="0"/>
              <a:t>The ‘War on Terror’ and American </a:t>
            </a:r>
            <a:r>
              <a:rPr lang="en-GB" dirty="0" smtClean="0"/>
              <a:t>Film, p.60</a:t>
            </a:r>
          </a:p>
          <a:p>
            <a:pPr algn="r"/>
            <a:r>
              <a:rPr lang="en-GB" dirty="0" smtClean="0"/>
              <a:t> </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13176" y="4149080"/>
            <a:ext cx="1806968" cy="26660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10213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652948" y="4180344"/>
            <a:ext cx="4491052" cy="2677656"/>
          </a:xfrm>
          <a:prstGeom prst="rect">
            <a:avLst/>
          </a:prstGeom>
        </p:spPr>
        <p:txBody>
          <a:bodyPr wrap="square" lIns="360000" rIns="360000">
            <a:spAutoFit/>
          </a:bodyPr>
          <a:lstStyle/>
          <a:p>
            <a:pPr algn="r"/>
            <a:r>
              <a:rPr lang="en-GB" sz="3200" b="1" dirty="0" smtClean="0"/>
              <a:t>“I </a:t>
            </a:r>
            <a:r>
              <a:rPr lang="en-GB" sz="3200" b="1" dirty="0"/>
              <a:t>have seen this movie. It was called </a:t>
            </a:r>
            <a:r>
              <a:rPr lang="en-GB" sz="3200" b="1" dirty="0" smtClean="0"/>
              <a:t>Vietnam.”</a:t>
            </a:r>
          </a:p>
          <a:p>
            <a:pPr marL="285750" indent="-285750" algn="r">
              <a:buFontTx/>
              <a:buChar char="-"/>
            </a:pPr>
            <a:r>
              <a:rPr lang="en-GB" dirty="0" smtClean="0"/>
              <a:t>General Anthony </a:t>
            </a:r>
            <a:r>
              <a:rPr lang="en-GB" dirty="0" err="1" smtClean="0"/>
              <a:t>Zinni</a:t>
            </a:r>
            <a:r>
              <a:rPr lang="en-GB" dirty="0" smtClean="0"/>
              <a:t> on the Iraq War, cited by </a:t>
            </a:r>
            <a:r>
              <a:rPr lang="en-GB" dirty="0" err="1" smtClean="0"/>
              <a:t>McSweeney</a:t>
            </a:r>
            <a:r>
              <a:rPr lang="en-GB" dirty="0" smtClean="0"/>
              <a:t>, </a:t>
            </a:r>
            <a:r>
              <a:rPr lang="en-GB" i="1" dirty="0" smtClean="0"/>
              <a:t>The ‘War on Terror’ and American Film</a:t>
            </a:r>
            <a:r>
              <a:rPr lang="en-GB" dirty="0" smtClean="0"/>
              <a:t>, p.60</a:t>
            </a:r>
          </a:p>
          <a:p>
            <a:pPr algn="r"/>
            <a:r>
              <a:rPr lang="en-GB" dirty="0" smtClean="0"/>
              <a:t> </a:t>
            </a:r>
          </a:p>
        </p:txBody>
      </p:sp>
      <p:pic>
        <p:nvPicPr>
          <p:cNvPr id="7" name="Picture 6"/>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776" b="4706"/>
          <a:stretch/>
        </p:blipFill>
        <p:spPr bwMode="auto">
          <a:xfrm>
            <a:off x="5958938" y="189706"/>
            <a:ext cx="2874084" cy="21591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32" y="183844"/>
            <a:ext cx="3302278"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3848" y="1340768"/>
            <a:ext cx="3024336" cy="2364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6"/>
          <a:stretch>
            <a:fillRect/>
          </a:stretch>
        </p:blipFill>
        <p:spPr>
          <a:xfrm>
            <a:off x="2970146" y="3905948"/>
            <a:ext cx="2080367" cy="2924944"/>
          </a:xfrm>
          <a:prstGeom prst="rect">
            <a:avLst/>
          </a:prstGeom>
        </p:spPr>
      </p:pic>
    </p:spTree>
    <p:extLst>
      <p:ext uri="{BB962C8B-B14F-4D97-AF65-F5344CB8AC3E}">
        <p14:creationId xmlns:p14="http://schemas.microsoft.com/office/powerpoint/2010/main" val="5771778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328182" cy="8206002"/>
          </a:xfrm>
          <a:prstGeom prst="rect">
            <a:avLst/>
          </a:prstGeom>
          <a:noFill/>
        </p:spPr>
        <p:txBody>
          <a:bodyPr wrap="square" lIns="360000" tIns="360000" rIns="360000" bIns="360000">
            <a:spAutoFit/>
          </a:bodyPr>
          <a:lstStyle/>
          <a:p>
            <a:pPr fontAlgn="auto">
              <a:spcBef>
                <a:spcPts val="0"/>
              </a:spcBef>
              <a:spcAft>
                <a:spcPts val="0"/>
              </a:spcAft>
              <a:defRPr/>
            </a:pPr>
            <a:r>
              <a:rPr lang="en-GB" sz="2400" b="1" dirty="0" smtClean="0">
                <a:solidFill>
                  <a:prstClr val="black"/>
                </a:solidFill>
                <a:latin typeface="+mn-lt"/>
                <a:cs typeface="+mn-cs"/>
              </a:rPr>
              <a:t>The </a:t>
            </a:r>
            <a:r>
              <a:rPr lang="en-GB" sz="2400" b="1" dirty="0">
                <a:solidFill>
                  <a:prstClr val="black"/>
                </a:solidFill>
                <a:latin typeface="+mn-lt"/>
                <a:cs typeface="+mn-cs"/>
              </a:rPr>
              <a:t>John Wayne Syndrome</a:t>
            </a:r>
          </a:p>
          <a:p>
            <a:pPr fontAlgn="auto">
              <a:spcBef>
                <a:spcPts val="0"/>
              </a:spcBef>
              <a:spcAft>
                <a:spcPts val="0"/>
              </a:spcAft>
              <a:defRPr/>
            </a:pPr>
            <a:endParaRPr lang="en-GB" b="1" dirty="0">
              <a:solidFill>
                <a:prstClr val="black"/>
              </a:solidFill>
              <a:latin typeface="+mn-lt"/>
              <a:cs typeface="+mn-cs"/>
            </a:endParaRPr>
          </a:p>
          <a:p>
            <a:pPr marL="285750" indent="-285750" algn="just" fontAlgn="auto">
              <a:spcBef>
                <a:spcPts val="0"/>
              </a:spcBef>
              <a:spcAft>
                <a:spcPts val="0"/>
              </a:spcAft>
              <a:buFont typeface="Arial" panose="020B0604020202020204" pitchFamily="34" charset="0"/>
              <a:buChar char="•"/>
              <a:defRPr/>
            </a:pPr>
            <a:endParaRPr lang="en-GB" sz="800" i="1" dirty="0" smtClean="0">
              <a:solidFill>
                <a:prstClr val="black"/>
              </a:solidFill>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i="1" dirty="0" smtClean="0">
                <a:solidFill>
                  <a:prstClr val="black"/>
                </a:solidFill>
                <a:cs typeface="Arial" pitchFamily="34" charset="0"/>
              </a:rPr>
              <a:t>The Green Berets </a:t>
            </a:r>
            <a:r>
              <a:rPr lang="en-GB" dirty="0" smtClean="0">
                <a:solidFill>
                  <a:prstClr val="black"/>
                </a:solidFill>
                <a:cs typeface="Arial" pitchFamily="34" charset="0"/>
              </a:rPr>
              <a:t>(1968, directed by and starring John Wayne) tried to apply the narrative formula of the WWII combat movie to Vietnam (e.g. </a:t>
            </a:r>
            <a:r>
              <a:rPr lang="en-GB" i="1" dirty="0" smtClean="0">
                <a:solidFill>
                  <a:prstClr val="black"/>
                </a:solidFill>
                <a:cs typeface="Arial" pitchFamily="34" charset="0"/>
              </a:rPr>
              <a:t>Sands of Iwo Jima</a:t>
            </a:r>
            <a:r>
              <a:rPr lang="en-GB" dirty="0" smtClean="0">
                <a:solidFill>
                  <a:prstClr val="black"/>
                </a:solidFill>
                <a:cs typeface="Arial" pitchFamily="34" charset="0"/>
              </a:rPr>
              <a:t>, 1949, also starring John Wayne)</a:t>
            </a:r>
          </a:p>
          <a:p>
            <a:pPr marL="285750" indent="-285750" algn="just" fontAlgn="auto">
              <a:spcBef>
                <a:spcPts val="0"/>
              </a:spcBef>
              <a:spcAft>
                <a:spcPts val="0"/>
              </a:spcAft>
              <a:buFont typeface="Arial" panose="020B0604020202020204" pitchFamily="34" charset="0"/>
              <a:buChar char="•"/>
              <a:defRPr/>
            </a:pPr>
            <a:endParaRPr lang="en-GB" dirty="0">
              <a:solidFill>
                <a:prstClr val="black"/>
              </a:solidFill>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smtClean="0">
                <a:solidFill>
                  <a:prstClr val="black"/>
                </a:solidFill>
                <a:cs typeface="Arial" pitchFamily="34" charset="0"/>
              </a:rPr>
              <a:t>Allusions to John Wayne in veterans’ accounts of the war </a:t>
            </a:r>
          </a:p>
          <a:p>
            <a:pPr marL="285750" indent="-285750" algn="just" fontAlgn="auto">
              <a:spcBef>
                <a:spcPts val="0"/>
              </a:spcBef>
              <a:spcAft>
                <a:spcPts val="0"/>
              </a:spcAft>
              <a:buFont typeface="Arial" panose="020B0604020202020204" pitchFamily="34" charset="0"/>
              <a:buChar char="•"/>
              <a:defRPr/>
            </a:pPr>
            <a:endParaRPr lang="en-GB" dirty="0">
              <a:solidFill>
                <a:prstClr val="black"/>
              </a:solidFill>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smtClean="0">
                <a:solidFill>
                  <a:prstClr val="black"/>
                </a:solidFill>
                <a:cs typeface="Arial" pitchFamily="34" charset="0"/>
              </a:rPr>
              <a:t>Wayne’s image and persona impacted psychology of troops in Vietnam: Robert Jay </a:t>
            </a:r>
            <a:r>
              <a:rPr lang="en-GB" dirty="0" err="1" smtClean="0">
                <a:solidFill>
                  <a:prstClr val="black"/>
                </a:solidFill>
                <a:cs typeface="Arial" pitchFamily="34" charset="0"/>
              </a:rPr>
              <a:t>Lifton</a:t>
            </a:r>
            <a:r>
              <a:rPr lang="en-GB" dirty="0" smtClean="0">
                <a:solidFill>
                  <a:prstClr val="black"/>
                </a:solidFill>
                <a:cs typeface="Arial" pitchFamily="34" charset="0"/>
              </a:rPr>
              <a:t> recalled holding a rap group with veterans on the theme ‘</a:t>
            </a:r>
            <a:r>
              <a:rPr lang="en-GB" b="1" dirty="0" smtClean="0">
                <a:solidFill>
                  <a:prstClr val="black"/>
                </a:solidFill>
                <a:cs typeface="Arial" pitchFamily="34" charset="0"/>
              </a:rPr>
              <a:t>How Much of John Wayne is Still in Us</a:t>
            </a:r>
            <a:r>
              <a:rPr lang="en-GB" dirty="0" smtClean="0">
                <a:solidFill>
                  <a:prstClr val="black"/>
                </a:solidFill>
                <a:cs typeface="Arial" pitchFamily="34" charset="0"/>
              </a:rPr>
              <a:t>?’ and described veterans’ resistance to ‘the John Wayne thing’ (see </a:t>
            </a:r>
            <a:r>
              <a:rPr lang="en-GB" dirty="0" err="1" smtClean="0">
                <a:solidFill>
                  <a:prstClr val="black"/>
                </a:solidFill>
                <a:cs typeface="Arial" pitchFamily="34" charset="0"/>
              </a:rPr>
              <a:t>Lifton</a:t>
            </a:r>
            <a:r>
              <a:rPr lang="en-GB" dirty="0" smtClean="0">
                <a:solidFill>
                  <a:prstClr val="black"/>
                </a:solidFill>
                <a:cs typeface="Arial" pitchFamily="34" charset="0"/>
              </a:rPr>
              <a:t>, </a:t>
            </a:r>
            <a:r>
              <a:rPr lang="en-GB" i="1" dirty="0" smtClean="0">
                <a:solidFill>
                  <a:prstClr val="black"/>
                </a:solidFill>
                <a:cs typeface="Arial" pitchFamily="34" charset="0"/>
              </a:rPr>
              <a:t>Home From the War: Learning from Vietnam Veterans</a:t>
            </a:r>
            <a:r>
              <a:rPr lang="en-GB" dirty="0">
                <a:solidFill>
                  <a:prstClr val="black"/>
                </a:solidFill>
                <a:cs typeface="Arial" pitchFamily="34" charset="0"/>
              </a:rPr>
              <a:t> </a:t>
            </a:r>
            <a:r>
              <a:rPr lang="en-GB" dirty="0" smtClean="0">
                <a:solidFill>
                  <a:prstClr val="black"/>
                </a:solidFill>
                <a:cs typeface="Arial" pitchFamily="34" charset="0"/>
              </a:rPr>
              <a:t>aka </a:t>
            </a:r>
            <a:r>
              <a:rPr lang="en-GB" i="1" dirty="0" smtClean="0"/>
              <a:t>V</a:t>
            </a:r>
            <a:r>
              <a:rPr lang="en-GB" i="1" dirty="0">
                <a:solidFill>
                  <a:prstClr val="black"/>
                </a:solidFill>
                <a:cs typeface="Arial" pitchFamily="34" charset="0"/>
              </a:rPr>
              <a:t> Home From the War: </a:t>
            </a:r>
            <a:r>
              <a:rPr lang="en-GB" i="1" dirty="0" smtClean="0">
                <a:solidFill>
                  <a:prstClr val="black"/>
                </a:solidFill>
                <a:cs typeface="Arial" pitchFamily="34" charset="0"/>
              </a:rPr>
              <a:t>V</a:t>
            </a:r>
            <a:r>
              <a:rPr lang="en-GB" i="1" dirty="0" smtClean="0"/>
              <a:t>ietnam </a:t>
            </a:r>
            <a:r>
              <a:rPr lang="en-GB" i="1" dirty="0"/>
              <a:t>Veterans – Neither Victims nor Executioners</a:t>
            </a:r>
            <a:r>
              <a:rPr lang="en-GB" dirty="0" smtClean="0">
                <a:solidFill>
                  <a:prstClr val="black"/>
                </a:solidFill>
                <a:cs typeface="Arial" pitchFamily="34" charset="0"/>
              </a:rPr>
              <a:t> [1973])</a:t>
            </a:r>
          </a:p>
          <a:p>
            <a:pPr marL="285750" indent="-285750" algn="just" fontAlgn="auto">
              <a:spcBef>
                <a:spcPts val="0"/>
              </a:spcBef>
              <a:spcAft>
                <a:spcPts val="0"/>
              </a:spcAft>
              <a:buFont typeface="Arial" panose="020B0604020202020204" pitchFamily="34" charset="0"/>
              <a:buChar char="•"/>
              <a:defRPr/>
            </a:pPr>
            <a:endParaRPr lang="en-GB" dirty="0" smtClean="0">
              <a:solidFill>
                <a:prstClr val="black"/>
              </a:solidFill>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smtClean="0">
                <a:solidFill>
                  <a:prstClr val="black"/>
                </a:solidFill>
                <a:cs typeface="Arial" pitchFamily="34" charset="0"/>
              </a:rPr>
              <a:t>John Wayne as model of masculine, patriotic heroism </a:t>
            </a:r>
            <a:r>
              <a:rPr lang="en-GB" i="1" dirty="0" smtClean="0">
                <a:solidFill>
                  <a:prstClr val="black"/>
                </a:solidFill>
                <a:cs typeface="Arial" pitchFamily="34" charset="0"/>
              </a:rPr>
              <a:t>and </a:t>
            </a:r>
            <a:r>
              <a:rPr lang="en-GB" dirty="0" smtClean="0">
                <a:solidFill>
                  <a:prstClr val="black"/>
                </a:solidFill>
                <a:cs typeface="Arial" pitchFamily="34" charset="0"/>
              </a:rPr>
              <a:t>as the basis of so-called ‘</a:t>
            </a:r>
            <a:r>
              <a:rPr lang="en-GB" b="1" dirty="0" smtClean="0">
                <a:solidFill>
                  <a:prstClr val="black"/>
                </a:solidFill>
                <a:cs typeface="Arial" pitchFamily="34" charset="0"/>
              </a:rPr>
              <a:t>John Wayne Syndrome</a:t>
            </a:r>
            <a:r>
              <a:rPr lang="en-GB" dirty="0" smtClean="0">
                <a:solidFill>
                  <a:prstClr val="black"/>
                </a:solidFill>
                <a:cs typeface="Arial" pitchFamily="34" charset="0"/>
              </a:rPr>
              <a:t>’ as a psychological phenomenon experienced by combatants: stoic forbearance of a traumatic event to patients’ long-term detriment, as identified by some [pop?-] psychoanalysts</a:t>
            </a:r>
            <a:endParaRPr lang="en-GB" dirty="0">
              <a:solidFill>
                <a:prstClr val="black"/>
              </a:solidFill>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71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8182" y="850180"/>
            <a:ext cx="1809750" cy="2376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8182" y="3356992"/>
            <a:ext cx="1809750" cy="2712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12406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5167424"/>
            <a:ext cx="3491880" cy="1661993"/>
          </a:xfrm>
          <a:prstGeom prst="rect">
            <a:avLst/>
          </a:prstGeom>
        </p:spPr>
        <p:txBody>
          <a:bodyPr wrap="square" lIns="360000" rIns="360000">
            <a:spAutoFit/>
          </a:bodyPr>
          <a:lstStyle/>
          <a:p>
            <a:pPr algn="ctr"/>
            <a:r>
              <a:rPr lang="en-GB" sz="2800" b="1" dirty="0" smtClean="0"/>
              <a:t>“I </a:t>
            </a:r>
            <a:r>
              <a:rPr lang="en-GB" sz="2800" b="1" dirty="0"/>
              <a:t>have seen this movie. It was called </a:t>
            </a:r>
            <a:r>
              <a:rPr lang="en-GB" sz="2800" b="1" dirty="0" smtClean="0"/>
              <a:t>Vietnam.’”</a:t>
            </a:r>
          </a:p>
          <a:p>
            <a:pPr algn="r"/>
            <a:r>
              <a:rPr lang="en-GB" sz="1600" dirty="0" smtClean="0"/>
              <a:t> </a:t>
            </a: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0"/>
            <a:ext cx="3164683"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344195" y="0"/>
            <a:ext cx="5799805" cy="7251894"/>
          </a:xfrm>
          <a:prstGeom prst="rect">
            <a:avLst/>
          </a:prstGeom>
        </p:spPr>
        <p:txBody>
          <a:bodyPr wrap="square" lIns="360000" tIns="360000" rIns="360000" bIns="360000">
            <a:spAutoFit/>
          </a:bodyPr>
          <a:lstStyle/>
          <a:p>
            <a:pPr algn="just"/>
            <a:r>
              <a:rPr lang="en-GB" sz="2200" dirty="0" smtClean="0"/>
              <a:t>“In </a:t>
            </a:r>
            <a:r>
              <a:rPr lang="en-GB" sz="2200" i="1" dirty="0" smtClean="0"/>
              <a:t>Tangled </a:t>
            </a:r>
            <a:r>
              <a:rPr lang="en-GB" sz="2200" i="1" dirty="0"/>
              <a:t>Memories: The Vietnam War</a:t>
            </a:r>
            <a:r>
              <a:rPr lang="en-GB" sz="2200" i="1" dirty="0" smtClean="0"/>
              <a:t>, the </a:t>
            </a:r>
            <a:r>
              <a:rPr lang="en-GB" sz="2200" i="1" dirty="0"/>
              <a:t>AIDS Epidemic, and the Politics of Remembering</a:t>
            </a:r>
            <a:r>
              <a:rPr lang="en-GB" sz="2200" dirty="0"/>
              <a:t> (1997), </a:t>
            </a:r>
            <a:r>
              <a:rPr lang="en-GB" sz="2200" dirty="0" err="1"/>
              <a:t>Marita</a:t>
            </a:r>
            <a:r>
              <a:rPr lang="en-GB" sz="2200" dirty="0"/>
              <a:t> </a:t>
            </a:r>
            <a:r>
              <a:rPr lang="en-GB" sz="2200" dirty="0" err="1" smtClean="0"/>
              <a:t>Sturken</a:t>
            </a:r>
            <a:r>
              <a:rPr lang="en-GB" sz="2200" dirty="0" smtClean="0"/>
              <a:t> quotes </a:t>
            </a:r>
            <a:r>
              <a:rPr lang="en-GB" sz="2200" dirty="0"/>
              <a:t>a Vietnam veteran by the name of William Adams who stated, ‘</a:t>
            </a:r>
            <a:r>
              <a:rPr lang="en-GB" sz="2200" dirty="0" smtClean="0"/>
              <a:t>When </a:t>
            </a:r>
            <a:r>
              <a:rPr lang="en-GB" sz="2200" i="1" dirty="0" smtClean="0"/>
              <a:t>Platoon</a:t>
            </a:r>
            <a:r>
              <a:rPr lang="en-GB" sz="2200" dirty="0" smtClean="0"/>
              <a:t> </a:t>
            </a:r>
            <a:r>
              <a:rPr lang="en-GB" sz="2200" dirty="0"/>
              <a:t>[1986] was first released, a number of people asked me, “Was the </a:t>
            </a:r>
            <a:r>
              <a:rPr lang="en-GB" sz="2200" dirty="0" smtClean="0"/>
              <a:t>war really </a:t>
            </a:r>
            <a:r>
              <a:rPr lang="en-GB" sz="2200" dirty="0"/>
              <a:t>like that?” I never found an answer . . . because </a:t>
            </a:r>
            <a:r>
              <a:rPr lang="en-GB" sz="2200" b="1" dirty="0">
                <a:solidFill>
                  <a:srgbClr val="FF0000"/>
                </a:solidFill>
              </a:rPr>
              <a:t>what “really” </a:t>
            </a:r>
            <a:r>
              <a:rPr lang="en-GB" sz="2200" b="1" dirty="0" smtClean="0">
                <a:solidFill>
                  <a:srgbClr val="FF0000"/>
                </a:solidFill>
              </a:rPr>
              <a:t>happened is </a:t>
            </a:r>
            <a:r>
              <a:rPr lang="en-GB" sz="2200" b="1" dirty="0">
                <a:solidFill>
                  <a:srgbClr val="FF0000"/>
                </a:solidFill>
              </a:rPr>
              <a:t>now so thoroughly mixed up in my mind with what has been said </a:t>
            </a:r>
            <a:r>
              <a:rPr lang="en-GB" sz="2200" b="1" dirty="0" smtClean="0">
                <a:solidFill>
                  <a:srgbClr val="FF0000"/>
                </a:solidFill>
              </a:rPr>
              <a:t>about what </a:t>
            </a:r>
            <a:r>
              <a:rPr lang="en-GB" sz="2200" b="1" dirty="0">
                <a:solidFill>
                  <a:srgbClr val="FF0000"/>
                </a:solidFill>
              </a:rPr>
              <a:t>happened that the pure experience is no longer </a:t>
            </a:r>
            <a:r>
              <a:rPr lang="en-GB" sz="2200" b="1" dirty="0" smtClean="0">
                <a:solidFill>
                  <a:srgbClr val="FF0000"/>
                </a:solidFill>
              </a:rPr>
              <a:t>there</a:t>
            </a:r>
            <a:r>
              <a:rPr lang="en-GB" sz="2200" dirty="0"/>
              <a:t>’ If films can be so influential to those who encountered an </a:t>
            </a:r>
            <a:r>
              <a:rPr lang="en-GB" sz="2200" dirty="0" smtClean="0"/>
              <a:t>event first-hand, what </a:t>
            </a:r>
            <a:r>
              <a:rPr lang="en-GB" sz="2200" dirty="0"/>
              <a:t>might the effects be on those who only ever experienced </a:t>
            </a:r>
            <a:r>
              <a:rPr lang="en-GB" sz="2200" dirty="0" smtClean="0"/>
              <a:t>it vicariously </a:t>
            </a:r>
            <a:r>
              <a:rPr lang="en-GB" sz="2200" dirty="0"/>
              <a:t>through the </a:t>
            </a:r>
            <a:r>
              <a:rPr lang="en-GB" sz="2200" dirty="0" smtClean="0"/>
              <a:t>media?”</a:t>
            </a:r>
          </a:p>
          <a:p>
            <a:pPr marL="285750" indent="-285750" algn="r">
              <a:buFontTx/>
              <a:buChar char="-"/>
            </a:pPr>
            <a:r>
              <a:rPr lang="en-GB" dirty="0" err="1" smtClean="0"/>
              <a:t>McSweeney</a:t>
            </a:r>
            <a:r>
              <a:rPr lang="en-GB" dirty="0" smtClean="0"/>
              <a:t>, </a:t>
            </a:r>
            <a:r>
              <a:rPr lang="en-GB" i="1" dirty="0"/>
              <a:t>The ‘War on Terror’ and American </a:t>
            </a:r>
            <a:r>
              <a:rPr lang="en-GB" i="1" dirty="0" smtClean="0"/>
              <a:t>Film</a:t>
            </a:r>
            <a:r>
              <a:rPr lang="en-GB" dirty="0" smtClean="0"/>
              <a:t>, p. 25</a:t>
            </a:r>
          </a:p>
          <a:p>
            <a:pPr marL="285750" indent="-285750" algn="just">
              <a:buFontTx/>
              <a:buChar char="-"/>
            </a:pPr>
            <a:endParaRPr lang="en-GB" dirty="0" smtClean="0"/>
          </a:p>
          <a:p>
            <a:pPr algn="just"/>
            <a:r>
              <a:rPr lang="en-GB" dirty="0" smtClean="0"/>
              <a:t> </a:t>
            </a:r>
          </a:p>
        </p:txBody>
      </p:sp>
    </p:spTree>
    <p:extLst>
      <p:ext uri="{BB962C8B-B14F-4D97-AF65-F5344CB8AC3E}">
        <p14:creationId xmlns:p14="http://schemas.microsoft.com/office/powerpoint/2010/main" val="42646815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07704" y="742189"/>
            <a:ext cx="7236296" cy="3435465"/>
          </a:xfrm>
          <a:prstGeom prst="rect">
            <a:avLst/>
          </a:prstGeom>
          <a:noFill/>
        </p:spPr>
        <p:txBody>
          <a:bodyPr wrap="square" lIns="540000" tIns="360000" rIns="540000" bIns="360000" rtlCol="0">
            <a:spAutoFit/>
          </a:bodyPr>
          <a:lstStyle/>
          <a:p>
            <a:r>
              <a:rPr lang="en-GB" b="1" dirty="0" err="1" smtClean="0">
                <a:solidFill>
                  <a:srgbClr val="FF0000"/>
                </a:solidFill>
              </a:rPr>
              <a:t>Virilio’s</a:t>
            </a:r>
            <a:r>
              <a:rPr lang="en-GB" b="1" dirty="0" smtClean="0">
                <a:solidFill>
                  <a:srgbClr val="FF0000"/>
                </a:solidFill>
              </a:rPr>
              <a:t> key points: </a:t>
            </a:r>
          </a:p>
          <a:p>
            <a:endParaRPr lang="en-GB" b="1" dirty="0" smtClean="0">
              <a:solidFill>
                <a:srgbClr val="FF0000"/>
              </a:solidFill>
            </a:endParaRPr>
          </a:p>
          <a:p>
            <a:pPr marL="742950" lvl="1" indent="-285750">
              <a:buFontTx/>
              <a:buChar char="-"/>
            </a:pPr>
            <a:r>
              <a:rPr lang="en-GB" sz="2000" b="1" dirty="0" smtClean="0">
                <a:solidFill>
                  <a:srgbClr val="FF0000"/>
                </a:solidFill>
              </a:rPr>
              <a:t>that “the landscape of war became cinematic” during the 20th century (p. 70)</a:t>
            </a:r>
          </a:p>
          <a:p>
            <a:pPr marL="742950" lvl="1" indent="-285750">
              <a:buFontTx/>
              <a:buChar char="-"/>
            </a:pPr>
            <a:r>
              <a:rPr lang="en-GB" sz="2000" b="1" dirty="0" smtClean="0">
                <a:solidFill>
                  <a:srgbClr val="FF0000"/>
                </a:solidFill>
              </a:rPr>
              <a:t>that modern </a:t>
            </a:r>
            <a:r>
              <a:rPr lang="en-GB" sz="2000" b="1" dirty="0">
                <a:solidFill>
                  <a:srgbClr val="FF0000"/>
                </a:solidFill>
              </a:rPr>
              <a:t>warfare has generated a “growing confusion between ‘ocular reality’ and its instantaneous, mediated representation” (p. 73</a:t>
            </a:r>
            <a:r>
              <a:rPr lang="en-GB" sz="2000" b="1" dirty="0" smtClean="0">
                <a:solidFill>
                  <a:srgbClr val="FF0000"/>
                </a:solidFill>
              </a:rPr>
              <a:t>)</a:t>
            </a:r>
          </a:p>
          <a:p>
            <a:pPr marL="742950" lvl="1" indent="-285750">
              <a:buFontTx/>
              <a:buChar char="-"/>
            </a:pPr>
            <a:r>
              <a:rPr lang="en-GB" sz="2000" b="1" dirty="0" smtClean="0">
                <a:solidFill>
                  <a:srgbClr val="FF0000"/>
                </a:solidFill>
              </a:rPr>
              <a:t>that  “war has become the third dimension of  cinema” (p. 85)</a:t>
            </a:r>
            <a:endParaRPr lang="en-GB" sz="2000" b="1" dirty="0" smtClean="0">
              <a:ea typeface="Calibri"/>
              <a:cs typeface="Times New Roman"/>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056198"/>
            <a:ext cx="1979712" cy="30340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0" y="-36825"/>
            <a:ext cx="9144000" cy="1558028"/>
          </a:xfrm>
          <a:prstGeom prst="rect">
            <a:avLst/>
          </a:prstGeom>
          <a:noFill/>
        </p:spPr>
        <p:txBody>
          <a:bodyPr wrap="square" lIns="540000" tIns="360000" rIns="540000" bIns="360000" rtlCol="0">
            <a:spAutoFit/>
          </a:bodyPr>
          <a:lstStyle/>
          <a:p>
            <a:pPr algn="just"/>
            <a:r>
              <a:rPr lang="en-GB" dirty="0" smtClean="0"/>
              <a:t>Paul </a:t>
            </a:r>
            <a:r>
              <a:rPr lang="en-GB" dirty="0" err="1" smtClean="0"/>
              <a:t>Virilio</a:t>
            </a:r>
            <a:r>
              <a:rPr lang="en-GB" dirty="0" smtClean="0"/>
              <a:t>, ‘A Travelling Shot Over Eighty Years,’ </a:t>
            </a:r>
            <a:r>
              <a:rPr lang="en-GB" i="1" dirty="0" smtClean="0"/>
              <a:t>War and Cinema: The Logistics of Perception </a:t>
            </a:r>
            <a:r>
              <a:rPr lang="en-GB" dirty="0" smtClean="0"/>
              <a:t>(Verso: London, 2000 [1984]), pp. 68–89.</a:t>
            </a:r>
            <a:endParaRPr lang="en-GB" dirty="0"/>
          </a:p>
          <a:p>
            <a:pPr lvl="0" algn="just">
              <a:spcAft>
                <a:spcPts val="0"/>
              </a:spcAft>
            </a:pPr>
            <a:endParaRPr lang="en-GB" b="1" dirty="0" smtClean="0">
              <a:ea typeface="Calibri"/>
              <a:cs typeface="Times New Roman"/>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4205428"/>
            <a:ext cx="2568640" cy="1815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5" descr="http://i.imgur.com/iyJ0umR.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15816" y="4202933"/>
            <a:ext cx="2448272" cy="233536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52120" y="4207384"/>
            <a:ext cx="2879254" cy="22806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06091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87216" y="588300"/>
            <a:ext cx="7020272" cy="6267009"/>
          </a:xfrm>
          <a:prstGeom prst="rect">
            <a:avLst/>
          </a:prstGeom>
          <a:noFill/>
        </p:spPr>
        <p:txBody>
          <a:bodyPr wrap="square" lIns="540000" tIns="360000" rIns="540000" bIns="360000" rtlCol="0">
            <a:spAutoFit/>
          </a:bodyPr>
          <a:lstStyle/>
          <a:p>
            <a:pPr algn="just"/>
            <a:r>
              <a:rPr lang="en-GB" sz="2000" dirty="0" smtClean="0">
                <a:ea typeface="Calibri"/>
                <a:cs typeface="Times New Roman"/>
              </a:rPr>
              <a:t>“Total War takes us from </a:t>
            </a:r>
            <a:r>
              <a:rPr lang="en-GB" sz="2000" b="1" dirty="0" smtClean="0">
                <a:ea typeface="Calibri"/>
                <a:cs typeface="Times New Roman"/>
              </a:rPr>
              <a:t>the second-hand recorded truth of the battlefield </a:t>
            </a:r>
            <a:r>
              <a:rPr lang="en-GB" sz="2000" b="1" dirty="0" smtClean="0">
                <a:solidFill>
                  <a:srgbClr val="FF0000"/>
                </a:solidFill>
                <a:effectLst>
                  <a:outerShdw blurRad="38100" dist="38100" dir="2700000" algn="tl">
                    <a:srgbClr val="000000">
                      <a:alpha val="43137"/>
                    </a:srgbClr>
                  </a:outerShdw>
                </a:effectLst>
                <a:ea typeface="Calibri"/>
                <a:cs typeface="Times New Roman"/>
              </a:rPr>
              <a:t>to the overexposure of live broadcast</a:t>
            </a:r>
            <a:r>
              <a:rPr lang="en-GB" sz="2000" dirty="0" smtClean="0">
                <a:ea typeface="Calibri"/>
                <a:cs typeface="Times New Roman"/>
              </a:rPr>
              <a:t>. For with the advent of strategic bombing  everything is now brought home to the cities, and it is no longer just the few whole mass … who are the surviving spectators of the combat. There are no longer any strictly ‘foreign wars’ … frontiers now pass through the middle of cities. Berlin, Harlem, Belfast, Beirut, Warsaw and Lyon. </a:t>
            </a:r>
            <a:r>
              <a:rPr lang="en-GB" sz="2000" b="1" dirty="0" smtClean="0">
                <a:ea typeface="Calibri"/>
                <a:cs typeface="Times New Roman"/>
              </a:rPr>
              <a:t>The streets themselves have now become a permanent film-set</a:t>
            </a:r>
            <a:r>
              <a:rPr lang="en-GB" sz="2000" dirty="0" smtClean="0">
                <a:ea typeface="Calibri"/>
                <a:cs typeface="Times New Roman"/>
              </a:rPr>
              <a:t> for army cameras or the tourist-reporters of global civil war … an entirely cinematic vision of the world.</a:t>
            </a:r>
          </a:p>
          <a:p>
            <a:pPr algn="just"/>
            <a:r>
              <a:rPr lang="en-GB" sz="2000" dirty="0">
                <a:ea typeface="Calibri"/>
                <a:cs typeface="Times New Roman"/>
              </a:rPr>
              <a:t>	</a:t>
            </a:r>
            <a:r>
              <a:rPr lang="en-GB" sz="2000" dirty="0" smtClean="0">
                <a:ea typeface="Calibri"/>
                <a:cs typeface="Times New Roman"/>
              </a:rPr>
              <a:t>“ … The enormous commercialization of </a:t>
            </a:r>
            <a:r>
              <a:rPr lang="en-GB" sz="2000" dirty="0" err="1" smtClean="0">
                <a:ea typeface="Calibri"/>
                <a:cs typeface="Times New Roman"/>
              </a:rPr>
              <a:t>audiovisual</a:t>
            </a:r>
            <a:r>
              <a:rPr lang="en-GB" sz="2000" dirty="0" smtClean="0">
                <a:ea typeface="Calibri"/>
                <a:cs typeface="Times New Roman"/>
              </a:rPr>
              <a:t> technology is responding to the same demand. Videos and </a:t>
            </a:r>
            <a:r>
              <a:rPr lang="en-GB" sz="2000" dirty="0" err="1" smtClean="0">
                <a:ea typeface="Calibri"/>
                <a:cs typeface="Times New Roman"/>
              </a:rPr>
              <a:t>walkmans</a:t>
            </a:r>
            <a:r>
              <a:rPr lang="en-GB" sz="2000" dirty="0" smtClean="0">
                <a:ea typeface="Calibri"/>
                <a:cs typeface="Times New Roman"/>
              </a:rPr>
              <a:t> [sic] are reality and appearance in kit form: we use them not to watch films or listen to music, but to add vision and soundtracks, to make us directors of our own reality.”</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848668"/>
            <a:ext cx="1979712" cy="30340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0" y="-36825"/>
            <a:ext cx="9144000" cy="1250251"/>
          </a:xfrm>
          <a:prstGeom prst="rect">
            <a:avLst/>
          </a:prstGeom>
          <a:noFill/>
        </p:spPr>
        <p:txBody>
          <a:bodyPr wrap="square" lIns="540000" tIns="360000" rIns="540000" bIns="360000" rtlCol="0">
            <a:spAutoFit/>
          </a:bodyPr>
          <a:lstStyle/>
          <a:p>
            <a:pPr algn="just"/>
            <a:r>
              <a:rPr lang="en-GB" sz="1600" dirty="0" smtClean="0"/>
              <a:t>Paul </a:t>
            </a:r>
            <a:r>
              <a:rPr lang="en-GB" sz="1600" dirty="0" err="1" smtClean="0"/>
              <a:t>Virilio</a:t>
            </a:r>
            <a:r>
              <a:rPr lang="en-GB" sz="1600" dirty="0" smtClean="0"/>
              <a:t>, </a:t>
            </a:r>
            <a:r>
              <a:rPr lang="en-GB" sz="1600" i="1" dirty="0" smtClean="0"/>
              <a:t>War and Cinema: The Logistics of Perception </a:t>
            </a:r>
            <a:r>
              <a:rPr lang="en-GB" sz="1600" dirty="0" smtClean="0"/>
              <a:t>(Verso: London, 2000 [1984]), p. 66.</a:t>
            </a:r>
            <a:endParaRPr lang="en-GB" sz="1600" dirty="0"/>
          </a:p>
          <a:p>
            <a:pPr lvl="0" algn="just">
              <a:spcAft>
                <a:spcPts val="0"/>
              </a:spcAft>
            </a:pPr>
            <a:endParaRPr lang="en-GB" b="1" dirty="0" smtClean="0">
              <a:ea typeface="Calibri"/>
              <a:cs typeface="Times New Roman"/>
            </a:endParaRPr>
          </a:p>
        </p:txBody>
      </p:sp>
    </p:spTree>
    <p:extLst>
      <p:ext uri="{BB962C8B-B14F-4D97-AF65-F5344CB8AC3E}">
        <p14:creationId xmlns:p14="http://schemas.microsoft.com/office/powerpoint/2010/main" val="10990237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067944" y="-61397"/>
            <a:ext cx="5076056" cy="7744337"/>
          </a:xfrm>
          <a:prstGeom prst="rect">
            <a:avLst/>
          </a:prstGeom>
          <a:noFill/>
        </p:spPr>
        <p:txBody>
          <a:bodyPr wrap="square" lIns="540000" tIns="360000" rIns="540000" bIns="360000" rtlCol="0">
            <a:spAutoFit/>
          </a:bodyPr>
          <a:lstStyle/>
          <a:p>
            <a:pPr algn="just"/>
            <a:r>
              <a:rPr lang="en-GB" sz="2400" dirty="0" smtClean="0">
                <a:ea typeface="Calibri"/>
                <a:cs typeface="Times New Roman"/>
              </a:rPr>
              <a:t>“ … </a:t>
            </a:r>
            <a:r>
              <a:rPr lang="en-GB" sz="2400" b="1" dirty="0" smtClean="0">
                <a:ea typeface="Calibri"/>
                <a:cs typeface="Times New Roman"/>
              </a:rPr>
              <a:t>The streets themselves have now become a permanent film-set</a:t>
            </a:r>
            <a:r>
              <a:rPr lang="en-GB" sz="2400" dirty="0" smtClean="0">
                <a:ea typeface="Calibri"/>
                <a:cs typeface="Times New Roman"/>
              </a:rPr>
              <a:t> for army cameras or the tourist-reporters of global civil war … an entirely cinematic vision of the world.</a:t>
            </a:r>
          </a:p>
          <a:p>
            <a:pPr algn="just"/>
            <a:r>
              <a:rPr lang="en-GB" sz="2400" dirty="0">
                <a:ea typeface="Calibri"/>
                <a:cs typeface="Times New Roman"/>
              </a:rPr>
              <a:t>	</a:t>
            </a:r>
            <a:r>
              <a:rPr lang="en-GB" sz="2400" dirty="0" smtClean="0">
                <a:ea typeface="Calibri"/>
                <a:cs typeface="Times New Roman"/>
              </a:rPr>
              <a:t>“… The enormous commercialization of </a:t>
            </a:r>
            <a:r>
              <a:rPr lang="en-GB" sz="2400" dirty="0" err="1" smtClean="0">
                <a:ea typeface="Calibri"/>
                <a:cs typeface="Times New Roman"/>
              </a:rPr>
              <a:t>audiovisual</a:t>
            </a:r>
            <a:r>
              <a:rPr lang="en-GB" sz="2400" dirty="0" smtClean="0">
                <a:ea typeface="Calibri"/>
                <a:cs typeface="Times New Roman"/>
              </a:rPr>
              <a:t> technology is responding to the same demand. Videos and </a:t>
            </a:r>
            <a:r>
              <a:rPr lang="en-GB" sz="2400" dirty="0" err="1" smtClean="0">
                <a:ea typeface="Calibri"/>
                <a:cs typeface="Times New Roman"/>
              </a:rPr>
              <a:t>walkmans</a:t>
            </a:r>
            <a:r>
              <a:rPr lang="en-GB" sz="2400" dirty="0" smtClean="0">
                <a:ea typeface="Calibri"/>
                <a:cs typeface="Times New Roman"/>
              </a:rPr>
              <a:t> [sic] are reality and appearance in kit form: we use them not to watch films or listen to music, but to add vision and soundtracks, to make us directors of our own reality.”</a:t>
            </a:r>
          </a:p>
          <a:p>
            <a:pPr algn="just"/>
            <a:endParaRPr lang="en-GB" sz="1600" dirty="0">
              <a:ea typeface="Calibri"/>
              <a:cs typeface="Times New Roman"/>
            </a:endParaRPr>
          </a:p>
          <a:p>
            <a:pPr algn="just"/>
            <a:endParaRPr lang="en-GB" sz="1600" dirty="0" smtClean="0">
              <a:ea typeface="Calibri"/>
              <a:cs typeface="Times New Roman"/>
            </a:endParaRPr>
          </a:p>
          <a:p>
            <a:pPr algn="r"/>
            <a:r>
              <a:rPr lang="en-GB" sz="1600" dirty="0">
                <a:ea typeface="Calibri"/>
                <a:cs typeface="Times New Roman"/>
              </a:rPr>
              <a:t>	</a:t>
            </a:r>
            <a:endParaRPr lang="en-GB" sz="1600" dirty="0" smtClean="0">
              <a:ea typeface="Calibri"/>
              <a:cs typeface="Times New Roman"/>
            </a:endParaRPr>
          </a:p>
        </p:txBody>
      </p:sp>
      <p:pic>
        <p:nvPicPr>
          <p:cNvPr id="143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105871"/>
            <a:ext cx="4248472" cy="2681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4757" r="34178"/>
          <a:stretch/>
        </p:blipFill>
        <p:spPr bwMode="auto">
          <a:xfrm>
            <a:off x="0" y="0"/>
            <a:ext cx="2267744" cy="4105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348880" y="116632"/>
            <a:ext cx="1359024" cy="3416320"/>
          </a:xfrm>
          <a:prstGeom prst="rect">
            <a:avLst/>
          </a:prstGeom>
        </p:spPr>
        <p:txBody>
          <a:bodyPr wrap="square">
            <a:spAutoFit/>
          </a:bodyPr>
          <a:lstStyle/>
          <a:p>
            <a:pPr algn="r"/>
            <a:r>
              <a:rPr lang="en-GB" i="1" dirty="0">
                <a:ea typeface="Calibri"/>
                <a:cs typeface="Times New Roman"/>
              </a:rPr>
              <a:t>Camera phone footage, </a:t>
            </a:r>
          </a:p>
          <a:p>
            <a:pPr algn="r"/>
            <a:r>
              <a:rPr lang="en-GB" i="1" dirty="0">
                <a:ea typeface="Calibri"/>
                <a:cs typeface="Times New Roman"/>
              </a:rPr>
              <a:t>Paris, November 13 2015;</a:t>
            </a:r>
          </a:p>
          <a:p>
            <a:pPr algn="r"/>
            <a:r>
              <a:rPr lang="en-GB" i="1" dirty="0">
                <a:ea typeface="Calibri"/>
                <a:cs typeface="Times New Roman"/>
              </a:rPr>
              <a:t>Police presence, </a:t>
            </a:r>
          </a:p>
          <a:p>
            <a:pPr algn="r"/>
            <a:r>
              <a:rPr lang="en-GB" i="1" dirty="0">
                <a:ea typeface="Calibri"/>
                <a:cs typeface="Times New Roman"/>
              </a:rPr>
              <a:t>Ferguson, Missouri, August 13 2014 </a:t>
            </a:r>
            <a:endParaRPr lang="en-GB" dirty="0">
              <a:ea typeface="Calibri"/>
              <a:cs typeface="Times New Roman"/>
            </a:endParaRPr>
          </a:p>
        </p:txBody>
      </p:sp>
    </p:spTree>
    <p:extLst>
      <p:ext uri="{BB962C8B-B14F-4D97-AF65-F5344CB8AC3E}">
        <p14:creationId xmlns:p14="http://schemas.microsoft.com/office/powerpoint/2010/main" val="32174798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52586" y="-23309"/>
            <a:ext cx="4411827" cy="6882563"/>
          </a:xfrm>
          <a:prstGeom prst="rect">
            <a:avLst/>
          </a:prstGeom>
          <a:noFill/>
        </p:spPr>
        <p:txBody>
          <a:bodyPr wrap="square" lIns="360000" tIns="360000" rIns="540000" bIns="360000" rtlCol="0">
            <a:spAutoFit/>
          </a:bodyPr>
          <a:lstStyle/>
          <a:p>
            <a:pPr marL="285750" lvl="0" indent="-285750" algn="just">
              <a:buFont typeface="Arial" panose="020B0604020202020204" pitchFamily="34" charset="0"/>
              <a:buChar char="•"/>
            </a:pPr>
            <a:r>
              <a:rPr lang="en-GB" sz="1600" b="1" dirty="0" smtClean="0"/>
              <a:t>How </a:t>
            </a:r>
            <a:r>
              <a:rPr lang="en-GB" sz="1600" b="1" dirty="0"/>
              <a:t>does </a:t>
            </a:r>
            <a:r>
              <a:rPr lang="en-GB" sz="1600" b="1" dirty="0" err="1"/>
              <a:t>McSweeney</a:t>
            </a:r>
            <a:r>
              <a:rPr lang="en-GB" sz="1600" b="1" dirty="0"/>
              <a:t> interpret films such as </a:t>
            </a:r>
            <a:r>
              <a:rPr lang="en-GB" sz="1600" b="1" i="1" dirty="0"/>
              <a:t>World Trade </a:t>
            </a:r>
            <a:r>
              <a:rPr lang="en-GB" sz="1600" b="1" i="1" dirty="0" err="1"/>
              <a:t>Center</a:t>
            </a:r>
            <a:r>
              <a:rPr lang="en-GB" sz="1600" b="1" dirty="0"/>
              <a:t> which directly depict the events of 9/11?</a:t>
            </a:r>
            <a:endParaRPr lang="en-GB" sz="1600" dirty="0"/>
          </a:p>
          <a:p>
            <a:pPr algn="just"/>
            <a:r>
              <a:rPr lang="en-GB" sz="1600" b="1" dirty="0"/>
              <a:t> </a:t>
            </a:r>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examples of the horror and science fiction genres (and/or other Hollywood movies generally)?</a:t>
            </a:r>
            <a:endParaRPr lang="en-GB" sz="1600" dirty="0"/>
          </a:p>
          <a:p>
            <a:pPr algn="just"/>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the following examples of the combat movie genre</a:t>
            </a:r>
            <a:r>
              <a:rPr lang="en-GB" sz="1600" b="1" dirty="0" smtClean="0"/>
              <a:t>:</a:t>
            </a:r>
          </a:p>
          <a:p>
            <a:pPr lvl="0" algn="just"/>
            <a:r>
              <a:rPr lang="en-GB" sz="1600" b="1" dirty="0" smtClean="0"/>
              <a:t> </a:t>
            </a:r>
            <a:r>
              <a:rPr lang="en-GB" sz="1600" b="1" i="1" dirty="0"/>
              <a:t>	</a:t>
            </a:r>
            <a:r>
              <a:rPr lang="en-GB" sz="1600" b="1" i="1" dirty="0" smtClean="0"/>
              <a:t>Act </a:t>
            </a:r>
            <a:r>
              <a:rPr lang="en-GB" sz="1600" b="1" i="1" dirty="0"/>
              <a:t>of </a:t>
            </a:r>
            <a:r>
              <a:rPr lang="en-GB" sz="1600" b="1" i="1" dirty="0" err="1"/>
              <a:t>Valor</a:t>
            </a:r>
            <a:r>
              <a:rPr lang="en-GB" sz="1600" b="1" i="1" dirty="0"/>
              <a:t> </a:t>
            </a:r>
            <a:r>
              <a:rPr lang="en-GB" sz="1600" b="1" dirty="0"/>
              <a:t>(2012</a:t>
            </a:r>
            <a:r>
              <a:rPr lang="en-GB" sz="1600" b="1" dirty="0" smtClean="0"/>
              <a:t>) 	     	</a:t>
            </a:r>
            <a:r>
              <a:rPr lang="en-GB" sz="1600" b="1" i="1" dirty="0" smtClean="0"/>
              <a:t>The </a:t>
            </a:r>
            <a:r>
              <a:rPr lang="en-GB" sz="1600" b="1" i="1" dirty="0"/>
              <a:t>Hurt Locker </a:t>
            </a:r>
            <a:r>
              <a:rPr lang="en-GB" sz="1600" b="1" dirty="0"/>
              <a:t>(2008</a:t>
            </a:r>
            <a:r>
              <a:rPr lang="en-GB" sz="1600" b="1" dirty="0" smtClean="0"/>
              <a:t>)   </a:t>
            </a:r>
          </a:p>
          <a:p>
            <a:pPr lvl="0" algn="just"/>
            <a:r>
              <a:rPr lang="en-GB" sz="1600" b="1" i="1" dirty="0"/>
              <a:t>	</a:t>
            </a:r>
            <a:r>
              <a:rPr lang="en-GB" sz="1600" b="1" i="1" dirty="0" smtClean="0"/>
              <a:t>Zero </a:t>
            </a:r>
            <a:r>
              <a:rPr lang="en-GB" sz="1600" b="1" i="1" dirty="0"/>
              <a:t>Dark </a:t>
            </a:r>
            <a:r>
              <a:rPr lang="en-GB" sz="1600" b="1" i="1" dirty="0" smtClean="0"/>
              <a:t>Thirty </a:t>
            </a:r>
            <a:r>
              <a:rPr lang="en-GB" sz="1600" b="1" dirty="0" smtClean="0"/>
              <a:t>(2012)   </a:t>
            </a:r>
          </a:p>
          <a:p>
            <a:pPr lvl="0" algn="just"/>
            <a:r>
              <a:rPr lang="en-GB" sz="1600" b="1" i="1" dirty="0"/>
              <a:t>	</a:t>
            </a:r>
            <a:r>
              <a:rPr lang="en-GB" sz="1600" b="1" i="1" dirty="0" smtClean="0"/>
              <a:t>Battle </a:t>
            </a:r>
            <a:r>
              <a:rPr lang="en-GB" sz="1600" b="1" i="1" dirty="0"/>
              <a:t>for Haditha </a:t>
            </a:r>
            <a:r>
              <a:rPr lang="en-GB" sz="1600" b="1" dirty="0"/>
              <a:t>(2007</a:t>
            </a:r>
            <a:r>
              <a:rPr lang="en-GB" sz="1600" b="1" dirty="0" smtClean="0"/>
              <a:t>)</a:t>
            </a:r>
          </a:p>
          <a:p>
            <a:pPr lvl="0" algn="just"/>
            <a:r>
              <a:rPr lang="en-GB" sz="1600" b="1" dirty="0"/>
              <a:t>	</a:t>
            </a:r>
            <a:r>
              <a:rPr lang="en-GB" sz="1600" b="1" i="1" dirty="0" smtClean="0"/>
              <a:t>Redacted </a:t>
            </a:r>
            <a:r>
              <a:rPr lang="en-GB" sz="1600" b="1" dirty="0" smtClean="0"/>
              <a:t>(2007)?</a:t>
            </a:r>
            <a:endParaRPr lang="en-GB" sz="1600" dirty="0"/>
          </a:p>
          <a:p>
            <a:pPr marL="285750" indent="-285750" algn="just">
              <a:buFont typeface="Arial" panose="020B0604020202020204" pitchFamily="34" charset="0"/>
              <a:buChar char="•"/>
            </a:pPr>
            <a:endParaRPr lang="en-GB" sz="1600" dirty="0"/>
          </a:p>
          <a:p>
            <a:pPr marL="285750" lvl="0" indent="-285750" algn="just">
              <a:buFont typeface="Arial" panose="020B0604020202020204" pitchFamily="34" charset="0"/>
              <a:buChar char="•"/>
            </a:pPr>
            <a:r>
              <a:rPr lang="en-GB" sz="1600" b="1" dirty="0"/>
              <a:t>How do contemporary combat movies compare and contrast with other examples of genre encountered on </a:t>
            </a:r>
            <a:r>
              <a:rPr lang="en-GB" sz="1600" b="1" dirty="0" smtClean="0"/>
              <a:t>AHHI5017 </a:t>
            </a:r>
            <a:r>
              <a:rPr lang="en-GB" sz="1600" b="1" dirty="0"/>
              <a:t>(i.e. </a:t>
            </a:r>
            <a:r>
              <a:rPr lang="en-GB" sz="1600" b="1" i="1" dirty="0"/>
              <a:t>Objective, Burma!</a:t>
            </a:r>
            <a:r>
              <a:rPr lang="en-GB" sz="1600" b="1" dirty="0"/>
              <a:t>, </a:t>
            </a:r>
            <a:r>
              <a:rPr lang="en-GB" sz="1600" b="1" i="1" dirty="0"/>
              <a:t>Platoon</a:t>
            </a:r>
            <a:r>
              <a:rPr lang="en-GB" sz="1600" b="1" dirty="0" smtClean="0"/>
              <a:t>)?</a:t>
            </a:r>
            <a:endParaRPr lang="en-GB" sz="1600"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9846" y="-23309"/>
            <a:ext cx="2174154" cy="2960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525"/>
            <a:ext cx="2052587" cy="30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60" y="3051703"/>
            <a:ext cx="2072234" cy="2926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t="21181"/>
          <a:stretch/>
        </p:blipFill>
        <p:spPr bwMode="auto">
          <a:xfrm>
            <a:off x="7300275" y="4596911"/>
            <a:ext cx="1843725" cy="2261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67352" y="2852936"/>
            <a:ext cx="1855562" cy="2612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12044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4451128"/>
          </a:xfrm>
          <a:prstGeom prst="rect">
            <a:avLst/>
          </a:prstGeom>
          <a:noFill/>
        </p:spPr>
        <p:txBody>
          <a:bodyPr wrap="square" lIns="540000" tIns="360000" rIns="540000" bIns="360000" rtlCol="0">
            <a:spAutoFit/>
          </a:bodyPr>
          <a:lstStyle/>
          <a:p>
            <a:endParaRPr lang="en-GB" sz="2000" i="1" dirty="0" smtClean="0"/>
          </a:p>
          <a:p>
            <a:pPr algn="just"/>
            <a:r>
              <a:rPr lang="en-GB" sz="4400" b="1" u="sng" dirty="0" smtClean="0"/>
              <a:t>PART </a:t>
            </a:r>
            <a:r>
              <a:rPr lang="en-GB" sz="4400" b="1" u="sng" dirty="0"/>
              <a:t>TWO: Videogames and War</a:t>
            </a:r>
          </a:p>
          <a:p>
            <a:endParaRPr lang="en-GB" sz="4400" b="1" i="1" dirty="0"/>
          </a:p>
          <a:p>
            <a:r>
              <a:rPr lang="en-GB" sz="4400" b="1" i="1" dirty="0" smtClean="0"/>
              <a:t>Why video/computer games?</a:t>
            </a:r>
          </a:p>
          <a:p>
            <a:pPr algn="just"/>
            <a:endParaRPr lang="en-GB" dirty="0"/>
          </a:p>
          <a:p>
            <a:pPr algn="just"/>
            <a:endParaRPr lang="en-GB" dirty="0" smtClean="0"/>
          </a:p>
          <a:p>
            <a:pPr algn="just"/>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31596860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128784"/>
          </a:xfrm>
          <a:prstGeom prst="rect">
            <a:avLst/>
          </a:prstGeom>
          <a:noFill/>
        </p:spPr>
        <p:txBody>
          <a:bodyPr wrap="square" lIns="540000" tIns="360000" rIns="540000" bIns="360000" rtlCol="0">
            <a:spAutoFit/>
          </a:bodyPr>
          <a:lstStyle/>
          <a:p>
            <a:endParaRPr lang="en-GB" sz="2800" i="1" dirty="0" smtClean="0"/>
          </a:p>
          <a:p>
            <a:r>
              <a:rPr lang="en-GB" sz="2800" b="1" i="1" dirty="0" smtClean="0"/>
              <a:t>Why video/computer games?</a:t>
            </a:r>
          </a:p>
          <a:p>
            <a:endParaRPr lang="en-GB" sz="2800" b="1" i="1" dirty="0"/>
          </a:p>
          <a:p>
            <a:pPr marL="342900" indent="-342900" algn="just">
              <a:buAutoNum type="arabicPeriod"/>
            </a:pPr>
            <a:r>
              <a:rPr lang="en-GB" sz="2800" b="1" dirty="0" smtClean="0"/>
              <a:t>Mass popularity and huge industry</a:t>
            </a:r>
          </a:p>
          <a:p>
            <a:pPr algn="just"/>
            <a:endParaRPr lang="en-GB" b="1" dirty="0"/>
          </a:p>
          <a:p>
            <a:pPr algn="just"/>
            <a:r>
              <a:rPr lang="en-GB" sz="2800" dirty="0"/>
              <a:t>Worldwide box-office revenue for the film industry in 2013 was </a:t>
            </a:r>
            <a:r>
              <a:rPr lang="en-GB" sz="2800" dirty="0" smtClean="0"/>
              <a:t>US$35.9 </a:t>
            </a:r>
            <a:r>
              <a:rPr lang="en-GB" sz="2800" dirty="0"/>
              <a:t>billion (source Theatrical Market Statistics 2013).</a:t>
            </a:r>
          </a:p>
          <a:p>
            <a:pPr algn="just"/>
            <a:endParaRPr lang="en-GB" sz="2800" dirty="0"/>
          </a:p>
          <a:p>
            <a:pPr algn="just"/>
            <a:r>
              <a:rPr lang="en-GB" sz="2800" dirty="0"/>
              <a:t>Worldwide revenue for the video game industry in 2013 was </a:t>
            </a:r>
            <a:r>
              <a:rPr lang="en-GB" sz="2800" dirty="0" smtClean="0"/>
              <a:t>US$70.4 </a:t>
            </a:r>
            <a:r>
              <a:rPr lang="en-GB" sz="2800" dirty="0"/>
              <a:t>billion (source: 2013 Global Games Market Report</a:t>
            </a:r>
            <a:r>
              <a:rPr lang="en-GB" sz="2800" dirty="0" smtClean="0"/>
              <a:t>).</a:t>
            </a:r>
          </a:p>
          <a:p>
            <a:pPr algn="just"/>
            <a:endParaRPr lang="en-GB" dirty="0"/>
          </a:p>
          <a:p>
            <a:pPr algn="just"/>
            <a:endParaRPr lang="en-GB" dirty="0" smtClean="0"/>
          </a:p>
          <a:p>
            <a:pPr algn="just"/>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42557711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5822"/>
            <a:ext cx="9144001" cy="7190339"/>
          </a:xfrm>
          <a:prstGeom prst="rect">
            <a:avLst/>
          </a:prstGeom>
          <a:noFill/>
        </p:spPr>
        <p:txBody>
          <a:bodyPr wrap="square" lIns="540000" tIns="360000" rIns="540000" bIns="360000" rtlCol="0">
            <a:spAutoFit/>
          </a:bodyPr>
          <a:lstStyle/>
          <a:p>
            <a:endParaRPr lang="en-GB" sz="2400" i="1" dirty="0" smtClean="0"/>
          </a:p>
          <a:p>
            <a:r>
              <a:rPr lang="en-GB" sz="2400" b="1" i="1" dirty="0" smtClean="0"/>
              <a:t>Why video/computer games?</a:t>
            </a:r>
          </a:p>
          <a:p>
            <a:pPr algn="just"/>
            <a:endParaRPr lang="en-GB" sz="2400" b="1" i="1" dirty="0" smtClean="0"/>
          </a:p>
          <a:p>
            <a:pPr algn="just"/>
            <a:r>
              <a:rPr lang="en-GB" sz="2400" b="1" dirty="0" smtClean="0"/>
              <a:t>2. A recurrent interest in war and history</a:t>
            </a:r>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smtClean="0"/>
          </a:p>
          <a:p>
            <a:pPr algn="just"/>
            <a:r>
              <a:rPr lang="en-GB" b="1" i="1" dirty="0" smtClean="0"/>
              <a:t>War in the Gulf</a:t>
            </a:r>
            <a:r>
              <a:rPr lang="en-GB" b="1" dirty="0" smtClean="0"/>
              <a:t>, Amiga (1993)</a:t>
            </a:r>
          </a:p>
          <a:p>
            <a:pPr algn="just"/>
            <a:r>
              <a:rPr lang="en-GB" b="1" i="1" dirty="0">
                <a:hlinkClick r:id="rId3"/>
              </a:rPr>
              <a:t>https://</a:t>
            </a:r>
            <a:r>
              <a:rPr lang="en-GB" b="1" i="1" dirty="0" smtClean="0">
                <a:hlinkClick r:id="rId3"/>
              </a:rPr>
              <a:t>www.youtube.com/watch?v=FenEJ1U0exU</a:t>
            </a:r>
            <a:r>
              <a:rPr lang="en-GB" b="1" i="1" dirty="0" smtClean="0"/>
              <a:t> ; 2:20 onwards</a:t>
            </a:r>
          </a:p>
          <a:p>
            <a:pPr algn="just"/>
            <a:endParaRPr lang="en-GB" dirty="0"/>
          </a:p>
        </p:txBody>
      </p:sp>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688" y="1844824"/>
            <a:ext cx="59436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27292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
            <a:ext cx="3419874" cy="4481905"/>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smtClean="0"/>
              <a:t>2. A recurrent interest in war and history</a:t>
            </a:r>
          </a:p>
          <a:p>
            <a:pPr algn="just"/>
            <a:endParaRPr lang="en-GB" b="1" dirty="0"/>
          </a:p>
          <a:p>
            <a:pPr algn="just"/>
            <a:r>
              <a:rPr lang="en-GB" i="1" dirty="0" smtClean="0"/>
              <a:t>Sid Meier’s Civilization</a:t>
            </a:r>
            <a:r>
              <a:rPr lang="en-GB" dirty="0" smtClean="0"/>
              <a:t>,</a:t>
            </a:r>
          </a:p>
          <a:p>
            <a:pPr algn="just"/>
            <a:r>
              <a:rPr lang="en-GB" dirty="0" smtClean="0"/>
              <a:t>Amiga (1991) </a:t>
            </a:r>
          </a:p>
          <a:p>
            <a:pPr algn="just"/>
            <a:endParaRPr lang="en-GB" b="1" i="1" dirty="0"/>
          </a:p>
          <a:p>
            <a:pPr algn="just"/>
            <a:endParaRPr lang="en-GB" dirty="0" smtClean="0"/>
          </a:p>
          <a:p>
            <a:pPr algn="just"/>
            <a:endParaRPr lang="en-GB" dirty="0"/>
          </a:p>
          <a:p>
            <a:pPr algn="just"/>
            <a:endParaRPr lang="en-GB" dirty="0"/>
          </a:p>
          <a:p>
            <a:pPr algn="just"/>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5475"/>
            <a:ext cx="5586649" cy="40908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12" y="3928662"/>
            <a:ext cx="3656181"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78718" y="3928662"/>
            <a:ext cx="4679911"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64579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082343"/>
          </a:xfrm>
          <a:prstGeom prst="rect">
            <a:avLst/>
          </a:prstGeom>
          <a:noFill/>
        </p:spPr>
        <p:txBody>
          <a:bodyPr wrap="square" lIns="540000" tIns="360000" rIns="540000" bIns="360000" rtlCol="0">
            <a:spAutoFit/>
          </a:bodyPr>
          <a:lstStyle/>
          <a:p>
            <a:pPr algn="just"/>
            <a:r>
              <a:rPr lang="en-GB" sz="2000" b="1" dirty="0"/>
              <a:t>3</a:t>
            </a:r>
            <a:r>
              <a:rPr lang="en-GB" sz="2000" b="1" dirty="0" smtClean="0"/>
              <a:t>. Overlaps between movies and video games </a:t>
            </a:r>
          </a:p>
          <a:p>
            <a:pPr algn="just"/>
            <a:endParaRPr lang="en-GB" sz="2000" b="1" dirty="0"/>
          </a:p>
          <a:p>
            <a:pPr algn="just"/>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r>
              <a:rPr lang="en-GB" sz="1400" dirty="0" smtClean="0"/>
              <a:t>(</a:t>
            </a:r>
            <a:r>
              <a:rPr lang="en-GB" i="1" dirty="0" smtClean="0"/>
              <a:t>Medal of </a:t>
            </a:r>
            <a:r>
              <a:rPr lang="en-GB" i="1" dirty="0" err="1" smtClean="0"/>
              <a:t>Honor</a:t>
            </a:r>
            <a:r>
              <a:rPr lang="en-GB" i="1" dirty="0" smtClean="0"/>
              <a:t> </a:t>
            </a:r>
            <a:r>
              <a:rPr lang="en-GB" dirty="0" smtClean="0"/>
              <a:t>[1999]</a:t>
            </a:r>
            <a:r>
              <a:rPr lang="en-GB" i="1" dirty="0" smtClean="0"/>
              <a:t> </a:t>
            </a:r>
            <a:r>
              <a:rPr lang="en-GB" dirty="0" smtClean="0"/>
              <a:t>trailer </a:t>
            </a:r>
            <a:r>
              <a:rPr lang="en-GB" dirty="0" smtClean="0">
                <a:hlinkClick r:id="rId3"/>
              </a:rPr>
              <a:t>https</a:t>
            </a:r>
            <a:r>
              <a:rPr lang="en-GB" dirty="0">
                <a:hlinkClick r:id="rId3"/>
              </a:rPr>
              <a:t>://</a:t>
            </a:r>
            <a:r>
              <a:rPr lang="en-GB" dirty="0" smtClean="0">
                <a:hlinkClick r:id="rId3"/>
              </a:rPr>
              <a:t>www.youtube.com/watch?v=wUwo3yyW9yg</a:t>
            </a:r>
            <a:endParaRPr lang="en-GB" dirty="0" smtClean="0"/>
          </a:p>
          <a:p>
            <a:pPr algn="just"/>
            <a:r>
              <a:rPr lang="en-GB" dirty="0" smtClean="0"/>
              <a:t>(</a:t>
            </a:r>
            <a:r>
              <a:rPr lang="en-GB" i="1" dirty="0" smtClean="0"/>
              <a:t>Saving Private </a:t>
            </a:r>
            <a:r>
              <a:rPr lang="en-GB" dirty="0" smtClean="0"/>
              <a:t>Ryan [1998] trailer </a:t>
            </a:r>
            <a:r>
              <a:rPr lang="en-GB" dirty="0" smtClean="0">
                <a:hlinkClick r:id="rId4"/>
              </a:rPr>
              <a:t>https://www.youtube.com/watch?v=vwAxi4A2YcY</a:t>
            </a:r>
            <a:r>
              <a:rPr lang="en-GB" dirty="0" smtClean="0"/>
              <a:t> )</a:t>
            </a:r>
            <a:endParaRPr lang="en-GB" dirty="0"/>
          </a:p>
          <a:p>
            <a:pPr algn="just"/>
            <a:endParaRPr lang="en-GB" sz="2800" b="1" dirty="0" smtClean="0"/>
          </a:p>
          <a:p>
            <a:pPr algn="just"/>
            <a:endParaRPr lang="en-GB" sz="2800" b="1" dirty="0" smtClean="0"/>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601" y="1124743"/>
            <a:ext cx="2857500"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1058843"/>
            <a:ext cx="2088232" cy="295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1000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5620679"/>
          </a:xfrm>
          <a:prstGeom prst="rect">
            <a:avLst/>
          </a:prstGeom>
          <a:noFill/>
        </p:spPr>
        <p:txBody>
          <a:bodyPr wrap="square" lIns="540000" tIns="360000" rIns="540000" bIns="360000" rtlCol="0">
            <a:spAutoFit/>
          </a:bodyPr>
          <a:lstStyle/>
          <a:p>
            <a:r>
              <a:rPr lang="en-GB" sz="2400" b="1" i="1" dirty="0" smtClean="0"/>
              <a:t>Why video/computer games?</a:t>
            </a:r>
          </a:p>
          <a:p>
            <a:pPr algn="just"/>
            <a:endParaRPr lang="en-GB" sz="2400" b="1" i="1" dirty="0" smtClean="0"/>
          </a:p>
          <a:p>
            <a:pPr algn="just"/>
            <a:r>
              <a:rPr lang="en-US" sz="2400" b="1" dirty="0"/>
              <a:t>4</a:t>
            </a:r>
            <a:r>
              <a:rPr lang="en-US" sz="2400" b="1" dirty="0" smtClean="0"/>
              <a:t>. Have video games trumped movies as a medium through which we learn about war and history? And, if so, is this a bad thing?</a:t>
            </a:r>
            <a:endParaRPr lang="en-GB" sz="2400" b="1" dirty="0" smtClean="0"/>
          </a:p>
          <a:p>
            <a:pPr algn="just"/>
            <a:endParaRPr lang="en-GB" b="1" dirty="0"/>
          </a:p>
          <a:p>
            <a:pPr algn="just"/>
            <a:r>
              <a:rPr lang="en-GB" sz="1600" dirty="0" smtClean="0"/>
              <a:t>“Today</a:t>
            </a:r>
            <a:r>
              <a:rPr lang="en-GB" sz="1600" dirty="0"/>
              <a:t>, the chief source </a:t>
            </a:r>
            <a:r>
              <a:rPr lang="en-GB" sz="1600" dirty="0" smtClean="0"/>
              <a:t>of historical </a:t>
            </a:r>
            <a:r>
              <a:rPr lang="en-GB" sz="1600" dirty="0"/>
              <a:t>knowledge for the majority of the population-outside of the </a:t>
            </a:r>
            <a:r>
              <a:rPr lang="en-GB" sz="1600" dirty="0" smtClean="0"/>
              <a:t>much despised textbook-must </a:t>
            </a:r>
            <a:r>
              <a:rPr lang="en-GB" sz="1600" dirty="0"/>
              <a:t>surely be the visual media, a set of institutions that </a:t>
            </a:r>
            <a:r>
              <a:rPr lang="en-GB" sz="1600" dirty="0" smtClean="0"/>
              <a:t>lie almost </a:t>
            </a:r>
            <a:r>
              <a:rPr lang="en-GB" sz="1600" dirty="0"/>
              <a:t>wholly outside the control of those of us who devote our lives to history</a:t>
            </a:r>
            <a:r>
              <a:rPr lang="en-GB" sz="1600" dirty="0" smtClean="0"/>
              <a:t>.”</a:t>
            </a:r>
          </a:p>
          <a:p>
            <a:pPr algn="just"/>
            <a:r>
              <a:rPr lang="en-GB" sz="1600" dirty="0" smtClean="0"/>
              <a:t>	“ … No matter </a:t>
            </a:r>
            <a:r>
              <a:rPr lang="en-GB" sz="1600" dirty="0"/>
              <a:t>how serious or honest the filmmakers, and no matter how </a:t>
            </a:r>
            <a:r>
              <a:rPr lang="en-GB" sz="1600" dirty="0" smtClean="0"/>
              <a:t>deeply committed </a:t>
            </a:r>
            <a:r>
              <a:rPr lang="en-GB" sz="1600" dirty="0"/>
              <a:t>they are to rendering the subject faithfully, the history that </a:t>
            </a:r>
            <a:r>
              <a:rPr lang="en-GB" sz="1600" dirty="0" smtClean="0"/>
              <a:t>finally appears </a:t>
            </a:r>
            <a:r>
              <a:rPr lang="en-GB" sz="1600" dirty="0"/>
              <a:t>on the screen can never fully satisfy the historian as historian (</a:t>
            </a:r>
            <a:r>
              <a:rPr lang="en-GB" sz="1600" dirty="0" smtClean="0"/>
              <a:t>although it </a:t>
            </a:r>
            <a:r>
              <a:rPr lang="en-GB" sz="1600" dirty="0"/>
              <a:t>may satisfy the historian as filmgoer</a:t>
            </a:r>
            <a:r>
              <a:rPr lang="en-GB" sz="1600" dirty="0" smtClean="0"/>
              <a:t>).”</a:t>
            </a:r>
          </a:p>
          <a:p>
            <a:pPr marL="285750" indent="-285750" algn="just">
              <a:buFontTx/>
              <a:buChar char="-"/>
            </a:pPr>
            <a:r>
              <a:rPr lang="en-US" sz="1600" dirty="0" smtClean="0"/>
              <a:t>Robert </a:t>
            </a:r>
            <a:r>
              <a:rPr lang="en-US" sz="1600" dirty="0"/>
              <a:t>A. </a:t>
            </a:r>
            <a:r>
              <a:rPr lang="en-US" sz="1600" dirty="0" err="1"/>
              <a:t>Rosenstone</a:t>
            </a:r>
            <a:r>
              <a:rPr lang="en-US" sz="1600" dirty="0"/>
              <a:t>, ‘</a:t>
            </a:r>
            <a:r>
              <a:rPr lang="en-GB" sz="1600" dirty="0"/>
              <a:t>History in Images/History in Words: Reflections on the Possibility of Really Putting History onto </a:t>
            </a:r>
            <a:r>
              <a:rPr lang="en-GB" sz="1600" dirty="0" smtClean="0"/>
              <a:t>Film’ </a:t>
            </a:r>
            <a:r>
              <a:rPr lang="en-GB" sz="1600" i="1" dirty="0"/>
              <a:t>The American Historical Review</a:t>
            </a:r>
            <a:r>
              <a:rPr lang="en-GB" sz="1600" dirty="0"/>
              <a:t>, (Vol. 93, No. 5, December 1988</a:t>
            </a:r>
            <a:r>
              <a:rPr lang="en-GB" sz="1600" dirty="0" smtClean="0"/>
              <a:t>),</a:t>
            </a:r>
            <a:r>
              <a:rPr lang="en-GB" sz="1600" dirty="0"/>
              <a:t> pp. </a:t>
            </a:r>
            <a:r>
              <a:rPr lang="en-GB" sz="1600" dirty="0" smtClean="0"/>
              <a:t>1173–1185</a:t>
            </a:r>
          </a:p>
          <a:p>
            <a:pPr algn="just"/>
            <a:endParaRPr lang="en-GB" sz="2000" dirty="0" smtClean="0"/>
          </a:p>
        </p:txBody>
      </p:sp>
    </p:spTree>
    <p:extLst>
      <p:ext uri="{BB962C8B-B14F-4D97-AF65-F5344CB8AC3E}">
        <p14:creationId xmlns:p14="http://schemas.microsoft.com/office/powerpoint/2010/main" val="4535860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7344227"/>
          </a:xfrm>
          <a:prstGeom prst="rect">
            <a:avLst/>
          </a:prstGeom>
          <a:noFill/>
        </p:spPr>
        <p:txBody>
          <a:bodyPr wrap="square" lIns="540000" tIns="360000" rIns="540000" bIns="360000" rtlCol="0">
            <a:spAutoFit/>
          </a:bodyPr>
          <a:lstStyle/>
          <a:p>
            <a:r>
              <a:rPr lang="en-GB" sz="2400" b="1" i="1" dirty="0" smtClean="0"/>
              <a:t>Why video/computer games?</a:t>
            </a:r>
          </a:p>
          <a:p>
            <a:pPr algn="just"/>
            <a:endParaRPr lang="en-GB" sz="2400" b="1" i="1" dirty="0" smtClean="0"/>
          </a:p>
          <a:p>
            <a:pPr algn="just"/>
            <a:r>
              <a:rPr lang="en-US" sz="2400" b="1" dirty="0" smtClean="0"/>
              <a:t>4. Have video games trumped movies as a medium through which we learn about war and history? And, if so, is this a bad thing?</a:t>
            </a:r>
            <a:endParaRPr lang="en-GB" sz="2400" b="1" dirty="0" smtClean="0"/>
          </a:p>
          <a:p>
            <a:pPr algn="just"/>
            <a:endParaRPr lang="en-GB" b="1" dirty="0"/>
          </a:p>
          <a:p>
            <a:pPr algn="just"/>
            <a:r>
              <a:rPr lang="en-GB" sz="1600" dirty="0" smtClean="0"/>
              <a:t>“Today</a:t>
            </a:r>
            <a:r>
              <a:rPr lang="en-GB" sz="1600" dirty="0"/>
              <a:t>, the chief source </a:t>
            </a:r>
            <a:r>
              <a:rPr lang="en-GB" sz="1600" dirty="0" smtClean="0"/>
              <a:t>of historical </a:t>
            </a:r>
            <a:r>
              <a:rPr lang="en-GB" sz="1600" dirty="0"/>
              <a:t>knowledge for the majority of the population-outside of the </a:t>
            </a:r>
            <a:r>
              <a:rPr lang="en-GB" sz="1600" dirty="0" smtClean="0"/>
              <a:t>much despised textbook-must </a:t>
            </a:r>
            <a:r>
              <a:rPr lang="en-GB" sz="1600" dirty="0"/>
              <a:t>surely be the visual media, a set of institutions that </a:t>
            </a:r>
            <a:r>
              <a:rPr lang="en-GB" sz="1600" dirty="0" smtClean="0"/>
              <a:t>lie almost </a:t>
            </a:r>
            <a:r>
              <a:rPr lang="en-GB" sz="1600" dirty="0"/>
              <a:t>wholly outside the control of those of us who devote our lives to history</a:t>
            </a:r>
            <a:r>
              <a:rPr lang="en-GB" sz="1600" dirty="0" smtClean="0"/>
              <a:t>.”</a:t>
            </a:r>
          </a:p>
          <a:p>
            <a:pPr algn="just"/>
            <a:r>
              <a:rPr lang="en-GB" sz="1600" dirty="0" smtClean="0"/>
              <a:t>	“ … No matter </a:t>
            </a:r>
            <a:r>
              <a:rPr lang="en-GB" sz="1600" dirty="0"/>
              <a:t>how serious or honest the filmmakers, and no matter how </a:t>
            </a:r>
            <a:r>
              <a:rPr lang="en-GB" sz="1600" dirty="0" smtClean="0"/>
              <a:t>deeply committed </a:t>
            </a:r>
            <a:r>
              <a:rPr lang="en-GB" sz="1600" dirty="0"/>
              <a:t>they are to rendering the subject faithfully, the history that </a:t>
            </a:r>
            <a:r>
              <a:rPr lang="en-GB" sz="1600" dirty="0" smtClean="0"/>
              <a:t>finally appears </a:t>
            </a:r>
            <a:r>
              <a:rPr lang="en-GB" sz="1600" dirty="0"/>
              <a:t>on the screen can never fully satisfy the historian as historian (</a:t>
            </a:r>
            <a:r>
              <a:rPr lang="en-GB" sz="1600" dirty="0" smtClean="0"/>
              <a:t>although it </a:t>
            </a:r>
            <a:r>
              <a:rPr lang="en-GB" sz="1600" dirty="0"/>
              <a:t>may satisfy the historian as filmgoer</a:t>
            </a:r>
            <a:r>
              <a:rPr lang="en-GB" sz="1600" dirty="0" smtClean="0"/>
              <a:t>).”</a:t>
            </a:r>
          </a:p>
          <a:p>
            <a:pPr marL="285750" indent="-285750" algn="just">
              <a:buFontTx/>
              <a:buChar char="-"/>
            </a:pPr>
            <a:r>
              <a:rPr lang="en-US" sz="1600" dirty="0" smtClean="0"/>
              <a:t>Robert </a:t>
            </a:r>
            <a:r>
              <a:rPr lang="en-US" sz="1600" dirty="0"/>
              <a:t>A. </a:t>
            </a:r>
            <a:r>
              <a:rPr lang="en-US" sz="1600" dirty="0" err="1"/>
              <a:t>Rosenstone</a:t>
            </a:r>
            <a:r>
              <a:rPr lang="en-US" sz="1600" dirty="0"/>
              <a:t>, ‘</a:t>
            </a:r>
            <a:r>
              <a:rPr lang="en-GB" sz="1600" dirty="0"/>
              <a:t>History in Images/History in Words: Reflections on the Possibility of Really Putting History onto </a:t>
            </a:r>
            <a:r>
              <a:rPr lang="en-GB" sz="1600" dirty="0" smtClean="0"/>
              <a:t>Film’ </a:t>
            </a:r>
            <a:r>
              <a:rPr lang="en-GB" sz="1600" i="1" dirty="0"/>
              <a:t>The American Historical Review</a:t>
            </a:r>
            <a:r>
              <a:rPr lang="en-GB" sz="1600" dirty="0"/>
              <a:t>, (Vol. 93, No. 5, December 1988</a:t>
            </a:r>
            <a:r>
              <a:rPr lang="en-GB" sz="1600" dirty="0" smtClean="0"/>
              <a:t>),</a:t>
            </a:r>
            <a:r>
              <a:rPr lang="en-GB" sz="1600" dirty="0"/>
              <a:t> pp. </a:t>
            </a:r>
            <a:r>
              <a:rPr lang="en-GB" sz="1600" dirty="0" smtClean="0"/>
              <a:t>1173–1185</a:t>
            </a:r>
          </a:p>
          <a:p>
            <a:pPr algn="just"/>
            <a:endParaRPr lang="en-GB" sz="2000" dirty="0" smtClean="0"/>
          </a:p>
          <a:p>
            <a:pPr algn="just"/>
            <a:r>
              <a:rPr lang="en-GB" sz="2400" b="1" dirty="0" smtClean="0"/>
              <a:t>But, as we have seen, by the time </a:t>
            </a:r>
            <a:r>
              <a:rPr lang="en-GB" sz="2400" b="1" dirty="0"/>
              <a:t>he wrote </a:t>
            </a:r>
            <a:r>
              <a:rPr lang="en-GB" sz="2400" b="1" i="1" dirty="0"/>
              <a:t>History on Film/Film on </a:t>
            </a:r>
            <a:r>
              <a:rPr lang="en-GB" sz="2400" b="1" i="1" dirty="0" smtClean="0"/>
              <a:t>History </a:t>
            </a:r>
            <a:r>
              <a:rPr lang="en-GB" sz="2400" b="1" dirty="0" smtClean="0"/>
              <a:t>(2006), </a:t>
            </a:r>
            <a:r>
              <a:rPr lang="en-GB" sz="2400" b="1" dirty="0" err="1" smtClean="0"/>
              <a:t>Rosentone</a:t>
            </a:r>
            <a:r>
              <a:rPr lang="en-GB" sz="2400" b="1" dirty="0" smtClean="0"/>
              <a:t> extolled the virtues of cinematic history: </a:t>
            </a:r>
            <a:r>
              <a:rPr lang="en-GB" sz="2400" b="1" i="1" dirty="0" smtClean="0"/>
              <a:t>might video games be ripe for similar scholarly (re)evaluation?</a:t>
            </a:r>
            <a:endParaRPr lang="en-GB" sz="2400" i="1" dirty="0"/>
          </a:p>
        </p:txBody>
      </p:sp>
    </p:spTree>
    <p:extLst>
      <p:ext uri="{BB962C8B-B14F-4D97-AF65-F5344CB8AC3E}">
        <p14:creationId xmlns:p14="http://schemas.microsoft.com/office/powerpoint/2010/main" val="18209091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9144001" cy="654400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smtClean="0"/>
              <a:t>“ … </a:t>
            </a:r>
            <a:r>
              <a:rPr lang="en-US" sz="2000" dirty="0"/>
              <a:t>‘the study of those games that in some way represent the past or relate to </a:t>
            </a:r>
            <a:r>
              <a:rPr lang="en-US" sz="2000" dirty="0" smtClean="0"/>
              <a:t>discourses about </a:t>
            </a:r>
            <a:r>
              <a:rPr lang="en-US" sz="2000" dirty="0"/>
              <a:t>it</a:t>
            </a:r>
            <a:r>
              <a:rPr lang="en-US" sz="2000" dirty="0" smtClean="0"/>
              <a:t>’”</a:t>
            </a:r>
          </a:p>
          <a:p>
            <a:pPr algn="just"/>
            <a:endParaRPr lang="en-GB" sz="2000" b="1" dirty="0"/>
          </a:p>
          <a:p>
            <a:pPr algn="just"/>
            <a:r>
              <a:rPr lang="en-GB" sz="2000" b="1" dirty="0" smtClean="0"/>
              <a:t>“ … </a:t>
            </a:r>
            <a:r>
              <a:rPr lang="en-US" sz="2000" dirty="0"/>
              <a:t>‘the study of games that in some way </a:t>
            </a:r>
            <a:r>
              <a:rPr lang="en-US" sz="2000" dirty="0" smtClean="0"/>
              <a:t>represent the </a:t>
            </a:r>
            <a:r>
              <a:rPr lang="en-US" sz="2000" dirty="0"/>
              <a:t>past or relate to discourses about it, the potential applications of such </a:t>
            </a:r>
            <a:r>
              <a:rPr lang="en-US" sz="2000" dirty="0" smtClean="0"/>
              <a:t>games to </a:t>
            </a:r>
            <a:r>
              <a:rPr lang="en-US" sz="2000" dirty="0"/>
              <a:t>different domains of activity and knowledge, and the practices, </a:t>
            </a:r>
            <a:r>
              <a:rPr lang="en-US" sz="2000" dirty="0" smtClean="0"/>
              <a:t>motivations and </a:t>
            </a:r>
            <a:r>
              <a:rPr lang="en-US" sz="2000" dirty="0"/>
              <a:t>interpretations of players of these games and other stakeholders involved </a:t>
            </a:r>
            <a:r>
              <a:rPr lang="en-US" sz="2000" dirty="0" smtClean="0"/>
              <a:t>in their </a:t>
            </a:r>
            <a:r>
              <a:rPr lang="en-US" sz="2000" dirty="0"/>
              <a:t>production or consumption</a:t>
            </a:r>
            <a:r>
              <a:rPr lang="en-US" sz="2000" dirty="0" smtClean="0"/>
              <a:t>.’”</a:t>
            </a:r>
          </a:p>
          <a:p>
            <a:endParaRPr lang="en-GB" sz="2000" b="1" dirty="0"/>
          </a:p>
          <a:p>
            <a:pPr marL="342900" indent="-342900" algn="just">
              <a:buFontTx/>
              <a:buChar char="-"/>
            </a:pPr>
            <a:r>
              <a:rPr lang="en-US" sz="2000" dirty="0" smtClean="0"/>
              <a:t>Adam </a:t>
            </a:r>
            <a:r>
              <a:rPr lang="en-US" sz="2000" dirty="0"/>
              <a:t>Chapman, Anna </a:t>
            </a:r>
            <a:r>
              <a:rPr lang="en-US" sz="2000" dirty="0" err="1"/>
              <a:t>Foka</a:t>
            </a:r>
            <a:r>
              <a:rPr lang="en-US" sz="2000" dirty="0"/>
              <a:t> &amp; Jonathan </a:t>
            </a:r>
            <a:r>
              <a:rPr lang="en-US" sz="2000" dirty="0" smtClean="0"/>
              <a:t>Westin, ‘Introduction: What Is Historical Game Studies?’ </a:t>
            </a:r>
            <a:r>
              <a:rPr lang="en-US" sz="2000" i="1" dirty="0" smtClean="0"/>
              <a:t>Rethinking History</a:t>
            </a:r>
            <a:r>
              <a:rPr lang="en-US" sz="2000" dirty="0"/>
              <a:t> </a:t>
            </a:r>
            <a:r>
              <a:rPr lang="en-US" sz="2000" dirty="0" smtClean="0"/>
              <a:t>(2016), pp. 4–5. </a:t>
            </a:r>
            <a:r>
              <a:rPr lang="en-US" sz="2000" b="1" dirty="0" smtClean="0"/>
              <a:t>Forthcoming print edition on computer games</a:t>
            </a:r>
          </a:p>
          <a:p>
            <a:pPr marL="342900" indent="-342900" algn="just">
              <a:buFontTx/>
              <a:buChar char="-"/>
            </a:pPr>
            <a:endParaRPr lang="en-US" sz="2000" dirty="0" smtClean="0"/>
          </a:p>
          <a:p>
            <a:pPr algn="just"/>
            <a:endParaRPr lang="en-GB" dirty="0"/>
          </a:p>
        </p:txBody>
      </p:sp>
    </p:spTree>
    <p:extLst>
      <p:ext uri="{BB962C8B-B14F-4D97-AF65-F5344CB8AC3E}">
        <p14:creationId xmlns:p14="http://schemas.microsoft.com/office/powerpoint/2010/main" val="30586018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3466243"/>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a:t>5</a:t>
            </a:r>
            <a:r>
              <a:rPr lang="en-GB" sz="2000" b="1" dirty="0" smtClean="0"/>
              <a:t>. Emerging scholarly field</a:t>
            </a:r>
          </a:p>
          <a:p>
            <a:pPr algn="r"/>
            <a:r>
              <a:rPr lang="en-GB" sz="2000" b="1" dirty="0" smtClean="0"/>
              <a:t>‘Historical Game Studies’ </a:t>
            </a:r>
          </a:p>
          <a:p>
            <a:pPr algn="just"/>
            <a:endParaRPr lang="en-GB" sz="2000" b="1" dirty="0"/>
          </a:p>
          <a:p>
            <a:pPr algn="just"/>
            <a:endParaRPr lang="en-GB" sz="2000" dirty="0" smtClean="0"/>
          </a:p>
          <a:p>
            <a:pPr algn="just"/>
            <a:endParaRPr lang="en-GB" sz="2000" dirty="0"/>
          </a:p>
          <a:p>
            <a:pPr algn="just"/>
            <a:endParaRPr lang="en-US" sz="2000" dirty="0" smtClean="0"/>
          </a:p>
          <a:p>
            <a:pPr algn="just"/>
            <a:endParaRPr lang="en-GB" dirty="0"/>
          </a:p>
        </p:txBody>
      </p:sp>
      <p:pic>
        <p:nvPicPr>
          <p:cNvPr id="3" name="Picture 2"/>
          <p:cNvPicPr>
            <a:picLocks noChangeAspect="1"/>
          </p:cNvPicPr>
          <p:nvPr/>
        </p:nvPicPr>
        <p:blipFill>
          <a:blip r:embed="rId2"/>
          <a:stretch>
            <a:fillRect/>
          </a:stretch>
        </p:blipFill>
        <p:spPr>
          <a:xfrm>
            <a:off x="4211960" y="1835064"/>
            <a:ext cx="3084126" cy="4601516"/>
          </a:xfrm>
          <a:prstGeom prst="rect">
            <a:avLst/>
          </a:prstGeom>
        </p:spPr>
      </p:pic>
      <p:pic>
        <p:nvPicPr>
          <p:cNvPr id="4" name="Picture 3"/>
          <p:cNvPicPr>
            <a:picLocks noChangeAspect="1"/>
          </p:cNvPicPr>
          <p:nvPr/>
        </p:nvPicPr>
        <p:blipFill>
          <a:blip r:embed="rId3"/>
          <a:stretch>
            <a:fillRect/>
          </a:stretch>
        </p:blipFill>
        <p:spPr>
          <a:xfrm>
            <a:off x="1043608" y="1835064"/>
            <a:ext cx="3013525" cy="4621256"/>
          </a:xfrm>
          <a:prstGeom prst="rect">
            <a:avLst/>
          </a:prstGeom>
        </p:spPr>
      </p:pic>
    </p:spTree>
    <p:extLst>
      <p:ext uri="{BB962C8B-B14F-4D97-AF65-F5344CB8AC3E}">
        <p14:creationId xmlns:p14="http://schemas.microsoft.com/office/powerpoint/2010/main" val="391133564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694411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smtClean="0"/>
              <a:t>“</a:t>
            </a:r>
            <a:r>
              <a:rPr lang="en-US" sz="2000" dirty="0"/>
              <a:t>Some researchers have lauded the capabilities of </a:t>
            </a:r>
            <a:r>
              <a:rPr lang="en-US" sz="2000" i="1" dirty="0"/>
              <a:t>Civilization</a:t>
            </a:r>
            <a:r>
              <a:rPr lang="en-US" sz="2000" dirty="0"/>
              <a:t> </a:t>
            </a:r>
            <a:r>
              <a:rPr lang="en-US" sz="2000" dirty="0" smtClean="0"/>
              <a:t>the </a:t>
            </a:r>
            <a:r>
              <a:rPr lang="en-US" sz="2000" dirty="0"/>
              <a:t>classroom. </a:t>
            </a:r>
            <a:r>
              <a:rPr lang="en-US" sz="2000" dirty="0" smtClean="0"/>
              <a:t>[Tom] Taylor found </a:t>
            </a:r>
            <a:r>
              <a:rPr lang="en-US" sz="2000" dirty="0"/>
              <a:t>that integrating </a:t>
            </a:r>
            <a:r>
              <a:rPr lang="en-US" sz="2000" i="1" dirty="0" smtClean="0"/>
              <a:t>Civilization II </a:t>
            </a:r>
            <a:r>
              <a:rPr lang="en-US" sz="2000" dirty="0"/>
              <a:t>into his ‘Introduction to Modern World History’ module helped </a:t>
            </a:r>
            <a:r>
              <a:rPr lang="en-US" sz="2000" dirty="0" smtClean="0"/>
              <a:t>students understand </a:t>
            </a:r>
            <a:r>
              <a:rPr lang="en-US" sz="2000" i="1" dirty="0"/>
              <a:t>The Rise and Fall of Great </a:t>
            </a:r>
            <a:r>
              <a:rPr lang="en-US" sz="2000" i="1" dirty="0" smtClean="0"/>
              <a:t>Powers </a:t>
            </a:r>
            <a:r>
              <a:rPr lang="en-US" sz="2000" dirty="0" smtClean="0"/>
              <a:t>([Paul] Kennedy </a:t>
            </a:r>
            <a:r>
              <a:rPr lang="en-US" sz="2000" dirty="0"/>
              <a:t>1987) and found </a:t>
            </a:r>
            <a:r>
              <a:rPr lang="en-US" sz="2000" dirty="0" smtClean="0"/>
              <a:t>the ‘</a:t>
            </a:r>
            <a:r>
              <a:rPr lang="en-US" sz="2000" dirty="0"/>
              <a:t>simulation to be a great way to represent the complexities of Kennedy’s model </a:t>
            </a:r>
            <a:r>
              <a:rPr lang="en-US" sz="2000" dirty="0" smtClean="0"/>
              <a:t>in a </a:t>
            </a:r>
            <a:r>
              <a:rPr lang="en-US" sz="2000" dirty="0"/>
              <a:t>dynamic, visible way’ </a:t>
            </a:r>
            <a:r>
              <a:rPr lang="en-US" sz="2000" dirty="0" smtClean="0"/>
              <a:t>([Taylor, ‘</a:t>
            </a:r>
            <a:r>
              <a:rPr lang="en-US" sz="2000" dirty="0"/>
              <a:t>Historical Simulations and the Future of the Historical </a:t>
            </a:r>
            <a:r>
              <a:rPr lang="en-US" sz="2000" dirty="0" smtClean="0"/>
              <a:t>Narrative,’ </a:t>
            </a:r>
            <a:r>
              <a:rPr lang="en-US" sz="2000" i="1" dirty="0" smtClean="0"/>
              <a:t>History and Computing</a:t>
            </a:r>
            <a:r>
              <a:rPr lang="en-US" sz="2000" dirty="0" smtClean="0"/>
              <a:t>, 2003]). </a:t>
            </a:r>
            <a:r>
              <a:rPr lang="en-US" sz="2000" dirty="0"/>
              <a:t>Students ‘overwhelmingly note[d] in </a:t>
            </a:r>
            <a:r>
              <a:rPr lang="en-US" sz="2000" dirty="0" smtClean="0"/>
              <a:t>their evaluations </a:t>
            </a:r>
            <a:r>
              <a:rPr lang="en-US" sz="2000" dirty="0"/>
              <a:t>how it helps them “see and experience” Kennedy’s </a:t>
            </a:r>
            <a:r>
              <a:rPr lang="en-US" sz="2000" dirty="0" smtClean="0"/>
              <a:t>arguments.’  </a:t>
            </a:r>
            <a:r>
              <a:rPr lang="en-US" sz="2000" dirty="0"/>
              <a:t>This relationship was seemingly reciprocal. As one student stated</a:t>
            </a:r>
            <a:r>
              <a:rPr lang="en-US" sz="2000" dirty="0" smtClean="0"/>
              <a:t>,</a:t>
            </a:r>
            <a:r>
              <a:rPr lang="en-US" sz="2000" b="1" dirty="0" smtClean="0"/>
              <a:t> ‘</a:t>
            </a:r>
            <a:r>
              <a:rPr lang="en-US" sz="2000" b="1" dirty="0"/>
              <a:t>the readings from Kennedy </a:t>
            </a:r>
            <a:r>
              <a:rPr lang="en-US" sz="2000" b="1" dirty="0" smtClean="0"/>
              <a:t>were </a:t>
            </a:r>
            <a:r>
              <a:rPr lang="en-US" sz="2000" b="1" dirty="0"/>
              <a:t>like having a help line </a:t>
            </a:r>
            <a:r>
              <a:rPr lang="en-US" sz="2000" b="1" dirty="0" smtClean="0"/>
              <a:t>for </a:t>
            </a:r>
            <a:r>
              <a:rPr lang="en-US" sz="2000" b="1" i="1" dirty="0" smtClean="0"/>
              <a:t>Civilization II.</a:t>
            </a:r>
            <a:r>
              <a:rPr lang="en-US" sz="2000" b="1" dirty="0" smtClean="0"/>
              <a:t>’”</a:t>
            </a:r>
          </a:p>
          <a:p>
            <a:pPr marL="342900" indent="-342900" algn="r">
              <a:buFontTx/>
              <a:buChar char="-"/>
            </a:pPr>
            <a:r>
              <a:rPr lang="en-US" dirty="0" smtClean="0"/>
              <a:t>Adam </a:t>
            </a:r>
            <a:r>
              <a:rPr lang="en-US" dirty="0"/>
              <a:t>Chapman</a:t>
            </a:r>
            <a:r>
              <a:rPr lang="en-US" dirty="0" smtClean="0"/>
              <a:t>, ‘Is Sid Meir’s </a:t>
            </a:r>
            <a:r>
              <a:rPr lang="en-US" i="1" dirty="0" smtClean="0"/>
              <a:t>Civilization </a:t>
            </a:r>
            <a:r>
              <a:rPr lang="en-US" dirty="0" smtClean="0"/>
              <a:t>History?’ </a:t>
            </a:r>
            <a:r>
              <a:rPr lang="en-US" i="1" dirty="0" smtClean="0"/>
              <a:t>Rethinking History</a:t>
            </a:r>
            <a:r>
              <a:rPr lang="en-US" dirty="0"/>
              <a:t> </a:t>
            </a:r>
            <a:r>
              <a:rPr lang="en-US" dirty="0" smtClean="0"/>
              <a:t>Vol. 17, No. 3 (2013), pp. 315–316.</a:t>
            </a:r>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0559147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6974895"/>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a:t>“… </a:t>
            </a:r>
            <a:r>
              <a:rPr lang="en-US" sz="2000" dirty="0"/>
              <a:t>For students and teacher, playing with this game was historically </a:t>
            </a:r>
            <a:r>
              <a:rPr lang="en-US" sz="2000" dirty="0" smtClean="0"/>
              <a:t>meaningful and </a:t>
            </a:r>
            <a:r>
              <a:rPr lang="en-US" sz="2000" dirty="0"/>
              <a:t>produced </a:t>
            </a:r>
            <a:r>
              <a:rPr lang="en-US" sz="2000" b="1" dirty="0"/>
              <a:t>intertextual historical narratives </a:t>
            </a:r>
            <a:r>
              <a:rPr lang="en-US" sz="2000" dirty="0"/>
              <a:t>(found in both book and game). This is a simple but important point. In his seminal text </a:t>
            </a:r>
            <a:r>
              <a:rPr lang="en-US" sz="2000" i="1" dirty="0"/>
              <a:t>History on Film/Film on History</a:t>
            </a:r>
            <a:r>
              <a:rPr lang="en-US" sz="2000" dirty="0"/>
              <a:t>, </a:t>
            </a:r>
            <a:r>
              <a:rPr lang="en-US" sz="2000" dirty="0" err="1"/>
              <a:t>Rosenstone</a:t>
            </a:r>
            <a:r>
              <a:rPr lang="en-US" sz="2000" dirty="0"/>
              <a:t> constantly returns to a particular idea when seeking to outline that film can constitute history: ‘the notion of seeing the history film in relation to the larger [historical] discourse is central to the argument’ (</a:t>
            </a:r>
            <a:r>
              <a:rPr lang="en-US" sz="2000" dirty="0" err="1"/>
              <a:t>Rosenstone</a:t>
            </a:r>
            <a:r>
              <a:rPr lang="en-US" sz="2000" dirty="0"/>
              <a:t> 2006, 9). To </a:t>
            </a:r>
            <a:r>
              <a:rPr lang="en-US" sz="2000" dirty="0" smtClean="0"/>
              <a:t>students </a:t>
            </a:r>
            <a:r>
              <a:rPr lang="en-US" sz="2000" dirty="0"/>
              <a:t>playing </a:t>
            </a:r>
            <a:r>
              <a:rPr lang="en-US" sz="2000" i="1" dirty="0"/>
              <a:t>Civilization</a:t>
            </a:r>
            <a:r>
              <a:rPr lang="en-US" sz="2000" dirty="0"/>
              <a:t>, the relationship between Kennedy’s narrative of Western history and the representational values of the algorithms and aesthetics of the simulation was firm and </a:t>
            </a:r>
            <a:r>
              <a:rPr lang="en-US" sz="2000" dirty="0" smtClean="0"/>
              <a:t>useable: </a:t>
            </a:r>
            <a:r>
              <a:rPr lang="en-US" sz="2000" b="1" dirty="0" smtClean="0"/>
              <a:t>players </a:t>
            </a:r>
            <a:r>
              <a:rPr lang="en-US" sz="2000" b="1" dirty="0"/>
              <a:t>did not only engage with a historical videogame but also the larger historical discourse to which it relates</a:t>
            </a:r>
            <a:r>
              <a:rPr lang="en-US" sz="2000" dirty="0"/>
              <a:t>.”</a:t>
            </a:r>
          </a:p>
          <a:p>
            <a:pPr marL="342900" indent="-342900" algn="r">
              <a:buFontTx/>
              <a:buChar char="-"/>
            </a:pPr>
            <a:r>
              <a:rPr lang="en-GB" dirty="0" smtClean="0"/>
              <a:t>C</a:t>
            </a:r>
            <a:r>
              <a:rPr lang="en-US" dirty="0" err="1"/>
              <a:t>hapman</a:t>
            </a:r>
            <a:r>
              <a:rPr lang="en-US" dirty="0"/>
              <a:t>, ‘Is Sid Meir’s </a:t>
            </a:r>
            <a:r>
              <a:rPr lang="en-US" i="1" dirty="0"/>
              <a:t>Civilization </a:t>
            </a:r>
            <a:r>
              <a:rPr lang="en-US" dirty="0"/>
              <a:t>History?’ </a:t>
            </a:r>
            <a:r>
              <a:rPr lang="en-US" dirty="0" smtClean="0"/>
              <a:t>pp</a:t>
            </a:r>
            <a:r>
              <a:rPr lang="en-US" dirty="0"/>
              <a:t>. </a:t>
            </a:r>
            <a:r>
              <a:rPr lang="en-US" dirty="0" smtClean="0"/>
              <a:t>315–316</a:t>
            </a:r>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6199369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300457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r"/>
            <a:endParaRPr lang="en-GB" sz="2000" b="1" dirty="0" smtClean="0"/>
          </a:p>
          <a:p>
            <a:pPr algn="just"/>
            <a:r>
              <a:rPr lang="en-GB" sz="2000" b="1" dirty="0" smtClean="0"/>
              <a:t>Chapman concludes video games </a:t>
            </a:r>
            <a:r>
              <a:rPr lang="en-GB" sz="2000" b="1" i="1" dirty="0" smtClean="0"/>
              <a:t>transcode</a:t>
            </a:r>
            <a:r>
              <a:rPr lang="en-GB" sz="2000" b="1" dirty="0"/>
              <a:t> </a:t>
            </a:r>
            <a:r>
              <a:rPr lang="en-GB" sz="2000" b="1" dirty="0" smtClean="0"/>
              <a:t>history </a:t>
            </a:r>
          </a:p>
          <a:p>
            <a:pPr lvl="1" algn="just"/>
            <a:r>
              <a:rPr lang="en-GB" sz="2000" b="1" dirty="0" smtClean="0"/>
              <a:t>	</a:t>
            </a:r>
          </a:p>
          <a:p>
            <a:pPr lvl="1" algn="just"/>
            <a:endParaRPr lang="en-GB" sz="2000" b="1" dirty="0" smtClean="0"/>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276824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3589353"/>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r"/>
            <a:endParaRPr lang="en-GB" sz="2000" b="1" dirty="0" smtClean="0"/>
          </a:p>
          <a:p>
            <a:pPr algn="just"/>
            <a:r>
              <a:rPr lang="en-GB" sz="2000" b="1" dirty="0" smtClean="0"/>
              <a:t>Chapman concludes video games </a:t>
            </a:r>
            <a:r>
              <a:rPr lang="en-GB" sz="2000" b="1" i="1" dirty="0" smtClean="0"/>
              <a:t>transcode</a:t>
            </a:r>
            <a:r>
              <a:rPr lang="en-GB" sz="2000" b="1" dirty="0"/>
              <a:t> </a:t>
            </a:r>
            <a:r>
              <a:rPr lang="en-GB" sz="2000" b="1" dirty="0" smtClean="0"/>
              <a:t>history </a:t>
            </a:r>
          </a:p>
          <a:p>
            <a:pPr lvl="1" algn="just"/>
            <a:r>
              <a:rPr lang="en-GB" sz="2000" b="1" dirty="0" smtClean="0"/>
              <a:t>	</a:t>
            </a:r>
          </a:p>
          <a:p>
            <a:pPr lvl="1" algn="just"/>
            <a:r>
              <a:rPr lang="en-GB" sz="2000" b="1" dirty="0" smtClean="0"/>
              <a:t>… just as historians  </a:t>
            </a:r>
            <a:r>
              <a:rPr lang="en-GB" sz="2000" b="1" i="1" dirty="0" smtClean="0"/>
              <a:t>transcode </a:t>
            </a:r>
            <a:r>
              <a:rPr lang="en-GB" sz="2000" b="1" dirty="0" smtClean="0"/>
              <a:t>data into historical narratives?</a:t>
            </a:r>
            <a:endParaRPr lang="en-GB" sz="2000" b="1" i="1" dirty="0"/>
          </a:p>
          <a:p>
            <a:pPr algn="r"/>
            <a:endParaRPr lang="en-GB" dirty="0"/>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9831145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821007"/>
          </a:xfrm>
          <a:prstGeom prst="rect">
            <a:avLst/>
          </a:prstGeom>
          <a:noFill/>
        </p:spPr>
        <p:txBody>
          <a:bodyPr wrap="square" lIns="540000" tIns="360000" rIns="540000" bIns="360000" rtlCol="0">
            <a:spAutoFit/>
          </a:bodyPr>
          <a:lstStyle/>
          <a:p>
            <a:pPr algn="just"/>
            <a:r>
              <a:rPr lang="en-GB" sz="2000" b="1" dirty="0" smtClean="0"/>
              <a:t>6. Video games heighten the blurring of realities that has been a recurrent feature of cinema’s engagement with war</a:t>
            </a:r>
          </a:p>
          <a:p>
            <a:pPr algn="just"/>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r>
              <a:rPr lang="en-GB" sz="1400" dirty="0" smtClean="0"/>
              <a:t>(</a:t>
            </a:r>
            <a:r>
              <a:rPr lang="en-GB" sz="1400" i="1" dirty="0" smtClean="0"/>
              <a:t>Medal of </a:t>
            </a:r>
            <a:r>
              <a:rPr lang="en-GB" sz="1400" i="1" dirty="0" err="1" smtClean="0"/>
              <a:t>Honor</a:t>
            </a:r>
            <a:r>
              <a:rPr lang="en-GB" sz="1400" i="1" dirty="0" smtClean="0"/>
              <a:t> </a:t>
            </a:r>
            <a:r>
              <a:rPr lang="en-GB" sz="1400" dirty="0" smtClean="0"/>
              <a:t>[1999]</a:t>
            </a:r>
            <a:r>
              <a:rPr lang="en-GB" sz="1400" i="1" dirty="0" smtClean="0"/>
              <a:t> </a:t>
            </a:r>
            <a:r>
              <a:rPr lang="en-GB" sz="1400" dirty="0" smtClean="0"/>
              <a:t>trailer </a:t>
            </a:r>
            <a:r>
              <a:rPr lang="en-GB" sz="1400" dirty="0" smtClean="0">
                <a:hlinkClick r:id="rId3"/>
              </a:rPr>
              <a:t>https</a:t>
            </a:r>
            <a:r>
              <a:rPr lang="en-GB" sz="1400" dirty="0">
                <a:hlinkClick r:id="rId3"/>
              </a:rPr>
              <a:t>://</a:t>
            </a:r>
            <a:r>
              <a:rPr lang="en-GB" sz="1400" dirty="0" smtClean="0">
                <a:hlinkClick r:id="rId3"/>
              </a:rPr>
              <a:t>www.youtube.com/watch?v=wUwo3yyW9yg</a:t>
            </a:r>
            <a:endParaRPr lang="en-GB" sz="1400" dirty="0" smtClean="0"/>
          </a:p>
          <a:p>
            <a:pPr algn="just"/>
            <a:r>
              <a:rPr lang="en-GB" sz="1400" dirty="0" smtClean="0"/>
              <a:t>(</a:t>
            </a:r>
            <a:r>
              <a:rPr lang="en-GB" sz="1400" i="1" dirty="0" smtClean="0"/>
              <a:t>Saving Private </a:t>
            </a:r>
            <a:r>
              <a:rPr lang="en-GB" sz="1400" dirty="0" smtClean="0"/>
              <a:t>Ryan [1998] trailer </a:t>
            </a:r>
            <a:r>
              <a:rPr lang="en-GB" sz="1400" dirty="0" smtClean="0">
                <a:hlinkClick r:id="rId4"/>
              </a:rPr>
              <a:t>https://www.youtube.com/watch?v=vwAxi4A2YcY</a:t>
            </a:r>
            <a:r>
              <a:rPr lang="en-GB" sz="1400" dirty="0" smtClean="0"/>
              <a:t> )</a:t>
            </a:r>
            <a:endParaRPr lang="en-GB" sz="1400" dirty="0"/>
          </a:p>
          <a:p>
            <a:pPr algn="just"/>
            <a:endParaRPr lang="en-GB" sz="2000" b="1" dirty="0" smtClean="0"/>
          </a:p>
          <a:p>
            <a:pPr algn="just"/>
            <a:r>
              <a:rPr lang="en-GB" sz="2000" b="1" dirty="0" smtClean="0"/>
              <a:t>What does it </a:t>
            </a:r>
            <a:r>
              <a:rPr lang="en-GB" sz="2000" b="1" i="1" dirty="0" smtClean="0"/>
              <a:t>mean </a:t>
            </a:r>
            <a:r>
              <a:rPr lang="en-GB" sz="2000" b="1" dirty="0" smtClean="0"/>
              <a:t>when a film looks like a video game (and vice versa)? What does it </a:t>
            </a:r>
            <a:r>
              <a:rPr lang="en-GB" sz="2000" b="1" i="1" dirty="0" smtClean="0"/>
              <a:t>mean </a:t>
            </a:r>
            <a:r>
              <a:rPr lang="en-GB" sz="2000" b="1" dirty="0" smtClean="0"/>
              <a:t>when a filmic representation of war aspires to ‘realism’ by adopting aesthetics that echo those of video games (and vice versa)? What implications do these crossovers have for the respective media’s aspirations towards historical verisimilitude?</a:t>
            </a:r>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601" y="1124743"/>
            <a:ext cx="2857500"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1058843"/>
            <a:ext cx="2088232" cy="295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095744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913340"/>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r>
              <a:rPr lang="en-GB" sz="1400" dirty="0"/>
              <a:t>A drone pilot at the base at Hancock Field, near Syracuse, working the controls during a training operation. Credit Heather Ainsworth for </a:t>
            </a:r>
            <a:r>
              <a:rPr lang="en-GB" sz="1400" i="1" dirty="0"/>
              <a:t>The New York </a:t>
            </a:r>
            <a:r>
              <a:rPr lang="en-GB" sz="1400" i="1" dirty="0" smtClean="0"/>
              <a:t>Times</a:t>
            </a:r>
            <a:r>
              <a:rPr lang="en-GB" sz="1400" dirty="0" smtClean="0"/>
              <a:t>, July 29 2012</a:t>
            </a:r>
          </a:p>
          <a:p>
            <a:pPr algn="just"/>
            <a:r>
              <a:rPr lang="en-GB" sz="1400" dirty="0" smtClean="0">
                <a:hlinkClick r:id="rId3"/>
              </a:rPr>
              <a:t>https</a:t>
            </a:r>
            <a:r>
              <a:rPr lang="en-GB" sz="1400" dirty="0">
                <a:hlinkClick r:id="rId3"/>
              </a:rPr>
              <a:t>://</a:t>
            </a:r>
            <a:r>
              <a:rPr lang="en-GB" sz="1400" dirty="0" smtClean="0">
                <a:hlinkClick r:id="rId3"/>
              </a:rPr>
              <a:t>www.youtube.com/watch?v=dWEohpF-bOI</a:t>
            </a:r>
            <a:r>
              <a:rPr lang="en-GB" sz="1400" dirty="0" smtClean="0"/>
              <a:t> (start to c. 2:00)</a:t>
            </a:r>
          </a:p>
        </p:txBody>
      </p:sp>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65827" y="1365537"/>
            <a:ext cx="6612341" cy="4345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36143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7257"/>
            <a:ext cx="9144001" cy="8082891"/>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endParaRPr lang="en-GB" sz="2000" b="1" dirty="0"/>
          </a:p>
          <a:p>
            <a:pPr algn="just"/>
            <a:endParaRPr lang="en-GB" sz="2000" b="1" dirty="0" smtClean="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1600" dirty="0"/>
          </a:p>
          <a:p>
            <a:pPr algn="just"/>
            <a:endParaRPr lang="en-GB" sz="1600" dirty="0"/>
          </a:p>
          <a:p>
            <a:pPr algn="just"/>
            <a:endParaRPr lang="en-GB" sz="1600" dirty="0"/>
          </a:p>
          <a:p>
            <a:pPr algn="just"/>
            <a:r>
              <a:rPr lang="en-GB" sz="1600" dirty="0" smtClean="0"/>
              <a:t>“Rated </a:t>
            </a:r>
            <a:r>
              <a:rPr lang="en-GB" sz="1600" dirty="0"/>
              <a:t>pilots are not keen to fly </a:t>
            </a:r>
            <a:r>
              <a:rPr lang="en-GB" sz="1600" dirty="0" smtClean="0"/>
              <a:t>UAVs [Unmanned </a:t>
            </a:r>
            <a:r>
              <a:rPr lang="en-GB" sz="1600" dirty="0"/>
              <a:t>Aerial </a:t>
            </a:r>
            <a:r>
              <a:rPr lang="en-GB" sz="1600" dirty="0" smtClean="0"/>
              <a:t>Vehicles aka drones]. </a:t>
            </a:r>
            <a:r>
              <a:rPr lang="en-GB" sz="1600" b="1" dirty="0" smtClean="0"/>
              <a:t>Sitting </a:t>
            </a:r>
            <a:r>
              <a:rPr lang="en-GB" sz="1600" b="1" dirty="0"/>
              <a:t>in a booth watching a screen and </a:t>
            </a:r>
            <a:r>
              <a:rPr lang="en-GB" sz="1600" b="1" dirty="0" smtClean="0"/>
              <a:t>pushing a </a:t>
            </a:r>
            <a:r>
              <a:rPr lang="en-GB" sz="1600" b="1" dirty="0"/>
              <a:t>joystick around is boring to anyone </a:t>
            </a:r>
            <a:r>
              <a:rPr lang="en-GB" sz="1600" b="1" dirty="0" smtClean="0"/>
              <a:t>used to </a:t>
            </a:r>
            <a:r>
              <a:rPr lang="en-GB" sz="1600" b="1" dirty="0"/>
              <a:t>real-life flying</a:t>
            </a:r>
            <a:r>
              <a:rPr lang="en-GB" sz="1600" dirty="0"/>
              <a:t>. The solution has been </a:t>
            </a:r>
            <a:r>
              <a:rPr lang="en-GB" sz="1600" dirty="0" smtClean="0"/>
              <a:t>to lower </a:t>
            </a:r>
            <a:r>
              <a:rPr lang="en-GB" sz="1600" dirty="0"/>
              <a:t>the bar. While the US air force still </a:t>
            </a:r>
            <a:r>
              <a:rPr lang="en-GB" sz="1600" dirty="0" smtClean="0"/>
              <a:t>uses only </a:t>
            </a:r>
            <a:r>
              <a:rPr lang="en-GB" sz="1600" dirty="0"/>
              <a:t>experienced pilots to fly remote weapons</a:t>
            </a:r>
            <a:r>
              <a:rPr lang="en-GB" sz="1600" dirty="0" smtClean="0"/>
              <a:t>, the </a:t>
            </a:r>
            <a:r>
              <a:rPr lang="en-GB" sz="1600" dirty="0"/>
              <a:t>US army sees the need for </a:t>
            </a:r>
            <a:r>
              <a:rPr lang="en-GB" sz="1600" b="1" dirty="0"/>
              <a:t>relatively </a:t>
            </a:r>
            <a:r>
              <a:rPr lang="en-GB" sz="1600" b="1" dirty="0" smtClean="0"/>
              <a:t>basic training </a:t>
            </a:r>
            <a:r>
              <a:rPr lang="en-GB" sz="1600" b="1" dirty="0"/>
              <a:t>only</a:t>
            </a:r>
            <a:r>
              <a:rPr lang="en-GB" sz="1600" dirty="0"/>
              <a:t>. The reasoning is that the </a:t>
            </a:r>
            <a:r>
              <a:rPr lang="en-GB" sz="1600" dirty="0" smtClean="0"/>
              <a:t>military gives </a:t>
            </a:r>
            <a:r>
              <a:rPr lang="en-GB" sz="1600" dirty="0"/>
              <a:t>rifles to young recruits and allows them to kill people. </a:t>
            </a:r>
            <a:r>
              <a:rPr lang="en-GB" sz="1600" b="1" dirty="0"/>
              <a:t>If those same soldiers can </a:t>
            </a:r>
            <a:r>
              <a:rPr lang="en-GB" sz="1600" b="1" dirty="0" smtClean="0"/>
              <a:t>operate a </a:t>
            </a:r>
            <a:r>
              <a:rPr lang="en-GB" sz="1600" b="1" dirty="0"/>
              <a:t>video game as well as they can use a rifle – </a:t>
            </a:r>
            <a:r>
              <a:rPr lang="en-GB" sz="1600" b="1" dirty="0" smtClean="0"/>
              <a:t>and that </a:t>
            </a:r>
            <a:r>
              <a:rPr lang="en-GB" sz="1600" b="1" dirty="0"/>
              <a:t>is now part of the entry test – they can </a:t>
            </a:r>
            <a:r>
              <a:rPr lang="en-GB" sz="1600" b="1" dirty="0" smtClean="0"/>
              <a:t>fly a </a:t>
            </a:r>
            <a:r>
              <a:rPr lang="en-GB" sz="1600" b="1" dirty="0"/>
              <a:t>drone, and use that to kill people, too</a:t>
            </a:r>
            <a:r>
              <a:rPr lang="en-GB" sz="1600" dirty="0" smtClean="0"/>
              <a:t>. </a:t>
            </a:r>
          </a:p>
          <a:p>
            <a:pPr algn="just"/>
            <a:r>
              <a:rPr lang="en-GB" sz="1600" dirty="0" smtClean="0"/>
              <a:t>	“</a:t>
            </a:r>
            <a:r>
              <a:rPr lang="en-GB" sz="1600" b="1" dirty="0" smtClean="0"/>
              <a:t>The </a:t>
            </a:r>
            <a:r>
              <a:rPr lang="en-GB" sz="1600" b="1" dirty="0"/>
              <a:t>strategy works because the control </a:t>
            </a:r>
            <a:r>
              <a:rPr lang="en-GB" sz="1600" b="1" dirty="0" smtClean="0"/>
              <a:t>technology is </a:t>
            </a:r>
            <a:r>
              <a:rPr lang="en-GB" sz="1600" b="1" dirty="0"/>
              <a:t>becoming ever more similar to </a:t>
            </a:r>
            <a:r>
              <a:rPr lang="en-GB" sz="1600" b="1" dirty="0" smtClean="0"/>
              <a:t>that used </a:t>
            </a:r>
            <a:r>
              <a:rPr lang="en-GB" sz="1600" b="1" dirty="0"/>
              <a:t>in modern video games</a:t>
            </a:r>
            <a:r>
              <a:rPr lang="en-GB" sz="1600" dirty="0"/>
              <a:t>. A recent </a:t>
            </a:r>
            <a:r>
              <a:rPr lang="en-GB" sz="1600" dirty="0" smtClean="0"/>
              <a:t>recruitment ad </a:t>
            </a:r>
            <a:r>
              <a:rPr lang="en-GB" sz="1600" dirty="0"/>
              <a:t>for the British army features a </a:t>
            </a:r>
            <a:r>
              <a:rPr lang="en-GB" sz="1600" dirty="0" smtClean="0"/>
              <a:t>soldier explaining </a:t>
            </a:r>
            <a:r>
              <a:rPr lang="en-GB" sz="1600" dirty="0"/>
              <a:t>UAV use while using an </a:t>
            </a:r>
            <a:r>
              <a:rPr lang="en-GB" sz="1600" dirty="0" smtClean="0"/>
              <a:t>unbranded Microsoft </a:t>
            </a:r>
            <a:r>
              <a:rPr lang="en-GB" sz="1600" dirty="0"/>
              <a:t>Xbox controller to fly his drone </a:t>
            </a:r>
            <a:r>
              <a:rPr lang="en-GB" sz="1600" dirty="0" smtClean="0"/>
              <a:t>over a </a:t>
            </a:r>
            <a:r>
              <a:rPr lang="en-GB" sz="1600" dirty="0"/>
              <a:t>troop of patrolling soldiers</a:t>
            </a:r>
            <a:r>
              <a:rPr lang="en-GB" sz="1600" dirty="0" smtClean="0"/>
              <a:t>.”</a:t>
            </a:r>
          </a:p>
          <a:p>
            <a:pPr marL="285750" indent="-285750" algn="r">
              <a:buFontTx/>
              <a:buChar char="-"/>
            </a:pPr>
            <a:r>
              <a:rPr lang="en-GB" sz="1600" dirty="0" smtClean="0"/>
              <a:t>Michael </a:t>
            </a:r>
            <a:r>
              <a:rPr lang="en-GB" sz="1600" dirty="0"/>
              <a:t>Brooks, ‘Eyes in the Sky,’ </a:t>
            </a:r>
            <a:r>
              <a:rPr lang="en-GB" sz="1600" i="1" dirty="0"/>
              <a:t>The New Statesman</a:t>
            </a:r>
            <a:r>
              <a:rPr lang="en-GB" sz="1600" dirty="0"/>
              <a:t>, June 18 2012, pp. </a:t>
            </a:r>
            <a:r>
              <a:rPr lang="en-GB" sz="1600" dirty="0" smtClean="0"/>
              <a:t>27–30.</a:t>
            </a:r>
          </a:p>
          <a:p>
            <a:pPr marL="285750" indent="-285750" algn="just">
              <a:buFontTx/>
              <a:buChar char="-"/>
            </a:pPr>
            <a:endParaRPr lang="en-GB" sz="1600" dirty="0" smtClean="0"/>
          </a:p>
          <a:p>
            <a:pPr algn="just"/>
            <a:endParaRPr lang="en-GB" sz="1600" i="1" dirty="0"/>
          </a:p>
          <a:p>
            <a:pPr algn="just"/>
            <a:endParaRPr lang="en-GB" i="1" dirty="0" smtClean="0"/>
          </a:p>
          <a:p>
            <a:pPr algn="just"/>
            <a:endParaRPr lang="en-GB" sz="1400" i="1" dirty="0" smtClean="0"/>
          </a:p>
          <a:p>
            <a:pPr algn="just"/>
            <a:endParaRPr lang="en-GB" sz="1400" dirty="0" smtClean="0"/>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96971" y="980728"/>
            <a:ext cx="3528392" cy="2318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549293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7257"/>
            <a:ext cx="9144001" cy="8975443"/>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r>
              <a:rPr lang="en-GB" dirty="0" smtClean="0">
                <a:hlinkClick r:id="rId2"/>
              </a:rPr>
              <a:t>http</a:t>
            </a:r>
            <a:r>
              <a:rPr lang="en-GB" dirty="0">
                <a:hlinkClick r:id="rId2"/>
              </a:rPr>
              <a:t>://store.steampowered.com/app/203290/Americas_Army_Proving_Grounds</a:t>
            </a:r>
            <a:r>
              <a:rPr lang="en-GB" dirty="0" smtClean="0">
                <a:hlinkClick r:id="rId2"/>
              </a:rPr>
              <a:t>/</a:t>
            </a:r>
            <a:endParaRPr lang="en-GB" dirty="0" smtClean="0"/>
          </a:p>
          <a:p>
            <a:pPr algn="just"/>
            <a:endParaRPr lang="en-GB" sz="2000" b="1" dirty="0"/>
          </a:p>
          <a:p>
            <a:pPr algn="just"/>
            <a:endParaRPr lang="en-GB" sz="2000" b="1" dirty="0" smtClean="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1600" dirty="0"/>
          </a:p>
        </p:txBody>
      </p:sp>
      <p:pic>
        <p:nvPicPr>
          <p:cNvPr id="3" name="Picture 2"/>
          <p:cNvPicPr>
            <a:picLocks noChangeAspect="1"/>
          </p:cNvPicPr>
          <p:nvPr/>
        </p:nvPicPr>
        <p:blipFill>
          <a:blip r:embed="rId3"/>
          <a:stretch>
            <a:fillRect/>
          </a:stretch>
        </p:blipFill>
        <p:spPr>
          <a:xfrm>
            <a:off x="2571750" y="1419225"/>
            <a:ext cx="4000500" cy="4019550"/>
          </a:xfrm>
          <a:prstGeom prst="rect">
            <a:avLst/>
          </a:prstGeom>
        </p:spPr>
      </p:pic>
    </p:spTree>
    <p:extLst>
      <p:ext uri="{BB962C8B-B14F-4D97-AF65-F5344CB8AC3E}">
        <p14:creationId xmlns:p14="http://schemas.microsoft.com/office/powerpoint/2010/main" val="37816583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0800"/>
            <a:ext cx="9144000" cy="6959507"/>
          </a:xfrm>
          <a:prstGeom prst="rect">
            <a:avLst/>
          </a:prstGeom>
          <a:noFill/>
        </p:spPr>
        <p:txBody>
          <a:bodyPr wrap="square" lIns="540000" tIns="360000" rIns="540000" bIns="360000" rtlCol="0">
            <a:spAutoFit/>
          </a:bodyPr>
          <a:lstStyle/>
          <a:p>
            <a:pPr lvl="0"/>
            <a:r>
              <a:rPr lang="en-GB" sz="1500" dirty="0"/>
              <a:t>Marcus </a:t>
            </a:r>
            <a:r>
              <a:rPr lang="en-GB" sz="1500" dirty="0" err="1"/>
              <a:t>Schulzke</a:t>
            </a:r>
            <a:r>
              <a:rPr lang="en-GB" sz="1500" dirty="0"/>
              <a:t>, ‘The Virtual War on Terror: Counterterrorism Narratives in Video Games,’ </a:t>
            </a:r>
            <a:r>
              <a:rPr lang="en-GB" sz="1500" i="1" dirty="0"/>
              <a:t>New Political Science</a:t>
            </a:r>
            <a:r>
              <a:rPr lang="en-GB" sz="1500" dirty="0"/>
              <a:t> (Vol. 35, No. 4, 2013), pp. 586–603.</a:t>
            </a:r>
          </a:p>
          <a:p>
            <a:endParaRPr lang="en-GB" sz="1500" i="1" dirty="0" smtClean="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pPr marL="285750" lvl="0" indent="-285750">
              <a:buFont typeface="Arial" panose="020B0604020202020204" pitchFamily="34" charset="0"/>
              <a:buChar char="•"/>
            </a:pPr>
            <a:r>
              <a:rPr lang="en-GB" sz="1500" b="1" dirty="0" smtClean="0"/>
              <a:t>According </a:t>
            </a:r>
            <a:r>
              <a:rPr lang="en-GB" sz="1500" b="1" dirty="0"/>
              <a:t>to </a:t>
            </a:r>
            <a:r>
              <a:rPr lang="en-GB" sz="1500" b="1" dirty="0" err="1"/>
              <a:t>Schulzke</a:t>
            </a:r>
            <a:r>
              <a:rPr lang="en-GB" sz="1500" b="1" dirty="0"/>
              <a:t>, in what ways have a) terrorism and b) counterterrorism been important themes in video games made since September 2001?</a:t>
            </a:r>
          </a:p>
          <a:p>
            <a:pPr marL="285750" indent="-285750">
              <a:buFont typeface="Arial" panose="020B0604020202020204" pitchFamily="34" charset="0"/>
              <a:buChar char="•"/>
            </a:pPr>
            <a:endParaRPr lang="en-GB" sz="1500" b="1" dirty="0" smtClean="0"/>
          </a:p>
          <a:p>
            <a:pPr marL="285750" lvl="0" indent="-285750">
              <a:buFont typeface="Arial" panose="020B0604020202020204" pitchFamily="34" charset="0"/>
              <a:buChar char="•"/>
            </a:pPr>
            <a:r>
              <a:rPr lang="en-GB" sz="1500" b="1" dirty="0" smtClean="0"/>
              <a:t>According </a:t>
            </a:r>
            <a:r>
              <a:rPr lang="en-GB" sz="1500" b="1" dirty="0"/>
              <a:t>to </a:t>
            </a:r>
            <a:r>
              <a:rPr lang="en-GB" sz="1500" b="1" dirty="0" err="1"/>
              <a:t>Schulzke</a:t>
            </a:r>
            <a:r>
              <a:rPr lang="en-GB" sz="1500" b="1" dirty="0"/>
              <a:t>, how do video game representations of war and conflict compare and contrast from those made in other media?</a:t>
            </a:r>
          </a:p>
          <a:p>
            <a:r>
              <a:rPr lang="en-GB" sz="1500" b="1" dirty="0"/>
              <a:t> </a:t>
            </a:r>
          </a:p>
          <a:p>
            <a:pPr marL="285750" lvl="0" indent="-285750">
              <a:buFont typeface="Arial" panose="020B0604020202020204" pitchFamily="34" charset="0"/>
              <a:buChar char="•"/>
            </a:pPr>
            <a:r>
              <a:rPr lang="en-GB" sz="1500" b="1" dirty="0"/>
              <a:t>What comparisons does </a:t>
            </a:r>
            <a:r>
              <a:rPr lang="en-GB" sz="1500" b="1" dirty="0" err="1"/>
              <a:t>Schulzke</a:t>
            </a:r>
            <a:r>
              <a:rPr lang="en-GB" sz="1500" b="1" dirty="0"/>
              <a:t> draw between </a:t>
            </a:r>
            <a:r>
              <a:rPr lang="en-GB" sz="1500" b="1" i="1" dirty="0"/>
              <a:t>Call of Duty</a:t>
            </a:r>
            <a:r>
              <a:rPr lang="en-GB" sz="1500" b="1" dirty="0"/>
              <a:t>: </a:t>
            </a:r>
            <a:r>
              <a:rPr lang="en-GB" sz="1500" b="1" i="1" dirty="0"/>
              <a:t>Modern Warfare</a:t>
            </a:r>
            <a:r>
              <a:rPr lang="en-GB" sz="1500" b="1" dirty="0"/>
              <a:t> and other video game franchises such as </a:t>
            </a:r>
            <a:r>
              <a:rPr lang="en-GB" sz="1500" b="1" i="1" dirty="0"/>
              <a:t>Medal of </a:t>
            </a:r>
            <a:r>
              <a:rPr lang="en-GB" sz="1500" b="1" i="1" dirty="0" err="1"/>
              <a:t>Honor</a:t>
            </a:r>
            <a:r>
              <a:rPr lang="en-GB" sz="1500" b="1" dirty="0" smtClean="0"/>
              <a:t>?</a:t>
            </a:r>
          </a:p>
          <a:p>
            <a:pPr marL="285750" lvl="0" indent="-285750">
              <a:buFont typeface="Arial" panose="020B0604020202020204" pitchFamily="34" charset="0"/>
              <a:buChar char="•"/>
            </a:pPr>
            <a:endParaRPr lang="en-GB" sz="1500" b="1" i="1" dirty="0"/>
          </a:p>
          <a:p>
            <a:pPr marL="285750" indent="-285750">
              <a:buFont typeface="Arial" panose="020B0604020202020204" pitchFamily="34" charset="0"/>
              <a:buChar char="•"/>
            </a:pPr>
            <a:r>
              <a:rPr lang="en-GB" sz="1500" b="1" dirty="0"/>
              <a:t>What </a:t>
            </a:r>
            <a:r>
              <a:rPr lang="en-GB" sz="1500" b="1" dirty="0" smtClean="0"/>
              <a:t>comparisons and contrasts might be drawn between video game representations of the War and Terror and depictions made in cinema?</a:t>
            </a:r>
            <a:endParaRPr lang="en-GB" i="1"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026" y="895164"/>
            <a:ext cx="2054676" cy="2938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0496" y="897599"/>
            <a:ext cx="2063592" cy="2935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2160" y="957782"/>
            <a:ext cx="1877002" cy="2875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851118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6080652" cy="7482727"/>
          </a:xfrm>
          <a:prstGeom prst="rect">
            <a:avLst/>
          </a:prstGeom>
          <a:noFill/>
        </p:spPr>
        <p:txBody>
          <a:bodyPr wrap="square" lIns="540000" tIns="360000" rIns="540000" bIns="360000" rtlCol="0">
            <a:spAutoFit/>
          </a:bodyPr>
          <a:lstStyle/>
          <a:p>
            <a:pPr algn="just"/>
            <a:r>
              <a:rPr lang="en-GB" sz="1500" dirty="0"/>
              <a:t>Brian </a:t>
            </a:r>
            <a:r>
              <a:rPr lang="en-GB" sz="1500" dirty="0" err="1"/>
              <a:t>Rejack</a:t>
            </a:r>
            <a:r>
              <a:rPr lang="en-GB" sz="1500" dirty="0"/>
              <a:t>, ‘Toward a Virtual </a:t>
            </a:r>
            <a:r>
              <a:rPr lang="en-GB" sz="1500" dirty="0" err="1"/>
              <a:t>Reenactment</a:t>
            </a:r>
            <a:r>
              <a:rPr lang="en-GB" sz="1500" dirty="0"/>
              <a:t> of History: Video Games and the Recreation of the Past,’ </a:t>
            </a:r>
            <a:r>
              <a:rPr lang="en-GB" sz="1500" i="1" dirty="0"/>
              <a:t>Rethinking History </a:t>
            </a:r>
            <a:r>
              <a:rPr lang="en-GB" sz="1500" dirty="0"/>
              <a:t>(Vol. 11, No. 3, September 2007), pp. 411–425.</a:t>
            </a:r>
          </a:p>
          <a:p>
            <a:pPr lvl="0" algn="just"/>
            <a:endParaRPr lang="en-GB" sz="1500" dirty="0"/>
          </a:p>
          <a:p>
            <a:pPr marL="285750" lvl="0" indent="-285750" algn="just">
              <a:buFont typeface="Arial" panose="020B0604020202020204" pitchFamily="34" charset="0"/>
              <a:buChar char="•"/>
            </a:pPr>
            <a:r>
              <a:rPr lang="en-GB" sz="1500" b="1" dirty="0" smtClean="0"/>
              <a:t>What </a:t>
            </a:r>
            <a:r>
              <a:rPr lang="en-GB" sz="1500" b="1" dirty="0"/>
              <a:t>existing scholarship on video games and their representation of the past does </a:t>
            </a:r>
            <a:r>
              <a:rPr lang="en-GB" sz="1500" b="1" dirty="0" err="1"/>
              <a:t>Rejack</a:t>
            </a:r>
            <a:r>
              <a:rPr lang="en-GB" sz="1500" b="1" dirty="0"/>
              <a:t> engage with in the </a:t>
            </a:r>
            <a:r>
              <a:rPr lang="en-GB" sz="1500" b="1" dirty="0" smtClean="0"/>
              <a:t>article?</a:t>
            </a:r>
          </a:p>
          <a:p>
            <a:pPr marL="285750" lvl="0" indent="-285750" algn="just">
              <a:buFont typeface="Arial" panose="020B0604020202020204" pitchFamily="34" charset="0"/>
              <a:buChar char="•"/>
            </a:pPr>
            <a:endParaRPr lang="en-GB" sz="1500" b="1" dirty="0"/>
          </a:p>
          <a:p>
            <a:pPr marL="285750" lvl="0" indent="-285750" algn="just">
              <a:buFont typeface="Arial" panose="020B0604020202020204" pitchFamily="34" charset="0"/>
              <a:buChar char="•"/>
            </a:pPr>
            <a:r>
              <a:rPr lang="en-GB" sz="1500" b="1" dirty="0" smtClean="0"/>
              <a:t>Why </a:t>
            </a:r>
            <a:r>
              <a:rPr lang="en-GB" sz="1500" b="1" dirty="0"/>
              <a:t>does </a:t>
            </a:r>
            <a:r>
              <a:rPr lang="en-GB" sz="1500" b="1" dirty="0" err="1"/>
              <a:t>Rejack</a:t>
            </a:r>
            <a:r>
              <a:rPr lang="en-GB" sz="1500" b="1" dirty="0"/>
              <a:t> place emphasis on re-enactment as an important component of his analysis</a:t>
            </a:r>
            <a:r>
              <a:rPr lang="en-GB" sz="1500" b="1" dirty="0" smtClean="0"/>
              <a:t>?</a:t>
            </a:r>
          </a:p>
          <a:p>
            <a:pPr marL="285750" lvl="0" indent="-285750" algn="just">
              <a:buFont typeface="Arial" panose="020B0604020202020204" pitchFamily="34" charset="0"/>
              <a:buChar char="•"/>
            </a:pPr>
            <a:endParaRPr lang="en-GB" sz="1500" dirty="0"/>
          </a:p>
          <a:p>
            <a:pPr marL="285750" indent="-285750" algn="just">
              <a:buFont typeface="Arial" panose="020B0604020202020204" pitchFamily="34" charset="0"/>
              <a:buChar char="•"/>
            </a:pPr>
            <a:r>
              <a:rPr lang="en-GB" sz="1500" b="1" dirty="0"/>
              <a:t> </a:t>
            </a:r>
            <a:r>
              <a:rPr lang="en-GB" sz="1500" b="1" dirty="0" smtClean="0"/>
              <a:t>What </a:t>
            </a:r>
            <a:r>
              <a:rPr lang="en-GB" sz="1500" b="1" dirty="0"/>
              <a:t>“kind of experience” does </a:t>
            </a:r>
            <a:r>
              <a:rPr lang="en-GB" sz="1500" b="1" dirty="0" err="1"/>
              <a:t>Rejack</a:t>
            </a:r>
            <a:r>
              <a:rPr lang="en-GB" sz="1500" b="1" dirty="0"/>
              <a:t> suggest video </a:t>
            </a:r>
            <a:r>
              <a:rPr lang="en-GB" sz="1500" b="1" dirty="0" smtClean="0"/>
              <a:t>games </a:t>
            </a:r>
            <a:r>
              <a:rPr lang="en-GB" sz="1500" b="1" dirty="0"/>
              <a:t>“offer as a way to enter into history” (p. 412</a:t>
            </a:r>
            <a:r>
              <a:rPr lang="en-GB" sz="1500" b="1" dirty="0" smtClean="0"/>
              <a:t>)?</a:t>
            </a:r>
          </a:p>
          <a:p>
            <a:pPr marL="285750" indent="-285750" algn="just">
              <a:buFont typeface="Arial" panose="020B0604020202020204" pitchFamily="34" charset="0"/>
              <a:buChar char="•"/>
            </a:pPr>
            <a:endParaRPr lang="en-GB" sz="1500" dirty="0"/>
          </a:p>
          <a:p>
            <a:pPr marL="285750" indent="-285750" algn="just">
              <a:buFont typeface="Arial" panose="020B0604020202020204" pitchFamily="34" charset="0"/>
              <a:buChar char="•"/>
            </a:pPr>
            <a:r>
              <a:rPr lang="en-GB" sz="1500" b="1" dirty="0"/>
              <a:t> </a:t>
            </a:r>
            <a:r>
              <a:rPr lang="en-GB" sz="1500" b="1" dirty="0" smtClean="0"/>
              <a:t>In </a:t>
            </a:r>
            <a:r>
              <a:rPr lang="en-GB" sz="1500" b="1" dirty="0"/>
              <a:t>what ways has gaming become “increasingly similar to re-enactment” according to </a:t>
            </a:r>
            <a:r>
              <a:rPr lang="en-GB" sz="1500" b="1" dirty="0" err="1"/>
              <a:t>Rejack</a:t>
            </a:r>
            <a:r>
              <a:rPr lang="en-GB" sz="1500" b="1" dirty="0"/>
              <a:t> (p. 413)? </a:t>
            </a:r>
            <a:endParaRPr lang="en-GB" sz="1500" dirty="0"/>
          </a:p>
          <a:p>
            <a:pPr marL="285750" indent="-285750" algn="just">
              <a:buFont typeface="Arial" panose="020B0604020202020204" pitchFamily="34" charset="0"/>
              <a:buChar char="•"/>
            </a:pPr>
            <a:endParaRPr lang="en-GB" sz="1500" b="1" dirty="0" smtClean="0"/>
          </a:p>
          <a:p>
            <a:pPr marL="285750" indent="-285750" algn="just">
              <a:buFont typeface="Arial" panose="020B0604020202020204" pitchFamily="34" charset="0"/>
              <a:buChar char="•"/>
            </a:pPr>
            <a:r>
              <a:rPr lang="en-GB" sz="1500" b="1" dirty="0" smtClean="0"/>
              <a:t>According </a:t>
            </a:r>
            <a:r>
              <a:rPr lang="en-GB" sz="1500" b="1" dirty="0"/>
              <a:t>to </a:t>
            </a:r>
            <a:r>
              <a:rPr lang="en-GB" sz="1500" b="1" dirty="0" err="1"/>
              <a:t>Rejack</a:t>
            </a:r>
            <a:r>
              <a:rPr lang="en-GB" sz="1500" b="1" dirty="0"/>
              <a:t>, how does </a:t>
            </a:r>
            <a:r>
              <a:rPr lang="en-GB" sz="1500" b="1" i="1" dirty="0"/>
              <a:t>Brothers in Arms </a:t>
            </a:r>
            <a:r>
              <a:rPr lang="en-GB" sz="1500" b="1" dirty="0"/>
              <a:t>negotiate its engagement with historical events alongside the demands of the video game medium?</a:t>
            </a:r>
            <a:endParaRPr lang="en-GB" sz="1500" dirty="0"/>
          </a:p>
          <a:p>
            <a:pPr marL="742950" lvl="1" indent="-285750" algn="just">
              <a:buFontTx/>
              <a:buChar char="-"/>
            </a:pPr>
            <a:r>
              <a:rPr lang="en-GB" sz="1500" dirty="0" smtClean="0"/>
              <a:t>What </a:t>
            </a:r>
            <a:r>
              <a:rPr lang="en-GB" sz="1500" dirty="0"/>
              <a:t>‘reality effects’ and attempts at verisimilitude does </a:t>
            </a:r>
            <a:r>
              <a:rPr lang="en-GB" sz="1500" i="1" dirty="0"/>
              <a:t>Brothers in Arms </a:t>
            </a:r>
            <a:r>
              <a:rPr lang="en-GB" sz="1500" dirty="0"/>
              <a:t>deploy</a:t>
            </a:r>
            <a:r>
              <a:rPr lang="en-GB" sz="1500" dirty="0" smtClean="0"/>
              <a:t>?</a:t>
            </a:r>
          </a:p>
          <a:p>
            <a:pPr marL="285750" lvl="0" indent="-285750" algn="just">
              <a:buFont typeface="Arial" panose="020B0604020202020204" pitchFamily="34" charset="0"/>
              <a:buChar char="•"/>
            </a:pPr>
            <a:endParaRPr lang="en-GB" sz="1500" b="1" dirty="0" smtClean="0"/>
          </a:p>
          <a:p>
            <a:pPr marL="285750" lvl="0" indent="-285750" algn="just">
              <a:buFont typeface="Arial" panose="020B0604020202020204" pitchFamily="34" charset="0"/>
              <a:buChar char="•"/>
            </a:pPr>
            <a:r>
              <a:rPr lang="en-GB" sz="1500" b="1" dirty="0" smtClean="0"/>
              <a:t>Is </a:t>
            </a:r>
            <a:r>
              <a:rPr lang="en-GB" sz="1500" b="1" dirty="0" err="1"/>
              <a:t>Rejack</a:t>
            </a:r>
            <a:r>
              <a:rPr lang="en-GB" sz="1500" b="1" dirty="0"/>
              <a:t> optimistic about the potentialities of video games for representing war and conflict – and history in general</a:t>
            </a:r>
            <a:r>
              <a:rPr lang="en-GB" sz="1500" b="1" dirty="0" smtClean="0"/>
              <a:t>?</a:t>
            </a:r>
          </a:p>
          <a:p>
            <a:pPr marL="285750" lvl="0" indent="-285750" algn="just">
              <a:buFont typeface="Arial" panose="020B0604020202020204" pitchFamily="34" charset="0"/>
              <a:buChar char="•"/>
            </a:pPr>
            <a:endParaRPr lang="en-GB" sz="1500" i="1" dirty="0" smtClean="0"/>
          </a:p>
          <a:p>
            <a:pPr algn="just"/>
            <a:r>
              <a:rPr lang="en-GB" sz="1500" i="1" dirty="0">
                <a:hlinkClick r:id="rId3"/>
              </a:rPr>
              <a:t>https://</a:t>
            </a:r>
            <a:r>
              <a:rPr lang="en-GB" sz="1500" i="1" dirty="0" smtClean="0">
                <a:hlinkClick r:id="rId3"/>
              </a:rPr>
              <a:t>www.youtube.com/watch?v=FwybJRDwuHc#</a:t>
            </a:r>
            <a:endParaRPr lang="en-GB" sz="1500" i="1" dirty="0" smtClean="0"/>
          </a:p>
          <a:p>
            <a:endParaRPr lang="en-GB" sz="1700" i="1" dirty="0"/>
          </a:p>
          <a:p>
            <a:endParaRPr lang="en-GB" sz="1700" i="1" dirty="0"/>
          </a:p>
        </p:txBody>
      </p:sp>
      <p:pic>
        <p:nvPicPr>
          <p:cNvPr id="614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80652" y="4149080"/>
            <a:ext cx="3065895" cy="2298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61270" y="404664"/>
            <a:ext cx="2544013" cy="3597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574797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755</TotalTime>
  <Words>2671</Words>
  <Application>Microsoft Office PowerPoint</Application>
  <PresentationFormat>On-screen Show (4:3)</PresentationFormat>
  <Paragraphs>367</Paragraphs>
  <Slides>36</Slides>
  <Notes>29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36</vt:i4>
      </vt:variant>
    </vt:vector>
  </HeadingPairs>
  <TitlesOfParts>
    <vt:vector size="41" baseType="lpstr">
      <vt:lpstr>Arial</vt:lpstr>
      <vt:lpstr>Calibri</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32</cp:revision>
  <cp:lastPrinted>2018-04-17T11:59:42Z</cp:lastPrinted>
  <dcterms:created xsi:type="dcterms:W3CDTF">2015-12-06T15:40:13Z</dcterms:created>
  <dcterms:modified xsi:type="dcterms:W3CDTF">2018-04-26T16:46:07Z</dcterms:modified>
</cp:coreProperties>
</file>