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3"/>
  </p:notesMasterIdLst>
  <p:sldIdLst>
    <p:sldId id="278" r:id="rId2"/>
    <p:sldId id="280" r:id="rId3"/>
    <p:sldId id="297" r:id="rId4"/>
    <p:sldId id="298" r:id="rId5"/>
    <p:sldId id="283" r:id="rId6"/>
    <p:sldId id="290" r:id="rId7"/>
    <p:sldId id="296" r:id="rId8"/>
    <p:sldId id="295" r:id="rId9"/>
    <p:sldId id="292" r:id="rId10"/>
    <p:sldId id="294" r:id="rId11"/>
    <p:sldId id="293" r:id="rId12"/>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9" autoAdjust="0"/>
  </p:normalViewPr>
  <p:slideViewPr>
    <p:cSldViewPr snapToGrid="0" snapToObjects="1">
      <p:cViewPr varScale="1">
        <p:scale>
          <a:sx n="105" d="100"/>
          <a:sy n="105" d="100"/>
        </p:scale>
        <p:origin x="834" y="114"/>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Communication skill - </a:t>
            </a:r>
            <a:r>
              <a:rPr lang="en-US" sz="1800" dirty="0">
                <a:effectLst/>
                <a:latin typeface="Times New Roman" panose="02020603050405020304" pitchFamily="18" charset="0"/>
                <a:ea typeface="Times New Roman" panose="02020603050405020304" pitchFamily="18" charset="0"/>
              </a:rPr>
              <a:t>This is an important skill for marketing and through this, an individual can connect with their audience. It is important for me to express anything to the audience (</a:t>
            </a:r>
            <a:r>
              <a:rPr lang="en-US" sz="1800" dirty="0">
                <a:solidFill>
                  <a:srgbClr val="222222"/>
                </a:solidFill>
                <a:effectLst/>
                <a:latin typeface="Times New Roman" panose="02020603050405020304" pitchFamily="18" charset="0"/>
                <a:ea typeface="Times New Roman" panose="02020603050405020304" pitchFamily="18" charset="0"/>
              </a:rPr>
              <a:t>Eunice Abdul, 2018)</a:t>
            </a:r>
            <a:r>
              <a:rPr lang="en-US" sz="1800" dirty="0">
                <a:effectLst/>
                <a:latin typeface="Times New Roman" panose="02020603050405020304" pitchFamily="18" charset="0"/>
                <a:ea typeface="Times New Roman" panose="02020603050405020304" pitchFamily="18" charset="0"/>
              </a:rPr>
              <a:t>. </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Creativity and problem solving - </a:t>
            </a:r>
            <a:r>
              <a:rPr lang="en-US" sz="1800" dirty="0">
                <a:effectLst/>
                <a:latin typeface="Times New Roman" panose="02020603050405020304" pitchFamily="18" charset="0"/>
                <a:ea typeface="Times New Roman" panose="02020603050405020304" pitchFamily="18" charset="0"/>
              </a:rPr>
              <a:t>This is important for my career's success as I have a passion for developing creativity through my work. This skill can have a role in developing the proper solution to the problem (</a:t>
            </a:r>
            <a:r>
              <a:rPr lang="en-US" sz="1800" dirty="0" err="1">
                <a:effectLst/>
                <a:latin typeface="Times New Roman" panose="02020603050405020304" pitchFamily="18" charset="0"/>
                <a:ea typeface="Times New Roman" panose="02020603050405020304" pitchFamily="18" charset="0"/>
              </a:rPr>
              <a:t>Kolodner</a:t>
            </a:r>
            <a:r>
              <a:rPr lang="en-US" sz="1800" dirty="0">
                <a:effectLst/>
                <a:latin typeface="Times New Roman" panose="02020603050405020304" pitchFamily="18" charset="0"/>
                <a:ea typeface="Times New Roman" panose="02020603050405020304" pitchFamily="18" charset="0"/>
              </a:rPr>
              <a:t> and Penberthy, 2022). </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Leadership ability - </a:t>
            </a:r>
            <a:r>
              <a:rPr lang="en-US" sz="1800" dirty="0">
                <a:effectLst/>
                <a:latin typeface="Times New Roman" panose="02020603050405020304" pitchFamily="18" charset="0"/>
                <a:ea typeface="Times New Roman" panose="02020603050405020304" pitchFamily="18" charset="0"/>
              </a:rPr>
              <a:t>This skill is very helpful for managing different types of situations within the workplace and through this, I can motivate my followers. This is also related to the development of teamwork through the organization (Razak</a:t>
            </a:r>
            <a:r>
              <a:rPr lang="en-US" sz="1800" i="1" dirty="0">
                <a:effectLst/>
                <a:latin typeface="Times New Roman" panose="02020603050405020304" pitchFamily="18" charset="0"/>
                <a:ea typeface="Times New Roman" panose="02020603050405020304" pitchFamily="18" charset="0"/>
              </a:rPr>
              <a:t> et al., </a:t>
            </a:r>
            <a:r>
              <a:rPr lang="en-US" sz="1800" dirty="0">
                <a:effectLst/>
                <a:latin typeface="Times New Roman" panose="02020603050405020304" pitchFamily="18" charset="0"/>
                <a:ea typeface="Times New Roman" panose="02020603050405020304" pitchFamily="18" charset="0"/>
              </a:rPr>
              <a:t>2015). </a:t>
            </a:r>
          </a:p>
          <a:p>
            <a:endParaRPr lang="en-US" dirty="0"/>
          </a:p>
        </p:txBody>
      </p:sp>
    </p:spTree>
    <p:extLst>
      <p:ext uri="{BB962C8B-B14F-4D97-AF65-F5344CB8AC3E}">
        <p14:creationId xmlns:p14="http://schemas.microsoft.com/office/powerpoint/2010/main" val="1759023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Data analysis and Analytics - </a:t>
            </a:r>
            <a:r>
              <a:rPr lang="en-US" sz="1800" dirty="0">
                <a:effectLst/>
                <a:latin typeface="Times New Roman" panose="02020603050405020304" pitchFamily="18" charset="0"/>
                <a:ea typeface="Times New Roman" panose="02020603050405020304" pitchFamily="18" charset="0"/>
              </a:rPr>
              <a:t>Through this improvement of the technical skills is important and it is essential to focus on ROI that can be included with the proper areas of the marketing campaigns. Managing data analysis is an important area to develop the future areas of my career. Data analysis is important in the marketing of social media. </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Attentiveness - </a:t>
            </a:r>
            <a:r>
              <a:rPr lang="en-US" sz="1800" dirty="0">
                <a:effectLst/>
                <a:latin typeface="Times New Roman" panose="02020603050405020304" pitchFamily="18" charset="0"/>
                <a:ea typeface="Times New Roman" panose="02020603050405020304" pitchFamily="18" charset="0"/>
              </a:rPr>
              <a:t>As the marketer, it is important to keep different types of eyes that can be helpful for promoting the proper image. Through this proper information about the marketing can also be grabbed. Attention to the proper detailing through marketing is essential for developing the proper information for the consumers. </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Research Skills - </a:t>
            </a:r>
            <a:r>
              <a:rPr lang="en-US" sz="1800" dirty="0">
                <a:effectLst/>
                <a:latin typeface="Times New Roman" panose="02020603050405020304" pitchFamily="18" charset="0"/>
                <a:ea typeface="Times New Roman" panose="02020603050405020304" pitchFamily="18" charset="0"/>
              </a:rPr>
              <a:t>As the marketing manager it is very important to focus on researching the different areas of the market that are helpful in building different types of services and through this, the opportunities through the market can also be grabbed. Research skill is also important to provide the proper quality of the work throughout the organization. Through this market, conditions can be analyzed. </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Time management - </a:t>
            </a:r>
            <a:r>
              <a:rPr lang="en-US" sz="1800" dirty="0">
                <a:effectLst/>
                <a:latin typeface="Times New Roman" panose="02020603050405020304" pitchFamily="18" charset="0"/>
                <a:ea typeface="Times New Roman" panose="02020603050405020304" pitchFamily="18" charset="0"/>
              </a:rPr>
              <a:t>This is important in the market world as this is an important area for managing different areas of the campaign within the organization. Proper management of the time is reflecting on the development of the project through the organization. Proper time management is helpful to manage the work within the deadline and this is important for prioritizing the work throughout the workplace. This is essential for the organization to keep track of the other staff related to marketing (Gregg, 2018). These skills should be developed through the personal career as these can make the proper development of the career opportunities. Through the development of these skills, I can develop my different areas of abilities as a marketing manager. </a:t>
            </a:r>
          </a:p>
          <a:p>
            <a:endParaRPr lang="en-US" dirty="0"/>
          </a:p>
        </p:txBody>
      </p:sp>
    </p:spTree>
    <p:extLst>
      <p:ext uri="{BB962C8B-B14F-4D97-AF65-F5344CB8AC3E}">
        <p14:creationId xmlns:p14="http://schemas.microsoft.com/office/powerpoint/2010/main" val="1919874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Strengths - </a:t>
            </a:r>
            <a:r>
              <a:rPr lang="en-US" sz="1800" dirty="0">
                <a:effectLst/>
                <a:latin typeface="Times New Roman" panose="02020603050405020304" pitchFamily="18" charset="0"/>
                <a:ea typeface="Times New Roman" panose="02020603050405020304" pitchFamily="18" charset="0"/>
              </a:rPr>
              <a:t>I have the proper skills of communication and this is very essential for the development of interaction in the areas of marketing. I also love to work with creativity and that makes me able to solve different areas of the problems in the workplace. Proper leadership ability in me is helpful to manage different people in the organization. </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Weakness - </a:t>
            </a:r>
            <a:r>
              <a:rPr lang="en-US" sz="1800" dirty="0">
                <a:effectLst/>
                <a:latin typeface="Times New Roman" panose="02020603050405020304" pitchFamily="18" charset="0"/>
                <a:ea typeface="Times New Roman" panose="02020603050405020304" pitchFamily="18" charset="0"/>
              </a:rPr>
              <a:t>Lack of knowledge in using the technologies made and concern through time management makes a major issue for me. Lack of ability in the research area makes critical situations for managing the different resources related to marketing. </a:t>
            </a:r>
          </a:p>
          <a:p>
            <a:endParaRPr lang="en-US" dirty="0"/>
          </a:p>
        </p:txBody>
      </p:sp>
    </p:spTree>
    <p:extLst>
      <p:ext uri="{BB962C8B-B14F-4D97-AF65-F5344CB8AC3E}">
        <p14:creationId xmlns:p14="http://schemas.microsoft.com/office/powerpoint/2010/main" val="922675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Opportunities - </a:t>
            </a:r>
            <a:r>
              <a:rPr lang="en-US" sz="1800" dirty="0">
                <a:effectLst/>
                <a:latin typeface="Times New Roman" panose="02020603050405020304" pitchFamily="18" charset="0"/>
                <a:ea typeface="Times New Roman" panose="02020603050405020304" pitchFamily="18" charset="0"/>
              </a:rPr>
              <a:t>Proper ability to communicate is providing benefits to interacting with different types of people. Through leadership, I can motivate the different people in the workplace that is leading to greater productivity (Razak</a:t>
            </a:r>
            <a:r>
              <a:rPr lang="en-US" sz="1800" i="1" dirty="0">
                <a:effectLst/>
                <a:latin typeface="Times New Roman" panose="02020603050405020304" pitchFamily="18" charset="0"/>
                <a:ea typeface="Times New Roman" panose="02020603050405020304" pitchFamily="18" charset="0"/>
              </a:rPr>
              <a:t> et al., </a:t>
            </a:r>
            <a:r>
              <a:rPr lang="en-US" sz="1800" dirty="0">
                <a:effectLst/>
                <a:latin typeface="Times New Roman" panose="02020603050405020304" pitchFamily="18" charset="0"/>
                <a:ea typeface="Times New Roman" panose="02020603050405020304" pitchFamily="18" charset="0"/>
              </a:rPr>
              <a:t>2015). Creativity has major importance in managing different areas of innovation in the work. </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Threats - </a:t>
            </a:r>
            <a:r>
              <a:rPr lang="en-US" sz="1800" dirty="0">
                <a:effectLst/>
                <a:latin typeface="Times New Roman" panose="02020603050405020304" pitchFamily="18" charset="0"/>
                <a:ea typeface="Times New Roman" panose="02020603050405020304" pitchFamily="18" charset="0"/>
              </a:rPr>
              <a:t>Minimum knowledge of the technology is leading to issues to manage different areas of the data through marketing. Lack of knowledge in research skills can make me less informative and this can be a serious concern to attract the audience properly. </a:t>
            </a:r>
          </a:p>
          <a:p>
            <a:endParaRPr lang="en-US" dirty="0"/>
          </a:p>
        </p:txBody>
      </p:sp>
    </p:spTree>
    <p:extLst>
      <p:ext uri="{BB962C8B-B14F-4D97-AF65-F5344CB8AC3E}">
        <p14:creationId xmlns:p14="http://schemas.microsoft.com/office/powerpoint/2010/main" val="64784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1800" dirty="0">
                <a:effectLst/>
                <a:latin typeface="Times New Roman" panose="02020603050405020304" pitchFamily="18" charset="0"/>
                <a:ea typeface="Times New Roman" panose="02020603050405020304" pitchFamily="18" charset="0"/>
              </a:rPr>
              <a:t>Through the development of the skills, the opportunities throughout the career can be developed. As the marketing manager, it is essential to focus on the proper areas of data analysis that are important to manage the market. This is also essential to grab the attention of the audience. </a:t>
            </a:r>
            <a:endParaRPr lang="en-US" dirty="0"/>
          </a:p>
        </p:txBody>
      </p:sp>
    </p:spTree>
    <p:extLst>
      <p:ext uri="{BB962C8B-B14F-4D97-AF65-F5344CB8AC3E}">
        <p14:creationId xmlns:p14="http://schemas.microsoft.com/office/powerpoint/2010/main" val="1401493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p:txBody>
          <a:bodyPr/>
          <a:lstStyle/>
          <a:p>
            <a:r>
              <a:rPr lang="en-US" dirty="0"/>
              <a:t> Academic And Employability Skills</a:t>
            </a:r>
            <a:br>
              <a:rPr lang="en-US" dirty="0"/>
            </a:br>
            <a:r>
              <a:rPr lang="en-US" sz="1100" dirty="0" err="1"/>
              <a:t>NAME:Stefan</a:t>
            </a:r>
            <a:r>
              <a:rPr lang="en-US" sz="1100" dirty="0"/>
              <a:t> </a:t>
            </a:r>
            <a:r>
              <a:rPr lang="en-US" sz="1100" dirty="0" err="1"/>
              <a:t>ionut</a:t>
            </a:r>
            <a:r>
              <a:rPr lang="en-US" sz="1100" dirty="0"/>
              <a:t> </a:t>
            </a:r>
            <a:r>
              <a:rPr lang="en-US" sz="1100" dirty="0" err="1"/>
              <a:t>dota</a:t>
            </a:r>
            <a:br>
              <a:rPr lang="en-US" sz="1100" dirty="0"/>
            </a:br>
            <a:r>
              <a:rPr lang="en-US" sz="1100"/>
              <a:t>Student id:2028268</a:t>
            </a:r>
            <a:endParaRPr lang="en-US"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053078" y="438531"/>
            <a:ext cx="6766560" cy="768096"/>
          </a:xfrm>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053078" y="1913517"/>
            <a:ext cx="4471797" cy="3787648"/>
          </a:xfrm>
        </p:spPr>
        <p:txBody>
          <a:bodyPr/>
          <a:lstStyle/>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Different types of skills in me are highlighted. </a:t>
            </a: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SWOT analysis is used for analyzing personal ability.</a:t>
            </a: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Time management tools focus on the development of managing time. </a:t>
            </a: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PDP is an important tool to make proper actions for skills development. </a:t>
            </a:r>
            <a:endParaRPr lang="en-US" dirty="0"/>
          </a:p>
          <a:p>
            <a:endParaRPr lang="en-US" dirty="0"/>
          </a:p>
        </p:txBody>
      </p:sp>
      <p:pic>
        <p:nvPicPr>
          <p:cNvPr id="2050" name="Picture 2" descr="Personal Development | Career Planning | CareersInFood.com">
            <a:extLst>
              <a:ext uri="{FF2B5EF4-FFF2-40B4-BE49-F238E27FC236}">
                <a16:creationId xmlns:a16="http://schemas.microsoft.com/office/drawing/2014/main" id="{C9F08A44-848C-C961-A841-EF157854EB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34450" y="2256417"/>
            <a:ext cx="2952750" cy="2935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622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C97AC-6CD8-1C0E-7E1A-53EDF57E0963}"/>
              </a:ext>
            </a:extLst>
          </p:cNvPr>
          <p:cNvSpPr>
            <a:spLocks noGrp="1"/>
          </p:cNvSpPr>
          <p:nvPr>
            <p:ph type="title"/>
          </p:nvPr>
        </p:nvSpPr>
        <p:spPr>
          <a:xfrm>
            <a:off x="3717036" y="301434"/>
            <a:ext cx="8165592" cy="768096"/>
          </a:xfrm>
        </p:spPr>
        <p:txBody>
          <a:bodyPr/>
          <a:lstStyle/>
          <a:p>
            <a:r>
              <a:rPr lang="en-US" sz="2400" b="1" dirty="0">
                <a:effectLst/>
                <a:latin typeface="Times New Roman" panose="02020603050405020304" pitchFamily="18" charset="0"/>
                <a:ea typeface="Times New Roman" panose="02020603050405020304" pitchFamily="18" charset="0"/>
              </a:rPr>
              <a:t>Existing skills in me</a:t>
            </a:r>
            <a:endParaRPr lang="en-US" sz="2400" dirty="0"/>
          </a:p>
        </p:txBody>
      </p:sp>
      <p:sp>
        <p:nvSpPr>
          <p:cNvPr id="8" name="Rectangle: Rounded Corners 7">
            <a:extLst>
              <a:ext uri="{FF2B5EF4-FFF2-40B4-BE49-F238E27FC236}">
                <a16:creationId xmlns:a16="http://schemas.microsoft.com/office/drawing/2014/main" id="{25B488E3-3B4C-BFDC-5B48-A9D7E856C2D4}"/>
              </a:ext>
            </a:extLst>
          </p:cNvPr>
          <p:cNvSpPr/>
          <p:nvPr/>
        </p:nvSpPr>
        <p:spPr>
          <a:xfrm>
            <a:off x="3810000" y="1000125"/>
            <a:ext cx="7924799" cy="11168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0"/>
              </a:spcAft>
            </a:pPr>
            <a:r>
              <a:rPr lang="en-US" sz="1600" b="1" dirty="0">
                <a:solidFill>
                  <a:schemeClr val="tx1"/>
                </a:solidFill>
                <a:effectLst/>
                <a:latin typeface="Times New Roman" panose="02020603050405020304" pitchFamily="18" charset="0"/>
                <a:ea typeface="Times New Roman" panose="02020603050405020304" pitchFamily="18" charset="0"/>
              </a:rPr>
              <a:t>Communication skill - </a:t>
            </a:r>
            <a:r>
              <a:rPr lang="en-US" sz="1600" dirty="0">
                <a:solidFill>
                  <a:schemeClr val="tx1"/>
                </a:solidFill>
                <a:effectLst/>
                <a:latin typeface="Times New Roman" panose="02020603050405020304" pitchFamily="18" charset="0"/>
                <a:ea typeface="Times New Roman" panose="02020603050405020304" pitchFamily="18" charset="0"/>
              </a:rPr>
              <a:t>This is an important skill  to connect with their audience. It is important for me to express anything to the audience (Eunice Abdul, 2018). </a:t>
            </a:r>
          </a:p>
        </p:txBody>
      </p:sp>
      <p:sp>
        <p:nvSpPr>
          <p:cNvPr id="9" name="Rectangle: Rounded Corners 8">
            <a:extLst>
              <a:ext uri="{FF2B5EF4-FFF2-40B4-BE49-F238E27FC236}">
                <a16:creationId xmlns:a16="http://schemas.microsoft.com/office/drawing/2014/main" id="{CA1C51EB-C7F7-18C2-58A2-040F92415725}"/>
              </a:ext>
            </a:extLst>
          </p:cNvPr>
          <p:cNvSpPr/>
          <p:nvPr/>
        </p:nvSpPr>
        <p:spPr>
          <a:xfrm>
            <a:off x="3810000" y="2468372"/>
            <a:ext cx="7924798" cy="1116836"/>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nSpc>
                <a:spcPct val="150000"/>
              </a:lnSpc>
            </a:pPr>
            <a:r>
              <a:rPr lang="en-US" sz="1600" b="1" dirty="0">
                <a:solidFill>
                  <a:schemeClr val="tx1"/>
                </a:solidFill>
                <a:effectLst/>
                <a:latin typeface="Times New Roman" panose="02020603050405020304" pitchFamily="18" charset="0"/>
                <a:ea typeface="Times New Roman" panose="02020603050405020304" pitchFamily="18" charset="0"/>
              </a:rPr>
              <a:t>Creativity and problem solving - </a:t>
            </a:r>
            <a:r>
              <a:rPr lang="en-US" sz="1600" dirty="0">
                <a:solidFill>
                  <a:schemeClr val="tx1"/>
                </a:solidFill>
                <a:effectLst/>
                <a:latin typeface="Times New Roman" panose="02020603050405020304" pitchFamily="18" charset="0"/>
                <a:ea typeface="Times New Roman" panose="02020603050405020304" pitchFamily="18" charset="0"/>
              </a:rPr>
              <a:t> I have a passion for developing creativity through my work and this makes proper solution to the problem (</a:t>
            </a:r>
            <a:r>
              <a:rPr lang="en-US" sz="1600" dirty="0" err="1">
                <a:solidFill>
                  <a:schemeClr val="tx1"/>
                </a:solidFill>
                <a:effectLst/>
                <a:latin typeface="Times New Roman" panose="02020603050405020304" pitchFamily="18" charset="0"/>
                <a:ea typeface="Times New Roman" panose="02020603050405020304" pitchFamily="18" charset="0"/>
              </a:rPr>
              <a:t>Kolodner</a:t>
            </a:r>
            <a:r>
              <a:rPr lang="en-US" sz="1600" dirty="0">
                <a:solidFill>
                  <a:schemeClr val="tx1"/>
                </a:solidFill>
                <a:effectLst/>
                <a:latin typeface="Times New Roman" panose="02020603050405020304" pitchFamily="18" charset="0"/>
                <a:ea typeface="Times New Roman" panose="02020603050405020304" pitchFamily="18" charset="0"/>
              </a:rPr>
              <a:t> and Penberthy, 2022). </a:t>
            </a:r>
          </a:p>
        </p:txBody>
      </p:sp>
      <p:sp>
        <p:nvSpPr>
          <p:cNvPr id="10" name="Rectangle: Rounded Corners 9">
            <a:extLst>
              <a:ext uri="{FF2B5EF4-FFF2-40B4-BE49-F238E27FC236}">
                <a16:creationId xmlns:a16="http://schemas.microsoft.com/office/drawing/2014/main" id="{8333137E-EB84-F7B3-81A4-13CD513126A6}"/>
              </a:ext>
            </a:extLst>
          </p:cNvPr>
          <p:cNvSpPr/>
          <p:nvPr/>
        </p:nvSpPr>
        <p:spPr>
          <a:xfrm>
            <a:off x="3810002" y="4039860"/>
            <a:ext cx="7924798" cy="1000125"/>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lnSpc>
                <a:spcPct val="150000"/>
              </a:lnSpc>
            </a:pPr>
            <a:r>
              <a:rPr lang="en-US" sz="1600" b="1" dirty="0">
                <a:effectLst/>
                <a:latin typeface="Times New Roman" panose="02020603050405020304" pitchFamily="18" charset="0"/>
                <a:ea typeface="Times New Roman" panose="02020603050405020304" pitchFamily="18" charset="0"/>
              </a:rPr>
              <a:t>Leadership ability - </a:t>
            </a:r>
            <a:r>
              <a:rPr lang="en-US" sz="1600" dirty="0">
                <a:effectLst/>
                <a:latin typeface="Times New Roman" panose="02020603050405020304" pitchFamily="18" charset="0"/>
                <a:ea typeface="Times New Roman" panose="02020603050405020304" pitchFamily="18" charset="0"/>
              </a:rPr>
              <a:t>This skill is very helpful for managing different types of situations within the workplace and through this, I can motivate my followers (Razak</a:t>
            </a:r>
            <a:r>
              <a:rPr lang="en-US" sz="1600" i="1" dirty="0">
                <a:effectLst/>
                <a:latin typeface="Times New Roman" panose="02020603050405020304" pitchFamily="18" charset="0"/>
                <a:ea typeface="Times New Roman" panose="02020603050405020304" pitchFamily="18" charset="0"/>
              </a:rPr>
              <a:t> et al., </a:t>
            </a:r>
            <a:r>
              <a:rPr lang="en-US" sz="1600" dirty="0">
                <a:effectLst/>
                <a:latin typeface="Times New Roman" panose="02020603050405020304" pitchFamily="18" charset="0"/>
                <a:ea typeface="Times New Roman" panose="02020603050405020304" pitchFamily="18" charset="0"/>
              </a:rPr>
              <a:t>2015). </a:t>
            </a:r>
          </a:p>
        </p:txBody>
      </p:sp>
      <p:pic>
        <p:nvPicPr>
          <p:cNvPr id="4100" name="Picture 4" descr="What do employers mean by 'good communication skills'?">
            <a:extLst>
              <a:ext uri="{FF2B5EF4-FFF2-40B4-BE49-F238E27FC236}">
                <a16:creationId xmlns:a16="http://schemas.microsoft.com/office/drawing/2014/main" id="{B461B997-5D13-BEBF-B6D0-21238061CD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6225" y="5372099"/>
            <a:ext cx="2657475" cy="133178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ntroduction to Problem Solving Skills | CCMIT">
            <a:extLst>
              <a:ext uri="{FF2B5EF4-FFF2-40B4-BE49-F238E27FC236}">
                <a16:creationId xmlns:a16="http://schemas.microsoft.com/office/drawing/2014/main" id="{7DFF8B95-6A8A-9F55-C0F2-9359B0CB8C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2800" y="5439730"/>
            <a:ext cx="2001704" cy="1116836"/>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Important Leadership Skills for Workplace Success">
            <a:extLst>
              <a:ext uri="{FF2B5EF4-FFF2-40B4-BE49-F238E27FC236}">
                <a16:creationId xmlns:a16="http://schemas.microsoft.com/office/drawing/2014/main" id="{34D7408C-F8C7-6F76-2C6A-C7200002C5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72803" y="5343700"/>
            <a:ext cx="2409825" cy="13885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3249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F18AEF5-9F77-E098-6CEA-03698504FB75}"/>
              </a:ext>
            </a:extLst>
          </p:cNvPr>
          <p:cNvSpPr txBox="1"/>
          <p:nvPr/>
        </p:nvSpPr>
        <p:spPr>
          <a:xfrm>
            <a:off x="781049" y="163595"/>
            <a:ext cx="9534525" cy="579967"/>
          </a:xfrm>
          <a:prstGeom prst="rect">
            <a:avLst/>
          </a:prstGeom>
          <a:noFill/>
        </p:spPr>
        <p:txBody>
          <a:bodyPr wrap="square">
            <a:spAutoFit/>
          </a:bodyPr>
          <a:lstStyle/>
          <a:p>
            <a:pPr marL="0" marR="0">
              <a:lnSpc>
                <a:spcPct val="150000"/>
              </a:lnSpc>
              <a:spcBef>
                <a:spcPts val="0"/>
              </a:spcBef>
              <a:spcAft>
                <a:spcPts val="0"/>
              </a:spcAft>
            </a:pPr>
            <a:r>
              <a:rPr lang="en-US" sz="2400" b="1" dirty="0">
                <a:solidFill>
                  <a:srgbClr val="202C8F"/>
                </a:solidFill>
                <a:effectLst/>
                <a:latin typeface="Times New Roman" panose="02020603050405020304" pitchFamily="18" charset="0"/>
                <a:ea typeface="Times New Roman" panose="02020603050405020304" pitchFamily="18" charset="0"/>
              </a:rPr>
              <a:t>Skills that need to improve for being a successful marketing manager </a:t>
            </a:r>
            <a:endParaRPr lang="en-US" sz="2400" dirty="0">
              <a:solidFill>
                <a:srgbClr val="202C8F"/>
              </a:solidFill>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CC117FA6-8934-78D2-D0E2-8D98DF5B41FE}"/>
              </a:ext>
            </a:extLst>
          </p:cNvPr>
          <p:cNvSpPr txBox="1"/>
          <p:nvPr/>
        </p:nvSpPr>
        <p:spPr>
          <a:xfrm>
            <a:off x="552450" y="1101278"/>
            <a:ext cx="6772275" cy="5218736"/>
          </a:xfrm>
          <a:prstGeom prst="rect">
            <a:avLst/>
          </a:prstGeom>
          <a:noFill/>
        </p:spPr>
        <p:txBody>
          <a:bodyPr wrap="square" rtlCol="0">
            <a:spAutoFit/>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Times New Roman" panose="02020603050405020304" pitchFamily="18" charset="0"/>
              </a:rPr>
              <a:t>Data analysis and Analytics - </a:t>
            </a:r>
            <a:r>
              <a:rPr lang="en-US" sz="1600" dirty="0">
                <a:effectLst/>
                <a:latin typeface="Times New Roman" panose="02020603050405020304" pitchFamily="18" charset="0"/>
                <a:ea typeface="Times New Roman" panose="02020603050405020304" pitchFamily="18" charset="0"/>
              </a:rPr>
              <a:t>Through this improvement of the technical skills is important and it is essential to focus on ROI that can be included with the proper areas of the marketing campaigns. Managing data analysis is an important area to develop the future areas of my career.  </a:t>
            </a:r>
          </a:p>
          <a:p>
            <a:pPr marL="0" marR="0" algn="just">
              <a:lnSpc>
                <a:spcPct val="150000"/>
              </a:lnSpc>
              <a:spcBef>
                <a:spcPts val="0"/>
              </a:spcBef>
              <a:spcAft>
                <a:spcPts val="0"/>
              </a:spcAft>
            </a:pPr>
            <a:r>
              <a:rPr lang="en-US" sz="1600" b="1" dirty="0">
                <a:effectLst/>
                <a:latin typeface="Times New Roman" panose="02020603050405020304" pitchFamily="18" charset="0"/>
                <a:ea typeface="Times New Roman" panose="02020603050405020304" pitchFamily="18" charset="0"/>
              </a:rPr>
              <a:t>Attentiveness - </a:t>
            </a:r>
            <a:r>
              <a:rPr lang="en-US" sz="1600" dirty="0">
                <a:effectLst/>
                <a:latin typeface="Times New Roman" panose="02020603050405020304" pitchFamily="18" charset="0"/>
                <a:ea typeface="Times New Roman" panose="02020603050405020304" pitchFamily="18" charset="0"/>
              </a:rPr>
              <a:t>As the marketer, it is important to keep different types of eyes that can be helpful for promoting the proper image.  Attention to the proper detailing through marketing is essential for developing the proper information for the consumers. </a:t>
            </a:r>
          </a:p>
          <a:p>
            <a:pPr marL="0" marR="0" algn="just">
              <a:lnSpc>
                <a:spcPct val="150000"/>
              </a:lnSpc>
              <a:spcBef>
                <a:spcPts val="0"/>
              </a:spcBef>
              <a:spcAft>
                <a:spcPts val="0"/>
              </a:spcAft>
            </a:pPr>
            <a:r>
              <a:rPr lang="en-US" sz="1600" b="1" dirty="0">
                <a:effectLst/>
                <a:latin typeface="Times New Roman" panose="02020603050405020304" pitchFamily="18" charset="0"/>
                <a:ea typeface="Times New Roman" panose="02020603050405020304" pitchFamily="18" charset="0"/>
              </a:rPr>
              <a:t>Research Skills - </a:t>
            </a:r>
            <a:r>
              <a:rPr lang="en-US" sz="1600" dirty="0">
                <a:effectLst/>
                <a:latin typeface="Times New Roman" panose="02020603050405020304" pitchFamily="18" charset="0"/>
                <a:ea typeface="Times New Roman" panose="02020603050405020304" pitchFamily="18" charset="0"/>
              </a:rPr>
              <a:t> Research skill is important to provide the proper quality of the work as it helps in analyzing the market situation</a:t>
            </a:r>
          </a:p>
          <a:p>
            <a:pPr marL="0" marR="0" algn="just">
              <a:lnSpc>
                <a:spcPct val="150000"/>
              </a:lnSpc>
              <a:spcBef>
                <a:spcPts val="0"/>
              </a:spcBef>
              <a:spcAft>
                <a:spcPts val="0"/>
              </a:spcAft>
            </a:pPr>
            <a:r>
              <a:rPr lang="en-US" sz="1600" b="1" dirty="0">
                <a:effectLst/>
                <a:latin typeface="Times New Roman" panose="02020603050405020304" pitchFamily="18" charset="0"/>
                <a:ea typeface="Times New Roman" panose="02020603050405020304" pitchFamily="18" charset="0"/>
              </a:rPr>
              <a:t>Time management - </a:t>
            </a:r>
            <a:r>
              <a:rPr lang="en-US" sz="1600" dirty="0">
                <a:effectLst/>
                <a:latin typeface="Times New Roman" panose="02020603050405020304" pitchFamily="18" charset="0"/>
                <a:ea typeface="Times New Roman" panose="02020603050405020304" pitchFamily="18" charset="0"/>
              </a:rPr>
              <a:t>Proper management of the time is reflecting on the development of the project through the organization. Proper time management is helpful to manage the work within the deadline and this is important for prioritizing the work throughout the workplace (Gregg, 2018).  </a:t>
            </a:r>
          </a:p>
        </p:txBody>
      </p:sp>
      <p:pic>
        <p:nvPicPr>
          <p:cNvPr id="5122" name="Picture 2" descr="Time Management: 10 Strategies for Better Time Management | UGA Cooperative  Extension">
            <a:extLst>
              <a:ext uri="{FF2B5EF4-FFF2-40B4-BE49-F238E27FC236}">
                <a16:creationId xmlns:a16="http://schemas.microsoft.com/office/drawing/2014/main" id="{87EFB7FE-E0B6-90DA-9C5D-9722BFFBEC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0050" y="1101278"/>
            <a:ext cx="3619500" cy="269774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Ultimate Guide to Data Analytics Simplified 101">
            <a:extLst>
              <a:ext uri="{FF2B5EF4-FFF2-40B4-BE49-F238E27FC236}">
                <a16:creationId xmlns:a16="http://schemas.microsoft.com/office/drawing/2014/main" id="{71BCE4C7-F7A7-9137-6BA0-DD3AE2AF74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2605" y="4156734"/>
            <a:ext cx="4186019" cy="2480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6245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a:xfrm>
            <a:off x="873252" y="635127"/>
            <a:ext cx="10671048" cy="768096"/>
          </a:xfrm>
        </p:spPr>
        <p:txBody>
          <a:bodyPr/>
          <a:lstStyle/>
          <a:p>
            <a:pPr marL="0" marR="0" algn="just">
              <a:lnSpc>
                <a:spcPct val="150000"/>
              </a:lnSpc>
              <a:spcBef>
                <a:spcPts val="0"/>
              </a:spcBef>
              <a:spcAft>
                <a:spcPts val="0"/>
              </a:spcAft>
            </a:pPr>
            <a:r>
              <a:rPr lang="en-US" sz="3600" b="1" dirty="0">
                <a:effectLst/>
                <a:latin typeface="Times New Roman" panose="02020603050405020304" pitchFamily="18" charset="0"/>
                <a:ea typeface="Times New Roman" panose="02020603050405020304" pitchFamily="18" charset="0"/>
              </a:rPr>
              <a:t>Job opportunities in the market </a:t>
            </a:r>
            <a:endParaRPr lang="en-US" sz="3600" dirty="0">
              <a:effectLst/>
              <a:latin typeface="Times New Roman" panose="02020603050405020304" pitchFamily="18" charset="0"/>
              <a:ea typeface="Times New Roman" panose="02020603050405020304" pitchFamily="18" charset="0"/>
            </a:endParaRPr>
          </a:p>
        </p:txBody>
      </p:sp>
      <p:sp>
        <p:nvSpPr>
          <p:cNvPr id="4" name="Content Placeholder 3">
            <a:extLst>
              <a:ext uri="{FF2B5EF4-FFF2-40B4-BE49-F238E27FC236}">
                <a16:creationId xmlns:a16="http://schemas.microsoft.com/office/drawing/2014/main" id="{EEAB1F46-AD53-F3B1-536A-46A802B66333}"/>
              </a:ext>
            </a:extLst>
          </p:cNvPr>
          <p:cNvSpPr>
            <a:spLocks noGrp="1"/>
          </p:cNvSpPr>
          <p:nvPr>
            <p:ph sz="half" idx="1"/>
          </p:nvPr>
        </p:nvSpPr>
        <p:spPr>
          <a:xfrm>
            <a:off x="1015746" y="2101215"/>
            <a:ext cx="5165979" cy="4434840"/>
          </a:xfrm>
        </p:spPr>
        <p:txBody>
          <a:bodyPr/>
          <a:lstStyle/>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The UK needs people for marketing.</a:t>
            </a: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Marketing managers can work for any industry. </a:t>
            </a: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Marketing managers have a major role that is included in consumer goods and financial services. </a:t>
            </a:r>
          </a:p>
          <a:p>
            <a:pPr marL="342900" marR="0" lvl="0" indent="-342900" algn="just">
              <a:lnSpc>
                <a:spcPct val="150000"/>
              </a:lnSpc>
              <a:spcBef>
                <a:spcPts val="0"/>
              </a:spcBef>
              <a:spcAft>
                <a:spcPts val="0"/>
              </a:spcAft>
              <a:buFont typeface="Arial" panose="020B0604020202020204" pitchFamily="34" charset="0"/>
              <a:buChar char="●"/>
            </a:pPr>
            <a:r>
              <a:rPr lang="en-US" dirty="0">
                <a:latin typeface="Times New Roman" panose="02020603050405020304" pitchFamily="18" charset="0"/>
                <a:ea typeface="Times New Roman" panose="02020603050405020304" pitchFamily="18" charset="0"/>
              </a:rPr>
              <a:t>Marketing management degree in UK helps in getting the job. </a:t>
            </a:r>
            <a:endParaRPr lang="en-US" sz="1800" u="none" strike="noStrike" dirty="0">
              <a:effectLst/>
              <a:latin typeface="Times New Roman" panose="02020603050405020304" pitchFamily="18" charset="0"/>
              <a:ea typeface="Times New Roman" panose="02020603050405020304" pitchFamily="18" charset="0"/>
            </a:endParaRPr>
          </a:p>
        </p:txBody>
      </p:sp>
      <p:pic>
        <p:nvPicPr>
          <p:cNvPr id="3074" name="Picture 2" descr="UK Marketing Manager | Facebook">
            <a:extLst>
              <a:ext uri="{FF2B5EF4-FFF2-40B4-BE49-F238E27FC236}">
                <a16:creationId xmlns:a16="http://schemas.microsoft.com/office/drawing/2014/main" id="{AC160AFA-6639-3F3F-FD99-A3F6188467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1797" y="5240655"/>
            <a:ext cx="3514725" cy="12954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arketing Manager Job Description: Salary, Skills, &amp; More">
            <a:extLst>
              <a:ext uri="{FF2B5EF4-FFF2-40B4-BE49-F238E27FC236}">
                <a16:creationId xmlns:a16="http://schemas.microsoft.com/office/drawing/2014/main" id="{D907B3D9-09D7-D4DD-9B35-C1A18DAA4E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4625" y="2280135"/>
            <a:ext cx="4810125" cy="3608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3841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834384" y="210312"/>
            <a:ext cx="8165592" cy="768096"/>
          </a:xfrm>
        </p:spPr>
        <p:txBody>
          <a:bodyPr/>
          <a:lstStyle/>
          <a:p>
            <a:r>
              <a:rPr lang="en-US" dirty="0"/>
              <a:t>SWOT Analysis</a:t>
            </a:r>
            <a:br>
              <a:rPr lang="en-US" dirty="0"/>
            </a:br>
            <a:endParaRPr lang="en-US" dirty="0"/>
          </a:p>
        </p:txBody>
      </p:sp>
      <p:graphicFrame>
        <p:nvGraphicFramePr>
          <p:cNvPr id="16" name="Table 16">
            <a:extLst>
              <a:ext uri="{FF2B5EF4-FFF2-40B4-BE49-F238E27FC236}">
                <a16:creationId xmlns:a16="http://schemas.microsoft.com/office/drawing/2014/main" id="{63B01892-E06C-5690-1177-3FAF1B2924FB}"/>
              </a:ext>
            </a:extLst>
          </p:cNvPr>
          <p:cNvGraphicFramePr>
            <a:graphicFrameLocks noGrp="1"/>
          </p:cNvGraphicFramePr>
          <p:nvPr>
            <p:extLst>
              <p:ext uri="{D42A27DB-BD31-4B8C-83A1-F6EECF244321}">
                <p14:modId xmlns:p14="http://schemas.microsoft.com/office/powerpoint/2010/main" val="2030947316"/>
              </p:ext>
            </p:extLst>
          </p:nvPr>
        </p:nvGraphicFramePr>
        <p:xfrm>
          <a:off x="3871976" y="1357841"/>
          <a:ext cx="8128000" cy="3616960"/>
        </p:xfrm>
        <a:graphic>
          <a:graphicData uri="http://schemas.openxmlformats.org/drawingml/2006/table">
            <a:tbl>
              <a:tblPr firstRow="1" bandRow="1">
                <a:tableStyleId>{00A15C55-8517-42AA-B614-E9B94910E393}</a:tableStyleId>
              </a:tblPr>
              <a:tblGrid>
                <a:gridCol w="4064000">
                  <a:extLst>
                    <a:ext uri="{9D8B030D-6E8A-4147-A177-3AD203B41FA5}">
                      <a16:colId xmlns:a16="http://schemas.microsoft.com/office/drawing/2014/main" val="1819885327"/>
                    </a:ext>
                  </a:extLst>
                </a:gridCol>
                <a:gridCol w="4064000">
                  <a:extLst>
                    <a:ext uri="{9D8B030D-6E8A-4147-A177-3AD203B41FA5}">
                      <a16:colId xmlns:a16="http://schemas.microsoft.com/office/drawing/2014/main" val="313812344"/>
                    </a:ext>
                  </a:extLst>
                </a:gridCol>
              </a:tblGrid>
              <a:tr h="370840">
                <a:tc>
                  <a:txBody>
                    <a:bodyPr/>
                    <a:lstStyle/>
                    <a:p>
                      <a:pPr algn="ctr"/>
                      <a:r>
                        <a:rPr lang="en-US" dirty="0">
                          <a:solidFill>
                            <a:schemeClr val="tx1"/>
                          </a:solidFill>
                        </a:rPr>
                        <a:t>Strengths </a:t>
                      </a:r>
                    </a:p>
                  </a:txBody>
                  <a:tcPr/>
                </a:tc>
                <a:tc>
                  <a:txBody>
                    <a:bodyPr/>
                    <a:lstStyle/>
                    <a:p>
                      <a:pPr algn="ctr"/>
                      <a:r>
                        <a:rPr lang="en-US" dirty="0">
                          <a:solidFill>
                            <a:schemeClr val="tx1"/>
                          </a:solidFill>
                        </a:rPr>
                        <a:t>Weakness</a:t>
                      </a:r>
                    </a:p>
                  </a:txBody>
                  <a:tcPr/>
                </a:tc>
                <a:extLst>
                  <a:ext uri="{0D108BD9-81ED-4DB2-BD59-A6C34878D82A}">
                    <a16:rowId xmlns:a16="http://schemas.microsoft.com/office/drawing/2014/main" val="1595587584"/>
                  </a:ext>
                </a:extLst>
              </a:tr>
              <a:tr h="370840">
                <a:tc>
                  <a:txBody>
                    <a:bodyPr/>
                    <a:lstStyle/>
                    <a:p>
                      <a:pPr marL="285750" indent="-285750">
                        <a:lnSpc>
                          <a:spcPct val="150000"/>
                        </a:lnSpc>
                        <a:buFont typeface="Arial" panose="020B0604020202020204" pitchFamily="34" charset="0"/>
                        <a:buChar char="•"/>
                      </a:pPr>
                      <a:r>
                        <a:rPr lang="en-US" sz="1800" b="0" kern="1200" dirty="0">
                          <a:solidFill>
                            <a:schemeClr val="dk1"/>
                          </a:solidFill>
                          <a:effectLst/>
                          <a:latin typeface="+mn-lt"/>
                          <a:ea typeface="+mn-ea"/>
                          <a:cs typeface="+mn-cs"/>
                        </a:rPr>
                        <a:t>Pr</a:t>
                      </a:r>
                      <a:r>
                        <a:rPr lang="en-US" sz="1800" kern="1200" dirty="0">
                          <a:solidFill>
                            <a:schemeClr val="dk1"/>
                          </a:solidFill>
                          <a:effectLst/>
                          <a:latin typeface="+mn-lt"/>
                          <a:ea typeface="+mn-ea"/>
                          <a:cs typeface="+mn-cs"/>
                        </a:rPr>
                        <a:t>oper communication skills.</a:t>
                      </a:r>
                    </a:p>
                    <a:p>
                      <a:pPr marL="285750" indent="-285750">
                        <a:lnSpc>
                          <a:spcPct val="150000"/>
                        </a:lnSpc>
                        <a:buFont typeface="Arial" panose="020B0604020202020204" pitchFamily="34" charset="0"/>
                        <a:buChar char="•"/>
                      </a:pPr>
                      <a:r>
                        <a:rPr lang="en-US" sz="1800" kern="1200" dirty="0">
                          <a:solidFill>
                            <a:schemeClr val="dk1"/>
                          </a:solidFill>
                          <a:effectLst/>
                          <a:latin typeface="+mn-lt"/>
                          <a:ea typeface="+mn-ea"/>
                          <a:cs typeface="+mn-cs"/>
                        </a:rPr>
                        <a:t>Creativity and innovation.</a:t>
                      </a:r>
                    </a:p>
                    <a:p>
                      <a:pPr marL="285750" indent="-285750">
                        <a:lnSpc>
                          <a:spcPct val="150000"/>
                        </a:lnSpc>
                        <a:buFont typeface="Arial" panose="020B0604020202020204" pitchFamily="34" charset="0"/>
                        <a:buChar char="•"/>
                      </a:pPr>
                      <a:r>
                        <a:rPr lang="en-US" sz="1800" kern="1200" dirty="0">
                          <a:solidFill>
                            <a:schemeClr val="dk1"/>
                          </a:solidFill>
                          <a:effectLst/>
                          <a:latin typeface="+mn-lt"/>
                          <a:ea typeface="+mn-ea"/>
                          <a:cs typeface="+mn-cs"/>
                        </a:rPr>
                        <a:t>Problem solving ability.</a:t>
                      </a:r>
                    </a:p>
                    <a:p>
                      <a:pPr marL="285750" indent="-285750">
                        <a:lnSpc>
                          <a:spcPct val="150000"/>
                        </a:lnSpc>
                        <a:buFont typeface="Arial" panose="020B0604020202020204" pitchFamily="34" charset="0"/>
                        <a:buChar char="•"/>
                      </a:pPr>
                      <a:r>
                        <a:rPr lang="en-US" sz="1800" kern="1200" dirty="0">
                          <a:solidFill>
                            <a:schemeClr val="dk1"/>
                          </a:solidFill>
                          <a:effectLst/>
                          <a:latin typeface="+mn-lt"/>
                          <a:ea typeface="+mn-ea"/>
                          <a:cs typeface="+mn-cs"/>
                        </a:rPr>
                        <a:t>Proper leadership ability makes the motivation for the others.</a:t>
                      </a:r>
                    </a:p>
                    <a:p>
                      <a:pPr>
                        <a:lnSpc>
                          <a:spcPct val="150000"/>
                        </a:lnSpc>
                      </a:pPr>
                      <a:r>
                        <a:rPr lang="en-US" sz="1800" b="1" kern="1200" dirty="0">
                          <a:solidFill>
                            <a:schemeClr val="dk1"/>
                          </a:solidFill>
                          <a:effectLst/>
                          <a:latin typeface="+mn-lt"/>
                          <a:ea typeface="+mn-ea"/>
                          <a:cs typeface="+mn-cs"/>
                        </a:rPr>
                        <a:t> </a:t>
                      </a:r>
                      <a:endParaRPr lang="en-US" sz="1800" kern="1200" dirty="0">
                        <a:solidFill>
                          <a:schemeClr val="dk1"/>
                        </a:solidFill>
                        <a:effectLst/>
                        <a:latin typeface="+mn-lt"/>
                        <a:ea typeface="+mn-ea"/>
                        <a:cs typeface="+mn-cs"/>
                      </a:endParaRPr>
                    </a:p>
                    <a:p>
                      <a:endParaRPr lang="en-US" dirty="0"/>
                    </a:p>
                  </a:txBody>
                  <a:tcPr/>
                </a:tc>
                <a:tc>
                  <a:txBody>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1800" kern="1200" dirty="0">
                          <a:solidFill>
                            <a:schemeClr val="dk1"/>
                          </a:solidFill>
                          <a:effectLst/>
                          <a:latin typeface="+mn-lt"/>
                          <a:ea typeface="+mn-ea"/>
                          <a:cs typeface="+mn-cs"/>
                        </a:rPr>
                        <a:t>Lack of knowledge in using the technologies.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1800" kern="1200" dirty="0">
                          <a:solidFill>
                            <a:schemeClr val="dk1"/>
                          </a:solidFill>
                          <a:effectLst/>
                          <a:latin typeface="+mn-lt"/>
                          <a:ea typeface="+mn-ea"/>
                          <a:cs typeface="+mn-cs"/>
                        </a:rPr>
                        <a:t>Concern through time management.</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1800" kern="1200" dirty="0">
                          <a:solidFill>
                            <a:schemeClr val="dk1"/>
                          </a:solidFill>
                          <a:effectLst/>
                          <a:latin typeface="+mn-lt"/>
                          <a:ea typeface="+mn-ea"/>
                          <a:cs typeface="+mn-cs"/>
                        </a:rPr>
                        <a:t>Lack of ability in the research area makes critical situations.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1800" kern="1200" dirty="0">
                          <a:solidFill>
                            <a:schemeClr val="dk1"/>
                          </a:solidFill>
                          <a:effectLst/>
                          <a:latin typeface="+mn-lt"/>
                          <a:ea typeface="+mn-ea"/>
                          <a:cs typeface="+mn-cs"/>
                        </a:rPr>
                        <a:t>Less attention in detailing of the work</a:t>
                      </a:r>
                    </a:p>
                    <a:p>
                      <a:endParaRPr lang="en-US" dirty="0"/>
                    </a:p>
                  </a:txBody>
                  <a:tcPr/>
                </a:tc>
                <a:extLst>
                  <a:ext uri="{0D108BD9-81ED-4DB2-BD59-A6C34878D82A}">
                    <a16:rowId xmlns:a16="http://schemas.microsoft.com/office/drawing/2014/main" val="2293054445"/>
                  </a:ext>
                </a:extLst>
              </a:tr>
            </a:tbl>
          </a:graphicData>
        </a:graphic>
      </p:graphicFrame>
      <p:sp>
        <p:nvSpPr>
          <p:cNvPr id="17" name="TextBox 16">
            <a:extLst>
              <a:ext uri="{FF2B5EF4-FFF2-40B4-BE49-F238E27FC236}">
                <a16:creationId xmlns:a16="http://schemas.microsoft.com/office/drawing/2014/main" id="{D141F857-AEB2-16BD-C3F9-064A56C8A458}"/>
              </a:ext>
            </a:extLst>
          </p:cNvPr>
          <p:cNvSpPr txBox="1"/>
          <p:nvPr/>
        </p:nvSpPr>
        <p:spPr>
          <a:xfrm>
            <a:off x="7058025" y="6052609"/>
            <a:ext cx="5446776" cy="369332"/>
          </a:xfrm>
          <a:prstGeom prst="rect">
            <a:avLst/>
          </a:prstGeom>
          <a:noFill/>
        </p:spPr>
        <p:txBody>
          <a:bodyPr wrap="square" rtlCol="0">
            <a:spAutoFit/>
          </a:bodyPr>
          <a:lstStyle/>
          <a:p>
            <a:r>
              <a:rPr lang="en-US" dirty="0"/>
              <a:t>Continue….</a:t>
            </a:r>
          </a:p>
        </p:txBody>
      </p:sp>
    </p:spTree>
    <p:extLst>
      <p:ext uri="{BB962C8B-B14F-4D97-AF65-F5344CB8AC3E}">
        <p14:creationId xmlns:p14="http://schemas.microsoft.com/office/powerpoint/2010/main" val="3170280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92EC0EF-72FD-699A-221E-D4EFC890125B}"/>
              </a:ext>
            </a:extLst>
          </p:cNvPr>
          <p:cNvSpPr>
            <a:spLocks noGrp="1"/>
          </p:cNvSpPr>
          <p:nvPr>
            <p:ph type="title"/>
          </p:nvPr>
        </p:nvSpPr>
        <p:spPr>
          <a:xfrm>
            <a:off x="424434" y="315087"/>
            <a:ext cx="8165592" cy="768096"/>
          </a:xfrm>
        </p:spPr>
        <p:txBody>
          <a:bodyPr/>
          <a:lstStyle/>
          <a:p>
            <a:r>
              <a:rPr lang="en-US" dirty="0">
                <a:solidFill>
                  <a:srgbClr val="7030A0"/>
                </a:solidFill>
              </a:rPr>
              <a:t>SWOT Analysis</a:t>
            </a:r>
            <a:br>
              <a:rPr lang="en-US" dirty="0"/>
            </a:br>
            <a:endParaRPr lang="en-US" dirty="0"/>
          </a:p>
        </p:txBody>
      </p:sp>
      <p:graphicFrame>
        <p:nvGraphicFramePr>
          <p:cNvPr id="7" name="Table 7">
            <a:extLst>
              <a:ext uri="{FF2B5EF4-FFF2-40B4-BE49-F238E27FC236}">
                <a16:creationId xmlns:a16="http://schemas.microsoft.com/office/drawing/2014/main" id="{5A54340F-6B51-1D3C-0854-62288568D14F}"/>
              </a:ext>
            </a:extLst>
          </p:cNvPr>
          <p:cNvGraphicFramePr>
            <a:graphicFrameLocks noGrp="1"/>
          </p:cNvGraphicFramePr>
          <p:nvPr>
            <p:extLst>
              <p:ext uri="{D42A27DB-BD31-4B8C-83A1-F6EECF244321}">
                <p14:modId xmlns:p14="http://schemas.microsoft.com/office/powerpoint/2010/main" val="2211743493"/>
              </p:ext>
            </p:extLst>
          </p:nvPr>
        </p:nvGraphicFramePr>
        <p:xfrm>
          <a:off x="424434" y="1291166"/>
          <a:ext cx="8128000" cy="4851400"/>
        </p:xfrm>
        <a:graphic>
          <a:graphicData uri="http://schemas.openxmlformats.org/drawingml/2006/table">
            <a:tbl>
              <a:tblPr firstRow="1" bandRow="1">
                <a:tableStyleId>{21E4AEA4-8DFA-4A89-87EB-49C32662AFE0}</a:tableStyleId>
              </a:tblPr>
              <a:tblGrid>
                <a:gridCol w="4064000">
                  <a:extLst>
                    <a:ext uri="{9D8B030D-6E8A-4147-A177-3AD203B41FA5}">
                      <a16:colId xmlns:a16="http://schemas.microsoft.com/office/drawing/2014/main" val="194820931"/>
                    </a:ext>
                  </a:extLst>
                </a:gridCol>
                <a:gridCol w="4064000">
                  <a:extLst>
                    <a:ext uri="{9D8B030D-6E8A-4147-A177-3AD203B41FA5}">
                      <a16:colId xmlns:a16="http://schemas.microsoft.com/office/drawing/2014/main" val="228337088"/>
                    </a:ext>
                  </a:extLst>
                </a:gridCol>
              </a:tblGrid>
              <a:tr h="370840">
                <a:tc>
                  <a:txBody>
                    <a:bodyPr/>
                    <a:lstStyle/>
                    <a:p>
                      <a:r>
                        <a:rPr lang="en-US" dirty="0"/>
                        <a:t>Opportunities</a:t>
                      </a:r>
                    </a:p>
                  </a:txBody>
                  <a:tcPr/>
                </a:tc>
                <a:tc>
                  <a:txBody>
                    <a:bodyPr/>
                    <a:lstStyle/>
                    <a:p>
                      <a:r>
                        <a:rPr lang="en-US" dirty="0"/>
                        <a:t>Threats </a:t>
                      </a:r>
                    </a:p>
                  </a:txBody>
                  <a:tcPr/>
                </a:tc>
                <a:extLst>
                  <a:ext uri="{0D108BD9-81ED-4DB2-BD59-A6C34878D82A}">
                    <a16:rowId xmlns:a16="http://schemas.microsoft.com/office/drawing/2014/main" val="1124950384"/>
                  </a:ext>
                </a:extLst>
              </a:tr>
              <a:tr h="370840">
                <a:tc>
                  <a:txBody>
                    <a:bodyPr/>
                    <a:lstStyle/>
                    <a:p>
                      <a:pPr marL="285750" indent="-285750">
                        <a:lnSpc>
                          <a:spcPct val="150000"/>
                        </a:lnSpc>
                        <a:buFont typeface="Arial" panose="020B0604020202020204" pitchFamily="34" charset="0"/>
                        <a:buChar char="•"/>
                      </a:pPr>
                      <a:r>
                        <a:rPr lang="en-US" sz="1800" kern="1200" dirty="0">
                          <a:solidFill>
                            <a:schemeClr val="dk1"/>
                          </a:solidFill>
                          <a:effectLst/>
                          <a:latin typeface="+mn-lt"/>
                          <a:ea typeface="+mn-ea"/>
                          <a:cs typeface="+mn-cs"/>
                        </a:rPr>
                        <a:t>Proper ability to communicate is providing benefits to interacting with different types of people.</a:t>
                      </a:r>
                    </a:p>
                    <a:p>
                      <a:pPr marL="285750" indent="-285750">
                        <a:lnSpc>
                          <a:spcPct val="150000"/>
                        </a:lnSpc>
                        <a:buFont typeface="Arial" panose="020B0604020202020204" pitchFamily="34" charset="0"/>
                        <a:buChar char="•"/>
                      </a:pPr>
                      <a:r>
                        <a:rPr lang="en-US" sz="1800" kern="1200" dirty="0">
                          <a:solidFill>
                            <a:schemeClr val="dk1"/>
                          </a:solidFill>
                          <a:effectLst/>
                          <a:latin typeface="+mn-lt"/>
                          <a:ea typeface="+mn-ea"/>
                          <a:cs typeface="+mn-cs"/>
                        </a:rPr>
                        <a:t>Through leadership, I can motivate the different people in the workplace that is leading to greater productivity (Razak</a:t>
                      </a:r>
                      <a:r>
                        <a:rPr lang="en-US" sz="1800" i="1" kern="1200" dirty="0">
                          <a:solidFill>
                            <a:schemeClr val="dk1"/>
                          </a:solidFill>
                          <a:effectLst/>
                          <a:latin typeface="+mn-lt"/>
                          <a:ea typeface="+mn-ea"/>
                          <a:cs typeface="+mn-cs"/>
                        </a:rPr>
                        <a:t> et al., </a:t>
                      </a:r>
                      <a:r>
                        <a:rPr lang="en-US" sz="1800" kern="1200" dirty="0">
                          <a:solidFill>
                            <a:schemeClr val="dk1"/>
                          </a:solidFill>
                          <a:effectLst/>
                          <a:latin typeface="+mn-lt"/>
                          <a:ea typeface="+mn-ea"/>
                          <a:cs typeface="+mn-cs"/>
                        </a:rPr>
                        <a:t>2015). </a:t>
                      </a:r>
                    </a:p>
                    <a:p>
                      <a:pPr marL="285750" indent="-285750">
                        <a:lnSpc>
                          <a:spcPct val="150000"/>
                        </a:lnSpc>
                        <a:buFont typeface="Arial" panose="020B0604020202020204" pitchFamily="34" charset="0"/>
                        <a:buChar char="•"/>
                      </a:pPr>
                      <a:r>
                        <a:rPr lang="en-US" sz="1800" kern="1200" dirty="0">
                          <a:solidFill>
                            <a:schemeClr val="dk1"/>
                          </a:solidFill>
                          <a:effectLst/>
                          <a:latin typeface="+mn-lt"/>
                          <a:ea typeface="+mn-ea"/>
                          <a:cs typeface="+mn-cs"/>
                        </a:rPr>
                        <a:t>Creativity has major importance in managing different areas of innovation in the work. </a:t>
                      </a:r>
                    </a:p>
                    <a:p>
                      <a:endParaRPr lang="en-US" dirty="0"/>
                    </a:p>
                  </a:txBody>
                  <a:tcPr/>
                </a:tc>
                <a:tc>
                  <a:txBody>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1800" kern="1200" dirty="0">
                          <a:solidFill>
                            <a:schemeClr val="dk1"/>
                          </a:solidFill>
                          <a:effectLst/>
                          <a:latin typeface="+mn-lt"/>
                          <a:ea typeface="+mn-ea"/>
                          <a:cs typeface="+mn-cs"/>
                        </a:rPr>
                        <a:t>Minimum knowledge of the technology makes issues in analyzing the data.</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1800" kern="1200" dirty="0">
                          <a:solidFill>
                            <a:schemeClr val="dk1"/>
                          </a:solidFill>
                          <a:effectLst/>
                          <a:latin typeface="+mn-lt"/>
                          <a:ea typeface="+mn-ea"/>
                          <a:cs typeface="+mn-cs"/>
                        </a:rPr>
                        <a:t>Lack of knowledge in research skills can make me less informative.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1800" kern="1200" dirty="0">
                          <a:solidFill>
                            <a:schemeClr val="dk1"/>
                          </a:solidFill>
                          <a:effectLst/>
                          <a:latin typeface="+mn-lt"/>
                          <a:ea typeface="+mn-ea"/>
                          <a:cs typeface="+mn-cs"/>
                        </a:rPr>
                        <a:t>Issues of attentiveness makes concern for the work productivity. </a:t>
                      </a:r>
                    </a:p>
                    <a:p>
                      <a:endParaRPr lang="en-US" dirty="0"/>
                    </a:p>
                  </a:txBody>
                  <a:tcPr/>
                </a:tc>
                <a:extLst>
                  <a:ext uri="{0D108BD9-81ED-4DB2-BD59-A6C34878D82A}">
                    <a16:rowId xmlns:a16="http://schemas.microsoft.com/office/drawing/2014/main" val="513159549"/>
                  </a:ext>
                </a:extLst>
              </a:tr>
            </a:tbl>
          </a:graphicData>
        </a:graphic>
      </p:graphicFrame>
    </p:spTree>
    <p:extLst>
      <p:ext uri="{BB962C8B-B14F-4D97-AF65-F5344CB8AC3E}">
        <p14:creationId xmlns:p14="http://schemas.microsoft.com/office/powerpoint/2010/main" val="3564620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1F1560A2-A6E7-ACD6-D99F-1161DEED7162}"/>
              </a:ext>
            </a:extLst>
          </p:cNvPr>
          <p:cNvGraphicFramePr>
            <a:graphicFrameLocks noGrp="1"/>
          </p:cNvGraphicFramePr>
          <p:nvPr>
            <p:extLst>
              <p:ext uri="{D42A27DB-BD31-4B8C-83A1-F6EECF244321}">
                <p14:modId xmlns:p14="http://schemas.microsoft.com/office/powerpoint/2010/main" val="3855949363"/>
              </p:ext>
            </p:extLst>
          </p:nvPr>
        </p:nvGraphicFramePr>
        <p:xfrm>
          <a:off x="3884169" y="1390226"/>
          <a:ext cx="8127999" cy="5212080"/>
        </p:xfrm>
        <a:graphic>
          <a:graphicData uri="http://schemas.openxmlformats.org/drawingml/2006/table">
            <a:tbl>
              <a:tblPr firstRow="1" bandRow="1">
                <a:tableStyleId>{93296810-A885-4BE3-A3E7-6D5BEEA58F35}</a:tableStyleId>
              </a:tblPr>
              <a:tblGrid>
                <a:gridCol w="2709333">
                  <a:extLst>
                    <a:ext uri="{9D8B030D-6E8A-4147-A177-3AD203B41FA5}">
                      <a16:colId xmlns:a16="http://schemas.microsoft.com/office/drawing/2014/main" val="670291339"/>
                    </a:ext>
                  </a:extLst>
                </a:gridCol>
                <a:gridCol w="2709333">
                  <a:extLst>
                    <a:ext uri="{9D8B030D-6E8A-4147-A177-3AD203B41FA5}">
                      <a16:colId xmlns:a16="http://schemas.microsoft.com/office/drawing/2014/main" val="2250237434"/>
                    </a:ext>
                  </a:extLst>
                </a:gridCol>
                <a:gridCol w="2709333">
                  <a:extLst>
                    <a:ext uri="{9D8B030D-6E8A-4147-A177-3AD203B41FA5}">
                      <a16:colId xmlns:a16="http://schemas.microsoft.com/office/drawing/2014/main" val="2437149989"/>
                    </a:ext>
                  </a:extLst>
                </a:gridCol>
              </a:tblGrid>
              <a:tr h="370840">
                <a:tc>
                  <a:txBody>
                    <a:bodyPr/>
                    <a:lstStyle/>
                    <a:p>
                      <a:r>
                        <a:rPr lang="en-US" sz="1800" b="1" kern="1200" dirty="0">
                          <a:solidFill>
                            <a:schemeClr val="lt1"/>
                          </a:solidFill>
                          <a:effectLst/>
                        </a:rPr>
                        <a:t>Skills that need to be improved</a:t>
                      </a:r>
                      <a:endParaRPr lang="en-US" dirty="0"/>
                    </a:p>
                  </a:txBody>
                  <a:tcPr/>
                </a:tc>
                <a:tc>
                  <a:txBody>
                    <a:bodyPr/>
                    <a:lstStyle/>
                    <a:p>
                      <a:r>
                        <a:rPr lang="en-US" sz="1800" b="1" kern="1200" dirty="0">
                          <a:solidFill>
                            <a:schemeClr val="lt1"/>
                          </a:solidFill>
                          <a:effectLst/>
                        </a:rPr>
                        <a:t>Action needed</a:t>
                      </a:r>
                      <a:endParaRPr lang="en-US" dirty="0"/>
                    </a:p>
                  </a:txBody>
                  <a:tcPr/>
                </a:tc>
                <a:tc>
                  <a:txBody>
                    <a:bodyPr/>
                    <a:lstStyle/>
                    <a:p>
                      <a:r>
                        <a:rPr lang="en-US" sz="1800" b="1" kern="1200" dirty="0">
                          <a:solidFill>
                            <a:schemeClr val="lt1"/>
                          </a:solidFill>
                          <a:effectLst/>
                        </a:rPr>
                        <a:t>Duration</a:t>
                      </a:r>
                      <a:endParaRPr lang="en-US" dirty="0"/>
                    </a:p>
                  </a:txBody>
                  <a:tcPr/>
                </a:tc>
                <a:extLst>
                  <a:ext uri="{0D108BD9-81ED-4DB2-BD59-A6C34878D82A}">
                    <a16:rowId xmlns:a16="http://schemas.microsoft.com/office/drawing/2014/main" val="3843314617"/>
                  </a:ext>
                </a:extLst>
              </a:tr>
              <a:tr h="370840">
                <a:tc>
                  <a:txBody>
                    <a:bodyPr/>
                    <a:lstStyle/>
                    <a:p>
                      <a:r>
                        <a:rPr lang="en-US" sz="1200" kern="1200" dirty="0">
                          <a:solidFill>
                            <a:schemeClr val="dk1"/>
                          </a:solidFill>
                          <a:effectLst/>
                          <a:latin typeface="+mn-lt"/>
                          <a:ea typeface="+mn-ea"/>
                          <a:cs typeface="+mn-cs"/>
                        </a:rPr>
                        <a:t>Attentiveness</a:t>
                      </a:r>
                      <a:endParaRPr lang="en-US" sz="1200" dirty="0"/>
                    </a:p>
                  </a:txBody>
                  <a:tcPr/>
                </a:tc>
                <a:tc>
                  <a:txBody>
                    <a:bodyPr/>
                    <a:lstStyle/>
                    <a:p>
                      <a:r>
                        <a:rPr lang="en-US" sz="1200" kern="1200" dirty="0">
                          <a:solidFill>
                            <a:schemeClr val="dk1"/>
                          </a:solidFill>
                          <a:effectLst/>
                          <a:latin typeface="+mn-lt"/>
                          <a:ea typeface="+mn-ea"/>
                          <a:cs typeface="+mn-cs"/>
                        </a:rPr>
                        <a:t>I will do meditation and I will try to be more focused in my life. I will observe every area of the work minutely. </a:t>
                      </a:r>
                      <a:endParaRPr lang="en-US" sz="1200" dirty="0"/>
                    </a:p>
                  </a:txBody>
                  <a:tcPr/>
                </a:tc>
                <a:tc>
                  <a:txBody>
                    <a:bodyPr/>
                    <a:lstStyle/>
                    <a:p>
                      <a:r>
                        <a:rPr lang="en-US" sz="1200" kern="1200" dirty="0">
                          <a:solidFill>
                            <a:schemeClr val="dk1"/>
                          </a:solidFill>
                          <a:effectLst/>
                          <a:latin typeface="+mn-lt"/>
                          <a:ea typeface="+mn-ea"/>
                          <a:cs typeface="+mn-cs"/>
                        </a:rPr>
                        <a:t>This will be developed within two months</a:t>
                      </a:r>
                      <a:endParaRPr lang="en-US" sz="1200" dirty="0"/>
                    </a:p>
                  </a:txBody>
                  <a:tcPr/>
                </a:tc>
                <a:extLst>
                  <a:ext uri="{0D108BD9-81ED-4DB2-BD59-A6C34878D82A}">
                    <a16:rowId xmlns:a16="http://schemas.microsoft.com/office/drawing/2014/main" val="2702838375"/>
                  </a:ext>
                </a:extLst>
              </a:tr>
              <a:tr h="370840">
                <a:tc>
                  <a:txBody>
                    <a:bodyPr/>
                    <a:lstStyle/>
                    <a:p>
                      <a:r>
                        <a:rPr lang="en-US" sz="1200" kern="1200" dirty="0">
                          <a:solidFill>
                            <a:schemeClr val="dk1"/>
                          </a:solidFill>
                          <a:effectLst/>
                          <a:latin typeface="+mn-lt"/>
                          <a:ea typeface="+mn-ea"/>
                          <a:cs typeface="+mn-cs"/>
                        </a:rPr>
                        <a:t>Research skills</a:t>
                      </a:r>
                      <a:endParaRPr lang="en-US" sz="1200" dirty="0"/>
                    </a:p>
                  </a:txBody>
                  <a:tcPr/>
                </a:tc>
                <a:tc>
                  <a:txBody>
                    <a:bodyPr/>
                    <a:lstStyle/>
                    <a:p>
                      <a:r>
                        <a:rPr lang="en-US" sz="1200" kern="1200" dirty="0">
                          <a:solidFill>
                            <a:schemeClr val="dk1"/>
                          </a:solidFill>
                          <a:effectLst/>
                          <a:latin typeface="+mn-lt"/>
                          <a:ea typeface="+mn-ea"/>
                          <a:cs typeface="+mn-cs"/>
                        </a:rPr>
                        <a:t>I will focus on more analysis of the sources. I will use my creativity to analyze different types of information related to the market. </a:t>
                      </a:r>
                      <a:endParaRPr lang="en-US" sz="1200" dirty="0"/>
                    </a:p>
                  </a:txBody>
                  <a:tcPr/>
                </a:tc>
                <a:tc>
                  <a:txBody>
                    <a:bodyPr/>
                    <a:lstStyle/>
                    <a:p>
                      <a:r>
                        <a:rPr lang="en-US" sz="1200" kern="1200" dirty="0">
                          <a:solidFill>
                            <a:schemeClr val="dk1"/>
                          </a:solidFill>
                          <a:effectLst/>
                          <a:latin typeface="+mn-lt"/>
                          <a:ea typeface="+mn-ea"/>
                          <a:cs typeface="+mn-cs"/>
                        </a:rPr>
                        <a:t>This will be achieved within ten months. </a:t>
                      </a:r>
                      <a:endParaRPr lang="en-US" sz="1200" dirty="0"/>
                    </a:p>
                  </a:txBody>
                  <a:tcPr/>
                </a:tc>
                <a:extLst>
                  <a:ext uri="{0D108BD9-81ED-4DB2-BD59-A6C34878D82A}">
                    <a16:rowId xmlns:a16="http://schemas.microsoft.com/office/drawing/2014/main" val="2384944732"/>
                  </a:ext>
                </a:extLst>
              </a:tr>
              <a:tr h="370840">
                <a:tc>
                  <a:txBody>
                    <a:bodyPr/>
                    <a:lstStyle/>
                    <a:p>
                      <a:r>
                        <a:rPr lang="en-US" sz="1200" kern="1200" dirty="0">
                          <a:solidFill>
                            <a:schemeClr val="dk1"/>
                          </a:solidFill>
                          <a:effectLst/>
                          <a:latin typeface="+mn-lt"/>
                          <a:ea typeface="+mn-ea"/>
                          <a:cs typeface="+mn-cs"/>
                        </a:rPr>
                        <a:t>Data analysis and analytics</a:t>
                      </a:r>
                      <a:endParaRPr lang="en-US" sz="1200" dirty="0"/>
                    </a:p>
                  </a:txBody>
                  <a:tcPr/>
                </a:tc>
                <a:tc>
                  <a:txBody>
                    <a:bodyPr/>
                    <a:lstStyle/>
                    <a:p>
                      <a:r>
                        <a:rPr lang="en-US" sz="1200" kern="1200" dirty="0">
                          <a:solidFill>
                            <a:schemeClr val="dk1"/>
                          </a:solidFill>
                          <a:effectLst/>
                          <a:latin typeface="+mn-lt"/>
                          <a:ea typeface="+mn-ea"/>
                          <a:cs typeface="+mn-cs"/>
                        </a:rPr>
                        <a:t>I can join the online data community and I will focus on </a:t>
                      </a:r>
                      <a:r>
                        <a:rPr lang="en-US" sz="1200" kern="1200" dirty="0" err="1">
                          <a:solidFill>
                            <a:schemeClr val="dk1"/>
                          </a:solidFill>
                          <a:effectLst/>
                          <a:latin typeface="+mn-lt"/>
                          <a:ea typeface="+mn-ea"/>
                          <a:cs typeface="+mn-cs"/>
                        </a:rPr>
                        <a:t>practising</a:t>
                      </a:r>
                      <a:r>
                        <a:rPr lang="en-US" sz="1200" kern="1200" dirty="0">
                          <a:solidFill>
                            <a:schemeClr val="dk1"/>
                          </a:solidFill>
                          <a:effectLst/>
                          <a:latin typeface="+mn-lt"/>
                          <a:ea typeface="+mn-ea"/>
                          <a:cs typeface="+mn-cs"/>
                        </a:rPr>
                        <a:t> real data projects. I will analyze my mistakes and focus on the development of the different areas of development in the professional areas. I will take training that will be helpful to manage different areas of technology. </a:t>
                      </a:r>
                      <a:endParaRPr lang="en-US" sz="1200" dirty="0"/>
                    </a:p>
                  </a:txBody>
                  <a:tcPr/>
                </a:tc>
                <a:tc>
                  <a:txBody>
                    <a:bodyPr/>
                    <a:lstStyle/>
                    <a:p>
                      <a:r>
                        <a:rPr lang="en-US" sz="1200" kern="1200" dirty="0">
                          <a:solidFill>
                            <a:schemeClr val="dk1"/>
                          </a:solidFill>
                          <a:effectLst/>
                          <a:latin typeface="+mn-lt"/>
                          <a:ea typeface="+mn-ea"/>
                          <a:cs typeface="+mn-cs"/>
                        </a:rPr>
                        <a:t>This skill will be achieved within seven months. </a:t>
                      </a:r>
                      <a:endParaRPr lang="en-US" sz="1200" dirty="0"/>
                    </a:p>
                  </a:txBody>
                  <a:tcPr/>
                </a:tc>
                <a:extLst>
                  <a:ext uri="{0D108BD9-81ED-4DB2-BD59-A6C34878D82A}">
                    <a16:rowId xmlns:a16="http://schemas.microsoft.com/office/drawing/2014/main" val="787824114"/>
                  </a:ext>
                </a:extLst>
              </a:tr>
              <a:tr h="370840">
                <a:tc>
                  <a:txBody>
                    <a:bodyPr/>
                    <a:lstStyle/>
                    <a:p>
                      <a:r>
                        <a:rPr lang="en-US" sz="1200" kern="1200" dirty="0">
                          <a:solidFill>
                            <a:schemeClr val="dk1"/>
                          </a:solidFill>
                          <a:effectLst/>
                          <a:latin typeface="+mn-lt"/>
                          <a:ea typeface="+mn-ea"/>
                          <a:cs typeface="+mn-cs"/>
                        </a:rPr>
                        <a:t>Time management </a:t>
                      </a:r>
                      <a:endParaRPr lang="en-US" sz="1200" dirty="0"/>
                    </a:p>
                  </a:txBody>
                  <a:tcPr/>
                </a:tc>
                <a:tc>
                  <a:txBody>
                    <a:bodyPr/>
                    <a:lstStyle/>
                    <a:p>
                      <a:r>
                        <a:rPr lang="en-US" sz="1200" kern="1200" dirty="0">
                          <a:solidFill>
                            <a:schemeClr val="dk1"/>
                          </a:solidFill>
                          <a:effectLst/>
                          <a:latin typeface="+mn-lt"/>
                          <a:ea typeface="+mn-ea"/>
                          <a:cs typeface="+mn-cs"/>
                        </a:rPr>
                        <a:t>I will use a proper schedule and through this, I will use time </a:t>
                      </a:r>
                      <a:r>
                        <a:rPr lang="en-US" sz="1200" kern="1200" dirty="0" err="1">
                          <a:solidFill>
                            <a:schemeClr val="dk1"/>
                          </a:solidFill>
                          <a:effectLst/>
                          <a:latin typeface="+mn-lt"/>
                          <a:ea typeface="+mn-ea"/>
                          <a:cs typeface="+mn-cs"/>
                        </a:rPr>
                        <a:t>managemnet</a:t>
                      </a:r>
                      <a:r>
                        <a:rPr lang="en-US" sz="1200" kern="1200" dirty="0">
                          <a:solidFill>
                            <a:schemeClr val="dk1"/>
                          </a:solidFill>
                          <a:effectLst/>
                          <a:latin typeface="+mn-lt"/>
                          <a:ea typeface="+mn-ea"/>
                          <a:cs typeface="+mn-cs"/>
                        </a:rPr>
                        <a:t> tools like a </a:t>
                      </a:r>
                      <a:r>
                        <a:rPr lang="en-US" sz="1200" b="1" kern="1200" dirty="0">
                          <a:solidFill>
                            <a:schemeClr val="dk1"/>
                          </a:solidFill>
                          <a:effectLst/>
                          <a:latin typeface="+mn-lt"/>
                          <a:ea typeface="+mn-ea"/>
                          <a:cs typeface="+mn-cs"/>
                        </a:rPr>
                        <a:t>to-do list </a:t>
                      </a:r>
                      <a:r>
                        <a:rPr lang="en-US" sz="1200" kern="1200" dirty="0">
                          <a:solidFill>
                            <a:schemeClr val="dk1"/>
                          </a:solidFill>
                          <a:effectLst/>
                          <a:latin typeface="+mn-lt"/>
                          <a:ea typeface="+mn-ea"/>
                          <a:cs typeface="+mn-cs"/>
                        </a:rPr>
                        <a:t>and </a:t>
                      </a:r>
                      <a:r>
                        <a:rPr lang="en-US" sz="1200" b="1" kern="1200" dirty="0">
                          <a:solidFill>
                            <a:schemeClr val="dk1"/>
                          </a:solidFill>
                          <a:effectLst/>
                          <a:latin typeface="+mn-lt"/>
                          <a:ea typeface="+mn-ea"/>
                          <a:cs typeface="+mn-cs"/>
                        </a:rPr>
                        <a:t>stopwatch</a:t>
                      </a:r>
                      <a:r>
                        <a:rPr lang="en-US" sz="1200" kern="1200" dirty="0">
                          <a:solidFill>
                            <a:schemeClr val="dk1"/>
                          </a:solidFill>
                          <a:effectLst/>
                          <a:latin typeface="+mn-lt"/>
                          <a:ea typeface="+mn-ea"/>
                          <a:cs typeface="+mn-cs"/>
                        </a:rPr>
                        <a:t> that can track my time through the different areas of performance within the workplace. </a:t>
                      </a:r>
                    </a:p>
                    <a:p>
                      <a:r>
                        <a:rPr lang="en-US" sz="1200" kern="1200" dirty="0">
                          <a:solidFill>
                            <a:schemeClr val="dk1"/>
                          </a:solidFill>
                          <a:effectLst/>
                          <a:latin typeface="+mn-lt"/>
                          <a:ea typeface="+mn-ea"/>
                          <a:cs typeface="+mn-cs"/>
                        </a:rPr>
                        <a:t>I will break the long task into small pieces. </a:t>
                      </a:r>
                      <a:endParaRPr lang="en-US" sz="1200" dirty="0"/>
                    </a:p>
                  </a:txBody>
                  <a:tcPr/>
                </a:tc>
                <a:tc>
                  <a:txBody>
                    <a:bodyPr/>
                    <a:lstStyle/>
                    <a:p>
                      <a:r>
                        <a:rPr lang="en-US" sz="1200" kern="1200" dirty="0">
                          <a:solidFill>
                            <a:schemeClr val="dk1"/>
                          </a:solidFill>
                          <a:effectLst/>
                          <a:latin typeface="+mn-lt"/>
                          <a:ea typeface="+mn-ea"/>
                          <a:cs typeface="+mn-cs"/>
                        </a:rPr>
                        <a:t>These skills will be developed within four months</a:t>
                      </a:r>
                      <a:endParaRPr lang="en-US" sz="1200" dirty="0"/>
                    </a:p>
                  </a:txBody>
                  <a:tcPr/>
                </a:tc>
                <a:extLst>
                  <a:ext uri="{0D108BD9-81ED-4DB2-BD59-A6C34878D82A}">
                    <a16:rowId xmlns:a16="http://schemas.microsoft.com/office/drawing/2014/main" val="886724825"/>
                  </a:ext>
                </a:extLst>
              </a:tr>
            </a:tbl>
          </a:graphicData>
        </a:graphic>
      </p:graphicFrame>
      <p:sp>
        <p:nvSpPr>
          <p:cNvPr id="8" name="Rectangle: Rounded Corners 7">
            <a:extLst>
              <a:ext uri="{FF2B5EF4-FFF2-40B4-BE49-F238E27FC236}">
                <a16:creationId xmlns:a16="http://schemas.microsoft.com/office/drawing/2014/main" id="{C0EC475A-F575-223B-F429-2DFCB19A0341}"/>
              </a:ext>
            </a:extLst>
          </p:cNvPr>
          <p:cNvSpPr/>
          <p:nvPr/>
        </p:nvSpPr>
        <p:spPr>
          <a:xfrm>
            <a:off x="5391150" y="409575"/>
            <a:ext cx="6286500" cy="66675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800" b="1" dirty="0">
                <a:effectLst/>
                <a:latin typeface="Times New Roman" panose="02020603050405020304" pitchFamily="18" charset="0"/>
                <a:ea typeface="Times New Roman" panose="02020603050405020304" pitchFamily="18" charset="0"/>
              </a:rPr>
              <a:t>Personal Development Plan</a:t>
            </a:r>
            <a:endParaRPr lang="en-US" sz="2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12060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361277" y="359664"/>
            <a:ext cx="6766560" cy="768096"/>
          </a:xfrm>
        </p:spPr>
        <p:txBody>
          <a:bodyPr/>
          <a:lstStyle/>
          <a:p>
            <a:r>
              <a:rPr lang="en-US" sz="4000" b="1" dirty="0">
                <a:effectLst/>
                <a:latin typeface="Times New Roman" panose="02020603050405020304" pitchFamily="18" charset="0"/>
                <a:ea typeface="Times New Roman" panose="02020603050405020304" pitchFamily="18" charset="0"/>
              </a:rPr>
              <a:t>Conclusion</a:t>
            </a:r>
            <a:r>
              <a:rPr lang="en-US" dirty="0"/>
              <a:t> </a:t>
            </a:r>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p:txBody>
          <a:bodyPr/>
          <a:lstStyle/>
          <a:p>
            <a:r>
              <a:rPr lang="en-US" dirty="0"/>
              <a:t> </a:t>
            </a:r>
          </a:p>
          <a:p>
            <a:endParaRPr lang="en-US" dirty="0"/>
          </a:p>
        </p:txBody>
      </p:sp>
      <p:sp>
        <p:nvSpPr>
          <p:cNvPr id="7" name="TextBox 6">
            <a:extLst>
              <a:ext uri="{FF2B5EF4-FFF2-40B4-BE49-F238E27FC236}">
                <a16:creationId xmlns:a16="http://schemas.microsoft.com/office/drawing/2014/main" id="{CAC030D6-EEB7-7252-F13B-A88344DDCBE2}"/>
              </a:ext>
            </a:extLst>
          </p:cNvPr>
          <p:cNvSpPr txBox="1"/>
          <p:nvPr/>
        </p:nvSpPr>
        <p:spPr>
          <a:xfrm>
            <a:off x="776288" y="1645066"/>
            <a:ext cx="6105524" cy="2120068"/>
          </a:xfrm>
          <a:prstGeom prst="rect">
            <a:avLst/>
          </a:prstGeom>
          <a:noFill/>
        </p:spPr>
        <p:txBody>
          <a:bodyPr wrap="square">
            <a:spAutoFit/>
          </a:bodyPr>
          <a:lstStyle/>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Development of the skills is very important to make the growth of career opportunities. </a:t>
            </a: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Marketing managers have a great opportunity in the UK.</a:t>
            </a: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Personal strengths and weaknesses should be evaluated to manage the proper performance. </a:t>
            </a:r>
          </a:p>
        </p:txBody>
      </p:sp>
      <p:pic>
        <p:nvPicPr>
          <p:cNvPr id="1026" name="Picture 2" descr="The Top 10 Employability Skills for the Future – TalentLMS Blog">
            <a:extLst>
              <a:ext uri="{FF2B5EF4-FFF2-40B4-BE49-F238E27FC236}">
                <a16:creationId xmlns:a16="http://schemas.microsoft.com/office/drawing/2014/main" id="{77FB8E9A-0988-9601-D815-8B50969401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9187" y="3840226"/>
            <a:ext cx="5160245" cy="2700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1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3D0E63-1930-B341-D63D-D168DB6E9B86}"/>
              </a:ext>
            </a:extLst>
          </p:cNvPr>
          <p:cNvSpPr>
            <a:spLocks noGrp="1"/>
          </p:cNvSpPr>
          <p:nvPr>
            <p:ph type="title"/>
          </p:nvPr>
        </p:nvSpPr>
        <p:spPr>
          <a:xfrm>
            <a:off x="3882254" y="543526"/>
            <a:ext cx="8165592" cy="768096"/>
          </a:xfrm>
        </p:spPr>
        <p:txBody>
          <a:bodyPr/>
          <a:lstStyle/>
          <a:p>
            <a:r>
              <a:rPr lang="en-US" sz="3600" b="1" dirty="0">
                <a:effectLst/>
                <a:latin typeface="Times New Roman" panose="02020603050405020304" pitchFamily="18" charset="0"/>
                <a:ea typeface="Times New Roman" panose="02020603050405020304" pitchFamily="18" charset="0"/>
              </a:rPr>
              <a:t>References</a:t>
            </a:r>
            <a:endParaRPr lang="en-US" sz="3600" dirty="0"/>
          </a:p>
        </p:txBody>
      </p:sp>
      <p:sp>
        <p:nvSpPr>
          <p:cNvPr id="5" name="Content Placeholder 4">
            <a:extLst>
              <a:ext uri="{FF2B5EF4-FFF2-40B4-BE49-F238E27FC236}">
                <a16:creationId xmlns:a16="http://schemas.microsoft.com/office/drawing/2014/main" id="{28128771-A912-EF35-8069-3B0A3F70ACA0}"/>
              </a:ext>
            </a:extLst>
          </p:cNvPr>
          <p:cNvSpPr>
            <a:spLocks noGrp="1"/>
          </p:cNvSpPr>
          <p:nvPr>
            <p:ph sz="half" idx="2"/>
          </p:nvPr>
        </p:nvSpPr>
        <p:spPr>
          <a:xfrm>
            <a:off x="3882254" y="1550894"/>
            <a:ext cx="8165592" cy="4964206"/>
          </a:xfrm>
        </p:spPr>
        <p:txBody>
          <a:bodyPr/>
          <a:lstStyle/>
          <a:p>
            <a:pPr marL="0" marR="0" algn="just">
              <a:lnSpc>
                <a:spcPct val="150000"/>
              </a:lnSpc>
              <a:spcBef>
                <a:spcPts val="0"/>
              </a:spcBef>
              <a:spcAft>
                <a:spcPts val="0"/>
              </a:spcAft>
            </a:pPr>
            <a:r>
              <a:rPr lang="en-US" sz="1600" dirty="0">
                <a:solidFill>
                  <a:srgbClr val="202C8F"/>
                </a:solidFill>
                <a:effectLst/>
                <a:latin typeface="Times New Roman" panose="02020603050405020304" pitchFamily="18" charset="0"/>
                <a:ea typeface="Times New Roman" panose="02020603050405020304" pitchFamily="18" charset="0"/>
              </a:rPr>
              <a:t>Gregg, M., 2018. Counterproductive: Time management in the knowledge economy. Duke University Press.</a:t>
            </a:r>
          </a:p>
          <a:p>
            <a:pPr marL="0" marR="0" algn="just">
              <a:lnSpc>
                <a:spcPct val="150000"/>
              </a:lnSpc>
              <a:spcBef>
                <a:spcPts val="0"/>
              </a:spcBef>
              <a:spcAft>
                <a:spcPts val="0"/>
              </a:spcAft>
            </a:pPr>
            <a:r>
              <a:rPr lang="en-US" sz="1600" dirty="0">
                <a:solidFill>
                  <a:srgbClr val="202C8F"/>
                </a:solidFill>
                <a:effectLst/>
                <a:latin typeface="Times New Roman" panose="02020603050405020304" pitchFamily="18" charset="0"/>
                <a:ea typeface="Times New Roman" panose="02020603050405020304" pitchFamily="18" charset="0"/>
              </a:rPr>
              <a:t>Hobbs, T., 2015. [online] marketingweek.com. Available at: &lt;https://www.marketingweek.com/marketing-manager-is-the-best-job-in-the-uk-according-to-new-study/&gt; [Accessed 1 September 2022].</a:t>
            </a:r>
          </a:p>
          <a:p>
            <a:pPr marL="0" marR="0" algn="just">
              <a:lnSpc>
                <a:spcPct val="150000"/>
              </a:lnSpc>
              <a:spcBef>
                <a:spcPts val="0"/>
              </a:spcBef>
              <a:spcAft>
                <a:spcPts val="0"/>
              </a:spcAft>
            </a:pPr>
            <a:r>
              <a:rPr lang="en-US" sz="1600" dirty="0" err="1">
                <a:solidFill>
                  <a:srgbClr val="202C8F"/>
                </a:solidFill>
                <a:effectLst/>
                <a:latin typeface="Times New Roman" panose="02020603050405020304" pitchFamily="18" charset="0"/>
                <a:ea typeface="Times New Roman" panose="02020603050405020304" pitchFamily="18" charset="0"/>
              </a:rPr>
              <a:t>Kolodner</a:t>
            </a:r>
            <a:r>
              <a:rPr lang="en-US" sz="1600" dirty="0">
                <a:solidFill>
                  <a:srgbClr val="202C8F"/>
                </a:solidFill>
                <a:effectLst/>
                <a:latin typeface="Times New Roman" panose="02020603050405020304" pitchFamily="18" charset="0"/>
                <a:ea typeface="Times New Roman" panose="02020603050405020304" pitchFamily="18" charset="0"/>
              </a:rPr>
              <a:t>, J.L. and Penberthy, T.L., 2022, March. A Case-Based Approach to Creativity in Problem Solving 1. In 12th Annual Conf. CSS Pod (pp. 978-985). Psychology Press.</a:t>
            </a:r>
          </a:p>
          <a:p>
            <a:pPr marL="0" marR="0" algn="just">
              <a:lnSpc>
                <a:spcPct val="150000"/>
              </a:lnSpc>
              <a:spcBef>
                <a:spcPts val="0"/>
              </a:spcBef>
              <a:spcAft>
                <a:spcPts val="0"/>
              </a:spcAft>
            </a:pPr>
            <a:r>
              <a:rPr lang="en-US" sz="1600" dirty="0">
                <a:solidFill>
                  <a:srgbClr val="202C8F"/>
                </a:solidFill>
                <a:effectLst/>
                <a:latin typeface="Times New Roman" panose="02020603050405020304" pitchFamily="18" charset="0"/>
                <a:ea typeface="Times New Roman" panose="02020603050405020304" pitchFamily="18" charset="0"/>
              </a:rPr>
              <a:t>Razak, A., </a:t>
            </a:r>
            <a:r>
              <a:rPr lang="en-US" sz="1600" dirty="0" err="1">
                <a:solidFill>
                  <a:srgbClr val="202C8F"/>
                </a:solidFill>
                <a:effectLst/>
                <a:latin typeface="Times New Roman" panose="02020603050405020304" pitchFamily="18" charset="0"/>
                <a:ea typeface="Times New Roman" panose="02020603050405020304" pitchFamily="18" charset="0"/>
              </a:rPr>
              <a:t>Sarpan</a:t>
            </a:r>
            <a:r>
              <a:rPr lang="en-US" sz="1600" dirty="0">
                <a:solidFill>
                  <a:srgbClr val="202C8F"/>
                </a:solidFill>
                <a:effectLst/>
                <a:latin typeface="Times New Roman" panose="02020603050405020304" pitchFamily="18" charset="0"/>
                <a:ea typeface="Times New Roman" panose="02020603050405020304" pitchFamily="18" charset="0"/>
              </a:rPr>
              <a:t>, S. and </a:t>
            </a:r>
            <a:r>
              <a:rPr lang="en-US" sz="1600" dirty="0" err="1">
                <a:solidFill>
                  <a:srgbClr val="202C8F"/>
                </a:solidFill>
                <a:effectLst/>
                <a:latin typeface="Times New Roman" panose="02020603050405020304" pitchFamily="18" charset="0"/>
                <a:ea typeface="Times New Roman" panose="02020603050405020304" pitchFamily="18" charset="0"/>
              </a:rPr>
              <a:t>Ramlan</a:t>
            </a:r>
            <a:r>
              <a:rPr lang="en-US" sz="1600" dirty="0">
                <a:solidFill>
                  <a:srgbClr val="202C8F"/>
                </a:solidFill>
                <a:effectLst/>
                <a:latin typeface="Times New Roman" panose="02020603050405020304" pitchFamily="18" charset="0"/>
                <a:ea typeface="Times New Roman" panose="02020603050405020304" pitchFamily="18" charset="0"/>
              </a:rPr>
              <a:t>, R., 2018. Effect of leadership style, motivation and work discipline on employee performance in PT. ABC Makassar. International Review of Management and Marketing, 8(6), p.67.</a:t>
            </a:r>
          </a:p>
          <a:p>
            <a:pPr marL="0" algn="just">
              <a:lnSpc>
                <a:spcPct val="150000"/>
              </a:lnSpc>
              <a:spcBef>
                <a:spcPts val="0"/>
              </a:spcBef>
            </a:pPr>
            <a:r>
              <a:rPr lang="en-US" sz="1600" dirty="0">
                <a:solidFill>
                  <a:srgbClr val="202C8F"/>
                </a:solidFill>
                <a:effectLst/>
                <a:latin typeface="Times New Roman" panose="02020603050405020304" pitchFamily="18" charset="0"/>
                <a:ea typeface="Times New Roman" panose="02020603050405020304" pitchFamily="18" charset="0"/>
              </a:rPr>
              <a:t>Eunice Abdul, O., 2018. Entrepreneurial skills and growth of Small and Medium Enterprise (SMEs): A comparative analysis of Nigerian entrepreneurs and Minority entrepreneurs in the UK.</a:t>
            </a:r>
          </a:p>
        </p:txBody>
      </p:sp>
    </p:spTree>
    <p:extLst>
      <p:ext uri="{BB962C8B-B14F-4D97-AF65-F5344CB8AC3E}">
        <p14:creationId xmlns:p14="http://schemas.microsoft.com/office/powerpoint/2010/main" val="2289911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527048" y="1975103"/>
            <a:ext cx="5456458" cy="3323037"/>
          </a:xfrm>
        </p:spPr>
        <p:txBody>
          <a:bodyPr/>
          <a:lstStyle/>
          <a:p>
            <a:r>
              <a:rPr lang="en-US" sz="6000" dirty="0"/>
              <a:t>THANK YOU</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{9E223035-4016-4AC6-A414-7DDB49CF1DE5}tf78438558_win32</Template>
  <TotalTime>40</TotalTime>
  <Words>1659</Words>
  <Application>Microsoft Office PowerPoint</Application>
  <PresentationFormat>Ecran lat</PresentationFormat>
  <Paragraphs>83</Paragraphs>
  <Slides>11</Slides>
  <Notes>5</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11</vt:i4>
      </vt:variant>
    </vt:vector>
  </HeadingPairs>
  <TitlesOfParts>
    <vt:vector size="17" baseType="lpstr">
      <vt:lpstr>Arial</vt:lpstr>
      <vt:lpstr>Arial Black</vt:lpstr>
      <vt:lpstr>Calibri</vt:lpstr>
      <vt:lpstr>Sabon Next LT</vt:lpstr>
      <vt:lpstr>Times New Roman</vt:lpstr>
      <vt:lpstr>Office Theme</vt:lpstr>
      <vt:lpstr> Academic And Employability Skills NAME:Stefan ionut dota Student id:2028268</vt:lpstr>
      <vt:lpstr>Introduction</vt:lpstr>
      <vt:lpstr>Existing skills in me</vt:lpstr>
      <vt:lpstr>Prezentare PowerPoint</vt:lpstr>
      <vt:lpstr>Job opportunities in the market </vt:lpstr>
      <vt:lpstr>SWOT Analysis </vt:lpstr>
      <vt:lpstr>SWOT Analysis </vt:lpstr>
      <vt:lpstr>Prezentare PowerPoint</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Academic And Employability Skills </dc:title>
  <dc:subject/>
  <dc:creator>LENOVO</dc:creator>
  <cp:lastModifiedBy>Stefan Dota</cp:lastModifiedBy>
  <cp:revision>2</cp:revision>
  <dcterms:created xsi:type="dcterms:W3CDTF">2022-09-01T12:07:24Z</dcterms:created>
  <dcterms:modified xsi:type="dcterms:W3CDTF">2022-09-06T22:36:28Z</dcterms:modified>
</cp:coreProperties>
</file>