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notesMasterIdLst>
    <p:notesMasterId r:id="rId26"/>
  </p:notesMasterIdLst>
  <p:sldIdLst>
    <p:sldId id="256" r:id="rId2"/>
    <p:sldId id="259" r:id="rId3"/>
    <p:sldId id="257" r:id="rId4"/>
    <p:sldId id="258" r:id="rId5"/>
    <p:sldId id="260" r:id="rId6"/>
    <p:sldId id="267" r:id="rId7"/>
    <p:sldId id="264" r:id="rId8"/>
    <p:sldId id="262" r:id="rId9"/>
    <p:sldId id="263" r:id="rId10"/>
    <p:sldId id="265" r:id="rId11"/>
    <p:sldId id="266" r:id="rId12"/>
    <p:sldId id="286" r:id="rId13"/>
    <p:sldId id="270" r:id="rId14"/>
    <p:sldId id="287" r:id="rId15"/>
    <p:sldId id="272" r:id="rId16"/>
    <p:sldId id="279" r:id="rId17"/>
    <p:sldId id="273" r:id="rId18"/>
    <p:sldId id="278" r:id="rId19"/>
    <p:sldId id="274" r:id="rId20"/>
    <p:sldId id="281" r:id="rId21"/>
    <p:sldId id="283" r:id="rId22"/>
    <p:sldId id="284" r:id="rId23"/>
    <p:sldId id="285" r:id="rId24"/>
    <p:sldId id="288"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50"/>
    <p:restoredTop sz="60960"/>
  </p:normalViewPr>
  <p:slideViewPr>
    <p:cSldViewPr snapToGrid="0" snapToObjects="1">
      <p:cViewPr varScale="1">
        <p:scale>
          <a:sx n="56" d="100"/>
          <a:sy n="56" d="100"/>
        </p:scale>
        <p:origin x="208"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14268B-9889-4A3A-A24F-F1ED5EA5182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F9D13D2-0A39-45A2-83F3-712064A9EF94}">
      <dgm:prSet custT="1"/>
      <dgm:spPr/>
      <dgm:t>
        <a:bodyPr/>
        <a:lstStyle/>
        <a:p>
          <a:r>
            <a:rPr lang="en-GB" sz="2200" dirty="0"/>
            <a:t>1. Do you think the war on terror was a proportional response to 9/11 from the US and UK?</a:t>
          </a:r>
          <a:endParaRPr lang="en-US" sz="2200" dirty="0"/>
        </a:p>
      </dgm:t>
    </dgm:pt>
    <dgm:pt modelId="{6076EE35-0DDD-4471-85F4-F0844949D1AE}" type="parTrans" cxnId="{61499580-0FC5-4B77-8D32-8331F510F8A1}">
      <dgm:prSet/>
      <dgm:spPr/>
      <dgm:t>
        <a:bodyPr/>
        <a:lstStyle/>
        <a:p>
          <a:endParaRPr lang="en-US" sz="2200"/>
        </a:p>
      </dgm:t>
    </dgm:pt>
    <dgm:pt modelId="{A609779B-7CC4-4E23-9A6F-89AB9633F9F8}" type="sibTrans" cxnId="{61499580-0FC5-4B77-8D32-8331F510F8A1}">
      <dgm:prSet/>
      <dgm:spPr/>
      <dgm:t>
        <a:bodyPr/>
        <a:lstStyle/>
        <a:p>
          <a:endParaRPr lang="en-US" sz="2200"/>
        </a:p>
      </dgm:t>
    </dgm:pt>
    <dgm:pt modelId="{A8B4DDA7-E080-4F7A-88D7-DF4C2BC35EFF}">
      <dgm:prSet custT="1"/>
      <dgm:spPr/>
      <dgm:t>
        <a:bodyPr/>
        <a:lstStyle/>
        <a:p>
          <a:r>
            <a:rPr lang="en-GB" sz="2200" dirty="0"/>
            <a:t>2. Do you think the war on terror pushed more people to join al Qaeda?</a:t>
          </a:r>
          <a:endParaRPr lang="en-US" sz="2200" dirty="0"/>
        </a:p>
      </dgm:t>
    </dgm:pt>
    <dgm:pt modelId="{BAA3D466-D2FD-432C-8AF6-20E2DBD70F6F}" type="parTrans" cxnId="{157F29C7-D2B9-4C3A-91FE-17125B567913}">
      <dgm:prSet/>
      <dgm:spPr/>
      <dgm:t>
        <a:bodyPr/>
        <a:lstStyle/>
        <a:p>
          <a:endParaRPr lang="en-US" sz="2200"/>
        </a:p>
      </dgm:t>
    </dgm:pt>
    <dgm:pt modelId="{A18E9973-AF88-4EAC-8440-7487F157B52E}" type="sibTrans" cxnId="{157F29C7-D2B9-4C3A-91FE-17125B567913}">
      <dgm:prSet/>
      <dgm:spPr/>
      <dgm:t>
        <a:bodyPr/>
        <a:lstStyle/>
        <a:p>
          <a:endParaRPr lang="en-US" sz="2200"/>
        </a:p>
      </dgm:t>
    </dgm:pt>
    <dgm:pt modelId="{E007B6FE-6260-4966-B3B6-95131F794705}">
      <dgm:prSet custT="1"/>
      <dgm:spPr/>
      <dgm:t>
        <a:bodyPr/>
        <a:lstStyle/>
        <a:p>
          <a:r>
            <a:rPr lang="en-GB" sz="2200" dirty="0"/>
            <a:t>3. Do you think the technological advancements helped more people join al Qaeda? </a:t>
          </a:r>
          <a:r>
            <a:rPr lang="en-GB" sz="2200" dirty="0" err="1"/>
            <a:t>Ie</a:t>
          </a:r>
          <a:r>
            <a:rPr lang="en-GB" sz="2200" dirty="0"/>
            <a:t>: internet, chatrooms, etc.</a:t>
          </a:r>
          <a:endParaRPr lang="en-US" sz="2200" dirty="0"/>
        </a:p>
      </dgm:t>
    </dgm:pt>
    <dgm:pt modelId="{C8F1F119-E46C-4222-B573-78D7FD3146D9}" type="parTrans" cxnId="{1D8CFE42-6E84-42B1-9B8E-238C6786EDFE}">
      <dgm:prSet/>
      <dgm:spPr/>
      <dgm:t>
        <a:bodyPr/>
        <a:lstStyle/>
        <a:p>
          <a:endParaRPr lang="en-US" sz="2200"/>
        </a:p>
      </dgm:t>
    </dgm:pt>
    <dgm:pt modelId="{28DB28F9-1D1F-4356-9E26-EC85C6F0EB15}" type="sibTrans" cxnId="{1D8CFE42-6E84-42B1-9B8E-238C6786EDFE}">
      <dgm:prSet/>
      <dgm:spPr/>
      <dgm:t>
        <a:bodyPr/>
        <a:lstStyle/>
        <a:p>
          <a:endParaRPr lang="en-US" sz="2200"/>
        </a:p>
      </dgm:t>
    </dgm:pt>
    <dgm:pt modelId="{7F614723-33DB-4A77-AA79-F19841C922B3}">
      <dgm:prSet custT="1"/>
      <dgm:spPr/>
      <dgm:t>
        <a:bodyPr/>
        <a:lstStyle/>
        <a:p>
          <a:r>
            <a:rPr lang="en-GB" sz="2200" dirty="0"/>
            <a:t>4. Do you think the death of bin Laden reduced the threat of al Qaeda?</a:t>
          </a:r>
          <a:endParaRPr lang="en-US" sz="2200" dirty="0"/>
        </a:p>
      </dgm:t>
    </dgm:pt>
    <dgm:pt modelId="{2314B879-BABD-4A12-8E65-1B24502E7E4D}" type="parTrans" cxnId="{23381851-353B-4CDB-96C0-D65187DFF225}">
      <dgm:prSet/>
      <dgm:spPr/>
      <dgm:t>
        <a:bodyPr/>
        <a:lstStyle/>
        <a:p>
          <a:endParaRPr lang="en-US" sz="2200"/>
        </a:p>
      </dgm:t>
    </dgm:pt>
    <dgm:pt modelId="{26C557F3-EE5C-42D3-B3F0-B3CB52E277EE}" type="sibTrans" cxnId="{23381851-353B-4CDB-96C0-D65187DFF225}">
      <dgm:prSet/>
      <dgm:spPr/>
      <dgm:t>
        <a:bodyPr/>
        <a:lstStyle/>
        <a:p>
          <a:endParaRPr lang="en-US" sz="2200"/>
        </a:p>
      </dgm:t>
    </dgm:pt>
    <dgm:pt modelId="{B0ABFAF6-06BC-4DE6-98C7-14D9E1D23F7B}">
      <dgm:prSet custT="1"/>
      <dgm:spPr/>
      <dgm:t>
        <a:bodyPr/>
        <a:lstStyle/>
        <a:p>
          <a:r>
            <a:rPr lang="en-GB" sz="2200" dirty="0"/>
            <a:t>5. Do you think governmental responses to al Qaeda created an ’us vs them’ mentality?</a:t>
          </a:r>
          <a:endParaRPr lang="en-US" sz="2200" dirty="0"/>
        </a:p>
      </dgm:t>
    </dgm:pt>
    <dgm:pt modelId="{75B074D9-62DB-4AD7-A635-6D1FBFE774E7}" type="parTrans" cxnId="{1A03D4CE-A5F1-47CE-9D46-2B04139B5BFD}">
      <dgm:prSet/>
      <dgm:spPr/>
      <dgm:t>
        <a:bodyPr/>
        <a:lstStyle/>
        <a:p>
          <a:endParaRPr lang="en-US" sz="2200"/>
        </a:p>
      </dgm:t>
    </dgm:pt>
    <dgm:pt modelId="{AA7F90E4-0062-4A11-A12E-BC438681435E}" type="sibTrans" cxnId="{1A03D4CE-A5F1-47CE-9D46-2B04139B5BFD}">
      <dgm:prSet/>
      <dgm:spPr/>
      <dgm:t>
        <a:bodyPr/>
        <a:lstStyle/>
        <a:p>
          <a:endParaRPr lang="en-US" sz="2200"/>
        </a:p>
      </dgm:t>
    </dgm:pt>
    <dgm:pt modelId="{F3E56A70-E313-0B44-AD8F-15416459678F}" type="pres">
      <dgm:prSet presAssocID="{A714268B-9889-4A3A-A24F-F1ED5EA51824}" presName="linear" presStyleCnt="0">
        <dgm:presLayoutVars>
          <dgm:animLvl val="lvl"/>
          <dgm:resizeHandles val="exact"/>
        </dgm:presLayoutVars>
      </dgm:prSet>
      <dgm:spPr/>
    </dgm:pt>
    <dgm:pt modelId="{4768EBF3-369D-EA4E-849B-E464B6A4D781}" type="pres">
      <dgm:prSet presAssocID="{6F9D13D2-0A39-45A2-83F3-712064A9EF94}" presName="parentText" presStyleLbl="node1" presStyleIdx="0" presStyleCnt="5">
        <dgm:presLayoutVars>
          <dgm:chMax val="0"/>
          <dgm:bulletEnabled val="1"/>
        </dgm:presLayoutVars>
      </dgm:prSet>
      <dgm:spPr/>
    </dgm:pt>
    <dgm:pt modelId="{9CD5B34B-9D4B-C14C-8A8F-1E6BAAA33EF6}" type="pres">
      <dgm:prSet presAssocID="{A609779B-7CC4-4E23-9A6F-89AB9633F9F8}" presName="spacer" presStyleCnt="0"/>
      <dgm:spPr/>
    </dgm:pt>
    <dgm:pt modelId="{8BCBEFE8-0A88-4146-83D6-3DE1A0DF4221}" type="pres">
      <dgm:prSet presAssocID="{A8B4DDA7-E080-4F7A-88D7-DF4C2BC35EFF}" presName="parentText" presStyleLbl="node1" presStyleIdx="1" presStyleCnt="5">
        <dgm:presLayoutVars>
          <dgm:chMax val="0"/>
          <dgm:bulletEnabled val="1"/>
        </dgm:presLayoutVars>
      </dgm:prSet>
      <dgm:spPr/>
    </dgm:pt>
    <dgm:pt modelId="{F79CED4E-C74C-D844-AE38-F707B9AF53B6}" type="pres">
      <dgm:prSet presAssocID="{A18E9973-AF88-4EAC-8440-7487F157B52E}" presName="spacer" presStyleCnt="0"/>
      <dgm:spPr/>
    </dgm:pt>
    <dgm:pt modelId="{49EA8BA2-13FD-2D40-B71E-96404DAF9B21}" type="pres">
      <dgm:prSet presAssocID="{E007B6FE-6260-4966-B3B6-95131F794705}" presName="parentText" presStyleLbl="node1" presStyleIdx="2" presStyleCnt="5">
        <dgm:presLayoutVars>
          <dgm:chMax val="0"/>
          <dgm:bulletEnabled val="1"/>
        </dgm:presLayoutVars>
      </dgm:prSet>
      <dgm:spPr/>
    </dgm:pt>
    <dgm:pt modelId="{3E3FD19B-E7C5-FA43-A568-ECAC18CA6EDE}" type="pres">
      <dgm:prSet presAssocID="{28DB28F9-1D1F-4356-9E26-EC85C6F0EB15}" presName="spacer" presStyleCnt="0"/>
      <dgm:spPr/>
    </dgm:pt>
    <dgm:pt modelId="{C1EEA391-D37C-1549-9A47-4EF7226C00BF}" type="pres">
      <dgm:prSet presAssocID="{7F614723-33DB-4A77-AA79-F19841C922B3}" presName="parentText" presStyleLbl="node1" presStyleIdx="3" presStyleCnt="5">
        <dgm:presLayoutVars>
          <dgm:chMax val="0"/>
          <dgm:bulletEnabled val="1"/>
        </dgm:presLayoutVars>
      </dgm:prSet>
      <dgm:spPr/>
    </dgm:pt>
    <dgm:pt modelId="{E800170F-4DD3-A84F-B69A-DA71D2C56AF0}" type="pres">
      <dgm:prSet presAssocID="{26C557F3-EE5C-42D3-B3F0-B3CB52E277EE}" presName="spacer" presStyleCnt="0"/>
      <dgm:spPr/>
    </dgm:pt>
    <dgm:pt modelId="{2793DA18-598C-9946-BE2F-FBC75F7EE4A9}" type="pres">
      <dgm:prSet presAssocID="{B0ABFAF6-06BC-4DE6-98C7-14D9E1D23F7B}" presName="parentText" presStyleLbl="node1" presStyleIdx="4" presStyleCnt="5">
        <dgm:presLayoutVars>
          <dgm:chMax val="0"/>
          <dgm:bulletEnabled val="1"/>
        </dgm:presLayoutVars>
      </dgm:prSet>
      <dgm:spPr/>
    </dgm:pt>
  </dgm:ptLst>
  <dgm:cxnLst>
    <dgm:cxn modelId="{EE85CC42-38C2-5F45-B517-84B2073D7A18}" type="presOf" srcId="{A8B4DDA7-E080-4F7A-88D7-DF4C2BC35EFF}" destId="{8BCBEFE8-0A88-4146-83D6-3DE1A0DF4221}" srcOrd="0" destOrd="0" presId="urn:microsoft.com/office/officeart/2005/8/layout/vList2"/>
    <dgm:cxn modelId="{1D8CFE42-6E84-42B1-9B8E-238C6786EDFE}" srcId="{A714268B-9889-4A3A-A24F-F1ED5EA51824}" destId="{E007B6FE-6260-4966-B3B6-95131F794705}" srcOrd="2" destOrd="0" parTransId="{C8F1F119-E46C-4222-B573-78D7FD3146D9}" sibTransId="{28DB28F9-1D1F-4356-9E26-EC85C6F0EB15}"/>
    <dgm:cxn modelId="{23381851-353B-4CDB-96C0-D65187DFF225}" srcId="{A714268B-9889-4A3A-A24F-F1ED5EA51824}" destId="{7F614723-33DB-4A77-AA79-F19841C922B3}" srcOrd="3" destOrd="0" parTransId="{2314B879-BABD-4A12-8E65-1B24502E7E4D}" sibTransId="{26C557F3-EE5C-42D3-B3F0-B3CB52E277EE}"/>
    <dgm:cxn modelId="{BBBC677F-BE46-B246-8DDB-38488F29913D}" type="presOf" srcId="{B0ABFAF6-06BC-4DE6-98C7-14D9E1D23F7B}" destId="{2793DA18-598C-9946-BE2F-FBC75F7EE4A9}" srcOrd="0" destOrd="0" presId="urn:microsoft.com/office/officeart/2005/8/layout/vList2"/>
    <dgm:cxn modelId="{61499580-0FC5-4B77-8D32-8331F510F8A1}" srcId="{A714268B-9889-4A3A-A24F-F1ED5EA51824}" destId="{6F9D13D2-0A39-45A2-83F3-712064A9EF94}" srcOrd="0" destOrd="0" parTransId="{6076EE35-0DDD-4471-85F4-F0844949D1AE}" sibTransId="{A609779B-7CC4-4E23-9A6F-89AB9633F9F8}"/>
    <dgm:cxn modelId="{CF3B1B87-4C30-6449-AE2C-E2060C6CED66}" type="presOf" srcId="{E007B6FE-6260-4966-B3B6-95131F794705}" destId="{49EA8BA2-13FD-2D40-B71E-96404DAF9B21}" srcOrd="0" destOrd="0" presId="urn:microsoft.com/office/officeart/2005/8/layout/vList2"/>
    <dgm:cxn modelId="{471109B9-876C-BC4C-B2C0-600557FA385E}" type="presOf" srcId="{7F614723-33DB-4A77-AA79-F19841C922B3}" destId="{C1EEA391-D37C-1549-9A47-4EF7226C00BF}" srcOrd="0" destOrd="0" presId="urn:microsoft.com/office/officeart/2005/8/layout/vList2"/>
    <dgm:cxn modelId="{157F29C7-D2B9-4C3A-91FE-17125B567913}" srcId="{A714268B-9889-4A3A-A24F-F1ED5EA51824}" destId="{A8B4DDA7-E080-4F7A-88D7-DF4C2BC35EFF}" srcOrd="1" destOrd="0" parTransId="{BAA3D466-D2FD-432C-8AF6-20E2DBD70F6F}" sibTransId="{A18E9973-AF88-4EAC-8440-7487F157B52E}"/>
    <dgm:cxn modelId="{1A03D4CE-A5F1-47CE-9D46-2B04139B5BFD}" srcId="{A714268B-9889-4A3A-A24F-F1ED5EA51824}" destId="{B0ABFAF6-06BC-4DE6-98C7-14D9E1D23F7B}" srcOrd="4" destOrd="0" parTransId="{75B074D9-62DB-4AD7-A635-6D1FBFE774E7}" sibTransId="{AA7F90E4-0062-4A11-A12E-BC438681435E}"/>
    <dgm:cxn modelId="{EE2D81D1-AF96-6245-84D1-9B23DEAA16ED}" type="presOf" srcId="{A714268B-9889-4A3A-A24F-F1ED5EA51824}" destId="{F3E56A70-E313-0B44-AD8F-15416459678F}" srcOrd="0" destOrd="0" presId="urn:microsoft.com/office/officeart/2005/8/layout/vList2"/>
    <dgm:cxn modelId="{29D78CF0-EA83-5B4C-AE55-E6497115D8A4}" type="presOf" srcId="{6F9D13D2-0A39-45A2-83F3-712064A9EF94}" destId="{4768EBF3-369D-EA4E-849B-E464B6A4D781}" srcOrd="0" destOrd="0" presId="urn:microsoft.com/office/officeart/2005/8/layout/vList2"/>
    <dgm:cxn modelId="{E6D206C2-8891-D146-AA18-8576866FEE3B}" type="presParOf" srcId="{F3E56A70-E313-0B44-AD8F-15416459678F}" destId="{4768EBF3-369D-EA4E-849B-E464B6A4D781}" srcOrd="0" destOrd="0" presId="urn:microsoft.com/office/officeart/2005/8/layout/vList2"/>
    <dgm:cxn modelId="{F6220CBE-BA16-064E-878B-AEF1B6FCDB53}" type="presParOf" srcId="{F3E56A70-E313-0B44-AD8F-15416459678F}" destId="{9CD5B34B-9D4B-C14C-8A8F-1E6BAAA33EF6}" srcOrd="1" destOrd="0" presId="urn:microsoft.com/office/officeart/2005/8/layout/vList2"/>
    <dgm:cxn modelId="{01DFB996-48A1-0946-A4F7-BEC67640BFF2}" type="presParOf" srcId="{F3E56A70-E313-0B44-AD8F-15416459678F}" destId="{8BCBEFE8-0A88-4146-83D6-3DE1A0DF4221}" srcOrd="2" destOrd="0" presId="urn:microsoft.com/office/officeart/2005/8/layout/vList2"/>
    <dgm:cxn modelId="{AC3EBD76-6B03-B84A-AA47-FAA0A761592D}" type="presParOf" srcId="{F3E56A70-E313-0B44-AD8F-15416459678F}" destId="{F79CED4E-C74C-D844-AE38-F707B9AF53B6}" srcOrd="3" destOrd="0" presId="urn:microsoft.com/office/officeart/2005/8/layout/vList2"/>
    <dgm:cxn modelId="{95EE6D88-3069-334B-B160-61AE7E6B0A4A}" type="presParOf" srcId="{F3E56A70-E313-0B44-AD8F-15416459678F}" destId="{49EA8BA2-13FD-2D40-B71E-96404DAF9B21}" srcOrd="4" destOrd="0" presId="urn:microsoft.com/office/officeart/2005/8/layout/vList2"/>
    <dgm:cxn modelId="{CC1747AA-129D-104D-9911-60A7371A7306}" type="presParOf" srcId="{F3E56A70-E313-0B44-AD8F-15416459678F}" destId="{3E3FD19B-E7C5-FA43-A568-ECAC18CA6EDE}" srcOrd="5" destOrd="0" presId="urn:microsoft.com/office/officeart/2005/8/layout/vList2"/>
    <dgm:cxn modelId="{1062A74E-7E66-E44C-9D63-7E0940294B5E}" type="presParOf" srcId="{F3E56A70-E313-0B44-AD8F-15416459678F}" destId="{C1EEA391-D37C-1549-9A47-4EF7226C00BF}" srcOrd="6" destOrd="0" presId="urn:microsoft.com/office/officeart/2005/8/layout/vList2"/>
    <dgm:cxn modelId="{D07E77F8-E221-8040-92A0-A3E6457F8BF3}" type="presParOf" srcId="{F3E56A70-E313-0B44-AD8F-15416459678F}" destId="{E800170F-4DD3-A84F-B69A-DA71D2C56AF0}" srcOrd="7" destOrd="0" presId="urn:microsoft.com/office/officeart/2005/8/layout/vList2"/>
    <dgm:cxn modelId="{E20B0730-4A79-5D48-B022-EF54C380DA7F}" type="presParOf" srcId="{F3E56A70-E313-0B44-AD8F-15416459678F}" destId="{2793DA18-598C-9946-BE2F-FBC75F7EE4A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5A38FB-EB67-4680-802A-E52B93CC9C25}"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9CC79D15-13F8-46EF-B14E-BDAEE93A46AF}">
      <dgm:prSet custT="1"/>
      <dgm:spPr/>
      <dgm:t>
        <a:bodyPr/>
        <a:lstStyle/>
        <a:p>
          <a:r>
            <a:rPr lang="en-GB" sz="2200" dirty="0"/>
            <a:t>Expand on Thursday’s online lecture on al Qaeda.</a:t>
          </a:r>
          <a:endParaRPr lang="en-US" sz="2200" dirty="0"/>
        </a:p>
      </dgm:t>
    </dgm:pt>
    <dgm:pt modelId="{55526355-B7D3-45D7-B93F-464DD88E612E}" type="parTrans" cxnId="{3B671FFC-9B35-43A8-9562-2AFF160E886D}">
      <dgm:prSet/>
      <dgm:spPr/>
      <dgm:t>
        <a:bodyPr/>
        <a:lstStyle/>
        <a:p>
          <a:endParaRPr lang="en-US" sz="1500"/>
        </a:p>
      </dgm:t>
    </dgm:pt>
    <dgm:pt modelId="{264FB2C2-4DBA-4BED-82DA-79494F0DF47D}" type="sibTrans" cxnId="{3B671FFC-9B35-43A8-9562-2AFF160E886D}">
      <dgm:prSet phldrT="01"/>
      <dgm:spPr/>
      <dgm:t>
        <a:bodyPr/>
        <a:lstStyle/>
        <a:p>
          <a:r>
            <a:rPr lang="en-US" dirty="0"/>
            <a:t>01</a:t>
          </a:r>
        </a:p>
      </dgm:t>
    </dgm:pt>
    <dgm:pt modelId="{15AB239C-E893-4C70-8FDE-AC6AA52C95A2}">
      <dgm:prSet custT="1"/>
      <dgm:spPr/>
      <dgm:t>
        <a:bodyPr/>
        <a:lstStyle/>
        <a:p>
          <a:r>
            <a:rPr lang="en-GB" sz="2150" dirty="0"/>
            <a:t>Explore the war on terror in more detail – looking at US and UK responses to 9/11 and al Qaeda.</a:t>
          </a:r>
          <a:endParaRPr lang="en-US" sz="2150" dirty="0"/>
        </a:p>
      </dgm:t>
    </dgm:pt>
    <dgm:pt modelId="{AD1D50B4-0A1E-42F3-B402-21DBD5081AF2}" type="parTrans" cxnId="{4245AE78-3F7C-458B-8374-40CF29BB8735}">
      <dgm:prSet/>
      <dgm:spPr/>
      <dgm:t>
        <a:bodyPr/>
        <a:lstStyle/>
        <a:p>
          <a:endParaRPr lang="en-US" sz="1500"/>
        </a:p>
      </dgm:t>
    </dgm:pt>
    <dgm:pt modelId="{CB5E11D1-413A-420F-8F7B-38CB8DA05CF9}" type="sibTrans" cxnId="{4245AE78-3F7C-458B-8374-40CF29BB8735}">
      <dgm:prSet phldrT="02"/>
      <dgm:spPr/>
      <dgm:t>
        <a:bodyPr/>
        <a:lstStyle/>
        <a:p>
          <a:r>
            <a:rPr lang="en-US" dirty="0"/>
            <a:t>02</a:t>
          </a:r>
        </a:p>
      </dgm:t>
    </dgm:pt>
    <dgm:pt modelId="{0604754A-DD19-4916-AE85-E9A1FB8477F9}">
      <dgm:prSet custT="1"/>
      <dgm:spPr/>
      <dgm:t>
        <a:bodyPr/>
        <a:lstStyle/>
        <a:p>
          <a:r>
            <a:rPr lang="en-GB" sz="2200" dirty="0"/>
            <a:t>Enquire into how media reporting accentuated an ’us vs them’ mentality. </a:t>
          </a:r>
          <a:endParaRPr lang="en-US" sz="2200" dirty="0"/>
        </a:p>
      </dgm:t>
    </dgm:pt>
    <dgm:pt modelId="{BDABB1F1-595A-4FB3-8018-6DE05A125D70}" type="parTrans" cxnId="{448994B4-69F6-4455-A18D-A91B5BAD1009}">
      <dgm:prSet/>
      <dgm:spPr/>
      <dgm:t>
        <a:bodyPr/>
        <a:lstStyle/>
        <a:p>
          <a:endParaRPr lang="en-US" sz="1500"/>
        </a:p>
      </dgm:t>
    </dgm:pt>
    <dgm:pt modelId="{FC8CC670-9EE6-4DB1-9FBE-4EDCB1C0A9E6}" type="sibTrans" cxnId="{448994B4-69F6-4455-A18D-A91B5BAD1009}">
      <dgm:prSet phldrT="04"/>
      <dgm:spPr/>
      <dgm:t>
        <a:bodyPr/>
        <a:lstStyle/>
        <a:p>
          <a:r>
            <a:rPr lang="en-US"/>
            <a:t>04</a:t>
          </a:r>
        </a:p>
      </dgm:t>
    </dgm:pt>
    <dgm:pt modelId="{A6952094-5FFF-4C71-934D-9A0A1E4E815B}">
      <dgm:prSet custT="1"/>
      <dgm:spPr/>
      <dgm:t>
        <a:bodyPr/>
        <a:lstStyle/>
        <a:p>
          <a:r>
            <a:rPr lang="en-GB" sz="2000" dirty="0"/>
            <a:t>Look at the consequences of the expanding nature of technology in more depth and how this helped al Qaeda operations</a:t>
          </a:r>
          <a:r>
            <a:rPr lang="en-GB" sz="1800" dirty="0"/>
            <a:t>.</a:t>
          </a:r>
          <a:endParaRPr lang="en-US" sz="1800" dirty="0"/>
        </a:p>
      </dgm:t>
    </dgm:pt>
    <dgm:pt modelId="{5AD7E135-50DE-414D-B6A8-F5910FD69890}" type="parTrans" cxnId="{0309D9FF-28B4-45EB-BF06-17289C478637}">
      <dgm:prSet/>
      <dgm:spPr/>
      <dgm:t>
        <a:bodyPr/>
        <a:lstStyle/>
        <a:p>
          <a:endParaRPr lang="en-US" sz="1500"/>
        </a:p>
      </dgm:t>
    </dgm:pt>
    <dgm:pt modelId="{5E4CB720-8994-42ED-902E-CD116DE8E01C}" type="sibTrans" cxnId="{0309D9FF-28B4-45EB-BF06-17289C478637}">
      <dgm:prSet phldrT="05"/>
      <dgm:spPr/>
      <dgm:t>
        <a:bodyPr/>
        <a:lstStyle/>
        <a:p>
          <a:r>
            <a:rPr lang="en-US"/>
            <a:t>05</a:t>
          </a:r>
        </a:p>
      </dgm:t>
    </dgm:pt>
    <dgm:pt modelId="{D1E077A4-C09B-5D40-8C94-BC969EB0A4D3}">
      <dgm:prSet custT="1"/>
      <dgm:spPr/>
      <dgm:t>
        <a:bodyPr/>
        <a:lstStyle/>
        <a:p>
          <a:r>
            <a:rPr lang="en-GB" sz="2200" dirty="0"/>
            <a:t>Look at the repercussions that the war on terror had</a:t>
          </a:r>
        </a:p>
      </dgm:t>
    </dgm:pt>
    <dgm:pt modelId="{8618621B-46AA-6D41-B53B-EBED9F60EC01}" type="parTrans" cxnId="{B595143F-D668-9046-B6E3-73F9622371D9}">
      <dgm:prSet/>
      <dgm:spPr/>
      <dgm:t>
        <a:bodyPr/>
        <a:lstStyle/>
        <a:p>
          <a:endParaRPr lang="en-GB" sz="1500"/>
        </a:p>
      </dgm:t>
    </dgm:pt>
    <dgm:pt modelId="{F9AF6277-9322-024C-BD10-CC3D3FF6D193}" type="sibTrans" cxnId="{B595143F-D668-9046-B6E3-73F9622371D9}">
      <dgm:prSet/>
      <dgm:spPr/>
      <dgm:t>
        <a:bodyPr/>
        <a:lstStyle/>
        <a:p>
          <a:r>
            <a:rPr lang="en-GB"/>
            <a:t>03</a:t>
          </a:r>
        </a:p>
      </dgm:t>
    </dgm:pt>
    <dgm:pt modelId="{E92AB08B-B990-C34C-A71A-7B375499D972}" type="pres">
      <dgm:prSet presAssocID="{FC5A38FB-EB67-4680-802A-E52B93CC9C25}" presName="Name0" presStyleCnt="0">
        <dgm:presLayoutVars>
          <dgm:animLvl val="lvl"/>
          <dgm:resizeHandles val="exact"/>
        </dgm:presLayoutVars>
      </dgm:prSet>
      <dgm:spPr/>
    </dgm:pt>
    <dgm:pt modelId="{E5501700-68BD-074C-BCA1-0E6805737D1A}" type="pres">
      <dgm:prSet presAssocID="{9CC79D15-13F8-46EF-B14E-BDAEE93A46AF}" presName="compositeNode" presStyleCnt="0">
        <dgm:presLayoutVars>
          <dgm:bulletEnabled val="1"/>
        </dgm:presLayoutVars>
      </dgm:prSet>
      <dgm:spPr/>
    </dgm:pt>
    <dgm:pt modelId="{FA1C2DE0-3B07-C449-A00A-02093D3D8DDA}" type="pres">
      <dgm:prSet presAssocID="{9CC79D15-13F8-46EF-B14E-BDAEE93A46AF}" presName="bgRect" presStyleLbl="alignNode1" presStyleIdx="0" presStyleCnt="5" custScaleY="160313"/>
      <dgm:spPr/>
    </dgm:pt>
    <dgm:pt modelId="{C023067D-5ECA-1142-8446-339C37422DD2}" type="pres">
      <dgm:prSet presAssocID="{264FB2C2-4DBA-4BED-82DA-79494F0DF47D}" presName="sibTransNodeRect" presStyleLbl="alignNode1" presStyleIdx="0" presStyleCnt="5">
        <dgm:presLayoutVars>
          <dgm:chMax val="0"/>
          <dgm:bulletEnabled val="1"/>
        </dgm:presLayoutVars>
      </dgm:prSet>
      <dgm:spPr/>
    </dgm:pt>
    <dgm:pt modelId="{2526BF0B-12BC-8C47-B063-E5480703BFAF}" type="pres">
      <dgm:prSet presAssocID="{9CC79D15-13F8-46EF-B14E-BDAEE93A46AF}" presName="nodeRect" presStyleLbl="alignNode1" presStyleIdx="0" presStyleCnt="5">
        <dgm:presLayoutVars>
          <dgm:bulletEnabled val="1"/>
        </dgm:presLayoutVars>
      </dgm:prSet>
      <dgm:spPr/>
    </dgm:pt>
    <dgm:pt modelId="{A2B7AB2C-2D8E-284D-AB37-DCA30679F1B6}" type="pres">
      <dgm:prSet presAssocID="{264FB2C2-4DBA-4BED-82DA-79494F0DF47D}" presName="sibTrans" presStyleCnt="0"/>
      <dgm:spPr/>
    </dgm:pt>
    <dgm:pt modelId="{13943926-24FF-4846-8DD8-D570311FB992}" type="pres">
      <dgm:prSet presAssocID="{15AB239C-E893-4C70-8FDE-AC6AA52C95A2}" presName="compositeNode" presStyleCnt="0">
        <dgm:presLayoutVars>
          <dgm:bulletEnabled val="1"/>
        </dgm:presLayoutVars>
      </dgm:prSet>
      <dgm:spPr/>
    </dgm:pt>
    <dgm:pt modelId="{39C1BCE8-F64A-4147-B9C0-A0345A4521BA}" type="pres">
      <dgm:prSet presAssocID="{15AB239C-E893-4C70-8FDE-AC6AA52C95A2}" presName="bgRect" presStyleLbl="alignNode1" presStyleIdx="1" presStyleCnt="5" custScaleY="160359"/>
      <dgm:spPr/>
    </dgm:pt>
    <dgm:pt modelId="{9B5D7E2E-4A7D-C44D-B1FD-5EEABDBBAB91}" type="pres">
      <dgm:prSet presAssocID="{CB5E11D1-413A-420F-8F7B-38CB8DA05CF9}" presName="sibTransNodeRect" presStyleLbl="alignNode1" presStyleIdx="1" presStyleCnt="5" custLinFactNeighborX="-841" custLinFactNeighborY="4475">
        <dgm:presLayoutVars>
          <dgm:chMax val="0"/>
          <dgm:bulletEnabled val="1"/>
        </dgm:presLayoutVars>
      </dgm:prSet>
      <dgm:spPr/>
    </dgm:pt>
    <dgm:pt modelId="{C1B4A1C3-E023-2F47-B165-12979B0DBA48}" type="pres">
      <dgm:prSet presAssocID="{15AB239C-E893-4C70-8FDE-AC6AA52C95A2}" presName="nodeRect" presStyleLbl="alignNode1" presStyleIdx="1" presStyleCnt="5">
        <dgm:presLayoutVars>
          <dgm:bulletEnabled val="1"/>
        </dgm:presLayoutVars>
      </dgm:prSet>
      <dgm:spPr/>
    </dgm:pt>
    <dgm:pt modelId="{5BD89231-CB46-C44A-9116-1A6D9A050EBC}" type="pres">
      <dgm:prSet presAssocID="{CB5E11D1-413A-420F-8F7B-38CB8DA05CF9}" presName="sibTrans" presStyleCnt="0"/>
      <dgm:spPr/>
    </dgm:pt>
    <dgm:pt modelId="{D2383824-A187-C444-B25F-CF4ACCE3292D}" type="pres">
      <dgm:prSet presAssocID="{D1E077A4-C09B-5D40-8C94-BC969EB0A4D3}" presName="compositeNode" presStyleCnt="0">
        <dgm:presLayoutVars>
          <dgm:bulletEnabled val="1"/>
        </dgm:presLayoutVars>
      </dgm:prSet>
      <dgm:spPr/>
    </dgm:pt>
    <dgm:pt modelId="{D5ADCC86-065C-FD4D-B0BD-A0682E1BBCF8}" type="pres">
      <dgm:prSet presAssocID="{D1E077A4-C09B-5D40-8C94-BC969EB0A4D3}" presName="bgRect" presStyleLbl="alignNode1" presStyleIdx="2" presStyleCnt="5" custScaleY="160313"/>
      <dgm:spPr/>
    </dgm:pt>
    <dgm:pt modelId="{61A65113-353C-3641-96A3-0896A499B79F}" type="pres">
      <dgm:prSet presAssocID="{F9AF6277-9322-024C-BD10-CC3D3FF6D193}" presName="sibTransNodeRect" presStyleLbl="alignNode1" presStyleIdx="2" presStyleCnt="5">
        <dgm:presLayoutVars>
          <dgm:chMax val="0"/>
          <dgm:bulletEnabled val="1"/>
        </dgm:presLayoutVars>
      </dgm:prSet>
      <dgm:spPr/>
    </dgm:pt>
    <dgm:pt modelId="{9178D6D5-07B1-304A-A598-37437DFFC79E}" type="pres">
      <dgm:prSet presAssocID="{D1E077A4-C09B-5D40-8C94-BC969EB0A4D3}" presName="nodeRect" presStyleLbl="alignNode1" presStyleIdx="2" presStyleCnt="5">
        <dgm:presLayoutVars>
          <dgm:bulletEnabled val="1"/>
        </dgm:presLayoutVars>
      </dgm:prSet>
      <dgm:spPr/>
    </dgm:pt>
    <dgm:pt modelId="{D9460A03-4698-A74E-AA2D-01669031CFA2}" type="pres">
      <dgm:prSet presAssocID="{F9AF6277-9322-024C-BD10-CC3D3FF6D193}" presName="sibTrans" presStyleCnt="0"/>
      <dgm:spPr/>
    </dgm:pt>
    <dgm:pt modelId="{13095161-01EC-EC47-8FD1-AC132BB7AE1F}" type="pres">
      <dgm:prSet presAssocID="{0604754A-DD19-4916-AE85-E9A1FB8477F9}" presName="compositeNode" presStyleCnt="0">
        <dgm:presLayoutVars>
          <dgm:bulletEnabled val="1"/>
        </dgm:presLayoutVars>
      </dgm:prSet>
      <dgm:spPr/>
    </dgm:pt>
    <dgm:pt modelId="{4C8F0598-6ECD-384C-98E6-E20B177A4963}" type="pres">
      <dgm:prSet presAssocID="{0604754A-DD19-4916-AE85-E9A1FB8477F9}" presName="bgRect" presStyleLbl="alignNode1" presStyleIdx="3" presStyleCnt="5" custScaleY="160267"/>
      <dgm:spPr/>
    </dgm:pt>
    <dgm:pt modelId="{519B10DF-34B4-4144-8A39-33810C9AB131}" type="pres">
      <dgm:prSet presAssocID="{FC8CC670-9EE6-4DB1-9FBE-4EDCB1C0A9E6}" presName="sibTransNodeRect" presStyleLbl="alignNode1" presStyleIdx="3" presStyleCnt="5">
        <dgm:presLayoutVars>
          <dgm:chMax val="0"/>
          <dgm:bulletEnabled val="1"/>
        </dgm:presLayoutVars>
      </dgm:prSet>
      <dgm:spPr/>
    </dgm:pt>
    <dgm:pt modelId="{489C902C-72AF-6C4C-8320-E246ED5B16F8}" type="pres">
      <dgm:prSet presAssocID="{0604754A-DD19-4916-AE85-E9A1FB8477F9}" presName="nodeRect" presStyleLbl="alignNode1" presStyleIdx="3" presStyleCnt="5">
        <dgm:presLayoutVars>
          <dgm:bulletEnabled val="1"/>
        </dgm:presLayoutVars>
      </dgm:prSet>
      <dgm:spPr/>
    </dgm:pt>
    <dgm:pt modelId="{6B135AD3-D931-3745-9692-DC7DE009A132}" type="pres">
      <dgm:prSet presAssocID="{FC8CC670-9EE6-4DB1-9FBE-4EDCB1C0A9E6}" presName="sibTrans" presStyleCnt="0"/>
      <dgm:spPr/>
    </dgm:pt>
    <dgm:pt modelId="{11E7ABFC-15E8-D14C-94FA-6C6A58B8698B}" type="pres">
      <dgm:prSet presAssocID="{A6952094-5FFF-4C71-934D-9A0A1E4E815B}" presName="compositeNode" presStyleCnt="0">
        <dgm:presLayoutVars>
          <dgm:bulletEnabled val="1"/>
        </dgm:presLayoutVars>
      </dgm:prSet>
      <dgm:spPr/>
    </dgm:pt>
    <dgm:pt modelId="{E33B652B-B304-FF46-8437-4F45AD1983A2}" type="pres">
      <dgm:prSet presAssocID="{A6952094-5FFF-4C71-934D-9A0A1E4E815B}" presName="bgRect" presStyleLbl="alignNode1" presStyleIdx="4" presStyleCnt="5" custScaleY="161807"/>
      <dgm:spPr/>
    </dgm:pt>
    <dgm:pt modelId="{FD206398-101C-5349-92C0-AAEA98BCD77A}" type="pres">
      <dgm:prSet presAssocID="{5E4CB720-8994-42ED-902E-CD116DE8E01C}" presName="sibTransNodeRect" presStyleLbl="alignNode1" presStyleIdx="4" presStyleCnt="5">
        <dgm:presLayoutVars>
          <dgm:chMax val="0"/>
          <dgm:bulletEnabled val="1"/>
        </dgm:presLayoutVars>
      </dgm:prSet>
      <dgm:spPr/>
    </dgm:pt>
    <dgm:pt modelId="{A6B0ABC0-3614-774F-8613-CE88F6AD0397}" type="pres">
      <dgm:prSet presAssocID="{A6952094-5FFF-4C71-934D-9A0A1E4E815B}" presName="nodeRect" presStyleLbl="alignNode1" presStyleIdx="4" presStyleCnt="5">
        <dgm:presLayoutVars>
          <dgm:bulletEnabled val="1"/>
        </dgm:presLayoutVars>
      </dgm:prSet>
      <dgm:spPr/>
    </dgm:pt>
  </dgm:ptLst>
  <dgm:cxnLst>
    <dgm:cxn modelId="{7EB80709-A1E0-B04B-AD48-E1BE44F3785C}" type="presOf" srcId="{CB5E11D1-413A-420F-8F7B-38CB8DA05CF9}" destId="{9B5D7E2E-4A7D-C44D-B1FD-5EEABDBBAB91}" srcOrd="0" destOrd="0" presId="urn:microsoft.com/office/officeart/2016/7/layout/LinearBlockProcessNumbered"/>
    <dgm:cxn modelId="{87F18337-F147-B84D-80F6-28F35A3B6722}" type="presOf" srcId="{D1E077A4-C09B-5D40-8C94-BC969EB0A4D3}" destId="{9178D6D5-07B1-304A-A598-37437DFFC79E}" srcOrd="1" destOrd="0" presId="urn:microsoft.com/office/officeart/2016/7/layout/LinearBlockProcessNumbered"/>
    <dgm:cxn modelId="{A4E3A63C-9319-4445-83E5-BF34FA09A326}" type="presOf" srcId="{5E4CB720-8994-42ED-902E-CD116DE8E01C}" destId="{FD206398-101C-5349-92C0-AAEA98BCD77A}" srcOrd="0" destOrd="0" presId="urn:microsoft.com/office/officeart/2016/7/layout/LinearBlockProcessNumbered"/>
    <dgm:cxn modelId="{B595143F-D668-9046-B6E3-73F9622371D9}" srcId="{FC5A38FB-EB67-4680-802A-E52B93CC9C25}" destId="{D1E077A4-C09B-5D40-8C94-BC969EB0A4D3}" srcOrd="2" destOrd="0" parTransId="{8618621B-46AA-6D41-B53B-EBED9F60EC01}" sibTransId="{F9AF6277-9322-024C-BD10-CC3D3FF6D193}"/>
    <dgm:cxn modelId="{558E6544-A287-E049-9C4B-776D77CB4AD6}" type="presOf" srcId="{9CC79D15-13F8-46EF-B14E-BDAEE93A46AF}" destId="{FA1C2DE0-3B07-C449-A00A-02093D3D8DDA}" srcOrd="0" destOrd="0" presId="urn:microsoft.com/office/officeart/2016/7/layout/LinearBlockProcessNumbered"/>
    <dgm:cxn modelId="{A6C56557-5B63-3141-83B0-CE25EBE1D3ED}" type="presOf" srcId="{FC5A38FB-EB67-4680-802A-E52B93CC9C25}" destId="{E92AB08B-B990-C34C-A71A-7B375499D972}" srcOrd="0" destOrd="0" presId="urn:microsoft.com/office/officeart/2016/7/layout/LinearBlockProcessNumbered"/>
    <dgm:cxn modelId="{618EA057-5B11-F940-82FE-E2EF65637A9C}" type="presOf" srcId="{0604754A-DD19-4916-AE85-E9A1FB8477F9}" destId="{4C8F0598-6ECD-384C-98E6-E20B177A4963}" srcOrd="0" destOrd="0" presId="urn:microsoft.com/office/officeart/2016/7/layout/LinearBlockProcessNumbered"/>
    <dgm:cxn modelId="{4245AE78-3F7C-458B-8374-40CF29BB8735}" srcId="{FC5A38FB-EB67-4680-802A-E52B93CC9C25}" destId="{15AB239C-E893-4C70-8FDE-AC6AA52C95A2}" srcOrd="1" destOrd="0" parTransId="{AD1D50B4-0A1E-42F3-B402-21DBD5081AF2}" sibTransId="{CB5E11D1-413A-420F-8F7B-38CB8DA05CF9}"/>
    <dgm:cxn modelId="{9E11C581-FB3E-764B-BA5F-F58A37C77945}" type="presOf" srcId="{15AB239C-E893-4C70-8FDE-AC6AA52C95A2}" destId="{C1B4A1C3-E023-2F47-B165-12979B0DBA48}" srcOrd="1" destOrd="0" presId="urn:microsoft.com/office/officeart/2016/7/layout/LinearBlockProcessNumbered"/>
    <dgm:cxn modelId="{16F86387-D107-F64B-A17F-84B661EAF973}" type="presOf" srcId="{FC8CC670-9EE6-4DB1-9FBE-4EDCB1C0A9E6}" destId="{519B10DF-34B4-4144-8A39-33810C9AB131}" srcOrd="0" destOrd="0" presId="urn:microsoft.com/office/officeart/2016/7/layout/LinearBlockProcessNumbered"/>
    <dgm:cxn modelId="{7D68FAA6-4AC0-D844-89ED-14D0458A2C2A}" type="presOf" srcId="{A6952094-5FFF-4C71-934D-9A0A1E4E815B}" destId="{E33B652B-B304-FF46-8437-4F45AD1983A2}" srcOrd="0" destOrd="0" presId="urn:microsoft.com/office/officeart/2016/7/layout/LinearBlockProcessNumbered"/>
    <dgm:cxn modelId="{73B073AB-A141-214A-A4E7-8FDB72F3BD76}" type="presOf" srcId="{A6952094-5FFF-4C71-934D-9A0A1E4E815B}" destId="{A6B0ABC0-3614-774F-8613-CE88F6AD0397}" srcOrd="1" destOrd="0" presId="urn:microsoft.com/office/officeart/2016/7/layout/LinearBlockProcessNumbered"/>
    <dgm:cxn modelId="{0EDCC6AB-F65D-5041-A6F7-BBCB16BF98CB}" type="presOf" srcId="{D1E077A4-C09B-5D40-8C94-BC969EB0A4D3}" destId="{D5ADCC86-065C-FD4D-B0BD-A0682E1BBCF8}" srcOrd="0" destOrd="0" presId="urn:microsoft.com/office/officeart/2016/7/layout/LinearBlockProcessNumbered"/>
    <dgm:cxn modelId="{2936D3AB-FB8D-5149-8A83-2F7B01281B94}" type="presOf" srcId="{9CC79D15-13F8-46EF-B14E-BDAEE93A46AF}" destId="{2526BF0B-12BC-8C47-B063-E5480703BFAF}" srcOrd="1" destOrd="0" presId="urn:microsoft.com/office/officeart/2016/7/layout/LinearBlockProcessNumbered"/>
    <dgm:cxn modelId="{978210B3-88A7-7C48-A851-98AB3EAF4C68}" type="presOf" srcId="{F9AF6277-9322-024C-BD10-CC3D3FF6D193}" destId="{61A65113-353C-3641-96A3-0896A499B79F}" srcOrd="0" destOrd="0" presId="urn:microsoft.com/office/officeart/2016/7/layout/LinearBlockProcessNumbered"/>
    <dgm:cxn modelId="{448994B4-69F6-4455-A18D-A91B5BAD1009}" srcId="{FC5A38FB-EB67-4680-802A-E52B93CC9C25}" destId="{0604754A-DD19-4916-AE85-E9A1FB8477F9}" srcOrd="3" destOrd="0" parTransId="{BDABB1F1-595A-4FB3-8018-6DE05A125D70}" sibTransId="{FC8CC670-9EE6-4DB1-9FBE-4EDCB1C0A9E6}"/>
    <dgm:cxn modelId="{B178A7C8-EC38-854B-B7EF-41591C5E9D52}" type="presOf" srcId="{15AB239C-E893-4C70-8FDE-AC6AA52C95A2}" destId="{39C1BCE8-F64A-4147-B9C0-A0345A4521BA}" srcOrd="0" destOrd="0" presId="urn:microsoft.com/office/officeart/2016/7/layout/LinearBlockProcessNumbered"/>
    <dgm:cxn modelId="{57D51AD6-8765-7649-B6CE-0D98781946F7}" type="presOf" srcId="{0604754A-DD19-4916-AE85-E9A1FB8477F9}" destId="{489C902C-72AF-6C4C-8320-E246ED5B16F8}" srcOrd="1" destOrd="0" presId="urn:microsoft.com/office/officeart/2016/7/layout/LinearBlockProcessNumbered"/>
    <dgm:cxn modelId="{3610DAF5-8500-E744-B7B9-6E3A47A8C53F}" type="presOf" srcId="{264FB2C2-4DBA-4BED-82DA-79494F0DF47D}" destId="{C023067D-5ECA-1142-8446-339C37422DD2}" srcOrd="0" destOrd="0" presId="urn:microsoft.com/office/officeart/2016/7/layout/LinearBlockProcessNumbered"/>
    <dgm:cxn modelId="{3B671FFC-9B35-43A8-9562-2AFF160E886D}" srcId="{FC5A38FB-EB67-4680-802A-E52B93CC9C25}" destId="{9CC79D15-13F8-46EF-B14E-BDAEE93A46AF}" srcOrd="0" destOrd="0" parTransId="{55526355-B7D3-45D7-B93F-464DD88E612E}" sibTransId="{264FB2C2-4DBA-4BED-82DA-79494F0DF47D}"/>
    <dgm:cxn modelId="{0309D9FF-28B4-45EB-BF06-17289C478637}" srcId="{FC5A38FB-EB67-4680-802A-E52B93CC9C25}" destId="{A6952094-5FFF-4C71-934D-9A0A1E4E815B}" srcOrd="4" destOrd="0" parTransId="{5AD7E135-50DE-414D-B6A8-F5910FD69890}" sibTransId="{5E4CB720-8994-42ED-902E-CD116DE8E01C}"/>
    <dgm:cxn modelId="{95B4117D-D3EF-2445-B614-C26D74DD9E44}" type="presParOf" srcId="{E92AB08B-B990-C34C-A71A-7B375499D972}" destId="{E5501700-68BD-074C-BCA1-0E6805737D1A}" srcOrd="0" destOrd="0" presId="urn:microsoft.com/office/officeart/2016/7/layout/LinearBlockProcessNumbered"/>
    <dgm:cxn modelId="{063BDD91-AB84-4F41-8C1D-EA20C6C7E747}" type="presParOf" srcId="{E5501700-68BD-074C-BCA1-0E6805737D1A}" destId="{FA1C2DE0-3B07-C449-A00A-02093D3D8DDA}" srcOrd="0" destOrd="0" presId="urn:microsoft.com/office/officeart/2016/7/layout/LinearBlockProcessNumbered"/>
    <dgm:cxn modelId="{92503BB1-87A7-8548-BB3E-516007DA5E4F}" type="presParOf" srcId="{E5501700-68BD-074C-BCA1-0E6805737D1A}" destId="{C023067D-5ECA-1142-8446-339C37422DD2}" srcOrd="1" destOrd="0" presId="urn:microsoft.com/office/officeart/2016/7/layout/LinearBlockProcessNumbered"/>
    <dgm:cxn modelId="{E1121345-3EB6-8049-AE15-5BC76C0EDD85}" type="presParOf" srcId="{E5501700-68BD-074C-BCA1-0E6805737D1A}" destId="{2526BF0B-12BC-8C47-B063-E5480703BFAF}" srcOrd="2" destOrd="0" presId="urn:microsoft.com/office/officeart/2016/7/layout/LinearBlockProcessNumbered"/>
    <dgm:cxn modelId="{B54A53E2-10CF-C443-A5C8-0DB9BA7195C9}" type="presParOf" srcId="{E92AB08B-B990-C34C-A71A-7B375499D972}" destId="{A2B7AB2C-2D8E-284D-AB37-DCA30679F1B6}" srcOrd="1" destOrd="0" presId="urn:microsoft.com/office/officeart/2016/7/layout/LinearBlockProcessNumbered"/>
    <dgm:cxn modelId="{AAF6BF32-B3AC-0642-8EB9-9609BE6AB1EC}" type="presParOf" srcId="{E92AB08B-B990-C34C-A71A-7B375499D972}" destId="{13943926-24FF-4846-8DD8-D570311FB992}" srcOrd="2" destOrd="0" presId="urn:microsoft.com/office/officeart/2016/7/layout/LinearBlockProcessNumbered"/>
    <dgm:cxn modelId="{3B1922DE-A00D-4742-87FE-37B1DBCE2A0F}" type="presParOf" srcId="{13943926-24FF-4846-8DD8-D570311FB992}" destId="{39C1BCE8-F64A-4147-B9C0-A0345A4521BA}" srcOrd="0" destOrd="0" presId="urn:microsoft.com/office/officeart/2016/7/layout/LinearBlockProcessNumbered"/>
    <dgm:cxn modelId="{BBA37319-A6B5-344C-AB18-24AB45B75234}" type="presParOf" srcId="{13943926-24FF-4846-8DD8-D570311FB992}" destId="{9B5D7E2E-4A7D-C44D-B1FD-5EEABDBBAB91}" srcOrd="1" destOrd="0" presId="urn:microsoft.com/office/officeart/2016/7/layout/LinearBlockProcessNumbered"/>
    <dgm:cxn modelId="{242E1FE2-2100-2B47-A41D-84CFDA5E7CD2}" type="presParOf" srcId="{13943926-24FF-4846-8DD8-D570311FB992}" destId="{C1B4A1C3-E023-2F47-B165-12979B0DBA48}" srcOrd="2" destOrd="0" presId="urn:microsoft.com/office/officeart/2016/7/layout/LinearBlockProcessNumbered"/>
    <dgm:cxn modelId="{30474B8F-78CD-D347-8108-E03EB8C2D08E}" type="presParOf" srcId="{E92AB08B-B990-C34C-A71A-7B375499D972}" destId="{5BD89231-CB46-C44A-9116-1A6D9A050EBC}" srcOrd="3" destOrd="0" presId="urn:microsoft.com/office/officeart/2016/7/layout/LinearBlockProcessNumbered"/>
    <dgm:cxn modelId="{E71AC810-F3CD-824C-95D1-4F6BBE225EB4}" type="presParOf" srcId="{E92AB08B-B990-C34C-A71A-7B375499D972}" destId="{D2383824-A187-C444-B25F-CF4ACCE3292D}" srcOrd="4" destOrd="0" presId="urn:microsoft.com/office/officeart/2016/7/layout/LinearBlockProcessNumbered"/>
    <dgm:cxn modelId="{40183CC3-922E-9645-BB9D-9C9BE75B3BA4}" type="presParOf" srcId="{D2383824-A187-C444-B25F-CF4ACCE3292D}" destId="{D5ADCC86-065C-FD4D-B0BD-A0682E1BBCF8}" srcOrd="0" destOrd="0" presId="urn:microsoft.com/office/officeart/2016/7/layout/LinearBlockProcessNumbered"/>
    <dgm:cxn modelId="{C56429AD-B12D-084A-A3AF-EFD831C15920}" type="presParOf" srcId="{D2383824-A187-C444-B25F-CF4ACCE3292D}" destId="{61A65113-353C-3641-96A3-0896A499B79F}" srcOrd="1" destOrd="0" presId="urn:microsoft.com/office/officeart/2016/7/layout/LinearBlockProcessNumbered"/>
    <dgm:cxn modelId="{37BE415C-3700-EC46-8D86-1027B9772FED}" type="presParOf" srcId="{D2383824-A187-C444-B25F-CF4ACCE3292D}" destId="{9178D6D5-07B1-304A-A598-37437DFFC79E}" srcOrd="2" destOrd="0" presId="urn:microsoft.com/office/officeart/2016/7/layout/LinearBlockProcessNumbered"/>
    <dgm:cxn modelId="{FAE24040-C68A-DE44-BD23-4FB9E00E3CE9}" type="presParOf" srcId="{E92AB08B-B990-C34C-A71A-7B375499D972}" destId="{D9460A03-4698-A74E-AA2D-01669031CFA2}" srcOrd="5" destOrd="0" presId="urn:microsoft.com/office/officeart/2016/7/layout/LinearBlockProcessNumbered"/>
    <dgm:cxn modelId="{0418F38D-AD62-FD44-9CAA-7FC0B0292DDC}" type="presParOf" srcId="{E92AB08B-B990-C34C-A71A-7B375499D972}" destId="{13095161-01EC-EC47-8FD1-AC132BB7AE1F}" srcOrd="6" destOrd="0" presId="urn:microsoft.com/office/officeart/2016/7/layout/LinearBlockProcessNumbered"/>
    <dgm:cxn modelId="{9D9F24C7-5E11-C940-9EEB-F953AFD8224B}" type="presParOf" srcId="{13095161-01EC-EC47-8FD1-AC132BB7AE1F}" destId="{4C8F0598-6ECD-384C-98E6-E20B177A4963}" srcOrd="0" destOrd="0" presId="urn:microsoft.com/office/officeart/2016/7/layout/LinearBlockProcessNumbered"/>
    <dgm:cxn modelId="{3DA14C10-E3E0-C14B-965C-CEDDBD420D0D}" type="presParOf" srcId="{13095161-01EC-EC47-8FD1-AC132BB7AE1F}" destId="{519B10DF-34B4-4144-8A39-33810C9AB131}" srcOrd="1" destOrd="0" presId="urn:microsoft.com/office/officeart/2016/7/layout/LinearBlockProcessNumbered"/>
    <dgm:cxn modelId="{0537FF2B-DD17-C84D-BBF9-B919669F593D}" type="presParOf" srcId="{13095161-01EC-EC47-8FD1-AC132BB7AE1F}" destId="{489C902C-72AF-6C4C-8320-E246ED5B16F8}" srcOrd="2" destOrd="0" presId="urn:microsoft.com/office/officeart/2016/7/layout/LinearBlockProcessNumbered"/>
    <dgm:cxn modelId="{FA8E27F1-B7B0-CC43-9722-B7C70A62CBEC}" type="presParOf" srcId="{E92AB08B-B990-C34C-A71A-7B375499D972}" destId="{6B135AD3-D931-3745-9692-DC7DE009A132}" srcOrd="7" destOrd="0" presId="urn:microsoft.com/office/officeart/2016/7/layout/LinearBlockProcessNumbered"/>
    <dgm:cxn modelId="{143176B3-64BD-C24F-9853-BDB600123698}" type="presParOf" srcId="{E92AB08B-B990-C34C-A71A-7B375499D972}" destId="{11E7ABFC-15E8-D14C-94FA-6C6A58B8698B}" srcOrd="8" destOrd="0" presId="urn:microsoft.com/office/officeart/2016/7/layout/LinearBlockProcessNumbered"/>
    <dgm:cxn modelId="{C35CC477-A13B-A74B-AA33-CA90AF6B7373}" type="presParOf" srcId="{11E7ABFC-15E8-D14C-94FA-6C6A58B8698B}" destId="{E33B652B-B304-FF46-8437-4F45AD1983A2}" srcOrd="0" destOrd="0" presId="urn:microsoft.com/office/officeart/2016/7/layout/LinearBlockProcessNumbered"/>
    <dgm:cxn modelId="{FE5EDA43-186A-2A47-BD4B-9036DA5FEF7C}" type="presParOf" srcId="{11E7ABFC-15E8-D14C-94FA-6C6A58B8698B}" destId="{FD206398-101C-5349-92C0-AAEA98BCD77A}" srcOrd="1" destOrd="0" presId="urn:microsoft.com/office/officeart/2016/7/layout/LinearBlockProcessNumbered"/>
    <dgm:cxn modelId="{8FE6E1FD-6299-894B-B65B-A1512C778A7B}" type="presParOf" srcId="{11E7ABFC-15E8-D14C-94FA-6C6A58B8698B}" destId="{A6B0ABC0-3614-774F-8613-CE88F6AD0397}"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7DE7B5-DF6F-4902-A344-21B0BF835F25}"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B41573F5-48E1-4458-9198-B2B493CF0553}">
      <dgm:prSet custT="1"/>
      <dgm:spPr/>
      <dgm:t>
        <a:bodyPr/>
        <a:lstStyle/>
        <a:p>
          <a:r>
            <a:rPr lang="en-GB" sz="2200" dirty="0"/>
            <a:t>Explore the war on terror through looking into US and UK responses in more detail.</a:t>
          </a:r>
          <a:endParaRPr lang="en-US" sz="2200" dirty="0"/>
        </a:p>
      </dgm:t>
    </dgm:pt>
    <dgm:pt modelId="{F79D6A9D-42E8-493A-BE09-42396938C683}" type="parTrans" cxnId="{E41D861D-9E8E-456F-B753-CE6464DB1175}">
      <dgm:prSet/>
      <dgm:spPr/>
      <dgm:t>
        <a:bodyPr/>
        <a:lstStyle/>
        <a:p>
          <a:endParaRPr lang="en-US" sz="2200"/>
        </a:p>
      </dgm:t>
    </dgm:pt>
    <dgm:pt modelId="{1EFDD5AF-8541-472D-86E9-3AB742C112AE}" type="sibTrans" cxnId="{E41D861D-9E8E-456F-B753-CE6464DB1175}">
      <dgm:prSet phldrT="01" phldr="0" custT="1"/>
      <dgm:spPr/>
      <dgm:t>
        <a:bodyPr/>
        <a:lstStyle/>
        <a:p>
          <a:r>
            <a:rPr lang="en-US" sz="2200"/>
            <a:t>01</a:t>
          </a:r>
          <a:endParaRPr lang="en-US" sz="2200" dirty="0"/>
        </a:p>
      </dgm:t>
    </dgm:pt>
    <dgm:pt modelId="{E81F0E8C-5836-40B9-AF63-1A7ADA329512}">
      <dgm:prSet custT="1"/>
      <dgm:spPr/>
      <dgm:t>
        <a:bodyPr/>
        <a:lstStyle/>
        <a:p>
          <a:r>
            <a:rPr lang="en-GB" sz="2200"/>
            <a:t>Assess the consequences that the war on terror had.</a:t>
          </a:r>
          <a:endParaRPr lang="en-US" sz="2200"/>
        </a:p>
      </dgm:t>
    </dgm:pt>
    <dgm:pt modelId="{1E217016-FC15-401B-B1E8-07906B59E4F1}" type="parTrans" cxnId="{776A613B-E882-4D43-B3FA-A0C67A11CB2E}">
      <dgm:prSet/>
      <dgm:spPr/>
      <dgm:t>
        <a:bodyPr/>
        <a:lstStyle/>
        <a:p>
          <a:endParaRPr lang="en-US" sz="2200"/>
        </a:p>
      </dgm:t>
    </dgm:pt>
    <dgm:pt modelId="{DF4F6B47-A88A-4E4C-8126-6DCDFCBF7B72}" type="sibTrans" cxnId="{776A613B-E882-4D43-B3FA-A0C67A11CB2E}">
      <dgm:prSet phldrT="02" phldr="0" custT="1"/>
      <dgm:spPr/>
      <dgm:t>
        <a:bodyPr/>
        <a:lstStyle/>
        <a:p>
          <a:r>
            <a:rPr lang="en-US" sz="2200"/>
            <a:t>02</a:t>
          </a:r>
        </a:p>
      </dgm:t>
    </dgm:pt>
    <dgm:pt modelId="{6A05A748-EAA4-4DE3-8215-EA1D1E46B9D6}">
      <dgm:prSet custT="1"/>
      <dgm:spPr/>
      <dgm:t>
        <a:bodyPr/>
        <a:lstStyle/>
        <a:p>
          <a:r>
            <a:rPr lang="en-GB" sz="2100" dirty="0"/>
            <a:t>Examine how the media representations of al Qaeda.</a:t>
          </a:r>
          <a:endParaRPr lang="en-US" sz="2100" dirty="0"/>
        </a:p>
      </dgm:t>
    </dgm:pt>
    <dgm:pt modelId="{7BB09C81-4358-45DB-A9F1-C2E5FAC2B7EA}" type="parTrans" cxnId="{7BD4C76C-6F8D-453A-9CC4-1A8ECE86BE52}">
      <dgm:prSet/>
      <dgm:spPr/>
      <dgm:t>
        <a:bodyPr/>
        <a:lstStyle/>
        <a:p>
          <a:endParaRPr lang="en-US" sz="2200"/>
        </a:p>
      </dgm:t>
    </dgm:pt>
    <dgm:pt modelId="{B77EB2C1-18B8-4D17-8F08-40F2228F7AA2}" type="sibTrans" cxnId="{7BD4C76C-6F8D-453A-9CC4-1A8ECE86BE52}">
      <dgm:prSet phldrT="03" phldr="0" custT="1"/>
      <dgm:spPr/>
      <dgm:t>
        <a:bodyPr/>
        <a:lstStyle/>
        <a:p>
          <a:r>
            <a:rPr lang="en-US" sz="2200"/>
            <a:t>03</a:t>
          </a:r>
        </a:p>
      </dgm:t>
    </dgm:pt>
    <dgm:pt modelId="{A478CD67-5023-4ECC-B009-72D4B6E7428E}">
      <dgm:prSet custT="1"/>
      <dgm:spPr/>
      <dgm:t>
        <a:bodyPr/>
        <a:lstStyle/>
        <a:p>
          <a:r>
            <a:rPr lang="en-GB" sz="2200" dirty="0"/>
            <a:t>Analyse how the media create an ‘us vs them’ mentality.</a:t>
          </a:r>
          <a:endParaRPr lang="en-US" sz="2200" dirty="0"/>
        </a:p>
      </dgm:t>
    </dgm:pt>
    <dgm:pt modelId="{B8A68706-446B-4551-A5E4-DD34464BC7FF}" type="parTrans" cxnId="{60C24160-7E96-467A-ACCA-3981EB2A9449}">
      <dgm:prSet/>
      <dgm:spPr/>
      <dgm:t>
        <a:bodyPr/>
        <a:lstStyle/>
        <a:p>
          <a:endParaRPr lang="en-US" sz="2200"/>
        </a:p>
      </dgm:t>
    </dgm:pt>
    <dgm:pt modelId="{5B9C509A-5C38-45DF-A0DA-FD6D1BA8D05F}" type="sibTrans" cxnId="{60C24160-7E96-467A-ACCA-3981EB2A9449}">
      <dgm:prSet phldrT="04" phldr="0" custT="1"/>
      <dgm:spPr/>
      <dgm:t>
        <a:bodyPr/>
        <a:lstStyle/>
        <a:p>
          <a:r>
            <a:rPr lang="en-US" sz="2200"/>
            <a:t>04</a:t>
          </a:r>
        </a:p>
      </dgm:t>
    </dgm:pt>
    <dgm:pt modelId="{EFE93731-FD9F-4553-918C-B2F380554251}">
      <dgm:prSet custT="1"/>
      <dgm:spPr/>
      <dgm:t>
        <a:bodyPr/>
        <a:lstStyle/>
        <a:p>
          <a:r>
            <a:rPr lang="en-GB" sz="2100" dirty="0"/>
            <a:t>Assess and consider how technological advancements aided in al Qaeda’s operations.</a:t>
          </a:r>
          <a:endParaRPr lang="en-US" sz="2100" dirty="0"/>
        </a:p>
      </dgm:t>
    </dgm:pt>
    <dgm:pt modelId="{36DEDBBA-F5A1-40AD-9E91-0EC50D749782}" type="parTrans" cxnId="{A9B5B5BF-AA8D-4CA4-8CBF-4CAE399339E2}">
      <dgm:prSet/>
      <dgm:spPr/>
      <dgm:t>
        <a:bodyPr/>
        <a:lstStyle/>
        <a:p>
          <a:endParaRPr lang="en-US" sz="2200"/>
        </a:p>
      </dgm:t>
    </dgm:pt>
    <dgm:pt modelId="{FB3DB794-5F6E-4FD5-9C10-FF24B3205AA6}" type="sibTrans" cxnId="{A9B5B5BF-AA8D-4CA4-8CBF-4CAE399339E2}">
      <dgm:prSet phldrT="05" phldr="0" custT="1"/>
      <dgm:spPr/>
      <dgm:t>
        <a:bodyPr/>
        <a:lstStyle/>
        <a:p>
          <a:r>
            <a:rPr lang="en-US" sz="2200"/>
            <a:t>05</a:t>
          </a:r>
        </a:p>
      </dgm:t>
    </dgm:pt>
    <dgm:pt modelId="{DE9574C8-1927-FD4E-8C9E-10DA411A8396}" type="pres">
      <dgm:prSet presAssocID="{9D7DE7B5-DF6F-4902-A344-21B0BF835F25}" presName="Name0" presStyleCnt="0">
        <dgm:presLayoutVars>
          <dgm:animLvl val="lvl"/>
          <dgm:resizeHandles val="exact"/>
        </dgm:presLayoutVars>
      </dgm:prSet>
      <dgm:spPr/>
    </dgm:pt>
    <dgm:pt modelId="{D2FED766-1D98-C74C-AA92-0DA99965E93E}" type="pres">
      <dgm:prSet presAssocID="{B41573F5-48E1-4458-9198-B2B493CF0553}" presName="compositeNode" presStyleCnt="0">
        <dgm:presLayoutVars>
          <dgm:bulletEnabled val="1"/>
        </dgm:presLayoutVars>
      </dgm:prSet>
      <dgm:spPr/>
    </dgm:pt>
    <dgm:pt modelId="{9A5D551A-D8AB-C041-858B-BB7450DDF200}" type="pres">
      <dgm:prSet presAssocID="{B41573F5-48E1-4458-9198-B2B493CF0553}" presName="bgRect" presStyleLbl="alignNode1" presStyleIdx="0" presStyleCnt="5" custScaleY="169037"/>
      <dgm:spPr/>
    </dgm:pt>
    <dgm:pt modelId="{F94C9650-B398-8344-A0B4-4CD25723B505}" type="pres">
      <dgm:prSet presAssocID="{1EFDD5AF-8541-472D-86E9-3AB742C112AE}" presName="sibTransNodeRect" presStyleLbl="alignNode1" presStyleIdx="0" presStyleCnt="5" custLinFactNeighborX="4532" custLinFactNeighborY="3058">
        <dgm:presLayoutVars>
          <dgm:chMax val="0"/>
          <dgm:bulletEnabled val="1"/>
        </dgm:presLayoutVars>
      </dgm:prSet>
      <dgm:spPr/>
    </dgm:pt>
    <dgm:pt modelId="{E2589585-DB4F-0349-95EA-E88829ABA3D2}" type="pres">
      <dgm:prSet presAssocID="{B41573F5-48E1-4458-9198-B2B493CF0553}" presName="nodeRect" presStyleLbl="alignNode1" presStyleIdx="0" presStyleCnt="5">
        <dgm:presLayoutVars>
          <dgm:bulletEnabled val="1"/>
        </dgm:presLayoutVars>
      </dgm:prSet>
      <dgm:spPr/>
    </dgm:pt>
    <dgm:pt modelId="{3D810195-121F-E648-8BDC-55532C3FD136}" type="pres">
      <dgm:prSet presAssocID="{1EFDD5AF-8541-472D-86E9-3AB742C112AE}" presName="sibTrans" presStyleCnt="0"/>
      <dgm:spPr/>
    </dgm:pt>
    <dgm:pt modelId="{5D499585-60A6-9143-B2CD-5B2E04D307DE}" type="pres">
      <dgm:prSet presAssocID="{E81F0E8C-5836-40B9-AF63-1A7ADA329512}" presName="compositeNode" presStyleCnt="0">
        <dgm:presLayoutVars>
          <dgm:bulletEnabled val="1"/>
        </dgm:presLayoutVars>
      </dgm:prSet>
      <dgm:spPr/>
    </dgm:pt>
    <dgm:pt modelId="{B1CF497B-66FB-A048-9175-3405CF1AF0F1}" type="pres">
      <dgm:prSet presAssocID="{E81F0E8C-5836-40B9-AF63-1A7ADA329512}" presName="bgRect" presStyleLbl="alignNode1" presStyleIdx="1" presStyleCnt="5" custScaleY="169037" custLinFactNeighborX="-918" custLinFactNeighborY="0"/>
      <dgm:spPr/>
    </dgm:pt>
    <dgm:pt modelId="{D7395342-9CEE-504D-AAE0-522C39732B11}" type="pres">
      <dgm:prSet presAssocID="{DF4F6B47-A88A-4E4C-8126-6DCDFCBF7B72}" presName="sibTransNodeRect" presStyleLbl="alignNode1" presStyleIdx="1" presStyleCnt="5">
        <dgm:presLayoutVars>
          <dgm:chMax val="0"/>
          <dgm:bulletEnabled val="1"/>
        </dgm:presLayoutVars>
      </dgm:prSet>
      <dgm:spPr/>
    </dgm:pt>
    <dgm:pt modelId="{FD6E9827-7B76-834C-83D6-040BD52C4EC2}" type="pres">
      <dgm:prSet presAssocID="{E81F0E8C-5836-40B9-AF63-1A7ADA329512}" presName="nodeRect" presStyleLbl="alignNode1" presStyleIdx="1" presStyleCnt="5">
        <dgm:presLayoutVars>
          <dgm:bulletEnabled val="1"/>
        </dgm:presLayoutVars>
      </dgm:prSet>
      <dgm:spPr/>
    </dgm:pt>
    <dgm:pt modelId="{AC29E5E2-5BC5-3946-85EA-EE6F272C39FD}" type="pres">
      <dgm:prSet presAssocID="{DF4F6B47-A88A-4E4C-8126-6DCDFCBF7B72}" presName="sibTrans" presStyleCnt="0"/>
      <dgm:spPr/>
    </dgm:pt>
    <dgm:pt modelId="{652F1910-0195-7A48-AEFE-94FEA1B1201C}" type="pres">
      <dgm:prSet presAssocID="{6A05A748-EAA4-4DE3-8215-EA1D1E46B9D6}" presName="compositeNode" presStyleCnt="0">
        <dgm:presLayoutVars>
          <dgm:bulletEnabled val="1"/>
        </dgm:presLayoutVars>
      </dgm:prSet>
      <dgm:spPr/>
    </dgm:pt>
    <dgm:pt modelId="{1799C936-5AC0-F64C-BA17-1699077DA982}" type="pres">
      <dgm:prSet presAssocID="{6A05A748-EAA4-4DE3-8215-EA1D1E46B9D6}" presName="bgRect" presStyleLbl="alignNode1" presStyleIdx="2" presStyleCnt="5" custScaleY="169037"/>
      <dgm:spPr/>
    </dgm:pt>
    <dgm:pt modelId="{096011A4-075C-C84D-814F-554F0CFD4174}" type="pres">
      <dgm:prSet presAssocID="{B77EB2C1-18B8-4D17-8F08-40F2228F7AA2}" presName="sibTransNodeRect" presStyleLbl="alignNode1" presStyleIdx="2" presStyleCnt="5">
        <dgm:presLayoutVars>
          <dgm:chMax val="0"/>
          <dgm:bulletEnabled val="1"/>
        </dgm:presLayoutVars>
      </dgm:prSet>
      <dgm:spPr/>
    </dgm:pt>
    <dgm:pt modelId="{95079574-ACCC-7E42-9096-478A14D16870}" type="pres">
      <dgm:prSet presAssocID="{6A05A748-EAA4-4DE3-8215-EA1D1E46B9D6}" presName="nodeRect" presStyleLbl="alignNode1" presStyleIdx="2" presStyleCnt="5">
        <dgm:presLayoutVars>
          <dgm:bulletEnabled val="1"/>
        </dgm:presLayoutVars>
      </dgm:prSet>
      <dgm:spPr/>
    </dgm:pt>
    <dgm:pt modelId="{8D0A593F-3884-234D-9034-06D692136C49}" type="pres">
      <dgm:prSet presAssocID="{B77EB2C1-18B8-4D17-8F08-40F2228F7AA2}" presName="sibTrans" presStyleCnt="0"/>
      <dgm:spPr/>
    </dgm:pt>
    <dgm:pt modelId="{6815D699-09E5-3946-A879-75E452F38C1D}" type="pres">
      <dgm:prSet presAssocID="{A478CD67-5023-4ECC-B009-72D4B6E7428E}" presName="compositeNode" presStyleCnt="0">
        <dgm:presLayoutVars>
          <dgm:bulletEnabled val="1"/>
        </dgm:presLayoutVars>
      </dgm:prSet>
      <dgm:spPr/>
    </dgm:pt>
    <dgm:pt modelId="{8BD577CB-6793-804D-916F-D29F3A24846B}" type="pres">
      <dgm:prSet presAssocID="{A478CD67-5023-4ECC-B009-72D4B6E7428E}" presName="bgRect" presStyleLbl="alignNode1" presStyleIdx="3" presStyleCnt="5" custScaleY="169037"/>
      <dgm:spPr/>
    </dgm:pt>
    <dgm:pt modelId="{090FC3F1-4AFD-0B4D-AB25-5795B36B7871}" type="pres">
      <dgm:prSet presAssocID="{5B9C509A-5C38-45DF-A0DA-FD6D1BA8D05F}" presName="sibTransNodeRect" presStyleLbl="alignNode1" presStyleIdx="3" presStyleCnt="5">
        <dgm:presLayoutVars>
          <dgm:chMax val="0"/>
          <dgm:bulletEnabled val="1"/>
        </dgm:presLayoutVars>
      </dgm:prSet>
      <dgm:spPr/>
    </dgm:pt>
    <dgm:pt modelId="{A9471F66-E859-EE4A-9C0D-9EFEA4498F54}" type="pres">
      <dgm:prSet presAssocID="{A478CD67-5023-4ECC-B009-72D4B6E7428E}" presName="nodeRect" presStyleLbl="alignNode1" presStyleIdx="3" presStyleCnt="5">
        <dgm:presLayoutVars>
          <dgm:bulletEnabled val="1"/>
        </dgm:presLayoutVars>
      </dgm:prSet>
      <dgm:spPr/>
    </dgm:pt>
    <dgm:pt modelId="{17C00993-88D1-7A43-99A0-B888E4D53238}" type="pres">
      <dgm:prSet presAssocID="{5B9C509A-5C38-45DF-A0DA-FD6D1BA8D05F}" presName="sibTrans" presStyleCnt="0"/>
      <dgm:spPr/>
    </dgm:pt>
    <dgm:pt modelId="{9178C97D-C37E-E74B-8C00-1E812CE37159}" type="pres">
      <dgm:prSet presAssocID="{EFE93731-FD9F-4553-918C-B2F380554251}" presName="compositeNode" presStyleCnt="0">
        <dgm:presLayoutVars>
          <dgm:bulletEnabled val="1"/>
        </dgm:presLayoutVars>
      </dgm:prSet>
      <dgm:spPr/>
    </dgm:pt>
    <dgm:pt modelId="{B272E59A-404D-2243-8B28-99754C91D7CD}" type="pres">
      <dgm:prSet presAssocID="{EFE93731-FD9F-4553-918C-B2F380554251}" presName="bgRect" presStyleLbl="alignNode1" presStyleIdx="4" presStyleCnt="5" custScaleY="169037"/>
      <dgm:spPr/>
    </dgm:pt>
    <dgm:pt modelId="{3ABF7E59-8DB8-3648-9546-39BFF199B883}" type="pres">
      <dgm:prSet presAssocID="{FB3DB794-5F6E-4FD5-9C10-FF24B3205AA6}" presName="sibTransNodeRect" presStyleLbl="alignNode1" presStyleIdx="4" presStyleCnt="5">
        <dgm:presLayoutVars>
          <dgm:chMax val="0"/>
          <dgm:bulletEnabled val="1"/>
        </dgm:presLayoutVars>
      </dgm:prSet>
      <dgm:spPr/>
    </dgm:pt>
    <dgm:pt modelId="{2DE94107-FB3E-E842-89C3-6008700B54FA}" type="pres">
      <dgm:prSet presAssocID="{EFE93731-FD9F-4553-918C-B2F380554251}" presName="nodeRect" presStyleLbl="alignNode1" presStyleIdx="4" presStyleCnt="5">
        <dgm:presLayoutVars>
          <dgm:bulletEnabled val="1"/>
        </dgm:presLayoutVars>
      </dgm:prSet>
      <dgm:spPr/>
    </dgm:pt>
  </dgm:ptLst>
  <dgm:cxnLst>
    <dgm:cxn modelId="{A748B40E-8BEA-B340-B0B9-558B7D0F6FEC}" type="presOf" srcId="{6A05A748-EAA4-4DE3-8215-EA1D1E46B9D6}" destId="{1799C936-5AC0-F64C-BA17-1699077DA982}" srcOrd="0" destOrd="0" presId="urn:microsoft.com/office/officeart/2016/7/layout/LinearBlockProcessNumbered"/>
    <dgm:cxn modelId="{86D15A14-17FE-224F-9F6B-130A426B9D1C}" type="presOf" srcId="{5B9C509A-5C38-45DF-A0DA-FD6D1BA8D05F}" destId="{090FC3F1-4AFD-0B4D-AB25-5795B36B7871}" srcOrd="0" destOrd="0" presId="urn:microsoft.com/office/officeart/2016/7/layout/LinearBlockProcessNumbered"/>
    <dgm:cxn modelId="{B216C714-70DA-3443-BC2D-4047C1058C20}" type="presOf" srcId="{6A05A748-EAA4-4DE3-8215-EA1D1E46B9D6}" destId="{95079574-ACCC-7E42-9096-478A14D16870}" srcOrd="1" destOrd="0" presId="urn:microsoft.com/office/officeart/2016/7/layout/LinearBlockProcessNumbered"/>
    <dgm:cxn modelId="{E41D861D-9E8E-456F-B753-CE6464DB1175}" srcId="{9D7DE7B5-DF6F-4902-A344-21B0BF835F25}" destId="{B41573F5-48E1-4458-9198-B2B493CF0553}" srcOrd="0" destOrd="0" parTransId="{F79D6A9D-42E8-493A-BE09-42396938C683}" sibTransId="{1EFDD5AF-8541-472D-86E9-3AB742C112AE}"/>
    <dgm:cxn modelId="{0C17BF22-2768-D74E-B99E-1BE5A245BD01}" type="presOf" srcId="{EFE93731-FD9F-4553-918C-B2F380554251}" destId="{2DE94107-FB3E-E842-89C3-6008700B54FA}" srcOrd="1" destOrd="0" presId="urn:microsoft.com/office/officeart/2016/7/layout/LinearBlockProcessNumbered"/>
    <dgm:cxn modelId="{231DE030-BCFC-C549-B30D-65BC5F3ED158}" type="presOf" srcId="{DF4F6B47-A88A-4E4C-8126-6DCDFCBF7B72}" destId="{D7395342-9CEE-504D-AAE0-522C39732B11}" srcOrd="0" destOrd="0" presId="urn:microsoft.com/office/officeart/2016/7/layout/LinearBlockProcessNumbered"/>
    <dgm:cxn modelId="{776A613B-E882-4D43-B3FA-A0C67A11CB2E}" srcId="{9D7DE7B5-DF6F-4902-A344-21B0BF835F25}" destId="{E81F0E8C-5836-40B9-AF63-1A7ADA329512}" srcOrd="1" destOrd="0" parTransId="{1E217016-FC15-401B-B1E8-07906B59E4F1}" sibTransId="{DF4F6B47-A88A-4E4C-8126-6DCDFCBF7B72}"/>
    <dgm:cxn modelId="{E0E37842-3D4C-7643-ABFF-1792F68036C2}" type="presOf" srcId="{A478CD67-5023-4ECC-B009-72D4B6E7428E}" destId="{8BD577CB-6793-804D-916F-D29F3A24846B}" srcOrd="0" destOrd="0" presId="urn:microsoft.com/office/officeart/2016/7/layout/LinearBlockProcessNumbered"/>
    <dgm:cxn modelId="{4EF72457-7AD5-2B43-BDF5-8511C6CC0A05}" type="presOf" srcId="{1EFDD5AF-8541-472D-86E9-3AB742C112AE}" destId="{F94C9650-B398-8344-A0B4-4CD25723B505}" srcOrd="0" destOrd="0" presId="urn:microsoft.com/office/officeart/2016/7/layout/LinearBlockProcessNumbered"/>
    <dgm:cxn modelId="{60C24160-7E96-467A-ACCA-3981EB2A9449}" srcId="{9D7DE7B5-DF6F-4902-A344-21B0BF835F25}" destId="{A478CD67-5023-4ECC-B009-72D4B6E7428E}" srcOrd="3" destOrd="0" parTransId="{B8A68706-446B-4551-A5E4-DD34464BC7FF}" sibTransId="{5B9C509A-5C38-45DF-A0DA-FD6D1BA8D05F}"/>
    <dgm:cxn modelId="{C682EA67-8ED0-C040-BE32-FD9FEE32686C}" type="presOf" srcId="{B41573F5-48E1-4458-9198-B2B493CF0553}" destId="{9A5D551A-D8AB-C041-858B-BB7450DDF200}" srcOrd="0" destOrd="0" presId="urn:microsoft.com/office/officeart/2016/7/layout/LinearBlockProcessNumbered"/>
    <dgm:cxn modelId="{7BD4C76C-6F8D-453A-9CC4-1A8ECE86BE52}" srcId="{9D7DE7B5-DF6F-4902-A344-21B0BF835F25}" destId="{6A05A748-EAA4-4DE3-8215-EA1D1E46B9D6}" srcOrd="2" destOrd="0" parTransId="{7BB09C81-4358-45DB-A9F1-C2E5FAC2B7EA}" sibTransId="{B77EB2C1-18B8-4D17-8F08-40F2228F7AA2}"/>
    <dgm:cxn modelId="{0275A370-485E-D043-9F90-C623DEB8806D}" type="presOf" srcId="{B77EB2C1-18B8-4D17-8F08-40F2228F7AA2}" destId="{096011A4-075C-C84D-814F-554F0CFD4174}" srcOrd="0" destOrd="0" presId="urn:microsoft.com/office/officeart/2016/7/layout/LinearBlockProcessNumbered"/>
    <dgm:cxn modelId="{7248187E-4007-0A42-9CA6-49A149AFB416}" type="presOf" srcId="{9D7DE7B5-DF6F-4902-A344-21B0BF835F25}" destId="{DE9574C8-1927-FD4E-8C9E-10DA411A8396}" srcOrd="0" destOrd="0" presId="urn:microsoft.com/office/officeart/2016/7/layout/LinearBlockProcessNumbered"/>
    <dgm:cxn modelId="{B849F18E-988C-2A44-8BA9-508804B97852}" type="presOf" srcId="{B41573F5-48E1-4458-9198-B2B493CF0553}" destId="{E2589585-DB4F-0349-95EA-E88829ABA3D2}" srcOrd="1" destOrd="0" presId="urn:microsoft.com/office/officeart/2016/7/layout/LinearBlockProcessNumbered"/>
    <dgm:cxn modelId="{8DCCD5AD-4BA4-C841-9C02-502FD0929B97}" type="presOf" srcId="{E81F0E8C-5836-40B9-AF63-1A7ADA329512}" destId="{B1CF497B-66FB-A048-9175-3405CF1AF0F1}" srcOrd="0" destOrd="0" presId="urn:microsoft.com/office/officeart/2016/7/layout/LinearBlockProcessNumbered"/>
    <dgm:cxn modelId="{4B320BB5-3985-3E48-8A27-D9BC61C06F0D}" type="presOf" srcId="{EFE93731-FD9F-4553-918C-B2F380554251}" destId="{B272E59A-404D-2243-8B28-99754C91D7CD}" srcOrd="0" destOrd="0" presId="urn:microsoft.com/office/officeart/2016/7/layout/LinearBlockProcessNumbered"/>
    <dgm:cxn modelId="{A9B5B5BF-AA8D-4CA4-8CBF-4CAE399339E2}" srcId="{9D7DE7B5-DF6F-4902-A344-21B0BF835F25}" destId="{EFE93731-FD9F-4553-918C-B2F380554251}" srcOrd="4" destOrd="0" parTransId="{36DEDBBA-F5A1-40AD-9E91-0EC50D749782}" sibTransId="{FB3DB794-5F6E-4FD5-9C10-FF24B3205AA6}"/>
    <dgm:cxn modelId="{C87769D5-C201-6F45-9F0D-FF88F5A14B5F}" type="presOf" srcId="{FB3DB794-5F6E-4FD5-9C10-FF24B3205AA6}" destId="{3ABF7E59-8DB8-3648-9546-39BFF199B883}" srcOrd="0" destOrd="0" presId="urn:microsoft.com/office/officeart/2016/7/layout/LinearBlockProcessNumbered"/>
    <dgm:cxn modelId="{0EE680EE-CE3D-A847-BDF3-E87D978EE799}" type="presOf" srcId="{E81F0E8C-5836-40B9-AF63-1A7ADA329512}" destId="{FD6E9827-7B76-834C-83D6-040BD52C4EC2}" srcOrd="1" destOrd="0" presId="urn:microsoft.com/office/officeart/2016/7/layout/LinearBlockProcessNumbered"/>
    <dgm:cxn modelId="{8B5C5BFB-ADC1-5F4C-8D2D-7F2B63BDC10D}" type="presOf" srcId="{A478CD67-5023-4ECC-B009-72D4B6E7428E}" destId="{A9471F66-E859-EE4A-9C0D-9EFEA4498F54}" srcOrd="1" destOrd="0" presId="urn:microsoft.com/office/officeart/2016/7/layout/LinearBlockProcessNumbered"/>
    <dgm:cxn modelId="{618FFDE8-06FC-6B4E-9DAC-A0ADEFBFB274}" type="presParOf" srcId="{DE9574C8-1927-FD4E-8C9E-10DA411A8396}" destId="{D2FED766-1D98-C74C-AA92-0DA99965E93E}" srcOrd="0" destOrd="0" presId="urn:microsoft.com/office/officeart/2016/7/layout/LinearBlockProcessNumbered"/>
    <dgm:cxn modelId="{DD8AD5D8-B503-0147-807B-E183B7AFBF6A}" type="presParOf" srcId="{D2FED766-1D98-C74C-AA92-0DA99965E93E}" destId="{9A5D551A-D8AB-C041-858B-BB7450DDF200}" srcOrd="0" destOrd="0" presId="urn:microsoft.com/office/officeart/2016/7/layout/LinearBlockProcessNumbered"/>
    <dgm:cxn modelId="{66384187-843A-DF4A-963D-91554077E252}" type="presParOf" srcId="{D2FED766-1D98-C74C-AA92-0DA99965E93E}" destId="{F94C9650-B398-8344-A0B4-4CD25723B505}" srcOrd="1" destOrd="0" presId="urn:microsoft.com/office/officeart/2016/7/layout/LinearBlockProcessNumbered"/>
    <dgm:cxn modelId="{3980D3AE-7B3A-D04C-9E2D-502AD5C2F01F}" type="presParOf" srcId="{D2FED766-1D98-C74C-AA92-0DA99965E93E}" destId="{E2589585-DB4F-0349-95EA-E88829ABA3D2}" srcOrd="2" destOrd="0" presId="urn:microsoft.com/office/officeart/2016/7/layout/LinearBlockProcessNumbered"/>
    <dgm:cxn modelId="{0B64E910-ADAB-914E-A008-2100816CAC84}" type="presParOf" srcId="{DE9574C8-1927-FD4E-8C9E-10DA411A8396}" destId="{3D810195-121F-E648-8BDC-55532C3FD136}" srcOrd="1" destOrd="0" presId="urn:microsoft.com/office/officeart/2016/7/layout/LinearBlockProcessNumbered"/>
    <dgm:cxn modelId="{0C3CCFAC-04A4-9547-B128-456C7F5C0E98}" type="presParOf" srcId="{DE9574C8-1927-FD4E-8C9E-10DA411A8396}" destId="{5D499585-60A6-9143-B2CD-5B2E04D307DE}" srcOrd="2" destOrd="0" presId="urn:microsoft.com/office/officeart/2016/7/layout/LinearBlockProcessNumbered"/>
    <dgm:cxn modelId="{F78BBCFD-8999-6A44-B122-832F5DE8412E}" type="presParOf" srcId="{5D499585-60A6-9143-B2CD-5B2E04D307DE}" destId="{B1CF497B-66FB-A048-9175-3405CF1AF0F1}" srcOrd="0" destOrd="0" presId="urn:microsoft.com/office/officeart/2016/7/layout/LinearBlockProcessNumbered"/>
    <dgm:cxn modelId="{3E5BB816-C8EA-FB43-A240-C28B64354A48}" type="presParOf" srcId="{5D499585-60A6-9143-B2CD-5B2E04D307DE}" destId="{D7395342-9CEE-504D-AAE0-522C39732B11}" srcOrd="1" destOrd="0" presId="urn:microsoft.com/office/officeart/2016/7/layout/LinearBlockProcessNumbered"/>
    <dgm:cxn modelId="{6A0215EE-05EB-834E-BFAE-16D8E0502899}" type="presParOf" srcId="{5D499585-60A6-9143-B2CD-5B2E04D307DE}" destId="{FD6E9827-7B76-834C-83D6-040BD52C4EC2}" srcOrd="2" destOrd="0" presId="urn:microsoft.com/office/officeart/2016/7/layout/LinearBlockProcessNumbered"/>
    <dgm:cxn modelId="{CFEAB73C-422D-CD47-84AE-ED13E0E8BB9B}" type="presParOf" srcId="{DE9574C8-1927-FD4E-8C9E-10DA411A8396}" destId="{AC29E5E2-5BC5-3946-85EA-EE6F272C39FD}" srcOrd="3" destOrd="0" presId="urn:microsoft.com/office/officeart/2016/7/layout/LinearBlockProcessNumbered"/>
    <dgm:cxn modelId="{69335F30-3172-0F41-92C4-7936B7FC55A5}" type="presParOf" srcId="{DE9574C8-1927-FD4E-8C9E-10DA411A8396}" destId="{652F1910-0195-7A48-AEFE-94FEA1B1201C}" srcOrd="4" destOrd="0" presId="urn:microsoft.com/office/officeart/2016/7/layout/LinearBlockProcessNumbered"/>
    <dgm:cxn modelId="{97B7775F-B560-0C48-ABF9-E2BBC3EDCC87}" type="presParOf" srcId="{652F1910-0195-7A48-AEFE-94FEA1B1201C}" destId="{1799C936-5AC0-F64C-BA17-1699077DA982}" srcOrd="0" destOrd="0" presId="urn:microsoft.com/office/officeart/2016/7/layout/LinearBlockProcessNumbered"/>
    <dgm:cxn modelId="{CA53EF14-9DD5-6547-BE47-717130D262B8}" type="presParOf" srcId="{652F1910-0195-7A48-AEFE-94FEA1B1201C}" destId="{096011A4-075C-C84D-814F-554F0CFD4174}" srcOrd="1" destOrd="0" presId="urn:microsoft.com/office/officeart/2016/7/layout/LinearBlockProcessNumbered"/>
    <dgm:cxn modelId="{9F1CEA86-DCB5-D440-A8FB-5B67D42A8590}" type="presParOf" srcId="{652F1910-0195-7A48-AEFE-94FEA1B1201C}" destId="{95079574-ACCC-7E42-9096-478A14D16870}" srcOrd="2" destOrd="0" presId="urn:microsoft.com/office/officeart/2016/7/layout/LinearBlockProcessNumbered"/>
    <dgm:cxn modelId="{42C8258B-70B0-6643-A199-E093B6DE3235}" type="presParOf" srcId="{DE9574C8-1927-FD4E-8C9E-10DA411A8396}" destId="{8D0A593F-3884-234D-9034-06D692136C49}" srcOrd="5" destOrd="0" presId="urn:microsoft.com/office/officeart/2016/7/layout/LinearBlockProcessNumbered"/>
    <dgm:cxn modelId="{2489B423-B4AD-FA43-85F2-530DE0DA5FAB}" type="presParOf" srcId="{DE9574C8-1927-FD4E-8C9E-10DA411A8396}" destId="{6815D699-09E5-3946-A879-75E452F38C1D}" srcOrd="6" destOrd="0" presId="urn:microsoft.com/office/officeart/2016/7/layout/LinearBlockProcessNumbered"/>
    <dgm:cxn modelId="{EC478812-06A0-3B49-B133-D49046354FD2}" type="presParOf" srcId="{6815D699-09E5-3946-A879-75E452F38C1D}" destId="{8BD577CB-6793-804D-916F-D29F3A24846B}" srcOrd="0" destOrd="0" presId="urn:microsoft.com/office/officeart/2016/7/layout/LinearBlockProcessNumbered"/>
    <dgm:cxn modelId="{C136C5A5-9D48-E64F-9353-D51A1DF88854}" type="presParOf" srcId="{6815D699-09E5-3946-A879-75E452F38C1D}" destId="{090FC3F1-4AFD-0B4D-AB25-5795B36B7871}" srcOrd="1" destOrd="0" presId="urn:microsoft.com/office/officeart/2016/7/layout/LinearBlockProcessNumbered"/>
    <dgm:cxn modelId="{867D92CC-3AB3-1241-897C-14F449B3227F}" type="presParOf" srcId="{6815D699-09E5-3946-A879-75E452F38C1D}" destId="{A9471F66-E859-EE4A-9C0D-9EFEA4498F54}" srcOrd="2" destOrd="0" presId="urn:microsoft.com/office/officeart/2016/7/layout/LinearBlockProcessNumbered"/>
    <dgm:cxn modelId="{ADDD0DAA-6340-BF4D-A9F1-0DE65693FF5A}" type="presParOf" srcId="{DE9574C8-1927-FD4E-8C9E-10DA411A8396}" destId="{17C00993-88D1-7A43-99A0-B888E4D53238}" srcOrd="7" destOrd="0" presId="urn:microsoft.com/office/officeart/2016/7/layout/LinearBlockProcessNumbered"/>
    <dgm:cxn modelId="{A4205B9A-7714-4140-B7B1-4228AC814935}" type="presParOf" srcId="{DE9574C8-1927-FD4E-8C9E-10DA411A8396}" destId="{9178C97D-C37E-E74B-8C00-1E812CE37159}" srcOrd="8" destOrd="0" presId="urn:microsoft.com/office/officeart/2016/7/layout/LinearBlockProcessNumbered"/>
    <dgm:cxn modelId="{5098E01A-BD6A-3E41-A75A-9BBDEF2FBE18}" type="presParOf" srcId="{9178C97D-C37E-E74B-8C00-1E812CE37159}" destId="{B272E59A-404D-2243-8B28-99754C91D7CD}" srcOrd="0" destOrd="0" presId="urn:microsoft.com/office/officeart/2016/7/layout/LinearBlockProcessNumbered"/>
    <dgm:cxn modelId="{4A82DF3F-D7E7-6C44-A61A-5109E57E7BFD}" type="presParOf" srcId="{9178C97D-C37E-E74B-8C00-1E812CE37159}" destId="{3ABF7E59-8DB8-3648-9546-39BFF199B883}" srcOrd="1" destOrd="0" presId="urn:microsoft.com/office/officeart/2016/7/layout/LinearBlockProcessNumbered"/>
    <dgm:cxn modelId="{831FD2AA-6DDB-1A44-B255-486D36ECCAFD}" type="presParOf" srcId="{9178C97D-C37E-E74B-8C00-1E812CE37159}" destId="{2DE94107-FB3E-E842-89C3-6008700B54FA}"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77D512-213C-4E67-A72F-4AC6954D69D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B3C6686-DB22-40BA-836A-EA3410DC7411}">
      <dgm:prSet/>
      <dgm:spPr/>
      <dgm:t>
        <a:bodyPr/>
        <a:lstStyle/>
        <a:p>
          <a:r>
            <a:rPr lang="en-GB" dirty="0"/>
            <a:t>Describes the American-led global counter-terrorism campaign following 9/11</a:t>
          </a:r>
          <a:endParaRPr lang="en-US" dirty="0"/>
        </a:p>
      </dgm:t>
    </dgm:pt>
    <dgm:pt modelId="{45D47123-9D5E-46F4-85F2-B463E777001B}" type="parTrans" cxnId="{35955D8F-7589-4E72-ACFF-EC8265B37897}">
      <dgm:prSet/>
      <dgm:spPr/>
      <dgm:t>
        <a:bodyPr/>
        <a:lstStyle/>
        <a:p>
          <a:endParaRPr lang="en-US"/>
        </a:p>
      </dgm:t>
    </dgm:pt>
    <dgm:pt modelId="{99DCD194-3F5B-4392-AF22-1A82AC3105D1}" type="sibTrans" cxnId="{35955D8F-7589-4E72-ACFF-EC8265B37897}">
      <dgm:prSet/>
      <dgm:spPr/>
      <dgm:t>
        <a:bodyPr/>
        <a:lstStyle/>
        <a:p>
          <a:endParaRPr lang="en-US"/>
        </a:p>
      </dgm:t>
    </dgm:pt>
    <dgm:pt modelId="{BFCE2F95-3D41-4D3F-B259-B00729B50CB6}">
      <dgm:prSet/>
      <dgm:spPr/>
      <dgm:t>
        <a:bodyPr/>
        <a:lstStyle/>
        <a:p>
          <a:r>
            <a:rPr lang="en-GB"/>
            <a:t>Multidimensional campaign with limitless scope.</a:t>
          </a:r>
          <a:endParaRPr lang="en-US"/>
        </a:p>
      </dgm:t>
    </dgm:pt>
    <dgm:pt modelId="{F71DDA0E-639C-49FE-85D5-F65609F914C5}" type="parTrans" cxnId="{AAF27FBF-5F05-47FA-A51D-45F5B592416D}">
      <dgm:prSet/>
      <dgm:spPr/>
      <dgm:t>
        <a:bodyPr/>
        <a:lstStyle/>
        <a:p>
          <a:endParaRPr lang="en-US"/>
        </a:p>
      </dgm:t>
    </dgm:pt>
    <dgm:pt modelId="{F85CA7EF-977A-4A0B-A12E-9382AB8D42F0}" type="sibTrans" cxnId="{AAF27FBF-5F05-47FA-A51D-45F5B592416D}">
      <dgm:prSet/>
      <dgm:spPr/>
      <dgm:t>
        <a:bodyPr/>
        <a:lstStyle/>
        <a:p>
          <a:endParaRPr lang="en-US"/>
        </a:p>
      </dgm:t>
    </dgm:pt>
    <dgm:pt modelId="{9990E810-0CFA-40FE-BDA1-4B69FB95018E}">
      <dgm:prSet/>
      <dgm:spPr/>
      <dgm:t>
        <a:bodyPr/>
        <a:lstStyle/>
        <a:p>
          <a:r>
            <a:rPr lang="en-GB" dirty="0"/>
            <a:t>Military dimension involved in major wars in Afghanistan and Iraq.</a:t>
          </a:r>
          <a:endParaRPr lang="en-US" dirty="0"/>
        </a:p>
      </dgm:t>
    </dgm:pt>
    <dgm:pt modelId="{1E3C69CD-40C6-4F8D-88DC-E44E307F6AE8}" type="parTrans" cxnId="{812996FE-8A1C-41AB-BC54-9FA7D9F8C900}">
      <dgm:prSet/>
      <dgm:spPr/>
      <dgm:t>
        <a:bodyPr/>
        <a:lstStyle/>
        <a:p>
          <a:endParaRPr lang="en-US"/>
        </a:p>
      </dgm:t>
    </dgm:pt>
    <dgm:pt modelId="{D6FB2C38-AB1B-4A2E-95CD-ECB9421A570D}" type="sibTrans" cxnId="{812996FE-8A1C-41AB-BC54-9FA7D9F8C900}">
      <dgm:prSet/>
      <dgm:spPr/>
      <dgm:t>
        <a:bodyPr/>
        <a:lstStyle/>
        <a:p>
          <a:endParaRPr lang="en-US"/>
        </a:p>
      </dgm:t>
    </dgm:pt>
    <dgm:pt modelId="{C5C50CF0-3508-49C2-963A-F04775BB7045}">
      <dgm:prSet/>
      <dgm:spPr/>
      <dgm:t>
        <a:bodyPr/>
        <a:lstStyle/>
        <a:p>
          <a:r>
            <a:rPr lang="en-GB" dirty="0"/>
            <a:t>Deemed a success in first couple of years – arrested hundreds of terrorist's suspects and acted as a preventative measure on a larger scale.</a:t>
          </a:r>
          <a:endParaRPr lang="en-US" dirty="0"/>
        </a:p>
      </dgm:t>
    </dgm:pt>
    <dgm:pt modelId="{D34149B5-B6FD-4042-A1E0-851BE629040F}" type="parTrans" cxnId="{0C349B7A-48B9-4F29-B279-49FA3BDFB174}">
      <dgm:prSet/>
      <dgm:spPr/>
      <dgm:t>
        <a:bodyPr/>
        <a:lstStyle/>
        <a:p>
          <a:endParaRPr lang="en-US"/>
        </a:p>
      </dgm:t>
    </dgm:pt>
    <dgm:pt modelId="{1F3034E0-B4D4-4B2D-A933-75ED1DAF4DA7}" type="sibTrans" cxnId="{0C349B7A-48B9-4F29-B279-49FA3BDFB174}">
      <dgm:prSet/>
      <dgm:spPr/>
      <dgm:t>
        <a:bodyPr/>
        <a:lstStyle/>
        <a:p>
          <a:endParaRPr lang="en-US"/>
        </a:p>
      </dgm:t>
    </dgm:pt>
    <dgm:pt modelId="{B30FADA7-E970-4875-829E-0633FC715324}">
      <dgm:prSet/>
      <dgm:spPr/>
      <dgm:t>
        <a:bodyPr/>
        <a:lstStyle/>
        <a:p>
          <a:r>
            <a:rPr lang="en-GB"/>
            <a:t>However – the war on terror ended up scattering al Qaeda’s network.          </a:t>
          </a:r>
          <a:endParaRPr lang="en-US"/>
        </a:p>
      </dgm:t>
    </dgm:pt>
    <dgm:pt modelId="{21E6E56F-51DB-4B97-BC7A-DDB80A13387F}" type="parTrans" cxnId="{B2AAB18D-C943-412C-A38B-B0C484545365}">
      <dgm:prSet/>
      <dgm:spPr/>
      <dgm:t>
        <a:bodyPr/>
        <a:lstStyle/>
        <a:p>
          <a:endParaRPr lang="en-US"/>
        </a:p>
      </dgm:t>
    </dgm:pt>
    <dgm:pt modelId="{4BB6A6A1-C169-49A7-9AB0-D28986E77A30}" type="sibTrans" cxnId="{B2AAB18D-C943-412C-A38B-B0C484545365}">
      <dgm:prSet/>
      <dgm:spPr/>
      <dgm:t>
        <a:bodyPr/>
        <a:lstStyle/>
        <a:p>
          <a:endParaRPr lang="en-US"/>
        </a:p>
      </dgm:t>
    </dgm:pt>
    <dgm:pt modelId="{7A943C4A-19A8-344D-A80A-61D31A0A3B85}" type="pres">
      <dgm:prSet presAssocID="{D577D512-213C-4E67-A72F-4AC6954D69D1}" presName="diagram" presStyleCnt="0">
        <dgm:presLayoutVars>
          <dgm:dir/>
          <dgm:resizeHandles val="exact"/>
        </dgm:presLayoutVars>
      </dgm:prSet>
      <dgm:spPr/>
    </dgm:pt>
    <dgm:pt modelId="{3AC6102A-51C7-2244-9E5F-B2A07F6B7BDC}" type="pres">
      <dgm:prSet presAssocID="{2B3C6686-DB22-40BA-836A-EA3410DC7411}" presName="node" presStyleLbl="node1" presStyleIdx="0" presStyleCnt="5">
        <dgm:presLayoutVars>
          <dgm:bulletEnabled val="1"/>
        </dgm:presLayoutVars>
      </dgm:prSet>
      <dgm:spPr/>
    </dgm:pt>
    <dgm:pt modelId="{AE2C5934-CDA6-3943-8CC1-31C9DE64D56B}" type="pres">
      <dgm:prSet presAssocID="{99DCD194-3F5B-4392-AF22-1A82AC3105D1}" presName="sibTrans" presStyleCnt="0"/>
      <dgm:spPr/>
    </dgm:pt>
    <dgm:pt modelId="{129D6E7C-886D-A94C-BB3D-B8FC5486FB37}" type="pres">
      <dgm:prSet presAssocID="{BFCE2F95-3D41-4D3F-B259-B00729B50CB6}" presName="node" presStyleLbl="node1" presStyleIdx="1" presStyleCnt="5">
        <dgm:presLayoutVars>
          <dgm:bulletEnabled val="1"/>
        </dgm:presLayoutVars>
      </dgm:prSet>
      <dgm:spPr/>
    </dgm:pt>
    <dgm:pt modelId="{B70EC0E7-871E-EE40-A9F1-EB71973DD7FA}" type="pres">
      <dgm:prSet presAssocID="{F85CA7EF-977A-4A0B-A12E-9382AB8D42F0}" presName="sibTrans" presStyleCnt="0"/>
      <dgm:spPr/>
    </dgm:pt>
    <dgm:pt modelId="{937FA484-E2C5-5544-95FC-6DD434F60DED}" type="pres">
      <dgm:prSet presAssocID="{9990E810-0CFA-40FE-BDA1-4B69FB95018E}" presName="node" presStyleLbl="node1" presStyleIdx="2" presStyleCnt="5">
        <dgm:presLayoutVars>
          <dgm:bulletEnabled val="1"/>
        </dgm:presLayoutVars>
      </dgm:prSet>
      <dgm:spPr/>
    </dgm:pt>
    <dgm:pt modelId="{9D85686A-FAE2-5A4D-932B-54F659D8C6F3}" type="pres">
      <dgm:prSet presAssocID="{D6FB2C38-AB1B-4A2E-95CD-ECB9421A570D}" presName="sibTrans" presStyleCnt="0"/>
      <dgm:spPr/>
    </dgm:pt>
    <dgm:pt modelId="{6615F6F1-952F-424C-8C08-A1C61A9E80E3}" type="pres">
      <dgm:prSet presAssocID="{C5C50CF0-3508-49C2-963A-F04775BB7045}" presName="node" presStyleLbl="node1" presStyleIdx="3" presStyleCnt="5">
        <dgm:presLayoutVars>
          <dgm:bulletEnabled val="1"/>
        </dgm:presLayoutVars>
      </dgm:prSet>
      <dgm:spPr/>
    </dgm:pt>
    <dgm:pt modelId="{3BC5C187-8C44-B446-82A2-DC70B321852E}" type="pres">
      <dgm:prSet presAssocID="{1F3034E0-B4D4-4B2D-A933-75ED1DAF4DA7}" presName="sibTrans" presStyleCnt="0"/>
      <dgm:spPr/>
    </dgm:pt>
    <dgm:pt modelId="{4638817B-B510-5F4D-A4C4-1F29ACA9068F}" type="pres">
      <dgm:prSet presAssocID="{B30FADA7-E970-4875-829E-0633FC715324}" presName="node" presStyleLbl="node1" presStyleIdx="4" presStyleCnt="5">
        <dgm:presLayoutVars>
          <dgm:bulletEnabled val="1"/>
        </dgm:presLayoutVars>
      </dgm:prSet>
      <dgm:spPr/>
    </dgm:pt>
  </dgm:ptLst>
  <dgm:cxnLst>
    <dgm:cxn modelId="{182F4C12-E0D6-9247-82FE-28588AF31821}" type="presOf" srcId="{BFCE2F95-3D41-4D3F-B259-B00729B50CB6}" destId="{129D6E7C-886D-A94C-BB3D-B8FC5486FB37}" srcOrd="0" destOrd="0" presId="urn:microsoft.com/office/officeart/2005/8/layout/default"/>
    <dgm:cxn modelId="{A1071168-0405-5441-9877-CA3C80EDC4EE}" type="presOf" srcId="{2B3C6686-DB22-40BA-836A-EA3410DC7411}" destId="{3AC6102A-51C7-2244-9E5F-B2A07F6B7BDC}" srcOrd="0" destOrd="0" presId="urn:microsoft.com/office/officeart/2005/8/layout/default"/>
    <dgm:cxn modelId="{CE46AF73-78BB-F24F-A5DD-D13AF4C43A4D}" type="presOf" srcId="{9990E810-0CFA-40FE-BDA1-4B69FB95018E}" destId="{937FA484-E2C5-5544-95FC-6DD434F60DED}" srcOrd="0" destOrd="0" presId="urn:microsoft.com/office/officeart/2005/8/layout/default"/>
    <dgm:cxn modelId="{0C349B7A-48B9-4F29-B279-49FA3BDFB174}" srcId="{D577D512-213C-4E67-A72F-4AC6954D69D1}" destId="{C5C50CF0-3508-49C2-963A-F04775BB7045}" srcOrd="3" destOrd="0" parTransId="{D34149B5-B6FD-4042-A1E0-851BE629040F}" sibTransId="{1F3034E0-B4D4-4B2D-A933-75ED1DAF4DA7}"/>
    <dgm:cxn modelId="{654C7A80-26AF-DE47-962D-C82189B07FF8}" type="presOf" srcId="{D577D512-213C-4E67-A72F-4AC6954D69D1}" destId="{7A943C4A-19A8-344D-A80A-61D31A0A3B85}" srcOrd="0" destOrd="0" presId="urn:microsoft.com/office/officeart/2005/8/layout/default"/>
    <dgm:cxn modelId="{B2AAB18D-C943-412C-A38B-B0C484545365}" srcId="{D577D512-213C-4E67-A72F-4AC6954D69D1}" destId="{B30FADA7-E970-4875-829E-0633FC715324}" srcOrd="4" destOrd="0" parTransId="{21E6E56F-51DB-4B97-BC7A-DDB80A13387F}" sibTransId="{4BB6A6A1-C169-49A7-9AB0-D28986E77A30}"/>
    <dgm:cxn modelId="{35955D8F-7589-4E72-ACFF-EC8265B37897}" srcId="{D577D512-213C-4E67-A72F-4AC6954D69D1}" destId="{2B3C6686-DB22-40BA-836A-EA3410DC7411}" srcOrd="0" destOrd="0" parTransId="{45D47123-9D5E-46F4-85F2-B463E777001B}" sibTransId="{99DCD194-3F5B-4392-AF22-1A82AC3105D1}"/>
    <dgm:cxn modelId="{AAF27FBF-5F05-47FA-A51D-45F5B592416D}" srcId="{D577D512-213C-4E67-A72F-4AC6954D69D1}" destId="{BFCE2F95-3D41-4D3F-B259-B00729B50CB6}" srcOrd="1" destOrd="0" parTransId="{F71DDA0E-639C-49FE-85D5-F65609F914C5}" sibTransId="{F85CA7EF-977A-4A0B-A12E-9382AB8D42F0}"/>
    <dgm:cxn modelId="{A15361F1-A86F-8A4C-805F-388526104788}" type="presOf" srcId="{B30FADA7-E970-4875-829E-0633FC715324}" destId="{4638817B-B510-5F4D-A4C4-1F29ACA9068F}" srcOrd="0" destOrd="0" presId="urn:microsoft.com/office/officeart/2005/8/layout/default"/>
    <dgm:cxn modelId="{2F9E01F5-8473-0842-BEF1-C278653EB633}" type="presOf" srcId="{C5C50CF0-3508-49C2-963A-F04775BB7045}" destId="{6615F6F1-952F-424C-8C08-A1C61A9E80E3}" srcOrd="0" destOrd="0" presId="urn:microsoft.com/office/officeart/2005/8/layout/default"/>
    <dgm:cxn modelId="{812996FE-8A1C-41AB-BC54-9FA7D9F8C900}" srcId="{D577D512-213C-4E67-A72F-4AC6954D69D1}" destId="{9990E810-0CFA-40FE-BDA1-4B69FB95018E}" srcOrd="2" destOrd="0" parTransId="{1E3C69CD-40C6-4F8D-88DC-E44E307F6AE8}" sibTransId="{D6FB2C38-AB1B-4A2E-95CD-ECB9421A570D}"/>
    <dgm:cxn modelId="{353704AB-5DD4-554E-8E37-5E39246EDEA4}" type="presParOf" srcId="{7A943C4A-19A8-344D-A80A-61D31A0A3B85}" destId="{3AC6102A-51C7-2244-9E5F-B2A07F6B7BDC}" srcOrd="0" destOrd="0" presId="urn:microsoft.com/office/officeart/2005/8/layout/default"/>
    <dgm:cxn modelId="{F979086D-2E52-CB43-B216-C76201B61AE9}" type="presParOf" srcId="{7A943C4A-19A8-344D-A80A-61D31A0A3B85}" destId="{AE2C5934-CDA6-3943-8CC1-31C9DE64D56B}" srcOrd="1" destOrd="0" presId="urn:microsoft.com/office/officeart/2005/8/layout/default"/>
    <dgm:cxn modelId="{A7A7F064-BE04-9B4B-AC37-F39E033A8AAA}" type="presParOf" srcId="{7A943C4A-19A8-344D-A80A-61D31A0A3B85}" destId="{129D6E7C-886D-A94C-BB3D-B8FC5486FB37}" srcOrd="2" destOrd="0" presId="urn:microsoft.com/office/officeart/2005/8/layout/default"/>
    <dgm:cxn modelId="{37783F41-20D5-9845-8A4C-9DFFC6BAB53F}" type="presParOf" srcId="{7A943C4A-19A8-344D-A80A-61D31A0A3B85}" destId="{B70EC0E7-871E-EE40-A9F1-EB71973DD7FA}" srcOrd="3" destOrd="0" presId="urn:microsoft.com/office/officeart/2005/8/layout/default"/>
    <dgm:cxn modelId="{70E7704B-69B9-DB48-B6F3-59CF22C3A394}" type="presParOf" srcId="{7A943C4A-19A8-344D-A80A-61D31A0A3B85}" destId="{937FA484-E2C5-5544-95FC-6DD434F60DED}" srcOrd="4" destOrd="0" presId="urn:microsoft.com/office/officeart/2005/8/layout/default"/>
    <dgm:cxn modelId="{8A91D917-CEBD-C743-93A0-A644BC5157B8}" type="presParOf" srcId="{7A943C4A-19A8-344D-A80A-61D31A0A3B85}" destId="{9D85686A-FAE2-5A4D-932B-54F659D8C6F3}" srcOrd="5" destOrd="0" presId="urn:microsoft.com/office/officeart/2005/8/layout/default"/>
    <dgm:cxn modelId="{9466B270-9C94-4649-BEA1-FD6295F98353}" type="presParOf" srcId="{7A943C4A-19A8-344D-A80A-61D31A0A3B85}" destId="{6615F6F1-952F-424C-8C08-A1C61A9E80E3}" srcOrd="6" destOrd="0" presId="urn:microsoft.com/office/officeart/2005/8/layout/default"/>
    <dgm:cxn modelId="{6D81CE88-56A2-4943-BA62-FD6D94BA9D29}" type="presParOf" srcId="{7A943C4A-19A8-344D-A80A-61D31A0A3B85}" destId="{3BC5C187-8C44-B446-82A2-DC70B321852E}" srcOrd="7" destOrd="0" presId="urn:microsoft.com/office/officeart/2005/8/layout/default"/>
    <dgm:cxn modelId="{CCEF215B-5FF6-DF4A-844D-C46815BE72EC}" type="presParOf" srcId="{7A943C4A-19A8-344D-A80A-61D31A0A3B85}" destId="{4638817B-B510-5F4D-A4C4-1F29ACA9068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30EE14-7B31-4B85-8AF7-58128F72B05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CA5E9AF-80C4-4E6A-9369-FEE3BBAE3CCE}">
      <dgm:prSet/>
      <dgm:spPr/>
      <dgm:t>
        <a:bodyPr/>
        <a:lstStyle/>
        <a:p>
          <a:r>
            <a:rPr lang="en-GB" dirty="0"/>
            <a:t>HUMAN COSTS – estimated 241,000 people have died as a direct result of the war on terror. Of these people killed, 71,344 civilians died on both sides of the border of Afghanistan and Pakistan.</a:t>
          </a:r>
          <a:endParaRPr lang="en-US" dirty="0"/>
        </a:p>
      </dgm:t>
    </dgm:pt>
    <dgm:pt modelId="{54C363DD-757C-42CD-B512-72CF53D63A34}" type="parTrans" cxnId="{7D44B28F-4A6C-4E78-923C-34DEC582AEBA}">
      <dgm:prSet/>
      <dgm:spPr/>
      <dgm:t>
        <a:bodyPr/>
        <a:lstStyle/>
        <a:p>
          <a:endParaRPr lang="en-US"/>
        </a:p>
      </dgm:t>
    </dgm:pt>
    <dgm:pt modelId="{68525050-678B-4AB3-9371-36E40035B589}" type="sibTrans" cxnId="{7D44B28F-4A6C-4E78-923C-34DEC582AEBA}">
      <dgm:prSet/>
      <dgm:spPr/>
      <dgm:t>
        <a:bodyPr/>
        <a:lstStyle/>
        <a:p>
          <a:endParaRPr lang="en-US"/>
        </a:p>
      </dgm:t>
    </dgm:pt>
    <dgm:pt modelId="{6F40983B-9F71-4A48-91DE-D8EB3EA1FC12}">
      <dgm:prSet/>
      <dgm:spPr/>
      <dgm:t>
        <a:bodyPr/>
        <a:lstStyle/>
        <a:p>
          <a:r>
            <a:rPr lang="en-GB"/>
            <a:t>ECONOMIC COST – estimated cost of $2.26 trillion. </a:t>
          </a:r>
          <a:endParaRPr lang="en-US"/>
        </a:p>
      </dgm:t>
    </dgm:pt>
    <dgm:pt modelId="{58FC1353-77B7-4449-A1CB-03FD3418E71B}" type="parTrans" cxnId="{3C0764D4-D517-4EC0-A899-3A24C1BF271E}">
      <dgm:prSet/>
      <dgm:spPr/>
      <dgm:t>
        <a:bodyPr/>
        <a:lstStyle/>
        <a:p>
          <a:endParaRPr lang="en-US"/>
        </a:p>
      </dgm:t>
    </dgm:pt>
    <dgm:pt modelId="{D9BE945C-0B8E-46B5-8B68-B1B598E24385}" type="sibTrans" cxnId="{3C0764D4-D517-4EC0-A899-3A24C1BF271E}">
      <dgm:prSet/>
      <dgm:spPr/>
      <dgm:t>
        <a:bodyPr/>
        <a:lstStyle/>
        <a:p>
          <a:endParaRPr lang="en-US"/>
        </a:p>
      </dgm:t>
    </dgm:pt>
    <dgm:pt modelId="{59951AE8-9334-40F5-BF70-3997F4F2EE07}">
      <dgm:prSet/>
      <dgm:spPr/>
      <dgm:t>
        <a:bodyPr/>
        <a:lstStyle/>
        <a:p>
          <a:r>
            <a:rPr lang="en-GB"/>
            <a:t>Rate of poverty has increased from 33.7% in 2007 to 54.5% in 2016.</a:t>
          </a:r>
          <a:endParaRPr lang="en-US"/>
        </a:p>
      </dgm:t>
    </dgm:pt>
    <dgm:pt modelId="{9B995982-58C4-445C-919C-9976CA61A64F}" type="parTrans" cxnId="{A79283D6-3B81-43E8-B7B5-3305D7F5F710}">
      <dgm:prSet/>
      <dgm:spPr/>
      <dgm:t>
        <a:bodyPr/>
        <a:lstStyle/>
        <a:p>
          <a:endParaRPr lang="en-US"/>
        </a:p>
      </dgm:t>
    </dgm:pt>
    <dgm:pt modelId="{B042B321-616F-46A0-B56F-E177A7C727DF}" type="sibTrans" cxnId="{A79283D6-3B81-43E8-B7B5-3305D7F5F710}">
      <dgm:prSet/>
      <dgm:spPr/>
      <dgm:t>
        <a:bodyPr/>
        <a:lstStyle/>
        <a:p>
          <a:endParaRPr lang="en-US"/>
        </a:p>
      </dgm:t>
    </dgm:pt>
    <dgm:pt modelId="{E25DC31A-2031-4F09-B9DB-75D3A6A78A56}">
      <dgm:prSet/>
      <dgm:spPr/>
      <dgm:t>
        <a:bodyPr/>
        <a:lstStyle/>
        <a:p>
          <a:r>
            <a:rPr lang="en-GB"/>
            <a:t>Civilians living in fear of violence, threat to their lives and many being forced to move to safer places.</a:t>
          </a:r>
          <a:endParaRPr lang="en-US"/>
        </a:p>
      </dgm:t>
    </dgm:pt>
    <dgm:pt modelId="{C998D15A-591F-4CC8-876C-812FA22A591E}" type="parTrans" cxnId="{97BCD122-CF21-410A-8EC8-411A277C4F9A}">
      <dgm:prSet/>
      <dgm:spPr/>
      <dgm:t>
        <a:bodyPr/>
        <a:lstStyle/>
        <a:p>
          <a:endParaRPr lang="en-US"/>
        </a:p>
      </dgm:t>
    </dgm:pt>
    <dgm:pt modelId="{2B028686-3ABB-42C3-BEFD-B177088C223D}" type="sibTrans" cxnId="{97BCD122-CF21-410A-8EC8-411A277C4F9A}">
      <dgm:prSet/>
      <dgm:spPr/>
      <dgm:t>
        <a:bodyPr/>
        <a:lstStyle/>
        <a:p>
          <a:endParaRPr lang="en-US"/>
        </a:p>
      </dgm:t>
    </dgm:pt>
    <dgm:pt modelId="{6C92C4A4-7821-479A-8E87-91A1D0BDEAE0}">
      <dgm:prSet/>
      <dgm:spPr/>
      <dgm:t>
        <a:bodyPr/>
        <a:lstStyle/>
        <a:p>
          <a:r>
            <a:rPr lang="en-GB"/>
            <a:t>2.6 million Afghan refugees worldwide in 2020 – this excludes undocumented migrants.</a:t>
          </a:r>
          <a:endParaRPr lang="en-US"/>
        </a:p>
      </dgm:t>
    </dgm:pt>
    <dgm:pt modelId="{705864D6-1932-4D5B-B305-B98860446E07}" type="parTrans" cxnId="{C23F931A-328B-4E1B-8983-FE6BFD82C559}">
      <dgm:prSet/>
      <dgm:spPr/>
      <dgm:t>
        <a:bodyPr/>
        <a:lstStyle/>
        <a:p>
          <a:endParaRPr lang="en-US"/>
        </a:p>
      </dgm:t>
    </dgm:pt>
    <dgm:pt modelId="{391196AC-2590-44F6-A358-D201E9DF850E}" type="sibTrans" cxnId="{C23F931A-328B-4E1B-8983-FE6BFD82C559}">
      <dgm:prSet/>
      <dgm:spPr/>
      <dgm:t>
        <a:bodyPr/>
        <a:lstStyle/>
        <a:p>
          <a:endParaRPr lang="en-US"/>
        </a:p>
      </dgm:t>
    </dgm:pt>
    <dgm:pt modelId="{FF87813A-F447-8F41-82B9-1715A60129B8}" type="pres">
      <dgm:prSet presAssocID="{0730EE14-7B31-4B85-8AF7-58128F72B058}" presName="vert0" presStyleCnt="0">
        <dgm:presLayoutVars>
          <dgm:dir/>
          <dgm:animOne val="branch"/>
          <dgm:animLvl val="lvl"/>
        </dgm:presLayoutVars>
      </dgm:prSet>
      <dgm:spPr/>
    </dgm:pt>
    <dgm:pt modelId="{61A0B7EC-FDDE-8544-8751-E149A0CE43B4}" type="pres">
      <dgm:prSet presAssocID="{8CA5E9AF-80C4-4E6A-9369-FEE3BBAE3CCE}" presName="thickLine" presStyleLbl="alignNode1" presStyleIdx="0" presStyleCnt="5"/>
      <dgm:spPr/>
    </dgm:pt>
    <dgm:pt modelId="{A203BC32-5BEC-2047-B2C7-B128D93051E3}" type="pres">
      <dgm:prSet presAssocID="{8CA5E9AF-80C4-4E6A-9369-FEE3BBAE3CCE}" presName="horz1" presStyleCnt="0"/>
      <dgm:spPr/>
    </dgm:pt>
    <dgm:pt modelId="{62295C69-A333-424E-B160-AB0E1B070144}" type="pres">
      <dgm:prSet presAssocID="{8CA5E9AF-80C4-4E6A-9369-FEE3BBAE3CCE}" presName="tx1" presStyleLbl="revTx" presStyleIdx="0" presStyleCnt="5"/>
      <dgm:spPr/>
    </dgm:pt>
    <dgm:pt modelId="{91476691-1B98-0F46-BCCC-BD234485474B}" type="pres">
      <dgm:prSet presAssocID="{8CA5E9AF-80C4-4E6A-9369-FEE3BBAE3CCE}" presName="vert1" presStyleCnt="0"/>
      <dgm:spPr/>
    </dgm:pt>
    <dgm:pt modelId="{83DE0D95-85F4-A84C-A566-0AAB05189662}" type="pres">
      <dgm:prSet presAssocID="{6F40983B-9F71-4A48-91DE-D8EB3EA1FC12}" presName="thickLine" presStyleLbl="alignNode1" presStyleIdx="1" presStyleCnt="5"/>
      <dgm:spPr/>
    </dgm:pt>
    <dgm:pt modelId="{5B646D59-DB78-0D40-A2DC-33667A3F4B23}" type="pres">
      <dgm:prSet presAssocID="{6F40983B-9F71-4A48-91DE-D8EB3EA1FC12}" presName="horz1" presStyleCnt="0"/>
      <dgm:spPr/>
    </dgm:pt>
    <dgm:pt modelId="{C068C0D1-F4FD-AD41-9E70-979C1977C789}" type="pres">
      <dgm:prSet presAssocID="{6F40983B-9F71-4A48-91DE-D8EB3EA1FC12}" presName="tx1" presStyleLbl="revTx" presStyleIdx="1" presStyleCnt="5"/>
      <dgm:spPr/>
    </dgm:pt>
    <dgm:pt modelId="{4A60CE00-2497-3E45-9C8D-239BF13CFE35}" type="pres">
      <dgm:prSet presAssocID="{6F40983B-9F71-4A48-91DE-D8EB3EA1FC12}" presName="vert1" presStyleCnt="0"/>
      <dgm:spPr/>
    </dgm:pt>
    <dgm:pt modelId="{831BB161-54BD-2B4C-9B0A-ADC516593B94}" type="pres">
      <dgm:prSet presAssocID="{59951AE8-9334-40F5-BF70-3997F4F2EE07}" presName="thickLine" presStyleLbl="alignNode1" presStyleIdx="2" presStyleCnt="5"/>
      <dgm:spPr/>
    </dgm:pt>
    <dgm:pt modelId="{881F0D93-CFD7-2346-8674-B3F1AAE45A0E}" type="pres">
      <dgm:prSet presAssocID="{59951AE8-9334-40F5-BF70-3997F4F2EE07}" presName="horz1" presStyleCnt="0"/>
      <dgm:spPr/>
    </dgm:pt>
    <dgm:pt modelId="{2F7AB6BE-034F-D749-B32B-D5FF8BD5C5DD}" type="pres">
      <dgm:prSet presAssocID="{59951AE8-9334-40F5-BF70-3997F4F2EE07}" presName="tx1" presStyleLbl="revTx" presStyleIdx="2" presStyleCnt="5"/>
      <dgm:spPr/>
    </dgm:pt>
    <dgm:pt modelId="{D8DA1762-E23D-974F-9AC8-EB52504CEC3B}" type="pres">
      <dgm:prSet presAssocID="{59951AE8-9334-40F5-BF70-3997F4F2EE07}" presName="vert1" presStyleCnt="0"/>
      <dgm:spPr/>
    </dgm:pt>
    <dgm:pt modelId="{06B9FCC4-F233-184B-A18A-EC94DB3978E6}" type="pres">
      <dgm:prSet presAssocID="{E25DC31A-2031-4F09-B9DB-75D3A6A78A56}" presName="thickLine" presStyleLbl="alignNode1" presStyleIdx="3" presStyleCnt="5"/>
      <dgm:spPr/>
    </dgm:pt>
    <dgm:pt modelId="{7F82878E-F793-114A-B44F-DFB19BC25E2A}" type="pres">
      <dgm:prSet presAssocID="{E25DC31A-2031-4F09-B9DB-75D3A6A78A56}" presName="horz1" presStyleCnt="0"/>
      <dgm:spPr/>
    </dgm:pt>
    <dgm:pt modelId="{25579EBA-952E-8B41-83ED-32A1454EED79}" type="pres">
      <dgm:prSet presAssocID="{E25DC31A-2031-4F09-B9DB-75D3A6A78A56}" presName="tx1" presStyleLbl="revTx" presStyleIdx="3" presStyleCnt="5"/>
      <dgm:spPr/>
    </dgm:pt>
    <dgm:pt modelId="{7B628825-3BD4-E94B-BEB1-3B59B51B1C62}" type="pres">
      <dgm:prSet presAssocID="{E25DC31A-2031-4F09-B9DB-75D3A6A78A56}" presName="vert1" presStyleCnt="0"/>
      <dgm:spPr/>
    </dgm:pt>
    <dgm:pt modelId="{14B404C8-9DEF-524A-B54F-08369B39B153}" type="pres">
      <dgm:prSet presAssocID="{6C92C4A4-7821-479A-8E87-91A1D0BDEAE0}" presName="thickLine" presStyleLbl="alignNode1" presStyleIdx="4" presStyleCnt="5"/>
      <dgm:spPr/>
    </dgm:pt>
    <dgm:pt modelId="{12043408-AFB1-B54A-AAC3-AC491F2582DE}" type="pres">
      <dgm:prSet presAssocID="{6C92C4A4-7821-479A-8E87-91A1D0BDEAE0}" presName="horz1" presStyleCnt="0"/>
      <dgm:spPr/>
    </dgm:pt>
    <dgm:pt modelId="{656CB8C9-03C2-8044-B3A4-E97AB3448E94}" type="pres">
      <dgm:prSet presAssocID="{6C92C4A4-7821-479A-8E87-91A1D0BDEAE0}" presName="tx1" presStyleLbl="revTx" presStyleIdx="4" presStyleCnt="5"/>
      <dgm:spPr/>
    </dgm:pt>
    <dgm:pt modelId="{414F28C5-F25B-994B-89E0-9E33F7D689B1}" type="pres">
      <dgm:prSet presAssocID="{6C92C4A4-7821-479A-8E87-91A1D0BDEAE0}" presName="vert1" presStyleCnt="0"/>
      <dgm:spPr/>
    </dgm:pt>
  </dgm:ptLst>
  <dgm:cxnLst>
    <dgm:cxn modelId="{C23F931A-328B-4E1B-8983-FE6BFD82C559}" srcId="{0730EE14-7B31-4B85-8AF7-58128F72B058}" destId="{6C92C4A4-7821-479A-8E87-91A1D0BDEAE0}" srcOrd="4" destOrd="0" parTransId="{705864D6-1932-4D5B-B305-B98860446E07}" sibTransId="{391196AC-2590-44F6-A358-D201E9DF850E}"/>
    <dgm:cxn modelId="{0272C71A-3A1B-1C46-8714-8C266EE66E0F}" type="presOf" srcId="{8CA5E9AF-80C4-4E6A-9369-FEE3BBAE3CCE}" destId="{62295C69-A333-424E-B160-AB0E1B070144}" srcOrd="0" destOrd="0" presId="urn:microsoft.com/office/officeart/2008/layout/LinedList"/>
    <dgm:cxn modelId="{97BCD122-CF21-410A-8EC8-411A277C4F9A}" srcId="{0730EE14-7B31-4B85-8AF7-58128F72B058}" destId="{E25DC31A-2031-4F09-B9DB-75D3A6A78A56}" srcOrd="3" destOrd="0" parTransId="{C998D15A-591F-4CC8-876C-812FA22A591E}" sibTransId="{2B028686-3ABB-42C3-BEFD-B177088C223D}"/>
    <dgm:cxn modelId="{9450F932-2F30-1C41-ACCC-F47C583DE765}" type="presOf" srcId="{0730EE14-7B31-4B85-8AF7-58128F72B058}" destId="{FF87813A-F447-8F41-82B9-1715A60129B8}" srcOrd="0" destOrd="0" presId="urn:microsoft.com/office/officeart/2008/layout/LinedList"/>
    <dgm:cxn modelId="{6682686E-E39C-4646-BF12-9455B293FE8A}" type="presOf" srcId="{6C92C4A4-7821-479A-8E87-91A1D0BDEAE0}" destId="{656CB8C9-03C2-8044-B3A4-E97AB3448E94}" srcOrd="0" destOrd="0" presId="urn:microsoft.com/office/officeart/2008/layout/LinedList"/>
    <dgm:cxn modelId="{7D44B28F-4A6C-4E78-923C-34DEC582AEBA}" srcId="{0730EE14-7B31-4B85-8AF7-58128F72B058}" destId="{8CA5E9AF-80C4-4E6A-9369-FEE3BBAE3CCE}" srcOrd="0" destOrd="0" parTransId="{54C363DD-757C-42CD-B512-72CF53D63A34}" sibTransId="{68525050-678B-4AB3-9371-36E40035B589}"/>
    <dgm:cxn modelId="{E0D3F6D2-4FA8-9147-B96D-7D24AD3F95CB}" type="presOf" srcId="{E25DC31A-2031-4F09-B9DB-75D3A6A78A56}" destId="{25579EBA-952E-8B41-83ED-32A1454EED79}" srcOrd="0" destOrd="0" presId="urn:microsoft.com/office/officeart/2008/layout/LinedList"/>
    <dgm:cxn modelId="{3C0764D4-D517-4EC0-A899-3A24C1BF271E}" srcId="{0730EE14-7B31-4B85-8AF7-58128F72B058}" destId="{6F40983B-9F71-4A48-91DE-D8EB3EA1FC12}" srcOrd="1" destOrd="0" parTransId="{58FC1353-77B7-4449-A1CB-03FD3418E71B}" sibTransId="{D9BE945C-0B8E-46B5-8B68-B1B598E24385}"/>
    <dgm:cxn modelId="{A79283D6-3B81-43E8-B7B5-3305D7F5F710}" srcId="{0730EE14-7B31-4B85-8AF7-58128F72B058}" destId="{59951AE8-9334-40F5-BF70-3997F4F2EE07}" srcOrd="2" destOrd="0" parTransId="{9B995982-58C4-445C-919C-9976CA61A64F}" sibTransId="{B042B321-616F-46A0-B56F-E177A7C727DF}"/>
    <dgm:cxn modelId="{BCFB82F8-6240-D848-95D1-B6F0D652BD2A}" type="presOf" srcId="{6F40983B-9F71-4A48-91DE-D8EB3EA1FC12}" destId="{C068C0D1-F4FD-AD41-9E70-979C1977C789}" srcOrd="0" destOrd="0" presId="urn:microsoft.com/office/officeart/2008/layout/LinedList"/>
    <dgm:cxn modelId="{C115DCFA-D806-9B4A-84D2-9A39F65817BE}" type="presOf" srcId="{59951AE8-9334-40F5-BF70-3997F4F2EE07}" destId="{2F7AB6BE-034F-D749-B32B-D5FF8BD5C5DD}" srcOrd="0" destOrd="0" presId="urn:microsoft.com/office/officeart/2008/layout/LinedList"/>
    <dgm:cxn modelId="{A726B88A-00AD-0C44-AFB1-E76857321707}" type="presParOf" srcId="{FF87813A-F447-8F41-82B9-1715A60129B8}" destId="{61A0B7EC-FDDE-8544-8751-E149A0CE43B4}" srcOrd="0" destOrd="0" presId="urn:microsoft.com/office/officeart/2008/layout/LinedList"/>
    <dgm:cxn modelId="{109FF58C-7B12-6440-A58D-45214BE3A1CD}" type="presParOf" srcId="{FF87813A-F447-8F41-82B9-1715A60129B8}" destId="{A203BC32-5BEC-2047-B2C7-B128D93051E3}" srcOrd="1" destOrd="0" presId="urn:microsoft.com/office/officeart/2008/layout/LinedList"/>
    <dgm:cxn modelId="{DD4D2330-A13B-8A42-8307-94FA70403DD9}" type="presParOf" srcId="{A203BC32-5BEC-2047-B2C7-B128D93051E3}" destId="{62295C69-A333-424E-B160-AB0E1B070144}" srcOrd="0" destOrd="0" presId="urn:microsoft.com/office/officeart/2008/layout/LinedList"/>
    <dgm:cxn modelId="{E07438D3-0FF7-2C49-A009-C415F428AA39}" type="presParOf" srcId="{A203BC32-5BEC-2047-B2C7-B128D93051E3}" destId="{91476691-1B98-0F46-BCCC-BD234485474B}" srcOrd="1" destOrd="0" presId="urn:microsoft.com/office/officeart/2008/layout/LinedList"/>
    <dgm:cxn modelId="{7C0AEDBE-A938-6049-8C89-F42C7F56FFCC}" type="presParOf" srcId="{FF87813A-F447-8F41-82B9-1715A60129B8}" destId="{83DE0D95-85F4-A84C-A566-0AAB05189662}" srcOrd="2" destOrd="0" presId="urn:microsoft.com/office/officeart/2008/layout/LinedList"/>
    <dgm:cxn modelId="{005F98EE-DA94-3C49-8272-F0B8A319A85D}" type="presParOf" srcId="{FF87813A-F447-8F41-82B9-1715A60129B8}" destId="{5B646D59-DB78-0D40-A2DC-33667A3F4B23}" srcOrd="3" destOrd="0" presId="urn:microsoft.com/office/officeart/2008/layout/LinedList"/>
    <dgm:cxn modelId="{41490D92-E051-F044-BBC8-C8F72413554E}" type="presParOf" srcId="{5B646D59-DB78-0D40-A2DC-33667A3F4B23}" destId="{C068C0D1-F4FD-AD41-9E70-979C1977C789}" srcOrd="0" destOrd="0" presId="urn:microsoft.com/office/officeart/2008/layout/LinedList"/>
    <dgm:cxn modelId="{37E86115-517A-FE47-9F51-6B75A02A1339}" type="presParOf" srcId="{5B646D59-DB78-0D40-A2DC-33667A3F4B23}" destId="{4A60CE00-2497-3E45-9C8D-239BF13CFE35}" srcOrd="1" destOrd="0" presId="urn:microsoft.com/office/officeart/2008/layout/LinedList"/>
    <dgm:cxn modelId="{3A13D363-5EEE-2741-8846-44B1FEEF32B3}" type="presParOf" srcId="{FF87813A-F447-8F41-82B9-1715A60129B8}" destId="{831BB161-54BD-2B4C-9B0A-ADC516593B94}" srcOrd="4" destOrd="0" presId="urn:microsoft.com/office/officeart/2008/layout/LinedList"/>
    <dgm:cxn modelId="{FD8CA892-3FFA-AC48-8B99-0DF0AE529D98}" type="presParOf" srcId="{FF87813A-F447-8F41-82B9-1715A60129B8}" destId="{881F0D93-CFD7-2346-8674-B3F1AAE45A0E}" srcOrd="5" destOrd="0" presId="urn:microsoft.com/office/officeart/2008/layout/LinedList"/>
    <dgm:cxn modelId="{815F9DAE-1F5F-194E-A8F2-B25B6936B3A2}" type="presParOf" srcId="{881F0D93-CFD7-2346-8674-B3F1AAE45A0E}" destId="{2F7AB6BE-034F-D749-B32B-D5FF8BD5C5DD}" srcOrd="0" destOrd="0" presId="urn:microsoft.com/office/officeart/2008/layout/LinedList"/>
    <dgm:cxn modelId="{1DC6A962-9A8D-D149-8EEB-747A3B61D761}" type="presParOf" srcId="{881F0D93-CFD7-2346-8674-B3F1AAE45A0E}" destId="{D8DA1762-E23D-974F-9AC8-EB52504CEC3B}" srcOrd="1" destOrd="0" presId="urn:microsoft.com/office/officeart/2008/layout/LinedList"/>
    <dgm:cxn modelId="{8F57F2DA-C1AB-4C43-BD3C-C9AAC25C59AB}" type="presParOf" srcId="{FF87813A-F447-8F41-82B9-1715A60129B8}" destId="{06B9FCC4-F233-184B-A18A-EC94DB3978E6}" srcOrd="6" destOrd="0" presId="urn:microsoft.com/office/officeart/2008/layout/LinedList"/>
    <dgm:cxn modelId="{DFFDDCBD-8183-5A4E-A1EC-4A881BB26FA9}" type="presParOf" srcId="{FF87813A-F447-8F41-82B9-1715A60129B8}" destId="{7F82878E-F793-114A-B44F-DFB19BC25E2A}" srcOrd="7" destOrd="0" presId="urn:microsoft.com/office/officeart/2008/layout/LinedList"/>
    <dgm:cxn modelId="{0E6B8D4E-0ED7-6D46-A530-1DBBD8DD0AD5}" type="presParOf" srcId="{7F82878E-F793-114A-B44F-DFB19BC25E2A}" destId="{25579EBA-952E-8B41-83ED-32A1454EED79}" srcOrd="0" destOrd="0" presId="urn:microsoft.com/office/officeart/2008/layout/LinedList"/>
    <dgm:cxn modelId="{B081CA0A-B4AF-4A43-99A9-08337E5E1A22}" type="presParOf" srcId="{7F82878E-F793-114A-B44F-DFB19BC25E2A}" destId="{7B628825-3BD4-E94B-BEB1-3B59B51B1C62}" srcOrd="1" destOrd="0" presId="urn:microsoft.com/office/officeart/2008/layout/LinedList"/>
    <dgm:cxn modelId="{EE0AC315-12B1-F24A-B8B8-B669C553BA63}" type="presParOf" srcId="{FF87813A-F447-8F41-82B9-1715A60129B8}" destId="{14B404C8-9DEF-524A-B54F-08369B39B153}" srcOrd="8" destOrd="0" presId="urn:microsoft.com/office/officeart/2008/layout/LinedList"/>
    <dgm:cxn modelId="{85D256A8-71B8-3D43-9ADD-F930027FF0BE}" type="presParOf" srcId="{FF87813A-F447-8F41-82B9-1715A60129B8}" destId="{12043408-AFB1-B54A-AAC3-AC491F2582DE}" srcOrd="9" destOrd="0" presId="urn:microsoft.com/office/officeart/2008/layout/LinedList"/>
    <dgm:cxn modelId="{0B56ED38-3824-B840-8217-6C45AB19F157}" type="presParOf" srcId="{12043408-AFB1-B54A-AAC3-AC491F2582DE}" destId="{656CB8C9-03C2-8044-B3A4-E97AB3448E94}" srcOrd="0" destOrd="0" presId="urn:microsoft.com/office/officeart/2008/layout/LinedList"/>
    <dgm:cxn modelId="{F74BFC12-738C-0A47-AC0A-65FE662045E3}" type="presParOf" srcId="{12043408-AFB1-B54A-AAC3-AC491F2582DE}" destId="{414F28C5-F25B-994B-89E0-9E33F7D689B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FBF440-03C5-4271-8007-B8DCF05A23C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60368A2-060F-4E03-952B-D234C3B201B3}">
      <dgm:prSet/>
      <dgm:spPr/>
      <dgm:t>
        <a:bodyPr/>
        <a:lstStyle/>
        <a:p>
          <a:r>
            <a:rPr lang="en-GB" dirty="0"/>
            <a:t>One strand of 2003 CONTEST strategy– relatively minor role.</a:t>
          </a:r>
          <a:endParaRPr lang="en-US" dirty="0"/>
        </a:p>
      </dgm:t>
    </dgm:pt>
    <dgm:pt modelId="{2FF640C0-C209-4F38-8AFC-854D0773BBA3}" type="parTrans" cxnId="{175B27A1-CD1A-49F8-B560-9BD83D5A77C4}">
      <dgm:prSet/>
      <dgm:spPr/>
      <dgm:t>
        <a:bodyPr/>
        <a:lstStyle/>
        <a:p>
          <a:endParaRPr lang="en-US"/>
        </a:p>
      </dgm:t>
    </dgm:pt>
    <dgm:pt modelId="{650AF84D-005E-4887-B81C-1DE42EC13EDA}" type="sibTrans" cxnId="{175B27A1-CD1A-49F8-B560-9BD83D5A77C4}">
      <dgm:prSet/>
      <dgm:spPr/>
      <dgm:t>
        <a:bodyPr/>
        <a:lstStyle/>
        <a:p>
          <a:endParaRPr lang="en-US"/>
        </a:p>
      </dgm:t>
    </dgm:pt>
    <dgm:pt modelId="{D6C10A69-9D95-4CB7-A441-67D06ABE61F0}">
      <dgm:prSet/>
      <dgm:spPr/>
      <dgm:t>
        <a:bodyPr/>
        <a:lstStyle/>
        <a:p>
          <a:r>
            <a:rPr lang="en-GB"/>
            <a:t>Following the 7/7 attacks the importance of prevent increased.</a:t>
          </a:r>
          <a:endParaRPr lang="en-US"/>
        </a:p>
      </dgm:t>
    </dgm:pt>
    <dgm:pt modelId="{97024AFB-8B66-4172-B706-0AEF02166635}" type="parTrans" cxnId="{C12DA5E8-844B-4674-A94E-4166511D7CA2}">
      <dgm:prSet/>
      <dgm:spPr/>
      <dgm:t>
        <a:bodyPr/>
        <a:lstStyle/>
        <a:p>
          <a:endParaRPr lang="en-US"/>
        </a:p>
      </dgm:t>
    </dgm:pt>
    <dgm:pt modelId="{88DE02D3-3147-4F32-BCF7-09ABA7E440C2}" type="sibTrans" cxnId="{C12DA5E8-844B-4674-A94E-4166511D7CA2}">
      <dgm:prSet/>
      <dgm:spPr/>
      <dgm:t>
        <a:bodyPr/>
        <a:lstStyle/>
        <a:p>
          <a:endParaRPr lang="en-US"/>
        </a:p>
      </dgm:t>
    </dgm:pt>
    <dgm:pt modelId="{C8099010-C3AB-498F-8EE7-906E702C201C}">
      <dgm:prSet/>
      <dgm:spPr/>
      <dgm:t>
        <a:bodyPr/>
        <a:lstStyle/>
        <a:p>
          <a:r>
            <a:rPr lang="en-GB" dirty="0"/>
            <a:t>Seeking to deal with the issue of home-grown terrorists aka lone wolves.</a:t>
          </a:r>
          <a:endParaRPr lang="en-US" dirty="0"/>
        </a:p>
      </dgm:t>
    </dgm:pt>
    <dgm:pt modelId="{4F4F6DB6-BD33-49EA-B9EC-83932BDE6C74}" type="parTrans" cxnId="{319D181F-01BE-4A9A-AAC4-91AE430C5387}">
      <dgm:prSet/>
      <dgm:spPr/>
      <dgm:t>
        <a:bodyPr/>
        <a:lstStyle/>
        <a:p>
          <a:endParaRPr lang="en-US"/>
        </a:p>
      </dgm:t>
    </dgm:pt>
    <dgm:pt modelId="{44113298-DBCB-4975-B8A7-36548DDE14DF}" type="sibTrans" cxnId="{319D181F-01BE-4A9A-AAC4-91AE430C5387}">
      <dgm:prSet/>
      <dgm:spPr/>
      <dgm:t>
        <a:bodyPr/>
        <a:lstStyle/>
        <a:p>
          <a:endParaRPr lang="en-US"/>
        </a:p>
      </dgm:t>
    </dgm:pt>
    <dgm:pt modelId="{40CCE8E2-9285-4AD2-B329-2FB1DB7D2EA3}">
      <dgm:prSet/>
      <dgm:spPr/>
      <dgm:t>
        <a:bodyPr/>
        <a:lstStyle/>
        <a:p>
          <a:r>
            <a:rPr lang="en-GB"/>
            <a:t>Goal – preventing radicalisation.</a:t>
          </a:r>
          <a:endParaRPr lang="en-US"/>
        </a:p>
      </dgm:t>
    </dgm:pt>
    <dgm:pt modelId="{C4DEA564-9364-4F07-AECC-4D784B8FA528}" type="parTrans" cxnId="{8B3B3E68-C841-4AB2-881B-FAB1C41DE59A}">
      <dgm:prSet/>
      <dgm:spPr/>
      <dgm:t>
        <a:bodyPr/>
        <a:lstStyle/>
        <a:p>
          <a:endParaRPr lang="en-US"/>
        </a:p>
      </dgm:t>
    </dgm:pt>
    <dgm:pt modelId="{1BE99F5D-CB96-4CF7-BDE6-F5D41472F836}" type="sibTrans" cxnId="{8B3B3E68-C841-4AB2-881B-FAB1C41DE59A}">
      <dgm:prSet/>
      <dgm:spPr/>
      <dgm:t>
        <a:bodyPr/>
        <a:lstStyle/>
        <a:p>
          <a:endParaRPr lang="en-US"/>
        </a:p>
      </dgm:t>
    </dgm:pt>
    <dgm:pt modelId="{4FB4F0B1-4A5D-4099-9628-97BFD0228786}">
      <dgm:prSet/>
      <dgm:spPr/>
      <dgm:t>
        <a:bodyPr/>
        <a:lstStyle/>
        <a:p>
          <a:r>
            <a:rPr lang="en-GB"/>
            <a:t>Increased surveillance.</a:t>
          </a:r>
          <a:endParaRPr lang="en-US"/>
        </a:p>
      </dgm:t>
    </dgm:pt>
    <dgm:pt modelId="{9180A909-18DE-4C7C-BD0E-DD6E447E3EC5}" type="parTrans" cxnId="{C81EAE9E-F2DC-4573-B418-70C4D5A63B1C}">
      <dgm:prSet/>
      <dgm:spPr/>
      <dgm:t>
        <a:bodyPr/>
        <a:lstStyle/>
        <a:p>
          <a:endParaRPr lang="en-US"/>
        </a:p>
      </dgm:t>
    </dgm:pt>
    <dgm:pt modelId="{5F4B7CA7-77A2-416C-AE32-0735C832C781}" type="sibTrans" cxnId="{C81EAE9E-F2DC-4573-B418-70C4D5A63B1C}">
      <dgm:prSet/>
      <dgm:spPr/>
      <dgm:t>
        <a:bodyPr/>
        <a:lstStyle/>
        <a:p>
          <a:endParaRPr lang="en-US"/>
        </a:p>
      </dgm:t>
    </dgm:pt>
    <dgm:pt modelId="{CB345B20-1E08-B548-A343-41292D97E840}" type="pres">
      <dgm:prSet presAssocID="{2DFBF440-03C5-4271-8007-B8DCF05A23C7}" presName="diagram" presStyleCnt="0">
        <dgm:presLayoutVars>
          <dgm:dir/>
          <dgm:resizeHandles val="exact"/>
        </dgm:presLayoutVars>
      </dgm:prSet>
      <dgm:spPr/>
    </dgm:pt>
    <dgm:pt modelId="{56562576-2C3F-6045-90D6-60257312C65A}" type="pres">
      <dgm:prSet presAssocID="{260368A2-060F-4E03-952B-D234C3B201B3}" presName="node" presStyleLbl="node1" presStyleIdx="0" presStyleCnt="5">
        <dgm:presLayoutVars>
          <dgm:bulletEnabled val="1"/>
        </dgm:presLayoutVars>
      </dgm:prSet>
      <dgm:spPr/>
    </dgm:pt>
    <dgm:pt modelId="{5EE60261-6A71-E141-A524-E95F621F334A}" type="pres">
      <dgm:prSet presAssocID="{650AF84D-005E-4887-B81C-1DE42EC13EDA}" presName="sibTrans" presStyleCnt="0"/>
      <dgm:spPr/>
    </dgm:pt>
    <dgm:pt modelId="{3E5ED62D-38F4-A64F-A7E0-5A210442371D}" type="pres">
      <dgm:prSet presAssocID="{D6C10A69-9D95-4CB7-A441-67D06ABE61F0}" presName="node" presStyleLbl="node1" presStyleIdx="1" presStyleCnt="5">
        <dgm:presLayoutVars>
          <dgm:bulletEnabled val="1"/>
        </dgm:presLayoutVars>
      </dgm:prSet>
      <dgm:spPr/>
    </dgm:pt>
    <dgm:pt modelId="{74246B09-76AB-CF46-A5AC-F723988E8433}" type="pres">
      <dgm:prSet presAssocID="{88DE02D3-3147-4F32-BCF7-09ABA7E440C2}" presName="sibTrans" presStyleCnt="0"/>
      <dgm:spPr/>
    </dgm:pt>
    <dgm:pt modelId="{DBE2C8B7-3AC3-DE48-BEFA-57563BF1673F}" type="pres">
      <dgm:prSet presAssocID="{C8099010-C3AB-498F-8EE7-906E702C201C}" presName="node" presStyleLbl="node1" presStyleIdx="2" presStyleCnt="5">
        <dgm:presLayoutVars>
          <dgm:bulletEnabled val="1"/>
        </dgm:presLayoutVars>
      </dgm:prSet>
      <dgm:spPr/>
    </dgm:pt>
    <dgm:pt modelId="{F8097455-3D04-444A-9F52-56F53020C991}" type="pres">
      <dgm:prSet presAssocID="{44113298-DBCB-4975-B8A7-36548DDE14DF}" presName="sibTrans" presStyleCnt="0"/>
      <dgm:spPr/>
    </dgm:pt>
    <dgm:pt modelId="{B3722FD4-B386-D64C-BEC5-44EC0CB6C5E4}" type="pres">
      <dgm:prSet presAssocID="{40CCE8E2-9285-4AD2-B329-2FB1DB7D2EA3}" presName="node" presStyleLbl="node1" presStyleIdx="3" presStyleCnt="5">
        <dgm:presLayoutVars>
          <dgm:bulletEnabled val="1"/>
        </dgm:presLayoutVars>
      </dgm:prSet>
      <dgm:spPr/>
    </dgm:pt>
    <dgm:pt modelId="{6C2F67D4-C54C-DA41-B9FD-D8CA5A2B473E}" type="pres">
      <dgm:prSet presAssocID="{1BE99F5D-CB96-4CF7-BDE6-F5D41472F836}" presName="sibTrans" presStyleCnt="0"/>
      <dgm:spPr/>
    </dgm:pt>
    <dgm:pt modelId="{1027D7ED-74C6-674B-B5F2-CEDCE0D60FE9}" type="pres">
      <dgm:prSet presAssocID="{4FB4F0B1-4A5D-4099-9628-97BFD0228786}" presName="node" presStyleLbl="node1" presStyleIdx="4" presStyleCnt="5">
        <dgm:presLayoutVars>
          <dgm:bulletEnabled val="1"/>
        </dgm:presLayoutVars>
      </dgm:prSet>
      <dgm:spPr/>
    </dgm:pt>
  </dgm:ptLst>
  <dgm:cxnLst>
    <dgm:cxn modelId="{8F092102-B12D-BA4F-A1BD-F7A72F5C90A6}" type="presOf" srcId="{4FB4F0B1-4A5D-4099-9628-97BFD0228786}" destId="{1027D7ED-74C6-674B-B5F2-CEDCE0D60FE9}" srcOrd="0" destOrd="0" presId="urn:microsoft.com/office/officeart/2005/8/layout/default"/>
    <dgm:cxn modelId="{319D181F-01BE-4A9A-AAC4-91AE430C5387}" srcId="{2DFBF440-03C5-4271-8007-B8DCF05A23C7}" destId="{C8099010-C3AB-498F-8EE7-906E702C201C}" srcOrd="2" destOrd="0" parTransId="{4F4F6DB6-BD33-49EA-B9EC-83932BDE6C74}" sibTransId="{44113298-DBCB-4975-B8A7-36548DDE14DF}"/>
    <dgm:cxn modelId="{DE08442E-143D-D14D-AD10-7A9AC5D71A7D}" type="presOf" srcId="{C8099010-C3AB-498F-8EE7-906E702C201C}" destId="{DBE2C8B7-3AC3-DE48-BEFA-57563BF1673F}" srcOrd="0" destOrd="0" presId="urn:microsoft.com/office/officeart/2005/8/layout/default"/>
    <dgm:cxn modelId="{7277DA60-E08A-994C-B4D9-DD22883B4F43}" type="presOf" srcId="{2DFBF440-03C5-4271-8007-B8DCF05A23C7}" destId="{CB345B20-1E08-B548-A343-41292D97E840}" srcOrd="0" destOrd="0" presId="urn:microsoft.com/office/officeart/2005/8/layout/default"/>
    <dgm:cxn modelId="{8B3B3E68-C841-4AB2-881B-FAB1C41DE59A}" srcId="{2DFBF440-03C5-4271-8007-B8DCF05A23C7}" destId="{40CCE8E2-9285-4AD2-B329-2FB1DB7D2EA3}" srcOrd="3" destOrd="0" parTransId="{C4DEA564-9364-4F07-AECC-4D784B8FA528}" sibTransId="{1BE99F5D-CB96-4CF7-BDE6-F5D41472F836}"/>
    <dgm:cxn modelId="{78028983-296D-2547-8C45-C2282E87FDE1}" type="presOf" srcId="{260368A2-060F-4E03-952B-D234C3B201B3}" destId="{56562576-2C3F-6045-90D6-60257312C65A}" srcOrd="0" destOrd="0" presId="urn:microsoft.com/office/officeart/2005/8/layout/default"/>
    <dgm:cxn modelId="{C81EAE9E-F2DC-4573-B418-70C4D5A63B1C}" srcId="{2DFBF440-03C5-4271-8007-B8DCF05A23C7}" destId="{4FB4F0B1-4A5D-4099-9628-97BFD0228786}" srcOrd="4" destOrd="0" parTransId="{9180A909-18DE-4C7C-BD0E-DD6E447E3EC5}" sibTransId="{5F4B7CA7-77A2-416C-AE32-0735C832C781}"/>
    <dgm:cxn modelId="{175B27A1-CD1A-49F8-B560-9BD83D5A77C4}" srcId="{2DFBF440-03C5-4271-8007-B8DCF05A23C7}" destId="{260368A2-060F-4E03-952B-D234C3B201B3}" srcOrd="0" destOrd="0" parTransId="{2FF640C0-C209-4F38-8AFC-854D0773BBA3}" sibTransId="{650AF84D-005E-4887-B81C-1DE42EC13EDA}"/>
    <dgm:cxn modelId="{1C9F3BD5-EE67-3E4A-8182-EE8DE840D2FD}" type="presOf" srcId="{40CCE8E2-9285-4AD2-B329-2FB1DB7D2EA3}" destId="{B3722FD4-B386-D64C-BEC5-44EC0CB6C5E4}" srcOrd="0" destOrd="0" presId="urn:microsoft.com/office/officeart/2005/8/layout/default"/>
    <dgm:cxn modelId="{CE701CD6-41F2-DA41-9CB8-B1187008A5F5}" type="presOf" srcId="{D6C10A69-9D95-4CB7-A441-67D06ABE61F0}" destId="{3E5ED62D-38F4-A64F-A7E0-5A210442371D}" srcOrd="0" destOrd="0" presId="urn:microsoft.com/office/officeart/2005/8/layout/default"/>
    <dgm:cxn modelId="{C12DA5E8-844B-4674-A94E-4166511D7CA2}" srcId="{2DFBF440-03C5-4271-8007-B8DCF05A23C7}" destId="{D6C10A69-9D95-4CB7-A441-67D06ABE61F0}" srcOrd="1" destOrd="0" parTransId="{97024AFB-8B66-4172-B706-0AEF02166635}" sibTransId="{88DE02D3-3147-4F32-BCF7-09ABA7E440C2}"/>
    <dgm:cxn modelId="{F98E31A8-E376-6245-B656-2F626440E576}" type="presParOf" srcId="{CB345B20-1E08-B548-A343-41292D97E840}" destId="{56562576-2C3F-6045-90D6-60257312C65A}" srcOrd="0" destOrd="0" presId="urn:microsoft.com/office/officeart/2005/8/layout/default"/>
    <dgm:cxn modelId="{9F75597C-5AAC-3641-904B-4DB855F49E5D}" type="presParOf" srcId="{CB345B20-1E08-B548-A343-41292D97E840}" destId="{5EE60261-6A71-E141-A524-E95F621F334A}" srcOrd="1" destOrd="0" presId="urn:microsoft.com/office/officeart/2005/8/layout/default"/>
    <dgm:cxn modelId="{5948A648-2B6B-744A-BE7F-1CADD4FCB893}" type="presParOf" srcId="{CB345B20-1E08-B548-A343-41292D97E840}" destId="{3E5ED62D-38F4-A64F-A7E0-5A210442371D}" srcOrd="2" destOrd="0" presId="urn:microsoft.com/office/officeart/2005/8/layout/default"/>
    <dgm:cxn modelId="{B7A253C1-1BA6-1844-8C84-B96EE098C49D}" type="presParOf" srcId="{CB345B20-1E08-B548-A343-41292D97E840}" destId="{74246B09-76AB-CF46-A5AC-F723988E8433}" srcOrd="3" destOrd="0" presId="urn:microsoft.com/office/officeart/2005/8/layout/default"/>
    <dgm:cxn modelId="{75850826-9840-2046-A34E-45894E94BD61}" type="presParOf" srcId="{CB345B20-1E08-B548-A343-41292D97E840}" destId="{DBE2C8B7-3AC3-DE48-BEFA-57563BF1673F}" srcOrd="4" destOrd="0" presId="urn:microsoft.com/office/officeart/2005/8/layout/default"/>
    <dgm:cxn modelId="{7A8B403D-3373-504A-A3B0-D2A9FD9AF86B}" type="presParOf" srcId="{CB345B20-1E08-B548-A343-41292D97E840}" destId="{F8097455-3D04-444A-9F52-56F53020C991}" srcOrd="5" destOrd="0" presId="urn:microsoft.com/office/officeart/2005/8/layout/default"/>
    <dgm:cxn modelId="{C2AED440-9036-BE47-962A-94782451EF15}" type="presParOf" srcId="{CB345B20-1E08-B548-A343-41292D97E840}" destId="{B3722FD4-B386-D64C-BEC5-44EC0CB6C5E4}" srcOrd="6" destOrd="0" presId="urn:microsoft.com/office/officeart/2005/8/layout/default"/>
    <dgm:cxn modelId="{92022855-1112-7B47-A68B-57315215FCE8}" type="presParOf" srcId="{CB345B20-1E08-B548-A343-41292D97E840}" destId="{6C2F67D4-C54C-DA41-B9FD-D8CA5A2B473E}" srcOrd="7" destOrd="0" presId="urn:microsoft.com/office/officeart/2005/8/layout/default"/>
    <dgm:cxn modelId="{2F4DC8D7-CC06-8C4B-AF5A-52451D61008B}" type="presParOf" srcId="{CB345B20-1E08-B548-A343-41292D97E840}" destId="{1027D7ED-74C6-674B-B5F2-CEDCE0D60FE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A1E018B-66CA-4574-AB18-5A43EE14AE2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A87FA1E-831F-4195-B59D-E37F0EFE3291}">
      <dgm:prSet/>
      <dgm:spPr/>
      <dgm:t>
        <a:bodyPr/>
        <a:lstStyle/>
        <a:p>
          <a:r>
            <a:rPr lang="en-GB"/>
            <a:t>Intention of Prevent is to: ‘’safeguard and support those most at risk of radicalisation…’’ through intervening with them at the early stages of the radicalisation process (HM Government, 2018: 31)</a:t>
          </a:r>
          <a:endParaRPr lang="en-US"/>
        </a:p>
      </dgm:t>
    </dgm:pt>
    <dgm:pt modelId="{2078380E-1549-463E-9508-1A80569AE293}" type="parTrans" cxnId="{5B6E681E-C9C8-48F7-A480-088924D8B268}">
      <dgm:prSet/>
      <dgm:spPr/>
      <dgm:t>
        <a:bodyPr/>
        <a:lstStyle/>
        <a:p>
          <a:endParaRPr lang="en-US"/>
        </a:p>
      </dgm:t>
    </dgm:pt>
    <dgm:pt modelId="{1B4FA8C4-C4CD-45BE-8A8A-4EDBDCA785A5}" type="sibTrans" cxnId="{5B6E681E-C9C8-48F7-A480-088924D8B268}">
      <dgm:prSet/>
      <dgm:spPr/>
      <dgm:t>
        <a:bodyPr/>
        <a:lstStyle/>
        <a:p>
          <a:endParaRPr lang="en-US"/>
        </a:p>
      </dgm:t>
    </dgm:pt>
    <dgm:pt modelId="{5D001D84-360D-4211-843B-F8FE118273A2}">
      <dgm:prSet/>
      <dgm:spPr/>
      <dgm:t>
        <a:bodyPr/>
        <a:lstStyle/>
        <a:p>
          <a:br>
            <a:rPr lang="en-GB" dirty="0"/>
          </a:br>
          <a:br>
            <a:rPr lang="en-GB" dirty="0"/>
          </a:br>
          <a:r>
            <a:rPr lang="en-GB" dirty="0"/>
            <a:t>This is done through: </a:t>
          </a:r>
          <a:endParaRPr lang="en-US" dirty="0"/>
        </a:p>
      </dgm:t>
    </dgm:pt>
    <dgm:pt modelId="{92F3DCBB-8194-4A59-9D02-5735167269DA}" type="parTrans" cxnId="{FF23C0BE-11D7-48A4-9545-BB32E2DF18B9}">
      <dgm:prSet/>
      <dgm:spPr/>
      <dgm:t>
        <a:bodyPr/>
        <a:lstStyle/>
        <a:p>
          <a:endParaRPr lang="en-US"/>
        </a:p>
      </dgm:t>
    </dgm:pt>
    <dgm:pt modelId="{611488B0-4537-4F1F-90F6-55E763A3E8A5}" type="sibTrans" cxnId="{FF23C0BE-11D7-48A4-9545-BB32E2DF18B9}">
      <dgm:prSet/>
      <dgm:spPr/>
      <dgm:t>
        <a:bodyPr/>
        <a:lstStyle/>
        <a:p>
          <a:endParaRPr lang="en-US"/>
        </a:p>
      </dgm:t>
    </dgm:pt>
    <dgm:pt modelId="{732341C3-69A7-418A-BDA6-2D1AB9813D51}">
      <dgm:prSet/>
      <dgm:spPr/>
      <dgm:t>
        <a:bodyPr/>
        <a:lstStyle/>
        <a:p>
          <a:r>
            <a:rPr lang="en-GB"/>
            <a:t>Channel – non-mandatory programme supporting individuals identified to be at risk of radicalisation. </a:t>
          </a:r>
          <a:endParaRPr lang="en-US"/>
        </a:p>
      </dgm:t>
    </dgm:pt>
    <dgm:pt modelId="{38131C8E-F750-4A2E-8C90-8B5656F1FECE}" type="parTrans" cxnId="{1709B2CD-9B9E-4898-8C1F-A0AA9777A41D}">
      <dgm:prSet/>
      <dgm:spPr/>
      <dgm:t>
        <a:bodyPr/>
        <a:lstStyle/>
        <a:p>
          <a:endParaRPr lang="en-US"/>
        </a:p>
      </dgm:t>
    </dgm:pt>
    <dgm:pt modelId="{2DC0781A-9F82-423F-8F7C-F2A9A7FEB3BB}" type="sibTrans" cxnId="{1709B2CD-9B9E-4898-8C1F-A0AA9777A41D}">
      <dgm:prSet/>
      <dgm:spPr/>
      <dgm:t>
        <a:bodyPr/>
        <a:lstStyle/>
        <a:p>
          <a:endParaRPr lang="en-US"/>
        </a:p>
      </dgm:t>
    </dgm:pt>
    <dgm:pt modelId="{233A9A19-9977-4B5D-8556-BC20DF82D17C}">
      <dgm:prSet/>
      <dgm:spPr/>
      <dgm:t>
        <a:bodyPr/>
        <a:lstStyle/>
        <a:p>
          <a:r>
            <a:rPr lang="en-GB"/>
            <a:t>Channel is a multi-agency approach to safeguard individuals through establishing and evaluating risk. </a:t>
          </a:r>
          <a:endParaRPr lang="en-US"/>
        </a:p>
      </dgm:t>
    </dgm:pt>
    <dgm:pt modelId="{4BC2AEDD-CDF8-4916-BDAA-0732D382FA7B}" type="parTrans" cxnId="{FE5460BF-0684-4B7C-A5F2-8690CC3703B7}">
      <dgm:prSet/>
      <dgm:spPr/>
      <dgm:t>
        <a:bodyPr/>
        <a:lstStyle/>
        <a:p>
          <a:endParaRPr lang="en-US"/>
        </a:p>
      </dgm:t>
    </dgm:pt>
    <dgm:pt modelId="{24A0E300-940A-49DF-8440-6467B2939C78}" type="sibTrans" cxnId="{FE5460BF-0684-4B7C-A5F2-8690CC3703B7}">
      <dgm:prSet/>
      <dgm:spPr/>
      <dgm:t>
        <a:bodyPr/>
        <a:lstStyle/>
        <a:p>
          <a:endParaRPr lang="en-US"/>
        </a:p>
      </dgm:t>
    </dgm:pt>
    <dgm:pt modelId="{258CDEB0-3C13-42A5-A04D-185227186F6F}">
      <dgm:prSet/>
      <dgm:spPr/>
      <dgm:t>
        <a:bodyPr/>
        <a:lstStyle/>
        <a:p>
          <a:r>
            <a:rPr lang="en-GB"/>
            <a:t>Channel – develops a support programme and includes things like: mentoring, work/eductional skills, anger/behavioural sessions, family/housing support, drug and alcohol awareness to mitigate and address risk of radicalisation.</a:t>
          </a:r>
          <a:endParaRPr lang="en-US"/>
        </a:p>
      </dgm:t>
    </dgm:pt>
    <dgm:pt modelId="{403D93EE-4095-4439-9B8C-92194F46F061}" type="parTrans" cxnId="{72828780-F873-44FF-90BC-0A3A7B70891A}">
      <dgm:prSet/>
      <dgm:spPr/>
      <dgm:t>
        <a:bodyPr/>
        <a:lstStyle/>
        <a:p>
          <a:endParaRPr lang="en-US"/>
        </a:p>
      </dgm:t>
    </dgm:pt>
    <dgm:pt modelId="{A8928E35-4BF1-4BC8-9485-1D66A29AA01F}" type="sibTrans" cxnId="{72828780-F873-44FF-90BC-0A3A7B70891A}">
      <dgm:prSet/>
      <dgm:spPr/>
      <dgm:t>
        <a:bodyPr/>
        <a:lstStyle/>
        <a:p>
          <a:endParaRPr lang="en-US"/>
        </a:p>
      </dgm:t>
    </dgm:pt>
    <dgm:pt modelId="{0D49631B-9CF9-CA4A-AE59-6E734062A530}" type="pres">
      <dgm:prSet presAssocID="{5A1E018B-66CA-4574-AB18-5A43EE14AE28}" presName="vert0" presStyleCnt="0">
        <dgm:presLayoutVars>
          <dgm:dir/>
          <dgm:animOne val="branch"/>
          <dgm:animLvl val="lvl"/>
        </dgm:presLayoutVars>
      </dgm:prSet>
      <dgm:spPr/>
    </dgm:pt>
    <dgm:pt modelId="{81AAC0C4-9DAF-984C-B3C1-DF27CAC0BB07}" type="pres">
      <dgm:prSet presAssocID="{6A87FA1E-831F-4195-B59D-E37F0EFE3291}" presName="thickLine" presStyleLbl="alignNode1" presStyleIdx="0" presStyleCnt="5"/>
      <dgm:spPr/>
    </dgm:pt>
    <dgm:pt modelId="{112655E3-FE4F-D843-BD82-2BB2779F3165}" type="pres">
      <dgm:prSet presAssocID="{6A87FA1E-831F-4195-B59D-E37F0EFE3291}" presName="horz1" presStyleCnt="0"/>
      <dgm:spPr/>
    </dgm:pt>
    <dgm:pt modelId="{B433360E-4DA1-FE45-A640-93D3FD96F233}" type="pres">
      <dgm:prSet presAssocID="{6A87FA1E-831F-4195-B59D-E37F0EFE3291}" presName="tx1" presStyleLbl="revTx" presStyleIdx="0" presStyleCnt="5"/>
      <dgm:spPr/>
    </dgm:pt>
    <dgm:pt modelId="{3302DEF8-1059-B243-B1F3-02E6DA9535C3}" type="pres">
      <dgm:prSet presAssocID="{6A87FA1E-831F-4195-B59D-E37F0EFE3291}" presName="vert1" presStyleCnt="0"/>
      <dgm:spPr/>
    </dgm:pt>
    <dgm:pt modelId="{8D95292A-2C42-B547-8312-AC0527808BA9}" type="pres">
      <dgm:prSet presAssocID="{5D001D84-360D-4211-843B-F8FE118273A2}" presName="thickLine" presStyleLbl="alignNode1" presStyleIdx="1" presStyleCnt="5"/>
      <dgm:spPr/>
    </dgm:pt>
    <dgm:pt modelId="{236F6287-9754-414C-B27D-895368FB8BBE}" type="pres">
      <dgm:prSet presAssocID="{5D001D84-360D-4211-843B-F8FE118273A2}" presName="horz1" presStyleCnt="0"/>
      <dgm:spPr/>
    </dgm:pt>
    <dgm:pt modelId="{4F6B60A8-7371-7D44-BAFD-034A9C92FC59}" type="pres">
      <dgm:prSet presAssocID="{5D001D84-360D-4211-843B-F8FE118273A2}" presName="tx1" presStyleLbl="revTx" presStyleIdx="1" presStyleCnt="5"/>
      <dgm:spPr/>
    </dgm:pt>
    <dgm:pt modelId="{A4A7EF53-6C12-E54B-99ED-292ADF20838C}" type="pres">
      <dgm:prSet presAssocID="{5D001D84-360D-4211-843B-F8FE118273A2}" presName="vert1" presStyleCnt="0"/>
      <dgm:spPr/>
    </dgm:pt>
    <dgm:pt modelId="{52D7C882-AB71-6542-B0EC-B40B42264959}" type="pres">
      <dgm:prSet presAssocID="{732341C3-69A7-418A-BDA6-2D1AB9813D51}" presName="thickLine" presStyleLbl="alignNode1" presStyleIdx="2" presStyleCnt="5"/>
      <dgm:spPr/>
    </dgm:pt>
    <dgm:pt modelId="{0A7F2FD8-6ADC-0E4B-AFFF-8210FF210A8A}" type="pres">
      <dgm:prSet presAssocID="{732341C3-69A7-418A-BDA6-2D1AB9813D51}" presName="horz1" presStyleCnt="0"/>
      <dgm:spPr/>
    </dgm:pt>
    <dgm:pt modelId="{194C9D62-2E8A-AE49-9E9F-3ECF47519919}" type="pres">
      <dgm:prSet presAssocID="{732341C3-69A7-418A-BDA6-2D1AB9813D51}" presName="tx1" presStyleLbl="revTx" presStyleIdx="2" presStyleCnt="5"/>
      <dgm:spPr/>
    </dgm:pt>
    <dgm:pt modelId="{A081A888-6414-3D43-8C4F-0ECF371801CB}" type="pres">
      <dgm:prSet presAssocID="{732341C3-69A7-418A-BDA6-2D1AB9813D51}" presName="vert1" presStyleCnt="0"/>
      <dgm:spPr/>
    </dgm:pt>
    <dgm:pt modelId="{250D667D-0F5B-154A-B218-37F7AD6CB942}" type="pres">
      <dgm:prSet presAssocID="{233A9A19-9977-4B5D-8556-BC20DF82D17C}" presName="thickLine" presStyleLbl="alignNode1" presStyleIdx="3" presStyleCnt="5"/>
      <dgm:spPr/>
    </dgm:pt>
    <dgm:pt modelId="{B91B2FAD-C61B-D649-A045-80CFA05B6A6A}" type="pres">
      <dgm:prSet presAssocID="{233A9A19-9977-4B5D-8556-BC20DF82D17C}" presName="horz1" presStyleCnt="0"/>
      <dgm:spPr/>
    </dgm:pt>
    <dgm:pt modelId="{A297C84E-4F7A-F24A-A34C-3ABB1F72B39B}" type="pres">
      <dgm:prSet presAssocID="{233A9A19-9977-4B5D-8556-BC20DF82D17C}" presName="tx1" presStyleLbl="revTx" presStyleIdx="3" presStyleCnt="5"/>
      <dgm:spPr/>
    </dgm:pt>
    <dgm:pt modelId="{7129E6B5-81E2-E540-ACC3-3FBC9B97B9E4}" type="pres">
      <dgm:prSet presAssocID="{233A9A19-9977-4B5D-8556-BC20DF82D17C}" presName="vert1" presStyleCnt="0"/>
      <dgm:spPr/>
    </dgm:pt>
    <dgm:pt modelId="{C4F18947-D50C-5B45-B9D7-19FA74CBBFCF}" type="pres">
      <dgm:prSet presAssocID="{258CDEB0-3C13-42A5-A04D-185227186F6F}" presName="thickLine" presStyleLbl="alignNode1" presStyleIdx="4" presStyleCnt="5"/>
      <dgm:spPr/>
    </dgm:pt>
    <dgm:pt modelId="{54148BC2-3165-614F-8A41-D7E62ECDC803}" type="pres">
      <dgm:prSet presAssocID="{258CDEB0-3C13-42A5-A04D-185227186F6F}" presName="horz1" presStyleCnt="0"/>
      <dgm:spPr/>
    </dgm:pt>
    <dgm:pt modelId="{7161B88F-86BF-434F-B056-0EBC7D391D96}" type="pres">
      <dgm:prSet presAssocID="{258CDEB0-3C13-42A5-A04D-185227186F6F}" presName="tx1" presStyleLbl="revTx" presStyleIdx="4" presStyleCnt="5"/>
      <dgm:spPr/>
    </dgm:pt>
    <dgm:pt modelId="{29F525E3-8E44-D442-AFE9-26FB21EEDA16}" type="pres">
      <dgm:prSet presAssocID="{258CDEB0-3C13-42A5-A04D-185227186F6F}" presName="vert1" presStyleCnt="0"/>
      <dgm:spPr/>
    </dgm:pt>
  </dgm:ptLst>
  <dgm:cxnLst>
    <dgm:cxn modelId="{5B6E681E-C9C8-48F7-A480-088924D8B268}" srcId="{5A1E018B-66CA-4574-AB18-5A43EE14AE28}" destId="{6A87FA1E-831F-4195-B59D-E37F0EFE3291}" srcOrd="0" destOrd="0" parTransId="{2078380E-1549-463E-9508-1A80569AE293}" sibTransId="{1B4FA8C4-C4CD-45BE-8A8A-4EDBDCA785A5}"/>
    <dgm:cxn modelId="{33EDB433-3051-E040-8A6C-4851F257A87B}" type="presOf" srcId="{732341C3-69A7-418A-BDA6-2D1AB9813D51}" destId="{194C9D62-2E8A-AE49-9E9F-3ECF47519919}" srcOrd="0" destOrd="0" presId="urn:microsoft.com/office/officeart/2008/layout/LinedList"/>
    <dgm:cxn modelId="{0ABB323C-A356-DB4D-8E7E-D121D072E2D7}" type="presOf" srcId="{5A1E018B-66CA-4574-AB18-5A43EE14AE28}" destId="{0D49631B-9CF9-CA4A-AE59-6E734062A530}" srcOrd="0" destOrd="0" presId="urn:microsoft.com/office/officeart/2008/layout/LinedList"/>
    <dgm:cxn modelId="{3EC8FD7E-C2F3-5846-8B61-000A1A232D3D}" type="presOf" srcId="{233A9A19-9977-4B5D-8556-BC20DF82D17C}" destId="{A297C84E-4F7A-F24A-A34C-3ABB1F72B39B}" srcOrd="0" destOrd="0" presId="urn:microsoft.com/office/officeart/2008/layout/LinedList"/>
    <dgm:cxn modelId="{72828780-F873-44FF-90BC-0A3A7B70891A}" srcId="{5A1E018B-66CA-4574-AB18-5A43EE14AE28}" destId="{258CDEB0-3C13-42A5-A04D-185227186F6F}" srcOrd="4" destOrd="0" parTransId="{403D93EE-4095-4439-9B8C-92194F46F061}" sibTransId="{A8928E35-4BF1-4BC8-9485-1D66A29AA01F}"/>
    <dgm:cxn modelId="{F864F18F-A130-324F-9EBE-B108A1DE8CA7}" type="presOf" srcId="{258CDEB0-3C13-42A5-A04D-185227186F6F}" destId="{7161B88F-86BF-434F-B056-0EBC7D391D96}" srcOrd="0" destOrd="0" presId="urn:microsoft.com/office/officeart/2008/layout/LinedList"/>
    <dgm:cxn modelId="{C382FCB9-D31A-AB4B-8D9A-F2AF300FE679}" type="presOf" srcId="{5D001D84-360D-4211-843B-F8FE118273A2}" destId="{4F6B60A8-7371-7D44-BAFD-034A9C92FC59}" srcOrd="0" destOrd="0" presId="urn:microsoft.com/office/officeart/2008/layout/LinedList"/>
    <dgm:cxn modelId="{FF23C0BE-11D7-48A4-9545-BB32E2DF18B9}" srcId="{5A1E018B-66CA-4574-AB18-5A43EE14AE28}" destId="{5D001D84-360D-4211-843B-F8FE118273A2}" srcOrd="1" destOrd="0" parTransId="{92F3DCBB-8194-4A59-9D02-5735167269DA}" sibTransId="{611488B0-4537-4F1F-90F6-55E763A3E8A5}"/>
    <dgm:cxn modelId="{FE5460BF-0684-4B7C-A5F2-8690CC3703B7}" srcId="{5A1E018B-66CA-4574-AB18-5A43EE14AE28}" destId="{233A9A19-9977-4B5D-8556-BC20DF82D17C}" srcOrd="3" destOrd="0" parTransId="{4BC2AEDD-CDF8-4916-BDAA-0732D382FA7B}" sibTransId="{24A0E300-940A-49DF-8440-6467B2939C78}"/>
    <dgm:cxn modelId="{1709B2CD-9B9E-4898-8C1F-A0AA9777A41D}" srcId="{5A1E018B-66CA-4574-AB18-5A43EE14AE28}" destId="{732341C3-69A7-418A-BDA6-2D1AB9813D51}" srcOrd="2" destOrd="0" parTransId="{38131C8E-F750-4A2E-8C90-8B5656F1FECE}" sibTransId="{2DC0781A-9F82-423F-8F7C-F2A9A7FEB3BB}"/>
    <dgm:cxn modelId="{54E55CE5-12B9-BD4D-9FF5-C5111E252557}" type="presOf" srcId="{6A87FA1E-831F-4195-B59D-E37F0EFE3291}" destId="{B433360E-4DA1-FE45-A640-93D3FD96F233}" srcOrd="0" destOrd="0" presId="urn:microsoft.com/office/officeart/2008/layout/LinedList"/>
    <dgm:cxn modelId="{B92A7F3B-C510-2F47-BAF1-3A159FFF4E23}" type="presParOf" srcId="{0D49631B-9CF9-CA4A-AE59-6E734062A530}" destId="{81AAC0C4-9DAF-984C-B3C1-DF27CAC0BB07}" srcOrd="0" destOrd="0" presId="urn:microsoft.com/office/officeart/2008/layout/LinedList"/>
    <dgm:cxn modelId="{4C2586DE-FFEC-0043-A797-1A584569D458}" type="presParOf" srcId="{0D49631B-9CF9-CA4A-AE59-6E734062A530}" destId="{112655E3-FE4F-D843-BD82-2BB2779F3165}" srcOrd="1" destOrd="0" presId="urn:microsoft.com/office/officeart/2008/layout/LinedList"/>
    <dgm:cxn modelId="{56F07C50-AE2E-1343-81AB-B40C1C8A307A}" type="presParOf" srcId="{112655E3-FE4F-D843-BD82-2BB2779F3165}" destId="{B433360E-4DA1-FE45-A640-93D3FD96F233}" srcOrd="0" destOrd="0" presId="urn:microsoft.com/office/officeart/2008/layout/LinedList"/>
    <dgm:cxn modelId="{427F65C8-D082-A745-B79C-1CF53B4C4396}" type="presParOf" srcId="{112655E3-FE4F-D843-BD82-2BB2779F3165}" destId="{3302DEF8-1059-B243-B1F3-02E6DA9535C3}" srcOrd="1" destOrd="0" presId="urn:microsoft.com/office/officeart/2008/layout/LinedList"/>
    <dgm:cxn modelId="{9916F9C7-2051-C345-A2A7-81A33E687495}" type="presParOf" srcId="{0D49631B-9CF9-CA4A-AE59-6E734062A530}" destId="{8D95292A-2C42-B547-8312-AC0527808BA9}" srcOrd="2" destOrd="0" presId="urn:microsoft.com/office/officeart/2008/layout/LinedList"/>
    <dgm:cxn modelId="{9E984721-3E35-BF47-AAA5-8785183DE49F}" type="presParOf" srcId="{0D49631B-9CF9-CA4A-AE59-6E734062A530}" destId="{236F6287-9754-414C-B27D-895368FB8BBE}" srcOrd="3" destOrd="0" presId="urn:microsoft.com/office/officeart/2008/layout/LinedList"/>
    <dgm:cxn modelId="{8CEF1CC3-5420-9B45-B851-34986BFC9760}" type="presParOf" srcId="{236F6287-9754-414C-B27D-895368FB8BBE}" destId="{4F6B60A8-7371-7D44-BAFD-034A9C92FC59}" srcOrd="0" destOrd="0" presId="urn:microsoft.com/office/officeart/2008/layout/LinedList"/>
    <dgm:cxn modelId="{93D4E37F-48E1-A744-9F78-ADF0AA879DEF}" type="presParOf" srcId="{236F6287-9754-414C-B27D-895368FB8BBE}" destId="{A4A7EF53-6C12-E54B-99ED-292ADF20838C}" srcOrd="1" destOrd="0" presId="urn:microsoft.com/office/officeart/2008/layout/LinedList"/>
    <dgm:cxn modelId="{440E29B7-B323-EE4A-8CD0-75A13C610121}" type="presParOf" srcId="{0D49631B-9CF9-CA4A-AE59-6E734062A530}" destId="{52D7C882-AB71-6542-B0EC-B40B42264959}" srcOrd="4" destOrd="0" presId="urn:microsoft.com/office/officeart/2008/layout/LinedList"/>
    <dgm:cxn modelId="{FF3C8CBD-BC11-D140-B4DE-BCE4579C9D03}" type="presParOf" srcId="{0D49631B-9CF9-CA4A-AE59-6E734062A530}" destId="{0A7F2FD8-6ADC-0E4B-AFFF-8210FF210A8A}" srcOrd="5" destOrd="0" presId="urn:microsoft.com/office/officeart/2008/layout/LinedList"/>
    <dgm:cxn modelId="{1638756E-9019-1B42-BFAB-4BE5247535C8}" type="presParOf" srcId="{0A7F2FD8-6ADC-0E4B-AFFF-8210FF210A8A}" destId="{194C9D62-2E8A-AE49-9E9F-3ECF47519919}" srcOrd="0" destOrd="0" presId="urn:microsoft.com/office/officeart/2008/layout/LinedList"/>
    <dgm:cxn modelId="{248F9B41-83B6-2647-9860-3DB8056C0E99}" type="presParOf" srcId="{0A7F2FD8-6ADC-0E4B-AFFF-8210FF210A8A}" destId="{A081A888-6414-3D43-8C4F-0ECF371801CB}" srcOrd="1" destOrd="0" presId="urn:microsoft.com/office/officeart/2008/layout/LinedList"/>
    <dgm:cxn modelId="{BFFC9889-F4E4-8F45-8037-65BC9C534A22}" type="presParOf" srcId="{0D49631B-9CF9-CA4A-AE59-6E734062A530}" destId="{250D667D-0F5B-154A-B218-37F7AD6CB942}" srcOrd="6" destOrd="0" presId="urn:microsoft.com/office/officeart/2008/layout/LinedList"/>
    <dgm:cxn modelId="{D5F6FF3D-D0E5-D849-85DC-0F2A2C763551}" type="presParOf" srcId="{0D49631B-9CF9-CA4A-AE59-6E734062A530}" destId="{B91B2FAD-C61B-D649-A045-80CFA05B6A6A}" srcOrd="7" destOrd="0" presId="urn:microsoft.com/office/officeart/2008/layout/LinedList"/>
    <dgm:cxn modelId="{A434657B-2273-1D44-897E-AFBA6C633861}" type="presParOf" srcId="{B91B2FAD-C61B-D649-A045-80CFA05B6A6A}" destId="{A297C84E-4F7A-F24A-A34C-3ABB1F72B39B}" srcOrd="0" destOrd="0" presId="urn:microsoft.com/office/officeart/2008/layout/LinedList"/>
    <dgm:cxn modelId="{5BEB4FBA-D5AB-A84B-B327-AF02AB56BA58}" type="presParOf" srcId="{B91B2FAD-C61B-D649-A045-80CFA05B6A6A}" destId="{7129E6B5-81E2-E540-ACC3-3FBC9B97B9E4}" srcOrd="1" destOrd="0" presId="urn:microsoft.com/office/officeart/2008/layout/LinedList"/>
    <dgm:cxn modelId="{AF044226-047E-8F45-AEE3-B44BAB01BC9D}" type="presParOf" srcId="{0D49631B-9CF9-CA4A-AE59-6E734062A530}" destId="{C4F18947-D50C-5B45-B9D7-19FA74CBBFCF}" srcOrd="8" destOrd="0" presId="urn:microsoft.com/office/officeart/2008/layout/LinedList"/>
    <dgm:cxn modelId="{D116AF65-08A2-E240-9E14-AD8540F6833D}" type="presParOf" srcId="{0D49631B-9CF9-CA4A-AE59-6E734062A530}" destId="{54148BC2-3165-614F-8A41-D7E62ECDC803}" srcOrd="9" destOrd="0" presId="urn:microsoft.com/office/officeart/2008/layout/LinedList"/>
    <dgm:cxn modelId="{27FBBE34-7C93-B24B-9579-1B3BD5CEA339}" type="presParOf" srcId="{54148BC2-3165-614F-8A41-D7E62ECDC803}" destId="{7161B88F-86BF-434F-B056-0EBC7D391D96}" srcOrd="0" destOrd="0" presId="urn:microsoft.com/office/officeart/2008/layout/LinedList"/>
    <dgm:cxn modelId="{F812D2E8-9D14-0346-8603-4394DF58C741}" type="presParOf" srcId="{54148BC2-3165-614F-8A41-D7E62ECDC803}" destId="{29F525E3-8E44-D442-AFE9-26FB21EEDA1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E772FE4-214F-4A12-A982-34BC62095B00}" type="doc">
      <dgm:prSet loTypeId="urn:microsoft.com/office/officeart/2005/8/layout/hierarchy4" loCatId="list" qsTypeId="urn:microsoft.com/office/officeart/2005/8/quickstyle/simple1" qsCatId="simple" csTypeId="urn:microsoft.com/office/officeart/2005/8/colors/accent1_2" csCatId="accent1"/>
      <dgm:spPr/>
      <dgm:t>
        <a:bodyPr/>
        <a:lstStyle/>
        <a:p>
          <a:endParaRPr lang="en-US"/>
        </a:p>
      </dgm:t>
    </dgm:pt>
    <dgm:pt modelId="{024055E8-9291-468D-BAF2-1B0BC2D8078E}">
      <dgm:prSet/>
      <dgm:spPr/>
      <dgm:t>
        <a:bodyPr/>
        <a:lstStyle/>
        <a:p>
          <a:r>
            <a:rPr lang="en-GB"/>
            <a:t>Focus Islamist terrorist – groups like al Qaeda.</a:t>
          </a:r>
          <a:endParaRPr lang="en-US"/>
        </a:p>
      </dgm:t>
    </dgm:pt>
    <dgm:pt modelId="{A517F0AC-E002-4271-A06D-CE0939E91086}" type="parTrans" cxnId="{6195B7B9-A975-442A-B7CB-DE90829FD068}">
      <dgm:prSet/>
      <dgm:spPr/>
      <dgm:t>
        <a:bodyPr/>
        <a:lstStyle/>
        <a:p>
          <a:endParaRPr lang="en-US"/>
        </a:p>
      </dgm:t>
    </dgm:pt>
    <dgm:pt modelId="{F181019B-DD7A-425F-99F2-A077A7980876}" type="sibTrans" cxnId="{6195B7B9-A975-442A-B7CB-DE90829FD068}">
      <dgm:prSet/>
      <dgm:spPr/>
      <dgm:t>
        <a:bodyPr/>
        <a:lstStyle/>
        <a:p>
          <a:endParaRPr lang="en-US"/>
        </a:p>
      </dgm:t>
    </dgm:pt>
    <dgm:pt modelId="{0DBD89BC-1867-4E08-8955-8CD08D7F34BD}">
      <dgm:prSet/>
      <dgm:spPr/>
      <dgm:t>
        <a:bodyPr/>
        <a:lstStyle/>
        <a:p>
          <a:r>
            <a:rPr lang="en-GB" dirty="0"/>
            <a:t>Surveillance – 2010 police ‘’targeted hundreds of surveillance cameras on two Muslim areas of Birmingham’’ to ‘’track precise movement of people entering and leaving’ (Lewis, 2010).</a:t>
          </a:r>
          <a:endParaRPr lang="en-US" dirty="0"/>
        </a:p>
      </dgm:t>
    </dgm:pt>
    <dgm:pt modelId="{A3D516DF-4050-49B1-BD8F-02D1273A57C9}" type="parTrans" cxnId="{11A75D73-DEB8-4612-A087-64850CBD20C0}">
      <dgm:prSet/>
      <dgm:spPr/>
      <dgm:t>
        <a:bodyPr/>
        <a:lstStyle/>
        <a:p>
          <a:endParaRPr lang="en-US"/>
        </a:p>
      </dgm:t>
    </dgm:pt>
    <dgm:pt modelId="{2DE9260B-DE56-4E54-842C-EDD44E1AE0E9}" type="sibTrans" cxnId="{11A75D73-DEB8-4612-A087-64850CBD20C0}">
      <dgm:prSet/>
      <dgm:spPr/>
      <dgm:t>
        <a:bodyPr/>
        <a:lstStyle/>
        <a:p>
          <a:endParaRPr lang="en-US"/>
        </a:p>
      </dgm:t>
    </dgm:pt>
    <dgm:pt modelId="{28A28390-E88C-407A-9CC5-CEB507B71BEA}">
      <dgm:prSet/>
      <dgm:spPr/>
      <dgm:t>
        <a:bodyPr/>
        <a:lstStyle/>
        <a:p>
          <a:r>
            <a:rPr lang="en-GB"/>
            <a:t>Muslims make up an overwhelming percentage of Channels programme: 2015-2016 approximately 68% referrals comprised of Muslims.</a:t>
          </a:r>
          <a:endParaRPr lang="en-US"/>
        </a:p>
      </dgm:t>
    </dgm:pt>
    <dgm:pt modelId="{F7075FE9-885B-4CCC-86D0-D1FD2880B4BF}" type="parTrans" cxnId="{38FCF965-9368-4722-9B99-F8D95A2F7FF6}">
      <dgm:prSet/>
      <dgm:spPr/>
      <dgm:t>
        <a:bodyPr/>
        <a:lstStyle/>
        <a:p>
          <a:endParaRPr lang="en-US"/>
        </a:p>
      </dgm:t>
    </dgm:pt>
    <dgm:pt modelId="{8F58F3AB-8218-4FFB-8E1F-71D84AC8E99C}" type="sibTrans" cxnId="{38FCF965-9368-4722-9B99-F8D95A2F7FF6}">
      <dgm:prSet/>
      <dgm:spPr/>
      <dgm:t>
        <a:bodyPr/>
        <a:lstStyle/>
        <a:p>
          <a:endParaRPr lang="en-US"/>
        </a:p>
      </dgm:t>
    </dgm:pt>
    <dgm:pt modelId="{0BD005BB-6C36-4CF3-8361-88BEEE88D4C8}">
      <dgm:prSet/>
      <dgm:spPr/>
      <dgm:t>
        <a:bodyPr/>
        <a:lstStyle/>
        <a:p>
          <a:r>
            <a:rPr lang="en-GB"/>
            <a:t>Making Muslims a suspect community.</a:t>
          </a:r>
          <a:endParaRPr lang="en-US"/>
        </a:p>
      </dgm:t>
    </dgm:pt>
    <dgm:pt modelId="{2B028A74-D38C-428F-85A6-BFBBAEC098CA}" type="parTrans" cxnId="{09745D10-008B-4785-83F0-1646CEC71A33}">
      <dgm:prSet/>
      <dgm:spPr/>
      <dgm:t>
        <a:bodyPr/>
        <a:lstStyle/>
        <a:p>
          <a:endParaRPr lang="en-US"/>
        </a:p>
      </dgm:t>
    </dgm:pt>
    <dgm:pt modelId="{1468517A-1F2F-4273-A2B4-D6FDD923A006}" type="sibTrans" cxnId="{09745D10-008B-4785-83F0-1646CEC71A33}">
      <dgm:prSet/>
      <dgm:spPr/>
      <dgm:t>
        <a:bodyPr/>
        <a:lstStyle/>
        <a:p>
          <a:endParaRPr lang="en-US"/>
        </a:p>
      </dgm:t>
    </dgm:pt>
    <dgm:pt modelId="{2D460F61-1014-47B1-A8A2-30D5C18E9117}">
      <dgm:prSet/>
      <dgm:spPr/>
      <dgm:t>
        <a:bodyPr/>
        <a:lstStyle/>
        <a:p>
          <a:r>
            <a:rPr lang="en-GB" dirty="0"/>
            <a:t>Growing nature of hate crime and Far Right extremism – ‘’Far-right parties focus on Muslims as a ‘problem’ in Britain’’ (Burke, 2018, p. 366)</a:t>
          </a:r>
          <a:endParaRPr lang="en-US" dirty="0"/>
        </a:p>
      </dgm:t>
    </dgm:pt>
    <dgm:pt modelId="{FF48CCAD-0FD9-4B26-AF4E-8A3BCF9E1432}" type="parTrans" cxnId="{1F90E8BC-FB53-4191-898A-6F7A0FCB7EEA}">
      <dgm:prSet/>
      <dgm:spPr/>
      <dgm:t>
        <a:bodyPr/>
        <a:lstStyle/>
        <a:p>
          <a:endParaRPr lang="en-US"/>
        </a:p>
      </dgm:t>
    </dgm:pt>
    <dgm:pt modelId="{0047A058-5F3C-45BF-A63E-F9A842C86D1C}" type="sibTrans" cxnId="{1F90E8BC-FB53-4191-898A-6F7A0FCB7EEA}">
      <dgm:prSet/>
      <dgm:spPr/>
      <dgm:t>
        <a:bodyPr/>
        <a:lstStyle/>
        <a:p>
          <a:endParaRPr lang="en-US"/>
        </a:p>
      </dgm:t>
    </dgm:pt>
    <dgm:pt modelId="{A66A2B4A-D219-FE40-8473-AE7370466457}" type="pres">
      <dgm:prSet presAssocID="{CE772FE4-214F-4A12-A982-34BC62095B00}" presName="Name0" presStyleCnt="0">
        <dgm:presLayoutVars>
          <dgm:chPref val="1"/>
          <dgm:dir/>
          <dgm:animOne val="branch"/>
          <dgm:animLvl val="lvl"/>
          <dgm:resizeHandles/>
        </dgm:presLayoutVars>
      </dgm:prSet>
      <dgm:spPr/>
    </dgm:pt>
    <dgm:pt modelId="{1C2E92D3-D162-7041-872F-24612081C008}" type="pres">
      <dgm:prSet presAssocID="{024055E8-9291-468D-BAF2-1B0BC2D8078E}" presName="vertOne" presStyleCnt="0"/>
      <dgm:spPr/>
    </dgm:pt>
    <dgm:pt modelId="{27429FC9-5594-1147-8221-E175DEBE0AE3}" type="pres">
      <dgm:prSet presAssocID="{024055E8-9291-468D-BAF2-1B0BC2D8078E}" presName="txOne" presStyleLbl="node0" presStyleIdx="0" presStyleCnt="5">
        <dgm:presLayoutVars>
          <dgm:chPref val="3"/>
        </dgm:presLayoutVars>
      </dgm:prSet>
      <dgm:spPr/>
    </dgm:pt>
    <dgm:pt modelId="{574A3300-7F52-C14F-B831-65B69D3901F2}" type="pres">
      <dgm:prSet presAssocID="{024055E8-9291-468D-BAF2-1B0BC2D8078E}" presName="horzOne" presStyleCnt="0"/>
      <dgm:spPr/>
    </dgm:pt>
    <dgm:pt modelId="{8AF1EEE7-AA9C-3A49-92A4-0EAF7C1607BF}" type="pres">
      <dgm:prSet presAssocID="{F181019B-DD7A-425F-99F2-A077A7980876}" presName="sibSpaceOne" presStyleCnt="0"/>
      <dgm:spPr/>
    </dgm:pt>
    <dgm:pt modelId="{D0131DA6-9BF2-6F4D-92EE-80C737A56281}" type="pres">
      <dgm:prSet presAssocID="{0DBD89BC-1867-4E08-8955-8CD08D7F34BD}" presName="vertOne" presStyleCnt="0"/>
      <dgm:spPr/>
    </dgm:pt>
    <dgm:pt modelId="{94E5FF08-3B10-7C4D-B2BA-FCAA8EF77C96}" type="pres">
      <dgm:prSet presAssocID="{0DBD89BC-1867-4E08-8955-8CD08D7F34BD}" presName="txOne" presStyleLbl="node0" presStyleIdx="1" presStyleCnt="5">
        <dgm:presLayoutVars>
          <dgm:chPref val="3"/>
        </dgm:presLayoutVars>
      </dgm:prSet>
      <dgm:spPr/>
    </dgm:pt>
    <dgm:pt modelId="{60268A52-2FFE-094E-B010-0123D3AAC4D5}" type="pres">
      <dgm:prSet presAssocID="{0DBD89BC-1867-4E08-8955-8CD08D7F34BD}" presName="horzOne" presStyleCnt="0"/>
      <dgm:spPr/>
    </dgm:pt>
    <dgm:pt modelId="{321DC4A3-6E8A-4A48-8356-79286982D646}" type="pres">
      <dgm:prSet presAssocID="{2DE9260B-DE56-4E54-842C-EDD44E1AE0E9}" presName="sibSpaceOne" presStyleCnt="0"/>
      <dgm:spPr/>
    </dgm:pt>
    <dgm:pt modelId="{A8F668A8-0E13-954B-A9B3-E9B3A53BAD40}" type="pres">
      <dgm:prSet presAssocID="{28A28390-E88C-407A-9CC5-CEB507B71BEA}" presName="vertOne" presStyleCnt="0"/>
      <dgm:spPr/>
    </dgm:pt>
    <dgm:pt modelId="{448C5909-78C2-3245-AC9D-5AD384F9AA20}" type="pres">
      <dgm:prSet presAssocID="{28A28390-E88C-407A-9CC5-CEB507B71BEA}" presName="txOne" presStyleLbl="node0" presStyleIdx="2" presStyleCnt="5">
        <dgm:presLayoutVars>
          <dgm:chPref val="3"/>
        </dgm:presLayoutVars>
      </dgm:prSet>
      <dgm:spPr/>
    </dgm:pt>
    <dgm:pt modelId="{A6E6B982-0477-DD41-96D1-898B901138F3}" type="pres">
      <dgm:prSet presAssocID="{28A28390-E88C-407A-9CC5-CEB507B71BEA}" presName="horzOne" presStyleCnt="0"/>
      <dgm:spPr/>
    </dgm:pt>
    <dgm:pt modelId="{0B40C3B7-EFBE-F445-AF22-9DCC1E7F8AAB}" type="pres">
      <dgm:prSet presAssocID="{8F58F3AB-8218-4FFB-8E1F-71D84AC8E99C}" presName="sibSpaceOne" presStyleCnt="0"/>
      <dgm:spPr/>
    </dgm:pt>
    <dgm:pt modelId="{894C7BC9-F1EA-0343-B6F9-91026995B465}" type="pres">
      <dgm:prSet presAssocID="{0BD005BB-6C36-4CF3-8361-88BEEE88D4C8}" presName="vertOne" presStyleCnt="0"/>
      <dgm:spPr/>
    </dgm:pt>
    <dgm:pt modelId="{F88914F2-5249-5B4B-AEA7-B5D0101A3F2A}" type="pres">
      <dgm:prSet presAssocID="{0BD005BB-6C36-4CF3-8361-88BEEE88D4C8}" presName="txOne" presStyleLbl="node0" presStyleIdx="3" presStyleCnt="5">
        <dgm:presLayoutVars>
          <dgm:chPref val="3"/>
        </dgm:presLayoutVars>
      </dgm:prSet>
      <dgm:spPr/>
    </dgm:pt>
    <dgm:pt modelId="{C38D6145-5C19-7248-A228-BAC451B1AF0C}" type="pres">
      <dgm:prSet presAssocID="{0BD005BB-6C36-4CF3-8361-88BEEE88D4C8}" presName="horzOne" presStyleCnt="0"/>
      <dgm:spPr/>
    </dgm:pt>
    <dgm:pt modelId="{5291C9AD-116E-A345-83F9-306CD2B12872}" type="pres">
      <dgm:prSet presAssocID="{1468517A-1F2F-4273-A2B4-D6FDD923A006}" presName="sibSpaceOne" presStyleCnt="0"/>
      <dgm:spPr/>
    </dgm:pt>
    <dgm:pt modelId="{A18ABA16-7385-694B-929D-BC0C5DA144F1}" type="pres">
      <dgm:prSet presAssocID="{2D460F61-1014-47B1-A8A2-30D5C18E9117}" presName="vertOne" presStyleCnt="0"/>
      <dgm:spPr/>
    </dgm:pt>
    <dgm:pt modelId="{AA5C5503-023C-8F43-8C54-5211E9CBD3DE}" type="pres">
      <dgm:prSet presAssocID="{2D460F61-1014-47B1-A8A2-30D5C18E9117}" presName="txOne" presStyleLbl="node0" presStyleIdx="4" presStyleCnt="5">
        <dgm:presLayoutVars>
          <dgm:chPref val="3"/>
        </dgm:presLayoutVars>
      </dgm:prSet>
      <dgm:spPr/>
    </dgm:pt>
    <dgm:pt modelId="{3F57EEBA-DA86-B740-820E-B1B81B14A86F}" type="pres">
      <dgm:prSet presAssocID="{2D460F61-1014-47B1-A8A2-30D5C18E9117}" presName="horzOne" presStyleCnt="0"/>
      <dgm:spPr/>
    </dgm:pt>
  </dgm:ptLst>
  <dgm:cxnLst>
    <dgm:cxn modelId="{09745D10-008B-4785-83F0-1646CEC71A33}" srcId="{CE772FE4-214F-4A12-A982-34BC62095B00}" destId="{0BD005BB-6C36-4CF3-8361-88BEEE88D4C8}" srcOrd="3" destOrd="0" parTransId="{2B028A74-D38C-428F-85A6-BFBBAEC098CA}" sibTransId="{1468517A-1F2F-4273-A2B4-D6FDD923A006}"/>
    <dgm:cxn modelId="{A5FA361C-57E1-014A-B199-65F4D8F826D6}" type="presOf" srcId="{024055E8-9291-468D-BAF2-1B0BC2D8078E}" destId="{27429FC9-5594-1147-8221-E175DEBE0AE3}" srcOrd="0" destOrd="0" presId="urn:microsoft.com/office/officeart/2005/8/layout/hierarchy4"/>
    <dgm:cxn modelId="{38FCF965-9368-4722-9B99-F8D95A2F7FF6}" srcId="{CE772FE4-214F-4A12-A982-34BC62095B00}" destId="{28A28390-E88C-407A-9CC5-CEB507B71BEA}" srcOrd="2" destOrd="0" parTransId="{F7075FE9-885B-4CCC-86D0-D1FD2880B4BF}" sibTransId="{8F58F3AB-8218-4FFB-8E1F-71D84AC8E99C}"/>
    <dgm:cxn modelId="{BAF4156D-2F42-6547-967D-F1967948F3B5}" type="presOf" srcId="{28A28390-E88C-407A-9CC5-CEB507B71BEA}" destId="{448C5909-78C2-3245-AC9D-5AD384F9AA20}" srcOrd="0" destOrd="0" presId="urn:microsoft.com/office/officeart/2005/8/layout/hierarchy4"/>
    <dgm:cxn modelId="{11A75D73-DEB8-4612-A087-64850CBD20C0}" srcId="{CE772FE4-214F-4A12-A982-34BC62095B00}" destId="{0DBD89BC-1867-4E08-8955-8CD08D7F34BD}" srcOrd="1" destOrd="0" parTransId="{A3D516DF-4050-49B1-BD8F-02D1273A57C9}" sibTransId="{2DE9260B-DE56-4E54-842C-EDD44E1AE0E9}"/>
    <dgm:cxn modelId="{F10B5A98-EA1D-924E-AA12-C84C9541ABC9}" type="presOf" srcId="{CE772FE4-214F-4A12-A982-34BC62095B00}" destId="{A66A2B4A-D219-FE40-8473-AE7370466457}" srcOrd="0" destOrd="0" presId="urn:microsoft.com/office/officeart/2005/8/layout/hierarchy4"/>
    <dgm:cxn modelId="{6195B7B9-A975-442A-B7CB-DE90829FD068}" srcId="{CE772FE4-214F-4A12-A982-34BC62095B00}" destId="{024055E8-9291-468D-BAF2-1B0BC2D8078E}" srcOrd="0" destOrd="0" parTransId="{A517F0AC-E002-4271-A06D-CE0939E91086}" sibTransId="{F181019B-DD7A-425F-99F2-A077A7980876}"/>
    <dgm:cxn modelId="{1A0D31BB-A531-AE42-B196-726F7E8FF964}" type="presOf" srcId="{0DBD89BC-1867-4E08-8955-8CD08D7F34BD}" destId="{94E5FF08-3B10-7C4D-B2BA-FCAA8EF77C96}" srcOrd="0" destOrd="0" presId="urn:microsoft.com/office/officeart/2005/8/layout/hierarchy4"/>
    <dgm:cxn modelId="{1F90E8BC-FB53-4191-898A-6F7A0FCB7EEA}" srcId="{CE772FE4-214F-4A12-A982-34BC62095B00}" destId="{2D460F61-1014-47B1-A8A2-30D5C18E9117}" srcOrd="4" destOrd="0" parTransId="{FF48CCAD-0FD9-4B26-AF4E-8A3BCF9E1432}" sibTransId="{0047A058-5F3C-45BF-A63E-F9A842C86D1C}"/>
    <dgm:cxn modelId="{9C4FF3CE-46BE-1147-AF28-8853DC4EDB0A}" type="presOf" srcId="{0BD005BB-6C36-4CF3-8361-88BEEE88D4C8}" destId="{F88914F2-5249-5B4B-AEA7-B5D0101A3F2A}" srcOrd="0" destOrd="0" presId="urn:microsoft.com/office/officeart/2005/8/layout/hierarchy4"/>
    <dgm:cxn modelId="{A947F5FE-4248-8045-AAA6-20B75407C9CE}" type="presOf" srcId="{2D460F61-1014-47B1-A8A2-30D5C18E9117}" destId="{AA5C5503-023C-8F43-8C54-5211E9CBD3DE}" srcOrd="0" destOrd="0" presId="urn:microsoft.com/office/officeart/2005/8/layout/hierarchy4"/>
    <dgm:cxn modelId="{32260AC0-4693-3648-9986-CCA5F40C279E}" type="presParOf" srcId="{A66A2B4A-D219-FE40-8473-AE7370466457}" destId="{1C2E92D3-D162-7041-872F-24612081C008}" srcOrd="0" destOrd="0" presId="urn:microsoft.com/office/officeart/2005/8/layout/hierarchy4"/>
    <dgm:cxn modelId="{F16DB347-6A6B-4049-B4E1-4ADB19D41001}" type="presParOf" srcId="{1C2E92D3-D162-7041-872F-24612081C008}" destId="{27429FC9-5594-1147-8221-E175DEBE0AE3}" srcOrd="0" destOrd="0" presId="urn:microsoft.com/office/officeart/2005/8/layout/hierarchy4"/>
    <dgm:cxn modelId="{0A79F878-1A07-4342-BC9E-4FBF5725433B}" type="presParOf" srcId="{1C2E92D3-D162-7041-872F-24612081C008}" destId="{574A3300-7F52-C14F-B831-65B69D3901F2}" srcOrd="1" destOrd="0" presId="urn:microsoft.com/office/officeart/2005/8/layout/hierarchy4"/>
    <dgm:cxn modelId="{34C0BA3B-CC28-D741-8AB5-1765107A9B11}" type="presParOf" srcId="{A66A2B4A-D219-FE40-8473-AE7370466457}" destId="{8AF1EEE7-AA9C-3A49-92A4-0EAF7C1607BF}" srcOrd="1" destOrd="0" presId="urn:microsoft.com/office/officeart/2005/8/layout/hierarchy4"/>
    <dgm:cxn modelId="{87F0D484-50C7-7B4D-8FAC-1997744776F2}" type="presParOf" srcId="{A66A2B4A-D219-FE40-8473-AE7370466457}" destId="{D0131DA6-9BF2-6F4D-92EE-80C737A56281}" srcOrd="2" destOrd="0" presId="urn:microsoft.com/office/officeart/2005/8/layout/hierarchy4"/>
    <dgm:cxn modelId="{9DD957E1-AE47-4647-82E7-1F73B8F08052}" type="presParOf" srcId="{D0131DA6-9BF2-6F4D-92EE-80C737A56281}" destId="{94E5FF08-3B10-7C4D-B2BA-FCAA8EF77C96}" srcOrd="0" destOrd="0" presId="urn:microsoft.com/office/officeart/2005/8/layout/hierarchy4"/>
    <dgm:cxn modelId="{1D9B0C49-2673-A145-BA99-930F57923A0C}" type="presParOf" srcId="{D0131DA6-9BF2-6F4D-92EE-80C737A56281}" destId="{60268A52-2FFE-094E-B010-0123D3AAC4D5}" srcOrd="1" destOrd="0" presId="urn:microsoft.com/office/officeart/2005/8/layout/hierarchy4"/>
    <dgm:cxn modelId="{CFE84B1D-5757-394A-A8A7-80119FCC0705}" type="presParOf" srcId="{A66A2B4A-D219-FE40-8473-AE7370466457}" destId="{321DC4A3-6E8A-4A48-8356-79286982D646}" srcOrd="3" destOrd="0" presId="urn:microsoft.com/office/officeart/2005/8/layout/hierarchy4"/>
    <dgm:cxn modelId="{595A6ABE-CF4C-8242-825D-A724A51CE686}" type="presParOf" srcId="{A66A2B4A-D219-FE40-8473-AE7370466457}" destId="{A8F668A8-0E13-954B-A9B3-E9B3A53BAD40}" srcOrd="4" destOrd="0" presId="urn:microsoft.com/office/officeart/2005/8/layout/hierarchy4"/>
    <dgm:cxn modelId="{B5172DC7-8254-B24E-B9C0-704B4543061A}" type="presParOf" srcId="{A8F668A8-0E13-954B-A9B3-E9B3A53BAD40}" destId="{448C5909-78C2-3245-AC9D-5AD384F9AA20}" srcOrd="0" destOrd="0" presId="urn:microsoft.com/office/officeart/2005/8/layout/hierarchy4"/>
    <dgm:cxn modelId="{A3ED7C42-4352-DD45-8F21-620CB9CB2848}" type="presParOf" srcId="{A8F668A8-0E13-954B-A9B3-E9B3A53BAD40}" destId="{A6E6B982-0477-DD41-96D1-898B901138F3}" srcOrd="1" destOrd="0" presId="urn:microsoft.com/office/officeart/2005/8/layout/hierarchy4"/>
    <dgm:cxn modelId="{3A316656-368A-8942-BC1F-69A82E99B6CE}" type="presParOf" srcId="{A66A2B4A-D219-FE40-8473-AE7370466457}" destId="{0B40C3B7-EFBE-F445-AF22-9DCC1E7F8AAB}" srcOrd="5" destOrd="0" presId="urn:microsoft.com/office/officeart/2005/8/layout/hierarchy4"/>
    <dgm:cxn modelId="{23013267-5406-2C42-AC3F-A920A3F4C686}" type="presParOf" srcId="{A66A2B4A-D219-FE40-8473-AE7370466457}" destId="{894C7BC9-F1EA-0343-B6F9-91026995B465}" srcOrd="6" destOrd="0" presId="urn:microsoft.com/office/officeart/2005/8/layout/hierarchy4"/>
    <dgm:cxn modelId="{7A1E7F28-CEFE-1E42-B6CB-1931D9E0979F}" type="presParOf" srcId="{894C7BC9-F1EA-0343-B6F9-91026995B465}" destId="{F88914F2-5249-5B4B-AEA7-B5D0101A3F2A}" srcOrd="0" destOrd="0" presId="urn:microsoft.com/office/officeart/2005/8/layout/hierarchy4"/>
    <dgm:cxn modelId="{55582BA6-A3DE-564F-BF12-1BB3C8FE1A32}" type="presParOf" srcId="{894C7BC9-F1EA-0343-B6F9-91026995B465}" destId="{C38D6145-5C19-7248-A228-BAC451B1AF0C}" srcOrd="1" destOrd="0" presId="urn:microsoft.com/office/officeart/2005/8/layout/hierarchy4"/>
    <dgm:cxn modelId="{F52B199D-E556-444D-A26D-E80AF935DD5E}" type="presParOf" srcId="{A66A2B4A-D219-FE40-8473-AE7370466457}" destId="{5291C9AD-116E-A345-83F9-306CD2B12872}" srcOrd="7" destOrd="0" presId="urn:microsoft.com/office/officeart/2005/8/layout/hierarchy4"/>
    <dgm:cxn modelId="{61171F3C-EB28-F749-A5EF-06038196A120}" type="presParOf" srcId="{A66A2B4A-D219-FE40-8473-AE7370466457}" destId="{A18ABA16-7385-694B-929D-BC0C5DA144F1}" srcOrd="8" destOrd="0" presId="urn:microsoft.com/office/officeart/2005/8/layout/hierarchy4"/>
    <dgm:cxn modelId="{6DAD6904-229F-7D46-8F19-922B98481312}" type="presParOf" srcId="{A18ABA16-7385-694B-929D-BC0C5DA144F1}" destId="{AA5C5503-023C-8F43-8C54-5211E9CBD3DE}" srcOrd="0" destOrd="0" presId="urn:microsoft.com/office/officeart/2005/8/layout/hierarchy4"/>
    <dgm:cxn modelId="{109AFD48-B0BF-9E4B-9D40-E4066F5F1785}" type="presParOf" srcId="{A18ABA16-7385-694B-929D-BC0C5DA144F1}" destId="{3F57EEBA-DA86-B740-820E-B1B81B14A86F}"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ED43E24-9D90-4E51-8833-90BDA5615CE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C42EAEA-FD26-4C3C-9CBA-1F50F922D81A}">
      <dgm:prSet/>
      <dgm:spPr/>
      <dgm:t>
        <a:bodyPr/>
        <a:lstStyle/>
        <a:p>
          <a:r>
            <a:rPr lang="en-GB"/>
            <a:t>9/11 – unfolded in a city that was one of the most media-saturated.</a:t>
          </a:r>
          <a:endParaRPr lang="en-US"/>
        </a:p>
      </dgm:t>
    </dgm:pt>
    <dgm:pt modelId="{2E10DC9E-BD4F-4061-9061-A33CFAF1BB6B}" type="parTrans" cxnId="{FAAFC55A-04AB-47EE-97E6-8FDA4B74D190}">
      <dgm:prSet/>
      <dgm:spPr/>
      <dgm:t>
        <a:bodyPr/>
        <a:lstStyle/>
        <a:p>
          <a:endParaRPr lang="en-US"/>
        </a:p>
      </dgm:t>
    </dgm:pt>
    <dgm:pt modelId="{750EDABA-D77D-4944-9FFA-32E1B0D6081D}" type="sibTrans" cxnId="{FAAFC55A-04AB-47EE-97E6-8FDA4B74D190}">
      <dgm:prSet/>
      <dgm:spPr/>
      <dgm:t>
        <a:bodyPr/>
        <a:lstStyle/>
        <a:p>
          <a:endParaRPr lang="en-US"/>
        </a:p>
      </dgm:t>
    </dgm:pt>
    <dgm:pt modelId="{B8BF2246-1908-4F13-B047-F81674937CA2}">
      <dgm:prSet/>
      <dgm:spPr/>
      <dgm:t>
        <a:bodyPr/>
        <a:lstStyle/>
        <a:p>
          <a:r>
            <a:rPr lang="en-GB"/>
            <a:t>Live television broadcasting. </a:t>
          </a:r>
          <a:endParaRPr lang="en-US"/>
        </a:p>
      </dgm:t>
    </dgm:pt>
    <dgm:pt modelId="{86F12842-8133-494D-9D68-B72B81334485}" type="parTrans" cxnId="{2C4351B4-0297-4F29-A223-09EFB56B89EE}">
      <dgm:prSet/>
      <dgm:spPr/>
      <dgm:t>
        <a:bodyPr/>
        <a:lstStyle/>
        <a:p>
          <a:endParaRPr lang="en-US"/>
        </a:p>
      </dgm:t>
    </dgm:pt>
    <dgm:pt modelId="{609B7616-6528-447A-A7CC-CAC49356E055}" type="sibTrans" cxnId="{2C4351B4-0297-4F29-A223-09EFB56B89EE}">
      <dgm:prSet/>
      <dgm:spPr/>
      <dgm:t>
        <a:bodyPr/>
        <a:lstStyle/>
        <a:p>
          <a:endParaRPr lang="en-US"/>
        </a:p>
      </dgm:t>
    </dgm:pt>
    <dgm:pt modelId="{FA689991-8016-44B0-A1B3-916E398D20D9}">
      <dgm:prSet/>
      <dgm:spPr/>
      <dgm:t>
        <a:bodyPr/>
        <a:lstStyle/>
        <a:p>
          <a:r>
            <a:rPr lang="en-GB"/>
            <a:t>Promotion of copycat attacks? Lone wolf attacks. </a:t>
          </a:r>
          <a:endParaRPr lang="en-US"/>
        </a:p>
      </dgm:t>
    </dgm:pt>
    <dgm:pt modelId="{56AE950F-20B7-44D1-9964-780A4B3FC05D}" type="parTrans" cxnId="{6E505F7B-2FBC-493C-90AC-ABFA18BB963A}">
      <dgm:prSet/>
      <dgm:spPr/>
      <dgm:t>
        <a:bodyPr/>
        <a:lstStyle/>
        <a:p>
          <a:endParaRPr lang="en-US"/>
        </a:p>
      </dgm:t>
    </dgm:pt>
    <dgm:pt modelId="{0026E03D-5F06-47B0-AE66-21721A4E9E15}" type="sibTrans" cxnId="{6E505F7B-2FBC-493C-90AC-ABFA18BB963A}">
      <dgm:prSet/>
      <dgm:spPr/>
      <dgm:t>
        <a:bodyPr/>
        <a:lstStyle/>
        <a:p>
          <a:endParaRPr lang="en-US"/>
        </a:p>
      </dgm:t>
    </dgm:pt>
    <dgm:pt modelId="{B6952B2B-8050-4624-93BD-65F0DAC9F4E6}">
      <dgm:prSet/>
      <dgm:spPr/>
      <dgm:t>
        <a:bodyPr/>
        <a:lstStyle/>
        <a:p>
          <a:r>
            <a:rPr lang="en-GB"/>
            <a:t>Promotion of further attacks? </a:t>
          </a:r>
          <a:endParaRPr lang="en-US"/>
        </a:p>
      </dgm:t>
    </dgm:pt>
    <dgm:pt modelId="{1BBA2685-20E0-46BA-954A-3F42401F5948}" type="parTrans" cxnId="{E735DC1B-C979-4E7E-A0EA-6525AD5C442E}">
      <dgm:prSet/>
      <dgm:spPr/>
      <dgm:t>
        <a:bodyPr/>
        <a:lstStyle/>
        <a:p>
          <a:endParaRPr lang="en-US"/>
        </a:p>
      </dgm:t>
    </dgm:pt>
    <dgm:pt modelId="{737E948F-F3B6-442B-A0C2-4652CA5278BD}" type="sibTrans" cxnId="{E735DC1B-C979-4E7E-A0EA-6525AD5C442E}">
      <dgm:prSet/>
      <dgm:spPr/>
      <dgm:t>
        <a:bodyPr/>
        <a:lstStyle/>
        <a:p>
          <a:endParaRPr lang="en-US"/>
        </a:p>
      </dgm:t>
    </dgm:pt>
    <dgm:pt modelId="{72810FB8-A10B-4095-A8E3-82128F975FB6}">
      <dgm:prSet/>
      <dgm:spPr/>
      <dgm:t>
        <a:bodyPr/>
        <a:lstStyle/>
        <a:p>
          <a:r>
            <a:rPr lang="en-GB" dirty="0"/>
            <a:t>‘’</a:t>
          </a:r>
          <a:r>
            <a:rPr lang="en-GB" dirty="0" err="1"/>
            <a:t>Analyzing</a:t>
          </a:r>
          <a:r>
            <a:rPr lang="en-GB" dirty="0"/>
            <a:t> post 9/11 data until the end of 2015 produces evidence that is consistent with the idea that Al-Qaeda is systematically attacking more when news coverage is higher’’ (</a:t>
          </a:r>
          <a:r>
            <a:rPr lang="en-GB" dirty="0" err="1"/>
            <a:t>Jetter</a:t>
          </a:r>
          <a:r>
            <a:rPr lang="en-GB" dirty="0"/>
            <a:t>, 2017, p.33).</a:t>
          </a:r>
          <a:endParaRPr lang="en-US" dirty="0"/>
        </a:p>
      </dgm:t>
    </dgm:pt>
    <dgm:pt modelId="{75AF57DA-3510-4297-AD14-C8DD205807AD}" type="parTrans" cxnId="{9B71618F-F327-4A69-9346-2871BC8635DA}">
      <dgm:prSet/>
      <dgm:spPr/>
      <dgm:t>
        <a:bodyPr/>
        <a:lstStyle/>
        <a:p>
          <a:endParaRPr lang="en-US"/>
        </a:p>
      </dgm:t>
    </dgm:pt>
    <dgm:pt modelId="{5AE9E3E9-DDA4-4F34-A7D1-29A18424560A}" type="sibTrans" cxnId="{9B71618F-F327-4A69-9346-2871BC8635DA}">
      <dgm:prSet/>
      <dgm:spPr/>
      <dgm:t>
        <a:bodyPr/>
        <a:lstStyle/>
        <a:p>
          <a:endParaRPr lang="en-US"/>
        </a:p>
      </dgm:t>
    </dgm:pt>
    <dgm:pt modelId="{C6A11C69-2BA9-CB45-9A9A-744543121270}" type="pres">
      <dgm:prSet presAssocID="{AED43E24-9D90-4E51-8833-90BDA5615CEE}" presName="diagram" presStyleCnt="0">
        <dgm:presLayoutVars>
          <dgm:dir/>
          <dgm:resizeHandles val="exact"/>
        </dgm:presLayoutVars>
      </dgm:prSet>
      <dgm:spPr/>
    </dgm:pt>
    <dgm:pt modelId="{A7E54B9C-2D2A-9746-9ECB-9C4F7D355B29}" type="pres">
      <dgm:prSet presAssocID="{2C42EAEA-FD26-4C3C-9CBA-1F50F922D81A}" presName="node" presStyleLbl="node1" presStyleIdx="0" presStyleCnt="5">
        <dgm:presLayoutVars>
          <dgm:bulletEnabled val="1"/>
        </dgm:presLayoutVars>
      </dgm:prSet>
      <dgm:spPr/>
    </dgm:pt>
    <dgm:pt modelId="{F7D747E8-CDBD-0E44-B896-9C4B940A6878}" type="pres">
      <dgm:prSet presAssocID="{750EDABA-D77D-4944-9FFA-32E1B0D6081D}" presName="sibTrans" presStyleCnt="0"/>
      <dgm:spPr/>
    </dgm:pt>
    <dgm:pt modelId="{AFA0F741-BE4C-ED43-B088-CB29D84117EC}" type="pres">
      <dgm:prSet presAssocID="{B8BF2246-1908-4F13-B047-F81674937CA2}" presName="node" presStyleLbl="node1" presStyleIdx="1" presStyleCnt="5">
        <dgm:presLayoutVars>
          <dgm:bulletEnabled val="1"/>
        </dgm:presLayoutVars>
      </dgm:prSet>
      <dgm:spPr/>
    </dgm:pt>
    <dgm:pt modelId="{5C76DA43-0069-BC4E-AB27-486048B7E1EE}" type="pres">
      <dgm:prSet presAssocID="{609B7616-6528-447A-A7CC-CAC49356E055}" presName="sibTrans" presStyleCnt="0"/>
      <dgm:spPr/>
    </dgm:pt>
    <dgm:pt modelId="{1EB24AF4-F47C-9A46-8049-8154EC54AE19}" type="pres">
      <dgm:prSet presAssocID="{FA689991-8016-44B0-A1B3-916E398D20D9}" presName="node" presStyleLbl="node1" presStyleIdx="2" presStyleCnt="5">
        <dgm:presLayoutVars>
          <dgm:bulletEnabled val="1"/>
        </dgm:presLayoutVars>
      </dgm:prSet>
      <dgm:spPr/>
    </dgm:pt>
    <dgm:pt modelId="{999E36EA-B54E-754D-BC27-DE8F2A8450BC}" type="pres">
      <dgm:prSet presAssocID="{0026E03D-5F06-47B0-AE66-21721A4E9E15}" presName="sibTrans" presStyleCnt="0"/>
      <dgm:spPr/>
    </dgm:pt>
    <dgm:pt modelId="{2A3075CF-93CC-BE4D-B182-F3BA91A25875}" type="pres">
      <dgm:prSet presAssocID="{B6952B2B-8050-4624-93BD-65F0DAC9F4E6}" presName="node" presStyleLbl="node1" presStyleIdx="3" presStyleCnt="5">
        <dgm:presLayoutVars>
          <dgm:bulletEnabled val="1"/>
        </dgm:presLayoutVars>
      </dgm:prSet>
      <dgm:spPr/>
    </dgm:pt>
    <dgm:pt modelId="{4DDAAE6D-DA33-434E-8019-C0AA30B04B5D}" type="pres">
      <dgm:prSet presAssocID="{737E948F-F3B6-442B-A0C2-4652CA5278BD}" presName="sibTrans" presStyleCnt="0"/>
      <dgm:spPr/>
    </dgm:pt>
    <dgm:pt modelId="{859F3D41-182F-4742-AC31-4A35F1605962}" type="pres">
      <dgm:prSet presAssocID="{72810FB8-A10B-4095-A8E3-82128F975FB6}" presName="node" presStyleLbl="node1" presStyleIdx="4" presStyleCnt="5">
        <dgm:presLayoutVars>
          <dgm:bulletEnabled val="1"/>
        </dgm:presLayoutVars>
      </dgm:prSet>
      <dgm:spPr/>
    </dgm:pt>
  </dgm:ptLst>
  <dgm:cxnLst>
    <dgm:cxn modelId="{03938815-5B01-AF49-8F60-71597C864E55}" type="presOf" srcId="{B6952B2B-8050-4624-93BD-65F0DAC9F4E6}" destId="{2A3075CF-93CC-BE4D-B182-F3BA91A25875}" srcOrd="0" destOrd="0" presId="urn:microsoft.com/office/officeart/2005/8/layout/default"/>
    <dgm:cxn modelId="{E735DC1B-C979-4E7E-A0EA-6525AD5C442E}" srcId="{AED43E24-9D90-4E51-8833-90BDA5615CEE}" destId="{B6952B2B-8050-4624-93BD-65F0DAC9F4E6}" srcOrd="3" destOrd="0" parTransId="{1BBA2685-20E0-46BA-954A-3F42401F5948}" sibTransId="{737E948F-F3B6-442B-A0C2-4652CA5278BD}"/>
    <dgm:cxn modelId="{CF399920-655D-F84D-ABC9-F7396894F489}" type="presOf" srcId="{2C42EAEA-FD26-4C3C-9CBA-1F50F922D81A}" destId="{A7E54B9C-2D2A-9746-9ECB-9C4F7D355B29}" srcOrd="0" destOrd="0" presId="urn:microsoft.com/office/officeart/2005/8/layout/default"/>
    <dgm:cxn modelId="{B7334341-95FA-E04F-82CD-94F8D9F0E780}" type="presOf" srcId="{AED43E24-9D90-4E51-8833-90BDA5615CEE}" destId="{C6A11C69-2BA9-CB45-9A9A-744543121270}" srcOrd="0" destOrd="0" presId="urn:microsoft.com/office/officeart/2005/8/layout/default"/>
    <dgm:cxn modelId="{FAAFC55A-04AB-47EE-97E6-8FDA4B74D190}" srcId="{AED43E24-9D90-4E51-8833-90BDA5615CEE}" destId="{2C42EAEA-FD26-4C3C-9CBA-1F50F922D81A}" srcOrd="0" destOrd="0" parTransId="{2E10DC9E-BD4F-4061-9061-A33CFAF1BB6B}" sibTransId="{750EDABA-D77D-4944-9FFA-32E1B0D6081D}"/>
    <dgm:cxn modelId="{1D90B26B-C0B4-5646-9696-7316423E71C4}" type="presOf" srcId="{B8BF2246-1908-4F13-B047-F81674937CA2}" destId="{AFA0F741-BE4C-ED43-B088-CB29D84117EC}" srcOrd="0" destOrd="0" presId="urn:microsoft.com/office/officeart/2005/8/layout/default"/>
    <dgm:cxn modelId="{E237D470-30E0-0845-AEB3-F14413CB4B53}" type="presOf" srcId="{72810FB8-A10B-4095-A8E3-82128F975FB6}" destId="{859F3D41-182F-4742-AC31-4A35F1605962}" srcOrd="0" destOrd="0" presId="urn:microsoft.com/office/officeart/2005/8/layout/default"/>
    <dgm:cxn modelId="{6E505F7B-2FBC-493C-90AC-ABFA18BB963A}" srcId="{AED43E24-9D90-4E51-8833-90BDA5615CEE}" destId="{FA689991-8016-44B0-A1B3-916E398D20D9}" srcOrd="2" destOrd="0" parTransId="{56AE950F-20B7-44D1-9964-780A4B3FC05D}" sibTransId="{0026E03D-5F06-47B0-AE66-21721A4E9E15}"/>
    <dgm:cxn modelId="{9B71618F-F327-4A69-9346-2871BC8635DA}" srcId="{AED43E24-9D90-4E51-8833-90BDA5615CEE}" destId="{72810FB8-A10B-4095-A8E3-82128F975FB6}" srcOrd="4" destOrd="0" parTransId="{75AF57DA-3510-4297-AD14-C8DD205807AD}" sibTransId="{5AE9E3E9-DDA4-4F34-A7D1-29A18424560A}"/>
    <dgm:cxn modelId="{2C4351B4-0297-4F29-A223-09EFB56B89EE}" srcId="{AED43E24-9D90-4E51-8833-90BDA5615CEE}" destId="{B8BF2246-1908-4F13-B047-F81674937CA2}" srcOrd="1" destOrd="0" parTransId="{86F12842-8133-494D-9D68-B72B81334485}" sibTransId="{609B7616-6528-447A-A7CC-CAC49356E055}"/>
    <dgm:cxn modelId="{D51F89CF-71C1-CB49-8CCE-30DB6054C875}" type="presOf" srcId="{FA689991-8016-44B0-A1B3-916E398D20D9}" destId="{1EB24AF4-F47C-9A46-8049-8154EC54AE19}" srcOrd="0" destOrd="0" presId="urn:microsoft.com/office/officeart/2005/8/layout/default"/>
    <dgm:cxn modelId="{CF339E3B-A586-DE4C-82E7-0A6BC06769BF}" type="presParOf" srcId="{C6A11C69-2BA9-CB45-9A9A-744543121270}" destId="{A7E54B9C-2D2A-9746-9ECB-9C4F7D355B29}" srcOrd="0" destOrd="0" presId="urn:microsoft.com/office/officeart/2005/8/layout/default"/>
    <dgm:cxn modelId="{5C633515-AF57-9A4B-95FF-5C5BB462D29E}" type="presParOf" srcId="{C6A11C69-2BA9-CB45-9A9A-744543121270}" destId="{F7D747E8-CDBD-0E44-B896-9C4B940A6878}" srcOrd="1" destOrd="0" presId="urn:microsoft.com/office/officeart/2005/8/layout/default"/>
    <dgm:cxn modelId="{54682525-92EB-D44E-BA5D-4E0B1EB8278D}" type="presParOf" srcId="{C6A11C69-2BA9-CB45-9A9A-744543121270}" destId="{AFA0F741-BE4C-ED43-B088-CB29D84117EC}" srcOrd="2" destOrd="0" presId="urn:microsoft.com/office/officeart/2005/8/layout/default"/>
    <dgm:cxn modelId="{5828097B-3CE5-604F-88F6-40996A6C942F}" type="presParOf" srcId="{C6A11C69-2BA9-CB45-9A9A-744543121270}" destId="{5C76DA43-0069-BC4E-AB27-486048B7E1EE}" srcOrd="3" destOrd="0" presId="urn:microsoft.com/office/officeart/2005/8/layout/default"/>
    <dgm:cxn modelId="{B4453219-1E16-C944-8C49-923C53E67B58}" type="presParOf" srcId="{C6A11C69-2BA9-CB45-9A9A-744543121270}" destId="{1EB24AF4-F47C-9A46-8049-8154EC54AE19}" srcOrd="4" destOrd="0" presId="urn:microsoft.com/office/officeart/2005/8/layout/default"/>
    <dgm:cxn modelId="{9FAF8DDA-4055-C743-8F27-D4EEA3AAC785}" type="presParOf" srcId="{C6A11C69-2BA9-CB45-9A9A-744543121270}" destId="{999E36EA-B54E-754D-BC27-DE8F2A8450BC}" srcOrd="5" destOrd="0" presId="urn:microsoft.com/office/officeart/2005/8/layout/default"/>
    <dgm:cxn modelId="{334A5936-799A-AB4D-BE48-F8425E474D68}" type="presParOf" srcId="{C6A11C69-2BA9-CB45-9A9A-744543121270}" destId="{2A3075CF-93CC-BE4D-B182-F3BA91A25875}" srcOrd="6" destOrd="0" presId="urn:microsoft.com/office/officeart/2005/8/layout/default"/>
    <dgm:cxn modelId="{9DFEE7A1-BBA5-074E-A40E-2198717DF7E4}" type="presParOf" srcId="{C6A11C69-2BA9-CB45-9A9A-744543121270}" destId="{4DDAAE6D-DA33-434E-8019-C0AA30B04B5D}" srcOrd="7" destOrd="0" presId="urn:microsoft.com/office/officeart/2005/8/layout/default"/>
    <dgm:cxn modelId="{6589FCEE-8F8C-B142-A7DB-CDA91008ED9E}" type="presParOf" srcId="{C6A11C69-2BA9-CB45-9A9A-744543121270}" destId="{859F3D41-182F-4742-AC31-4A35F160596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4E7EB54-6DCF-47C4-949F-5613BD36A82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9A9246B-7855-4A23-A068-AE33F2265B58}">
      <dgm:prSet/>
      <dgm:spPr/>
      <dgm:t>
        <a:bodyPr/>
        <a:lstStyle/>
        <a:p>
          <a:r>
            <a:rPr lang="en-GB"/>
            <a:t>Framing – selecting ’’aspects of a perceived reality’’ to ’’make them more salient’’ resulting in promotion of a ‘’problem definition, casual interpretation, moral evaluation, and/or treatment recommendation’’ (Entman, 1993, p. 52).</a:t>
          </a:r>
          <a:endParaRPr lang="en-US"/>
        </a:p>
      </dgm:t>
    </dgm:pt>
    <dgm:pt modelId="{3C024CBD-2CE2-4D22-99C6-037BC8DCB902}" type="parTrans" cxnId="{C082B09D-7687-43E5-8481-6D6F4254B134}">
      <dgm:prSet/>
      <dgm:spPr/>
      <dgm:t>
        <a:bodyPr/>
        <a:lstStyle/>
        <a:p>
          <a:endParaRPr lang="en-US"/>
        </a:p>
      </dgm:t>
    </dgm:pt>
    <dgm:pt modelId="{06864336-F463-4053-BCC8-88F5DCEF6077}" type="sibTrans" cxnId="{C082B09D-7687-43E5-8481-6D6F4254B134}">
      <dgm:prSet/>
      <dgm:spPr/>
      <dgm:t>
        <a:bodyPr/>
        <a:lstStyle/>
        <a:p>
          <a:endParaRPr lang="en-US"/>
        </a:p>
      </dgm:t>
    </dgm:pt>
    <dgm:pt modelId="{E3960278-2A2A-453D-A47D-09786FF18B6D}">
      <dgm:prSet/>
      <dgm:spPr/>
      <dgm:t>
        <a:bodyPr/>
        <a:lstStyle/>
        <a:p>
          <a:r>
            <a:rPr lang="en-GB"/>
            <a:t>Moral panics – coined by Cohen: ‘’condition, episode, person or group of persons emerged to become defined as a threat to societal values’’ with the issue being ‘’presented in a stylized and stereotypical fashion by the mass media…’’ (Cohen, 2002, p.1)</a:t>
          </a:r>
          <a:br>
            <a:rPr lang="en-GB"/>
          </a:br>
          <a:r>
            <a:rPr lang="en-GB"/>
            <a:t>Relation to terrorism? – perceived threat and danger can be influenced by the media. </a:t>
          </a:r>
          <a:endParaRPr lang="en-US"/>
        </a:p>
      </dgm:t>
    </dgm:pt>
    <dgm:pt modelId="{59010913-4270-4960-B285-03F39EE0C605}" type="parTrans" cxnId="{F8D9F826-9298-4D33-A0E5-F56F8FD889B8}">
      <dgm:prSet/>
      <dgm:spPr/>
      <dgm:t>
        <a:bodyPr/>
        <a:lstStyle/>
        <a:p>
          <a:endParaRPr lang="en-US"/>
        </a:p>
      </dgm:t>
    </dgm:pt>
    <dgm:pt modelId="{EE9AC4C4-44D8-4990-A9F3-430ECB5A421E}" type="sibTrans" cxnId="{F8D9F826-9298-4D33-A0E5-F56F8FD889B8}">
      <dgm:prSet/>
      <dgm:spPr/>
      <dgm:t>
        <a:bodyPr/>
        <a:lstStyle/>
        <a:p>
          <a:endParaRPr lang="en-US"/>
        </a:p>
      </dgm:t>
    </dgm:pt>
    <dgm:pt modelId="{0286F8C0-F040-43FB-8D0A-9182052C91D2}">
      <dgm:prSet/>
      <dgm:spPr/>
      <dgm:t>
        <a:bodyPr/>
        <a:lstStyle/>
        <a:p>
          <a:r>
            <a:rPr lang="en-GB"/>
            <a:t>Labelling – media reports on terrorism are quick to distinguish the ethnicity of the terrorist perpetrator. Undifferentiated news coverage on Islamist terrorism – can cause people to think all people who follow Islam are terrorist.</a:t>
          </a:r>
          <a:endParaRPr lang="en-US"/>
        </a:p>
      </dgm:t>
    </dgm:pt>
    <dgm:pt modelId="{64482CE5-8568-44E8-B4AC-A1BA496DAE0E}" type="parTrans" cxnId="{2225A185-FD5B-4E20-8453-3909F61A671B}">
      <dgm:prSet/>
      <dgm:spPr/>
      <dgm:t>
        <a:bodyPr/>
        <a:lstStyle/>
        <a:p>
          <a:endParaRPr lang="en-US"/>
        </a:p>
      </dgm:t>
    </dgm:pt>
    <dgm:pt modelId="{C404A538-2D12-4457-BD69-E29CAB5DAE88}" type="sibTrans" cxnId="{2225A185-FD5B-4E20-8453-3909F61A671B}">
      <dgm:prSet/>
      <dgm:spPr/>
      <dgm:t>
        <a:bodyPr/>
        <a:lstStyle/>
        <a:p>
          <a:endParaRPr lang="en-US"/>
        </a:p>
      </dgm:t>
    </dgm:pt>
    <dgm:pt modelId="{C8B4B977-2830-ED4F-9A66-BE2579C9792B}" type="pres">
      <dgm:prSet presAssocID="{54E7EB54-6DCF-47C4-949F-5613BD36A826}" presName="vert0" presStyleCnt="0">
        <dgm:presLayoutVars>
          <dgm:dir/>
          <dgm:animOne val="branch"/>
          <dgm:animLvl val="lvl"/>
        </dgm:presLayoutVars>
      </dgm:prSet>
      <dgm:spPr/>
    </dgm:pt>
    <dgm:pt modelId="{F57B698B-3EA3-1A4F-9AFC-68ED4B5E3452}" type="pres">
      <dgm:prSet presAssocID="{09A9246B-7855-4A23-A068-AE33F2265B58}" presName="thickLine" presStyleLbl="alignNode1" presStyleIdx="0" presStyleCnt="3"/>
      <dgm:spPr/>
    </dgm:pt>
    <dgm:pt modelId="{4EE328A0-CD08-B448-A75B-0310DA8700B5}" type="pres">
      <dgm:prSet presAssocID="{09A9246B-7855-4A23-A068-AE33F2265B58}" presName="horz1" presStyleCnt="0"/>
      <dgm:spPr/>
    </dgm:pt>
    <dgm:pt modelId="{90DEDE5E-C2EB-D747-BCC6-7CA2E849ACD5}" type="pres">
      <dgm:prSet presAssocID="{09A9246B-7855-4A23-A068-AE33F2265B58}" presName="tx1" presStyleLbl="revTx" presStyleIdx="0" presStyleCnt="3"/>
      <dgm:spPr/>
    </dgm:pt>
    <dgm:pt modelId="{87461E38-7263-9C4B-B69A-DD400D7F6DFF}" type="pres">
      <dgm:prSet presAssocID="{09A9246B-7855-4A23-A068-AE33F2265B58}" presName="vert1" presStyleCnt="0"/>
      <dgm:spPr/>
    </dgm:pt>
    <dgm:pt modelId="{718A7B2A-158D-2041-862C-1C604AEC8333}" type="pres">
      <dgm:prSet presAssocID="{E3960278-2A2A-453D-A47D-09786FF18B6D}" presName="thickLine" presStyleLbl="alignNode1" presStyleIdx="1" presStyleCnt="3"/>
      <dgm:spPr/>
    </dgm:pt>
    <dgm:pt modelId="{2272D9DC-B171-8347-93BD-4F51B31CB295}" type="pres">
      <dgm:prSet presAssocID="{E3960278-2A2A-453D-A47D-09786FF18B6D}" presName="horz1" presStyleCnt="0"/>
      <dgm:spPr/>
    </dgm:pt>
    <dgm:pt modelId="{729B2A9A-AD71-EB49-9DED-0F53D2426253}" type="pres">
      <dgm:prSet presAssocID="{E3960278-2A2A-453D-A47D-09786FF18B6D}" presName="tx1" presStyleLbl="revTx" presStyleIdx="1" presStyleCnt="3"/>
      <dgm:spPr/>
    </dgm:pt>
    <dgm:pt modelId="{6D6F7DD1-D46A-814E-A9CD-CE1F44AD7469}" type="pres">
      <dgm:prSet presAssocID="{E3960278-2A2A-453D-A47D-09786FF18B6D}" presName="vert1" presStyleCnt="0"/>
      <dgm:spPr/>
    </dgm:pt>
    <dgm:pt modelId="{3155397D-4F44-9340-8F8C-B43686377CAC}" type="pres">
      <dgm:prSet presAssocID="{0286F8C0-F040-43FB-8D0A-9182052C91D2}" presName="thickLine" presStyleLbl="alignNode1" presStyleIdx="2" presStyleCnt="3"/>
      <dgm:spPr/>
    </dgm:pt>
    <dgm:pt modelId="{DA43EDDD-288D-544A-AB5D-737A16674D9B}" type="pres">
      <dgm:prSet presAssocID="{0286F8C0-F040-43FB-8D0A-9182052C91D2}" presName="horz1" presStyleCnt="0"/>
      <dgm:spPr/>
    </dgm:pt>
    <dgm:pt modelId="{BB9A955B-C607-C244-AFC3-8A70C7E47C19}" type="pres">
      <dgm:prSet presAssocID="{0286F8C0-F040-43FB-8D0A-9182052C91D2}" presName="tx1" presStyleLbl="revTx" presStyleIdx="2" presStyleCnt="3"/>
      <dgm:spPr/>
    </dgm:pt>
    <dgm:pt modelId="{71312C52-8084-7949-8ED3-03C82D4DACA3}" type="pres">
      <dgm:prSet presAssocID="{0286F8C0-F040-43FB-8D0A-9182052C91D2}" presName="vert1" presStyleCnt="0"/>
      <dgm:spPr/>
    </dgm:pt>
  </dgm:ptLst>
  <dgm:cxnLst>
    <dgm:cxn modelId="{14E73826-DB0F-074C-BAD7-317BD185C055}" type="presOf" srcId="{E3960278-2A2A-453D-A47D-09786FF18B6D}" destId="{729B2A9A-AD71-EB49-9DED-0F53D2426253}" srcOrd="0" destOrd="0" presId="urn:microsoft.com/office/officeart/2008/layout/LinedList"/>
    <dgm:cxn modelId="{F8D9F826-9298-4D33-A0E5-F56F8FD889B8}" srcId="{54E7EB54-6DCF-47C4-949F-5613BD36A826}" destId="{E3960278-2A2A-453D-A47D-09786FF18B6D}" srcOrd="1" destOrd="0" parTransId="{59010913-4270-4960-B285-03F39EE0C605}" sibTransId="{EE9AC4C4-44D8-4990-A9F3-430ECB5A421E}"/>
    <dgm:cxn modelId="{E1251D42-5BEA-3C40-9438-E5CC3CEA36AD}" type="presOf" srcId="{09A9246B-7855-4A23-A068-AE33F2265B58}" destId="{90DEDE5E-C2EB-D747-BCC6-7CA2E849ACD5}" srcOrd="0" destOrd="0" presId="urn:microsoft.com/office/officeart/2008/layout/LinedList"/>
    <dgm:cxn modelId="{F6BF007B-4661-5E45-8486-E63E27AA51C8}" type="presOf" srcId="{0286F8C0-F040-43FB-8D0A-9182052C91D2}" destId="{BB9A955B-C607-C244-AFC3-8A70C7E47C19}" srcOrd="0" destOrd="0" presId="urn:microsoft.com/office/officeart/2008/layout/LinedList"/>
    <dgm:cxn modelId="{2225A185-FD5B-4E20-8453-3909F61A671B}" srcId="{54E7EB54-6DCF-47C4-949F-5613BD36A826}" destId="{0286F8C0-F040-43FB-8D0A-9182052C91D2}" srcOrd="2" destOrd="0" parTransId="{64482CE5-8568-44E8-B4AC-A1BA496DAE0E}" sibTransId="{C404A538-2D12-4457-BD69-E29CAB5DAE88}"/>
    <dgm:cxn modelId="{C082B09D-7687-43E5-8481-6D6F4254B134}" srcId="{54E7EB54-6DCF-47C4-949F-5613BD36A826}" destId="{09A9246B-7855-4A23-A068-AE33F2265B58}" srcOrd="0" destOrd="0" parTransId="{3C024CBD-2CE2-4D22-99C6-037BC8DCB902}" sibTransId="{06864336-F463-4053-BCC8-88F5DCEF6077}"/>
    <dgm:cxn modelId="{EC00B4B4-FCC7-5E46-9040-760769DCD324}" type="presOf" srcId="{54E7EB54-6DCF-47C4-949F-5613BD36A826}" destId="{C8B4B977-2830-ED4F-9A66-BE2579C9792B}" srcOrd="0" destOrd="0" presId="urn:microsoft.com/office/officeart/2008/layout/LinedList"/>
    <dgm:cxn modelId="{1C58E7EB-1E6E-ED40-9ACD-1A30C1AB240D}" type="presParOf" srcId="{C8B4B977-2830-ED4F-9A66-BE2579C9792B}" destId="{F57B698B-3EA3-1A4F-9AFC-68ED4B5E3452}" srcOrd="0" destOrd="0" presId="urn:microsoft.com/office/officeart/2008/layout/LinedList"/>
    <dgm:cxn modelId="{3FDF7589-606D-D945-B266-859F249584F2}" type="presParOf" srcId="{C8B4B977-2830-ED4F-9A66-BE2579C9792B}" destId="{4EE328A0-CD08-B448-A75B-0310DA8700B5}" srcOrd="1" destOrd="0" presId="urn:microsoft.com/office/officeart/2008/layout/LinedList"/>
    <dgm:cxn modelId="{6F9AB3BD-A02B-1D4F-9FEB-08920586B07E}" type="presParOf" srcId="{4EE328A0-CD08-B448-A75B-0310DA8700B5}" destId="{90DEDE5E-C2EB-D747-BCC6-7CA2E849ACD5}" srcOrd="0" destOrd="0" presId="urn:microsoft.com/office/officeart/2008/layout/LinedList"/>
    <dgm:cxn modelId="{598A4033-9AF9-9F4F-BFD1-19C5756E7D87}" type="presParOf" srcId="{4EE328A0-CD08-B448-A75B-0310DA8700B5}" destId="{87461E38-7263-9C4B-B69A-DD400D7F6DFF}" srcOrd="1" destOrd="0" presId="urn:microsoft.com/office/officeart/2008/layout/LinedList"/>
    <dgm:cxn modelId="{8BB6ECEE-DFE3-244E-AEEB-3F769E9F02FE}" type="presParOf" srcId="{C8B4B977-2830-ED4F-9A66-BE2579C9792B}" destId="{718A7B2A-158D-2041-862C-1C604AEC8333}" srcOrd="2" destOrd="0" presId="urn:microsoft.com/office/officeart/2008/layout/LinedList"/>
    <dgm:cxn modelId="{8E83AC73-47E5-C14F-B311-EE31CEA8E425}" type="presParOf" srcId="{C8B4B977-2830-ED4F-9A66-BE2579C9792B}" destId="{2272D9DC-B171-8347-93BD-4F51B31CB295}" srcOrd="3" destOrd="0" presId="urn:microsoft.com/office/officeart/2008/layout/LinedList"/>
    <dgm:cxn modelId="{A925EAF9-CB47-F043-BB93-AA6884F57FE6}" type="presParOf" srcId="{2272D9DC-B171-8347-93BD-4F51B31CB295}" destId="{729B2A9A-AD71-EB49-9DED-0F53D2426253}" srcOrd="0" destOrd="0" presId="urn:microsoft.com/office/officeart/2008/layout/LinedList"/>
    <dgm:cxn modelId="{DF735791-60E5-BB44-BAA1-1428416DFB8C}" type="presParOf" srcId="{2272D9DC-B171-8347-93BD-4F51B31CB295}" destId="{6D6F7DD1-D46A-814E-A9CD-CE1F44AD7469}" srcOrd="1" destOrd="0" presId="urn:microsoft.com/office/officeart/2008/layout/LinedList"/>
    <dgm:cxn modelId="{4D77998A-36F0-CC41-A688-D6C2EB357796}" type="presParOf" srcId="{C8B4B977-2830-ED4F-9A66-BE2579C9792B}" destId="{3155397D-4F44-9340-8F8C-B43686377CAC}" srcOrd="4" destOrd="0" presId="urn:microsoft.com/office/officeart/2008/layout/LinedList"/>
    <dgm:cxn modelId="{6336EB5D-382C-C341-AB64-7E034B9EAB1F}" type="presParOf" srcId="{C8B4B977-2830-ED4F-9A66-BE2579C9792B}" destId="{DA43EDDD-288D-544A-AB5D-737A16674D9B}" srcOrd="5" destOrd="0" presId="urn:microsoft.com/office/officeart/2008/layout/LinedList"/>
    <dgm:cxn modelId="{2BABAC01-47C4-B843-818B-0C51E6C78EEC}" type="presParOf" srcId="{DA43EDDD-288D-544A-AB5D-737A16674D9B}" destId="{BB9A955B-C607-C244-AFC3-8A70C7E47C19}" srcOrd="0" destOrd="0" presId="urn:microsoft.com/office/officeart/2008/layout/LinedList"/>
    <dgm:cxn modelId="{7993C59E-2A8F-5D4A-9EC7-5A89DED67055}" type="presParOf" srcId="{DA43EDDD-288D-544A-AB5D-737A16674D9B}" destId="{71312C52-8084-7949-8ED3-03C82D4DACA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D0E1B39-710E-4144-BD73-F6570219DC1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025C310-5C10-4FB9-A4D8-00420027B9CF}">
      <dgm:prSet/>
      <dgm:spPr/>
      <dgm:t>
        <a:bodyPr/>
        <a:lstStyle/>
        <a:p>
          <a:r>
            <a:rPr lang="en-GB" dirty="0"/>
            <a:t>Media reports on Islamist terrorism differently to Far Right Extremism and Right-Wing Terror.</a:t>
          </a:r>
          <a:endParaRPr lang="en-US" dirty="0"/>
        </a:p>
      </dgm:t>
    </dgm:pt>
    <dgm:pt modelId="{C806C30C-276F-4ACC-B7CC-0EFDD4A20EC3}" type="parTrans" cxnId="{C53B88CA-5515-4554-B42D-EEC8A2052669}">
      <dgm:prSet/>
      <dgm:spPr/>
      <dgm:t>
        <a:bodyPr/>
        <a:lstStyle/>
        <a:p>
          <a:endParaRPr lang="en-US"/>
        </a:p>
      </dgm:t>
    </dgm:pt>
    <dgm:pt modelId="{ACDFC6F0-CDAB-4297-A974-E64BFD559EA4}" type="sibTrans" cxnId="{C53B88CA-5515-4554-B42D-EEC8A2052669}">
      <dgm:prSet/>
      <dgm:spPr/>
      <dgm:t>
        <a:bodyPr/>
        <a:lstStyle/>
        <a:p>
          <a:endParaRPr lang="en-US"/>
        </a:p>
      </dgm:t>
    </dgm:pt>
    <dgm:pt modelId="{34E6235A-AFA2-4F69-B2B3-F2D705B6A80D}">
      <dgm:prSet/>
      <dgm:spPr/>
      <dgm:t>
        <a:bodyPr/>
        <a:lstStyle/>
        <a:p>
          <a:r>
            <a:rPr lang="en-GB"/>
            <a:t>Focus on Islam &amp; Muslim ethnicity when reporting on Islamist terrorist attacks.</a:t>
          </a:r>
          <a:endParaRPr lang="en-US"/>
        </a:p>
      </dgm:t>
    </dgm:pt>
    <dgm:pt modelId="{7313A217-42FB-49C1-A77C-D28AA17022D7}" type="parTrans" cxnId="{4A0FC694-1202-4865-BDC9-0F5490B0BCA4}">
      <dgm:prSet/>
      <dgm:spPr/>
      <dgm:t>
        <a:bodyPr/>
        <a:lstStyle/>
        <a:p>
          <a:endParaRPr lang="en-US"/>
        </a:p>
      </dgm:t>
    </dgm:pt>
    <dgm:pt modelId="{A01FE7CB-C902-4B6E-8191-6E406C3F035C}" type="sibTrans" cxnId="{4A0FC694-1202-4865-BDC9-0F5490B0BCA4}">
      <dgm:prSet/>
      <dgm:spPr/>
      <dgm:t>
        <a:bodyPr/>
        <a:lstStyle/>
        <a:p>
          <a:endParaRPr lang="en-US"/>
        </a:p>
      </dgm:t>
    </dgm:pt>
    <dgm:pt modelId="{39396052-93C1-4E4B-A8DE-52AE8E6CA492}">
      <dgm:prSet/>
      <dgm:spPr/>
      <dgm:t>
        <a:bodyPr/>
        <a:lstStyle/>
        <a:p>
          <a:r>
            <a:rPr lang="en-GB"/>
            <a:t>Compared to a focus on mental health and state of the attacker when reporting on FRE &amp; RWT.</a:t>
          </a:r>
          <a:endParaRPr lang="en-US"/>
        </a:p>
      </dgm:t>
    </dgm:pt>
    <dgm:pt modelId="{F8B2DD21-A0A7-4460-AF1E-FF6AB291709F}" type="parTrans" cxnId="{C055BE00-7A77-4ED4-9AC6-2175D037E92B}">
      <dgm:prSet/>
      <dgm:spPr/>
      <dgm:t>
        <a:bodyPr/>
        <a:lstStyle/>
        <a:p>
          <a:endParaRPr lang="en-US"/>
        </a:p>
      </dgm:t>
    </dgm:pt>
    <dgm:pt modelId="{211A9C84-4492-44CC-94B3-CC53462664F0}" type="sibTrans" cxnId="{C055BE00-7A77-4ED4-9AC6-2175D037E92B}">
      <dgm:prSet/>
      <dgm:spPr/>
      <dgm:t>
        <a:bodyPr/>
        <a:lstStyle/>
        <a:p>
          <a:endParaRPr lang="en-US"/>
        </a:p>
      </dgm:t>
    </dgm:pt>
    <dgm:pt modelId="{E891C528-CF27-4719-B11E-BF1B799E0CE7}">
      <dgm:prSet/>
      <dgm:spPr/>
      <dgm:t>
        <a:bodyPr/>
        <a:lstStyle/>
        <a:p>
          <a:r>
            <a:rPr lang="en-GB"/>
            <a:t>Undifferentiated news coverage on ‘good’ and ‘bad’ Muslims can create ‘’hostile attitudes towards Islam and Muslims’’ (Von Sikorski et al, 2018, p. 3).</a:t>
          </a:r>
          <a:endParaRPr lang="en-US"/>
        </a:p>
      </dgm:t>
    </dgm:pt>
    <dgm:pt modelId="{836C785A-84AC-47DE-A545-2DEA2C66C69C}" type="parTrans" cxnId="{0F295824-9179-4214-A2CB-14C411585DEC}">
      <dgm:prSet/>
      <dgm:spPr/>
      <dgm:t>
        <a:bodyPr/>
        <a:lstStyle/>
        <a:p>
          <a:endParaRPr lang="en-US"/>
        </a:p>
      </dgm:t>
    </dgm:pt>
    <dgm:pt modelId="{FC4B5E17-7664-412D-B169-A77D5374F412}" type="sibTrans" cxnId="{0F295824-9179-4214-A2CB-14C411585DEC}">
      <dgm:prSet/>
      <dgm:spPr/>
      <dgm:t>
        <a:bodyPr/>
        <a:lstStyle/>
        <a:p>
          <a:endParaRPr lang="en-US"/>
        </a:p>
      </dgm:t>
    </dgm:pt>
    <dgm:pt modelId="{45E0183F-9887-451B-BA95-7AD28F4CA6AA}">
      <dgm:prSet/>
      <dgm:spPr/>
      <dgm:t>
        <a:bodyPr/>
        <a:lstStyle/>
        <a:p>
          <a:r>
            <a:rPr lang="en-GB"/>
            <a:t>Results in public and FRE/RWT groups seeing Islam/Muslims as a threat.</a:t>
          </a:r>
          <a:endParaRPr lang="en-US"/>
        </a:p>
      </dgm:t>
    </dgm:pt>
    <dgm:pt modelId="{A99D3C58-E463-49AB-9440-8D3BD16FE6FD}" type="parTrans" cxnId="{53AA3A8B-FB20-4E11-9CB7-04AB9A215311}">
      <dgm:prSet/>
      <dgm:spPr/>
      <dgm:t>
        <a:bodyPr/>
        <a:lstStyle/>
        <a:p>
          <a:endParaRPr lang="en-US"/>
        </a:p>
      </dgm:t>
    </dgm:pt>
    <dgm:pt modelId="{C5EA914C-D425-4848-90EF-C38A6988486C}" type="sibTrans" cxnId="{53AA3A8B-FB20-4E11-9CB7-04AB9A215311}">
      <dgm:prSet/>
      <dgm:spPr/>
      <dgm:t>
        <a:bodyPr/>
        <a:lstStyle/>
        <a:p>
          <a:endParaRPr lang="en-US"/>
        </a:p>
      </dgm:t>
    </dgm:pt>
    <dgm:pt modelId="{86473233-2143-144E-92C2-AE934DC6C7BD}" type="pres">
      <dgm:prSet presAssocID="{AD0E1B39-710E-4144-BD73-F6570219DC14}" presName="linear" presStyleCnt="0">
        <dgm:presLayoutVars>
          <dgm:animLvl val="lvl"/>
          <dgm:resizeHandles val="exact"/>
        </dgm:presLayoutVars>
      </dgm:prSet>
      <dgm:spPr/>
    </dgm:pt>
    <dgm:pt modelId="{E6C8F554-22AE-FE41-BF30-8C91ACE5B0C3}" type="pres">
      <dgm:prSet presAssocID="{F025C310-5C10-4FB9-A4D8-00420027B9CF}" presName="parentText" presStyleLbl="node1" presStyleIdx="0" presStyleCnt="5">
        <dgm:presLayoutVars>
          <dgm:chMax val="0"/>
          <dgm:bulletEnabled val="1"/>
        </dgm:presLayoutVars>
      </dgm:prSet>
      <dgm:spPr/>
    </dgm:pt>
    <dgm:pt modelId="{8EC38C4D-B9B6-F848-9D3F-C01214913ABA}" type="pres">
      <dgm:prSet presAssocID="{ACDFC6F0-CDAB-4297-A974-E64BFD559EA4}" presName="spacer" presStyleCnt="0"/>
      <dgm:spPr/>
    </dgm:pt>
    <dgm:pt modelId="{4D7FF73D-BEE0-2E43-969F-D381C12D046B}" type="pres">
      <dgm:prSet presAssocID="{34E6235A-AFA2-4F69-B2B3-F2D705B6A80D}" presName="parentText" presStyleLbl="node1" presStyleIdx="1" presStyleCnt="5">
        <dgm:presLayoutVars>
          <dgm:chMax val="0"/>
          <dgm:bulletEnabled val="1"/>
        </dgm:presLayoutVars>
      </dgm:prSet>
      <dgm:spPr/>
    </dgm:pt>
    <dgm:pt modelId="{83730B51-8C84-EE41-9380-2F3CE67AA568}" type="pres">
      <dgm:prSet presAssocID="{A01FE7CB-C902-4B6E-8191-6E406C3F035C}" presName="spacer" presStyleCnt="0"/>
      <dgm:spPr/>
    </dgm:pt>
    <dgm:pt modelId="{3DF145E6-641C-C94A-AC25-1F8C350AA932}" type="pres">
      <dgm:prSet presAssocID="{39396052-93C1-4E4B-A8DE-52AE8E6CA492}" presName="parentText" presStyleLbl="node1" presStyleIdx="2" presStyleCnt="5">
        <dgm:presLayoutVars>
          <dgm:chMax val="0"/>
          <dgm:bulletEnabled val="1"/>
        </dgm:presLayoutVars>
      </dgm:prSet>
      <dgm:spPr/>
    </dgm:pt>
    <dgm:pt modelId="{43B0D71F-9C1C-B543-B5F7-980AF1D76A87}" type="pres">
      <dgm:prSet presAssocID="{211A9C84-4492-44CC-94B3-CC53462664F0}" presName="spacer" presStyleCnt="0"/>
      <dgm:spPr/>
    </dgm:pt>
    <dgm:pt modelId="{7A5B4607-4A52-8940-AD65-C68BE5AEFB65}" type="pres">
      <dgm:prSet presAssocID="{E891C528-CF27-4719-B11E-BF1B799E0CE7}" presName="parentText" presStyleLbl="node1" presStyleIdx="3" presStyleCnt="5">
        <dgm:presLayoutVars>
          <dgm:chMax val="0"/>
          <dgm:bulletEnabled val="1"/>
        </dgm:presLayoutVars>
      </dgm:prSet>
      <dgm:spPr/>
    </dgm:pt>
    <dgm:pt modelId="{F7E80296-52C8-754D-8B67-F26E34BC31E9}" type="pres">
      <dgm:prSet presAssocID="{FC4B5E17-7664-412D-B169-A77D5374F412}" presName="spacer" presStyleCnt="0"/>
      <dgm:spPr/>
    </dgm:pt>
    <dgm:pt modelId="{F8E1EE7F-2A88-904D-987C-04F6080BE9DB}" type="pres">
      <dgm:prSet presAssocID="{45E0183F-9887-451B-BA95-7AD28F4CA6AA}" presName="parentText" presStyleLbl="node1" presStyleIdx="4" presStyleCnt="5">
        <dgm:presLayoutVars>
          <dgm:chMax val="0"/>
          <dgm:bulletEnabled val="1"/>
        </dgm:presLayoutVars>
      </dgm:prSet>
      <dgm:spPr/>
    </dgm:pt>
  </dgm:ptLst>
  <dgm:cxnLst>
    <dgm:cxn modelId="{C055BE00-7A77-4ED4-9AC6-2175D037E92B}" srcId="{AD0E1B39-710E-4144-BD73-F6570219DC14}" destId="{39396052-93C1-4E4B-A8DE-52AE8E6CA492}" srcOrd="2" destOrd="0" parTransId="{F8B2DD21-A0A7-4460-AF1E-FF6AB291709F}" sibTransId="{211A9C84-4492-44CC-94B3-CC53462664F0}"/>
    <dgm:cxn modelId="{5139A505-564D-804F-99A6-32315E11D854}" type="presOf" srcId="{AD0E1B39-710E-4144-BD73-F6570219DC14}" destId="{86473233-2143-144E-92C2-AE934DC6C7BD}" srcOrd="0" destOrd="0" presId="urn:microsoft.com/office/officeart/2005/8/layout/vList2"/>
    <dgm:cxn modelId="{0F295824-9179-4214-A2CB-14C411585DEC}" srcId="{AD0E1B39-710E-4144-BD73-F6570219DC14}" destId="{E891C528-CF27-4719-B11E-BF1B799E0CE7}" srcOrd="3" destOrd="0" parTransId="{836C785A-84AC-47DE-A545-2DEA2C66C69C}" sibTransId="{FC4B5E17-7664-412D-B169-A77D5374F412}"/>
    <dgm:cxn modelId="{4717CF73-87C2-2D41-BE4A-3130342BBD7C}" type="presOf" srcId="{F025C310-5C10-4FB9-A4D8-00420027B9CF}" destId="{E6C8F554-22AE-FE41-BF30-8C91ACE5B0C3}" srcOrd="0" destOrd="0" presId="urn:microsoft.com/office/officeart/2005/8/layout/vList2"/>
    <dgm:cxn modelId="{B0492A84-5A8C-EC42-9712-24B2109AA833}" type="presOf" srcId="{E891C528-CF27-4719-B11E-BF1B799E0CE7}" destId="{7A5B4607-4A52-8940-AD65-C68BE5AEFB65}" srcOrd="0" destOrd="0" presId="urn:microsoft.com/office/officeart/2005/8/layout/vList2"/>
    <dgm:cxn modelId="{53AA3A8B-FB20-4E11-9CB7-04AB9A215311}" srcId="{AD0E1B39-710E-4144-BD73-F6570219DC14}" destId="{45E0183F-9887-451B-BA95-7AD28F4CA6AA}" srcOrd="4" destOrd="0" parTransId="{A99D3C58-E463-49AB-9440-8D3BD16FE6FD}" sibTransId="{C5EA914C-D425-4848-90EF-C38A6988486C}"/>
    <dgm:cxn modelId="{4A0FC694-1202-4865-BDC9-0F5490B0BCA4}" srcId="{AD0E1B39-710E-4144-BD73-F6570219DC14}" destId="{34E6235A-AFA2-4F69-B2B3-F2D705B6A80D}" srcOrd="1" destOrd="0" parTransId="{7313A217-42FB-49C1-A77C-D28AA17022D7}" sibTransId="{A01FE7CB-C902-4B6E-8191-6E406C3F035C}"/>
    <dgm:cxn modelId="{C53B88CA-5515-4554-B42D-EEC8A2052669}" srcId="{AD0E1B39-710E-4144-BD73-F6570219DC14}" destId="{F025C310-5C10-4FB9-A4D8-00420027B9CF}" srcOrd="0" destOrd="0" parTransId="{C806C30C-276F-4ACC-B7CC-0EFDD4A20EC3}" sibTransId="{ACDFC6F0-CDAB-4297-A974-E64BFD559EA4}"/>
    <dgm:cxn modelId="{82C604DF-878F-1E4C-9A23-EA34A50AE036}" type="presOf" srcId="{34E6235A-AFA2-4F69-B2B3-F2D705B6A80D}" destId="{4D7FF73D-BEE0-2E43-969F-D381C12D046B}" srcOrd="0" destOrd="0" presId="urn:microsoft.com/office/officeart/2005/8/layout/vList2"/>
    <dgm:cxn modelId="{DEF422E6-1069-C047-B79A-B4520419B2AC}" type="presOf" srcId="{45E0183F-9887-451B-BA95-7AD28F4CA6AA}" destId="{F8E1EE7F-2A88-904D-987C-04F6080BE9DB}" srcOrd="0" destOrd="0" presId="urn:microsoft.com/office/officeart/2005/8/layout/vList2"/>
    <dgm:cxn modelId="{ECB00BFD-84EB-EA47-AB2F-19B280DC8167}" type="presOf" srcId="{39396052-93C1-4E4B-A8DE-52AE8E6CA492}" destId="{3DF145E6-641C-C94A-AC25-1F8C350AA932}" srcOrd="0" destOrd="0" presId="urn:microsoft.com/office/officeart/2005/8/layout/vList2"/>
    <dgm:cxn modelId="{F9559299-E970-0948-8069-CCA2C2E81D8C}" type="presParOf" srcId="{86473233-2143-144E-92C2-AE934DC6C7BD}" destId="{E6C8F554-22AE-FE41-BF30-8C91ACE5B0C3}" srcOrd="0" destOrd="0" presId="urn:microsoft.com/office/officeart/2005/8/layout/vList2"/>
    <dgm:cxn modelId="{7D0B6453-119F-9F4B-9C04-300675D4F24C}" type="presParOf" srcId="{86473233-2143-144E-92C2-AE934DC6C7BD}" destId="{8EC38C4D-B9B6-F848-9D3F-C01214913ABA}" srcOrd="1" destOrd="0" presId="urn:microsoft.com/office/officeart/2005/8/layout/vList2"/>
    <dgm:cxn modelId="{79ED62AE-E8B2-8344-91E2-017752EE318F}" type="presParOf" srcId="{86473233-2143-144E-92C2-AE934DC6C7BD}" destId="{4D7FF73D-BEE0-2E43-969F-D381C12D046B}" srcOrd="2" destOrd="0" presId="urn:microsoft.com/office/officeart/2005/8/layout/vList2"/>
    <dgm:cxn modelId="{F10C34B8-49EC-E142-9041-1C8BE80923AC}" type="presParOf" srcId="{86473233-2143-144E-92C2-AE934DC6C7BD}" destId="{83730B51-8C84-EE41-9380-2F3CE67AA568}" srcOrd="3" destOrd="0" presId="urn:microsoft.com/office/officeart/2005/8/layout/vList2"/>
    <dgm:cxn modelId="{15CD903A-5556-2845-BF2E-DC267FA708A7}" type="presParOf" srcId="{86473233-2143-144E-92C2-AE934DC6C7BD}" destId="{3DF145E6-641C-C94A-AC25-1F8C350AA932}" srcOrd="4" destOrd="0" presId="urn:microsoft.com/office/officeart/2005/8/layout/vList2"/>
    <dgm:cxn modelId="{430C1AB1-9D40-0543-95E3-B445C971A532}" type="presParOf" srcId="{86473233-2143-144E-92C2-AE934DC6C7BD}" destId="{43B0D71F-9C1C-B543-B5F7-980AF1D76A87}" srcOrd="5" destOrd="0" presId="urn:microsoft.com/office/officeart/2005/8/layout/vList2"/>
    <dgm:cxn modelId="{718B3FDE-3534-BC40-9567-B4871F3C0794}" type="presParOf" srcId="{86473233-2143-144E-92C2-AE934DC6C7BD}" destId="{7A5B4607-4A52-8940-AD65-C68BE5AEFB65}" srcOrd="6" destOrd="0" presId="urn:microsoft.com/office/officeart/2005/8/layout/vList2"/>
    <dgm:cxn modelId="{DE05B65E-D880-2D42-BD2B-4827E075344D}" type="presParOf" srcId="{86473233-2143-144E-92C2-AE934DC6C7BD}" destId="{F7E80296-52C8-754D-8B67-F26E34BC31E9}" srcOrd="7" destOrd="0" presId="urn:microsoft.com/office/officeart/2005/8/layout/vList2"/>
    <dgm:cxn modelId="{159E5815-05F5-E141-BD22-A4811039FBC5}" type="presParOf" srcId="{86473233-2143-144E-92C2-AE934DC6C7BD}" destId="{F8E1EE7F-2A88-904D-987C-04F6080BE9D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1C4BFC7-821E-4A9A-AEBF-A624DCAE22C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9B2BE65-4405-46B7-9D38-94BCF6C3F30E}">
      <dgm:prSet/>
      <dgm:spPr/>
      <dgm:t>
        <a:bodyPr/>
        <a:lstStyle/>
        <a:p>
          <a:r>
            <a:rPr lang="en-GB"/>
            <a:t>Double-edge sword.</a:t>
          </a:r>
          <a:endParaRPr lang="en-US"/>
        </a:p>
      </dgm:t>
    </dgm:pt>
    <dgm:pt modelId="{62DBB978-1450-4F84-92BC-9EB3E7DF4C51}" type="parTrans" cxnId="{425CFDF2-833E-4E3E-8B34-42F1101ACE58}">
      <dgm:prSet/>
      <dgm:spPr/>
      <dgm:t>
        <a:bodyPr/>
        <a:lstStyle/>
        <a:p>
          <a:endParaRPr lang="en-US"/>
        </a:p>
      </dgm:t>
    </dgm:pt>
    <dgm:pt modelId="{1379BDE5-E491-4154-B921-5865E408B743}" type="sibTrans" cxnId="{425CFDF2-833E-4E3E-8B34-42F1101ACE58}">
      <dgm:prSet/>
      <dgm:spPr/>
      <dgm:t>
        <a:bodyPr/>
        <a:lstStyle/>
        <a:p>
          <a:endParaRPr lang="en-US"/>
        </a:p>
      </dgm:t>
    </dgm:pt>
    <dgm:pt modelId="{45778058-7CE4-4E4B-BC28-5528B061F44C}">
      <dgm:prSet/>
      <dgm:spPr/>
      <dgm:t>
        <a:bodyPr/>
        <a:lstStyle/>
        <a:p>
          <a:r>
            <a:rPr lang="en-GB" dirty="0"/>
            <a:t>As of January 2021, there were 4.66 billion active internet users worldwide compared to only 361 million in 2000.</a:t>
          </a:r>
          <a:endParaRPr lang="en-US" dirty="0"/>
        </a:p>
      </dgm:t>
    </dgm:pt>
    <dgm:pt modelId="{2F229153-535A-4A95-BD89-C9E1B3C8A83B}" type="parTrans" cxnId="{6C0648F2-F87E-4275-978B-53CA918A23F6}">
      <dgm:prSet/>
      <dgm:spPr/>
      <dgm:t>
        <a:bodyPr/>
        <a:lstStyle/>
        <a:p>
          <a:endParaRPr lang="en-US"/>
        </a:p>
      </dgm:t>
    </dgm:pt>
    <dgm:pt modelId="{0BEF0C13-1926-4D39-9D86-D3721EB93F9D}" type="sibTrans" cxnId="{6C0648F2-F87E-4275-978B-53CA918A23F6}">
      <dgm:prSet/>
      <dgm:spPr/>
      <dgm:t>
        <a:bodyPr/>
        <a:lstStyle/>
        <a:p>
          <a:endParaRPr lang="en-US"/>
        </a:p>
      </dgm:t>
    </dgm:pt>
    <dgm:pt modelId="{7AE5558A-F24F-48AF-8ACE-66C56A342A0B}">
      <dgm:prSet/>
      <dgm:spPr/>
      <dgm:t>
        <a:bodyPr/>
        <a:lstStyle/>
        <a:p>
          <a:r>
            <a:rPr lang="en-GB"/>
            <a:t>Growth of social media – first social media site (myspace) was launched in 2004.</a:t>
          </a:r>
          <a:endParaRPr lang="en-US"/>
        </a:p>
      </dgm:t>
    </dgm:pt>
    <dgm:pt modelId="{1C8A1A99-8700-4316-909A-9552368F1102}" type="parTrans" cxnId="{28EA5A45-60CB-4F9B-9ED0-4EC6AE4C7850}">
      <dgm:prSet/>
      <dgm:spPr/>
      <dgm:t>
        <a:bodyPr/>
        <a:lstStyle/>
        <a:p>
          <a:endParaRPr lang="en-US"/>
        </a:p>
      </dgm:t>
    </dgm:pt>
    <dgm:pt modelId="{D9FA3A43-CB0D-4E9F-AFEE-5B36597D4416}" type="sibTrans" cxnId="{28EA5A45-60CB-4F9B-9ED0-4EC6AE4C7850}">
      <dgm:prSet/>
      <dgm:spPr/>
      <dgm:t>
        <a:bodyPr/>
        <a:lstStyle/>
        <a:p>
          <a:endParaRPr lang="en-US"/>
        </a:p>
      </dgm:t>
    </dgm:pt>
    <dgm:pt modelId="{6299EE95-60C9-4FE1-B466-121902B6BC7B}">
      <dgm:prSet/>
      <dgm:spPr/>
      <dgm:t>
        <a:bodyPr/>
        <a:lstStyle/>
        <a:p>
          <a:r>
            <a:rPr lang="en-GB"/>
            <a:t>Facebook was launched in 2008 with approximately 200 million users and in 2019 had approximately 2 billion users.</a:t>
          </a:r>
          <a:endParaRPr lang="en-US"/>
        </a:p>
      </dgm:t>
    </dgm:pt>
    <dgm:pt modelId="{800F4679-3D3D-4EA0-A38A-A0B1BE2C2C62}" type="parTrans" cxnId="{5BEC3A10-921F-442C-8EBA-87AF74996104}">
      <dgm:prSet/>
      <dgm:spPr/>
      <dgm:t>
        <a:bodyPr/>
        <a:lstStyle/>
        <a:p>
          <a:endParaRPr lang="en-US"/>
        </a:p>
      </dgm:t>
    </dgm:pt>
    <dgm:pt modelId="{3E56CA62-98A2-4E6D-8968-FF8FC938D0D8}" type="sibTrans" cxnId="{5BEC3A10-921F-442C-8EBA-87AF74996104}">
      <dgm:prSet/>
      <dgm:spPr/>
      <dgm:t>
        <a:bodyPr/>
        <a:lstStyle/>
        <a:p>
          <a:endParaRPr lang="en-US"/>
        </a:p>
      </dgm:t>
    </dgm:pt>
    <dgm:pt modelId="{DE9C6F78-1833-4E0E-8A08-0F02BFD2D926}">
      <dgm:prSet/>
      <dgm:spPr/>
      <dgm:t>
        <a:bodyPr/>
        <a:lstStyle/>
        <a:p>
          <a:r>
            <a:rPr lang="en-GB" dirty="0"/>
            <a:t>‘’Internet technology makes it easy for an individual to communicate with relative anonymity, quickly and effectively across borders, to an almost limitless audience.’’</a:t>
          </a:r>
          <a:br>
            <a:rPr lang="en-GB" dirty="0"/>
          </a:br>
          <a:r>
            <a:rPr lang="en-GB" dirty="0"/>
            <a:t>									(UNODC, 2012, p.3).</a:t>
          </a:r>
          <a:endParaRPr lang="en-US" dirty="0"/>
        </a:p>
      </dgm:t>
    </dgm:pt>
    <dgm:pt modelId="{962A96D6-755F-460F-B8B0-405A5987B2F1}" type="parTrans" cxnId="{2291DFA8-AC7D-45DA-B177-06CF0C0F2A64}">
      <dgm:prSet/>
      <dgm:spPr/>
      <dgm:t>
        <a:bodyPr/>
        <a:lstStyle/>
        <a:p>
          <a:endParaRPr lang="en-US"/>
        </a:p>
      </dgm:t>
    </dgm:pt>
    <dgm:pt modelId="{DD91D736-E2E3-4B1A-A61C-F6AAD188F023}" type="sibTrans" cxnId="{2291DFA8-AC7D-45DA-B177-06CF0C0F2A64}">
      <dgm:prSet/>
      <dgm:spPr/>
      <dgm:t>
        <a:bodyPr/>
        <a:lstStyle/>
        <a:p>
          <a:endParaRPr lang="en-US"/>
        </a:p>
      </dgm:t>
    </dgm:pt>
    <dgm:pt modelId="{E76C957A-0078-1543-8B98-D1941BB3D9B0}" type="pres">
      <dgm:prSet presAssocID="{C1C4BFC7-821E-4A9A-AEBF-A624DCAE22CB}" presName="diagram" presStyleCnt="0">
        <dgm:presLayoutVars>
          <dgm:dir/>
          <dgm:resizeHandles val="exact"/>
        </dgm:presLayoutVars>
      </dgm:prSet>
      <dgm:spPr/>
    </dgm:pt>
    <dgm:pt modelId="{0BB3EDA7-07B7-D94E-92F9-FCE855B291E1}" type="pres">
      <dgm:prSet presAssocID="{A9B2BE65-4405-46B7-9D38-94BCF6C3F30E}" presName="node" presStyleLbl="node1" presStyleIdx="0" presStyleCnt="5">
        <dgm:presLayoutVars>
          <dgm:bulletEnabled val="1"/>
        </dgm:presLayoutVars>
      </dgm:prSet>
      <dgm:spPr/>
    </dgm:pt>
    <dgm:pt modelId="{A3484BA2-F216-2940-BD69-AD14A129DDC4}" type="pres">
      <dgm:prSet presAssocID="{1379BDE5-E491-4154-B921-5865E408B743}" presName="sibTrans" presStyleCnt="0"/>
      <dgm:spPr/>
    </dgm:pt>
    <dgm:pt modelId="{A88C238B-DF51-7149-9DE6-0E7D4425BE68}" type="pres">
      <dgm:prSet presAssocID="{45778058-7CE4-4E4B-BC28-5528B061F44C}" presName="node" presStyleLbl="node1" presStyleIdx="1" presStyleCnt="5">
        <dgm:presLayoutVars>
          <dgm:bulletEnabled val="1"/>
        </dgm:presLayoutVars>
      </dgm:prSet>
      <dgm:spPr/>
    </dgm:pt>
    <dgm:pt modelId="{F4F8D316-9966-B642-914A-AC12696AFE56}" type="pres">
      <dgm:prSet presAssocID="{0BEF0C13-1926-4D39-9D86-D3721EB93F9D}" presName="sibTrans" presStyleCnt="0"/>
      <dgm:spPr/>
    </dgm:pt>
    <dgm:pt modelId="{1694580F-3235-0F47-AEA3-216C964E02FF}" type="pres">
      <dgm:prSet presAssocID="{7AE5558A-F24F-48AF-8ACE-66C56A342A0B}" presName="node" presStyleLbl="node1" presStyleIdx="2" presStyleCnt="5">
        <dgm:presLayoutVars>
          <dgm:bulletEnabled val="1"/>
        </dgm:presLayoutVars>
      </dgm:prSet>
      <dgm:spPr/>
    </dgm:pt>
    <dgm:pt modelId="{8A207840-56E0-A049-9A96-D96D84E98229}" type="pres">
      <dgm:prSet presAssocID="{D9FA3A43-CB0D-4E9F-AFEE-5B36597D4416}" presName="sibTrans" presStyleCnt="0"/>
      <dgm:spPr/>
    </dgm:pt>
    <dgm:pt modelId="{F06F8472-1ED1-AE41-81E6-E7BBAF86D316}" type="pres">
      <dgm:prSet presAssocID="{6299EE95-60C9-4FE1-B466-121902B6BC7B}" presName="node" presStyleLbl="node1" presStyleIdx="3" presStyleCnt="5">
        <dgm:presLayoutVars>
          <dgm:bulletEnabled val="1"/>
        </dgm:presLayoutVars>
      </dgm:prSet>
      <dgm:spPr/>
    </dgm:pt>
    <dgm:pt modelId="{2E84F1F2-760B-A044-9611-747E2C78A236}" type="pres">
      <dgm:prSet presAssocID="{3E56CA62-98A2-4E6D-8968-FF8FC938D0D8}" presName="sibTrans" presStyleCnt="0"/>
      <dgm:spPr/>
    </dgm:pt>
    <dgm:pt modelId="{00F83013-8B1A-0543-AE1F-464149627BFF}" type="pres">
      <dgm:prSet presAssocID="{DE9C6F78-1833-4E0E-8A08-0F02BFD2D926}" presName="node" presStyleLbl="node1" presStyleIdx="4" presStyleCnt="5">
        <dgm:presLayoutVars>
          <dgm:bulletEnabled val="1"/>
        </dgm:presLayoutVars>
      </dgm:prSet>
      <dgm:spPr/>
    </dgm:pt>
  </dgm:ptLst>
  <dgm:cxnLst>
    <dgm:cxn modelId="{0D32810D-36AA-C14B-B0ED-B3EBD0BBF967}" type="presOf" srcId="{A9B2BE65-4405-46B7-9D38-94BCF6C3F30E}" destId="{0BB3EDA7-07B7-D94E-92F9-FCE855B291E1}" srcOrd="0" destOrd="0" presId="urn:microsoft.com/office/officeart/2005/8/layout/default"/>
    <dgm:cxn modelId="{5BEC3A10-921F-442C-8EBA-87AF74996104}" srcId="{C1C4BFC7-821E-4A9A-AEBF-A624DCAE22CB}" destId="{6299EE95-60C9-4FE1-B466-121902B6BC7B}" srcOrd="3" destOrd="0" parTransId="{800F4679-3D3D-4EA0-A38A-A0B1BE2C2C62}" sibTransId="{3E56CA62-98A2-4E6D-8968-FF8FC938D0D8}"/>
    <dgm:cxn modelId="{B89A9714-9304-7541-898F-8A3BC51522CE}" type="presOf" srcId="{6299EE95-60C9-4FE1-B466-121902B6BC7B}" destId="{F06F8472-1ED1-AE41-81E6-E7BBAF86D316}" srcOrd="0" destOrd="0" presId="urn:microsoft.com/office/officeart/2005/8/layout/default"/>
    <dgm:cxn modelId="{28EA5A45-60CB-4F9B-9ED0-4EC6AE4C7850}" srcId="{C1C4BFC7-821E-4A9A-AEBF-A624DCAE22CB}" destId="{7AE5558A-F24F-48AF-8ACE-66C56A342A0B}" srcOrd="2" destOrd="0" parTransId="{1C8A1A99-8700-4316-909A-9552368F1102}" sibTransId="{D9FA3A43-CB0D-4E9F-AFEE-5B36597D4416}"/>
    <dgm:cxn modelId="{EEAE8E87-6784-0144-98D2-13E8F4F44041}" type="presOf" srcId="{7AE5558A-F24F-48AF-8ACE-66C56A342A0B}" destId="{1694580F-3235-0F47-AEA3-216C964E02FF}" srcOrd="0" destOrd="0" presId="urn:microsoft.com/office/officeart/2005/8/layout/default"/>
    <dgm:cxn modelId="{1FAFF28E-31F0-2A48-AA2B-1C01A21688B8}" type="presOf" srcId="{C1C4BFC7-821E-4A9A-AEBF-A624DCAE22CB}" destId="{E76C957A-0078-1543-8B98-D1941BB3D9B0}" srcOrd="0" destOrd="0" presId="urn:microsoft.com/office/officeart/2005/8/layout/default"/>
    <dgm:cxn modelId="{2291DFA8-AC7D-45DA-B177-06CF0C0F2A64}" srcId="{C1C4BFC7-821E-4A9A-AEBF-A624DCAE22CB}" destId="{DE9C6F78-1833-4E0E-8A08-0F02BFD2D926}" srcOrd="4" destOrd="0" parTransId="{962A96D6-755F-460F-B8B0-405A5987B2F1}" sibTransId="{DD91D736-E2E3-4B1A-A61C-F6AAD188F023}"/>
    <dgm:cxn modelId="{931C1FCF-0D2D-3C4B-AC4A-D97261138BFB}" type="presOf" srcId="{45778058-7CE4-4E4B-BC28-5528B061F44C}" destId="{A88C238B-DF51-7149-9DE6-0E7D4425BE68}" srcOrd="0" destOrd="0" presId="urn:microsoft.com/office/officeart/2005/8/layout/default"/>
    <dgm:cxn modelId="{4460E0E6-6FC9-8149-A000-6DD0DEDFBF85}" type="presOf" srcId="{DE9C6F78-1833-4E0E-8A08-0F02BFD2D926}" destId="{00F83013-8B1A-0543-AE1F-464149627BFF}" srcOrd="0" destOrd="0" presId="urn:microsoft.com/office/officeart/2005/8/layout/default"/>
    <dgm:cxn modelId="{6C0648F2-F87E-4275-978B-53CA918A23F6}" srcId="{C1C4BFC7-821E-4A9A-AEBF-A624DCAE22CB}" destId="{45778058-7CE4-4E4B-BC28-5528B061F44C}" srcOrd="1" destOrd="0" parTransId="{2F229153-535A-4A95-BD89-C9E1B3C8A83B}" sibTransId="{0BEF0C13-1926-4D39-9D86-D3721EB93F9D}"/>
    <dgm:cxn modelId="{425CFDF2-833E-4E3E-8B34-42F1101ACE58}" srcId="{C1C4BFC7-821E-4A9A-AEBF-A624DCAE22CB}" destId="{A9B2BE65-4405-46B7-9D38-94BCF6C3F30E}" srcOrd="0" destOrd="0" parTransId="{62DBB978-1450-4F84-92BC-9EB3E7DF4C51}" sibTransId="{1379BDE5-E491-4154-B921-5865E408B743}"/>
    <dgm:cxn modelId="{B71C8740-A4C5-C045-9374-D34E84B831E8}" type="presParOf" srcId="{E76C957A-0078-1543-8B98-D1941BB3D9B0}" destId="{0BB3EDA7-07B7-D94E-92F9-FCE855B291E1}" srcOrd="0" destOrd="0" presId="urn:microsoft.com/office/officeart/2005/8/layout/default"/>
    <dgm:cxn modelId="{5BBFCFC5-4A29-7043-8FF8-4B50CB37EEF3}" type="presParOf" srcId="{E76C957A-0078-1543-8B98-D1941BB3D9B0}" destId="{A3484BA2-F216-2940-BD69-AD14A129DDC4}" srcOrd="1" destOrd="0" presId="urn:microsoft.com/office/officeart/2005/8/layout/default"/>
    <dgm:cxn modelId="{5553FA50-A141-604C-AB97-CF14746F7179}" type="presParOf" srcId="{E76C957A-0078-1543-8B98-D1941BB3D9B0}" destId="{A88C238B-DF51-7149-9DE6-0E7D4425BE68}" srcOrd="2" destOrd="0" presId="urn:microsoft.com/office/officeart/2005/8/layout/default"/>
    <dgm:cxn modelId="{1FDF8F3B-ACC8-0741-BAB5-1FD132B821A7}" type="presParOf" srcId="{E76C957A-0078-1543-8B98-D1941BB3D9B0}" destId="{F4F8D316-9966-B642-914A-AC12696AFE56}" srcOrd="3" destOrd="0" presId="urn:microsoft.com/office/officeart/2005/8/layout/default"/>
    <dgm:cxn modelId="{DDAF490A-D92D-3F47-A281-2E9B28F67599}" type="presParOf" srcId="{E76C957A-0078-1543-8B98-D1941BB3D9B0}" destId="{1694580F-3235-0F47-AEA3-216C964E02FF}" srcOrd="4" destOrd="0" presId="urn:microsoft.com/office/officeart/2005/8/layout/default"/>
    <dgm:cxn modelId="{5C28F51C-C770-A648-B4B8-767B2AC7BE09}" type="presParOf" srcId="{E76C957A-0078-1543-8B98-D1941BB3D9B0}" destId="{8A207840-56E0-A049-9A96-D96D84E98229}" srcOrd="5" destOrd="0" presId="urn:microsoft.com/office/officeart/2005/8/layout/default"/>
    <dgm:cxn modelId="{9DB0B6BC-6E14-EA44-A8E8-6CA13D4847B9}" type="presParOf" srcId="{E76C957A-0078-1543-8B98-D1941BB3D9B0}" destId="{F06F8472-1ED1-AE41-81E6-E7BBAF86D316}" srcOrd="6" destOrd="0" presId="urn:microsoft.com/office/officeart/2005/8/layout/default"/>
    <dgm:cxn modelId="{1EF610ED-A934-0448-9197-227F0206F0DD}" type="presParOf" srcId="{E76C957A-0078-1543-8B98-D1941BB3D9B0}" destId="{2E84F1F2-760B-A044-9611-747E2C78A236}" srcOrd="7" destOrd="0" presId="urn:microsoft.com/office/officeart/2005/8/layout/default"/>
    <dgm:cxn modelId="{435D3822-B183-9B45-AC6D-7697AE0432A6}" type="presParOf" srcId="{E76C957A-0078-1543-8B98-D1941BB3D9B0}" destId="{00F83013-8B1A-0543-AE1F-464149627BF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5BB1B37-6DED-4E3A-A440-62D40FAAA55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E2E5AA6-8639-4A18-BD4E-6E84396BF56B}">
      <dgm:prSet/>
      <dgm:spPr/>
      <dgm:t>
        <a:bodyPr/>
        <a:lstStyle/>
        <a:p>
          <a:r>
            <a:rPr lang="en-GB" dirty="0"/>
            <a:t>Online training ground – dissemination of practical guides in the form of manuals, audio, video, information and advice. Topics like ‘’how to join terrorist organisations; how to construct explosives, firearms or other weapons or hazardous materials; and how to plan and execute terrorist attacks’’.</a:t>
          </a:r>
          <a:endParaRPr lang="en-US" dirty="0"/>
        </a:p>
      </dgm:t>
    </dgm:pt>
    <dgm:pt modelId="{E530E566-3AB9-4D92-99E8-036CD2CF9A40}" type="parTrans" cxnId="{D1360AF4-E70D-4E3C-9E65-35425BE15936}">
      <dgm:prSet/>
      <dgm:spPr/>
      <dgm:t>
        <a:bodyPr/>
        <a:lstStyle/>
        <a:p>
          <a:endParaRPr lang="en-US"/>
        </a:p>
      </dgm:t>
    </dgm:pt>
    <dgm:pt modelId="{D2F26922-C058-4A62-B386-F79482FD9805}" type="sibTrans" cxnId="{D1360AF4-E70D-4E3C-9E65-35425BE15936}">
      <dgm:prSet/>
      <dgm:spPr/>
      <dgm:t>
        <a:bodyPr/>
        <a:lstStyle/>
        <a:p>
          <a:endParaRPr lang="en-US"/>
        </a:p>
      </dgm:t>
    </dgm:pt>
    <dgm:pt modelId="{7D4AF5A8-C57C-4796-AA0A-BC9B9F8E81AB}">
      <dgm:prSet/>
      <dgm:spPr/>
      <dgm:t>
        <a:bodyPr/>
        <a:lstStyle/>
        <a:p>
          <a:r>
            <a:rPr lang="en-GB" dirty="0"/>
            <a:t>Virtual training camp – used to share methods, techniques, operational knowledge specific to terrorism and terrorist attacks. </a:t>
          </a:r>
          <a:br>
            <a:rPr lang="en-GB" dirty="0"/>
          </a:br>
          <a:r>
            <a:rPr lang="en-GB" dirty="0"/>
            <a:t>							     		(UNODC, 2012, p. 8).</a:t>
          </a:r>
          <a:endParaRPr lang="en-US" dirty="0"/>
        </a:p>
      </dgm:t>
    </dgm:pt>
    <dgm:pt modelId="{10C9AF0A-2FB7-4576-BD2D-164E103D587D}" type="parTrans" cxnId="{06172B8F-66DB-45F0-90EB-7A601A60F760}">
      <dgm:prSet/>
      <dgm:spPr/>
      <dgm:t>
        <a:bodyPr/>
        <a:lstStyle/>
        <a:p>
          <a:endParaRPr lang="en-US"/>
        </a:p>
      </dgm:t>
    </dgm:pt>
    <dgm:pt modelId="{61C84D65-6A74-4A42-BAB2-22FCF908B437}" type="sibTrans" cxnId="{06172B8F-66DB-45F0-90EB-7A601A60F760}">
      <dgm:prSet/>
      <dgm:spPr/>
      <dgm:t>
        <a:bodyPr/>
        <a:lstStyle/>
        <a:p>
          <a:endParaRPr lang="en-US"/>
        </a:p>
      </dgm:t>
    </dgm:pt>
    <dgm:pt modelId="{BA2EA954-12D7-45F8-AAD5-29004907873B}">
      <dgm:prSet/>
      <dgm:spPr/>
      <dgm:t>
        <a:bodyPr/>
        <a:lstStyle/>
        <a:p>
          <a:r>
            <a:rPr lang="en-GB"/>
            <a:t>Chatrooms – jihadist websites host newsgroups, chatrooms, discussion forums which serve as a means to facilitate conversations among like-minded followers. Ideological content is rife – dissemination of propaganda, recruitment and training can take place in chatrooms.</a:t>
          </a:r>
          <a:endParaRPr lang="en-US"/>
        </a:p>
      </dgm:t>
    </dgm:pt>
    <dgm:pt modelId="{7BE8A60F-5237-4875-A0E8-E1FAFD50F60F}" type="parTrans" cxnId="{198C6A3D-EF92-4D15-8194-AF98A5033B56}">
      <dgm:prSet/>
      <dgm:spPr/>
      <dgm:t>
        <a:bodyPr/>
        <a:lstStyle/>
        <a:p>
          <a:endParaRPr lang="en-US"/>
        </a:p>
      </dgm:t>
    </dgm:pt>
    <dgm:pt modelId="{62BA965C-78E1-4376-A383-86D19110D944}" type="sibTrans" cxnId="{198C6A3D-EF92-4D15-8194-AF98A5033B56}">
      <dgm:prSet/>
      <dgm:spPr/>
      <dgm:t>
        <a:bodyPr/>
        <a:lstStyle/>
        <a:p>
          <a:endParaRPr lang="en-US"/>
        </a:p>
      </dgm:t>
    </dgm:pt>
    <dgm:pt modelId="{6D5CFAB3-BAE5-C649-AB9E-98B67811DA99}" type="pres">
      <dgm:prSet presAssocID="{35BB1B37-6DED-4E3A-A440-62D40FAAA55F}" presName="linear" presStyleCnt="0">
        <dgm:presLayoutVars>
          <dgm:animLvl val="lvl"/>
          <dgm:resizeHandles val="exact"/>
        </dgm:presLayoutVars>
      </dgm:prSet>
      <dgm:spPr/>
    </dgm:pt>
    <dgm:pt modelId="{22B8A767-7B10-E94D-8CA6-77D7F7323C72}" type="pres">
      <dgm:prSet presAssocID="{2E2E5AA6-8639-4A18-BD4E-6E84396BF56B}" presName="parentText" presStyleLbl="node1" presStyleIdx="0" presStyleCnt="3">
        <dgm:presLayoutVars>
          <dgm:chMax val="0"/>
          <dgm:bulletEnabled val="1"/>
        </dgm:presLayoutVars>
      </dgm:prSet>
      <dgm:spPr/>
    </dgm:pt>
    <dgm:pt modelId="{F3CD7635-EE5F-A740-AC21-0D808E9581DA}" type="pres">
      <dgm:prSet presAssocID="{D2F26922-C058-4A62-B386-F79482FD9805}" presName="spacer" presStyleCnt="0"/>
      <dgm:spPr/>
    </dgm:pt>
    <dgm:pt modelId="{C4CCD358-C384-2944-995B-5DBBD325AC17}" type="pres">
      <dgm:prSet presAssocID="{7D4AF5A8-C57C-4796-AA0A-BC9B9F8E81AB}" presName="parentText" presStyleLbl="node1" presStyleIdx="1" presStyleCnt="3">
        <dgm:presLayoutVars>
          <dgm:chMax val="0"/>
          <dgm:bulletEnabled val="1"/>
        </dgm:presLayoutVars>
      </dgm:prSet>
      <dgm:spPr/>
    </dgm:pt>
    <dgm:pt modelId="{C39ACA52-49EE-F541-ABC6-DDFDADA6E18A}" type="pres">
      <dgm:prSet presAssocID="{61C84D65-6A74-4A42-BAB2-22FCF908B437}" presName="spacer" presStyleCnt="0"/>
      <dgm:spPr/>
    </dgm:pt>
    <dgm:pt modelId="{74CCE469-C7D8-2242-85C1-6A81C55E0E50}" type="pres">
      <dgm:prSet presAssocID="{BA2EA954-12D7-45F8-AAD5-29004907873B}" presName="parentText" presStyleLbl="node1" presStyleIdx="2" presStyleCnt="3">
        <dgm:presLayoutVars>
          <dgm:chMax val="0"/>
          <dgm:bulletEnabled val="1"/>
        </dgm:presLayoutVars>
      </dgm:prSet>
      <dgm:spPr/>
    </dgm:pt>
  </dgm:ptLst>
  <dgm:cxnLst>
    <dgm:cxn modelId="{F4C8D631-90A5-8C41-9527-E3A0B243018A}" type="presOf" srcId="{7D4AF5A8-C57C-4796-AA0A-BC9B9F8E81AB}" destId="{C4CCD358-C384-2944-995B-5DBBD325AC17}" srcOrd="0" destOrd="0" presId="urn:microsoft.com/office/officeart/2005/8/layout/vList2"/>
    <dgm:cxn modelId="{198C6A3D-EF92-4D15-8194-AF98A5033B56}" srcId="{35BB1B37-6DED-4E3A-A440-62D40FAAA55F}" destId="{BA2EA954-12D7-45F8-AAD5-29004907873B}" srcOrd="2" destOrd="0" parTransId="{7BE8A60F-5237-4875-A0E8-E1FAFD50F60F}" sibTransId="{62BA965C-78E1-4376-A383-86D19110D944}"/>
    <dgm:cxn modelId="{E5D1AA85-1D00-3F43-AAD6-91F38EFAF71D}" type="presOf" srcId="{35BB1B37-6DED-4E3A-A440-62D40FAAA55F}" destId="{6D5CFAB3-BAE5-C649-AB9E-98B67811DA99}" srcOrd="0" destOrd="0" presId="urn:microsoft.com/office/officeart/2005/8/layout/vList2"/>
    <dgm:cxn modelId="{06172B8F-66DB-45F0-90EB-7A601A60F760}" srcId="{35BB1B37-6DED-4E3A-A440-62D40FAAA55F}" destId="{7D4AF5A8-C57C-4796-AA0A-BC9B9F8E81AB}" srcOrd="1" destOrd="0" parTransId="{10C9AF0A-2FB7-4576-BD2D-164E103D587D}" sibTransId="{61C84D65-6A74-4A42-BAB2-22FCF908B437}"/>
    <dgm:cxn modelId="{957F439B-59AF-C44D-B983-6ED7FAA8DC77}" type="presOf" srcId="{2E2E5AA6-8639-4A18-BD4E-6E84396BF56B}" destId="{22B8A767-7B10-E94D-8CA6-77D7F7323C72}" srcOrd="0" destOrd="0" presId="urn:microsoft.com/office/officeart/2005/8/layout/vList2"/>
    <dgm:cxn modelId="{C2F4C69D-BC13-7741-8E23-75475EE80072}" type="presOf" srcId="{BA2EA954-12D7-45F8-AAD5-29004907873B}" destId="{74CCE469-C7D8-2242-85C1-6A81C55E0E50}" srcOrd="0" destOrd="0" presId="urn:microsoft.com/office/officeart/2005/8/layout/vList2"/>
    <dgm:cxn modelId="{D1360AF4-E70D-4E3C-9E65-35425BE15936}" srcId="{35BB1B37-6DED-4E3A-A440-62D40FAAA55F}" destId="{2E2E5AA6-8639-4A18-BD4E-6E84396BF56B}" srcOrd="0" destOrd="0" parTransId="{E530E566-3AB9-4D92-99E8-036CD2CF9A40}" sibTransId="{D2F26922-C058-4A62-B386-F79482FD9805}"/>
    <dgm:cxn modelId="{38782C1B-6CB4-DB41-A8F9-048DE26CC012}" type="presParOf" srcId="{6D5CFAB3-BAE5-C649-AB9E-98B67811DA99}" destId="{22B8A767-7B10-E94D-8CA6-77D7F7323C72}" srcOrd="0" destOrd="0" presId="urn:microsoft.com/office/officeart/2005/8/layout/vList2"/>
    <dgm:cxn modelId="{D669FF8C-A9B1-4141-A5F2-74381D75D481}" type="presParOf" srcId="{6D5CFAB3-BAE5-C649-AB9E-98B67811DA99}" destId="{F3CD7635-EE5F-A740-AC21-0D808E9581DA}" srcOrd="1" destOrd="0" presId="urn:microsoft.com/office/officeart/2005/8/layout/vList2"/>
    <dgm:cxn modelId="{3611F6D3-5E05-7C49-88D6-2049F1D2548B}" type="presParOf" srcId="{6D5CFAB3-BAE5-C649-AB9E-98B67811DA99}" destId="{C4CCD358-C384-2944-995B-5DBBD325AC17}" srcOrd="2" destOrd="0" presId="urn:microsoft.com/office/officeart/2005/8/layout/vList2"/>
    <dgm:cxn modelId="{EBE9E9B5-1E7D-B64E-B773-A7D763EF9342}" type="presParOf" srcId="{6D5CFAB3-BAE5-C649-AB9E-98B67811DA99}" destId="{C39ACA52-49EE-F541-ABC6-DDFDADA6E18A}" srcOrd="3" destOrd="0" presId="urn:microsoft.com/office/officeart/2005/8/layout/vList2"/>
    <dgm:cxn modelId="{FFDFDF85-5120-4D48-A2BC-E48A84451A96}" type="presParOf" srcId="{6D5CFAB3-BAE5-C649-AB9E-98B67811DA99}" destId="{74CCE469-C7D8-2242-85C1-6A81C55E0E5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E32DF09-A0BE-4C9D-856C-AACE6355A2F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C0223EC-5892-400D-83C6-1CEF9D64120F}">
      <dgm:prSet/>
      <dgm:spPr/>
      <dgm:t>
        <a:bodyPr/>
        <a:lstStyle/>
        <a:p>
          <a:r>
            <a:rPr lang="en-GB"/>
            <a:t>‘’Lone actors can be associates or members of a terrorist network who are acting autonomously, or may be unconnected to any network, but have been influenced by terrorist or extremist propaganda.’’ </a:t>
          </a:r>
          <a:br>
            <a:rPr lang="en-GB"/>
          </a:br>
          <a:r>
            <a:rPr lang="en-GB"/>
            <a:t>						(HM Government, 2018, p.17).</a:t>
          </a:r>
          <a:endParaRPr lang="en-US"/>
        </a:p>
      </dgm:t>
    </dgm:pt>
    <dgm:pt modelId="{701DCB83-0CBA-4FE5-982E-387F28A29302}" type="parTrans" cxnId="{F64F6554-9B3D-4DF4-AB7C-D3EC0F78B19F}">
      <dgm:prSet/>
      <dgm:spPr/>
      <dgm:t>
        <a:bodyPr/>
        <a:lstStyle/>
        <a:p>
          <a:endParaRPr lang="en-US"/>
        </a:p>
      </dgm:t>
    </dgm:pt>
    <dgm:pt modelId="{163AC13C-2178-43BC-83CC-B404300186EA}" type="sibTrans" cxnId="{F64F6554-9B3D-4DF4-AB7C-D3EC0F78B19F}">
      <dgm:prSet/>
      <dgm:spPr/>
      <dgm:t>
        <a:bodyPr/>
        <a:lstStyle/>
        <a:p>
          <a:endParaRPr lang="en-US"/>
        </a:p>
      </dgm:t>
    </dgm:pt>
    <dgm:pt modelId="{939E193C-E3A8-4983-AEB9-041B067D29F3}">
      <dgm:prSet/>
      <dgm:spPr/>
      <dgm:t>
        <a:bodyPr/>
        <a:lstStyle/>
        <a:p>
          <a:r>
            <a:rPr lang="en-GB"/>
            <a:t>Al Qaeda regularly to incite lone wolf attacks.</a:t>
          </a:r>
          <a:endParaRPr lang="en-US"/>
        </a:p>
      </dgm:t>
    </dgm:pt>
    <dgm:pt modelId="{D9EA4807-6A70-49DB-8949-1F78F0E786DD}" type="parTrans" cxnId="{3234E6E8-AECC-4B33-A740-E01C0B1FE454}">
      <dgm:prSet/>
      <dgm:spPr/>
      <dgm:t>
        <a:bodyPr/>
        <a:lstStyle/>
        <a:p>
          <a:endParaRPr lang="en-US"/>
        </a:p>
      </dgm:t>
    </dgm:pt>
    <dgm:pt modelId="{A58317DE-8765-490B-B9EE-5D0DC467B214}" type="sibTrans" cxnId="{3234E6E8-AECC-4B33-A740-E01C0B1FE454}">
      <dgm:prSet/>
      <dgm:spPr/>
      <dgm:t>
        <a:bodyPr/>
        <a:lstStyle/>
        <a:p>
          <a:endParaRPr lang="en-US"/>
        </a:p>
      </dgm:t>
    </dgm:pt>
    <dgm:pt modelId="{3C2FB52C-0437-47C1-A6C8-CC2826306794}">
      <dgm:prSet/>
      <dgm:spPr/>
      <dgm:t>
        <a:bodyPr/>
        <a:lstStyle/>
        <a:p>
          <a:r>
            <a:rPr lang="en-GB"/>
            <a:t>The internet has aided in the growth of the phenomenon – allows for individuals around the world to be part of virtual communities. </a:t>
          </a:r>
          <a:endParaRPr lang="en-US"/>
        </a:p>
      </dgm:t>
    </dgm:pt>
    <dgm:pt modelId="{E74555AF-BBB5-4E14-B8C3-7B41302C2E89}" type="parTrans" cxnId="{064CE454-8D57-49C3-B4A4-9C2B8FDB7DDB}">
      <dgm:prSet/>
      <dgm:spPr/>
      <dgm:t>
        <a:bodyPr/>
        <a:lstStyle/>
        <a:p>
          <a:endParaRPr lang="en-US"/>
        </a:p>
      </dgm:t>
    </dgm:pt>
    <dgm:pt modelId="{CA905F10-098B-440D-BF23-CB870C1D3510}" type="sibTrans" cxnId="{064CE454-8D57-49C3-B4A4-9C2B8FDB7DDB}">
      <dgm:prSet/>
      <dgm:spPr/>
      <dgm:t>
        <a:bodyPr/>
        <a:lstStyle/>
        <a:p>
          <a:endParaRPr lang="en-US"/>
        </a:p>
      </dgm:t>
    </dgm:pt>
    <dgm:pt modelId="{6C5209EF-4815-4934-8E61-100427F91D3B}">
      <dgm:prSet/>
      <dgm:spPr/>
      <dgm:t>
        <a:bodyPr/>
        <a:lstStyle/>
        <a:p>
          <a:r>
            <a:rPr lang="en-GB"/>
            <a:t>Online chatrooms and the internet has allowed for the process of radicalisation to be done online, people to be educated by like-minded individuals and supporters and supported in planning and executing attacks. </a:t>
          </a:r>
          <a:endParaRPr lang="en-US"/>
        </a:p>
      </dgm:t>
    </dgm:pt>
    <dgm:pt modelId="{E9CE0890-AD9C-4ECF-9ED2-DEDF5ABA7EBC}" type="parTrans" cxnId="{82CD7AFC-2729-4DAC-8C6F-2D86AD8E9F30}">
      <dgm:prSet/>
      <dgm:spPr/>
      <dgm:t>
        <a:bodyPr/>
        <a:lstStyle/>
        <a:p>
          <a:endParaRPr lang="en-US"/>
        </a:p>
      </dgm:t>
    </dgm:pt>
    <dgm:pt modelId="{0E7FB0DE-67B4-4876-BD18-7735204CA0B4}" type="sibTrans" cxnId="{82CD7AFC-2729-4DAC-8C6F-2D86AD8E9F30}">
      <dgm:prSet/>
      <dgm:spPr/>
      <dgm:t>
        <a:bodyPr/>
        <a:lstStyle/>
        <a:p>
          <a:endParaRPr lang="en-US"/>
        </a:p>
      </dgm:t>
    </dgm:pt>
    <dgm:pt modelId="{01490C17-986A-5E4E-B54C-25BD27161E09}" type="pres">
      <dgm:prSet presAssocID="{9E32DF09-A0BE-4C9D-856C-AACE6355A2FC}" presName="vert0" presStyleCnt="0">
        <dgm:presLayoutVars>
          <dgm:dir/>
          <dgm:animOne val="branch"/>
          <dgm:animLvl val="lvl"/>
        </dgm:presLayoutVars>
      </dgm:prSet>
      <dgm:spPr/>
    </dgm:pt>
    <dgm:pt modelId="{BB187BB8-C494-4E4E-BA03-843774633EC6}" type="pres">
      <dgm:prSet presAssocID="{9C0223EC-5892-400D-83C6-1CEF9D64120F}" presName="thickLine" presStyleLbl="alignNode1" presStyleIdx="0" presStyleCnt="4"/>
      <dgm:spPr/>
    </dgm:pt>
    <dgm:pt modelId="{27F6BC51-2BAD-8A4B-9508-7402144ADDFD}" type="pres">
      <dgm:prSet presAssocID="{9C0223EC-5892-400D-83C6-1CEF9D64120F}" presName="horz1" presStyleCnt="0"/>
      <dgm:spPr/>
    </dgm:pt>
    <dgm:pt modelId="{A4042C0D-200F-D943-8DA7-77A7C1311A02}" type="pres">
      <dgm:prSet presAssocID="{9C0223EC-5892-400D-83C6-1CEF9D64120F}" presName="tx1" presStyleLbl="revTx" presStyleIdx="0" presStyleCnt="4"/>
      <dgm:spPr/>
    </dgm:pt>
    <dgm:pt modelId="{D030C702-DEF1-424D-8502-8DD19A72507E}" type="pres">
      <dgm:prSet presAssocID="{9C0223EC-5892-400D-83C6-1CEF9D64120F}" presName="vert1" presStyleCnt="0"/>
      <dgm:spPr/>
    </dgm:pt>
    <dgm:pt modelId="{C177F306-7BBB-4F4F-ACBC-24AF68869AFF}" type="pres">
      <dgm:prSet presAssocID="{939E193C-E3A8-4983-AEB9-041B067D29F3}" presName="thickLine" presStyleLbl="alignNode1" presStyleIdx="1" presStyleCnt="4"/>
      <dgm:spPr/>
    </dgm:pt>
    <dgm:pt modelId="{3BCF93B5-7F8D-F34D-9246-4740A4CEFE6C}" type="pres">
      <dgm:prSet presAssocID="{939E193C-E3A8-4983-AEB9-041B067D29F3}" presName="horz1" presStyleCnt="0"/>
      <dgm:spPr/>
    </dgm:pt>
    <dgm:pt modelId="{868E4CE6-2993-CC47-B670-A5240481D2B7}" type="pres">
      <dgm:prSet presAssocID="{939E193C-E3A8-4983-AEB9-041B067D29F3}" presName="tx1" presStyleLbl="revTx" presStyleIdx="1" presStyleCnt="4"/>
      <dgm:spPr/>
    </dgm:pt>
    <dgm:pt modelId="{DE48B081-2669-E44B-8C5F-92C601EC0213}" type="pres">
      <dgm:prSet presAssocID="{939E193C-E3A8-4983-AEB9-041B067D29F3}" presName="vert1" presStyleCnt="0"/>
      <dgm:spPr/>
    </dgm:pt>
    <dgm:pt modelId="{9C63774E-A8CE-6848-8DE6-80D063413E0B}" type="pres">
      <dgm:prSet presAssocID="{3C2FB52C-0437-47C1-A6C8-CC2826306794}" presName="thickLine" presStyleLbl="alignNode1" presStyleIdx="2" presStyleCnt="4"/>
      <dgm:spPr/>
    </dgm:pt>
    <dgm:pt modelId="{1D5C785E-E0B5-8641-B360-8280E22A21DB}" type="pres">
      <dgm:prSet presAssocID="{3C2FB52C-0437-47C1-A6C8-CC2826306794}" presName="horz1" presStyleCnt="0"/>
      <dgm:spPr/>
    </dgm:pt>
    <dgm:pt modelId="{02EC6812-7FAF-2C48-A8E0-523431C9497B}" type="pres">
      <dgm:prSet presAssocID="{3C2FB52C-0437-47C1-A6C8-CC2826306794}" presName="tx1" presStyleLbl="revTx" presStyleIdx="2" presStyleCnt="4"/>
      <dgm:spPr/>
    </dgm:pt>
    <dgm:pt modelId="{F7D68BF7-E18A-2747-895E-847865767307}" type="pres">
      <dgm:prSet presAssocID="{3C2FB52C-0437-47C1-A6C8-CC2826306794}" presName="vert1" presStyleCnt="0"/>
      <dgm:spPr/>
    </dgm:pt>
    <dgm:pt modelId="{B3DD3D69-34C0-8D48-B9D2-0CDBB40E51DE}" type="pres">
      <dgm:prSet presAssocID="{6C5209EF-4815-4934-8E61-100427F91D3B}" presName="thickLine" presStyleLbl="alignNode1" presStyleIdx="3" presStyleCnt="4"/>
      <dgm:spPr/>
    </dgm:pt>
    <dgm:pt modelId="{A0FEADCA-F8EE-824B-A339-D42537A6F1FA}" type="pres">
      <dgm:prSet presAssocID="{6C5209EF-4815-4934-8E61-100427F91D3B}" presName="horz1" presStyleCnt="0"/>
      <dgm:spPr/>
    </dgm:pt>
    <dgm:pt modelId="{ACDAB1CA-BBDC-A140-A00A-A5309ED3A171}" type="pres">
      <dgm:prSet presAssocID="{6C5209EF-4815-4934-8E61-100427F91D3B}" presName="tx1" presStyleLbl="revTx" presStyleIdx="3" presStyleCnt="4"/>
      <dgm:spPr/>
    </dgm:pt>
    <dgm:pt modelId="{6966A186-07AD-904D-9004-14CEF8D61F1C}" type="pres">
      <dgm:prSet presAssocID="{6C5209EF-4815-4934-8E61-100427F91D3B}" presName="vert1" presStyleCnt="0"/>
      <dgm:spPr/>
    </dgm:pt>
  </dgm:ptLst>
  <dgm:cxnLst>
    <dgm:cxn modelId="{76E87432-529E-A640-9FCE-EB9F489DBFA8}" type="presOf" srcId="{939E193C-E3A8-4983-AEB9-041B067D29F3}" destId="{868E4CE6-2993-CC47-B670-A5240481D2B7}" srcOrd="0" destOrd="0" presId="urn:microsoft.com/office/officeart/2008/layout/LinedList"/>
    <dgm:cxn modelId="{F64F6554-9B3D-4DF4-AB7C-D3EC0F78B19F}" srcId="{9E32DF09-A0BE-4C9D-856C-AACE6355A2FC}" destId="{9C0223EC-5892-400D-83C6-1CEF9D64120F}" srcOrd="0" destOrd="0" parTransId="{701DCB83-0CBA-4FE5-982E-387F28A29302}" sibTransId="{163AC13C-2178-43BC-83CC-B404300186EA}"/>
    <dgm:cxn modelId="{064CE454-8D57-49C3-B4A4-9C2B8FDB7DDB}" srcId="{9E32DF09-A0BE-4C9D-856C-AACE6355A2FC}" destId="{3C2FB52C-0437-47C1-A6C8-CC2826306794}" srcOrd="2" destOrd="0" parTransId="{E74555AF-BBB5-4E14-B8C3-7B41302C2E89}" sibTransId="{CA905F10-098B-440D-BF23-CB870C1D3510}"/>
    <dgm:cxn modelId="{C3161177-3EE4-7D4D-A4E8-2DA14F3DECD1}" type="presOf" srcId="{3C2FB52C-0437-47C1-A6C8-CC2826306794}" destId="{02EC6812-7FAF-2C48-A8E0-523431C9497B}" srcOrd="0" destOrd="0" presId="urn:microsoft.com/office/officeart/2008/layout/LinedList"/>
    <dgm:cxn modelId="{B9E58FC9-2E63-AC4D-A2AF-8EAECB2B023E}" type="presOf" srcId="{9E32DF09-A0BE-4C9D-856C-AACE6355A2FC}" destId="{01490C17-986A-5E4E-B54C-25BD27161E09}" srcOrd="0" destOrd="0" presId="urn:microsoft.com/office/officeart/2008/layout/LinedList"/>
    <dgm:cxn modelId="{3234E6E8-AECC-4B33-A740-E01C0B1FE454}" srcId="{9E32DF09-A0BE-4C9D-856C-AACE6355A2FC}" destId="{939E193C-E3A8-4983-AEB9-041B067D29F3}" srcOrd="1" destOrd="0" parTransId="{D9EA4807-6A70-49DB-8949-1F78F0E786DD}" sibTransId="{A58317DE-8765-490B-B9EE-5D0DC467B214}"/>
    <dgm:cxn modelId="{FF3BBBEF-A986-8C4C-8F15-240495B3C7A7}" type="presOf" srcId="{9C0223EC-5892-400D-83C6-1CEF9D64120F}" destId="{A4042C0D-200F-D943-8DA7-77A7C1311A02}" srcOrd="0" destOrd="0" presId="urn:microsoft.com/office/officeart/2008/layout/LinedList"/>
    <dgm:cxn modelId="{37E2C8F8-4771-A847-A05B-19580399DAEE}" type="presOf" srcId="{6C5209EF-4815-4934-8E61-100427F91D3B}" destId="{ACDAB1CA-BBDC-A140-A00A-A5309ED3A171}" srcOrd="0" destOrd="0" presId="urn:microsoft.com/office/officeart/2008/layout/LinedList"/>
    <dgm:cxn modelId="{82CD7AFC-2729-4DAC-8C6F-2D86AD8E9F30}" srcId="{9E32DF09-A0BE-4C9D-856C-AACE6355A2FC}" destId="{6C5209EF-4815-4934-8E61-100427F91D3B}" srcOrd="3" destOrd="0" parTransId="{E9CE0890-AD9C-4ECF-9ED2-DEDF5ABA7EBC}" sibTransId="{0E7FB0DE-67B4-4876-BD18-7735204CA0B4}"/>
    <dgm:cxn modelId="{A165D988-DAC5-DF44-9D45-0F3585356D30}" type="presParOf" srcId="{01490C17-986A-5E4E-B54C-25BD27161E09}" destId="{BB187BB8-C494-4E4E-BA03-843774633EC6}" srcOrd="0" destOrd="0" presId="urn:microsoft.com/office/officeart/2008/layout/LinedList"/>
    <dgm:cxn modelId="{54BD76AF-E0A5-C94E-ABD4-6252709FB9DF}" type="presParOf" srcId="{01490C17-986A-5E4E-B54C-25BD27161E09}" destId="{27F6BC51-2BAD-8A4B-9508-7402144ADDFD}" srcOrd="1" destOrd="0" presId="urn:microsoft.com/office/officeart/2008/layout/LinedList"/>
    <dgm:cxn modelId="{03DAED21-BF1D-9341-94A1-4136E759C6B5}" type="presParOf" srcId="{27F6BC51-2BAD-8A4B-9508-7402144ADDFD}" destId="{A4042C0D-200F-D943-8DA7-77A7C1311A02}" srcOrd="0" destOrd="0" presId="urn:microsoft.com/office/officeart/2008/layout/LinedList"/>
    <dgm:cxn modelId="{2CC1A4B9-33F0-F944-B284-8A8E6E6FD0D2}" type="presParOf" srcId="{27F6BC51-2BAD-8A4B-9508-7402144ADDFD}" destId="{D030C702-DEF1-424D-8502-8DD19A72507E}" srcOrd="1" destOrd="0" presId="urn:microsoft.com/office/officeart/2008/layout/LinedList"/>
    <dgm:cxn modelId="{2DD0113F-7F91-0D49-8B8B-F066205D3FEA}" type="presParOf" srcId="{01490C17-986A-5E4E-B54C-25BD27161E09}" destId="{C177F306-7BBB-4F4F-ACBC-24AF68869AFF}" srcOrd="2" destOrd="0" presId="urn:microsoft.com/office/officeart/2008/layout/LinedList"/>
    <dgm:cxn modelId="{736A0786-4D85-6340-A71A-52F2166F2339}" type="presParOf" srcId="{01490C17-986A-5E4E-B54C-25BD27161E09}" destId="{3BCF93B5-7F8D-F34D-9246-4740A4CEFE6C}" srcOrd="3" destOrd="0" presId="urn:microsoft.com/office/officeart/2008/layout/LinedList"/>
    <dgm:cxn modelId="{6EAA5CE1-BA22-384D-90D2-06D211069593}" type="presParOf" srcId="{3BCF93B5-7F8D-F34D-9246-4740A4CEFE6C}" destId="{868E4CE6-2993-CC47-B670-A5240481D2B7}" srcOrd="0" destOrd="0" presId="urn:microsoft.com/office/officeart/2008/layout/LinedList"/>
    <dgm:cxn modelId="{DD9F2C68-1DEC-D444-B7B8-DD36AF112C37}" type="presParOf" srcId="{3BCF93B5-7F8D-F34D-9246-4740A4CEFE6C}" destId="{DE48B081-2669-E44B-8C5F-92C601EC0213}" srcOrd="1" destOrd="0" presId="urn:microsoft.com/office/officeart/2008/layout/LinedList"/>
    <dgm:cxn modelId="{896EC93C-2462-2446-A9D2-70264E6C7046}" type="presParOf" srcId="{01490C17-986A-5E4E-B54C-25BD27161E09}" destId="{9C63774E-A8CE-6848-8DE6-80D063413E0B}" srcOrd="4" destOrd="0" presId="urn:microsoft.com/office/officeart/2008/layout/LinedList"/>
    <dgm:cxn modelId="{7FF117A1-706E-144F-A271-EA0528FB681C}" type="presParOf" srcId="{01490C17-986A-5E4E-B54C-25BD27161E09}" destId="{1D5C785E-E0B5-8641-B360-8280E22A21DB}" srcOrd="5" destOrd="0" presId="urn:microsoft.com/office/officeart/2008/layout/LinedList"/>
    <dgm:cxn modelId="{E01FDC07-8CE2-934C-A486-9140FDBA3FBA}" type="presParOf" srcId="{1D5C785E-E0B5-8641-B360-8280E22A21DB}" destId="{02EC6812-7FAF-2C48-A8E0-523431C9497B}" srcOrd="0" destOrd="0" presId="urn:microsoft.com/office/officeart/2008/layout/LinedList"/>
    <dgm:cxn modelId="{D7725E1B-49C5-AD47-A1E5-815661671544}" type="presParOf" srcId="{1D5C785E-E0B5-8641-B360-8280E22A21DB}" destId="{F7D68BF7-E18A-2747-895E-847865767307}" srcOrd="1" destOrd="0" presId="urn:microsoft.com/office/officeart/2008/layout/LinedList"/>
    <dgm:cxn modelId="{B3364F24-8E08-424E-96C4-D3A4B1F3EA66}" type="presParOf" srcId="{01490C17-986A-5E4E-B54C-25BD27161E09}" destId="{B3DD3D69-34C0-8D48-B9D2-0CDBB40E51DE}" srcOrd="6" destOrd="0" presId="urn:microsoft.com/office/officeart/2008/layout/LinedList"/>
    <dgm:cxn modelId="{73FC55DC-7743-324A-B6D8-1306AB7B9495}" type="presParOf" srcId="{01490C17-986A-5E4E-B54C-25BD27161E09}" destId="{A0FEADCA-F8EE-824B-A339-D42537A6F1FA}" srcOrd="7" destOrd="0" presId="urn:microsoft.com/office/officeart/2008/layout/LinedList"/>
    <dgm:cxn modelId="{DB2315DA-540A-A944-AC70-1B31C16A5BCE}" type="presParOf" srcId="{A0FEADCA-F8EE-824B-A339-D42537A6F1FA}" destId="{ACDAB1CA-BBDC-A140-A00A-A5309ED3A171}" srcOrd="0" destOrd="0" presId="urn:microsoft.com/office/officeart/2008/layout/LinedList"/>
    <dgm:cxn modelId="{259CE555-3C32-1E43-A6E6-A5928810F833}" type="presParOf" srcId="{A0FEADCA-F8EE-824B-A339-D42537A6F1FA}" destId="{6966A186-07AD-904D-9004-14CEF8D61F1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1C9545C-A385-433A-8D50-9944F3C2CB2B}"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AA56566E-88AA-4466-91F8-635AABA93119}">
      <dgm:prSet/>
      <dgm:spPr/>
      <dgm:t>
        <a:bodyPr/>
        <a:lstStyle/>
        <a:p>
          <a:r>
            <a:rPr lang="en-GB" dirty="0"/>
            <a:t>War on Terror US – resulted in a large amount of civilian death. Is this just?</a:t>
          </a:r>
          <a:endParaRPr lang="en-US" dirty="0"/>
        </a:p>
      </dgm:t>
    </dgm:pt>
    <dgm:pt modelId="{084A9A3A-07AB-4CAB-85F5-74EB2B4D12E2}" type="parTrans" cxnId="{86842553-751F-416E-A8FC-7FEE06474A87}">
      <dgm:prSet/>
      <dgm:spPr/>
      <dgm:t>
        <a:bodyPr/>
        <a:lstStyle/>
        <a:p>
          <a:endParaRPr lang="en-US"/>
        </a:p>
      </dgm:t>
    </dgm:pt>
    <dgm:pt modelId="{3BB64073-FB8A-4F15-94BA-F200725936AC}" type="sibTrans" cxnId="{86842553-751F-416E-A8FC-7FEE06474A87}">
      <dgm:prSet/>
      <dgm:spPr/>
      <dgm:t>
        <a:bodyPr/>
        <a:lstStyle/>
        <a:p>
          <a:endParaRPr lang="en-US"/>
        </a:p>
      </dgm:t>
    </dgm:pt>
    <dgm:pt modelId="{E7465D6A-D72B-491E-A6BF-7C90C609C9D8}">
      <dgm:prSet/>
      <dgm:spPr/>
      <dgm:t>
        <a:bodyPr/>
        <a:lstStyle/>
        <a:p>
          <a:r>
            <a:rPr lang="en-GB" dirty="0"/>
            <a:t>Prevent and Channel – UK response to counter the issue of terrorism. Heavily focused on Islam an created a rise in FRE/RWT and Islamophobia. </a:t>
          </a:r>
          <a:endParaRPr lang="en-US" dirty="0"/>
        </a:p>
      </dgm:t>
    </dgm:pt>
    <dgm:pt modelId="{CE6A7107-6F9F-44C7-A8FA-0FEBB70B956A}" type="parTrans" cxnId="{7F31B03C-3AD4-4FB2-86B3-9D9DDD9F5AF6}">
      <dgm:prSet/>
      <dgm:spPr/>
      <dgm:t>
        <a:bodyPr/>
        <a:lstStyle/>
        <a:p>
          <a:endParaRPr lang="en-US"/>
        </a:p>
      </dgm:t>
    </dgm:pt>
    <dgm:pt modelId="{EB5F5AF5-C028-4299-A21C-E2C6EEEA4488}" type="sibTrans" cxnId="{7F31B03C-3AD4-4FB2-86B3-9D9DDD9F5AF6}">
      <dgm:prSet/>
      <dgm:spPr/>
      <dgm:t>
        <a:bodyPr/>
        <a:lstStyle/>
        <a:p>
          <a:endParaRPr lang="en-US"/>
        </a:p>
      </dgm:t>
    </dgm:pt>
    <dgm:pt modelId="{0B383836-20F9-4896-8030-F0D2CDD75F48}">
      <dgm:prSet/>
      <dgm:spPr/>
      <dgm:t>
        <a:bodyPr/>
        <a:lstStyle/>
        <a:p>
          <a:r>
            <a:rPr lang="en-GB" dirty="0"/>
            <a:t>Media – frames stories. 9/11 received a magnitude of coverage. Created fear and a notion of ‘us vs them’. </a:t>
          </a:r>
          <a:endParaRPr lang="en-US" dirty="0"/>
        </a:p>
      </dgm:t>
    </dgm:pt>
    <dgm:pt modelId="{08BBC975-0BBD-4CD2-AC8A-FD25F6759BC2}" type="parTrans" cxnId="{8FF782BC-AEF6-4370-A676-C80ED878F9F9}">
      <dgm:prSet/>
      <dgm:spPr/>
      <dgm:t>
        <a:bodyPr/>
        <a:lstStyle/>
        <a:p>
          <a:endParaRPr lang="en-US"/>
        </a:p>
      </dgm:t>
    </dgm:pt>
    <dgm:pt modelId="{909EDAE6-F232-4E2F-836D-2EF8506F8B92}" type="sibTrans" cxnId="{8FF782BC-AEF6-4370-A676-C80ED878F9F9}">
      <dgm:prSet/>
      <dgm:spPr/>
      <dgm:t>
        <a:bodyPr/>
        <a:lstStyle/>
        <a:p>
          <a:endParaRPr lang="en-US"/>
        </a:p>
      </dgm:t>
    </dgm:pt>
    <dgm:pt modelId="{C7132327-E5B0-447B-8274-769B778BA27C}">
      <dgm:prSet/>
      <dgm:spPr/>
      <dgm:t>
        <a:bodyPr/>
        <a:lstStyle/>
        <a:p>
          <a:r>
            <a:rPr lang="en-GB" dirty="0"/>
            <a:t>Rise in technological developments - beneficial for terrorists. Provides an online training ground of a global reach which links in with al Qaeda’s goal to be transnational.</a:t>
          </a:r>
          <a:endParaRPr lang="en-US" dirty="0"/>
        </a:p>
      </dgm:t>
    </dgm:pt>
    <dgm:pt modelId="{577090C9-EA0B-4788-A5E9-B03DF22500E8}" type="parTrans" cxnId="{9A3D4E85-7F79-4BCF-8CCC-FBCDCDE74F79}">
      <dgm:prSet/>
      <dgm:spPr/>
      <dgm:t>
        <a:bodyPr/>
        <a:lstStyle/>
        <a:p>
          <a:endParaRPr lang="en-US"/>
        </a:p>
      </dgm:t>
    </dgm:pt>
    <dgm:pt modelId="{830D1F1B-BCA6-4BC0-BD72-A7C30292D925}" type="sibTrans" cxnId="{9A3D4E85-7F79-4BCF-8CCC-FBCDCDE74F79}">
      <dgm:prSet/>
      <dgm:spPr/>
      <dgm:t>
        <a:bodyPr/>
        <a:lstStyle/>
        <a:p>
          <a:endParaRPr lang="en-US"/>
        </a:p>
      </dgm:t>
    </dgm:pt>
    <dgm:pt modelId="{D7C27A97-7918-44C0-B452-D0E59C002E05}">
      <dgm:prSet/>
      <dgm:spPr/>
      <dgm:t>
        <a:bodyPr/>
        <a:lstStyle/>
        <a:p>
          <a:r>
            <a:rPr lang="en-GB"/>
            <a:t>Internet aids lone actors.</a:t>
          </a:r>
          <a:endParaRPr lang="en-US"/>
        </a:p>
      </dgm:t>
    </dgm:pt>
    <dgm:pt modelId="{61B5529F-F138-4C1D-A87D-5F510FE244A1}" type="parTrans" cxnId="{21459677-C585-4FFE-A277-FFBD2998E179}">
      <dgm:prSet/>
      <dgm:spPr/>
      <dgm:t>
        <a:bodyPr/>
        <a:lstStyle/>
        <a:p>
          <a:endParaRPr lang="en-US"/>
        </a:p>
      </dgm:t>
    </dgm:pt>
    <dgm:pt modelId="{9484ACF7-C6DC-43F6-818F-86010CBC9B53}" type="sibTrans" cxnId="{21459677-C585-4FFE-A277-FFBD2998E179}">
      <dgm:prSet/>
      <dgm:spPr/>
      <dgm:t>
        <a:bodyPr/>
        <a:lstStyle/>
        <a:p>
          <a:endParaRPr lang="en-US"/>
        </a:p>
      </dgm:t>
    </dgm:pt>
    <dgm:pt modelId="{493E2602-161F-FB49-BF16-90F6364DF0F9}" type="pres">
      <dgm:prSet presAssocID="{51C9545C-A385-433A-8D50-9944F3C2CB2B}" presName="Name0" presStyleCnt="0">
        <dgm:presLayoutVars>
          <dgm:dir/>
          <dgm:resizeHandles val="exact"/>
        </dgm:presLayoutVars>
      </dgm:prSet>
      <dgm:spPr/>
    </dgm:pt>
    <dgm:pt modelId="{93B8EDD3-63C3-EB4A-8766-9D2E3690C4A8}" type="pres">
      <dgm:prSet presAssocID="{AA56566E-88AA-4466-91F8-635AABA93119}" presName="node" presStyleLbl="node1" presStyleIdx="0" presStyleCnt="5">
        <dgm:presLayoutVars>
          <dgm:bulletEnabled val="1"/>
        </dgm:presLayoutVars>
      </dgm:prSet>
      <dgm:spPr/>
    </dgm:pt>
    <dgm:pt modelId="{30F56A43-6C01-6445-92F9-D357B942CCFB}" type="pres">
      <dgm:prSet presAssocID="{3BB64073-FB8A-4F15-94BA-F200725936AC}" presName="sibTrans" presStyleCnt="0"/>
      <dgm:spPr/>
    </dgm:pt>
    <dgm:pt modelId="{FFEB6B17-F35B-F64E-8ABC-909142B49D23}" type="pres">
      <dgm:prSet presAssocID="{E7465D6A-D72B-491E-A6BF-7C90C609C9D8}" presName="node" presStyleLbl="node1" presStyleIdx="1" presStyleCnt="5">
        <dgm:presLayoutVars>
          <dgm:bulletEnabled val="1"/>
        </dgm:presLayoutVars>
      </dgm:prSet>
      <dgm:spPr/>
    </dgm:pt>
    <dgm:pt modelId="{A74FCC00-63A4-2D4B-9E84-E905FC7C1E76}" type="pres">
      <dgm:prSet presAssocID="{EB5F5AF5-C028-4299-A21C-E2C6EEEA4488}" presName="sibTrans" presStyleCnt="0"/>
      <dgm:spPr/>
    </dgm:pt>
    <dgm:pt modelId="{7E9C9AD5-98CD-9544-B5E4-417649DEC902}" type="pres">
      <dgm:prSet presAssocID="{0B383836-20F9-4896-8030-F0D2CDD75F48}" presName="node" presStyleLbl="node1" presStyleIdx="2" presStyleCnt="5">
        <dgm:presLayoutVars>
          <dgm:bulletEnabled val="1"/>
        </dgm:presLayoutVars>
      </dgm:prSet>
      <dgm:spPr/>
    </dgm:pt>
    <dgm:pt modelId="{9F517D06-B0FC-DF4C-AE00-B2FB92FAB5E0}" type="pres">
      <dgm:prSet presAssocID="{909EDAE6-F232-4E2F-836D-2EF8506F8B92}" presName="sibTrans" presStyleCnt="0"/>
      <dgm:spPr/>
    </dgm:pt>
    <dgm:pt modelId="{AF69EA3A-DEDF-2143-848B-982FF95BCF4C}" type="pres">
      <dgm:prSet presAssocID="{C7132327-E5B0-447B-8274-769B778BA27C}" presName="node" presStyleLbl="node1" presStyleIdx="3" presStyleCnt="5">
        <dgm:presLayoutVars>
          <dgm:bulletEnabled val="1"/>
        </dgm:presLayoutVars>
      </dgm:prSet>
      <dgm:spPr/>
    </dgm:pt>
    <dgm:pt modelId="{86D66B6F-08F7-7749-A2A0-1ABF7E98DD26}" type="pres">
      <dgm:prSet presAssocID="{830D1F1B-BCA6-4BC0-BD72-A7C30292D925}" presName="sibTrans" presStyleCnt="0"/>
      <dgm:spPr/>
    </dgm:pt>
    <dgm:pt modelId="{DD9C5832-4213-464B-A13F-14D93521455C}" type="pres">
      <dgm:prSet presAssocID="{D7C27A97-7918-44C0-B452-D0E59C002E05}" presName="node" presStyleLbl="node1" presStyleIdx="4" presStyleCnt="5">
        <dgm:presLayoutVars>
          <dgm:bulletEnabled val="1"/>
        </dgm:presLayoutVars>
      </dgm:prSet>
      <dgm:spPr/>
    </dgm:pt>
  </dgm:ptLst>
  <dgm:cxnLst>
    <dgm:cxn modelId="{C56BC506-1143-D246-B90D-467A95359542}" type="presOf" srcId="{51C9545C-A385-433A-8D50-9944F3C2CB2B}" destId="{493E2602-161F-FB49-BF16-90F6364DF0F9}" srcOrd="0" destOrd="0" presId="urn:microsoft.com/office/officeart/2005/8/layout/hList6"/>
    <dgm:cxn modelId="{88791C23-91B0-5746-970B-7732F959A601}" type="presOf" srcId="{AA56566E-88AA-4466-91F8-635AABA93119}" destId="{93B8EDD3-63C3-EB4A-8766-9D2E3690C4A8}" srcOrd="0" destOrd="0" presId="urn:microsoft.com/office/officeart/2005/8/layout/hList6"/>
    <dgm:cxn modelId="{7F31B03C-3AD4-4FB2-86B3-9D9DDD9F5AF6}" srcId="{51C9545C-A385-433A-8D50-9944F3C2CB2B}" destId="{E7465D6A-D72B-491E-A6BF-7C90C609C9D8}" srcOrd="1" destOrd="0" parTransId="{CE6A7107-6F9F-44C7-A8FA-0FEBB70B956A}" sibTransId="{EB5F5AF5-C028-4299-A21C-E2C6EEEA4488}"/>
    <dgm:cxn modelId="{86842553-751F-416E-A8FC-7FEE06474A87}" srcId="{51C9545C-A385-433A-8D50-9944F3C2CB2B}" destId="{AA56566E-88AA-4466-91F8-635AABA93119}" srcOrd="0" destOrd="0" parTransId="{084A9A3A-07AB-4CAB-85F5-74EB2B4D12E2}" sibTransId="{3BB64073-FB8A-4F15-94BA-F200725936AC}"/>
    <dgm:cxn modelId="{21459677-C585-4FFE-A277-FFBD2998E179}" srcId="{51C9545C-A385-433A-8D50-9944F3C2CB2B}" destId="{D7C27A97-7918-44C0-B452-D0E59C002E05}" srcOrd="4" destOrd="0" parTransId="{61B5529F-F138-4C1D-A87D-5F510FE244A1}" sibTransId="{9484ACF7-C6DC-43F6-818F-86010CBC9B53}"/>
    <dgm:cxn modelId="{9A3D4E85-7F79-4BCF-8CCC-FBCDCDE74F79}" srcId="{51C9545C-A385-433A-8D50-9944F3C2CB2B}" destId="{C7132327-E5B0-447B-8274-769B778BA27C}" srcOrd="3" destOrd="0" parTransId="{577090C9-EA0B-4788-A5E9-B03DF22500E8}" sibTransId="{830D1F1B-BCA6-4BC0-BD72-A7C30292D925}"/>
    <dgm:cxn modelId="{6D41F0BB-E3FD-E14F-A654-6BEDAD9AD144}" type="presOf" srcId="{D7C27A97-7918-44C0-B452-D0E59C002E05}" destId="{DD9C5832-4213-464B-A13F-14D93521455C}" srcOrd="0" destOrd="0" presId="urn:microsoft.com/office/officeart/2005/8/layout/hList6"/>
    <dgm:cxn modelId="{8FF782BC-AEF6-4370-A676-C80ED878F9F9}" srcId="{51C9545C-A385-433A-8D50-9944F3C2CB2B}" destId="{0B383836-20F9-4896-8030-F0D2CDD75F48}" srcOrd="2" destOrd="0" parTransId="{08BBC975-0BBD-4CD2-AC8A-FD25F6759BC2}" sibTransId="{909EDAE6-F232-4E2F-836D-2EF8506F8B92}"/>
    <dgm:cxn modelId="{C951CCCE-FFE5-714C-9263-2B674D5F7503}" type="presOf" srcId="{0B383836-20F9-4896-8030-F0D2CDD75F48}" destId="{7E9C9AD5-98CD-9544-B5E4-417649DEC902}" srcOrd="0" destOrd="0" presId="urn:microsoft.com/office/officeart/2005/8/layout/hList6"/>
    <dgm:cxn modelId="{13EF71D6-BD41-C640-81D6-A13A0698F32F}" type="presOf" srcId="{C7132327-E5B0-447B-8274-769B778BA27C}" destId="{AF69EA3A-DEDF-2143-848B-982FF95BCF4C}" srcOrd="0" destOrd="0" presId="urn:microsoft.com/office/officeart/2005/8/layout/hList6"/>
    <dgm:cxn modelId="{D7D292D7-FAE0-0A48-AF9F-2A5F981AD503}" type="presOf" srcId="{E7465D6A-D72B-491E-A6BF-7C90C609C9D8}" destId="{FFEB6B17-F35B-F64E-8ABC-909142B49D23}" srcOrd="0" destOrd="0" presId="urn:microsoft.com/office/officeart/2005/8/layout/hList6"/>
    <dgm:cxn modelId="{4978098D-3F69-B54F-AFED-B7474A9635D1}" type="presParOf" srcId="{493E2602-161F-FB49-BF16-90F6364DF0F9}" destId="{93B8EDD3-63C3-EB4A-8766-9D2E3690C4A8}" srcOrd="0" destOrd="0" presId="urn:microsoft.com/office/officeart/2005/8/layout/hList6"/>
    <dgm:cxn modelId="{C21E89BD-69F1-DA4C-9C50-AA418564E890}" type="presParOf" srcId="{493E2602-161F-FB49-BF16-90F6364DF0F9}" destId="{30F56A43-6C01-6445-92F9-D357B942CCFB}" srcOrd="1" destOrd="0" presId="urn:microsoft.com/office/officeart/2005/8/layout/hList6"/>
    <dgm:cxn modelId="{06497279-274F-2A48-9BA4-111E9C55043E}" type="presParOf" srcId="{493E2602-161F-FB49-BF16-90F6364DF0F9}" destId="{FFEB6B17-F35B-F64E-8ABC-909142B49D23}" srcOrd="2" destOrd="0" presId="urn:microsoft.com/office/officeart/2005/8/layout/hList6"/>
    <dgm:cxn modelId="{6D14766D-709D-3D40-9237-7A15C34336E9}" type="presParOf" srcId="{493E2602-161F-FB49-BF16-90F6364DF0F9}" destId="{A74FCC00-63A4-2D4B-9E84-E905FC7C1E76}" srcOrd="3" destOrd="0" presId="urn:microsoft.com/office/officeart/2005/8/layout/hList6"/>
    <dgm:cxn modelId="{5D75E5A4-C4E1-0F49-AC8C-5EAC58C37153}" type="presParOf" srcId="{493E2602-161F-FB49-BF16-90F6364DF0F9}" destId="{7E9C9AD5-98CD-9544-B5E4-417649DEC902}" srcOrd="4" destOrd="0" presId="urn:microsoft.com/office/officeart/2005/8/layout/hList6"/>
    <dgm:cxn modelId="{C769F201-9C6A-5A42-AFF0-C856EBAEDEBD}" type="presParOf" srcId="{493E2602-161F-FB49-BF16-90F6364DF0F9}" destId="{9F517D06-B0FC-DF4C-AE00-B2FB92FAB5E0}" srcOrd="5" destOrd="0" presId="urn:microsoft.com/office/officeart/2005/8/layout/hList6"/>
    <dgm:cxn modelId="{DD730536-BC5F-494B-9C7F-99ACAB24AA35}" type="presParOf" srcId="{493E2602-161F-FB49-BF16-90F6364DF0F9}" destId="{AF69EA3A-DEDF-2143-848B-982FF95BCF4C}" srcOrd="6" destOrd="0" presId="urn:microsoft.com/office/officeart/2005/8/layout/hList6"/>
    <dgm:cxn modelId="{21763D5F-B30C-4343-B4CC-A7E062203A09}" type="presParOf" srcId="{493E2602-161F-FB49-BF16-90F6364DF0F9}" destId="{86D66B6F-08F7-7749-A2A0-1ABF7E98DD26}" srcOrd="7" destOrd="0" presId="urn:microsoft.com/office/officeart/2005/8/layout/hList6"/>
    <dgm:cxn modelId="{B62BF7FA-83A0-D340-BD77-E5AF2F04BDAB}" type="presParOf" srcId="{493E2602-161F-FB49-BF16-90F6364DF0F9}" destId="{DD9C5832-4213-464B-A13F-14D93521455C}"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68EBF3-369D-EA4E-849B-E464B6A4D781}">
      <dsp:nvSpPr>
        <dsp:cNvPr id="0" name=""/>
        <dsp:cNvSpPr/>
      </dsp:nvSpPr>
      <dsp:spPr>
        <a:xfrm>
          <a:off x="0" y="834"/>
          <a:ext cx="10515600" cy="8588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1. Do you think the war on terror was a proportional response to 9/11 from the US and UK?</a:t>
          </a:r>
          <a:endParaRPr lang="en-US" sz="2200" kern="1200" dirty="0"/>
        </a:p>
      </dsp:txBody>
      <dsp:txXfrm>
        <a:off x="41924" y="42758"/>
        <a:ext cx="10431752" cy="774959"/>
      </dsp:txXfrm>
    </dsp:sp>
    <dsp:sp modelId="{8BCBEFE8-0A88-4146-83D6-3DE1A0DF4221}">
      <dsp:nvSpPr>
        <dsp:cNvPr id="0" name=""/>
        <dsp:cNvSpPr/>
      </dsp:nvSpPr>
      <dsp:spPr>
        <a:xfrm>
          <a:off x="0" y="873550"/>
          <a:ext cx="10515600" cy="8588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2. Do you think the war on terror pushed more people to join al Qaeda?</a:t>
          </a:r>
          <a:endParaRPr lang="en-US" sz="2200" kern="1200" dirty="0"/>
        </a:p>
      </dsp:txBody>
      <dsp:txXfrm>
        <a:off x="41924" y="915474"/>
        <a:ext cx="10431752" cy="774959"/>
      </dsp:txXfrm>
    </dsp:sp>
    <dsp:sp modelId="{49EA8BA2-13FD-2D40-B71E-96404DAF9B21}">
      <dsp:nvSpPr>
        <dsp:cNvPr id="0" name=""/>
        <dsp:cNvSpPr/>
      </dsp:nvSpPr>
      <dsp:spPr>
        <a:xfrm>
          <a:off x="0" y="1746265"/>
          <a:ext cx="10515600" cy="8588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3. Do you think the technological advancements helped more people join al Qaeda? </a:t>
          </a:r>
          <a:r>
            <a:rPr lang="en-GB" sz="2200" kern="1200" dirty="0" err="1"/>
            <a:t>Ie</a:t>
          </a:r>
          <a:r>
            <a:rPr lang="en-GB" sz="2200" kern="1200" dirty="0"/>
            <a:t>: internet, chatrooms, etc.</a:t>
          </a:r>
          <a:endParaRPr lang="en-US" sz="2200" kern="1200" dirty="0"/>
        </a:p>
      </dsp:txBody>
      <dsp:txXfrm>
        <a:off x="41924" y="1788189"/>
        <a:ext cx="10431752" cy="774959"/>
      </dsp:txXfrm>
    </dsp:sp>
    <dsp:sp modelId="{C1EEA391-D37C-1549-9A47-4EF7226C00BF}">
      <dsp:nvSpPr>
        <dsp:cNvPr id="0" name=""/>
        <dsp:cNvSpPr/>
      </dsp:nvSpPr>
      <dsp:spPr>
        <a:xfrm>
          <a:off x="0" y="2618980"/>
          <a:ext cx="10515600" cy="8588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4. Do you think the death of bin Laden reduced the threat of al Qaeda?</a:t>
          </a:r>
          <a:endParaRPr lang="en-US" sz="2200" kern="1200" dirty="0"/>
        </a:p>
      </dsp:txBody>
      <dsp:txXfrm>
        <a:off x="41924" y="2660904"/>
        <a:ext cx="10431752" cy="774959"/>
      </dsp:txXfrm>
    </dsp:sp>
    <dsp:sp modelId="{2793DA18-598C-9946-BE2F-FBC75F7EE4A9}">
      <dsp:nvSpPr>
        <dsp:cNvPr id="0" name=""/>
        <dsp:cNvSpPr/>
      </dsp:nvSpPr>
      <dsp:spPr>
        <a:xfrm>
          <a:off x="0" y="3491695"/>
          <a:ext cx="10515600" cy="8588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5. Do you think governmental responses to al Qaeda created an ’us vs them’ mentality?</a:t>
          </a:r>
          <a:endParaRPr lang="en-US" sz="2200" kern="1200" dirty="0"/>
        </a:p>
      </dsp:txBody>
      <dsp:txXfrm>
        <a:off x="41924" y="3533619"/>
        <a:ext cx="10431752" cy="7749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1C2DE0-3B07-C449-A00A-02093D3D8DDA}">
      <dsp:nvSpPr>
        <dsp:cNvPr id="0" name=""/>
        <dsp:cNvSpPr/>
      </dsp:nvSpPr>
      <dsp:spPr>
        <a:xfrm>
          <a:off x="7128" y="378532"/>
          <a:ext cx="2228513" cy="428711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128" tIns="0" rIns="220128" bIns="330200" numCol="1" spcCol="1270" anchor="t" anchorCtr="0">
          <a:noAutofit/>
        </a:bodyPr>
        <a:lstStyle/>
        <a:p>
          <a:pPr marL="0" lvl="0" indent="0" algn="l" defTabSz="977900">
            <a:lnSpc>
              <a:spcPct val="90000"/>
            </a:lnSpc>
            <a:spcBef>
              <a:spcPct val="0"/>
            </a:spcBef>
            <a:spcAft>
              <a:spcPct val="35000"/>
            </a:spcAft>
            <a:buNone/>
          </a:pPr>
          <a:r>
            <a:rPr lang="en-GB" sz="2200" kern="1200" dirty="0"/>
            <a:t>Expand on Thursday’s online lecture on al Qaeda.</a:t>
          </a:r>
          <a:endParaRPr lang="en-US" sz="2200" kern="1200" dirty="0"/>
        </a:p>
      </dsp:txBody>
      <dsp:txXfrm>
        <a:off x="7128" y="2093378"/>
        <a:ext cx="2228513" cy="2572269"/>
      </dsp:txXfrm>
    </dsp:sp>
    <dsp:sp modelId="{C023067D-5ECA-1142-8446-339C37422DD2}">
      <dsp:nvSpPr>
        <dsp:cNvPr id="0" name=""/>
        <dsp:cNvSpPr/>
      </dsp:nvSpPr>
      <dsp:spPr>
        <a:xfrm>
          <a:off x="7128" y="1184982"/>
          <a:ext cx="2228513" cy="10696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0128" tIns="165100" rIns="220128" bIns="165100" numCol="1" spcCol="1270" anchor="ctr" anchorCtr="0">
          <a:noAutofit/>
        </a:bodyPr>
        <a:lstStyle/>
        <a:p>
          <a:pPr marL="0" lvl="0" indent="0" algn="l" defTabSz="2355850">
            <a:lnSpc>
              <a:spcPct val="90000"/>
            </a:lnSpc>
            <a:spcBef>
              <a:spcPct val="0"/>
            </a:spcBef>
            <a:spcAft>
              <a:spcPct val="35000"/>
            </a:spcAft>
            <a:buNone/>
          </a:pPr>
          <a:r>
            <a:rPr lang="en-US" sz="5300" kern="1200" dirty="0"/>
            <a:t>01</a:t>
          </a:r>
        </a:p>
      </dsp:txBody>
      <dsp:txXfrm>
        <a:off x="7128" y="1184982"/>
        <a:ext cx="2228513" cy="1069686"/>
      </dsp:txXfrm>
    </dsp:sp>
    <dsp:sp modelId="{39C1BCE8-F64A-4147-B9C0-A0345A4521BA}">
      <dsp:nvSpPr>
        <dsp:cNvPr id="0" name=""/>
        <dsp:cNvSpPr/>
      </dsp:nvSpPr>
      <dsp:spPr>
        <a:xfrm>
          <a:off x="2413923" y="378532"/>
          <a:ext cx="2228513" cy="428834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128" tIns="0" rIns="220128" bIns="330200" numCol="1" spcCol="1270" anchor="t" anchorCtr="0">
          <a:noAutofit/>
        </a:bodyPr>
        <a:lstStyle/>
        <a:p>
          <a:pPr marL="0" lvl="0" indent="0" algn="l" defTabSz="955675">
            <a:lnSpc>
              <a:spcPct val="90000"/>
            </a:lnSpc>
            <a:spcBef>
              <a:spcPct val="0"/>
            </a:spcBef>
            <a:spcAft>
              <a:spcPct val="35000"/>
            </a:spcAft>
            <a:buNone/>
          </a:pPr>
          <a:r>
            <a:rPr lang="en-GB" sz="2150" kern="1200" dirty="0"/>
            <a:t>Explore the war on terror in more detail – looking at US and UK responses to 9/11 and al Qaeda.</a:t>
          </a:r>
          <a:endParaRPr lang="en-US" sz="2150" kern="1200" dirty="0"/>
        </a:p>
      </dsp:txBody>
      <dsp:txXfrm>
        <a:off x="2413923" y="2093870"/>
        <a:ext cx="2228513" cy="2573007"/>
      </dsp:txXfrm>
    </dsp:sp>
    <dsp:sp modelId="{9B5D7E2E-4A7D-C44D-B1FD-5EEABDBBAB91}">
      <dsp:nvSpPr>
        <dsp:cNvPr id="0" name=""/>
        <dsp:cNvSpPr/>
      </dsp:nvSpPr>
      <dsp:spPr>
        <a:xfrm>
          <a:off x="2395181" y="1233465"/>
          <a:ext cx="2228513" cy="10696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0128" tIns="165100" rIns="220128" bIns="165100" numCol="1" spcCol="1270" anchor="ctr" anchorCtr="0">
          <a:noAutofit/>
        </a:bodyPr>
        <a:lstStyle/>
        <a:p>
          <a:pPr marL="0" lvl="0" indent="0" algn="l" defTabSz="2355850">
            <a:lnSpc>
              <a:spcPct val="90000"/>
            </a:lnSpc>
            <a:spcBef>
              <a:spcPct val="0"/>
            </a:spcBef>
            <a:spcAft>
              <a:spcPct val="35000"/>
            </a:spcAft>
            <a:buNone/>
          </a:pPr>
          <a:r>
            <a:rPr lang="en-US" sz="5300" kern="1200" dirty="0"/>
            <a:t>02</a:t>
          </a:r>
        </a:p>
      </dsp:txBody>
      <dsp:txXfrm>
        <a:off x="2395181" y="1233465"/>
        <a:ext cx="2228513" cy="1069686"/>
      </dsp:txXfrm>
    </dsp:sp>
    <dsp:sp modelId="{D5ADCC86-065C-FD4D-B0BD-A0682E1BBCF8}">
      <dsp:nvSpPr>
        <dsp:cNvPr id="0" name=""/>
        <dsp:cNvSpPr/>
      </dsp:nvSpPr>
      <dsp:spPr>
        <a:xfrm>
          <a:off x="4820717" y="378532"/>
          <a:ext cx="2228513" cy="428711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128" tIns="0" rIns="220128" bIns="330200" numCol="1" spcCol="1270" anchor="t" anchorCtr="0">
          <a:noAutofit/>
        </a:bodyPr>
        <a:lstStyle/>
        <a:p>
          <a:pPr marL="0" lvl="0" indent="0" algn="l" defTabSz="977900">
            <a:lnSpc>
              <a:spcPct val="90000"/>
            </a:lnSpc>
            <a:spcBef>
              <a:spcPct val="0"/>
            </a:spcBef>
            <a:spcAft>
              <a:spcPct val="35000"/>
            </a:spcAft>
            <a:buNone/>
          </a:pPr>
          <a:r>
            <a:rPr lang="en-GB" sz="2200" kern="1200" dirty="0"/>
            <a:t>Look at the repercussions that the war on terror had</a:t>
          </a:r>
        </a:p>
      </dsp:txBody>
      <dsp:txXfrm>
        <a:off x="4820717" y="2093378"/>
        <a:ext cx="2228513" cy="2572269"/>
      </dsp:txXfrm>
    </dsp:sp>
    <dsp:sp modelId="{61A65113-353C-3641-96A3-0896A499B79F}">
      <dsp:nvSpPr>
        <dsp:cNvPr id="0" name=""/>
        <dsp:cNvSpPr/>
      </dsp:nvSpPr>
      <dsp:spPr>
        <a:xfrm>
          <a:off x="4820717" y="1184982"/>
          <a:ext cx="2228513" cy="10696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0128" tIns="165100" rIns="220128" bIns="165100" numCol="1" spcCol="1270" anchor="ctr" anchorCtr="0">
          <a:noAutofit/>
        </a:bodyPr>
        <a:lstStyle/>
        <a:p>
          <a:pPr marL="0" lvl="0" indent="0" algn="l" defTabSz="2355850">
            <a:lnSpc>
              <a:spcPct val="90000"/>
            </a:lnSpc>
            <a:spcBef>
              <a:spcPct val="0"/>
            </a:spcBef>
            <a:spcAft>
              <a:spcPct val="35000"/>
            </a:spcAft>
            <a:buNone/>
          </a:pPr>
          <a:r>
            <a:rPr lang="en-GB" sz="5300" kern="1200"/>
            <a:t>03</a:t>
          </a:r>
        </a:p>
      </dsp:txBody>
      <dsp:txXfrm>
        <a:off x="4820717" y="1184982"/>
        <a:ext cx="2228513" cy="1069686"/>
      </dsp:txXfrm>
    </dsp:sp>
    <dsp:sp modelId="{4C8F0598-6ECD-384C-98E6-E20B177A4963}">
      <dsp:nvSpPr>
        <dsp:cNvPr id="0" name=""/>
        <dsp:cNvSpPr/>
      </dsp:nvSpPr>
      <dsp:spPr>
        <a:xfrm>
          <a:off x="7227511" y="378532"/>
          <a:ext cx="2228513" cy="428588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128" tIns="0" rIns="220128" bIns="330200" numCol="1" spcCol="1270" anchor="t" anchorCtr="0">
          <a:noAutofit/>
        </a:bodyPr>
        <a:lstStyle/>
        <a:p>
          <a:pPr marL="0" lvl="0" indent="0" algn="l" defTabSz="977900">
            <a:lnSpc>
              <a:spcPct val="90000"/>
            </a:lnSpc>
            <a:spcBef>
              <a:spcPct val="0"/>
            </a:spcBef>
            <a:spcAft>
              <a:spcPct val="35000"/>
            </a:spcAft>
            <a:buNone/>
          </a:pPr>
          <a:r>
            <a:rPr lang="en-GB" sz="2200" kern="1200" dirty="0"/>
            <a:t>Enquire into how media reporting accentuated an ’us vs them’ mentality. </a:t>
          </a:r>
          <a:endParaRPr lang="en-US" sz="2200" kern="1200" dirty="0"/>
        </a:p>
      </dsp:txBody>
      <dsp:txXfrm>
        <a:off x="7227511" y="2092886"/>
        <a:ext cx="2228513" cy="2571531"/>
      </dsp:txXfrm>
    </dsp:sp>
    <dsp:sp modelId="{519B10DF-34B4-4144-8A39-33810C9AB131}">
      <dsp:nvSpPr>
        <dsp:cNvPr id="0" name=""/>
        <dsp:cNvSpPr/>
      </dsp:nvSpPr>
      <dsp:spPr>
        <a:xfrm>
          <a:off x="7227511" y="1184367"/>
          <a:ext cx="2228513" cy="10696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0128" tIns="165100" rIns="220128" bIns="165100" numCol="1" spcCol="1270" anchor="ctr" anchorCtr="0">
          <a:noAutofit/>
        </a:bodyPr>
        <a:lstStyle/>
        <a:p>
          <a:pPr marL="0" lvl="0" indent="0" algn="l" defTabSz="2355850">
            <a:lnSpc>
              <a:spcPct val="90000"/>
            </a:lnSpc>
            <a:spcBef>
              <a:spcPct val="0"/>
            </a:spcBef>
            <a:spcAft>
              <a:spcPct val="35000"/>
            </a:spcAft>
            <a:buNone/>
          </a:pPr>
          <a:r>
            <a:rPr lang="en-US" sz="5300" kern="1200"/>
            <a:t>04</a:t>
          </a:r>
        </a:p>
      </dsp:txBody>
      <dsp:txXfrm>
        <a:off x="7227511" y="1184367"/>
        <a:ext cx="2228513" cy="1069686"/>
      </dsp:txXfrm>
    </dsp:sp>
    <dsp:sp modelId="{E33B652B-B304-FF46-8437-4F45AD1983A2}">
      <dsp:nvSpPr>
        <dsp:cNvPr id="0" name=""/>
        <dsp:cNvSpPr/>
      </dsp:nvSpPr>
      <dsp:spPr>
        <a:xfrm>
          <a:off x="9634305" y="378532"/>
          <a:ext cx="2228513" cy="432706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128" tIns="0" rIns="220128" bIns="330200" numCol="1" spcCol="1270" anchor="t" anchorCtr="0">
          <a:noAutofit/>
        </a:bodyPr>
        <a:lstStyle/>
        <a:p>
          <a:pPr marL="0" lvl="0" indent="0" algn="l" defTabSz="889000">
            <a:lnSpc>
              <a:spcPct val="90000"/>
            </a:lnSpc>
            <a:spcBef>
              <a:spcPct val="0"/>
            </a:spcBef>
            <a:spcAft>
              <a:spcPct val="35000"/>
            </a:spcAft>
            <a:buNone/>
          </a:pPr>
          <a:r>
            <a:rPr lang="en-GB" sz="2000" kern="1200" dirty="0"/>
            <a:t>Look at the consequences of the expanding nature of technology in more depth and how this helped al Qaeda operations</a:t>
          </a:r>
          <a:r>
            <a:rPr lang="en-GB" sz="1800" kern="1200" dirty="0"/>
            <a:t>.</a:t>
          </a:r>
          <a:endParaRPr lang="en-US" sz="1800" kern="1200" dirty="0"/>
        </a:p>
      </dsp:txBody>
      <dsp:txXfrm>
        <a:off x="9634305" y="2109359"/>
        <a:ext cx="2228513" cy="2596241"/>
      </dsp:txXfrm>
    </dsp:sp>
    <dsp:sp modelId="{FD206398-101C-5349-92C0-AAEA98BCD77A}">
      <dsp:nvSpPr>
        <dsp:cNvPr id="0" name=""/>
        <dsp:cNvSpPr/>
      </dsp:nvSpPr>
      <dsp:spPr>
        <a:xfrm>
          <a:off x="9634305" y="1204958"/>
          <a:ext cx="2228513" cy="106968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0128" tIns="165100" rIns="220128" bIns="165100" numCol="1" spcCol="1270" anchor="ctr" anchorCtr="0">
          <a:noAutofit/>
        </a:bodyPr>
        <a:lstStyle/>
        <a:p>
          <a:pPr marL="0" lvl="0" indent="0" algn="l" defTabSz="2355850">
            <a:lnSpc>
              <a:spcPct val="90000"/>
            </a:lnSpc>
            <a:spcBef>
              <a:spcPct val="0"/>
            </a:spcBef>
            <a:spcAft>
              <a:spcPct val="35000"/>
            </a:spcAft>
            <a:buNone/>
          </a:pPr>
          <a:r>
            <a:rPr lang="en-US" sz="5300" kern="1200"/>
            <a:t>05</a:t>
          </a:r>
        </a:p>
      </dsp:txBody>
      <dsp:txXfrm>
        <a:off x="9634305" y="1204958"/>
        <a:ext cx="2228513" cy="10696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5D551A-D8AB-C041-858B-BB7450DDF200}">
      <dsp:nvSpPr>
        <dsp:cNvPr id="0" name=""/>
        <dsp:cNvSpPr/>
      </dsp:nvSpPr>
      <dsp:spPr>
        <a:xfrm>
          <a:off x="6563" y="284148"/>
          <a:ext cx="2051635" cy="416162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977900">
            <a:lnSpc>
              <a:spcPct val="90000"/>
            </a:lnSpc>
            <a:spcBef>
              <a:spcPct val="0"/>
            </a:spcBef>
            <a:spcAft>
              <a:spcPct val="35000"/>
            </a:spcAft>
            <a:buNone/>
          </a:pPr>
          <a:r>
            <a:rPr lang="en-GB" sz="2200" kern="1200" dirty="0"/>
            <a:t>Explore the war on terror through looking into US and UK responses in more detail.</a:t>
          </a:r>
          <a:endParaRPr lang="en-US" sz="2200" kern="1200" dirty="0"/>
        </a:p>
      </dsp:txBody>
      <dsp:txXfrm>
        <a:off x="6563" y="1948799"/>
        <a:ext cx="2051635" cy="2496977"/>
      </dsp:txXfrm>
    </dsp:sp>
    <dsp:sp modelId="{F94C9650-B398-8344-A0B4-4CD25723B505}">
      <dsp:nvSpPr>
        <dsp:cNvPr id="0" name=""/>
        <dsp:cNvSpPr/>
      </dsp:nvSpPr>
      <dsp:spPr>
        <a:xfrm>
          <a:off x="99543" y="1164095"/>
          <a:ext cx="2051635" cy="9847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977900">
            <a:lnSpc>
              <a:spcPct val="90000"/>
            </a:lnSpc>
            <a:spcBef>
              <a:spcPct val="0"/>
            </a:spcBef>
            <a:spcAft>
              <a:spcPct val="35000"/>
            </a:spcAft>
            <a:buNone/>
          </a:pPr>
          <a:r>
            <a:rPr lang="en-US" sz="2200" kern="1200"/>
            <a:t>01</a:t>
          </a:r>
          <a:endParaRPr lang="en-US" sz="2200" kern="1200" dirty="0"/>
        </a:p>
      </dsp:txBody>
      <dsp:txXfrm>
        <a:off x="99543" y="1164095"/>
        <a:ext cx="2051635" cy="984785"/>
      </dsp:txXfrm>
    </dsp:sp>
    <dsp:sp modelId="{B1CF497B-66FB-A048-9175-3405CF1AF0F1}">
      <dsp:nvSpPr>
        <dsp:cNvPr id="0" name=""/>
        <dsp:cNvSpPr/>
      </dsp:nvSpPr>
      <dsp:spPr>
        <a:xfrm>
          <a:off x="2203495" y="284148"/>
          <a:ext cx="2051635" cy="416162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977900">
            <a:lnSpc>
              <a:spcPct val="90000"/>
            </a:lnSpc>
            <a:spcBef>
              <a:spcPct val="0"/>
            </a:spcBef>
            <a:spcAft>
              <a:spcPct val="35000"/>
            </a:spcAft>
            <a:buNone/>
          </a:pPr>
          <a:r>
            <a:rPr lang="en-GB" sz="2200" kern="1200"/>
            <a:t>Assess the consequences that the war on terror had.</a:t>
          </a:r>
          <a:endParaRPr lang="en-US" sz="2200" kern="1200"/>
        </a:p>
      </dsp:txBody>
      <dsp:txXfrm>
        <a:off x="2203495" y="1948799"/>
        <a:ext cx="2051635" cy="2496977"/>
      </dsp:txXfrm>
    </dsp:sp>
    <dsp:sp modelId="{D7395342-9CEE-504D-AAE0-522C39732B11}">
      <dsp:nvSpPr>
        <dsp:cNvPr id="0" name=""/>
        <dsp:cNvSpPr/>
      </dsp:nvSpPr>
      <dsp:spPr>
        <a:xfrm>
          <a:off x="2222329" y="1133980"/>
          <a:ext cx="2051635" cy="9847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977900">
            <a:lnSpc>
              <a:spcPct val="90000"/>
            </a:lnSpc>
            <a:spcBef>
              <a:spcPct val="0"/>
            </a:spcBef>
            <a:spcAft>
              <a:spcPct val="35000"/>
            </a:spcAft>
            <a:buNone/>
          </a:pPr>
          <a:r>
            <a:rPr lang="en-US" sz="2200" kern="1200"/>
            <a:t>02</a:t>
          </a:r>
        </a:p>
      </dsp:txBody>
      <dsp:txXfrm>
        <a:off x="2222329" y="1133980"/>
        <a:ext cx="2051635" cy="984785"/>
      </dsp:txXfrm>
    </dsp:sp>
    <dsp:sp modelId="{1799C936-5AC0-F64C-BA17-1699077DA982}">
      <dsp:nvSpPr>
        <dsp:cNvPr id="0" name=""/>
        <dsp:cNvSpPr/>
      </dsp:nvSpPr>
      <dsp:spPr>
        <a:xfrm>
          <a:off x="4438096" y="284148"/>
          <a:ext cx="2051635" cy="416162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933450">
            <a:lnSpc>
              <a:spcPct val="90000"/>
            </a:lnSpc>
            <a:spcBef>
              <a:spcPct val="0"/>
            </a:spcBef>
            <a:spcAft>
              <a:spcPct val="35000"/>
            </a:spcAft>
            <a:buNone/>
          </a:pPr>
          <a:r>
            <a:rPr lang="en-GB" sz="2100" kern="1200" dirty="0"/>
            <a:t>Examine how the media representations of al Qaeda.</a:t>
          </a:r>
          <a:endParaRPr lang="en-US" sz="2100" kern="1200" dirty="0"/>
        </a:p>
      </dsp:txBody>
      <dsp:txXfrm>
        <a:off x="4438096" y="1948799"/>
        <a:ext cx="2051635" cy="2496977"/>
      </dsp:txXfrm>
    </dsp:sp>
    <dsp:sp modelId="{096011A4-075C-C84D-814F-554F0CFD4174}">
      <dsp:nvSpPr>
        <dsp:cNvPr id="0" name=""/>
        <dsp:cNvSpPr/>
      </dsp:nvSpPr>
      <dsp:spPr>
        <a:xfrm>
          <a:off x="4438096" y="1133980"/>
          <a:ext cx="2051635" cy="9847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977900">
            <a:lnSpc>
              <a:spcPct val="90000"/>
            </a:lnSpc>
            <a:spcBef>
              <a:spcPct val="0"/>
            </a:spcBef>
            <a:spcAft>
              <a:spcPct val="35000"/>
            </a:spcAft>
            <a:buNone/>
          </a:pPr>
          <a:r>
            <a:rPr lang="en-US" sz="2200" kern="1200"/>
            <a:t>03</a:t>
          </a:r>
        </a:p>
      </dsp:txBody>
      <dsp:txXfrm>
        <a:off x="4438096" y="1133980"/>
        <a:ext cx="2051635" cy="984785"/>
      </dsp:txXfrm>
    </dsp:sp>
    <dsp:sp modelId="{8BD577CB-6793-804D-916F-D29F3A24846B}">
      <dsp:nvSpPr>
        <dsp:cNvPr id="0" name=""/>
        <dsp:cNvSpPr/>
      </dsp:nvSpPr>
      <dsp:spPr>
        <a:xfrm>
          <a:off x="6653863" y="284148"/>
          <a:ext cx="2051635" cy="416162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977900">
            <a:lnSpc>
              <a:spcPct val="90000"/>
            </a:lnSpc>
            <a:spcBef>
              <a:spcPct val="0"/>
            </a:spcBef>
            <a:spcAft>
              <a:spcPct val="35000"/>
            </a:spcAft>
            <a:buNone/>
          </a:pPr>
          <a:r>
            <a:rPr lang="en-GB" sz="2200" kern="1200" dirty="0"/>
            <a:t>Analyse how the media create an ‘us vs them’ mentality.</a:t>
          </a:r>
          <a:endParaRPr lang="en-US" sz="2200" kern="1200" dirty="0"/>
        </a:p>
      </dsp:txBody>
      <dsp:txXfrm>
        <a:off x="6653863" y="1948799"/>
        <a:ext cx="2051635" cy="2496977"/>
      </dsp:txXfrm>
    </dsp:sp>
    <dsp:sp modelId="{090FC3F1-4AFD-0B4D-AB25-5795B36B7871}">
      <dsp:nvSpPr>
        <dsp:cNvPr id="0" name=""/>
        <dsp:cNvSpPr/>
      </dsp:nvSpPr>
      <dsp:spPr>
        <a:xfrm>
          <a:off x="6653863" y="1133980"/>
          <a:ext cx="2051635" cy="9847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977900">
            <a:lnSpc>
              <a:spcPct val="90000"/>
            </a:lnSpc>
            <a:spcBef>
              <a:spcPct val="0"/>
            </a:spcBef>
            <a:spcAft>
              <a:spcPct val="35000"/>
            </a:spcAft>
            <a:buNone/>
          </a:pPr>
          <a:r>
            <a:rPr lang="en-US" sz="2200" kern="1200"/>
            <a:t>04</a:t>
          </a:r>
        </a:p>
      </dsp:txBody>
      <dsp:txXfrm>
        <a:off x="6653863" y="1133980"/>
        <a:ext cx="2051635" cy="984785"/>
      </dsp:txXfrm>
    </dsp:sp>
    <dsp:sp modelId="{B272E59A-404D-2243-8B28-99754C91D7CD}">
      <dsp:nvSpPr>
        <dsp:cNvPr id="0" name=""/>
        <dsp:cNvSpPr/>
      </dsp:nvSpPr>
      <dsp:spPr>
        <a:xfrm>
          <a:off x="8869630" y="284148"/>
          <a:ext cx="2051635" cy="416162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933450">
            <a:lnSpc>
              <a:spcPct val="90000"/>
            </a:lnSpc>
            <a:spcBef>
              <a:spcPct val="0"/>
            </a:spcBef>
            <a:spcAft>
              <a:spcPct val="35000"/>
            </a:spcAft>
            <a:buNone/>
          </a:pPr>
          <a:r>
            <a:rPr lang="en-GB" sz="2100" kern="1200" dirty="0"/>
            <a:t>Assess and consider how technological advancements aided in al Qaeda’s operations.</a:t>
          </a:r>
          <a:endParaRPr lang="en-US" sz="2100" kern="1200" dirty="0"/>
        </a:p>
      </dsp:txBody>
      <dsp:txXfrm>
        <a:off x="8869630" y="1948799"/>
        <a:ext cx="2051635" cy="2496977"/>
      </dsp:txXfrm>
    </dsp:sp>
    <dsp:sp modelId="{3ABF7E59-8DB8-3648-9546-39BFF199B883}">
      <dsp:nvSpPr>
        <dsp:cNvPr id="0" name=""/>
        <dsp:cNvSpPr/>
      </dsp:nvSpPr>
      <dsp:spPr>
        <a:xfrm>
          <a:off x="8869630" y="1133980"/>
          <a:ext cx="2051635" cy="9847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977900">
            <a:lnSpc>
              <a:spcPct val="90000"/>
            </a:lnSpc>
            <a:spcBef>
              <a:spcPct val="0"/>
            </a:spcBef>
            <a:spcAft>
              <a:spcPct val="35000"/>
            </a:spcAft>
            <a:buNone/>
          </a:pPr>
          <a:r>
            <a:rPr lang="en-US" sz="2200" kern="1200"/>
            <a:t>05</a:t>
          </a:r>
        </a:p>
      </dsp:txBody>
      <dsp:txXfrm>
        <a:off x="8869630" y="1133980"/>
        <a:ext cx="2051635" cy="9847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C6102A-51C7-2244-9E5F-B2A07F6B7BDC}">
      <dsp:nvSpPr>
        <dsp:cNvPr id="0" name=""/>
        <dsp:cNvSpPr/>
      </dsp:nvSpPr>
      <dsp:spPr>
        <a:xfrm>
          <a:off x="0" y="162389"/>
          <a:ext cx="3348771" cy="20092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Describes the American-led global counter-terrorism campaign following 9/11</a:t>
          </a:r>
          <a:endParaRPr lang="en-US" sz="2200" kern="1200" dirty="0"/>
        </a:p>
      </dsp:txBody>
      <dsp:txXfrm>
        <a:off x="0" y="162389"/>
        <a:ext cx="3348771" cy="2009262"/>
      </dsp:txXfrm>
    </dsp:sp>
    <dsp:sp modelId="{129D6E7C-886D-A94C-BB3D-B8FC5486FB37}">
      <dsp:nvSpPr>
        <dsp:cNvPr id="0" name=""/>
        <dsp:cNvSpPr/>
      </dsp:nvSpPr>
      <dsp:spPr>
        <a:xfrm>
          <a:off x="3683648" y="162389"/>
          <a:ext cx="3348771" cy="20092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Multidimensional campaign with limitless scope.</a:t>
          </a:r>
          <a:endParaRPr lang="en-US" sz="2200" kern="1200"/>
        </a:p>
      </dsp:txBody>
      <dsp:txXfrm>
        <a:off x="3683648" y="162389"/>
        <a:ext cx="3348771" cy="2009262"/>
      </dsp:txXfrm>
    </dsp:sp>
    <dsp:sp modelId="{937FA484-E2C5-5544-95FC-6DD434F60DED}">
      <dsp:nvSpPr>
        <dsp:cNvPr id="0" name=""/>
        <dsp:cNvSpPr/>
      </dsp:nvSpPr>
      <dsp:spPr>
        <a:xfrm>
          <a:off x="7367297" y="162389"/>
          <a:ext cx="3348771" cy="20092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Military dimension involved in major wars in Afghanistan and Iraq.</a:t>
          </a:r>
          <a:endParaRPr lang="en-US" sz="2200" kern="1200" dirty="0"/>
        </a:p>
      </dsp:txBody>
      <dsp:txXfrm>
        <a:off x="7367297" y="162389"/>
        <a:ext cx="3348771" cy="2009262"/>
      </dsp:txXfrm>
    </dsp:sp>
    <dsp:sp modelId="{6615F6F1-952F-424C-8C08-A1C61A9E80E3}">
      <dsp:nvSpPr>
        <dsp:cNvPr id="0" name=""/>
        <dsp:cNvSpPr/>
      </dsp:nvSpPr>
      <dsp:spPr>
        <a:xfrm>
          <a:off x="1841824" y="2506530"/>
          <a:ext cx="3348771" cy="20092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Deemed a success in first couple of years – arrested hundreds of terrorist's suspects and acted as a preventative measure on a larger scale.</a:t>
          </a:r>
          <a:endParaRPr lang="en-US" sz="2200" kern="1200" dirty="0"/>
        </a:p>
      </dsp:txBody>
      <dsp:txXfrm>
        <a:off x="1841824" y="2506530"/>
        <a:ext cx="3348771" cy="2009262"/>
      </dsp:txXfrm>
    </dsp:sp>
    <dsp:sp modelId="{4638817B-B510-5F4D-A4C4-1F29ACA9068F}">
      <dsp:nvSpPr>
        <dsp:cNvPr id="0" name=""/>
        <dsp:cNvSpPr/>
      </dsp:nvSpPr>
      <dsp:spPr>
        <a:xfrm>
          <a:off x="5525473" y="2506530"/>
          <a:ext cx="3348771" cy="20092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However – the war on terror ended up scattering al Qaeda’s network.          </a:t>
          </a:r>
          <a:endParaRPr lang="en-US" sz="2200" kern="1200"/>
        </a:p>
      </dsp:txBody>
      <dsp:txXfrm>
        <a:off x="5525473" y="2506530"/>
        <a:ext cx="3348771" cy="20092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0B7EC-FDDE-8544-8751-E149A0CE43B4}">
      <dsp:nvSpPr>
        <dsp:cNvPr id="0" name=""/>
        <dsp:cNvSpPr/>
      </dsp:nvSpPr>
      <dsp:spPr>
        <a:xfrm>
          <a:off x="0" y="570"/>
          <a:ext cx="114278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295C69-A333-424E-B160-AB0E1B070144}">
      <dsp:nvSpPr>
        <dsp:cNvPr id="0" name=""/>
        <dsp:cNvSpPr/>
      </dsp:nvSpPr>
      <dsp:spPr>
        <a:xfrm>
          <a:off x="0" y="570"/>
          <a:ext cx="11427850" cy="934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HUMAN COSTS – estimated 241,000 people have died as a direct result of the war on terror. Of these people killed, 71,344 civilians died on both sides of the border of Afghanistan and Pakistan.</a:t>
          </a:r>
          <a:endParaRPr lang="en-US" sz="2200" kern="1200" dirty="0"/>
        </a:p>
      </dsp:txBody>
      <dsp:txXfrm>
        <a:off x="0" y="570"/>
        <a:ext cx="11427850" cy="934070"/>
      </dsp:txXfrm>
    </dsp:sp>
    <dsp:sp modelId="{83DE0D95-85F4-A84C-A566-0AAB05189662}">
      <dsp:nvSpPr>
        <dsp:cNvPr id="0" name=""/>
        <dsp:cNvSpPr/>
      </dsp:nvSpPr>
      <dsp:spPr>
        <a:xfrm>
          <a:off x="0" y="934640"/>
          <a:ext cx="114278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68C0D1-F4FD-AD41-9E70-979C1977C789}">
      <dsp:nvSpPr>
        <dsp:cNvPr id="0" name=""/>
        <dsp:cNvSpPr/>
      </dsp:nvSpPr>
      <dsp:spPr>
        <a:xfrm>
          <a:off x="0" y="934640"/>
          <a:ext cx="11427850" cy="934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ECONOMIC COST – estimated cost of $2.26 trillion. </a:t>
          </a:r>
          <a:endParaRPr lang="en-US" sz="2200" kern="1200"/>
        </a:p>
      </dsp:txBody>
      <dsp:txXfrm>
        <a:off x="0" y="934640"/>
        <a:ext cx="11427850" cy="934070"/>
      </dsp:txXfrm>
    </dsp:sp>
    <dsp:sp modelId="{831BB161-54BD-2B4C-9B0A-ADC516593B94}">
      <dsp:nvSpPr>
        <dsp:cNvPr id="0" name=""/>
        <dsp:cNvSpPr/>
      </dsp:nvSpPr>
      <dsp:spPr>
        <a:xfrm>
          <a:off x="0" y="1868710"/>
          <a:ext cx="114278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7AB6BE-034F-D749-B32B-D5FF8BD5C5DD}">
      <dsp:nvSpPr>
        <dsp:cNvPr id="0" name=""/>
        <dsp:cNvSpPr/>
      </dsp:nvSpPr>
      <dsp:spPr>
        <a:xfrm>
          <a:off x="0" y="1868710"/>
          <a:ext cx="11427850" cy="934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Rate of poverty has increased from 33.7% in 2007 to 54.5% in 2016.</a:t>
          </a:r>
          <a:endParaRPr lang="en-US" sz="2200" kern="1200"/>
        </a:p>
      </dsp:txBody>
      <dsp:txXfrm>
        <a:off x="0" y="1868710"/>
        <a:ext cx="11427850" cy="934070"/>
      </dsp:txXfrm>
    </dsp:sp>
    <dsp:sp modelId="{06B9FCC4-F233-184B-A18A-EC94DB3978E6}">
      <dsp:nvSpPr>
        <dsp:cNvPr id="0" name=""/>
        <dsp:cNvSpPr/>
      </dsp:nvSpPr>
      <dsp:spPr>
        <a:xfrm>
          <a:off x="0" y="2802781"/>
          <a:ext cx="114278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79EBA-952E-8B41-83ED-32A1454EED79}">
      <dsp:nvSpPr>
        <dsp:cNvPr id="0" name=""/>
        <dsp:cNvSpPr/>
      </dsp:nvSpPr>
      <dsp:spPr>
        <a:xfrm>
          <a:off x="0" y="2802781"/>
          <a:ext cx="11427850" cy="934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Civilians living in fear of violence, threat to their lives and many being forced to move to safer places.</a:t>
          </a:r>
          <a:endParaRPr lang="en-US" sz="2200" kern="1200"/>
        </a:p>
      </dsp:txBody>
      <dsp:txXfrm>
        <a:off x="0" y="2802781"/>
        <a:ext cx="11427850" cy="934070"/>
      </dsp:txXfrm>
    </dsp:sp>
    <dsp:sp modelId="{14B404C8-9DEF-524A-B54F-08369B39B153}">
      <dsp:nvSpPr>
        <dsp:cNvPr id="0" name=""/>
        <dsp:cNvSpPr/>
      </dsp:nvSpPr>
      <dsp:spPr>
        <a:xfrm>
          <a:off x="0" y="3736851"/>
          <a:ext cx="114278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6CB8C9-03C2-8044-B3A4-E97AB3448E94}">
      <dsp:nvSpPr>
        <dsp:cNvPr id="0" name=""/>
        <dsp:cNvSpPr/>
      </dsp:nvSpPr>
      <dsp:spPr>
        <a:xfrm>
          <a:off x="0" y="3736851"/>
          <a:ext cx="11427850" cy="934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2.6 million Afghan refugees worldwide in 2020 – this excludes undocumented migrants.</a:t>
          </a:r>
          <a:endParaRPr lang="en-US" sz="2200" kern="1200"/>
        </a:p>
      </dsp:txBody>
      <dsp:txXfrm>
        <a:off x="0" y="3736851"/>
        <a:ext cx="11427850" cy="9340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62576-2C3F-6045-90D6-60257312C65A}">
      <dsp:nvSpPr>
        <dsp:cNvPr id="0" name=""/>
        <dsp:cNvSpPr/>
      </dsp:nvSpPr>
      <dsp:spPr>
        <a:xfrm>
          <a:off x="334263" y="2279"/>
          <a:ext cx="2829844" cy="16979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One strand of 2003 CONTEST strategy– relatively minor role.</a:t>
          </a:r>
          <a:endParaRPr lang="en-US" sz="2500" kern="1200" dirty="0"/>
        </a:p>
      </dsp:txBody>
      <dsp:txXfrm>
        <a:off x="334263" y="2279"/>
        <a:ext cx="2829844" cy="1697906"/>
      </dsp:txXfrm>
    </dsp:sp>
    <dsp:sp modelId="{3E5ED62D-38F4-A64F-A7E0-5A210442371D}">
      <dsp:nvSpPr>
        <dsp:cNvPr id="0" name=""/>
        <dsp:cNvSpPr/>
      </dsp:nvSpPr>
      <dsp:spPr>
        <a:xfrm>
          <a:off x="3447093" y="2279"/>
          <a:ext cx="2829844" cy="16979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Following the 7/7 attacks the importance of prevent increased.</a:t>
          </a:r>
          <a:endParaRPr lang="en-US" sz="2500" kern="1200"/>
        </a:p>
      </dsp:txBody>
      <dsp:txXfrm>
        <a:off x="3447093" y="2279"/>
        <a:ext cx="2829844" cy="1697906"/>
      </dsp:txXfrm>
    </dsp:sp>
    <dsp:sp modelId="{DBE2C8B7-3AC3-DE48-BEFA-57563BF1673F}">
      <dsp:nvSpPr>
        <dsp:cNvPr id="0" name=""/>
        <dsp:cNvSpPr/>
      </dsp:nvSpPr>
      <dsp:spPr>
        <a:xfrm>
          <a:off x="6559922" y="2279"/>
          <a:ext cx="2829844" cy="16979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Seeking to deal with the issue of home-grown terrorists aka lone wolves.</a:t>
          </a:r>
          <a:endParaRPr lang="en-US" sz="2500" kern="1200" dirty="0"/>
        </a:p>
      </dsp:txBody>
      <dsp:txXfrm>
        <a:off x="6559922" y="2279"/>
        <a:ext cx="2829844" cy="1697906"/>
      </dsp:txXfrm>
    </dsp:sp>
    <dsp:sp modelId="{B3722FD4-B386-D64C-BEC5-44EC0CB6C5E4}">
      <dsp:nvSpPr>
        <dsp:cNvPr id="0" name=""/>
        <dsp:cNvSpPr/>
      </dsp:nvSpPr>
      <dsp:spPr>
        <a:xfrm>
          <a:off x="1890678" y="1983171"/>
          <a:ext cx="2829844" cy="16979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Goal – preventing radicalisation.</a:t>
          </a:r>
          <a:endParaRPr lang="en-US" sz="2500" kern="1200"/>
        </a:p>
      </dsp:txBody>
      <dsp:txXfrm>
        <a:off x="1890678" y="1983171"/>
        <a:ext cx="2829844" cy="1697906"/>
      </dsp:txXfrm>
    </dsp:sp>
    <dsp:sp modelId="{1027D7ED-74C6-674B-B5F2-CEDCE0D60FE9}">
      <dsp:nvSpPr>
        <dsp:cNvPr id="0" name=""/>
        <dsp:cNvSpPr/>
      </dsp:nvSpPr>
      <dsp:spPr>
        <a:xfrm>
          <a:off x="5003507" y="1983171"/>
          <a:ext cx="2829844" cy="169790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Increased surveillance.</a:t>
          </a:r>
          <a:endParaRPr lang="en-US" sz="2500" kern="1200"/>
        </a:p>
      </dsp:txBody>
      <dsp:txXfrm>
        <a:off x="5003507" y="1983171"/>
        <a:ext cx="2829844" cy="16979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AAC0C4-9DAF-984C-B3C1-DF27CAC0BB07}">
      <dsp:nvSpPr>
        <dsp:cNvPr id="0" name=""/>
        <dsp:cNvSpPr/>
      </dsp:nvSpPr>
      <dsp:spPr>
        <a:xfrm>
          <a:off x="0" y="587"/>
          <a:ext cx="11567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33360E-4DA1-FE45-A640-93D3FD96F233}">
      <dsp:nvSpPr>
        <dsp:cNvPr id="0" name=""/>
        <dsp:cNvSpPr/>
      </dsp:nvSpPr>
      <dsp:spPr>
        <a:xfrm>
          <a:off x="0" y="587"/>
          <a:ext cx="11567335" cy="962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Intention of Prevent is to: ‘’safeguard and support those most at risk of radicalisation…’’ through intervening with them at the early stages of the radicalisation process (HM Government, 2018: 31)</a:t>
          </a:r>
          <a:endParaRPr lang="en-US" sz="1900" kern="1200"/>
        </a:p>
      </dsp:txBody>
      <dsp:txXfrm>
        <a:off x="0" y="587"/>
        <a:ext cx="11567335" cy="962195"/>
      </dsp:txXfrm>
    </dsp:sp>
    <dsp:sp modelId="{8D95292A-2C42-B547-8312-AC0527808BA9}">
      <dsp:nvSpPr>
        <dsp:cNvPr id="0" name=""/>
        <dsp:cNvSpPr/>
      </dsp:nvSpPr>
      <dsp:spPr>
        <a:xfrm>
          <a:off x="0" y="962783"/>
          <a:ext cx="11567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6B60A8-7371-7D44-BAFD-034A9C92FC59}">
      <dsp:nvSpPr>
        <dsp:cNvPr id="0" name=""/>
        <dsp:cNvSpPr/>
      </dsp:nvSpPr>
      <dsp:spPr>
        <a:xfrm>
          <a:off x="0" y="962783"/>
          <a:ext cx="11567335" cy="962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br>
            <a:rPr lang="en-GB" sz="1900" kern="1200" dirty="0"/>
          </a:br>
          <a:br>
            <a:rPr lang="en-GB" sz="1900" kern="1200" dirty="0"/>
          </a:br>
          <a:r>
            <a:rPr lang="en-GB" sz="1900" kern="1200" dirty="0"/>
            <a:t>This is done through: </a:t>
          </a:r>
          <a:endParaRPr lang="en-US" sz="1900" kern="1200" dirty="0"/>
        </a:p>
      </dsp:txBody>
      <dsp:txXfrm>
        <a:off x="0" y="962783"/>
        <a:ext cx="11567335" cy="962195"/>
      </dsp:txXfrm>
    </dsp:sp>
    <dsp:sp modelId="{52D7C882-AB71-6542-B0EC-B40B42264959}">
      <dsp:nvSpPr>
        <dsp:cNvPr id="0" name=""/>
        <dsp:cNvSpPr/>
      </dsp:nvSpPr>
      <dsp:spPr>
        <a:xfrm>
          <a:off x="0" y="1924979"/>
          <a:ext cx="11567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4C9D62-2E8A-AE49-9E9F-3ECF47519919}">
      <dsp:nvSpPr>
        <dsp:cNvPr id="0" name=""/>
        <dsp:cNvSpPr/>
      </dsp:nvSpPr>
      <dsp:spPr>
        <a:xfrm>
          <a:off x="0" y="1924979"/>
          <a:ext cx="11567335" cy="962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Channel – non-mandatory programme supporting individuals identified to be at risk of radicalisation. </a:t>
          </a:r>
          <a:endParaRPr lang="en-US" sz="1900" kern="1200"/>
        </a:p>
      </dsp:txBody>
      <dsp:txXfrm>
        <a:off x="0" y="1924979"/>
        <a:ext cx="11567335" cy="962195"/>
      </dsp:txXfrm>
    </dsp:sp>
    <dsp:sp modelId="{250D667D-0F5B-154A-B218-37F7AD6CB942}">
      <dsp:nvSpPr>
        <dsp:cNvPr id="0" name=""/>
        <dsp:cNvSpPr/>
      </dsp:nvSpPr>
      <dsp:spPr>
        <a:xfrm>
          <a:off x="0" y="2887174"/>
          <a:ext cx="11567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97C84E-4F7A-F24A-A34C-3ABB1F72B39B}">
      <dsp:nvSpPr>
        <dsp:cNvPr id="0" name=""/>
        <dsp:cNvSpPr/>
      </dsp:nvSpPr>
      <dsp:spPr>
        <a:xfrm>
          <a:off x="0" y="2887174"/>
          <a:ext cx="11567335" cy="962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Channel is a multi-agency approach to safeguard individuals through establishing and evaluating risk. </a:t>
          </a:r>
          <a:endParaRPr lang="en-US" sz="1900" kern="1200"/>
        </a:p>
      </dsp:txBody>
      <dsp:txXfrm>
        <a:off x="0" y="2887174"/>
        <a:ext cx="11567335" cy="962195"/>
      </dsp:txXfrm>
    </dsp:sp>
    <dsp:sp modelId="{C4F18947-D50C-5B45-B9D7-19FA74CBBFCF}">
      <dsp:nvSpPr>
        <dsp:cNvPr id="0" name=""/>
        <dsp:cNvSpPr/>
      </dsp:nvSpPr>
      <dsp:spPr>
        <a:xfrm>
          <a:off x="0" y="3849370"/>
          <a:ext cx="11567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1B88F-86BF-434F-B056-0EBC7D391D96}">
      <dsp:nvSpPr>
        <dsp:cNvPr id="0" name=""/>
        <dsp:cNvSpPr/>
      </dsp:nvSpPr>
      <dsp:spPr>
        <a:xfrm>
          <a:off x="0" y="3849370"/>
          <a:ext cx="11567335" cy="962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Channel – develops a support programme and includes things like: mentoring, work/eductional skills, anger/behavioural sessions, family/housing support, drug and alcohol awareness to mitigate and address risk of radicalisation.</a:t>
          </a:r>
          <a:endParaRPr lang="en-US" sz="1900" kern="1200"/>
        </a:p>
      </dsp:txBody>
      <dsp:txXfrm>
        <a:off x="0" y="3849370"/>
        <a:ext cx="11567335" cy="9621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29FC9-5594-1147-8221-E175DEBE0AE3}">
      <dsp:nvSpPr>
        <dsp:cNvPr id="0" name=""/>
        <dsp:cNvSpPr/>
      </dsp:nvSpPr>
      <dsp:spPr>
        <a:xfrm>
          <a:off x="1127" y="0"/>
          <a:ext cx="1995258" cy="46714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Focus Islamist terrorist – groups like al Qaeda.</a:t>
          </a:r>
          <a:endParaRPr lang="en-US" sz="2100" kern="1200"/>
        </a:p>
      </dsp:txBody>
      <dsp:txXfrm>
        <a:off x="59566" y="58439"/>
        <a:ext cx="1878380" cy="4554615"/>
      </dsp:txXfrm>
    </dsp:sp>
    <dsp:sp modelId="{94E5FF08-3B10-7C4D-B2BA-FCAA8EF77C96}">
      <dsp:nvSpPr>
        <dsp:cNvPr id="0" name=""/>
        <dsp:cNvSpPr/>
      </dsp:nvSpPr>
      <dsp:spPr>
        <a:xfrm>
          <a:off x="2331589" y="0"/>
          <a:ext cx="1995258" cy="46714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Surveillance – 2010 police ‘’targeted hundreds of surveillance cameras on two Muslim areas of Birmingham’’ to ‘’track precise movement of people entering and leaving’ (Lewis, 2010).</a:t>
          </a:r>
          <a:endParaRPr lang="en-US" sz="2100" kern="1200" dirty="0"/>
        </a:p>
      </dsp:txBody>
      <dsp:txXfrm>
        <a:off x="2390028" y="58439"/>
        <a:ext cx="1878380" cy="4554615"/>
      </dsp:txXfrm>
    </dsp:sp>
    <dsp:sp modelId="{448C5909-78C2-3245-AC9D-5AD384F9AA20}">
      <dsp:nvSpPr>
        <dsp:cNvPr id="0" name=""/>
        <dsp:cNvSpPr/>
      </dsp:nvSpPr>
      <dsp:spPr>
        <a:xfrm>
          <a:off x="4662051" y="0"/>
          <a:ext cx="1995258" cy="46714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Muslims make up an overwhelming percentage of Channels programme: 2015-2016 approximately 68% referrals comprised of Muslims.</a:t>
          </a:r>
          <a:endParaRPr lang="en-US" sz="2100" kern="1200"/>
        </a:p>
      </dsp:txBody>
      <dsp:txXfrm>
        <a:off x="4720490" y="58439"/>
        <a:ext cx="1878380" cy="4554615"/>
      </dsp:txXfrm>
    </dsp:sp>
    <dsp:sp modelId="{F88914F2-5249-5B4B-AEA7-B5D0101A3F2A}">
      <dsp:nvSpPr>
        <dsp:cNvPr id="0" name=""/>
        <dsp:cNvSpPr/>
      </dsp:nvSpPr>
      <dsp:spPr>
        <a:xfrm>
          <a:off x="6992513" y="0"/>
          <a:ext cx="1995258" cy="46714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Making Muslims a suspect community.</a:t>
          </a:r>
          <a:endParaRPr lang="en-US" sz="2100" kern="1200"/>
        </a:p>
      </dsp:txBody>
      <dsp:txXfrm>
        <a:off x="7050952" y="58439"/>
        <a:ext cx="1878380" cy="4554615"/>
      </dsp:txXfrm>
    </dsp:sp>
    <dsp:sp modelId="{AA5C5503-023C-8F43-8C54-5211E9CBD3DE}">
      <dsp:nvSpPr>
        <dsp:cNvPr id="0" name=""/>
        <dsp:cNvSpPr/>
      </dsp:nvSpPr>
      <dsp:spPr>
        <a:xfrm>
          <a:off x="9322975" y="0"/>
          <a:ext cx="1995258" cy="46714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Growing nature of hate crime and Far Right extremism – ‘’Far-right parties focus on Muslims as a ‘problem’ in Britain’’ (Burke, 2018, p. 366)</a:t>
          </a:r>
          <a:endParaRPr lang="en-US" sz="2100" kern="1200" dirty="0"/>
        </a:p>
      </dsp:txBody>
      <dsp:txXfrm>
        <a:off x="9381414" y="58439"/>
        <a:ext cx="1878380" cy="45546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54B9C-2D2A-9746-9ECB-9C4F7D355B29}">
      <dsp:nvSpPr>
        <dsp:cNvPr id="0" name=""/>
        <dsp:cNvSpPr/>
      </dsp:nvSpPr>
      <dsp:spPr>
        <a:xfrm>
          <a:off x="0" y="108581"/>
          <a:ext cx="3521021" cy="21126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9/11 – unfolded in a city that was one of the most media-saturated.</a:t>
          </a:r>
          <a:endParaRPr lang="en-US" sz="2000" kern="1200"/>
        </a:p>
      </dsp:txBody>
      <dsp:txXfrm>
        <a:off x="0" y="108581"/>
        <a:ext cx="3521021" cy="2112612"/>
      </dsp:txXfrm>
    </dsp:sp>
    <dsp:sp modelId="{AFA0F741-BE4C-ED43-B088-CB29D84117EC}">
      <dsp:nvSpPr>
        <dsp:cNvPr id="0" name=""/>
        <dsp:cNvSpPr/>
      </dsp:nvSpPr>
      <dsp:spPr>
        <a:xfrm>
          <a:off x="3873123" y="108581"/>
          <a:ext cx="3521021" cy="21126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Live television broadcasting. </a:t>
          </a:r>
          <a:endParaRPr lang="en-US" sz="2000" kern="1200"/>
        </a:p>
      </dsp:txBody>
      <dsp:txXfrm>
        <a:off x="3873123" y="108581"/>
        <a:ext cx="3521021" cy="2112612"/>
      </dsp:txXfrm>
    </dsp:sp>
    <dsp:sp modelId="{1EB24AF4-F47C-9A46-8049-8154EC54AE19}">
      <dsp:nvSpPr>
        <dsp:cNvPr id="0" name=""/>
        <dsp:cNvSpPr/>
      </dsp:nvSpPr>
      <dsp:spPr>
        <a:xfrm>
          <a:off x="7746246" y="108581"/>
          <a:ext cx="3521021" cy="21126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Promotion of copycat attacks? Lone wolf attacks. </a:t>
          </a:r>
          <a:endParaRPr lang="en-US" sz="2000" kern="1200"/>
        </a:p>
      </dsp:txBody>
      <dsp:txXfrm>
        <a:off x="7746246" y="108581"/>
        <a:ext cx="3521021" cy="2112612"/>
      </dsp:txXfrm>
    </dsp:sp>
    <dsp:sp modelId="{2A3075CF-93CC-BE4D-B182-F3BA91A25875}">
      <dsp:nvSpPr>
        <dsp:cNvPr id="0" name=""/>
        <dsp:cNvSpPr/>
      </dsp:nvSpPr>
      <dsp:spPr>
        <a:xfrm>
          <a:off x="1936561" y="2573296"/>
          <a:ext cx="3521021" cy="21126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Promotion of further attacks? </a:t>
          </a:r>
          <a:endParaRPr lang="en-US" sz="2000" kern="1200"/>
        </a:p>
      </dsp:txBody>
      <dsp:txXfrm>
        <a:off x="1936561" y="2573296"/>
        <a:ext cx="3521021" cy="2112612"/>
      </dsp:txXfrm>
    </dsp:sp>
    <dsp:sp modelId="{859F3D41-182F-4742-AC31-4A35F1605962}">
      <dsp:nvSpPr>
        <dsp:cNvPr id="0" name=""/>
        <dsp:cNvSpPr/>
      </dsp:nvSpPr>
      <dsp:spPr>
        <a:xfrm>
          <a:off x="5809685" y="2573296"/>
          <a:ext cx="3521021" cy="21126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t>
          </a:r>
          <a:r>
            <a:rPr lang="en-GB" sz="2000" kern="1200" dirty="0" err="1"/>
            <a:t>Analyzing</a:t>
          </a:r>
          <a:r>
            <a:rPr lang="en-GB" sz="2000" kern="1200" dirty="0"/>
            <a:t> post 9/11 data until the end of 2015 produces evidence that is consistent with the idea that Al-Qaeda is systematically attacking more when news coverage is higher’’ (</a:t>
          </a:r>
          <a:r>
            <a:rPr lang="en-GB" sz="2000" kern="1200" dirty="0" err="1"/>
            <a:t>Jetter</a:t>
          </a:r>
          <a:r>
            <a:rPr lang="en-GB" sz="2000" kern="1200" dirty="0"/>
            <a:t>, 2017, p.33).</a:t>
          </a:r>
          <a:endParaRPr lang="en-US" sz="2000" kern="1200" dirty="0"/>
        </a:p>
      </dsp:txBody>
      <dsp:txXfrm>
        <a:off x="5809685" y="2573296"/>
        <a:ext cx="3521021" cy="21126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B698B-3EA3-1A4F-9AFC-68ED4B5E3452}">
      <dsp:nvSpPr>
        <dsp:cNvPr id="0" name=""/>
        <dsp:cNvSpPr/>
      </dsp:nvSpPr>
      <dsp:spPr>
        <a:xfrm>
          <a:off x="0" y="2137"/>
          <a:ext cx="113658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DEDE5E-C2EB-D747-BCC6-7CA2E849ACD5}">
      <dsp:nvSpPr>
        <dsp:cNvPr id="0" name=""/>
        <dsp:cNvSpPr/>
      </dsp:nvSpPr>
      <dsp:spPr>
        <a:xfrm>
          <a:off x="0" y="2137"/>
          <a:ext cx="11365857" cy="145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Framing – selecting ’’aspects of a perceived reality’’ to ’’make them more salient’’ resulting in promotion of a ‘’problem definition, casual interpretation, moral evaluation, and/or treatment recommendation’’ (Entman, 1993, p. 52).</a:t>
          </a:r>
          <a:endParaRPr lang="en-US" sz="2200" kern="1200"/>
        </a:p>
      </dsp:txBody>
      <dsp:txXfrm>
        <a:off x="0" y="2137"/>
        <a:ext cx="11365857" cy="1457975"/>
      </dsp:txXfrm>
    </dsp:sp>
    <dsp:sp modelId="{718A7B2A-158D-2041-862C-1C604AEC8333}">
      <dsp:nvSpPr>
        <dsp:cNvPr id="0" name=""/>
        <dsp:cNvSpPr/>
      </dsp:nvSpPr>
      <dsp:spPr>
        <a:xfrm>
          <a:off x="0" y="1460112"/>
          <a:ext cx="113658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B2A9A-AD71-EB49-9DED-0F53D2426253}">
      <dsp:nvSpPr>
        <dsp:cNvPr id="0" name=""/>
        <dsp:cNvSpPr/>
      </dsp:nvSpPr>
      <dsp:spPr>
        <a:xfrm>
          <a:off x="0" y="1460112"/>
          <a:ext cx="11365857" cy="145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Moral panics – coined by Cohen: ‘’condition, episode, person or group of persons emerged to become defined as a threat to societal values’’ with the issue being ‘’presented in a stylized and stereotypical fashion by the mass media…’’ (Cohen, 2002, p.1)</a:t>
          </a:r>
          <a:br>
            <a:rPr lang="en-GB" sz="2200" kern="1200"/>
          </a:br>
          <a:r>
            <a:rPr lang="en-GB" sz="2200" kern="1200"/>
            <a:t>Relation to terrorism? – perceived threat and danger can be influenced by the media. </a:t>
          </a:r>
          <a:endParaRPr lang="en-US" sz="2200" kern="1200"/>
        </a:p>
      </dsp:txBody>
      <dsp:txXfrm>
        <a:off x="0" y="1460112"/>
        <a:ext cx="11365857" cy="1457975"/>
      </dsp:txXfrm>
    </dsp:sp>
    <dsp:sp modelId="{3155397D-4F44-9340-8F8C-B43686377CAC}">
      <dsp:nvSpPr>
        <dsp:cNvPr id="0" name=""/>
        <dsp:cNvSpPr/>
      </dsp:nvSpPr>
      <dsp:spPr>
        <a:xfrm>
          <a:off x="0" y="2918088"/>
          <a:ext cx="113658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9A955B-C607-C244-AFC3-8A70C7E47C19}">
      <dsp:nvSpPr>
        <dsp:cNvPr id="0" name=""/>
        <dsp:cNvSpPr/>
      </dsp:nvSpPr>
      <dsp:spPr>
        <a:xfrm>
          <a:off x="0" y="2918088"/>
          <a:ext cx="11365857" cy="1457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Labelling – media reports on terrorism are quick to distinguish the ethnicity of the terrorist perpetrator. Undifferentiated news coverage on Islamist terrorism – can cause people to think all people who follow Islam are terrorist.</a:t>
          </a:r>
          <a:endParaRPr lang="en-US" sz="2200" kern="1200"/>
        </a:p>
      </dsp:txBody>
      <dsp:txXfrm>
        <a:off x="0" y="2918088"/>
        <a:ext cx="11365857" cy="145797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8F554-22AE-FE41-BF30-8C91ACE5B0C3}">
      <dsp:nvSpPr>
        <dsp:cNvPr id="0" name=""/>
        <dsp:cNvSpPr/>
      </dsp:nvSpPr>
      <dsp:spPr>
        <a:xfrm>
          <a:off x="0" y="102221"/>
          <a:ext cx="11623729" cy="8739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Media reports on Islamist terrorism differently to Far Right Extremism and Right-Wing Terror.</a:t>
          </a:r>
          <a:endParaRPr lang="en-US" sz="2200" kern="1200" dirty="0"/>
        </a:p>
      </dsp:txBody>
      <dsp:txXfrm>
        <a:off x="42663" y="144884"/>
        <a:ext cx="11538403" cy="788627"/>
      </dsp:txXfrm>
    </dsp:sp>
    <dsp:sp modelId="{4D7FF73D-BEE0-2E43-969F-D381C12D046B}">
      <dsp:nvSpPr>
        <dsp:cNvPr id="0" name=""/>
        <dsp:cNvSpPr/>
      </dsp:nvSpPr>
      <dsp:spPr>
        <a:xfrm>
          <a:off x="0" y="1039535"/>
          <a:ext cx="11623729" cy="8739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Focus on Islam &amp; Muslim ethnicity when reporting on Islamist terrorist attacks.</a:t>
          </a:r>
          <a:endParaRPr lang="en-US" sz="2200" kern="1200"/>
        </a:p>
      </dsp:txBody>
      <dsp:txXfrm>
        <a:off x="42663" y="1082198"/>
        <a:ext cx="11538403" cy="788627"/>
      </dsp:txXfrm>
    </dsp:sp>
    <dsp:sp modelId="{3DF145E6-641C-C94A-AC25-1F8C350AA932}">
      <dsp:nvSpPr>
        <dsp:cNvPr id="0" name=""/>
        <dsp:cNvSpPr/>
      </dsp:nvSpPr>
      <dsp:spPr>
        <a:xfrm>
          <a:off x="0" y="1976848"/>
          <a:ext cx="11623729" cy="8739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Compared to a focus on mental health and state of the attacker when reporting on FRE &amp; RWT.</a:t>
          </a:r>
          <a:endParaRPr lang="en-US" sz="2200" kern="1200"/>
        </a:p>
      </dsp:txBody>
      <dsp:txXfrm>
        <a:off x="42663" y="2019511"/>
        <a:ext cx="11538403" cy="788627"/>
      </dsp:txXfrm>
    </dsp:sp>
    <dsp:sp modelId="{7A5B4607-4A52-8940-AD65-C68BE5AEFB65}">
      <dsp:nvSpPr>
        <dsp:cNvPr id="0" name=""/>
        <dsp:cNvSpPr/>
      </dsp:nvSpPr>
      <dsp:spPr>
        <a:xfrm>
          <a:off x="0" y="2914162"/>
          <a:ext cx="11623729" cy="8739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Undifferentiated news coverage on ‘good’ and ‘bad’ Muslims can create ‘’hostile attitudes towards Islam and Muslims’’ (Von Sikorski et al, 2018, p. 3).</a:t>
          </a:r>
          <a:endParaRPr lang="en-US" sz="2200" kern="1200"/>
        </a:p>
      </dsp:txBody>
      <dsp:txXfrm>
        <a:off x="42663" y="2956825"/>
        <a:ext cx="11538403" cy="788627"/>
      </dsp:txXfrm>
    </dsp:sp>
    <dsp:sp modelId="{F8E1EE7F-2A88-904D-987C-04F6080BE9DB}">
      <dsp:nvSpPr>
        <dsp:cNvPr id="0" name=""/>
        <dsp:cNvSpPr/>
      </dsp:nvSpPr>
      <dsp:spPr>
        <a:xfrm>
          <a:off x="0" y="3851475"/>
          <a:ext cx="11623729" cy="8739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Results in public and FRE/RWT groups seeing Islam/Muslims as a threat.</a:t>
          </a:r>
          <a:endParaRPr lang="en-US" sz="2200" kern="1200"/>
        </a:p>
      </dsp:txBody>
      <dsp:txXfrm>
        <a:off x="42663" y="3894138"/>
        <a:ext cx="11538403" cy="78862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3EDA7-07B7-D94E-92F9-FCE855B291E1}">
      <dsp:nvSpPr>
        <dsp:cNvPr id="0" name=""/>
        <dsp:cNvSpPr/>
      </dsp:nvSpPr>
      <dsp:spPr>
        <a:xfrm>
          <a:off x="119159" y="960"/>
          <a:ext cx="3591977" cy="21551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Double-edge sword.</a:t>
          </a:r>
          <a:endParaRPr lang="en-US" sz="1800" kern="1200"/>
        </a:p>
      </dsp:txBody>
      <dsp:txXfrm>
        <a:off x="119159" y="960"/>
        <a:ext cx="3591977" cy="2155186"/>
      </dsp:txXfrm>
    </dsp:sp>
    <dsp:sp modelId="{A88C238B-DF51-7149-9DE6-0E7D4425BE68}">
      <dsp:nvSpPr>
        <dsp:cNvPr id="0" name=""/>
        <dsp:cNvSpPr/>
      </dsp:nvSpPr>
      <dsp:spPr>
        <a:xfrm>
          <a:off x="4070334" y="960"/>
          <a:ext cx="3591977" cy="21551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As of January 2021, there were 4.66 billion active internet users worldwide compared to only 361 million in 2000.</a:t>
          </a:r>
          <a:endParaRPr lang="en-US" sz="1800" kern="1200" dirty="0"/>
        </a:p>
      </dsp:txBody>
      <dsp:txXfrm>
        <a:off x="4070334" y="960"/>
        <a:ext cx="3591977" cy="2155186"/>
      </dsp:txXfrm>
    </dsp:sp>
    <dsp:sp modelId="{1694580F-3235-0F47-AEA3-216C964E02FF}">
      <dsp:nvSpPr>
        <dsp:cNvPr id="0" name=""/>
        <dsp:cNvSpPr/>
      </dsp:nvSpPr>
      <dsp:spPr>
        <a:xfrm>
          <a:off x="8021509" y="960"/>
          <a:ext cx="3591977" cy="21551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Growth of social media – first social media site (myspace) was launched in 2004.</a:t>
          </a:r>
          <a:endParaRPr lang="en-US" sz="1800" kern="1200"/>
        </a:p>
      </dsp:txBody>
      <dsp:txXfrm>
        <a:off x="8021509" y="960"/>
        <a:ext cx="3591977" cy="2155186"/>
      </dsp:txXfrm>
    </dsp:sp>
    <dsp:sp modelId="{F06F8472-1ED1-AE41-81E6-E7BBAF86D316}">
      <dsp:nvSpPr>
        <dsp:cNvPr id="0" name=""/>
        <dsp:cNvSpPr/>
      </dsp:nvSpPr>
      <dsp:spPr>
        <a:xfrm>
          <a:off x="2094747" y="2515344"/>
          <a:ext cx="3591977" cy="21551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Facebook was launched in 2008 with approximately 200 million users and in 2019 had approximately 2 billion users.</a:t>
          </a:r>
          <a:endParaRPr lang="en-US" sz="1800" kern="1200"/>
        </a:p>
      </dsp:txBody>
      <dsp:txXfrm>
        <a:off x="2094747" y="2515344"/>
        <a:ext cx="3591977" cy="2155186"/>
      </dsp:txXfrm>
    </dsp:sp>
    <dsp:sp modelId="{00F83013-8B1A-0543-AE1F-464149627BFF}">
      <dsp:nvSpPr>
        <dsp:cNvPr id="0" name=""/>
        <dsp:cNvSpPr/>
      </dsp:nvSpPr>
      <dsp:spPr>
        <a:xfrm>
          <a:off x="6045921" y="2515344"/>
          <a:ext cx="3591977" cy="21551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‘’Internet technology makes it easy for an individual to communicate with relative anonymity, quickly and effectively across borders, to an almost limitless audience.’’</a:t>
          </a:r>
          <a:br>
            <a:rPr lang="en-GB" sz="1800" kern="1200" dirty="0"/>
          </a:br>
          <a:r>
            <a:rPr lang="en-GB" sz="1800" kern="1200" dirty="0"/>
            <a:t>									(UNODC, 2012, p.3).</a:t>
          </a:r>
          <a:endParaRPr lang="en-US" sz="1800" kern="1200" dirty="0"/>
        </a:p>
      </dsp:txBody>
      <dsp:txXfrm>
        <a:off x="6045921" y="2515344"/>
        <a:ext cx="3591977" cy="215518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B8A767-7B10-E94D-8CA6-77D7F7323C72}">
      <dsp:nvSpPr>
        <dsp:cNvPr id="0" name=""/>
        <dsp:cNvSpPr/>
      </dsp:nvSpPr>
      <dsp:spPr>
        <a:xfrm>
          <a:off x="0" y="461061"/>
          <a:ext cx="11732646"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Online training ground – dissemination of practical guides in the form of manuals, audio, video, information and advice. Topics like ‘’how to join terrorist organisations; how to construct explosives, firearms or other weapons or hazardous materials; and how to plan and execute terrorist attacks’’.</a:t>
          </a:r>
          <a:endParaRPr lang="en-US" sz="2200" kern="1200" dirty="0"/>
        </a:p>
      </dsp:txBody>
      <dsp:txXfrm>
        <a:off x="59057" y="520118"/>
        <a:ext cx="11614532" cy="1091666"/>
      </dsp:txXfrm>
    </dsp:sp>
    <dsp:sp modelId="{C4CCD358-C384-2944-995B-5DBBD325AC17}">
      <dsp:nvSpPr>
        <dsp:cNvPr id="0" name=""/>
        <dsp:cNvSpPr/>
      </dsp:nvSpPr>
      <dsp:spPr>
        <a:xfrm>
          <a:off x="0" y="1734201"/>
          <a:ext cx="11732646"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Virtual training camp – used to share methods, techniques, operational knowledge specific to terrorism and terrorist attacks. </a:t>
          </a:r>
          <a:br>
            <a:rPr lang="en-GB" sz="2200" kern="1200" dirty="0"/>
          </a:br>
          <a:r>
            <a:rPr lang="en-GB" sz="2200" kern="1200" dirty="0"/>
            <a:t>							     		(UNODC, 2012, p. 8).</a:t>
          </a:r>
          <a:endParaRPr lang="en-US" sz="2200" kern="1200" dirty="0"/>
        </a:p>
      </dsp:txBody>
      <dsp:txXfrm>
        <a:off x="59057" y="1793258"/>
        <a:ext cx="11614532" cy="1091666"/>
      </dsp:txXfrm>
    </dsp:sp>
    <dsp:sp modelId="{74CCE469-C7D8-2242-85C1-6A81C55E0E50}">
      <dsp:nvSpPr>
        <dsp:cNvPr id="0" name=""/>
        <dsp:cNvSpPr/>
      </dsp:nvSpPr>
      <dsp:spPr>
        <a:xfrm>
          <a:off x="0" y="3007341"/>
          <a:ext cx="11732646"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Chatrooms – jihadist websites host newsgroups, chatrooms, discussion forums which serve as a means to facilitate conversations among like-minded followers. Ideological content is rife – dissemination of propaganda, recruitment and training can take place in chatrooms.</a:t>
          </a:r>
          <a:endParaRPr lang="en-US" sz="2200" kern="1200"/>
        </a:p>
      </dsp:txBody>
      <dsp:txXfrm>
        <a:off x="59057" y="3066398"/>
        <a:ext cx="11614532" cy="109166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87BB8-C494-4E4E-BA03-843774633EC6}">
      <dsp:nvSpPr>
        <dsp:cNvPr id="0" name=""/>
        <dsp:cNvSpPr/>
      </dsp:nvSpPr>
      <dsp:spPr>
        <a:xfrm>
          <a:off x="0" y="0"/>
          <a:ext cx="117326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042C0D-200F-D943-8DA7-77A7C1311A02}">
      <dsp:nvSpPr>
        <dsp:cNvPr id="0" name=""/>
        <dsp:cNvSpPr/>
      </dsp:nvSpPr>
      <dsp:spPr>
        <a:xfrm>
          <a:off x="0" y="0"/>
          <a:ext cx="11732646" cy="1121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‘’Lone actors can be associates or members of a terrorist network who are acting autonomously, or may be unconnected to any network, but have been influenced by terrorist or extremist propaganda.’’ </a:t>
          </a:r>
          <a:br>
            <a:rPr lang="en-GB" sz="2200" kern="1200"/>
          </a:br>
          <a:r>
            <a:rPr lang="en-GB" sz="2200" kern="1200"/>
            <a:t>						(HM Government, 2018, p.17).</a:t>
          </a:r>
          <a:endParaRPr lang="en-US" sz="2200" kern="1200"/>
        </a:p>
      </dsp:txBody>
      <dsp:txXfrm>
        <a:off x="0" y="0"/>
        <a:ext cx="11732646" cy="1121891"/>
      </dsp:txXfrm>
    </dsp:sp>
    <dsp:sp modelId="{C177F306-7BBB-4F4F-ACBC-24AF68869AFF}">
      <dsp:nvSpPr>
        <dsp:cNvPr id="0" name=""/>
        <dsp:cNvSpPr/>
      </dsp:nvSpPr>
      <dsp:spPr>
        <a:xfrm>
          <a:off x="0" y="1121891"/>
          <a:ext cx="117326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8E4CE6-2993-CC47-B670-A5240481D2B7}">
      <dsp:nvSpPr>
        <dsp:cNvPr id="0" name=""/>
        <dsp:cNvSpPr/>
      </dsp:nvSpPr>
      <dsp:spPr>
        <a:xfrm>
          <a:off x="0" y="1121891"/>
          <a:ext cx="11732646" cy="1121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Al Qaeda regularly to incite lone wolf attacks.</a:t>
          </a:r>
          <a:endParaRPr lang="en-US" sz="2200" kern="1200"/>
        </a:p>
      </dsp:txBody>
      <dsp:txXfrm>
        <a:off x="0" y="1121891"/>
        <a:ext cx="11732646" cy="1121891"/>
      </dsp:txXfrm>
    </dsp:sp>
    <dsp:sp modelId="{9C63774E-A8CE-6848-8DE6-80D063413E0B}">
      <dsp:nvSpPr>
        <dsp:cNvPr id="0" name=""/>
        <dsp:cNvSpPr/>
      </dsp:nvSpPr>
      <dsp:spPr>
        <a:xfrm>
          <a:off x="0" y="2243782"/>
          <a:ext cx="117326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EC6812-7FAF-2C48-A8E0-523431C9497B}">
      <dsp:nvSpPr>
        <dsp:cNvPr id="0" name=""/>
        <dsp:cNvSpPr/>
      </dsp:nvSpPr>
      <dsp:spPr>
        <a:xfrm>
          <a:off x="0" y="2243782"/>
          <a:ext cx="11732646" cy="1121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internet has aided in the growth of the phenomenon – allows for individuals around the world to be part of virtual communities. </a:t>
          </a:r>
          <a:endParaRPr lang="en-US" sz="2200" kern="1200"/>
        </a:p>
      </dsp:txBody>
      <dsp:txXfrm>
        <a:off x="0" y="2243782"/>
        <a:ext cx="11732646" cy="1121891"/>
      </dsp:txXfrm>
    </dsp:sp>
    <dsp:sp modelId="{B3DD3D69-34C0-8D48-B9D2-0CDBB40E51DE}">
      <dsp:nvSpPr>
        <dsp:cNvPr id="0" name=""/>
        <dsp:cNvSpPr/>
      </dsp:nvSpPr>
      <dsp:spPr>
        <a:xfrm>
          <a:off x="0" y="3365673"/>
          <a:ext cx="117326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DAB1CA-BBDC-A140-A00A-A5309ED3A171}">
      <dsp:nvSpPr>
        <dsp:cNvPr id="0" name=""/>
        <dsp:cNvSpPr/>
      </dsp:nvSpPr>
      <dsp:spPr>
        <a:xfrm>
          <a:off x="0" y="3365673"/>
          <a:ext cx="11732646" cy="1121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Online chatrooms and the internet has allowed for the process of radicalisation to be done online, people to be educated by like-minded individuals and supporters and supported in planning and executing attacks. </a:t>
          </a:r>
          <a:endParaRPr lang="en-US" sz="2200" kern="1200"/>
        </a:p>
      </dsp:txBody>
      <dsp:txXfrm>
        <a:off x="0" y="3365673"/>
        <a:ext cx="11732646" cy="112189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8EDD3-63C3-EB4A-8766-9D2E3690C4A8}">
      <dsp:nvSpPr>
        <dsp:cNvPr id="0" name=""/>
        <dsp:cNvSpPr/>
      </dsp:nvSpPr>
      <dsp:spPr>
        <a:xfrm rot="16200000">
          <a:off x="-1276177" y="1282220"/>
          <a:ext cx="4684875" cy="212043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7174" bIns="0" numCol="1" spcCol="1270" anchor="ctr" anchorCtr="0">
          <a:noAutofit/>
        </a:bodyPr>
        <a:lstStyle/>
        <a:p>
          <a:pPr marL="0" lvl="0" indent="0" algn="ctr" defTabSz="800100">
            <a:lnSpc>
              <a:spcPct val="90000"/>
            </a:lnSpc>
            <a:spcBef>
              <a:spcPct val="0"/>
            </a:spcBef>
            <a:spcAft>
              <a:spcPct val="35000"/>
            </a:spcAft>
            <a:buNone/>
          </a:pPr>
          <a:r>
            <a:rPr lang="en-GB" sz="1800" kern="1200" dirty="0"/>
            <a:t>War on Terror US – resulted in a large amount of civilian death. Is this just?</a:t>
          </a:r>
          <a:endParaRPr lang="en-US" sz="1800" kern="1200" dirty="0"/>
        </a:p>
      </dsp:txBody>
      <dsp:txXfrm rot="5400000">
        <a:off x="6043" y="936975"/>
        <a:ext cx="2120434" cy="2810925"/>
      </dsp:txXfrm>
    </dsp:sp>
    <dsp:sp modelId="{FFEB6B17-F35B-F64E-8ABC-909142B49D23}">
      <dsp:nvSpPr>
        <dsp:cNvPr id="0" name=""/>
        <dsp:cNvSpPr/>
      </dsp:nvSpPr>
      <dsp:spPr>
        <a:xfrm rot="16200000">
          <a:off x="1003288" y="1282220"/>
          <a:ext cx="4684875" cy="212043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7174" bIns="0" numCol="1" spcCol="1270" anchor="ctr" anchorCtr="0">
          <a:noAutofit/>
        </a:bodyPr>
        <a:lstStyle/>
        <a:p>
          <a:pPr marL="0" lvl="0" indent="0" algn="ctr" defTabSz="800100">
            <a:lnSpc>
              <a:spcPct val="90000"/>
            </a:lnSpc>
            <a:spcBef>
              <a:spcPct val="0"/>
            </a:spcBef>
            <a:spcAft>
              <a:spcPct val="35000"/>
            </a:spcAft>
            <a:buNone/>
          </a:pPr>
          <a:r>
            <a:rPr lang="en-GB" sz="1800" kern="1200" dirty="0"/>
            <a:t>Prevent and Channel – UK response to counter the issue of terrorism. Heavily focused on Islam an created a rise in FRE/RWT and Islamophobia. </a:t>
          </a:r>
          <a:endParaRPr lang="en-US" sz="1800" kern="1200" dirty="0"/>
        </a:p>
      </dsp:txBody>
      <dsp:txXfrm rot="5400000">
        <a:off x="2285508" y="936975"/>
        <a:ext cx="2120434" cy="2810925"/>
      </dsp:txXfrm>
    </dsp:sp>
    <dsp:sp modelId="{7E9C9AD5-98CD-9544-B5E4-417649DEC902}">
      <dsp:nvSpPr>
        <dsp:cNvPr id="0" name=""/>
        <dsp:cNvSpPr/>
      </dsp:nvSpPr>
      <dsp:spPr>
        <a:xfrm rot="16200000">
          <a:off x="3282755" y="1282220"/>
          <a:ext cx="4684875" cy="212043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7174" bIns="0" numCol="1" spcCol="1270" anchor="ctr" anchorCtr="0">
          <a:noAutofit/>
        </a:bodyPr>
        <a:lstStyle/>
        <a:p>
          <a:pPr marL="0" lvl="0" indent="0" algn="ctr" defTabSz="800100">
            <a:lnSpc>
              <a:spcPct val="90000"/>
            </a:lnSpc>
            <a:spcBef>
              <a:spcPct val="0"/>
            </a:spcBef>
            <a:spcAft>
              <a:spcPct val="35000"/>
            </a:spcAft>
            <a:buNone/>
          </a:pPr>
          <a:r>
            <a:rPr lang="en-GB" sz="1800" kern="1200" dirty="0"/>
            <a:t>Media – frames stories. 9/11 received a magnitude of coverage. Created fear and a notion of ‘us vs them’. </a:t>
          </a:r>
          <a:endParaRPr lang="en-US" sz="1800" kern="1200" dirty="0"/>
        </a:p>
      </dsp:txBody>
      <dsp:txXfrm rot="5400000">
        <a:off x="4564975" y="936975"/>
        <a:ext cx="2120434" cy="2810925"/>
      </dsp:txXfrm>
    </dsp:sp>
    <dsp:sp modelId="{AF69EA3A-DEDF-2143-848B-982FF95BCF4C}">
      <dsp:nvSpPr>
        <dsp:cNvPr id="0" name=""/>
        <dsp:cNvSpPr/>
      </dsp:nvSpPr>
      <dsp:spPr>
        <a:xfrm rot="16200000">
          <a:off x="5562222" y="1282220"/>
          <a:ext cx="4684875" cy="212043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7174" bIns="0" numCol="1" spcCol="1270" anchor="ctr" anchorCtr="0">
          <a:noAutofit/>
        </a:bodyPr>
        <a:lstStyle/>
        <a:p>
          <a:pPr marL="0" lvl="0" indent="0" algn="ctr" defTabSz="800100">
            <a:lnSpc>
              <a:spcPct val="90000"/>
            </a:lnSpc>
            <a:spcBef>
              <a:spcPct val="0"/>
            </a:spcBef>
            <a:spcAft>
              <a:spcPct val="35000"/>
            </a:spcAft>
            <a:buNone/>
          </a:pPr>
          <a:r>
            <a:rPr lang="en-GB" sz="1800" kern="1200" dirty="0"/>
            <a:t>Rise in technological developments - beneficial for terrorists. Provides an online training ground of a global reach which links in with al Qaeda’s goal to be transnational.</a:t>
          </a:r>
          <a:endParaRPr lang="en-US" sz="1800" kern="1200" dirty="0"/>
        </a:p>
      </dsp:txBody>
      <dsp:txXfrm rot="5400000">
        <a:off x="6844442" y="936975"/>
        <a:ext cx="2120434" cy="2810925"/>
      </dsp:txXfrm>
    </dsp:sp>
    <dsp:sp modelId="{DD9C5832-4213-464B-A13F-14D93521455C}">
      <dsp:nvSpPr>
        <dsp:cNvPr id="0" name=""/>
        <dsp:cNvSpPr/>
      </dsp:nvSpPr>
      <dsp:spPr>
        <a:xfrm rot="16200000">
          <a:off x="7841688" y="1282220"/>
          <a:ext cx="4684875" cy="2120434"/>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7174" bIns="0" numCol="1" spcCol="1270" anchor="ctr" anchorCtr="0">
          <a:noAutofit/>
        </a:bodyPr>
        <a:lstStyle/>
        <a:p>
          <a:pPr marL="0" lvl="0" indent="0" algn="ctr" defTabSz="800100">
            <a:lnSpc>
              <a:spcPct val="90000"/>
            </a:lnSpc>
            <a:spcBef>
              <a:spcPct val="0"/>
            </a:spcBef>
            <a:spcAft>
              <a:spcPct val="35000"/>
            </a:spcAft>
            <a:buNone/>
          </a:pPr>
          <a:r>
            <a:rPr lang="en-GB" sz="1800" kern="1200"/>
            <a:t>Internet aids lone actors.</a:t>
          </a:r>
          <a:endParaRPr lang="en-US" sz="1800" kern="1200"/>
        </a:p>
      </dsp:txBody>
      <dsp:txXfrm rot="5400000">
        <a:off x="9123908" y="936975"/>
        <a:ext cx="2120434" cy="28109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718919-654B-2E48-AC27-0235FD3DC379}" type="datetimeFigureOut">
              <a:rPr lang="en-GB" smtClean="0"/>
              <a:t>03/10/2021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6C2519-ABDD-A74D-B0ED-E1BC9A06E59A}" type="slidenum">
              <a:rPr lang="en-GB" smtClean="0"/>
              <a:t>‹#›</a:t>
            </a:fld>
            <a:endParaRPr lang="en-GB"/>
          </a:p>
        </p:txBody>
      </p:sp>
    </p:spTree>
    <p:extLst>
      <p:ext uri="{BB962C8B-B14F-4D97-AF65-F5344CB8AC3E}">
        <p14:creationId xmlns:p14="http://schemas.microsoft.com/office/powerpoint/2010/main" val="3788322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C2519-ABDD-A74D-B0ED-E1BC9A06E59A}" type="slidenum">
              <a:rPr lang="en-GB" smtClean="0"/>
              <a:t>1</a:t>
            </a:fld>
            <a:endParaRPr lang="en-GB"/>
          </a:p>
        </p:txBody>
      </p:sp>
    </p:spTree>
    <p:extLst>
      <p:ext uri="{BB962C8B-B14F-4D97-AF65-F5344CB8AC3E}">
        <p14:creationId xmlns:p14="http://schemas.microsoft.com/office/powerpoint/2010/main" val="3237086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C2519-ABDD-A74D-B0ED-E1BC9A06E59A}" type="slidenum">
              <a:rPr lang="en-GB" smtClean="0"/>
              <a:t>2</a:t>
            </a:fld>
            <a:endParaRPr lang="en-GB"/>
          </a:p>
        </p:txBody>
      </p:sp>
    </p:spTree>
    <p:extLst>
      <p:ext uri="{BB962C8B-B14F-4D97-AF65-F5344CB8AC3E}">
        <p14:creationId xmlns:p14="http://schemas.microsoft.com/office/powerpoint/2010/main" val="394808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C2519-ABDD-A74D-B0ED-E1BC9A06E59A}" type="slidenum">
              <a:rPr lang="en-GB" smtClean="0"/>
              <a:t>3</a:t>
            </a:fld>
            <a:endParaRPr lang="en-GB"/>
          </a:p>
        </p:txBody>
      </p:sp>
    </p:spTree>
    <p:extLst>
      <p:ext uri="{BB962C8B-B14F-4D97-AF65-F5344CB8AC3E}">
        <p14:creationId xmlns:p14="http://schemas.microsoft.com/office/powerpoint/2010/main" val="800122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4</a:t>
            </a:fld>
            <a:endParaRPr lang="en-GB"/>
          </a:p>
        </p:txBody>
      </p:sp>
    </p:spTree>
    <p:extLst>
      <p:ext uri="{BB962C8B-B14F-4D97-AF65-F5344CB8AC3E}">
        <p14:creationId xmlns:p14="http://schemas.microsoft.com/office/powerpoint/2010/main" val="1573509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 stated in the lecture: The US launched a Global War on terror – with the main target being al Qaeda following the events of 9/11.</a:t>
            </a:r>
          </a:p>
          <a:p>
            <a:pPr marL="171450" indent="-171450">
              <a:buFont typeface="Arial" panose="020B0604020202020204" pitchFamily="34" charset="0"/>
              <a:buChar char="•"/>
            </a:pPr>
            <a:r>
              <a:rPr lang="en-GB" dirty="0"/>
              <a:t>The war on terror has lasted longer than the US participation in both world wars.</a:t>
            </a:r>
          </a:p>
          <a:p>
            <a:pPr marL="171450" indent="-171450">
              <a:buFont typeface="Arial" panose="020B0604020202020204" pitchFamily="34" charset="0"/>
              <a:buChar char="•"/>
            </a:pPr>
            <a:r>
              <a:rPr lang="en-GB" dirty="0"/>
              <a:t>Launched two major wars: </a:t>
            </a:r>
            <a:br>
              <a:rPr lang="en-GB" dirty="0"/>
            </a:br>
            <a:r>
              <a:rPr lang="en-GB" dirty="0"/>
              <a:t>1. Afghanistan War – conflict that amounted from the events of 9/11. Three phases – 1. the toppling of the Taliban (the faction that ruled Afghanistan and provided sanctuary for al Qaeda). 2. between 2002-2008 the U.S strategy of defeating the Taliban army and rebuilding core institutions in the Afghan state. 3. Third phase began in 2008 where there was an increase in US troop presence in Afghanistan.</a:t>
            </a:r>
            <a:br>
              <a:rPr lang="en-GB" dirty="0"/>
            </a:br>
            <a:r>
              <a:rPr lang="en-GB" dirty="0"/>
              <a:t>2. Iraq War – 2003 US forces invaded Iraq, vowing to destroy Iraqi weapons and end the rule of Saddam Hussein.</a:t>
            </a:r>
          </a:p>
          <a:p>
            <a:pPr marL="171450" indent="-171450">
              <a:buFont typeface="Arial" panose="020B0604020202020204" pitchFamily="34" charset="0"/>
              <a:buChar char="•"/>
            </a:pPr>
            <a:r>
              <a:rPr lang="en-GB" dirty="0"/>
              <a:t>Success – arrested hundreds of terrorists suspects, prevented terrorist attacks in America, toppled the Taliban regime and closed terrorist training camps and also eliminated many senior members of Al Qaeda.</a:t>
            </a:r>
          </a:p>
          <a:p>
            <a:pPr marL="171450" indent="-171450">
              <a:buFont typeface="Arial" panose="020B0604020202020204" pitchFamily="34" charset="0"/>
              <a:buChar char="•"/>
            </a:pPr>
            <a:r>
              <a:rPr lang="en-GB" dirty="0"/>
              <a:t>However, the war on terror ended up scattering the al Qaeda network, making it harder to counteract – the attacks in Afghanistan and Iraq increased anti-west ideals among Muslims worldwide.</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5</a:t>
            </a:fld>
            <a:endParaRPr lang="en-GB"/>
          </a:p>
        </p:txBody>
      </p:sp>
    </p:spTree>
    <p:extLst>
      <p:ext uri="{BB962C8B-B14F-4D97-AF65-F5344CB8AC3E}">
        <p14:creationId xmlns:p14="http://schemas.microsoft.com/office/powerpoint/2010/main" val="1195444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Were you aware of the magnitude of the war on terror?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Do you think drone strikes are an appropriate measure in countering terrorism?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Do you think the war on terror could be labelled as state terrorism?</a:t>
            </a:r>
          </a:p>
          <a:p>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6</a:t>
            </a:fld>
            <a:endParaRPr lang="en-GB"/>
          </a:p>
        </p:txBody>
      </p:sp>
    </p:spTree>
    <p:extLst>
      <p:ext uri="{BB962C8B-B14F-4D97-AF65-F5344CB8AC3E}">
        <p14:creationId xmlns:p14="http://schemas.microsoft.com/office/powerpoint/2010/main" val="1957683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Statistics and deaths only link into the Afghanistan war.</a:t>
            </a:r>
          </a:p>
          <a:p>
            <a:pPr marL="171450" indent="-171450">
              <a:buFont typeface="Arial" panose="020B0604020202020204" pitchFamily="34" charset="0"/>
              <a:buChar char="•"/>
            </a:pPr>
            <a:r>
              <a:rPr lang="en-GB" dirty="0"/>
              <a:t>The war on Terror had many consequences</a:t>
            </a:r>
          </a:p>
          <a:p>
            <a:pPr marL="171450" indent="-171450">
              <a:buFont typeface="Arial" panose="020B0604020202020204" pitchFamily="34" charset="0"/>
              <a:buChar char="•"/>
            </a:pPr>
            <a:r>
              <a:rPr lang="en-GB" dirty="0"/>
              <a:t>Estimated 241,000 people have died due to US invasion in Afghanistan. Of these people who have died – 71,344 were civilians. </a:t>
            </a:r>
          </a:p>
          <a:p>
            <a:pPr marL="171450" indent="-171450">
              <a:buFont typeface="Arial" panose="020B0604020202020204" pitchFamily="34" charset="0"/>
              <a:buChar char="•"/>
            </a:pPr>
            <a:r>
              <a:rPr lang="en-GB" dirty="0"/>
              <a:t>Doesn’t this count as terrorism? An eye for an eye…</a:t>
            </a:r>
          </a:p>
          <a:p>
            <a:pPr marL="171450" indent="-171450">
              <a:buFont typeface="Arial" panose="020B0604020202020204" pitchFamily="34" charset="0"/>
              <a:buChar char="•"/>
            </a:pPr>
            <a:r>
              <a:rPr lang="en-GB" dirty="0"/>
              <a:t>Afghanistan continues to be one of the deadliest places in the world, especially for children and women – with 3219 women being killed due to attacks in Afghanistan between 2010-2020 and 7792 deaths to children during the same time. </a:t>
            </a:r>
          </a:p>
          <a:p>
            <a:pPr marL="171450" indent="-171450">
              <a:buFont typeface="Arial" panose="020B0604020202020204" pitchFamily="34" charset="0"/>
              <a:buChar char="•"/>
            </a:pPr>
            <a:r>
              <a:rPr lang="en-GB" dirty="0"/>
              <a:t>Civilians are forced to live in fear or flee due to the war.</a:t>
            </a:r>
          </a:p>
          <a:p>
            <a:pPr marL="171450" indent="-171450">
              <a:buFont typeface="Arial" panose="020B0604020202020204" pitchFamily="34" charset="0"/>
              <a:buChar char="•"/>
            </a:pPr>
            <a:r>
              <a:rPr lang="en-GB" dirty="0"/>
              <a:t>They are living in decreased standards of living – with the poverty rate being 54.5% in 2016.</a:t>
            </a:r>
          </a:p>
          <a:p>
            <a:pPr marL="171450" indent="-171450">
              <a:buFont typeface="Arial" panose="020B0604020202020204" pitchFamily="34" charset="0"/>
              <a:buChar char="•"/>
            </a:pPr>
            <a:r>
              <a:rPr lang="en-GB" dirty="0"/>
              <a:t>The war in only Afghanistan has cost the US an estimated $2.26 – this is only the Afghanistan war!!!</a:t>
            </a:r>
          </a:p>
          <a:p>
            <a:pPr marL="171450" indent="-171450">
              <a:buFont typeface="Arial" panose="020B0604020202020204" pitchFamily="34" charset="0"/>
              <a:buChar char="•"/>
            </a:pPr>
            <a:r>
              <a:rPr lang="en-GB" dirty="0"/>
              <a:t>The estimated cost of the Iraq war is 190,000 lives and $2.2 trillion</a:t>
            </a:r>
          </a:p>
          <a:p>
            <a:pPr marL="171450" indent="-171450">
              <a:buFont typeface="Arial" panose="020B0604020202020204" pitchFamily="34" charset="0"/>
              <a:buChar char="•"/>
            </a:pPr>
            <a:r>
              <a:rPr lang="en-GB" dirty="0"/>
              <a:t>So all in all 431,000 people have died during the wars of the war on terror and the Iraq and Afghanistan wars have cost $4.46 trillion</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7</a:t>
            </a:fld>
            <a:endParaRPr lang="en-GB"/>
          </a:p>
        </p:txBody>
      </p:sp>
    </p:spTree>
    <p:extLst>
      <p:ext uri="{BB962C8B-B14F-4D97-AF65-F5344CB8AC3E}">
        <p14:creationId xmlns:p14="http://schemas.microsoft.com/office/powerpoint/2010/main" val="13882932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Prevent policy was introduced in 2003 as part of an overall post 9/11 counter-terrorism approach in the UK.</a:t>
            </a:r>
          </a:p>
          <a:p>
            <a:pPr marL="171450" indent="-171450">
              <a:buFont typeface="Arial" panose="020B0604020202020204" pitchFamily="34" charset="0"/>
              <a:buChar char="•"/>
            </a:pPr>
            <a:r>
              <a:rPr lang="en-GB" dirty="0"/>
              <a:t>Prevent is a strand of CONTEST</a:t>
            </a:r>
          </a:p>
          <a:p>
            <a:pPr marL="171450" indent="-171450">
              <a:buFont typeface="Arial" panose="020B0604020202020204" pitchFamily="34" charset="0"/>
              <a:buChar char="•"/>
            </a:pPr>
            <a:r>
              <a:rPr lang="en-GB" dirty="0"/>
              <a:t>Prevent aims to prevent the radicalisation of individuals to terrorism. </a:t>
            </a:r>
          </a:p>
          <a:p>
            <a:pPr marL="171450" indent="-171450">
              <a:buFont typeface="Arial" panose="020B0604020202020204" pitchFamily="34" charset="0"/>
              <a:buChar char="•"/>
            </a:pPr>
            <a:r>
              <a:rPr lang="en-GB" dirty="0"/>
              <a:t>In 2015, the prevent policy became a legal duty for public sector institutions. </a:t>
            </a:r>
          </a:p>
          <a:p>
            <a:pPr marL="171450" indent="-171450">
              <a:buFont typeface="Arial" panose="020B0604020202020204" pitchFamily="34" charset="0"/>
              <a:buChar char="•"/>
            </a:pPr>
            <a:r>
              <a:rPr lang="en-GB" dirty="0"/>
              <a:t>Surveillance is at the heart of containment mechanisms in the prevent strategy.</a:t>
            </a:r>
          </a:p>
          <a:p>
            <a:pPr marL="171450" indent="-171450">
              <a:buFont typeface="Arial" panose="020B0604020202020204" pitchFamily="34" charset="0"/>
              <a:buChar char="•"/>
            </a:pPr>
            <a:r>
              <a:rPr lang="en-GB" dirty="0"/>
              <a:t>Prevent also added to their aims of the strategy in 2018 to end the circulation of extremist materials online.</a:t>
            </a:r>
          </a:p>
          <a:p>
            <a:pPr marL="171450" indent="-171450">
              <a:buFont typeface="Arial" panose="020B0604020202020204" pitchFamily="34" charset="0"/>
              <a:buChar char="•"/>
            </a:pPr>
            <a:r>
              <a:rPr lang="en-GB" dirty="0"/>
              <a:t>300,000 pieces of extremist content has been removed from platforms online since 2010 – highlighting the achievements of prevent as removing extremist content online aids in preventing people accessing this content. </a:t>
            </a:r>
          </a:p>
        </p:txBody>
      </p:sp>
      <p:sp>
        <p:nvSpPr>
          <p:cNvPr id="4" name="Slide Number Placeholder 3"/>
          <p:cNvSpPr>
            <a:spLocks noGrp="1"/>
          </p:cNvSpPr>
          <p:nvPr>
            <p:ph type="sldNum" sz="quarter" idx="5"/>
          </p:nvPr>
        </p:nvSpPr>
        <p:spPr/>
        <p:txBody>
          <a:bodyPr/>
          <a:lstStyle/>
          <a:p>
            <a:fld id="{ED6C2519-ABDD-A74D-B0ED-E1BC9A06E59A}" type="slidenum">
              <a:rPr lang="en-GB" smtClean="0"/>
              <a:t>8</a:t>
            </a:fld>
            <a:endParaRPr lang="en-GB"/>
          </a:p>
        </p:txBody>
      </p:sp>
    </p:spTree>
    <p:extLst>
      <p:ext uri="{BB962C8B-B14F-4D97-AF65-F5344CB8AC3E}">
        <p14:creationId xmlns:p14="http://schemas.microsoft.com/office/powerpoint/2010/main" val="36702406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Prevent aims to safeguard and support those most at risk to radicalisation through early intervention.</a:t>
            </a:r>
          </a:p>
          <a:p>
            <a:pPr marL="171450" indent="-171450">
              <a:buFont typeface="Arial" panose="020B0604020202020204" pitchFamily="34" charset="0"/>
              <a:buChar char="•"/>
            </a:pPr>
            <a:r>
              <a:rPr lang="en-GB" dirty="0"/>
              <a:t>One way this is done is through channel which is a non-mandatory programme supporting those individuals identified to be at risk of radicalisation. Channel is a multi-agency approach to safeguard individuals and establish/evaluate risk.</a:t>
            </a:r>
          </a:p>
          <a:p>
            <a:pPr marL="171450" indent="-171450">
              <a:buFont typeface="Arial" panose="020B0604020202020204" pitchFamily="34" charset="0"/>
              <a:buChar char="•"/>
            </a:pPr>
            <a:r>
              <a:rPr lang="en-GB" dirty="0"/>
              <a:t>Development of a support programme, includes thinks like – mentoring, work/educational skills, family/housing supports.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9</a:t>
            </a:fld>
            <a:endParaRPr lang="en-GB"/>
          </a:p>
        </p:txBody>
      </p:sp>
    </p:spTree>
    <p:extLst>
      <p:ext uri="{BB962C8B-B14F-4D97-AF65-F5344CB8AC3E}">
        <p14:creationId xmlns:p14="http://schemas.microsoft.com/office/powerpoint/2010/main" val="16273920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lecture made it event that Channel and prevent focuses on Islamist terrorist groups like al Qaeda but what about other forms of terrorism and extremism?</a:t>
            </a:r>
          </a:p>
          <a:p>
            <a:pPr marL="171450" indent="-171450">
              <a:buFont typeface="Arial" panose="020B0604020202020204" pitchFamily="34" charset="0"/>
              <a:buChar char="•"/>
            </a:pPr>
            <a:r>
              <a:rPr lang="en-GB" dirty="0"/>
              <a:t>Prevent led to increased surveillance – where 100 of surveillance cameras were put up in high Muslim areas of Birmingham tracking movements of people leaving and entering. Therefore, targeting Muslims unfairly and criminalising them in a way.</a:t>
            </a:r>
          </a:p>
          <a:p>
            <a:pPr marL="171450" indent="-171450">
              <a:buFont typeface="Arial" panose="020B0604020202020204" pitchFamily="34" charset="0"/>
              <a:buChar char="•"/>
            </a:pPr>
            <a:r>
              <a:rPr lang="en-GB" dirty="0"/>
              <a:t>Channel referrals are predominately Muslim – between 2015/16 68% of referrals comprised of Muslims</a:t>
            </a:r>
          </a:p>
          <a:p>
            <a:pPr marL="171450" indent="-171450">
              <a:buFont typeface="Arial" panose="020B0604020202020204" pitchFamily="34" charset="0"/>
              <a:buChar char="•"/>
            </a:pPr>
            <a:r>
              <a:rPr lang="en-GB" dirty="0"/>
              <a:t>The lack of differentiation between good and bad Muslims/Islamic followers creates a toxic narrative and makes Muslims a suspect community.</a:t>
            </a:r>
          </a:p>
          <a:p>
            <a:pPr marL="171450" indent="-171450">
              <a:buFont typeface="Arial" panose="020B0604020202020204" pitchFamily="34" charset="0"/>
              <a:buChar char="•"/>
            </a:pPr>
            <a:r>
              <a:rPr lang="en-GB" dirty="0"/>
              <a:t>Has caused a retaliation - ’’significant increase in far-right terrorism...’’  (Institute for Peace &amp; Economics, 2019, p. 46).</a:t>
            </a:r>
          </a:p>
          <a:p>
            <a:pPr marL="171450" indent="-171450">
              <a:buFont typeface="Arial" panose="020B0604020202020204" pitchFamily="34" charset="0"/>
              <a:buChar char="•"/>
            </a:pPr>
            <a:r>
              <a:rPr lang="en-GB" dirty="0"/>
              <a:t>Burke 2018 highlights how far right parties focus on Muslims as a problem</a:t>
            </a:r>
          </a:p>
        </p:txBody>
      </p:sp>
      <p:sp>
        <p:nvSpPr>
          <p:cNvPr id="4" name="Slide Number Placeholder 3"/>
          <p:cNvSpPr>
            <a:spLocks noGrp="1"/>
          </p:cNvSpPr>
          <p:nvPr>
            <p:ph type="sldNum" sz="quarter" idx="5"/>
          </p:nvPr>
        </p:nvSpPr>
        <p:spPr/>
        <p:txBody>
          <a:bodyPr/>
          <a:lstStyle/>
          <a:p>
            <a:fld id="{ED6C2519-ABDD-A74D-B0ED-E1BC9A06E59A}" type="slidenum">
              <a:rPr lang="en-GB" smtClean="0"/>
              <a:t>10</a:t>
            </a:fld>
            <a:endParaRPr lang="en-GB"/>
          </a:p>
        </p:txBody>
      </p:sp>
    </p:spTree>
    <p:extLst>
      <p:ext uri="{BB962C8B-B14F-4D97-AF65-F5344CB8AC3E}">
        <p14:creationId xmlns:p14="http://schemas.microsoft.com/office/powerpoint/2010/main" val="4277943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9/11 terror spectacle unfolded in a city that was one of the most media-saturated in the world and that played out a deadly drama live on television. The images of the planes hitting the World Trade </a:t>
            </a:r>
            <a:r>
              <a:rPr lang="en-GB" dirty="0" err="1"/>
              <a:t>Center</a:t>
            </a:r>
            <a:r>
              <a:rPr lang="en-GB" dirty="0"/>
              <a:t> towers were broadcast repeatedly, as if repetition were necessary to master a highly traumatic event.</a:t>
            </a:r>
          </a:p>
          <a:p>
            <a:pPr marL="171450" indent="-171450">
              <a:buFont typeface="Arial" panose="020B0604020202020204" pitchFamily="34" charset="0"/>
              <a:buChar char="•"/>
            </a:pPr>
            <a:r>
              <a:rPr lang="en-GB" dirty="0"/>
              <a:t>The live television broadcasting brought a “you are there” drama to the September 11 spectacle</a:t>
            </a:r>
          </a:p>
          <a:p>
            <a:pPr marL="171450" indent="-171450">
              <a:buFont typeface="Arial" panose="020B0604020202020204" pitchFamily="34" charset="0"/>
              <a:buChar char="•"/>
            </a:pPr>
            <a:r>
              <a:rPr lang="en-GB" dirty="0"/>
              <a:t>Copycat attacks – ‘’While suicide terrorism spread inside and outside the Middle East well before 9/11, it became an even more popular weapon since 9/11’’ (</a:t>
            </a:r>
            <a:r>
              <a:rPr lang="en-GB" dirty="0" err="1"/>
              <a:t>Nacos</a:t>
            </a:r>
            <a:r>
              <a:rPr lang="en-GB" dirty="0"/>
              <a:t>, 2009, p.8)</a:t>
            </a:r>
          </a:p>
        </p:txBody>
      </p:sp>
      <p:sp>
        <p:nvSpPr>
          <p:cNvPr id="4" name="Slide Number Placeholder 3"/>
          <p:cNvSpPr>
            <a:spLocks noGrp="1"/>
          </p:cNvSpPr>
          <p:nvPr>
            <p:ph type="sldNum" sz="quarter" idx="5"/>
          </p:nvPr>
        </p:nvSpPr>
        <p:spPr/>
        <p:txBody>
          <a:bodyPr/>
          <a:lstStyle/>
          <a:p>
            <a:fld id="{ED6C2519-ABDD-A74D-B0ED-E1BC9A06E59A}" type="slidenum">
              <a:rPr lang="en-GB" smtClean="0"/>
              <a:t>11</a:t>
            </a:fld>
            <a:endParaRPr lang="en-GB"/>
          </a:p>
        </p:txBody>
      </p:sp>
    </p:spTree>
    <p:extLst>
      <p:ext uri="{BB962C8B-B14F-4D97-AF65-F5344CB8AC3E}">
        <p14:creationId xmlns:p14="http://schemas.microsoft.com/office/powerpoint/2010/main" val="1652173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12</a:t>
            </a:fld>
            <a:endParaRPr lang="en-GB"/>
          </a:p>
        </p:txBody>
      </p:sp>
    </p:spTree>
    <p:extLst>
      <p:ext uri="{BB962C8B-B14F-4D97-AF65-F5344CB8AC3E}">
        <p14:creationId xmlns:p14="http://schemas.microsoft.com/office/powerpoint/2010/main" val="42144126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Do you think your view on who is a terrorist has been impacted by the media and 9/11?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Has your view on Islam been tainted by Islamist terrorist ideology?</a:t>
            </a:r>
          </a:p>
          <a:p>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13</a:t>
            </a:fld>
            <a:endParaRPr lang="en-GB"/>
          </a:p>
        </p:txBody>
      </p:sp>
    </p:spTree>
    <p:extLst>
      <p:ext uri="{BB962C8B-B14F-4D97-AF65-F5344CB8AC3E}">
        <p14:creationId xmlns:p14="http://schemas.microsoft.com/office/powerpoint/2010/main" val="25838869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amount of focus that media outlets give Islamist terrorists can create negative stereotypes and labels regarding Muslims and Islam as a whole.</a:t>
            </a:r>
          </a:p>
          <a:p>
            <a:pPr marL="171450" indent="-171450">
              <a:buFont typeface="Arial" panose="020B0604020202020204" pitchFamily="34" charset="0"/>
              <a:buChar char="•"/>
            </a:pPr>
            <a:r>
              <a:rPr lang="en-GB" dirty="0"/>
              <a:t>Since 9/11 there has been a rise in negative attitudes towards Muslims – which can result in extremist responses to Islam, Muslims and Islamist terrorism due to the undifferentiated news coverage on good and bad </a:t>
            </a:r>
            <a:r>
              <a:rPr lang="en-GB" dirty="0" err="1"/>
              <a:t>Mulims</a:t>
            </a:r>
            <a:r>
              <a:rPr lang="en-GB" dirty="0"/>
              <a:t>.</a:t>
            </a:r>
          </a:p>
          <a:p>
            <a:pPr marL="171450" indent="-171450">
              <a:buFont typeface="Arial" panose="020B0604020202020204" pitchFamily="34" charset="0"/>
              <a:buChar char="•"/>
            </a:pPr>
            <a:r>
              <a:rPr lang="en-GB" dirty="0"/>
              <a:t>Powell 2011 highlights how media reports on terrorism commonly indicate differences in religion, demonise Muslims and humanise Christians. </a:t>
            </a:r>
          </a:p>
          <a:p>
            <a:pPr marL="171450" indent="-171450">
              <a:buFont typeface="Arial" panose="020B0604020202020204" pitchFamily="34" charset="0"/>
              <a:buChar char="•"/>
            </a:pPr>
            <a:r>
              <a:rPr lang="en-GB" dirty="0"/>
              <a:t>In my own research on how media frames Islamist terrorism compared to Far Right extremism – I found that media reports on FRE draw on the perpetrators mental health at the time of the attack. I found that when the media drew upon previous offences and links to terrorist organisations when reporting on attacks from Islamist terrorists.</a:t>
            </a:r>
          </a:p>
        </p:txBody>
      </p:sp>
      <p:sp>
        <p:nvSpPr>
          <p:cNvPr id="4" name="Slide Number Placeholder 3"/>
          <p:cNvSpPr>
            <a:spLocks noGrp="1"/>
          </p:cNvSpPr>
          <p:nvPr>
            <p:ph type="sldNum" sz="quarter" idx="5"/>
          </p:nvPr>
        </p:nvSpPr>
        <p:spPr/>
        <p:txBody>
          <a:bodyPr/>
          <a:lstStyle/>
          <a:p>
            <a:fld id="{ED6C2519-ABDD-A74D-B0ED-E1BC9A06E59A}" type="slidenum">
              <a:rPr lang="en-GB" smtClean="0"/>
              <a:t>14</a:t>
            </a:fld>
            <a:endParaRPr lang="en-GB"/>
          </a:p>
        </p:txBody>
      </p:sp>
    </p:spTree>
    <p:extLst>
      <p:ext uri="{BB962C8B-B14F-4D97-AF65-F5344CB8AC3E}">
        <p14:creationId xmlns:p14="http://schemas.microsoft.com/office/powerpoint/2010/main" val="13330449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’Internet technology makes it easy for an individual to communicate with relative anonymity, quickly and effectively across borders, to an almost limitless audience.’’ (UNODC, 2012, p.3).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internet is therefore a double-edge sword.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January 2021 there were 4.66 billion internet users worldwide compared to only 361 million in the 2000. This is 59.5% of the global population.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This highlights the transnational reach that terrorists organisations have when trying to recruit individuals.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Growth of social media – first social media site Myspace was launched in 2004 – Facebook was launched in 2008 with approximately 200 million users and in 2019 had approximately 2 billion users.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15</a:t>
            </a:fld>
            <a:endParaRPr lang="en-GB"/>
          </a:p>
        </p:txBody>
      </p:sp>
    </p:spTree>
    <p:extLst>
      <p:ext uri="{BB962C8B-B14F-4D97-AF65-F5344CB8AC3E}">
        <p14:creationId xmlns:p14="http://schemas.microsoft.com/office/powerpoint/2010/main" val="15988904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Do you think the internet provides issues in preventing terrorism?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What types of people do you think are susceptible to online propaganda?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Do you think terrorist activities and attacks could happen without the internet? </a:t>
            </a:r>
          </a:p>
          <a:p>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16</a:t>
            </a:fld>
            <a:endParaRPr lang="en-GB"/>
          </a:p>
        </p:txBody>
      </p:sp>
    </p:spTree>
    <p:extLst>
      <p:ext uri="{BB962C8B-B14F-4D97-AF65-F5344CB8AC3E}">
        <p14:creationId xmlns:p14="http://schemas.microsoft.com/office/powerpoint/2010/main" val="41253064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In 1998 Bin Laden and al Zawahiri endorse fatwa which is published in their magazine </a:t>
            </a:r>
            <a:r>
              <a:rPr lang="en-GB" sz="1200" i="1" kern="1200" dirty="0">
                <a:solidFill>
                  <a:schemeClr val="tx1"/>
                </a:solidFill>
                <a:effectLst/>
                <a:latin typeface="+mn-lt"/>
                <a:ea typeface="+mn-ea"/>
                <a:cs typeface="+mn-cs"/>
              </a:rPr>
              <a:t>Inspire</a:t>
            </a:r>
            <a:r>
              <a:rPr lang="en-GB" sz="1200" kern="1200" dirty="0">
                <a:solidFill>
                  <a:schemeClr val="tx1"/>
                </a:solidFill>
                <a:effectLst/>
                <a:latin typeface="+mn-lt"/>
                <a:ea typeface="+mn-ea"/>
                <a:cs typeface="+mn-cs"/>
              </a:rPr>
              <a:t> stating that Muslims should kill Americans.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Al Qaeda took advantage of the internet by producing an online magazine called </a:t>
            </a:r>
            <a:r>
              <a:rPr lang="en-GB" sz="1200" i="1" kern="1200" dirty="0">
                <a:solidFill>
                  <a:schemeClr val="tx1"/>
                </a:solidFill>
                <a:effectLst/>
                <a:latin typeface="+mn-lt"/>
                <a:ea typeface="+mn-ea"/>
                <a:cs typeface="+mn-cs"/>
              </a:rPr>
              <a:t>Inspire</a:t>
            </a:r>
            <a:r>
              <a:rPr lang="en-GB" sz="1200" kern="1200" dirty="0">
                <a:solidFill>
                  <a:schemeClr val="tx1"/>
                </a:solidFill>
                <a:effectLst/>
                <a:latin typeface="+mn-lt"/>
                <a:ea typeface="+mn-ea"/>
                <a:cs typeface="+mn-cs"/>
              </a:rPr>
              <a:t> as a means of enabling Muslims to train for Jihad – the magazine contained ideological content that encourages terrorism and provided training/instructional guides such as how to make a bomb.</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Al Qaeda took advantage of the internet by producing an online magazine called </a:t>
            </a:r>
            <a:r>
              <a:rPr lang="en-GB" sz="1200" i="1" kern="1200" dirty="0">
                <a:solidFill>
                  <a:schemeClr val="tx1"/>
                </a:solidFill>
                <a:effectLst/>
                <a:latin typeface="+mn-lt"/>
                <a:ea typeface="+mn-ea"/>
                <a:cs typeface="+mn-cs"/>
              </a:rPr>
              <a:t>Inspire</a:t>
            </a:r>
            <a:r>
              <a:rPr lang="en-GB" sz="1200" kern="1200" dirty="0">
                <a:solidFill>
                  <a:schemeClr val="tx1"/>
                </a:solidFill>
                <a:effectLst/>
                <a:latin typeface="+mn-lt"/>
                <a:ea typeface="+mn-ea"/>
                <a:cs typeface="+mn-cs"/>
              </a:rPr>
              <a:t> as a means of enabling Muslims to train for Jihad – the magazine contained ideological content that encourages terrorism and provided training/instructional guides such as how to make a bomb.</a:t>
            </a:r>
          </a:p>
          <a:p>
            <a:pPr marL="171450" indent="-171450">
              <a:buFont typeface="Arial" panose="020B0604020202020204" pitchFamily="34" charset="0"/>
              <a:buChar char="•"/>
            </a:pPr>
            <a:r>
              <a:rPr lang="en-GB" dirty="0"/>
              <a:t>The purpose of Inspire is clearly to inspire readers to, at a minimum, buy into jihadi ideology and for some readers, ultimately, to be inspired to carry out terrorist attacks</a:t>
            </a:r>
          </a:p>
          <a:p>
            <a:pPr marL="171450" indent="-171450">
              <a:buFont typeface="Arial" panose="020B0604020202020204" pitchFamily="34" charset="0"/>
              <a:buChar char="•"/>
            </a:pPr>
            <a:r>
              <a:rPr lang="en-GB" dirty="0"/>
              <a:t>It is explained in issue two of Inspire that “we give our readers suggestions on how to wage their individual jihad” (p.54). This is followed-up in issue 12 with the assertion that “Inspire Magazine’s goal is to empower Muslim youth. </a:t>
            </a:r>
          </a:p>
          <a:p>
            <a:pPr marL="171450" indent="-171450">
              <a:buFont typeface="Arial" panose="020B0604020202020204" pitchFamily="34" charset="0"/>
              <a:buChar char="•"/>
            </a:pPr>
            <a:r>
              <a:rPr lang="en-GB" dirty="0"/>
              <a:t>Explanations for </a:t>
            </a:r>
            <a:r>
              <a:rPr lang="en-GB" dirty="0" err="1"/>
              <a:t>Inspire’s</a:t>
            </a:r>
            <a:r>
              <a:rPr lang="en-GB" dirty="0"/>
              <a:t> ‘popularity’, among not just jihadis, but also the Western media, include its ‘slick’ appearance, use of idiomatic English, targeting of UK and US youth, multiple volumes, and the notoriety of some of its contributors </a:t>
            </a:r>
          </a:p>
        </p:txBody>
      </p:sp>
      <p:sp>
        <p:nvSpPr>
          <p:cNvPr id="4" name="Slide Number Placeholder 3"/>
          <p:cNvSpPr>
            <a:spLocks noGrp="1"/>
          </p:cNvSpPr>
          <p:nvPr>
            <p:ph type="sldNum" sz="quarter" idx="5"/>
          </p:nvPr>
        </p:nvSpPr>
        <p:spPr/>
        <p:txBody>
          <a:bodyPr/>
          <a:lstStyle/>
          <a:p>
            <a:fld id="{ED6C2519-ABDD-A74D-B0ED-E1BC9A06E59A}" type="slidenum">
              <a:rPr lang="en-GB" smtClean="0"/>
              <a:t>17</a:t>
            </a:fld>
            <a:endParaRPr lang="en-GB"/>
          </a:p>
        </p:txBody>
      </p:sp>
    </p:spTree>
    <p:extLst>
      <p:ext uri="{BB962C8B-B14F-4D97-AF65-F5344CB8AC3E}">
        <p14:creationId xmlns:p14="http://schemas.microsoft.com/office/powerpoint/2010/main" val="32235138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internet emerged as a key technology for terrorist organisations like al Qaeda. </a:t>
            </a:r>
          </a:p>
          <a:p>
            <a:pPr marL="171450" indent="-171450">
              <a:buFont typeface="Arial" panose="020B0604020202020204" pitchFamily="34" charset="0"/>
              <a:buChar char="•"/>
            </a:pPr>
            <a:r>
              <a:rPr lang="en-GB" dirty="0"/>
              <a:t>Internet connectivity has come to play a more direct operational role for jihadi terrorist-related purposes, most notably for inciting prospective cadres to action; for recruiting jihadist operatives and fighters; for providing virtual training in tactical methods and manufacture of explosives; for terrorism financing; and for actual planning and preparations for specific terror attacks</a:t>
            </a:r>
          </a:p>
          <a:p>
            <a:pPr marL="171450" indent="-171450">
              <a:buFont typeface="Arial" panose="020B0604020202020204" pitchFamily="34" charset="0"/>
              <a:buChar char="•"/>
            </a:pPr>
            <a:r>
              <a:rPr lang="en-GB" dirty="0"/>
              <a:t>Prominent al-Qaeda stalwarts like the late, notorious preacher Anwar al-Awlaki urged followers to become "Internet mujahideen" by setting up dedicated websites to cover specific areas of jihad, such as news about jihadist activities and operations or jihadist literature, what he termed “WWW Jihad.”</a:t>
            </a:r>
          </a:p>
          <a:p>
            <a:pPr marL="171450" indent="-171450">
              <a:buFont typeface="Arial" panose="020B0604020202020204" pitchFamily="34" charset="0"/>
              <a:buChar char="•"/>
            </a:pPr>
            <a:r>
              <a:rPr lang="en-GB" dirty="0"/>
              <a:t>Jihadist websites perform as a key role for disseminating key propaganda, provide a platform for extremist preachers and provide forums for radical discourse through chatrooms, discussion forums which facilitate conversations and can help in planning and coordinating activities and attacks. </a:t>
            </a:r>
          </a:p>
          <a:p>
            <a:pPr marL="171450" indent="-171450">
              <a:buFont typeface="Arial" panose="020B0604020202020204" pitchFamily="34" charset="0"/>
              <a:buChar char="•"/>
            </a:pPr>
            <a:r>
              <a:rPr lang="en-GB" dirty="0"/>
              <a:t>Online and virtual training ground where methods, techniques and operational knowledge can be shared.</a:t>
            </a:r>
          </a:p>
          <a:p>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18</a:t>
            </a:fld>
            <a:endParaRPr lang="en-GB"/>
          </a:p>
        </p:txBody>
      </p:sp>
    </p:spTree>
    <p:extLst>
      <p:ext uri="{BB962C8B-B14F-4D97-AF65-F5344CB8AC3E}">
        <p14:creationId xmlns:p14="http://schemas.microsoft.com/office/powerpoint/2010/main" val="13719900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development of the internet and advancement of technologies allows for a true global reach with relatively low barriers of entry - wit relative anonymity.</a:t>
            </a:r>
          </a:p>
          <a:p>
            <a:pPr marL="171450" indent="-171450">
              <a:buFont typeface="Arial" panose="020B0604020202020204" pitchFamily="34" charset="0"/>
              <a:buChar char="•"/>
            </a:pPr>
            <a:r>
              <a:rPr lang="en-GB" dirty="0"/>
              <a:t>There is academic consensus that the anonymity of the internet provides both advantages and disadvantages.</a:t>
            </a:r>
          </a:p>
          <a:p>
            <a:pPr marL="171450" indent="-171450">
              <a:buFont typeface="Arial" panose="020B0604020202020204" pitchFamily="34" charset="0"/>
              <a:buChar char="•"/>
            </a:pPr>
            <a:r>
              <a:rPr lang="en-GB" dirty="0"/>
              <a:t>“The Internet provides a perceived constraint-free space and anonymity. This provokes or motivates individuals to speak or act out more radically online as they would normally do offline” (Koehler, 2014. pg. 118).</a:t>
            </a:r>
          </a:p>
          <a:p>
            <a:pPr marL="171450" indent="-171450">
              <a:buFont typeface="Arial" panose="020B0604020202020204" pitchFamily="34" charset="0"/>
              <a:buChar char="•"/>
            </a:pPr>
            <a:r>
              <a:rPr lang="en-GB" dirty="0"/>
              <a:t>This quote illustrates ways how people can be anonymous on the internet – anonymous proxy servers allow people to look at the internet and keep their IP address private. TOR – is a multi-level encryption.</a:t>
            </a:r>
          </a:p>
          <a:p>
            <a:pPr marL="171450" indent="-171450">
              <a:buFont typeface="Arial" panose="020B0604020202020204" pitchFamily="34" charset="0"/>
              <a:buChar char="•"/>
            </a:pPr>
            <a:r>
              <a:rPr lang="en-GB" dirty="0"/>
              <a:t>The Internet combines global reach with the capability to store and disseminate extremist materials</a:t>
            </a:r>
          </a:p>
          <a:p>
            <a:pPr marL="171450" indent="-171450">
              <a:buFont typeface="Arial" panose="020B0604020202020204" pitchFamily="34" charset="0"/>
              <a:buChar char="•"/>
            </a:pPr>
            <a:r>
              <a:rPr lang="en-GB" dirty="0"/>
              <a:t>The reach of the Internet provides terrorist organizations and sympathizers with a global pool of potential recruits</a:t>
            </a:r>
          </a:p>
          <a:p>
            <a:pPr marL="171450" indent="-171450">
              <a:buFont typeface="Arial" panose="020B0604020202020204" pitchFamily="34" charset="0"/>
              <a:buChar char="•"/>
            </a:pPr>
            <a:r>
              <a:rPr lang="en-GB" dirty="0"/>
              <a:t>Global reach – links in with the growing number joining terrorist organisations</a:t>
            </a:r>
          </a:p>
        </p:txBody>
      </p:sp>
      <p:sp>
        <p:nvSpPr>
          <p:cNvPr id="4" name="Slide Number Placeholder 3"/>
          <p:cNvSpPr>
            <a:spLocks noGrp="1"/>
          </p:cNvSpPr>
          <p:nvPr>
            <p:ph type="sldNum" sz="quarter" idx="5"/>
          </p:nvPr>
        </p:nvSpPr>
        <p:spPr/>
        <p:txBody>
          <a:bodyPr/>
          <a:lstStyle/>
          <a:p>
            <a:fld id="{ED6C2519-ABDD-A74D-B0ED-E1BC9A06E59A}" type="slidenum">
              <a:rPr lang="en-GB" smtClean="0"/>
              <a:t>19</a:t>
            </a:fld>
            <a:endParaRPr lang="en-GB"/>
          </a:p>
        </p:txBody>
      </p:sp>
    </p:spTree>
    <p:extLst>
      <p:ext uri="{BB962C8B-B14F-4D97-AF65-F5344CB8AC3E}">
        <p14:creationId xmlns:p14="http://schemas.microsoft.com/office/powerpoint/2010/main" val="11802760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Although lone wolf terrorism is not a new phenomena – statistics show a significant increase in the number of terrorist attacks committed by lone wolves.</a:t>
            </a:r>
          </a:p>
          <a:p>
            <a:pPr marL="171450" indent="-171450">
              <a:buFont typeface="Arial" panose="020B0604020202020204" pitchFamily="34" charset="0"/>
              <a:buChar char="•"/>
            </a:pPr>
            <a:r>
              <a:rPr lang="en-GB" dirty="0"/>
              <a:t>Lone wolves or lone actors can be associates or members of terrorist networks who are acting autonomously, or may be unconnected to any network, but have been influenced by terrorist  or extremist propaganda.</a:t>
            </a:r>
          </a:p>
          <a:p>
            <a:pPr marL="171450" indent="-171450">
              <a:buFont typeface="Arial" panose="020B0604020202020204" pitchFamily="34" charset="0"/>
              <a:buChar char="•"/>
            </a:pPr>
            <a:r>
              <a:rPr lang="en-GB" dirty="0"/>
              <a:t>A good example of this mechanism is Al-Qaeda’s ‘electronic jihad’. The goal of the ‘electronic jihad’ is to spread the idea of jihad among Muslim communities around the world, especially in the Western countries (Rudner, 2017). An ‘electronic jihad’ focuses specifically on turning moderate individuals into Islamic militants in Western countries. In this way, an ‘electronic jihad’ may influence the radicalization of lone wolves</a:t>
            </a:r>
          </a:p>
          <a:p>
            <a:pPr marL="171450" indent="-171450">
              <a:buFont typeface="Arial" panose="020B0604020202020204" pitchFamily="34" charset="0"/>
              <a:buChar char="•"/>
            </a:pPr>
            <a:r>
              <a:rPr lang="en-GB" dirty="0"/>
              <a:t>Online chatrooms and the internet has allowed for an easier process of radicalisation and can aid and support in executing attacks.</a:t>
            </a:r>
          </a:p>
          <a:p>
            <a:endParaRPr lang="en-GB" dirty="0"/>
          </a:p>
        </p:txBody>
      </p:sp>
      <p:sp>
        <p:nvSpPr>
          <p:cNvPr id="4" name="Slide Number Placeholder 3"/>
          <p:cNvSpPr>
            <a:spLocks noGrp="1"/>
          </p:cNvSpPr>
          <p:nvPr>
            <p:ph type="sldNum" sz="quarter" idx="5"/>
          </p:nvPr>
        </p:nvSpPr>
        <p:spPr/>
        <p:txBody>
          <a:bodyPr/>
          <a:lstStyle/>
          <a:p>
            <a:fld id="{ED6C2519-ABDD-A74D-B0ED-E1BC9A06E59A}" type="slidenum">
              <a:rPr lang="en-GB" smtClean="0"/>
              <a:t>20</a:t>
            </a:fld>
            <a:endParaRPr lang="en-GB"/>
          </a:p>
        </p:txBody>
      </p:sp>
    </p:spTree>
    <p:extLst>
      <p:ext uri="{BB962C8B-B14F-4D97-AF65-F5344CB8AC3E}">
        <p14:creationId xmlns:p14="http://schemas.microsoft.com/office/powerpoint/2010/main" val="4802636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you think lone wolf terrorism poses a threat?</a:t>
            </a:r>
          </a:p>
          <a:p>
            <a:endParaRPr lang="en-GB" dirty="0"/>
          </a:p>
          <a:p>
            <a:r>
              <a:rPr lang="en-GB" dirty="0"/>
              <a:t>How much do you think lone wolf terrorism is influenced by the internet?</a:t>
            </a:r>
          </a:p>
          <a:p>
            <a:endParaRPr lang="en-GB" dirty="0"/>
          </a:p>
          <a:p>
            <a:r>
              <a:rPr lang="en-GB" dirty="0"/>
              <a:t>Do you think there can be effective preventative measures from the government to prevent lone wolf terrorism?</a:t>
            </a:r>
          </a:p>
        </p:txBody>
      </p:sp>
      <p:sp>
        <p:nvSpPr>
          <p:cNvPr id="4" name="Slide Number Placeholder 3"/>
          <p:cNvSpPr>
            <a:spLocks noGrp="1"/>
          </p:cNvSpPr>
          <p:nvPr>
            <p:ph type="sldNum" sz="quarter" idx="5"/>
          </p:nvPr>
        </p:nvSpPr>
        <p:spPr/>
        <p:txBody>
          <a:bodyPr/>
          <a:lstStyle/>
          <a:p>
            <a:fld id="{ED6C2519-ABDD-A74D-B0ED-E1BC9A06E59A}" type="slidenum">
              <a:rPr lang="en-GB" smtClean="0"/>
              <a:t>21</a:t>
            </a:fld>
            <a:endParaRPr lang="en-GB"/>
          </a:p>
        </p:txBody>
      </p:sp>
    </p:spTree>
    <p:extLst>
      <p:ext uri="{BB962C8B-B14F-4D97-AF65-F5344CB8AC3E}">
        <p14:creationId xmlns:p14="http://schemas.microsoft.com/office/powerpoint/2010/main" val="18450122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C2519-ABDD-A74D-B0ED-E1BC9A06E59A}" type="slidenum">
              <a:rPr lang="en-GB" smtClean="0"/>
              <a:t>22</a:t>
            </a:fld>
            <a:endParaRPr lang="en-GB"/>
          </a:p>
        </p:txBody>
      </p:sp>
    </p:spTree>
    <p:extLst>
      <p:ext uri="{BB962C8B-B14F-4D97-AF65-F5344CB8AC3E}">
        <p14:creationId xmlns:p14="http://schemas.microsoft.com/office/powerpoint/2010/main" val="18022856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C2519-ABDD-A74D-B0ED-E1BC9A06E59A}" type="slidenum">
              <a:rPr lang="en-GB" smtClean="0"/>
              <a:t>23</a:t>
            </a:fld>
            <a:endParaRPr lang="en-GB"/>
          </a:p>
        </p:txBody>
      </p:sp>
    </p:spTree>
    <p:extLst>
      <p:ext uri="{BB962C8B-B14F-4D97-AF65-F5344CB8AC3E}">
        <p14:creationId xmlns:p14="http://schemas.microsoft.com/office/powerpoint/2010/main" val="37699778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C2519-ABDD-A74D-B0ED-E1BC9A06E59A}" type="slidenum">
              <a:rPr lang="en-GB" smtClean="0"/>
              <a:t>24</a:t>
            </a:fld>
            <a:endParaRPr lang="en-GB"/>
          </a:p>
        </p:txBody>
      </p:sp>
    </p:spTree>
    <p:extLst>
      <p:ext uri="{BB962C8B-B14F-4D97-AF65-F5344CB8AC3E}">
        <p14:creationId xmlns:p14="http://schemas.microsoft.com/office/powerpoint/2010/main" val="1622110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DB8E630-7BFD-434E-97A2-197554833763}" type="datetimeFigureOut">
              <a:rPr lang="en-GB" smtClean="0"/>
              <a:t>03/10/2021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1042607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B8E630-7BFD-434E-97A2-197554833763}" type="datetimeFigureOut">
              <a:rPr lang="en-GB" smtClean="0"/>
              <a:t>03/10/2021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2264701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DB8E630-7BFD-434E-97A2-197554833763}" type="datetimeFigureOut">
              <a:rPr lang="en-GB" smtClean="0"/>
              <a:t>03/10/2021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3111036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DB8E630-7BFD-434E-97A2-197554833763}" type="datetimeFigureOut">
              <a:rPr lang="en-GB" smtClean="0"/>
              <a:t>03/10/2021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3867722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DB8E630-7BFD-434E-97A2-197554833763}" type="datetimeFigureOut">
              <a:rPr lang="en-GB" smtClean="0"/>
              <a:t>03/10/2021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3679617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DB8E630-7BFD-434E-97A2-197554833763}" type="datetimeFigureOut">
              <a:rPr lang="en-GB" smtClean="0"/>
              <a:t>03/10/2021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2138552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B8E630-7BFD-434E-97A2-197554833763}" type="datetimeFigureOut">
              <a:rPr lang="en-GB" smtClean="0"/>
              <a:t>03/10/2021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886990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DB8E630-7BFD-434E-97A2-197554833763}" type="datetimeFigureOut">
              <a:rPr lang="en-GB" smtClean="0"/>
              <a:t>03/10/2021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3430102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DB8E630-7BFD-434E-97A2-197554833763}" type="datetimeFigureOut">
              <a:rPr lang="en-GB" smtClean="0"/>
              <a:t>03/10/2021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413269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B8E630-7BFD-434E-97A2-197554833763}" type="datetimeFigureOut">
              <a:rPr lang="en-GB" smtClean="0"/>
              <a:t>03/10/2021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3152466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B8E630-7BFD-434E-97A2-197554833763}" type="datetimeFigureOut">
              <a:rPr lang="en-GB" smtClean="0"/>
              <a:t>03/10/2021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C94140-9E71-DC4D-BCE9-A4CBD64BBBF4}" type="slidenum">
              <a:rPr lang="en-GB" smtClean="0"/>
              <a:t>‹#›</a:t>
            </a:fld>
            <a:endParaRPr lang="en-GB"/>
          </a:p>
        </p:txBody>
      </p:sp>
    </p:spTree>
    <p:extLst>
      <p:ext uri="{BB962C8B-B14F-4D97-AF65-F5344CB8AC3E}">
        <p14:creationId xmlns:p14="http://schemas.microsoft.com/office/powerpoint/2010/main" val="1428376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B8E630-7BFD-434E-97A2-197554833763}" type="datetimeFigureOut">
              <a:rPr lang="en-GB" smtClean="0"/>
              <a:t>03/10/2021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C94140-9E71-DC4D-BCE9-A4CBD64BBBF4}" type="slidenum">
              <a:rPr lang="en-GB" smtClean="0"/>
              <a:t>‹#›</a:t>
            </a:fld>
            <a:endParaRPr lang="en-GB"/>
          </a:p>
        </p:txBody>
      </p:sp>
    </p:spTree>
    <p:extLst>
      <p:ext uri="{BB962C8B-B14F-4D97-AF65-F5344CB8AC3E}">
        <p14:creationId xmlns:p14="http://schemas.microsoft.com/office/powerpoint/2010/main" val="2913578145"/>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PKzOfD8Cnho?feature=oembed" TargetMode="Externa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B2mXNuNAlJU?feature=oembed" TargetMode="External"/><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78rR3NMYQ-I?feature=oembed" TargetMode="Externa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btpRS17co_0?start=12&amp;feature=oembed" TargetMode="External"/><Relationship Id="rId4" Type="http://schemas.openxmlformats.org/officeDocument/2006/relationships/image" Target="../media/image6.jpe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16907/140618_CCS207_CCS0218929798-1_CONTEST_3.0_WEB.pdf"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hyperlink" Target="https://www.unodc.org/documents/frontpage/Use_of_Internet_for_Terrorist_Purposes.pdf" TargetMode="External"/><Relationship Id="rId4" Type="http://schemas.openxmlformats.org/officeDocument/2006/relationships/hyperlink" Target="https://www.theguardian.com/uk/2010/jun/04/surveillance-cameras-birmingham-muslims"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D5167-DFDB-9E44-8240-6BDA9C92B884}"/>
              </a:ext>
            </a:extLst>
          </p:cNvPr>
          <p:cNvSpPr>
            <a:spLocks noGrp="1"/>
          </p:cNvSpPr>
          <p:nvPr>
            <p:ph type="ctrTitle"/>
          </p:nvPr>
        </p:nvSpPr>
        <p:spPr>
          <a:xfrm>
            <a:off x="650449" y="4167110"/>
            <a:ext cx="10901471" cy="1350712"/>
          </a:xfrm>
          <a:noFill/>
        </p:spPr>
        <p:txBody>
          <a:bodyPr>
            <a:normAutofit/>
          </a:bodyPr>
          <a:lstStyle/>
          <a:p>
            <a:r>
              <a:rPr lang="en-GB" sz="4600"/>
              <a:t>Terrorist Groups and Organisations: Al Qaeda</a:t>
            </a:r>
          </a:p>
        </p:txBody>
      </p:sp>
      <p:sp>
        <p:nvSpPr>
          <p:cNvPr id="3" name="Subtitle 2">
            <a:extLst>
              <a:ext uri="{FF2B5EF4-FFF2-40B4-BE49-F238E27FC236}">
                <a16:creationId xmlns:a16="http://schemas.microsoft.com/office/drawing/2014/main" id="{FC3721D4-31B2-6A4D-B02A-4BB8150C7972}"/>
              </a:ext>
            </a:extLst>
          </p:cNvPr>
          <p:cNvSpPr>
            <a:spLocks noGrp="1"/>
          </p:cNvSpPr>
          <p:nvPr>
            <p:ph type="subTitle" idx="1"/>
          </p:nvPr>
        </p:nvSpPr>
        <p:spPr>
          <a:xfrm>
            <a:off x="650449" y="5517822"/>
            <a:ext cx="10901471" cy="560388"/>
          </a:xfrm>
          <a:noFill/>
        </p:spPr>
        <p:txBody>
          <a:bodyPr>
            <a:normAutofit/>
          </a:bodyPr>
          <a:lstStyle/>
          <a:p>
            <a:r>
              <a:rPr lang="en-GB" sz="3400"/>
              <a:t>Workshop</a:t>
            </a:r>
          </a:p>
        </p:txBody>
      </p:sp>
      <p:pic>
        <p:nvPicPr>
          <p:cNvPr id="1026" name="Picture 2" descr="Al-Qaeda - Wikipedia">
            <a:extLst>
              <a:ext uri="{FF2B5EF4-FFF2-40B4-BE49-F238E27FC236}">
                <a16:creationId xmlns:a16="http://schemas.microsoft.com/office/drawing/2014/main" id="{B4EB35D6-CEF2-D144-B9B5-522FD1B1825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036" r="-1" b="433"/>
          <a:stretch/>
        </p:blipFill>
        <p:spPr bwMode="auto">
          <a:xfrm>
            <a:off x="2880360" y="815159"/>
            <a:ext cx="6431280" cy="297543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4519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nodeType="with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2868D-CA64-1E4E-A825-85C4C0276D19}"/>
              </a:ext>
            </a:extLst>
          </p:cNvPr>
          <p:cNvSpPr>
            <a:spLocks noGrp="1"/>
          </p:cNvSpPr>
          <p:nvPr>
            <p:ph type="title"/>
          </p:nvPr>
        </p:nvSpPr>
        <p:spPr/>
        <p:txBody>
          <a:bodyPr/>
          <a:lstStyle/>
          <a:p>
            <a:r>
              <a:rPr lang="en-GB" dirty="0"/>
              <a:t>Follow up on lecture task:</a:t>
            </a:r>
          </a:p>
        </p:txBody>
      </p:sp>
      <p:graphicFrame>
        <p:nvGraphicFramePr>
          <p:cNvPr id="5" name="Content Placeholder 2">
            <a:extLst>
              <a:ext uri="{FF2B5EF4-FFF2-40B4-BE49-F238E27FC236}">
                <a16:creationId xmlns:a16="http://schemas.microsoft.com/office/drawing/2014/main" id="{AF700320-C101-4079-AB06-8309E877FB82}"/>
              </a:ext>
            </a:extLst>
          </p:cNvPr>
          <p:cNvGraphicFramePr>
            <a:graphicFrameLocks noGrp="1"/>
          </p:cNvGraphicFramePr>
          <p:nvPr>
            <p:ph idx="1"/>
            <p:extLst>
              <p:ext uri="{D42A27DB-BD31-4B8C-83A1-F6EECF244321}">
                <p14:modId xmlns:p14="http://schemas.microsoft.com/office/powerpoint/2010/main" val="27138375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192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D0A31-C6F7-3441-9704-653F4F0D3511}"/>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Aims:</a:t>
            </a:r>
          </a:p>
        </p:txBody>
      </p:sp>
      <p:graphicFrame>
        <p:nvGraphicFramePr>
          <p:cNvPr id="72" name="Content Placeholder 2">
            <a:extLst>
              <a:ext uri="{FF2B5EF4-FFF2-40B4-BE49-F238E27FC236}">
                <a16:creationId xmlns:a16="http://schemas.microsoft.com/office/drawing/2014/main" id="{560F40F1-C92C-4D19-BB0A-8B9D31F0E2F3}"/>
              </a:ext>
            </a:extLst>
          </p:cNvPr>
          <p:cNvGraphicFramePr>
            <a:graphicFrameLocks noGrp="1"/>
          </p:cNvGraphicFramePr>
          <p:nvPr>
            <p:ph idx="1"/>
            <p:extLst>
              <p:ext uri="{D42A27DB-BD31-4B8C-83A1-F6EECF244321}">
                <p14:modId xmlns:p14="http://schemas.microsoft.com/office/powerpoint/2010/main" val="2005301714"/>
              </p:ext>
            </p:extLst>
          </p:nvPr>
        </p:nvGraphicFramePr>
        <p:xfrm>
          <a:off x="155275" y="1575459"/>
          <a:ext cx="11869948" cy="5084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282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2"/>
                                        </p:tgtEl>
                                        <p:attrNameLst>
                                          <p:attrName>style.visibility</p:attrName>
                                        </p:attrNameLst>
                                      </p:cBhvr>
                                      <p:to>
                                        <p:strVal val="visible"/>
                                      </p:to>
                                    </p:set>
                                    <p:animEffect transition="in" filter="fade">
                                      <p:cBhvr>
                                        <p:cTn id="11" dur="20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2"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2E151-5B09-1348-A5EC-A65E4FF6FB74}"/>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Objectives:</a:t>
            </a:r>
          </a:p>
        </p:txBody>
      </p:sp>
      <p:graphicFrame>
        <p:nvGraphicFramePr>
          <p:cNvPr id="5" name="Content Placeholder 2">
            <a:extLst>
              <a:ext uri="{FF2B5EF4-FFF2-40B4-BE49-F238E27FC236}">
                <a16:creationId xmlns:a16="http://schemas.microsoft.com/office/drawing/2014/main" id="{FC932162-1B0C-4772-83C6-72077F4F5692}"/>
              </a:ext>
            </a:extLst>
          </p:cNvPr>
          <p:cNvGraphicFramePr>
            <a:graphicFrameLocks noGrp="1"/>
          </p:cNvGraphicFramePr>
          <p:nvPr>
            <p:ph idx="1"/>
            <p:extLst>
              <p:ext uri="{D42A27DB-BD31-4B8C-83A1-F6EECF244321}">
                <p14:modId xmlns:p14="http://schemas.microsoft.com/office/powerpoint/2010/main" val="634923629"/>
              </p:ext>
            </p:extLst>
          </p:nvPr>
        </p:nvGraphicFramePr>
        <p:xfrm>
          <a:off x="644056" y="1575459"/>
          <a:ext cx="10927829" cy="4729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837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07657-0512-7447-B474-2A8D48DAAB3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War on Terror:</a:t>
            </a:r>
          </a:p>
        </p:txBody>
      </p:sp>
      <p:graphicFrame>
        <p:nvGraphicFramePr>
          <p:cNvPr id="18" name="Content Placeholder 2">
            <a:extLst>
              <a:ext uri="{FF2B5EF4-FFF2-40B4-BE49-F238E27FC236}">
                <a16:creationId xmlns:a16="http://schemas.microsoft.com/office/drawing/2014/main" id="{173015B9-4DFA-4D38-8509-6EE54FD87927}"/>
              </a:ext>
            </a:extLst>
          </p:cNvPr>
          <p:cNvGraphicFramePr>
            <a:graphicFrameLocks noGrp="1"/>
          </p:cNvGraphicFramePr>
          <p:nvPr>
            <p:ph idx="1"/>
            <p:extLst>
              <p:ext uri="{D42A27DB-BD31-4B8C-83A1-F6EECF244321}">
                <p14:modId xmlns:p14="http://schemas.microsoft.com/office/powerpoint/2010/main" val="2254917678"/>
              </p:ext>
            </p:extLst>
          </p:nvPr>
        </p:nvGraphicFramePr>
        <p:xfrm>
          <a:off x="828136" y="1885279"/>
          <a:ext cx="10716069" cy="4678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9671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DB4FE-5DB1-A44F-9BF9-FE2C6A8A6C0E}"/>
              </a:ext>
            </a:extLst>
          </p:cNvPr>
          <p:cNvSpPr>
            <a:spLocks noGrp="1"/>
          </p:cNvSpPr>
          <p:nvPr>
            <p:ph type="title"/>
          </p:nvPr>
        </p:nvSpPr>
        <p:spPr>
          <a:xfrm>
            <a:off x="1127208" y="857251"/>
            <a:ext cx="4747280" cy="3098061"/>
          </a:xfrm>
        </p:spPr>
        <p:txBody>
          <a:bodyPr vert="horz" lIns="91440" tIns="45720" rIns="91440" bIns="45720" rtlCol="0" anchor="b">
            <a:normAutofit/>
          </a:bodyPr>
          <a:lstStyle/>
          <a:p>
            <a:r>
              <a:rPr lang="en-US" sz="4800" kern="1200" dirty="0">
                <a:solidFill>
                  <a:srgbClr val="FFFFFF"/>
                </a:solidFill>
                <a:latin typeface="+mj-lt"/>
                <a:ea typeface="+mj-ea"/>
                <a:cs typeface="+mj-cs"/>
              </a:rPr>
              <a:t>Video on the war on terror</a:t>
            </a:r>
          </a:p>
        </p:txBody>
      </p:sp>
      <p:pic>
        <p:nvPicPr>
          <p:cNvPr id="4" name="Online Media 3" descr="What is the War on Terror?">
            <a:hlinkClick r:id="" action="ppaction://media"/>
            <a:extLst>
              <a:ext uri="{FF2B5EF4-FFF2-40B4-BE49-F238E27FC236}">
                <a16:creationId xmlns:a16="http://schemas.microsoft.com/office/drawing/2014/main" id="{100F2867-72AF-2247-BCCF-4D78AFBEF5B2}"/>
              </a:ext>
            </a:extLst>
          </p:cNvPr>
          <p:cNvPicPr>
            <a:picLocks noRot="1" noChangeAspect="1"/>
          </p:cNvPicPr>
          <p:nvPr>
            <a:videoFile r:link="rId1"/>
          </p:nvPr>
        </p:nvPicPr>
        <p:blipFill>
          <a:blip r:embed="rId4"/>
          <a:stretch>
            <a:fillRect/>
          </a:stretch>
        </p:blipFill>
        <p:spPr>
          <a:xfrm>
            <a:off x="0" y="4551"/>
            <a:ext cx="12192000" cy="6853449"/>
          </a:xfrm>
          <a:prstGeom prst="rect">
            <a:avLst/>
          </a:prstGeom>
        </p:spPr>
      </p:pic>
    </p:spTree>
    <p:extLst>
      <p:ext uri="{BB962C8B-B14F-4D97-AF65-F5344CB8AC3E}">
        <p14:creationId xmlns:p14="http://schemas.microsoft.com/office/powerpoint/2010/main" val="111142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F930C-514C-2E46-A817-9FD0CA517E5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Consequences:</a:t>
            </a:r>
          </a:p>
        </p:txBody>
      </p:sp>
      <p:graphicFrame>
        <p:nvGraphicFramePr>
          <p:cNvPr id="18" name="Content Placeholder 2">
            <a:extLst>
              <a:ext uri="{FF2B5EF4-FFF2-40B4-BE49-F238E27FC236}">
                <a16:creationId xmlns:a16="http://schemas.microsoft.com/office/drawing/2014/main" id="{03FF65D5-9843-4DF3-9563-C8B156F2127D}"/>
              </a:ext>
            </a:extLst>
          </p:cNvPr>
          <p:cNvGraphicFramePr>
            <a:graphicFrameLocks noGrp="1"/>
          </p:cNvGraphicFramePr>
          <p:nvPr>
            <p:ph idx="1"/>
            <p:extLst>
              <p:ext uri="{D42A27DB-BD31-4B8C-83A1-F6EECF244321}">
                <p14:modId xmlns:p14="http://schemas.microsoft.com/office/powerpoint/2010/main" val="711689598"/>
              </p:ext>
            </p:extLst>
          </p:nvPr>
        </p:nvGraphicFramePr>
        <p:xfrm>
          <a:off x="459351" y="1891970"/>
          <a:ext cx="11427850" cy="4671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1762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09411-502F-9440-A613-71D85C413B9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Prevent:</a:t>
            </a:r>
          </a:p>
        </p:txBody>
      </p:sp>
      <p:graphicFrame>
        <p:nvGraphicFramePr>
          <p:cNvPr id="18" name="Content Placeholder 2">
            <a:extLst>
              <a:ext uri="{FF2B5EF4-FFF2-40B4-BE49-F238E27FC236}">
                <a16:creationId xmlns:a16="http://schemas.microsoft.com/office/drawing/2014/main" id="{B10FB834-66E2-4C1C-B1AC-A8E860D1ED52}"/>
              </a:ext>
            </a:extLst>
          </p:cNvPr>
          <p:cNvGraphicFramePr>
            <a:graphicFrameLocks noGrp="1"/>
          </p:cNvGraphicFramePr>
          <p:nvPr>
            <p:ph idx="1"/>
            <p:extLst>
              <p:ext uri="{D42A27DB-BD31-4B8C-83A1-F6EECF244321}">
                <p14:modId xmlns:p14="http://schemas.microsoft.com/office/powerpoint/2010/main" val="4201558983"/>
              </p:ext>
            </p:extLst>
          </p:nvPr>
        </p:nvGraphicFramePr>
        <p:xfrm>
          <a:off x="1371599" y="2318197"/>
          <a:ext cx="9724031" cy="36833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9284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52795-D59C-CE45-A8F3-8A83DB1D85B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Channel:</a:t>
            </a:r>
          </a:p>
        </p:txBody>
      </p:sp>
      <p:graphicFrame>
        <p:nvGraphicFramePr>
          <p:cNvPr id="18" name="Content Placeholder 2">
            <a:extLst>
              <a:ext uri="{FF2B5EF4-FFF2-40B4-BE49-F238E27FC236}">
                <a16:creationId xmlns:a16="http://schemas.microsoft.com/office/drawing/2014/main" id="{AD2B3353-E1FF-4AC2-88A4-EF31BEB0B3DD}"/>
              </a:ext>
            </a:extLst>
          </p:cNvPr>
          <p:cNvGraphicFramePr>
            <a:graphicFrameLocks noGrp="1"/>
          </p:cNvGraphicFramePr>
          <p:nvPr>
            <p:ph idx="1"/>
            <p:extLst>
              <p:ext uri="{D42A27DB-BD31-4B8C-83A1-F6EECF244321}">
                <p14:modId xmlns:p14="http://schemas.microsoft.com/office/powerpoint/2010/main" val="2864565277"/>
              </p:ext>
            </p:extLst>
          </p:nvPr>
        </p:nvGraphicFramePr>
        <p:xfrm>
          <a:off x="459350" y="1751308"/>
          <a:ext cx="11567335" cy="4812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4908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95E68-1619-514F-8008-93C6652454E6}"/>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Consequences:</a:t>
            </a:r>
          </a:p>
        </p:txBody>
      </p:sp>
      <p:graphicFrame>
        <p:nvGraphicFramePr>
          <p:cNvPr id="18" name="Content Placeholder 2">
            <a:extLst>
              <a:ext uri="{FF2B5EF4-FFF2-40B4-BE49-F238E27FC236}">
                <a16:creationId xmlns:a16="http://schemas.microsoft.com/office/drawing/2014/main" id="{8CC38536-5A09-4240-B8B5-2789D77D9387}"/>
              </a:ext>
            </a:extLst>
          </p:cNvPr>
          <p:cNvGraphicFramePr>
            <a:graphicFrameLocks noGrp="1"/>
          </p:cNvGraphicFramePr>
          <p:nvPr>
            <p:ph idx="1"/>
            <p:extLst>
              <p:ext uri="{D42A27DB-BD31-4B8C-83A1-F6EECF244321}">
                <p14:modId xmlns:p14="http://schemas.microsoft.com/office/powerpoint/2010/main" val="1113979833"/>
              </p:ext>
            </p:extLst>
          </p:nvPr>
        </p:nvGraphicFramePr>
        <p:xfrm>
          <a:off x="459351" y="1891969"/>
          <a:ext cx="11319362" cy="46714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739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45514-9CAA-4F4B-87C0-E508502A380A}"/>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Media &amp; Al Qaeda:</a:t>
            </a:r>
          </a:p>
        </p:txBody>
      </p:sp>
      <p:graphicFrame>
        <p:nvGraphicFramePr>
          <p:cNvPr id="18" name="Content Placeholder 2">
            <a:extLst>
              <a:ext uri="{FF2B5EF4-FFF2-40B4-BE49-F238E27FC236}">
                <a16:creationId xmlns:a16="http://schemas.microsoft.com/office/drawing/2014/main" id="{4D37CCD6-F0D6-4816-AC4D-57CF8A07B794}"/>
              </a:ext>
            </a:extLst>
          </p:cNvPr>
          <p:cNvGraphicFramePr>
            <a:graphicFrameLocks noGrp="1"/>
          </p:cNvGraphicFramePr>
          <p:nvPr>
            <p:ph idx="1"/>
            <p:extLst>
              <p:ext uri="{D42A27DB-BD31-4B8C-83A1-F6EECF244321}">
                <p14:modId xmlns:p14="http://schemas.microsoft.com/office/powerpoint/2010/main" val="1885582846"/>
              </p:ext>
            </p:extLst>
          </p:nvPr>
        </p:nvGraphicFramePr>
        <p:xfrm>
          <a:off x="573437" y="1885279"/>
          <a:ext cx="11267268" cy="47944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4107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52F8E-9CC5-1D44-B0E9-365C1CD9A86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Media – Theories:</a:t>
            </a:r>
          </a:p>
        </p:txBody>
      </p:sp>
      <p:graphicFrame>
        <p:nvGraphicFramePr>
          <p:cNvPr id="18" name="Content Placeholder 2">
            <a:extLst>
              <a:ext uri="{FF2B5EF4-FFF2-40B4-BE49-F238E27FC236}">
                <a16:creationId xmlns:a16="http://schemas.microsoft.com/office/drawing/2014/main" id="{F7C39A01-C486-4635-98D7-F9A17E3707F2}"/>
              </a:ext>
            </a:extLst>
          </p:cNvPr>
          <p:cNvGraphicFramePr>
            <a:graphicFrameLocks noGrp="1"/>
          </p:cNvGraphicFramePr>
          <p:nvPr>
            <p:ph idx="1"/>
            <p:extLst>
              <p:ext uri="{D42A27DB-BD31-4B8C-83A1-F6EECF244321}">
                <p14:modId xmlns:p14="http://schemas.microsoft.com/office/powerpoint/2010/main" val="2700997999"/>
              </p:ext>
            </p:extLst>
          </p:nvPr>
        </p:nvGraphicFramePr>
        <p:xfrm>
          <a:off x="459350" y="2185261"/>
          <a:ext cx="11365857" cy="4378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6013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Online Media 3" descr="Muslim Americans still fighting bias 20 years post 9/11">
            <a:hlinkClick r:id="" action="ppaction://media"/>
            <a:extLst>
              <a:ext uri="{FF2B5EF4-FFF2-40B4-BE49-F238E27FC236}">
                <a16:creationId xmlns:a16="http://schemas.microsoft.com/office/drawing/2014/main" id="{84DB8644-798D-C54D-B45A-5293DFD8FDD2}"/>
              </a:ext>
            </a:extLst>
          </p:cNvPr>
          <p:cNvPicPr>
            <a:picLocks noGrp="1" noRot="1" noChangeAspect="1"/>
          </p:cNvPicPr>
          <p:nvPr>
            <p:ph idx="1"/>
            <a:videoFile r:link="rId1"/>
          </p:nvPr>
        </p:nvPicPr>
        <p:blipFill>
          <a:blip r:embed="rId4"/>
          <a:stretch>
            <a:fillRect/>
          </a:stretch>
        </p:blipFill>
        <p:spPr>
          <a:xfrm>
            <a:off x="-110359" y="0"/>
            <a:ext cx="12302359" cy="6858000"/>
          </a:xfrm>
          <a:prstGeom prst="rect">
            <a:avLst/>
          </a:prstGeom>
        </p:spPr>
      </p:pic>
    </p:spTree>
    <p:extLst>
      <p:ext uri="{BB962C8B-B14F-4D97-AF65-F5344CB8AC3E}">
        <p14:creationId xmlns:p14="http://schemas.microsoft.com/office/powerpoint/2010/main" val="351199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A68E1-22B2-BC4A-893A-6EC13E2D416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Us vs Them</a:t>
            </a:r>
          </a:p>
        </p:txBody>
      </p:sp>
      <p:graphicFrame>
        <p:nvGraphicFramePr>
          <p:cNvPr id="18" name="Content Placeholder 2">
            <a:extLst>
              <a:ext uri="{FF2B5EF4-FFF2-40B4-BE49-F238E27FC236}">
                <a16:creationId xmlns:a16="http://schemas.microsoft.com/office/drawing/2014/main" id="{97200E9B-0961-447D-9756-F9314250FCA4}"/>
              </a:ext>
            </a:extLst>
          </p:cNvPr>
          <p:cNvGraphicFramePr>
            <a:graphicFrameLocks noGrp="1"/>
          </p:cNvGraphicFramePr>
          <p:nvPr>
            <p:ph idx="1"/>
            <p:extLst>
              <p:ext uri="{D42A27DB-BD31-4B8C-83A1-F6EECF244321}">
                <p14:modId xmlns:p14="http://schemas.microsoft.com/office/powerpoint/2010/main" val="3375842795"/>
              </p:ext>
            </p:extLst>
          </p:nvPr>
        </p:nvGraphicFramePr>
        <p:xfrm>
          <a:off x="325464" y="1735810"/>
          <a:ext cx="11623729" cy="4827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3145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9420-B01B-9743-AC62-C95011A2A688}"/>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Technological Advancements:</a:t>
            </a:r>
          </a:p>
        </p:txBody>
      </p:sp>
      <p:graphicFrame>
        <p:nvGraphicFramePr>
          <p:cNvPr id="18" name="Content Placeholder 2">
            <a:extLst>
              <a:ext uri="{FF2B5EF4-FFF2-40B4-BE49-F238E27FC236}">
                <a16:creationId xmlns:a16="http://schemas.microsoft.com/office/drawing/2014/main" id="{59BC3DB7-88EE-4E3A-9404-79A514BF6B66}"/>
              </a:ext>
            </a:extLst>
          </p:cNvPr>
          <p:cNvGraphicFramePr>
            <a:graphicFrameLocks noGrp="1"/>
          </p:cNvGraphicFramePr>
          <p:nvPr>
            <p:ph idx="1"/>
            <p:extLst>
              <p:ext uri="{D42A27DB-BD31-4B8C-83A1-F6EECF244321}">
                <p14:modId xmlns:p14="http://schemas.microsoft.com/office/powerpoint/2010/main" val="3349417796"/>
              </p:ext>
            </p:extLst>
          </p:nvPr>
        </p:nvGraphicFramePr>
        <p:xfrm>
          <a:off x="252525" y="1891970"/>
          <a:ext cx="11732646" cy="4671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172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A50B2-6360-C143-937E-E7DC9DBDC4B0}"/>
              </a:ext>
            </a:extLst>
          </p:cNvPr>
          <p:cNvSpPr>
            <a:spLocks noGrp="1"/>
          </p:cNvSpPr>
          <p:nvPr>
            <p:ph type="title"/>
          </p:nvPr>
        </p:nvSpPr>
        <p:spPr>
          <a:xfrm>
            <a:off x="1127208" y="857251"/>
            <a:ext cx="4747280" cy="3098061"/>
          </a:xfrm>
        </p:spPr>
        <p:txBody>
          <a:bodyPr vert="horz" lIns="91440" tIns="45720" rIns="91440" bIns="45720" rtlCol="0" anchor="b">
            <a:normAutofit/>
          </a:bodyPr>
          <a:lstStyle/>
          <a:p>
            <a:r>
              <a:rPr lang="en-US" sz="4800" kern="1200" dirty="0">
                <a:solidFill>
                  <a:srgbClr val="FFFFFF"/>
                </a:solidFill>
                <a:latin typeface="+mj-lt"/>
                <a:ea typeface="+mj-ea"/>
                <a:cs typeface="+mj-cs"/>
              </a:rPr>
              <a:t>Video:</a:t>
            </a:r>
          </a:p>
        </p:txBody>
      </p:sp>
      <p:pic>
        <p:nvPicPr>
          <p:cNvPr id="4" name="Online Media 3" descr="Terrorists Might Be Dumb, but They're Tech-Savvy | Big Think">
            <a:hlinkClick r:id="" action="ppaction://media"/>
            <a:extLst>
              <a:ext uri="{FF2B5EF4-FFF2-40B4-BE49-F238E27FC236}">
                <a16:creationId xmlns:a16="http://schemas.microsoft.com/office/drawing/2014/main" id="{595DF004-0A8D-5242-8766-10352B0623E2}"/>
              </a:ext>
            </a:extLst>
          </p:cNvPr>
          <p:cNvPicPr>
            <a:picLocks noRot="1" noChangeAspect="1"/>
          </p:cNvPicPr>
          <p:nvPr>
            <a:videoFile r:link="rId1"/>
          </p:nvPr>
        </p:nvPicPr>
        <p:blipFill>
          <a:blip r:embed="rId4"/>
          <a:stretch>
            <a:fillRect/>
          </a:stretch>
        </p:blipFill>
        <p:spPr>
          <a:xfrm>
            <a:off x="0" y="-6704"/>
            <a:ext cx="12191999" cy="6858000"/>
          </a:xfrm>
          <a:prstGeom prst="rect">
            <a:avLst/>
          </a:prstGeom>
        </p:spPr>
      </p:pic>
    </p:spTree>
    <p:extLst>
      <p:ext uri="{BB962C8B-B14F-4D97-AF65-F5344CB8AC3E}">
        <p14:creationId xmlns:p14="http://schemas.microsoft.com/office/powerpoint/2010/main" val="17376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D871-939D-BB46-B93E-FCD983B6AE2E}"/>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Online Magazines:</a:t>
            </a:r>
          </a:p>
        </p:txBody>
      </p:sp>
      <p:sp>
        <p:nvSpPr>
          <p:cNvPr id="3" name="Content Placeholder 2">
            <a:extLst>
              <a:ext uri="{FF2B5EF4-FFF2-40B4-BE49-F238E27FC236}">
                <a16:creationId xmlns:a16="http://schemas.microsoft.com/office/drawing/2014/main" id="{5FB0235E-FD37-5D4C-8672-E963F4DCB7F2}"/>
              </a:ext>
            </a:extLst>
          </p:cNvPr>
          <p:cNvSpPr>
            <a:spLocks noGrp="1"/>
          </p:cNvSpPr>
          <p:nvPr>
            <p:ph idx="1"/>
          </p:nvPr>
        </p:nvSpPr>
        <p:spPr>
          <a:xfrm>
            <a:off x="256031" y="2150512"/>
            <a:ext cx="5242552" cy="3975967"/>
          </a:xfrm>
        </p:spPr>
        <p:txBody>
          <a:bodyPr anchor="ctr">
            <a:normAutofit/>
          </a:bodyPr>
          <a:lstStyle/>
          <a:p>
            <a:r>
              <a:rPr lang="en-GB" sz="2200" dirty="0"/>
              <a:t>AL Qaeda used the internet to publish an online magazine – </a:t>
            </a:r>
            <a:r>
              <a:rPr lang="en-GB" sz="2200" i="1" dirty="0"/>
              <a:t>Inspire</a:t>
            </a:r>
          </a:p>
          <a:p>
            <a:r>
              <a:rPr lang="en-GB" sz="2200" dirty="0"/>
              <a:t>Online propaganda resources.</a:t>
            </a:r>
          </a:p>
          <a:p>
            <a:r>
              <a:rPr lang="en-GB" sz="2200" dirty="0"/>
              <a:t>Online radicalisation tool. Instructional guides – </a:t>
            </a:r>
            <a:r>
              <a:rPr lang="en-GB" sz="2200" i="1" dirty="0"/>
              <a:t>Inspire</a:t>
            </a:r>
            <a:r>
              <a:rPr lang="en-GB" sz="2200" dirty="0"/>
              <a:t> had the greatest number of instructional guides.</a:t>
            </a:r>
          </a:p>
          <a:p>
            <a:r>
              <a:rPr lang="en-GB" sz="2200" dirty="0"/>
              <a:t>Call to Jihad – lone wolf attacks.</a:t>
            </a:r>
          </a:p>
          <a:p>
            <a:endParaRPr lang="en-GB" sz="2000" dirty="0"/>
          </a:p>
        </p:txBody>
      </p:sp>
      <p:pic>
        <p:nvPicPr>
          <p:cNvPr id="1028" name="Picture 4" descr="inspire">
            <a:extLst>
              <a:ext uri="{FF2B5EF4-FFF2-40B4-BE49-F238E27FC236}">
                <a16:creationId xmlns:a16="http://schemas.microsoft.com/office/drawing/2014/main" id="{491B87DA-4CE8-7447-8AB3-8DD753CDF2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5643" y="1735566"/>
            <a:ext cx="6559297" cy="4970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06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2000"/>
                                        <p:tgtEl>
                                          <p:spTgt spid="3">
                                            <p:txEl>
                                              <p:pRg st="0" end="0"/>
                                            </p:txEl>
                                          </p:spTgt>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2000"/>
                                        <p:tgtEl>
                                          <p:spTgt spid="3">
                                            <p:txEl>
                                              <p:pRg st="1" end="1"/>
                                            </p:txEl>
                                          </p:spTgt>
                                        </p:tgtEl>
                                      </p:cBhvr>
                                    </p:animEffect>
                                  </p:childTnLst>
                                </p:cTn>
                              </p:par>
                            </p:childTnLst>
                          </p:cTn>
                        </p:par>
                        <p:par>
                          <p:cTn id="16" fill="hold">
                            <p:stCondLst>
                              <p:cond delay="4500"/>
                            </p:stCondLst>
                            <p:childTnLst>
                              <p:par>
                                <p:cTn id="17" presetID="10"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2000"/>
                                        <p:tgtEl>
                                          <p:spTgt spid="3">
                                            <p:txEl>
                                              <p:pRg st="2" end="2"/>
                                            </p:txEl>
                                          </p:spTgt>
                                        </p:tgtEl>
                                      </p:cBhvr>
                                    </p:animEffect>
                                  </p:childTnLst>
                                </p:cTn>
                              </p:par>
                            </p:childTnLst>
                          </p:cTn>
                        </p:par>
                        <p:par>
                          <p:cTn id="20" fill="hold">
                            <p:stCondLst>
                              <p:cond delay="6500"/>
                            </p:stCondLst>
                            <p:childTnLst>
                              <p:par>
                                <p:cTn id="21" presetID="10" presetClass="entr" presetSubtype="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2000"/>
                                        <p:tgtEl>
                                          <p:spTgt spid="3">
                                            <p:txEl>
                                              <p:pRg st="3" end="3"/>
                                            </p:txEl>
                                          </p:spTgt>
                                        </p:tgtEl>
                                      </p:cBhvr>
                                    </p:animEffect>
                                  </p:childTnLst>
                                </p:cTn>
                              </p:par>
                            </p:childTnLst>
                          </p:cTn>
                        </p:par>
                        <p:par>
                          <p:cTn id="24" fill="hold">
                            <p:stCondLst>
                              <p:cond delay="8500"/>
                            </p:stCondLst>
                            <p:childTnLst>
                              <p:par>
                                <p:cTn id="25" presetID="10" presetClass="entr" presetSubtype="0" fill="hold" nodeType="afterEffect">
                                  <p:stCondLst>
                                    <p:cond delay="0"/>
                                  </p:stCondLst>
                                  <p:childTnLst>
                                    <p:set>
                                      <p:cBhvr>
                                        <p:cTn id="26" dur="1" fill="hold">
                                          <p:stCondLst>
                                            <p:cond delay="0"/>
                                          </p:stCondLst>
                                        </p:cTn>
                                        <p:tgtEl>
                                          <p:spTgt spid="1028"/>
                                        </p:tgtEl>
                                        <p:attrNameLst>
                                          <p:attrName>style.visibility</p:attrName>
                                        </p:attrNameLst>
                                      </p:cBhvr>
                                      <p:to>
                                        <p:strVal val="visible"/>
                                      </p:to>
                                    </p:set>
                                    <p:animEffect transition="in" filter="fade">
                                      <p:cBhvr>
                                        <p:cTn id="27" dur="1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17B2A-3ABC-7149-94DD-51D434084CE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Advantages of the internet to terrorists:</a:t>
            </a:r>
          </a:p>
        </p:txBody>
      </p:sp>
      <p:graphicFrame>
        <p:nvGraphicFramePr>
          <p:cNvPr id="18" name="Content Placeholder 2">
            <a:extLst>
              <a:ext uri="{FF2B5EF4-FFF2-40B4-BE49-F238E27FC236}">
                <a16:creationId xmlns:a16="http://schemas.microsoft.com/office/drawing/2014/main" id="{8CEE0624-2253-47D3-A00A-78774851EA80}"/>
              </a:ext>
            </a:extLst>
          </p:cNvPr>
          <p:cNvGraphicFramePr>
            <a:graphicFrameLocks noGrp="1"/>
          </p:cNvGraphicFramePr>
          <p:nvPr>
            <p:ph idx="1"/>
            <p:extLst>
              <p:ext uri="{D42A27DB-BD31-4B8C-83A1-F6EECF244321}">
                <p14:modId xmlns:p14="http://schemas.microsoft.com/office/powerpoint/2010/main" val="2160253716"/>
              </p:ext>
            </p:extLst>
          </p:nvPr>
        </p:nvGraphicFramePr>
        <p:xfrm>
          <a:off x="202681" y="1885278"/>
          <a:ext cx="11732646" cy="4678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4747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51DC9-4927-AE47-ABEF-5DC04358E2FA}"/>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Advantages of the internet to terrorists:</a:t>
            </a:r>
          </a:p>
        </p:txBody>
      </p:sp>
      <p:sp>
        <p:nvSpPr>
          <p:cNvPr id="3" name="Content Placeholder 2">
            <a:extLst>
              <a:ext uri="{FF2B5EF4-FFF2-40B4-BE49-F238E27FC236}">
                <a16:creationId xmlns:a16="http://schemas.microsoft.com/office/drawing/2014/main" id="{68E7FC8E-9677-2E4A-9C16-65A51D9876F4}"/>
              </a:ext>
            </a:extLst>
          </p:cNvPr>
          <p:cNvSpPr>
            <a:spLocks noGrp="1"/>
          </p:cNvSpPr>
          <p:nvPr>
            <p:ph idx="1"/>
          </p:nvPr>
        </p:nvSpPr>
        <p:spPr>
          <a:xfrm>
            <a:off x="443308" y="1885279"/>
            <a:ext cx="11524106" cy="4678183"/>
          </a:xfrm>
        </p:spPr>
        <p:txBody>
          <a:bodyPr anchor="ctr">
            <a:normAutofit/>
          </a:bodyPr>
          <a:lstStyle/>
          <a:p>
            <a:r>
              <a:rPr lang="en-GB" sz="2400" dirty="0"/>
              <a:t>Anonymity:</a:t>
            </a:r>
            <a:br>
              <a:rPr lang="en-GB" sz="2400" dirty="0"/>
            </a:br>
            <a:r>
              <a:rPr lang="en-GB" sz="2400" dirty="0"/>
              <a:t>‘’ Varying levels of anonymity may be facilitated by the use of proxy servers. A proxy may obscure the identity of a user by fulfilling requests for network services without revealing the IP address from which the request originates, or by intentionally providing a distorted source IP address. For example, applications such as The Onion Router may be used to protect the anonymity of users by automatically rerouting Internet activity via a network of proxy servers in order to mask its original source’’ </a:t>
            </a:r>
          </a:p>
          <a:p>
            <a:pPr marL="0" indent="0">
              <a:buNone/>
            </a:pPr>
            <a:r>
              <a:rPr lang="en-GB" sz="2400" dirty="0"/>
              <a:t>									(UNODC, 2021, p. 58).</a:t>
            </a:r>
          </a:p>
          <a:p>
            <a:endParaRPr lang="en-GB" sz="2400" dirty="0"/>
          </a:p>
          <a:p>
            <a:r>
              <a:rPr lang="en-GB" sz="2400" dirty="0"/>
              <a:t>Global Reach – internet allows for a pool of potential recruits globally. Allows for them to be transnational via online means. </a:t>
            </a:r>
          </a:p>
        </p:txBody>
      </p:sp>
    </p:spTree>
    <p:extLst>
      <p:ext uri="{BB962C8B-B14F-4D97-AF65-F5344CB8AC3E}">
        <p14:creationId xmlns:p14="http://schemas.microsoft.com/office/powerpoint/2010/main" val="2661312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2000"/>
                                        <p:tgtEl>
                                          <p:spTgt spid="3">
                                            <p:txEl>
                                              <p:pRg st="0" end="0"/>
                                            </p:txEl>
                                          </p:spTgt>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2000"/>
                                        <p:tgtEl>
                                          <p:spTgt spid="3">
                                            <p:txEl>
                                              <p:pRg st="1" end="1"/>
                                            </p:txEl>
                                          </p:spTgt>
                                        </p:tgtEl>
                                      </p:cBhvr>
                                    </p:animEffect>
                                  </p:childTnLst>
                                </p:cTn>
                              </p:par>
                            </p:childTnLst>
                          </p:cTn>
                        </p:par>
                        <p:par>
                          <p:cTn id="16" fill="hold">
                            <p:stCondLst>
                              <p:cond delay="4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5BEB6-4137-884C-BEA0-5E3FEEA375D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Lone Wolf attacks:</a:t>
            </a:r>
          </a:p>
        </p:txBody>
      </p:sp>
      <p:graphicFrame>
        <p:nvGraphicFramePr>
          <p:cNvPr id="18" name="Content Placeholder 2">
            <a:extLst>
              <a:ext uri="{FF2B5EF4-FFF2-40B4-BE49-F238E27FC236}">
                <a16:creationId xmlns:a16="http://schemas.microsoft.com/office/drawing/2014/main" id="{99088901-DEEF-461D-BE3F-BB6376A1D380}"/>
              </a:ext>
            </a:extLst>
          </p:cNvPr>
          <p:cNvGraphicFramePr>
            <a:graphicFrameLocks noGrp="1"/>
          </p:cNvGraphicFramePr>
          <p:nvPr>
            <p:ph idx="1"/>
          </p:nvPr>
        </p:nvGraphicFramePr>
        <p:xfrm>
          <a:off x="175819" y="1891970"/>
          <a:ext cx="11732646" cy="4487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8014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Al Qaeda head calls for lone wolf attacks">
            <a:hlinkClick r:id="" action="ppaction://media"/>
            <a:extLst>
              <a:ext uri="{FF2B5EF4-FFF2-40B4-BE49-F238E27FC236}">
                <a16:creationId xmlns:a16="http://schemas.microsoft.com/office/drawing/2014/main" id="{6351F1E9-8FA2-6144-9CCD-CA9DEB97537F}"/>
              </a:ext>
            </a:extLst>
          </p:cNvPr>
          <p:cNvPicPr>
            <a:picLocks noRot="1" noChangeAspect="1"/>
          </p:cNvPicPr>
          <p:nvPr>
            <a:videoFile r:link="rId1"/>
          </p:nvPr>
        </p:nvPicPr>
        <p:blipFill>
          <a:blip r:embed="rId4"/>
          <a:stretch>
            <a:fillRect/>
          </a:stretch>
        </p:blipFill>
        <p:spPr>
          <a:xfrm>
            <a:off x="0" y="-15240"/>
            <a:ext cx="12192000" cy="6873240"/>
          </a:xfrm>
          <a:prstGeom prst="rect">
            <a:avLst/>
          </a:prstGeom>
        </p:spPr>
      </p:pic>
    </p:spTree>
    <p:extLst>
      <p:ext uri="{BB962C8B-B14F-4D97-AF65-F5344CB8AC3E}">
        <p14:creationId xmlns:p14="http://schemas.microsoft.com/office/powerpoint/2010/main" val="3068608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8E705-4C35-D842-9304-F11BEC4AF477}"/>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Conclude:</a:t>
            </a:r>
          </a:p>
        </p:txBody>
      </p:sp>
      <p:graphicFrame>
        <p:nvGraphicFramePr>
          <p:cNvPr id="18" name="Content Placeholder 2">
            <a:extLst>
              <a:ext uri="{FF2B5EF4-FFF2-40B4-BE49-F238E27FC236}">
                <a16:creationId xmlns:a16="http://schemas.microsoft.com/office/drawing/2014/main" id="{6262819A-C947-4E82-990B-C7024876ECB1}"/>
              </a:ext>
            </a:extLst>
          </p:cNvPr>
          <p:cNvGraphicFramePr>
            <a:graphicFrameLocks noGrp="1"/>
          </p:cNvGraphicFramePr>
          <p:nvPr>
            <p:ph idx="1"/>
            <p:extLst>
              <p:ext uri="{D42A27DB-BD31-4B8C-83A1-F6EECF244321}">
                <p14:modId xmlns:p14="http://schemas.microsoft.com/office/powerpoint/2010/main" val="3208691194"/>
              </p:ext>
            </p:extLst>
          </p:nvPr>
        </p:nvGraphicFramePr>
        <p:xfrm>
          <a:off x="459346" y="1885278"/>
          <a:ext cx="11250386" cy="4684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483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fade">
                                      <p:cBhvr>
                                        <p:cTn id="11"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8"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D56D8-A064-1B49-9AA3-ABD306E4329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References:</a:t>
            </a:r>
          </a:p>
        </p:txBody>
      </p:sp>
      <p:sp>
        <p:nvSpPr>
          <p:cNvPr id="3" name="Content Placeholder 2">
            <a:extLst>
              <a:ext uri="{FF2B5EF4-FFF2-40B4-BE49-F238E27FC236}">
                <a16:creationId xmlns:a16="http://schemas.microsoft.com/office/drawing/2014/main" id="{547B0B42-41B6-704A-8730-DB24E547F281}"/>
              </a:ext>
            </a:extLst>
          </p:cNvPr>
          <p:cNvSpPr>
            <a:spLocks noGrp="1"/>
          </p:cNvSpPr>
          <p:nvPr>
            <p:ph idx="1"/>
          </p:nvPr>
        </p:nvSpPr>
        <p:spPr>
          <a:xfrm>
            <a:off x="234462" y="1753317"/>
            <a:ext cx="11732645" cy="4935415"/>
          </a:xfrm>
        </p:spPr>
        <p:txBody>
          <a:bodyPr anchor="ctr">
            <a:normAutofit fontScale="47500" lnSpcReduction="20000"/>
          </a:bodyPr>
          <a:lstStyle/>
          <a:p>
            <a:pPr marL="0" indent="0">
              <a:buNone/>
            </a:pPr>
            <a:r>
              <a:rPr lang="en-GB" dirty="0"/>
              <a:t>Burke, S. (2018). The discursive ‘’othering’’ of Jews and Muslims in the Britain First solidarity patrol. </a:t>
            </a:r>
            <a:r>
              <a:rPr lang="en-GB" i="1" dirty="0"/>
              <a:t>Journal of Community &amp; Applied Social Psychology, 28(5), </a:t>
            </a:r>
            <a:r>
              <a:rPr lang="en-GB" dirty="0"/>
              <a:t>365-377. Doi: 10.1002/casp.2373</a:t>
            </a:r>
          </a:p>
          <a:p>
            <a:pPr marL="0" indent="0">
              <a:buNone/>
            </a:pPr>
            <a:endParaRPr lang="en-GB" dirty="0"/>
          </a:p>
          <a:p>
            <a:pPr marL="0" indent="0">
              <a:buNone/>
            </a:pPr>
            <a:r>
              <a:rPr lang="en-GB" dirty="0"/>
              <a:t>Cohen, S. (Eds.). (2002) </a:t>
            </a:r>
            <a:r>
              <a:rPr lang="en-GB" i="1" dirty="0"/>
              <a:t>Folk Devils and Moral Panics</a:t>
            </a:r>
            <a:r>
              <a:rPr lang="en-GB" dirty="0"/>
              <a:t>. New York: Routledge.</a:t>
            </a:r>
          </a:p>
          <a:p>
            <a:pPr marL="0" indent="0">
              <a:buNone/>
            </a:pPr>
            <a:endParaRPr lang="en-GB" dirty="0"/>
          </a:p>
          <a:p>
            <a:pPr marL="0" indent="0">
              <a:buNone/>
            </a:pPr>
            <a:r>
              <a:rPr lang="en-GB" dirty="0" err="1"/>
              <a:t>Entman</a:t>
            </a:r>
            <a:r>
              <a:rPr lang="en-GB" dirty="0"/>
              <a:t>, R.M. (1993). Framing: Toward Clarification of a Fractured Paradigm. </a:t>
            </a:r>
            <a:r>
              <a:rPr lang="en-GB" i="1" dirty="0"/>
              <a:t>Journal of Communication, 43(4), </a:t>
            </a:r>
            <a:r>
              <a:rPr lang="en-GB" dirty="0"/>
              <a:t>51-58.</a:t>
            </a:r>
          </a:p>
          <a:p>
            <a:pPr marL="0" indent="0">
              <a:buNone/>
            </a:pPr>
            <a:r>
              <a:rPr lang="en-GB" dirty="0"/>
              <a:t> </a:t>
            </a:r>
          </a:p>
          <a:p>
            <a:pPr marL="0" indent="0">
              <a:buNone/>
            </a:pPr>
            <a:r>
              <a:rPr lang="en-GB" dirty="0"/>
              <a:t>HM Government. (2018) </a:t>
            </a:r>
            <a:r>
              <a:rPr lang="en-GB" i="1" dirty="0"/>
              <a:t>CONTEST: The United Kingdom’s Strategy for Countering Terrorism. </a:t>
            </a:r>
            <a:r>
              <a:rPr lang="en-GB" dirty="0"/>
              <a:t>Available at: </a:t>
            </a:r>
            <a:r>
              <a:rPr lang="en-GB" u="sng" dirty="0">
                <a:hlinkClick r:id="rId3">
                  <a:extLst>
                    <a:ext uri="{A12FA001-AC4F-418D-AE19-62706E023703}">
                      <ahyp:hlinkClr xmlns:ahyp="http://schemas.microsoft.com/office/drawing/2018/hyperlinkcolor" val="tx"/>
                    </a:ext>
                  </a:extLst>
                </a:hlinkClick>
              </a:rPr>
              <a:t>https://assets.publishing.service.gov.uk/government/uploads/system/uploads/attachment_data/file/716907/140618_CCS207_CCS0218929798-1_CONTEST_3.0_WEB.pdf</a:t>
            </a:r>
            <a:r>
              <a:rPr lang="en-GB" dirty="0"/>
              <a:t> (Accessed: 01 October 2021)</a:t>
            </a:r>
          </a:p>
          <a:p>
            <a:pPr marL="0" indent="0">
              <a:buNone/>
            </a:pPr>
            <a:r>
              <a:rPr lang="en-GB" dirty="0"/>
              <a:t> </a:t>
            </a:r>
          </a:p>
          <a:p>
            <a:pPr marL="0" indent="0">
              <a:buNone/>
            </a:pPr>
            <a:r>
              <a:rPr lang="en-GB" dirty="0" err="1"/>
              <a:t>Jetter</a:t>
            </a:r>
            <a:r>
              <a:rPr lang="en-GB" dirty="0"/>
              <a:t>, M (2017). Terrorism and the Media: The Effect of US Television Coverage on Al-Qaeda Attacks, IZA Discussion Papers, No. 10708, Institute of </a:t>
            </a:r>
            <a:r>
              <a:rPr lang="en-GB" dirty="0" err="1"/>
              <a:t>Labor</a:t>
            </a:r>
            <a:r>
              <a:rPr lang="en-GB" dirty="0"/>
              <a:t> Economics.</a:t>
            </a:r>
          </a:p>
          <a:p>
            <a:pPr marL="0" indent="0">
              <a:buNone/>
            </a:pPr>
            <a:r>
              <a:rPr lang="en-GB" dirty="0"/>
              <a:t> </a:t>
            </a:r>
          </a:p>
          <a:p>
            <a:pPr marL="0" indent="0">
              <a:buNone/>
            </a:pPr>
            <a:r>
              <a:rPr lang="en-GB" dirty="0"/>
              <a:t>Lewis, P. (2010) ‘Surveillance cameras in Birmingham track Muslims’ every move’, </a:t>
            </a:r>
            <a:r>
              <a:rPr lang="en-GB" i="1" dirty="0"/>
              <a:t>The Guardian, </a:t>
            </a:r>
            <a:r>
              <a:rPr lang="en-GB" dirty="0"/>
              <a:t>4</a:t>
            </a:r>
            <a:r>
              <a:rPr lang="en-GB" baseline="30000" dirty="0"/>
              <a:t>th</a:t>
            </a:r>
            <a:r>
              <a:rPr lang="en-GB" dirty="0"/>
              <a:t> June [Online]. Available at: </a:t>
            </a:r>
            <a:r>
              <a:rPr lang="en-GB" u="sng" dirty="0">
                <a:hlinkClick r:id="rId4">
                  <a:extLst>
                    <a:ext uri="{A12FA001-AC4F-418D-AE19-62706E023703}">
                      <ahyp:hlinkClr xmlns:ahyp="http://schemas.microsoft.com/office/drawing/2018/hyperlinkcolor" val="tx"/>
                    </a:ext>
                  </a:extLst>
                </a:hlinkClick>
              </a:rPr>
              <a:t>https://www.theguardian.com/uk/2010/jun/04/surveillance-cameras-birmingham-muslims</a:t>
            </a:r>
            <a:r>
              <a:rPr lang="en-GB" dirty="0"/>
              <a:t> (Accessed: 01 October 2021)</a:t>
            </a:r>
          </a:p>
          <a:p>
            <a:pPr marL="0" indent="0">
              <a:buNone/>
            </a:pPr>
            <a:r>
              <a:rPr lang="en-GB" dirty="0"/>
              <a:t> </a:t>
            </a:r>
          </a:p>
          <a:p>
            <a:pPr marL="0" indent="0">
              <a:buNone/>
            </a:pPr>
            <a:r>
              <a:rPr lang="en-GB" dirty="0"/>
              <a:t>UNODC. (2012). </a:t>
            </a:r>
            <a:r>
              <a:rPr lang="en-GB" i="1" dirty="0"/>
              <a:t>The use of the Internet: for terrorist purposes.</a:t>
            </a:r>
            <a:r>
              <a:rPr lang="en-GB" dirty="0"/>
              <a:t> Retrieved from </a:t>
            </a:r>
            <a:r>
              <a:rPr lang="en-GB" u="sng" dirty="0">
                <a:hlinkClick r:id="rId5">
                  <a:extLst>
                    <a:ext uri="{A12FA001-AC4F-418D-AE19-62706E023703}">
                      <ahyp:hlinkClr xmlns:ahyp="http://schemas.microsoft.com/office/drawing/2018/hyperlinkcolor" val="tx"/>
                    </a:ext>
                  </a:extLst>
                </a:hlinkClick>
              </a:rPr>
              <a:t>https://www.unodc.org/documents/frontpage/Use_of_Internet_for_Terrorist_Purposes.pdf</a:t>
            </a:r>
            <a:endParaRPr lang="en-GB" dirty="0"/>
          </a:p>
          <a:p>
            <a:pPr marL="0" indent="0">
              <a:buNone/>
            </a:pPr>
            <a:r>
              <a:rPr lang="en-GB" dirty="0"/>
              <a:t> </a:t>
            </a:r>
          </a:p>
          <a:p>
            <a:pPr marL="0" indent="0">
              <a:buNone/>
            </a:pPr>
            <a:r>
              <a:rPr lang="en-GB" dirty="0"/>
              <a:t>Von Sikorski, C., </a:t>
            </a:r>
            <a:r>
              <a:rPr lang="en-GB" dirty="0" err="1"/>
              <a:t>Matthes</a:t>
            </a:r>
            <a:r>
              <a:rPr lang="en-GB" dirty="0"/>
              <a:t>, J., &amp; Schmuck, D. (2018). The Islamic State in the News: Journalistic Differentiation of Islamist Terrorism from Islam, Terror News Proximity, and Islamophobic Attitudes. </a:t>
            </a:r>
            <a:r>
              <a:rPr lang="en-GB" i="1" dirty="0"/>
              <a:t>Communication Research, </a:t>
            </a:r>
            <a:r>
              <a:rPr lang="en-GB" dirty="0"/>
              <a:t>1-30.  Doi: 10.1177/0093650218803276</a:t>
            </a:r>
          </a:p>
          <a:p>
            <a:endParaRPr lang="en-GB" sz="800" dirty="0"/>
          </a:p>
        </p:txBody>
      </p:sp>
    </p:spTree>
    <p:extLst>
      <p:ext uri="{BB962C8B-B14F-4D97-AF65-F5344CB8AC3E}">
        <p14:creationId xmlns:p14="http://schemas.microsoft.com/office/powerpoint/2010/main" val="22469593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ISIS Really Recruits its Members | Columbia Magazine">
            <a:extLst>
              <a:ext uri="{FF2B5EF4-FFF2-40B4-BE49-F238E27FC236}">
                <a16:creationId xmlns:a16="http://schemas.microsoft.com/office/drawing/2014/main" id="{5531A1EA-AD7F-EB46-AE26-F1F55EEF23A0}"/>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l="6690"/>
          <a:stretch/>
        </p:blipFill>
        <p:spPr bwMode="auto">
          <a:xfrm>
            <a:off x="0" y="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C74E672-3D66-2E46-8203-F9265F17D236}"/>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dirty="0">
                <a:solidFill>
                  <a:srgbClr val="FFFFFF"/>
                </a:solidFill>
              </a:rPr>
              <a:t>Next Week: The Islamic State.</a:t>
            </a:r>
          </a:p>
        </p:txBody>
      </p:sp>
      <p:sp>
        <p:nvSpPr>
          <p:cNvPr id="137"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9506080"/>
      </p:ext>
    </p:extLst>
  </p:cSld>
  <p:clrMapOvr>
    <a:masterClrMapping/>
  </p:clrMapOvr>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1067</TotalTime>
  <Words>4074</Words>
  <Application>Microsoft Macintosh PowerPoint</Application>
  <PresentationFormat>Widescreen</PresentationFormat>
  <Paragraphs>234</Paragraphs>
  <Slides>24</Slides>
  <Notes>24</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Terrorist Groups and Organisations: Al Qaeda</vt:lpstr>
      <vt:lpstr>Follow up on lecture task:</vt:lpstr>
      <vt:lpstr>Aims:</vt:lpstr>
      <vt:lpstr>Objectives:</vt:lpstr>
      <vt:lpstr>War on Terror:</vt:lpstr>
      <vt:lpstr>Video on the war on terror</vt:lpstr>
      <vt:lpstr>Consequences:</vt:lpstr>
      <vt:lpstr>Prevent:</vt:lpstr>
      <vt:lpstr>Channel:</vt:lpstr>
      <vt:lpstr>Consequences:</vt:lpstr>
      <vt:lpstr>Media &amp; Al Qaeda:</vt:lpstr>
      <vt:lpstr>Media – Theories:</vt:lpstr>
      <vt:lpstr>PowerPoint Presentation</vt:lpstr>
      <vt:lpstr>Us vs Them</vt:lpstr>
      <vt:lpstr>Technological Advancements:</vt:lpstr>
      <vt:lpstr>Video:</vt:lpstr>
      <vt:lpstr>Online Magazines:</vt:lpstr>
      <vt:lpstr>Advantages of the internet to terrorists:</vt:lpstr>
      <vt:lpstr>Advantages of the internet to terrorists:</vt:lpstr>
      <vt:lpstr>Lone Wolf attacks:</vt:lpstr>
      <vt:lpstr>PowerPoint Presentation</vt:lpstr>
      <vt:lpstr>Conclude:</vt:lpstr>
      <vt:lpstr>References:</vt:lpstr>
      <vt:lpstr>Next Week: The Islamic State.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Terrorist Groups and Organisations: Al Qaeda</dc:title>
  <dc:creator>Sian Clare Wall (2110786)</dc:creator>
  <cp:lastModifiedBy>Sian Clare Wall (2110786)</cp:lastModifiedBy>
  <cp:revision>16</cp:revision>
  <cp:lastPrinted>2021-10-03T18:44:05Z</cp:lastPrinted>
  <dcterms:created xsi:type="dcterms:W3CDTF">2021-09-30T10:56:34Z</dcterms:created>
  <dcterms:modified xsi:type="dcterms:W3CDTF">2021-10-03T18:44:12Z</dcterms:modified>
</cp:coreProperties>
</file>