
<file path=[Content_Types].xml><?xml version="1.0" encoding="utf-8"?>
<Types xmlns="http://schemas.openxmlformats.org/package/2006/content-types">
  <Default Extension="png" ContentType="image/png"/>
  <Default Extension="svg" ContentType="image/svg+xml"/>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67" r:id="rId5"/>
    <p:sldId id="261" r:id="rId6"/>
    <p:sldId id="259" r:id="rId7"/>
    <p:sldId id="270" r:id="rId8"/>
    <p:sldId id="269" r:id="rId9"/>
    <p:sldId id="266" r:id="rId10"/>
    <p:sldId id="262" r:id="rId11"/>
    <p:sldId id="268" r:id="rId12"/>
    <p:sldId id="265" r:id="rId13"/>
    <p:sldId id="271"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632" autoAdjust="0"/>
    <p:restoredTop sz="94249" autoAdjust="0"/>
  </p:normalViewPr>
  <p:slideViewPr>
    <p:cSldViewPr snapToGrid="0">
      <p:cViewPr varScale="1">
        <p:scale>
          <a:sx n="108" d="100"/>
          <a:sy n="108" d="100"/>
        </p:scale>
        <p:origin x="73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ata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ata3.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7B4FC76-BEA6-4F57-A6E8-261FAF7FFEF1}"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C383BFE-6F78-47EF-82B5-C9BC4061066D}">
      <dgm:prSet/>
      <dgm:spPr/>
      <dgm:t>
        <a:bodyPr/>
        <a:lstStyle/>
        <a:p>
          <a:pPr>
            <a:lnSpc>
              <a:spcPct val="100000"/>
            </a:lnSpc>
            <a:defRPr cap="all"/>
          </a:pPr>
          <a:r>
            <a:rPr lang="en-GB"/>
            <a:t>Free play</a:t>
          </a:r>
          <a:endParaRPr lang="en-US"/>
        </a:p>
      </dgm:t>
    </dgm:pt>
    <dgm:pt modelId="{67C47FD3-272B-460B-A046-0F8A8C71147B}" type="parTrans" cxnId="{CB443B4A-A80B-4D43-8BDF-2FBF9D059BF8}">
      <dgm:prSet/>
      <dgm:spPr/>
      <dgm:t>
        <a:bodyPr/>
        <a:lstStyle/>
        <a:p>
          <a:endParaRPr lang="en-US"/>
        </a:p>
      </dgm:t>
    </dgm:pt>
    <dgm:pt modelId="{6C768FD5-E094-4D33-82AB-443D9A64153C}" type="sibTrans" cxnId="{CB443B4A-A80B-4D43-8BDF-2FBF9D059BF8}">
      <dgm:prSet/>
      <dgm:spPr/>
      <dgm:t>
        <a:bodyPr/>
        <a:lstStyle/>
        <a:p>
          <a:endParaRPr lang="en-US"/>
        </a:p>
      </dgm:t>
    </dgm:pt>
    <dgm:pt modelId="{35FC72FC-621E-4FDC-BB21-696956007E78}">
      <dgm:prSet/>
      <dgm:spPr/>
      <dgm:t>
        <a:bodyPr/>
        <a:lstStyle/>
        <a:p>
          <a:pPr>
            <a:lnSpc>
              <a:spcPct val="100000"/>
            </a:lnSpc>
            <a:defRPr cap="all"/>
          </a:pPr>
          <a:r>
            <a:rPr lang="en-GB"/>
            <a:t>Informal and non-formal education approaches</a:t>
          </a:r>
          <a:endParaRPr lang="en-US"/>
        </a:p>
      </dgm:t>
    </dgm:pt>
    <dgm:pt modelId="{7ADAD75F-5166-4989-B941-A17614A5C0D9}" type="parTrans" cxnId="{85307519-2B24-4B5A-96D6-6151F1F59A57}">
      <dgm:prSet/>
      <dgm:spPr/>
      <dgm:t>
        <a:bodyPr/>
        <a:lstStyle/>
        <a:p>
          <a:endParaRPr lang="en-US"/>
        </a:p>
      </dgm:t>
    </dgm:pt>
    <dgm:pt modelId="{E832DD07-230D-429E-A5B6-6F9235F0ACEB}" type="sibTrans" cxnId="{85307519-2B24-4B5A-96D6-6151F1F59A57}">
      <dgm:prSet/>
      <dgm:spPr/>
      <dgm:t>
        <a:bodyPr/>
        <a:lstStyle/>
        <a:p>
          <a:endParaRPr lang="en-US"/>
        </a:p>
      </dgm:t>
    </dgm:pt>
    <dgm:pt modelId="{A66917B8-55FA-40A4-9834-BC648A17E40A}">
      <dgm:prSet/>
      <dgm:spPr/>
      <dgm:t>
        <a:bodyPr/>
        <a:lstStyle/>
        <a:p>
          <a:pPr>
            <a:lnSpc>
              <a:spcPct val="100000"/>
            </a:lnSpc>
            <a:defRPr cap="all"/>
          </a:pPr>
          <a:r>
            <a:rPr lang="en-GB"/>
            <a:t>Sensory play with items such as clay and sand</a:t>
          </a:r>
          <a:endParaRPr lang="en-US"/>
        </a:p>
      </dgm:t>
    </dgm:pt>
    <dgm:pt modelId="{A463F10D-E42C-401D-80CB-CCCC4E331AA6}" type="parTrans" cxnId="{E299DA17-C69D-4A2F-B8F4-FB983A2DA41D}">
      <dgm:prSet/>
      <dgm:spPr/>
      <dgm:t>
        <a:bodyPr/>
        <a:lstStyle/>
        <a:p>
          <a:endParaRPr lang="en-US"/>
        </a:p>
      </dgm:t>
    </dgm:pt>
    <dgm:pt modelId="{5881D7FD-BE01-4375-9D05-1B65D59E70E5}" type="sibTrans" cxnId="{E299DA17-C69D-4A2F-B8F4-FB983A2DA41D}">
      <dgm:prSet/>
      <dgm:spPr/>
      <dgm:t>
        <a:bodyPr/>
        <a:lstStyle/>
        <a:p>
          <a:endParaRPr lang="en-US"/>
        </a:p>
      </dgm:t>
    </dgm:pt>
    <dgm:pt modelId="{4FD8E4D6-7E4B-45DD-8296-6BEF5B060DC1}">
      <dgm:prSet/>
      <dgm:spPr/>
      <dgm:t>
        <a:bodyPr/>
        <a:lstStyle/>
        <a:p>
          <a:pPr>
            <a:lnSpc>
              <a:spcPct val="100000"/>
            </a:lnSpc>
            <a:defRPr cap="all"/>
          </a:pPr>
          <a:r>
            <a:rPr lang="en-GB"/>
            <a:t>Dance</a:t>
          </a:r>
          <a:endParaRPr lang="en-US"/>
        </a:p>
      </dgm:t>
    </dgm:pt>
    <dgm:pt modelId="{65CF3413-F05D-41D5-B0F8-9871806992A0}" type="parTrans" cxnId="{C6C75A63-0F70-4975-8956-883DF09F5FA0}">
      <dgm:prSet/>
      <dgm:spPr/>
      <dgm:t>
        <a:bodyPr/>
        <a:lstStyle/>
        <a:p>
          <a:endParaRPr lang="en-US"/>
        </a:p>
      </dgm:t>
    </dgm:pt>
    <dgm:pt modelId="{F25498DA-1972-44A6-A317-DD522BB7EA2D}" type="sibTrans" cxnId="{C6C75A63-0F70-4975-8956-883DF09F5FA0}">
      <dgm:prSet/>
      <dgm:spPr/>
      <dgm:t>
        <a:bodyPr/>
        <a:lstStyle/>
        <a:p>
          <a:endParaRPr lang="en-US"/>
        </a:p>
      </dgm:t>
    </dgm:pt>
    <dgm:pt modelId="{4F1F9871-6A90-4AA8-8FB5-EF086BB27641}">
      <dgm:prSet/>
      <dgm:spPr/>
      <dgm:t>
        <a:bodyPr/>
        <a:lstStyle/>
        <a:p>
          <a:pPr>
            <a:lnSpc>
              <a:spcPct val="100000"/>
            </a:lnSpc>
            <a:defRPr cap="all"/>
          </a:pPr>
          <a:r>
            <a:rPr lang="en-GB"/>
            <a:t>Den building – risky play</a:t>
          </a:r>
          <a:endParaRPr lang="en-US"/>
        </a:p>
      </dgm:t>
    </dgm:pt>
    <dgm:pt modelId="{705E5825-0388-4538-9C28-99C8F1FBED99}" type="parTrans" cxnId="{737B61E5-62C9-4FC6-A260-B8DED128DCCA}">
      <dgm:prSet/>
      <dgm:spPr/>
      <dgm:t>
        <a:bodyPr/>
        <a:lstStyle/>
        <a:p>
          <a:endParaRPr lang="en-US"/>
        </a:p>
      </dgm:t>
    </dgm:pt>
    <dgm:pt modelId="{8C69991D-24B7-4F39-A08A-48F9FFFCDA47}" type="sibTrans" cxnId="{737B61E5-62C9-4FC6-A260-B8DED128DCCA}">
      <dgm:prSet/>
      <dgm:spPr/>
      <dgm:t>
        <a:bodyPr/>
        <a:lstStyle/>
        <a:p>
          <a:endParaRPr lang="en-US"/>
        </a:p>
      </dgm:t>
    </dgm:pt>
    <dgm:pt modelId="{933CA71D-E79F-4E97-8E91-07C6AD0B84A6}" type="pres">
      <dgm:prSet presAssocID="{C7B4FC76-BEA6-4F57-A6E8-261FAF7FFEF1}" presName="root" presStyleCnt="0">
        <dgm:presLayoutVars>
          <dgm:dir/>
          <dgm:resizeHandles val="exact"/>
        </dgm:presLayoutVars>
      </dgm:prSet>
      <dgm:spPr/>
    </dgm:pt>
    <dgm:pt modelId="{682B7303-C41C-4169-8405-472A97604C47}" type="pres">
      <dgm:prSet presAssocID="{DC383BFE-6F78-47EF-82B5-C9BC4061066D}" presName="compNode" presStyleCnt="0"/>
      <dgm:spPr/>
    </dgm:pt>
    <dgm:pt modelId="{4FD6D625-8989-437B-8E5A-B28A159434BF}" type="pres">
      <dgm:prSet presAssocID="{DC383BFE-6F78-47EF-82B5-C9BC4061066D}" presName="iconBgRect" presStyleLbl="bgShp" presStyleIdx="0" presStyleCnt="5"/>
      <dgm:spPr/>
    </dgm:pt>
    <dgm:pt modelId="{ED533A6F-893C-4E4C-8953-E2B637891031}" type="pres">
      <dgm:prSet presAssocID="{DC383BFE-6F78-47EF-82B5-C9BC4061066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rama"/>
        </a:ext>
      </dgm:extLst>
    </dgm:pt>
    <dgm:pt modelId="{55DFA38E-B2DB-4F07-8980-885019C42648}" type="pres">
      <dgm:prSet presAssocID="{DC383BFE-6F78-47EF-82B5-C9BC4061066D}" presName="spaceRect" presStyleCnt="0"/>
      <dgm:spPr/>
    </dgm:pt>
    <dgm:pt modelId="{5FC42078-C769-4861-A5BE-2504A65E8195}" type="pres">
      <dgm:prSet presAssocID="{DC383BFE-6F78-47EF-82B5-C9BC4061066D}" presName="textRect" presStyleLbl="revTx" presStyleIdx="0" presStyleCnt="5">
        <dgm:presLayoutVars>
          <dgm:chMax val="1"/>
          <dgm:chPref val="1"/>
        </dgm:presLayoutVars>
      </dgm:prSet>
      <dgm:spPr/>
    </dgm:pt>
    <dgm:pt modelId="{6A58188B-4FF2-4F7D-BA36-B57283590070}" type="pres">
      <dgm:prSet presAssocID="{6C768FD5-E094-4D33-82AB-443D9A64153C}" presName="sibTrans" presStyleCnt="0"/>
      <dgm:spPr/>
    </dgm:pt>
    <dgm:pt modelId="{2493514F-A2E9-47EC-B59B-3F472F0AAD72}" type="pres">
      <dgm:prSet presAssocID="{35FC72FC-621E-4FDC-BB21-696956007E78}" presName="compNode" presStyleCnt="0"/>
      <dgm:spPr/>
    </dgm:pt>
    <dgm:pt modelId="{EE30BB51-0DAB-4481-9A8D-9CEF75858C1F}" type="pres">
      <dgm:prSet presAssocID="{35FC72FC-621E-4FDC-BB21-696956007E78}" presName="iconBgRect" presStyleLbl="bgShp" presStyleIdx="1" presStyleCnt="5"/>
      <dgm:spPr/>
    </dgm:pt>
    <dgm:pt modelId="{04A739CC-03B0-4269-9FDD-AD5329CF0920}" type="pres">
      <dgm:prSet presAssocID="{35FC72FC-621E-4FDC-BB21-696956007E7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528FA58E-551A-43D5-8D47-EF6D45CAB84E}" type="pres">
      <dgm:prSet presAssocID="{35FC72FC-621E-4FDC-BB21-696956007E78}" presName="spaceRect" presStyleCnt="0"/>
      <dgm:spPr/>
    </dgm:pt>
    <dgm:pt modelId="{01A996C4-2F7D-4C60-82A1-16F2FA8700D7}" type="pres">
      <dgm:prSet presAssocID="{35FC72FC-621E-4FDC-BB21-696956007E78}" presName="textRect" presStyleLbl="revTx" presStyleIdx="1" presStyleCnt="5">
        <dgm:presLayoutVars>
          <dgm:chMax val="1"/>
          <dgm:chPref val="1"/>
        </dgm:presLayoutVars>
      </dgm:prSet>
      <dgm:spPr/>
    </dgm:pt>
    <dgm:pt modelId="{B3FFC4AC-8222-471C-906B-A6748668AA64}" type="pres">
      <dgm:prSet presAssocID="{E832DD07-230D-429E-A5B6-6F9235F0ACEB}" presName="sibTrans" presStyleCnt="0"/>
      <dgm:spPr/>
    </dgm:pt>
    <dgm:pt modelId="{2B47829C-E5BD-480A-A4A5-1D5CBC69139F}" type="pres">
      <dgm:prSet presAssocID="{A66917B8-55FA-40A4-9834-BC648A17E40A}" presName="compNode" presStyleCnt="0"/>
      <dgm:spPr/>
    </dgm:pt>
    <dgm:pt modelId="{C18090A7-6B39-477D-9670-5D9DCD840C7D}" type="pres">
      <dgm:prSet presAssocID="{A66917B8-55FA-40A4-9834-BC648A17E40A}" presName="iconBgRect" presStyleLbl="bgShp" presStyleIdx="2" presStyleCnt="5"/>
      <dgm:spPr/>
    </dgm:pt>
    <dgm:pt modelId="{8AB057CC-BA31-494A-84C5-EF66E966ABA0}" type="pres">
      <dgm:prSet presAssocID="{A66917B8-55FA-40A4-9834-BC648A17E40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cket and shovel"/>
        </a:ext>
      </dgm:extLst>
    </dgm:pt>
    <dgm:pt modelId="{93C7482D-BE97-4CF6-8E0A-47769ED27085}" type="pres">
      <dgm:prSet presAssocID="{A66917B8-55FA-40A4-9834-BC648A17E40A}" presName="spaceRect" presStyleCnt="0"/>
      <dgm:spPr/>
    </dgm:pt>
    <dgm:pt modelId="{FE9674E4-C1FD-40DE-87EE-D3C6E210196C}" type="pres">
      <dgm:prSet presAssocID="{A66917B8-55FA-40A4-9834-BC648A17E40A}" presName="textRect" presStyleLbl="revTx" presStyleIdx="2" presStyleCnt="5">
        <dgm:presLayoutVars>
          <dgm:chMax val="1"/>
          <dgm:chPref val="1"/>
        </dgm:presLayoutVars>
      </dgm:prSet>
      <dgm:spPr/>
    </dgm:pt>
    <dgm:pt modelId="{5DE13970-3474-4A60-A0D8-04EEB94FDC07}" type="pres">
      <dgm:prSet presAssocID="{5881D7FD-BE01-4375-9D05-1B65D59E70E5}" presName="sibTrans" presStyleCnt="0"/>
      <dgm:spPr/>
    </dgm:pt>
    <dgm:pt modelId="{1C8357D8-1CF0-47BA-B9FA-FD2AB1D723F7}" type="pres">
      <dgm:prSet presAssocID="{4FD8E4D6-7E4B-45DD-8296-6BEF5B060DC1}" presName="compNode" presStyleCnt="0"/>
      <dgm:spPr/>
    </dgm:pt>
    <dgm:pt modelId="{9F383955-DFFA-4FFF-A7BB-32F7BA24C673}" type="pres">
      <dgm:prSet presAssocID="{4FD8E4D6-7E4B-45DD-8296-6BEF5B060DC1}" presName="iconBgRect" presStyleLbl="bgShp" presStyleIdx="3" presStyleCnt="5"/>
      <dgm:spPr/>
    </dgm:pt>
    <dgm:pt modelId="{25B3C636-CBDB-4739-A995-BFD4C36D2B61}" type="pres">
      <dgm:prSet presAssocID="{4FD8E4D6-7E4B-45DD-8296-6BEF5B060DC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ance Steps"/>
        </a:ext>
      </dgm:extLst>
    </dgm:pt>
    <dgm:pt modelId="{91AB4175-F5DE-461A-AF0C-9AC55A05C451}" type="pres">
      <dgm:prSet presAssocID="{4FD8E4D6-7E4B-45DD-8296-6BEF5B060DC1}" presName="spaceRect" presStyleCnt="0"/>
      <dgm:spPr/>
    </dgm:pt>
    <dgm:pt modelId="{79C41AF4-45D6-4FD7-AA93-2DE942792281}" type="pres">
      <dgm:prSet presAssocID="{4FD8E4D6-7E4B-45DD-8296-6BEF5B060DC1}" presName="textRect" presStyleLbl="revTx" presStyleIdx="3" presStyleCnt="5">
        <dgm:presLayoutVars>
          <dgm:chMax val="1"/>
          <dgm:chPref val="1"/>
        </dgm:presLayoutVars>
      </dgm:prSet>
      <dgm:spPr/>
    </dgm:pt>
    <dgm:pt modelId="{2FCADE86-7FDD-4429-8954-DA436628AAA5}" type="pres">
      <dgm:prSet presAssocID="{F25498DA-1972-44A6-A317-DD522BB7EA2D}" presName="sibTrans" presStyleCnt="0"/>
      <dgm:spPr/>
    </dgm:pt>
    <dgm:pt modelId="{9441F88B-D4B1-4AE0-965F-14C2C0C0E561}" type="pres">
      <dgm:prSet presAssocID="{4F1F9871-6A90-4AA8-8FB5-EF086BB27641}" presName="compNode" presStyleCnt="0"/>
      <dgm:spPr/>
    </dgm:pt>
    <dgm:pt modelId="{39DDC75D-D3B8-4258-86F2-278C7F3349B0}" type="pres">
      <dgm:prSet presAssocID="{4F1F9871-6A90-4AA8-8FB5-EF086BB27641}" presName="iconBgRect" presStyleLbl="bgShp" presStyleIdx="4" presStyleCnt="5"/>
      <dgm:spPr/>
    </dgm:pt>
    <dgm:pt modelId="{B8296F0A-F69D-4DE1-9578-246A083FFAC9}" type="pres">
      <dgm:prSet presAssocID="{4F1F9871-6A90-4AA8-8FB5-EF086BB2764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Kimono"/>
        </a:ext>
      </dgm:extLst>
    </dgm:pt>
    <dgm:pt modelId="{EE9ABE27-E1D4-4A0C-9B08-8DEF8FB9F513}" type="pres">
      <dgm:prSet presAssocID="{4F1F9871-6A90-4AA8-8FB5-EF086BB27641}" presName="spaceRect" presStyleCnt="0"/>
      <dgm:spPr/>
    </dgm:pt>
    <dgm:pt modelId="{D7D170A7-4BD5-4ADB-8901-768C8DF1C6F7}" type="pres">
      <dgm:prSet presAssocID="{4F1F9871-6A90-4AA8-8FB5-EF086BB27641}" presName="textRect" presStyleLbl="revTx" presStyleIdx="4" presStyleCnt="5">
        <dgm:presLayoutVars>
          <dgm:chMax val="1"/>
          <dgm:chPref val="1"/>
        </dgm:presLayoutVars>
      </dgm:prSet>
      <dgm:spPr/>
    </dgm:pt>
  </dgm:ptLst>
  <dgm:cxnLst>
    <dgm:cxn modelId="{E299DA17-C69D-4A2F-B8F4-FB983A2DA41D}" srcId="{C7B4FC76-BEA6-4F57-A6E8-261FAF7FFEF1}" destId="{A66917B8-55FA-40A4-9834-BC648A17E40A}" srcOrd="2" destOrd="0" parTransId="{A463F10D-E42C-401D-80CB-CCCC4E331AA6}" sibTransId="{5881D7FD-BE01-4375-9D05-1B65D59E70E5}"/>
    <dgm:cxn modelId="{85307519-2B24-4B5A-96D6-6151F1F59A57}" srcId="{C7B4FC76-BEA6-4F57-A6E8-261FAF7FFEF1}" destId="{35FC72FC-621E-4FDC-BB21-696956007E78}" srcOrd="1" destOrd="0" parTransId="{7ADAD75F-5166-4989-B941-A17614A5C0D9}" sibTransId="{E832DD07-230D-429E-A5B6-6F9235F0ACEB}"/>
    <dgm:cxn modelId="{ED1E2A22-CA69-45E1-9833-B8F3C9DA1542}" type="presOf" srcId="{4FD8E4D6-7E4B-45DD-8296-6BEF5B060DC1}" destId="{79C41AF4-45D6-4FD7-AA93-2DE942792281}" srcOrd="0" destOrd="0" presId="urn:microsoft.com/office/officeart/2018/5/layout/IconCircleLabelList"/>
    <dgm:cxn modelId="{3E5FED31-A096-4530-BA02-10D694531686}" type="presOf" srcId="{4F1F9871-6A90-4AA8-8FB5-EF086BB27641}" destId="{D7D170A7-4BD5-4ADB-8901-768C8DF1C6F7}" srcOrd="0" destOrd="0" presId="urn:microsoft.com/office/officeart/2018/5/layout/IconCircleLabelList"/>
    <dgm:cxn modelId="{1B8F075E-4319-4EF1-B6AD-F194CFC75E2C}" type="presOf" srcId="{A66917B8-55FA-40A4-9834-BC648A17E40A}" destId="{FE9674E4-C1FD-40DE-87EE-D3C6E210196C}" srcOrd="0" destOrd="0" presId="urn:microsoft.com/office/officeart/2018/5/layout/IconCircleLabelList"/>
    <dgm:cxn modelId="{C6C75A63-0F70-4975-8956-883DF09F5FA0}" srcId="{C7B4FC76-BEA6-4F57-A6E8-261FAF7FFEF1}" destId="{4FD8E4D6-7E4B-45DD-8296-6BEF5B060DC1}" srcOrd="3" destOrd="0" parTransId="{65CF3413-F05D-41D5-B0F8-9871806992A0}" sibTransId="{F25498DA-1972-44A6-A317-DD522BB7EA2D}"/>
    <dgm:cxn modelId="{CB443B4A-A80B-4D43-8BDF-2FBF9D059BF8}" srcId="{C7B4FC76-BEA6-4F57-A6E8-261FAF7FFEF1}" destId="{DC383BFE-6F78-47EF-82B5-C9BC4061066D}" srcOrd="0" destOrd="0" parTransId="{67C47FD3-272B-460B-A046-0F8A8C71147B}" sibTransId="{6C768FD5-E094-4D33-82AB-443D9A64153C}"/>
    <dgm:cxn modelId="{4A8E1679-37A9-485A-B3B4-46404F81CFEB}" type="presOf" srcId="{35FC72FC-621E-4FDC-BB21-696956007E78}" destId="{01A996C4-2F7D-4C60-82A1-16F2FA8700D7}" srcOrd="0" destOrd="0" presId="urn:microsoft.com/office/officeart/2018/5/layout/IconCircleLabelList"/>
    <dgm:cxn modelId="{68BFE3CF-EB99-4A25-9A7D-D31EAE91078E}" type="presOf" srcId="{C7B4FC76-BEA6-4F57-A6E8-261FAF7FFEF1}" destId="{933CA71D-E79F-4E97-8E91-07C6AD0B84A6}" srcOrd="0" destOrd="0" presId="urn:microsoft.com/office/officeart/2018/5/layout/IconCircleLabelList"/>
    <dgm:cxn modelId="{96A5B0D8-393B-47A7-9155-966240CA3A72}" type="presOf" srcId="{DC383BFE-6F78-47EF-82B5-C9BC4061066D}" destId="{5FC42078-C769-4861-A5BE-2504A65E8195}" srcOrd="0" destOrd="0" presId="urn:microsoft.com/office/officeart/2018/5/layout/IconCircleLabelList"/>
    <dgm:cxn modelId="{737B61E5-62C9-4FC6-A260-B8DED128DCCA}" srcId="{C7B4FC76-BEA6-4F57-A6E8-261FAF7FFEF1}" destId="{4F1F9871-6A90-4AA8-8FB5-EF086BB27641}" srcOrd="4" destOrd="0" parTransId="{705E5825-0388-4538-9C28-99C8F1FBED99}" sibTransId="{8C69991D-24B7-4F39-A08A-48F9FFFCDA47}"/>
    <dgm:cxn modelId="{C8EFC793-FA25-4795-85E2-A1D4A0D63D40}" type="presParOf" srcId="{933CA71D-E79F-4E97-8E91-07C6AD0B84A6}" destId="{682B7303-C41C-4169-8405-472A97604C47}" srcOrd="0" destOrd="0" presId="urn:microsoft.com/office/officeart/2018/5/layout/IconCircleLabelList"/>
    <dgm:cxn modelId="{D7B3E919-98D0-4569-A9F4-8529D84DA71F}" type="presParOf" srcId="{682B7303-C41C-4169-8405-472A97604C47}" destId="{4FD6D625-8989-437B-8E5A-B28A159434BF}" srcOrd="0" destOrd="0" presId="urn:microsoft.com/office/officeart/2018/5/layout/IconCircleLabelList"/>
    <dgm:cxn modelId="{BAE64D53-9570-4C99-A49C-18AF50874A08}" type="presParOf" srcId="{682B7303-C41C-4169-8405-472A97604C47}" destId="{ED533A6F-893C-4E4C-8953-E2B637891031}" srcOrd="1" destOrd="0" presId="urn:microsoft.com/office/officeart/2018/5/layout/IconCircleLabelList"/>
    <dgm:cxn modelId="{E9957FE7-07E7-4769-95F5-368E60A5DE52}" type="presParOf" srcId="{682B7303-C41C-4169-8405-472A97604C47}" destId="{55DFA38E-B2DB-4F07-8980-885019C42648}" srcOrd="2" destOrd="0" presId="urn:microsoft.com/office/officeart/2018/5/layout/IconCircleLabelList"/>
    <dgm:cxn modelId="{F2A2D90F-15DB-4EC3-9BC0-CF6AFA30A98D}" type="presParOf" srcId="{682B7303-C41C-4169-8405-472A97604C47}" destId="{5FC42078-C769-4861-A5BE-2504A65E8195}" srcOrd="3" destOrd="0" presId="urn:microsoft.com/office/officeart/2018/5/layout/IconCircleLabelList"/>
    <dgm:cxn modelId="{3628AD36-0382-4BAF-94AD-4BEE2CFDED75}" type="presParOf" srcId="{933CA71D-E79F-4E97-8E91-07C6AD0B84A6}" destId="{6A58188B-4FF2-4F7D-BA36-B57283590070}" srcOrd="1" destOrd="0" presId="urn:microsoft.com/office/officeart/2018/5/layout/IconCircleLabelList"/>
    <dgm:cxn modelId="{8CF0B46E-0070-4F4A-8B8A-FF3242537C67}" type="presParOf" srcId="{933CA71D-E79F-4E97-8E91-07C6AD0B84A6}" destId="{2493514F-A2E9-47EC-B59B-3F472F0AAD72}" srcOrd="2" destOrd="0" presId="urn:microsoft.com/office/officeart/2018/5/layout/IconCircleLabelList"/>
    <dgm:cxn modelId="{E12A30EC-C904-4B82-86AA-3969F223BBFA}" type="presParOf" srcId="{2493514F-A2E9-47EC-B59B-3F472F0AAD72}" destId="{EE30BB51-0DAB-4481-9A8D-9CEF75858C1F}" srcOrd="0" destOrd="0" presId="urn:microsoft.com/office/officeart/2018/5/layout/IconCircleLabelList"/>
    <dgm:cxn modelId="{5BC066DA-6566-4924-819E-10F8D8BA3224}" type="presParOf" srcId="{2493514F-A2E9-47EC-B59B-3F472F0AAD72}" destId="{04A739CC-03B0-4269-9FDD-AD5329CF0920}" srcOrd="1" destOrd="0" presId="urn:microsoft.com/office/officeart/2018/5/layout/IconCircleLabelList"/>
    <dgm:cxn modelId="{81B3F749-FA4C-4BDB-B3F6-5C6403156096}" type="presParOf" srcId="{2493514F-A2E9-47EC-B59B-3F472F0AAD72}" destId="{528FA58E-551A-43D5-8D47-EF6D45CAB84E}" srcOrd="2" destOrd="0" presId="urn:microsoft.com/office/officeart/2018/5/layout/IconCircleLabelList"/>
    <dgm:cxn modelId="{3BC82A3E-1E06-46A8-AE64-20E18F1E1AA3}" type="presParOf" srcId="{2493514F-A2E9-47EC-B59B-3F472F0AAD72}" destId="{01A996C4-2F7D-4C60-82A1-16F2FA8700D7}" srcOrd="3" destOrd="0" presId="urn:microsoft.com/office/officeart/2018/5/layout/IconCircleLabelList"/>
    <dgm:cxn modelId="{A28E2A94-2EB1-48C2-8131-48C0785AB3F1}" type="presParOf" srcId="{933CA71D-E79F-4E97-8E91-07C6AD0B84A6}" destId="{B3FFC4AC-8222-471C-906B-A6748668AA64}" srcOrd="3" destOrd="0" presId="urn:microsoft.com/office/officeart/2018/5/layout/IconCircleLabelList"/>
    <dgm:cxn modelId="{B07C89F9-6DCC-47F5-98E1-E358368E9DE9}" type="presParOf" srcId="{933CA71D-E79F-4E97-8E91-07C6AD0B84A6}" destId="{2B47829C-E5BD-480A-A4A5-1D5CBC69139F}" srcOrd="4" destOrd="0" presId="urn:microsoft.com/office/officeart/2018/5/layout/IconCircleLabelList"/>
    <dgm:cxn modelId="{EEFE5871-2593-4738-BFC6-1F6B8828C764}" type="presParOf" srcId="{2B47829C-E5BD-480A-A4A5-1D5CBC69139F}" destId="{C18090A7-6B39-477D-9670-5D9DCD840C7D}" srcOrd="0" destOrd="0" presId="urn:microsoft.com/office/officeart/2018/5/layout/IconCircleLabelList"/>
    <dgm:cxn modelId="{C85C5AFE-2555-4120-869D-57C8F16B8D0B}" type="presParOf" srcId="{2B47829C-E5BD-480A-A4A5-1D5CBC69139F}" destId="{8AB057CC-BA31-494A-84C5-EF66E966ABA0}" srcOrd="1" destOrd="0" presId="urn:microsoft.com/office/officeart/2018/5/layout/IconCircleLabelList"/>
    <dgm:cxn modelId="{263C8F63-92BF-4B5D-A347-D78CABF09520}" type="presParOf" srcId="{2B47829C-E5BD-480A-A4A5-1D5CBC69139F}" destId="{93C7482D-BE97-4CF6-8E0A-47769ED27085}" srcOrd="2" destOrd="0" presId="urn:microsoft.com/office/officeart/2018/5/layout/IconCircleLabelList"/>
    <dgm:cxn modelId="{2B000FD0-8534-4DAA-8EF8-D6790358F57D}" type="presParOf" srcId="{2B47829C-E5BD-480A-A4A5-1D5CBC69139F}" destId="{FE9674E4-C1FD-40DE-87EE-D3C6E210196C}" srcOrd="3" destOrd="0" presId="urn:microsoft.com/office/officeart/2018/5/layout/IconCircleLabelList"/>
    <dgm:cxn modelId="{A0EC0202-066F-481F-8CF3-5B103EA3F63F}" type="presParOf" srcId="{933CA71D-E79F-4E97-8E91-07C6AD0B84A6}" destId="{5DE13970-3474-4A60-A0D8-04EEB94FDC07}" srcOrd="5" destOrd="0" presId="urn:microsoft.com/office/officeart/2018/5/layout/IconCircleLabelList"/>
    <dgm:cxn modelId="{310C77E3-7D92-4F4B-978D-04135FB00EC7}" type="presParOf" srcId="{933CA71D-E79F-4E97-8E91-07C6AD0B84A6}" destId="{1C8357D8-1CF0-47BA-B9FA-FD2AB1D723F7}" srcOrd="6" destOrd="0" presId="urn:microsoft.com/office/officeart/2018/5/layout/IconCircleLabelList"/>
    <dgm:cxn modelId="{893A7C75-FD29-4E1C-93E8-93D1043DD3DF}" type="presParOf" srcId="{1C8357D8-1CF0-47BA-B9FA-FD2AB1D723F7}" destId="{9F383955-DFFA-4FFF-A7BB-32F7BA24C673}" srcOrd="0" destOrd="0" presId="urn:microsoft.com/office/officeart/2018/5/layout/IconCircleLabelList"/>
    <dgm:cxn modelId="{6A12F6DC-9319-4C13-A42B-7C8B386E18C2}" type="presParOf" srcId="{1C8357D8-1CF0-47BA-B9FA-FD2AB1D723F7}" destId="{25B3C636-CBDB-4739-A995-BFD4C36D2B61}" srcOrd="1" destOrd="0" presId="urn:microsoft.com/office/officeart/2018/5/layout/IconCircleLabelList"/>
    <dgm:cxn modelId="{FEB7256B-4481-476E-BA9F-E0FE3E10D0A0}" type="presParOf" srcId="{1C8357D8-1CF0-47BA-B9FA-FD2AB1D723F7}" destId="{91AB4175-F5DE-461A-AF0C-9AC55A05C451}" srcOrd="2" destOrd="0" presId="urn:microsoft.com/office/officeart/2018/5/layout/IconCircleLabelList"/>
    <dgm:cxn modelId="{97458BD4-9ECB-44AC-B69C-E91F7DF83D72}" type="presParOf" srcId="{1C8357D8-1CF0-47BA-B9FA-FD2AB1D723F7}" destId="{79C41AF4-45D6-4FD7-AA93-2DE942792281}" srcOrd="3" destOrd="0" presId="urn:microsoft.com/office/officeart/2018/5/layout/IconCircleLabelList"/>
    <dgm:cxn modelId="{CBDF7ACE-8956-4680-BC3B-E7BA20956041}" type="presParOf" srcId="{933CA71D-E79F-4E97-8E91-07C6AD0B84A6}" destId="{2FCADE86-7FDD-4429-8954-DA436628AAA5}" srcOrd="7" destOrd="0" presId="urn:microsoft.com/office/officeart/2018/5/layout/IconCircleLabelList"/>
    <dgm:cxn modelId="{B3DE84DE-D1DC-4721-B2A2-37427D6B64E0}" type="presParOf" srcId="{933CA71D-E79F-4E97-8E91-07C6AD0B84A6}" destId="{9441F88B-D4B1-4AE0-965F-14C2C0C0E561}" srcOrd="8" destOrd="0" presId="urn:microsoft.com/office/officeart/2018/5/layout/IconCircleLabelList"/>
    <dgm:cxn modelId="{6BB5867B-B7D8-4DA8-AACD-2E1A64740DD5}" type="presParOf" srcId="{9441F88B-D4B1-4AE0-965F-14C2C0C0E561}" destId="{39DDC75D-D3B8-4258-86F2-278C7F3349B0}" srcOrd="0" destOrd="0" presId="urn:microsoft.com/office/officeart/2018/5/layout/IconCircleLabelList"/>
    <dgm:cxn modelId="{1A0C63D8-190A-4E5A-BA31-FECC22143BC3}" type="presParOf" srcId="{9441F88B-D4B1-4AE0-965F-14C2C0C0E561}" destId="{B8296F0A-F69D-4DE1-9578-246A083FFAC9}" srcOrd="1" destOrd="0" presId="urn:microsoft.com/office/officeart/2018/5/layout/IconCircleLabelList"/>
    <dgm:cxn modelId="{74B1861C-0DA8-44BC-9290-10EF003A9BBF}" type="presParOf" srcId="{9441F88B-D4B1-4AE0-965F-14C2C0C0E561}" destId="{EE9ABE27-E1D4-4A0C-9B08-8DEF8FB9F513}" srcOrd="2" destOrd="0" presId="urn:microsoft.com/office/officeart/2018/5/layout/IconCircleLabelList"/>
    <dgm:cxn modelId="{803D45F1-4048-4A98-B86A-A42FD7C72573}" type="presParOf" srcId="{9441F88B-D4B1-4AE0-965F-14C2C0C0E561}" destId="{D7D170A7-4BD5-4ADB-8901-768C8DF1C6F7}"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5F47497-D5CD-42F5-A9FD-A117C4B41E27}"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F43C627E-F625-4A2B-9CC7-CD3DBE544298}">
      <dgm:prSet/>
      <dgm:spPr/>
      <dgm:t>
        <a:bodyPr/>
        <a:lstStyle/>
        <a:p>
          <a:r>
            <a:rPr lang="en-GB"/>
            <a:t>Freedom</a:t>
          </a:r>
          <a:endParaRPr lang="en-US"/>
        </a:p>
      </dgm:t>
    </dgm:pt>
    <dgm:pt modelId="{26E0E32D-52D6-4CA0-B6D5-912718CA07F2}" type="parTrans" cxnId="{EE2E4645-F8A0-426A-B60D-B2B65EF1C584}">
      <dgm:prSet/>
      <dgm:spPr/>
      <dgm:t>
        <a:bodyPr/>
        <a:lstStyle/>
        <a:p>
          <a:endParaRPr lang="en-US"/>
        </a:p>
      </dgm:t>
    </dgm:pt>
    <dgm:pt modelId="{C778C2B3-1F04-4610-AA36-7B58775AD566}" type="sibTrans" cxnId="{EE2E4645-F8A0-426A-B60D-B2B65EF1C584}">
      <dgm:prSet/>
      <dgm:spPr/>
      <dgm:t>
        <a:bodyPr/>
        <a:lstStyle/>
        <a:p>
          <a:endParaRPr lang="en-US"/>
        </a:p>
      </dgm:t>
    </dgm:pt>
    <dgm:pt modelId="{AB56DF85-DFAF-4D24-84E1-0B44A828FF8E}">
      <dgm:prSet/>
      <dgm:spPr/>
      <dgm:t>
        <a:bodyPr/>
        <a:lstStyle/>
        <a:p>
          <a:r>
            <a:rPr lang="en-GB"/>
            <a:t>Self awareness and expression</a:t>
          </a:r>
          <a:endParaRPr lang="en-US"/>
        </a:p>
      </dgm:t>
    </dgm:pt>
    <dgm:pt modelId="{56DA5B3A-BA62-42BE-A8EB-538DA4FC16BF}" type="parTrans" cxnId="{48D3E130-C23A-46F2-8E32-616380206981}">
      <dgm:prSet/>
      <dgm:spPr/>
      <dgm:t>
        <a:bodyPr/>
        <a:lstStyle/>
        <a:p>
          <a:endParaRPr lang="en-US"/>
        </a:p>
      </dgm:t>
    </dgm:pt>
    <dgm:pt modelId="{ADE9BD47-EA9E-44DA-8A5C-7E57C4AE59C9}" type="sibTrans" cxnId="{48D3E130-C23A-46F2-8E32-616380206981}">
      <dgm:prSet/>
      <dgm:spPr/>
      <dgm:t>
        <a:bodyPr/>
        <a:lstStyle/>
        <a:p>
          <a:endParaRPr lang="en-US"/>
        </a:p>
      </dgm:t>
    </dgm:pt>
    <dgm:pt modelId="{4B28B6A5-0FDC-496B-96B8-B6419CCF6E27}">
      <dgm:prSet/>
      <dgm:spPr/>
      <dgm:t>
        <a:bodyPr/>
        <a:lstStyle/>
        <a:p>
          <a:r>
            <a:rPr lang="en-GB"/>
            <a:t>Faith and confidence in own instincts</a:t>
          </a:r>
          <a:endParaRPr lang="en-US"/>
        </a:p>
      </dgm:t>
    </dgm:pt>
    <dgm:pt modelId="{9CDE462F-D787-41C1-A35D-842BC9C137E1}" type="parTrans" cxnId="{CF4604B4-5C1F-47FE-BE93-2A68442DC5E1}">
      <dgm:prSet/>
      <dgm:spPr/>
      <dgm:t>
        <a:bodyPr/>
        <a:lstStyle/>
        <a:p>
          <a:endParaRPr lang="en-US"/>
        </a:p>
      </dgm:t>
    </dgm:pt>
    <dgm:pt modelId="{7CF8F38D-04E9-4CB0-A038-7C049719C5A1}" type="sibTrans" cxnId="{CF4604B4-5C1F-47FE-BE93-2A68442DC5E1}">
      <dgm:prSet/>
      <dgm:spPr/>
      <dgm:t>
        <a:bodyPr/>
        <a:lstStyle/>
        <a:p>
          <a:endParaRPr lang="en-US"/>
        </a:p>
      </dgm:t>
    </dgm:pt>
    <dgm:pt modelId="{1F79980A-27BD-4048-9378-F51EB1BBEDBF}">
      <dgm:prSet/>
      <dgm:spPr/>
      <dgm:t>
        <a:bodyPr/>
        <a:lstStyle/>
        <a:p>
          <a:r>
            <a:rPr lang="en-GB"/>
            <a:t>Stress relief</a:t>
          </a:r>
          <a:endParaRPr lang="en-US"/>
        </a:p>
      </dgm:t>
    </dgm:pt>
    <dgm:pt modelId="{2A13366D-830F-404F-B349-BD09F1026F18}" type="parTrans" cxnId="{B994925D-0FCE-4AE3-A0D4-3ED733A766DE}">
      <dgm:prSet/>
      <dgm:spPr/>
      <dgm:t>
        <a:bodyPr/>
        <a:lstStyle/>
        <a:p>
          <a:endParaRPr lang="en-US"/>
        </a:p>
      </dgm:t>
    </dgm:pt>
    <dgm:pt modelId="{BFEEAA8E-075A-4178-9B9C-7C7B59A938AB}" type="sibTrans" cxnId="{B994925D-0FCE-4AE3-A0D4-3ED733A766DE}">
      <dgm:prSet/>
      <dgm:spPr/>
      <dgm:t>
        <a:bodyPr/>
        <a:lstStyle/>
        <a:p>
          <a:endParaRPr lang="en-US"/>
        </a:p>
      </dgm:t>
    </dgm:pt>
    <dgm:pt modelId="{B187421F-87F2-4D00-8624-45393CA66D6C}">
      <dgm:prSet/>
      <dgm:spPr/>
      <dgm:t>
        <a:bodyPr/>
        <a:lstStyle/>
        <a:p>
          <a:r>
            <a:rPr lang="en-GB"/>
            <a:t>Problem solving</a:t>
          </a:r>
          <a:endParaRPr lang="en-US"/>
        </a:p>
      </dgm:t>
    </dgm:pt>
    <dgm:pt modelId="{0C4A6FBB-7C4A-4A9B-9CEF-9FD567266896}" type="parTrans" cxnId="{5BD903F4-4D4D-4C97-8D94-BDEBE080A41D}">
      <dgm:prSet/>
      <dgm:spPr/>
      <dgm:t>
        <a:bodyPr/>
        <a:lstStyle/>
        <a:p>
          <a:endParaRPr lang="en-US"/>
        </a:p>
      </dgm:t>
    </dgm:pt>
    <dgm:pt modelId="{0DD416F9-D25F-4FDF-AF6A-A82B5CD22290}" type="sibTrans" cxnId="{5BD903F4-4D4D-4C97-8D94-BDEBE080A41D}">
      <dgm:prSet/>
      <dgm:spPr/>
      <dgm:t>
        <a:bodyPr/>
        <a:lstStyle/>
        <a:p>
          <a:endParaRPr lang="en-US"/>
        </a:p>
      </dgm:t>
    </dgm:pt>
    <dgm:pt modelId="{312C438D-F0DD-4F10-B94B-904E3C9BC744}" type="pres">
      <dgm:prSet presAssocID="{35F47497-D5CD-42F5-A9FD-A117C4B41E27}" presName="root" presStyleCnt="0">
        <dgm:presLayoutVars>
          <dgm:dir/>
          <dgm:resizeHandles val="exact"/>
        </dgm:presLayoutVars>
      </dgm:prSet>
      <dgm:spPr/>
    </dgm:pt>
    <dgm:pt modelId="{AFF3F848-F4B8-4629-905A-F75363679C49}" type="pres">
      <dgm:prSet presAssocID="{F43C627E-F625-4A2B-9CC7-CD3DBE544298}" presName="compNode" presStyleCnt="0"/>
      <dgm:spPr/>
    </dgm:pt>
    <dgm:pt modelId="{1C572A96-6021-4502-87B6-8A87768C3F2D}" type="pres">
      <dgm:prSet presAssocID="{F43C627E-F625-4A2B-9CC7-CD3DBE54429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oldier"/>
        </a:ext>
      </dgm:extLst>
    </dgm:pt>
    <dgm:pt modelId="{3C3907F9-C04F-43F5-8ED0-3BA7FA1D1861}" type="pres">
      <dgm:prSet presAssocID="{F43C627E-F625-4A2B-9CC7-CD3DBE544298}" presName="spaceRect" presStyleCnt="0"/>
      <dgm:spPr/>
    </dgm:pt>
    <dgm:pt modelId="{83EA9DAA-4B30-4045-ABD9-5A85DD086DD3}" type="pres">
      <dgm:prSet presAssocID="{F43C627E-F625-4A2B-9CC7-CD3DBE544298}" presName="textRect" presStyleLbl="revTx" presStyleIdx="0" presStyleCnt="5">
        <dgm:presLayoutVars>
          <dgm:chMax val="1"/>
          <dgm:chPref val="1"/>
        </dgm:presLayoutVars>
      </dgm:prSet>
      <dgm:spPr/>
    </dgm:pt>
    <dgm:pt modelId="{D17442AA-1589-4E39-A80B-E73A856ABC93}" type="pres">
      <dgm:prSet presAssocID="{C778C2B3-1F04-4610-AA36-7B58775AD566}" presName="sibTrans" presStyleCnt="0"/>
      <dgm:spPr/>
    </dgm:pt>
    <dgm:pt modelId="{06980A3F-3E71-4951-A4D8-EAE4728F8AB6}" type="pres">
      <dgm:prSet presAssocID="{AB56DF85-DFAF-4D24-84E1-0B44A828FF8E}" presName="compNode" presStyleCnt="0"/>
      <dgm:spPr/>
    </dgm:pt>
    <dgm:pt modelId="{2659B06A-C786-4F24-A049-6176EEEBC05D}" type="pres">
      <dgm:prSet presAssocID="{AB56DF85-DFAF-4D24-84E1-0B44A828FF8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31A54EB9-5BD9-4A24-8E89-F444F882C2EA}" type="pres">
      <dgm:prSet presAssocID="{AB56DF85-DFAF-4D24-84E1-0B44A828FF8E}" presName="spaceRect" presStyleCnt="0"/>
      <dgm:spPr/>
    </dgm:pt>
    <dgm:pt modelId="{D9523CB9-ABDE-4FCF-BA31-120610A03D08}" type="pres">
      <dgm:prSet presAssocID="{AB56DF85-DFAF-4D24-84E1-0B44A828FF8E}" presName="textRect" presStyleLbl="revTx" presStyleIdx="1" presStyleCnt="5">
        <dgm:presLayoutVars>
          <dgm:chMax val="1"/>
          <dgm:chPref val="1"/>
        </dgm:presLayoutVars>
      </dgm:prSet>
      <dgm:spPr/>
    </dgm:pt>
    <dgm:pt modelId="{9AA8B86E-C617-41DC-9E12-C68B0D8FCDB3}" type="pres">
      <dgm:prSet presAssocID="{ADE9BD47-EA9E-44DA-8A5C-7E57C4AE59C9}" presName="sibTrans" presStyleCnt="0"/>
      <dgm:spPr/>
    </dgm:pt>
    <dgm:pt modelId="{C446F116-36EE-4143-B71A-D03A5F192571}" type="pres">
      <dgm:prSet presAssocID="{4B28B6A5-0FDC-496B-96B8-B6419CCF6E27}" presName="compNode" presStyleCnt="0"/>
      <dgm:spPr/>
    </dgm:pt>
    <dgm:pt modelId="{8505AE4D-1F51-45DA-89CB-B271834917BB}" type="pres">
      <dgm:prSet presAssocID="{4B28B6A5-0FDC-496B-96B8-B6419CCF6E2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Success"/>
        </a:ext>
      </dgm:extLst>
    </dgm:pt>
    <dgm:pt modelId="{B2097E62-E5F1-4CCF-ABD9-0BAE36CD5F03}" type="pres">
      <dgm:prSet presAssocID="{4B28B6A5-0FDC-496B-96B8-B6419CCF6E27}" presName="spaceRect" presStyleCnt="0"/>
      <dgm:spPr/>
    </dgm:pt>
    <dgm:pt modelId="{C9A021DB-AEDA-42CB-9272-1EEB6D379CE9}" type="pres">
      <dgm:prSet presAssocID="{4B28B6A5-0FDC-496B-96B8-B6419CCF6E27}" presName="textRect" presStyleLbl="revTx" presStyleIdx="2" presStyleCnt="5">
        <dgm:presLayoutVars>
          <dgm:chMax val="1"/>
          <dgm:chPref val="1"/>
        </dgm:presLayoutVars>
      </dgm:prSet>
      <dgm:spPr/>
    </dgm:pt>
    <dgm:pt modelId="{D8617A6C-38A5-4BEB-BA2B-E957A898E48E}" type="pres">
      <dgm:prSet presAssocID="{7CF8F38D-04E9-4CB0-A038-7C049719C5A1}" presName="sibTrans" presStyleCnt="0"/>
      <dgm:spPr/>
    </dgm:pt>
    <dgm:pt modelId="{F65978D5-4A11-4744-A420-768A5F485AD3}" type="pres">
      <dgm:prSet presAssocID="{1F79980A-27BD-4048-9378-F51EB1BBEDBF}" presName="compNode" presStyleCnt="0"/>
      <dgm:spPr/>
    </dgm:pt>
    <dgm:pt modelId="{95CA19B2-2368-489F-A717-43E386D19CBA}" type="pres">
      <dgm:prSet presAssocID="{1F79980A-27BD-4048-9378-F51EB1BBEDB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in head"/>
        </a:ext>
      </dgm:extLst>
    </dgm:pt>
    <dgm:pt modelId="{D90782EC-3F34-4BBC-9064-6C601C60E28B}" type="pres">
      <dgm:prSet presAssocID="{1F79980A-27BD-4048-9378-F51EB1BBEDBF}" presName="spaceRect" presStyleCnt="0"/>
      <dgm:spPr/>
    </dgm:pt>
    <dgm:pt modelId="{D5BE888C-9590-4A8D-9E87-06B3B84FEBF1}" type="pres">
      <dgm:prSet presAssocID="{1F79980A-27BD-4048-9378-F51EB1BBEDBF}" presName="textRect" presStyleLbl="revTx" presStyleIdx="3" presStyleCnt="5">
        <dgm:presLayoutVars>
          <dgm:chMax val="1"/>
          <dgm:chPref val="1"/>
        </dgm:presLayoutVars>
      </dgm:prSet>
      <dgm:spPr/>
    </dgm:pt>
    <dgm:pt modelId="{86D0B1B5-65A8-4042-B87B-C8394D3C3875}" type="pres">
      <dgm:prSet presAssocID="{BFEEAA8E-075A-4178-9B9C-7C7B59A938AB}" presName="sibTrans" presStyleCnt="0"/>
      <dgm:spPr/>
    </dgm:pt>
    <dgm:pt modelId="{49013AD1-CFAA-4090-82A6-D37A264E9D77}" type="pres">
      <dgm:prSet presAssocID="{B187421F-87F2-4D00-8624-45393CA66D6C}" presName="compNode" presStyleCnt="0"/>
      <dgm:spPr/>
    </dgm:pt>
    <dgm:pt modelId="{501951EB-FA69-4876-BE02-29D35B87265B}" type="pres">
      <dgm:prSet presAssocID="{B187421F-87F2-4D00-8624-45393CA66D6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ocument"/>
        </a:ext>
      </dgm:extLst>
    </dgm:pt>
    <dgm:pt modelId="{74782025-50ED-46E8-9835-6DC6E7CA011E}" type="pres">
      <dgm:prSet presAssocID="{B187421F-87F2-4D00-8624-45393CA66D6C}" presName="spaceRect" presStyleCnt="0"/>
      <dgm:spPr/>
    </dgm:pt>
    <dgm:pt modelId="{3DB6FC32-B8A6-4098-8EAF-8B5B06B293B4}" type="pres">
      <dgm:prSet presAssocID="{B187421F-87F2-4D00-8624-45393CA66D6C}" presName="textRect" presStyleLbl="revTx" presStyleIdx="4" presStyleCnt="5">
        <dgm:presLayoutVars>
          <dgm:chMax val="1"/>
          <dgm:chPref val="1"/>
        </dgm:presLayoutVars>
      </dgm:prSet>
      <dgm:spPr/>
    </dgm:pt>
  </dgm:ptLst>
  <dgm:cxnLst>
    <dgm:cxn modelId="{20838103-41A4-4FD5-878C-8F231B117498}" type="presOf" srcId="{4B28B6A5-0FDC-496B-96B8-B6419CCF6E27}" destId="{C9A021DB-AEDA-42CB-9272-1EEB6D379CE9}" srcOrd="0" destOrd="0" presId="urn:microsoft.com/office/officeart/2018/2/layout/IconLabelList"/>
    <dgm:cxn modelId="{BA8F5912-D4F0-48E0-B7F6-63DE1822A02E}" type="presOf" srcId="{B187421F-87F2-4D00-8624-45393CA66D6C}" destId="{3DB6FC32-B8A6-4098-8EAF-8B5B06B293B4}" srcOrd="0" destOrd="0" presId="urn:microsoft.com/office/officeart/2018/2/layout/IconLabelList"/>
    <dgm:cxn modelId="{48D3E130-C23A-46F2-8E32-616380206981}" srcId="{35F47497-D5CD-42F5-A9FD-A117C4B41E27}" destId="{AB56DF85-DFAF-4D24-84E1-0B44A828FF8E}" srcOrd="1" destOrd="0" parTransId="{56DA5B3A-BA62-42BE-A8EB-538DA4FC16BF}" sibTransId="{ADE9BD47-EA9E-44DA-8A5C-7E57C4AE59C9}"/>
    <dgm:cxn modelId="{B994925D-0FCE-4AE3-A0D4-3ED733A766DE}" srcId="{35F47497-D5CD-42F5-A9FD-A117C4B41E27}" destId="{1F79980A-27BD-4048-9378-F51EB1BBEDBF}" srcOrd="3" destOrd="0" parTransId="{2A13366D-830F-404F-B349-BD09F1026F18}" sibTransId="{BFEEAA8E-075A-4178-9B9C-7C7B59A938AB}"/>
    <dgm:cxn modelId="{3DD57864-602B-489D-B44B-B5A25228669F}" type="presOf" srcId="{F43C627E-F625-4A2B-9CC7-CD3DBE544298}" destId="{83EA9DAA-4B30-4045-ABD9-5A85DD086DD3}" srcOrd="0" destOrd="0" presId="urn:microsoft.com/office/officeart/2018/2/layout/IconLabelList"/>
    <dgm:cxn modelId="{EE2E4645-F8A0-426A-B60D-B2B65EF1C584}" srcId="{35F47497-D5CD-42F5-A9FD-A117C4B41E27}" destId="{F43C627E-F625-4A2B-9CC7-CD3DBE544298}" srcOrd="0" destOrd="0" parTransId="{26E0E32D-52D6-4CA0-B6D5-912718CA07F2}" sibTransId="{C778C2B3-1F04-4610-AA36-7B58775AD566}"/>
    <dgm:cxn modelId="{002E7B46-C448-4D04-BFB8-E3DD706E4088}" type="presOf" srcId="{35F47497-D5CD-42F5-A9FD-A117C4B41E27}" destId="{312C438D-F0DD-4F10-B94B-904E3C9BC744}" srcOrd="0" destOrd="0" presId="urn:microsoft.com/office/officeart/2018/2/layout/IconLabelList"/>
    <dgm:cxn modelId="{EDEA5D52-4DC5-40A5-9B9B-2213D5E7BD83}" type="presOf" srcId="{AB56DF85-DFAF-4D24-84E1-0B44A828FF8E}" destId="{D9523CB9-ABDE-4FCF-BA31-120610A03D08}" srcOrd="0" destOrd="0" presId="urn:microsoft.com/office/officeart/2018/2/layout/IconLabelList"/>
    <dgm:cxn modelId="{3E8E2B8C-4C47-4B3D-9EC0-15266FB33FEF}" type="presOf" srcId="{1F79980A-27BD-4048-9378-F51EB1BBEDBF}" destId="{D5BE888C-9590-4A8D-9E87-06B3B84FEBF1}" srcOrd="0" destOrd="0" presId="urn:microsoft.com/office/officeart/2018/2/layout/IconLabelList"/>
    <dgm:cxn modelId="{CF4604B4-5C1F-47FE-BE93-2A68442DC5E1}" srcId="{35F47497-D5CD-42F5-A9FD-A117C4B41E27}" destId="{4B28B6A5-0FDC-496B-96B8-B6419CCF6E27}" srcOrd="2" destOrd="0" parTransId="{9CDE462F-D787-41C1-A35D-842BC9C137E1}" sibTransId="{7CF8F38D-04E9-4CB0-A038-7C049719C5A1}"/>
    <dgm:cxn modelId="{5BD903F4-4D4D-4C97-8D94-BDEBE080A41D}" srcId="{35F47497-D5CD-42F5-A9FD-A117C4B41E27}" destId="{B187421F-87F2-4D00-8624-45393CA66D6C}" srcOrd="4" destOrd="0" parTransId="{0C4A6FBB-7C4A-4A9B-9CEF-9FD567266896}" sibTransId="{0DD416F9-D25F-4FDF-AF6A-A82B5CD22290}"/>
    <dgm:cxn modelId="{BA7329B6-FD56-4779-96A4-89B33D131CA0}" type="presParOf" srcId="{312C438D-F0DD-4F10-B94B-904E3C9BC744}" destId="{AFF3F848-F4B8-4629-905A-F75363679C49}" srcOrd="0" destOrd="0" presId="urn:microsoft.com/office/officeart/2018/2/layout/IconLabelList"/>
    <dgm:cxn modelId="{E93A52E1-943D-446B-9C4B-096B5DFBE877}" type="presParOf" srcId="{AFF3F848-F4B8-4629-905A-F75363679C49}" destId="{1C572A96-6021-4502-87B6-8A87768C3F2D}" srcOrd="0" destOrd="0" presId="urn:microsoft.com/office/officeart/2018/2/layout/IconLabelList"/>
    <dgm:cxn modelId="{9ECD1B5D-2C08-4C52-977C-CDF7E20B6081}" type="presParOf" srcId="{AFF3F848-F4B8-4629-905A-F75363679C49}" destId="{3C3907F9-C04F-43F5-8ED0-3BA7FA1D1861}" srcOrd="1" destOrd="0" presId="urn:microsoft.com/office/officeart/2018/2/layout/IconLabelList"/>
    <dgm:cxn modelId="{4265C9E7-BE73-48B7-AB97-B77CCFD77BDC}" type="presParOf" srcId="{AFF3F848-F4B8-4629-905A-F75363679C49}" destId="{83EA9DAA-4B30-4045-ABD9-5A85DD086DD3}" srcOrd="2" destOrd="0" presId="urn:microsoft.com/office/officeart/2018/2/layout/IconLabelList"/>
    <dgm:cxn modelId="{2F82A08C-BC8D-4C48-8F87-F299F15BA875}" type="presParOf" srcId="{312C438D-F0DD-4F10-B94B-904E3C9BC744}" destId="{D17442AA-1589-4E39-A80B-E73A856ABC93}" srcOrd="1" destOrd="0" presId="urn:microsoft.com/office/officeart/2018/2/layout/IconLabelList"/>
    <dgm:cxn modelId="{E8BE36AB-D1E3-4BB9-89EC-D8E0809FCC2B}" type="presParOf" srcId="{312C438D-F0DD-4F10-B94B-904E3C9BC744}" destId="{06980A3F-3E71-4951-A4D8-EAE4728F8AB6}" srcOrd="2" destOrd="0" presId="urn:microsoft.com/office/officeart/2018/2/layout/IconLabelList"/>
    <dgm:cxn modelId="{5F89FD74-E8B4-43B8-80C4-AAD176629D1D}" type="presParOf" srcId="{06980A3F-3E71-4951-A4D8-EAE4728F8AB6}" destId="{2659B06A-C786-4F24-A049-6176EEEBC05D}" srcOrd="0" destOrd="0" presId="urn:microsoft.com/office/officeart/2018/2/layout/IconLabelList"/>
    <dgm:cxn modelId="{54F2BA25-C04B-4D34-B61B-E2C35500C4FC}" type="presParOf" srcId="{06980A3F-3E71-4951-A4D8-EAE4728F8AB6}" destId="{31A54EB9-5BD9-4A24-8E89-F444F882C2EA}" srcOrd="1" destOrd="0" presId="urn:microsoft.com/office/officeart/2018/2/layout/IconLabelList"/>
    <dgm:cxn modelId="{5EB0EE71-0DDA-439B-AD1D-C999729B5446}" type="presParOf" srcId="{06980A3F-3E71-4951-A4D8-EAE4728F8AB6}" destId="{D9523CB9-ABDE-4FCF-BA31-120610A03D08}" srcOrd="2" destOrd="0" presId="urn:microsoft.com/office/officeart/2018/2/layout/IconLabelList"/>
    <dgm:cxn modelId="{A022C7B9-18CC-46BF-BC40-DB7D6BBE03CA}" type="presParOf" srcId="{312C438D-F0DD-4F10-B94B-904E3C9BC744}" destId="{9AA8B86E-C617-41DC-9E12-C68B0D8FCDB3}" srcOrd="3" destOrd="0" presId="urn:microsoft.com/office/officeart/2018/2/layout/IconLabelList"/>
    <dgm:cxn modelId="{9CF091D9-21EF-4654-B233-89C6FE35F664}" type="presParOf" srcId="{312C438D-F0DD-4F10-B94B-904E3C9BC744}" destId="{C446F116-36EE-4143-B71A-D03A5F192571}" srcOrd="4" destOrd="0" presId="urn:microsoft.com/office/officeart/2018/2/layout/IconLabelList"/>
    <dgm:cxn modelId="{CB9BE3CB-A3DE-4256-B63B-A0D515A849D0}" type="presParOf" srcId="{C446F116-36EE-4143-B71A-D03A5F192571}" destId="{8505AE4D-1F51-45DA-89CB-B271834917BB}" srcOrd="0" destOrd="0" presId="urn:microsoft.com/office/officeart/2018/2/layout/IconLabelList"/>
    <dgm:cxn modelId="{83574966-92C5-4D37-93E9-8B67A8198334}" type="presParOf" srcId="{C446F116-36EE-4143-B71A-D03A5F192571}" destId="{B2097E62-E5F1-4CCF-ABD9-0BAE36CD5F03}" srcOrd="1" destOrd="0" presId="urn:microsoft.com/office/officeart/2018/2/layout/IconLabelList"/>
    <dgm:cxn modelId="{2E188D6C-121E-413A-8863-CBB1D0258903}" type="presParOf" srcId="{C446F116-36EE-4143-B71A-D03A5F192571}" destId="{C9A021DB-AEDA-42CB-9272-1EEB6D379CE9}" srcOrd="2" destOrd="0" presId="urn:microsoft.com/office/officeart/2018/2/layout/IconLabelList"/>
    <dgm:cxn modelId="{056EE419-8936-4231-9124-93639290B369}" type="presParOf" srcId="{312C438D-F0DD-4F10-B94B-904E3C9BC744}" destId="{D8617A6C-38A5-4BEB-BA2B-E957A898E48E}" srcOrd="5" destOrd="0" presId="urn:microsoft.com/office/officeart/2018/2/layout/IconLabelList"/>
    <dgm:cxn modelId="{4C97F03A-54CF-402F-9D43-6E0CA8EA8F94}" type="presParOf" srcId="{312C438D-F0DD-4F10-B94B-904E3C9BC744}" destId="{F65978D5-4A11-4744-A420-768A5F485AD3}" srcOrd="6" destOrd="0" presId="urn:microsoft.com/office/officeart/2018/2/layout/IconLabelList"/>
    <dgm:cxn modelId="{CC0A3A3C-4CBC-40C9-9269-B4EEB1B98AFC}" type="presParOf" srcId="{F65978D5-4A11-4744-A420-768A5F485AD3}" destId="{95CA19B2-2368-489F-A717-43E386D19CBA}" srcOrd="0" destOrd="0" presId="urn:microsoft.com/office/officeart/2018/2/layout/IconLabelList"/>
    <dgm:cxn modelId="{B2185CCA-5655-4CBC-959E-AE385C86351D}" type="presParOf" srcId="{F65978D5-4A11-4744-A420-768A5F485AD3}" destId="{D90782EC-3F34-4BBC-9064-6C601C60E28B}" srcOrd="1" destOrd="0" presId="urn:microsoft.com/office/officeart/2018/2/layout/IconLabelList"/>
    <dgm:cxn modelId="{32186A73-A682-46BD-A7C8-72710C52DCA7}" type="presParOf" srcId="{F65978D5-4A11-4744-A420-768A5F485AD3}" destId="{D5BE888C-9590-4A8D-9E87-06B3B84FEBF1}" srcOrd="2" destOrd="0" presId="urn:microsoft.com/office/officeart/2018/2/layout/IconLabelList"/>
    <dgm:cxn modelId="{A5961C1F-3EEA-48EE-B24B-497B6B4DE00F}" type="presParOf" srcId="{312C438D-F0DD-4F10-B94B-904E3C9BC744}" destId="{86D0B1B5-65A8-4042-B87B-C8394D3C3875}" srcOrd="7" destOrd="0" presId="urn:microsoft.com/office/officeart/2018/2/layout/IconLabelList"/>
    <dgm:cxn modelId="{AA156F19-1860-4E69-B460-4B9C8637ABE4}" type="presParOf" srcId="{312C438D-F0DD-4F10-B94B-904E3C9BC744}" destId="{49013AD1-CFAA-4090-82A6-D37A264E9D77}" srcOrd="8" destOrd="0" presId="urn:microsoft.com/office/officeart/2018/2/layout/IconLabelList"/>
    <dgm:cxn modelId="{ECFC9F01-97B8-4478-B080-4B207F4B106C}" type="presParOf" srcId="{49013AD1-CFAA-4090-82A6-D37A264E9D77}" destId="{501951EB-FA69-4876-BE02-29D35B87265B}" srcOrd="0" destOrd="0" presId="urn:microsoft.com/office/officeart/2018/2/layout/IconLabelList"/>
    <dgm:cxn modelId="{DB3E148B-3E2A-4355-9788-AD54D229BD37}" type="presParOf" srcId="{49013AD1-CFAA-4090-82A6-D37A264E9D77}" destId="{74782025-50ED-46E8-9835-6DC6E7CA011E}" srcOrd="1" destOrd="0" presId="urn:microsoft.com/office/officeart/2018/2/layout/IconLabelList"/>
    <dgm:cxn modelId="{84D6A7CB-7327-446C-9D14-0675E74CCCCB}" type="presParOf" srcId="{49013AD1-CFAA-4090-82A6-D37A264E9D77}" destId="{3DB6FC32-B8A6-4098-8EAF-8B5B06B293B4}"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6DD2D45-D76A-4F7C-9572-57DF27656BC2}" type="doc">
      <dgm:prSet loTypeId="urn:microsoft.com/office/officeart/2018/5/layout/IconCircle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61CBFBD-A2F9-4030-ADAE-C42A55E08BC6}">
      <dgm:prSet/>
      <dgm:spPr/>
      <dgm:t>
        <a:bodyPr/>
        <a:lstStyle/>
        <a:p>
          <a:pPr>
            <a:defRPr cap="all"/>
          </a:pPr>
          <a:r>
            <a:rPr lang="en-GB"/>
            <a:t>Informal and non formal education approaches</a:t>
          </a:r>
          <a:endParaRPr lang="en-US"/>
        </a:p>
      </dgm:t>
    </dgm:pt>
    <dgm:pt modelId="{4264776F-B707-4A8F-A306-0E62F0833212}" type="parTrans" cxnId="{7A6B3274-7939-452F-9E97-C2991DC9A74D}">
      <dgm:prSet/>
      <dgm:spPr/>
      <dgm:t>
        <a:bodyPr/>
        <a:lstStyle/>
        <a:p>
          <a:endParaRPr lang="en-US"/>
        </a:p>
      </dgm:t>
    </dgm:pt>
    <dgm:pt modelId="{54CAA953-73EC-4117-A00F-AF43BD79D50D}" type="sibTrans" cxnId="{7A6B3274-7939-452F-9E97-C2991DC9A74D}">
      <dgm:prSet/>
      <dgm:spPr/>
      <dgm:t>
        <a:bodyPr/>
        <a:lstStyle/>
        <a:p>
          <a:endParaRPr lang="en-US"/>
        </a:p>
      </dgm:t>
    </dgm:pt>
    <dgm:pt modelId="{A50AEC66-85DE-400A-9D6F-196352350F38}">
      <dgm:prSet/>
      <dgm:spPr/>
      <dgm:t>
        <a:bodyPr/>
        <a:lstStyle/>
        <a:p>
          <a:pPr>
            <a:defRPr cap="all"/>
          </a:pPr>
          <a:r>
            <a:rPr lang="en-GB"/>
            <a:t>Personal links as I have experience of informal education approaches</a:t>
          </a:r>
          <a:endParaRPr lang="en-US"/>
        </a:p>
      </dgm:t>
    </dgm:pt>
    <dgm:pt modelId="{BF125B39-0CF0-499E-8163-089BCD72C853}" type="parTrans" cxnId="{98B02363-6E42-473B-B071-3C3269614219}">
      <dgm:prSet/>
      <dgm:spPr/>
      <dgm:t>
        <a:bodyPr/>
        <a:lstStyle/>
        <a:p>
          <a:endParaRPr lang="en-US"/>
        </a:p>
      </dgm:t>
    </dgm:pt>
    <dgm:pt modelId="{1B0DA210-BDF0-4B93-9AC0-48F4C3FE1C1B}" type="sibTrans" cxnId="{98B02363-6E42-473B-B071-3C3269614219}">
      <dgm:prSet/>
      <dgm:spPr/>
      <dgm:t>
        <a:bodyPr/>
        <a:lstStyle/>
        <a:p>
          <a:endParaRPr lang="en-US"/>
        </a:p>
      </dgm:t>
    </dgm:pt>
    <dgm:pt modelId="{61F3261B-95DC-4884-A774-36B43049F5A0}">
      <dgm:prSet/>
      <dgm:spPr/>
      <dgm:t>
        <a:bodyPr/>
        <a:lstStyle/>
        <a:p>
          <a:pPr>
            <a:defRPr cap="all"/>
          </a:pPr>
          <a:r>
            <a:rPr lang="en-GB"/>
            <a:t>Brondeg pupil referral unit</a:t>
          </a:r>
          <a:endParaRPr lang="en-US"/>
        </a:p>
      </dgm:t>
    </dgm:pt>
    <dgm:pt modelId="{CDD89D84-ED69-48EA-9025-9035F63991B5}" type="parTrans" cxnId="{0D861745-1758-4B85-8FD0-2A85896BA6A8}">
      <dgm:prSet/>
      <dgm:spPr/>
      <dgm:t>
        <a:bodyPr/>
        <a:lstStyle/>
        <a:p>
          <a:endParaRPr lang="en-US"/>
        </a:p>
      </dgm:t>
    </dgm:pt>
    <dgm:pt modelId="{9CD0BFFF-1F3E-4F59-AF1C-AEE7235BEB2E}" type="sibTrans" cxnId="{0D861745-1758-4B85-8FD0-2A85896BA6A8}">
      <dgm:prSet/>
      <dgm:spPr/>
      <dgm:t>
        <a:bodyPr/>
        <a:lstStyle/>
        <a:p>
          <a:endParaRPr lang="en-US"/>
        </a:p>
      </dgm:t>
    </dgm:pt>
    <dgm:pt modelId="{B4A8A767-C40B-4586-81F1-5327527186C3}">
      <dgm:prSet/>
      <dgm:spPr/>
      <dgm:t>
        <a:bodyPr/>
        <a:lstStyle/>
        <a:p>
          <a:pPr>
            <a:defRPr cap="all"/>
          </a:pPr>
          <a:r>
            <a:rPr lang="en-GB"/>
            <a:t>Key stage three and four</a:t>
          </a:r>
          <a:endParaRPr lang="en-US"/>
        </a:p>
      </dgm:t>
    </dgm:pt>
    <dgm:pt modelId="{E948EAAA-E54E-4BC4-AA35-209C03BB1A82}" type="parTrans" cxnId="{746DB032-050C-4B22-A434-98CA44E9DB56}">
      <dgm:prSet/>
      <dgm:spPr/>
      <dgm:t>
        <a:bodyPr/>
        <a:lstStyle/>
        <a:p>
          <a:endParaRPr lang="en-US"/>
        </a:p>
      </dgm:t>
    </dgm:pt>
    <dgm:pt modelId="{A8E1B6C6-C76D-4F58-BC3C-2FCA629D81DA}" type="sibTrans" cxnId="{746DB032-050C-4B22-A434-98CA44E9DB56}">
      <dgm:prSet/>
      <dgm:spPr/>
      <dgm:t>
        <a:bodyPr/>
        <a:lstStyle/>
        <a:p>
          <a:endParaRPr lang="en-US"/>
        </a:p>
      </dgm:t>
    </dgm:pt>
    <dgm:pt modelId="{927FC47C-CD75-4FC9-9478-F891CE5DE32F}">
      <dgm:prSet/>
      <dgm:spPr/>
      <dgm:t>
        <a:bodyPr/>
        <a:lstStyle/>
        <a:p>
          <a:pPr>
            <a:defRPr cap="all"/>
          </a:pPr>
          <a:r>
            <a:rPr lang="en-GB"/>
            <a:t>Obtained qualifications</a:t>
          </a:r>
          <a:endParaRPr lang="en-US"/>
        </a:p>
      </dgm:t>
    </dgm:pt>
    <dgm:pt modelId="{DE35CF6C-C6AB-4100-8418-5CC5A09552B5}" type="parTrans" cxnId="{F87657B1-965B-4A84-8A93-05D77C559015}">
      <dgm:prSet/>
      <dgm:spPr/>
      <dgm:t>
        <a:bodyPr/>
        <a:lstStyle/>
        <a:p>
          <a:endParaRPr lang="en-US"/>
        </a:p>
      </dgm:t>
    </dgm:pt>
    <dgm:pt modelId="{7E982445-D4BB-45F6-9B21-5A00FDBA836D}" type="sibTrans" cxnId="{F87657B1-965B-4A84-8A93-05D77C559015}">
      <dgm:prSet/>
      <dgm:spPr/>
      <dgm:t>
        <a:bodyPr/>
        <a:lstStyle/>
        <a:p>
          <a:endParaRPr lang="en-US"/>
        </a:p>
      </dgm:t>
    </dgm:pt>
    <dgm:pt modelId="{19643BF9-2F13-480F-9EA3-9AD279EFE79F}" type="pres">
      <dgm:prSet presAssocID="{66DD2D45-D76A-4F7C-9572-57DF27656BC2}" presName="root" presStyleCnt="0">
        <dgm:presLayoutVars>
          <dgm:dir/>
          <dgm:resizeHandles val="exact"/>
        </dgm:presLayoutVars>
      </dgm:prSet>
      <dgm:spPr/>
    </dgm:pt>
    <dgm:pt modelId="{C7CD8047-06B0-4E38-972F-CA95A3B54D90}" type="pres">
      <dgm:prSet presAssocID="{361CBFBD-A2F9-4030-ADAE-C42A55E08BC6}" presName="compNode" presStyleCnt="0"/>
      <dgm:spPr/>
    </dgm:pt>
    <dgm:pt modelId="{C6A9D50A-2301-4C0C-8843-20268A97042E}" type="pres">
      <dgm:prSet presAssocID="{361CBFBD-A2F9-4030-ADAE-C42A55E08BC6}" presName="iconBgRect" presStyleLbl="bgShp" presStyleIdx="0" presStyleCnt="5"/>
      <dgm:spPr/>
    </dgm:pt>
    <dgm:pt modelId="{B39BDE41-2090-45A7-A265-13E6CD0E16D2}" type="pres">
      <dgm:prSet presAssocID="{361CBFBD-A2F9-4030-ADAE-C42A55E08BC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5E910DF7-8314-4845-8EFA-E27F2B4B94A3}" type="pres">
      <dgm:prSet presAssocID="{361CBFBD-A2F9-4030-ADAE-C42A55E08BC6}" presName="spaceRect" presStyleCnt="0"/>
      <dgm:spPr/>
    </dgm:pt>
    <dgm:pt modelId="{75BEF4C3-CD4A-49D1-BEFA-A4A28E1A44B3}" type="pres">
      <dgm:prSet presAssocID="{361CBFBD-A2F9-4030-ADAE-C42A55E08BC6}" presName="textRect" presStyleLbl="revTx" presStyleIdx="0" presStyleCnt="5">
        <dgm:presLayoutVars>
          <dgm:chMax val="1"/>
          <dgm:chPref val="1"/>
        </dgm:presLayoutVars>
      </dgm:prSet>
      <dgm:spPr/>
    </dgm:pt>
    <dgm:pt modelId="{9D48B710-71AB-47CE-A578-3916E86D1DB1}" type="pres">
      <dgm:prSet presAssocID="{54CAA953-73EC-4117-A00F-AF43BD79D50D}" presName="sibTrans" presStyleCnt="0"/>
      <dgm:spPr/>
    </dgm:pt>
    <dgm:pt modelId="{34DE731F-32AE-428C-9C14-1FA6FD197A85}" type="pres">
      <dgm:prSet presAssocID="{A50AEC66-85DE-400A-9D6F-196352350F38}" presName="compNode" presStyleCnt="0"/>
      <dgm:spPr/>
    </dgm:pt>
    <dgm:pt modelId="{88C51BD0-1879-4DBD-8624-276ECB662AC2}" type="pres">
      <dgm:prSet presAssocID="{A50AEC66-85DE-400A-9D6F-196352350F38}" presName="iconBgRect" presStyleLbl="bgShp" presStyleIdx="1" presStyleCnt="5"/>
      <dgm:spPr/>
    </dgm:pt>
    <dgm:pt modelId="{05350E1A-82DA-490C-B888-E7707C184392}" type="pres">
      <dgm:prSet presAssocID="{A50AEC66-85DE-400A-9D6F-196352350F3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55AF897C-1117-4760-9722-A6749AB58AEA}" type="pres">
      <dgm:prSet presAssocID="{A50AEC66-85DE-400A-9D6F-196352350F38}" presName="spaceRect" presStyleCnt="0"/>
      <dgm:spPr/>
    </dgm:pt>
    <dgm:pt modelId="{A457D976-F09C-47C0-ABB5-3535D1E129D6}" type="pres">
      <dgm:prSet presAssocID="{A50AEC66-85DE-400A-9D6F-196352350F38}" presName="textRect" presStyleLbl="revTx" presStyleIdx="1" presStyleCnt="5">
        <dgm:presLayoutVars>
          <dgm:chMax val="1"/>
          <dgm:chPref val="1"/>
        </dgm:presLayoutVars>
      </dgm:prSet>
      <dgm:spPr/>
    </dgm:pt>
    <dgm:pt modelId="{8FCEBCE7-A495-428A-82A4-BAB947E7C6B8}" type="pres">
      <dgm:prSet presAssocID="{1B0DA210-BDF0-4B93-9AC0-48F4C3FE1C1B}" presName="sibTrans" presStyleCnt="0"/>
      <dgm:spPr/>
    </dgm:pt>
    <dgm:pt modelId="{E6419E35-E319-4CA6-A5CA-5E310B436204}" type="pres">
      <dgm:prSet presAssocID="{61F3261B-95DC-4884-A774-36B43049F5A0}" presName="compNode" presStyleCnt="0"/>
      <dgm:spPr/>
    </dgm:pt>
    <dgm:pt modelId="{74179CB1-D160-406B-9195-E41AE3F3313B}" type="pres">
      <dgm:prSet presAssocID="{61F3261B-95DC-4884-A774-36B43049F5A0}" presName="iconBgRect" presStyleLbl="bgShp" presStyleIdx="2" presStyleCnt="5"/>
      <dgm:spPr/>
    </dgm:pt>
    <dgm:pt modelId="{9FAE2473-CB5C-4F2A-B9C9-8F34946B76AE}" type="pres">
      <dgm:prSet presAssocID="{61F3261B-95DC-4884-A774-36B43049F5A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lle"/>
        </a:ext>
      </dgm:extLst>
    </dgm:pt>
    <dgm:pt modelId="{1BA334DF-0835-40DA-AA92-39BFCA7A04A6}" type="pres">
      <dgm:prSet presAssocID="{61F3261B-95DC-4884-A774-36B43049F5A0}" presName="spaceRect" presStyleCnt="0"/>
      <dgm:spPr/>
    </dgm:pt>
    <dgm:pt modelId="{8AED2336-5E64-4DE0-B660-73AE9F7E0652}" type="pres">
      <dgm:prSet presAssocID="{61F3261B-95DC-4884-A774-36B43049F5A0}" presName="textRect" presStyleLbl="revTx" presStyleIdx="2" presStyleCnt="5">
        <dgm:presLayoutVars>
          <dgm:chMax val="1"/>
          <dgm:chPref val="1"/>
        </dgm:presLayoutVars>
      </dgm:prSet>
      <dgm:spPr/>
    </dgm:pt>
    <dgm:pt modelId="{39239092-D5E6-4E77-B81C-396AFA155240}" type="pres">
      <dgm:prSet presAssocID="{9CD0BFFF-1F3E-4F59-AF1C-AEE7235BEB2E}" presName="sibTrans" presStyleCnt="0"/>
      <dgm:spPr/>
    </dgm:pt>
    <dgm:pt modelId="{79ECD486-F894-4D46-9FAC-C890D894F28C}" type="pres">
      <dgm:prSet presAssocID="{B4A8A767-C40B-4586-81F1-5327527186C3}" presName="compNode" presStyleCnt="0"/>
      <dgm:spPr/>
    </dgm:pt>
    <dgm:pt modelId="{B035EA45-B825-4EE1-AF9F-9811F8AF33AC}" type="pres">
      <dgm:prSet presAssocID="{B4A8A767-C40B-4586-81F1-5327527186C3}" presName="iconBgRect" presStyleLbl="bgShp" presStyleIdx="3" presStyleCnt="5"/>
      <dgm:spPr/>
    </dgm:pt>
    <dgm:pt modelId="{AF303D2F-D7A5-4035-B7DF-4147AD002CFF}" type="pres">
      <dgm:prSet presAssocID="{B4A8A767-C40B-4586-81F1-5327527186C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Key"/>
        </a:ext>
      </dgm:extLst>
    </dgm:pt>
    <dgm:pt modelId="{4AAC3AF7-6A85-446E-8F4D-CA4AB37497B9}" type="pres">
      <dgm:prSet presAssocID="{B4A8A767-C40B-4586-81F1-5327527186C3}" presName="spaceRect" presStyleCnt="0"/>
      <dgm:spPr/>
    </dgm:pt>
    <dgm:pt modelId="{F1BD18F4-EE0E-485F-AE79-C6DE90711C88}" type="pres">
      <dgm:prSet presAssocID="{B4A8A767-C40B-4586-81F1-5327527186C3}" presName="textRect" presStyleLbl="revTx" presStyleIdx="3" presStyleCnt="5">
        <dgm:presLayoutVars>
          <dgm:chMax val="1"/>
          <dgm:chPref val="1"/>
        </dgm:presLayoutVars>
      </dgm:prSet>
      <dgm:spPr/>
    </dgm:pt>
    <dgm:pt modelId="{C7638556-F2B2-4411-992F-6ED81A779568}" type="pres">
      <dgm:prSet presAssocID="{A8E1B6C6-C76D-4F58-BC3C-2FCA629D81DA}" presName="sibTrans" presStyleCnt="0"/>
      <dgm:spPr/>
    </dgm:pt>
    <dgm:pt modelId="{5EA317A9-08B9-4AF3-BB6A-12372B481557}" type="pres">
      <dgm:prSet presAssocID="{927FC47C-CD75-4FC9-9478-F891CE5DE32F}" presName="compNode" presStyleCnt="0"/>
      <dgm:spPr/>
    </dgm:pt>
    <dgm:pt modelId="{E62B3D11-7A5A-4D0E-8DCE-CFDC85F2368F}" type="pres">
      <dgm:prSet presAssocID="{927FC47C-CD75-4FC9-9478-F891CE5DE32F}" presName="iconBgRect" presStyleLbl="bgShp" presStyleIdx="4" presStyleCnt="5"/>
      <dgm:spPr/>
    </dgm:pt>
    <dgm:pt modelId="{B7FDB599-BBC8-492D-AF03-5F74B20A2BAC}" type="pres">
      <dgm:prSet presAssocID="{927FC47C-CD75-4FC9-9478-F891CE5DE32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iploma Roll"/>
        </a:ext>
      </dgm:extLst>
    </dgm:pt>
    <dgm:pt modelId="{1BA011C1-B7C6-4DB8-95C4-6B8357C32CB4}" type="pres">
      <dgm:prSet presAssocID="{927FC47C-CD75-4FC9-9478-F891CE5DE32F}" presName="spaceRect" presStyleCnt="0"/>
      <dgm:spPr/>
    </dgm:pt>
    <dgm:pt modelId="{88D615A2-D131-4EE3-8496-DB1E0C565D6E}" type="pres">
      <dgm:prSet presAssocID="{927FC47C-CD75-4FC9-9478-F891CE5DE32F}" presName="textRect" presStyleLbl="revTx" presStyleIdx="4" presStyleCnt="5">
        <dgm:presLayoutVars>
          <dgm:chMax val="1"/>
          <dgm:chPref val="1"/>
        </dgm:presLayoutVars>
      </dgm:prSet>
      <dgm:spPr/>
    </dgm:pt>
  </dgm:ptLst>
  <dgm:cxnLst>
    <dgm:cxn modelId="{B28C8101-900A-466E-8170-BB02B6FCDB6B}" type="presOf" srcId="{66DD2D45-D76A-4F7C-9572-57DF27656BC2}" destId="{19643BF9-2F13-480F-9EA3-9AD279EFE79F}" srcOrd="0" destOrd="0" presId="urn:microsoft.com/office/officeart/2018/5/layout/IconCircleLabelList"/>
    <dgm:cxn modelId="{746DB032-050C-4B22-A434-98CA44E9DB56}" srcId="{66DD2D45-D76A-4F7C-9572-57DF27656BC2}" destId="{B4A8A767-C40B-4586-81F1-5327527186C3}" srcOrd="3" destOrd="0" parTransId="{E948EAAA-E54E-4BC4-AA35-209C03BB1A82}" sibTransId="{A8E1B6C6-C76D-4F58-BC3C-2FCA629D81DA}"/>
    <dgm:cxn modelId="{98B02363-6E42-473B-B071-3C3269614219}" srcId="{66DD2D45-D76A-4F7C-9572-57DF27656BC2}" destId="{A50AEC66-85DE-400A-9D6F-196352350F38}" srcOrd="1" destOrd="0" parTransId="{BF125B39-0CF0-499E-8163-089BCD72C853}" sibTransId="{1B0DA210-BDF0-4B93-9AC0-48F4C3FE1C1B}"/>
    <dgm:cxn modelId="{342F3643-19BC-4896-8521-25212CAD7A58}" type="presOf" srcId="{B4A8A767-C40B-4586-81F1-5327527186C3}" destId="{F1BD18F4-EE0E-485F-AE79-C6DE90711C88}" srcOrd="0" destOrd="0" presId="urn:microsoft.com/office/officeart/2018/5/layout/IconCircleLabelList"/>
    <dgm:cxn modelId="{0D861745-1758-4B85-8FD0-2A85896BA6A8}" srcId="{66DD2D45-D76A-4F7C-9572-57DF27656BC2}" destId="{61F3261B-95DC-4884-A774-36B43049F5A0}" srcOrd="2" destOrd="0" parTransId="{CDD89D84-ED69-48EA-9025-9035F63991B5}" sibTransId="{9CD0BFFF-1F3E-4F59-AF1C-AEE7235BEB2E}"/>
    <dgm:cxn modelId="{91C4C772-4FBA-44DA-9589-0EF48E023024}" type="presOf" srcId="{A50AEC66-85DE-400A-9D6F-196352350F38}" destId="{A457D976-F09C-47C0-ABB5-3535D1E129D6}" srcOrd="0" destOrd="0" presId="urn:microsoft.com/office/officeart/2018/5/layout/IconCircleLabelList"/>
    <dgm:cxn modelId="{7A6B3274-7939-452F-9E97-C2991DC9A74D}" srcId="{66DD2D45-D76A-4F7C-9572-57DF27656BC2}" destId="{361CBFBD-A2F9-4030-ADAE-C42A55E08BC6}" srcOrd="0" destOrd="0" parTransId="{4264776F-B707-4A8F-A306-0E62F0833212}" sibTransId="{54CAA953-73EC-4117-A00F-AF43BD79D50D}"/>
    <dgm:cxn modelId="{98C9649B-8E5C-40BF-B4E6-EBFE49DE049C}" type="presOf" srcId="{361CBFBD-A2F9-4030-ADAE-C42A55E08BC6}" destId="{75BEF4C3-CD4A-49D1-BEFA-A4A28E1A44B3}" srcOrd="0" destOrd="0" presId="urn:microsoft.com/office/officeart/2018/5/layout/IconCircleLabelList"/>
    <dgm:cxn modelId="{F87657B1-965B-4A84-8A93-05D77C559015}" srcId="{66DD2D45-D76A-4F7C-9572-57DF27656BC2}" destId="{927FC47C-CD75-4FC9-9478-F891CE5DE32F}" srcOrd="4" destOrd="0" parTransId="{DE35CF6C-C6AB-4100-8418-5CC5A09552B5}" sibTransId="{7E982445-D4BB-45F6-9B21-5A00FDBA836D}"/>
    <dgm:cxn modelId="{AB62D4CF-5914-45D4-8E3E-ED82DD595A7D}" type="presOf" srcId="{61F3261B-95DC-4884-A774-36B43049F5A0}" destId="{8AED2336-5E64-4DE0-B660-73AE9F7E0652}" srcOrd="0" destOrd="0" presId="urn:microsoft.com/office/officeart/2018/5/layout/IconCircleLabelList"/>
    <dgm:cxn modelId="{290EC4D3-68E2-4940-9463-CB74ED05BAAC}" type="presOf" srcId="{927FC47C-CD75-4FC9-9478-F891CE5DE32F}" destId="{88D615A2-D131-4EE3-8496-DB1E0C565D6E}" srcOrd="0" destOrd="0" presId="urn:microsoft.com/office/officeart/2018/5/layout/IconCircleLabelList"/>
    <dgm:cxn modelId="{E492EC23-3A65-4CFC-988D-D483FD650680}" type="presParOf" srcId="{19643BF9-2F13-480F-9EA3-9AD279EFE79F}" destId="{C7CD8047-06B0-4E38-972F-CA95A3B54D90}" srcOrd="0" destOrd="0" presId="urn:microsoft.com/office/officeart/2018/5/layout/IconCircleLabelList"/>
    <dgm:cxn modelId="{523F5E6D-C440-4F85-B2F5-310F0375CE0C}" type="presParOf" srcId="{C7CD8047-06B0-4E38-972F-CA95A3B54D90}" destId="{C6A9D50A-2301-4C0C-8843-20268A97042E}" srcOrd="0" destOrd="0" presId="urn:microsoft.com/office/officeart/2018/5/layout/IconCircleLabelList"/>
    <dgm:cxn modelId="{E7BF05D4-6B28-4C7A-98F2-E92A0BC104AE}" type="presParOf" srcId="{C7CD8047-06B0-4E38-972F-CA95A3B54D90}" destId="{B39BDE41-2090-45A7-A265-13E6CD0E16D2}" srcOrd="1" destOrd="0" presId="urn:microsoft.com/office/officeart/2018/5/layout/IconCircleLabelList"/>
    <dgm:cxn modelId="{EF45D7BC-CEB2-4344-8B9C-378854969275}" type="presParOf" srcId="{C7CD8047-06B0-4E38-972F-CA95A3B54D90}" destId="{5E910DF7-8314-4845-8EFA-E27F2B4B94A3}" srcOrd="2" destOrd="0" presId="urn:microsoft.com/office/officeart/2018/5/layout/IconCircleLabelList"/>
    <dgm:cxn modelId="{0AFC593E-3E90-4508-8F18-25F5D7AA4C1D}" type="presParOf" srcId="{C7CD8047-06B0-4E38-972F-CA95A3B54D90}" destId="{75BEF4C3-CD4A-49D1-BEFA-A4A28E1A44B3}" srcOrd="3" destOrd="0" presId="urn:microsoft.com/office/officeart/2018/5/layout/IconCircleLabelList"/>
    <dgm:cxn modelId="{4C16031E-0F63-4D5F-B3E6-4E43F02EB3F1}" type="presParOf" srcId="{19643BF9-2F13-480F-9EA3-9AD279EFE79F}" destId="{9D48B710-71AB-47CE-A578-3916E86D1DB1}" srcOrd="1" destOrd="0" presId="urn:microsoft.com/office/officeart/2018/5/layout/IconCircleLabelList"/>
    <dgm:cxn modelId="{5818492B-5750-4A52-90BC-2380918C79FD}" type="presParOf" srcId="{19643BF9-2F13-480F-9EA3-9AD279EFE79F}" destId="{34DE731F-32AE-428C-9C14-1FA6FD197A85}" srcOrd="2" destOrd="0" presId="urn:microsoft.com/office/officeart/2018/5/layout/IconCircleLabelList"/>
    <dgm:cxn modelId="{197A779B-D415-4062-A9A3-388C527DFEF3}" type="presParOf" srcId="{34DE731F-32AE-428C-9C14-1FA6FD197A85}" destId="{88C51BD0-1879-4DBD-8624-276ECB662AC2}" srcOrd="0" destOrd="0" presId="urn:microsoft.com/office/officeart/2018/5/layout/IconCircleLabelList"/>
    <dgm:cxn modelId="{4328AE7B-9B48-4CA7-8572-566AE4D9C6BE}" type="presParOf" srcId="{34DE731F-32AE-428C-9C14-1FA6FD197A85}" destId="{05350E1A-82DA-490C-B888-E7707C184392}" srcOrd="1" destOrd="0" presId="urn:microsoft.com/office/officeart/2018/5/layout/IconCircleLabelList"/>
    <dgm:cxn modelId="{D236C54D-3FA0-46D4-A79E-58E48EA61750}" type="presParOf" srcId="{34DE731F-32AE-428C-9C14-1FA6FD197A85}" destId="{55AF897C-1117-4760-9722-A6749AB58AEA}" srcOrd="2" destOrd="0" presId="urn:microsoft.com/office/officeart/2018/5/layout/IconCircleLabelList"/>
    <dgm:cxn modelId="{57E644CA-0E91-47EF-B693-6DEB0E3E18E7}" type="presParOf" srcId="{34DE731F-32AE-428C-9C14-1FA6FD197A85}" destId="{A457D976-F09C-47C0-ABB5-3535D1E129D6}" srcOrd="3" destOrd="0" presId="urn:microsoft.com/office/officeart/2018/5/layout/IconCircleLabelList"/>
    <dgm:cxn modelId="{7654FF75-639A-4093-A974-4AAB56026AC4}" type="presParOf" srcId="{19643BF9-2F13-480F-9EA3-9AD279EFE79F}" destId="{8FCEBCE7-A495-428A-82A4-BAB947E7C6B8}" srcOrd="3" destOrd="0" presId="urn:microsoft.com/office/officeart/2018/5/layout/IconCircleLabelList"/>
    <dgm:cxn modelId="{CABE266F-C760-4FCA-A943-30A1FB6BB6EC}" type="presParOf" srcId="{19643BF9-2F13-480F-9EA3-9AD279EFE79F}" destId="{E6419E35-E319-4CA6-A5CA-5E310B436204}" srcOrd="4" destOrd="0" presId="urn:microsoft.com/office/officeart/2018/5/layout/IconCircleLabelList"/>
    <dgm:cxn modelId="{863A8A6A-F4F6-4FAE-981A-1AA0335ED1D2}" type="presParOf" srcId="{E6419E35-E319-4CA6-A5CA-5E310B436204}" destId="{74179CB1-D160-406B-9195-E41AE3F3313B}" srcOrd="0" destOrd="0" presId="urn:microsoft.com/office/officeart/2018/5/layout/IconCircleLabelList"/>
    <dgm:cxn modelId="{28F8910B-D1D8-498D-82C5-2F4628B2145D}" type="presParOf" srcId="{E6419E35-E319-4CA6-A5CA-5E310B436204}" destId="{9FAE2473-CB5C-4F2A-B9C9-8F34946B76AE}" srcOrd="1" destOrd="0" presId="urn:microsoft.com/office/officeart/2018/5/layout/IconCircleLabelList"/>
    <dgm:cxn modelId="{67E6B4CB-05D4-41AA-83D1-4366B712ADF4}" type="presParOf" srcId="{E6419E35-E319-4CA6-A5CA-5E310B436204}" destId="{1BA334DF-0835-40DA-AA92-39BFCA7A04A6}" srcOrd="2" destOrd="0" presId="urn:microsoft.com/office/officeart/2018/5/layout/IconCircleLabelList"/>
    <dgm:cxn modelId="{7BFAE94A-BA4C-4760-9213-B87F81ABEE65}" type="presParOf" srcId="{E6419E35-E319-4CA6-A5CA-5E310B436204}" destId="{8AED2336-5E64-4DE0-B660-73AE9F7E0652}" srcOrd="3" destOrd="0" presId="urn:microsoft.com/office/officeart/2018/5/layout/IconCircleLabelList"/>
    <dgm:cxn modelId="{B036516A-43E0-406E-A52A-43CBDC87D4F8}" type="presParOf" srcId="{19643BF9-2F13-480F-9EA3-9AD279EFE79F}" destId="{39239092-D5E6-4E77-B81C-396AFA155240}" srcOrd="5" destOrd="0" presId="urn:microsoft.com/office/officeart/2018/5/layout/IconCircleLabelList"/>
    <dgm:cxn modelId="{BC273B7A-02A8-458F-AB49-CC0199F04944}" type="presParOf" srcId="{19643BF9-2F13-480F-9EA3-9AD279EFE79F}" destId="{79ECD486-F894-4D46-9FAC-C890D894F28C}" srcOrd="6" destOrd="0" presId="urn:microsoft.com/office/officeart/2018/5/layout/IconCircleLabelList"/>
    <dgm:cxn modelId="{CA7E81D9-449A-4B31-84E3-6252B65D3241}" type="presParOf" srcId="{79ECD486-F894-4D46-9FAC-C890D894F28C}" destId="{B035EA45-B825-4EE1-AF9F-9811F8AF33AC}" srcOrd="0" destOrd="0" presId="urn:microsoft.com/office/officeart/2018/5/layout/IconCircleLabelList"/>
    <dgm:cxn modelId="{CFB58A55-74A7-4B71-AC51-758ABB4BAF85}" type="presParOf" srcId="{79ECD486-F894-4D46-9FAC-C890D894F28C}" destId="{AF303D2F-D7A5-4035-B7DF-4147AD002CFF}" srcOrd="1" destOrd="0" presId="urn:microsoft.com/office/officeart/2018/5/layout/IconCircleLabelList"/>
    <dgm:cxn modelId="{CD45ACD8-8D72-4739-9AEF-16415D8E00DE}" type="presParOf" srcId="{79ECD486-F894-4D46-9FAC-C890D894F28C}" destId="{4AAC3AF7-6A85-446E-8F4D-CA4AB37497B9}" srcOrd="2" destOrd="0" presId="urn:microsoft.com/office/officeart/2018/5/layout/IconCircleLabelList"/>
    <dgm:cxn modelId="{4519BC08-B22D-4296-8940-A25ACF9726C7}" type="presParOf" srcId="{79ECD486-F894-4D46-9FAC-C890D894F28C}" destId="{F1BD18F4-EE0E-485F-AE79-C6DE90711C88}" srcOrd="3" destOrd="0" presId="urn:microsoft.com/office/officeart/2018/5/layout/IconCircleLabelList"/>
    <dgm:cxn modelId="{F0DE441B-F305-4C5B-9D33-00DCFAED3A5E}" type="presParOf" srcId="{19643BF9-2F13-480F-9EA3-9AD279EFE79F}" destId="{C7638556-F2B2-4411-992F-6ED81A779568}" srcOrd="7" destOrd="0" presId="urn:microsoft.com/office/officeart/2018/5/layout/IconCircleLabelList"/>
    <dgm:cxn modelId="{4914F848-6046-4770-BB0E-1BAA1C1CA739}" type="presParOf" srcId="{19643BF9-2F13-480F-9EA3-9AD279EFE79F}" destId="{5EA317A9-08B9-4AF3-BB6A-12372B481557}" srcOrd="8" destOrd="0" presId="urn:microsoft.com/office/officeart/2018/5/layout/IconCircleLabelList"/>
    <dgm:cxn modelId="{2555F3C0-501E-4A5C-BEEA-9AF42CAD4DA0}" type="presParOf" srcId="{5EA317A9-08B9-4AF3-BB6A-12372B481557}" destId="{E62B3D11-7A5A-4D0E-8DCE-CFDC85F2368F}" srcOrd="0" destOrd="0" presId="urn:microsoft.com/office/officeart/2018/5/layout/IconCircleLabelList"/>
    <dgm:cxn modelId="{42185C39-A910-4A29-B848-640901067177}" type="presParOf" srcId="{5EA317A9-08B9-4AF3-BB6A-12372B481557}" destId="{B7FDB599-BBC8-492D-AF03-5F74B20A2BAC}" srcOrd="1" destOrd="0" presId="urn:microsoft.com/office/officeart/2018/5/layout/IconCircleLabelList"/>
    <dgm:cxn modelId="{8D290449-01C9-411C-BF3C-8C3C7F7AD7D1}" type="presParOf" srcId="{5EA317A9-08B9-4AF3-BB6A-12372B481557}" destId="{1BA011C1-B7C6-4DB8-95C4-6B8357C32CB4}" srcOrd="2" destOrd="0" presId="urn:microsoft.com/office/officeart/2018/5/layout/IconCircleLabelList"/>
    <dgm:cxn modelId="{7A16B8EC-6B5B-44E5-A53B-B0FE2FEEF4B5}" type="presParOf" srcId="{5EA317A9-08B9-4AF3-BB6A-12372B481557}" destId="{88D615A2-D131-4EE3-8496-DB1E0C565D6E}"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6D625-8989-437B-8E5A-B28A159434BF}">
      <dsp:nvSpPr>
        <dsp:cNvPr id="0" name=""/>
        <dsp:cNvSpPr/>
      </dsp:nvSpPr>
      <dsp:spPr>
        <a:xfrm>
          <a:off x="519366" y="101927"/>
          <a:ext cx="1193926" cy="119392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533A6F-893C-4E4C-8953-E2B637891031}">
      <dsp:nvSpPr>
        <dsp:cNvPr id="0" name=""/>
        <dsp:cNvSpPr/>
      </dsp:nvSpPr>
      <dsp:spPr>
        <a:xfrm>
          <a:off x="773809" y="356370"/>
          <a:ext cx="685039" cy="6850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FC42078-C769-4861-A5BE-2504A65E8195}">
      <dsp:nvSpPr>
        <dsp:cNvPr id="0" name=""/>
        <dsp:cNvSpPr/>
      </dsp:nvSpPr>
      <dsp:spPr>
        <a:xfrm>
          <a:off x="137701" y="1667732"/>
          <a:ext cx="19572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a:t>Free play</a:t>
          </a:r>
          <a:endParaRPr lang="en-US" sz="1400" kern="1200"/>
        </a:p>
      </dsp:txBody>
      <dsp:txXfrm>
        <a:off x="137701" y="1667732"/>
        <a:ext cx="1957256" cy="720000"/>
      </dsp:txXfrm>
    </dsp:sp>
    <dsp:sp modelId="{EE30BB51-0DAB-4481-9A8D-9CEF75858C1F}">
      <dsp:nvSpPr>
        <dsp:cNvPr id="0" name=""/>
        <dsp:cNvSpPr/>
      </dsp:nvSpPr>
      <dsp:spPr>
        <a:xfrm>
          <a:off x="2819142" y="101927"/>
          <a:ext cx="1193926" cy="119392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A739CC-03B0-4269-9FDD-AD5329CF0920}">
      <dsp:nvSpPr>
        <dsp:cNvPr id="0" name=""/>
        <dsp:cNvSpPr/>
      </dsp:nvSpPr>
      <dsp:spPr>
        <a:xfrm>
          <a:off x="3073586" y="356370"/>
          <a:ext cx="685039" cy="6850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1A996C4-2F7D-4C60-82A1-16F2FA8700D7}">
      <dsp:nvSpPr>
        <dsp:cNvPr id="0" name=""/>
        <dsp:cNvSpPr/>
      </dsp:nvSpPr>
      <dsp:spPr>
        <a:xfrm>
          <a:off x="2437477" y="1667732"/>
          <a:ext cx="19572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a:t>Informal and non-formal education approaches</a:t>
          </a:r>
          <a:endParaRPr lang="en-US" sz="1400" kern="1200"/>
        </a:p>
      </dsp:txBody>
      <dsp:txXfrm>
        <a:off x="2437477" y="1667732"/>
        <a:ext cx="1957256" cy="720000"/>
      </dsp:txXfrm>
    </dsp:sp>
    <dsp:sp modelId="{C18090A7-6B39-477D-9670-5D9DCD840C7D}">
      <dsp:nvSpPr>
        <dsp:cNvPr id="0" name=""/>
        <dsp:cNvSpPr/>
      </dsp:nvSpPr>
      <dsp:spPr>
        <a:xfrm>
          <a:off x="5118919" y="101927"/>
          <a:ext cx="1193926" cy="119392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B057CC-BA31-494A-84C5-EF66E966ABA0}">
      <dsp:nvSpPr>
        <dsp:cNvPr id="0" name=""/>
        <dsp:cNvSpPr/>
      </dsp:nvSpPr>
      <dsp:spPr>
        <a:xfrm>
          <a:off x="5373362" y="356370"/>
          <a:ext cx="685039" cy="6850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E9674E4-C1FD-40DE-87EE-D3C6E210196C}">
      <dsp:nvSpPr>
        <dsp:cNvPr id="0" name=""/>
        <dsp:cNvSpPr/>
      </dsp:nvSpPr>
      <dsp:spPr>
        <a:xfrm>
          <a:off x="4737254" y="1667732"/>
          <a:ext cx="19572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a:t>Sensory play with items such as clay and sand</a:t>
          </a:r>
          <a:endParaRPr lang="en-US" sz="1400" kern="1200"/>
        </a:p>
      </dsp:txBody>
      <dsp:txXfrm>
        <a:off x="4737254" y="1667732"/>
        <a:ext cx="1957256" cy="720000"/>
      </dsp:txXfrm>
    </dsp:sp>
    <dsp:sp modelId="{9F383955-DFFA-4FFF-A7BB-32F7BA24C673}">
      <dsp:nvSpPr>
        <dsp:cNvPr id="0" name=""/>
        <dsp:cNvSpPr/>
      </dsp:nvSpPr>
      <dsp:spPr>
        <a:xfrm>
          <a:off x="1669254" y="2877046"/>
          <a:ext cx="1193926" cy="119392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B3C636-CBDB-4739-A995-BFD4C36D2B61}">
      <dsp:nvSpPr>
        <dsp:cNvPr id="0" name=""/>
        <dsp:cNvSpPr/>
      </dsp:nvSpPr>
      <dsp:spPr>
        <a:xfrm>
          <a:off x="1923697" y="3131489"/>
          <a:ext cx="685039" cy="6850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9C41AF4-45D6-4FD7-AA93-2DE942792281}">
      <dsp:nvSpPr>
        <dsp:cNvPr id="0" name=""/>
        <dsp:cNvSpPr/>
      </dsp:nvSpPr>
      <dsp:spPr>
        <a:xfrm>
          <a:off x="1287589" y="4442851"/>
          <a:ext cx="19572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a:t>Dance</a:t>
          </a:r>
          <a:endParaRPr lang="en-US" sz="1400" kern="1200"/>
        </a:p>
      </dsp:txBody>
      <dsp:txXfrm>
        <a:off x="1287589" y="4442851"/>
        <a:ext cx="1957256" cy="720000"/>
      </dsp:txXfrm>
    </dsp:sp>
    <dsp:sp modelId="{39DDC75D-D3B8-4258-86F2-278C7F3349B0}">
      <dsp:nvSpPr>
        <dsp:cNvPr id="0" name=""/>
        <dsp:cNvSpPr/>
      </dsp:nvSpPr>
      <dsp:spPr>
        <a:xfrm>
          <a:off x="3969030" y="2877046"/>
          <a:ext cx="1193926" cy="119392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296F0A-F69D-4DE1-9578-246A083FFAC9}">
      <dsp:nvSpPr>
        <dsp:cNvPr id="0" name=""/>
        <dsp:cNvSpPr/>
      </dsp:nvSpPr>
      <dsp:spPr>
        <a:xfrm>
          <a:off x="4223474" y="3131489"/>
          <a:ext cx="685039" cy="68503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7D170A7-4BD5-4ADB-8901-768C8DF1C6F7}">
      <dsp:nvSpPr>
        <dsp:cNvPr id="0" name=""/>
        <dsp:cNvSpPr/>
      </dsp:nvSpPr>
      <dsp:spPr>
        <a:xfrm>
          <a:off x="3587365" y="4442851"/>
          <a:ext cx="19572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a:t>Den building – risky play</a:t>
          </a:r>
          <a:endParaRPr lang="en-US" sz="1400" kern="1200"/>
        </a:p>
      </dsp:txBody>
      <dsp:txXfrm>
        <a:off x="3587365" y="4442851"/>
        <a:ext cx="1957256"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572A96-6021-4502-87B6-8A87768C3F2D}">
      <dsp:nvSpPr>
        <dsp:cNvPr id="0" name=""/>
        <dsp:cNvSpPr/>
      </dsp:nvSpPr>
      <dsp:spPr>
        <a:xfrm>
          <a:off x="675946" y="471080"/>
          <a:ext cx="880765" cy="8807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3EA9DAA-4B30-4045-ABD9-5A85DD086DD3}">
      <dsp:nvSpPr>
        <dsp:cNvPr id="0" name=""/>
        <dsp:cNvSpPr/>
      </dsp:nvSpPr>
      <dsp:spPr>
        <a:xfrm>
          <a:off x="137701" y="1667732"/>
          <a:ext cx="19572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Freedom</a:t>
          </a:r>
          <a:endParaRPr lang="en-US" sz="1700" kern="1200"/>
        </a:p>
      </dsp:txBody>
      <dsp:txXfrm>
        <a:off x="137701" y="1667732"/>
        <a:ext cx="1957256" cy="720000"/>
      </dsp:txXfrm>
    </dsp:sp>
    <dsp:sp modelId="{2659B06A-C786-4F24-A049-6176EEEBC05D}">
      <dsp:nvSpPr>
        <dsp:cNvPr id="0" name=""/>
        <dsp:cNvSpPr/>
      </dsp:nvSpPr>
      <dsp:spPr>
        <a:xfrm>
          <a:off x="2975723" y="471080"/>
          <a:ext cx="880765" cy="8807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9523CB9-ABDE-4FCF-BA31-120610A03D08}">
      <dsp:nvSpPr>
        <dsp:cNvPr id="0" name=""/>
        <dsp:cNvSpPr/>
      </dsp:nvSpPr>
      <dsp:spPr>
        <a:xfrm>
          <a:off x="2437477" y="1667732"/>
          <a:ext cx="19572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Self awareness and expression</a:t>
          </a:r>
          <a:endParaRPr lang="en-US" sz="1700" kern="1200"/>
        </a:p>
      </dsp:txBody>
      <dsp:txXfrm>
        <a:off x="2437477" y="1667732"/>
        <a:ext cx="1957256" cy="720000"/>
      </dsp:txXfrm>
    </dsp:sp>
    <dsp:sp modelId="{8505AE4D-1F51-45DA-89CB-B271834917BB}">
      <dsp:nvSpPr>
        <dsp:cNvPr id="0" name=""/>
        <dsp:cNvSpPr/>
      </dsp:nvSpPr>
      <dsp:spPr>
        <a:xfrm>
          <a:off x="5275499" y="471080"/>
          <a:ext cx="880765" cy="8807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9A021DB-AEDA-42CB-9272-1EEB6D379CE9}">
      <dsp:nvSpPr>
        <dsp:cNvPr id="0" name=""/>
        <dsp:cNvSpPr/>
      </dsp:nvSpPr>
      <dsp:spPr>
        <a:xfrm>
          <a:off x="4737254" y="1667732"/>
          <a:ext cx="19572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Faith and confidence in own instincts</a:t>
          </a:r>
          <a:endParaRPr lang="en-US" sz="1700" kern="1200"/>
        </a:p>
      </dsp:txBody>
      <dsp:txXfrm>
        <a:off x="4737254" y="1667732"/>
        <a:ext cx="1957256" cy="720000"/>
      </dsp:txXfrm>
    </dsp:sp>
    <dsp:sp modelId="{95CA19B2-2368-489F-A717-43E386D19CBA}">
      <dsp:nvSpPr>
        <dsp:cNvPr id="0" name=""/>
        <dsp:cNvSpPr/>
      </dsp:nvSpPr>
      <dsp:spPr>
        <a:xfrm>
          <a:off x="1825834" y="2877046"/>
          <a:ext cx="880765" cy="88076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5BE888C-9590-4A8D-9E87-06B3B84FEBF1}">
      <dsp:nvSpPr>
        <dsp:cNvPr id="0" name=""/>
        <dsp:cNvSpPr/>
      </dsp:nvSpPr>
      <dsp:spPr>
        <a:xfrm>
          <a:off x="1287589" y="4073698"/>
          <a:ext cx="19572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Stress relief</a:t>
          </a:r>
          <a:endParaRPr lang="en-US" sz="1700" kern="1200"/>
        </a:p>
      </dsp:txBody>
      <dsp:txXfrm>
        <a:off x="1287589" y="4073698"/>
        <a:ext cx="1957256" cy="720000"/>
      </dsp:txXfrm>
    </dsp:sp>
    <dsp:sp modelId="{501951EB-FA69-4876-BE02-29D35B87265B}">
      <dsp:nvSpPr>
        <dsp:cNvPr id="0" name=""/>
        <dsp:cNvSpPr/>
      </dsp:nvSpPr>
      <dsp:spPr>
        <a:xfrm>
          <a:off x="4125611" y="2877046"/>
          <a:ext cx="880765" cy="88076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DB6FC32-B8A6-4098-8EAF-8B5B06B293B4}">
      <dsp:nvSpPr>
        <dsp:cNvPr id="0" name=""/>
        <dsp:cNvSpPr/>
      </dsp:nvSpPr>
      <dsp:spPr>
        <a:xfrm>
          <a:off x="3587365" y="4073698"/>
          <a:ext cx="19572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Problem solving</a:t>
          </a:r>
          <a:endParaRPr lang="en-US" sz="1700" kern="1200"/>
        </a:p>
      </dsp:txBody>
      <dsp:txXfrm>
        <a:off x="3587365" y="4073698"/>
        <a:ext cx="1957256"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A9D50A-2301-4C0C-8843-20268A97042E}">
      <dsp:nvSpPr>
        <dsp:cNvPr id="0" name=""/>
        <dsp:cNvSpPr/>
      </dsp:nvSpPr>
      <dsp:spPr>
        <a:xfrm>
          <a:off x="519366" y="101927"/>
          <a:ext cx="1193926" cy="119392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9BDE41-2090-45A7-A265-13E6CD0E16D2}">
      <dsp:nvSpPr>
        <dsp:cNvPr id="0" name=""/>
        <dsp:cNvSpPr/>
      </dsp:nvSpPr>
      <dsp:spPr>
        <a:xfrm>
          <a:off x="773809" y="356370"/>
          <a:ext cx="685039" cy="6850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5BEF4C3-CD4A-49D1-BEFA-A4A28E1A44B3}">
      <dsp:nvSpPr>
        <dsp:cNvPr id="0" name=""/>
        <dsp:cNvSpPr/>
      </dsp:nvSpPr>
      <dsp:spPr>
        <a:xfrm>
          <a:off x="137701" y="1667732"/>
          <a:ext cx="19572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Informal and non formal education approaches</a:t>
          </a:r>
          <a:endParaRPr lang="en-US" sz="1200" kern="1200"/>
        </a:p>
      </dsp:txBody>
      <dsp:txXfrm>
        <a:off x="137701" y="1667732"/>
        <a:ext cx="1957256" cy="720000"/>
      </dsp:txXfrm>
    </dsp:sp>
    <dsp:sp modelId="{88C51BD0-1879-4DBD-8624-276ECB662AC2}">
      <dsp:nvSpPr>
        <dsp:cNvPr id="0" name=""/>
        <dsp:cNvSpPr/>
      </dsp:nvSpPr>
      <dsp:spPr>
        <a:xfrm>
          <a:off x="2819142" y="101927"/>
          <a:ext cx="1193926" cy="119392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350E1A-82DA-490C-B888-E7707C184392}">
      <dsp:nvSpPr>
        <dsp:cNvPr id="0" name=""/>
        <dsp:cNvSpPr/>
      </dsp:nvSpPr>
      <dsp:spPr>
        <a:xfrm>
          <a:off x="3073586" y="356370"/>
          <a:ext cx="685039" cy="6850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457D976-F09C-47C0-ABB5-3535D1E129D6}">
      <dsp:nvSpPr>
        <dsp:cNvPr id="0" name=""/>
        <dsp:cNvSpPr/>
      </dsp:nvSpPr>
      <dsp:spPr>
        <a:xfrm>
          <a:off x="2437477" y="1667732"/>
          <a:ext cx="19572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Personal links as I have experience of informal education approaches</a:t>
          </a:r>
          <a:endParaRPr lang="en-US" sz="1200" kern="1200"/>
        </a:p>
      </dsp:txBody>
      <dsp:txXfrm>
        <a:off x="2437477" y="1667732"/>
        <a:ext cx="1957256" cy="720000"/>
      </dsp:txXfrm>
    </dsp:sp>
    <dsp:sp modelId="{74179CB1-D160-406B-9195-E41AE3F3313B}">
      <dsp:nvSpPr>
        <dsp:cNvPr id="0" name=""/>
        <dsp:cNvSpPr/>
      </dsp:nvSpPr>
      <dsp:spPr>
        <a:xfrm>
          <a:off x="5118919" y="101927"/>
          <a:ext cx="1193926" cy="119392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AE2473-CB5C-4F2A-B9C9-8F34946B76AE}">
      <dsp:nvSpPr>
        <dsp:cNvPr id="0" name=""/>
        <dsp:cNvSpPr/>
      </dsp:nvSpPr>
      <dsp:spPr>
        <a:xfrm>
          <a:off x="5373362" y="356370"/>
          <a:ext cx="685039" cy="6850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AED2336-5E64-4DE0-B660-73AE9F7E0652}">
      <dsp:nvSpPr>
        <dsp:cNvPr id="0" name=""/>
        <dsp:cNvSpPr/>
      </dsp:nvSpPr>
      <dsp:spPr>
        <a:xfrm>
          <a:off x="4737254" y="1667732"/>
          <a:ext cx="19572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Brondeg pupil referral unit</a:t>
          </a:r>
          <a:endParaRPr lang="en-US" sz="1200" kern="1200"/>
        </a:p>
      </dsp:txBody>
      <dsp:txXfrm>
        <a:off x="4737254" y="1667732"/>
        <a:ext cx="1957256" cy="720000"/>
      </dsp:txXfrm>
    </dsp:sp>
    <dsp:sp modelId="{B035EA45-B825-4EE1-AF9F-9811F8AF33AC}">
      <dsp:nvSpPr>
        <dsp:cNvPr id="0" name=""/>
        <dsp:cNvSpPr/>
      </dsp:nvSpPr>
      <dsp:spPr>
        <a:xfrm>
          <a:off x="1669254" y="2877046"/>
          <a:ext cx="1193926" cy="119392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303D2F-D7A5-4035-B7DF-4147AD002CFF}">
      <dsp:nvSpPr>
        <dsp:cNvPr id="0" name=""/>
        <dsp:cNvSpPr/>
      </dsp:nvSpPr>
      <dsp:spPr>
        <a:xfrm>
          <a:off x="1923697" y="3131489"/>
          <a:ext cx="685039" cy="6850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1BD18F4-EE0E-485F-AE79-C6DE90711C88}">
      <dsp:nvSpPr>
        <dsp:cNvPr id="0" name=""/>
        <dsp:cNvSpPr/>
      </dsp:nvSpPr>
      <dsp:spPr>
        <a:xfrm>
          <a:off x="1287589" y="4442851"/>
          <a:ext cx="19572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Key stage three and four</a:t>
          </a:r>
          <a:endParaRPr lang="en-US" sz="1200" kern="1200"/>
        </a:p>
      </dsp:txBody>
      <dsp:txXfrm>
        <a:off x="1287589" y="4442851"/>
        <a:ext cx="1957256" cy="720000"/>
      </dsp:txXfrm>
    </dsp:sp>
    <dsp:sp modelId="{E62B3D11-7A5A-4D0E-8DCE-CFDC85F2368F}">
      <dsp:nvSpPr>
        <dsp:cNvPr id="0" name=""/>
        <dsp:cNvSpPr/>
      </dsp:nvSpPr>
      <dsp:spPr>
        <a:xfrm>
          <a:off x="3969030" y="2877046"/>
          <a:ext cx="1193926" cy="119392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FDB599-BBC8-492D-AF03-5F74B20A2BAC}">
      <dsp:nvSpPr>
        <dsp:cNvPr id="0" name=""/>
        <dsp:cNvSpPr/>
      </dsp:nvSpPr>
      <dsp:spPr>
        <a:xfrm>
          <a:off x="4223474" y="3131489"/>
          <a:ext cx="685039" cy="68503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8D615A2-D131-4EE3-8496-DB1E0C565D6E}">
      <dsp:nvSpPr>
        <dsp:cNvPr id="0" name=""/>
        <dsp:cNvSpPr/>
      </dsp:nvSpPr>
      <dsp:spPr>
        <a:xfrm>
          <a:off x="3587365" y="4442851"/>
          <a:ext cx="19572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Obtained qualifications</a:t>
          </a:r>
          <a:endParaRPr lang="en-US" sz="1200" kern="1200"/>
        </a:p>
      </dsp:txBody>
      <dsp:txXfrm>
        <a:off x="3587365" y="4442851"/>
        <a:ext cx="1957256"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4F6E0A-34AB-4ACF-B057-70AA54AE7499}" type="datetimeFigureOut">
              <a:rPr lang="en-GB" smtClean="0"/>
              <a:t>12/02/2020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35A013-8F22-437C-8076-34C8B3437C5F}" type="slidenum">
              <a:rPr lang="en-GB" smtClean="0"/>
              <a:t>‹#›</a:t>
            </a:fld>
            <a:endParaRPr lang="en-GB"/>
          </a:p>
        </p:txBody>
      </p:sp>
    </p:spTree>
    <p:extLst>
      <p:ext uri="{BB962C8B-B14F-4D97-AF65-F5344CB8AC3E}">
        <p14:creationId xmlns:p14="http://schemas.microsoft.com/office/powerpoint/2010/main" val="27278271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 this presentation will critically </a:t>
            </a:r>
            <a:r>
              <a:rPr lang="en-GB" sz="1200" dirty="0"/>
              <a:t>explore the role of creative approaches in professional practice and how these can have an impact on the health and well-being of children and young people.</a:t>
            </a:r>
          </a:p>
          <a:p>
            <a:endParaRPr lang="en-GB" sz="1200" dirty="0"/>
          </a:p>
          <a:p>
            <a:r>
              <a:rPr lang="en-GB" sz="1200" dirty="0"/>
              <a:t>Within the presentation there will be Definitions of health, wellbeing and creativity, Benefits of creativity, Examples of the approaches – brief overview, Formal vs informal creativity approaches in professional practice, Any relevant theorists whose work can link and finally the creative approach chosen for presentation</a:t>
            </a:r>
          </a:p>
          <a:p>
            <a:endParaRPr lang="en-GB" dirty="0"/>
          </a:p>
        </p:txBody>
      </p:sp>
      <p:sp>
        <p:nvSpPr>
          <p:cNvPr id="4" name="Slide Number Placeholder 3"/>
          <p:cNvSpPr>
            <a:spLocks noGrp="1"/>
          </p:cNvSpPr>
          <p:nvPr>
            <p:ph type="sldNum" sz="quarter" idx="5"/>
          </p:nvPr>
        </p:nvSpPr>
        <p:spPr/>
        <p:txBody>
          <a:bodyPr/>
          <a:lstStyle/>
          <a:p>
            <a:fld id="{CF35A013-8F22-437C-8076-34C8B3437C5F}" type="slidenum">
              <a:rPr lang="en-GB" smtClean="0"/>
              <a:t>2</a:t>
            </a:fld>
            <a:endParaRPr lang="en-GB"/>
          </a:p>
        </p:txBody>
      </p:sp>
    </p:spTree>
    <p:extLst>
      <p:ext uri="{BB962C8B-B14F-4D97-AF65-F5344CB8AC3E}">
        <p14:creationId xmlns:p14="http://schemas.microsoft.com/office/powerpoint/2010/main" val="34575308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thinking of an individuals health and wellbeing it is important to understand what both words mean at first. As you can see here are two definitions one for each word.  The world health organisation define health as a state of complete physical, mental and social well-being and not merely the absence of disease or infirmity. The new economics foundation definition for wellbeing </a:t>
            </a:r>
            <a:r>
              <a:rPr lang="en-GB" sz="1200" dirty="0"/>
              <a:t>can be understood as how people feel and how they function, both on a personal and a social level, and how they evaluate their lives as a whole. It was important to have two different sources for these definitions as different individuals define phrases differently depending on the perspective in which they have understood the term.</a:t>
            </a:r>
            <a:endParaRPr lang="en-GB" dirty="0"/>
          </a:p>
        </p:txBody>
      </p:sp>
      <p:sp>
        <p:nvSpPr>
          <p:cNvPr id="4" name="Slide Number Placeholder 3"/>
          <p:cNvSpPr>
            <a:spLocks noGrp="1"/>
          </p:cNvSpPr>
          <p:nvPr>
            <p:ph type="sldNum" sz="quarter" idx="5"/>
          </p:nvPr>
        </p:nvSpPr>
        <p:spPr/>
        <p:txBody>
          <a:bodyPr/>
          <a:lstStyle/>
          <a:p>
            <a:fld id="{CF35A013-8F22-437C-8076-34C8B3437C5F}" type="slidenum">
              <a:rPr lang="en-GB" smtClean="0"/>
              <a:t>3</a:t>
            </a:fld>
            <a:endParaRPr lang="en-GB"/>
          </a:p>
        </p:txBody>
      </p:sp>
    </p:spTree>
    <p:extLst>
      <p:ext uri="{BB962C8B-B14F-4D97-AF65-F5344CB8AC3E}">
        <p14:creationId xmlns:p14="http://schemas.microsoft.com/office/powerpoint/2010/main" val="28700396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Like the previous slide it is important to understand terminology. </a:t>
            </a:r>
            <a:r>
              <a:rPr lang="en-GB" sz="1200" dirty="0"/>
              <a:t>Creativity is the concept of using your own imagination to think of ideas which can later be turned into realistic items and objects. The concept of creativity is branded by the capabilities to visualise the world in a unique way. It also means finding patterns which can be hidden at times as well as making connections between seemingly unrelated phenomena, and to generate solutions.</a:t>
            </a:r>
          </a:p>
          <a:p>
            <a:endParaRPr lang="en-GB" dirty="0"/>
          </a:p>
        </p:txBody>
      </p:sp>
      <p:sp>
        <p:nvSpPr>
          <p:cNvPr id="4" name="Slide Number Placeholder 3"/>
          <p:cNvSpPr>
            <a:spLocks noGrp="1"/>
          </p:cNvSpPr>
          <p:nvPr>
            <p:ph type="sldNum" sz="quarter" idx="5"/>
          </p:nvPr>
        </p:nvSpPr>
        <p:spPr/>
        <p:txBody>
          <a:bodyPr/>
          <a:lstStyle/>
          <a:p>
            <a:fld id="{CF35A013-8F22-437C-8076-34C8B3437C5F}" type="slidenum">
              <a:rPr lang="en-GB" smtClean="0"/>
              <a:t>4</a:t>
            </a:fld>
            <a:endParaRPr lang="en-GB"/>
          </a:p>
        </p:txBody>
      </p:sp>
    </p:spTree>
    <p:extLst>
      <p:ext uri="{BB962C8B-B14F-4D97-AF65-F5344CB8AC3E}">
        <p14:creationId xmlns:p14="http://schemas.microsoft.com/office/powerpoint/2010/main" val="3237563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number of creative approaches in professional practice which can have an impact on the health and well-being of children and young people. Some of these approaches can include things such as free play, informal and non formal approaches to education, sensory play with items such as clay and sand, dance sessions and den building which can also come under the remit of risky play.</a:t>
            </a:r>
          </a:p>
          <a:p>
            <a:r>
              <a:rPr lang="en-GB" dirty="0"/>
              <a:t>Free play – where the children and young people have the opportunities whilst under the appropriate levels of supervision to play and interact with their peers as they please in a safe environment free from any harm.</a:t>
            </a:r>
          </a:p>
          <a:p>
            <a:r>
              <a:rPr lang="en-GB" dirty="0"/>
              <a:t>Informal and non-formal education approaches – not all children and young people can benefit from a nationalised education in a mainstream school. This is why we have settings such as STF units within schools as well as PRU’s. personally I benefitted from the informal education approach within a PRU as my mainstream school did not acknowledge my learning difficulties.</a:t>
            </a:r>
          </a:p>
          <a:p>
            <a:r>
              <a:rPr lang="en-GB" dirty="0"/>
              <a:t>Sensory play with items such as clay and sand -  individuals with diagnosed conditions such as autism can often benefit from sensory based tasks as they can be used in a playful manner but some tasks can also be incorporated into an educational task</a:t>
            </a:r>
          </a:p>
          <a:p>
            <a:r>
              <a:rPr lang="en-GB" dirty="0"/>
              <a:t>Dance – several individuals may find dance sessions beneficial especially those with additional learning needs as a dance session can often engage them to then complete their educational based tasks.</a:t>
            </a:r>
          </a:p>
          <a:p>
            <a:r>
              <a:rPr lang="en-GB" dirty="0"/>
              <a:t>Den building/risky play - </a:t>
            </a:r>
          </a:p>
          <a:p>
            <a:endParaRPr lang="en-GB" dirty="0"/>
          </a:p>
        </p:txBody>
      </p:sp>
      <p:sp>
        <p:nvSpPr>
          <p:cNvPr id="4" name="Slide Number Placeholder 3"/>
          <p:cNvSpPr>
            <a:spLocks noGrp="1"/>
          </p:cNvSpPr>
          <p:nvPr>
            <p:ph type="sldNum" sz="quarter" idx="5"/>
          </p:nvPr>
        </p:nvSpPr>
        <p:spPr/>
        <p:txBody>
          <a:bodyPr/>
          <a:lstStyle/>
          <a:p>
            <a:fld id="{CF35A013-8F22-437C-8076-34C8B3437C5F}" type="slidenum">
              <a:rPr lang="en-GB" smtClean="0"/>
              <a:t>5</a:t>
            </a:fld>
            <a:endParaRPr lang="en-GB"/>
          </a:p>
        </p:txBody>
      </p:sp>
    </p:spTree>
    <p:extLst>
      <p:ext uri="{BB962C8B-B14F-4D97-AF65-F5344CB8AC3E}">
        <p14:creationId xmlns:p14="http://schemas.microsoft.com/office/powerpoint/2010/main" val="29678372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Freedom</a:t>
            </a:r>
            <a:r>
              <a:rPr lang="en-GB" sz="1200" b="0" i="0" kern="1200" dirty="0">
                <a:solidFill>
                  <a:schemeClr val="tx1"/>
                </a:solidFill>
                <a:effectLst/>
                <a:latin typeface="+mn-lt"/>
                <a:ea typeface="+mn-ea"/>
                <a:cs typeface="+mn-cs"/>
              </a:rPr>
              <a:t>: There is no right or wrong way to be creative. When we create, it gives us the opportunity to engage with the world without judging ourselves. To return to the feeling of freedom we may have experienced during childhood. Where we did not have to know or be an expert. It gives us permission to take risks, try new things, and strip away inhibitions in a healthy way.</a:t>
            </a:r>
          </a:p>
          <a:p>
            <a:r>
              <a:rPr lang="en-GB" sz="1200" b="1" i="0" kern="1200" dirty="0">
                <a:solidFill>
                  <a:schemeClr val="tx1"/>
                </a:solidFill>
                <a:effectLst/>
                <a:latin typeface="+mn-lt"/>
                <a:ea typeface="+mn-ea"/>
                <a:cs typeface="+mn-cs"/>
              </a:rPr>
              <a:t>Self-awareness and Expression:</a:t>
            </a:r>
            <a:r>
              <a:rPr lang="en-GB" sz="1200" b="0" i="0" kern="1200" dirty="0">
                <a:solidFill>
                  <a:schemeClr val="tx1"/>
                </a:solidFill>
                <a:effectLst/>
                <a:latin typeface="+mn-lt"/>
                <a:ea typeface="+mn-ea"/>
                <a:cs typeface="+mn-cs"/>
              </a:rPr>
              <a:t> Creativity is the route to authenticity. As we create we begin to access our thoughts, feelings and beliefs. When we take the time and energy to develop our own ideas, we learn to understand, trust and respect our inner self, in turn enabling us to better express ourselves. You may be surprised at the resources, thoughts and impulses that you discover there.</a:t>
            </a:r>
          </a:p>
          <a:p>
            <a:r>
              <a:rPr lang="en-GB" sz="1200" b="1" i="0" kern="1200" dirty="0">
                <a:solidFill>
                  <a:schemeClr val="tx1"/>
                </a:solidFill>
                <a:effectLst/>
                <a:latin typeface="+mn-lt"/>
                <a:ea typeface="+mn-ea"/>
                <a:cs typeface="+mn-cs"/>
              </a:rPr>
              <a:t>Faith and confidence in our instincts</a:t>
            </a:r>
            <a:r>
              <a:rPr lang="en-GB" sz="1200" b="0" i="0" kern="1200" dirty="0">
                <a:solidFill>
                  <a:schemeClr val="tx1"/>
                </a:solidFill>
                <a:effectLst/>
                <a:latin typeface="+mn-lt"/>
                <a:ea typeface="+mn-ea"/>
                <a:cs typeface="+mn-cs"/>
              </a:rPr>
              <a:t>: When we create, we may start to value our work, even if it is not published, displayed or presented to the public. We can learn to trust our instincts and gain confidence from expressing them. This confidence carries over into decisions we make in other areas of life.</a:t>
            </a:r>
          </a:p>
          <a:p>
            <a:r>
              <a:rPr lang="en-GB" sz="1200" b="1" i="0" kern="1200" dirty="0">
                <a:solidFill>
                  <a:schemeClr val="tx1"/>
                </a:solidFill>
                <a:effectLst/>
                <a:latin typeface="+mn-lt"/>
                <a:ea typeface="+mn-ea"/>
                <a:cs typeface="+mn-cs"/>
              </a:rPr>
              <a:t>Stress Relief</a:t>
            </a:r>
            <a:r>
              <a:rPr lang="en-GB" sz="1200" b="0" i="0" kern="1200" dirty="0">
                <a:solidFill>
                  <a:schemeClr val="tx1"/>
                </a:solidFill>
                <a:effectLst/>
                <a:latin typeface="+mn-lt"/>
                <a:ea typeface="+mn-ea"/>
                <a:cs typeface="+mn-cs"/>
              </a:rPr>
              <a:t>: Being creative is meditative. Taking the time to use our hands, minds, and energy doing something we enjoy and that makes us happy is of highest importance in life. Creativity is fun, and doing anything that brings joy reduces our stress levels and improves our quality of life.</a:t>
            </a:r>
          </a:p>
          <a:p>
            <a:r>
              <a:rPr lang="en-GB" sz="1200" b="1" i="0" kern="1200" dirty="0">
                <a:solidFill>
                  <a:schemeClr val="tx1"/>
                </a:solidFill>
                <a:effectLst/>
                <a:latin typeface="+mn-lt"/>
                <a:ea typeface="+mn-ea"/>
                <a:cs typeface="+mn-cs"/>
              </a:rPr>
              <a:t>Problem solving:</a:t>
            </a:r>
            <a:r>
              <a:rPr lang="en-GB" sz="1200" b="0" i="0" kern="1200" dirty="0">
                <a:solidFill>
                  <a:schemeClr val="tx1"/>
                </a:solidFill>
                <a:effectLst/>
                <a:latin typeface="+mn-lt"/>
                <a:ea typeface="+mn-ea"/>
                <a:cs typeface="+mn-cs"/>
              </a:rPr>
              <a:t> There isn't a manual to being an artist, and there isn't a manual for being alive. Obstacles and challenges throughout life are inevitable. However, when we make creativity a habit, we continue to learn new, resourceful ways of solving problems in our artwork, and in life.</a:t>
            </a:r>
          </a:p>
          <a:p>
            <a:r>
              <a:rPr lang="en-GB" sz="1200" b="0" i="0" kern="1200" dirty="0">
                <a:solidFill>
                  <a:schemeClr val="tx1"/>
                </a:solidFill>
                <a:effectLst/>
                <a:latin typeface="+mn-lt"/>
                <a:ea typeface="+mn-ea"/>
                <a:cs typeface="+mn-cs"/>
              </a:rPr>
              <a:t>What do you gain from being creative? Share your own creative boons here.</a:t>
            </a:r>
          </a:p>
          <a:p>
            <a:endParaRPr lang="en-GB" dirty="0"/>
          </a:p>
        </p:txBody>
      </p:sp>
      <p:sp>
        <p:nvSpPr>
          <p:cNvPr id="4" name="Slide Number Placeholder 3"/>
          <p:cNvSpPr>
            <a:spLocks noGrp="1"/>
          </p:cNvSpPr>
          <p:nvPr>
            <p:ph type="sldNum" sz="quarter" idx="5"/>
          </p:nvPr>
        </p:nvSpPr>
        <p:spPr/>
        <p:txBody>
          <a:bodyPr/>
          <a:lstStyle/>
          <a:p>
            <a:fld id="{CF35A013-8F22-437C-8076-34C8B3437C5F}" type="slidenum">
              <a:rPr lang="en-GB" smtClean="0"/>
              <a:t>6</a:t>
            </a:fld>
            <a:endParaRPr lang="en-GB"/>
          </a:p>
        </p:txBody>
      </p:sp>
    </p:spTree>
    <p:extLst>
      <p:ext uri="{BB962C8B-B14F-4D97-AF65-F5344CB8AC3E}">
        <p14:creationId xmlns:p14="http://schemas.microsoft.com/office/powerpoint/2010/main" val="3925825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Formal vs informal learning environments can benefit all children and young people. </a:t>
            </a:r>
            <a:r>
              <a:rPr lang="en-GB" sz="1200" dirty="0"/>
              <a:t>During the last decade there has been an awakening interest in considering not only formalised learning situations within institutional settings, but also all the various forms of informal learning practices outside schools. Informal learning outside institutional settings has been shown to contribute to important knowledge and aspects of an individuals education.</a:t>
            </a:r>
          </a:p>
          <a:p>
            <a:endParaRPr lang="en-GB" dirty="0"/>
          </a:p>
        </p:txBody>
      </p:sp>
      <p:sp>
        <p:nvSpPr>
          <p:cNvPr id="4" name="Slide Number Placeholder 3"/>
          <p:cNvSpPr>
            <a:spLocks noGrp="1"/>
          </p:cNvSpPr>
          <p:nvPr>
            <p:ph type="sldNum" sz="quarter" idx="5"/>
          </p:nvPr>
        </p:nvSpPr>
        <p:spPr/>
        <p:txBody>
          <a:bodyPr/>
          <a:lstStyle/>
          <a:p>
            <a:fld id="{CF35A013-8F22-437C-8076-34C8B3437C5F}" type="slidenum">
              <a:rPr lang="en-GB" smtClean="0"/>
              <a:t>7</a:t>
            </a:fld>
            <a:endParaRPr lang="en-GB"/>
          </a:p>
        </p:txBody>
      </p:sp>
    </p:spTree>
    <p:extLst>
      <p:ext uri="{BB962C8B-B14F-4D97-AF65-F5344CB8AC3E}">
        <p14:creationId xmlns:p14="http://schemas.microsoft.com/office/powerpoint/2010/main" val="15695628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Vygotsky is one of the theorists who believe in creative approaches. </a:t>
            </a:r>
            <a:r>
              <a:rPr lang="en-GB" sz="1200" dirty="0"/>
              <a:t>Vygotsky believed that creativity arises from any human activity that produces something new. Creative acts could produce anything from physical objects to a music score to a new mental construct. Creativity is therefore present when major artistic, scientific and technical discoveries are made</a:t>
            </a:r>
          </a:p>
          <a:p>
            <a:endParaRPr lang="en-GB" dirty="0"/>
          </a:p>
        </p:txBody>
      </p:sp>
      <p:sp>
        <p:nvSpPr>
          <p:cNvPr id="4" name="Slide Number Placeholder 3"/>
          <p:cNvSpPr>
            <a:spLocks noGrp="1"/>
          </p:cNvSpPr>
          <p:nvPr>
            <p:ph type="sldNum" sz="quarter" idx="5"/>
          </p:nvPr>
        </p:nvSpPr>
        <p:spPr/>
        <p:txBody>
          <a:bodyPr/>
          <a:lstStyle/>
          <a:p>
            <a:fld id="{CF35A013-8F22-437C-8076-34C8B3437C5F}" type="slidenum">
              <a:rPr lang="en-GB" smtClean="0"/>
              <a:t>8</a:t>
            </a:fld>
            <a:endParaRPr lang="en-GB"/>
          </a:p>
        </p:txBody>
      </p:sp>
    </p:spTree>
    <p:extLst>
      <p:ext uri="{BB962C8B-B14F-4D97-AF65-F5344CB8AC3E}">
        <p14:creationId xmlns:p14="http://schemas.microsoft.com/office/powerpoint/2010/main" val="16392487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the image</a:t>
            </a:r>
          </a:p>
        </p:txBody>
      </p:sp>
      <p:sp>
        <p:nvSpPr>
          <p:cNvPr id="4" name="Slide Number Placeholder 3"/>
          <p:cNvSpPr>
            <a:spLocks noGrp="1"/>
          </p:cNvSpPr>
          <p:nvPr>
            <p:ph type="sldNum" sz="quarter" idx="5"/>
          </p:nvPr>
        </p:nvSpPr>
        <p:spPr/>
        <p:txBody>
          <a:bodyPr/>
          <a:lstStyle/>
          <a:p>
            <a:fld id="{CF35A013-8F22-437C-8076-34C8B3437C5F}" type="slidenum">
              <a:rPr lang="en-GB" smtClean="0"/>
              <a:t>9</a:t>
            </a:fld>
            <a:endParaRPr lang="en-GB"/>
          </a:p>
        </p:txBody>
      </p:sp>
    </p:spTree>
    <p:extLst>
      <p:ext uri="{BB962C8B-B14F-4D97-AF65-F5344CB8AC3E}">
        <p14:creationId xmlns:p14="http://schemas.microsoft.com/office/powerpoint/2010/main" val="27819252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2C5DB78-17D7-4048-8163-41AF887C3F4F}" type="datetimeFigureOut">
              <a:rPr lang="en-GB" smtClean="0"/>
              <a:t>12/02/2020</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B54E6EA2-DF6C-4398-B007-261DED0BE818}" type="slidenum">
              <a:rPr lang="en-GB" smtClean="0"/>
              <a:t>‹#›</a:t>
            </a:fld>
            <a:endParaRPr lang="en-GB"/>
          </a:p>
        </p:txBody>
      </p:sp>
    </p:spTree>
    <p:extLst>
      <p:ext uri="{BB962C8B-B14F-4D97-AF65-F5344CB8AC3E}">
        <p14:creationId xmlns:p14="http://schemas.microsoft.com/office/powerpoint/2010/main" val="1415095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C5DB78-17D7-4048-8163-41AF887C3F4F}" type="datetimeFigureOut">
              <a:rPr lang="en-GB" smtClean="0"/>
              <a:t>12/02/2020</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54E6EA2-DF6C-4398-B007-261DED0BE818}" type="slidenum">
              <a:rPr lang="en-GB" smtClean="0"/>
              <a:t>‹#›</a:t>
            </a:fld>
            <a:endParaRPr lang="en-GB"/>
          </a:p>
        </p:txBody>
      </p:sp>
    </p:spTree>
    <p:extLst>
      <p:ext uri="{BB962C8B-B14F-4D97-AF65-F5344CB8AC3E}">
        <p14:creationId xmlns:p14="http://schemas.microsoft.com/office/powerpoint/2010/main" val="17383645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2C5DB78-17D7-4048-8163-41AF887C3F4F}" type="datetimeFigureOut">
              <a:rPr lang="en-GB" smtClean="0"/>
              <a:t>12/02/2020</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54E6EA2-DF6C-4398-B007-261DED0BE818}" type="slidenum">
              <a:rPr lang="en-GB" smtClean="0"/>
              <a:t>‹#›</a:t>
            </a:fld>
            <a:endParaRPr lang="en-GB"/>
          </a:p>
        </p:txBody>
      </p:sp>
    </p:spTree>
    <p:extLst>
      <p:ext uri="{BB962C8B-B14F-4D97-AF65-F5344CB8AC3E}">
        <p14:creationId xmlns:p14="http://schemas.microsoft.com/office/powerpoint/2010/main" val="3143925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2C5DB78-17D7-4048-8163-41AF887C3F4F}" type="datetimeFigureOut">
              <a:rPr lang="en-GB" smtClean="0"/>
              <a:t>12/02/2020</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B54E6EA2-DF6C-4398-B007-261DED0BE818}" type="slidenum">
              <a:rPr lang="en-GB" smtClean="0"/>
              <a:t>‹#›</a:t>
            </a:fld>
            <a:endParaRPr lang="en-GB"/>
          </a:p>
        </p:txBody>
      </p:sp>
    </p:spTree>
    <p:extLst>
      <p:ext uri="{BB962C8B-B14F-4D97-AF65-F5344CB8AC3E}">
        <p14:creationId xmlns:p14="http://schemas.microsoft.com/office/powerpoint/2010/main" val="26515169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2C5DB78-17D7-4048-8163-41AF887C3F4F}" type="datetimeFigureOut">
              <a:rPr lang="en-GB" smtClean="0"/>
              <a:t>12/02/2020</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B54E6EA2-DF6C-4398-B007-261DED0BE818}" type="slidenum">
              <a:rPr lang="en-GB" smtClean="0"/>
              <a:t>‹#›</a:t>
            </a:fld>
            <a:endParaRPr lang="en-GB"/>
          </a:p>
        </p:txBody>
      </p:sp>
    </p:spTree>
    <p:extLst>
      <p:ext uri="{BB962C8B-B14F-4D97-AF65-F5344CB8AC3E}">
        <p14:creationId xmlns:p14="http://schemas.microsoft.com/office/powerpoint/2010/main" val="17133438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2C5DB78-17D7-4048-8163-41AF887C3F4F}" type="datetimeFigureOut">
              <a:rPr lang="en-GB" smtClean="0"/>
              <a:t>12/02/2020</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B54E6EA2-DF6C-4398-B007-261DED0BE818}" type="slidenum">
              <a:rPr lang="en-GB" smtClean="0"/>
              <a:t>‹#›</a:t>
            </a:fld>
            <a:endParaRPr lang="en-GB"/>
          </a:p>
        </p:txBody>
      </p:sp>
    </p:spTree>
    <p:extLst>
      <p:ext uri="{BB962C8B-B14F-4D97-AF65-F5344CB8AC3E}">
        <p14:creationId xmlns:p14="http://schemas.microsoft.com/office/powerpoint/2010/main" val="15988603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2C5DB78-17D7-4048-8163-41AF887C3F4F}" type="datetimeFigureOut">
              <a:rPr lang="en-GB" smtClean="0"/>
              <a:t>12/02/2020</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B54E6EA2-DF6C-4398-B007-261DED0BE818}" type="slidenum">
              <a:rPr lang="en-GB" smtClean="0"/>
              <a:t>‹#›</a:t>
            </a:fld>
            <a:endParaRPr lang="en-GB"/>
          </a:p>
        </p:txBody>
      </p:sp>
    </p:spTree>
    <p:extLst>
      <p:ext uri="{BB962C8B-B14F-4D97-AF65-F5344CB8AC3E}">
        <p14:creationId xmlns:p14="http://schemas.microsoft.com/office/powerpoint/2010/main" val="40083331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2C5DB78-17D7-4048-8163-41AF887C3F4F}" type="datetimeFigureOut">
              <a:rPr lang="en-GB" smtClean="0"/>
              <a:t>12/02/2020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B54E6EA2-DF6C-4398-B007-261DED0BE818}" type="slidenum">
              <a:rPr lang="en-GB" smtClean="0"/>
              <a:t>‹#›</a:t>
            </a:fld>
            <a:endParaRPr lang="en-GB"/>
          </a:p>
        </p:txBody>
      </p:sp>
    </p:spTree>
    <p:extLst>
      <p:ext uri="{BB962C8B-B14F-4D97-AF65-F5344CB8AC3E}">
        <p14:creationId xmlns:p14="http://schemas.microsoft.com/office/powerpoint/2010/main" val="40972234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2C5DB78-17D7-4048-8163-41AF887C3F4F}" type="datetimeFigureOut">
              <a:rPr lang="en-GB" smtClean="0"/>
              <a:t>12/02/2020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54E6EA2-DF6C-4398-B007-261DED0BE818}" type="slidenum">
              <a:rPr lang="en-GB" smtClean="0"/>
              <a:t>‹#›</a:t>
            </a:fld>
            <a:endParaRPr lang="en-GB"/>
          </a:p>
        </p:txBody>
      </p:sp>
    </p:spTree>
    <p:extLst>
      <p:ext uri="{BB962C8B-B14F-4D97-AF65-F5344CB8AC3E}">
        <p14:creationId xmlns:p14="http://schemas.microsoft.com/office/powerpoint/2010/main" val="29620222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2C5DB78-17D7-4048-8163-41AF887C3F4F}" type="datetimeFigureOut">
              <a:rPr lang="en-GB" smtClean="0"/>
              <a:t>12/02/2020</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54E6EA2-DF6C-4398-B007-261DED0BE818}" type="slidenum">
              <a:rPr lang="en-GB" smtClean="0"/>
              <a:t>‹#›</a:t>
            </a:fld>
            <a:endParaRPr lang="en-GB"/>
          </a:p>
        </p:txBody>
      </p:sp>
    </p:spTree>
    <p:extLst>
      <p:ext uri="{BB962C8B-B14F-4D97-AF65-F5344CB8AC3E}">
        <p14:creationId xmlns:p14="http://schemas.microsoft.com/office/powerpoint/2010/main" val="3937637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2C5DB78-17D7-4048-8163-41AF887C3F4F}" type="datetimeFigureOut">
              <a:rPr lang="en-GB" smtClean="0"/>
              <a:t>12/02/2020</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54E6EA2-DF6C-4398-B007-261DED0BE818}"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0967864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62C5DB78-17D7-4048-8163-41AF887C3F4F}" type="datetimeFigureOut">
              <a:rPr lang="en-GB" smtClean="0"/>
              <a:t>12/02/2020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54E6EA2-DF6C-4398-B007-261DED0BE818}" type="slidenum">
              <a:rPr lang="en-GB" smtClean="0"/>
              <a:t>‹#›</a:t>
            </a:fld>
            <a:endParaRPr lang="en-GB"/>
          </a:p>
        </p:txBody>
      </p:sp>
    </p:spTree>
    <p:extLst>
      <p:ext uri="{BB962C8B-B14F-4D97-AF65-F5344CB8AC3E}">
        <p14:creationId xmlns:p14="http://schemas.microsoft.com/office/powerpoint/2010/main" val="15080837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62C5DB78-17D7-4048-8163-41AF887C3F4F}" type="datetimeFigureOut">
              <a:rPr lang="en-GB" smtClean="0"/>
              <a:t>12/02/2020</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54E6EA2-DF6C-4398-B007-261DED0BE818}"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9281361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62C5DB78-17D7-4048-8163-41AF887C3F4F}" type="datetimeFigureOut">
              <a:rPr lang="en-GB" smtClean="0"/>
              <a:t>12/02/2020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54E6EA2-DF6C-4398-B007-261DED0BE818}" type="slidenum">
              <a:rPr lang="en-GB" smtClean="0"/>
              <a:t>‹#›</a:t>
            </a:fld>
            <a:endParaRPr lang="en-GB"/>
          </a:p>
        </p:txBody>
      </p:sp>
    </p:spTree>
    <p:extLst>
      <p:ext uri="{BB962C8B-B14F-4D97-AF65-F5344CB8AC3E}">
        <p14:creationId xmlns:p14="http://schemas.microsoft.com/office/powerpoint/2010/main" val="22975398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C5DB78-17D7-4048-8163-41AF887C3F4F}" type="datetimeFigureOut">
              <a:rPr lang="en-GB" smtClean="0"/>
              <a:t>12/02/2020</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54E6EA2-DF6C-4398-B007-261DED0BE818}" type="slidenum">
              <a:rPr lang="en-GB" smtClean="0"/>
              <a:t>‹#›</a:t>
            </a:fld>
            <a:endParaRPr lang="en-GB"/>
          </a:p>
        </p:txBody>
      </p:sp>
    </p:spTree>
    <p:extLst>
      <p:ext uri="{BB962C8B-B14F-4D97-AF65-F5344CB8AC3E}">
        <p14:creationId xmlns:p14="http://schemas.microsoft.com/office/powerpoint/2010/main" val="25116501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C5DB78-17D7-4048-8163-41AF887C3F4F}" type="datetimeFigureOut">
              <a:rPr lang="en-GB" smtClean="0"/>
              <a:t>12/02/2020</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54E6EA2-DF6C-4398-B007-261DED0BE818}" type="slidenum">
              <a:rPr lang="en-GB" smtClean="0"/>
              <a:t>‹#›</a:t>
            </a:fld>
            <a:endParaRPr lang="en-GB"/>
          </a:p>
        </p:txBody>
      </p:sp>
    </p:spTree>
    <p:extLst>
      <p:ext uri="{BB962C8B-B14F-4D97-AF65-F5344CB8AC3E}">
        <p14:creationId xmlns:p14="http://schemas.microsoft.com/office/powerpoint/2010/main" val="15948892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62C5DB78-17D7-4048-8163-41AF887C3F4F}" type="datetimeFigureOut">
              <a:rPr lang="en-GB" smtClean="0"/>
              <a:t>12/02/2020</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B54E6EA2-DF6C-4398-B007-261DED0BE818}" type="slidenum">
              <a:rPr lang="en-GB" smtClean="0"/>
              <a:t>‹#›</a:t>
            </a:fld>
            <a:endParaRPr lang="en-GB"/>
          </a:p>
        </p:txBody>
      </p:sp>
    </p:spTree>
    <p:extLst>
      <p:ext uri="{BB962C8B-B14F-4D97-AF65-F5344CB8AC3E}">
        <p14:creationId xmlns:p14="http://schemas.microsoft.com/office/powerpoint/2010/main" val="98125291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google.co.uk/url?sa=i&amp;rct=j&amp;q=&amp;esrc=s&amp;source=images&amp;cd=&amp;ved=2ahUKEwiO6-vIuYrnAhWv34UKHWDKB7AQjRx6BAgBEAQ&amp;url=https://www.teachthought.com/learning/innovation-imagination-12-benefits-creativity/&amp;psig=AOvVaw0XwmGr3O-Fu1PDshMSlTYO&amp;ust=1579344146211367"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2" Type="http://schemas.openxmlformats.org/officeDocument/2006/relationships/image" Target="../media/image32.gi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slide" Target="slide12.xml"/><Relationship Id="rId2" Type="http://schemas.openxmlformats.org/officeDocument/2006/relationships/image" Target="../media/image33.png"/><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0CE2B-20BA-4654-B0AB-D78356210960}"/>
              </a:ext>
            </a:extLst>
          </p:cNvPr>
          <p:cNvSpPr>
            <a:spLocks noGrp="1"/>
          </p:cNvSpPr>
          <p:nvPr>
            <p:ph type="ctrTitle"/>
          </p:nvPr>
        </p:nvSpPr>
        <p:spPr>
          <a:xfrm>
            <a:off x="2589212" y="791817"/>
            <a:ext cx="8915399" cy="2262781"/>
          </a:xfrm>
        </p:spPr>
        <p:txBody>
          <a:bodyPr>
            <a:noAutofit/>
          </a:bodyPr>
          <a:lstStyle/>
          <a:p>
            <a:pPr algn="ctr"/>
            <a:r>
              <a:rPr lang="en-GB" sz="3200" dirty="0"/>
              <a:t>Critically explore the role of creative approaches in professional practice and how these can have an impact on the health and well-being of children and young people</a:t>
            </a:r>
          </a:p>
        </p:txBody>
      </p:sp>
      <p:sp>
        <p:nvSpPr>
          <p:cNvPr id="3" name="Subtitle 2">
            <a:extLst>
              <a:ext uri="{FF2B5EF4-FFF2-40B4-BE49-F238E27FC236}">
                <a16:creationId xmlns:a16="http://schemas.microsoft.com/office/drawing/2014/main" id="{0FB1D176-0EEC-4DE7-AB59-1A12AB7A1D71}"/>
              </a:ext>
            </a:extLst>
          </p:cNvPr>
          <p:cNvSpPr>
            <a:spLocks noGrp="1"/>
          </p:cNvSpPr>
          <p:nvPr>
            <p:ph type="subTitle" idx="1"/>
          </p:nvPr>
        </p:nvSpPr>
        <p:spPr/>
        <p:txBody>
          <a:bodyPr/>
          <a:lstStyle/>
          <a:p>
            <a:r>
              <a:rPr lang="en-GB" dirty="0"/>
              <a:t>Student number: 1400723</a:t>
            </a:r>
          </a:p>
          <a:p>
            <a:r>
              <a:rPr lang="en-GB" dirty="0"/>
              <a:t>Module Code: ECCH7001</a:t>
            </a:r>
          </a:p>
        </p:txBody>
      </p:sp>
    </p:spTree>
    <p:extLst>
      <p:ext uri="{BB962C8B-B14F-4D97-AF65-F5344CB8AC3E}">
        <p14:creationId xmlns:p14="http://schemas.microsoft.com/office/powerpoint/2010/main" val="32092200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1336C-BD9B-45AD-A021-E4337E29B3A1}"/>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5DA67C76-39BF-4B65-BD15-326FEF4D817F}"/>
              </a:ext>
            </a:extLst>
          </p:cNvPr>
          <p:cNvSpPr>
            <a:spLocks noGrp="1"/>
          </p:cNvSpPr>
          <p:nvPr>
            <p:ph idx="1"/>
          </p:nvPr>
        </p:nvSpPr>
        <p:spPr/>
        <p:txBody>
          <a:bodyPr/>
          <a:lstStyle/>
          <a:p>
            <a:pPr>
              <a:lnSpc>
                <a:spcPct val="150000"/>
              </a:lnSpc>
            </a:pPr>
            <a:r>
              <a:rPr lang="en-GB" sz="2000" dirty="0"/>
              <a:t>Definitions of health, wellbeing and creativity</a:t>
            </a:r>
          </a:p>
          <a:p>
            <a:pPr>
              <a:lnSpc>
                <a:spcPct val="150000"/>
              </a:lnSpc>
            </a:pPr>
            <a:r>
              <a:rPr lang="en-GB" sz="2000" dirty="0"/>
              <a:t>Benefits of creativity</a:t>
            </a:r>
          </a:p>
          <a:p>
            <a:pPr>
              <a:lnSpc>
                <a:spcPct val="150000"/>
              </a:lnSpc>
            </a:pPr>
            <a:r>
              <a:rPr lang="en-GB" sz="2000" dirty="0"/>
              <a:t>Examples of the approaches – brief overview</a:t>
            </a:r>
          </a:p>
          <a:p>
            <a:pPr>
              <a:lnSpc>
                <a:spcPct val="150000"/>
              </a:lnSpc>
            </a:pPr>
            <a:r>
              <a:rPr lang="en-GB" sz="2000" dirty="0"/>
              <a:t>Formal vs informal creativity approaches in professional practice</a:t>
            </a:r>
          </a:p>
          <a:p>
            <a:pPr>
              <a:lnSpc>
                <a:spcPct val="150000"/>
              </a:lnSpc>
            </a:pPr>
            <a:r>
              <a:rPr lang="en-GB" sz="2000" dirty="0"/>
              <a:t>Lev Vygotsky &amp; Ken Robinson</a:t>
            </a:r>
          </a:p>
          <a:p>
            <a:pPr>
              <a:lnSpc>
                <a:spcPct val="150000"/>
              </a:lnSpc>
            </a:pPr>
            <a:r>
              <a:rPr lang="en-GB" sz="2000" dirty="0"/>
              <a:t>Creative approach chosen for presentation</a:t>
            </a:r>
          </a:p>
          <a:p>
            <a:endParaRPr lang="en-GB" dirty="0"/>
          </a:p>
          <a:p>
            <a:endParaRPr lang="en-GB" dirty="0"/>
          </a:p>
        </p:txBody>
      </p:sp>
    </p:spTree>
    <p:extLst>
      <p:ext uri="{BB962C8B-B14F-4D97-AF65-F5344CB8AC3E}">
        <p14:creationId xmlns:p14="http://schemas.microsoft.com/office/powerpoint/2010/main" val="9343106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625B1-98CB-446E-AF64-2C6D77530A58}"/>
              </a:ext>
            </a:extLst>
          </p:cNvPr>
          <p:cNvSpPr>
            <a:spLocks noGrp="1"/>
          </p:cNvSpPr>
          <p:nvPr>
            <p:ph type="title"/>
          </p:nvPr>
        </p:nvSpPr>
        <p:spPr/>
        <p:txBody>
          <a:bodyPr/>
          <a:lstStyle/>
          <a:p>
            <a:r>
              <a:rPr lang="en-GB" dirty="0"/>
              <a:t>What is health and well-being?</a:t>
            </a:r>
          </a:p>
        </p:txBody>
      </p:sp>
      <p:sp>
        <p:nvSpPr>
          <p:cNvPr id="4" name="Text Placeholder 3">
            <a:extLst>
              <a:ext uri="{FF2B5EF4-FFF2-40B4-BE49-F238E27FC236}">
                <a16:creationId xmlns:a16="http://schemas.microsoft.com/office/drawing/2014/main" id="{3FEA197B-69DD-4498-8201-0177F53E80F2}"/>
              </a:ext>
            </a:extLst>
          </p:cNvPr>
          <p:cNvSpPr>
            <a:spLocks noGrp="1"/>
          </p:cNvSpPr>
          <p:nvPr>
            <p:ph type="body" idx="1"/>
          </p:nvPr>
        </p:nvSpPr>
        <p:spPr/>
        <p:txBody>
          <a:bodyPr/>
          <a:lstStyle/>
          <a:p>
            <a:r>
              <a:rPr lang="en-GB" dirty="0"/>
              <a:t>What is health?</a:t>
            </a:r>
          </a:p>
        </p:txBody>
      </p:sp>
      <p:sp>
        <p:nvSpPr>
          <p:cNvPr id="5" name="Content Placeholder 4">
            <a:extLst>
              <a:ext uri="{FF2B5EF4-FFF2-40B4-BE49-F238E27FC236}">
                <a16:creationId xmlns:a16="http://schemas.microsoft.com/office/drawing/2014/main" id="{C1C4D9AB-EB95-4717-973D-D01C18429D46}"/>
              </a:ext>
            </a:extLst>
          </p:cNvPr>
          <p:cNvSpPr>
            <a:spLocks noGrp="1"/>
          </p:cNvSpPr>
          <p:nvPr>
            <p:ph sz="half" idx="2"/>
          </p:nvPr>
        </p:nvSpPr>
        <p:spPr>
          <a:xfrm>
            <a:off x="2589212" y="2548966"/>
            <a:ext cx="4342893" cy="3354060"/>
          </a:xfrm>
        </p:spPr>
        <p:txBody>
          <a:bodyPr>
            <a:normAutofit/>
          </a:bodyPr>
          <a:lstStyle/>
          <a:p>
            <a:pPr marL="0" indent="0" algn="ctr">
              <a:buNone/>
            </a:pPr>
            <a:r>
              <a:rPr lang="en-GB" sz="2400" dirty="0"/>
              <a:t>Health is a state of complete physical, mental and social well-being and not merely the absence of disease or infirmity (WHO, 2019)</a:t>
            </a:r>
          </a:p>
        </p:txBody>
      </p:sp>
      <p:sp>
        <p:nvSpPr>
          <p:cNvPr id="6" name="Text Placeholder 5">
            <a:extLst>
              <a:ext uri="{FF2B5EF4-FFF2-40B4-BE49-F238E27FC236}">
                <a16:creationId xmlns:a16="http://schemas.microsoft.com/office/drawing/2014/main" id="{C9E4A2FE-FC62-40DC-B255-8D72079AAB61}"/>
              </a:ext>
            </a:extLst>
          </p:cNvPr>
          <p:cNvSpPr>
            <a:spLocks noGrp="1"/>
          </p:cNvSpPr>
          <p:nvPr>
            <p:ph type="body" sz="quarter" idx="3"/>
          </p:nvPr>
        </p:nvSpPr>
        <p:spPr/>
        <p:txBody>
          <a:bodyPr/>
          <a:lstStyle/>
          <a:p>
            <a:r>
              <a:rPr lang="en-GB" dirty="0"/>
              <a:t>What is wellbeing?</a:t>
            </a:r>
          </a:p>
        </p:txBody>
      </p:sp>
      <p:sp>
        <p:nvSpPr>
          <p:cNvPr id="7" name="Content Placeholder 6">
            <a:extLst>
              <a:ext uri="{FF2B5EF4-FFF2-40B4-BE49-F238E27FC236}">
                <a16:creationId xmlns:a16="http://schemas.microsoft.com/office/drawing/2014/main" id="{E8EA385C-0C86-4CC4-98A5-DDD31C3D7911}"/>
              </a:ext>
            </a:extLst>
          </p:cNvPr>
          <p:cNvSpPr>
            <a:spLocks noGrp="1"/>
          </p:cNvSpPr>
          <p:nvPr>
            <p:ph sz="quarter" idx="4"/>
          </p:nvPr>
        </p:nvSpPr>
        <p:spPr/>
        <p:txBody>
          <a:bodyPr>
            <a:normAutofit/>
          </a:bodyPr>
          <a:lstStyle/>
          <a:p>
            <a:pPr marL="0" indent="0" algn="ctr">
              <a:buNone/>
            </a:pPr>
            <a:r>
              <a:rPr lang="en-GB" sz="2400" dirty="0"/>
              <a:t>Wellbeing can be understood as how people feel and how they function, both on a personal and a social level, and how they evaluate their lives as a whole (New economics foundation, 2012).</a:t>
            </a:r>
          </a:p>
        </p:txBody>
      </p:sp>
    </p:spTree>
    <p:extLst>
      <p:ext uri="{BB962C8B-B14F-4D97-AF65-F5344CB8AC3E}">
        <p14:creationId xmlns:p14="http://schemas.microsoft.com/office/powerpoint/2010/main" val="20118777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8B8381F-616B-4A93-88CB-A65ABEFE22A8}"/>
              </a:ext>
            </a:extLst>
          </p:cNvPr>
          <p:cNvSpPr>
            <a:spLocks noGrp="1"/>
          </p:cNvSpPr>
          <p:nvPr>
            <p:ph type="title"/>
          </p:nvPr>
        </p:nvSpPr>
        <p:spPr/>
        <p:txBody>
          <a:bodyPr/>
          <a:lstStyle/>
          <a:p>
            <a:r>
              <a:rPr lang="en-GB" dirty="0"/>
              <a:t>What is creativity?</a:t>
            </a:r>
          </a:p>
        </p:txBody>
      </p:sp>
      <p:sp>
        <p:nvSpPr>
          <p:cNvPr id="8" name="Content Placeholder 7">
            <a:extLst>
              <a:ext uri="{FF2B5EF4-FFF2-40B4-BE49-F238E27FC236}">
                <a16:creationId xmlns:a16="http://schemas.microsoft.com/office/drawing/2014/main" id="{801C88E0-FA26-447A-808D-56632D1FC757}"/>
              </a:ext>
            </a:extLst>
          </p:cNvPr>
          <p:cNvSpPr>
            <a:spLocks noGrp="1"/>
          </p:cNvSpPr>
          <p:nvPr>
            <p:ph idx="1"/>
          </p:nvPr>
        </p:nvSpPr>
        <p:spPr>
          <a:xfrm>
            <a:off x="2589212" y="1905000"/>
            <a:ext cx="8915400" cy="3777622"/>
          </a:xfrm>
        </p:spPr>
        <p:txBody>
          <a:bodyPr>
            <a:normAutofit lnSpcReduction="10000"/>
          </a:bodyPr>
          <a:lstStyle/>
          <a:p>
            <a:pPr marL="0" indent="0" algn="just">
              <a:lnSpc>
                <a:spcPct val="150000"/>
              </a:lnSpc>
              <a:buNone/>
            </a:pPr>
            <a:r>
              <a:rPr lang="en-GB" sz="2400" dirty="0"/>
              <a:t>Creativity is the concept of using your own imagination to think of ideas which can later be turned into realistic items and objects. The concept of creativity is branded by the capabilities to visualise the world in a unique way. It also means finding patterns which can be hidden at times as well as making connections between seemingly unrelated phenomena, and to generate solutions.</a:t>
            </a:r>
          </a:p>
        </p:txBody>
      </p:sp>
      <p:sp>
        <p:nvSpPr>
          <p:cNvPr id="3" name="TextBox 2">
            <a:extLst>
              <a:ext uri="{FF2B5EF4-FFF2-40B4-BE49-F238E27FC236}">
                <a16:creationId xmlns:a16="http://schemas.microsoft.com/office/drawing/2014/main" id="{CCA3A375-08AB-4084-9047-0D4F3CF115D0}"/>
              </a:ext>
            </a:extLst>
          </p:cNvPr>
          <p:cNvSpPr txBox="1"/>
          <p:nvPr/>
        </p:nvSpPr>
        <p:spPr>
          <a:xfrm>
            <a:off x="9117496" y="5883965"/>
            <a:ext cx="2570921" cy="369332"/>
          </a:xfrm>
          <a:prstGeom prst="rect">
            <a:avLst/>
          </a:prstGeom>
          <a:noFill/>
        </p:spPr>
        <p:txBody>
          <a:bodyPr wrap="square" rtlCol="0">
            <a:spAutoFit/>
          </a:bodyPr>
          <a:lstStyle/>
          <a:p>
            <a:r>
              <a:rPr lang="en-GB" dirty="0"/>
              <a:t>(CAW, 2020)</a:t>
            </a:r>
          </a:p>
        </p:txBody>
      </p:sp>
    </p:spTree>
    <p:extLst>
      <p:ext uri="{BB962C8B-B14F-4D97-AF65-F5344CB8AC3E}">
        <p14:creationId xmlns:p14="http://schemas.microsoft.com/office/powerpoint/2010/main" val="5184775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6065F8A9-9499-4A44-BDAD-F706130FD8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38132C2D-AFE4-478D-A86B-81059C205E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205BFD52-DD96-4666-8D77-C636870FD0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292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50F0EA-A45C-4ED2-82BA-0BB32992C46F}"/>
              </a:ext>
            </a:extLst>
          </p:cNvPr>
          <p:cNvSpPr>
            <a:spLocks noGrp="1"/>
          </p:cNvSpPr>
          <p:nvPr>
            <p:ph type="title"/>
          </p:nvPr>
        </p:nvSpPr>
        <p:spPr>
          <a:xfrm>
            <a:off x="9392813" y="3101093"/>
            <a:ext cx="2454052" cy="3029344"/>
          </a:xfrm>
        </p:spPr>
        <p:txBody>
          <a:bodyPr>
            <a:normAutofit/>
          </a:bodyPr>
          <a:lstStyle/>
          <a:p>
            <a:r>
              <a:rPr lang="en-GB" sz="2700">
                <a:solidFill>
                  <a:schemeClr val="bg1"/>
                </a:solidFill>
              </a:rPr>
              <a:t>Examples of the approaches – brief overview</a:t>
            </a:r>
          </a:p>
        </p:txBody>
      </p:sp>
      <p:sp>
        <p:nvSpPr>
          <p:cNvPr id="31" name="Freeform: Shape 30">
            <a:extLst>
              <a:ext uri="{FF2B5EF4-FFF2-40B4-BE49-F238E27FC236}">
                <a16:creationId xmlns:a16="http://schemas.microsoft.com/office/drawing/2014/main" id="{1941746C-2C12-4564-8342-A3055D836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8132921" y="3187343"/>
            <a:ext cx="1105119" cy="506624"/>
          </a:xfrm>
          <a:custGeom>
            <a:avLst/>
            <a:gdLst>
              <a:gd name="connsiteX0" fmla="*/ 0 w 1105119"/>
              <a:gd name="connsiteY0" fmla="*/ 506624 h 506624"/>
              <a:gd name="connsiteX1" fmla="*/ 759132 w 1105119"/>
              <a:gd name="connsiteY1" fmla="*/ 505572 h 506624"/>
              <a:gd name="connsiteX2" fmla="*/ 849827 w 1105119"/>
              <a:gd name="connsiteY2" fmla="*/ 505572 h 506624"/>
              <a:gd name="connsiteX3" fmla="*/ 864083 w 1105119"/>
              <a:gd name="connsiteY3" fmla="*/ 500804 h 506624"/>
              <a:gd name="connsiteX4" fmla="*/ 869065 w 1105119"/>
              <a:gd name="connsiteY4" fmla="*/ 496035 h 506624"/>
              <a:gd name="connsiteX5" fmla="*/ 1098034 w 1105119"/>
              <a:gd name="connsiteY5" fmla="*/ 267092 h 506624"/>
              <a:gd name="connsiteX6" fmla="*/ 1098034 w 1105119"/>
              <a:gd name="connsiteY6" fmla="*/ 238480 h 506624"/>
              <a:gd name="connsiteX7" fmla="*/ 869065 w 1105119"/>
              <a:gd name="connsiteY7" fmla="*/ 9537 h 506624"/>
              <a:gd name="connsiteX8" fmla="*/ 864083 w 1105119"/>
              <a:gd name="connsiteY8" fmla="*/ 4769 h 506624"/>
              <a:gd name="connsiteX9" fmla="*/ 849827 w 1105119"/>
              <a:gd name="connsiteY9" fmla="*/ 0 h 506624"/>
              <a:gd name="connsiteX10" fmla="*/ 759132 w 1105119"/>
              <a:gd name="connsiteY10" fmla="*/ 0 h 506624"/>
              <a:gd name="connsiteX11" fmla="*/ 0 w 1105119"/>
              <a:gd name="connsiteY11" fmla="*/ 2157 h 506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5119" h="506624">
                <a:moveTo>
                  <a:pt x="0" y="506624"/>
                </a:moveTo>
                <a:lnTo>
                  <a:pt x="759132" y="505572"/>
                </a:lnTo>
                <a:lnTo>
                  <a:pt x="849827" y="505572"/>
                </a:lnTo>
                <a:cubicBezTo>
                  <a:pt x="854636" y="505572"/>
                  <a:pt x="859446" y="500804"/>
                  <a:pt x="864083" y="500804"/>
                </a:cubicBezTo>
                <a:cubicBezTo>
                  <a:pt x="864083" y="496035"/>
                  <a:pt x="869065" y="496035"/>
                  <a:pt x="869065" y="496035"/>
                </a:cubicBezTo>
                <a:lnTo>
                  <a:pt x="1098034" y="267092"/>
                </a:lnTo>
                <a:cubicBezTo>
                  <a:pt x="1107481" y="257555"/>
                  <a:pt x="1107481" y="248018"/>
                  <a:pt x="1098034" y="238480"/>
                </a:cubicBezTo>
                <a:lnTo>
                  <a:pt x="869065" y="9537"/>
                </a:lnTo>
                <a:cubicBezTo>
                  <a:pt x="867519" y="7914"/>
                  <a:pt x="865629" y="6392"/>
                  <a:pt x="864083" y="4769"/>
                </a:cubicBezTo>
                <a:cubicBezTo>
                  <a:pt x="859446" y="0"/>
                  <a:pt x="854636" y="0"/>
                  <a:pt x="849827" y="0"/>
                </a:cubicBezTo>
                <a:lnTo>
                  <a:pt x="759132" y="0"/>
                </a:lnTo>
                <a:lnTo>
                  <a:pt x="0" y="2157"/>
                </a:lnTo>
                <a:close/>
              </a:path>
            </a:pathLst>
          </a:custGeom>
          <a:solidFill>
            <a:schemeClr val="accent1"/>
          </a:solidFill>
          <a:ln>
            <a:noFill/>
          </a:ln>
        </p:spPr>
      </p:sp>
      <p:graphicFrame>
        <p:nvGraphicFramePr>
          <p:cNvPr id="20" name="Content Placeholder 2">
            <a:extLst>
              <a:ext uri="{FF2B5EF4-FFF2-40B4-BE49-F238E27FC236}">
                <a16:creationId xmlns:a16="http://schemas.microsoft.com/office/drawing/2014/main" id="{A86A3E8A-6B9E-49CF-8F02-44D4D3616855}"/>
              </a:ext>
            </a:extLst>
          </p:cNvPr>
          <p:cNvGraphicFramePr>
            <a:graphicFrameLocks noGrp="1"/>
          </p:cNvGraphicFramePr>
          <p:nvPr>
            <p:ph idx="1"/>
            <p:extLst>
              <p:ext uri="{D42A27DB-BD31-4B8C-83A1-F6EECF244321}">
                <p14:modId xmlns:p14="http://schemas.microsoft.com/office/powerpoint/2010/main" val="985193269"/>
              </p:ext>
            </p:extLst>
          </p:nvPr>
        </p:nvGraphicFramePr>
        <p:xfrm>
          <a:off x="616444" y="641551"/>
          <a:ext cx="6832212" cy="52647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460283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3D9AEEE-1CCD-43C0-BA3E-16D60A6E2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B74863-1602-4F89-AC64-248B0B22A777}"/>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Benefits of creativity? A brief overview</a:t>
            </a:r>
          </a:p>
        </p:txBody>
      </p:sp>
      <p:sp>
        <p:nvSpPr>
          <p:cNvPr id="12" name="Freeform 11">
            <a:extLst>
              <a:ext uri="{FF2B5EF4-FFF2-40B4-BE49-F238E27FC236}">
                <a16:creationId xmlns:a16="http://schemas.microsoft.com/office/drawing/2014/main" id="{60F880A6-33D3-4EEC-A780-B73559B9F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4" name="Rectangle 13">
            <a:extLst>
              <a:ext uri="{FF2B5EF4-FFF2-40B4-BE49-F238E27FC236}">
                <a16:creationId xmlns:a16="http://schemas.microsoft.com/office/drawing/2014/main" id="{2C6246ED-0535-4496-A8F6-1E80CC4E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CEA4403-EC8A-41D3-A689-F3AC02E99E26}"/>
              </a:ext>
            </a:extLst>
          </p:cNvPr>
          <p:cNvGraphicFramePr>
            <a:graphicFrameLocks noGrp="1"/>
          </p:cNvGraphicFramePr>
          <p:nvPr>
            <p:ph idx="1"/>
            <p:extLst>
              <p:ext uri="{D42A27DB-BD31-4B8C-83A1-F6EECF244321}">
                <p14:modId xmlns:p14="http://schemas.microsoft.com/office/powerpoint/2010/main" val="2850108127"/>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2410FEDC-5944-489D-89CF-4E1E2683595A}"/>
              </a:ext>
            </a:extLst>
          </p:cNvPr>
          <p:cNvSpPr txBox="1"/>
          <p:nvPr/>
        </p:nvSpPr>
        <p:spPr>
          <a:xfrm>
            <a:off x="9391650" y="5906330"/>
            <a:ext cx="2153706" cy="369332"/>
          </a:xfrm>
          <a:prstGeom prst="rect">
            <a:avLst/>
          </a:prstGeom>
          <a:noFill/>
        </p:spPr>
        <p:txBody>
          <a:bodyPr wrap="square" rtlCol="0">
            <a:spAutoFit/>
          </a:bodyPr>
          <a:lstStyle/>
          <a:p>
            <a:r>
              <a:rPr lang="en-GB" dirty="0"/>
              <a:t>(</a:t>
            </a:r>
            <a:r>
              <a:rPr lang="en-GB" dirty="0" err="1"/>
              <a:t>Vanlint</a:t>
            </a:r>
            <a:r>
              <a:rPr lang="en-GB" dirty="0"/>
              <a:t>, 2017)</a:t>
            </a:r>
          </a:p>
        </p:txBody>
      </p:sp>
    </p:spTree>
    <p:extLst>
      <p:ext uri="{BB962C8B-B14F-4D97-AF65-F5344CB8AC3E}">
        <p14:creationId xmlns:p14="http://schemas.microsoft.com/office/powerpoint/2010/main" val="25010519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2254C-9A21-4F68-93C7-EC2688939D4A}"/>
              </a:ext>
            </a:extLst>
          </p:cNvPr>
          <p:cNvSpPr>
            <a:spLocks noGrp="1"/>
          </p:cNvSpPr>
          <p:nvPr>
            <p:ph type="title"/>
          </p:nvPr>
        </p:nvSpPr>
        <p:spPr/>
        <p:txBody>
          <a:bodyPr>
            <a:normAutofit fontScale="90000"/>
          </a:bodyPr>
          <a:lstStyle/>
          <a:p>
            <a:r>
              <a:rPr lang="en-GB" dirty="0"/>
              <a:t>Formal vs informal creativity approaches in professional practice</a:t>
            </a:r>
            <a:br>
              <a:rPr lang="en-GB" dirty="0"/>
            </a:br>
            <a:endParaRPr lang="en-GB" dirty="0"/>
          </a:p>
        </p:txBody>
      </p:sp>
      <p:sp>
        <p:nvSpPr>
          <p:cNvPr id="3" name="Content Placeholder 2">
            <a:extLst>
              <a:ext uri="{FF2B5EF4-FFF2-40B4-BE49-F238E27FC236}">
                <a16:creationId xmlns:a16="http://schemas.microsoft.com/office/drawing/2014/main" id="{A5B65BAD-536A-42FB-A405-838F60814F3A}"/>
              </a:ext>
            </a:extLst>
          </p:cNvPr>
          <p:cNvSpPr>
            <a:spLocks noGrp="1"/>
          </p:cNvSpPr>
          <p:nvPr>
            <p:ph idx="1"/>
          </p:nvPr>
        </p:nvSpPr>
        <p:spPr/>
        <p:txBody>
          <a:bodyPr>
            <a:normAutofit lnSpcReduction="10000"/>
          </a:bodyPr>
          <a:lstStyle/>
          <a:p>
            <a:pPr marL="0" indent="0" algn="just">
              <a:lnSpc>
                <a:spcPct val="150000"/>
              </a:lnSpc>
              <a:buNone/>
            </a:pPr>
            <a:r>
              <a:rPr lang="en-GB" sz="2400" dirty="0"/>
              <a:t>During the last decade there has been an awakening interest in considering not only formalised learning situations within institutional settings, but also all the various forms of informal learning practices outside schools. Informal learning outside institutional settings has been shown to contribute to important knowledge and aspects of an individual’s education.</a:t>
            </a:r>
          </a:p>
        </p:txBody>
      </p:sp>
    </p:spTree>
    <p:extLst>
      <p:ext uri="{BB962C8B-B14F-4D97-AF65-F5344CB8AC3E}">
        <p14:creationId xmlns:p14="http://schemas.microsoft.com/office/powerpoint/2010/main" val="2814970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EE57B-B91B-4473-81A4-FB1DCA46B136}"/>
              </a:ext>
            </a:extLst>
          </p:cNvPr>
          <p:cNvSpPr>
            <a:spLocks noGrp="1"/>
          </p:cNvSpPr>
          <p:nvPr>
            <p:ph type="title"/>
          </p:nvPr>
        </p:nvSpPr>
        <p:spPr/>
        <p:txBody>
          <a:bodyPr/>
          <a:lstStyle/>
          <a:p>
            <a:r>
              <a:rPr lang="en-GB" dirty="0"/>
              <a:t>Lev Vygotsky</a:t>
            </a:r>
          </a:p>
        </p:txBody>
      </p:sp>
      <p:sp>
        <p:nvSpPr>
          <p:cNvPr id="7" name="Content Placeholder 6">
            <a:extLst>
              <a:ext uri="{FF2B5EF4-FFF2-40B4-BE49-F238E27FC236}">
                <a16:creationId xmlns:a16="http://schemas.microsoft.com/office/drawing/2014/main" id="{2E7C4C20-1AEA-4061-95FB-04419C97F571}"/>
              </a:ext>
            </a:extLst>
          </p:cNvPr>
          <p:cNvSpPr>
            <a:spLocks noGrp="1"/>
          </p:cNvSpPr>
          <p:nvPr>
            <p:ph idx="1"/>
          </p:nvPr>
        </p:nvSpPr>
        <p:spPr/>
        <p:txBody>
          <a:bodyPr>
            <a:normAutofit/>
          </a:bodyPr>
          <a:lstStyle/>
          <a:p>
            <a:pPr marL="0" indent="0" algn="just">
              <a:lnSpc>
                <a:spcPct val="150000"/>
              </a:lnSpc>
              <a:buNone/>
            </a:pPr>
            <a:r>
              <a:rPr lang="en-GB" sz="2400" dirty="0"/>
              <a:t>Vygotsky believed that creativity arises from any human activity that produces something new. Creative acts could produce anything from physical objects to a music score to a new mental construct. Creativity is therefore present when major artistic, scientific and technical discoveries are made</a:t>
            </a:r>
          </a:p>
        </p:txBody>
      </p:sp>
    </p:spTree>
    <p:extLst>
      <p:ext uri="{BB962C8B-B14F-4D97-AF65-F5344CB8AC3E}">
        <p14:creationId xmlns:p14="http://schemas.microsoft.com/office/powerpoint/2010/main" val="39007507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DF55B-14B4-4E70-BB76-71E85ACD9954}"/>
              </a:ext>
            </a:extLst>
          </p:cNvPr>
          <p:cNvSpPr>
            <a:spLocks noGrp="1"/>
          </p:cNvSpPr>
          <p:nvPr>
            <p:ph type="title"/>
          </p:nvPr>
        </p:nvSpPr>
        <p:spPr/>
        <p:txBody>
          <a:bodyPr/>
          <a:lstStyle/>
          <a:p>
            <a:r>
              <a:rPr lang="en-GB" dirty="0"/>
              <a:t>Ken Robinson</a:t>
            </a:r>
          </a:p>
        </p:txBody>
      </p:sp>
      <p:sp>
        <p:nvSpPr>
          <p:cNvPr id="3" name="Content Placeholder 2">
            <a:extLst>
              <a:ext uri="{FF2B5EF4-FFF2-40B4-BE49-F238E27FC236}">
                <a16:creationId xmlns:a16="http://schemas.microsoft.com/office/drawing/2014/main" id="{6152CC44-ED39-44B0-9F32-F3E4114A4530}"/>
              </a:ext>
            </a:extLst>
          </p:cNvPr>
          <p:cNvSpPr>
            <a:spLocks noGrp="1"/>
          </p:cNvSpPr>
          <p:nvPr>
            <p:ph idx="1"/>
          </p:nvPr>
        </p:nvSpPr>
        <p:spPr/>
        <p:txBody>
          <a:bodyPr/>
          <a:lstStyle/>
          <a:p>
            <a:endParaRPr lang="en-GB"/>
          </a:p>
        </p:txBody>
      </p:sp>
      <p:pic>
        <p:nvPicPr>
          <p:cNvPr id="4" name="irc_mi" descr="Image result for challenges of being creative in a classroom">
            <a:hlinkClick r:id="rId3" tgtFrame="&quot;_blank&quot;"/>
            <a:extLst>
              <a:ext uri="{FF2B5EF4-FFF2-40B4-BE49-F238E27FC236}">
                <a16:creationId xmlns:a16="http://schemas.microsoft.com/office/drawing/2014/main" id="{5B789221-198C-464E-A833-53F35D7D9E13}"/>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3871375" y="1615447"/>
            <a:ext cx="5727700" cy="4295775"/>
          </a:xfrm>
          <a:prstGeom prst="rect">
            <a:avLst/>
          </a:prstGeom>
          <a:noFill/>
          <a:ln>
            <a:noFill/>
          </a:ln>
        </p:spPr>
      </p:pic>
    </p:spTree>
    <p:extLst>
      <p:ext uri="{BB962C8B-B14F-4D97-AF65-F5344CB8AC3E}">
        <p14:creationId xmlns:p14="http://schemas.microsoft.com/office/powerpoint/2010/main" val="19795492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6065F8A9-9499-4A44-BDAD-F706130FD8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1">
            <a:extLst>
              <a:ext uri="{FF2B5EF4-FFF2-40B4-BE49-F238E27FC236}">
                <a16:creationId xmlns:a16="http://schemas.microsoft.com/office/drawing/2014/main" id="{38132C2D-AFE4-478D-A86B-81059C205E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3">
            <a:extLst>
              <a:ext uri="{FF2B5EF4-FFF2-40B4-BE49-F238E27FC236}">
                <a16:creationId xmlns:a16="http://schemas.microsoft.com/office/drawing/2014/main" id="{205BFD52-DD96-4666-8D77-C636870FD0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292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62BA0B-DC96-4E77-B9F3-9FCE5DF09A2B}"/>
              </a:ext>
            </a:extLst>
          </p:cNvPr>
          <p:cNvSpPr>
            <a:spLocks noGrp="1"/>
          </p:cNvSpPr>
          <p:nvPr>
            <p:ph type="title"/>
          </p:nvPr>
        </p:nvSpPr>
        <p:spPr>
          <a:xfrm>
            <a:off x="9392813" y="3101093"/>
            <a:ext cx="2454052" cy="3029344"/>
          </a:xfrm>
        </p:spPr>
        <p:txBody>
          <a:bodyPr>
            <a:normAutofit/>
          </a:bodyPr>
          <a:lstStyle/>
          <a:p>
            <a:r>
              <a:rPr lang="en-GB" sz="2700">
                <a:solidFill>
                  <a:schemeClr val="bg1"/>
                </a:solidFill>
              </a:rPr>
              <a:t>Creative approach chosen for presentation</a:t>
            </a:r>
          </a:p>
        </p:txBody>
      </p:sp>
      <p:sp>
        <p:nvSpPr>
          <p:cNvPr id="16" name="Freeform: Shape 15">
            <a:extLst>
              <a:ext uri="{FF2B5EF4-FFF2-40B4-BE49-F238E27FC236}">
                <a16:creationId xmlns:a16="http://schemas.microsoft.com/office/drawing/2014/main" id="{1941746C-2C12-4564-8342-A3055D836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8132921" y="3187343"/>
            <a:ext cx="1105119" cy="506624"/>
          </a:xfrm>
          <a:custGeom>
            <a:avLst/>
            <a:gdLst>
              <a:gd name="connsiteX0" fmla="*/ 0 w 1105119"/>
              <a:gd name="connsiteY0" fmla="*/ 506624 h 506624"/>
              <a:gd name="connsiteX1" fmla="*/ 759132 w 1105119"/>
              <a:gd name="connsiteY1" fmla="*/ 505572 h 506624"/>
              <a:gd name="connsiteX2" fmla="*/ 849827 w 1105119"/>
              <a:gd name="connsiteY2" fmla="*/ 505572 h 506624"/>
              <a:gd name="connsiteX3" fmla="*/ 864083 w 1105119"/>
              <a:gd name="connsiteY3" fmla="*/ 500804 h 506624"/>
              <a:gd name="connsiteX4" fmla="*/ 869065 w 1105119"/>
              <a:gd name="connsiteY4" fmla="*/ 496035 h 506624"/>
              <a:gd name="connsiteX5" fmla="*/ 1098034 w 1105119"/>
              <a:gd name="connsiteY5" fmla="*/ 267092 h 506624"/>
              <a:gd name="connsiteX6" fmla="*/ 1098034 w 1105119"/>
              <a:gd name="connsiteY6" fmla="*/ 238480 h 506624"/>
              <a:gd name="connsiteX7" fmla="*/ 869065 w 1105119"/>
              <a:gd name="connsiteY7" fmla="*/ 9537 h 506624"/>
              <a:gd name="connsiteX8" fmla="*/ 864083 w 1105119"/>
              <a:gd name="connsiteY8" fmla="*/ 4769 h 506624"/>
              <a:gd name="connsiteX9" fmla="*/ 849827 w 1105119"/>
              <a:gd name="connsiteY9" fmla="*/ 0 h 506624"/>
              <a:gd name="connsiteX10" fmla="*/ 759132 w 1105119"/>
              <a:gd name="connsiteY10" fmla="*/ 0 h 506624"/>
              <a:gd name="connsiteX11" fmla="*/ 0 w 1105119"/>
              <a:gd name="connsiteY11" fmla="*/ 2157 h 506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5119" h="506624">
                <a:moveTo>
                  <a:pt x="0" y="506624"/>
                </a:moveTo>
                <a:lnTo>
                  <a:pt x="759132" y="505572"/>
                </a:lnTo>
                <a:lnTo>
                  <a:pt x="849827" y="505572"/>
                </a:lnTo>
                <a:cubicBezTo>
                  <a:pt x="854636" y="505572"/>
                  <a:pt x="859446" y="500804"/>
                  <a:pt x="864083" y="500804"/>
                </a:cubicBezTo>
                <a:cubicBezTo>
                  <a:pt x="864083" y="496035"/>
                  <a:pt x="869065" y="496035"/>
                  <a:pt x="869065" y="496035"/>
                </a:cubicBezTo>
                <a:lnTo>
                  <a:pt x="1098034" y="267092"/>
                </a:lnTo>
                <a:cubicBezTo>
                  <a:pt x="1107481" y="257555"/>
                  <a:pt x="1107481" y="248018"/>
                  <a:pt x="1098034" y="238480"/>
                </a:cubicBezTo>
                <a:lnTo>
                  <a:pt x="869065" y="9537"/>
                </a:lnTo>
                <a:cubicBezTo>
                  <a:pt x="867519" y="7914"/>
                  <a:pt x="865629" y="6392"/>
                  <a:pt x="864083" y="4769"/>
                </a:cubicBezTo>
                <a:cubicBezTo>
                  <a:pt x="859446" y="0"/>
                  <a:pt x="854636" y="0"/>
                  <a:pt x="849827" y="0"/>
                </a:cubicBezTo>
                <a:lnTo>
                  <a:pt x="759132" y="0"/>
                </a:lnTo>
                <a:lnTo>
                  <a:pt x="0" y="2157"/>
                </a:lnTo>
                <a:close/>
              </a:path>
            </a:pathLst>
          </a:custGeom>
          <a:solidFill>
            <a:schemeClr val="accent1"/>
          </a:solidFill>
          <a:ln>
            <a:noFill/>
          </a:ln>
        </p:spPr>
      </p:sp>
      <p:graphicFrame>
        <p:nvGraphicFramePr>
          <p:cNvPr id="20" name="Content Placeholder 2">
            <a:extLst>
              <a:ext uri="{FF2B5EF4-FFF2-40B4-BE49-F238E27FC236}">
                <a16:creationId xmlns:a16="http://schemas.microsoft.com/office/drawing/2014/main" id="{239952AB-6E72-4C46-B94A-589DDC4DA2C7}"/>
              </a:ext>
            </a:extLst>
          </p:cNvPr>
          <p:cNvGraphicFramePr>
            <a:graphicFrameLocks noGrp="1"/>
          </p:cNvGraphicFramePr>
          <p:nvPr>
            <p:ph idx="1"/>
            <p:extLst>
              <p:ext uri="{D42A27DB-BD31-4B8C-83A1-F6EECF244321}">
                <p14:modId xmlns:p14="http://schemas.microsoft.com/office/powerpoint/2010/main" val="2817200301"/>
              </p:ext>
            </p:extLst>
          </p:nvPr>
        </p:nvGraphicFramePr>
        <p:xfrm>
          <a:off x="6164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943110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4F411-4446-4C03-BF05-91436C2B284A}"/>
              </a:ext>
            </a:extLst>
          </p:cNvPr>
          <p:cNvSpPr>
            <a:spLocks noGrp="1"/>
          </p:cNvSpPr>
          <p:nvPr>
            <p:ph type="title"/>
          </p:nvPr>
        </p:nvSpPr>
        <p:spPr/>
        <p:txBody>
          <a:bodyPr/>
          <a:lstStyle/>
          <a:p>
            <a:pPr algn="ctr"/>
            <a:r>
              <a:rPr lang="en-GB" dirty="0"/>
              <a:t>Thank you for listening </a:t>
            </a:r>
            <a:br>
              <a:rPr lang="en-GB" dirty="0"/>
            </a:br>
            <a:r>
              <a:rPr lang="en-GB" dirty="0"/>
              <a:t>any questions?</a:t>
            </a:r>
          </a:p>
        </p:txBody>
      </p:sp>
      <p:pic>
        <p:nvPicPr>
          <p:cNvPr id="5" name="Content Placeholder 4" descr="A picture containing drawing&#10;&#10;Description automatically generated">
            <a:extLst>
              <a:ext uri="{FF2B5EF4-FFF2-40B4-BE49-F238E27FC236}">
                <a16:creationId xmlns:a16="http://schemas.microsoft.com/office/drawing/2014/main" id="{0B04A25F-6F20-4D25-8341-4032CC31A5E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425414" y="2133600"/>
            <a:ext cx="3242997" cy="3778250"/>
          </a:xfrm>
        </p:spPr>
      </p:pic>
    </p:spTree>
    <p:extLst>
      <p:ext uri="{BB962C8B-B14F-4D97-AF65-F5344CB8AC3E}">
        <p14:creationId xmlns:p14="http://schemas.microsoft.com/office/powerpoint/2010/main" val="27974999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A6B18-F310-4E0C-B084-CFCC54EFBF2B}"/>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4563176D-9044-457D-9C21-CBC990C60FF5}"/>
              </a:ext>
            </a:extLst>
          </p:cNvPr>
          <p:cNvSpPr>
            <a:spLocks noGrp="1"/>
          </p:cNvSpPr>
          <p:nvPr>
            <p:ph idx="1"/>
          </p:nvPr>
        </p:nvSpPr>
        <p:spPr>
          <a:xfrm>
            <a:off x="2114550" y="1905000"/>
            <a:ext cx="8915400" cy="4591050"/>
          </a:xfrm>
        </p:spPr>
        <p:txBody>
          <a:bodyPr>
            <a:normAutofit/>
          </a:bodyPr>
          <a:lstStyle/>
          <a:p>
            <a:pPr lvl="0"/>
            <a:r>
              <a:rPr lang="en-GB" dirty="0"/>
              <a:t>CAW. (2020). What is Creativity? (And why is it a crucial factor for business success?). Available: https://www.creativityatwork.com/2014/02/17/what-is-creativity/. Last accessed 01 Feb 2020.</a:t>
            </a:r>
          </a:p>
          <a:p>
            <a:pPr lvl="0"/>
            <a:r>
              <a:rPr lang="en-GB" dirty="0" err="1"/>
              <a:t>Folkstad</a:t>
            </a:r>
            <a:r>
              <a:rPr lang="en-GB" dirty="0"/>
              <a:t>. (2006). </a:t>
            </a:r>
            <a:r>
              <a:rPr lang="en-GB" i="1" dirty="0"/>
              <a:t>formal and informal learning.</a:t>
            </a:r>
            <a:r>
              <a:rPr lang="en-GB" dirty="0"/>
              <a:t> Available: https://www.researchgate.net/publication/231939732_Formal_and_informal_learning_situations_or_practices_vs_formal_and_informal_ways_of_learning. Last accessed 09 </a:t>
            </a:r>
            <a:r>
              <a:rPr lang="en-GB" dirty="0" err="1"/>
              <a:t>feb</a:t>
            </a:r>
            <a:r>
              <a:rPr lang="en-GB" dirty="0"/>
              <a:t> 2020.</a:t>
            </a:r>
          </a:p>
          <a:p>
            <a:pPr lvl="0"/>
            <a:r>
              <a:rPr lang="en-GB" dirty="0"/>
              <a:t>New Economics Foundation (2012) </a:t>
            </a:r>
            <a:r>
              <a:rPr lang="en-GB" i="1" dirty="0"/>
              <a:t>Measuring Wellbeing: A guide for practitioners</a:t>
            </a:r>
            <a:r>
              <a:rPr lang="en-GB" dirty="0"/>
              <a:t>, London: New Economics Foundation</a:t>
            </a:r>
          </a:p>
          <a:p>
            <a:pPr lvl="0"/>
            <a:r>
              <a:rPr lang="en-GB" dirty="0" err="1"/>
              <a:t>teachthought</a:t>
            </a:r>
            <a:r>
              <a:rPr lang="en-GB" dirty="0"/>
              <a:t>. (2019). </a:t>
            </a:r>
            <a:r>
              <a:rPr lang="en-GB" i="1" dirty="0"/>
              <a:t>The Significant Benefits Of Creativity In The Classroom.</a:t>
            </a:r>
            <a:r>
              <a:rPr lang="en-GB" dirty="0"/>
              <a:t> Available: https://www.teachthought.com/learning/innovation-imagination-12-benefits-creativity/. Last accessed 30 </a:t>
            </a:r>
            <a:r>
              <a:rPr lang="en-GB" dirty="0" err="1"/>
              <a:t>jan</a:t>
            </a:r>
            <a:r>
              <a:rPr lang="en-GB" dirty="0"/>
              <a:t> 2020.</a:t>
            </a:r>
          </a:p>
          <a:p>
            <a:endParaRPr lang="en-GB" sz="1600" dirty="0"/>
          </a:p>
        </p:txBody>
      </p:sp>
      <mc:AlternateContent xmlns:mc="http://schemas.openxmlformats.org/markup-compatibility/2006" xmlns:pslz="http://schemas.microsoft.com/office/powerpoint/2016/slidezoom">
        <mc:Choice Requires="pslz">
          <p:graphicFrame>
            <p:nvGraphicFramePr>
              <p:cNvPr id="5" name="Slide Zoom 4">
                <a:extLst>
                  <a:ext uri="{FF2B5EF4-FFF2-40B4-BE49-F238E27FC236}">
                    <a16:creationId xmlns:a16="http://schemas.microsoft.com/office/drawing/2014/main" id="{082DFD82-D0BC-430D-B796-870047ED59DF}"/>
                  </a:ext>
                </a:extLst>
              </p:cNvPr>
              <p:cNvGraphicFramePr>
                <a:graphicFrameLocks noChangeAspect="1"/>
              </p:cNvGraphicFramePr>
              <p:nvPr>
                <p:extLst>
                  <p:ext uri="{D42A27DB-BD31-4B8C-83A1-F6EECF244321}">
                    <p14:modId xmlns:p14="http://schemas.microsoft.com/office/powerpoint/2010/main" val="3563664953"/>
                  </p:ext>
                </p:extLst>
              </p:nvPr>
            </p:nvGraphicFramePr>
            <p:xfrm>
              <a:off x="-5219700" y="7124700"/>
              <a:ext cx="3048000" cy="1714500"/>
            </p:xfrm>
            <a:graphic>
              <a:graphicData uri="http://schemas.microsoft.com/office/powerpoint/2016/slidezoom">
                <pslz:sldZm>
                  <pslz:sldZmObj sldId="265" cId="2011283484">
                    <pslz:zmPr id="{C1AA1BC6-D013-4A09-9473-EB57A4EA9C10}" returnToParent="0" transitionDur="1000">
                      <p166:blipFill xmlns:p166="http://schemas.microsoft.com/office/powerpoint/2016/6/main">
                        <a:blip r:embed="rId2"/>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xmlns="">
          <p:pic>
            <p:nvPicPr>
              <p:cNvPr id="5" name="Slide Zoom 4">
                <a:hlinkClick r:id="rId3" action="ppaction://hlinksldjump"/>
                <a:extLst>
                  <a:ext uri="{FF2B5EF4-FFF2-40B4-BE49-F238E27FC236}">
                    <a16:creationId xmlns:a16="http://schemas.microsoft.com/office/drawing/2014/main" id="{082DFD82-D0BC-430D-B796-870047ED59DF}"/>
                  </a:ext>
                </a:extLst>
              </p:cNvPr>
              <p:cNvPicPr>
                <a:picLocks noGrp="1" noRot="1" noChangeAspect="1" noMove="1" noResize="1" noEditPoints="1" noAdjustHandles="1" noChangeArrowheads="1" noChangeShapeType="1"/>
              </p:cNvPicPr>
              <p:nvPr/>
            </p:nvPicPr>
            <p:blipFill>
              <a:blip r:embed="rId4"/>
              <a:stretch>
                <a:fillRect/>
              </a:stretch>
            </p:blipFill>
            <p:spPr>
              <a:xfrm>
                <a:off x="-5219700" y="7124700"/>
                <a:ext cx="3048000" cy="1714500"/>
              </a:xfrm>
              <a:prstGeom prst="rect">
                <a:avLst/>
              </a:prstGeom>
              <a:ln w="3175">
                <a:solidFill>
                  <a:prstClr val="ltGray"/>
                </a:solidFill>
              </a:ln>
            </p:spPr>
          </p:pic>
        </mc:Fallback>
      </mc:AlternateContent>
    </p:spTree>
    <p:extLst>
      <p:ext uri="{BB962C8B-B14F-4D97-AF65-F5344CB8AC3E}">
        <p14:creationId xmlns:p14="http://schemas.microsoft.com/office/powerpoint/2010/main" val="20112834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E92E7-7D6F-4B1F-97D6-ABCA9D305A28}"/>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76D3203A-4DF9-4832-BB33-40F9851C085F}"/>
              </a:ext>
            </a:extLst>
          </p:cNvPr>
          <p:cNvSpPr>
            <a:spLocks noGrp="1"/>
          </p:cNvSpPr>
          <p:nvPr>
            <p:ph idx="1"/>
          </p:nvPr>
        </p:nvSpPr>
        <p:spPr/>
        <p:txBody>
          <a:bodyPr/>
          <a:lstStyle/>
          <a:p>
            <a:pPr lvl="0"/>
            <a:r>
              <a:rPr lang="en-GB" dirty="0" err="1"/>
              <a:t>Vanlint</a:t>
            </a:r>
            <a:r>
              <a:rPr lang="en-GB" dirty="0"/>
              <a:t>, N. (2017). </a:t>
            </a:r>
            <a:r>
              <a:rPr lang="en-GB" i="1" dirty="0"/>
              <a:t>The Positive Benefits of Creativity.</a:t>
            </a:r>
            <a:r>
              <a:rPr lang="en-GB" dirty="0"/>
              <a:t> Available: https://lifelabs.psychologies.co.uk/users/8838-nicola-vanlint/posts/4292-the-positive-benefits-of-creativity. Last accessed 10th Jan 2020.</a:t>
            </a:r>
          </a:p>
          <a:p>
            <a:pPr lvl="0"/>
            <a:r>
              <a:rPr lang="en-GB" dirty="0"/>
              <a:t>Vygotsky blog. (2019). </a:t>
            </a:r>
            <a:r>
              <a:rPr lang="en-GB" i="1" dirty="0"/>
              <a:t>Art. Play. Children. Learning..</a:t>
            </a:r>
            <a:r>
              <a:rPr lang="en-GB" dirty="0"/>
              <a:t> Available: http://www.louisapenfold.com/collective-creativity-vygotsky/. Last accessed 09 </a:t>
            </a:r>
            <a:r>
              <a:rPr lang="en-GB" dirty="0" err="1"/>
              <a:t>feb</a:t>
            </a:r>
            <a:r>
              <a:rPr lang="en-GB" dirty="0"/>
              <a:t> 2020.</a:t>
            </a:r>
          </a:p>
          <a:p>
            <a:pPr lvl="0"/>
            <a:r>
              <a:rPr lang="en-GB" dirty="0"/>
              <a:t>WHO. (2019). constitution . Available: https://www.who.int/about/who-we-are/constitution. Last accessed 18th Nov 2019.</a:t>
            </a:r>
          </a:p>
          <a:p>
            <a:pPr lvl="0"/>
            <a:r>
              <a:rPr lang="en-GB" dirty="0" err="1"/>
              <a:t>Ybara</a:t>
            </a:r>
            <a:r>
              <a:rPr lang="en-GB" dirty="0"/>
              <a:t>, N. (2016). Question Mark What Sticker. Available: https://giphy.com/stickers/what-confused-question-H1qVgNk9RdW7nabT5I. Last accessed 22nd Jan 2020.</a:t>
            </a:r>
          </a:p>
          <a:p>
            <a:endParaRPr lang="en-GB" dirty="0"/>
          </a:p>
        </p:txBody>
      </p:sp>
    </p:spTree>
    <p:extLst>
      <p:ext uri="{BB962C8B-B14F-4D97-AF65-F5344CB8AC3E}">
        <p14:creationId xmlns:p14="http://schemas.microsoft.com/office/powerpoint/2010/main" val="2381067203"/>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TotalTime>
  <Words>1753</Words>
  <Application>Microsoft Office PowerPoint</Application>
  <PresentationFormat>Widescreen</PresentationFormat>
  <Paragraphs>81</Paragraphs>
  <Slides>13</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Century Gothic</vt:lpstr>
      <vt:lpstr>Wingdings 3</vt:lpstr>
      <vt:lpstr>Wisp</vt:lpstr>
      <vt:lpstr>Critically explore the role of creative approaches in professional practice and how these can have an impact on the health and well-being of children and young people</vt:lpstr>
      <vt:lpstr>Introduction</vt:lpstr>
      <vt:lpstr>What is health and well-being?</vt:lpstr>
      <vt:lpstr>What is creativity?</vt:lpstr>
      <vt:lpstr>Examples of the approaches – brief overview</vt:lpstr>
      <vt:lpstr>Benefits of creativity? A brief overview</vt:lpstr>
      <vt:lpstr>Formal vs informal creativity approaches in professional practice </vt:lpstr>
      <vt:lpstr>Lev Vygotsky</vt:lpstr>
      <vt:lpstr>Ken Robinson</vt:lpstr>
      <vt:lpstr>Creative approach chosen for presentation</vt:lpstr>
      <vt:lpstr>Thank you for listening  any questions?</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Critically explore the role of creative approaches in professional practice and how these can have an impact on the health and well-being of children and young people</dc:title>
  <dc:creator>Rebecca Alexandra Palmer</dc:creator>
  <cp:lastModifiedBy>Susanne  Phillips</cp:lastModifiedBy>
  <cp:revision>5</cp:revision>
  <dcterms:created xsi:type="dcterms:W3CDTF">2020-02-12T08:38:14Z</dcterms:created>
  <dcterms:modified xsi:type="dcterms:W3CDTF">2020-02-12T09:29:54Z</dcterms:modified>
</cp:coreProperties>
</file>