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57" r:id="rId3"/>
    <p:sldId id="258" r:id="rId4"/>
    <p:sldId id="260" r:id="rId5"/>
    <p:sldId id="261" r:id="rId6"/>
    <p:sldId id="264" r:id="rId7"/>
    <p:sldId id="266" r:id="rId8"/>
    <p:sldId id="262" r:id="rId9"/>
    <p:sldId id="267" r:id="rId10"/>
    <p:sldId id="268"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0"/>
    <p:restoredTop sz="94659"/>
  </p:normalViewPr>
  <p:slideViewPr>
    <p:cSldViewPr snapToGrid="0" snapToObjects="1">
      <p:cViewPr>
        <p:scale>
          <a:sx n="90" d="100"/>
          <a:sy n="90" d="100"/>
        </p:scale>
        <p:origin x="1432" y="90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useBgFill="1">
        <p:nvSpPr>
          <p:cNvPr id="12" name="Freeform 11"/>
          <p:cNvSpPr/>
          <p:nvPr/>
        </p:nvSpPr>
        <p:spPr>
          <a:xfrm>
            <a:off x="-15875" y="0"/>
            <a:ext cx="11683810" cy="6588125"/>
          </a:xfrm>
          <a:custGeom>
            <a:avLst/>
            <a:gdLst/>
            <a:ahLst/>
            <a:cxnLst/>
            <a:rect l="l" t="t" r="r" b="b"/>
            <a:pathLst>
              <a:path w="11683810" h="6588125">
                <a:moveTo>
                  <a:pt x="0" y="0"/>
                </a:moveTo>
                <a:lnTo>
                  <a:pt x="11318691" y="0"/>
                </a:lnTo>
                <a:lnTo>
                  <a:pt x="11683810" y="5976938"/>
                </a:lnTo>
                <a:lnTo>
                  <a:pt x="15875" y="6588125"/>
                </a:lnTo>
                <a:cubicBezTo>
                  <a:pt x="10583" y="4386792"/>
                  <a:pt x="5292" y="2185458"/>
                  <a:pt x="0" y="0"/>
                </a:cubicBezTo>
                <a:close/>
              </a:path>
            </a:pathLst>
          </a:custGeom>
          <a:ln>
            <a:noFill/>
          </a:ln>
          <a:effectLst>
            <a:outerShdw blurRad="101600" dist="152400" dir="4380000" algn="tl" rotWithShape="0">
              <a:srgbClr val="000000">
                <a:alpha val="43000"/>
              </a:srgbClr>
            </a:outerShdw>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0" y="4282257"/>
            <a:ext cx="11329257" cy="2028845"/>
          </a:xfrm>
          <a:custGeom>
            <a:avLst/>
            <a:gdLst/>
            <a:ahLst/>
            <a:cxnLst/>
            <a:rect l="l" t="t" r="r" b="b"/>
            <a:pathLst>
              <a:path w="11329257" h="2028845">
                <a:moveTo>
                  <a:pt x="0" y="588520"/>
                </a:moveTo>
                <a:lnTo>
                  <a:pt x="11244075" y="0"/>
                </a:lnTo>
                <a:lnTo>
                  <a:pt x="11329257" y="1424838"/>
                </a:lnTo>
                <a:lnTo>
                  <a:pt x="0" y="2028845"/>
                </a:lnTo>
                <a:lnTo>
                  <a:pt x="0" y="58852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26" name="Freeform 25"/>
          <p:cNvSpPr/>
          <p:nvPr/>
        </p:nvSpPr>
        <p:spPr>
          <a:xfrm>
            <a:off x="0" y="0"/>
            <a:ext cx="8719579" cy="456877"/>
          </a:xfrm>
          <a:custGeom>
            <a:avLst/>
            <a:gdLst/>
            <a:ahLst/>
            <a:cxnLst/>
            <a:rect l="l" t="t" r="r" b="b"/>
            <a:pathLst>
              <a:path w="8719579" h="456877">
                <a:moveTo>
                  <a:pt x="0" y="0"/>
                </a:moveTo>
                <a:lnTo>
                  <a:pt x="8719579" y="0"/>
                </a:lnTo>
                <a:lnTo>
                  <a:pt x="0" y="456877"/>
                </a:lnTo>
                <a:lnTo>
                  <a:pt x="0" y="0"/>
                </a:lnTo>
                <a:close/>
              </a:path>
            </a:pathLst>
          </a:cu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rot="21420000">
            <a:off x="-161800" y="293317"/>
            <a:ext cx="11367116" cy="5751804"/>
          </a:xfrm>
          <a:custGeom>
            <a:avLst/>
            <a:gdLst/>
            <a:ahLst/>
            <a:cxnLst/>
            <a:rect l="l" t="t" r="r" b="b"/>
            <a:pathLst>
              <a:path w="11367116" h="5751804">
                <a:moveTo>
                  <a:pt x="11346705" y="0"/>
                </a:moveTo>
                <a:cubicBezTo>
                  <a:pt x="11353509" y="1915114"/>
                  <a:pt x="11360312" y="3830229"/>
                  <a:pt x="11367116" y="5745343"/>
                </a:cubicBezTo>
                <a:lnTo>
                  <a:pt x="0" y="5751804"/>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2" name="Title 1"/>
          <p:cNvSpPr>
            <a:spLocks noGrp="1"/>
          </p:cNvSpPr>
          <p:nvPr>
            <p:ph type="ctrTitle"/>
          </p:nvPr>
        </p:nvSpPr>
        <p:spPr>
          <a:xfrm rot="21420000">
            <a:off x="891201" y="662656"/>
            <a:ext cx="9755187" cy="2766528"/>
          </a:xfrm>
        </p:spPr>
        <p:txBody>
          <a:bodyPr anchor="b">
            <a:normAutofit/>
          </a:bodyPr>
          <a:lstStyle>
            <a:lvl1pPr algn="r">
              <a:defRPr sz="8000"/>
            </a:lvl1pPr>
          </a:lstStyle>
          <a:p>
            <a:r>
              <a:rPr lang="en-GB"/>
              <a:t>Click to edit Master title style</a:t>
            </a:r>
            <a:endParaRPr lang="en-US" dirty="0"/>
          </a:p>
        </p:txBody>
      </p:sp>
      <p:sp>
        <p:nvSpPr>
          <p:cNvPr id="3" name="Subtitle 2"/>
          <p:cNvSpPr>
            <a:spLocks noGrp="1"/>
          </p:cNvSpPr>
          <p:nvPr>
            <p:ph type="subTitle" idx="1"/>
          </p:nvPr>
        </p:nvSpPr>
        <p:spPr>
          <a:xfrm rot="21420000">
            <a:off x="983062" y="3505209"/>
            <a:ext cx="9755187" cy="550333"/>
          </a:xfrm>
        </p:spPr>
        <p:txBody>
          <a:bodyPr anchor="t">
            <a:noAutofit/>
          </a:bodyPr>
          <a:lstStyle>
            <a:lvl1pPr marL="0" indent="0" algn="r">
              <a:buNone/>
              <a:defRPr sz="28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rot="21420000">
            <a:off x="4948541" y="4578463"/>
            <a:ext cx="6143653" cy="1163112"/>
          </a:xfrm>
        </p:spPr>
        <p:txBody>
          <a:bodyPr/>
          <a:lstStyle>
            <a:lvl1pPr algn="ctr">
              <a:defRPr sz="5400">
                <a:solidFill>
                  <a:schemeClr val="accent1">
                    <a:lumMod val="50000"/>
                  </a:schemeClr>
                </a:solidFill>
              </a:defRPr>
            </a:lvl1pPr>
          </a:lstStyle>
          <a:p>
            <a:fld id="{F7AFFB9B-9FB8-469E-96F9-4D32314110B6}" type="datetimeFigureOut">
              <a:rPr lang="en-US" dirty="0"/>
              <a:t>2/21/25</a:t>
            </a:fld>
            <a:endParaRPr lang="en-US" dirty="0"/>
          </a:p>
        </p:txBody>
      </p:sp>
      <p:sp>
        <p:nvSpPr>
          <p:cNvPr id="5" name="Footer Placeholder 4"/>
          <p:cNvSpPr>
            <a:spLocks noGrp="1"/>
          </p:cNvSpPr>
          <p:nvPr>
            <p:ph type="ftr" sz="quarter" idx="11"/>
          </p:nvPr>
        </p:nvSpPr>
        <p:spPr>
          <a:xfrm rot="21420000">
            <a:off x="-5560" y="4883024"/>
            <a:ext cx="4047239" cy="1195538"/>
          </a:xfrm>
        </p:spPr>
        <p:txBody>
          <a:bodyPr vert="horz" lIns="91440" tIns="45720" rIns="91440" bIns="45720" rtlCol="0" anchor="ctr"/>
          <a:lstStyle>
            <a:lvl1pPr algn="r">
              <a:defRPr lang="en-US" sz="5400" dirty="0"/>
            </a:lvl1pPr>
          </a:lstStyle>
          <a:p>
            <a:endParaRPr lang="en-US" dirty="0"/>
          </a:p>
        </p:txBody>
      </p:sp>
      <p:sp>
        <p:nvSpPr>
          <p:cNvPr id="6" name="Slide Number Placeholder 5"/>
          <p:cNvSpPr>
            <a:spLocks noGrp="1"/>
          </p:cNvSpPr>
          <p:nvPr>
            <p:ph type="sldNum" sz="quarter" idx="12"/>
          </p:nvPr>
        </p:nvSpPr>
        <p:spPr>
          <a:xfrm rot="21420000">
            <a:off x="9851758" y="3832648"/>
            <a:ext cx="907186" cy="498470"/>
          </a:xfrm>
        </p:spPr>
        <p:txBody>
          <a:bodyPr/>
          <a:lstStyle>
            <a:lvl1pPr>
              <a:defRPr sz="2400">
                <a:solidFill>
                  <a:schemeClr val="tx1">
                    <a:lumMod val="75000"/>
                    <a:lumOff val="25000"/>
                  </a:schemeClr>
                </a:solidFill>
              </a:defRPr>
            </a:lvl1pPr>
          </a:lstStyle>
          <a:p>
            <a:fld id="{6D22F896-40B5-4ADD-8801-0D06FADFA095}" type="slidenum">
              <a:rPr lang="en-US" dirty="0"/>
              <a:pPr/>
              <a:t>‹#›</a:t>
            </a:fld>
            <a:endParaRPr lang="en-US" dirty="0"/>
          </a:p>
        </p:txBody>
      </p:sp>
      <p:sp>
        <p:nvSpPr>
          <p:cNvPr id="25" name="5-Point Star 24"/>
          <p:cNvSpPr/>
          <p:nvPr/>
        </p:nvSpPr>
        <p:spPr>
          <a:xfrm rot="21420000">
            <a:off x="4221385" y="5111356"/>
            <a:ext cx="515386" cy="515386"/>
          </a:xfrm>
          <a:prstGeom prst="star5">
            <a:avLst>
              <a:gd name="adj" fmla="val 26693"/>
              <a:gd name="hf" fmla="val 105146"/>
              <a:gd name="vf" fmla="val 110557"/>
            </a:avLst>
          </a:prstGeom>
          <a:solidFill>
            <a:schemeClr val="tx1">
              <a:alpha val="40000"/>
            </a:schemeClr>
          </a:solidFill>
          <a:ln>
            <a:noFill/>
          </a:ln>
        </p:spPr>
        <p:style>
          <a:lnRef idx="1">
            <a:schemeClr val="accent1"/>
          </a:lnRef>
          <a:fillRef idx="3">
            <a:schemeClr val="accent1"/>
          </a:fillRef>
          <a:effectRef idx="2">
            <a:schemeClr val="accent1"/>
          </a:effectRef>
          <a:fontRef idx="minor">
            <a:schemeClr val="lt1"/>
          </a:fontRef>
        </p:style>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10394707" cy="331118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8EFBDC27-E420-4878-9EE6-7B9656D6442A}"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4707" cy="3193487"/>
          </a:xfrm>
        </p:spPr>
        <p:txBody>
          <a:bodyPr anchor="b">
            <a:normAutofit/>
          </a:bodyPr>
          <a:lstStyle>
            <a:lvl1pPr algn="l">
              <a:defRPr sz="5400"/>
            </a:lvl1pPr>
          </a:lstStyle>
          <a:p>
            <a:r>
              <a:rPr lang="en-GB"/>
              <a:t>Click to edit Master title style</a:t>
            </a:r>
            <a:endParaRPr lang="en-US" dirty="0"/>
          </a:p>
        </p:txBody>
      </p:sp>
      <p:sp>
        <p:nvSpPr>
          <p:cNvPr id="3" name="Text Placeholder 2"/>
          <p:cNvSpPr>
            <a:spLocks noGrp="1"/>
          </p:cNvSpPr>
          <p:nvPr>
            <p:ph type="body" idx="1"/>
          </p:nvPr>
        </p:nvSpPr>
        <p:spPr>
          <a:xfrm>
            <a:off x="685801" y="3742267"/>
            <a:ext cx="10394707" cy="1639614"/>
          </a:xfrm>
        </p:spPr>
        <p:txBody>
          <a:bodyPr anchor="t">
            <a:normAutofit/>
          </a:bodyPr>
          <a:lstStyle>
            <a:lvl1pPr marL="0" indent="0" algn="l">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0F7F47CF-67C9-420C-80A5-E2069FF0C2DF}"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6882" cy="1158140"/>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685800" y="2063396"/>
            <a:ext cx="5088714"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5993971" y="2063396"/>
            <a:ext cx="5086538" cy="3311189"/>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E22DC73-F065-42F5-A9F2-D90B2E42A0B3}"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4" name="Title 1"/>
          <p:cNvSpPr>
            <a:spLocks noGrp="1"/>
          </p:cNvSpPr>
          <p:nvPr>
            <p:ph type="title"/>
          </p:nvPr>
        </p:nvSpPr>
        <p:spPr>
          <a:xfrm>
            <a:off x="685801" y="685800"/>
            <a:ext cx="10394707" cy="1158140"/>
          </a:xfrm>
        </p:spPr>
        <p:txBody>
          <a:bodyPr/>
          <a:lstStyle/>
          <a:p>
            <a:r>
              <a:rPr lang="en-GB"/>
              <a:t>Click to edit Master title style</a:t>
            </a:r>
            <a:endParaRPr lang="en-US" dirty="0"/>
          </a:p>
        </p:txBody>
      </p:sp>
      <p:sp>
        <p:nvSpPr>
          <p:cNvPr id="3" name="Text Placeholder 2"/>
          <p:cNvSpPr>
            <a:spLocks noGrp="1"/>
          </p:cNvSpPr>
          <p:nvPr>
            <p:ph type="body" idx="1"/>
          </p:nvPr>
        </p:nvSpPr>
        <p:spPr>
          <a:xfrm>
            <a:off x="918356" y="2063396"/>
            <a:ext cx="4856158"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685802" y="2861733"/>
            <a:ext cx="5088712"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18191" y="2063396"/>
            <a:ext cx="4864491" cy="679994"/>
          </a:xfrm>
        </p:spPr>
        <p:txBody>
          <a:bodyPr anchor="b">
            <a:noAutofit/>
          </a:bodyPr>
          <a:lstStyle>
            <a:lvl1pPr marL="0" indent="0">
              <a:lnSpc>
                <a:spcPct val="90000"/>
              </a:lnSpc>
              <a:buNone/>
              <a:defRPr sz="26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5993969" y="2861733"/>
            <a:ext cx="5088713" cy="2512852"/>
          </a:xfrm>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76BEA702-9B29-41CC-9BCC-3DF8A0D379FE}" type="datetimeFigureOut">
              <a:rPr lang="en-US" dirty="0"/>
              <a:t>2/21/25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097649AC-CB8F-4FF1-9A34-5861C74DD0A7}" type="datetimeFigureOut">
              <a:rPr lang="en-US" dirty="0"/>
              <a:t>2/21/25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EC5CECA-2D3A-4680-9B49-752200DE467C}" type="datetimeFigureOut">
              <a:rPr lang="en-US" dirty="0"/>
              <a:t>2/21/25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93643" y="685800"/>
            <a:ext cx="4126860" cy="2023252"/>
          </a:xfrm>
        </p:spPr>
        <p:txBody>
          <a:bodyPr anchor="b">
            <a:normAutofit/>
          </a:bodyPr>
          <a:lstStyle>
            <a:lvl1pPr algn="ctr">
              <a:defRPr sz="3600"/>
            </a:lvl1pPr>
          </a:lstStyle>
          <a:p>
            <a:r>
              <a:rPr lang="en-GB"/>
              <a:t>Click to edit Master title style</a:t>
            </a:r>
            <a:endParaRPr lang="en-US" dirty="0"/>
          </a:p>
        </p:txBody>
      </p:sp>
      <p:sp>
        <p:nvSpPr>
          <p:cNvPr id="10" name="Content Placeholder 2"/>
          <p:cNvSpPr>
            <a:spLocks noGrp="1"/>
          </p:cNvSpPr>
          <p:nvPr>
            <p:ph sz="quarter" idx="13"/>
          </p:nvPr>
        </p:nvSpPr>
        <p:spPr>
          <a:xfrm>
            <a:off x="5046132" y="685800"/>
            <a:ext cx="6034375" cy="468878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693642" y="2709052"/>
            <a:ext cx="4126861" cy="2665533"/>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0C3BFE2-83B7-4B0A-B9D3-AB28331082B3}"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685800"/>
            <a:ext cx="6345302" cy="2023252"/>
          </a:xfrm>
        </p:spPr>
        <p:txBody>
          <a:bodyPr anchor="b">
            <a:normAutofit/>
          </a:bodyPr>
          <a:lstStyle>
            <a:lvl1pPr algn="ctr">
              <a:defRPr sz="36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82362" y="0"/>
            <a:ext cx="3598146" cy="507153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801" y="2709052"/>
            <a:ext cx="6345301" cy="2362481"/>
          </a:xfrm>
        </p:spPr>
        <p:txBody>
          <a:bodyPr anchor="t">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2EF78E3-FDA3-4D28-AAA2-0B81F349A39D}"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4106333"/>
            <a:ext cx="10394708" cy="58884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685801" y="685799"/>
            <a:ext cx="10392513" cy="3194903"/>
          </a:xfrm>
          <a:ln w="57150" cmpd="thinThick">
            <a:solidFill>
              <a:schemeClr val="bg1">
                <a:lumMod val="50000"/>
              </a:schemeClr>
            </a:solidFill>
            <a:miter lim="800000"/>
          </a:ln>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685780" y="4702923"/>
            <a:ext cx="10394728" cy="682472"/>
          </a:xfrm>
        </p:spPr>
        <p:txBody>
          <a:bodyPr anchor="t"/>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41D2AC3-6A0B-4169-B1EA-E3AE8B351BDD}"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1" y="685800"/>
            <a:ext cx="10396902" cy="3194903"/>
          </a:xfrm>
        </p:spPr>
        <p:txBody>
          <a:bodyPr anchor="ctr">
            <a:normAutofit/>
          </a:bodyPr>
          <a:lstStyle>
            <a:lvl1pPr algn="ctr">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779" y="4106333"/>
            <a:ext cx="10394729" cy="1273606"/>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DD4B9363-8B87-41B7-9F8E-64519CBB8F34}"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1732" y="685800"/>
            <a:ext cx="9525020" cy="2916704"/>
          </a:xfrm>
        </p:spPr>
        <p:txBody>
          <a:bodyPr anchor="ctr">
            <a:normAutofit/>
          </a:bodyPr>
          <a:lstStyle>
            <a:lvl1pPr algn="ctr">
              <a:defRPr sz="4800"/>
            </a:lvl1pPr>
          </a:lstStyle>
          <a:p>
            <a:r>
              <a:rPr lang="en-GB"/>
              <a:t>Click to edit Master title style</a:t>
            </a:r>
            <a:endParaRPr lang="en-US" dirty="0"/>
          </a:p>
        </p:txBody>
      </p:sp>
      <p:sp>
        <p:nvSpPr>
          <p:cNvPr id="12" name="Text Placeholder 3"/>
          <p:cNvSpPr>
            <a:spLocks noGrp="1"/>
          </p:cNvSpPr>
          <p:nvPr>
            <p:ph type="body" sz="half" idx="13"/>
          </p:nvPr>
        </p:nvSpPr>
        <p:spPr>
          <a:xfrm>
            <a:off x="1550264" y="3610032"/>
            <a:ext cx="8667956" cy="377768"/>
          </a:xfrm>
        </p:spPr>
        <p:txBody>
          <a:bodyPr anchor="t">
            <a:normAutofit/>
          </a:bodyPr>
          <a:lstStyle>
            <a:lvl1pPr marL="0" indent="0" algn="r">
              <a:buNone/>
              <a:defRPr sz="1400">
                <a:solidFill>
                  <a:schemeClr val="tx1">
                    <a:lumMod val="50000"/>
                    <a:lumOff val="50000"/>
                  </a:schemeClr>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685801" y="4106334"/>
            <a:ext cx="10396882" cy="1268252"/>
          </a:xfrm>
        </p:spPr>
        <p:txBody>
          <a:bodyPr anchor="ctr">
            <a:normAutofit/>
          </a:bodyPr>
          <a:lstStyle>
            <a:lvl1pPr marL="0" indent="0" algn="ctr">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AEF5746-5284-4951-9F37-7AE924EDBCB7}"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
        <p:nvSpPr>
          <p:cNvPr id="13" name="TextBox 12"/>
          <p:cNvSpPr txBox="1"/>
          <p:nvPr/>
        </p:nvSpPr>
        <p:spPr>
          <a:xfrm>
            <a:off x="685801" y="89262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473083" y="292282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800" y="1723854"/>
            <a:ext cx="10394707" cy="2511835"/>
          </a:xfrm>
        </p:spPr>
        <p:txBody>
          <a:bodyPr anchor="b">
            <a:normAutofit/>
          </a:bodyPr>
          <a:lstStyle>
            <a:lvl1pPr algn="l">
              <a:defRPr sz="4800"/>
            </a:lvl1pPr>
          </a:lstStyle>
          <a:p>
            <a:r>
              <a:rPr lang="en-GB"/>
              <a:t>Click to edit Master title style</a:t>
            </a:r>
            <a:endParaRPr lang="en-US" dirty="0"/>
          </a:p>
        </p:txBody>
      </p:sp>
      <p:sp>
        <p:nvSpPr>
          <p:cNvPr id="4" name="Text Placeholder 3"/>
          <p:cNvSpPr>
            <a:spLocks noGrp="1"/>
          </p:cNvSpPr>
          <p:nvPr>
            <p:ph type="body" sz="half" idx="2"/>
          </p:nvPr>
        </p:nvSpPr>
        <p:spPr>
          <a:xfrm>
            <a:off x="685800" y="4247468"/>
            <a:ext cx="10394707" cy="1140644"/>
          </a:xfrm>
        </p:spPr>
        <p:txBody>
          <a:bodyPr anchor="t">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02398B29-7265-4A65-A2A4-6703C057B7C1}" type="datetimeFigureOut">
              <a:rPr lang="en-US" dirty="0"/>
              <a:t>2/21/25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802" y="685800"/>
            <a:ext cx="10394706" cy="1151965"/>
          </a:xfrm>
        </p:spPr>
        <p:txBody>
          <a:bodyPr/>
          <a:lstStyle>
            <a:lvl1pPr algn="ctr">
              <a:defRPr/>
            </a:lvl1pPr>
          </a:lstStyle>
          <a:p>
            <a:r>
              <a:rPr lang="en-GB"/>
              <a:t>Click to edit Master title style</a:t>
            </a:r>
            <a:endParaRPr lang="en-US" dirty="0"/>
          </a:p>
        </p:txBody>
      </p:sp>
      <p:sp>
        <p:nvSpPr>
          <p:cNvPr id="7" name="Text Placeholder 2"/>
          <p:cNvSpPr>
            <a:spLocks noGrp="1"/>
          </p:cNvSpPr>
          <p:nvPr>
            <p:ph type="body" idx="1"/>
          </p:nvPr>
        </p:nvSpPr>
        <p:spPr>
          <a:xfrm>
            <a:off x="68580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685802"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234622"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234621"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770380" y="2063395"/>
            <a:ext cx="3310128" cy="576262"/>
          </a:xfrm>
        </p:spPr>
        <p:txBody>
          <a:bodyPr anchor="b">
            <a:noAutofit/>
          </a:bodyPr>
          <a:lstStyle>
            <a:lvl1pPr marL="0" indent="0" algn="ctr">
              <a:lnSpc>
                <a:spcPct val="90000"/>
              </a:lnSpc>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770380" y="2639658"/>
            <a:ext cx="3310128" cy="273492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28FBA082-94DF-4C4B-A041-6624924AB0A8}" type="datetimeFigureOut">
              <a:rPr lang="en-US" dirty="0"/>
              <a:t>2/21/25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685801" y="685800"/>
            <a:ext cx="10396882" cy="1151965"/>
          </a:xfrm>
        </p:spPr>
        <p:txBody>
          <a:bodyPr/>
          <a:lstStyle>
            <a:lvl1pPr algn="ctr">
              <a:defRPr/>
            </a:lvl1pPr>
          </a:lstStyle>
          <a:p>
            <a:r>
              <a:rPr lang="en-GB"/>
              <a:t>Click to edit Master title style</a:t>
            </a:r>
            <a:endParaRPr lang="en-US" dirty="0"/>
          </a:p>
        </p:txBody>
      </p:sp>
      <p:sp>
        <p:nvSpPr>
          <p:cNvPr id="19" name="Text Placeholder 2"/>
          <p:cNvSpPr>
            <a:spLocks noGrp="1"/>
          </p:cNvSpPr>
          <p:nvPr>
            <p:ph type="body" idx="1"/>
          </p:nvPr>
        </p:nvSpPr>
        <p:spPr>
          <a:xfrm>
            <a:off x="69184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685780" y="2063395"/>
            <a:ext cx="3310128" cy="1536725"/>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691840" y="4389287"/>
            <a:ext cx="3310128" cy="98529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237410"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235999" y="2063395"/>
            <a:ext cx="3310128" cy="1535237"/>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235999" y="4389286"/>
            <a:ext cx="3310128" cy="98530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768944" y="3813025"/>
            <a:ext cx="3310128" cy="576262"/>
          </a:xfrm>
        </p:spPr>
        <p:txBody>
          <a:bodyPr anchor="b">
            <a:noAutofit/>
          </a:bodyPr>
          <a:lstStyle>
            <a:lvl1pPr marL="0" indent="0" algn="ctr">
              <a:lnSpc>
                <a:spcPct val="90000"/>
              </a:lnSpc>
              <a:buNone/>
              <a:defRPr sz="22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768819" y="2063394"/>
            <a:ext cx="3310128" cy="1537196"/>
          </a:xfrm>
          <a:prstGeom prst="roundRect">
            <a:avLst>
              <a:gd name="adj" fmla="val 0"/>
            </a:avLst>
          </a:prstGeom>
          <a:ln w="57150" cmpd="thinThick">
            <a:solidFill>
              <a:schemeClr val="bg1">
                <a:lumMod val="50000"/>
              </a:schemeClr>
            </a:solidFill>
            <a:miter lim="800000"/>
          </a:ln>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768819" y="4389284"/>
            <a:ext cx="3310128" cy="985302"/>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B27686C4-3AB5-4E0C-86CA-FB108C350AA9}" type="datetimeFigureOut">
              <a:rPr lang="en-US" dirty="0"/>
              <a:t>2/21/25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r">
              <a:defRPr/>
            </a:lvl1p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685800" y="2063396"/>
            <a:ext cx="10394707" cy="331119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9FF1211-4E0C-4AB3-B04F-585959BDAFE8}"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15862" y="685800"/>
            <a:ext cx="2264646" cy="4688785"/>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685800" y="685800"/>
            <a:ext cx="7904431" cy="4688785"/>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28BDECAF-D3BE-4069-9C78-642ECCD01477}" type="datetimeFigureOut">
              <a:rPr lang="en-US" dirty="0"/>
              <a:t>2/21/25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jp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Brickwork-HD-R1a.jp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grpSp>
        <p:nvGrpSpPr>
          <p:cNvPr id="10" name="Group 9"/>
          <p:cNvGrpSpPr/>
          <p:nvPr/>
        </p:nvGrpSpPr>
        <p:grpSpPr>
          <a:xfrm>
            <a:off x="-25397" y="0"/>
            <a:ext cx="12005350" cy="6644081"/>
            <a:chOff x="-25397" y="0"/>
            <a:chExt cx="12005350" cy="6644081"/>
          </a:xfrm>
        </p:grpSpPr>
        <p:sp useBgFill="1">
          <p:nvSpPr>
            <p:cNvPr id="11" name="Rectangle 10"/>
            <p:cNvSpPr/>
            <p:nvPr/>
          </p:nvSpPr>
          <p:spPr>
            <a:xfrm>
              <a:off x="1" y="0"/>
              <a:ext cx="11979952" cy="6644081"/>
            </a:xfrm>
            <a:prstGeom prst="rect">
              <a:avLst/>
            </a:prstGeom>
            <a:ln>
              <a:noFill/>
            </a:ln>
            <a:effectLst>
              <a:outerShdw blurRad="98425" dist="76200" dir="4380000" algn="tl" rotWithShape="0">
                <a:srgbClr val="000000">
                  <a:alpha val="68000"/>
                </a:srgbClr>
              </a:outerShdw>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25397" y="0"/>
              <a:ext cx="11773291" cy="6419514"/>
            </a:xfrm>
            <a:custGeom>
              <a:avLst/>
              <a:gdLst/>
              <a:ahLst/>
              <a:cxnLst/>
              <a:rect l="l" t="t" r="r" b="b"/>
              <a:pathLst>
                <a:path w="11773291" h="6419514">
                  <a:moveTo>
                    <a:pt x="11750059" y="0"/>
                  </a:moveTo>
                  <a:lnTo>
                    <a:pt x="11773291" y="6419514"/>
                  </a:lnTo>
                  <a:lnTo>
                    <a:pt x="0" y="6411047"/>
                  </a:lnTo>
                </a:path>
              </a:pathLst>
            </a:custGeom>
            <a:ln w="82550">
              <a:solidFill>
                <a:schemeClr val="tx1">
                  <a:lumMod val="50000"/>
                  <a:lumOff val="50000"/>
                </a:schemeClr>
              </a:solidFill>
              <a:miter lim="800000"/>
            </a:ln>
          </p:spPr>
          <p:style>
            <a:lnRef idx="2">
              <a:schemeClr val="accent1"/>
            </a:lnRef>
            <a:fillRef idx="0">
              <a:schemeClr val="accent1"/>
            </a:fillRef>
            <a:effectRef idx="1">
              <a:schemeClr val="accent1"/>
            </a:effectRef>
            <a:fontRef idx="minor">
              <a:schemeClr val="tx1"/>
            </a:fontRef>
          </p:style>
        </p:sp>
        <p:sp>
          <p:nvSpPr>
            <p:cNvPr id="13" name="Rectangle 12"/>
            <p:cNvSpPr/>
            <p:nvPr/>
          </p:nvSpPr>
          <p:spPr>
            <a:xfrm>
              <a:off x="1" y="5600215"/>
              <a:ext cx="11706512" cy="780581"/>
            </a:xfrm>
            <a:prstGeom prst="rect">
              <a:avLst/>
            </a:prstGeom>
            <a:gradFill flip="none" rotWithShape="1">
              <a:gsLst>
                <a:gs pos="34000">
                  <a:schemeClr val="accent1"/>
                </a:gs>
                <a:gs pos="100000">
                  <a:schemeClr val="accent1">
                    <a:lumMod val="50000"/>
                  </a:schemeClr>
                </a:gs>
              </a:gsLst>
              <a:path path="circle">
                <a:fillToRect l="50000" t="50000" r="50000" b="50000"/>
              </a:path>
              <a:tileRect/>
            </a:gradFill>
            <a:ln>
              <a:noFill/>
            </a:ln>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85801" y="685800"/>
            <a:ext cx="10396882" cy="1151965"/>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685800" y="2063396"/>
            <a:ext cx="10396883" cy="3311189"/>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298083" y="5757334"/>
            <a:ext cx="3784600" cy="498470"/>
          </a:xfrm>
          <a:prstGeom prst="rect">
            <a:avLst/>
          </a:prstGeom>
        </p:spPr>
        <p:txBody>
          <a:bodyPr vert="horz" lIns="91440" tIns="45720" rIns="91440" bIns="45720" rtlCol="0" anchor="ctr"/>
          <a:lstStyle>
            <a:lvl1pPr algn="r">
              <a:defRPr sz="3200" cap="all" baseline="0">
                <a:solidFill>
                  <a:schemeClr val="accent1">
                    <a:lumMod val="50000"/>
                  </a:schemeClr>
                </a:solidFill>
              </a:defRPr>
            </a:lvl1pPr>
          </a:lstStyle>
          <a:p>
            <a:fld id="{C35BB1C6-BF8F-4481-8AB2-603A1C8A906A}" type="datetimeFigureOut">
              <a:rPr lang="en-US" dirty="0"/>
              <a:t>2/21/25</a:t>
            </a:fld>
            <a:endParaRPr lang="en-US" dirty="0"/>
          </a:p>
        </p:txBody>
      </p:sp>
      <p:sp>
        <p:nvSpPr>
          <p:cNvPr id="5" name="Footer Placeholder 4"/>
          <p:cNvSpPr>
            <a:spLocks noGrp="1"/>
          </p:cNvSpPr>
          <p:nvPr>
            <p:ph type="ftr" sz="quarter" idx="3"/>
          </p:nvPr>
        </p:nvSpPr>
        <p:spPr>
          <a:xfrm>
            <a:off x="685801" y="5757334"/>
            <a:ext cx="5499719" cy="498470"/>
          </a:xfrm>
          <a:prstGeom prst="rect">
            <a:avLst/>
          </a:prstGeom>
        </p:spPr>
        <p:txBody>
          <a:bodyPr vert="horz" lIns="91440" tIns="45720" rIns="91440" bIns="45720" rtlCol="0" anchor="ctr"/>
          <a:lstStyle>
            <a:lvl1pPr algn="l">
              <a:defRPr sz="3200" cap="all" baseline="0">
                <a:solidFill>
                  <a:schemeClr val="accent1">
                    <a:lumMod val="50000"/>
                  </a:schemeClr>
                </a:solidFill>
              </a:defRPr>
            </a:lvl1pPr>
          </a:lstStyle>
          <a:p>
            <a:endParaRPr lang="en-US" dirty="0"/>
          </a:p>
        </p:txBody>
      </p:sp>
      <p:sp>
        <p:nvSpPr>
          <p:cNvPr id="6" name="Slide Number Placeholder 5"/>
          <p:cNvSpPr>
            <a:spLocks noGrp="1"/>
          </p:cNvSpPr>
          <p:nvPr>
            <p:ph type="sldNum" sz="quarter" idx="4"/>
          </p:nvPr>
        </p:nvSpPr>
        <p:spPr>
          <a:xfrm>
            <a:off x="6287121" y="5757334"/>
            <a:ext cx="907186" cy="498470"/>
          </a:xfrm>
          <a:prstGeom prst="rect">
            <a:avLst/>
          </a:prstGeom>
        </p:spPr>
        <p:txBody>
          <a:bodyPr vert="horz" lIns="91440" tIns="45720" rIns="91440" bIns="45720" rtlCol="0" anchor="ctr"/>
          <a:lstStyle>
            <a:lvl1pPr algn="ctr">
              <a:defRPr sz="3200" cap="all" baseline="0">
                <a:solidFill>
                  <a:schemeClr val="accent1">
                    <a:lumMod val="50000"/>
                  </a:schemeClr>
                </a:solidFill>
              </a:defRPr>
            </a:lvl1pPr>
          </a:lstStyle>
          <a:p>
            <a:fld id="{6D22F896-40B5-4ADD-8801-0D06FADFA09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5400" kern="1200" cap="all" baseline="0">
          <a:solidFill>
            <a:schemeClr val="accent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60000"/>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60000"/>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casemine.co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casemine.com/" TargetMode="External"/><Relationship Id="rId3" Type="http://schemas.openxmlformats.org/officeDocument/2006/relationships/hyperlink" Target="https://www.bbc.co.uk/newsround/50035769" TargetMode="External"/><Relationship Id="rId7" Type="http://schemas.openxmlformats.org/officeDocument/2006/relationships/hyperlink" Target="https://www.gov.uk/government/publications/pace-code-g-2012/pace-code-g-2012-accessible" TargetMode="External"/><Relationship Id="rId2" Type="http://schemas.openxmlformats.org/officeDocument/2006/relationships/hyperlink" Target="http://www.bbc.co.uk/" TargetMode="External"/><Relationship Id="rId1" Type="http://schemas.openxmlformats.org/officeDocument/2006/relationships/slideLayout" Target="../slideLayouts/slideLayout2.xml"/><Relationship Id="rId6" Type="http://schemas.openxmlformats.org/officeDocument/2006/relationships/hyperlink" Target="https://assets.publishing.service.gov.uk/media/5bd088e1e5274a6e2c6e41c3/police-powers-procedures-mar18-hosb2418.pdf" TargetMode="External"/><Relationship Id="rId5" Type="http://schemas.openxmlformats.org/officeDocument/2006/relationships/hyperlink" Target="https://www.gov.uk/government/statistics/police-powers-and-procedures-england-and-wales-year-ending-31-march-2018" TargetMode="External"/><Relationship Id="rId4" Type="http://schemas.openxmlformats.org/officeDocument/2006/relationships/hyperlink" Target="https://www.college.police.uk/app/detention-and-custody/detainee-care/detainee-care" TargetMode="External"/><Relationship Id="rId9" Type="http://schemas.openxmlformats.org/officeDocument/2006/relationships/hyperlink" Target="https://www.casemine.com/judgement/uk/5a8ff7b960d03e7f57eb185d" TargetMode="External"/></Relationships>
</file>

<file path=ppt/slides/_rels/slide10.xml.rels><?xml version="1.0" encoding="UTF-8" standalone="yes"?>
<Relationships xmlns="http://schemas.openxmlformats.org/package/2006/relationships"><Relationship Id="rId3" Type="http://schemas.openxmlformats.org/officeDocument/2006/relationships/hyperlink" Target="https://www.lawteacher.net/free-law-essays/public-law/police-powers-of-arrest-law-essays.php#:~:text=It%20gives%20police%20officers%20the,or%20causing%20loss%20to%20the" TargetMode="External"/><Relationship Id="rId2" Type="http://schemas.openxmlformats.org/officeDocument/2006/relationships/hyperlink" Target="https://hyltonpotts.com/2013/06/pace-necessity-of-arrest-17-year-olds-in-custody-and-police-retention-of-data/" TargetMode="External"/><Relationship Id="rId1" Type="http://schemas.openxmlformats.org/officeDocument/2006/relationships/slideLayout" Target="../slideLayouts/slideLayout2.xml"/><Relationship Id="rId5" Type="http://schemas.openxmlformats.org/officeDocument/2006/relationships/hyperlink" Target="https://www.justice-ni.gov.uk/sites" TargetMode="External"/><Relationship Id="rId4" Type="http://schemas.openxmlformats.org/officeDocument/2006/relationships/hyperlink" Target="https://webarchive.nationalarchives.gov.uk/ukgwa/20200729054015/https:/www.gov.uk/government/publications/pace-code-g-200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4549CA-9B2B-AE42-BAA9-83872E73BCB5}"/>
              </a:ext>
            </a:extLst>
          </p:cNvPr>
          <p:cNvSpPr>
            <a:spLocks noGrp="1"/>
          </p:cNvSpPr>
          <p:nvPr>
            <p:ph type="ctrTitle"/>
          </p:nvPr>
        </p:nvSpPr>
        <p:spPr/>
        <p:txBody>
          <a:bodyPr>
            <a:normAutofit fontScale="90000"/>
          </a:bodyPr>
          <a:lstStyle/>
          <a:p>
            <a:r>
              <a:rPr lang="en-US" sz="4000" dirty="0"/>
              <a:t>Evaluate how the introduction of code G of the police and the criminal evidence act 1984, codes of practice, improved the process of dealing with prisoners in a fair and lawful manner</a:t>
            </a:r>
            <a:endParaRPr lang="en-US" dirty="0"/>
          </a:p>
        </p:txBody>
      </p:sp>
      <p:sp>
        <p:nvSpPr>
          <p:cNvPr id="3" name="Subtitle 2">
            <a:extLst>
              <a:ext uri="{FF2B5EF4-FFF2-40B4-BE49-F238E27FC236}">
                <a16:creationId xmlns:a16="http://schemas.microsoft.com/office/drawing/2014/main" id="{74509C1F-5FBE-EB48-B11B-9B55EB472C93}"/>
              </a:ext>
            </a:extLst>
          </p:cNvPr>
          <p:cNvSpPr>
            <a:spLocks noGrp="1"/>
          </p:cNvSpPr>
          <p:nvPr>
            <p:ph type="subTitle" idx="1"/>
          </p:nvPr>
        </p:nvSpPr>
        <p:spPr>
          <a:xfrm rot="21420000">
            <a:off x="1016111" y="3504343"/>
            <a:ext cx="9755187" cy="1813333"/>
          </a:xfrm>
        </p:spPr>
        <p:txBody>
          <a:bodyPr/>
          <a:lstStyle/>
          <a:p>
            <a:r>
              <a:rPr lang="en-US" dirty="0"/>
              <a:t>Erin Davies </a:t>
            </a:r>
          </a:p>
          <a:p>
            <a:r>
              <a:rPr lang="en-US" dirty="0"/>
              <a:t>2404320</a:t>
            </a:r>
          </a:p>
          <a:p>
            <a:r>
              <a:rPr lang="en-US" dirty="0"/>
              <a:t>BMPL4017 </a:t>
            </a:r>
          </a:p>
        </p:txBody>
      </p:sp>
    </p:spTree>
    <p:extLst>
      <p:ext uri="{BB962C8B-B14F-4D97-AF65-F5344CB8AC3E}">
        <p14:creationId xmlns:p14="http://schemas.microsoft.com/office/powerpoint/2010/main" val="12630315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37B1-A528-9C41-8558-34FC10531854}"/>
              </a:ext>
            </a:extLst>
          </p:cNvPr>
          <p:cNvSpPr>
            <a:spLocks noGrp="1"/>
          </p:cNvSpPr>
          <p:nvPr>
            <p:ph type="title"/>
          </p:nvPr>
        </p:nvSpPr>
        <p:spPr/>
        <p:txBody>
          <a:bodyPr/>
          <a:lstStyle/>
          <a:p>
            <a:r>
              <a:rPr lang="en-US" dirty="0"/>
              <a:t>Introduction</a:t>
            </a:r>
          </a:p>
        </p:txBody>
      </p:sp>
      <p:sp>
        <p:nvSpPr>
          <p:cNvPr id="3" name="Content Placeholder 2">
            <a:extLst>
              <a:ext uri="{FF2B5EF4-FFF2-40B4-BE49-F238E27FC236}">
                <a16:creationId xmlns:a16="http://schemas.microsoft.com/office/drawing/2014/main" id="{24BEB6AB-3560-5B4C-84F6-F61A7C735AD9}"/>
              </a:ext>
            </a:extLst>
          </p:cNvPr>
          <p:cNvSpPr>
            <a:spLocks noGrp="1"/>
          </p:cNvSpPr>
          <p:nvPr>
            <p:ph sz="quarter" idx="13"/>
          </p:nvPr>
        </p:nvSpPr>
        <p:spPr/>
        <p:txBody>
          <a:bodyPr>
            <a:normAutofit fontScale="70000" lnSpcReduction="20000"/>
          </a:bodyPr>
          <a:lstStyle/>
          <a:p>
            <a:r>
              <a:rPr lang="en-US" dirty="0">
                <a:latin typeface="Calibri" panose="020F0502020204030204" pitchFamily="34" charset="0"/>
                <a:cs typeface="Calibri" panose="020F0502020204030204" pitchFamily="34" charset="0"/>
              </a:rPr>
              <a:t>The Police and Criminal evidence act 1984 was introduced to regulate police powers in their efforts to prevent  crime, while also ensuring that the right for citizens are safeguarded. </a:t>
            </a:r>
          </a:p>
          <a:p>
            <a:r>
              <a:rPr lang="en-US" dirty="0">
                <a:latin typeface="Calibri" panose="020F0502020204030204" pitchFamily="34" charset="0"/>
                <a:cs typeface="Calibri" panose="020F0502020204030204" pitchFamily="34" charset="0"/>
              </a:rPr>
              <a:t>Pace code of practice covers the following:</a:t>
            </a:r>
          </a:p>
          <a:p>
            <a:pPr>
              <a:buFont typeface="Wingdings" pitchFamily="2" charset="2"/>
              <a:buChar char="Ø"/>
            </a:pPr>
            <a:r>
              <a:rPr lang="en-US" dirty="0">
                <a:latin typeface="Calibri" panose="020F0502020204030204" pitchFamily="34" charset="0"/>
                <a:cs typeface="Calibri" panose="020F0502020204030204" pitchFamily="34" charset="0"/>
              </a:rPr>
              <a:t>Stop and search</a:t>
            </a:r>
          </a:p>
          <a:p>
            <a:pPr>
              <a:buFont typeface="Wingdings" pitchFamily="2" charset="2"/>
              <a:buChar char="Ø"/>
            </a:pPr>
            <a:r>
              <a:rPr lang="en-US" dirty="0">
                <a:latin typeface="Calibri" panose="020F0502020204030204" pitchFamily="34" charset="0"/>
                <a:cs typeface="Calibri" panose="020F0502020204030204" pitchFamily="34" charset="0"/>
              </a:rPr>
              <a:t>Arrest</a:t>
            </a:r>
          </a:p>
          <a:p>
            <a:pPr>
              <a:buFont typeface="Wingdings" pitchFamily="2" charset="2"/>
              <a:buChar char="Ø"/>
            </a:pPr>
            <a:r>
              <a:rPr lang="en-US" dirty="0">
                <a:latin typeface="Calibri" panose="020F0502020204030204" pitchFamily="34" charset="0"/>
                <a:cs typeface="Calibri" panose="020F0502020204030204" pitchFamily="34" charset="0"/>
              </a:rPr>
              <a:t>Detention </a:t>
            </a:r>
          </a:p>
          <a:p>
            <a:pPr>
              <a:buFont typeface="Wingdings" pitchFamily="2" charset="2"/>
              <a:buChar char="Ø"/>
            </a:pPr>
            <a:r>
              <a:rPr lang="en-US" dirty="0">
                <a:latin typeface="Calibri" panose="020F0502020204030204" pitchFamily="34" charset="0"/>
                <a:cs typeface="Calibri" panose="020F0502020204030204" pitchFamily="34" charset="0"/>
              </a:rPr>
              <a:t>Investigation </a:t>
            </a:r>
          </a:p>
          <a:p>
            <a:pPr>
              <a:buFont typeface="Wingdings" pitchFamily="2" charset="2"/>
              <a:buChar char="Ø"/>
            </a:pPr>
            <a:r>
              <a:rPr lang="en-US" dirty="0">
                <a:latin typeface="Calibri" panose="020F0502020204030204" pitchFamily="34" charset="0"/>
                <a:cs typeface="Calibri" panose="020F0502020204030204" pitchFamily="34" charset="0"/>
              </a:rPr>
              <a:t>Identification</a:t>
            </a:r>
          </a:p>
          <a:p>
            <a:pPr>
              <a:buFont typeface="Wingdings" pitchFamily="2" charset="2"/>
              <a:buChar char="Ø"/>
            </a:pPr>
            <a:r>
              <a:rPr lang="en-US" dirty="0">
                <a:latin typeface="Calibri" panose="020F0502020204030204" pitchFamily="34" charset="0"/>
                <a:cs typeface="Calibri" panose="020F0502020204030204" pitchFamily="34" charset="0"/>
              </a:rPr>
              <a:t>Interviewing detainees </a:t>
            </a:r>
          </a:p>
          <a:p>
            <a:r>
              <a:rPr lang="en-US" dirty="0">
                <a:latin typeface="Calibri" panose="020F0502020204030204" pitchFamily="34" charset="0"/>
                <a:cs typeface="Calibri" panose="020F0502020204030204" pitchFamily="34" charset="0"/>
              </a:rPr>
              <a:t>Code g specifically governing police powers to arrest</a:t>
            </a:r>
          </a:p>
        </p:txBody>
      </p:sp>
      <p:sp>
        <p:nvSpPr>
          <p:cNvPr id="4" name="TextBox 3">
            <a:extLst>
              <a:ext uri="{FF2B5EF4-FFF2-40B4-BE49-F238E27FC236}">
                <a16:creationId xmlns:a16="http://schemas.microsoft.com/office/drawing/2014/main" id="{EEA9F42E-E2ED-FE4D-A846-218C331B2707}"/>
              </a:ext>
            </a:extLst>
          </p:cNvPr>
          <p:cNvSpPr txBox="1"/>
          <p:nvPr/>
        </p:nvSpPr>
        <p:spPr>
          <a:xfrm>
            <a:off x="6500812" y="5230884"/>
            <a:ext cx="2171700" cy="369332"/>
          </a:xfrm>
          <a:prstGeom prst="rect">
            <a:avLst/>
          </a:prstGeom>
          <a:noFill/>
        </p:spPr>
        <p:txBody>
          <a:bodyPr wrap="square" rtlCol="0">
            <a:spAutoFit/>
          </a:bodyPr>
          <a:lstStyle/>
          <a:p>
            <a:r>
              <a:rPr lang="en-US" dirty="0"/>
              <a:t>(Home office, 2022)</a:t>
            </a:r>
          </a:p>
        </p:txBody>
      </p:sp>
    </p:spTree>
    <p:extLst>
      <p:ext uri="{BB962C8B-B14F-4D97-AF65-F5344CB8AC3E}">
        <p14:creationId xmlns:p14="http://schemas.microsoft.com/office/powerpoint/2010/main" val="8226524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428C6-287F-D249-BA9B-188EA69EEF83}"/>
              </a:ext>
            </a:extLst>
          </p:cNvPr>
          <p:cNvSpPr>
            <a:spLocks noGrp="1"/>
          </p:cNvSpPr>
          <p:nvPr>
            <p:ph type="title"/>
          </p:nvPr>
        </p:nvSpPr>
        <p:spPr/>
        <p:txBody>
          <a:bodyPr/>
          <a:lstStyle/>
          <a:p>
            <a:r>
              <a:rPr lang="en-US" dirty="0"/>
              <a:t>Code G</a:t>
            </a:r>
          </a:p>
        </p:txBody>
      </p:sp>
      <p:sp>
        <p:nvSpPr>
          <p:cNvPr id="3" name="Content Placeholder 2">
            <a:extLst>
              <a:ext uri="{FF2B5EF4-FFF2-40B4-BE49-F238E27FC236}">
                <a16:creationId xmlns:a16="http://schemas.microsoft.com/office/drawing/2014/main" id="{248F2CD1-16A8-874F-951E-7F0CFF7FA01C}"/>
              </a:ext>
            </a:extLst>
          </p:cNvPr>
          <p:cNvSpPr>
            <a:spLocks noGrp="1"/>
          </p:cNvSpPr>
          <p:nvPr>
            <p:ph sz="quarter" idx="13"/>
          </p:nvPr>
        </p:nvSpPr>
        <p:spPr/>
        <p:txBody>
          <a:bodyPr>
            <a:normAutofit fontScale="70000" lnSpcReduction="20000"/>
          </a:bodyPr>
          <a:lstStyle/>
          <a:p>
            <a:r>
              <a:rPr lang="en-US" dirty="0">
                <a:latin typeface="Calibri" panose="020F0502020204030204" pitchFamily="34" charset="0"/>
                <a:cs typeface="Calibri" panose="020F0502020204030204" pitchFamily="34" charset="0"/>
              </a:rPr>
              <a:t>A lawful arrest consists of two key components:</a:t>
            </a:r>
          </a:p>
          <a:p>
            <a:pPr marL="457200" indent="-457200">
              <a:buFont typeface="+mj-lt"/>
              <a:buAutoNum type="arabicPeriod"/>
            </a:pPr>
            <a:r>
              <a:rPr lang="en-US" dirty="0">
                <a:latin typeface="Calibri" panose="020F0502020204030204" pitchFamily="34" charset="0"/>
                <a:cs typeface="Calibri" panose="020F0502020204030204" pitchFamily="34" charset="0"/>
              </a:rPr>
              <a:t>The individual must be involved, suspected of involvement or attempting t be involved in the commission of a criminal offence. </a:t>
            </a:r>
          </a:p>
          <a:p>
            <a:pPr marL="457200" indent="-457200">
              <a:buFont typeface="+mj-lt"/>
              <a:buAutoNum type="arabicPeriod"/>
            </a:pPr>
            <a:r>
              <a:rPr lang="en-US" dirty="0">
                <a:latin typeface="Calibri" panose="020F0502020204030204" pitchFamily="34" charset="0"/>
                <a:cs typeface="Calibri" panose="020F0502020204030204" pitchFamily="34" charset="0"/>
              </a:rPr>
              <a:t>There must be reasonable grounds to believe that the arrest of this individual is necessary. </a:t>
            </a:r>
          </a:p>
          <a:p>
            <a:r>
              <a:rPr lang="en-US" dirty="0">
                <a:latin typeface="Calibri" panose="020F0502020204030204" pitchFamily="34" charset="0"/>
                <a:cs typeface="Calibri" panose="020F0502020204030204" pitchFamily="34" charset="0"/>
              </a:rPr>
              <a:t>Information to be given on arrest </a:t>
            </a:r>
          </a:p>
          <a:p>
            <a:pPr>
              <a:buFont typeface="Wingdings" pitchFamily="2" charset="2"/>
              <a:buChar char="Ø"/>
            </a:pPr>
            <a:r>
              <a:rPr lang="en-US" dirty="0">
                <a:latin typeface="Calibri" panose="020F0502020204030204" pitchFamily="34" charset="0"/>
                <a:cs typeface="Calibri" panose="020F0502020204030204" pitchFamily="34" charset="0"/>
              </a:rPr>
              <a:t>Cautions</a:t>
            </a:r>
          </a:p>
          <a:p>
            <a:pPr>
              <a:buFont typeface="Wingdings" pitchFamily="2" charset="2"/>
              <a:buChar char="Ø"/>
            </a:pPr>
            <a:r>
              <a:rPr lang="en-US" dirty="0">
                <a:latin typeface="Calibri" panose="020F0502020204030204" pitchFamily="34" charset="0"/>
                <a:cs typeface="Calibri" panose="020F0502020204030204" pitchFamily="34" charset="0"/>
              </a:rPr>
              <a:t>Terms of cautions</a:t>
            </a:r>
          </a:p>
          <a:p>
            <a:pPr marL="0" indent="0">
              <a:buNone/>
            </a:pPr>
            <a:r>
              <a:rPr lang="en-GB" sz="1800" dirty="0">
                <a:effectLst/>
                <a:latin typeface="Calibri" panose="020F0502020204030204" pitchFamily="34" charset="0"/>
                <a:ea typeface="Calibri" panose="020F0502020204030204" pitchFamily="34" charset="0"/>
                <a:cs typeface="Calibri" panose="020F0502020204030204" pitchFamily="34" charset="0"/>
              </a:rPr>
              <a:t>“You do not have to say anything. But it may harm your defence if you do not mention when questioned something which you later rely on in court. Anything you do say may be given in evidence.”  </a:t>
            </a:r>
          </a:p>
          <a:p>
            <a:pPr marL="0" indent="0">
              <a:buNone/>
            </a:pPr>
            <a:r>
              <a:rPr lang="en-GB" sz="1800" dirty="0">
                <a:latin typeface="Calibri" panose="020F0502020204030204" pitchFamily="34" charset="0"/>
                <a:cs typeface="Calibri" panose="020F0502020204030204" pitchFamily="34" charset="0"/>
              </a:rPr>
              <a:t>(</a:t>
            </a:r>
            <a:r>
              <a:rPr lang="en-GB" sz="1800" dirty="0" err="1">
                <a:latin typeface="Calibri" panose="020F0502020204030204" pitchFamily="34" charset="0"/>
                <a:cs typeface="Calibri" panose="020F0502020204030204" pitchFamily="34" charset="0"/>
              </a:rPr>
              <a:t>Nationalarchives.gov.uk</a:t>
            </a:r>
            <a:r>
              <a:rPr lang="en-GB" sz="1800" dirty="0">
                <a:latin typeface="Calibri" panose="020F0502020204030204" pitchFamily="34" charset="0"/>
                <a:cs typeface="Calibri" panose="020F0502020204030204" pitchFamily="34" charset="0"/>
              </a:rPr>
              <a:t>. 2020)</a:t>
            </a:r>
            <a:endParaRPr lang="en-US"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4560698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6A035F-5E55-7E41-B12F-FF777DDDF448}"/>
              </a:ext>
            </a:extLst>
          </p:cNvPr>
          <p:cNvSpPr>
            <a:spLocks noGrp="1"/>
          </p:cNvSpPr>
          <p:nvPr>
            <p:ph type="title"/>
          </p:nvPr>
        </p:nvSpPr>
        <p:spPr/>
        <p:txBody>
          <a:bodyPr>
            <a:normAutofit fontScale="90000"/>
          </a:bodyPr>
          <a:lstStyle/>
          <a:p>
            <a:r>
              <a:rPr lang="en-US" dirty="0"/>
              <a:t>How code G improves fair and lawful treatment </a:t>
            </a:r>
          </a:p>
        </p:txBody>
      </p:sp>
      <p:sp>
        <p:nvSpPr>
          <p:cNvPr id="3" name="Content Placeholder 2">
            <a:extLst>
              <a:ext uri="{FF2B5EF4-FFF2-40B4-BE49-F238E27FC236}">
                <a16:creationId xmlns:a16="http://schemas.microsoft.com/office/drawing/2014/main" id="{2CD410D7-9945-6440-8E24-981E3459BB1D}"/>
              </a:ext>
            </a:extLst>
          </p:cNvPr>
          <p:cNvSpPr>
            <a:spLocks noGrp="1"/>
          </p:cNvSpPr>
          <p:nvPr>
            <p:ph sz="quarter" idx="13"/>
          </p:nvPr>
        </p:nvSpPr>
        <p:spPr/>
        <p:txBody>
          <a:bodyPr/>
          <a:lstStyle/>
          <a:p>
            <a:r>
              <a:rPr lang="en-US" dirty="0">
                <a:latin typeface="Calibri" panose="020F0502020204030204" pitchFamily="34" charset="0"/>
                <a:cs typeface="Calibri" panose="020F0502020204030204" pitchFamily="34" charset="0"/>
              </a:rPr>
              <a:t>Prevents unnecessary arrests </a:t>
            </a:r>
          </a:p>
          <a:p>
            <a:pPr marL="0" indent="0">
              <a:buNone/>
            </a:pPr>
            <a:r>
              <a:rPr lang="en-US" dirty="0">
                <a:latin typeface="Calibri" panose="020F0502020204030204" pitchFamily="34" charset="0"/>
                <a:cs typeface="Calibri" panose="020F0502020204030204" pitchFamily="34" charset="0"/>
              </a:rPr>
              <a:t>(</a:t>
            </a:r>
            <a:r>
              <a:rPr lang="en-US" dirty="0" err="1">
                <a:latin typeface="Calibri" panose="020F0502020204030204" pitchFamily="34" charset="0"/>
                <a:cs typeface="Calibri" panose="020F0502020204030204" pitchFamily="34" charset="0"/>
              </a:rPr>
              <a:t>Lawteacher.net</a:t>
            </a:r>
            <a:r>
              <a:rPr lang="en-US" dirty="0">
                <a:latin typeface="Calibri" panose="020F0502020204030204" pitchFamily="34" charset="0"/>
                <a:cs typeface="Calibri" panose="020F0502020204030204" pitchFamily="34" charset="0"/>
              </a:rPr>
              <a:t>, 2019)</a:t>
            </a:r>
          </a:p>
          <a:p>
            <a:r>
              <a:rPr lang="en-US" dirty="0">
                <a:latin typeface="Calibri" panose="020F0502020204030204" pitchFamily="34" charset="0"/>
                <a:cs typeface="Calibri" panose="020F0502020204030204" pitchFamily="34" charset="0"/>
              </a:rPr>
              <a:t>Protects individuals rights</a:t>
            </a:r>
          </a:p>
          <a:p>
            <a:pPr marL="0" indent="0">
              <a:buNone/>
            </a:pPr>
            <a:r>
              <a:rPr lang="en-US" dirty="0">
                <a:latin typeface="Calibri" panose="020F0502020204030204" pitchFamily="34" charset="0"/>
                <a:cs typeface="Calibri" panose="020F0502020204030204" pitchFamily="34" charset="0"/>
              </a:rPr>
              <a:t>(College of policing, 2013)</a:t>
            </a:r>
          </a:p>
          <a:p>
            <a:r>
              <a:rPr lang="en-US" dirty="0">
                <a:latin typeface="Calibri" panose="020F0502020204030204" pitchFamily="34" charset="0"/>
                <a:cs typeface="Calibri" panose="020F0502020204030204" pitchFamily="34" charset="0"/>
              </a:rPr>
              <a:t>Ensures arrests are proportionate </a:t>
            </a:r>
          </a:p>
          <a:p>
            <a:pPr marL="0" indent="0">
              <a:buNone/>
            </a:pPr>
            <a:r>
              <a:rPr lang="en-US" dirty="0">
                <a:latin typeface="Calibri" panose="020F0502020204030204" pitchFamily="34" charset="0"/>
                <a:cs typeface="Calibri" panose="020F0502020204030204" pitchFamily="34" charset="0"/>
              </a:rPr>
              <a:t>(Stainton and Ewin, 2022)</a:t>
            </a:r>
          </a:p>
        </p:txBody>
      </p:sp>
      <p:pic>
        <p:nvPicPr>
          <p:cNvPr id="5" name="Picture 2" descr="Law enforcement in the United Kingdom ...">
            <a:extLst>
              <a:ext uri="{FF2B5EF4-FFF2-40B4-BE49-F238E27FC236}">
                <a16:creationId xmlns:a16="http://schemas.microsoft.com/office/drawing/2014/main" id="{4E3FF0E7-2BD3-5848-9F67-D6A06D2044A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81937" y="2063396"/>
            <a:ext cx="2005013" cy="28218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11921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4091B-DB7E-0849-AB77-6F5F6EC46D1C}"/>
              </a:ext>
            </a:extLst>
          </p:cNvPr>
          <p:cNvSpPr>
            <a:spLocks noGrp="1"/>
          </p:cNvSpPr>
          <p:nvPr>
            <p:ph type="title"/>
          </p:nvPr>
        </p:nvSpPr>
        <p:spPr/>
        <p:txBody>
          <a:bodyPr/>
          <a:lstStyle/>
          <a:p>
            <a:r>
              <a:rPr lang="en-US" dirty="0"/>
              <a:t>Challenges and limitations </a:t>
            </a:r>
          </a:p>
        </p:txBody>
      </p:sp>
      <p:sp>
        <p:nvSpPr>
          <p:cNvPr id="3" name="Content Placeholder 2">
            <a:extLst>
              <a:ext uri="{FF2B5EF4-FFF2-40B4-BE49-F238E27FC236}">
                <a16:creationId xmlns:a16="http://schemas.microsoft.com/office/drawing/2014/main" id="{028A1C59-049C-9B43-95D9-9EFB7CAC568E}"/>
              </a:ext>
            </a:extLst>
          </p:cNvPr>
          <p:cNvSpPr>
            <a:spLocks noGrp="1"/>
          </p:cNvSpPr>
          <p:nvPr>
            <p:ph sz="quarter" idx="13"/>
          </p:nvPr>
        </p:nvSpPr>
        <p:spPr/>
        <p:txBody>
          <a:bodyPr>
            <a:normAutofit fontScale="92500" lnSpcReduction="20000"/>
          </a:bodyPr>
          <a:lstStyle/>
          <a:p>
            <a:r>
              <a:rPr lang="en-US" dirty="0">
                <a:latin typeface="Calibri" panose="020F0502020204030204" pitchFamily="34" charset="0"/>
                <a:cs typeface="Calibri" panose="020F0502020204030204" pitchFamily="34" charset="0"/>
              </a:rPr>
              <a:t>Different officers might come to different conclusions in the same situation</a:t>
            </a:r>
          </a:p>
          <a:p>
            <a:pPr marL="0" indent="0">
              <a:buNone/>
            </a:pPr>
            <a:r>
              <a:rPr lang="en-US" dirty="0">
                <a:latin typeface="Calibri" panose="020F0502020204030204" pitchFamily="34" charset="0"/>
                <a:cs typeface="Calibri" panose="020F0502020204030204" pitchFamily="34" charset="0"/>
              </a:rPr>
              <a:t>(Justice, n.d.)</a:t>
            </a:r>
          </a:p>
          <a:p>
            <a:r>
              <a:rPr lang="en-US" dirty="0">
                <a:latin typeface="Calibri" panose="020F0502020204030204" pitchFamily="34" charset="0"/>
                <a:cs typeface="Calibri" panose="020F0502020204030204" pitchFamily="34" charset="0"/>
              </a:rPr>
              <a:t>Lack of effective oversights and accountability</a:t>
            </a:r>
          </a:p>
          <a:p>
            <a:pPr marL="0" indent="0">
              <a:buNone/>
            </a:pPr>
            <a:r>
              <a:rPr lang="en-US" dirty="0">
                <a:latin typeface="Calibri" panose="020F0502020204030204" pitchFamily="34" charset="0"/>
                <a:cs typeface="Calibri" panose="020F0502020204030204" pitchFamily="34" charset="0"/>
              </a:rPr>
              <a:t>(Home office, 2018)</a:t>
            </a:r>
          </a:p>
          <a:p>
            <a:r>
              <a:rPr lang="en-US" dirty="0">
                <a:latin typeface="Calibri" panose="020F0502020204030204" pitchFamily="34" charset="0"/>
                <a:cs typeface="Calibri" panose="020F0502020204030204" pitchFamily="34" charset="0"/>
              </a:rPr>
              <a:t>Evolving legal standards </a:t>
            </a:r>
          </a:p>
          <a:p>
            <a:pPr marL="0" indent="0">
              <a:buNone/>
            </a:pPr>
            <a:r>
              <a:rPr lang="en-US" dirty="0">
                <a:latin typeface="Calibri" panose="020F0502020204030204" pitchFamily="34" charset="0"/>
                <a:cs typeface="Calibri" panose="020F0502020204030204" pitchFamily="34" charset="0"/>
              </a:rPr>
              <a:t>(</a:t>
            </a:r>
            <a:r>
              <a:rPr lang="en-US" dirty="0" err="1">
                <a:latin typeface="Calibri" panose="020F0502020204030204" pitchFamily="34" charset="0"/>
                <a:cs typeface="Calibri" panose="020F0502020204030204" pitchFamily="34" charset="0"/>
              </a:rPr>
              <a:t>Hylton-potts</a:t>
            </a:r>
            <a:r>
              <a:rPr lang="en-US" dirty="0">
                <a:latin typeface="Calibri" panose="020F0502020204030204" pitchFamily="34" charset="0"/>
                <a:cs typeface="Calibri" panose="020F0502020204030204" pitchFamily="34" charset="0"/>
              </a:rPr>
              <a:t>, 2013)</a:t>
            </a:r>
          </a:p>
          <a:p>
            <a:r>
              <a:rPr lang="en-US" dirty="0">
                <a:latin typeface="Calibri" panose="020F0502020204030204" pitchFamily="34" charset="0"/>
                <a:cs typeface="Calibri" panose="020F0502020204030204" pitchFamily="34" charset="0"/>
              </a:rPr>
              <a:t>Lack of public awareness </a:t>
            </a:r>
          </a:p>
          <a:p>
            <a:pPr marL="0" indent="0">
              <a:buNone/>
            </a:pPr>
            <a:r>
              <a:rPr lang="en-US" dirty="0">
                <a:latin typeface="Calibri" panose="020F0502020204030204" pitchFamily="34" charset="0"/>
                <a:cs typeface="Calibri" panose="020F0502020204030204" pitchFamily="34" charset="0"/>
              </a:rPr>
              <a:t>(Home office, 2018)</a:t>
            </a:r>
          </a:p>
        </p:txBody>
      </p:sp>
    </p:spTree>
    <p:extLst>
      <p:ext uri="{BB962C8B-B14F-4D97-AF65-F5344CB8AC3E}">
        <p14:creationId xmlns:p14="http://schemas.microsoft.com/office/powerpoint/2010/main" val="1111935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E3989E-F361-1044-B74D-C9EE110B9F01}"/>
              </a:ext>
            </a:extLst>
          </p:cNvPr>
          <p:cNvSpPr>
            <a:spLocks noGrp="1"/>
          </p:cNvSpPr>
          <p:nvPr>
            <p:ph type="title"/>
          </p:nvPr>
        </p:nvSpPr>
        <p:spPr/>
        <p:txBody>
          <a:bodyPr/>
          <a:lstStyle/>
          <a:p>
            <a:r>
              <a:rPr lang="en-US" dirty="0"/>
              <a:t>Brixton riots  </a:t>
            </a:r>
          </a:p>
        </p:txBody>
      </p:sp>
      <p:sp>
        <p:nvSpPr>
          <p:cNvPr id="3" name="Content Placeholder 2">
            <a:extLst>
              <a:ext uri="{FF2B5EF4-FFF2-40B4-BE49-F238E27FC236}">
                <a16:creationId xmlns:a16="http://schemas.microsoft.com/office/drawing/2014/main" id="{E66733B5-92F2-864C-A95F-F83A41839FC4}"/>
              </a:ext>
            </a:extLst>
          </p:cNvPr>
          <p:cNvSpPr>
            <a:spLocks noGrp="1"/>
          </p:cNvSpPr>
          <p:nvPr>
            <p:ph sz="quarter" idx="13"/>
          </p:nvPr>
        </p:nvSpPr>
        <p:spPr/>
        <p:txBody>
          <a:bodyPr/>
          <a:lstStyle/>
          <a:p>
            <a:pPr marL="0" indent="0">
              <a:buNone/>
            </a:pPr>
            <a:endParaRPr lang="en-US" dirty="0">
              <a:latin typeface="Calibri" panose="020F0502020204030204" pitchFamily="34" charset="0"/>
              <a:cs typeface="Calibri" panose="020F0502020204030204" pitchFamily="34" charset="0"/>
            </a:endParaRPr>
          </a:p>
          <a:p>
            <a:r>
              <a:rPr lang="en-US" dirty="0">
                <a:latin typeface="Calibri" panose="020F0502020204030204" pitchFamily="34" charset="0"/>
                <a:cs typeface="Calibri" panose="020F0502020204030204" pitchFamily="34" charset="0"/>
              </a:rPr>
              <a:t>Tensions between police and the black community in South London</a:t>
            </a:r>
          </a:p>
          <a:p>
            <a:r>
              <a:rPr lang="en-US" dirty="0">
                <a:latin typeface="Calibri" panose="020F0502020204030204" pitchFamily="34" charset="0"/>
                <a:cs typeface="Calibri" panose="020F0502020204030204" pitchFamily="34" charset="0"/>
              </a:rPr>
              <a:t>(BBC, 2021)</a:t>
            </a:r>
          </a:p>
          <a:p>
            <a:endParaRPr lang="en-US" dirty="0"/>
          </a:p>
        </p:txBody>
      </p:sp>
      <p:pic>
        <p:nvPicPr>
          <p:cNvPr id="2050" name="Picture 2" descr="Brixton riots 1981: What happened 40 years ago in London? - BBC Newsround">
            <a:extLst>
              <a:ext uri="{FF2B5EF4-FFF2-40B4-BE49-F238E27FC236}">
                <a16:creationId xmlns:a16="http://schemas.microsoft.com/office/drawing/2014/main" id="{B8C04EE8-EA75-FE45-AB3D-836E3968B43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58063" y="3838873"/>
            <a:ext cx="4148137" cy="233332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177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C593F5-69C5-0649-B7CF-E6E50824C872}"/>
              </a:ext>
            </a:extLst>
          </p:cNvPr>
          <p:cNvSpPr>
            <a:spLocks noGrp="1"/>
          </p:cNvSpPr>
          <p:nvPr>
            <p:ph type="title"/>
          </p:nvPr>
        </p:nvSpPr>
        <p:spPr/>
        <p:txBody>
          <a:bodyPr>
            <a:normAutofit fontScale="90000"/>
          </a:bodyPr>
          <a:lstStyle/>
          <a:p>
            <a:r>
              <a:rPr lang="en-US" dirty="0"/>
              <a:t>Richardson v chief constable of west midlands police </a:t>
            </a:r>
          </a:p>
        </p:txBody>
      </p:sp>
      <p:sp>
        <p:nvSpPr>
          <p:cNvPr id="3" name="Content Placeholder 2">
            <a:extLst>
              <a:ext uri="{FF2B5EF4-FFF2-40B4-BE49-F238E27FC236}">
                <a16:creationId xmlns:a16="http://schemas.microsoft.com/office/drawing/2014/main" id="{29EB649C-992E-FF43-B5A2-8F759A250D6A}"/>
              </a:ext>
            </a:extLst>
          </p:cNvPr>
          <p:cNvSpPr>
            <a:spLocks noGrp="1"/>
          </p:cNvSpPr>
          <p:nvPr>
            <p:ph sz="quarter" idx="13"/>
          </p:nvPr>
        </p:nvSpPr>
        <p:spPr/>
        <p:txBody>
          <a:bodyPr/>
          <a:lstStyle/>
          <a:p>
            <a:r>
              <a:rPr lang="en-GB" dirty="0">
                <a:latin typeface="Calibri" panose="020F0502020204030204" pitchFamily="34" charset="0"/>
                <a:cs typeface="Calibri" panose="020F0502020204030204" pitchFamily="34" charset="0"/>
              </a:rPr>
              <a:t>Mr Richardson was arrested on suspicion of assault</a:t>
            </a:r>
          </a:p>
          <a:p>
            <a:r>
              <a:rPr lang="en-GB" dirty="0">
                <a:latin typeface="Calibri" panose="020F0502020204030204" pitchFamily="34" charset="0"/>
                <a:cs typeface="Calibri" panose="020F0502020204030204" pitchFamily="34" charset="0"/>
              </a:rPr>
              <a:t>Mr Richardson argued that the arrest was unnecessary</a:t>
            </a:r>
          </a:p>
          <a:p>
            <a:r>
              <a:rPr lang="en-GB" dirty="0">
                <a:latin typeface="Calibri" panose="020F0502020204030204" pitchFamily="34" charset="0"/>
                <a:cs typeface="Calibri" panose="020F0502020204030204" pitchFamily="34" charset="0"/>
              </a:rPr>
              <a:t>The court found officers belief was reasonable, and the arrest was lawful</a:t>
            </a:r>
          </a:p>
          <a:p>
            <a:pPr marL="0" indent="0">
              <a:buNone/>
            </a:pPr>
            <a:r>
              <a:rPr lang="en-GB" dirty="0">
                <a:latin typeface="Calibri" panose="020F0502020204030204" pitchFamily="34" charset="0"/>
                <a:cs typeface="Calibri" panose="020F0502020204030204" pitchFamily="34" charset="0"/>
              </a:rPr>
              <a:t>(</a:t>
            </a:r>
            <a:r>
              <a:rPr lang="en-GB" dirty="0">
                <a:latin typeface="Calibri" panose="020F0502020204030204" pitchFamily="34" charset="0"/>
                <a:cs typeface="Calibri" panose="020F0502020204030204" pitchFamily="34" charset="0"/>
                <a:hlinkClick r:id="rId2"/>
              </a:rPr>
              <a:t>https://www.casemine.com</a:t>
            </a:r>
            <a:r>
              <a:rPr lang="en-GB" dirty="0">
                <a:latin typeface="Calibri" panose="020F0502020204030204" pitchFamily="34" charset="0"/>
                <a:cs typeface="Calibri" panose="020F0502020204030204" pitchFamily="34" charset="0"/>
              </a:rPr>
              <a:t>, 2023)</a:t>
            </a:r>
          </a:p>
        </p:txBody>
      </p:sp>
    </p:spTree>
    <p:extLst>
      <p:ext uri="{BB962C8B-B14F-4D97-AF65-F5344CB8AC3E}">
        <p14:creationId xmlns:p14="http://schemas.microsoft.com/office/powerpoint/2010/main" val="40902803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AB5A1-CA63-A846-9174-C1E6B46F40EA}"/>
              </a:ext>
            </a:extLst>
          </p:cNvPr>
          <p:cNvSpPr>
            <a:spLocks noGrp="1"/>
          </p:cNvSpPr>
          <p:nvPr>
            <p:ph type="title"/>
          </p:nvPr>
        </p:nvSpPr>
        <p:spPr/>
        <p:txBody>
          <a:bodyPr/>
          <a:lstStyle/>
          <a:p>
            <a:r>
              <a:rPr lang="en-US" dirty="0"/>
              <a:t>Conclusion </a:t>
            </a:r>
          </a:p>
        </p:txBody>
      </p:sp>
      <p:sp>
        <p:nvSpPr>
          <p:cNvPr id="3" name="Content Placeholder 2">
            <a:extLst>
              <a:ext uri="{FF2B5EF4-FFF2-40B4-BE49-F238E27FC236}">
                <a16:creationId xmlns:a16="http://schemas.microsoft.com/office/drawing/2014/main" id="{5928BC3F-23F9-E34B-A3D2-DDA3198BC097}"/>
              </a:ext>
            </a:extLst>
          </p:cNvPr>
          <p:cNvSpPr>
            <a:spLocks noGrp="1"/>
          </p:cNvSpPr>
          <p:nvPr>
            <p:ph sz="quarter" idx="13"/>
          </p:nvPr>
        </p:nvSpPr>
        <p:spPr/>
        <p:txBody>
          <a:bodyPr/>
          <a:lstStyle/>
          <a:p>
            <a:pPr marL="0" indent="0">
              <a:buNone/>
            </a:pPr>
            <a:r>
              <a:rPr lang="en-US" dirty="0">
                <a:latin typeface="Calibri" panose="020F0502020204030204" pitchFamily="34" charset="0"/>
                <a:cs typeface="Calibri" panose="020F0502020204030204" pitchFamily="34" charset="0"/>
              </a:rPr>
              <a:t>Code g has:</a:t>
            </a:r>
          </a:p>
          <a:p>
            <a:r>
              <a:rPr lang="en-US" dirty="0">
                <a:latin typeface="Calibri" panose="020F0502020204030204" pitchFamily="34" charset="0"/>
                <a:cs typeface="Calibri" panose="020F0502020204030204" pitchFamily="34" charset="0"/>
              </a:rPr>
              <a:t>Improved fairness and lawfulness</a:t>
            </a:r>
          </a:p>
          <a:p>
            <a:r>
              <a:rPr lang="en-US" dirty="0">
                <a:latin typeface="Calibri" panose="020F0502020204030204" pitchFamily="34" charset="0"/>
                <a:cs typeface="Calibri" panose="020F0502020204030204" pitchFamily="34" charset="0"/>
              </a:rPr>
              <a:t>Decreased unnecessary arrests</a:t>
            </a:r>
          </a:p>
          <a:p>
            <a:r>
              <a:rPr lang="en-US" dirty="0">
                <a:latin typeface="Calibri" panose="020F0502020204030204" pitchFamily="34" charset="0"/>
                <a:cs typeface="Calibri" panose="020F0502020204030204" pitchFamily="34" charset="0"/>
              </a:rPr>
              <a:t>Made sure police officers act within legal boundaries</a:t>
            </a:r>
          </a:p>
          <a:p>
            <a:pPr marL="0" indent="0">
              <a:buNone/>
            </a:pPr>
            <a:r>
              <a:rPr lang="en-US" dirty="0">
                <a:latin typeface="Calibri" panose="020F0502020204030204" pitchFamily="34" charset="0"/>
                <a:cs typeface="Calibri" panose="020F0502020204030204" pitchFamily="34" charset="0"/>
              </a:rPr>
              <a:t>However, challenges remain </a:t>
            </a:r>
          </a:p>
          <a:p>
            <a:endParaRPr lang="en-US" dirty="0"/>
          </a:p>
        </p:txBody>
      </p:sp>
    </p:spTree>
    <p:extLst>
      <p:ext uri="{BB962C8B-B14F-4D97-AF65-F5344CB8AC3E}">
        <p14:creationId xmlns:p14="http://schemas.microsoft.com/office/powerpoint/2010/main" val="29064383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6200C6-07E9-7E43-8016-BB8D7C81F03D}"/>
              </a:ext>
            </a:extLst>
          </p:cNvPr>
          <p:cNvSpPr>
            <a:spLocks noGrp="1"/>
          </p:cNvSpPr>
          <p:nvPr>
            <p:ph type="title"/>
          </p:nvPr>
        </p:nvSpPr>
        <p:spPr/>
        <p:txBody>
          <a:bodyPr/>
          <a:lstStyle/>
          <a:p>
            <a:r>
              <a:rPr lang="en-US" dirty="0" err="1"/>
              <a:t>Refrence</a:t>
            </a:r>
            <a:r>
              <a:rPr lang="en-US" dirty="0"/>
              <a:t> list </a:t>
            </a:r>
          </a:p>
        </p:txBody>
      </p:sp>
      <p:sp>
        <p:nvSpPr>
          <p:cNvPr id="3" name="Content Placeholder 2">
            <a:extLst>
              <a:ext uri="{FF2B5EF4-FFF2-40B4-BE49-F238E27FC236}">
                <a16:creationId xmlns:a16="http://schemas.microsoft.com/office/drawing/2014/main" id="{CE20A183-B9B4-B94F-A205-503B2CFE1097}"/>
              </a:ext>
            </a:extLst>
          </p:cNvPr>
          <p:cNvSpPr>
            <a:spLocks noGrp="1"/>
          </p:cNvSpPr>
          <p:nvPr>
            <p:ph sz="quarter" idx="13"/>
          </p:nvPr>
        </p:nvSpPr>
        <p:spPr>
          <a:xfrm>
            <a:off x="685801" y="2434872"/>
            <a:ext cx="10394707" cy="3137254"/>
          </a:xfrm>
        </p:spPr>
        <p:txBody>
          <a:bodyPr>
            <a:normAutofit fontScale="55000" lnSpcReduction="20000"/>
          </a:bodyPr>
          <a:lstStyle/>
          <a:p>
            <a:r>
              <a:rPr lang="en-US" dirty="0" err="1">
                <a:latin typeface="Calibri" panose="020F0502020204030204" pitchFamily="34" charset="0"/>
                <a:cs typeface="Calibri" panose="020F0502020204030204" pitchFamily="34" charset="0"/>
              </a:rPr>
              <a:t>Bbc</a:t>
            </a:r>
            <a:r>
              <a:rPr lang="en-US" dirty="0">
                <a:latin typeface="Calibri" panose="020F0502020204030204" pitchFamily="34" charset="0"/>
                <a:cs typeface="Calibri" panose="020F0502020204030204" pitchFamily="34" charset="0"/>
              </a:rPr>
              <a:t> (2021). Black history month: the 1981 </a:t>
            </a:r>
            <a:r>
              <a:rPr lang="en-US" dirty="0" err="1">
                <a:latin typeface="Calibri" panose="020F0502020204030204" pitchFamily="34" charset="0"/>
                <a:cs typeface="Calibri" panose="020F0502020204030204" pitchFamily="34" charset="0"/>
              </a:rPr>
              <a:t>brixton</a:t>
            </a:r>
            <a:r>
              <a:rPr lang="en-US" dirty="0">
                <a:latin typeface="Calibri" panose="020F0502020204030204" pitchFamily="34" charset="0"/>
                <a:cs typeface="Calibri" panose="020F0502020204030204" pitchFamily="34" charset="0"/>
              </a:rPr>
              <a:t> riots- CBBC </a:t>
            </a:r>
            <a:r>
              <a:rPr lang="en-US" dirty="0" err="1">
                <a:latin typeface="Calibri" panose="020F0502020204030204" pitchFamily="34" charset="0"/>
                <a:cs typeface="Calibri" panose="020F0502020204030204" pitchFamily="34" charset="0"/>
              </a:rPr>
              <a:t>newsround</a:t>
            </a:r>
            <a:r>
              <a:rPr lang="en-US" dirty="0">
                <a:latin typeface="Calibri" panose="020F0502020204030204" pitchFamily="34" charset="0"/>
                <a:cs typeface="Calibri" panose="020F0502020204030204" pitchFamily="34" charset="0"/>
              </a:rPr>
              <a:t>. </a:t>
            </a:r>
            <a:r>
              <a:rPr lang="en-US" dirty="0">
                <a:latin typeface="Calibri" panose="020F0502020204030204" pitchFamily="34" charset="0"/>
                <a:cs typeface="Calibri" panose="020F0502020204030204" pitchFamily="34" charset="0"/>
                <a:hlinkClick r:id="rId2"/>
              </a:rPr>
              <a:t>www.bbc.co.uk</a:t>
            </a:r>
            <a:r>
              <a:rPr lang="en-US" dirty="0">
                <a:latin typeface="Calibri" panose="020F0502020204030204" pitchFamily="34" charset="0"/>
                <a:cs typeface="Calibri" panose="020F0502020204030204" pitchFamily="34" charset="0"/>
              </a:rPr>
              <a:t>. (online) 12 Apr. Available at: </a:t>
            </a:r>
            <a:r>
              <a:rPr lang="en-US" dirty="0">
                <a:latin typeface="Calibri" panose="020F0502020204030204" pitchFamily="34" charset="0"/>
                <a:cs typeface="Calibri" panose="020F0502020204030204" pitchFamily="34" charset="0"/>
                <a:hlinkClick r:id="rId3"/>
              </a:rPr>
              <a:t>https://www.bbc.co.uk/newsround/50035769</a:t>
            </a:r>
            <a:r>
              <a:rPr lang="en-US" dirty="0">
                <a:latin typeface="Calibri" panose="020F0502020204030204" pitchFamily="34" charset="0"/>
                <a:cs typeface="Calibri" panose="020F0502020204030204" pitchFamily="34" charset="0"/>
              </a:rPr>
              <a:t> </a:t>
            </a:r>
          </a:p>
          <a:p>
            <a:r>
              <a:rPr lang="en-US" dirty="0">
                <a:latin typeface="Calibri" panose="020F0502020204030204" pitchFamily="34" charset="0"/>
                <a:cs typeface="Calibri" panose="020F0502020204030204" pitchFamily="34" charset="0"/>
              </a:rPr>
              <a:t>College of Policing. (2013) Detainee care. (Online) available at: </a:t>
            </a:r>
            <a:r>
              <a:rPr lang="en-US" dirty="0">
                <a:latin typeface="Calibri" panose="020F0502020204030204" pitchFamily="34" charset="0"/>
                <a:cs typeface="Calibri" panose="020F0502020204030204" pitchFamily="34" charset="0"/>
                <a:hlinkClick r:id="rId4"/>
              </a:rPr>
              <a:t>https://www.college.police.uk/app/detention-and-custody/detainee-care/detainee-care</a:t>
            </a:r>
            <a:r>
              <a:rPr lang="en-US" dirty="0">
                <a:latin typeface="Calibri" panose="020F0502020204030204" pitchFamily="34" charset="0"/>
                <a:cs typeface="Calibri" panose="020F0502020204030204" pitchFamily="34" charset="0"/>
              </a:rPr>
              <a:t> </a:t>
            </a:r>
          </a:p>
          <a:p>
            <a:r>
              <a:rPr lang="en-US" dirty="0">
                <a:latin typeface="Calibri" panose="020F0502020204030204" pitchFamily="34" charset="0"/>
                <a:cs typeface="Calibri" panose="020F0502020204030204" pitchFamily="34" charset="0"/>
              </a:rPr>
              <a:t>Home office (2018). Police powers and procedures, England and wales, year ending 31 march 2018. (online) </a:t>
            </a:r>
            <a:r>
              <a:rPr lang="en-US" dirty="0" err="1">
                <a:latin typeface="Calibri" panose="020F0502020204030204" pitchFamily="34" charset="0"/>
                <a:cs typeface="Calibri" panose="020F0502020204030204" pitchFamily="34" charset="0"/>
              </a:rPr>
              <a:t>gov.uk</a:t>
            </a:r>
            <a:r>
              <a:rPr lang="en-US" dirty="0">
                <a:latin typeface="Calibri" panose="020F0502020204030204" pitchFamily="34" charset="0"/>
                <a:cs typeface="Calibri" panose="020F0502020204030204" pitchFamily="34" charset="0"/>
              </a:rPr>
              <a:t>. Available at: </a:t>
            </a:r>
            <a:r>
              <a:rPr lang="en-US" dirty="0">
                <a:latin typeface="Calibri" panose="020F0502020204030204" pitchFamily="34" charset="0"/>
                <a:cs typeface="Calibri" panose="020F0502020204030204" pitchFamily="34" charset="0"/>
                <a:hlinkClick r:id="rId5"/>
              </a:rPr>
              <a:t>https://www.gov.uk/government/statistics/police-powers-and-procedures-england-and-wales-year-ending-31-march-2018</a:t>
            </a:r>
            <a:r>
              <a:rPr lang="en-US" dirty="0">
                <a:latin typeface="Calibri" panose="020F0502020204030204" pitchFamily="34" charset="0"/>
                <a:cs typeface="Calibri" panose="020F0502020204030204" pitchFamily="34" charset="0"/>
              </a:rPr>
              <a:t> </a:t>
            </a:r>
          </a:p>
          <a:p>
            <a:r>
              <a:rPr lang="en-US" dirty="0">
                <a:latin typeface="Calibri" panose="020F0502020204030204" pitchFamily="34" charset="0"/>
                <a:cs typeface="Calibri" panose="020F0502020204030204" pitchFamily="34" charset="0"/>
              </a:rPr>
              <a:t>Home office(2018). Police powers and procedures report highlights concerns over accountability. Available at: </a:t>
            </a:r>
            <a:r>
              <a:rPr lang="en-US" dirty="0">
                <a:latin typeface="Calibri" panose="020F0502020204030204" pitchFamily="34" charset="0"/>
                <a:cs typeface="Calibri" panose="020F0502020204030204" pitchFamily="34" charset="0"/>
                <a:hlinkClick r:id="rId6"/>
              </a:rPr>
              <a:t>https://assets.publishing.service.gov.uk/media/5bd088e1e5274a6e2c6e41c3/police-powers-procedures-mar18-hosb2418.pdf</a:t>
            </a:r>
            <a:r>
              <a:rPr lang="en-US" dirty="0">
                <a:latin typeface="Calibri" panose="020F0502020204030204" pitchFamily="34" charset="0"/>
                <a:cs typeface="Calibri" panose="020F0502020204030204" pitchFamily="34" charset="0"/>
              </a:rPr>
              <a:t>. (Accessed: 6 of March 2025) </a:t>
            </a:r>
          </a:p>
          <a:p>
            <a:r>
              <a:rPr lang="en-US" dirty="0">
                <a:latin typeface="Calibri" panose="020F0502020204030204" pitchFamily="34" charset="0"/>
                <a:cs typeface="Calibri" panose="020F0502020204030204" pitchFamily="34" charset="0"/>
              </a:rPr>
              <a:t>Home Office (2022). PACE Code G 2012. (online) GOV.UK. Available at: </a:t>
            </a:r>
            <a:r>
              <a:rPr lang="en-US" dirty="0">
                <a:latin typeface="Calibri" panose="020F0502020204030204" pitchFamily="34" charset="0"/>
                <a:cs typeface="Calibri" panose="020F0502020204030204" pitchFamily="34" charset="0"/>
                <a:hlinkClick r:id="rId7">
                  <a:extLst>
                    <a:ext uri="{A12FA001-AC4F-418D-AE19-62706E023703}">
                      <ahyp:hlinkClr xmlns:ahyp="http://schemas.microsoft.com/office/drawing/2018/hyperlinkcolor" val="tx"/>
                    </a:ext>
                  </a:extLst>
                </a:hlinkClick>
              </a:rPr>
              <a:t>https://www.gov.uk/government/publications/pace-code-g-2012/pace-code-g-2012-accessible</a:t>
            </a:r>
            <a:r>
              <a:rPr lang="en-US" dirty="0">
                <a:latin typeface="Calibri" panose="020F0502020204030204" pitchFamily="34" charset="0"/>
                <a:cs typeface="Calibri" panose="020F0502020204030204" pitchFamily="34" charset="0"/>
              </a:rPr>
              <a:t>  </a:t>
            </a:r>
          </a:p>
          <a:p>
            <a:r>
              <a:rPr lang="en-US" dirty="0">
                <a:latin typeface="Calibri" panose="020F0502020204030204" pitchFamily="34" charset="0"/>
                <a:cs typeface="Calibri" panose="020F0502020204030204" pitchFamily="34" charset="0"/>
                <a:hlinkClick r:id="rId8"/>
              </a:rPr>
              <a:t>https://www.casemine.com</a:t>
            </a:r>
            <a:r>
              <a:rPr lang="en-US" dirty="0">
                <a:latin typeface="Calibri" panose="020F0502020204030204" pitchFamily="34" charset="0"/>
                <a:cs typeface="Calibri" panose="020F0502020204030204" pitchFamily="34" charset="0"/>
              </a:rPr>
              <a:t>. (2023). Richardson v the chief constable of west midlands police, (2011) 2 </a:t>
            </a:r>
            <a:r>
              <a:rPr lang="en-US" dirty="0" err="1">
                <a:latin typeface="Calibri" panose="020F0502020204030204" pitchFamily="34" charset="0"/>
                <a:cs typeface="Calibri" panose="020F0502020204030204" pitchFamily="34" charset="0"/>
              </a:rPr>
              <a:t>cr</a:t>
            </a:r>
            <a:r>
              <a:rPr lang="en-US" dirty="0">
                <a:latin typeface="Calibri" panose="020F0502020204030204" pitchFamily="34" charset="0"/>
                <a:cs typeface="Calibri" panose="020F0502020204030204" pitchFamily="34" charset="0"/>
              </a:rPr>
              <a:t> app rep 1/ England and wales high court (queen’s </a:t>
            </a:r>
            <a:r>
              <a:rPr lang="en-US" dirty="0" err="1">
                <a:latin typeface="Calibri" panose="020F0502020204030204" pitchFamily="34" charset="0"/>
                <a:cs typeface="Calibri" panose="020F0502020204030204" pitchFamily="34" charset="0"/>
              </a:rPr>
              <a:t>bemch</a:t>
            </a:r>
            <a:r>
              <a:rPr lang="en-US" dirty="0">
                <a:latin typeface="Calibri" panose="020F0502020204030204" pitchFamily="34" charset="0"/>
                <a:cs typeface="Calibri" panose="020F0502020204030204" pitchFamily="34" charset="0"/>
              </a:rPr>
              <a:t> division). Judgment, law, </a:t>
            </a:r>
            <a:r>
              <a:rPr lang="en-US" dirty="0" err="1">
                <a:latin typeface="Calibri" panose="020F0502020204030204" pitchFamily="34" charset="0"/>
                <a:cs typeface="Calibri" panose="020F0502020204030204" pitchFamily="34" charset="0"/>
              </a:rPr>
              <a:t>casemine.com</a:t>
            </a:r>
            <a:r>
              <a:rPr lang="en-US" dirty="0">
                <a:latin typeface="Calibri" panose="020F0502020204030204" pitchFamily="34" charset="0"/>
                <a:cs typeface="Calibri" panose="020F0502020204030204" pitchFamily="34" charset="0"/>
              </a:rPr>
              <a:t>. (online) Available at: </a:t>
            </a:r>
            <a:r>
              <a:rPr lang="en-US" dirty="0">
                <a:latin typeface="Calibri" panose="020F0502020204030204" pitchFamily="34" charset="0"/>
                <a:cs typeface="Calibri" panose="020F0502020204030204" pitchFamily="34" charset="0"/>
                <a:hlinkClick r:id="rId9"/>
              </a:rPr>
              <a:t>https://www.casemine.com/judgement/uk/5a8ff7b960d03e7f57eb185d</a:t>
            </a:r>
            <a:r>
              <a:rPr lang="en-US" dirty="0">
                <a:latin typeface="Calibri" panose="020F0502020204030204" pitchFamily="34" charset="0"/>
                <a:cs typeface="Calibri" panose="020F0502020204030204" pitchFamily="34" charset="0"/>
              </a:rPr>
              <a:t> (accessed 7 march 2025)</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26184560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C174782-2709-3748-AB72-DF46974E336A}"/>
              </a:ext>
            </a:extLst>
          </p:cNvPr>
          <p:cNvSpPr>
            <a:spLocks noGrp="1"/>
          </p:cNvSpPr>
          <p:nvPr>
            <p:ph sz="quarter" idx="13"/>
          </p:nvPr>
        </p:nvSpPr>
        <p:spPr>
          <a:xfrm>
            <a:off x="685800" y="2600325"/>
            <a:ext cx="10394707" cy="2774260"/>
          </a:xfrm>
        </p:spPr>
        <p:txBody>
          <a:bodyPr>
            <a:normAutofit fontScale="47500" lnSpcReduction="20000"/>
          </a:bodyPr>
          <a:lstStyle/>
          <a:p>
            <a:r>
              <a:rPr lang="en-US" sz="2500" dirty="0" err="1">
                <a:latin typeface="Calibri" panose="020F0502020204030204" pitchFamily="34" charset="0"/>
                <a:cs typeface="Calibri" panose="020F0502020204030204" pitchFamily="34" charset="0"/>
              </a:rPr>
              <a:t>Hylton-potts</a:t>
            </a:r>
            <a:r>
              <a:rPr lang="en-US" sz="2500" dirty="0">
                <a:latin typeface="Calibri" panose="020F0502020204030204" pitchFamily="34" charset="0"/>
                <a:cs typeface="Calibri" panose="020F0502020204030204" pitchFamily="34" charset="0"/>
              </a:rPr>
              <a:t>. (2013). PACE: necessity of arrest, 17-year-olds in custody and police retention of data- London law blog/ </a:t>
            </a:r>
            <a:r>
              <a:rPr lang="en-US" sz="2500" dirty="0" err="1">
                <a:latin typeface="Calibri" panose="020F0502020204030204" pitchFamily="34" charset="0"/>
                <a:cs typeface="Calibri" panose="020F0502020204030204" pitchFamily="34" charset="0"/>
              </a:rPr>
              <a:t>hyltonpotts.com</a:t>
            </a:r>
            <a:r>
              <a:rPr lang="en-US" sz="2500" dirty="0">
                <a:latin typeface="Calibri" panose="020F0502020204030204" pitchFamily="34" charset="0"/>
                <a:cs typeface="Calibri" panose="020F0502020204030204" pitchFamily="34" charset="0"/>
              </a:rPr>
              <a:t>. (online) available at: </a:t>
            </a:r>
            <a:r>
              <a:rPr lang="en-US" sz="2500" dirty="0">
                <a:latin typeface="Calibri" panose="020F0502020204030204" pitchFamily="34" charset="0"/>
                <a:cs typeface="Calibri" panose="020F0502020204030204" pitchFamily="34" charset="0"/>
                <a:hlinkClick r:id="rId2"/>
              </a:rPr>
              <a:t>https://hyltonpotts.com/2013/06/pace-necessity-of-arrest-17-year-olds-in-custody-and-police-retention-of-data/</a:t>
            </a:r>
            <a:r>
              <a:rPr lang="en-US" sz="2500" dirty="0">
                <a:latin typeface="Calibri" panose="020F0502020204030204" pitchFamily="34" charset="0"/>
                <a:cs typeface="Calibri" panose="020F0502020204030204" pitchFamily="34" charset="0"/>
              </a:rPr>
              <a:t> (accessed 7 march 2025)</a:t>
            </a:r>
          </a:p>
          <a:p>
            <a:r>
              <a:rPr lang="en-US" sz="2500" dirty="0" err="1">
                <a:latin typeface="Calibri" panose="020F0502020204030204" pitchFamily="34" charset="0"/>
                <a:cs typeface="Calibri" panose="020F0502020204030204" pitchFamily="34" charset="0"/>
              </a:rPr>
              <a:t>Lawteacher.net</a:t>
            </a:r>
            <a:r>
              <a:rPr lang="en-US" sz="2500" dirty="0">
                <a:latin typeface="Calibri" panose="020F0502020204030204" pitchFamily="34" charset="0"/>
                <a:cs typeface="Calibri" panose="020F0502020204030204" pitchFamily="34" charset="0"/>
              </a:rPr>
              <a:t>. (2019). Police Powers of arrest. (online) Available at: </a:t>
            </a:r>
            <a:r>
              <a:rPr lang="en-US" sz="2500" dirty="0">
                <a:latin typeface="Calibri" panose="020F0502020204030204" pitchFamily="34" charset="0"/>
                <a:cs typeface="Calibri" panose="020F0502020204030204" pitchFamily="34" charset="0"/>
                <a:hlinkClick r:id="rId3">
                  <a:extLst>
                    <a:ext uri="{A12FA001-AC4F-418D-AE19-62706E023703}">
                      <ahyp:hlinkClr xmlns:ahyp="http://schemas.microsoft.com/office/drawing/2018/hyperlinkcolor" val="tx"/>
                    </a:ext>
                  </a:extLst>
                </a:hlinkClick>
              </a:rPr>
              <a:t>https://www.lawteacher.net/free-law-essays/public-law/police-powers-of-arrest-law-essays.php#:~:text=It%20gives%20police%20officers%20the,or%20causing%20loss%20to%20the</a:t>
            </a:r>
            <a:r>
              <a:rPr lang="en-US" sz="2500" dirty="0">
                <a:latin typeface="Calibri" panose="020F0502020204030204" pitchFamily="34" charset="0"/>
                <a:cs typeface="Calibri" panose="020F0502020204030204" pitchFamily="34" charset="0"/>
              </a:rPr>
              <a:t> </a:t>
            </a:r>
          </a:p>
          <a:p>
            <a:r>
              <a:rPr lang="en-US" sz="2500" dirty="0" err="1">
                <a:latin typeface="Calibri" panose="020F0502020204030204" pitchFamily="34" charset="0"/>
                <a:cs typeface="Calibri" panose="020F0502020204030204" pitchFamily="34" charset="0"/>
              </a:rPr>
              <a:t>Nationalarchives.gov.uk</a:t>
            </a:r>
            <a:r>
              <a:rPr lang="en-US" sz="2500" dirty="0">
                <a:latin typeface="Calibri" panose="020F0502020204030204" pitchFamily="34" charset="0"/>
                <a:cs typeface="Calibri" panose="020F0502020204030204" pitchFamily="34" charset="0"/>
              </a:rPr>
              <a:t>. (2020). Available at: </a:t>
            </a:r>
            <a:r>
              <a:rPr lang="en-US" sz="2500" dirty="0">
                <a:latin typeface="Calibri" panose="020F0502020204030204" pitchFamily="34" charset="0"/>
                <a:cs typeface="Calibri" panose="020F0502020204030204" pitchFamily="34" charset="0"/>
                <a:hlinkClick r:id="rId4"/>
              </a:rPr>
              <a:t>https://webarchive.nationalarchives.gov.uk/ukgwa/20200729054015/https://www.gov.uk/government/publications/pace-code-g-2006</a:t>
            </a:r>
            <a:r>
              <a:rPr lang="en-US" sz="2500" dirty="0">
                <a:latin typeface="Calibri" panose="020F0502020204030204" pitchFamily="34" charset="0"/>
                <a:cs typeface="Calibri" panose="020F0502020204030204" pitchFamily="34" charset="0"/>
              </a:rPr>
              <a:t> </a:t>
            </a:r>
          </a:p>
          <a:p>
            <a:r>
              <a:rPr lang="en-US" sz="2500" dirty="0">
                <a:latin typeface="Calibri" panose="020F0502020204030204" pitchFamily="34" charset="0"/>
                <a:cs typeface="Calibri" panose="020F0502020204030204" pitchFamily="34" charset="0"/>
              </a:rPr>
              <a:t>Stainton, I. and Ewin, R. (2022) Criminal investigation. Edited by R. Ewin. St Albans: Critical Publishing. </a:t>
            </a:r>
          </a:p>
          <a:p>
            <a:r>
              <a:rPr lang="en-US" sz="2500" dirty="0">
                <a:latin typeface="Calibri" panose="020F0502020204030204" pitchFamily="34" charset="0"/>
                <a:cs typeface="Calibri" panose="020F0502020204030204" pitchFamily="34" charset="0"/>
              </a:rPr>
              <a:t>Justice. (n.d.). Home. (online) </a:t>
            </a:r>
            <a:r>
              <a:rPr lang="en-US" sz="2500" dirty="0">
                <a:latin typeface="Calibri" panose="020F0502020204030204" pitchFamily="34" charset="0"/>
                <a:cs typeface="Calibri" panose="020F0502020204030204" pitchFamily="34" charset="0"/>
                <a:hlinkClick r:id="rId5"/>
              </a:rPr>
              <a:t>https://www.justice-ni.gov.uk/sites</a:t>
            </a:r>
            <a:r>
              <a:rPr lang="en-US" sz="2500" dirty="0">
                <a:latin typeface="Calibri" panose="020F0502020204030204" pitchFamily="34" charset="0"/>
                <a:cs typeface="Calibri" panose="020F0502020204030204" pitchFamily="34" charset="0"/>
              </a:rPr>
              <a:t> </a:t>
            </a: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latin typeface="Calibri" panose="020F0502020204030204" pitchFamily="34" charset="0"/>
              <a:cs typeface="Calibri" panose="020F0502020204030204" pitchFamily="34" charset="0"/>
            </a:endParaRPr>
          </a:p>
          <a:p>
            <a:endParaRPr lang="en-US" dirty="0"/>
          </a:p>
        </p:txBody>
      </p:sp>
    </p:spTree>
    <p:extLst>
      <p:ext uri="{BB962C8B-B14F-4D97-AF65-F5344CB8AC3E}">
        <p14:creationId xmlns:p14="http://schemas.microsoft.com/office/powerpoint/2010/main" val="133325075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ain Event">
  <a:themeElements>
    <a:clrScheme name="Main Event">
      <a:dk1>
        <a:sysClr val="windowText" lastClr="000000"/>
      </a:dk1>
      <a:lt1>
        <a:sysClr val="window" lastClr="FFFFFF"/>
      </a:lt1>
      <a:dk2>
        <a:srgbClr val="424242"/>
      </a:dk2>
      <a:lt2>
        <a:srgbClr val="C8C8C8"/>
      </a:lt2>
      <a:accent1>
        <a:srgbClr val="B80E0F"/>
      </a:accent1>
      <a:accent2>
        <a:srgbClr val="A6987D"/>
      </a:accent2>
      <a:accent3>
        <a:srgbClr val="7F9A71"/>
      </a:accent3>
      <a:accent4>
        <a:srgbClr val="64969F"/>
      </a:accent4>
      <a:accent5>
        <a:srgbClr val="9B75B2"/>
      </a:accent5>
      <a:accent6>
        <a:srgbClr val="80737A"/>
      </a:accent6>
      <a:hlink>
        <a:srgbClr val="F21213"/>
      </a:hlink>
      <a:folHlink>
        <a:srgbClr val="B6A394"/>
      </a:folHlink>
    </a:clrScheme>
    <a:fontScheme name="Main Event">
      <a:majorFont>
        <a:latin typeface="Impact" panose="020B080603090205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Impact" panose="020B080603090205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in Event">
      <a:fillStyleLst>
        <a:solidFill>
          <a:schemeClr val="phClr"/>
        </a:solidFill>
        <a:solidFill>
          <a:schemeClr val="phClr">
            <a:tint val="69000"/>
            <a:satMod val="105000"/>
            <a:lumMod val="110000"/>
          </a:schemeClr>
        </a:solidFill>
        <a:blipFill>
          <a:blip xmlns:r="http://schemas.openxmlformats.org/officeDocument/2006/relationships" r:embed="rId1">
            <a:duotone>
              <a:schemeClr val="phClr">
                <a:shade val="88000"/>
                <a:lumMod val="88000"/>
              </a:schemeClr>
              <a:schemeClr val="phClr"/>
            </a:duotone>
          </a:blip>
          <a:tile tx="0" ty="0" sx="100000" sy="100000" flip="none" algn="tl"/>
        </a:blipFill>
      </a:fillStyleLst>
      <a:lnStyleLst>
        <a:ln w="9525" cap="flat" cmpd="sng" algn="ctr">
          <a:solidFill>
            <a:schemeClr val="phClr">
              <a:shade val="60000"/>
            </a:schemeClr>
          </a:solidFill>
          <a:prstDash val="solid"/>
        </a:ln>
        <a:ln w="19050"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25400" dist="127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88000"/>
              </a:schemeClr>
            </a:gs>
          </a:gsLst>
          <a:lin ang="5400000" scaled="0"/>
        </a:gradFill>
        <a:blipFill>
          <a:blip xmlns:r="http://schemas.openxmlformats.org/officeDocument/2006/relationships" r:embed="rId2">
            <a:duotone>
              <a:schemeClr val="phClr">
                <a:shade val="48000"/>
                <a:satMod val="110000"/>
                <a:lumMod val="40000"/>
              </a:schemeClr>
              <a:schemeClr val="phClr">
                <a:tint val="90000"/>
                <a:lumMod val="106000"/>
              </a:schemeClr>
            </a:duotone>
          </a:blip>
          <a:stretch/>
        </a:blipFill>
      </a:bgFillStyleLst>
    </a:fmtScheme>
  </a:themeElements>
  <a:objectDefaults/>
  <a:extraClrSchemeLst/>
  <a:extLst>
    <a:ext uri="{05A4C25C-085E-4340-85A3-A5531E510DB2}">
      <thm15:themeFamily xmlns:thm15="http://schemas.microsoft.com/office/thememl/2012/main" name="Main Event" id="{AC372BB4-D83D-411E-B849-B641926BA760}" vid="{F1EFBDE3-1A95-4E3D-81AD-1F53D65BEA01}"/>
    </a:ext>
  </a:extLst>
</a:theme>
</file>

<file path=docProps/app.xml><?xml version="1.0" encoding="utf-8"?>
<Properties xmlns="http://schemas.openxmlformats.org/officeDocument/2006/extended-properties" xmlns:vt="http://schemas.openxmlformats.org/officeDocument/2006/docPropsVTypes">
  <Template>Main Event</Template>
  <TotalTime>20370</TotalTime>
  <Words>859</Words>
  <Application>Microsoft Macintosh PowerPoint</Application>
  <PresentationFormat>Widescreen</PresentationFormat>
  <Paragraphs>71</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Impact</vt:lpstr>
      <vt:lpstr>Wingdings</vt:lpstr>
      <vt:lpstr>Main Event</vt:lpstr>
      <vt:lpstr>Evaluate how the introduction of code G of the police and the criminal evidence act 1984, codes of practice, improved the process of dealing with prisoners in a fair and lawful manner</vt:lpstr>
      <vt:lpstr>Introduction</vt:lpstr>
      <vt:lpstr>Code G</vt:lpstr>
      <vt:lpstr>How code G improves fair and lawful treatment </vt:lpstr>
      <vt:lpstr>Challenges and limitations </vt:lpstr>
      <vt:lpstr>Brixton riots  </vt:lpstr>
      <vt:lpstr>Richardson v chief constable of west midlands police </vt:lpstr>
      <vt:lpstr>Conclusion </vt:lpstr>
      <vt:lpstr>Refrence list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Evaluate how the introduction of code G of the police and the criminal evidence act 1984, codes of practice, improved the process of dealing with prisoners in a fair and lawful manner</dc:title>
  <dc:creator>Menna Davies</dc:creator>
  <cp:lastModifiedBy>Menna Davies</cp:lastModifiedBy>
  <cp:revision>8</cp:revision>
  <dcterms:created xsi:type="dcterms:W3CDTF">2025-02-21T11:17:00Z</dcterms:created>
  <dcterms:modified xsi:type="dcterms:W3CDTF">2025-03-07T14:47:15Z</dcterms:modified>
</cp:coreProperties>
</file>