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04" r:id="rId1"/>
  </p:sldMasterIdLst>
  <p:notesMasterIdLst>
    <p:notesMasterId r:id="rId14"/>
  </p:notesMasterIdLst>
  <p:sldIdLst>
    <p:sldId id="256" r:id="rId2"/>
    <p:sldId id="273" r:id="rId3"/>
    <p:sldId id="258" r:id="rId4"/>
    <p:sldId id="257" r:id="rId5"/>
    <p:sldId id="259" r:id="rId6"/>
    <p:sldId id="264" r:id="rId7"/>
    <p:sldId id="267" r:id="rId8"/>
    <p:sldId id="268" r:id="rId9"/>
    <p:sldId id="263" r:id="rId10"/>
    <p:sldId id="269" r:id="rId11"/>
    <p:sldId id="272" r:id="rId12"/>
    <p:sldId id="260"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136D60D-5CFA-44BB-9076-8530D3451783}" v="237" dt="2023-02-22T09:26:23.108"/>
    <p1510:client id="{08217CB5-7769-DCC5-ED62-6D2BD70D97DB}" v="1236" dt="2023-02-16T11:04:23.467"/>
    <p1510:client id="{0C88C6E7-7FD1-7EA9-5EFF-61909ED161A5}" v="52" dt="2023-02-22T10:38:53.401"/>
    <p1510:client id="{0CAE9E8F-D4AE-4A29-8E57-729AC7903D95}" v="967" dt="2023-02-17T11:02:04.651"/>
    <p1510:client id="{31F10D79-88B4-C9E1-64C0-A839DBCF955A}" v="8" dt="2023-02-14T23:29:24.512"/>
    <p1510:client id="{50EA43B7-7CAD-484C-E494-050A628E3DEC}" v="609" dt="2023-02-16T11:33:05.717"/>
    <p1510:client id="{534438E8-56E5-DCF0-BAFC-4EBF1A059E44}" v="9" dt="2023-02-14T18:04:02.777"/>
    <p1510:client id="{5B443D66-55FC-7736-0DFD-469123A716AB}" v="571" dt="2023-02-19T01:11:44.448"/>
    <p1510:client id="{5D9BCBEE-3E0D-FD7E-69CD-830EA85556EC}" v="750" dt="2023-02-19T23:27:15.123"/>
    <p1510:client id="{655C4B0E-D97B-19A9-132D-7A28E84567C0}" v="4" dt="2023-02-19T07:16:43.172"/>
    <p1510:client id="{71566E1C-AB2F-4CF9-2E15-CCCE722A93D6}" v="1086" dt="2023-02-16T13:59:00.156"/>
    <p1510:client id="{76DD09D3-6044-4332-9211-B5DA7A2C3A43}" v="64" dt="2023-02-14T12:26:48.602"/>
    <p1510:client id="{7D6A6D5B-A032-DA4F-1327-C1D6B0765C35}" v="12" dt="2023-02-19T23:32:05.056"/>
    <p1510:client id="{83786C21-614A-CE00-4EB2-1DC30690412C}" v="83" dt="2023-02-14T22:47:35.167"/>
    <p1510:client id="{874469A8-CB8A-8CBB-C8DD-045DB0AA38DA}" v="533" dt="2023-02-17T10:59:44.354"/>
    <p1510:client id="{8D97273F-090C-18B6-B870-59A1389463D1}" v="2" dt="2023-02-13T12:41:14.885"/>
    <p1510:client id="{96DB4843-B730-41BD-AA6E-1F0BA1C4FD6C}" v="60" dt="2023-02-16T14:53:06.795"/>
    <p1510:client id="{B9B67FF1-0826-CA40-BF8B-990EBB3D3121}" v="11" dt="2023-02-15T19:49:15.171"/>
    <p1510:client id="{C6F48B10-9D38-895A-31EB-FC0160D6AEBD}" v="192" dt="2023-02-18T21:48:46.400"/>
    <p1510:client id="{C8DDC22D-1B4A-DE61-4929-CE180847D245}" v="125" dt="2023-02-22T10:28:55.824"/>
    <p1510:client id="{C9DF1D61-B68B-4D9A-C3A0-9FCC278722FA}" v="1" dt="2023-02-13T12:49:56.415"/>
    <p1510:client id="{D0CDB7A7-C498-4144-70F9-67BDCD771951}" v="88" dt="2023-02-16T23:55:21.914"/>
    <p1510:client id="{F89A2484-7FF6-8AEF-43CF-52727CD8C057}" v="919" dt="2023-02-17T20:33:41.61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_rels/data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_rels/drawing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accent4_2">
  <dgm:title val=""/>
  <dgm:desc val=""/>
  <dgm:catLst>
    <dgm:cat type="accent4" pri="14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a:alpha val="0"/>
      </a:schemeClr>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10AE21C-067C-4B83-8AAB-594E20598B62}" type="doc">
      <dgm:prSet loTypeId="urn:microsoft.com/office/officeart/2005/8/layout/arrow5" loCatId="relationship" qsTypeId="urn:microsoft.com/office/officeart/2005/8/quickstyle/simple1" qsCatId="simple" csTypeId="urn:microsoft.com/office/officeart/2005/8/colors/accent1_2" csCatId="accent1"/>
      <dgm:spPr/>
      <dgm:t>
        <a:bodyPr/>
        <a:lstStyle/>
        <a:p>
          <a:endParaRPr lang="en-US"/>
        </a:p>
      </dgm:t>
    </dgm:pt>
    <dgm:pt modelId="{04C8C3AB-32E3-4236-AED7-7B179BFD9A09}">
      <dgm:prSet/>
      <dgm:spPr/>
      <dgm:t>
        <a:bodyPr/>
        <a:lstStyle/>
        <a:p>
          <a:r>
            <a:rPr lang="en-GB" b="1" dirty="0"/>
            <a:t>The purpose of this research</a:t>
          </a:r>
          <a:r>
            <a:rPr lang="en-GB" dirty="0"/>
            <a:t>:</a:t>
          </a:r>
          <a:endParaRPr lang="en-US" dirty="0"/>
        </a:p>
      </dgm:t>
    </dgm:pt>
    <dgm:pt modelId="{88CAEB52-56E8-405E-85BA-823642A887CD}" type="parTrans" cxnId="{6621051A-5CF7-44DE-BBAC-B15058DAA761}">
      <dgm:prSet/>
      <dgm:spPr/>
      <dgm:t>
        <a:bodyPr/>
        <a:lstStyle/>
        <a:p>
          <a:endParaRPr lang="en-US"/>
        </a:p>
      </dgm:t>
    </dgm:pt>
    <dgm:pt modelId="{BC330705-A090-48AE-A3CD-4E0061FF3CE6}" type="sibTrans" cxnId="{6621051A-5CF7-44DE-BBAC-B15058DAA761}">
      <dgm:prSet/>
      <dgm:spPr/>
      <dgm:t>
        <a:bodyPr/>
        <a:lstStyle/>
        <a:p>
          <a:endParaRPr lang="en-US"/>
        </a:p>
      </dgm:t>
    </dgm:pt>
    <dgm:pt modelId="{BC30E5E2-69B6-4981-9FA4-1DCA76514882}">
      <dgm:prSet/>
      <dgm:spPr/>
      <dgm:t>
        <a:bodyPr/>
        <a:lstStyle/>
        <a:p>
          <a:r>
            <a:rPr lang="en-GB" b="1" dirty="0"/>
            <a:t>Identify which digital skill is most used by UWTSD students.</a:t>
          </a:r>
          <a:endParaRPr lang="en-US" dirty="0"/>
        </a:p>
      </dgm:t>
    </dgm:pt>
    <dgm:pt modelId="{2500FA68-8EA8-4FE4-A7FA-2238D41F9D75}" type="parTrans" cxnId="{17A1A150-7587-479D-822C-CC95EC6E35D2}">
      <dgm:prSet/>
      <dgm:spPr/>
      <dgm:t>
        <a:bodyPr/>
        <a:lstStyle/>
        <a:p>
          <a:endParaRPr lang="en-US"/>
        </a:p>
      </dgm:t>
    </dgm:pt>
    <dgm:pt modelId="{89D91FBC-C87C-4C62-924A-1AD25AEC5684}" type="sibTrans" cxnId="{17A1A150-7587-479D-822C-CC95EC6E35D2}">
      <dgm:prSet/>
      <dgm:spPr/>
      <dgm:t>
        <a:bodyPr/>
        <a:lstStyle/>
        <a:p>
          <a:endParaRPr lang="en-US"/>
        </a:p>
      </dgm:t>
    </dgm:pt>
    <dgm:pt modelId="{20C370B6-5E81-4E2A-AB9C-A6D659E99679}">
      <dgm:prSet/>
      <dgm:spPr/>
      <dgm:t>
        <a:bodyPr/>
        <a:lstStyle/>
        <a:p>
          <a:r>
            <a:rPr lang="en-GB" b="1" dirty="0"/>
            <a:t>Survey questionnaire</a:t>
          </a:r>
          <a:endParaRPr lang="en-US" dirty="0"/>
        </a:p>
      </dgm:t>
    </dgm:pt>
    <dgm:pt modelId="{42A98F97-BC1E-4F12-902D-50D1663E28E1}" type="parTrans" cxnId="{641730DA-170B-4670-8C95-175E41AAE1CB}">
      <dgm:prSet/>
      <dgm:spPr/>
      <dgm:t>
        <a:bodyPr/>
        <a:lstStyle/>
        <a:p>
          <a:endParaRPr lang="en-US"/>
        </a:p>
      </dgm:t>
    </dgm:pt>
    <dgm:pt modelId="{5AA8DFEC-9B3E-4BFA-9293-5AD229D7EB70}" type="sibTrans" cxnId="{641730DA-170B-4670-8C95-175E41AAE1CB}">
      <dgm:prSet/>
      <dgm:spPr/>
      <dgm:t>
        <a:bodyPr/>
        <a:lstStyle/>
        <a:p>
          <a:endParaRPr lang="en-US"/>
        </a:p>
      </dgm:t>
    </dgm:pt>
    <dgm:pt modelId="{9BA2B971-ACAF-4210-AD86-EE5FFF47B390}">
      <dgm:prSet/>
      <dgm:spPr/>
      <dgm:t>
        <a:bodyPr/>
        <a:lstStyle/>
        <a:p>
          <a:r>
            <a:rPr lang="en-GB" b="1" dirty="0"/>
            <a:t>Support students</a:t>
          </a:r>
          <a:endParaRPr lang="en-US" dirty="0"/>
        </a:p>
      </dgm:t>
    </dgm:pt>
    <dgm:pt modelId="{4A15D3F9-9811-4F52-A2A3-DDCA4423E03E}" type="parTrans" cxnId="{36F7393D-8B89-40B6-A363-EF6914ECE4EB}">
      <dgm:prSet/>
      <dgm:spPr/>
      <dgm:t>
        <a:bodyPr/>
        <a:lstStyle/>
        <a:p>
          <a:endParaRPr lang="en-US"/>
        </a:p>
      </dgm:t>
    </dgm:pt>
    <dgm:pt modelId="{661232B6-F3A4-4FDF-A704-C96BE89A10B1}" type="sibTrans" cxnId="{36F7393D-8B89-40B6-A363-EF6914ECE4EB}">
      <dgm:prSet/>
      <dgm:spPr/>
      <dgm:t>
        <a:bodyPr/>
        <a:lstStyle/>
        <a:p>
          <a:endParaRPr lang="en-US"/>
        </a:p>
      </dgm:t>
    </dgm:pt>
    <dgm:pt modelId="{14FFD365-12EE-4739-837B-981FDE197FCE}" type="pres">
      <dgm:prSet presAssocID="{310AE21C-067C-4B83-8AAB-594E20598B62}" presName="diagram" presStyleCnt="0">
        <dgm:presLayoutVars>
          <dgm:dir/>
          <dgm:resizeHandles val="exact"/>
        </dgm:presLayoutVars>
      </dgm:prSet>
      <dgm:spPr/>
    </dgm:pt>
    <dgm:pt modelId="{BDEE4988-6CEB-4C6B-9D60-95BE557E925B}" type="pres">
      <dgm:prSet presAssocID="{04C8C3AB-32E3-4236-AED7-7B179BFD9A09}" presName="arrow" presStyleLbl="node1" presStyleIdx="0" presStyleCnt="1">
        <dgm:presLayoutVars>
          <dgm:bulletEnabled val="1"/>
        </dgm:presLayoutVars>
      </dgm:prSet>
      <dgm:spPr/>
    </dgm:pt>
  </dgm:ptLst>
  <dgm:cxnLst>
    <dgm:cxn modelId="{66125311-FA27-4D87-AE63-8593528F3288}" type="presOf" srcId="{20C370B6-5E81-4E2A-AB9C-A6D659E99679}" destId="{BDEE4988-6CEB-4C6B-9D60-95BE557E925B}" srcOrd="0" destOrd="2" presId="urn:microsoft.com/office/officeart/2005/8/layout/arrow5"/>
    <dgm:cxn modelId="{6621051A-5CF7-44DE-BBAC-B15058DAA761}" srcId="{310AE21C-067C-4B83-8AAB-594E20598B62}" destId="{04C8C3AB-32E3-4236-AED7-7B179BFD9A09}" srcOrd="0" destOrd="0" parTransId="{88CAEB52-56E8-405E-85BA-823642A887CD}" sibTransId="{BC330705-A090-48AE-A3CD-4E0061FF3CE6}"/>
    <dgm:cxn modelId="{1B094533-73AA-4E7F-A6BA-5F623D196D0A}" type="presOf" srcId="{310AE21C-067C-4B83-8AAB-594E20598B62}" destId="{14FFD365-12EE-4739-837B-981FDE197FCE}" srcOrd="0" destOrd="0" presId="urn:microsoft.com/office/officeart/2005/8/layout/arrow5"/>
    <dgm:cxn modelId="{36F7393D-8B89-40B6-A363-EF6914ECE4EB}" srcId="{04C8C3AB-32E3-4236-AED7-7B179BFD9A09}" destId="{9BA2B971-ACAF-4210-AD86-EE5FFF47B390}" srcOrd="2" destOrd="0" parTransId="{4A15D3F9-9811-4F52-A2A3-DDCA4423E03E}" sibTransId="{661232B6-F3A4-4FDF-A704-C96BE89A10B1}"/>
    <dgm:cxn modelId="{2A67AD6D-62D5-42C2-B724-08757C0E6ACC}" type="presOf" srcId="{04C8C3AB-32E3-4236-AED7-7B179BFD9A09}" destId="{BDEE4988-6CEB-4C6B-9D60-95BE557E925B}" srcOrd="0" destOrd="0" presId="urn:microsoft.com/office/officeart/2005/8/layout/arrow5"/>
    <dgm:cxn modelId="{17A1A150-7587-479D-822C-CC95EC6E35D2}" srcId="{04C8C3AB-32E3-4236-AED7-7B179BFD9A09}" destId="{BC30E5E2-69B6-4981-9FA4-1DCA76514882}" srcOrd="0" destOrd="0" parTransId="{2500FA68-8EA8-4FE4-A7FA-2238D41F9D75}" sibTransId="{89D91FBC-C87C-4C62-924A-1AD25AEC5684}"/>
    <dgm:cxn modelId="{96FCBECF-88BE-48C5-83A2-B792F9B36D91}" type="presOf" srcId="{BC30E5E2-69B6-4981-9FA4-1DCA76514882}" destId="{BDEE4988-6CEB-4C6B-9D60-95BE557E925B}" srcOrd="0" destOrd="1" presId="urn:microsoft.com/office/officeart/2005/8/layout/arrow5"/>
    <dgm:cxn modelId="{641730DA-170B-4670-8C95-175E41AAE1CB}" srcId="{04C8C3AB-32E3-4236-AED7-7B179BFD9A09}" destId="{20C370B6-5E81-4E2A-AB9C-A6D659E99679}" srcOrd="1" destOrd="0" parTransId="{42A98F97-BC1E-4F12-902D-50D1663E28E1}" sibTransId="{5AA8DFEC-9B3E-4BFA-9293-5AD229D7EB70}"/>
    <dgm:cxn modelId="{71B11DDD-8A2F-4DC4-855F-3ECBB4EF7184}" type="presOf" srcId="{9BA2B971-ACAF-4210-AD86-EE5FFF47B390}" destId="{BDEE4988-6CEB-4C6B-9D60-95BE557E925B}" srcOrd="0" destOrd="3" presId="urn:microsoft.com/office/officeart/2005/8/layout/arrow5"/>
    <dgm:cxn modelId="{A2DD266D-334B-4EAB-B6EF-5C0A714B35FE}" type="presParOf" srcId="{14FFD365-12EE-4739-837B-981FDE197FCE}" destId="{BDEE4988-6CEB-4C6B-9D60-95BE557E925B}" srcOrd="0" destOrd="0" presId="urn:microsoft.com/office/officeart/2005/8/layout/arrow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759734B-C4D9-4F15-AA2A-B8AEA86392FF}"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48536694-EE07-42D1-B888-54283EB911B0}">
      <dgm:prSet/>
      <dgm:spPr/>
      <dgm:t>
        <a:bodyPr/>
        <a:lstStyle/>
        <a:p>
          <a:r>
            <a:rPr lang="en-US" b="1" u="sng" dirty="0"/>
            <a:t>Gov.uk (2022)</a:t>
          </a:r>
        </a:p>
      </dgm:t>
    </dgm:pt>
    <dgm:pt modelId="{FD4EFFED-A0C4-410A-9221-8D6A3BED2BD2}" type="parTrans" cxnId="{E4A02789-999F-4020-99AE-A276118012B2}">
      <dgm:prSet/>
      <dgm:spPr/>
      <dgm:t>
        <a:bodyPr/>
        <a:lstStyle/>
        <a:p>
          <a:endParaRPr lang="en-US"/>
        </a:p>
      </dgm:t>
    </dgm:pt>
    <dgm:pt modelId="{070A65DE-2189-45C2-A979-3517530CAF32}" type="sibTrans" cxnId="{E4A02789-999F-4020-99AE-A276118012B2}">
      <dgm:prSet/>
      <dgm:spPr/>
      <dgm:t>
        <a:bodyPr/>
        <a:lstStyle/>
        <a:p>
          <a:endParaRPr lang="en-US"/>
        </a:p>
      </dgm:t>
    </dgm:pt>
    <dgm:pt modelId="{37A09A83-26F4-48C9-8805-370657BF69C4}">
      <dgm:prSet/>
      <dgm:spPr/>
      <dgm:t>
        <a:bodyPr/>
        <a:lstStyle/>
        <a:p>
          <a:r>
            <a:rPr lang="en-US" b="1" dirty="0"/>
            <a:t>Gap in digital skills is the major component of growth.</a:t>
          </a:r>
        </a:p>
      </dgm:t>
    </dgm:pt>
    <dgm:pt modelId="{BF7440DB-42F5-4758-9C54-15F79C606F61}" type="parTrans" cxnId="{E1EDA9EE-D364-42F1-91BB-B69C1DB3D04B}">
      <dgm:prSet/>
      <dgm:spPr/>
      <dgm:t>
        <a:bodyPr/>
        <a:lstStyle/>
        <a:p>
          <a:endParaRPr lang="en-US"/>
        </a:p>
      </dgm:t>
    </dgm:pt>
    <dgm:pt modelId="{74BD6463-0AEF-40D4-9589-65B1CF8BF806}" type="sibTrans" cxnId="{E1EDA9EE-D364-42F1-91BB-B69C1DB3D04B}">
      <dgm:prSet/>
      <dgm:spPr/>
      <dgm:t>
        <a:bodyPr/>
        <a:lstStyle/>
        <a:p>
          <a:endParaRPr lang="en-US"/>
        </a:p>
      </dgm:t>
    </dgm:pt>
    <dgm:pt modelId="{671E76F2-763F-4790-91C1-BE90BF5AD8F1}">
      <dgm:prSet/>
      <dgm:spPr/>
      <dgm:t>
        <a:bodyPr/>
        <a:lstStyle/>
        <a:p>
          <a:r>
            <a:rPr lang="en-US" b="1" dirty="0"/>
            <a:t>Over 80% jobs </a:t>
          </a:r>
        </a:p>
      </dgm:t>
    </dgm:pt>
    <dgm:pt modelId="{660A11DA-5B09-433E-AE2E-F18E032251CD}" type="parTrans" cxnId="{BCCE0522-9339-4515-B4D3-8136BFA19566}">
      <dgm:prSet/>
      <dgm:spPr/>
      <dgm:t>
        <a:bodyPr/>
        <a:lstStyle/>
        <a:p>
          <a:endParaRPr lang="en-US"/>
        </a:p>
      </dgm:t>
    </dgm:pt>
    <dgm:pt modelId="{94990B38-75B8-4711-954F-925A23052212}" type="sibTrans" cxnId="{BCCE0522-9339-4515-B4D3-8136BFA19566}">
      <dgm:prSet/>
      <dgm:spPr/>
      <dgm:t>
        <a:bodyPr/>
        <a:lstStyle/>
        <a:p>
          <a:endParaRPr lang="en-US"/>
        </a:p>
      </dgm:t>
    </dgm:pt>
    <dgm:pt modelId="{E60B0146-6D9A-4F65-9DC0-649D5EC8EDAB}">
      <dgm:prSet/>
      <dgm:spPr/>
      <dgm:t>
        <a:bodyPr/>
        <a:lstStyle/>
        <a:p>
          <a:r>
            <a:rPr lang="en-US" b="1" u="sng" dirty="0"/>
            <a:t>Kornelakis, </a:t>
          </a:r>
          <a:r>
            <a:rPr lang="en-US" b="1" u="sng" dirty="0" err="1"/>
            <a:t>Petrakaki</a:t>
          </a:r>
          <a:r>
            <a:rPr lang="en-US" b="1" u="sng" dirty="0"/>
            <a:t>, (2020) </a:t>
          </a:r>
          <a:r>
            <a:rPr lang="en-US" b="1" dirty="0"/>
            <a:t> </a:t>
          </a:r>
        </a:p>
      </dgm:t>
    </dgm:pt>
    <dgm:pt modelId="{01355E27-DFAB-47C5-85B9-74735B8FE5A5}" type="parTrans" cxnId="{06DA5E61-2D53-4BC5-8443-9DA5107A460C}">
      <dgm:prSet/>
      <dgm:spPr/>
      <dgm:t>
        <a:bodyPr/>
        <a:lstStyle/>
        <a:p>
          <a:endParaRPr lang="en-US"/>
        </a:p>
      </dgm:t>
    </dgm:pt>
    <dgm:pt modelId="{45DBADB3-4F05-4D00-A369-53EA7EBB5947}" type="sibTrans" cxnId="{06DA5E61-2D53-4BC5-8443-9DA5107A460C}">
      <dgm:prSet/>
      <dgm:spPr/>
      <dgm:t>
        <a:bodyPr/>
        <a:lstStyle/>
        <a:p>
          <a:endParaRPr lang="en-US"/>
        </a:p>
      </dgm:t>
    </dgm:pt>
    <dgm:pt modelId="{4CA18AD1-4560-443A-92C1-6959436AFEB6}">
      <dgm:prSet/>
      <dgm:spPr/>
      <dgm:t>
        <a:bodyPr/>
        <a:lstStyle/>
        <a:p>
          <a:r>
            <a:rPr lang="en-US" b="1" dirty="0"/>
            <a:t>Higher education students can benefit from learning lots of skills through self-study, attending lectures, workshops and (WIL) Work related integration programs.</a:t>
          </a:r>
        </a:p>
      </dgm:t>
    </dgm:pt>
    <dgm:pt modelId="{CDB44CCD-14DC-477F-BFF1-73BBEB3D4A04}" type="parTrans" cxnId="{C1EB83CF-360D-4A94-8912-6F56182F87DE}">
      <dgm:prSet/>
      <dgm:spPr/>
      <dgm:t>
        <a:bodyPr/>
        <a:lstStyle/>
        <a:p>
          <a:endParaRPr lang="en-US"/>
        </a:p>
      </dgm:t>
    </dgm:pt>
    <dgm:pt modelId="{352C0404-E799-4639-B772-4846BF6B7C28}" type="sibTrans" cxnId="{C1EB83CF-360D-4A94-8912-6F56182F87DE}">
      <dgm:prSet/>
      <dgm:spPr/>
      <dgm:t>
        <a:bodyPr/>
        <a:lstStyle/>
        <a:p>
          <a:endParaRPr lang="en-US"/>
        </a:p>
      </dgm:t>
    </dgm:pt>
    <dgm:pt modelId="{59F1DAA8-1EBB-476B-83B9-F016DBBD3483}">
      <dgm:prSet phldr="0"/>
      <dgm:spPr/>
      <dgm:t>
        <a:bodyPr/>
        <a:lstStyle/>
        <a:p>
          <a:pPr rtl="0"/>
          <a:r>
            <a:rPr lang="en-GB" b="0" u="sng" dirty="0"/>
            <a:t>Platteaux, Salietti</a:t>
          </a:r>
          <a:r>
            <a:rPr lang="en-GB" b="0" u="none" dirty="0"/>
            <a:t>, </a:t>
          </a:r>
          <a:r>
            <a:rPr lang="en-GB" b="0" u="sng" dirty="0"/>
            <a:t>Molteni (2022</a:t>
          </a:r>
          <a:r>
            <a:rPr lang="en-GB" b="0" u="none" dirty="0"/>
            <a:t>)</a:t>
          </a:r>
          <a:r>
            <a:rPr lang="en-US" b="0" u="none" dirty="0"/>
            <a:t>Digital skills are highly recommended.Better outcomes in career and job prospects. </a:t>
          </a:r>
          <a:endParaRPr lang="en-US" dirty="0"/>
        </a:p>
      </dgm:t>
    </dgm:pt>
    <dgm:pt modelId="{B13C696B-46E3-425E-98BD-C9A7BBE38B38}" type="parTrans" cxnId="{E8A4665F-E095-4BB7-8720-7CCF8503B340}">
      <dgm:prSet/>
      <dgm:spPr/>
    </dgm:pt>
    <dgm:pt modelId="{5C0D0766-D118-4650-987C-7AE76F34B769}" type="sibTrans" cxnId="{E8A4665F-E095-4BB7-8720-7CCF8503B340}">
      <dgm:prSet/>
      <dgm:spPr/>
    </dgm:pt>
    <dgm:pt modelId="{94706517-79E1-4904-B7F5-6D61BE288ACB}" type="pres">
      <dgm:prSet presAssocID="{F759734B-C4D9-4F15-AA2A-B8AEA86392FF}" presName="diagram" presStyleCnt="0">
        <dgm:presLayoutVars>
          <dgm:dir/>
          <dgm:resizeHandles val="exact"/>
        </dgm:presLayoutVars>
      </dgm:prSet>
      <dgm:spPr/>
    </dgm:pt>
    <dgm:pt modelId="{179E3C79-8F1B-4785-BA63-7406B37179B5}" type="pres">
      <dgm:prSet presAssocID="{48536694-EE07-42D1-B888-54283EB911B0}" presName="node" presStyleLbl="node1" presStyleIdx="0" presStyleCnt="3">
        <dgm:presLayoutVars>
          <dgm:bulletEnabled val="1"/>
        </dgm:presLayoutVars>
      </dgm:prSet>
      <dgm:spPr/>
    </dgm:pt>
    <dgm:pt modelId="{F575E989-E862-4607-AC39-1B28AB516F5B}" type="pres">
      <dgm:prSet presAssocID="{070A65DE-2189-45C2-A979-3517530CAF32}" presName="sibTrans" presStyleCnt="0"/>
      <dgm:spPr/>
    </dgm:pt>
    <dgm:pt modelId="{3F7179FD-3FCF-4B4B-9195-CB7FD34A83C7}" type="pres">
      <dgm:prSet presAssocID="{59F1DAA8-1EBB-476B-83B9-F016DBBD3483}" presName="node" presStyleLbl="node1" presStyleIdx="1" presStyleCnt="3">
        <dgm:presLayoutVars>
          <dgm:bulletEnabled val="1"/>
        </dgm:presLayoutVars>
      </dgm:prSet>
      <dgm:spPr/>
    </dgm:pt>
    <dgm:pt modelId="{D1C8C1DD-9AC0-4978-ACAB-CA4CC8970DD7}" type="pres">
      <dgm:prSet presAssocID="{5C0D0766-D118-4650-987C-7AE76F34B769}" presName="sibTrans" presStyleCnt="0"/>
      <dgm:spPr/>
    </dgm:pt>
    <dgm:pt modelId="{6571078B-41DB-4021-911F-7ADA76E272FA}" type="pres">
      <dgm:prSet presAssocID="{E60B0146-6D9A-4F65-9DC0-649D5EC8EDAB}" presName="node" presStyleLbl="node1" presStyleIdx="2" presStyleCnt="3">
        <dgm:presLayoutVars>
          <dgm:bulletEnabled val="1"/>
        </dgm:presLayoutVars>
      </dgm:prSet>
      <dgm:spPr/>
    </dgm:pt>
  </dgm:ptLst>
  <dgm:cxnLst>
    <dgm:cxn modelId="{A9C09211-8EA4-42B5-A937-514283D47414}" type="presOf" srcId="{E60B0146-6D9A-4F65-9DC0-649D5EC8EDAB}" destId="{6571078B-41DB-4021-911F-7ADA76E272FA}" srcOrd="0" destOrd="0" presId="urn:microsoft.com/office/officeart/2005/8/layout/default"/>
    <dgm:cxn modelId="{BCCE0522-9339-4515-B4D3-8136BFA19566}" srcId="{48536694-EE07-42D1-B888-54283EB911B0}" destId="{671E76F2-763F-4790-91C1-BE90BF5AD8F1}" srcOrd="1" destOrd="0" parTransId="{660A11DA-5B09-433E-AE2E-F18E032251CD}" sibTransId="{94990B38-75B8-4711-954F-925A23052212}"/>
    <dgm:cxn modelId="{E8A4665F-E095-4BB7-8720-7CCF8503B340}" srcId="{F759734B-C4D9-4F15-AA2A-B8AEA86392FF}" destId="{59F1DAA8-1EBB-476B-83B9-F016DBBD3483}" srcOrd="1" destOrd="0" parTransId="{B13C696B-46E3-425E-98BD-C9A7BBE38B38}" sibTransId="{5C0D0766-D118-4650-987C-7AE76F34B769}"/>
    <dgm:cxn modelId="{06DA5E61-2D53-4BC5-8443-9DA5107A460C}" srcId="{F759734B-C4D9-4F15-AA2A-B8AEA86392FF}" destId="{E60B0146-6D9A-4F65-9DC0-649D5EC8EDAB}" srcOrd="2" destOrd="0" parTransId="{01355E27-DFAB-47C5-85B9-74735B8FE5A5}" sibTransId="{45DBADB3-4F05-4D00-A369-53EA7EBB5947}"/>
    <dgm:cxn modelId="{64FC4C87-11F3-4335-BEC5-F3C63339C99F}" type="presOf" srcId="{48536694-EE07-42D1-B888-54283EB911B0}" destId="{179E3C79-8F1B-4785-BA63-7406B37179B5}" srcOrd="0" destOrd="0" presId="urn:microsoft.com/office/officeart/2005/8/layout/default"/>
    <dgm:cxn modelId="{E4A02789-999F-4020-99AE-A276118012B2}" srcId="{F759734B-C4D9-4F15-AA2A-B8AEA86392FF}" destId="{48536694-EE07-42D1-B888-54283EB911B0}" srcOrd="0" destOrd="0" parTransId="{FD4EFFED-A0C4-410A-9221-8D6A3BED2BD2}" sibTransId="{070A65DE-2189-45C2-A979-3517530CAF32}"/>
    <dgm:cxn modelId="{E7DA7691-4769-4DBA-8B39-F2F81A678CDD}" type="presOf" srcId="{671E76F2-763F-4790-91C1-BE90BF5AD8F1}" destId="{179E3C79-8F1B-4785-BA63-7406B37179B5}" srcOrd="0" destOrd="2" presId="urn:microsoft.com/office/officeart/2005/8/layout/default"/>
    <dgm:cxn modelId="{7B5EF8A5-5F34-4BFD-8654-63C1F08BCAE9}" type="presOf" srcId="{4CA18AD1-4560-443A-92C1-6959436AFEB6}" destId="{6571078B-41DB-4021-911F-7ADA76E272FA}" srcOrd="0" destOrd="1" presId="urn:microsoft.com/office/officeart/2005/8/layout/default"/>
    <dgm:cxn modelId="{F98B82A7-33CD-4EBF-B9FC-2594A8DD96BF}" type="presOf" srcId="{37A09A83-26F4-48C9-8805-370657BF69C4}" destId="{179E3C79-8F1B-4785-BA63-7406B37179B5}" srcOrd="0" destOrd="1" presId="urn:microsoft.com/office/officeart/2005/8/layout/default"/>
    <dgm:cxn modelId="{DFF498BF-3EB8-441D-BBD7-B4E1EB794B66}" type="presOf" srcId="{59F1DAA8-1EBB-476B-83B9-F016DBBD3483}" destId="{3F7179FD-3FCF-4B4B-9195-CB7FD34A83C7}" srcOrd="0" destOrd="0" presId="urn:microsoft.com/office/officeart/2005/8/layout/default"/>
    <dgm:cxn modelId="{00700FC5-798C-4F4E-B31B-4D62C046F71E}" type="presOf" srcId="{F759734B-C4D9-4F15-AA2A-B8AEA86392FF}" destId="{94706517-79E1-4904-B7F5-6D61BE288ACB}" srcOrd="0" destOrd="0" presId="urn:microsoft.com/office/officeart/2005/8/layout/default"/>
    <dgm:cxn modelId="{C1EB83CF-360D-4A94-8912-6F56182F87DE}" srcId="{E60B0146-6D9A-4F65-9DC0-649D5EC8EDAB}" destId="{4CA18AD1-4560-443A-92C1-6959436AFEB6}" srcOrd="0" destOrd="0" parTransId="{CDB44CCD-14DC-477F-BFF1-73BBEB3D4A04}" sibTransId="{352C0404-E799-4639-B772-4846BF6B7C28}"/>
    <dgm:cxn modelId="{E1EDA9EE-D364-42F1-91BB-B69C1DB3D04B}" srcId="{48536694-EE07-42D1-B888-54283EB911B0}" destId="{37A09A83-26F4-48C9-8805-370657BF69C4}" srcOrd="0" destOrd="0" parTransId="{BF7440DB-42F5-4758-9C54-15F79C606F61}" sibTransId="{74BD6463-0AEF-40D4-9589-65B1CF8BF806}"/>
    <dgm:cxn modelId="{58907E1A-C51D-46C9-83E4-64768B47AC0B}" type="presParOf" srcId="{94706517-79E1-4904-B7F5-6D61BE288ACB}" destId="{179E3C79-8F1B-4785-BA63-7406B37179B5}" srcOrd="0" destOrd="0" presId="urn:microsoft.com/office/officeart/2005/8/layout/default"/>
    <dgm:cxn modelId="{318FE1CF-1A1C-4B28-9FCB-F9DFEDA000DD}" type="presParOf" srcId="{94706517-79E1-4904-B7F5-6D61BE288ACB}" destId="{F575E989-E862-4607-AC39-1B28AB516F5B}" srcOrd="1" destOrd="0" presId="urn:microsoft.com/office/officeart/2005/8/layout/default"/>
    <dgm:cxn modelId="{BF712262-EEB8-4FF6-824B-DD4166CCDFD9}" type="presParOf" srcId="{94706517-79E1-4904-B7F5-6D61BE288ACB}" destId="{3F7179FD-3FCF-4B4B-9195-CB7FD34A83C7}" srcOrd="2" destOrd="0" presId="urn:microsoft.com/office/officeart/2005/8/layout/default"/>
    <dgm:cxn modelId="{072E877E-923D-4D80-B8CB-DCBEC97BF8C2}" type="presParOf" srcId="{94706517-79E1-4904-B7F5-6D61BE288ACB}" destId="{D1C8C1DD-9AC0-4978-ACAB-CA4CC8970DD7}" srcOrd="3" destOrd="0" presId="urn:microsoft.com/office/officeart/2005/8/layout/default"/>
    <dgm:cxn modelId="{9BF669D5-EC62-4C11-BA77-DD8A8D9947DF}" type="presParOf" srcId="{94706517-79E1-4904-B7F5-6D61BE288ACB}" destId="{6571078B-41DB-4021-911F-7ADA76E272FA}" srcOrd="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0343A26-33C6-4797-890B-FE5E625F3BD7}"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3C922BA6-E92D-4E5B-848E-89AC84BDF4D3}">
      <dgm:prSet/>
      <dgm:spPr/>
      <dgm:t>
        <a:bodyPr/>
        <a:lstStyle/>
        <a:p>
          <a:r>
            <a:rPr lang="en-US" b="1" dirty="0">
              <a:latin typeface="Arial"/>
              <a:cs typeface="Arial"/>
            </a:rPr>
            <a:t>Employees have basic IT skills and lack advance data skills.</a:t>
          </a:r>
          <a:endParaRPr lang="en-US" dirty="0">
            <a:latin typeface="Arial"/>
            <a:cs typeface="Arial"/>
          </a:endParaRPr>
        </a:p>
      </dgm:t>
    </dgm:pt>
    <dgm:pt modelId="{A0643793-32E4-4653-A353-68376E7E5A71}" type="parTrans" cxnId="{4DCCCEFA-C3AE-414E-9745-1D0F632DDE99}">
      <dgm:prSet/>
      <dgm:spPr/>
      <dgm:t>
        <a:bodyPr/>
        <a:lstStyle/>
        <a:p>
          <a:endParaRPr lang="en-US"/>
        </a:p>
      </dgm:t>
    </dgm:pt>
    <dgm:pt modelId="{4AD9F759-2BFC-41FE-9E05-05EF359FA703}" type="sibTrans" cxnId="{4DCCCEFA-C3AE-414E-9745-1D0F632DDE99}">
      <dgm:prSet/>
      <dgm:spPr/>
      <dgm:t>
        <a:bodyPr/>
        <a:lstStyle/>
        <a:p>
          <a:endParaRPr lang="en-US"/>
        </a:p>
      </dgm:t>
    </dgm:pt>
    <dgm:pt modelId="{6016E3FF-6B5A-4C5B-B74D-93FE01198A35}">
      <dgm:prSet/>
      <dgm:spPr/>
      <dgm:t>
        <a:bodyPr/>
        <a:lstStyle/>
        <a:p>
          <a:pPr rtl="0"/>
          <a:r>
            <a:rPr lang="en-US" b="1" dirty="0">
              <a:latin typeface="Calibri Light" panose="020F0302020204030204"/>
            </a:rPr>
            <a:t> </a:t>
          </a:r>
          <a:r>
            <a:rPr lang="en-US" b="1" dirty="0"/>
            <a:t> </a:t>
          </a:r>
          <a:r>
            <a:rPr lang="en-US" b="1" dirty="0">
              <a:latin typeface="Arial"/>
              <a:cs typeface="Arial"/>
            </a:rPr>
            <a:t>Gaps in data skills.</a:t>
          </a:r>
        </a:p>
      </dgm:t>
    </dgm:pt>
    <dgm:pt modelId="{644EF692-7CE8-4425-93F4-D931E616F1AF}" type="parTrans" cxnId="{837F7CDE-BBAA-42A2-B2D9-D4CCBD1D1FFA}">
      <dgm:prSet/>
      <dgm:spPr/>
      <dgm:t>
        <a:bodyPr/>
        <a:lstStyle/>
        <a:p>
          <a:endParaRPr lang="en-US"/>
        </a:p>
      </dgm:t>
    </dgm:pt>
    <dgm:pt modelId="{C0CCC511-8B8F-436A-B6B1-F60148DDCC2C}" type="sibTrans" cxnId="{837F7CDE-BBAA-42A2-B2D9-D4CCBD1D1FFA}">
      <dgm:prSet/>
      <dgm:spPr/>
      <dgm:t>
        <a:bodyPr/>
        <a:lstStyle/>
        <a:p>
          <a:endParaRPr lang="en-US"/>
        </a:p>
      </dgm:t>
    </dgm:pt>
    <dgm:pt modelId="{360DC398-D40F-4F23-B764-C649AED39163}">
      <dgm:prSet/>
      <dgm:spPr/>
      <dgm:t>
        <a:bodyPr/>
        <a:lstStyle/>
        <a:p>
          <a:pPr rtl="0"/>
          <a:r>
            <a:rPr lang="en-US" b="1" dirty="0">
              <a:latin typeface="Arial"/>
              <a:cs typeface="Arial"/>
            </a:rPr>
            <a:t> Responsibility of Education and training to highlight problems </a:t>
          </a:r>
          <a:endParaRPr lang="en-US" dirty="0">
            <a:latin typeface="Arial"/>
            <a:cs typeface="Arial"/>
          </a:endParaRPr>
        </a:p>
      </dgm:t>
    </dgm:pt>
    <dgm:pt modelId="{DD38AC34-21E8-4C87-BB1F-6EE404F9365E}" type="parTrans" cxnId="{A29FAC44-D95A-43C2-A26E-F58EBC8A7199}">
      <dgm:prSet/>
      <dgm:spPr/>
      <dgm:t>
        <a:bodyPr/>
        <a:lstStyle/>
        <a:p>
          <a:endParaRPr lang="en-US"/>
        </a:p>
      </dgm:t>
    </dgm:pt>
    <dgm:pt modelId="{2A086532-7846-4646-9274-C918C4291E9D}" type="sibTrans" cxnId="{A29FAC44-D95A-43C2-A26E-F58EBC8A7199}">
      <dgm:prSet/>
      <dgm:spPr/>
      <dgm:t>
        <a:bodyPr/>
        <a:lstStyle/>
        <a:p>
          <a:endParaRPr lang="en-US"/>
        </a:p>
      </dgm:t>
    </dgm:pt>
    <dgm:pt modelId="{A451A2B6-4AC5-4455-8AE7-B5B18B890C77}">
      <dgm:prSet/>
      <dgm:spPr/>
      <dgm:t>
        <a:bodyPr/>
        <a:lstStyle/>
        <a:p>
          <a:r>
            <a:rPr lang="en-US" b="1" dirty="0">
              <a:latin typeface="Arial"/>
              <a:cs typeface="Arial"/>
            </a:rPr>
            <a:t>provide training programs.</a:t>
          </a:r>
          <a:endParaRPr lang="en-US" dirty="0">
            <a:latin typeface="Arial"/>
            <a:cs typeface="Arial"/>
          </a:endParaRPr>
        </a:p>
      </dgm:t>
    </dgm:pt>
    <dgm:pt modelId="{8C8BF4BE-ED95-43D3-8DF8-36EA49B1E1DC}" type="parTrans" cxnId="{3678CD2C-1B7F-4A44-9896-33675FEF5311}">
      <dgm:prSet/>
      <dgm:spPr/>
      <dgm:t>
        <a:bodyPr/>
        <a:lstStyle/>
        <a:p>
          <a:endParaRPr lang="en-US"/>
        </a:p>
      </dgm:t>
    </dgm:pt>
    <dgm:pt modelId="{6D7D4DCD-6F57-410F-B9AE-0724E5B18CDE}" type="sibTrans" cxnId="{3678CD2C-1B7F-4A44-9896-33675FEF5311}">
      <dgm:prSet/>
      <dgm:spPr/>
      <dgm:t>
        <a:bodyPr/>
        <a:lstStyle/>
        <a:p>
          <a:endParaRPr lang="en-US"/>
        </a:p>
      </dgm:t>
    </dgm:pt>
    <dgm:pt modelId="{B335CE1F-3EC7-499F-BA02-2C8BF5177B56}">
      <dgm:prSet phldr="0"/>
      <dgm:spPr/>
      <dgm:t>
        <a:bodyPr/>
        <a:lstStyle/>
        <a:p>
          <a:r>
            <a:rPr lang="en-US" b="1" u="sng" dirty="0">
              <a:latin typeface="Arial"/>
              <a:cs typeface="Arial"/>
            </a:rPr>
            <a:t>Gov.uk</a:t>
          </a:r>
          <a:endParaRPr lang="en-GB" b="1" u="sng" dirty="0">
            <a:latin typeface="Arial"/>
            <a:cs typeface="Arial"/>
          </a:endParaRPr>
        </a:p>
      </dgm:t>
    </dgm:pt>
    <dgm:pt modelId="{4CF8E175-91E3-4982-B8F0-B840DEC3E2D1}" type="parTrans" cxnId="{1C2697E3-1497-489C-A864-9539DDBE40FB}">
      <dgm:prSet/>
      <dgm:spPr/>
    </dgm:pt>
    <dgm:pt modelId="{7DFF87B4-8539-4DA5-81F2-F1A7E70C5AF4}" type="sibTrans" cxnId="{1C2697E3-1497-489C-A864-9539DDBE40FB}">
      <dgm:prSet/>
      <dgm:spPr/>
    </dgm:pt>
    <dgm:pt modelId="{5432D102-67B5-4300-92C7-7599DD6D2D21}" type="pres">
      <dgm:prSet presAssocID="{F0343A26-33C6-4797-890B-FE5E625F3BD7}" presName="diagram" presStyleCnt="0">
        <dgm:presLayoutVars>
          <dgm:dir/>
          <dgm:resizeHandles val="exact"/>
        </dgm:presLayoutVars>
      </dgm:prSet>
      <dgm:spPr/>
    </dgm:pt>
    <dgm:pt modelId="{8066D442-58E1-4946-9361-F008144203CB}" type="pres">
      <dgm:prSet presAssocID="{B335CE1F-3EC7-499F-BA02-2C8BF5177B56}" presName="node" presStyleLbl="node1" presStyleIdx="0" presStyleCnt="5">
        <dgm:presLayoutVars>
          <dgm:bulletEnabled val="1"/>
        </dgm:presLayoutVars>
      </dgm:prSet>
      <dgm:spPr/>
    </dgm:pt>
    <dgm:pt modelId="{4A0E0340-A351-4AF5-83D3-2B405FB6353A}" type="pres">
      <dgm:prSet presAssocID="{7DFF87B4-8539-4DA5-81F2-F1A7E70C5AF4}" presName="sibTrans" presStyleCnt="0"/>
      <dgm:spPr/>
    </dgm:pt>
    <dgm:pt modelId="{B7A05605-26E3-4DD6-BEBA-93CB11174E8F}" type="pres">
      <dgm:prSet presAssocID="{3C922BA6-E92D-4E5B-848E-89AC84BDF4D3}" presName="node" presStyleLbl="node1" presStyleIdx="1" presStyleCnt="5">
        <dgm:presLayoutVars>
          <dgm:bulletEnabled val="1"/>
        </dgm:presLayoutVars>
      </dgm:prSet>
      <dgm:spPr/>
    </dgm:pt>
    <dgm:pt modelId="{2790430E-E81C-41D2-8F1B-133945965358}" type="pres">
      <dgm:prSet presAssocID="{4AD9F759-2BFC-41FE-9E05-05EF359FA703}" presName="sibTrans" presStyleCnt="0"/>
      <dgm:spPr/>
    </dgm:pt>
    <dgm:pt modelId="{F395A310-CBDB-41F4-9E05-99C44A125785}" type="pres">
      <dgm:prSet presAssocID="{6016E3FF-6B5A-4C5B-B74D-93FE01198A35}" presName="node" presStyleLbl="node1" presStyleIdx="2" presStyleCnt="5">
        <dgm:presLayoutVars>
          <dgm:bulletEnabled val="1"/>
        </dgm:presLayoutVars>
      </dgm:prSet>
      <dgm:spPr/>
    </dgm:pt>
    <dgm:pt modelId="{1CCEE7A8-AEF6-4C8F-A163-8801B12798F7}" type="pres">
      <dgm:prSet presAssocID="{C0CCC511-8B8F-436A-B6B1-F60148DDCC2C}" presName="sibTrans" presStyleCnt="0"/>
      <dgm:spPr/>
    </dgm:pt>
    <dgm:pt modelId="{2888EAA0-F204-4238-A83C-B8979A8B7B61}" type="pres">
      <dgm:prSet presAssocID="{360DC398-D40F-4F23-B764-C649AED39163}" presName="node" presStyleLbl="node1" presStyleIdx="3" presStyleCnt="5">
        <dgm:presLayoutVars>
          <dgm:bulletEnabled val="1"/>
        </dgm:presLayoutVars>
      </dgm:prSet>
      <dgm:spPr/>
    </dgm:pt>
    <dgm:pt modelId="{79EFBC0B-B5BA-4B96-BDA8-2AEB79E71E6B}" type="pres">
      <dgm:prSet presAssocID="{2A086532-7846-4646-9274-C918C4291E9D}" presName="sibTrans" presStyleCnt="0"/>
      <dgm:spPr/>
    </dgm:pt>
    <dgm:pt modelId="{CAA6DA03-BBC0-4CBD-8C19-E0BCC0D2243B}" type="pres">
      <dgm:prSet presAssocID="{A451A2B6-4AC5-4455-8AE7-B5B18B890C77}" presName="node" presStyleLbl="node1" presStyleIdx="4" presStyleCnt="5">
        <dgm:presLayoutVars>
          <dgm:bulletEnabled val="1"/>
        </dgm:presLayoutVars>
      </dgm:prSet>
      <dgm:spPr/>
    </dgm:pt>
  </dgm:ptLst>
  <dgm:cxnLst>
    <dgm:cxn modelId="{F7B1002C-D926-43A7-8353-FBA46D4DC29E}" type="presOf" srcId="{B335CE1F-3EC7-499F-BA02-2C8BF5177B56}" destId="{8066D442-58E1-4946-9361-F008144203CB}" srcOrd="0" destOrd="0" presId="urn:microsoft.com/office/officeart/2005/8/layout/default"/>
    <dgm:cxn modelId="{3678CD2C-1B7F-4A44-9896-33675FEF5311}" srcId="{F0343A26-33C6-4797-890B-FE5E625F3BD7}" destId="{A451A2B6-4AC5-4455-8AE7-B5B18B890C77}" srcOrd="4" destOrd="0" parTransId="{8C8BF4BE-ED95-43D3-8DF8-36EA49B1E1DC}" sibTransId="{6D7D4DCD-6F57-410F-B9AE-0724E5B18CDE}"/>
    <dgm:cxn modelId="{0F53D63B-1FD6-44D8-8A5B-57E90C3B95C7}" type="presOf" srcId="{360DC398-D40F-4F23-B764-C649AED39163}" destId="{2888EAA0-F204-4238-A83C-B8979A8B7B61}" srcOrd="0" destOrd="0" presId="urn:microsoft.com/office/officeart/2005/8/layout/default"/>
    <dgm:cxn modelId="{4ED8305D-53E9-49B7-B51D-1E8F88115106}" type="presOf" srcId="{3C922BA6-E92D-4E5B-848E-89AC84BDF4D3}" destId="{B7A05605-26E3-4DD6-BEBA-93CB11174E8F}" srcOrd="0" destOrd="0" presId="urn:microsoft.com/office/officeart/2005/8/layout/default"/>
    <dgm:cxn modelId="{A29FAC44-D95A-43C2-A26E-F58EBC8A7199}" srcId="{F0343A26-33C6-4797-890B-FE5E625F3BD7}" destId="{360DC398-D40F-4F23-B764-C649AED39163}" srcOrd="3" destOrd="0" parTransId="{DD38AC34-21E8-4C87-BB1F-6EE404F9365E}" sibTransId="{2A086532-7846-4646-9274-C918C4291E9D}"/>
    <dgm:cxn modelId="{9F995677-6BD7-4194-B1E5-F3ADBA386676}" type="presOf" srcId="{6016E3FF-6B5A-4C5B-B74D-93FE01198A35}" destId="{F395A310-CBDB-41F4-9E05-99C44A125785}" srcOrd="0" destOrd="0" presId="urn:microsoft.com/office/officeart/2005/8/layout/default"/>
    <dgm:cxn modelId="{D94999D6-2605-44CB-B501-CB535E008E65}" type="presOf" srcId="{A451A2B6-4AC5-4455-8AE7-B5B18B890C77}" destId="{CAA6DA03-BBC0-4CBD-8C19-E0BCC0D2243B}" srcOrd="0" destOrd="0" presId="urn:microsoft.com/office/officeart/2005/8/layout/default"/>
    <dgm:cxn modelId="{837F7CDE-BBAA-42A2-B2D9-D4CCBD1D1FFA}" srcId="{F0343A26-33C6-4797-890B-FE5E625F3BD7}" destId="{6016E3FF-6B5A-4C5B-B74D-93FE01198A35}" srcOrd="2" destOrd="0" parTransId="{644EF692-7CE8-4425-93F4-D931E616F1AF}" sibTransId="{C0CCC511-8B8F-436A-B6B1-F60148DDCC2C}"/>
    <dgm:cxn modelId="{1C2697E3-1497-489C-A864-9539DDBE40FB}" srcId="{F0343A26-33C6-4797-890B-FE5E625F3BD7}" destId="{B335CE1F-3EC7-499F-BA02-2C8BF5177B56}" srcOrd="0" destOrd="0" parTransId="{4CF8E175-91E3-4982-B8F0-B840DEC3E2D1}" sibTransId="{7DFF87B4-8539-4DA5-81F2-F1A7E70C5AF4}"/>
    <dgm:cxn modelId="{3E2B97F2-092E-4143-9E5B-77D83E2CF80E}" type="presOf" srcId="{F0343A26-33C6-4797-890B-FE5E625F3BD7}" destId="{5432D102-67B5-4300-92C7-7599DD6D2D21}" srcOrd="0" destOrd="0" presId="urn:microsoft.com/office/officeart/2005/8/layout/default"/>
    <dgm:cxn modelId="{4DCCCEFA-C3AE-414E-9745-1D0F632DDE99}" srcId="{F0343A26-33C6-4797-890B-FE5E625F3BD7}" destId="{3C922BA6-E92D-4E5B-848E-89AC84BDF4D3}" srcOrd="1" destOrd="0" parTransId="{A0643793-32E4-4653-A353-68376E7E5A71}" sibTransId="{4AD9F759-2BFC-41FE-9E05-05EF359FA703}"/>
    <dgm:cxn modelId="{2EDDFF64-E5DD-47E0-B419-895EC618DF90}" type="presParOf" srcId="{5432D102-67B5-4300-92C7-7599DD6D2D21}" destId="{8066D442-58E1-4946-9361-F008144203CB}" srcOrd="0" destOrd="0" presId="urn:microsoft.com/office/officeart/2005/8/layout/default"/>
    <dgm:cxn modelId="{BAC9F6C4-9F99-4811-BB59-DE49D62DBA70}" type="presParOf" srcId="{5432D102-67B5-4300-92C7-7599DD6D2D21}" destId="{4A0E0340-A351-4AF5-83D3-2B405FB6353A}" srcOrd="1" destOrd="0" presId="urn:microsoft.com/office/officeart/2005/8/layout/default"/>
    <dgm:cxn modelId="{60D293F2-FAFB-4837-99E4-C124D980B544}" type="presParOf" srcId="{5432D102-67B5-4300-92C7-7599DD6D2D21}" destId="{B7A05605-26E3-4DD6-BEBA-93CB11174E8F}" srcOrd="2" destOrd="0" presId="urn:microsoft.com/office/officeart/2005/8/layout/default"/>
    <dgm:cxn modelId="{EC5AB3FA-3BB2-443C-B027-41745528B826}" type="presParOf" srcId="{5432D102-67B5-4300-92C7-7599DD6D2D21}" destId="{2790430E-E81C-41D2-8F1B-133945965358}" srcOrd="3" destOrd="0" presId="urn:microsoft.com/office/officeart/2005/8/layout/default"/>
    <dgm:cxn modelId="{026E1A2D-329F-4F02-AD9C-142E7F686C0E}" type="presParOf" srcId="{5432D102-67B5-4300-92C7-7599DD6D2D21}" destId="{F395A310-CBDB-41F4-9E05-99C44A125785}" srcOrd="4" destOrd="0" presId="urn:microsoft.com/office/officeart/2005/8/layout/default"/>
    <dgm:cxn modelId="{1151648A-A3A2-4998-B39D-E1568925FCA9}" type="presParOf" srcId="{5432D102-67B5-4300-92C7-7599DD6D2D21}" destId="{1CCEE7A8-AEF6-4C8F-A163-8801B12798F7}" srcOrd="5" destOrd="0" presId="urn:microsoft.com/office/officeart/2005/8/layout/default"/>
    <dgm:cxn modelId="{3CFD63B2-39E8-40F0-A471-A7C9092D1EBF}" type="presParOf" srcId="{5432D102-67B5-4300-92C7-7599DD6D2D21}" destId="{2888EAA0-F204-4238-A83C-B8979A8B7B61}" srcOrd="6" destOrd="0" presId="urn:microsoft.com/office/officeart/2005/8/layout/default"/>
    <dgm:cxn modelId="{528C680D-4DBD-493F-8D24-8AB5D5C4409C}" type="presParOf" srcId="{5432D102-67B5-4300-92C7-7599DD6D2D21}" destId="{79EFBC0B-B5BA-4B96-BDA8-2AEB79E71E6B}" srcOrd="7" destOrd="0" presId="urn:microsoft.com/office/officeart/2005/8/layout/default"/>
    <dgm:cxn modelId="{2E350522-DA10-44A7-96A1-376156A103FB}" type="presParOf" srcId="{5432D102-67B5-4300-92C7-7599DD6D2D21}" destId="{CAA6DA03-BBC0-4CBD-8C19-E0BCC0D2243B}"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6A67139-23A5-4FC2-BB77-41BC9E3EAA1F}" type="doc">
      <dgm:prSet loTypeId="urn:microsoft.com/office/officeart/2018/2/layout/IconLabelList" loCatId="icon" qsTypeId="urn:microsoft.com/office/officeart/2005/8/quickstyle/simple1" qsCatId="simple" csTypeId="urn:microsoft.com/office/officeart/2018/5/colors/Iconchunking_neutralbg_accent4_2" csCatId="accent4" phldr="1"/>
      <dgm:spPr/>
      <dgm:t>
        <a:bodyPr/>
        <a:lstStyle/>
        <a:p>
          <a:endParaRPr lang="en-US"/>
        </a:p>
      </dgm:t>
    </dgm:pt>
    <dgm:pt modelId="{541B213E-C8AE-458A-97D9-4D0A7C5229EF}">
      <dgm:prSet/>
      <dgm:spPr/>
      <dgm:t>
        <a:bodyPr/>
        <a:lstStyle/>
        <a:p>
          <a:pPr>
            <a:lnSpc>
              <a:spcPct val="100000"/>
            </a:lnSpc>
          </a:pPr>
          <a:r>
            <a:rPr lang="en-GB" dirty="0">
              <a:latin typeface="Arial"/>
              <a:cs typeface="Arial"/>
            </a:rPr>
            <a:t>We want to identify which Digital skill is most important for students of UWTSD.</a:t>
          </a:r>
          <a:endParaRPr lang="en-US" dirty="0">
            <a:latin typeface="Arial"/>
            <a:cs typeface="Arial"/>
          </a:endParaRPr>
        </a:p>
      </dgm:t>
    </dgm:pt>
    <dgm:pt modelId="{A1F107C8-62DC-4CE0-9E8E-BD299F5A7B6F}" type="parTrans" cxnId="{404DFD5F-E19C-4946-BAC0-FCDDE8307296}">
      <dgm:prSet/>
      <dgm:spPr/>
      <dgm:t>
        <a:bodyPr/>
        <a:lstStyle/>
        <a:p>
          <a:endParaRPr lang="en-US"/>
        </a:p>
      </dgm:t>
    </dgm:pt>
    <dgm:pt modelId="{39C574D1-D52A-4147-ACD3-FF9D8DA77125}" type="sibTrans" cxnId="{404DFD5F-E19C-4946-BAC0-FCDDE8307296}">
      <dgm:prSet/>
      <dgm:spPr/>
      <dgm:t>
        <a:bodyPr/>
        <a:lstStyle/>
        <a:p>
          <a:endParaRPr lang="en-US"/>
        </a:p>
      </dgm:t>
    </dgm:pt>
    <dgm:pt modelId="{824EA4BF-796A-468E-AC01-442453FCD549}">
      <dgm:prSet/>
      <dgm:spPr/>
      <dgm:t>
        <a:bodyPr/>
        <a:lstStyle/>
        <a:p>
          <a:pPr>
            <a:lnSpc>
              <a:spcPct val="100000"/>
            </a:lnSpc>
          </a:pPr>
          <a:r>
            <a:rPr lang="en-GB" dirty="0">
              <a:latin typeface="Arial"/>
              <a:cs typeface="Arial"/>
            </a:rPr>
            <a:t>We will be carrying out a quantitative survey questionnaire to obtain our results.</a:t>
          </a:r>
        </a:p>
      </dgm:t>
    </dgm:pt>
    <dgm:pt modelId="{6BA6B27B-2E59-4A91-A1C4-1B6B7401F467}" type="parTrans" cxnId="{EDD25223-35EB-4FCC-AA8A-2C31976D76F0}">
      <dgm:prSet/>
      <dgm:spPr/>
      <dgm:t>
        <a:bodyPr/>
        <a:lstStyle/>
        <a:p>
          <a:endParaRPr lang="en-US"/>
        </a:p>
      </dgm:t>
    </dgm:pt>
    <dgm:pt modelId="{B5B91F1D-FB57-4AF9-92F0-FDAB7D881770}" type="sibTrans" cxnId="{EDD25223-35EB-4FCC-AA8A-2C31976D76F0}">
      <dgm:prSet/>
      <dgm:spPr/>
      <dgm:t>
        <a:bodyPr/>
        <a:lstStyle/>
        <a:p>
          <a:endParaRPr lang="en-US"/>
        </a:p>
      </dgm:t>
    </dgm:pt>
    <dgm:pt modelId="{872CEE5F-F2C5-4EFD-B75C-561904B45DCA}" type="pres">
      <dgm:prSet presAssocID="{E6A67139-23A5-4FC2-BB77-41BC9E3EAA1F}" presName="root" presStyleCnt="0">
        <dgm:presLayoutVars>
          <dgm:dir/>
          <dgm:resizeHandles val="exact"/>
        </dgm:presLayoutVars>
      </dgm:prSet>
      <dgm:spPr/>
    </dgm:pt>
    <dgm:pt modelId="{9AFD9835-6BE9-4A64-9813-3ED8E4703913}" type="pres">
      <dgm:prSet presAssocID="{541B213E-C8AE-458A-97D9-4D0A7C5229EF}" presName="compNode" presStyleCnt="0"/>
      <dgm:spPr/>
    </dgm:pt>
    <dgm:pt modelId="{326F6EC9-5EFD-4C63-8A38-21F4A3E83C26}" type="pres">
      <dgm:prSet presAssocID="{541B213E-C8AE-458A-97D9-4D0A7C5229EF}"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31C7EDDA-04F9-49C5-88CD-FA1832E2ED43}" type="pres">
      <dgm:prSet presAssocID="{541B213E-C8AE-458A-97D9-4D0A7C5229EF}" presName="spaceRect" presStyleCnt="0"/>
      <dgm:spPr/>
    </dgm:pt>
    <dgm:pt modelId="{3EAEDD64-9532-493E-9C50-81776C054DC0}" type="pres">
      <dgm:prSet presAssocID="{541B213E-C8AE-458A-97D9-4D0A7C5229EF}" presName="textRect" presStyleLbl="revTx" presStyleIdx="0" presStyleCnt="2">
        <dgm:presLayoutVars>
          <dgm:chMax val="1"/>
          <dgm:chPref val="1"/>
        </dgm:presLayoutVars>
      </dgm:prSet>
      <dgm:spPr/>
    </dgm:pt>
    <dgm:pt modelId="{C8CDB890-BE1B-4674-AD99-50DD82C20805}" type="pres">
      <dgm:prSet presAssocID="{39C574D1-D52A-4147-ACD3-FF9D8DA77125}" presName="sibTrans" presStyleCnt="0"/>
      <dgm:spPr/>
    </dgm:pt>
    <dgm:pt modelId="{9D058DD7-4AAB-455E-94B5-DD02010D33F2}" type="pres">
      <dgm:prSet presAssocID="{824EA4BF-796A-468E-AC01-442453FCD549}" presName="compNode" presStyleCnt="0"/>
      <dgm:spPr/>
    </dgm:pt>
    <dgm:pt modelId="{C79605B5-C589-40A0-9E33-D00EEFF90E65}" type="pres">
      <dgm:prSet presAssocID="{824EA4BF-796A-468E-AC01-442453FCD549}"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List"/>
        </a:ext>
      </dgm:extLst>
    </dgm:pt>
    <dgm:pt modelId="{65BCA60D-C54C-4E9B-869C-B220C47C3D2D}" type="pres">
      <dgm:prSet presAssocID="{824EA4BF-796A-468E-AC01-442453FCD549}" presName="spaceRect" presStyleCnt="0"/>
      <dgm:spPr/>
    </dgm:pt>
    <dgm:pt modelId="{68825AD4-EB84-4F15-820A-A77CC29ADBFB}" type="pres">
      <dgm:prSet presAssocID="{824EA4BF-796A-468E-AC01-442453FCD549}" presName="textRect" presStyleLbl="revTx" presStyleIdx="1" presStyleCnt="2">
        <dgm:presLayoutVars>
          <dgm:chMax val="1"/>
          <dgm:chPref val="1"/>
        </dgm:presLayoutVars>
      </dgm:prSet>
      <dgm:spPr/>
    </dgm:pt>
  </dgm:ptLst>
  <dgm:cxnLst>
    <dgm:cxn modelId="{EDD25223-35EB-4FCC-AA8A-2C31976D76F0}" srcId="{E6A67139-23A5-4FC2-BB77-41BC9E3EAA1F}" destId="{824EA4BF-796A-468E-AC01-442453FCD549}" srcOrd="1" destOrd="0" parTransId="{6BA6B27B-2E59-4A91-A1C4-1B6B7401F467}" sibTransId="{B5B91F1D-FB57-4AF9-92F0-FDAB7D881770}"/>
    <dgm:cxn modelId="{404DFD5F-E19C-4946-BAC0-FCDDE8307296}" srcId="{E6A67139-23A5-4FC2-BB77-41BC9E3EAA1F}" destId="{541B213E-C8AE-458A-97D9-4D0A7C5229EF}" srcOrd="0" destOrd="0" parTransId="{A1F107C8-62DC-4CE0-9E8E-BD299F5A7B6F}" sibTransId="{39C574D1-D52A-4147-ACD3-FF9D8DA77125}"/>
    <dgm:cxn modelId="{389C937E-C546-4F22-8B3C-29B0CCED5951}" type="presOf" srcId="{541B213E-C8AE-458A-97D9-4D0A7C5229EF}" destId="{3EAEDD64-9532-493E-9C50-81776C054DC0}" srcOrd="0" destOrd="0" presId="urn:microsoft.com/office/officeart/2018/2/layout/IconLabelList"/>
    <dgm:cxn modelId="{BE400BA8-1A0D-4676-A472-B405A8FE2CC4}" type="presOf" srcId="{824EA4BF-796A-468E-AC01-442453FCD549}" destId="{68825AD4-EB84-4F15-820A-A77CC29ADBFB}" srcOrd="0" destOrd="0" presId="urn:microsoft.com/office/officeart/2018/2/layout/IconLabelList"/>
    <dgm:cxn modelId="{1148F4D1-2EFD-4458-889A-CE7210304F97}" type="presOf" srcId="{E6A67139-23A5-4FC2-BB77-41BC9E3EAA1F}" destId="{872CEE5F-F2C5-4EFD-B75C-561904B45DCA}" srcOrd="0" destOrd="0" presId="urn:microsoft.com/office/officeart/2018/2/layout/IconLabelList"/>
    <dgm:cxn modelId="{84D305BF-9958-40B4-9E00-B30684ACD2EA}" type="presParOf" srcId="{872CEE5F-F2C5-4EFD-B75C-561904B45DCA}" destId="{9AFD9835-6BE9-4A64-9813-3ED8E4703913}" srcOrd="0" destOrd="0" presId="urn:microsoft.com/office/officeart/2018/2/layout/IconLabelList"/>
    <dgm:cxn modelId="{0DBB1992-2CE5-4059-8053-20629EBCB64A}" type="presParOf" srcId="{9AFD9835-6BE9-4A64-9813-3ED8E4703913}" destId="{326F6EC9-5EFD-4C63-8A38-21F4A3E83C26}" srcOrd="0" destOrd="0" presId="urn:microsoft.com/office/officeart/2018/2/layout/IconLabelList"/>
    <dgm:cxn modelId="{4C68D801-DB83-4220-A733-D24EB242B0CB}" type="presParOf" srcId="{9AFD9835-6BE9-4A64-9813-3ED8E4703913}" destId="{31C7EDDA-04F9-49C5-88CD-FA1832E2ED43}" srcOrd="1" destOrd="0" presId="urn:microsoft.com/office/officeart/2018/2/layout/IconLabelList"/>
    <dgm:cxn modelId="{F1277F13-2746-4DB2-9724-57516325DE49}" type="presParOf" srcId="{9AFD9835-6BE9-4A64-9813-3ED8E4703913}" destId="{3EAEDD64-9532-493E-9C50-81776C054DC0}" srcOrd="2" destOrd="0" presId="urn:microsoft.com/office/officeart/2018/2/layout/IconLabelList"/>
    <dgm:cxn modelId="{A1128473-951B-4511-8CA3-79F65339A6FE}" type="presParOf" srcId="{872CEE5F-F2C5-4EFD-B75C-561904B45DCA}" destId="{C8CDB890-BE1B-4674-AD99-50DD82C20805}" srcOrd="1" destOrd="0" presId="urn:microsoft.com/office/officeart/2018/2/layout/IconLabelList"/>
    <dgm:cxn modelId="{2F9E2C1F-0381-4E0A-AFF2-109912DC1B70}" type="presParOf" srcId="{872CEE5F-F2C5-4EFD-B75C-561904B45DCA}" destId="{9D058DD7-4AAB-455E-94B5-DD02010D33F2}" srcOrd="2" destOrd="0" presId="urn:microsoft.com/office/officeart/2018/2/layout/IconLabelList"/>
    <dgm:cxn modelId="{3D60CADC-3EDE-4E5E-B01E-75C9E02BAA00}" type="presParOf" srcId="{9D058DD7-4AAB-455E-94B5-DD02010D33F2}" destId="{C79605B5-C589-40A0-9E33-D00EEFF90E65}" srcOrd="0" destOrd="0" presId="urn:microsoft.com/office/officeart/2018/2/layout/IconLabelList"/>
    <dgm:cxn modelId="{0C639384-7A54-4D08-88DC-4152C955CA27}" type="presParOf" srcId="{9D058DD7-4AAB-455E-94B5-DD02010D33F2}" destId="{65BCA60D-C54C-4E9B-869C-B220C47C3D2D}" srcOrd="1" destOrd="0" presId="urn:microsoft.com/office/officeart/2018/2/layout/IconLabelList"/>
    <dgm:cxn modelId="{AA3B635B-374C-4B66-8B85-19BE3BF138ED}" type="presParOf" srcId="{9D058DD7-4AAB-455E-94B5-DD02010D33F2}" destId="{68825AD4-EB84-4F15-820A-A77CC29ADBFB}"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5627CDA-1C48-4903-AC88-9B6494EE4826}"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F2DE0743-2DDA-47F5-B25A-A030FE97F5B5}">
      <dgm:prSet/>
      <dgm:spPr/>
      <dgm:t>
        <a:bodyPr/>
        <a:lstStyle/>
        <a:p>
          <a:r>
            <a:rPr lang="en-GB" dirty="0"/>
            <a:t>Quantitative data is a ‘process of collecting and analysing numerical data’ and also allows for researchers to generalise data collected. (Bhandari, 2022)</a:t>
          </a:r>
          <a:endParaRPr lang="en-US" dirty="0"/>
        </a:p>
      </dgm:t>
    </dgm:pt>
    <dgm:pt modelId="{C4E09B40-C143-4F68-876F-76D5AEECFCFF}" type="parTrans" cxnId="{FB43E557-645C-4429-B92B-21EF54CA16F0}">
      <dgm:prSet/>
      <dgm:spPr/>
      <dgm:t>
        <a:bodyPr/>
        <a:lstStyle/>
        <a:p>
          <a:endParaRPr lang="en-US"/>
        </a:p>
      </dgm:t>
    </dgm:pt>
    <dgm:pt modelId="{81A033E7-6D4B-472C-9522-58A8B95C3F42}" type="sibTrans" cxnId="{FB43E557-645C-4429-B92B-21EF54CA16F0}">
      <dgm:prSet/>
      <dgm:spPr/>
      <dgm:t>
        <a:bodyPr/>
        <a:lstStyle/>
        <a:p>
          <a:endParaRPr lang="en-US"/>
        </a:p>
      </dgm:t>
    </dgm:pt>
    <dgm:pt modelId="{F52210D9-C322-4A03-A4EA-5B9C59D3FD25}">
      <dgm:prSet/>
      <dgm:spPr/>
      <dgm:t>
        <a:bodyPr/>
        <a:lstStyle/>
        <a:p>
          <a:r>
            <a:rPr lang="en-GB" dirty="0"/>
            <a:t>The use of quantitative collected data places emphasis on numbers and figures. (Bryman, 2001)</a:t>
          </a:r>
          <a:endParaRPr lang="en-US" dirty="0"/>
        </a:p>
      </dgm:t>
    </dgm:pt>
    <dgm:pt modelId="{C6142EAB-B1D6-4B9E-91EA-FDA5DD4B85D2}" type="parTrans" cxnId="{61DC9776-3C19-4FB2-8F32-3B45204BB31D}">
      <dgm:prSet/>
      <dgm:spPr/>
      <dgm:t>
        <a:bodyPr/>
        <a:lstStyle/>
        <a:p>
          <a:endParaRPr lang="en-US"/>
        </a:p>
      </dgm:t>
    </dgm:pt>
    <dgm:pt modelId="{EF3BD97B-E30D-4CB1-8362-D302464225AD}" type="sibTrans" cxnId="{61DC9776-3C19-4FB2-8F32-3B45204BB31D}">
      <dgm:prSet/>
      <dgm:spPr/>
      <dgm:t>
        <a:bodyPr/>
        <a:lstStyle/>
        <a:p>
          <a:endParaRPr lang="en-US"/>
        </a:p>
      </dgm:t>
    </dgm:pt>
    <dgm:pt modelId="{5510E73F-02AE-4E45-B198-744FFC7B4AE3}">
      <dgm:prSet/>
      <dgm:spPr/>
      <dgm:t>
        <a:bodyPr/>
        <a:lstStyle/>
        <a:p>
          <a:r>
            <a:rPr lang="en-GB" dirty="0"/>
            <a:t>This is beneficial as we want to statistically collect data to understand which digital skill is most important. We will be conducting a questionnaire to fulfil this.</a:t>
          </a:r>
          <a:endParaRPr lang="en-US" dirty="0"/>
        </a:p>
      </dgm:t>
    </dgm:pt>
    <dgm:pt modelId="{5480CAB6-0AFF-4A62-91C7-D3046809AAC1}" type="parTrans" cxnId="{5374B35D-F3CC-48F9-9679-699E6447C7E7}">
      <dgm:prSet/>
      <dgm:spPr/>
      <dgm:t>
        <a:bodyPr/>
        <a:lstStyle/>
        <a:p>
          <a:endParaRPr lang="en-US"/>
        </a:p>
      </dgm:t>
    </dgm:pt>
    <dgm:pt modelId="{4C8FBFBC-403E-41C7-817D-23D467F0068F}" type="sibTrans" cxnId="{5374B35D-F3CC-48F9-9679-699E6447C7E7}">
      <dgm:prSet/>
      <dgm:spPr/>
      <dgm:t>
        <a:bodyPr/>
        <a:lstStyle/>
        <a:p>
          <a:endParaRPr lang="en-US"/>
        </a:p>
      </dgm:t>
    </dgm:pt>
    <dgm:pt modelId="{243FF0CB-939B-4697-8950-107B5EDCFF75}" type="pres">
      <dgm:prSet presAssocID="{55627CDA-1C48-4903-AC88-9B6494EE4826}" presName="linear" presStyleCnt="0">
        <dgm:presLayoutVars>
          <dgm:animLvl val="lvl"/>
          <dgm:resizeHandles val="exact"/>
        </dgm:presLayoutVars>
      </dgm:prSet>
      <dgm:spPr/>
    </dgm:pt>
    <dgm:pt modelId="{D96B4A92-9B77-42B5-8982-B4484F207900}" type="pres">
      <dgm:prSet presAssocID="{F2DE0743-2DDA-47F5-B25A-A030FE97F5B5}" presName="parentText" presStyleLbl="node1" presStyleIdx="0" presStyleCnt="3">
        <dgm:presLayoutVars>
          <dgm:chMax val="0"/>
          <dgm:bulletEnabled val="1"/>
        </dgm:presLayoutVars>
      </dgm:prSet>
      <dgm:spPr/>
    </dgm:pt>
    <dgm:pt modelId="{6571CEF4-4DA5-4263-A3B3-0F53BF8D28F7}" type="pres">
      <dgm:prSet presAssocID="{81A033E7-6D4B-472C-9522-58A8B95C3F42}" presName="spacer" presStyleCnt="0"/>
      <dgm:spPr/>
    </dgm:pt>
    <dgm:pt modelId="{F25B46DF-1826-4515-9FC9-239AE1A692C2}" type="pres">
      <dgm:prSet presAssocID="{F52210D9-C322-4A03-A4EA-5B9C59D3FD25}" presName="parentText" presStyleLbl="node1" presStyleIdx="1" presStyleCnt="3">
        <dgm:presLayoutVars>
          <dgm:chMax val="0"/>
          <dgm:bulletEnabled val="1"/>
        </dgm:presLayoutVars>
      </dgm:prSet>
      <dgm:spPr/>
    </dgm:pt>
    <dgm:pt modelId="{539E7F0F-8D15-4D54-A6EE-9B8FBA7D7706}" type="pres">
      <dgm:prSet presAssocID="{EF3BD97B-E30D-4CB1-8362-D302464225AD}" presName="spacer" presStyleCnt="0"/>
      <dgm:spPr/>
    </dgm:pt>
    <dgm:pt modelId="{17FAA799-7549-4542-B96B-EB77C6CEFC6F}" type="pres">
      <dgm:prSet presAssocID="{5510E73F-02AE-4E45-B198-744FFC7B4AE3}" presName="parentText" presStyleLbl="node1" presStyleIdx="2" presStyleCnt="3">
        <dgm:presLayoutVars>
          <dgm:chMax val="0"/>
          <dgm:bulletEnabled val="1"/>
        </dgm:presLayoutVars>
      </dgm:prSet>
      <dgm:spPr/>
    </dgm:pt>
  </dgm:ptLst>
  <dgm:cxnLst>
    <dgm:cxn modelId="{5374B35D-F3CC-48F9-9679-699E6447C7E7}" srcId="{55627CDA-1C48-4903-AC88-9B6494EE4826}" destId="{5510E73F-02AE-4E45-B198-744FFC7B4AE3}" srcOrd="2" destOrd="0" parTransId="{5480CAB6-0AFF-4A62-91C7-D3046809AAC1}" sibTransId="{4C8FBFBC-403E-41C7-817D-23D467F0068F}"/>
    <dgm:cxn modelId="{D9EEA965-BDDA-47B5-A39F-67F00BC2A753}" type="presOf" srcId="{5510E73F-02AE-4E45-B198-744FFC7B4AE3}" destId="{17FAA799-7549-4542-B96B-EB77C6CEFC6F}" srcOrd="0" destOrd="0" presId="urn:microsoft.com/office/officeart/2005/8/layout/vList2"/>
    <dgm:cxn modelId="{FA93F945-C91C-41CE-BA79-EF7D3442561E}" type="presOf" srcId="{55627CDA-1C48-4903-AC88-9B6494EE4826}" destId="{243FF0CB-939B-4697-8950-107B5EDCFF75}" srcOrd="0" destOrd="0" presId="urn:microsoft.com/office/officeart/2005/8/layout/vList2"/>
    <dgm:cxn modelId="{61DC9776-3C19-4FB2-8F32-3B45204BB31D}" srcId="{55627CDA-1C48-4903-AC88-9B6494EE4826}" destId="{F52210D9-C322-4A03-A4EA-5B9C59D3FD25}" srcOrd="1" destOrd="0" parTransId="{C6142EAB-B1D6-4B9E-91EA-FDA5DD4B85D2}" sibTransId="{EF3BD97B-E30D-4CB1-8362-D302464225AD}"/>
    <dgm:cxn modelId="{FB43E557-645C-4429-B92B-21EF54CA16F0}" srcId="{55627CDA-1C48-4903-AC88-9B6494EE4826}" destId="{F2DE0743-2DDA-47F5-B25A-A030FE97F5B5}" srcOrd="0" destOrd="0" parTransId="{C4E09B40-C143-4F68-876F-76D5AEECFCFF}" sibTransId="{81A033E7-6D4B-472C-9522-58A8B95C3F42}"/>
    <dgm:cxn modelId="{68C534A9-05FD-4540-924B-34B2017713F7}" type="presOf" srcId="{F2DE0743-2DDA-47F5-B25A-A030FE97F5B5}" destId="{D96B4A92-9B77-42B5-8982-B4484F207900}" srcOrd="0" destOrd="0" presId="urn:microsoft.com/office/officeart/2005/8/layout/vList2"/>
    <dgm:cxn modelId="{DD0124EE-826F-4B37-A757-A3597F28F8B1}" type="presOf" srcId="{F52210D9-C322-4A03-A4EA-5B9C59D3FD25}" destId="{F25B46DF-1826-4515-9FC9-239AE1A692C2}" srcOrd="0" destOrd="0" presId="urn:microsoft.com/office/officeart/2005/8/layout/vList2"/>
    <dgm:cxn modelId="{B70CFA7F-00AF-4654-A26A-0842EE464B02}" type="presParOf" srcId="{243FF0CB-939B-4697-8950-107B5EDCFF75}" destId="{D96B4A92-9B77-42B5-8982-B4484F207900}" srcOrd="0" destOrd="0" presId="urn:microsoft.com/office/officeart/2005/8/layout/vList2"/>
    <dgm:cxn modelId="{049EF484-1CEF-440A-839C-BAA520FDE1C9}" type="presParOf" srcId="{243FF0CB-939B-4697-8950-107B5EDCFF75}" destId="{6571CEF4-4DA5-4263-A3B3-0F53BF8D28F7}" srcOrd="1" destOrd="0" presId="urn:microsoft.com/office/officeart/2005/8/layout/vList2"/>
    <dgm:cxn modelId="{40306E57-D155-426A-8C6A-4F11BC68BE35}" type="presParOf" srcId="{243FF0CB-939B-4697-8950-107B5EDCFF75}" destId="{F25B46DF-1826-4515-9FC9-239AE1A692C2}" srcOrd="2" destOrd="0" presId="urn:microsoft.com/office/officeart/2005/8/layout/vList2"/>
    <dgm:cxn modelId="{9EB655CA-088B-4945-A6B8-99DEF4EF8472}" type="presParOf" srcId="{243FF0CB-939B-4697-8950-107B5EDCFF75}" destId="{539E7F0F-8D15-4D54-A6EE-9B8FBA7D7706}" srcOrd="3" destOrd="0" presId="urn:microsoft.com/office/officeart/2005/8/layout/vList2"/>
    <dgm:cxn modelId="{BC3AE3D2-A115-4173-8065-F074A88470BF}" type="presParOf" srcId="{243FF0CB-939B-4697-8950-107B5EDCFF75}" destId="{17FAA799-7549-4542-B96B-EB77C6CEFC6F}"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30850D6-A8DE-44D8-88F2-5A7B61746A2B}" type="doc">
      <dgm:prSet loTypeId="urn:microsoft.com/office/officeart/2016/7/layout/VerticalSolidActionList" loCatId="List" qsTypeId="urn:microsoft.com/office/officeart/2005/8/quickstyle/simple1" qsCatId="simple" csTypeId="urn:microsoft.com/office/officeart/2005/8/colors/colorful2" csCatId="colorful" phldr="1"/>
      <dgm:spPr/>
      <dgm:t>
        <a:bodyPr/>
        <a:lstStyle/>
        <a:p>
          <a:endParaRPr lang="en-US"/>
        </a:p>
      </dgm:t>
    </dgm:pt>
    <dgm:pt modelId="{DC27967D-7CA8-4412-810F-322B8DECD83A}">
      <dgm:prSet/>
      <dgm:spPr/>
      <dgm:t>
        <a:bodyPr/>
        <a:lstStyle/>
        <a:p>
          <a:endParaRPr lang="en-US"/>
        </a:p>
      </dgm:t>
    </dgm:pt>
    <dgm:pt modelId="{D232DD77-1F38-43BD-8164-C179EF34CA24}" type="parTrans" cxnId="{E3D6AD9C-AE4C-4C4C-90D9-9AC0A822A250}">
      <dgm:prSet/>
      <dgm:spPr/>
      <dgm:t>
        <a:bodyPr/>
        <a:lstStyle/>
        <a:p>
          <a:endParaRPr lang="en-US"/>
        </a:p>
      </dgm:t>
    </dgm:pt>
    <dgm:pt modelId="{C013EE4B-1412-4FFC-90A9-B893BBACF8BC}" type="sibTrans" cxnId="{E3D6AD9C-AE4C-4C4C-90D9-9AC0A822A250}">
      <dgm:prSet/>
      <dgm:spPr/>
      <dgm:t>
        <a:bodyPr/>
        <a:lstStyle/>
        <a:p>
          <a:endParaRPr lang="en-US"/>
        </a:p>
      </dgm:t>
    </dgm:pt>
    <dgm:pt modelId="{D7A6F669-488E-4541-AD84-430F08D71096}">
      <dgm:prSet/>
      <dgm:spPr/>
      <dgm:t>
        <a:bodyPr/>
        <a:lstStyle/>
        <a:p>
          <a:r>
            <a:rPr lang="en-US" b="1" u="sng" dirty="0"/>
            <a:t>In our proposed research we will ensure that we</a:t>
          </a:r>
          <a:r>
            <a:rPr lang="en-US" dirty="0"/>
            <a:t>:</a:t>
          </a:r>
        </a:p>
      </dgm:t>
    </dgm:pt>
    <dgm:pt modelId="{49456D6F-7E18-40C8-8167-1901960149B1}" type="parTrans" cxnId="{63F05B8C-997B-4DEB-9FE6-2A91C94B5EAB}">
      <dgm:prSet/>
      <dgm:spPr/>
      <dgm:t>
        <a:bodyPr/>
        <a:lstStyle/>
        <a:p>
          <a:endParaRPr lang="en-US"/>
        </a:p>
      </dgm:t>
    </dgm:pt>
    <dgm:pt modelId="{57BD1300-1FC1-4CED-A0CC-ECF8D2B6C704}" type="sibTrans" cxnId="{63F05B8C-997B-4DEB-9FE6-2A91C94B5EAB}">
      <dgm:prSet/>
      <dgm:spPr/>
      <dgm:t>
        <a:bodyPr/>
        <a:lstStyle/>
        <a:p>
          <a:endParaRPr lang="en-US"/>
        </a:p>
      </dgm:t>
    </dgm:pt>
    <dgm:pt modelId="{25784B5E-FA33-4DAD-BC7B-24BAFA55A7BA}">
      <dgm:prSet/>
      <dgm:spPr/>
      <dgm:t>
        <a:bodyPr/>
        <a:lstStyle/>
        <a:p>
          <a:r>
            <a:rPr lang="en-US" dirty="0"/>
            <a:t>Respect</a:t>
          </a:r>
        </a:p>
      </dgm:t>
    </dgm:pt>
    <dgm:pt modelId="{F163D314-908F-43A4-A449-197A9B80BCA1}" type="parTrans" cxnId="{654F8930-3755-43F5-A99F-E835724DE307}">
      <dgm:prSet/>
      <dgm:spPr/>
      <dgm:t>
        <a:bodyPr/>
        <a:lstStyle/>
        <a:p>
          <a:endParaRPr lang="en-US"/>
        </a:p>
      </dgm:t>
    </dgm:pt>
    <dgm:pt modelId="{5CCABBBB-9ADA-45AA-AD96-E996B1DC372C}" type="sibTrans" cxnId="{654F8930-3755-43F5-A99F-E835724DE307}">
      <dgm:prSet/>
      <dgm:spPr/>
      <dgm:t>
        <a:bodyPr/>
        <a:lstStyle/>
        <a:p>
          <a:endParaRPr lang="en-US"/>
        </a:p>
      </dgm:t>
    </dgm:pt>
    <dgm:pt modelId="{47F13551-F044-46B9-877B-1750B97CC617}">
      <dgm:prSet/>
      <dgm:spPr/>
      <dgm:t>
        <a:bodyPr/>
        <a:lstStyle/>
        <a:p>
          <a:pPr rtl="0"/>
          <a:r>
            <a:rPr lang="en-US" dirty="0"/>
            <a:t>Respect others dignity and confidentiality</a:t>
          </a:r>
          <a:r>
            <a:rPr lang="en-US" dirty="0">
              <a:latin typeface="Calibri Light" panose="020F0302020204030204"/>
            </a:rPr>
            <a:t> </a:t>
          </a:r>
          <a:endParaRPr lang="en-US" dirty="0"/>
        </a:p>
      </dgm:t>
    </dgm:pt>
    <dgm:pt modelId="{E945B0FE-5204-491D-8207-DE81AC7BC021}" type="parTrans" cxnId="{B902391C-E8B5-4B08-A72A-733C05305902}">
      <dgm:prSet/>
      <dgm:spPr/>
      <dgm:t>
        <a:bodyPr/>
        <a:lstStyle/>
        <a:p>
          <a:endParaRPr lang="en-US"/>
        </a:p>
      </dgm:t>
    </dgm:pt>
    <dgm:pt modelId="{63429E48-0ACA-45A7-9B4F-C37BB4719C97}" type="sibTrans" cxnId="{B902391C-E8B5-4B08-A72A-733C05305902}">
      <dgm:prSet/>
      <dgm:spPr/>
      <dgm:t>
        <a:bodyPr/>
        <a:lstStyle/>
        <a:p>
          <a:endParaRPr lang="en-US"/>
        </a:p>
      </dgm:t>
    </dgm:pt>
    <dgm:pt modelId="{BFF7F657-6A66-4119-896D-7FE4FBBCA32B}">
      <dgm:prSet/>
      <dgm:spPr/>
      <dgm:t>
        <a:bodyPr/>
        <a:lstStyle/>
        <a:p>
          <a:r>
            <a:rPr lang="en-US" dirty="0"/>
            <a:t>Be</a:t>
          </a:r>
        </a:p>
      </dgm:t>
    </dgm:pt>
    <dgm:pt modelId="{E8D8ACD8-63F4-4E5D-BDDC-C3C8FB2AA74A}" type="parTrans" cxnId="{C0B72AC9-417E-456E-A61E-56446E579F34}">
      <dgm:prSet/>
      <dgm:spPr/>
      <dgm:t>
        <a:bodyPr/>
        <a:lstStyle/>
        <a:p>
          <a:endParaRPr lang="en-US"/>
        </a:p>
      </dgm:t>
    </dgm:pt>
    <dgm:pt modelId="{0653F2AD-7D4C-4FF3-8DB8-B1365890FAB1}" type="sibTrans" cxnId="{C0B72AC9-417E-456E-A61E-56446E579F34}">
      <dgm:prSet/>
      <dgm:spPr/>
      <dgm:t>
        <a:bodyPr/>
        <a:lstStyle/>
        <a:p>
          <a:endParaRPr lang="en-US"/>
        </a:p>
      </dgm:t>
    </dgm:pt>
    <dgm:pt modelId="{CC02A2CD-8EAB-4AB9-836D-3FB43FC80F36}">
      <dgm:prSet/>
      <dgm:spPr/>
      <dgm:t>
        <a:bodyPr/>
        <a:lstStyle/>
        <a:p>
          <a:pPr rtl="0"/>
          <a:r>
            <a:rPr lang="en-US" dirty="0"/>
            <a:t>Be considerate and not apply any pressure or forceful attitude</a:t>
          </a:r>
          <a:r>
            <a:rPr lang="en-US" dirty="0">
              <a:latin typeface="Calibri Light" panose="020F0302020204030204"/>
            </a:rPr>
            <a:t> </a:t>
          </a:r>
          <a:endParaRPr lang="en-US" dirty="0"/>
        </a:p>
      </dgm:t>
    </dgm:pt>
    <dgm:pt modelId="{BDD14BEF-EB8A-4F0B-BF8D-6A7E1864A116}" type="parTrans" cxnId="{8BA3F3D7-03A2-4EBF-B4A4-1B478C5F5E12}">
      <dgm:prSet/>
      <dgm:spPr/>
      <dgm:t>
        <a:bodyPr/>
        <a:lstStyle/>
        <a:p>
          <a:endParaRPr lang="en-US"/>
        </a:p>
      </dgm:t>
    </dgm:pt>
    <dgm:pt modelId="{E1193E6C-2949-46D1-97C1-BF190EFF21F7}" type="sibTrans" cxnId="{8BA3F3D7-03A2-4EBF-B4A4-1B478C5F5E12}">
      <dgm:prSet/>
      <dgm:spPr/>
      <dgm:t>
        <a:bodyPr/>
        <a:lstStyle/>
        <a:p>
          <a:endParaRPr lang="en-US"/>
        </a:p>
      </dgm:t>
    </dgm:pt>
    <dgm:pt modelId="{11FB0DEC-A780-4450-B366-A29063C103E6}">
      <dgm:prSet/>
      <dgm:spPr/>
      <dgm:t>
        <a:bodyPr/>
        <a:lstStyle/>
        <a:p>
          <a:r>
            <a:rPr lang="en-US" dirty="0"/>
            <a:t>Remove</a:t>
          </a:r>
        </a:p>
      </dgm:t>
    </dgm:pt>
    <dgm:pt modelId="{B65C3CEB-8DA6-4DC8-AD3C-9D3A2A156136}" type="parTrans" cxnId="{CE4E58BD-6135-4243-A561-EBEB61AC8A62}">
      <dgm:prSet/>
      <dgm:spPr/>
      <dgm:t>
        <a:bodyPr/>
        <a:lstStyle/>
        <a:p>
          <a:endParaRPr lang="en-US"/>
        </a:p>
      </dgm:t>
    </dgm:pt>
    <dgm:pt modelId="{0EEEEEAB-C722-4CBB-973B-51C74434D59B}" type="sibTrans" cxnId="{CE4E58BD-6135-4243-A561-EBEB61AC8A62}">
      <dgm:prSet/>
      <dgm:spPr/>
      <dgm:t>
        <a:bodyPr/>
        <a:lstStyle/>
        <a:p>
          <a:endParaRPr lang="en-US"/>
        </a:p>
      </dgm:t>
    </dgm:pt>
    <dgm:pt modelId="{7F7B4C51-2F44-49D3-AA63-FC8AD1D75311}">
      <dgm:prSet/>
      <dgm:spPr/>
      <dgm:t>
        <a:bodyPr/>
        <a:lstStyle/>
        <a:p>
          <a:pPr rtl="0"/>
          <a:r>
            <a:rPr lang="en-US" dirty="0"/>
            <a:t>Remove any personal or confidential data once completed our research</a:t>
          </a:r>
          <a:r>
            <a:rPr lang="en-US" dirty="0">
              <a:latin typeface="Calibri Light" panose="020F0302020204030204"/>
            </a:rPr>
            <a:t> </a:t>
          </a:r>
          <a:endParaRPr lang="en-US" dirty="0"/>
        </a:p>
      </dgm:t>
    </dgm:pt>
    <dgm:pt modelId="{1A2E1128-7CD1-42B6-A5F1-80A819E69319}" type="parTrans" cxnId="{A8F8B488-A3AC-4D4F-802D-172FA384D04B}">
      <dgm:prSet/>
      <dgm:spPr/>
      <dgm:t>
        <a:bodyPr/>
        <a:lstStyle/>
        <a:p>
          <a:endParaRPr lang="en-US"/>
        </a:p>
      </dgm:t>
    </dgm:pt>
    <dgm:pt modelId="{380B9680-0711-423F-BA04-E71538705093}" type="sibTrans" cxnId="{A8F8B488-A3AC-4D4F-802D-172FA384D04B}">
      <dgm:prSet/>
      <dgm:spPr/>
      <dgm:t>
        <a:bodyPr/>
        <a:lstStyle/>
        <a:p>
          <a:endParaRPr lang="en-US"/>
        </a:p>
      </dgm:t>
    </dgm:pt>
    <dgm:pt modelId="{0541B056-2C9B-41B0-8C41-56A35FC5DF1C}">
      <dgm:prSet/>
      <dgm:spPr/>
      <dgm:t>
        <a:bodyPr/>
        <a:lstStyle/>
        <a:p>
          <a:r>
            <a:rPr lang="en-US" dirty="0"/>
            <a:t>Ask</a:t>
          </a:r>
        </a:p>
      </dgm:t>
    </dgm:pt>
    <dgm:pt modelId="{1D185406-8B29-416A-88F2-C3EB20312CCA}" type="parTrans" cxnId="{98F51B07-F9BF-4425-8DC0-D253371DEAE3}">
      <dgm:prSet/>
      <dgm:spPr/>
      <dgm:t>
        <a:bodyPr/>
        <a:lstStyle/>
        <a:p>
          <a:endParaRPr lang="en-US"/>
        </a:p>
      </dgm:t>
    </dgm:pt>
    <dgm:pt modelId="{8B904EBC-4CB3-49B7-BB7C-5821B1CDD233}" type="sibTrans" cxnId="{98F51B07-F9BF-4425-8DC0-D253371DEAE3}">
      <dgm:prSet/>
      <dgm:spPr/>
      <dgm:t>
        <a:bodyPr/>
        <a:lstStyle/>
        <a:p>
          <a:endParaRPr lang="en-US"/>
        </a:p>
      </dgm:t>
    </dgm:pt>
    <dgm:pt modelId="{5A9E093A-EF67-4F48-861E-3EC1324B7003}">
      <dgm:prSet/>
      <dgm:spPr/>
      <dgm:t>
        <a:bodyPr/>
        <a:lstStyle/>
        <a:p>
          <a:r>
            <a:rPr lang="en-US" dirty="0"/>
            <a:t>Ask for consent before we carry out any proposed research. </a:t>
          </a:r>
        </a:p>
      </dgm:t>
    </dgm:pt>
    <dgm:pt modelId="{D6F860C0-9A86-4A11-965F-94A0AF05CE5F}" type="parTrans" cxnId="{42FA3D77-E361-4EE8-B4EB-790918313B00}">
      <dgm:prSet/>
      <dgm:spPr/>
      <dgm:t>
        <a:bodyPr/>
        <a:lstStyle/>
        <a:p>
          <a:endParaRPr lang="en-US"/>
        </a:p>
      </dgm:t>
    </dgm:pt>
    <dgm:pt modelId="{57114E5F-2707-4F53-A953-FEA19883A925}" type="sibTrans" cxnId="{42FA3D77-E361-4EE8-B4EB-790918313B00}">
      <dgm:prSet/>
      <dgm:spPr/>
      <dgm:t>
        <a:bodyPr/>
        <a:lstStyle/>
        <a:p>
          <a:endParaRPr lang="en-US"/>
        </a:p>
      </dgm:t>
    </dgm:pt>
    <dgm:pt modelId="{6A44D026-9F09-4993-9F60-0D030BD5F22F}" type="pres">
      <dgm:prSet presAssocID="{930850D6-A8DE-44D8-88F2-5A7B61746A2B}" presName="Name0" presStyleCnt="0">
        <dgm:presLayoutVars>
          <dgm:dir/>
          <dgm:animLvl val="lvl"/>
          <dgm:resizeHandles val="exact"/>
        </dgm:presLayoutVars>
      </dgm:prSet>
      <dgm:spPr/>
    </dgm:pt>
    <dgm:pt modelId="{056951F2-09B5-42D5-9E36-294516F3F000}" type="pres">
      <dgm:prSet presAssocID="{DC27967D-7CA8-4412-810F-322B8DECD83A}" presName="linNode" presStyleCnt="0"/>
      <dgm:spPr/>
    </dgm:pt>
    <dgm:pt modelId="{C3600575-2A89-4E0A-BADA-45642C8B9696}" type="pres">
      <dgm:prSet presAssocID="{DC27967D-7CA8-4412-810F-322B8DECD83A}" presName="parentText" presStyleLbl="alignNode1" presStyleIdx="0" presStyleCnt="5">
        <dgm:presLayoutVars>
          <dgm:chMax val="1"/>
          <dgm:bulletEnabled/>
        </dgm:presLayoutVars>
      </dgm:prSet>
      <dgm:spPr/>
    </dgm:pt>
    <dgm:pt modelId="{6FD3B196-D716-4661-9056-67AA4092E1AB}" type="pres">
      <dgm:prSet presAssocID="{DC27967D-7CA8-4412-810F-322B8DECD83A}" presName="descendantText" presStyleLbl="alignAccFollowNode1" presStyleIdx="0" presStyleCnt="5">
        <dgm:presLayoutVars>
          <dgm:bulletEnabled/>
        </dgm:presLayoutVars>
      </dgm:prSet>
      <dgm:spPr/>
    </dgm:pt>
    <dgm:pt modelId="{EC3F020A-7C78-49C6-88B4-81C237A5BB14}" type="pres">
      <dgm:prSet presAssocID="{C013EE4B-1412-4FFC-90A9-B893BBACF8BC}" presName="sp" presStyleCnt="0"/>
      <dgm:spPr/>
    </dgm:pt>
    <dgm:pt modelId="{D74BCFED-1F3F-4E4F-9867-2EFEEE8E5A09}" type="pres">
      <dgm:prSet presAssocID="{25784B5E-FA33-4DAD-BC7B-24BAFA55A7BA}" presName="linNode" presStyleCnt="0"/>
      <dgm:spPr/>
    </dgm:pt>
    <dgm:pt modelId="{B250EA06-06BD-4DF1-AD64-AB6D155649E6}" type="pres">
      <dgm:prSet presAssocID="{25784B5E-FA33-4DAD-BC7B-24BAFA55A7BA}" presName="parentText" presStyleLbl="alignNode1" presStyleIdx="1" presStyleCnt="5">
        <dgm:presLayoutVars>
          <dgm:chMax val="1"/>
          <dgm:bulletEnabled/>
        </dgm:presLayoutVars>
      </dgm:prSet>
      <dgm:spPr/>
    </dgm:pt>
    <dgm:pt modelId="{176FD49A-792A-4229-9698-8D731326679E}" type="pres">
      <dgm:prSet presAssocID="{25784B5E-FA33-4DAD-BC7B-24BAFA55A7BA}" presName="descendantText" presStyleLbl="alignAccFollowNode1" presStyleIdx="1" presStyleCnt="5">
        <dgm:presLayoutVars>
          <dgm:bulletEnabled/>
        </dgm:presLayoutVars>
      </dgm:prSet>
      <dgm:spPr/>
    </dgm:pt>
    <dgm:pt modelId="{8387226B-AAC0-4BB3-8FA4-3F8A54773594}" type="pres">
      <dgm:prSet presAssocID="{5CCABBBB-9ADA-45AA-AD96-E996B1DC372C}" presName="sp" presStyleCnt="0"/>
      <dgm:spPr/>
    </dgm:pt>
    <dgm:pt modelId="{904184A0-628B-4798-93DB-E944B5D868C4}" type="pres">
      <dgm:prSet presAssocID="{BFF7F657-6A66-4119-896D-7FE4FBBCA32B}" presName="linNode" presStyleCnt="0"/>
      <dgm:spPr/>
    </dgm:pt>
    <dgm:pt modelId="{FC93071B-4086-4E54-8606-2BFD3DD84726}" type="pres">
      <dgm:prSet presAssocID="{BFF7F657-6A66-4119-896D-7FE4FBBCA32B}" presName="parentText" presStyleLbl="alignNode1" presStyleIdx="2" presStyleCnt="5">
        <dgm:presLayoutVars>
          <dgm:chMax val="1"/>
          <dgm:bulletEnabled/>
        </dgm:presLayoutVars>
      </dgm:prSet>
      <dgm:spPr/>
    </dgm:pt>
    <dgm:pt modelId="{F6EA7FED-E2E5-4550-8012-7C5AA4D67CB7}" type="pres">
      <dgm:prSet presAssocID="{BFF7F657-6A66-4119-896D-7FE4FBBCA32B}" presName="descendantText" presStyleLbl="alignAccFollowNode1" presStyleIdx="2" presStyleCnt="5">
        <dgm:presLayoutVars>
          <dgm:bulletEnabled/>
        </dgm:presLayoutVars>
      </dgm:prSet>
      <dgm:spPr/>
    </dgm:pt>
    <dgm:pt modelId="{9130B31C-7C30-4B36-8D54-89697F0FE1A5}" type="pres">
      <dgm:prSet presAssocID="{0653F2AD-7D4C-4FF3-8DB8-B1365890FAB1}" presName="sp" presStyleCnt="0"/>
      <dgm:spPr/>
    </dgm:pt>
    <dgm:pt modelId="{9D7D9D11-78BB-473A-A9E6-6C567C416172}" type="pres">
      <dgm:prSet presAssocID="{11FB0DEC-A780-4450-B366-A29063C103E6}" presName="linNode" presStyleCnt="0"/>
      <dgm:spPr/>
    </dgm:pt>
    <dgm:pt modelId="{4E0B52C5-F34D-4F08-A390-1C30F7B8661C}" type="pres">
      <dgm:prSet presAssocID="{11FB0DEC-A780-4450-B366-A29063C103E6}" presName="parentText" presStyleLbl="alignNode1" presStyleIdx="3" presStyleCnt="5">
        <dgm:presLayoutVars>
          <dgm:chMax val="1"/>
          <dgm:bulletEnabled/>
        </dgm:presLayoutVars>
      </dgm:prSet>
      <dgm:spPr/>
    </dgm:pt>
    <dgm:pt modelId="{E8AB88F5-CF0B-4D0A-AC7C-EBF798679A58}" type="pres">
      <dgm:prSet presAssocID="{11FB0DEC-A780-4450-B366-A29063C103E6}" presName="descendantText" presStyleLbl="alignAccFollowNode1" presStyleIdx="3" presStyleCnt="5">
        <dgm:presLayoutVars>
          <dgm:bulletEnabled/>
        </dgm:presLayoutVars>
      </dgm:prSet>
      <dgm:spPr/>
    </dgm:pt>
    <dgm:pt modelId="{1D733462-DBC8-4342-8D1B-01A25E7724A2}" type="pres">
      <dgm:prSet presAssocID="{0EEEEEAB-C722-4CBB-973B-51C74434D59B}" presName="sp" presStyleCnt="0"/>
      <dgm:spPr/>
    </dgm:pt>
    <dgm:pt modelId="{F860589D-6D55-4978-B8C5-03094BDF309F}" type="pres">
      <dgm:prSet presAssocID="{0541B056-2C9B-41B0-8C41-56A35FC5DF1C}" presName="linNode" presStyleCnt="0"/>
      <dgm:spPr/>
    </dgm:pt>
    <dgm:pt modelId="{802506EC-A63B-4D84-82C5-D6E347C0F192}" type="pres">
      <dgm:prSet presAssocID="{0541B056-2C9B-41B0-8C41-56A35FC5DF1C}" presName="parentText" presStyleLbl="alignNode1" presStyleIdx="4" presStyleCnt="5" custLinFactNeighborX="-7178" custLinFactNeighborY="13576">
        <dgm:presLayoutVars>
          <dgm:chMax val="1"/>
          <dgm:bulletEnabled/>
        </dgm:presLayoutVars>
      </dgm:prSet>
      <dgm:spPr/>
    </dgm:pt>
    <dgm:pt modelId="{4232A3D9-0A4B-4AE2-BD94-483CE2A6FAA9}" type="pres">
      <dgm:prSet presAssocID="{0541B056-2C9B-41B0-8C41-56A35FC5DF1C}" presName="descendantText" presStyleLbl="alignAccFollowNode1" presStyleIdx="4" presStyleCnt="5">
        <dgm:presLayoutVars>
          <dgm:bulletEnabled/>
        </dgm:presLayoutVars>
      </dgm:prSet>
      <dgm:spPr/>
    </dgm:pt>
  </dgm:ptLst>
  <dgm:cxnLst>
    <dgm:cxn modelId="{98F51B07-F9BF-4425-8DC0-D253371DEAE3}" srcId="{930850D6-A8DE-44D8-88F2-5A7B61746A2B}" destId="{0541B056-2C9B-41B0-8C41-56A35FC5DF1C}" srcOrd="4" destOrd="0" parTransId="{1D185406-8B29-416A-88F2-C3EB20312CCA}" sibTransId="{8B904EBC-4CB3-49B7-BB7C-5821B1CDD233}"/>
    <dgm:cxn modelId="{B902391C-E8B5-4B08-A72A-733C05305902}" srcId="{25784B5E-FA33-4DAD-BC7B-24BAFA55A7BA}" destId="{47F13551-F044-46B9-877B-1750B97CC617}" srcOrd="0" destOrd="0" parTransId="{E945B0FE-5204-491D-8207-DE81AC7BC021}" sibTransId="{63429E48-0ACA-45A7-9B4F-C37BB4719C97}"/>
    <dgm:cxn modelId="{654F8930-3755-43F5-A99F-E835724DE307}" srcId="{930850D6-A8DE-44D8-88F2-5A7B61746A2B}" destId="{25784B5E-FA33-4DAD-BC7B-24BAFA55A7BA}" srcOrd="1" destOrd="0" parTransId="{F163D314-908F-43A4-A449-197A9B80BCA1}" sibTransId="{5CCABBBB-9ADA-45AA-AD96-E996B1DC372C}"/>
    <dgm:cxn modelId="{75814C3A-4D99-4EEB-AEF3-41797BF87F12}" type="presOf" srcId="{D7A6F669-488E-4541-AD84-430F08D71096}" destId="{6FD3B196-D716-4661-9056-67AA4092E1AB}" srcOrd="0" destOrd="0" presId="urn:microsoft.com/office/officeart/2016/7/layout/VerticalSolidActionList"/>
    <dgm:cxn modelId="{B20EF440-98E7-4203-996F-2136A513FDDC}" type="presOf" srcId="{11FB0DEC-A780-4450-B366-A29063C103E6}" destId="{4E0B52C5-F34D-4F08-A390-1C30F7B8661C}" srcOrd="0" destOrd="0" presId="urn:microsoft.com/office/officeart/2016/7/layout/VerticalSolidActionList"/>
    <dgm:cxn modelId="{F2C8D849-1306-4E9D-B86C-C01FC34245D3}" type="presOf" srcId="{DC27967D-7CA8-4412-810F-322B8DECD83A}" destId="{C3600575-2A89-4E0A-BADA-45642C8B9696}" srcOrd="0" destOrd="0" presId="urn:microsoft.com/office/officeart/2016/7/layout/VerticalSolidActionList"/>
    <dgm:cxn modelId="{0347EB6A-2CDB-42FF-9F69-B2136B157CB2}" type="presOf" srcId="{25784B5E-FA33-4DAD-BC7B-24BAFA55A7BA}" destId="{B250EA06-06BD-4DF1-AD64-AB6D155649E6}" srcOrd="0" destOrd="0" presId="urn:microsoft.com/office/officeart/2016/7/layout/VerticalSolidActionList"/>
    <dgm:cxn modelId="{EEC6754E-8137-4818-96EA-3E6415A576A1}" type="presOf" srcId="{47F13551-F044-46B9-877B-1750B97CC617}" destId="{176FD49A-792A-4229-9698-8D731326679E}" srcOrd="0" destOrd="0" presId="urn:microsoft.com/office/officeart/2016/7/layout/VerticalSolidActionList"/>
    <dgm:cxn modelId="{42FA3D77-E361-4EE8-B4EB-790918313B00}" srcId="{0541B056-2C9B-41B0-8C41-56A35FC5DF1C}" destId="{5A9E093A-EF67-4F48-861E-3EC1324B7003}" srcOrd="0" destOrd="0" parTransId="{D6F860C0-9A86-4A11-965F-94A0AF05CE5F}" sibTransId="{57114E5F-2707-4F53-A953-FEA19883A925}"/>
    <dgm:cxn modelId="{A8F8B488-A3AC-4D4F-802D-172FA384D04B}" srcId="{11FB0DEC-A780-4450-B366-A29063C103E6}" destId="{7F7B4C51-2F44-49D3-AA63-FC8AD1D75311}" srcOrd="0" destOrd="0" parTransId="{1A2E1128-7CD1-42B6-A5F1-80A819E69319}" sibTransId="{380B9680-0711-423F-BA04-E71538705093}"/>
    <dgm:cxn modelId="{63F05B8C-997B-4DEB-9FE6-2A91C94B5EAB}" srcId="{DC27967D-7CA8-4412-810F-322B8DECD83A}" destId="{D7A6F669-488E-4541-AD84-430F08D71096}" srcOrd="0" destOrd="0" parTransId="{49456D6F-7E18-40C8-8167-1901960149B1}" sibTransId="{57BD1300-1FC1-4CED-A0CC-ECF8D2B6C704}"/>
    <dgm:cxn modelId="{BCC7D893-C868-4320-ABD4-261D09E1B7F4}" type="presOf" srcId="{CC02A2CD-8EAB-4AB9-836D-3FB43FC80F36}" destId="{F6EA7FED-E2E5-4550-8012-7C5AA4D67CB7}" srcOrd="0" destOrd="0" presId="urn:microsoft.com/office/officeart/2016/7/layout/VerticalSolidActionList"/>
    <dgm:cxn modelId="{E3D6AD9C-AE4C-4C4C-90D9-9AC0A822A250}" srcId="{930850D6-A8DE-44D8-88F2-5A7B61746A2B}" destId="{DC27967D-7CA8-4412-810F-322B8DECD83A}" srcOrd="0" destOrd="0" parTransId="{D232DD77-1F38-43BD-8164-C179EF34CA24}" sibTransId="{C013EE4B-1412-4FFC-90A9-B893BBACF8BC}"/>
    <dgm:cxn modelId="{8920D6B4-5501-4FED-AFE4-6209F88F2541}" type="presOf" srcId="{0541B056-2C9B-41B0-8C41-56A35FC5DF1C}" destId="{802506EC-A63B-4D84-82C5-D6E347C0F192}" srcOrd="0" destOrd="0" presId="urn:microsoft.com/office/officeart/2016/7/layout/VerticalSolidActionList"/>
    <dgm:cxn modelId="{FD1528B5-6C43-44AD-9083-3FB881730849}" type="presOf" srcId="{BFF7F657-6A66-4119-896D-7FE4FBBCA32B}" destId="{FC93071B-4086-4E54-8606-2BFD3DD84726}" srcOrd="0" destOrd="0" presId="urn:microsoft.com/office/officeart/2016/7/layout/VerticalSolidActionList"/>
    <dgm:cxn modelId="{BD3077B8-598F-4CB3-BA7A-D5DBFBEBC170}" type="presOf" srcId="{930850D6-A8DE-44D8-88F2-5A7B61746A2B}" destId="{6A44D026-9F09-4993-9F60-0D030BD5F22F}" srcOrd="0" destOrd="0" presId="urn:microsoft.com/office/officeart/2016/7/layout/VerticalSolidActionList"/>
    <dgm:cxn modelId="{5B97BABA-3D81-442F-9473-3F03AE27C3B4}" type="presOf" srcId="{5A9E093A-EF67-4F48-861E-3EC1324B7003}" destId="{4232A3D9-0A4B-4AE2-BD94-483CE2A6FAA9}" srcOrd="0" destOrd="0" presId="urn:microsoft.com/office/officeart/2016/7/layout/VerticalSolidActionList"/>
    <dgm:cxn modelId="{CE4E58BD-6135-4243-A561-EBEB61AC8A62}" srcId="{930850D6-A8DE-44D8-88F2-5A7B61746A2B}" destId="{11FB0DEC-A780-4450-B366-A29063C103E6}" srcOrd="3" destOrd="0" parTransId="{B65C3CEB-8DA6-4DC8-AD3C-9D3A2A156136}" sibTransId="{0EEEEEAB-C722-4CBB-973B-51C74434D59B}"/>
    <dgm:cxn modelId="{E53415C5-74FB-4455-B6DE-0614687C506D}" type="presOf" srcId="{7F7B4C51-2F44-49D3-AA63-FC8AD1D75311}" destId="{E8AB88F5-CF0B-4D0A-AC7C-EBF798679A58}" srcOrd="0" destOrd="0" presId="urn:microsoft.com/office/officeart/2016/7/layout/VerticalSolidActionList"/>
    <dgm:cxn modelId="{C0B72AC9-417E-456E-A61E-56446E579F34}" srcId="{930850D6-A8DE-44D8-88F2-5A7B61746A2B}" destId="{BFF7F657-6A66-4119-896D-7FE4FBBCA32B}" srcOrd="2" destOrd="0" parTransId="{E8D8ACD8-63F4-4E5D-BDDC-C3C8FB2AA74A}" sibTransId="{0653F2AD-7D4C-4FF3-8DB8-B1365890FAB1}"/>
    <dgm:cxn modelId="{8BA3F3D7-03A2-4EBF-B4A4-1B478C5F5E12}" srcId="{BFF7F657-6A66-4119-896D-7FE4FBBCA32B}" destId="{CC02A2CD-8EAB-4AB9-836D-3FB43FC80F36}" srcOrd="0" destOrd="0" parTransId="{BDD14BEF-EB8A-4F0B-BF8D-6A7E1864A116}" sibTransId="{E1193E6C-2949-46D1-97C1-BF190EFF21F7}"/>
    <dgm:cxn modelId="{6002326B-75B4-4C8D-8A34-158DA67EB297}" type="presParOf" srcId="{6A44D026-9F09-4993-9F60-0D030BD5F22F}" destId="{056951F2-09B5-42D5-9E36-294516F3F000}" srcOrd="0" destOrd="0" presId="urn:microsoft.com/office/officeart/2016/7/layout/VerticalSolidActionList"/>
    <dgm:cxn modelId="{72CD81CB-D241-4327-A5C0-BBD750A77602}" type="presParOf" srcId="{056951F2-09B5-42D5-9E36-294516F3F000}" destId="{C3600575-2A89-4E0A-BADA-45642C8B9696}" srcOrd="0" destOrd="0" presId="urn:microsoft.com/office/officeart/2016/7/layout/VerticalSolidActionList"/>
    <dgm:cxn modelId="{7C0BB5B6-9FB4-4809-9AD4-FBC5B669AED3}" type="presParOf" srcId="{056951F2-09B5-42D5-9E36-294516F3F000}" destId="{6FD3B196-D716-4661-9056-67AA4092E1AB}" srcOrd="1" destOrd="0" presId="urn:microsoft.com/office/officeart/2016/7/layout/VerticalSolidActionList"/>
    <dgm:cxn modelId="{5BEFA72C-2A78-4E8A-8AEE-CB2A721EEE69}" type="presParOf" srcId="{6A44D026-9F09-4993-9F60-0D030BD5F22F}" destId="{EC3F020A-7C78-49C6-88B4-81C237A5BB14}" srcOrd="1" destOrd="0" presId="urn:microsoft.com/office/officeart/2016/7/layout/VerticalSolidActionList"/>
    <dgm:cxn modelId="{905106DD-DE83-49C6-BE54-869491BF322D}" type="presParOf" srcId="{6A44D026-9F09-4993-9F60-0D030BD5F22F}" destId="{D74BCFED-1F3F-4E4F-9867-2EFEEE8E5A09}" srcOrd="2" destOrd="0" presId="urn:microsoft.com/office/officeart/2016/7/layout/VerticalSolidActionList"/>
    <dgm:cxn modelId="{43196ED7-2DC9-4005-A393-7ACF8CE885E7}" type="presParOf" srcId="{D74BCFED-1F3F-4E4F-9867-2EFEEE8E5A09}" destId="{B250EA06-06BD-4DF1-AD64-AB6D155649E6}" srcOrd="0" destOrd="0" presId="urn:microsoft.com/office/officeart/2016/7/layout/VerticalSolidActionList"/>
    <dgm:cxn modelId="{EC4C3324-E3FB-4C37-BDE1-F0A918FCD7F3}" type="presParOf" srcId="{D74BCFED-1F3F-4E4F-9867-2EFEEE8E5A09}" destId="{176FD49A-792A-4229-9698-8D731326679E}" srcOrd="1" destOrd="0" presId="urn:microsoft.com/office/officeart/2016/7/layout/VerticalSolidActionList"/>
    <dgm:cxn modelId="{88B2B3F8-C4AB-4AC6-8660-FC6A93962897}" type="presParOf" srcId="{6A44D026-9F09-4993-9F60-0D030BD5F22F}" destId="{8387226B-AAC0-4BB3-8FA4-3F8A54773594}" srcOrd="3" destOrd="0" presId="urn:microsoft.com/office/officeart/2016/7/layout/VerticalSolidActionList"/>
    <dgm:cxn modelId="{83075627-F7AD-4B6D-A541-49DBB163A96E}" type="presParOf" srcId="{6A44D026-9F09-4993-9F60-0D030BD5F22F}" destId="{904184A0-628B-4798-93DB-E944B5D868C4}" srcOrd="4" destOrd="0" presId="urn:microsoft.com/office/officeart/2016/7/layout/VerticalSolidActionList"/>
    <dgm:cxn modelId="{FB7D28AD-368F-45D8-A9E4-F9B29B003C0B}" type="presParOf" srcId="{904184A0-628B-4798-93DB-E944B5D868C4}" destId="{FC93071B-4086-4E54-8606-2BFD3DD84726}" srcOrd="0" destOrd="0" presId="urn:microsoft.com/office/officeart/2016/7/layout/VerticalSolidActionList"/>
    <dgm:cxn modelId="{89D0E0B8-D437-4700-B8AD-ED7796CDB1A6}" type="presParOf" srcId="{904184A0-628B-4798-93DB-E944B5D868C4}" destId="{F6EA7FED-E2E5-4550-8012-7C5AA4D67CB7}" srcOrd="1" destOrd="0" presId="urn:microsoft.com/office/officeart/2016/7/layout/VerticalSolidActionList"/>
    <dgm:cxn modelId="{EBC53D38-7EBA-4184-82DA-042F57BF6862}" type="presParOf" srcId="{6A44D026-9F09-4993-9F60-0D030BD5F22F}" destId="{9130B31C-7C30-4B36-8D54-89697F0FE1A5}" srcOrd="5" destOrd="0" presId="urn:microsoft.com/office/officeart/2016/7/layout/VerticalSolidActionList"/>
    <dgm:cxn modelId="{6B1EF977-E1BA-4E1D-97F1-587DB45D359B}" type="presParOf" srcId="{6A44D026-9F09-4993-9F60-0D030BD5F22F}" destId="{9D7D9D11-78BB-473A-A9E6-6C567C416172}" srcOrd="6" destOrd="0" presId="urn:microsoft.com/office/officeart/2016/7/layout/VerticalSolidActionList"/>
    <dgm:cxn modelId="{0D2FE62A-54DF-4BEB-976D-C365883ECA70}" type="presParOf" srcId="{9D7D9D11-78BB-473A-A9E6-6C567C416172}" destId="{4E0B52C5-F34D-4F08-A390-1C30F7B8661C}" srcOrd="0" destOrd="0" presId="urn:microsoft.com/office/officeart/2016/7/layout/VerticalSolidActionList"/>
    <dgm:cxn modelId="{B79AA1F9-92E9-44BA-A283-5AF0FBBFFAF4}" type="presParOf" srcId="{9D7D9D11-78BB-473A-A9E6-6C567C416172}" destId="{E8AB88F5-CF0B-4D0A-AC7C-EBF798679A58}" srcOrd="1" destOrd="0" presId="urn:microsoft.com/office/officeart/2016/7/layout/VerticalSolidActionList"/>
    <dgm:cxn modelId="{0291938F-D5C3-459A-868E-12B0ABEE50F6}" type="presParOf" srcId="{6A44D026-9F09-4993-9F60-0D030BD5F22F}" destId="{1D733462-DBC8-4342-8D1B-01A25E7724A2}" srcOrd="7" destOrd="0" presId="urn:microsoft.com/office/officeart/2016/7/layout/VerticalSolidActionList"/>
    <dgm:cxn modelId="{9AF6021B-B958-47CA-B1B3-627D7FD815B0}" type="presParOf" srcId="{6A44D026-9F09-4993-9F60-0D030BD5F22F}" destId="{F860589D-6D55-4978-B8C5-03094BDF309F}" srcOrd="8" destOrd="0" presId="urn:microsoft.com/office/officeart/2016/7/layout/VerticalSolidActionList"/>
    <dgm:cxn modelId="{83CC9647-C13F-4367-96E2-1E66564F16B4}" type="presParOf" srcId="{F860589D-6D55-4978-B8C5-03094BDF309F}" destId="{802506EC-A63B-4D84-82C5-D6E347C0F192}" srcOrd="0" destOrd="0" presId="urn:microsoft.com/office/officeart/2016/7/layout/VerticalSolidActionList"/>
    <dgm:cxn modelId="{B1CD4824-3EA9-46C1-B054-BD6ABBBE8FBA}" type="presParOf" srcId="{F860589D-6D55-4978-B8C5-03094BDF309F}" destId="{4232A3D9-0A4B-4AE2-BD94-483CE2A6FAA9}" srcOrd="1" destOrd="0" presId="urn:microsoft.com/office/officeart/2016/7/layout/VerticalSolidAc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EE4988-6CEB-4C6B-9D60-95BE557E925B}">
      <dsp:nvSpPr>
        <dsp:cNvPr id="0" name=""/>
        <dsp:cNvSpPr/>
      </dsp:nvSpPr>
      <dsp:spPr>
        <a:xfrm>
          <a:off x="0" y="603526"/>
          <a:ext cx="3871260" cy="3871260"/>
        </a:xfrm>
        <a:prstGeom prst="downArrow">
          <a:avLst>
            <a:gd name="adj1" fmla="val 50000"/>
            <a:gd name="adj2" fmla="val 3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t" anchorCtr="0">
          <a:noAutofit/>
        </a:bodyPr>
        <a:lstStyle/>
        <a:p>
          <a:pPr marL="0" lvl="0" indent="0" algn="l" defTabSz="889000">
            <a:lnSpc>
              <a:spcPct val="90000"/>
            </a:lnSpc>
            <a:spcBef>
              <a:spcPct val="0"/>
            </a:spcBef>
            <a:spcAft>
              <a:spcPct val="35000"/>
            </a:spcAft>
            <a:buNone/>
          </a:pPr>
          <a:r>
            <a:rPr lang="en-GB" sz="2000" b="1" kern="1200" dirty="0"/>
            <a:t>The purpose of this research</a:t>
          </a:r>
          <a:r>
            <a:rPr lang="en-GB" sz="2000" kern="1200" dirty="0"/>
            <a:t>:</a:t>
          </a:r>
          <a:endParaRPr lang="en-US" sz="2000" kern="1200" dirty="0"/>
        </a:p>
        <a:p>
          <a:pPr marL="171450" lvl="1" indent="-171450" algn="l" defTabSz="711200">
            <a:lnSpc>
              <a:spcPct val="90000"/>
            </a:lnSpc>
            <a:spcBef>
              <a:spcPct val="0"/>
            </a:spcBef>
            <a:spcAft>
              <a:spcPct val="15000"/>
            </a:spcAft>
            <a:buChar char="•"/>
          </a:pPr>
          <a:r>
            <a:rPr lang="en-GB" sz="1600" b="1" kern="1200" dirty="0"/>
            <a:t>Identify which digital skill is most used by UWTSD students.</a:t>
          </a:r>
          <a:endParaRPr lang="en-US" sz="1600" kern="1200" dirty="0"/>
        </a:p>
        <a:p>
          <a:pPr marL="171450" lvl="1" indent="-171450" algn="l" defTabSz="711200">
            <a:lnSpc>
              <a:spcPct val="90000"/>
            </a:lnSpc>
            <a:spcBef>
              <a:spcPct val="0"/>
            </a:spcBef>
            <a:spcAft>
              <a:spcPct val="15000"/>
            </a:spcAft>
            <a:buChar char="•"/>
          </a:pPr>
          <a:r>
            <a:rPr lang="en-GB" sz="1600" b="1" kern="1200" dirty="0"/>
            <a:t>Survey questionnaire</a:t>
          </a:r>
          <a:endParaRPr lang="en-US" sz="1600" kern="1200" dirty="0"/>
        </a:p>
        <a:p>
          <a:pPr marL="171450" lvl="1" indent="-171450" algn="l" defTabSz="711200">
            <a:lnSpc>
              <a:spcPct val="90000"/>
            </a:lnSpc>
            <a:spcBef>
              <a:spcPct val="0"/>
            </a:spcBef>
            <a:spcAft>
              <a:spcPct val="15000"/>
            </a:spcAft>
            <a:buChar char="•"/>
          </a:pPr>
          <a:r>
            <a:rPr lang="en-GB" sz="1600" b="1" kern="1200" dirty="0"/>
            <a:t>Support students</a:t>
          </a:r>
          <a:endParaRPr lang="en-US" sz="1600" kern="1200" dirty="0"/>
        </a:p>
      </dsp:txBody>
      <dsp:txXfrm>
        <a:off x="967815" y="603526"/>
        <a:ext cx="1935630" cy="319379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9E3C79-8F1B-4785-BA63-7406B37179B5}">
      <dsp:nvSpPr>
        <dsp:cNvPr id="0" name=""/>
        <dsp:cNvSpPr/>
      </dsp:nvSpPr>
      <dsp:spPr>
        <a:xfrm>
          <a:off x="1117" y="229274"/>
          <a:ext cx="4356584" cy="261395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b="1" u="sng" kern="1200" dirty="0"/>
            <a:t>Gov.uk (2022)</a:t>
          </a:r>
        </a:p>
        <a:p>
          <a:pPr marL="228600" lvl="1" indent="-228600" algn="l" defTabSz="933450">
            <a:lnSpc>
              <a:spcPct val="90000"/>
            </a:lnSpc>
            <a:spcBef>
              <a:spcPct val="0"/>
            </a:spcBef>
            <a:spcAft>
              <a:spcPct val="15000"/>
            </a:spcAft>
            <a:buChar char="•"/>
          </a:pPr>
          <a:r>
            <a:rPr lang="en-US" sz="2100" b="1" kern="1200" dirty="0"/>
            <a:t>Gap in digital skills is the major component of growth.</a:t>
          </a:r>
        </a:p>
        <a:p>
          <a:pPr marL="228600" lvl="1" indent="-228600" algn="l" defTabSz="933450">
            <a:lnSpc>
              <a:spcPct val="90000"/>
            </a:lnSpc>
            <a:spcBef>
              <a:spcPct val="0"/>
            </a:spcBef>
            <a:spcAft>
              <a:spcPct val="15000"/>
            </a:spcAft>
            <a:buChar char="•"/>
          </a:pPr>
          <a:r>
            <a:rPr lang="en-US" sz="2100" b="1" kern="1200" dirty="0"/>
            <a:t>Over 80% jobs </a:t>
          </a:r>
        </a:p>
      </dsp:txBody>
      <dsp:txXfrm>
        <a:off x="1117" y="229274"/>
        <a:ext cx="4356584" cy="2613950"/>
      </dsp:txXfrm>
    </dsp:sp>
    <dsp:sp modelId="{3F7179FD-3FCF-4B4B-9195-CB7FD34A83C7}">
      <dsp:nvSpPr>
        <dsp:cNvPr id="0" name=""/>
        <dsp:cNvSpPr/>
      </dsp:nvSpPr>
      <dsp:spPr>
        <a:xfrm>
          <a:off x="4793359" y="229274"/>
          <a:ext cx="4356584" cy="261395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rtl="0">
            <a:lnSpc>
              <a:spcPct val="90000"/>
            </a:lnSpc>
            <a:spcBef>
              <a:spcPct val="0"/>
            </a:spcBef>
            <a:spcAft>
              <a:spcPct val="35000"/>
            </a:spcAft>
            <a:buNone/>
          </a:pPr>
          <a:r>
            <a:rPr lang="en-GB" sz="2700" b="0" u="sng" kern="1200" dirty="0"/>
            <a:t>Platteaux, Salietti</a:t>
          </a:r>
          <a:r>
            <a:rPr lang="en-GB" sz="2700" b="0" u="none" kern="1200" dirty="0"/>
            <a:t>, </a:t>
          </a:r>
          <a:r>
            <a:rPr lang="en-GB" sz="2700" b="0" u="sng" kern="1200" dirty="0"/>
            <a:t>Molteni (2022</a:t>
          </a:r>
          <a:r>
            <a:rPr lang="en-GB" sz="2700" b="0" u="none" kern="1200" dirty="0"/>
            <a:t>)</a:t>
          </a:r>
          <a:r>
            <a:rPr lang="en-US" sz="2700" b="0" u="none" kern="1200" dirty="0"/>
            <a:t>Digital skills are highly recommended.Better outcomes in career and job prospects. </a:t>
          </a:r>
          <a:endParaRPr lang="en-US" sz="2700" kern="1200" dirty="0"/>
        </a:p>
      </dsp:txBody>
      <dsp:txXfrm>
        <a:off x="4793359" y="229274"/>
        <a:ext cx="4356584" cy="2613950"/>
      </dsp:txXfrm>
    </dsp:sp>
    <dsp:sp modelId="{6571078B-41DB-4021-911F-7ADA76E272FA}">
      <dsp:nvSpPr>
        <dsp:cNvPr id="0" name=""/>
        <dsp:cNvSpPr/>
      </dsp:nvSpPr>
      <dsp:spPr>
        <a:xfrm>
          <a:off x="2397238" y="3278883"/>
          <a:ext cx="4356584" cy="261395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b="1" u="sng" kern="1200" dirty="0"/>
            <a:t>Kornelakis, </a:t>
          </a:r>
          <a:r>
            <a:rPr lang="en-US" sz="2700" b="1" u="sng" kern="1200" dirty="0" err="1"/>
            <a:t>Petrakaki</a:t>
          </a:r>
          <a:r>
            <a:rPr lang="en-US" sz="2700" b="1" u="sng" kern="1200" dirty="0"/>
            <a:t>, (2020) </a:t>
          </a:r>
          <a:r>
            <a:rPr lang="en-US" sz="2700" b="1" kern="1200" dirty="0"/>
            <a:t> </a:t>
          </a:r>
        </a:p>
        <a:p>
          <a:pPr marL="228600" lvl="1" indent="-228600" algn="l" defTabSz="933450">
            <a:lnSpc>
              <a:spcPct val="90000"/>
            </a:lnSpc>
            <a:spcBef>
              <a:spcPct val="0"/>
            </a:spcBef>
            <a:spcAft>
              <a:spcPct val="15000"/>
            </a:spcAft>
            <a:buChar char="•"/>
          </a:pPr>
          <a:r>
            <a:rPr lang="en-US" sz="2100" b="1" kern="1200" dirty="0"/>
            <a:t>Higher education students can benefit from learning lots of skills through self-study, attending lectures, workshops and (WIL) Work related integration programs.</a:t>
          </a:r>
        </a:p>
      </dsp:txBody>
      <dsp:txXfrm>
        <a:off x="2397238" y="3278883"/>
        <a:ext cx="4356584" cy="261395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66D442-58E1-4946-9361-F008144203CB}">
      <dsp:nvSpPr>
        <dsp:cNvPr id="0" name=""/>
        <dsp:cNvSpPr/>
      </dsp:nvSpPr>
      <dsp:spPr>
        <a:xfrm>
          <a:off x="0" y="75836"/>
          <a:ext cx="3757365" cy="225441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b="1" u="sng" kern="1200" dirty="0">
              <a:latin typeface="Arial"/>
              <a:cs typeface="Arial"/>
            </a:rPr>
            <a:t>Gov.uk</a:t>
          </a:r>
          <a:endParaRPr lang="en-GB" sz="3000" b="1" u="sng" kern="1200" dirty="0">
            <a:latin typeface="Arial"/>
            <a:cs typeface="Arial"/>
          </a:endParaRPr>
        </a:p>
      </dsp:txBody>
      <dsp:txXfrm>
        <a:off x="0" y="75836"/>
        <a:ext cx="3757365" cy="2254419"/>
      </dsp:txXfrm>
    </dsp:sp>
    <dsp:sp modelId="{B7A05605-26E3-4DD6-BEBA-93CB11174E8F}">
      <dsp:nvSpPr>
        <dsp:cNvPr id="0" name=""/>
        <dsp:cNvSpPr/>
      </dsp:nvSpPr>
      <dsp:spPr>
        <a:xfrm>
          <a:off x="4133102" y="75836"/>
          <a:ext cx="3757365" cy="2254419"/>
        </a:xfrm>
        <a:prstGeom prst="rect">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b="1" kern="1200" dirty="0">
              <a:latin typeface="Arial"/>
              <a:cs typeface="Arial"/>
            </a:rPr>
            <a:t>Employees have basic IT skills and lack advance data skills.</a:t>
          </a:r>
          <a:endParaRPr lang="en-US" sz="3000" kern="1200" dirty="0">
            <a:latin typeface="Arial"/>
            <a:cs typeface="Arial"/>
          </a:endParaRPr>
        </a:p>
      </dsp:txBody>
      <dsp:txXfrm>
        <a:off x="4133102" y="75836"/>
        <a:ext cx="3757365" cy="2254419"/>
      </dsp:txXfrm>
    </dsp:sp>
    <dsp:sp modelId="{F395A310-CBDB-41F4-9E05-99C44A125785}">
      <dsp:nvSpPr>
        <dsp:cNvPr id="0" name=""/>
        <dsp:cNvSpPr/>
      </dsp:nvSpPr>
      <dsp:spPr>
        <a:xfrm>
          <a:off x="8266204" y="75836"/>
          <a:ext cx="3757365" cy="2254419"/>
        </a:xfrm>
        <a:prstGeom prst="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rtl="0">
            <a:lnSpc>
              <a:spcPct val="90000"/>
            </a:lnSpc>
            <a:spcBef>
              <a:spcPct val="0"/>
            </a:spcBef>
            <a:spcAft>
              <a:spcPct val="35000"/>
            </a:spcAft>
            <a:buNone/>
          </a:pPr>
          <a:r>
            <a:rPr lang="en-US" sz="3000" b="1" kern="1200" dirty="0">
              <a:latin typeface="Calibri Light" panose="020F0302020204030204"/>
            </a:rPr>
            <a:t> </a:t>
          </a:r>
          <a:r>
            <a:rPr lang="en-US" sz="3000" b="1" kern="1200" dirty="0"/>
            <a:t> </a:t>
          </a:r>
          <a:r>
            <a:rPr lang="en-US" sz="3000" b="1" kern="1200" dirty="0">
              <a:latin typeface="Arial"/>
              <a:cs typeface="Arial"/>
            </a:rPr>
            <a:t>Gaps in data skills.</a:t>
          </a:r>
        </a:p>
      </dsp:txBody>
      <dsp:txXfrm>
        <a:off x="8266204" y="75836"/>
        <a:ext cx="3757365" cy="2254419"/>
      </dsp:txXfrm>
    </dsp:sp>
    <dsp:sp modelId="{2888EAA0-F204-4238-A83C-B8979A8B7B61}">
      <dsp:nvSpPr>
        <dsp:cNvPr id="0" name=""/>
        <dsp:cNvSpPr/>
      </dsp:nvSpPr>
      <dsp:spPr>
        <a:xfrm>
          <a:off x="2066551" y="2705992"/>
          <a:ext cx="3757365" cy="2254419"/>
        </a:xfrm>
        <a:prstGeom prst="rect">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rtl="0">
            <a:lnSpc>
              <a:spcPct val="90000"/>
            </a:lnSpc>
            <a:spcBef>
              <a:spcPct val="0"/>
            </a:spcBef>
            <a:spcAft>
              <a:spcPct val="35000"/>
            </a:spcAft>
            <a:buNone/>
          </a:pPr>
          <a:r>
            <a:rPr lang="en-US" sz="3000" b="1" kern="1200" dirty="0">
              <a:latin typeface="Arial"/>
              <a:cs typeface="Arial"/>
            </a:rPr>
            <a:t> Responsibility of Education and training to highlight problems </a:t>
          </a:r>
          <a:endParaRPr lang="en-US" sz="3000" kern="1200" dirty="0">
            <a:latin typeface="Arial"/>
            <a:cs typeface="Arial"/>
          </a:endParaRPr>
        </a:p>
      </dsp:txBody>
      <dsp:txXfrm>
        <a:off x="2066551" y="2705992"/>
        <a:ext cx="3757365" cy="2254419"/>
      </dsp:txXfrm>
    </dsp:sp>
    <dsp:sp modelId="{CAA6DA03-BBC0-4CBD-8C19-E0BCC0D2243B}">
      <dsp:nvSpPr>
        <dsp:cNvPr id="0" name=""/>
        <dsp:cNvSpPr/>
      </dsp:nvSpPr>
      <dsp:spPr>
        <a:xfrm>
          <a:off x="6199653" y="2705992"/>
          <a:ext cx="3757365" cy="2254419"/>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b="1" kern="1200" dirty="0">
              <a:latin typeface="Arial"/>
              <a:cs typeface="Arial"/>
            </a:rPr>
            <a:t>provide training programs.</a:t>
          </a:r>
          <a:endParaRPr lang="en-US" sz="3000" kern="1200" dirty="0">
            <a:latin typeface="Arial"/>
            <a:cs typeface="Arial"/>
          </a:endParaRPr>
        </a:p>
      </dsp:txBody>
      <dsp:txXfrm>
        <a:off x="6199653" y="2705992"/>
        <a:ext cx="3757365" cy="225441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6F6EC9-5EFD-4C63-8A38-21F4A3E83C26}">
      <dsp:nvSpPr>
        <dsp:cNvPr id="0" name=""/>
        <dsp:cNvSpPr/>
      </dsp:nvSpPr>
      <dsp:spPr>
        <a:xfrm>
          <a:off x="1953914" y="1320011"/>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EAEDD64-9532-493E-9C50-81776C054DC0}">
      <dsp:nvSpPr>
        <dsp:cNvPr id="0" name=""/>
        <dsp:cNvSpPr/>
      </dsp:nvSpPr>
      <dsp:spPr>
        <a:xfrm>
          <a:off x="765914" y="3734302"/>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GB" sz="1800" kern="1200" dirty="0">
              <a:latin typeface="Arial"/>
              <a:cs typeface="Arial"/>
            </a:rPr>
            <a:t>We want to identify which Digital skill is most important for students of UWTSD.</a:t>
          </a:r>
          <a:endParaRPr lang="en-US" sz="1800" kern="1200" dirty="0">
            <a:latin typeface="Arial"/>
            <a:cs typeface="Arial"/>
          </a:endParaRPr>
        </a:p>
      </dsp:txBody>
      <dsp:txXfrm>
        <a:off x="765914" y="3734302"/>
        <a:ext cx="4320000" cy="720000"/>
      </dsp:txXfrm>
    </dsp:sp>
    <dsp:sp modelId="{C79605B5-C589-40A0-9E33-D00EEFF90E65}">
      <dsp:nvSpPr>
        <dsp:cNvPr id="0" name=""/>
        <dsp:cNvSpPr/>
      </dsp:nvSpPr>
      <dsp:spPr>
        <a:xfrm>
          <a:off x="7029914" y="1320011"/>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8825AD4-EB84-4F15-820A-A77CC29ADBFB}">
      <dsp:nvSpPr>
        <dsp:cNvPr id="0" name=""/>
        <dsp:cNvSpPr/>
      </dsp:nvSpPr>
      <dsp:spPr>
        <a:xfrm>
          <a:off x="5841914" y="3734302"/>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GB" sz="1800" kern="1200" dirty="0">
              <a:latin typeface="Arial"/>
              <a:cs typeface="Arial"/>
            </a:rPr>
            <a:t>We will be carrying out a quantitative survey questionnaire to obtain our results.</a:t>
          </a:r>
        </a:p>
      </dsp:txBody>
      <dsp:txXfrm>
        <a:off x="5841914" y="3734302"/>
        <a:ext cx="4320000" cy="720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6B4A92-9B77-42B5-8982-B4484F207900}">
      <dsp:nvSpPr>
        <dsp:cNvPr id="0" name=""/>
        <dsp:cNvSpPr/>
      </dsp:nvSpPr>
      <dsp:spPr>
        <a:xfrm>
          <a:off x="0" y="19695"/>
          <a:ext cx="6900512" cy="178425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Quantitative data is a ‘process of collecting and analysing numerical data’ and also allows for researchers to generalise data collected. (Bhandari, 2022)</a:t>
          </a:r>
          <a:endParaRPr lang="en-US" sz="2500" kern="1200" dirty="0"/>
        </a:p>
      </dsp:txBody>
      <dsp:txXfrm>
        <a:off x="87100" y="106795"/>
        <a:ext cx="6726312" cy="1610050"/>
      </dsp:txXfrm>
    </dsp:sp>
    <dsp:sp modelId="{F25B46DF-1826-4515-9FC9-239AE1A692C2}">
      <dsp:nvSpPr>
        <dsp:cNvPr id="0" name=""/>
        <dsp:cNvSpPr/>
      </dsp:nvSpPr>
      <dsp:spPr>
        <a:xfrm>
          <a:off x="0" y="1875945"/>
          <a:ext cx="6900512" cy="178425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The use of quantitative collected data places emphasis on numbers and figures. (Bryman, 2001)</a:t>
          </a:r>
          <a:endParaRPr lang="en-US" sz="2500" kern="1200" dirty="0"/>
        </a:p>
      </dsp:txBody>
      <dsp:txXfrm>
        <a:off x="87100" y="1963045"/>
        <a:ext cx="6726312" cy="1610050"/>
      </dsp:txXfrm>
    </dsp:sp>
    <dsp:sp modelId="{17FAA799-7549-4542-B96B-EB77C6CEFC6F}">
      <dsp:nvSpPr>
        <dsp:cNvPr id="0" name=""/>
        <dsp:cNvSpPr/>
      </dsp:nvSpPr>
      <dsp:spPr>
        <a:xfrm>
          <a:off x="0" y="3732195"/>
          <a:ext cx="6900512" cy="178425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This is beneficial as we want to statistically collect data to understand which digital skill is most important. We will be conducting a questionnaire to fulfil this.</a:t>
          </a:r>
          <a:endParaRPr lang="en-US" sz="2500" kern="1200" dirty="0"/>
        </a:p>
      </dsp:txBody>
      <dsp:txXfrm>
        <a:off x="87100" y="3819295"/>
        <a:ext cx="6726312" cy="161005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D3B196-D716-4661-9056-67AA4092E1AB}">
      <dsp:nvSpPr>
        <dsp:cNvPr id="0" name=""/>
        <dsp:cNvSpPr/>
      </dsp:nvSpPr>
      <dsp:spPr>
        <a:xfrm>
          <a:off x="2281497" y="2047"/>
          <a:ext cx="9125989" cy="898397"/>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7070" tIns="228193" rIns="177070" bIns="228193" numCol="1" spcCol="1270" anchor="ctr" anchorCtr="0">
          <a:noAutofit/>
        </a:bodyPr>
        <a:lstStyle/>
        <a:p>
          <a:pPr marL="0" lvl="0" indent="0" algn="l" defTabSz="1022350">
            <a:lnSpc>
              <a:spcPct val="90000"/>
            </a:lnSpc>
            <a:spcBef>
              <a:spcPct val="0"/>
            </a:spcBef>
            <a:spcAft>
              <a:spcPct val="35000"/>
            </a:spcAft>
            <a:buNone/>
          </a:pPr>
          <a:r>
            <a:rPr lang="en-US" sz="2300" b="1" u="sng" kern="1200" dirty="0"/>
            <a:t>In our proposed research we will ensure that we</a:t>
          </a:r>
          <a:r>
            <a:rPr lang="en-US" sz="2300" kern="1200" dirty="0"/>
            <a:t>:</a:t>
          </a:r>
        </a:p>
      </dsp:txBody>
      <dsp:txXfrm>
        <a:off x="2281497" y="2047"/>
        <a:ext cx="9125989" cy="898397"/>
      </dsp:txXfrm>
    </dsp:sp>
    <dsp:sp modelId="{C3600575-2A89-4E0A-BADA-45642C8B9696}">
      <dsp:nvSpPr>
        <dsp:cNvPr id="0" name=""/>
        <dsp:cNvSpPr/>
      </dsp:nvSpPr>
      <dsp:spPr>
        <a:xfrm>
          <a:off x="0" y="2047"/>
          <a:ext cx="2281497" cy="898397"/>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729" tIns="88742" rIns="120729" bIns="88742"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0" y="2047"/>
        <a:ext cx="2281497" cy="898397"/>
      </dsp:txXfrm>
    </dsp:sp>
    <dsp:sp modelId="{176FD49A-792A-4229-9698-8D731326679E}">
      <dsp:nvSpPr>
        <dsp:cNvPr id="0" name=""/>
        <dsp:cNvSpPr/>
      </dsp:nvSpPr>
      <dsp:spPr>
        <a:xfrm>
          <a:off x="2281497" y="954349"/>
          <a:ext cx="9125989" cy="898397"/>
        </a:xfrm>
        <a:prstGeom prst="rect">
          <a:avLst/>
        </a:prstGeom>
        <a:solidFill>
          <a:schemeClr val="accent2">
            <a:tint val="40000"/>
            <a:alpha val="90000"/>
            <a:hueOff val="-212306"/>
            <a:satOff val="-18836"/>
            <a:lumOff val="-192"/>
            <a:alphaOff val="0"/>
          </a:schemeClr>
        </a:solidFill>
        <a:ln w="12700" cap="flat" cmpd="sng" algn="ctr">
          <a:solidFill>
            <a:schemeClr val="accent2">
              <a:tint val="40000"/>
              <a:alpha val="90000"/>
              <a:hueOff val="-212306"/>
              <a:satOff val="-18836"/>
              <a:lumOff val="-19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7070" tIns="228193" rIns="177070" bIns="228193" numCol="1" spcCol="1270" anchor="ctr" anchorCtr="0">
          <a:noAutofit/>
        </a:bodyPr>
        <a:lstStyle/>
        <a:p>
          <a:pPr marL="0" lvl="0" indent="0" algn="l" defTabSz="1022350" rtl="0">
            <a:lnSpc>
              <a:spcPct val="90000"/>
            </a:lnSpc>
            <a:spcBef>
              <a:spcPct val="0"/>
            </a:spcBef>
            <a:spcAft>
              <a:spcPct val="35000"/>
            </a:spcAft>
            <a:buNone/>
          </a:pPr>
          <a:r>
            <a:rPr lang="en-US" sz="2300" kern="1200" dirty="0"/>
            <a:t>Respect others dignity and confidentiality</a:t>
          </a:r>
          <a:r>
            <a:rPr lang="en-US" sz="2300" kern="1200" dirty="0">
              <a:latin typeface="Calibri Light" panose="020F0302020204030204"/>
            </a:rPr>
            <a:t> </a:t>
          </a:r>
          <a:endParaRPr lang="en-US" sz="2300" kern="1200" dirty="0"/>
        </a:p>
      </dsp:txBody>
      <dsp:txXfrm>
        <a:off x="2281497" y="954349"/>
        <a:ext cx="9125989" cy="898397"/>
      </dsp:txXfrm>
    </dsp:sp>
    <dsp:sp modelId="{B250EA06-06BD-4DF1-AD64-AB6D155649E6}">
      <dsp:nvSpPr>
        <dsp:cNvPr id="0" name=""/>
        <dsp:cNvSpPr/>
      </dsp:nvSpPr>
      <dsp:spPr>
        <a:xfrm>
          <a:off x="0" y="954349"/>
          <a:ext cx="2281497" cy="898397"/>
        </a:xfrm>
        <a:prstGeom prst="rect">
          <a:avLst/>
        </a:prstGeom>
        <a:solidFill>
          <a:schemeClr val="accent2">
            <a:hueOff val="-363841"/>
            <a:satOff val="-20982"/>
            <a:lumOff val="2157"/>
            <a:alphaOff val="0"/>
          </a:schemeClr>
        </a:solidFill>
        <a:ln w="12700" cap="flat" cmpd="sng" algn="ctr">
          <a:solidFill>
            <a:schemeClr val="accent2">
              <a:hueOff val="-363841"/>
              <a:satOff val="-20982"/>
              <a:lumOff val="21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729" tIns="88742" rIns="120729" bIns="88742" numCol="1" spcCol="1270" anchor="ctr" anchorCtr="0">
          <a:noAutofit/>
        </a:bodyPr>
        <a:lstStyle/>
        <a:p>
          <a:pPr marL="0" lvl="0" indent="0" algn="ctr" defTabSz="1244600">
            <a:lnSpc>
              <a:spcPct val="90000"/>
            </a:lnSpc>
            <a:spcBef>
              <a:spcPct val="0"/>
            </a:spcBef>
            <a:spcAft>
              <a:spcPct val="35000"/>
            </a:spcAft>
            <a:buNone/>
          </a:pPr>
          <a:r>
            <a:rPr lang="en-US" sz="2800" kern="1200" dirty="0"/>
            <a:t>Respect</a:t>
          </a:r>
        </a:p>
      </dsp:txBody>
      <dsp:txXfrm>
        <a:off x="0" y="954349"/>
        <a:ext cx="2281497" cy="898397"/>
      </dsp:txXfrm>
    </dsp:sp>
    <dsp:sp modelId="{F6EA7FED-E2E5-4550-8012-7C5AA4D67CB7}">
      <dsp:nvSpPr>
        <dsp:cNvPr id="0" name=""/>
        <dsp:cNvSpPr/>
      </dsp:nvSpPr>
      <dsp:spPr>
        <a:xfrm>
          <a:off x="2281497" y="1906651"/>
          <a:ext cx="9125989" cy="898397"/>
        </a:xfrm>
        <a:prstGeom prst="rect">
          <a:avLst/>
        </a:prstGeom>
        <a:solidFill>
          <a:schemeClr val="accent2">
            <a:tint val="40000"/>
            <a:alpha val="90000"/>
            <a:hueOff val="-424613"/>
            <a:satOff val="-37673"/>
            <a:lumOff val="-385"/>
            <a:alphaOff val="0"/>
          </a:schemeClr>
        </a:solidFill>
        <a:ln w="12700" cap="flat" cmpd="sng" algn="ctr">
          <a:solidFill>
            <a:schemeClr val="accent2">
              <a:tint val="40000"/>
              <a:alpha val="90000"/>
              <a:hueOff val="-424613"/>
              <a:satOff val="-37673"/>
              <a:lumOff val="-38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7070" tIns="228193" rIns="177070" bIns="228193" numCol="1" spcCol="1270" anchor="ctr" anchorCtr="0">
          <a:noAutofit/>
        </a:bodyPr>
        <a:lstStyle/>
        <a:p>
          <a:pPr marL="0" lvl="0" indent="0" algn="l" defTabSz="1022350" rtl="0">
            <a:lnSpc>
              <a:spcPct val="90000"/>
            </a:lnSpc>
            <a:spcBef>
              <a:spcPct val="0"/>
            </a:spcBef>
            <a:spcAft>
              <a:spcPct val="35000"/>
            </a:spcAft>
            <a:buNone/>
          </a:pPr>
          <a:r>
            <a:rPr lang="en-US" sz="2300" kern="1200" dirty="0"/>
            <a:t>Be considerate and not apply any pressure or forceful attitude</a:t>
          </a:r>
          <a:r>
            <a:rPr lang="en-US" sz="2300" kern="1200" dirty="0">
              <a:latin typeface="Calibri Light" panose="020F0302020204030204"/>
            </a:rPr>
            <a:t> </a:t>
          </a:r>
          <a:endParaRPr lang="en-US" sz="2300" kern="1200" dirty="0"/>
        </a:p>
      </dsp:txBody>
      <dsp:txXfrm>
        <a:off x="2281497" y="1906651"/>
        <a:ext cx="9125989" cy="898397"/>
      </dsp:txXfrm>
    </dsp:sp>
    <dsp:sp modelId="{FC93071B-4086-4E54-8606-2BFD3DD84726}">
      <dsp:nvSpPr>
        <dsp:cNvPr id="0" name=""/>
        <dsp:cNvSpPr/>
      </dsp:nvSpPr>
      <dsp:spPr>
        <a:xfrm>
          <a:off x="0" y="1906651"/>
          <a:ext cx="2281497" cy="898397"/>
        </a:xfrm>
        <a:prstGeom prst="rect">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729" tIns="88742" rIns="120729" bIns="88742" numCol="1" spcCol="1270" anchor="ctr" anchorCtr="0">
          <a:noAutofit/>
        </a:bodyPr>
        <a:lstStyle/>
        <a:p>
          <a:pPr marL="0" lvl="0" indent="0" algn="ctr" defTabSz="1244600">
            <a:lnSpc>
              <a:spcPct val="90000"/>
            </a:lnSpc>
            <a:spcBef>
              <a:spcPct val="0"/>
            </a:spcBef>
            <a:spcAft>
              <a:spcPct val="35000"/>
            </a:spcAft>
            <a:buNone/>
          </a:pPr>
          <a:r>
            <a:rPr lang="en-US" sz="2800" kern="1200" dirty="0"/>
            <a:t>Be</a:t>
          </a:r>
        </a:p>
      </dsp:txBody>
      <dsp:txXfrm>
        <a:off x="0" y="1906651"/>
        <a:ext cx="2281497" cy="898397"/>
      </dsp:txXfrm>
    </dsp:sp>
    <dsp:sp modelId="{E8AB88F5-CF0B-4D0A-AC7C-EBF798679A58}">
      <dsp:nvSpPr>
        <dsp:cNvPr id="0" name=""/>
        <dsp:cNvSpPr/>
      </dsp:nvSpPr>
      <dsp:spPr>
        <a:xfrm>
          <a:off x="2281497" y="2858952"/>
          <a:ext cx="9125989" cy="898397"/>
        </a:xfrm>
        <a:prstGeom prst="rect">
          <a:avLst/>
        </a:prstGeom>
        <a:solidFill>
          <a:schemeClr val="accent2">
            <a:tint val="40000"/>
            <a:alpha val="90000"/>
            <a:hueOff val="-636919"/>
            <a:satOff val="-56510"/>
            <a:lumOff val="-577"/>
            <a:alphaOff val="0"/>
          </a:schemeClr>
        </a:solidFill>
        <a:ln w="12700" cap="flat" cmpd="sng" algn="ctr">
          <a:solidFill>
            <a:schemeClr val="accent2">
              <a:tint val="40000"/>
              <a:alpha val="90000"/>
              <a:hueOff val="-636919"/>
              <a:satOff val="-56510"/>
              <a:lumOff val="-57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7070" tIns="228193" rIns="177070" bIns="228193" numCol="1" spcCol="1270" anchor="ctr" anchorCtr="0">
          <a:noAutofit/>
        </a:bodyPr>
        <a:lstStyle/>
        <a:p>
          <a:pPr marL="0" lvl="0" indent="0" algn="l" defTabSz="1022350" rtl="0">
            <a:lnSpc>
              <a:spcPct val="90000"/>
            </a:lnSpc>
            <a:spcBef>
              <a:spcPct val="0"/>
            </a:spcBef>
            <a:spcAft>
              <a:spcPct val="35000"/>
            </a:spcAft>
            <a:buNone/>
          </a:pPr>
          <a:r>
            <a:rPr lang="en-US" sz="2300" kern="1200" dirty="0"/>
            <a:t>Remove any personal or confidential data once completed our research</a:t>
          </a:r>
          <a:r>
            <a:rPr lang="en-US" sz="2300" kern="1200" dirty="0">
              <a:latin typeface="Calibri Light" panose="020F0302020204030204"/>
            </a:rPr>
            <a:t> </a:t>
          </a:r>
          <a:endParaRPr lang="en-US" sz="2300" kern="1200" dirty="0"/>
        </a:p>
      </dsp:txBody>
      <dsp:txXfrm>
        <a:off x="2281497" y="2858952"/>
        <a:ext cx="9125989" cy="898397"/>
      </dsp:txXfrm>
    </dsp:sp>
    <dsp:sp modelId="{4E0B52C5-F34D-4F08-A390-1C30F7B8661C}">
      <dsp:nvSpPr>
        <dsp:cNvPr id="0" name=""/>
        <dsp:cNvSpPr/>
      </dsp:nvSpPr>
      <dsp:spPr>
        <a:xfrm>
          <a:off x="0" y="2858952"/>
          <a:ext cx="2281497" cy="898397"/>
        </a:xfrm>
        <a:prstGeom prst="rect">
          <a:avLst/>
        </a:prstGeom>
        <a:solidFill>
          <a:schemeClr val="accent2">
            <a:hueOff val="-1091522"/>
            <a:satOff val="-62946"/>
            <a:lumOff val="6471"/>
            <a:alphaOff val="0"/>
          </a:schemeClr>
        </a:solidFill>
        <a:ln w="12700" cap="flat" cmpd="sng" algn="ctr">
          <a:solidFill>
            <a:schemeClr val="accent2">
              <a:hueOff val="-1091522"/>
              <a:satOff val="-62946"/>
              <a:lumOff val="6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729" tIns="88742" rIns="120729" bIns="88742" numCol="1" spcCol="1270" anchor="ctr" anchorCtr="0">
          <a:noAutofit/>
        </a:bodyPr>
        <a:lstStyle/>
        <a:p>
          <a:pPr marL="0" lvl="0" indent="0" algn="ctr" defTabSz="1244600">
            <a:lnSpc>
              <a:spcPct val="90000"/>
            </a:lnSpc>
            <a:spcBef>
              <a:spcPct val="0"/>
            </a:spcBef>
            <a:spcAft>
              <a:spcPct val="35000"/>
            </a:spcAft>
            <a:buNone/>
          </a:pPr>
          <a:r>
            <a:rPr lang="en-US" sz="2800" kern="1200" dirty="0"/>
            <a:t>Remove</a:t>
          </a:r>
        </a:p>
      </dsp:txBody>
      <dsp:txXfrm>
        <a:off x="0" y="2858952"/>
        <a:ext cx="2281497" cy="898397"/>
      </dsp:txXfrm>
    </dsp:sp>
    <dsp:sp modelId="{4232A3D9-0A4B-4AE2-BD94-483CE2A6FAA9}">
      <dsp:nvSpPr>
        <dsp:cNvPr id="0" name=""/>
        <dsp:cNvSpPr/>
      </dsp:nvSpPr>
      <dsp:spPr>
        <a:xfrm>
          <a:off x="2281497" y="3811254"/>
          <a:ext cx="9125989" cy="898397"/>
        </a:xfrm>
        <a:prstGeom prst="rect">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7070" tIns="228193" rIns="177070" bIns="228193" numCol="1" spcCol="1270" anchor="ctr" anchorCtr="0">
          <a:noAutofit/>
        </a:bodyPr>
        <a:lstStyle/>
        <a:p>
          <a:pPr marL="0" lvl="0" indent="0" algn="l" defTabSz="1022350">
            <a:lnSpc>
              <a:spcPct val="90000"/>
            </a:lnSpc>
            <a:spcBef>
              <a:spcPct val="0"/>
            </a:spcBef>
            <a:spcAft>
              <a:spcPct val="35000"/>
            </a:spcAft>
            <a:buNone/>
          </a:pPr>
          <a:r>
            <a:rPr lang="en-US" sz="2300" kern="1200" dirty="0"/>
            <a:t>Ask for consent before we carry out any proposed research. </a:t>
          </a:r>
        </a:p>
      </dsp:txBody>
      <dsp:txXfrm>
        <a:off x="2281497" y="3811254"/>
        <a:ext cx="9125989" cy="898397"/>
      </dsp:txXfrm>
    </dsp:sp>
    <dsp:sp modelId="{802506EC-A63B-4D84-82C5-D6E347C0F192}">
      <dsp:nvSpPr>
        <dsp:cNvPr id="0" name=""/>
        <dsp:cNvSpPr/>
      </dsp:nvSpPr>
      <dsp:spPr>
        <a:xfrm>
          <a:off x="0" y="3813302"/>
          <a:ext cx="2281497" cy="898397"/>
        </a:xfrm>
        <a:prstGeom prst="rect">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729" tIns="88742" rIns="120729" bIns="88742" numCol="1" spcCol="1270" anchor="ctr" anchorCtr="0">
          <a:noAutofit/>
        </a:bodyPr>
        <a:lstStyle/>
        <a:p>
          <a:pPr marL="0" lvl="0" indent="0" algn="ctr" defTabSz="1244600">
            <a:lnSpc>
              <a:spcPct val="90000"/>
            </a:lnSpc>
            <a:spcBef>
              <a:spcPct val="0"/>
            </a:spcBef>
            <a:spcAft>
              <a:spcPct val="35000"/>
            </a:spcAft>
            <a:buNone/>
          </a:pPr>
          <a:r>
            <a:rPr lang="en-US" sz="2800" kern="1200" dirty="0"/>
            <a:t>Ask</a:t>
          </a:r>
        </a:p>
      </dsp:txBody>
      <dsp:txXfrm>
        <a:off x="0" y="3813302"/>
        <a:ext cx="2281497" cy="898397"/>
      </dsp:txXfrm>
    </dsp:sp>
  </dsp:spTree>
</dsp:drawing>
</file>

<file path=ppt/diagrams/layout1.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44EF1DA-77DB-4DC6-9700-3D1AC234295C}" type="datetimeFigureOut">
              <a:rPr lang="en-GB" smtClean="0"/>
              <a:t>22/02/2023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4CA27A7-08EE-4917-A9A0-A61B734F2B51}" type="slidenum">
              <a:rPr lang="en-GB" smtClean="0"/>
              <a:t>‹#›</a:t>
            </a:fld>
            <a:endParaRPr lang="en-GB"/>
          </a:p>
        </p:txBody>
      </p:sp>
    </p:spTree>
    <p:extLst>
      <p:ext uri="{BB962C8B-B14F-4D97-AF65-F5344CB8AC3E}">
        <p14:creationId xmlns:p14="http://schemas.microsoft.com/office/powerpoint/2010/main" val="2236135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4CA27A7-08EE-4917-A9A0-A61B734F2B51}" type="slidenum">
              <a:rPr lang="en-GB" smtClean="0"/>
              <a:t>9</a:t>
            </a:fld>
            <a:endParaRPr lang="en-GB"/>
          </a:p>
        </p:txBody>
      </p:sp>
    </p:spTree>
    <p:extLst>
      <p:ext uri="{BB962C8B-B14F-4D97-AF65-F5344CB8AC3E}">
        <p14:creationId xmlns:p14="http://schemas.microsoft.com/office/powerpoint/2010/main" val="20711179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4CA27A7-08EE-4917-A9A0-A61B734F2B51}" type="slidenum">
              <a:rPr lang="en-GB" smtClean="0"/>
              <a:t>10</a:t>
            </a:fld>
            <a:endParaRPr lang="en-GB"/>
          </a:p>
        </p:txBody>
      </p:sp>
    </p:spTree>
    <p:extLst>
      <p:ext uri="{BB962C8B-B14F-4D97-AF65-F5344CB8AC3E}">
        <p14:creationId xmlns:p14="http://schemas.microsoft.com/office/powerpoint/2010/main" val="7852919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4CA27A7-08EE-4917-A9A0-A61B734F2B51}" type="slidenum">
              <a:rPr lang="en-GB" smtClean="0"/>
              <a:t>12</a:t>
            </a:fld>
            <a:endParaRPr lang="en-GB"/>
          </a:p>
        </p:txBody>
      </p:sp>
    </p:spTree>
    <p:extLst>
      <p:ext uri="{BB962C8B-B14F-4D97-AF65-F5344CB8AC3E}">
        <p14:creationId xmlns:p14="http://schemas.microsoft.com/office/powerpoint/2010/main" val="19352280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2/22/2023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3034503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446184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2/22/2023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51742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2/22/2023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1182375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2/22/2023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7015521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2/22/2023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032401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2/22/2023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6019998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2/22/2023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656369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2/22/2023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2521688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4573690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381429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2/22/2023</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3460148194"/>
      </p:ext>
    </p:extLst>
  </p:cSld>
  <p:clrMap bg1="lt1" tx1="dk1" bg2="lt2" tx2="dk2" accent1="accent1" accent2="accent2" accent3="accent3" accent4="accent4" accent5="accent5" accent6="accent6" hlink="hlink" folHlink="folHlink"/>
  <p:sldLayoutIdLst>
    <p:sldLayoutId id="2147484005" r:id="rId1"/>
    <p:sldLayoutId id="2147484006" r:id="rId2"/>
    <p:sldLayoutId id="2147484007" r:id="rId3"/>
    <p:sldLayoutId id="2147484008" r:id="rId4"/>
    <p:sldLayoutId id="2147484009" r:id="rId5"/>
    <p:sldLayoutId id="2147484010" r:id="rId6"/>
    <p:sldLayoutId id="2147484011" r:id="rId7"/>
    <p:sldLayoutId id="2147484012" r:id="rId8"/>
    <p:sldLayoutId id="2147484013" r:id="rId9"/>
    <p:sldLayoutId id="2147484014" r:id="rId10"/>
    <p:sldLayoutId id="214748401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5.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doi.org/10.1177/0950422220902978" TargetMode="External"/><Relationship Id="rId2" Type="http://schemas.openxmlformats.org/officeDocument/2006/relationships/hyperlink" Target="https://www.gov.uk/government/publications/quantifying-the-uk-data-skills-gap/quantifying-the-uk-data-skills-gap-full-report#conclusionsobservations" TargetMode="External"/><Relationship Id="rId1" Type="http://schemas.openxmlformats.org/officeDocument/2006/relationships/slideLayout" Target="../slideLayouts/slideLayout2.xml"/><Relationship Id="rId4" Type="http://schemas.openxmlformats.org/officeDocument/2006/relationships/hyperlink" Target="https://doi.org/10.1051/itmconf/2022410300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838201" y="365125"/>
            <a:ext cx="3816095" cy="1938076"/>
          </a:xfrm>
        </p:spPr>
        <p:txBody>
          <a:bodyPr vert="horz" lIns="91440" tIns="45720" rIns="91440" bIns="45720" rtlCol="0" anchor="ctr">
            <a:normAutofit/>
          </a:bodyPr>
          <a:lstStyle/>
          <a:p>
            <a:pPr algn="l"/>
            <a:r>
              <a:rPr lang="en-US" sz="4400" b="1" kern="1200" dirty="0">
                <a:solidFill>
                  <a:schemeClr val="tx1"/>
                </a:solidFill>
                <a:latin typeface="+mj-lt"/>
                <a:ea typeface="+mj-ea"/>
                <a:cs typeface="+mj-cs"/>
              </a:rPr>
              <a:t>Are digital skills important for study and work?</a:t>
            </a:r>
          </a:p>
        </p:txBody>
      </p:sp>
      <p:sp>
        <p:nvSpPr>
          <p:cNvPr id="3" name="Subtitle 2"/>
          <p:cNvSpPr>
            <a:spLocks noGrp="1"/>
          </p:cNvSpPr>
          <p:nvPr>
            <p:ph type="subTitle" idx="1"/>
          </p:nvPr>
        </p:nvSpPr>
        <p:spPr>
          <a:xfrm>
            <a:off x="219975" y="2482589"/>
            <a:ext cx="5397605" cy="3694373"/>
          </a:xfrm>
        </p:spPr>
        <p:txBody>
          <a:bodyPr vert="horz" lIns="91440" tIns="45720" rIns="91440" bIns="45720" rtlCol="0" anchor="t">
            <a:normAutofit fontScale="92500" lnSpcReduction="10000"/>
          </a:bodyPr>
          <a:lstStyle/>
          <a:p>
            <a:pPr indent="-228600" algn="l">
              <a:buFont typeface="Arial" panose="020B0604020202020204" pitchFamily="34" charset="0"/>
              <a:buChar char="•"/>
            </a:pPr>
            <a:r>
              <a:rPr lang="en-US" sz="1600" b="1" u="sng" dirty="0"/>
              <a:t>Student: Tahira Aziz: 2216458</a:t>
            </a:r>
            <a:endParaRPr lang="en-US" sz="1600" u="sng">
              <a:cs typeface="Calibri"/>
            </a:endParaRPr>
          </a:p>
          <a:p>
            <a:pPr indent="-228600" algn="l">
              <a:buFont typeface="Arial" panose="020B0604020202020204" pitchFamily="34" charset="0"/>
              <a:buChar char="•"/>
            </a:pPr>
            <a:r>
              <a:rPr lang="en-US" sz="1600" b="1" u="sng" dirty="0"/>
              <a:t>Student: Shamma Zaman: 2224318</a:t>
            </a:r>
            <a:endParaRPr lang="en-US" sz="1600" b="1" u="sng">
              <a:cs typeface="Calibri"/>
            </a:endParaRPr>
          </a:p>
          <a:p>
            <a:pPr indent="-228600" algn="l">
              <a:buFont typeface="Arial" panose="020B0604020202020204" pitchFamily="34" charset="0"/>
              <a:buChar char="•"/>
            </a:pPr>
            <a:r>
              <a:rPr lang="en-US" sz="1600" b="1" u="sng" dirty="0"/>
              <a:t>Hira Asma Rafi: 2209694</a:t>
            </a:r>
            <a:endParaRPr lang="en-US" sz="1600" b="1" u="sng">
              <a:cs typeface="Calibri"/>
            </a:endParaRPr>
          </a:p>
          <a:p>
            <a:pPr indent="-228600" algn="l">
              <a:buFont typeface="Arial" panose="020B0604020202020204" pitchFamily="34" charset="0"/>
              <a:buChar char="•"/>
            </a:pPr>
            <a:r>
              <a:rPr lang="en-US" sz="1600" b="1" u="sng" dirty="0"/>
              <a:t>Module Code: LCHS4002</a:t>
            </a:r>
            <a:endParaRPr lang="en-US" sz="1600" b="1" u="sng">
              <a:cs typeface="Calibri"/>
            </a:endParaRPr>
          </a:p>
          <a:p>
            <a:pPr indent="-228600" algn="l">
              <a:buFont typeface="Arial" panose="020B0604020202020204" pitchFamily="34" charset="0"/>
              <a:buChar char="•"/>
            </a:pPr>
            <a:r>
              <a:rPr lang="en-US" sz="1600" b="1" u="sng" dirty="0"/>
              <a:t>Module title: Digital Skills and</a:t>
            </a:r>
            <a:endParaRPr lang="en-US" sz="1600" b="1" u="sng">
              <a:cs typeface="Calibri"/>
            </a:endParaRPr>
          </a:p>
          <a:p>
            <a:pPr indent="-228600" algn="l">
              <a:buFont typeface="Arial" panose="020B0604020202020204" pitchFamily="34" charset="0"/>
              <a:buChar char="•"/>
            </a:pPr>
            <a:r>
              <a:rPr lang="en-US" sz="1600" b="1" u="sng" dirty="0"/>
              <a:t> Research Methods.</a:t>
            </a:r>
            <a:endParaRPr lang="en-US" sz="1600">
              <a:cs typeface="Calibri"/>
            </a:endParaRPr>
          </a:p>
          <a:p>
            <a:pPr indent="-228600" algn="l">
              <a:buFont typeface="Arial" panose="020B0604020202020204" pitchFamily="34" charset="0"/>
              <a:buChar char="•"/>
            </a:pPr>
            <a:r>
              <a:rPr lang="en-US" sz="1600" b="1" u="sng" dirty="0"/>
              <a:t>Lecturer: Neale Haddon</a:t>
            </a:r>
            <a:endParaRPr lang="en-US" sz="1600" b="1" u="sng" dirty="0">
              <a:cs typeface="Calibri"/>
            </a:endParaRPr>
          </a:p>
          <a:p>
            <a:pPr indent="-228600" algn="l">
              <a:buFont typeface="Arial" panose="020B0604020202020204" pitchFamily="34" charset="0"/>
              <a:buChar char="•"/>
            </a:pPr>
            <a:endParaRPr lang="en-US" sz="1300"/>
          </a:p>
          <a:p>
            <a:pPr indent="-228600" algn="l">
              <a:buFont typeface="Arial" panose="020B0604020202020204" pitchFamily="34" charset="0"/>
              <a:buChar char="•"/>
            </a:pPr>
            <a:endParaRPr lang="en-US" sz="1300"/>
          </a:p>
          <a:p>
            <a:pPr indent="-228600" algn="l">
              <a:buFont typeface="Arial" panose="020B0604020202020204" pitchFamily="34" charset="0"/>
              <a:buChar char="•"/>
            </a:pPr>
            <a:r>
              <a:rPr lang="en-US" sz="1300" dirty="0"/>
              <a:t>                             </a:t>
            </a:r>
            <a:endParaRPr lang="en-US" sz="1300" dirty="0">
              <a:cs typeface="Calibri"/>
            </a:endParaRPr>
          </a:p>
          <a:p>
            <a:pPr indent="-228600" algn="l">
              <a:buFont typeface="Arial" panose="020B0604020202020204" pitchFamily="34" charset="0"/>
              <a:buChar char="•"/>
            </a:pPr>
            <a:endParaRPr lang="en-US" sz="1300"/>
          </a:p>
          <a:p>
            <a:pPr indent="-228600" algn="l">
              <a:buFont typeface="Arial" panose="020B0604020202020204" pitchFamily="34" charset="0"/>
              <a:buChar char="•"/>
            </a:pPr>
            <a:r>
              <a:rPr lang="en-US" sz="1300" dirty="0"/>
              <a:t>Tahira Aziz 2216458</a:t>
            </a:r>
          </a:p>
          <a:p>
            <a:pPr indent="-228600" algn="l">
              <a:buFont typeface="Arial" panose="020B0604020202020204" pitchFamily="34" charset="0"/>
              <a:buChar char="•"/>
            </a:pPr>
            <a:endParaRPr lang="en-US" sz="1300"/>
          </a:p>
          <a:p>
            <a:pPr indent="-228600" algn="l">
              <a:buFont typeface="Arial" panose="020B0604020202020204" pitchFamily="34" charset="0"/>
              <a:buChar char="•"/>
            </a:pPr>
            <a:endParaRPr lang="en-US" sz="1300"/>
          </a:p>
        </p:txBody>
      </p:sp>
      <p:pic>
        <p:nvPicPr>
          <p:cNvPr id="4" name="Picture 3" descr="Blue and pink paint mixture">
            <a:extLst>
              <a:ext uri="{FF2B5EF4-FFF2-40B4-BE49-F238E27FC236}">
                <a16:creationId xmlns:a16="http://schemas.microsoft.com/office/drawing/2014/main" id="{9A8D33DC-78CA-86A0-6038-62B64665E49E}"/>
              </a:ext>
            </a:extLst>
          </p:cNvPr>
          <p:cNvPicPr>
            <a:picLocks noChangeAspect="1"/>
          </p:cNvPicPr>
          <p:nvPr/>
        </p:nvPicPr>
        <p:blipFill rotWithShape="1">
          <a:blip r:embed="rId2"/>
          <a:srcRect t="24055" r="-1" b="-1"/>
          <a:stretch/>
        </p:blipFill>
        <p:spPr>
          <a:xfrm>
            <a:off x="4904316" y="-4"/>
            <a:ext cx="7287684" cy="3694372"/>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p:spPr>
      </p:pic>
      <p:pic>
        <p:nvPicPr>
          <p:cNvPr id="8" name="Picture 8" descr="A picture containing text, electronics, person, circuit&#10;&#10;Description automatically generated">
            <a:extLst>
              <a:ext uri="{FF2B5EF4-FFF2-40B4-BE49-F238E27FC236}">
                <a16:creationId xmlns:a16="http://schemas.microsoft.com/office/drawing/2014/main" id="{E0A059EA-E4FA-17C1-9C08-2D09D13AD60C}"/>
              </a:ext>
            </a:extLst>
          </p:cNvPr>
          <p:cNvPicPr>
            <a:picLocks noChangeAspect="1"/>
          </p:cNvPicPr>
          <p:nvPr/>
        </p:nvPicPr>
        <p:blipFill rotWithShape="1">
          <a:blip r:embed="rId3"/>
          <a:srcRect t="14795" b="12522"/>
          <a:stretch/>
        </p:blipFill>
        <p:spPr>
          <a:xfrm>
            <a:off x="4726728" y="3802961"/>
            <a:ext cx="7472381" cy="3055043"/>
          </a:xfrm>
          <a:custGeom>
            <a:avLst/>
            <a:gdLst/>
            <a:ahLst/>
            <a:cxnLst/>
            <a:rect l="l" t="t" r="r" b="b"/>
            <a:pathLst>
              <a:path w="7472381" h="3055043">
                <a:moveTo>
                  <a:pt x="638975" y="0"/>
                </a:moveTo>
                <a:lnTo>
                  <a:pt x="7472381" y="0"/>
                </a:lnTo>
                <a:lnTo>
                  <a:pt x="7472381" y="2579984"/>
                </a:lnTo>
                <a:lnTo>
                  <a:pt x="7472381" y="3055043"/>
                </a:lnTo>
                <a:lnTo>
                  <a:pt x="6992676"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p:spPr>
      </p:pic>
      <p:sp>
        <p:nvSpPr>
          <p:cNvPr id="7" name="TextBox 6">
            <a:extLst>
              <a:ext uri="{FF2B5EF4-FFF2-40B4-BE49-F238E27FC236}">
                <a16:creationId xmlns:a16="http://schemas.microsoft.com/office/drawing/2014/main" id="{C778732A-FD76-C837-CB46-422651DA5807}"/>
              </a:ext>
            </a:extLst>
          </p:cNvPr>
          <p:cNvSpPr txBox="1"/>
          <p:nvPr/>
        </p:nvSpPr>
        <p:spPr>
          <a:xfrm>
            <a:off x="3206336" y="5056908"/>
            <a:ext cx="1810987"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spcAft>
                <a:spcPts val="600"/>
              </a:spcAft>
            </a:pPr>
            <a:r>
              <a:rPr lang="en-GB" sz="800">
                <a:ea typeface="+mn-lt"/>
                <a:cs typeface="+mn-lt"/>
              </a:rPr>
              <a:t>https://www.forbes.com/sites/bernardmarr/2022/07/22/the-4-digital-skills-everyone-will-need-for-the-future-of-work/?sh=4bd0f113a7e2</a:t>
            </a:r>
            <a:endParaRPr lang="en-US" sz="800">
              <a:cs typeface="Calibri"/>
            </a:endParaRP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200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par>
                                <p:cTn id="9" presetID="1" presetClass="entr" presetSubtype="0" fill="hold" grpId="0" nodeType="withEffect">
                                  <p:stCondLst>
                                    <p:cond delay="100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77A5DA-7C3A-DD39-ABD5-12CCB570CFF6}"/>
              </a:ext>
            </a:extLst>
          </p:cNvPr>
          <p:cNvSpPr>
            <a:spLocks noGrp="1"/>
          </p:cNvSpPr>
          <p:nvPr>
            <p:ph type="title"/>
          </p:nvPr>
        </p:nvSpPr>
        <p:spPr>
          <a:xfrm>
            <a:off x="572493" y="238539"/>
            <a:ext cx="11018520" cy="1434415"/>
          </a:xfrm>
        </p:spPr>
        <p:txBody>
          <a:bodyPr anchor="b">
            <a:normAutofit fontScale="90000"/>
          </a:bodyPr>
          <a:lstStyle/>
          <a:p>
            <a:br>
              <a:rPr lang="en-GB" sz="4600" b="1" dirty="0">
                <a:latin typeface="Arial Nova"/>
                <a:cs typeface="Calibri Light"/>
              </a:rPr>
            </a:br>
            <a:br>
              <a:rPr lang="en-GB" sz="4600" b="1" dirty="0">
                <a:latin typeface="Arial Nova"/>
                <a:cs typeface="Calibri Light"/>
              </a:rPr>
            </a:br>
            <a:r>
              <a:rPr lang="en-GB" sz="4600" b="1" dirty="0">
                <a:latin typeface="Arial Nova"/>
                <a:cs typeface="Calibri Light"/>
              </a:rPr>
              <a:t>Introduction:</a:t>
            </a:r>
            <a:br>
              <a:rPr lang="en-GB" sz="4600" b="1" dirty="0">
                <a:latin typeface="Arial Nova"/>
                <a:cs typeface="Calibri Light"/>
              </a:rPr>
            </a:br>
            <a:r>
              <a:rPr lang="en-GB" sz="4600" b="1" dirty="0">
                <a:latin typeface="Arial Nova"/>
                <a:cs typeface="Calibri Light"/>
              </a:rPr>
              <a:t>Which Digital skill do UWTSD students think is most important?</a:t>
            </a:r>
          </a:p>
        </p:txBody>
      </p:sp>
      <p:sp>
        <p:nvSpPr>
          <p:cNvPr id="3" name="Content Placeholder 2">
            <a:extLst>
              <a:ext uri="{FF2B5EF4-FFF2-40B4-BE49-F238E27FC236}">
                <a16:creationId xmlns:a16="http://schemas.microsoft.com/office/drawing/2014/main" id="{D30A9DE0-CD1C-06B2-275D-DB97E7A7055F}"/>
              </a:ext>
            </a:extLst>
          </p:cNvPr>
          <p:cNvSpPr>
            <a:spLocks noGrp="1"/>
          </p:cNvSpPr>
          <p:nvPr>
            <p:ph idx="1"/>
          </p:nvPr>
        </p:nvSpPr>
        <p:spPr>
          <a:xfrm>
            <a:off x="572493" y="2071316"/>
            <a:ext cx="6713552" cy="4119172"/>
          </a:xfrm>
        </p:spPr>
        <p:txBody>
          <a:bodyPr vert="horz" lIns="91440" tIns="45720" rIns="91440" bIns="45720" rtlCol="0" anchor="t">
            <a:normAutofit/>
          </a:bodyPr>
          <a:lstStyle/>
          <a:p>
            <a:endParaRPr lang="en-GB" sz="2000"/>
          </a:p>
          <a:p>
            <a:endParaRPr lang="en-GB" sz="2000">
              <a:cs typeface="Calibri"/>
            </a:endParaRPr>
          </a:p>
          <a:p>
            <a:endParaRPr lang="en-GB" sz="2000">
              <a:cs typeface="Calibri"/>
            </a:endParaRPr>
          </a:p>
          <a:p>
            <a:endParaRPr lang="en-GB" sz="2000">
              <a:cs typeface="Calibri"/>
            </a:endParaRPr>
          </a:p>
          <a:p>
            <a:endParaRPr lang="en-GB" sz="2000">
              <a:cs typeface="Calibri"/>
            </a:endParaRPr>
          </a:p>
          <a:p>
            <a:endParaRPr lang="en-GB" sz="2000">
              <a:cs typeface="Calibri"/>
            </a:endParaRPr>
          </a:p>
          <a:p>
            <a:endParaRPr lang="en-GB" sz="2000">
              <a:cs typeface="Calibri"/>
            </a:endParaRPr>
          </a:p>
          <a:p>
            <a:endParaRPr lang="en-GB" sz="2000">
              <a:cs typeface="Calibri"/>
            </a:endParaRPr>
          </a:p>
          <a:p>
            <a:pPr marL="0" indent="0">
              <a:buNone/>
            </a:pPr>
            <a:r>
              <a:rPr lang="en-GB" sz="2000" b="1" dirty="0">
                <a:cs typeface="Calibri"/>
              </a:rPr>
              <a:t>Tahira Aziz</a:t>
            </a:r>
          </a:p>
          <a:p>
            <a:pPr marL="0" indent="0">
              <a:buNone/>
            </a:pPr>
            <a:r>
              <a:rPr lang="en-GB" sz="2000" b="1" dirty="0">
                <a:cs typeface="Calibri"/>
              </a:rPr>
              <a:t>Student Number:2216458</a:t>
            </a:r>
          </a:p>
        </p:txBody>
      </p:sp>
      <p:pic>
        <p:nvPicPr>
          <p:cNvPr id="6" name="Picture 6" descr="Icon&#10;&#10;Description automatically generated">
            <a:extLst>
              <a:ext uri="{FF2B5EF4-FFF2-40B4-BE49-F238E27FC236}">
                <a16:creationId xmlns:a16="http://schemas.microsoft.com/office/drawing/2014/main" id="{975B887D-B151-4E78-DB8F-CDCDB01B0784}"/>
              </a:ext>
            </a:extLst>
          </p:cNvPr>
          <p:cNvPicPr>
            <a:picLocks noChangeAspect="1"/>
          </p:cNvPicPr>
          <p:nvPr/>
        </p:nvPicPr>
        <p:blipFill rotWithShape="1">
          <a:blip r:embed="rId2"/>
          <a:srcRect r="3792" b="-3"/>
          <a:stretch/>
        </p:blipFill>
        <p:spPr>
          <a:xfrm>
            <a:off x="7675658" y="2093976"/>
            <a:ext cx="3941064" cy="4096512"/>
          </a:xfrm>
          <a:prstGeom prst="rect">
            <a:avLst/>
          </a:prstGeom>
        </p:spPr>
      </p:pic>
      <p:sp>
        <p:nvSpPr>
          <p:cNvPr id="5" name="TextBox 4">
            <a:extLst>
              <a:ext uri="{FF2B5EF4-FFF2-40B4-BE49-F238E27FC236}">
                <a16:creationId xmlns:a16="http://schemas.microsoft.com/office/drawing/2014/main" id="{2E63F5D4-BCE6-3FA7-01F2-2503E6A19A89}"/>
              </a:ext>
            </a:extLst>
          </p:cNvPr>
          <p:cNvSpPr txBox="1"/>
          <p:nvPr/>
        </p:nvSpPr>
        <p:spPr>
          <a:xfrm>
            <a:off x="7675658" y="5780837"/>
            <a:ext cx="3941064" cy="409651"/>
          </a:xfrm>
          <a:prstGeom prst="rect">
            <a:avLst/>
          </a:prstGeom>
          <a:solidFill>
            <a:srgbClr val="000000">
              <a:alpha val="50000"/>
            </a:srgbClr>
          </a:solid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spcAft>
                <a:spcPts val="600"/>
              </a:spcAft>
            </a:pPr>
            <a:r>
              <a:rPr lang="en-US" sz="1250">
                <a:solidFill>
                  <a:srgbClr val="FFFFFF"/>
                </a:solidFill>
              </a:rPr>
              <a:t>https://www.flaticon.com/free-icon/skills_1876397</a:t>
            </a:r>
          </a:p>
        </p:txBody>
      </p:sp>
      <p:sp>
        <p:nvSpPr>
          <p:cNvPr id="9" name="TextBox 8">
            <a:extLst>
              <a:ext uri="{FF2B5EF4-FFF2-40B4-BE49-F238E27FC236}">
                <a16:creationId xmlns:a16="http://schemas.microsoft.com/office/drawing/2014/main" id="{12651B7C-D889-C24D-DCF2-E9A8FCBF6DC8}"/>
              </a:ext>
            </a:extLst>
          </p:cNvPr>
          <p:cNvSpPr txBox="1"/>
          <p:nvPr/>
        </p:nvSpPr>
        <p:spPr>
          <a:xfrm>
            <a:off x="5135217" y="2948608"/>
            <a:ext cx="2087217"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l">
              <a:buFont typeface="Arial"/>
              <a:buChar char="•"/>
            </a:pPr>
            <a:r>
              <a:rPr lang="en-GB" b="1" dirty="0">
                <a:cs typeface="Calibri"/>
              </a:rPr>
              <a:t>Rationale</a:t>
            </a:r>
            <a:endParaRPr lang="en-US"/>
          </a:p>
          <a:p>
            <a:pPr marL="285750" indent="-285750">
              <a:buFont typeface="Arial"/>
              <a:buChar char="•"/>
            </a:pPr>
            <a:r>
              <a:rPr lang="en-GB" b="1" dirty="0">
                <a:cs typeface="Calibri"/>
              </a:rPr>
              <a:t>Literature research</a:t>
            </a:r>
          </a:p>
          <a:p>
            <a:pPr marL="285750" indent="-285750">
              <a:buFont typeface="Arial"/>
              <a:buChar char="•"/>
            </a:pPr>
            <a:r>
              <a:rPr lang="en-GB" b="1" dirty="0">
                <a:cs typeface="Calibri"/>
              </a:rPr>
              <a:t>Purposed Method</a:t>
            </a:r>
          </a:p>
          <a:p>
            <a:pPr marL="285750" indent="-285750">
              <a:buFont typeface="Arial"/>
              <a:buChar char="•"/>
            </a:pPr>
            <a:r>
              <a:rPr lang="en-GB" b="1" dirty="0">
                <a:cs typeface="Calibri"/>
              </a:rPr>
              <a:t>Ethical consideration</a:t>
            </a:r>
          </a:p>
          <a:p>
            <a:pPr marL="285750" indent="-285750">
              <a:buFont typeface="Arial"/>
              <a:buChar char="•"/>
            </a:pPr>
            <a:r>
              <a:rPr lang="en-GB" b="1" dirty="0">
                <a:cs typeface="Calibri"/>
              </a:rPr>
              <a:t>Timeline</a:t>
            </a:r>
          </a:p>
          <a:p>
            <a:pPr marL="285750" indent="-285750">
              <a:buFont typeface="Arial"/>
              <a:buChar char="•"/>
            </a:pPr>
            <a:r>
              <a:rPr lang="en-GB" b="1" dirty="0">
                <a:cs typeface="Calibri"/>
              </a:rPr>
              <a:t>Hypothesis</a:t>
            </a:r>
          </a:p>
          <a:p>
            <a:endParaRPr lang="en-GB" dirty="0">
              <a:cs typeface="Calibri"/>
            </a:endParaRPr>
          </a:p>
        </p:txBody>
      </p:sp>
      <p:graphicFrame>
        <p:nvGraphicFramePr>
          <p:cNvPr id="34" name="TextBox 6">
            <a:extLst>
              <a:ext uri="{FF2B5EF4-FFF2-40B4-BE49-F238E27FC236}">
                <a16:creationId xmlns:a16="http://schemas.microsoft.com/office/drawing/2014/main" id="{835DC091-0A3B-DA88-AAC3-CE314AE84210}"/>
              </a:ext>
            </a:extLst>
          </p:cNvPr>
          <p:cNvGraphicFramePr/>
          <p:nvPr>
            <p:extLst>
              <p:ext uri="{D42A27DB-BD31-4B8C-83A1-F6EECF244321}">
                <p14:modId xmlns:p14="http://schemas.microsoft.com/office/powerpoint/2010/main" val="2863775883"/>
              </p:ext>
            </p:extLst>
          </p:nvPr>
        </p:nvGraphicFramePr>
        <p:xfrm>
          <a:off x="1400229" y="1231139"/>
          <a:ext cx="3871260" cy="50783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290829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4"/>
                                        </p:tgtEl>
                                        <p:attrNameLst>
                                          <p:attrName>style.visibility</p:attrName>
                                        </p:attrNameLst>
                                      </p:cBhvr>
                                      <p:to>
                                        <p:strVal val="visible"/>
                                      </p:to>
                                    </p:set>
                                    <p:anim calcmode="lin" valueType="num">
                                      <p:cBhvr additive="base">
                                        <p:cTn id="7" dur="500" fill="hold"/>
                                        <p:tgtEl>
                                          <p:spTgt spid="34"/>
                                        </p:tgtEl>
                                        <p:attrNameLst>
                                          <p:attrName>ppt_x</p:attrName>
                                        </p:attrNameLst>
                                      </p:cBhvr>
                                      <p:tavLst>
                                        <p:tav tm="0">
                                          <p:val>
                                            <p:strVal val="#ppt_x"/>
                                          </p:val>
                                        </p:tav>
                                        <p:tav tm="100000">
                                          <p:val>
                                            <p:strVal val="#ppt_x"/>
                                          </p:val>
                                        </p:tav>
                                      </p:tavLst>
                                    </p:anim>
                                    <p:anim calcmode="lin" valueType="num">
                                      <p:cBhvr additive="base">
                                        <p:cTn id="8" dur="500" fill="hold"/>
                                        <p:tgtEl>
                                          <p:spTgt spid="3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9"/>
                                        </p:tgtEl>
                                        <p:attrNameLst>
                                          <p:attrName>style.visibility</p:attrName>
                                        </p:attrNameLst>
                                      </p:cBhvr>
                                      <p:to>
                                        <p:strVal val="visible"/>
                                      </p:to>
                                    </p:set>
                                    <p:anim calcmode="lin" valueType="num">
                                      <p:cBhvr additive="base">
                                        <p:cTn id="13" dur="500" fill="hold"/>
                                        <p:tgtEl>
                                          <p:spTgt spid="9"/>
                                        </p:tgtEl>
                                        <p:attrNameLst>
                                          <p:attrName>ppt_x</p:attrName>
                                        </p:attrNameLst>
                                      </p:cBhvr>
                                      <p:tavLst>
                                        <p:tav tm="0">
                                          <p:val>
                                            <p:strVal val="#ppt_x"/>
                                          </p:val>
                                        </p:tav>
                                        <p:tav tm="100000">
                                          <p:val>
                                            <p:strVal val="#ppt_x"/>
                                          </p:val>
                                        </p:tav>
                                      </p:tavLst>
                                    </p:anim>
                                    <p:anim calcmode="lin" valueType="num">
                                      <p:cBhvr additive="base">
                                        <p:cTn id="14"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500" fill="hold"/>
                                        <p:tgtEl>
                                          <p:spTgt spid="6"/>
                                        </p:tgtEl>
                                        <p:attrNameLst>
                                          <p:attrName>ppt_x</p:attrName>
                                        </p:attrNameLst>
                                      </p:cBhvr>
                                      <p:tavLst>
                                        <p:tav tm="0">
                                          <p:val>
                                            <p:strVal val="#ppt_x"/>
                                          </p:val>
                                        </p:tav>
                                        <p:tav tm="100000">
                                          <p:val>
                                            <p:strVal val="#ppt_x"/>
                                          </p:val>
                                        </p:tav>
                                      </p:tavLst>
                                    </p:anim>
                                    <p:anim calcmode="lin" valueType="num">
                                      <p:cBhvr additive="base">
                                        <p:cTn id="2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Graphic spid="34" grpId="0">
        <p:bldAsOne/>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1" name="Rectangle 90">
            <a:extLst>
              <a:ext uri="{FF2B5EF4-FFF2-40B4-BE49-F238E27FC236}">
                <a16:creationId xmlns:a16="http://schemas.microsoft.com/office/drawing/2014/main" id="{F2AC420E-F79A-4FB7-8013-94B1E8B63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3" name="Rectangle 92">
            <a:extLst>
              <a:ext uri="{FF2B5EF4-FFF2-40B4-BE49-F238E27FC236}">
                <a16:creationId xmlns:a16="http://schemas.microsoft.com/office/drawing/2014/main" id="{3CD1EA40-7116-4FCB-9369-70F29FAA91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592824" cy="3233985"/>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191DE8-F1BC-79ED-65EA-A2736B5514F0}"/>
              </a:ext>
            </a:extLst>
          </p:cNvPr>
          <p:cNvSpPr>
            <a:spLocks noGrp="1"/>
          </p:cNvSpPr>
          <p:nvPr>
            <p:ph type="title"/>
          </p:nvPr>
        </p:nvSpPr>
        <p:spPr>
          <a:xfrm>
            <a:off x="1166648" y="655591"/>
            <a:ext cx="4929352" cy="2315616"/>
          </a:xfrm>
        </p:spPr>
        <p:txBody>
          <a:bodyPr>
            <a:normAutofit/>
          </a:bodyPr>
          <a:lstStyle/>
          <a:p>
            <a:r>
              <a:rPr lang="en-GB" b="1">
                <a:latin typeface="Arial Nova"/>
                <a:cs typeface="Calibri Light"/>
              </a:rPr>
              <a:t>What are Digital Skills and why do we need them?</a:t>
            </a:r>
          </a:p>
        </p:txBody>
      </p:sp>
      <p:sp>
        <p:nvSpPr>
          <p:cNvPr id="95" name="Rectangle 94">
            <a:extLst>
              <a:ext uri="{FF2B5EF4-FFF2-40B4-BE49-F238E27FC236}">
                <a16:creationId xmlns:a16="http://schemas.microsoft.com/office/drawing/2014/main" id="{BF647E38-F93D-4661-8D77-CE13EEB65B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06972" cy="3233984"/>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7" name="Group 96">
            <a:extLst>
              <a:ext uri="{FF2B5EF4-FFF2-40B4-BE49-F238E27FC236}">
                <a16:creationId xmlns:a16="http://schemas.microsoft.com/office/drawing/2014/main" id="{8E8872B6-836E-4281-A971-D133C61875C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88720" y="73152"/>
            <a:ext cx="1178966" cy="232963"/>
            <a:chOff x="7763256" y="73152"/>
            <a:chExt cx="1178966" cy="232963"/>
          </a:xfrm>
        </p:grpSpPr>
        <p:sp>
          <p:nvSpPr>
            <p:cNvPr id="98" name="Rectangle 64">
              <a:extLst>
                <a:ext uri="{FF2B5EF4-FFF2-40B4-BE49-F238E27FC236}">
                  <a16:creationId xmlns:a16="http://schemas.microsoft.com/office/drawing/2014/main" id="{0B655FA0-F08E-419A-83F5-23E3ADA5A7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63077"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9" name="Rectangle 66">
              <a:extLst>
                <a:ext uri="{FF2B5EF4-FFF2-40B4-BE49-F238E27FC236}">
                  <a16:creationId xmlns:a16="http://schemas.microsoft.com/office/drawing/2014/main" id="{AD8E9261-7E3D-4B22-9B39-8CC1D4F43F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63077"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0" name="Rectangle 64">
              <a:extLst>
                <a:ext uri="{FF2B5EF4-FFF2-40B4-BE49-F238E27FC236}">
                  <a16:creationId xmlns:a16="http://schemas.microsoft.com/office/drawing/2014/main" id="{632485D7-A2AD-470C-BD26-EABCF63F9C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38122"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1" name="Rectangle 66">
              <a:extLst>
                <a:ext uri="{FF2B5EF4-FFF2-40B4-BE49-F238E27FC236}">
                  <a16:creationId xmlns:a16="http://schemas.microsoft.com/office/drawing/2014/main" id="{22BD4173-4E70-447E-9DFE-F4E5CB830D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38122"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 name="Rectangle 64">
              <a:extLst>
                <a:ext uri="{FF2B5EF4-FFF2-40B4-BE49-F238E27FC236}">
                  <a16:creationId xmlns:a16="http://schemas.microsoft.com/office/drawing/2014/main" id="{037F912F-356C-4A91-B15E-7A1D626E6D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13167"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 name="Rectangle 66">
              <a:extLst>
                <a:ext uri="{FF2B5EF4-FFF2-40B4-BE49-F238E27FC236}">
                  <a16:creationId xmlns:a16="http://schemas.microsoft.com/office/drawing/2014/main" id="{49B3E584-4770-448C-AEA7-2CEE9F850A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13167"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 name="Rectangle 64">
              <a:extLst>
                <a:ext uri="{FF2B5EF4-FFF2-40B4-BE49-F238E27FC236}">
                  <a16:creationId xmlns:a16="http://schemas.microsoft.com/office/drawing/2014/main" id="{BB0DAED8-C4B6-4A57-9196-B117598652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88211"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Rectangle 66">
              <a:extLst>
                <a:ext uri="{FF2B5EF4-FFF2-40B4-BE49-F238E27FC236}">
                  <a16:creationId xmlns:a16="http://schemas.microsoft.com/office/drawing/2014/main" id="{72B27AFA-86A5-4FB9-9FE1-33E2503962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88211"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 name="Rectangle 64">
              <a:extLst>
                <a:ext uri="{FF2B5EF4-FFF2-40B4-BE49-F238E27FC236}">
                  <a16:creationId xmlns:a16="http://schemas.microsoft.com/office/drawing/2014/main" id="{655899FB-5538-4E4C-B95A-D3BA49BBD3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3256"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7" name="Rectangle 66">
              <a:extLst>
                <a:ext uri="{FF2B5EF4-FFF2-40B4-BE49-F238E27FC236}">
                  <a16:creationId xmlns:a16="http://schemas.microsoft.com/office/drawing/2014/main" id="{885694C0-F226-4392-885A-1056B163F3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3256"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8" name="Rectangle 64">
              <a:extLst>
                <a:ext uri="{FF2B5EF4-FFF2-40B4-BE49-F238E27FC236}">
                  <a16:creationId xmlns:a16="http://schemas.microsoft.com/office/drawing/2014/main" id="{483E3282-BB58-46D8-BB45-F7F2DBCCF1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887854"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9" name="Rectangle 66">
              <a:extLst>
                <a:ext uri="{FF2B5EF4-FFF2-40B4-BE49-F238E27FC236}">
                  <a16:creationId xmlns:a16="http://schemas.microsoft.com/office/drawing/2014/main" id="{402E8DFE-1141-4DAF-AB0C-A74CC0EFDA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887854"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0" name="Rectangle 64">
              <a:extLst>
                <a:ext uri="{FF2B5EF4-FFF2-40B4-BE49-F238E27FC236}">
                  <a16:creationId xmlns:a16="http://schemas.microsoft.com/office/drawing/2014/main" id="{B261BAA8-8B84-4751-80F6-9153C68F2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2899"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1" name="Rectangle 66">
              <a:extLst>
                <a:ext uri="{FF2B5EF4-FFF2-40B4-BE49-F238E27FC236}">
                  <a16:creationId xmlns:a16="http://schemas.microsoft.com/office/drawing/2014/main" id="{10FB8389-B4B0-4276-A6EB-5535937738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2899"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 name="Rectangle 64">
              <a:extLst>
                <a:ext uri="{FF2B5EF4-FFF2-40B4-BE49-F238E27FC236}">
                  <a16:creationId xmlns:a16="http://schemas.microsoft.com/office/drawing/2014/main" id="{7E496AA7-168D-4B53-A954-31C3A61C22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37944"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3" name="Rectangle 66">
              <a:extLst>
                <a:ext uri="{FF2B5EF4-FFF2-40B4-BE49-F238E27FC236}">
                  <a16:creationId xmlns:a16="http://schemas.microsoft.com/office/drawing/2014/main" id="{E0223324-6476-4A1F-B26F-77CB4E5AA0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37944"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Rectangle 64">
              <a:extLst>
                <a:ext uri="{FF2B5EF4-FFF2-40B4-BE49-F238E27FC236}">
                  <a16:creationId xmlns:a16="http://schemas.microsoft.com/office/drawing/2014/main" id="{81E2E8B6-2216-47C5-A3C2-1DBAD819E3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512988"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5" name="Rectangle 66">
              <a:extLst>
                <a:ext uri="{FF2B5EF4-FFF2-40B4-BE49-F238E27FC236}">
                  <a16:creationId xmlns:a16="http://schemas.microsoft.com/office/drawing/2014/main" id="{9A0ABF1C-7928-4DD3-B9A6-6B59959971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512988"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6" name="Rectangle 64">
              <a:extLst>
                <a:ext uri="{FF2B5EF4-FFF2-40B4-BE49-F238E27FC236}">
                  <a16:creationId xmlns:a16="http://schemas.microsoft.com/office/drawing/2014/main" id="{8D1F42DA-9F6E-477D-B3BB-92EC089DBC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8033"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7" name="Rectangle 66">
              <a:extLst>
                <a:ext uri="{FF2B5EF4-FFF2-40B4-BE49-F238E27FC236}">
                  <a16:creationId xmlns:a16="http://schemas.microsoft.com/office/drawing/2014/main" id="{9457FA40-677B-4BAA-BF89-253A485DD0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8033"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9" name="Rectangle 118">
            <a:extLst>
              <a:ext uri="{FF2B5EF4-FFF2-40B4-BE49-F238E27FC236}">
                <a16:creationId xmlns:a16="http://schemas.microsoft.com/office/drawing/2014/main" id="{D6C80E47-971C-437F-B030-191115B01D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233984"/>
            <a:ext cx="606971" cy="36240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6" descr="A picture containing text, indoor&#10;&#10;Description automatically generated">
            <a:extLst>
              <a:ext uri="{FF2B5EF4-FFF2-40B4-BE49-F238E27FC236}">
                <a16:creationId xmlns:a16="http://schemas.microsoft.com/office/drawing/2014/main" id="{DB3F53A7-6FB1-0EB6-A546-18C7083B337A}"/>
              </a:ext>
            </a:extLst>
          </p:cNvPr>
          <p:cNvPicPr>
            <a:picLocks noChangeAspect="1"/>
          </p:cNvPicPr>
          <p:nvPr/>
        </p:nvPicPr>
        <p:blipFill rotWithShape="1">
          <a:blip r:embed="rId2"/>
          <a:srcRect l="12334" r="12584"/>
          <a:stretch/>
        </p:blipFill>
        <p:spPr>
          <a:xfrm>
            <a:off x="1336149" y="3420687"/>
            <a:ext cx="4590348" cy="3255588"/>
          </a:xfrm>
          <a:prstGeom prst="rect">
            <a:avLst/>
          </a:prstGeom>
        </p:spPr>
      </p:pic>
      <p:sp>
        <p:nvSpPr>
          <p:cNvPr id="32" name="Content Placeholder 2">
            <a:extLst>
              <a:ext uri="{FF2B5EF4-FFF2-40B4-BE49-F238E27FC236}">
                <a16:creationId xmlns:a16="http://schemas.microsoft.com/office/drawing/2014/main" id="{143829AB-9438-B8AC-5189-E7D59A957970}"/>
              </a:ext>
            </a:extLst>
          </p:cNvPr>
          <p:cNvSpPr>
            <a:spLocks noGrp="1"/>
          </p:cNvSpPr>
          <p:nvPr>
            <p:ph idx="1"/>
          </p:nvPr>
        </p:nvSpPr>
        <p:spPr>
          <a:xfrm>
            <a:off x="7169101" y="521207"/>
            <a:ext cx="4496426" cy="5397073"/>
          </a:xfrm>
        </p:spPr>
        <p:txBody>
          <a:bodyPr vert="horz" lIns="91440" tIns="45720" rIns="91440" bIns="45720" rtlCol="0" anchor="ctr">
            <a:normAutofit lnSpcReduction="10000"/>
          </a:bodyPr>
          <a:lstStyle/>
          <a:p>
            <a:pPr marL="0" indent="0">
              <a:buNone/>
            </a:pPr>
            <a:endParaRPr lang="en-GB" sz="2000">
              <a:ea typeface="+mn-lt"/>
              <a:cs typeface="+mn-lt"/>
            </a:endParaRPr>
          </a:p>
          <a:p>
            <a:pPr marL="0" indent="0">
              <a:buNone/>
            </a:pPr>
            <a:r>
              <a:rPr lang="en-GB" sz="2000" b="1" u="sng" dirty="0">
                <a:latin typeface="Arial"/>
                <a:ea typeface="+mn-lt"/>
                <a:cs typeface="+mn-lt"/>
              </a:rPr>
              <a:t>National careers service.gov.uk</a:t>
            </a:r>
            <a:endParaRPr lang="en-GB" sz="2000" b="1" dirty="0">
              <a:latin typeface="Arial"/>
              <a:ea typeface="+mn-lt"/>
              <a:cs typeface="+mn-lt"/>
            </a:endParaRPr>
          </a:p>
          <a:p>
            <a:pPr marL="0" indent="0">
              <a:buNone/>
            </a:pPr>
            <a:r>
              <a:rPr lang="en-GB" sz="2000" b="1" u="sng" dirty="0">
                <a:latin typeface="Arial"/>
                <a:cs typeface="Calibri"/>
              </a:rPr>
              <a:t>Essential Digital skills</a:t>
            </a:r>
          </a:p>
          <a:p>
            <a:pPr marL="0" indent="0">
              <a:buNone/>
            </a:pPr>
            <a:endParaRPr lang="en-GB" sz="2000" b="1" u="sng">
              <a:latin typeface="Arial"/>
              <a:cs typeface="Calibri"/>
            </a:endParaRPr>
          </a:p>
          <a:p>
            <a:r>
              <a:rPr lang="en-GB" sz="2000" b="1" dirty="0">
                <a:latin typeface="Arial"/>
                <a:cs typeface="Calibri"/>
              </a:rPr>
              <a:t> Communication applications. </a:t>
            </a:r>
          </a:p>
          <a:p>
            <a:r>
              <a:rPr lang="en-GB" sz="2000" b="1" dirty="0">
                <a:latin typeface="Arial"/>
                <a:cs typeface="Calibri"/>
              </a:rPr>
              <a:t> Networks to access and manage information.</a:t>
            </a:r>
          </a:p>
          <a:p>
            <a:r>
              <a:rPr lang="en-GB" sz="2000" b="1" dirty="0">
                <a:latin typeface="Arial"/>
                <a:cs typeface="Calibri"/>
              </a:rPr>
              <a:t>Digital Devices.</a:t>
            </a:r>
            <a:endParaRPr lang="en-GB" sz="2000" b="1" dirty="0">
              <a:latin typeface="Arial"/>
              <a:ea typeface="+mn-lt"/>
              <a:cs typeface="+mn-lt"/>
            </a:endParaRPr>
          </a:p>
          <a:p>
            <a:r>
              <a:rPr lang="en-GB" sz="2000" b="1" dirty="0">
                <a:latin typeface="Arial"/>
                <a:cs typeface="Calibri"/>
              </a:rPr>
              <a:t>Apply for online jobs, bank, shop and access services.</a:t>
            </a:r>
          </a:p>
          <a:p>
            <a:r>
              <a:rPr lang="en-GB" sz="2000" b="1" dirty="0">
                <a:latin typeface="Arial Nova"/>
                <a:cs typeface="Calibri"/>
              </a:rPr>
              <a:t>Improves your confidence</a:t>
            </a:r>
          </a:p>
          <a:p>
            <a:endParaRPr lang="en-GB" sz="2000" b="1" u="sng">
              <a:cs typeface="Calibri"/>
            </a:endParaRPr>
          </a:p>
          <a:p>
            <a:endParaRPr lang="en-GB" sz="2000" b="1" u="sng">
              <a:cs typeface="Calibri"/>
            </a:endParaRPr>
          </a:p>
          <a:p>
            <a:pPr marL="0" indent="0">
              <a:buNone/>
            </a:pPr>
            <a:endParaRPr lang="en-GB" sz="2000" b="1" u="sng">
              <a:cs typeface="Calibri"/>
            </a:endParaRPr>
          </a:p>
          <a:p>
            <a:pPr marL="0" indent="0">
              <a:buNone/>
            </a:pPr>
            <a:r>
              <a:rPr lang="en-GB" sz="2000" b="1" u="sng" dirty="0">
                <a:cs typeface="Calibri"/>
              </a:rPr>
              <a:t>Tahira Aziz 2216458</a:t>
            </a:r>
          </a:p>
        </p:txBody>
      </p:sp>
      <p:sp>
        <p:nvSpPr>
          <p:cNvPr id="7" name="TextBox 6">
            <a:extLst>
              <a:ext uri="{FF2B5EF4-FFF2-40B4-BE49-F238E27FC236}">
                <a16:creationId xmlns:a16="http://schemas.microsoft.com/office/drawing/2014/main" id="{BC20A083-C689-E732-E306-EFD11B815B7F}"/>
              </a:ext>
            </a:extLst>
          </p:cNvPr>
          <p:cNvSpPr txBox="1"/>
          <p:nvPr/>
        </p:nvSpPr>
        <p:spPr>
          <a:xfrm>
            <a:off x="5311702" y="6172201"/>
            <a:ext cx="6878775" cy="685799"/>
          </a:xfrm>
          <a:prstGeom prst="rect">
            <a:avLst/>
          </a:prstGeom>
          <a:solidFill>
            <a:srgbClr val="000000">
              <a:alpha val="50000"/>
            </a:srgbClr>
          </a:solid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spcAft>
                <a:spcPts val="600"/>
              </a:spcAft>
            </a:pPr>
            <a:r>
              <a:rPr lang="en-US" sz="1300">
                <a:solidFill>
                  <a:srgbClr val="FFFFFF"/>
                </a:solidFill>
              </a:rPr>
              <a:t>https://www.dreamstime.com/man-holding-digital-tablet-business-skills-concept-man-holding-digital-tablet-business-skills-concept-image135398516</a:t>
            </a:r>
          </a:p>
        </p:txBody>
      </p:sp>
    </p:spTree>
    <p:extLst>
      <p:ext uri="{BB962C8B-B14F-4D97-AF65-F5344CB8AC3E}">
        <p14:creationId xmlns:p14="http://schemas.microsoft.com/office/powerpoint/2010/main" val="11128256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2"/>
                                        </p:tgtEl>
                                        <p:attrNameLst>
                                          <p:attrName>style.visibility</p:attrName>
                                        </p:attrNameLst>
                                      </p:cBhvr>
                                      <p:to>
                                        <p:strVal val="visible"/>
                                      </p:to>
                                    </p:set>
                                    <p:anim calcmode="lin" valueType="num">
                                      <p:cBhvr additive="base">
                                        <p:cTn id="13" dur="500" fill="hold"/>
                                        <p:tgtEl>
                                          <p:spTgt spid="32"/>
                                        </p:tgtEl>
                                        <p:attrNameLst>
                                          <p:attrName>ppt_x</p:attrName>
                                        </p:attrNameLst>
                                      </p:cBhvr>
                                      <p:tavLst>
                                        <p:tav tm="0">
                                          <p:val>
                                            <p:strVal val="#ppt_x"/>
                                          </p:val>
                                        </p:tav>
                                        <p:tav tm="100000">
                                          <p:val>
                                            <p:strVal val="#ppt_x"/>
                                          </p:val>
                                        </p:tav>
                                      </p:tavLst>
                                    </p:anim>
                                    <p:anim calcmode="lin" valueType="num">
                                      <p:cBhvr additive="base">
                                        <p:cTn id="14" dur="500" fill="hold"/>
                                        <p:tgtEl>
                                          <p:spTgt spid="32"/>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nodeType="clickEffect">
                                  <p:stCondLst>
                                    <p:cond delay="0"/>
                                  </p:stCondLst>
                                  <p:childTnLst>
                                    <p:set>
                                      <p:cBhvr>
                                        <p:cTn id="18" dur="1" fill="hold">
                                          <p:stCondLst>
                                            <p:cond delay="0"/>
                                          </p:stCondLst>
                                        </p:cTn>
                                        <p:tgtEl>
                                          <p:spTgt spid="3"/>
                                        </p:tgtEl>
                                        <p:attrNameLst>
                                          <p:attrName>style.visibility</p:attrName>
                                        </p:attrNameLst>
                                      </p:cBhvr>
                                      <p:to>
                                        <p:strVal val="visible"/>
                                      </p:to>
                                    </p:set>
                                    <p:anim calcmode="lin" valueType="num">
                                      <p:cBhvr additive="base">
                                        <p:cTn id="19" dur="500" fill="hold"/>
                                        <p:tgtEl>
                                          <p:spTgt spid="3"/>
                                        </p:tgtEl>
                                        <p:attrNameLst>
                                          <p:attrName>ppt_x</p:attrName>
                                        </p:attrNameLst>
                                      </p:cBhvr>
                                      <p:tavLst>
                                        <p:tav tm="0">
                                          <p:val>
                                            <p:strVal val="0-#ppt_w/2"/>
                                          </p:val>
                                        </p:tav>
                                        <p:tav tm="100000">
                                          <p:val>
                                            <p:strVal val="#ppt_x"/>
                                          </p:val>
                                        </p:tav>
                                      </p:tavLst>
                                    </p:anim>
                                    <p:anim calcmode="lin" valueType="num">
                                      <p:cBhvr additive="base">
                                        <p:cTn id="20"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87C629-9940-1847-349C-3EED48D2450E}"/>
              </a:ext>
            </a:extLst>
          </p:cNvPr>
          <p:cNvSpPr>
            <a:spLocks noGrp="1"/>
          </p:cNvSpPr>
          <p:nvPr>
            <p:ph type="title"/>
          </p:nvPr>
        </p:nvSpPr>
        <p:spPr>
          <a:xfrm>
            <a:off x="534473" y="2950387"/>
            <a:ext cx="3052293" cy="3531403"/>
          </a:xfrm>
        </p:spPr>
        <p:txBody>
          <a:bodyPr vert="horz" lIns="91440" tIns="45720" rIns="91440" bIns="45720" rtlCol="0" anchor="t">
            <a:normAutofit/>
          </a:bodyPr>
          <a:lstStyle/>
          <a:p>
            <a:pPr algn="r"/>
            <a:br>
              <a:rPr lang="en-US" sz="3400" b="1" u="sng">
                <a:solidFill>
                  <a:srgbClr val="FFFFFF"/>
                </a:solidFill>
              </a:rPr>
            </a:br>
            <a:br>
              <a:rPr lang="en-US" sz="3400" b="1" u="sng">
                <a:solidFill>
                  <a:srgbClr val="FFFFFF"/>
                </a:solidFill>
              </a:rPr>
            </a:br>
            <a:br>
              <a:rPr lang="en-US" sz="3400" b="1" u="sng">
                <a:solidFill>
                  <a:srgbClr val="FFFFFF"/>
                </a:solidFill>
              </a:rPr>
            </a:br>
            <a:br>
              <a:rPr lang="en-US" sz="3400" b="1" u="sng">
                <a:solidFill>
                  <a:srgbClr val="FFFFFF"/>
                </a:solidFill>
              </a:rPr>
            </a:br>
            <a:br>
              <a:rPr lang="en-US" sz="3400" b="1" u="sng">
                <a:solidFill>
                  <a:srgbClr val="FFFFFF"/>
                </a:solidFill>
              </a:rPr>
            </a:br>
            <a:br>
              <a:rPr lang="en-US" sz="3400" b="1" u="sng">
                <a:solidFill>
                  <a:srgbClr val="FFFFFF"/>
                </a:solidFill>
              </a:rPr>
            </a:br>
            <a:endParaRPr lang="en-US" sz="3400">
              <a:solidFill>
                <a:srgbClr val="FFFFFF"/>
              </a:solidFill>
            </a:endParaRPr>
          </a:p>
        </p:txBody>
      </p:sp>
      <p:sp>
        <p:nvSpPr>
          <p:cNvPr id="3" name="TextBox 2">
            <a:extLst>
              <a:ext uri="{FF2B5EF4-FFF2-40B4-BE49-F238E27FC236}">
                <a16:creationId xmlns:a16="http://schemas.microsoft.com/office/drawing/2014/main" id="{CABB2566-7435-1257-23B9-7D2FB1630C40}"/>
              </a:ext>
            </a:extLst>
          </p:cNvPr>
          <p:cNvSpPr txBox="1"/>
          <p:nvPr/>
        </p:nvSpPr>
        <p:spPr>
          <a:xfrm>
            <a:off x="777922" y="743803"/>
            <a:ext cx="2808844" cy="1382392"/>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gn="r">
              <a:lnSpc>
                <a:spcPct val="90000"/>
              </a:lnSpc>
              <a:spcBef>
                <a:spcPts val="1000"/>
              </a:spcBef>
            </a:pPr>
            <a:r>
              <a:rPr lang="en-US" sz="2000" b="1" u="sng" dirty="0">
                <a:solidFill>
                  <a:srgbClr val="FFFFFF"/>
                </a:solidFill>
              </a:rPr>
              <a:t>Literature Research</a:t>
            </a:r>
          </a:p>
        </p:txBody>
      </p:sp>
      <p:sp>
        <p:nvSpPr>
          <p:cNvPr id="4" name="TextBox 3">
            <a:extLst>
              <a:ext uri="{FF2B5EF4-FFF2-40B4-BE49-F238E27FC236}">
                <a16:creationId xmlns:a16="http://schemas.microsoft.com/office/drawing/2014/main" id="{7083E5D1-0AB5-B604-0BB7-9A13B2AF1969}"/>
              </a:ext>
            </a:extLst>
          </p:cNvPr>
          <p:cNvSpPr txBox="1"/>
          <p:nvPr/>
        </p:nvSpPr>
        <p:spPr>
          <a:xfrm>
            <a:off x="5052391" y="6311347"/>
            <a:ext cx="235226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Tahira Aziz: 2216458</a:t>
            </a:r>
            <a:endParaRPr lang="en-GB" dirty="0"/>
          </a:p>
        </p:txBody>
      </p:sp>
      <p:sp>
        <p:nvSpPr>
          <p:cNvPr id="5" name="TextBox 4">
            <a:extLst>
              <a:ext uri="{FF2B5EF4-FFF2-40B4-BE49-F238E27FC236}">
                <a16:creationId xmlns:a16="http://schemas.microsoft.com/office/drawing/2014/main" id="{4E5A0406-E3A0-5D83-22E8-FE8F261CE32A}"/>
              </a:ext>
            </a:extLst>
          </p:cNvPr>
          <p:cNvSpPr txBox="1"/>
          <p:nvPr/>
        </p:nvSpPr>
        <p:spPr>
          <a:xfrm>
            <a:off x="6792974" y="74501"/>
            <a:ext cx="3736478"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u="sng" dirty="0">
                <a:cs typeface="Calibri"/>
              </a:rPr>
              <a:t>Research literature</a:t>
            </a:r>
          </a:p>
        </p:txBody>
      </p:sp>
      <p:graphicFrame>
        <p:nvGraphicFramePr>
          <p:cNvPr id="149" name="TextBox 109">
            <a:extLst>
              <a:ext uri="{FF2B5EF4-FFF2-40B4-BE49-F238E27FC236}">
                <a16:creationId xmlns:a16="http://schemas.microsoft.com/office/drawing/2014/main" id="{DCB087F4-9337-1BC8-8EB3-9C3B4EEED9E9}"/>
              </a:ext>
            </a:extLst>
          </p:cNvPr>
          <p:cNvGraphicFramePr/>
          <p:nvPr>
            <p:extLst>
              <p:ext uri="{D42A27DB-BD31-4B8C-83A1-F6EECF244321}">
                <p14:modId xmlns:p14="http://schemas.microsoft.com/office/powerpoint/2010/main" val="1815588777"/>
              </p:ext>
            </p:extLst>
          </p:nvPr>
        </p:nvGraphicFramePr>
        <p:xfrm>
          <a:off x="1259824" y="341806"/>
          <a:ext cx="9151061" cy="61221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59793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 name="Rectangle 60">
            <a:extLst>
              <a:ext uri="{FF2B5EF4-FFF2-40B4-BE49-F238E27FC236}">
                <a16:creationId xmlns:a16="http://schemas.microsoft.com/office/drawing/2014/main" id="{FA69AAE0-49D5-4C8B-8BA2-55898C00E0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5" name="Picture 18">
            <a:extLst>
              <a:ext uri="{FF2B5EF4-FFF2-40B4-BE49-F238E27FC236}">
                <a16:creationId xmlns:a16="http://schemas.microsoft.com/office/drawing/2014/main" id="{3A245EB9-33A6-A1C5-669D-1691265BBAD4}"/>
              </a:ext>
            </a:extLst>
          </p:cNvPr>
          <p:cNvPicPr>
            <a:picLocks noChangeAspect="1"/>
          </p:cNvPicPr>
          <p:nvPr/>
        </p:nvPicPr>
        <p:blipFill rotWithShape="1">
          <a:blip r:embed="rId2"/>
          <a:srcRect l="15425" r="11514"/>
          <a:stretch/>
        </p:blipFill>
        <p:spPr>
          <a:xfrm>
            <a:off x="-4" y="-4"/>
            <a:ext cx="7534640" cy="6857984"/>
          </a:xfrm>
          <a:custGeom>
            <a:avLst/>
            <a:gdLst/>
            <a:ahLst/>
            <a:cxnLst/>
            <a:rect l="l" t="t" r="r" b="b"/>
            <a:pathLst>
              <a:path w="7534640" h="6857984">
                <a:moveTo>
                  <a:pt x="0" y="0"/>
                </a:moveTo>
                <a:lnTo>
                  <a:pt x="7534640" y="0"/>
                </a:lnTo>
                <a:lnTo>
                  <a:pt x="7534640" y="3832811"/>
                </a:lnTo>
                <a:lnTo>
                  <a:pt x="7344853" y="3826712"/>
                </a:lnTo>
                <a:cubicBezTo>
                  <a:pt x="7344853" y="3826712"/>
                  <a:pt x="7341511" y="3826712"/>
                  <a:pt x="7341511" y="3826712"/>
                </a:cubicBezTo>
                <a:cubicBezTo>
                  <a:pt x="7274667" y="3823370"/>
                  <a:pt x="7211169" y="3823370"/>
                  <a:pt x="7144324" y="3820027"/>
                </a:cubicBezTo>
                <a:cubicBezTo>
                  <a:pt x="6913719" y="3820027"/>
                  <a:pt x="6683113" y="3820027"/>
                  <a:pt x="6455848" y="3820027"/>
                </a:cubicBezTo>
                <a:cubicBezTo>
                  <a:pt x="6231926" y="3910265"/>
                  <a:pt x="5987951" y="3833396"/>
                  <a:pt x="5767372" y="3903581"/>
                </a:cubicBezTo>
                <a:cubicBezTo>
                  <a:pt x="5533423" y="3900239"/>
                  <a:pt x="5312845" y="3970423"/>
                  <a:pt x="5082238" y="4000503"/>
                </a:cubicBezTo>
                <a:cubicBezTo>
                  <a:pt x="4908446" y="4013871"/>
                  <a:pt x="4731314" y="3997160"/>
                  <a:pt x="4570892" y="4067345"/>
                </a:cubicBezTo>
                <a:cubicBezTo>
                  <a:pt x="4447233" y="4124161"/>
                  <a:pt x="4350312" y="4197688"/>
                  <a:pt x="4483996" y="4348083"/>
                </a:cubicBezTo>
                <a:cubicBezTo>
                  <a:pt x="4644419" y="4344742"/>
                  <a:pt x="4627708" y="4598742"/>
                  <a:pt x="4788129" y="4561979"/>
                </a:cubicBezTo>
                <a:cubicBezTo>
                  <a:pt x="4754709" y="4678954"/>
                  <a:pt x="4641076" y="4618795"/>
                  <a:pt x="4600971" y="4705690"/>
                </a:cubicBezTo>
                <a:cubicBezTo>
                  <a:pt x="4684524" y="4779217"/>
                  <a:pt x="4844945" y="4725744"/>
                  <a:pt x="4871683" y="4879480"/>
                </a:cubicBezTo>
                <a:cubicBezTo>
                  <a:pt x="4838262" y="5039902"/>
                  <a:pt x="4945210" y="5019849"/>
                  <a:pt x="5032105" y="5029876"/>
                </a:cubicBezTo>
                <a:cubicBezTo>
                  <a:pt x="5239317" y="5049930"/>
                  <a:pt x="5439843" y="5063297"/>
                  <a:pt x="5643713" y="5096719"/>
                </a:cubicBezTo>
                <a:cubicBezTo>
                  <a:pt x="5693844" y="5106745"/>
                  <a:pt x="5810819" y="5083350"/>
                  <a:pt x="5800794" y="5186956"/>
                </a:cubicBezTo>
                <a:cubicBezTo>
                  <a:pt x="5790767" y="5270508"/>
                  <a:pt x="5700529" y="5240431"/>
                  <a:pt x="5643713" y="5243772"/>
                </a:cubicBezTo>
                <a:cubicBezTo>
                  <a:pt x="5329553" y="5283879"/>
                  <a:pt x="5012052" y="5220378"/>
                  <a:pt x="4701235" y="5223719"/>
                </a:cubicBezTo>
                <a:cubicBezTo>
                  <a:pt x="4664472" y="5223719"/>
                  <a:pt x="4657787" y="5334009"/>
                  <a:pt x="4577576" y="5297246"/>
                </a:cubicBezTo>
                <a:cubicBezTo>
                  <a:pt x="4788129" y="5397510"/>
                  <a:pt x="5767372" y="5424248"/>
                  <a:pt x="6094900" y="5477721"/>
                </a:cubicBezTo>
                <a:cubicBezTo>
                  <a:pt x="5754004" y="5858724"/>
                  <a:pt x="5429817" y="5628117"/>
                  <a:pt x="5159105" y="5842012"/>
                </a:cubicBezTo>
                <a:cubicBezTo>
                  <a:pt x="5159105" y="5842012"/>
                  <a:pt x="5212580" y="5842012"/>
                  <a:pt x="5443187" y="5912197"/>
                </a:cubicBezTo>
                <a:cubicBezTo>
                  <a:pt x="5627002" y="5969012"/>
                  <a:pt x="5536765" y="6049223"/>
                  <a:pt x="6001321" y="6202962"/>
                </a:cubicBezTo>
                <a:cubicBezTo>
                  <a:pt x="5824188" y="6253093"/>
                  <a:pt x="5593581" y="6156172"/>
                  <a:pt x="5506685" y="6416857"/>
                </a:cubicBezTo>
                <a:cubicBezTo>
                  <a:pt x="5643713" y="6463648"/>
                  <a:pt x="5807477" y="6420200"/>
                  <a:pt x="5904398" y="6543858"/>
                </a:cubicBezTo>
                <a:cubicBezTo>
                  <a:pt x="5934478" y="6580622"/>
                  <a:pt x="5964557" y="6604017"/>
                  <a:pt x="6001321" y="6624068"/>
                </a:cubicBezTo>
                <a:cubicBezTo>
                  <a:pt x="5984612" y="6630754"/>
                  <a:pt x="5964557" y="6637437"/>
                  <a:pt x="5951188" y="6644121"/>
                </a:cubicBezTo>
                <a:cubicBezTo>
                  <a:pt x="5977925" y="6667518"/>
                  <a:pt x="6663060" y="6794517"/>
                  <a:pt x="6836850" y="6797860"/>
                </a:cubicBezTo>
                <a:cubicBezTo>
                  <a:pt x="6761652" y="6822926"/>
                  <a:pt x="6636845" y="6844075"/>
                  <a:pt x="6553814" y="6856412"/>
                </a:cubicBezTo>
                <a:lnTo>
                  <a:pt x="6542822" y="6857984"/>
                </a:lnTo>
                <a:lnTo>
                  <a:pt x="0" y="6857984"/>
                </a:lnTo>
                <a:close/>
              </a:path>
            </a:pathLst>
          </a:custGeom>
        </p:spPr>
      </p:pic>
      <p:sp>
        <p:nvSpPr>
          <p:cNvPr id="56" name="TextBox 55">
            <a:extLst>
              <a:ext uri="{FF2B5EF4-FFF2-40B4-BE49-F238E27FC236}">
                <a16:creationId xmlns:a16="http://schemas.microsoft.com/office/drawing/2014/main" id="{29581B05-46C5-D454-584C-B99BAB813E65}"/>
              </a:ext>
            </a:extLst>
          </p:cNvPr>
          <p:cNvSpPr txBox="1"/>
          <p:nvPr/>
        </p:nvSpPr>
        <p:spPr>
          <a:xfrm>
            <a:off x="7580103" y="361188"/>
            <a:ext cx="3986994" cy="646785"/>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a:lnSpc>
                <a:spcPct val="90000"/>
              </a:lnSpc>
              <a:spcBef>
                <a:spcPts val="1000"/>
              </a:spcBef>
            </a:pPr>
            <a:r>
              <a:rPr lang="en-US" sz="2400" b="1" u="sng" kern="1200">
                <a:solidFill>
                  <a:schemeClr val="tx1"/>
                </a:solidFill>
                <a:latin typeface="+mn-lt"/>
                <a:ea typeface="+mn-ea"/>
                <a:cs typeface="+mn-cs"/>
              </a:rPr>
              <a:t>Research Literature</a:t>
            </a:r>
          </a:p>
        </p:txBody>
      </p:sp>
      <p:sp>
        <p:nvSpPr>
          <p:cNvPr id="14" name="TextBox 13">
            <a:extLst>
              <a:ext uri="{FF2B5EF4-FFF2-40B4-BE49-F238E27FC236}">
                <a16:creationId xmlns:a16="http://schemas.microsoft.com/office/drawing/2014/main" id="{52DE9F47-23D6-62B3-351A-A1E3CF66DF0B}"/>
              </a:ext>
            </a:extLst>
          </p:cNvPr>
          <p:cNvSpPr txBox="1"/>
          <p:nvPr/>
        </p:nvSpPr>
        <p:spPr>
          <a:xfrm>
            <a:off x="10724575" y="6036996"/>
            <a:ext cx="146462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dirty="0">
                <a:cs typeface="Calibri"/>
              </a:rPr>
              <a:t>Tahira Aziz: 2216458</a:t>
            </a:r>
            <a:endParaRPr lang="en-GB" dirty="0"/>
          </a:p>
        </p:txBody>
      </p:sp>
      <p:graphicFrame>
        <p:nvGraphicFramePr>
          <p:cNvPr id="17" name="Content Placeholder 12">
            <a:extLst>
              <a:ext uri="{FF2B5EF4-FFF2-40B4-BE49-F238E27FC236}">
                <a16:creationId xmlns:a16="http://schemas.microsoft.com/office/drawing/2014/main" id="{8DA99170-A78D-24F1-6D08-CC8DFBE85E0D}"/>
              </a:ext>
            </a:extLst>
          </p:cNvPr>
          <p:cNvGraphicFramePr>
            <a:graphicFrameLocks noGrp="1"/>
          </p:cNvGraphicFramePr>
          <p:nvPr>
            <p:ph idx="1"/>
            <p:extLst>
              <p:ext uri="{D42A27DB-BD31-4B8C-83A1-F6EECF244321}">
                <p14:modId xmlns:p14="http://schemas.microsoft.com/office/powerpoint/2010/main" val="1253589820"/>
              </p:ext>
            </p:extLst>
          </p:nvPr>
        </p:nvGraphicFramePr>
        <p:xfrm>
          <a:off x="89070" y="1230701"/>
          <a:ext cx="12023570" cy="50362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974065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188753-53CA-7D8A-57C3-4DB8D2E80AA1}"/>
              </a:ext>
            </a:extLst>
          </p:cNvPr>
          <p:cNvSpPr>
            <a:spLocks noGrp="1"/>
          </p:cNvSpPr>
          <p:nvPr>
            <p:ph type="title"/>
          </p:nvPr>
        </p:nvSpPr>
        <p:spPr>
          <a:xfrm>
            <a:off x="1371597" y="348865"/>
            <a:ext cx="10044023" cy="877729"/>
          </a:xfrm>
        </p:spPr>
        <p:txBody>
          <a:bodyPr anchor="ctr">
            <a:normAutofit/>
          </a:bodyPr>
          <a:lstStyle/>
          <a:p>
            <a:r>
              <a:rPr lang="en-GB" sz="4000" b="1" u="sng" dirty="0">
                <a:solidFill>
                  <a:srgbClr val="FFFFFF"/>
                </a:solidFill>
              </a:rPr>
              <a:t>Proposed method</a:t>
            </a:r>
            <a:endParaRPr lang="en-US" sz="4000" b="1" u="sng" dirty="0">
              <a:solidFill>
                <a:srgbClr val="FFFFFF"/>
              </a:solidFill>
            </a:endParaRPr>
          </a:p>
        </p:txBody>
      </p:sp>
      <p:graphicFrame>
        <p:nvGraphicFramePr>
          <p:cNvPr id="11" name="Content Placeholder 2">
            <a:extLst>
              <a:ext uri="{FF2B5EF4-FFF2-40B4-BE49-F238E27FC236}">
                <a16:creationId xmlns:a16="http://schemas.microsoft.com/office/drawing/2014/main" id="{95533A65-5965-9E6C-6023-CE08FFD5DC03}"/>
              </a:ext>
            </a:extLst>
          </p:cNvPr>
          <p:cNvGraphicFramePr>
            <a:graphicFrameLocks noGrp="1"/>
          </p:cNvGraphicFramePr>
          <p:nvPr>
            <p:ph idx="1"/>
            <p:extLst>
              <p:ext uri="{D42A27DB-BD31-4B8C-83A1-F6EECF244321}">
                <p14:modId xmlns:p14="http://schemas.microsoft.com/office/powerpoint/2010/main" val="3054533979"/>
              </p:ext>
            </p:extLst>
          </p:nvPr>
        </p:nvGraphicFramePr>
        <p:xfrm>
          <a:off x="644056" y="531070"/>
          <a:ext cx="10927829" cy="577431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0" name="TextBox 19">
            <a:extLst>
              <a:ext uri="{FF2B5EF4-FFF2-40B4-BE49-F238E27FC236}">
                <a16:creationId xmlns:a16="http://schemas.microsoft.com/office/drawing/2014/main" id="{68887658-67A2-0C8E-A9ED-499AA529FBDE}"/>
              </a:ext>
            </a:extLst>
          </p:cNvPr>
          <p:cNvSpPr txBox="1"/>
          <p:nvPr/>
        </p:nvSpPr>
        <p:spPr>
          <a:xfrm>
            <a:off x="7940842" y="6075947"/>
            <a:ext cx="318836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Shamma Zaman: 2224318</a:t>
            </a:r>
            <a:endParaRPr lang="en-GB" dirty="0"/>
          </a:p>
        </p:txBody>
      </p:sp>
      <p:sp>
        <p:nvSpPr>
          <p:cNvPr id="8" name="TextBox 7">
            <a:extLst>
              <a:ext uri="{FF2B5EF4-FFF2-40B4-BE49-F238E27FC236}">
                <a16:creationId xmlns:a16="http://schemas.microsoft.com/office/drawing/2014/main" id="{0913E9ED-26A1-7981-D488-CAE5CC93AC1F}"/>
              </a:ext>
            </a:extLst>
          </p:cNvPr>
          <p:cNvSpPr txBox="1"/>
          <p:nvPr/>
        </p:nvSpPr>
        <p:spPr>
          <a:xfrm>
            <a:off x="1004455" y="380999"/>
            <a:ext cx="3134590" cy="7273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9" name="TextBox 8">
            <a:extLst>
              <a:ext uri="{FF2B5EF4-FFF2-40B4-BE49-F238E27FC236}">
                <a16:creationId xmlns:a16="http://schemas.microsoft.com/office/drawing/2014/main" id="{3401CE26-78F2-E0E8-09AA-DF842429F018}"/>
              </a:ext>
            </a:extLst>
          </p:cNvPr>
          <p:cNvSpPr txBox="1"/>
          <p:nvPr/>
        </p:nvSpPr>
        <p:spPr>
          <a:xfrm>
            <a:off x="2484120" y="472440"/>
            <a:ext cx="353568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u="sng" dirty="0">
                <a:cs typeface="Calibri"/>
              </a:rPr>
              <a:t>Proposed Method</a:t>
            </a:r>
          </a:p>
        </p:txBody>
      </p:sp>
      <p:sp>
        <p:nvSpPr>
          <p:cNvPr id="10" name="TextBox 9">
            <a:extLst>
              <a:ext uri="{FF2B5EF4-FFF2-40B4-BE49-F238E27FC236}">
                <a16:creationId xmlns:a16="http://schemas.microsoft.com/office/drawing/2014/main" id="{C33723CE-0C00-365F-68EA-9C7C6409CA2F}"/>
              </a:ext>
            </a:extLst>
          </p:cNvPr>
          <p:cNvSpPr txBox="1"/>
          <p:nvPr/>
        </p:nvSpPr>
        <p:spPr>
          <a:xfrm>
            <a:off x="1508760" y="4971978"/>
            <a:ext cx="374904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dirty="0">
                <a:cs typeface="Calibri"/>
              </a:rPr>
              <a:t>Why?</a:t>
            </a:r>
          </a:p>
          <a:p>
            <a:r>
              <a:rPr lang="en-GB" sz="2400" b="1" dirty="0">
                <a:cs typeface="Calibri"/>
              </a:rPr>
              <a:t>How?</a:t>
            </a:r>
          </a:p>
          <a:p>
            <a:r>
              <a:rPr lang="en-GB" sz="2400" b="1" dirty="0">
                <a:cs typeface="Calibri"/>
              </a:rPr>
              <a:t>What?</a:t>
            </a:r>
          </a:p>
        </p:txBody>
      </p:sp>
    </p:spTree>
    <p:extLst>
      <p:ext uri="{BB962C8B-B14F-4D97-AF65-F5344CB8AC3E}">
        <p14:creationId xmlns:p14="http://schemas.microsoft.com/office/powerpoint/2010/main" val="28661755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89E729-8E60-C7CE-304E-61C1CD3D5CFB}"/>
              </a:ext>
            </a:extLst>
          </p:cNvPr>
          <p:cNvSpPr>
            <a:spLocks noGrp="1"/>
          </p:cNvSpPr>
          <p:nvPr>
            <p:ph type="title"/>
          </p:nvPr>
        </p:nvSpPr>
        <p:spPr>
          <a:xfrm>
            <a:off x="635000" y="640823"/>
            <a:ext cx="3418659" cy="5583148"/>
          </a:xfrm>
        </p:spPr>
        <p:txBody>
          <a:bodyPr anchor="ctr">
            <a:normAutofit/>
          </a:bodyPr>
          <a:lstStyle/>
          <a:p>
            <a:r>
              <a:rPr lang="en-GB" sz="4200" dirty="0"/>
              <a:t>Why a quantitative questionnaire?</a:t>
            </a:r>
          </a:p>
        </p:txBody>
      </p:sp>
      <p:graphicFrame>
        <p:nvGraphicFramePr>
          <p:cNvPr id="5" name="Content Placeholder 2">
            <a:extLst>
              <a:ext uri="{FF2B5EF4-FFF2-40B4-BE49-F238E27FC236}">
                <a16:creationId xmlns:a16="http://schemas.microsoft.com/office/drawing/2014/main" id="{AF8F5F93-E7B9-15EF-FC3E-7C2E8333D7A1}"/>
              </a:ext>
            </a:extLst>
          </p:cNvPr>
          <p:cNvGraphicFramePr>
            <a:graphicFrameLocks noGrp="1"/>
          </p:cNvGraphicFramePr>
          <p:nvPr>
            <p:ph idx="1"/>
            <p:extLst>
              <p:ext uri="{D42A27DB-BD31-4B8C-83A1-F6EECF244321}">
                <p14:modId xmlns:p14="http://schemas.microsoft.com/office/powerpoint/2010/main" val="2660013345"/>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7" name="TextBox 16">
            <a:extLst>
              <a:ext uri="{FF2B5EF4-FFF2-40B4-BE49-F238E27FC236}">
                <a16:creationId xmlns:a16="http://schemas.microsoft.com/office/drawing/2014/main" id="{7DAFCE42-5918-2419-83A8-376B1047CB9D}"/>
              </a:ext>
            </a:extLst>
          </p:cNvPr>
          <p:cNvSpPr txBox="1"/>
          <p:nvPr/>
        </p:nvSpPr>
        <p:spPr>
          <a:xfrm>
            <a:off x="6456947" y="6296526"/>
            <a:ext cx="370973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Shamma Zaman: 2224318</a:t>
            </a:r>
            <a:endParaRPr lang="en-GB" dirty="0"/>
          </a:p>
        </p:txBody>
      </p:sp>
    </p:spTree>
    <p:extLst>
      <p:ext uri="{BB962C8B-B14F-4D97-AF65-F5344CB8AC3E}">
        <p14:creationId xmlns:p14="http://schemas.microsoft.com/office/powerpoint/2010/main" val="37820315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7D92F0C9-F17A-BBEF-DE28-F6F062FB3679}"/>
              </a:ext>
            </a:extLst>
          </p:cNvPr>
          <p:cNvPicPr>
            <a:picLocks noGrp="1" noChangeAspect="1"/>
          </p:cNvPicPr>
          <p:nvPr>
            <p:ph idx="1"/>
          </p:nvPr>
        </p:nvPicPr>
        <p:blipFill rotWithShape="1">
          <a:blip r:embed="rId3"/>
          <a:srcRect l="35538" t="38772" r="35603" b="12581"/>
          <a:stretch/>
        </p:blipFill>
        <p:spPr>
          <a:xfrm>
            <a:off x="164892" y="728101"/>
            <a:ext cx="5050436" cy="5808840"/>
          </a:xfrm>
        </p:spPr>
      </p:pic>
      <p:pic>
        <p:nvPicPr>
          <p:cNvPr id="7" name="Picture 6">
            <a:extLst>
              <a:ext uri="{FF2B5EF4-FFF2-40B4-BE49-F238E27FC236}">
                <a16:creationId xmlns:a16="http://schemas.microsoft.com/office/drawing/2014/main" id="{4865AB63-41C9-E521-B4FA-01D2C7192B51}"/>
              </a:ext>
            </a:extLst>
          </p:cNvPr>
          <p:cNvPicPr>
            <a:picLocks noChangeAspect="1"/>
          </p:cNvPicPr>
          <p:nvPr/>
        </p:nvPicPr>
        <p:blipFill rotWithShape="1">
          <a:blip r:embed="rId4"/>
          <a:srcRect l="34918" t="16419" r="14549" b="6742"/>
          <a:stretch/>
        </p:blipFill>
        <p:spPr>
          <a:xfrm>
            <a:off x="5718629" y="728102"/>
            <a:ext cx="5778827" cy="5808840"/>
          </a:xfrm>
          <a:prstGeom prst="rect">
            <a:avLst/>
          </a:prstGeom>
        </p:spPr>
      </p:pic>
      <p:sp>
        <p:nvSpPr>
          <p:cNvPr id="8" name="TextBox 7">
            <a:extLst>
              <a:ext uri="{FF2B5EF4-FFF2-40B4-BE49-F238E27FC236}">
                <a16:creationId xmlns:a16="http://schemas.microsoft.com/office/drawing/2014/main" id="{8165D2C3-9FB2-6D90-D4BC-581912F7082E}"/>
              </a:ext>
            </a:extLst>
          </p:cNvPr>
          <p:cNvSpPr txBox="1"/>
          <p:nvPr/>
        </p:nvSpPr>
        <p:spPr>
          <a:xfrm>
            <a:off x="2252063" y="81770"/>
            <a:ext cx="3466565" cy="369332"/>
          </a:xfrm>
          <a:prstGeom prst="rect">
            <a:avLst/>
          </a:prstGeom>
          <a:noFill/>
        </p:spPr>
        <p:txBody>
          <a:bodyPr wrap="square" rtlCol="0">
            <a:spAutoFit/>
          </a:bodyPr>
          <a:lstStyle/>
          <a:p>
            <a:r>
              <a:rPr lang="en-GB" b="1" u="sng" dirty="0"/>
              <a:t>A copy of the questionnaire</a:t>
            </a:r>
          </a:p>
        </p:txBody>
      </p:sp>
      <p:sp>
        <p:nvSpPr>
          <p:cNvPr id="2" name="TextBox 1">
            <a:extLst>
              <a:ext uri="{FF2B5EF4-FFF2-40B4-BE49-F238E27FC236}">
                <a16:creationId xmlns:a16="http://schemas.microsoft.com/office/drawing/2014/main" id="{F5189353-D5C3-107F-99BC-86ADCD621647}"/>
              </a:ext>
            </a:extLst>
          </p:cNvPr>
          <p:cNvSpPr txBox="1"/>
          <p:nvPr/>
        </p:nvSpPr>
        <p:spPr>
          <a:xfrm>
            <a:off x="3344882" y="5828805"/>
            <a:ext cx="209797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Shamma Zaman: 2224318</a:t>
            </a:r>
            <a:endParaRPr lang="en-GB" dirty="0"/>
          </a:p>
        </p:txBody>
      </p:sp>
    </p:spTree>
    <p:extLst>
      <p:ext uri="{BB962C8B-B14F-4D97-AF65-F5344CB8AC3E}">
        <p14:creationId xmlns:p14="http://schemas.microsoft.com/office/powerpoint/2010/main" val="31518224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6C77B7-8757-AD56-3005-AB724448A4EB}"/>
              </a:ext>
            </a:extLst>
          </p:cNvPr>
          <p:cNvSpPr>
            <a:spLocks noGrp="1"/>
          </p:cNvSpPr>
          <p:nvPr>
            <p:ph type="title"/>
          </p:nvPr>
        </p:nvSpPr>
        <p:spPr>
          <a:xfrm>
            <a:off x="391378" y="320675"/>
            <a:ext cx="11407487" cy="1325563"/>
          </a:xfrm>
        </p:spPr>
        <p:txBody>
          <a:bodyPr>
            <a:normAutofit fontScale="90000"/>
          </a:bodyPr>
          <a:lstStyle/>
          <a:p>
            <a:r>
              <a:rPr lang="en-GB" sz="5400" b="1" dirty="0"/>
              <a:t>Ethical considerations </a:t>
            </a:r>
            <a:br>
              <a:rPr lang="en-GB" sz="5400" b="1"/>
            </a:br>
            <a:r>
              <a:rPr lang="en-GB" sz="2400" dirty="0">
                <a:solidFill>
                  <a:srgbClr val="0D405F"/>
                </a:solidFill>
                <a:latin typeface="Inter"/>
              </a:rPr>
              <a:t>‘A s</a:t>
            </a:r>
            <a:r>
              <a:rPr lang="en-GB" sz="2400" b="0" i="0" dirty="0">
                <a:solidFill>
                  <a:srgbClr val="0D405F"/>
                </a:solidFill>
                <a:effectLst/>
                <a:latin typeface="Inter"/>
              </a:rPr>
              <a:t>et of principles that guide your research.’  Researchers must always adhere to a certain code of conduct when collecting data from people. (Bhandari, 2022)</a:t>
            </a:r>
            <a:endParaRPr lang="en-US" sz="5400" b="1" dirty="0"/>
          </a:p>
        </p:txBody>
      </p:sp>
      <p:graphicFrame>
        <p:nvGraphicFramePr>
          <p:cNvPr id="21" name="Content Placeholder 2">
            <a:extLst>
              <a:ext uri="{FF2B5EF4-FFF2-40B4-BE49-F238E27FC236}">
                <a16:creationId xmlns:a16="http://schemas.microsoft.com/office/drawing/2014/main" id="{3AFCCFBE-E22E-D8FD-98E9-FD08E43FFF71}"/>
              </a:ext>
            </a:extLst>
          </p:cNvPr>
          <p:cNvGraphicFramePr>
            <a:graphicFrameLocks noGrp="1"/>
          </p:cNvGraphicFramePr>
          <p:nvPr>
            <p:ph idx="1"/>
            <p:extLst>
              <p:ext uri="{D42A27DB-BD31-4B8C-83A1-F6EECF244321}">
                <p14:modId xmlns:p14="http://schemas.microsoft.com/office/powerpoint/2010/main" val="2402785500"/>
              </p:ext>
            </p:extLst>
          </p:nvPr>
        </p:nvGraphicFramePr>
        <p:xfrm>
          <a:off x="391379" y="1825625"/>
          <a:ext cx="11407487" cy="47117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7" name="TextBox 36">
            <a:extLst>
              <a:ext uri="{FF2B5EF4-FFF2-40B4-BE49-F238E27FC236}">
                <a16:creationId xmlns:a16="http://schemas.microsoft.com/office/drawing/2014/main" id="{B88D84B0-BE1A-4409-9DAB-60D2C261BD07}"/>
              </a:ext>
            </a:extLst>
          </p:cNvPr>
          <p:cNvSpPr txBox="1"/>
          <p:nvPr/>
        </p:nvSpPr>
        <p:spPr>
          <a:xfrm>
            <a:off x="10149108" y="5999279"/>
            <a:ext cx="211776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Shamma Zaman: 2224318</a:t>
            </a:r>
            <a:endParaRPr lang="en-GB" dirty="0"/>
          </a:p>
        </p:txBody>
      </p:sp>
    </p:spTree>
    <p:extLst>
      <p:ext uri="{BB962C8B-B14F-4D97-AF65-F5344CB8AC3E}">
        <p14:creationId xmlns:p14="http://schemas.microsoft.com/office/powerpoint/2010/main" val="19311099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801E7C-72B5-CC65-4FDB-D9255216EC4B}"/>
              </a:ext>
            </a:extLst>
          </p:cNvPr>
          <p:cNvSpPr>
            <a:spLocks noGrp="1"/>
          </p:cNvSpPr>
          <p:nvPr>
            <p:ph type="title"/>
          </p:nvPr>
        </p:nvSpPr>
        <p:spPr/>
        <p:txBody>
          <a:bodyPr/>
          <a:lstStyle/>
          <a:p>
            <a:r>
              <a:rPr lang="en-GB" b="1" dirty="0">
                <a:cs typeface="Calibri Light"/>
              </a:rPr>
              <a:t>Time Line</a:t>
            </a:r>
          </a:p>
        </p:txBody>
      </p:sp>
      <p:sp>
        <p:nvSpPr>
          <p:cNvPr id="5" name="TextBox 4">
            <a:extLst>
              <a:ext uri="{FF2B5EF4-FFF2-40B4-BE49-F238E27FC236}">
                <a16:creationId xmlns:a16="http://schemas.microsoft.com/office/drawing/2014/main" id="{C133F299-709F-5ABF-FCB4-2B00E8BE465F}"/>
              </a:ext>
            </a:extLst>
          </p:cNvPr>
          <p:cNvSpPr txBox="1"/>
          <p:nvPr/>
        </p:nvSpPr>
        <p:spPr>
          <a:xfrm>
            <a:off x="9547685" y="6249856"/>
            <a:ext cx="255916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Hira Asma Rafi:2209694</a:t>
            </a:r>
          </a:p>
        </p:txBody>
      </p:sp>
      <p:graphicFrame>
        <p:nvGraphicFramePr>
          <p:cNvPr id="3" name="Table 3">
            <a:extLst>
              <a:ext uri="{FF2B5EF4-FFF2-40B4-BE49-F238E27FC236}">
                <a16:creationId xmlns:a16="http://schemas.microsoft.com/office/drawing/2014/main" id="{64605199-11B3-530E-2DDF-0142484BA9E4}"/>
              </a:ext>
            </a:extLst>
          </p:cNvPr>
          <p:cNvGraphicFramePr>
            <a:graphicFrameLocks noGrp="1"/>
          </p:cNvGraphicFramePr>
          <p:nvPr>
            <p:extLst>
              <p:ext uri="{D42A27DB-BD31-4B8C-83A1-F6EECF244321}">
                <p14:modId xmlns:p14="http://schemas.microsoft.com/office/powerpoint/2010/main" val="2680441845"/>
              </p:ext>
            </p:extLst>
          </p:nvPr>
        </p:nvGraphicFramePr>
        <p:xfrm>
          <a:off x="286397" y="1714413"/>
          <a:ext cx="11693100" cy="1892950"/>
        </p:xfrm>
        <a:graphic>
          <a:graphicData uri="http://schemas.openxmlformats.org/drawingml/2006/table">
            <a:tbl>
              <a:tblPr firstRow="1" bandRow="1">
                <a:tableStyleId>{793D81CF-94F2-401A-BA57-92F5A7B2D0C5}</a:tableStyleId>
              </a:tblPr>
              <a:tblGrid>
                <a:gridCol w="1169310">
                  <a:extLst>
                    <a:ext uri="{9D8B030D-6E8A-4147-A177-3AD203B41FA5}">
                      <a16:colId xmlns:a16="http://schemas.microsoft.com/office/drawing/2014/main" val="4277376474"/>
                    </a:ext>
                  </a:extLst>
                </a:gridCol>
                <a:gridCol w="1169310">
                  <a:extLst>
                    <a:ext uri="{9D8B030D-6E8A-4147-A177-3AD203B41FA5}">
                      <a16:colId xmlns:a16="http://schemas.microsoft.com/office/drawing/2014/main" val="1344620389"/>
                    </a:ext>
                  </a:extLst>
                </a:gridCol>
                <a:gridCol w="1169310">
                  <a:extLst>
                    <a:ext uri="{9D8B030D-6E8A-4147-A177-3AD203B41FA5}">
                      <a16:colId xmlns:a16="http://schemas.microsoft.com/office/drawing/2014/main" val="1252160889"/>
                    </a:ext>
                  </a:extLst>
                </a:gridCol>
                <a:gridCol w="1169310">
                  <a:extLst>
                    <a:ext uri="{9D8B030D-6E8A-4147-A177-3AD203B41FA5}">
                      <a16:colId xmlns:a16="http://schemas.microsoft.com/office/drawing/2014/main" val="1996475888"/>
                    </a:ext>
                  </a:extLst>
                </a:gridCol>
                <a:gridCol w="1169310">
                  <a:extLst>
                    <a:ext uri="{9D8B030D-6E8A-4147-A177-3AD203B41FA5}">
                      <a16:colId xmlns:a16="http://schemas.microsoft.com/office/drawing/2014/main" val="3569566630"/>
                    </a:ext>
                  </a:extLst>
                </a:gridCol>
                <a:gridCol w="1169310">
                  <a:extLst>
                    <a:ext uri="{9D8B030D-6E8A-4147-A177-3AD203B41FA5}">
                      <a16:colId xmlns:a16="http://schemas.microsoft.com/office/drawing/2014/main" val="2836194565"/>
                    </a:ext>
                  </a:extLst>
                </a:gridCol>
                <a:gridCol w="1169310">
                  <a:extLst>
                    <a:ext uri="{9D8B030D-6E8A-4147-A177-3AD203B41FA5}">
                      <a16:colId xmlns:a16="http://schemas.microsoft.com/office/drawing/2014/main" val="3696531042"/>
                    </a:ext>
                  </a:extLst>
                </a:gridCol>
                <a:gridCol w="1169310">
                  <a:extLst>
                    <a:ext uri="{9D8B030D-6E8A-4147-A177-3AD203B41FA5}">
                      <a16:colId xmlns:a16="http://schemas.microsoft.com/office/drawing/2014/main" val="416879672"/>
                    </a:ext>
                  </a:extLst>
                </a:gridCol>
                <a:gridCol w="1169310">
                  <a:extLst>
                    <a:ext uri="{9D8B030D-6E8A-4147-A177-3AD203B41FA5}">
                      <a16:colId xmlns:a16="http://schemas.microsoft.com/office/drawing/2014/main" val="2837427569"/>
                    </a:ext>
                  </a:extLst>
                </a:gridCol>
                <a:gridCol w="1169310">
                  <a:extLst>
                    <a:ext uri="{9D8B030D-6E8A-4147-A177-3AD203B41FA5}">
                      <a16:colId xmlns:a16="http://schemas.microsoft.com/office/drawing/2014/main" val="3839111864"/>
                    </a:ext>
                  </a:extLst>
                </a:gridCol>
              </a:tblGrid>
              <a:tr h="356603">
                <a:tc>
                  <a:txBody>
                    <a:bodyPr/>
                    <a:lstStyle/>
                    <a:p>
                      <a:r>
                        <a:rPr lang="en-US"/>
                        <a:t>27/01</a:t>
                      </a:r>
                    </a:p>
                  </a:txBody>
                  <a:tcPr/>
                </a:tc>
                <a:tc>
                  <a:txBody>
                    <a:bodyPr/>
                    <a:lstStyle/>
                    <a:p>
                      <a:r>
                        <a:rPr lang="en-US"/>
                        <a:t>03/02</a:t>
                      </a:r>
                    </a:p>
                  </a:txBody>
                  <a:tcPr/>
                </a:tc>
                <a:tc>
                  <a:txBody>
                    <a:bodyPr/>
                    <a:lstStyle/>
                    <a:p>
                      <a:r>
                        <a:rPr lang="en-US"/>
                        <a:t>10/02</a:t>
                      </a:r>
                    </a:p>
                  </a:txBody>
                  <a:tcPr/>
                </a:tc>
                <a:tc>
                  <a:txBody>
                    <a:bodyPr/>
                    <a:lstStyle/>
                    <a:p>
                      <a:r>
                        <a:rPr lang="en-US"/>
                        <a:t>17/02</a:t>
                      </a:r>
                    </a:p>
                  </a:txBody>
                  <a:tcPr/>
                </a:tc>
                <a:tc>
                  <a:txBody>
                    <a:bodyPr/>
                    <a:lstStyle/>
                    <a:p>
                      <a:r>
                        <a:rPr lang="en-US"/>
                        <a:t>20/02</a:t>
                      </a:r>
                    </a:p>
                  </a:txBody>
                  <a:tcPr/>
                </a:tc>
                <a:tc>
                  <a:txBody>
                    <a:bodyPr/>
                    <a:lstStyle/>
                    <a:p>
                      <a:r>
                        <a:rPr lang="en-US"/>
                        <a:t>24/02</a:t>
                      </a:r>
                    </a:p>
                  </a:txBody>
                  <a:tcPr/>
                </a:tc>
                <a:tc>
                  <a:txBody>
                    <a:bodyPr/>
                    <a:lstStyle/>
                    <a:p>
                      <a:r>
                        <a:rPr lang="en-US"/>
                        <a:t>03/03</a:t>
                      </a:r>
                    </a:p>
                  </a:txBody>
                  <a:tcPr/>
                </a:tc>
                <a:tc>
                  <a:txBody>
                    <a:bodyPr/>
                    <a:lstStyle/>
                    <a:p>
                      <a:r>
                        <a:rPr lang="en-US"/>
                        <a:t>10/03</a:t>
                      </a:r>
                    </a:p>
                  </a:txBody>
                  <a:tcPr/>
                </a:tc>
                <a:tc>
                  <a:txBody>
                    <a:bodyPr/>
                    <a:lstStyle/>
                    <a:p>
                      <a:r>
                        <a:rPr lang="en-US"/>
                        <a:t>17/03</a:t>
                      </a:r>
                    </a:p>
                  </a:txBody>
                  <a:tcPr/>
                </a:tc>
                <a:tc>
                  <a:txBody>
                    <a:bodyPr/>
                    <a:lstStyle/>
                    <a:p>
                      <a:r>
                        <a:rPr lang="en-US"/>
                        <a:t>24/03</a:t>
                      </a:r>
                    </a:p>
                  </a:txBody>
                  <a:tcPr/>
                </a:tc>
                <a:extLst>
                  <a:ext uri="{0D108BD9-81ED-4DB2-BD59-A6C34878D82A}">
                    <a16:rowId xmlns:a16="http://schemas.microsoft.com/office/drawing/2014/main" val="2878384545"/>
                  </a:ext>
                </a:extLst>
              </a:tr>
              <a:tr h="1527190">
                <a:tc>
                  <a:txBody>
                    <a:bodyPr/>
                    <a:lstStyle/>
                    <a:p>
                      <a:r>
                        <a:rPr lang="en-US" sz="1200" dirty="0">
                          <a:solidFill>
                            <a:schemeClr val="tx1"/>
                          </a:solidFill>
                        </a:rPr>
                        <a:t>ASSIGNMENT INTRODUCED</a:t>
                      </a:r>
                    </a:p>
                  </a:txBody>
                  <a:tcPr/>
                </a:tc>
                <a:tc>
                  <a:txBody>
                    <a:bodyPr/>
                    <a:lstStyle/>
                    <a:p>
                      <a:r>
                        <a:rPr lang="en-US" sz="1200"/>
                        <a:t>Put into groups – and identify a research question</a:t>
                      </a:r>
                    </a:p>
                  </a:txBody>
                  <a:tcPr/>
                </a:tc>
                <a:tc>
                  <a:txBody>
                    <a:bodyPr/>
                    <a:lstStyle/>
                    <a:p>
                      <a:r>
                        <a:rPr lang="en-US" sz="1200"/>
                        <a:t>Plan a research method and consider ethics</a:t>
                      </a:r>
                    </a:p>
                  </a:txBody>
                  <a:tcPr/>
                </a:tc>
                <a:tc>
                  <a:txBody>
                    <a:bodyPr/>
                    <a:lstStyle/>
                    <a:p>
                      <a:r>
                        <a:rPr lang="en-US" sz="1200"/>
                        <a:t>Continue to p</a:t>
                      </a:r>
                      <a:r>
                        <a:rPr lang="en-US" sz="1200" b="0" i="0" u="none" strike="noStrike" noProof="0">
                          <a:latin typeface="Calibri"/>
                        </a:rPr>
                        <a:t>lan a research method and consider ethics</a:t>
                      </a:r>
                      <a:endParaRPr lang="en-US" sz="1200"/>
                    </a:p>
                  </a:txBody>
                  <a:tcPr/>
                </a:tc>
                <a:tc>
                  <a:txBody>
                    <a:bodyPr/>
                    <a:lstStyle/>
                    <a:p>
                      <a:r>
                        <a:rPr lang="en-US" sz="1200"/>
                        <a:t>Submit proposal </a:t>
                      </a:r>
                    </a:p>
                  </a:txBody>
                  <a:tcPr/>
                </a:tc>
                <a:tc>
                  <a:txBody>
                    <a:bodyPr/>
                    <a:lstStyle/>
                    <a:p>
                      <a:r>
                        <a:rPr lang="en-US" sz="1200"/>
                        <a:t>Present proposal </a:t>
                      </a:r>
                    </a:p>
                  </a:txBody>
                  <a:tcPr/>
                </a:tc>
                <a:tc>
                  <a:txBody>
                    <a:bodyPr/>
                    <a:lstStyle/>
                    <a:p>
                      <a:r>
                        <a:rPr lang="en-US" sz="1200"/>
                        <a:t>Carry out  research </a:t>
                      </a:r>
                    </a:p>
                  </a:txBody>
                  <a:tcPr/>
                </a:tc>
                <a:tc>
                  <a:txBody>
                    <a:bodyPr/>
                    <a:lstStyle/>
                    <a:p>
                      <a:r>
                        <a:rPr lang="en-US" sz="1200"/>
                        <a:t>Collect data</a:t>
                      </a:r>
                    </a:p>
                  </a:txBody>
                  <a:tcPr/>
                </a:tc>
                <a:tc>
                  <a:txBody>
                    <a:bodyPr/>
                    <a:lstStyle/>
                    <a:p>
                      <a:r>
                        <a:rPr lang="en-US" sz="1200" dirty="0"/>
                        <a:t>Analys and </a:t>
                      </a:r>
                      <a:r>
                        <a:rPr lang="en-US" sz="1200" dirty="0" err="1"/>
                        <a:t>summarise</a:t>
                      </a:r>
                      <a:r>
                        <a:rPr lang="en-US" sz="1200" dirty="0"/>
                        <a:t> data </a:t>
                      </a:r>
                    </a:p>
                  </a:txBody>
                  <a:tcPr/>
                </a:tc>
                <a:tc>
                  <a:txBody>
                    <a:bodyPr/>
                    <a:lstStyle/>
                    <a:p>
                      <a:r>
                        <a:rPr lang="en-US" sz="1200"/>
                        <a:t>Produce report </a:t>
                      </a:r>
                    </a:p>
                  </a:txBody>
                  <a:tcPr/>
                </a:tc>
                <a:extLst>
                  <a:ext uri="{0D108BD9-81ED-4DB2-BD59-A6C34878D82A}">
                    <a16:rowId xmlns:a16="http://schemas.microsoft.com/office/drawing/2014/main" val="4130191657"/>
                  </a:ext>
                </a:extLst>
              </a:tr>
            </a:tbl>
          </a:graphicData>
        </a:graphic>
      </p:graphicFrame>
    </p:spTree>
    <p:extLst>
      <p:ext uri="{BB962C8B-B14F-4D97-AF65-F5344CB8AC3E}">
        <p14:creationId xmlns:p14="http://schemas.microsoft.com/office/powerpoint/2010/main" val="40317463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2" presetClass="entr" presetSubtype="4" fill="hold"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p:tgtEl>
                                          <p:spTgt spid="3"/>
                                        </p:tgtEl>
                                        <p:attrNameLst>
                                          <p:attrName>ppt_y</p:attrName>
                                        </p:attrNameLst>
                                      </p:cBhvr>
                                      <p:tavLst>
                                        <p:tav tm="0">
                                          <p:val>
                                            <p:strVal val="#ppt_y+#ppt_h*1.125000"/>
                                          </p:val>
                                        </p:tav>
                                        <p:tav tm="100000">
                                          <p:val>
                                            <p:strVal val="#ppt_y"/>
                                          </p:val>
                                        </p:tav>
                                      </p:tavLst>
                                    </p:anim>
                                    <p:animEffect transition="in" filter="wipe(up)">
                                      <p:cBhvr>
                                        <p:cTn id="14"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C06883-CD84-4F90-2707-BDB20E03386C}"/>
              </a:ext>
            </a:extLst>
          </p:cNvPr>
          <p:cNvSpPr>
            <a:spLocks noGrp="1"/>
          </p:cNvSpPr>
          <p:nvPr>
            <p:ph type="title"/>
          </p:nvPr>
        </p:nvSpPr>
        <p:spPr>
          <a:xfrm>
            <a:off x="450011" y="120710"/>
            <a:ext cx="10515600" cy="1325563"/>
          </a:xfrm>
        </p:spPr>
        <p:txBody>
          <a:bodyPr/>
          <a:lstStyle/>
          <a:p>
            <a:r>
              <a:rPr lang="en-GB" b="1" dirty="0">
                <a:cs typeface="Calibri Light"/>
              </a:rPr>
              <a:t>HYPOTHESIS</a:t>
            </a:r>
          </a:p>
        </p:txBody>
      </p:sp>
      <p:sp>
        <p:nvSpPr>
          <p:cNvPr id="4" name="Speech Bubble: Rectangle with Corners Rounded 3">
            <a:extLst>
              <a:ext uri="{FF2B5EF4-FFF2-40B4-BE49-F238E27FC236}">
                <a16:creationId xmlns:a16="http://schemas.microsoft.com/office/drawing/2014/main" id="{8C1E33AD-415D-11E0-644A-0C893DD62D6B}"/>
              </a:ext>
            </a:extLst>
          </p:cNvPr>
          <p:cNvSpPr/>
          <p:nvPr/>
        </p:nvSpPr>
        <p:spPr>
          <a:xfrm>
            <a:off x="265559" y="1457468"/>
            <a:ext cx="2731697" cy="1121434"/>
          </a:xfrm>
          <a:prstGeom prst="wedgeRoundRectCallou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D8D8D8"/>
              </a:solidFill>
            </a:endParaRPr>
          </a:p>
        </p:txBody>
      </p:sp>
      <p:sp>
        <p:nvSpPr>
          <p:cNvPr id="5" name="TextBox 4">
            <a:extLst>
              <a:ext uri="{FF2B5EF4-FFF2-40B4-BE49-F238E27FC236}">
                <a16:creationId xmlns:a16="http://schemas.microsoft.com/office/drawing/2014/main" id="{BE66FC75-2712-3829-6F3F-FD8BF7974AC0}"/>
              </a:ext>
            </a:extLst>
          </p:cNvPr>
          <p:cNvSpPr txBox="1"/>
          <p:nvPr/>
        </p:nvSpPr>
        <p:spPr>
          <a:xfrm>
            <a:off x="454155" y="1508777"/>
            <a:ext cx="2246815" cy="1061829"/>
          </a:xfrm>
          <a:prstGeom prst="rect">
            <a:avLst/>
          </a:prstGeom>
          <a:solidFill>
            <a:schemeClr val="accent2">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US" sz="1400" dirty="0">
                <a:ea typeface="+mn-lt"/>
                <a:cs typeface="+mn-lt"/>
              </a:rPr>
              <a:t>We believe, UWTSD students will find Moodle and One drive to be the most important digital skills. </a:t>
            </a:r>
            <a:endParaRPr lang="en-GB" sz="1400" dirty="0">
              <a:cs typeface="Calibri"/>
            </a:endParaRPr>
          </a:p>
        </p:txBody>
      </p:sp>
      <p:sp>
        <p:nvSpPr>
          <p:cNvPr id="3" name="Rectangle: Folded Corner 2">
            <a:extLst>
              <a:ext uri="{FF2B5EF4-FFF2-40B4-BE49-F238E27FC236}">
                <a16:creationId xmlns:a16="http://schemas.microsoft.com/office/drawing/2014/main" id="{F9A8275D-6A3D-F23C-FC33-7A20CD863EBA}"/>
              </a:ext>
            </a:extLst>
          </p:cNvPr>
          <p:cNvSpPr/>
          <p:nvPr/>
        </p:nvSpPr>
        <p:spPr>
          <a:xfrm>
            <a:off x="358587" y="3034469"/>
            <a:ext cx="3723734" cy="3709357"/>
          </a:xfrm>
          <a:prstGeom prst="foldedCorner">
            <a:avLst/>
          </a:prstGeom>
          <a:solidFill>
            <a:schemeClr val="accent2">
              <a:lumMod val="40000"/>
              <a:lumOff val="60000"/>
            </a:schemeClr>
          </a:solidFill>
          <a:ln>
            <a:solidFill>
              <a:schemeClr val="accent2">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CA351743-57C0-DF1A-7EC7-99FB42715BA1}"/>
              </a:ext>
            </a:extLst>
          </p:cNvPr>
          <p:cNvSpPr txBox="1"/>
          <p:nvPr/>
        </p:nvSpPr>
        <p:spPr>
          <a:xfrm>
            <a:off x="450772" y="3087467"/>
            <a:ext cx="2910709" cy="36009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Calibri"/>
              </a:rPr>
              <a:t>I</a:t>
            </a:r>
            <a:r>
              <a:rPr lang="en-US" sz="1400" dirty="0">
                <a:latin typeface="Calibri"/>
              </a:rPr>
              <a:t>n terms of Moodle; without this tools, studying and accessing content would become extremely hard as all materials and content for any lectures, assignments and even helping tools and mechanisms are available on this platform. </a:t>
            </a:r>
            <a:br>
              <a:rPr lang="en-US">
                <a:latin typeface="Calibri"/>
                <a:cs typeface="Calibri"/>
              </a:rPr>
            </a:br>
            <a:r>
              <a:rPr lang="en-US" sz="1400" dirty="0">
                <a:cs typeface="Calibri"/>
              </a:rPr>
              <a:t>Without the use of Moodle, students would not be able to submit assignments, and handle their work. Therefore, this digital tool is deemed very important for UWTSD students. Especially knowing you are able to communicate with other students and tutors/lectures via this digital skill </a:t>
            </a:r>
            <a:endParaRPr lang="en-US" dirty="0">
              <a:cs typeface="Calibri"/>
            </a:endParaRPr>
          </a:p>
        </p:txBody>
      </p:sp>
      <p:sp>
        <p:nvSpPr>
          <p:cNvPr id="11" name="Rectangle: Top Corners Rounded 10">
            <a:extLst>
              <a:ext uri="{FF2B5EF4-FFF2-40B4-BE49-F238E27FC236}">
                <a16:creationId xmlns:a16="http://schemas.microsoft.com/office/drawing/2014/main" id="{232AB786-7496-5D05-605F-A8BAD611C1E0}"/>
              </a:ext>
            </a:extLst>
          </p:cNvPr>
          <p:cNvSpPr/>
          <p:nvPr/>
        </p:nvSpPr>
        <p:spPr>
          <a:xfrm>
            <a:off x="4261900" y="980479"/>
            <a:ext cx="4528867" cy="2846715"/>
          </a:xfrm>
          <a:prstGeom prst="round2SameRect">
            <a:avLst/>
          </a:prstGeom>
          <a:solidFill>
            <a:schemeClr val="accent2">
              <a:lumMod val="40000"/>
              <a:lumOff val="60000"/>
            </a:schemeClr>
          </a:solidFill>
          <a:ln>
            <a:solidFill>
              <a:schemeClr val="accent2">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861EEFF2-AD18-2B74-6ED2-9A39C363D78B}"/>
              </a:ext>
            </a:extLst>
          </p:cNvPr>
          <p:cNvSpPr txBox="1"/>
          <p:nvPr/>
        </p:nvSpPr>
        <p:spPr>
          <a:xfrm>
            <a:off x="4485172" y="1146805"/>
            <a:ext cx="4074993" cy="26776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400" dirty="0">
                <a:latin typeface="Calibri"/>
              </a:rPr>
              <a:t>Now we find One Drive to be an exceptional digital skill, the many reasons and most important reason for this is due to being able to access work from; any part of the country, any part of the world and even from any device. </a:t>
            </a:r>
            <a:r>
              <a:rPr lang="en-US" sz="1400" dirty="0">
                <a:latin typeface="Calibri"/>
                <a:ea typeface="Calibri"/>
                <a:cs typeface="Calibri"/>
              </a:rPr>
              <a:t>​</a:t>
            </a:r>
            <a:br>
              <a:rPr lang="en-US" sz="1400">
                <a:latin typeface="Calibri"/>
                <a:ea typeface="Calibri"/>
                <a:cs typeface="Calibri"/>
              </a:rPr>
            </a:br>
            <a:r>
              <a:rPr lang="en-US" sz="1400" dirty="0">
                <a:latin typeface="Calibri"/>
              </a:rPr>
              <a:t>Now the benefits of this is huge, with modern day challenges and technology a computer/laptop is not always reliable as many of us have experienced. Based on this, it is incredible that a digital skill like one drive allows us to access our saved work and content from wherever we are and from whatever device we use. </a:t>
            </a:r>
            <a:r>
              <a:rPr lang="en-US" sz="1400" dirty="0">
                <a:latin typeface="Calibri"/>
                <a:ea typeface="Calibri"/>
                <a:cs typeface="Calibri"/>
              </a:rPr>
              <a:t>​</a:t>
            </a:r>
            <a:endParaRPr lang="en-GB" sz="1400" dirty="0">
              <a:cs typeface="Calibri"/>
            </a:endParaRPr>
          </a:p>
        </p:txBody>
      </p:sp>
      <p:sp>
        <p:nvSpPr>
          <p:cNvPr id="13" name="Rectangle: Diagonal Corners Rounded 12">
            <a:extLst>
              <a:ext uri="{FF2B5EF4-FFF2-40B4-BE49-F238E27FC236}">
                <a16:creationId xmlns:a16="http://schemas.microsoft.com/office/drawing/2014/main" id="{D7623A2F-7C57-1E1F-2CC3-BD21D591922C}"/>
              </a:ext>
            </a:extLst>
          </p:cNvPr>
          <p:cNvSpPr/>
          <p:nvPr/>
        </p:nvSpPr>
        <p:spPr>
          <a:xfrm>
            <a:off x="4259363" y="4258234"/>
            <a:ext cx="4931433" cy="2142227"/>
          </a:xfrm>
          <a:prstGeom prst="round2DiagRect">
            <a:avLst/>
          </a:prstGeom>
          <a:solidFill>
            <a:schemeClr val="accent2">
              <a:lumMod val="40000"/>
              <a:lumOff val="60000"/>
            </a:schemeClr>
          </a:solidFill>
          <a:ln>
            <a:solidFill>
              <a:schemeClr val="accent2">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2552CFA1-E87D-C0A5-0565-54F1834DD52B}"/>
              </a:ext>
            </a:extLst>
          </p:cNvPr>
          <p:cNvSpPr txBox="1"/>
          <p:nvPr/>
        </p:nvSpPr>
        <p:spPr>
          <a:xfrm>
            <a:off x="4557058" y="4437529"/>
            <a:ext cx="4572000"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r>
              <a:rPr lang="en-US" sz="1400">
                <a:latin typeface="Calibri"/>
                <a:ea typeface="Segoe UI"/>
                <a:cs typeface="Segoe UI"/>
              </a:rPr>
              <a:t>Another factor one drive has, which to be very honest I have only recently learnt is that we are able to share work with one another through this digital tool. This as many of us in the room will and can agree has been a very important part of our learning curve when conducting our re-search and being able to share our work with one another and make the necessary adjustments to our shared work and presentations. ​</a:t>
            </a:r>
          </a:p>
          <a:p>
            <a:pPr rtl="0"/>
            <a:r>
              <a:rPr lang="en-US" sz="1400" dirty="0">
                <a:latin typeface="Calibri"/>
                <a:ea typeface="Segoe UI"/>
                <a:cs typeface="Segoe UI"/>
              </a:rPr>
              <a:t>​</a:t>
            </a:r>
            <a:endParaRPr lang="en-GB" sz="1400" dirty="0">
              <a:cs typeface="Calibri"/>
            </a:endParaRPr>
          </a:p>
        </p:txBody>
      </p:sp>
      <p:sp>
        <p:nvSpPr>
          <p:cNvPr id="7" name="TextBox 6">
            <a:extLst>
              <a:ext uri="{FF2B5EF4-FFF2-40B4-BE49-F238E27FC236}">
                <a16:creationId xmlns:a16="http://schemas.microsoft.com/office/drawing/2014/main" id="{50143C65-F78C-A2A5-99CB-E2FE5B9E8E52}"/>
              </a:ext>
            </a:extLst>
          </p:cNvPr>
          <p:cNvSpPr txBox="1"/>
          <p:nvPr/>
        </p:nvSpPr>
        <p:spPr>
          <a:xfrm>
            <a:off x="9543578" y="5810693"/>
            <a:ext cx="195942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Hira Asma Rafi: 2209694</a:t>
            </a:r>
            <a:endParaRPr lang="en-GB" dirty="0"/>
          </a:p>
        </p:txBody>
      </p:sp>
      <p:sp>
        <p:nvSpPr>
          <p:cNvPr id="10" name="TextBox 9">
            <a:extLst>
              <a:ext uri="{FF2B5EF4-FFF2-40B4-BE49-F238E27FC236}">
                <a16:creationId xmlns:a16="http://schemas.microsoft.com/office/drawing/2014/main" id="{35ECDDCD-47A5-A170-98F7-8E7EF49A5314}"/>
              </a:ext>
            </a:extLst>
          </p:cNvPr>
          <p:cNvSpPr txBox="1"/>
          <p:nvPr/>
        </p:nvSpPr>
        <p:spPr>
          <a:xfrm>
            <a:off x="2603500" y="3778250"/>
            <a:ext cx="2743200" cy="4572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Tree>
    <p:extLst>
      <p:ext uri="{BB962C8B-B14F-4D97-AF65-F5344CB8AC3E}">
        <p14:creationId xmlns:p14="http://schemas.microsoft.com/office/powerpoint/2010/main" val="3990768769"/>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mph" presetSubtype="0" fill="hold" grpId="0" nodeType="clickEffect">
                                  <p:stCondLst>
                                    <p:cond delay="0"/>
                                  </p:stCondLst>
                                  <p:childTnLst>
                                    <p:animRot by="21600000">
                                      <p:cBhvr>
                                        <p:cTn id="6" dur="2000" fill="hold"/>
                                        <p:tgtEl>
                                          <p:spTgt spid="2"/>
                                        </p:tgtEl>
                                        <p:attrNameLst>
                                          <p:attrName>r</p:attrName>
                                        </p:attrNameLst>
                                      </p:cBhvr>
                                    </p:animRo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anim calcmode="lin" valueType="num">
                                      <p:cBhvr additive="base">
                                        <p:cTn id="11" dur="500" fill="hold"/>
                                        <p:tgtEl>
                                          <p:spTgt spid="5"/>
                                        </p:tgtEl>
                                        <p:attrNameLst>
                                          <p:attrName>ppt_x</p:attrName>
                                        </p:attrNameLst>
                                      </p:cBhvr>
                                      <p:tavLst>
                                        <p:tav tm="0">
                                          <p:val>
                                            <p:strVal val="#ppt_x"/>
                                          </p:val>
                                        </p:tav>
                                        <p:tav tm="100000">
                                          <p:val>
                                            <p:strVal val="#ppt_x"/>
                                          </p:val>
                                        </p:tav>
                                      </p:tavLst>
                                    </p:anim>
                                    <p:anim calcmode="lin" valueType="num">
                                      <p:cBhvr additive="base">
                                        <p:cTn id="12"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5" presetClass="entr" presetSubtype="1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checkerboard(across)">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12"/>
                                        </p:tgtEl>
                                        <p:attrNameLst>
                                          <p:attrName>style.visibility</p:attrName>
                                        </p:attrNameLst>
                                      </p:cBhvr>
                                      <p:to>
                                        <p:strVal val="visible"/>
                                      </p:to>
                                    </p:set>
                                    <p:animEffect transition="in" filter="barn(inVertical)">
                                      <p:cBhvr>
                                        <p:cTn id="22" dur="500"/>
                                        <p:tgtEl>
                                          <p:spTgt spid="12"/>
                                        </p:tgtEl>
                                      </p:cBhvr>
                                    </p:animEffect>
                                  </p:childTnLst>
                                </p:cTn>
                              </p:par>
                            </p:childTnLst>
                          </p:cTn>
                        </p:par>
                      </p:childTnLst>
                    </p:cTn>
                  </p:par>
                  <p:par>
                    <p:cTn id="23" fill="hold">
                      <p:stCondLst>
                        <p:cond delay="indefinite"/>
                      </p:stCondLst>
                      <p:childTnLst>
                        <p:par>
                          <p:cTn id="24" fill="hold">
                            <p:stCondLst>
                              <p:cond delay="0"/>
                            </p:stCondLst>
                            <p:childTnLst>
                              <p:par>
                                <p:cTn id="25" presetID="37" presetClass="entr" presetSubtype="0" fill="hold" grpId="0" nodeType="clickEffect">
                                  <p:stCondLst>
                                    <p:cond delay="0"/>
                                  </p:stCondLst>
                                  <p:childTnLst>
                                    <p:set>
                                      <p:cBhvr>
                                        <p:cTn id="26" dur="1" fill="hold">
                                          <p:stCondLst>
                                            <p:cond delay="0"/>
                                          </p:stCondLst>
                                        </p:cTn>
                                        <p:tgtEl>
                                          <p:spTgt spid="14"/>
                                        </p:tgtEl>
                                        <p:attrNameLst>
                                          <p:attrName>style.visibility</p:attrName>
                                        </p:attrNameLst>
                                      </p:cBhvr>
                                      <p:to>
                                        <p:strVal val="visible"/>
                                      </p:to>
                                    </p:set>
                                    <p:animEffect transition="in" filter="fade">
                                      <p:cBhvr>
                                        <p:cTn id="27" dur="1000"/>
                                        <p:tgtEl>
                                          <p:spTgt spid="14"/>
                                        </p:tgtEl>
                                      </p:cBhvr>
                                    </p:animEffect>
                                    <p:anim calcmode="lin" valueType="num">
                                      <p:cBhvr>
                                        <p:cTn id="28" dur="1000" fill="hold"/>
                                        <p:tgtEl>
                                          <p:spTgt spid="14"/>
                                        </p:tgtEl>
                                        <p:attrNameLst>
                                          <p:attrName>ppt_x</p:attrName>
                                        </p:attrNameLst>
                                      </p:cBhvr>
                                      <p:tavLst>
                                        <p:tav tm="0">
                                          <p:val>
                                            <p:strVal val="#ppt_x"/>
                                          </p:val>
                                        </p:tav>
                                        <p:tav tm="100000">
                                          <p:val>
                                            <p:strVal val="#ppt_x"/>
                                          </p:val>
                                        </p:tav>
                                      </p:tavLst>
                                    </p:anim>
                                    <p:anim calcmode="lin" valueType="num">
                                      <p:cBhvr>
                                        <p:cTn id="29" dur="900" decel="100000" fill="hold"/>
                                        <p:tgtEl>
                                          <p:spTgt spid="14"/>
                                        </p:tgtEl>
                                        <p:attrNameLst>
                                          <p:attrName>ppt_y</p:attrName>
                                        </p:attrNameLst>
                                      </p:cBhvr>
                                      <p:tavLst>
                                        <p:tav tm="0">
                                          <p:val>
                                            <p:strVal val="#ppt_y+1"/>
                                          </p:val>
                                        </p:tav>
                                        <p:tav tm="100000">
                                          <p:val>
                                            <p:strVal val="#ppt_y-.03"/>
                                          </p:val>
                                        </p:tav>
                                      </p:tavLst>
                                    </p:anim>
                                    <p:anim calcmode="lin" valueType="num">
                                      <p:cBhvr>
                                        <p:cTn id="30" dur="100" accel="100000" fill="hold">
                                          <p:stCondLst>
                                            <p:cond delay="900"/>
                                          </p:stCondLst>
                                        </p:cTn>
                                        <p:tgtEl>
                                          <p:spTgt spid="14"/>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animBg="1"/>
      <p:bldP spid="6" grpId="0"/>
      <p:bldP spid="12" grpId="0"/>
      <p:bldP spid="14"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C70981-98B7-B108-686E-169B504697E6}"/>
              </a:ext>
            </a:extLst>
          </p:cNvPr>
          <p:cNvSpPr>
            <a:spLocks noGrp="1"/>
          </p:cNvSpPr>
          <p:nvPr>
            <p:ph type="title"/>
          </p:nvPr>
        </p:nvSpPr>
        <p:spPr/>
        <p:txBody>
          <a:bodyPr/>
          <a:lstStyle/>
          <a:p>
            <a:r>
              <a:rPr lang="en-GB" dirty="0">
                <a:cs typeface="Calibri Light"/>
              </a:rPr>
              <a:t>Reference List:</a:t>
            </a:r>
            <a:endParaRPr lang="en-GB" dirty="0"/>
          </a:p>
        </p:txBody>
      </p:sp>
      <p:sp>
        <p:nvSpPr>
          <p:cNvPr id="3" name="Content Placeholder 2">
            <a:extLst>
              <a:ext uri="{FF2B5EF4-FFF2-40B4-BE49-F238E27FC236}">
                <a16:creationId xmlns:a16="http://schemas.microsoft.com/office/drawing/2014/main" id="{1BE20955-DA34-15DB-64ED-C095D33EEEAE}"/>
              </a:ext>
            </a:extLst>
          </p:cNvPr>
          <p:cNvSpPr>
            <a:spLocks noGrp="1"/>
          </p:cNvSpPr>
          <p:nvPr>
            <p:ph idx="1"/>
          </p:nvPr>
        </p:nvSpPr>
        <p:spPr>
          <a:xfrm>
            <a:off x="838200" y="1825625"/>
            <a:ext cx="10515600" cy="4969564"/>
          </a:xfrm>
        </p:spPr>
        <p:txBody>
          <a:bodyPr vert="horz" lIns="91440" tIns="45720" rIns="91440" bIns="45720" rtlCol="0" anchor="t">
            <a:noAutofit/>
          </a:bodyPr>
          <a:lstStyle/>
          <a:p>
            <a:r>
              <a:rPr lang="en-GB" sz="1800" b="0" i="0" dirty="0">
                <a:effectLst/>
                <a:latin typeface="Arial"/>
                <a:cs typeface="Arial"/>
              </a:rPr>
              <a:t>Bhandari, P. (2022, October 10). </a:t>
            </a:r>
            <a:r>
              <a:rPr lang="en-GB" sz="1800" b="0" i="1" dirty="0">
                <a:effectLst/>
                <a:latin typeface="Arial"/>
                <a:cs typeface="Arial"/>
              </a:rPr>
              <a:t>What Is Quantitative Research? | Definition &amp; Methods</a:t>
            </a:r>
            <a:r>
              <a:rPr lang="en-GB" sz="1800" b="0" i="0" dirty="0">
                <a:effectLst/>
                <a:latin typeface="Arial"/>
                <a:cs typeface="Arial"/>
              </a:rPr>
              <a:t>. </a:t>
            </a:r>
            <a:r>
              <a:rPr lang="en-GB" sz="1800" b="0" i="0" dirty="0" err="1">
                <a:effectLst/>
                <a:latin typeface="Arial"/>
                <a:cs typeface="Arial"/>
              </a:rPr>
              <a:t>Scribbr</a:t>
            </a:r>
            <a:r>
              <a:rPr lang="en-GB" sz="1800" b="0" i="0" dirty="0">
                <a:effectLst/>
                <a:latin typeface="Arial"/>
                <a:cs typeface="Arial"/>
              </a:rPr>
              <a:t>. https://www.scribbr.co.uk/research-methods/introduction-to-quantitative-research/</a:t>
            </a:r>
            <a:endParaRPr lang="en-GB" sz="1800" dirty="0">
              <a:latin typeface="Arial"/>
              <a:cs typeface="Arial"/>
            </a:endParaRPr>
          </a:p>
          <a:p>
            <a:r>
              <a:rPr lang="en-GB" sz="1800" dirty="0">
                <a:latin typeface="Arial"/>
                <a:ea typeface="+mn-lt"/>
                <a:cs typeface="Arial"/>
              </a:rPr>
              <a:t>Daniel, E (2016) </a:t>
            </a:r>
            <a:r>
              <a:rPr lang="en-GB" sz="1800" dirty="0">
                <a:latin typeface="Arial"/>
                <a:cs typeface="Arial"/>
              </a:rPr>
              <a:t>The Usefulness of Qualitative and Quantitative Approaches and Methods in Researching Problem-Solving Ability in Science Education Curriculum</a:t>
            </a:r>
            <a:endParaRPr lang="en-GB" sz="1800" dirty="0">
              <a:latin typeface="Arial" panose="020B0604020202020204" pitchFamily="34" charset="0"/>
              <a:cs typeface="Arial" panose="020B0604020202020204" pitchFamily="34" charset="0"/>
            </a:endParaRPr>
          </a:p>
          <a:p>
            <a:r>
              <a:rPr lang="en-GB" sz="1800" dirty="0">
                <a:ea typeface="+mn-lt"/>
                <a:cs typeface="+mn-lt"/>
                <a:hlinkClick r:id="rId2"/>
              </a:rPr>
              <a:t>https://www.gov.uk/government/publications/quantifying-the-uk-data-skills-gap/quantifying-the-uk-data-skills-gap-full-report#conclusionsobservations</a:t>
            </a:r>
            <a:endParaRPr lang="en-GB" sz="1800" dirty="0">
              <a:latin typeface="Arial"/>
              <a:ea typeface="+mn-lt"/>
              <a:cs typeface="Arial"/>
            </a:endParaRPr>
          </a:p>
          <a:p>
            <a:r>
              <a:rPr lang="en-GB" sz="1800" dirty="0">
                <a:ea typeface="+mn-lt"/>
                <a:cs typeface="+mn-lt"/>
              </a:rPr>
              <a:t>https://www.gov.uk/government/news/new-digital-strategy-to-make-uk-a-global-tech-superpower.</a:t>
            </a:r>
            <a:endParaRPr lang="en-GB" sz="1800" dirty="0">
              <a:latin typeface="Calibri"/>
              <a:ea typeface="+mn-lt"/>
              <a:cs typeface="Calibri"/>
            </a:endParaRPr>
          </a:p>
          <a:p>
            <a:r>
              <a:rPr lang="en-GB" sz="1800" dirty="0">
                <a:latin typeface="Arial"/>
                <a:ea typeface="+mn-lt"/>
                <a:cs typeface="Arial"/>
              </a:rPr>
              <a:t> </a:t>
            </a:r>
            <a:r>
              <a:rPr lang="en-GB" sz="1800" dirty="0" err="1">
                <a:latin typeface="Arial"/>
                <a:ea typeface="+mn-lt"/>
                <a:cs typeface="Arial"/>
              </a:rPr>
              <a:t>Kornelakis</a:t>
            </a:r>
            <a:r>
              <a:rPr lang="en-GB" sz="1800" dirty="0">
                <a:latin typeface="Arial"/>
                <a:ea typeface="+mn-lt"/>
                <a:cs typeface="Arial"/>
              </a:rPr>
              <a:t>, A. and </a:t>
            </a:r>
            <a:r>
              <a:rPr lang="en-GB" sz="1800" dirty="0" err="1">
                <a:latin typeface="Arial"/>
                <a:ea typeface="+mn-lt"/>
                <a:cs typeface="Arial"/>
              </a:rPr>
              <a:t>Petrakaki</a:t>
            </a:r>
            <a:r>
              <a:rPr lang="en-GB" sz="1800" dirty="0">
                <a:latin typeface="Arial"/>
                <a:ea typeface="+mn-lt"/>
                <a:cs typeface="Arial"/>
              </a:rPr>
              <a:t>, D. (2020) ‘Embedding employability skills in UK higher education: Between digitalization and marketization’, Industry &amp; higher education, 34(5), pp. 290–297. Available at: </a:t>
            </a:r>
            <a:r>
              <a:rPr lang="en-GB" sz="1800" dirty="0">
                <a:latin typeface="Arial"/>
                <a:ea typeface="+mn-lt"/>
                <a:cs typeface="Arial"/>
                <a:hlinkClick r:id="rId3"/>
              </a:rPr>
              <a:t>https://doi.org/10.1177/0950422220902978</a:t>
            </a:r>
            <a:r>
              <a:rPr lang="en-GB" sz="1800" dirty="0">
                <a:latin typeface="Arial"/>
                <a:ea typeface="+mn-lt"/>
                <a:cs typeface="Arial"/>
              </a:rPr>
              <a:t>.</a:t>
            </a:r>
            <a:endParaRPr lang="en-GB" sz="1800" dirty="0">
              <a:latin typeface="Arial"/>
              <a:cs typeface="Arial"/>
            </a:endParaRPr>
          </a:p>
          <a:p>
            <a:r>
              <a:rPr lang="en-GB" sz="1800" b="1" u="sng" dirty="0">
                <a:ea typeface="+mn-lt"/>
                <a:cs typeface="+mn-lt"/>
              </a:rPr>
              <a:t>National careers service.gov.uk</a:t>
            </a:r>
            <a:endParaRPr lang="en-GB" sz="1800" dirty="0">
              <a:ea typeface="+mn-lt"/>
              <a:cs typeface="+mn-lt"/>
            </a:endParaRPr>
          </a:p>
          <a:p>
            <a:pPr marL="171450" indent="-171450"/>
            <a:r>
              <a:rPr lang="en-GB" sz="1800" dirty="0">
                <a:latin typeface="Arial"/>
                <a:ea typeface="+mn-lt"/>
                <a:cs typeface="Arial"/>
              </a:rPr>
              <a:t> </a:t>
            </a:r>
            <a:r>
              <a:rPr lang="en-GB" sz="1800" dirty="0" err="1">
                <a:latin typeface="Arial"/>
                <a:ea typeface="+mn-lt"/>
                <a:cs typeface="Arial"/>
              </a:rPr>
              <a:t>Platteaux</a:t>
            </a:r>
            <a:r>
              <a:rPr lang="en-GB" sz="1800" dirty="0">
                <a:latin typeface="Arial"/>
                <a:ea typeface="+mn-lt"/>
                <a:cs typeface="Arial"/>
              </a:rPr>
              <a:t> Hervé, </a:t>
            </a:r>
            <a:r>
              <a:rPr lang="en-GB" sz="1800" dirty="0" err="1">
                <a:latin typeface="Arial"/>
                <a:ea typeface="+mn-lt"/>
                <a:cs typeface="Arial"/>
              </a:rPr>
              <a:t>Salietti</a:t>
            </a:r>
            <a:r>
              <a:rPr lang="en-GB" sz="1800" dirty="0">
                <a:latin typeface="Arial"/>
                <a:ea typeface="+mn-lt"/>
                <a:cs typeface="Arial"/>
              </a:rPr>
              <a:t> Emmanuelle and Molteni Laura (2022) ‘Structuring a course service for developing the learning digital skills of university students in Fribourg’, ITM web of conferences, 41, p. 03001–. Available at: </a:t>
            </a:r>
            <a:r>
              <a:rPr lang="en-GB" sz="1800" dirty="0">
                <a:latin typeface="Arial"/>
                <a:ea typeface="+mn-lt"/>
                <a:cs typeface="Arial"/>
                <a:hlinkClick r:id="rId4"/>
              </a:rPr>
              <a:t>https://doi.org/10.1051/itmconf/20224103001</a:t>
            </a:r>
            <a:r>
              <a:rPr lang="en-GB" sz="1800" dirty="0">
                <a:latin typeface="Arial"/>
                <a:ea typeface="+mn-lt"/>
                <a:cs typeface="Arial"/>
              </a:rPr>
              <a:t>.</a:t>
            </a:r>
            <a:endParaRPr lang="en-GB" sz="1800" dirty="0">
              <a:latin typeface="Arial"/>
              <a:cs typeface="Arial"/>
            </a:endParaRPr>
          </a:p>
          <a:p>
            <a:r>
              <a:rPr lang="en-GB" sz="1800" dirty="0">
                <a:latin typeface="Arial"/>
                <a:ea typeface="+mn-lt"/>
                <a:cs typeface="Arial"/>
              </a:rPr>
              <a:t>Reedy, K. and Parker, J. (2018) Digital literacy unpacked. Edited by K. Reedy and J. Parker. London: Facet Publishing.</a:t>
            </a:r>
            <a:endParaRPr lang="en-GB" sz="1800">
              <a:latin typeface="Arial" panose="020B0604020202020204" pitchFamily="34" charset="0"/>
              <a:ea typeface="+mn-lt"/>
              <a:cs typeface="Arial" panose="020B0604020202020204" pitchFamily="34" charset="0"/>
            </a:endParaRPr>
          </a:p>
          <a:p>
            <a:pPr marL="0" indent="0">
              <a:buNone/>
            </a:pPr>
            <a:endParaRPr lang="en-GB" sz="1800" dirty="0">
              <a:latin typeface="Arial" panose="020B0604020202020204" pitchFamily="34" charset="0"/>
              <a:cs typeface="Arial" panose="020B0604020202020204" pitchFamily="34" charset="0"/>
            </a:endParaRPr>
          </a:p>
          <a:p>
            <a:endParaRPr lang="en-GB" sz="1400" b="1" u="sng">
              <a:cs typeface="Calibri"/>
            </a:endParaRPr>
          </a:p>
        </p:txBody>
      </p:sp>
    </p:spTree>
    <p:extLst>
      <p:ext uri="{BB962C8B-B14F-4D97-AF65-F5344CB8AC3E}">
        <p14:creationId xmlns:p14="http://schemas.microsoft.com/office/powerpoint/2010/main" val="5073214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12</Slides>
  <Notes>3</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Are digital skills important for study and work?</vt:lpstr>
      <vt:lpstr>  Introduction: Which Digital skill do UWTSD students think is most important?</vt:lpstr>
      <vt:lpstr>What are Digital Skills and why do we need them?</vt:lpstr>
      <vt:lpstr>      </vt:lpstr>
      <vt:lpstr>PowerPoint Presentation</vt:lpstr>
      <vt:lpstr>Proposed method</vt:lpstr>
      <vt:lpstr>Why a quantitative questionnaire?</vt:lpstr>
      <vt:lpstr>PowerPoint Presentation</vt:lpstr>
      <vt:lpstr>Ethical considerations  ‘A set of principles that guide your research.’  Researchers must always adhere to a certain code of conduct when collecting data from people. (Bhandari, 2022)</vt:lpstr>
      <vt:lpstr>Time Line</vt:lpstr>
      <vt:lpstr>HYPOTHESIS</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shamma zaman</dc:creator>
  <cp:revision>876</cp:revision>
  <dcterms:created xsi:type="dcterms:W3CDTF">2023-02-05T10:07:13Z</dcterms:created>
  <dcterms:modified xsi:type="dcterms:W3CDTF">2023-02-22T10:47:32Z</dcterms:modified>
</cp:coreProperties>
</file>