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9" r:id="rId3"/>
    <p:sldId id="257" r:id="rId4"/>
    <p:sldId id="260" r:id="rId5"/>
    <p:sldId id="258"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977D2-3805-A2E9-DF6F-BD455AC0A642}" v="938" dt="2026-01-09T21:11:51.507"/>
    <p1510:client id="{ADEBAB55-AE8D-0FA5-D22A-BC71510CE2EC}" v="1295" dt="2026-01-09T19:22:20.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1/9/2026</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5412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55781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819878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8423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491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8160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0907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7993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0037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6000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1/9/2026</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190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1/9/2026</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4167195996"/>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ed pencils inside a pencil holder which is on top of a wood table">
            <a:extLst>
              <a:ext uri="{FF2B5EF4-FFF2-40B4-BE49-F238E27FC236}">
                <a16:creationId xmlns:a16="http://schemas.microsoft.com/office/drawing/2014/main" id="{5209BC0A-812F-6E25-7885-686DA2C4575C}"/>
              </a:ext>
            </a:extLst>
          </p:cNvPr>
          <p:cNvPicPr>
            <a:picLocks noChangeAspect="1"/>
          </p:cNvPicPr>
          <p:nvPr/>
        </p:nvPicPr>
        <p:blipFill>
          <a:blip r:embed="rId2"/>
          <a:srcRect t="15605" r="-2" b="-2"/>
          <a:stretch>
            <a:fillRect/>
          </a:stretch>
        </p:blipFill>
        <p:spPr>
          <a:xfrm>
            <a:off x="20" y="10"/>
            <a:ext cx="12191980" cy="6857990"/>
          </a:xfrm>
          <a:prstGeom prst="rect">
            <a:avLst/>
          </a:prstGeom>
        </p:spPr>
      </p:pic>
      <p:sp>
        <p:nvSpPr>
          <p:cNvPr id="11"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3" name="Cross 12">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7105" y="1692283"/>
            <a:ext cx="6992226" cy="2655489"/>
          </a:xfrm>
        </p:spPr>
        <p:txBody>
          <a:bodyPr>
            <a:normAutofit/>
          </a:bodyPr>
          <a:lstStyle/>
          <a:p>
            <a:r>
              <a:rPr lang="en-GB" sz="6000"/>
              <a:t>Gibb's Reflective Model</a:t>
            </a:r>
            <a:endParaRPr lang="en-GB" sz="6000" dirty="0"/>
          </a:p>
        </p:txBody>
      </p:sp>
      <p:sp>
        <p:nvSpPr>
          <p:cNvPr id="3" name="Subtitle 2"/>
          <p:cNvSpPr>
            <a:spLocks noGrp="1"/>
          </p:cNvSpPr>
          <p:nvPr>
            <p:ph type="subTitle" idx="1"/>
          </p:nvPr>
        </p:nvSpPr>
        <p:spPr>
          <a:xfrm>
            <a:off x="797105" y="4466845"/>
            <a:ext cx="6696951" cy="882904"/>
          </a:xfrm>
        </p:spPr>
        <p:txBody>
          <a:bodyPr vert="horz" lIns="91440" tIns="45720" rIns="91440" bIns="45720" rtlCol="0" anchor="t">
            <a:normAutofit/>
          </a:bodyPr>
          <a:lstStyle/>
          <a:p>
            <a:r>
              <a:rPr lang="en-GB"/>
              <a:t>Jack Garbutt: 2500901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7C733-E9EA-6600-ACF8-C29BB234DD07}"/>
              </a:ext>
            </a:extLst>
          </p:cNvPr>
          <p:cNvSpPr>
            <a:spLocks noGrp="1"/>
          </p:cNvSpPr>
          <p:nvPr>
            <p:ph type="title"/>
          </p:nvPr>
        </p:nvSpPr>
        <p:spPr>
          <a:xfrm>
            <a:off x="565149" y="1204721"/>
            <a:ext cx="5066001" cy="1446550"/>
          </a:xfrm>
        </p:spPr>
        <p:txBody>
          <a:bodyPr>
            <a:normAutofit/>
          </a:bodyPr>
          <a:lstStyle/>
          <a:p>
            <a:r>
              <a:rPr lang="en-GB"/>
              <a:t>What is Self-Reflection?</a:t>
            </a:r>
          </a:p>
        </p:txBody>
      </p:sp>
      <p:sp>
        <p:nvSpPr>
          <p:cNvPr id="3" name="Content Placeholder 2">
            <a:extLst>
              <a:ext uri="{FF2B5EF4-FFF2-40B4-BE49-F238E27FC236}">
                <a16:creationId xmlns:a16="http://schemas.microsoft.com/office/drawing/2014/main" id="{664AB4DC-FB18-F710-11BC-A3BACE70CA96}"/>
              </a:ext>
            </a:extLst>
          </p:cNvPr>
          <p:cNvSpPr>
            <a:spLocks noGrp="1"/>
          </p:cNvSpPr>
          <p:nvPr>
            <p:ph idx="1"/>
          </p:nvPr>
        </p:nvSpPr>
        <p:spPr>
          <a:xfrm>
            <a:off x="565150" y="2691638"/>
            <a:ext cx="5066001" cy="3188586"/>
          </a:xfrm>
        </p:spPr>
        <p:txBody>
          <a:bodyPr vert="horz" lIns="91440" tIns="45720" rIns="91440" bIns="45720" rtlCol="0">
            <a:normAutofit/>
          </a:bodyPr>
          <a:lstStyle/>
          <a:p>
            <a:pPr>
              <a:lnSpc>
                <a:spcPct val="90000"/>
              </a:lnSpc>
            </a:pPr>
            <a:r>
              <a:rPr lang="en-GB" sz="1900">
                <a:latin typeface="Calibri"/>
                <a:ea typeface="Calibri"/>
                <a:cs typeface="Calibri"/>
              </a:rPr>
              <a:t>Self-reflection is defined as "the activity of thinking about your own feelings and behaviour, and the reasons that may lie behind them"(Cambridge Dictionary, 2024), in an academic context self-reflection is used to reflect on our work and improve upon for future practice. </a:t>
            </a:r>
          </a:p>
          <a:p>
            <a:pPr>
              <a:lnSpc>
                <a:spcPct val="90000"/>
              </a:lnSpc>
            </a:pPr>
            <a:r>
              <a:rPr lang="en-GB" sz="1900">
                <a:latin typeface="Calibri"/>
                <a:ea typeface="Calibri"/>
                <a:cs typeface="Calibri"/>
              </a:rPr>
              <a:t>I aim to explore Gibb's 6 Step Reflective Cycle (University of Edinburgh, 2023) which lays out a clear and structured framework to assist self-reflection in academics and other professions .</a:t>
            </a:r>
          </a:p>
          <a:p>
            <a:pPr>
              <a:lnSpc>
                <a:spcPct val="90000"/>
              </a:lnSpc>
            </a:pPr>
            <a:endParaRPr lang="en-GB" sz="1900">
              <a:latin typeface="Calibri"/>
              <a:ea typeface="Calibri"/>
              <a:cs typeface="Calibri"/>
            </a:endParaRPr>
          </a:p>
        </p:txBody>
      </p:sp>
      <p:pic>
        <p:nvPicPr>
          <p:cNvPr id="6" name="Picture 5" descr="A person looking at a mirror&#10;&#10;AI-generated content may be incorrect.">
            <a:extLst>
              <a:ext uri="{FF2B5EF4-FFF2-40B4-BE49-F238E27FC236}">
                <a16:creationId xmlns:a16="http://schemas.microsoft.com/office/drawing/2014/main" id="{289EE5D0-8B16-C493-A41E-C55BB28666AB}"/>
              </a:ext>
            </a:extLst>
          </p:cNvPr>
          <p:cNvPicPr>
            <a:picLocks noChangeAspect="1"/>
          </p:cNvPicPr>
          <p:nvPr/>
        </p:nvPicPr>
        <p:blipFill>
          <a:blip r:embed="rId2"/>
          <a:srcRect l="19335" r="17570" b="1"/>
          <a:stretch>
            <a:fillRect/>
          </a:stretch>
        </p:blipFill>
        <p:spPr>
          <a:xfrm>
            <a:off x="6163734" y="1096772"/>
            <a:ext cx="5571066" cy="5761228"/>
          </a:xfrm>
          <a:prstGeom prst="rect">
            <a:avLst/>
          </a:prstGeom>
        </p:spPr>
      </p:pic>
      <p:sp>
        <p:nvSpPr>
          <p:cNvPr id="13" name="Cross 12">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0260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0AF5B-13BD-1B33-9E3C-EA4C69EAAE64}"/>
              </a:ext>
            </a:extLst>
          </p:cNvPr>
          <p:cNvSpPr>
            <a:spLocks noGrp="1"/>
          </p:cNvSpPr>
          <p:nvPr>
            <p:ph type="title"/>
          </p:nvPr>
        </p:nvSpPr>
        <p:spPr>
          <a:xfrm>
            <a:off x="565149" y="1204721"/>
            <a:ext cx="4114799" cy="1446550"/>
          </a:xfrm>
        </p:spPr>
        <p:txBody>
          <a:bodyPr vert="horz" lIns="91440" tIns="45720" rIns="91440" bIns="45720" rtlCol="0">
            <a:normAutofit/>
          </a:bodyPr>
          <a:lstStyle/>
          <a:p>
            <a:r>
              <a:rPr lang="en-US" kern="1200" spc="-150">
                <a:latin typeface="+mj-lt"/>
                <a:ea typeface="+mj-ea"/>
                <a:cs typeface="+mj-cs"/>
              </a:rPr>
              <a:t>What is Gibb's Reflective Cycle?</a:t>
            </a:r>
          </a:p>
        </p:txBody>
      </p:sp>
      <p:sp>
        <p:nvSpPr>
          <p:cNvPr id="3" name="Content Placeholder 2">
            <a:extLst>
              <a:ext uri="{FF2B5EF4-FFF2-40B4-BE49-F238E27FC236}">
                <a16:creationId xmlns:a16="http://schemas.microsoft.com/office/drawing/2014/main" id="{CBBB6435-E824-2284-D4E9-5192265974C3}"/>
              </a:ext>
            </a:extLst>
          </p:cNvPr>
          <p:cNvSpPr>
            <a:spLocks noGrp="1"/>
          </p:cNvSpPr>
          <p:nvPr>
            <p:ph idx="1"/>
          </p:nvPr>
        </p:nvSpPr>
        <p:spPr>
          <a:xfrm>
            <a:off x="565150" y="2653538"/>
            <a:ext cx="6057899" cy="3702936"/>
          </a:xfrm>
        </p:spPr>
        <p:txBody>
          <a:bodyPr vert="horz" lIns="91440" tIns="45720" rIns="91440" bIns="45720" rtlCol="0" anchor="t">
            <a:normAutofit/>
          </a:bodyPr>
          <a:lstStyle/>
          <a:p>
            <a:pPr marL="0" indent="0">
              <a:buNone/>
            </a:pPr>
            <a:r>
              <a:rPr lang="en-US"/>
              <a:t>Gibb's Reflective Cycle follows 6 stages: </a:t>
            </a:r>
            <a:r>
              <a:rPr lang="en-US" dirty="0"/>
              <a:t>description, feelings, evaluation, description, conclusion, action plan description (University of Edinburgh, 2023).</a:t>
            </a:r>
          </a:p>
          <a:p>
            <a:pPr marL="0" indent="0">
              <a:buNone/>
            </a:pPr>
            <a:endParaRPr lang="en-US" dirty="0"/>
          </a:p>
        </p:txBody>
      </p:sp>
      <p:pic>
        <p:nvPicPr>
          <p:cNvPr id="5" name="Picture 4" descr="A diagram of a reflective cycle&#10;&#10;AI-generated content may be incorrect.">
            <a:extLst>
              <a:ext uri="{FF2B5EF4-FFF2-40B4-BE49-F238E27FC236}">
                <a16:creationId xmlns:a16="http://schemas.microsoft.com/office/drawing/2014/main" id="{74FCFFD8-A2DE-CE5C-EAC9-75F024B313CA}"/>
              </a:ext>
            </a:extLst>
          </p:cNvPr>
          <p:cNvPicPr>
            <a:picLocks noChangeAspect="1"/>
          </p:cNvPicPr>
          <p:nvPr/>
        </p:nvPicPr>
        <p:blipFill>
          <a:blip r:embed="rId2"/>
          <a:srcRect l="3104" r="1389" b="-2"/>
          <a:stretch>
            <a:fillRect/>
          </a:stretch>
        </p:blipFill>
        <p:spPr>
          <a:xfrm>
            <a:off x="7284564" y="1497220"/>
            <a:ext cx="4193314" cy="4127230"/>
          </a:xfrm>
          <a:prstGeom prst="rect">
            <a:avLst/>
          </a:prstGeom>
        </p:spPr>
      </p:pic>
    </p:spTree>
    <p:extLst>
      <p:ext uri="{BB962C8B-B14F-4D97-AF65-F5344CB8AC3E}">
        <p14:creationId xmlns:p14="http://schemas.microsoft.com/office/powerpoint/2010/main" val="4159376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4C76-A109-35DB-06B3-857D88903988}"/>
              </a:ext>
            </a:extLst>
          </p:cNvPr>
          <p:cNvSpPr>
            <a:spLocks noGrp="1"/>
          </p:cNvSpPr>
          <p:nvPr>
            <p:ph type="title"/>
          </p:nvPr>
        </p:nvSpPr>
        <p:spPr/>
        <p:txBody>
          <a:bodyPr/>
          <a:lstStyle/>
          <a:p>
            <a:r>
              <a:rPr lang="en-GB" dirty="0"/>
              <a:t>Why is </a:t>
            </a:r>
            <a:r>
              <a:rPr lang="en-GB"/>
              <a:t>Self-Reflection Important?</a:t>
            </a:r>
          </a:p>
        </p:txBody>
      </p:sp>
      <p:sp>
        <p:nvSpPr>
          <p:cNvPr id="3" name="Content Placeholder 2">
            <a:extLst>
              <a:ext uri="{FF2B5EF4-FFF2-40B4-BE49-F238E27FC236}">
                <a16:creationId xmlns:a16="http://schemas.microsoft.com/office/drawing/2014/main" id="{609DF44B-055E-225B-4ADF-5541A8D9EA70}"/>
              </a:ext>
            </a:extLst>
          </p:cNvPr>
          <p:cNvSpPr>
            <a:spLocks noGrp="1"/>
          </p:cNvSpPr>
          <p:nvPr>
            <p:ph idx="1"/>
          </p:nvPr>
        </p:nvSpPr>
        <p:spPr>
          <a:xfrm>
            <a:off x="565150" y="2177288"/>
            <a:ext cx="8267296" cy="4407786"/>
          </a:xfrm>
        </p:spPr>
        <p:txBody>
          <a:bodyPr vert="horz" lIns="91440" tIns="45720" rIns="91440" bIns="45720" rtlCol="0" anchor="t">
            <a:normAutofit/>
          </a:bodyPr>
          <a:lstStyle/>
          <a:p>
            <a:r>
              <a:rPr lang="en-GB" dirty="0"/>
              <a:t>Self-reflection allows individuals to examine their own actions and behaviour which aids in personal growth and development (Barra, 2023). This is because self-reflection can be linked to metacognition, which enhances our ability to regulate our emotions and improve our decision making which is crucial in policing (Cherry, 2023). When police officers regulate their emotions and effectively learn from traumatic experiences they are supported in both personal and professional growth (Wilson, 2022).</a:t>
            </a:r>
          </a:p>
          <a:p>
            <a:endParaRPr lang="en-GB" dirty="0"/>
          </a:p>
        </p:txBody>
      </p:sp>
    </p:spTree>
    <p:extLst>
      <p:ext uri="{BB962C8B-B14F-4D97-AF65-F5344CB8AC3E}">
        <p14:creationId xmlns:p14="http://schemas.microsoft.com/office/powerpoint/2010/main" val="4184562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23CA0-912A-AF97-B5DF-79FE01346B3A}"/>
              </a:ext>
            </a:extLst>
          </p:cNvPr>
          <p:cNvSpPr>
            <a:spLocks noGrp="1"/>
          </p:cNvSpPr>
          <p:nvPr>
            <p:ph type="title"/>
          </p:nvPr>
        </p:nvSpPr>
        <p:spPr>
          <a:xfrm>
            <a:off x="565149" y="1204721"/>
            <a:ext cx="5066001" cy="1446550"/>
          </a:xfrm>
        </p:spPr>
        <p:txBody>
          <a:bodyPr>
            <a:normAutofit/>
          </a:bodyPr>
          <a:lstStyle/>
          <a:p>
            <a:r>
              <a:rPr lang="en-GB"/>
              <a:t>Advantages of Gibb's Reflective Cycle:</a:t>
            </a:r>
          </a:p>
        </p:txBody>
      </p:sp>
      <p:sp>
        <p:nvSpPr>
          <p:cNvPr id="3" name="Content Placeholder 2">
            <a:extLst>
              <a:ext uri="{FF2B5EF4-FFF2-40B4-BE49-F238E27FC236}">
                <a16:creationId xmlns:a16="http://schemas.microsoft.com/office/drawing/2014/main" id="{6C59E3CB-DB0C-275B-FC2D-33C80858FFDE}"/>
              </a:ext>
            </a:extLst>
          </p:cNvPr>
          <p:cNvSpPr>
            <a:spLocks noGrp="1"/>
          </p:cNvSpPr>
          <p:nvPr>
            <p:ph idx="1"/>
          </p:nvPr>
        </p:nvSpPr>
        <p:spPr>
          <a:xfrm>
            <a:off x="565150" y="2691638"/>
            <a:ext cx="5066001" cy="3188586"/>
          </a:xfrm>
        </p:spPr>
        <p:txBody>
          <a:bodyPr vert="horz" lIns="91440" tIns="45720" rIns="91440" bIns="45720" rtlCol="0" anchor="t">
            <a:normAutofit/>
          </a:bodyPr>
          <a:lstStyle/>
          <a:p>
            <a:pPr>
              <a:lnSpc>
                <a:spcPct val="90000"/>
              </a:lnSpc>
            </a:pPr>
            <a:r>
              <a:rPr lang="en-GB" sz="1800" dirty="0"/>
              <a:t>The clear and structured format makes it accessible for students increasing engagement.</a:t>
            </a:r>
          </a:p>
          <a:p>
            <a:pPr>
              <a:lnSpc>
                <a:spcPct val="90000"/>
              </a:lnSpc>
            </a:pPr>
            <a:r>
              <a:rPr lang="en-GB" sz="1800" dirty="0"/>
              <a:t>Gibb's cycle (University of Edinburgh, 2023) allows us to explore our feelings </a:t>
            </a:r>
            <a:r>
              <a:rPr lang="en-GB" sz="1800" dirty="0" err="1"/>
              <a:t>aswell</a:t>
            </a:r>
            <a:r>
              <a:rPr lang="en-GB" sz="1800" dirty="0"/>
              <a:t> as our actions (Bolton and Diederfield, 2018).</a:t>
            </a:r>
          </a:p>
          <a:p>
            <a:pPr>
              <a:lnSpc>
                <a:spcPct val="90000"/>
              </a:lnSpc>
            </a:pPr>
            <a:r>
              <a:rPr lang="en-GB" sz="1800" dirty="0"/>
              <a:t>Supports professional development (University of Edinburgh, 2023).</a:t>
            </a:r>
          </a:p>
          <a:p>
            <a:pPr>
              <a:lnSpc>
                <a:spcPct val="90000"/>
              </a:lnSpc>
            </a:pPr>
            <a:r>
              <a:rPr lang="en-GB" sz="1800" dirty="0"/>
              <a:t>Helps insights a clear plan to improve future practice (Simple Psychology, 2025)</a:t>
            </a:r>
          </a:p>
          <a:p>
            <a:pPr>
              <a:lnSpc>
                <a:spcPct val="90000"/>
              </a:lnSpc>
            </a:pPr>
            <a:endParaRPr lang="en-GB" sz="1700"/>
          </a:p>
        </p:txBody>
      </p:sp>
      <p:pic>
        <p:nvPicPr>
          <p:cNvPr id="4" name="Picture 3" descr="A green circle with a thumb up symbol&#10;&#10;AI-generated content may be incorrect.">
            <a:extLst>
              <a:ext uri="{FF2B5EF4-FFF2-40B4-BE49-F238E27FC236}">
                <a16:creationId xmlns:a16="http://schemas.microsoft.com/office/drawing/2014/main" id="{98CDDC8F-25F8-8316-59C9-6A81BF7100DA}"/>
              </a:ext>
            </a:extLst>
          </p:cNvPr>
          <p:cNvPicPr>
            <a:picLocks noChangeAspect="1"/>
          </p:cNvPicPr>
          <p:nvPr/>
        </p:nvPicPr>
        <p:blipFill>
          <a:blip r:embed="rId2"/>
          <a:srcRect l="592" r="2709"/>
          <a:stretch>
            <a:fillRect/>
          </a:stretch>
        </p:blipFill>
        <p:spPr>
          <a:xfrm>
            <a:off x="6642706" y="1423345"/>
            <a:ext cx="3905552" cy="4019513"/>
          </a:xfrm>
          <a:prstGeom prst="rect">
            <a:avLst/>
          </a:prstGeom>
        </p:spPr>
      </p:pic>
      <p:sp>
        <p:nvSpPr>
          <p:cNvPr id="11" name="Cross 10">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8662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ross 35">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DA77A-E047-BF99-E8CF-208D4677C20B}"/>
              </a:ext>
            </a:extLst>
          </p:cNvPr>
          <p:cNvSpPr>
            <a:spLocks noGrp="1"/>
          </p:cNvSpPr>
          <p:nvPr>
            <p:ph type="title"/>
          </p:nvPr>
        </p:nvSpPr>
        <p:spPr>
          <a:xfrm>
            <a:off x="565149" y="1204721"/>
            <a:ext cx="5472909" cy="1446550"/>
          </a:xfrm>
        </p:spPr>
        <p:txBody>
          <a:bodyPr>
            <a:normAutofit/>
          </a:bodyPr>
          <a:lstStyle/>
          <a:p>
            <a:r>
              <a:rPr lang="en-GB"/>
              <a:t>Disandvantages of Gibb's Reflective Cycle:</a:t>
            </a:r>
          </a:p>
        </p:txBody>
      </p:sp>
      <p:sp>
        <p:nvSpPr>
          <p:cNvPr id="3" name="Content Placeholder 2">
            <a:extLst>
              <a:ext uri="{FF2B5EF4-FFF2-40B4-BE49-F238E27FC236}">
                <a16:creationId xmlns:a16="http://schemas.microsoft.com/office/drawing/2014/main" id="{A7A37EA4-61AD-9B1B-C452-38854F045462}"/>
              </a:ext>
            </a:extLst>
          </p:cNvPr>
          <p:cNvSpPr>
            <a:spLocks noGrp="1"/>
          </p:cNvSpPr>
          <p:nvPr>
            <p:ph idx="1"/>
          </p:nvPr>
        </p:nvSpPr>
        <p:spPr>
          <a:xfrm>
            <a:off x="565150" y="2691638"/>
            <a:ext cx="5472909" cy="3188586"/>
          </a:xfrm>
        </p:spPr>
        <p:txBody>
          <a:bodyPr vert="horz" lIns="91440" tIns="45720" rIns="91440" bIns="45720" rtlCol="0" anchor="t">
            <a:normAutofit/>
          </a:bodyPr>
          <a:lstStyle/>
          <a:p>
            <a:pPr>
              <a:lnSpc>
                <a:spcPct val="90000"/>
              </a:lnSpc>
            </a:pPr>
            <a:r>
              <a:rPr lang="en-GB" sz="1900" dirty="0"/>
              <a:t>Self-centred on individuals own thought's therefore insight and guidance from others is limited (Mind Vault, 2024).</a:t>
            </a:r>
          </a:p>
          <a:p>
            <a:pPr>
              <a:lnSpc>
                <a:spcPct val="90000"/>
              </a:lnSpc>
            </a:pPr>
            <a:r>
              <a:rPr lang="en-GB" sz="1900" dirty="0"/>
              <a:t>Emotion's are not easily quantified (</a:t>
            </a:r>
            <a:r>
              <a:rPr lang="en-GB" sz="1900" dirty="0" err="1"/>
              <a:t>Toolthinker</a:t>
            </a:r>
            <a:r>
              <a:rPr lang="en-GB" sz="1900" dirty="0"/>
              <a:t>, 2024)</a:t>
            </a:r>
          </a:p>
          <a:p>
            <a:pPr>
              <a:lnSpc>
                <a:spcPct val="90000"/>
              </a:lnSpc>
            </a:pPr>
            <a:r>
              <a:rPr lang="en-GB" sz="1900" dirty="0"/>
              <a:t>Might result in a more descriptive reflection than deeper analysis (Ryder and Downes, 2022).</a:t>
            </a:r>
          </a:p>
          <a:p>
            <a:pPr>
              <a:lnSpc>
                <a:spcPct val="90000"/>
              </a:lnSpc>
            </a:pPr>
            <a:r>
              <a:rPr lang="en-GB" sz="1900" dirty="0"/>
              <a:t>The rigid structured nature doesn't reflect the complexity and non-linear nature of real life (</a:t>
            </a:r>
            <a:r>
              <a:rPr lang="en-GB" sz="1900" dirty="0" err="1"/>
              <a:t>Toolthinker</a:t>
            </a:r>
            <a:r>
              <a:rPr lang="en-GB" sz="1900" dirty="0"/>
              <a:t>, 2024).</a:t>
            </a:r>
          </a:p>
        </p:txBody>
      </p:sp>
      <p:pic>
        <p:nvPicPr>
          <p:cNvPr id="29" name="Picture 28" descr="A thumb down in a red circle&#10;&#10;AI-generated content may be incorrect.">
            <a:extLst>
              <a:ext uri="{FF2B5EF4-FFF2-40B4-BE49-F238E27FC236}">
                <a16:creationId xmlns:a16="http://schemas.microsoft.com/office/drawing/2014/main" id="{EF3D2A3F-6CCE-31DB-2DAD-D34C19960CA2}"/>
              </a:ext>
            </a:extLst>
          </p:cNvPr>
          <p:cNvPicPr>
            <a:picLocks noChangeAspect="1"/>
          </p:cNvPicPr>
          <p:nvPr/>
        </p:nvPicPr>
        <p:blipFill>
          <a:blip r:embed="rId2"/>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3885903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A05D-36ED-B56C-1BA5-9707E34B61A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EA427C9-BC75-D4F0-C954-46FEE374FC8E}"/>
              </a:ext>
            </a:extLst>
          </p:cNvPr>
          <p:cNvSpPr>
            <a:spLocks noGrp="1"/>
          </p:cNvSpPr>
          <p:nvPr>
            <p:ph idx="1"/>
          </p:nvPr>
        </p:nvSpPr>
        <p:spPr>
          <a:xfrm>
            <a:off x="565150" y="2082038"/>
            <a:ext cx="8267296" cy="3798186"/>
          </a:xfrm>
        </p:spPr>
        <p:txBody>
          <a:bodyPr vert="horz" lIns="91440" tIns="45720" rIns="91440" bIns="45720" rtlCol="0" anchor="t">
            <a:normAutofit/>
          </a:bodyPr>
          <a:lstStyle/>
          <a:p>
            <a:r>
              <a:rPr lang="en-GB" dirty="0">
                <a:latin typeface="Calibri"/>
                <a:ea typeface="Calibri"/>
                <a:cs typeface="Calibri"/>
              </a:rPr>
              <a:t>In Conclusion, my PowerPoint has shown how essential self-reflection is for aiding personal and professional development, Gibb's 6 Step Reflective Cycle (University of Edinburgh, 2023) sets a clear path in assisting individuals achieve this despite potential limitations. </a:t>
            </a:r>
          </a:p>
        </p:txBody>
      </p:sp>
    </p:spTree>
    <p:extLst>
      <p:ext uri="{BB962C8B-B14F-4D97-AF65-F5344CB8AC3E}">
        <p14:creationId xmlns:p14="http://schemas.microsoft.com/office/powerpoint/2010/main" val="2388297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91BB-BB29-9ECE-807C-4FE25D94610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EECBC58-BCDC-7012-9A22-C1E5B51275F2}"/>
              </a:ext>
            </a:extLst>
          </p:cNvPr>
          <p:cNvSpPr>
            <a:spLocks noGrp="1"/>
          </p:cNvSpPr>
          <p:nvPr>
            <p:ph idx="1"/>
          </p:nvPr>
        </p:nvSpPr>
        <p:spPr>
          <a:xfrm>
            <a:off x="98425" y="1948688"/>
            <a:ext cx="8734021" cy="4712586"/>
          </a:xfrm>
        </p:spPr>
        <p:txBody>
          <a:bodyPr vert="horz" lIns="91440" tIns="45720" rIns="91440" bIns="45720" rtlCol="0" anchor="t">
            <a:noAutofit/>
          </a:bodyPr>
          <a:lstStyle/>
          <a:p>
            <a:r>
              <a:rPr lang="en-GB" sz="1000" dirty="0">
                <a:ea typeface="+mn-lt"/>
                <a:cs typeface="+mn-lt"/>
              </a:rPr>
              <a:t>Barra, J. (2023) </a:t>
            </a:r>
            <a:r>
              <a:rPr lang="en-GB" sz="1000" i="1" dirty="0">
                <a:ea typeface="+mn-lt"/>
                <a:cs typeface="+mn-lt"/>
              </a:rPr>
              <a:t>Self-reflection in psychology: Understanding metacognition and emotion regulation</a:t>
            </a:r>
            <a:r>
              <a:rPr lang="en-GB" sz="1000" dirty="0">
                <a:ea typeface="+mn-lt"/>
                <a:cs typeface="+mn-lt"/>
              </a:rPr>
              <a:t>. Available at: self-transcendence.org/self-reflection (Accessed: 02/01/2026).</a:t>
            </a:r>
            <a:endParaRPr lang="en-GB" sz="1000"/>
          </a:p>
          <a:p>
            <a:r>
              <a:rPr lang="en-GB" sz="1000" dirty="0">
                <a:ea typeface="+mn-lt"/>
                <a:cs typeface="+mn-lt"/>
              </a:rPr>
              <a:t>Bolton, G. &amp; </a:t>
            </a:r>
            <a:r>
              <a:rPr lang="en-GB" sz="1000" err="1">
                <a:ea typeface="+mn-lt"/>
                <a:cs typeface="+mn-lt"/>
              </a:rPr>
              <a:t>Diederfield</a:t>
            </a:r>
            <a:r>
              <a:rPr lang="en-GB" sz="1000" dirty="0">
                <a:ea typeface="+mn-lt"/>
                <a:cs typeface="+mn-lt"/>
              </a:rPr>
              <a:t>, H. (2018) </a:t>
            </a:r>
            <a:r>
              <a:rPr lang="en-GB" sz="1000" i="1" dirty="0">
                <a:ea typeface="+mn-lt"/>
                <a:cs typeface="+mn-lt"/>
              </a:rPr>
              <a:t>Reflective Practice: Writing and Professional Development</a:t>
            </a:r>
            <a:r>
              <a:rPr lang="en-GB" sz="1000" dirty="0">
                <a:ea typeface="+mn-lt"/>
                <a:cs typeface="+mn-lt"/>
              </a:rPr>
              <a:t>. London: SAGE Publications.</a:t>
            </a:r>
            <a:endParaRPr lang="en-GB" sz="1000"/>
          </a:p>
          <a:p>
            <a:r>
              <a:rPr lang="en-GB" sz="1000" dirty="0">
                <a:ea typeface="+mn-lt"/>
                <a:cs typeface="+mn-lt"/>
              </a:rPr>
              <a:t>British School (n.d.) </a:t>
            </a:r>
            <a:r>
              <a:rPr lang="en-GB" sz="1000" i="1" dirty="0">
                <a:ea typeface="+mn-lt"/>
                <a:cs typeface="+mn-lt"/>
              </a:rPr>
              <a:t>Gibbs’ 6-Step Reflective Cycle graph</a:t>
            </a:r>
            <a:r>
              <a:rPr lang="en-GB" sz="1000" dirty="0">
                <a:ea typeface="+mn-lt"/>
                <a:cs typeface="+mn-lt"/>
              </a:rPr>
              <a:t> [Online image]. Available at: </a:t>
            </a:r>
            <a:r>
              <a:rPr lang="en-GB" sz="1000">
                <a:ea typeface="+mn-lt"/>
                <a:cs typeface="+mn-lt"/>
              </a:rPr>
              <a:t>www.british-school.org/reflective-practice-a-key-to-improvement/</a:t>
            </a:r>
            <a:r>
              <a:rPr lang="en-GB" sz="1000" dirty="0">
                <a:ea typeface="+mn-lt"/>
                <a:cs typeface="+mn-lt"/>
              </a:rPr>
              <a:t> (Accessed: 03/01/2026).</a:t>
            </a:r>
            <a:endParaRPr lang="en-GB" sz="1000"/>
          </a:p>
          <a:p>
            <a:r>
              <a:rPr lang="en-GB" sz="1000" dirty="0">
                <a:ea typeface="+mn-lt"/>
                <a:cs typeface="+mn-lt"/>
              </a:rPr>
              <a:t>Cambridge Dictionary (2024) ‘Self-reflection’. Available at: dictionary.cambridge.org/dictionary/</a:t>
            </a:r>
            <a:r>
              <a:rPr lang="en-GB" sz="1000" err="1">
                <a:ea typeface="+mn-lt"/>
                <a:cs typeface="+mn-lt"/>
              </a:rPr>
              <a:t>english</a:t>
            </a:r>
            <a:r>
              <a:rPr lang="en-GB" sz="1000" dirty="0">
                <a:ea typeface="+mn-lt"/>
                <a:cs typeface="+mn-lt"/>
              </a:rPr>
              <a:t>/self-reflection (Accessed: 02/01/2026).</a:t>
            </a:r>
            <a:endParaRPr lang="en-GB" sz="1000"/>
          </a:p>
          <a:p>
            <a:r>
              <a:rPr lang="en-GB" sz="1000" dirty="0">
                <a:ea typeface="+mn-lt"/>
                <a:cs typeface="+mn-lt"/>
              </a:rPr>
              <a:t>Cherry, K. (2023) </a:t>
            </a:r>
            <a:r>
              <a:rPr lang="en-GB" sz="1000" i="1" dirty="0">
                <a:ea typeface="+mn-lt"/>
                <a:cs typeface="+mn-lt"/>
              </a:rPr>
              <a:t>The importance of self-reflection for mental health and decision-making</a:t>
            </a:r>
            <a:r>
              <a:rPr lang="en-GB" sz="1000" dirty="0">
                <a:ea typeface="+mn-lt"/>
                <a:cs typeface="+mn-lt"/>
              </a:rPr>
              <a:t>. Available at: verywellmind.com/self-reflection-importance-benefits-and-strategies-7500858 (Accessed: 02/01/2026).</a:t>
            </a:r>
            <a:endParaRPr lang="en-GB" sz="1000"/>
          </a:p>
          <a:p>
            <a:r>
              <a:rPr lang="en-GB" sz="1000" dirty="0">
                <a:ea typeface="+mn-lt"/>
                <a:cs typeface="+mn-lt"/>
              </a:rPr>
              <a:t>iStock (n.d.) </a:t>
            </a:r>
            <a:r>
              <a:rPr lang="en-GB" sz="1000" i="1" dirty="0">
                <a:ea typeface="+mn-lt"/>
                <a:cs typeface="+mn-lt"/>
              </a:rPr>
              <a:t>Red thumbs down</a:t>
            </a:r>
            <a:r>
              <a:rPr lang="en-GB" sz="1000" dirty="0">
                <a:ea typeface="+mn-lt"/>
                <a:cs typeface="+mn-lt"/>
              </a:rPr>
              <a:t> [Online image]. Available at: </a:t>
            </a:r>
            <a:r>
              <a:rPr lang="en-GB" sz="1000">
                <a:ea typeface="+mn-lt"/>
                <a:cs typeface="+mn-lt"/>
              </a:rPr>
              <a:t>www.istockphoto.com/search/2/image-film?phrase=red+thumbs-down</a:t>
            </a:r>
            <a:r>
              <a:rPr lang="en-GB" sz="1000" dirty="0">
                <a:ea typeface="+mn-lt"/>
                <a:cs typeface="+mn-lt"/>
              </a:rPr>
              <a:t> (Accessed: 03/01/2026).</a:t>
            </a:r>
            <a:endParaRPr lang="en-GB" sz="1000"/>
          </a:p>
          <a:p>
            <a:r>
              <a:rPr lang="en-GB" sz="1000" dirty="0">
                <a:ea typeface="+mn-lt"/>
                <a:cs typeface="+mn-lt"/>
              </a:rPr>
              <a:t>Mind Vault (2024) </a:t>
            </a:r>
            <a:r>
              <a:rPr lang="en-GB" sz="1000" i="1" dirty="0">
                <a:ea typeface="+mn-lt"/>
                <a:cs typeface="+mn-lt"/>
              </a:rPr>
              <a:t>Understanding the Reflective Cycle of Gibbs</a:t>
            </a:r>
            <a:r>
              <a:rPr lang="en-GB" sz="1000" dirty="0">
                <a:ea typeface="+mn-lt"/>
                <a:cs typeface="+mn-lt"/>
              </a:rPr>
              <a:t>. Available at: mindvaultmastery.com/reflective-cycle-of-</a:t>
            </a:r>
            <a:r>
              <a:rPr lang="en-GB" sz="1000" err="1">
                <a:ea typeface="+mn-lt"/>
                <a:cs typeface="+mn-lt"/>
              </a:rPr>
              <a:t>gibbs</a:t>
            </a:r>
            <a:r>
              <a:rPr lang="en-GB" sz="1000" dirty="0">
                <a:ea typeface="+mn-lt"/>
                <a:cs typeface="+mn-lt"/>
              </a:rPr>
              <a:t>/ (Accessed: 02/01/2026).</a:t>
            </a:r>
            <a:endParaRPr lang="en-GB" sz="1000"/>
          </a:p>
          <a:p>
            <a:r>
              <a:rPr lang="en-GB" sz="1000" dirty="0">
                <a:ea typeface="+mn-lt"/>
                <a:cs typeface="+mn-lt"/>
              </a:rPr>
              <a:t>Productive Fish (n.d.) </a:t>
            </a:r>
            <a:r>
              <a:rPr lang="en-GB" sz="1000" i="1" dirty="0">
                <a:ea typeface="+mn-lt"/>
                <a:cs typeface="+mn-lt"/>
              </a:rPr>
              <a:t>Self-reflecting mirror image</a:t>
            </a:r>
            <a:r>
              <a:rPr lang="en-GB" sz="1000" dirty="0">
                <a:ea typeface="+mn-lt"/>
                <a:cs typeface="+mn-lt"/>
              </a:rPr>
              <a:t> [Online image]. Available at: </a:t>
            </a:r>
            <a:r>
              <a:rPr lang="en-GB" sz="1000" err="1">
                <a:ea typeface="+mn-lt"/>
                <a:cs typeface="+mn-lt"/>
              </a:rPr>
              <a:t>productive.fish</a:t>
            </a:r>
            <a:r>
              <a:rPr lang="en-GB" sz="1000" dirty="0">
                <a:ea typeface="+mn-lt"/>
                <a:cs typeface="+mn-lt"/>
              </a:rPr>
              <a:t>/blog/self-reflection/ (Accessed: 03/01/2026).</a:t>
            </a:r>
            <a:endParaRPr lang="en-GB" sz="1000"/>
          </a:p>
          <a:p>
            <a:r>
              <a:rPr lang="en-GB" sz="1000" dirty="0">
                <a:ea typeface="+mn-lt"/>
                <a:cs typeface="+mn-lt"/>
              </a:rPr>
              <a:t>Ryder, A. &amp; Downs, J. (2022) ‘Comparing reflective models within nursing education: Are they fit for purpose?’, </a:t>
            </a:r>
            <a:r>
              <a:rPr lang="en-GB" sz="1000" i="1" dirty="0">
                <a:ea typeface="+mn-lt"/>
                <a:cs typeface="+mn-lt"/>
              </a:rPr>
              <a:t>Journal of Professional Nursing and Practice</a:t>
            </a:r>
            <a:r>
              <a:rPr lang="en-GB" sz="1000" dirty="0">
                <a:ea typeface="+mn-lt"/>
                <a:cs typeface="+mn-lt"/>
              </a:rPr>
              <a:t>. Available at: sciencedirect.com/science/article/</a:t>
            </a:r>
            <a:r>
              <a:rPr lang="en-GB" sz="1000" err="1">
                <a:ea typeface="+mn-lt"/>
                <a:cs typeface="+mn-lt"/>
              </a:rPr>
              <a:t>pii</a:t>
            </a:r>
            <a:r>
              <a:rPr lang="en-GB" sz="1000" dirty="0">
                <a:ea typeface="+mn-lt"/>
                <a:cs typeface="+mn-lt"/>
              </a:rPr>
              <a:t>/S1557308725001635 (Accessed: 02/01/2026).</a:t>
            </a:r>
            <a:endParaRPr lang="en-GB" sz="1000"/>
          </a:p>
          <a:p>
            <a:r>
              <a:rPr lang="en-GB" sz="1000" dirty="0">
                <a:ea typeface="+mn-lt"/>
                <a:cs typeface="+mn-lt"/>
              </a:rPr>
              <a:t>Simply Psychology (2025) </a:t>
            </a:r>
            <a:r>
              <a:rPr lang="en-GB" sz="1000" i="1" dirty="0">
                <a:ea typeface="+mn-lt"/>
                <a:cs typeface="+mn-lt"/>
              </a:rPr>
              <a:t>Gibbs Reflective Cycle</a:t>
            </a:r>
            <a:r>
              <a:rPr lang="en-GB" sz="1000" dirty="0">
                <a:ea typeface="+mn-lt"/>
                <a:cs typeface="+mn-lt"/>
              </a:rPr>
              <a:t>. Available at: simplypsychology.org/gibbs-reflective-cycle.html (Accessed: 02/01/2026).</a:t>
            </a:r>
            <a:endParaRPr lang="en-GB" sz="1000"/>
          </a:p>
          <a:p>
            <a:r>
              <a:rPr lang="en-GB" sz="1000" err="1">
                <a:ea typeface="+mn-lt"/>
                <a:cs typeface="+mn-lt"/>
              </a:rPr>
              <a:t>ToolThinker</a:t>
            </a:r>
            <a:r>
              <a:rPr lang="en-GB" sz="1000" dirty="0">
                <a:ea typeface="+mn-lt"/>
                <a:cs typeface="+mn-lt"/>
              </a:rPr>
              <a:t> (2024) </a:t>
            </a:r>
            <a:r>
              <a:rPr lang="en-GB" sz="1000" i="1" dirty="0">
                <a:ea typeface="+mn-lt"/>
                <a:cs typeface="+mn-lt"/>
              </a:rPr>
              <a:t>Understanding the Gibbs’ Reflective Cycle Framework</a:t>
            </a:r>
            <a:r>
              <a:rPr lang="en-GB" sz="1000" dirty="0">
                <a:ea typeface="+mn-lt"/>
                <a:cs typeface="+mn-lt"/>
              </a:rPr>
              <a:t>. Available at: toolthinker.com/</a:t>
            </a:r>
            <a:r>
              <a:rPr lang="en-GB" sz="1000" err="1">
                <a:ea typeface="+mn-lt"/>
                <a:cs typeface="+mn-lt"/>
              </a:rPr>
              <a:t>index.php</a:t>
            </a:r>
            <a:r>
              <a:rPr lang="en-GB" sz="1000" dirty="0">
                <a:ea typeface="+mn-lt"/>
                <a:cs typeface="+mn-lt"/>
              </a:rPr>
              <a:t>/2024/11/30/understanding-the-</a:t>
            </a:r>
            <a:r>
              <a:rPr lang="en-GB" sz="1000" err="1">
                <a:ea typeface="+mn-lt"/>
                <a:cs typeface="+mn-lt"/>
              </a:rPr>
              <a:t>gibbs</a:t>
            </a:r>
            <a:r>
              <a:rPr lang="en-GB" sz="1000" dirty="0">
                <a:ea typeface="+mn-lt"/>
                <a:cs typeface="+mn-lt"/>
              </a:rPr>
              <a:t>-reflective-cycle-framework/ (Accessed: 02/01/2026).</a:t>
            </a:r>
            <a:endParaRPr lang="en-GB" sz="1000"/>
          </a:p>
          <a:p>
            <a:r>
              <a:rPr lang="en-GB" sz="1000" dirty="0">
                <a:ea typeface="+mn-lt"/>
                <a:cs typeface="+mn-lt"/>
              </a:rPr>
              <a:t>University of Edinburgh (2023) </a:t>
            </a:r>
            <a:r>
              <a:rPr lang="en-GB" sz="1000" i="1" dirty="0">
                <a:ea typeface="+mn-lt"/>
                <a:cs typeface="+mn-lt"/>
              </a:rPr>
              <a:t>Gibbs’ Reflective Cycle</a:t>
            </a:r>
            <a:r>
              <a:rPr lang="en-GB" sz="1000" dirty="0">
                <a:ea typeface="+mn-lt"/>
                <a:cs typeface="+mn-lt"/>
              </a:rPr>
              <a:t>. Available at: ed.ac.uk/staff/reflective-cycle (Accessed: 02/01/2026).</a:t>
            </a:r>
            <a:endParaRPr lang="en-GB" sz="1000"/>
          </a:p>
          <a:p>
            <a:r>
              <a:rPr lang="en-GB" sz="1000" dirty="0">
                <a:ea typeface="+mn-lt"/>
                <a:cs typeface="+mn-lt"/>
              </a:rPr>
              <a:t>Wilson, P., Thompson, R. &amp; Taylor, L. (2022) ‘Reflective practice and mental health in policing: A systematic review’, </a:t>
            </a:r>
            <a:r>
              <a:rPr lang="en-GB" sz="1000" i="1" dirty="0">
                <a:ea typeface="+mn-lt"/>
                <a:cs typeface="+mn-lt"/>
              </a:rPr>
              <a:t>Journal of Police and Criminal Psychology</a:t>
            </a:r>
            <a:r>
              <a:rPr lang="en-GB" sz="1000" dirty="0">
                <a:ea typeface="+mn-lt"/>
                <a:cs typeface="+mn-lt"/>
              </a:rPr>
              <a:t>, 37(4), pp. 567–580. Available at: link.springer.com/article/10.1007/s43576-022-00061-2 (Accessed: 02/01/2026).</a:t>
            </a:r>
            <a:endParaRPr lang="en-GB" sz="1050" dirty="0"/>
          </a:p>
          <a:p>
            <a:endParaRPr lang="en-GB" dirty="0"/>
          </a:p>
        </p:txBody>
      </p:sp>
    </p:spTree>
    <p:extLst>
      <p:ext uri="{BB962C8B-B14F-4D97-AF65-F5344CB8AC3E}">
        <p14:creationId xmlns:p14="http://schemas.microsoft.com/office/powerpoint/2010/main" val="263819940"/>
      </p:ext>
    </p:extLst>
  </p:cSld>
  <p:clrMapOvr>
    <a:masterClrMapping/>
  </p:clrMapOvr>
</p:sld>
</file>

<file path=ppt/theme/theme1.xml><?xml version="1.0" encoding="utf-8"?>
<a:theme xmlns:a="http://schemas.openxmlformats.org/drawingml/2006/main" name="MadridVTI">
  <a:themeElements>
    <a:clrScheme name="Madrid R3">
      <a:dk1>
        <a:srgbClr val="000000"/>
      </a:dk1>
      <a:lt1>
        <a:srgbClr val="FFFFFF"/>
      </a:lt1>
      <a:dk2>
        <a:srgbClr val="3A3C45"/>
      </a:dk2>
      <a:lt2>
        <a:srgbClr val="E9EFF1"/>
      </a:lt2>
      <a:accent1>
        <a:srgbClr val="E24400"/>
      </a:accent1>
      <a:accent2>
        <a:srgbClr val="F38E00"/>
      </a:accent2>
      <a:accent3>
        <a:srgbClr val="89B336"/>
      </a:accent3>
      <a:accent4>
        <a:srgbClr val="30B9B9"/>
      </a:accent4>
      <a:accent5>
        <a:srgbClr val="748CF4"/>
      </a:accent5>
      <a:accent6>
        <a:srgbClr val="A673F4"/>
      </a:accent6>
      <a:hlink>
        <a:srgbClr val="008EE6"/>
      </a:hlink>
      <a:folHlink>
        <a:srgbClr val="C1A187"/>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MadridVTI</vt:lpstr>
      <vt:lpstr>Gibb's Reflective Model</vt:lpstr>
      <vt:lpstr>What is Self-Reflection?</vt:lpstr>
      <vt:lpstr>What is Gibb's Reflective Cycle?</vt:lpstr>
      <vt:lpstr>Why is Self-Reflection Important?</vt:lpstr>
      <vt:lpstr>Advantages of Gibb's Reflective Cycle:</vt:lpstr>
      <vt:lpstr>Disandvantages of Gibb's Reflective Cycle: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565</cp:revision>
  <dcterms:created xsi:type="dcterms:W3CDTF">2026-01-09T16:36:34Z</dcterms:created>
  <dcterms:modified xsi:type="dcterms:W3CDTF">2026-01-09T21:17:00Z</dcterms:modified>
</cp:coreProperties>
</file>