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0" autoAdjust="0"/>
    <p:restoredTop sz="94660"/>
  </p:normalViewPr>
  <p:slideViewPr>
    <p:cSldViewPr snapToGrid="0">
      <p:cViewPr varScale="1">
        <p:scale>
          <a:sx n="78" d="100"/>
          <a:sy n="78" d="100"/>
        </p:scale>
        <p:origin x="739"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FB15D-22D9-B479-3450-A4824C9EC4F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9023193-1D24-2766-CEFE-34FF478F3B4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61F72C5-E135-BBA9-FBDA-47FFA87035CE}"/>
              </a:ext>
            </a:extLst>
          </p:cNvPr>
          <p:cNvSpPr>
            <a:spLocks noGrp="1"/>
          </p:cNvSpPr>
          <p:nvPr>
            <p:ph type="dt" sz="half" idx="10"/>
          </p:nvPr>
        </p:nvSpPr>
        <p:spPr/>
        <p:txBody>
          <a:bodyPr/>
          <a:lstStyle/>
          <a:p>
            <a:fld id="{10C1A956-7B69-45D1-8076-6E36C7B17A4C}" type="datetimeFigureOut">
              <a:rPr lang="en-GB" smtClean="0"/>
              <a:t>07/03/2026</a:t>
            </a:fld>
            <a:endParaRPr lang="en-GB"/>
          </a:p>
        </p:txBody>
      </p:sp>
      <p:sp>
        <p:nvSpPr>
          <p:cNvPr id="5" name="Footer Placeholder 4">
            <a:extLst>
              <a:ext uri="{FF2B5EF4-FFF2-40B4-BE49-F238E27FC236}">
                <a16:creationId xmlns:a16="http://schemas.microsoft.com/office/drawing/2014/main" id="{75C96048-DCCE-CB9D-5F97-B5741F3915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754BAC-A581-3AD8-8459-103B872E2A46}"/>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1910634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6F47A-A6D8-A199-ADB0-BC8857EE7CB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628DE1-E756-795B-0CCA-CB4FCC0D2B5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0A56EF-AD45-F6AE-D689-B65A8897B629}"/>
              </a:ext>
            </a:extLst>
          </p:cNvPr>
          <p:cNvSpPr>
            <a:spLocks noGrp="1"/>
          </p:cNvSpPr>
          <p:nvPr>
            <p:ph type="dt" sz="half" idx="10"/>
          </p:nvPr>
        </p:nvSpPr>
        <p:spPr/>
        <p:txBody>
          <a:bodyPr/>
          <a:lstStyle/>
          <a:p>
            <a:fld id="{10C1A956-7B69-45D1-8076-6E36C7B17A4C}" type="datetimeFigureOut">
              <a:rPr lang="en-GB" smtClean="0"/>
              <a:t>07/03/2026</a:t>
            </a:fld>
            <a:endParaRPr lang="en-GB"/>
          </a:p>
        </p:txBody>
      </p:sp>
      <p:sp>
        <p:nvSpPr>
          <p:cNvPr id="5" name="Footer Placeholder 4">
            <a:extLst>
              <a:ext uri="{FF2B5EF4-FFF2-40B4-BE49-F238E27FC236}">
                <a16:creationId xmlns:a16="http://schemas.microsoft.com/office/drawing/2014/main" id="{58D814D2-2F89-3929-07D8-830A15C617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BE4CC8-60E6-0B8A-B009-D87728D6246A}"/>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1454584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129ED-84C9-E0A1-EFD2-1FD4CA5EBB7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0F62F0C-785B-2C69-49B8-109A1C0B451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0A68CE1-81F4-9165-4B74-B8485B4DA39A}"/>
              </a:ext>
            </a:extLst>
          </p:cNvPr>
          <p:cNvSpPr>
            <a:spLocks noGrp="1"/>
          </p:cNvSpPr>
          <p:nvPr>
            <p:ph type="dt" sz="half" idx="10"/>
          </p:nvPr>
        </p:nvSpPr>
        <p:spPr/>
        <p:txBody>
          <a:bodyPr/>
          <a:lstStyle/>
          <a:p>
            <a:fld id="{10C1A956-7B69-45D1-8076-6E36C7B17A4C}" type="datetimeFigureOut">
              <a:rPr lang="en-GB" smtClean="0"/>
              <a:t>07/03/2026</a:t>
            </a:fld>
            <a:endParaRPr lang="en-GB"/>
          </a:p>
        </p:txBody>
      </p:sp>
      <p:sp>
        <p:nvSpPr>
          <p:cNvPr id="5" name="Footer Placeholder 4">
            <a:extLst>
              <a:ext uri="{FF2B5EF4-FFF2-40B4-BE49-F238E27FC236}">
                <a16:creationId xmlns:a16="http://schemas.microsoft.com/office/drawing/2014/main" id="{F52CBBD4-005E-2AE3-EAEE-C2739B4A70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3EAFD0-D4CB-C1C7-77CE-26A6FCF36216}"/>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11217996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D33BC-2834-28B4-3D73-3D99E14A9E9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2075AB2-D25D-D6B7-5228-C5FD5F6AD0E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0D4F456-E99A-BBB7-A3A0-94E71408DD9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C523F09-CEA1-F9A1-F13C-DED16569D56E}"/>
              </a:ext>
            </a:extLst>
          </p:cNvPr>
          <p:cNvSpPr>
            <a:spLocks noGrp="1"/>
          </p:cNvSpPr>
          <p:nvPr>
            <p:ph type="dt" sz="half" idx="10"/>
          </p:nvPr>
        </p:nvSpPr>
        <p:spPr/>
        <p:txBody>
          <a:bodyPr/>
          <a:lstStyle/>
          <a:p>
            <a:fld id="{10C1A956-7B69-45D1-8076-6E36C7B17A4C}" type="datetimeFigureOut">
              <a:rPr lang="en-GB" smtClean="0"/>
              <a:t>07/03/2026</a:t>
            </a:fld>
            <a:endParaRPr lang="en-GB"/>
          </a:p>
        </p:txBody>
      </p:sp>
      <p:sp>
        <p:nvSpPr>
          <p:cNvPr id="6" name="Footer Placeholder 5">
            <a:extLst>
              <a:ext uri="{FF2B5EF4-FFF2-40B4-BE49-F238E27FC236}">
                <a16:creationId xmlns:a16="http://schemas.microsoft.com/office/drawing/2014/main" id="{82B619C8-9D55-9320-608C-492B75BEC4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D90F6F8-3966-E0E5-D010-3381B4B343CB}"/>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35684442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BF1D9-8D39-46F9-2D69-199E1107F49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588C836-FDB4-2172-32C5-A96851D22FA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77864F-0166-D3A3-B0D4-0129CE44D72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D64D98C-5661-B3C3-EFCE-3B6EAB86B11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E696DE6-EED7-5301-744E-E37A1AB65BC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687164B-34D6-0963-408A-4599CD58CA60}"/>
              </a:ext>
            </a:extLst>
          </p:cNvPr>
          <p:cNvSpPr>
            <a:spLocks noGrp="1"/>
          </p:cNvSpPr>
          <p:nvPr>
            <p:ph type="dt" sz="half" idx="10"/>
          </p:nvPr>
        </p:nvSpPr>
        <p:spPr/>
        <p:txBody>
          <a:bodyPr/>
          <a:lstStyle/>
          <a:p>
            <a:fld id="{10C1A956-7B69-45D1-8076-6E36C7B17A4C}" type="datetimeFigureOut">
              <a:rPr lang="en-GB" smtClean="0"/>
              <a:t>07/03/2026</a:t>
            </a:fld>
            <a:endParaRPr lang="en-GB"/>
          </a:p>
        </p:txBody>
      </p:sp>
      <p:sp>
        <p:nvSpPr>
          <p:cNvPr id="8" name="Footer Placeholder 7">
            <a:extLst>
              <a:ext uri="{FF2B5EF4-FFF2-40B4-BE49-F238E27FC236}">
                <a16:creationId xmlns:a16="http://schemas.microsoft.com/office/drawing/2014/main" id="{9715BA19-CAE5-B676-C96D-835A530BBD0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64B922C-6E99-8644-02C1-A7E4F02F6133}"/>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26983475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F6FCD-3E68-908D-707B-3FDF6E0CD55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51B19C4-AB7C-2D6A-7690-6AC94F2FD317}"/>
              </a:ext>
            </a:extLst>
          </p:cNvPr>
          <p:cNvSpPr>
            <a:spLocks noGrp="1"/>
          </p:cNvSpPr>
          <p:nvPr>
            <p:ph type="dt" sz="half" idx="10"/>
          </p:nvPr>
        </p:nvSpPr>
        <p:spPr/>
        <p:txBody>
          <a:bodyPr/>
          <a:lstStyle/>
          <a:p>
            <a:fld id="{10C1A956-7B69-45D1-8076-6E36C7B17A4C}" type="datetimeFigureOut">
              <a:rPr lang="en-GB" smtClean="0"/>
              <a:t>07/03/2026</a:t>
            </a:fld>
            <a:endParaRPr lang="en-GB"/>
          </a:p>
        </p:txBody>
      </p:sp>
      <p:sp>
        <p:nvSpPr>
          <p:cNvPr id="4" name="Footer Placeholder 3">
            <a:extLst>
              <a:ext uri="{FF2B5EF4-FFF2-40B4-BE49-F238E27FC236}">
                <a16:creationId xmlns:a16="http://schemas.microsoft.com/office/drawing/2014/main" id="{6569996F-885D-55D1-BA1D-621872B58F9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2ECE83E-E234-7335-C84E-F9C569364A8F}"/>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32865895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388370C-DCFD-270A-F74E-8B9C79998B77}"/>
              </a:ext>
            </a:extLst>
          </p:cNvPr>
          <p:cNvSpPr>
            <a:spLocks noGrp="1"/>
          </p:cNvSpPr>
          <p:nvPr>
            <p:ph type="dt" sz="half" idx="10"/>
          </p:nvPr>
        </p:nvSpPr>
        <p:spPr/>
        <p:txBody>
          <a:bodyPr/>
          <a:lstStyle/>
          <a:p>
            <a:fld id="{10C1A956-7B69-45D1-8076-6E36C7B17A4C}" type="datetimeFigureOut">
              <a:rPr lang="en-GB" smtClean="0"/>
              <a:t>07/03/2026</a:t>
            </a:fld>
            <a:endParaRPr lang="en-GB"/>
          </a:p>
        </p:txBody>
      </p:sp>
      <p:sp>
        <p:nvSpPr>
          <p:cNvPr id="3" name="Footer Placeholder 2">
            <a:extLst>
              <a:ext uri="{FF2B5EF4-FFF2-40B4-BE49-F238E27FC236}">
                <a16:creationId xmlns:a16="http://schemas.microsoft.com/office/drawing/2014/main" id="{E9C4F0E4-B611-2F72-6938-074D79FD9FE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7777A0D-6D0B-E8FF-2F82-C45627E47F72}"/>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33284586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AAD92-F540-05DD-57CF-40E25325A70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7919168-AEB8-D29B-D8DB-1DC1D4366A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2ED952B-90CC-48AF-9082-7D36C16938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C0AF728-F0E1-ACD9-EDFD-6C69F2B5B98D}"/>
              </a:ext>
            </a:extLst>
          </p:cNvPr>
          <p:cNvSpPr>
            <a:spLocks noGrp="1"/>
          </p:cNvSpPr>
          <p:nvPr>
            <p:ph type="dt" sz="half" idx="10"/>
          </p:nvPr>
        </p:nvSpPr>
        <p:spPr/>
        <p:txBody>
          <a:bodyPr/>
          <a:lstStyle/>
          <a:p>
            <a:fld id="{10C1A956-7B69-45D1-8076-6E36C7B17A4C}" type="datetimeFigureOut">
              <a:rPr lang="en-GB" smtClean="0"/>
              <a:t>07/03/2026</a:t>
            </a:fld>
            <a:endParaRPr lang="en-GB"/>
          </a:p>
        </p:txBody>
      </p:sp>
      <p:sp>
        <p:nvSpPr>
          <p:cNvPr id="6" name="Footer Placeholder 5">
            <a:extLst>
              <a:ext uri="{FF2B5EF4-FFF2-40B4-BE49-F238E27FC236}">
                <a16:creationId xmlns:a16="http://schemas.microsoft.com/office/drawing/2014/main" id="{0F280554-B2AA-12C3-C235-255C4242ED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64A075-B2A9-5427-8519-4813F0E7BCA8}"/>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14590584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99D76-0C89-B1CD-F315-A32AF850734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D62A956-B0C5-2B11-BA02-A599B78097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5A1BCBA-2B4A-9268-4815-4D78EF8325A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30E5F9D-5C0C-CD0D-9FAE-F67399AC41AE}"/>
              </a:ext>
            </a:extLst>
          </p:cNvPr>
          <p:cNvSpPr>
            <a:spLocks noGrp="1"/>
          </p:cNvSpPr>
          <p:nvPr>
            <p:ph type="dt" sz="half" idx="10"/>
          </p:nvPr>
        </p:nvSpPr>
        <p:spPr/>
        <p:txBody>
          <a:bodyPr/>
          <a:lstStyle/>
          <a:p>
            <a:fld id="{10C1A956-7B69-45D1-8076-6E36C7B17A4C}" type="datetimeFigureOut">
              <a:rPr lang="en-GB" smtClean="0"/>
              <a:t>07/03/2026</a:t>
            </a:fld>
            <a:endParaRPr lang="en-GB"/>
          </a:p>
        </p:txBody>
      </p:sp>
      <p:sp>
        <p:nvSpPr>
          <p:cNvPr id="6" name="Footer Placeholder 5">
            <a:extLst>
              <a:ext uri="{FF2B5EF4-FFF2-40B4-BE49-F238E27FC236}">
                <a16:creationId xmlns:a16="http://schemas.microsoft.com/office/drawing/2014/main" id="{85EA13A4-EB46-C53D-A6C1-B28C67ABF81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E3ABB91-03BE-BE9C-A985-04E1B534B642}"/>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18349248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2CDB0-9320-F587-E66B-64A5E3F7E79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72D8FEF-B7E6-6CC3-E705-77967504100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559E41-6C34-9710-8456-4E31295D3A1A}"/>
              </a:ext>
            </a:extLst>
          </p:cNvPr>
          <p:cNvSpPr>
            <a:spLocks noGrp="1"/>
          </p:cNvSpPr>
          <p:nvPr>
            <p:ph type="dt" sz="half" idx="10"/>
          </p:nvPr>
        </p:nvSpPr>
        <p:spPr/>
        <p:txBody>
          <a:bodyPr/>
          <a:lstStyle/>
          <a:p>
            <a:fld id="{10C1A956-7B69-45D1-8076-6E36C7B17A4C}" type="datetimeFigureOut">
              <a:rPr lang="en-GB" smtClean="0"/>
              <a:t>07/03/2026</a:t>
            </a:fld>
            <a:endParaRPr lang="en-GB"/>
          </a:p>
        </p:txBody>
      </p:sp>
      <p:sp>
        <p:nvSpPr>
          <p:cNvPr id="5" name="Footer Placeholder 4">
            <a:extLst>
              <a:ext uri="{FF2B5EF4-FFF2-40B4-BE49-F238E27FC236}">
                <a16:creationId xmlns:a16="http://schemas.microsoft.com/office/drawing/2014/main" id="{764DE22D-1DA0-F0A7-7C4B-6BD01C0510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7BAAA3-14B3-1209-F253-4DCC5EE012EB}"/>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27967339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1AA135F-3E44-8468-1AB2-A4386A45C13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01F2560-25BA-EDAA-3686-8847DB9815F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6CC680-5CC9-53D6-CCA4-CC136E0FC75C}"/>
              </a:ext>
            </a:extLst>
          </p:cNvPr>
          <p:cNvSpPr>
            <a:spLocks noGrp="1"/>
          </p:cNvSpPr>
          <p:nvPr>
            <p:ph type="dt" sz="half" idx="10"/>
          </p:nvPr>
        </p:nvSpPr>
        <p:spPr/>
        <p:txBody>
          <a:bodyPr/>
          <a:lstStyle/>
          <a:p>
            <a:fld id="{10C1A956-7B69-45D1-8076-6E36C7B17A4C}" type="datetimeFigureOut">
              <a:rPr lang="en-GB" smtClean="0"/>
              <a:t>07/03/2026</a:t>
            </a:fld>
            <a:endParaRPr lang="en-GB"/>
          </a:p>
        </p:txBody>
      </p:sp>
      <p:sp>
        <p:nvSpPr>
          <p:cNvPr id="5" name="Footer Placeholder 4">
            <a:extLst>
              <a:ext uri="{FF2B5EF4-FFF2-40B4-BE49-F238E27FC236}">
                <a16:creationId xmlns:a16="http://schemas.microsoft.com/office/drawing/2014/main" id="{0A18F01F-76D1-16EF-9878-581C8C9936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EDC2AB-1C35-84F8-5871-00C8CE2661B2}"/>
              </a:ext>
            </a:extLst>
          </p:cNvPr>
          <p:cNvSpPr>
            <a:spLocks noGrp="1"/>
          </p:cNvSpPr>
          <p:nvPr>
            <p:ph type="sldNum" sz="quarter" idx="12"/>
          </p:nvPr>
        </p:nvSpPr>
        <p:spPr/>
        <p:txBody>
          <a:bodyPr/>
          <a:lstStyle/>
          <a:p>
            <a:fld id="{AC8F53BF-6FF8-4BE1-A5A3-AEFD74C02EFD}" type="slidenum">
              <a:rPr lang="en-GB" smtClean="0"/>
              <a:t>‹#›</a:t>
            </a:fld>
            <a:endParaRPr lang="en-GB"/>
          </a:p>
        </p:txBody>
      </p:sp>
    </p:spTree>
    <p:extLst>
      <p:ext uri="{BB962C8B-B14F-4D97-AF65-F5344CB8AC3E}">
        <p14:creationId xmlns:p14="http://schemas.microsoft.com/office/powerpoint/2010/main" val="33024135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2F37F5-10F8-A925-95D2-39D586BCAEC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58FFB11-3065-C7C8-1EFE-90FE02C786C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1D9883-5E57-320A-AA78-9F78D301BE8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0C1A956-7B69-45D1-8076-6E36C7B17A4C}" type="datetimeFigureOut">
              <a:rPr lang="en-GB" smtClean="0"/>
              <a:t>07/03/2026</a:t>
            </a:fld>
            <a:endParaRPr lang="en-GB"/>
          </a:p>
        </p:txBody>
      </p:sp>
      <p:sp>
        <p:nvSpPr>
          <p:cNvPr id="5" name="Footer Placeholder 4">
            <a:extLst>
              <a:ext uri="{FF2B5EF4-FFF2-40B4-BE49-F238E27FC236}">
                <a16:creationId xmlns:a16="http://schemas.microsoft.com/office/drawing/2014/main" id="{25B1FF20-34AB-4D03-133F-7947EBE0B62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9EF892F-4140-B1E8-70E1-48506F8DAD4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C8F53BF-6FF8-4BE1-A5A3-AEFD74C02EFD}" type="slidenum">
              <a:rPr lang="en-GB" smtClean="0"/>
              <a:t>‹#›</a:t>
            </a:fld>
            <a:endParaRPr lang="en-GB"/>
          </a:p>
        </p:txBody>
      </p:sp>
    </p:spTree>
    <p:extLst>
      <p:ext uri="{BB962C8B-B14F-4D97-AF65-F5344CB8AC3E}">
        <p14:creationId xmlns:p14="http://schemas.microsoft.com/office/powerpoint/2010/main" val="17643386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2.png"/><Relationship Id="rId7"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jpeg"/><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2B48455-E38C-DB1C-3D58-2E8F06DFB7F9}"/>
              </a:ext>
            </a:extLst>
          </p:cNvPr>
          <p:cNvSpPr/>
          <p:nvPr/>
        </p:nvSpPr>
        <p:spPr>
          <a:xfrm>
            <a:off x="0" y="-22938"/>
            <a:ext cx="12192000" cy="6858000"/>
          </a:xfrm>
          <a:prstGeom prst="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3" name="TextBox 2">
            <a:extLst>
              <a:ext uri="{FF2B5EF4-FFF2-40B4-BE49-F238E27FC236}">
                <a16:creationId xmlns:a16="http://schemas.microsoft.com/office/drawing/2014/main" id="{0312A49A-2D79-F21F-57FB-735F3F006BD1}"/>
              </a:ext>
            </a:extLst>
          </p:cNvPr>
          <p:cNvSpPr txBox="1"/>
          <p:nvPr/>
        </p:nvSpPr>
        <p:spPr>
          <a:xfrm>
            <a:off x="0" y="0"/>
            <a:ext cx="12192000" cy="1369606"/>
          </a:xfrm>
          <a:prstGeom prst="rect">
            <a:avLst/>
          </a:prstGeom>
          <a:noFill/>
        </p:spPr>
        <p:txBody>
          <a:bodyPr wrap="square" rtlCol="0">
            <a:spAutoFit/>
          </a:bodyPr>
          <a:lstStyle/>
          <a:p>
            <a:pPr algn="ctr"/>
            <a:r>
              <a:rPr lang="en-IN" sz="2000" b="1" dirty="0">
                <a:latin typeface="Aptos Slab Black" panose="020F0502020204030204" pitchFamily="34" charset="0"/>
                <a:cs typeface="Aldhabi" panose="01000000000000000000" pitchFamily="2" charset="-78"/>
              </a:rPr>
              <a:t>Investigation on the role of health inequalities and smoking on NHS early diagnosis of Lung cancer in young adults in the UK: A Systematic Review</a:t>
            </a:r>
            <a:endParaRPr lang="en-IN" sz="2000" dirty="0">
              <a:latin typeface="Aptos Slab Black" panose="020F0502020204030204" pitchFamily="34" charset="0"/>
              <a:cs typeface="Aldhabi" panose="01000000000000000000" pitchFamily="2" charset="-78"/>
            </a:endParaRPr>
          </a:p>
          <a:p>
            <a:r>
              <a:rPr lang="en-IN" sz="1050" b="1" dirty="0">
                <a:latin typeface="Aptos Slab Black" panose="020F0502020204030204" pitchFamily="34" charset="0"/>
              </a:rPr>
              <a:t>Student name : Darshan </a:t>
            </a:r>
            <a:r>
              <a:rPr lang="en-IN" sz="1050" b="1" dirty="0" err="1">
                <a:latin typeface="Aptos Slab Black" panose="020F0502020204030204" pitchFamily="34" charset="0"/>
              </a:rPr>
              <a:t>Bipinbhai</a:t>
            </a:r>
            <a:r>
              <a:rPr lang="en-IN" sz="1050" b="1" dirty="0">
                <a:latin typeface="Aptos Slab Black" panose="020F0502020204030204" pitchFamily="34" charset="0"/>
              </a:rPr>
              <a:t> </a:t>
            </a:r>
            <a:r>
              <a:rPr lang="en-IN" sz="1050" b="1" dirty="0" err="1">
                <a:latin typeface="Aptos Slab Black" panose="020F0502020204030204" pitchFamily="34" charset="0"/>
              </a:rPr>
              <a:t>Sarvaiya</a:t>
            </a:r>
            <a:r>
              <a:rPr lang="en-IN" sz="1050" b="1" dirty="0">
                <a:latin typeface="Aptos Slab Black" panose="020F0502020204030204" pitchFamily="34" charset="0"/>
              </a:rPr>
              <a:t>  </a:t>
            </a:r>
          </a:p>
          <a:p>
            <a:r>
              <a:rPr lang="en-IN" sz="1050" b="1" dirty="0">
                <a:latin typeface="Aptos Slab Black" panose="020F0502020204030204" pitchFamily="34" charset="0"/>
              </a:rPr>
              <a:t>Student ID: 2436889                                                                                                                                                                                                                                                              </a:t>
            </a:r>
            <a:r>
              <a:rPr lang="en-IN" sz="1050" b="1" dirty="0"/>
              <a:t>Department: </a:t>
            </a:r>
            <a:r>
              <a:rPr lang="en-US" sz="1050" b="1" dirty="0" err="1"/>
              <a:t>Msc</a:t>
            </a:r>
            <a:r>
              <a:rPr lang="en-US" sz="1050" b="1" dirty="0"/>
              <a:t> public health and social care in practice</a:t>
            </a:r>
            <a:endParaRPr lang="en-IN" sz="1050" dirty="0">
              <a:latin typeface="Aptos Slab Black" panose="020F0502020204030204" pitchFamily="34" charset="0"/>
            </a:endParaRPr>
          </a:p>
          <a:p>
            <a:r>
              <a:rPr lang="en-IN" sz="1100" b="1" dirty="0"/>
              <a:t>University Email Address: </a:t>
            </a:r>
            <a:r>
              <a:rPr lang="en-IN" sz="1100" b="1" dirty="0" err="1"/>
              <a:t>hwb@</a:t>
            </a:r>
            <a:r>
              <a:rPr lang="en-IN" sz="1100" b="1" err="1"/>
              <a:t>uwtsd</a:t>
            </a:r>
            <a:r>
              <a:rPr lang="en-IN" sz="1100" b="1"/>
              <a:t>.ac.uk                                                                                                                                                                                          </a:t>
            </a:r>
            <a:r>
              <a:rPr lang="en-IN" sz="1100" b="1" dirty="0"/>
              <a:t>Name of supervisor: Dr Christopher </a:t>
            </a:r>
            <a:r>
              <a:rPr lang="en-IN" sz="1100" b="1" dirty="0" err="1"/>
              <a:t>Mafuva</a:t>
            </a:r>
            <a:endParaRPr lang="en-IN" sz="1100" dirty="0"/>
          </a:p>
          <a:p>
            <a:endParaRPr lang="en-IN" sz="1100" b="1" dirty="0"/>
          </a:p>
        </p:txBody>
      </p:sp>
      <p:sp>
        <p:nvSpPr>
          <p:cNvPr id="7" name="Rectangle 6">
            <a:extLst>
              <a:ext uri="{FF2B5EF4-FFF2-40B4-BE49-F238E27FC236}">
                <a16:creationId xmlns:a16="http://schemas.microsoft.com/office/drawing/2014/main" id="{A1C14C7D-C2A0-B0EB-6CBF-7E060AB7667C}"/>
              </a:ext>
            </a:extLst>
          </p:cNvPr>
          <p:cNvSpPr/>
          <p:nvPr/>
        </p:nvSpPr>
        <p:spPr>
          <a:xfrm>
            <a:off x="196646" y="1583214"/>
            <a:ext cx="3840728" cy="2246769"/>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endParaRPr lang="en-IN"/>
          </a:p>
        </p:txBody>
      </p:sp>
      <p:sp>
        <p:nvSpPr>
          <p:cNvPr id="5" name="TextBox 4">
            <a:extLst>
              <a:ext uri="{FF2B5EF4-FFF2-40B4-BE49-F238E27FC236}">
                <a16:creationId xmlns:a16="http://schemas.microsoft.com/office/drawing/2014/main" id="{51DA6B9D-27AC-E937-B4F6-D1681613EE11}"/>
              </a:ext>
            </a:extLst>
          </p:cNvPr>
          <p:cNvSpPr txBox="1"/>
          <p:nvPr/>
        </p:nvSpPr>
        <p:spPr>
          <a:xfrm>
            <a:off x="159773" y="1618728"/>
            <a:ext cx="3840728" cy="2246769"/>
          </a:xfrm>
          <a:prstGeom prst="rect">
            <a:avLst/>
          </a:prstGeom>
          <a:noFill/>
        </p:spPr>
        <p:txBody>
          <a:bodyPr wrap="square" rtlCol="0">
            <a:spAutoFit/>
          </a:bodyPr>
          <a:lstStyle/>
          <a:p>
            <a:pPr marL="171450" indent="-171450" algn="just">
              <a:buFont typeface="Arial" panose="020B0604020202020204" pitchFamily="34" charset="0"/>
              <a:buChar char="•"/>
            </a:pPr>
            <a:r>
              <a:rPr lang="en-US" sz="700" dirty="0"/>
              <a:t>Lung cancer is one of the largest and most unequal health burdens in UK and its prevalence among </a:t>
            </a:r>
            <a:r>
              <a:rPr lang="en-US" sz="700"/>
              <a:t>younger adults (18-35 years) </a:t>
            </a:r>
            <a:r>
              <a:rPr lang="en-US" sz="700" dirty="0"/>
              <a:t>is closely influenced by smoking exposure and the deprivation-related obstacles to prompt access, seeking help and investigation (Navani et al., 2022; Chen et al., 2024; Scott and Hoskin, 2024). </a:t>
            </a:r>
          </a:p>
          <a:p>
            <a:pPr marL="171450" indent="-171450" algn="just">
              <a:buFont typeface="Arial" panose="020B0604020202020204" pitchFamily="34" charset="0"/>
              <a:buChar char="•"/>
            </a:pPr>
            <a:r>
              <a:rPr lang="en-US" sz="700" dirty="0"/>
              <a:t>According to National Lung Cancer Audit (2025), 37,750 individuals in England were diagnosed with lung cancer in the year 2023 which shows the magnitude of the demand on the NHS diagnostic pathways. </a:t>
            </a:r>
          </a:p>
          <a:p>
            <a:pPr marL="171450" indent="-171450" algn="just">
              <a:buFont typeface="Arial" panose="020B0604020202020204" pitchFamily="34" charset="0"/>
              <a:buChar char="•"/>
            </a:pPr>
            <a:r>
              <a:rPr lang="en-US" sz="700" dirty="0"/>
              <a:t>However, only 37% of them were diagnosed with the disease at stage 1-2 (early) and 43% presented with the disease at stage 4. This demonstrates the ongoing issues with early diagnosis despite the increase in services offering targeted cheques and rapid pathways (Abeysekera et al., 2022; Baum et al., 2024). </a:t>
            </a:r>
          </a:p>
          <a:p>
            <a:pPr marL="171450" indent="-171450" algn="just">
              <a:buFont typeface="Arial" panose="020B0604020202020204" pitchFamily="34" charset="0"/>
              <a:buChar char="•"/>
            </a:pPr>
            <a:r>
              <a:rPr lang="en-US" sz="700" dirty="0"/>
              <a:t>Smoking has continued to be an important risk upstream factor in young adults: in the UK, the Office for National Statistics (2024) estimated that 9.8% of 18-24-year-olds and 14.0% of 25-34 years in 2023 were current cigarette smokers. </a:t>
            </a:r>
          </a:p>
          <a:p>
            <a:pPr marL="171450" indent="-171450" algn="just">
              <a:buFont typeface="Arial" panose="020B0604020202020204" pitchFamily="34" charset="0"/>
              <a:buChar char="•"/>
            </a:pPr>
            <a:r>
              <a:rPr lang="en-US" sz="700" dirty="0"/>
              <a:t>This exposure would continue to increase the risk of early symptoms being normalised or ignored. Inequality is also high with Cancer Research UK (2025) stating that almost three times more deaths are due to lung cancer in the most deprived locales than in the least deprived and that nearly half of the cancer deaths. It has attributable to deprivation were in the lung cancer disease as well as lateness of diagnosis is also amplified by socioeconomic disadvantage.</a:t>
            </a:r>
            <a:endParaRPr lang="en-IN" sz="700" dirty="0"/>
          </a:p>
        </p:txBody>
      </p:sp>
      <p:sp>
        <p:nvSpPr>
          <p:cNvPr id="10" name="Rectangle 9">
            <a:extLst>
              <a:ext uri="{FF2B5EF4-FFF2-40B4-BE49-F238E27FC236}">
                <a16:creationId xmlns:a16="http://schemas.microsoft.com/office/drawing/2014/main" id="{54E78417-4DAE-796A-019A-04ABCAF47BA4}"/>
              </a:ext>
            </a:extLst>
          </p:cNvPr>
          <p:cNvSpPr/>
          <p:nvPr/>
        </p:nvSpPr>
        <p:spPr>
          <a:xfrm>
            <a:off x="196646" y="1298991"/>
            <a:ext cx="3824748" cy="228205"/>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endParaRPr lang="en-IN"/>
          </a:p>
        </p:txBody>
      </p:sp>
      <p:sp>
        <p:nvSpPr>
          <p:cNvPr id="9" name="TextBox 8">
            <a:extLst>
              <a:ext uri="{FF2B5EF4-FFF2-40B4-BE49-F238E27FC236}">
                <a16:creationId xmlns:a16="http://schemas.microsoft.com/office/drawing/2014/main" id="{8F92AF11-F7C8-1FF1-7928-10097B8EFC96}"/>
              </a:ext>
            </a:extLst>
          </p:cNvPr>
          <p:cNvSpPr txBox="1"/>
          <p:nvPr/>
        </p:nvSpPr>
        <p:spPr>
          <a:xfrm>
            <a:off x="-260554" y="1266092"/>
            <a:ext cx="4621161" cy="276999"/>
          </a:xfrm>
          <a:prstGeom prst="rect">
            <a:avLst/>
          </a:prstGeom>
          <a:noFill/>
        </p:spPr>
        <p:txBody>
          <a:bodyPr wrap="square" rtlCol="0">
            <a:spAutoFit/>
          </a:bodyPr>
          <a:lstStyle/>
          <a:p>
            <a:pPr algn="ctr"/>
            <a:r>
              <a:rPr lang="en-IN" sz="1200" b="1" dirty="0"/>
              <a:t>Prevalence</a:t>
            </a:r>
          </a:p>
        </p:txBody>
      </p:sp>
      <p:sp>
        <p:nvSpPr>
          <p:cNvPr id="12" name="Rectangle 11">
            <a:extLst>
              <a:ext uri="{FF2B5EF4-FFF2-40B4-BE49-F238E27FC236}">
                <a16:creationId xmlns:a16="http://schemas.microsoft.com/office/drawing/2014/main" id="{EEE398CD-2892-6ECB-27F7-D16E59BAC8CE}"/>
              </a:ext>
            </a:extLst>
          </p:cNvPr>
          <p:cNvSpPr/>
          <p:nvPr/>
        </p:nvSpPr>
        <p:spPr>
          <a:xfrm>
            <a:off x="4218040" y="1292947"/>
            <a:ext cx="3856700" cy="216392"/>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endParaRPr lang="en-IN"/>
          </a:p>
        </p:txBody>
      </p:sp>
      <p:sp>
        <p:nvSpPr>
          <p:cNvPr id="11" name="TextBox 10">
            <a:extLst>
              <a:ext uri="{FF2B5EF4-FFF2-40B4-BE49-F238E27FC236}">
                <a16:creationId xmlns:a16="http://schemas.microsoft.com/office/drawing/2014/main" id="{2F51573B-CDCC-AC4E-022D-14E2E7FB8D10}"/>
              </a:ext>
            </a:extLst>
          </p:cNvPr>
          <p:cNvSpPr txBox="1"/>
          <p:nvPr/>
        </p:nvSpPr>
        <p:spPr>
          <a:xfrm>
            <a:off x="5133663" y="1247008"/>
            <a:ext cx="4621161" cy="276999"/>
          </a:xfrm>
          <a:prstGeom prst="rect">
            <a:avLst/>
          </a:prstGeom>
          <a:noFill/>
        </p:spPr>
        <p:txBody>
          <a:bodyPr wrap="square" rtlCol="0">
            <a:spAutoFit/>
          </a:bodyPr>
          <a:lstStyle/>
          <a:p>
            <a:r>
              <a:rPr lang="en-IN" sz="1200" b="1" dirty="0"/>
              <a:t>Rationale of the research</a:t>
            </a:r>
          </a:p>
        </p:txBody>
      </p:sp>
      <p:sp>
        <p:nvSpPr>
          <p:cNvPr id="15" name="Rectangle 14">
            <a:extLst>
              <a:ext uri="{FF2B5EF4-FFF2-40B4-BE49-F238E27FC236}">
                <a16:creationId xmlns:a16="http://schemas.microsoft.com/office/drawing/2014/main" id="{3F2F9042-2623-250E-ABB1-E88EC7BC7465}"/>
              </a:ext>
            </a:extLst>
          </p:cNvPr>
          <p:cNvSpPr/>
          <p:nvPr/>
        </p:nvSpPr>
        <p:spPr>
          <a:xfrm>
            <a:off x="4234020" y="1592869"/>
            <a:ext cx="3840728" cy="2143365"/>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endParaRPr lang="en-IN"/>
          </a:p>
        </p:txBody>
      </p:sp>
      <p:sp>
        <p:nvSpPr>
          <p:cNvPr id="16" name="Rectangle 15">
            <a:extLst>
              <a:ext uri="{FF2B5EF4-FFF2-40B4-BE49-F238E27FC236}">
                <a16:creationId xmlns:a16="http://schemas.microsoft.com/office/drawing/2014/main" id="{A8B0671A-CFBC-1383-BC39-68033437A03D}"/>
              </a:ext>
            </a:extLst>
          </p:cNvPr>
          <p:cNvSpPr/>
          <p:nvPr/>
        </p:nvSpPr>
        <p:spPr>
          <a:xfrm>
            <a:off x="8180440" y="1601357"/>
            <a:ext cx="3878824" cy="1889483"/>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endParaRPr lang="en-IN"/>
          </a:p>
        </p:txBody>
      </p:sp>
      <p:sp>
        <p:nvSpPr>
          <p:cNvPr id="13" name="TextBox 12">
            <a:extLst>
              <a:ext uri="{FF2B5EF4-FFF2-40B4-BE49-F238E27FC236}">
                <a16:creationId xmlns:a16="http://schemas.microsoft.com/office/drawing/2014/main" id="{E552E1F2-CA9A-B735-378A-8DE72F83B1BD}"/>
              </a:ext>
            </a:extLst>
          </p:cNvPr>
          <p:cNvSpPr txBox="1"/>
          <p:nvPr/>
        </p:nvSpPr>
        <p:spPr>
          <a:xfrm>
            <a:off x="8252334" y="1589951"/>
            <a:ext cx="3816763" cy="1923604"/>
          </a:xfrm>
          <a:prstGeom prst="rect">
            <a:avLst/>
          </a:prstGeom>
          <a:noFill/>
        </p:spPr>
        <p:txBody>
          <a:bodyPr wrap="square" rtlCol="0">
            <a:spAutoFit/>
          </a:bodyPr>
          <a:lstStyle/>
          <a:p>
            <a:pPr marL="171450" indent="-171450" algn="just">
              <a:buFont typeface="Arial" panose="020B0604020202020204" pitchFamily="34" charset="0"/>
              <a:buChar char="•"/>
            </a:pPr>
            <a:r>
              <a:rPr lang="en-US" sz="700" dirty="0"/>
              <a:t>The study will result in applied and policy-informed knowledge in enhancing the detection of lung cancer among young adults in the NHS services. The findings will inform the creation of more specific outreach strategies and referral systems that are inclusive as it recognises the effects of structural disadvantage and behavioural risk patterns on diagnostic pathways (Harvey Sullivan et al., 2024). </a:t>
            </a:r>
          </a:p>
          <a:p>
            <a:pPr marL="171450" indent="-171450" algn="just">
              <a:buFont typeface="Arial" panose="020B0604020202020204" pitchFamily="34" charset="0"/>
              <a:buChar char="•"/>
            </a:pPr>
            <a:r>
              <a:rPr lang="en-US" sz="700" dirty="0"/>
              <a:t>Evidence-based recommendations could be useful to the public health programmes to empower smoking prevention and early awareness of symptoms activities and cultural awareness engagement strategies to underserved groups (Adekola, Mbata and </a:t>
            </a:r>
            <a:r>
              <a:rPr lang="en-US" sz="700" dirty="0" err="1"/>
              <a:t>Ogbeta</a:t>
            </a:r>
            <a:r>
              <a:rPr lang="en-US" sz="700" dirty="0"/>
              <a:t>, 2023). </a:t>
            </a:r>
          </a:p>
          <a:p>
            <a:pPr marL="171450" indent="-171450" algn="just">
              <a:buFont typeface="Arial" panose="020B0604020202020204" pitchFamily="34" charset="0"/>
              <a:buChar char="•"/>
            </a:pPr>
            <a:r>
              <a:rPr lang="en-US" sz="700" dirty="0"/>
              <a:t>To health and social care professionals, the study will improve the knowledge on the impact of implicit bias, barriers to access, and social determinants regarding clinical decision-making and presentation patterns among patients. The findings can help policymakers to improve eligibility requirements, resource distribution, and community-level responses to control cancer outcome disparities. </a:t>
            </a:r>
          </a:p>
          <a:p>
            <a:pPr marL="171450" indent="-171450" algn="just">
              <a:buFont typeface="Arial" panose="020B0604020202020204" pitchFamily="34" charset="0"/>
              <a:buChar char="•"/>
            </a:pPr>
            <a:r>
              <a:rPr lang="en-US" sz="700" dirty="0"/>
              <a:t>Finally, the research will aid in the provision of more equal service, enhancing the timeliness of diagnostic processes, and effective preventative structures, which will assist to achieve larger NHS goals concerning cancer survival rates and health inequalities.</a:t>
            </a:r>
            <a:endParaRPr lang="en-IN" sz="700" dirty="0"/>
          </a:p>
        </p:txBody>
      </p:sp>
      <p:sp>
        <p:nvSpPr>
          <p:cNvPr id="18" name="Rectangle 17">
            <a:extLst>
              <a:ext uri="{FF2B5EF4-FFF2-40B4-BE49-F238E27FC236}">
                <a16:creationId xmlns:a16="http://schemas.microsoft.com/office/drawing/2014/main" id="{81E1B673-A87F-E8CA-7358-E202D4E485DD}"/>
              </a:ext>
            </a:extLst>
          </p:cNvPr>
          <p:cNvSpPr/>
          <p:nvPr/>
        </p:nvSpPr>
        <p:spPr>
          <a:xfrm>
            <a:off x="8160772" y="1277669"/>
            <a:ext cx="3898492" cy="216319"/>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endParaRPr lang="en-IN"/>
          </a:p>
        </p:txBody>
      </p:sp>
      <p:sp>
        <p:nvSpPr>
          <p:cNvPr id="17" name="TextBox 16">
            <a:extLst>
              <a:ext uri="{FF2B5EF4-FFF2-40B4-BE49-F238E27FC236}">
                <a16:creationId xmlns:a16="http://schemas.microsoft.com/office/drawing/2014/main" id="{00E383D2-6CA3-70EA-74EA-B870D7D44850}"/>
              </a:ext>
            </a:extLst>
          </p:cNvPr>
          <p:cNvSpPr txBox="1"/>
          <p:nvPr/>
        </p:nvSpPr>
        <p:spPr>
          <a:xfrm>
            <a:off x="7991713" y="1233927"/>
            <a:ext cx="4621161" cy="276999"/>
          </a:xfrm>
          <a:prstGeom prst="rect">
            <a:avLst/>
          </a:prstGeom>
          <a:noFill/>
        </p:spPr>
        <p:txBody>
          <a:bodyPr wrap="square" rtlCol="0">
            <a:spAutoFit/>
          </a:bodyPr>
          <a:lstStyle/>
          <a:p>
            <a:pPr algn="ctr"/>
            <a:r>
              <a:rPr lang="en-IN" sz="1200" b="1" dirty="0"/>
              <a:t>Research impact</a:t>
            </a:r>
          </a:p>
        </p:txBody>
      </p:sp>
      <p:sp>
        <p:nvSpPr>
          <p:cNvPr id="19" name="TextBox 18">
            <a:extLst>
              <a:ext uri="{FF2B5EF4-FFF2-40B4-BE49-F238E27FC236}">
                <a16:creationId xmlns:a16="http://schemas.microsoft.com/office/drawing/2014/main" id="{5B387F19-C182-5E3E-0FA9-0C78BBF4D6BA}"/>
              </a:ext>
            </a:extLst>
          </p:cNvPr>
          <p:cNvSpPr txBox="1"/>
          <p:nvPr/>
        </p:nvSpPr>
        <p:spPr>
          <a:xfrm>
            <a:off x="4234020" y="1676323"/>
            <a:ext cx="3757760" cy="1948226"/>
          </a:xfrm>
          <a:prstGeom prst="rect">
            <a:avLst/>
          </a:prstGeom>
          <a:noFill/>
        </p:spPr>
        <p:txBody>
          <a:bodyPr wrap="square" rtlCol="0">
            <a:spAutoFit/>
          </a:bodyPr>
          <a:lstStyle/>
          <a:p>
            <a:pPr marL="171450" indent="-171450" algn="just">
              <a:buFont typeface="Arial" panose="020B0604020202020204" pitchFamily="34" charset="0"/>
              <a:buChar char="•"/>
            </a:pPr>
            <a:r>
              <a:rPr lang="en-US" sz="670" dirty="0"/>
              <a:t>The study is carried out with the criterion to analyse the intersection between health inequalities and smoking behaviours to determine the timeliness and effectiveness of NHS early diagnosis pathways of lung cancer among young adults in the UK.</a:t>
            </a:r>
          </a:p>
          <a:p>
            <a:pPr marL="171450" indent="-171450" algn="just">
              <a:buFont typeface="Arial" panose="020B0604020202020204" pitchFamily="34" charset="0"/>
              <a:buChar char="•"/>
            </a:pPr>
            <a:r>
              <a:rPr lang="en-US" sz="670" dirty="0"/>
              <a:t> Saab et al. (2021) note that though lung cancer is linked to older adults, the lack of early diagnostic symptom awareness among the younger demographics may lead to the lack of diagnostic possibilities. </a:t>
            </a:r>
          </a:p>
          <a:p>
            <a:pPr marL="171450" indent="-171450" algn="just">
              <a:buFont typeface="Arial" panose="020B0604020202020204" pitchFamily="34" charset="0"/>
              <a:buChar char="•"/>
            </a:pPr>
            <a:r>
              <a:rPr lang="en-US" sz="670" dirty="0"/>
              <a:t>This is especially when dealing with the atypical symptoms or those that relate to other less severe diseases (Barsky and </a:t>
            </a:r>
            <a:r>
              <a:rPr lang="en-US" sz="670" dirty="0" err="1"/>
              <a:t>Silbersweig</a:t>
            </a:r>
            <a:r>
              <a:rPr lang="en-US" sz="670" dirty="0"/>
              <a:t>, 2022). The urgency of the study is based on the current socioeconomic differences that affect the access to primary care, eligibility in screenings, health literacy and smoking cessation assistance. </a:t>
            </a:r>
          </a:p>
          <a:p>
            <a:pPr marL="171450" indent="-171450" algn="just">
              <a:buFont typeface="Arial" panose="020B0604020202020204" pitchFamily="34" charset="0"/>
              <a:buChar char="•"/>
            </a:pPr>
            <a:r>
              <a:rPr lang="en-US" sz="670" dirty="0"/>
              <a:t>The structural factors among young adults in deprived communities can help to decrease their interest in prevention services and early referral systems (Kirkbride et al., 2024). </a:t>
            </a:r>
          </a:p>
          <a:p>
            <a:pPr marL="171450" indent="-171450" algn="just">
              <a:buFont typeface="Arial" panose="020B0604020202020204" pitchFamily="34" charset="0"/>
              <a:buChar char="•"/>
            </a:pPr>
            <a:r>
              <a:rPr lang="en-US" sz="670" dirty="0"/>
              <a:t>The study is also novel because it directly targets the young adult population, a poorly studied demographic in the context of lung cancer policies (Dwyer et al., 2023; Luo et al., 2023). </a:t>
            </a:r>
          </a:p>
          <a:p>
            <a:pPr marL="171450" indent="-171450" algn="just">
              <a:buFont typeface="Arial" panose="020B0604020202020204" pitchFamily="34" charset="0"/>
              <a:buChar char="•"/>
            </a:pPr>
            <a:r>
              <a:rPr lang="en-US" sz="670" dirty="0"/>
              <a:t>It has also examined the interplay between inequality and behavioural risk factors to provide evidence-based interventions to support the implementation of more equitable and age-sensitive early detection policies in the NHS.</a:t>
            </a:r>
            <a:endParaRPr lang="en-IN" sz="670" dirty="0"/>
          </a:p>
        </p:txBody>
      </p:sp>
      <p:sp>
        <p:nvSpPr>
          <p:cNvPr id="20" name="Rectangle 19">
            <a:extLst>
              <a:ext uri="{FF2B5EF4-FFF2-40B4-BE49-F238E27FC236}">
                <a16:creationId xmlns:a16="http://schemas.microsoft.com/office/drawing/2014/main" id="{CF448505-4F6D-06D1-F109-9FF48EFEE538}"/>
              </a:ext>
            </a:extLst>
          </p:cNvPr>
          <p:cNvSpPr/>
          <p:nvPr/>
        </p:nvSpPr>
        <p:spPr>
          <a:xfrm>
            <a:off x="5338914" y="4141901"/>
            <a:ext cx="3293807" cy="2529043"/>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endParaRPr lang="en-IN"/>
          </a:p>
        </p:txBody>
      </p:sp>
      <p:sp>
        <p:nvSpPr>
          <p:cNvPr id="21" name="Rectangle 20">
            <a:extLst>
              <a:ext uri="{FF2B5EF4-FFF2-40B4-BE49-F238E27FC236}">
                <a16:creationId xmlns:a16="http://schemas.microsoft.com/office/drawing/2014/main" id="{BD2CF093-3FA0-1286-2169-D28AB43F181C}"/>
              </a:ext>
            </a:extLst>
          </p:cNvPr>
          <p:cNvSpPr/>
          <p:nvPr/>
        </p:nvSpPr>
        <p:spPr>
          <a:xfrm>
            <a:off x="8765457" y="3883807"/>
            <a:ext cx="3293807" cy="2784124"/>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endParaRPr lang="en-IN"/>
          </a:p>
        </p:txBody>
      </p:sp>
      <p:sp>
        <p:nvSpPr>
          <p:cNvPr id="26" name="Rectangle 25">
            <a:extLst>
              <a:ext uri="{FF2B5EF4-FFF2-40B4-BE49-F238E27FC236}">
                <a16:creationId xmlns:a16="http://schemas.microsoft.com/office/drawing/2014/main" id="{3686388D-D4F3-C7CA-69A2-41DAD0AE6F12}"/>
              </a:ext>
            </a:extLst>
          </p:cNvPr>
          <p:cNvSpPr/>
          <p:nvPr/>
        </p:nvSpPr>
        <p:spPr>
          <a:xfrm>
            <a:off x="8765457" y="3555174"/>
            <a:ext cx="3293807" cy="228204"/>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endParaRPr lang="en-IN"/>
          </a:p>
        </p:txBody>
      </p:sp>
      <p:sp>
        <p:nvSpPr>
          <p:cNvPr id="25" name="Rectangle 24">
            <a:extLst>
              <a:ext uri="{FF2B5EF4-FFF2-40B4-BE49-F238E27FC236}">
                <a16:creationId xmlns:a16="http://schemas.microsoft.com/office/drawing/2014/main" id="{2100E059-2552-2334-7554-C6D21F3EA9BA}"/>
              </a:ext>
            </a:extLst>
          </p:cNvPr>
          <p:cNvSpPr/>
          <p:nvPr/>
        </p:nvSpPr>
        <p:spPr>
          <a:xfrm>
            <a:off x="5338914" y="3819548"/>
            <a:ext cx="3293807" cy="228204"/>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pPr algn="ctr"/>
            <a:endParaRPr lang="en-IN"/>
          </a:p>
        </p:txBody>
      </p:sp>
      <p:sp>
        <p:nvSpPr>
          <p:cNvPr id="23" name="TextBox 22">
            <a:extLst>
              <a:ext uri="{FF2B5EF4-FFF2-40B4-BE49-F238E27FC236}">
                <a16:creationId xmlns:a16="http://schemas.microsoft.com/office/drawing/2014/main" id="{813A5BFE-650F-A7B8-911D-9D8A94E0315B}"/>
              </a:ext>
            </a:extLst>
          </p:cNvPr>
          <p:cNvSpPr txBox="1"/>
          <p:nvPr/>
        </p:nvSpPr>
        <p:spPr>
          <a:xfrm>
            <a:off x="4788309" y="3800568"/>
            <a:ext cx="4621161" cy="276999"/>
          </a:xfrm>
          <a:prstGeom prst="rect">
            <a:avLst/>
          </a:prstGeom>
          <a:noFill/>
        </p:spPr>
        <p:txBody>
          <a:bodyPr wrap="square" rtlCol="0">
            <a:spAutoFit/>
          </a:bodyPr>
          <a:lstStyle/>
          <a:p>
            <a:pPr algn="ctr"/>
            <a:r>
              <a:rPr lang="en-IN" sz="1200" b="1" dirty="0"/>
              <a:t>Research question, aims and objectives</a:t>
            </a:r>
          </a:p>
        </p:txBody>
      </p:sp>
      <p:sp>
        <p:nvSpPr>
          <p:cNvPr id="27" name="TextBox 26">
            <a:extLst>
              <a:ext uri="{FF2B5EF4-FFF2-40B4-BE49-F238E27FC236}">
                <a16:creationId xmlns:a16="http://schemas.microsoft.com/office/drawing/2014/main" id="{90E2819C-7B8A-8F05-FCCE-DECAEE6A1C0F}"/>
              </a:ext>
            </a:extLst>
          </p:cNvPr>
          <p:cNvSpPr txBox="1"/>
          <p:nvPr/>
        </p:nvSpPr>
        <p:spPr>
          <a:xfrm>
            <a:off x="7991780" y="3516376"/>
            <a:ext cx="4621161" cy="276999"/>
          </a:xfrm>
          <a:prstGeom prst="rect">
            <a:avLst/>
          </a:prstGeom>
          <a:noFill/>
        </p:spPr>
        <p:txBody>
          <a:bodyPr wrap="square" rtlCol="0">
            <a:spAutoFit/>
          </a:bodyPr>
          <a:lstStyle/>
          <a:p>
            <a:pPr algn="ctr"/>
            <a:r>
              <a:rPr lang="en-IN" sz="1200" b="1" dirty="0"/>
              <a:t>References</a:t>
            </a:r>
          </a:p>
        </p:txBody>
      </p:sp>
      <p:sp>
        <p:nvSpPr>
          <p:cNvPr id="28" name="TextBox 27">
            <a:extLst>
              <a:ext uri="{FF2B5EF4-FFF2-40B4-BE49-F238E27FC236}">
                <a16:creationId xmlns:a16="http://schemas.microsoft.com/office/drawing/2014/main" id="{883B6ABB-035E-38B2-59CB-04D2FBEAD27E}"/>
              </a:ext>
            </a:extLst>
          </p:cNvPr>
          <p:cNvSpPr txBox="1"/>
          <p:nvPr/>
        </p:nvSpPr>
        <p:spPr>
          <a:xfrm>
            <a:off x="5425698" y="4336898"/>
            <a:ext cx="3139907" cy="2139047"/>
          </a:xfrm>
          <a:prstGeom prst="rect">
            <a:avLst/>
          </a:prstGeom>
          <a:noFill/>
        </p:spPr>
        <p:txBody>
          <a:bodyPr wrap="square" rtlCol="0">
            <a:spAutoFit/>
          </a:bodyPr>
          <a:lstStyle/>
          <a:p>
            <a:pPr algn="just"/>
            <a:r>
              <a:rPr lang="en-IN" sz="700" b="1" dirty="0"/>
              <a:t>Research Question</a:t>
            </a:r>
            <a:endParaRPr lang="en-IN" sz="700" dirty="0"/>
          </a:p>
          <a:p>
            <a:pPr algn="just"/>
            <a:r>
              <a:rPr lang="en-IN" sz="700" dirty="0"/>
              <a:t>What role do health inequalities and smoking behaviours play in determining the effectiveness of NHS early diagnosis pathways of lung cancer in young adults in the UK?</a:t>
            </a:r>
          </a:p>
          <a:p>
            <a:pPr algn="just"/>
            <a:r>
              <a:rPr lang="en-IN" sz="700" b="1" dirty="0"/>
              <a:t>Research Aim</a:t>
            </a:r>
            <a:endParaRPr lang="en-IN" sz="700" dirty="0"/>
          </a:p>
          <a:p>
            <a:pPr algn="just"/>
            <a:r>
              <a:rPr lang="en-IN" sz="700" dirty="0"/>
              <a:t>The aim of the study is to determine how the health inequalities and smoking behaviours affect the timeliness, accessibility, and effectiveness of NHS in early diagnosis of lung cancer among young adults in UK.</a:t>
            </a:r>
          </a:p>
          <a:p>
            <a:pPr algn="just"/>
            <a:r>
              <a:rPr lang="en-IN" sz="700" b="1" dirty="0"/>
              <a:t>Research Objectives</a:t>
            </a:r>
            <a:endParaRPr lang="en-IN" sz="700" dirty="0"/>
          </a:p>
          <a:p>
            <a:pPr marL="171450" lvl="0" indent="-171450" algn="just">
              <a:buFont typeface="Arial" panose="020B0604020202020204" pitchFamily="34" charset="0"/>
              <a:buChar char="•"/>
            </a:pPr>
            <a:r>
              <a:rPr lang="en-IN" sz="700" dirty="0"/>
              <a:t>To address the question of whether socioeconomic status and access to NHS early diagnostic services on lung cancer among young adults are associated. </a:t>
            </a:r>
          </a:p>
          <a:p>
            <a:pPr marL="171450" lvl="0" indent="-171450" algn="just">
              <a:buFont typeface="Arial" panose="020B0604020202020204" pitchFamily="34" charset="0"/>
              <a:buChar char="•"/>
            </a:pPr>
            <a:r>
              <a:rPr lang="en-IN" sz="700" dirty="0"/>
              <a:t>To examine the influence of smoking prevalence and smoking-related behaviours on young adults on delayed presentation and diagnosis. </a:t>
            </a:r>
          </a:p>
          <a:p>
            <a:pPr marL="171450" lvl="0" indent="-171450" algn="just">
              <a:buFont typeface="Arial" panose="020B0604020202020204" pitchFamily="34" charset="0"/>
              <a:buChar char="•"/>
            </a:pPr>
            <a:r>
              <a:rPr lang="en-IN" sz="700" dirty="0"/>
              <a:t>To assess the impact of NHS early detection initiatives (or lack thereof) on addressing (or not addressing) inequalities in young adults who would be at risk of lung cancer. </a:t>
            </a:r>
          </a:p>
          <a:p>
            <a:pPr marL="171450" lvl="0" indent="-171450" algn="just">
              <a:buFont typeface="Arial" panose="020B0604020202020204" pitchFamily="34" charset="0"/>
              <a:buChar char="•"/>
            </a:pPr>
            <a:r>
              <a:rPr lang="en-IN" sz="700" dirty="0"/>
              <a:t>To determine possible measures to enhance fair initial diagnosis of lung cancer among the youths.</a:t>
            </a:r>
          </a:p>
        </p:txBody>
      </p:sp>
      <p:sp>
        <p:nvSpPr>
          <p:cNvPr id="29" name="TextBox 28">
            <a:extLst>
              <a:ext uri="{FF2B5EF4-FFF2-40B4-BE49-F238E27FC236}">
                <a16:creationId xmlns:a16="http://schemas.microsoft.com/office/drawing/2014/main" id="{E20997C9-3982-B0D8-05B8-FC483FFB3F54}"/>
              </a:ext>
            </a:extLst>
          </p:cNvPr>
          <p:cNvSpPr txBox="1"/>
          <p:nvPr/>
        </p:nvSpPr>
        <p:spPr>
          <a:xfrm>
            <a:off x="8695882" y="3946756"/>
            <a:ext cx="3229897" cy="2739211"/>
          </a:xfrm>
          <a:prstGeom prst="rect">
            <a:avLst/>
          </a:prstGeom>
          <a:noFill/>
        </p:spPr>
        <p:txBody>
          <a:bodyPr wrap="square" rtlCol="0">
            <a:spAutoFit/>
          </a:bodyPr>
          <a:lstStyle/>
          <a:p>
            <a:pPr marL="171450" lvl="0" indent="-171450">
              <a:buFont typeface="Arial" panose="020B0604020202020204" pitchFamily="34" charset="0"/>
              <a:buChar char="•"/>
            </a:pPr>
            <a:r>
              <a:rPr lang="en-GB" sz="400" dirty="0"/>
              <a:t>Abeysekera, K.W.M., Macpherson, I., Glyn-Owen, K., McPherson, S., Parker, R., Harris, R., Yeoman, A., Rowe, I.A. and Dillon, J.F. (2022). Community pathways for the early detection and risk stratification of chronic liver disease: a narrative systematic review. </a:t>
            </a:r>
            <a:r>
              <a:rPr lang="en-GB" sz="400" i="1" dirty="0"/>
              <a:t>The Lancet Gastroenterology &amp; Hepatology</a:t>
            </a:r>
            <a:r>
              <a:rPr lang="en-GB" sz="400" dirty="0"/>
              <a:t>, 7(8), pp.770–780. doi:https://doi.org/10.1016/s2468-1253(22)00020-6.</a:t>
            </a:r>
          </a:p>
          <a:p>
            <a:pPr marL="171450" lvl="0" indent="-171450">
              <a:buFont typeface="Arial" panose="020B0604020202020204" pitchFamily="34" charset="0"/>
              <a:buChar char="•"/>
            </a:pPr>
            <a:r>
              <a:rPr lang="en-IN" sz="400" dirty="0"/>
              <a:t>Adekola, A.D., Mbata, A.O. and </a:t>
            </a:r>
            <a:r>
              <a:rPr lang="en-IN" sz="400" dirty="0" err="1"/>
              <a:t>Ogbeta</a:t>
            </a:r>
            <a:r>
              <a:rPr lang="en-IN" sz="400" dirty="0"/>
              <a:t>, C.P. (2023). Integrating Multisectoral Strategies for Tobacco Control: Evidence-Based Approaches and Public Health Outcomes. International Journal of Medical and All Body Health Research, 4(1), pp.60–69. doi:https://doi.org/10.54660/ijmbhr.2024.4.1.60-69.</a:t>
            </a:r>
            <a:endParaRPr lang="en-GB" sz="400" dirty="0"/>
          </a:p>
          <a:p>
            <a:pPr marL="171450" lvl="0" indent="-171450">
              <a:buFont typeface="Arial" panose="020B0604020202020204" pitchFamily="34" charset="0"/>
              <a:buChar char="•"/>
            </a:pPr>
            <a:r>
              <a:rPr lang="en-GB" sz="400" dirty="0"/>
              <a:t>Barsky, A.J. and </a:t>
            </a:r>
            <a:r>
              <a:rPr lang="en-GB" sz="400" dirty="0" err="1"/>
              <a:t>Silbersweig</a:t>
            </a:r>
            <a:r>
              <a:rPr lang="en-GB" sz="400" dirty="0"/>
              <a:t>, D.A. (2022). The Amplification of Symptoms in the Medically Ill. </a:t>
            </a:r>
            <a:r>
              <a:rPr lang="en-GB" sz="400" i="1" dirty="0"/>
              <a:t>Journal of General Internal Medicine</a:t>
            </a:r>
            <a:r>
              <a:rPr lang="en-GB" sz="400" dirty="0"/>
              <a:t>, 38(1), pp.195–202. doi:https://doi.org/10.1007/s11606-022-07699-8.</a:t>
            </a:r>
          </a:p>
          <a:p>
            <a:pPr marL="171450" lvl="0" indent="-171450">
              <a:buFont typeface="Arial" panose="020B0604020202020204" pitchFamily="34" charset="0"/>
              <a:buChar char="•"/>
            </a:pPr>
            <a:r>
              <a:rPr lang="en-GB" sz="400" dirty="0"/>
              <a:t>Baum, A., </a:t>
            </a:r>
            <a:r>
              <a:rPr lang="en-GB" sz="400" dirty="0" err="1"/>
              <a:t>Batniji</a:t>
            </a:r>
            <a:r>
              <a:rPr lang="en-GB" sz="400" dirty="0"/>
              <a:t>, R., Ratcliffe, H., </a:t>
            </a:r>
            <a:r>
              <a:rPr lang="en-GB" sz="400" dirty="0" err="1"/>
              <a:t>DeGosztonyi</a:t>
            </a:r>
            <a:r>
              <a:rPr lang="en-GB" sz="400" dirty="0"/>
              <a:t>, M. and Basu, S. (2024). Supporting Rising-Risk Medicaid Patients Through Early Intervention. </a:t>
            </a:r>
            <a:r>
              <a:rPr lang="en-GB" sz="400" i="1" dirty="0"/>
              <a:t>NEJM Catalyst</a:t>
            </a:r>
            <a:r>
              <a:rPr lang="en-GB" sz="400" dirty="0"/>
              <a:t>, 5(11). doi:https://doi.org/10.1056/cat.24.0060.</a:t>
            </a:r>
          </a:p>
          <a:p>
            <a:pPr marL="171450" lvl="0" indent="-171450">
              <a:buFont typeface="Arial" panose="020B0604020202020204" pitchFamily="34" charset="0"/>
              <a:buChar char="•"/>
            </a:pPr>
            <a:r>
              <a:rPr lang="en-IN" sz="400" dirty="0"/>
              <a:t>Cancer Research UK (2025). Cancer death rates almost 60% higher in UK’s most deprived areas - Cancer Research UK - Cancer News. [online] Cancer Research UK - Cancer News. Available at: https://news.cancerresearchuk.org/2025/02/21/cancer-death-rates-higher-for-most-deprived/ [Accessed 1 Mar. 2026].</a:t>
            </a:r>
            <a:endParaRPr lang="en-GB" sz="400" dirty="0"/>
          </a:p>
          <a:p>
            <a:pPr marL="171450" lvl="0" indent="-171450">
              <a:buFont typeface="Arial" panose="020B0604020202020204" pitchFamily="34" charset="0"/>
              <a:buChar char="•"/>
            </a:pPr>
            <a:r>
              <a:rPr lang="en-IN" sz="400" dirty="0"/>
              <a:t>Chen, D.T.-H., Hirst, J., Coupland, C.A.C., Liao, W., Baldwin, D.R. and Hippisley-Cox, J. (2024). Ethnic disparities in lung cancer incidence and differences in diagnostic characteristics: a population-based cohort study in England. The Lancet Regional Health - Europe, [online] 48, pp.101124–101124. doi:https://doi.org/10.1016/j.lanepe.2024.101124.</a:t>
            </a:r>
            <a:endParaRPr lang="en-GB" sz="400" dirty="0"/>
          </a:p>
          <a:p>
            <a:pPr marL="171450" lvl="0" indent="-171450">
              <a:buFont typeface="Arial" panose="020B0604020202020204" pitchFamily="34" charset="0"/>
              <a:buChar char="•"/>
            </a:pPr>
            <a:r>
              <a:rPr lang="en-GB" sz="400" dirty="0"/>
              <a:t>Dwyer, L.L., Pratyusha </a:t>
            </a:r>
            <a:r>
              <a:rPr lang="en-GB" sz="400" dirty="0" err="1"/>
              <a:t>Vadagam</a:t>
            </a:r>
            <a:r>
              <a:rPr lang="en-GB" sz="400" dirty="0"/>
              <a:t>, Vanderpoel, J., Cohen, C., Lewing, B. and Tkacz, J. (2023). Disparities in Lung Cancer: A Targeted Literature Review Examining Lung Cancer Screening, Diagnosis, Treatment, and Survival Outcomes in the United States. doi:https://doi.org/10.1007/s40615-023-01625-2.</a:t>
            </a:r>
          </a:p>
          <a:p>
            <a:pPr marL="171450" lvl="0" indent="-171450">
              <a:buFont typeface="Arial" panose="020B0604020202020204" pitchFamily="34" charset="0"/>
              <a:buChar char="•"/>
            </a:pPr>
            <a:r>
              <a:rPr lang="en-GB" sz="400" dirty="0"/>
              <a:t>Harvey-Sullivan, A., Lynch, H., Tolley, A., Gitlin-Leigh, G., Kuhn, I. and Ford, J.A. (2024). What impact do self-referral and direct access pathways for patients have on health inequalities? </a:t>
            </a:r>
            <a:r>
              <a:rPr lang="en-GB" sz="400" i="1" dirty="0"/>
              <a:t>Health Policy</a:t>
            </a:r>
            <a:r>
              <a:rPr lang="en-GB" sz="400" dirty="0"/>
              <a:t>, [online] 139(104951), p.104951. doi:https://doi.org/10.1016/j.healthpol.2023.104951.</a:t>
            </a:r>
          </a:p>
          <a:p>
            <a:pPr marL="171450" lvl="0" indent="-171450">
              <a:buFont typeface="Arial" panose="020B0604020202020204" pitchFamily="34" charset="0"/>
              <a:buChar char="•"/>
            </a:pPr>
            <a:r>
              <a:rPr lang="en-IN" sz="400" dirty="0"/>
              <a:t>Kirkbride, J.B., Anglin, D.M., Colman, I., Dykxhoorn, J., Jones, P.B., Patalay, P., Pitman, A., Soneson, E., Steare, T., Wright, T. and Griffiths, S.L. (2024). The social determinants of mental health and disorder: Evidence, prevention and recommendations. World Psychiatry : Official Journal of the World Psychiatric Association (WPA), [online] 23(1), pp.58–90. doi:https://doi.org/10.1002/wps.21160.</a:t>
            </a:r>
            <a:endParaRPr lang="en-GB" sz="400" dirty="0"/>
          </a:p>
          <a:p>
            <a:pPr marL="171450" lvl="0" indent="-171450">
              <a:buFont typeface="Arial" panose="020B0604020202020204" pitchFamily="34" charset="0"/>
              <a:buChar char="•"/>
            </a:pPr>
            <a:r>
              <a:rPr lang="en-GB" sz="400" dirty="0"/>
              <a:t>Luo, G., Zhang, Y., Etxeberria, J., Arnold, M., Cai, X., Hao, Y. and Zou, H. (2023). Projections of Lung Cancer Incidence by 2035 in 40 Countries Worldwide: Population-Based Study. </a:t>
            </a:r>
            <a:r>
              <a:rPr lang="en-GB" sz="400" i="1" dirty="0"/>
              <a:t>JMIR Public Health and Surveillance</a:t>
            </a:r>
            <a:r>
              <a:rPr lang="en-GB" sz="400" dirty="0"/>
              <a:t>, [online] 9(1), p.e43651. doi:https://doi.org/10.2196/43651.</a:t>
            </a:r>
          </a:p>
          <a:p>
            <a:pPr marL="171450" lvl="0" indent="-171450">
              <a:buFont typeface="Arial" panose="020B0604020202020204" pitchFamily="34" charset="0"/>
              <a:buChar char="•"/>
            </a:pPr>
            <a:r>
              <a:rPr lang="en-IN" sz="400" dirty="0"/>
              <a:t>National Lung Cancer Audit (2025). National Lung Cancer Audit State of the Nation 2025. [online] National Lung Cancer Audit. Available at: https://www.natcan.org.uk/wp-content/uploads/2025/07/NLCA-State-of-the-Nation-Report-2025_V2.0.pdf [Accessed 1 Mar. 2026].</a:t>
            </a:r>
            <a:endParaRPr lang="en-GB" sz="400" dirty="0"/>
          </a:p>
          <a:p>
            <a:pPr marL="171450" lvl="0" indent="-171450">
              <a:buFont typeface="Arial" panose="020B0604020202020204" pitchFamily="34" charset="0"/>
              <a:buChar char="•"/>
            </a:pPr>
            <a:r>
              <a:rPr lang="en-IN" sz="400" dirty="0"/>
              <a:t>Navani, N., Baldwin, D.R., Edwards, J.G., Evison, M., McDonald, F., Nicholson, A.G., </a:t>
            </a:r>
            <a:r>
              <a:rPr lang="en-IN" sz="400" dirty="0" err="1"/>
              <a:t>Fenemore</a:t>
            </a:r>
            <a:r>
              <a:rPr lang="en-IN" sz="400" dirty="0"/>
              <a:t>, J., Sage, E.K. and Popat, S. (2022). Lung Cancer in the United Kingdom. Journal of Thoracic Oncology, [online] 17(2), pp.186–193. doi:https://doi.org/10.1016/j.jtho.2021.11.002.</a:t>
            </a:r>
            <a:endParaRPr lang="en-GB" sz="400" dirty="0"/>
          </a:p>
          <a:p>
            <a:pPr marL="171450" lvl="0" indent="-171450">
              <a:buFont typeface="Arial" panose="020B0604020202020204" pitchFamily="34" charset="0"/>
              <a:buChar char="•"/>
            </a:pPr>
            <a:r>
              <a:rPr lang="en-IN" sz="400" dirty="0"/>
              <a:t>Office for National Statistics (2024). Adult Smoking Habits in the UK: 2023. [online] Ons.gov.uk. Available at: https://www.ons.gov.uk/peoplepopulationandcommunity/healthandsocialcare/healthandlifeexpectancies/bulletins/adultsmokinghabitsingreatbritain/2023 [Accessed 1 Mar. 2026].</a:t>
            </a:r>
            <a:endParaRPr lang="en-GB" sz="400" dirty="0"/>
          </a:p>
          <a:p>
            <a:pPr marL="171450" lvl="0" indent="-171450">
              <a:buFont typeface="Arial" panose="020B0604020202020204" pitchFamily="34" charset="0"/>
              <a:buChar char="•"/>
            </a:pPr>
            <a:r>
              <a:rPr lang="en-IN" sz="400" dirty="0"/>
              <a:t>Saab, M.M., Noonan, B., Kilty, C., FitzGerald, S., Collins, A., Lyng, Á., Kennedy, U., O’Brien, M. and Hegarty, J. (2021). Awareness and help-seeking for early signs and symptoms of lung cancer: A qualitative study with high-risk individuals. European Journal of Oncology Nursing, 50, p.101880. doi:https://doi.org/10.1016/j.ejon.2020.101880.</a:t>
            </a:r>
            <a:endParaRPr lang="en-GB" sz="400" dirty="0"/>
          </a:p>
          <a:p>
            <a:pPr marL="171450" lvl="0" indent="-171450">
              <a:buFont typeface="Arial" panose="020B0604020202020204" pitchFamily="34" charset="0"/>
              <a:buChar char="•"/>
            </a:pPr>
            <a:r>
              <a:rPr lang="en-GB" sz="400" dirty="0"/>
              <a:t>Scott, E.C.S. and Hoskin, P.J. (2024). Health inequalities in cancer care: a literature review of pathways to diagnosis in the United Kingdom. </a:t>
            </a:r>
            <a:r>
              <a:rPr lang="en-GB" sz="400" i="1" dirty="0"/>
              <a:t>EClinicalMedicine</a:t>
            </a:r>
            <a:r>
              <a:rPr lang="en-GB" sz="400" dirty="0"/>
              <a:t>, [online] 76(102864), pp.102864–102864. doi:https://doi.org/10.1016/j.eclinm.2024.102864.</a:t>
            </a:r>
          </a:p>
        </p:txBody>
      </p:sp>
      <p:sp>
        <p:nvSpPr>
          <p:cNvPr id="32" name="TextBox 31">
            <a:extLst>
              <a:ext uri="{FF2B5EF4-FFF2-40B4-BE49-F238E27FC236}">
                <a16:creationId xmlns:a16="http://schemas.microsoft.com/office/drawing/2014/main" id="{529ADAC4-7886-98DE-FED6-B66035F38241}"/>
              </a:ext>
            </a:extLst>
          </p:cNvPr>
          <p:cNvSpPr txBox="1"/>
          <p:nvPr/>
        </p:nvSpPr>
        <p:spPr>
          <a:xfrm>
            <a:off x="1194182" y="5139425"/>
            <a:ext cx="2302177" cy="215444"/>
          </a:xfrm>
          <a:prstGeom prst="rect">
            <a:avLst/>
          </a:prstGeom>
          <a:noFill/>
        </p:spPr>
        <p:txBody>
          <a:bodyPr wrap="square" rtlCol="0">
            <a:spAutoFit/>
          </a:bodyPr>
          <a:lstStyle/>
          <a:p>
            <a:r>
              <a:rPr lang="en-US" sz="800" dirty="0"/>
              <a:t>(</a:t>
            </a:r>
            <a:r>
              <a:rPr lang="en-IN" sz="800" dirty="0"/>
              <a:t>National Lung Cancer Audit, 2025)</a:t>
            </a:r>
          </a:p>
        </p:txBody>
      </p:sp>
      <p:sp>
        <p:nvSpPr>
          <p:cNvPr id="38" name="TextBox 37">
            <a:extLst>
              <a:ext uri="{FF2B5EF4-FFF2-40B4-BE49-F238E27FC236}">
                <a16:creationId xmlns:a16="http://schemas.microsoft.com/office/drawing/2014/main" id="{61C516B5-1F22-F66C-CE32-4C1070F88F17}"/>
              </a:ext>
            </a:extLst>
          </p:cNvPr>
          <p:cNvSpPr txBox="1"/>
          <p:nvPr/>
        </p:nvSpPr>
        <p:spPr>
          <a:xfrm>
            <a:off x="1031946" y="6658416"/>
            <a:ext cx="2302177" cy="215444"/>
          </a:xfrm>
          <a:prstGeom prst="rect">
            <a:avLst/>
          </a:prstGeom>
          <a:noFill/>
        </p:spPr>
        <p:txBody>
          <a:bodyPr wrap="square" rtlCol="0">
            <a:spAutoFit/>
          </a:bodyPr>
          <a:lstStyle/>
          <a:p>
            <a:r>
              <a:rPr lang="en-US" sz="800" dirty="0"/>
              <a:t>(Office for National Statistics, 2024</a:t>
            </a:r>
            <a:r>
              <a:rPr lang="en-IN" sz="800" dirty="0"/>
              <a:t>)</a:t>
            </a:r>
          </a:p>
        </p:txBody>
      </p:sp>
      <p:pic>
        <p:nvPicPr>
          <p:cNvPr id="6" name="Picture 5">
            <a:extLst>
              <a:ext uri="{FF2B5EF4-FFF2-40B4-BE49-F238E27FC236}">
                <a16:creationId xmlns:a16="http://schemas.microsoft.com/office/drawing/2014/main" id="{9C5EB8AE-790A-168B-7FA0-416C9084D44B}"/>
              </a:ext>
            </a:extLst>
          </p:cNvPr>
          <p:cNvPicPr>
            <a:picLocks noChangeAspect="1"/>
          </p:cNvPicPr>
          <p:nvPr/>
        </p:nvPicPr>
        <p:blipFill>
          <a:blip r:embed="rId2"/>
          <a:stretch>
            <a:fillRect/>
          </a:stretch>
        </p:blipFill>
        <p:spPr>
          <a:xfrm>
            <a:off x="196647" y="3861703"/>
            <a:ext cx="3840728" cy="1321762"/>
          </a:xfrm>
          <a:prstGeom prst="rect">
            <a:avLst/>
          </a:prstGeom>
        </p:spPr>
      </p:pic>
      <p:pic>
        <p:nvPicPr>
          <p:cNvPr id="14" name="Picture 13">
            <a:extLst>
              <a:ext uri="{FF2B5EF4-FFF2-40B4-BE49-F238E27FC236}">
                <a16:creationId xmlns:a16="http://schemas.microsoft.com/office/drawing/2014/main" id="{BF5CB41F-0FEC-FF22-E6AA-356D3BDC1078}"/>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Effect>
                      <a14:saturation sat="400000"/>
                    </a14:imgEffect>
                  </a14:imgLayer>
                </a14:imgProps>
              </a:ext>
            </a:extLst>
          </a:blip>
          <a:stretch>
            <a:fillRect/>
          </a:stretch>
        </p:blipFill>
        <p:spPr>
          <a:xfrm>
            <a:off x="196646" y="5346169"/>
            <a:ext cx="3803855" cy="1321762"/>
          </a:xfrm>
          <a:prstGeom prst="rect">
            <a:avLst/>
          </a:prstGeom>
        </p:spPr>
      </p:pic>
      <p:pic>
        <p:nvPicPr>
          <p:cNvPr id="1026" name="Picture 2" descr="Lung Cancer Icon. Healthcare and Medical Concept Isolated on Background  Stock Vector - Illustration of icon, poster: 332084660">
            <a:extLst>
              <a:ext uri="{FF2B5EF4-FFF2-40B4-BE49-F238E27FC236}">
                <a16:creationId xmlns:a16="http://schemas.microsoft.com/office/drawing/2014/main" id="{C0231BFF-5DBE-1715-D921-39C8B2AD8FD1}"/>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4760" t="14198" r="2640" b="15802"/>
          <a:stretch>
            <a:fillRect/>
          </a:stretch>
        </p:blipFill>
        <p:spPr bwMode="auto">
          <a:xfrm>
            <a:off x="4058061" y="3856937"/>
            <a:ext cx="1256342" cy="140819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Lung cancer - Free healthcare and medical icons">
            <a:extLst>
              <a:ext uri="{FF2B5EF4-FFF2-40B4-BE49-F238E27FC236}">
                <a16:creationId xmlns:a16="http://schemas.microsoft.com/office/drawing/2014/main" id="{7F615749-8666-7EF6-EF96-B0EA5C2E7A4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986223" y="5526793"/>
            <a:ext cx="1340436" cy="134043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Lung cancer - Free medical icons">
            <a:extLst>
              <a:ext uri="{FF2B5EF4-FFF2-40B4-BE49-F238E27FC236}">
                <a16:creationId xmlns:a16="http://schemas.microsoft.com/office/drawing/2014/main" id="{8D63E5AB-D875-2F9D-DEF9-5699E083C0C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830018" y="667817"/>
            <a:ext cx="565764" cy="565764"/>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Separator Icons - Free SVG &amp; PNG Separator Images - Noun Project">
            <a:extLst>
              <a:ext uri="{FF2B5EF4-FFF2-40B4-BE49-F238E27FC236}">
                <a16:creationId xmlns:a16="http://schemas.microsoft.com/office/drawing/2014/main" id="{7E1DA8FD-9D7B-E77B-59F9-061C9F8258EF}"/>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38302" b="40731"/>
          <a:stretch>
            <a:fillRect/>
          </a:stretch>
        </p:blipFill>
        <p:spPr bwMode="auto">
          <a:xfrm flipV="1">
            <a:off x="6392267" y="835601"/>
            <a:ext cx="972163" cy="203833"/>
          </a:xfrm>
          <a:prstGeom prst="rect">
            <a:avLst/>
          </a:prstGeom>
          <a:noFill/>
          <a:extLst>
            <a:ext uri="{909E8E84-426E-40DD-AFC4-6F175D3DCCD1}">
              <a14:hiddenFill xmlns:a14="http://schemas.microsoft.com/office/drawing/2010/main">
                <a:solidFill>
                  <a:srgbClr val="FFFFFF"/>
                </a:solidFill>
              </a14:hiddenFill>
            </a:ext>
          </a:extLst>
        </p:spPr>
      </p:pic>
      <p:pic>
        <p:nvPicPr>
          <p:cNvPr id="24" name="Picture 10" descr="Separator Icons - Free SVG &amp; PNG Separator Images - Noun Project">
            <a:extLst>
              <a:ext uri="{FF2B5EF4-FFF2-40B4-BE49-F238E27FC236}">
                <a16:creationId xmlns:a16="http://schemas.microsoft.com/office/drawing/2014/main" id="{4513FA24-AADF-DC6A-6DA9-F3E06C15EC5A}"/>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38302" b="40731"/>
          <a:stretch>
            <a:fillRect/>
          </a:stretch>
        </p:blipFill>
        <p:spPr bwMode="auto">
          <a:xfrm flipV="1">
            <a:off x="4803746" y="835601"/>
            <a:ext cx="972163" cy="2038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223033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43</TotalTime>
  <Words>2048</Words>
  <Application>Microsoft Office PowerPoint</Application>
  <PresentationFormat>Widescreen</PresentationFormat>
  <Paragraphs>50</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Aptos</vt:lpstr>
      <vt:lpstr>Aptos Display</vt:lpstr>
      <vt:lpstr>Aptos Slab Black</vt:lpstr>
      <vt:lpstr>Arial</vt:lpstr>
      <vt:lpstr>Office Theme</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Darshan Sarvaiya</cp:lastModifiedBy>
  <cp:revision>10</cp:revision>
  <dcterms:created xsi:type="dcterms:W3CDTF">2024-06-11T15:13:02Z</dcterms:created>
  <dcterms:modified xsi:type="dcterms:W3CDTF">2026-03-07T16:02:45Z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efa4170-0d19-0005-0004-bc88714345d2_Enabled">
    <vt:lpwstr>true</vt:lpwstr>
  </property>
  <property fmtid="{D5CDD505-2E9C-101B-9397-08002B2CF9AE}" pid="3" name="MSIP_Label_defa4170-0d19-0005-0004-bc88714345d2_SetDate">
    <vt:lpwstr>2026-03-01T17:51:10Z</vt:lpwstr>
  </property>
  <property fmtid="{D5CDD505-2E9C-101B-9397-08002B2CF9AE}" pid="4" name="MSIP_Label_defa4170-0d19-0005-0004-bc88714345d2_Method">
    <vt:lpwstr>Standard</vt:lpwstr>
  </property>
  <property fmtid="{D5CDD505-2E9C-101B-9397-08002B2CF9AE}" pid="5" name="MSIP_Label_defa4170-0d19-0005-0004-bc88714345d2_Name">
    <vt:lpwstr>defa4170-0d19-0005-0004-bc88714345d2</vt:lpwstr>
  </property>
  <property fmtid="{D5CDD505-2E9C-101B-9397-08002B2CF9AE}" pid="6" name="MSIP_Label_defa4170-0d19-0005-0004-bc88714345d2_SiteId">
    <vt:lpwstr>0e05b91e-98d6-46bf-8d79-1151c98bcc2a</vt:lpwstr>
  </property>
  <property fmtid="{D5CDD505-2E9C-101B-9397-08002B2CF9AE}" pid="7" name="MSIP_Label_defa4170-0d19-0005-0004-bc88714345d2_ActionId">
    <vt:lpwstr>ff31c3d5-eb44-42c0-8bdf-29c0afbd70cf</vt:lpwstr>
  </property>
  <property fmtid="{D5CDD505-2E9C-101B-9397-08002B2CF9AE}" pid="8" name="MSIP_Label_defa4170-0d19-0005-0004-bc88714345d2_ContentBits">
    <vt:lpwstr>0</vt:lpwstr>
  </property>
  <property fmtid="{D5CDD505-2E9C-101B-9397-08002B2CF9AE}" pid="9" name="MSIP_Label_defa4170-0d19-0005-0004-bc88714345d2_Tag">
    <vt:lpwstr>10, 3, 0, 1</vt:lpwstr>
  </property>
</Properties>
</file>