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6"/>
  </p:notesMasterIdLst>
  <p:sldIdLst>
    <p:sldId id="398" r:id="rId2"/>
    <p:sldId id="392" r:id="rId3"/>
    <p:sldId id="601" r:id="rId4"/>
    <p:sldId id="407" r:id="rId5"/>
    <p:sldId id="412" r:id="rId6"/>
    <p:sldId id="413" r:id="rId7"/>
    <p:sldId id="410" r:id="rId8"/>
    <p:sldId id="602" r:id="rId9"/>
    <p:sldId id="405" r:id="rId10"/>
    <p:sldId id="414" r:id="rId11"/>
    <p:sldId id="415" r:id="rId12"/>
    <p:sldId id="404" r:id="rId13"/>
    <p:sldId id="416" r:id="rId14"/>
    <p:sldId id="417" r:id="rId15"/>
    <p:sldId id="418" r:id="rId16"/>
    <p:sldId id="428" r:id="rId17"/>
    <p:sldId id="434" r:id="rId18"/>
    <p:sldId id="435" r:id="rId19"/>
    <p:sldId id="429" r:id="rId20"/>
    <p:sldId id="430" r:id="rId21"/>
    <p:sldId id="431" r:id="rId22"/>
    <p:sldId id="432" r:id="rId23"/>
    <p:sldId id="574" r:id="rId24"/>
    <p:sldId id="419" r:id="rId25"/>
    <p:sldId id="420" r:id="rId26"/>
    <p:sldId id="605" r:id="rId27"/>
    <p:sldId id="436" r:id="rId28"/>
    <p:sldId id="422" r:id="rId29"/>
    <p:sldId id="423" r:id="rId30"/>
    <p:sldId id="424" r:id="rId31"/>
    <p:sldId id="606" r:id="rId32"/>
    <p:sldId id="426" r:id="rId33"/>
    <p:sldId id="607" r:id="rId34"/>
    <p:sldId id="425" r:id="rId35"/>
    <p:sldId id="618" r:id="rId36"/>
    <p:sldId id="625" r:id="rId37"/>
    <p:sldId id="427" r:id="rId38"/>
    <p:sldId id="619" r:id="rId39"/>
    <p:sldId id="603" r:id="rId40"/>
    <p:sldId id="576" r:id="rId41"/>
    <p:sldId id="604" r:id="rId42"/>
    <p:sldId id="433" r:id="rId43"/>
    <p:sldId id="403" r:id="rId44"/>
    <p:sldId id="409" r:id="rId45"/>
    <p:sldId id="411" r:id="rId46"/>
    <p:sldId id="549" r:id="rId47"/>
    <p:sldId id="608" r:id="rId48"/>
    <p:sldId id="580" r:id="rId49"/>
    <p:sldId id="610" r:id="rId50"/>
    <p:sldId id="611" r:id="rId51"/>
    <p:sldId id="609" r:id="rId52"/>
    <p:sldId id="620" r:id="rId53"/>
    <p:sldId id="621" r:id="rId54"/>
    <p:sldId id="623" r:id="rId55"/>
    <p:sldId id="595" r:id="rId56"/>
    <p:sldId id="582" r:id="rId57"/>
    <p:sldId id="592" r:id="rId58"/>
    <p:sldId id="622" r:id="rId59"/>
    <p:sldId id="594" r:id="rId60"/>
    <p:sldId id="596" r:id="rId61"/>
    <p:sldId id="624" r:id="rId62"/>
    <p:sldId id="615" r:id="rId63"/>
    <p:sldId id="302" r:id="rId64"/>
    <p:sldId id="617" r:id="rId65"/>
    <p:sldId id="579" r:id="rId66"/>
    <p:sldId id="599" r:id="rId67"/>
    <p:sldId id="585" r:id="rId68"/>
    <p:sldId id="586" r:id="rId69"/>
    <p:sldId id="587" r:id="rId70"/>
    <p:sldId id="588" r:id="rId71"/>
    <p:sldId id="613" r:id="rId72"/>
    <p:sldId id="591" r:id="rId73"/>
    <p:sldId id="578" r:id="rId74"/>
    <p:sldId id="614"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1FF566-62E9-4B13-8C8D-DDE8FD7BDACC}" v="379" dt="2024-11-25T21:39:44.2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054" autoAdjust="0"/>
    <p:restoredTop sz="94660"/>
  </p:normalViewPr>
  <p:slideViewPr>
    <p:cSldViewPr snapToGrid="0">
      <p:cViewPr varScale="1">
        <p:scale>
          <a:sx n="105" d="100"/>
          <a:sy n="105" d="100"/>
        </p:scale>
        <p:origin x="84"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EF1FF566-62E9-4B13-8C8D-DDE8FD7BDACC}"/>
    <pc:docChg chg="undo custSel addSld delSld modSld sldOrd">
      <pc:chgData name="Alisdair Cunningham" userId="67e8d9ba-4582-42f1-b26c-e866daa7f65b" providerId="ADAL" clId="{EF1FF566-62E9-4B13-8C8D-DDE8FD7BDACC}" dt="2024-11-26T10:49:09.743" v="2723" actId="27636"/>
      <pc:docMkLst>
        <pc:docMk/>
      </pc:docMkLst>
      <pc:sldChg chg="del">
        <pc:chgData name="Alisdair Cunningham" userId="67e8d9ba-4582-42f1-b26c-e866daa7f65b" providerId="ADAL" clId="{EF1FF566-62E9-4B13-8C8D-DDE8FD7BDACC}" dt="2024-10-29T11:41:23.274" v="36" actId="47"/>
        <pc:sldMkLst>
          <pc:docMk/>
          <pc:sldMk cId="2555987062" sldId="256"/>
        </pc:sldMkLst>
      </pc:sldChg>
      <pc:sldChg chg="del">
        <pc:chgData name="Alisdair Cunningham" userId="67e8d9ba-4582-42f1-b26c-e866daa7f65b" providerId="ADAL" clId="{EF1FF566-62E9-4B13-8C8D-DDE8FD7BDACC}" dt="2024-10-29T11:41:23.274" v="36" actId="47"/>
        <pc:sldMkLst>
          <pc:docMk/>
          <pc:sldMk cId="3314096982" sldId="257"/>
        </pc:sldMkLst>
      </pc:sldChg>
      <pc:sldChg chg="addSp modSp mod">
        <pc:chgData name="Alisdair Cunningham" userId="67e8d9ba-4582-42f1-b26c-e866daa7f65b" providerId="ADAL" clId="{EF1FF566-62E9-4B13-8C8D-DDE8FD7BDACC}" dt="2024-11-21T17:09:05.334" v="479" actId="20577"/>
        <pc:sldMkLst>
          <pc:docMk/>
          <pc:sldMk cId="3768866009" sldId="392"/>
        </pc:sldMkLst>
        <pc:spChg chg="mod">
          <ac:chgData name="Alisdair Cunningham" userId="67e8d9ba-4582-42f1-b26c-e866daa7f65b" providerId="ADAL" clId="{EF1FF566-62E9-4B13-8C8D-DDE8FD7BDACC}" dt="2024-11-21T17:09:05.334" v="479" actId="20577"/>
          <ac:spMkLst>
            <pc:docMk/>
            <pc:sldMk cId="3768866009" sldId="392"/>
            <ac:spMk id="3" creationId="{E4E0CE2D-E8C1-FD5E-78E6-9ABE413D484C}"/>
          </ac:spMkLst>
        </pc:spChg>
        <pc:picChg chg="add mod modCrop">
          <ac:chgData name="Alisdair Cunningham" userId="67e8d9ba-4582-42f1-b26c-e866daa7f65b" providerId="ADAL" clId="{EF1FF566-62E9-4B13-8C8D-DDE8FD7BDACC}" dt="2024-11-21T17:08:56.735" v="478" actId="1076"/>
          <ac:picMkLst>
            <pc:docMk/>
            <pc:sldMk cId="3768866009" sldId="392"/>
            <ac:picMk id="5" creationId="{4411C36F-BDCE-B3E8-11B3-FE0A38FF76F6}"/>
          </ac:picMkLst>
        </pc:picChg>
      </pc:sldChg>
      <pc:sldChg chg="modSp mod">
        <pc:chgData name="Alisdair Cunningham" userId="67e8d9ba-4582-42f1-b26c-e866daa7f65b" providerId="ADAL" clId="{EF1FF566-62E9-4B13-8C8D-DDE8FD7BDACC}" dt="2024-10-29T11:40:52.004" v="34" actId="20577"/>
        <pc:sldMkLst>
          <pc:docMk/>
          <pc:sldMk cId="3036078295" sldId="398"/>
        </pc:sldMkLst>
        <pc:spChg chg="mod">
          <ac:chgData name="Alisdair Cunningham" userId="67e8d9ba-4582-42f1-b26c-e866daa7f65b" providerId="ADAL" clId="{EF1FF566-62E9-4B13-8C8D-DDE8FD7BDACC}" dt="2024-10-29T11:40:52.004" v="34" actId="20577"/>
          <ac:spMkLst>
            <pc:docMk/>
            <pc:sldMk cId="3036078295" sldId="398"/>
            <ac:spMk id="6" creationId="{608822B0-74FA-C3D3-A31B-0ED57C3323EF}"/>
          </ac:spMkLst>
        </pc:spChg>
      </pc:sldChg>
      <pc:sldChg chg="modSp mod">
        <pc:chgData name="Alisdair Cunningham" userId="67e8d9ba-4582-42f1-b26c-e866daa7f65b" providerId="ADAL" clId="{EF1FF566-62E9-4B13-8C8D-DDE8FD7BDACC}" dt="2024-11-25T19:03:25.256" v="1088" actId="27636"/>
        <pc:sldMkLst>
          <pc:docMk/>
          <pc:sldMk cId="2793173253" sldId="409"/>
        </pc:sldMkLst>
        <pc:spChg chg="mod">
          <ac:chgData name="Alisdair Cunningham" userId="67e8d9ba-4582-42f1-b26c-e866daa7f65b" providerId="ADAL" clId="{EF1FF566-62E9-4B13-8C8D-DDE8FD7BDACC}" dt="2024-11-25T19:03:25.256" v="1088" actId="27636"/>
          <ac:spMkLst>
            <pc:docMk/>
            <pc:sldMk cId="2793173253" sldId="409"/>
            <ac:spMk id="3" creationId="{A95AE387-68CD-6347-C75A-91E4A70E2CD6}"/>
          </ac:spMkLst>
        </pc:spChg>
      </pc:sldChg>
      <pc:sldChg chg="addSp delSp modSp mod">
        <pc:chgData name="Alisdair Cunningham" userId="67e8d9ba-4582-42f1-b26c-e866daa7f65b" providerId="ADAL" clId="{EF1FF566-62E9-4B13-8C8D-DDE8FD7BDACC}" dt="2024-11-24T22:06:29.915" v="985" actId="14100"/>
        <pc:sldMkLst>
          <pc:docMk/>
          <pc:sldMk cId="622649822" sldId="411"/>
        </pc:sldMkLst>
        <pc:spChg chg="del">
          <ac:chgData name="Alisdair Cunningham" userId="67e8d9ba-4582-42f1-b26c-e866daa7f65b" providerId="ADAL" clId="{EF1FF566-62E9-4B13-8C8D-DDE8FD7BDACC}" dt="2024-11-24T22:05:59.811" v="978" actId="478"/>
          <ac:spMkLst>
            <pc:docMk/>
            <pc:sldMk cId="622649822" sldId="411"/>
            <ac:spMk id="3" creationId="{A95AE387-68CD-6347-C75A-91E4A70E2CD6}"/>
          </ac:spMkLst>
        </pc:spChg>
        <pc:spChg chg="mod">
          <ac:chgData name="Alisdair Cunningham" userId="67e8d9ba-4582-42f1-b26c-e866daa7f65b" providerId="ADAL" clId="{EF1FF566-62E9-4B13-8C8D-DDE8FD7BDACC}" dt="2024-11-24T22:06:29.915" v="985" actId="14100"/>
          <ac:spMkLst>
            <pc:docMk/>
            <pc:sldMk cId="622649822" sldId="411"/>
            <ac:spMk id="7" creationId="{FBD4B07C-ACC7-2D75-D4F5-E43B795F0B29}"/>
          </ac:spMkLst>
        </pc:spChg>
        <pc:spChg chg="add del mod">
          <ac:chgData name="Alisdair Cunningham" userId="67e8d9ba-4582-42f1-b26c-e866daa7f65b" providerId="ADAL" clId="{EF1FF566-62E9-4B13-8C8D-DDE8FD7BDACC}" dt="2024-11-24T22:06:02.815" v="979" actId="478"/>
          <ac:spMkLst>
            <pc:docMk/>
            <pc:sldMk cId="622649822" sldId="411"/>
            <ac:spMk id="10" creationId="{692E42CA-97C9-37C0-7C15-159BA74A696A}"/>
          </ac:spMkLst>
        </pc:spChg>
        <pc:picChg chg="mod">
          <ac:chgData name="Alisdair Cunningham" userId="67e8d9ba-4582-42f1-b26c-e866daa7f65b" providerId="ADAL" clId="{EF1FF566-62E9-4B13-8C8D-DDE8FD7BDACC}" dt="2024-11-24T22:06:13.407" v="982" actId="1076"/>
          <ac:picMkLst>
            <pc:docMk/>
            <pc:sldMk cId="622649822" sldId="411"/>
            <ac:picMk id="5" creationId="{4CE94965-2AB0-5F8E-FF12-F652F858839A}"/>
          </ac:picMkLst>
        </pc:picChg>
        <pc:picChg chg="add mod">
          <ac:chgData name="Alisdair Cunningham" userId="67e8d9ba-4582-42f1-b26c-e866daa7f65b" providerId="ADAL" clId="{EF1FF566-62E9-4B13-8C8D-DDE8FD7BDACC}" dt="2024-11-21T16:59:46.144" v="467" actId="14100"/>
          <ac:picMkLst>
            <pc:docMk/>
            <pc:sldMk cId="622649822" sldId="411"/>
            <ac:picMk id="6" creationId="{AF3BC7C0-42C5-3852-5A5F-8F4661AD2D8C}"/>
          </ac:picMkLst>
        </pc:picChg>
      </pc:sldChg>
      <pc:sldChg chg="modSp mod">
        <pc:chgData name="Alisdair Cunningham" userId="67e8d9ba-4582-42f1-b26c-e866daa7f65b" providerId="ADAL" clId="{EF1FF566-62E9-4B13-8C8D-DDE8FD7BDACC}" dt="2024-11-21T12:06:30.237" v="60" actId="20577"/>
        <pc:sldMkLst>
          <pc:docMk/>
          <pc:sldMk cId="3152928569" sldId="414"/>
        </pc:sldMkLst>
        <pc:spChg chg="mod">
          <ac:chgData name="Alisdair Cunningham" userId="67e8d9ba-4582-42f1-b26c-e866daa7f65b" providerId="ADAL" clId="{EF1FF566-62E9-4B13-8C8D-DDE8FD7BDACC}" dt="2024-11-21T12:06:30.237" v="60" actId="20577"/>
          <ac:spMkLst>
            <pc:docMk/>
            <pc:sldMk cId="3152928569" sldId="414"/>
            <ac:spMk id="3" creationId="{4068F240-6544-17FC-21C1-C60A6E4828C9}"/>
          </ac:spMkLst>
        </pc:spChg>
      </pc:sldChg>
      <pc:sldChg chg="modSp mod">
        <pc:chgData name="Alisdair Cunningham" userId="67e8d9ba-4582-42f1-b26c-e866daa7f65b" providerId="ADAL" clId="{EF1FF566-62E9-4B13-8C8D-DDE8FD7BDACC}" dt="2024-11-12T10:32:30.826" v="56" actId="114"/>
        <pc:sldMkLst>
          <pc:docMk/>
          <pc:sldMk cId="2014499720" sldId="420"/>
        </pc:sldMkLst>
        <pc:spChg chg="mod">
          <ac:chgData name="Alisdair Cunningham" userId="67e8d9ba-4582-42f1-b26c-e866daa7f65b" providerId="ADAL" clId="{EF1FF566-62E9-4B13-8C8D-DDE8FD7BDACC}" dt="2024-11-12T10:32:30.826" v="56" actId="114"/>
          <ac:spMkLst>
            <pc:docMk/>
            <pc:sldMk cId="2014499720" sldId="420"/>
            <ac:spMk id="6" creationId="{12081959-9FA9-05A3-BA4D-7B0AB1866FDA}"/>
          </ac:spMkLst>
        </pc:spChg>
      </pc:sldChg>
      <pc:sldChg chg="modSp mod">
        <pc:chgData name="Alisdair Cunningham" userId="67e8d9ba-4582-42f1-b26c-e866daa7f65b" providerId="ADAL" clId="{EF1FF566-62E9-4B13-8C8D-DDE8FD7BDACC}" dt="2024-11-21T17:12:35.864" v="505" actId="20577"/>
        <pc:sldMkLst>
          <pc:docMk/>
          <pc:sldMk cId="3412886490" sldId="425"/>
        </pc:sldMkLst>
        <pc:spChg chg="mod">
          <ac:chgData name="Alisdair Cunningham" userId="67e8d9ba-4582-42f1-b26c-e866daa7f65b" providerId="ADAL" clId="{EF1FF566-62E9-4B13-8C8D-DDE8FD7BDACC}" dt="2024-11-21T17:12:35.864" v="505" actId="20577"/>
          <ac:spMkLst>
            <pc:docMk/>
            <pc:sldMk cId="3412886490" sldId="425"/>
            <ac:spMk id="6" creationId="{12081959-9FA9-05A3-BA4D-7B0AB1866FDA}"/>
          </ac:spMkLst>
        </pc:spChg>
      </pc:sldChg>
      <pc:sldChg chg="modSp add del mod">
        <pc:chgData name="Alisdair Cunningham" userId="67e8d9ba-4582-42f1-b26c-e866daa7f65b" providerId="ADAL" clId="{EF1FF566-62E9-4B13-8C8D-DDE8FD7BDACC}" dt="2024-11-21T17:26:19.418" v="675" actId="14100"/>
        <pc:sldMkLst>
          <pc:docMk/>
          <pc:sldMk cId="4071993434" sldId="427"/>
        </pc:sldMkLst>
        <pc:spChg chg="mod">
          <ac:chgData name="Alisdair Cunningham" userId="67e8d9ba-4582-42f1-b26c-e866daa7f65b" providerId="ADAL" clId="{EF1FF566-62E9-4B13-8C8D-DDE8FD7BDACC}" dt="2024-11-21T17:26:19.418" v="675" actId="14100"/>
          <ac:spMkLst>
            <pc:docMk/>
            <pc:sldMk cId="4071993434" sldId="427"/>
            <ac:spMk id="2" creationId="{9C5A060F-FA58-CF62-CFA9-79471E7A6EA8}"/>
          </ac:spMkLst>
        </pc:spChg>
      </pc:sldChg>
      <pc:sldChg chg="del">
        <pc:chgData name="Alisdair Cunningham" userId="67e8d9ba-4582-42f1-b26c-e866daa7f65b" providerId="ADAL" clId="{EF1FF566-62E9-4B13-8C8D-DDE8FD7BDACC}" dt="2024-10-29T11:40:33.565" v="0" actId="47"/>
        <pc:sldMkLst>
          <pc:docMk/>
          <pc:sldMk cId="3389096155" sldId="505"/>
        </pc:sldMkLst>
      </pc:sldChg>
      <pc:sldChg chg="modSp mod modAnim">
        <pc:chgData name="Alisdair Cunningham" userId="67e8d9ba-4582-42f1-b26c-e866daa7f65b" providerId="ADAL" clId="{EF1FF566-62E9-4B13-8C8D-DDE8FD7BDACC}" dt="2024-11-21T17:10:32.169" v="498" actId="1076"/>
        <pc:sldMkLst>
          <pc:docMk/>
          <pc:sldMk cId="3963026173" sldId="574"/>
        </pc:sldMkLst>
        <pc:spChg chg="mod">
          <ac:chgData name="Alisdair Cunningham" userId="67e8d9ba-4582-42f1-b26c-e866daa7f65b" providerId="ADAL" clId="{EF1FF566-62E9-4B13-8C8D-DDE8FD7BDACC}" dt="2024-11-21T17:10:32.169" v="498" actId="1076"/>
          <ac:spMkLst>
            <pc:docMk/>
            <pc:sldMk cId="3963026173" sldId="574"/>
            <ac:spMk id="132099" creationId="{00000000-0000-0000-0000-000000000000}"/>
          </ac:spMkLst>
        </pc:spChg>
      </pc:sldChg>
      <pc:sldChg chg="mod modShow">
        <pc:chgData name="Alisdair Cunningham" userId="67e8d9ba-4582-42f1-b26c-e866daa7f65b" providerId="ADAL" clId="{EF1FF566-62E9-4B13-8C8D-DDE8FD7BDACC}" dt="2024-11-21T17:31:52.851" v="677" actId="729"/>
        <pc:sldMkLst>
          <pc:docMk/>
          <pc:sldMk cId="1038212160" sldId="578"/>
        </pc:sldMkLst>
      </pc:sldChg>
      <pc:sldChg chg="delSp del">
        <pc:chgData name="Alisdair Cunningham" userId="67e8d9ba-4582-42f1-b26c-e866daa7f65b" providerId="ADAL" clId="{EF1FF566-62E9-4B13-8C8D-DDE8FD7BDACC}" dt="2024-11-25T19:00:44.789" v="1055" actId="47"/>
        <pc:sldMkLst>
          <pc:docMk/>
          <pc:sldMk cId="1486446888" sldId="581"/>
        </pc:sldMkLst>
        <pc:picChg chg="del">
          <ac:chgData name="Alisdair Cunningham" userId="67e8d9ba-4582-42f1-b26c-e866daa7f65b" providerId="ADAL" clId="{EF1FF566-62E9-4B13-8C8D-DDE8FD7BDACC}" dt="2024-11-25T19:00:33.930" v="1050" actId="21"/>
          <ac:picMkLst>
            <pc:docMk/>
            <pc:sldMk cId="1486446888" sldId="581"/>
            <ac:picMk id="4098" creationId="{3CF99AE0-D703-57EA-98D5-115FDE257C6F}"/>
          </ac:picMkLst>
        </pc:picChg>
      </pc:sldChg>
      <pc:sldChg chg="modSp mod">
        <pc:chgData name="Alisdair Cunningham" userId="67e8d9ba-4582-42f1-b26c-e866daa7f65b" providerId="ADAL" clId="{EF1FF566-62E9-4B13-8C8D-DDE8FD7BDACC}" dt="2024-11-25T21:21:37.820" v="2336" actId="20577"/>
        <pc:sldMkLst>
          <pc:docMk/>
          <pc:sldMk cId="1864746144" sldId="582"/>
        </pc:sldMkLst>
        <pc:spChg chg="mod">
          <ac:chgData name="Alisdair Cunningham" userId="67e8d9ba-4582-42f1-b26c-e866daa7f65b" providerId="ADAL" clId="{EF1FF566-62E9-4B13-8C8D-DDE8FD7BDACC}" dt="2024-11-25T21:21:37.820" v="2336" actId="20577"/>
          <ac:spMkLst>
            <pc:docMk/>
            <pc:sldMk cId="1864746144" sldId="582"/>
            <ac:spMk id="2" creationId="{9F67D976-58E2-ABB6-048B-562810AB7227}"/>
          </ac:spMkLst>
        </pc:spChg>
      </pc:sldChg>
      <pc:sldChg chg="mod modShow">
        <pc:chgData name="Alisdair Cunningham" userId="67e8d9ba-4582-42f1-b26c-e866daa7f65b" providerId="ADAL" clId="{EF1FF566-62E9-4B13-8C8D-DDE8FD7BDACC}" dt="2024-11-21T17:31:52.851" v="677" actId="729"/>
        <pc:sldMkLst>
          <pc:docMk/>
          <pc:sldMk cId="569815124" sldId="587"/>
        </pc:sldMkLst>
      </pc:sldChg>
      <pc:sldChg chg="mod modShow">
        <pc:chgData name="Alisdair Cunningham" userId="67e8d9ba-4582-42f1-b26c-e866daa7f65b" providerId="ADAL" clId="{EF1FF566-62E9-4B13-8C8D-DDE8FD7BDACC}" dt="2024-11-21T17:31:52.851" v="677" actId="729"/>
        <pc:sldMkLst>
          <pc:docMk/>
          <pc:sldMk cId="64987805" sldId="588"/>
        </pc:sldMkLst>
      </pc:sldChg>
      <pc:sldChg chg="mod modShow">
        <pc:chgData name="Alisdair Cunningham" userId="67e8d9ba-4582-42f1-b26c-e866daa7f65b" providerId="ADAL" clId="{EF1FF566-62E9-4B13-8C8D-DDE8FD7BDACC}" dt="2024-11-21T17:31:52.851" v="677" actId="729"/>
        <pc:sldMkLst>
          <pc:docMk/>
          <pc:sldMk cId="896357080" sldId="591"/>
        </pc:sldMkLst>
      </pc:sldChg>
      <pc:sldChg chg="addSp delSp modSp mod ord">
        <pc:chgData name="Alisdair Cunningham" userId="67e8d9ba-4582-42f1-b26c-e866daa7f65b" providerId="ADAL" clId="{EF1FF566-62E9-4B13-8C8D-DDE8FD7BDACC}" dt="2024-11-25T19:40:05.444" v="1694" actId="20577"/>
        <pc:sldMkLst>
          <pc:docMk/>
          <pc:sldMk cId="317246254" sldId="592"/>
        </pc:sldMkLst>
        <pc:spChg chg="mod">
          <ac:chgData name="Alisdair Cunningham" userId="67e8d9ba-4582-42f1-b26c-e866daa7f65b" providerId="ADAL" clId="{EF1FF566-62E9-4B13-8C8D-DDE8FD7BDACC}" dt="2024-11-25T19:40:05.444" v="1694" actId="20577"/>
          <ac:spMkLst>
            <pc:docMk/>
            <pc:sldMk cId="317246254" sldId="592"/>
            <ac:spMk id="4" creationId="{68C9895F-84EF-3EDA-70DD-4D235B102AF0}"/>
          </ac:spMkLst>
        </pc:spChg>
        <pc:spChg chg="add del">
          <ac:chgData name="Alisdair Cunningham" userId="67e8d9ba-4582-42f1-b26c-e866daa7f65b" providerId="ADAL" clId="{EF1FF566-62E9-4B13-8C8D-DDE8FD7BDACC}" dt="2024-11-25T19:34:52.668" v="1656" actId="478"/>
          <ac:spMkLst>
            <pc:docMk/>
            <pc:sldMk cId="317246254" sldId="592"/>
            <ac:spMk id="6" creationId="{E6EE9E73-70A2-C2B5-E82D-1F8784131DDC}"/>
          </ac:spMkLst>
        </pc:spChg>
        <pc:graphicFrameChg chg="add mod modGraphic">
          <ac:chgData name="Alisdair Cunningham" userId="67e8d9ba-4582-42f1-b26c-e866daa7f65b" providerId="ADAL" clId="{EF1FF566-62E9-4B13-8C8D-DDE8FD7BDACC}" dt="2024-11-25T19:36:39.805" v="1661" actId="14100"/>
          <ac:graphicFrameMkLst>
            <pc:docMk/>
            <pc:sldMk cId="317246254" sldId="592"/>
            <ac:graphicFrameMk id="7" creationId="{985EB90F-1CCB-6977-DA23-D3F397A1E339}"/>
          </ac:graphicFrameMkLst>
        </pc:graphicFrameChg>
        <pc:graphicFrameChg chg="add mod">
          <ac:chgData name="Alisdair Cunningham" userId="67e8d9ba-4582-42f1-b26c-e866daa7f65b" providerId="ADAL" clId="{EF1FF566-62E9-4B13-8C8D-DDE8FD7BDACC}" dt="2024-11-25T19:36:41.486" v="1662"/>
          <ac:graphicFrameMkLst>
            <pc:docMk/>
            <pc:sldMk cId="317246254" sldId="592"/>
            <ac:graphicFrameMk id="9" creationId="{0C0F2918-E0E7-1B98-E8D4-D5CEECAA4893}"/>
          </ac:graphicFrameMkLst>
        </pc:graphicFrameChg>
        <pc:picChg chg="add mod">
          <ac:chgData name="Alisdair Cunningham" userId="67e8d9ba-4582-42f1-b26c-e866daa7f65b" providerId="ADAL" clId="{EF1FF566-62E9-4B13-8C8D-DDE8FD7BDACC}" dt="2024-11-25T19:37:55.655" v="1667" actId="207"/>
          <ac:picMkLst>
            <pc:docMk/>
            <pc:sldMk cId="317246254" sldId="592"/>
            <ac:picMk id="10" creationId="{05298337-0F5B-A007-F068-946AF5F21839}"/>
          </ac:picMkLst>
        </pc:picChg>
      </pc:sldChg>
      <pc:sldChg chg="addSp delSp modSp mod">
        <pc:chgData name="Alisdair Cunningham" userId="67e8d9ba-4582-42f1-b26c-e866daa7f65b" providerId="ADAL" clId="{EF1FF566-62E9-4B13-8C8D-DDE8FD7BDACC}" dt="2024-11-25T21:23:52.144" v="2619" actId="1076"/>
        <pc:sldMkLst>
          <pc:docMk/>
          <pc:sldMk cId="1777614329" sldId="594"/>
        </pc:sldMkLst>
        <pc:spChg chg="add mod">
          <ac:chgData name="Alisdair Cunningham" userId="67e8d9ba-4582-42f1-b26c-e866daa7f65b" providerId="ADAL" clId="{EF1FF566-62E9-4B13-8C8D-DDE8FD7BDACC}" dt="2024-11-25T21:23:52.144" v="2619" actId="1076"/>
          <ac:spMkLst>
            <pc:docMk/>
            <pc:sldMk cId="1777614329" sldId="594"/>
            <ac:spMk id="3" creationId="{391BB71B-9C59-12D8-1BA3-221C590D60D7}"/>
          </ac:spMkLst>
        </pc:spChg>
        <pc:spChg chg="del">
          <ac:chgData name="Alisdair Cunningham" userId="67e8d9ba-4582-42f1-b26c-e866daa7f65b" providerId="ADAL" clId="{EF1FF566-62E9-4B13-8C8D-DDE8FD7BDACC}" dt="2024-10-30T22:20:55.029" v="37" actId="478"/>
          <ac:spMkLst>
            <pc:docMk/>
            <pc:sldMk cId="1777614329" sldId="594"/>
            <ac:spMk id="3" creationId="{4B0CBE82-56CD-282D-B848-EA453477BB0F}"/>
          </ac:spMkLst>
        </pc:spChg>
        <pc:picChg chg="mod">
          <ac:chgData name="Alisdair Cunningham" userId="67e8d9ba-4582-42f1-b26c-e866daa7f65b" providerId="ADAL" clId="{EF1FF566-62E9-4B13-8C8D-DDE8FD7BDACC}" dt="2024-11-25T21:22:09.107" v="2339" actId="1076"/>
          <ac:picMkLst>
            <pc:docMk/>
            <pc:sldMk cId="1777614329" sldId="594"/>
            <ac:picMk id="6" creationId="{491F1912-4C8E-8134-E5A3-96D5E1CAEFDD}"/>
          </ac:picMkLst>
        </pc:picChg>
      </pc:sldChg>
      <pc:sldChg chg="addSp modSp mod ord modAnim">
        <pc:chgData name="Alisdair Cunningham" userId="67e8d9ba-4582-42f1-b26c-e866daa7f65b" providerId="ADAL" clId="{EF1FF566-62E9-4B13-8C8D-DDE8FD7BDACC}" dt="2024-11-25T21:06:52.951" v="1695" actId="33524"/>
        <pc:sldMkLst>
          <pc:docMk/>
          <pc:sldMk cId="3711327505" sldId="595"/>
        </pc:sldMkLst>
        <pc:spChg chg="mod">
          <ac:chgData name="Alisdair Cunningham" userId="67e8d9ba-4582-42f1-b26c-e866daa7f65b" providerId="ADAL" clId="{EF1FF566-62E9-4B13-8C8D-DDE8FD7BDACC}" dt="2024-11-25T19:20:01.096" v="1383" actId="6549"/>
          <ac:spMkLst>
            <pc:docMk/>
            <pc:sldMk cId="3711327505" sldId="595"/>
            <ac:spMk id="132099" creationId="{00000000-0000-0000-0000-000000000000}"/>
          </ac:spMkLst>
        </pc:spChg>
        <pc:graphicFrameChg chg="add mod modGraphic">
          <ac:chgData name="Alisdair Cunningham" userId="67e8d9ba-4582-42f1-b26c-e866daa7f65b" providerId="ADAL" clId="{EF1FF566-62E9-4B13-8C8D-DDE8FD7BDACC}" dt="2024-11-25T21:06:52.951" v="1695" actId="33524"/>
          <ac:graphicFrameMkLst>
            <pc:docMk/>
            <pc:sldMk cId="3711327505" sldId="595"/>
            <ac:graphicFrameMk id="5" creationId="{CC58FDDF-101D-514C-EE47-8CFAADBB445E}"/>
          </ac:graphicFrameMkLst>
        </pc:graphicFrameChg>
      </pc:sldChg>
      <pc:sldChg chg="addSp delSp modSp mod">
        <pc:chgData name="Alisdair Cunningham" userId="67e8d9ba-4582-42f1-b26c-e866daa7f65b" providerId="ADAL" clId="{EF1FF566-62E9-4B13-8C8D-DDE8FD7BDACC}" dt="2024-11-25T21:39:28.436" v="2647" actId="1076"/>
        <pc:sldMkLst>
          <pc:docMk/>
          <pc:sldMk cId="1066467960" sldId="596"/>
        </pc:sldMkLst>
        <pc:picChg chg="add mod">
          <ac:chgData name="Alisdair Cunningham" userId="67e8d9ba-4582-42f1-b26c-e866daa7f65b" providerId="ADAL" clId="{EF1FF566-62E9-4B13-8C8D-DDE8FD7BDACC}" dt="2024-11-25T21:39:28.436" v="2647" actId="1076"/>
          <ac:picMkLst>
            <pc:docMk/>
            <pc:sldMk cId="1066467960" sldId="596"/>
            <ac:picMk id="4" creationId="{F696D89F-3933-CBCB-C4A4-A4465583CD26}"/>
          </ac:picMkLst>
        </pc:picChg>
        <pc:picChg chg="mod">
          <ac:chgData name="Alisdair Cunningham" userId="67e8d9ba-4582-42f1-b26c-e866daa7f65b" providerId="ADAL" clId="{EF1FF566-62E9-4B13-8C8D-DDE8FD7BDACC}" dt="2024-11-25T21:39:20.462" v="2644" actId="1076"/>
          <ac:picMkLst>
            <pc:docMk/>
            <pc:sldMk cId="1066467960" sldId="596"/>
            <ac:picMk id="8" creationId="{5C5FE43D-2F43-410A-B91F-239A9CAB7D6C}"/>
          </ac:picMkLst>
        </pc:picChg>
        <pc:picChg chg="add del mod">
          <ac:chgData name="Alisdair Cunningham" userId="67e8d9ba-4582-42f1-b26c-e866daa7f65b" providerId="ADAL" clId="{EF1FF566-62E9-4B13-8C8D-DDE8FD7BDACC}" dt="2024-11-25T21:39:15.647" v="2642" actId="478"/>
          <ac:picMkLst>
            <pc:docMk/>
            <pc:sldMk cId="1066467960" sldId="596"/>
            <ac:picMk id="4098" creationId="{3CF99AE0-D703-57EA-98D5-115FDE257C6F}"/>
          </ac:picMkLst>
        </pc:picChg>
      </pc:sldChg>
      <pc:sldChg chg="addSp delSp modSp del mod">
        <pc:chgData name="Alisdair Cunningham" userId="67e8d9ba-4582-42f1-b26c-e866daa7f65b" providerId="ADAL" clId="{EF1FF566-62E9-4B13-8C8D-DDE8FD7BDACC}" dt="2024-11-25T21:39:30.426" v="2648" actId="47"/>
        <pc:sldMkLst>
          <pc:docMk/>
          <pc:sldMk cId="2705036168" sldId="597"/>
        </pc:sldMkLst>
        <pc:picChg chg="add del mod">
          <ac:chgData name="Alisdair Cunningham" userId="67e8d9ba-4582-42f1-b26c-e866daa7f65b" providerId="ADAL" clId="{EF1FF566-62E9-4B13-8C8D-DDE8FD7BDACC}" dt="2024-11-25T21:31:55.231" v="2623" actId="478"/>
          <ac:picMkLst>
            <pc:docMk/>
            <pc:sldMk cId="2705036168" sldId="597"/>
            <ac:picMk id="3" creationId="{2318CF31-A5B0-276F-8DDD-76F99AD07294}"/>
          </ac:picMkLst>
        </pc:picChg>
        <pc:picChg chg="del">
          <ac:chgData name="Alisdair Cunningham" userId="67e8d9ba-4582-42f1-b26c-e866daa7f65b" providerId="ADAL" clId="{EF1FF566-62E9-4B13-8C8D-DDE8FD7BDACC}" dt="2024-11-25T21:39:23.233" v="2645" actId="21"/>
          <ac:picMkLst>
            <pc:docMk/>
            <pc:sldMk cId="2705036168" sldId="597"/>
            <ac:picMk id="4" creationId="{F696D89F-3933-CBCB-C4A4-A4465583CD26}"/>
          </ac:picMkLst>
        </pc:picChg>
      </pc:sldChg>
      <pc:sldChg chg="delSp del mod">
        <pc:chgData name="Alisdair Cunningham" userId="67e8d9ba-4582-42f1-b26c-e866daa7f65b" providerId="ADAL" clId="{EF1FF566-62E9-4B13-8C8D-DDE8FD7BDACC}" dt="2024-11-25T21:31:57.692" v="2624" actId="47"/>
        <pc:sldMkLst>
          <pc:docMk/>
          <pc:sldMk cId="3209804371" sldId="598"/>
        </pc:sldMkLst>
        <pc:picChg chg="del">
          <ac:chgData name="Alisdair Cunningham" userId="67e8d9ba-4582-42f1-b26c-e866daa7f65b" providerId="ADAL" clId="{EF1FF566-62E9-4B13-8C8D-DDE8FD7BDACC}" dt="2024-11-25T21:31:44.397" v="2620" actId="21"/>
          <ac:picMkLst>
            <pc:docMk/>
            <pc:sldMk cId="3209804371" sldId="598"/>
            <ac:picMk id="5" creationId="{2318CF31-A5B0-276F-8DDD-76F99AD07294}"/>
          </ac:picMkLst>
        </pc:picChg>
      </pc:sldChg>
      <pc:sldChg chg="del">
        <pc:chgData name="Alisdair Cunningham" userId="67e8d9ba-4582-42f1-b26c-e866daa7f65b" providerId="ADAL" clId="{EF1FF566-62E9-4B13-8C8D-DDE8FD7BDACC}" dt="2024-10-29T11:41:23.274" v="36" actId="47"/>
        <pc:sldMkLst>
          <pc:docMk/>
          <pc:sldMk cId="3603378597" sldId="600"/>
        </pc:sldMkLst>
      </pc:sldChg>
      <pc:sldChg chg="modSp mod">
        <pc:chgData name="Alisdair Cunningham" userId="67e8d9ba-4582-42f1-b26c-e866daa7f65b" providerId="ADAL" clId="{EF1FF566-62E9-4B13-8C8D-DDE8FD7BDACC}" dt="2024-11-26T10:49:09.743" v="2723" actId="27636"/>
        <pc:sldMkLst>
          <pc:docMk/>
          <pc:sldMk cId="3009010016" sldId="602"/>
        </pc:sldMkLst>
        <pc:spChg chg="mod">
          <ac:chgData name="Alisdair Cunningham" userId="67e8d9ba-4582-42f1-b26c-e866daa7f65b" providerId="ADAL" clId="{EF1FF566-62E9-4B13-8C8D-DDE8FD7BDACC}" dt="2024-11-26T10:49:09.743" v="2723" actId="27636"/>
          <ac:spMkLst>
            <pc:docMk/>
            <pc:sldMk cId="3009010016" sldId="602"/>
            <ac:spMk id="3" creationId="{A95AE387-68CD-6347-C75A-91E4A70E2CD6}"/>
          </ac:spMkLst>
        </pc:spChg>
      </pc:sldChg>
      <pc:sldChg chg="modSp mod">
        <pc:chgData name="Alisdair Cunningham" userId="67e8d9ba-4582-42f1-b26c-e866daa7f65b" providerId="ADAL" clId="{EF1FF566-62E9-4B13-8C8D-DDE8FD7BDACC}" dt="2024-11-25T18:59:25.347" v="1049" actId="20577"/>
        <pc:sldMkLst>
          <pc:docMk/>
          <pc:sldMk cId="322062350" sldId="609"/>
        </pc:sldMkLst>
        <pc:spChg chg="mod">
          <ac:chgData name="Alisdair Cunningham" userId="67e8d9ba-4582-42f1-b26c-e866daa7f65b" providerId="ADAL" clId="{EF1FF566-62E9-4B13-8C8D-DDE8FD7BDACC}" dt="2024-11-25T18:59:25.347" v="1049" actId="20577"/>
          <ac:spMkLst>
            <pc:docMk/>
            <pc:sldMk cId="322062350" sldId="609"/>
            <ac:spMk id="3" creationId="{4B0CBE82-56CD-282D-B848-EA453477BB0F}"/>
          </ac:spMkLst>
        </pc:spChg>
      </pc:sldChg>
      <pc:sldChg chg="mod modShow">
        <pc:chgData name="Alisdair Cunningham" userId="67e8d9ba-4582-42f1-b26c-e866daa7f65b" providerId="ADAL" clId="{EF1FF566-62E9-4B13-8C8D-DDE8FD7BDACC}" dt="2024-11-21T17:31:52.851" v="677" actId="729"/>
        <pc:sldMkLst>
          <pc:docMk/>
          <pc:sldMk cId="2177698003" sldId="613"/>
        </pc:sldMkLst>
      </pc:sldChg>
      <pc:sldChg chg="mod modShow">
        <pc:chgData name="Alisdair Cunningham" userId="67e8d9ba-4582-42f1-b26c-e866daa7f65b" providerId="ADAL" clId="{EF1FF566-62E9-4B13-8C8D-DDE8FD7BDACC}" dt="2024-11-21T17:31:52.851" v="677" actId="729"/>
        <pc:sldMkLst>
          <pc:docMk/>
          <pc:sldMk cId="2565740850" sldId="614"/>
        </pc:sldMkLst>
      </pc:sldChg>
      <pc:sldChg chg="addSp delSp modSp add mod">
        <pc:chgData name="Alisdair Cunningham" userId="67e8d9ba-4582-42f1-b26c-e866daa7f65b" providerId="ADAL" clId="{EF1FF566-62E9-4B13-8C8D-DDE8FD7BDACC}" dt="2024-11-21T17:25:46.520" v="628"/>
        <pc:sldMkLst>
          <pc:docMk/>
          <pc:sldMk cId="3351822863" sldId="618"/>
        </pc:sldMkLst>
        <pc:spChg chg="mod">
          <ac:chgData name="Alisdair Cunningham" userId="67e8d9ba-4582-42f1-b26c-e866daa7f65b" providerId="ADAL" clId="{EF1FF566-62E9-4B13-8C8D-DDE8FD7BDACC}" dt="2024-11-21T17:25:46.520" v="628"/>
          <ac:spMkLst>
            <pc:docMk/>
            <pc:sldMk cId="3351822863" sldId="618"/>
            <ac:spMk id="6" creationId="{12081959-9FA9-05A3-BA4D-7B0AB1866FDA}"/>
          </ac:spMkLst>
        </pc:spChg>
        <pc:picChg chg="add mod">
          <ac:chgData name="Alisdair Cunningham" userId="67e8d9ba-4582-42f1-b26c-e866daa7f65b" providerId="ADAL" clId="{EF1FF566-62E9-4B13-8C8D-DDE8FD7BDACC}" dt="2024-11-21T17:24:49.642" v="519" actId="1076"/>
          <ac:picMkLst>
            <pc:docMk/>
            <pc:sldMk cId="3351822863" sldId="618"/>
            <ac:picMk id="5" creationId="{E0162DF5-C889-5B81-33C3-31E060EE6290}"/>
          </ac:picMkLst>
        </pc:picChg>
        <pc:picChg chg="del">
          <ac:chgData name="Alisdair Cunningham" userId="67e8d9ba-4582-42f1-b26c-e866daa7f65b" providerId="ADAL" clId="{EF1FF566-62E9-4B13-8C8D-DDE8FD7BDACC}" dt="2024-11-21T17:24:42.257" v="513" actId="478"/>
          <ac:picMkLst>
            <pc:docMk/>
            <pc:sldMk cId="3351822863" sldId="618"/>
            <ac:picMk id="8" creationId="{E160F48F-E5DD-42EE-27CF-3E9BF9D5A74B}"/>
          </ac:picMkLst>
        </pc:picChg>
        <pc:picChg chg="add mod">
          <ac:chgData name="Alisdair Cunningham" userId="67e8d9ba-4582-42f1-b26c-e866daa7f65b" providerId="ADAL" clId="{EF1FF566-62E9-4B13-8C8D-DDE8FD7BDACC}" dt="2024-11-21T17:24:50.452" v="520" actId="1076"/>
          <ac:picMkLst>
            <pc:docMk/>
            <pc:sldMk cId="3351822863" sldId="618"/>
            <ac:picMk id="9" creationId="{E347FDFE-FECD-20B2-077A-43F69E048229}"/>
          </ac:picMkLst>
        </pc:picChg>
      </pc:sldChg>
      <pc:sldChg chg="addSp modSp add mod">
        <pc:chgData name="Alisdair Cunningham" userId="67e8d9ba-4582-42f1-b26c-e866daa7f65b" providerId="ADAL" clId="{EF1FF566-62E9-4B13-8C8D-DDE8FD7BDACC}" dt="2024-11-22T10:19:23.177" v="976" actId="14100"/>
        <pc:sldMkLst>
          <pc:docMk/>
          <pc:sldMk cId="4152615668" sldId="619"/>
        </pc:sldMkLst>
        <pc:spChg chg="mod">
          <ac:chgData name="Alisdair Cunningham" userId="67e8d9ba-4582-42f1-b26c-e866daa7f65b" providerId="ADAL" clId="{EF1FF566-62E9-4B13-8C8D-DDE8FD7BDACC}" dt="2024-11-22T10:19:23.177" v="976" actId="14100"/>
          <ac:spMkLst>
            <pc:docMk/>
            <pc:sldMk cId="4152615668" sldId="619"/>
            <ac:spMk id="4" creationId="{6955F786-FD03-0500-08BE-B763FC9BDF10}"/>
          </ac:spMkLst>
        </pc:spChg>
        <pc:picChg chg="add mod">
          <ac:chgData name="Alisdair Cunningham" userId="67e8d9ba-4582-42f1-b26c-e866daa7f65b" providerId="ADAL" clId="{EF1FF566-62E9-4B13-8C8D-DDE8FD7BDACC}" dt="2024-11-22T10:19:07.240" v="972" actId="1076"/>
          <ac:picMkLst>
            <pc:docMk/>
            <pc:sldMk cId="4152615668" sldId="619"/>
            <ac:picMk id="5" creationId="{F5A030E9-7584-248F-875D-5AB31455B5CD}"/>
          </ac:picMkLst>
        </pc:picChg>
      </pc:sldChg>
      <pc:sldChg chg="modSp add mod">
        <pc:chgData name="Alisdair Cunningham" userId="67e8d9ba-4582-42f1-b26c-e866daa7f65b" providerId="ADAL" clId="{EF1FF566-62E9-4B13-8C8D-DDE8FD7BDACC}" dt="2024-11-25T19:21:26.092" v="1424" actId="5793"/>
        <pc:sldMkLst>
          <pc:docMk/>
          <pc:sldMk cId="2755723557" sldId="620"/>
        </pc:sldMkLst>
        <pc:spChg chg="mod">
          <ac:chgData name="Alisdair Cunningham" userId="67e8d9ba-4582-42f1-b26c-e866daa7f65b" providerId="ADAL" clId="{EF1FF566-62E9-4B13-8C8D-DDE8FD7BDACC}" dt="2024-11-25T19:21:26.092" v="1424" actId="5793"/>
          <ac:spMkLst>
            <pc:docMk/>
            <pc:sldMk cId="2755723557" sldId="620"/>
            <ac:spMk id="4" creationId="{68C9895F-84EF-3EDA-70DD-4D235B102AF0}"/>
          </ac:spMkLst>
        </pc:spChg>
      </pc:sldChg>
      <pc:sldChg chg="modSp add del mod ord">
        <pc:chgData name="Alisdair Cunningham" userId="67e8d9ba-4582-42f1-b26c-e866daa7f65b" providerId="ADAL" clId="{EF1FF566-62E9-4B13-8C8D-DDE8FD7BDACC}" dt="2024-11-25T21:09:06.086" v="1821" actId="113"/>
        <pc:sldMkLst>
          <pc:docMk/>
          <pc:sldMk cId="1727310268" sldId="621"/>
        </pc:sldMkLst>
        <pc:spChg chg="mod">
          <ac:chgData name="Alisdair Cunningham" userId="67e8d9ba-4582-42f1-b26c-e866daa7f65b" providerId="ADAL" clId="{EF1FF566-62E9-4B13-8C8D-DDE8FD7BDACC}" dt="2024-11-25T21:09:06.086" v="1821" actId="113"/>
          <ac:spMkLst>
            <pc:docMk/>
            <pc:sldMk cId="1727310268" sldId="621"/>
            <ac:spMk id="4" creationId="{68C9895F-84EF-3EDA-70DD-4D235B102AF0}"/>
          </ac:spMkLst>
        </pc:spChg>
      </pc:sldChg>
      <pc:sldChg chg="addSp delSp modSp add mod">
        <pc:chgData name="Alisdair Cunningham" userId="67e8d9ba-4582-42f1-b26c-e866daa7f65b" providerId="ADAL" clId="{EF1FF566-62E9-4B13-8C8D-DDE8FD7BDACC}" dt="2024-11-25T19:33:58.182" v="1627" actId="207"/>
        <pc:sldMkLst>
          <pc:docMk/>
          <pc:sldMk cId="2557583598" sldId="622"/>
        </pc:sldMkLst>
        <pc:spChg chg="del">
          <ac:chgData name="Alisdair Cunningham" userId="67e8d9ba-4582-42f1-b26c-e866daa7f65b" providerId="ADAL" clId="{EF1FF566-62E9-4B13-8C8D-DDE8FD7BDACC}" dt="2024-11-25T19:24:57.317" v="1583" actId="478"/>
          <ac:spMkLst>
            <pc:docMk/>
            <pc:sldMk cId="2557583598" sldId="622"/>
            <ac:spMk id="4" creationId="{68C9895F-84EF-3EDA-70DD-4D235B102AF0}"/>
          </ac:spMkLst>
        </pc:spChg>
        <pc:spChg chg="add del mod">
          <ac:chgData name="Alisdair Cunningham" userId="67e8d9ba-4582-42f1-b26c-e866daa7f65b" providerId="ADAL" clId="{EF1FF566-62E9-4B13-8C8D-DDE8FD7BDACC}" dt="2024-11-25T19:25:01.156" v="1584" actId="478"/>
          <ac:spMkLst>
            <pc:docMk/>
            <pc:sldMk cId="2557583598" sldId="622"/>
            <ac:spMk id="6" creationId="{18A48AE0-3EE0-1D3B-C90E-B1856B95EFF3}"/>
          </ac:spMkLst>
        </pc:spChg>
        <pc:spChg chg="mod">
          <ac:chgData name="Alisdair Cunningham" userId="67e8d9ba-4582-42f1-b26c-e866daa7f65b" providerId="ADAL" clId="{EF1FF566-62E9-4B13-8C8D-DDE8FD7BDACC}" dt="2024-11-25T19:31:50.707" v="1585" actId="1076"/>
          <ac:spMkLst>
            <pc:docMk/>
            <pc:sldMk cId="2557583598" sldId="622"/>
            <ac:spMk id="8" creationId="{976B246F-60F6-CFFE-DB7B-AC6EB4F6071A}"/>
          </ac:spMkLst>
        </pc:spChg>
        <pc:graphicFrameChg chg="add mod modGraphic">
          <ac:chgData name="Alisdair Cunningham" userId="67e8d9ba-4582-42f1-b26c-e866daa7f65b" providerId="ADAL" clId="{EF1FF566-62E9-4B13-8C8D-DDE8FD7BDACC}" dt="2024-11-25T19:33:58.182" v="1627" actId="207"/>
          <ac:graphicFrameMkLst>
            <pc:docMk/>
            <pc:sldMk cId="2557583598" sldId="622"/>
            <ac:graphicFrameMk id="7" creationId="{4EDE86DB-996A-2E39-6D95-7C1D137E0B68}"/>
          </ac:graphicFrameMkLst>
        </pc:graphicFrameChg>
      </pc:sldChg>
      <pc:sldChg chg="addSp delSp modSp add mod ord">
        <pc:chgData name="Alisdair Cunningham" userId="67e8d9ba-4582-42f1-b26c-e866daa7f65b" providerId="ADAL" clId="{EF1FF566-62E9-4B13-8C8D-DDE8FD7BDACC}" dt="2024-11-25T21:20:27.145" v="2273" actId="20577"/>
        <pc:sldMkLst>
          <pc:docMk/>
          <pc:sldMk cId="160377466" sldId="623"/>
        </pc:sldMkLst>
        <pc:spChg chg="del">
          <ac:chgData name="Alisdair Cunningham" userId="67e8d9ba-4582-42f1-b26c-e866daa7f65b" providerId="ADAL" clId="{EF1FF566-62E9-4B13-8C8D-DDE8FD7BDACC}" dt="2024-11-25T21:17:56.271" v="1830" actId="478"/>
          <ac:spMkLst>
            <pc:docMk/>
            <pc:sldMk cId="160377466" sldId="623"/>
            <ac:spMk id="2" creationId="{9F67D976-58E2-ABB6-048B-562810AB7227}"/>
          </ac:spMkLst>
        </pc:spChg>
        <pc:spChg chg="mod">
          <ac:chgData name="Alisdair Cunningham" userId="67e8d9ba-4582-42f1-b26c-e866daa7f65b" providerId="ADAL" clId="{EF1FF566-62E9-4B13-8C8D-DDE8FD7BDACC}" dt="2024-11-25T21:20:27.145" v="2273" actId="20577"/>
          <ac:spMkLst>
            <pc:docMk/>
            <pc:sldMk cId="160377466" sldId="623"/>
            <ac:spMk id="3" creationId="{23F2B27A-F9DF-3DCE-3282-AAB4A842854E}"/>
          </ac:spMkLst>
        </pc:spChg>
        <pc:spChg chg="add mod">
          <ac:chgData name="Alisdair Cunningham" userId="67e8d9ba-4582-42f1-b26c-e866daa7f65b" providerId="ADAL" clId="{EF1FF566-62E9-4B13-8C8D-DDE8FD7BDACC}" dt="2024-11-25T21:19:12.229" v="1961" actId="14100"/>
          <ac:spMkLst>
            <pc:docMk/>
            <pc:sldMk cId="160377466" sldId="623"/>
            <ac:spMk id="11" creationId="{3A986BBB-8B90-17EA-00A8-6BEFDFC282DA}"/>
          </ac:spMkLst>
        </pc:spChg>
        <pc:picChg chg="mod">
          <ac:chgData name="Alisdair Cunningham" userId="67e8d9ba-4582-42f1-b26c-e866daa7f65b" providerId="ADAL" clId="{EF1FF566-62E9-4B13-8C8D-DDE8FD7BDACC}" dt="2024-11-25T21:18:21.330" v="1875" actId="14100"/>
          <ac:picMkLst>
            <pc:docMk/>
            <pc:sldMk cId="160377466" sldId="623"/>
            <ac:picMk id="5" creationId="{8CD48CE5-6DE1-26AE-8B2D-985C8DA0EC5F}"/>
          </ac:picMkLst>
        </pc:picChg>
        <pc:picChg chg="add mod">
          <ac:chgData name="Alisdair Cunningham" userId="67e8d9ba-4582-42f1-b26c-e866daa7f65b" providerId="ADAL" clId="{EF1FF566-62E9-4B13-8C8D-DDE8FD7BDACC}" dt="2024-11-25T21:18:35.853" v="1881" actId="1076"/>
          <ac:picMkLst>
            <pc:docMk/>
            <pc:sldMk cId="160377466" sldId="623"/>
            <ac:picMk id="6" creationId="{F850CC0D-C656-BD64-DD7F-3B2C9C000F5F}"/>
          </ac:picMkLst>
        </pc:picChg>
        <pc:picChg chg="add mod">
          <ac:chgData name="Alisdair Cunningham" userId="67e8d9ba-4582-42f1-b26c-e866daa7f65b" providerId="ADAL" clId="{EF1FF566-62E9-4B13-8C8D-DDE8FD7BDACC}" dt="2024-11-25T21:18:37.330" v="1882" actId="1076"/>
          <ac:picMkLst>
            <pc:docMk/>
            <pc:sldMk cId="160377466" sldId="623"/>
            <ac:picMk id="8" creationId="{882B0895-EB73-50F7-EB9A-046DB23A8AE3}"/>
          </ac:picMkLst>
        </pc:picChg>
      </pc:sldChg>
      <pc:sldChg chg="addSp delSp modSp add mod">
        <pc:chgData name="Alisdair Cunningham" userId="67e8d9ba-4582-42f1-b26c-e866daa7f65b" providerId="ADAL" clId="{EF1FF566-62E9-4B13-8C8D-DDE8FD7BDACC}" dt="2024-11-25T21:40:43.931" v="2708" actId="14100"/>
        <pc:sldMkLst>
          <pc:docMk/>
          <pc:sldMk cId="1743032275" sldId="624"/>
        </pc:sldMkLst>
        <pc:spChg chg="mod">
          <ac:chgData name="Alisdair Cunningham" userId="67e8d9ba-4582-42f1-b26c-e866daa7f65b" providerId="ADAL" clId="{EF1FF566-62E9-4B13-8C8D-DDE8FD7BDACC}" dt="2024-11-25T21:32:44.950" v="2634" actId="20577"/>
          <ac:spMkLst>
            <pc:docMk/>
            <pc:sldMk cId="1743032275" sldId="624"/>
            <ac:spMk id="2" creationId="{36B53EF4-B2A6-C26D-541B-5217349550E2}"/>
          </ac:spMkLst>
        </pc:spChg>
        <pc:spChg chg="add mod">
          <ac:chgData name="Alisdair Cunningham" userId="67e8d9ba-4582-42f1-b26c-e866daa7f65b" providerId="ADAL" clId="{EF1FF566-62E9-4B13-8C8D-DDE8FD7BDACC}" dt="2024-11-25T21:38:59.395" v="2638" actId="1076"/>
          <ac:spMkLst>
            <pc:docMk/>
            <pc:sldMk cId="1743032275" sldId="624"/>
            <ac:spMk id="6" creationId="{7D47E1CD-8E64-879A-1273-FD6C8B2E159B}"/>
          </ac:spMkLst>
        </pc:spChg>
        <pc:spChg chg="add mod">
          <ac:chgData name="Alisdair Cunningham" userId="67e8d9ba-4582-42f1-b26c-e866daa7f65b" providerId="ADAL" clId="{EF1FF566-62E9-4B13-8C8D-DDE8FD7BDACC}" dt="2024-11-25T21:40:43.931" v="2708" actId="14100"/>
          <ac:spMkLst>
            <pc:docMk/>
            <pc:sldMk cId="1743032275" sldId="624"/>
            <ac:spMk id="9" creationId="{F6A7BAB4-1CDB-004D-2E5A-F38CEA41D7B8}"/>
          </ac:spMkLst>
        </pc:spChg>
        <pc:spChg chg="del">
          <ac:chgData name="Alisdair Cunningham" userId="67e8d9ba-4582-42f1-b26c-e866daa7f65b" providerId="ADAL" clId="{EF1FF566-62E9-4B13-8C8D-DDE8FD7BDACC}" dt="2024-11-25T21:32:49.836" v="2636" actId="478"/>
          <ac:spMkLst>
            <pc:docMk/>
            <pc:sldMk cId="1743032275" sldId="624"/>
            <ac:spMk id="10" creationId="{E117E34E-D771-9793-23CC-10CAF3530408}"/>
          </ac:spMkLst>
        </pc:spChg>
        <pc:picChg chg="del">
          <ac:chgData name="Alisdair Cunningham" userId="67e8d9ba-4582-42f1-b26c-e866daa7f65b" providerId="ADAL" clId="{EF1FF566-62E9-4B13-8C8D-DDE8FD7BDACC}" dt="2024-11-25T21:32:46.623" v="2635" actId="478"/>
          <ac:picMkLst>
            <pc:docMk/>
            <pc:sldMk cId="1743032275" sldId="624"/>
            <ac:picMk id="4" creationId="{F696D89F-3933-CBCB-C4A4-A4465583CD26}"/>
          </ac:picMkLst>
        </pc:picChg>
        <pc:picChg chg="add mod">
          <ac:chgData name="Alisdair Cunningham" userId="67e8d9ba-4582-42f1-b26c-e866daa7f65b" providerId="ADAL" clId="{EF1FF566-62E9-4B13-8C8D-DDE8FD7BDACC}" dt="2024-11-25T21:39:05.754" v="2641" actId="1076"/>
          <ac:picMkLst>
            <pc:docMk/>
            <pc:sldMk cId="1743032275" sldId="624"/>
            <ac:picMk id="8" creationId="{3E91660F-CCF7-A5F1-64E6-0FDA7D6EA40E}"/>
          </ac:picMkLst>
        </pc:picChg>
      </pc:sldChg>
      <pc:sldChg chg="addSp modSp add mod">
        <pc:chgData name="Alisdair Cunningham" userId="67e8d9ba-4582-42f1-b26c-e866daa7f65b" providerId="ADAL" clId="{EF1FF566-62E9-4B13-8C8D-DDE8FD7BDACC}" dt="2024-11-26T10:46:50.898" v="2717" actId="1076"/>
        <pc:sldMkLst>
          <pc:docMk/>
          <pc:sldMk cId="1238837581" sldId="625"/>
        </pc:sldMkLst>
        <pc:picChg chg="add mod">
          <ac:chgData name="Alisdair Cunningham" userId="67e8d9ba-4582-42f1-b26c-e866daa7f65b" providerId="ADAL" clId="{EF1FF566-62E9-4B13-8C8D-DDE8FD7BDACC}" dt="2024-11-26T10:46:50.898" v="2717" actId="1076"/>
          <ac:picMkLst>
            <pc:docMk/>
            <pc:sldMk cId="1238837581" sldId="625"/>
            <ac:picMk id="7" creationId="{9F714C68-48BE-DE51-7D35-E47E88914D2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EB9B5-C78A-4289-A20A-5CD5902DB6A1}" type="datetimeFigureOut">
              <a:rPr lang="en-GB" smtClean="0"/>
              <a:t>26/11/2024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44C3E-F0D9-414C-AC59-E5CEAB7A397F}" type="slidenum">
              <a:rPr lang="en-GB" smtClean="0"/>
              <a:t>‹#›</a:t>
            </a:fld>
            <a:endParaRPr lang="en-GB"/>
          </a:p>
        </p:txBody>
      </p:sp>
    </p:spTree>
    <p:extLst>
      <p:ext uri="{BB962C8B-B14F-4D97-AF65-F5344CB8AC3E}">
        <p14:creationId xmlns:p14="http://schemas.microsoft.com/office/powerpoint/2010/main" val="4187722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42409-6A04-4DC6-AC3A-D3758287A8F2}" type="slidenum">
              <a:rPr lang="en-GB" smtClean="0"/>
              <a:t>63</a:t>
            </a:fld>
            <a:endParaRPr lang="en-GB"/>
          </a:p>
        </p:txBody>
      </p:sp>
    </p:spTree>
    <p:extLst>
      <p:ext uri="{BB962C8B-B14F-4D97-AF65-F5344CB8AC3E}">
        <p14:creationId xmlns:p14="http://schemas.microsoft.com/office/powerpoint/2010/main" val="2658479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41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2839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158244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52288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19889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590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75468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4984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977751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0133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11/26/2024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87980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11/26/2024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664688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gov.wales/strategic-environmental-assessment"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naturalresources.wales/about-us/what-we-do/strategies-and-plans/area-statements/natural-resources-wales-approach-to-impact-assessments-of-area-statements/?lang=e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enedd.wales/media/cfldjkxy/qg12-023-english.pdf" TargetMode="External"/><Relationship Id="rId2" Type="http://schemas.openxmlformats.org/officeDocument/2006/relationships/hyperlink" Target="https://www.legislation.gov.uk/wsi/2004/1656/contents/mad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KTHKqx-C_C8?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eia.nl/en/topics/esia-sea/sea"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theguardian.com/uk-news/2019/jun/04/wales-scraps-gwent-levels-m4-relief-road-scheme" TargetMode="Externa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livinglevels.org.u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gat04-live-1517c8a4486c41609369c68f30c8-aa81074.divio-media.org/M4-Newport/C%20-%20Core%20Documents/4.%20Scheme%20Development%20and%20Alternatives/4.4.10%20-%20Strategic%20Environmental%20Assessment%20Environmental%20Report%20Non-Technical%20Summary.pdf"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woodlandtrust.org.uk/media/43636/compensation-and-mitigation-factsheet.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gov.wales/sites/default/files/publications/2020-11/mitigation-compensation-opportunity-marine-consenting.pdf" TargetMode="Externa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gov.wales/sites/default/files/publications/2020-11/mitigation-compensation-opportunity-marine-consenting.pdf" TargetMode="Externa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3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gat04-live-1517c8a4486c41609369c68f30c8-aa81074.divio-media.org/M4-Newport/C%20-%20Core%20Documents/4.%20Scheme%20Development%20and%20Alternatives/4.4.10%20-%20Strategic%20Environmental%20Assessment%20Environmental%20Report%20Non-Technical%20Summary.pdf"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www.mdpi.com/2071-1050/12/10/4039"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gov.wales/strategic-environmental-assessment"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gov.wales/sites/default/files/consultations/2019-06/strategic-environmental-assessment-environmental-report.pdf" TargetMode="External"/><Relationship Id="rId2" Type="http://schemas.openxmlformats.org/officeDocument/2006/relationships/image" Target="../media/image39.png"/><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hyperlink" Target="https://www.rtpi.org.uk/media/1822/sea-sapracticeadvicefull2018c.pdf"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hyperlink" Target="https://www.gov.wales/strategic-environmental-assessment"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mcsuk.org/news/analysing-high-streets-wet-wipe-claims/?gclid=CjwKCAiA0syqBhBxEiwAeNx9N3X4xpQiNqpBZ38tywNzV1wOUURkg9qTrNGJAuoKJz-OZ02nIJsrxhoCgdAQAvD_BwE" TargetMode="External"/><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 Id="rId5" Type="http://schemas.openxmlformats.org/officeDocument/2006/relationships/hyperlink" Target="https://www.mcsuk.org/news/our-seas-are-swimming-in-wet-wipes-its-time-to-take-action/" TargetMode="External"/><Relationship Id="rId4" Type="http://schemas.openxmlformats.org/officeDocument/2006/relationships/image" Target="../media/image41.jpeg"/></Relationships>
</file>

<file path=ppt/slides/_rels/slide49.xml.rels><?xml version="1.0" encoding="UTF-8" standalone="yes"?>
<Relationships xmlns="http://schemas.openxmlformats.org/package/2006/relationships"><Relationship Id="rId3" Type="http://schemas.openxmlformats.org/officeDocument/2006/relationships/hyperlink" Target="https://www.bbc.co.uk/newsround/67126988" TargetMode="External"/><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50.xml.rels><?xml version="1.0" encoding="UTF-8" standalone="yes"?>
<Relationships xmlns="http://schemas.openxmlformats.org/package/2006/relationships"><Relationship Id="rId3" Type="http://schemas.openxmlformats.org/officeDocument/2006/relationships/hyperlink" Target="https://www.theguardian.com/environment/2019/oct/04/monster-fatberg-autopsy-reveals-wet-wipes-bones-and-false-teeth" TargetMode="External"/><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5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gov.scot/publications/strategic-environmental-assessment-proposed-ban-manufacture-supply-sale-wet-wipes-containing-plastic-environmental-report/#:~:text=How%20was%20the%20Strategic%20Environmental,of%20wet%20wipes%20containing%20plastic."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friendsoftheearth.uk/sustainable-living/wet-wipes-keeping-them-out-our-seas-and-sewers"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55.xml.rels><?xml version="1.0" encoding="UTF-8" standalone="yes"?>
<Relationships xmlns="http://schemas.openxmlformats.org/package/2006/relationships"><Relationship Id="rId3" Type="http://schemas.openxmlformats.org/officeDocument/2006/relationships/hyperlink" Target="https://www.gov.wales/sites/default/files/publications/2019-05/consultation-bodies-in-wales-services-and-standards-for-responsible-authorities.pdf"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businesswales.gov.wales/news-and-blog/proposed-ban-manufacture-supply-and-sale-wet-wipes-containing-plastic" TargetMode="External"/><Relationship Id="rId2" Type="http://schemas.openxmlformats.org/officeDocument/2006/relationships/image" Target="../media/image50.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6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www.gov.uk/government/news/uk-wide-ban-on-wet-wipes-containing-plastic-to-be-put-into-law"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www.gov.wales/sites/default/files/publications/2019-05/consultation-bodies-in-wales-services-and-standards-for-responsible-authorities.pdf"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 Id="rId4" Type="http://schemas.openxmlformats.org/officeDocument/2006/relationships/hyperlink" Target="https://www.carmarthenshire.gov.wales/media/1230998/isa-report-2nd-deposit-rldp.pdf"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s://www.gov.wales/sites/default/files/publications/2018-11/local-development-plan-manual-edition-2-2015.pdf" TargetMode="External"/><Relationship Id="rId2" Type="http://schemas.openxmlformats.org/officeDocument/2006/relationships/hyperlink" Target="https://neighbourhoodplanning.org/wp-content/uploads/Understand-if-your-plan-requires-a-Strategic-Environmental-Assessment-SEA-2021.02.26.pdf" TargetMode="External"/><Relationship Id="rId1" Type="http://schemas.openxmlformats.org/officeDocument/2006/relationships/slideLayout" Target="../slideLayouts/slideLayout2.xml"/><Relationship Id="rId4" Type="http://schemas.openxmlformats.org/officeDocument/2006/relationships/hyperlink" Target="https://www.carmarthenshire.gov.wales/media/1230998/isa-report-2nd-deposit-rldp.pdf" TargetMode="External"/></Relationships>
</file>

<file path=ppt/slides/_rels/slide7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neath-porttalbot.objective.co.uk/events/18773/2594583_accessible.pdf"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hyperlink" Target="https://www.gov.wales/sites/default/files/publications/2019-05/strategic-environmental-assessment-sea-in-wales.pdf"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gov.wales/sites/default/files/consultations/2019-06/strategic-environmental-assessment-environmental-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37332E8B-9BB4-268C-4BA7-F332AAF7567A}"/>
              </a:ext>
            </a:extLst>
          </p:cNvPr>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19">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1985" y="-752015"/>
            <a:ext cx="6858000" cy="8362030"/>
          </a:xfrm>
          <a:prstGeom prst="rect">
            <a:avLst/>
          </a:prstGeom>
          <a:gradFill>
            <a:gsLst>
              <a:gs pos="0">
                <a:srgbClr val="000000">
                  <a:alpha val="0"/>
                </a:srgbClr>
              </a:gs>
              <a:gs pos="55000">
                <a:srgbClr val="000000">
                  <a:alpha val="50000"/>
                </a:srgbClr>
              </a:gs>
              <a:gs pos="92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198787" y="5431277"/>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7395881" y="287684"/>
            <a:ext cx="4477851" cy="1297189"/>
          </a:xfrm>
          <a:prstGeom prst="rect">
            <a:avLst/>
          </a:prstGeom>
        </p:spPr>
        <p:txBody>
          <a:bodyPr vert="horz" lIns="91440" tIns="45720" rIns="91440" bIns="45720" rtlCol="0" anchor="b">
            <a:normAutofit lnSpcReduction="100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SEA and examples in Marine Planning and Policy</a:t>
            </a:r>
          </a:p>
          <a:p>
            <a:pPr marL="0" marR="0" lvl="0" indent="0" algn="r" defTabSz="914400" rtl="0" eaLnBrk="1" fontAlgn="auto" latinLnBrk="0" hangingPunct="1">
              <a:lnSpc>
                <a:spcPct val="90000"/>
              </a:lnSpc>
              <a:spcBef>
                <a:spcPct val="0"/>
              </a:spcBef>
              <a:spcAft>
                <a:spcPts val="0"/>
              </a:spcAft>
              <a:buClrTx/>
              <a:buSzTx/>
              <a:buFontTx/>
              <a:buNone/>
              <a:tabLst/>
              <a:defRPr/>
            </a:pPr>
            <a:endParaRPr kumimoji="0" lang="en-GB" sz="2400" b="1" i="0" u="none" strike="noStrike" kern="1200" cap="none" spc="0" normalizeH="0" baseline="0" noProof="0" dirty="0">
              <a:ln>
                <a:noFill/>
              </a:ln>
              <a:solidFill>
                <a:srgbClr val="FFFFFF"/>
              </a:solidFill>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2400" b="1" i="0" u="none" strike="noStrike" kern="1200" cap="none" spc="0" normalizeH="0" baseline="0" noProof="0" dirty="0">
                <a:ln>
                  <a:noFill/>
                </a:ln>
                <a:solidFill>
                  <a:srgbClr val="FFFFFF"/>
                </a:solidFill>
                <a:effectLst/>
                <a:uLnTx/>
                <a:uFillTx/>
                <a:latin typeface="Neue Haas Grotesk Text Pro"/>
                <a:ea typeface="+mj-ea"/>
                <a:cs typeface="+mj-cs"/>
              </a:rPr>
              <a:t>ACBA 7004  </a:t>
            </a:r>
          </a:p>
        </p:txBody>
      </p:sp>
      <p:sp>
        <p:nvSpPr>
          <p:cNvPr id="6" name="Subtitle 17">
            <a:extLst>
              <a:ext uri="{FF2B5EF4-FFF2-40B4-BE49-F238E27FC236}">
                <a16:creationId xmlns:a16="http://schemas.microsoft.com/office/drawing/2014/main" id="{608822B0-74FA-C3D3-A31B-0ED57C3323EF}"/>
              </a:ext>
            </a:extLst>
          </p:cNvPr>
          <p:cNvSpPr txBox="1">
            <a:spLocks/>
          </p:cNvSpPr>
          <p:nvPr/>
        </p:nvSpPr>
        <p:spPr>
          <a:xfrm>
            <a:off x="244524" y="5832086"/>
            <a:ext cx="3585446"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rPr>
              <a:t>Alisdair Cunningham</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highlight>
                  <a:srgbClr val="C0C0C0"/>
                </a:highlight>
                <a:uLnTx/>
                <a:uFillTx/>
                <a:latin typeface="Neue Haas Grotesk Text Pro"/>
                <a:ea typeface="+mn-ea"/>
                <a:cs typeface="+mn-cs"/>
              </a:rPr>
              <a:t>a.cunningham@uwtsd.ac.uk</a:t>
            </a:r>
          </a:p>
        </p:txBody>
      </p:sp>
    </p:spTree>
    <p:extLst>
      <p:ext uri="{BB962C8B-B14F-4D97-AF65-F5344CB8AC3E}">
        <p14:creationId xmlns:p14="http://schemas.microsoft.com/office/powerpoint/2010/main" val="3036078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t>Outline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2648" y="1715532"/>
            <a:ext cx="4334802" cy="4593828"/>
          </a:xfrm>
        </p:spPr>
        <p:txBody>
          <a:bodyPr/>
          <a:lstStyle/>
          <a:p>
            <a:r>
              <a:rPr lang="en-GB" sz="2400" dirty="0">
                <a:latin typeface="Arial" panose="020B0604020202020204" pitchFamily="34" charset="0"/>
                <a:cs typeface="Arial" panose="020B0604020202020204" pitchFamily="34" charset="0"/>
              </a:rPr>
              <a:t>What is SEA</a:t>
            </a:r>
          </a:p>
          <a:p>
            <a:r>
              <a:rPr lang="en-GB" sz="2400" dirty="0">
                <a:latin typeface="Arial" panose="020B0604020202020204" pitchFamily="34" charset="0"/>
                <a:cs typeface="Arial" panose="020B0604020202020204" pitchFamily="34" charset="0"/>
              </a:rPr>
              <a:t>SEA for Planning and Programmes</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Activity – EIA review process (Student-led)</a:t>
            </a:r>
          </a:p>
        </p:txBody>
      </p:sp>
      <p:sp>
        <p:nvSpPr>
          <p:cNvPr id="4" name="Footer Placeholder 15">
            <a:extLst>
              <a:ext uri="{FF2B5EF4-FFF2-40B4-BE49-F238E27FC236}">
                <a16:creationId xmlns:a16="http://schemas.microsoft.com/office/drawing/2014/main" id="{1C30AE3C-85F0-785E-2A9D-E9E63C105C6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5" name="Picture 4">
            <a:extLst>
              <a:ext uri="{FF2B5EF4-FFF2-40B4-BE49-F238E27FC236}">
                <a16:creationId xmlns:a16="http://schemas.microsoft.com/office/drawing/2014/main" id="{4411C36F-BDCE-B3E8-11B3-FE0A38FF76F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8967" t="-303" r="13478" b="3598"/>
          <a:stretch/>
        </p:blipFill>
        <p:spPr>
          <a:xfrm>
            <a:off x="4875770" y="827321"/>
            <a:ext cx="6703582" cy="5203357"/>
          </a:xfrm>
          <a:prstGeom prst="rect">
            <a:avLst/>
          </a:prstGeom>
          <a:noFill/>
        </p:spPr>
      </p:pic>
    </p:spTree>
    <p:extLst>
      <p:ext uri="{BB962C8B-B14F-4D97-AF65-F5344CB8AC3E}">
        <p14:creationId xmlns:p14="http://schemas.microsoft.com/office/powerpoint/2010/main" val="3768866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614681" y="548640"/>
            <a:ext cx="3553412" cy="1648943"/>
          </a:xfrm>
        </p:spPr>
        <p:txBody>
          <a:bodyPr anchor="t">
            <a:normAutofit/>
          </a:bodyPr>
          <a:lstStyle/>
          <a:p>
            <a:r>
              <a:rPr lang="en-GB" dirty="0"/>
              <a:t>Strategic Environmental Assessment</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614680" y="2316480"/>
            <a:ext cx="3553413" cy="4122420"/>
          </a:xfrm>
        </p:spPr>
        <p:txBody>
          <a:bodyPr>
            <a:normAutofit/>
          </a:bodyPr>
          <a:lstStyle/>
          <a:p>
            <a:endParaRPr lang="en-GB" sz="1800" dirty="0"/>
          </a:p>
          <a:p>
            <a:endParaRPr lang="en-GB" sz="1800" dirty="0"/>
          </a:p>
          <a:p>
            <a:endParaRPr lang="en-GB" sz="1800" dirty="0"/>
          </a:p>
        </p:txBody>
      </p:sp>
      <p:sp>
        <p:nvSpPr>
          <p:cNvPr id="8"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11/26/2024</a:t>
            </a:fld>
            <a:endParaRPr lang="en-US"/>
          </a:p>
        </p:txBody>
      </p:sp>
      <p:pic>
        <p:nvPicPr>
          <p:cNvPr id="14" name="Picture 13" descr="Seedling growing on a tree trunk">
            <a:extLst>
              <a:ext uri="{FF2B5EF4-FFF2-40B4-BE49-F238E27FC236}">
                <a16:creationId xmlns:a16="http://schemas.microsoft.com/office/drawing/2014/main" id="{C4B8AC91-80A8-0499-6A67-32066B06609E}"/>
              </a:ext>
            </a:extLst>
          </p:cNvPr>
          <p:cNvPicPr>
            <a:picLocks noChangeAspect="1"/>
          </p:cNvPicPr>
          <p:nvPr/>
        </p:nvPicPr>
        <p:blipFill rotWithShape="1">
          <a:blip r:embed="rId2"/>
          <a:srcRect l="14388" r="12117" b="-1"/>
          <a:stretch/>
        </p:blipFill>
        <p:spPr>
          <a:xfrm>
            <a:off x="4752550" y="10"/>
            <a:ext cx="7439450" cy="6857990"/>
          </a:xfrm>
          <a:prstGeom prst="rect">
            <a:avLst/>
          </a:prstGeom>
          <a:noFill/>
        </p:spPr>
      </p:pic>
      <p:sp>
        <p:nvSpPr>
          <p:cNvPr id="12"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3</a:t>
            </a:fld>
            <a:endParaRPr lang="en-US">
              <a:solidFill>
                <a:srgbClr val="FFFFFF"/>
              </a:solidFill>
            </a:endParaRPr>
          </a:p>
        </p:txBody>
      </p:sp>
      <p:sp>
        <p:nvSpPr>
          <p:cNvPr id="4" name="Footer Placeholder 15">
            <a:extLst>
              <a:ext uri="{FF2B5EF4-FFF2-40B4-BE49-F238E27FC236}">
                <a16:creationId xmlns:a16="http://schemas.microsoft.com/office/drawing/2014/main" id="{FE896218-67A3-83CE-16BC-4A458D3AB09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964929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341680" y="5358269"/>
            <a:ext cx="7427915" cy="1094733"/>
          </a:xfrm>
        </p:spPr>
        <p:txBody>
          <a:bodyPr anchor="t">
            <a:normAutofit/>
          </a:bodyPr>
          <a:lstStyle/>
          <a:p>
            <a:r>
              <a:rPr lang="en-GB" dirty="0"/>
              <a:t>At its simplest… </a:t>
            </a:r>
          </a:p>
        </p:txBody>
      </p:sp>
      <p:pic>
        <p:nvPicPr>
          <p:cNvPr id="14" name="Picture 13" descr="Geometric shapes on a wooden background">
            <a:extLst>
              <a:ext uri="{FF2B5EF4-FFF2-40B4-BE49-F238E27FC236}">
                <a16:creationId xmlns:a16="http://schemas.microsoft.com/office/drawing/2014/main" id="{284414BD-0DF4-238A-C3B2-4BCA5471AB86}"/>
              </a:ext>
            </a:extLst>
          </p:cNvPr>
          <p:cNvPicPr>
            <a:picLocks noChangeAspect="1"/>
          </p:cNvPicPr>
          <p:nvPr/>
        </p:nvPicPr>
        <p:blipFill rotWithShape="1">
          <a:blip r:embed="rId2"/>
          <a:srcRect r="-1" b="4199"/>
          <a:stretch/>
        </p:blipFill>
        <p:spPr>
          <a:xfrm>
            <a:off x="419099" y="419102"/>
            <a:ext cx="7350496" cy="4700374"/>
          </a:xfrm>
          <a:prstGeom prst="rect">
            <a:avLst/>
          </a:prstGeom>
          <a:noFill/>
        </p:spPr>
      </p:pic>
      <p:sp>
        <p:nvSpPr>
          <p:cNvPr id="8"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11/26/2024</a:t>
            </a:fld>
            <a:endParaRPr lang="en-US"/>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8374501" y="419102"/>
            <a:ext cx="3110204" cy="6033900"/>
          </a:xfrm>
        </p:spPr>
        <p:txBody>
          <a:bodyPr>
            <a:normAutofit/>
          </a:bodyPr>
          <a:lstStyle/>
          <a:p>
            <a:r>
              <a:rPr lang="en-GB" sz="1800" b="0" i="0" dirty="0">
                <a:effectLst/>
              </a:rPr>
              <a:t>It is a </a:t>
            </a:r>
            <a:r>
              <a:rPr lang="en-GB" sz="1800" b="0" i="0" u="sng" dirty="0">
                <a:effectLst/>
              </a:rPr>
              <a:t>formal process </a:t>
            </a:r>
            <a:r>
              <a:rPr lang="en-GB" sz="1800" b="0" i="0" dirty="0">
                <a:effectLst/>
              </a:rPr>
              <a:t>for assessing the effect of a plan or programme on the environment.</a:t>
            </a:r>
          </a:p>
          <a:p>
            <a:endParaRPr lang="en-GB" sz="1800" dirty="0"/>
          </a:p>
          <a:p>
            <a:endParaRPr lang="en-GB" sz="1800" b="0" i="0" dirty="0">
              <a:effectLst/>
            </a:endParaRPr>
          </a:p>
          <a:p>
            <a:r>
              <a:rPr lang="en-GB" sz="1800" dirty="0">
                <a:hlinkClick r:id="rId3"/>
              </a:rPr>
              <a:t>Strategic Environmental Assessment | GOV.WALES</a:t>
            </a:r>
            <a:endParaRPr lang="en-GB" sz="1800" b="0" i="0" dirty="0">
              <a:effectLst/>
            </a:endParaRPr>
          </a:p>
          <a:p>
            <a:endParaRPr lang="en-GB" sz="1800" dirty="0"/>
          </a:p>
          <a:p>
            <a:endParaRPr lang="en-GB" sz="1800" dirty="0"/>
          </a:p>
          <a:p>
            <a:endParaRPr lang="en-GB" sz="1800" dirty="0"/>
          </a:p>
        </p:txBody>
      </p:sp>
      <p:sp>
        <p:nvSpPr>
          <p:cNvPr id="12"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pPr>
                <a:spcAft>
                  <a:spcPts val="600"/>
                </a:spcAft>
              </a:pPr>
              <a:t>4</a:t>
            </a:fld>
            <a:endParaRPr lang="en-US"/>
          </a:p>
        </p:txBody>
      </p:sp>
      <p:sp>
        <p:nvSpPr>
          <p:cNvPr id="4" name="Footer Placeholder 15">
            <a:extLst>
              <a:ext uri="{FF2B5EF4-FFF2-40B4-BE49-F238E27FC236}">
                <a16:creationId xmlns:a16="http://schemas.microsoft.com/office/drawing/2014/main" id="{FD4378C0-27A8-0D54-BF0E-809389FC891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84316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24668" y="1007309"/>
            <a:ext cx="4497094" cy="1608479"/>
          </a:xfrm>
        </p:spPr>
        <p:txBody>
          <a:bodyPr anchor="b">
            <a:normAutofit/>
          </a:bodyPr>
          <a:lstStyle/>
          <a:p>
            <a:r>
              <a:rPr lang="en-GB" dirty="0"/>
              <a:t>Strategic Environmental Assessment</a:t>
            </a:r>
          </a:p>
        </p:txBody>
      </p:sp>
      <p:sp>
        <p:nvSpPr>
          <p:cNvPr id="3" name="Content Placeholder 2">
            <a:extLst>
              <a:ext uri="{FF2B5EF4-FFF2-40B4-BE49-F238E27FC236}">
                <a16:creationId xmlns:a16="http://schemas.microsoft.com/office/drawing/2014/main" id="{4068F240-6544-17FC-21C1-C60A6E4828C9}"/>
              </a:ext>
            </a:extLst>
          </p:cNvPr>
          <p:cNvSpPr>
            <a:spLocks noGrp="1"/>
          </p:cNvSpPr>
          <p:nvPr>
            <p:ph idx="1"/>
          </p:nvPr>
        </p:nvSpPr>
        <p:spPr>
          <a:xfrm>
            <a:off x="624669" y="2770146"/>
            <a:ext cx="4497094" cy="3246933"/>
          </a:xfrm>
        </p:spPr>
        <p:txBody>
          <a:bodyPr>
            <a:normAutofit/>
          </a:bodyPr>
          <a:lstStyle/>
          <a:p>
            <a:pPr>
              <a:lnSpc>
                <a:spcPct val="110000"/>
              </a:lnSpc>
            </a:pPr>
            <a:r>
              <a:rPr lang="en-GB" sz="1800" dirty="0"/>
              <a:t>Strategic environmental assessment (SEA) is a systematic decision support process, ensuring that environmental and possibly other sustainability aspects are considered effectively in policy, plan and programme making.</a:t>
            </a:r>
          </a:p>
          <a:p>
            <a:pPr marL="0" indent="0">
              <a:lnSpc>
                <a:spcPct val="110000"/>
              </a:lnSpc>
              <a:buNone/>
            </a:pPr>
            <a:r>
              <a:rPr lang="en-GB" sz="1800" dirty="0"/>
              <a:t>• Tiered decision-making framework </a:t>
            </a:r>
          </a:p>
          <a:p>
            <a:pPr marL="0" indent="0">
              <a:lnSpc>
                <a:spcPct val="110000"/>
              </a:lnSpc>
              <a:buNone/>
            </a:pPr>
            <a:r>
              <a:rPr lang="en-GB" sz="1800" dirty="0"/>
              <a:t>• Evidence base</a:t>
            </a:r>
          </a:p>
        </p:txBody>
      </p:sp>
      <p:pic>
        <p:nvPicPr>
          <p:cNvPr id="15" name="Picture 14" descr="Sky at sea">
            <a:extLst>
              <a:ext uri="{FF2B5EF4-FFF2-40B4-BE49-F238E27FC236}">
                <a16:creationId xmlns:a16="http://schemas.microsoft.com/office/drawing/2014/main" id="{C94BF7F4-C803-A818-F3CD-49E55C58467F}"/>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8000" r="-3" b="-3"/>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11/26/2024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87EC7095-CE81-D1BA-C583-CFD95596261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659920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anchor="t">
            <a:normAutofit/>
          </a:bodyPr>
          <a:lstStyle/>
          <a:p>
            <a:r>
              <a:rPr lang="en-GB" dirty="0"/>
              <a:t>Strategic Environmental Assessment</a:t>
            </a:r>
          </a:p>
        </p:txBody>
      </p:sp>
      <p:sp>
        <p:nvSpPr>
          <p:cNvPr id="3" name="Content Placeholder 2">
            <a:extLst>
              <a:ext uri="{FF2B5EF4-FFF2-40B4-BE49-F238E27FC236}">
                <a16:creationId xmlns:a16="http://schemas.microsoft.com/office/drawing/2014/main" id="{4068F240-6544-17FC-21C1-C60A6E4828C9}"/>
              </a:ext>
            </a:extLst>
          </p:cNvPr>
          <p:cNvSpPr>
            <a:spLocks noGrp="1"/>
          </p:cNvSpPr>
          <p:nvPr>
            <p:ph idx="1"/>
          </p:nvPr>
        </p:nvSpPr>
        <p:spPr>
          <a:xfrm>
            <a:off x="614680" y="2316480"/>
            <a:ext cx="3976571" cy="4122420"/>
          </a:xfrm>
        </p:spPr>
        <p:txBody>
          <a:bodyPr>
            <a:normAutofit/>
          </a:bodyPr>
          <a:lstStyle/>
          <a:p>
            <a:pPr>
              <a:lnSpc>
                <a:spcPct val="110000"/>
              </a:lnSpc>
            </a:pPr>
            <a:r>
              <a:rPr lang="en-GB" sz="1600" dirty="0"/>
              <a:t>Strategic environmental assessment (SEA) is a tool used internationally to improve the environmental performance of plans – lead to sustainable development </a:t>
            </a:r>
          </a:p>
          <a:p>
            <a:pPr marL="0" indent="0">
              <a:lnSpc>
                <a:spcPct val="110000"/>
              </a:lnSpc>
              <a:buNone/>
            </a:pPr>
            <a:r>
              <a:rPr lang="en-GB" sz="1600" dirty="0"/>
              <a:t>• Predicts and evaluates environmental impacts of plans </a:t>
            </a:r>
          </a:p>
          <a:p>
            <a:pPr marL="0" indent="0">
              <a:lnSpc>
                <a:spcPct val="110000"/>
              </a:lnSpc>
              <a:buNone/>
            </a:pPr>
            <a:r>
              <a:rPr lang="en-GB" sz="1600" dirty="0"/>
              <a:t>• Considers their alternatives at an early stage in their preparation.</a:t>
            </a:r>
          </a:p>
          <a:p>
            <a:pPr marL="0" indent="0">
              <a:lnSpc>
                <a:spcPct val="110000"/>
              </a:lnSpc>
              <a:buNone/>
            </a:pPr>
            <a:r>
              <a:rPr lang="en-GB" sz="1600" dirty="0"/>
              <a:t>• Identifies improvements to plans through the involvement of environmental experts and the participation of the public</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11/26/2024</a:t>
            </a:fld>
            <a:endParaRPr lang="en-US"/>
          </a:p>
        </p:txBody>
      </p:sp>
      <p:pic>
        <p:nvPicPr>
          <p:cNvPr id="15" name="Picture 14" descr="Ships at sea">
            <a:extLst>
              <a:ext uri="{FF2B5EF4-FFF2-40B4-BE49-F238E27FC236}">
                <a16:creationId xmlns:a16="http://schemas.microsoft.com/office/drawing/2014/main" id="{183DF63B-FAFE-CBB1-3264-CE8BE1E6C39E}"/>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a:t>
            </a:fld>
            <a:endParaRPr lang="en-US">
              <a:solidFill>
                <a:srgbClr val="FFFFFF"/>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9012B69B-AC16-3063-CA5F-AF4DDF69EEC2}"/>
              </a:ext>
            </a:extLst>
          </p:cNvPr>
          <p:cNvSpPr txBox="1"/>
          <p:nvPr/>
        </p:nvSpPr>
        <p:spPr>
          <a:xfrm>
            <a:off x="-445837" y="7693611"/>
            <a:ext cx="6097604" cy="369332"/>
          </a:xfrm>
          <a:prstGeom prst="rect">
            <a:avLst/>
          </a:prstGeom>
          <a:noFill/>
        </p:spPr>
        <p:txBody>
          <a:bodyPr wrap="square">
            <a:spAutoFit/>
          </a:bodyPr>
          <a:lstStyle/>
          <a:p>
            <a:endParaRPr lang="en-GB" dirty="0"/>
          </a:p>
        </p:txBody>
      </p:sp>
      <p:sp>
        <p:nvSpPr>
          <p:cNvPr id="7" name="Footer Placeholder 15">
            <a:extLst>
              <a:ext uri="{FF2B5EF4-FFF2-40B4-BE49-F238E27FC236}">
                <a16:creationId xmlns:a16="http://schemas.microsoft.com/office/drawing/2014/main" id="{077D4B29-CB84-08CE-BB83-2AE08D5DFF9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356502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609602" y="1396999"/>
            <a:ext cx="2786388" cy="2032001"/>
          </a:xfrm>
        </p:spPr>
        <p:txBody>
          <a:bodyPr anchor="t">
            <a:normAutofit/>
          </a:bodyPr>
          <a:lstStyle/>
          <a:p>
            <a:r>
              <a:rPr lang="en-GB" sz="2800"/>
              <a:t>Strategic Environmental Assessment (SEA)</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3980408" y="413887"/>
            <a:ext cx="7013171" cy="6126516"/>
          </a:xfrm>
        </p:spPr>
        <p:txBody>
          <a:bodyPr>
            <a:normAutofit fontScale="92500" lnSpcReduction="20000"/>
          </a:bodyPr>
          <a:lstStyle/>
          <a:p>
            <a:pPr>
              <a:lnSpc>
                <a:spcPct val="110000"/>
              </a:lnSpc>
            </a:pPr>
            <a:r>
              <a:rPr lang="en-GB" sz="2200" b="0" i="0" dirty="0">
                <a:effectLst/>
              </a:rPr>
              <a:t>A process that ensures the needs of the wider environment are considered in plan-making. </a:t>
            </a:r>
          </a:p>
          <a:p>
            <a:pPr>
              <a:lnSpc>
                <a:spcPct val="110000"/>
              </a:lnSpc>
            </a:pPr>
            <a:r>
              <a:rPr lang="en-GB" sz="2200" b="0" i="0" dirty="0">
                <a:effectLst/>
              </a:rPr>
              <a:t>It must be applied to certain plans and programmes, with the aim of minimising the adverse and maximising the beneficial effects on the environment. </a:t>
            </a:r>
          </a:p>
          <a:p>
            <a:pPr>
              <a:lnSpc>
                <a:spcPct val="110000"/>
              </a:lnSpc>
            </a:pPr>
            <a:r>
              <a:rPr lang="en-GB" sz="2200" b="0" i="0" dirty="0">
                <a:effectLst/>
              </a:rPr>
              <a:t>It is Natural Resources </a:t>
            </a:r>
            <a:r>
              <a:rPr lang="en-GB" sz="2200" b="0" i="0" dirty="0" err="1">
                <a:effectLst/>
              </a:rPr>
              <a:t>Wales’</a:t>
            </a:r>
            <a:r>
              <a:rPr lang="en-GB" sz="2200" b="0" i="0" dirty="0">
                <a:effectLst/>
              </a:rPr>
              <a:t> view, as the responsible authority under the Environmental Assessment of Plans and Programmes (Wales) Regulations 2004 (SEA Regulations), that </a:t>
            </a:r>
            <a:r>
              <a:rPr lang="en-GB" sz="2200" b="1" i="0" u="sng" dirty="0">
                <a:effectLst/>
              </a:rPr>
              <a:t>Area Statements fall within the definition of a ‘plan’ or ‘programme’, as outlined in Regulation 2(1)</a:t>
            </a:r>
            <a:r>
              <a:rPr lang="en-GB" sz="2200" b="0" i="0" dirty="0">
                <a:effectLst/>
              </a:rPr>
              <a:t>.</a:t>
            </a:r>
          </a:p>
          <a:p>
            <a:pPr>
              <a:lnSpc>
                <a:spcPct val="110000"/>
              </a:lnSpc>
            </a:pPr>
            <a:r>
              <a:rPr lang="en-GB" sz="2200" b="0" i="0" dirty="0">
                <a:effectLst/>
              </a:rPr>
              <a:t> The preparation of Area Statements is a legislative requirement and a statutory duty, under the Environment (Wales) Act 2016. The provisions of the SEA regulations will, therefore, need to be considered by Natural Resources Wales.</a:t>
            </a:r>
            <a:endParaRPr lang="en-GB" sz="2200" dirty="0"/>
          </a:p>
          <a:p>
            <a:pPr>
              <a:lnSpc>
                <a:spcPct val="110000"/>
              </a:lnSpc>
            </a:pPr>
            <a:endParaRPr lang="en-GB" sz="1500" b="0" i="0" dirty="0">
              <a:effectLst/>
            </a:endParaRPr>
          </a:p>
          <a:p>
            <a:pPr>
              <a:lnSpc>
                <a:spcPct val="110000"/>
              </a:lnSpc>
            </a:pPr>
            <a:r>
              <a:rPr lang="en-GB" sz="1500" dirty="0">
                <a:hlinkClick r:id="rId2"/>
              </a:rPr>
              <a:t>Natural Resources Wales / Natural Resources Wales approach to impact assessments of Area Statements</a:t>
            </a:r>
            <a:endParaRPr lang="en-GB" sz="1500" dirty="0"/>
          </a:p>
          <a:p>
            <a:pPr>
              <a:lnSpc>
                <a:spcPct val="110000"/>
              </a:lnSpc>
            </a:pPr>
            <a:endParaRPr lang="en-GB" sz="1500" dirty="0"/>
          </a:p>
          <a:p>
            <a:pPr>
              <a:lnSpc>
                <a:spcPct val="110000"/>
              </a:lnSpc>
            </a:pPr>
            <a:endParaRPr lang="en-GB" sz="1500" dirty="0"/>
          </a:p>
        </p:txBody>
      </p:sp>
      <p:sp>
        <p:nvSpPr>
          <p:cNvPr id="18"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11/26/2024</a:t>
            </a:fld>
            <a:endParaRPr lang="en-US"/>
          </a:p>
        </p:txBody>
      </p:sp>
      <p:sp>
        <p:nvSpPr>
          <p:cNvPr id="20"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7</a:t>
            </a:fld>
            <a:endParaRPr lang="en-US"/>
          </a:p>
        </p:txBody>
      </p:sp>
      <p:sp>
        <p:nvSpPr>
          <p:cNvPr id="4" name="Footer Placeholder 15">
            <a:extLst>
              <a:ext uri="{FF2B5EF4-FFF2-40B4-BE49-F238E27FC236}">
                <a16:creationId xmlns:a16="http://schemas.microsoft.com/office/drawing/2014/main" id="{4AA7CA28-C2E3-4D53-20C7-151BD12D578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422184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609602" y="1396999"/>
            <a:ext cx="2786388" cy="2032001"/>
          </a:xfrm>
        </p:spPr>
        <p:txBody>
          <a:bodyPr anchor="t">
            <a:normAutofit/>
          </a:bodyPr>
          <a:lstStyle/>
          <a:p>
            <a:r>
              <a:rPr lang="en-GB" sz="2800"/>
              <a:t>Strategic Environmental Assessment (SEA)</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3863492" y="413887"/>
            <a:ext cx="7502924" cy="6126516"/>
          </a:xfrm>
        </p:spPr>
        <p:txBody>
          <a:bodyPr>
            <a:normAutofit/>
          </a:bodyPr>
          <a:lstStyle/>
          <a:p>
            <a:pPr>
              <a:lnSpc>
                <a:spcPct val="110000"/>
              </a:lnSpc>
            </a:pPr>
            <a:r>
              <a:rPr lang="en-GB" dirty="0">
                <a:hlinkClick r:id="rId2"/>
              </a:rPr>
              <a:t>The Environmental Assessment of Plans and Programmes (Wales) Regulations 2004 (legislation.gov.uk)</a:t>
            </a:r>
            <a:endParaRPr lang="en-GB" dirty="0"/>
          </a:p>
          <a:p>
            <a:pPr>
              <a:lnSpc>
                <a:spcPct val="110000"/>
              </a:lnSpc>
            </a:pPr>
            <a:endParaRPr lang="en-GB" sz="2400" dirty="0"/>
          </a:p>
          <a:p>
            <a:pPr>
              <a:lnSpc>
                <a:spcPct val="110000"/>
              </a:lnSpc>
            </a:pPr>
            <a:r>
              <a:rPr lang="en-GB" sz="2000" dirty="0"/>
              <a:t>The framework for the SEA process is provided by </a:t>
            </a:r>
            <a:r>
              <a:rPr lang="en-GB" sz="2000" b="1" dirty="0"/>
              <a:t>European Directive 42/2001/EC </a:t>
            </a:r>
            <a:r>
              <a:rPr lang="en-GB" sz="2000" dirty="0"/>
              <a:t>on ‘the assessment of the effects of certain plans and programmes on the environment’. This Directive has been brought into effect for plans or programmes solely in Wales by </a:t>
            </a:r>
            <a:r>
              <a:rPr lang="en-GB" sz="2000" b="1" dirty="0"/>
              <a:t>The Environmental Assessment of Plans and Programmes (Wales) Regulations 2004</a:t>
            </a:r>
            <a:r>
              <a:rPr lang="en-GB" sz="2000" dirty="0"/>
              <a:t> and for plans or programmes operating partially in Wales or operating in other parts of the UK but having an impact in Wales by The Environmental Assessment of Plans and Programmes Regulations 2004.</a:t>
            </a:r>
          </a:p>
          <a:p>
            <a:pPr>
              <a:lnSpc>
                <a:spcPct val="110000"/>
              </a:lnSpc>
            </a:pPr>
            <a:endParaRPr lang="en-GB" sz="2400" dirty="0"/>
          </a:p>
          <a:p>
            <a:pPr>
              <a:lnSpc>
                <a:spcPct val="110000"/>
              </a:lnSpc>
            </a:pPr>
            <a:r>
              <a:rPr lang="en-GB" sz="2000" dirty="0">
                <a:hlinkClick r:id="rId3"/>
              </a:rPr>
              <a:t>qg12-023-english.pdf (</a:t>
            </a:r>
            <a:r>
              <a:rPr lang="en-GB" sz="2000" dirty="0" err="1">
                <a:hlinkClick r:id="rId3"/>
              </a:rPr>
              <a:t>senedd.wales</a:t>
            </a:r>
            <a:r>
              <a:rPr lang="en-GB" sz="2000" dirty="0">
                <a:hlinkClick r:id="rId3"/>
              </a:rPr>
              <a:t>)</a:t>
            </a:r>
            <a:endParaRPr lang="en-GB" sz="2400" dirty="0"/>
          </a:p>
          <a:p>
            <a:pPr>
              <a:lnSpc>
                <a:spcPct val="110000"/>
              </a:lnSpc>
            </a:pPr>
            <a:endParaRPr lang="en-GB" sz="1500" dirty="0"/>
          </a:p>
        </p:txBody>
      </p:sp>
      <p:sp>
        <p:nvSpPr>
          <p:cNvPr id="18"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11/26/2024</a:t>
            </a:fld>
            <a:endParaRPr lang="en-US"/>
          </a:p>
        </p:txBody>
      </p:sp>
      <p:sp>
        <p:nvSpPr>
          <p:cNvPr id="20"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8</a:t>
            </a:fld>
            <a:endParaRPr lang="en-US"/>
          </a:p>
        </p:txBody>
      </p:sp>
      <p:sp>
        <p:nvSpPr>
          <p:cNvPr id="4" name="Footer Placeholder 15">
            <a:extLst>
              <a:ext uri="{FF2B5EF4-FFF2-40B4-BE49-F238E27FC236}">
                <a16:creationId xmlns:a16="http://schemas.microsoft.com/office/drawing/2014/main" id="{8845831A-608A-B9E7-6D07-651ECCF0AAF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009010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UNECE Protocol on Strategic Environmental Assessment">
            <a:hlinkClick r:id="" action="ppaction://media"/>
            <a:extLst>
              <a:ext uri="{FF2B5EF4-FFF2-40B4-BE49-F238E27FC236}">
                <a16:creationId xmlns:a16="http://schemas.microsoft.com/office/drawing/2014/main" id="{252AC220-23EE-2020-09BD-81ED0A0CAB4A}"/>
              </a:ext>
            </a:extLst>
          </p:cNvPr>
          <p:cNvPicPr>
            <a:picLocks noGrp="1" noRot="1" noChangeAspect="1"/>
          </p:cNvPicPr>
          <p:nvPr>
            <p:ph idx="1"/>
            <a:videoFile r:link="rId1"/>
          </p:nvPr>
        </p:nvPicPr>
        <p:blipFill>
          <a:blip r:embed="rId3"/>
          <a:stretch>
            <a:fillRect/>
          </a:stretch>
        </p:blipFill>
        <p:spPr>
          <a:xfrm>
            <a:off x="66479" y="6608"/>
            <a:ext cx="12125521" cy="6851392"/>
          </a:xfrm>
          <a:prstGeom prst="rect">
            <a:avLst/>
          </a:prstGeom>
        </p:spPr>
      </p:pic>
    </p:spTree>
    <p:extLst>
      <p:ext uri="{BB962C8B-B14F-4D97-AF65-F5344CB8AC3E}">
        <p14:creationId xmlns:p14="http://schemas.microsoft.com/office/powerpoint/2010/main" val="1490147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09600" y="740534"/>
            <a:ext cx="3912637" cy="5483059"/>
          </a:xfrm>
        </p:spPr>
        <p:txBody>
          <a:bodyPr anchor="b">
            <a:normAutofit/>
          </a:bodyPr>
          <a:lstStyle/>
          <a:p>
            <a:r>
              <a:rPr lang="en-GB" dirty="0"/>
              <a:t>SEA Development and History Notes</a:t>
            </a:r>
          </a:p>
        </p:txBody>
      </p:sp>
      <p:sp>
        <p:nvSpPr>
          <p:cNvPr id="3" name="Content Placeholder 2">
            <a:extLst>
              <a:ext uri="{FF2B5EF4-FFF2-40B4-BE49-F238E27FC236}">
                <a16:creationId xmlns:a16="http://schemas.microsoft.com/office/drawing/2014/main" id="{4068F240-6544-17FC-21C1-C60A6E4828C9}"/>
              </a:ext>
            </a:extLst>
          </p:cNvPr>
          <p:cNvSpPr>
            <a:spLocks noGrp="1"/>
          </p:cNvSpPr>
          <p:nvPr>
            <p:ph idx="1"/>
          </p:nvPr>
        </p:nvSpPr>
        <p:spPr>
          <a:xfrm>
            <a:off x="5455920" y="740534"/>
            <a:ext cx="5865224" cy="5483059"/>
          </a:xfrm>
        </p:spPr>
        <p:txBody>
          <a:bodyPr>
            <a:normAutofit fontScale="92500" lnSpcReduction="10000"/>
          </a:bodyPr>
          <a:lstStyle/>
          <a:p>
            <a:r>
              <a:rPr lang="en-GB" sz="1800" dirty="0"/>
              <a:t>The European Union Directive on Environmental Impact Assessments (85/337/EEC) – project based</a:t>
            </a:r>
          </a:p>
          <a:p>
            <a:r>
              <a:rPr lang="en-GB" sz="1800" dirty="0"/>
              <a:t>Local effects • Many environmentally-damaging decisions are made at a strategic level.</a:t>
            </a:r>
          </a:p>
          <a:p>
            <a:pPr marL="0" indent="0">
              <a:buNone/>
            </a:pPr>
            <a:r>
              <a:rPr lang="en-GB" sz="1800" dirty="0"/>
              <a:t> • SEA originated from regional development / land use planning </a:t>
            </a:r>
          </a:p>
          <a:p>
            <a:pPr marL="0" indent="0">
              <a:buNone/>
            </a:pPr>
            <a:r>
              <a:rPr lang="en-GB" sz="1800" dirty="0"/>
              <a:t>• In Europe the Convention on Environmental Impact Assessment in a Transboundary Context the (Espoo Convention) laid the foundations for the introduction of SEA in 1991. </a:t>
            </a:r>
          </a:p>
          <a:p>
            <a:pPr marL="0" indent="0">
              <a:buNone/>
            </a:pPr>
            <a:r>
              <a:rPr lang="en-GB" sz="1800" dirty="0"/>
              <a:t>• In 2003, the Espoo Convention was supplemented by a Protocol on Strategic Environmental Assessment.</a:t>
            </a:r>
          </a:p>
          <a:p>
            <a:pPr marL="0" indent="0">
              <a:buNone/>
            </a:pPr>
            <a:r>
              <a:rPr lang="en-GB" sz="1800" dirty="0"/>
              <a:t> • The European SEA Directive 2001/42/EC required that all member states of the European Union should have ratified the Directive into their own country's law by 21 July 2004.</a:t>
            </a:r>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11/26/2024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10</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03621069-2ECC-99F4-3037-C45A446B78F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152928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ctrTitle"/>
          </p:nvPr>
        </p:nvSpPr>
        <p:spPr>
          <a:xfrm>
            <a:off x="354488" y="257443"/>
            <a:ext cx="7326472" cy="817325"/>
          </a:xfrm>
        </p:spPr>
        <p:txBody>
          <a:bodyPr>
            <a:normAutofit/>
          </a:bodyPr>
          <a:lstStyle/>
          <a:p>
            <a:pPr algn="l"/>
            <a:r>
              <a:rPr lang="en-GB" sz="2700"/>
              <a:t>Hierarchy of Proposal and Assessment</a:t>
            </a:r>
          </a:p>
        </p:txBody>
      </p:sp>
      <p:pic>
        <p:nvPicPr>
          <p:cNvPr id="7" name="Picture 6">
            <a:extLst>
              <a:ext uri="{FF2B5EF4-FFF2-40B4-BE49-F238E27FC236}">
                <a16:creationId xmlns:a16="http://schemas.microsoft.com/office/drawing/2014/main" id="{DAB9C7A7-1CE1-49A5-6968-BB0344630A0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t="22656" r="2" b="3770"/>
          <a:stretch/>
        </p:blipFill>
        <p:spPr>
          <a:xfrm>
            <a:off x="417249" y="1238596"/>
            <a:ext cx="11361029" cy="5203357"/>
          </a:xfrm>
          <a:prstGeom prst="rect">
            <a:avLst/>
          </a:prstGeom>
          <a:noFill/>
        </p:spPr>
      </p:pic>
      <p:sp>
        <p:nvSpPr>
          <p:cNvPr id="14" name="Date Placeholder 8">
            <a:extLst>
              <a:ext uri="{FF2B5EF4-FFF2-40B4-BE49-F238E27FC236}">
                <a16:creationId xmlns:a16="http://schemas.microsoft.com/office/drawing/2014/main" id="{5783A59D-A8D1-5E88-EA5D-9AE47F54368F}"/>
              </a:ext>
            </a:extLst>
          </p:cNvPr>
          <p:cNvSpPr>
            <a:spLocks noGrp="1"/>
          </p:cNvSpPr>
          <p:nvPr>
            <p:ph type="dt" sz="half" idx="10"/>
          </p:nvPr>
        </p:nvSpPr>
        <p:spPr>
          <a:xfrm>
            <a:off x="137160" y="6453002"/>
            <a:ext cx="3494314" cy="365125"/>
          </a:xfrm>
        </p:spPr>
        <p:txBody>
          <a:bodyPr/>
          <a:lstStyle/>
          <a:p>
            <a:pPr>
              <a:spcAft>
                <a:spcPts val="600"/>
              </a:spcAft>
            </a:pPr>
            <a:fld id="{4CC1D1C5-F5B7-424C-86A6-16BE726C587D}" type="datetime1">
              <a:rPr lang="en-US" smtClean="0"/>
              <a:pPr>
                <a:spcAft>
                  <a:spcPts val="600"/>
                </a:spcAft>
              </a:pPr>
              <a:t>11/26/2024</a:t>
            </a:fld>
            <a:endParaRPr lang="en-US"/>
          </a:p>
        </p:txBody>
      </p:sp>
      <p:sp>
        <p:nvSpPr>
          <p:cNvPr id="18" name="Slide Number Placeholder 13">
            <a:extLst>
              <a:ext uri="{FF2B5EF4-FFF2-40B4-BE49-F238E27FC236}">
                <a16:creationId xmlns:a16="http://schemas.microsoft.com/office/drawing/2014/main" id="{65F0D33F-9CA5-0E7D-1206-022DC5E56F2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a:t>
            </a:fld>
            <a:endParaRPr lang="en-US"/>
          </a:p>
        </p:txBody>
      </p:sp>
      <p:sp>
        <p:nvSpPr>
          <p:cNvPr id="8" name="Footer Placeholder 15">
            <a:extLst>
              <a:ext uri="{FF2B5EF4-FFF2-40B4-BE49-F238E27FC236}">
                <a16:creationId xmlns:a16="http://schemas.microsoft.com/office/drawing/2014/main" id="{2D532E47-1BD6-774E-36BF-34BB9693116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658068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4D3035-7316-9AA3-EC29-97D6EE85243D}"/>
              </a:ext>
            </a:extLst>
          </p:cNvPr>
          <p:cNvSpPr>
            <a:spLocks noGrp="1"/>
          </p:cNvSpPr>
          <p:nvPr>
            <p:ph idx="1"/>
          </p:nvPr>
        </p:nvSpPr>
        <p:spPr>
          <a:xfrm>
            <a:off x="612647" y="5882326"/>
            <a:ext cx="1432969" cy="427034"/>
          </a:xfrm>
        </p:spPr>
        <p:txBody>
          <a:bodyPr>
            <a:normAutofit fontScale="70000" lnSpcReduction="20000"/>
          </a:bodyPr>
          <a:lstStyle/>
          <a:p>
            <a:r>
              <a:rPr lang="en-GB" dirty="0">
                <a:hlinkClick r:id="rId2"/>
              </a:rPr>
              <a:t>SEA - Eia.nl</a:t>
            </a:r>
            <a:endParaRPr lang="en-GB" dirty="0"/>
          </a:p>
        </p:txBody>
      </p:sp>
      <p:pic>
        <p:nvPicPr>
          <p:cNvPr id="2050" name="Picture 2">
            <a:extLst>
              <a:ext uri="{FF2B5EF4-FFF2-40B4-BE49-F238E27FC236}">
                <a16:creationId xmlns:a16="http://schemas.microsoft.com/office/drawing/2014/main" id="{BD4A333E-A645-969F-CC59-4F31E9A769D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243926" y="176981"/>
            <a:ext cx="9948074" cy="6612193"/>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15">
            <a:extLst>
              <a:ext uri="{FF2B5EF4-FFF2-40B4-BE49-F238E27FC236}">
                <a16:creationId xmlns:a16="http://schemas.microsoft.com/office/drawing/2014/main" id="{D743E27F-F4AF-F94D-483D-1340E6E310D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391534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SEA and Biodiversity?</a:t>
            </a:r>
          </a:p>
        </p:txBody>
      </p:sp>
      <p:sp>
        <p:nvSpPr>
          <p:cNvPr id="4" name="TextBox 3">
            <a:extLst>
              <a:ext uri="{FF2B5EF4-FFF2-40B4-BE49-F238E27FC236}">
                <a16:creationId xmlns:a16="http://schemas.microsoft.com/office/drawing/2014/main" id="{B7E9453D-96FE-9AA0-7937-4FF21008ECE4}"/>
              </a:ext>
            </a:extLst>
          </p:cNvPr>
          <p:cNvSpPr txBox="1"/>
          <p:nvPr/>
        </p:nvSpPr>
        <p:spPr>
          <a:xfrm>
            <a:off x="394636" y="2316480"/>
            <a:ext cx="4254366"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Help ensure biodiversity objectives are built into plans. </a:t>
            </a:r>
          </a:p>
          <a:p>
            <a:pPr indent="-228600">
              <a:lnSpc>
                <a:spcPct val="120000"/>
              </a:lnSpc>
              <a:spcAft>
                <a:spcPts val="600"/>
              </a:spcAft>
              <a:buFont typeface="Arial" panose="020B0604020202020204" pitchFamily="34" charset="0"/>
              <a:buChar char="•"/>
            </a:pPr>
            <a:r>
              <a:rPr lang="en-US" dirty="0"/>
              <a:t>Closer department working – Planning </a:t>
            </a:r>
            <a:r>
              <a:rPr lang="en-US" dirty="0" err="1"/>
              <a:t>Dpt</a:t>
            </a:r>
            <a:r>
              <a:rPr lang="en-US" dirty="0"/>
              <a:t> </a:t>
            </a:r>
          </a:p>
          <a:p>
            <a:pPr>
              <a:lnSpc>
                <a:spcPct val="120000"/>
              </a:lnSpc>
              <a:spcAft>
                <a:spcPts val="600"/>
              </a:spcAft>
            </a:pPr>
            <a:r>
              <a:rPr lang="en-US" dirty="0"/>
              <a:t>• Identify and evaluate alternatives to proposals that may be better for biodiversity</a:t>
            </a:r>
          </a:p>
          <a:p>
            <a:pPr>
              <a:lnSpc>
                <a:spcPct val="120000"/>
              </a:lnSpc>
              <a:spcAft>
                <a:spcPts val="600"/>
              </a:spcAft>
            </a:pPr>
            <a:r>
              <a:rPr lang="en-US" dirty="0"/>
              <a:t> • Present recommendations to avoid and reduce identified impacts and safeguard biodiversity (RSPB, 2004).</a:t>
            </a:r>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a:p>
        </p:txBody>
      </p:sp>
      <p:pic>
        <p:nvPicPr>
          <p:cNvPr id="6" name="Picture 5" descr="Hedge maze">
            <a:extLst>
              <a:ext uri="{FF2B5EF4-FFF2-40B4-BE49-F238E27FC236}">
                <a16:creationId xmlns:a16="http://schemas.microsoft.com/office/drawing/2014/main" id="{24EB81B3-43B0-749E-2911-B876CD0CDE4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13</a:t>
            </a:fld>
            <a:endParaRPr lang="en-US">
              <a:solidFill>
                <a:srgbClr val="FFFFFF"/>
              </a:solidFill>
              <a:effectLst>
                <a:outerShdw blurRad="38100" dist="38100" dir="2700000" algn="tl">
                  <a:srgbClr val="000000">
                    <a:alpha val="43137"/>
                  </a:srgbClr>
                </a:outerShdw>
              </a:effectLst>
            </a:endParaRPr>
          </a:p>
        </p:txBody>
      </p:sp>
      <p:sp>
        <p:nvSpPr>
          <p:cNvPr id="5" name="Footer Placeholder 15">
            <a:extLst>
              <a:ext uri="{FF2B5EF4-FFF2-40B4-BE49-F238E27FC236}">
                <a16:creationId xmlns:a16="http://schemas.microsoft.com/office/drawing/2014/main" id="{BCA37D1B-CA75-A2ED-F5F0-AD0361CFDE8B}"/>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8" name="Footer Placeholder 15">
            <a:extLst>
              <a:ext uri="{FF2B5EF4-FFF2-40B4-BE49-F238E27FC236}">
                <a16:creationId xmlns:a16="http://schemas.microsoft.com/office/drawing/2014/main" id="{CEB7E24E-8F95-D862-4729-7410ABF5EE6A}"/>
              </a:ext>
            </a:extLst>
          </p:cNvPr>
          <p:cNvSpPr txBox="1">
            <a:spLocks/>
          </p:cNvSpPr>
          <p:nvPr/>
        </p:nvSpPr>
        <p:spPr>
          <a:xfrm>
            <a:off x="9028921" y="6605402"/>
            <a:ext cx="2805405"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ACBA 7004</a:t>
            </a:r>
            <a:endParaRPr lang="en-US" dirty="0"/>
          </a:p>
        </p:txBody>
      </p:sp>
    </p:spTree>
    <p:extLst>
      <p:ext uri="{BB962C8B-B14F-4D97-AF65-F5344CB8AC3E}">
        <p14:creationId xmlns:p14="http://schemas.microsoft.com/office/powerpoint/2010/main" val="2231799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24668" y="1007309"/>
            <a:ext cx="4497094" cy="1608479"/>
          </a:xfrm>
        </p:spPr>
        <p:txBody>
          <a:bodyPr vert="horz" lIns="91440" tIns="45720" rIns="91440" bIns="45720" rtlCol="0" anchor="b">
            <a:normAutofit/>
          </a:bodyPr>
          <a:lstStyle/>
          <a:p>
            <a:r>
              <a:rPr lang="en-US" b="1" kern="1200" dirty="0">
                <a:solidFill>
                  <a:schemeClr val="tx1"/>
                </a:solidFill>
                <a:latin typeface="+mj-lt"/>
                <a:ea typeface="+mj-ea"/>
                <a:cs typeface="+mj-cs"/>
              </a:rPr>
              <a:t>SEA and Environmental Protection</a:t>
            </a:r>
          </a:p>
        </p:txBody>
      </p:sp>
      <p:sp>
        <p:nvSpPr>
          <p:cNvPr id="4" name="TextBox 3">
            <a:extLst>
              <a:ext uri="{FF2B5EF4-FFF2-40B4-BE49-F238E27FC236}">
                <a16:creationId xmlns:a16="http://schemas.microsoft.com/office/drawing/2014/main" id="{B7E9453D-96FE-9AA0-7937-4FF21008ECE4}"/>
              </a:ext>
            </a:extLst>
          </p:cNvPr>
          <p:cNvSpPr txBox="1"/>
          <p:nvPr/>
        </p:nvSpPr>
        <p:spPr>
          <a:xfrm>
            <a:off x="624667" y="2791641"/>
            <a:ext cx="5323745" cy="3782414"/>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600" dirty="0"/>
              <a:t>SEA is intended to help achieve a high level of environmental protection.</a:t>
            </a:r>
          </a:p>
          <a:p>
            <a:pPr indent="-228600">
              <a:lnSpc>
                <a:spcPct val="110000"/>
              </a:lnSpc>
              <a:spcAft>
                <a:spcPts val="600"/>
              </a:spcAft>
              <a:buFont typeface="Arial" panose="020B0604020202020204" pitchFamily="34" charset="0"/>
              <a:buChar char="•"/>
            </a:pPr>
            <a:endParaRPr lang="en-US" sz="1600" dirty="0"/>
          </a:p>
          <a:p>
            <a:pPr indent="-228600">
              <a:lnSpc>
                <a:spcPct val="110000"/>
              </a:lnSpc>
              <a:spcAft>
                <a:spcPts val="600"/>
              </a:spcAft>
              <a:buFont typeface="Arial" panose="020B0604020202020204" pitchFamily="34" charset="0"/>
              <a:buChar char="•"/>
            </a:pPr>
            <a:r>
              <a:rPr lang="en-US" sz="1600" dirty="0"/>
              <a:t> 1. </a:t>
            </a:r>
            <a:r>
              <a:rPr lang="en-US" sz="1600" b="1" dirty="0"/>
              <a:t>The precautionary principle </a:t>
            </a:r>
            <a:r>
              <a:rPr lang="en-US" sz="1600" dirty="0"/>
              <a:t>implies </a:t>
            </a:r>
            <a:r>
              <a:rPr lang="en-US" sz="1600" dirty="0" err="1"/>
              <a:t>favouring</a:t>
            </a:r>
            <a:r>
              <a:rPr lang="en-US" sz="1600" dirty="0"/>
              <a:t> biodiversity protection where certainty of impact is lacking. Or, where adverse impacts are identified, but not enough data to confirm ‘no significant impact’.</a:t>
            </a:r>
          </a:p>
          <a:p>
            <a:pPr indent="-228600">
              <a:lnSpc>
                <a:spcPct val="110000"/>
              </a:lnSpc>
              <a:spcAft>
                <a:spcPts val="600"/>
              </a:spcAft>
              <a:buFont typeface="Arial" panose="020B0604020202020204" pitchFamily="34" charset="0"/>
              <a:buChar char="•"/>
            </a:pPr>
            <a:endParaRPr lang="en-US" sz="1600" dirty="0"/>
          </a:p>
          <a:p>
            <a:pPr indent="-228600">
              <a:lnSpc>
                <a:spcPct val="110000"/>
              </a:lnSpc>
              <a:spcAft>
                <a:spcPts val="600"/>
              </a:spcAft>
              <a:buFont typeface="Arial" panose="020B0604020202020204" pitchFamily="34" charset="0"/>
              <a:buChar char="•"/>
            </a:pPr>
            <a:r>
              <a:rPr lang="en-US" sz="1600" dirty="0"/>
              <a:t> 2. The </a:t>
            </a:r>
            <a:r>
              <a:rPr lang="en-US" sz="1600" b="1" dirty="0"/>
              <a:t>‘no net loss’ </a:t>
            </a:r>
            <a:r>
              <a:rPr lang="en-US" sz="1600" dirty="0"/>
              <a:t>principle requires the status quo to be maintained in terms of quantitative and qualitative aspects of biodiversity (how much is there, how it is structured and distributed). </a:t>
            </a:r>
          </a:p>
        </p:txBody>
      </p:sp>
      <p:pic>
        <p:nvPicPr>
          <p:cNvPr id="6" name="Picture 5" descr="A big wave in the sea">
            <a:extLst>
              <a:ext uri="{FF2B5EF4-FFF2-40B4-BE49-F238E27FC236}">
                <a16:creationId xmlns:a16="http://schemas.microsoft.com/office/drawing/2014/main" id="{098FE9DE-5BE4-A7DE-0DA3-8437FBF76901}"/>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138535" y="794406"/>
            <a:ext cx="5244168" cy="5244168"/>
          </a:xfrm>
          <a:custGeom>
            <a:avLst/>
            <a:gdLst/>
            <a:ahLst/>
            <a:cxnLst/>
            <a:rect l="l" t="t" r="r" b="b"/>
            <a:pathLst>
              <a:path w="5244168" h="5244168">
                <a:moveTo>
                  <a:pt x="2622084" y="0"/>
                </a:moveTo>
                <a:cubicBezTo>
                  <a:pt x="4070221" y="0"/>
                  <a:pt x="5244168" y="1173947"/>
                  <a:pt x="5244168" y="2622084"/>
                </a:cubicBezTo>
                <a:cubicBezTo>
                  <a:pt x="5244168" y="4070221"/>
                  <a:pt x="4070221" y="5244168"/>
                  <a:pt x="2622084" y="5244168"/>
                </a:cubicBezTo>
                <a:cubicBezTo>
                  <a:pt x="1173947" y="5244168"/>
                  <a:pt x="0" y="4070221"/>
                  <a:pt x="0" y="2622084"/>
                </a:cubicBezTo>
                <a:cubicBezTo>
                  <a:pt x="0" y="1173947"/>
                  <a:pt x="1173947" y="0"/>
                  <a:pt x="2622084" y="0"/>
                </a:cubicBezTo>
                <a:close/>
              </a:path>
            </a:pathLst>
          </a:custGeom>
          <a:noFill/>
        </p:spPr>
      </p:pic>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11/26/2024</a:t>
            </a:fld>
            <a:endParaRPr lang="en-US"/>
          </a:p>
        </p:txBody>
      </p:sp>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14</a:t>
            </a:fld>
            <a:endParaRPr lang="en-US">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20DC111C-7BED-7D55-D90A-829E15DAE7D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907714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09602" y="1396999"/>
            <a:ext cx="2786388" cy="2032001"/>
          </a:xfrm>
        </p:spPr>
        <p:txBody>
          <a:bodyPr vert="horz" lIns="91440" tIns="45720" rIns="91440" bIns="45720" rtlCol="0" anchor="t">
            <a:normAutofit/>
          </a:bodyPr>
          <a:lstStyle/>
          <a:p>
            <a:r>
              <a:rPr lang="en-US" sz="2800" b="1" kern="1200">
                <a:solidFill>
                  <a:schemeClr val="tx1"/>
                </a:solidFill>
                <a:latin typeface="+mj-lt"/>
                <a:ea typeface="+mj-ea"/>
                <a:cs typeface="+mj-cs"/>
              </a:rPr>
              <a:t>Strategic Environmental Assessment</a:t>
            </a:r>
          </a:p>
        </p:txBody>
      </p:sp>
      <p:sp>
        <p:nvSpPr>
          <p:cNvPr id="4" name="TextBox 3">
            <a:extLst>
              <a:ext uri="{FF2B5EF4-FFF2-40B4-BE49-F238E27FC236}">
                <a16:creationId xmlns:a16="http://schemas.microsoft.com/office/drawing/2014/main" id="{B7E9453D-96FE-9AA0-7937-4FF21008ECE4}"/>
              </a:ext>
            </a:extLst>
          </p:cNvPr>
          <p:cNvSpPr txBox="1"/>
          <p:nvPr/>
        </p:nvSpPr>
        <p:spPr>
          <a:xfrm>
            <a:off x="3980408" y="1483360"/>
            <a:ext cx="7013171" cy="4430096"/>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2000" dirty="0"/>
              <a:t>Designated sites are important at a number of stages in the SEA process, including </a:t>
            </a:r>
            <a:r>
              <a:rPr lang="en-US" sz="2000" b="1" dirty="0"/>
              <a:t>screening</a:t>
            </a:r>
            <a:r>
              <a:rPr lang="en-US" sz="2000" dirty="0"/>
              <a:t> (determining the need for SEA),</a:t>
            </a:r>
            <a:r>
              <a:rPr lang="en-US" sz="2000" b="1" dirty="0"/>
              <a:t> scoping </a:t>
            </a:r>
            <a:r>
              <a:rPr lang="en-US" sz="2000" dirty="0"/>
              <a:t>(agreeing the scope of the study), </a:t>
            </a:r>
            <a:r>
              <a:rPr lang="en-US" sz="2000" b="1" dirty="0"/>
              <a:t>developing and selecting alternatives and designing mitigation</a:t>
            </a:r>
            <a:r>
              <a:rPr lang="en-US" sz="2000" dirty="0"/>
              <a:t>. Plan alternatives that are likely to damage a designated site should not be selected, or should be selected only for reasons of overriding public interest if effective, proven mitigation or compensation is possible. </a:t>
            </a:r>
            <a:r>
              <a:rPr lang="en-US" sz="2000" b="1" dirty="0"/>
              <a:t>Mitigation proposals </a:t>
            </a:r>
            <a:r>
              <a:rPr lang="en-US" sz="2000" dirty="0"/>
              <a:t>for unavoidable impacts on designated sites must ensure that the integrity of these sites and the viability of their habitats and species populations is maintained or restored.</a:t>
            </a:r>
          </a:p>
        </p:txBody>
      </p:sp>
      <p:sp>
        <p:nvSpPr>
          <p:cNvPr id="9"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11/26/2024</a:t>
            </a:fld>
            <a:endParaRPr lang="en-US"/>
          </a:p>
        </p:txBody>
      </p:sp>
      <p:sp>
        <p:nvSpPr>
          <p:cNvPr id="13"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15</a:t>
            </a:fld>
            <a:endParaRPr lang="en-US"/>
          </a:p>
        </p:txBody>
      </p:sp>
      <p:sp>
        <p:nvSpPr>
          <p:cNvPr id="3" name="Footer Placeholder 15">
            <a:extLst>
              <a:ext uri="{FF2B5EF4-FFF2-40B4-BE49-F238E27FC236}">
                <a16:creationId xmlns:a16="http://schemas.microsoft.com/office/drawing/2014/main" id="{B6BDE519-2EBD-06BB-BF02-099B4C97C01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004723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EIA v SEA</a:t>
            </a:r>
          </a:p>
        </p:txBody>
      </p:sp>
      <p:sp>
        <p:nvSpPr>
          <p:cNvPr id="7" name="TextBox 6">
            <a:extLst>
              <a:ext uri="{FF2B5EF4-FFF2-40B4-BE49-F238E27FC236}">
                <a16:creationId xmlns:a16="http://schemas.microsoft.com/office/drawing/2014/main" id="{CD0A31E4-960D-E60C-B650-6548D3874A75}"/>
              </a:ext>
            </a:extLst>
          </p:cNvPr>
          <p:cNvSpPr txBox="1"/>
          <p:nvPr/>
        </p:nvSpPr>
        <p:spPr>
          <a:xfrm>
            <a:off x="308008" y="1799924"/>
            <a:ext cx="4119613" cy="4638976"/>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sz="2000" dirty="0"/>
              <a:t>An SEA is conducted before a corresponding EIA is undertaken. </a:t>
            </a:r>
          </a:p>
          <a:p>
            <a:pPr indent="-228600">
              <a:lnSpc>
                <a:spcPct val="120000"/>
              </a:lnSpc>
              <a:spcAft>
                <a:spcPts val="600"/>
              </a:spcAft>
              <a:buFont typeface="Arial" panose="020B0604020202020204" pitchFamily="34" charset="0"/>
              <a:buChar char="•"/>
            </a:pPr>
            <a:r>
              <a:rPr lang="en-US" sz="2000" dirty="0"/>
              <a:t> Information on the environmental impact of a plan can cascade down through the tiers of decision making and can be used in an EIA at a later stage.</a:t>
            </a:r>
          </a:p>
          <a:p>
            <a:pPr>
              <a:lnSpc>
                <a:spcPct val="120000"/>
              </a:lnSpc>
              <a:spcAft>
                <a:spcPts val="600"/>
              </a:spcAft>
            </a:pPr>
            <a:r>
              <a:rPr lang="en-US" sz="2000" dirty="0"/>
              <a:t> • SEAs help in the preparation of an EIA but do not remove the need for one</a:t>
            </a:r>
          </a:p>
        </p:txBody>
      </p:sp>
      <p:sp>
        <p:nvSpPr>
          <p:cNvPr id="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a:p>
        </p:txBody>
      </p:sp>
      <p:sp>
        <p:nvSpPr>
          <p:cNvPr id="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16</a:t>
            </a:fld>
            <a:endParaRPr lang="en-US">
              <a:solidFill>
                <a:srgbClr val="FFFFFF"/>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334BBFE1-2476-D704-DB24-9A3CCC4C60E5}"/>
              </a:ext>
            </a:extLst>
          </p:cNvPr>
          <p:cNvPicPr>
            <a:picLocks noChangeAspect="1"/>
          </p:cNvPicPr>
          <p:nvPr/>
        </p:nvPicPr>
        <p:blipFill rotWithShape="1">
          <a:blip r:embed="rId2"/>
          <a:srcRect l="22273" t="22456" r="25797" b="21403"/>
          <a:stretch/>
        </p:blipFill>
        <p:spPr>
          <a:xfrm>
            <a:off x="4662671" y="924027"/>
            <a:ext cx="7398698" cy="5332395"/>
          </a:xfrm>
          <a:prstGeom prst="rect">
            <a:avLst/>
          </a:prstGeom>
        </p:spPr>
      </p:pic>
      <p:sp>
        <p:nvSpPr>
          <p:cNvPr id="6" name="Footer Placeholder 15">
            <a:extLst>
              <a:ext uri="{FF2B5EF4-FFF2-40B4-BE49-F238E27FC236}">
                <a16:creationId xmlns:a16="http://schemas.microsoft.com/office/drawing/2014/main" id="{A85BE7A2-25D7-547B-A4E2-F499269B2B1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559430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p:txBody>
          <a:bodyPr/>
          <a:lstStyle/>
          <a:p>
            <a:r>
              <a:rPr lang="en-GB" dirty="0"/>
              <a:t>Differences between SEA and EIA</a:t>
            </a:r>
          </a:p>
        </p:txBody>
      </p:sp>
      <p:pic>
        <p:nvPicPr>
          <p:cNvPr id="5" name="Picture 4">
            <a:extLst>
              <a:ext uri="{FF2B5EF4-FFF2-40B4-BE49-F238E27FC236}">
                <a16:creationId xmlns:a16="http://schemas.microsoft.com/office/drawing/2014/main" id="{F4305A3B-478C-CF16-21CC-D6B2B7BB06D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83458" y="1680898"/>
            <a:ext cx="11089684" cy="5085245"/>
          </a:xfrm>
          <a:prstGeom prst="rect">
            <a:avLst/>
          </a:prstGeom>
        </p:spPr>
      </p:pic>
      <p:sp>
        <p:nvSpPr>
          <p:cNvPr id="6" name="Footer Placeholder 15">
            <a:extLst>
              <a:ext uri="{FF2B5EF4-FFF2-40B4-BE49-F238E27FC236}">
                <a16:creationId xmlns:a16="http://schemas.microsoft.com/office/drawing/2014/main" id="{F2E924FC-417A-9D09-F1C6-F282506BA96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548263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p:txBody>
          <a:bodyPr/>
          <a:lstStyle/>
          <a:p>
            <a:r>
              <a:rPr lang="en-GB" dirty="0"/>
              <a:t>Differences between SEA and EIA</a:t>
            </a:r>
          </a:p>
        </p:txBody>
      </p:sp>
      <p:pic>
        <p:nvPicPr>
          <p:cNvPr id="4" name="Picture 3">
            <a:extLst>
              <a:ext uri="{FF2B5EF4-FFF2-40B4-BE49-F238E27FC236}">
                <a16:creationId xmlns:a16="http://schemas.microsoft.com/office/drawing/2014/main" id="{4E805E8D-432D-08AF-3B02-F5E78D792517}"/>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71948" y="1497446"/>
            <a:ext cx="11248104" cy="5178657"/>
          </a:xfrm>
          <a:prstGeom prst="rect">
            <a:avLst/>
          </a:prstGeom>
        </p:spPr>
      </p:pic>
      <p:sp>
        <p:nvSpPr>
          <p:cNvPr id="6" name="Footer Placeholder 15">
            <a:extLst>
              <a:ext uri="{FF2B5EF4-FFF2-40B4-BE49-F238E27FC236}">
                <a16:creationId xmlns:a16="http://schemas.microsoft.com/office/drawing/2014/main" id="{E72A2633-75D8-2831-7B99-4BB5849A2F8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65533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1351195" y="391615"/>
            <a:ext cx="6471023" cy="4132257"/>
          </a:xfrm>
        </p:spPr>
        <p:txBody>
          <a:bodyPr vert="horz" lIns="91440" tIns="45720" rIns="91440" bIns="45720" rtlCol="0" anchor="t">
            <a:normAutofit/>
          </a:bodyPr>
          <a:lstStyle/>
          <a:p>
            <a:pPr algn="r"/>
            <a:r>
              <a:rPr lang="en-US" b="1" kern="1200" dirty="0">
                <a:solidFill>
                  <a:schemeClr val="tx1"/>
                </a:solidFill>
                <a:latin typeface="+mj-lt"/>
                <a:ea typeface="+mj-ea"/>
                <a:cs typeface="+mj-cs"/>
              </a:rPr>
              <a:t>Process of the SEA</a:t>
            </a:r>
          </a:p>
        </p:txBody>
      </p:sp>
      <p:sp>
        <p:nvSpPr>
          <p:cNvPr id="7" name="TextBox 6">
            <a:extLst>
              <a:ext uri="{FF2B5EF4-FFF2-40B4-BE49-F238E27FC236}">
                <a16:creationId xmlns:a16="http://schemas.microsoft.com/office/drawing/2014/main" id="{CD0A31E4-960D-E60C-B650-6548D3874A75}"/>
              </a:ext>
            </a:extLst>
          </p:cNvPr>
          <p:cNvSpPr txBox="1"/>
          <p:nvPr/>
        </p:nvSpPr>
        <p:spPr>
          <a:xfrm>
            <a:off x="664143" y="1350431"/>
            <a:ext cx="11232682" cy="4157138"/>
          </a:xfr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r>
              <a:rPr lang="en-US" sz="2000" dirty="0"/>
              <a:t>The structure of SEA (under the Directive) is based on the following phases:</a:t>
            </a:r>
          </a:p>
          <a:p>
            <a:pPr indent="-228600">
              <a:lnSpc>
                <a:spcPct val="110000"/>
              </a:lnSpc>
              <a:spcAft>
                <a:spcPts val="600"/>
              </a:spcAft>
              <a:buFont typeface="Arial" panose="020B0604020202020204" pitchFamily="34" charset="0"/>
              <a:buChar char="•"/>
            </a:pPr>
            <a:r>
              <a:rPr lang="en-US" sz="2000" dirty="0"/>
              <a:t> 1. "</a:t>
            </a:r>
            <a:r>
              <a:rPr lang="en-US" sz="2000" b="1" dirty="0"/>
              <a:t>Screening</a:t>
            </a:r>
            <a:r>
              <a:rPr lang="en-US" sz="2000" dirty="0"/>
              <a:t>", investigation of whether the plan or </a:t>
            </a:r>
            <a:r>
              <a:rPr lang="en-US" sz="2000" dirty="0" err="1"/>
              <a:t>programme</a:t>
            </a:r>
            <a:r>
              <a:rPr lang="en-US" sz="2000" dirty="0"/>
              <a:t> falls under the SEA legislation </a:t>
            </a:r>
          </a:p>
          <a:p>
            <a:pPr indent="-228600">
              <a:lnSpc>
                <a:spcPct val="110000"/>
              </a:lnSpc>
              <a:spcAft>
                <a:spcPts val="600"/>
              </a:spcAft>
              <a:buFont typeface="Arial" panose="020B0604020202020204" pitchFamily="34" charset="0"/>
              <a:buChar char="•"/>
            </a:pPr>
            <a:r>
              <a:rPr lang="en-US" sz="2000" dirty="0"/>
              <a:t>2. "</a:t>
            </a:r>
            <a:r>
              <a:rPr lang="en-US" sz="2000" b="1" dirty="0"/>
              <a:t>Scoping</a:t>
            </a:r>
            <a:r>
              <a:rPr lang="en-US" sz="2000" dirty="0"/>
              <a:t>", defining the boundaries of investigation, assessment and assumptions required, </a:t>
            </a:r>
          </a:p>
          <a:p>
            <a:pPr indent="-228600">
              <a:lnSpc>
                <a:spcPct val="110000"/>
              </a:lnSpc>
              <a:spcAft>
                <a:spcPts val="600"/>
              </a:spcAft>
              <a:buFont typeface="Arial" panose="020B0604020202020204" pitchFamily="34" charset="0"/>
              <a:buChar char="•"/>
            </a:pPr>
            <a:r>
              <a:rPr lang="en-US" sz="2000" dirty="0"/>
              <a:t>3. "</a:t>
            </a:r>
            <a:r>
              <a:rPr lang="en-US" sz="2000" b="1" dirty="0"/>
              <a:t>Documentation of the state of the environment</a:t>
            </a:r>
            <a:r>
              <a:rPr lang="en-US" sz="2000" dirty="0"/>
              <a:t>", effectively a baseline on which to base judgments, </a:t>
            </a:r>
          </a:p>
          <a:p>
            <a:pPr indent="-228600">
              <a:lnSpc>
                <a:spcPct val="110000"/>
              </a:lnSpc>
              <a:spcAft>
                <a:spcPts val="600"/>
              </a:spcAft>
              <a:buFont typeface="Arial" panose="020B0604020202020204" pitchFamily="34" charset="0"/>
              <a:buChar char="•"/>
            </a:pPr>
            <a:r>
              <a:rPr lang="en-US" sz="2000" dirty="0"/>
              <a:t>4. "</a:t>
            </a:r>
            <a:r>
              <a:rPr lang="en-US" sz="2000" b="1" dirty="0"/>
              <a:t>Determination of the likely environmental impacts</a:t>
            </a:r>
            <a:r>
              <a:rPr lang="en-US" sz="2000" dirty="0"/>
              <a:t>", - Direction of Change rather than firm figures </a:t>
            </a:r>
          </a:p>
          <a:p>
            <a:pPr indent="-228600">
              <a:lnSpc>
                <a:spcPct val="110000"/>
              </a:lnSpc>
              <a:spcAft>
                <a:spcPts val="600"/>
              </a:spcAft>
              <a:buFont typeface="Arial" panose="020B0604020202020204" pitchFamily="34" charset="0"/>
              <a:buChar char="•"/>
            </a:pPr>
            <a:r>
              <a:rPr lang="en-US" sz="2000" dirty="0"/>
              <a:t>5. </a:t>
            </a:r>
            <a:r>
              <a:rPr lang="en-US" sz="2000" b="1" dirty="0"/>
              <a:t>Public consultation</a:t>
            </a:r>
          </a:p>
          <a:p>
            <a:pPr indent="-228600">
              <a:lnSpc>
                <a:spcPct val="110000"/>
              </a:lnSpc>
              <a:spcAft>
                <a:spcPts val="600"/>
              </a:spcAft>
              <a:buFont typeface="Arial" panose="020B0604020202020204" pitchFamily="34" charset="0"/>
              <a:buChar char="•"/>
            </a:pPr>
            <a:r>
              <a:rPr lang="en-US" sz="2000" b="1" dirty="0"/>
              <a:t> </a:t>
            </a:r>
            <a:r>
              <a:rPr lang="en-US" sz="2000" dirty="0"/>
              <a:t>6. Influencing "</a:t>
            </a:r>
            <a:r>
              <a:rPr lang="en-US" sz="2000" b="1" dirty="0"/>
              <a:t>Decision taking</a:t>
            </a:r>
            <a:r>
              <a:rPr lang="en-US" sz="2000" dirty="0"/>
              <a:t>" based on the assessment </a:t>
            </a:r>
          </a:p>
          <a:p>
            <a:pPr indent="-228600">
              <a:lnSpc>
                <a:spcPct val="110000"/>
              </a:lnSpc>
              <a:spcAft>
                <a:spcPts val="600"/>
              </a:spcAft>
              <a:buFont typeface="Arial" panose="020B0604020202020204" pitchFamily="34" charset="0"/>
              <a:buChar char="•"/>
            </a:pPr>
            <a:r>
              <a:rPr lang="en-US" sz="2000" dirty="0"/>
              <a:t>7. Monitoring of the effects of plans and </a:t>
            </a:r>
            <a:r>
              <a:rPr lang="en-US" sz="2000" dirty="0" err="1"/>
              <a:t>programmes</a:t>
            </a:r>
            <a:r>
              <a:rPr lang="en-US" sz="2000" dirty="0"/>
              <a:t> after their implementation.</a:t>
            </a:r>
          </a:p>
        </p:txBody>
      </p:sp>
      <p:sp>
        <p:nvSpPr>
          <p:cNvPr id="12" name="Date Placeholder 3">
            <a:extLst>
              <a:ext uri="{FF2B5EF4-FFF2-40B4-BE49-F238E27FC236}">
                <a16:creationId xmlns:a16="http://schemas.microsoft.com/office/drawing/2014/main" id="{BB22FCC8-3D16-52CB-A015-ACB8A32E3382}"/>
              </a:ext>
            </a:extLst>
          </p:cNvPr>
          <p:cNvSpPr>
            <a:spLocks noGrp="1"/>
          </p:cNvSpPr>
          <p:nvPr>
            <p:ph type="dt" sz="half" idx="10"/>
          </p:nvPr>
        </p:nvSpPr>
        <p:spPr>
          <a:xfrm>
            <a:off x="137160" y="6453002"/>
            <a:ext cx="3494314" cy="365125"/>
          </a:xfrm>
        </p:spPr>
        <p:txBody>
          <a:bodyPr/>
          <a:lstStyle/>
          <a:p>
            <a:pPr>
              <a:spcAft>
                <a:spcPts val="600"/>
              </a:spcAft>
            </a:pPr>
            <a:fld id="{5A5C90DC-DB5C-4C88-86F1-8EA0ACFEB7F6}" type="datetime1">
              <a:rPr lang="en-US" smtClean="0"/>
              <a:pPr>
                <a:spcAft>
                  <a:spcPts val="600"/>
                </a:spcAft>
              </a:pPr>
              <a:t>11/26/2024</a:t>
            </a:fld>
            <a:endParaRPr lang="en-US"/>
          </a:p>
        </p:txBody>
      </p:sp>
      <p:sp>
        <p:nvSpPr>
          <p:cNvPr id="16"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19</a:t>
            </a:fld>
            <a:endParaRPr lang="en-US"/>
          </a:p>
        </p:txBody>
      </p:sp>
      <p:sp>
        <p:nvSpPr>
          <p:cNvPr id="3" name="Footer Placeholder 15">
            <a:extLst>
              <a:ext uri="{FF2B5EF4-FFF2-40B4-BE49-F238E27FC236}">
                <a16:creationId xmlns:a16="http://schemas.microsoft.com/office/drawing/2014/main" id="{EA8BFF06-DD4A-4198-0C11-351CAC42FB5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9966607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09600" y="740534"/>
            <a:ext cx="3912637" cy="5483059"/>
          </a:xfrm>
        </p:spPr>
        <p:txBody>
          <a:bodyPr vert="horz" lIns="91440" tIns="45720" rIns="91440" bIns="45720" rtlCol="0" anchor="b">
            <a:normAutofit/>
          </a:bodyPr>
          <a:lstStyle/>
          <a:p>
            <a:r>
              <a:rPr lang="en-US" b="1" kern="1200" dirty="0">
                <a:solidFill>
                  <a:schemeClr val="tx1"/>
                </a:solidFill>
                <a:latin typeface="+mj-lt"/>
                <a:ea typeface="+mj-ea"/>
                <a:cs typeface="+mj-cs"/>
              </a:rPr>
              <a:t>Mandatory Requirements</a:t>
            </a:r>
          </a:p>
        </p:txBody>
      </p:sp>
      <p:sp>
        <p:nvSpPr>
          <p:cNvPr id="7" name="TextBox 6">
            <a:extLst>
              <a:ext uri="{FF2B5EF4-FFF2-40B4-BE49-F238E27FC236}">
                <a16:creationId xmlns:a16="http://schemas.microsoft.com/office/drawing/2014/main" id="{CD0A31E4-960D-E60C-B650-6548D3874A75}"/>
              </a:ext>
            </a:extLst>
          </p:cNvPr>
          <p:cNvSpPr txBox="1"/>
          <p:nvPr/>
        </p:nvSpPr>
        <p:spPr>
          <a:xfrm>
            <a:off x="5455920" y="740534"/>
            <a:ext cx="5865224" cy="5483059"/>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Article 3(2) makes SEA </a:t>
            </a:r>
            <a:r>
              <a:rPr lang="en-US" b="1" u="sng" dirty="0"/>
              <a:t>mandatory</a:t>
            </a:r>
            <a:r>
              <a:rPr lang="en-US" dirty="0"/>
              <a:t> for plans and </a:t>
            </a:r>
            <a:r>
              <a:rPr lang="en-US" dirty="0" err="1"/>
              <a:t>programmes</a:t>
            </a:r>
            <a:r>
              <a:rPr lang="en-US" dirty="0"/>
              <a:t>: a) which are prepared for agriculture, forestry, fisheries, energy, industry, transport, waste management, water management, telecommunications, tourism, town and country planning or land use and which set the framework for future development consent for projects listed in Annexes I and II to the Environmental Impact Assessment (EIA) Directive (85/337/EEC);</a:t>
            </a:r>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r>
              <a:rPr lang="en-US" dirty="0"/>
              <a:t> or b) which, in view of the likely effect on sites, have been determined to require an assessment pursuant to Article 6 or 7 of the Habitats Directive (92/43/EEC).</a:t>
            </a:r>
          </a:p>
        </p:txBody>
      </p:sp>
      <p:sp>
        <p:nvSpPr>
          <p:cNvPr id="12"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lstStyle/>
          <a:p>
            <a:pPr>
              <a:spcAft>
                <a:spcPts val="600"/>
              </a:spcAft>
            </a:pPr>
            <a:fld id="{519E3814-8E6D-46C8-8C68-F6524630DD61}" type="datetime1">
              <a:rPr lang="en-US" smtClean="0"/>
              <a:pPr>
                <a:spcAft>
                  <a:spcPts val="600"/>
                </a:spcAft>
              </a:pPr>
              <a:t>11/26/2024</a:t>
            </a:fld>
            <a:endParaRPr lang="en-US"/>
          </a:p>
        </p:txBody>
      </p:sp>
      <p:sp>
        <p:nvSpPr>
          <p:cNvPr id="16"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20</a:t>
            </a:fld>
            <a:endParaRPr lang="en-US"/>
          </a:p>
        </p:txBody>
      </p:sp>
      <p:sp>
        <p:nvSpPr>
          <p:cNvPr id="3" name="Footer Placeholder 15">
            <a:extLst>
              <a:ext uri="{FF2B5EF4-FFF2-40B4-BE49-F238E27FC236}">
                <a16:creationId xmlns:a16="http://schemas.microsoft.com/office/drawing/2014/main" id="{89C9871E-CDBC-2683-2ADE-579C300E5B0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985564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D0A31E4-960D-E60C-B650-6548D3874A75}"/>
              </a:ext>
            </a:extLst>
          </p:cNvPr>
          <p:cNvSpPr txBox="1"/>
          <p:nvPr/>
        </p:nvSpPr>
        <p:spPr>
          <a:xfrm>
            <a:off x="439394" y="1517583"/>
            <a:ext cx="6384160" cy="3992880"/>
          </a:xfrm>
        </p:spPr>
        <p:txBody>
          <a:bodyPr vert="horz" lIns="91440" tIns="45720" rIns="91440" bIns="45720" rtlCol="0">
            <a:noAutofit/>
          </a:bodyPr>
          <a:lstStyle/>
          <a:p>
            <a:pPr indent="-228600">
              <a:lnSpc>
                <a:spcPct val="110000"/>
              </a:lnSpc>
              <a:spcAft>
                <a:spcPts val="600"/>
              </a:spcAft>
              <a:buFont typeface="Arial" panose="020B0604020202020204" pitchFamily="34" charset="0"/>
              <a:buChar char="•"/>
            </a:pPr>
            <a:r>
              <a:rPr lang="en-US" sz="2000" dirty="0"/>
              <a:t>Land use and spatial planning The Directive applies to plans and </a:t>
            </a:r>
            <a:r>
              <a:rPr lang="en-US" sz="2000" dirty="0" err="1"/>
              <a:t>programmes</a:t>
            </a:r>
            <a:r>
              <a:rPr lang="en-US" sz="2000" dirty="0"/>
              <a:t> in the following categories: </a:t>
            </a:r>
            <a:r>
              <a:rPr lang="en-US" sz="2000" b="1" dirty="0"/>
              <a:t>• Structure Plans • Local Plans • Unitary Development Plans • The Wales Spatial Plan • Waste Local Plans </a:t>
            </a:r>
          </a:p>
          <a:p>
            <a:pPr indent="-228600">
              <a:lnSpc>
                <a:spcPct val="110000"/>
              </a:lnSpc>
              <a:spcAft>
                <a:spcPts val="600"/>
              </a:spcAft>
              <a:buFont typeface="Arial" panose="020B0604020202020204" pitchFamily="34" charset="0"/>
              <a:buChar char="•"/>
            </a:pPr>
            <a:endParaRPr lang="en-US" sz="2000" dirty="0"/>
          </a:p>
          <a:p>
            <a:pPr indent="-228600">
              <a:lnSpc>
                <a:spcPct val="110000"/>
              </a:lnSpc>
              <a:spcAft>
                <a:spcPts val="600"/>
              </a:spcAft>
              <a:buFont typeface="Arial" panose="020B0604020202020204" pitchFamily="34" charset="0"/>
              <a:buChar char="•"/>
            </a:pPr>
            <a:r>
              <a:rPr lang="en-US" sz="2000" dirty="0"/>
              <a:t>Other regional and local authority plans and </a:t>
            </a:r>
            <a:r>
              <a:rPr lang="en-US" sz="2000" dirty="0" err="1"/>
              <a:t>programmes</a:t>
            </a:r>
            <a:r>
              <a:rPr lang="en-US" sz="2000" dirty="0"/>
              <a:t> </a:t>
            </a:r>
            <a:r>
              <a:rPr lang="en-US" sz="2000" b="1" dirty="0"/>
              <a:t>• Local Air Quality Action Plans • Local Housing Strategies • Local Transport Plans • Municipal Waste Management Strategies • Regional Economic Strategies (prepared by Regional Development Agencies</a:t>
            </a:r>
          </a:p>
        </p:txBody>
      </p:sp>
      <p:sp>
        <p:nvSpPr>
          <p:cNvPr id="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a:p>
        </p:txBody>
      </p:sp>
      <p:pic>
        <p:nvPicPr>
          <p:cNvPr id="9" name="Picture 8" descr="A map of a city&#10;&#10;Description automatically generated">
            <a:extLst>
              <a:ext uri="{FF2B5EF4-FFF2-40B4-BE49-F238E27FC236}">
                <a16:creationId xmlns:a16="http://schemas.microsoft.com/office/drawing/2014/main" id="{A10405B6-A1E4-1420-B961-4C6C37EB47F2}"/>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6998841" y="1983987"/>
            <a:ext cx="4847924" cy="4469015"/>
          </a:xfrm>
          <a:prstGeom prst="rect">
            <a:avLst/>
          </a:prstGeom>
          <a:noFill/>
        </p:spPr>
      </p:pic>
      <p:sp>
        <p:nvSpPr>
          <p:cNvPr id="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21</a:t>
            </a:fld>
            <a:endParaRPr lang="en-US">
              <a:solidFill>
                <a:srgbClr val="FFFFFF"/>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8076932" cy="1648943"/>
          </a:xfrm>
        </p:spPr>
        <p:txBody>
          <a:bodyPr vert="horz" lIns="91440" tIns="45720" rIns="91440" bIns="45720" rtlCol="0" anchor="t">
            <a:normAutofit/>
          </a:bodyPr>
          <a:lstStyle/>
          <a:p>
            <a:r>
              <a:rPr lang="en-US" b="1" kern="1200" dirty="0">
                <a:solidFill>
                  <a:schemeClr val="tx1"/>
                </a:solidFill>
                <a:latin typeface="+mj-lt"/>
                <a:ea typeface="+mj-ea"/>
                <a:cs typeface="+mj-cs"/>
              </a:rPr>
              <a:t>Projects subject to the SEA</a:t>
            </a:r>
          </a:p>
        </p:txBody>
      </p:sp>
      <p:sp>
        <p:nvSpPr>
          <p:cNvPr id="3" name="Footer Placeholder 15">
            <a:extLst>
              <a:ext uri="{FF2B5EF4-FFF2-40B4-BE49-F238E27FC236}">
                <a16:creationId xmlns:a16="http://schemas.microsoft.com/office/drawing/2014/main" id="{93509840-5843-561E-5AD4-B2CB8468FA3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7958093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a:solidFill>
                  <a:schemeClr val="tx1"/>
                </a:solidFill>
                <a:latin typeface="+mj-lt"/>
                <a:ea typeface="+mj-ea"/>
                <a:cs typeface="+mj-cs"/>
              </a:rPr>
              <a:t>Projects subject to the SEA</a:t>
            </a:r>
          </a:p>
        </p:txBody>
      </p:sp>
      <p:sp>
        <p:nvSpPr>
          <p:cNvPr id="7" name="TextBox 6">
            <a:extLst>
              <a:ext uri="{FF2B5EF4-FFF2-40B4-BE49-F238E27FC236}">
                <a16:creationId xmlns:a16="http://schemas.microsoft.com/office/drawing/2014/main" id="{CD0A31E4-960D-E60C-B650-6548D3874A75}"/>
              </a:ext>
            </a:extLst>
          </p:cNvPr>
          <p:cNvSpPr txBox="1"/>
          <p:nvPr/>
        </p:nvSpPr>
        <p:spPr>
          <a:xfrm>
            <a:off x="614680" y="2316480"/>
            <a:ext cx="3928444" cy="4122420"/>
          </a:xfrm>
        </p:spPr>
        <p:txBody>
          <a:bodyPr vert="horz" lIns="91440" tIns="45720" rIns="91440" bIns="45720" rtlCol="0">
            <a:normAutofit fontScale="92500" lnSpcReduction="10000"/>
          </a:bodyPr>
          <a:lstStyle/>
          <a:p>
            <a:pPr indent="-228600">
              <a:lnSpc>
                <a:spcPct val="110000"/>
              </a:lnSpc>
              <a:spcAft>
                <a:spcPts val="600"/>
              </a:spcAft>
              <a:buFont typeface="Arial" panose="020B0604020202020204" pitchFamily="34" charset="0"/>
              <a:buChar char="•"/>
            </a:pPr>
            <a:r>
              <a:rPr lang="en-US" sz="1600" b="1" dirty="0"/>
              <a:t>Environmental protection and management </a:t>
            </a:r>
          </a:p>
          <a:p>
            <a:pPr>
              <a:lnSpc>
                <a:spcPct val="110000"/>
              </a:lnSpc>
              <a:spcAft>
                <a:spcPts val="600"/>
              </a:spcAft>
            </a:pPr>
            <a:r>
              <a:rPr lang="en-US" sz="1600" dirty="0"/>
              <a:t>• Areas of Outstanding Natural Beauty Management Plans • National Park Management Plans • National policy statements on planning for waste management • Salmon Action Plans</a:t>
            </a:r>
          </a:p>
          <a:p>
            <a:pPr>
              <a:lnSpc>
                <a:spcPct val="110000"/>
              </a:lnSpc>
              <a:spcAft>
                <a:spcPts val="600"/>
              </a:spcAft>
            </a:pPr>
            <a:r>
              <a:rPr lang="en-US" sz="1600" dirty="0"/>
              <a:t> Other plans and </a:t>
            </a:r>
            <a:r>
              <a:rPr lang="en-US" sz="1600" dirty="0" err="1"/>
              <a:t>programmes</a:t>
            </a:r>
            <a:r>
              <a:rPr lang="en-US" sz="1600" dirty="0"/>
              <a:t> • Oil and Gas Licensing Rounds • Offshore Windfarm Site Licensing Rounds • Nuclear Decommissioning Strategies</a:t>
            </a:r>
          </a:p>
          <a:p>
            <a:pPr indent="-228600">
              <a:lnSpc>
                <a:spcPct val="110000"/>
              </a:lnSpc>
              <a:spcAft>
                <a:spcPts val="600"/>
              </a:spcAft>
              <a:buFont typeface="Arial" panose="020B0604020202020204" pitchFamily="34" charset="0"/>
              <a:buChar char="•"/>
            </a:pPr>
            <a:endParaRPr lang="en-US" sz="1600" dirty="0"/>
          </a:p>
          <a:p>
            <a:pPr>
              <a:lnSpc>
                <a:spcPct val="110000"/>
              </a:lnSpc>
              <a:spcAft>
                <a:spcPts val="600"/>
              </a:spcAft>
            </a:pPr>
            <a:r>
              <a:rPr lang="en-US" sz="1600" dirty="0"/>
              <a:t>Taken from : A Practical Guide to Strategic Environmental Assessment (UK Government, 2005</a:t>
            </a:r>
          </a:p>
        </p:txBody>
      </p:sp>
      <p:sp>
        <p:nvSpPr>
          <p:cNvPr id="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a:p>
        </p:txBody>
      </p:sp>
      <p:pic>
        <p:nvPicPr>
          <p:cNvPr id="9" name="Picture 8" descr="Piping and tanks of an industrial factory">
            <a:extLst>
              <a:ext uri="{FF2B5EF4-FFF2-40B4-BE49-F238E27FC236}">
                <a16:creationId xmlns:a16="http://schemas.microsoft.com/office/drawing/2014/main" id="{598AACAD-736D-7DC9-ECA3-350E9B0875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752550" y="10"/>
            <a:ext cx="7439450" cy="6857990"/>
          </a:xfrm>
          <a:prstGeom prst="rect">
            <a:avLst/>
          </a:prstGeom>
          <a:noFill/>
        </p:spPr>
      </p:pic>
      <p:sp>
        <p:nvSpPr>
          <p:cNvPr id="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22</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BCED9F5B-33E6-8BEE-A0E6-F1375FD00BB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2435151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309057" y="1896014"/>
            <a:ext cx="5539455" cy="4025378"/>
          </a:xfrm>
        </p:spPr>
        <p:txBody>
          <a:bodyPr>
            <a:normAutofit/>
          </a:bodyPr>
          <a:lstStyle/>
          <a:p>
            <a:pPr marL="0" indent="0">
              <a:buNone/>
              <a:defRPr/>
            </a:pPr>
            <a:r>
              <a:rPr lang="en-GB" sz="1900" dirty="0"/>
              <a:t>Find an example of an SEA for a project or a programme.</a:t>
            </a:r>
          </a:p>
          <a:p>
            <a:pPr marL="0" indent="0">
              <a:buNone/>
              <a:defRPr/>
            </a:pPr>
            <a:r>
              <a:rPr lang="en-GB" sz="1900" dirty="0"/>
              <a:t>Fill in the table on the board:</a:t>
            </a:r>
          </a:p>
          <a:p>
            <a:pPr marL="0" indent="0">
              <a:buNone/>
              <a:defRPr/>
            </a:pPr>
            <a:r>
              <a:rPr lang="en-GB" sz="1900" b="1" i="1" dirty="0"/>
              <a:t>SEA purpose, </a:t>
            </a:r>
          </a:p>
          <a:p>
            <a:pPr marL="0" indent="0">
              <a:buNone/>
              <a:defRPr/>
            </a:pPr>
            <a:r>
              <a:rPr lang="en-GB" sz="1900" b="1" i="1" dirty="0"/>
              <a:t>location, </a:t>
            </a:r>
          </a:p>
          <a:p>
            <a:pPr marL="0" indent="0">
              <a:buNone/>
              <a:defRPr/>
            </a:pPr>
            <a:r>
              <a:rPr lang="en-GB" sz="1800" b="1" i="1" dirty="0"/>
              <a:t>summarise key points</a:t>
            </a:r>
          </a:p>
          <a:p>
            <a:pPr marL="0" indent="0">
              <a:buNone/>
              <a:defRPr/>
            </a:pPr>
            <a:endParaRPr lang="en-GB" sz="1800" b="1" i="1" dirty="0"/>
          </a:p>
          <a:p>
            <a:pPr marL="0" indent="0">
              <a:buNone/>
              <a:defRPr/>
            </a:pPr>
            <a:r>
              <a:rPr lang="en-GB" sz="1800" b="1" i="1" dirty="0"/>
              <a:t>(30 minutes)</a:t>
            </a:r>
            <a:endParaRPr lang="en-GB" sz="1800" b="1" i="1" u="sng" dirty="0"/>
          </a:p>
          <a:p>
            <a:pPr marL="0" indent="0">
              <a:buNone/>
              <a:defRPr/>
            </a:pPr>
            <a:endParaRPr lang="en-GB" sz="1800" b="1" i="1"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11/26/2024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23</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6302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fade">
                                      <p:cBhvr>
                                        <p:cTn id="22" dur="20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099">
                                            <p:txEl>
                                              <p:pRg st="4" end="4"/>
                                            </p:txEl>
                                          </p:spTgt>
                                        </p:tgtEl>
                                        <p:attrNameLst>
                                          <p:attrName>style.visibility</p:attrName>
                                        </p:attrNameLst>
                                      </p:cBhvr>
                                      <p:to>
                                        <p:strVal val="visible"/>
                                      </p:to>
                                    </p:set>
                                    <p:animEffect transition="in" filter="fade">
                                      <p:cBhvr>
                                        <p:cTn id="27" dur="2000"/>
                                        <p:tgtEl>
                                          <p:spTgt spid="132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2099">
                                            <p:txEl>
                                              <p:pRg st="6" end="6"/>
                                            </p:txEl>
                                          </p:spTgt>
                                        </p:tgtEl>
                                        <p:attrNameLst>
                                          <p:attrName>style.visibility</p:attrName>
                                        </p:attrNameLst>
                                      </p:cBhvr>
                                      <p:to>
                                        <p:strVal val="visible"/>
                                      </p:to>
                                    </p:set>
                                    <p:animEffect transition="in" filter="fade">
                                      <p:cBhvr>
                                        <p:cTn id="32" dur="20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548820" y="302525"/>
            <a:ext cx="10653578" cy="1132258"/>
          </a:xfrm>
        </p:spPr>
        <p:txBody>
          <a:bodyPr/>
          <a:lstStyle/>
          <a:p>
            <a:r>
              <a:rPr lang="en-GB" dirty="0"/>
              <a:t>Strategic Environmental Assessment for Gwent Levels M4 Relief Road Scheme</a:t>
            </a:r>
          </a:p>
        </p:txBody>
      </p:sp>
      <p:sp>
        <p:nvSpPr>
          <p:cNvPr id="4" name="TextBox 3">
            <a:extLst>
              <a:ext uri="{FF2B5EF4-FFF2-40B4-BE49-F238E27FC236}">
                <a16:creationId xmlns:a16="http://schemas.microsoft.com/office/drawing/2014/main" id="{B7E9453D-96FE-9AA0-7937-4FF21008ECE4}"/>
              </a:ext>
            </a:extLst>
          </p:cNvPr>
          <p:cNvSpPr txBox="1"/>
          <p:nvPr/>
        </p:nvSpPr>
        <p:spPr>
          <a:xfrm>
            <a:off x="243874" y="6107130"/>
            <a:ext cx="7331208" cy="646331"/>
          </a:xfrm>
          <a:prstGeom prst="rect">
            <a:avLst/>
          </a:prstGeom>
          <a:noFill/>
        </p:spPr>
        <p:txBody>
          <a:bodyPr wrap="square">
            <a:spAutoFit/>
          </a:bodyPr>
          <a:lstStyle/>
          <a:p>
            <a:r>
              <a:rPr lang="en-GB" dirty="0">
                <a:hlinkClick r:id="rId2"/>
              </a:rPr>
              <a:t>Wales scraps £1.4bn Gwent Levels M4 relief road scheme | Wales | The Guardian</a:t>
            </a:r>
            <a:endParaRPr lang="en-GB" dirty="0"/>
          </a:p>
        </p:txBody>
      </p:sp>
      <p:pic>
        <p:nvPicPr>
          <p:cNvPr id="9" name="Picture 8">
            <a:extLst>
              <a:ext uri="{FF2B5EF4-FFF2-40B4-BE49-F238E27FC236}">
                <a16:creationId xmlns:a16="http://schemas.microsoft.com/office/drawing/2014/main" id="{6FFDDB9C-B060-69A3-95B5-E736918B66C6}"/>
              </a:ext>
            </a:extLst>
          </p:cNvPr>
          <p:cNvPicPr>
            <a:picLocks noChangeAspect="1"/>
          </p:cNvPicPr>
          <p:nvPr/>
        </p:nvPicPr>
        <p:blipFill rotWithShape="1">
          <a:blip r:embed="rId3"/>
          <a:srcRect l="30975" t="16140" r="34405" b="11017"/>
          <a:stretch/>
        </p:blipFill>
        <p:spPr>
          <a:xfrm>
            <a:off x="8531289" y="2040556"/>
            <a:ext cx="3111891" cy="4365057"/>
          </a:xfrm>
          <a:prstGeom prst="rect">
            <a:avLst/>
          </a:prstGeom>
        </p:spPr>
      </p:pic>
      <p:pic>
        <p:nvPicPr>
          <p:cNvPr id="11" name="Picture 10">
            <a:extLst>
              <a:ext uri="{FF2B5EF4-FFF2-40B4-BE49-F238E27FC236}">
                <a16:creationId xmlns:a16="http://schemas.microsoft.com/office/drawing/2014/main" id="{CBF0AE23-209D-A115-9AD3-087FA8F9D565}"/>
              </a:ext>
            </a:extLst>
          </p:cNvPr>
          <p:cNvPicPr>
            <a:picLocks noChangeAspect="1"/>
          </p:cNvPicPr>
          <p:nvPr/>
        </p:nvPicPr>
        <p:blipFill rotWithShape="1">
          <a:blip r:embed="rId4"/>
          <a:srcRect l="21898" t="16982" r="35715" b="16491"/>
          <a:stretch/>
        </p:blipFill>
        <p:spPr>
          <a:xfrm>
            <a:off x="548820" y="1434783"/>
            <a:ext cx="4360245" cy="4562376"/>
          </a:xfrm>
          <a:prstGeom prst="rect">
            <a:avLst/>
          </a:prstGeom>
        </p:spPr>
      </p:pic>
      <p:sp>
        <p:nvSpPr>
          <p:cNvPr id="12" name="Footer Placeholder 15">
            <a:extLst>
              <a:ext uri="{FF2B5EF4-FFF2-40B4-BE49-F238E27FC236}">
                <a16:creationId xmlns:a16="http://schemas.microsoft.com/office/drawing/2014/main" id="{49A155E4-DED6-5A11-B145-47DEA21980F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587196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341680" y="5358269"/>
            <a:ext cx="7427915" cy="1094733"/>
          </a:xfrm>
        </p:spPr>
        <p:txBody>
          <a:bodyPr vert="horz" lIns="91440" tIns="45720" rIns="91440" bIns="45720" rtlCol="0" anchor="t">
            <a:normAutofit/>
          </a:bodyPr>
          <a:lstStyle/>
          <a:p>
            <a:r>
              <a:rPr lang="en-US" b="1" kern="1200" dirty="0">
                <a:solidFill>
                  <a:schemeClr val="tx1"/>
                </a:solidFill>
                <a:latin typeface="+mj-lt"/>
                <a:ea typeface="+mj-ea"/>
                <a:cs typeface="+mj-cs"/>
              </a:rPr>
              <a:t>Newport Gwent</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11/26/2024</a:t>
            </a:fld>
            <a:endParaRPr lang="en-US"/>
          </a:p>
        </p:txBody>
      </p:sp>
      <p:sp>
        <p:nvSpPr>
          <p:cNvPr id="6" name="TextBox 5">
            <a:extLst>
              <a:ext uri="{FF2B5EF4-FFF2-40B4-BE49-F238E27FC236}">
                <a16:creationId xmlns:a16="http://schemas.microsoft.com/office/drawing/2014/main" id="{12081959-9FA9-05A3-BA4D-7B0AB1866FDA}"/>
              </a:ext>
            </a:extLst>
          </p:cNvPr>
          <p:cNvSpPr txBox="1"/>
          <p:nvPr/>
        </p:nvSpPr>
        <p:spPr>
          <a:xfrm>
            <a:off x="8374500" y="419102"/>
            <a:ext cx="3680339" cy="6033900"/>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dirty="0"/>
              <a:t> SSSI </a:t>
            </a:r>
          </a:p>
          <a:p>
            <a:pPr indent="-228600">
              <a:lnSpc>
                <a:spcPct val="110000"/>
              </a:lnSpc>
              <a:spcAft>
                <a:spcPts val="600"/>
              </a:spcAft>
              <a:buFont typeface="Arial" panose="020B0604020202020204" pitchFamily="34" charset="0"/>
              <a:buChar char="•"/>
            </a:pPr>
            <a:r>
              <a:rPr lang="en-US" dirty="0"/>
              <a:t> One of the largest remaining areas of ancient grazing marsh and drainage ditches (</a:t>
            </a:r>
            <a:r>
              <a:rPr lang="en-US" dirty="0" err="1"/>
              <a:t>reens</a:t>
            </a:r>
            <a:r>
              <a:rPr lang="en-US" dirty="0"/>
              <a:t>)</a:t>
            </a:r>
          </a:p>
          <a:p>
            <a:pPr indent="-228600">
              <a:lnSpc>
                <a:spcPct val="110000"/>
              </a:lnSpc>
              <a:spcAft>
                <a:spcPts val="600"/>
              </a:spcAft>
              <a:buFont typeface="Arial" panose="020B0604020202020204" pitchFamily="34" charset="0"/>
              <a:buChar char="•"/>
            </a:pPr>
            <a:r>
              <a:rPr lang="en-US" dirty="0"/>
              <a:t>Otters (</a:t>
            </a:r>
            <a:r>
              <a:rPr lang="en-US" i="1" dirty="0"/>
              <a:t>Luta </a:t>
            </a:r>
            <a:r>
              <a:rPr lang="en-US" i="1" dirty="0" err="1"/>
              <a:t>lutra</a:t>
            </a:r>
            <a:r>
              <a:rPr lang="en-US" dirty="0"/>
              <a:t>) and water voles (</a:t>
            </a:r>
            <a:r>
              <a:rPr lang="en-US" i="1" dirty="0"/>
              <a:t>Arvicola amphibious</a:t>
            </a:r>
            <a:r>
              <a:rPr lang="en-US" dirty="0"/>
              <a:t>)</a:t>
            </a:r>
          </a:p>
          <a:p>
            <a:pPr indent="-228600">
              <a:lnSpc>
                <a:spcPct val="110000"/>
              </a:lnSpc>
              <a:spcAft>
                <a:spcPts val="600"/>
              </a:spcAft>
              <a:buFont typeface="Arial" panose="020B0604020202020204" pitchFamily="34" charset="0"/>
              <a:buChar char="•"/>
            </a:pPr>
            <a:r>
              <a:rPr lang="en-US" dirty="0"/>
              <a:t> Breeding waders – lapwing (</a:t>
            </a:r>
            <a:r>
              <a:rPr lang="en-US" i="1" dirty="0" err="1"/>
              <a:t>Vanellus</a:t>
            </a:r>
            <a:r>
              <a:rPr lang="en-US" i="1" dirty="0"/>
              <a:t> </a:t>
            </a:r>
            <a:r>
              <a:rPr lang="en-US" i="1" dirty="0" err="1"/>
              <a:t>vanellus</a:t>
            </a:r>
            <a:r>
              <a:rPr lang="en-US" dirty="0"/>
              <a:t>), snipe (</a:t>
            </a:r>
            <a:r>
              <a:rPr lang="en-US" i="1" dirty="0" err="1"/>
              <a:t>Gallinago</a:t>
            </a:r>
            <a:r>
              <a:rPr lang="en-US" i="1" dirty="0"/>
              <a:t> </a:t>
            </a:r>
            <a:r>
              <a:rPr lang="en-US" i="1" dirty="0" err="1"/>
              <a:t>gallinago</a:t>
            </a:r>
            <a:r>
              <a:rPr lang="en-US" dirty="0"/>
              <a:t>), curlew (</a:t>
            </a:r>
            <a:r>
              <a:rPr lang="en-US" i="1" dirty="0"/>
              <a:t>Numenius </a:t>
            </a:r>
            <a:r>
              <a:rPr lang="en-US" i="1" dirty="0" err="1"/>
              <a:t>arquata</a:t>
            </a:r>
            <a:r>
              <a:rPr lang="en-US" dirty="0"/>
              <a:t>) </a:t>
            </a:r>
          </a:p>
          <a:p>
            <a:pPr indent="-228600">
              <a:lnSpc>
                <a:spcPct val="110000"/>
              </a:lnSpc>
              <a:spcAft>
                <a:spcPts val="600"/>
              </a:spcAft>
              <a:buFont typeface="Arial" panose="020B0604020202020204" pitchFamily="34" charset="0"/>
              <a:buChar char="•"/>
            </a:pPr>
            <a:r>
              <a:rPr lang="en-US" dirty="0"/>
              <a:t>144 National Notable or Red Data book invertebrate species </a:t>
            </a:r>
          </a:p>
          <a:p>
            <a:pPr indent="-228600">
              <a:lnSpc>
                <a:spcPct val="110000"/>
              </a:lnSpc>
              <a:spcAft>
                <a:spcPts val="600"/>
              </a:spcAft>
              <a:buFont typeface="Arial" panose="020B0604020202020204" pitchFamily="34" charset="0"/>
              <a:buChar char="•"/>
            </a:pPr>
            <a:r>
              <a:rPr lang="en-US" dirty="0"/>
              <a:t>Nationally scarce rootless duckweed (</a:t>
            </a:r>
            <a:r>
              <a:rPr lang="en-US" i="1" dirty="0"/>
              <a:t>Wolffia arrhizal</a:t>
            </a:r>
            <a:r>
              <a:rPr lang="en-US" dirty="0"/>
              <a:t>)</a:t>
            </a:r>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25</a:t>
            </a:fld>
            <a:endParaRPr lang="en-US">
              <a:effectLst>
                <a:outerShdw blurRad="38100" dist="38100" dir="2700000" algn="tl">
                  <a:srgbClr val="000000">
                    <a:alpha val="43137"/>
                  </a:srgbClr>
                </a:outerShdw>
              </a:effectLst>
            </a:endParaRPr>
          </a:p>
        </p:txBody>
      </p:sp>
      <p:pic>
        <p:nvPicPr>
          <p:cNvPr id="10" name="Picture 9">
            <a:extLst>
              <a:ext uri="{FF2B5EF4-FFF2-40B4-BE49-F238E27FC236}">
                <a16:creationId xmlns:a16="http://schemas.microsoft.com/office/drawing/2014/main" id="{D8035FF9-5A49-8D9A-2FF4-17103F10FB09}"/>
              </a:ext>
            </a:extLst>
          </p:cNvPr>
          <p:cNvPicPr>
            <a:picLocks noChangeAspect="1"/>
          </p:cNvPicPr>
          <p:nvPr/>
        </p:nvPicPr>
        <p:blipFill rotWithShape="1">
          <a:blip r:embed="rId2"/>
          <a:srcRect l="21577" t="37262" r="35464" b="25476"/>
          <a:stretch/>
        </p:blipFill>
        <p:spPr>
          <a:xfrm>
            <a:off x="211756" y="419102"/>
            <a:ext cx="8006338" cy="4629751"/>
          </a:xfrm>
          <a:prstGeom prst="rect">
            <a:avLst/>
          </a:prstGeom>
        </p:spPr>
      </p:pic>
      <p:sp>
        <p:nvSpPr>
          <p:cNvPr id="11" name="Footer Placeholder 15">
            <a:extLst>
              <a:ext uri="{FF2B5EF4-FFF2-40B4-BE49-F238E27FC236}">
                <a16:creationId xmlns:a16="http://schemas.microsoft.com/office/drawing/2014/main" id="{F7F23679-F08A-9245-40E0-E981B681F17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014499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548820" y="302525"/>
            <a:ext cx="10653578" cy="1132258"/>
          </a:xfrm>
        </p:spPr>
        <p:txBody>
          <a:bodyPr/>
          <a:lstStyle/>
          <a:p>
            <a:r>
              <a:rPr lang="en-GB" dirty="0"/>
              <a:t>Strategic Environmental Assessment for Gwent Levels M4 Relief Road Scheme</a:t>
            </a:r>
          </a:p>
        </p:txBody>
      </p:sp>
      <p:sp>
        <p:nvSpPr>
          <p:cNvPr id="12" name="Footer Placeholder 15">
            <a:extLst>
              <a:ext uri="{FF2B5EF4-FFF2-40B4-BE49-F238E27FC236}">
                <a16:creationId xmlns:a16="http://schemas.microsoft.com/office/drawing/2014/main" id="{49A155E4-DED6-5A11-B145-47DEA21980F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7" name="TextBox 6">
            <a:extLst>
              <a:ext uri="{FF2B5EF4-FFF2-40B4-BE49-F238E27FC236}">
                <a16:creationId xmlns:a16="http://schemas.microsoft.com/office/drawing/2014/main" id="{3A8468E9-11FC-9EE9-8D37-752710A212D4}"/>
              </a:ext>
            </a:extLst>
          </p:cNvPr>
          <p:cNvSpPr txBox="1"/>
          <p:nvPr/>
        </p:nvSpPr>
        <p:spPr>
          <a:xfrm>
            <a:off x="548820" y="2034258"/>
            <a:ext cx="6097604" cy="646331"/>
          </a:xfrm>
          <a:prstGeom prst="rect">
            <a:avLst/>
          </a:prstGeom>
          <a:noFill/>
        </p:spPr>
        <p:txBody>
          <a:bodyPr wrap="square">
            <a:spAutoFit/>
          </a:bodyPr>
          <a:lstStyle/>
          <a:p>
            <a:r>
              <a:rPr lang="en-GB" dirty="0">
                <a:hlinkClick r:id="rId2"/>
              </a:rPr>
              <a:t>Living Levels: Recapturing, enhancing and celebrating The Gwent Levels</a:t>
            </a:r>
            <a:endParaRPr lang="en-GB" dirty="0"/>
          </a:p>
        </p:txBody>
      </p:sp>
      <p:sp>
        <p:nvSpPr>
          <p:cNvPr id="8" name="TextBox 7">
            <a:extLst>
              <a:ext uri="{FF2B5EF4-FFF2-40B4-BE49-F238E27FC236}">
                <a16:creationId xmlns:a16="http://schemas.microsoft.com/office/drawing/2014/main" id="{F7030D58-D2A7-06E3-CC66-889247CDAC75}"/>
              </a:ext>
            </a:extLst>
          </p:cNvPr>
          <p:cNvSpPr txBox="1"/>
          <p:nvPr/>
        </p:nvSpPr>
        <p:spPr>
          <a:xfrm>
            <a:off x="308798" y="1646539"/>
            <a:ext cx="7013171" cy="4430096"/>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2000" dirty="0">
                <a:highlight>
                  <a:srgbClr val="FFFF00"/>
                </a:highlight>
              </a:rPr>
              <a:t>Click here: Watch Gwent Levels video (3 mins)</a:t>
            </a:r>
          </a:p>
        </p:txBody>
      </p:sp>
      <p:pic>
        <p:nvPicPr>
          <p:cNvPr id="13" name="Picture 12">
            <a:extLst>
              <a:ext uri="{FF2B5EF4-FFF2-40B4-BE49-F238E27FC236}">
                <a16:creationId xmlns:a16="http://schemas.microsoft.com/office/drawing/2014/main" id="{B0ADECBB-90F2-230E-C1A1-40FCCE972E51}"/>
              </a:ext>
            </a:extLst>
          </p:cNvPr>
          <p:cNvPicPr>
            <a:picLocks noChangeAspect="1"/>
          </p:cNvPicPr>
          <p:nvPr/>
        </p:nvPicPr>
        <p:blipFill rotWithShape="1">
          <a:blip r:embed="rId3"/>
          <a:srcRect l="2437" t="44490" r="6055" b="14387"/>
          <a:stretch/>
        </p:blipFill>
        <p:spPr>
          <a:xfrm>
            <a:off x="510074" y="3045714"/>
            <a:ext cx="11373128" cy="3407288"/>
          </a:xfrm>
          <a:prstGeom prst="rect">
            <a:avLst/>
          </a:prstGeom>
        </p:spPr>
      </p:pic>
    </p:spTree>
    <p:extLst>
      <p:ext uri="{BB962C8B-B14F-4D97-AF65-F5344CB8AC3E}">
        <p14:creationId xmlns:p14="http://schemas.microsoft.com/office/powerpoint/2010/main" val="30907363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48324-9469-E4A9-7483-559D3B79F123}"/>
              </a:ext>
            </a:extLst>
          </p:cNvPr>
          <p:cNvSpPr>
            <a:spLocks noGrp="1"/>
          </p:cNvSpPr>
          <p:nvPr>
            <p:ph type="title"/>
          </p:nvPr>
        </p:nvSpPr>
        <p:spPr/>
        <p:txBody>
          <a:bodyPr/>
          <a:lstStyle/>
          <a:p>
            <a:r>
              <a:rPr lang="en-GB" dirty="0"/>
              <a:t>M4 relief road scheme</a:t>
            </a:r>
          </a:p>
        </p:txBody>
      </p:sp>
      <p:pic>
        <p:nvPicPr>
          <p:cNvPr id="5" name="Picture 4">
            <a:extLst>
              <a:ext uri="{FF2B5EF4-FFF2-40B4-BE49-F238E27FC236}">
                <a16:creationId xmlns:a16="http://schemas.microsoft.com/office/drawing/2014/main" id="{9F26D39A-E01E-4655-499F-941318E0E763}"/>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28066" y="1213228"/>
            <a:ext cx="7322181" cy="4887425"/>
          </a:xfrm>
          <a:prstGeom prst="rect">
            <a:avLst/>
          </a:prstGeom>
        </p:spPr>
      </p:pic>
      <p:sp>
        <p:nvSpPr>
          <p:cNvPr id="7" name="TextBox 6">
            <a:extLst>
              <a:ext uri="{FF2B5EF4-FFF2-40B4-BE49-F238E27FC236}">
                <a16:creationId xmlns:a16="http://schemas.microsoft.com/office/drawing/2014/main" id="{7FADECBB-DEF3-757A-60D4-3F9E2A26A5EE}"/>
              </a:ext>
            </a:extLst>
          </p:cNvPr>
          <p:cNvSpPr txBox="1"/>
          <p:nvPr/>
        </p:nvSpPr>
        <p:spPr>
          <a:xfrm>
            <a:off x="9283602" y="179308"/>
            <a:ext cx="3045091" cy="369332"/>
          </a:xfrm>
          <a:prstGeom prst="rect">
            <a:avLst/>
          </a:prstGeom>
          <a:noFill/>
        </p:spPr>
        <p:txBody>
          <a:bodyPr wrap="square">
            <a:spAutoFit/>
          </a:bodyPr>
          <a:lstStyle/>
          <a:p>
            <a:r>
              <a:rPr lang="en-GB" dirty="0">
                <a:hlinkClick r:id="rId3"/>
              </a:rPr>
              <a:t>Report (divio-media.org)</a:t>
            </a:r>
            <a:endParaRPr lang="en-GB" dirty="0"/>
          </a:p>
        </p:txBody>
      </p:sp>
      <p:sp>
        <p:nvSpPr>
          <p:cNvPr id="10" name="TextBox 9">
            <a:extLst>
              <a:ext uri="{FF2B5EF4-FFF2-40B4-BE49-F238E27FC236}">
                <a16:creationId xmlns:a16="http://schemas.microsoft.com/office/drawing/2014/main" id="{18FEB522-B7EC-63E2-90AA-5BE7AC663DD3}"/>
              </a:ext>
            </a:extLst>
          </p:cNvPr>
          <p:cNvSpPr txBox="1"/>
          <p:nvPr/>
        </p:nvSpPr>
        <p:spPr>
          <a:xfrm>
            <a:off x="8225508" y="2183202"/>
            <a:ext cx="3199679" cy="3970318"/>
          </a:xfrm>
          <a:prstGeom prst="rect">
            <a:avLst/>
          </a:prstGeom>
          <a:noFill/>
        </p:spPr>
        <p:txBody>
          <a:bodyPr wrap="square">
            <a:spAutoFit/>
          </a:bodyPr>
          <a:lstStyle/>
          <a:p>
            <a:r>
              <a:rPr lang="en-GB" b="1" dirty="0"/>
              <a:t>• Proposed route cuts through: </a:t>
            </a:r>
          </a:p>
          <a:p>
            <a:r>
              <a:rPr lang="en-GB" dirty="0"/>
              <a:t>• </a:t>
            </a:r>
            <a:r>
              <a:rPr lang="en-GB" dirty="0" err="1"/>
              <a:t>Redwick</a:t>
            </a:r>
            <a:r>
              <a:rPr lang="en-GB" dirty="0"/>
              <a:t> &amp; </a:t>
            </a:r>
            <a:r>
              <a:rPr lang="en-GB" dirty="0" err="1"/>
              <a:t>Llandevenny</a:t>
            </a:r>
            <a:r>
              <a:rPr lang="en-GB" dirty="0"/>
              <a:t> • Whitson </a:t>
            </a:r>
          </a:p>
          <a:p>
            <a:r>
              <a:rPr lang="en-GB" dirty="0"/>
              <a:t>• Nash &amp; </a:t>
            </a:r>
            <a:r>
              <a:rPr lang="en-GB" dirty="0" err="1"/>
              <a:t>Goldcliff</a:t>
            </a:r>
            <a:r>
              <a:rPr lang="en-GB" dirty="0"/>
              <a:t> </a:t>
            </a:r>
          </a:p>
          <a:p>
            <a:r>
              <a:rPr lang="en-GB" dirty="0"/>
              <a:t>• St Brides</a:t>
            </a:r>
          </a:p>
          <a:p>
            <a:r>
              <a:rPr lang="en-GB" dirty="0"/>
              <a:t> </a:t>
            </a:r>
            <a:r>
              <a:rPr lang="en-GB" b="1" dirty="0"/>
              <a:t>• It would cross: </a:t>
            </a:r>
          </a:p>
          <a:p>
            <a:r>
              <a:rPr lang="en-GB" dirty="0"/>
              <a:t>• River </a:t>
            </a:r>
            <a:r>
              <a:rPr lang="en-GB" dirty="0" err="1"/>
              <a:t>Usk</a:t>
            </a:r>
            <a:r>
              <a:rPr lang="en-GB" dirty="0"/>
              <a:t> Special Area of Conservation (SAC) </a:t>
            </a:r>
          </a:p>
          <a:p>
            <a:r>
              <a:rPr lang="en-GB" dirty="0"/>
              <a:t>• </a:t>
            </a:r>
            <a:r>
              <a:rPr lang="en-GB" b="1" dirty="0"/>
              <a:t>It would pass close to: </a:t>
            </a:r>
            <a:r>
              <a:rPr lang="en-GB" dirty="0"/>
              <a:t>• </a:t>
            </a:r>
            <a:r>
              <a:rPr lang="en-GB" dirty="0" err="1"/>
              <a:t>Magor</a:t>
            </a:r>
            <a:r>
              <a:rPr lang="en-GB" dirty="0"/>
              <a:t> Marsh SSSI • Newport Wetlands SSSI and National Nature Reserve </a:t>
            </a:r>
          </a:p>
        </p:txBody>
      </p:sp>
      <p:sp>
        <p:nvSpPr>
          <p:cNvPr id="11" name="Footer Placeholder 15">
            <a:extLst>
              <a:ext uri="{FF2B5EF4-FFF2-40B4-BE49-F238E27FC236}">
                <a16:creationId xmlns:a16="http://schemas.microsoft.com/office/drawing/2014/main" id="{F5577BDF-7D54-1A3B-6F25-977D522F0EB6}"/>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4470162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642855" y="820882"/>
            <a:ext cx="4495995" cy="1793613"/>
          </a:xfrm>
        </p:spPr>
        <p:txBody>
          <a:bodyPr vert="horz" lIns="91440" tIns="45720" rIns="91440" bIns="45720" rtlCol="0" anchor="b">
            <a:normAutofit/>
          </a:bodyPr>
          <a:lstStyle/>
          <a:p>
            <a:r>
              <a:rPr lang="en-US" b="1" kern="1200">
                <a:solidFill>
                  <a:schemeClr val="tx1"/>
                </a:solidFill>
                <a:latin typeface="+mj-lt"/>
                <a:ea typeface="+mj-ea"/>
                <a:cs typeface="+mj-cs"/>
              </a:rPr>
              <a:t>Welsh Government Justification</a:t>
            </a:r>
          </a:p>
        </p:txBody>
      </p:sp>
      <p:pic>
        <p:nvPicPr>
          <p:cNvPr id="8" name="Picture 7" descr="Aerial view of a city skyline">
            <a:extLst>
              <a:ext uri="{FF2B5EF4-FFF2-40B4-BE49-F238E27FC236}">
                <a16:creationId xmlns:a16="http://schemas.microsoft.com/office/drawing/2014/main" id="{2E54B1CE-6F45-DBED-2D49-F1BB79CF64C9}"/>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4172" r="4170" b="-2"/>
          <a:stretch/>
        </p:blipFill>
        <p:spPr>
          <a:xfrm>
            <a:off x="1172675" y="1160172"/>
            <a:ext cx="4495995" cy="4525153"/>
          </a:xfrm>
          <a:prstGeom prst="rect">
            <a:avLst/>
          </a:prstGeom>
          <a:noFill/>
        </p:spPr>
      </p:pic>
      <p:sp>
        <p:nvSpPr>
          <p:cNvPr id="6" name="TextBox 5">
            <a:extLst>
              <a:ext uri="{FF2B5EF4-FFF2-40B4-BE49-F238E27FC236}">
                <a16:creationId xmlns:a16="http://schemas.microsoft.com/office/drawing/2014/main" id="{12081959-9FA9-05A3-BA4D-7B0AB1866FDA}"/>
              </a:ext>
            </a:extLst>
          </p:cNvPr>
          <p:cNvSpPr txBox="1"/>
          <p:nvPr/>
        </p:nvSpPr>
        <p:spPr>
          <a:xfrm>
            <a:off x="6642855" y="2761817"/>
            <a:ext cx="4989307" cy="3150929"/>
          </a:xfrm>
        </p:spPr>
        <p:txBody>
          <a:bodyPr vert="horz" lIns="91440" tIns="45720" rIns="91440" bIns="45720" rtlCol="0">
            <a:normAutofit fontScale="92500"/>
          </a:bodyPr>
          <a:lstStyle/>
          <a:p>
            <a:pPr marL="285750" indent="-285750">
              <a:lnSpc>
                <a:spcPct val="110000"/>
              </a:lnSpc>
              <a:spcAft>
                <a:spcPts val="600"/>
              </a:spcAft>
              <a:buFont typeface="Arial" panose="020B0604020202020204" pitchFamily="34" charset="0"/>
              <a:buChar char="•"/>
            </a:pPr>
            <a:r>
              <a:rPr lang="en-US" sz="1600" dirty="0"/>
              <a:t>Improved network links</a:t>
            </a:r>
          </a:p>
          <a:p>
            <a:pPr marL="285750" indent="-285750">
              <a:lnSpc>
                <a:spcPct val="110000"/>
              </a:lnSpc>
              <a:spcAft>
                <a:spcPts val="600"/>
              </a:spcAft>
              <a:buFont typeface="Arial" panose="020B0604020202020204" pitchFamily="34" charset="0"/>
              <a:buChar char="•"/>
            </a:pPr>
            <a:r>
              <a:rPr lang="en-US" sz="1600" dirty="0"/>
              <a:t>Reduction in congestion – economic benefits </a:t>
            </a:r>
          </a:p>
          <a:p>
            <a:pPr marL="285750" indent="-285750">
              <a:lnSpc>
                <a:spcPct val="110000"/>
              </a:lnSpc>
              <a:spcAft>
                <a:spcPts val="600"/>
              </a:spcAft>
              <a:buFont typeface="Arial" panose="020B0604020202020204" pitchFamily="34" charset="0"/>
              <a:buChar char="•"/>
            </a:pPr>
            <a:r>
              <a:rPr lang="en-US" sz="1600" dirty="0"/>
              <a:t>Reduce travel time for local commuters. Mitigation and economic benefits outweigh environmental impact </a:t>
            </a:r>
          </a:p>
          <a:p>
            <a:pPr marL="285750" indent="-285750">
              <a:lnSpc>
                <a:spcPct val="110000"/>
              </a:lnSpc>
              <a:spcAft>
                <a:spcPts val="600"/>
              </a:spcAft>
              <a:buFont typeface="Arial" panose="020B0604020202020204" pitchFamily="34" charset="0"/>
              <a:buChar char="•"/>
            </a:pPr>
            <a:r>
              <a:rPr lang="en-US" sz="1600" dirty="0"/>
              <a:t>Traffic on M4 and around Newport peaked in 2004 </a:t>
            </a:r>
          </a:p>
          <a:p>
            <a:pPr marL="285750" indent="-285750">
              <a:lnSpc>
                <a:spcPct val="110000"/>
              </a:lnSpc>
              <a:spcAft>
                <a:spcPts val="600"/>
              </a:spcAft>
              <a:buFont typeface="Arial" panose="020B0604020202020204" pitchFamily="34" charset="0"/>
              <a:buChar char="•"/>
            </a:pPr>
            <a:r>
              <a:rPr lang="en-US" sz="1600" dirty="0"/>
              <a:t>Cheaper and less damaging options (investment in sustainable transport provision for </a:t>
            </a:r>
            <a:r>
              <a:rPr lang="en-US" sz="1600" dirty="0" err="1"/>
              <a:t>eg</a:t>
            </a:r>
            <a:r>
              <a:rPr lang="en-US" sz="1600" dirty="0"/>
              <a:t>)</a:t>
            </a:r>
          </a:p>
          <a:p>
            <a:pPr marL="285750" indent="-285750">
              <a:lnSpc>
                <a:spcPct val="110000"/>
              </a:lnSpc>
              <a:spcAft>
                <a:spcPts val="600"/>
              </a:spcAft>
              <a:buFont typeface="Arial" panose="020B0604020202020204" pitchFamily="34" charset="0"/>
              <a:buChar char="•"/>
            </a:pPr>
            <a:r>
              <a:rPr lang="en-US" sz="1600" dirty="0"/>
              <a:t>Cost – estimate £1.4 billion – burden on public expenditure in Wales </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11/26/2024</a:t>
            </a:fld>
            <a:endParaRPr lang="en-US"/>
          </a:p>
        </p:txBody>
      </p:sp>
      <p:sp>
        <p:nvSpPr>
          <p:cNvPr id="3" name="Footer Placeholder 15">
            <a:extLst>
              <a:ext uri="{FF2B5EF4-FFF2-40B4-BE49-F238E27FC236}">
                <a16:creationId xmlns:a16="http://schemas.microsoft.com/office/drawing/2014/main" id="{EA203A34-A484-8A85-33AF-E60F50FA824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28</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459514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960336" y="112267"/>
            <a:ext cx="4434213" cy="1534529"/>
          </a:xfrm>
        </p:spPr>
        <p:txBody>
          <a:bodyPr vert="horz" lIns="91440" tIns="45720" rIns="91440" bIns="45720" rtlCol="0" anchor="b">
            <a:normAutofit/>
          </a:bodyPr>
          <a:lstStyle/>
          <a:p>
            <a:r>
              <a:rPr lang="en-US" sz="3300" b="1" kern="1200" dirty="0">
                <a:solidFill>
                  <a:schemeClr val="tx1"/>
                </a:solidFill>
                <a:latin typeface="+mj-lt"/>
                <a:ea typeface="+mj-ea"/>
                <a:cs typeface="+mj-cs"/>
              </a:rPr>
              <a:t>Wellbeing of Future Generations Act</a:t>
            </a:r>
          </a:p>
        </p:txBody>
      </p:sp>
      <p:pic>
        <p:nvPicPr>
          <p:cNvPr id="4" name="Picture 3">
            <a:extLst>
              <a:ext uri="{FF2B5EF4-FFF2-40B4-BE49-F238E27FC236}">
                <a16:creationId xmlns:a16="http://schemas.microsoft.com/office/drawing/2014/main" id="{4639F3F1-3100-55C5-A159-B16BE60C7430}"/>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304151" y="296092"/>
            <a:ext cx="5969466" cy="3275323"/>
          </a:xfrm>
          <a:prstGeom prst="rect">
            <a:avLst/>
          </a:prstGeom>
          <a:noFill/>
        </p:spPr>
      </p:pic>
      <p:sp>
        <p:nvSpPr>
          <p:cNvPr id="6" name="TextBox 5">
            <a:extLst>
              <a:ext uri="{FF2B5EF4-FFF2-40B4-BE49-F238E27FC236}">
                <a16:creationId xmlns:a16="http://schemas.microsoft.com/office/drawing/2014/main" id="{12081959-9FA9-05A3-BA4D-7B0AB1866FDA}"/>
              </a:ext>
            </a:extLst>
          </p:cNvPr>
          <p:cNvSpPr txBox="1"/>
          <p:nvPr/>
        </p:nvSpPr>
        <p:spPr>
          <a:xfrm>
            <a:off x="6960335" y="1938196"/>
            <a:ext cx="4434213" cy="2981608"/>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dirty="0"/>
              <a:t>The Welsh Government said it accepted during construction and operation of the new road there would be "a large or very large adverse effect on the landscape character of the Levels". But it added: "That effect has to be weighed against the significant social, economic and other environmental benefits that the scheme would bring to Newport, the wider Cardiff region and Wales as a whole." </a:t>
            </a:r>
          </a:p>
        </p:txBody>
      </p:sp>
      <p:sp>
        <p:nvSpPr>
          <p:cNvPr id="11" name="Date Placeholder 3">
            <a:extLst>
              <a:ext uri="{FF2B5EF4-FFF2-40B4-BE49-F238E27FC236}">
                <a16:creationId xmlns:a16="http://schemas.microsoft.com/office/drawing/2014/main" id="{6C2AF57B-2AD6-C346-53EC-C8FE2A161FDE}"/>
              </a:ext>
            </a:extLst>
          </p:cNvPr>
          <p:cNvSpPr>
            <a:spLocks noGrp="1"/>
          </p:cNvSpPr>
          <p:nvPr>
            <p:ph type="dt" sz="half" idx="10"/>
          </p:nvPr>
        </p:nvSpPr>
        <p:spPr>
          <a:xfrm>
            <a:off x="137160" y="6453002"/>
            <a:ext cx="3494314" cy="365125"/>
          </a:xfrm>
        </p:spPr>
        <p:txBody>
          <a:bodyPr/>
          <a:lstStyle/>
          <a:p>
            <a:pPr>
              <a:spcAft>
                <a:spcPts val="600"/>
              </a:spcAft>
            </a:pPr>
            <a:fld id="{D0767823-E1F7-430F-A16F-86929938B0BA}" type="datetime1">
              <a:rPr lang="en-US" smtClean="0"/>
              <a:pPr>
                <a:spcAft>
                  <a:spcPts val="600"/>
                </a:spcAft>
              </a:pPr>
              <a:t>11/26/2024</a:t>
            </a:fld>
            <a:endParaRPr lang="en-US"/>
          </a:p>
        </p:txBody>
      </p:sp>
      <p:sp>
        <p:nvSpPr>
          <p:cNvPr id="15" name="Slide Number Placeholder 6">
            <a:extLst>
              <a:ext uri="{FF2B5EF4-FFF2-40B4-BE49-F238E27FC236}">
                <a16:creationId xmlns:a16="http://schemas.microsoft.com/office/drawing/2014/main" id="{5635C73C-EA23-5696-BF44-74370524C779}"/>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29</a:t>
            </a:fld>
            <a:endParaRPr lang="en-US"/>
          </a:p>
        </p:txBody>
      </p:sp>
      <p:sp>
        <p:nvSpPr>
          <p:cNvPr id="5" name="Footer Placeholder 15">
            <a:extLst>
              <a:ext uri="{FF2B5EF4-FFF2-40B4-BE49-F238E27FC236}">
                <a16:creationId xmlns:a16="http://schemas.microsoft.com/office/drawing/2014/main" id="{1DD0BCE5-EABB-AD7B-2213-F4F6DEA76E8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3105788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ctrTitle"/>
          </p:nvPr>
        </p:nvSpPr>
        <p:spPr>
          <a:xfrm>
            <a:off x="609599" y="5293849"/>
            <a:ext cx="7202558" cy="1178688"/>
          </a:xfrm>
        </p:spPr>
        <p:txBody>
          <a:bodyPr vert="horz" lIns="91440" tIns="45720" rIns="91440" bIns="45720" rtlCol="0" anchor="ctr">
            <a:normAutofit/>
          </a:bodyPr>
          <a:lstStyle/>
          <a:p>
            <a:pPr algn="l"/>
            <a:r>
              <a:rPr lang="en-US" b="1" kern="1200"/>
              <a:t>Mitigation v Compensation</a:t>
            </a:r>
          </a:p>
        </p:txBody>
      </p:sp>
      <p:pic>
        <p:nvPicPr>
          <p:cNvPr id="17" name="Picture 16" descr="Stock market graph on display">
            <a:extLst>
              <a:ext uri="{FF2B5EF4-FFF2-40B4-BE49-F238E27FC236}">
                <a16:creationId xmlns:a16="http://schemas.microsoft.com/office/drawing/2014/main" id="{F69C63AB-1AE6-A106-E370-DD3FD1417313}"/>
              </a:ext>
            </a:extLst>
          </p:cNvPr>
          <p:cNvPicPr>
            <a:picLocks noChangeAspect="1"/>
          </p:cNvPicPr>
          <p:nvPr/>
        </p:nvPicPr>
        <p:blipFill rotWithShape="1">
          <a:blip r:embed="rId2"/>
          <a:srcRect t="17966" b="12622"/>
          <a:stretch/>
        </p:blipFill>
        <p:spPr>
          <a:xfrm>
            <a:off x="20" y="10"/>
            <a:ext cx="12191980" cy="4908375"/>
          </a:xfrm>
          <a:prstGeom prst="rect">
            <a:avLst/>
          </a:prstGeom>
          <a:noFill/>
        </p:spPr>
      </p:pic>
      <p:sp>
        <p:nvSpPr>
          <p:cNvPr id="11"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11/26/2024</a:t>
            </a:fld>
            <a:endParaRPr lang="en-US"/>
          </a:p>
        </p:txBody>
      </p:sp>
      <p:sp>
        <p:nvSpPr>
          <p:cNvPr id="15"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30</a:t>
            </a:fld>
            <a:endParaRPr lang="en-US"/>
          </a:p>
        </p:txBody>
      </p:sp>
      <p:sp>
        <p:nvSpPr>
          <p:cNvPr id="3" name="Footer Placeholder 15">
            <a:extLst>
              <a:ext uri="{FF2B5EF4-FFF2-40B4-BE49-F238E27FC236}">
                <a16:creationId xmlns:a16="http://schemas.microsoft.com/office/drawing/2014/main" id="{E2B84216-60E0-C8B7-48D8-7B757208D2F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7123531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0" y="548640"/>
            <a:ext cx="3888896" cy="1648718"/>
          </a:xfrm>
        </p:spPr>
        <p:txBody>
          <a:bodyPr vert="horz" lIns="91440" tIns="45720" rIns="91440" bIns="45720" rtlCol="0" anchor="t">
            <a:normAutofit/>
          </a:bodyPr>
          <a:lstStyle/>
          <a:p>
            <a:r>
              <a:rPr lang="en-US" b="1" kern="1200" dirty="0">
                <a:solidFill>
                  <a:schemeClr val="tx1"/>
                </a:solidFill>
                <a:latin typeface="+mj-lt"/>
                <a:ea typeface="+mj-ea"/>
                <a:cs typeface="+mj-cs"/>
              </a:rPr>
              <a:t>Mitigation </a:t>
            </a:r>
            <a:r>
              <a:rPr lang="en-US" b="1" kern="1200">
                <a:solidFill>
                  <a:schemeClr val="tx1"/>
                </a:solidFill>
                <a:latin typeface="+mj-lt"/>
                <a:ea typeface="+mj-ea"/>
                <a:cs typeface="+mj-cs"/>
              </a:rPr>
              <a:t>Heirarchy</a:t>
            </a:r>
            <a:endParaRPr lang="en-US" b="1"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410C8552-709B-07B7-0874-1B8C5E846F3D}"/>
              </a:ext>
            </a:extLst>
          </p:cNvPr>
          <p:cNvSpPr txBox="1"/>
          <p:nvPr/>
        </p:nvSpPr>
        <p:spPr>
          <a:xfrm>
            <a:off x="614680" y="2316481"/>
            <a:ext cx="3568818" cy="3860482"/>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hlinkClick r:id="rId2"/>
              </a:rPr>
              <a:t>compensation-and-mitigation-factsheet.pdf (woodlandtrust.org.uk)</a:t>
            </a:r>
            <a:endParaRPr lang="en-US"/>
          </a:p>
        </p:txBody>
      </p:sp>
      <p:sp>
        <p:nvSpPr>
          <p:cNvPr id="11"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D18AC4B9-4E2A-4FE4-946F-6EEA1F7C7535}" type="datetime1">
              <a:rPr lang="en-US" smtClean="0"/>
              <a:pPr>
                <a:spcAft>
                  <a:spcPts val="600"/>
                </a:spcAft>
              </a:pPr>
              <a:t>11/26/2024</a:t>
            </a:fld>
            <a:endParaRPr lang="en-US"/>
          </a:p>
        </p:txBody>
      </p:sp>
      <p:pic>
        <p:nvPicPr>
          <p:cNvPr id="7" name="Picture 6">
            <a:extLst>
              <a:ext uri="{FF2B5EF4-FFF2-40B4-BE49-F238E27FC236}">
                <a16:creationId xmlns:a16="http://schemas.microsoft.com/office/drawing/2014/main" id="{827E5295-42B1-917D-7E0C-D18BE1718F7D}"/>
              </a:ext>
            </a:extLst>
          </p:cNvPr>
          <p:cNvPicPr>
            <a:picLocks noChangeAspect="1"/>
          </p:cNvPicPr>
          <p:nvPr/>
        </p:nvPicPr>
        <p:blipFill rotWithShape="1">
          <a:blip r:embed="rId3"/>
          <a:srcRect l="24424" t="50000" r="51716" b="20281"/>
          <a:stretch/>
        </p:blipFill>
        <p:spPr>
          <a:xfrm>
            <a:off x="4996755" y="621050"/>
            <a:ext cx="6776145" cy="5633746"/>
          </a:xfrm>
          <a:prstGeom prst="rect">
            <a:avLst/>
          </a:prstGeom>
          <a:noFill/>
        </p:spPr>
      </p:pic>
      <p:sp>
        <p:nvSpPr>
          <p:cNvPr id="15"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31</a:t>
            </a:fld>
            <a:endParaRPr lang="en-US"/>
          </a:p>
        </p:txBody>
      </p:sp>
      <p:sp>
        <p:nvSpPr>
          <p:cNvPr id="8" name="Footer Placeholder 15">
            <a:extLst>
              <a:ext uri="{FF2B5EF4-FFF2-40B4-BE49-F238E27FC236}">
                <a16:creationId xmlns:a16="http://schemas.microsoft.com/office/drawing/2014/main" id="{E32707FC-2695-DEFA-2F6F-EFBA15CD0C4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4726515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796844" y="433136"/>
            <a:ext cx="4563883" cy="657079"/>
          </a:xfrm>
        </p:spPr>
        <p:txBody>
          <a:bodyPr vert="horz" lIns="91440" tIns="45720" rIns="91440" bIns="45720" rtlCol="0" anchor="b">
            <a:normAutofit/>
          </a:bodyPr>
          <a:lstStyle/>
          <a:p>
            <a:r>
              <a:rPr lang="en-US" b="1" kern="1200" dirty="0">
                <a:solidFill>
                  <a:schemeClr val="tx1"/>
                </a:solidFill>
                <a:latin typeface="+mj-lt"/>
                <a:ea typeface="+mj-ea"/>
                <a:cs typeface="+mj-cs"/>
              </a:rPr>
              <a:t>Mitigation</a:t>
            </a:r>
          </a:p>
        </p:txBody>
      </p:sp>
      <p:pic>
        <p:nvPicPr>
          <p:cNvPr id="8" name="Picture 7" descr="Silhouettes of sandhill cranes">
            <a:extLst>
              <a:ext uri="{FF2B5EF4-FFF2-40B4-BE49-F238E27FC236}">
                <a16:creationId xmlns:a16="http://schemas.microsoft.com/office/drawing/2014/main" id="{EE696B91-C695-64A5-A286-802FDF67E9E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20" y="10"/>
            <a:ext cx="6095979" cy="6857990"/>
          </a:xfrm>
          <a:prstGeom prst="rect">
            <a:avLst/>
          </a:prstGeom>
          <a:noFill/>
        </p:spPr>
      </p:pic>
      <p:sp>
        <p:nvSpPr>
          <p:cNvPr id="6" name="TextBox 5">
            <a:extLst>
              <a:ext uri="{FF2B5EF4-FFF2-40B4-BE49-F238E27FC236}">
                <a16:creationId xmlns:a16="http://schemas.microsoft.com/office/drawing/2014/main" id="{12081959-9FA9-05A3-BA4D-7B0AB1866FDA}"/>
              </a:ext>
            </a:extLst>
          </p:cNvPr>
          <p:cNvSpPr txBox="1"/>
          <p:nvPr/>
        </p:nvSpPr>
        <p:spPr>
          <a:xfrm>
            <a:off x="6796844" y="1434165"/>
            <a:ext cx="5264525" cy="4794802"/>
          </a:xfrm>
        </p:spPr>
        <p:txBody>
          <a:bodyPr vert="horz" lIns="91440" tIns="45720" rIns="91440" bIns="45720" rtlCol="0">
            <a:normAutofit/>
          </a:bodyPr>
          <a:lstStyle/>
          <a:p>
            <a:pPr>
              <a:lnSpc>
                <a:spcPct val="110000"/>
              </a:lnSpc>
              <a:spcAft>
                <a:spcPts val="600"/>
              </a:spcAft>
            </a:pPr>
            <a:endParaRPr lang="en-US" dirty="0"/>
          </a:p>
          <a:p>
            <a:pPr indent="-228600">
              <a:lnSpc>
                <a:spcPct val="110000"/>
              </a:lnSpc>
              <a:spcAft>
                <a:spcPts val="600"/>
              </a:spcAft>
              <a:buFont typeface="Arial" panose="020B0604020202020204" pitchFamily="34" charset="0"/>
              <a:buChar char="•"/>
            </a:pPr>
            <a:r>
              <a:rPr lang="en-US" dirty="0"/>
              <a:t>Mitigation: normally involves measures that reduce and/or </a:t>
            </a:r>
            <a:r>
              <a:rPr lang="en-US" dirty="0" err="1"/>
              <a:t>minimise</a:t>
            </a:r>
            <a:r>
              <a:rPr lang="en-US" dirty="0"/>
              <a:t> impacts within the site boundary such as: changes to timing, engineering design, use of different piling techniques, sediment by-passing to avoid sediment loss or reductions to the extent of a project. </a:t>
            </a:r>
          </a:p>
          <a:p>
            <a:pPr indent="-228600">
              <a:lnSpc>
                <a:spcPct val="110000"/>
              </a:lnSpc>
              <a:spcAft>
                <a:spcPts val="600"/>
              </a:spcAft>
              <a:buFont typeface="Arial" panose="020B0604020202020204" pitchFamily="34" charset="0"/>
              <a:buChar char="•"/>
            </a:pPr>
            <a:endParaRPr lang="en-US" dirty="0"/>
          </a:p>
          <a:p>
            <a:pPr indent="-228600">
              <a:lnSpc>
                <a:spcPct val="110000"/>
              </a:lnSpc>
              <a:spcAft>
                <a:spcPts val="600"/>
              </a:spcAft>
              <a:buFont typeface="Arial" panose="020B0604020202020204" pitchFamily="34" charset="0"/>
              <a:buChar char="•"/>
            </a:pPr>
            <a:r>
              <a:rPr lang="en-US" dirty="0"/>
              <a:t>However, there will be circumstances where there are impacts that affect mobile species and functionally linked habitats, which may involve measures to address these impacts beyond the boundaries of designated sites. </a:t>
            </a:r>
          </a:p>
          <a:p>
            <a:pPr indent="-228600">
              <a:lnSpc>
                <a:spcPct val="110000"/>
              </a:lnSpc>
              <a:spcAft>
                <a:spcPts val="600"/>
              </a:spcAft>
              <a:buFont typeface="Arial" panose="020B0604020202020204" pitchFamily="34" charset="0"/>
              <a:buChar char="•"/>
            </a:pPr>
            <a:endParaRPr lang="en-US" sz="1200" dirty="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solidFill>
                  <a:srgbClr val="FFFFFF"/>
                </a:solidFill>
              </a:rPr>
              <a:pPr>
                <a:spcAft>
                  <a:spcPts val="600"/>
                </a:spcAft>
              </a:pPr>
              <a:t>11/26/2024</a:t>
            </a:fld>
            <a:endParaRPr lang="en-US">
              <a:solidFill>
                <a:srgbClr val="FFFFFF"/>
              </a:solidFill>
            </a:endParaRPr>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32</a:t>
            </a:fld>
            <a:endParaRPr lang="en-US">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CC045A2A-3232-EBFB-875D-82C5F45B7654}"/>
              </a:ext>
            </a:extLst>
          </p:cNvPr>
          <p:cNvSpPr txBox="1"/>
          <p:nvPr/>
        </p:nvSpPr>
        <p:spPr>
          <a:xfrm>
            <a:off x="457890" y="1744370"/>
            <a:ext cx="3892729" cy="988091"/>
          </a:xfrm>
          <a:prstGeom prst="rect">
            <a:avLst/>
          </a:prstGeom>
          <a:noFill/>
        </p:spPr>
        <p:txBody>
          <a:bodyPr wrap="square">
            <a:spAutoFit/>
          </a:bodyPr>
          <a:lstStyle/>
          <a:p>
            <a:pPr indent="-228600">
              <a:lnSpc>
                <a:spcPct val="110000"/>
              </a:lnSpc>
              <a:spcAft>
                <a:spcPts val="600"/>
              </a:spcAft>
              <a:buFont typeface="Arial" panose="020B0604020202020204" pitchFamily="34" charset="0"/>
              <a:buChar char="•"/>
            </a:pPr>
            <a:r>
              <a:rPr lang="en-US" b="1" dirty="0"/>
              <a:t>suggested definitions relevant to sites designated under the Habitats and Birds Directives </a:t>
            </a:r>
          </a:p>
        </p:txBody>
      </p:sp>
      <p:sp>
        <p:nvSpPr>
          <p:cNvPr id="5" name="Footer Placeholder 15">
            <a:extLst>
              <a:ext uri="{FF2B5EF4-FFF2-40B4-BE49-F238E27FC236}">
                <a16:creationId xmlns:a16="http://schemas.microsoft.com/office/drawing/2014/main" id="{E5941B10-26C4-7C13-439B-01CEFD26651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2336848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Compensation</a:t>
            </a:r>
          </a:p>
        </p:txBody>
      </p:sp>
      <p:sp>
        <p:nvSpPr>
          <p:cNvPr id="6" name="TextBox 5">
            <a:extLst>
              <a:ext uri="{FF2B5EF4-FFF2-40B4-BE49-F238E27FC236}">
                <a16:creationId xmlns:a16="http://schemas.microsoft.com/office/drawing/2014/main" id="{12081959-9FA9-05A3-BA4D-7B0AB1866FDA}"/>
              </a:ext>
            </a:extLst>
          </p:cNvPr>
          <p:cNvSpPr txBox="1"/>
          <p:nvPr/>
        </p:nvSpPr>
        <p:spPr>
          <a:xfrm>
            <a:off x="614680" y="1414914"/>
            <a:ext cx="3553413" cy="5023986"/>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endParaRPr lang="en-US" dirty="0"/>
          </a:p>
          <a:p>
            <a:pPr indent="-228600">
              <a:lnSpc>
                <a:spcPct val="110000"/>
              </a:lnSpc>
              <a:spcAft>
                <a:spcPts val="600"/>
              </a:spcAft>
              <a:buFont typeface="Arial" panose="020B0604020202020204" pitchFamily="34" charset="0"/>
              <a:buChar char="•"/>
            </a:pPr>
            <a:r>
              <a:rPr lang="en-US" dirty="0"/>
              <a:t>Compensation: involves measures, </a:t>
            </a:r>
            <a:r>
              <a:rPr lang="en-US" b="1" dirty="0"/>
              <a:t>such as new habitat creation, taken beyond the site boundary </a:t>
            </a:r>
            <a:r>
              <a:rPr lang="en-US" dirty="0"/>
              <a:t>that offset the residual impacts that have a detrimental impact upon the conservation objectives for a protected site. </a:t>
            </a:r>
          </a:p>
          <a:p>
            <a:pPr indent="-228600">
              <a:lnSpc>
                <a:spcPct val="110000"/>
              </a:lnSpc>
              <a:spcAft>
                <a:spcPts val="600"/>
              </a:spcAft>
              <a:buFont typeface="Arial" panose="020B0604020202020204" pitchFamily="34" charset="0"/>
              <a:buChar char="•"/>
            </a:pPr>
            <a:r>
              <a:rPr lang="en-US" dirty="0"/>
              <a:t>Compensation is a </a:t>
            </a:r>
            <a:r>
              <a:rPr lang="en-US" u="sng" dirty="0"/>
              <a:t>last resort </a:t>
            </a:r>
            <a:r>
              <a:rPr lang="en-US" dirty="0"/>
              <a:t>and should only be considered where there are residual adverse effects on site integrity that the competent authority agrees cannot be mitigated.</a:t>
            </a:r>
          </a:p>
          <a:p>
            <a:pPr indent="-228600">
              <a:lnSpc>
                <a:spcPct val="110000"/>
              </a:lnSpc>
              <a:spcAft>
                <a:spcPts val="600"/>
              </a:spcAft>
              <a:buFont typeface="Arial" panose="020B0604020202020204" pitchFamily="34" charset="0"/>
              <a:buChar char="•"/>
            </a:pPr>
            <a:endParaRPr lang="en-US" sz="1500" dirty="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a:pPr>
                <a:spcAft>
                  <a:spcPts val="600"/>
                </a:spcAft>
              </a:pPr>
              <a:t>11/26/2024</a:t>
            </a:fld>
            <a:endParaRPr lang="en-US"/>
          </a:p>
        </p:txBody>
      </p:sp>
      <p:pic>
        <p:nvPicPr>
          <p:cNvPr id="18" name="Picture 17" descr="Trees and a river">
            <a:extLst>
              <a:ext uri="{FF2B5EF4-FFF2-40B4-BE49-F238E27FC236}">
                <a16:creationId xmlns:a16="http://schemas.microsoft.com/office/drawing/2014/main" id="{C057B10F-83C2-C094-5D18-B7F582AC3EDC}"/>
              </a:ext>
            </a:extLst>
          </p:cNvPr>
          <p:cNvPicPr>
            <a:picLocks noChangeAspect="1"/>
          </p:cNvPicPr>
          <p:nvPr/>
        </p:nvPicPr>
        <p:blipFill rotWithShape="1">
          <a:blip r:embed="rId2"/>
          <a:srcRect l="12044" r="15545" b="-1"/>
          <a:stretch/>
        </p:blipFill>
        <p:spPr>
          <a:xfrm>
            <a:off x="4752550" y="10"/>
            <a:ext cx="7439450" cy="6857990"/>
          </a:xfrm>
          <a:prstGeom prst="rect">
            <a:avLst/>
          </a:prstGeom>
          <a:noFill/>
        </p:spPr>
      </p:pic>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a:solidFill>
                  <a:srgbClr val="FFFFFF"/>
                </a:solidFill>
                <a:effectLst>
                  <a:outerShdw blurRad="38100" dist="38100" dir="2700000" algn="tl">
                    <a:srgbClr val="000000">
                      <a:alpha val="43137"/>
                    </a:srgbClr>
                  </a:outerShdw>
                </a:effectLst>
              </a:rPr>
              <a:pPr>
                <a:spcAft>
                  <a:spcPts val="600"/>
                </a:spcAft>
              </a:pPr>
              <a:t>33</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C76FCBBE-CC0C-02E9-F8E3-C48F27E4ADC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9667776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Mitigation v Compensation</a:t>
            </a:r>
          </a:p>
        </p:txBody>
      </p:sp>
      <p:sp>
        <p:nvSpPr>
          <p:cNvPr id="6" name="TextBox 5">
            <a:extLst>
              <a:ext uri="{FF2B5EF4-FFF2-40B4-BE49-F238E27FC236}">
                <a16:creationId xmlns:a16="http://schemas.microsoft.com/office/drawing/2014/main" id="{12081959-9FA9-05A3-BA4D-7B0AB1866FDA}"/>
              </a:ext>
            </a:extLst>
          </p:cNvPr>
          <p:cNvSpPr txBox="1"/>
          <p:nvPr/>
        </p:nvSpPr>
        <p:spPr>
          <a:xfrm>
            <a:off x="614680" y="2316480"/>
            <a:ext cx="3553413"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Impossible either to avoid adverse impact on the ecology of the site, or to mitigate to reduce the adverse impact.</a:t>
            </a:r>
          </a:p>
          <a:p>
            <a:pPr>
              <a:lnSpc>
                <a:spcPct val="120000"/>
              </a:lnSpc>
              <a:spcAft>
                <a:spcPts val="600"/>
              </a:spcAft>
            </a:pPr>
            <a:r>
              <a:rPr lang="en-US" dirty="0"/>
              <a:t> • Last resort after all on-site options have been investigated </a:t>
            </a:r>
          </a:p>
          <a:p>
            <a:pPr>
              <a:lnSpc>
                <a:spcPct val="120000"/>
              </a:lnSpc>
              <a:spcAft>
                <a:spcPts val="600"/>
              </a:spcAft>
            </a:pPr>
            <a:r>
              <a:rPr lang="en-US" dirty="0"/>
              <a:t>• Like-for-like habitat</a:t>
            </a:r>
          </a:p>
          <a:p>
            <a:pPr>
              <a:lnSpc>
                <a:spcPct val="120000"/>
              </a:lnSpc>
              <a:spcAft>
                <a:spcPts val="600"/>
              </a:spcAft>
            </a:pPr>
            <a:r>
              <a:rPr lang="en-US" dirty="0"/>
              <a:t> • Site must be appropriate for the species and habitats they are intended to support</a:t>
            </a:r>
          </a:p>
          <a:p>
            <a:pPr indent="-228600">
              <a:lnSpc>
                <a:spcPct val="120000"/>
              </a:lnSpc>
              <a:spcAft>
                <a:spcPts val="600"/>
              </a:spcAft>
              <a:buFont typeface="Arial" panose="020B0604020202020204" pitchFamily="34" charset="0"/>
              <a:buChar char="•"/>
            </a:pPr>
            <a:r>
              <a:rPr lang="en-US" dirty="0"/>
              <a:t> Long-term commitment</a:t>
            </a:r>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dirty="0"/>
          </a:p>
        </p:txBody>
      </p:sp>
      <p:pic>
        <p:nvPicPr>
          <p:cNvPr id="8" name="Picture 7" descr="Top view of the islet with the house surrounded by coconut trees">
            <a:extLst>
              <a:ext uri="{FF2B5EF4-FFF2-40B4-BE49-F238E27FC236}">
                <a16:creationId xmlns:a16="http://schemas.microsoft.com/office/drawing/2014/main" id="{E160F48F-E5DD-42EE-27CF-3E9BF9D5A74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34</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F6ED38BC-0482-A341-E2E1-82B5399D40D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4128864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Mitigation v Compensation</a:t>
            </a:r>
          </a:p>
        </p:txBody>
      </p:sp>
      <p:sp>
        <p:nvSpPr>
          <p:cNvPr id="6" name="TextBox 5">
            <a:extLst>
              <a:ext uri="{FF2B5EF4-FFF2-40B4-BE49-F238E27FC236}">
                <a16:creationId xmlns:a16="http://schemas.microsoft.com/office/drawing/2014/main" id="{12081959-9FA9-05A3-BA4D-7B0AB1866FDA}"/>
              </a:ext>
            </a:extLst>
          </p:cNvPr>
          <p:cNvSpPr txBox="1"/>
          <p:nvPr/>
        </p:nvSpPr>
        <p:spPr>
          <a:xfrm>
            <a:off x="614680" y="2316480"/>
            <a:ext cx="3553413"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Government guidance on best practice for mitigating or compensating during the consenting process:</a:t>
            </a:r>
          </a:p>
          <a:p>
            <a:pPr indent="-228600">
              <a:lnSpc>
                <a:spcPct val="120000"/>
              </a:lnSpc>
              <a:spcAft>
                <a:spcPts val="600"/>
              </a:spcAft>
              <a:buFont typeface="Arial" panose="020B0604020202020204" pitchFamily="34" charset="0"/>
              <a:buChar char="•"/>
            </a:pPr>
            <a:r>
              <a:rPr lang="en-GB" dirty="0">
                <a:hlinkClick r:id="rId2"/>
              </a:rPr>
              <a:t>Mitigation and Compensation Opportunity in Marine Consenting</a:t>
            </a:r>
            <a:endParaRPr lang="en-US" dirty="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dirty="0"/>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35</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F6ED38BC-0482-A341-E2E1-82B5399D40D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5" name="Picture 4">
            <a:extLst>
              <a:ext uri="{FF2B5EF4-FFF2-40B4-BE49-F238E27FC236}">
                <a16:creationId xmlns:a16="http://schemas.microsoft.com/office/drawing/2014/main" id="{E0162DF5-C889-5B81-33C3-31E060EE6290}"/>
              </a:ext>
            </a:extLst>
          </p:cNvPr>
          <p:cNvPicPr>
            <a:picLocks noChangeAspect="1"/>
          </p:cNvPicPr>
          <p:nvPr/>
        </p:nvPicPr>
        <p:blipFill>
          <a:blip r:embed="rId3"/>
          <a:stretch>
            <a:fillRect/>
          </a:stretch>
        </p:blipFill>
        <p:spPr>
          <a:xfrm>
            <a:off x="7810441" y="676380"/>
            <a:ext cx="3821721" cy="5391431"/>
          </a:xfrm>
          <a:prstGeom prst="rect">
            <a:avLst/>
          </a:prstGeom>
        </p:spPr>
      </p:pic>
      <p:pic>
        <p:nvPicPr>
          <p:cNvPr id="9" name="Picture 8">
            <a:extLst>
              <a:ext uri="{FF2B5EF4-FFF2-40B4-BE49-F238E27FC236}">
                <a16:creationId xmlns:a16="http://schemas.microsoft.com/office/drawing/2014/main" id="{E347FDFE-FECD-20B2-077A-43F69E048229}"/>
              </a:ext>
            </a:extLst>
          </p:cNvPr>
          <p:cNvPicPr>
            <a:picLocks noChangeAspect="1"/>
          </p:cNvPicPr>
          <p:nvPr/>
        </p:nvPicPr>
        <p:blipFill>
          <a:blip r:embed="rId4"/>
          <a:stretch>
            <a:fillRect/>
          </a:stretch>
        </p:blipFill>
        <p:spPr>
          <a:xfrm>
            <a:off x="4507675" y="952910"/>
            <a:ext cx="3302766" cy="4838369"/>
          </a:xfrm>
          <a:prstGeom prst="rect">
            <a:avLst/>
          </a:prstGeom>
        </p:spPr>
      </p:pic>
    </p:spTree>
    <p:extLst>
      <p:ext uri="{BB962C8B-B14F-4D97-AF65-F5344CB8AC3E}">
        <p14:creationId xmlns:p14="http://schemas.microsoft.com/office/powerpoint/2010/main" val="33518228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81" y="548640"/>
            <a:ext cx="3553412" cy="1648943"/>
          </a:xfrm>
        </p:spPr>
        <p:txBody>
          <a:bodyPr vert="horz" lIns="91440" tIns="45720" rIns="91440" bIns="45720" rtlCol="0" anchor="t">
            <a:normAutofit/>
          </a:bodyPr>
          <a:lstStyle/>
          <a:p>
            <a:r>
              <a:rPr lang="en-US" b="1" kern="1200" dirty="0">
                <a:solidFill>
                  <a:schemeClr val="tx1"/>
                </a:solidFill>
                <a:latin typeface="+mj-lt"/>
                <a:ea typeface="+mj-ea"/>
                <a:cs typeface="+mj-cs"/>
              </a:rPr>
              <a:t>Mitigation v Compensation</a:t>
            </a:r>
          </a:p>
        </p:txBody>
      </p:sp>
      <p:sp>
        <p:nvSpPr>
          <p:cNvPr id="6" name="TextBox 5">
            <a:extLst>
              <a:ext uri="{FF2B5EF4-FFF2-40B4-BE49-F238E27FC236}">
                <a16:creationId xmlns:a16="http://schemas.microsoft.com/office/drawing/2014/main" id="{12081959-9FA9-05A3-BA4D-7B0AB1866FDA}"/>
              </a:ext>
            </a:extLst>
          </p:cNvPr>
          <p:cNvSpPr txBox="1"/>
          <p:nvPr/>
        </p:nvSpPr>
        <p:spPr>
          <a:xfrm>
            <a:off x="614680" y="2316480"/>
            <a:ext cx="3553413" cy="4122420"/>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dirty="0"/>
              <a:t>Government guidance on best practice for mitigating or compensating during the consenting process:</a:t>
            </a:r>
          </a:p>
          <a:p>
            <a:pPr indent="-228600">
              <a:lnSpc>
                <a:spcPct val="120000"/>
              </a:lnSpc>
              <a:spcAft>
                <a:spcPts val="600"/>
              </a:spcAft>
              <a:buFont typeface="Arial" panose="020B0604020202020204" pitchFamily="34" charset="0"/>
              <a:buChar char="•"/>
            </a:pPr>
            <a:r>
              <a:rPr lang="en-GB" dirty="0">
                <a:hlinkClick r:id="rId2"/>
              </a:rPr>
              <a:t>Mitigation and Compensation Opportunity in Marine Consenting</a:t>
            </a:r>
            <a:endParaRPr lang="en-US" dirty="0"/>
          </a:p>
        </p:txBody>
      </p:sp>
      <p:sp>
        <p:nvSpPr>
          <p:cNvPr id="12"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dirty="0"/>
          </a:p>
        </p:txBody>
      </p:sp>
      <p:sp>
        <p:nvSpPr>
          <p:cNvPr id="16"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36</a:t>
            </a:fld>
            <a:endParaRPr lang="en-US">
              <a:solidFill>
                <a:srgbClr val="FFFFFF"/>
              </a:solidFill>
              <a:effectLst>
                <a:outerShdw blurRad="38100" dist="38100" dir="2700000" algn="tl">
                  <a:srgbClr val="000000">
                    <a:alpha val="43137"/>
                  </a:srgbClr>
                </a:outerShdw>
              </a:effectLst>
            </a:endParaRPr>
          </a:p>
        </p:txBody>
      </p:sp>
      <p:sp>
        <p:nvSpPr>
          <p:cNvPr id="3" name="Footer Placeholder 15">
            <a:extLst>
              <a:ext uri="{FF2B5EF4-FFF2-40B4-BE49-F238E27FC236}">
                <a16:creationId xmlns:a16="http://schemas.microsoft.com/office/drawing/2014/main" id="{F6ED38BC-0482-A341-E2E1-82B5399D40D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5" name="Picture 4">
            <a:extLst>
              <a:ext uri="{FF2B5EF4-FFF2-40B4-BE49-F238E27FC236}">
                <a16:creationId xmlns:a16="http://schemas.microsoft.com/office/drawing/2014/main" id="{E0162DF5-C889-5B81-33C3-31E060EE6290}"/>
              </a:ext>
            </a:extLst>
          </p:cNvPr>
          <p:cNvPicPr>
            <a:picLocks noChangeAspect="1"/>
          </p:cNvPicPr>
          <p:nvPr/>
        </p:nvPicPr>
        <p:blipFill>
          <a:blip r:embed="rId3"/>
          <a:stretch>
            <a:fillRect/>
          </a:stretch>
        </p:blipFill>
        <p:spPr>
          <a:xfrm>
            <a:off x="7810441" y="676380"/>
            <a:ext cx="3821721" cy="5391431"/>
          </a:xfrm>
          <a:prstGeom prst="rect">
            <a:avLst/>
          </a:prstGeom>
        </p:spPr>
      </p:pic>
      <p:pic>
        <p:nvPicPr>
          <p:cNvPr id="9" name="Picture 8">
            <a:extLst>
              <a:ext uri="{FF2B5EF4-FFF2-40B4-BE49-F238E27FC236}">
                <a16:creationId xmlns:a16="http://schemas.microsoft.com/office/drawing/2014/main" id="{E347FDFE-FECD-20B2-077A-43F69E048229}"/>
              </a:ext>
            </a:extLst>
          </p:cNvPr>
          <p:cNvPicPr>
            <a:picLocks noChangeAspect="1"/>
          </p:cNvPicPr>
          <p:nvPr/>
        </p:nvPicPr>
        <p:blipFill>
          <a:blip r:embed="rId4"/>
          <a:stretch>
            <a:fillRect/>
          </a:stretch>
        </p:blipFill>
        <p:spPr>
          <a:xfrm>
            <a:off x="4507675" y="952910"/>
            <a:ext cx="3302766" cy="4838369"/>
          </a:xfrm>
          <a:prstGeom prst="rect">
            <a:avLst/>
          </a:prstGeom>
        </p:spPr>
      </p:pic>
      <p:pic>
        <p:nvPicPr>
          <p:cNvPr id="7" name="Picture 6">
            <a:extLst>
              <a:ext uri="{FF2B5EF4-FFF2-40B4-BE49-F238E27FC236}">
                <a16:creationId xmlns:a16="http://schemas.microsoft.com/office/drawing/2014/main" id="{9F714C68-48BE-DE51-7D35-E47E88914D26}"/>
              </a:ext>
            </a:extLst>
          </p:cNvPr>
          <p:cNvPicPr>
            <a:picLocks noChangeAspect="1"/>
          </p:cNvPicPr>
          <p:nvPr/>
        </p:nvPicPr>
        <p:blipFill>
          <a:blip r:embed="rId5"/>
          <a:stretch>
            <a:fillRect/>
          </a:stretch>
        </p:blipFill>
        <p:spPr>
          <a:xfrm>
            <a:off x="4299497" y="39873"/>
            <a:ext cx="7636148" cy="6518244"/>
          </a:xfrm>
          <a:prstGeom prst="rect">
            <a:avLst/>
          </a:prstGeom>
        </p:spPr>
      </p:pic>
    </p:spTree>
    <p:extLst>
      <p:ext uri="{BB962C8B-B14F-4D97-AF65-F5344CB8AC3E}">
        <p14:creationId xmlns:p14="http://schemas.microsoft.com/office/powerpoint/2010/main" val="12388375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79" y="548640"/>
            <a:ext cx="5134113" cy="1648718"/>
          </a:xfrm>
        </p:spPr>
        <p:txBody>
          <a:bodyPr vert="horz" lIns="91440" tIns="45720" rIns="91440" bIns="45720" rtlCol="0" anchor="t">
            <a:normAutofit/>
          </a:bodyPr>
          <a:lstStyle/>
          <a:p>
            <a:r>
              <a:rPr lang="en-US" b="1" kern="1200" dirty="0">
                <a:solidFill>
                  <a:schemeClr val="tx1"/>
                </a:solidFill>
                <a:latin typeface="+mj-lt"/>
                <a:ea typeface="+mj-ea"/>
                <a:cs typeface="+mj-cs"/>
              </a:rPr>
              <a:t>Compensation in practice: Cardiff Barrage</a:t>
            </a:r>
          </a:p>
        </p:txBody>
      </p:sp>
      <p:sp>
        <p:nvSpPr>
          <p:cNvPr id="4" name="TextBox 3">
            <a:extLst>
              <a:ext uri="{FF2B5EF4-FFF2-40B4-BE49-F238E27FC236}">
                <a16:creationId xmlns:a16="http://schemas.microsoft.com/office/drawing/2014/main" id="{6955F786-FD03-0500-08BE-B763FC9BDF10}"/>
              </a:ext>
            </a:extLst>
          </p:cNvPr>
          <p:cNvSpPr txBox="1"/>
          <p:nvPr/>
        </p:nvSpPr>
        <p:spPr>
          <a:xfrm>
            <a:off x="614679" y="2316481"/>
            <a:ext cx="4636109" cy="3860482"/>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dirty="0"/>
              <a:t>Under the deal with the EU, compensation for the loss of the mudflats meant creating a new wildlife habitat by flooding 1,000 acres of farmland, 15 miles further along the coast in the Gwent Levels, with sewage water.</a:t>
            </a:r>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r>
              <a:rPr lang="en-US" sz="1700" dirty="0"/>
              <a:t>At the time, </a:t>
            </a:r>
            <a:r>
              <a:rPr lang="en-US" sz="1700" dirty="0" err="1"/>
              <a:t>FoE</a:t>
            </a:r>
            <a:r>
              <a:rPr lang="en-US" sz="1700" dirty="0"/>
              <a:t> Director Tony Juniper said: "They are destroying a saline mudflat and creating a freshwater marsh. "It's like knocking down the Tower of Pisa and building a cinema and calling it compensation."</a:t>
            </a:r>
          </a:p>
          <a:p>
            <a:pPr indent="-228600">
              <a:lnSpc>
                <a:spcPct val="110000"/>
              </a:lnSpc>
              <a:spcAft>
                <a:spcPts val="600"/>
              </a:spcAft>
              <a:buFont typeface="Arial" panose="020B0604020202020204" pitchFamily="34" charset="0"/>
              <a:buChar char="•"/>
            </a:pPr>
            <a:endParaRPr lang="en-US" sz="1700" dirty="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11/26/2024</a:t>
            </a:fld>
            <a:endParaRPr lang="en-US" dirty="0"/>
          </a:p>
        </p:txBody>
      </p:sp>
      <p:pic>
        <p:nvPicPr>
          <p:cNvPr id="8" name="Picture 5" descr="Elevated view of marsh and tidelands at dusk">
            <a:extLst>
              <a:ext uri="{FF2B5EF4-FFF2-40B4-BE49-F238E27FC236}">
                <a16:creationId xmlns:a16="http://schemas.microsoft.com/office/drawing/2014/main" id="{CE66D141-8FE6-15EE-B2A0-EEA1D5931A4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6310" r="7188" b="2"/>
          <a:stretch/>
        </p:blipFill>
        <p:spPr>
          <a:xfrm>
            <a:off x="6096000" y="419100"/>
            <a:ext cx="5676900" cy="6037646"/>
          </a:xfrm>
          <a:prstGeom prst="rect">
            <a:avLst/>
          </a:prstGeom>
          <a:noFill/>
        </p:spPr>
      </p:pic>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37</a:t>
            </a:fld>
            <a:endParaRPr lang="en-US">
              <a:effectLst>
                <a:outerShdw blurRad="38100" dist="38100" dir="2700000" algn="tl">
                  <a:srgbClr val="000000">
                    <a:alpha val="43137"/>
                  </a:srgbClr>
                </a:outerShdw>
              </a:effectLst>
            </a:endParaRPr>
          </a:p>
        </p:txBody>
      </p:sp>
      <p:sp>
        <p:nvSpPr>
          <p:cNvPr id="9" name="Footer Placeholder 15">
            <a:extLst>
              <a:ext uri="{FF2B5EF4-FFF2-40B4-BE49-F238E27FC236}">
                <a16:creationId xmlns:a16="http://schemas.microsoft.com/office/drawing/2014/main" id="{3C52E146-A5CF-E416-AD63-72FCA43CF61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0719934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4679" y="548640"/>
            <a:ext cx="5134113" cy="1648718"/>
          </a:xfrm>
        </p:spPr>
        <p:txBody>
          <a:bodyPr vert="horz" lIns="91440" tIns="45720" rIns="91440" bIns="45720" rtlCol="0" anchor="t">
            <a:normAutofit/>
          </a:bodyPr>
          <a:lstStyle/>
          <a:p>
            <a:r>
              <a:rPr lang="en-US" b="1" kern="1200" dirty="0">
                <a:solidFill>
                  <a:schemeClr val="tx1"/>
                </a:solidFill>
                <a:latin typeface="+mj-lt"/>
                <a:ea typeface="+mj-ea"/>
                <a:cs typeface="+mj-cs"/>
              </a:rPr>
              <a:t>Compensation in practice: Cardiff Barrage</a:t>
            </a:r>
          </a:p>
        </p:txBody>
      </p:sp>
      <p:sp>
        <p:nvSpPr>
          <p:cNvPr id="4" name="TextBox 3">
            <a:extLst>
              <a:ext uri="{FF2B5EF4-FFF2-40B4-BE49-F238E27FC236}">
                <a16:creationId xmlns:a16="http://schemas.microsoft.com/office/drawing/2014/main" id="{6955F786-FD03-0500-08BE-B763FC9BDF10}"/>
              </a:ext>
            </a:extLst>
          </p:cNvPr>
          <p:cNvSpPr txBox="1"/>
          <p:nvPr/>
        </p:nvSpPr>
        <p:spPr>
          <a:xfrm>
            <a:off x="623694" y="2833316"/>
            <a:ext cx="4123235" cy="2764402"/>
          </a:xfrm>
        </p:spPr>
        <p:txBody>
          <a:bodyPr vert="horz" lIns="91440" tIns="45720" rIns="91440" bIns="45720" rtlCol="0">
            <a:normAutofit/>
          </a:bodyPr>
          <a:lstStyle/>
          <a:p>
            <a:pPr indent="-228600">
              <a:lnSpc>
                <a:spcPct val="110000"/>
              </a:lnSpc>
              <a:spcAft>
                <a:spcPts val="600"/>
              </a:spcAft>
              <a:buFont typeface="Arial" panose="020B0604020202020204" pitchFamily="34" charset="0"/>
              <a:buChar char="•"/>
            </a:pPr>
            <a:r>
              <a:rPr lang="en-US" sz="1700" dirty="0"/>
              <a:t>Was the compensation a success?</a:t>
            </a:r>
          </a:p>
          <a:p>
            <a:pPr indent="-228600">
              <a:lnSpc>
                <a:spcPct val="110000"/>
              </a:lnSpc>
              <a:spcAft>
                <a:spcPts val="600"/>
              </a:spcAft>
              <a:buFont typeface="Arial" panose="020B0604020202020204" pitchFamily="34" charset="0"/>
              <a:buChar char="•"/>
            </a:pPr>
            <a:endParaRPr lang="en-US" sz="1700" dirty="0"/>
          </a:p>
          <a:p>
            <a:pPr indent="-228600">
              <a:lnSpc>
                <a:spcPct val="110000"/>
              </a:lnSpc>
              <a:spcAft>
                <a:spcPts val="600"/>
              </a:spcAft>
              <a:buFont typeface="Arial" panose="020B0604020202020204" pitchFamily="34" charset="0"/>
              <a:buChar char="•"/>
            </a:pPr>
            <a:r>
              <a:rPr lang="en-GB" sz="1600" dirty="0"/>
              <a:t>Murata &amp; </a:t>
            </a:r>
            <a:r>
              <a:rPr lang="en-GB" sz="1600" dirty="0" err="1"/>
              <a:t>Feest</a:t>
            </a:r>
            <a:r>
              <a:rPr lang="en-GB" sz="1600" dirty="0"/>
              <a:t> (2015) determined through the analysis of bird data from the Cardiff (development) location, and the compensation area in Newport (At Gwent Levels) that “the compensation habitat was better than the original”</a:t>
            </a:r>
            <a:endParaRPr lang="en-US" sz="1700" dirty="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36EEDDE2-D916-4F9A-9650-DB1D30A8FDDC}" type="datetime1">
              <a:rPr lang="en-US" smtClean="0"/>
              <a:pPr>
                <a:spcAft>
                  <a:spcPts val="600"/>
                </a:spcAft>
              </a:pPr>
              <a:t>11/26/2024</a:t>
            </a:fld>
            <a:endParaRPr lang="en-US" dirty="0"/>
          </a:p>
        </p:txBody>
      </p:sp>
      <p:pic>
        <p:nvPicPr>
          <p:cNvPr id="8" name="Picture 5" descr="Elevated view of marsh and tidelands at dusk">
            <a:extLst>
              <a:ext uri="{FF2B5EF4-FFF2-40B4-BE49-F238E27FC236}">
                <a16:creationId xmlns:a16="http://schemas.microsoft.com/office/drawing/2014/main" id="{CE66D141-8FE6-15EE-B2A0-EEA1D5931A4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l="6310" r="7188" b="2"/>
          <a:stretch/>
        </p:blipFill>
        <p:spPr>
          <a:xfrm>
            <a:off x="6096000" y="419100"/>
            <a:ext cx="5676900" cy="6037646"/>
          </a:xfrm>
          <a:prstGeom prst="rect">
            <a:avLst/>
          </a:prstGeom>
          <a:noFill/>
        </p:spPr>
      </p:pic>
      <p:sp>
        <p:nvSpPr>
          <p:cNvPr id="14"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38</a:t>
            </a:fld>
            <a:endParaRPr lang="en-US">
              <a:effectLst>
                <a:outerShdw blurRad="38100" dist="38100" dir="2700000" algn="tl">
                  <a:srgbClr val="000000">
                    <a:alpha val="43137"/>
                  </a:srgbClr>
                </a:outerShdw>
              </a:effectLst>
            </a:endParaRPr>
          </a:p>
        </p:txBody>
      </p:sp>
      <p:sp>
        <p:nvSpPr>
          <p:cNvPr id="9" name="Footer Placeholder 15">
            <a:extLst>
              <a:ext uri="{FF2B5EF4-FFF2-40B4-BE49-F238E27FC236}">
                <a16:creationId xmlns:a16="http://schemas.microsoft.com/office/drawing/2014/main" id="{3C52E146-A5CF-E416-AD63-72FCA43CF61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5" name="Picture 4">
            <a:extLst>
              <a:ext uri="{FF2B5EF4-FFF2-40B4-BE49-F238E27FC236}">
                <a16:creationId xmlns:a16="http://schemas.microsoft.com/office/drawing/2014/main" id="{F5A030E9-7584-248F-875D-5AB31455B5CD}"/>
              </a:ext>
            </a:extLst>
          </p:cNvPr>
          <p:cNvPicPr>
            <a:picLocks noChangeAspect="1"/>
          </p:cNvPicPr>
          <p:nvPr/>
        </p:nvPicPr>
        <p:blipFill>
          <a:blip r:embed="rId3"/>
          <a:stretch>
            <a:fillRect/>
          </a:stretch>
        </p:blipFill>
        <p:spPr>
          <a:xfrm>
            <a:off x="5259802" y="1372999"/>
            <a:ext cx="6422124" cy="4585121"/>
          </a:xfrm>
          <a:prstGeom prst="rect">
            <a:avLst/>
          </a:prstGeom>
        </p:spPr>
      </p:pic>
    </p:spTree>
    <p:extLst>
      <p:ext uri="{BB962C8B-B14F-4D97-AF65-F5344CB8AC3E}">
        <p14:creationId xmlns:p14="http://schemas.microsoft.com/office/powerpoint/2010/main" val="41526156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a:xfrm>
            <a:off x="612648" y="548639"/>
            <a:ext cx="4103731" cy="2290813"/>
          </a:xfrm>
        </p:spPr>
        <p:txBody>
          <a:bodyPr/>
          <a:lstStyle/>
          <a:p>
            <a:r>
              <a:rPr lang="en-GB" dirty="0"/>
              <a:t>M4 Relief Road… the debate continues!</a:t>
            </a:r>
          </a:p>
        </p:txBody>
      </p:sp>
      <p:pic>
        <p:nvPicPr>
          <p:cNvPr id="5" name="Picture 4">
            <a:extLst>
              <a:ext uri="{FF2B5EF4-FFF2-40B4-BE49-F238E27FC236}">
                <a16:creationId xmlns:a16="http://schemas.microsoft.com/office/drawing/2014/main" id="{98D6551B-753A-37E9-877F-E5955965C236}"/>
              </a:ext>
            </a:extLst>
          </p:cNvPr>
          <p:cNvPicPr>
            <a:picLocks noChangeAspect="1"/>
          </p:cNvPicPr>
          <p:nvPr/>
        </p:nvPicPr>
        <p:blipFill rotWithShape="1">
          <a:blip r:embed="rId2"/>
          <a:srcRect l="7302" t="11509" r="41142" b="4702"/>
          <a:stretch/>
        </p:blipFill>
        <p:spPr>
          <a:xfrm>
            <a:off x="6179419" y="202131"/>
            <a:ext cx="5842535" cy="6330296"/>
          </a:xfrm>
          <a:prstGeom prst="rect">
            <a:avLst/>
          </a:prstGeom>
        </p:spPr>
      </p:pic>
      <p:sp>
        <p:nvSpPr>
          <p:cNvPr id="7" name="Footer Placeholder 15">
            <a:extLst>
              <a:ext uri="{FF2B5EF4-FFF2-40B4-BE49-F238E27FC236}">
                <a16:creationId xmlns:a16="http://schemas.microsoft.com/office/drawing/2014/main" id="{899DE202-2452-D37E-2249-703E3A58E29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8225629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605882" y="2123060"/>
            <a:ext cx="5013354" cy="3461013"/>
          </a:xfrm>
        </p:spPr>
        <p:txBody>
          <a:bodyPr>
            <a:normAutofit/>
          </a:bodyPr>
          <a:lstStyle/>
          <a:p>
            <a:pPr marL="0" indent="0">
              <a:buNone/>
              <a:defRPr/>
            </a:pPr>
            <a:r>
              <a:rPr lang="en-GB" sz="1900" dirty="0"/>
              <a:t>Read the M4 relief road SEA non-technical summary. </a:t>
            </a:r>
          </a:p>
          <a:p>
            <a:pPr marL="0" indent="0">
              <a:buNone/>
              <a:defRPr/>
            </a:pPr>
            <a:r>
              <a:rPr lang="en-GB" sz="1900" dirty="0"/>
              <a:t>In pairs, provide a short summary of the assessment of significant effects </a:t>
            </a:r>
            <a:r>
              <a:rPr lang="en-GB" sz="1800" b="1" i="1" dirty="0"/>
              <a:t>(20 mins)</a:t>
            </a:r>
          </a:p>
          <a:p>
            <a:pPr marL="0" indent="0">
              <a:buNone/>
              <a:defRPr/>
            </a:pPr>
            <a:endParaRPr lang="en-GB" sz="1800" b="1" i="1" dirty="0"/>
          </a:p>
          <a:p>
            <a:pPr marL="0" indent="0">
              <a:buNone/>
              <a:defRPr/>
            </a:pPr>
            <a:endParaRPr lang="en-GB" sz="1800" b="1" i="1" dirty="0"/>
          </a:p>
          <a:p>
            <a:pPr marL="0" indent="0">
              <a:buNone/>
              <a:defRPr/>
            </a:pPr>
            <a:r>
              <a:rPr lang="en-GB" sz="1800" b="1" i="1" dirty="0"/>
              <a:t>Do you think the M4 relief road should be built? Why? </a:t>
            </a:r>
          </a:p>
          <a:p>
            <a:pPr marL="0" indent="0">
              <a:buNone/>
              <a:defRPr/>
            </a:pPr>
            <a:endParaRPr lang="en-GB" sz="1800" b="1" i="1" dirty="0"/>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11/26/2024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40</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5CF5CADC-20D9-A82D-C7D5-AB0DE11C4852}"/>
              </a:ext>
            </a:extLst>
          </p:cNvPr>
          <p:cNvSpPr txBox="1"/>
          <p:nvPr/>
        </p:nvSpPr>
        <p:spPr>
          <a:xfrm>
            <a:off x="6607169" y="3853566"/>
            <a:ext cx="6097162" cy="369332"/>
          </a:xfrm>
          <a:prstGeom prst="rect">
            <a:avLst/>
          </a:prstGeom>
          <a:noFill/>
        </p:spPr>
        <p:txBody>
          <a:bodyPr wrap="square">
            <a:spAutoFit/>
          </a:bodyPr>
          <a:lstStyle/>
          <a:p>
            <a:r>
              <a:rPr lang="en-GB" dirty="0">
                <a:hlinkClick r:id="rId3"/>
              </a:rPr>
              <a:t>Report (divio-media.org)</a:t>
            </a:r>
            <a:endParaRPr lang="en-GB" dirty="0"/>
          </a:p>
        </p:txBody>
      </p:sp>
    </p:spTree>
    <p:extLst>
      <p:ext uri="{BB962C8B-B14F-4D97-AF65-F5344CB8AC3E}">
        <p14:creationId xmlns:p14="http://schemas.microsoft.com/office/powerpoint/2010/main" val="2368578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4" end="4"/>
                                            </p:txEl>
                                          </p:spTgt>
                                        </p:tgtEl>
                                        <p:attrNameLst>
                                          <p:attrName>style.visibility</p:attrName>
                                        </p:attrNameLst>
                                      </p:cBhvr>
                                      <p:to>
                                        <p:strVal val="visible"/>
                                      </p:to>
                                    </p:set>
                                    <p:animEffect transition="in" filter="fade">
                                      <p:cBhvr>
                                        <p:cTn id="17"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11/26/2024</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41</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5254907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A060F-FA58-CF62-CFA9-79471E7A6EA8}"/>
              </a:ext>
            </a:extLst>
          </p:cNvPr>
          <p:cNvSpPr>
            <a:spLocks noGrp="1"/>
          </p:cNvSpPr>
          <p:nvPr>
            <p:ph type="title"/>
          </p:nvPr>
        </p:nvSpPr>
        <p:spPr/>
        <p:txBody>
          <a:bodyPr/>
          <a:lstStyle/>
          <a:p>
            <a:r>
              <a:rPr lang="en-GB" dirty="0"/>
              <a:t>Tiering of policy, plan, programme and project Environmental Assessment</a:t>
            </a:r>
          </a:p>
        </p:txBody>
      </p:sp>
      <p:pic>
        <p:nvPicPr>
          <p:cNvPr id="4" name="Picture 3">
            <a:extLst>
              <a:ext uri="{FF2B5EF4-FFF2-40B4-BE49-F238E27FC236}">
                <a16:creationId xmlns:a16="http://schemas.microsoft.com/office/drawing/2014/main" id="{00DD8E7E-8DB7-0060-6051-224FC7BB3F0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t="18648"/>
          <a:stretch/>
        </p:blipFill>
        <p:spPr>
          <a:xfrm>
            <a:off x="521420" y="1692143"/>
            <a:ext cx="9642857" cy="4975786"/>
          </a:xfrm>
          <a:prstGeom prst="rect">
            <a:avLst/>
          </a:prstGeom>
        </p:spPr>
      </p:pic>
      <p:sp>
        <p:nvSpPr>
          <p:cNvPr id="5" name="Footer Placeholder 15">
            <a:extLst>
              <a:ext uri="{FF2B5EF4-FFF2-40B4-BE49-F238E27FC236}">
                <a16:creationId xmlns:a16="http://schemas.microsoft.com/office/drawing/2014/main" id="{EE483F0A-B203-3495-0FD1-131F979BE08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0987411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AE1A1-45FD-890E-74BE-740124C0E293}"/>
              </a:ext>
            </a:extLst>
          </p:cNvPr>
          <p:cNvSpPr>
            <a:spLocks noGrp="1"/>
          </p:cNvSpPr>
          <p:nvPr>
            <p:ph type="title"/>
          </p:nvPr>
        </p:nvSpPr>
        <p:spPr/>
        <p:txBody>
          <a:bodyPr/>
          <a:lstStyle/>
          <a:p>
            <a:r>
              <a:rPr lang="en-GB" dirty="0"/>
              <a:t>Strategic Environmental Assessment</a:t>
            </a:r>
          </a:p>
        </p:txBody>
      </p:sp>
      <p:sp>
        <p:nvSpPr>
          <p:cNvPr id="3" name="Content Placeholder 2">
            <a:extLst>
              <a:ext uri="{FF2B5EF4-FFF2-40B4-BE49-F238E27FC236}">
                <a16:creationId xmlns:a16="http://schemas.microsoft.com/office/drawing/2014/main" id="{F2F008C6-E525-3783-D62D-0E8A55A5CCC7}"/>
              </a:ext>
            </a:extLst>
          </p:cNvPr>
          <p:cNvSpPr>
            <a:spLocks noGrp="1"/>
          </p:cNvSpPr>
          <p:nvPr>
            <p:ph idx="1"/>
          </p:nvPr>
        </p:nvSpPr>
        <p:spPr>
          <a:xfrm>
            <a:off x="7846143" y="3429000"/>
            <a:ext cx="3685554" cy="3003952"/>
          </a:xfrm>
        </p:spPr>
        <p:txBody>
          <a:bodyPr/>
          <a:lstStyle/>
          <a:p>
            <a:r>
              <a:rPr lang="en-GB" dirty="0">
                <a:hlinkClick r:id="rId2"/>
              </a:rPr>
              <a:t>Sustainability | Free Full-Text | Advances in Implementing Strategic Environmental Assessment (SEA) Techniques in Central America and the Caribbean (mdpi.com)</a:t>
            </a:r>
            <a:endParaRPr lang="en-GB" dirty="0"/>
          </a:p>
        </p:txBody>
      </p:sp>
      <p:pic>
        <p:nvPicPr>
          <p:cNvPr id="1026" name="Picture 2" descr="Sustainability 12 04039 g001">
            <a:extLst>
              <a:ext uri="{FF2B5EF4-FFF2-40B4-BE49-F238E27FC236}">
                <a16:creationId xmlns:a16="http://schemas.microsoft.com/office/drawing/2014/main" id="{DF847311-98EE-9C20-0D0E-1E3DCD85E46B}"/>
              </a:ext>
            </a:extLst>
          </p:cNvPr>
          <p:cNvPicPr>
            <a:picLocks noChangeAspect="1" noChangeArrowheads="1"/>
          </p:cNvPicPr>
          <p:nvPr/>
        </p:nvPicPr>
        <p:blipFill>
          <a:blip r:embed="rId3" cstate="print">
            <a:extLst>
              <a:ext uri="{28A0092B-C50C-407E-A947-70E740481C1C}">
                <a14:useLocalDpi xmlns:a14="http://schemas.microsoft.com/office/drawing/2010/main"/>
              </a:ext>
            </a:extLst>
          </a:blip>
          <a:srcRect/>
          <a:stretch>
            <a:fillRect/>
          </a:stretch>
        </p:blipFill>
        <p:spPr bwMode="auto">
          <a:xfrm>
            <a:off x="504342" y="1278192"/>
            <a:ext cx="7019538" cy="528483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5">
            <a:extLst>
              <a:ext uri="{FF2B5EF4-FFF2-40B4-BE49-F238E27FC236}">
                <a16:creationId xmlns:a16="http://schemas.microsoft.com/office/drawing/2014/main" id="{9C74F084-8B62-F774-1A29-1E51AF6A9FE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7114319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p:txBody>
          <a:bodyPr/>
          <a:lstStyle/>
          <a:p>
            <a:r>
              <a:rPr lang="en-GB" dirty="0"/>
              <a:t>Strategic Environmental Assessment</a:t>
            </a:r>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612647" y="1200647"/>
            <a:ext cx="11258650" cy="5327373"/>
          </a:xfrm>
        </p:spPr>
        <p:txBody>
          <a:bodyPr>
            <a:normAutofit fontScale="85000" lnSpcReduction="20000"/>
          </a:bodyPr>
          <a:lstStyle/>
          <a:p>
            <a:pPr marL="0" indent="0" algn="l">
              <a:buNone/>
            </a:pPr>
            <a:r>
              <a:rPr lang="en-GB" b="1" i="0" dirty="0">
                <a:solidFill>
                  <a:srgbClr val="1F1F1F"/>
                </a:solidFill>
                <a:effectLst/>
                <a:latin typeface="Arial" panose="020B0604020202020204" pitchFamily="34" charset="0"/>
              </a:rPr>
              <a:t>Stages in the SEA process</a:t>
            </a:r>
          </a:p>
          <a:p>
            <a:pPr algn="l"/>
            <a:r>
              <a:rPr lang="en-GB" b="0" i="0" dirty="0">
                <a:solidFill>
                  <a:srgbClr val="1F1F1F"/>
                </a:solidFill>
                <a:effectLst/>
                <a:latin typeface="Arial" panose="020B0604020202020204" pitchFamily="34" charset="0"/>
              </a:rPr>
              <a:t>It is important that you include SEA at the beginning of a plan preparation, so that it is an integral part of the process. The stages in the SEA process are:</a:t>
            </a:r>
          </a:p>
          <a:p>
            <a:pPr algn="l"/>
            <a:endParaRPr lang="en-GB" b="0" i="0" dirty="0">
              <a:solidFill>
                <a:srgbClr val="1F1F1F"/>
              </a:solidFill>
              <a:effectLst/>
              <a:latin typeface="Arial" panose="020B0604020202020204" pitchFamily="34" charset="0"/>
            </a:endParaRPr>
          </a:p>
          <a:p>
            <a:pPr lvl="1"/>
            <a:r>
              <a:rPr lang="en-GB" sz="2000" b="0" i="0" dirty="0">
                <a:solidFill>
                  <a:srgbClr val="1F1F1F"/>
                </a:solidFill>
                <a:effectLst/>
                <a:latin typeface="Arial" panose="020B0604020202020204" pitchFamily="34" charset="0"/>
              </a:rPr>
              <a:t>setting the context and objectives, establishing the baseline and deciding the scope:</a:t>
            </a:r>
          </a:p>
          <a:p>
            <a:pPr lvl="1"/>
            <a:endParaRPr lang="en-GB" sz="2000" b="0" i="0" dirty="0">
              <a:solidFill>
                <a:srgbClr val="1F1F1F"/>
              </a:solidFill>
              <a:effectLst/>
              <a:latin typeface="Arial" panose="020B0604020202020204" pitchFamily="34" charset="0"/>
            </a:endParaRPr>
          </a:p>
          <a:p>
            <a:pPr lvl="1"/>
            <a:r>
              <a:rPr lang="en-GB" sz="2000" b="0" i="0" dirty="0">
                <a:solidFill>
                  <a:srgbClr val="1F1F1F"/>
                </a:solidFill>
                <a:effectLst/>
                <a:latin typeface="Arial" panose="020B0604020202020204" pitchFamily="34" charset="0"/>
              </a:rPr>
              <a:t>developing and refining alternatives and assessing effects</a:t>
            </a:r>
          </a:p>
          <a:p>
            <a:pPr lvl="1"/>
            <a:endParaRPr lang="en-GB" sz="2000" b="0" i="0" dirty="0">
              <a:solidFill>
                <a:srgbClr val="1F1F1F"/>
              </a:solidFill>
              <a:effectLst/>
              <a:latin typeface="Arial" panose="020B0604020202020204" pitchFamily="34" charset="0"/>
            </a:endParaRPr>
          </a:p>
          <a:p>
            <a:pPr lvl="1"/>
            <a:r>
              <a:rPr lang="en-GB" sz="2000" b="0" i="0" dirty="0">
                <a:solidFill>
                  <a:srgbClr val="1F1F1F"/>
                </a:solidFill>
                <a:effectLst/>
                <a:latin typeface="Arial" panose="020B0604020202020204" pitchFamily="34" charset="0"/>
              </a:rPr>
              <a:t>preparing the environmental report</a:t>
            </a:r>
          </a:p>
          <a:p>
            <a:pPr lvl="1"/>
            <a:endParaRPr lang="en-GB" sz="2000" i="0" dirty="0">
              <a:solidFill>
                <a:srgbClr val="1F1F1F"/>
              </a:solidFill>
              <a:effectLst/>
              <a:latin typeface="Arial" panose="020B0604020202020204" pitchFamily="34" charset="0"/>
            </a:endParaRPr>
          </a:p>
          <a:p>
            <a:pPr lvl="1"/>
            <a:r>
              <a:rPr lang="en-GB" sz="2000" i="0" dirty="0">
                <a:solidFill>
                  <a:srgbClr val="1F1F1F"/>
                </a:solidFill>
                <a:effectLst/>
                <a:latin typeface="Arial" panose="020B0604020202020204" pitchFamily="34" charset="0"/>
              </a:rPr>
              <a:t>consulting on the draft plan or programme and the environmental report</a:t>
            </a:r>
          </a:p>
          <a:p>
            <a:pPr lvl="1"/>
            <a:endParaRPr lang="en-GB" sz="2000" b="0" i="0" dirty="0">
              <a:solidFill>
                <a:srgbClr val="1F1F1F"/>
              </a:solidFill>
              <a:effectLst/>
              <a:latin typeface="Arial" panose="020B0604020202020204" pitchFamily="34" charset="0"/>
            </a:endParaRPr>
          </a:p>
          <a:p>
            <a:pPr lvl="1"/>
            <a:r>
              <a:rPr lang="en-GB" sz="2000" b="0" i="0" dirty="0">
                <a:solidFill>
                  <a:srgbClr val="1F1F1F"/>
                </a:solidFill>
                <a:effectLst/>
                <a:latin typeface="Arial" panose="020B0604020202020204" pitchFamily="34" charset="0"/>
              </a:rPr>
              <a:t>monitoring the significant effects of implementing the plan or programme on the environment</a:t>
            </a:r>
          </a:p>
          <a:p>
            <a:endParaRPr lang="en-GB" dirty="0">
              <a:hlinkClick r:id="rId2"/>
            </a:endParaRPr>
          </a:p>
          <a:p>
            <a:r>
              <a:rPr lang="en-GB" dirty="0">
                <a:hlinkClick r:id="rId2"/>
              </a:rPr>
              <a:t>Strategic Environmental Assessment | GOV.WALES</a:t>
            </a:r>
            <a:endParaRPr lang="en-GB" b="0" i="0" dirty="0">
              <a:solidFill>
                <a:srgbClr val="1F1F1F"/>
              </a:solidFill>
              <a:effectLst/>
              <a:latin typeface="Arial" panose="020B0604020202020204" pitchFamily="34" charset="0"/>
            </a:endParaRPr>
          </a:p>
          <a:p>
            <a:endParaRPr lang="en-GB" dirty="0">
              <a:solidFill>
                <a:srgbClr val="1F1F1F"/>
              </a:solidFill>
              <a:latin typeface="Arial" panose="020B0604020202020204" pitchFamily="34" charset="0"/>
            </a:endParaRPr>
          </a:p>
          <a:p>
            <a:endParaRPr lang="en-GB" dirty="0">
              <a:solidFill>
                <a:srgbClr val="1F1F1F"/>
              </a:solidFill>
              <a:latin typeface="Arial" panose="020B0604020202020204" pitchFamily="34" charset="0"/>
            </a:endParaRPr>
          </a:p>
          <a:p>
            <a:endParaRPr lang="en-GB" dirty="0"/>
          </a:p>
        </p:txBody>
      </p:sp>
      <p:sp>
        <p:nvSpPr>
          <p:cNvPr id="4" name="Footer Placeholder 15">
            <a:extLst>
              <a:ext uri="{FF2B5EF4-FFF2-40B4-BE49-F238E27FC236}">
                <a16:creationId xmlns:a16="http://schemas.microsoft.com/office/drawing/2014/main" id="{5C2022BD-AE95-8980-96FF-5C52F1A5B4F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27931732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p:txBody>
          <a:bodyPr/>
          <a:lstStyle/>
          <a:p>
            <a:r>
              <a:rPr lang="en-GB" dirty="0"/>
              <a:t>Useful SEA Resources</a:t>
            </a:r>
          </a:p>
        </p:txBody>
      </p:sp>
      <p:pic>
        <p:nvPicPr>
          <p:cNvPr id="5" name="Picture 4">
            <a:extLst>
              <a:ext uri="{FF2B5EF4-FFF2-40B4-BE49-F238E27FC236}">
                <a16:creationId xmlns:a16="http://schemas.microsoft.com/office/drawing/2014/main" id="{4CE94965-2AB0-5F8E-FF12-F652F858839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8637830" y="241219"/>
            <a:ext cx="3282786" cy="44727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FBD4B07C-ACC7-2D75-D4F5-E43B795F0B29}"/>
              </a:ext>
            </a:extLst>
          </p:cNvPr>
          <p:cNvSpPr txBox="1"/>
          <p:nvPr/>
        </p:nvSpPr>
        <p:spPr>
          <a:xfrm>
            <a:off x="3209129" y="1467995"/>
            <a:ext cx="5346474" cy="4708981"/>
          </a:xfrm>
          <a:prstGeom prst="rect">
            <a:avLst/>
          </a:prstGeom>
          <a:noFill/>
        </p:spPr>
        <p:txBody>
          <a:bodyPr wrap="square">
            <a:spAutoFit/>
          </a:bodyPr>
          <a:lstStyle/>
          <a:p>
            <a:pPr algn="r"/>
            <a:r>
              <a:rPr lang="en-GB" sz="2000" dirty="0"/>
              <a:t>Welsh Government, 2019. Flood and Coastal Erosion Risk Management: Development of a National Strategy for Wales: Environmental Report.</a:t>
            </a:r>
          </a:p>
          <a:p>
            <a:pPr algn="r"/>
            <a:r>
              <a:rPr lang="en-GB" sz="2000" dirty="0">
                <a:hlinkClick r:id="rId3"/>
              </a:rPr>
              <a:t>strategic-environmental-assessment-environmental-report.pdf (</a:t>
            </a:r>
            <a:r>
              <a:rPr lang="en-GB" sz="2000" dirty="0" err="1">
                <a:hlinkClick r:id="rId3"/>
              </a:rPr>
              <a:t>gov.wales</a:t>
            </a:r>
            <a:r>
              <a:rPr lang="en-GB" sz="2000" dirty="0">
                <a:hlinkClick r:id="rId3"/>
              </a:rPr>
              <a:t>)</a:t>
            </a:r>
            <a:endParaRPr lang="en-GB" sz="2000" dirty="0"/>
          </a:p>
          <a:p>
            <a:endParaRPr lang="en-GB" sz="2000" dirty="0"/>
          </a:p>
          <a:p>
            <a:endParaRPr lang="en-GB" sz="2000" dirty="0"/>
          </a:p>
          <a:p>
            <a:endParaRPr lang="en-GB" sz="2000" dirty="0"/>
          </a:p>
          <a:p>
            <a:r>
              <a:rPr lang="en-GB" sz="2000" dirty="0"/>
              <a:t>RTPI, 2018. Strategic Environmental Assessment: Improving the effectiveness and efficiency of SEA/SA for land use plans</a:t>
            </a:r>
          </a:p>
          <a:p>
            <a:r>
              <a:rPr lang="en-GB" sz="2000" dirty="0">
                <a:hlinkClick r:id="rId4"/>
              </a:rPr>
              <a:t>sea-sapracticeadvicefull2018c.pdf (rtpi.org.uk)</a:t>
            </a:r>
            <a:endParaRPr lang="en-GB" sz="2000" dirty="0"/>
          </a:p>
          <a:p>
            <a:endParaRPr lang="en-GB" sz="2000" dirty="0"/>
          </a:p>
        </p:txBody>
      </p:sp>
      <p:sp>
        <p:nvSpPr>
          <p:cNvPr id="8" name="Footer Placeholder 15">
            <a:extLst>
              <a:ext uri="{FF2B5EF4-FFF2-40B4-BE49-F238E27FC236}">
                <a16:creationId xmlns:a16="http://schemas.microsoft.com/office/drawing/2014/main" id="{4A9A663C-6FB5-43C5-501E-BA6705560F1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6" name="Picture 5">
            <a:extLst>
              <a:ext uri="{FF2B5EF4-FFF2-40B4-BE49-F238E27FC236}">
                <a16:creationId xmlns:a16="http://schemas.microsoft.com/office/drawing/2014/main" id="{AF3BC7C0-42C5-3852-5A5F-8F4661AD2D8C}"/>
              </a:ext>
            </a:extLst>
          </p:cNvPr>
          <p:cNvPicPr>
            <a:picLocks noChangeAspect="1"/>
          </p:cNvPicPr>
          <p:nvPr/>
        </p:nvPicPr>
        <p:blipFill>
          <a:blip r:embed="rId5"/>
          <a:stretch>
            <a:fillRect/>
          </a:stretch>
        </p:blipFill>
        <p:spPr>
          <a:xfrm>
            <a:off x="75326" y="2167915"/>
            <a:ext cx="3133804" cy="4386631"/>
          </a:xfrm>
          <a:prstGeom prst="rect">
            <a:avLst/>
          </a:prstGeom>
        </p:spPr>
      </p:pic>
    </p:spTree>
    <p:extLst>
      <p:ext uri="{BB962C8B-B14F-4D97-AF65-F5344CB8AC3E}">
        <p14:creationId xmlns:p14="http://schemas.microsoft.com/office/powerpoint/2010/main" val="6226498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11/26/2024</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46</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7101517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B663E-1A7E-80EC-959F-3C27DF0F63F8}"/>
              </a:ext>
            </a:extLst>
          </p:cNvPr>
          <p:cNvSpPr>
            <a:spLocks noGrp="1"/>
          </p:cNvSpPr>
          <p:nvPr>
            <p:ph type="title"/>
          </p:nvPr>
        </p:nvSpPr>
        <p:spPr>
          <a:xfrm>
            <a:off x="341680" y="5358269"/>
            <a:ext cx="7427915" cy="1094733"/>
          </a:xfrm>
        </p:spPr>
        <p:txBody>
          <a:bodyPr anchor="t">
            <a:normAutofit/>
          </a:bodyPr>
          <a:lstStyle/>
          <a:p>
            <a:r>
              <a:rPr lang="en-GB" dirty="0"/>
              <a:t>Remember…at its simplest… SEA</a:t>
            </a:r>
          </a:p>
        </p:txBody>
      </p:sp>
      <p:pic>
        <p:nvPicPr>
          <p:cNvPr id="14" name="Picture 13" descr="Geometric shapes on a wooden background">
            <a:extLst>
              <a:ext uri="{FF2B5EF4-FFF2-40B4-BE49-F238E27FC236}">
                <a16:creationId xmlns:a16="http://schemas.microsoft.com/office/drawing/2014/main" id="{284414BD-0DF4-238A-C3B2-4BCA5471AB86}"/>
              </a:ext>
            </a:extLst>
          </p:cNvPr>
          <p:cNvPicPr>
            <a:picLocks noChangeAspect="1"/>
          </p:cNvPicPr>
          <p:nvPr/>
        </p:nvPicPr>
        <p:blipFill rotWithShape="1">
          <a:blip r:embed="rId2"/>
          <a:srcRect r="-1" b="4199"/>
          <a:stretch/>
        </p:blipFill>
        <p:spPr>
          <a:xfrm>
            <a:off x="419099" y="419102"/>
            <a:ext cx="7350496" cy="4700374"/>
          </a:xfrm>
          <a:prstGeom prst="rect">
            <a:avLst/>
          </a:prstGeom>
          <a:noFill/>
        </p:spPr>
      </p:pic>
      <p:sp>
        <p:nvSpPr>
          <p:cNvPr id="8"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11/26/2024</a:t>
            </a:fld>
            <a:endParaRPr lang="en-US"/>
          </a:p>
        </p:txBody>
      </p:sp>
      <p:sp>
        <p:nvSpPr>
          <p:cNvPr id="3" name="Content Placeholder 2">
            <a:extLst>
              <a:ext uri="{FF2B5EF4-FFF2-40B4-BE49-F238E27FC236}">
                <a16:creationId xmlns:a16="http://schemas.microsoft.com/office/drawing/2014/main" id="{A95AE387-68CD-6347-C75A-91E4A70E2CD6}"/>
              </a:ext>
            </a:extLst>
          </p:cNvPr>
          <p:cNvSpPr>
            <a:spLocks noGrp="1"/>
          </p:cNvSpPr>
          <p:nvPr>
            <p:ph idx="1"/>
          </p:nvPr>
        </p:nvSpPr>
        <p:spPr>
          <a:xfrm>
            <a:off x="8374501" y="419102"/>
            <a:ext cx="3110204" cy="6033900"/>
          </a:xfrm>
        </p:spPr>
        <p:txBody>
          <a:bodyPr>
            <a:normAutofit/>
          </a:bodyPr>
          <a:lstStyle/>
          <a:p>
            <a:r>
              <a:rPr lang="en-GB" sz="1800" b="0" i="0" dirty="0">
                <a:effectLst/>
              </a:rPr>
              <a:t>It is a </a:t>
            </a:r>
            <a:r>
              <a:rPr lang="en-GB" sz="1800" b="0" i="0" u="sng" dirty="0">
                <a:effectLst/>
              </a:rPr>
              <a:t>formal process </a:t>
            </a:r>
            <a:r>
              <a:rPr lang="en-GB" sz="1800" b="0" i="0" dirty="0">
                <a:effectLst/>
              </a:rPr>
              <a:t>for assessing the effect of a </a:t>
            </a:r>
            <a:r>
              <a:rPr lang="en-GB" sz="1800" b="1" i="0" dirty="0">
                <a:effectLst/>
              </a:rPr>
              <a:t>plan</a:t>
            </a:r>
            <a:r>
              <a:rPr lang="en-GB" sz="1800" b="0" i="0" dirty="0">
                <a:effectLst/>
              </a:rPr>
              <a:t> or </a:t>
            </a:r>
            <a:r>
              <a:rPr lang="en-GB" sz="1800" b="1" i="0" dirty="0">
                <a:effectLst/>
              </a:rPr>
              <a:t>programme</a:t>
            </a:r>
            <a:r>
              <a:rPr lang="en-GB" sz="1800" b="0" i="0" dirty="0">
                <a:effectLst/>
              </a:rPr>
              <a:t> on the environment.</a:t>
            </a:r>
          </a:p>
          <a:p>
            <a:endParaRPr lang="en-GB" sz="1800" dirty="0"/>
          </a:p>
          <a:p>
            <a:endParaRPr lang="en-GB" sz="1800" b="0" i="0" dirty="0">
              <a:effectLst/>
            </a:endParaRPr>
          </a:p>
          <a:p>
            <a:r>
              <a:rPr lang="en-GB" sz="1800" dirty="0">
                <a:hlinkClick r:id="rId3"/>
              </a:rPr>
              <a:t>Strategic Environmental Assessment | GOV.WALES</a:t>
            </a:r>
            <a:endParaRPr lang="en-GB" sz="1800" b="0" i="0" dirty="0">
              <a:effectLst/>
            </a:endParaRPr>
          </a:p>
          <a:p>
            <a:endParaRPr lang="en-GB" sz="1800" dirty="0"/>
          </a:p>
          <a:p>
            <a:endParaRPr lang="en-GB" sz="1800" dirty="0"/>
          </a:p>
          <a:p>
            <a:endParaRPr lang="en-GB" sz="1800" dirty="0"/>
          </a:p>
        </p:txBody>
      </p:sp>
      <p:sp>
        <p:nvSpPr>
          <p:cNvPr id="12"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pPr>
                <a:spcAft>
                  <a:spcPts val="600"/>
                </a:spcAft>
              </a:pPr>
              <a:t>47</a:t>
            </a:fld>
            <a:endParaRPr lang="en-US"/>
          </a:p>
        </p:txBody>
      </p:sp>
      <p:sp>
        <p:nvSpPr>
          <p:cNvPr id="4" name="Footer Placeholder 15">
            <a:extLst>
              <a:ext uri="{FF2B5EF4-FFF2-40B4-BE49-F238E27FC236}">
                <a16:creationId xmlns:a16="http://schemas.microsoft.com/office/drawing/2014/main" id="{FD4378C0-27A8-0D54-BF0E-809389FC891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0798574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a:xfrm>
            <a:off x="614681" y="548640"/>
            <a:ext cx="3553412" cy="1648943"/>
          </a:xfrm>
        </p:spPr>
        <p:txBody>
          <a:bodyPr anchor="t">
            <a:normAutofit/>
          </a:bodyPr>
          <a:lstStyle/>
          <a:p>
            <a:r>
              <a:rPr lang="en-GB" sz="3300"/>
              <a:t>Programmes for banning plastic wet wipes?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a:xfrm>
            <a:off x="614680" y="2316480"/>
            <a:ext cx="3553413" cy="4122420"/>
          </a:xfrm>
        </p:spPr>
        <p:txBody>
          <a:bodyPr>
            <a:normAutofit/>
          </a:bodyPr>
          <a:lstStyle/>
          <a:p>
            <a:r>
              <a:rPr lang="en-GB" sz="1800">
                <a:hlinkClick r:id="rId2"/>
              </a:rPr>
              <a:t>Wet wipes containing plastic - proposed ban: strategic environmental assessment - gov.scot (www.gov.scot)</a:t>
            </a:r>
            <a:endParaRPr lang="en-GB" sz="180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48</a:t>
            </a:fld>
            <a:endParaRPr lang="en-US">
              <a:solidFill>
                <a:srgbClr val="FFFFFF"/>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6938B824-FE43-CC39-7506-C0B4BF371A63}"/>
              </a:ext>
            </a:extLst>
          </p:cNvPr>
          <p:cNvSpPr txBox="1"/>
          <p:nvPr/>
        </p:nvSpPr>
        <p:spPr>
          <a:xfrm>
            <a:off x="4560140" y="5380202"/>
            <a:ext cx="7056655" cy="646331"/>
          </a:xfrm>
          <a:prstGeom prst="rect">
            <a:avLst/>
          </a:prstGeom>
          <a:noFill/>
        </p:spPr>
        <p:txBody>
          <a:bodyPr wrap="square">
            <a:spAutoFit/>
          </a:bodyPr>
          <a:lstStyle/>
          <a:p>
            <a:r>
              <a:rPr lang="en-GB" dirty="0">
                <a:hlinkClick r:id="rId3"/>
              </a:rPr>
              <a:t>Wet wipe pollution | Latest news | Marine Conservation Society (mcsuk.org)</a:t>
            </a:r>
            <a:endParaRPr lang="en-GB" dirty="0"/>
          </a:p>
        </p:txBody>
      </p:sp>
      <p:pic>
        <p:nvPicPr>
          <p:cNvPr id="6146" name="Picture 2" descr="Fish and plastic pollution in the sea Rich Carey">
            <a:extLst>
              <a:ext uri="{FF2B5EF4-FFF2-40B4-BE49-F238E27FC236}">
                <a16:creationId xmlns:a16="http://schemas.microsoft.com/office/drawing/2014/main" id="{757FC2B5-B570-0829-718B-C613EC9EE4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0140" y="446623"/>
            <a:ext cx="7286625" cy="484822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8F571B3-69F5-B35B-69B5-26A6C7175888}"/>
              </a:ext>
            </a:extLst>
          </p:cNvPr>
          <p:cNvSpPr txBox="1"/>
          <p:nvPr/>
        </p:nvSpPr>
        <p:spPr>
          <a:xfrm>
            <a:off x="4560140" y="6026533"/>
            <a:ext cx="6097604" cy="646331"/>
          </a:xfrm>
          <a:prstGeom prst="rect">
            <a:avLst/>
          </a:prstGeom>
          <a:noFill/>
        </p:spPr>
        <p:txBody>
          <a:bodyPr wrap="square">
            <a:spAutoFit/>
          </a:bodyPr>
          <a:lstStyle/>
          <a:p>
            <a:r>
              <a:rPr lang="en-GB" dirty="0">
                <a:hlinkClick r:id="rId5"/>
              </a:rPr>
              <a:t>Our seas are swimming in wet wipes | Latest news | Marine Conservation Society (mcsuk.org)</a:t>
            </a:r>
            <a:endParaRPr lang="en-GB" dirty="0"/>
          </a:p>
        </p:txBody>
      </p:sp>
      <p:sp>
        <p:nvSpPr>
          <p:cNvPr id="14" name="Footer Placeholder 15">
            <a:extLst>
              <a:ext uri="{FF2B5EF4-FFF2-40B4-BE49-F238E27FC236}">
                <a16:creationId xmlns:a16="http://schemas.microsoft.com/office/drawing/2014/main" id="{99E7AAC2-168E-61DF-2079-D61774C1919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6315957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a:xfrm>
            <a:off x="614681" y="548640"/>
            <a:ext cx="3553412" cy="1648943"/>
          </a:xfrm>
        </p:spPr>
        <p:txBody>
          <a:bodyPr anchor="t">
            <a:normAutofit/>
          </a:bodyPr>
          <a:lstStyle/>
          <a:p>
            <a:r>
              <a:rPr lang="en-GB" sz="3300"/>
              <a:t>Programmes for banning plastic wet wipes?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a:xfrm>
            <a:off x="614680" y="2316480"/>
            <a:ext cx="3553413" cy="4122420"/>
          </a:xfrm>
        </p:spPr>
        <p:txBody>
          <a:bodyPr>
            <a:normAutofit/>
          </a:bodyPr>
          <a:lstStyle/>
          <a:p>
            <a:r>
              <a:rPr lang="en-GB" sz="1800">
                <a:hlinkClick r:id="rId2"/>
              </a:rPr>
              <a:t>Wet wipes containing plastic - proposed ban: strategic environmental assessment - gov.scot (www.gov.scot)</a:t>
            </a:r>
            <a:endParaRPr lang="en-GB" sz="180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dirty="0"/>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49</a:t>
            </a:fld>
            <a:endParaRPr lang="en-US">
              <a:solidFill>
                <a:srgbClr val="FFFFFF"/>
              </a:solidFill>
              <a:effectLst>
                <a:outerShdw blurRad="38100" dist="38100" dir="2700000" algn="tl">
                  <a:srgbClr val="000000">
                    <a:alpha val="43137"/>
                  </a:srgbClr>
                </a:outerShdw>
              </a:effectLst>
            </a:endParaRPr>
          </a:p>
        </p:txBody>
      </p:sp>
      <p:sp>
        <p:nvSpPr>
          <p:cNvPr id="12" name="TextBox 11">
            <a:extLst>
              <a:ext uri="{FF2B5EF4-FFF2-40B4-BE49-F238E27FC236}">
                <a16:creationId xmlns:a16="http://schemas.microsoft.com/office/drawing/2014/main" id="{A8F571B3-69F5-B35B-69B5-26A6C7175888}"/>
              </a:ext>
            </a:extLst>
          </p:cNvPr>
          <p:cNvSpPr txBox="1"/>
          <p:nvPr/>
        </p:nvSpPr>
        <p:spPr>
          <a:xfrm>
            <a:off x="5039665" y="4518720"/>
            <a:ext cx="6097604" cy="646331"/>
          </a:xfrm>
          <a:prstGeom prst="rect">
            <a:avLst/>
          </a:prstGeom>
          <a:noFill/>
        </p:spPr>
        <p:txBody>
          <a:bodyPr wrap="square">
            <a:spAutoFit/>
          </a:bodyPr>
          <a:lstStyle/>
          <a:p>
            <a:r>
              <a:rPr lang="en-GB" dirty="0">
                <a:hlinkClick r:id="rId3"/>
              </a:rPr>
              <a:t>Wet wipes: UK government begins consultation on ban - BBC Newsround</a:t>
            </a:r>
            <a:endParaRPr lang="en-GB" dirty="0"/>
          </a:p>
        </p:txBody>
      </p:sp>
      <p:pic>
        <p:nvPicPr>
          <p:cNvPr id="7170" name="Picture 2" descr="Muddy wet wipes collecting by the Thames">
            <a:extLst>
              <a:ext uri="{FF2B5EF4-FFF2-40B4-BE49-F238E27FC236}">
                <a16:creationId xmlns:a16="http://schemas.microsoft.com/office/drawing/2014/main" id="{28E60A74-9DFB-0902-5628-831AA2A48E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62505" y="431174"/>
            <a:ext cx="6884260" cy="387239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5">
            <a:extLst>
              <a:ext uri="{FF2B5EF4-FFF2-40B4-BE49-F238E27FC236}">
                <a16:creationId xmlns:a16="http://schemas.microsoft.com/office/drawing/2014/main" id="{676100BF-4F8B-F24A-E156-43DA666C7860}"/>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2639803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a:xfrm>
            <a:off x="614681" y="548640"/>
            <a:ext cx="3553412" cy="1648943"/>
          </a:xfrm>
        </p:spPr>
        <p:txBody>
          <a:bodyPr anchor="t">
            <a:normAutofit/>
          </a:bodyPr>
          <a:lstStyle/>
          <a:p>
            <a:r>
              <a:rPr lang="en-GB" sz="3300"/>
              <a:t>Programmes for banning plastic wet wipes?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a:xfrm>
            <a:off x="614680" y="2316480"/>
            <a:ext cx="3553413" cy="4122420"/>
          </a:xfrm>
        </p:spPr>
        <p:txBody>
          <a:bodyPr>
            <a:normAutofit/>
          </a:bodyPr>
          <a:lstStyle/>
          <a:p>
            <a:r>
              <a:rPr lang="en-GB" sz="1800" dirty="0">
                <a:hlinkClick r:id="rId2"/>
              </a:rPr>
              <a:t>Wet wipes containing plastic - proposed ban: strategic environmental assessment - </a:t>
            </a:r>
            <a:r>
              <a:rPr lang="en-GB" sz="1800" dirty="0" err="1">
                <a:hlinkClick r:id="rId2"/>
              </a:rPr>
              <a:t>gov.scot</a:t>
            </a:r>
            <a:r>
              <a:rPr lang="en-GB" sz="1800" dirty="0">
                <a:hlinkClick r:id="rId2"/>
              </a:rPr>
              <a:t> (www.gov.scot)</a:t>
            </a:r>
            <a:endParaRPr lang="en-GB" sz="18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dirty="0"/>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50</a:t>
            </a:fld>
            <a:endParaRPr lang="en-US">
              <a:solidFill>
                <a:srgbClr val="FFFFFF"/>
              </a:solidFill>
              <a:effectLst>
                <a:outerShdw blurRad="38100" dist="38100" dir="2700000" algn="tl">
                  <a:srgbClr val="000000">
                    <a:alpha val="43137"/>
                  </a:srgbClr>
                </a:outerShdw>
              </a:effectLst>
            </a:endParaRPr>
          </a:p>
        </p:txBody>
      </p:sp>
      <p:sp>
        <p:nvSpPr>
          <p:cNvPr id="12" name="TextBox 11">
            <a:extLst>
              <a:ext uri="{FF2B5EF4-FFF2-40B4-BE49-F238E27FC236}">
                <a16:creationId xmlns:a16="http://schemas.microsoft.com/office/drawing/2014/main" id="{A8F571B3-69F5-B35B-69B5-26A6C7175888}"/>
              </a:ext>
            </a:extLst>
          </p:cNvPr>
          <p:cNvSpPr txBox="1"/>
          <p:nvPr/>
        </p:nvSpPr>
        <p:spPr>
          <a:xfrm>
            <a:off x="5039665" y="4518720"/>
            <a:ext cx="6097604" cy="646331"/>
          </a:xfrm>
          <a:prstGeom prst="rect">
            <a:avLst/>
          </a:prstGeom>
          <a:noFill/>
        </p:spPr>
        <p:txBody>
          <a:bodyPr wrap="square">
            <a:spAutoFit/>
          </a:bodyPr>
          <a:lstStyle/>
          <a:p>
            <a:r>
              <a:rPr lang="en-GB" dirty="0">
                <a:hlinkClick r:id="rId3"/>
              </a:rPr>
              <a:t>Monster fatberg 'autopsy' reveals wet wipes, bones and false teeth | Waste | The Guardian</a:t>
            </a:r>
            <a:endParaRPr lang="en-GB" dirty="0"/>
          </a:p>
        </p:txBody>
      </p:sp>
      <p:pic>
        <p:nvPicPr>
          <p:cNvPr id="8194" name="Picture 2" descr="It took eight weeks for a team to remove the fatberg from the sewer after it was discovered a year ago.">
            <a:extLst>
              <a:ext uri="{FF2B5EF4-FFF2-40B4-BE49-F238E27FC236}">
                <a16:creationId xmlns:a16="http://schemas.microsoft.com/office/drawing/2014/main" id="{F6B33D48-A4D6-6C5E-91A0-A6E223E90C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39665" y="463968"/>
            <a:ext cx="6537654" cy="3922592"/>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15">
            <a:extLst>
              <a:ext uri="{FF2B5EF4-FFF2-40B4-BE49-F238E27FC236}">
                <a16:creationId xmlns:a16="http://schemas.microsoft.com/office/drawing/2014/main" id="{F5A0C690-8AFA-0808-35D9-496B0DCB436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446570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SEA for Programmes?</a:t>
            </a:r>
          </a:p>
        </p:txBody>
      </p:sp>
      <p:sp>
        <p:nvSpPr>
          <p:cNvPr id="3" name="Content Placeholder 2">
            <a:extLst>
              <a:ext uri="{FF2B5EF4-FFF2-40B4-BE49-F238E27FC236}">
                <a16:creationId xmlns:a16="http://schemas.microsoft.com/office/drawing/2014/main" id="{4B0CBE82-56CD-282D-B848-EA453477BB0F}"/>
              </a:ext>
            </a:extLst>
          </p:cNvPr>
          <p:cNvSpPr>
            <a:spLocks noGrp="1"/>
          </p:cNvSpPr>
          <p:nvPr>
            <p:ph idx="1"/>
          </p:nvPr>
        </p:nvSpPr>
        <p:spPr/>
        <p:txBody>
          <a:bodyPr/>
          <a:lstStyle/>
          <a:p>
            <a:r>
              <a:rPr lang="en-GB" dirty="0">
                <a:hlinkClick r:id="rId2"/>
              </a:rPr>
              <a:t>Wet wipes containing plastic - proposed ban: strategic environmental assessment - </a:t>
            </a:r>
            <a:r>
              <a:rPr lang="en-GB" dirty="0" err="1">
                <a:hlinkClick r:id="rId2"/>
              </a:rPr>
              <a:t>gov.scot</a:t>
            </a:r>
            <a:r>
              <a:rPr lang="en-GB" dirty="0">
                <a:hlinkClick r:id="rId2"/>
              </a:rPr>
              <a:t> (www.gov.scot)</a:t>
            </a:r>
            <a:r>
              <a:rPr lang="en-GB" dirty="0"/>
              <a:t> </a:t>
            </a:r>
            <a:endParaRPr lang="en-GB" b="1" dirty="0">
              <a:highlight>
                <a:srgbClr val="FFFF00"/>
              </a:highlight>
            </a:endParaRPr>
          </a:p>
        </p:txBody>
      </p:sp>
      <p:pic>
        <p:nvPicPr>
          <p:cNvPr id="5" name="Picture 4">
            <a:extLst>
              <a:ext uri="{FF2B5EF4-FFF2-40B4-BE49-F238E27FC236}">
                <a16:creationId xmlns:a16="http://schemas.microsoft.com/office/drawing/2014/main" id="{18A6370B-B604-83E9-AB65-F7D3A10D37EF}"/>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663114" y="2725052"/>
            <a:ext cx="8306382" cy="3808372"/>
          </a:xfrm>
          <a:prstGeom prst="rect">
            <a:avLst/>
          </a:prstGeom>
        </p:spPr>
      </p:pic>
      <p:sp>
        <p:nvSpPr>
          <p:cNvPr id="7" name="Footer Placeholder 15">
            <a:extLst>
              <a:ext uri="{FF2B5EF4-FFF2-40B4-BE49-F238E27FC236}">
                <a16:creationId xmlns:a16="http://schemas.microsoft.com/office/drawing/2014/main" id="{C3E79665-C3E6-1C02-CE32-2409F57A3CF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3220623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11/26/2024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52</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4" y="1715532"/>
            <a:ext cx="4730672" cy="4593828"/>
          </a:xfrm>
        </p:spPr>
        <p:txBody>
          <a:bodyPr>
            <a:normAutofit/>
          </a:bodyPr>
          <a:lstStyle/>
          <a:p>
            <a:r>
              <a:rPr lang="en-GB" dirty="0"/>
              <a:t>In preparation for the following activities, read this article: </a:t>
            </a:r>
            <a:r>
              <a:rPr lang="en-GB" dirty="0">
                <a:hlinkClick r:id="rId3"/>
              </a:rPr>
              <a:t>Wet wipes: keeping them out of our seas (and sewers) | Friends of the Earth </a:t>
            </a:r>
            <a:endParaRPr lang="en-GB" dirty="0"/>
          </a:p>
          <a:p>
            <a:pPr marL="0" indent="0">
              <a:buNone/>
            </a:pPr>
            <a:r>
              <a:rPr lang="en-GB" b="1" dirty="0"/>
              <a:t>(10 mins)</a:t>
            </a:r>
          </a:p>
          <a:p>
            <a:endParaRPr lang="en-GB" dirty="0"/>
          </a:p>
        </p:txBody>
      </p:sp>
    </p:spTree>
    <p:extLst>
      <p:ext uri="{BB962C8B-B14F-4D97-AF65-F5344CB8AC3E}">
        <p14:creationId xmlns:p14="http://schemas.microsoft.com/office/powerpoint/2010/main" val="27557235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11/26/2024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53</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4" y="1715532"/>
            <a:ext cx="5096608" cy="4593828"/>
          </a:xfrm>
        </p:spPr>
        <p:txBody>
          <a:bodyPr>
            <a:normAutofit/>
          </a:bodyPr>
          <a:lstStyle/>
          <a:p>
            <a:r>
              <a:rPr lang="en-GB" sz="2800" dirty="0"/>
              <a:t>Discuss: </a:t>
            </a:r>
          </a:p>
          <a:p>
            <a:pPr lvl="1"/>
            <a:r>
              <a:rPr lang="en-GB" sz="2400" dirty="0"/>
              <a:t>What alternatives to a ban on wet wipes containing plastic could be considered?</a:t>
            </a:r>
          </a:p>
          <a:p>
            <a:pPr marL="228600" lvl="1" indent="0">
              <a:buNone/>
            </a:pPr>
            <a:endParaRPr lang="en-GB" sz="2400" dirty="0"/>
          </a:p>
          <a:p>
            <a:pPr marL="228600" lvl="1" indent="0">
              <a:buNone/>
            </a:pPr>
            <a:r>
              <a:rPr lang="en-GB" sz="2400" b="1" dirty="0"/>
              <a:t>(5 mins)</a:t>
            </a:r>
          </a:p>
        </p:txBody>
      </p:sp>
    </p:spTree>
    <p:extLst>
      <p:ext uri="{BB962C8B-B14F-4D97-AF65-F5344CB8AC3E}">
        <p14:creationId xmlns:p14="http://schemas.microsoft.com/office/powerpoint/2010/main" val="17273102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D48CE5-6DE1-26AE-8B2D-985C8DA0EC5F}"/>
              </a:ext>
            </a:extLst>
          </p:cNvPr>
          <p:cNvPicPr>
            <a:picLocks noChangeAspect="1"/>
          </p:cNvPicPr>
          <p:nvPr/>
        </p:nvPicPr>
        <p:blipFill rotWithShape="1">
          <a:blip r:embed="rId2"/>
          <a:srcRect l="12035" r="2" b="2"/>
          <a:stretch/>
        </p:blipFill>
        <p:spPr>
          <a:xfrm>
            <a:off x="419099" y="1208598"/>
            <a:ext cx="8179200" cy="5230300"/>
          </a:xfrm>
          <a:prstGeom prst="rect">
            <a:avLst/>
          </a:pr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11/26/2024</a:t>
            </a:fld>
            <a:endParaRPr lang="en-US"/>
          </a:p>
        </p:txBody>
      </p:sp>
      <p:sp>
        <p:nvSpPr>
          <p:cNvPr id="3" name="Content Placeholder 2">
            <a:extLst>
              <a:ext uri="{FF2B5EF4-FFF2-40B4-BE49-F238E27FC236}">
                <a16:creationId xmlns:a16="http://schemas.microsoft.com/office/drawing/2014/main" id="{23F2B27A-F9DF-3DCE-3282-AAB4A842854E}"/>
              </a:ext>
            </a:extLst>
          </p:cNvPr>
          <p:cNvSpPr>
            <a:spLocks noGrp="1"/>
          </p:cNvSpPr>
          <p:nvPr>
            <p:ph idx="1"/>
          </p:nvPr>
        </p:nvSpPr>
        <p:spPr>
          <a:xfrm>
            <a:off x="8693234" y="419102"/>
            <a:ext cx="3110204" cy="6033900"/>
          </a:xfrm>
        </p:spPr>
        <p:txBody>
          <a:bodyPr>
            <a:normAutofit/>
          </a:bodyPr>
          <a:lstStyle/>
          <a:p>
            <a:pPr>
              <a:lnSpc>
                <a:spcPct val="110000"/>
              </a:lnSpc>
            </a:pPr>
            <a:r>
              <a:rPr lang="en-GB" sz="1700" dirty="0"/>
              <a:t>Improved segregation of wet wipes in sewer infrastructure – considered ‘end of pipe’ solutions – do not solve the root issue.</a:t>
            </a:r>
          </a:p>
          <a:p>
            <a:pPr>
              <a:lnSpc>
                <a:spcPct val="110000"/>
              </a:lnSpc>
            </a:pPr>
            <a:r>
              <a:rPr lang="en-GB" sz="1700" dirty="0"/>
              <a:t>Voluntary water industry standards e.g. Fine to Flush – do not significantly change industry or consumer behaviour.</a:t>
            </a:r>
          </a:p>
          <a:p>
            <a:pPr>
              <a:lnSpc>
                <a:spcPct val="110000"/>
              </a:lnSpc>
            </a:pPr>
            <a:endParaRPr lang="en-GB" sz="1700" dirty="0"/>
          </a:p>
          <a:p>
            <a:pPr>
              <a:lnSpc>
                <a:spcPct val="110000"/>
              </a:lnSpc>
            </a:pPr>
            <a:r>
              <a:rPr lang="en-GB" sz="1700" dirty="0"/>
              <a:t>Therefore, neither are deemed reasonable alternatives</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54</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9B7DA4C3-1FFB-89AD-7A7A-12B25819978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6" name="Picture 2" descr="Responding to Public Consultations- Top Tips">
            <a:extLst>
              <a:ext uri="{FF2B5EF4-FFF2-40B4-BE49-F238E27FC236}">
                <a16:creationId xmlns:a16="http://schemas.microsoft.com/office/drawing/2014/main" id="{F850CC0D-C656-BD64-DD7F-3B2C9C000F5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93378" y="1316440"/>
            <a:ext cx="2005388" cy="100269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882B0895-EB73-50F7-EB9A-046DB23A8AE3}"/>
              </a:ext>
            </a:extLst>
          </p:cNvPr>
          <p:cNvPicPr>
            <a:picLocks noChangeAspect="1"/>
          </p:cNvPicPr>
          <p:nvPr/>
        </p:nvPicPr>
        <p:blipFill>
          <a:blip r:embed="rId4"/>
          <a:stretch>
            <a:fillRect/>
          </a:stretch>
        </p:blipFill>
        <p:spPr>
          <a:xfrm>
            <a:off x="1930939" y="1914919"/>
            <a:ext cx="6296105" cy="3941735"/>
          </a:xfrm>
          <a:prstGeom prst="rect">
            <a:avLst/>
          </a:prstGeom>
        </p:spPr>
      </p:pic>
      <p:sp>
        <p:nvSpPr>
          <p:cNvPr id="11" name="Title 10">
            <a:extLst>
              <a:ext uri="{FF2B5EF4-FFF2-40B4-BE49-F238E27FC236}">
                <a16:creationId xmlns:a16="http://schemas.microsoft.com/office/drawing/2014/main" id="{3A986BBB-8B90-17EA-00A8-6BEFDFC282DA}"/>
              </a:ext>
            </a:extLst>
          </p:cNvPr>
          <p:cNvSpPr>
            <a:spLocks noGrp="1"/>
          </p:cNvSpPr>
          <p:nvPr>
            <p:ph type="title"/>
          </p:nvPr>
        </p:nvSpPr>
        <p:spPr>
          <a:xfrm>
            <a:off x="612648" y="548640"/>
            <a:ext cx="7985651" cy="645854"/>
          </a:xfrm>
        </p:spPr>
        <p:txBody>
          <a:bodyPr/>
          <a:lstStyle/>
          <a:p>
            <a:r>
              <a:rPr lang="en-GB" dirty="0"/>
              <a:t>Reasonable alternatives to a ban</a:t>
            </a:r>
          </a:p>
        </p:txBody>
      </p:sp>
    </p:spTree>
    <p:extLst>
      <p:ext uri="{BB962C8B-B14F-4D97-AF65-F5344CB8AC3E}">
        <p14:creationId xmlns:p14="http://schemas.microsoft.com/office/powerpoint/2010/main" val="1603774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505032" y="1766088"/>
            <a:ext cx="4913041" cy="3966802"/>
          </a:xfrm>
        </p:spPr>
        <p:txBody>
          <a:bodyPr>
            <a:noAutofit/>
          </a:bodyPr>
          <a:lstStyle/>
          <a:p>
            <a:pPr marL="0" indent="0">
              <a:buNone/>
              <a:defRPr/>
            </a:pPr>
            <a:r>
              <a:rPr lang="en-GB" dirty="0"/>
              <a:t>As a group, decide which environmental topics you would consider scoped in or out within an SEA on the proposed ban on the manufacture, supply and sale of wet wipes containing plastic, selecting from the following topics. Please provide reasoning / justification for inclusion or exclusion.</a:t>
            </a:r>
          </a:p>
          <a:p>
            <a:pPr marL="0" indent="0">
              <a:buNone/>
              <a:defRPr/>
            </a:pPr>
            <a:endParaRPr lang="en-GB" dirty="0"/>
          </a:p>
          <a:p>
            <a:pPr marL="0" indent="0">
              <a:buNone/>
              <a:defRPr/>
            </a:pPr>
            <a:r>
              <a:rPr lang="en-GB" b="1" i="1" dirty="0"/>
              <a:t>(10 mins)</a:t>
            </a:r>
          </a:p>
          <a:p>
            <a:pPr marL="0" indent="0" eaLnBrk="1" fontAlgn="auto" hangingPunct="1">
              <a:buNone/>
              <a:defRPr/>
            </a:pPr>
            <a:endParaRPr lang="en-GB" u="sng" dirty="0">
              <a:highlight>
                <a:srgbClr val="FFFF00"/>
              </a:highlight>
            </a:endParaRPr>
          </a:p>
          <a:p>
            <a:pPr marL="0" indent="0" eaLnBrk="1" fontAlgn="auto" hangingPunct="1">
              <a:buNone/>
              <a:defRPr/>
            </a:pPr>
            <a:endParaRPr lang="en-GB"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11/26/2024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55</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6F74598F-399C-85F1-0452-F8CAC76D99C1}"/>
              </a:ext>
            </a:extLst>
          </p:cNvPr>
          <p:cNvSpPr txBox="1"/>
          <p:nvPr/>
        </p:nvSpPr>
        <p:spPr>
          <a:xfrm>
            <a:off x="130631" y="6413129"/>
            <a:ext cx="6097604" cy="369332"/>
          </a:xfrm>
          <a:prstGeom prst="rect">
            <a:avLst/>
          </a:prstGeom>
          <a:noFill/>
        </p:spPr>
        <p:txBody>
          <a:bodyPr wrap="square">
            <a:spAutoFit/>
          </a:bodyPr>
          <a:lstStyle/>
          <a:p>
            <a:r>
              <a:rPr lang="en-GB" dirty="0">
                <a:hlinkClick r:id="rId3"/>
              </a:rPr>
              <a:t>Strategic Environmental Assessment (</a:t>
            </a:r>
            <a:r>
              <a:rPr lang="en-GB" dirty="0" err="1">
                <a:hlinkClick r:id="rId3"/>
              </a:rPr>
              <a:t>gov.wales</a:t>
            </a:r>
            <a:r>
              <a:rPr lang="en-GB" dirty="0">
                <a:hlinkClick r:id="rId3"/>
              </a:rPr>
              <a:t>)</a:t>
            </a:r>
            <a:endParaRPr lang="en-GB" dirty="0"/>
          </a:p>
        </p:txBody>
      </p:sp>
      <p:graphicFrame>
        <p:nvGraphicFramePr>
          <p:cNvPr id="5" name="Table 4">
            <a:extLst>
              <a:ext uri="{FF2B5EF4-FFF2-40B4-BE49-F238E27FC236}">
                <a16:creationId xmlns:a16="http://schemas.microsoft.com/office/drawing/2014/main" id="{CC58FDDF-101D-514C-EE47-8CFAADBB445E}"/>
              </a:ext>
            </a:extLst>
          </p:cNvPr>
          <p:cNvGraphicFramePr>
            <a:graphicFrameLocks noGrp="1"/>
          </p:cNvGraphicFramePr>
          <p:nvPr>
            <p:extLst>
              <p:ext uri="{D42A27DB-BD31-4B8C-83A1-F6EECF244321}">
                <p14:modId xmlns:p14="http://schemas.microsoft.com/office/powerpoint/2010/main" val="3262026751"/>
              </p:ext>
            </p:extLst>
          </p:nvPr>
        </p:nvGraphicFramePr>
        <p:xfrm>
          <a:off x="407437" y="262393"/>
          <a:ext cx="5127129" cy="5877948"/>
        </p:xfrm>
        <a:graphic>
          <a:graphicData uri="http://schemas.openxmlformats.org/drawingml/2006/table">
            <a:tbl>
              <a:tblPr>
                <a:tableStyleId>{5C22544A-7EE6-4342-B048-85BDC9FD1C3A}</a:tableStyleId>
              </a:tblPr>
              <a:tblGrid>
                <a:gridCol w="1393360">
                  <a:extLst>
                    <a:ext uri="{9D8B030D-6E8A-4147-A177-3AD203B41FA5}">
                      <a16:colId xmlns:a16="http://schemas.microsoft.com/office/drawing/2014/main" val="2912656286"/>
                    </a:ext>
                  </a:extLst>
                </a:gridCol>
                <a:gridCol w="751572">
                  <a:extLst>
                    <a:ext uri="{9D8B030D-6E8A-4147-A177-3AD203B41FA5}">
                      <a16:colId xmlns:a16="http://schemas.microsoft.com/office/drawing/2014/main" val="2175032427"/>
                    </a:ext>
                  </a:extLst>
                </a:gridCol>
                <a:gridCol w="2982197">
                  <a:extLst>
                    <a:ext uri="{9D8B030D-6E8A-4147-A177-3AD203B41FA5}">
                      <a16:colId xmlns:a16="http://schemas.microsoft.com/office/drawing/2014/main" val="943198225"/>
                    </a:ext>
                  </a:extLst>
                </a:gridCol>
              </a:tblGrid>
              <a:tr h="277364">
                <a:tc>
                  <a:txBody>
                    <a:bodyPr/>
                    <a:lstStyle/>
                    <a:p>
                      <a:pPr algn="ctr" fontAlgn="ctr"/>
                      <a:r>
                        <a:rPr lang="en-GB" sz="900" b="1" u="none" strike="noStrike" dirty="0">
                          <a:effectLst/>
                        </a:rPr>
                        <a:t>SEA Topic</a:t>
                      </a:r>
                      <a:endParaRPr lang="en-GB" sz="900" b="1"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effectLst/>
                        </a:rPr>
                        <a:t>In / Out</a:t>
                      </a:r>
                      <a:endParaRPr lang="en-GB" sz="900" b="1"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effectLst/>
                        </a:rPr>
                        <a:t>Reason for inclusion / exclusion</a:t>
                      </a:r>
                      <a:endParaRPr lang="en-GB" sz="900" b="1"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658327933"/>
                  </a:ext>
                </a:extLst>
              </a:tr>
              <a:tr h="494875">
                <a:tc>
                  <a:txBody>
                    <a:bodyPr/>
                    <a:lstStyle/>
                    <a:p>
                      <a:pPr algn="ctr" fontAlgn="ctr"/>
                      <a:r>
                        <a:rPr lang="en-GB" sz="900" u="none" strike="noStrike" dirty="0">
                          <a:effectLst/>
                        </a:rPr>
                        <a:t>Biodiversity, flora and fauna</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IN</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is considered to reduce the risk of harm to biodiversity and the marine environment by reducing the anthropogenic pressure of plastic pollution.</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609172863"/>
                  </a:ext>
                </a:extLst>
              </a:tr>
              <a:tr h="617398">
                <a:tc>
                  <a:txBody>
                    <a:bodyPr/>
                    <a:lstStyle/>
                    <a:p>
                      <a:pPr algn="ctr" fontAlgn="ctr"/>
                      <a:r>
                        <a:rPr lang="en-GB" sz="900" u="none" strike="noStrike">
                          <a:effectLst/>
                        </a:rPr>
                        <a:t>Population</a:t>
                      </a:r>
                      <a:endParaRPr lang="en-GB" sz="900" b="0" i="0" u="none" strike="noStrike">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a:solidFill>
                            <a:schemeClr val="accent1">
                              <a:lumMod val="20000"/>
                              <a:lumOff val="80000"/>
                            </a:schemeClr>
                          </a:solidFill>
                          <a:effectLst/>
                        </a:rPr>
                        <a:t>The proposal would not result in significant increases  and/or decreases in human population numbers, changes to immigration or emigration, etc. Social and economic effects will be considered in other impact assessments.</a:t>
                      </a:r>
                      <a:endParaRPr lang="en-GB" sz="700" b="0" i="0" u="none" strike="noStrike">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4264776473"/>
                  </a:ext>
                </a:extLst>
              </a:tr>
              <a:tr h="862445">
                <a:tc>
                  <a:txBody>
                    <a:bodyPr/>
                    <a:lstStyle/>
                    <a:p>
                      <a:pPr algn="ctr" fontAlgn="ctr"/>
                      <a:r>
                        <a:rPr lang="en-GB" sz="900" u="none" strike="noStrike" dirty="0">
                          <a:effectLst/>
                        </a:rPr>
                        <a:t>Human Health</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a:solidFill>
                            <a:schemeClr val="accent1">
                              <a:lumMod val="20000"/>
                              <a:lumOff val="80000"/>
                            </a:schemeClr>
                          </a:solidFill>
                          <a:effectLst/>
                        </a:rPr>
                        <a:t>The proposal would not result in any significant human health issues. Sewage-related debris, including wet wipes, can be a vector for infection and disease. This is a small risk to human health, and is not likely to be improved significantly by the proposal as other forms of </a:t>
                      </a:r>
                      <a:br>
                        <a:rPr lang="en-GB" sz="700" u="none" strike="noStrike">
                          <a:solidFill>
                            <a:schemeClr val="accent1">
                              <a:lumMod val="20000"/>
                              <a:lumOff val="80000"/>
                            </a:schemeClr>
                          </a:solidFill>
                          <a:effectLst/>
                        </a:rPr>
                      </a:br>
                      <a:r>
                        <a:rPr lang="en-GB" sz="700" u="none" strike="noStrike">
                          <a:solidFill>
                            <a:schemeClr val="accent1">
                              <a:lumMod val="20000"/>
                              <a:lumOff val="80000"/>
                            </a:schemeClr>
                          </a:solidFill>
                          <a:effectLst/>
                        </a:rPr>
                        <a:t>sewage-related debris will still exist. </a:t>
                      </a:r>
                      <a:endParaRPr lang="en-GB" sz="700" b="0" i="0" u="none" strike="noStrike">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673468818"/>
                  </a:ext>
                </a:extLst>
              </a:tr>
              <a:tr h="478214">
                <a:tc>
                  <a:txBody>
                    <a:bodyPr/>
                    <a:lstStyle/>
                    <a:p>
                      <a:pPr algn="ctr" fontAlgn="ctr"/>
                      <a:r>
                        <a:rPr lang="en-GB" sz="900" u="none" strike="noStrike" dirty="0">
                          <a:effectLst/>
                        </a:rPr>
                        <a:t>Soil, geology and hydrodynamic processes</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a:solidFill>
                            <a:schemeClr val="accent1">
                              <a:lumMod val="20000"/>
                              <a:lumOff val="80000"/>
                            </a:schemeClr>
                          </a:solidFill>
                          <a:effectLst/>
                        </a:rPr>
                        <a:t>The proposal would be unlikely to have an impact on soil, geology or hydrodynamic processes.</a:t>
                      </a:r>
                      <a:endParaRPr lang="en-GB" sz="700" b="0" i="0" u="none" strike="noStrike">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104284398"/>
                  </a:ext>
                </a:extLst>
              </a:tr>
              <a:tr h="478214">
                <a:tc>
                  <a:txBody>
                    <a:bodyPr/>
                    <a:lstStyle/>
                    <a:p>
                      <a:pPr algn="ctr" fontAlgn="ctr"/>
                      <a:r>
                        <a:rPr lang="en-GB" sz="900" u="none" strike="noStrike">
                          <a:effectLst/>
                        </a:rPr>
                        <a:t>Water quality, resources, ecological status</a:t>
                      </a:r>
                      <a:endParaRPr lang="en-GB" sz="900" b="0" i="0" u="none" strike="noStrike">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IN</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a:solidFill>
                            <a:schemeClr val="accent1">
                              <a:lumMod val="20000"/>
                              <a:lumOff val="80000"/>
                            </a:schemeClr>
                          </a:solidFill>
                          <a:effectLst/>
                        </a:rPr>
                        <a:t>The proposal may have an impact on water quality in terms of microplastic pollution.</a:t>
                      </a:r>
                      <a:endParaRPr lang="en-GB" sz="700" b="0" i="0" u="none" strike="noStrike">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844282488"/>
                  </a:ext>
                </a:extLst>
              </a:tr>
              <a:tr h="478214">
                <a:tc>
                  <a:txBody>
                    <a:bodyPr/>
                    <a:lstStyle/>
                    <a:p>
                      <a:pPr algn="ctr" fontAlgn="ctr"/>
                      <a:r>
                        <a:rPr lang="en-GB" sz="900" u="none" strike="noStrike">
                          <a:effectLst/>
                        </a:rPr>
                        <a:t>Air</a:t>
                      </a:r>
                      <a:endParaRPr lang="en-GB" sz="900" b="0" i="0" u="none" strike="noStrike">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a:solidFill>
                            <a:schemeClr val="accent1">
                              <a:lumMod val="20000"/>
                              <a:lumOff val="80000"/>
                            </a:schemeClr>
                          </a:solidFill>
                          <a:effectLst/>
                        </a:rPr>
                        <a:t>The proposal would be unlikely to result in significant changes to emissions to air from a change in manufacturing processes. </a:t>
                      </a:r>
                      <a:endParaRPr lang="en-GB" sz="700" b="0" i="0" u="none" strike="noStrike">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682577736"/>
                  </a:ext>
                </a:extLst>
              </a:tr>
              <a:tr h="478214">
                <a:tc>
                  <a:txBody>
                    <a:bodyPr/>
                    <a:lstStyle/>
                    <a:p>
                      <a:pPr algn="ctr" fontAlgn="ctr"/>
                      <a:r>
                        <a:rPr lang="en-GB" sz="900" u="none" strike="noStrike" dirty="0">
                          <a:effectLst/>
                        </a:rPr>
                        <a:t>Climatic factors</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a:solidFill>
                            <a:schemeClr val="accent1">
                              <a:lumMod val="20000"/>
                              <a:lumOff val="80000"/>
                            </a:schemeClr>
                          </a:solidFill>
                          <a:effectLst/>
                        </a:rPr>
                        <a:t>The proposal is unlikely to result in significant increases or decreases of emissions of greenhouse gases.</a:t>
                      </a:r>
                      <a:endParaRPr lang="en-GB" sz="700" b="0" i="0" u="none" strike="noStrike">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801984317"/>
                  </a:ext>
                </a:extLst>
              </a:tr>
              <a:tr h="617398">
                <a:tc>
                  <a:txBody>
                    <a:bodyPr/>
                    <a:lstStyle/>
                    <a:p>
                      <a:pPr algn="ctr" fontAlgn="ctr"/>
                      <a:r>
                        <a:rPr lang="pt-BR" sz="900" u="none" strike="noStrike" dirty="0">
                          <a:effectLst/>
                        </a:rPr>
                        <a:t>Material assets </a:t>
                      </a:r>
                      <a:br>
                        <a:rPr lang="pt-BR" sz="900" u="none" strike="noStrike" dirty="0">
                          <a:effectLst/>
                        </a:rPr>
                      </a:br>
                      <a:r>
                        <a:rPr lang="pt-BR" sz="700" u="none" strike="noStrike" dirty="0">
                          <a:effectLst/>
                        </a:rPr>
                        <a:t>(https://www.sepa.org.uk/media/219432/lups-sea-gu4-consideration-of-material-assets-in-sea.pdf)</a:t>
                      </a:r>
                      <a:endParaRPr lang="pt-BR"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IN</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a:solidFill>
                            <a:schemeClr val="accent1">
                              <a:lumMod val="20000"/>
                              <a:lumOff val="80000"/>
                            </a:schemeClr>
                          </a:solidFill>
                          <a:effectLst/>
                        </a:rPr>
                        <a:t>The proposal is likely to impact built assets or natural assets as defined in the SEPA guidance. The proposal will potentially influence the number of sewer blockages experienced by Scottish Water each year.</a:t>
                      </a:r>
                      <a:endParaRPr lang="en-GB" sz="700" b="0" i="0" u="none" strike="noStrike">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322995665"/>
                  </a:ext>
                </a:extLst>
              </a:tr>
              <a:tr h="478214">
                <a:tc>
                  <a:txBody>
                    <a:bodyPr/>
                    <a:lstStyle/>
                    <a:p>
                      <a:pPr algn="ctr" fontAlgn="ctr"/>
                      <a:r>
                        <a:rPr lang="en-GB" sz="900" u="none" strike="noStrike" dirty="0">
                          <a:effectLst/>
                        </a:rPr>
                        <a:t>Cultural heritage</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a:solidFill>
                            <a:schemeClr val="accent1">
                              <a:lumMod val="20000"/>
                              <a:lumOff val="80000"/>
                            </a:schemeClr>
                          </a:solidFill>
                          <a:effectLst/>
                        </a:rPr>
                        <a:t>The proposal is unlikely to have effects on cultural heritage.</a:t>
                      </a:r>
                      <a:endParaRPr lang="en-GB" sz="700" b="0" i="0" u="none" strike="noStrike">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4059381235"/>
                  </a:ext>
                </a:extLst>
              </a:tr>
              <a:tr h="617398">
                <a:tc>
                  <a:txBody>
                    <a:bodyPr/>
                    <a:lstStyle/>
                    <a:p>
                      <a:pPr algn="ctr" fontAlgn="ctr"/>
                      <a:r>
                        <a:rPr lang="en-GB" sz="900" u="none" strike="noStrike" dirty="0">
                          <a:effectLst/>
                        </a:rPr>
                        <a:t>Landscape / seascape</a:t>
                      </a:r>
                      <a:endParaRPr lang="en-GB" sz="900" b="0" i="0" u="none" strike="noStrike" dirty="0">
                        <a:solidFill>
                          <a:srgbClr val="000000"/>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900" b="1" u="none" strike="noStrike" dirty="0">
                          <a:solidFill>
                            <a:schemeClr val="accent1">
                              <a:lumMod val="20000"/>
                              <a:lumOff val="80000"/>
                            </a:schemeClr>
                          </a:solidFill>
                          <a:effectLst/>
                        </a:rPr>
                        <a:t>OUT</a:t>
                      </a:r>
                      <a:endParaRPr lang="en-GB" sz="900" b="1"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fontAlgn="ctr"/>
                      <a:r>
                        <a:rPr lang="en-GB" sz="700" u="none" strike="noStrike" dirty="0">
                          <a:solidFill>
                            <a:schemeClr val="accent1">
                              <a:lumMod val="20000"/>
                              <a:lumOff val="80000"/>
                            </a:schemeClr>
                          </a:solidFill>
                          <a:effectLst/>
                        </a:rPr>
                        <a:t>The proposal is unlikely to have effects on landscape and/or seascape. The proposal is likely to result in a reduction of one type of beach litter, but it will not eliminate it as a whole and therefore will not have a significant impact on seascape.</a:t>
                      </a:r>
                      <a:endParaRPr lang="en-GB" sz="700" b="0" i="0" u="none" strike="noStrike" dirty="0">
                        <a:solidFill>
                          <a:schemeClr val="accent1">
                            <a:lumMod val="20000"/>
                            <a:lumOff val="80000"/>
                          </a:schemeClr>
                        </a:solidFill>
                        <a:effectLst/>
                        <a:latin typeface="Aptos Narrow" panose="020B0004020202020204" pitchFamily="34" charset="0"/>
                      </a:endParaRPr>
                    </a:p>
                  </a:txBody>
                  <a:tcPr marL="4164" marR="4164" marT="416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3586398488"/>
                  </a:ext>
                </a:extLst>
              </a:tr>
            </a:tbl>
          </a:graphicData>
        </a:graphic>
      </p:graphicFrame>
    </p:spTree>
    <p:extLst>
      <p:ext uri="{BB962C8B-B14F-4D97-AF65-F5344CB8AC3E}">
        <p14:creationId xmlns:p14="http://schemas.microsoft.com/office/powerpoint/2010/main" val="3711327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7D976-58E2-ABB6-048B-562810AB7227}"/>
              </a:ext>
            </a:extLst>
          </p:cNvPr>
          <p:cNvSpPr>
            <a:spLocks noGrp="1"/>
          </p:cNvSpPr>
          <p:nvPr>
            <p:ph type="title"/>
          </p:nvPr>
        </p:nvSpPr>
        <p:spPr>
          <a:xfrm>
            <a:off x="341680" y="5358269"/>
            <a:ext cx="7835600" cy="1094733"/>
          </a:xfrm>
        </p:spPr>
        <p:txBody>
          <a:bodyPr anchor="t">
            <a:noAutofit/>
          </a:bodyPr>
          <a:lstStyle/>
          <a:p>
            <a:r>
              <a:rPr lang="en-GB" sz="2800" dirty="0"/>
              <a:t>SEA for the ban on the manufacture, supply and sale of wet wipes containing plastic</a:t>
            </a:r>
          </a:p>
        </p:txBody>
      </p:sp>
      <p:pic>
        <p:nvPicPr>
          <p:cNvPr id="5" name="Picture 4">
            <a:extLst>
              <a:ext uri="{FF2B5EF4-FFF2-40B4-BE49-F238E27FC236}">
                <a16:creationId xmlns:a16="http://schemas.microsoft.com/office/drawing/2014/main" id="{8CD48CE5-6DE1-26AE-8B2D-985C8DA0EC5F}"/>
              </a:ext>
            </a:extLst>
          </p:cNvPr>
          <p:cNvPicPr>
            <a:picLocks noChangeAspect="1"/>
          </p:cNvPicPr>
          <p:nvPr/>
        </p:nvPicPr>
        <p:blipFill rotWithShape="1">
          <a:blip r:embed="rId2"/>
          <a:srcRect l="12035" r="2" b="2"/>
          <a:stretch/>
        </p:blipFill>
        <p:spPr>
          <a:xfrm>
            <a:off x="419099" y="419102"/>
            <a:ext cx="7350496" cy="4700374"/>
          </a:xfrm>
          <a:prstGeom prst="rect">
            <a:avLst/>
          </a:prstGeom>
          <a:noFill/>
        </p:spPr>
      </p:pic>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11/26/2024</a:t>
            </a:fld>
            <a:endParaRPr lang="en-US"/>
          </a:p>
        </p:txBody>
      </p:sp>
      <p:sp>
        <p:nvSpPr>
          <p:cNvPr id="3" name="Content Placeholder 2">
            <a:extLst>
              <a:ext uri="{FF2B5EF4-FFF2-40B4-BE49-F238E27FC236}">
                <a16:creationId xmlns:a16="http://schemas.microsoft.com/office/drawing/2014/main" id="{23F2B27A-F9DF-3DCE-3282-AAB4A842854E}"/>
              </a:ext>
            </a:extLst>
          </p:cNvPr>
          <p:cNvSpPr>
            <a:spLocks noGrp="1"/>
          </p:cNvSpPr>
          <p:nvPr>
            <p:ph idx="1"/>
          </p:nvPr>
        </p:nvSpPr>
        <p:spPr>
          <a:xfrm>
            <a:off x="8374501" y="419102"/>
            <a:ext cx="3110204" cy="6033900"/>
          </a:xfrm>
        </p:spPr>
        <p:txBody>
          <a:bodyPr>
            <a:normAutofit/>
          </a:bodyPr>
          <a:lstStyle/>
          <a:p>
            <a:pPr>
              <a:lnSpc>
                <a:spcPct val="110000"/>
              </a:lnSpc>
            </a:pPr>
            <a:r>
              <a:rPr lang="en-GB" sz="1700" dirty="0"/>
              <a:t>The SEA provides a high-level and qualitative assessment of the potential environmental effects that are likely to result from the proposed ban on the manufacture, supply and sale of wet wipes containing plastic. </a:t>
            </a:r>
          </a:p>
          <a:p>
            <a:pPr>
              <a:lnSpc>
                <a:spcPct val="110000"/>
              </a:lnSpc>
            </a:pPr>
            <a:r>
              <a:rPr lang="en-GB" sz="1700" dirty="0"/>
              <a:t>The assessment identifies the effects of the proposed ban on the SEA topics that are scoped into the assessment, specifically: biodiversity, flora and fauna; water quality, resources, and ecological status; and material assets. </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56</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9B7DA4C3-1FFB-89AD-7A7A-12B25819978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8647461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11/26/2024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57</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Content Placeholder 3">
            <a:extLst>
              <a:ext uri="{FF2B5EF4-FFF2-40B4-BE49-F238E27FC236}">
                <a16:creationId xmlns:a16="http://schemas.microsoft.com/office/drawing/2014/main" id="{68C9895F-84EF-3EDA-70DD-4D235B102AF0}"/>
              </a:ext>
            </a:extLst>
          </p:cNvPr>
          <p:cNvSpPr>
            <a:spLocks noGrp="1"/>
          </p:cNvSpPr>
          <p:nvPr>
            <p:ph idx="1"/>
          </p:nvPr>
        </p:nvSpPr>
        <p:spPr>
          <a:xfrm>
            <a:off x="6535554" y="1715532"/>
            <a:ext cx="4730672" cy="4593828"/>
          </a:xfrm>
        </p:spPr>
        <p:txBody>
          <a:bodyPr>
            <a:normAutofit/>
          </a:bodyPr>
          <a:lstStyle/>
          <a:p>
            <a:endParaRPr lang="en-GB" dirty="0"/>
          </a:p>
          <a:p>
            <a:r>
              <a:rPr lang="en-GB" dirty="0"/>
              <a:t>On the following slide, complete the table of assessment on whether the proposed ban would have a positive, negative, or neutral impact on the environmental topics scoped in using the following score grading.</a:t>
            </a:r>
          </a:p>
        </p:txBody>
      </p:sp>
      <p:pic>
        <p:nvPicPr>
          <p:cNvPr id="10" name="Picture 9">
            <a:extLst>
              <a:ext uri="{FF2B5EF4-FFF2-40B4-BE49-F238E27FC236}">
                <a16:creationId xmlns:a16="http://schemas.microsoft.com/office/drawing/2014/main" id="{05298337-0F5B-A007-F068-946AF5F21839}"/>
              </a:ext>
            </a:extLst>
          </p:cNvPr>
          <p:cNvPicPr>
            <a:picLocks noChangeAspect="1"/>
          </p:cNvPicPr>
          <p:nvPr/>
        </p:nvPicPr>
        <p:blipFill>
          <a:blip r:embed="rId3"/>
          <a:stretch>
            <a:fillRect/>
          </a:stretch>
        </p:blipFill>
        <p:spPr>
          <a:xfrm>
            <a:off x="1902266" y="2620368"/>
            <a:ext cx="3043941" cy="2110657"/>
          </a:xfrm>
          <a:prstGeom prst="rect">
            <a:avLst/>
          </a:prstGeom>
          <a:solidFill>
            <a:schemeClr val="bg1"/>
          </a:solidFill>
        </p:spPr>
      </p:pic>
    </p:spTree>
    <p:extLst>
      <p:ext uri="{BB962C8B-B14F-4D97-AF65-F5344CB8AC3E}">
        <p14:creationId xmlns:p14="http://schemas.microsoft.com/office/powerpoint/2010/main" val="31724625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486743" y="-368505"/>
            <a:ext cx="4563883" cy="1111580"/>
          </a:xfrm>
        </p:spPr>
        <p:txBody>
          <a:bodyPr anchor="b">
            <a:normAutofit/>
          </a:bodyPr>
          <a:lstStyle/>
          <a:p>
            <a:pPr>
              <a:defRPr/>
            </a:pPr>
            <a:r>
              <a:rPr lang="en-GB" dirty="0"/>
              <a:t>Activity</a:t>
            </a:r>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11/26/2024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58</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7" name="Table 6">
            <a:extLst>
              <a:ext uri="{FF2B5EF4-FFF2-40B4-BE49-F238E27FC236}">
                <a16:creationId xmlns:a16="http://schemas.microsoft.com/office/drawing/2014/main" id="{4EDE86DB-996A-2E39-6D95-7C1D137E0B68}"/>
              </a:ext>
            </a:extLst>
          </p:cNvPr>
          <p:cNvGraphicFramePr>
            <a:graphicFrameLocks noGrp="1"/>
          </p:cNvGraphicFramePr>
          <p:nvPr>
            <p:extLst>
              <p:ext uri="{D42A27DB-BD31-4B8C-83A1-F6EECF244321}">
                <p14:modId xmlns:p14="http://schemas.microsoft.com/office/powerpoint/2010/main" val="3463253050"/>
              </p:ext>
            </p:extLst>
          </p:nvPr>
        </p:nvGraphicFramePr>
        <p:xfrm>
          <a:off x="149204" y="707740"/>
          <a:ext cx="11924210" cy="5783328"/>
        </p:xfrm>
        <a:graphic>
          <a:graphicData uri="http://schemas.openxmlformats.org/drawingml/2006/table">
            <a:tbl>
              <a:tblPr>
                <a:tableStyleId>{5C22544A-7EE6-4342-B048-85BDC9FD1C3A}</a:tableStyleId>
              </a:tblPr>
              <a:tblGrid>
                <a:gridCol w="1011094">
                  <a:extLst>
                    <a:ext uri="{9D8B030D-6E8A-4147-A177-3AD203B41FA5}">
                      <a16:colId xmlns:a16="http://schemas.microsoft.com/office/drawing/2014/main" val="1798667637"/>
                    </a:ext>
                  </a:extLst>
                </a:gridCol>
                <a:gridCol w="2345635">
                  <a:extLst>
                    <a:ext uri="{9D8B030D-6E8A-4147-A177-3AD203B41FA5}">
                      <a16:colId xmlns:a16="http://schemas.microsoft.com/office/drawing/2014/main" val="2963575500"/>
                    </a:ext>
                  </a:extLst>
                </a:gridCol>
                <a:gridCol w="2449001">
                  <a:extLst>
                    <a:ext uri="{9D8B030D-6E8A-4147-A177-3AD203B41FA5}">
                      <a16:colId xmlns:a16="http://schemas.microsoft.com/office/drawing/2014/main" val="282611082"/>
                    </a:ext>
                  </a:extLst>
                </a:gridCol>
                <a:gridCol w="779228">
                  <a:extLst>
                    <a:ext uri="{9D8B030D-6E8A-4147-A177-3AD203B41FA5}">
                      <a16:colId xmlns:a16="http://schemas.microsoft.com/office/drawing/2014/main" val="3215129332"/>
                    </a:ext>
                  </a:extLst>
                </a:gridCol>
                <a:gridCol w="5339252">
                  <a:extLst>
                    <a:ext uri="{9D8B030D-6E8A-4147-A177-3AD203B41FA5}">
                      <a16:colId xmlns:a16="http://schemas.microsoft.com/office/drawing/2014/main" val="2392789243"/>
                    </a:ext>
                  </a:extLst>
                </a:gridCol>
              </a:tblGrid>
              <a:tr h="158925">
                <a:tc>
                  <a:txBody>
                    <a:bodyPr/>
                    <a:lstStyle/>
                    <a:p>
                      <a:pPr algn="ctr" fontAlgn="ctr"/>
                      <a:r>
                        <a:rPr lang="en-GB" sz="1050" b="1" u="none" strike="noStrike" dirty="0">
                          <a:effectLst/>
                        </a:rPr>
                        <a:t>SEA Topic</a:t>
                      </a:r>
                      <a:endParaRPr lang="en-GB" sz="105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1050" b="1" u="none" strike="noStrike">
                          <a:effectLst/>
                        </a:rPr>
                        <a:t>SEA Objective</a:t>
                      </a:r>
                      <a:endParaRPr lang="en-GB" sz="1050" b="1"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1050" b="1" u="none" strike="noStrike" dirty="0">
                          <a:effectLst/>
                        </a:rPr>
                        <a:t>SEA Questions</a:t>
                      </a:r>
                      <a:endParaRPr lang="en-GB" sz="105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1050" b="1" u="none" strike="noStrike" dirty="0">
                          <a:effectLst/>
                        </a:rPr>
                        <a:t>Score</a:t>
                      </a:r>
                      <a:endParaRPr lang="en-GB" sz="105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1050" b="1" u="none" strike="noStrike" dirty="0">
                          <a:effectLst/>
                        </a:rPr>
                        <a:t>Commentary</a:t>
                      </a:r>
                      <a:endParaRPr lang="en-GB" sz="105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4108125993"/>
                  </a:ext>
                </a:extLst>
              </a:tr>
              <a:tr h="787134">
                <a:tc rowSpan="3">
                  <a:txBody>
                    <a:bodyPr/>
                    <a:lstStyle/>
                    <a:p>
                      <a:pPr algn="ctr" fontAlgn="ctr"/>
                      <a:r>
                        <a:rPr lang="en-GB" sz="1000" b="1" u="none" strike="noStrike" dirty="0">
                          <a:effectLst/>
                        </a:rPr>
                        <a:t>Biodiversity, flora, </a:t>
                      </a:r>
                      <a:br>
                        <a:rPr lang="en-GB" sz="1000" b="1" u="none" strike="noStrike" dirty="0">
                          <a:effectLst/>
                        </a:rPr>
                      </a:br>
                      <a:r>
                        <a:rPr lang="en-GB" sz="1000" b="1" u="none" strike="noStrike" dirty="0">
                          <a:effectLst/>
                        </a:rPr>
                        <a:t>and fauna</a:t>
                      </a:r>
                      <a:endParaRPr lang="en-GB" sz="100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effectLst/>
                        </a:rPr>
                        <a:t>To work towards achieving ‘Good Environmental Status’ (GES) for marine litter.</a:t>
                      </a:r>
                      <a:endParaRPr lang="en-GB" sz="900" b="0"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effectLst/>
                        </a:rPr>
                        <a:t>To what extent will the proposed ban of wet wipes containing plastic affect the attainment of GES for marine litter?</a:t>
                      </a:r>
                      <a:endParaRPr lang="en-GB" sz="900" b="0"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The reduction in the presence of wet wipes containing plastic in the marine environment may contribute toward achieving GES. Wet wipes containing plastic are only one type of marine litter, and as such a ban on these alone would not achieve GES. In the long term, as part of a suite of current and possible future measures banning a variety of single-use plastic items, this proposal may result in positive impacts to the environmental baseline.</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3387139311"/>
                  </a:ext>
                </a:extLst>
              </a:tr>
              <a:tr h="630081">
                <a:tc vMerge="1">
                  <a:txBody>
                    <a:bodyPr/>
                    <a:lstStyle/>
                    <a:p>
                      <a:endParaRPr lang="en-GB"/>
                    </a:p>
                  </a:txBody>
                  <a:tcPr/>
                </a:tc>
                <a:tc>
                  <a:txBody>
                    <a:bodyPr/>
                    <a:lstStyle/>
                    <a:p>
                      <a:pPr algn="ctr" fontAlgn="ctr"/>
                      <a:r>
                        <a:rPr lang="en-GB" sz="900" u="none" strike="noStrike">
                          <a:effectLst/>
                        </a:rPr>
                        <a:t>To safeguard and enhance marine and coastal ecosystems, including species, habitats and their interactions.</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enhance marine ecosystems, and the species and habitats contained therein. </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will reduce the pressure of plastic litter on ecosystems, as well as on the species and habitats within them. A reduction in risk of harm posed to these ecosystems will contribute toward their safeguarding and enhancement, through a reduction in negative pressures and increased resilience.</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3806563532"/>
                  </a:ext>
                </a:extLst>
              </a:tr>
              <a:tr h="473029">
                <a:tc vMerge="1">
                  <a:txBody>
                    <a:bodyPr/>
                    <a:lstStyle/>
                    <a:p>
                      <a:endParaRPr lang="en-GB"/>
                    </a:p>
                  </a:txBody>
                  <a:tcPr/>
                </a:tc>
                <a:tc>
                  <a:txBody>
                    <a:bodyPr/>
                    <a:lstStyle/>
                    <a:p>
                      <a:pPr algn="ctr" fontAlgn="ctr"/>
                      <a:r>
                        <a:rPr lang="en-GB" sz="900" u="none" strike="noStrike">
                          <a:effectLst/>
                        </a:rPr>
                        <a:t>To protect and conserve the ecosystems and the biological diversity of UK territorial seas.</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biological diversity of UK territorial seas as a whole?</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will reduce the pressure of plastic litter on ecosystems. A reduction in pressure on biological diversity at the Scottish scale will contribute to overall protection of biological diversity within UK territorial seas.</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1552442627"/>
                  </a:ext>
                </a:extLst>
              </a:tr>
              <a:tr h="891490">
                <a:tc rowSpan="3">
                  <a:txBody>
                    <a:bodyPr/>
                    <a:lstStyle/>
                    <a:p>
                      <a:pPr algn="ctr" fontAlgn="ctr"/>
                      <a:r>
                        <a:rPr lang="en-GB" sz="1000" b="1" u="none" strike="noStrike" dirty="0">
                          <a:effectLst/>
                        </a:rPr>
                        <a:t>Water quality, resources, and ecological status</a:t>
                      </a:r>
                      <a:endParaRPr lang="en-GB" sz="100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work towards achieving ‘Good Environmental Status’ for marine litter.</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attainment of GES for marine litter?</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may contribute toward achieving GES. Wet wipes containing plastic are only one type of marine litter that results in micro and nano plastic pollution, and as such a ban on these alone would not achieve GES. In the long term, as part of a suite of current and possible future measures banning a variety of single-use plastic items, this proposal may result in positive impacts to the environmental baseline.</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1539798603"/>
                  </a:ext>
                </a:extLst>
              </a:tr>
              <a:tr h="630081">
                <a:tc vMerge="1">
                  <a:txBody>
                    <a:bodyPr/>
                    <a:lstStyle/>
                    <a:p>
                      <a:endParaRPr lang="en-GB"/>
                    </a:p>
                  </a:txBody>
                  <a:tcPr/>
                </a:tc>
                <a:tc>
                  <a:txBody>
                    <a:bodyPr/>
                    <a:lstStyle/>
                    <a:p>
                      <a:pPr algn="ctr" fontAlgn="ctr"/>
                      <a:r>
                        <a:rPr lang="en-GB" sz="900" u="none" strike="noStrike">
                          <a:effectLst/>
                        </a:rPr>
                        <a:t>To safeguard and enhance marine and coastal ecosystems, including species, habitats and their interactions.</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water quality and ecological status of marine ecosystems? </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The reduction in the presence of wet wipes containing plastic in the marine environment will reduce the pressure of micro and nano plastic litter on ecosystems, as well as on the species and habitats within them. A reduction in risk of harm posed to these ecosystems will contribute toward their safeguarding and enhancement, through a reduction in negative pressures and increased resilience.</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1741409936"/>
                  </a:ext>
                </a:extLst>
              </a:tr>
              <a:tr h="630081">
                <a:tc vMerge="1">
                  <a:txBody>
                    <a:bodyPr/>
                    <a:lstStyle/>
                    <a:p>
                      <a:endParaRPr lang="en-GB"/>
                    </a:p>
                  </a:txBody>
                  <a:tcPr/>
                </a:tc>
                <a:tc>
                  <a:txBody>
                    <a:bodyPr/>
                    <a:lstStyle/>
                    <a:p>
                      <a:pPr algn="ctr" fontAlgn="ctr"/>
                      <a:r>
                        <a:rPr lang="en-GB" sz="900" u="none" strike="noStrike">
                          <a:effectLst/>
                        </a:rPr>
                        <a:t>To protect and conserve the ecosystems and the biological diversity of UK territorial seas.</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water quality and ecological status of UK territorial seas as a whole?</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will reduce the pressure of micro and nano plastic litter on ecosystems. A reduction in pressure on biological diversity at the Scottish scale will contribute to overall protection of biological diversity within UK territorial seas.</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2756727457"/>
                  </a:ext>
                </a:extLst>
              </a:tr>
              <a:tr h="792643">
                <a:tc rowSpan="2">
                  <a:txBody>
                    <a:bodyPr/>
                    <a:lstStyle/>
                    <a:p>
                      <a:pPr algn="ctr" fontAlgn="ctr"/>
                      <a:r>
                        <a:rPr lang="en-GB" sz="1000" b="1" u="none" strike="noStrike" dirty="0">
                          <a:effectLst/>
                        </a:rPr>
                        <a:t>Material assets</a:t>
                      </a:r>
                      <a:endParaRPr lang="en-GB" sz="1000" b="1" i="0" u="none" strike="noStrike" dirty="0">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work towards achieving ‘Good Environmental Status’ for marine litter</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attainment of GES for marine litter?</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The reduction in the presence of wet wipes containing plastic in the marine environment may contribute toward achieving GES. Wet wipes containing plastic are only one type of marine litter, and as such a ban on these alone would not achieve GES. In the long term, as part of a suite of current and possible future measures banning a variety of single-use plastic items, this proposal may result in positive impacts to the environmental baseline.</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3312343711"/>
                  </a:ext>
                </a:extLst>
              </a:tr>
              <a:tr h="787134">
                <a:tc vMerge="1">
                  <a:txBody>
                    <a:bodyPr/>
                    <a:lstStyle/>
                    <a:p>
                      <a:endParaRPr lang="en-GB"/>
                    </a:p>
                  </a:txBody>
                  <a:tcPr/>
                </a:tc>
                <a:tc>
                  <a:txBody>
                    <a:bodyPr/>
                    <a:lstStyle/>
                    <a:p>
                      <a:pPr algn="ctr" fontAlgn="ctr"/>
                      <a:r>
                        <a:rPr lang="en-GB" sz="900" u="none" strike="noStrike">
                          <a:effectLst/>
                        </a:rPr>
                        <a:t>To work towards reducing sewer blockages and damage to infrastructure</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effectLst/>
                        </a:rPr>
                        <a:t>To what extent will the proposed ban of wet wipes containing plastic affect the status and efficient working of sewer infrastructure?</a:t>
                      </a:r>
                      <a:endParaRPr lang="en-GB" sz="900" b="0" i="0" u="none" strike="noStrike">
                        <a:solidFill>
                          <a:srgbClr val="000000"/>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a:solidFill>
                            <a:schemeClr val="accent1">
                              <a:lumMod val="20000"/>
                              <a:lumOff val="80000"/>
                            </a:schemeClr>
                          </a:solidFill>
                          <a:effectLst/>
                        </a:rPr>
                        <a:t>+</a:t>
                      </a:r>
                      <a:endParaRPr lang="en-GB" sz="900" b="0" i="0" u="none" strike="noStrike">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tc>
                  <a:txBody>
                    <a:bodyPr/>
                    <a:lstStyle/>
                    <a:p>
                      <a:pPr algn="ctr" fontAlgn="ctr"/>
                      <a:r>
                        <a:rPr lang="en-GB" sz="900" u="none" strike="noStrike" dirty="0">
                          <a:solidFill>
                            <a:schemeClr val="accent1">
                              <a:lumMod val="20000"/>
                              <a:lumOff val="80000"/>
                            </a:schemeClr>
                          </a:solidFill>
                          <a:effectLst/>
                        </a:rPr>
                        <a:t>A reduction in the presence of wet wipes containing plastic entering the sewer system may reduce the risk of damage to sewer infrastructure and may reduce the number of spills of sewage and sewage-related debris into the marine environment. Wet wipes not containing plastic may still enter the sewer system, however these may be less rigid and could tear more easily meaning they would be less likely to accumulate in the sewer infrastructure and less likely to cause obstructions.</a:t>
                      </a:r>
                      <a:endParaRPr lang="en-GB" sz="900" b="0" i="0" u="none" strike="noStrike" dirty="0">
                        <a:solidFill>
                          <a:schemeClr val="accent1">
                            <a:lumMod val="20000"/>
                            <a:lumOff val="80000"/>
                          </a:schemeClr>
                        </a:solidFill>
                        <a:effectLst/>
                        <a:latin typeface="Aptos Narrow" panose="020B0004020202020204" pitchFamily="34" charset="0"/>
                      </a:endParaRPr>
                    </a:p>
                  </a:txBody>
                  <a:tcPr marL="1635" marR="1635" marT="1635" marB="0" anchor="ctr">
                    <a:solidFill>
                      <a:schemeClr val="accent1">
                        <a:lumMod val="20000"/>
                        <a:lumOff val="80000"/>
                      </a:schemeClr>
                    </a:solidFill>
                  </a:tcPr>
                </a:tc>
                <a:extLst>
                  <a:ext uri="{0D108BD9-81ED-4DB2-BD59-A6C34878D82A}">
                    <a16:rowId xmlns:a16="http://schemas.microsoft.com/office/drawing/2014/main" val="267937697"/>
                  </a:ext>
                </a:extLst>
              </a:tr>
            </a:tbl>
          </a:graphicData>
        </a:graphic>
      </p:graphicFrame>
    </p:spTree>
    <p:extLst>
      <p:ext uri="{BB962C8B-B14F-4D97-AF65-F5344CB8AC3E}">
        <p14:creationId xmlns:p14="http://schemas.microsoft.com/office/powerpoint/2010/main" val="255758359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SEA &amp; Consultation</a:t>
            </a:r>
          </a:p>
        </p:txBody>
      </p:sp>
      <p:pic>
        <p:nvPicPr>
          <p:cNvPr id="6" name="Picture 5">
            <a:extLst>
              <a:ext uri="{FF2B5EF4-FFF2-40B4-BE49-F238E27FC236}">
                <a16:creationId xmlns:a16="http://schemas.microsoft.com/office/drawing/2014/main" id="{491F1912-4C8E-8134-E5A3-96D5E1CAEFD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486401" y="336327"/>
            <a:ext cx="6705600" cy="6413560"/>
          </a:xfrm>
          <a:prstGeom prst="rect">
            <a:avLst/>
          </a:prstGeom>
        </p:spPr>
      </p:pic>
      <p:sp>
        <p:nvSpPr>
          <p:cNvPr id="7" name="Footer Placeholder 15">
            <a:extLst>
              <a:ext uri="{FF2B5EF4-FFF2-40B4-BE49-F238E27FC236}">
                <a16:creationId xmlns:a16="http://schemas.microsoft.com/office/drawing/2014/main" id="{992669BC-720E-FA5F-C931-2B73C3D9C8C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3" name="Content Placeholder 3">
            <a:extLst>
              <a:ext uri="{FF2B5EF4-FFF2-40B4-BE49-F238E27FC236}">
                <a16:creationId xmlns:a16="http://schemas.microsoft.com/office/drawing/2014/main" id="{391BB71B-9C59-12D8-1BA3-221C590D60D7}"/>
              </a:ext>
            </a:extLst>
          </p:cNvPr>
          <p:cNvSpPr>
            <a:spLocks noGrp="1"/>
          </p:cNvSpPr>
          <p:nvPr>
            <p:ph idx="1"/>
          </p:nvPr>
        </p:nvSpPr>
        <p:spPr>
          <a:xfrm>
            <a:off x="477477" y="1612165"/>
            <a:ext cx="5008924" cy="4593828"/>
          </a:xfrm>
        </p:spPr>
        <p:txBody>
          <a:bodyPr>
            <a:normAutofit/>
          </a:bodyPr>
          <a:lstStyle/>
          <a:p>
            <a:endParaRPr lang="en-GB" dirty="0"/>
          </a:p>
          <a:p>
            <a:r>
              <a:rPr lang="en-GB" dirty="0"/>
              <a:t>In October / November 2023, after the draft SEA was produced, public consultation was conducted across Scotland, England, Ireland and Wales</a:t>
            </a:r>
          </a:p>
          <a:p>
            <a:endParaRPr lang="en-GB" dirty="0"/>
          </a:p>
          <a:p>
            <a:r>
              <a:rPr lang="en-GB" dirty="0"/>
              <a:t>Determine public views on the proposed ban with the SEA as the evidential material</a:t>
            </a:r>
          </a:p>
        </p:txBody>
      </p:sp>
    </p:spTree>
    <p:extLst>
      <p:ext uri="{BB962C8B-B14F-4D97-AF65-F5344CB8AC3E}">
        <p14:creationId xmlns:p14="http://schemas.microsoft.com/office/powerpoint/2010/main" val="177761432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Wales…</a:t>
            </a:r>
          </a:p>
        </p:txBody>
      </p:sp>
      <p:pic>
        <p:nvPicPr>
          <p:cNvPr id="8" name="Picture 7">
            <a:extLst>
              <a:ext uri="{FF2B5EF4-FFF2-40B4-BE49-F238E27FC236}">
                <a16:creationId xmlns:a16="http://schemas.microsoft.com/office/drawing/2014/main" id="{5C5FE43D-2F43-410A-B91F-239A9CAB7D6C}"/>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25184" y="1470991"/>
            <a:ext cx="5206930" cy="3726686"/>
          </a:xfrm>
          <a:prstGeom prst="rect">
            <a:avLst/>
          </a:prstGeom>
        </p:spPr>
      </p:pic>
      <p:sp>
        <p:nvSpPr>
          <p:cNvPr id="10" name="TextBox 9">
            <a:extLst>
              <a:ext uri="{FF2B5EF4-FFF2-40B4-BE49-F238E27FC236}">
                <a16:creationId xmlns:a16="http://schemas.microsoft.com/office/drawing/2014/main" id="{E117E34E-D771-9793-23CC-10CAF3530408}"/>
              </a:ext>
            </a:extLst>
          </p:cNvPr>
          <p:cNvSpPr txBox="1"/>
          <p:nvPr/>
        </p:nvSpPr>
        <p:spPr>
          <a:xfrm>
            <a:off x="5939437" y="5491213"/>
            <a:ext cx="6097604" cy="923330"/>
          </a:xfrm>
          <a:prstGeom prst="rect">
            <a:avLst/>
          </a:prstGeom>
          <a:noFill/>
        </p:spPr>
        <p:txBody>
          <a:bodyPr wrap="square">
            <a:spAutoFit/>
          </a:bodyPr>
          <a:lstStyle/>
          <a:p>
            <a:r>
              <a:rPr lang="en-GB" dirty="0">
                <a:hlinkClick r:id="rId3"/>
              </a:rPr>
              <a:t>The proposed ban of the manufacture, supply and sale of wet wipes containing plastic | Business Wales (</a:t>
            </a:r>
            <a:r>
              <a:rPr lang="en-GB" dirty="0" err="1">
                <a:hlinkClick r:id="rId3"/>
              </a:rPr>
              <a:t>gov.wales</a:t>
            </a:r>
            <a:r>
              <a:rPr lang="en-GB" dirty="0">
                <a:hlinkClick r:id="rId3"/>
              </a:rPr>
              <a:t>)</a:t>
            </a:r>
            <a:endParaRPr lang="en-GB" dirty="0"/>
          </a:p>
        </p:txBody>
      </p:sp>
      <p:sp>
        <p:nvSpPr>
          <p:cNvPr id="11" name="Footer Placeholder 15">
            <a:extLst>
              <a:ext uri="{FF2B5EF4-FFF2-40B4-BE49-F238E27FC236}">
                <a16:creationId xmlns:a16="http://schemas.microsoft.com/office/drawing/2014/main" id="{D33B9000-658D-C1C4-F2F1-37E8458ADC4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pic>
        <p:nvPicPr>
          <p:cNvPr id="4" name="Picture 3">
            <a:extLst>
              <a:ext uri="{FF2B5EF4-FFF2-40B4-BE49-F238E27FC236}">
                <a16:creationId xmlns:a16="http://schemas.microsoft.com/office/drawing/2014/main" id="{F696D89F-3933-CBCB-C4A4-A4465583CD26}"/>
              </a:ext>
            </a:extLst>
          </p:cNvPr>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6426891" y="1010695"/>
            <a:ext cx="4899259" cy="4442059"/>
          </a:xfrm>
          <a:prstGeom prst="rect">
            <a:avLst/>
          </a:prstGeom>
        </p:spPr>
      </p:pic>
    </p:spTree>
    <p:extLst>
      <p:ext uri="{BB962C8B-B14F-4D97-AF65-F5344CB8AC3E}">
        <p14:creationId xmlns:p14="http://schemas.microsoft.com/office/powerpoint/2010/main" val="10664679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53EF4-B2A6-C26D-541B-5217349550E2}"/>
              </a:ext>
            </a:extLst>
          </p:cNvPr>
          <p:cNvSpPr>
            <a:spLocks noGrp="1"/>
          </p:cNvSpPr>
          <p:nvPr>
            <p:ph type="title"/>
          </p:nvPr>
        </p:nvSpPr>
        <p:spPr/>
        <p:txBody>
          <a:bodyPr/>
          <a:lstStyle/>
          <a:p>
            <a:r>
              <a:rPr lang="en-GB" dirty="0"/>
              <a:t>Success!</a:t>
            </a:r>
          </a:p>
        </p:txBody>
      </p:sp>
      <p:sp>
        <p:nvSpPr>
          <p:cNvPr id="5" name="Footer Placeholder 15">
            <a:extLst>
              <a:ext uri="{FF2B5EF4-FFF2-40B4-BE49-F238E27FC236}">
                <a16:creationId xmlns:a16="http://schemas.microsoft.com/office/drawing/2014/main" id="{131CF194-DE60-6387-8DFB-08F5D8D1C3F0}"/>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
        <p:nvSpPr>
          <p:cNvPr id="6" name="TextBox 5">
            <a:extLst>
              <a:ext uri="{FF2B5EF4-FFF2-40B4-BE49-F238E27FC236}">
                <a16:creationId xmlns:a16="http://schemas.microsoft.com/office/drawing/2014/main" id="{7D47E1CD-8E64-879A-1273-FD6C8B2E159B}"/>
              </a:ext>
            </a:extLst>
          </p:cNvPr>
          <p:cNvSpPr txBox="1"/>
          <p:nvPr/>
        </p:nvSpPr>
        <p:spPr>
          <a:xfrm>
            <a:off x="5829184" y="5663029"/>
            <a:ext cx="6094674" cy="646331"/>
          </a:xfrm>
          <a:prstGeom prst="rect">
            <a:avLst/>
          </a:prstGeom>
          <a:noFill/>
        </p:spPr>
        <p:txBody>
          <a:bodyPr wrap="square">
            <a:spAutoFit/>
          </a:bodyPr>
          <a:lstStyle/>
          <a:p>
            <a:r>
              <a:rPr lang="en-GB" dirty="0">
                <a:hlinkClick r:id="rId2"/>
              </a:rPr>
              <a:t>UK-wide ban on wet wipes containing plastic to be put into law - GOV.UK</a:t>
            </a:r>
            <a:endParaRPr lang="en-GB" dirty="0"/>
          </a:p>
        </p:txBody>
      </p:sp>
      <p:pic>
        <p:nvPicPr>
          <p:cNvPr id="8" name="Picture 7">
            <a:extLst>
              <a:ext uri="{FF2B5EF4-FFF2-40B4-BE49-F238E27FC236}">
                <a16:creationId xmlns:a16="http://schemas.microsoft.com/office/drawing/2014/main" id="{3E91660F-CCF7-A5F1-64E6-0FDA7D6EA40E}"/>
              </a:ext>
            </a:extLst>
          </p:cNvPr>
          <p:cNvPicPr>
            <a:picLocks noChangeAspect="1"/>
          </p:cNvPicPr>
          <p:nvPr/>
        </p:nvPicPr>
        <p:blipFill>
          <a:blip r:embed="rId3"/>
          <a:stretch>
            <a:fillRect/>
          </a:stretch>
        </p:blipFill>
        <p:spPr>
          <a:xfrm>
            <a:off x="5358023" y="134366"/>
            <a:ext cx="6025276" cy="5426765"/>
          </a:xfrm>
          <a:prstGeom prst="rect">
            <a:avLst/>
          </a:prstGeom>
        </p:spPr>
      </p:pic>
      <p:sp>
        <p:nvSpPr>
          <p:cNvPr id="9" name="Content Placeholder 3">
            <a:extLst>
              <a:ext uri="{FF2B5EF4-FFF2-40B4-BE49-F238E27FC236}">
                <a16:creationId xmlns:a16="http://schemas.microsoft.com/office/drawing/2014/main" id="{F6A7BAB4-1CDB-004D-2E5A-F38CEA41D7B8}"/>
              </a:ext>
            </a:extLst>
          </p:cNvPr>
          <p:cNvSpPr>
            <a:spLocks noGrp="1"/>
          </p:cNvSpPr>
          <p:nvPr>
            <p:ph idx="1"/>
          </p:nvPr>
        </p:nvSpPr>
        <p:spPr>
          <a:xfrm>
            <a:off x="477477" y="2814761"/>
            <a:ext cx="4309208" cy="3391231"/>
          </a:xfrm>
        </p:spPr>
        <p:txBody>
          <a:bodyPr>
            <a:normAutofit/>
          </a:bodyPr>
          <a:lstStyle/>
          <a:p>
            <a:endParaRPr lang="en-GB" dirty="0"/>
          </a:p>
          <a:p>
            <a:r>
              <a:rPr lang="en-GB" dirty="0"/>
              <a:t>The legislation will come into place by the end of 2024</a:t>
            </a:r>
          </a:p>
        </p:txBody>
      </p:sp>
    </p:spTree>
    <p:extLst>
      <p:ext uri="{BB962C8B-B14F-4D97-AF65-F5344CB8AC3E}">
        <p14:creationId xmlns:p14="http://schemas.microsoft.com/office/powerpoint/2010/main" val="17430322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b="1" dirty="0">
                <a:latin typeface="Neue Haas Grotesk Text Pro" panose="020B0504020202020204" pitchFamily="34" charset="0"/>
              </a:rPr>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dirty="0"/>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11/26/2024</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62</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42260485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fr-FR" b="1" dirty="0" err="1"/>
              <a:t>Review</a:t>
            </a:r>
            <a:r>
              <a:rPr lang="fr-FR" b="1" dirty="0"/>
              <a:t> Area 1</a:t>
            </a:r>
            <a:endParaRPr lang="en-US" b="1" dirty="0"/>
          </a:p>
        </p:txBody>
      </p:sp>
      <p:sp>
        <p:nvSpPr>
          <p:cNvPr id="3" name="Content Placeholder 2"/>
          <p:cNvSpPr>
            <a:spLocks noGrp="1"/>
          </p:cNvSpPr>
          <p:nvPr>
            <p:ph idx="1"/>
          </p:nvPr>
        </p:nvSpPr>
        <p:spPr/>
        <p:txBody>
          <a:bodyPr>
            <a:normAutofit/>
          </a:bodyPr>
          <a:lstStyle/>
          <a:p>
            <a:pPr marL="0" indent="0">
              <a:buNone/>
            </a:pPr>
            <a:endParaRPr lang="en-GB" sz="2800" dirty="0">
              <a:solidFill>
                <a:schemeClr val="accent1">
                  <a:lumMod val="75000"/>
                </a:schemeClr>
              </a:solidFill>
              <a:latin typeface="+mj-lt"/>
              <a:ea typeface="+mj-ea"/>
              <a:cs typeface="+mj-cs"/>
            </a:endParaRPr>
          </a:p>
          <a:p>
            <a:pPr marL="0" indent="0">
              <a:buNone/>
            </a:pPr>
            <a:endParaRPr lang="en-GB" sz="2800" b="1" dirty="0">
              <a:solidFill>
                <a:schemeClr val="accent1">
                  <a:lumMod val="75000"/>
                </a:schemeClr>
              </a:solidFill>
              <a:latin typeface="+mj-lt"/>
              <a:ea typeface="+mj-ea"/>
              <a:cs typeface="+mj-cs"/>
            </a:endParaRPr>
          </a:p>
        </p:txBody>
      </p:sp>
      <p:sp>
        <p:nvSpPr>
          <p:cNvPr id="4" name="Slide Number Placeholder 3"/>
          <p:cNvSpPr>
            <a:spLocks noGrp="1"/>
          </p:cNvSpPr>
          <p:nvPr>
            <p:ph type="sldNum" sz="quarter" idx="12"/>
          </p:nvPr>
        </p:nvSpPr>
        <p:spPr/>
        <p:txBody>
          <a:bodyPr/>
          <a:lstStyle/>
          <a:p>
            <a:fld id="{9CD8D479-8942-46E8-A226-A4E01F7A105C}" type="slidenum">
              <a:rPr lang="en-US" smtClean="0"/>
              <a:t>63</a:t>
            </a:fld>
            <a:endParaRPr lang="en-US"/>
          </a:p>
        </p:txBody>
      </p:sp>
      <p:sp>
        <p:nvSpPr>
          <p:cNvPr id="5" name="Date Placeholder 4"/>
          <p:cNvSpPr>
            <a:spLocks noGrp="1"/>
          </p:cNvSpPr>
          <p:nvPr>
            <p:ph type="dt" sz="half" idx="10"/>
          </p:nvPr>
        </p:nvSpPr>
        <p:spPr/>
        <p:txBody>
          <a:bodyPr/>
          <a:lstStyle/>
          <a:p>
            <a:fld id="{6DD1B487-36FD-4CED-B07A-1A81FC6540B1}" type="datetime1">
              <a:rPr lang="en-US" smtClean="0"/>
              <a:pPr/>
              <a:t>11/26/2024</a:t>
            </a:fld>
            <a:endParaRPr lang="en-US" dirty="0"/>
          </a:p>
        </p:txBody>
      </p:sp>
      <p:sp>
        <p:nvSpPr>
          <p:cNvPr id="6" name="Footer Placeholder 5"/>
          <p:cNvSpPr>
            <a:spLocks noGrp="1"/>
          </p:cNvSpPr>
          <p:nvPr>
            <p:ph type="ftr" sz="quarter" idx="11"/>
          </p:nvPr>
        </p:nvSpPr>
        <p:spPr/>
        <p:txBody>
          <a:bodyPr/>
          <a:lstStyle/>
          <a:p>
            <a:r>
              <a:rPr lang="en-US" dirty="0"/>
              <a:t>Environmental Impact Assessment </a:t>
            </a:r>
          </a:p>
        </p:txBody>
      </p:sp>
      <p:graphicFrame>
        <p:nvGraphicFramePr>
          <p:cNvPr id="7" name="Table 7">
            <a:extLst>
              <a:ext uri="{FF2B5EF4-FFF2-40B4-BE49-F238E27FC236}">
                <a16:creationId xmlns:a16="http://schemas.microsoft.com/office/drawing/2014/main" id="{DBF18763-B263-B2B2-D406-3C1224302702}"/>
              </a:ext>
            </a:extLst>
          </p:cNvPr>
          <p:cNvGraphicFramePr>
            <a:graphicFrameLocks noGrp="1"/>
          </p:cNvGraphicFramePr>
          <p:nvPr/>
        </p:nvGraphicFramePr>
        <p:xfrm>
          <a:off x="728663" y="1566000"/>
          <a:ext cx="10744199" cy="4518582"/>
        </p:xfrm>
        <a:graphic>
          <a:graphicData uri="http://schemas.openxmlformats.org/drawingml/2006/table">
            <a:tbl>
              <a:tblPr firstRow="1" bandRow="1">
                <a:tableStyleId>{3B4B98B0-60AC-42C2-AFA5-B58CD77FA1E5}</a:tableStyleId>
              </a:tblPr>
              <a:tblGrid>
                <a:gridCol w="968447">
                  <a:extLst>
                    <a:ext uri="{9D8B030D-6E8A-4147-A177-3AD203B41FA5}">
                      <a16:colId xmlns:a16="http://schemas.microsoft.com/office/drawing/2014/main" val="2823016959"/>
                    </a:ext>
                  </a:extLst>
                </a:gridCol>
                <a:gridCol w="8564933">
                  <a:extLst>
                    <a:ext uri="{9D8B030D-6E8A-4147-A177-3AD203B41FA5}">
                      <a16:colId xmlns:a16="http://schemas.microsoft.com/office/drawing/2014/main" val="1425708783"/>
                    </a:ext>
                  </a:extLst>
                </a:gridCol>
                <a:gridCol w="1210819">
                  <a:extLst>
                    <a:ext uri="{9D8B030D-6E8A-4147-A177-3AD203B41FA5}">
                      <a16:colId xmlns:a16="http://schemas.microsoft.com/office/drawing/2014/main" val="2618168606"/>
                    </a:ext>
                  </a:extLst>
                </a:gridCol>
              </a:tblGrid>
              <a:tr h="1284356">
                <a:tc>
                  <a:txBody>
                    <a:bodyPr/>
                    <a:lstStyle/>
                    <a:p>
                      <a:r>
                        <a:rPr lang="en-GB" dirty="0"/>
                        <a:t>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b="1" dirty="0"/>
                        <a:t>Description of the development: the purpose(s) of the development is adequately described as well as its physical characteristics, scale and design. Quantities of material needed during construction and operation are included and, where appropriate, a description is given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dirty="0"/>
                        <a:t>Rating</a:t>
                      </a:r>
                    </a:p>
                    <a:p>
                      <a:endParaRPr lang="en-GB" dirty="0"/>
                    </a:p>
                    <a:p>
                      <a:r>
                        <a:rPr lang="en-GB" dirty="0"/>
                        <a:t>C</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174327530"/>
                  </a:ext>
                </a:extLst>
              </a:tr>
              <a:tr h="436506">
                <a:tc>
                  <a:txBody>
                    <a:bodyPr/>
                    <a:lstStyle/>
                    <a:p>
                      <a:r>
                        <a:rPr lang="en-GB" sz="1000" dirty="0"/>
                        <a:t>1.1.1</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b="0" dirty="0"/>
                        <a:t>The purposes and objectives of the development are adequately explained.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A</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548463243"/>
                  </a:ext>
                </a:extLst>
              </a:tr>
              <a:tr h="436506">
                <a:tc>
                  <a:txBody>
                    <a:bodyPr/>
                    <a:lstStyle/>
                    <a:p>
                      <a:r>
                        <a:rPr lang="en-GB" sz="1000" dirty="0"/>
                        <a:t>1.1.2</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design, size or scale of the development, and nature and duration of the construction and operation activities are adequately described. Diagrams, plans, charts and/or maps are effective for this purpose.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B</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940675820"/>
                  </a:ext>
                </a:extLst>
              </a:tr>
              <a:tr h="436506">
                <a:tc>
                  <a:txBody>
                    <a:bodyPr/>
                    <a:lstStyle/>
                    <a:p>
                      <a:r>
                        <a:rPr lang="en-GB" sz="1000" dirty="0"/>
                        <a:t>1.1.3</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report adequately describes the environmental planning that went into the design of the project to minimise negative environmental effects and capture potential benefits.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C</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801474178"/>
                  </a:ext>
                </a:extLst>
              </a:tr>
              <a:tr h="436506">
                <a:tc>
                  <a:txBody>
                    <a:bodyPr/>
                    <a:lstStyle/>
                    <a:p>
                      <a:r>
                        <a:rPr lang="en-GB" sz="1000" dirty="0"/>
                        <a:t>1.1.4</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Important design features, especially those for environmental planning and socio-economic management are highlighted.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C</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857505754"/>
                  </a:ext>
                </a:extLst>
              </a:tr>
              <a:tr h="436506">
                <a:tc>
                  <a:txBody>
                    <a:bodyPr/>
                    <a:lstStyle/>
                    <a:p>
                      <a:r>
                        <a:rPr lang="en-GB" sz="1000" dirty="0"/>
                        <a:t>1.1.5</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There is adequate indication of the physical presence or appearance on the completed development within the receiving environment.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D</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3482821190"/>
                  </a:ext>
                </a:extLst>
              </a:tr>
              <a:tr h="436506">
                <a:tc>
                  <a:txBody>
                    <a:bodyPr/>
                    <a:lstStyle/>
                    <a:p>
                      <a:r>
                        <a:rPr lang="en-GB" sz="1000" dirty="0"/>
                        <a:t>1.1.6</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nature and quantities of materials needed during both the construction and operational phases are described  as well as, where appropriate, the nature of the production processes.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F</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1939648030"/>
                  </a:ext>
                </a:extLst>
              </a:tr>
              <a:tr h="436506">
                <a:tc>
                  <a:txBody>
                    <a:bodyPr/>
                    <a:lstStyle/>
                    <a:p>
                      <a:r>
                        <a:rPr lang="en-GB" sz="1000" dirty="0"/>
                        <a:t>1.1.7</a:t>
                      </a:r>
                    </a:p>
                  </a:txBody>
                  <a:tcPr>
                    <a:lnR w="12700" cap="flat" cmpd="sng" algn="ctr">
                      <a:solidFill>
                        <a:schemeClr val="accent1">
                          <a:lumMod val="75000"/>
                        </a:schemeClr>
                      </a:solidFill>
                      <a:prstDash val="solid"/>
                      <a:round/>
                      <a:headEnd type="none" w="med" len="med"/>
                      <a:tailEnd type="none" w="med" len="med"/>
                    </a:lnR>
                  </a:tcPr>
                </a:tc>
                <a:tc>
                  <a:txBody>
                    <a:bodyPr/>
                    <a:lstStyle/>
                    <a:p>
                      <a:r>
                        <a:rPr lang="en-GB" sz="1000" dirty="0"/>
                        <a:t>The number of works involved with the project during both construction and operation are estimated. </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tcPr>
                </a:tc>
                <a:tc>
                  <a:txBody>
                    <a:bodyPr/>
                    <a:lstStyle/>
                    <a:p>
                      <a:r>
                        <a:rPr lang="en-GB" sz="1000" dirty="0"/>
                        <a:t>F</a:t>
                      </a:r>
                    </a:p>
                  </a:txBody>
                  <a:tcPr>
                    <a:lnL w="12700" cap="flat" cmpd="sng" algn="ctr">
                      <a:solidFill>
                        <a:schemeClr val="accent1">
                          <a:lumMod val="75000"/>
                        </a:schemeClr>
                      </a:solidFill>
                      <a:prstDash val="solid"/>
                      <a:round/>
                      <a:headEnd type="none" w="med" len="med"/>
                      <a:tailEnd type="none" w="med" len="med"/>
                    </a:lnL>
                  </a:tcPr>
                </a:tc>
                <a:extLst>
                  <a:ext uri="{0D108BD9-81ED-4DB2-BD59-A6C34878D82A}">
                    <a16:rowId xmlns:a16="http://schemas.microsoft.com/office/drawing/2014/main" val="2744556920"/>
                  </a:ext>
                </a:extLst>
              </a:tr>
            </a:tbl>
          </a:graphicData>
        </a:graphic>
      </p:graphicFrame>
    </p:spTree>
    <p:extLst>
      <p:ext uri="{BB962C8B-B14F-4D97-AF65-F5344CB8AC3E}">
        <p14:creationId xmlns:p14="http://schemas.microsoft.com/office/powerpoint/2010/main" val="1881443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r>
              <a:rPr lang="en-GB" sz="1800" b="1" dirty="0"/>
              <a:t>Discuss your EIA reviews as a group.</a:t>
            </a:r>
          </a:p>
          <a:p>
            <a:pPr marL="0" indent="0">
              <a:buNone/>
              <a:defRPr/>
            </a:pPr>
            <a:r>
              <a:rPr lang="en-GB" sz="1800" dirty="0"/>
              <a:t>Work through your scoring system. What were the strengths and weaknesses in your EIA report?</a:t>
            </a:r>
          </a:p>
          <a:p>
            <a:pPr marL="0" indent="0">
              <a:buNone/>
              <a:defRPr/>
            </a:pPr>
            <a:r>
              <a:rPr lang="en-GB" sz="1800" dirty="0"/>
              <a:t>Is there any areas that are weak/strong across the variety of EIA?</a:t>
            </a:r>
          </a:p>
          <a:p>
            <a:pPr marL="0" indent="0">
              <a:buNone/>
              <a:defRPr/>
            </a:pPr>
            <a:endParaRPr lang="en-GB" sz="1800" dirty="0"/>
          </a:p>
          <a:p>
            <a:pPr marL="0" indent="0">
              <a:buNone/>
              <a:defRPr/>
            </a:pPr>
            <a:r>
              <a:rPr lang="en-GB" sz="1800" b="1" i="1" dirty="0"/>
              <a:t>(40 mins)</a:t>
            </a:r>
          </a:p>
          <a:p>
            <a:pPr marL="0" indent="0" eaLnBrk="1" fontAlgn="auto" hangingPunct="1">
              <a:buNone/>
              <a:defRPr/>
            </a:pPr>
            <a:endParaRPr lang="en-GB" sz="1800" u="sng" dirty="0">
              <a:highlight>
                <a:srgbClr val="FFFF00"/>
              </a:highlight>
            </a:endParaRPr>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11/26/2024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64</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6F74598F-399C-85F1-0452-F8CAC76D99C1}"/>
              </a:ext>
            </a:extLst>
          </p:cNvPr>
          <p:cNvSpPr txBox="1"/>
          <p:nvPr/>
        </p:nvSpPr>
        <p:spPr>
          <a:xfrm>
            <a:off x="130631" y="6413129"/>
            <a:ext cx="6097604" cy="369332"/>
          </a:xfrm>
          <a:prstGeom prst="rect">
            <a:avLst/>
          </a:prstGeom>
          <a:noFill/>
        </p:spPr>
        <p:txBody>
          <a:bodyPr wrap="square">
            <a:spAutoFit/>
          </a:bodyPr>
          <a:lstStyle/>
          <a:p>
            <a:r>
              <a:rPr lang="en-GB" dirty="0">
                <a:hlinkClick r:id="rId3"/>
              </a:rPr>
              <a:t>Strategic Environmental Assessment (</a:t>
            </a:r>
            <a:r>
              <a:rPr lang="en-GB" dirty="0" err="1">
                <a:hlinkClick r:id="rId3"/>
              </a:rPr>
              <a:t>gov.wales</a:t>
            </a:r>
            <a:r>
              <a:rPr lang="en-GB" dirty="0">
                <a:hlinkClick r:id="rId3"/>
              </a:rPr>
              <a:t>)</a:t>
            </a:r>
            <a:endParaRPr lang="en-GB" dirty="0"/>
          </a:p>
        </p:txBody>
      </p:sp>
    </p:spTree>
    <p:extLst>
      <p:ext uri="{BB962C8B-B14F-4D97-AF65-F5344CB8AC3E}">
        <p14:creationId xmlns:p14="http://schemas.microsoft.com/office/powerpoint/2010/main" val="92963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4" end="4"/>
                                            </p:txEl>
                                          </p:spTgt>
                                        </p:tgtEl>
                                        <p:attrNameLst>
                                          <p:attrName>style.visibility</p:attrName>
                                        </p:attrNameLst>
                                      </p:cBhvr>
                                      <p:to>
                                        <p:strVal val="visible"/>
                                      </p:to>
                                    </p:set>
                                    <p:animEffect transition="in" filter="fade">
                                      <p:cBhvr>
                                        <p:cTn id="22"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89EB4-86BA-A9C8-8DAC-6148893950E2}"/>
              </a:ext>
            </a:extLst>
          </p:cNvPr>
          <p:cNvSpPr>
            <a:spLocks noGrp="1"/>
          </p:cNvSpPr>
          <p:nvPr>
            <p:ph type="title"/>
          </p:nvPr>
        </p:nvSpPr>
        <p:spPr>
          <a:xfrm>
            <a:off x="614681" y="548640"/>
            <a:ext cx="3553412" cy="1648943"/>
          </a:xfrm>
        </p:spPr>
        <p:txBody>
          <a:bodyPr anchor="t">
            <a:normAutofit/>
          </a:bodyPr>
          <a:lstStyle/>
          <a:p>
            <a:r>
              <a:rPr lang="en-GB" sz="3300"/>
              <a:t>SEA and Neighbourhood Plans</a:t>
            </a:r>
          </a:p>
        </p:txBody>
      </p:sp>
      <p:sp>
        <p:nvSpPr>
          <p:cNvPr id="3" name="Content Placeholder 2">
            <a:extLst>
              <a:ext uri="{FF2B5EF4-FFF2-40B4-BE49-F238E27FC236}">
                <a16:creationId xmlns:a16="http://schemas.microsoft.com/office/drawing/2014/main" id="{3C47A703-F86B-5871-4F3C-CCFEEC8F0D68}"/>
              </a:ext>
            </a:extLst>
          </p:cNvPr>
          <p:cNvSpPr>
            <a:spLocks noGrp="1"/>
          </p:cNvSpPr>
          <p:nvPr>
            <p:ph idx="1"/>
          </p:nvPr>
        </p:nvSpPr>
        <p:spPr>
          <a:xfrm>
            <a:off x="614680" y="2316480"/>
            <a:ext cx="3553413" cy="4122420"/>
          </a:xfrm>
        </p:spPr>
        <p:txBody>
          <a:bodyPr>
            <a:normAutofit/>
          </a:bodyPr>
          <a:lstStyle/>
          <a:p>
            <a:r>
              <a:rPr lang="en-GB" sz="1800" dirty="0">
                <a:hlinkClick r:id="rId2"/>
              </a:rPr>
              <a:t>Understand-if-your-plan-requires-a-Strategic-Environmental-Assessment-SEA-2021.02.26.pdf (neighbourhoodplanning.org)</a:t>
            </a:r>
            <a:endParaRPr lang="en-GB" sz="1800" dirty="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a:p>
        </p:txBody>
      </p:sp>
      <p:pic>
        <p:nvPicPr>
          <p:cNvPr id="5" name="Picture 4" descr="Locator flag on a city map">
            <a:extLst>
              <a:ext uri="{FF2B5EF4-FFF2-40B4-BE49-F238E27FC236}">
                <a16:creationId xmlns:a16="http://schemas.microsoft.com/office/drawing/2014/main" id="{03AEA158-89D9-7FC4-5E67-91DE1E458F4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65</a:t>
            </a:fld>
            <a:endParaRPr lang="en-US">
              <a:solidFill>
                <a:srgbClr val="FFFFFF"/>
              </a:solidFill>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8084F376-8484-8FEA-72ED-D49F5B3BCCA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65843740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Does your Neighbourhood Plan need SEA?</a:t>
            </a:r>
          </a:p>
        </p:txBody>
      </p:sp>
      <p:sp>
        <p:nvSpPr>
          <p:cNvPr id="5" name="TextBox 4">
            <a:extLst>
              <a:ext uri="{FF2B5EF4-FFF2-40B4-BE49-F238E27FC236}">
                <a16:creationId xmlns:a16="http://schemas.microsoft.com/office/drawing/2014/main" id="{DCE083D7-4EB4-154B-A5A5-37056838AD5D}"/>
              </a:ext>
            </a:extLst>
          </p:cNvPr>
          <p:cNvSpPr txBox="1"/>
          <p:nvPr/>
        </p:nvSpPr>
        <p:spPr>
          <a:xfrm>
            <a:off x="8495897" y="5062465"/>
            <a:ext cx="3368526" cy="1477328"/>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pic>
        <p:nvPicPr>
          <p:cNvPr id="6" name="Picture 5">
            <a:extLst>
              <a:ext uri="{FF2B5EF4-FFF2-40B4-BE49-F238E27FC236}">
                <a16:creationId xmlns:a16="http://schemas.microsoft.com/office/drawing/2014/main" id="{536263FC-32D4-C5F2-44BD-A8438BF97D5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95181" y="1390936"/>
            <a:ext cx="7590039" cy="5196611"/>
          </a:xfrm>
          <a:prstGeom prst="rect">
            <a:avLst/>
          </a:prstGeom>
        </p:spPr>
      </p:pic>
      <p:sp>
        <p:nvSpPr>
          <p:cNvPr id="8" name="Footer Placeholder 15">
            <a:extLst>
              <a:ext uri="{FF2B5EF4-FFF2-40B4-BE49-F238E27FC236}">
                <a16:creationId xmlns:a16="http://schemas.microsoft.com/office/drawing/2014/main" id="{29D30D83-2BF9-6F45-5AB3-20DCB62F26E4}"/>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19855123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SEA and Neighbourhood Plan</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p:txBody>
          <a:bodyPr/>
          <a:lstStyle/>
          <a:p>
            <a:r>
              <a:rPr lang="en-GB" dirty="0"/>
              <a:t>A key stage in the neighbourhood planning process is determining whether or not SEA is required.</a:t>
            </a:r>
          </a:p>
        </p:txBody>
      </p:sp>
      <p:sp>
        <p:nvSpPr>
          <p:cNvPr id="5" name="TextBox 4">
            <a:extLst>
              <a:ext uri="{FF2B5EF4-FFF2-40B4-BE49-F238E27FC236}">
                <a16:creationId xmlns:a16="http://schemas.microsoft.com/office/drawing/2014/main" id="{DCE083D7-4EB4-154B-A5A5-37056838AD5D}"/>
              </a:ext>
            </a:extLst>
          </p:cNvPr>
          <p:cNvSpPr txBox="1"/>
          <p:nvPr/>
        </p:nvSpPr>
        <p:spPr>
          <a:xfrm>
            <a:off x="731172" y="5293471"/>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731172" y="4391929"/>
            <a:ext cx="609716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8" name="Footer Placeholder 15">
            <a:extLst>
              <a:ext uri="{FF2B5EF4-FFF2-40B4-BE49-F238E27FC236}">
                <a16:creationId xmlns:a16="http://schemas.microsoft.com/office/drawing/2014/main" id="{BD9420C6-6566-1A6F-F1C6-0B4F1B38B74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56706827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SEA and Neighbourhood Plan</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8" y="1715530"/>
            <a:ext cx="6769930" cy="4974027"/>
          </a:xfrm>
        </p:spPr>
        <p:txBody>
          <a:bodyPr>
            <a:normAutofit fontScale="55000" lnSpcReduction="20000"/>
          </a:bodyPr>
          <a:lstStyle/>
          <a:p>
            <a:pPr algn="l"/>
            <a:r>
              <a:rPr lang="en-GB" sz="3300" b="0" i="0" dirty="0">
                <a:solidFill>
                  <a:srgbClr val="1C2E54"/>
                </a:solidFill>
                <a:effectLst/>
              </a:rPr>
              <a:t>Integrated Sustainability Appraisal (ISA)</a:t>
            </a:r>
          </a:p>
          <a:p>
            <a:pPr algn="l"/>
            <a:r>
              <a:rPr lang="en-GB" sz="3300" b="0" i="0" dirty="0">
                <a:solidFill>
                  <a:srgbClr val="000000"/>
                </a:solidFill>
                <a:effectLst/>
              </a:rPr>
              <a:t>The ISA Report considers the social, economic, and environmental effects of the </a:t>
            </a:r>
            <a:r>
              <a:rPr lang="en-GB" sz="3300" b="1" i="0" dirty="0">
                <a:solidFill>
                  <a:srgbClr val="000000"/>
                </a:solidFill>
                <a:effectLst/>
              </a:rPr>
              <a:t>Deposit </a:t>
            </a:r>
            <a:r>
              <a:rPr lang="en-GB" sz="3300" b="1" i="0" u="sng" dirty="0">
                <a:solidFill>
                  <a:srgbClr val="000000"/>
                </a:solidFill>
                <a:effectLst/>
              </a:rPr>
              <a:t>Revised Local Development Plan (</a:t>
            </a:r>
            <a:r>
              <a:rPr lang="en-GB" sz="3300" b="1" i="0" u="sng" dirty="0" err="1">
                <a:solidFill>
                  <a:srgbClr val="000000"/>
                </a:solidFill>
                <a:effectLst/>
              </a:rPr>
              <a:t>rLDP</a:t>
            </a:r>
            <a:r>
              <a:rPr lang="en-GB" sz="3300" b="1" i="0" u="sng" dirty="0">
                <a:solidFill>
                  <a:srgbClr val="000000"/>
                </a:solidFill>
                <a:effectLst/>
              </a:rPr>
              <a:t>). </a:t>
            </a:r>
            <a:r>
              <a:rPr lang="en-GB" sz="3300" b="0" i="0" u="sng" dirty="0">
                <a:solidFill>
                  <a:srgbClr val="000000"/>
                </a:solidFill>
                <a:effectLst/>
              </a:rPr>
              <a:t>It incorporates several statutory requirements into a single document which enables a more transparent and holistic assessment of the sustainability implications of the proposals contained in the </a:t>
            </a:r>
            <a:r>
              <a:rPr lang="en-GB" sz="3300" b="0" i="0" u="sng" dirty="0" err="1">
                <a:solidFill>
                  <a:srgbClr val="000000"/>
                </a:solidFill>
                <a:effectLst/>
              </a:rPr>
              <a:t>rLPD</a:t>
            </a:r>
            <a:r>
              <a:rPr lang="en-GB" sz="3300" b="0" i="0" u="sng" dirty="0">
                <a:solidFill>
                  <a:srgbClr val="000000"/>
                </a:solidFill>
                <a:effectLst/>
              </a:rPr>
              <a:t>.</a:t>
            </a:r>
          </a:p>
          <a:p>
            <a:pPr algn="l"/>
            <a:r>
              <a:rPr lang="en-GB" sz="3300" b="0" i="0" dirty="0">
                <a:solidFill>
                  <a:srgbClr val="000000"/>
                </a:solidFill>
                <a:effectLst/>
              </a:rPr>
              <a:t>It features the joint </a:t>
            </a:r>
            <a:r>
              <a:rPr lang="en-GB" sz="3300" b="1" i="0" dirty="0">
                <a:solidFill>
                  <a:srgbClr val="000000"/>
                </a:solidFill>
                <a:effectLst/>
              </a:rPr>
              <a:t>Sustainability Appraisal (SA) </a:t>
            </a:r>
            <a:r>
              <a:rPr lang="en-GB" sz="3300" b="0" i="0" dirty="0">
                <a:solidFill>
                  <a:srgbClr val="000000"/>
                </a:solidFill>
                <a:effectLst/>
              </a:rPr>
              <a:t>Report and </a:t>
            </a:r>
            <a:r>
              <a:rPr lang="en-GB" sz="3300" b="1" i="0" dirty="0">
                <a:solidFill>
                  <a:srgbClr val="000000"/>
                </a:solidFill>
                <a:effectLst/>
              </a:rPr>
              <a:t>Strategic Environmental Assessment (SEA</a:t>
            </a:r>
            <a:r>
              <a:rPr lang="en-GB" sz="3300" b="0" i="0" dirty="0">
                <a:solidFill>
                  <a:srgbClr val="000000"/>
                </a:solidFill>
                <a:effectLst/>
              </a:rPr>
              <a:t>), alongside a </a:t>
            </a:r>
            <a:r>
              <a:rPr lang="en-GB" sz="3300" b="1" i="0" dirty="0">
                <a:solidFill>
                  <a:srgbClr val="000000"/>
                </a:solidFill>
                <a:effectLst/>
              </a:rPr>
              <a:t>Welsh Language Impact Assessment (WLIA), </a:t>
            </a:r>
            <a:r>
              <a:rPr lang="en-GB" sz="3300" b="0" i="0" dirty="0">
                <a:solidFill>
                  <a:srgbClr val="000000"/>
                </a:solidFill>
                <a:effectLst/>
              </a:rPr>
              <a:t>an </a:t>
            </a:r>
            <a:r>
              <a:rPr lang="en-GB" sz="3300" b="1" i="0" dirty="0">
                <a:solidFill>
                  <a:srgbClr val="000000"/>
                </a:solidFill>
                <a:effectLst/>
              </a:rPr>
              <a:t>Equality Impact Assessment (</a:t>
            </a:r>
            <a:r>
              <a:rPr lang="en-GB" sz="3300" b="1" i="0" dirty="0" err="1">
                <a:solidFill>
                  <a:srgbClr val="000000"/>
                </a:solidFill>
                <a:effectLst/>
              </a:rPr>
              <a:t>EqIA</a:t>
            </a:r>
            <a:r>
              <a:rPr lang="en-GB" sz="3300" b="1" i="0" dirty="0">
                <a:solidFill>
                  <a:srgbClr val="000000"/>
                </a:solidFill>
                <a:effectLst/>
              </a:rPr>
              <a:t>), </a:t>
            </a:r>
            <a:r>
              <a:rPr lang="en-GB" sz="3300" b="0" i="0" dirty="0">
                <a:solidFill>
                  <a:srgbClr val="000000"/>
                </a:solidFill>
                <a:effectLst/>
              </a:rPr>
              <a:t>elements of a </a:t>
            </a:r>
            <a:r>
              <a:rPr lang="en-GB" sz="3300" b="1" i="0" dirty="0">
                <a:solidFill>
                  <a:srgbClr val="000000"/>
                </a:solidFill>
                <a:effectLst/>
              </a:rPr>
              <a:t>Health Impact Assessment (HIA), </a:t>
            </a:r>
            <a:r>
              <a:rPr lang="en-GB" sz="3300" b="0" i="0" dirty="0">
                <a:solidFill>
                  <a:srgbClr val="000000"/>
                </a:solidFill>
                <a:effectLst/>
              </a:rPr>
              <a:t>Local and National Well-being Goals, and other considerations related to the environment including NRW’s Area Statement and the Section 6 Duty (to maintain and enhance biodiversity, and promote the resilience of ecosystems).</a:t>
            </a:r>
          </a:p>
          <a:p>
            <a:endParaRPr lang="en-GB" dirty="0"/>
          </a:p>
        </p:txBody>
      </p:sp>
      <p:sp>
        <p:nvSpPr>
          <p:cNvPr id="5" name="TextBox 4">
            <a:extLst>
              <a:ext uri="{FF2B5EF4-FFF2-40B4-BE49-F238E27FC236}">
                <a16:creationId xmlns:a16="http://schemas.microsoft.com/office/drawing/2014/main" id="{DCE083D7-4EB4-154B-A5A5-37056838AD5D}"/>
              </a:ext>
            </a:extLst>
          </p:cNvPr>
          <p:cNvSpPr txBox="1"/>
          <p:nvPr/>
        </p:nvSpPr>
        <p:spPr>
          <a:xfrm>
            <a:off x="7979342" y="2522543"/>
            <a:ext cx="3873379" cy="1200329"/>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7979342" y="1436096"/>
            <a:ext cx="3702584"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4" name="Footer Placeholder 15">
            <a:extLst>
              <a:ext uri="{FF2B5EF4-FFF2-40B4-BE49-F238E27FC236}">
                <a16:creationId xmlns:a16="http://schemas.microsoft.com/office/drawing/2014/main" id="{D1D757A3-7008-FB10-56B6-5DE8DE630FB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157973434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Habitat Regulations Assessments (HRA)</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8" y="1405287"/>
            <a:ext cx="11069278" cy="3590223"/>
          </a:xfrm>
        </p:spPr>
        <p:txBody>
          <a:bodyPr>
            <a:normAutofit fontScale="32500" lnSpcReduction="20000"/>
          </a:bodyPr>
          <a:lstStyle/>
          <a:p>
            <a:pPr algn="l"/>
            <a:r>
              <a:rPr lang="en-GB" sz="6000" b="0" i="0" dirty="0">
                <a:solidFill>
                  <a:srgbClr val="1C2E54"/>
                </a:solidFill>
                <a:effectLst/>
                <a:latin typeface="Arial" panose="020B0604020202020204" pitchFamily="34" charset="0"/>
                <a:cs typeface="Arial" panose="020B0604020202020204" pitchFamily="34" charset="0"/>
              </a:rPr>
              <a:t>Habitats Regulations Assessment (HRA)</a:t>
            </a:r>
          </a:p>
          <a:p>
            <a:pPr algn="l"/>
            <a:r>
              <a:rPr lang="en-GB" sz="6000" b="0" i="0" dirty="0">
                <a:solidFill>
                  <a:srgbClr val="000000"/>
                </a:solidFill>
                <a:effectLst/>
                <a:latin typeface="Arial" panose="020B0604020202020204" pitchFamily="34" charset="0"/>
                <a:cs typeface="Arial" panose="020B0604020202020204" pitchFamily="34" charset="0"/>
              </a:rPr>
              <a:t>Under the Habitats Regulations, the Council is required to assess whether the </a:t>
            </a:r>
            <a:r>
              <a:rPr lang="en-GB" sz="6000" b="0" i="0" dirty="0" err="1">
                <a:solidFill>
                  <a:srgbClr val="000000"/>
                </a:solidFill>
                <a:effectLst/>
                <a:latin typeface="Arial" panose="020B0604020202020204" pitchFamily="34" charset="0"/>
                <a:cs typeface="Arial" panose="020B0604020202020204" pitchFamily="34" charset="0"/>
              </a:rPr>
              <a:t>rLDP</a:t>
            </a:r>
            <a:r>
              <a:rPr lang="en-GB" sz="6000" b="0" i="0" dirty="0">
                <a:solidFill>
                  <a:srgbClr val="000000"/>
                </a:solidFill>
                <a:effectLst/>
                <a:latin typeface="Arial" panose="020B0604020202020204" pitchFamily="34" charset="0"/>
                <a:cs typeface="Arial" panose="020B0604020202020204" pitchFamily="34" charset="0"/>
              </a:rPr>
              <a:t> is likely to have a significant effect on the integrity of any European Site alone or in combination with other plans and projects. This mandatory process is known as a Habitats Regulations Assessment (HRA), and it is undertaken throughout the preparation of the </a:t>
            </a:r>
            <a:r>
              <a:rPr lang="en-GB" sz="6000" b="0" i="0" dirty="0" err="1">
                <a:solidFill>
                  <a:srgbClr val="000000"/>
                </a:solidFill>
                <a:effectLst/>
                <a:latin typeface="Arial" panose="020B0604020202020204" pitchFamily="34" charset="0"/>
                <a:cs typeface="Arial" panose="020B0604020202020204" pitchFamily="34" charset="0"/>
              </a:rPr>
              <a:t>rLDP</a:t>
            </a:r>
            <a:r>
              <a:rPr lang="en-GB" sz="6000" b="0" i="0" dirty="0">
                <a:solidFill>
                  <a:srgbClr val="000000"/>
                </a:solidFill>
                <a:effectLst/>
                <a:latin typeface="Arial" panose="020B0604020202020204" pitchFamily="34" charset="0"/>
                <a:cs typeface="Arial" panose="020B0604020202020204" pitchFamily="34" charset="0"/>
              </a:rPr>
              <a:t>.</a:t>
            </a:r>
          </a:p>
          <a:p>
            <a:pPr algn="l"/>
            <a:r>
              <a:rPr lang="en-GB" sz="6000" b="0" i="0" dirty="0">
                <a:solidFill>
                  <a:srgbClr val="000000"/>
                </a:solidFill>
                <a:effectLst/>
                <a:latin typeface="Arial" panose="020B0604020202020204" pitchFamily="34" charset="0"/>
                <a:cs typeface="Arial" panose="020B0604020202020204" pitchFamily="34" charset="0"/>
              </a:rPr>
              <a:t>This latest consultation on the HRA Addendum Report responds to the issue of Phosphates, in addition to the screening of amendments made to the </a:t>
            </a:r>
            <a:r>
              <a:rPr lang="en-GB" sz="6000" b="0" i="0" dirty="0" err="1">
                <a:solidFill>
                  <a:srgbClr val="000000"/>
                </a:solidFill>
                <a:effectLst/>
                <a:latin typeface="Arial" panose="020B0604020202020204" pitchFamily="34" charset="0"/>
                <a:cs typeface="Arial" panose="020B0604020202020204" pitchFamily="34" charset="0"/>
              </a:rPr>
              <a:t>rLDP</a:t>
            </a:r>
            <a:r>
              <a:rPr lang="en-GB" sz="6000" b="0" i="0" dirty="0">
                <a:solidFill>
                  <a:srgbClr val="000000"/>
                </a:solidFill>
                <a:effectLst/>
                <a:latin typeface="Arial" panose="020B0604020202020204" pitchFamily="34" charset="0"/>
                <a:cs typeface="Arial" panose="020B0604020202020204" pitchFamily="34" charset="0"/>
              </a:rPr>
              <a:t> since the publication of HRA Report.</a:t>
            </a:r>
          </a:p>
          <a:p>
            <a:pPr algn="l"/>
            <a:r>
              <a:rPr lang="en-GB" sz="6000" b="0" i="0" dirty="0">
                <a:solidFill>
                  <a:srgbClr val="000000"/>
                </a:solidFill>
                <a:effectLst/>
                <a:latin typeface="Arial" panose="020B0604020202020204" pitchFamily="34" charset="0"/>
                <a:cs typeface="Arial" panose="020B0604020202020204" pitchFamily="34" charset="0"/>
              </a:rPr>
              <a:t>Previous consultations have been conducted upon the HRA Screening Report and the HRA Report, however, as part of this consultation, we continue to welcome responses on the latter.</a:t>
            </a:r>
          </a:p>
          <a:p>
            <a:pPr marL="0" indent="0" algn="l">
              <a:buNone/>
            </a:pPr>
            <a:endParaRPr lang="en-GB" sz="4500" b="0" i="0" dirty="0">
              <a:solidFill>
                <a:srgbClr val="000000"/>
              </a:solidFill>
              <a:effectLst/>
              <a:latin typeface="Roboto" panose="02000000000000000000" pitchFamily="2" charset="0"/>
            </a:endParaRPr>
          </a:p>
        </p:txBody>
      </p:sp>
      <p:sp>
        <p:nvSpPr>
          <p:cNvPr id="5" name="TextBox 4">
            <a:extLst>
              <a:ext uri="{FF2B5EF4-FFF2-40B4-BE49-F238E27FC236}">
                <a16:creationId xmlns:a16="http://schemas.microsoft.com/office/drawing/2014/main" id="{DCE083D7-4EB4-154B-A5A5-37056838AD5D}"/>
              </a:ext>
            </a:extLst>
          </p:cNvPr>
          <p:cNvSpPr txBox="1"/>
          <p:nvPr/>
        </p:nvSpPr>
        <p:spPr>
          <a:xfrm>
            <a:off x="731172" y="5293471"/>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7219594" y="5431970"/>
            <a:ext cx="404663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4" name="Footer Placeholder 15">
            <a:extLst>
              <a:ext uri="{FF2B5EF4-FFF2-40B4-BE49-F238E27FC236}">
                <a16:creationId xmlns:a16="http://schemas.microsoft.com/office/drawing/2014/main" id="{9083A63B-69A9-F66B-7FD6-3BA022BBAC8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ACBA 7004</a:t>
            </a:r>
          </a:p>
        </p:txBody>
      </p:sp>
    </p:spTree>
    <p:extLst>
      <p:ext uri="{BB962C8B-B14F-4D97-AF65-F5344CB8AC3E}">
        <p14:creationId xmlns:p14="http://schemas.microsoft.com/office/powerpoint/2010/main" val="56981512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Legislative Requirements (SA, SEA)</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7" y="1715532"/>
            <a:ext cx="10653579" cy="3116048"/>
          </a:xfrm>
        </p:spPr>
        <p:txBody>
          <a:bodyPr>
            <a:normAutofit fontScale="92500" lnSpcReduction="20000"/>
          </a:bodyPr>
          <a:lstStyle/>
          <a:p>
            <a:r>
              <a:rPr lang="en-GB" dirty="0"/>
              <a:t>Legislative Requirements </a:t>
            </a:r>
          </a:p>
          <a:p>
            <a:r>
              <a:rPr lang="en-GB" dirty="0"/>
              <a:t>The completion of an SA is a statutory requirement for LDPs under Section 62(6) of The Planning and Compulsory Purchase Act 2004 1 , the Town and Country Planning (Local Development Plan) (Wales) Regulations 2005 2 and associated guidance. 1.1.2 The European SEA Directive 2001/42 3 , transposed in Wales through The Environmental Assessment of Plans and Programmes (Wales) Regulations 2004 4 (the Regulations), sets out a mandatory requirement to carry out SEA on all development plans. The Directive sets out a legal assessment process that must be followed. Welsh Government Guidance on the Preparation of Local Development Plans identifies that a Sustainability Appraisal must integrate the requirements of the Strategic Environmental Assessment Regulations.</a:t>
            </a:r>
          </a:p>
        </p:txBody>
      </p:sp>
      <p:sp>
        <p:nvSpPr>
          <p:cNvPr id="5" name="TextBox 4">
            <a:extLst>
              <a:ext uri="{FF2B5EF4-FFF2-40B4-BE49-F238E27FC236}">
                <a16:creationId xmlns:a16="http://schemas.microsoft.com/office/drawing/2014/main" id="{DCE083D7-4EB4-154B-A5A5-37056838AD5D}"/>
              </a:ext>
            </a:extLst>
          </p:cNvPr>
          <p:cNvSpPr txBox="1"/>
          <p:nvPr/>
        </p:nvSpPr>
        <p:spPr>
          <a:xfrm>
            <a:off x="731172" y="5293471"/>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6400452" y="5663029"/>
            <a:ext cx="609716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7" name="TextBox 6">
            <a:extLst>
              <a:ext uri="{FF2B5EF4-FFF2-40B4-BE49-F238E27FC236}">
                <a16:creationId xmlns:a16="http://schemas.microsoft.com/office/drawing/2014/main" id="{D977450E-E731-DAA6-42D1-04B15D0CC4AD}"/>
              </a:ext>
            </a:extLst>
          </p:cNvPr>
          <p:cNvSpPr txBox="1"/>
          <p:nvPr/>
        </p:nvSpPr>
        <p:spPr>
          <a:xfrm>
            <a:off x="731172" y="4831580"/>
            <a:ext cx="6097162" cy="369332"/>
          </a:xfrm>
          <a:prstGeom prst="rect">
            <a:avLst/>
          </a:prstGeom>
          <a:noFill/>
        </p:spPr>
        <p:txBody>
          <a:bodyPr wrap="square">
            <a:spAutoFit/>
          </a:bodyPr>
          <a:lstStyle/>
          <a:p>
            <a:r>
              <a:rPr lang="en-GB" dirty="0" err="1">
                <a:hlinkClick r:id="rId4"/>
              </a:rPr>
              <a:t>Intergrated</a:t>
            </a:r>
            <a:r>
              <a:rPr lang="en-GB" dirty="0">
                <a:hlinkClick r:id="rId4"/>
              </a:rPr>
              <a:t> </a:t>
            </a:r>
            <a:r>
              <a:rPr lang="en-GB" dirty="0" err="1">
                <a:hlinkClick r:id="rId4"/>
              </a:rPr>
              <a:t>Sustainablity</a:t>
            </a:r>
            <a:r>
              <a:rPr lang="en-GB" dirty="0">
                <a:hlinkClick r:id="rId4"/>
              </a:rPr>
              <a:t> Appraisal (ISA)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6498780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57FA4-4470-1EB3-B9CF-D701099AD0A0}"/>
              </a:ext>
            </a:extLst>
          </p:cNvPr>
          <p:cNvSpPr>
            <a:spLocks noGrp="1"/>
          </p:cNvSpPr>
          <p:nvPr>
            <p:ph type="title"/>
          </p:nvPr>
        </p:nvSpPr>
        <p:spPr/>
        <p:txBody>
          <a:bodyPr/>
          <a:lstStyle/>
          <a:p>
            <a:r>
              <a:rPr lang="en-GB" dirty="0"/>
              <a:t>Development Requirements (SA, SEA)</a:t>
            </a:r>
          </a:p>
        </p:txBody>
      </p:sp>
      <p:sp>
        <p:nvSpPr>
          <p:cNvPr id="3" name="Content Placeholder 2">
            <a:extLst>
              <a:ext uri="{FF2B5EF4-FFF2-40B4-BE49-F238E27FC236}">
                <a16:creationId xmlns:a16="http://schemas.microsoft.com/office/drawing/2014/main" id="{594C256F-4427-91B4-B12F-9FE761C358D2}"/>
              </a:ext>
            </a:extLst>
          </p:cNvPr>
          <p:cNvSpPr>
            <a:spLocks noGrp="1"/>
          </p:cNvSpPr>
          <p:nvPr>
            <p:ph idx="1"/>
          </p:nvPr>
        </p:nvSpPr>
        <p:spPr>
          <a:xfrm>
            <a:off x="612647" y="1106905"/>
            <a:ext cx="11457433" cy="3817460"/>
          </a:xfrm>
        </p:spPr>
        <p:txBody>
          <a:bodyPr>
            <a:normAutofit fontScale="55000" lnSpcReduction="20000"/>
          </a:bodyPr>
          <a:lstStyle/>
          <a:p>
            <a:r>
              <a:rPr lang="en-GB" sz="3300" dirty="0"/>
              <a:t>The SA process considers how the four components of sustainable development (economic, social well-being, environmental protection/enhancement, and resource conservation) are integrated into a plan. </a:t>
            </a:r>
          </a:p>
          <a:p>
            <a:r>
              <a:rPr lang="en-GB" sz="3300" dirty="0"/>
              <a:t>The SEA process focuses solely on the environmental impacts of a plan, including the built environment and the effect on local populations and health.</a:t>
            </a:r>
          </a:p>
          <a:p>
            <a:r>
              <a:rPr lang="en-GB" sz="3300" dirty="0"/>
              <a:t>Planning Policy Wales 5 (PPW) stresses the presumption in favour of sustainable development and that Local Planning Authorities (LPAs) should ensure that the plan and proposals deliver sustainable development. </a:t>
            </a:r>
          </a:p>
          <a:p>
            <a:r>
              <a:rPr lang="en-GB" sz="3300" dirty="0"/>
              <a:t>The SA is an integral part of good plan making and is an iterative process, which identifies and reports on significant effects of the Plan and demonstrates that the LDP is sound by ensuring that it reflects sustainable development objectives. It thereby contributes to the reasoned justification of policies. </a:t>
            </a:r>
          </a:p>
        </p:txBody>
      </p:sp>
      <p:sp>
        <p:nvSpPr>
          <p:cNvPr id="5" name="TextBox 4">
            <a:extLst>
              <a:ext uri="{FF2B5EF4-FFF2-40B4-BE49-F238E27FC236}">
                <a16:creationId xmlns:a16="http://schemas.microsoft.com/office/drawing/2014/main" id="{DCE083D7-4EB4-154B-A5A5-37056838AD5D}"/>
              </a:ext>
            </a:extLst>
          </p:cNvPr>
          <p:cNvSpPr txBox="1"/>
          <p:nvPr/>
        </p:nvSpPr>
        <p:spPr>
          <a:xfrm>
            <a:off x="612647" y="5663029"/>
            <a:ext cx="6097162" cy="923330"/>
          </a:xfrm>
          <a:prstGeom prst="rect">
            <a:avLst/>
          </a:prstGeom>
          <a:noFill/>
        </p:spPr>
        <p:txBody>
          <a:bodyPr wrap="square">
            <a:spAutoFit/>
          </a:bodyPr>
          <a:lstStyle/>
          <a:p>
            <a:r>
              <a:rPr lang="en-GB" dirty="0">
                <a:hlinkClick r:id="rId2"/>
              </a:rPr>
              <a:t>Understand-if-your-plan-requires-a-Strategic-Environmental-Assessment-SEA-2021.02.26.pdf (neighbourhoodplanning.org)</a:t>
            </a:r>
            <a:endParaRPr lang="en-GB" dirty="0"/>
          </a:p>
        </p:txBody>
      </p:sp>
      <p:sp>
        <p:nvSpPr>
          <p:cNvPr id="6" name="TextBox 5">
            <a:extLst>
              <a:ext uri="{FF2B5EF4-FFF2-40B4-BE49-F238E27FC236}">
                <a16:creationId xmlns:a16="http://schemas.microsoft.com/office/drawing/2014/main" id="{BEB243D7-A93D-56AF-D5C9-AD8800DC159D}"/>
              </a:ext>
            </a:extLst>
          </p:cNvPr>
          <p:cNvSpPr txBox="1"/>
          <p:nvPr/>
        </p:nvSpPr>
        <p:spPr>
          <a:xfrm>
            <a:off x="6400452" y="5663029"/>
            <a:ext cx="6097162" cy="646331"/>
          </a:xfrm>
          <a:prstGeom prst="rect">
            <a:avLst/>
          </a:prstGeom>
          <a:noFill/>
        </p:spPr>
        <p:txBody>
          <a:bodyPr wrap="square">
            <a:spAutoFit/>
          </a:bodyPr>
          <a:lstStyle/>
          <a:p>
            <a:r>
              <a:rPr lang="en-GB" dirty="0">
                <a:hlinkClick r:id="rId3"/>
              </a:rPr>
              <a:t>local-development-plan-manual-edition-2-2015.pdf (</a:t>
            </a:r>
            <a:r>
              <a:rPr lang="en-GB" dirty="0" err="1">
                <a:hlinkClick r:id="rId3"/>
              </a:rPr>
              <a:t>gov.wales</a:t>
            </a:r>
            <a:r>
              <a:rPr lang="en-GB" dirty="0">
                <a:hlinkClick r:id="rId3"/>
              </a:rPr>
              <a:t>)</a:t>
            </a:r>
            <a:endParaRPr lang="en-GB" dirty="0"/>
          </a:p>
        </p:txBody>
      </p:sp>
      <p:sp>
        <p:nvSpPr>
          <p:cNvPr id="7" name="TextBox 6">
            <a:extLst>
              <a:ext uri="{FF2B5EF4-FFF2-40B4-BE49-F238E27FC236}">
                <a16:creationId xmlns:a16="http://schemas.microsoft.com/office/drawing/2014/main" id="{D977450E-E731-DAA6-42D1-04B15D0CC4AD}"/>
              </a:ext>
            </a:extLst>
          </p:cNvPr>
          <p:cNvSpPr txBox="1"/>
          <p:nvPr/>
        </p:nvSpPr>
        <p:spPr>
          <a:xfrm>
            <a:off x="612647" y="5201364"/>
            <a:ext cx="6097162" cy="369332"/>
          </a:xfrm>
          <a:prstGeom prst="rect">
            <a:avLst/>
          </a:prstGeom>
          <a:noFill/>
        </p:spPr>
        <p:txBody>
          <a:bodyPr wrap="square">
            <a:spAutoFit/>
          </a:bodyPr>
          <a:lstStyle/>
          <a:p>
            <a:r>
              <a:rPr lang="en-GB" dirty="0" err="1">
                <a:hlinkClick r:id="rId4"/>
              </a:rPr>
              <a:t>Intergrated</a:t>
            </a:r>
            <a:r>
              <a:rPr lang="en-GB" dirty="0">
                <a:hlinkClick r:id="rId4"/>
              </a:rPr>
              <a:t> </a:t>
            </a:r>
            <a:r>
              <a:rPr lang="en-GB" dirty="0" err="1">
                <a:hlinkClick r:id="rId4"/>
              </a:rPr>
              <a:t>Sustainablity</a:t>
            </a:r>
            <a:r>
              <a:rPr lang="en-GB" dirty="0">
                <a:hlinkClick r:id="rId4"/>
              </a:rPr>
              <a:t> Appraisal (ISA)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217769800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800" dirty="0">
                <a:hlinkClick r:id="rId2"/>
              </a:rPr>
              <a:t>Neath Port Talbot County Borough Council Deposit Local Development Plan (August 2013) (objective.co.uk)</a:t>
            </a:r>
            <a:endParaRPr lang="en-GB" sz="1800" dirty="0"/>
          </a:p>
          <a:p>
            <a:pPr marL="0" indent="0">
              <a:buNone/>
              <a:defRPr/>
            </a:pPr>
            <a:r>
              <a:rPr lang="en-GB" sz="1900" dirty="0"/>
              <a:t>In pairs, provide a short summary of the assessment of significant effects </a:t>
            </a:r>
            <a:r>
              <a:rPr lang="en-GB" sz="1800" b="1" i="1" dirty="0"/>
              <a:t>(20 mins)</a:t>
            </a:r>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11/26/2024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72</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89635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CA74-8FFA-DE5E-F15A-86B7A2E2F465}"/>
              </a:ext>
            </a:extLst>
          </p:cNvPr>
          <p:cNvSpPr>
            <a:spLocks noGrp="1"/>
          </p:cNvSpPr>
          <p:nvPr>
            <p:ph type="title"/>
          </p:nvPr>
        </p:nvSpPr>
        <p:spPr>
          <a:xfrm>
            <a:off x="614681" y="548640"/>
            <a:ext cx="3553412" cy="1648943"/>
          </a:xfrm>
        </p:spPr>
        <p:txBody>
          <a:bodyPr anchor="t">
            <a:normAutofit/>
          </a:bodyPr>
          <a:lstStyle/>
          <a:p>
            <a:r>
              <a:rPr lang="en-GB" dirty="0"/>
              <a:t>FCERM</a:t>
            </a:r>
          </a:p>
        </p:txBody>
      </p:sp>
      <p:sp>
        <p:nvSpPr>
          <p:cNvPr id="3" name="Content Placeholder 2">
            <a:extLst>
              <a:ext uri="{FF2B5EF4-FFF2-40B4-BE49-F238E27FC236}">
                <a16:creationId xmlns:a16="http://schemas.microsoft.com/office/drawing/2014/main" id="{4D1CE488-415B-28AD-392F-F3B581088435}"/>
              </a:ext>
            </a:extLst>
          </p:cNvPr>
          <p:cNvSpPr>
            <a:spLocks noGrp="1"/>
          </p:cNvSpPr>
          <p:nvPr>
            <p:ph idx="1"/>
          </p:nvPr>
        </p:nvSpPr>
        <p:spPr>
          <a:xfrm>
            <a:off x="614680" y="2316480"/>
            <a:ext cx="3553413" cy="4122420"/>
          </a:xfrm>
        </p:spPr>
        <p:txBody>
          <a:bodyPr>
            <a:normAutofit/>
          </a:bodyPr>
          <a:lstStyle/>
          <a:p>
            <a:r>
              <a:rPr lang="en-GB" sz="1800"/>
              <a:t>Regulations in Wales : SEA</a:t>
            </a:r>
          </a:p>
          <a:p>
            <a:r>
              <a:rPr lang="en-GB" sz="1800">
                <a:hlinkClick r:id="rId2"/>
              </a:rPr>
              <a:t>strategic-environmental-assessment-sea-in-wales.pdf (gov.wales)</a:t>
            </a:r>
            <a:endParaRPr lang="en-GB" sz="1800" b="1" u="sng"/>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11/26/2024</a:t>
            </a:fld>
            <a:endParaRPr lang="en-US"/>
          </a:p>
        </p:txBody>
      </p:sp>
      <p:pic>
        <p:nvPicPr>
          <p:cNvPr id="5" name="Picture 4" descr="Beach by a cliff">
            <a:extLst>
              <a:ext uri="{FF2B5EF4-FFF2-40B4-BE49-F238E27FC236}">
                <a16:creationId xmlns:a16="http://schemas.microsoft.com/office/drawing/2014/main" id="{C19DBF87-7B4F-018A-982F-F193B9B4E75C}"/>
              </a:ext>
            </a:extLst>
          </p:cNvPr>
          <p:cNvPicPr>
            <a:picLocks noChangeAspect="1"/>
          </p:cNvPicPr>
          <p:nvPr/>
        </p:nvPicPr>
        <p:blipFill rotWithShape="1">
          <a:blip r:embed="rId3"/>
          <a:srcRect l="18641"/>
          <a:stretch/>
        </p:blipFill>
        <p:spPr>
          <a:xfrm>
            <a:off x="4752550" y="10"/>
            <a:ext cx="7439450" cy="6857990"/>
          </a:xfrm>
          <a:prstGeom prst="rect">
            <a:avLst/>
          </a:prstGeom>
          <a:noFill/>
        </p:spPr>
      </p:pic>
      <p:sp>
        <p:nvSpPr>
          <p:cNvPr id="11"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a:xfrm>
            <a:off x="8876521" y="6453002"/>
            <a:ext cx="2805405" cy="365125"/>
          </a:xfrm>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73</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3821216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dirty="0"/>
              <a:t>Activity</a:t>
            </a:r>
          </a:p>
        </p:txBody>
      </p:sp>
      <p:sp>
        <p:nvSpPr>
          <p:cNvPr id="132099" name="Rectangle 3"/>
          <p:cNvSpPr>
            <a:spLocks noGrp="1" noChangeArrowheads="1"/>
          </p:cNvSpPr>
          <p:nvPr>
            <p:ph idx="1"/>
          </p:nvPr>
        </p:nvSpPr>
        <p:spPr>
          <a:xfrm>
            <a:off x="6796844" y="2767953"/>
            <a:ext cx="5147506" cy="3461013"/>
          </a:xfrm>
        </p:spPr>
        <p:txBody>
          <a:bodyPr>
            <a:normAutofit fontScale="92500" lnSpcReduction="10000"/>
          </a:bodyPr>
          <a:lstStyle/>
          <a:p>
            <a:r>
              <a:rPr lang="en-GB" sz="1800" dirty="0"/>
              <a:t>The National Strategy for Flood and Coastal Erosion Risk Management in Wales </a:t>
            </a:r>
          </a:p>
          <a:p>
            <a:r>
              <a:rPr lang="en-GB" sz="1800" dirty="0">
                <a:hlinkClick r:id="rId2"/>
              </a:rPr>
              <a:t>strategic-environmental-assessment-environmental-report.pdf (</a:t>
            </a:r>
            <a:r>
              <a:rPr lang="en-GB" sz="1800" dirty="0" err="1">
                <a:hlinkClick r:id="rId2"/>
              </a:rPr>
              <a:t>gov.wales</a:t>
            </a:r>
            <a:r>
              <a:rPr lang="en-GB" sz="1800" dirty="0">
                <a:hlinkClick r:id="rId2"/>
              </a:rPr>
              <a:t>)</a:t>
            </a:r>
            <a:endParaRPr lang="en-GB" sz="1800" dirty="0"/>
          </a:p>
          <a:p>
            <a:r>
              <a:rPr lang="en-GB" sz="1800" b="1" u="sng" dirty="0"/>
              <a:t>Strategic Environmental Assessment</a:t>
            </a:r>
          </a:p>
          <a:p>
            <a:r>
              <a:rPr lang="en-GB" sz="1800" dirty="0"/>
              <a:t>1) Are there any other key issues or trends that you think should be considered in the SEA? </a:t>
            </a:r>
          </a:p>
          <a:p>
            <a:r>
              <a:rPr lang="en-GB" sz="1800" dirty="0"/>
              <a:t>2) Are there additional environmental effects (including those on humans) that need to be considered when developing the Strategy?</a:t>
            </a:r>
            <a:endParaRPr lang="en-GB" sz="1800" b="1" u="sng" dirty="0"/>
          </a:p>
          <a:p>
            <a:pPr marL="0" indent="0" eaLnBrk="1" fontAlgn="auto" hangingPunct="1">
              <a:buNone/>
              <a:defRPr/>
            </a:pP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11/26/2024</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dirty="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74</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56574085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5563</Words>
  <Application>Microsoft Office PowerPoint</Application>
  <PresentationFormat>Widescreen</PresentationFormat>
  <Paragraphs>583</Paragraphs>
  <Slides>74</Slides>
  <Notes>1</Notes>
  <HiddenSlides>6</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74</vt:i4>
      </vt:variant>
    </vt:vector>
  </HeadingPairs>
  <TitlesOfParts>
    <vt:vector size="80" baseType="lpstr">
      <vt:lpstr>Aptos Narrow</vt:lpstr>
      <vt:lpstr>Arial</vt:lpstr>
      <vt:lpstr>Calibri</vt:lpstr>
      <vt:lpstr>Neue Haas Grotesk Text Pro</vt:lpstr>
      <vt:lpstr>Roboto</vt:lpstr>
      <vt:lpstr>VanillaVTI</vt:lpstr>
      <vt:lpstr>PowerPoint Presentation</vt:lpstr>
      <vt:lpstr>Outline</vt:lpstr>
      <vt:lpstr>Strategic Environmental Assessment</vt:lpstr>
      <vt:lpstr>At its simplest… </vt:lpstr>
      <vt:lpstr>Strategic Environmental Assessment</vt:lpstr>
      <vt:lpstr>Strategic Environmental Assessment</vt:lpstr>
      <vt:lpstr>Strategic Environmental Assessment (SEA)</vt:lpstr>
      <vt:lpstr>Strategic Environmental Assessment (SEA)</vt:lpstr>
      <vt:lpstr>PowerPoint Presentation</vt:lpstr>
      <vt:lpstr>SEA Development and History Notes</vt:lpstr>
      <vt:lpstr>Hierarchy of Proposal and Assessment</vt:lpstr>
      <vt:lpstr>PowerPoint Presentation</vt:lpstr>
      <vt:lpstr>SEA and Biodiversity?</vt:lpstr>
      <vt:lpstr>SEA and Environmental Protection</vt:lpstr>
      <vt:lpstr>Strategic Environmental Assessment</vt:lpstr>
      <vt:lpstr>EIA v SEA</vt:lpstr>
      <vt:lpstr>Differences between SEA and EIA</vt:lpstr>
      <vt:lpstr>Differences between SEA and EIA</vt:lpstr>
      <vt:lpstr>Process of the SEA</vt:lpstr>
      <vt:lpstr>Mandatory Requirements</vt:lpstr>
      <vt:lpstr>Projects subject to the SEA</vt:lpstr>
      <vt:lpstr>Projects subject to the SEA</vt:lpstr>
      <vt:lpstr>Activity</vt:lpstr>
      <vt:lpstr>Strategic Environmental Assessment for Gwent Levels M4 Relief Road Scheme</vt:lpstr>
      <vt:lpstr>Newport Gwent</vt:lpstr>
      <vt:lpstr>Strategic Environmental Assessment for Gwent Levels M4 Relief Road Scheme</vt:lpstr>
      <vt:lpstr>M4 relief road scheme</vt:lpstr>
      <vt:lpstr>Welsh Government Justification</vt:lpstr>
      <vt:lpstr>Wellbeing of Future Generations Act</vt:lpstr>
      <vt:lpstr>Mitigation v Compensation</vt:lpstr>
      <vt:lpstr>Mitigation Heirarchy</vt:lpstr>
      <vt:lpstr>Mitigation</vt:lpstr>
      <vt:lpstr>Compensation</vt:lpstr>
      <vt:lpstr>Mitigation v Compensation</vt:lpstr>
      <vt:lpstr>Mitigation v Compensation</vt:lpstr>
      <vt:lpstr>Mitigation v Compensation</vt:lpstr>
      <vt:lpstr>Compensation in practice: Cardiff Barrage</vt:lpstr>
      <vt:lpstr>Compensation in practice: Cardiff Barrage</vt:lpstr>
      <vt:lpstr>M4 Relief Road… the debate continues!</vt:lpstr>
      <vt:lpstr>Activity</vt:lpstr>
      <vt:lpstr>Take a break</vt:lpstr>
      <vt:lpstr>Tiering of policy, plan, programme and project Environmental Assessment</vt:lpstr>
      <vt:lpstr>Strategic Environmental Assessment</vt:lpstr>
      <vt:lpstr>Strategic Environmental Assessment</vt:lpstr>
      <vt:lpstr>Useful SEA Resources</vt:lpstr>
      <vt:lpstr>Take a break</vt:lpstr>
      <vt:lpstr>Remember…at its simplest… SEA</vt:lpstr>
      <vt:lpstr>Programmes for banning plastic wet wipes?</vt:lpstr>
      <vt:lpstr>Programmes for banning plastic wet wipes?</vt:lpstr>
      <vt:lpstr>Programmes for banning plastic wet wipes?</vt:lpstr>
      <vt:lpstr>SEA for Programmes?</vt:lpstr>
      <vt:lpstr>Activity</vt:lpstr>
      <vt:lpstr>Activity</vt:lpstr>
      <vt:lpstr>Reasonable alternatives to a ban</vt:lpstr>
      <vt:lpstr>Activity</vt:lpstr>
      <vt:lpstr>SEA for the ban on the manufacture, supply and sale of wet wipes containing plastic</vt:lpstr>
      <vt:lpstr>Activity</vt:lpstr>
      <vt:lpstr>Activity</vt:lpstr>
      <vt:lpstr>SEA &amp; Consultation</vt:lpstr>
      <vt:lpstr>Wales…</vt:lpstr>
      <vt:lpstr>Success!</vt:lpstr>
      <vt:lpstr>Take a break</vt:lpstr>
      <vt:lpstr>Review Area 1</vt:lpstr>
      <vt:lpstr>Activity</vt:lpstr>
      <vt:lpstr>SEA and Neighbourhood Plans</vt:lpstr>
      <vt:lpstr>Does your Neighbourhood Plan need SEA?</vt:lpstr>
      <vt:lpstr>SEA and Neighbourhood Plan</vt:lpstr>
      <vt:lpstr>SEA and Neighbourhood Plan</vt:lpstr>
      <vt:lpstr>Habitat Regulations Assessments (HRA)</vt:lpstr>
      <vt:lpstr>Legislative Requirements (SA, SEA)</vt:lpstr>
      <vt:lpstr>Development Requirements (SA, SEA)</vt:lpstr>
      <vt:lpstr>Activity</vt:lpstr>
      <vt:lpstr>FCERM</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Alisdair Cunningham</cp:lastModifiedBy>
  <cp:revision>3</cp:revision>
  <dcterms:created xsi:type="dcterms:W3CDTF">2023-08-21T16:12:18Z</dcterms:created>
  <dcterms:modified xsi:type="dcterms:W3CDTF">2024-11-26T10:49:14Z</dcterms:modified>
</cp:coreProperties>
</file>