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1"/>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95" r:id="rId33"/>
    <p:sldId id="296" r:id="rId34"/>
    <p:sldId id="297" r:id="rId35"/>
    <p:sldId id="290" r:id="rId36"/>
    <p:sldId id="291" r:id="rId37"/>
    <p:sldId id="292" r:id="rId38"/>
    <p:sldId id="294" r:id="rId39"/>
    <p:sldId id="293"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5" autoAdjust="0"/>
    <p:restoredTop sz="94660"/>
  </p:normalViewPr>
  <p:slideViewPr>
    <p:cSldViewPr snapToGrid="0">
      <p:cViewPr varScale="1">
        <p:scale>
          <a:sx n="77" d="100"/>
          <a:sy n="77" d="100"/>
        </p:scale>
        <p:origin x="12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C2422A-7561-40D2-AADC-CF0D09D06D27}" type="datetimeFigureOut">
              <a:rPr lang="en-GB" smtClean="0"/>
              <a:t>14/08/2017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0FA946-6A7D-4C2C-87C2-756B2DBA9348}" type="slidenum">
              <a:rPr lang="en-GB" smtClean="0"/>
              <a:t>‹#›</a:t>
            </a:fld>
            <a:endParaRPr lang="en-GB"/>
          </a:p>
        </p:txBody>
      </p:sp>
    </p:spTree>
    <p:extLst>
      <p:ext uri="{BB962C8B-B14F-4D97-AF65-F5344CB8AC3E}">
        <p14:creationId xmlns:p14="http://schemas.microsoft.com/office/powerpoint/2010/main" val="2125583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fld id="{7315C79B-C900-48EE-A3A9-20FB68AC02B4}" type="slidenum">
              <a:rPr lang="en-GB" altLang="en-US"/>
              <a:pPr/>
              <a:t>1</a:t>
            </a:fld>
            <a:endParaRPr lang="en-GB" altLang="en-US"/>
          </a:p>
        </p:txBody>
      </p:sp>
    </p:spTree>
    <p:extLst>
      <p:ext uri="{BB962C8B-B14F-4D97-AF65-F5344CB8AC3E}">
        <p14:creationId xmlns:p14="http://schemas.microsoft.com/office/powerpoint/2010/main" val="270161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B0FA946-6A7D-4C2C-87C2-756B2DBA9348}" type="slidenum">
              <a:rPr lang="en-GB" smtClean="0"/>
              <a:t>2</a:t>
            </a:fld>
            <a:endParaRPr lang="en-GB"/>
          </a:p>
        </p:txBody>
      </p:sp>
    </p:spTree>
    <p:extLst>
      <p:ext uri="{BB962C8B-B14F-4D97-AF65-F5344CB8AC3E}">
        <p14:creationId xmlns:p14="http://schemas.microsoft.com/office/powerpoint/2010/main" val="3550042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fld id="{D6322F77-4B06-4D4F-BA12-E9C3510DF860}" type="slidenum">
              <a:rPr lang="en-GB" altLang="en-US">
                <a:latin typeface="Calibri" panose="020F0502020204030204" pitchFamily="34" charset="0"/>
              </a:rPr>
              <a:pPr/>
              <a:t>22</a:t>
            </a:fld>
            <a:endParaRPr lang="en-GB" altLang="en-US">
              <a:latin typeface="Calibri" panose="020F0502020204030204" pitchFamily="34" charset="0"/>
            </a:endParaRPr>
          </a:p>
        </p:txBody>
      </p:sp>
    </p:spTree>
    <p:extLst>
      <p:ext uri="{BB962C8B-B14F-4D97-AF65-F5344CB8AC3E}">
        <p14:creationId xmlns:p14="http://schemas.microsoft.com/office/powerpoint/2010/main" val="3060688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B0FA946-6A7D-4C2C-87C2-756B2DBA9348}" type="slidenum">
              <a:rPr lang="en-GB" smtClean="0"/>
              <a:t>36</a:t>
            </a:fld>
            <a:endParaRPr lang="en-GB"/>
          </a:p>
        </p:txBody>
      </p:sp>
    </p:spTree>
    <p:extLst>
      <p:ext uri="{BB962C8B-B14F-4D97-AF65-F5344CB8AC3E}">
        <p14:creationId xmlns:p14="http://schemas.microsoft.com/office/powerpoint/2010/main" val="2953138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59E2D63-FDE4-42A6-8CDA-3B4FBE0BF237}"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5BE18FC2-DEC1-4506-9DFD-1E483F95EFBC}"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982F64-9665-45F6-AAFD-3FFB55A3DE55}"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AE4E4EF-D3E5-49D6-AD5E-E75976C18DE2}" type="datetime1">
              <a:rPr lang="en-US" smtClean="0"/>
              <a:t>8/14/2017</a:t>
            </a:fld>
            <a:endParaRPr lang="en-US" dirty="0"/>
          </a:p>
        </p:txBody>
      </p:sp>
      <p:sp>
        <p:nvSpPr>
          <p:cNvPr id="6" name="Footer Placeholder 5"/>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8CB498-CEB0-4806-ACD5-3FE3B116FE99}" type="datetime1">
              <a:rPr lang="en-US" smtClean="0"/>
              <a:t>8/14/2017</a:t>
            </a:fld>
            <a:endParaRPr lang="en-US" dirty="0"/>
          </a:p>
        </p:txBody>
      </p:sp>
      <p:sp>
        <p:nvSpPr>
          <p:cNvPr id="8" name="Footer Placeholder 7"/>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E2F98D32-AF41-4851-8B2F-E37FAF2346DE}" type="datetime1">
              <a:rPr lang="en-US" smtClean="0"/>
              <a:t>8/14/2017</a:t>
            </a:fld>
            <a:endParaRPr lang="en-US" dirty="0"/>
          </a:p>
        </p:txBody>
      </p:sp>
      <p:sp>
        <p:nvSpPr>
          <p:cNvPr id="5" name="Footer Placeholder 3"/>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483DC86-BB6A-4488-9D8D-4A1564A341B1}" type="datetime1">
              <a:rPr lang="en-US" smtClean="0"/>
              <a:t>8/14/2017</a:t>
            </a:fld>
            <a:endParaRPr lang="en-US" dirty="0"/>
          </a:p>
        </p:txBody>
      </p:sp>
      <p:sp>
        <p:nvSpPr>
          <p:cNvPr id="5" name="Footer Placeholder 2"/>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7C98ED4A-449D-4B2B-9F82-D5513A9FDFFE}" type="datetime1">
              <a:rPr lang="en-US" smtClean="0"/>
              <a:t>8/14/2017</a:t>
            </a:fld>
            <a:endParaRPr lang="en-US" dirty="0"/>
          </a:p>
        </p:txBody>
      </p:sp>
      <p:sp>
        <p:nvSpPr>
          <p:cNvPr id="5" name="Footer Placeholder 5"/>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983536-EF38-496E-9E7E-0D8A152CA4D7}" type="datetime1">
              <a:rPr lang="en-US" smtClean="0"/>
              <a:t>8/14/2017</a:t>
            </a:fld>
            <a:endParaRPr lang="en-US" dirty="0"/>
          </a:p>
        </p:txBody>
      </p:sp>
      <p:sp>
        <p:nvSpPr>
          <p:cNvPr id="6" name="Footer Placeholder 5"/>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30B5D-2AEB-4076-8DEF-8602023CAC35}" type="datetime1">
              <a:rPr lang="en-US" smtClean="0"/>
              <a:t>8/14/2017</a:t>
            </a:fld>
            <a:endParaRPr lang="en-US" dirty="0"/>
          </a:p>
        </p:txBody>
      </p:sp>
      <p:sp>
        <p:nvSpPr>
          <p:cNvPr id="6" name="Footer Placeholder 5"/>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08BCED-44C5-49D6-935F-D10AD02641F5}"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45F111-66F6-4CDF-A29B-81B90E43FF04}"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9510B4-FDD0-43C5-8AC1-31DD0B89CBF3}"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2E64D28-A703-4F89-9945-56C68B254144}" type="datetime1">
              <a:rPr lang="en-US" smtClean="0"/>
              <a:t>8/14/2017</a:t>
            </a:fld>
            <a:endParaRPr lang="en-US" dirty="0"/>
          </a:p>
        </p:txBody>
      </p:sp>
      <p:sp>
        <p:nvSpPr>
          <p:cNvPr id="4"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E3406F-6388-432B-AB90-4B1E9BFCF330}" type="datetime1">
              <a:rPr lang="en-US" smtClean="0"/>
              <a:t>8/14/2017</a:t>
            </a:fld>
            <a:endParaRPr lang="en-US" dirty="0"/>
          </a:p>
        </p:txBody>
      </p:sp>
      <p:sp>
        <p:nvSpPr>
          <p:cNvPr id="4"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B2E14D4-48AD-4280-AE47-CBFC7E3FA093}"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1BD21CA-75AC-4F5A-A43F-06A721934A1A}" type="datetime1">
              <a:rPr lang="en-US" smtClean="0"/>
              <a:t>8/14/2017</a:t>
            </a:fld>
            <a:endParaRPr lang="en-US" dirty="0"/>
          </a:p>
        </p:txBody>
      </p: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773E58-E05A-482C-876D-4BD4BEEA3970}" type="datetime1">
              <a:rPr lang="en-US" smtClean="0"/>
              <a:t>8/14/2017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smtClean="0"/>
              <a:t>Renwick,Chesterman,Raemdonck, Dawson, Molomgwane Bass, date unknown) </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centrum45.nl/ukdef/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289" y="1052514"/>
            <a:ext cx="8569325" cy="2376487"/>
          </a:xfrm>
        </p:spPr>
        <p:txBody>
          <a:bodyPr rtlCol="0">
            <a:noAutofit/>
          </a:bodyPr>
          <a:lstStyle/>
          <a:p>
            <a:pPr algn="ctr" defTabSz="914337">
              <a:defRPr/>
            </a:pPr>
            <a:r>
              <a:rPr lang="en-GB" sz="2700" cap="small" dirty="0">
                <a:latin typeface="Arial" pitchFamily="34" charset="0"/>
                <a:cs typeface="Arial" pitchFamily="34" charset="0"/>
              </a:rPr>
              <a:t/>
            </a:r>
            <a:br>
              <a:rPr lang="en-GB" sz="2700" cap="small" dirty="0">
                <a:latin typeface="Arial" pitchFamily="34" charset="0"/>
                <a:cs typeface="Arial" pitchFamily="34" charset="0"/>
              </a:rPr>
            </a:br>
            <a:r>
              <a:rPr lang="en-GB" sz="2700" cap="small" dirty="0" smtClean="0">
                <a:latin typeface="Arial" pitchFamily="34" charset="0"/>
                <a:cs typeface="Arial" pitchFamily="34" charset="0"/>
              </a:rPr>
              <a:t> frameworks </a:t>
            </a:r>
            <a:r>
              <a:rPr lang="en-GB" sz="2700" cap="small" dirty="0">
                <a:latin typeface="Arial" pitchFamily="34" charset="0"/>
                <a:cs typeface="Arial" pitchFamily="34" charset="0"/>
              </a:rPr>
              <a:t>for working </a:t>
            </a:r>
            <a:r>
              <a:rPr lang="en-GB" sz="2700" cap="small" dirty="0" smtClean="0">
                <a:latin typeface="Arial" pitchFamily="34" charset="0"/>
                <a:cs typeface="Arial" pitchFamily="34" charset="0"/>
              </a:rPr>
              <a:t>with people through the lens of ‘personality disorder’</a:t>
            </a:r>
            <a:r>
              <a:rPr lang="en-GB" sz="2700" cap="small" dirty="0">
                <a:latin typeface="Arial" pitchFamily="34" charset="0"/>
                <a:cs typeface="Arial" pitchFamily="34" charset="0"/>
              </a:rPr>
              <a:t/>
            </a:r>
            <a:br>
              <a:rPr lang="en-GB" sz="2700" cap="small" dirty="0">
                <a:latin typeface="Arial" pitchFamily="34" charset="0"/>
                <a:cs typeface="Arial" pitchFamily="34" charset="0"/>
              </a:rPr>
            </a:br>
            <a:endParaRPr lang="en-US" sz="2700" dirty="0"/>
          </a:p>
        </p:txBody>
      </p:sp>
      <p:sp>
        <p:nvSpPr>
          <p:cNvPr id="2051" name="Content Placeholder 2"/>
          <p:cNvSpPr>
            <a:spLocks noGrp="1"/>
          </p:cNvSpPr>
          <p:nvPr>
            <p:ph idx="1"/>
          </p:nvPr>
        </p:nvSpPr>
        <p:spPr>
          <a:xfrm>
            <a:off x="1847850" y="4365626"/>
            <a:ext cx="8351838" cy="1655763"/>
          </a:xfrm>
        </p:spPr>
        <p:txBody>
          <a:bodyPr>
            <a:normAutofit/>
          </a:bodyPr>
          <a:lstStyle/>
          <a:p>
            <a:pPr algn="ctr" eaLnBrk="1" hangingPunct="1">
              <a:buFontTx/>
              <a:buNone/>
            </a:pPr>
            <a:r>
              <a:rPr lang="en-GB" altLang="en-US" sz="1800" i="1" dirty="0" smtClean="0"/>
              <a:t>  </a:t>
            </a:r>
            <a:endParaRPr lang="en-US" altLang="en-US" sz="1800" i="1" dirty="0"/>
          </a:p>
        </p:txBody>
      </p:sp>
      <p:cxnSp>
        <p:nvCxnSpPr>
          <p:cNvPr id="6" name="Straight Connector 5"/>
          <p:cNvCxnSpPr/>
          <p:nvPr/>
        </p:nvCxnSpPr>
        <p:spPr>
          <a:xfrm flipH="1" flipV="1">
            <a:off x="2129425" y="488515"/>
            <a:ext cx="294689" cy="132198"/>
          </a:xfrm>
          <a:prstGeom prst="line">
            <a:avLst/>
          </a:prstGeom>
          <a:ln w="19050">
            <a:solidFill>
              <a:srgbClr val="963194"/>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31741061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648075" y="188913"/>
            <a:ext cx="6280150" cy="385762"/>
          </a:xfrm>
        </p:spPr>
        <p:txBody>
          <a:bodyPr/>
          <a:lstStyle/>
          <a:p>
            <a:pPr eaLnBrk="1" hangingPunct="1"/>
            <a:r>
              <a:rPr lang="en-GB" altLang="en-US" sz="1800"/>
              <a:t>Personality Disorder: The current Challenges</a:t>
            </a:r>
          </a:p>
        </p:txBody>
      </p:sp>
      <p:pic>
        <p:nvPicPr>
          <p:cNvPr id="5123" name="Picture 5" descr="http://www.blogcdn.com/www.luxist.com/media/2008/05/landmin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4" y="1196976"/>
            <a:ext cx="7343775" cy="482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40320956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648075" y="188913"/>
            <a:ext cx="6280150" cy="385762"/>
          </a:xfrm>
        </p:spPr>
        <p:txBody>
          <a:bodyPr/>
          <a:lstStyle/>
          <a:p>
            <a:pPr eaLnBrk="1" hangingPunct="1"/>
            <a:r>
              <a:rPr lang="en-GB" altLang="en-US" sz="2800"/>
              <a:t>Personality Disorder: The Clinical Context</a:t>
            </a:r>
          </a:p>
        </p:txBody>
      </p:sp>
      <p:sp>
        <p:nvSpPr>
          <p:cNvPr id="28675" name="Content Placeholder 2"/>
          <p:cNvSpPr>
            <a:spLocks noGrp="1"/>
          </p:cNvSpPr>
          <p:nvPr>
            <p:ph idx="1"/>
          </p:nvPr>
        </p:nvSpPr>
        <p:spPr>
          <a:xfrm>
            <a:off x="1981200" y="765177"/>
            <a:ext cx="8229600" cy="1915394"/>
          </a:xfrm>
        </p:spPr>
        <p:txBody>
          <a:bodyPr rtlCol="0">
            <a:noAutofit/>
          </a:bodyPr>
          <a:lstStyle/>
          <a:p>
            <a:pPr marL="342877" indent="-342877" algn="ctr" defTabSz="914337">
              <a:buNone/>
              <a:defRPr/>
            </a:pPr>
            <a:endParaRPr lang="en-GB" dirty="0"/>
          </a:p>
          <a:p>
            <a:pPr marL="342877" indent="-342877" algn="ctr" defTabSz="914337">
              <a:buNone/>
              <a:defRPr/>
            </a:pPr>
            <a:r>
              <a:rPr lang="en-GB" sz="2400" dirty="0"/>
              <a:t>    ASSESSMENT</a:t>
            </a:r>
          </a:p>
          <a:p>
            <a:pPr marL="342877" indent="-342877" algn="ctr" defTabSz="914337">
              <a:buNone/>
              <a:defRPr/>
            </a:pPr>
            <a:endParaRPr lang="en-GB" dirty="0"/>
          </a:p>
          <a:p>
            <a:pPr marL="342877" indent="-342877" defTabSz="914337">
              <a:buNone/>
              <a:defRPr/>
            </a:pPr>
            <a:r>
              <a:rPr lang="en-GB" dirty="0"/>
              <a:t>      </a:t>
            </a:r>
            <a:r>
              <a:rPr lang="en-GB" dirty="0">
                <a:solidFill>
                  <a:schemeClr val="tx1">
                    <a:lumMod val="95000"/>
                    <a:lumOff val="5000"/>
                  </a:schemeClr>
                </a:solidFill>
              </a:rPr>
              <a:t>There are many difficulties associated with the diagnostic guidelines for Personality Disorder in the current classificatory systems...These lead not only to significant overlap with DSM Axis1 disorders ..but also to lack of adequate capture of core personality pathology. The current classifications are also unhelpful in treatment selection, presumably the prime reason for assessing individuals in the first place.</a:t>
            </a:r>
          </a:p>
          <a:p>
            <a:pPr marL="342877" indent="-342877" algn="ctr" defTabSz="914337">
              <a:buNone/>
              <a:defRPr/>
            </a:pPr>
            <a:r>
              <a:rPr lang="en-GB" dirty="0">
                <a:solidFill>
                  <a:schemeClr val="tx1">
                    <a:lumMod val="65000"/>
                    <a:lumOff val="35000"/>
                  </a:schemeClr>
                </a:solidFill>
              </a:rPr>
              <a:t>                                                                     Sarkar &amp; Duggan (2010)</a:t>
            </a:r>
          </a:p>
          <a:p>
            <a:pPr marL="342877" indent="-342877" algn="ctr" defTabSz="914337">
              <a:buNone/>
              <a:defRPr/>
            </a:pPr>
            <a:r>
              <a:rPr lang="en-GB" dirty="0" smtClean="0"/>
              <a:t>     </a:t>
            </a:r>
            <a:endParaRPr lang="en-GB" dirty="0"/>
          </a:p>
          <a:p>
            <a:pPr marL="342877" indent="-342877" defTabSz="914337">
              <a:buNone/>
              <a:defRPr/>
            </a:pPr>
            <a:r>
              <a:rPr lang="en-GB" dirty="0"/>
              <a:t>     </a:t>
            </a:r>
            <a:r>
              <a:rPr lang="en-GB" dirty="0">
                <a:solidFill>
                  <a:schemeClr val="tx1">
                    <a:lumMod val="95000"/>
                    <a:lumOff val="5000"/>
                  </a:schemeClr>
                </a:solidFill>
              </a:rPr>
              <a:t>The assessment of Personality Disorder is currently inaccurate, largely unreliable, frequently wrong and in need of improvement.</a:t>
            </a:r>
          </a:p>
          <a:p>
            <a:pPr marL="342877" indent="-342877" algn="ctr" defTabSz="914337">
              <a:buNone/>
              <a:defRPr/>
            </a:pPr>
            <a:r>
              <a:rPr lang="en-GB" dirty="0">
                <a:solidFill>
                  <a:schemeClr val="tx1">
                    <a:lumMod val="65000"/>
                    <a:lumOff val="35000"/>
                  </a:schemeClr>
                </a:solidFill>
              </a:rPr>
              <a:t>                                                                      Tyrer et al (2007)</a:t>
            </a:r>
            <a:r>
              <a:rPr lang="en-GB" dirty="0"/>
              <a:t> </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33351045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3648075" y="188913"/>
            <a:ext cx="6280150" cy="385762"/>
          </a:xfrm>
        </p:spPr>
        <p:txBody>
          <a:bodyPr/>
          <a:lstStyle/>
          <a:p>
            <a:pPr eaLnBrk="1" hangingPunct="1"/>
            <a:r>
              <a:rPr lang="en-GB" altLang="en-US" sz="2400"/>
              <a:t>Personality Disorder: The Clinical Context</a:t>
            </a:r>
          </a:p>
        </p:txBody>
      </p:sp>
      <p:sp>
        <p:nvSpPr>
          <p:cNvPr id="30723" name="Content Placeholder 2"/>
          <p:cNvSpPr>
            <a:spLocks noGrp="1"/>
          </p:cNvSpPr>
          <p:nvPr>
            <p:ph idx="1"/>
          </p:nvPr>
        </p:nvSpPr>
        <p:spPr>
          <a:xfrm>
            <a:off x="1739900" y="981075"/>
            <a:ext cx="8712200" cy="5327650"/>
          </a:xfrm>
        </p:spPr>
        <p:txBody>
          <a:bodyPr rtlCol="0">
            <a:normAutofit fontScale="92500" lnSpcReduction="20000"/>
          </a:bodyPr>
          <a:lstStyle/>
          <a:p>
            <a:pPr marL="342877" indent="-342877" algn="ctr" defTabSz="914337">
              <a:buNone/>
              <a:defRPr/>
            </a:pPr>
            <a:r>
              <a:rPr lang="en-GB" dirty="0"/>
              <a:t>TREATMENT</a:t>
            </a:r>
          </a:p>
          <a:p>
            <a:pPr marL="0" indent="0" defTabSz="914337">
              <a:buNone/>
              <a:defRPr/>
            </a:pPr>
            <a:endParaRPr lang="en-GB" sz="1800" dirty="0"/>
          </a:p>
          <a:p>
            <a:pPr marL="0" indent="0" defTabSz="914337">
              <a:buNone/>
              <a:defRPr/>
            </a:pPr>
            <a:r>
              <a:rPr lang="en-GB" sz="1800" dirty="0"/>
              <a:t>People with Personality Disorder have received a wide range of treatments including pharmacological, psychoanalytic ,cognitive, cognitive analytic , dialectical behaviour, community and other therapies.  </a:t>
            </a:r>
          </a:p>
          <a:p>
            <a:pPr marL="0" indent="0" defTabSz="914337">
              <a:buNone/>
              <a:defRPr/>
            </a:pPr>
            <a:endParaRPr lang="en-GB" sz="1800" dirty="0"/>
          </a:p>
          <a:p>
            <a:pPr marL="0" indent="0" defTabSz="914337">
              <a:buNone/>
              <a:defRPr/>
            </a:pPr>
            <a:r>
              <a:rPr lang="en-GB" sz="1800" dirty="0"/>
              <a:t>Although the evidence base is not large, there are indications in the literature that some psychotherapeutic interventions may be effective ( Bateman &amp; Fonagy, 1999; Perry et al, 1999;Leichsenring &amp; Leibling,1993; Verheul et al, 2003; Bateman &amp; Tyrer, 2004), but it remains to be determined whether any one therapeutic approach is more effective than any other or whether it is the non-specific aspects of a treatment (for example, structure, specification of targets for change and forming a therapeutic relationship) that produce the treatment effect. </a:t>
            </a:r>
          </a:p>
          <a:p>
            <a:pPr marL="0" indent="0" defTabSz="914337">
              <a:buNone/>
              <a:defRPr/>
            </a:pPr>
            <a:endParaRPr lang="en-GB" sz="1800" dirty="0"/>
          </a:p>
          <a:p>
            <a:pPr marL="0" indent="0" defTabSz="914337">
              <a:buNone/>
              <a:defRPr/>
            </a:pPr>
            <a:r>
              <a:rPr lang="en-GB" sz="1800" dirty="0"/>
              <a:t>Although all of these therapies have some evidential support in other mental disorders, and even in personality disorders, there is virtually no evidence of their effectiveness with individuals who combine (severe) personality disorder with high-risk forms of violence (Warren et al,2003).                                       </a:t>
            </a:r>
          </a:p>
          <a:p>
            <a:pPr marL="342877" indent="-342877" algn="r" defTabSz="914337">
              <a:buNone/>
              <a:defRPr/>
            </a:pPr>
            <a:r>
              <a:rPr lang="en-GB" sz="1800" dirty="0">
                <a:solidFill>
                  <a:schemeClr val="tx1">
                    <a:lumMod val="65000"/>
                    <a:lumOff val="35000"/>
                  </a:schemeClr>
                </a:solidFill>
              </a:rPr>
              <a:t>Howells,Krishnan &amp; Draffern, 2007.</a:t>
            </a:r>
          </a:p>
        </p:txBody>
      </p:sp>
      <p:sp>
        <p:nvSpPr>
          <p:cNvPr id="7172" name="Title 2"/>
          <p:cNvSpPr txBox="1">
            <a:spLocks/>
          </p:cNvSpPr>
          <p:nvPr/>
        </p:nvSpPr>
        <p:spPr bwMode="auto">
          <a:xfrm>
            <a:off x="1631951" y="6237289"/>
            <a:ext cx="8640763" cy="574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04927" tIns="52464" rIns="104927" bIns="52464" anchor="ctr"/>
          <a:lstStyle>
            <a:lvl1pPr defTabSz="1047750">
              <a:defRPr>
                <a:solidFill>
                  <a:schemeClr val="tx1"/>
                </a:solidFill>
                <a:latin typeface="MyriaMM"/>
                <a:cs typeface="Arial" panose="020B0604020202020204" pitchFamily="34" charset="0"/>
              </a:defRPr>
            </a:lvl1pPr>
            <a:lvl2pPr marL="742950" indent="-285750" defTabSz="1047750">
              <a:defRPr>
                <a:solidFill>
                  <a:schemeClr val="tx1"/>
                </a:solidFill>
                <a:latin typeface="MyriaMM"/>
                <a:cs typeface="Arial" panose="020B0604020202020204" pitchFamily="34" charset="0"/>
              </a:defRPr>
            </a:lvl2pPr>
            <a:lvl3pPr marL="1143000" indent="-228600" defTabSz="1047750">
              <a:defRPr>
                <a:solidFill>
                  <a:schemeClr val="tx1"/>
                </a:solidFill>
                <a:latin typeface="MyriaMM"/>
                <a:cs typeface="Arial" panose="020B0604020202020204" pitchFamily="34" charset="0"/>
              </a:defRPr>
            </a:lvl3pPr>
            <a:lvl4pPr marL="1600200" indent="-228600" defTabSz="1047750">
              <a:defRPr>
                <a:solidFill>
                  <a:schemeClr val="tx1"/>
                </a:solidFill>
                <a:latin typeface="MyriaMM"/>
                <a:cs typeface="Arial" panose="020B0604020202020204" pitchFamily="34" charset="0"/>
              </a:defRPr>
            </a:lvl4pPr>
            <a:lvl5pPr marL="2057400" indent="-228600" defTabSz="1047750">
              <a:defRPr>
                <a:solidFill>
                  <a:schemeClr val="tx1"/>
                </a:solidFill>
                <a:latin typeface="MyriaMM"/>
                <a:cs typeface="Arial" panose="020B0604020202020204" pitchFamily="34" charset="0"/>
              </a:defRPr>
            </a:lvl5pPr>
            <a:lvl6pPr marL="2514600" indent="-228600" defTabSz="104775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defTabSz="104775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defTabSz="104775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defTabSz="104775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r>
              <a:rPr lang="en-GB" altLang="en-US" sz="1200">
                <a:solidFill>
                  <a:srgbClr val="0070C0"/>
                </a:solidFill>
                <a:latin typeface="Tahoma" panose="020B0604030504040204" pitchFamily="34" charset="0"/>
                <a:ea typeface="Times New Roman" panose="02020603050405020304" pitchFamily="18" charset="0"/>
                <a:cs typeface="Tahoma" panose="020B0604030504040204" pitchFamily="34" charset="0"/>
              </a:rPr>
              <a:t> © The Ansel Group - t: 0845 200 0465 w:www.anselgroup.co.uk</a:t>
            </a:r>
            <a:endParaRPr lang="en-GB" altLang="en-US" sz="1200">
              <a:solidFill>
                <a:srgbClr val="0070C0"/>
              </a:solidFill>
              <a:latin typeface="Calibri" panose="020F0502020204030204" pitchFamily="34" charset="0"/>
              <a:ea typeface="Times New Roman" panose="02020603050405020304" pitchFamily="18" charset="0"/>
              <a:cs typeface="Tahoma" panose="020B0604030504040204" pitchFamily="34" charset="0"/>
            </a:endParaRP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4491958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3575050" y="260351"/>
            <a:ext cx="6280150" cy="385763"/>
          </a:xfrm>
        </p:spPr>
        <p:txBody>
          <a:bodyPr/>
          <a:lstStyle/>
          <a:p>
            <a:r>
              <a:rPr lang="en-GB" altLang="en-US" sz="3200"/>
              <a:t>   </a:t>
            </a:r>
            <a:r>
              <a:rPr lang="en-GB" altLang="en-US" sz="2400"/>
              <a:t>Livesley (2014)	What works? Conclusions</a:t>
            </a:r>
          </a:p>
        </p:txBody>
      </p:sp>
      <p:sp>
        <p:nvSpPr>
          <p:cNvPr id="14339" name="Content Placeholder 2"/>
          <p:cNvSpPr>
            <a:spLocks noGrp="1"/>
          </p:cNvSpPr>
          <p:nvPr>
            <p:ph idx="1"/>
          </p:nvPr>
        </p:nvSpPr>
        <p:spPr>
          <a:xfrm>
            <a:off x="1776414" y="1414464"/>
            <a:ext cx="8620125" cy="4821237"/>
          </a:xfrm>
        </p:spPr>
        <p:txBody>
          <a:bodyPr>
            <a:normAutofit fontScale="92500"/>
          </a:bodyPr>
          <a:lstStyle/>
          <a:p>
            <a:r>
              <a:rPr lang="en-GB" altLang="en-US" sz="2800"/>
              <a:t>Treatment is effective</a:t>
            </a:r>
          </a:p>
          <a:p>
            <a:r>
              <a:rPr lang="en-GB" altLang="en-US" sz="2800"/>
              <a:t>No evidence for differential efficacy of the specialised treatments</a:t>
            </a:r>
          </a:p>
          <a:p>
            <a:r>
              <a:rPr lang="en-GB" altLang="en-US" sz="2800"/>
              <a:t>No evidence that specialised therapies are better than good clinical care or supportive therapy</a:t>
            </a:r>
          </a:p>
          <a:p>
            <a:r>
              <a:rPr lang="en-GB" altLang="en-US" sz="2800"/>
              <a:t>Results point to the importance of common change mechanisms</a:t>
            </a:r>
          </a:p>
          <a:p>
            <a:r>
              <a:rPr lang="en-GB" altLang="en-US" sz="2800"/>
              <a:t>Results are similar to those for psychotherapeutic treatment of other disorders</a:t>
            </a:r>
          </a:p>
          <a:p>
            <a:pPr lvl="4">
              <a:buFont typeface="Wingdings" panose="05000000000000000000" pitchFamily="2" charset="2"/>
              <a:buNone/>
            </a:pPr>
            <a:r>
              <a:rPr lang="en-GB" altLang="en-US" sz="2800"/>
              <a:t>						</a:t>
            </a:r>
            <a:r>
              <a:rPr lang="en-GB" altLang="en-US" sz="2400"/>
              <a:t>Livesley (2014)</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7826657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792538" y="188913"/>
            <a:ext cx="6280150" cy="385762"/>
          </a:xfrm>
        </p:spPr>
        <p:txBody>
          <a:bodyPr/>
          <a:lstStyle/>
          <a:p>
            <a:r>
              <a:rPr lang="en-GB" altLang="en-US" sz="3200"/>
              <a:t>Livesley (2014)   What changes?</a:t>
            </a:r>
          </a:p>
        </p:txBody>
      </p:sp>
      <p:sp>
        <p:nvSpPr>
          <p:cNvPr id="15363" name="Content Placeholder 2"/>
          <p:cNvSpPr>
            <a:spLocks noGrp="1"/>
          </p:cNvSpPr>
          <p:nvPr>
            <p:ph idx="1"/>
          </p:nvPr>
        </p:nvSpPr>
        <p:spPr>
          <a:xfrm>
            <a:off x="1776414" y="1414464"/>
            <a:ext cx="8620125" cy="4821237"/>
          </a:xfrm>
        </p:spPr>
        <p:txBody>
          <a:bodyPr>
            <a:normAutofit fontScale="92500"/>
          </a:bodyPr>
          <a:lstStyle/>
          <a:p>
            <a:r>
              <a:rPr lang="en-GB" altLang="en-US" sz="2400"/>
              <a:t>Outcome Changes</a:t>
            </a:r>
          </a:p>
          <a:p>
            <a:pPr lvl="2"/>
            <a:r>
              <a:rPr lang="en-GB" altLang="en-US" sz="2400"/>
              <a:t>Symptomatic improvement, reduced self harm, decreased hospital admissions including those for medical problems, improved social functioning</a:t>
            </a:r>
          </a:p>
          <a:p>
            <a:pPr lvl="2"/>
            <a:r>
              <a:rPr lang="en-GB" altLang="en-US" sz="2400"/>
              <a:t>Quality of life changes vary across studies</a:t>
            </a:r>
          </a:p>
          <a:p>
            <a:endParaRPr lang="en-GB" altLang="en-US" sz="2400"/>
          </a:p>
          <a:p>
            <a:r>
              <a:rPr lang="en-GB" altLang="en-US" sz="2400"/>
              <a:t>Residual Problems</a:t>
            </a:r>
          </a:p>
          <a:p>
            <a:pPr lvl="2"/>
            <a:r>
              <a:rPr lang="en-GB" altLang="en-US" sz="2400"/>
              <a:t>Substantial problems remain following treatment (McMain et al, 2009; Kroger et al, 2013)</a:t>
            </a:r>
          </a:p>
          <a:p>
            <a:pPr lvl="2"/>
            <a:r>
              <a:rPr lang="en-GB" altLang="en-US" sz="2400"/>
              <a:t>Overall functioning and quality of life remain poor</a:t>
            </a:r>
          </a:p>
          <a:p>
            <a:pPr lvl="2"/>
            <a:r>
              <a:rPr lang="en-GB" altLang="en-US" sz="2400"/>
              <a:t>Core interpersonal problems and self identity remain</a:t>
            </a:r>
          </a:p>
          <a:p>
            <a:pPr lvl="2">
              <a:buFont typeface="Wingdings" panose="05000000000000000000" pitchFamily="2" charset="2"/>
              <a:buNone/>
            </a:pPr>
            <a:endParaRPr lang="en-GB" altLang="en-US" sz="2400"/>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7463895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648075" y="188913"/>
            <a:ext cx="6280150" cy="385762"/>
          </a:xfrm>
        </p:spPr>
        <p:txBody>
          <a:bodyPr/>
          <a:lstStyle/>
          <a:p>
            <a:pPr eaLnBrk="1" hangingPunct="1"/>
            <a:r>
              <a:rPr lang="en-GB" altLang="en-US" sz="1800"/>
              <a:t>Personality Disorder: The current Challenges</a:t>
            </a:r>
          </a:p>
        </p:txBody>
      </p:sp>
      <p:pic>
        <p:nvPicPr>
          <p:cNvPr id="16387" name="Picture 5" descr="http://www.blogcdn.com/www.luxist.com/media/2008/05/landmin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4114" y="1196976"/>
            <a:ext cx="7343775" cy="482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2457803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648075" y="188913"/>
            <a:ext cx="6280150" cy="385762"/>
          </a:xfrm>
        </p:spPr>
        <p:txBody>
          <a:bodyPr/>
          <a:lstStyle/>
          <a:p>
            <a:r>
              <a:rPr lang="en-US" altLang="en-US" smtClean="0"/>
              <a:t>Livesley (2014)</a:t>
            </a:r>
            <a:endParaRPr lang="en-GB" altLang="en-US" smtClean="0"/>
          </a:p>
        </p:txBody>
      </p:sp>
      <p:sp>
        <p:nvSpPr>
          <p:cNvPr id="16387" name="Content Placeholder 2"/>
          <p:cNvSpPr>
            <a:spLocks noGrp="1"/>
          </p:cNvSpPr>
          <p:nvPr>
            <p:ph idx="1"/>
          </p:nvPr>
        </p:nvSpPr>
        <p:spPr>
          <a:xfrm>
            <a:off x="1776414" y="1414464"/>
            <a:ext cx="8620125" cy="4821237"/>
          </a:xfrm>
        </p:spPr>
        <p:txBody>
          <a:bodyPr/>
          <a:lstStyle/>
          <a:p>
            <a:pPr marL="0" indent="0" algn="ctr">
              <a:buNone/>
              <a:defRPr/>
            </a:pPr>
            <a:r>
              <a:rPr lang="en-US" altLang="en-US" sz="3200" dirty="0"/>
              <a:t>Be open to everything but attached to nothing!</a:t>
            </a:r>
          </a:p>
          <a:p>
            <a:pPr marL="0" indent="0" algn="ctr">
              <a:buNone/>
              <a:defRPr/>
            </a:pPr>
            <a:endParaRPr lang="en-US" altLang="en-US" sz="3200" dirty="0"/>
          </a:p>
          <a:p>
            <a:pPr marL="0" indent="0" algn="ctr">
              <a:buNone/>
              <a:defRPr/>
            </a:pPr>
            <a:endParaRPr lang="en-US" altLang="en-US" sz="3200" dirty="0"/>
          </a:p>
          <a:p>
            <a:pPr marL="0" indent="0" algn="ctr">
              <a:buNone/>
              <a:defRPr/>
            </a:pPr>
            <a:endParaRPr lang="en-US" altLang="en-US" sz="3200" dirty="0"/>
          </a:p>
          <a:p>
            <a:pPr marL="0" indent="0" algn="ctr">
              <a:buNone/>
              <a:defRPr/>
            </a:pPr>
            <a:r>
              <a:rPr lang="en-US" altLang="en-US" sz="3200" dirty="0"/>
              <a:t>Where do we go from here?</a:t>
            </a:r>
          </a:p>
          <a:p>
            <a:pPr marL="514350" indent="-514350" algn="ctr">
              <a:buFont typeface="+mj-lt"/>
              <a:buAutoNum type="arabicPeriod"/>
              <a:defRPr/>
            </a:pPr>
            <a:r>
              <a:rPr lang="en-US" altLang="en-US" dirty="0"/>
              <a:t>What are the implications of research?</a:t>
            </a:r>
          </a:p>
          <a:p>
            <a:pPr marL="514350" indent="-514350" algn="ctr">
              <a:buFont typeface="+mj-lt"/>
              <a:buAutoNum type="arabicPeriod"/>
              <a:defRPr/>
            </a:pPr>
            <a:r>
              <a:rPr lang="en-US" altLang="en-US" dirty="0"/>
              <a:t>What are the implications for clinical practice?</a:t>
            </a:r>
          </a:p>
          <a:p>
            <a:pPr marL="0" indent="0" algn="ctr">
              <a:buNone/>
              <a:defRPr/>
            </a:pPr>
            <a:endParaRPr lang="en-GB" altLang="en-US" sz="2800" dirty="0"/>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146593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648075" y="188913"/>
            <a:ext cx="6280150" cy="385762"/>
          </a:xfrm>
        </p:spPr>
        <p:txBody>
          <a:bodyPr/>
          <a:lstStyle/>
          <a:p>
            <a:r>
              <a:rPr lang="en-US" altLang="en-US" smtClean="0"/>
              <a:t>Livesley (2014):		Conclusions</a:t>
            </a:r>
            <a:endParaRPr lang="en-GB" altLang="en-US" smtClean="0"/>
          </a:p>
        </p:txBody>
      </p:sp>
      <p:sp>
        <p:nvSpPr>
          <p:cNvPr id="17411" name="Content Placeholder 2"/>
          <p:cNvSpPr>
            <a:spLocks noGrp="1"/>
          </p:cNvSpPr>
          <p:nvPr>
            <p:ph idx="1"/>
          </p:nvPr>
        </p:nvSpPr>
        <p:spPr>
          <a:xfrm>
            <a:off x="1776414" y="1414464"/>
            <a:ext cx="8620125" cy="4821237"/>
          </a:xfrm>
        </p:spPr>
        <p:txBody>
          <a:bodyPr>
            <a:normAutofit fontScale="85000" lnSpcReduction="20000"/>
          </a:bodyPr>
          <a:lstStyle/>
          <a:p>
            <a:pPr>
              <a:defRPr/>
            </a:pPr>
            <a:r>
              <a:rPr lang="en-US" altLang="en-US" dirty="0"/>
              <a:t>Need for a different approach to treatment:</a:t>
            </a:r>
          </a:p>
          <a:p>
            <a:pPr lvl="1">
              <a:defRPr/>
            </a:pPr>
            <a:r>
              <a:rPr lang="en-US" altLang="en-US" dirty="0">
                <a:solidFill>
                  <a:schemeClr val="tx1"/>
                </a:solidFill>
              </a:rPr>
              <a:t>More comprehensive treatment models</a:t>
            </a:r>
          </a:p>
          <a:p>
            <a:pPr lvl="1">
              <a:defRPr/>
            </a:pPr>
            <a:r>
              <a:rPr lang="en-US" altLang="en-US" dirty="0">
                <a:solidFill>
                  <a:schemeClr val="tx1"/>
                </a:solidFill>
              </a:rPr>
              <a:t>Accommodate heterogeneity</a:t>
            </a:r>
          </a:p>
          <a:p>
            <a:pPr marL="0" indent="0">
              <a:buNone/>
              <a:defRPr/>
            </a:pPr>
            <a:endParaRPr lang="en-US" altLang="en-US" dirty="0" smtClean="0">
              <a:solidFill>
                <a:schemeClr val="tx1"/>
              </a:solidFill>
            </a:endParaRPr>
          </a:p>
          <a:p>
            <a:pPr>
              <a:defRPr/>
            </a:pPr>
            <a:r>
              <a:rPr lang="en-US" altLang="en-US" dirty="0"/>
              <a:t>Different approach to diagnosis and assessment:</a:t>
            </a:r>
          </a:p>
          <a:p>
            <a:pPr lvl="1">
              <a:defRPr/>
            </a:pPr>
            <a:r>
              <a:rPr lang="en-US" altLang="en-US" dirty="0" smtClean="0">
                <a:solidFill>
                  <a:schemeClr val="tx1"/>
                </a:solidFill>
              </a:rPr>
              <a:t>Limitations of traditional diagnoses</a:t>
            </a:r>
          </a:p>
          <a:p>
            <a:pPr lvl="1">
              <a:defRPr/>
            </a:pPr>
            <a:r>
              <a:rPr lang="en-US" altLang="en-US" dirty="0" smtClean="0">
                <a:solidFill>
                  <a:schemeClr val="tx1"/>
                </a:solidFill>
              </a:rPr>
              <a:t>Need to decompose personality disorder into components</a:t>
            </a:r>
          </a:p>
          <a:p>
            <a:pPr lvl="1">
              <a:defRPr/>
            </a:pPr>
            <a:r>
              <a:rPr lang="en-US" altLang="en-US" dirty="0" smtClean="0">
                <a:solidFill>
                  <a:schemeClr val="tx1"/>
                </a:solidFill>
              </a:rPr>
              <a:t>Assessment model: (</a:t>
            </a:r>
            <a:r>
              <a:rPr lang="en-US" altLang="en-US" dirty="0" err="1" smtClean="0">
                <a:solidFill>
                  <a:schemeClr val="tx1"/>
                </a:solidFill>
              </a:rPr>
              <a:t>Livesley</a:t>
            </a:r>
            <a:r>
              <a:rPr lang="en-US" altLang="en-US" dirty="0" smtClean="0">
                <a:solidFill>
                  <a:schemeClr val="tx1"/>
                </a:solidFill>
              </a:rPr>
              <a:t> &amp; </a:t>
            </a:r>
            <a:r>
              <a:rPr lang="en-US" altLang="en-US" dirty="0" err="1" smtClean="0">
                <a:solidFill>
                  <a:schemeClr val="tx1"/>
                </a:solidFill>
              </a:rPr>
              <a:t>Clarkin</a:t>
            </a:r>
            <a:r>
              <a:rPr lang="en-US" altLang="en-US" dirty="0" smtClean="0">
                <a:solidFill>
                  <a:schemeClr val="tx1"/>
                </a:solidFill>
              </a:rPr>
              <a:t>, in press)</a:t>
            </a:r>
          </a:p>
          <a:p>
            <a:pPr lvl="2">
              <a:defRPr/>
            </a:pPr>
            <a:r>
              <a:rPr lang="en-US" altLang="en-US" dirty="0" smtClean="0">
                <a:solidFill>
                  <a:schemeClr val="tx1"/>
                </a:solidFill>
              </a:rPr>
              <a:t>Severity</a:t>
            </a:r>
          </a:p>
          <a:p>
            <a:pPr lvl="2">
              <a:defRPr/>
            </a:pPr>
            <a:r>
              <a:rPr lang="en-US" altLang="en-US" dirty="0" smtClean="0">
                <a:solidFill>
                  <a:schemeClr val="tx1"/>
                </a:solidFill>
              </a:rPr>
              <a:t>Trait constellations</a:t>
            </a:r>
          </a:p>
          <a:p>
            <a:pPr lvl="2">
              <a:defRPr/>
            </a:pPr>
            <a:r>
              <a:rPr lang="en-US" altLang="en-US" dirty="0" smtClean="0">
                <a:solidFill>
                  <a:schemeClr val="tx1"/>
                </a:solidFill>
              </a:rPr>
              <a:t>Domains</a:t>
            </a:r>
          </a:p>
          <a:p>
            <a:pPr marL="914400" lvl="2" indent="0">
              <a:buNone/>
              <a:defRPr/>
            </a:pPr>
            <a:endParaRPr lang="en-US" altLang="en-US" dirty="0" smtClean="0">
              <a:solidFill>
                <a:schemeClr val="tx1"/>
              </a:solidFill>
            </a:endParaRPr>
          </a:p>
          <a:p>
            <a:pPr>
              <a:defRPr/>
            </a:pPr>
            <a:r>
              <a:rPr lang="en-US" altLang="en-US" dirty="0"/>
              <a:t>Research focus on what works for each domain:</a:t>
            </a:r>
          </a:p>
          <a:p>
            <a:pPr lvl="1">
              <a:defRPr/>
            </a:pPr>
            <a:r>
              <a:rPr lang="en-US" altLang="en-US" dirty="0" smtClean="0">
                <a:solidFill>
                  <a:schemeClr val="tx1"/>
                </a:solidFill>
              </a:rPr>
              <a:t>Less focus on comparative trials of different therapies</a:t>
            </a:r>
          </a:p>
          <a:p>
            <a:pPr lvl="1">
              <a:defRPr/>
            </a:pPr>
            <a:r>
              <a:rPr lang="en-US" altLang="en-US" dirty="0" smtClean="0">
                <a:solidFill>
                  <a:schemeClr val="tx1"/>
                </a:solidFill>
              </a:rPr>
              <a:t>More attention to what works for each domain and sub-domain</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899625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648075" y="188913"/>
            <a:ext cx="6280150" cy="385762"/>
          </a:xfrm>
        </p:spPr>
        <p:txBody>
          <a:bodyPr/>
          <a:lstStyle/>
          <a:p>
            <a:pPr eaLnBrk="1" hangingPunct="1"/>
            <a:r>
              <a:rPr lang="en-GB" altLang="en-US" sz="2400"/>
              <a:t>First Principles: Definition of Personality Disorder</a:t>
            </a:r>
          </a:p>
        </p:txBody>
      </p:sp>
      <p:sp>
        <p:nvSpPr>
          <p:cNvPr id="38915" name="Content Placeholder 2"/>
          <p:cNvSpPr>
            <a:spLocks noGrp="1"/>
          </p:cNvSpPr>
          <p:nvPr>
            <p:ph idx="1"/>
          </p:nvPr>
        </p:nvSpPr>
        <p:spPr>
          <a:xfrm>
            <a:off x="1981200" y="908050"/>
            <a:ext cx="8229600" cy="603250"/>
          </a:xfrm>
        </p:spPr>
        <p:txBody>
          <a:bodyPr rtlCol="0">
            <a:noAutofit/>
          </a:bodyPr>
          <a:lstStyle/>
          <a:p>
            <a:pPr marL="342877" indent="-342877" defTabSz="914337">
              <a:buFont typeface="Courier New" pitchFamily="49" charset="0"/>
              <a:buChar char="o"/>
              <a:defRPr/>
            </a:pPr>
            <a:r>
              <a:rPr lang="en-GB" sz="1800" dirty="0">
                <a:solidFill>
                  <a:schemeClr val="tx1">
                    <a:lumMod val="75000"/>
                    <a:lumOff val="25000"/>
                  </a:schemeClr>
                </a:solidFill>
              </a:rPr>
              <a:t>The failure to achieve adaptive solutions to life tasks, involving one or more of the following:</a:t>
            </a:r>
          </a:p>
        </p:txBody>
      </p:sp>
      <p:sp>
        <p:nvSpPr>
          <p:cNvPr id="20484" name="TextBox 3"/>
          <p:cNvSpPr txBox="1">
            <a:spLocks noChangeArrowheads="1"/>
          </p:cNvSpPr>
          <p:nvPr/>
        </p:nvSpPr>
        <p:spPr bwMode="auto">
          <a:xfrm>
            <a:off x="2855913" y="1657350"/>
            <a:ext cx="6553200" cy="313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7" rIns="91433" bIns="45717">
            <a:spAutoFit/>
          </a:bodyPr>
          <a:lstStyle>
            <a:lvl1pPr marL="341313" indent="-341313">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buFont typeface="MyriaMM"/>
              <a:buAutoNum type="arabicParenR"/>
            </a:pPr>
            <a:r>
              <a:rPr lang="en-GB" altLang="en-US"/>
              <a:t>Failure to achieve stable and integrated representations of self and others</a:t>
            </a:r>
          </a:p>
          <a:p>
            <a:pPr eaLnBrk="1" hangingPunct="1">
              <a:buFont typeface="MyriaMM"/>
              <a:buAutoNum type="arabicParenR"/>
            </a:pPr>
            <a:endParaRPr lang="en-GB" altLang="en-US"/>
          </a:p>
          <a:p>
            <a:pPr eaLnBrk="1" hangingPunct="1">
              <a:buFont typeface="MyriaMM"/>
              <a:buAutoNum type="arabicParenR"/>
            </a:pPr>
            <a:r>
              <a:rPr lang="en-GB" altLang="en-US"/>
              <a:t>Interpersonal dysfunction characterised by the failure to develop the capacity for intimacy, to function adaptively as an attachment figure and/or establish the capacity for affiliative relationships</a:t>
            </a:r>
          </a:p>
          <a:p>
            <a:pPr eaLnBrk="1" hangingPunct="1">
              <a:buFont typeface="MyriaMM"/>
              <a:buAutoNum type="arabicParenR"/>
            </a:pPr>
            <a:endParaRPr lang="en-GB" altLang="en-US"/>
          </a:p>
          <a:p>
            <a:pPr eaLnBrk="1" hangingPunct="1">
              <a:buFont typeface="MyriaMM"/>
              <a:buAutoNum type="arabicParenR"/>
            </a:pPr>
            <a:r>
              <a:rPr lang="en-GB" altLang="en-US"/>
              <a:t>The failure to function adaptively in social groupings as indicated by the failure to develop the capacity for pro-social behaviour and/or cooperative relationships</a:t>
            </a:r>
          </a:p>
        </p:txBody>
      </p:sp>
      <p:sp>
        <p:nvSpPr>
          <p:cNvPr id="20485" name="TextBox 4"/>
          <p:cNvSpPr txBox="1">
            <a:spLocks noChangeArrowheads="1"/>
          </p:cNvSpPr>
          <p:nvPr/>
        </p:nvSpPr>
        <p:spPr bwMode="auto">
          <a:xfrm>
            <a:off x="2208214" y="4652964"/>
            <a:ext cx="813593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7" rIns="91433" bIns="45717">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a:t>However:</a:t>
            </a:r>
          </a:p>
          <a:p>
            <a:pPr eaLnBrk="1" hangingPunct="1"/>
            <a:r>
              <a:rPr lang="en-GB" altLang="en-US"/>
              <a:t>	These are only indicative when </a:t>
            </a:r>
            <a:r>
              <a:rPr lang="en-GB" altLang="en-US" i="1"/>
              <a:t>enduring</a:t>
            </a:r>
            <a:r>
              <a:rPr lang="en-GB" altLang="en-US"/>
              <a:t> and are not arising as a consequence of a pervasive mental state disorder</a:t>
            </a:r>
          </a:p>
          <a:p>
            <a:pPr eaLnBrk="1" hangingPunct="1"/>
            <a:endParaRPr lang="en-GB" altLang="en-US"/>
          </a:p>
          <a:p>
            <a:pPr algn="ctr" eaLnBrk="1" hangingPunct="1"/>
            <a:r>
              <a:rPr lang="en-GB" altLang="en-US" b="1"/>
              <a:t>The main aim of treatment therefore becomes improving adaptive functioning</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3475406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3648075" y="188913"/>
            <a:ext cx="6280150" cy="385762"/>
          </a:xfrm>
        </p:spPr>
        <p:txBody>
          <a:bodyPr/>
          <a:lstStyle/>
          <a:p>
            <a:pPr eaLnBrk="1" hangingPunct="1"/>
            <a:r>
              <a:rPr lang="en-GB" altLang="en-US" sz="2800"/>
              <a:t>DSM 5 PD Working Group</a:t>
            </a:r>
          </a:p>
        </p:txBody>
      </p:sp>
      <p:sp>
        <p:nvSpPr>
          <p:cNvPr id="3" name="Content Placeholder 2"/>
          <p:cNvSpPr>
            <a:spLocks noGrp="1"/>
          </p:cNvSpPr>
          <p:nvPr>
            <p:ph idx="1"/>
          </p:nvPr>
        </p:nvSpPr>
        <p:spPr>
          <a:xfrm>
            <a:off x="1776414" y="1052514"/>
            <a:ext cx="8620125" cy="5183187"/>
          </a:xfrm>
        </p:spPr>
        <p:txBody>
          <a:bodyPr rtlCol="0">
            <a:normAutofit fontScale="92500" lnSpcReduction="20000"/>
          </a:bodyPr>
          <a:lstStyle/>
          <a:p>
            <a:pPr marL="0" indent="0" defTabSz="914337">
              <a:buNone/>
              <a:defRPr/>
            </a:pPr>
            <a:r>
              <a:rPr lang="en-GB" dirty="0">
                <a:solidFill>
                  <a:schemeClr val="tx1">
                    <a:lumMod val="85000"/>
                    <a:lumOff val="15000"/>
                  </a:schemeClr>
                </a:solidFill>
              </a:rPr>
              <a:t>The DSM-5 Personality and Personality Disorder Working Group accordingly proposed to define personality pathology in terms of “self” and “interpersonal” functioning (Skodol, 2012), and noted that “impairment in self and interpersonal functioning has been recognised by reviewers of the proposed DSM-5 model to be consistent with multiple theories of PD” (Bender et al., 2011, p341.) </a:t>
            </a:r>
          </a:p>
          <a:p>
            <a:pPr marL="0" indent="0" defTabSz="914337">
              <a:buNone/>
              <a:defRPr/>
            </a:pPr>
            <a:endParaRPr lang="en-GB" dirty="0" smtClean="0">
              <a:solidFill>
                <a:schemeClr val="tx1">
                  <a:lumMod val="85000"/>
                  <a:lumOff val="15000"/>
                </a:schemeClr>
              </a:solidFill>
            </a:endParaRPr>
          </a:p>
          <a:p>
            <a:pPr marL="0" indent="0" defTabSz="914337">
              <a:buNone/>
              <a:defRPr/>
            </a:pPr>
            <a:r>
              <a:rPr lang="en-GB" dirty="0">
                <a:solidFill>
                  <a:schemeClr val="tx1">
                    <a:lumMod val="85000"/>
                    <a:lumOff val="15000"/>
                  </a:schemeClr>
                </a:solidFill>
              </a:rPr>
              <a:t>As the specific elements of these “substrates of personality psychopathology” (APA, 2012) involve how individuals think about themselves and others and how they relate to others, the proposal implies that the core features of personality pathology are </a:t>
            </a:r>
            <a:r>
              <a:rPr lang="en-GB" b="1" dirty="0">
                <a:solidFill>
                  <a:schemeClr val="tx1">
                    <a:lumMod val="85000"/>
                    <a:lumOff val="15000"/>
                  </a:schemeClr>
                </a:solidFill>
              </a:rPr>
              <a:t>interpersonal. </a:t>
            </a:r>
          </a:p>
          <a:p>
            <a:pPr marL="0" indent="0" defTabSz="914337">
              <a:buNone/>
              <a:defRPr/>
            </a:pPr>
            <a:endParaRPr lang="en-GB" sz="1200" b="1" dirty="0">
              <a:solidFill>
                <a:schemeClr val="tx1">
                  <a:lumMod val="85000"/>
                  <a:lumOff val="15000"/>
                </a:schemeClr>
              </a:solidFill>
            </a:endParaRPr>
          </a:p>
          <a:p>
            <a:pPr marL="0" indent="0" defTabSz="914337">
              <a:buNone/>
              <a:defRPr/>
            </a:pPr>
            <a:r>
              <a:rPr lang="en-GB" dirty="0">
                <a:solidFill>
                  <a:schemeClr val="tx1">
                    <a:lumMod val="85000"/>
                    <a:lumOff val="15000"/>
                  </a:schemeClr>
                </a:solidFill>
              </a:rPr>
              <a:t>Somewhat more explicitly, the DSM-5 website identified “social processes” (Sanislow et al., 2010) as the most relevant broad domain of research (</a:t>
            </a:r>
            <a:r>
              <a:rPr lang="en-GB" b="1" dirty="0">
                <a:solidFill>
                  <a:schemeClr val="tx1">
                    <a:lumMod val="85000"/>
                    <a:lumOff val="15000"/>
                  </a:schemeClr>
                </a:solidFill>
              </a:rPr>
              <a:t>assessment and treatment</a:t>
            </a:r>
            <a:r>
              <a:rPr lang="en-GB" dirty="0">
                <a:solidFill>
                  <a:schemeClr val="tx1">
                    <a:lumMod val="85000"/>
                    <a:lumOff val="15000"/>
                  </a:schemeClr>
                </a:solidFill>
              </a:rPr>
              <a:t>) for personality pathology.</a:t>
            </a:r>
          </a:p>
          <a:p>
            <a:pPr marL="0" indent="0" defTabSz="914337">
              <a:buNone/>
              <a:defRPr/>
            </a:pPr>
            <a:endParaRPr lang="en-GB" sz="1800" dirty="0">
              <a:solidFill>
                <a:schemeClr val="tx1">
                  <a:lumMod val="85000"/>
                  <a:lumOff val="15000"/>
                </a:schemeClr>
              </a:solidFill>
            </a:endParaRPr>
          </a:p>
          <a:p>
            <a:pPr marL="0" indent="0" algn="r" defTabSz="914337">
              <a:buNone/>
              <a:defRPr/>
            </a:pPr>
            <a:r>
              <a:rPr lang="en-GB" sz="1800" b="1" dirty="0">
                <a:solidFill>
                  <a:schemeClr val="tx1">
                    <a:lumMod val="85000"/>
                    <a:lumOff val="15000"/>
                  </a:schemeClr>
                </a:solidFill>
              </a:rPr>
              <a:t>Hopwood, C, J, Wright, A, G, C, Ansell, E, B &amp; Pincus, A, L (2013)</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5944641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a:xfrm>
            <a:off x="3648075" y="188913"/>
            <a:ext cx="6280150" cy="385762"/>
          </a:xfrm>
        </p:spPr>
        <p:txBody>
          <a:bodyPr/>
          <a:lstStyle/>
          <a:p>
            <a:pPr eaLnBrk="1" hangingPunct="1"/>
            <a:r>
              <a:rPr lang="en-GB" altLang="en-US" sz="1800"/>
              <a:t>General Features of Personality and its Disorder</a:t>
            </a:r>
          </a:p>
        </p:txBody>
      </p:sp>
      <p:sp>
        <p:nvSpPr>
          <p:cNvPr id="39939" name="Content Placeholder 4"/>
          <p:cNvSpPr>
            <a:spLocks noGrp="1"/>
          </p:cNvSpPr>
          <p:nvPr>
            <p:ph idx="1"/>
          </p:nvPr>
        </p:nvSpPr>
        <p:spPr>
          <a:xfrm>
            <a:off x="1776414" y="1414464"/>
            <a:ext cx="8620125" cy="4821237"/>
          </a:xfrm>
        </p:spPr>
        <p:txBody>
          <a:bodyPr rtlCol="0">
            <a:normAutofit/>
          </a:bodyPr>
          <a:lstStyle/>
          <a:p>
            <a:pPr marL="0" indent="0" defTabSz="914337">
              <a:buNone/>
              <a:defRPr/>
            </a:pPr>
            <a:r>
              <a:rPr lang="en-US" sz="2800" dirty="0">
                <a:solidFill>
                  <a:schemeClr val="tx1">
                    <a:lumMod val="75000"/>
                    <a:lumOff val="25000"/>
                  </a:schemeClr>
                </a:solidFill>
              </a:rPr>
              <a:t>Difficulty:</a:t>
            </a:r>
          </a:p>
          <a:p>
            <a:pPr marL="342877" indent="-342877" defTabSz="914337">
              <a:defRPr/>
            </a:pPr>
            <a:endParaRPr lang="en-GB" dirty="0">
              <a:solidFill>
                <a:schemeClr val="tx1">
                  <a:lumMod val="75000"/>
                  <a:lumOff val="25000"/>
                </a:schemeClr>
              </a:solidFill>
            </a:endParaRPr>
          </a:p>
          <a:p>
            <a:pPr marL="342877" indent="-342877" defTabSz="914337">
              <a:defRPr/>
            </a:pPr>
            <a:r>
              <a:rPr lang="en-GB" dirty="0">
                <a:solidFill>
                  <a:schemeClr val="tx1">
                    <a:lumMod val="75000"/>
                    <a:lumOff val="25000"/>
                  </a:schemeClr>
                </a:solidFill>
              </a:rPr>
              <a:t> Achieving a coherent sense of self (intrapersonal failure)    </a:t>
            </a:r>
          </a:p>
          <a:p>
            <a:pPr marL="342877" indent="-342877" defTabSz="914337">
              <a:defRPr/>
            </a:pPr>
            <a:endParaRPr lang="en-GB" dirty="0">
              <a:solidFill>
                <a:schemeClr val="tx1">
                  <a:lumMod val="75000"/>
                  <a:lumOff val="25000"/>
                </a:schemeClr>
              </a:solidFill>
            </a:endParaRPr>
          </a:p>
          <a:p>
            <a:pPr marL="342877" indent="-342877" defTabSz="914337">
              <a:defRPr/>
            </a:pPr>
            <a:r>
              <a:rPr lang="en-GB" dirty="0">
                <a:solidFill>
                  <a:schemeClr val="tx1">
                    <a:lumMod val="75000"/>
                    <a:lumOff val="25000"/>
                  </a:schemeClr>
                </a:solidFill>
              </a:rPr>
              <a:t>Developing intimacy in interpersonal relationships  (interpersonal failure) </a:t>
            </a:r>
          </a:p>
          <a:p>
            <a:pPr marL="342877" indent="-342877" defTabSz="914337">
              <a:defRPr/>
            </a:pPr>
            <a:endParaRPr lang="en-GB" dirty="0">
              <a:solidFill>
                <a:schemeClr val="tx1">
                  <a:lumMod val="75000"/>
                  <a:lumOff val="25000"/>
                </a:schemeClr>
              </a:solidFill>
            </a:endParaRPr>
          </a:p>
          <a:p>
            <a:pPr marL="342877" indent="-342877" defTabSz="914337">
              <a:defRPr/>
            </a:pPr>
            <a:r>
              <a:rPr lang="en-GB" dirty="0">
                <a:solidFill>
                  <a:schemeClr val="tx1">
                    <a:lumMod val="75000"/>
                    <a:lumOff val="25000"/>
                  </a:schemeClr>
                </a:solidFill>
              </a:rPr>
              <a:t>Behaving pro-socially ( social group failure)</a:t>
            </a:r>
            <a:br>
              <a:rPr lang="en-GB" dirty="0">
                <a:solidFill>
                  <a:schemeClr val="tx1">
                    <a:lumMod val="75000"/>
                    <a:lumOff val="25000"/>
                  </a:schemeClr>
                </a:solidFill>
              </a:rPr>
            </a:br>
            <a:endParaRPr lang="en-GB" dirty="0">
              <a:solidFill>
                <a:schemeClr val="tx1">
                  <a:lumMod val="75000"/>
                  <a:lumOff val="25000"/>
                </a:schemeClr>
              </a:solidFill>
            </a:endParaRPr>
          </a:p>
          <a:p>
            <a:pPr marL="342877" indent="-342877" defTabSz="914337">
              <a:defRPr/>
            </a:pPr>
            <a:endParaRPr lang="en-GB" dirty="0" smtClean="0">
              <a:solidFill>
                <a:schemeClr val="tx1">
                  <a:lumMod val="75000"/>
                  <a:lumOff val="25000"/>
                </a:schemeClr>
              </a:solidFill>
            </a:endParaRPr>
          </a:p>
          <a:p>
            <a:pPr marL="342877" indent="-342877" algn="r" defTabSz="914337">
              <a:buNone/>
              <a:defRPr/>
            </a:pPr>
            <a:r>
              <a:rPr lang="en-GB" dirty="0" smtClean="0">
                <a:solidFill>
                  <a:schemeClr val="tx1">
                    <a:lumMod val="75000"/>
                    <a:lumOff val="25000"/>
                  </a:schemeClr>
                </a:solidFill>
              </a:rPr>
              <a:t>                                   </a:t>
            </a:r>
            <a:r>
              <a:rPr lang="en-GB" sz="1800" dirty="0">
                <a:solidFill>
                  <a:schemeClr val="tx1">
                    <a:lumMod val="75000"/>
                    <a:lumOff val="25000"/>
                  </a:schemeClr>
                </a:solidFill>
              </a:rPr>
              <a:t>                                 Sarkar &amp; Duggan, 2010</a:t>
            </a:r>
            <a:r>
              <a:rPr lang="en-GB" dirty="0" smtClean="0">
                <a:solidFill>
                  <a:schemeClr val="tx1">
                    <a:lumMod val="75000"/>
                    <a:lumOff val="25000"/>
                  </a:schemeClr>
                </a:solidFill>
              </a:rPr>
              <a:t>                                                        </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8727402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719513" y="188913"/>
            <a:ext cx="6280150" cy="385762"/>
          </a:xfrm>
        </p:spPr>
        <p:txBody>
          <a:bodyPr/>
          <a:lstStyle/>
          <a:p>
            <a:r>
              <a:rPr lang="en-GB" altLang="en-US" sz="2400"/>
              <a:t>Emerging conceptions of Personality Disorder</a:t>
            </a:r>
          </a:p>
        </p:txBody>
      </p:sp>
      <p:sp>
        <p:nvSpPr>
          <p:cNvPr id="23555" name="Content Placeholder 2"/>
          <p:cNvSpPr>
            <a:spLocks noGrp="1"/>
          </p:cNvSpPr>
          <p:nvPr>
            <p:ph idx="1"/>
          </p:nvPr>
        </p:nvSpPr>
        <p:spPr>
          <a:xfrm>
            <a:off x="1774825" y="1052514"/>
            <a:ext cx="8642350" cy="5184775"/>
          </a:xfrm>
        </p:spPr>
        <p:txBody>
          <a:bodyPr>
            <a:normAutofit fontScale="92500" lnSpcReduction="20000"/>
          </a:bodyPr>
          <a:lstStyle/>
          <a:p>
            <a:pPr>
              <a:buFont typeface="Wingdings" panose="05000000000000000000" pitchFamily="2" charset="2"/>
              <a:buNone/>
            </a:pPr>
            <a:r>
              <a:rPr lang="en-GB" altLang="en-US" sz="2400"/>
              <a:t>Emphasis on common features:</a:t>
            </a:r>
          </a:p>
          <a:p>
            <a:pPr lvl="1"/>
            <a:r>
              <a:rPr lang="en-GB" altLang="en-US" sz="2400"/>
              <a:t>Chronic interpersonal dysfunction</a:t>
            </a:r>
          </a:p>
          <a:p>
            <a:pPr lvl="1"/>
            <a:r>
              <a:rPr lang="en-GB" altLang="en-US" sz="2400"/>
              <a:t>Self or identity pathology</a:t>
            </a:r>
          </a:p>
          <a:p>
            <a:pPr lvl="1"/>
            <a:endParaRPr lang="en-GB" altLang="en-US" sz="2400"/>
          </a:p>
          <a:p>
            <a:pPr lvl="1">
              <a:buFont typeface="Arial" panose="020B0604020202020204" pitchFamily="34" charset="0"/>
              <a:buNone/>
            </a:pPr>
            <a:r>
              <a:rPr lang="en-GB" altLang="en-US" sz="2400"/>
              <a:t>This suggests that treatment needs to include some common elements for use with all patients- common pathway of care</a:t>
            </a:r>
          </a:p>
          <a:p>
            <a:pPr lvl="1">
              <a:buFont typeface="Arial" panose="020B0604020202020204" pitchFamily="34" charset="0"/>
              <a:buNone/>
            </a:pPr>
            <a:endParaRPr lang="en-GB" altLang="en-US" sz="2400"/>
          </a:p>
          <a:p>
            <a:pPr lvl="1"/>
            <a:r>
              <a:rPr lang="en-GB" altLang="en-US" sz="2000"/>
              <a:t>Considerable heterogeneity</a:t>
            </a:r>
          </a:p>
          <a:p>
            <a:pPr lvl="1"/>
            <a:r>
              <a:rPr lang="en-GB" altLang="en-US" sz="2000"/>
              <a:t>Underestimated by current therapies</a:t>
            </a:r>
          </a:p>
          <a:p>
            <a:pPr lvl="1"/>
            <a:r>
              <a:rPr lang="en-GB" altLang="en-US" sz="2000"/>
              <a:t>Between individuals – individual differences in trait and severity</a:t>
            </a:r>
          </a:p>
          <a:p>
            <a:pPr lvl="1"/>
            <a:r>
              <a:rPr lang="en-GB" altLang="en-US" sz="2000"/>
              <a:t>Within individual – pathology covers different domains that may require different treatment methods</a:t>
            </a:r>
          </a:p>
          <a:p>
            <a:pPr lvl="1">
              <a:buFont typeface="Arial" panose="020B0604020202020204" pitchFamily="34" charset="0"/>
              <a:buNone/>
            </a:pPr>
            <a:r>
              <a:rPr lang="en-GB" altLang="en-US" sz="2000"/>
              <a:t>								Livesley (2014)</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8473716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648075" y="188913"/>
            <a:ext cx="6280150" cy="385762"/>
          </a:xfrm>
        </p:spPr>
        <p:txBody>
          <a:bodyPr/>
          <a:lstStyle/>
          <a:p>
            <a:pPr eaLnBrk="1" hangingPunct="1"/>
            <a:r>
              <a:rPr lang="en-GB" altLang="en-US" sz="1800"/>
              <a:t>The Interpersonal Domain</a:t>
            </a:r>
          </a:p>
        </p:txBody>
      </p:sp>
      <p:sp>
        <p:nvSpPr>
          <p:cNvPr id="24579" name="AutoShape 5" descr="http://istitutodiplomatico.files.wordpress.com/2013/05/team-building-6.jpg"/>
          <p:cNvSpPr>
            <a:spLocks noChangeAspect="1" noChangeArrowheads="1"/>
          </p:cNvSpPr>
          <p:nvPr/>
        </p:nvSpPr>
        <p:spPr bwMode="auto">
          <a:xfrm>
            <a:off x="158750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7" rIns="91433" bIns="45717"/>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GB" altLang="en-US"/>
          </a:p>
        </p:txBody>
      </p:sp>
      <p:pic>
        <p:nvPicPr>
          <p:cNvPr id="24580" name="Picture 7" descr="http://undiscoveredserbia.com/wp-content/uploads/2013/07/Team-build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7289" y="1196975"/>
            <a:ext cx="7337425"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8399133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719513" y="115888"/>
            <a:ext cx="5759450" cy="576262"/>
          </a:xfrm>
        </p:spPr>
        <p:txBody>
          <a:bodyPr/>
          <a:lstStyle/>
          <a:p>
            <a:pPr eaLnBrk="1" hangingPunct="1"/>
            <a:r>
              <a:rPr lang="en-GB" altLang="en-US" smtClean="0"/>
              <a:t>The Interpersonal Paradigm</a:t>
            </a:r>
          </a:p>
        </p:txBody>
      </p:sp>
      <p:sp>
        <p:nvSpPr>
          <p:cNvPr id="45059" name="Content Placeholder 2"/>
          <p:cNvSpPr>
            <a:spLocks noGrp="1"/>
          </p:cNvSpPr>
          <p:nvPr>
            <p:ph idx="1"/>
          </p:nvPr>
        </p:nvSpPr>
        <p:spPr>
          <a:xfrm>
            <a:off x="4368800" y="2206625"/>
            <a:ext cx="3454400" cy="2878138"/>
          </a:xfrm>
        </p:spPr>
        <p:txBody>
          <a:bodyPr rtlCol="0">
            <a:normAutofit lnSpcReduction="10000"/>
          </a:bodyPr>
          <a:lstStyle/>
          <a:p>
            <a:pPr marL="342877" indent="-342877" defTabSz="914337">
              <a:defRPr/>
            </a:pPr>
            <a:r>
              <a:rPr lang="en-GB" sz="2400" dirty="0">
                <a:solidFill>
                  <a:schemeClr val="tx1">
                    <a:lumMod val="75000"/>
                    <a:lumOff val="25000"/>
                  </a:schemeClr>
                </a:solidFill>
              </a:rPr>
              <a:t>Sullivan, H.S. (1953)</a:t>
            </a:r>
          </a:p>
          <a:p>
            <a:pPr marL="342877" indent="-342877" defTabSz="914337">
              <a:defRPr/>
            </a:pPr>
            <a:r>
              <a:rPr lang="en-GB" sz="2400" dirty="0">
                <a:solidFill>
                  <a:schemeClr val="tx1">
                    <a:lumMod val="75000"/>
                    <a:lumOff val="25000"/>
                  </a:schemeClr>
                </a:solidFill>
              </a:rPr>
              <a:t>Leary, T. (1957)</a:t>
            </a:r>
          </a:p>
          <a:p>
            <a:pPr marL="342877" indent="-342877" defTabSz="914337">
              <a:defRPr/>
            </a:pPr>
            <a:r>
              <a:rPr lang="en-GB" sz="2400" dirty="0">
                <a:solidFill>
                  <a:schemeClr val="tx1">
                    <a:lumMod val="75000"/>
                    <a:lumOff val="25000"/>
                  </a:schemeClr>
                </a:solidFill>
              </a:rPr>
              <a:t>Safran, J.D. (1990)</a:t>
            </a:r>
          </a:p>
          <a:p>
            <a:pPr marL="342877" indent="-342877" defTabSz="914337">
              <a:defRPr/>
            </a:pPr>
            <a:r>
              <a:rPr lang="en-GB" sz="2400" dirty="0">
                <a:solidFill>
                  <a:schemeClr val="tx1">
                    <a:lumMod val="75000"/>
                    <a:lumOff val="25000"/>
                  </a:schemeClr>
                </a:solidFill>
              </a:rPr>
              <a:t>Keisler, D.J.  (1996)</a:t>
            </a:r>
          </a:p>
          <a:p>
            <a:pPr marL="342877" indent="-342877" defTabSz="914337">
              <a:defRPr/>
            </a:pPr>
            <a:r>
              <a:rPr lang="en-GB" sz="2400" dirty="0">
                <a:solidFill>
                  <a:schemeClr val="tx1">
                    <a:lumMod val="75000"/>
                    <a:lumOff val="25000"/>
                  </a:schemeClr>
                </a:solidFill>
              </a:rPr>
              <a:t>Benjamin, L. (1996)</a:t>
            </a:r>
          </a:p>
          <a:p>
            <a:pPr marL="342877" indent="-342877" defTabSz="914337">
              <a:defRPr/>
            </a:pPr>
            <a:r>
              <a:rPr lang="en-GB" sz="2400" dirty="0">
                <a:solidFill>
                  <a:schemeClr val="tx1">
                    <a:lumMod val="75000"/>
                    <a:lumOff val="25000"/>
                  </a:schemeClr>
                </a:solidFill>
              </a:rPr>
              <a:t>Pincus, A.L. (2006)</a:t>
            </a:r>
          </a:p>
          <a:p>
            <a:pPr marL="342877" indent="-342877" defTabSz="914337">
              <a:defRPr/>
            </a:pPr>
            <a:endParaRPr lang="en-GB" sz="2400" dirty="0">
              <a:solidFill>
                <a:schemeClr val="tx1">
                  <a:lumMod val="75000"/>
                  <a:lumOff val="25000"/>
                </a:schemeClr>
              </a:solidFill>
            </a:endParaRPr>
          </a:p>
          <a:p>
            <a:pPr marL="342877" indent="-342877" defTabSz="914337">
              <a:defRPr/>
            </a:pPr>
            <a:endParaRPr lang="en-GB" sz="2400" dirty="0">
              <a:solidFill>
                <a:schemeClr val="tx1">
                  <a:lumMod val="75000"/>
                  <a:lumOff val="25000"/>
                </a:schemeClr>
              </a:solidFill>
            </a:endParaRP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34129801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648075" y="188913"/>
            <a:ext cx="6280150" cy="385762"/>
          </a:xfrm>
        </p:spPr>
        <p:txBody>
          <a:bodyPr/>
          <a:lstStyle/>
          <a:p>
            <a:pPr eaLnBrk="1" hangingPunct="1"/>
            <a:r>
              <a:rPr lang="en-GB" altLang="en-US" sz="2800">
                <a:latin typeface="Arial" panose="020B0604020202020204" pitchFamily="34" charset="0"/>
                <a:cs typeface="Arial" panose="020B0604020202020204" pitchFamily="34" charset="0"/>
              </a:rPr>
              <a:t>What is Social Therapy?</a:t>
            </a:r>
            <a:endParaRPr lang="en-GB" altLang="en-US" sz="2800"/>
          </a:p>
        </p:txBody>
      </p:sp>
      <p:sp>
        <p:nvSpPr>
          <p:cNvPr id="27651" name="Content Placeholder 2"/>
          <p:cNvSpPr>
            <a:spLocks noGrp="1"/>
          </p:cNvSpPr>
          <p:nvPr>
            <p:ph idx="1"/>
          </p:nvPr>
        </p:nvSpPr>
        <p:spPr>
          <a:xfrm>
            <a:off x="1776414" y="1414464"/>
            <a:ext cx="8620125" cy="4821237"/>
          </a:xfrm>
        </p:spPr>
        <p:txBody>
          <a:bodyPr/>
          <a:lstStyle/>
          <a:p>
            <a:pPr eaLnBrk="1" hangingPunct="1"/>
            <a:r>
              <a:rPr lang="en-GB" altLang="en-US">
                <a:latin typeface="Arial" panose="020B0604020202020204" pitchFamily="34" charset="0"/>
                <a:cs typeface="Arial" panose="020B0604020202020204" pitchFamily="34" charset="0"/>
              </a:rPr>
              <a:t>Social therapy is the methodical management of the living environment of a group of clients directed towards reaching the treatment targets of this group – and conceived as a means of achieving the treatment targets of the individual client within a functional unit, usually in a clinical treatment setting. </a:t>
            </a:r>
            <a:r>
              <a:rPr lang="en-GB" altLang="en-US" u="sng">
                <a:latin typeface="Arial" panose="020B0604020202020204" pitchFamily="34" charset="0"/>
                <a:cs typeface="Arial" panose="020B0604020202020204" pitchFamily="34" charset="0"/>
                <a:hlinkClick r:id="rId2"/>
              </a:rPr>
              <a:t>http://www.centrum45.nl/ukdef/htm</a:t>
            </a:r>
            <a:endParaRPr lang="en-US" altLang="en-US">
              <a:latin typeface="Arial" panose="020B0604020202020204" pitchFamily="34" charset="0"/>
              <a:cs typeface="Arial" panose="020B0604020202020204" pitchFamily="34" charset="0"/>
            </a:endParaRPr>
          </a:p>
          <a:p>
            <a:pPr eaLnBrk="1" hangingPunct="1">
              <a:buFontTx/>
              <a:buNone/>
            </a:pPr>
            <a:endParaRPr lang="en-US"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The daily living environment of the clients within the clinical system is seen as an instrument of treatment.</a:t>
            </a:r>
            <a:endParaRPr lang="en-US" altLang="en-US">
              <a:latin typeface="Arial" panose="020B0604020202020204" pitchFamily="34" charset="0"/>
              <a:cs typeface="Arial" panose="020B0604020202020204" pitchFamily="34" charset="0"/>
            </a:endParaRPr>
          </a:p>
          <a:p>
            <a:pPr eaLnBrk="1" hangingPunct="1">
              <a:buFontTx/>
              <a:buNone/>
            </a:pPr>
            <a:endParaRPr lang="en-US" altLang="en-US">
              <a:latin typeface="Arial" panose="020B0604020202020204" pitchFamily="34" charset="0"/>
              <a:cs typeface="Arial" panose="020B0604020202020204" pitchFamily="34" charset="0"/>
            </a:endParaRPr>
          </a:p>
          <a:p>
            <a:pPr eaLnBrk="1" hangingPunct="1"/>
            <a:r>
              <a:rPr lang="en-GB" altLang="en-US">
                <a:latin typeface="Arial" panose="020B0604020202020204" pitchFamily="34" charset="0"/>
                <a:cs typeface="Arial" panose="020B0604020202020204" pitchFamily="34" charset="0"/>
              </a:rPr>
              <a:t>Social therapy in some ways is patterned after human development model.</a:t>
            </a:r>
            <a:endParaRPr lang="en-US" altLang="en-US">
              <a:latin typeface="Arial" panose="020B0604020202020204" pitchFamily="34" charset="0"/>
              <a:cs typeface="Arial" panose="020B0604020202020204" pitchFamily="34" charset="0"/>
            </a:endParaRPr>
          </a:p>
          <a:p>
            <a:pPr eaLnBrk="1" hangingPunct="1"/>
            <a:endParaRPr lang="en-GB" altLang="en-US" smtClean="0"/>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4676748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3648075" y="188913"/>
            <a:ext cx="6280150" cy="385762"/>
          </a:xfrm>
        </p:spPr>
        <p:txBody>
          <a:bodyPr/>
          <a:lstStyle/>
          <a:p>
            <a:pPr eaLnBrk="1" hangingPunct="1"/>
            <a:r>
              <a:rPr lang="en-GB" altLang="en-US" sz="2800">
                <a:latin typeface="Arial" panose="020B0604020202020204" pitchFamily="34" charset="0"/>
                <a:cs typeface="Arial" panose="020B0604020202020204" pitchFamily="34" charset="0"/>
              </a:rPr>
              <a:t>What is Social Therapy?</a:t>
            </a:r>
            <a:endParaRPr lang="en-GB" altLang="en-US" sz="2800"/>
          </a:p>
        </p:txBody>
      </p:sp>
      <p:sp>
        <p:nvSpPr>
          <p:cNvPr id="50179" name="Content Placeholder 2"/>
          <p:cNvSpPr>
            <a:spLocks noGrp="1"/>
          </p:cNvSpPr>
          <p:nvPr>
            <p:ph idx="1"/>
          </p:nvPr>
        </p:nvSpPr>
        <p:spPr>
          <a:xfrm>
            <a:off x="1776414" y="1414464"/>
            <a:ext cx="8620125" cy="4821237"/>
          </a:xfrm>
        </p:spPr>
        <p:txBody>
          <a:bodyPr rtlCol="0">
            <a:normAutofit/>
          </a:bodyPr>
          <a:lstStyle/>
          <a:p>
            <a:pPr marL="342877" indent="-342877" defTabSz="914337">
              <a:defRPr/>
            </a:pPr>
            <a:r>
              <a:rPr lang="en-GB" dirty="0">
                <a:solidFill>
                  <a:schemeClr val="tx1">
                    <a:lumMod val="85000"/>
                    <a:lumOff val="15000"/>
                  </a:schemeClr>
                </a:solidFill>
                <a:cs typeface="Arial" pitchFamily="34" charset="0"/>
              </a:rPr>
              <a:t>Main thrust of therapy is interpersonal management utilising formulation and reflective practice.</a:t>
            </a:r>
            <a:endParaRPr lang="en-US" dirty="0">
              <a:solidFill>
                <a:schemeClr val="tx1">
                  <a:lumMod val="85000"/>
                  <a:lumOff val="15000"/>
                </a:schemeClr>
              </a:solidFill>
              <a:cs typeface="Arial" pitchFamily="34" charset="0"/>
            </a:endParaRPr>
          </a:p>
          <a:p>
            <a:pPr marL="342877" indent="-342877" defTabSz="914337">
              <a:buNone/>
              <a:defRPr/>
            </a:pPr>
            <a:endParaRPr lang="en-US" dirty="0">
              <a:solidFill>
                <a:schemeClr val="tx1">
                  <a:lumMod val="85000"/>
                  <a:lumOff val="15000"/>
                </a:schemeClr>
              </a:solidFill>
              <a:cs typeface="Arial" pitchFamily="34" charset="0"/>
            </a:endParaRPr>
          </a:p>
          <a:p>
            <a:pPr marL="342877" indent="-342877" defTabSz="914337">
              <a:defRPr/>
            </a:pPr>
            <a:r>
              <a:rPr lang="en-GB" dirty="0">
                <a:solidFill>
                  <a:schemeClr val="tx1">
                    <a:lumMod val="85000"/>
                    <a:lumOff val="15000"/>
                  </a:schemeClr>
                </a:solidFill>
                <a:cs typeface="Arial" pitchFamily="34" charset="0"/>
              </a:rPr>
              <a:t>Initial emphasis is containment in a safe environment where control is mainly external locus of control based on mainly procedural and structural security and some relational security.  The ratio of security changes over a period of weeks to a more relational approach and less procedural and structural one, depending on engagement, risk issues etc.  Rule – based approach is easier for new and less experienced staff.</a:t>
            </a:r>
            <a:endParaRPr lang="en-US" dirty="0">
              <a:solidFill>
                <a:schemeClr val="tx1">
                  <a:lumMod val="85000"/>
                  <a:lumOff val="15000"/>
                </a:schemeClr>
              </a:solidFill>
              <a:cs typeface="Arial" pitchFamily="34" charset="0"/>
            </a:endParaRPr>
          </a:p>
          <a:p>
            <a:pPr marL="342877" indent="-342877" defTabSz="914337">
              <a:buNone/>
              <a:defRPr/>
            </a:pPr>
            <a:r>
              <a:rPr lang="en-GB" dirty="0">
                <a:solidFill>
                  <a:schemeClr val="tx1">
                    <a:lumMod val="85000"/>
                    <a:lumOff val="15000"/>
                  </a:schemeClr>
                </a:solidFill>
                <a:cs typeface="Arial" pitchFamily="34" charset="0"/>
              </a:rPr>
              <a:t> </a:t>
            </a:r>
            <a:endParaRPr lang="en-US" dirty="0">
              <a:solidFill>
                <a:schemeClr val="tx1">
                  <a:lumMod val="85000"/>
                  <a:lumOff val="15000"/>
                </a:schemeClr>
              </a:solidFill>
              <a:cs typeface="Arial" pitchFamily="34" charset="0"/>
            </a:endParaRPr>
          </a:p>
          <a:p>
            <a:pPr marL="342877" indent="-342877" defTabSz="914337">
              <a:defRPr/>
            </a:pPr>
            <a:r>
              <a:rPr lang="en-GB" dirty="0">
                <a:solidFill>
                  <a:schemeClr val="tx1">
                    <a:lumMod val="85000"/>
                    <a:lumOff val="15000"/>
                  </a:schemeClr>
                </a:solidFill>
                <a:cs typeface="Arial" pitchFamily="34" charset="0"/>
              </a:rPr>
              <a:t>Second phase – social learning phase, key issues affecting social functioning are addressed, including risk issues.</a:t>
            </a:r>
            <a:endParaRPr lang="en-US" dirty="0">
              <a:solidFill>
                <a:schemeClr val="tx1">
                  <a:lumMod val="85000"/>
                  <a:lumOff val="15000"/>
                </a:schemeClr>
              </a:solidFill>
              <a:cs typeface="Arial" pitchFamily="34" charset="0"/>
            </a:endParaRPr>
          </a:p>
          <a:p>
            <a:pPr marL="342877" indent="-342877" defTabSz="914337">
              <a:defRPr/>
            </a:pPr>
            <a:endParaRPr lang="en-GB" dirty="0" smtClean="0">
              <a:solidFill>
                <a:schemeClr val="tx1">
                  <a:lumMod val="85000"/>
                  <a:lumOff val="15000"/>
                </a:schemeClr>
              </a:solidFill>
            </a:endParaRP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2757257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3648075" y="188913"/>
            <a:ext cx="6280150" cy="385762"/>
          </a:xfrm>
        </p:spPr>
        <p:txBody>
          <a:bodyPr/>
          <a:lstStyle/>
          <a:p>
            <a:pPr eaLnBrk="1" hangingPunct="1"/>
            <a:r>
              <a:rPr lang="en-GB" altLang="en-US" sz="2800">
                <a:latin typeface="Arial" panose="020B0604020202020204" pitchFamily="34" charset="0"/>
                <a:cs typeface="Arial" panose="020B0604020202020204" pitchFamily="34" charset="0"/>
              </a:rPr>
              <a:t>What is Social Therapy?</a:t>
            </a:r>
            <a:endParaRPr lang="en-GB" altLang="en-US" sz="2800"/>
          </a:p>
        </p:txBody>
      </p:sp>
      <p:sp>
        <p:nvSpPr>
          <p:cNvPr id="51203" name="Content Placeholder 2"/>
          <p:cNvSpPr>
            <a:spLocks noGrp="1"/>
          </p:cNvSpPr>
          <p:nvPr>
            <p:ph idx="1"/>
          </p:nvPr>
        </p:nvSpPr>
        <p:spPr>
          <a:xfrm>
            <a:off x="1919288" y="1196976"/>
            <a:ext cx="8229600" cy="4525963"/>
          </a:xfrm>
        </p:spPr>
        <p:txBody>
          <a:bodyPr rtlCol="0">
            <a:normAutofit fontScale="92500" lnSpcReduction="10000"/>
          </a:bodyPr>
          <a:lstStyle/>
          <a:p>
            <a:pPr marL="342877" indent="-342877" defTabSz="914337">
              <a:defRPr/>
            </a:pPr>
            <a:r>
              <a:rPr lang="en-GB" dirty="0">
                <a:solidFill>
                  <a:schemeClr val="tx1">
                    <a:lumMod val="85000"/>
                    <a:lumOff val="15000"/>
                  </a:schemeClr>
                </a:solidFill>
                <a:latin typeface="Arial" pitchFamily="34" charset="0"/>
                <a:cs typeface="Arial" pitchFamily="34" charset="0"/>
              </a:rPr>
              <a:t>Features of personality disorder through individual, group and milieu modalities are addressed.</a:t>
            </a:r>
            <a:endParaRPr lang="en-US" dirty="0">
              <a:solidFill>
                <a:schemeClr val="tx1">
                  <a:lumMod val="85000"/>
                  <a:lumOff val="15000"/>
                </a:schemeClr>
              </a:solidFill>
              <a:latin typeface="Arial" pitchFamily="34" charset="0"/>
              <a:cs typeface="Arial" pitchFamily="34" charset="0"/>
            </a:endParaRPr>
          </a:p>
          <a:p>
            <a:pPr marL="342877" indent="-342877" defTabSz="914337">
              <a:buNone/>
              <a:defRPr/>
            </a:pPr>
            <a:endParaRPr lang="en-US" dirty="0">
              <a:solidFill>
                <a:schemeClr val="tx1">
                  <a:lumMod val="85000"/>
                  <a:lumOff val="15000"/>
                </a:schemeClr>
              </a:solidFill>
              <a:latin typeface="Arial" pitchFamily="34" charset="0"/>
              <a:cs typeface="Arial" pitchFamily="34" charset="0"/>
            </a:endParaRPr>
          </a:p>
          <a:p>
            <a:pPr marL="342877" indent="-342877" defTabSz="914337">
              <a:defRPr/>
            </a:pPr>
            <a:r>
              <a:rPr lang="en-GB" dirty="0">
                <a:solidFill>
                  <a:schemeClr val="tx1">
                    <a:lumMod val="85000"/>
                    <a:lumOff val="15000"/>
                  </a:schemeClr>
                </a:solidFill>
                <a:latin typeface="Arial" pitchFamily="34" charset="0"/>
                <a:cs typeface="Arial" pitchFamily="34" charset="0"/>
              </a:rPr>
              <a:t>Last stage – Resocialisation, where patients show demonstrable enhanced social functioning with evidence of reduced risk are facilitated to re-enter the society.  Individuals are supported throughout this difficult process to make for social inclusion and integration.</a:t>
            </a:r>
            <a:endParaRPr lang="en-US" dirty="0">
              <a:solidFill>
                <a:schemeClr val="tx1">
                  <a:lumMod val="85000"/>
                  <a:lumOff val="15000"/>
                </a:schemeClr>
              </a:solidFill>
              <a:latin typeface="Arial" pitchFamily="34" charset="0"/>
              <a:cs typeface="Arial" pitchFamily="34" charset="0"/>
            </a:endParaRPr>
          </a:p>
          <a:p>
            <a:pPr marL="342877" indent="-342877" defTabSz="914337">
              <a:buNone/>
              <a:defRPr/>
            </a:pPr>
            <a:endParaRPr lang="en-US" dirty="0">
              <a:solidFill>
                <a:schemeClr val="tx1">
                  <a:lumMod val="85000"/>
                  <a:lumOff val="15000"/>
                </a:schemeClr>
              </a:solidFill>
              <a:latin typeface="Arial" pitchFamily="34" charset="0"/>
              <a:cs typeface="Arial" pitchFamily="34" charset="0"/>
            </a:endParaRPr>
          </a:p>
          <a:p>
            <a:pPr marL="342877" indent="-342877" defTabSz="914337">
              <a:defRPr/>
            </a:pPr>
            <a:r>
              <a:rPr lang="en-GB" dirty="0">
                <a:solidFill>
                  <a:schemeClr val="tx1">
                    <a:lumMod val="85000"/>
                    <a:lumOff val="15000"/>
                  </a:schemeClr>
                </a:solidFill>
                <a:latin typeface="Arial" pitchFamily="34" charset="0"/>
                <a:cs typeface="Arial" pitchFamily="34" charset="0"/>
              </a:rPr>
              <a:t>Could be through work skills, self support, independent living, pastoral care outside secure setting providing social opportunities etc. </a:t>
            </a:r>
            <a:endParaRPr lang="en-US" dirty="0">
              <a:solidFill>
                <a:schemeClr val="tx1">
                  <a:lumMod val="85000"/>
                  <a:lumOff val="15000"/>
                </a:schemeClr>
              </a:solidFill>
              <a:latin typeface="Arial" pitchFamily="34" charset="0"/>
              <a:cs typeface="Arial" pitchFamily="34" charset="0"/>
            </a:endParaRPr>
          </a:p>
          <a:p>
            <a:pPr marL="342877" indent="-342877" defTabSz="914337">
              <a:defRPr/>
            </a:pPr>
            <a:endParaRPr lang="en-US" dirty="0">
              <a:solidFill>
                <a:schemeClr val="tx1">
                  <a:lumMod val="85000"/>
                  <a:lumOff val="15000"/>
                </a:schemeClr>
              </a:solidFill>
              <a:latin typeface="Arial" pitchFamily="34" charset="0"/>
              <a:cs typeface="Arial" pitchFamily="34" charset="0"/>
            </a:endParaRPr>
          </a:p>
          <a:p>
            <a:pPr marL="342877" indent="-342877" defTabSz="914337">
              <a:defRPr/>
            </a:pPr>
            <a:r>
              <a:rPr lang="en-GB" dirty="0">
                <a:solidFill>
                  <a:schemeClr val="tx1">
                    <a:lumMod val="85000"/>
                    <a:lumOff val="15000"/>
                  </a:schemeClr>
                </a:solidFill>
                <a:latin typeface="Arial" pitchFamily="34" charset="0"/>
                <a:cs typeface="Arial" pitchFamily="34" charset="0"/>
              </a:rPr>
              <a:t>‘Ordinary’ relationships and interactions are important not only to aid assessment and formulation, but also therapeutic.</a:t>
            </a:r>
            <a:endParaRPr lang="en-US" dirty="0">
              <a:solidFill>
                <a:schemeClr val="tx1">
                  <a:lumMod val="85000"/>
                  <a:lumOff val="15000"/>
                </a:schemeClr>
              </a:solidFill>
              <a:latin typeface="Arial" pitchFamily="34" charset="0"/>
              <a:cs typeface="Arial" pitchFamily="34" charset="0"/>
            </a:endParaRPr>
          </a:p>
          <a:p>
            <a:pPr marL="342877" indent="-342877" defTabSz="914337">
              <a:defRPr/>
            </a:pPr>
            <a:endParaRPr lang="en-GB" dirty="0" smtClean="0">
              <a:solidFill>
                <a:schemeClr val="tx1">
                  <a:lumMod val="85000"/>
                  <a:lumOff val="15000"/>
                </a:schemeClr>
              </a:solidFill>
            </a:endParaRP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5172388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3863975" y="188913"/>
            <a:ext cx="6280150" cy="385762"/>
          </a:xfrm>
        </p:spPr>
        <p:txBody>
          <a:bodyPr/>
          <a:lstStyle/>
          <a:p>
            <a:r>
              <a:rPr lang="en-GB" altLang="en-US" sz="3200"/>
              <a:t>Fundamental Postulate</a:t>
            </a:r>
          </a:p>
        </p:txBody>
      </p:sp>
      <p:sp>
        <p:nvSpPr>
          <p:cNvPr id="31747" name="Content Placeholder 2"/>
          <p:cNvSpPr>
            <a:spLocks noGrp="1"/>
          </p:cNvSpPr>
          <p:nvPr>
            <p:ph idx="1"/>
          </p:nvPr>
        </p:nvSpPr>
        <p:spPr>
          <a:xfrm>
            <a:off x="1774826" y="908051"/>
            <a:ext cx="8569325" cy="4968875"/>
          </a:xfrm>
        </p:spPr>
        <p:txBody>
          <a:bodyPr>
            <a:normAutofit fontScale="85000" lnSpcReduction="10000"/>
          </a:bodyPr>
          <a:lstStyle/>
          <a:p>
            <a:pPr>
              <a:buFont typeface="Wingdings" panose="05000000000000000000" pitchFamily="2" charset="2"/>
              <a:buNone/>
            </a:pPr>
            <a:r>
              <a:rPr lang="en-GB" altLang="en-US" sz="2200"/>
              <a:t>	</a:t>
            </a:r>
            <a:r>
              <a:rPr lang="en-GB" altLang="en-US"/>
              <a:t>Personality Disorder is a disorder of Interpersonal Functioning characterised by dysfunctional communication and meta-communication with the social world - which reflects the manner in which the individual sees themselves and wishes to be seen by others.</a:t>
            </a:r>
          </a:p>
          <a:p>
            <a:pPr>
              <a:buFont typeface="Wingdings" panose="05000000000000000000" pitchFamily="2" charset="2"/>
              <a:buNone/>
            </a:pPr>
            <a:endParaRPr lang="en-GB" altLang="en-US"/>
          </a:p>
          <a:p>
            <a:pPr>
              <a:buFont typeface="Wingdings" panose="05000000000000000000" pitchFamily="2" charset="2"/>
              <a:buNone/>
            </a:pPr>
            <a:r>
              <a:rPr lang="en-GB" altLang="en-US"/>
              <a:t>	The communication dysfunction is viewed as arising as a consequence of either skills deficit in a range of interpersonal domains, interpersonal expression of underlying pathological ‘processes’ (identity) or a combination of the two.</a:t>
            </a:r>
          </a:p>
          <a:p>
            <a:pPr>
              <a:buFont typeface="Wingdings" panose="05000000000000000000" pitchFamily="2" charset="2"/>
              <a:buNone/>
            </a:pPr>
            <a:endParaRPr lang="en-GB" altLang="en-US"/>
          </a:p>
          <a:p>
            <a:pPr>
              <a:buFont typeface="Wingdings" panose="05000000000000000000" pitchFamily="2" charset="2"/>
              <a:buNone/>
            </a:pPr>
            <a:r>
              <a:rPr lang="en-GB" altLang="en-US"/>
              <a:t>	Such difficulties are argued to arise a consequence of maladaptive childhood experiences focussing particularly upon:</a:t>
            </a:r>
          </a:p>
          <a:p>
            <a:pPr>
              <a:buFont typeface="Wingdings" panose="05000000000000000000" pitchFamily="2" charset="2"/>
              <a:buNone/>
            </a:pPr>
            <a:r>
              <a:rPr lang="en-GB" altLang="en-US"/>
              <a:t> (a) traumatic priming experiences – which powerfully influences the manner in which the individual views their social world and </a:t>
            </a:r>
          </a:p>
          <a:p>
            <a:pPr>
              <a:buFont typeface="Wingdings" panose="05000000000000000000" pitchFamily="2" charset="2"/>
              <a:buNone/>
            </a:pPr>
            <a:r>
              <a:rPr lang="en-GB" altLang="en-US"/>
              <a:t>(b) lack of positive interpersonal experience (including attachment, nurturance) which leave them ill-equipped to manage interpersonal challenge.</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3483634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822700" y="227014"/>
            <a:ext cx="5975350" cy="720725"/>
          </a:xfrm>
        </p:spPr>
        <p:txBody>
          <a:bodyPr/>
          <a:lstStyle/>
          <a:p>
            <a:pPr eaLnBrk="1" hangingPunct="1"/>
            <a:r>
              <a:rPr lang="en-GB" altLang="en-US" sz="2400"/>
              <a:t>Personality Disorder: Process Heuristic</a:t>
            </a:r>
            <a:br>
              <a:rPr lang="en-GB" altLang="en-US" sz="2400"/>
            </a:br>
            <a:endParaRPr lang="en-GB" altLang="en-US" sz="2400"/>
          </a:p>
        </p:txBody>
      </p:sp>
      <p:pic>
        <p:nvPicPr>
          <p:cNvPr id="33795" name="Picture 3"/>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35189" y="981076"/>
            <a:ext cx="7672387" cy="554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4"/>
          <p:cNvSpPr txBox="1">
            <a:spLocks noChangeArrowheads="1"/>
          </p:cNvSpPr>
          <p:nvPr/>
        </p:nvSpPr>
        <p:spPr bwMode="auto">
          <a:xfrm>
            <a:off x="2279650" y="652463"/>
            <a:ext cx="22939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3" tIns="45717" rIns="91433" bIns="45717">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sz="2000"/>
              <a:t>Activation Process</a:t>
            </a:r>
          </a:p>
        </p:txBody>
      </p:sp>
      <p:sp>
        <p:nvSpPr>
          <p:cNvPr id="32773" name="TextBox 5"/>
          <p:cNvSpPr txBox="1">
            <a:spLocks noChangeArrowheads="1"/>
          </p:cNvSpPr>
          <p:nvPr/>
        </p:nvSpPr>
        <p:spPr bwMode="auto">
          <a:xfrm>
            <a:off x="6829426" y="652463"/>
            <a:ext cx="25066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3" tIns="45717" rIns="91433" bIns="45717">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sz="2000"/>
              <a:t>Operational Process</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3871605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029075" y="1196975"/>
            <a:ext cx="3867150" cy="1111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sz="2000" dirty="0">
                <a:solidFill>
                  <a:prstClr val="white"/>
                </a:solidFill>
              </a:rPr>
              <a:t>Childhood Abuse/ Pathological Nurturance /Development</a:t>
            </a:r>
          </a:p>
        </p:txBody>
      </p:sp>
      <p:sp>
        <p:nvSpPr>
          <p:cNvPr id="8" name="Rectangle 7"/>
          <p:cNvSpPr/>
          <p:nvPr/>
        </p:nvSpPr>
        <p:spPr>
          <a:xfrm>
            <a:off x="4029075" y="2955925"/>
            <a:ext cx="3867150" cy="11064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sz="2000" dirty="0">
                <a:solidFill>
                  <a:prstClr val="white"/>
                </a:solidFill>
              </a:rPr>
              <a:t>Dysfunctional Development/</a:t>
            </a:r>
          </a:p>
          <a:p>
            <a:pPr algn="ctr">
              <a:defRPr/>
            </a:pPr>
            <a:r>
              <a:rPr lang="en-GB" sz="2000" dirty="0">
                <a:solidFill>
                  <a:prstClr val="white"/>
                </a:solidFill>
              </a:rPr>
              <a:t>Impaired Maturation</a:t>
            </a:r>
          </a:p>
        </p:txBody>
      </p:sp>
      <p:sp>
        <p:nvSpPr>
          <p:cNvPr id="9" name="Rectangle 8"/>
          <p:cNvSpPr/>
          <p:nvPr/>
        </p:nvSpPr>
        <p:spPr>
          <a:xfrm>
            <a:off x="4029075" y="4735514"/>
            <a:ext cx="3867150" cy="11017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sz="2000" dirty="0">
                <a:solidFill>
                  <a:prstClr val="white"/>
                </a:solidFill>
              </a:rPr>
              <a:t>Interpersonal Relationship Dysfunction</a:t>
            </a:r>
          </a:p>
        </p:txBody>
      </p:sp>
      <p:cxnSp>
        <p:nvCxnSpPr>
          <p:cNvPr id="10" name="Straight Arrow Connector 9"/>
          <p:cNvCxnSpPr/>
          <p:nvPr/>
        </p:nvCxnSpPr>
        <p:spPr>
          <a:xfrm>
            <a:off x="5962650" y="2308225"/>
            <a:ext cx="0" cy="6477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962650" y="4062413"/>
            <a:ext cx="0" cy="6731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Title 1"/>
          <p:cNvSpPr txBox="1">
            <a:spLocks/>
          </p:cNvSpPr>
          <p:nvPr/>
        </p:nvSpPr>
        <p:spPr bwMode="auto">
          <a:xfrm>
            <a:off x="3000375" y="44451"/>
            <a:ext cx="5975350" cy="720725"/>
          </a:xfrm>
          <a:prstGeom prst="rect">
            <a:avLst/>
          </a:prstGeom>
          <a:noFill/>
          <a:ln>
            <a:noFill/>
          </a:ln>
          <a:extLst/>
        </p:spPr>
        <p:txBody>
          <a:bodyPr lIns="91433" tIns="45717" rIns="91433" bIns="45717" anchor="ctr"/>
          <a:lstStyle>
            <a:lvl1pPr algn="l" rtl="0" eaLnBrk="0" fontAlgn="base" hangingPunct="0">
              <a:spcBef>
                <a:spcPct val="0"/>
              </a:spcBef>
              <a:spcAft>
                <a:spcPct val="0"/>
              </a:spcAft>
              <a:defRPr sz="3200" b="1">
                <a:solidFill>
                  <a:srgbClr val="006AB2"/>
                </a:solidFill>
                <a:latin typeface="+mj-lt"/>
                <a:ea typeface="+mj-ea"/>
                <a:cs typeface="+mj-cs"/>
              </a:defRPr>
            </a:lvl1pPr>
            <a:lvl2pPr algn="l" rtl="0" eaLnBrk="0" fontAlgn="base" hangingPunct="0">
              <a:spcBef>
                <a:spcPct val="0"/>
              </a:spcBef>
              <a:spcAft>
                <a:spcPct val="0"/>
              </a:spcAft>
              <a:defRPr sz="3200" b="1">
                <a:solidFill>
                  <a:srgbClr val="006AB2"/>
                </a:solidFill>
                <a:latin typeface="MyriaMM" pitchFamily="34" charset="0"/>
              </a:defRPr>
            </a:lvl2pPr>
            <a:lvl3pPr algn="l" rtl="0" eaLnBrk="0" fontAlgn="base" hangingPunct="0">
              <a:spcBef>
                <a:spcPct val="0"/>
              </a:spcBef>
              <a:spcAft>
                <a:spcPct val="0"/>
              </a:spcAft>
              <a:defRPr sz="3200" b="1">
                <a:solidFill>
                  <a:srgbClr val="006AB2"/>
                </a:solidFill>
                <a:latin typeface="MyriaMM" pitchFamily="34" charset="0"/>
              </a:defRPr>
            </a:lvl3pPr>
            <a:lvl4pPr algn="l" rtl="0" eaLnBrk="0" fontAlgn="base" hangingPunct="0">
              <a:spcBef>
                <a:spcPct val="0"/>
              </a:spcBef>
              <a:spcAft>
                <a:spcPct val="0"/>
              </a:spcAft>
              <a:defRPr sz="3200" b="1">
                <a:solidFill>
                  <a:srgbClr val="006AB2"/>
                </a:solidFill>
                <a:latin typeface="MyriaMM" pitchFamily="34" charset="0"/>
              </a:defRPr>
            </a:lvl4pPr>
            <a:lvl5pPr algn="l" rtl="0" eaLnBrk="0" fontAlgn="base" hangingPunct="0">
              <a:spcBef>
                <a:spcPct val="0"/>
              </a:spcBef>
              <a:spcAft>
                <a:spcPct val="0"/>
              </a:spcAft>
              <a:defRPr sz="3200" b="1">
                <a:solidFill>
                  <a:srgbClr val="006AB2"/>
                </a:solidFill>
                <a:latin typeface="MyriaMM" pitchFamily="34" charset="0"/>
              </a:defRPr>
            </a:lvl5pPr>
            <a:lvl6pPr marL="457200" algn="l" rtl="0" fontAlgn="base">
              <a:spcBef>
                <a:spcPct val="0"/>
              </a:spcBef>
              <a:spcAft>
                <a:spcPct val="0"/>
              </a:spcAft>
              <a:defRPr sz="3200" b="1">
                <a:solidFill>
                  <a:srgbClr val="006AB2"/>
                </a:solidFill>
                <a:latin typeface="MyriaMM" pitchFamily="34" charset="0"/>
              </a:defRPr>
            </a:lvl6pPr>
            <a:lvl7pPr marL="914400" algn="l" rtl="0" fontAlgn="base">
              <a:spcBef>
                <a:spcPct val="0"/>
              </a:spcBef>
              <a:spcAft>
                <a:spcPct val="0"/>
              </a:spcAft>
              <a:defRPr sz="3200" b="1">
                <a:solidFill>
                  <a:srgbClr val="006AB2"/>
                </a:solidFill>
                <a:latin typeface="MyriaMM" pitchFamily="34" charset="0"/>
              </a:defRPr>
            </a:lvl7pPr>
            <a:lvl8pPr marL="1371600" algn="l" rtl="0" fontAlgn="base">
              <a:spcBef>
                <a:spcPct val="0"/>
              </a:spcBef>
              <a:spcAft>
                <a:spcPct val="0"/>
              </a:spcAft>
              <a:defRPr sz="3200" b="1">
                <a:solidFill>
                  <a:srgbClr val="006AB2"/>
                </a:solidFill>
                <a:latin typeface="MyriaMM" pitchFamily="34" charset="0"/>
              </a:defRPr>
            </a:lvl8pPr>
            <a:lvl9pPr marL="1828800" algn="l" rtl="0" fontAlgn="base">
              <a:spcBef>
                <a:spcPct val="0"/>
              </a:spcBef>
              <a:spcAft>
                <a:spcPct val="0"/>
              </a:spcAft>
              <a:defRPr sz="3200" b="1">
                <a:solidFill>
                  <a:srgbClr val="006AB2"/>
                </a:solidFill>
                <a:latin typeface="MyriaMM" pitchFamily="34" charset="0"/>
              </a:defRPr>
            </a:lvl9pPr>
          </a:lstStyle>
          <a:p>
            <a:pPr algn="ctr">
              <a:defRPr/>
            </a:pPr>
            <a:r>
              <a:rPr lang="en-GB" kern="0" dirty="0">
                <a:solidFill>
                  <a:srgbClr val="963194"/>
                </a:solidFill>
                <a:latin typeface="MyriaMM"/>
              </a:rPr>
              <a:t>Activation Process</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149359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44700" y="4751389"/>
            <a:ext cx="1385888" cy="1158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dirty="0">
                <a:solidFill>
                  <a:prstClr val="white"/>
                </a:solidFill>
              </a:rPr>
              <a:t>Anti-Social Behaviour/ Attitudes &amp;Values</a:t>
            </a:r>
          </a:p>
        </p:txBody>
      </p:sp>
      <p:sp>
        <p:nvSpPr>
          <p:cNvPr id="5" name="Rectangle 4"/>
          <p:cNvSpPr/>
          <p:nvPr/>
        </p:nvSpPr>
        <p:spPr>
          <a:xfrm>
            <a:off x="4691064" y="808039"/>
            <a:ext cx="2382837" cy="769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sz="2000" dirty="0">
                <a:solidFill>
                  <a:prstClr val="white"/>
                </a:solidFill>
              </a:rPr>
              <a:t>Ontological Insecurity</a:t>
            </a:r>
          </a:p>
        </p:txBody>
      </p:sp>
      <p:sp>
        <p:nvSpPr>
          <p:cNvPr id="6" name="Rectangle 5"/>
          <p:cNvSpPr/>
          <p:nvPr/>
        </p:nvSpPr>
        <p:spPr>
          <a:xfrm>
            <a:off x="3178176" y="1843089"/>
            <a:ext cx="5408613"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sz="2000" dirty="0">
                <a:solidFill>
                  <a:prstClr val="white"/>
                </a:solidFill>
              </a:rPr>
              <a:t>Context Inappropriate Threat Activation</a:t>
            </a:r>
          </a:p>
        </p:txBody>
      </p:sp>
      <p:sp>
        <p:nvSpPr>
          <p:cNvPr id="7" name="Rectangle 6"/>
          <p:cNvSpPr/>
          <p:nvPr/>
        </p:nvSpPr>
        <p:spPr>
          <a:xfrm>
            <a:off x="3965576" y="4751389"/>
            <a:ext cx="1897063" cy="6762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dirty="0">
                <a:solidFill>
                  <a:prstClr val="white"/>
                </a:solidFill>
              </a:rPr>
              <a:t>Pathological Nurturance</a:t>
            </a:r>
          </a:p>
        </p:txBody>
      </p:sp>
      <p:sp>
        <p:nvSpPr>
          <p:cNvPr id="8" name="Rectangle 7"/>
          <p:cNvSpPr/>
          <p:nvPr/>
        </p:nvSpPr>
        <p:spPr>
          <a:xfrm>
            <a:off x="6451600" y="4751388"/>
            <a:ext cx="1314450" cy="50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dirty="0">
                <a:solidFill>
                  <a:prstClr val="white"/>
                </a:solidFill>
              </a:rPr>
              <a:t>Deviant Control</a:t>
            </a:r>
          </a:p>
        </p:txBody>
      </p:sp>
      <p:sp>
        <p:nvSpPr>
          <p:cNvPr id="9" name="Rectangle 8"/>
          <p:cNvSpPr/>
          <p:nvPr/>
        </p:nvSpPr>
        <p:spPr>
          <a:xfrm>
            <a:off x="8616950" y="4757738"/>
            <a:ext cx="1544638" cy="50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dirty="0">
                <a:solidFill>
                  <a:prstClr val="white"/>
                </a:solidFill>
              </a:rPr>
              <a:t>Emotional Activation</a:t>
            </a:r>
          </a:p>
        </p:txBody>
      </p:sp>
      <p:sp>
        <p:nvSpPr>
          <p:cNvPr id="10" name="Rectangle 9"/>
          <p:cNvSpPr/>
          <p:nvPr/>
        </p:nvSpPr>
        <p:spPr>
          <a:xfrm>
            <a:off x="3929064" y="2535239"/>
            <a:ext cx="3906837" cy="623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sz="2000" dirty="0">
                <a:solidFill>
                  <a:prstClr val="white"/>
                </a:solidFill>
              </a:rPr>
              <a:t>Interpersonal Vulnerability</a:t>
            </a:r>
          </a:p>
        </p:txBody>
      </p:sp>
      <p:sp>
        <p:nvSpPr>
          <p:cNvPr id="11" name="TextBox 10"/>
          <p:cNvSpPr txBox="1"/>
          <p:nvPr/>
        </p:nvSpPr>
        <p:spPr>
          <a:xfrm>
            <a:off x="1631951" y="5978525"/>
            <a:ext cx="2200275" cy="369888"/>
          </a:xfrm>
          <a:prstGeom prst="rect">
            <a:avLst/>
          </a:prstGeom>
          <a:noFill/>
        </p:spPr>
        <p:txBody>
          <a:bodyPr wrap="none" lIns="91433" tIns="45717" rIns="91433" bIns="45717">
            <a:spAutoFit/>
          </a:bodyPr>
          <a:lstStyle/>
          <a:p>
            <a:pPr>
              <a:defRPr/>
            </a:pPr>
            <a:r>
              <a:rPr lang="en-GB" dirty="0">
                <a:solidFill>
                  <a:prstClr val="black"/>
                </a:solidFill>
                <a:latin typeface="Calibri"/>
              </a:rPr>
              <a:t>Offending Behaviours</a:t>
            </a:r>
          </a:p>
        </p:txBody>
      </p:sp>
      <p:sp>
        <p:nvSpPr>
          <p:cNvPr id="13" name="TextBox 12"/>
          <p:cNvSpPr txBox="1"/>
          <p:nvPr/>
        </p:nvSpPr>
        <p:spPr>
          <a:xfrm>
            <a:off x="5951538" y="5408614"/>
            <a:ext cx="2622550" cy="1476375"/>
          </a:xfrm>
          <a:prstGeom prst="rect">
            <a:avLst/>
          </a:prstGeom>
          <a:noFill/>
        </p:spPr>
        <p:txBody>
          <a:bodyPr wrap="none" lIns="91433" tIns="45717" rIns="91433" bIns="45717">
            <a:spAutoFit/>
          </a:bodyPr>
          <a:lstStyle/>
          <a:p>
            <a:pPr algn="r">
              <a:defRPr/>
            </a:pPr>
            <a:r>
              <a:rPr lang="en-GB" dirty="0">
                <a:solidFill>
                  <a:prstClr val="black"/>
                </a:solidFill>
                <a:latin typeface="Calibri"/>
              </a:rPr>
              <a:t>Pathological Relationships</a:t>
            </a:r>
          </a:p>
          <a:p>
            <a:pPr algn="r">
              <a:defRPr/>
            </a:pPr>
            <a:r>
              <a:rPr lang="en-GB" dirty="0">
                <a:solidFill>
                  <a:prstClr val="black"/>
                </a:solidFill>
                <a:latin typeface="Calibri"/>
              </a:rPr>
              <a:t>Manipulative Behaviours</a:t>
            </a:r>
          </a:p>
          <a:p>
            <a:pPr algn="r">
              <a:defRPr/>
            </a:pPr>
            <a:r>
              <a:rPr lang="en-GB" dirty="0">
                <a:solidFill>
                  <a:prstClr val="black"/>
                </a:solidFill>
                <a:latin typeface="Calibri"/>
              </a:rPr>
              <a:t>Avoidance</a:t>
            </a:r>
          </a:p>
          <a:p>
            <a:pPr algn="r">
              <a:defRPr/>
            </a:pPr>
            <a:r>
              <a:rPr lang="en-GB" dirty="0">
                <a:solidFill>
                  <a:prstClr val="black"/>
                </a:solidFill>
                <a:latin typeface="Calibri"/>
              </a:rPr>
              <a:t>Denial</a:t>
            </a:r>
          </a:p>
          <a:p>
            <a:pPr algn="r">
              <a:defRPr/>
            </a:pPr>
            <a:r>
              <a:rPr lang="en-GB" dirty="0">
                <a:solidFill>
                  <a:prstClr val="black"/>
                </a:solidFill>
                <a:latin typeface="Calibri"/>
              </a:rPr>
              <a:t>Sexualised Behaviours</a:t>
            </a:r>
          </a:p>
        </p:txBody>
      </p:sp>
      <p:sp>
        <p:nvSpPr>
          <p:cNvPr id="14" name="TextBox 13"/>
          <p:cNvSpPr txBox="1"/>
          <p:nvPr/>
        </p:nvSpPr>
        <p:spPr>
          <a:xfrm>
            <a:off x="8702675" y="5540375"/>
            <a:ext cx="1930400" cy="1201738"/>
          </a:xfrm>
          <a:prstGeom prst="rect">
            <a:avLst/>
          </a:prstGeom>
          <a:noFill/>
        </p:spPr>
        <p:txBody>
          <a:bodyPr wrap="none" lIns="91433" tIns="45717" rIns="91433" bIns="45717">
            <a:spAutoFit/>
          </a:bodyPr>
          <a:lstStyle/>
          <a:p>
            <a:pPr algn="r">
              <a:defRPr/>
            </a:pPr>
            <a:r>
              <a:rPr lang="en-GB" dirty="0">
                <a:solidFill>
                  <a:prstClr val="black"/>
                </a:solidFill>
                <a:latin typeface="Calibri"/>
              </a:rPr>
              <a:t>Anger Reactivity</a:t>
            </a:r>
          </a:p>
          <a:p>
            <a:pPr algn="r">
              <a:defRPr/>
            </a:pPr>
            <a:r>
              <a:rPr lang="en-GB" dirty="0">
                <a:solidFill>
                  <a:prstClr val="black"/>
                </a:solidFill>
                <a:latin typeface="Calibri"/>
              </a:rPr>
              <a:t>Mood Disturbance</a:t>
            </a:r>
          </a:p>
          <a:p>
            <a:pPr algn="r">
              <a:defRPr/>
            </a:pPr>
            <a:r>
              <a:rPr lang="en-GB" dirty="0">
                <a:solidFill>
                  <a:prstClr val="black"/>
                </a:solidFill>
                <a:latin typeface="Calibri"/>
              </a:rPr>
              <a:t>Hostility</a:t>
            </a:r>
          </a:p>
          <a:p>
            <a:pPr algn="r">
              <a:defRPr/>
            </a:pPr>
            <a:r>
              <a:rPr lang="en-GB" dirty="0">
                <a:solidFill>
                  <a:prstClr val="black"/>
                </a:solidFill>
                <a:latin typeface="Calibri"/>
              </a:rPr>
              <a:t>Self Harm</a:t>
            </a:r>
          </a:p>
        </p:txBody>
      </p:sp>
      <p:sp>
        <p:nvSpPr>
          <p:cNvPr id="15" name="Rectangle 14"/>
          <p:cNvSpPr/>
          <p:nvPr/>
        </p:nvSpPr>
        <p:spPr>
          <a:xfrm>
            <a:off x="4378326" y="3327401"/>
            <a:ext cx="3008313" cy="766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33" tIns="45717" rIns="91433" bIns="45717" anchor="ctr"/>
          <a:lstStyle/>
          <a:p>
            <a:pPr algn="ctr">
              <a:defRPr/>
            </a:pPr>
            <a:r>
              <a:rPr lang="en-GB" dirty="0">
                <a:solidFill>
                  <a:prstClr val="white"/>
                </a:solidFill>
              </a:rPr>
              <a:t>Pathological Interpersonal Engagement Styles </a:t>
            </a:r>
          </a:p>
        </p:txBody>
      </p:sp>
      <p:cxnSp>
        <p:nvCxnSpPr>
          <p:cNvPr id="16" name="Straight Arrow Connector 15"/>
          <p:cNvCxnSpPr/>
          <p:nvPr/>
        </p:nvCxnSpPr>
        <p:spPr>
          <a:xfrm>
            <a:off x="5881688" y="1649414"/>
            <a:ext cx="0" cy="193675"/>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5881688" y="2347914"/>
            <a:ext cx="0" cy="187325"/>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5881688" y="3159126"/>
            <a:ext cx="0" cy="168275"/>
          </a:xfrm>
          <a:prstGeom prst="straightConnector1">
            <a:avLst/>
          </a:prstGeom>
          <a:ln>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9" name="Elbow Connector 18"/>
          <p:cNvCxnSpPr>
            <a:stCxn id="15" idx="2"/>
            <a:endCxn id="4" idx="0"/>
          </p:cNvCxnSpPr>
          <p:nvPr/>
        </p:nvCxnSpPr>
        <p:spPr>
          <a:xfrm rot="5400000">
            <a:off x="3981451" y="2851151"/>
            <a:ext cx="657225" cy="3143250"/>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15" idx="2"/>
            <a:endCxn id="7" idx="0"/>
          </p:cNvCxnSpPr>
          <p:nvPr/>
        </p:nvCxnSpPr>
        <p:spPr>
          <a:xfrm rot="5400000">
            <a:off x="5069682" y="3939382"/>
            <a:ext cx="657225" cy="966788"/>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Elbow Connector 20"/>
          <p:cNvCxnSpPr>
            <a:stCxn id="15" idx="2"/>
            <a:endCxn id="8" idx="0"/>
          </p:cNvCxnSpPr>
          <p:nvPr/>
        </p:nvCxnSpPr>
        <p:spPr>
          <a:xfrm rot="16200000" flipH="1">
            <a:off x="6166645" y="3809208"/>
            <a:ext cx="657225" cy="1227137"/>
          </a:xfrm>
          <a:prstGeom prst="bentConnector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5" idx="2"/>
            <a:endCxn id="9" idx="0"/>
          </p:cNvCxnSpPr>
          <p:nvPr/>
        </p:nvCxnSpPr>
        <p:spPr>
          <a:xfrm rot="16200000" flipH="1">
            <a:off x="7303295" y="2672558"/>
            <a:ext cx="663575" cy="3506787"/>
          </a:xfrm>
          <a:prstGeom prst="bentConnector3">
            <a:avLst/>
          </a:prstGeom>
          <a:ln>
            <a:headEnd type="arrow"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Title 1"/>
          <p:cNvSpPr txBox="1">
            <a:spLocks/>
          </p:cNvSpPr>
          <p:nvPr/>
        </p:nvSpPr>
        <p:spPr bwMode="auto">
          <a:xfrm>
            <a:off x="2927350" y="44451"/>
            <a:ext cx="5975350" cy="720725"/>
          </a:xfrm>
          <a:prstGeom prst="rect">
            <a:avLst/>
          </a:prstGeom>
          <a:noFill/>
          <a:ln>
            <a:noFill/>
          </a:ln>
          <a:extLst/>
        </p:spPr>
        <p:txBody>
          <a:bodyPr lIns="91433" tIns="45717" rIns="91433" bIns="45717" anchor="ctr"/>
          <a:lstStyle>
            <a:lvl1pPr algn="l" rtl="0" eaLnBrk="0" fontAlgn="base" hangingPunct="0">
              <a:spcBef>
                <a:spcPct val="0"/>
              </a:spcBef>
              <a:spcAft>
                <a:spcPct val="0"/>
              </a:spcAft>
              <a:defRPr sz="3200" b="1">
                <a:solidFill>
                  <a:srgbClr val="006AB2"/>
                </a:solidFill>
                <a:latin typeface="+mj-lt"/>
                <a:ea typeface="+mj-ea"/>
                <a:cs typeface="+mj-cs"/>
              </a:defRPr>
            </a:lvl1pPr>
            <a:lvl2pPr algn="l" rtl="0" eaLnBrk="0" fontAlgn="base" hangingPunct="0">
              <a:spcBef>
                <a:spcPct val="0"/>
              </a:spcBef>
              <a:spcAft>
                <a:spcPct val="0"/>
              </a:spcAft>
              <a:defRPr sz="3200" b="1">
                <a:solidFill>
                  <a:srgbClr val="006AB2"/>
                </a:solidFill>
                <a:latin typeface="MyriaMM" pitchFamily="34" charset="0"/>
              </a:defRPr>
            </a:lvl2pPr>
            <a:lvl3pPr algn="l" rtl="0" eaLnBrk="0" fontAlgn="base" hangingPunct="0">
              <a:spcBef>
                <a:spcPct val="0"/>
              </a:spcBef>
              <a:spcAft>
                <a:spcPct val="0"/>
              </a:spcAft>
              <a:defRPr sz="3200" b="1">
                <a:solidFill>
                  <a:srgbClr val="006AB2"/>
                </a:solidFill>
                <a:latin typeface="MyriaMM" pitchFamily="34" charset="0"/>
              </a:defRPr>
            </a:lvl3pPr>
            <a:lvl4pPr algn="l" rtl="0" eaLnBrk="0" fontAlgn="base" hangingPunct="0">
              <a:spcBef>
                <a:spcPct val="0"/>
              </a:spcBef>
              <a:spcAft>
                <a:spcPct val="0"/>
              </a:spcAft>
              <a:defRPr sz="3200" b="1">
                <a:solidFill>
                  <a:srgbClr val="006AB2"/>
                </a:solidFill>
                <a:latin typeface="MyriaMM" pitchFamily="34" charset="0"/>
              </a:defRPr>
            </a:lvl4pPr>
            <a:lvl5pPr algn="l" rtl="0" eaLnBrk="0" fontAlgn="base" hangingPunct="0">
              <a:spcBef>
                <a:spcPct val="0"/>
              </a:spcBef>
              <a:spcAft>
                <a:spcPct val="0"/>
              </a:spcAft>
              <a:defRPr sz="3200" b="1">
                <a:solidFill>
                  <a:srgbClr val="006AB2"/>
                </a:solidFill>
                <a:latin typeface="MyriaMM" pitchFamily="34" charset="0"/>
              </a:defRPr>
            </a:lvl5pPr>
            <a:lvl6pPr marL="457200" algn="l" rtl="0" fontAlgn="base">
              <a:spcBef>
                <a:spcPct val="0"/>
              </a:spcBef>
              <a:spcAft>
                <a:spcPct val="0"/>
              </a:spcAft>
              <a:defRPr sz="3200" b="1">
                <a:solidFill>
                  <a:srgbClr val="006AB2"/>
                </a:solidFill>
                <a:latin typeface="MyriaMM" pitchFamily="34" charset="0"/>
              </a:defRPr>
            </a:lvl6pPr>
            <a:lvl7pPr marL="914400" algn="l" rtl="0" fontAlgn="base">
              <a:spcBef>
                <a:spcPct val="0"/>
              </a:spcBef>
              <a:spcAft>
                <a:spcPct val="0"/>
              </a:spcAft>
              <a:defRPr sz="3200" b="1">
                <a:solidFill>
                  <a:srgbClr val="006AB2"/>
                </a:solidFill>
                <a:latin typeface="MyriaMM" pitchFamily="34" charset="0"/>
              </a:defRPr>
            </a:lvl7pPr>
            <a:lvl8pPr marL="1371600" algn="l" rtl="0" fontAlgn="base">
              <a:spcBef>
                <a:spcPct val="0"/>
              </a:spcBef>
              <a:spcAft>
                <a:spcPct val="0"/>
              </a:spcAft>
              <a:defRPr sz="3200" b="1">
                <a:solidFill>
                  <a:srgbClr val="006AB2"/>
                </a:solidFill>
                <a:latin typeface="MyriaMM" pitchFamily="34" charset="0"/>
              </a:defRPr>
            </a:lvl8pPr>
            <a:lvl9pPr marL="1828800" algn="l" rtl="0" fontAlgn="base">
              <a:spcBef>
                <a:spcPct val="0"/>
              </a:spcBef>
              <a:spcAft>
                <a:spcPct val="0"/>
              </a:spcAft>
              <a:defRPr sz="3200" b="1">
                <a:solidFill>
                  <a:srgbClr val="006AB2"/>
                </a:solidFill>
                <a:latin typeface="MyriaMM" pitchFamily="34" charset="0"/>
              </a:defRPr>
            </a:lvl9pPr>
          </a:lstStyle>
          <a:p>
            <a:pPr algn="ctr">
              <a:defRPr/>
            </a:pPr>
            <a:r>
              <a:rPr lang="en-GB" kern="0" dirty="0">
                <a:solidFill>
                  <a:srgbClr val="963194"/>
                </a:solidFill>
                <a:latin typeface="MyriaMM"/>
              </a:rPr>
              <a:t>Operational Process</a:t>
            </a:r>
          </a:p>
        </p:txBody>
      </p:sp>
      <p:sp>
        <p:nvSpPr>
          <p:cNvPr id="12" name="TextBox 11"/>
          <p:cNvSpPr txBox="1"/>
          <p:nvPr/>
        </p:nvSpPr>
        <p:spPr>
          <a:xfrm>
            <a:off x="3903664" y="5630864"/>
            <a:ext cx="2624137" cy="922337"/>
          </a:xfrm>
          <a:prstGeom prst="rect">
            <a:avLst/>
          </a:prstGeom>
          <a:noFill/>
        </p:spPr>
        <p:txBody>
          <a:bodyPr wrap="none" lIns="91433" tIns="45717" rIns="91433" bIns="45717">
            <a:spAutoFit/>
          </a:bodyPr>
          <a:lstStyle/>
          <a:p>
            <a:pPr>
              <a:defRPr/>
            </a:pPr>
            <a:r>
              <a:rPr lang="en-GB" dirty="0">
                <a:solidFill>
                  <a:prstClr val="black"/>
                </a:solidFill>
                <a:latin typeface="Calibri"/>
              </a:rPr>
              <a:t>Regression</a:t>
            </a:r>
          </a:p>
          <a:p>
            <a:pPr>
              <a:defRPr/>
            </a:pPr>
            <a:r>
              <a:rPr lang="en-GB" dirty="0">
                <a:solidFill>
                  <a:prstClr val="black"/>
                </a:solidFill>
                <a:latin typeface="Calibri"/>
              </a:rPr>
              <a:t>Self Harm</a:t>
            </a:r>
          </a:p>
          <a:p>
            <a:pPr>
              <a:defRPr/>
            </a:pPr>
            <a:r>
              <a:rPr lang="en-GB" dirty="0">
                <a:solidFill>
                  <a:prstClr val="black"/>
                </a:solidFill>
                <a:latin typeface="Calibri"/>
              </a:rPr>
              <a:t>Inappropriate Attachment</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0262051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3792539" y="115889"/>
            <a:ext cx="5902325" cy="504825"/>
          </a:xfrm>
        </p:spPr>
        <p:txBody>
          <a:bodyPr/>
          <a:lstStyle/>
          <a:p>
            <a:pPr eaLnBrk="1" hangingPunct="1"/>
            <a:r>
              <a:rPr lang="en-GB" altLang="en-US" sz="3000"/>
              <a:t>Learning to ‘swim’</a:t>
            </a:r>
          </a:p>
        </p:txBody>
      </p:sp>
      <p:pic>
        <p:nvPicPr>
          <p:cNvPr id="38915" name="Content Placeholder 6" descr="http://upload.wikimedia.org/wikipedia/commons/thumb/9/92/Backyardpool.jpg/300px-Backyardpool.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3287714" y="1557339"/>
            <a:ext cx="5832475" cy="3527425"/>
          </a:xfrm>
        </p:spPr>
      </p:pic>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268547986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10" name="Group 2"/>
          <p:cNvGrpSpPr>
            <a:grpSpLocks/>
          </p:cNvGrpSpPr>
          <p:nvPr/>
        </p:nvGrpSpPr>
        <p:grpSpPr bwMode="auto">
          <a:xfrm>
            <a:off x="2279650" y="179389"/>
            <a:ext cx="7704138" cy="6269037"/>
            <a:chOff x="936" y="1083"/>
            <a:chExt cx="10130" cy="12464"/>
          </a:xfrm>
        </p:grpSpPr>
        <p:sp>
          <p:nvSpPr>
            <p:cNvPr id="47108" name="Text Box 3"/>
            <p:cNvSpPr txBox="1">
              <a:spLocks noChangeArrowheads="1"/>
            </p:cNvSpPr>
            <p:nvPr/>
          </p:nvSpPr>
          <p:spPr bwMode="auto">
            <a:xfrm>
              <a:off x="2712" y="1083"/>
              <a:ext cx="7976" cy="795"/>
            </a:xfrm>
            <a:prstGeom prst="rect">
              <a:avLst/>
            </a:prstGeom>
            <a:noFill/>
            <a:ln>
              <a:noFill/>
            </a:ln>
            <a:extLst/>
          </p:spPr>
          <p:txBody>
            <a:bodyPr>
              <a:spAutoFit/>
            </a:bodyPr>
            <a:lstStyle>
              <a:lvl1pPr eaLnBrk="0" hangingPunct="0">
                <a:defRPr>
                  <a:solidFill>
                    <a:schemeClr val="tx1"/>
                  </a:solidFill>
                  <a:latin typeface="MyriaMM"/>
                  <a:cs typeface="Arial" panose="020B0604020202020204" pitchFamily="34" charset="0"/>
                </a:defRPr>
              </a:lvl1pPr>
              <a:lvl2pPr marL="742950" indent="-285750" eaLnBrk="0" hangingPunct="0">
                <a:defRPr>
                  <a:solidFill>
                    <a:schemeClr val="tx1"/>
                  </a:solidFill>
                  <a:latin typeface="MyriaMM"/>
                  <a:cs typeface="Arial" panose="020B0604020202020204" pitchFamily="34" charset="0"/>
                </a:defRPr>
              </a:lvl2pPr>
              <a:lvl3pPr marL="1143000" indent="-228600" eaLnBrk="0" hangingPunct="0">
                <a:defRPr>
                  <a:solidFill>
                    <a:schemeClr val="tx1"/>
                  </a:solidFill>
                  <a:latin typeface="MyriaMM"/>
                  <a:cs typeface="Arial" panose="020B0604020202020204" pitchFamily="34" charset="0"/>
                </a:defRPr>
              </a:lvl3pPr>
              <a:lvl4pPr marL="1600200" indent="-228600" eaLnBrk="0" hangingPunct="0">
                <a:defRPr>
                  <a:solidFill>
                    <a:schemeClr val="tx1"/>
                  </a:solidFill>
                  <a:latin typeface="MyriaMM"/>
                  <a:cs typeface="Arial" panose="020B0604020202020204" pitchFamily="34" charset="0"/>
                </a:defRPr>
              </a:lvl4pPr>
              <a:lvl5pPr marL="2057400" indent="-228600" eaLnBrk="0" hangingPunct="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spcAft>
                  <a:spcPts val="1000"/>
                </a:spcAft>
                <a:defRPr/>
              </a:pPr>
              <a:r>
                <a:rPr lang="en-GB" altLang="en-US" sz="2000" dirty="0">
                  <a:solidFill>
                    <a:srgbClr val="963194"/>
                  </a:solidFill>
                  <a:latin typeface="+mj-lt"/>
                </a:rPr>
                <a:t>Critical Domains of Interpersonal Functioning</a:t>
              </a:r>
              <a:endParaRPr lang="en-US" altLang="en-US" sz="2000" dirty="0">
                <a:solidFill>
                  <a:srgbClr val="963194"/>
                </a:solidFill>
                <a:latin typeface="+mj-lt"/>
              </a:endParaRPr>
            </a:p>
          </p:txBody>
        </p:sp>
        <p:grpSp>
          <p:nvGrpSpPr>
            <p:cNvPr id="43019" name="Group 4"/>
            <p:cNvGrpSpPr>
              <a:grpSpLocks/>
            </p:cNvGrpSpPr>
            <p:nvPr/>
          </p:nvGrpSpPr>
          <p:grpSpPr bwMode="auto">
            <a:xfrm>
              <a:off x="936" y="3063"/>
              <a:ext cx="10130" cy="10484"/>
              <a:chOff x="936" y="3063"/>
              <a:chExt cx="10130" cy="10484"/>
            </a:xfrm>
          </p:grpSpPr>
          <p:sp>
            <p:nvSpPr>
              <p:cNvPr id="43020" name="Text Box 5"/>
              <p:cNvSpPr txBox="1">
                <a:spLocks noChangeArrowheads="1"/>
              </p:cNvSpPr>
              <p:nvPr/>
            </p:nvSpPr>
            <p:spPr bwMode="auto">
              <a:xfrm>
                <a:off x="4913" y="3063"/>
                <a:ext cx="2797" cy="1652"/>
              </a:xfrm>
              <a:prstGeom prst="rect">
                <a:avLst/>
              </a:prstGeom>
              <a:solidFill>
                <a:srgbClr val="963194"/>
              </a:solidFill>
              <a:ln w="9525">
                <a:solidFill>
                  <a:srgbClr val="000000"/>
                </a:solidFill>
                <a:miter lim="800000"/>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GENERAL SOCIAL ADJUSTMENT and MATURITY</a:t>
                </a:r>
                <a:endParaRPr lang="en-US" altLang="en-US">
                  <a:solidFill>
                    <a:schemeClr val="bg1"/>
                  </a:solidFill>
                  <a:latin typeface="Arial" panose="020B0604020202020204" pitchFamily="34" charset="0"/>
                </a:endParaRPr>
              </a:p>
            </p:txBody>
          </p:sp>
          <p:sp>
            <p:nvSpPr>
              <p:cNvPr id="43021" name="Text Box 6"/>
              <p:cNvSpPr txBox="1">
                <a:spLocks noChangeArrowheads="1"/>
              </p:cNvSpPr>
              <p:nvPr/>
            </p:nvSpPr>
            <p:spPr bwMode="auto">
              <a:xfrm>
                <a:off x="7922" y="3888"/>
                <a:ext cx="2788" cy="1652"/>
              </a:xfrm>
              <a:prstGeom prst="rect">
                <a:avLst/>
              </a:prstGeom>
              <a:solidFill>
                <a:srgbClr val="963194"/>
              </a:solidFill>
              <a:ln w="9525">
                <a:solidFill>
                  <a:srgbClr val="963194"/>
                </a:solidFill>
                <a:miter lim="800000"/>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DYSFUNCTIONAL SEXUALISED SOCIAL BEHAVIOUR</a:t>
                </a:r>
                <a:endParaRPr lang="en-US" altLang="en-US">
                  <a:solidFill>
                    <a:schemeClr val="bg1"/>
                  </a:solidFill>
                  <a:latin typeface="Arial" panose="020B0604020202020204" pitchFamily="34" charset="0"/>
                </a:endParaRPr>
              </a:p>
            </p:txBody>
          </p:sp>
          <p:sp>
            <p:nvSpPr>
              <p:cNvPr id="43022" name="Text Box 7"/>
              <p:cNvSpPr txBox="1">
                <a:spLocks noChangeArrowheads="1"/>
              </p:cNvSpPr>
              <p:nvPr/>
            </p:nvSpPr>
            <p:spPr bwMode="auto">
              <a:xfrm>
                <a:off x="936" y="3888"/>
                <a:ext cx="3714" cy="1652"/>
              </a:xfrm>
              <a:prstGeom prst="rect">
                <a:avLst/>
              </a:prstGeom>
              <a:solidFill>
                <a:srgbClr val="963194"/>
              </a:solidFill>
              <a:ln w="9525">
                <a:solidFill>
                  <a:srgbClr val="000000"/>
                </a:solidFill>
                <a:miter lim="800000"/>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SOCIAL / INTERPERSONAL AGGRESSION and THREAT REACTIVITY</a:t>
                </a:r>
                <a:endParaRPr lang="en-US" altLang="en-US">
                  <a:solidFill>
                    <a:schemeClr val="bg1"/>
                  </a:solidFill>
                  <a:latin typeface="Arial" panose="020B0604020202020204" pitchFamily="34" charset="0"/>
                </a:endParaRPr>
              </a:p>
            </p:txBody>
          </p:sp>
          <p:sp>
            <p:nvSpPr>
              <p:cNvPr id="43023" name="Text Box 8"/>
              <p:cNvSpPr txBox="1">
                <a:spLocks noChangeArrowheads="1"/>
              </p:cNvSpPr>
              <p:nvPr/>
            </p:nvSpPr>
            <p:spPr bwMode="auto">
              <a:xfrm>
                <a:off x="4116" y="7248"/>
                <a:ext cx="4299" cy="1275"/>
              </a:xfrm>
              <a:prstGeom prst="rect">
                <a:avLst/>
              </a:prstGeom>
              <a:solidFill>
                <a:srgbClr val="963194"/>
              </a:solidFill>
              <a:ln w="9525">
                <a:solidFill>
                  <a:srgbClr val="000000"/>
                </a:solidFill>
                <a:miter lim="800000"/>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INTERPERSONAL FUNCTIONING / DYSFUNCTION</a:t>
                </a:r>
                <a:endParaRPr lang="en-US" altLang="en-US">
                  <a:solidFill>
                    <a:schemeClr val="bg1"/>
                  </a:solidFill>
                  <a:latin typeface="Arial" panose="020B0604020202020204" pitchFamily="34" charset="0"/>
                </a:endParaRPr>
              </a:p>
            </p:txBody>
          </p:sp>
          <p:sp>
            <p:nvSpPr>
              <p:cNvPr id="43024" name="Text Box 9"/>
              <p:cNvSpPr txBox="1">
                <a:spLocks noChangeArrowheads="1"/>
              </p:cNvSpPr>
              <p:nvPr/>
            </p:nvSpPr>
            <p:spPr bwMode="auto">
              <a:xfrm>
                <a:off x="7592" y="9821"/>
                <a:ext cx="3039" cy="1137"/>
              </a:xfrm>
              <a:prstGeom prst="rect">
                <a:avLst/>
              </a:prstGeom>
              <a:solidFill>
                <a:srgbClr val="963194"/>
              </a:solidFill>
              <a:ln w="9525">
                <a:solidFill>
                  <a:srgbClr val="000000"/>
                </a:solidFill>
                <a:miter lim="800000"/>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SOCIAL COMPETENCE</a:t>
                </a:r>
                <a:endParaRPr lang="en-US" altLang="en-US">
                  <a:solidFill>
                    <a:schemeClr val="bg1"/>
                  </a:solidFill>
                  <a:latin typeface="Arial" panose="020B0604020202020204" pitchFamily="34" charset="0"/>
                </a:endParaRPr>
              </a:p>
            </p:txBody>
          </p:sp>
          <p:sp>
            <p:nvSpPr>
              <p:cNvPr id="43025" name="Text Box 10"/>
              <p:cNvSpPr txBox="1">
                <a:spLocks noChangeArrowheads="1"/>
              </p:cNvSpPr>
              <p:nvPr/>
            </p:nvSpPr>
            <p:spPr bwMode="auto">
              <a:xfrm>
                <a:off x="1727" y="9831"/>
                <a:ext cx="2934" cy="930"/>
              </a:xfrm>
              <a:prstGeom prst="rect">
                <a:avLst/>
              </a:prstGeom>
              <a:solidFill>
                <a:srgbClr val="963194"/>
              </a:solidFill>
              <a:ln w="9525">
                <a:solidFill>
                  <a:srgbClr val="000000"/>
                </a:solidFill>
                <a:miter lim="800000"/>
                <a:headEnd/>
                <a:tailEnd/>
              </a:ln>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SOCIAL ANXIETY / INSECURITY</a:t>
                </a:r>
                <a:endParaRPr lang="en-US" altLang="en-US">
                  <a:solidFill>
                    <a:schemeClr val="bg1"/>
                  </a:solidFill>
                  <a:latin typeface="Arial" panose="020B0604020202020204" pitchFamily="34" charset="0"/>
                </a:endParaRPr>
              </a:p>
            </p:txBody>
          </p:sp>
          <p:sp>
            <p:nvSpPr>
              <p:cNvPr id="43026" name="Text Box 11"/>
              <p:cNvSpPr txBox="1">
                <a:spLocks noChangeArrowheads="1"/>
              </p:cNvSpPr>
              <p:nvPr/>
            </p:nvSpPr>
            <p:spPr bwMode="auto">
              <a:xfrm>
                <a:off x="7592" y="12420"/>
                <a:ext cx="3474" cy="1127"/>
              </a:xfrm>
              <a:prstGeom prst="rect">
                <a:avLst/>
              </a:prstGeom>
              <a:solidFill>
                <a:srgbClr val="963194"/>
              </a:solidFill>
              <a:ln w="9525">
                <a:solidFill>
                  <a:srgbClr val="000000"/>
                </a:solidFill>
                <a:miter lim="800000"/>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INTERPERSONAL FLEXIBILITY / RIGIDITY</a:t>
                </a:r>
              </a:p>
              <a:p>
                <a:pPr eaLnBrk="1" hangingPunct="1"/>
                <a:endParaRPr lang="en-US" altLang="en-US">
                  <a:latin typeface="Arial" panose="020B0604020202020204" pitchFamily="34" charset="0"/>
                </a:endParaRPr>
              </a:p>
            </p:txBody>
          </p:sp>
          <p:sp>
            <p:nvSpPr>
              <p:cNvPr id="43027" name="Text Box 12"/>
              <p:cNvSpPr txBox="1">
                <a:spLocks noChangeArrowheads="1"/>
              </p:cNvSpPr>
              <p:nvPr/>
            </p:nvSpPr>
            <p:spPr bwMode="auto">
              <a:xfrm>
                <a:off x="1405" y="12420"/>
                <a:ext cx="3723" cy="930"/>
              </a:xfrm>
              <a:prstGeom prst="rect">
                <a:avLst/>
              </a:prstGeom>
              <a:solidFill>
                <a:srgbClr val="963194"/>
              </a:solidFill>
              <a:ln w="9525">
                <a:solidFill>
                  <a:srgbClr val="000000"/>
                </a:solidFill>
                <a:miter lim="800000"/>
                <a:headEnd/>
                <a:tailEnd/>
              </a:ln>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EGOCENTRICITY   SOCIAL IDENTITY</a:t>
                </a:r>
                <a:endParaRPr lang="en-US" altLang="en-US">
                  <a:solidFill>
                    <a:schemeClr val="bg1"/>
                  </a:solidFill>
                  <a:latin typeface="Arial" panose="020B0604020202020204" pitchFamily="34" charset="0"/>
                </a:endParaRPr>
              </a:p>
            </p:txBody>
          </p:sp>
        </p:grpSp>
      </p:grpSp>
      <p:cxnSp>
        <p:nvCxnSpPr>
          <p:cNvPr id="3" name="Straight Arrow Connector 2"/>
          <p:cNvCxnSpPr/>
          <p:nvPr/>
        </p:nvCxnSpPr>
        <p:spPr>
          <a:xfrm flipH="1">
            <a:off x="4583114" y="3921126"/>
            <a:ext cx="530225" cy="5683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7751763" y="3921126"/>
            <a:ext cx="647700" cy="5683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7558089" y="2563813"/>
            <a:ext cx="592137" cy="6842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295775" y="2563813"/>
            <a:ext cx="552450" cy="6842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5303838" y="4205289"/>
            <a:ext cx="647700" cy="145573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6662738" y="4205289"/>
            <a:ext cx="768350" cy="145573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6332538" y="2276475"/>
            <a:ext cx="0" cy="9715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38943019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034" name="Group 2"/>
          <p:cNvGrpSpPr>
            <a:grpSpLocks/>
          </p:cNvGrpSpPr>
          <p:nvPr/>
        </p:nvGrpSpPr>
        <p:grpSpPr bwMode="auto">
          <a:xfrm>
            <a:off x="2081213" y="44451"/>
            <a:ext cx="8572500" cy="6048375"/>
            <a:chOff x="878" y="174"/>
            <a:chExt cx="10512" cy="14103"/>
          </a:xfrm>
        </p:grpSpPr>
        <p:sp>
          <p:nvSpPr>
            <p:cNvPr id="48132" name="Text Box 3"/>
            <p:cNvSpPr txBox="1">
              <a:spLocks noChangeArrowheads="1"/>
            </p:cNvSpPr>
            <p:nvPr/>
          </p:nvSpPr>
          <p:spPr bwMode="auto">
            <a:xfrm>
              <a:off x="2435" y="174"/>
              <a:ext cx="8955" cy="1062"/>
            </a:xfrm>
            <a:prstGeom prst="rect">
              <a:avLst/>
            </a:prstGeom>
            <a:noFill/>
            <a:ln w="9525">
              <a:noFill/>
              <a:miter lim="800000"/>
              <a:headEnd/>
              <a:tailEnd/>
            </a:ln>
            <a:extLst/>
          </p:spPr>
          <p:txBody>
            <a:bodyPr/>
            <a:lstStyle>
              <a:lvl1pPr eaLnBrk="0" hangingPunct="0">
                <a:defRPr>
                  <a:solidFill>
                    <a:schemeClr val="tx1"/>
                  </a:solidFill>
                  <a:latin typeface="MyriaMM"/>
                  <a:cs typeface="Arial" panose="020B0604020202020204" pitchFamily="34" charset="0"/>
                </a:defRPr>
              </a:lvl1pPr>
              <a:lvl2pPr marL="742950" indent="-285750" eaLnBrk="0" hangingPunct="0">
                <a:defRPr>
                  <a:solidFill>
                    <a:schemeClr val="tx1"/>
                  </a:solidFill>
                  <a:latin typeface="MyriaMM"/>
                  <a:cs typeface="Arial" panose="020B0604020202020204" pitchFamily="34" charset="0"/>
                </a:defRPr>
              </a:lvl2pPr>
              <a:lvl3pPr marL="1143000" indent="-228600" eaLnBrk="0" hangingPunct="0">
                <a:defRPr>
                  <a:solidFill>
                    <a:schemeClr val="tx1"/>
                  </a:solidFill>
                  <a:latin typeface="MyriaMM"/>
                  <a:cs typeface="Arial" panose="020B0604020202020204" pitchFamily="34" charset="0"/>
                </a:defRPr>
              </a:lvl3pPr>
              <a:lvl4pPr marL="1600200" indent="-228600" eaLnBrk="0" hangingPunct="0">
                <a:defRPr>
                  <a:solidFill>
                    <a:schemeClr val="tx1"/>
                  </a:solidFill>
                  <a:latin typeface="MyriaMM"/>
                  <a:cs typeface="Arial" panose="020B0604020202020204" pitchFamily="34" charset="0"/>
                </a:defRPr>
              </a:lvl4pPr>
              <a:lvl5pPr marL="2057400" indent="-228600" eaLnBrk="0" hangingPunct="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spcAft>
                  <a:spcPts val="1000"/>
                </a:spcAft>
                <a:defRPr/>
              </a:pPr>
              <a:r>
                <a:rPr lang="en-GB" altLang="en-US" dirty="0">
                  <a:solidFill>
                    <a:srgbClr val="963194"/>
                  </a:solidFill>
                  <a:latin typeface="+mj-lt"/>
                </a:rPr>
                <a:t>Hypothetical Model of Interpersonally-Orientated Skills/Competencies and Characteristics</a:t>
              </a:r>
              <a:endParaRPr lang="en-US" altLang="en-US" dirty="0">
                <a:solidFill>
                  <a:srgbClr val="963194"/>
                </a:solidFill>
                <a:latin typeface="+mj-lt"/>
              </a:endParaRPr>
            </a:p>
          </p:txBody>
        </p:sp>
        <p:grpSp>
          <p:nvGrpSpPr>
            <p:cNvPr id="44036" name="Group 4"/>
            <p:cNvGrpSpPr>
              <a:grpSpLocks/>
            </p:cNvGrpSpPr>
            <p:nvPr/>
          </p:nvGrpSpPr>
          <p:grpSpPr bwMode="auto">
            <a:xfrm>
              <a:off x="878" y="2798"/>
              <a:ext cx="9868" cy="11479"/>
              <a:chOff x="878" y="2798"/>
              <a:chExt cx="9868" cy="11479"/>
            </a:xfrm>
          </p:grpSpPr>
          <p:grpSp>
            <p:nvGrpSpPr>
              <p:cNvPr id="44037" name="Group 5"/>
              <p:cNvGrpSpPr>
                <a:grpSpLocks/>
              </p:cNvGrpSpPr>
              <p:nvPr/>
            </p:nvGrpSpPr>
            <p:grpSpPr bwMode="auto">
              <a:xfrm>
                <a:off x="878" y="2952"/>
                <a:ext cx="3839" cy="10926"/>
                <a:chOff x="878" y="2952"/>
                <a:chExt cx="3839" cy="10926"/>
              </a:xfrm>
            </p:grpSpPr>
            <p:sp>
              <p:nvSpPr>
                <p:cNvPr id="44075" name="Text Box 6"/>
                <p:cNvSpPr txBox="1">
                  <a:spLocks noChangeArrowheads="1"/>
                </p:cNvSpPr>
                <p:nvPr/>
              </p:nvSpPr>
              <p:spPr bwMode="auto">
                <a:xfrm>
                  <a:off x="995" y="2952"/>
                  <a:ext cx="3722" cy="825"/>
                </a:xfrm>
                <a:prstGeom prst="rect">
                  <a:avLst/>
                </a:prstGeom>
                <a:noFill/>
                <a:ln w="9525">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000">
                      <a:latin typeface="Arial Black" panose="020B0A04020102020204" pitchFamily="34" charset="0"/>
                    </a:rPr>
                    <a:t>CORE PERSONALITY PSYCHOPATHOLOGY</a:t>
                  </a:r>
                  <a:endParaRPr lang="en-US" altLang="en-US">
                    <a:latin typeface="Arial" panose="020B0604020202020204" pitchFamily="34" charset="0"/>
                  </a:endParaRPr>
                </a:p>
              </p:txBody>
            </p:sp>
            <p:sp>
              <p:nvSpPr>
                <p:cNvPr id="44076" name="Text Box 7"/>
                <p:cNvSpPr txBox="1">
                  <a:spLocks noChangeArrowheads="1"/>
                </p:cNvSpPr>
                <p:nvPr/>
              </p:nvSpPr>
              <p:spPr bwMode="auto">
                <a:xfrm>
                  <a:off x="1233" y="5273"/>
                  <a:ext cx="3102" cy="1005"/>
                </a:xfrm>
                <a:prstGeom prst="rect">
                  <a:avLst/>
                </a:prstGeom>
                <a:noFill/>
                <a:ln w="9525">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000">
                      <a:latin typeface="Arial Black" panose="020B0A04020102020204" pitchFamily="34" charset="0"/>
                    </a:rPr>
                    <a:t>SOCIAL </a:t>
                  </a:r>
                </a:p>
                <a:p>
                  <a:pPr algn="ctr">
                    <a:spcAft>
                      <a:spcPts val="1000"/>
                    </a:spcAft>
                  </a:pPr>
                  <a:r>
                    <a:rPr lang="en-GB" altLang="en-US" sz="1000">
                      <a:latin typeface="Arial Black" panose="020B0A04020102020204" pitchFamily="34" charset="0"/>
                    </a:rPr>
                    <a:t>UNDERSTANDING</a:t>
                  </a:r>
                  <a:endParaRPr lang="en-US" altLang="en-US">
                    <a:latin typeface="Arial" panose="020B0604020202020204" pitchFamily="34" charset="0"/>
                  </a:endParaRPr>
                </a:p>
              </p:txBody>
            </p:sp>
            <p:sp>
              <p:nvSpPr>
                <p:cNvPr id="44077" name="Text Box 8"/>
                <p:cNvSpPr txBox="1">
                  <a:spLocks noChangeArrowheads="1"/>
                </p:cNvSpPr>
                <p:nvPr/>
              </p:nvSpPr>
              <p:spPr bwMode="auto">
                <a:xfrm>
                  <a:off x="1225" y="7576"/>
                  <a:ext cx="2915" cy="1447"/>
                </a:xfrm>
                <a:prstGeom prst="rect">
                  <a:avLst/>
                </a:prstGeom>
                <a:noFill/>
                <a:ln w="9525">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000">
                      <a:latin typeface="Arial Black" panose="020B0A04020102020204" pitchFamily="34" charset="0"/>
                    </a:rPr>
                    <a:t>KEY </a:t>
                  </a:r>
                </a:p>
                <a:p>
                  <a:pPr algn="ctr">
                    <a:spcAft>
                      <a:spcPts val="1000"/>
                    </a:spcAft>
                  </a:pPr>
                  <a:r>
                    <a:rPr lang="en-GB" altLang="en-US" sz="1000">
                      <a:latin typeface="Arial Black" panose="020B0A04020102020204" pitchFamily="34" charset="0"/>
                    </a:rPr>
                    <a:t>COGNITIVE </a:t>
                  </a:r>
                </a:p>
                <a:p>
                  <a:pPr algn="ctr">
                    <a:spcAft>
                      <a:spcPts val="1000"/>
                    </a:spcAft>
                  </a:pPr>
                  <a:r>
                    <a:rPr lang="en-GB" altLang="en-US" sz="1000">
                      <a:latin typeface="Arial Black" panose="020B0A04020102020204" pitchFamily="34" charset="0"/>
                    </a:rPr>
                    <a:t>PROCESSES</a:t>
                  </a:r>
                  <a:endParaRPr lang="en-US" altLang="en-US">
                    <a:latin typeface="Arial" panose="020B0604020202020204" pitchFamily="34" charset="0"/>
                  </a:endParaRPr>
                </a:p>
              </p:txBody>
            </p:sp>
            <p:sp>
              <p:nvSpPr>
                <p:cNvPr id="44078" name="Text Box 9"/>
                <p:cNvSpPr txBox="1">
                  <a:spLocks noChangeArrowheads="1"/>
                </p:cNvSpPr>
                <p:nvPr/>
              </p:nvSpPr>
              <p:spPr bwMode="auto">
                <a:xfrm>
                  <a:off x="995" y="10228"/>
                  <a:ext cx="3145" cy="1000"/>
                </a:xfrm>
                <a:prstGeom prst="rect">
                  <a:avLst/>
                </a:prstGeom>
                <a:noFill/>
                <a:ln w="9525">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000">
                      <a:latin typeface="Arial Black" panose="020B0A04020102020204" pitchFamily="34" charset="0"/>
                    </a:rPr>
                    <a:t>CORE </a:t>
                  </a:r>
                </a:p>
                <a:p>
                  <a:pPr algn="ctr">
                    <a:spcAft>
                      <a:spcPts val="1000"/>
                    </a:spcAft>
                  </a:pPr>
                  <a:r>
                    <a:rPr lang="en-GB" altLang="en-US" sz="1000">
                      <a:latin typeface="Arial Black" panose="020B0A04020102020204" pitchFamily="34" charset="0"/>
                    </a:rPr>
                    <a:t>COMPETENCIES</a:t>
                  </a:r>
                  <a:endParaRPr lang="en-US" altLang="en-US">
                    <a:latin typeface="Arial" panose="020B0604020202020204" pitchFamily="34" charset="0"/>
                  </a:endParaRPr>
                </a:p>
              </p:txBody>
            </p:sp>
            <p:sp>
              <p:nvSpPr>
                <p:cNvPr id="44079" name="Text Box 10"/>
                <p:cNvSpPr txBox="1">
                  <a:spLocks noChangeArrowheads="1"/>
                </p:cNvSpPr>
                <p:nvPr/>
              </p:nvSpPr>
              <p:spPr bwMode="auto">
                <a:xfrm>
                  <a:off x="878" y="12971"/>
                  <a:ext cx="3522" cy="907"/>
                </a:xfrm>
                <a:prstGeom prst="rect">
                  <a:avLst/>
                </a:prstGeom>
                <a:noFill/>
                <a:ln w="9525">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000">
                      <a:latin typeface="Arial Black" panose="020B0A04020102020204" pitchFamily="34" charset="0"/>
                    </a:rPr>
                    <a:t>BEHAVIOURAL </a:t>
                  </a:r>
                </a:p>
                <a:p>
                  <a:pPr algn="ctr">
                    <a:spcAft>
                      <a:spcPts val="1000"/>
                    </a:spcAft>
                  </a:pPr>
                  <a:r>
                    <a:rPr lang="en-GB" altLang="en-US" sz="1000">
                      <a:latin typeface="Arial Black" panose="020B0A04020102020204" pitchFamily="34" charset="0"/>
                    </a:rPr>
                    <a:t>EXPRESSION</a:t>
                  </a:r>
                  <a:endParaRPr lang="en-US" altLang="en-US">
                    <a:latin typeface="Arial" panose="020B0604020202020204" pitchFamily="34" charset="0"/>
                  </a:endParaRPr>
                </a:p>
              </p:txBody>
            </p:sp>
          </p:grpSp>
          <p:grpSp>
            <p:nvGrpSpPr>
              <p:cNvPr id="44038" name="Group 11"/>
              <p:cNvGrpSpPr>
                <a:grpSpLocks/>
              </p:cNvGrpSpPr>
              <p:nvPr/>
            </p:nvGrpSpPr>
            <p:grpSpPr bwMode="auto">
              <a:xfrm>
                <a:off x="4335" y="2798"/>
                <a:ext cx="6411" cy="11479"/>
                <a:chOff x="4335" y="2798"/>
                <a:chExt cx="6411" cy="11479"/>
              </a:xfrm>
            </p:grpSpPr>
            <p:grpSp>
              <p:nvGrpSpPr>
                <p:cNvPr id="44039" name="Group 12"/>
                <p:cNvGrpSpPr>
                  <a:grpSpLocks/>
                </p:cNvGrpSpPr>
                <p:nvPr/>
              </p:nvGrpSpPr>
              <p:grpSpPr bwMode="auto">
                <a:xfrm>
                  <a:off x="4565" y="2798"/>
                  <a:ext cx="5865" cy="11479"/>
                  <a:chOff x="4647" y="2798"/>
                  <a:chExt cx="5865" cy="11479"/>
                </a:xfrm>
              </p:grpSpPr>
              <p:grpSp>
                <p:nvGrpSpPr>
                  <p:cNvPr id="44051" name="Group 13"/>
                  <p:cNvGrpSpPr>
                    <a:grpSpLocks/>
                  </p:cNvGrpSpPr>
                  <p:nvPr/>
                </p:nvGrpSpPr>
                <p:grpSpPr bwMode="auto">
                  <a:xfrm>
                    <a:off x="5625" y="2798"/>
                    <a:ext cx="4065" cy="1185"/>
                    <a:chOff x="3920" y="3015"/>
                    <a:chExt cx="4065" cy="1185"/>
                  </a:xfrm>
                </p:grpSpPr>
                <p:sp>
                  <p:nvSpPr>
                    <p:cNvPr id="44073" name="AutoShape 14"/>
                    <p:cNvSpPr>
                      <a:spLocks noChangeArrowheads="1"/>
                    </p:cNvSpPr>
                    <p:nvPr/>
                  </p:nvSpPr>
                  <p:spPr bwMode="auto">
                    <a:xfrm>
                      <a:off x="3920" y="3015"/>
                      <a:ext cx="4065" cy="118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4074" name="Text Box 15"/>
                    <p:cNvSpPr txBox="1">
                      <a:spLocks noChangeArrowheads="1"/>
                    </p:cNvSpPr>
                    <p:nvPr/>
                  </p:nvSpPr>
                  <p:spPr bwMode="auto">
                    <a:xfrm>
                      <a:off x="4189" y="3150"/>
                      <a:ext cx="3364" cy="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SENSE OF SELF/ SOCIAL IDENTITY</a:t>
                      </a:r>
                      <a:endParaRPr lang="en-US" altLang="en-US">
                        <a:solidFill>
                          <a:schemeClr val="bg1"/>
                        </a:solidFill>
                        <a:latin typeface="Arial" panose="020B0604020202020204" pitchFamily="34" charset="0"/>
                      </a:endParaRPr>
                    </a:p>
                  </p:txBody>
                </p:sp>
              </p:grpSp>
              <p:cxnSp>
                <p:nvCxnSpPr>
                  <p:cNvPr id="44052" name="AutoShape 16"/>
                  <p:cNvCxnSpPr>
                    <a:cxnSpLocks noChangeShapeType="1"/>
                  </p:cNvCxnSpPr>
                  <p:nvPr/>
                </p:nvCxnSpPr>
                <p:spPr bwMode="auto">
                  <a:xfrm>
                    <a:off x="7585" y="4148"/>
                    <a:ext cx="0" cy="975"/>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4053" name="AutoShape 17"/>
                  <p:cNvCxnSpPr>
                    <a:cxnSpLocks noChangeShapeType="1"/>
                  </p:cNvCxnSpPr>
                  <p:nvPr/>
                </p:nvCxnSpPr>
                <p:spPr bwMode="auto">
                  <a:xfrm>
                    <a:off x="7585" y="6608"/>
                    <a:ext cx="0" cy="990"/>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4054" name="Group 18"/>
                  <p:cNvGrpSpPr>
                    <a:grpSpLocks/>
                  </p:cNvGrpSpPr>
                  <p:nvPr/>
                </p:nvGrpSpPr>
                <p:grpSpPr bwMode="auto">
                  <a:xfrm>
                    <a:off x="4671" y="7735"/>
                    <a:ext cx="5715" cy="1185"/>
                    <a:chOff x="2966" y="7952"/>
                    <a:chExt cx="5715" cy="1185"/>
                  </a:xfrm>
                </p:grpSpPr>
                <p:sp>
                  <p:nvSpPr>
                    <p:cNvPr id="44069" name="AutoShape 19"/>
                    <p:cNvSpPr>
                      <a:spLocks noChangeArrowheads="1"/>
                    </p:cNvSpPr>
                    <p:nvPr/>
                  </p:nvSpPr>
                  <p:spPr bwMode="auto">
                    <a:xfrm>
                      <a:off x="2966" y="7952"/>
                      <a:ext cx="5715" cy="118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4070" name="Text Box 20"/>
                    <p:cNvSpPr txBox="1">
                      <a:spLocks noChangeArrowheads="1"/>
                    </p:cNvSpPr>
                    <p:nvPr/>
                  </p:nvSpPr>
                  <p:spPr bwMode="auto">
                    <a:xfrm>
                      <a:off x="3251" y="8065"/>
                      <a:ext cx="2571" cy="8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INTERPERSONAL PERSPECTIVE TAKING</a:t>
                      </a:r>
                      <a:endParaRPr lang="en-US" altLang="en-US">
                        <a:solidFill>
                          <a:schemeClr val="bg1"/>
                        </a:solidFill>
                        <a:latin typeface="Arial" panose="020B0604020202020204" pitchFamily="34" charset="0"/>
                      </a:endParaRPr>
                    </a:p>
                  </p:txBody>
                </p:sp>
                <p:cxnSp>
                  <p:nvCxnSpPr>
                    <p:cNvPr id="44071" name="AutoShape 21"/>
                    <p:cNvCxnSpPr>
                      <a:cxnSpLocks noChangeShapeType="1"/>
                    </p:cNvCxnSpPr>
                    <p:nvPr/>
                  </p:nvCxnSpPr>
                  <p:spPr bwMode="auto">
                    <a:xfrm>
                      <a:off x="5880" y="8175"/>
                      <a:ext cx="0" cy="571"/>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4072" name="Text Box 22"/>
                    <p:cNvSpPr txBox="1">
                      <a:spLocks noChangeArrowheads="1"/>
                    </p:cNvSpPr>
                    <p:nvPr/>
                  </p:nvSpPr>
                  <p:spPr bwMode="auto">
                    <a:xfrm>
                      <a:off x="6050" y="7980"/>
                      <a:ext cx="2372" cy="1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EMOTION RECOGNITION AND RESPONSIVITY</a:t>
                      </a:r>
                      <a:endParaRPr lang="en-US" altLang="en-US">
                        <a:solidFill>
                          <a:schemeClr val="bg1"/>
                        </a:solidFill>
                        <a:latin typeface="Arial" panose="020B0604020202020204" pitchFamily="34" charset="0"/>
                      </a:endParaRPr>
                    </a:p>
                  </p:txBody>
                </p:sp>
              </p:grpSp>
              <p:cxnSp>
                <p:nvCxnSpPr>
                  <p:cNvPr id="44055" name="AutoShape 23"/>
                  <p:cNvCxnSpPr>
                    <a:cxnSpLocks noChangeShapeType="1"/>
                  </p:cNvCxnSpPr>
                  <p:nvPr/>
                </p:nvCxnSpPr>
                <p:spPr bwMode="auto">
                  <a:xfrm>
                    <a:off x="7585" y="9023"/>
                    <a:ext cx="1" cy="990"/>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4056" name="Group 24"/>
                  <p:cNvGrpSpPr>
                    <a:grpSpLocks/>
                  </p:cNvGrpSpPr>
                  <p:nvPr/>
                </p:nvGrpSpPr>
                <p:grpSpPr bwMode="auto">
                  <a:xfrm>
                    <a:off x="5122" y="5248"/>
                    <a:ext cx="4995" cy="1185"/>
                    <a:chOff x="3417" y="5465"/>
                    <a:chExt cx="4995" cy="1185"/>
                  </a:xfrm>
                </p:grpSpPr>
                <p:sp>
                  <p:nvSpPr>
                    <p:cNvPr id="44064" name="AutoShape 25"/>
                    <p:cNvSpPr>
                      <a:spLocks noChangeArrowheads="1"/>
                    </p:cNvSpPr>
                    <p:nvPr/>
                  </p:nvSpPr>
                  <p:spPr bwMode="auto">
                    <a:xfrm>
                      <a:off x="3417" y="5465"/>
                      <a:ext cx="4995" cy="118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4065" name="Text Box 26"/>
                    <p:cNvSpPr txBox="1">
                      <a:spLocks noChangeArrowheads="1"/>
                    </p:cNvSpPr>
                    <p:nvPr/>
                  </p:nvSpPr>
                  <p:spPr bwMode="auto">
                    <a:xfrm>
                      <a:off x="3609" y="5595"/>
                      <a:ext cx="2117" cy="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EGOCENTRICITY</a:t>
                      </a:r>
                    </a:p>
                    <a:p>
                      <a:pPr eaLnBrk="1" hangingPunct="1"/>
                      <a:endParaRPr lang="en-US" altLang="en-US">
                        <a:latin typeface="Arial" panose="020B0604020202020204" pitchFamily="34" charset="0"/>
                      </a:endParaRPr>
                    </a:p>
                  </p:txBody>
                </p:sp>
                <p:cxnSp>
                  <p:nvCxnSpPr>
                    <p:cNvPr id="44066" name="AutoShape 27"/>
                    <p:cNvCxnSpPr>
                      <a:cxnSpLocks noChangeShapeType="1"/>
                    </p:cNvCxnSpPr>
                    <p:nvPr/>
                  </p:nvCxnSpPr>
                  <p:spPr bwMode="auto">
                    <a:xfrm>
                      <a:off x="5880" y="5595"/>
                      <a:ext cx="0" cy="571"/>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4067" name="Text Box 28"/>
                    <p:cNvSpPr txBox="1">
                      <a:spLocks noChangeArrowheads="1"/>
                    </p:cNvSpPr>
                    <p:nvPr/>
                  </p:nvSpPr>
                  <p:spPr bwMode="auto">
                    <a:xfrm>
                      <a:off x="6040" y="5595"/>
                      <a:ext cx="2108" cy="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EMPATHY</a:t>
                      </a:r>
                    </a:p>
                    <a:p>
                      <a:pPr eaLnBrk="1" hangingPunct="1"/>
                      <a:endParaRPr lang="en-US" altLang="en-US">
                        <a:latin typeface="Arial" panose="020B0604020202020204" pitchFamily="34" charset="0"/>
                      </a:endParaRPr>
                    </a:p>
                  </p:txBody>
                </p:sp>
                <p:sp>
                  <p:nvSpPr>
                    <p:cNvPr id="44068" name="Text Box 29"/>
                    <p:cNvSpPr txBox="1">
                      <a:spLocks noChangeArrowheads="1"/>
                    </p:cNvSpPr>
                    <p:nvPr/>
                  </p:nvSpPr>
                  <p:spPr bwMode="auto">
                    <a:xfrm>
                      <a:off x="4620" y="6119"/>
                      <a:ext cx="3335" cy="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spcAft>
                          <a:spcPts val="1000"/>
                        </a:spcAft>
                      </a:pPr>
                      <a:r>
                        <a:rPr lang="en-GB" altLang="en-US" sz="900">
                          <a:solidFill>
                            <a:schemeClr val="bg1"/>
                          </a:solidFill>
                          <a:latin typeface="Arial Black" panose="020B0A04020102020204" pitchFamily="34" charset="0"/>
                        </a:rPr>
                        <a:t>SITUATIONAL/DISPOSITIONAL</a:t>
                      </a:r>
                      <a:endParaRPr lang="en-US" altLang="en-US">
                        <a:solidFill>
                          <a:schemeClr val="bg1"/>
                        </a:solidFill>
                        <a:latin typeface="Arial" panose="020B0604020202020204" pitchFamily="34" charset="0"/>
                      </a:endParaRPr>
                    </a:p>
                  </p:txBody>
                </p:sp>
              </p:grpSp>
              <p:cxnSp>
                <p:nvCxnSpPr>
                  <p:cNvPr id="44057" name="AutoShape 30"/>
                  <p:cNvCxnSpPr>
                    <a:cxnSpLocks noChangeShapeType="1"/>
                  </p:cNvCxnSpPr>
                  <p:nvPr/>
                </p:nvCxnSpPr>
                <p:spPr bwMode="auto">
                  <a:xfrm>
                    <a:off x="7586" y="11663"/>
                    <a:ext cx="1" cy="990"/>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4058" name="Group 31"/>
                  <p:cNvGrpSpPr>
                    <a:grpSpLocks/>
                  </p:cNvGrpSpPr>
                  <p:nvPr/>
                </p:nvGrpSpPr>
                <p:grpSpPr bwMode="auto">
                  <a:xfrm>
                    <a:off x="4647" y="12762"/>
                    <a:ext cx="5865" cy="1515"/>
                    <a:chOff x="2942" y="12979"/>
                    <a:chExt cx="5865" cy="1515"/>
                  </a:xfrm>
                </p:grpSpPr>
                <p:sp>
                  <p:nvSpPr>
                    <p:cNvPr id="45083" name="AutoShape 32"/>
                    <p:cNvSpPr>
                      <a:spLocks noChangeArrowheads="1"/>
                    </p:cNvSpPr>
                    <p:nvPr/>
                  </p:nvSpPr>
                  <p:spPr bwMode="auto">
                    <a:xfrm>
                      <a:off x="2942" y="12980"/>
                      <a:ext cx="5865" cy="1514"/>
                    </a:xfrm>
                    <a:prstGeom prst="roundRect">
                      <a:avLst>
                        <a:gd name="adj" fmla="val 16667"/>
                      </a:avLst>
                    </a:prstGeom>
                    <a:solidFill>
                      <a:schemeClr val="accent1">
                        <a:lumMod val="60000"/>
                        <a:lumOff val="40000"/>
                      </a:schemeClr>
                    </a:solid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44060" name="Text Box 33"/>
                    <p:cNvSpPr txBox="1">
                      <a:spLocks noChangeArrowheads="1"/>
                    </p:cNvSpPr>
                    <p:nvPr/>
                  </p:nvSpPr>
                  <p:spPr bwMode="auto">
                    <a:xfrm>
                      <a:off x="3437" y="13075"/>
                      <a:ext cx="5178" cy="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DOMAINS OF INTERPERSONAL FUNCTIONING</a:t>
                      </a:r>
                      <a:endParaRPr lang="en-US" altLang="en-US">
                        <a:solidFill>
                          <a:schemeClr val="bg1"/>
                        </a:solidFill>
                        <a:latin typeface="Arial" panose="020B0604020202020204" pitchFamily="34" charset="0"/>
                      </a:endParaRPr>
                    </a:p>
                  </p:txBody>
                </p:sp>
                <p:sp>
                  <p:nvSpPr>
                    <p:cNvPr id="44061" name="Text Box 34"/>
                    <p:cNvSpPr txBox="1">
                      <a:spLocks noChangeArrowheads="1"/>
                    </p:cNvSpPr>
                    <p:nvPr/>
                  </p:nvSpPr>
                  <p:spPr bwMode="auto">
                    <a:xfrm>
                      <a:off x="3170" y="13545"/>
                      <a:ext cx="1660" cy="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SOCIAL ENGAGEMENT</a:t>
                      </a:r>
                      <a:endParaRPr lang="en-US" altLang="en-US" sz="800">
                        <a:solidFill>
                          <a:schemeClr val="bg1"/>
                        </a:solidFill>
                        <a:latin typeface="Arial" panose="020B0604020202020204" pitchFamily="34" charset="0"/>
                      </a:endParaRPr>
                    </a:p>
                  </p:txBody>
                </p:sp>
                <p:sp>
                  <p:nvSpPr>
                    <p:cNvPr id="44062" name="Text Box 35"/>
                    <p:cNvSpPr txBox="1">
                      <a:spLocks noChangeArrowheads="1"/>
                    </p:cNvSpPr>
                    <p:nvPr/>
                  </p:nvSpPr>
                  <p:spPr bwMode="auto">
                    <a:xfrm>
                      <a:off x="5165" y="13650"/>
                      <a:ext cx="1660" cy="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RELATIONSHIPS</a:t>
                      </a:r>
                      <a:endParaRPr lang="en-US" altLang="en-US" sz="800">
                        <a:solidFill>
                          <a:schemeClr val="bg1"/>
                        </a:solidFill>
                        <a:latin typeface="Arial" panose="020B0604020202020204" pitchFamily="34" charset="0"/>
                      </a:endParaRPr>
                    </a:p>
                  </p:txBody>
                </p:sp>
                <p:sp>
                  <p:nvSpPr>
                    <p:cNvPr id="44063" name="Text Box 36"/>
                    <p:cNvSpPr txBox="1">
                      <a:spLocks noChangeArrowheads="1"/>
                    </p:cNvSpPr>
                    <p:nvPr/>
                  </p:nvSpPr>
                  <p:spPr bwMode="auto">
                    <a:xfrm>
                      <a:off x="7140" y="13460"/>
                      <a:ext cx="1660" cy="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PRO/ANTI SOCIAL BEHAVIOURS</a:t>
                      </a:r>
                      <a:endParaRPr lang="en-US" altLang="en-US" sz="800">
                        <a:solidFill>
                          <a:schemeClr val="bg1"/>
                        </a:solidFill>
                        <a:latin typeface="Arial" panose="020B0604020202020204" pitchFamily="34" charset="0"/>
                      </a:endParaRPr>
                    </a:p>
                  </p:txBody>
                </p:sp>
              </p:grpSp>
            </p:grpSp>
            <p:grpSp>
              <p:nvGrpSpPr>
                <p:cNvPr id="44040" name="Group 37"/>
                <p:cNvGrpSpPr>
                  <a:grpSpLocks/>
                </p:cNvGrpSpPr>
                <p:nvPr/>
              </p:nvGrpSpPr>
              <p:grpSpPr bwMode="auto">
                <a:xfrm>
                  <a:off x="4335" y="10081"/>
                  <a:ext cx="6411" cy="1440"/>
                  <a:chOff x="4335" y="10081"/>
                  <a:chExt cx="6411" cy="1440"/>
                </a:xfrm>
              </p:grpSpPr>
              <p:grpSp>
                <p:nvGrpSpPr>
                  <p:cNvPr id="44041" name="Group 38"/>
                  <p:cNvGrpSpPr>
                    <a:grpSpLocks/>
                  </p:cNvGrpSpPr>
                  <p:nvPr/>
                </p:nvGrpSpPr>
                <p:grpSpPr bwMode="auto">
                  <a:xfrm>
                    <a:off x="4335" y="10081"/>
                    <a:ext cx="6411" cy="1440"/>
                    <a:chOff x="4417" y="10081"/>
                    <a:chExt cx="6411" cy="1440"/>
                  </a:xfrm>
                </p:grpSpPr>
                <p:sp>
                  <p:nvSpPr>
                    <p:cNvPr id="44043" name="AutoShape 39"/>
                    <p:cNvSpPr>
                      <a:spLocks noChangeArrowheads="1"/>
                    </p:cNvSpPr>
                    <p:nvPr/>
                  </p:nvSpPr>
                  <p:spPr bwMode="auto">
                    <a:xfrm>
                      <a:off x="4417" y="10081"/>
                      <a:ext cx="6411" cy="1440"/>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4044" name="Text Box 40"/>
                    <p:cNvSpPr txBox="1">
                      <a:spLocks noChangeArrowheads="1"/>
                    </p:cNvSpPr>
                    <p:nvPr/>
                  </p:nvSpPr>
                  <p:spPr bwMode="auto">
                    <a:xfrm>
                      <a:off x="4645" y="10193"/>
                      <a:ext cx="2641"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u="sng">
                          <a:solidFill>
                            <a:schemeClr val="bg1"/>
                          </a:solidFill>
                          <a:latin typeface="Arial Black" panose="020B0A04020102020204" pitchFamily="34" charset="0"/>
                        </a:rPr>
                        <a:t>COGNITIVE CAPACITY</a:t>
                      </a:r>
                    </a:p>
                    <a:p>
                      <a:pPr eaLnBrk="1" hangingPunct="1"/>
                      <a:endParaRPr lang="en-US" altLang="en-US">
                        <a:latin typeface="Arial" panose="020B0604020202020204" pitchFamily="34" charset="0"/>
                      </a:endParaRPr>
                    </a:p>
                  </p:txBody>
                </p:sp>
                <p:sp>
                  <p:nvSpPr>
                    <p:cNvPr id="44045" name="Text Box 41"/>
                    <p:cNvSpPr txBox="1">
                      <a:spLocks noChangeArrowheads="1"/>
                    </p:cNvSpPr>
                    <p:nvPr/>
                  </p:nvSpPr>
                  <p:spPr bwMode="auto">
                    <a:xfrm>
                      <a:off x="4520" y="10831"/>
                      <a:ext cx="1550"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SELF MONITORING</a:t>
                      </a:r>
                      <a:endParaRPr lang="en-US" altLang="en-US">
                        <a:solidFill>
                          <a:schemeClr val="bg1"/>
                        </a:solidFill>
                        <a:latin typeface="Arial" panose="020B0604020202020204" pitchFamily="34" charset="0"/>
                      </a:endParaRPr>
                    </a:p>
                  </p:txBody>
                </p:sp>
                <p:sp>
                  <p:nvSpPr>
                    <p:cNvPr id="44046" name="Text Box 42"/>
                    <p:cNvSpPr txBox="1">
                      <a:spLocks noChangeArrowheads="1"/>
                    </p:cNvSpPr>
                    <p:nvPr/>
                  </p:nvSpPr>
                  <p:spPr bwMode="auto">
                    <a:xfrm>
                      <a:off x="6102" y="10758"/>
                      <a:ext cx="1414" cy="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ATTENTION</a:t>
                      </a:r>
                      <a:endParaRPr lang="en-US" altLang="en-US">
                        <a:solidFill>
                          <a:schemeClr val="bg1"/>
                        </a:solidFill>
                        <a:latin typeface="Arial" panose="020B0604020202020204" pitchFamily="34" charset="0"/>
                      </a:endParaRPr>
                    </a:p>
                  </p:txBody>
                </p:sp>
                <p:cxnSp>
                  <p:nvCxnSpPr>
                    <p:cNvPr id="44047" name="AutoShape 43"/>
                    <p:cNvCxnSpPr>
                      <a:cxnSpLocks noChangeShapeType="1"/>
                    </p:cNvCxnSpPr>
                    <p:nvPr/>
                  </p:nvCxnSpPr>
                  <p:spPr bwMode="auto">
                    <a:xfrm>
                      <a:off x="7585" y="10388"/>
                      <a:ext cx="0" cy="84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4048" name="Text Box 44"/>
                    <p:cNvSpPr txBox="1">
                      <a:spLocks noChangeArrowheads="1"/>
                    </p:cNvSpPr>
                    <p:nvPr/>
                  </p:nvSpPr>
                  <p:spPr bwMode="auto">
                    <a:xfrm>
                      <a:off x="7755" y="10193"/>
                      <a:ext cx="2900"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u="sng">
                          <a:solidFill>
                            <a:schemeClr val="bg1"/>
                          </a:solidFill>
                          <a:latin typeface="Arial Black" panose="020B0A04020102020204" pitchFamily="34" charset="0"/>
                        </a:rPr>
                        <a:t>BASIC SOCIAL SKILLS</a:t>
                      </a:r>
                      <a:endParaRPr lang="en-US" altLang="en-US">
                        <a:solidFill>
                          <a:schemeClr val="bg1"/>
                        </a:solidFill>
                        <a:latin typeface="Arial" panose="020B0604020202020204" pitchFamily="34" charset="0"/>
                      </a:endParaRPr>
                    </a:p>
                  </p:txBody>
                </p:sp>
                <p:sp>
                  <p:nvSpPr>
                    <p:cNvPr id="44049" name="Text Box 45"/>
                    <p:cNvSpPr txBox="1">
                      <a:spLocks noChangeArrowheads="1"/>
                    </p:cNvSpPr>
                    <p:nvPr/>
                  </p:nvSpPr>
                  <p:spPr bwMode="auto">
                    <a:xfrm>
                      <a:off x="7755" y="10920"/>
                      <a:ext cx="1606" cy="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KNOWLEDGE</a:t>
                      </a:r>
                      <a:endParaRPr lang="en-US" altLang="en-US">
                        <a:solidFill>
                          <a:schemeClr val="bg1"/>
                        </a:solidFill>
                        <a:latin typeface="Arial" panose="020B0604020202020204" pitchFamily="34" charset="0"/>
                      </a:endParaRPr>
                    </a:p>
                  </p:txBody>
                </p:sp>
                <p:sp>
                  <p:nvSpPr>
                    <p:cNvPr id="44050" name="Text Box 46"/>
                    <p:cNvSpPr txBox="1">
                      <a:spLocks noChangeArrowheads="1"/>
                    </p:cNvSpPr>
                    <p:nvPr/>
                  </p:nvSpPr>
                  <p:spPr bwMode="auto">
                    <a:xfrm>
                      <a:off x="8845" y="10598"/>
                      <a:ext cx="1901" cy="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PERFORMANCE</a:t>
                      </a:r>
                      <a:endParaRPr lang="en-US" altLang="en-US">
                        <a:solidFill>
                          <a:schemeClr val="bg1"/>
                        </a:solidFill>
                        <a:latin typeface="Arial" panose="020B0604020202020204" pitchFamily="34" charset="0"/>
                      </a:endParaRPr>
                    </a:p>
                  </p:txBody>
                </p:sp>
              </p:grpSp>
              <p:sp>
                <p:nvSpPr>
                  <p:cNvPr id="44042" name="Text Box 47"/>
                  <p:cNvSpPr txBox="1">
                    <a:spLocks noChangeArrowheads="1"/>
                  </p:cNvSpPr>
                  <p:nvPr/>
                </p:nvSpPr>
                <p:spPr bwMode="auto">
                  <a:xfrm>
                    <a:off x="5889" y="10640"/>
                    <a:ext cx="577" cy="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spcAft>
                        <a:spcPts val="1000"/>
                      </a:spcAft>
                    </a:pPr>
                    <a:r>
                      <a:rPr lang="en-GB" altLang="en-US" sz="800">
                        <a:solidFill>
                          <a:schemeClr val="bg1"/>
                        </a:solidFill>
                        <a:latin typeface="Arial Black" panose="020B0A04020102020204" pitchFamily="34" charset="0"/>
                      </a:rPr>
                      <a:t>IQ</a:t>
                    </a:r>
                    <a:endParaRPr lang="en-US" altLang="en-US">
                      <a:solidFill>
                        <a:schemeClr val="bg1"/>
                      </a:solidFill>
                      <a:latin typeface="Arial" panose="020B0604020202020204" pitchFamily="34" charset="0"/>
                    </a:endParaRPr>
                  </a:p>
                </p:txBody>
              </p:sp>
            </p:grpSp>
          </p:grpSp>
        </p:grpSp>
      </p:gr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63600630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3648075" y="188913"/>
            <a:ext cx="6280150" cy="385762"/>
          </a:xfrm>
        </p:spPr>
        <p:txBody>
          <a:bodyPr/>
          <a:lstStyle/>
          <a:p>
            <a:pPr eaLnBrk="1" hangingPunct="1"/>
            <a:r>
              <a:rPr lang="en-GB" altLang="en-US" sz="2800"/>
              <a:t>Interpersonal Assessment Protocol</a:t>
            </a:r>
          </a:p>
        </p:txBody>
      </p:sp>
      <p:sp>
        <p:nvSpPr>
          <p:cNvPr id="61443" name="Content Placeholder 2"/>
          <p:cNvSpPr>
            <a:spLocks noGrp="1"/>
          </p:cNvSpPr>
          <p:nvPr>
            <p:ph idx="1"/>
          </p:nvPr>
        </p:nvSpPr>
        <p:spPr>
          <a:xfrm>
            <a:off x="1774825" y="1052514"/>
            <a:ext cx="8642350" cy="5184775"/>
          </a:xfrm>
        </p:spPr>
        <p:txBody>
          <a:bodyPr rtlCol="0">
            <a:normAutofit fontScale="92500" lnSpcReduction="20000"/>
          </a:bodyPr>
          <a:lstStyle/>
          <a:p>
            <a:pPr marL="342877" indent="-342877" defTabSz="914337">
              <a:defRPr/>
            </a:pPr>
            <a:r>
              <a:rPr lang="en-GB" sz="1800" dirty="0">
                <a:solidFill>
                  <a:schemeClr val="tx1">
                    <a:lumMod val="85000"/>
                    <a:lumOff val="15000"/>
                  </a:schemeClr>
                </a:solidFill>
              </a:rPr>
              <a:t>Toronto </a:t>
            </a:r>
            <a:r>
              <a:rPr lang="en-GB" sz="1800" dirty="0" err="1">
                <a:solidFill>
                  <a:schemeClr val="tx1">
                    <a:lumMod val="85000"/>
                    <a:lumOff val="15000"/>
                  </a:schemeClr>
                </a:solidFill>
              </a:rPr>
              <a:t>Alexathymia</a:t>
            </a:r>
            <a:r>
              <a:rPr lang="en-GB" sz="1800" dirty="0">
                <a:solidFill>
                  <a:schemeClr val="tx1">
                    <a:lumMod val="85000"/>
                    <a:lumOff val="15000"/>
                  </a:schemeClr>
                </a:solidFill>
              </a:rPr>
              <a:t> Scale: </a:t>
            </a:r>
            <a:r>
              <a:rPr lang="en-GB" sz="1800" dirty="0" err="1">
                <a:solidFill>
                  <a:schemeClr val="tx1">
                    <a:lumMod val="85000"/>
                    <a:lumOff val="15000"/>
                  </a:schemeClr>
                </a:solidFill>
              </a:rPr>
              <a:t>Spreng</a:t>
            </a:r>
            <a:r>
              <a:rPr lang="en-GB" sz="1800" dirty="0">
                <a:solidFill>
                  <a:schemeClr val="tx1">
                    <a:lumMod val="85000"/>
                    <a:lumOff val="15000"/>
                  </a:schemeClr>
                </a:solidFill>
              </a:rPr>
              <a:t> et al. (2009)</a:t>
            </a:r>
          </a:p>
          <a:p>
            <a:pPr marL="342877" indent="-342877" defTabSz="914337">
              <a:defRPr/>
            </a:pPr>
            <a:r>
              <a:rPr lang="en-GB" sz="1800" dirty="0">
                <a:solidFill>
                  <a:schemeClr val="tx1">
                    <a:lumMod val="85000"/>
                    <a:lumOff val="15000"/>
                  </a:schemeClr>
                </a:solidFill>
              </a:rPr>
              <a:t>Self Monitoring Scale : Snyder (1974)</a:t>
            </a:r>
          </a:p>
          <a:p>
            <a:pPr marL="342877" indent="-342877" defTabSz="914337">
              <a:defRPr/>
            </a:pPr>
            <a:r>
              <a:rPr lang="en-GB" sz="1800" dirty="0">
                <a:solidFill>
                  <a:schemeClr val="tx1">
                    <a:lumMod val="85000"/>
                    <a:lumOff val="15000"/>
                  </a:schemeClr>
                </a:solidFill>
              </a:rPr>
              <a:t>Inventory of Interpersonal Problems – IIP-64:  Horowitz et al. (2000)</a:t>
            </a:r>
          </a:p>
          <a:p>
            <a:pPr marL="342877" indent="-342877" defTabSz="914337">
              <a:defRPr/>
            </a:pPr>
            <a:r>
              <a:rPr lang="en-GB" sz="1800" dirty="0">
                <a:solidFill>
                  <a:schemeClr val="tx1">
                    <a:lumMod val="85000"/>
                    <a:lumOff val="15000"/>
                  </a:schemeClr>
                </a:solidFill>
              </a:rPr>
              <a:t>Chart of Interpersonal Relations in Closed Living Environments: Blackburn &amp; Renwick (1996)</a:t>
            </a:r>
          </a:p>
          <a:p>
            <a:pPr marL="342877" indent="-342877" defTabSz="914337">
              <a:defRPr/>
            </a:pPr>
            <a:r>
              <a:rPr lang="en-GB" sz="1800" dirty="0">
                <a:solidFill>
                  <a:schemeClr val="tx1">
                    <a:lumMod val="85000"/>
                    <a:lumOff val="15000"/>
                  </a:schemeClr>
                </a:solidFill>
              </a:rPr>
              <a:t>Social Situations Q’airre : Trower et al (1978)</a:t>
            </a:r>
          </a:p>
          <a:p>
            <a:pPr marL="342877" indent="-342877" defTabSz="914337">
              <a:defRPr/>
            </a:pPr>
            <a:r>
              <a:rPr lang="en-GB" sz="1800" dirty="0">
                <a:solidFill>
                  <a:schemeClr val="tx1">
                    <a:lumMod val="85000"/>
                    <a:lumOff val="15000"/>
                  </a:schemeClr>
                </a:solidFill>
              </a:rPr>
              <a:t>Functional Analysis of Interpersonal Reactions of Offenders : Dawson, Renwick &amp; Bass (unpub).</a:t>
            </a:r>
          </a:p>
          <a:p>
            <a:pPr marL="342877" indent="-342877" defTabSz="914337">
              <a:defRPr/>
            </a:pPr>
            <a:r>
              <a:rPr lang="en-GB" sz="1800" dirty="0">
                <a:solidFill>
                  <a:schemeClr val="tx1">
                    <a:lumMod val="85000"/>
                    <a:lumOff val="15000"/>
                  </a:schemeClr>
                </a:solidFill>
              </a:rPr>
              <a:t>Social Situations Interview: Trower et al (1978)</a:t>
            </a:r>
          </a:p>
          <a:p>
            <a:pPr marL="342877" indent="-342877" defTabSz="914337">
              <a:defRPr/>
            </a:pPr>
            <a:r>
              <a:rPr lang="en-GB" sz="1800" dirty="0">
                <a:solidFill>
                  <a:schemeClr val="tx1">
                    <a:lumMod val="85000"/>
                    <a:lumOff val="15000"/>
                  </a:schemeClr>
                </a:solidFill>
              </a:rPr>
              <a:t>Social Functioning Questionnaire: Tyrer et al. (2005)</a:t>
            </a:r>
          </a:p>
          <a:p>
            <a:pPr marL="342877" indent="-342877" defTabSz="914337">
              <a:defRPr/>
            </a:pPr>
            <a:r>
              <a:rPr lang="en-GB" sz="1800" dirty="0">
                <a:solidFill>
                  <a:schemeClr val="tx1">
                    <a:lumMod val="85000"/>
                    <a:lumOff val="15000"/>
                  </a:schemeClr>
                </a:solidFill>
              </a:rPr>
              <a:t>Social Adjustment Scale – Self Report: Weissman (2000)</a:t>
            </a:r>
          </a:p>
          <a:p>
            <a:pPr marL="342877" indent="-342877" defTabSz="914337">
              <a:defRPr/>
            </a:pPr>
            <a:r>
              <a:rPr lang="en-GB" sz="1800" dirty="0">
                <a:solidFill>
                  <a:schemeClr val="tx1">
                    <a:lumMod val="85000"/>
                    <a:lumOff val="15000"/>
                  </a:schemeClr>
                </a:solidFill>
              </a:rPr>
              <a:t>Symptom Checklist – 90-R (Interpersonal Sensitivity): Derogatis (1994)</a:t>
            </a:r>
          </a:p>
          <a:p>
            <a:pPr marL="342877" indent="-342877" defTabSz="914337">
              <a:defRPr/>
            </a:pPr>
            <a:r>
              <a:rPr lang="en-GB" sz="1800" dirty="0">
                <a:solidFill>
                  <a:schemeClr val="tx1">
                    <a:lumMod val="85000"/>
                    <a:lumOff val="15000"/>
                  </a:schemeClr>
                </a:solidFill>
              </a:rPr>
              <a:t>The Awareness of Social Inference Test: Rollins et al. (2002)</a:t>
            </a:r>
          </a:p>
          <a:p>
            <a:pPr marL="342877" indent="-342877" defTabSz="914337">
              <a:defRPr/>
            </a:pPr>
            <a:r>
              <a:rPr lang="en-GB" sz="1800" dirty="0">
                <a:solidFill>
                  <a:schemeClr val="tx1">
                    <a:lumMod val="85000"/>
                    <a:lumOff val="15000"/>
                  </a:schemeClr>
                </a:solidFill>
              </a:rPr>
              <a:t>Facial Affect Recognition Test (Kathleen’s impossibly boring test)</a:t>
            </a:r>
          </a:p>
          <a:p>
            <a:pPr marL="342877" indent="-342877" defTabSz="914337">
              <a:defRPr/>
            </a:pPr>
            <a:r>
              <a:rPr lang="en-GB" sz="1800" dirty="0">
                <a:solidFill>
                  <a:schemeClr val="tx1">
                    <a:lumMod val="85000"/>
                    <a:lumOff val="15000"/>
                  </a:schemeClr>
                </a:solidFill>
              </a:rPr>
              <a:t>Threat Assessment (Nadia’s un-</a:t>
            </a:r>
            <a:r>
              <a:rPr lang="en-GB" sz="1800" dirty="0" err="1">
                <a:solidFill>
                  <a:schemeClr val="tx1">
                    <a:lumMod val="85000"/>
                    <a:lumOff val="15000"/>
                  </a:schemeClr>
                </a:solidFill>
              </a:rPr>
              <a:t>scorable</a:t>
            </a:r>
            <a:r>
              <a:rPr lang="en-GB" sz="1800" dirty="0">
                <a:solidFill>
                  <a:schemeClr val="tx1">
                    <a:lumMod val="85000"/>
                    <a:lumOff val="15000"/>
                  </a:schemeClr>
                </a:solidFill>
              </a:rPr>
              <a:t> questionnaire)</a:t>
            </a:r>
          </a:p>
          <a:p>
            <a:pPr marL="342877" indent="-342877" defTabSz="914337">
              <a:defRPr/>
            </a:pPr>
            <a:r>
              <a:rPr lang="en-GB" sz="1800" dirty="0">
                <a:solidFill>
                  <a:schemeClr val="tx1">
                    <a:lumMod val="85000"/>
                    <a:lumOff val="15000"/>
                  </a:schemeClr>
                </a:solidFill>
              </a:rPr>
              <a:t>Inventory of Parent and Peer </a:t>
            </a:r>
            <a:r>
              <a:rPr lang="en-GB" sz="1800" dirty="0" err="1">
                <a:solidFill>
                  <a:schemeClr val="tx1">
                    <a:lumMod val="85000"/>
                    <a:lumOff val="15000"/>
                  </a:schemeClr>
                </a:solidFill>
              </a:rPr>
              <a:t>Attachement</a:t>
            </a:r>
            <a:endParaRPr lang="en-GB" sz="1800" dirty="0">
              <a:solidFill>
                <a:schemeClr val="tx1">
                  <a:lumMod val="85000"/>
                  <a:lumOff val="15000"/>
                </a:schemeClr>
              </a:solidFill>
            </a:endParaRPr>
          </a:p>
          <a:p>
            <a:pPr marL="342877" indent="-342877" defTabSz="914337">
              <a:defRPr/>
            </a:pPr>
            <a:endParaRPr lang="en-GB" sz="1800" dirty="0">
              <a:solidFill>
                <a:schemeClr val="tx1">
                  <a:lumMod val="85000"/>
                  <a:lumOff val="15000"/>
                </a:schemeClr>
              </a:solidFill>
            </a:endParaRPr>
          </a:p>
        </p:txBody>
      </p:sp>
      <p:sp>
        <p:nvSpPr>
          <p:cNvPr id="45060" name="Title 2"/>
          <p:cNvSpPr txBox="1">
            <a:spLocks/>
          </p:cNvSpPr>
          <p:nvPr/>
        </p:nvSpPr>
        <p:spPr bwMode="auto">
          <a:xfrm>
            <a:off x="1631951" y="6237289"/>
            <a:ext cx="8640763" cy="574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104927" tIns="52464" rIns="104927" bIns="52464" anchor="ctr"/>
          <a:lstStyle>
            <a:lvl1pPr defTabSz="1047750">
              <a:defRPr>
                <a:solidFill>
                  <a:schemeClr val="tx1"/>
                </a:solidFill>
                <a:latin typeface="MyriaMM"/>
                <a:cs typeface="Arial" panose="020B0604020202020204" pitchFamily="34" charset="0"/>
              </a:defRPr>
            </a:lvl1pPr>
            <a:lvl2pPr marL="742950" indent="-285750" defTabSz="1047750">
              <a:defRPr>
                <a:solidFill>
                  <a:schemeClr val="tx1"/>
                </a:solidFill>
                <a:latin typeface="MyriaMM"/>
                <a:cs typeface="Arial" panose="020B0604020202020204" pitchFamily="34" charset="0"/>
              </a:defRPr>
            </a:lvl2pPr>
            <a:lvl3pPr marL="1143000" indent="-228600" defTabSz="1047750">
              <a:defRPr>
                <a:solidFill>
                  <a:schemeClr val="tx1"/>
                </a:solidFill>
                <a:latin typeface="MyriaMM"/>
                <a:cs typeface="Arial" panose="020B0604020202020204" pitchFamily="34" charset="0"/>
              </a:defRPr>
            </a:lvl3pPr>
            <a:lvl4pPr marL="1600200" indent="-228600" defTabSz="1047750">
              <a:defRPr>
                <a:solidFill>
                  <a:schemeClr val="tx1"/>
                </a:solidFill>
                <a:latin typeface="MyriaMM"/>
                <a:cs typeface="Arial" panose="020B0604020202020204" pitchFamily="34" charset="0"/>
              </a:defRPr>
            </a:lvl4pPr>
            <a:lvl5pPr marL="2057400" indent="-228600" defTabSz="1047750">
              <a:defRPr>
                <a:solidFill>
                  <a:schemeClr val="tx1"/>
                </a:solidFill>
                <a:latin typeface="MyriaMM"/>
                <a:cs typeface="Arial" panose="020B0604020202020204" pitchFamily="34" charset="0"/>
              </a:defRPr>
            </a:lvl5pPr>
            <a:lvl6pPr marL="2514600" indent="-228600" defTabSz="104775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defTabSz="104775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defTabSz="104775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defTabSz="104775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r>
              <a:rPr lang="en-GB" altLang="en-US" sz="1200">
                <a:solidFill>
                  <a:srgbClr val="0070C0"/>
                </a:solidFill>
                <a:latin typeface="Tahoma" panose="020B0604030504040204" pitchFamily="34" charset="0"/>
                <a:ea typeface="Times New Roman" panose="02020603050405020304" pitchFamily="18" charset="0"/>
                <a:cs typeface="Tahoma" panose="020B0604030504040204" pitchFamily="34" charset="0"/>
              </a:rPr>
              <a:t> © The Ansel Group - t: 0845 200 0465 w:www.anselgroup.co.uk</a:t>
            </a:r>
            <a:endParaRPr lang="en-GB" altLang="en-US" sz="1200">
              <a:solidFill>
                <a:srgbClr val="0070C0"/>
              </a:solidFill>
              <a:latin typeface="Calibri" panose="020F0502020204030204" pitchFamily="34" charset="0"/>
              <a:ea typeface="Times New Roman" panose="02020603050405020304" pitchFamily="18" charset="0"/>
              <a:cs typeface="Tahoma" panose="020B0604030504040204" pitchFamily="34" charset="0"/>
            </a:endParaRP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6793170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3"/>
          <p:cNvSpPr txBox="1">
            <a:spLocks noChangeArrowheads="1"/>
          </p:cNvSpPr>
          <p:nvPr/>
        </p:nvSpPr>
        <p:spPr bwMode="auto">
          <a:xfrm>
            <a:off x="3332163" y="22226"/>
            <a:ext cx="7300912" cy="455613"/>
          </a:xfrm>
          <a:prstGeom prst="rect">
            <a:avLst/>
          </a:prstGeom>
          <a:noFill/>
          <a:ln w="9525">
            <a:noFill/>
            <a:miter lim="800000"/>
            <a:headEnd/>
            <a:tailEnd/>
          </a:ln>
          <a:extLst/>
        </p:spPr>
        <p:txBody>
          <a:bodyPr/>
          <a:lstStyle>
            <a:lvl1pPr eaLnBrk="0" hangingPunct="0">
              <a:defRPr>
                <a:solidFill>
                  <a:schemeClr val="tx1"/>
                </a:solidFill>
                <a:latin typeface="MyriaMM"/>
                <a:cs typeface="Arial" panose="020B0604020202020204" pitchFamily="34" charset="0"/>
              </a:defRPr>
            </a:lvl1pPr>
            <a:lvl2pPr marL="742950" indent="-285750" eaLnBrk="0" hangingPunct="0">
              <a:defRPr>
                <a:solidFill>
                  <a:schemeClr val="tx1"/>
                </a:solidFill>
                <a:latin typeface="MyriaMM"/>
                <a:cs typeface="Arial" panose="020B0604020202020204" pitchFamily="34" charset="0"/>
              </a:defRPr>
            </a:lvl2pPr>
            <a:lvl3pPr marL="1143000" indent="-228600" eaLnBrk="0" hangingPunct="0">
              <a:defRPr>
                <a:solidFill>
                  <a:schemeClr val="tx1"/>
                </a:solidFill>
                <a:latin typeface="MyriaMM"/>
                <a:cs typeface="Arial" panose="020B0604020202020204" pitchFamily="34" charset="0"/>
              </a:defRPr>
            </a:lvl3pPr>
            <a:lvl4pPr marL="1600200" indent="-228600" eaLnBrk="0" hangingPunct="0">
              <a:defRPr>
                <a:solidFill>
                  <a:schemeClr val="tx1"/>
                </a:solidFill>
                <a:latin typeface="MyriaMM"/>
                <a:cs typeface="Arial" panose="020B0604020202020204" pitchFamily="34" charset="0"/>
              </a:defRPr>
            </a:lvl4pPr>
            <a:lvl5pPr marL="2057400" indent="-228600" eaLnBrk="0" hangingPunct="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spcAft>
                <a:spcPts val="1000"/>
              </a:spcAft>
              <a:defRPr/>
            </a:pPr>
            <a:r>
              <a:rPr lang="en-GB" altLang="en-US" dirty="0">
                <a:solidFill>
                  <a:srgbClr val="963194"/>
                </a:solidFill>
                <a:latin typeface="+mj-lt"/>
              </a:rPr>
              <a:t>Assessment Model of Interpersonally-Orientated Skills/Competencies and Characteristics</a:t>
            </a:r>
            <a:endParaRPr lang="en-US" altLang="en-US" dirty="0">
              <a:solidFill>
                <a:srgbClr val="963194"/>
              </a:solidFill>
              <a:latin typeface="+mj-lt"/>
            </a:endParaRPr>
          </a:p>
        </p:txBody>
      </p:sp>
      <p:grpSp>
        <p:nvGrpSpPr>
          <p:cNvPr id="49155" name="Group 15"/>
          <p:cNvGrpSpPr>
            <a:grpSpLocks/>
          </p:cNvGrpSpPr>
          <p:nvPr/>
        </p:nvGrpSpPr>
        <p:grpSpPr bwMode="auto">
          <a:xfrm>
            <a:off x="1670050" y="981076"/>
            <a:ext cx="5227638" cy="4924425"/>
            <a:chOff x="136525" y="1217613"/>
            <a:chExt cx="5227638" cy="4924425"/>
          </a:xfrm>
        </p:grpSpPr>
        <p:grpSp>
          <p:nvGrpSpPr>
            <p:cNvPr id="49167" name="Group 13"/>
            <p:cNvGrpSpPr>
              <a:grpSpLocks/>
            </p:cNvGrpSpPr>
            <p:nvPr/>
          </p:nvGrpSpPr>
          <p:grpSpPr bwMode="auto">
            <a:xfrm>
              <a:off x="1112838" y="1217613"/>
              <a:ext cx="3314700" cy="508000"/>
              <a:chOff x="3910" y="3015"/>
              <a:chExt cx="4065" cy="1185"/>
            </a:xfrm>
          </p:grpSpPr>
          <p:sp>
            <p:nvSpPr>
              <p:cNvPr id="49200" name="AutoShape 14"/>
              <p:cNvSpPr>
                <a:spLocks noChangeArrowheads="1"/>
              </p:cNvSpPr>
              <p:nvPr/>
            </p:nvSpPr>
            <p:spPr bwMode="auto">
              <a:xfrm>
                <a:off x="3910" y="3015"/>
                <a:ext cx="4065" cy="118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9201" name="Text Box 15"/>
              <p:cNvSpPr txBox="1">
                <a:spLocks noChangeArrowheads="1"/>
              </p:cNvSpPr>
              <p:nvPr/>
            </p:nvSpPr>
            <p:spPr bwMode="auto">
              <a:xfrm>
                <a:off x="4189" y="3150"/>
                <a:ext cx="3364" cy="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1200">
                    <a:solidFill>
                      <a:schemeClr val="bg1"/>
                    </a:solidFill>
                    <a:latin typeface="Arial Black" panose="020B0A04020102020204" pitchFamily="34" charset="0"/>
                  </a:rPr>
                  <a:t>SENSE OF SELF/ SOCIAL IDENTITY</a:t>
                </a:r>
                <a:endParaRPr lang="en-US" altLang="en-US">
                  <a:solidFill>
                    <a:schemeClr val="bg1"/>
                  </a:solidFill>
                  <a:latin typeface="Arial" panose="020B0604020202020204" pitchFamily="34" charset="0"/>
                </a:endParaRPr>
              </a:p>
            </p:txBody>
          </p:sp>
        </p:grpSp>
        <p:cxnSp>
          <p:nvCxnSpPr>
            <p:cNvPr id="49168" name="AutoShape 16"/>
            <p:cNvCxnSpPr>
              <a:cxnSpLocks noChangeShapeType="1"/>
            </p:cNvCxnSpPr>
            <p:nvPr/>
          </p:nvCxnSpPr>
          <p:spPr bwMode="auto">
            <a:xfrm>
              <a:off x="2719388" y="1797050"/>
              <a:ext cx="0" cy="417513"/>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9169" name="AutoShape 17"/>
            <p:cNvCxnSpPr>
              <a:cxnSpLocks noChangeShapeType="1"/>
            </p:cNvCxnSpPr>
            <p:nvPr/>
          </p:nvCxnSpPr>
          <p:spPr bwMode="auto">
            <a:xfrm>
              <a:off x="2719388" y="2852738"/>
              <a:ext cx="0" cy="423862"/>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9170" name="Group 18"/>
            <p:cNvGrpSpPr>
              <a:grpSpLocks/>
            </p:cNvGrpSpPr>
            <p:nvPr/>
          </p:nvGrpSpPr>
          <p:grpSpPr bwMode="auto">
            <a:xfrm>
              <a:off x="342900" y="3335338"/>
              <a:ext cx="4660900" cy="508000"/>
              <a:chOff x="2966" y="7952"/>
              <a:chExt cx="5715" cy="1185"/>
            </a:xfrm>
          </p:grpSpPr>
          <p:sp>
            <p:nvSpPr>
              <p:cNvPr id="49196" name="AutoShape 19"/>
              <p:cNvSpPr>
                <a:spLocks noChangeArrowheads="1"/>
              </p:cNvSpPr>
              <p:nvPr/>
            </p:nvSpPr>
            <p:spPr bwMode="auto">
              <a:xfrm>
                <a:off x="2966" y="7952"/>
                <a:ext cx="5715" cy="118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9197" name="Text Box 20"/>
              <p:cNvSpPr txBox="1">
                <a:spLocks noChangeArrowheads="1"/>
              </p:cNvSpPr>
              <p:nvPr/>
            </p:nvSpPr>
            <p:spPr bwMode="auto">
              <a:xfrm>
                <a:off x="3251" y="8065"/>
                <a:ext cx="2571" cy="8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INTERPERSONAL PERSPECTIVE TAKING</a:t>
                </a:r>
                <a:endParaRPr lang="en-US" altLang="en-US">
                  <a:solidFill>
                    <a:schemeClr val="bg1"/>
                  </a:solidFill>
                  <a:latin typeface="Arial" panose="020B0604020202020204" pitchFamily="34" charset="0"/>
                </a:endParaRPr>
              </a:p>
            </p:txBody>
          </p:sp>
          <p:cxnSp>
            <p:nvCxnSpPr>
              <p:cNvPr id="49198" name="AutoShape 21"/>
              <p:cNvCxnSpPr>
                <a:cxnSpLocks noChangeShapeType="1"/>
              </p:cNvCxnSpPr>
              <p:nvPr/>
            </p:nvCxnSpPr>
            <p:spPr bwMode="auto">
              <a:xfrm>
                <a:off x="5880" y="8175"/>
                <a:ext cx="0" cy="571"/>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9199" name="Text Box 22"/>
              <p:cNvSpPr txBox="1">
                <a:spLocks noChangeArrowheads="1"/>
              </p:cNvSpPr>
              <p:nvPr/>
            </p:nvSpPr>
            <p:spPr bwMode="auto">
              <a:xfrm>
                <a:off x="6050" y="7980"/>
                <a:ext cx="2372" cy="1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EMOTION RECOGNITION AND RESPONSIVITY</a:t>
                </a:r>
                <a:endParaRPr lang="en-US" altLang="en-US">
                  <a:solidFill>
                    <a:schemeClr val="bg1"/>
                  </a:solidFill>
                  <a:latin typeface="Arial" panose="020B0604020202020204" pitchFamily="34" charset="0"/>
                </a:endParaRPr>
              </a:p>
            </p:txBody>
          </p:sp>
        </p:grpSp>
        <p:cxnSp>
          <p:nvCxnSpPr>
            <p:cNvPr id="49171" name="AutoShape 23"/>
            <p:cNvCxnSpPr>
              <a:cxnSpLocks noChangeShapeType="1"/>
            </p:cNvCxnSpPr>
            <p:nvPr/>
          </p:nvCxnSpPr>
          <p:spPr bwMode="auto">
            <a:xfrm>
              <a:off x="2719388" y="3887788"/>
              <a:ext cx="1587" cy="425450"/>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9172" name="Group 24"/>
            <p:cNvGrpSpPr>
              <a:grpSpLocks/>
            </p:cNvGrpSpPr>
            <p:nvPr/>
          </p:nvGrpSpPr>
          <p:grpSpPr bwMode="auto">
            <a:xfrm>
              <a:off x="711200" y="2268538"/>
              <a:ext cx="4073525" cy="508000"/>
              <a:chOff x="3417" y="5465"/>
              <a:chExt cx="4995" cy="1185"/>
            </a:xfrm>
          </p:grpSpPr>
          <p:sp>
            <p:nvSpPr>
              <p:cNvPr id="49191" name="AutoShape 25"/>
              <p:cNvSpPr>
                <a:spLocks noChangeArrowheads="1"/>
              </p:cNvSpPr>
              <p:nvPr/>
            </p:nvSpPr>
            <p:spPr bwMode="auto">
              <a:xfrm>
                <a:off x="3417" y="5465"/>
                <a:ext cx="4995" cy="118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9192" name="Text Box 26"/>
              <p:cNvSpPr txBox="1">
                <a:spLocks noChangeArrowheads="1"/>
              </p:cNvSpPr>
              <p:nvPr/>
            </p:nvSpPr>
            <p:spPr bwMode="auto">
              <a:xfrm>
                <a:off x="3609" y="5595"/>
                <a:ext cx="2117" cy="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EGOCENTRICITY</a:t>
                </a:r>
              </a:p>
              <a:p>
                <a:pPr eaLnBrk="1" hangingPunct="1"/>
                <a:endParaRPr lang="en-US" altLang="en-US">
                  <a:latin typeface="Arial" panose="020B0604020202020204" pitchFamily="34" charset="0"/>
                </a:endParaRPr>
              </a:p>
            </p:txBody>
          </p:sp>
          <p:cxnSp>
            <p:nvCxnSpPr>
              <p:cNvPr id="49193" name="AutoShape 27"/>
              <p:cNvCxnSpPr>
                <a:cxnSpLocks noChangeShapeType="1"/>
              </p:cNvCxnSpPr>
              <p:nvPr/>
            </p:nvCxnSpPr>
            <p:spPr bwMode="auto">
              <a:xfrm>
                <a:off x="5880" y="5595"/>
                <a:ext cx="0" cy="571"/>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9194" name="Text Box 28"/>
              <p:cNvSpPr txBox="1">
                <a:spLocks noChangeArrowheads="1"/>
              </p:cNvSpPr>
              <p:nvPr/>
            </p:nvSpPr>
            <p:spPr bwMode="auto">
              <a:xfrm>
                <a:off x="6040" y="5595"/>
                <a:ext cx="2108" cy="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EMPATHY</a:t>
                </a:r>
              </a:p>
              <a:p>
                <a:pPr eaLnBrk="1" hangingPunct="1"/>
                <a:endParaRPr lang="en-US" altLang="en-US">
                  <a:latin typeface="Arial" panose="020B0604020202020204" pitchFamily="34" charset="0"/>
                </a:endParaRPr>
              </a:p>
            </p:txBody>
          </p:sp>
          <p:sp>
            <p:nvSpPr>
              <p:cNvPr id="49195" name="Text Box 29"/>
              <p:cNvSpPr txBox="1">
                <a:spLocks noChangeArrowheads="1"/>
              </p:cNvSpPr>
              <p:nvPr/>
            </p:nvSpPr>
            <p:spPr bwMode="auto">
              <a:xfrm>
                <a:off x="4620" y="6119"/>
                <a:ext cx="3335" cy="3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spcAft>
                    <a:spcPts val="1000"/>
                  </a:spcAft>
                </a:pPr>
                <a:r>
                  <a:rPr lang="en-GB" altLang="en-US" sz="900">
                    <a:solidFill>
                      <a:schemeClr val="bg1"/>
                    </a:solidFill>
                    <a:latin typeface="Arial Black" panose="020B0A04020102020204" pitchFamily="34" charset="0"/>
                  </a:rPr>
                  <a:t>SITUATIONAL/DISPOSITIONAL</a:t>
                </a:r>
                <a:endParaRPr lang="en-US" altLang="en-US">
                  <a:solidFill>
                    <a:schemeClr val="bg1"/>
                  </a:solidFill>
                  <a:latin typeface="Arial" panose="020B0604020202020204" pitchFamily="34" charset="0"/>
                </a:endParaRPr>
              </a:p>
            </p:txBody>
          </p:sp>
        </p:grpSp>
        <p:cxnSp>
          <p:nvCxnSpPr>
            <p:cNvPr id="49173" name="AutoShape 30"/>
            <p:cNvCxnSpPr>
              <a:cxnSpLocks noChangeShapeType="1"/>
            </p:cNvCxnSpPr>
            <p:nvPr/>
          </p:nvCxnSpPr>
          <p:spPr bwMode="auto">
            <a:xfrm>
              <a:off x="2720975" y="5021263"/>
              <a:ext cx="0" cy="423862"/>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9174" name="Group 31"/>
            <p:cNvGrpSpPr>
              <a:grpSpLocks/>
            </p:cNvGrpSpPr>
            <p:nvPr/>
          </p:nvGrpSpPr>
          <p:grpSpPr bwMode="auto">
            <a:xfrm>
              <a:off x="323850" y="5492750"/>
              <a:ext cx="4783138" cy="649288"/>
              <a:chOff x="2942" y="12979"/>
              <a:chExt cx="5865" cy="1515"/>
            </a:xfrm>
          </p:grpSpPr>
          <p:sp>
            <p:nvSpPr>
              <p:cNvPr id="49186" name="AutoShape 32"/>
              <p:cNvSpPr>
                <a:spLocks noChangeArrowheads="1"/>
              </p:cNvSpPr>
              <p:nvPr/>
            </p:nvSpPr>
            <p:spPr bwMode="auto">
              <a:xfrm>
                <a:off x="2942" y="12979"/>
                <a:ext cx="5865" cy="1515"/>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9187" name="Text Box 33"/>
              <p:cNvSpPr txBox="1">
                <a:spLocks noChangeArrowheads="1"/>
              </p:cNvSpPr>
              <p:nvPr/>
            </p:nvSpPr>
            <p:spPr bwMode="auto">
              <a:xfrm>
                <a:off x="3437" y="13075"/>
                <a:ext cx="5178" cy="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a:solidFill>
                      <a:schemeClr val="bg1"/>
                    </a:solidFill>
                    <a:latin typeface="Arial Black" panose="020B0A04020102020204" pitchFamily="34" charset="0"/>
                  </a:rPr>
                  <a:t>DOMAINS OF INTERPERSONAL FUNCTIONING</a:t>
                </a:r>
                <a:endParaRPr lang="en-US" altLang="en-US">
                  <a:solidFill>
                    <a:schemeClr val="bg1"/>
                  </a:solidFill>
                  <a:latin typeface="Arial" panose="020B0604020202020204" pitchFamily="34" charset="0"/>
                </a:endParaRPr>
              </a:p>
            </p:txBody>
          </p:sp>
          <p:sp>
            <p:nvSpPr>
              <p:cNvPr id="49188" name="Text Box 34"/>
              <p:cNvSpPr txBox="1">
                <a:spLocks noChangeArrowheads="1"/>
              </p:cNvSpPr>
              <p:nvPr/>
            </p:nvSpPr>
            <p:spPr bwMode="auto">
              <a:xfrm>
                <a:off x="3170" y="13545"/>
                <a:ext cx="1660" cy="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SOCIAL ENGAGEMENT</a:t>
                </a:r>
                <a:endParaRPr lang="en-US" altLang="en-US" sz="800">
                  <a:solidFill>
                    <a:schemeClr val="bg1"/>
                  </a:solidFill>
                  <a:latin typeface="Arial" panose="020B0604020202020204" pitchFamily="34" charset="0"/>
                </a:endParaRPr>
              </a:p>
            </p:txBody>
          </p:sp>
          <p:sp>
            <p:nvSpPr>
              <p:cNvPr id="49189" name="Text Box 35"/>
              <p:cNvSpPr txBox="1">
                <a:spLocks noChangeArrowheads="1"/>
              </p:cNvSpPr>
              <p:nvPr/>
            </p:nvSpPr>
            <p:spPr bwMode="auto">
              <a:xfrm>
                <a:off x="5165" y="13650"/>
                <a:ext cx="1660" cy="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RELATIONSHIPS</a:t>
                </a:r>
                <a:endParaRPr lang="en-US" altLang="en-US" sz="800">
                  <a:solidFill>
                    <a:schemeClr val="bg1"/>
                  </a:solidFill>
                  <a:latin typeface="Arial" panose="020B0604020202020204" pitchFamily="34" charset="0"/>
                </a:endParaRPr>
              </a:p>
            </p:txBody>
          </p:sp>
          <p:sp>
            <p:nvSpPr>
              <p:cNvPr id="49190" name="Text Box 36"/>
              <p:cNvSpPr txBox="1">
                <a:spLocks noChangeArrowheads="1"/>
              </p:cNvSpPr>
              <p:nvPr/>
            </p:nvSpPr>
            <p:spPr bwMode="auto">
              <a:xfrm>
                <a:off x="7140" y="13460"/>
                <a:ext cx="1660" cy="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PRO/ANTI SOCIAL BEHAVIOURS</a:t>
                </a:r>
                <a:endParaRPr lang="en-US" altLang="en-US" sz="800">
                  <a:solidFill>
                    <a:schemeClr val="bg1"/>
                  </a:solidFill>
                  <a:latin typeface="Arial" panose="020B0604020202020204" pitchFamily="34" charset="0"/>
                </a:endParaRPr>
              </a:p>
            </p:txBody>
          </p:sp>
        </p:grpSp>
        <p:grpSp>
          <p:nvGrpSpPr>
            <p:cNvPr id="49175" name="Group 37"/>
            <p:cNvGrpSpPr>
              <a:grpSpLocks/>
            </p:cNvGrpSpPr>
            <p:nvPr/>
          </p:nvGrpSpPr>
          <p:grpSpPr bwMode="auto">
            <a:xfrm>
              <a:off x="136525" y="4341813"/>
              <a:ext cx="5227638" cy="617537"/>
              <a:chOff x="4335" y="10081"/>
              <a:chExt cx="6411" cy="1440"/>
            </a:xfrm>
          </p:grpSpPr>
          <p:grpSp>
            <p:nvGrpSpPr>
              <p:cNvPr id="49176" name="Group 38"/>
              <p:cNvGrpSpPr>
                <a:grpSpLocks/>
              </p:cNvGrpSpPr>
              <p:nvPr/>
            </p:nvGrpSpPr>
            <p:grpSpPr bwMode="auto">
              <a:xfrm>
                <a:off x="4335" y="10081"/>
                <a:ext cx="6411" cy="1440"/>
                <a:chOff x="4417" y="10081"/>
                <a:chExt cx="6411" cy="1440"/>
              </a:xfrm>
            </p:grpSpPr>
            <p:sp>
              <p:nvSpPr>
                <p:cNvPr id="49178" name="AutoShape 39"/>
                <p:cNvSpPr>
                  <a:spLocks noChangeArrowheads="1"/>
                </p:cNvSpPr>
                <p:nvPr/>
              </p:nvSpPr>
              <p:spPr bwMode="auto">
                <a:xfrm>
                  <a:off x="4417" y="10081"/>
                  <a:ext cx="6411" cy="1440"/>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49179" name="Text Box 40"/>
                <p:cNvSpPr txBox="1">
                  <a:spLocks noChangeArrowheads="1"/>
                </p:cNvSpPr>
                <p:nvPr/>
              </p:nvSpPr>
              <p:spPr bwMode="auto">
                <a:xfrm>
                  <a:off x="4645" y="10193"/>
                  <a:ext cx="2641"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u="sng">
                      <a:solidFill>
                        <a:schemeClr val="bg1"/>
                      </a:solidFill>
                      <a:latin typeface="Arial Black" panose="020B0A04020102020204" pitchFamily="34" charset="0"/>
                    </a:rPr>
                    <a:t>COGNITIVE CAPACITY</a:t>
                  </a:r>
                </a:p>
                <a:p>
                  <a:pPr eaLnBrk="1" hangingPunct="1"/>
                  <a:endParaRPr lang="en-US" altLang="en-US">
                    <a:latin typeface="Arial" panose="020B0604020202020204" pitchFamily="34" charset="0"/>
                  </a:endParaRPr>
                </a:p>
              </p:txBody>
            </p:sp>
            <p:sp>
              <p:nvSpPr>
                <p:cNvPr id="49180" name="Text Box 41"/>
                <p:cNvSpPr txBox="1">
                  <a:spLocks noChangeArrowheads="1"/>
                </p:cNvSpPr>
                <p:nvPr/>
              </p:nvSpPr>
              <p:spPr bwMode="auto">
                <a:xfrm>
                  <a:off x="4520" y="10831"/>
                  <a:ext cx="1550"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SELF MONITORING</a:t>
                  </a:r>
                  <a:endParaRPr lang="en-US" altLang="en-US">
                    <a:solidFill>
                      <a:schemeClr val="bg1"/>
                    </a:solidFill>
                    <a:latin typeface="Arial" panose="020B0604020202020204" pitchFamily="34" charset="0"/>
                  </a:endParaRPr>
                </a:p>
              </p:txBody>
            </p:sp>
            <p:sp>
              <p:nvSpPr>
                <p:cNvPr id="49181" name="Text Box 42"/>
                <p:cNvSpPr txBox="1">
                  <a:spLocks noChangeArrowheads="1"/>
                </p:cNvSpPr>
                <p:nvPr/>
              </p:nvSpPr>
              <p:spPr bwMode="auto">
                <a:xfrm>
                  <a:off x="6102" y="10758"/>
                  <a:ext cx="1414" cy="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ATTENTION</a:t>
                  </a:r>
                  <a:endParaRPr lang="en-US" altLang="en-US">
                    <a:solidFill>
                      <a:schemeClr val="bg1"/>
                    </a:solidFill>
                    <a:latin typeface="Arial" panose="020B0604020202020204" pitchFamily="34" charset="0"/>
                  </a:endParaRPr>
                </a:p>
              </p:txBody>
            </p:sp>
            <p:cxnSp>
              <p:nvCxnSpPr>
                <p:cNvPr id="49182" name="AutoShape 43"/>
                <p:cNvCxnSpPr>
                  <a:cxnSpLocks noChangeShapeType="1"/>
                </p:cNvCxnSpPr>
                <p:nvPr/>
              </p:nvCxnSpPr>
              <p:spPr bwMode="auto">
                <a:xfrm>
                  <a:off x="7585" y="10388"/>
                  <a:ext cx="0" cy="84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49183" name="Text Box 44"/>
                <p:cNvSpPr txBox="1">
                  <a:spLocks noChangeArrowheads="1"/>
                </p:cNvSpPr>
                <p:nvPr/>
              </p:nvSpPr>
              <p:spPr bwMode="auto">
                <a:xfrm>
                  <a:off x="7755" y="10193"/>
                  <a:ext cx="2900"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u="sng">
                      <a:solidFill>
                        <a:schemeClr val="bg1"/>
                      </a:solidFill>
                      <a:latin typeface="Arial Black" panose="020B0A04020102020204" pitchFamily="34" charset="0"/>
                    </a:rPr>
                    <a:t>BASIC SOCIAL SKILLS</a:t>
                  </a:r>
                  <a:endParaRPr lang="en-US" altLang="en-US">
                    <a:solidFill>
                      <a:schemeClr val="bg1"/>
                    </a:solidFill>
                    <a:latin typeface="Arial" panose="020B0604020202020204" pitchFamily="34" charset="0"/>
                  </a:endParaRPr>
                </a:p>
              </p:txBody>
            </p:sp>
            <p:sp>
              <p:nvSpPr>
                <p:cNvPr id="49184" name="Text Box 45"/>
                <p:cNvSpPr txBox="1">
                  <a:spLocks noChangeArrowheads="1"/>
                </p:cNvSpPr>
                <p:nvPr/>
              </p:nvSpPr>
              <p:spPr bwMode="auto">
                <a:xfrm>
                  <a:off x="7755" y="10920"/>
                  <a:ext cx="1606" cy="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KNOWLEDGE</a:t>
                  </a:r>
                  <a:endParaRPr lang="en-US" altLang="en-US">
                    <a:solidFill>
                      <a:schemeClr val="bg1"/>
                    </a:solidFill>
                    <a:latin typeface="Arial" panose="020B0604020202020204" pitchFamily="34" charset="0"/>
                  </a:endParaRPr>
                </a:p>
              </p:txBody>
            </p:sp>
            <p:sp>
              <p:nvSpPr>
                <p:cNvPr id="49185" name="Text Box 46"/>
                <p:cNvSpPr txBox="1">
                  <a:spLocks noChangeArrowheads="1"/>
                </p:cNvSpPr>
                <p:nvPr/>
              </p:nvSpPr>
              <p:spPr bwMode="auto">
                <a:xfrm>
                  <a:off x="8845" y="10598"/>
                  <a:ext cx="1901" cy="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PERFORMANCE</a:t>
                  </a:r>
                  <a:endParaRPr lang="en-US" altLang="en-US">
                    <a:solidFill>
                      <a:schemeClr val="bg1"/>
                    </a:solidFill>
                    <a:latin typeface="Arial" panose="020B0604020202020204" pitchFamily="34" charset="0"/>
                  </a:endParaRPr>
                </a:p>
              </p:txBody>
            </p:sp>
          </p:grpSp>
          <p:sp>
            <p:nvSpPr>
              <p:cNvPr id="49177" name="Text Box 47"/>
              <p:cNvSpPr txBox="1">
                <a:spLocks noChangeArrowheads="1"/>
              </p:cNvSpPr>
              <p:nvPr/>
            </p:nvSpPr>
            <p:spPr bwMode="auto">
              <a:xfrm>
                <a:off x="5889" y="10640"/>
                <a:ext cx="577" cy="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spcAft>
                    <a:spcPts val="1000"/>
                  </a:spcAft>
                </a:pPr>
                <a:r>
                  <a:rPr lang="en-GB" altLang="en-US" sz="800">
                    <a:solidFill>
                      <a:schemeClr val="bg1"/>
                    </a:solidFill>
                    <a:latin typeface="Arial Black" panose="020B0A04020102020204" pitchFamily="34" charset="0"/>
                  </a:rPr>
                  <a:t>IQ</a:t>
                </a:r>
                <a:endParaRPr lang="en-US" altLang="en-US">
                  <a:solidFill>
                    <a:schemeClr val="bg1"/>
                  </a:solidFill>
                  <a:latin typeface="Arial" panose="020B0604020202020204" pitchFamily="34" charset="0"/>
                </a:endParaRPr>
              </a:p>
            </p:txBody>
          </p:sp>
        </p:grpSp>
      </p:grpSp>
      <p:sp>
        <p:nvSpPr>
          <p:cNvPr id="49156" name="TextBox 54"/>
          <p:cNvSpPr txBox="1">
            <a:spLocks noChangeArrowheads="1"/>
          </p:cNvSpPr>
          <p:nvPr/>
        </p:nvSpPr>
        <p:spPr bwMode="auto">
          <a:xfrm>
            <a:off x="7488239" y="773114"/>
            <a:ext cx="2663825" cy="92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US" altLang="en-US" b="1" i="1"/>
              <a:t>70% yes</a:t>
            </a:r>
          </a:p>
          <a:p>
            <a:pPr eaLnBrk="1" hangingPunct="1"/>
            <a:r>
              <a:rPr lang="en-US" altLang="en-US" b="1" i="1"/>
              <a:t>24% no</a:t>
            </a:r>
          </a:p>
          <a:p>
            <a:pPr eaLnBrk="1" hangingPunct="1"/>
            <a:r>
              <a:rPr lang="en-US" altLang="en-US" b="1" i="1"/>
              <a:t>6% possibly</a:t>
            </a:r>
            <a:endParaRPr lang="en-GB" altLang="en-US" b="1" i="1"/>
          </a:p>
        </p:txBody>
      </p:sp>
      <p:cxnSp>
        <p:nvCxnSpPr>
          <p:cNvPr id="57" name="Straight Arrow Connector 56"/>
          <p:cNvCxnSpPr>
            <a:stCxn id="49156" idx="1"/>
            <a:endCxn id="49200" idx="3"/>
          </p:cNvCxnSpPr>
          <p:nvPr/>
        </p:nvCxnSpPr>
        <p:spPr>
          <a:xfrm flipH="1">
            <a:off x="5961064" y="1235075"/>
            <a:ext cx="1527175" cy="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9158" name="TextBox 57"/>
          <p:cNvSpPr txBox="1">
            <a:spLocks noChangeArrowheads="1"/>
          </p:cNvSpPr>
          <p:nvPr/>
        </p:nvSpPr>
        <p:spPr bwMode="auto">
          <a:xfrm>
            <a:off x="7446963" y="1819276"/>
            <a:ext cx="2665412" cy="92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US" altLang="en-US" b="1" i="1"/>
              <a:t>41% yes</a:t>
            </a:r>
          </a:p>
          <a:p>
            <a:pPr eaLnBrk="1" hangingPunct="1"/>
            <a:r>
              <a:rPr lang="en-US" altLang="en-US" b="1" i="1"/>
              <a:t>41% no</a:t>
            </a:r>
          </a:p>
          <a:p>
            <a:pPr eaLnBrk="1" hangingPunct="1"/>
            <a:r>
              <a:rPr lang="en-US" altLang="en-US" b="1" i="1"/>
              <a:t>18% possibly</a:t>
            </a:r>
          </a:p>
        </p:txBody>
      </p:sp>
      <p:cxnSp>
        <p:nvCxnSpPr>
          <p:cNvPr id="60" name="Straight Arrow Connector 59"/>
          <p:cNvCxnSpPr>
            <a:stCxn id="49158" idx="1"/>
            <a:endCxn id="49191" idx="3"/>
          </p:cNvCxnSpPr>
          <p:nvPr/>
        </p:nvCxnSpPr>
        <p:spPr>
          <a:xfrm flipH="1">
            <a:off x="6318251" y="2281238"/>
            <a:ext cx="1128713" cy="476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9160" name="TextBox 60"/>
          <p:cNvSpPr txBox="1">
            <a:spLocks noChangeArrowheads="1"/>
          </p:cNvSpPr>
          <p:nvPr/>
        </p:nvSpPr>
        <p:spPr bwMode="auto">
          <a:xfrm>
            <a:off x="7572376" y="2870201"/>
            <a:ext cx="2665413" cy="92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US" altLang="en-US" b="1" i="1"/>
              <a:t>64% yes</a:t>
            </a:r>
          </a:p>
          <a:p>
            <a:pPr eaLnBrk="1" hangingPunct="1"/>
            <a:r>
              <a:rPr lang="en-US" altLang="en-US" b="1" i="1"/>
              <a:t>18% no</a:t>
            </a:r>
          </a:p>
          <a:p>
            <a:pPr eaLnBrk="1" hangingPunct="1"/>
            <a:r>
              <a:rPr lang="en-US" altLang="en-US" b="1" i="1"/>
              <a:t>18% possibly</a:t>
            </a:r>
          </a:p>
        </p:txBody>
      </p:sp>
      <p:cxnSp>
        <p:nvCxnSpPr>
          <p:cNvPr id="63" name="Straight Arrow Connector 62"/>
          <p:cNvCxnSpPr>
            <a:stCxn id="49160" idx="1"/>
            <a:endCxn id="49196" idx="3"/>
          </p:cNvCxnSpPr>
          <p:nvPr/>
        </p:nvCxnSpPr>
        <p:spPr>
          <a:xfrm flipH="1">
            <a:off x="6537325" y="3332164"/>
            <a:ext cx="1035050" cy="2063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9162" name="TextBox 64"/>
          <p:cNvSpPr txBox="1">
            <a:spLocks noChangeArrowheads="1"/>
          </p:cNvSpPr>
          <p:nvPr/>
        </p:nvSpPr>
        <p:spPr bwMode="auto">
          <a:xfrm>
            <a:off x="7808914" y="3965576"/>
            <a:ext cx="2428875" cy="923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US" altLang="en-US" b="1" i="1"/>
              <a:t>53% yes</a:t>
            </a:r>
          </a:p>
          <a:p>
            <a:pPr eaLnBrk="1" hangingPunct="1"/>
            <a:r>
              <a:rPr lang="en-US" altLang="en-US" b="1" i="1"/>
              <a:t>41% no</a:t>
            </a:r>
          </a:p>
          <a:p>
            <a:pPr eaLnBrk="1" hangingPunct="1"/>
            <a:r>
              <a:rPr lang="en-US" altLang="en-US" b="1" i="1"/>
              <a:t>6% possibly</a:t>
            </a:r>
            <a:endParaRPr lang="en-GB" altLang="en-US" b="1" i="1"/>
          </a:p>
        </p:txBody>
      </p:sp>
      <p:cxnSp>
        <p:nvCxnSpPr>
          <p:cNvPr id="67" name="Straight Arrow Connector 66"/>
          <p:cNvCxnSpPr>
            <a:endCxn id="49178" idx="3"/>
          </p:cNvCxnSpPr>
          <p:nvPr/>
        </p:nvCxnSpPr>
        <p:spPr>
          <a:xfrm flipH="1">
            <a:off x="6897688" y="4413250"/>
            <a:ext cx="863600" cy="158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9164" name="TextBox 70"/>
          <p:cNvSpPr txBox="1">
            <a:spLocks noChangeArrowheads="1"/>
          </p:cNvSpPr>
          <p:nvPr/>
        </p:nvSpPr>
        <p:spPr bwMode="auto">
          <a:xfrm>
            <a:off x="7464426" y="5083175"/>
            <a:ext cx="2879725" cy="9223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US" altLang="en-US" b="1" i="1"/>
              <a:t>59% yes</a:t>
            </a:r>
          </a:p>
          <a:p>
            <a:pPr eaLnBrk="1" hangingPunct="1"/>
            <a:r>
              <a:rPr lang="en-US" altLang="en-US" b="1" i="1"/>
              <a:t>41% no</a:t>
            </a:r>
          </a:p>
          <a:p>
            <a:pPr eaLnBrk="1" hangingPunct="1"/>
            <a:r>
              <a:rPr lang="en-US" altLang="en-US" b="1" i="1"/>
              <a:t>0% possibly</a:t>
            </a:r>
            <a:endParaRPr lang="en-GB" altLang="en-US" b="1" i="1"/>
          </a:p>
        </p:txBody>
      </p:sp>
      <p:cxnSp>
        <p:nvCxnSpPr>
          <p:cNvPr id="73" name="Straight Arrow Connector 72"/>
          <p:cNvCxnSpPr>
            <a:stCxn id="49164" idx="1"/>
            <a:endCxn id="49186" idx="3"/>
          </p:cNvCxnSpPr>
          <p:nvPr/>
        </p:nvCxnSpPr>
        <p:spPr>
          <a:xfrm flipH="1">
            <a:off x="6640513" y="5543550"/>
            <a:ext cx="823912" cy="381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49166" name="TextBox 20"/>
          <p:cNvSpPr txBox="1">
            <a:spLocks noChangeArrowheads="1"/>
          </p:cNvSpPr>
          <p:nvPr/>
        </p:nvSpPr>
        <p:spPr bwMode="auto">
          <a:xfrm>
            <a:off x="1931988" y="6092826"/>
            <a:ext cx="7739062" cy="6461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r>
              <a:rPr lang="en-US" altLang="en-US" b="1"/>
              <a:t>none of those assessed evidenced ‘no difficulty’ across the domain range</a:t>
            </a:r>
            <a:endParaRPr lang="en-GB" altLang="en-US" b="1"/>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0847629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9154" name="Group 13"/>
          <p:cNvGrpSpPr>
            <a:grpSpLocks/>
          </p:cNvGrpSpPr>
          <p:nvPr/>
        </p:nvGrpSpPr>
        <p:grpSpPr bwMode="auto">
          <a:xfrm>
            <a:off x="2636838" y="1217613"/>
            <a:ext cx="3314700" cy="508000"/>
            <a:chOff x="3910" y="3015"/>
            <a:chExt cx="4065" cy="1185"/>
          </a:xfrm>
          <a:solidFill>
            <a:srgbClr val="963194"/>
          </a:solidFill>
        </p:grpSpPr>
        <p:sp>
          <p:nvSpPr>
            <p:cNvPr id="49194" name="AutoShape 14"/>
            <p:cNvSpPr>
              <a:spLocks noChangeArrowheads="1"/>
            </p:cNvSpPr>
            <p:nvPr/>
          </p:nvSpPr>
          <p:spPr bwMode="auto">
            <a:xfrm>
              <a:off x="3910" y="3015"/>
              <a:ext cx="4065" cy="118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49195" name="Text Box 15"/>
            <p:cNvSpPr txBox="1">
              <a:spLocks noChangeArrowheads="1"/>
            </p:cNvSpPr>
            <p:nvPr/>
          </p:nvSpPr>
          <p:spPr bwMode="auto">
            <a:xfrm>
              <a:off x="4189" y="3150"/>
              <a:ext cx="3364" cy="9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1200" dirty="0">
                  <a:solidFill>
                    <a:schemeClr val="bg1"/>
                  </a:solidFill>
                  <a:latin typeface="Arial Black" pitchFamily="34" charset="0"/>
                </a:rPr>
                <a:t>SENSE OF SELF/ SOCIAL IDENTITY</a:t>
              </a:r>
              <a:endParaRPr lang="en-US" altLang="en-US" dirty="0">
                <a:solidFill>
                  <a:schemeClr val="bg1"/>
                </a:solidFill>
                <a:latin typeface="Arial" pitchFamily="34" charset="0"/>
              </a:endParaRPr>
            </a:p>
          </p:txBody>
        </p:sp>
      </p:grpSp>
      <p:cxnSp>
        <p:nvCxnSpPr>
          <p:cNvPr id="50179" name="AutoShape 16"/>
          <p:cNvCxnSpPr>
            <a:cxnSpLocks noChangeShapeType="1"/>
          </p:cNvCxnSpPr>
          <p:nvPr/>
        </p:nvCxnSpPr>
        <p:spPr bwMode="auto">
          <a:xfrm>
            <a:off x="4243388" y="1797051"/>
            <a:ext cx="0" cy="417513"/>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50180" name="AutoShape 17"/>
          <p:cNvCxnSpPr>
            <a:cxnSpLocks noChangeShapeType="1"/>
          </p:cNvCxnSpPr>
          <p:nvPr/>
        </p:nvCxnSpPr>
        <p:spPr bwMode="auto">
          <a:xfrm>
            <a:off x="4243388" y="2852738"/>
            <a:ext cx="0" cy="423862"/>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9157" name="Group 18"/>
          <p:cNvGrpSpPr>
            <a:grpSpLocks/>
          </p:cNvGrpSpPr>
          <p:nvPr/>
        </p:nvGrpSpPr>
        <p:grpSpPr bwMode="auto">
          <a:xfrm>
            <a:off x="1866900" y="3335338"/>
            <a:ext cx="4660900" cy="508000"/>
            <a:chOff x="2966" y="7952"/>
            <a:chExt cx="5715" cy="1185"/>
          </a:xfrm>
          <a:solidFill>
            <a:srgbClr val="963194"/>
          </a:solidFill>
        </p:grpSpPr>
        <p:sp>
          <p:nvSpPr>
            <p:cNvPr id="49190" name="AutoShape 19"/>
            <p:cNvSpPr>
              <a:spLocks noChangeArrowheads="1"/>
            </p:cNvSpPr>
            <p:nvPr/>
          </p:nvSpPr>
          <p:spPr bwMode="auto">
            <a:xfrm>
              <a:off x="2966" y="7952"/>
              <a:ext cx="5715" cy="118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49191" name="Text Box 20"/>
            <p:cNvSpPr txBox="1">
              <a:spLocks noChangeArrowheads="1"/>
            </p:cNvSpPr>
            <p:nvPr/>
          </p:nvSpPr>
          <p:spPr bwMode="auto">
            <a:xfrm>
              <a:off x="3251" y="8065"/>
              <a:ext cx="2571" cy="86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INTERPERSONAL PERSPECTIVE TAKING</a:t>
              </a:r>
              <a:endParaRPr lang="en-US" altLang="en-US" dirty="0">
                <a:solidFill>
                  <a:schemeClr val="bg1"/>
                </a:solidFill>
                <a:latin typeface="Arial" pitchFamily="34" charset="0"/>
              </a:endParaRPr>
            </a:p>
          </p:txBody>
        </p:sp>
        <p:cxnSp>
          <p:nvCxnSpPr>
            <p:cNvPr id="49192" name="AutoShape 21"/>
            <p:cNvCxnSpPr>
              <a:cxnSpLocks noChangeShapeType="1"/>
            </p:cNvCxnSpPr>
            <p:nvPr/>
          </p:nvCxnSpPr>
          <p:spPr bwMode="auto">
            <a:xfrm>
              <a:off x="5880" y="8175"/>
              <a:ext cx="0" cy="571"/>
            </a:xfrm>
            <a:prstGeom prst="straightConnector1">
              <a:avLst/>
            </a:prstGeom>
            <a:grpFill/>
            <a:ln w="9525">
              <a:solidFill>
                <a:srgbClr val="000000"/>
              </a:solidFill>
              <a:round/>
              <a:headEnd/>
              <a:tailEnd/>
            </a:ln>
            <a:extLst/>
          </p:spPr>
        </p:cxnSp>
        <p:sp>
          <p:nvSpPr>
            <p:cNvPr id="49193" name="Text Box 22"/>
            <p:cNvSpPr txBox="1">
              <a:spLocks noChangeArrowheads="1"/>
            </p:cNvSpPr>
            <p:nvPr/>
          </p:nvSpPr>
          <p:spPr bwMode="auto">
            <a:xfrm>
              <a:off x="6050" y="7980"/>
              <a:ext cx="2372" cy="101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EMOTION RECOGNITION AND RESPONSIVITY</a:t>
              </a:r>
              <a:endParaRPr lang="en-US" altLang="en-US" dirty="0">
                <a:solidFill>
                  <a:schemeClr val="bg1"/>
                </a:solidFill>
                <a:latin typeface="Arial" pitchFamily="34" charset="0"/>
              </a:endParaRPr>
            </a:p>
          </p:txBody>
        </p:sp>
      </p:grpSp>
      <p:cxnSp>
        <p:nvCxnSpPr>
          <p:cNvPr id="50182" name="AutoShape 23"/>
          <p:cNvCxnSpPr>
            <a:cxnSpLocks noChangeShapeType="1"/>
          </p:cNvCxnSpPr>
          <p:nvPr/>
        </p:nvCxnSpPr>
        <p:spPr bwMode="auto">
          <a:xfrm>
            <a:off x="4243389" y="3887788"/>
            <a:ext cx="1587" cy="425450"/>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9159" name="Group 24"/>
          <p:cNvGrpSpPr>
            <a:grpSpLocks/>
          </p:cNvGrpSpPr>
          <p:nvPr/>
        </p:nvGrpSpPr>
        <p:grpSpPr bwMode="auto">
          <a:xfrm>
            <a:off x="2235201" y="2268538"/>
            <a:ext cx="4073525" cy="508000"/>
            <a:chOff x="3417" y="5465"/>
            <a:chExt cx="4995" cy="1185"/>
          </a:xfrm>
          <a:solidFill>
            <a:srgbClr val="963194"/>
          </a:solidFill>
        </p:grpSpPr>
        <p:sp>
          <p:nvSpPr>
            <p:cNvPr id="49185" name="AutoShape 25"/>
            <p:cNvSpPr>
              <a:spLocks noChangeArrowheads="1"/>
            </p:cNvSpPr>
            <p:nvPr/>
          </p:nvSpPr>
          <p:spPr bwMode="auto">
            <a:xfrm>
              <a:off x="3417" y="5465"/>
              <a:ext cx="4995" cy="118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49186" name="Text Box 26"/>
            <p:cNvSpPr txBox="1">
              <a:spLocks noChangeArrowheads="1"/>
            </p:cNvSpPr>
            <p:nvPr/>
          </p:nvSpPr>
          <p:spPr bwMode="auto">
            <a:xfrm>
              <a:off x="3609" y="5595"/>
              <a:ext cx="2117" cy="45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EGOCENTRICITY</a:t>
              </a:r>
            </a:p>
            <a:p>
              <a:pPr eaLnBrk="1" hangingPunct="1">
                <a:defRPr/>
              </a:pPr>
              <a:endParaRPr lang="en-US" altLang="en-US" dirty="0">
                <a:latin typeface="Arial" pitchFamily="34" charset="0"/>
              </a:endParaRPr>
            </a:p>
          </p:txBody>
        </p:sp>
        <p:cxnSp>
          <p:nvCxnSpPr>
            <p:cNvPr id="49187" name="AutoShape 27"/>
            <p:cNvCxnSpPr>
              <a:cxnSpLocks noChangeShapeType="1"/>
            </p:cNvCxnSpPr>
            <p:nvPr/>
          </p:nvCxnSpPr>
          <p:spPr bwMode="auto">
            <a:xfrm>
              <a:off x="5880" y="5595"/>
              <a:ext cx="0" cy="571"/>
            </a:xfrm>
            <a:prstGeom prst="straightConnector1">
              <a:avLst/>
            </a:prstGeom>
            <a:grpFill/>
            <a:ln w="9525">
              <a:solidFill>
                <a:srgbClr val="000000"/>
              </a:solidFill>
              <a:round/>
              <a:headEnd/>
              <a:tailEnd/>
            </a:ln>
            <a:extLst/>
          </p:spPr>
        </p:cxnSp>
        <p:sp>
          <p:nvSpPr>
            <p:cNvPr id="49188" name="Text Box 28"/>
            <p:cNvSpPr txBox="1">
              <a:spLocks noChangeArrowheads="1"/>
            </p:cNvSpPr>
            <p:nvPr/>
          </p:nvSpPr>
          <p:spPr bwMode="auto">
            <a:xfrm>
              <a:off x="6040" y="5595"/>
              <a:ext cx="2108" cy="45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EMPATHY</a:t>
              </a:r>
            </a:p>
            <a:p>
              <a:pPr eaLnBrk="1" hangingPunct="1">
                <a:defRPr/>
              </a:pPr>
              <a:endParaRPr lang="en-US" altLang="en-US" dirty="0">
                <a:latin typeface="Arial" pitchFamily="34" charset="0"/>
              </a:endParaRPr>
            </a:p>
          </p:txBody>
        </p:sp>
        <p:sp>
          <p:nvSpPr>
            <p:cNvPr id="49189" name="Text Box 29"/>
            <p:cNvSpPr txBox="1">
              <a:spLocks noChangeArrowheads="1"/>
            </p:cNvSpPr>
            <p:nvPr/>
          </p:nvSpPr>
          <p:spPr bwMode="auto">
            <a:xfrm>
              <a:off x="4620" y="6119"/>
              <a:ext cx="3335" cy="34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spcAft>
                  <a:spcPts val="1000"/>
                </a:spcAft>
                <a:defRPr/>
              </a:pPr>
              <a:r>
                <a:rPr lang="en-GB" altLang="en-US" sz="900" dirty="0">
                  <a:solidFill>
                    <a:schemeClr val="bg1"/>
                  </a:solidFill>
                  <a:latin typeface="Arial Black" pitchFamily="34" charset="0"/>
                </a:rPr>
                <a:t>SITUATIONAL/DISPOSITIONAL</a:t>
              </a:r>
              <a:endParaRPr lang="en-US" altLang="en-US" dirty="0">
                <a:solidFill>
                  <a:schemeClr val="bg1"/>
                </a:solidFill>
                <a:latin typeface="Arial" pitchFamily="34" charset="0"/>
              </a:endParaRPr>
            </a:p>
          </p:txBody>
        </p:sp>
      </p:grpSp>
      <p:cxnSp>
        <p:nvCxnSpPr>
          <p:cNvPr id="50184" name="AutoShape 30"/>
          <p:cNvCxnSpPr>
            <a:cxnSpLocks noChangeShapeType="1"/>
          </p:cNvCxnSpPr>
          <p:nvPr/>
        </p:nvCxnSpPr>
        <p:spPr bwMode="auto">
          <a:xfrm>
            <a:off x="4244975" y="5021263"/>
            <a:ext cx="0" cy="423862"/>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49161" name="Group 31"/>
          <p:cNvGrpSpPr>
            <a:grpSpLocks/>
          </p:cNvGrpSpPr>
          <p:nvPr/>
        </p:nvGrpSpPr>
        <p:grpSpPr bwMode="auto">
          <a:xfrm>
            <a:off x="1847850" y="5492750"/>
            <a:ext cx="4783138" cy="649288"/>
            <a:chOff x="2942" y="12979"/>
            <a:chExt cx="5865" cy="1515"/>
          </a:xfrm>
          <a:solidFill>
            <a:srgbClr val="963194"/>
          </a:solidFill>
        </p:grpSpPr>
        <p:sp>
          <p:nvSpPr>
            <p:cNvPr id="49180" name="AutoShape 32"/>
            <p:cNvSpPr>
              <a:spLocks noChangeArrowheads="1"/>
            </p:cNvSpPr>
            <p:nvPr/>
          </p:nvSpPr>
          <p:spPr bwMode="auto">
            <a:xfrm>
              <a:off x="2942" y="12979"/>
              <a:ext cx="5865" cy="151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49181" name="Text Box 33"/>
            <p:cNvSpPr txBox="1">
              <a:spLocks noChangeArrowheads="1"/>
            </p:cNvSpPr>
            <p:nvPr/>
          </p:nvSpPr>
          <p:spPr bwMode="auto">
            <a:xfrm>
              <a:off x="3437" y="13075"/>
              <a:ext cx="5178" cy="5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DOMAINS OF INTERPERSONAL FUNCTIONING</a:t>
              </a:r>
              <a:endParaRPr lang="en-US" altLang="en-US" dirty="0">
                <a:solidFill>
                  <a:schemeClr val="bg1"/>
                </a:solidFill>
                <a:latin typeface="Arial" pitchFamily="34" charset="0"/>
              </a:endParaRPr>
            </a:p>
          </p:txBody>
        </p:sp>
        <p:sp>
          <p:nvSpPr>
            <p:cNvPr id="49182" name="Text Box 34"/>
            <p:cNvSpPr txBox="1">
              <a:spLocks noChangeArrowheads="1"/>
            </p:cNvSpPr>
            <p:nvPr/>
          </p:nvSpPr>
          <p:spPr bwMode="auto">
            <a:xfrm>
              <a:off x="3170" y="13545"/>
              <a:ext cx="1660" cy="64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SOCIAL ENGAGEMENT</a:t>
              </a:r>
              <a:endParaRPr lang="en-US" altLang="en-US" sz="800" dirty="0">
                <a:solidFill>
                  <a:schemeClr val="bg1"/>
                </a:solidFill>
                <a:latin typeface="Arial" pitchFamily="34" charset="0"/>
              </a:endParaRPr>
            </a:p>
          </p:txBody>
        </p:sp>
        <p:sp>
          <p:nvSpPr>
            <p:cNvPr id="49183" name="Text Box 35"/>
            <p:cNvSpPr txBox="1">
              <a:spLocks noChangeArrowheads="1"/>
            </p:cNvSpPr>
            <p:nvPr/>
          </p:nvSpPr>
          <p:spPr bwMode="auto">
            <a:xfrm>
              <a:off x="5165" y="13650"/>
              <a:ext cx="1660" cy="44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RELATIONSHIPS</a:t>
              </a:r>
              <a:endParaRPr lang="en-US" altLang="en-US" sz="800" dirty="0">
                <a:solidFill>
                  <a:schemeClr val="bg1"/>
                </a:solidFill>
                <a:latin typeface="Arial" pitchFamily="34" charset="0"/>
              </a:endParaRPr>
            </a:p>
          </p:txBody>
        </p:sp>
        <p:sp>
          <p:nvSpPr>
            <p:cNvPr id="49184" name="Text Box 36"/>
            <p:cNvSpPr txBox="1">
              <a:spLocks noChangeArrowheads="1"/>
            </p:cNvSpPr>
            <p:nvPr/>
          </p:nvSpPr>
          <p:spPr bwMode="auto">
            <a:xfrm>
              <a:off x="7140" y="13460"/>
              <a:ext cx="1660" cy="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PRO/ANTI SOCIAL BEHAVIOURS</a:t>
              </a:r>
              <a:endParaRPr lang="en-US" altLang="en-US" sz="800" dirty="0">
                <a:solidFill>
                  <a:schemeClr val="bg1"/>
                </a:solidFill>
                <a:latin typeface="Arial" pitchFamily="34" charset="0"/>
              </a:endParaRPr>
            </a:p>
          </p:txBody>
        </p:sp>
      </p:grpSp>
      <p:grpSp>
        <p:nvGrpSpPr>
          <p:cNvPr id="49162" name="Group 37"/>
          <p:cNvGrpSpPr>
            <a:grpSpLocks/>
          </p:cNvGrpSpPr>
          <p:nvPr/>
        </p:nvGrpSpPr>
        <p:grpSpPr bwMode="auto">
          <a:xfrm>
            <a:off x="1660525" y="4341814"/>
            <a:ext cx="5227638" cy="617537"/>
            <a:chOff x="4335" y="10081"/>
            <a:chExt cx="6411" cy="1440"/>
          </a:xfrm>
          <a:solidFill>
            <a:srgbClr val="963194"/>
          </a:solidFill>
        </p:grpSpPr>
        <p:grpSp>
          <p:nvGrpSpPr>
            <p:cNvPr id="49170" name="Group 38"/>
            <p:cNvGrpSpPr>
              <a:grpSpLocks/>
            </p:cNvGrpSpPr>
            <p:nvPr/>
          </p:nvGrpSpPr>
          <p:grpSpPr bwMode="auto">
            <a:xfrm>
              <a:off x="4335" y="10081"/>
              <a:ext cx="6411" cy="1440"/>
              <a:chOff x="4417" y="10081"/>
              <a:chExt cx="6411" cy="1440"/>
            </a:xfrm>
            <a:grpFill/>
          </p:grpSpPr>
          <p:sp>
            <p:nvSpPr>
              <p:cNvPr id="49172" name="AutoShape 39"/>
              <p:cNvSpPr>
                <a:spLocks noChangeArrowheads="1"/>
              </p:cNvSpPr>
              <p:nvPr/>
            </p:nvSpPr>
            <p:spPr bwMode="auto">
              <a:xfrm>
                <a:off x="4417" y="10081"/>
                <a:ext cx="6411" cy="1440"/>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49173" name="Text Box 40"/>
              <p:cNvSpPr txBox="1">
                <a:spLocks noChangeArrowheads="1"/>
              </p:cNvSpPr>
              <p:nvPr/>
            </p:nvSpPr>
            <p:spPr bwMode="auto">
              <a:xfrm>
                <a:off x="4645" y="10193"/>
                <a:ext cx="2641" cy="40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u="sng" dirty="0">
                    <a:solidFill>
                      <a:schemeClr val="bg1"/>
                    </a:solidFill>
                    <a:latin typeface="Arial Black" pitchFamily="34" charset="0"/>
                  </a:rPr>
                  <a:t>COGNITIVE CAPACITY</a:t>
                </a:r>
              </a:p>
              <a:p>
                <a:pPr eaLnBrk="1" hangingPunct="1">
                  <a:defRPr/>
                </a:pPr>
                <a:endParaRPr lang="en-US" altLang="en-US" dirty="0">
                  <a:latin typeface="Arial" pitchFamily="34" charset="0"/>
                </a:endParaRPr>
              </a:p>
            </p:txBody>
          </p:sp>
          <p:sp>
            <p:nvSpPr>
              <p:cNvPr id="49174" name="Text Box 41"/>
              <p:cNvSpPr txBox="1">
                <a:spLocks noChangeArrowheads="1"/>
              </p:cNvSpPr>
              <p:nvPr/>
            </p:nvSpPr>
            <p:spPr bwMode="auto">
              <a:xfrm>
                <a:off x="4520" y="10831"/>
                <a:ext cx="1550" cy="599"/>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SELF MONITORING</a:t>
                </a:r>
                <a:endParaRPr lang="en-US" altLang="en-US" dirty="0">
                  <a:solidFill>
                    <a:schemeClr val="bg1"/>
                  </a:solidFill>
                  <a:latin typeface="Arial" pitchFamily="34" charset="0"/>
                </a:endParaRPr>
              </a:p>
            </p:txBody>
          </p:sp>
          <p:sp>
            <p:nvSpPr>
              <p:cNvPr id="49175" name="Text Box 42"/>
              <p:cNvSpPr txBox="1">
                <a:spLocks noChangeArrowheads="1"/>
              </p:cNvSpPr>
              <p:nvPr/>
            </p:nvSpPr>
            <p:spPr bwMode="auto">
              <a:xfrm>
                <a:off x="6102" y="10758"/>
                <a:ext cx="1414" cy="470"/>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ATTENTION</a:t>
                </a:r>
                <a:endParaRPr lang="en-US" altLang="en-US" dirty="0">
                  <a:solidFill>
                    <a:schemeClr val="bg1"/>
                  </a:solidFill>
                  <a:latin typeface="Arial" pitchFamily="34" charset="0"/>
                </a:endParaRPr>
              </a:p>
            </p:txBody>
          </p:sp>
          <p:cxnSp>
            <p:nvCxnSpPr>
              <p:cNvPr id="49176" name="AutoShape 43"/>
              <p:cNvCxnSpPr>
                <a:cxnSpLocks noChangeShapeType="1"/>
              </p:cNvCxnSpPr>
              <p:nvPr/>
            </p:nvCxnSpPr>
            <p:spPr bwMode="auto">
              <a:xfrm>
                <a:off x="7585" y="10388"/>
                <a:ext cx="0" cy="840"/>
              </a:xfrm>
              <a:prstGeom prst="straightConnector1">
                <a:avLst/>
              </a:prstGeom>
              <a:grpFill/>
              <a:ln w="9525">
                <a:solidFill>
                  <a:srgbClr val="000000"/>
                </a:solidFill>
                <a:round/>
                <a:headEnd/>
                <a:tailEnd/>
              </a:ln>
              <a:extLst/>
            </p:spPr>
          </p:cxnSp>
          <p:sp>
            <p:nvSpPr>
              <p:cNvPr id="49177" name="Text Box 44"/>
              <p:cNvSpPr txBox="1">
                <a:spLocks noChangeArrowheads="1"/>
              </p:cNvSpPr>
              <p:nvPr/>
            </p:nvSpPr>
            <p:spPr bwMode="auto">
              <a:xfrm>
                <a:off x="7755" y="10193"/>
                <a:ext cx="2900" cy="40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u="sng" dirty="0">
                    <a:solidFill>
                      <a:schemeClr val="bg1"/>
                    </a:solidFill>
                    <a:latin typeface="Arial Black" pitchFamily="34" charset="0"/>
                  </a:rPr>
                  <a:t>BASIC SOCIAL SKILLS</a:t>
                </a:r>
                <a:endParaRPr lang="en-US" altLang="en-US" dirty="0">
                  <a:solidFill>
                    <a:schemeClr val="bg1"/>
                  </a:solidFill>
                  <a:latin typeface="Arial" pitchFamily="34" charset="0"/>
                </a:endParaRPr>
              </a:p>
            </p:txBody>
          </p:sp>
          <p:sp>
            <p:nvSpPr>
              <p:cNvPr id="49178" name="Text Box 45"/>
              <p:cNvSpPr txBox="1">
                <a:spLocks noChangeArrowheads="1"/>
              </p:cNvSpPr>
              <p:nvPr/>
            </p:nvSpPr>
            <p:spPr bwMode="auto">
              <a:xfrm>
                <a:off x="7755" y="10920"/>
                <a:ext cx="1606" cy="42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KNOWLEDGE</a:t>
                </a:r>
                <a:endParaRPr lang="en-US" altLang="en-US" dirty="0">
                  <a:solidFill>
                    <a:schemeClr val="bg1"/>
                  </a:solidFill>
                  <a:latin typeface="Arial" pitchFamily="34" charset="0"/>
                </a:endParaRPr>
              </a:p>
            </p:txBody>
          </p:sp>
          <p:sp>
            <p:nvSpPr>
              <p:cNvPr id="49179" name="Text Box 46"/>
              <p:cNvSpPr txBox="1">
                <a:spLocks noChangeArrowheads="1"/>
              </p:cNvSpPr>
              <p:nvPr/>
            </p:nvSpPr>
            <p:spPr bwMode="auto">
              <a:xfrm>
                <a:off x="8845" y="10598"/>
                <a:ext cx="1901" cy="43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PERFORMANCE</a:t>
                </a:r>
                <a:endParaRPr lang="en-US" altLang="en-US" dirty="0">
                  <a:solidFill>
                    <a:schemeClr val="bg1"/>
                  </a:solidFill>
                  <a:latin typeface="Arial" pitchFamily="34" charset="0"/>
                </a:endParaRPr>
              </a:p>
            </p:txBody>
          </p:sp>
        </p:grpSp>
        <p:sp>
          <p:nvSpPr>
            <p:cNvPr id="49171" name="Text Box 47"/>
            <p:cNvSpPr txBox="1">
              <a:spLocks noChangeArrowheads="1"/>
            </p:cNvSpPr>
            <p:nvPr/>
          </p:nvSpPr>
          <p:spPr bwMode="auto">
            <a:xfrm>
              <a:off x="5889" y="10640"/>
              <a:ext cx="401" cy="35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spcAft>
                  <a:spcPts val="1000"/>
                </a:spcAft>
                <a:defRPr/>
              </a:pPr>
              <a:r>
                <a:rPr lang="en-GB" altLang="en-US" sz="800" dirty="0">
                  <a:solidFill>
                    <a:schemeClr val="bg1"/>
                  </a:solidFill>
                  <a:latin typeface="Arial Black" pitchFamily="34" charset="0"/>
                </a:rPr>
                <a:t>IQ</a:t>
              </a:r>
              <a:endParaRPr lang="en-US" altLang="en-US" dirty="0">
                <a:solidFill>
                  <a:schemeClr val="bg1"/>
                </a:solidFill>
                <a:latin typeface="Arial" pitchFamily="34" charset="0"/>
              </a:endParaRPr>
            </a:p>
          </p:txBody>
        </p:sp>
      </p:grpSp>
      <p:cxnSp>
        <p:nvCxnSpPr>
          <p:cNvPr id="48" name="Straight Arrow Connector 47"/>
          <p:cNvCxnSpPr>
            <a:stCxn id="49184" idx="3"/>
          </p:cNvCxnSpPr>
          <p:nvPr/>
        </p:nvCxnSpPr>
        <p:spPr>
          <a:xfrm>
            <a:off x="6624639" y="5873751"/>
            <a:ext cx="1055687"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a:stCxn id="49172" idx="3"/>
          </p:cNvCxnSpPr>
          <p:nvPr/>
        </p:nvCxnSpPr>
        <p:spPr>
          <a:xfrm>
            <a:off x="6888163" y="4651375"/>
            <a:ext cx="792162"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2" name="Straight Arrow Connector 51"/>
          <p:cNvCxnSpPr>
            <a:stCxn id="49190" idx="3"/>
          </p:cNvCxnSpPr>
          <p:nvPr/>
        </p:nvCxnSpPr>
        <p:spPr>
          <a:xfrm flipV="1">
            <a:off x="6527801" y="3573464"/>
            <a:ext cx="1152525" cy="158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a:stCxn id="49185" idx="3"/>
          </p:cNvCxnSpPr>
          <p:nvPr/>
        </p:nvCxnSpPr>
        <p:spPr>
          <a:xfrm flipV="1">
            <a:off x="6308725" y="2492376"/>
            <a:ext cx="1371600" cy="30163"/>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a:stCxn id="49194" idx="3"/>
          </p:cNvCxnSpPr>
          <p:nvPr/>
        </p:nvCxnSpPr>
        <p:spPr>
          <a:xfrm>
            <a:off x="5951539" y="1471613"/>
            <a:ext cx="1728787" cy="127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9" name="Rounded Rectangle 58"/>
          <p:cNvSpPr/>
          <p:nvPr/>
        </p:nvSpPr>
        <p:spPr>
          <a:xfrm>
            <a:off x="7680326" y="1125539"/>
            <a:ext cx="2447925" cy="5183187"/>
          </a:xfrm>
          <a:prstGeom prst="roundRect">
            <a:avLst/>
          </a:prstGeom>
          <a:solidFill>
            <a:srgbClr val="963194"/>
          </a:solidFill>
          <a:ln>
            <a:solidFill>
              <a:srgbClr val="96319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b="1" u="sng" dirty="0">
                <a:solidFill>
                  <a:schemeClr val="bg1"/>
                </a:solidFill>
              </a:rPr>
              <a:t>Interpersonal Formulation</a:t>
            </a:r>
          </a:p>
          <a:p>
            <a:pPr algn="ctr" eaLnBrk="1" hangingPunct="1">
              <a:defRPr/>
            </a:pPr>
            <a:endParaRPr lang="en-GB" b="1" u="sng" dirty="0">
              <a:solidFill>
                <a:schemeClr val="bg1"/>
              </a:solidFill>
            </a:endParaRPr>
          </a:p>
          <a:p>
            <a:pPr algn="ctr" eaLnBrk="1" hangingPunct="1">
              <a:defRPr/>
            </a:pPr>
            <a:r>
              <a:rPr lang="en-GB" b="1" dirty="0">
                <a:solidFill>
                  <a:schemeClr val="bg1"/>
                </a:solidFill>
              </a:rPr>
              <a:t>Core Pathology</a:t>
            </a:r>
          </a:p>
          <a:p>
            <a:pPr algn="ctr" eaLnBrk="1" hangingPunct="1">
              <a:defRPr/>
            </a:pPr>
            <a:endParaRPr lang="en-GB" b="1" dirty="0">
              <a:solidFill>
                <a:schemeClr val="bg1"/>
              </a:solidFill>
            </a:endParaRPr>
          </a:p>
          <a:p>
            <a:pPr algn="ctr" eaLnBrk="1" hangingPunct="1">
              <a:defRPr/>
            </a:pPr>
            <a:r>
              <a:rPr lang="en-GB" b="1" dirty="0">
                <a:solidFill>
                  <a:schemeClr val="bg1"/>
                </a:solidFill>
              </a:rPr>
              <a:t>Social Understanding</a:t>
            </a:r>
          </a:p>
          <a:p>
            <a:pPr algn="ctr" eaLnBrk="1" hangingPunct="1">
              <a:defRPr/>
            </a:pPr>
            <a:endParaRPr lang="en-GB" b="1" dirty="0">
              <a:solidFill>
                <a:schemeClr val="bg1"/>
              </a:solidFill>
            </a:endParaRPr>
          </a:p>
          <a:p>
            <a:pPr algn="ctr" eaLnBrk="1" hangingPunct="1">
              <a:defRPr/>
            </a:pPr>
            <a:r>
              <a:rPr lang="en-GB" b="1" dirty="0">
                <a:solidFill>
                  <a:schemeClr val="bg1"/>
                </a:solidFill>
              </a:rPr>
              <a:t>Key Cognitive Processes</a:t>
            </a:r>
          </a:p>
          <a:p>
            <a:pPr algn="ctr" eaLnBrk="1" hangingPunct="1">
              <a:defRPr/>
            </a:pPr>
            <a:endParaRPr lang="en-GB" b="1" dirty="0">
              <a:solidFill>
                <a:schemeClr val="bg1"/>
              </a:solidFill>
            </a:endParaRPr>
          </a:p>
          <a:p>
            <a:pPr algn="ctr" eaLnBrk="1" hangingPunct="1">
              <a:defRPr/>
            </a:pPr>
            <a:r>
              <a:rPr lang="en-GB" b="1" dirty="0">
                <a:solidFill>
                  <a:schemeClr val="bg1"/>
                </a:solidFill>
              </a:rPr>
              <a:t>Core Competencies</a:t>
            </a:r>
          </a:p>
          <a:p>
            <a:pPr algn="ctr" eaLnBrk="1" hangingPunct="1">
              <a:defRPr/>
            </a:pPr>
            <a:endParaRPr lang="en-GB" b="1" dirty="0">
              <a:solidFill>
                <a:schemeClr val="bg1"/>
              </a:solidFill>
            </a:endParaRPr>
          </a:p>
          <a:p>
            <a:pPr algn="ctr" eaLnBrk="1" hangingPunct="1">
              <a:defRPr/>
            </a:pPr>
            <a:r>
              <a:rPr lang="en-GB" b="1" dirty="0">
                <a:solidFill>
                  <a:schemeClr val="bg1"/>
                </a:solidFill>
              </a:rPr>
              <a:t>Behavioural Expression</a:t>
            </a:r>
          </a:p>
        </p:txBody>
      </p:sp>
      <p:sp>
        <p:nvSpPr>
          <p:cNvPr id="45" name="Text Box 3"/>
          <p:cNvSpPr txBox="1">
            <a:spLocks noChangeArrowheads="1"/>
          </p:cNvSpPr>
          <p:nvPr/>
        </p:nvSpPr>
        <p:spPr bwMode="auto">
          <a:xfrm>
            <a:off x="3332163" y="22226"/>
            <a:ext cx="7300912" cy="455613"/>
          </a:xfrm>
          <a:prstGeom prst="rect">
            <a:avLst/>
          </a:prstGeom>
          <a:noFill/>
          <a:ln w="9525">
            <a:noFill/>
            <a:miter lim="800000"/>
            <a:headEnd/>
            <a:tailEnd/>
          </a:ln>
          <a:extLst/>
        </p:spPr>
        <p:txBody>
          <a:bodyPr/>
          <a:lstStyle>
            <a:lvl1pPr eaLnBrk="0" hangingPunct="0">
              <a:defRPr>
                <a:solidFill>
                  <a:schemeClr val="tx1"/>
                </a:solidFill>
                <a:latin typeface="MyriaMM"/>
                <a:cs typeface="Arial" panose="020B0604020202020204" pitchFamily="34" charset="0"/>
              </a:defRPr>
            </a:lvl1pPr>
            <a:lvl2pPr marL="742950" indent="-285750" eaLnBrk="0" hangingPunct="0">
              <a:defRPr>
                <a:solidFill>
                  <a:schemeClr val="tx1"/>
                </a:solidFill>
                <a:latin typeface="MyriaMM"/>
                <a:cs typeface="Arial" panose="020B0604020202020204" pitchFamily="34" charset="0"/>
              </a:defRPr>
            </a:lvl2pPr>
            <a:lvl3pPr marL="1143000" indent="-228600" eaLnBrk="0" hangingPunct="0">
              <a:defRPr>
                <a:solidFill>
                  <a:schemeClr val="tx1"/>
                </a:solidFill>
                <a:latin typeface="MyriaMM"/>
                <a:cs typeface="Arial" panose="020B0604020202020204" pitchFamily="34" charset="0"/>
              </a:defRPr>
            </a:lvl3pPr>
            <a:lvl4pPr marL="1600200" indent="-228600" eaLnBrk="0" hangingPunct="0">
              <a:defRPr>
                <a:solidFill>
                  <a:schemeClr val="tx1"/>
                </a:solidFill>
                <a:latin typeface="MyriaMM"/>
                <a:cs typeface="Arial" panose="020B0604020202020204" pitchFamily="34" charset="0"/>
              </a:defRPr>
            </a:lvl4pPr>
            <a:lvl5pPr marL="2057400" indent="-228600" eaLnBrk="0" hangingPunct="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spcAft>
                <a:spcPts val="1000"/>
              </a:spcAft>
              <a:defRPr/>
            </a:pPr>
            <a:r>
              <a:rPr lang="en-GB" altLang="en-US" dirty="0">
                <a:solidFill>
                  <a:srgbClr val="963194"/>
                </a:solidFill>
                <a:latin typeface="+mj-lt"/>
              </a:rPr>
              <a:t>Assessment Model of Interpersonally-Orientated Skills/Competencies and Characteristics</a:t>
            </a:r>
            <a:endParaRPr lang="en-US" altLang="en-US" dirty="0">
              <a:solidFill>
                <a:srgbClr val="963194"/>
              </a:solidFill>
              <a:latin typeface="+mj-lt"/>
            </a:endParaRP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7945240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3"/>
          <p:cNvSpPr txBox="1">
            <a:spLocks noChangeArrowheads="1"/>
          </p:cNvSpPr>
          <p:nvPr/>
        </p:nvSpPr>
        <p:spPr bwMode="auto">
          <a:xfrm>
            <a:off x="3332163" y="22226"/>
            <a:ext cx="7300912" cy="455613"/>
          </a:xfrm>
          <a:prstGeom prst="rect">
            <a:avLst/>
          </a:prstGeom>
          <a:noFill/>
          <a:ln w="9525">
            <a:noFill/>
            <a:miter lim="800000"/>
            <a:headEnd/>
            <a:tailEnd/>
          </a:ln>
          <a:extLst/>
        </p:spPr>
        <p:txBody>
          <a:bodyPr/>
          <a:lstStyle>
            <a:lvl1pPr eaLnBrk="0" hangingPunct="0">
              <a:defRPr>
                <a:solidFill>
                  <a:schemeClr val="tx1"/>
                </a:solidFill>
                <a:latin typeface="MyriaMM"/>
                <a:cs typeface="Arial" panose="020B0604020202020204" pitchFamily="34" charset="0"/>
              </a:defRPr>
            </a:lvl1pPr>
            <a:lvl2pPr marL="742950" indent="-285750" eaLnBrk="0" hangingPunct="0">
              <a:defRPr>
                <a:solidFill>
                  <a:schemeClr val="tx1"/>
                </a:solidFill>
                <a:latin typeface="MyriaMM"/>
                <a:cs typeface="Arial" panose="020B0604020202020204" pitchFamily="34" charset="0"/>
              </a:defRPr>
            </a:lvl2pPr>
            <a:lvl3pPr marL="1143000" indent="-228600" eaLnBrk="0" hangingPunct="0">
              <a:defRPr>
                <a:solidFill>
                  <a:schemeClr val="tx1"/>
                </a:solidFill>
                <a:latin typeface="MyriaMM"/>
                <a:cs typeface="Arial" panose="020B0604020202020204" pitchFamily="34" charset="0"/>
              </a:defRPr>
            </a:lvl3pPr>
            <a:lvl4pPr marL="1600200" indent="-228600" eaLnBrk="0" hangingPunct="0">
              <a:defRPr>
                <a:solidFill>
                  <a:schemeClr val="tx1"/>
                </a:solidFill>
                <a:latin typeface="MyriaMM"/>
                <a:cs typeface="Arial" panose="020B0604020202020204" pitchFamily="34" charset="0"/>
              </a:defRPr>
            </a:lvl4pPr>
            <a:lvl5pPr marL="2057400" indent="-228600" eaLnBrk="0" hangingPunct="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spcAft>
                <a:spcPts val="1000"/>
              </a:spcAft>
              <a:defRPr/>
            </a:pPr>
            <a:r>
              <a:rPr lang="en-GB" altLang="en-US" dirty="0">
                <a:solidFill>
                  <a:srgbClr val="963194"/>
                </a:solidFill>
                <a:latin typeface="+mj-lt"/>
              </a:rPr>
              <a:t>Treatment Model of Interpersonally-Orientated Skills/Competencies and Characteristics</a:t>
            </a:r>
            <a:endParaRPr lang="en-US" altLang="en-US" dirty="0">
              <a:solidFill>
                <a:srgbClr val="963194"/>
              </a:solidFill>
              <a:latin typeface="+mj-lt"/>
            </a:endParaRPr>
          </a:p>
        </p:txBody>
      </p:sp>
      <p:grpSp>
        <p:nvGrpSpPr>
          <p:cNvPr id="51203" name="Group 13"/>
          <p:cNvGrpSpPr>
            <a:grpSpLocks/>
          </p:cNvGrpSpPr>
          <p:nvPr/>
        </p:nvGrpSpPr>
        <p:grpSpPr bwMode="auto">
          <a:xfrm>
            <a:off x="2636838" y="1217613"/>
            <a:ext cx="3314700" cy="508000"/>
            <a:chOff x="3910" y="3015"/>
            <a:chExt cx="4065" cy="1185"/>
          </a:xfrm>
          <a:solidFill>
            <a:srgbClr val="963194"/>
          </a:solidFill>
        </p:grpSpPr>
        <p:sp>
          <p:nvSpPr>
            <p:cNvPr id="51246" name="AutoShape 14"/>
            <p:cNvSpPr>
              <a:spLocks noChangeArrowheads="1"/>
            </p:cNvSpPr>
            <p:nvPr/>
          </p:nvSpPr>
          <p:spPr bwMode="auto">
            <a:xfrm>
              <a:off x="3910" y="3015"/>
              <a:ext cx="4065" cy="118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51247" name="Text Box 15"/>
            <p:cNvSpPr txBox="1">
              <a:spLocks noChangeArrowheads="1"/>
            </p:cNvSpPr>
            <p:nvPr/>
          </p:nvSpPr>
          <p:spPr bwMode="auto">
            <a:xfrm>
              <a:off x="4189" y="3150"/>
              <a:ext cx="3364" cy="912"/>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1200" dirty="0">
                  <a:solidFill>
                    <a:schemeClr val="bg1"/>
                  </a:solidFill>
                  <a:latin typeface="Arial Black" pitchFamily="34" charset="0"/>
                </a:rPr>
                <a:t>SENSE OF SELF/ SOCIAL IDENTITY</a:t>
              </a:r>
              <a:endParaRPr lang="en-US" altLang="en-US" dirty="0">
                <a:solidFill>
                  <a:schemeClr val="bg1"/>
                </a:solidFill>
                <a:latin typeface="Arial" pitchFamily="34" charset="0"/>
              </a:endParaRPr>
            </a:p>
          </p:txBody>
        </p:sp>
      </p:grpSp>
      <p:cxnSp>
        <p:nvCxnSpPr>
          <p:cNvPr id="52228" name="AutoShape 16"/>
          <p:cNvCxnSpPr>
            <a:cxnSpLocks noChangeShapeType="1"/>
          </p:cNvCxnSpPr>
          <p:nvPr/>
        </p:nvCxnSpPr>
        <p:spPr bwMode="auto">
          <a:xfrm>
            <a:off x="4243388" y="1797051"/>
            <a:ext cx="0" cy="417513"/>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52229" name="AutoShape 17"/>
          <p:cNvCxnSpPr>
            <a:cxnSpLocks noChangeShapeType="1"/>
          </p:cNvCxnSpPr>
          <p:nvPr/>
        </p:nvCxnSpPr>
        <p:spPr bwMode="auto">
          <a:xfrm>
            <a:off x="4243388" y="2852738"/>
            <a:ext cx="0" cy="423862"/>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51206" name="Group 18"/>
          <p:cNvGrpSpPr>
            <a:grpSpLocks/>
          </p:cNvGrpSpPr>
          <p:nvPr/>
        </p:nvGrpSpPr>
        <p:grpSpPr bwMode="auto">
          <a:xfrm>
            <a:off x="1866900" y="3335338"/>
            <a:ext cx="4660900" cy="508000"/>
            <a:chOff x="2966" y="7952"/>
            <a:chExt cx="5715" cy="1185"/>
          </a:xfrm>
          <a:solidFill>
            <a:srgbClr val="963194"/>
          </a:solidFill>
        </p:grpSpPr>
        <p:sp>
          <p:nvSpPr>
            <p:cNvPr id="51242" name="AutoShape 19"/>
            <p:cNvSpPr>
              <a:spLocks noChangeArrowheads="1"/>
            </p:cNvSpPr>
            <p:nvPr/>
          </p:nvSpPr>
          <p:spPr bwMode="auto">
            <a:xfrm>
              <a:off x="2966" y="7952"/>
              <a:ext cx="5715" cy="118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51243" name="Text Box 20"/>
            <p:cNvSpPr txBox="1">
              <a:spLocks noChangeArrowheads="1"/>
            </p:cNvSpPr>
            <p:nvPr/>
          </p:nvSpPr>
          <p:spPr bwMode="auto">
            <a:xfrm>
              <a:off x="3251" y="8065"/>
              <a:ext cx="2571" cy="86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INTERPERSONAL PERSPECTIVE TAKING</a:t>
              </a:r>
              <a:endParaRPr lang="en-US" altLang="en-US" dirty="0">
                <a:solidFill>
                  <a:schemeClr val="bg1"/>
                </a:solidFill>
                <a:latin typeface="Arial" pitchFamily="34" charset="0"/>
              </a:endParaRPr>
            </a:p>
          </p:txBody>
        </p:sp>
        <p:cxnSp>
          <p:nvCxnSpPr>
            <p:cNvPr id="51244" name="AutoShape 21"/>
            <p:cNvCxnSpPr>
              <a:cxnSpLocks noChangeShapeType="1"/>
            </p:cNvCxnSpPr>
            <p:nvPr/>
          </p:nvCxnSpPr>
          <p:spPr bwMode="auto">
            <a:xfrm>
              <a:off x="5880" y="8175"/>
              <a:ext cx="0" cy="571"/>
            </a:xfrm>
            <a:prstGeom prst="straightConnector1">
              <a:avLst/>
            </a:prstGeom>
            <a:grpFill/>
            <a:ln w="9525">
              <a:solidFill>
                <a:srgbClr val="000000"/>
              </a:solidFill>
              <a:round/>
              <a:headEnd/>
              <a:tailEnd/>
            </a:ln>
            <a:extLst/>
          </p:spPr>
        </p:cxnSp>
        <p:sp>
          <p:nvSpPr>
            <p:cNvPr id="51245" name="Text Box 22"/>
            <p:cNvSpPr txBox="1">
              <a:spLocks noChangeArrowheads="1"/>
            </p:cNvSpPr>
            <p:nvPr/>
          </p:nvSpPr>
          <p:spPr bwMode="auto">
            <a:xfrm>
              <a:off x="6050" y="7980"/>
              <a:ext cx="2372" cy="101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EMOTION RECOGNITION AND RESPONSIVITY</a:t>
              </a:r>
              <a:endParaRPr lang="en-US" altLang="en-US" dirty="0">
                <a:solidFill>
                  <a:schemeClr val="bg1"/>
                </a:solidFill>
                <a:latin typeface="Arial" pitchFamily="34" charset="0"/>
              </a:endParaRPr>
            </a:p>
          </p:txBody>
        </p:sp>
      </p:grpSp>
      <p:cxnSp>
        <p:nvCxnSpPr>
          <p:cNvPr id="52231" name="AutoShape 23"/>
          <p:cNvCxnSpPr>
            <a:cxnSpLocks noChangeShapeType="1"/>
          </p:cNvCxnSpPr>
          <p:nvPr/>
        </p:nvCxnSpPr>
        <p:spPr bwMode="auto">
          <a:xfrm>
            <a:off x="4243389" y="3887788"/>
            <a:ext cx="1587" cy="425450"/>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51208" name="Group 24"/>
          <p:cNvGrpSpPr>
            <a:grpSpLocks/>
          </p:cNvGrpSpPr>
          <p:nvPr/>
        </p:nvGrpSpPr>
        <p:grpSpPr bwMode="auto">
          <a:xfrm>
            <a:off x="2235201" y="2268538"/>
            <a:ext cx="4073525" cy="508000"/>
            <a:chOff x="3417" y="5465"/>
            <a:chExt cx="4995" cy="1185"/>
          </a:xfrm>
          <a:solidFill>
            <a:srgbClr val="963194"/>
          </a:solidFill>
        </p:grpSpPr>
        <p:sp>
          <p:nvSpPr>
            <p:cNvPr id="51237" name="AutoShape 25"/>
            <p:cNvSpPr>
              <a:spLocks noChangeArrowheads="1"/>
            </p:cNvSpPr>
            <p:nvPr/>
          </p:nvSpPr>
          <p:spPr bwMode="auto">
            <a:xfrm>
              <a:off x="3417" y="5465"/>
              <a:ext cx="4995" cy="118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51238" name="Text Box 26"/>
            <p:cNvSpPr txBox="1">
              <a:spLocks noChangeArrowheads="1"/>
            </p:cNvSpPr>
            <p:nvPr/>
          </p:nvSpPr>
          <p:spPr bwMode="auto">
            <a:xfrm>
              <a:off x="3609" y="5595"/>
              <a:ext cx="2117" cy="45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EGOCENTRICITY</a:t>
              </a:r>
            </a:p>
            <a:p>
              <a:pPr eaLnBrk="1" hangingPunct="1">
                <a:defRPr/>
              </a:pPr>
              <a:endParaRPr lang="en-US" altLang="en-US" dirty="0">
                <a:latin typeface="Arial" pitchFamily="34" charset="0"/>
              </a:endParaRPr>
            </a:p>
          </p:txBody>
        </p:sp>
        <p:cxnSp>
          <p:nvCxnSpPr>
            <p:cNvPr id="51239" name="AutoShape 27"/>
            <p:cNvCxnSpPr>
              <a:cxnSpLocks noChangeShapeType="1"/>
            </p:cNvCxnSpPr>
            <p:nvPr/>
          </p:nvCxnSpPr>
          <p:spPr bwMode="auto">
            <a:xfrm>
              <a:off x="5880" y="5595"/>
              <a:ext cx="0" cy="571"/>
            </a:xfrm>
            <a:prstGeom prst="straightConnector1">
              <a:avLst/>
            </a:prstGeom>
            <a:grpFill/>
            <a:ln w="9525">
              <a:solidFill>
                <a:srgbClr val="000000"/>
              </a:solidFill>
              <a:round/>
              <a:headEnd/>
              <a:tailEnd/>
            </a:ln>
            <a:extLst/>
          </p:spPr>
        </p:cxnSp>
        <p:sp>
          <p:nvSpPr>
            <p:cNvPr id="51240" name="Text Box 28"/>
            <p:cNvSpPr txBox="1">
              <a:spLocks noChangeArrowheads="1"/>
            </p:cNvSpPr>
            <p:nvPr/>
          </p:nvSpPr>
          <p:spPr bwMode="auto">
            <a:xfrm>
              <a:off x="6040" y="5595"/>
              <a:ext cx="2108" cy="45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EMPATHY</a:t>
              </a:r>
            </a:p>
            <a:p>
              <a:pPr eaLnBrk="1" hangingPunct="1">
                <a:defRPr/>
              </a:pPr>
              <a:endParaRPr lang="en-US" altLang="en-US" dirty="0">
                <a:latin typeface="Arial" pitchFamily="34" charset="0"/>
              </a:endParaRPr>
            </a:p>
          </p:txBody>
        </p:sp>
        <p:sp>
          <p:nvSpPr>
            <p:cNvPr id="51241" name="Text Box 29"/>
            <p:cNvSpPr txBox="1">
              <a:spLocks noChangeArrowheads="1"/>
            </p:cNvSpPr>
            <p:nvPr/>
          </p:nvSpPr>
          <p:spPr bwMode="auto">
            <a:xfrm>
              <a:off x="4620" y="6119"/>
              <a:ext cx="3335" cy="34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spcAft>
                  <a:spcPts val="1000"/>
                </a:spcAft>
                <a:defRPr/>
              </a:pPr>
              <a:r>
                <a:rPr lang="en-GB" altLang="en-US" sz="900" dirty="0">
                  <a:solidFill>
                    <a:schemeClr val="bg1"/>
                  </a:solidFill>
                  <a:latin typeface="Arial Black" pitchFamily="34" charset="0"/>
                </a:rPr>
                <a:t>SITUATIONAL/DISPOSITIONAL</a:t>
              </a:r>
              <a:endParaRPr lang="en-US" altLang="en-US" dirty="0">
                <a:solidFill>
                  <a:schemeClr val="bg1"/>
                </a:solidFill>
                <a:latin typeface="Arial" pitchFamily="34" charset="0"/>
              </a:endParaRPr>
            </a:p>
          </p:txBody>
        </p:sp>
      </p:grpSp>
      <p:cxnSp>
        <p:nvCxnSpPr>
          <p:cNvPr id="52233" name="AutoShape 30"/>
          <p:cNvCxnSpPr>
            <a:cxnSpLocks noChangeShapeType="1"/>
          </p:cNvCxnSpPr>
          <p:nvPr/>
        </p:nvCxnSpPr>
        <p:spPr bwMode="auto">
          <a:xfrm>
            <a:off x="4244975" y="5021263"/>
            <a:ext cx="0" cy="423862"/>
          </a:xfrm>
          <a:prstGeom prst="straightConnector1">
            <a:avLst/>
          </a:prstGeom>
          <a:noFill/>
          <a:ln w="9525">
            <a:solidFill>
              <a:srgbClr val="963194"/>
            </a:solidFill>
            <a:round/>
            <a:headEnd type="triangle" w="med" len="med"/>
            <a:tailEnd type="triangle" w="med" len="med"/>
          </a:ln>
          <a:extLst>
            <a:ext uri="{909E8E84-426E-40DD-AFC4-6F175D3DCCD1}">
              <a14:hiddenFill xmlns:a14="http://schemas.microsoft.com/office/drawing/2010/main">
                <a:noFill/>
              </a14:hiddenFill>
            </a:ext>
          </a:extLst>
        </p:spPr>
      </p:cxnSp>
      <p:grpSp>
        <p:nvGrpSpPr>
          <p:cNvPr id="51210" name="Group 31"/>
          <p:cNvGrpSpPr>
            <a:grpSpLocks/>
          </p:cNvGrpSpPr>
          <p:nvPr/>
        </p:nvGrpSpPr>
        <p:grpSpPr bwMode="auto">
          <a:xfrm>
            <a:off x="1847850" y="5492750"/>
            <a:ext cx="4783138" cy="649288"/>
            <a:chOff x="2942" y="12979"/>
            <a:chExt cx="5865" cy="1515"/>
          </a:xfrm>
          <a:solidFill>
            <a:srgbClr val="963194"/>
          </a:solidFill>
        </p:grpSpPr>
        <p:sp>
          <p:nvSpPr>
            <p:cNvPr id="51232" name="AutoShape 32"/>
            <p:cNvSpPr>
              <a:spLocks noChangeArrowheads="1"/>
            </p:cNvSpPr>
            <p:nvPr/>
          </p:nvSpPr>
          <p:spPr bwMode="auto">
            <a:xfrm>
              <a:off x="2942" y="12979"/>
              <a:ext cx="5865" cy="1515"/>
            </a:xfrm>
            <a:prstGeom prst="roundRect">
              <a:avLst>
                <a:gd name="adj" fmla="val 16667"/>
              </a:avLst>
            </a:prstGeom>
            <a:grpFill/>
            <a:ln w="9525">
              <a:solidFill>
                <a:srgbClr val="000000"/>
              </a:solidFill>
              <a:round/>
              <a:headEnd/>
              <a:tailEnd/>
            </a:ln>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eaLnBrk="1" hangingPunct="1">
                <a:defRPr/>
              </a:pPr>
              <a:endParaRPr lang="en-US" altLang="en-US"/>
            </a:p>
          </p:txBody>
        </p:sp>
        <p:sp>
          <p:nvSpPr>
            <p:cNvPr id="51233" name="Text Box 33"/>
            <p:cNvSpPr txBox="1">
              <a:spLocks noChangeArrowheads="1"/>
            </p:cNvSpPr>
            <p:nvPr/>
          </p:nvSpPr>
          <p:spPr bwMode="auto">
            <a:xfrm>
              <a:off x="3437" y="13075"/>
              <a:ext cx="5178" cy="5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900" dirty="0">
                  <a:solidFill>
                    <a:schemeClr val="bg1"/>
                  </a:solidFill>
                  <a:latin typeface="Arial Black" pitchFamily="34" charset="0"/>
                </a:rPr>
                <a:t>DOMAINS OF INTERPERSONAL FUNCTIONING</a:t>
              </a:r>
              <a:endParaRPr lang="en-US" altLang="en-US" dirty="0">
                <a:solidFill>
                  <a:schemeClr val="bg1"/>
                </a:solidFill>
                <a:latin typeface="Arial" pitchFamily="34" charset="0"/>
              </a:endParaRPr>
            </a:p>
          </p:txBody>
        </p:sp>
        <p:sp>
          <p:nvSpPr>
            <p:cNvPr id="51234" name="Text Box 34"/>
            <p:cNvSpPr txBox="1">
              <a:spLocks noChangeArrowheads="1"/>
            </p:cNvSpPr>
            <p:nvPr/>
          </p:nvSpPr>
          <p:spPr bwMode="auto">
            <a:xfrm>
              <a:off x="3170" y="13545"/>
              <a:ext cx="1660" cy="64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SOCIAL ENGAGEMENT</a:t>
              </a:r>
              <a:endParaRPr lang="en-US" altLang="en-US" sz="800" dirty="0">
                <a:solidFill>
                  <a:schemeClr val="bg1"/>
                </a:solidFill>
                <a:latin typeface="Arial" pitchFamily="34" charset="0"/>
              </a:endParaRPr>
            </a:p>
          </p:txBody>
        </p:sp>
        <p:sp>
          <p:nvSpPr>
            <p:cNvPr id="51235" name="Text Box 35"/>
            <p:cNvSpPr txBox="1">
              <a:spLocks noChangeArrowheads="1"/>
            </p:cNvSpPr>
            <p:nvPr/>
          </p:nvSpPr>
          <p:spPr bwMode="auto">
            <a:xfrm>
              <a:off x="5165" y="13650"/>
              <a:ext cx="1660" cy="44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RELATIONSHIPS</a:t>
              </a:r>
              <a:endParaRPr lang="en-US" altLang="en-US" sz="800" dirty="0">
                <a:solidFill>
                  <a:schemeClr val="bg1"/>
                </a:solidFill>
                <a:latin typeface="Arial" pitchFamily="34" charset="0"/>
              </a:endParaRPr>
            </a:p>
          </p:txBody>
        </p:sp>
        <p:sp>
          <p:nvSpPr>
            <p:cNvPr id="51236" name="Text Box 36"/>
            <p:cNvSpPr txBox="1">
              <a:spLocks noChangeArrowheads="1"/>
            </p:cNvSpPr>
            <p:nvPr/>
          </p:nvSpPr>
          <p:spPr bwMode="auto">
            <a:xfrm>
              <a:off x="7140" y="13460"/>
              <a:ext cx="1660" cy="8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itchFamily="34" charset="0"/>
                </a:defRPr>
              </a:lvl1pPr>
              <a:lvl2pPr marL="742950" indent="-285750">
                <a:defRPr>
                  <a:solidFill>
                    <a:schemeClr val="tx1"/>
                  </a:solidFill>
                  <a:latin typeface="MyriaMM"/>
                  <a:cs typeface="Arial" pitchFamily="34" charset="0"/>
                </a:defRPr>
              </a:lvl2pPr>
              <a:lvl3pPr marL="1143000" indent="-228600">
                <a:defRPr>
                  <a:solidFill>
                    <a:schemeClr val="tx1"/>
                  </a:solidFill>
                  <a:latin typeface="MyriaMM"/>
                  <a:cs typeface="Arial" pitchFamily="34" charset="0"/>
                </a:defRPr>
              </a:lvl3pPr>
              <a:lvl4pPr marL="1600200" indent="-228600">
                <a:defRPr>
                  <a:solidFill>
                    <a:schemeClr val="tx1"/>
                  </a:solidFill>
                  <a:latin typeface="MyriaMM"/>
                  <a:cs typeface="Arial" pitchFamily="34" charset="0"/>
                </a:defRPr>
              </a:lvl4pPr>
              <a:lvl5pPr marL="2057400" indent="-228600">
                <a:defRPr>
                  <a:solidFill>
                    <a:schemeClr val="tx1"/>
                  </a:solidFill>
                  <a:latin typeface="MyriaMM"/>
                  <a:cs typeface="Arial" pitchFamily="34" charset="0"/>
                </a:defRPr>
              </a:lvl5pPr>
              <a:lvl6pPr marL="2514600" indent="-228600" eaLnBrk="0" fontAlgn="base" hangingPunct="0">
                <a:spcBef>
                  <a:spcPct val="0"/>
                </a:spcBef>
                <a:spcAft>
                  <a:spcPct val="0"/>
                </a:spcAft>
                <a:defRPr>
                  <a:solidFill>
                    <a:schemeClr val="tx1"/>
                  </a:solidFill>
                  <a:latin typeface="MyriaMM"/>
                  <a:cs typeface="Arial" pitchFamily="34" charset="0"/>
                </a:defRPr>
              </a:lvl6pPr>
              <a:lvl7pPr marL="2971800" indent="-228600" eaLnBrk="0" fontAlgn="base" hangingPunct="0">
                <a:spcBef>
                  <a:spcPct val="0"/>
                </a:spcBef>
                <a:spcAft>
                  <a:spcPct val="0"/>
                </a:spcAft>
                <a:defRPr>
                  <a:solidFill>
                    <a:schemeClr val="tx1"/>
                  </a:solidFill>
                  <a:latin typeface="MyriaMM"/>
                  <a:cs typeface="Arial" pitchFamily="34" charset="0"/>
                </a:defRPr>
              </a:lvl7pPr>
              <a:lvl8pPr marL="3429000" indent="-228600" eaLnBrk="0" fontAlgn="base" hangingPunct="0">
                <a:spcBef>
                  <a:spcPct val="0"/>
                </a:spcBef>
                <a:spcAft>
                  <a:spcPct val="0"/>
                </a:spcAft>
                <a:defRPr>
                  <a:solidFill>
                    <a:schemeClr val="tx1"/>
                  </a:solidFill>
                  <a:latin typeface="MyriaMM"/>
                  <a:cs typeface="Arial" pitchFamily="34" charset="0"/>
                </a:defRPr>
              </a:lvl8pPr>
              <a:lvl9pPr marL="3886200" indent="-228600" eaLnBrk="0" fontAlgn="base" hangingPunct="0">
                <a:spcBef>
                  <a:spcPct val="0"/>
                </a:spcBef>
                <a:spcAft>
                  <a:spcPct val="0"/>
                </a:spcAft>
                <a:defRPr>
                  <a:solidFill>
                    <a:schemeClr val="tx1"/>
                  </a:solidFill>
                  <a:latin typeface="MyriaMM"/>
                  <a:cs typeface="Arial" pitchFamily="34" charset="0"/>
                </a:defRPr>
              </a:lvl9pPr>
            </a:lstStyle>
            <a:p>
              <a:pPr algn="ctr">
                <a:spcAft>
                  <a:spcPts val="1000"/>
                </a:spcAft>
                <a:defRPr/>
              </a:pPr>
              <a:r>
                <a:rPr lang="en-GB" altLang="en-US" sz="800" dirty="0">
                  <a:solidFill>
                    <a:schemeClr val="bg1"/>
                  </a:solidFill>
                  <a:latin typeface="Arial Black" pitchFamily="34" charset="0"/>
                </a:rPr>
                <a:t>PRO/ANTI SOCIAL BEHAVIOURS</a:t>
              </a:r>
              <a:endParaRPr lang="en-US" altLang="en-US" sz="800" dirty="0">
                <a:solidFill>
                  <a:schemeClr val="bg1"/>
                </a:solidFill>
                <a:latin typeface="Arial" pitchFamily="34" charset="0"/>
              </a:endParaRPr>
            </a:p>
          </p:txBody>
        </p:sp>
      </p:grpSp>
      <p:grpSp>
        <p:nvGrpSpPr>
          <p:cNvPr id="52235" name="Group 37"/>
          <p:cNvGrpSpPr>
            <a:grpSpLocks/>
          </p:cNvGrpSpPr>
          <p:nvPr/>
        </p:nvGrpSpPr>
        <p:grpSpPr bwMode="auto">
          <a:xfrm>
            <a:off x="1660525" y="4341814"/>
            <a:ext cx="5227638" cy="617537"/>
            <a:chOff x="4335" y="10081"/>
            <a:chExt cx="6411" cy="1440"/>
          </a:xfrm>
        </p:grpSpPr>
        <p:grpSp>
          <p:nvGrpSpPr>
            <p:cNvPr id="52246" name="Group 38"/>
            <p:cNvGrpSpPr>
              <a:grpSpLocks/>
            </p:cNvGrpSpPr>
            <p:nvPr/>
          </p:nvGrpSpPr>
          <p:grpSpPr bwMode="auto">
            <a:xfrm>
              <a:off x="4335" y="10081"/>
              <a:ext cx="6411" cy="1440"/>
              <a:chOff x="4417" y="10081"/>
              <a:chExt cx="6411" cy="1440"/>
            </a:xfrm>
          </p:grpSpPr>
          <p:sp>
            <p:nvSpPr>
              <p:cNvPr id="52248" name="AutoShape 39"/>
              <p:cNvSpPr>
                <a:spLocks noChangeArrowheads="1"/>
              </p:cNvSpPr>
              <p:nvPr/>
            </p:nvSpPr>
            <p:spPr bwMode="auto">
              <a:xfrm>
                <a:off x="4417" y="10081"/>
                <a:ext cx="6411" cy="1440"/>
              </a:xfrm>
              <a:prstGeom prst="roundRect">
                <a:avLst>
                  <a:gd name="adj" fmla="val 16667"/>
                </a:avLst>
              </a:prstGeom>
              <a:solidFill>
                <a:srgbClr val="963194"/>
              </a:solidFill>
              <a:ln w="9525">
                <a:solidFill>
                  <a:srgbClr val="000000"/>
                </a:solidFill>
                <a:round/>
                <a:headEnd/>
                <a:tailEnd/>
              </a:ln>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endParaRPr lang="en-US" altLang="en-US"/>
              </a:p>
            </p:txBody>
          </p:sp>
          <p:sp>
            <p:nvSpPr>
              <p:cNvPr id="52249" name="Text Box 40"/>
              <p:cNvSpPr txBox="1">
                <a:spLocks noChangeArrowheads="1"/>
              </p:cNvSpPr>
              <p:nvPr/>
            </p:nvSpPr>
            <p:spPr bwMode="auto">
              <a:xfrm>
                <a:off x="4645" y="10193"/>
                <a:ext cx="2641"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u="sng">
                    <a:solidFill>
                      <a:schemeClr val="bg1"/>
                    </a:solidFill>
                    <a:latin typeface="Arial Black" panose="020B0A04020102020204" pitchFamily="34" charset="0"/>
                  </a:rPr>
                  <a:t>COGNITIVE CAPACITY</a:t>
                </a:r>
              </a:p>
              <a:p>
                <a:pPr eaLnBrk="1" hangingPunct="1"/>
                <a:endParaRPr lang="en-US" altLang="en-US">
                  <a:latin typeface="Arial" panose="020B0604020202020204" pitchFamily="34" charset="0"/>
                </a:endParaRPr>
              </a:p>
            </p:txBody>
          </p:sp>
          <p:sp>
            <p:nvSpPr>
              <p:cNvPr id="52250" name="Text Box 41"/>
              <p:cNvSpPr txBox="1">
                <a:spLocks noChangeArrowheads="1"/>
              </p:cNvSpPr>
              <p:nvPr/>
            </p:nvSpPr>
            <p:spPr bwMode="auto">
              <a:xfrm>
                <a:off x="4520" y="10831"/>
                <a:ext cx="1550" cy="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SELF MONITORING</a:t>
                </a:r>
                <a:endParaRPr lang="en-US" altLang="en-US">
                  <a:solidFill>
                    <a:schemeClr val="bg1"/>
                  </a:solidFill>
                  <a:latin typeface="Arial" panose="020B0604020202020204" pitchFamily="34" charset="0"/>
                </a:endParaRPr>
              </a:p>
            </p:txBody>
          </p:sp>
          <p:sp>
            <p:nvSpPr>
              <p:cNvPr id="52251" name="Text Box 42"/>
              <p:cNvSpPr txBox="1">
                <a:spLocks noChangeArrowheads="1"/>
              </p:cNvSpPr>
              <p:nvPr/>
            </p:nvSpPr>
            <p:spPr bwMode="auto">
              <a:xfrm>
                <a:off x="6102" y="10758"/>
                <a:ext cx="1414" cy="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ATTENTION</a:t>
                </a:r>
                <a:endParaRPr lang="en-US" altLang="en-US">
                  <a:solidFill>
                    <a:schemeClr val="bg1"/>
                  </a:solidFill>
                  <a:latin typeface="Arial" panose="020B0604020202020204" pitchFamily="34" charset="0"/>
                </a:endParaRPr>
              </a:p>
            </p:txBody>
          </p:sp>
          <p:cxnSp>
            <p:nvCxnSpPr>
              <p:cNvPr id="52252" name="AutoShape 43"/>
              <p:cNvCxnSpPr>
                <a:cxnSpLocks noChangeShapeType="1"/>
              </p:cNvCxnSpPr>
              <p:nvPr/>
            </p:nvCxnSpPr>
            <p:spPr bwMode="auto">
              <a:xfrm>
                <a:off x="7585" y="10388"/>
                <a:ext cx="0" cy="84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52253" name="Text Box 44"/>
              <p:cNvSpPr txBox="1">
                <a:spLocks noChangeArrowheads="1"/>
              </p:cNvSpPr>
              <p:nvPr/>
            </p:nvSpPr>
            <p:spPr bwMode="auto">
              <a:xfrm>
                <a:off x="7755" y="10193"/>
                <a:ext cx="2900" cy="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900" u="sng">
                    <a:solidFill>
                      <a:schemeClr val="bg1"/>
                    </a:solidFill>
                    <a:latin typeface="Arial Black" panose="020B0A04020102020204" pitchFamily="34" charset="0"/>
                  </a:rPr>
                  <a:t>BASIC SOCIAL SKILLS</a:t>
                </a:r>
                <a:endParaRPr lang="en-US" altLang="en-US">
                  <a:solidFill>
                    <a:schemeClr val="bg1"/>
                  </a:solidFill>
                  <a:latin typeface="Arial" panose="020B0604020202020204" pitchFamily="34" charset="0"/>
                </a:endParaRPr>
              </a:p>
            </p:txBody>
          </p:sp>
          <p:sp>
            <p:nvSpPr>
              <p:cNvPr id="52254" name="Text Box 45"/>
              <p:cNvSpPr txBox="1">
                <a:spLocks noChangeArrowheads="1"/>
              </p:cNvSpPr>
              <p:nvPr/>
            </p:nvSpPr>
            <p:spPr bwMode="auto">
              <a:xfrm>
                <a:off x="7755" y="10920"/>
                <a:ext cx="1606" cy="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KNOWLEDGE</a:t>
                </a:r>
                <a:endParaRPr lang="en-US" altLang="en-US">
                  <a:solidFill>
                    <a:schemeClr val="bg1"/>
                  </a:solidFill>
                  <a:latin typeface="Arial" panose="020B0604020202020204" pitchFamily="34" charset="0"/>
                </a:endParaRPr>
              </a:p>
            </p:txBody>
          </p:sp>
          <p:sp>
            <p:nvSpPr>
              <p:cNvPr id="52255" name="Text Box 46"/>
              <p:cNvSpPr txBox="1">
                <a:spLocks noChangeArrowheads="1"/>
              </p:cNvSpPr>
              <p:nvPr/>
            </p:nvSpPr>
            <p:spPr bwMode="auto">
              <a:xfrm>
                <a:off x="8845" y="10598"/>
                <a:ext cx="1901" cy="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a:spcAft>
                    <a:spcPts val="1000"/>
                  </a:spcAft>
                </a:pPr>
                <a:r>
                  <a:rPr lang="en-GB" altLang="en-US" sz="800">
                    <a:solidFill>
                      <a:schemeClr val="bg1"/>
                    </a:solidFill>
                    <a:latin typeface="Arial Black" panose="020B0A04020102020204" pitchFamily="34" charset="0"/>
                  </a:rPr>
                  <a:t>PERFORMANCE</a:t>
                </a:r>
                <a:endParaRPr lang="en-US" altLang="en-US">
                  <a:solidFill>
                    <a:schemeClr val="bg1"/>
                  </a:solidFill>
                  <a:latin typeface="Arial" panose="020B0604020202020204" pitchFamily="34" charset="0"/>
                </a:endParaRPr>
              </a:p>
            </p:txBody>
          </p:sp>
        </p:grpSp>
        <p:sp>
          <p:nvSpPr>
            <p:cNvPr id="52247" name="Text Box 47"/>
            <p:cNvSpPr txBox="1">
              <a:spLocks noChangeArrowheads="1"/>
            </p:cNvSpPr>
            <p:nvPr/>
          </p:nvSpPr>
          <p:spPr bwMode="auto">
            <a:xfrm>
              <a:off x="5889" y="10640"/>
              <a:ext cx="577" cy="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spcAft>
                  <a:spcPts val="1000"/>
                </a:spcAft>
              </a:pPr>
              <a:r>
                <a:rPr lang="en-GB" altLang="en-US" sz="800">
                  <a:solidFill>
                    <a:schemeClr val="bg1"/>
                  </a:solidFill>
                  <a:latin typeface="Arial Black" panose="020B0A04020102020204" pitchFamily="34" charset="0"/>
                </a:rPr>
                <a:t>IQ</a:t>
              </a:r>
              <a:endParaRPr lang="en-US" altLang="en-US">
                <a:solidFill>
                  <a:schemeClr val="bg1"/>
                </a:solidFill>
                <a:latin typeface="Arial" panose="020B0604020202020204" pitchFamily="34" charset="0"/>
              </a:endParaRPr>
            </a:p>
          </p:txBody>
        </p:sp>
      </p:grpSp>
      <p:sp>
        <p:nvSpPr>
          <p:cNvPr id="52236" name="TextBox 54"/>
          <p:cNvSpPr txBox="1">
            <a:spLocks noChangeArrowheads="1"/>
          </p:cNvSpPr>
          <p:nvPr/>
        </p:nvSpPr>
        <p:spPr bwMode="auto">
          <a:xfrm>
            <a:off x="7464426" y="1298575"/>
            <a:ext cx="2663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i="1">
                <a:solidFill>
                  <a:srgbClr val="963194"/>
                </a:solidFill>
              </a:rPr>
              <a:t>IOIT, ISFP,</a:t>
            </a:r>
          </a:p>
        </p:txBody>
      </p:sp>
      <p:cxnSp>
        <p:nvCxnSpPr>
          <p:cNvPr id="57" name="Straight Arrow Connector 56"/>
          <p:cNvCxnSpPr>
            <a:stCxn id="52236" idx="1"/>
            <a:endCxn id="51246" idx="3"/>
          </p:cNvCxnSpPr>
          <p:nvPr/>
        </p:nvCxnSpPr>
        <p:spPr>
          <a:xfrm flipH="1" flipV="1">
            <a:off x="5951539" y="1471613"/>
            <a:ext cx="1512887" cy="11112"/>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38" name="TextBox 57"/>
          <p:cNvSpPr txBox="1">
            <a:spLocks noChangeArrowheads="1"/>
          </p:cNvSpPr>
          <p:nvPr/>
        </p:nvSpPr>
        <p:spPr bwMode="auto">
          <a:xfrm>
            <a:off x="7391401" y="2335213"/>
            <a:ext cx="2665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i="1">
                <a:solidFill>
                  <a:srgbClr val="963194"/>
                </a:solidFill>
              </a:rPr>
              <a:t>AST, PT, IOIT</a:t>
            </a:r>
          </a:p>
        </p:txBody>
      </p:sp>
      <p:cxnSp>
        <p:nvCxnSpPr>
          <p:cNvPr id="60" name="Straight Arrow Connector 59"/>
          <p:cNvCxnSpPr>
            <a:stCxn id="52238" idx="1"/>
            <a:endCxn id="51237" idx="3"/>
          </p:cNvCxnSpPr>
          <p:nvPr/>
        </p:nvCxnSpPr>
        <p:spPr>
          <a:xfrm flipH="1">
            <a:off x="6308726" y="2519364"/>
            <a:ext cx="1082675" cy="3175"/>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40" name="TextBox 60"/>
          <p:cNvSpPr txBox="1">
            <a:spLocks noChangeArrowheads="1"/>
          </p:cNvSpPr>
          <p:nvPr/>
        </p:nvSpPr>
        <p:spPr bwMode="auto">
          <a:xfrm>
            <a:off x="7543801" y="3419475"/>
            <a:ext cx="26654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i="1">
                <a:solidFill>
                  <a:srgbClr val="963194"/>
                </a:solidFill>
              </a:rPr>
              <a:t>AST, PT, ISFP</a:t>
            </a:r>
          </a:p>
        </p:txBody>
      </p:sp>
      <p:cxnSp>
        <p:nvCxnSpPr>
          <p:cNvPr id="63" name="Straight Arrow Connector 62"/>
          <p:cNvCxnSpPr>
            <a:stCxn id="52240" idx="1"/>
            <a:endCxn id="51242" idx="3"/>
          </p:cNvCxnSpPr>
          <p:nvPr/>
        </p:nvCxnSpPr>
        <p:spPr>
          <a:xfrm flipH="1" flipV="1">
            <a:off x="6527800" y="3589339"/>
            <a:ext cx="1016000" cy="1428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42" name="TextBox 64"/>
          <p:cNvSpPr txBox="1">
            <a:spLocks noChangeArrowheads="1"/>
          </p:cNvSpPr>
          <p:nvPr/>
        </p:nvSpPr>
        <p:spPr bwMode="auto">
          <a:xfrm>
            <a:off x="7572375" y="4465639"/>
            <a:ext cx="3060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i="1">
                <a:solidFill>
                  <a:srgbClr val="963194"/>
                </a:solidFill>
              </a:rPr>
              <a:t>ST, IOIT, ISFP</a:t>
            </a:r>
          </a:p>
        </p:txBody>
      </p:sp>
      <p:cxnSp>
        <p:nvCxnSpPr>
          <p:cNvPr id="67" name="Straight Arrow Connector 66"/>
          <p:cNvCxnSpPr>
            <a:stCxn id="52242" idx="1"/>
            <a:endCxn id="52248" idx="3"/>
          </p:cNvCxnSpPr>
          <p:nvPr/>
        </p:nvCxnSpPr>
        <p:spPr>
          <a:xfrm flipH="1">
            <a:off x="6888163" y="4649789"/>
            <a:ext cx="684212" cy="1587"/>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44" name="TextBox 70"/>
          <p:cNvSpPr txBox="1">
            <a:spLocks noChangeArrowheads="1"/>
          </p:cNvSpPr>
          <p:nvPr/>
        </p:nvSpPr>
        <p:spPr bwMode="auto">
          <a:xfrm>
            <a:off x="7464426" y="5622925"/>
            <a:ext cx="32035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r>
              <a:rPr lang="en-GB" altLang="en-US" i="1">
                <a:solidFill>
                  <a:srgbClr val="963194"/>
                </a:solidFill>
              </a:rPr>
              <a:t>ST, ISFP, IOIT</a:t>
            </a:r>
          </a:p>
        </p:txBody>
      </p:sp>
      <p:cxnSp>
        <p:nvCxnSpPr>
          <p:cNvPr id="73" name="Straight Arrow Connector 72"/>
          <p:cNvCxnSpPr>
            <a:stCxn id="52244" idx="1"/>
            <a:endCxn id="51232" idx="3"/>
          </p:cNvCxnSpPr>
          <p:nvPr/>
        </p:nvCxnSpPr>
        <p:spPr>
          <a:xfrm flipH="1">
            <a:off x="6630989" y="5807076"/>
            <a:ext cx="833437" cy="9525"/>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57231003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3719513" y="-68263"/>
            <a:ext cx="6280150" cy="766763"/>
          </a:xfrm>
        </p:spPr>
        <p:txBody>
          <a:bodyPr/>
          <a:lstStyle/>
          <a:p>
            <a:pPr eaLnBrk="1" hangingPunct="1"/>
            <a:r>
              <a:rPr lang="en-GB" altLang="en-US" sz="2400"/>
              <a:t>Hypothesised Interpersonal Treatment Paradigm</a:t>
            </a:r>
          </a:p>
        </p:txBody>
      </p:sp>
      <p:sp>
        <p:nvSpPr>
          <p:cNvPr id="4" name="Rounded Rectangle 3"/>
          <p:cNvSpPr/>
          <p:nvPr/>
        </p:nvSpPr>
        <p:spPr>
          <a:xfrm>
            <a:off x="1703389" y="1196976"/>
            <a:ext cx="2160587" cy="4608513"/>
          </a:xfrm>
          <a:prstGeom prst="roundRect">
            <a:avLst/>
          </a:prstGeom>
          <a:solidFill>
            <a:srgbClr val="963194"/>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b="1" u="sng" dirty="0">
                <a:solidFill>
                  <a:schemeClr val="bg1"/>
                </a:solidFill>
              </a:rPr>
              <a:t>Interpersonal Formulation</a:t>
            </a:r>
          </a:p>
          <a:p>
            <a:pPr algn="ctr" eaLnBrk="1" hangingPunct="1">
              <a:defRPr/>
            </a:pPr>
            <a:endParaRPr lang="en-GB" b="1" u="sng" dirty="0">
              <a:solidFill>
                <a:schemeClr val="bg1"/>
              </a:solidFill>
            </a:endParaRPr>
          </a:p>
          <a:p>
            <a:pPr algn="ctr" eaLnBrk="1" hangingPunct="1">
              <a:defRPr/>
            </a:pPr>
            <a:r>
              <a:rPr lang="en-GB" b="1" dirty="0">
                <a:solidFill>
                  <a:schemeClr val="bg1"/>
                </a:solidFill>
              </a:rPr>
              <a:t>Core Pathology</a:t>
            </a:r>
          </a:p>
          <a:p>
            <a:pPr algn="ctr" eaLnBrk="1" hangingPunct="1">
              <a:defRPr/>
            </a:pPr>
            <a:endParaRPr lang="en-GB" b="1" dirty="0">
              <a:solidFill>
                <a:schemeClr val="bg1"/>
              </a:solidFill>
            </a:endParaRPr>
          </a:p>
          <a:p>
            <a:pPr algn="ctr" eaLnBrk="1" hangingPunct="1">
              <a:defRPr/>
            </a:pPr>
            <a:r>
              <a:rPr lang="en-GB" b="1" dirty="0">
                <a:solidFill>
                  <a:schemeClr val="bg1"/>
                </a:solidFill>
              </a:rPr>
              <a:t>Social Understanding</a:t>
            </a:r>
          </a:p>
          <a:p>
            <a:pPr algn="ctr" eaLnBrk="1" hangingPunct="1">
              <a:defRPr/>
            </a:pPr>
            <a:endParaRPr lang="en-GB" b="1" dirty="0">
              <a:solidFill>
                <a:schemeClr val="bg1"/>
              </a:solidFill>
            </a:endParaRPr>
          </a:p>
          <a:p>
            <a:pPr algn="ctr" eaLnBrk="1" hangingPunct="1">
              <a:defRPr/>
            </a:pPr>
            <a:r>
              <a:rPr lang="en-GB" b="1" dirty="0">
                <a:solidFill>
                  <a:schemeClr val="bg1"/>
                </a:solidFill>
              </a:rPr>
              <a:t>Key Cognitive Processes</a:t>
            </a:r>
          </a:p>
          <a:p>
            <a:pPr algn="ctr" eaLnBrk="1" hangingPunct="1">
              <a:defRPr/>
            </a:pPr>
            <a:endParaRPr lang="en-GB" b="1" dirty="0">
              <a:solidFill>
                <a:schemeClr val="bg1"/>
              </a:solidFill>
            </a:endParaRPr>
          </a:p>
          <a:p>
            <a:pPr algn="ctr" eaLnBrk="1" hangingPunct="1">
              <a:defRPr/>
            </a:pPr>
            <a:r>
              <a:rPr lang="en-GB" b="1" dirty="0">
                <a:solidFill>
                  <a:schemeClr val="bg1"/>
                </a:solidFill>
              </a:rPr>
              <a:t>Core Competencies</a:t>
            </a:r>
          </a:p>
          <a:p>
            <a:pPr algn="ctr" eaLnBrk="1" hangingPunct="1">
              <a:defRPr/>
            </a:pPr>
            <a:endParaRPr lang="en-GB" b="1" dirty="0">
              <a:solidFill>
                <a:schemeClr val="bg1"/>
              </a:solidFill>
            </a:endParaRPr>
          </a:p>
          <a:p>
            <a:pPr algn="ctr" eaLnBrk="1" hangingPunct="1">
              <a:defRPr/>
            </a:pPr>
            <a:r>
              <a:rPr lang="en-GB" b="1" dirty="0">
                <a:solidFill>
                  <a:schemeClr val="bg1"/>
                </a:solidFill>
              </a:rPr>
              <a:t>Behavioural Expression</a:t>
            </a:r>
          </a:p>
        </p:txBody>
      </p:sp>
      <p:sp>
        <p:nvSpPr>
          <p:cNvPr id="17" name="TextBox 16"/>
          <p:cNvSpPr txBox="1"/>
          <p:nvPr/>
        </p:nvSpPr>
        <p:spPr>
          <a:xfrm>
            <a:off x="5951539" y="765175"/>
            <a:ext cx="2376487" cy="368300"/>
          </a:xfrm>
          <a:prstGeom prst="rect">
            <a:avLst/>
          </a:prstGeom>
          <a:noFill/>
        </p:spPr>
        <p:txBody>
          <a:bodyPr>
            <a:spAutoFit/>
          </a:bodyPr>
          <a:lstStyle/>
          <a:p>
            <a:pPr algn="ctr" eaLnBrk="1" hangingPunct="1">
              <a:defRPr/>
            </a:pPr>
            <a:r>
              <a:rPr lang="en-GB" b="1" dirty="0"/>
              <a:t>Treatment ‘Streams’</a:t>
            </a:r>
          </a:p>
        </p:txBody>
      </p:sp>
      <p:graphicFrame>
        <p:nvGraphicFramePr>
          <p:cNvPr id="47" name="Table 46"/>
          <p:cNvGraphicFramePr>
            <a:graphicFrameLocks noGrp="1"/>
          </p:cNvGraphicFramePr>
          <p:nvPr/>
        </p:nvGraphicFramePr>
        <p:xfrm>
          <a:off x="4511676" y="1196976"/>
          <a:ext cx="5903913" cy="1076325"/>
        </p:xfrm>
        <a:graphic>
          <a:graphicData uri="http://schemas.openxmlformats.org/drawingml/2006/table">
            <a:tbl>
              <a:tblPr firstRow="1" bandRow="1">
                <a:tableStyleId>{5C22544A-7EE6-4342-B048-85BDC9FD1C3A}</a:tableStyleId>
              </a:tblPr>
              <a:tblGrid>
                <a:gridCol w="1371356"/>
                <a:gridCol w="2590340"/>
                <a:gridCol w="1942217"/>
              </a:tblGrid>
              <a:tr h="335212">
                <a:tc gridSpan="3">
                  <a:txBody>
                    <a:bodyPr/>
                    <a:lstStyle/>
                    <a:p>
                      <a:pPr algn="ctr"/>
                      <a:r>
                        <a:rPr lang="en-GB" sz="1600" dirty="0" smtClean="0"/>
                        <a:t>EMOTIONAL</a:t>
                      </a:r>
                      <a:r>
                        <a:rPr lang="en-GB" sz="1600" baseline="0" dirty="0" smtClean="0"/>
                        <a:t> RECOGNITION AND EXPRESSION</a:t>
                      </a:r>
                      <a:endParaRPr lang="en-GB" sz="1600" dirty="0">
                        <a:solidFill>
                          <a:schemeClr val="tx1"/>
                        </a:solidFill>
                      </a:endParaRPr>
                    </a:p>
                  </a:txBody>
                  <a:tcPr marL="91428" marR="91428" marT="45686" marB="45686"/>
                </a:tc>
                <a:tc hMerge="1">
                  <a:txBody>
                    <a:bodyPr/>
                    <a:lstStyle/>
                    <a:p>
                      <a:endParaRPr lang="en-GB" dirty="0"/>
                    </a:p>
                  </a:txBody>
                  <a:tcPr/>
                </a:tc>
                <a:tc hMerge="1">
                  <a:txBody>
                    <a:bodyPr/>
                    <a:lstStyle/>
                    <a:p>
                      <a:endParaRPr lang="en-GB" dirty="0"/>
                    </a:p>
                  </a:txBody>
                  <a:tcPr/>
                </a:tc>
              </a:tr>
              <a:tr h="370557">
                <a:tc>
                  <a:txBody>
                    <a:bodyPr/>
                    <a:lstStyle/>
                    <a:p>
                      <a:r>
                        <a:rPr lang="en-GB" sz="1400" dirty="0" smtClean="0"/>
                        <a:t>AFFECT</a:t>
                      </a:r>
                      <a:endParaRPr lang="en-GB" sz="1400" dirty="0"/>
                    </a:p>
                  </a:txBody>
                  <a:tcPr marL="91428" marR="91428" marT="45686" marB="45686"/>
                </a:tc>
                <a:tc>
                  <a:txBody>
                    <a:bodyPr/>
                    <a:lstStyle/>
                    <a:p>
                      <a:r>
                        <a:rPr lang="en-GB" sz="1400" dirty="0" smtClean="0"/>
                        <a:t>EMOTIONAL UNDERSTANDING</a:t>
                      </a:r>
                      <a:endParaRPr lang="en-GB" sz="1400" dirty="0"/>
                    </a:p>
                  </a:txBody>
                  <a:tcPr marL="91428" marR="91428" marT="45686" marB="45686"/>
                </a:tc>
                <a:tc>
                  <a:txBody>
                    <a:bodyPr/>
                    <a:lstStyle/>
                    <a:p>
                      <a:r>
                        <a:rPr lang="en-GB" sz="1400" dirty="0" smtClean="0"/>
                        <a:t>EMPATHIC</a:t>
                      </a:r>
                      <a:endParaRPr lang="en-GB" sz="1400" dirty="0"/>
                    </a:p>
                  </a:txBody>
                  <a:tcPr marL="91428" marR="91428" marT="45686" marB="45686"/>
                </a:tc>
              </a:tr>
              <a:tr h="370557">
                <a:tc>
                  <a:txBody>
                    <a:bodyPr/>
                    <a:lstStyle/>
                    <a:p>
                      <a:r>
                        <a:rPr lang="en-GB" sz="1400" dirty="0" smtClean="0"/>
                        <a:t>RECOGNITION</a:t>
                      </a:r>
                      <a:endParaRPr lang="en-GB" sz="1400" dirty="0"/>
                    </a:p>
                  </a:txBody>
                  <a:tcPr marL="91428" marR="91428" marT="45686" marB="45686"/>
                </a:tc>
                <a:tc>
                  <a:txBody>
                    <a:bodyPr/>
                    <a:lstStyle/>
                    <a:p>
                      <a:r>
                        <a:rPr lang="en-GB" sz="1400" dirty="0" smtClean="0"/>
                        <a:t>SELF/OTHER</a:t>
                      </a:r>
                      <a:endParaRPr lang="en-GB" sz="1400" dirty="0"/>
                    </a:p>
                  </a:txBody>
                  <a:tcPr marL="91428" marR="91428" marT="45686" marB="45686"/>
                </a:tc>
                <a:tc>
                  <a:txBody>
                    <a:bodyPr/>
                    <a:lstStyle/>
                    <a:p>
                      <a:r>
                        <a:rPr lang="en-GB" sz="1400" dirty="0" smtClean="0"/>
                        <a:t>RESPONSIVITY</a:t>
                      </a:r>
                      <a:endParaRPr lang="en-GB" sz="1400" dirty="0"/>
                    </a:p>
                  </a:txBody>
                  <a:tcPr marL="91428" marR="91428" marT="45686" marB="45686"/>
                </a:tc>
              </a:tr>
            </a:tbl>
          </a:graphicData>
        </a:graphic>
      </p:graphicFrame>
      <p:graphicFrame>
        <p:nvGraphicFramePr>
          <p:cNvPr id="48" name="Table 47"/>
          <p:cNvGraphicFramePr>
            <a:graphicFrameLocks noGrp="1"/>
          </p:cNvGraphicFramePr>
          <p:nvPr/>
        </p:nvGraphicFramePr>
        <p:xfrm>
          <a:off x="4511676" y="2349501"/>
          <a:ext cx="5903913" cy="854075"/>
        </p:xfrm>
        <a:graphic>
          <a:graphicData uri="http://schemas.openxmlformats.org/drawingml/2006/table">
            <a:tbl>
              <a:tblPr firstRow="1" bandRow="1">
                <a:tableStyleId>{5C22544A-7EE6-4342-B048-85BDC9FD1C3A}</a:tableStyleId>
              </a:tblPr>
              <a:tblGrid>
                <a:gridCol w="1371356"/>
                <a:gridCol w="1868596"/>
                <a:gridCol w="2663961"/>
              </a:tblGrid>
              <a:tr h="335529">
                <a:tc gridSpan="3">
                  <a:txBody>
                    <a:bodyPr/>
                    <a:lstStyle/>
                    <a:p>
                      <a:pPr algn="ctr"/>
                      <a:r>
                        <a:rPr lang="en-GB" sz="1600" dirty="0" smtClean="0"/>
                        <a:t>INTERPERSONAL SKILLS: KNOWLEDGE AND EXPRESSION</a:t>
                      </a:r>
                      <a:endParaRPr lang="en-GB" sz="1600" dirty="0">
                        <a:solidFill>
                          <a:schemeClr val="tx1"/>
                        </a:solidFill>
                      </a:endParaRPr>
                    </a:p>
                  </a:txBody>
                  <a:tcPr marL="91428" marR="91428" marT="45754" marB="45754"/>
                </a:tc>
                <a:tc hMerge="1">
                  <a:txBody>
                    <a:bodyPr/>
                    <a:lstStyle/>
                    <a:p>
                      <a:endParaRPr lang="en-GB" dirty="0"/>
                    </a:p>
                  </a:txBody>
                  <a:tcPr/>
                </a:tc>
                <a:tc hMerge="1">
                  <a:txBody>
                    <a:bodyPr/>
                    <a:lstStyle/>
                    <a:p>
                      <a:endParaRPr lang="en-GB" dirty="0"/>
                    </a:p>
                  </a:txBody>
                  <a:tcPr/>
                </a:tc>
              </a:tr>
              <a:tr h="518546">
                <a:tc>
                  <a:txBody>
                    <a:bodyPr/>
                    <a:lstStyle/>
                    <a:p>
                      <a:r>
                        <a:rPr lang="en-GB" sz="1400" dirty="0" smtClean="0"/>
                        <a:t>BASIC MICRO SKILLS</a:t>
                      </a:r>
                      <a:endParaRPr lang="en-GB" sz="1400" dirty="0"/>
                    </a:p>
                  </a:txBody>
                  <a:tcPr marL="91428" marR="91428" marT="45754" marB="45754"/>
                </a:tc>
                <a:tc>
                  <a:txBody>
                    <a:bodyPr/>
                    <a:lstStyle/>
                    <a:p>
                      <a:r>
                        <a:rPr lang="en-GB" sz="1400" dirty="0" smtClean="0"/>
                        <a:t>MACRO SKILLS EXPRESSION</a:t>
                      </a:r>
                      <a:endParaRPr lang="en-GB" sz="1400" dirty="0"/>
                    </a:p>
                  </a:txBody>
                  <a:tcPr marL="91428" marR="91428" marT="45754" marB="45754"/>
                </a:tc>
                <a:tc>
                  <a:txBody>
                    <a:bodyPr/>
                    <a:lstStyle/>
                    <a:p>
                      <a:r>
                        <a:rPr lang="en-GB" sz="1400" dirty="0" smtClean="0"/>
                        <a:t>SOCIAL / INTERPERSONAL ROLES/ FLEXIBILITY</a:t>
                      </a:r>
                      <a:endParaRPr lang="en-GB" sz="1400" dirty="0"/>
                    </a:p>
                  </a:txBody>
                  <a:tcPr marL="91428" marR="91428" marT="45754" marB="45754"/>
                </a:tc>
              </a:tr>
            </a:tbl>
          </a:graphicData>
        </a:graphic>
      </p:graphicFrame>
      <p:graphicFrame>
        <p:nvGraphicFramePr>
          <p:cNvPr id="50" name="Table 49"/>
          <p:cNvGraphicFramePr>
            <a:graphicFrameLocks noGrp="1"/>
          </p:cNvGraphicFramePr>
          <p:nvPr/>
        </p:nvGraphicFramePr>
        <p:xfrm>
          <a:off x="4511676" y="3357564"/>
          <a:ext cx="5903913" cy="854075"/>
        </p:xfrm>
        <a:graphic>
          <a:graphicData uri="http://schemas.openxmlformats.org/drawingml/2006/table">
            <a:tbl>
              <a:tblPr firstRow="1" bandRow="1">
                <a:tableStyleId>{5C22544A-7EE6-4342-B048-85BDC9FD1C3A}</a:tableStyleId>
              </a:tblPr>
              <a:tblGrid>
                <a:gridCol w="1371356"/>
                <a:gridCol w="2372588"/>
                <a:gridCol w="2159969"/>
              </a:tblGrid>
              <a:tr h="335529">
                <a:tc gridSpan="3">
                  <a:txBody>
                    <a:bodyPr/>
                    <a:lstStyle/>
                    <a:p>
                      <a:pPr algn="ctr"/>
                      <a:r>
                        <a:rPr lang="en-GB" sz="1600" dirty="0" smtClean="0"/>
                        <a:t>SOCIAL COGNITION</a:t>
                      </a:r>
                      <a:endParaRPr lang="en-GB" sz="1600" dirty="0">
                        <a:solidFill>
                          <a:schemeClr val="tx1"/>
                        </a:solidFill>
                      </a:endParaRPr>
                    </a:p>
                  </a:txBody>
                  <a:tcPr marL="91428" marR="91428" marT="45754" marB="45754"/>
                </a:tc>
                <a:tc hMerge="1">
                  <a:txBody>
                    <a:bodyPr/>
                    <a:lstStyle/>
                    <a:p>
                      <a:endParaRPr lang="en-GB" dirty="0"/>
                    </a:p>
                  </a:txBody>
                  <a:tcPr/>
                </a:tc>
                <a:tc hMerge="1">
                  <a:txBody>
                    <a:bodyPr/>
                    <a:lstStyle/>
                    <a:p>
                      <a:endParaRPr lang="en-GB" dirty="0"/>
                    </a:p>
                  </a:txBody>
                  <a:tcPr/>
                </a:tc>
              </a:tr>
              <a:tr h="518546">
                <a:tc>
                  <a:txBody>
                    <a:bodyPr/>
                    <a:lstStyle/>
                    <a:p>
                      <a:r>
                        <a:rPr lang="en-GB" sz="1400" dirty="0" smtClean="0"/>
                        <a:t>SELF-OTHER MONITORING</a:t>
                      </a:r>
                      <a:endParaRPr lang="en-GB" sz="1400" dirty="0"/>
                    </a:p>
                  </a:txBody>
                  <a:tcPr marL="91428" marR="91428" marT="45754" marB="45754"/>
                </a:tc>
                <a:tc>
                  <a:txBody>
                    <a:bodyPr/>
                    <a:lstStyle/>
                    <a:p>
                      <a:r>
                        <a:rPr lang="en-GB" sz="1400" dirty="0" smtClean="0"/>
                        <a:t>INTERPERSONAL PERSPECTIVE TAKING</a:t>
                      </a:r>
                      <a:endParaRPr lang="en-GB" sz="1400" dirty="0"/>
                    </a:p>
                  </a:txBody>
                  <a:tcPr marL="91428" marR="91428" marT="45754" marB="45754"/>
                </a:tc>
                <a:tc>
                  <a:txBody>
                    <a:bodyPr/>
                    <a:lstStyle/>
                    <a:p>
                      <a:r>
                        <a:rPr lang="en-GB" sz="1400" dirty="0" smtClean="0"/>
                        <a:t>INTERPERSONAL SCHEMA</a:t>
                      </a:r>
                      <a:endParaRPr lang="en-GB" sz="1400" dirty="0"/>
                    </a:p>
                  </a:txBody>
                  <a:tcPr marL="91428" marR="91428" marT="45754" marB="45754"/>
                </a:tc>
              </a:tr>
            </a:tbl>
          </a:graphicData>
        </a:graphic>
      </p:graphicFrame>
      <p:graphicFrame>
        <p:nvGraphicFramePr>
          <p:cNvPr id="51" name="Table 50"/>
          <p:cNvGraphicFramePr>
            <a:graphicFrameLocks noGrp="1"/>
          </p:cNvGraphicFramePr>
          <p:nvPr/>
        </p:nvGraphicFramePr>
        <p:xfrm>
          <a:off x="4511676" y="4365626"/>
          <a:ext cx="5903913" cy="854075"/>
        </p:xfrm>
        <a:graphic>
          <a:graphicData uri="http://schemas.openxmlformats.org/drawingml/2006/table">
            <a:tbl>
              <a:tblPr firstRow="1" bandRow="1">
                <a:tableStyleId>{5C22544A-7EE6-4342-B048-85BDC9FD1C3A}</a:tableStyleId>
              </a:tblPr>
              <a:tblGrid>
                <a:gridCol w="1371356"/>
                <a:gridCol w="1868596"/>
                <a:gridCol w="2663961"/>
              </a:tblGrid>
              <a:tr h="335529">
                <a:tc gridSpan="3">
                  <a:txBody>
                    <a:bodyPr/>
                    <a:lstStyle/>
                    <a:p>
                      <a:pPr algn="ctr"/>
                      <a:r>
                        <a:rPr lang="en-GB" sz="1600" dirty="0" smtClean="0"/>
                        <a:t>SOCIAL ENGAGEMENT</a:t>
                      </a:r>
                      <a:endParaRPr lang="en-GB" sz="1600" dirty="0">
                        <a:solidFill>
                          <a:schemeClr val="tx1"/>
                        </a:solidFill>
                      </a:endParaRPr>
                    </a:p>
                  </a:txBody>
                  <a:tcPr marL="91428" marR="91428" marT="45754" marB="45754"/>
                </a:tc>
                <a:tc hMerge="1">
                  <a:txBody>
                    <a:bodyPr/>
                    <a:lstStyle/>
                    <a:p>
                      <a:endParaRPr lang="en-GB" dirty="0"/>
                    </a:p>
                  </a:txBody>
                  <a:tcPr/>
                </a:tc>
                <a:tc hMerge="1">
                  <a:txBody>
                    <a:bodyPr/>
                    <a:lstStyle/>
                    <a:p>
                      <a:endParaRPr lang="en-GB" dirty="0"/>
                    </a:p>
                  </a:txBody>
                  <a:tcPr/>
                </a:tc>
              </a:tr>
              <a:tr h="518546">
                <a:tc>
                  <a:txBody>
                    <a:bodyPr/>
                    <a:lstStyle/>
                    <a:p>
                      <a:r>
                        <a:rPr lang="en-GB" sz="1400" dirty="0" smtClean="0"/>
                        <a:t>SOCIAL / SELF IDENTITY</a:t>
                      </a:r>
                      <a:endParaRPr lang="en-GB" sz="1400" dirty="0"/>
                    </a:p>
                  </a:txBody>
                  <a:tcPr marL="91428" marR="91428" marT="45754" marB="45754"/>
                </a:tc>
                <a:tc>
                  <a:txBody>
                    <a:bodyPr/>
                    <a:lstStyle/>
                    <a:p>
                      <a:r>
                        <a:rPr lang="en-GB" sz="1400" dirty="0" smtClean="0"/>
                        <a:t>ROLES AND RELATIONHSHIPS</a:t>
                      </a:r>
                      <a:endParaRPr lang="en-GB" sz="1400" dirty="0"/>
                    </a:p>
                  </a:txBody>
                  <a:tcPr marL="91428" marR="91428" marT="45754" marB="45754"/>
                </a:tc>
                <a:tc>
                  <a:txBody>
                    <a:bodyPr/>
                    <a:lstStyle/>
                    <a:p>
                      <a:r>
                        <a:rPr lang="en-GB" sz="1400" dirty="0" smtClean="0"/>
                        <a:t>ENGAGEMENT INTERFERING BEHAVIOURS</a:t>
                      </a:r>
                      <a:endParaRPr lang="en-GB" sz="1400" dirty="0"/>
                    </a:p>
                  </a:txBody>
                  <a:tcPr marL="91428" marR="91428" marT="45754" marB="45754"/>
                </a:tc>
              </a:tr>
            </a:tbl>
          </a:graphicData>
        </a:graphic>
      </p:graphicFrame>
      <p:graphicFrame>
        <p:nvGraphicFramePr>
          <p:cNvPr id="52" name="Table 51"/>
          <p:cNvGraphicFramePr>
            <a:graphicFrameLocks noGrp="1"/>
          </p:cNvGraphicFramePr>
          <p:nvPr/>
        </p:nvGraphicFramePr>
        <p:xfrm>
          <a:off x="4511676" y="5445125"/>
          <a:ext cx="5903913" cy="706438"/>
        </p:xfrm>
        <a:graphic>
          <a:graphicData uri="http://schemas.openxmlformats.org/drawingml/2006/table">
            <a:tbl>
              <a:tblPr firstRow="1" bandRow="1">
                <a:tableStyleId>{7DF18680-E054-41AD-8BC1-D1AEF772440D}</a:tableStyleId>
              </a:tblPr>
              <a:tblGrid>
                <a:gridCol w="1871972"/>
                <a:gridCol w="1943971"/>
                <a:gridCol w="2087970"/>
              </a:tblGrid>
              <a:tr h="335431">
                <a:tc gridSpan="3">
                  <a:txBody>
                    <a:bodyPr/>
                    <a:lstStyle/>
                    <a:p>
                      <a:pPr algn="ctr"/>
                      <a:r>
                        <a:rPr lang="en-GB" sz="1600" dirty="0" smtClean="0">
                          <a:solidFill>
                            <a:schemeClr val="bg1"/>
                          </a:solidFill>
                        </a:rPr>
                        <a:t>INTERPERSONAL MILIEU</a:t>
                      </a:r>
                      <a:endParaRPr lang="en-GB" sz="1600" dirty="0">
                        <a:solidFill>
                          <a:schemeClr val="bg1"/>
                        </a:solidFill>
                      </a:endParaRPr>
                    </a:p>
                  </a:txBody>
                  <a:tcPr marL="91428" marR="91428" marT="45741" marB="45741">
                    <a:solidFill>
                      <a:srgbClr val="963194"/>
                    </a:solidFill>
                  </a:tcPr>
                </a:tc>
                <a:tc hMerge="1">
                  <a:txBody>
                    <a:bodyPr/>
                    <a:lstStyle/>
                    <a:p>
                      <a:endParaRPr lang="en-GB" dirty="0"/>
                    </a:p>
                  </a:txBody>
                  <a:tcPr/>
                </a:tc>
                <a:tc hMerge="1">
                  <a:txBody>
                    <a:bodyPr/>
                    <a:lstStyle/>
                    <a:p>
                      <a:endParaRPr lang="en-GB" dirty="0"/>
                    </a:p>
                  </a:txBody>
                  <a:tcPr/>
                </a:tc>
              </a:tr>
              <a:tr h="371007">
                <a:tc>
                  <a:txBody>
                    <a:bodyPr/>
                    <a:lstStyle/>
                    <a:p>
                      <a:r>
                        <a:rPr lang="en-GB" sz="1400" dirty="0" smtClean="0">
                          <a:solidFill>
                            <a:schemeClr val="bg1"/>
                          </a:solidFill>
                        </a:rPr>
                        <a:t>REFLECTIVE PRACTICE</a:t>
                      </a:r>
                      <a:endParaRPr lang="en-GB" sz="1400" dirty="0">
                        <a:solidFill>
                          <a:schemeClr val="bg1"/>
                        </a:solidFill>
                      </a:endParaRPr>
                    </a:p>
                  </a:txBody>
                  <a:tcPr marL="91428" marR="91428" marT="45741" marB="45741">
                    <a:solidFill>
                      <a:srgbClr val="963194"/>
                    </a:solidFill>
                  </a:tcPr>
                </a:tc>
                <a:tc>
                  <a:txBody>
                    <a:bodyPr/>
                    <a:lstStyle/>
                    <a:p>
                      <a:r>
                        <a:rPr lang="en-GB" sz="1400" dirty="0" smtClean="0">
                          <a:solidFill>
                            <a:schemeClr val="bg1"/>
                          </a:solidFill>
                        </a:rPr>
                        <a:t>FORMULATION DRIVEN</a:t>
                      </a:r>
                      <a:endParaRPr lang="en-GB" sz="1400" dirty="0">
                        <a:solidFill>
                          <a:schemeClr val="bg1"/>
                        </a:solidFill>
                      </a:endParaRPr>
                    </a:p>
                  </a:txBody>
                  <a:tcPr marL="91428" marR="91428" marT="45741" marB="45741">
                    <a:solidFill>
                      <a:srgbClr val="963194"/>
                    </a:solidFill>
                  </a:tcPr>
                </a:tc>
                <a:tc>
                  <a:txBody>
                    <a:bodyPr/>
                    <a:lstStyle/>
                    <a:p>
                      <a:r>
                        <a:rPr lang="en-GB" sz="1400" dirty="0" smtClean="0">
                          <a:solidFill>
                            <a:schemeClr val="bg1"/>
                          </a:solidFill>
                        </a:rPr>
                        <a:t>BRIEFING</a:t>
                      </a:r>
                      <a:r>
                        <a:rPr lang="en-GB" sz="1400" baseline="0" dirty="0" smtClean="0">
                          <a:solidFill>
                            <a:schemeClr val="bg1"/>
                          </a:solidFill>
                        </a:rPr>
                        <a:t> / DEBRIEFING</a:t>
                      </a:r>
                      <a:endParaRPr lang="en-GB" sz="1400" dirty="0">
                        <a:solidFill>
                          <a:schemeClr val="bg1"/>
                        </a:solidFill>
                      </a:endParaRPr>
                    </a:p>
                  </a:txBody>
                  <a:tcPr marL="91428" marR="91428" marT="45741" marB="45741">
                    <a:solidFill>
                      <a:srgbClr val="963194"/>
                    </a:solidFill>
                  </a:tcPr>
                </a:tc>
              </a:tr>
            </a:tbl>
          </a:graphicData>
        </a:graphic>
      </p:graphicFrame>
      <p:cxnSp>
        <p:nvCxnSpPr>
          <p:cNvPr id="57" name="Straight Connector 56"/>
          <p:cNvCxnSpPr>
            <a:stCxn id="4" idx="2"/>
          </p:cNvCxnSpPr>
          <p:nvPr/>
        </p:nvCxnSpPr>
        <p:spPr>
          <a:xfrm>
            <a:off x="2784475" y="5805489"/>
            <a:ext cx="0" cy="2889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2782888" y="6092825"/>
            <a:ext cx="165735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3863975" y="3213100"/>
            <a:ext cx="2159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4079875" y="1989138"/>
            <a:ext cx="0" cy="1295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4079875" y="3213101"/>
            <a:ext cx="0" cy="1655763"/>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4079876" y="1989138"/>
            <a:ext cx="3603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079876" y="2852738"/>
            <a:ext cx="3603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a:off x="4079876" y="3716338"/>
            <a:ext cx="3603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a:off x="4079876" y="4868863"/>
            <a:ext cx="360363"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1241885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3719513" y="188913"/>
            <a:ext cx="6280150" cy="385762"/>
          </a:xfrm>
        </p:spPr>
        <p:txBody>
          <a:bodyPr/>
          <a:lstStyle/>
          <a:p>
            <a:r>
              <a:rPr lang="en-GB" altLang="en-US" sz="2400"/>
              <a:t>Emerging conceptions of Personality Disorder</a:t>
            </a:r>
          </a:p>
        </p:txBody>
      </p:sp>
      <p:sp>
        <p:nvSpPr>
          <p:cNvPr id="54275" name="Content Placeholder 2"/>
          <p:cNvSpPr>
            <a:spLocks noGrp="1"/>
          </p:cNvSpPr>
          <p:nvPr>
            <p:ph idx="1"/>
          </p:nvPr>
        </p:nvSpPr>
        <p:spPr>
          <a:xfrm>
            <a:off x="1774825" y="1052514"/>
            <a:ext cx="8642350" cy="5184775"/>
          </a:xfrm>
        </p:spPr>
        <p:txBody>
          <a:bodyPr>
            <a:normAutofit fontScale="92500" lnSpcReduction="20000"/>
          </a:bodyPr>
          <a:lstStyle/>
          <a:p>
            <a:pPr>
              <a:buFont typeface="Wingdings" panose="05000000000000000000" pitchFamily="2" charset="2"/>
              <a:buNone/>
            </a:pPr>
            <a:r>
              <a:rPr lang="en-GB" altLang="en-US" sz="2400" dirty="0"/>
              <a:t>Emphasis on common features:</a:t>
            </a:r>
          </a:p>
          <a:p>
            <a:pPr lvl="1"/>
            <a:r>
              <a:rPr lang="en-GB" altLang="en-US" sz="2400" dirty="0"/>
              <a:t>Chronic interpersonal dysfunction</a:t>
            </a:r>
          </a:p>
          <a:p>
            <a:pPr lvl="1"/>
            <a:r>
              <a:rPr lang="en-GB" altLang="en-US" sz="2400" dirty="0"/>
              <a:t>Self or identity pathology</a:t>
            </a:r>
          </a:p>
          <a:p>
            <a:pPr lvl="1"/>
            <a:endParaRPr lang="en-GB" altLang="en-US" sz="2400" dirty="0"/>
          </a:p>
          <a:p>
            <a:pPr lvl="1">
              <a:buFont typeface="Arial" panose="020B0604020202020204" pitchFamily="34" charset="0"/>
              <a:buNone/>
            </a:pPr>
            <a:r>
              <a:rPr lang="en-GB" altLang="en-US" sz="2400" dirty="0"/>
              <a:t>This suggests that treatment needs to include some common elements for use with all patients- common pathway of care</a:t>
            </a:r>
          </a:p>
          <a:p>
            <a:pPr lvl="1">
              <a:buFont typeface="Arial" panose="020B0604020202020204" pitchFamily="34" charset="0"/>
              <a:buNone/>
            </a:pPr>
            <a:endParaRPr lang="en-GB" altLang="en-US" sz="2400" dirty="0"/>
          </a:p>
          <a:p>
            <a:pPr lvl="1"/>
            <a:r>
              <a:rPr lang="en-GB" altLang="en-US" sz="2000" dirty="0"/>
              <a:t>Considerable heterogeneity</a:t>
            </a:r>
          </a:p>
          <a:p>
            <a:pPr lvl="1"/>
            <a:r>
              <a:rPr lang="en-GB" altLang="en-US" sz="2000" dirty="0"/>
              <a:t>Underestimated by current therapies</a:t>
            </a:r>
          </a:p>
          <a:p>
            <a:pPr lvl="1"/>
            <a:r>
              <a:rPr lang="en-GB" altLang="en-US" sz="2000" dirty="0"/>
              <a:t>Between individuals – individual differences in trait and severity</a:t>
            </a:r>
          </a:p>
          <a:p>
            <a:pPr lvl="1"/>
            <a:r>
              <a:rPr lang="en-GB" altLang="en-US" sz="2000" dirty="0"/>
              <a:t>Within individual – pathology covers different domains that may require different treatment methods</a:t>
            </a:r>
          </a:p>
          <a:p>
            <a:pPr lvl="1">
              <a:buFont typeface="Arial" panose="020B0604020202020204" pitchFamily="34" charset="0"/>
              <a:buNone/>
            </a:pPr>
            <a:r>
              <a:rPr lang="en-GB" altLang="en-US" sz="2000" dirty="0"/>
              <a:t>								</a:t>
            </a:r>
            <a:r>
              <a:rPr lang="en-GB" altLang="en-US" sz="2000" dirty="0" smtClean="0"/>
              <a:t>(</a:t>
            </a:r>
            <a:r>
              <a:rPr lang="en-GB" altLang="en-US" sz="2000" dirty="0" err="1" smtClean="0"/>
              <a:t>Livesley</a:t>
            </a:r>
            <a:r>
              <a:rPr lang="en-GB" altLang="en-US" sz="2000" dirty="0" smtClean="0"/>
              <a:t>, 2014</a:t>
            </a:r>
            <a:r>
              <a:rPr lang="en-GB" altLang="en-US" sz="2000" dirty="0"/>
              <a:t>)</a:t>
            </a:r>
          </a:p>
        </p:txBody>
      </p:sp>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33055671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sz="3200"/>
              <a:t>Dimensional Approach to Personality Disorders</a:t>
            </a:r>
            <a:endParaRPr lang="en-US" altLang="en-US" sz="4000"/>
          </a:p>
        </p:txBody>
      </p:sp>
      <p:sp>
        <p:nvSpPr>
          <p:cNvPr id="22531" name="Rectangle 3"/>
          <p:cNvSpPr>
            <a:spLocks noGrp="1" noChangeArrowheads="1"/>
          </p:cNvSpPr>
          <p:nvPr>
            <p:ph type="body" idx="1"/>
          </p:nvPr>
        </p:nvSpPr>
        <p:spPr>
          <a:xfrm>
            <a:off x="1981200" y="1371600"/>
            <a:ext cx="8305800" cy="3962400"/>
          </a:xfrm>
        </p:spPr>
        <p:txBody>
          <a:bodyPr>
            <a:normAutofit fontScale="85000" lnSpcReduction="20000"/>
          </a:bodyPr>
          <a:lstStyle/>
          <a:p>
            <a:r>
              <a:rPr lang="en-US" altLang="en-US" sz="2400"/>
              <a:t>Five-Factor Model (McRae &amp; Costa, 1990)</a:t>
            </a:r>
            <a:endParaRPr lang="en-US" altLang="en-US" sz="2800"/>
          </a:p>
          <a:p>
            <a:pPr lvl="1"/>
            <a:r>
              <a:rPr lang="en-US" altLang="en-US" sz="2000"/>
              <a:t>Neuroticism</a:t>
            </a:r>
          </a:p>
          <a:p>
            <a:pPr lvl="1"/>
            <a:r>
              <a:rPr lang="en-US" altLang="en-US" sz="2000"/>
              <a:t>Extroversion/introversion</a:t>
            </a:r>
          </a:p>
          <a:p>
            <a:pPr lvl="1"/>
            <a:r>
              <a:rPr lang="en-US" altLang="en-US" sz="2000"/>
              <a:t>Openness to experience</a:t>
            </a:r>
          </a:p>
          <a:p>
            <a:pPr lvl="1"/>
            <a:r>
              <a:rPr lang="en-US" altLang="en-US" sz="2000"/>
              <a:t>Agreeableness/antagonism</a:t>
            </a:r>
          </a:p>
          <a:p>
            <a:pPr lvl="1"/>
            <a:r>
              <a:rPr lang="en-US" altLang="en-US" sz="2000"/>
              <a:t>Conscientiousness</a:t>
            </a:r>
            <a:endParaRPr lang="en-US" altLang="en-US" sz="2400"/>
          </a:p>
          <a:p>
            <a:r>
              <a:rPr lang="en-US" altLang="en-US" sz="2400"/>
              <a:t>Relationship of PDs to FFM (Widiger &amp; Costa, 1994)</a:t>
            </a:r>
            <a:endParaRPr lang="en-US" altLang="en-US" sz="2800"/>
          </a:p>
          <a:p>
            <a:r>
              <a:rPr lang="en-US" altLang="en-US" sz="2400"/>
              <a:t>Advantages of dimensional model</a:t>
            </a:r>
            <a:endParaRPr lang="en-US" altLang="en-US" sz="2800"/>
          </a:p>
          <a:p>
            <a:pPr lvl="1"/>
            <a:r>
              <a:rPr lang="en-US" altLang="en-US" sz="2000"/>
              <a:t>Handles the comorbidity problem</a:t>
            </a:r>
          </a:p>
          <a:p>
            <a:pPr lvl="1"/>
            <a:r>
              <a:rPr lang="en-US" altLang="en-US" sz="2000"/>
              <a:t>Makes a link between normal and abnormal personality</a:t>
            </a:r>
          </a:p>
          <a:p>
            <a:pPr lvl="1"/>
            <a:r>
              <a:rPr lang="en-US" altLang="en-US" sz="2000"/>
              <a:t>Supported by behavior-genetic and statistical techniques</a:t>
            </a:r>
            <a:endParaRPr lang="en-US" altLang="en-US" sz="2400"/>
          </a:p>
        </p:txBody>
      </p:sp>
    </p:spTree>
    <p:extLst>
      <p:ext uri="{BB962C8B-B14F-4D97-AF65-F5344CB8AC3E}">
        <p14:creationId xmlns:p14="http://schemas.microsoft.com/office/powerpoint/2010/main" val="17957013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209800" y="365125"/>
            <a:ext cx="7772400" cy="731838"/>
          </a:xfrm>
        </p:spPr>
        <p:txBody>
          <a:bodyPr/>
          <a:lstStyle/>
          <a:p>
            <a:r>
              <a:rPr lang="en-US" altLang="en-US" smtClean="0"/>
              <a:t>Therapies for Personality Disorders</a:t>
            </a:r>
          </a:p>
        </p:txBody>
      </p:sp>
      <p:sp>
        <p:nvSpPr>
          <p:cNvPr id="23555" name="Rectangle 3"/>
          <p:cNvSpPr>
            <a:spLocks noGrp="1" noChangeArrowheads="1"/>
          </p:cNvSpPr>
          <p:nvPr>
            <p:ph type="body" idx="1"/>
          </p:nvPr>
        </p:nvSpPr>
        <p:spPr>
          <a:xfrm>
            <a:off x="1905000" y="1524000"/>
            <a:ext cx="8458200" cy="3581400"/>
          </a:xfrm>
        </p:spPr>
        <p:txBody>
          <a:bodyPr>
            <a:normAutofit fontScale="85000" lnSpcReduction="20000"/>
          </a:bodyPr>
          <a:lstStyle/>
          <a:p>
            <a:pPr>
              <a:lnSpc>
                <a:spcPct val="90000"/>
              </a:lnSpc>
              <a:buFontTx/>
              <a:buNone/>
            </a:pPr>
            <a:endParaRPr lang="en-US" altLang="en-US" sz="1600"/>
          </a:p>
          <a:p>
            <a:pPr>
              <a:lnSpc>
                <a:spcPct val="90000"/>
              </a:lnSpc>
            </a:pPr>
            <a:r>
              <a:rPr lang="en-US" altLang="en-US" sz="2400"/>
              <a:t>Therapists treating PD patients are concerned about co-morbid Axis I disorders</a:t>
            </a:r>
            <a:r>
              <a:rPr lang="en-US" altLang="en-US" sz="2800"/>
              <a:t> </a:t>
            </a:r>
          </a:p>
          <a:p>
            <a:pPr>
              <a:lnSpc>
                <a:spcPct val="90000"/>
              </a:lnSpc>
            </a:pPr>
            <a:r>
              <a:rPr lang="en-US" altLang="en-US" sz="2400"/>
              <a:t>Therapy modalities include:</a:t>
            </a:r>
            <a:endParaRPr lang="en-US" altLang="en-US" sz="2800"/>
          </a:p>
          <a:p>
            <a:pPr lvl="1">
              <a:lnSpc>
                <a:spcPct val="90000"/>
              </a:lnSpc>
            </a:pPr>
            <a:r>
              <a:rPr lang="en-US" altLang="en-US" sz="2000"/>
              <a:t>Antianxiety or antidepressant drugs</a:t>
            </a:r>
          </a:p>
          <a:p>
            <a:pPr lvl="1">
              <a:lnSpc>
                <a:spcPct val="90000"/>
              </a:lnSpc>
            </a:pPr>
            <a:r>
              <a:rPr lang="en-US" altLang="en-US" sz="2000"/>
              <a:t>Psychodynamic therapy aims to change the person’s understanding of the childhood problems that underlie the PD</a:t>
            </a:r>
          </a:p>
          <a:p>
            <a:pPr lvl="1">
              <a:lnSpc>
                <a:spcPct val="90000"/>
              </a:lnSpc>
            </a:pPr>
            <a:r>
              <a:rPr lang="en-US" altLang="en-US" sz="2000"/>
              <a:t>Behavioral and cognitive therapy focuses on specific symptoms and issues (e.g. social skills)</a:t>
            </a:r>
            <a:endParaRPr lang="en-US" altLang="en-US" sz="2400"/>
          </a:p>
          <a:p>
            <a:pPr>
              <a:lnSpc>
                <a:spcPct val="90000"/>
              </a:lnSpc>
            </a:pPr>
            <a:r>
              <a:rPr lang="en-US" altLang="en-US" sz="2400"/>
              <a:t>Overall therapeutic goal: change the “disorder’ into a “style”, except for ASPD (D&amp;N, p.377)</a:t>
            </a:r>
            <a:endParaRPr lang="en-US" altLang="en-US" sz="2800"/>
          </a:p>
          <a:p>
            <a:pPr lvl="1">
              <a:lnSpc>
                <a:spcPct val="90000"/>
              </a:lnSpc>
            </a:pPr>
            <a:r>
              <a:rPr lang="en-US" altLang="en-US" sz="2200"/>
              <a:t>Recent meta-analysis show promising results with CBT for younger psychopaths.</a:t>
            </a:r>
          </a:p>
        </p:txBody>
      </p:sp>
      <p:sp>
        <p:nvSpPr>
          <p:cNvPr id="23556" name="Text Box 4"/>
          <p:cNvSpPr txBox="1">
            <a:spLocks noChangeArrowheads="1"/>
          </p:cNvSpPr>
          <p:nvPr/>
        </p:nvSpPr>
        <p:spPr bwMode="auto">
          <a:xfrm>
            <a:off x="9372600" y="6324600"/>
            <a:ext cx="92868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a:t>Ch 13.15</a:t>
            </a:r>
          </a:p>
        </p:txBody>
      </p:sp>
    </p:spTree>
    <p:extLst>
      <p:ext uri="{BB962C8B-B14F-4D97-AF65-F5344CB8AC3E}">
        <p14:creationId xmlns:p14="http://schemas.microsoft.com/office/powerpoint/2010/main" val="3923712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ctrTitle"/>
          </p:nvPr>
        </p:nvSpPr>
        <p:spPr>
          <a:xfrm>
            <a:off x="1952625" y="571501"/>
            <a:ext cx="7772400" cy="1470025"/>
          </a:xfrm>
        </p:spPr>
        <p:txBody>
          <a:bodyPr/>
          <a:lstStyle/>
          <a:p>
            <a:r>
              <a:rPr lang="en-US" altLang="en-US" smtClean="0"/>
              <a:t>Complications:</a:t>
            </a:r>
            <a:endParaRPr lang="ar-EG" altLang="en-US" smtClean="0"/>
          </a:p>
        </p:txBody>
      </p:sp>
      <p:sp>
        <p:nvSpPr>
          <p:cNvPr id="24579" name="Subtitle 2"/>
          <p:cNvSpPr>
            <a:spLocks noGrp="1"/>
          </p:cNvSpPr>
          <p:nvPr>
            <p:ph type="subTitle" idx="1"/>
          </p:nvPr>
        </p:nvSpPr>
        <p:spPr>
          <a:xfrm>
            <a:off x="2166938" y="2000250"/>
            <a:ext cx="6400800" cy="1752600"/>
          </a:xfrm>
        </p:spPr>
        <p:txBody>
          <a:bodyPr/>
          <a:lstStyle/>
          <a:p>
            <a:pPr algn="just"/>
            <a:r>
              <a:rPr lang="en-US" altLang="en-US" smtClean="0"/>
              <a:t>1- depression</a:t>
            </a:r>
          </a:p>
          <a:p>
            <a:pPr algn="just"/>
            <a:r>
              <a:rPr lang="en-US" altLang="en-US" smtClean="0"/>
              <a:t>2- anxiety</a:t>
            </a:r>
          </a:p>
          <a:p>
            <a:pPr algn="just"/>
            <a:r>
              <a:rPr lang="en-US" altLang="en-US" smtClean="0"/>
              <a:t>3- schizophrenia</a:t>
            </a:r>
          </a:p>
          <a:p>
            <a:pPr algn="just"/>
            <a:r>
              <a:rPr lang="en-US" altLang="en-US" smtClean="0"/>
              <a:t>4- substance abuse.</a:t>
            </a:r>
            <a:endParaRPr lang="ar-EG" altLang="en-US" smtClean="0"/>
          </a:p>
        </p:txBody>
      </p:sp>
    </p:spTree>
    <p:extLst>
      <p:ext uri="{BB962C8B-B14F-4D97-AF65-F5344CB8AC3E}">
        <p14:creationId xmlns:p14="http://schemas.microsoft.com/office/powerpoint/2010/main" val="1513827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3575050" y="188913"/>
            <a:ext cx="6280150" cy="385762"/>
          </a:xfrm>
        </p:spPr>
        <p:txBody>
          <a:bodyPr/>
          <a:lstStyle/>
          <a:p>
            <a:pPr eaLnBrk="1" hangingPunct="1"/>
            <a:r>
              <a:rPr lang="en-GB" altLang="en-US" sz="2400" b="1"/>
              <a:t>Treatment Outcome Evaluation</a:t>
            </a:r>
          </a:p>
        </p:txBody>
      </p:sp>
      <p:sp>
        <p:nvSpPr>
          <p:cNvPr id="56323" name="Title 1"/>
          <p:cNvSpPr txBox="1">
            <a:spLocks/>
          </p:cNvSpPr>
          <p:nvPr/>
        </p:nvSpPr>
        <p:spPr bwMode="auto">
          <a:xfrm>
            <a:off x="1854200" y="1498600"/>
            <a:ext cx="83058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7" rIns="91433" bIns="45717" anchor="ctr"/>
          <a:lstStyle>
            <a:lvl1pPr marL="298450" indent="-298450" defTabSz="1047750">
              <a:defRPr>
                <a:solidFill>
                  <a:schemeClr val="tx1"/>
                </a:solidFill>
                <a:latin typeface="MyriaMM"/>
                <a:cs typeface="Arial" panose="020B0604020202020204" pitchFamily="34" charset="0"/>
              </a:defRPr>
            </a:lvl1pPr>
            <a:lvl2pPr marL="742950" indent="-285750" defTabSz="1047750">
              <a:defRPr>
                <a:solidFill>
                  <a:schemeClr val="tx1"/>
                </a:solidFill>
                <a:latin typeface="MyriaMM"/>
                <a:cs typeface="Arial" panose="020B0604020202020204" pitchFamily="34" charset="0"/>
              </a:defRPr>
            </a:lvl2pPr>
            <a:lvl3pPr marL="1143000" indent="-228600" defTabSz="1047750">
              <a:defRPr>
                <a:solidFill>
                  <a:schemeClr val="tx1"/>
                </a:solidFill>
                <a:latin typeface="MyriaMM"/>
                <a:cs typeface="Arial" panose="020B0604020202020204" pitchFamily="34" charset="0"/>
              </a:defRPr>
            </a:lvl3pPr>
            <a:lvl4pPr marL="1600200" indent="-228600" defTabSz="1047750">
              <a:defRPr>
                <a:solidFill>
                  <a:schemeClr val="tx1"/>
                </a:solidFill>
                <a:latin typeface="MyriaMM"/>
                <a:cs typeface="Arial" panose="020B0604020202020204" pitchFamily="34" charset="0"/>
              </a:defRPr>
            </a:lvl4pPr>
            <a:lvl5pPr marL="2057400" indent="-228600" defTabSz="1047750">
              <a:defRPr>
                <a:solidFill>
                  <a:schemeClr val="tx1"/>
                </a:solidFill>
                <a:latin typeface="MyriaMM"/>
                <a:cs typeface="Arial" panose="020B0604020202020204" pitchFamily="34" charset="0"/>
              </a:defRPr>
            </a:lvl5pPr>
            <a:lvl6pPr marL="2514600" indent="-228600" defTabSz="104775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defTabSz="104775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defTabSz="104775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defTabSz="1047750" eaLnBrk="0" fontAlgn="base" hangingPunct="0">
              <a:spcBef>
                <a:spcPct val="0"/>
              </a:spcBef>
              <a:spcAft>
                <a:spcPct val="0"/>
              </a:spcAft>
              <a:defRPr>
                <a:solidFill>
                  <a:schemeClr val="tx1"/>
                </a:solidFill>
                <a:latin typeface="MyriaMM"/>
                <a:cs typeface="Arial" panose="020B0604020202020204" pitchFamily="34" charset="0"/>
              </a:defRPr>
            </a:lvl9pPr>
          </a:lstStyle>
          <a:p>
            <a:pPr eaLnBrk="1" hangingPunct="1">
              <a:lnSpc>
                <a:spcPct val="300000"/>
              </a:lnSpc>
            </a:pPr>
            <a:endParaRPr lang="en-GB" altLang="en-US" sz="1700">
              <a:solidFill>
                <a:srgbClr val="0072BF"/>
              </a:solidFill>
              <a:latin typeface="Calibri" panose="020F0502020204030204" pitchFamily="34" charset="0"/>
            </a:endParaRPr>
          </a:p>
        </p:txBody>
      </p:sp>
      <p:sp>
        <p:nvSpPr>
          <p:cNvPr id="56324" name="TextBox 5"/>
          <p:cNvSpPr txBox="1">
            <a:spLocks noChangeArrowheads="1"/>
          </p:cNvSpPr>
          <p:nvPr/>
        </p:nvSpPr>
        <p:spPr bwMode="auto">
          <a:xfrm>
            <a:off x="2586038" y="1046163"/>
            <a:ext cx="2216150"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9681" tIns="39840" rIns="79681" bIns="39840">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r>
              <a:rPr lang="en-GB" altLang="en-US" sz="3500"/>
              <a:t>  Pre</a:t>
            </a:r>
          </a:p>
        </p:txBody>
      </p:sp>
      <p:sp>
        <p:nvSpPr>
          <p:cNvPr id="56325" name="TextBox 7"/>
          <p:cNvSpPr txBox="1">
            <a:spLocks noChangeArrowheads="1"/>
          </p:cNvSpPr>
          <p:nvPr/>
        </p:nvSpPr>
        <p:spPr bwMode="auto">
          <a:xfrm>
            <a:off x="7512050" y="1046163"/>
            <a:ext cx="1785938" cy="63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9681" tIns="39840" rIns="79681" bIns="39840">
            <a:spAutoFit/>
          </a:bodyPr>
          <a:lstStyle>
            <a:lvl1pPr>
              <a:defRPr>
                <a:solidFill>
                  <a:schemeClr val="tx1"/>
                </a:solidFill>
                <a:latin typeface="MyriaMM"/>
                <a:cs typeface="Arial" panose="020B0604020202020204" pitchFamily="34" charset="0"/>
              </a:defRPr>
            </a:lvl1pPr>
            <a:lvl2pPr marL="742950" indent="-285750">
              <a:defRPr>
                <a:solidFill>
                  <a:schemeClr val="tx1"/>
                </a:solidFill>
                <a:latin typeface="MyriaMM"/>
                <a:cs typeface="Arial" panose="020B0604020202020204" pitchFamily="34" charset="0"/>
              </a:defRPr>
            </a:lvl2pPr>
            <a:lvl3pPr marL="1143000" indent="-228600">
              <a:defRPr>
                <a:solidFill>
                  <a:schemeClr val="tx1"/>
                </a:solidFill>
                <a:latin typeface="MyriaMM"/>
                <a:cs typeface="Arial" panose="020B0604020202020204" pitchFamily="34" charset="0"/>
              </a:defRPr>
            </a:lvl3pPr>
            <a:lvl4pPr marL="1600200" indent="-228600">
              <a:defRPr>
                <a:solidFill>
                  <a:schemeClr val="tx1"/>
                </a:solidFill>
                <a:latin typeface="MyriaMM"/>
                <a:cs typeface="Arial" panose="020B0604020202020204" pitchFamily="34" charset="0"/>
              </a:defRPr>
            </a:lvl4pPr>
            <a:lvl5pPr marL="2057400" indent="-228600">
              <a:defRPr>
                <a:solidFill>
                  <a:schemeClr val="tx1"/>
                </a:solidFill>
                <a:latin typeface="MyriaMM"/>
                <a:cs typeface="Arial" panose="020B0604020202020204" pitchFamily="34" charset="0"/>
              </a:defRPr>
            </a:lvl5pPr>
            <a:lvl6pPr marL="2514600" indent="-228600" eaLnBrk="0" fontAlgn="base" hangingPunct="0">
              <a:spcBef>
                <a:spcPct val="0"/>
              </a:spcBef>
              <a:spcAft>
                <a:spcPct val="0"/>
              </a:spcAft>
              <a:defRPr>
                <a:solidFill>
                  <a:schemeClr val="tx1"/>
                </a:solidFill>
                <a:latin typeface="MyriaMM"/>
                <a:cs typeface="Arial" panose="020B0604020202020204" pitchFamily="34" charset="0"/>
              </a:defRPr>
            </a:lvl6pPr>
            <a:lvl7pPr marL="2971800" indent="-228600" eaLnBrk="0" fontAlgn="base" hangingPunct="0">
              <a:spcBef>
                <a:spcPct val="0"/>
              </a:spcBef>
              <a:spcAft>
                <a:spcPct val="0"/>
              </a:spcAft>
              <a:defRPr>
                <a:solidFill>
                  <a:schemeClr val="tx1"/>
                </a:solidFill>
                <a:latin typeface="MyriaMM"/>
                <a:cs typeface="Arial" panose="020B0604020202020204" pitchFamily="34" charset="0"/>
              </a:defRPr>
            </a:lvl7pPr>
            <a:lvl8pPr marL="3429000" indent="-228600" eaLnBrk="0" fontAlgn="base" hangingPunct="0">
              <a:spcBef>
                <a:spcPct val="0"/>
              </a:spcBef>
              <a:spcAft>
                <a:spcPct val="0"/>
              </a:spcAft>
              <a:defRPr>
                <a:solidFill>
                  <a:schemeClr val="tx1"/>
                </a:solidFill>
                <a:latin typeface="MyriaMM"/>
                <a:cs typeface="Arial" panose="020B0604020202020204" pitchFamily="34" charset="0"/>
              </a:defRPr>
            </a:lvl8pPr>
            <a:lvl9pPr marL="3886200" indent="-228600" eaLnBrk="0" fontAlgn="base" hangingPunct="0">
              <a:spcBef>
                <a:spcPct val="0"/>
              </a:spcBef>
              <a:spcAft>
                <a:spcPct val="0"/>
              </a:spcAft>
              <a:defRPr>
                <a:solidFill>
                  <a:schemeClr val="tx1"/>
                </a:solidFill>
                <a:latin typeface="MyriaMM"/>
                <a:cs typeface="Arial" panose="020B0604020202020204" pitchFamily="34" charset="0"/>
              </a:defRPr>
            </a:lvl9pPr>
          </a:lstStyle>
          <a:p>
            <a:pPr algn="ctr" eaLnBrk="1" hangingPunct="1"/>
            <a:r>
              <a:rPr lang="en-GB" altLang="en-US" sz="3500"/>
              <a:t>Post</a:t>
            </a:r>
          </a:p>
        </p:txBody>
      </p:sp>
      <p:pic>
        <p:nvPicPr>
          <p:cNvPr id="5632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754189"/>
            <a:ext cx="4732338" cy="408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76" y="1754188"/>
            <a:ext cx="4556125" cy="392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9737699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Prevalence </a:t>
            </a:r>
            <a:endParaRPr lang="en-GB" dirty="0"/>
          </a:p>
        </p:txBody>
      </p:sp>
      <p:sp>
        <p:nvSpPr>
          <p:cNvPr id="3" name="Content Placeholder 2"/>
          <p:cNvSpPr>
            <a:spLocks noGrp="1"/>
          </p:cNvSpPr>
          <p:nvPr>
            <p:ph idx="1"/>
          </p:nvPr>
        </p:nvSpPr>
        <p:spPr/>
        <p:txBody>
          <a:bodyPr>
            <a:normAutofit lnSpcReduction="10000"/>
          </a:bodyPr>
          <a:lstStyle/>
          <a:p>
            <a:r>
              <a:rPr lang="en-GB" dirty="0"/>
              <a:t>Approximately 1 in 20 community residents in Britain have a personality disorder.</a:t>
            </a:r>
          </a:p>
          <a:p>
            <a:endParaRPr lang="en-GB" dirty="0"/>
          </a:p>
          <a:p>
            <a:r>
              <a:rPr lang="en-GB" dirty="0"/>
              <a:t>Certain demographic subgroups have an especially high prevalence of personality </a:t>
            </a:r>
            <a:r>
              <a:rPr lang="en-GB" dirty="0" smtClean="0"/>
              <a:t>disorders (males, people in urban areas).</a:t>
            </a:r>
            <a:endParaRPr lang="en-GB" dirty="0"/>
          </a:p>
          <a:p>
            <a:endParaRPr lang="en-GB" dirty="0"/>
          </a:p>
          <a:p>
            <a:r>
              <a:rPr lang="en-GB" dirty="0"/>
              <a:t>The number of people with cluster B personality disorders who have been in care in childhood and are at greater risk of entering the criminal justice system indicates a need for preventive interventions</a:t>
            </a:r>
            <a:r>
              <a:rPr lang="en-GB" dirty="0" smtClean="0"/>
              <a:t>.</a:t>
            </a:r>
          </a:p>
          <a:p>
            <a:endParaRPr lang="en-GB" dirty="0"/>
          </a:p>
          <a:p>
            <a:r>
              <a:rPr lang="en-GB" dirty="0" smtClean="0"/>
              <a:t>(Coid, </a:t>
            </a:r>
            <a:r>
              <a:rPr lang="en-GB" dirty="0"/>
              <a:t>Yang</a:t>
            </a:r>
            <a:r>
              <a:rPr lang="en-GB" dirty="0" smtClean="0"/>
              <a:t>, </a:t>
            </a:r>
            <a:r>
              <a:rPr lang="en-GB" dirty="0" err="1"/>
              <a:t>Tyrer</a:t>
            </a:r>
            <a:r>
              <a:rPr lang="en-GB" dirty="0" smtClean="0"/>
              <a:t>, </a:t>
            </a:r>
            <a:r>
              <a:rPr lang="en-GB" dirty="0"/>
              <a:t>Roberts</a:t>
            </a:r>
            <a:r>
              <a:rPr lang="en-GB" dirty="0" smtClean="0"/>
              <a:t>, Ullrich, 2006, p. 431) </a:t>
            </a:r>
            <a:endParaRPr lang="en-GB" dirty="0"/>
          </a:p>
        </p:txBody>
      </p:sp>
    </p:spTree>
    <p:extLst>
      <p:ext uri="{BB962C8B-B14F-4D97-AF65-F5344CB8AC3E}">
        <p14:creationId xmlns:p14="http://schemas.microsoft.com/office/powerpoint/2010/main" val="1873583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 to Treatment and Interventions for PD</a:t>
            </a:r>
            <a:endParaRPr lang="en-GB" dirty="0"/>
          </a:p>
        </p:txBody>
      </p:sp>
      <p:sp>
        <p:nvSpPr>
          <p:cNvPr id="3" name="Content Placeholder 2"/>
          <p:cNvSpPr>
            <a:spLocks noGrp="1"/>
          </p:cNvSpPr>
          <p:nvPr>
            <p:ph idx="1"/>
          </p:nvPr>
        </p:nvSpPr>
        <p:spPr/>
        <p:txBody>
          <a:bodyPr>
            <a:normAutofit/>
          </a:bodyPr>
          <a:lstStyle/>
          <a:p>
            <a:r>
              <a:rPr lang="en-GB" dirty="0"/>
              <a:t>The high incidence of personality disorder in those who have been in local authority or institutional care, particularly in the cluster B group, and their subsequent criminal convictions, suggest that preventive and treatment strategies in this population could have a major influence on public health. </a:t>
            </a:r>
            <a:endParaRPr lang="en-GB" dirty="0" smtClean="0"/>
          </a:p>
          <a:p>
            <a:r>
              <a:rPr lang="en-GB" dirty="0" smtClean="0"/>
              <a:t>Currently </a:t>
            </a:r>
            <a:r>
              <a:rPr lang="en-GB" dirty="0"/>
              <a:t>much less attention is given to the involvement of these individuals in treatment programmes (American </a:t>
            </a:r>
            <a:r>
              <a:rPr lang="en-GB" dirty="0" err="1"/>
              <a:t>Psychiatic</a:t>
            </a:r>
            <a:r>
              <a:rPr lang="en-GB" dirty="0"/>
              <a:t> Association, 2001) and there are arguments for a change in focus here. Furthermore, interventions during childhood and adolescence are increasingly shown to be effective and cost-efficient (Coid, 2003; Welsh, 2003). </a:t>
            </a:r>
            <a:endParaRPr lang="en-GB" dirty="0" smtClean="0"/>
          </a:p>
        </p:txBody>
      </p:sp>
    </p:spTree>
    <p:extLst>
      <p:ext uri="{BB962C8B-B14F-4D97-AF65-F5344CB8AC3E}">
        <p14:creationId xmlns:p14="http://schemas.microsoft.com/office/powerpoint/2010/main" val="16311100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189972"/>
            <a:ext cx="9863226" cy="663275"/>
          </a:xfrm>
        </p:spPr>
        <p:txBody>
          <a:bodyPr/>
          <a:lstStyle/>
          <a:p>
            <a:r>
              <a:rPr lang="en-GB" sz="2800" dirty="0"/>
              <a:t>The fundamental question is whether services should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continue </a:t>
            </a:r>
            <a:r>
              <a:rPr lang="en-GB" dirty="0"/>
              <a:t>to focus on a small group of symptomatic, help-seeking individuals with type S (treatment-seeking) disorders (</a:t>
            </a:r>
            <a:r>
              <a:rPr lang="en-GB" dirty="0" err="1"/>
              <a:t>Tyrer</a:t>
            </a:r>
            <a:r>
              <a:rPr lang="en-GB" dirty="0"/>
              <a:t> et al, 2003) or </a:t>
            </a:r>
            <a:endParaRPr lang="en-GB" dirty="0" smtClean="0"/>
          </a:p>
          <a:p>
            <a:r>
              <a:rPr lang="en-GB" dirty="0" smtClean="0"/>
              <a:t>on </a:t>
            </a:r>
            <a:r>
              <a:rPr lang="en-GB" dirty="0"/>
              <a:t>the larger, currently ‘hidden’ population we have identified with multiple social impairments, those leaving social services and institutional care for children, and those presenting in adulthood to criminal justice instead of healthcare agencies</a:t>
            </a:r>
            <a:r>
              <a:rPr lang="en-GB" dirty="0" smtClean="0"/>
              <a:t>.</a:t>
            </a:r>
          </a:p>
          <a:p>
            <a:pPr marL="0" indent="0">
              <a:buNone/>
            </a:pPr>
            <a:r>
              <a:rPr lang="en-GB" dirty="0" smtClean="0"/>
              <a:t>        (</a:t>
            </a:r>
            <a:r>
              <a:rPr lang="en-GB" dirty="0"/>
              <a:t>Coid, Yang, </a:t>
            </a:r>
            <a:r>
              <a:rPr lang="en-GB" dirty="0" err="1"/>
              <a:t>Tyrer</a:t>
            </a:r>
            <a:r>
              <a:rPr lang="en-GB" dirty="0"/>
              <a:t>, Roberts, Ullrich, 2006, p. </a:t>
            </a:r>
            <a:r>
              <a:rPr lang="en-GB" dirty="0" smtClean="0"/>
              <a:t>430) </a:t>
            </a:r>
            <a:endParaRPr lang="en-GB" dirty="0"/>
          </a:p>
          <a:p>
            <a:endParaRPr lang="en-GB" dirty="0"/>
          </a:p>
        </p:txBody>
      </p:sp>
    </p:spTree>
    <p:extLst>
      <p:ext uri="{BB962C8B-B14F-4D97-AF65-F5344CB8AC3E}">
        <p14:creationId xmlns:p14="http://schemas.microsoft.com/office/powerpoint/2010/main" val="16978557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646112" y="1615858"/>
            <a:ext cx="9403742" cy="4632541"/>
          </a:xfrm>
        </p:spPr>
        <p:txBody>
          <a:bodyPr>
            <a:normAutofit/>
          </a:bodyPr>
          <a:lstStyle/>
          <a:p>
            <a:pPr marL="0" indent="0">
              <a:buNone/>
            </a:pPr>
            <a:r>
              <a:rPr lang="en-GB" dirty="0" smtClean="0"/>
              <a:t>Coid, J., Yang, M., </a:t>
            </a:r>
            <a:r>
              <a:rPr lang="en-GB" dirty="0" err="1" smtClean="0"/>
              <a:t>Tyrer</a:t>
            </a:r>
            <a:r>
              <a:rPr lang="en-GB" dirty="0" smtClean="0"/>
              <a:t>, P., Roberts, A., Ullrich, </a:t>
            </a:r>
            <a:r>
              <a:rPr lang="en-GB" dirty="0"/>
              <a:t>S. </a:t>
            </a:r>
            <a:r>
              <a:rPr lang="en-GB" dirty="0" smtClean="0"/>
              <a:t> (2006) Prevalence </a:t>
            </a:r>
            <a:r>
              <a:rPr lang="en-GB" dirty="0"/>
              <a:t>and correlates of personality disorder in Great </a:t>
            </a:r>
            <a:r>
              <a:rPr lang="en-GB" dirty="0" smtClean="0"/>
              <a:t>Britain, The </a:t>
            </a:r>
            <a:r>
              <a:rPr lang="en-GB" dirty="0"/>
              <a:t>British Journal of Psychiatry Apr 2006, 188 (5) 423-431; DOI: </a:t>
            </a:r>
            <a:r>
              <a:rPr lang="en-GB" dirty="0" smtClean="0"/>
              <a:t>10.1192/bjp.188.5.423</a:t>
            </a:r>
          </a:p>
          <a:p>
            <a:pPr marL="0" indent="0">
              <a:buNone/>
            </a:pPr>
            <a:r>
              <a:rPr lang="en-GB" dirty="0" smtClean="0"/>
              <a:t>Renwick</a:t>
            </a:r>
            <a:r>
              <a:rPr lang="en-GB" dirty="0"/>
              <a:t>, S., Chesterman, P. ,</a:t>
            </a:r>
            <a:r>
              <a:rPr lang="en-GB" dirty="0" err="1"/>
              <a:t>Raemdonck</a:t>
            </a:r>
            <a:r>
              <a:rPr lang="en-GB" dirty="0"/>
              <a:t>., C, Dawson, R., </a:t>
            </a:r>
            <a:r>
              <a:rPr lang="en-GB" dirty="0" err="1"/>
              <a:t>Molomgwane</a:t>
            </a:r>
            <a:r>
              <a:rPr lang="en-GB" dirty="0"/>
              <a:t> Bass, M. </a:t>
            </a:r>
            <a:r>
              <a:rPr lang="en-GB" dirty="0" smtClean="0"/>
              <a:t>(Date unknown). Adopting </a:t>
            </a:r>
            <a:r>
              <a:rPr lang="en-GB" dirty="0"/>
              <a:t>an interpersonal framework for working with personality disordered offenders, </a:t>
            </a:r>
            <a:r>
              <a:rPr lang="en-GB" dirty="0" err="1"/>
              <a:t>Cambian</a:t>
            </a:r>
            <a:r>
              <a:rPr lang="en-GB" dirty="0"/>
              <a:t> Ansel, </a:t>
            </a:r>
            <a:r>
              <a:rPr lang="en-GB" dirty="0" smtClean="0"/>
              <a:t>Nottingham</a:t>
            </a:r>
            <a:endParaRPr lang="en-GB" dirty="0"/>
          </a:p>
          <a:p>
            <a:pPr marL="0" indent="0">
              <a:buNone/>
            </a:pPr>
            <a:r>
              <a:rPr lang="en-GB" dirty="0" smtClean="0"/>
              <a:t>Sarkar</a:t>
            </a:r>
            <a:r>
              <a:rPr lang="en-GB" dirty="0"/>
              <a:t>, </a:t>
            </a:r>
            <a:r>
              <a:rPr lang="en-GB" dirty="0" smtClean="0"/>
              <a:t>J., Conor Duggan, C. (2010</a:t>
            </a:r>
            <a:r>
              <a:rPr lang="en-GB" dirty="0"/>
              <a:t>). Diagnosis and classification of personality disorder: difficulties, their resolution and implications for </a:t>
            </a:r>
            <a:r>
              <a:rPr lang="en-GB" dirty="0" smtClean="0"/>
              <a:t>practice. Advances </a:t>
            </a:r>
            <a:r>
              <a:rPr lang="en-GB" dirty="0"/>
              <a:t>in Psychiatric Treatment Aug 2010, 16 (5) 388-396; DOI: 10.1192/apt.bp.108.006015</a:t>
            </a:r>
          </a:p>
        </p:txBody>
      </p:sp>
      <p:sp>
        <p:nvSpPr>
          <p:cNvPr id="4" name="Footer Placeholder 3"/>
          <p:cNvSpPr>
            <a:spLocks noGrp="1"/>
          </p:cNvSpPr>
          <p:nvPr>
            <p:ph type="ftr" sz="quarter" idx="11"/>
          </p:nvPr>
        </p:nvSpPr>
        <p:spPr>
          <a:xfrm>
            <a:off x="6190059" y="5975068"/>
            <a:ext cx="3859795" cy="273331"/>
          </a:xfrm>
        </p:spPr>
        <p:txBody>
          <a:bodyPr/>
          <a:lstStyle/>
          <a:p>
            <a:r>
              <a:rPr lang="en-US" smtClean="0"/>
              <a:t>Renwick,Chesterman,Raemdonck, Dawson, Molomgwane Bass, date unknown) </a:t>
            </a:r>
            <a:endParaRPr lang="en-US" dirty="0"/>
          </a:p>
        </p:txBody>
      </p:sp>
    </p:spTree>
    <p:extLst>
      <p:ext uri="{BB962C8B-B14F-4D97-AF65-F5344CB8AC3E}">
        <p14:creationId xmlns:p14="http://schemas.microsoft.com/office/powerpoint/2010/main" val="1639047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139</TotalTime>
  <Words>2890</Words>
  <Application>Microsoft Office PowerPoint</Application>
  <PresentationFormat>Widescreen</PresentationFormat>
  <Paragraphs>444</Paragraphs>
  <Slides>39</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39</vt:i4>
      </vt:variant>
    </vt:vector>
  </HeadingPairs>
  <TitlesOfParts>
    <vt:vector size="50" baseType="lpstr">
      <vt:lpstr>Arial</vt:lpstr>
      <vt:lpstr>Arial Black</vt:lpstr>
      <vt:lpstr>Calibri</vt:lpstr>
      <vt:lpstr>Century Gothic</vt:lpstr>
      <vt:lpstr>Courier New</vt:lpstr>
      <vt:lpstr>MyriaMM</vt:lpstr>
      <vt:lpstr>Tahoma</vt:lpstr>
      <vt:lpstr>Times New Roman</vt:lpstr>
      <vt:lpstr>Wingdings</vt:lpstr>
      <vt:lpstr>Wingdings 3</vt:lpstr>
      <vt:lpstr>Ion</vt:lpstr>
      <vt:lpstr>  frameworks for working with people through the lens of ‘personality disorder’ </vt:lpstr>
      <vt:lpstr>Personality Disorder: The current Challenges</vt:lpstr>
      <vt:lpstr>Personality Disorder: The Clinical Context</vt:lpstr>
      <vt:lpstr>Personality Disorder: The Clinical Context</vt:lpstr>
      <vt:lpstr>   Livesley (2014) What works? Conclusions</vt:lpstr>
      <vt:lpstr>Livesley (2014)   What changes?</vt:lpstr>
      <vt:lpstr>Personality Disorder: The current Challenges</vt:lpstr>
      <vt:lpstr>Livesley (2014)</vt:lpstr>
      <vt:lpstr>Livesley (2014):  Conclusions</vt:lpstr>
      <vt:lpstr>First Principles: Definition of Personality Disorder</vt:lpstr>
      <vt:lpstr>DSM 5 PD Working Group</vt:lpstr>
      <vt:lpstr>General Features of Personality and its Disorder</vt:lpstr>
      <vt:lpstr>Emerging conceptions of Personality Disorder</vt:lpstr>
      <vt:lpstr>The Interpersonal Domain</vt:lpstr>
      <vt:lpstr>The Interpersonal Paradigm</vt:lpstr>
      <vt:lpstr>What is Social Therapy?</vt:lpstr>
      <vt:lpstr>What is Social Therapy?</vt:lpstr>
      <vt:lpstr>What is Social Therapy?</vt:lpstr>
      <vt:lpstr>Fundamental Postulate</vt:lpstr>
      <vt:lpstr>Personality Disorder: Process Heuristic </vt:lpstr>
      <vt:lpstr>PowerPoint Presentation</vt:lpstr>
      <vt:lpstr>PowerPoint Presentation</vt:lpstr>
      <vt:lpstr>Learning to ‘swim’</vt:lpstr>
      <vt:lpstr>PowerPoint Presentation</vt:lpstr>
      <vt:lpstr>PowerPoint Presentation</vt:lpstr>
      <vt:lpstr>Interpersonal Assessment Protocol</vt:lpstr>
      <vt:lpstr>PowerPoint Presentation</vt:lpstr>
      <vt:lpstr>PowerPoint Presentation</vt:lpstr>
      <vt:lpstr>PowerPoint Presentation</vt:lpstr>
      <vt:lpstr>Hypothesised Interpersonal Treatment Paradigm</vt:lpstr>
      <vt:lpstr>Emerging conceptions of Personality Disorder</vt:lpstr>
      <vt:lpstr>Dimensional Approach to Personality Disorders</vt:lpstr>
      <vt:lpstr>Therapies for Personality Disorders</vt:lpstr>
      <vt:lpstr>Complications:</vt:lpstr>
      <vt:lpstr>Treatment Outcome Evaluation</vt:lpstr>
      <vt:lpstr>Prevalence </vt:lpstr>
      <vt:lpstr>Approach to Treatment and Interventions for PD</vt:lpstr>
      <vt:lpstr>The fundamental question is whether services should  </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frameworks for working with people through the lens of ‘personality disorder’ </dc:title>
  <dc:creator>Heike Griffiths</dc:creator>
  <cp:lastModifiedBy>Heike Griffiths</cp:lastModifiedBy>
  <cp:revision>1</cp:revision>
  <dcterms:created xsi:type="dcterms:W3CDTF">2017-08-14T12:54:20Z</dcterms:created>
  <dcterms:modified xsi:type="dcterms:W3CDTF">2017-08-14T15:13:41Z</dcterms:modified>
</cp:coreProperties>
</file>