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3.xml" ContentType="application/vnd.openxmlformats-officedocument.theme+xml"/>
  <Override PartName="/ppt/slideLayouts/slideLayout10.xml" ContentType="application/vnd.openxmlformats-officedocument.presentationml.slideLayout+xml"/>
  <Override PartName="/ppt/theme/theme4.xml" ContentType="application/vnd.openxmlformats-officedocument.theme+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5.xml" ContentType="application/vnd.openxmlformats-officedocument.them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6.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7.xml" ContentType="application/vnd.openxmlformats-officedocument.theme+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8.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9.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10.xml" ContentType="application/vnd.openxmlformats-officedocument.theme+xml"/>
  <Override PartName="/ppt/slideLayouts/slideLayout42.xml" ContentType="application/vnd.openxmlformats-officedocument.presentationml.slideLayout+xml"/>
  <Override PartName="/ppt/theme/theme11.xml" ContentType="application/vnd.openxmlformats-officedocument.theme+xml"/>
  <Override PartName="/ppt/slideLayouts/slideLayout43.xml" ContentType="application/vnd.openxmlformats-officedocument.presentationml.slideLayout+xml"/>
  <Override PartName="/ppt/theme/theme12.xml" ContentType="application/vnd.openxmlformats-officedocument.theme+xml"/>
  <Override PartName="/ppt/slideLayouts/slideLayout44.xml" ContentType="application/vnd.openxmlformats-officedocument.presentationml.slideLayout+xml"/>
  <Override PartName="/ppt/theme/theme13.xml" ContentType="application/vnd.openxmlformats-officedocument.theme+xml"/>
  <Override PartName="/ppt/slideLayouts/slideLayout45.xml" ContentType="application/vnd.openxmlformats-officedocument.presentationml.slideLayout+xml"/>
  <Override PartName="/ppt/theme/theme14.xml" ContentType="application/vnd.openxmlformats-officedocument.theme+xml"/>
  <Override PartName="/ppt/slideLayouts/slideLayout46.xml" ContentType="application/vnd.openxmlformats-officedocument.presentationml.slideLayout+xml"/>
  <Override PartName="/ppt/theme/theme15.xml" ContentType="application/vnd.openxmlformats-officedocument.theme+xml"/>
  <Override PartName="/ppt/slideLayouts/slideLayout47.xml" ContentType="application/vnd.openxmlformats-officedocument.presentationml.slideLayout+xml"/>
  <Override PartName="/ppt/theme/theme16.xml" ContentType="application/vnd.openxmlformats-officedocument.theme+xml"/>
  <Override PartName="/ppt/slideLayouts/slideLayout48.xml" ContentType="application/vnd.openxmlformats-officedocument.presentationml.slideLayout+xml"/>
  <Override PartName="/ppt/theme/theme17.xml" ContentType="application/vnd.openxmlformats-officedocument.theme+xml"/>
  <Override PartName="/ppt/slideLayouts/slideLayout49.xml" ContentType="application/vnd.openxmlformats-officedocument.presentationml.slideLayout+xml"/>
  <Override PartName="/ppt/theme/theme18.xml" ContentType="application/vnd.openxmlformats-officedocument.theme+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19.xml" ContentType="application/vnd.openxmlformats-officedocument.theme+xml"/>
  <Override PartName="/ppt/theme/theme20.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1.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7" r:id="rId4"/>
    <p:sldMasterId id="2147483694" r:id="rId5"/>
    <p:sldMasterId id="2147483696" r:id="rId6"/>
    <p:sldMasterId id="2147483698" r:id="rId7"/>
    <p:sldMasterId id="2147483700" r:id="rId8"/>
    <p:sldMasterId id="2147483702" r:id="rId9"/>
    <p:sldMasterId id="2147483705" r:id="rId10"/>
    <p:sldMasterId id="2147483708" r:id="rId11"/>
    <p:sldMasterId id="2147483715" r:id="rId12"/>
    <p:sldMasterId id="2147483721" r:id="rId13"/>
    <p:sldMasterId id="2147483726" r:id="rId14"/>
    <p:sldMasterId id="2147483728" r:id="rId15"/>
    <p:sldMasterId id="2147483730" r:id="rId16"/>
    <p:sldMasterId id="2147483732" r:id="rId17"/>
    <p:sldMasterId id="2147483734" r:id="rId18"/>
    <p:sldMasterId id="2147483736" r:id="rId19"/>
    <p:sldMasterId id="2147483738" r:id="rId20"/>
    <p:sldMasterId id="2147483740" r:id="rId21"/>
    <p:sldMasterId id="2147483742" r:id="rId22"/>
  </p:sldMasterIdLst>
  <p:notesMasterIdLst>
    <p:notesMasterId r:id="rId74"/>
  </p:notesMasterIdLst>
  <p:sldIdLst>
    <p:sldId id="345" r:id="rId23"/>
    <p:sldId id="336" r:id="rId24"/>
    <p:sldId id="323" r:id="rId25"/>
    <p:sldId id="303" r:id="rId26"/>
    <p:sldId id="305" r:id="rId27"/>
    <p:sldId id="304" r:id="rId28"/>
    <p:sldId id="287" r:id="rId29"/>
    <p:sldId id="337" r:id="rId30"/>
    <p:sldId id="295" r:id="rId31"/>
    <p:sldId id="332" r:id="rId32"/>
    <p:sldId id="282" r:id="rId33"/>
    <p:sldId id="338" r:id="rId34"/>
    <p:sldId id="339" r:id="rId35"/>
    <p:sldId id="321" r:id="rId36"/>
    <p:sldId id="314" r:id="rId37"/>
    <p:sldId id="315" r:id="rId38"/>
    <p:sldId id="316" r:id="rId39"/>
    <p:sldId id="350" r:id="rId40"/>
    <p:sldId id="322" r:id="rId41"/>
    <p:sldId id="340" r:id="rId42"/>
    <p:sldId id="325" r:id="rId43"/>
    <p:sldId id="351" r:id="rId44"/>
    <p:sldId id="328" r:id="rId45"/>
    <p:sldId id="342" r:id="rId46"/>
    <p:sldId id="278" r:id="rId47"/>
    <p:sldId id="279" r:id="rId48"/>
    <p:sldId id="284" r:id="rId49"/>
    <p:sldId id="290" r:id="rId50"/>
    <p:sldId id="291" r:id="rId51"/>
    <p:sldId id="294" r:id="rId52"/>
    <p:sldId id="280" r:id="rId53"/>
    <p:sldId id="285" r:id="rId54"/>
    <p:sldId id="317" r:id="rId55"/>
    <p:sldId id="344" r:id="rId56"/>
    <p:sldId id="318" r:id="rId57"/>
    <p:sldId id="276" r:id="rId58"/>
    <p:sldId id="309" r:id="rId59"/>
    <p:sldId id="310" r:id="rId60"/>
    <p:sldId id="311" r:id="rId61"/>
    <p:sldId id="319" r:id="rId62"/>
    <p:sldId id="347" r:id="rId63"/>
    <p:sldId id="312" r:id="rId64"/>
    <p:sldId id="324" r:id="rId65"/>
    <p:sldId id="346" r:id="rId66"/>
    <p:sldId id="299" r:id="rId67"/>
    <p:sldId id="263" r:id="rId68"/>
    <p:sldId id="260" r:id="rId69"/>
    <p:sldId id="348" r:id="rId70"/>
    <p:sldId id="320" r:id="rId71"/>
    <p:sldId id="261" r:id="rId72"/>
    <p:sldId id="300" r:id="rId73"/>
  </p:sldIdLst>
  <p:sldSz cx="9144000" cy="6858000" type="screen4x3"/>
  <p:notesSz cx="6858000" cy="9144000"/>
  <p:defaultTextStyle>
    <a:defPPr>
      <a:defRPr lang="cy-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8FCBD8BC-7B3C-424D-A327-112B916BA014}">
          <p14:sldIdLst>
            <p14:sldId id="345"/>
            <p14:sldId id="336"/>
            <p14:sldId id="323"/>
            <p14:sldId id="303"/>
            <p14:sldId id="305"/>
            <p14:sldId id="304"/>
            <p14:sldId id="287"/>
            <p14:sldId id="337"/>
            <p14:sldId id="295"/>
            <p14:sldId id="332"/>
            <p14:sldId id="282"/>
            <p14:sldId id="338"/>
            <p14:sldId id="339"/>
            <p14:sldId id="321"/>
            <p14:sldId id="314"/>
            <p14:sldId id="315"/>
            <p14:sldId id="316"/>
            <p14:sldId id="350"/>
            <p14:sldId id="322"/>
            <p14:sldId id="340"/>
            <p14:sldId id="325"/>
            <p14:sldId id="351"/>
            <p14:sldId id="328"/>
            <p14:sldId id="342"/>
            <p14:sldId id="278"/>
            <p14:sldId id="279"/>
            <p14:sldId id="284"/>
            <p14:sldId id="290"/>
            <p14:sldId id="291"/>
            <p14:sldId id="294"/>
            <p14:sldId id="280"/>
            <p14:sldId id="285"/>
            <p14:sldId id="317"/>
            <p14:sldId id="344"/>
            <p14:sldId id="318"/>
            <p14:sldId id="276"/>
            <p14:sldId id="309"/>
            <p14:sldId id="310"/>
            <p14:sldId id="311"/>
            <p14:sldId id="319"/>
            <p14:sldId id="347"/>
            <p14:sldId id="312"/>
            <p14:sldId id="324"/>
            <p14:sldId id="346"/>
            <p14:sldId id="299"/>
            <p14:sldId id="263"/>
          </p14:sldIdLst>
        </p14:section>
        <p14:section name="Untitled Section" id="{5AFAC311-C38B-4999-996A-98F2E46FEC85}">
          <p14:sldIdLst>
            <p14:sldId id="260"/>
            <p14:sldId id="348"/>
            <p14:sldId id="320"/>
            <p14:sldId id="261"/>
            <p14:sldId id="300"/>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571" autoAdjust="0"/>
    <p:restoredTop sz="77551" autoAdjust="0"/>
  </p:normalViewPr>
  <p:slideViewPr>
    <p:cSldViewPr>
      <p:cViewPr varScale="1">
        <p:scale>
          <a:sx n="50" d="100"/>
          <a:sy n="50" d="100"/>
        </p:scale>
        <p:origin x="1628" y="28"/>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notesViewPr>
    <p:cSldViewPr>
      <p:cViewPr varScale="1">
        <p:scale>
          <a:sx n="92" d="100"/>
          <a:sy n="92" d="100"/>
        </p:scale>
        <p:origin x="666" y="90"/>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4.xml"/><Relationship Id="rId21" Type="http://schemas.openxmlformats.org/officeDocument/2006/relationships/slideMaster" Target="slideMasters/slideMaster18.xml"/><Relationship Id="rId42" Type="http://schemas.openxmlformats.org/officeDocument/2006/relationships/slide" Target="slides/slide20.xml"/><Relationship Id="rId47" Type="http://schemas.openxmlformats.org/officeDocument/2006/relationships/slide" Target="slides/slide25.xml"/><Relationship Id="rId63" Type="http://schemas.openxmlformats.org/officeDocument/2006/relationships/slide" Target="slides/slide41.xml"/><Relationship Id="rId68" Type="http://schemas.openxmlformats.org/officeDocument/2006/relationships/slide" Target="slides/slide46.xml"/><Relationship Id="rId16" Type="http://schemas.openxmlformats.org/officeDocument/2006/relationships/slideMaster" Target="slideMasters/slideMaster13.xml"/><Relationship Id="rId11" Type="http://schemas.openxmlformats.org/officeDocument/2006/relationships/slideMaster" Target="slideMasters/slideMaster8.xml"/><Relationship Id="rId24" Type="http://schemas.openxmlformats.org/officeDocument/2006/relationships/slide" Target="slides/slide2.xml"/><Relationship Id="rId32" Type="http://schemas.openxmlformats.org/officeDocument/2006/relationships/slide" Target="slides/slide10.xml"/><Relationship Id="rId37" Type="http://schemas.openxmlformats.org/officeDocument/2006/relationships/slide" Target="slides/slide15.xml"/><Relationship Id="rId40" Type="http://schemas.openxmlformats.org/officeDocument/2006/relationships/slide" Target="slides/slide18.xml"/><Relationship Id="rId45" Type="http://schemas.openxmlformats.org/officeDocument/2006/relationships/slide" Target="slides/slide23.xml"/><Relationship Id="rId53" Type="http://schemas.openxmlformats.org/officeDocument/2006/relationships/slide" Target="slides/slide31.xml"/><Relationship Id="rId58" Type="http://schemas.openxmlformats.org/officeDocument/2006/relationships/slide" Target="slides/slide36.xml"/><Relationship Id="rId66" Type="http://schemas.openxmlformats.org/officeDocument/2006/relationships/slide" Target="slides/slide44.xml"/><Relationship Id="rId74" Type="http://schemas.openxmlformats.org/officeDocument/2006/relationships/notesMaster" Target="notesMasters/notesMaster1.xml"/><Relationship Id="rId5" Type="http://schemas.openxmlformats.org/officeDocument/2006/relationships/slideMaster" Target="slideMasters/slideMaster2.xml"/><Relationship Id="rId61" Type="http://schemas.openxmlformats.org/officeDocument/2006/relationships/slide" Target="slides/slide39.xml"/><Relationship Id="rId19" Type="http://schemas.openxmlformats.org/officeDocument/2006/relationships/slideMaster" Target="slideMasters/slideMaster16.xml"/><Relationship Id="rId14" Type="http://schemas.openxmlformats.org/officeDocument/2006/relationships/slideMaster" Target="slideMasters/slideMaster11.xml"/><Relationship Id="rId22" Type="http://schemas.openxmlformats.org/officeDocument/2006/relationships/slideMaster" Target="slideMasters/slideMaster19.xml"/><Relationship Id="rId27" Type="http://schemas.openxmlformats.org/officeDocument/2006/relationships/slide" Target="slides/slide5.xml"/><Relationship Id="rId30" Type="http://schemas.openxmlformats.org/officeDocument/2006/relationships/slide" Target="slides/slide8.xml"/><Relationship Id="rId35" Type="http://schemas.openxmlformats.org/officeDocument/2006/relationships/slide" Target="slides/slide13.xml"/><Relationship Id="rId43" Type="http://schemas.openxmlformats.org/officeDocument/2006/relationships/slide" Target="slides/slide21.xml"/><Relationship Id="rId48" Type="http://schemas.openxmlformats.org/officeDocument/2006/relationships/slide" Target="slides/slide26.xml"/><Relationship Id="rId56" Type="http://schemas.openxmlformats.org/officeDocument/2006/relationships/slide" Target="slides/slide34.xml"/><Relationship Id="rId64" Type="http://schemas.openxmlformats.org/officeDocument/2006/relationships/slide" Target="slides/slide42.xml"/><Relationship Id="rId69" Type="http://schemas.openxmlformats.org/officeDocument/2006/relationships/slide" Target="slides/slide47.xml"/><Relationship Id="rId77" Type="http://schemas.openxmlformats.org/officeDocument/2006/relationships/theme" Target="theme/theme1.xml"/><Relationship Id="rId8" Type="http://schemas.openxmlformats.org/officeDocument/2006/relationships/slideMaster" Target="slideMasters/slideMaster5.xml"/><Relationship Id="rId51" Type="http://schemas.openxmlformats.org/officeDocument/2006/relationships/slide" Target="slides/slide29.xml"/><Relationship Id="rId72" Type="http://schemas.openxmlformats.org/officeDocument/2006/relationships/slide" Target="slides/slide50.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Master" Target="slideMasters/slideMaster14.xml"/><Relationship Id="rId25" Type="http://schemas.openxmlformats.org/officeDocument/2006/relationships/slide" Target="slides/slide3.xml"/><Relationship Id="rId33" Type="http://schemas.openxmlformats.org/officeDocument/2006/relationships/slide" Target="slides/slide11.xml"/><Relationship Id="rId38" Type="http://schemas.openxmlformats.org/officeDocument/2006/relationships/slide" Target="slides/slide16.xml"/><Relationship Id="rId46" Type="http://schemas.openxmlformats.org/officeDocument/2006/relationships/slide" Target="slides/slide24.xml"/><Relationship Id="rId59" Type="http://schemas.openxmlformats.org/officeDocument/2006/relationships/slide" Target="slides/slide37.xml"/><Relationship Id="rId67" Type="http://schemas.openxmlformats.org/officeDocument/2006/relationships/slide" Target="slides/slide45.xml"/><Relationship Id="rId20" Type="http://schemas.openxmlformats.org/officeDocument/2006/relationships/slideMaster" Target="slideMasters/slideMaster17.xml"/><Relationship Id="rId41" Type="http://schemas.openxmlformats.org/officeDocument/2006/relationships/slide" Target="slides/slide19.xml"/><Relationship Id="rId54" Type="http://schemas.openxmlformats.org/officeDocument/2006/relationships/slide" Target="slides/slide32.xml"/><Relationship Id="rId62" Type="http://schemas.openxmlformats.org/officeDocument/2006/relationships/slide" Target="slides/slide40.xml"/><Relationship Id="rId70" Type="http://schemas.openxmlformats.org/officeDocument/2006/relationships/slide" Target="slides/slide48.xml"/><Relationship Id="rId75"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Master" Target="slideMasters/slideMaster12.xml"/><Relationship Id="rId23" Type="http://schemas.openxmlformats.org/officeDocument/2006/relationships/slide" Target="slides/slide1.xml"/><Relationship Id="rId28" Type="http://schemas.openxmlformats.org/officeDocument/2006/relationships/slide" Target="slides/slide6.xml"/><Relationship Id="rId36" Type="http://schemas.openxmlformats.org/officeDocument/2006/relationships/slide" Target="slides/slide14.xml"/><Relationship Id="rId49" Type="http://schemas.openxmlformats.org/officeDocument/2006/relationships/slide" Target="slides/slide27.xml"/><Relationship Id="rId57" Type="http://schemas.openxmlformats.org/officeDocument/2006/relationships/slide" Target="slides/slide35.xml"/><Relationship Id="rId10" Type="http://schemas.openxmlformats.org/officeDocument/2006/relationships/slideMaster" Target="slideMasters/slideMaster7.xml"/><Relationship Id="rId31" Type="http://schemas.openxmlformats.org/officeDocument/2006/relationships/slide" Target="slides/slide9.xml"/><Relationship Id="rId44" Type="http://schemas.openxmlformats.org/officeDocument/2006/relationships/slide" Target="slides/slide22.xml"/><Relationship Id="rId52" Type="http://schemas.openxmlformats.org/officeDocument/2006/relationships/slide" Target="slides/slide30.xml"/><Relationship Id="rId60" Type="http://schemas.openxmlformats.org/officeDocument/2006/relationships/slide" Target="slides/slide38.xml"/><Relationship Id="rId65" Type="http://schemas.openxmlformats.org/officeDocument/2006/relationships/slide" Target="slides/slide43.xml"/><Relationship Id="rId73" Type="http://schemas.openxmlformats.org/officeDocument/2006/relationships/slide" Target="slides/slide51.xml"/><Relationship Id="rId78"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Master" Target="slideMasters/slideMaster6.xml"/><Relationship Id="rId13" Type="http://schemas.openxmlformats.org/officeDocument/2006/relationships/slideMaster" Target="slideMasters/slideMaster10.xml"/><Relationship Id="rId18" Type="http://schemas.openxmlformats.org/officeDocument/2006/relationships/slideMaster" Target="slideMasters/slideMaster15.xml"/><Relationship Id="rId39" Type="http://schemas.openxmlformats.org/officeDocument/2006/relationships/slide" Target="slides/slide17.xml"/><Relationship Id="rId34" Type="http://schemas.openxmlformats.org/officeDocument/2006/relationships/slide" Target="slides/slide12.xml"/><Relationship Id="rId50" Type="http://schemas.openxmlformats.org/officeDocument/2006/relationships/slide" Target="slides/slide28.xml"/><Relationship Id="rId55" Type="http://schemas.openxmlformats.org/officeDocument/2006/relationships/slide" Target="slides/slide33.xml"/><Relationship Id="rId76" Type="http://schemas.openxmlformats.org/officeDocument/2006/relationships/viewProps" Target="viewProps.xml"/><Relationship Id="rId7" Type="http://schemas.openxmlformats.org/officeDocument/2006/relationships/slideMaster" Target="slideMasters/slideMaster4.xml"/><Relationship Id="rId71" Type="http://schemas.openxmlformats.org/officeDocument/2006/relationships/slide" Target="slides/slide49.xml"/><Relationship Id="rId2" Type="http://schemas.openxmlformats.org/officeDocument/2006/relationships/customXml" Target="../customXml/item2.xml"/><Relationship Id="rId29"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AE4ECF3-D542-4D3F-A3A3-2E6E98A7C9FE}" type="datetimeFigureOut">
              <a:rPr lang="en-GB" smtClean="0"/>
              <a:t>25/09/2024</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A1E105F-8527-4319-AD10-2196F5B20ABD}" type="slidenum">
              <a:rPr lang="en-GB" smtClean="0"/>
              <a:t>‹#›</a:t>
            </a:fld>
            <a:endParaRPr lang="en-GB"/>
          </a:p>
        </p:txBody>
      </p:sp>
    </p:spTree>
    <p:extLst>
      <p:ext uri="{BB962C8B-B14F-4D97-AF65-F5344CB8AC3E}">
        <p14:creationId xmlns:p14="http://schemas.microsoft.com/office/powerpoint/2010/main" val="41164966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Draw up module handbook</a:t>
            </a:r>
            <a:r>
              <a:rPr lang="en-GB" baseline="0" dirty="0"/>
              <a:t> from Moodle and show other Moodle documents. discuss key aspects of module</a:t>
            </a:r>
          </a:p>
          <a:p>
            <a:endParaRPr lang="en-GB" baseline="0" dirty="0"/>
          </a:p>
          <a:p>
            <a:r>
              <a:rPr lang="en-GB" baseline="0" dirty="0"/>
              <a:t>Explain that this session, as well as introducing the module, looks at leadership itself; leadership styles; some characteristics and competencies of leaders, including the ability to delegate.</a:t>
            </a:r>
            <a:endParaRPr lang="en-GB" dirty="0"/>
          </a:p>
          <a:p>
            <a:endParaRPr lang="en-GB" dirty="0"/>
          </a:p>
        </p:txBody>
      </p:sp>
      <p:sp>
        <p:nvSpPr>
          <p:cNvPr id="4" name="Slide Number Placeholder 3"/>
          <p:cNvSpPr>
            <a:spLocks noGrp="1"/>
          </p:cNvSpPr>
          <p:nvPr>
            <p:ph type="sldNum" sz="quarter" idx="5"/>
          </p:nvPr>
        </p:nvSpPr>
        <p:spPr/>
        <p:txBody>
          <a:bodyPr/>
          <a:lstStyle/>
          <a:p>
            <a:fld id="{8A1E105F-8527-4319-AD10-2196F5B20ABD}" type="slidenum">
              <a:rPr lang="en-GB" smtClean="0"/>
              <a:t>2</a:t>
            </a:fld>
            <a:endParaRPr lang="en-GB"/>
          </a:p>
        </p:txBody>
      </p:sp>
    </p:spTree>
    <p:extLst>
      <p:ext uri="{BB962C8B-B14F-4D97-AF65-F5344CB8AC3E}">
        <p14:creationId xmlns:p14="http://schemas.microsoft.com/office/powerpoint/2010/main" val="37044360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a:ln/>
        </p:spPr>
      </p:sp>
      <p:sp>
        <p:nvSpPr>
          <p:cNvPr id="184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i="1" dirty="0">
              <a:latin typeface="Arial" panose="020B0604020202020204" pitchFamily="34" charset="0"/>
            </a:endParaRPr>
          </a:p>
        </p:txBody>
      </p:sp>
      <p:sp>
        <p:nvSpPr>
          <p:cNvPr id="184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14375" indent="-273050">
              <a:defRPr sz="2400">
                <a:solidFill>
                  <a:schemeClr val="tx1"/>
                </a:solidFill>
                <a:latin typeface="Times" panose="02020603050405020304" pitchFamily="18" charset="0"/>
                <a:ea typeface="MS PGothic" panose="020B0600070205080204" pitchFamily="34" charset="-128"/>
              </a:defRPr>
            </a:lvl2pPr>
            <a:lvl3pPr marL="1100138" indent="-219075">
              <a:defRPr sz="2400">
                <a:solidFill>
                  <a:schemeClr val="tx1"/>
                </a:solidFill>
                <a:latin typeface="Times" panose="02020603050405020304" pitchFamily="18" charset="0"/>
                <a:ea typeface="MS PGothic" panose="020B0600070205080204" pitchFamily="34" charset="-128"/>
              </a:defRPr>
            </a:lvl3pPr>
            <a:lvl4pPr marL="1541463" indent="-219075">
              <a:defRPr sz="2400">
                <a:solidFill>
                  <a:schemeClr val="tx1"/>
                </a:solidFill>
                <a:latin typeface="Times" panose="02020603050405020304" pitchFamily="18" charset="0"/>
                <a:ea typeface="MS PGothic" panose="020B0600070205080204" pitchFamily="34" charset="-128"/>
              </a:defRPr>
            </a:lvl4pPr>
            <a:lvl5pPr marL="1981200" indent="-219075">
              <a:defRPr sz="2400">
                <a:solidFill>
                  <a:schemeClr val="tx1"/>
                </a:solidFill>
                <a:latin typeface="Times" panose="02020603050405020304" pitchFamily="18" charset="0"/>
                <a:ea typeface="MS PGothic" panose="020B0600070205080204" pitchFamily="34" charset="-128"/>
              </a:defRPr>
            </a:lvl5pPr>
            <a:lvl6pPr marL="2438400" indent="-219075"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895600" indent="-219075"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52800" indent="-219075"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10000" indent="-219075"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5FFC39DA-A7C8-4EA0-BC35-FA854C4DB757}" type="slidenum">
              <a:rPr lang="cy-GB" altLang="en-US" sz="1200" smtClean="0">
                <a:latin typeface="Arial" panose="020B0604020202020204" pitchFamily="34" charset="0"/>
              </a:rPr>
              <a:pPr/>
              <a:t>3</a:t>
            </a:fld>
            <a:endParaRPr lang="cy-GB" altLang="en-US" sz="1200">
              <a:latin typeface="Arial" panose="020B0604020202020204" pitchFamily="34" charset="0"/>
            </a:endParaRPr>
          </a:p>
        </p:txBody>
      </p:sp>
    </p:spTree>
    <p:extLst>
      <p:ext uri="{BB962C8B-B14F-4D97-AF65-F5344CB8AC3E}">
        <p14:creationId xmlns:p14="http://schemas.microsoft.com/office/powerpoint/2010/main" val="38959259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a:ln/>
        </p:spPr>
      </p:sp>
      <p:sp>
        <p:nvSpPr>
          <p:cNvPr id="225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2253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28663" indent="-279400">
              <a:defRPr sz="2400">
                <a:solidFill>
                  <a:schemeClr val="tx1"/>
                </a:solidFill>
                <a:latin typeface="Times" panose="02020603050405020304" pitchFamily="18" charset="0"/>
                <a:ea typeface="MS PGothic" panose="020B0600070205080204" pitchFamily="34" charset="-128"/>
              </a:defRPr>
            </a:lvl2pPr>
            <a:lvl3pPr marL="1120775" indent="-223838">
              <a:defRPr sz="2400">
                <a:solidFill>
                  <a:schemeClr val="tx1"/>
                </a:solidFill>
                <a:latin typeface="Times" panose="02020603050405020304" pitchFamily="18" charset="0"/>
                <a:ea typeface="MS PGothic" panose="020B0600070205080204" pitchFamily="34" charset="-128"/>
              </a:defRPr>
            </a:lvl3pPr>
            <a:lvl4pPr marL="1570038" indent="-223838">
              <a:defRPr sz="2400">
                <a:solidFill>
                  <a:schemeClr val="tx1"/>
                </a:solidFill>
                <a:latin typeface="Times" panose="02020603050405020304" pitchFamily="18" charset="0"/>
                <a:ea typeface="MS PGothic" panose="020B0600070205080204" pitchFamily="34" charset="-128"/>
              </a:defRPr>
            </a:lvl4pPr>
            <a:lvl5pPr marL="2019300" indent="-223838">
              <a:defRPr sz="2400">
                <a:solidFill>
                  <a:schemeClr val="tx1"/>
                </a:solidFill>
                <a:latin typeface="Times" panose="02020603050405020304" pitchFamily="18" charset="0"/>
                <a:ea typeface="MS PGothic" panose="020B0600070205080204" pitchFamily="34" charset="-128"/>
              </a:defRPr>
            </a:lvl5pPr>
            <a:lvl6pPr marL="24765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337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909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481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D25AC736-5420-4323-ACAB-8D018A45A4F3}" type="slidenum">
              <a:rPr lang="cy-GB" altLang="en-US" sz="1200" smtClean="0">
                <a:latin typeface="Arial" panose="020B0604020202020204" pitchFamily="34" charset="0"/>
              </a:rPr>
              <a:pPr/>
              <a:t>4</a:t>
            </a:fld>
            <a:endParaRPr lang="cy-GB" altLang="en-US" sz="1200">
              <a:latin typeface="Arial" panose="020B0604020202020204" pitchFamily="34" charset="0"/>
            </a:endParaRPr>
          </a:p>
        </p:txBody>
      </p:sp>
    </p:spTree>
    <p:extLst>
      <p:ext uri="{BB962C8B-B14F-4D97-AF65-F5344CB8AC3E}">
        <p14:creationId xmlns:p14="http://schemas.microsoft.com/office/powerpoint/2010/main" val="36665127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a:ln/>
        </p:spPr>
      </p:sp>
      <p:sp>
        <p:nvSpPr>
          <p:cNvPr id="2048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latin typeface="Arial" panose="020B0604020202020204" pitchFamily="34" charset="0"/>
              </a:rPr>
              <a:t>Draw students’ attention to the types of skills they can acquire from the lecture – these are skills that potential employers are looking for and should be included in job applications.</a:t>
            </a:r>
            <a:endParaRPr lang="en-US" altLang="en-US" dirty="0">
              <a:latin typeface="Arial" panose="020B0604020202020204" pitchFamily="34" charset="0"/>
            </a:endParaRPr>
          </a:p>
          <a:p>
            <a:endParaRPr lang="en-US" altLang="en-US" dirty="0">
              <a:latin typeface="Arial" panose="020B0604020202020204" pitchFamily="34" charset="0"/>
            </a:endParaRPr>
          </a:p>
        </p:txBody>
      </p:sp>
      <p:sp>
        <p:nvSpPr>
          <p:cNvPr id="2048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28663" indent="-279400">
              <a:defRPr sz="2400">
                <a:solidFill>
                  <a:schemeClr val="tx1"/>
                </a:solidFill>
                <a:latin typeface="Times" panose="02020603050405020304" pitchFamily="18" charset="0"/>
                <a:ea typeface="MS PGothic" panose="020B0600070205080204" pitchFamily="34" charset="-128"/>
              </a:defRPr>
            </a:lvl2pPr>
            <a:lvl3pPr marL="1120775" indent="-223838">
              <a:defRPr sz="2400">
                <a:solidFill>
                  <a:schemeClr val="tx1"/>
                </a:solidFill>
                <a:latin typeface="Times" panose="02020603050405020304" pitchFamily="18" charset="0"/>
                <a:ea typeface="MS PGothic" panose="020B0600070205080204" pitchFamily="34" charset="-128"/>
              </a:defRPr>
            </a:lvl3pPr>
            <a:lvl4pPr marL="1570038" indent="-223838">
              <a:defRPr sz="2400">
                <a:solidFill>
                  <a:schemeClr val="tx1"/>
                </a:solidFill>
                <a:latin typeface="Times" panose="02020603050405020304" pitchFamily="18" charset="0"/>
                <a:ea typeface="MS PGothic" panose="020B0600070205080204" pitchFamily="34" charset="-128"/>
              </a:defRPr>
            </a:lvl4pPr>
            <a:lvl5pPr marL="2019300" indent="-223838">
              <a:defRPr sz="2400">
                <a:solidFill>
                  <a:schemeClr val="tx1"/>
                </a:solidFill>
                <a:latin typeface="Times" panose="02020603050405020304" pitchFamily="18" charset="0"/>
                <a:ea typeface="MS PGothic" panose="020B0600070205080204" pitchFamily="34" charset="-128"/>
              </a:defRPr>
            </a:lvl5pPr>
            <a:lvl6pPr marL="24765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337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909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481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8E271114-52DB-4CAE-834D-F04AB4161F26}" type="slidenum">
              <a:rPr lang="en-GB" altLang="en-US" sz="1200" smtClean="0">
                <a:latin typeface="Arial" panose="020B0604020202020204" pitchFamily="34" charset="0"/>
              </a:rPr>
              <a:pPr/>
              <a:t>5</a:t>
            </a:fld>
            <a:endParaRPr lang="en-GB" altLang="en-US" sz="1200">
              <a:latin typeface="Arial" panose="020B0604020202020204" pitchFamily="34" charset="0"/>
            </a:endParaRPr>
          </a:p>
        </p:txBody>
      </p:sp>
    </p:spTree>
    <p:extLst>
      <p:ext uri="{BB962C8B-B14F-4D97-AF65-F5344CB8AC3E}">
        <p14:creationId xmlns:p14="http://schemas.microsoft.com/office/powerpoint/2010/main" val="41320673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TextEdit="1"/>
          </p:cNvSpPr>
          <p:nvPr>
            <p:ph type="sldImg"/>
          </p:nvPr>
        </p:nvSpPr>
        <p:spPr>
          <a:ln/>
        </p:spPr>
      </p:sp>
      <p:sp>
        <p:nvSpPr>
          <p:cNvPr id="41987" name="Notes Placeholder 2"/>
          <p:cNvSpPr>
            <a:spLocks noGrp="1"/>
          </p:cNvSpPr>
          <p:nvPr>
            <p:ph type="body" idx="1"/>
          </p:nvPr>
        </p:nvSpPr>
        <p:spPr>
          <a:noFill/>
        </p:spPr>
        <p:txBody>
          <a:bodyPr/>
          <a:lstStyle/>
          <a:p>
            <a:endParaRPr lang="cy-GB" altLang="en-US">
              <a:latin typeface="Arial" panose="020B0604020202020204" pitchFamily="34" charset="0"/>
            </a:endParaRPr>
          </a:p>
        </p:txBody>
      </p:sp>
      <p:sp>
        <p:nvSpPr>
          <p:cNvPr id="41988" name="Slide Number Placeholder 3"/>
          <p:cNvSpPr>
            <a:spLocks noGrp="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0AB8C7CB-AD63-413D-8D5E-792425964050}" type="slidenum">
              <a:rPr lang="en-GB" altLang="en-US" smtClean="0">
                <a:solidFill>
                  <a:srgbClr val="000000"/>
                </a:solidFill>
              </a:rPr>
              <a:pPr/>
              <a:t>6</a:t>
            </a:fld>
            <a:endParaRPr lang="en-GB" altLang="en-US">
              <a:solidFill>
                <a:srgbClr val="000000"/>
              </a:solidFill>
            </a:endParaRPr>
          </a:p>
        </p:txBody>
      </p:sp>
    </p:spTree>
    <p:extLst>
      <p:ext uri="{BB962C8B-B14F-4D97-AF65-F5344CB8AC3E}">
        <p14:creationId xmlns:p14="http://schemas.microsoft.com/office/powerpoint/2010/main" val="19349611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A1E105F-8527-4319-AD10-2196F5B20ABD}" type="slidenum">
              <a:rPr lang="en-GB" smtClean="0"/>
              <a:t>7</a:t>
            </a:fld>
            <a:endParaRPr lang="en-GB"/>
          </a:p>
        </p:txBody>
      </p:sp>
    </p:spTree>
    <p:extLst>
      <p:ext uri="{BB962C8B-B14F-4D97-AF65-F5344CB8AC3E}">
        <p14:creationId xmlns:p14="http://schemas.microsoft.com/office/powerpoint/2010/main" val="32171752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latin typeface="Arial" pitchFamily="34" charset="0"/>
                <a:ea typeface="ＭＳ Ｐゴシック" pitchFamily="34" charset="-128"/>
              </a:rPr>
              <a:t>Week 1 of this module: We will look at Leadership. Define and discuss Leadership and Management.</a:t>
            </a:r>
          </a:p>
          <a:p>
            <a:r>
              <a:rPr lang="en-GB" altLang="en-US" dirty="0">
                <a:latin typeface="Arial" pitchFamily="34" charset="0"/>
                <a:ea typeface="ＭＳ Ｐゴシック" pitchFamily="34" charset="-128"/>
              </a:rPr>
              <a:t>Leadership styles – why do we think these are important – how could leadership styles impact on a working environment and change this?</a:t>
            </a:r>
          </a:p>
          <a:p>
            <a:endParaRPr lang="en-GB" altLang="en-US" dirty="0">
              <a:latin typeface="Arial" pitchFamily="34" charset="0"/>
              <a:ea typeface="ＭＳ Ｐゴシック" pitchFamily="34" charset="-128"/>
            </a:endParaRPr>
          </a:p>
          <a:p>
            <a:r>
              <a:rPr lang="en-GB" altLang="en-US" dirty="0">
                <a:latin typeface="Arial" pitchFamily="34" charset="0"/>
                <a:ea typeface="ＭＳ Ｐゴシック" pitchFamily="34" charset="-128"/>
              </a:rPr>
              <a:t>Week 2: We will consider the Team – who makes up a team. Why is a team important? What are the key ingredients to a successful team?</a:t>
            </a:r>
          </a:p>
          <a:p>
            <a:endParaRPr lang="en-GB" altLang="en-US" dirty="0">
              <a:latin typeface="Arial" pitchFamily="34" charset="0"/>
              <a:ea typeface="ＭＳ Ｐゴシック" pitchFamily="34" charset="-128"/>
            </a:endParaRPr>
          </a:p>
          <a:p>
            <a:r>
              <a:rPr lang="en-GB" altLang="en-US" dirty="0">
                <a:latin typeface="Arial" pitchFamily="34" charset="0"/>
                <a:ea typeface="ＭＳ Ｐゴシック" pitchFamily="34" charset="-128"/>
              </a:rPr>
              <a:t>In week 3 we will also look statutory requirements and employment law and consider why it is essential to work towards and maintain working environments where policies and procedures are understood and respected.</a:t>
            </a:r>
          </a:p>
          <a:p>
            <a:endParaRPr lang="en-GB" altLang="en-US" dirty="0">
              <a:latin typeface="Arial" pitchFamily="34" charset="0"/>
              <a:ea typeface="ＭＳ Ｐゴシック" pitchFamily="34" charset="-128"/>
            </a:endParaRPr>
          </a:p>
          <a:p>
            <a:r>
              <a:rPr lang="en-GB" altLang="en-US" dirty="0">
                <a:latin typeface="Arial" pitchFamily="34" charset="0"/>
                <a:ea typeface="ＭＳ Ｐゴシック" pitchFamily="34" charset="-128"/>
              </a:rPr>
              <a:t>Week 4 – Quality/Leadership in times of change</a:t>
            </a:r>
          </a:p>
          <a:p>
            <a:endParaRPr lang="en-GB" dirty="0"/>
          </a:p>
        </p:txBody>
      </p:sp>
      <p:sp>
        <p:nvSpPr>
          <p:cNvPr id="4" name="Slide Number Placeholder 3"/>
          <p:cNvSpPr>
            <a:spLocks noGrp="1"/>
          </p:cNvSpPr>
          <p:nvPr>
            <p:ph type="sldNum" sz="quarter" idx="5"/>
          </p:nvPr>
        </p:nvSpPr>
        <p:spPr/>
        <p:txBody>
          <a:bodyPr/>
          <a:lstStyle/>
          <a:p>
            <a:fld id="{8A1E105F-8527-4319-AD10-2196F5B20ABD}" type="slidenum">
              <a:rPr lang="en-GB" smtClean="0"/>
              <a:t>8</a:t>
            </a:fld>
            <a:endParaRPr lang="en-GB"/>
          </a:p>
        </p:txBody>
      </p:sp>
    </p:spTree>
    <p:extLst>
      <p:ext uri="{BB962C8B-B14F-4D97-AF65-F5344CB8AC3E}">
        <p14:creationId xmlns:p14="http://schemas.microsoft.com/office/powerpoint/2010/main" val="280215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Leadership:</a:t>
            </a:r>
          </a:p>
          <a:p>
            <a:r>
              <a:rPr lang="en-GB" dirty="0"/>
              <a:t>The ability to be able to manage a team – provide vision, lead a large team, ability to deal with conflict, </a:t>
            </a:r>
          </a:p>
          <a:p>
            <a:r>
              <a:rPr lang="en-GB" dirty="0"/>
              <a:t>To develop a style of leadership which is appropriate for the working environment, needs of the workforce and organisation. The ability to plan for the future and ensure that you consider ethical, moral, legal and sustainable aspects at all times</a:t>
            </a:r>
          </a:p>
          <a:p>
            <a:endParaRPr lang="en-GB" dirty="0"/>
          </a:p>
          <a:p>
            <a:r>
              <a:rPr lang="en-GB" dirty="0"/>
              <a:t>Teamwork</a:t>
            </a:r>
          </a:p>
          <a:p>
            <a:r>
              <a:rPr lang="en-GB" dirty="0"/>
              <a:t>The ability to be a team player, to have regard for the views of others, to work with a range of other people, colleagues, employees, all walks of life  with different views, different levels of experience, different values.</a:t>
            </a:r>
          </a:p>
          <a:p>
            <a:r>
              <a:rPr lang="en-GB" dirty="0"/>
              <a:t>When you are working with young children – this is when you will see that your values may differ from those working around you – how do you manage this, how do you professionally overcome barriers and challenges in order to work effectively with others. </a:t>
            </a:r>
          </a:p>
          <a:p>
            <a:endParaRPr lang="en-GB" dirty="0"/>
          </a:p>
          <a:p>
            <a:r>
              <a:rPr lang="en-GB" dirty="0"/>
              <a:t>We will explore the importance of communication, collaboration</a:t>
            </a:r>
          </a:p>
          <a:p>
            <a:r>
              <a:rPr lang="en-GB" dirty="0"/>
              <a:t>We will discuss and look at challenges: conflict, cliques, favouritism,– how you only need ONE team player to affect the dynamics, harmony, effectiveness of the team.</a:t>
            </a:r>
          </a:p>
          <a:p>
            <a:endParaRPr lang="en-GB" dirty="0"/>
          </a:p>
        </p:txBody>
      </p:sp>
      <p:sp>
        <p:nvSpPr>
          <p:cNvPr id="4" name="Slide Number Placeholder 3"/>
          <p:cNvSpPr>
            <a:spLocks noGrp="1"/>
          </p:cNvSpPr>
          <p:nvPr>
            <p:ph type="sldNum" sz="quarter" idx="10"/>
          </p:nvPr>
        </p:nvSpPr>
        <p:spPr/>
        <p:txBody>
          <a:bodyPr/>
          <a:lstStyle/>
          <a:p>
            <a:fld id="{F15496C4-5ED8-4BF4-825F-9346C4CEF3CD}" type="slidenum">
              <a:rPr lang="en-GB" smtClean="0"/>
              <a:t>9</a:t>
            </a:fld>
            <a:endParaRPr lang="en-GB"/>
          </a:p>
        </p:txBody>
      </p:sp>
    </p:spTree>
    <p:extLst>
      <p:ext uri="{BB962C8B-B14F-4D97-AF65-F5344CB8AC3E}">
        <p14:creationId xmlns:p14="http://schemas.microsoft.com/office/powerpoint/2010/main" val="769768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281092A5-F00D-454C-97E6-94A97B0251CE}"/>
              </a:ext>
            </a:extLst>
          </p:cNvPr>
          <p:cNvSpPr>
            <a:spLocks noGrp="1" noRot="1" noChangeAspect="1" noChangeArrowheads="1" noTextEdit="1"/>
          </p:cNvSpPr>
          <p:nvPr>
            <p:ph type="sldImg"/>
          </p:nvPr>
        </p:nvSpPr>
        <p:spPr>
          <a:ln/>
        </p:spPr>
      </p:sp>
      <p:sp>
        <p:nvSpPr>
          <p:cNvPr id="31747" name="Notes Placeholder 2">
            <a:extLst>
              <a:ext uri="{FF2B5EF4-FFF2-40B4-BE49-F238E27FC236}">
                <a16:creationId xmlns:a16="http://schemas.microsoft.com/office/drawing/2014/main" id="{662FADEB-8FB7-49B9-9A0D-4BE0870C5372}"/>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31748" name="Slide Number Placeholder 3">
            <a:extLst>
              <a:ext uri="{FF2B5EF4-FFF2-40B4-BE49-F238E27FC236}">
                <a16:creationId xmlns:a16="http://schemas.microsoft.com/office/drawing/2014/main" id="{F30D7F45-83B1-42BF-90F8-E5ACFF97A9CA}"/>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14375" indent="-273050">
              <a:defRPr sz="2400">
                <a:solidFill>
                  <a:schemeClr val="tx1"/>
                </a:solidFill>
                <a:latin typeface="Times" panose="02020603050405020304" pitchFamily="18" charset="0"/>
                <a:ea typeface="MS PGothic" panose="020B0600070205080204" pitchFamily="34" charset="-128"/>
              </a:defRPr>
            </a:lvl2pPr>
            <a:lvl3pPr marL="1100138" indent="-219075">
              <a:defRPr sz="2400">
                <a:solidFill>
                  <a:schemeClr val="tx1"/>
                </a:solidFill>
                <a:latin typeface="Times" panose="02020603050405020304" pitchFamily="18" charset="0"/>
                <a:ea typeface="MS PGothic" panose="020B0600070205080204" pitchFamily="34" charset="-128"/>
              </a:defRPr>
            </a:lvl3pPr>
            <a:lvl4pPr marL="1541463" indent="-219075">
              <a:defRPr sz="2400">
                <a:solidFill>
                  <a:schemeClr val="tx1"/>
                </a:solidFill>
                <a:latin typeface="Times" panose="02020603050405020304" pitchFamily="18" charset="0"/>
                <a:ea typeface="MS PGothic" panose="020B0600070205080204" pitchFamily="34" charset="-128"/>
              </a:defRPr>
            </a:lvl4pPr>
            <a:lvl5pPr marL="1981200" indent="-219075">
              <a:defRPr sz="2400">
                <a:solidFill>
                  <a:schemeClr val="tx1"/>
                </a:solidFill>
                <a:latin typeface="Times" panose="02020603050405020304" pitchFamily="18" charset="0"/>
                <a:ea typeface="MS PGothic" panose="020B0600070205080204" pitchFamily="34" charset="-128"/>
              </a:defRPr>
            </a:lvl5pPr>
            <a:lvl6pPr marL="2438400" indent="-219075"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895600" indent="-219075"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52800" indent="-219075"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10000" indent="-219075"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05FD15C9-1FE4-4D62-9D67-E82966539DD0}" type="slidenum">
              <a:rPr lang="en-GB" altLang="en-US" sz="1200" smtClean="0">
                <a:latin typeface="Arial" panose="020B0604020202020204" pitchFamily="34" charset="0"/>
              </a:rPr>
              <a:pPr/>
              <a:t>10</a:t>
            </a:fld>
            <a:endParaRPr lang="en-GB" altLang="en-US" sz="1200">
              <a:latin typeface="Arial" panose="020B060402020202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a:xfrm>
            <a:off x="896938" y="731838"/>
            <a:ext cx="4875212" cy="3657600"/>
          </a:xfrm>
          <a:ln/>
        </p:spPr>
      </p:sp>
      <p:sp>
        <p:nvSpPr>
          <p:cNvPr id="184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i="1" dirty="0">
              <a:latin typeface="Arial" pitchFamily="34" charset="0"/>
              <a:ea typeface="ＭＳ Ｐゴシック" pitchFamily="34" charset="-128"/>
            </a:endParaRPr>
          </a:p>
        </p:txBody>
      </p:sp>
      <p:sp>
        <p:nvSpPr>
          <p:cNvPr id="184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ea typeface="ＭＳ Ｐゴシック" pitchFamily="34" charset="-128"/>
              </a:defRPr>
            </a:lvl1pPr>
            <a:lvl2pPr marL="729503" indent="-280578">
              <a:defRPr sz="2400">
                <a:solidFill>
                  <a:schemeClr val="tx1"/>
                </a:solidFill>
                <a:latin typeface="Times" charset="0"/>
                <a:ea typeface="ＭＳ Ｐゴシック" pitchFamily="34" charset="-128"/>
              </a:defRPr>
            </a:lvl2pPr>
            <a:lvl3pPr marL="1122312" indent="-224462">
              <a:defRPr sz="2400">
                <a:solidFill>
                  <a:schemeClr val="tx1"/>
                </a:solidFill>
                <a:latin typeface="Times" charset="0"/>
                <a:ea typeface="ＭＳ Ｐゴシック" pitchFamily="34" charset="-128"/>
              </a:defRPr>
            </a:lvl3pPr>
            <a:lvl4pPr marL="1571236" indent="-224462">
              <a:defRPr sz="2400">
                <a:solidFill>
                  <a:schemeClr val="tx1"/>
                </a:solidFill>
                <a:latin typeface="Times" charset="0"/>
                <a:ea typeface="ＭＳ Ｐゴシック" pitchFamily="34" charset="-128"/>
              </a:defRPr>
            </a:lvl4pPr>
            <a:lvl5pPr marL="2020161" indent="-224462">
              <a:defRPr sz="2400">
                <a:solidFill>
                  <a:schemeClr val="tx1"/>
                </a:solidFill>
                <a:latin typeface="Times" charset="0"/>
                <a:ea typeface="ＭＳ Ｐゴシック" pitchFamily="34" charset="-128"/>
              </a:defRPr>
            </a:lvl5pPr>
            <a:lvl6pPr marL="2469086" indent="-224462" eaLnBrk="0" fontAlgn="base" hangingPunct="0">
              <a:spcBef>
                <a:spcPct val="0"/>
              </a:spcBef>
              <a:spcAft>
                <a:spcPct val="0"/>
              </a:spcAft>
              <a:defRPr sz="2400">
                <a:solidFill>
                  <a:schemeClr val="tx1"/>
                </a:solidFill>
                <a:latin typeface="Times" charset="0"/>
                <a:ea typeface="ＭＳ Ｐゴシック" pitchFamily="34" charset="-128"/>
              </a:defRPr>
            </a:lvl6pPr>
            <a:lvl7pPr marL="2918010" indent="-224462" eaLnBrk="0" fontAlgn="base" hangingPunct="0">
              <a:spcBef>
                <a:spcPct val="0"/>
              </a:spcBef>
              <a:spcAft>
                <a:spcPct val="0"/>
              </a:spcAft>
              <a:defRPr sz="2400">
                <a:solidFill>
                  <a:schemeClr val="tx1"/>
                </a:solidFill>
                <a:latin typeface="Times" charset="0"/>
                <a:ea typeface="ＭＳ Ｐゴシック" pitchFamily="34" charset="-128"/>
              </a:defRPr>
            </a:lvl7pPr>
            <a:lvl8pPr marL="3366935" indent="-224462" eaLnBrk="0" fontAlgn="base" hangingPunct="0">
              <a:spcBef>
                <a:spcPct val="0"/>
              </a:spcBef>
              <a:spcAft>
                <a:spcPct val="0"/>
              </a:spcAft>
              <a:defRPr sz="2400">
                <a:solidFill>
                  <a:schemeClr val="tx1"/>
                </a:solidFill>
                <a:latin typeface="Times" charset="0"/>
                <a:ea typeface="ＭＳ Ｐゴシック" pitchFamily="34" charset="-128"/>
              </a:defRPr>
            </a:lvl8pPr>
            <a:lvl9pPr marL="3815860" indent="-224462" eaLnBrk="0" fontAlgn="base" hangingPunct="0">
              <a:spcBef>
                <a:spcPct val="0"/>
              </a:spcBef>
              <a:spcAft>
                <a:spcPct val="0"/>
              </a:spcAft>
              <a:defRPr sz="2400">
                <a:solidFill>
                  <a:schemeClr val="tx1"/>
                </a:solidFill>
                <a:latin typeface="Times" charset="0"/>
                <a:ea typeface="ＭＳ Ｐゴシック" pitchFamily="34" charset="-128"/>
              </a:defRPr>
            </a:lvl9pPr>
          </a:lstStyle>
          <a:p>
            <a:fld id="{A1337AF9-EF29-413B-9B92-D7B1802AA8C1}" type="slidenum">
              <a:rPr lang="cy-GB" altLang="en-US" sz="1200">
                <a:latin typeface="Arial" pitchFamily="34" charset="0"/>
              </a:rPr>
              <a:pPr/>
              <a:t>11</a:t>
            </a:fld>
            <a:endParaRPr lang="cy-GB" altLang="en-US" sz="1200">
              <a:latin typeface="Arial" pitchFamily="34" charset="0"/>
            </a:endParaRPr>
          </a:p>
        </p:txBody>
      </p:sp>
    </p:spTree>
    <p:extLst>
      <p:ext uri="{BB962C8B-B14F-4D97-AF65-F5344CB8AC3E}">
        <p14:creationId xmlns:p14="http://schemas.microsoft.com/office/powerpoint/2010/main" val="25477272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Private Nursery – CIW, NMS, CFNMS, </a:t>
            </a:r>
          </a:p>
          <a:p>
            <a:r>
              <a:rPr lang="en-GB" dirty="0"/>
              <a:t>School – Estyn, </a:t>
            </a:r>
            <a:r>
              <a:rPr lang="en-GB" dirty="0" err="1"/>
              <a:t>CfW</a:t>
            </a:r>
            <a:r>
              <a:rPr lang="en-GB" dirty="0"/>
              <a:t>, Education Act </a:t>
            </a:r>
          </a:p>
        </p:txBody>
      </p:sp>
      <p:sp>
        <p:nvSpPr>
          <p:cNvPr id="4" name="Slide Number Placeholder 3"/>
          <p:cNvSpPr>
            <a:spLocks noGrp="1"/>
          </p:cNvSpPr>
          <p:nvPr>
            <p:ph type="sldNum" sz="quarter" idx="5"/>
          </p:nvPr>
        </p:nvSpPr>
        <p:spPr/>
        <p:txBody>
          <a:bodyPr/>
          <a:lstStyle/>
          <a:p>
            <a:fld id="{8A1E105F-8527-4319-AD10-2196F5B20ABD}" type="slidenum">
              <a:rPr lang="en-GB" smtClean="0"/>
              <a:t>12</a:t>
            </a:fld>
            <a:endParaRPr lang="en-GB"/>
          </a:p>
        </p:txBody>
      </p:sp>
    </p:spTree>
    <p:extLst>
      <p:ext uri="{BB962C8B-B14F-4D97-AF65-F5344CB8AC3E}">
        <p14:creationId xmlns:p14="http://schemas.microsoft.com/office/powerpoint/2010/main" val="325393695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15000"/>
              </a:lnSpc>
              <a:spcAft>
                <a:spcPts val="1000"/>
              </a:spcAft>
            </a:pPr>
            <a:r>
              <a:rPr lang="en-US" sz="1800" dirty="0">
                <a:effectLst/>
                <a:latin typeface="Arial" panose="020B0604020202020204" pitchFamily="34" charset="0"/>
                <a:ea typeface="Calibri" panose="020F0502020204030204" pitchFamily="34" charset="0"/>
                <a:cs typeface="Arial" panose="020B0604020202020204" pitchFamily="34" charset="0"/>
              </a:rPr>
              <a:t>4 x members to a group = 30 minutes (minimum number) (27 neu 33)</a:t>
            </a:r>
            <a:endParaRPr lang="en-GB" sz="1800" dirty="0">
              <a:effectLst/>
              <a:latin typeface="Calibri" panose="020F0502020204030204" pitchFamily="34" charset="0"/>
              <a:ea typeface="DengXian" panose="02010600030101010101" pitchFamily="2" charset="-122"/>
              <a:cs typeface="Arial" panose="020B0604020202020204" pitchFamily="34" charset="0"/>
            </a:endParaRPr>
          </a:p>
          <a:p>
            <a:pPr algn="just">
              <a:lnSpc>
                <a:spcPct val="115000"/>
              </a:lnSpc>
              <a:spcAft>
                <a:spcPts val="800"/>
              </a:spcAft>
            </a:pPr>
            <a:r>
              <a:rPr lang="en-US" sz="1800" dirty="0">
                <a:effectLst/>
                <a:latin typeface="Arial" panose="020B0604020202020204" pitchFamily="34" charset="0"/>
                <a:ea typeface="Calibri" panose="020F0502020204030204" pitchFamily="34" charset="0"/>
                <a:cs typeface="Arial" panose="020B0604020202020204" pitchFamily="34" charset="0"/>
              </a:rPr>
              <a:t>5 x members to a group = 35 minutes (31.5 neu 38.5)</a:t>
            </a:r>
            <a:endParaRPr lang="en-GB" sz="1800" dirty="0">
              <a:effectLst/>
              <a:latin typeface="Calibri" panose="020F0502020204030204" pitchFamily="34" charset="0"/>
              <a:ea typeface="DengXian" panose="02010600030101010101" pitchFamily="2" charset="-122"/>
              <a:cs typeface="Arial" panose="020B0604020202020204" pitchFamily="34" charset="0"/>
            </a:endParaRPr>
          </a:p>
          <a:p>
            <a:r>
              <a:rPr lang="en-US" sz="1800" dirty="0">
                <a:effectLst/>
                <a:latin typeface="Arial" panose="020B0604020202020204" pitchFamily="34" charset="0"/>
                <a:ea typeface="Calibri" panose="020F0502020204030204" pitchFamily="34" charset="0"/>
              </a:rPr>
              <a:t>6 x members to a group (maximum number) = 40 minutes (36 neu 44)</a:t>
            </a:r>
            <a:endParaRPr lang="en-GB" dirty="0"/>
          </a:p>
        </p:txBody>
      </p:sp>
      <p:sp>
        <p:nvSpPr>
          <p:cNvPr id="4" name="Slide Number Placeholder 3"/>
          <p:cNvSpPr>
            <a:spLocks noGrp="1"/>
          </p:cNvSpPr>
          <p:nvPr>
            <p:ph type="sldNum" sz="quarter" idx="5"/>
          </p:nvPr>
        </p:nvSpPr>
        <p:spPr/>
        <p:txBody>
          <a:bodyPr/>
          <a:lstStyle/>
          <a:p>
            <a:fld id="{8A1E105F-8527-4319-AD10-2196F5B20ABD}" type="slidenum">
              <a:rPr lang="en-GB" smtClean="0"/>
              <a:t>13</a:t>
            </a:fld>
            <a:endParaRPr lang="en-GB"/>
          </a:p>
        </p:txBody>
      </p:sp>
    </p:spTree>
    <p:extLst>
      <p:ext uri="{BB962C8B-B14F-4D97-AF65-F5344CB8AC3E}">
        <p14:creationId xmlns:p14="http://schemas.microsoft.com/office/powerpoint/2010/main" val="37924883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A1E105F-8527-4319-AD10-2196F5B20ABD}" type="slidenum">
              <a:rPr lang="en-GB" smtClean="0"/>
              <a:t>14</a:t>
            </a:fld>
            <a:endParaRPr lang="en-GB"/>
          </a:p>
        </p:txBody>
      </p:sp>
    </p:spTree>
    <p:extLst>
      <p:ext uri="{BB962C8B-B14F-4D97-AF65-F5344CB8AC3E}">
        <p14:creationId xmlns:p14="http://schemas.microsoft.com/office/powerpoint/2010/main" val="11151816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A1E105F-8527-4319-AD10-2196F5B20ABD}" type="slidenum">
              <a:rPr lang="en-GB" smtClean="0"/>
              <a:t>15</a:t>
            </a:fld>
            <a:endParaRPr lang="en-GB"/>
          </a:p>
        </p:txBody>
      </p:sp>
    </p:spTree>
    <p:extLst>
      <p:ext uri="{BB962C8B-B14F-4D97-AF65-F5344CB8AC3E}">
        <p14:creationId xmlns:p14="http://schemas.microsoft.com/office/powerpoint/2010/main" val="39215741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A1E105F-8527-4319-AD10-2196F5B20ABD}" type="slidenum">
              <a:rPr lang="en-GB" smtClean="0"/>
              <a:t>16</a:t>
            </a:fld>
            <a:endParaRPr lang="en-GB"/>
          </a:p>
        </p:txBody>
      </p:sp>
    </p:spTree>
    <p:extLst>
      <p:ext uri="{BB962C8B-B14F-4D97-AF65-F5344CB8AC3E}">
        <p14:creationId xmlns:p14="http://schemas.microsoft.com/office/powerpoint/2010/main" val="18343951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Some examples </a:t>
            </a:r>
          </a:p>
        </p:txBody>
      </p:sp>
      <p:sp>
        <p:nvSpPr>
          <p:cNvPr id="4" name="Slide Number Placeholder 3"/>
          <p:cNvSpPr>
            <a:spLocks noGrp="1"/>
          </p:cNvSpPr>
          <p:nvPr>
            <p:ph type="sldNum" sz="quarter" idx="5"/>
          </p:nvPr>
        </p:nvSpPr>
        <p:spPr/>
        <p:txBody>
          <a:bodyPr/>
          <a:lstStyle/>
          <a:p>
            <a:fld id="{8A1E105F-8527-4319-AD10-2196F5B20ABD}" type="slidenum">
              <a:rPr lang="en-GB" smtClean="0"/>
              <a:t>17</a:t>
            </a:fld>
            <a:endParaRPr lang="en-GB"/>
          </a:p>
        </p:txBody>
      </p:sp>
    </p:spTree>
    <p:extLst>
      <p:ext uri="{BB962C8B-B14F-4D97-AF65-F5344CB8AC3E}">
        <p14:creationId xmlns:p14="http://schemas.microsoft.com/office/powerpoint/2010/main" val="183415409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4 members = 30minutes – 10% under is 27 minutes, 10% over is 33 minutes</a:t>
            </a:r>
          </a:p>
          <a:p>
            <a:r>
              <a:rPr lang="en-US" dirty="0">
                <a:ea typeface="Calibri"/>
                <a:cs typeface="Calibri"/>
              </a:rPr>
              <a:t>5 members = 35 minutes – 10% under is 31.5 minutes, 10% over is 38.5 minutes</a:t>
            </a:r>
          </a:p>
          <a:p>
            <a:r>
              <a:rPr lang="en-US" dirty="0">
                <a:ea typeface="Calibri"/>
                <a:cs typeface="Calibri"/>
              </a:rPr>
              <a:t>6 members = 40 minutes – 10% under is 36 minutes, 10% over is 44 minutes</a:t>
            </a:r>
          </a:p>
          <a:p>
            <a:endParaRPr lang="en-US" dirty="0">
              <a:ea typeface="Calibri"/>
              <a:cs typeface="Calibri"/>
            </a:endParaRPr>
          </a:p>
          <a:p>
            <a:r>
              <a:rPr lang="en-US" b="1" dirty="0">
                <a:ea typeface="Calibri"/>
                <a:cs typeface="Calibri"/>
              </a:rPr>
              <a:t>Go through marking criteria on back of guidance sheet </a:t>
            </a:r>
          </a:p>
          <a:p>
            <a:endParaRPr lang="en-GB" dirty="0"/>
          </a:p>
        </p:txBody>
      </p:sp>
      <p:sp>
        <p:nvSpPr>
          <p:cNvPr id="4" name="Slide Number Placeholder 3"/>
          <p:cNvSpPr>
            <a:spLocks noGrp="1"/>
          </p:cNvSpPr>
          <p:nvPr>
            <p:ph type="sldNum" sz="quarter" idx="5"/>
          </p:nvPr>
        </p:nvSpPr>
        <p:spPr/>
        <p:txBody>
          <a:bodyPr/>
          <a:lstStyle/>
          <a:p>
            <a:fld id="{F15496C4-5ED8-4BF4-825F-9346C4CEF3CD}" type="slidenum">
              <a:rPr lang="en-GB" smtClean="0"/>
              <a:t>19</a:t>
            </a:fld>
            <a:endParaRPr lang="en-GB"/>
          </a:p>
        </p:txBody>
      </p:sp>
    </p:spTree>
    <p:extLst>
      <p:ext uri="{BB962C8B-B14F-4D97-AF65-F5344CB8AC3E}">
        <p14:creationId xmlns:p14="http://schemas.microsoft.com/office/powerpoint/2010/main" val="36329882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7575" y="744538"/>
            <a:ext cx="4962525" cy="37226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E4502D7E-44A0-4F6E-B3E2-6D08B9FFA326}" type="slidenum">
              <a:rPr kumimoji="0" lang="en-GB" altLang="cy-GB"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21</a:t>
            </a:fld>
            <a:endParaRPr kumimoji="0" lang="en-GB" altLang="cy-GB"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438090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A1E105F-8527-4319-AD10-2196F5B20ABD}" type="slidenum">
              <a:rPr lang="en-GB" smtClean="0"/>
              <a:t>23</a:t>
            </a:fld>
            <a:endParaRPr lang="en-GB"/>
          </a:p>
        </p:txBody>
      </p:sp>
    </p:spTree>
    <p:extLst>
      <p:ext uri="{BB962C8B-B14F-4D97-AF65-F5344CB8AC3E}">
        <p14:creationId xmlns:p14="http://schemas.microsoft.com/office/powerpoint/2010/main" val="173105937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50"/>
            <a:ext cx="5486400" cy="4514850"/>
          </a:xfrm>
        </p:spPr>
        <p:txBody>
          <a:bodyPr/>
          <a:lstStyle/>
          <a:p>
            <a:r>
              <a:rPr lang="en-GB" dirty="0"/>
              <a:t>What does a leader look like?</a:t>
            </a:r>
          </a:p>
          <a:p>
            <a:endParaRPr lang="en-GB" dirty="0"/>
          </a:p>
          <a:p>
            <a:r>
              <a:rPr lang="en-GB" dirty="0"/>
              <a:t>What are the characteristics? Are these important?</a:t>
            </a:r>
          </a:p>
          <a:p>
            <a:endParaRPr lang="en-GB" dirty="0"/>
          </a:p>
          <a:p>
            <a:r>
              <a:rPr lang="en-GB" dirty="0"/>
              <a:t>Consider your experiences so far – all your employment history – who are the people who have been Managers or leaders during your working life – are there some that stand out?</a:t>
            </a:r>
          </a:p>
          <a:p>
            <a:r>
              <a:rPr lang="en-GB" dirty="0"/>
              <a:t>For what reason – have you been led or managed effectively. Have you been empowered by a leader/manager?</a:t>
            </a:r>
          </a:p>
          <a:p>
            <a:r>
              <a:rPr lang="en-GB" dirty="0"/>
              <a:t>Consider your current work place – you may be the leader or manager – how do you feel you contribute to the effectiveness of the setting/the organisation or to the success of your team?</a:t>
            </a:r>
          </a:p>
          <a:p>
            <a:r>
              <a:rPr lang="en-GB" dirty="0"/>
              <a:t>Are you a team member at the moment and work with an effective or difficult leader or manger?</a:t>
            </a:r>
          </a:p>
          <a:p>
            <a:r>
              <a:rPr lang="en-GB" dirty="0"/>
              <a:t>What about negative experiences? How have these impacted on your own ability to work effectively, to be productive and motivated?</a:t>
            </a:r>
          </a:p>
          <a:p>
            <a:endParaRPr lang="en-GB" dirty="0"/>
          </a:p>
          <a:p>
            <a:r>
              <a:rPr lang="en-GB" dirty="0"/>
              <a:t>Consider your experiences: the gestures of goodwill, favours, kindness, or alternatively when your requested leave has been declined, you have been treated disrespectfully? </a:t>
            </a:r>
          </a:p>
          <a:p>
            <a:endParaRPr lang="en-GB" dirty="0"/>
          </a:p>
          <a:p>
            <a:r>
              <a:rPr lang="en-GB" dirty="0"/>
              <a:t>There is no clear definition for each of these questions.</a:t>
            </a:r>
          </a:p>
          <a:p>
            <a:r>
              <a:rPr lang="en-GB" dirty="0"/>
              <a:t>It is complex and leaders in different organisations and indeed schools and early years settings will all lead and behave in different ways.</a:t>
            </a:r>
          </a:p>
          <a:p>
            <a:endParaRPr lang="en-GB" dirty="0"/>
          </a:p>
        </p:txBody>
      </p:sp>
      <p:sp>
        <p:nvSpPr>
          <p:cNvPr id="4" name="Slide Number Placeholder 3"/>
          <p:cNvSpPr>
            <a:spLocks noGrp="1"/>
          </p:cNvSpPr>
          <p:nvPr>
            <p:ph type="sldNum" sz="quarter" idx="10"/>
          </p:nvPr>
        </p:nvSpPr>
        <p:spPr/>
        <p:txBody>
          <a:bodyPr/>
          <a:lstStyle/>
          <a:p>
            <a:fld id="{F15496C4-5ED8-4BF4-825F-9346C4CEF3CD}" type="slidenum">
              <a:rPr lang="en-GB" smtClean="0"/>
              <a:t>25</a:t>
            </a:fld>
            <a:endParaRPr lang="en-GB"/>
          </a:p>
        </p:txBody>
      </p:sp>
    </p:spTree>
    <p:extLst>
      <p:ext uri="{BB962C8B-B14F-4D97-AF65-F5344CB8AC3E}">
        <p14:creationId xmlns:p14="http://schemas.microsoft.com/office/powerpoint/2010/main" val="632115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50"/>
            <a:ext cx="5486400" cy="4362450"/>
          </a:xfrm>
        </p:spPr>
        <p:txBody>
          <a:bodyPr/>
          <a:lstStyle/>
          <a:p>
            <a:r>
              <a:rPr lang="en-GB" b="1" dirty="0"/>
              <a:t>‘World Leaders’: Top – left to right…</a:t>
            </a:r>
          </a:p>
          <a:p>
            <a:r>
              <a:rPr lang="en-GB" b="1" dirty="0"/>
              <a:t>Rosa Parkes</a:t>
            </a:r>
            <a:r>
              <a:rPr lang="en-GB" dirty="0"/>
              <a:t> – </a:t>
            </a:r>
            <a:r>
              <a:rPr lang="en-GB" sz="1200" b="0" i="0" kern="1200" dirty="0">
                <a:solidFill>
                  <a:schemeClr val="tx1"/>
                </a:solidFill>
                <a:effectLst/>
                <a:latin typeface="+mn-lt"/>
                <a:ea typeface="+mn-ea"/>
                <a:cs typeface="+mn-cs"/>
              </a:rPr>
              <a:t>an American activist in the civil rights movement best known for her pivotal role in the Montgomery bus boycott</a:t>
            </a:r>
            <a:r>
              <a:rPr lang="en-GB" dirty="0"/>
              <a:t> after refusing to give up her seat for a white man.</a:t>
            </a:r>
            <a:r>
              <a:rPr lang="en-GB" sz="1200" b="0" i="0" kern="1200" dirty="0">
                <a:solidFill>
                  <a:schemeClr val="tx1"/>
                </a:solidFill>
                <a:effectLst/>
                <a:latin typeface="+mn-lt"/>
                <a:ea typeface="+mn-ea"/>
                <a:cs typeface="+mn-cs"/>
              </a:rPr>
              <a:t> The United States Congress has called her "the first lady of civil rights" and "the mother of the freedom movement". Died 2005.</a:t>
            </a:r>
            <a:endParaRPr lang="en-GB" dirty="0">
              <a:ea typeface="Calibri"/>
              <a:cs typeface="Calibri"/>
            </a:endParaRPr>
          </a:p>
          <a:p>
            <a:r>
              <a:rPr lang="en-GB" b="1" dirty="0"/>
              <a:t>Nelson Mandela </a:t>
            </a:r>
            <a:r>
              <a:rPr lang="en-GB" dirty="0"/>
              <a:t>- </a:t>
            </a:r>
            <a:r>
              <a:rPr lang="en-GB" sz="1200" b="0" i="0" kern="1200" dirty="0">
                <a:solidFill>
                  <a:schemeClr val="tx1"/>
                </a:solidFill>
                <a:effectLst/>
                <a:latin typeface="+mn-lt"/>
                <a:ea typeface="+mn-ea"/>
                <a:cs typeface="+mn-cs"/>
              </a:rPr>
              <a:t>a South African anti-apartheid revolutionary, political leader, and philanthropist who served as President of South Africa from 1994 to 1999. He was the country's first black head of state and the first elected in a fully representative democratic election. He spent 27 in prison</a:t>
            </a:r>
            <a:r>
              <a:rPr lang="en-GB" dirty="0"/>
              <a:t> after being charged with treason</a:t>
            </a:r>
            <a:r>
              <a:rPr lang="en-GB" sz="1200" b="0" i="0" kern="1200" dirty="0">
                <a:solidFill>
                  <a:schemeClr val="tx1"/>
                </a:solidFill>
                <a:effectLst/>
                <a:latin typeface="+mn-lt"/>
                <a:ea typeface="+mn-ea"/>
                <a:cs typeface="+mn-cs"/>
              </a:rPr>
              <a:t>.</a:t>
            </a:r>
            <a:r>
              <a:rPr lang="en-GB" dirty="0"/>
              <a:t> </a:t>
            </a:r>
            <a:endParaRPr lang="en-GB" dirty="0">
              <a:ea typeface="Calibri"/>
              <a:cs typeface="Calibri"/>
            </a:endParaRPr>
          </a:p>
          <a:p>
            <a:r>
              <a:rPr lang="en-GB" b="1" dirty="0"/>
              <a:t>JFK – John F Kennedy</a:t>
            </a:r>
            <a:r>
              <a:rPr lang="en-GB" dirty="0"/>
              <a:t> – </a:t>
            </a:r>
            <a:r>
              <a:rPr lang="en-GB" sz="1200" b="0" i="0" kern="1200" dirty="0">
                <a:solidFill>
                  <a:schemeClr val="tx1"/>
                </a:solidFill>
                <a:effectLst/>
                <a:latin typeface="+mn-lt"/>
                <a:ea typeface="+mn-ea"/>
                <a:cs typeface="+mn-cs"/>
              </a:rPr>
              <a:t>John Fitzgerald Kennedy, often referred to by his initials JFK or by his nickname was an American politician who served as the 35th president of the United States from January 1961 until his assassination in November 1963.</a:t>
            </a:r>
            <a:endParaRPr lang="en-GB" dirty="0"/>
          </a:p>
          <a:p>
            <a:r>
              <a:rPr lang="en-GB" b="1" dirty="0"/>
              <a:t>Bottom row from left to right</a:t>
            </a:r>
            <a:r>
              <a:rPr lang="en-GB" dirty="0"/>
              <a:t> </a:t>
            </a:r>
          </a:p>
          <a:p>
            <a:r>
              <a:rPr lang="en-GB" b="1" dirty="0"/>
              <a:t>Martin Luther King  </a:t>
            </a:r>
            <a:r>
              <a:rPr lang="en-GB" dirty="0"/>
              <a:t>- </a:t>
            </a:r>
            <a:r>
              <a:rPr lang="en-GB" sz="1200" b="0" i="0" kern="1200" dirty="0">
                <a:solidFill>
                  <a:schemeClr val="tx1"/>
                </a:solidFill>
                <a:effectLst/>
                <a:latin typeface="+mn-lt"/>
                <a:ea typeface="+mn-ea"/>
                <a:cs typeface="+mn-cs"/>
              </a:rPr>
              <a:t>Martin Luther King Jr. was an American Christian minister and activist who became the most visible spokesperson and leader in the Civil Rights Movement from 1955 until his assassination in 1968.</a:t>
            </a:r>
            <a:endParaRPr lang="en-GB" dirty="0"/>
          </a:p>
          <a:p>
            <a:r>
              <a:rPr lang="en-GB" b="1" dirty="0"/>
              <a:t>Mother Teresa </a:t>
            </a:r>
            <a:r>
              <a:rPr lang="en-GB" dirty="0"/>
              <a:t>- </a:t>
            </a:r>
            <a:r>
              <a:rPr lang="en-GB" sz="1200" b="1" i="0" kern="1200" dirty="0">
                <a:solidFill>
                  <a:schemeClr val="tx1"/>
                </a:solidFill>
                <a:effectLst/>
                <a:latin typeface="+mn-lt"/>
                <a:ea typeface="+mn-ea"/>
                <a:cs typeface="+mn-cs"/>
              </a:rPr>
              <a:t>Mother Teresa</a:t>
            </a:r>
            <a:r>
              <a:rPr lang="en-GB" sz="1200" b="0" i="0" kern="1200" dirty="0">
                <a:solidFill>
                  <a:schemeClr val="tx1"/>
                </a:solidFill>
                <a:effectLst/>
                <a:latin typeface="+mn-lt"/>
                <a:ea typeface="+mn-ea"/>
                <a:cs typeface="+mn-cs"/>
              </a:rPr>
              <a:t> humbly helped the homeless and the poorest of the poor in the slums of Calcutta, India. She was proclaimed a saint by the Catholic Church in 2016. She died in 1997.</a:t>
            </a:r>
            <a:endParaRPr lang="en-GB" dirty="0"/>
          </a:p>
          <a:p>
            <a:r>
              <a:rPr lang="en-GB" b="1" dirty="0"/>
              <a:t>Mahatma Gandhi </a:t>
            </a:r>
            <a:r>
              <a:rPr lang="en-GB" dirty="0"/>
              <a:t>- a</a:t>
            </a:r>
            <a:r>
              <a:rPr lang="en-GB" sz="1200" b="0" i="0" kern="1200" dirty="0">
                <a:solidFill>
                  <a:schemeClr val="tx1"/>
                </a:solidFill>
                <a:effectLst/>
                <a:latin typeface="+mn-lt"/>
                <a:ea typeface="+mn-ea"/>
                <a:cs typeface="+mn-cs"/>
              </a:rPr>
              <a:t>n Indian lawyer, anti-colonial nationalist, and political figure, who employed non-violent resistance to lead the successful campaign for India's independence from British Rule, and in turn inspired movements for civil rights and freedom across the world.</a:t>
            </a:r>
            <a:r>
              <a:rPr lang="en-GB" dirty="0"/>
              <a:t> (Assassinated 1948)</a:t>
            </a:r>
          </a:p>
          <a:p>
            <a:endParaRPr lang="en-GB" dirty="0"/>
          </a:p>
          <a:p>
            <a:r>
              <a:rPr lang="en-GB" dirty="0"/>
              <a:t>3 were assassinated!!!!</a:t>
            </a:r>
          </a:p>
          <a:p>
            <a:r>
              <a:rPr lang="en-GB" dirty="0"/>
              <a:t>Two – Nelson Mandela and Rosa Parkes spent time behind bars</a:t>
            </a:r>
          </a:p>
          <a:p>
            <a:endParaRPr lang="en-GB" dirty="0"/>
          </a:p>
          <a:p>
            <a:r>
              <a:rPr lang="en-GB" b="1" dirty="0"/>
              <a:t>Interesting - Consider key themes  that link all of these people– activists, human rights, civil rights, freedom</a:t>
            </a:r>
          </a:p>
          <a:p>
            <a:endParaRPr lang="en-GB" dirty="0"/>
          </a:p>
          <a:p>
            <a:r>
              <a:rPr lang="en-GB" dirty="0"/>
              <a:t>Think of current world leaders – what if we had a slide with Boris Johnson/Donald Trump/Putin and Kim Jong Un??? Are these in the same league? And yet they are currently the most powerful men in the world and capable of greatness or catastrophic consequences?? </a:t>
            </a:r>
          </a:p>
          <a:p>
            <a:endParaRPr lang="en-GB" dirty="0"/>
          </a:p>
        </p:txBody>
      </p:sp>
      <p:sp>
        <p:nvSpPr>
          <p:cNvPr id="4" name="Slide Number Placeholder 3"/>
          <p:cNvSpPr>
            <a:spLocks noGrp="1"/>
          </p:cNvSpPr>
          <p:nvPr>
            <p:ph type="sldNum" sz="quarter" idx="10"/>
          </p:nvPr>
        </p:nvSpPr>
        <p:spPr/>
        <p:txBody>
          <a:bodyPr/>
          <a:lstStyle/>
          <a:p>
            <a:fld id="{F15496C4-5ED8-4BF4-825F-9346C4CEF3CD}" type="slidenum">
              <a:rPr lang="en-GB" smtClean="0"/>
              <a:t>26</a:t>
            </a:fld>
            <a:endParaRPr lang="en-GB"/>
          </a:p>
        </p:txBody>
      </p:sp>
    </p:spTree>
    <p:extLst>
      <p:ext uri="{BB962C8B-B14F-4D97-AF65-F5344CB8AC3E}">
        <p14:creationId xmlns:p14="http://schemas.microsoft.com/office/powerpoint/2010/main" val="40277769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These are two very powerful individuals – one in his nineties and the other in her teens – quite remarkable.</a:t>
            </a:r>
          </a:p>
          <a:p>
            <a:endParaRPr lang="en-GB" dirty="0"/>
          </a:p>
          <a:p>
            <a:r>
              <a:rPr lang="en-GB" dirty="0"/>
              <a:t>Consider Attenborough’s legacy on our world – on the world of our children and our children’s children.</a:t>
            </a:r>
          </a:p>
          <a:p>
            <a:endParaRPr lang="en-GB" dirty="0"/>
          </a:p>
          <a:p>
            <a:r>
              <a:rPr lang="en-GB" dirty="0"/>
              <a:t>Also consider the power and potential of this young individual who was unknown a few years ago and yet, with grit and determination is now known across the world and has millions of followers. </a:t>
            </a:r>
          </a:p>
          <a:p>
            <a:endParaRPr lang="en-GB" dirty="0"/>
          </a:p>
          <a:p>
            <a:r>
              <a:rPr lang="en-GB" dirty="0"/>
              <a:t>What descriptive words spring to mind when considering these two people?</a:t>
            </a:r>
          </a:p>
          <a:p>
            <a:r>
              <a:rPr lang="en-GB" dirty="0"/>
              <a:t> - inspiring, motivating, determined, transformational, powerful?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fld id="{F15496C4-5ED8-4BF4-825F-9346C4CEF3CD}" type="slidenum">
              <a:rPr lang="en-GB" smtClean="0"/>
              <a:t>27</a:t>
            </a:fld>
            <a:endParaRPr lang="en-GB"/>
          </a:p>
        </p:txBody>
      </p:sp>
    </p:spTree>
    <p:extLst>
      <p:ext uri="{BB962C8B-B14F-4D97-AF65-F5344CB8AC3E}">
        <p14:creationId xmlns:p14="http://schemas.microsoft.com/office/powerpoint/2010/main" val="38406184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GB" dirty="0"/>
              <a:t>Malala Yousafzai - </a:t>
            </a:r>
            <a:r>
              <a:rPr lang="en-GB" sz="1200" b="0" i="0" kern="1200" dirty="0">
                <a:solidFill>
                  <a:schemeClr val="tx1"/>
                </a:solidFill>
                <a:effectLst/>
                <a:latin typeface="+mn-lt"/>
                <a:ea typeface="+mn-ea"/>
                <a:cs typeface="+mn-cs"/>
              </a:rPr>
              <a:t>from an education activist in Pakistan to the youngest Nobel Peace Prize laureate</a:t>
            </a:r>
            <a:r>
              <a:rPr lang="en-GB" dirty="0"/>
              <a:t>. She spoke out about girls' right to an education after the </a:t>
            </a:r>
            <a:r>
              <a:rPr lang="en-GB" dirty="0" err="1"/>
              <a:t>taliban</a:t>
            </a:r>
            <a:r>
              <a:rPr lang="en-GB" dirty="0"/>
              <a:t> imposed a ban on it. She was then targeted and shot. She came to England for lifesaving surgery. Still fighting for girls rights to an education</a:t>
            </a:r>
            <a:endParaRPr lang="en-GB"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Bill Gates – He is one of the richest men in the world. He cofounded one of the most successful tech companies of all time in Microsoft. He's an extremely generous philanthropist.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Stephen Hawking - was an English theoretical physicist, cosmologist, and author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Influence - </a:t>
            </a:r>
            <a:r>
              <a:rPr lang="en-GB" sz="1200" b="0" i="0" kern="1200" dirty="0" err="1">
                <a:solidFill>
                  <a:schemeClr val="tx1"/>
                </a:solidFill>
                <a:effectLst/>
                <a:latin typeface="+mn-lt"/>
                <a:ea typeface="+mn-ea"/>
                <a:cs typeface="+mn-cs"/>
              </a:rPr>
              <a:t>Dylanwad</a:t>
            </a:r>
            <a:endParaRPr lang="en-GB"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Inspiration - </a:t>
            </a:r>
            <a:r>
              <a:rPr lang="en-GB" sz="1200" b="0" i="0" kern="1200" dirty="0" err="1">
                <a:solidFill>
                  <a:schemeClr val="tx1"/>
                </a:solidFill>
                <a:effectLst/>
                <a:latin typeface="+mn-lt"/>
                <a:ea typeface="+mn-ea"/>
                <a:cs typeface="+mn-cs"/>
              </a:rPr>
              <a:t>Ysbrydoliaeth</a:t>
            </a:r>
            <a:endParaRPr lang="en-GB" sz="1200" b="0" i="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F15496C4-5ED8-4BF4-825F-9346C4CEF3CD}" type="slidenum">
              <a:rPr lang="en-GB" smtClean="0"/>
              <a:t>28</a:t>
            </a:fld>
            <a:endParaRPr lang="en-GB"/>
          </a:p>
        </p:txBody>
      </p:sp>
    </p:spTree>
    <p:extLst>
      <p:ext uri="{BB962C8B-B14F-4D97-AF65-F5344CB8AC3E}">
        <p14:creationId xmlns:p14="http://schemas.microsoft.com/office/powerpoint/2010/main" val="274366295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Or even Sir Captain Tom Moore at 100 years old, who was able to raise the morale of the people of the United Kingdom and beyond to raise funds for the NHS.</a:t>
            </a:r>
          </a:p>
          <a:p>
            <a:r>
              <a:rPr lang="en-GB" dirty="0"/>
              <a:t>He was able to inspire, raise people’s spirits and do this in a quiet, unassuming and humble way.</a:t>
            </a:r>
          </a:p>
          <a:p>
            <a:endParaRPr lang="en-GB" dirty="0"/>
          </a:p>
          <a:p>
            <a:r>
              <a:rPr lang="en-GB" dirty="0"/>
              <a:t>Something small, a gesture, something good – led to….</a:t>
            </a:r>
          </a:p>
          <a:p>
            <a:endParaRPr lang="en-GB" dirty="0"/>
          </a:p>
          <a:p>
            <a:pPr marL="0" indent="0">
              <a:buNone/>
            </a:pPr>
            <a:r>
              <a:rPr lang="en-GB" sz="1200" dirty="0"/>
              <a:t>What you </a:t>
            </a:r>
            <a:r>
              <a:rPr lang="en-GB" sz="1200" b="1" dirty="0"/>
              <a:t>do</a:t>
            </a:r>
            <a:r>
              <a:rPr lang="en-GB" sz="1200" dirty="0"/>
              <a:t> has far greater impact  than what you </a:t>
            </a:r>
            <a:r>
              <a:rPr lang="en-GB" sz="1200" b="1" dirty="0"/>
              <a:t>say</a:t>
            </a:r>
            <a:r>
              <a:rPr lang="en-GB" sz="1200" dirty="0"/>
              <a:t>.        </a:t>
            </a:r>
          </a:p>
          <a:p>
            <a:pPr marL="0" indent="0">
              <a:buNone/>
            </a:pPr>
            <a:r>
              <a:rPr lang="en-GB" sz="1200" i="1" dirty="0"/>
              <a:t>                                                                                                       Steven Covey</a:t>
            </a:r>
          </a:p>
          <a:p>
            <a:endParaRPr lang="en-GB" dirty="0"/>
          </a:p>
        </p:txBody>
      </p:sp>
      <p:sp>
        <p:nvSpPr>
          <p:cNvPr id="4" name="Slide Number Placeholder 3"/>
          <p:cNvSpPr>
            <a:spLocks noGrp="1"/>
          </p:cNvSpPr>
          <p:nvPr>
            <p:ph type="sldNum" sz="quarter" idx="10"/>
          </p:nvPr>
        </p:nvSpPr>
        <p:spPr/>
        <p:txBody>
          <a:bodyPr/>
          <a:lstStyle/>
          <a:p>
            <a:fld id="{F15496C4-5ED8-4BF4-825F-9346C4CEF3CD}" type="slidenum">
              <a:rPr lang="en-GB" smtClean="0"/>
              <a:t>29</a:t>
            </a:fld>
            <a:endParaRPr lang="en-GB"/>
          </a:p>
        </p:txBody>
      </p:sp>
    </p:spTree>
    <p:extLst>
      <p:ext uri="{BB962C8B-B14F-4D97-AF65-F5344CB8AC3E}">
        <p14:creationId xmlns:p14="http://schemas.microsoft.com/office/powerpoint/2010/main" val="25045153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Any suggestions? Theorists? Pioneers? </a:t>
            </a:r>
          </a:p>
        </p:txBody>
      </p:sp>
      <p:sp>
        <p:nvSpPr>
          <p:cNvPr id="4" name="Slide Number Placeholder 3"/>
          <p:cNvSpPr>
            <a:spLocks noGrp="1"/>
          </p:cNvSpPr>
          <p:nvPr>
            <p:ph type="sldNum" sz="quarter" idx="5"/>
          </p:nvPr>
        </p:nvSpPr>
        <p:spPr/>
        <p:txBody>
          <a:bodyPr/>
          <a:lstStyle/>
          <a:p>
            <a:fld id="{8A1E105F-8527-4319-AD10-2196F5B20ABD}" type="slidenum">
              <a:rPr lang="en-GB" smtClean="0"/>
              <a:t>30</a:t>
            </a:fld>
            <a:endParaRPr lang="en-GB"/>
          </a:p>
        </p:txBody>
      </p:sp>
    </p:spTree>
    <p:extLst>
      <p:ext uri="{BB962C8B-B14F-4D97-AF65-F5344CB8AC3E}">
        <p14:creationId xmlns:p14="http://schemas.microsoft.com/office/powerpoint/2010/main" val="102592259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When we consider leadership in the early years – these people did not set out to be leaders or will have ever seen themselves as leaders – So how have these people become leaders/pioneers in their work – in early years?</a:t>
            </a:r>
          </a:p>
          <a:p>
            <a:endParaRPr lang="en-GB" dirty="0"/>
          </a:p>
          <a:p>
            <a:r>
              <a:rPr lang="en-GB" dirty="0"/>
              <a:t>Why? - We know these people today because of their beliefs, research, passion, philosophy…their drive to enquire, to find out….</a:t>
            </a:r>
          </a:p>
          <a:p>
            <a:endParaRPr lang="en-GB" dirty="0"/>
          </a:p>
          <a:p>
            <a:endParaRPr lang="en-GB" dirty="0"/>
          </a:p>
          <a:p>
            <a:r>
              <a:rPr lang="en-GB" dirty="0"/>
              <a:t>Top row from left to right:    Abraham Maslow – Hierarchy of needs theory</a:t>
            </a:r>
            <a:endParaRPr lang="en-GB" dirty="0">
              <a:cs typeface="Calibri"/>
            </a:endParaRPr>
          </a:p>
          <a:p>
            <a:r>
              <a:rPr lang="en-GB" dirty="0"/>
              <a:t>Lev Vygotsky – Social constructivist and cognitive development, experiential learning </a:t>
            </a:r>
            <a:endParaRPr lang="en-GB" dirty="0">
              <a:cs typeface="Calibri"/>
            </a:endParaRPr>
          </a:p>
          <a:p>
            <a:r>
              <a:rPr lang="en-GB" dirty="0"/>
              <a:t>Jean Piaget – Theory on cognitive development, schemas, stages of learning </a:t>
            </a:r>
            <a:endParaRPr lang="en-GB" dirty="0">
              <a:cs typeface="Calibri"/>
            </a:endParaRPr>
          </a:p>
          <a:p>
            <a:endParaRPr lang="en-GB" dirty="0"/>
          </a:p>
          <a:p>
            <a:r>
              <a:rPr lang="en-GB" dirty="0"/>
              <a:t>What about the bottom row:   From left to right:    </a:t>
            </a:r>
          </a:p>
          <a:p>
            <a:r>
              <a:rPr lang="en-GB" dirty="0" err="1"/>
              <a:t>Urie</a:t>
            </a:r>
            <a:r>
              <a:rPr lang="en-GB" dirty="0"/>
              <a:t> Bronfenbrenner – ecological systems of environmental influences </a:t>
            </a:r>
            <a:endParaRPr lang="en-GB" dirty="0">
              <a:cs typeface="Calibri"/>
            </a:endParaRPr>
          </a:p>
          <a:p>
            <a:r>
              <a:rPr lang="en-GB" dirty="0"/>
              <a:t>Rudolf Steiner – human is threefold, consisting of soul, spirit and body, unfolding at different stages, early childhood, middle childhood and adolescence. Nurture, inspire and create awe</a:t>
            </a:r>
            <a:endParaRPr lang="en-GB" dirty="0">
              <a:cs typeface="Calibri"/>
            </a:endParaRPr>
          </a:p>
          <a:p>
            <a:r>
              <a:rPr lang="en-GB" dirty="0"/>
              <a:t>Maria Montessori – respecting the child, seeing them as competent, constantly learning through the world around them, sensitive periods of learning, environments that are prepared for learning – child </a:t>
            </a:r>
            <a:r>
              <a:rPr lang="en-GB" dirty="0" err="1"/>
              <a:t>centered</a:t>
            </a:r>
            <a:r>
              <a:rPr lang="en-GB" dirty="0"/>
              <a:t> and free, children can lead their own learning</a:t>
            </a:r>
            <a:endParaRPr lang="en-GB" dirty="0">
              <a:cs typeface="Calibri"/>
            </a:endParaRPr>
          </a:p>
          <a:p>
            <a:endParaRPr lang="en-GB" dirty="0"/>
          </a:p>
          <a:p>
            <a:r>
              <a:rPr lang="en-GB" dirty="0"/>
              <a:t>Think how these have impacted on the way we understand how children develop and learn….</a:t>
            </a:r>
          </a:p>
          <a:p>
            <a:endParaRPr lang="en-GB" dirty="0"/>
          </a:p>
          <a:p>
            <a:r>
              <a:rPr lang="en-GB" dirty="0"/>
              <a:t>Montessori and Steiner nurseries and schools continue to run today – what a legacy.</a:t>
            </a:r>
          </a:p>
          <a:p>
            <a:endParaRPr lang="en-GB" dirty="0"/>
          </a:p>
        </p:txBody>
      </p:sp>
      <p:sp>
        <p:nvSpPr>
          <p:cNvPr id="4" name="Slide Number Placeholder 3"/>
          <p:cNvSpPr>
            <a:spLocks noGrp="1"/>
          </p:cNvSpPr>
          <p:nvPr>
            <p:ph type="sldNum" sz="quarter" idx="10"/>
          </p:nvPr>
        </p:nvSpPr>
        <p:spPr/>
        <p:txBody>
          <a:bodyPr/>
          <a:lstStyle/>
          <a:p>
            <a:fld id="{F15496C4-5ED8-4BF4-825F-9346C4CEF3CD}" type="slidenum">
              <a:rPr lang="en-GB" smtClean="0"/>
              <a:t>31</a:t>
            </a:fld>
            <a:endParaRPr lang="en-GB"/>
          </a:p>
        </p:txBody>
      </p:sp>
    </p:spTree>
    <p:extLst>
      <p:ext uri="{BB962C8B-B14F-4D97-AF65-F5344CB8AC3E}">
        <p14:creationId xmlns:p14="http://schemas.microsoft.com/office/powerpoint/2010/main" val="107101729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Top Row - From Left to Right:</a:t>
            </a:r>
          </a:p>
          <a:p>
            <a:r>
              <a:rPr lang="en-GB" dirty="0"/>
              <a:t>Janet Moyles -  Play, leadership, reflective practice (author)</a:t>
            </a:r>
            <a:endParaRPr lang="en-GB" dirty="0">
              <a:cs typeface="Calibri"/>
            </a:endParaRPr>
          </a:p>
          <a:p>
            <a:r>
              <a:rPr lang="en-GB" dirty="0"/>
              <a:t>Jillian Rodd – Leadership (author)</a:t>
            </a:r>
            <a:endParaRPr lang="en-GB" dirty="0">
              <a:cs typeface="Calibri"/>
            </a:endParaRPr>
          </a:p>
          <a:p>
            <a:r>
              <a:rPr lang="en-GB" dirty="0" err="1"/>
              <a:t>Margy</a:t>
            </a:r>
            <a:r>
              <a:rPr lang="en-GB" dirty="0"/>
              <a:t> Whalley (Founder of Penn Green) - Research, Development and Training Base and Centre for Children and their Families</a:t>
            </a:r>
          </a:p>
          <a:p>
            <a:endParaRPr lang="en-GB" dirty="0">
              <a:cs typeface="Calibri"/>
            </a:endParaRPr>
          </a:p>
          <a:p>
            <a:r>
              <a:rPr lang="en-GB" dirty="0"/>
              <a:t>Bottom Row</a:t>
            </a:r>
          </a:p>
          <a:p>
            <a:r>
              <a:rPr lang="en-GB" dirty="0"/>
              <a:t>From Left to Right:</a:t>
            </a:r>
          </a:p>
          <a:p>
            <a:r>
              <a:rPr lang="en-GB" dirty="0" err="1"/>
              <a:t>Iram</a:t>
            </a:r>
            <a:r>
              <a:rPr lang="en-GB" dirty="0"/>
              <a:t> Siraj - research the impact of home learning, staff training, quality, pedagogy, curriculum and assessment on young children's learning and development, particularly those children and families from vulnerable backgrounds.</a:t>
            </a:r>
            <a:endParaRPr lang="en-GB" dirty="0">
              <a:cs typeface="Calibri"/>
            </a:endParaRPr>
          </a:p>
          <a:p>
            <a:r>
              <a:rPr lang="en-GB" dirty="0"/>
              <a:t>Cathy Nutbrown - committed to finding ways of working 'with respect' with young children, and sees the concept of quality in the context of what it means to develop curriculum and pedagogy in the early years with the ambition of working in a climate of 'respectful education She is Editor-in-Chief of the Sage Journal of Early Childhood Research. </a:t>
            </a:r>
            <a:endParaRPr lang="en-GB" dirty="0">
              <a:cs typeface="Calibri"/>
            </a:endParaRPr>
          </a:p>
          <a:p>
            <a:r>
              <a:rPr lang="en-GB" dirty="0"/>
              <a:t>Carol Aubrey – Leadership and Management (author)</a:t>
            </a:r>
            <a:endParaRPr lang="en-GB" dirty="0">
              <a:cs typeface="Calibri"/>
            </a:endParaRPr>
          </a:p>
          <a:p>
            <a:endParaRPr lang="en-GB" dirty="0"/>
          </a:p>
          <a:p>
            <a:r>
              <a:rPr lang="en-GB" dirty="0"/>
              <a:t>I have listed these in particular as they will all be names you will come across during your research for this module.</a:t>
            </a:r>
          </a:p>
          <a:p>
            <a:endParaRPr lang="en-GB" dirty="0"/>
          </a:p>
          <a:p>
            <a:r>
              <a:rPr lang="en-GB" dirty="0"/>
              <a:t>Jillian Rodd – top middle</a:t>
            </a:r>
          </a:p>
          <a:p>
            <a:r>
              <a:rPr lang="en-GB" dirty="0"/>
              <a:t>Carol Aubrey bottom far right are both highly respected authors in Early Years Leadership</a:t>
            </a:r>
          </a:p>
          <a:p>
            <a:endParaRPr lang="en-GB" dirty="0"/>
          </a:p>
          <a:p>
            <a:r>
              <a:rPr lang="en-GB" dirty="0"/>
              <a:t>Consider if you had the opportunity to invite 3 leaders, any 3 leaders of your choice around for an evening meal: who would you choose???</a:t>
            </a:r>
          </a:p>
          <a:p>
            <a:endParaRPr lang="en-GB" dirty="0"/>
          </a:p>
        </p:txBody>
      </p:sp>
      <p:sp>
        <p:nvSpPr>
          <p:cNvPr id="4" name="Slide Number Placeholder 3"/>
          <p:cNvSpPr>
            <a:spLocks noGrp="1"/>
          </p:cNvSpPr>
          <p:nvPr>
            <p:ph type="sldNum" sz="quarter" idx="10"/>
          </p:nvPr>
        </p:nvSpPr>
        <p:spPr/>
        <p:txBody>
          <a:bodyPr/>
          <a:lstStyle/>
          <a:p>
            <a:fld id="{F15496C4-5ED8-4BF4-825F-9346C4CEF3CD}" type="slidenum">
              <a:rPr lang="en-GB" smtClean="0"/>
              <a:t>32</a:t>
            </a:fld>
            <a:endParaRPr lang="en-GB"/>
          </a:p>
        </p:txBody>
      </p:sp>
    </p:spTree>
    <p:extLst>
      <p:ext uri="{BB962C8B-B14F-4D97-AF65-F5344CB8AC3E}">
        <p14:creationId xmlns:p14="http://schemas.microsoft.com/office/powerpoint/2010/main" val="375196959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Does leadership require some kind of superpower?</a:t>
            </a:r>
          </a:p>
          <a:p>
            <a:endParaRPr lang="en-GB" dirty="0"/>
          </a:p>
          <a:p>
            <a:endParaRPr lang="en-GB" dirty="0">
              <a:cs typeface="Calibri"/>
            </a:endParaRPr>
          </a:p>
          <a:p>
            <a:r>
              <a:rPr lang="en-GB" b="1" dirty="0">
                <a:cs typeface="Calibri"/>
              </a:rPr>
              <a:t>Task – work in groups to complete the superhero badge template by filling in the different skills required for effective and inspiring  leadership. </a:t>
            </a:r>
            <a:endParaRPr lang="en-GB" b="1" dirty="0"/>
          </a:p>
        </p:txBody>
      </p:sp>
      <p:sp>
        <p:nvSpPr>
          <p:cNvPr id="4" name="Slide Number Placeholder 3"/>
          <p:cNvSpPr>
            <a:spLocks noGrp="1"/>
          </p:cNvSpPr>
          <p:nvPr>
            <p:ph type="sldNum" sz="quarter" idx="10"/>
          </p:nvPr>
        </p:nvSpPr>
        <p:spPr/>
        <p:txBody>
          <a:bodyPr/>
          <a:lstStyle/>
          <a:p>
            <a:fld id="{F15496C4-5ED8-4BF4-825F-9346C4CEF3CD}" type="slidenum">
              <a:rPr lang="en-GB" smtClean="0"/>
              <a:t>33</a:t>
            </a:fld>
            <a:endParaRPr lang="en-GB"/>
          </a:p>
        </p:txBody>
      </p:sp>
    </p:spTree>
    <p:extLst>
      <p:ext uri="{BB962C8B-B14F-4D97-AF65-F5344CB8AC3E}">
        <p14:creationId xmlns:p14="http://schemas.microsoft.com/office/powerpoint/2010/main" val="261686925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6 minute video</a:t>
            </a:r>
          </a:p>
        </p:txBody>
      </p:sp>
      <p:sp>
        <p:nvSpPr>
          <p:cNvPr id="4" name="Slide Number Placeholder 3"/>
          <p:cNvSpPr>
            <a:spLocks noGrp="1"/>
          </p:cNvSpPr>
          <p:nvPr>
            <p:ph type="sldNum" sz="quarter" idx="5"/>
          </p:nvPr>
        </p:nvSpPr>
        <p:spPr/>
        <p:txBody>
          <a:bodyPr/>
          <a:lstStyle/>
          <a:p>
            <a:fld id="{8A1E105F-8527-4319-AD10-2196F5B20ABD}" type="slidenum">
              <a:rPr lang="en-GB" smtClean="0"/>
              <a:t>34</a:t>
            </a:fld>
            <a:endParaRPr lang="en-GB"/>
          </a:p>
        </p:txBody>
      </p:sp>
    </p:spTree>
    <p:extLst>
      <p:ext uri="{BB962C8B-B14F-4D97-AF65-F5344CB8AC3E}">
        <p14:creationId xmlns:p14="http://schemas.microsoft.com/office/powerpoint/2010/main" val="203821088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15496C4-5ED8-4BF4-825F-9346C4CEF3CD}" type="slidenum">
              <a:rPr lang="en-GB" smtClean="0"/>
              <a:t>35</a:t>
            </a:fld>
            <a:endParaRPr lang="en-GB"/>
          </a:p>
        </p:txBody>
      </p:sp>
    </p:spTree>
    <p:extLst>
      <p:ext uri="{BB962C8B-B14F-4D97-AF65-F5344CB8AC3E}">
        <p14:creationId xmlns:p14="http://schemas.microsoft.com/office/powerpoint/2010/main" val="420496337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a:t>Do they require different styles; characteristics; competencies. </a:t>
            </a:r>
          </a:p>
          <a:p>
            <a:r>
              <a:rPr lang="en-GB" baseline="0" dirty="0"/>
              <a:t>Different Communication: type? Method? </a:t>
            </a:r>
          </a:p>
          <a:p>
            <a:r>
              <a:rPr lang="en-GB" baseline="0" dirty="0"/>
              <a:t>Consider Team building. Time management. Coaching, mentoring, supervision, appraisal. Staff development – role of manager?</a:t>
            </a:r>
          </a:p>
          <a:p>
            <a:r>
              <a:rPr lang="en-GB" baseline="0" dirty="0"/>
              <a:t>Why: vision, consistency- shared goals, inspiration… - for both?</a:t>
            </a:r>
          </a:p>
          <a:p>
            <a:endParaRPr lang="en-GB" dirty="0"/>
          </a:p>
          <a:p>
            <a:r>
              <a:rPr lang="en-GB" dirty="0"/>
              <a:t>Consider the types of strategies that may</a:t>
            </a:r>
            <a:r>
              <a:rPr lang="en-GB" baseline="0" dirty="0"/>
              <a:t> be needed to be a good leader.</a:t>
            </a:r>
          </a:p>
          <a:p>
            <a:endParaRPr lang="en-GB" baseline="0" dirty="0"/>
          </a:p>
          <a:p>
            <a:r>
              <a:rPr lang="en-GB" baseline="0" dirty="0"/>
              <a:t>Leader = vision</a:t>
            </a:r>
          </a:p>
          <a:p>
            <a:r>
              <a:rPr lang="en-GB" baseline="0" dirty="0"/>
              <a:t>Manager = tasks</a:t>
            </a:r>
          </a:p>
          <a:p>
            <a:r>
              <a:rPr lang="en-GB" baseline="0" dirty="0"/>
              <a:t>Could you be both??</a:t>
            </a:r>
            <a:endParaRPr lang="en-GB" dirty="0"/>
          </a:p>
        </p:txBody>
      </p:sp>
      <p:sp>
        <p:nvSpPr>
          <p:cNvPr id="4" name="Slide Number Placeholder 3"/>
          <p:cNvSpPr>
            <a:spLocks noGrp="1"/>
          </p:cNvSpPr>
          <p:nvPr>
            <p:ph type="sldNum" sz="quarter" idx="10"/>
          </p:nvPr>
        </p:nvSpPr>
        <p:spPr/>
        <p:txBody>
          <a:bodyPr/>
          <a:lstStyle/>
          <a:p>
            <a:fld id="{F15496C4-5ED8-4BF4-825F-9346C4CEF3CD}" type="slidenum">
              <a:rPr lang="en-GB" smtClean="0"/>
              <a:t>36</a:t>
            </a:fld>
            <a:endParaRPr lang="en-GB"/>
          </a:p>
        </p:txBody>
      </p:sp>
    </p:spTree>
    <p:extLst>
      <p:ext uri="{BB962C8B-B14F-4D97-AF65-F5344CB8AC3E}">
        <p14:creationId xmlns:p14="http://schemas.microsoft.com/office/powerpoint/2010/main" val="375900536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Sir Ken Robinson died in August 2020 at the age of 70 years.</a:t>
            </a:r>
          </a:p>
          <a:p>
            <a:endParaRPr lang="en-GB" dirty="0"/>
          </a:p>
          <a:p>
            <a:r>
              <a:rPr lang="en-GB" dirty="0"/>
              <a:t>Here in this recording (made 6 years ago) – he speaks about the differences between Leadership and Management </a:t>
            </a:r>
            <a:endParaRPr lang="en-GB" dirty="0">
              <a:cs typeface="Calibri"/>
            </a:endParaRPr>
          </a:p>
          <a:p>
            <a:r>
              <a:rPr lang="en-GB" dirty="0"/>
              <a:t>Leaders - providing a vision for that organisation – a sense of direction – to inspire the workforce</a:t>
            </a:r>
          </a:p>
          <a:p>
            <a:r>
              <a:rPr lang="en-GB" dirty="0"/>
              <a:t>Managers he describes as being very different – they make sure things work </a:t>
            </a:r>
          </a:p>
          <a:p>
            <a:endParaRPr lang="en-GB" dirty="0"/>
          </a:p>
          <a:p>
            <a:r>
              <a:rPr lang="en-GB" dirty="0"/>
              <a:t>This is well worth a watch – advise students to take the time to watch this or watch in lecture if you have time (5 mins)</a:t>
            </a:r>
          </a:p>
          <a:p>
            <a:endParaRPr lang="en-GB" dirty="0"/>
          </a:p>
        </p:txBody>
      </p:sp>
      <p:sp>
        <p:nvSpPr>
          <p:cNvPr id="4" name="Slide Number Placeholder 3"/>
          <p:cNvSpPr>
            <a:spLocks noGrp="1"/>
          </p:cNvSpPr>
          <p:nvPr>
            <p:ph type="sldNum" sz="quarter" idx="10"/>
          </p:nvPr>
        </p:nvSpPr>
        <p:spPr/>
        <p:txBody>
          <a:bodyPr/>
          <a:lstStyle/>
          <a:p>
            <a:fld id="{F15496C4-5ED8-4BF4-825F-9346C4CEF3CD}" type="slidenum">
              <a:rPr lang="en-GB" smtClean="0"/>
              <a:t>37</a:t>
            </a:fld>
            <a:endParaRPr lang="en-GB"/>
          </a:p>
        </p:txBody>
      </p:sp>
    </p:spTree>
    <p:extLst>
      <p:ext uri="{BB962C8B-B14F-4D97-AF65-F5344CB8AC3E}">
        <p14:creationId xmlns:p14="http://schemas.microsoft.com/office/powerpoint/2010/main" val="339539286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Authors: </a:t>
            </a:r>
          </a:p>
          <a:p>
            <a:endParaRPr lang="en-GB" dirty="0"/>
          </a:p>
          <a:p>
            <a:r>
              <a:rPr lang="en-GB" dirty="0"/>
              <a:t>Debbie Garvey- leadership, mentoring and team building</a:t>
            </a:r>
            <a:endParaRPr lang="en-GB" dirty="0">
              <a:cs typeface="Calibri"/>
            </a:endParaRPr>
          </a:p>
          <a:p>
            <a:endParaRPr lang="en-GB" dirty="0">
              <a:cs typeface="Calibri"/>
            </a:endParaRPr>
          </a:p>
          <a:p>
            <a:r>
              <a:rPr lang="en-GB" dirty="0" err="1">
                <a:cs typeface="Calibri"/>
              </a:rPr>
              <a:t>Cambell</a:t>
            </a:r>
            <a:r>
              <a:rPr lang="en-GB" dirty="0">
                <a:cs typeface="Calibri"/>
              </a:rPr>
              <a:t>-Barr and Leeson – quality and leadership in the early years </a:t>
            </a:r>
          </a:p>
          <a:p>
            <a:endParaRPr lang="en-GB" dirty="0"/>
          </a:p>
        </p:txBody>
      </p:sp>
      <p:sp>
        <p:nvSpPr>
          <p:cNvPr id="4" name="Slide Number Placeholder 3"/>
          <p:cNvSpPr>
            <a:spLocks noGrp="1"/>
          </p:cNvSpPr>
          <p:nvPr>
            <p:ph type="sldNum" sz="quarter" idx="10"/>
          </p:nvPr>
        </p:nvSpPr>
        <p:spPr/>
        <p:txBody>
          <a:bodyPr/>
          <a:lstStyle/>
          <a:p>
            <a:fld id="{F15496C4-5ED8-4BF4-825F-9346C4CEF3CD}" type="slidenum">
              <a:rPr lang="en-GB" smtClean="0"/>
              <a:t>38</a:t>
            </a:fld>
            <a:endParaRPr lang="en-GB"/>
          </a:p>
        </p:txBody>
      </p:sp>
    </p:spTree>
    <p:extLst>
      <p:ext uri="{BB962C8B-B14F-4D97-AF65-F5344CB8AC3E}">
        <p14:creationId xmlns:p14="http://schemas.microsoft.com/office/powerpoint/2010/main" val="108349645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15496C4-5ED8-4BF4-825F-9346C4CEF3CD}" type="slidenum">
              <a:rPr lang="en-GB" smtClean="0"/>
              <a:t>39</a:t>
            </a:fld>
            <a:endParaRPr lang="en-GB"/>
          </a:p>
        </p:txBody>
      </p:sp>
    </p:spTree>
    <p:extLst>
      <p:ext uri="{BB962C8B-B14F-4D97-AF65-F5344CB8AC3E}">
        <p14:creationId xmlns:p14="http://schemas.microsoft.com/office/powerpoint/2010/main" val="168280258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Thoughts? </a:t>
            </a:r>
          </a:p>
        </p:txBody>
      </p:sp>
      <p:sp>
        <p:nvSpPr>
          <p:cNvPr id="4" name="Slide Number Placeholder 3"/>
          <p:cNvSpPr>
            <a:spLocks noGrp="1"/>
          </p:cNvSpPr>
          <p:nvPr>
            <p:ph type="sldNum" sz="quarter" idx="5"/>
          </p:nvPr>
        </p:nvSpPr>
        <p:spPr/>
        <p:txBody>
          <a:bodyPr/>
          <a:lstStyle/>
          <a:p>
            <a:fld id="{F15496C4-5ED8-4BF4-825F-9346C4CEF3CD}" type="slidenum">
              <a:rPr lang="en-GB" smtClean="0"/>
              <a:t>40</a:t>
            </a:fld>
            <a:endParaRPr lang="en-GB"/>
          </a:p>
        </p:txBody>
      </p:sp>
    </p:spTree>
    <p:extLst>
      <p:ext uri="{BB962C8B-B14F-4D97-AF65-F5344CB8AC3E}">
        <p14:creationId xmlns:p14="http://schemas.microsoft.com/office/powerpoint/2010/main" val="362660455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Karen John – Holding the Baby Chapter (same chapter) </a:t>
            </a:r>
          </a:p>
          <a:p>
            <a:endParaRPr lang="en-GB" dirty="0"/>
          </a:p>
          <a:p>
            <a:r>
              <a:rPr lang="en-GB" dirty="0"/>
              <a:t>Margy Whalley, Karen John, Patrick Whitaker, Elizabeth Klavins, </a:t>
            </a:r>
            <a:r>
              <a:rPr lang="en-GB" dirty="0" err="1"/>
              <a:t>Chrisitne</a:t>
            </a:r>
            <a:r>
              <a:rPr lang="en-GB" dirty="0"/>
              <a:t> Parker and Julie </a:t>
            </a:r>
            <a:r>
              <a:rPr lang="en-GB" dirty="0" err="1"/>
              <a:t>Vaggers</a:t>
            </a:r>
            <a:endParaRPr lang="en-GB" dirty="0"/>
          </a:p>
          <a:p>
            <a:endParaRPr lang="en-GB" dirty="0"/>
          </a:p>
          <a:p>
            <a:r>
              <a:rPr lang="en-GB" dirty="0"/>
              <a:t>NPQICL</a:t>
            </a:r>
          </a:p>
          <a:p>
            <a:r>
              <a:rPr lang="en-GB" dirty="0"/>
              <a:t>National Professional Qualification for Integrated Centre Leadership</a:t>
            </a:r>
          </a:p>
          <a:p>
            <a:endParaRPr lang="en-GB" dirty="0"/>
          </a:p>
          <a:p>
            <a:r>
              <a:rPr lang="en-GB" dirty="0"/>
              <a:t>Intrapersonal – </a:t>
            </a:r>
            <a:r>
              <a:rPr lang="en-GB" sz="1200" b="0" i="0" kern="1200" dirty="0">
                <a:solidFill>
                  <a:schemeClr val="tx1"/>
                </a:solidFill>
                <a:effectLst/>
                <a:latin typeface="+mn-lt"/>
                <a:ea typeface="+mn-ea"/>
                <a:cs typeface="+mn-cs"/>
              </a:rPr>
              <a:t>The definition of </a:t>
            </a:r>
            <a:r>
              <a:rPr lang="en-GB" sz="1200" b="1" i="0" kern="1200" dirty="0">
                <a:solidFill>
                  <a:schemeClr val="tx1"/>
                </a:solidFill>
                <a:effectLst/>
                <a:latin typeface="+mn-lt"/>
                <a:ea typeface="+mn-ea"/>
                <a:cs typeface="+mn-cs"/>
              </a:rPr>
              <a:t>intrapersonal</a:t>
            </a:r>
            <a:r>
              <a:rPr lang="en-GB" sz="1200" b="0" i="0" kern="1200" dirty="0">
                <a:solidFill>
                  <a:schemeClr val="tx1"/>
                </a:solidFill>
                <a:effectLst/>
                <a:latin typeface="+mn-lt"/>
                <a:ea typeface="+mn-ea"/>
                <a:cs typeface="+mn-cs"/>
              </a:rPr>
              <a:t> is something that exists within one person. An </a:t>
            </a:r>
            <a:r>
              <a:rPr lang="en-GB" sz="1200" b="1" i="0" kern="1200" dirty="0">
                <a:solidFill>
                  <a:schemeClr val="tx1"/>
                </a:solidFill>
                <a:effectLst/>
                <a:latin typeface="+mn-lt"/>
                <a:ea typeface="+mn-ea"/>
                <a:cs typeface="+mn-cs"/>
              </a:rPr>
              <a:t>example</a:t>
            </a:r>
            <a:r>
              <a:rPr lang="en-GB" sz="1200" b="0" i="0" kern="1200" dirty="0">
                <a:solidFill>
                  <a:schemeClr val="tx1"/>
                </a:solidFill>
                <a:effectLst/>
                <a:latin typeface="+mn-lt"/>
                <a:ea typeface="+mn-ea"/>
                <a:cs typeface="+mn-cs"/>
              </a:rPr>
              <a:t> of </a:t>
            </a:r>
            <a:r>
              <a:rPr lang="en-GB" sz="1200" b="1" i="0" kern="1200" dirty="0">
                <a:solidFill>
                  <a:schemeClr val="tx1"/>
                </a:solidFill>
                <a:effectLst/>
                <a:latin typeface="+mn-lt"/>
                <a:ea typeface="+mn-ea"/>
                <a:cs typeface="+mn-cs"/>
              </a:rPr>
              <a:t>intrapersonal</a:t>
            </a:r>
            <a:r>
              <a:rPr lang="en-GB" sz="1200" b="0" i="0" kern="1200" dirty="0">
                <a:solidFill>
                  <a:schemeClr val="tx1"/>
                </a:solidFill>
                <a:effectLst/>
                <a:latin typeface="+mn-lt"/>
                <a:ea typeface="+mn-ea"/>
                <a:cs typeface="+mn-cs"/>
              </a:rPr>
              <a:t> is someone having awareness of how they affect the world around them. </a:t>
            </a:r>
            <a:endParaRPr lang="en-GB" dirty="0"/>
          </a:p>
          <a:p>
            <a:endParaRPr lang="en-GB" dirty="0"/>
          </a:p>
          <a:p>
            <a:r>
              <a:rPr lang="en-GB" dirty="0"/>
              <a:t>Interpersonal  - this involves having a range of skills and attributes or traits – dispositions </a:t>
            </a:r>
          </a:p>
          <a:p>
            <a:r>
              <a:rPr lang="en-GB" sz="1200" b="0" i="0" kern="1200" dirty="0">
                <a:solidFill>
                  <a:schemeClr val="tx1"/>
                </a:solidFill>
                <a:effectLst/>
                <a:latin typeface="+mn-lt"/>
                <a:ea typeface="+mn-ea"/>
                <a:cs typeface="+mn-cs"/>
              </a:rPr>
              <a:t>Active listening.</a:t>
            </a:r>
          </a:p>
          <a:p>
            <a:r>
              <a:rPr lang="en-GB" sz="1200" b="0" i="0" kern="1200" dirty="0">
                <a:solidFill>
                  <a:schemeClr val="tx1"/>
                </a:solidFill>
                <a:effectLst/>
                <a:latin typeface="+mn-lt"/>
                <a:ea typeface="+mn-ea"/>
                <a:cs typeface="+mn-cs"/>
              </a:rPr>
              <a:t>Teamwork.</a:t>
            </a:r>
          </a:p>
          <a:p>
            <a:r>
              <a:rPr lang="en-GB" sz="1200" b="0" i="0" kern="1200" dirty="0">
                <a:solidFill>
                  <a:schemeClr val="tx1"/>
                </a:solidFill>
                <a:effectLst/>
                <a:latin typeface="+mn-lt"/>
                <a:ea typeface="+mn-ea"/>
                <a:cs typeface="+mn-cs"/>
              </a:rPr>
              <a:t>Responsibility.</a:t>
            </a:r>
          </a:p>
          <a:p>
            <a:r>
              <a:rPr lang="en-GB" sz="1200" b="0" i="0" kern="1200" dirty="0">
                <a:solidFill>
                  <a:schemeClr val="tx1"/>
                </a:solidFill>
                <a:effectLst/>
                <a:latin typeface="+mn-lt"/>
                <a:ea typeface="+mn-ea"/>
                <a:cs typeface="+mn-cs"/>
              </a:rPr>
              <a:t>Dependability.</a:t>
            </a:r>
          </a:p>
          <a:p>
            <a:r>
              <a:rPr lang="en-GB" sz="1200" b="0" i="0" kern="1200" dirty="0">
                <a:solidFill>
                  <a:schemeClr val="tx1"/>
                </a:solidFill>
                <a:effectLst/>
                <a:latin typeface="+mn-lt"/>
                <a:ea typeface="+mn-ea"/>
                <a:cs typeface="+mn-cs"/>
              </a:rPr>
              <a:t>Leadership.</a:t>
            </a:r>
          </a:p>
          <a:p>
            <a:r>
              <a:rPr lang="en-GB" sz="1200" b="0" i="0" kern="1200" dirty="0">
                <a:solidFill>
                  <a:schemeClr val="tx1"/>
                </a:solidFill>
                <a:effectLst/>
                <a:latin typeface="+mn-lt"/>
                <a:ea typeface="+mn-ea"/>
                <a:cs typeface="+mn-cs"/>
              </a:rPr>
              <a:t>Motivation.</a:t>
            </a:r>
          </a:p>
          <a:p>
            <a:r>
              <a:rPr lang="en-GB" sz="1200" b="0" i="0" kern="1200" dirty="0">
                <a:solidFill>
                  <a:schemeClr val="tx1"/>
                </a:solidFill>
                <a:effectLst/>
                <a:latin typeface="+mn-lt"/>
                <a:ea typeface="+mn-ea"/>
                <a:cs typeface="+mn-cs"/>
              </a:rPr>
              <a:t>Flexibility.</a:t>
            </a:r>
          </a:p>
          <a:p>
            <a:r>
              <a:rPr lang="en-GB" sz="1200" b="0" i="0" kern="1200" dirty="0">
                <a:solidFill>
                  <a:schemeClr val="tx1"/>
                </a:solidFill>
                <a:effectLst/>
                <a:latin typeface="+mn-lt"/>
                <a:ea typeface="+mn-ea"/>
                <a:cs typeface="+mn-cs"/>
              </a:rPr>
              <a:t>Patience.</a:t>
            </a:r>
          </a:p>
          <a:p>
            <a:endParaRPr lang="en-GB" dirty="0"/>
          </a:p>
        </p:txBody>
      </p:sp>
      <p:sp>
        <p:nvSpPr>
          <p:cNvPr id="4" name="Slide Number Placeholder 3"/>
          <p:cNvSpPr>
            <a:spLocks noGrp="1"/>
          </p:cNvSpPr>
          <p:nvPr>
            <p:ph type="sldNum" sz="quarter" idx="10"/>
          </p:nvPr>
        </p:nvSpPr>
        <p:spPr/>
        <p:txBody>
          <a:bodyPr/>
          <a:lstStyle/>
          <a:p>
            <a:fld id="{F15496C4-5ED8-4BF4-825F-9346C4CEF3CD}" type="slidenum">
              <a:rPr lang="en-GB" smtClean="0"/>
              <a:t>42</a:t>
            </a:fld>
            <a:endParaRPr lang="en-GB"/>
          </a:p>
        </p:txBody>
      </p:sp>
    </p:spTree>
    <p:extLst>
      <p:ext uri="{BB962C8B-B14F-4D97-AF65-F5344CB8AC3E}">
        <p14:creationId xmlns:p14="http://schemas.microsoft.com/office/powerpoint/2010/main" val="263530017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Freud, Klein, Winnicott</a:t>
            </a:r>
          </a:p>
          <a:p>
            <a:endParaRPr lang="en-GB" dirty="0"/>
          </a:p>
          <a:p>
            <a:r>
              <a:rPr lang="en-GB" b="1" dirty="0"/>
              <a:t>So consider the significance of our psychology, our minds, our behaviour.</a:t>
            </a:r>
          </a:p>
          <a:p>
            <a:endParaRPr lang="en-GB" dirty="0"/>
          </a:p>
          <a:p>
            <a:r>
              <a:rPr lang="en-GB" dirty="0"/>
              <a:t>How we behave  - why we behave the way we do.</a:t>
            </a:r>
          </a:p>
          <a:p>
            <a:endParaRPr lang="en-GB" dirty="0"/>
          </a:p>
          <a:p>
            <a:r>
              <a:rPr lang="en-GB" dirty="0"/>
              <a:t>Do we surprise ourselves at the way in which we behave sometimes?</a:t>
            </a:r>
          </a:p>
          <a:p>
            <a:endParaRPr lang="en-GB" dirty="0"/>
          </a:p>
          <a:p>
            <a:r>
              <a:rPr lang="en-GB" dirty="0"/>
              <a:t>Adler – the search for glory</a:t>
            </a:r>
          </a:p>
          <a:p>
            <a:endParaRPr lang="en-GB" dirty="0"/>
          </a:p>
          <a:p>
            <a:r>
              <a:rPr lang="en-GB" dirty="0"/>
              <a:t>When we look at today’s leaders – is this what we see? </a:t>
            </a:r>
          </a:p>
          <a:p>
            <a:endParaRPr lang="en-GB" dirty="0"/>
          </a:p>
        </p:txBody>
      </p:sp>
      <p:sp>
        <p:nvSpPr>
          <p:cNvPr id="4" name="Slide Number Placeholder 3"/>
          <p:cNvSpPr>
            <a:spLocks noGrp="1"/>
          </p:cNvSpPr>
          <p:nvPr>
            <p:ph type="sldNum" sz="quarter" idx="10"/>
          </p:nvPr>
        </p:nvSpPr>
        <p:spPr/>
        <p:txBody>
          <a:bodyPr/>
          <a:lstStyle/>
          <a:p>
            <a:fld id="{F15496C4-5ED8-4BF4-825F-9346C4CEF3CD}" type="slidenum">
              <a:rPr lang="en-GB" smtClean="0"/>
              <a:t>43</a:t>
            </a:fld>
            <a:endParaRPr lang="en-GB"/>
          </a:p>
        </p:txBody>
      </p:sp>
    </p:spTree>
    <p:extLst>
      <p:ext uri="{BB962C8B-B14F-4D97-AF65-F5344CB8AC3E}">
        <p14:creationId xmlns:p14="http://schemas.microsoft.com/office/powerpoint/2010/main" val="197234174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A1E105F-8527-4319-AD10-2196F5B20ABD}" type="slidenum">
              <a:rPr lang="en-GB" smtClean="0"/>
              <a:t>44</a:t>
            </a:fld>
            <a:endParaRPr lang="en-GB"/>
          </a:p>
        </p:txBody>
      </p:sp>
    </p:spTree>
    <p:extLst>
      <p:ext uri="{BB962C8B-B14F-4D97-AF65-F5344CB8AC3E}">
        <p14:creationId xmlns:p14="http://schemas.microsoft.com/office/powerpoint/2010/main" val="69262557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Peter Northouse (2010)</a:t>
            </a:r>
          </a:p>
          <a:p>
            <a:endParaRPr lang="en-GB" dirty="0"/>
          </a:p>
          <a:p>
            <a:r>
              <a:rPr lang="en-GB" dirty="0"/>
              <a:t>What happens when the power is abused?</a:t>
            </a:r>
          </a:p>
          <a:p>
            <a:endParaRPr lang="en-GB" dirty="0"/>
          </a:p>
          <a:p>
            <a:r>
              <a:rPr lang="en-GB" dirty="0"/>
              <a:t>Leaders need followers and followers need leaders</a:t>
            </a:r>
          </a:p>
          <a:p>
            <a:endParaRPr lang="en-GB" dirty="0"/>
          </a:p>
        </p:txBody>
      </p:sp>
      <p:sp>
        <p:nvSpPr>
          <p:cNvPr id="4" name="Slide Number Placeholder 3"/>
          <p:cNvSpPr>
            <a:spLocks noGrp="1"/>
          </p:cNvSpPr>
          <p:nvPr>
            <p:ph type="sldNum" sz="quarter" idx="10"/>
          </p:nvPr>
        </p:nvSpPr>
        <p:spPr/>
        <p:txBody>
          <a:bodyPr/>
          <a:lstStyle/>
          <a:p>
            <a:fld id="{F15496C4-5ED8-4BF4-825F-9346C4CEF3CD}" type="slidenum">
              <a:rPr lang="en-GB" smtClean="0"/>
              <a:t>45</a:t>
            </a:fld>
            <a:endParaRPr lang="en-GB"/>
          </a:p>
        </p:txBody>
      </p:sp>
    </p:spTree>
    <p:extLst>
      <p:ext uri="{BB962C8B-B14F-4D97-AF65-F5344CB8AC3E}">
        <p14:creationId xmlns:p14="http://schemas.microsoft.com/office/powerpoint/2010/main" val="239659525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what characteristics/competencies do effective leaders and managers need?</a:t>
            </a:r>
          </a:p>
          <a:p>
            <a:r>
              <a:rPr lang="en-GB" dirty="0"/>
              <a:t>Include everyone in the decision making process</a:t>
            </a:r>
          </a:p>
          <a:p>
            <a:endParaRPr lang="en-GB" dirty="0"/>
          </a:p>
          <a:p>
            <a:r>
              <a:rPr lang="en-GB" dirty="0"/>
              <a:t>DIALOGUE with children, staff, parents, professionals – a sharing of good practice and transparency.</a:t>
            </a:r>
          </a:p>
          <a:p>
            <a:endParaRPr lang="en-GB" dirty="0"/>
          </a:p>
          <a:p>
            <a:r>
              <a:rPr lang="en-GB" dirty="0"/>
              <a:t>A good leader will take responsibility/protect/shoulder blame if necessary/support/back you up/be a role model</a:t>
            </a:r>
          </a:p>
          <a:p>
            <a:endParaRPr lang="en-GB" dirty="0"/>
          </a:p>
          <a:p>
            <a:r>
              <a:rPr lang="en-GB" dirty="0"/>
              <a:t>Share the good news – CELEBRATE achievements </a:t>
            </a:r>
          </a:p>
          <a:p>
            <a:endParaRPr lang="en-GB" dirty="0"/>
          </a:p>
          <a:p>
            <a:r>
              <a:rPr lang="en-GB" dirty="0"/>
              <a:t>Encourage CPD of all staff whatever their interests?</a:t>
            </a:r>
          </a:p>
          <a:p>
            <a:r>
              <a:rPr lang="en-GB" dirty="0"/>
              <a:t>Let’s consider what these could be? </a:t>
            </a:r>
          </a:p>
          <a:p>
            <a:r>
              <a:rPr lang="en-GB" dirty="0"/>
              <a:t>Additional needs/outdoors/creativity/music/play specialists/safeguarding/mindfulness.</a:t>
            </a:r>
          </a:p>
          <a:p>
            <a:r>
              <a:rPr lang="en-GB" dirty="0"/>
              <a:t>Consider if you have a team with all these skills how this adds VALUE and brings QUALITY to your setting. </a:t>
            </a:r>
          </a:p>
          <a:p>
            <a:endParaRPr lang="en-GB" dirty="0"/>
          </a:p>
        </p:txBody>
      </p:sp>
      <p:sp>
        <p:nvSpPr>
          <p:cNvPr id="4" name="Slide Number Placeholder 3"/>
          <p:cNvSpPr>
            <a:spLocks noGrp="1"/>
          </p:cNvSpPr>
          <p:nvPr>
            <p:ph type="sldNum" sz="quarter" idx="10"/>
          </p:nvPr>
        </p:nvSpPr>
        <p:spPr/>
        <p:txBody>
          <a:bodyPr/>
          <a:lstStyle/>
          <a:p>
            <a:fld id="{F15496C4-5ED8-4BF4-825F-9346C4CEF3CD}" type="slidenum">
              <a:rPr lang="en-GB" smtClean="0"/>
              <a:t>46</a:t>
            </a:fld>
            <a:endParaRPr lang="en-GB"/>
          </a:p>
        </p:txBody>
      </p:sp>
    </p:spTree>
    <p:extLst>
      <p:ext uri="{BB962C8B-B14F-4D97-AF65-F5344CB8AC3E}">
        <p14:creationId xmlns:p14="http://schemas.microsoft.com/office/powerpoint/2010/main" val="342136730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could these new methods be?</a:t>
            </a:r>
          </a:p>
          <a:p>
            <a:endParaRPr lang="en-GB" dirty="0"/>
          </a:p>
          <a:p>
            <a:r>
              <a:rPr lang="en-GB" dirty="0"/>
              <a:t>Lead by example – a good leader should always be prepared to do all that staff do and more – getting their hands dirty too!!!</a:t>
            </a:r>
          </a:p>
          <a:p>
            <a:endParaRPr lang="en-GB" dirty="0"/>
          </a:p>
          <a:p>
            <a:r>
              <a:rPr lang="en-GB" dirty="0"/>
              <a:t>Communication – how important is this? Can leaders be bad communicators? Provide examples? Not sharing crucial / important information can place staff in difficult/awkward situations/can be </a:t>
            </a:r>
          </a:p>
          <a:p>
            <a:endParaRPr lang="en-GB" dirty="0"/>
          </a:p>
          <a:p>
            <a:r>
              <a:rPr lang="en-GB" dirty="0"/>
              <a:t>Approachable – do you feel you can go to your leader at any time?</a:t>
            </a:r>
          </a:p>
          <a:p>
            <a:r>
              <a:rPr lang="en-GB" dirty="0"/>
              <a:t>Consider an open door policy – what does this actually mean?? </a:t>
            </a:r>
          </a:p>
          <a:p>
            <a:endParaRPr lang="en-GB" dirty="0"/>
          </a:p>
          <a:p>
            <a:r>
              <a:rPr lang="en-GB" dirty="0"/>
              <a:t>Labelling staff – favouritism / breaking confidentiality – sharing personal issues with others. Breaking the One rule for all Rule!!! </a:t>
            </a:r>
          </a:p>
          <a:p>
            <a:endParaRPr lang="en-GB" dirty="0"/>
          </a:p>
          <a:p>
            <a:r>
              <a:rPr lang="en-GB" dirty="0"/>
              <a:t>What could the implications of these issues be?</a:t>
            </a:r>
          </a:p>
          <a:p>
            <a:endParaRPr lang="en-GB" dirty="0"/>
          </a:p>
        </p:txBody>
      </p:sp>
      <p:sp>
        <p:nvSpPr>
          <p:cNvPr id="4" name="Slide Number Placeholder 3"/>
          <p:cNvSpPr>
            <a:spLocks noGrp="1"/>
          </p:cNvSpPr>
          <p:nvPr>
            <p:ph type="sldNum" sz="quarter" idx="10"/>
          </p:nvPr>
        </p:nvSpPr>
        <p:spPr/>
        <p:txBody>
          <a:bodyPr/>
          <a:lstStyle/>
          <a:p>
            <a:fld id="{F15496C4-5ED8-4BF4-825F-9346C4CEF3CD}" type="slidenum">
              <a:rPr lang="en-GB" smtClean="0"/>
              <a:t>47</a:t>
            </a:fld>
            <a:endParaRPr lang="en-GB"/>
          </a:p>
        </p:txBody>
      </p:sp>
    </p:spTree>
    <p:extLst>
      <p:ext uri="{BB962C8B-B14F-4D97-AF65-F5344CB8AC3E}">
        <p14:creationId xmlns:p14="http://schemas.microsoft.com/office/powerpoint/2010/main" val="135071451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Have students experienced this in their personal and professional lives?</a:t>
            </a:r>
          </a:p>
          <a:p>
            <a:endParaRPr lang="en-GB" dirty="0"/>
          </a:p>
          <a:p>
            <a:r>
              <a:rPr lang="en-GB" dirty="0"/>
              <a:t>This small study looked at the difference in efficacy between informal and formal leaders. It looked at a range of variables over six areas; shared vision, communication, relationships, community, guidance and character. All six areas showed a significant difference between informal and formal leaders with the informal leaders scoring higher in all six areas. Of the 161 variables, 54% showed a significant difference in formal and informal leaders and all but 4 of these showed informal leaders scored higher than formal leaders?</a:t>
            </a:r>
          </a:p>
          <a:p>
            <a:endParaRPr lang="en-GB" dirty="0"/>
          </a:p>
          <a:p>
            <a:r>
              <a:rPr lang="en-GB" dirty="0"/>
              <a:t>Discuss this? </a:t>
            </a:r>
          </a:p>
          <a:p>
            <a:endParaRPr lang="en-GB" dirty="0"/>
          </a:p>
          <a:p>
            <a:r>
              <a:rPr lang="en-GB" dirty="0"/>
              <a:t>Article on Moodle</a:t>
            </a:r>
          </a:p>
          <a:p>
            <a:endParaRPr lang="en-GB" dirty="0"/>
          </a:p>
        </p:txBody>
      </p:sp>
      <p:sp>
        <p:nvSpPr>
          <p:cNvPr id="4" name="Slide Number Placeholder 3"/>
          <p:cNvSpPr>
            <a:spLocks noGrp="1"/>
          </p:cNvSpPr>
          <p:nvPr>
            <p:ph type="sldNum" sz="quarter" idx="5"/>
          </p:nvPr>
        </p:nvSpPr>
        <p:spPr/>
        <p:txBody>
          <a:bodyPr/>
          <a:lstStyle/>
          <a:p>
            <a:fld id="{8A1E105F-8527-4319-AD10-2196F5B20ABD}" type="slidenum">
              <a:rPr lang="en-GB" smtClean="0"/>
              <a:t>48</a:t>
            </a:fld>
            <a:endParaRPr lang="en-GB"/>
          </a:p>
        </p:txBody>
      </p:sp>
    </p:spTree>
    <p:extLst>
      <p:ext uri="{BB962C8B-B14F-4D97-AF65-F5344CB8AC3E}">
        <p14:creationId xmlns:p14="http://schemas.microsoft.com/office/powerpoint/2010/main" val="115822651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Remember the slide previously:  management is doing things right, and leadership is doing the right things.</a:t>
            </a:r>
          </a:p>
          <a:p>
            <a:r>
              <a:rPr lang="en-GB" dirty="0"/>
              <a:t>So is management the efficiency of the setting and leadership the effectiveness of the setting? </a:t>
            </a:r>
          </a:p>
        </p:txBody>
      </p:sp>
      <p:sp>
        <p:nvSpPr>
          <p:cNvPr id="4" name="Slide Number Placeholder 3"/>
          <p:cNvSpPr>
            <a:spLocks noGrp="1"/>
          </p:cNvSpPr>
          <p:nvPr>
            <p:ph type="sldNum" sz="quarter" idx="5"/>
          </p:nvPr>
        </p:nvSpPr>
        <p:spPr/>
        <p:txBody>
          <a:bodyPr/>
          <a:lstStyle/>
          <a:p>
            <a:fld id="{F15496C4-5ED8-4BF4-825F-9346C4CEF3CD}" type="slidenum">
              <a:rPr lang="en-GB" smtClean="0"/>
              <a:t>49</a:t>
            </a:fld>
            <a:endParaRPr lang="en-GB"/>
          </a:p>
        </p:txBody>
      </p:sp>
    </p:spTree>
    <p:extLst>
      <p:ext uri="{BB962C8B-B14F-4D97-AF65-F5344CB8AC3E}">
        <p14:creationId xmlns:p14="http://schemas.microsoft.com/office/powerpoint/2010/main" val="392442184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dirty="0"/>
              <a:t>Are there different styles of leadership? What do you think are the </a:t>
            </a:r>
            <a:r>
              <a:rPr lang="en-GB" b="0"/>
              <a:t>different styles? </a:t>
            </a:r>
            <a:endParaRPr lang="en-GB" b="0" dirty="0"/>
          </a:p>
        </p:txBody>
      </p:sp>
      <p:sp>
        <p:nvSpPr>
          <p:cNvPr id="4" name="Slide Number Placeholder 3"/>
          <p:cNvSpPr>
            <a:spLocks noGrp="1"/>
          </p:cNvSpPr>
          <p:nvPr>
            <p:ph type="sldNum" sz="quarter" idx="10"/>
          </p:nvPr>
        </p:nvSpPr>
        <p:spPr/>
        <p:txBody>
          <a:bodyPr/>
          <a:lstStyle/>
          <a:p>
            <a:fld id="{F15496C4-5ED8-4BF4-825F-9346C4CEF3CD}" type="slidenum">
              <a:rPr lang="en-GB" smtClean="0"/>
              <a:t>50</a:t>
            </a:fld>
            <a:endParaRPr lang="en-GB"/>
          </a:p>
        </p:txBody>
      </p:sp>
    </p:spTree>
    <p:extLst>
      <p:ext uri="{BB962C8B-B14F-4D97-AF65-F5344CB8AC3E}">
        <p14:creationId xmlns:p14="http://schemas.microsoft.com/office/powerpoint/2010/main" val="221554324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Flip chart or discussion: </a:t>
            </a:r>
          </a:p>
          <a:p>
            <a:r>
              <a:rPr lang="en-GB" dirty="0"/>
              <a:t>Autocratic (ALAN SUGAR), Democratic? Laissez Faire? </a:t>
            </a:r>
          </a:p>
          <a:p>
            <a:r>
              <a:rPr lang="en-GB" dirty="0"/>
              <a:t>Next week – Begin with Kurt Lewin’s leadership styles of 1939</a:t>
            </a:r>
          </a:p>
          <a:p>
            <a:endParaRPr lang="en-GB" baseline="0" dirty="0"/>
          </a:p>
          <a:p>
            <a:r>
              <a:rPr lang="en-GB" baseline="0" dirty="0"/>
              <a:t>What is your leadership style?? – Handout.</a:t>
            </a:r>
          </a:p>
          <a:p>
            <a:endParaRPr lang="en-GB" baseline="0" dirty="0"/>
          </a:p>
          <a:p>
            <a:r>
              <a:rPr lang="en-GB" baseline="0" dirty="0"/>
              <a:t>By next week complete one or both of the leadership styles questionnaire on Moodle – just out of interest for you to establish the style that you scored highest against. </a:t>
            </a:r>
          </a:p>
          <a:p>
            <a:r>
              <a:rPr lang="en-GB" baseline="0" dirty="0"/>
              <a:t>By next week – I would like to find out how you all felt after this?  Were you surprised by this?</a:t>
            </a:r>
          </a:p>
          <a:p>
            <a:endParaRPr lang="en-GB" b="1" dirty="0"/>
          </a:p>
          <a:p>
            <a:r>
              <a:rPr lang="en-GB" b="1" dirty="0"/>
              <a:t>Consider these traditional styles in relation to early years settings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t>When and why Discuss different types of styles and settings:</a:t>
            </a:r>
          </a:p>
          <a:p>
            <a:r>
              <a:rPr lang="en-GB" b="0" dirty="0"/>
              <a:t>might an autocratic style be appropriate? Ask students for examples.</a:t>
            </a:r>
          </a:p>
          <a:p>
            <a:r>
              <a:rPr lang="en-GB" b="0" dirty="0"/>
              <a:t>What about family centres? Why were they created? Which</a:t>
            </a:r>
            <a:r>
              <a:rPr lang="en-GB" b="0" baseline="0" dirty="0"/>
              <a:t> types of leadership</a:t>
            </a:r>
            <a:r>
              <a:rPr lang="en-GB" b="0" dirty="0"/>
              <a:t> style/s might help? In which sort of situations? Why?</a:t>
            </a:r>
            <a:endParaRPr lang="en-GB" dirty="0"/>
          </a:p>
        </p:txBody>
      </p:sp>
      <p:sp>
        <p:nvSpPr>
          <p:cNvPr id="4" name="Slide Number Placeholder 3"/>
          <p:cNvSpPr>
            <a:spLocks noGrp="1"/>
          </p:cNvSpPr>
          <p:nvPr>
            <p:ph type="sldNum" sz="quarter" idx="5"/>
          </p:nvPr>
        </p:nvSpPr>
        <p:spPr/>
        <p:txBody>
          <a:bodyPr/>
          <a:lstStyle/>
          <a:p>
            <a:fld id="{8A1E105F-8527-4319-AD10-2196F5B20ABD}" type="slidenum">
              <a:rPr lang="en-GB" smtClean="0"/>
              <a:t>51</a:t>
            </a:fld>
            <a:endParaRPr lang="en-GB"/>
          </a:p>
        </p:txBody>
      </p:sp>
    </p:spTree>
    <p:extLst>
      <p:ext uri="{BB962C8B-B14F-4D97-AF65-F5344CB8AC3E}">
        <p14:creationId xmlns:p14="http://schemas.microsoft.com/office/powerpoint/2010/main" val="176437851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0.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9.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9.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9.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9.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9.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19.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19.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19.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08FC83C-7C25-EB64-7DD5-56D75550263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9788572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958B5D-2B71-F94E-8A2A-2F1F5E391DA3}" type="datetimeFigureOut">
              <a:rPr lang="en-US" smtClean="0"/>
              <a:t>9/25/2024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9136573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5C958B5D-2B71-F94E-8A2A-2F1F5E391DA3}" type="datetimeFigureOut">
              <a:rPr lang="en-US" smtClean="0"/>
              <a:t>9/25/2024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20697630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5C958B5D-2B71-F94E-8A2A-2F1F5E391DA3}" type="datetimeFigureOut">
              <a:rPr lang="en-US" smtClean="0"/>
              <a:t>9/25/2024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33068503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8034329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25/09/2024</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5161400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12821397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ECF3CB-6D6B-28BD-BF9D-A4F1DDCCC97A}"/>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8D229A9-3F25-0F1B-EB57-447D2D383EA1}"/>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Tree>
    <p:extLst>
      <p:ext uri="{BB962C8B-B14F-4D97-AF65-F5344CB8AC3E}">
        <p14:creationId xmlns:p14="http://schemas.microsoft.com/office/powerpoint/2010/main" val="23778319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5C958B5D-2B71-F94E-8A2A-2F1F5E391DA3}" type="datetimeFigureOut">
              <a:rPr lang="en-US" smtClean="0"/>
              <a:t>9/25/2024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41162003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C98C58F-EF67-CB44-8825-0F046CAF7261}"/>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a:t>Click to edit Master title style</a:t>
            </a:r>
            <a:endParaRPr lang="en-US" dirty="0"/>
          </a:p>
        </p:txBody>
      </p:sp>
    </p:spTree>
    <p:extLst>
      <p:ext uri="{BB962C8B-B14F-4D97-AF65-F5344CB8AC3E}">
        <p14:creationId xmlns:p14="http://schemas.microsoft.com/office/powerpoint/2010/main" val="13235525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F53565-4508-B6FE-FE26-E09D59313A42}"/>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920F684-8334-EFD3-BCD7-FD98A58915C2}"/>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Tree>
    <p:extLst>
      <p:ext uri="{BB962C8B-B14F-4D97-AF65-F5344CB8AC3E}">
        <p14:creationId xmlns:p14="http://schemas.microsoft.com/office/powerpoint/2010/main" val="22452806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1855108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5C958B5D-2B71-F94E-8A2A-2F1F5E391DA3}" type="datetimeFigureOut">
              <a:rPr lang="en-US" smtClean="0"/>
              <a:t>9/25/2024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37588561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2198795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628650" y="6356351"/>
            <a:ext cx="2057400" cy="365125"/>
          </a:xfrm>
          <a:prstGeom prst="rect">
            <a:avLst/>
          </a:prstGeom>
        </p:spPr>
        <p:txBody>
          <a:bodyPr/>
          <a:lstStyle/>
          <a:p>
            <a:fld id="{5C958B5D-2B71-F94E-8A2A-2F1F5E391DA3}" type="datetimeFigureOut">
              <a:rPr lang="en-US" smtClean="0"/>
              <a:t>9/25/2024</a:t>
            </a:fld>
            <a:endParaRPr lang="en-US"/>
          </a:p>
        </p:txBody>
      </p:sp>
      <p:sp>
        <p:nvSpPr>
          <p:cNvPr id="5" name="Footer Placeholder 4"/>
          <p:cNvSpPr>
            <a:spLocks noGrp="1"/>
          </p:cNvSpPr>
          <p:nvPr>
            <p:ph type="ftr" sz="quarter" idx="11"/>
          </p:nvPr>
        </p:nvSpPr>
        <p:spPr>
          <a:xfrm>
            <a:off x="3028950" y="6356351"/>
            <a:ext cx="30861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457950" y="6356351"/>
            <a:ext cx="2057400" cy="365125"/>
          </a:xfrm>
          <a:prstGeom prst="rect">
            <a:avLst/>
          </a:prstGeom>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1029715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384285" y="1516008"/>
            <a:ext cx="805814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42211837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4729163" y="1516008"/>
            <a:ext cx="3870325"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285071044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DBEA70-4940-D592-AC62-AB810A6EF5D2}"/>
              </a:ext>
            </a:extLst>
          </p:cNvPr>
          <p:cNvSpPr>
            <a:spLocks noGrp="1"/>
          </p:cNvSpPr>
          <p:nvPr>
            <p:ph type="title"/>
          </p:nvPr>
        </p:nvSpPr>
        <p:spPr>
          <a:xfrm>
            <a:off x="630238" y="1561270"/>
            <a:ext cx="2949575" cy="665922"/>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C828AF0D-A05B-AF88-5915-E69F8BEE1755}"/>
              </a:ext>
            </a:extLst>
          </p:cNvPr>
          <p:cNvSpPr>
            <a:spLocks noGrp="1"/>
          </p:cNvSpPr>
          <p:nvPr>
            <p:ph idx="1"/>
          </p:nvPr>
        </p:nvSpPr>
        <p:spPr>
          <a:xfrm>
            <a:off x="4969564" y="457201"/>
            <a:ext cx="3547373" cy="602311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79CAC06-0927-A9C8-09BD-9B592740833B}"/>
              </a:ext>
            </a:extLst>
          </p:cNvPr>
          <p:cNvSpPr>
            <a:spLocks noGrp="1"/>
          </p:cNvSpPr>
          <p:nvPr>
            <p:ph type="body" sz="half" idx="2"/>
          </p:nvPr>
        </p:nvSpPr>
        <p:spPr>
          <a:xfrm>
            <a:off x="630238" y="2474842"/>
            <a:ext cx="2949575" cy="339414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09400546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335CEC-3B3B-56F9-12BB-7A487E023686}"/>
              </a:ext>
            </a:extLst>
          </p:cNvPr>
          <p:cNvSpPr>
            <a:spLocks noGrp="1"/>
          </p:cNvSpPr>
          <p:nvPr>
            <p:ph type="title"/>
          </p:nvPr>
        </p:nvSpPr>
        <p:spPr>
          <a:xfrm>
            <a:off x="630238" y="1351722"/>
            <a:ext cx="3405049" cy="1232452"/>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2EC170B-1B58-644E-EBE8-4856263925D4}"/>
              </a:ext>
            </a:extLst>
          </p:cNvPr>
          <p:cNvSpPr>
            <a:spLocks noGrp="1"/>
          </p:cNvSpPr>
          <p:nvPr>
            <p:ph type="pic" idx="1"/>
          </p:nvPr>
        </p:nvSpPr>
        <p:spPr>
          <a:xfrm>
            <a:off x="4572000" y="0"/>
            <a:ext cx="4572000" cy="68579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7E0EA9FE-49DA-4A15-4518-937208E579ED}"/>
              </a:ext>
            </a:extLst>
          </p:cNvPr>
          <p:cNvSpPr>
            <a:spLocks noGrp="1"/>
          </p:cNvSpPr>
          <p:nvPr>
            <p:ph type="body" sz="half" idx="2"/>
          </p:nvPr>
        </p:nvSpPr>
        <p:spPr>
          <a:xfrm>
            <a:off x="630238" y="2584174"/>
            <a:ext cx="3405049" cy="32848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42266236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58730-AE93-FF0E-710A-F58BDEA4B57A}"/>
              </a:ext>
            </a:extLst>
          </p:cNvPr>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5C8CAC4-FE14-692D-39DD-E8D37A7D6F96}"/>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320068407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592FF-730A-3ACC-F2C1-FD23CD86FDA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3D8554D-302E-6091-A417-1F656929E894}"/>
              </a:ext>
            </a:extLst>
          </p:cNvPr>
          <p:cNvSpPr>
            <a:spLocks noGrp="1"/>
          </p:cNvSpPr>
          <p:nvPr>
            <p:ph idx="1"/>
          </p:nvPr>
        </p:nvSpPr>
        <p:spPr>
          <a:xfrm>
            <a:off x="628650" y="1825625"/>
            <a:ext cx="7886700" cy="36408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394764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DA8D8-3E08-E825-EEC7-DA6D9D83E5E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48770BF-58AF-3C36-FB4C-29139C11C436}"/>
              </a:ext>
            </a:extLst>
          </p:cNvPr>
          <p:cNvSpPr>
            <a:spLocks noGrp="1"/>
          </p:cNvSpPr>
          <p:nvPr>
            <p:ph sz="half" idx="1"/>
          </p:nvPr>
        </p:nvSpPr>
        <p:spPr>
          <a:xfrm>
            <a:off x="628650" y="1825625"/>
            <a:ext cx="386715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B631763-20BB-AD5E-505E-1B10D5D9BDBA}"/>
              </a:ext>
            </a:extLst>
          </p:cNvPr>
          <p:cNvSpPr>
            <a:spLocks noGrp="1"/>
          </p:cNvSpPr>
          <p:nvPr>
            <p:ph sz="half" idx="2"/>
          </p:nvPr>
        </p:nvSpPr>
        <p:spPr>
          <a:xfrm>
            <a:off x="4648200" y="1825625"/>
            <a:ext cx="386715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2408980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BAB3A-AB48-2E71-E045-5905840D90D8}"/>
              </a:ext>
            </a:extLst>
          </p:cNvPr>
          <p:cNvSpPr>
            <a:spLocks noGrp="1"/>
          </p:cNvSpPr>
          <p:nvPr>
            <p:ph type="title"/>
          </p:nvPr>
        </p:nvSpPr>
        <p:spPr>
          <a:xfrm>
            <a:off x="630238" y="365125"/>
            <a:ext cx="78867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4D3FA62-806F-8FBE-B4E4-05253FC077EE}"/>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B42DAB3-9F42-9E68-2677-7F1BCD9DBCC1}"/>
              </a:ext>
            </a:extLst>
          </p:cNvPr>
          <p:cNvSpPr>
            <a:spLocks noGrp="1"/>
          </p:cNvSpPr>
          <p:nvPr>
            <p:ph sz="half" idx="2"/>
          </p:nvPr>
        </p:nvSpPr>
        <p:spPr>
          <a:xfrm>
            <a:off x="630238" y="2505075"/>
            <a:ext cx="3868737"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D676026-1C42-780C-0DA1-36F0677FB4C8}"/>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1FD8196-3603-CBCC-3637-B437E1B8CB5D}"/>
              </a:ext>
            </a:extLst>
          </p:cNvPr>
          <p:cNvSpPr>
            <a:spLocks noGrp="1"/>
          </p:cNvSpPr>
          <p:nvPr>
            <p:ph sz="quarter" idx="4"/>
          </p:nvPr>
        </p:nvSpPr>
        <p:spPr>
          <a:xfrm>
            <a:off x="4629150" y="2505075"/>
            <a:ext cx="3887788"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0577875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2A9CC-E3FD-E6D5-35FF-D4EBDDABB6CE}"/>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9F3A581-13D0-8570-8E69-9821B85D70E3}"/>
              </a:ext>
            </a:extLst>
          </p:cNvPr>
          <p:cNvSpPr>
            <a:spLocks noGrp="1"/>
          </p:cNvSpPr>
          <p:nvPr>
            <p:ph idx="1"/>
          </p:nvPr>
        </p:nvSpPr>
        <p:spPr>
          <a:xfrm>
            <a:off x="3887788" y="457201"/>
            <a:ext cx="4629150"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0F2BCBE-6ED5-3286-7E74-9AE28B2A2E71}"/>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40593655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3CEE0-7BAA-340E-518E-5EC828F3BBEB}"/>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2AE6492-A546-CC16-D9B7-B3125889A403}"/>
              </a:ext>
            </a:extLst>
          </p:cNvPr>
          <p:cNvSpPr>
            <a:spLocks noGrp="1"/>
          </p:cNvSpPr>
          <p:nvPr>
            <p:ph type="pic" idx="1"/>
          </p:nvPr>
        </p:nvSpPr>
        <p:spPr>
          <a:xfrm>
            <a:off x="3887788" y="457199"/>
            <a:ext cx="4629150"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DA98CA9-D03F-6D93-BD5E-2BAE75F09913}"/>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10835188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958B5D-2B71-F94E-8A2A-2F1F5E391DA3}" type="datetimeFigureOut">
              <a:rPr lang="en-US" smtClean="0"/>
              <a:t>9/25/2024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109496947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5C958B5D-2B71-F94E-8A2A-2F1F5E391DA3}" type="datetimeFigureOut">
              <a:rPr lang="en-US" smtClean="0"/>
              <a:t>9/25/2024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59972759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31FF9F-02F8-A5B3-C51A-D6FE51BFA5E3}"/>
              </a:ext>
            </a:extLst>
          </p:cNvPr>
          <p:cNvSpPr>
            <a:spLocks noGrp="1"/>
          </p:cNvSpPr>
          <p:nvPr>
            <p:ph type="title"/>
          </p:nvPr>
        </p:nvSpPr>
        <p:spPr>
          <a:xfrm>
            <a:off x="628650" y="1053548"/>
            <a:ext cx="7886700" cy="955192"/>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7457CD38-2C06-5866-E1FF-C383D60132F7}"/>
              </a:ext>
            </a:extLst>
          </p:cNvPr>
          <p:cNvSpPr>
            <a:spLocks noGrp="1"/>
          </p:cNvSpPr>
          <p:nvPr>
            <p:ph idx="1"/>
          </p:nvPr>
        </p:nvSpPr>
        <p:spPr>
          <a:xfrm>
            <a:off x="628650" y="2156791"/>
            <a:ext cx="7886700" cy="433822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68608850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D8558C-5292-4EC4-8238-428E383FBBFE}"/>
              </a:ext>
            </a:extLst>
          </p:cNvPr>
          <p:cNvSpPr>
            <a:spLocks noGrp="1"/>
          </p:cNvSpPr>
          <p:nvPr>
            <p:ph type="title"/>
          </p:nvPr>
        </p:nvSpPr>
        <p:spPr>
          <a:xfrm>
            <a:off x="623888" y="1709738"/>
            <a:ext cx="78867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B021A43-5FF3-60FF-D71B-3EAFF0C12463}"/>
              </a:ext>
            </a:extLst>
          </p:cNvPr>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234786596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A1C5F8-CC69-1188-F22A-7B08BE829CCB}"/>
              </a:ext>
            </a:extLst>
          </p:cNvPr>
          <p:cNvSpPr>
            <a:spLocks noGrp="1"/>
          </p:cNvSpPr>
          <p:nvPr>
            <p:ph type="title"/>
          </p:nvPr>
        </p:nvSpPr>
        <p:spPr>
          <a:xfrm>
            <a:off x="628650" y="1200012"/>
            <a:ext cx="7886700" cy="132556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D785991C-DACC-A4A3-9A47-33BB91F2A800}"/>
              </a:ext>
            </a:extLst>
          </p:cNvPr>
          <p:cNvSpPr>
            <a:spLocks noGrp="1"/>
          </p:cNvSpPr>
          <p:nvPr>
            <p:ph sz="half" idx="1"/>
          </p:nvPr>
        </p:nvSpPr>
        <p:spPr>
          <a:xfrm>
            <a:off x="628650" y="2660512"/>
            <a:ext cx="3867150" cy="375022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98C733C-D5AF-DB75-B88B-527D81FDFCEE}"/>
              </a:ext>
            </a:extLst>
          </p:cNvPr>
          <p:cNvSpPr>
            <a:spLocks noGrp="1"/>
          </p:cNvSpPr>
          <p:nvPr>
            <p:ph sz="half" idx="2"/>
          </p:nvPr>
        </p:nvSpPr>
        <p:spPr>
          <a:xfrm>
            <a:off x="4648200" y="2660512"/>
            <a:ext cx="3867150" cy="375022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77574841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A9B0E4-06F1-30A2-F336-67F04330C131}"/>
              </a:ext>
            </a:extLst>
          </p:cNvPr>
          <p:cNvSpPr>
            <a:spLocks noGrp="1"/>
          </p:cNvSpPr>
          <p:nvPr>
            <p:ph type="title"/>
          </p:nvPr>
        </p:nvSpPr>
        <p:spPr>
          <a:xfrm>
            <a:off x="630238" y="1331843"/>
            <a:ext cx="2949575" cy="126227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9817EDC-F9C3-6323-F2D9-230ADB8974A1}"/>
              </a:ext>
            </a:extLst>
          </p:cNvPr>
          <p:cNvSpPr>
            <a:spLocks noGrp="1"/>
          </p:cNvSpPr>
          <p:nvPr>
            <p:ph idx="1"/>
          </p:nvPr>
        </p:nvSpPr>
        <p:spPr>
          <a:xfrm>
            <a:off x="3887788" y="1331844"/>
            <a:ext cx="4629150" cy="506592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1F34F67-4827-868C-FD0E-CC547C7A04CB}"/>
              </a:ext>
            </a:extLst>
          </p:cNvPr>
          <p:cNvSpPr>
            <a:spLocks noGrp="1"/>
          </p:cNvSpPr>
          <p:nvPr>
            <p:ph type="body" sz="half" idx="2"/>
          </p:nvPr>
        </p:nvSpPr>
        <p:spPr>
          <a:xfrm>
            <a:off x="630238" y="2594113"/>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421098271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90D953-C340-6F8D-2603-5DF05DF3CD29}"/>
              </a:ext>
            </a:extLst>
          </p:cNvPr>
          <p:cNvSpPr>
            <a:spLocks noGrp="1"/>
          </p:cNvSpPr>
          <p:nvPr>
            <p:ph type="title"/>
          </p:nvPr>
        </p:nvSpPr>
        <p:spPr>
          <a:xfrm>
            <a:off x="630238" y="1272208"/>
            <a:ext cx="2949575" cy="1302025"/>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BE0AB81-55FA-8360-C31A-9BD4AAEE1BFE}"/>
              </a:ext>
            </a:extLst>
          </p:cNvPr>
          <p:cNvSpPr>
            <a:spLocks noGrp="1"/>
          </p:cNvSpPr>
          <p:nvPr>
            <p:ph type="pic" idx="1"/>
          </p:nvPr>
        </p:nvSpPr>
        <p:spPr>
          <a:xfrm>
            <a:off x="3887788" y="1272209"/>
            <a:ext cx="4629150" cy="51056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0EF85040-948B-2347-8006-513AEAE65FD5}"/>
              </a:ext>
            </a:extLst>
          </p:cNvPr>
          <p:cNvSpPr>
            <a:spLocks noGrp="1"/>
          </p:cNvSpPr>
          <p:nvPr>
            <p:ph type="body" sz="half" idx="2"/>
          </p:nvPr>
        </p:nvSpPr>
        <p:spPr>
          <a:xfrm>
            <a:off x="630238" y="2574234"/>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74518359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65B7B2-79C3-BE94-DB53-55C0B2DBEF7F}"/>
              </a:ext>
            </a:extLst>
          </p:cNvPr>
          <p:cNvSpPr>
            <a:spLocks noGrp="1"/>
          </p:cNvSpPr>
          <p:nvPr>
            <p:ph type="ctrTitle"/>
          </p:nvPr>
        </p:nvSpPr>
        <p:spPr>
          <a:xfrm>
            <a:off x="3028949" y="1122363"/>
            <a:ext cx="5618093"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9F7F4753-F2B4-8D0E-578A-48E28E45C093}"/>
              </a:ext>
            </a:extLst>
          </p:cNvPr>
          <p:cNvSpPr>
            <a:spLocks noGrp="1"/>
          </p:cNvSpPr>
          <p:nvPr>
            <p:ph type="subTitle" idx="1"/>
          </p:nvPr>
        </p:nvSpPr>
        <p:spPr>
          <a:xfrm>
            <a:off x="3028949" y="3602038"/>
            <a:ext cx="5618093"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38310711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FD2342-C5C3-FED9-FC5D-DCF89A2329D9}"/>
              </a:ext>
            </a:extLst>
          </p:cNvPr>
          <p:cNvSpPr>
            <a:spLocks noGrp="1"/>
          </p:cNvSpPr>
          <p:nvPr>
            <p:ph type="title"/>
          </p:nvPr>
        </p:nvSpPr>
        <p:spPr>
          <a:xfrm>
            <a:off x="3180522" y="365125"/>
            <a:ext cx="5334828" cy="1325563"/>
          </a:xfrm>
        </p:spPr>
        <p:txBody>
          <a:bodyPr/>
          <a:lstStyle/>
          <a:p>
            <a:r>
              <a:rPr lang="en-US"/>
              <a:t>Click to edit Master title style</a:t>
            </a:r>
          </a:p>
        </p:txBody>
      </p:sp>
      <p:sp>
        <p:nvSpPr>
          <p:cNvPr id="4" name="Content Placeholder 3">
            <a:extLst>
              <a:ext uri="{FF2B5EF4-FFF2-40B4-BE49-F238E27FC236}">
                <a16:creationId xmlns:a16="http://schemas.microsoft.com/office/drawing/2014/main" id="{40303191-5F18-D7CF-355E-5FA52C478EAB}"/>
              </a:ext>
            </a:extLst>
          </p:cNvPr>
          <p:cNvSpPr>
            <a:spLocks noGrp="1"/>
          </p:cNvSpPr>
          <p:nvPr>
            <p:ph sz="half" idx="2"/>
          </p:nvPr>
        </p:nvSpPr>
        <p:spPr>
          <a:xfrm>
            <a:off x="3180522" y="1825625"/>
            <a:ext cx="5334828"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28714439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9BB470-188C-C82C-3226-3671EDD2F757}"/>
              </a:ext>
            </a:extLst>
          </p:cNvPr>
          <p:cNvSpPr>
            <a:spLocks noGrp="1"/>
          </p:cNvSpPr>
          <p:nvPr>
            <p:ph type="title"/>
          </p:nvPr>
        </p:nvSpPr>
        <p:spPr>
          <a:xfrm>
            <a:off x="381761" y="1152938"/>
            <a:ext cx="1834666" cy="1401419"/>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DEF96F8-EB8E-0F61-17F0-E834D089503B}"/>
              </a:ext>
            </a:extLst>
          </p:cNvPr>
          <p:cNvSpPr>
            <a:spLocks noGrp="1"/>
          </p:cNvSpPr>
          <p:nvPr>
            <p:ph idx="1"/>
          </p:nvPr>
        </p:nvSpPr>
        <p:spPr>
          <a:xfrm>
            <a:off x="3120887" y="795131"/>
            <a:ext cx="5396051" cy="506592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749AA5D-6CB5-83EC-2DA1-BBBD3679A029}"/>
              </a:ext>
            </a:extLst>
          </p:cNvPr>
          <p:cNvSpPr>
            <a:spLocks noGrp="1"/>
          </p:cNvSpPr>
          <p:nvPr>
            <p:ph type="body" sz="half" idx="2"/>
          </p:nvPr>
        </p:nvSpPr>
        <p:spPr>
          <a:xfrm>
            <a:off x="381759" y="2771425"/>
            <a:ext cx="1834667" cy="213546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61956425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_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9BB470-188C-C82C-3226-3671EDD2F757}"/>
              </a:ext>
            </a:extLst>
          </p:cNvPr>
          <p:cNvSpPr>
            <a:spLocks noGrp="1"/>
          </p:cNvSpPr>
          <p:nvPr>
            <p:ph type="title"/>
          </p:nvPr>
        </p:nvSpPr>
        <p:spPr>
          <a:xfrm>
            <a:off x="381761" y="1152938"/>
            <a:ext cx="1834666" cy="1401419"/>
          </a:xfrm>
        </p:spPr>
        <p:txBody>
          <a:bodyPr anchor="b"/>
          <a:lstStyle>
            <a:lvl1pPr>
              <a:defRPr sz="3200"/>
            </a:lvl1pPr>
          </a:lstStyle>
          <a:p>
            <a:r>
              <a:rPr lang="en-US"/>
              <a:t>Click to edit Master title style</a:t>
            </a:r>
            <a:endParaRPr lang="en-US" dirty="0"/>
          </a:p>
        </p:txBody>
      </p:sp>
      <p:sp>
        <p:nvSpPr>
          <p:cNvPr id="4" name="Text Placeholder 3">
            <a:extLst>
              <a:ext uri="{FF2B5EF4-FFF2-40B4-BE49-F238E27FC236}">
                <a16:creationId xmlns:a16="http://schemas.microsoft.com/office/drawing/2014/main" id="{D749AA5D-6CB5-83EC-2DA1-BBBD3679A029}"/>
              </a:ext>
            </a:extLst>
          </p:cNvPr>
          <p:cNvSpPr>
            <a:spLocks noGrp="1"/>
          </p:cNvSpPr>
          <p:nvPr>
            <p:ph type="body" sz="half" idx="2"/>
          </p:nvPr>
        </p:nvSpPr>
        <p:spPr>
          <a:xfrm>
            <a:off x="381759" y="2771425"/>
            <a:ext cx="1834667" cy="213546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Picture Placeholder 2">
            <a:extLst>
              <a:ext uri="{FF2B5EF4-FFF2-40B4-BE49-F238E27FC236}">
                <a16:creationId xmlns:a16="http://schemas.microsoft.com/office/drawing/2014/main" id="{CE01CBC5-5195-B11F-E379-13B055950D46}"/>
              </a:ext>
            </a:extLst>
          </p:cNvPr>
          <p:cNvSpPr>
            <a:spLocks noGrp="1"/>
          </p:cNvSpPr>
          <p:nvPr>
            <p:ph type="pic" idx="10"/>
          </p:nvPr>
        </p:nvSpPr>
        <p:spPr>
          <a:xfrm>
            <a:off x="3120886" y="896040"/>
            <a:ext cx="5396052" cy="506592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Tree>
    <p:extLst>
      <p:ext uri="{BB962C8B-B14F-4D97-AF65-F5344CB8AC3E}">
        <p14:creationId xmlns:p14="http://schemas.microsoft.com/office/powerpoint/2010/main" val="340270426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958B5D-2B71-F94E-8A2A-2F1F5E391DA3}" type="datetimeFigureOut">
              <a:rPr lang="en-US" smtClean="0"/>
              <a:t>9/25/2024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197418288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5C958B5D-2B71-F94E-8A2A-2F1F5E391DA3}" type="datetimeFigureOut">
              <a:rPr lang="en-US" smtClean="0"/>
              <a:t>9/25/2024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113086692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cSld name="1_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DA8D8-3E08-E825-EEC7-DA6D9D83E5E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48770BF-58AF-3C36-FB4C-29139C11C436}"/>
              </a:ext>
            </a:extLst>
          </p:cNvPr>
          <p:cNvSpPr>
            <a:spLocks noGrp="1"/>
          </p:cNvSpPr>
          <p:nvPr>
            <p:ph sz="half" idx="1"/>
          </p:nvPr>
        </p:nvSpPr>
        <p:spPr>
          <a:xfrm>
            <a:off x="628650" y="1825625"/>
            <a:ext cx="386715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B631763-20BB-AD5E-505E-1B10D5D9BDBA}"/>
              </a:ext>
            </a:extLst>
          </p:cNvPr>
          <p:cNvSpPr>
            <a:spLocks noGrp="1"/>
          </p:cNvSpPr>
          <p:nvPr>
            <p:ph sz="half" idx="2"/>
          </p:nvPr>
        </p:nvSpPr>
        <p:spPr>
          <a:xfrm>
            <a:off x="4648200" y="1825625"/>
            <a:ext cx="386715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8920444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76016569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592FF-730A-3ACC-F2C1-FD23CD86FDA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3D8554D-302E-6091-A417-1F656929E894}"/>
              </a:ext>
            </a:extLst>
          </p:cNvPr>
          <p:cNvSpPr>
            <a:spLocks noGrp="1"/>
          </p:cNvSpPr>
          <p:nvPr>
            <p:ph idx="1"/>
          </p:nvPr>
        </p:nvSpPr>
        <p:spPr>
          <a:xfrm>
            <a:off x="628650" y="1825625"/>
            <a:ext cx="7886700" cy="36408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7107330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99591275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44231271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68568896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5025496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39388528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95358583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70378181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26118375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Logo white text 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3" name="Picture 2" descr="A picture containing screenshot&#10;&#10;Description automatically generated">
            <a:extLst>
              <a:ext uri="{FF2B5EF4-FFF2-40B4-BE49-F238E27FC236}">
                <a16:creationId xmlns:a16="http://schemas.microsoft.com/office/drawing/2014/main" id="{CB666C83-FBE5-ACA6-584C-F45D604FACE1}"/>
              </a:ext>
            </a:extLst>
          </p:cNvPr>
          <p:cNvPicPr>
            <a:picLocks noChangeAspect="1"/>
          </p:cNvPicPr>
          <p:nvPr userDrawn="1"/>
        </p:nvPicPr>
        <p:blipFill>
          <a:blip r:embed="rId2"/>
          <a:stretch>
            <a:fillRect/>
          </a:stretch>
        </p:blipFill>
        <p:spPr>
          <a:xfrm>
            <a:off x="-1" y="-1"/>
            <a:ext cx="9223513" cy="6917635"/>
          </a:xfrm>
          <a:prstGeom prst="rect">
            <a:avLst/>
          </a:prstGeom>
        </p:spPr>
      </p:pic>
    </p:spTree>
    <p:extLst>
      <p:ext uri="{BB962C8B-B14F-4D97-AF65-F5344CB8AC3E}">
        <p14:creationId xmlns:p14="http://schemas.microsoft.com/office/powerpoint/2010/main" val="342512654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Logo only white text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4" name="Picture 3" descr="A picture containing screenshot&#10;&#10;Description automatically generated">
            <a:extLst>
              <a:ext uri="{FF2B5EF4-FFF2-40B4-BE49-F238E27FC236}">
                <a16:creationId xmlns:a16="http://schemas.microsoft.com/office/drawing/2014/main" id="{6323031A-1941-C4FF-D8B7-1CEC9639BEF8}"/>
              </a:ext>
            </a:extLst>
          </p:cNvPr>
          <p:cNvPicPr>
            <a:picLocks noChangeAspect="1"/>
          </p:cNvPicPr>
          <p:nvPr userDrawn="1"/>
        </p:nvPicPr>
        <p:blipFill>
          <a:blip r:embed="rId2"/>
          <a:stretch>
            <a:fillRect/>
          </a:stretch>
        </p:blipFill>
        <p:spPr>
          <a:xfrm>
            <a:off x="-1" y="-1"/>
            <a:ext cx="9143999" cy="6857999"/>
          </a:xfrm>
          <a:prstGeom prst="rect">
            <a:avLst/>
          </a:prstGeom>
        </p:spPr>
      </p:pic>
    </p:spTree>
    <p:extLst>
      <p:ext uri="{BB962C8B-B14F-4D97-AF65-F5344CB8AC3E}">
        <p14:creationId xmlns:p14="http://schemas.microsoft.com/office/powerpoint/2010/main" val="405766215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Logo mono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4" name="Picture 3" descr="A picture containing white, design&#10;&#10;Description automatically generated">
            <a:extLst>
              <a:ext uri="{FF2B5EF4-FFF2-40B4-BE49-F238E27FC236}">
                <a16:creationId xmlns:a16="http://schemas.microsoft.com/office/drawing/2014/main" id="{62833C6B-FB99-2353-061A-3B753BE63B67}"/>
              </a:ext>
            </a:extLst>
          </p:cNvPr>
          <p:cNvPicPr>
            <a:picLocks noChangeAspect="1"/>
          </p:cNvPicPr>
          <p:nvPr userDrawn="1"/>
        </p:nvPicPr>
        <p:blipFill>
          <a:blip r:embed="rId2"/>
          <a:stretch>
            <a:fillRect/>
          </a:stretch>
        </p:blipFill>
        <p:spPr>
          <a:xfrm>
            <a:off x="-1" y="-1"/>
            <a:ext cx="9143999" cy="6857999"/>
          </a:xfrm>
          <a:prstGeom prst="rect">
            <a:avLst/>
          </a:prstGeom>
        </p:spPr>
      </p:pic>
    </p:spTree>
    <p:extLst>
      <p:ext uri="{BB962C8B-B14F-4D97-AF65-F5344CB8AC3E}">
        <p14:creationId xmlns:p14="http://schemas.microsoft.com/office/powerpoint/2010/main" val="45539714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Logo Mono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3" name="Picture 2" descr="A picture containing white, design&#10;&#10;Description automatically generated">
            <a:extLst>
              <a:ext uri="{FF2B5EF4-FFF2-40B4-BE49-F238E27FC236}">
                <a16:creationId xmlns:a16="http://schemas.microsoft.com/office/drawing/2014/main" id="{A6653FF1-05A1-088B-DD83-29E688DDE40C}"/>
              </a:ext>
            </a:extLst>
          </p:cNvPr>
          <p:cNvPicPr>
            <a:picLocks noChangeAspect="1"/>
          </p:cNvPicPr>
          <p:nvPr userDrawn="1"/>
        </p:nvPicPr>
        <p:blipFill>
          <a:blip r:embed="rId2"/>
          <a:stretch>
            <a:fillRect/>
          </a:stretch>
        </p:blipFill>
        <p:spPr>
          <a:xfrm>
            <a:off x="-1" y="-1"/>
            <a:ext cx="9143999" cy="6857999"/>
          </a:xfrm>
          <a:prstGeom prst="rect">
            <a:avLst/>
          </a:prstGeom>
        </p:spPr>
      </p:pic>
    </p:spTree>
    <p:extLst>
      <p:ext uri="{BB962C8B-B14F-4D97-AF65-F5344CB8AC3E}">
        <p14:creationId xmlns:p14="http://schemas.microsoft.com/office/powerpoint/2010/main" val="51028031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Logo Mono White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3" name="Picture 2">
            <a:extLst>
              <a:ext uri="{FF2B5EF4-FFF2-40B4-BE49-F238E27FC236}">
                <a16:creationId xmlns:a16="http://schemas.microsoft.com/office/drawing/2014/main" id="{A818634A-2EDC-FB89-083F-8502AE59A3D9}"/>
              </a:ext>
            </a:extLst>
          </p:cNvPr>
          <p:cNvPicPr>
            <a:picLocks noChangeAspect="1"/>
          </p:cNvPicPr>
          <p:nvPr userDrawn="1"/>
        </p:nvPicPr>
        <p:blipFill>
          <a:blip r:embed="rId2"/>
          <a:stretch>
            <a:fillRect/>
          </a:stretch>
        </p:blipFill>
        <p:spPr>
          <a:xfrm>
            <a:off x="-1" y="-1"/>
            <a:ext cx="9143999" cy="6857999"/>
          </a:xfrm>
          <a:prstGeom prst="rect">
            <a:avLst/>
          </a:prstGeom>
        </p:spPr>
      </p:pic>
    </p:spTree>
    <p:extLst>
      <p:ext uri="{BB962C8B-B14F-4D97-AF65-F5344CB8AC3E}">
        <p14:creationId xmlns:p14="http://schemas.microsoft.com/office/powerpoint/2010/main" val="319258297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Logo Mono White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4" name="Picture 3" descr="A white background with black text&#10;&#10;Description automatically generated with low confidence">
            <a:extLst>
              <a:ext uri="{FF2B5EF4-FFF2-40B4-BE49-F238E27FC236}">
                <a16:creationId xmlns:a16="http://schemas.microsoft.com/office/drawing/2014/main" id="{B0D9AD90-1BAB-85D1-E23A-8B07C4815913}"/>
              </a:ext>
            </a:extLst>
          </p:cNvPr>
          <p:cNvPicPr>
            <a:picLocks noChangeAspect="1"/>
          </p:cNvPicPr>
          <p:nvPr userDrawn="1"/>
        </p:nvPicPr>
        <p:blipFill>
          <a:blip r:embed="rId2"/>
          <a:stretch>
            <a:fillRect/>
          </a:stretch>
        </p:blipFill>
        <p:spPr>
          <a:xfrm>
            <a:off x="-1" y="-1"/>
            <a:ext cx="9143999" cy="6857999"/>
          </a:xfrm>
          <a:prstGeom prst="rect">
            <a:avLst/>
          </a:prstGeom>
        </p:spPr>
      </p:pic>
    </p:spTree>
    <p:extLst>
      <p:ext uri="{BB962C8B-B14F-4D97-AF65-F5344CB8AC3E}">
        <p14:creationId xmlns:p14="http://schemas.microsoft.com/office/powerpoint/2010/main" val="23296379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Logo Full Colour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4" name="Picture 3" descr="A white background with black text&#10;&#10;Description automatically generated with low confidence">
            <a:extLst>
              <a:ext uri="{FF2B5EF4-FFF2-40B4-BE49-F238E27FC236}">
                <a16:creationId xmlns:a16="http://schemas.microsoft.com/office/drawing/2014/main" id="{EDC8067F-B93D-833B-C01E-F66BFEA8722C}"/>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948264085"/>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Logo Full colour_C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3" name="Picture 2" descr="A white background with black text&#10;&#10;Description automatically generated with low confidence">
            <a:extLst>
              <a:ext uri="{FF2B5EF4-FFF2-40B4-BE49-F238E27FC236}">
                <a16:creationId xmlns:a16="http://schemas.microsoft.com/office/drawing/2014/main" id="{4BB500ED-8749-05C0-69FF-9116AAF45AB1}"/>
              </a:ext>
            </a:extLst>
          </p:cNvPr>
          <p:cNvPicPr>
            <a:picLocks noChangeAspect="1"/>
          </p:cNvPicPr>
          <p:nvPr userDrawn="1"/>
        </p:nvPicPr>
        <p:blipFill>
          <a:blip r:embed="rId2"/>
          <a:stretch>
            <a:fillRect/>
          </a:stretch>
        </p:blipFill>
        <p:spPr>
          <a:xfrm>
            <a:off x="-1" y="-1"/>
            <a:ext cx="9143999" cy="6857999"/>
          </a:xfrm>
          <a:prstGeom prst="rect">
            <a:avLst/>
          </a:prstGeom>
        </p:spPr>
      </p:pic>
    </p:spTree>
    <p:extLst>
      <p:ext uri="{BB962C8B-B14F-4D97-AF65-F5344CB8AC3E}">
        <p14:creationId xmlns:p14="http://schemas.microsoft.com/office/powerpoint/2010/main" val="22403080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2.xml"/><Relationship Id="rId1" Type="http://schemas.openxmlformats.org/officeDocument/2006/relationships/slideLayout" Target="../slideLayouts/slideLayout7.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9.xml"/><Relationship Id="rId1" Type="http://schemas.openxmlformats.org/officeDocument/2006/relationships/slideLayout" Target="../slideLayouts/slideLayout8.xml"/><Relationship Id="rId4" Type="http://schemas.openxmlformats.org/officeDocument/2006/relationships/image" Target="../media/image5.png"/></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theme" Target="../theme/theme4.xml"/><Relationship Id="rId1" Type="http://schemas.openxmlformats.org/officeDocument/2006/relationships/slideLayout" Target="../slideLayouts/slideLayout10.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13.xml"/><Relationship Id="rId7" Type="http://schemas.openxmlformats.org/officeDocument/2006/relationships/image" Target="../media/image7.png"/><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theme" Target="../theme/theme5.xml"/><Relationship Id="rId5" Type="http://schemas.openxmlformats.org/officeDocument/2006/relationships/slideLayout" Target="../slideLayouts/slideLayout15.xml"/><Relationship Id="rId4" Type="http://schemas.openxmlformats.org/officeDocument/2006/relationships/slideLayout" Target="../slideLayouts/slideLayout14.xml"/></Relationships>
</file>

<file path=ppt/slideMasters/_rels/slideMaster6.xml.rels><?xml version="1.0" encoding="UTF-8" standalone="yes"?>
<Relationships xmlns="http://schemas.openxmlformats.org/package/2006/relationships"><Relationship Id="rId3" Type="http://schemas.openxmlformats.org/officeDocument/2006/relationships/theme" Target="../theme/theme6.xml"/><Relationship Id="rId2" Type="http://schemas.openxmlformats.org/officeDocument/2006/relationships/slideLayout" Target="../slideLayouts/slideLayout17.xml"/><Relationship Id="rId1" Type="http://schemas.openxmlformats.org/officeDocument/2006/relationships/slideLayout" Target="../slideLayouts/slideLayout16.xml"/><Relationship Id="rId4" Type="http://schemas.openxmlformats.org/officeDocument/2006/relationships/image" Target="../media/image8.png"/></Relationships>
</file>

<file path=ppt/slideMasters/_rels/slideMaster7.xml.rels><?xml version="1.0" encoding="UTF-8" standalone="yes"?>
<Relationships xmlns="http://schemas.openxmlformats.org/package/2006/relationships"><Relationship Id="rId3" Type="http://schemas.openxmlformats.org/officeDocument/2006/relationships/theme" Target="../theme/theme7.xml"/><Relationship Id="rId2" Type="http://schemas.openxmlformats.org/officeDocument/2006/relationships/slideLayout" Target="../slideLayouts/slideLayout19.xml"/><Relationship Id="rId1" Type="http://schemas.openxmlformats.org/officeDocument/2006/relationships/slideLayout" Target="../slideLayouts/slideLayout18.xml"/><Relationship Id="rId4" Type="http://schemas.openxmlformats.org/officeDocument/2006/relationships/image" Target="../media/image9.png"/></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27.xml"/><Relationship Id="rId3" Type="http://schemas.openxmlformats.org/officeDocument/2006/relationships/slideLayout" Target="../slideLayouts/slideLayout22.xml"/><Relationship Id="rId7" Type="http://schemas.openxmlformats.org/officeDocument/2006/relationships/slideLayout" Target="../slideLayouts/slideLayout26.xml"/><Relationship Id="rId2" Type="http://schemas.openxmlformats.org/officeDocument/2006/relationships/slideLayout" Target="../slideLayouts/slideLayout21.xml"/><Relationship Id="rId1" Type="http://schemas.openxmlformats.org/officeDocument/2006/relationships/slideLayout" Target="../slideLayouts/slideLayout20.xml"/><Relationship Id="rId6" Type="http://schemas.openxmlformats.org/officeDocument/2006/relationships/slideLayout" Target="../slideLayouts/slideLayout25.xml"/><Relationship Id="rId5" Type="http://schemas.openxmlformats.org/officeDocument/2006/relationships/slideLayout" Target="../slideLayouts/slideLayout24.xml"/><Relationship Id="rId10" Type="http://schemas.openxmlformats.org/officeDocument/2006/relationships/image" Target="../media/image10.png"/><Relationship Id="rId4" Type="http://schemas.openxmlformats.org/officeDocument/2006/relationships/slideLayout" Target="../slideLayouts/slideLayout23.xml"/><Relationship Id="rId9" Type="http://schemas.openxmlformats.org/officeDocument/2006/relationships/theme" Target="../theme/theme8.xml"/></Relationships>
</file>

<file path=ppt/slideMasters/_rels/slideMaster9.xml.rels><?xml version="1.0" encoding="UTF-8" standalone="yes"?>
<Relationships xmlns="http://schemas.openxmlformats.org/package/2006/relationships"><Relationship Id="rId3" Type="http://schemas.openxmlformats.org/officeDocument/2006/relationships/slideLayout" Target="../slideLayouts/slideLayout30.xml"/><Relationship Id="rId7" Type="http://schemas.openxmlformats.org/officeDocument/2006/relationships/image" Target="../media/image11.png"/><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theme" Target="../theme/theme9.xml"/><Relationship Id="rId5" Type="http://schemas.openxmlformats.org/officeDocument/2006/relationships/slideLayout" Target="../slideLayouts/slideLayout32.xml"/><Relationship Id="rId4" Type="http://schemas.openxmlformats.org/officeDocument/2006/relationships/slideLayout" Target="../slideLayouts/slideLayout31.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40.xml"/><Relationship Id="rId3" Type="http://schemas.openxmlformats.org/officeDocument/2006/relationships/slideLayout" Target="../slideLayouts/slideLayout35.xml"/><Relationship Id="rId7" Type="http://schemas.openxmlformats.org/officeDocument/2006/relationships/slideLayout" Target="../slideLayouts/slideLayout39.xml"/><Relationship Id="rId2" Type="http://schemas.openxmlformats.org/officeDocument/2006/relationships/slideLayout" Target="../slideLayouts/slideLayout34.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image" Target="../media/image12.png"/><Relationship Id="rId5" Type="http://schemas.openxmlformats.org/officeDocument/2006/relationships/slideLayout" Target="../slideLayouts/slideLayout37.xml"/><Relationship Id="rId10" Type="http://schemas.openxmlformats.org/officeDocument/2006/relationships/theme" Target="../theme/theme10.xml"/><Relationship Id="rId4" Type="http://schemas.openxmlformats.org/officeDocument/2006/relationships/slideLayout" Target="../slideLayouts/slideLayout36.xml"/><Relationship Id="rId9" Type="http://schemas.openxmlformats.org/officeDocument/2006/relationships/slideLayout" Target="../slideLayouts/slideLayout41.xml"/></Relationships>
</file>

<file path=ppt/slideMasters/_rels/slideMaster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theme" Target="../theme/theme11.xml"/><Relationship Id="rId1" Type="http://schemas.openxmlformats.org/officeDocument/2006/relationships/slideLayout" Target="../slideLayouts/slideLayout42.xml"/></Relationships>
</file>

<file path=ppt/slideMasters/_rels/slideMaster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theme" Target="../theme/theme12.xml"/><Relationship Id="rId1" Type="http://schemas.openxmlformats.org/officeDocument/2006/relationships/slideLayout" Target="../slideLayouts/slideLayout43.xml"/></Relationships>
</file>

<file path=ppt/slideMasters/_rels/slideMaster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theme" Target="../theme/theme13.xml"/><Relationship Id="rId1" Type="http://schemas.openxmlformats.org/officeDocument/2006/relationships/slideLayout" Target="../slideLayouts/slideLayout44.xml"/></Relationships>
</file>

<file path=ppt/slideMasters/_rels/slideMaster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theme" Target="../theme/theme14.xml"/><Relationship Id="rId1" Type="http://schemas.openxmlformats.org/officeDocument/2006/relationships/slideLayout" Target="../slideLayouts/slideLayout45.xml"/></Relationships>
</file>

<file path=ppt/slideMasters/_rels/slideMaster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theme" Target="../theme/theme15.xml"/><Relationship Id="rId1" Type="http://schemas.openxmlformats.org/officeDocument/2006/relationships/slideLayout" Target="../slideLayouts/slideLayout46.xml"/></Relationships>
</file>

<file path=ppt/slideMasters/_rels/slideMaster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theme" Target="../theme/theme16.xml"/><Relationship Id="rId1" Type="http://schemas.openxmlformats.org/officeDocument/2006/relationships/slideLayout" Target="../slideLayouts/slideLayout47.xml"/></Relationships>
</file>

<file path=ppt/slideMasters/_rels/slideMaster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theme" Target="../theme/theme17.xml"/><Relationship Id="rId1" Type="http://schemas.openxmlformats.org/officeDocument/2006/relationships/slideLayout" Target="../slideLayouts/slideLayout48.xml"/></Relationships>
</file>

<file path=ppt/slideMasters/_rels/slideMaster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theme" Target="../theme/theme18.xml"/><Relationship Id="rId1" Type="http://schemas.openxmlformats.org/officeDocument/2006/relationships/slideLayout" Target="../slideLayouts/slideLayout49.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57.xml"/><Relationship Id="rId3" Type="http://schemas.openxmlformats.org/officeDocument/2006/relationships/slideLayout" Target="../slideLayouts/slideLayout52.xml"/><Relationship Id="rId7" Type="http://schemas.openxmlformats.org/officeDocument/2006/relationships/slideLayout" Target="../slideLayouts/slideLayout56.xml"/><Relationship Id="rId2" Type="http://schemas.openxmlformats.org/officeDocument/2006/relationships/slideLayout" Target="../slideLayouts/slideLayout51.xml"/><Relationship Id="rId1" Type="http://schemas.openxmlformats.org/officeDocument/2006/relationships/slideLayout" Target="../slideLayouts/slideLayout50.xml"/><Relationship Id="rId6" Type="http://schemas.openxmlformats.org/officeDocument/2006/relationships/slideLayout" Target="../slideLayouts/slideLayout55.xml"/><Relationship Id="rId5" Type="http://schemas.openxmlformats.org/officeDocument/2006/relationships/slideLayout" Target="../slideLayouts/slideLayout54.xml"/><Relationship Id="rId4" Type="http://schemas.openxmlformats.org/officeDocument/2006/relationships/slideLayout" Target="../slideLayouts/slideLayout53.xml"/><Relationship Id="rId9" Type="http://schemas.openxmlformats.org/officeDocument/2006/relationships/theme" Target="../theme/theme1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low confidence">
            <a:extLst>
              <a:ext uri="{FF2B5EF4-FFF2-40B4-BE49-F238E27FC236}">
                <a16:creationId xmlns:a16="http://schemas.microsoft.com/office/drawing/2014/main" id="{54B31FAD-A0B3-FC30-DEA7-D7A295A647D4}"/>
              </a:ext>
            </a:extLst>
          </p:cNvPr>
          <p:cNvPicPr>
            <a:picLocks noChangeAspect="1"/>
          </p:cNvPicPr>
          <p:nvPr/>
        </p:nvPicPr>
        <p:blipFill>
          <a:blip r:embed="rId8"/>
          <a:stretch>
            <a:fillRect/>
          </a:stretch>
        </p:blipFill>
        <p:spPr>
          <a:xfrm>
            <a:off x="0" y="0"/>
            <a:ext cx="9144000" cy="6858000"/>
          </a:xfrm>
          <a:prstGeom prst="rect">
            <a:avLst/>
          </a:prstGeom>
        </p:spPr>
      </p:pic>
      <p:pic>
        <p:nvPicPr>
          <p:cNvPr id="2" name="Picture 1">
            <a:extLst>
              <a:ext uri="{FF2B5EF4-FFF2-40B4-BE49-F238E27FC236}">
                <a16:creationId xmlns:a16="http://schemas.microsoft.com/office/drawing/2014/main" id="{78812018-BB39-9719-4701-3828C6D881F9}"/>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692735670"/>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adge&#10;&#10;Description automatically generated with low confidence">
            <a:extLst>
              <a:ext uri="{FF2B5EF4-FFF2-40B4-BE49-F238E27FC236}">
                <a16:creationId xmlns:a16="http://schemas.microsoft.com/office/drawing/2014/main" id="{321E63E8-38CD-D033-DCAF-C35E9D595166}"/>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147040120"/>
      </p:ext>
    </p:extLst>
  </p:cSld>
  <p:clrMap bg1="lt1" tx1="dk1" bg2="lt2" tx2="dk2" accent1="accent1" accent2="accent2" accent3="accent3" accent4="accent4" accent5="accent5" accent6="accent6" hlink="hlink" folHlink="folHlink"/>
  <p:sldLayoutIdLst>
    <p:sldLayoutId id="214748369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rochure&#10;&#10;Description automatically generated with low confidence">
            <a:extLst>
              <a:ext uri="{FF2B5EF4-FFF2-40B4-BE49-F238E27FC236}">
                <a16:creationId xmlns:a16="http://schemas.microsoft.com/office/drawing/2014/main" id="{70687FFB-C9C8-95F0-A402-046B0732843F}"/>
              </a:ext>
            </a:extLst>
          </p:cNvPr>
          <p:cNvPicPr>
            <a:picLocks noChangeAspect="1"/>
          </p:cNvPicPr>
          <p:nvPr/>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4237794481"/>
      </p:ext>
    </p:extLst>
  </p:cSld>
  <p:clrMap bg1="lt1" tx1="dk1" bg2="lt2" tx2="dk2" accent1="accent1" accent2="accent2" accent3="accent3" accent4="accent4" accent5="accent5" accent6="accent6" hlink="hlink" folHlink="folHlink"/>
  <p:sldLayoutIdLst>
    <p:sldLayoutId id="2147483697" r:id="rId1"/>
    <p:sldLayoutId id="2147483762"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 screenshot, graphic design, design&#10;&#10;Description automatically generated">
            <a:extLst>
              <a:ext uri="{FF2B5EF4-FFF2-40B4-BE49-F238E27FC236}">
                <a16:creationId xmlns:a16="http://schemas.microsoft.com/office/drawing/2014/main" id="{551FA688-2EBA-93E0-797B-8D53F6900817}"/>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488212704"/>
      </p:ext>
    </p:extLst>
  </p:cSld>
  <p:clrMap bg1="lt1" tx1="dk1" bg2="lt2" tx2="dk2" accent1="accent1" accent2="accent2" accent3="accent3" accent4="accent4" accent5="accent5" accent6="accent6" hlink="hlink" folHlink="folHlink"/>
  <p:sldLayoutIdLst>
    <p:sldLayoutId id="214748369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 screenshot, graphic design, font&#10;&#10;Description automatically generated">
            <a:extLst>
              <a:ext uri="{FF2B5EF4-FFF2-40B4-BE49-F238E27FC236}">
                <a16:creationId xmlns:a16="http://schemas.microsoft.com/office/drawing/2014/main" id="{D259B7C1-A8D7-F339-5012-17BB3E13611E}"/>
              </a:ext>
            </a:extLst>
          </p:cNvPr>
          <p:cNvPicPr>
            <a:picLocks noChangeAspect="1"/>
          </p:cNvPicPr>
          <p:nvPr/>
        </p:nvPicPr>
        <p:blipFill>
          <a:blip r:embed="rId7"/>
          <a:stretch>
            <a:fillRect/>
          </a:stretch>
        </p:blipFill>
        <p:spPr>
          <a:xfrm>
            <a:off x="0" y="0"/>
            <a:ext cx="9144000" cy="6858000"/>
          </a:xfrm>
          <a:prstGeom prst="rect">
            <a:avLst/>
          </a:prstGeom>
        </p:spPr>
      </p:pic>
    </p:spTree>
    <p:extLst>
      <p:ext uri="{BB962C8B-B14F-4D97-AF65-F5344CB8AC3E}">
        <p14:creationId xmlns:p14="http://schemas.microsoft.com/office/powerpoint/2010/main" val="1566648828"/>
      </p:ext>
    </p:extLst>
  </p:cSld>
  <p:clrMap bg1="lt1" tx1="dk1" bg2="lt2" tx2="dk2" accent1="accent1" accent2="accent2" accent3="accent3" accent4="accent4" accent5="accent5" accent6="accent6" hlink="hlink" folHlink="folHlink"/>
  <p:sldLayoutIdLst>
    <p:sldLayoutId id="2147483701" r:id="rId1"/>
    <p:sldLayoutId id="2147483759" r:id="rId2"/>
    <p:sldLayoutId id="2147483760" r:id="rId3"/>
    <p:sldLayoutId id="2147483676" r:id="rId4"/>
    <p:sldLayoutId id="2147483677"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medium confidence">
            <a:extLst>
              <a:ext uri="{FF2B5EF4-FFF2-40B4-BE49-F238E27FC236}">
                <a16:creationId xmlns:a16="http://schemas.microsoft.com/office/drawing/2014/main" id="{94D6A193-B301-6B6C-B400-4D5D66BB3411}"/>
              </a:ext>
            </a:extLst>
          </p:cNvPr>
          <p:cNvPicPr>
            <a:picLocks noChangeAspect="1"/>
          </p:cNvPicPr>
          <p:nvPr/>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2523838548"/>
      </p:ext>
    </p:extLst>
  </p:cSld>
  <p:clrMap bg1="lt1" tx1="dk1" bg2="lt2" tx2="dk2" accent1="accent1" accent2="accent2" accent3="accent3" accent4="accent4" accent5="accent5" accent6="accent6" hlink="hlink" folHlink="folHlink"/>
  <p:sldLayoutIdLst>
    <p:sldLayoutId id="2147483703" r:id="rId1"/>
    <p:sldLayoutId id="2147483704"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2072882-04A7-81FA-9B72-31A75EA69DB2}"/>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1052F98-7DF4-A192-B728-147244B3300A}"/>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0284395-6374-AB31-AF9D-382FDE7013A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8A36118-7BF1-CF45-BFA8-FA276C99FDDF}" type="datetimeFigureOut">
              <a:rPr lang="en-US" smtClean="0"/>
              <a:t>9/25/2024</a:t>
            </a:fld>
            <a:endParaRPr lang="en-US"/>
          </a:p>
        </p:txBody>
      </p:sp>
      <p:sp>
        <p:nvSpPr>
          <p:cNvPr id="5" name="Footer Placeholder 4">
            <a:extLst>
              <a:ext uri="{FF2B5EF4-FFF2-40B4-BE49-F238E27FC236}">
                <a16:creationId xmlns:a16="http://schemas.microsoft.com/office/drawing/2014/main" id="{FF9C0C8A-902B-C63B-7952-A955B0F082F0}"/>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BCCDC71-5CEA-F845-8B51-C43F200EB479}"/>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1D35AB9-6D5B-AC45-9E33-55949C484B0D}" type="slidenum">
              <a:rPr lang="en-US" smtClean="0"/>
              <a:t>‹#›</a:t>
            </a:fld>
            <a:endParaRPr lang="en-US"/>
          </a:p>
        </p:txBody>
      </p:sp>
      <p:pic>
        <p:nvPicPr>
          <p:cNvPr id="8" name="Picture 7" descr="A blue and white rectangle with text&#10;&#10;Description automatically generated with low confidence">
            <a:extLst>
              <a:ext uri="{FF2B5EF4-FFF2-40B4-BE49-F238E27FC236}">
                <a16:creationId xmlns:a16="http://schemas.microsoft.com/office/drawing/2014/main" id="{9B1CDA6B-D961-FD74-502A-BF4908F23BA1}"/>
              </a:ext>
            </a:extLst>
          </p:cNvPr>
          <p:cNvPicPr>
            <a:picLocks noChangeAspect="1"/>
          </p:cNvPicPr>
          <p:nvPr/>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3745801155"/>
      </p:ext>
    </p:extLst>
  </p:cSld>
  <p:clrMap bg1="lt1" tx1="dk1" bg2="lt2" tx2="dk2" accent1="accent1" accent2="accent2" accent3="accent3" accent4="accent4" accent5="accent5" accent6="accent6" hlink="hlink" folHlink="folHlink"/>
  <p:sldLayoutIdLst>
    <p:sldLayoutId id="2147483706" r:id="rId1"/>
    <p:sldLayoutId id="2147483707"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D12B95-E5E9-0A88-2236-8231CA4F8808}"/>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1E218A4-832E-EF8D-0DFA-D359DCE4D901}"/>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258DF01-6422-7867-AD66-61635F4058B1}"/>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55CD24-C473-2E4F-9AE6-964E15D7F65F}" type="datetimeFigureOut">
              <a:rPr lang="en-US" smtClean="0"/>
              <a:t>9/25/2024</a:t>
            </a:fld>
            <a:endParaRPr lang="en-US"/>
          </a:p>
        </p:txBody>
      </p:sp>
      <p:sp>
        <p:nvSpPr>
          <p:cNvPr id="5" name="Footer Placeholder 4">
            <a:extLst>
              <a:ext uri="{FF2B5EF4-FFF2-40B4-BE49-F238E27FC236}">
                <a16:creationId xmlns:a16="http://schemas.microsoft.com/office/drawing/2014/main" id="{327AB7A4-DB46-D777-91C4-92DB57F61457}"/>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7AD2823-7223-BDB7-2635-F1184CC9FD31}"/>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302E44-E074-904B-9870-14DEF89A79BD}" type="slidenum">
              <a:rPr lang="en-US" smtClean="0"/>
              <a:t>‹#›</a:t>
            </a:fld>
            <a:endParaRPr lang="en-US"/>
          </a:p>
        </p:txBody>
      </p:sp>
      <p:pic>
        <p:nvPicPr>
          <p:cNvPr id="8" name="Picture 7" descr="A picture containing text, screenshot, businesscard, design&#10;&#10;Description automatically generated">
            <a:extLst>
              <a:ext uri="{FF2B5EF4-FFF2-40B4-BE49-F238E27FC236}">
                <a16:creationId xmlns:a16="http://schemas.microsoft.com/office/drawing/2014/main" id="{22DAAF22-B42F-17F3-6C35-7E6E3C1B7110}"/>
              </a:ext>
            </a:extLst>
          </p:cNvPr>
          <p:cNvPicPr>
            <a:picLocks noChangeAspect="1"/>
          </p:cNvPicPr>
          <p:nvPr/>
        </p:nvPicPr>
        <p:blipFill>
          <a:blip r:embed="rId10"/>
          <a:stretch>
            <a:fillRect/>
          </a:stretch>
        </p:blipFill>
        <p:spPr>
          <a:xfrm>
            <a:off x="0" y="0"/>
            <a:ext cx="9144000" cy="6858000"/>
          </a:xfrm>
          <a:prstGeom prst="rect">
            <a:avLst/>
          </a:prstGeom>
        </p:spPr>
      </p:pic>
    </p:spTree>
    <p:extLst>
      <p:ext uri="{BB962C8B-B14F-4D97-AF65-F5344CB8AC3E}">
        <p14:creationId xmlns:p14="http://schemas.microsoft.com/office/powerpoint/2010/main" val="4037701083"/>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51" r:id="rId7"/>
    <p:sldLayoutId id="2147483752"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0C8ADDB-4CD2-D6E8-2B92-98BD8128D3C7}"/>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F0402FC-D2C5-ADEC-598D-65F067C8CE19}"/>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66ABB4C-E960-19FF-F31F-15F5AC22F3BD}"/>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9B1BE68-91E7-DA4C-83CE-33EC89C398B1}" type="datetimeFigureOut">
              <a:rPr lang="en-US" smtClean="0"/>
              <a:t>9/25/2024</a:t>
            </a:fld>
            <a:endParaRPr lang="en-US"/>
          </a:p>
        </p:txBody>
      </p:sp>
      <p:sp>
        <p:nvSpPr>
          <p:cNvPr id="5" name="Footer Placeholder 4">
            <a:extLst>
              <a:ext uri="{FF2B5EF4-FFF2-40B4-BE49-F238E27FC236}">
                <a16:creationId xmlns:a16="http://schemas.microsoft.com/office/drawing/2014/main" id="{5785A56C-A0F2-BE11-34C4-E5FD71605AF1}"/>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CD82E0D-BA34-08F9-BDA8-709E34BB7EA5}"/>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06B3232-9A32-EF49-9B20-B096A72524DB}" type="slidenum">
              <a:rPr lang="en-US" smtClean="0"/>
              <a:t>‹#›</a:t>
            </a:fld>
            <a:endParaRPr lang="en-US"/>
          </a:p>
        </p:txBody>
      </p:sp>
      <p:pic>
        <p:nvPicPr>
          <p:cNvPr id="8" name="Picture 7" descr="A screenshot of a computer&#10;&#10;Description automatically generated with medium confidence">
            <a:extLst>
              <a:ext uri="{FF2B5EF4-FFF2-40B4-BE49-F238E27FC236}">
                <a16:creationId xmlns:a16="http://schemas.microsoft.com/office/drawing/2014/main" id="{F9A22DF0-EDE3-A1A0-00A9-D55CE3CAAF5A}"/>
              </a:ext>
            </a:extLst>
          </p:cNvPr>
          <p:cNvPicPr>
            <a:picLocks noChangeAspect="1"/>
          </p:cNvPicPr>
          <p:nvPr/>
        </p:nvPicPr>
        <p:blipFill>
          <a:blip r:embed="rId7"/>
          <a:stretch>
            <a:fillRect/>
          </a:stretch>
        </p:blipFill>
        <p:spPr>
          <a:xfrm>
            <a:off x="0" y="0"/>
            <a:ext cx="9144000" cy="6858000"/>
          </a:xfrm>
          <a:prstGeom prst="rect">
            <a:avLst/>
          </a:prstGeom>
        </p:spPr>
      </p:pic>
    </p:spTree>
    <p:extLst>
      <p:ext uri="{BB962C8B-B14F-4D97-AF65-F5344CB8AC3E}">
        <p14:creationId xmlns:p14="http://schemas.microsoft.com/office/powerpoint/2010/main" val="3712853384"/>
      </p:ext>
    </p:extLst>
  </p:cSld>
  <p:clrMap bg1="lt1" tx1="dk1" bg2="lt2" tx2="dk2" accent1="accent1" accent2="accent2" accent3="accent3" accent4="accent4" accent5="accent5" accent6="accent6" hlink="hlink" folHlink="folHlink"/>
  <p:sldLayoutIdLst>
    <p:sldLayoutId id="2147483716" r:id="rId1"/>
    <p:sldLayoutId id="2147483717" r:id="rId2"/>
    <p:sldLayoutId id="2147483718" r:id="rId3"/>
    <p:sldLayoutId id="2147483719" r:id="rId4"/>
    <p:sldLayoutId id="2147483720"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CB11D39-7B6E-11D7-36E6-0D0E70121B7D}"/>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F9423326-8B27-E4CB-710F-2B855F8FF55B}"/>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BB7A764-EAEB-1C25-26BE-3DA3A32367F7}"/>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7BD182-C8A7-6A47-A0EA-95C60C4E7E9A}" type="datetimeFigureOut">
              <a:rPr lang="en-US" smtClean="0"/>
              <a:t>9/25/2024</a:t>
            </a:fld>
            <a:endParaRPr lang="en-US"/>
          </a:p>
        </p:txBody>
      </p:sp>
      <p:sp>
        <p:nvSpPr>
          <p:cNvPr id="5" name="Footer Placeholder 4">
            <a:extLst>
              <a:ext uri="{FF2B5EF4-FFF2-40B4-BE49-F238E27FC236}">
                <a16:creationId xmlns:a16="http://schemas.microsoft.com/office/drawing/2014/main" id="{45455734-81B6-EAA4-CC09-3A53A8478ADF}"/>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C76ED48-6C24-3E31-F8DA-C315C5FC9BB6}"/>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67DBB9-009E-8E41-8A89-2FE77F41EB92}" type="slidenum">
              <a:rPr lang="en-US" smtClean="0"/>
              <a:t>‹#›</a:t>
            </a:fld>
            <a:endParaRPr lang="en-US"/>
          </a:p>
        </p:txBody>
      </p:sp>
      <p:pic>
        <p:nvPicPr>
          <p:cNvPr id="8" name="Picture 7" descr="A picture containing text, screenshot, design&#10;&#10;Description automatically generated">
            <a:extLst>
              <a:ext uri="{FF2B5EF4-FFF2-40B4-BE49-F238E27FC236}">
                <a16:creationId xmlns:a16="http://schemas.microsoft.com/office/drawing/2014/main" id="{D630895B-A68E-8D65-8264-EDF2522426F9}"/>
              </a:ext>
            </a:extLst>
          </p:cNvPr>
          <p:cNvPicPr>
            <a:picLocks noChangeAspect="1"/>
          </p:cNvPicPr>
          <p:nvPr/>
        </p:nvPicPr>
        <p:blipFill>
          <a:blip r:embed="rId11"/>
          <a:stretch>
            <a:fillRect/>
          </a:stretch>
        </p:blipFill>
        <p:spPr>
          <a:xfrm>
            <a:off x="0" y="0"/>
            <a:ext cx="9144000" cy="6858000"/>
          </a:xfrm>
          <a:prstGeom prst="rect">
            <a:avLst/>
          </a:prstGeom>
        </p:spPr>
      </p:pic>
    </p:spTree>
    <p:extLst>
      <p:ext uri="{BB962C8B-B14F-4D97-AF65-F5344CB8AC3E}">
        <p14:creationId xmlns:p14="http://schemas.microsoft.com/office/powerpoint/2010/main" val="1450701045"/>
      </p:ext>
    </p:extLst>
  </p:cSld>
  <p:clrMap bg1="lt1" tx1="dk1" bg2="lt2" tx2="dk2" accent1="accent1" accent2="accent2" accent3="accent3" accent4="accent4" accent5="accent5" accent6="accent6" hlink="hlink" folHlink="folHlink"/>
  <p:sldLayoutIdLst>
    <p:sldLayoutId id="2147483722" r:id="rId1"/>
    <p:sldLayoutId id="2147483723" r:id="rId2"/>
    <p:sldLayoutId id="2147483724" r:id="rId3"/>
    <p:sldLayoutId id="2147483725" r:id="rId4"/>
    <p:sldLayoutId id="2147483754" r:id="rId5"/>
    <p:sldLayoutId id="2147483755" r:id="rId6"/>
    <p:sldLayoutId id="2147483756" r:id="rId7"/>
    <p:sldLayoutId id="2147483757" r:id="rId8"/>
    <p:sldLayoutId id="2147483758" r:id="rId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picture containing tree, cloud, house, sky&#10;&#10;Description automatically generated">
            <a:extLst>
              <a:ext uri="{FF2B5EF4-FFF2-40B4-BE49-F238E27FC236}">
                <a16:creationId xmlns:a16="http://schemas.microsoft.com/office/drawing/2014/main" id="{7D3A0B8D-8F1B-BBD7-763E-306A1918458B}"/>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4035469895"/>
      </p:ext>
    </p:extLst>
  </p:cSld>
  <p:clrMap bg1="lt1" tx1="dk1" bg2="lt2" tx2="dk2" accent1="accent1" accent2="accent2" accent3="accent3" accent4="accent4" accent5="accent5" accent6="accent6" hlink="hlink" folHlink="folHlink"/>
  <p:sldLayoutIdLst>
    <p:sldLayoutId id="214748372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sky, cloud, grass, text&#10;&#10;Description automatically generated">
            <a:extLst>
              <a:ext uri="{FF2B5EF4-FFF2-40B4-BE49-F238E27FC236}">
                <a16:creationId xmlns:a16="http://schemas.microsoft.com/office/drawing/2014/main" id="{FD64A1D8-C4BB-C68E-DD4E-12E4B52E658B}"/>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112000255"/>
      </p:ext>
    </p:extLst>
  </p:cSld>
  <p:clrMap bg1="lt1" tx1="dk1" bg2="lt2" tx2="dk2" accent1="accent1" accent2="accent2" accent3="accent3" accent4="accent4" accent5="accent5" accent6="accent6" hlink="hlink" folHlink="folHlink"/>
  <p:sldLayoutIdLst>
    <p:sldLayoutId id="214748372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picture containing sky, tree, outdoor, cloud&#10;&#10;Description automatically generated">
            <a:extLst>
              <a:ext uri="{FF2B5EF4-FFF2-40B4-BE49-F238E27FC236}">
                <a16:creationId xmlns:a16="http://schemas.microsoft.com/office/drawing/2014/main" id="{B6E7C2A9-67AF-B453-A32C-8398FDC30646}"/>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398376243"/>
      </p:ext>
    </p:extLst>
  </p:cSld>
  <p:clrMap bg1="lt1" tx1="dk1" bg2="lt2" tx2="dk2" accent1="accent1" accent2="accent2" accent3="accent3" accent4="accent4" accent5="accent5" accent6="accent6" hlink="hlink" folHlink="folHlink"/>
  <p:sldLayoutIdLst>
    <p:sldLayoutId id="214748373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uilding&#10;&#10;Description automatically generated with low confidence">
            <a:extLst>
              <a:ext uri="{FF2B5EF4-FFF2-40B4-BE49-F238E27FC236}">
                <a16:creationId xmlns:a16="http://schemas.microsoft.com/office/drawing/2014/main" id="{EC565704-B489-D021-F781-93D2D4B3EEFE}"/>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583183552"/>
      </p:ext>
    </p:extLst>
  </p:cSld>
  <p:clrMap bg1="lt1" tx1="dk1" bg2="lt2" tx2="dk2" accent1="accent1" accent2="accent2" accent3="accent3" accent4="accent4" accent5="accent5" accent6="accent6" hlink="hlink" folHlink="folHlink"/>
  <p:sldLayoutIdLst>
    <p:sldLayoutId id="214748373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picture containing sky, tree, outdoor, screenshot&#10;&#10;Description automatically generated">
            <a:extLst>
              <a:ext uri="{FF2B5EF4-FFF2-40B4-BE49-F238E27FC236}">
                <a16:creationId xmlns:a16="http://schemas.microsoft.com/office/drawing/2014/main" id="{8C16B6D9-FB9C-49F3-2582-C99E877F12B9}"/>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711314944"/>
      </p:ext>
    </p:extLst>
  </p:cSld>
  <p:clrMap bg1="lt1" tx1="dk1" bg2="lt2" tx2="dk2" accent1="accent1" accent2="accent2" accent3="accent3" accent4="accent4" accent5="accent5" accent6="accent6" hlink="hlink" folHlink="folHlink"/>
  <p:sldLayoutIdLst>
    <p:sldLayoutId id="214748373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sky, text, screenshot, building&#10;&#10;Description automatically generated">
            <a:extLst>
              <a:ext uri="{FF2B5EF4-FFF2-40B4-BE49-F238E27FC236}">
                <a16:creationId xmlns:a16="http://schemas.microsoft.com/office/drawing/2014/main" id="{42885A91-394F-610C-FB99-7E0485978FE1}"/>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343779016"/>
      </p:ext>
    </p:extLst>
  </p:cSld>
  <p:clrMap bg1="lt1" tx1="dk1" bg2="lt2" tx2="dk2" accent1="accent1" accent2="accent2" accent3="accent3" accent4="accent4" accent5="accent5" accent6="accent6" hlink="hlink" folHlink="folHlink"/>
  <p:sldLayoutIdLst>
    <p:sldLayoutId id="214748373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close-up of a building&#10;&#10;Description automatically generated with low confidence">
            <a:extLst>
              <a:ext uri="{FF2B5EF4-FFF2-40B4-BE49-F238E27FC236}">
                <a16:creationId xmlns:a16="http://schemas.microsoft.com/office/drawing/2014/main" id="{80BB21EE-854B-4A5D-4B38-92F4066580F7}"/>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4229936164"/>
      </p:ext>
    </p:extLst>
  </p:cSld>
  <p:clrMap bg1="lt1" tx1="dk1" bg2="lt2" tx2="dk2" accent1="accent1" accent2="accent2" accent3="accent3" accent4="accent4" accent5="accent5" accent6="accent6" hlink="hlink" folHlink="folHlink"/>
  <p:sldLayoutIdLst>
    <p:sldLayoutId id="214748373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 sky, tree, plant&#10;&#10;Description automatically generated">
            <a:extLst>
              <a:ext uri="{FF2B5EF4-FFF2-40B4-BE49-F238E27FC236}">
                <a16:creationId xmlns:a16="http://schemas.microsoft.com/office/drawing/2014/main" id="{A6CE6DCC-5EFF-0C9E-9F78-1881B15D3240}"/>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26576580"/>
      </p:ext>
    </p:extLst>
  </p:cSld>
  <p:clrMap bg1="lt1" tx1="dk1" bg2="lt2" tx2="dk2" accent1="accent1" accent2="accent2" accent3="accent3" accent4="accent4" accent5="accent5" accent6="accent6" hlink="hlink" folHlink="folHlink"/>
  <p:sldLayoutIdLst>
    <p:sldLayoutId id="214748374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87939161"/>
      </p:ext>
    </p:extLst>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8" r:id="rId6"/>
    <p:sldLayoutId id="2147483749" r:id="rId7"/>
    <p:sldLayoutId id="2147483750"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2.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2.xml"/><Relationship Id="rId1" Type="http://schemas.openxmlformats.org/officeDocument/2006/relationships/tags" Target="../tags/tag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9.xml"/><Relationship Id="rId1" Type="http://schemas.openxmlformats.org/officeDocument/2006/relationships/slideLayout" Target="../slideLayouts/slideLayout22.xml"/></Relationships>
</file>

<file path=ppt/slides/_rels/slide2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2.xml"/></Relationships>
</file>

<file path=ppt/slides/_rels/slide26.xml.rels><?xml version="1.0" encoding="UTF-8" standalone="yes"?>
<Relationships xmlns="http://schemas.openxmlformats.org/package/2006/relationships"><Relationship Id="rId8" Type="http://schemas.openxmlformats.org/officeDocument/2006/relationships/image" Target="../media/image32.jpeg"/><Relationship Id="rId13" Type="http://schemas.openxmlformats.org/officeDocument/2006/relationships/image" Target="../media/image34.jpeg"/><Relationship Id="rId3" Type="http://schemas.openxmlformats.org/officeDocument/2006/relationships/hyperlink" Target="http://www.google.co.uk/url?sa=i&amp;rct=j&amp;q=&amp;esrc=s&amp;source=images&amp;cd=&amp;cad=rja&amp;uact=8&amp;ved=0ahUKEwid4evh9IrSAhXCVxQKHUldCVYQjRwIBw&amp;url=http://www.uky.edu/mlk/content/about-dr-king&amp;bvm=bv.146786187,d.ZGg&amp;psig=AFQjCNFLSXUBoV2GbFknYfVN7esZgdaCAA&amp;ust=1487001056232869" TargetMode="External"/><Relationship Id="rId7" Type="http://schemas.openxmlformats.org/officeDocument/2006/relationships/hyperlink" Target="http://www.google.co.uk/url?sa=i&amp;rct=j&amp;q=&amp;esrc=s&amp;source=images&amp;cd=&amp;cad=rja&amp;uact=8&amp;ved=0ahUKEwiQt6Kl9IrSAhVD6xQKHYVhClYQjRwIBw&amp;url=http://quotesgram.com/quotes-from-famous-world-leaders/&amp;psig=AFQjCNEgDKArs-LtzBDuiJ-Cdwz7azCRpQ&amp;ust=1487000904427588" TargetMode="External"/><Relationship Id="rId12" Type="http://schemas.openxmlformats.org/officeDocument/2006/relationships/hyperlink" Target="http://www.google.co.uk/url?sa=i&amp;rct=j&amp;q=&amp;esrc=s&amp;source=images&amp;cd=&amp;cad=rja&amp;uact=8&amp;ved=0ahUKEwjPm6iL9YrSAhVGQBQKHSgPBFcQjRwIBw&amp;url=http://www.huffingtonpost.com/catherine-corman/mother-teresa-saint-of-da_b_12679712.html&amp;bvm=bv.146786187,d.ZGg&amp;psig=AFQjCNEd1C5QXtXwp1u0yWQoyOf69duIpQ&amp;ust=1487001142154082" TargetMode="External"/><Relationship Id="rId2" Type="http://schemas.openxmlformats.org/officeDocument/2006/relationships/notesSlide" Target="../notesSlides/notesSlide21.xml"/><Relationship Id="rId1" Type="http://schemas.openxmlformats.org/officeDocument/2006/relationships/slideLayout" Target="../slideLayouts/slideLayout26.xml"/><Relationship Id="rId6" Type="http://schemas.openxmlformats.org/officeDocument/2006/relationships/image" Target="../media/image31.jpeg"/><Relationship Id="rId11" Type="http://schemas.openxmlformats.org/officeDocument/2006/relationships/image" Target="../media/image33.jpeg"/><Relationship Id="rId5" Type="http://schemas.openxmlformats.org/officeDocument/2006/relationships/hyperlink" Target="http://www.google.co.uk/url?sa=i&amp;rct=j&amp;q=&amp;esrc=s&amp;source=images&amp;cd=&amp;cad=rja&amp;uact=8&amp;ved=0ahUKEwjprc_y9IrSAhUDkRQKHd_PAlQQjRwIBw&amp;url=http://comicvine.gamespot.com/john-f-kennedy/4005-33077/&amp;bvm=bv.146786187,d.ZGg&amp;psig=AFQjCNF2BEYta5lbnr-KsZDLE3C_lAyZgw&amp;ust=1487001094433684" TargetMode="External"/><Relationship Id="rId10" Type="http://schemas.openxmlformats.org/officeDocument/2006/relationships/hyperlink" Target="http://www.google.co.uk/url?sa=i&amp;rct=j&amp;q=&amp;esrc=s&amp;source=images&amp;cd=&amp;cad=rja&amp;uact=8&amp;ved=0ahUKEwjM6oqY9IrSAhUCVxQKHZFVBlcQjRwIBw&amp;url=http://quotesgram.com/quotes-from-famous-world-leaders/&amp;psig=AFQjCNEgDKArs-LtzBDuiJ-Cdwz7azCRpQ&amp;ust=1487000904427588" TargetMode="External"/><Relationship Id="rId4" Type="http://schemas.openxmlformats.org/officeDocument/2006/relationships/image" Target="../media/image30.jpeg"/><Relationship Id="rId9" Type="http://schemas.openxmlformats.org/officeDocument/2006/relationships/hyperlink" Target="http://www.google.co.uk/url?sa=i&amp;rct=j&amp;q=&amp;esrc=s&amp;source=images&amp;cd=&amp;cad=rja&amp;uact=8&amp;ved=0ahUKEwiv8ZCZ9YrSAhUHkRQKHekcA1cQjRwIBw&amp;url=http://www.biography.com/people/rosa-parks-9433715&amp;psig=AFQjCNGmtyyReB05YFK_njHybXhcFECB-A&amp;ust=1487001175572852" TargetMode="External"/><Relationship Id="rId14" Type="http://schemas.openxmlformats.org/officeDocument/2006/relationships/image" Target="../media/image35.jpeg"/></Relationships>
</file>

<file path=ppt/slides/_rels/slide2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22.xml"/><Relationship Id="rId1" Type="http://schemas.openxmlformats.org/officeDocument/2006/relationships/slideLayout" Target="../slideLayouts/slideLayout22.xml"/><Relationship Id="rId5" Type="http://schemas.openxmlformats.org/officeDocument/2006/relationships/image" Target="../media/image38.jpg"/><Relationship Id="rId4" Type="http://schemas.openxmlformats.org/officeDocument/2006/relationships/image" Target="../media/image37.jpg"/></Relationships>
</file>

<file path=ppt/slides/_rels/slide2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3.xml"/><Relationship Id="rId1" Type="http://schemas.openxmlformats.org/officeDocument/2006/relationships/slideLayout" Target="../slideLayouts/slideLayout21.xml"/><Relationship Id="rId5" Type="http://schemas.openxmlformats.org/officeDocument/2006/relationships/image" Target="../media/image41.jpg"/><Relationship Id="rId4" Type="http://schemas.openxmlformats.org/officeDocument/2006/relationships/image" Target="../media/image40.jpg"/></Relationships>
</file>

<file path=ppt/slides/_rels/slide29.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24.xml"/><Relationship Id="rId1" Type="http://schemas.openxmlformats.org/officeDocument/2006/relationships/slideLayout" Target="../slideLayouts/slideLayout2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2.xml"/></Relationships>
</file>

<file path=ppt/slides/_rels/slide31.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hyperlink" Target="http://www.google.co.uk/url?sa=i&amp;rct=j&amp;q=&amp;esrc=s&amp;source=images&amp;cd=&amp;cad=rja&amp;uact=8&amp;ved=0ahUKEwiJoLjl9orSAhUGOhQKHcR6AlcQjRwIBw&amp;url=http://www.nurseryworld.co.uk/early-years-pioneers&amp;psig=AFQjCNEhSaVOEmafsO5-U4hW734EiyQsDg&amp;ust=1487001594465976" TargetMode="External"/><Relationship Id="rId7" Type="http://schemas.openxmlformats.org/officeDocument/2006/relationships/image" Target="../media/image45.jpeg"/><Relationship Id="rId2" Type="http://schemas.openxmlformats.org/officeDocument/2006/relationships/notesSlide" Target="../notesSlides/notesSlide26.xml"/><Relationship Id="rId1" Type="http://schemas.openxmlformats.org/officeDocument/2006/relationships/slideLayout" Target="../slideLayouts/slideLayout26.xml"/><Relationship Id="rId6" Type="http://schemas.openxmlformats.org/officeDocument/2006/relationships/image" Target="../media/image44.png"/><Relationship Id="rId5" Type="http://schemas.openxmlformats.org/officeDocument/2006/relationships/hyperlink" Target="https://www.google.co.uk/url?sa=i&amp;rct=j&amp;q=&amp;esrc=s&amp;source=images&amp;cd=&amp;cad=rja&amp;uact=8&amp;ved=0ahUKEwinzKHt9orSAhWHzxQKHRpCAVcQjRwIBw&amp;url=https://www.pinterest.com/Theeyadvisor/pioneers-in-early-childhood-education/&amp;psig=AFQjCNEhSaVOEmafsO5-U4hW734EiyQsDg&amp;ust=1487001594465976" TargetMode="External"/><Relationship Id="rId10" Type="http://schemas.openxmlformats.org/officeDocument/2006/relationships/image" Target="../media/image48.jpeg"/><Relationship Id="rId4" Type="http://schemas.openxmlformats.org/officeDocument/2006/relationships/image" Target="../media/image43.jpeg"/><Relationship Id="rId9" Type="http://schemas.openxmlformats.org/officeDocument/2006/relationships/image" Target="../media/image47.jpeg"/></Relationships>
</file>

<file path=ppt/slides/_rels/slide32.xml.rels><?xml version="1.0" encoding="UTF-8" standalone="yes"?>
<Relationships xmlns="http://schemas.openxmlformats.org/package/2006/relationships"><Relationship Id="rId8" Type="http://schemas.openxmlformats.org/officeDocument/2006/relationships/image" Target="../media/image54.jpg"/><Relationship Id="rId3" Type="http://schemas.openxmlformats.org/officeDocument/2006/relationships/image" Target="../media/image49.jpg"/><Relationship Id="rId7" Type="http://schemas.openxmlformats.org/officeDocument/2006/relationships/image" Target="../media/image53.jpg"/><Relationship Id="rId2" Type="http://schemas.openxmlformats.org/officeDocument/2006/relationships/notesSlide" Target="../notesSlides/notesSlide27.xml"/><Relationship Id="rId1" Type="http://schemas.openxmlformats.org/officeDocument/2006/relationships/slideLayout" Target="../slideLayouts/slideLayout21.xml"/><Relationship Id="rId6" Type="http://schemas.openxmlformats.org/officeDocument/2006/relationships/image" Target="../media/image52.jpg"/><Relationship Id="rId5" Type="http://schemas.openxmlformats.org/officeDocument/2006/relationships/image" Target="../media/image51.jpg"/><Relationship Id="rId4" Type="http://schemas.openxmlformats.org/officeDocument/2006/relationships/image" Target="../media/image50.jpg"/></Relationships>
</file>

<file path=ppt/slides/_rels/slide33.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notesSlide" Target="../notesSlides/notesSlide28.xml"/><Relationship Id="rId1" Type="http://schemas.openxmlformats.org/officeDocument/2006/relationships/slideLayout" Target="../slideLayouts/slideLayout21.xml"/></Relationships>
</file>

<file path=ppt/slides/_rels/slide34.xml.rels><?xml version="1.0" encoding="UTF-8" standalone="yes"?>
<Relationships xmlns="http://schemas.openxmlformats.org/package/2006/relationships"><Relationship Id="rId3" Type="http://schemas.openxmlformats.org/officeDocument/2006/relationships/hyperlink" Target="https://www.youtube.com/watch?v=p-JG2WSfIQI" TargetMode="External"/><Relationship Id="rId2" Type="http://schemas.openxmlformats.org/officeDocument/2006/relationships/notesSlide" Target="../notesSlides/notesSlide29.xml"/><Relationship Id="rId1" Type="http://schemas.openxmlformats.org/officeDocument/2006/relationships/slideLayout" Target="../slideLayouts/slideLayout21.xml"/><Relationship Id="rId4" Type="http://schemas.openxmlformats.org/officeDocument/2006/relationships/image" Target="../media/image56.jpeg"/></Relationships>
</file>

<file path=ppt/slides/_rels/slide35.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30.xml"/><Relationship Id="rId1" Type="http://schemas.openxmlformats.org/officeDocument/2006/relationships/slideLayout" Target="../slideLayouts/slideLayout2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2.xml"/></Relationships>
</file>

<file path=ppt/slides/_rels/slide37.xml.rels><?xml version="1.0" encoding="UTF-8" standalone="yes"?>
<Relationships xmlns="http://schemas.openxmlformats.org/package/2006/relationships"><Relationship Id="rId3" Type="http://schemas.openxmlformats.org/officeDocument/2006/relationships/hyperlink" Target="https://www.youtube.com/watch?v=3Y6nYfxWuB8" TargetMode="External"/><Relationship Id="rId2" Type="http://schemas.openxmlformats.org/officeDocument/2006/relationships/notesSlide" Target="../notesSlides/notesSlide32.xml"/><Relationship Id="rId1" Type="http://schemas.openxmlformats.org/officeDocument/2006/relationships/slideLayout" Target="../slideLayouts/slideLayout2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1.xml"/></Relationships>
</file>

<file path=ppt/slides/_rels/slide40.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notesSlide" Target="../notesSlides/notesSlide35.xml"/><Relationship Id="rId1" Type="http://schemas.openxmlformats.org/officeDocument/2006/relationships/slideLayout" Target="../slideLayouts/slideLayout21.xml"/></Relationships>
</file>

<file path=ppt/slides/_rels/slide41.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21.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1.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1.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1.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1.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1.xml"/></Relationships>
</file>

<file path=ppt/slides/_rels/slide49.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43.xml"/><Relationship Id="rId1" Type="http://schemas.openxmlformats.org/officeDocument/2006/relationships/slideLayout" Target="../slideLayouts/slideLayout21.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1793458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9F7C2C6-CEF5-2A2C-B7B2-DA352D127DA0}"/>
              </a:ext>
            </a:extLst>
          </p:cNvPr>
          <p:cNvSpPr txBox="1"/>
          <p:nvPr/>
        </p:nvSpPr>
        <p:spPr>
          <a:xfrm>
            <a:off x="152400" y="609600"/>
            <a:ext cx="8839200" cy="830997"/>
          </a:xfrm>
          <a:prstGeom prst="rect">
            <a:avLst/>
          </a:prstGeom>
          <a:noFill/>
          <a:ln>
            <a:solidFill>
              <a:schemeClr val="bg1"/>
            </a:solidFill>
          </a:ln>
        </p:spPr>
        <p:txBody>
          <a:bodyPr wrap="square" lIns="91440" tIns="45720" rIns="91440" bIns="45720" anchor="t">
            <a:spAutoFit/>
          </a:bodyPr>
          <a:lstStyle/>
          <a:p>
            <a:pPr algn="ctr">
              <a:spcBef>
                <a:spcPts val="700"/>
              </a:spcBef>
              <a:defRPr/>
            </a:pPr>
            <a:endParaRPr kumimoji="0" lang="en-GB" sz="4800" b="1" i="0" u="none" strike="noStrike" kern="1200" cap="none" spc="0" normalizeH="0" baseline="0" noProof="0" dirty="0" err="1">
              <a:ln>
                <a:noFill/>
              </a:ln>
              <a:effectLst/>
              <a:uLnTx/>
              <a:uFillTx/>
              <a:latin typeface="Arial"/>
              <a:cs typeface="Arial"/>
            </a:endParaRPr>
          </a:p>
        </p:txBody>
      </p:sp>
      <p:sp>
        <p:nvSpPr>
          <p:cNvPr id="3" name="TextBox 2">
            <a:extLst>
              <a:ext uri="{FF2B5EF4-FFF2-40B4-BE49-F238E27FC236}">
                <a16:creationId xmlns:a16="http://schemas.microsoft.com/office/drawing/2014/main" id="{B24BC744-9BE2-EB30-E7B0-96568E2A4BA4}"/>
              </a:ext>
            </a:extLst>
          </p:cNvPr>
          <p:cNvSpPr txBox="1"/>
          <p:nvPr/>
        </p:nvSpPr>
        <p:spPr>
          <a:xfrm>
            <a:off x="152400" y="1981200"/>
            <a:ext cx="8839200" cy="1569660"/>
          </a:xfrm>
          <a:prstGeom prst="rect">
            <a:avLst/>
          </a:prstGeom>
          <a:noFill/>
          <a:ln>
            <a:solidFill>
              <a:schemeClr val="bg1"/>
            </a:solidFill>
          </a:ln>
        </p:spPr>
        <p:txBody>
          <a:bodyPr wrap="square" rtlCol="0">
            <a:spAutoFit/>
          </a:bodyPr>
          <a:lstStyle/>
          <a:p>
            <a:pPr algn="ctr"/>
            <a:r>
              <a:rPr lang="en-GB" sz="4800" b="1" dirty="0">
                <a:solidFill>
                  <a:schemeClr val="accent1">
                    <a:lumMod val="75000"/>
                  </a:schemeClr>
                </a:solidFill>
                <a:latin typeface="Arial" panose="020B0604020202020204" pitchFamily="34" charset="0"/>
                <a:cs typeface="Arial" panose="020B0604020202020204" pitchFamily="34" charset="0"/>
              </a:rPr>
              <a:t>ECEY5006: Leadership and Teamwork in the Early Years </a:t>
            </a:r>
          </a:p>
        </p:txBody>
      </p:sp>
    </p:spTree>
    <p:extLst>
      <p:ext uri="{BB962C8B-B14F-4D97-AF65-F5344CB8AC3E}">
        <p14:creationId xmlns:p14="http://schemas.microsoft.com/office/powerpoint/2010/main" val="33647780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4F0DB799-1AA4-4923-A30A-DB9A0BA3EF6A}"/>
              </a:ext>
            </a:extLst>
          </p:cNvPr>
          <p:cNvSpPr txBox="1">
            <a:spLocks/>
          </p:cNvSpPr>
          <p:nvPr/>
        </p:nvSpPr>
        <p:spPr>
          <a:xfrm>
            <a:off x="2526953" y="381000"/>
            <a:ext cx="4090094" cy="5455596"/>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700"/>
              </a:spcBef>
              <a:buNone/>
              <a:defRPr/>
            </a:pPr>
            <a:r>
              <a:rPr lang="en-GB" altLang="en-US" b="1" dirty="0">
                <a:solidFill>
                  <a:schemeClr val="accent1">
                    <a:lumMod val="75000"/>
                  </a:schemeClr>
                </a:solidFill>
                <a:latin typeface="Arial"/>
                <a:cs typeface="Arial"/>
              </a:rPr>
              <a:t>ECEY5006 </a:t>
            </a:r>
            <a:endParaRPr lang="en-GB" altLang="en-US" b="1" dirty="0">
              <a:solidFill>
                <a:schemeClr val="accent1">
                  <a:lumMod val="75000"/>
                </a:schemeClr>
              </a:solidFill>
              <a:latin typeface="Arial" panose="020B0604020202020204" pitchFamily="34" charset="0"/>
              <a:cs typeface="Arial" panose="020B0604020202020204" pitchFamily="34" charset="0"/>
            </a:endParaRPr>
          </a:p>
          <a:p>
            <a:pPr marL="0" indent="0">
              <a:lnSpc>
                <a:spcPct val="100000"/>
              </a:lnSpc>
              <a:spcBef>
                <a:spcPts val="700"/>
              </a:spcBef>
              <a:buFont typeface="Arial" panose="020B0604020202020204" pitchFamily="34" charset="0"/>
              <a:buNone/>
              <a:defRPr/>
            </a:pPr>
            <a:r>
              <a:rPr lang="en-GB" altLang="en-US" b="1" dirty="0">
                <a:solidFill>
                  <a:schemeClr val="accent1">
                    <a:lumMod val="75000"/>
                  </a:schemeClr>
                </a:solidFill>
                <a:latin typeface="Arial"/>
                <a:cs typeface="Arial"/>
              </a:rPr>
              <a:t>Lecture 1: Introduction and Assessment</a:t>
            </a:r>
          </a:p>
          <a:p>
            <a:pPr marL="0" indent="0">
              <a:lnSpc>
                <a:spcPct val="100000"/>
              </a:lnSpc>
              <a:spcBef>
                <a:spcPts val="700"/>
              </a:spcBef>
              <a:buFont typeface="Arial" panose="020B0604020202020204" pitchFamily="34" charset="0"/>
              <a:buNone/>
              <a:defRPr/>
            </a:pPr>
            <a:endParaRPr lang="en-GB" altLang="en-US" b="1" dirty="0">
              <a:solidFill>
                <a:schemeClr val="accent1">
                  <a:lumMod val="75000"/>
                </a:schemeClr>
              </a:solidFill>
              <a:latin typeface="Arial" panose="020B0604020202020204" pitchFamily="34" charset="0"/>
              <a:cs typeface="Arial" panose="020B0604020202020204" pitchFamily="34" charset="0"/>
            </a:endParaRPr>
          </a:p>
          <a:p>
            <a:pPr marL="0" indent="0">
              <a:lnSpc>
                <a:spcPct val="100000"/>
              </a:lnSpc>
              <a:spcBef>
                <a:spcPts val="700"/>
              </a:spcBef>
              <a:buFont typeface="Arial" panose="020B0604020202020204" pitchFamily="34" charset="0"/>
              <a:buNone/>
              <a:defRPr/>
            </a:pPr>
            <a:r>
              <a:rPr lang="en-GB" altLang="en-US" b="1" dirty="0">
                <a:solidFill>
                  <a:schemeClr val="accent1">
                    <a:lumMod val="75000"/>
                  </a:schemeClr>
                </a:solidFill>
                <a:latin typeface="Arial"/>
                <a:cs typeface="Arial"/>
              </a:rPr>
              <a:t>Module Coordinator: Natasha Young</a:t>
            </a:r>
          </a:p>
          <a:p>
            <a:pPr marL="0" indent="0">
              <a:lnSpc>
                <a:spcPct val="100000"/>
              </a:lnSpc>
              <a:spcBef>
                <a:spcPts val="700"/>
              </a:spcBef>
              <a:buFont typeface="Arial" panose="020B0604020202020204" pitchFamily="34" charset="0"/>
              <a:buNone/>
              <a:defRPr/>
            </a:pPr>
            <a:endParaRPr lang="en-GB" altLang="en-US" b="1" dirty="0">
              <a:solidFill>
                <a:schemeClr val="accent1">
                  <a:lumMod val="75000"/>
                </a:schemeClr>
              </a:solidFill>
              <a:latin typeface="Arial" panose="020B0604020202020204" pitchFamily="34" charset="0"/>
              <a:cs typeface="Arial" panose="020B0604020202020204" pitchFamily="34" charset="0"/>
            </a:endParaRPr>
          </a:p>
          <a:p>
            <a:pPr marL="0" indent="0">
              <a:lnSpc>
                <a:spcPct val="100000"/>
              </a:lnSpc>
              <a:spcBef>
                <a:spcPts val="700"/>
              </a:spcBef>
              <a:buNone/>
              <a:defRPr/>
            </a:pPr>
            <a:r>
              <a:rPr lang="en-GB" altLang="en-US" b="1" dirty="0">
                <a:solidFill>
                  <a:schemeClr val="accent1">
                    <a:lumMod val="75000"/>
                  </a:schemeClr>
                </a:solidFill>
                <a:latin typeface="Arial"/>
                <a:cs typeface="Arial"/>
              </a:rPr>
              <a:t>Module team: </a:t>
            </a:r>
          </a:p>
          <a:p>
            <a:pPr marL="0" indent="0">
              <a:lnSpc>
                <a:spcPct val="100000"/>
              </a:lnSpc>
              <a:spcBef>
                <a:spcPts val="700"/>
              </a:spcBef>
              <a:buFont typeface="Arial" panose="020B0604020202020204" pitchFamily="34" charset="0"/>
              <a:buNone/>
              <a:defRPr/>
            </a:pPr>
            <a:r>
              <a:rPr lang="en-GB" altLang="en-US" b="1" dirty="0">
                <a:solidFill>
                  <a:schemeClr val="accent1">
                    <a:lumMod val="75000"/>
                  </a:schemeClr>
                </a:solidFill>
                <a:latin typeface="Arial"/>
                <a:cs typeface="Arial"/>
              </a:rPr>
              <a:t>Natasha Jones </a:t>
            </a:r>
            <a:endParaRPr lang="en-GB" altLang="en-US" b="1" dirty="0">
              <a:solidFill>
                <a:schemeClr val="accent1">
                  <a:lumMod val="75000"/>
                </a:schemeClr>
              </a:solidFill>
              <a:latin typeface="Arial" panose="020B0604020202020204" pitchFamily="34" charset="0"/>
              <a:cs typeface="Arial" panose="020B0604020202020204" pitchFamily="34" charset="0"/>
            </a:endParaRPr>
          </a:p>
          <a:p>
            <a:pPr marL="0" indent="0">
              <a:lnSpc>
                <a:spcPct val="100000"/>
              </a:lnSpc>
              <a:spcBef>
                <a:spcPts val="700"/>
              </a:spcBef>
              <a:buFont typeface="Arial" panose="020B0604020202020204" pitchFamily="34" charset="0"/>
              <a:buNone/>
              <a:defRPr/>
            </a:pPr>
            <a:r>
              <a:rPr lang="en-GB" altLang="en-US" b="1" dirty="0">
                <a:solidFill>
                  <a:schemeClr val="accent1">
                    <a:lumMod val="75000"/>
                  </a:schemeClr>
                </a:solidFill>
                <a:latin typeface="Arial"/>
                <a:cs typeface="Arial"/>
              </a:rPr>
              <a:t>Alison Rees-Edwards</a:t>
            </a:r>
          </a:p>
          <a:p>
            <a:pPr marL="0" indent="0">
              <a:lnSpc>
                <a:spcPct val="100000"/>
              </a:lnSpc>
              <a:spcBef>
                <a:spcPts val="700"/>
              </a:spcBef>
              <a:buFont typeface="Arial" panose="020B0604020202020204" pitchFamily="34" charset="0"/>
              <a:buNone/>
              <a:defRPr/>
            </a:pPr>
            <a:r>
              <a:rPr lang="en-GB" altLang="en-US" b="1" dirty="0">
                <a:solidFill>
                  <a:schemeClr val="accent1">
                    <a:lumMod val="75000"/>
                  </a:schemeClr>
                </a:solidFill>
                <a:latin typeface="Arial"/>
                <a:cs typeface="Arial"/>
              </a:rPr>
              <a:t>Natalie Macdonald</a:t>
            </a:r>
          </a:p>
        </p:txBody>
      </p:sp>
    </p:spTree>
    <p:extLst>
      <p:ext uri="{BB962C8B-B14F-4D97-AF65-F5344CB8AC3E}">
        <p14:creationId xmlns:p14="http://schemas.microsoft.com/office/powerpoint/2010/main" val="20861566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304800" y="92075"/>
            <a:ext cx="8458199" cy="1325563"/>
          </a:xfrm>
        </p:spPr>
        <p:txBody>
          <a:bodyPr>
            <a:noAutofit/>
          </a:bodyPr>
          <a:lstStyle/>
          <a:p>
            <a:r>
              <a:rPr lang="en-GB" altLang="en-US" sz="4800" b="1" dirty="0">
                <a:solidFill>
                  <a:schemeClr val="accent1">
                    <a:lumMod val="75000"/>
                  </a:schemeClr>
                </a:solidFill>
                <a:latin typeface="Arial" panose="020B0604020202020204" pitchFamily="34" charset="0"/>
                <a:cs typeface="Arial" panose="020B0604020202020204" pitchFamily="34" charset="0"/>
              </a:rPr>
              <a:t>Resources</a:t>
            </a:r>
          </a:p>
        </p:txBody>
      </p:sp>
      <p:sp>
        <p:nvSpPr>
          <p:cNvPr id="21508" name="Content Placeholder 3"/>
          <p:cNvSpPr>
            <a:spLocks noGrp="1"/>
          </p:cNvSpPr>
          <p:nvPr>
            <p:ph sz="half" idx="2"/>
          </p:nvPr>
        </p:nvSpPr>
        <p:spPr>
          <a:xfrm>
            <a:off x="381001" y="1417638"/>
            <a:ext cx="4038600" cy="4171950"/>
          </a:xfrm>
        </p:spPr>
        <p:txBody>
          <a:bodyPr>
            <a:normAutofit fontScale="92500" lnSpcReduction="20000"/>
          </a:bodyPr>
          <a:lstStyle/>
          <a:p>
            <a:r>
              <a:rPr lang="en-GB" altLang="en-US" dirty="0">
                <a:solidFill>
                  <a:schemeClr val="accent1">
                    <a:lumMod val="75000"/>
                  </a:schemeClr>
                </a:solidFill>
                <a:latin typeface="Arial" panose="020B0604020202020204" pitchFamily="34" charset="0"/>
                <a:cs typeface="Arial" panose="020B0604020202020204" pitchFamily="34" charset="0"/>
              </a:rPr>
              <a:t>Lectures (Power Points on Moodle and weekly online lectures)</a:t>
            </a:r>
          </a:p>
          <a:p>
            <a:r>
              <a:rPr lang="en-GB" altLang="en-US" dirty="0">
                <a:solidFill>
                  <a:schemeClr val="accent1">
                    <a:lumMod val="75000"/>
                  </a:schemeClr>
                </a:solidFill>
                <a:latin typeface="Arial" panose="020B0604020202020204" pitchFamily="34" charset="0"/>
                <a:cs typeface="Arial" panose="020B0604020202020204" pitchFamily="34" charset="0"/>
              </a:rPr>
              <a:t>Weekly Tasks – additional reading</a:t>
            </a:r>
          </a:p>
          <a:p>
            <a:r>
              <a:rPr lang="en-GB" altLang="en-US" dirty="0">
                <a:solidFill>
                  <a:schemeClr val="accent1">
                    <a:lumMod val="75000"/>
                  </a:schemeClr>
                </a:solidFill>
                <a:latin typeface="Arial" panose="020B0604020202020204" pitchFamily="34" charset="0"/>
                <a:cs typeface="Arial" panose="020B0604020202020204" pitchFamily="34" charset="0"/>
              </a:rPr>
              <a:t>Links to further resources</a:t>
            </a:r>
          </a:p>
          <a:p>
            <a:r>
              <a:rPr lang="en-GB" altLang="en-US" dirty="0">
                <a:solidFill>
                  <a:schemeClr val="accent1">
                    <a:lumMod val="75000"/>
                  </a:schemeClr>
                </a:solidFill>
                <a:latin typeface="Arial" panose="020B0604020202020204" pitchFamily="34" charset="0"/>
                <a:cs typeface="Arial" panose="020B0604020202020204" pitchFamily="34" charset="0"/>
              </a:rPr>
              <a:t>Links on ‘Teams’ – articles on </a:t>
            </a:r>
            <a:r>
              <a:rPr lang="en-GB" altLang="en-US" dirty="0" err="1">
                <a:solidFill>
                  <a:schemeClr val="accent1">
                    <a:lumMod val="75000"/>
                  </a:schemeClr>
                </a:solidFill>
                <a:latin typeface="Arial" panose="020B0604020202020204" pitchFamily="34" charset="0"/>
                <a:cs typeface="Arial" panose="020B0604020202020204" pitchFamily="34" charset="0"/>
              </a:rPr>
              <a:t>FaceBook</a:t>
            </a:r>
            <a:r>
              <a:rPr lang="en-GB" altLang="en-US" dirty="0">
                <a:solidFill>
                  <a:schemeClr val="accent1">
                    <a:lumMod val="75000"/>
                  </a:schemeClr>
                </a:solidFill>
                <a:latin typeface="Arial" panose="020B0604020202020204" pitchFamily="34" charset="0"/>
                <a:cs typeface="Arial" panose="020B0604020202020204" pitchFamily="34" charset="0"/>
              </a:rPr>
              <a:t>/Early Years Page</a:t>
            </a:r>
          </a:p>
          <a:p>
            <a:r>
              <a:rPr lang="en-GB" altLang="en-US" dirty="0" err="1">
                <a:solidFill>
                  <a:schemeClr val="accent1">
                    <a:lumMod val="75000"/>
                  </a:schemeClr>
                </a:solidFill>
                <a:latin typeface="Arial" panose="020B0604020202020204" pitchFamily="34" charset="0"/>
                <a:cs typeface="Arial" panose="020B0604020202020204" pitchFamily="34" charset="0"/>
              </a:rPr>
              <a:t>Leganto</a:t>
            </a:r>
            <a:r>
              <a:rPr lang="en-GB" altLang="en-US" dirty="0">
                <a:solidFill>
                  <a:schemeClr val="accent1">
                    <a:lumMod val="75000"/>
                  </a:schemeClr>
                </a:solidFill>
                <a:latin typeface="Arial" panose="020B0604020202020204" pitchFamily="34" charset="0"/>
                <a:cs typeface="Arial" panose="020B0604020202020204" pitchFamily="34" charset="0"/>
              </a:rPr>
              <a:t> – Reading List </a:t>
            </a:r>
          </a:p>
        </p:txBody>
      </p:sp>
    </p:spTree>
    <p:extLst>
      <p:ext uri="{BB962C8B-B14F-4D97-AF65-F5344CB8AC3E}">
        <p14:creationId xmlns:p14="http://schemas.microsoft.com/office/powerpoint/2010/main" val="38353818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685800"/>
            <a:ext cx="9296400" cy="1325563"/>
          </a:xfrm>
        </p:spPr>
        <p:txBody>
          <a:bodyPr>
            <a:noAutofit/>
          </a:bodyPr>
          <a:lstStyle/>
          <a:p>
            <a:pPr algn="ctr">
              <a:defRPr/>
            </a:pPr>
            <a:br>
              <a:rPr lang="en-GB" sz="4800" b="1" dirty="0">
                <a:latin typeface="Arial" panose="020B0604020202020204" pitchFamily="34" charset="0"/>
                <a:cs typeface="Arial" panose="020B0604020202020204" pitchFamily="34" charset="0"/>
              </a:rPr>
            </a:br>
            <a:r>
              <a:rPr lang="en-GB" sz="4800" b="1" dirty="0">
                <a:solidFill>
                  <a:schemeClr val="accent1">
                    <a:lumMod val="75000"/>
                  </a:schemeClr>
                </a:solidFill>
                <a:latin typeface="Arial" panose="020B0604020202020204" pitchFamily="34" charset="0"/>
                <a:cs typeface="Arial" panose="020B0604020202020204" pitchFamily="34" charset="0"/>
              </a:rPr>
              <a:t>Employability/ Transferable Skills</a:t>
            </a:r>
            <a:endParaRPr lang="en-US" sz="4800" b="1" dirty="0">
              <a:solidFill>
                <a:schemeClr val="accent1">
                  <a:lumMod val="75000"/>
                </a:schemeClr>
              </a:solidFill>
              <a:latin typeface="Arial" panose="020B0604020202020204" pitchFamily="34" charset="0"/>
              <a:cs typeface="Arial" panose="020B0604020202020204" pitchFamily="34" charset="0"/>
            </a:endParaRPr>
          </a:p>
        </p:txBody>
      </p:sp>
      <p:sp>
        <p:nvSpPr>
          <p:cNvPr id="19460" name="Content Placeholder 3"/>
          <p:cNvSpPr>
            <a:spLocks noGrp="1"/>
          </p:cNvSpPr>
          <p:nvPr>
            <p:ph sz="half" idx="2"/>
          </p:nvPr>
        </p:nvSpPr>
        <p:spPr>
          <a:xfrm>
            <a:off x="555009" y="2362200"/>
            <a:ext cx="4038600" cy="3989388"/>
          </a:xfrm>
        </p:spPr>
        <p:txBody>
          <a:bodyPr/>
          <a:lstStyle/>
          <a:p>
            <a:r>
              <a:rPr lang="en-GB" altLang="en-US" dirty="0">
                <a:solidFill>
                  <a:schemeClr val="accent1">
                    <a:lumMod val="75000"/>
                  </a:schemeClr>
                </a:solidFill>
                <a:latin typeface="Arial" panose="020B0604020202020204" pitchFamily="34" charset="0"/>
                <a:cs typeface="Arial" panose="020B0604020202020204" pitchFamily="34" charset="0"/>
              </a:rPr>
              <a:t>Organisation</a:t>
            </a:r>
          </a:p>
          <a:p>
            <a:r>
              <a:rPr lang="en-GB" altLang="en-US" dirty="0">
                <a:solidFill>
                  <a:schemeClr val="accent1">
                    <a:lumMod val="75000"/>
                  </a:schemeClr>
                </a:solidFill>
                <a:latin typeface="Arial" panose="020B0604020202020204" pitchFamily="34" charset="0"/>
                <a:cs typeface="Arial" panose="020B0604020202020204" pitchFamily="34" charset="0"/>
              </a:rPr>
              <a:t>Planning</a:t>
            </a:r>
          </a:p>
          <a:p>
            <a:r>
              <a:rPr lang="en-GB" altLang="en-US" dirty="0">
                <a:solidFill>
                  <a:schemeClr val="accent1">
                    <a:lumMod val="75000"/>
                  </a:schemeClr>
                </a:solidFill>
                <a:latin typeface="Arial" panose="020B0604020202020204" pitchFamily="34" charset="0"/>
                <a:cs typeface="Arial" panose="020B0604020202020204" pitchFamily="34" charset="0"/>
              </a:rPr>
              <a:t>Time management</a:t>
            </a:r>
          </a:p>
          <a:p>
            <a:r>
              <a:rPr lang="en-GB" altLang="en-US" dirty="0">
                <a:solidFill>
                  <a:schemeClr val="accent1">
                    <a:lumMod val="75000"/>
                  </a:schemeClr>
                </a:solidFill>
                <a:latin typeface="Arial" panose="020B0604020202020204" pitchFamily="34" charset="0"/>
                <a:cs typeface="Arial" panose="020B0604020202020204" pitchFamily="34" charset="0"/>
              </a:rPr>
              <a:t>Professionalism </a:t>
            </a:r>
          </a:p>
          <a:p>
            <a:r>
              <a:rPr lang="en-GB" altLang="en-US" dirty="0">
                <a:solidFill>
                  <a:schemeClr val="accent1">
                    <a:lumMod val="75000"/>
                  </a:schemeClr>
                </a:solidFill>
                <a:latin typeface="Arial" panose="020B0604020202020204" pitchFamily="34" charset="0"/>
                <a:cs typeface="Arial" panose="020B0604020202020204" pitchFamily="34" charset="0"/>
              </a:rPr>
              <a:t>Awareness </a:t>
            </a:r>
          </a:p>
          <a:p>
            <a:r>
              <a:rPr lang="en-GB" altLang="en-US" dirty="0">
                <a:solidFill>
                  <a:schemeClr val="accent1">
                    <a:lumMod val="75000"/>
                  </a:schemeClr>
                </a:solidFill>
                <a:latin typeface="Arial" panose="020B0604020202020204" pitchFamily="34" charset="0"/>
                <a:cs typeface="Arial" panose="020B0604020202020204" pitchFamily="34" charset="0"/>
              </a:rPr>
              <a:t>Increased knowledge and understanding  </a:t>
            </a:r>
            <a:endParaRPr lang="en-US" altLang="en-US" dirty="0">
              <a:solidFill>
                <a:schemeClr val="accent1">
                  <a:lumMod val="75000"/>
                </a:schemeClr>
              </a:solidFill>
              <a:latin typeface="Arial" panose="020B0604020202020204" pitchFamily="34" charset="0"/>
              <a:cs typeface="Arial" panose="020B0604020202020204" pitchFamily="34" charset="0"/>
            </a:endParaRPr>
          </a:p>
          <a:p>
            <a:endParaRPr lang="en-US" altLang="en-US" dirty="0">
              <a:solidFill>
                <a:srgbClr val="0000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596240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Grp="1" noChangeArrowheads="1"/>
          </p:cNvSpPr>
          <p:nvPr>
            <p:ph type="title"/>
          </p:nvPr>
        </p:nvSpPr>
        <p:spPr>
          <a:xfrm>
            <a:off x="76200" y="404813"/>
            <a:ext cx="8991600" cy="720725"/>
          </a:xfrm>
        </p:spPr>
        <p:txBody>
          <a:bodyPr rtlCol="0">
            <a:noAutofit/>
          </a:bodyPr>
          <a:lstStyle/>
          <a:p>
            <a:pPr algn="ctr" eaLnBrk="1" fontAlgn="auto" hangingPunct="1">
              <a:spcAft>
                <a:spcPts val="0"/>
              </a:spcAft>
              <a:defRPr/>
            </a:pPr>
            <a:br>
              <a:rPr lang="en-GB" altLang="en-US" sz="4800" b="1" kern="0" dirty="0">
                <a:solidFill>
                  <a:srgbClr val="000000"/>
                </a:solidFill>
                <a:latin typeface="Arial" panose="020B0604020202020204" pitchFamily="34" charset="0"/>
                <a:ea typeface="ＭＳ Ｐゴシック" panose="020B0600070205080204" pitchFamily="34" charset="-128"/>
                <a:cs typeface="Arial" panose="020B0604020202020204" pitchFamily="34" charset="0"/>
              </a:rPr>
            </a:br>
            <a:r>
              <a:rPr lang="en-GB" altLang="en-US" sz="4800" b="1" kern="0" dirty="0">
                <a:solidFill>
                  <a:schemeClr val="accent1">
                    <a:lumMod val="75000"/>
                  </a:schemeClr>
                </a:solidFill>
                <a:latin typeface="Arial" panose="020B0604020202020204" pitchFamily="34" charset="0"/>
                <a:ea typeface="ＭＳ Ｐゴシック" panose="020B0600070205080204" pitchFamily="34" charset="-128"/>
                <a:cs typeface="Arial" panose="020B0604020202020204" pitchFamily="34" charset="0"/>
              </a:rPr>
              <a:t>Level 5 Requirements</a:t>
            </a:r>
            <a:endParaRPr lang="en-GB" altLang="cy-GB" sz="4800" b="1" dirty="0">
              <a:solidFill>
                <a:schemeClr val="accent1">
                  <a:lumMod val="75000"/>
                </a:schemeClr>
              </a:solidFill>
              <a:latin typeface="Arial" panose="020B0604020202020204" pitchFamily="34" charset="0"/>
              <a:cs typeface="Arial" panose="020B0604020202020204" pitchFamily="34" charset="0"/>
            </a:endParaRPr>
          </a:p>
        </p:txBody>
      </p:sp>
      <p:sp>
        <p:nvSpPr>
          <p:cNvPr id="5124" name="Rectangle 6"/>
          <p:cNvSpPr>
            <a:spLocks noGrp="1" noChangeArrowheads="1"/>
          </p:cNvSpPr>
          <p:nvPr>
            <p:ph sz="half" idx="2"/>
          </p:nvPr>
        </p:nvSpPr>
        <p:spPr>
          <a:xfrm>
            <a:off x="609600" y="1676400"/>
            <a:ext cx="4248025" cy="4219576"/>
          </a:xfrm>
        </p:spPr>
        <p:txBody>
          <a:bodyPr rtlCol="0">
            <a:normAutofit/>
          </a:bodyPr>
          <a:lstStyle/>
          <a:p>
            <a:pPr>
              <a:buFontTx/>
              <a:buChar char="•"/>
              <a:defRPr/>
            </a:pPr>
            <a:r>
              <a:rPr lang="en-US" altLang="en-US" kern="0" dirty="0" err="1">
                <a:solidFill>
                  <a:schemeClr val="accent1">
                    <a:lumMod val="75000"/>
                  </a:schemeClr>
                </a:solidFill>
                <a:latin typeface="Arial" panose="020B0604020202020204" pitchFamily="34" charset="0"/>
                <a:ea typeface="ＭＳ Ｐゴシック" panose="020B0600070205080204" pitchFamily="34" charset="-128"/>
                <a:cs typeface="Arial" panose="020B0604020202020204" pitchFamily="34" charset="0"/>
              </a:rPr>
              <a:t>Analyse</a:t>
            </a:r>
            <a:r>
              <a:rPr lang="en-US" altLang="en-US" kern="0" dirty="0">
                <a:solidFill>
                  <a:schemeClr val="accent1">
                    <a:lumMod val="75000"/>
                  </a:schemeClr>
                </a:solidFill>
                <a:latin typeface="Arial" panose="020B0604020202020204" pitchFamily="34" charset="0"/>
                <a:ea typeface="ＭＳ Ｐゴシック" panose="020B0600070205080204" pitchFamily="34" charset="-128"/>
                <a:cs typeface="Arial" panose="020B0604020202020204" pitchFamily="34" charset="0"/>
              </a:rPr>
              <a:t>, in depth</a:t>
            </a:r>
          </a:p>
          <a:p>
            <a:pPr>
              <a:buFontTx/>
              <a:buChar char="•"/>
              <a:defRPr/>
            </a:pPr>
            <a:r>
              <a:rPr lang="en-US" altLang="en-US" kern="0" dirty="0">
                <a:solidFill>
                  <a:schemeClr val="accent1">
                    <a:lumMod val="75000"/>
                  </a:schemeClr>
                </a:solidFill>
                <a:latin typeface="Arial" panose="020B0604020202020204" pitchFamily="34" charset="0"/>
                <a:ea typeface="ＭＳ Ｐゴシック" panose="020B0600070205080204" pitchFamily="34" charset="-128"/>
                <a:cs typeface="Arial" panose="020B0604020202020204" pitchFamily="34" charset="0"/>
              </a:rPr>
              <a:t>Critically evaluate</a:t>
            </a:r>
          </a:p>
          <a:p>
            <a:pPr>
              <a:buFontTx/>
              <a:buChar char="•"/>
              <a:defRPr/>
            </a:pPr>
            <a:r>
              <a:rPr lang="en-US" altLang="en-US" kern="0" dirty="0">
                <a:solidFill>
                  <a:schemeClr val="accent1">
                    <a:lumMod val="75000"/>
                  </a:schemeClr>
                </a:solidFill>
                <a:latin typeface="Arial" panose="020B0604020202020204" pitchFamily="34" charset="0"/>
                <a:ea typeface="ＭＳ Ｐゴシック" panose="020B0600070205080204" pitchFamily="34" charset="-128"/>
                <a:cs typeface="Arial" panose="020B0604020202020204" pitchFamily="34" charset="0"/>
              </a:rPr>
              <a:t>Explore, in depth</a:t>
            </a:r>
          </a:p>
          <a:p>
            <a:pPr>
              <a:buFontTx/>
              <a:buChar char="•"/>
              <a:defRPr/>
            </a:pPr>
            <a:r>
              <a:rPr lang="en-GB" altLang="cy-GB" kern="0" dirty="0">
                <a:solidFill>
                  <a:schemeClr val="accent1">
                    <a:lumMod val="75000"/>
                  </a:schemeClr>
                </a:solidFill>
                <a:latin typeface="Arial" panose="020B0604020202020204" pitchFamily="34" charset="0"/>
                <a:ea typeface="ＭＳ Ｐゴシック" panose="020B0600070205080204" pitchFamily="34" charset="-128"/>
                <a:cs typeface="Arial" panose="020B0604020202020204" pitchFamily="34" charset="0"/>
              </a:rPr>
              <a:t>Organisation</a:t>
            </a:r>
          </a:p>
          <a:p>
            <a:pPr>
              <a:buFontTx/>
              <a:buChar char="•"/>
              <a:defRPr/>
            </a:pPr>
            <a:r>
              <a:rPr lang="en-GB" altLang="cy-GB" kern="0" dirty="0">
                <a:solidFill>
                  <a:schemeClr val="accent1">
                    <a:lumMod val="75000"/>
                  </a:schemeClr>
                </a:solidFill>
                <a:latin typeface="Arial" panose="020B0604020202020204" pitchFamily="34" charset="0"/>
                <a:ea typeface="ＭＳ Ｐゴシック" panose="020B0600070205080204" pitchFamily="34" charset="-128"/>
                <a:cs typeface="Arial" panose="020B0604020202020204" pitchFamily="34" charset="0"/>
              </a:rPr>
              <a:t>Range of information sources</a:t>
            </a:r>
          </a:p>
          <a:p>
            <a:pPr>
              <a:buFontTx/>
              <a:buChar char="•"/>
              <a:defRPr/>
            </a:pPr>
            <a:r>
              <a:rPr lang="en-GB" altLang="cy-GB" kern="0" dirty="0">
                <a:solidFill>
                  <a:schemeClr val="accent1">
                    <a:lumMod val="75000"/>
                  </a:schemeClr>
                </a:solidFill>
                <a:latin typeface="Arial" panose="020B0604020202020204" pitchFamily="34" charset="0"/>
                <a:ea typeface="ＭＳ Ｐゴシック" panose="020B0600070205080204" pitchFamily="34" charset="-128"/>
                <a:cs typeface="Arial" panose="020B0604020202020204" pitchFamily="34" charset="0"/>
              </a:rPr>
              <a:t>Presentation</a:t>
            </a:r>
          </a:p>
        </p:txBody>
      </p:sp>
    </p:spTree>
    <p:extLst>
      <p:ext uri="{BB962C8B-B14F-4D97-AF65-F5344CB8AC3E}">
        <p14:creationId xmlns:p14="http://schemas.microsoft.com/office/powerpoint/2010/main" val="33625717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777874"/>
          </a:xfrm>
        </p:spPr>
        <p:txBody>
          <a:bodyPr>
            <a:normAutofit/>
          </a:bodyPr>
          <a:lstStyle/>
          <a:p>
            <a:r>
              <a:rPr lang="en-GB" sz="4800" b="1" dirty="0">
                <a:solidFill>
                  <a:schemeClr val="accent1">
                    <a:lumMod val="75000"/>
                  </a:schemeClr>
                </a:solidFill>
                <a:latin typeface="Arial" panose="020B0604020202020204" pitchFamily="34" charset="0"/>
                <a:cs typeface="Arial" panose="020B0604020202020204" pitchFamily="34" charset="0"/>
              </a:rPr>
              <a:t>Content</a:t>
            </a:r>
          </a:p>
        </p:txBody>
      </p:sp>
      <p:sp>
        <p:nvSpPr>
          <p:cNvPr id="4" name="Content Placeholder 3"/>
          <p:cNvSpPr>
            <a:spLocks noGrp="1"/>
          </p:cNvSpPr>
          <p:nvPr>
            <p:ph sz="half" idx="2"/>
          </p:nvPr>
        </p:nvSpPr>
        <p:spPr>
          <a:xfrm>
            <a:off x="628650" y="1343198"/>
            <a:ext cx="4038600" cy="4171603"/>
          </a:xfrm>
        </p:spPr>
        <p:txBody>
          <a:bodyPr>
            <a:normAutofit fontScale="92500" lnSpcReduction="10000"/>
          </a:bodyPr>
          <a:lstStyle/>
          <a:p>
            <a:r>
              <a:rPr lang="en-GB" dirty="0">
                <a:solidFill>
                  <a:schemeClr val="accent1">
                    <a:lumMod val="75000"/>
                  </a:schemeClr>
                </a:solidFill>
                <a:latin typeface="Arial" panose="020B0604020202020204" pitchFamily="34" charset="0"/>
                <a:cs typeface="Arial" panose="020B0604020202020204" pitchFamily="34" charset="0"/>
              </a:rPr>
              <a:t>Module outcomes</a:t>
            </a:r>
          </a:p>
          <a:p>
            <a:r>
              <a:rPr lang="en-GB" dirty="0">
                <a:solidFill>
                  <a:schemeClr val="accent1">
                    <a:lumMod val="75000"/>
                  </a:schemeClr>
                </a:solidFill>
                <a:latin typeface="Arial" panose="020B0604020202020204" pitchFamily="34" charset="0"/>
                <a:cs typeface="Arial" panose="020B0604020202020204" pitchFamily="34" charset="0"/>
              </a:rPr>
              <a:t>Purpose of the module</a:t>
            </a:r>
          </a:p>
          <a:p>
            <a:r>
              <a:rPr lang="en-GB" dirty="0">
                <a:solidFill>
                  <a:schemeClr val="accent1">
                    <a:lumMod val="75000"/>
                  </a:schemeClr>
                </a:solidFill>
                <a:latin typeface="Arial" panose="020B0604020202020204" pitchFamily="34" charset="0"/>
                <a:cs typeface="Arial" panose="020B0604020202020204" pitchFamily="34" charset="0"/>
              </a:rPr>
              <a:t>Assessment</a:t>
            </a:r>
          </a:p>
          <a:p>
            <a:r>
              <a:rPr lang="en-GB" dirty="0">
                <a:solidFill>
                  <a:schemeClr val="accent1">
                    <a:lumMod val="75000"/>
                  </a:schemeClr>
                </a:solidFill>
                <a:latin typeface="Arial" panose="020B0604020202020204" pitchFamily="34" charset="0"/>
                <a:cs typeface="Arial" panose="020B0604020202020204" pitchFamily="34" charset="0"/>
              </a:rPr>
              <a:t>Leaders</a:t>
            </a:r>
          </a:p>
          <a:p>
            <a:r>
              <a:rPr lang="en-GB" dirty="0">
                <a:solidFill>
                  <a:schemeClr val="accent1">
                    <a:lumMod val="75000"/>
                  </a:schemeClr>
                </a:solidFill>
                <a:latin typeface="Arial" panose="020B0604020202020204" pitchFamily="34" charset="0"/>
                <a:cs typeface="Arial" panose="020B0604020202020204" pitchFamily="34" charset="0"/>
              </a:rPr>
              <a:t>Leadership v Management</a:t>
            </a:r>
          </a:p>
          <a:p>
            <a:r>
              <a:rPr lang="en-GB" dirty="0">
                <a:solidFill>
                  <a:schemeClr val="accent1">
                    <a:lumMod val="75000"/>
                  </a:schemeClr>
                </a:solidFill>
                <a:latin typeface="Arial" panose="020B0604020202020204" pitchFamily="34" charset="0"/>
                <a:cs typeface="Arial" panose="020B0604020202020204" pitchFamily="34" charset="0"/>
              </a:rPr>
              <a:t>Effective Leaders</a:t>
            </a:r>
          </a:p>
          <a:p>
            <a:r>
              <a:rPr lang="en-GB" dirty="0" err="1">
                <a:solidFill>
                  <a:schemeClr val="accent1">
                    <a:lumMod val="75000"/>
                  </a:schemeClr>
                </a:solidFill>
                <a:latin typeface="Arial" panose="020B0604020202020204" pitchFamily="34" charset="0"/>
                <a:cs typeface="Arial" panose="020B0604020202020204" pitchFamily="34" charset="0"/>
              </a:rPr>
              <a:t>Mckinsey</a:t>
            </a:r>
            <a:endParaRPr lang="en-GB" dirty="0">
              <a:solidFill>
                <a:schemeClr val="accent1">
                  <a:lumMod val="75000"/>
                </a:schemeClr>
              </a:solidFill>
              <a:latin typeface="Arial" panose="020B0604020202020204" pitchFamily="34" charset="0"/>
              <a:cs typeface="Arial" panose="020B0604020202020204" pitchFamily="34" charset="0"/>
            </a:endParaRPr>
          </a:p>
          <a:p>
            <a:r>
              <a:rPr lang="en-GB" dirty="0">
                <a:solidFill>
                  <a:schemeClr val="accent1">
                    <a:lumMod val="75000"/>
                  </a:schemeClr>
                </a:solidFill>
                <a:latin typeface="Arial" panose="020B0604020202020204" pitchFamily="34" charset="0"/>
                <a:cs typeface="Arial" panose="020B0604020202020204" pitchFamily="34" charset="0"/>
              </a:rPr>
              <a:t>Leadership Styles</a:t>
            </a:r>
          </a:p>
        </p:txBody>
      </p:sp>
    </p:spTree>
    <p:extLst>
      <p:ext uri="{BB962C8B-B14F-4D97-AF65-F5344CB8AC3E}">
        <p14:creationId xmlns:p14="http://schemas.microsoft.com/office/powerpoint/2010/main" val="13414320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7273538-8FDA-3639-9607-A6B26DC7D0F8}"/>
              </a:ext>
            </a:extLst>
          </p:cNvPr>
          <p:cNvSpPr txBox="1"/>
          <p:nvPr/>
        </p:nvSpPr>
        <p:spPr>
          <a:xfrm>
            <a:off x="1828800" y="152400"/>
            <a:ext cx="6172200" cy="830997"/>
          </a:xfrm>
          <a:prstGeom prst="rect">
            <a:avLst/>
          </a:prstGeom>
          <a:noFill/>
        </p:spPr>
        <p:txBody>
          <a:bodyPr wrap="square">
            <a:spAutoFit/>
          </a:bodyPr>
          <a:lstStyle/>
          <a:p>
            <a:r>
              <a:rPr lang="en-US" altLang="en-US" sz="4800" b="1" dirty="0">
                <a:solidFill>
                  <a:schemeClr val="accent1">
                    <a:lumMod val="75000"/>
                  </a:schemeClr>
                </a:solidFill>
                <a:latin typeface="Arial" panose="020B0604020202020204" pitchFamily="34" charset="0"/>
                <a:cs typeface="Arial" panose="020B0604020202020204" pitchFamily="34" charset="0"/>
              </a:rPr>
              <a:t>Learning Outcomes</a:t>
            </a:r>
            <a:endParaRPr lang="en-GB" sz="4800" b="1" dirty="0"/>
          </a:p>
        </p:txBody>
      </p:sp>
      <p:sp>
        <p:nvSpPr>
          <p:cNvPr id="7" name="TextBox 6">
            <a:extLst>
              <a:ext uri="{FF2B5EF4-FFF2-40B4-BE49-F238E27FC236}">
                <a16:creationId xmlns:a16="http://schemas.microsoft.com/office/drawing/2014/main" id="{EF14811D-E0E8-841A-A1BF-CCE6A6825CAD}"/>
              </a:ext>
            </a:extLst>
          </p:cNvPr>
          <p:cNvSpPr txBox="1"/>
          <p:nvPr/>
        </p:nvSpPr>
        <p:spPr>
          <a:xfrm>
            <a:off x="0" y="1219200"/>
            <a:ext cx="8991600" cy="4337598"/>
          </a:xfrm>
          <a:prstGeom prst="rect">
            <a:avLst/>
          </a:prstGeom>
          <a:noFill/>
        </p:spPr>
        <p:txBody>
          <a:bodyPr wrap="square">
            <a:spAutoFit/>
          </a:bodyPr>
          <a:lstStyle/>
          <a:p>
            <a:pPr marL="228600" marR="0" lvl="0" indent="-228600" algn="just" defTabSz="914400" rtl="0" eaLnBrk="1" fontAlgn="auto" latinLnBrk="0" hangingPunct="0">
              <a:lnSpc>
                <a:spcPct val="90000"/>
              </a:lnSpc>
              <a:spcBef>
                <a:spcPts val="100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schemeClr val="accent1">
                    <a:lumMod val="75000"/>
                  </a:schemeClr>
                </a:solidFill>
                <a:effectLst/>
                <a:uLnTx/>
                <a:uFillTx/>
                <a:latin typeface="Arial" panose="020B0604020202020204"/>
                <a:ea typeface="Times New Roman" panose="02020603050405020304" pitchFamily="18" charset="0"/>
                <a:cs typeface="Arial" panose="020B0604020202020204" pitchFamily="34" charset="0"/>
              </a:rPr>
              <a:t>analyse the </a:t>
            </a:r>
            <a:r>
              <a:rPr kumimoji="0" lang="en-GB" sz="2400" b="1" i="0" u="none" strike="noStrike" kern="1200" cap="none" spc="0" normalizeH="0" baseline="0" noProof="0" dirty="0">
                <a:ln>
                  <a:noFill/>
                </a:ln>
                <a:solidFill>
                  <a:schemeClr val="accent1">
                    <a:lumMod val="75000"/>
                  </a:schemeClr>
                </a:solidFill>
                <a:effectLst/>
                <a:uLnTx/>
                <a:uFillTx/>
                <a:latin typeface="Arial" panose="020B0604020202020204"/>
                <a:ea typeface="Times New Roman" panose="02020603050405020304" pitchFamily="18" charset="0"/>
                <a:cs typeface="Arial" panose="020B0604020202020204" pitchFamily="34" charset="0"/>
              </a:rPr>
              <a:t>concept of leadership </a:t>
            </a:r>
            <a:r>
              <a:rPr kumimoji="0" lang="en-GB" sz="2400" b="0" i="0" u="none" strike="noStrike" kern="1200" cap="none" spc="0" normalizeH="0" baseline="0" noProof="0" dirty="0">
                <a:ln>
                  <a:noFill/>
                </a:ln>
                <a:solidFill>
                  <a:schemeClr val="accent1">
                    <a:lumMod val="75000"/>
                  </a:schemeClr>
                </a:solidFill>
                <a:effectLst/>
                <a:uLnTx/>
                <a:uFillTx/>
                <a:latin typeface="Arial" panose="020B0604020202020204"/>
                <a:ea typeface="Times New Roman" panose="02020603050405020304" pitchFamily="18" charset="0"/>
                <a:cs typeface="Arial" panose="020B0604020202020204" pitchFamily="34" charset="0"/>
              </a:rPr>
              <a:t>and the philosophy and principles of </a:t>
            </a:r>
            <a:r>
              <a:rPr kumimoji="0" lang="en-GB" sz="2400" b="1" i="0" u="none" strike="noStrike" kern="1200" cap="none" spc="0" normalizeH="0" baseline="0" noProof="0" dirty="0">
                <a:ln>
                  <a:noFill/>
                </a:ln>
                <a:solidFill>
                  <a:schemeClr val="accent1">
                    <a:lumMod val="75000"/>
                  </a:schemeClr>
                </a:solidFill>
                <a:effectLst/>
                <a:uLnTx/>
                <a:uFillTx/>
                <a:latin typeface="Arial" panose="020B0604020202020204"/>
                <a:ea typeface="Times New Roman" panose="02020603050405020304" pitchFamily="18" charset="0"/>
                <a:cs typeface="Arial" panose="020B0604020202020204" pitchFamily="34" charset="0"/>
              </a:rPr>
              <a:t>leadership styles</a:t>
            </a:r>
            <a:r>
              <a:rPr kumimoji="0" lang="en-GB" sz="2400" b="0" i="0" u="none" strike="noStrike" kern="1200" cap="none" spc="0" normalizeH="0" baseline="0" noProof="0" dirty="0">
                <a:ln>
                  <a:noFill/>
                </a:ln>
                <a:solidFill>
                  <a:schemeClr val="accent1">
                    <a:lumMod val="75000"/>
                  </a:schemeClr>
                </a:solidFill>
                <a:effectLst/>
                <a:uLnTx/>
                <a:uFillTx/>
                <a:latin typeface="Arial" panose="020B0604020202020204"/>
                <a:ea typeface="Times New Roman" panose="02020603050405020304" pitchFamily="18" charset="0"/>
                <a:cs typeface="Arial" panose="020B0604020202020204" pitchFamily="34" charset="0"/>
              </a:rPr>
              <a:t> in early years settings and demonstrate a deep understanding of the </a:t>
            </a:r>
            <a:r>
              <a:rPr kumimoji="0" lang="en-GB" sz="2400" b="1" i="0" u="none" strike="noStrike" kern="1200" cap="none" spc="0" normalizeH="0" baseline="0" noProof="0" dirty="0">
                <a:ln>
                  <a:noFill/>
                </a:ln>
                <a:solidFill>
                  <a:schemeClr val="accent1">
                    <a:lumMod val="75000"/>
                  </a:schemeClr>
                </a:solidFill>
                <a:effectLst/>
                <a:uLnTx/>
                <a:uFillTx/>
                <a:latin typeface="Arial" panose="020B0604020202020204"/>
                <a:ea typeface="Times New Roman" panose="02020603050405020304" pitchFamily="18" charset="0"/>
                <a:cs typeface="Arial" panose="020B0604020202020204" pitchFamily="34" charset="0"/>
              </a:rPr>
              <a:t>role, responsibilities and impact of effective early years leaders</a:t>
            </a:r>
            <a:r>
              <a:rPr kumimoji="0" lang="en-GB" sz="2400" b="0" i="0" u="none" strike="noStrike" kern="1200" cap="none" spc="0" normalizeH="0" baseline="0" noProof="0" dirty="0">
                <a:ln>
                  <a:noFill/>
                </a:ln>
                <a:solidFill>
                  <a:schemeClr val="accent1">
                    <a:lumMod val="75000"/>
                  </a:schemeClr>
                </a:solidFill>
                <a:effectLst/>
                <a:uLnTx/>
                <a:uFillTx/>
                <a:latin typeface="Arial" panose="020B0604020202020204"/>
                <a:ea typeface="Times New Roman" panose="02020603050405020304" pitchFamily="18" charset="0"/>
                <a:cs typeface="Arial" panose="020B0604020202020204" pitchFamily="34" charset="0"/>
              </a:rPr>
              <a:t>;</a:t>
            </a:r>
          </a:p>
          <a:p>
            <a:pPr marL="228600" marR="0" lvl="0" indent="-228600" algn="just" defTabSz="914400" rtl="0" eaLnBrk="1" fontAlgn="auto" latinLnBrk="0" hangingPunct="0">
              <a:lnSpc>
                <a:spcPct val="90000"/>
              </a:lnSpc>
              <a:spcBef>
                <a:spcPts val="100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schemeClr val="accent1">
                    <a:lumMod val="75000"/>
                  </a:schemeClr>
                </a:solidFill>
                <a:effectLst/>
                <a:uLnTx/>
                <a:uFillTx/>
                <a:latin typeface="Arial" panose="020B0604020202020204"/>
                <a:ea typeface="Times New Roman" panose="02020603050405020304" pitchFamily="18" charset="0"/>
                <a:cs typeface="Arial" panose="020B0604020202020204" pitchFamily="34" charset="0"/>
              </a:rPr>
              <a:t>consider effective methods of </a:t>
            </a:r>
            <a:r>
              <a:rPr kumimoji="0" lang="en-GB" sz="2400" b="1" i="0" u="none" strike="noStrike" kern="1200" cap="none" spc="0" normalizeH="0" baseline="0" noProof="0" dirty="0">
                <a:ln>
                  <a:noFill/>
                </a:ln>
                <a:solidFill>
                  <a:schemeClr val="accent1">
                    <a:lumMod val="75000"/>
                  </a:schemeClr>
                </a:solidFill>
                <a:effectLst/>
                <a:uLnTx/>
                <a:uFillTx/>
                <a:latin typeface="Arial" panose="020B0604020202020204"/>
                <a:ea typeface="Times New Roman" panose="02020603050405020304" pitchFamily="18" charset="0"/>
                <a:cs typeface="Arial" panose="020B0604020202020204" pitchFamily="34" charset="0"/>
              </a:rPr>
              <a:t>building and retaining early years teams</a:t>
            </a:r>
            <a:r>
              <a:rPr kumimoji="0" lang="en-GB" sz="2400" b="0" i="0" u="none" strike="noStrike" kern="1200" cap="none" spc="0" normalizeH="0" baseline="0" noProof="0" dirty="0">
                <a:ln>
                  <a:noFill/>
                </a:ln>
                <a:solidFill>
                  <a:schemeClr val="accent1">
                    <a:lumMod val="75000"/>
                  </a:schemeClr>
                </a:solidFill>
                <a:effectLst/>
                <a:uLnTx/>
                <a:uFillTx/>
                <a:latin typeface="Arial" panose="020B0604020202020204"/>
                <a:ea typeface="Times New Roman" panose="02020603050405020304" pitchFamily="18" charset="0"/>
                <a:cs typeface="Arial" panose="020B0604020202020204" pitchFamily="34" charset="0"/>
              </a:rPr>
              <a:t>, understanding the </a:t>
            </a:r>
            <a:r>
              <a:rPr kumimoji="0" lang="en-GB" sz="2400" b="1" i="0" u="none" strike="noStrike" kern="1200" cap="none" spc="0" normalizeH="0" baseline="0" noProof="0" dirty="0">
                <a:ln>
                  <a:noFill/>
                </a:ln>
                <a:solidFill>
                  <a:schemeClr val="accent1">
                    <a:lumMod val="75000"/>
                  </a:schemeClr>
                </a:solidFill>
                <a:effectLst/>
                <a:uLnTx/>
                <a:uFillTx/>
                <a:latin typeface="Arial" panose="020B0604020202020204"/>
                <a:ea typeface="Times New Roman" panose="02020603050405020304" pitchFamily="18" charset="0"/>
                <a:cs typeface="Arial" panose="020B0604020202020204" pitchFamily="34" charset="0"/>
              </a:rPr>
              <a:t>statutory requirements </a:t>
            </a:r>
            <a:r>
              <a:rPr kumimoji="0" lang="en-GB" sz="2400" b="0" i="0" u="none" strike="noStrike" kern="1200" cap="none" spc="0" normalizeH="0" baseline="0" noProof="0" dirty="0">
                <a:ln>
                  <a:noFill/>
                </a:ln>
                <a:solidFill>
                  <a:schemeClr val="accent1">
                    <a:lumMod val="75000"/>
                  </a:schemeClr>
                </a:solidFill>
                <a:effectLst/>
                <a:uLnTx/>
                <a:uFillTx/>
                <a:latin typeface="Arial" panose="020B0604020202020204"/>
                <a:ea typeface="Times New Roman" panose="02020603050405020304" pitchFamily="18" charset="0"/>
                <a:cs typeface="Arial" panose="020B0604020202020204" pitchFamily="34" charset="0"/>
              </a:rPr>
              <a:t>of employment law, qualifications and training in order to provide high quality provision; </a:t>
            </a:r>
          </a:p>
          <a:p>
            <a:pPr marL="228600" marR="0" lvl="0" indent="-228600" algn="just" defTabSz="914400" rtl="0" eaLnBrk="1" fontAlgn="auto" latinLnBrk="0" hangingPunct="0">
              <a:lnSpc>
                <a:spcPct val="90000"/>
              </a:lnSpc>
              <a:spcBef>
                <a:spcPts val="100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schemeClr val="accent1">
                    <a:lumMod val="75000"/>
                  </a:schemeClr>
                </a:solidFill>
                <a:effectLst/>
                <a:uLnTx/>
                <a:uFillTx/>
                <a:latin typeface="Arial" panose="020B0604020202020204"/>
                <a:ea typeface="Times New Roman" panose="02020603050405020304" pitchFamily="18" charset="0"/>
                <a:cs typeface="Arial" panose="020B0604020202020204" pitchFamily="34" charset="0"/>
              </a:rPr>
              <a:t>research and demonstrate a deep understanding of </a:t>
            </a:r>
            <a:r>
              <a:rPr kumimoji="0" lang="en-GB" sz="2400" b="1" i="0" u="none" strike="noStrike" kern="1200" cap="none" spc="0" normalizeH="0" baseline="0" noProof="0" dirty="0">
                <a:ln>
                  <a:noFill/>
                </a:ln>
                <a:solidFill>
                  <a:schemeClr val="accent1">
                    <a:lumMod val="75000"/>
                  </a:schemeClr>
                </a:solidFill>
                <a:effectLst/>
                <a:uLnTx/>
                <a:uFillTx/>
                <a:latin typeface="Arial" panose="020B0604020202020204"/>
                <a:ea typeface="Times New Roman" panose="02020603050405020304" pitchFamily="18" charset="0"/>
                <a:cs typeface="Arial" panose="020B0604020202020204" pitchFamily="34" charset="0"/>
              </a:rPr>
              <a:t>inspection requirements</a:t>
            </a:r>
            <a:r>
              <a:rPr kumimoji="0" lang="en-GB" sz="2400" b="0" i="0" u="none" strike="noStrike" kern="1200" cap="none" spc="0" normalizeH="0" baseline="0" noProof="0" dirty="0">
                <a:ln>
                  <a:noFill/>
                </a:ln>
                <a:solidFill>
                  <a:schemeClr val="accent1">
                    <a:lumMod val="75000"/>
                  </a:schemeClr>
                </a:solidFill>
                <a:effectLst/>
                <a:uLnTx/>
                <a:uFillTx/>
                <a:latin typeface="Arial" panose="020B0604020202020204"/>
                <a:ea typeface="Times New Roman" panose="02020603050405020304" pitchFamily="18" charset="0"/>
                <a:cs typeface="Arial" panose="020B0604020202020204" pitchFamily="34" charset="0"/>
              </a:rPr>
              <a:t>, research and demonstrate a critical understanding of statutory requirements, with reference to care and education statutory bodies; </a:t>
            </a:r>
            <a:endParaRPr kumimoji="0" lang="en-GB" sz="2400" b="0" i="0" u="none" strike="noStrike" kern="1200" cap="none" spc="0" normalizeH="0" baseline="0" noProof="0" dirty="0">
              <a:ln>
                <a:noFill/>
              </a:ln>
              <a:solidFill>
                <a:schemeClr val="accent1">
                  <a:lumMod val="75000"/>
                </a:schemeClr>
              </a:solidFill>
              <a:effectLst/>
              <a:uLnTx/>
              <a:uFillTx/>
              <a:latin typeface="Arial" panose="020B0604020202020204"/>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606978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76200"/>
            <a:ext cx="8839200" cy="1325563"/>
          </a:xfrm>
        </p:spPr>
        <p:txBody>
          <a:bodyPr>
            <a:noAutofit/>
          </a:bodyPr>
          <a:lstStyle/>
          <a:p>
            <a:pPr algn="ctr"/>
            <a:br>
              <a:rPr lang="en-GB" sz="4800" b="1" dirty="0">
                <a:latin typeface="Arial" panose="020B0604020202020204" pitchFamily="34" charset="0"/>
                <a:cs typeface="Arial" panose="020B0604020202020204" pitchFamily="34" charset="0"/>
              </a:rPr>
            </a:br>
            <a:r>
              <a:rPr lang="en-GB" sz="4800" b="1" dirty="0">
                <a:solidFill>
                  <a:schemeClr val="accent1">
                    <a:lumMod val="75000"/>
                  </a:schemeClr>
                </a:solidFill>
                <a:latin typeface="Arial" panose="020B0604020202020204" pitchFamily="34" charset="0"/>
                <a:cs typeface="Arial" panose="020B0604020202020204" pitchFamily="34" charset="0"/>
              </a:rPr>
              <a:t>The purpose of this module?</a:t>
            </a:r>
          </a:p>
        </p:txBody>
      </p:sp>
      <p:sp>
        <p:nvSpPr>
          <p:cNvPr id="4" name="Content Placeholder 3"/>
          <p:cNvSpPr>
            <a:spLocks noGrp="1"/>
          </p:cNvSpPr>
          <p:nvPr>
            <p:ph sz="half" idx="2"/>
          </p:nvPr>
        </p:nvSpPr>
        <p:spPr>
          <a:xfrm>
            <a:off x="333233" y="1768523"/>
            <a:ext cx="4267200" cy="5029199"/>
          </a:xfrm>
        </p:spPr>
        <p:txBody>
          <a:bodyPr>
            <a:normAutofit/>
          </a:bodyPr>
          <a:lstStyle/>
          <a:p>
            <a:r>
              <a:rPr lang="en-GB" sz="2400" dirty="0">
                <a:solidFill>
                  <a:schemeClr val="accent1">
                    <a:lumMod val="75000"/>
                  </a:schemeClr>
                </a:solidFill>
                <a:latin typeface="Arial" panose="020B0604020202020204" pitchFamily="34" charset="0"/>
                <a:cs typeface="Arial" panose="020B0604020202020204" pitchFamily="34" charset="0"/>
              </a:rPr>
              <a:t>The range of modules in your degree programme in order to transfer knowledge and skills for the future</a:t>
            </a:r>
          </a:p>
          <a:p>
            <a:r>
              <a:rPr lang="en-GB" sz="2400" dirty="0">
                <a:solidFill>
                  <a:schemeClr val="accent1">
                    <a:lumMod val="75000"/>
                  </a:schemeClr>
                </a:solidFill>
                <a:latin typeface="Arial" panose="020B0604020202020204" pitchFamily="34" charset="0"/>
                <a:cs typeface="Arial" panose="020B0604020202020204" pitchFamily="34" charset="0"/>
              </a:rPr>
              <a:t>Life skills</a:t>
            </a:r>
          </a:p>
          <a:p>
            <a:r>
              <a:rPr lang="en-GB" sz="2400" dirty="0">
                <a:solidFill>
                  <a:schemeClr val="accent1">
                    <a:lumMod val="75000"/>
                  </a:schemeClr>
                </a:solidFill>
                <a:latin typeface="Arial" panose="020B0604020202020204" pitchFamily="34" charset="0"/>
                <a:cs typeface="Arial" panose="020B0604020202020204" pitchFamily="34" charset="0"/>
              </a:rPr>
              <a:t>Working in care and early years education</a:t>
            </a:r>
          </a:p>
          <a:p>
            <a:pPr>
              <a:buFont typeface="Wingdings" panose="05000000000000000000" pitchFamily="2" charset="2"/>
              <a:buChar char="Ø"/>
            </a:pPr>
            <a:r>
              <a:rPr lang="en-GB" sz="2400" dirty="0">
                <a:solidFill>
                  <a:schemeClr val="accent1">
                    <a:lumMod val="75000"/>
                  </a:schemeClr>
                </a:solidFill>
                <a:latin typeface="Arial" panose="020B0604020202020204" pitchFamily="34" charset="0"/>
                <a:cs typeface="Arial" panose="020B0604020202020204" pitchFamily="34" charset="0"/>
              </a:rPr>
              <a:t> Leadership</a:t>
            </a:r>
          </a:p>
          <a:p>
            <a:pPr>
              <a:buFont typeface="Wingdings" panose="05000000000000000000" pitchFamily="2" charset="2"/>
              <a:buChar char="Ø"/>
            </a:pPr>
            <a:r>
              <a:rPr lang="en-GB" sz="2400" dirty="0">
                <a:solidFill>
                  <a:schemeClr val="accent1">
                    <a:lumMod val="75000"/>
                  </a:schemeClr>
                </a:solidFill>
                <a:latin typeface="Arial" panose="020B0604020202020204" pitchFamily="34" charset="0"/>
                <a:cs typeface="Arial" panose="020B0604020202020204" pitchFamily="34" charset="0"/>
              </a:rPr>
              <a:t>Teamwork</a:t>
            </a:r>
            <a:endParaRPr lang="en-GB" dirty="0">
              <a:solidFill>
                <a:schemeClr val="accent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853931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6E5773-086B-422A-BF5C-6C0331DC3486}"/>
              </a:ext>
            </a:extLst>
          </p:cNvPr>
          <p:cNvSpPr>
            <a:spLocks noGrp="1"/>
          </p:cNvSpPr>
          <p:nvPr>
            <p:ph type="title"/>
          </p:nvPr>
        </p:nvSpPr>
        <p:spPr>
          <a:xfrm>
            <a:off x="76200" y="758780"/>
            <a:ext cx="9144000" cy="903285"/>
          </a:xfrm>
        </p:spPr>
        <p:txBody>
          <a:bodyPr>
            <a:noAutofit/>
          </a:bodyPr>
          <a:lstStyle/>
          <a:p>
            <a:pPr algn="ctr">
              <a:defRPr/>
            </a:pPr>
            <a:br>
              <a:rPr lang="en-GB" b="1" dirty="0">
                <a:latin typeface="Arial"/>
                <a:cs typeface="Arial"/>
              </a:rPr>
            </a:br>
            <a:r>
              <a:rPr lang="en-GB" b="1" dirty="0">
                <a:solidFill>
                  <a:schemeClr val="accent1">
                    <a:lumMod val="75000"/>
                  </a:schemeClr>
                </a:solidFill>
                <a:latin typeface="Arial"/>
                <a:cs typeface="Arial"/>
              </a:rPr>
              <a:t>Early Years Practitioner </a:t>
            </a:r>
            <a:r>
              <a:rPr lang="en-GB" dirty="0">
                <a:solidFill>
                  <a:schemeClr val="accent1">
                    <a:lumMod val="75000"/>
                  </a:schemeClr>
                </a:solidFill>
                <a:latin typeface="Arial"/>
                <a:cs typeface="Arial"/>
              </a:rPr>
              <a:t>programme</a:t>
            </a:r>
            <a:endParaRPr lang="en-US" dirty="0">
              <a:solidFill>
                <a:schemeClr val="accent1">
                  <a:lumMod val="75000"/>
                </a:schemeClr>
              </a:solidFill>
              <a:latin typeface="Arial"/>
              <a:cs typeface="Arial"/>
            </a:endParaRPr>
          </a:p>
        </p:txBody>
      </p:sp>
      <p:sp>
        <p:nvSpPr>
          <p:cNvPr id="30723" name="Content Placeholder 2">
            <a:extLst>
              <a:ext uri="{FF2B5EF4-FFF2-40B4-BE49-F238E27FC236}">
                <a16:creationId xmlns:a16="http://schemas.microsoft.com/office/drawing/2014/main" id="{CAC8AF6E-7C95-4E14-B8A1-A2B2049F7339}"/>
              </a:ext>
            </a:extLst>
          </p:cNvPr>
          <p:cNvSpPr>
            <a:spLocks noGrp="1"/>
          </p:cNvSpPr>
          <p:nvPr>
            <p:ph sz="half" idx="1"/>
          </p:nvPr>
        </p:nvSpPr>
        <p:spPr>
          <a:xfrm>
            <a:off x="102704" y="2438400"/>
            <a:ext cx="4314825" cy="2438400"/>
          </a:xfrm>
        </p:spPr>
        <p:txBody>
          <a:bodyPr vert="horz" lIns="91440" tIns="45720" rIns="91440" bIns="45720" rtlCol="0" anchor="t">
            <a:noAutofit/>
          </a:bodyPr>
          <a:lstStyle/>
          <a:p>
            <a:pPr marL="0" indent="0">
              <a:buNone/>
            </a:pPr>
            <a:r>
              <a:rPr lang="en-GB" sz="2200" b="1" dirty="0" err="1">
                <a:latin typeface="Arial"/>
                <a:cs typeface="Arial"/>
              </a:rPr>
              <a:t>Craidd</a:t>
            </a:r>
            <a:r>
              <a:rPr lang="en-GB" sz="2200" b="1" dirty="0">
                <a:latin typeface="Arial"/>
                <a:cs typeface="Arial"/>
              </a:rPr>
              <a:t>/Core:</a:t>
            </a:r>
            <a:r>
              <a:rPr lang="en-GB" sz="2200" dirty="0">
                <a:latin typeface="Arial"/>
                <a:cs typeface="Arial"/>
              </a:rPr>
              <a:t>  K44/K47/K48/K51/K54</a:t>
            </a:r>
            <a:endParaRPr lang="en-US" sz="2200" dirty="0">
              <a:latin typeface="Arial"/>
              <a:cs typeface="Arial"/>
            </a:endParaRPr>
          </a:p>
          <a:p>
            <a:pPr marL="0" indent="0">
              <a:buNone/>
            </a:pPr>
            <a:r>
              <a:rPr lang="en-GB" sz="2200" b="1" dirty="0">
                <a:latin typeface="Arial"/>
                <a:cs typeface="Arial"/>
              </a:rPr>
              <a:t>0417:</a:t>
            </a:r>
            <a:r>
              <a:rPr lang="en-GB" sz="2200" dirty="0">
                <a:latin typeface="Arial"/>
                <a:cs typeface="Arial"/>
              </a:rPr>
              <a:t> P9/P11-P18/P20/P23/P25-34</a:t>
            </a:r>
            <a:endParaRPr lang="en-US" sz="2200" dirty="0">
              <a:latin typeface="Arial"/>
              <a:cs typeface="Arial"/>
            </a:endParaRPr>
          </a:p>
          <a:p>
            <a:pPr marL="0" indent="0">
              <a:buNone/>
            </a:pPr>
            <a:r>
              <a:rPr lang="en-GB" sz="2200" b="1" dirty="0">
                <a:latin typeface="Arial" panose="020B0604020202020204" pitchFamily="34" charset="0"/>
                <a:cs typeface="Arial" panose="020B0604020202020204" pitchFamily="34" charset="0"/>
              </a:rPr>
              <a:t>0403:</a:t>
            </a:r>
            <a:r>
              <a:rPr lang="en-GB" sz="2200" dirty="0">
                <a:latin typeface="Arial" panose="020B0604020202020204" pitchFamily="34" charset="0"/>
                <a:cs typeface="Arial" panose="020B0604020202020204" pitchFamily="34" charset="0"/>
              </a:rPr>
              <a:t> P2/P3/P10/P12/P13/P16/P17/P19-21/P24-26</a:t>
            </a:r>
            <a:endParaRPr lang="en-GB" dirty="0"/>
          </a:p>
          <a:p>
            <a:pPr marL="0" indent="0">
              <a:buNone/>
            </a:pPr>
            <a:r>
              <a:rPr lang="en-GB" sz="2200" b="1" dirty="0">
                <a:latin typeface="Arial"/>
                <a:cs typeface="Arial"/>
              </a:rPr>
              <a:t>0412:</a:t>
            </a:r>
            <a:r>
              <a:rPr lang="en-GB" sz="2200" dirty="0">
                <a:latin typeface="Arial"/>
                <a:cs typeface="Arial"/>
              </a:rPr>
              <a:t> K57/K58 + </a:t>
            </a:r>
            <a:r>
              <a:rPr lang="en-GB" sz="2200" b="1" dirty="0">
                <a:latin typeface="Arial"/>
                <a:cs typeface="Arial"/>
              </a:rPr>
              <a:t>0412:</a:t>
            </a:r>
            <a:r>
              <a:rPr lang="en-GB" sz="2200" dirty="0">
                <a:latin typeface="Arial"/>
                <a:cs typeface="Arial"/>
              </a:rPr>
              <a:t> P1-P3/P5-P6/P8-P26</a:t>
            </a:r>
            <a:endParaRPr lang="en-US" sz="2200" dirty="0">
              <a:latin typeface="Arial"/>
              <a:cs typeface="Arial"/>
            </a:endParaRPr>
          </a:p>
          <a:p>
            <a:pPr marL="0" indent="0">
              <a:buNone/>
            </a:pPr>
            <a:r>
              <a:rPr lang="en-GB" sz="2200" b="1" dirty="0">
                <a:latin typeface="Arial" panose="020B0604020202020204" pitchFamily="34" charset="0"/>
                <a:cs typeface="Arial" panose="020B0604020202020204" pitchFamily="34" charset="0"/>
              </a:rPr>
              <a:t>0407:</a:t>
            </a:r>
            <a:r>
              <a:rPr lang="en-GB" sz="2200" dirty="0">
                <a:latin typeface="Arial" panose="020B0604020202020204" pitchFamily="34" charset="0"/>
                <a:cs typeface="Arial" panose="020B0604020202020204" pitchFamily="34" charset="0"/>
              </a:rPr>
              <a:t> P7-P14/P16-P20/P22-P31</a:t>
            </a:r>
            <a:endParaRPr lang="en-GB" dirty="0"/>
          </a:p>
          <a:p>
            <a:pPr marL="0" indent="0">
              <a:buFont typeface="Arial" panose="020B0604020202020204" pitchFamily="34" charset="0"/>
              <a:buNone/>
            </a:pPr>
            <a:endParaRPr lang="en-GB" altLang="en-US" sz="2200" dirty="0">
              <a:latin typeface="Arial" panose="020B0604020202020204" pitchFamily="34" charset="0"/>
              <a:cs typeface="Arial" panose="020B0604020202020204" pitchFamily="34" charset="0"/>
            </a:endParaRPr>
          </a:p>
          <a:p>
            <a:pPr marL="0" indent="0">
              <a:buNone/>
            </a:pPr>
            <a:endParaRPr lang="en-GB" altLang="en-US" sz="2200" dirty="0">
              <a:latin typeface="Arial" panose="020B0604020202020204" pitchFamily="34" charset="0"/>
              <a:cs typeface="Arial" panose="020B0604020202020204" pitchFamily="34" charset="0"/>
            </a:endParaRPr>
          </a:p>
          <a:p>
            <a:pPr marL="0" indent="0">
              <a:buNone/>
            </a:pPr>
            <a:endParaRPr lang="en-GB" altLang="en-US" sz="2200" dirty="0">
              <a:latin typeface="Arial" panose="020B0604020202020204" pitchFamily="34" charset="0"/>
              <a:cs typeface="Arial" panose="020B0604020202020204" pitchFamily="34" charset="0"/>
            </a:endParaRPr>
          </a:p>
          <a:p>
            <a:pPr marL="0" indent="0">
              <a:buNone/>
            </a:pPr>
            <a:endParaRPr lang="en-GB" altLang="en-US" sz="2200" dirty="0">
              <a:latin typeface="Arial" panose="020B0604020202020204" pitchFamily="34" charset="0"/>
              <a:cs typeface="Arial" panose="020B0604020202020204" pitchFamily="34" charset="0"/>
            </a:endParaRPr>
          </a:p>
          <a:p>
            <a:pPr marL="0" indent="0">
              <a:buNone/>
            </a:pPr>
            <a:endParaRPr lang="en-GB" altLang="en-US" sz="2200" dirty="0">
              <a:latin typeface="Arial" panose="020B0604020202020204" pitchFamily="34" charset="0"/>
              <a:cs typeface="Arial" panose="020B0604020202020204" pitchFamily="34" charset="0"/>
            </a:endParaRPr>
          </a:p>
          <a:p>
            <a:pPr marL="0" indent="0">
              <a:buNone/>
            </a:pPr>
            <a:endParaRPr lang="en-GB" altLang="en-US" sz="1100" dirty="0">
              <a:latin typeface="Arial" panose="020B0604020202020204" pitchFamily="34" charset="0"/>
              <a:cs typeface="Arial" panose="020B0604020202020204" pitchFamily="34" charset="0"/>
            </a:endParaRPr>
          </a:p>
        </p:txBody>
      </p:sp>
      <p:sp>
        <p:nvSpPr>
          <p:cNvPr id="30724" name="Content Placeholder 3">
            <a:extLst>
              <a:ext uri="{FF2B5EF4-FFF2-40B4-BE49-F238E27FC236}">
                <a16:creationId xmlns:a16="http://schemas.microsoft.com/office/drawing/2014/main" id="{D305A5FE-CAFB-4772-B303-3D37C03241CE}"/>
              </a:ext>
            </a:extLst>
          </p:cNvPr>
          <p:cNvSpPr>
            <a:spLocks noGrp="1"/>
          </p:cNvSpPr>
          <p:nvPr>
            <p:ph sz="half" idx="2"/>
          </p:nvPr>
        </p:nvSpPr>
        <p:spPr>
          <a:xfrm>
            <a:off x="8515350" y="5257800"/>
            <a:ext cx="171450" cy="331788"/>
          </a:xfrm>
        </p:spPr>
        <p:txBody>
          <a:bodyPr>
            <a:normAutofit fontScale="77500" lnSpcReduction="20000"/>
          </a:bodyPr>
          <a:lstStyle/>
          <a:p>
            <a:pPr marL="0" indent="0">
              <a:buFont typeface="Arial" panose="020B0604020202020204" pitchFamily="34" charset="0"/>
              <a:buNone/>
            </a:pPr>
            <a:endParaRPr lang="en-GB" altLang="en-US" dirty="0">
              <a:latin typeface="Lucida Sans" panose="020B0602030504020204" pitchFamily="34" charset="0"/>
            </a:endParaRPr>
          </a:p>
          <a:p>
            <a:pPr marL="0" indent="0">
              <a:buFont typeface="Arial" panose="020B0604020202020204" pitchFamily="34" charset="0"/>
              <a:buNone/>
            </a:pPr>
            <a:endParaRPr lang="en-GB" altLang="en-US" dirty="0">
              <a:solidFill>
                <a:srgbClr val="0000FF"/>
              </a:solidFill>
              <a:latin typeface="Arial" panose="020B0604020202020204" pitchFamily="34" charset="0"/>
              <a:cs typeface="Arial" panose="020B0604020202020204" pitchFamily="34" charset="0"/>
            </a:endParaRPr>
          </a:p>
          <a:p>
            <a:pPr marL="0" indent="0">
              <a:buFont typeface="Arial" panose="020B0604020202020204" pitchFamily="34" charset="0"/>
              <a:buNone/>
            </a:pPr>
            <a:endParaRPr lang="en-GB" altLang="en-US" dirty="0">
              <a:solidFill>
                <a:srgbClr val="0000FF"/>
              </a:solidFill>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DF772C93-BDEE-9800-DEB6-215946DB9606}"/>
              </a:ext>
            </a:extLst>
          </p:cNvPr>
          <p:cNvSpPr txBox="1"/>
          <p:nvPr/>
        </p:nvSpPr>
        <p:spPr>
          <a:xfrm>
            <a:off x="4621696" y="2514600"/>
            <a:ext cx="4578626" cy="3139321"/>
          </a:xfrm>
          <a:prstGeom prst="rect">
            <a:avLst/>
          </a:prstGeom>
          <a:noFill/>
        </p:spPr>
        <p:txBody>
          <a:bodyPr wrap="square">
            <a:spAutoFit/>
          </a:bodyPr>
          <a:lstStyle/>
          <a:p>
            <a:pPr marL="0" indent="0">
              <a:buFont typeface="Arial" panose="020B0604020202020204" pitchFamily="34" charset="0"/>
              <a:buNone/>
            </a:pPr>
            <a:r>
              <a:rPr lang="en-GB" altLang="en-US" sz="2200" b="1" dirty="0">
                <a:latin typeface="Arial" panose="020B0604020202020204" pitchFamily="34" charset="0"/>
                <a:cs typeface="Arial" panose="020B0604020202020204" pitchFamily="34" charset="0"/>
              </a:rPr>
              <a:t>0408: </a:t>
            </a:r>
            <a:r>
              <a:rPr lang="en-GB" altLang="en-US" sz="2200" dirty="0">
                <a:latin typeface="Arial" panose="020B0604020202020204" pitchFamily="34" charset="0"/>
                <a:cs typeface="Arial" panose="020B0604020202020204" pitchFamily="34" charset="0"/>
              </a:rPr>
              <a:t>P13-P16</a:t>
            </a:r>
          </a:p>
          <a:p>
            <a:pPr marL="0" indent="0">
              <a:buFont typeface="Arial" panose="020B0604020202020204" pitchFamily="34" charset="0"/>
              <a:buNone/>
            </a:pPr>
            <a:r>
              <a:rPr lang="en-GB" altLang="en-US" sz="2200" b="1" dirty="0">
                <a:latin typeface="Arial" panose="020B0604020202020204" pitchFamily="34" charset="0"/>
                <a:cs typeface="Arial" panose="020B0604020202020204" pitchFamily="34" charset="0"/>
              </a:rPr>
              <a:t>0409: </a:t>
            </a:r>
            <a:r>
              <a:rPr lang="en-GB" altLang="en-US" sz="2200" dirty="0">
                <a:latin typeface="Arial" panose="020B0604020202020204" pitchFamily="34" charset="0"/>
                <a:cs typeface="Arial" panose="020B0604020202020204" pitchFamily="34" charset="0"/>
              </a:rPr>
              <a:t>P4/P22-P23</a:t>
            </a:r>
          </a:p>
          <a:p>
            <a:pPr marL="0" indent="0">
              <a:buFont typeface="Arial" panose="020B0604020202020204" pitchFamily="34" charset="0"/>
              <a:buNone/>
            </a:pPr>
            <a:r>
              <a:rPr lang="en-GB" altLang="en-US" sz="2200" b="1" dirty="0">
                <a:latin typeface="Arial" panose="020B0604020202020204" pitchFamily="34" charset="0"/>
                <a:cs typeface="Arial" panose="020B0604020202020204" pitchFamily="34" charset="0"/>
              </a:rPr>
              <a:t>0417</a:t>
            </a:r>
            <a:r>
              <a:rPr lang="en-GB" altLang="en-US" sz="2200" dirty="0">
                <a:latin typeface="Arial" panose="020B0604020202020204" pitchFamily="34" charset="0"/>
                <a:cs typeface="Arial" panose="020B0604020202020204" pitchFamily="34" charset="0"/>
              </a:rPr>
              <a:t>: P1 – P20</a:t>
            </a:r>
          </a:p>
          <a:p>
            <a:pPr marL="0" indent="0">
              <a:buFont typeface="Arial" panose="020B0604020202020204" pitchFamily="34" charset="0"/>
              <a:buNone/>
            </a:pPr>
            <a:r>
              <a:rPr lang="en-GB" altLang="en-US" sz="2200" b="1" dirty="0">
                <a:latin typeface="Arial" panose="020B0604020202020204" pitchFamily="34" charset="0"/>
                <a:cs typeface="Arial" panose="020B0604020202020204" pitchFamily="34" charset="0"/>
              </a:rPr>
              <a:t>0042 : </a:t>
            </a:r>
            <a:r>
              <a:rPr lang="en-GB" altLang="en-US" sz="2200" dirty="0">
                <a:latin typeface="Arial" panose="020B0604020202020204" pitchFamily="34" charset="0"/>
                <a:cs typeface="Arial" panose="020B0604020202020204" pitchFamily="34" charset="0"/>
              </a:rPr>
              <a:t>K43-K46/K49-K50 + </a:t>
            </a:r>
            <a:r>
              <a:rPr lang="en-GB" altLang="en-US" sz="2200" b="1" dirty="0">
                <a:latin typeface="Arial" panose="020B0604020202020204" pitchFamily="34" charset="0"/>
                <a:cs typeface="Arial" panose="020B0604020202020204" pitchFamily="34" charset="0"/>
              </a:rPr>
              <a:t>0042</a:t>
            </a:r>
            <a:r>
              <a:rPr lang="en-GB" altLang="en-US" sz="2200" dirty="0">
                <a:latin typeface="Arial" panose="020B0604020202020204" pitchFamily="34" charset="0"/>
                <a:cs typeface="Arial" panose="020B0604020202020204" pitchFamily="34" charset="0"/>
              </a:rPr>
              <a:t> P1 – P24</a:t>
            </a:r>
          </a:p>
          <a:p>
            <a:pPr marL="0" indent="0">
              <a:buFont typeface="Arial" panose="020B0604020202020204" pitchFamily="34" charset="0"/>
              <a:buNone/>
            </a:pPr>
            <a:r>
              <a:rPr lang="en-GB" altLang="en-US" sz="2200" b="1" dirty="0">
                <a:latin typeface="Arial" panose="020B0604020202020204" pitchFamily="34" charset="0"/>
                <a:cs typeface="Arial" panose="020B0604020202020204" pitchFamily="34" charset="0"/>
              </a:rPr>
              <a:t>0044: </a:t>
            </a:r>
            <a:r>
              <a:rPr lang="en-GB" altLang="en-US" sz="2200" dirty="0">
                <a:latin typeface="Arial" panose="020B0604020202020204" pitchFamily="34" charset="0"/>
                <a:cs typeface="Arial" panose="020B0604020202020204" pitchFamily="34" charset="0"/>
              </a:rPr>
              <a:t>P1 – P45</a:t>
            </a:r>
          </a:p>
          <a:p>
            <a:pPr marL="0" indent="0">
              <a:buFont typeface="Arial" panose="020B0604020202020204" pitchFamily="34" charset="0"/>
              <a:buNone/>
            </a:pPr>
            <a:r>
              <a:rPr lang="en-GB" altLang="en-US" sz="2200" b="1" dirty="0">
                <a:latin typeface="Arial" panose="020B0604020202020204" pitchFamily="34" charset="0"/>
                <a:cs typeface="Arial" panose="020B0604020202020204" pitchFamily="34" charset="0"/>
              </a:rPr>
              <a:t>SCH32: </a:t>
            </a:r>
            <a:r>
              <a:rPr lang="en-GB" altLang="en-US" sz="2200" dirty="0">
                <a:latin typeface="Arial" panose="020B0604020202020204" pitchFamily="34" charset="0"/>
                <a:cs typeface="Arial" panose="020B0604020202020204" pitchFamily="34" charset="0"/>
              </a:rPr>
              <a:t>P1 – P5</a:t>
            </a:r>
          </a:p>
          <a:p>
            <a:pPr marL="0" indent="0">
              <a:buFont typeface="Arial" panose="020B0604020202020204" pitchFamily="34" charset="0"/>
              <a:buNone/>
            </a:pPr>
            <a:r>
              <a:rPr lang="en-GB" altLang="en-US" sz="2200" b="1" dirty="0">
                <a:latin typeface="Arial" panose="020B0604020202020204" pitchFamily="34" charset="0"/>
                <a:cs typeface="Arial" panose="020B0604020202020204" pitchFamily="34" charset="0"/>
              </a:rPr>
              <a:t>SCH53: </a:t>
            </a:r>
            <a:r>
              <a:rPr lang="en-GB" altLang="en-US" sz="2200" dirty="0">
                <a:latin typeface="Arial" panose="020B0604020202020204" pitchFamily="34" charset="0"/>
                <a:cs typeface="Arial" panose="020B0604020202020204" pitchFamily="34" charset="0"/>
              </a:rPr>
              <a:t>K1- K4 + </a:t>
            </a:r>
            <a:r>
              <a:rPr lang="en-GB" altLang="en-US" sz="2200" b="1" dirty="0">
                <a:latin typeface="Arial" panose="020B0604020202020204" pitchFamily="34" charset="0"/>
                <a:cs typeface="Arial" panose="020B0604020202020204" pitchFamily="34" charset="0"/>
              </a:rPr>
              <a:t>SCH53</a:t>
            </a:r>
            <a:r>
              <a:rPr lang="en-GB" altLang="en-US" sz="2200" dirty="0">
                <a:latin typeface="Arial" panose="020B0604020202020204" pitchFamily="34" charset="0"/>
                <a:cs typeface="Arial" panose="020B0604020202020204" pitchFamily="34" charset="0"/>
              </a:rPr>
              <a:t> P1 – P4</a:t>
            </a:r>
          </a:p>
          <a:p>
            <a:pPr marL="0" indent="0">
              <a:buFont typeface="Arial" panose="020B0604020202020204" pitchFamily="34" charset="0"/>
              <a:buNone/>
            </a:pPr>
            <a:r>
              <a:rPr lang="en-GB" altLang="en-US" sz="2200" b="1" dirty="0">
                <a:latin typeface="Arial" panose="020B0604020202020204" pitchFamily="34" charset="0"/>
                <a:cs typeface="Arial" panose="020B0604020202020204" pitchFamily="34" charset="0"/>
              </a:rPr>
              <a:t>0405</a:t>
            </a:r>
            <a:r>
              <a:rPr lang="en-GB" altLang="en-US" sz="2200" dirty="0">
                <a:latin typeface="Arial" panose="020B0604020202020204" pitchFamily="34" charset="0"/>
                <a:cs typeface="Arial" panose="020B0604020202020204" pitchFamily="34" charset="0"/>
              </a:rPr>
              <a:t>: P1-P15/P18-P22</a:t>
            </a:r>
            <a:endParaRPr lang="en-GB" sz="22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483648" y="228600"/>
            <a:ext cx="8260372" cy="936104"/>
          </a:xfrm>
        </p:spPr>
        <p:txBody>
          <a:bodyPr>
            <a:noAutofit/>
          </a:bodyPr>
          <a:lstStyle/>
          <a:p>
            <a:r>
              <a:rPr lang="en-US" altLang="en-US" sz="4800" b="1" dirty="0">
                <a:latin typeface="Arial"/>
                <a:cs typeface="Arial"/>
              </a:rPr>
              <a:t>          </a:t>
            </a:r>
            <a:r>
              <a:rPr lang="en-US" altLang="en-US" sz="4800" b="1" dirty="0">
                <a:solidFill>
                  <a:schemeClr val="accent1">
                    <a:lumMod val="75000"/>
                  </a:schemeClr>
                </a:solidFill>
                <a:latin typeface="Arial"/>
                <a:cs typeface="Arial"/>
              </a:rPr>
              <a:t>Assessment</a:t>
            </a:r>
          </a:p>
        </p:txBody>
      </p:sp>
      <p:sp>
        <p:nvSpPr>
          <p:cNvPr id="17412" name="Content Placeholder 3"/>
          <p:cNvSpPr>
            <a:spLocks noGrp="1"/>
          </p:cNvSpPr>
          <p:nvPr>
            <p:ph sz="half" idx="2"/>
          </p:nvPr>
        </p:nvSpPr>
        <p:spPr>
          <a:xfrm>
            <a:off x="1905000" y="1295400"/>
            <a:ext cx="4648200" cy="4528342"/>
          </a:xfrm>
        </p:spPr>
        <p:txBody>
          <a:bodyPr>
            <a:normAutofit/>
          </a:bodyPr>
          <a:lstStyle/>
          <a:p>
            <a:pPr marL="0" indent="0" algn="ctr">
              <a:buNone/>
            </a:pPr>
            <a:r>
              <a:rPr lang="en-US" altLang="en-US" sz="2400" b="1" dirty="0">
                <a:solidFill>
                  <a:schemeClr val="accent1">
                    <a:lumMod val="75000"/>
                  </a:schemeClr>
                </a:solidFill>
                <a:latin typeface="Arial" panose="020B0604020202020204" pitchFamily="34" charset="0"/>
                <a:ea typeface="ＭＳ Ｐゴシック" pitchFamily="34" charset="-128"/>
                <a:cs typeface="Arial" panose="020B0604020202020204" pitchFamily="34" charset="0"/>
              </a:rPr>
              <a:t>Group Presentation </a:t>
            </a:r>
            <a:endParaRPr lang="en-GB" altLang="en-US" sz="2400" dirty="0">
              <a:solidFill>
                <a:schemeClr val="accent1">
                  <a:lumMod val="75000"/>
                </a:schemeClr>
              </a:solidFill>
              <a:latin typeface="Arial" panose="020B0604020202020204" pitchFamily="34" charset="0"/>
              <a:ea typeface="ＭＳ Ｐゴシック" pitchFamily="34" charset="-128"/>
              <a:cs typeface="Arial" panose="020B0604020202020204" pitchFamily="34" charset="0"/>
            </a:endParaRPr>
          </a:p>
          <a:p>
            <a:pPr marL="0" indent="0" algn="ctr">
              <a:buNone/>
            </a:pPr>
            <a:r>
              <a:rPr lang="en-GB" altLang="en-US" sz="2400" dirty="0">
                <a:solidFill>
                  <a:schemeClr val="accent1">
                    <a:lumMod val="75000"/>
                  </a:schemeClr>
                </a:solidFill>
                <a:latin typeface="Arial" panose="020B0604020202020204" pitchFamily="34" charset="0"/>
                <a:ea typeface="ＭＳ Ｐゴシック" pitchFamily="34" charset="-128"/>
                <a:cs typeface="Arial" panose="020B0604020202020204" pitchFamily="34" charset="0"/>
              </a:rPr>
              <a:t>30 minutes </a:t>
            </a:r>
          </a:p>
          <a:p>
            <a:pPr marL="0" indent="0" algn="ctr">
              <a:buNone/>
            </a:pPr>
            <a:endParaRPr lang="en-GB" altLang="en-US" sz="2400" dirty="0">
              <a:solidFill>
                <a:schemeClr val="accent1">
                  <a:lumMod val="75000"/>
                </a:schemeClr>
              </a:solidFill>
              <a:latin typeface="Arial" panose="020B0604020202020204" pitchFamily="34" charset="0"/>
              <a:ea typeface="ＭＳ Ｐゴシック" pitchFamily="34" charset="-128"/>
              <a:cs typeface="Arial" panose="020B0604020202020204" pitchFamily="34" charset="0"/>
            </a:endParaRPr>
          </a:p>
          <a:p>
            <a:pPr marL="0" indent="0" algn="ctr">
              <a:buNone/>
            </a:pPr>
            <a:r>
              <a:rPr lang="en-GB" altLang="en-US" sz="2400" b="1" dirty="0">
                <a:solidFill>
                  <a:schemeClr val="accent1">
                    <a:lumMod val="75000"/>
                  </a:schemeClr>
                </a:solidFill>
                <a:latin typeface="Arial" panose="020B0604020202020204" pitchFamily="34" charset="0"/>
                <a:ea typeface="ＭＳ Ｐゴシック" pitchFamily="34" charset="-128"/>
                <a:cs typeface="Arial" panose="020B0604020202020204" pitchFamily="34" charset="0"/>
              </a:rPr>
              <a:t>FTF:</a:t>
            </a:r>
          </a:p>
          <a:p>
            <a:pPr marL="0" indent="0" algn="ctr">
              <a:buNone/>
            </a:pPr>
            <a:r>
              <a:rPr lang="en-GB" altLang="en-US" sz="2400" dirty="0">
                <a:solidFill>
                  <a:schemeClr val="accent1">
                    <a:lumMod val="75000"/>
                  </a:schemeClr>
                </a:solidFill>
                <a:latin typeface="Arial" panose="020B0604020202020204" pitchFamily="34" charset="0"/>
                <a:ea typeface="ＭＳ Ｐゴシック" pitchFamily="34" charset="-128"/>
                <a:cs typeface="Arial" panose="020B0604020202020204" pitchFamily="34" charset="0"/>
              </a:rPr>
              <a:t>Presentations: Week of 25/11/24 </a:t>
            </a:r>
          </a:p>
          <a:p>
            <a:pPr marL="0" indent="0" algn="ctr">
              <a:buNone/>
            </a:pPr>
            <a:r>
              <a:rPr lang="en-GB" altLang="en-US" sz="2400" dirty="0">
                <a:solidFill>
                  <a:schemeClr val="accent1">
                    <a:lumMod val="75000"/>
                  </a:schemeClr>
                </a:solidFill>
                <a:latin typeface="Arial" panose="020B0604020202020204" pitchFamily="34" charset="0"/>
                <a:ea typeface="ＭＳ Ｐゴシック" pitchFamily="34" charset="-128"/>
                <a:cs typeface="Arial" panose="020B0604020202020204" pitchFamily="34" charset="0"/>
              </a:rPr>
              <a:t>Reference list: 01/12/24</a:t>
            </a:r>
          </a:p>
          <a:p>
            <a:pPr marL="0" indent="0" algn="ctr">
              <a:buNone/>
            </a:pPr>
            <a:r>
              <a:rPr lang="en-GB" altLang="en-US" sz="2400" b="1" dirty="0">
                <a:solidFill>
                  <a:schemeClr val="accent1">
                    <a:lumMod val="75000"/>
                  </a:schemeClr>
                </a:solidFill>
                <a:latin typeface="Arial" panose="020B0604020202020204" pitchFamily="34" charset="0"/>
                <a:ea typeface="ＭＳ Ｐゴシック" pitchFamily="34" charset="-128"/>
                <a:cs typeface="Arial" panose="020B0604020202020204" pitchFamily="34" charset="0"/>
              </a:rPr>
              <a:t>DAY: </a:t>
            </a:r>
          </a:p>
          <a:p>
            <a:pPr marL="0" indent="0" algn="ctr">
              <a:buNone/>
            </a:pPr>
            <a:r>
              <a:rPr lang="en-GB" altLang="en-US" sz="2400" dirty="0">
                <a:solidFill>
                  <a:schemeClr val="accent1">
                    <a:lumMod val="75000"/>
                  </a:schemeClr>
                </a:solidFill>
                <a:latin typeface="Arial" panose="020B0604020202020204" pitchFamily="34" charset="0"/>
                <a:ea typeface="ＭＳ Ｐゴシック" pitchFamily="34" charset="-128"/>
                <a:cs typeface="Arial" panose="020B0604020202020204" pitchFamily="34" charset="0"/>
              </a:rPr>
              <a:t>Presentations: Week of 12/5/25 </a:t>
            </a:r>
          </a:p>
          <a:p>
            <a:pPr marL="0" indent="0" algn="ctr">
              <a:buNone/>
            </a:pPr>
            <a:r>
              <a:rPr lang="en-GB" altLang="en-US" sz="2400" dirty="0">
                <a:solidFill>
                  <a:schemeClr val="accent1">
                    <a:lumMod val="75000"/>
                  </a:schemeClr>
                </a:solidFill>
                <a:latin typeface="Arial" panose="020B0604020202020204" pitchFamily="34" charset="0"/>
                <a:ea typeface="ＭＳ Ｐゴシック" pitchFamily="34" charset="-128"/>
                <a:cs typeface="Arial" panose="020B0604020202020204" pitchFamily="34" charset="0"/>
              </a:rPr>
              <a:t>Reference list: 18/05/25</a:t>
            </a:r>
          </a:p>
          <a:p>
            <a:pPr marL="0" indent="0">
              <a:buNone/>
            </a:pPr>
            <a:endParaRPr lang="en-GB" altLang="en-US" sz="2400" dirty="0">
              <a:solidFill>
                <a:schemeClr val="accent1">
                  <a:lumMod val="75000"/>
                </a:schemeClr>
              </a:solidFill>
              <a:ea typeface="ＭＳ Ｐゴシック" pitchFamily="34" charset="-128"/>
            </a:endParaRPr>
          </a:p>
        </p:txBody>
      </p:sp>
    </p:spTree>
    <p:custDataLst>
      <p:tags r:id="rId1"/>
    </p:custDataLst>
    <p:extLst>
      <p:ext uri="{BB962C8B-B14F-4D97-AF65-F5344CB8AC3E}">
        <p14:creationId xmlns:p14="http://schemas.microsoft.com/office/powerpoint/2010/main" val="11031194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35C99C-671D-4EB0-564F-DFA20C41EEC3}"/>
              </a:ext>
            </a:extLst>
          </p:cNvPr>
          <p:cNvSpPr>
            <a:spLocks noGrp="1"/>
          </p:cNvSpPr>
          <p:nvPr>
            <p:ph type="title"/>
          </p:nvPr>
        </p:nvSpPr>
        <p:spPr>
          <a:xfrm>
            <a:off x="2562225" y="206100"/>
            <a:ext cx="4019550" cy="701674"/>
          </a:xfrm>
        </p:spPr>
        <p:txBody>
          <a:bodyPr/>
          <a:lstStyle/>
          <a:p>
            <a:pPr algn="ctr"/>
            <a:r>
              <a:rPr lang="en-GB" sz="4400" b="1" dirty="0">
                <a:solidFill>
                  <a:schemeClr val="accent1">
                    <a:lumMod val="75000"/>
                  </a:schemeClr>
                </a:solidFill>
                <a:latin typeface="Arial" panose="020B0604020202020204" pitchFamily="34" charset="0"/>
                <a:cs typeface="Arial" panose="020B0604020202020204" pitchFamily="34" charset="0"/>
              </a:rPr>
              <a:t>The </a:t>
            </a:r>
            <a:r>
              <a:rPr lang="en-GB" b="1" dirty="0">
                <a:solidFill>
                  <a:schemeClr val="accent1">
                    <a:lumMod val="75000"/>
                  </a:schemeClr>
                </a:solidFill>
                <a:latin typeface="Arial" panose="020B0604020202020204" pitchFamily="34" charset="0"/>
                <a:cs typeface="Arial" panose="020B0604020202020204" pitchFamily="34" charset="0"/>
              </a:rPr>
              <a:t>T</a:t>
            </a:r>
            <a:r>
              <a:rPr lang="en-GB" sz="4400" b="1" dirty="0">
                <a:solidFill>
                  <a:schemeClr val="accent1">
                    <a:lumMod val="75000"/>
                  </a:schemeClr>
                </a:solidFill>
                <a:latin typeface="Arial" panose="020B0604020202020204" pitchFamily="34" charset="0"/>
                <a:cs typeface="Arial" panose="020B0604020202020204" pitchFamily="34" charset="0"/>
              </a:rPr>
              <a:t>ask</a:t>
            </a:r>
            <a:endParaRPr lang="en-GB" dirty="0"/>
          </a:p>
        </p:txBody>
      </p:sp>
      <p:sp>
        <p:nvSpPr>
          <p:cNvPr id="5" name="Content Placeholder 3">
            <a:extLst>
              <a:ext uri="{FF2B5EF4-FFF2-40B4-BE49-F238E27FC236}">
                <a16:creationId xmlns:a16="http://schemas.microsoft.com/office/drawing/2014/main" id="{6F2667F1-898C-7F12-AA71-9F263A77648A}"/>
              </a:ext>
            </a:extLst>
          </p:cNvPr>
          <p:cNvSpPr>
            <a:spLocks noGrp="1"/>
          </p:cNvSpPr>
          <p:nvPr>
            <p:ph sz="half" idx="1"/>
          </p:nvPr>
        </p:nvSpPr>
        <p:spPr>
          <a:xfrm>
            <a:off x="285750" y="914400"/>
            <a:ext cx="8229600" cy="4824537"/>
          </a:xfrm>
        </p:spPr>
        <p:txBody>
          <a:bodyPr>
            <a:noAutofit/>
          </a:bodyPr>
          <a:lstStyle/>
          <a:p>
            <a:pPr marL="0" indent="0">
              <a:buNone/>
            </a:pPr>
            <a:r>
              <a:rPr lang="en-GB" sz="2400" b="1" dirty="0">
                <a:solidFill>
                  <a:schemeClr val="accent1">
                    <a:lumMod val="75000"/>
                  </a:schemeClr>
                </a:solidFill>
                <a:latin typeface="Arial" panose="020B0604020202020204" pitchFamily="34" charset="0"/>
                <a:cs typeface="Arial" panose="020B0604020202020204" pitchFamily="34" charset="0"/>
              </a:rPr>
              <a:t>Group Presentation</a:t>
            </a:r>
          </a:p>
          <a:p>
            <a:pPr marL="0" indent="0">
              <a:buNone/>
            </a:pPr>
            <a:r>
              <a:rPr lang="en-GB" sz="2400" b="1" dirty="0">
                <a:solidFill>
                  <a:schemeClr val="accent1">
                    <a:lumMod val="75000"/>
                  </a:schemeClr>
                </a:solidFill>
                <a:latin typeface="Arial" panose="020B0604020202020204" pitchFamily="34" charset="0"/>
                <a:cs typeface="Arial" panose="020B0604020202020204" pitchFamily="34" charset="0"/>
              </a:rPr>
              <a:t>Prepare a Group Presentation of 30 minutes via Microsoft Teams:</a:t>
            </a:r>
          </a:p>
          <a:p>
            <a:pPr marL="0" indent="0">
              <a:buNone/>
            </a:pPr>
            <a:r>
              <a:rPr lang="en-US" sz="2400" dirty="0">
                <a:solidFill>
                  <a:schemeClr val="accent1">
                    <a:lumMod val="75000"/>
                  </a:schemeClr>
                </a:solidFill>
                <a:latin typeface="Arial" panose="020B0604020202020204" pitchFamily="34" charset="0"/>
                <a:cs typeface="Arial" panose="020B0604020202020204" pitchFamily="34" charset="0"/>
              </a:rPr>
              <a:t>In groups, prepare an oral discussion of </a:t>
            </a:r>
            <a:r>
              <a:rPr lang="en-US" sz="2400" b="1" dirty="0">
                <a:solidFill>
                  <a:schemeClr val="accent1">
                    <a:lumMod val="75000"/>
                  </a:schemeClr>
                </a:solidFill>
                <a:latin typeface="Arial" panose="020B0604020202020204" pitchFamily="34" charset="0"/>
                <a:cs typeface="Arial" panose="020B0604020202020204" pitchFamily="34" charset="0"/>
              </a:rPr>
              <a:t>30 minutes</a:t>
            </a:r>
            <a:r>
              <a:rPr lang="en-US" sz="2400" dirty="0">
                <a:solidFill>
                  <a:schemeClr val="accent1">
                    <a:lumMod val="75000"/>
                  </a:schemeClr>
                </a:solidFill>
                <a:latin typeface="Arial" panose="020B0604020202020204" pitchFamily="34" charset="0"/>
                <a:cs typeface="Arial" panose="020B0604020202020204" pitchFamily="34" charset="0"/>
              </a:rPr>
              <a:t>. This discussion should be in the form of a </a:t>
            </a:r>
            <a:r>
              <a:rPr lang="en-US" sz="2400" b="1" u="sng" dirty="0">
                <a:solidFill>
                  <a:schemeClr val="accent1">
                    <a:lumMod val="75000"/>
                  </a:schemeClr>
                </a:solidFill>
                <a:latin typeface="Arial" panose="020B0604020202020204" pitchFamily="34" charset="0"/>
                <a:cs typeface="Arial" panose="020B0604020202020204" pitchFamily="34" charset="0"/>
              </a:rPr>
              <a:t>monthly staff meeting held at the setting</a:t>
            </a:r>
            <a:r>
              <a:rPr lang="en-US" sz="2400" dirty="0">
                <a:solidFill>
                  <a:schemeClr val="accent1">
                    <a:lumMod val="75000"/>
                  </a:schemeClr>
                </a:solidFill>
                <a:latin typeface="Arial" panose="020B0604020202020204" pitchFamily="34" charset="0"/>
                <a:cs typeface="Arial" panose="020B0604020202020204" pitchFamily="34" charset="0"/>
              </a:rPr>
              <a:t>. </a:t>
            </a:r>
          </a:p>
          <a:p>
            <a:pPr marL="0" indent="0">
              <a:buNone/>
            </a:pPr>
            <a:r>
              <a:rPr lang="en-US" sz="2400" dirty="0">
                <a:solidFill>
                  <a:schemeClr val="accent1">
                    <a:lumMod val="75000"/>
                  </a:schemeClr>
                </a:solidFill>
                <a:latin typeface="Arial" panose="020B0604020202020204" pitchFamily="34" charset="0"/>
                <a:cs typeface="Arial" panose="020B0604020202020204" pitchFamily="34" charset="0"/>
              </a:rPr>
              <a:t>Choose the type of setting of your choice for your discussion and ensure that you understand and choose the appropriate statutory requirements for your chosen type of setting. </a:t>
            </a:r>
          </a:p>
          <a:p>
            <a:pPr marL="0" indent="0">
              <a:buNone/>
            </a:pPr>
            <a:r>
              <a:rPr lang="en-US" sz="2400" dirty="0">
                <a:solidFill>
                  <a:schemeClr val="accent1">
                    <a:lumMod val="75000"/>
                  </a:schemeClr>
                </a:solidFill>
                <a:latin typeface="Arial" panose="020B0604020202020204" pitchFamily="34" charset="0"/>
                <a:cs typeface="Arial" panose="020B0604020202020204" pitchFamily="34" charset="0"/>
              </a:rPr>
              <a:t>You are required to prepare a formal agenda that contains </a:t>
            </a:r>
            <a:r>
              <a:rPr lang="en-US" sz="2400" b="1" dirty="0">
                <a:solidFill>
                  <a:schemeClr val="accent1">
                    <a:lumMod val="75000"/>
                  </a:schemeClr>
                </a:solidFill>
                <a:highlight>
                  <a:srgbClr val="FFFF00"/>
                </a:highlight>
                <a:latin typeface="Arial" panose="020B0604020202020204" pitchFamily="34" charset="0"/>
                <a:cs typeface="Arial" panose="020B0604020202020204" pitchFamily="34" charset="0"/>
              </a:rPr>
              <a:t>between 5 and 6 matters</a:t>
            </a:r>
            <a:r>
              <a:rPr lang="en-US" sz="2400" dirty="0">
                <a:solidFill>
                  <a:schemeClr val="accent1">
                    <a:lumMod val="75000"/>
                  </a:schemeClr>
                </a:solidFill>
                <a:latin typeface="Arial" panose="020B0604020202020204" pitchFamily="34" charset="0"/>
                <a:cs typeface="Arial" panose="020B0604020202020204" pitchFamily="34" charset="0"/>
              </a:rPr>
              <a:t> for your discussion/meeting.  </a:t>
            </a:r>
            <a:endParaRPr lang="en-GB" sz="2400" dirty="0">
              <a:solidFill>
                <a:schemeClr val="accent1">
                  <a:lumMod val="75000"/>
                </a:schemeClr>
              </a:solidFill>
              <a:latin typeface="Arial" panose="020B0604020202020204" pitchFamily="34" charset="0"/>
              <a:cs typeface="Arial" panose="020B0604020202020204" pitchFamily="34" charset="0"/>
            </a:endParaRPr>
          </a:p>
          <a:p>
            <a:pPr marL="0" indent="0">
              <a:buNone/>
            </a:pPr>
            <a:endParaRPr lang="en-GB" sz="1400" dirty="0">
              <a:latin typeface="Arial" panose="020B0604020202020204" pitchFamily="34" charset="0"/>
              <a:cs typeface="Arial" panose="020B0604020202020204" pitchFamily="34" charset="0"/>
            </a:endParaRPr>
          </a:p>
          <a:p>
            <a:pPr marL="0" indent="0">
              <a:buNone/>
            </a:pPr>
            <a:endParaRPr lang="en-GB" sz="1400" dirty="0"/>
          </a:p>
        </p:txBody>
      </p:sp>
    </p:spTree>
    <p:extLst>
      <p:ext uri="{BB962C8B-B14F-4D97-AF65-F5344CB8AC3E}">
        <p14:creationId xmlns:p14="http://schemas.microsoft.com/office/powerpoint/2010/main" val="12540978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98F633-6090-3784-20CA-C82F568C8975}"/>
              </a:ext>
            </a:extLst>
          </p:cNvPr>
          <p:cNvSpPr>
            <a:spLocks noGrp="1"/>
          </p:cNvSpPr>
          <p:nvPr>
            <p:ph type="title"/>
          </p:nvPr>
        </p:nvSpPr>
        <p:spPr>
          <a:xfrm>
            <a:off x="590550" y="-20224"/>
            <a:ext cx="7886700" cy="1325563"/>
          </a:xfrm>
        </p:spPr>
        <p:txBody>
          <a:bodyPr>
            <a:normAutofit/>
          </a:bodyPr>
          <a:lstStyle/>
          <a:p>
            <a:r>
              <a:rPr lang="en-GB" sz="4800" b="1" dirty="0">
                <a:solidFill>
                  <a:schemeClr val="accent1">
                    <a:lumMod val="75000"/>
                  </a:schemeClr>
                </a:solidFill>
                <a:latin typeface="Arial" panose="020B0604020202020204" pitchFamily="34" charset="0"/>
                <a:cs typeface="Arial" panose="020B0604020202020204" pitchFamily="34" charset="0"/>
              </a:rPr>
              <a:t>Requirements of the task</a:t>
            </a:r>
            <a:endParaRPr lang="en-GB" sz="4800" dirty="0">
              <a:solidFill>
                <a:schemeClr val="accent1">
                  <a:lumMod val="75000"/>
                </a:schemeClr>
              </a:solidFill>
            </a:endParaRPr>
          </a:p>
        </p:txBody>
      </p:sp>
      <p:sp>
        <p:nvSpPr>
          <p:cNvPr id="5" name="Content Placeholder 3">
            <a:extLst>
              <a:ext uri="{FF2B5EF4-FFF2-40B4-BE49-F238E27FC236}">
                <a16:creationId xmlns:a16="http://schemas.microsoft.com/office/drawing/2014/main" id="{B02E566A-0E54-7BA7-461C-3C1970AD70C6}"/>
              </a:ext>
            </a:extLst>
          </p:cNvPr>
          <p:cNvSpPr txBox="1">
            <a:spLocks/>
          </p:cNvSpPr>
          <p:nvPr/>
        </p:nvSpPr>
        <p:spPr>
          <a:xfrm>
            <a:off x="381000" y="1305339"/>
            <a:ext cx="8610600" cy="429384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2400" b="1" dirty="0">
                <a:solidFill>
                  <a:schemeClr val="accent1">
                    <a:lumMod val="75000"/>
                  </a:schemeClr>
                </a:solidFill>
                <a:latin typeface="Arial" panose="020B0604020202020204" pitchFamily="34" charset="0"/>
                <a:cs typeface="Arial" panose="020B0604020202020204" pitchFamily="34" charset="0"/>
              </a:rPr>
              <a:t>Groups of between 4 and 6 students (but not less than 4 and not more than 6) </a:t>
            </a:r>
          </a:p>
          <a:p>
            <a:r>
              <a:rPr lang="en-GB" sz="2400" b="1" dirty="0">
                <a:solidFill>
                  <a:schemeClr val="accent1">
                    <a:lumMod val="75000"/>
                  </a:schemeClr>
                </a:solidFill>
                <a:latin typeface="Arial" panose="020B0604020202020204" pitchFamily="34" charset="0"/>
                <a:cs typeface="Arial" panose="020B0604020202020204" pitchFamily="34" charset="0"/>
              </a:rPr>
              <a:t>See group size options and timings in your Handbook </a:t>
            </a:r>
            <a:endParaRPr lang="en-GB" sz="2400" dirty="0">
              <a:solidFill>
                <a:schemeClr val="accent1">
                  <a:lumMod val="75000"/>
                </a:schemeClr>
              </a:solidFill>
              <a:latin typeface="Arial" panose="020B0604020202020204" pitchFamily="34" charset="0"/>
              <a:cs typeface="Arial" panose="020B0604020202020204" pitchFamily="34" charset="0"/>
            </a:endParaRPr>
          </a:p>
          <a:p>
            <a:r>
              <a:rPr lang="en-GB" sz="2400" b="1" dirty="0">
                <a:solidFill>
                  <a:schemeClr val="accent1">
                    <a:lumMod val="75000"/>
                  </a:schemeClr>
                </a:solidFill>
                <a:latin typeface="Arial" panose="020B0604020202020204" pitchFamily="34" charset="0"/>
                <a:cs typeface="Arial" panose="020B0604020202020204" pitchFamily="34" charset="0"/>
              </a:rPr>
              <a:t>Groups will be self-chosen for this assessment </a:t>
            </a:r>
            <a:endParaRPr lang="en-GB" sz="2400" dirty="0">
              <a:solidFill>
                <a:schemeClr val="accent1">
                  <a:lumMod val="75000"/>
                </a:schemeClr>
              </a:solidFill>
              <a:latin typeface="Arial" panose="020B0604020202020204" pitchFamily="34" charset="0"/>
              <a:cs typeface="Arial" panose="020B0604020202020204" pitchFamily="34" charset="0"/>
            </a:endParaRPr>
          </a:p>
          <a:p>
            <a:r>
              <a:rPr lang="en-GB" sz="2400" b="1" dirty="0">
                <a:solidFill>
                  <a:schemeClr val="accent1">
                    <a:lumMod val="75000"/>
                  </a:schemeClr>
                </a:solidFill>
                <a:latin typeface="Arial" panose="020B0604020202020204" pitchFamily="34" charset="0"/>
                <a:cs typeface="Arial" panose="020B0604020202020204" pitchFamily="34" charset="0"/>
              </a:rPr>
              <a:t>With small class sizes – perhaps it will be required for you all to work as one group. </a:t>
            </a:r>
            <a:endParaRPr lang="en-GB" sz="2400" dirty="0">
              <a:solidFill>
                <a:schemeClr val="accent1">
                  <a:lumMod val="75000"/>
                </a:schemeClr>
              </a:solidFill>
              <a:latin typeface="Arial" panose="020B0604020202020204" pitchFamily="34" charset="0"/>
              <a:cs typeface="Arial" panose="020B0604020202020204" pitchFamily="34" charset="0"/>
            </a:endParaRPr>
          </a:p>
          <a:p>
            <a:pPr marL="0" indent="0">
              <a:buFont typeface="Arial" panose="020B0604020202020204" pitchFamily="34" charset="0"/>
              <a:buNone/>
            </a:pPr>
            <a:endParaRPr lang="en-US" sz="2400" dirty="0">
              <a:solidFill>
                <a:schemeClr val="accent1">
                  <a:lumMod val="75000"/>
                </a:schemeClr>
              </a:solidFill>
              <a:latin typeface="Arial" panose="020B0604020202020204" pitchFamily="34" charset="0"/>
              <a:cs typeface="Arial" panose="020B0604020202020204" pitchFamily="34" charset="0"/>
            </a:endParaRPr>
          </a:p>
          <a:p>
            <a:pPr marL="0" indent="0">
              <a:buFont typeface="Arial" panose="020B0604020202020204" pitchFamily="34" charset="0"/>
              <a:buNone/>
            </a:pPr>
            <a:r>
              <a:rPr lang="en-US" sz="2400" dirty="0">
                <a:solidFill>
                  <a:schemeClr val="accent1">
                    <a:lumMod val="75000"/>
                  </a:schemeClr>
                </a:solidFill>
                <a:latin typeface="Arial" panose="020B0604020202020204" pitchFamily="34" charset="0"/>
                <a:cs typeface="Arial" panose="020B0604020202020204" pitchFamily="34" charset="0"/>
              </a:rPr>
              <a:t>PowerPoint is </a:t>
            </a:r>
            <a:r>
              <a:rPr lang="en-US" sz="2400" b="1" dirty="0">
                <a:solidFill>
                  <a:schemeClr val="accent1">
                    <a:lumMod val="75000"/>
                  </a:schemeClr>
                </a:solidFill>
                <a:latin typeface="Arial" panose="020B0604020202020204" pitchFamily="34" charset="0"/>
                <a:cs typeface="Arial" panose="020B0604020202020204" pitchFamily="34" charset="0"/>
              </a:rPr>
              <a:t>not required</a:t>
            </a:r>
            <a:r>
              <a:rPr lang="en-US" sz="2400" dirty="0">
                <a:solidFill>
                  <a:schemeClr val="accent1">
                    <a:lumMod val="75000"/>
                  </a:schemeClr>
                </a:solidFill>
                <a:latin typeface="Arial" panose="020B0604020202020204" pitchFamily="34" charset="0"/>
                <a:cs typeface="Arial" panose="020B0604020202020204" pitchFamily="34" charset="0"/>
              </a:rPr>
              <a:t> but the presentation will be presented and recorded through Microsoft Teams.  </a:t>
            </a:r>
            <a:endParaRPr lang="en-GB" sz="2400" dirty="0">
              <a:solidFill>
                <a:schemeClr val="accent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297864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0524" y="228600"/>
            <a:ext cx="8677275" cy="625473"/>
          </a:xfrm>
        </p:spPr>
        <p:txBody>
          <a:bodyPr>
            <a:noAutofit/>
          </a:bodyPr>
          <a:lstStyle/>
          <a:p>
            <a:r>
              <a:rPr lang="en-GB" sz="4800" b="1" dirty="0">
                <a:latin typeface="Arial"/>
                <a:cs typeface="Arial"/>
              </a:rPr>
              <a:t>      </a:t>
            </a:r>
            <a:r>
              <a:rPr lang="en-GB" sz="4800" b="1" dirty="0">
                <a:solidFill>
                  <a:schemeClr val="accent1">
                    <a:lumMod val="75000"/>
                  </a:schemeClr>
                </a:solidFill>
                <a:latin typeface="Arial"/>
                <a:cs typeface="Arial"/>
              </a:rPr>
              <a:t>Requirements</a:t>
            </a:r>
            <a:r>
              <a:rPr lang="en-GB" sz="4800" b="1" dirty="0">
                <a:latin typeface="Arial"/>
                <a:cs typeface="Arial"/>
              </a:rPr>
              <a:t> </a:t>
            </a:r>
            <a:endParaRPr lang="en-GB" sz="4800" b="1" dirty="0">
              <a:latin typeface="Arial" panose="020B0604020202020204" pitchFamily="34" charset="0"/>
              <a:cs typeface="Arial" panose="020B0604020202020204" pitchFamily="34" charset="0"/>
            </a:endParaRPr>
          </a:p>
        </p:txBody>
      </p:sp>
      <p:sp>
        <p:nvSpPr>
          <p:cNvPr id="4" name="Content Placeholder 3"/>
          <p:cNvSpPr>
            <a:spLocks noGrp="1"/>
          </p:cNvSpPr>
          <p:nvPr>
            <p:ph sz="half" idx="2"/>
          </p:nvPr>
        </p:nvSpPr>
        <p:spPr>
          <a:xfrm>
            <a:off x="609600" y="1143000"/>
            <a:ext cx="4124324" cy="5033963"/>
          </a:xfrm>
        </p:spPr>
        <p:txBody>
          <a:bodyPr>
            <a:normAutofit fontScale="92500" lnSpcReduction="20000"/>
          </a:bodyPr>
          <a:lstStyle/>
          <a:p>
            <a:r>
              <a:rPr lang="en-US" sz="2700" dirty="0">
                <a:solidFill>
                  <a:schemeClr val="accent1">
                    <a:lumMod val="75000"/>
                  </a:schemeClr>
                </a:solidFill>
                <a:latin typeface="Arial" panose="020B0604020202020204" pitchFamily="34" charset="0"/>
                <a:cs typeface="Arial" panose="020B0604020202020204" pitchFamily="34" charset="0"/>
              </a:rPr>
              <a:t>You are expected to provide clear evidence, through the discussion that the agenda has been followed correctly. </a:t>
            </a:r>
          </a:p>
          <a:p>
            <a:r>
              <a:rPr lang="en-US" sz="2700" dirty="0">
                <a:solidFill>
                  <a:schemeClr val="accent1">
                    <a:lumMod val="75000"/>
                  </a:schemeClr>
                </a:solidFill>
                <a:latin typeface="Arial" panose="020B0604020202020204" pitchFamily="34" charset="0"/>
                <a:cs typeface="Arial" panose="020B0604020202020204" pitchFamily="34" charset="0"/>
              </a:rPr>
              <a:t>You are expected to reference orally during the discussion and demonstrate clear evidence of your understanding of legislation, the setting’s policies and procedures, statutory requirements, delegation and roles and responsibilities.</a:t>
            </a:r>
            <a:endParaRPr lang="en-GB" sz="2700" dirty="0">
              <a:solidFill>
                <a:schemeClr val="accent1">
                  <a:lumMod val="75000"/>
                </a:schemeClr>
              </a:solidFill>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8044450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68300"/>
            <a:ext cx="8915400" cy="625474"/>
          </a:xfrm>
        </p:spPr>
        <p:txBody>
          <a:bodyPr>
            <a:noAutofit/>
          </a:bodyPr>
          <a:lstStyle/>
          <a:p>
            <a:r>
              <a:rPr lang="en-GB" sz="4800" b="1" dirty="0">
                <a:solidFill>
                  <a:schemeClr val="accent1">
                    <a:lumMod val="75000"/>
                  </a:schemeClr>
                </a:solidFill>
                <a:latin typeface="Arial" panose="020B0604020202020204" pitchFamily="34" charset="0"/>
                <a:cs typeface="Arial" panose="020B0604020202020204" pitchFamily="34" charset="0"/>
              </a:rPr>
              <a:t>Requirements</a:t>
            </a:r>
          </a:p>
        </p:txBody>
      </p:sp>
      <p:sp>
        <p:nvSpPr>
          <p:cNvPr id="4" name="Content Placeholder 3"/>
          <p:cNvSpPr>
            <a:spLocks noGrp="1"/>
          </p:cNvSpPr>
          <p:nvPr>
            <p:ph sz="half" idx="2"/>
          </p:nvPr>
        </p:nvSpPr>
        <p:spPr>
          <a:xfrm>
            <a:off x="457200" y="1219200"/>
            <a:ext cx="3886200" cy="4957763"/>
          </a:xfrm>
        </p:spPr>
        <p:txBody>
          <a:bodyPr>
            <a:normAutofit/>
          </a:bodyPr>
          <a:lstStyle/>
          <a:p>
            <a:r>
              <a:rPr lang="en-US" dirty="0">
                <a:solidFill>
                  <a:schemeClr val="accent1">
                    <a:lumMod val="75000"/>
                  </a:schemeClr>
                </a:solidFill>
                <a:latin typeface="Arial" panose="020B0604020202020204" pitchFamily="34" charset="0"/>
                <a:cs typeface="Arial" panose="020B0604020202020204" pitchFamily="34" charset="0"/>
              </a:rPr>
              <a:t>Each group is required to </a:t>
            </a:r>
            <a:r>
              <a:rPr lang="en-US" b="1" dirty="0">
                <a:solidFill>
                  <a:schemeClr val="accent1">
                    <a:lumMod val="75000"/>
                  </a:schemeClr>
                </a:solidFill>
                <a:latin typeface="Arial" panose="020B0604020202020204" pitchFamily="34" charset="0"/>
                <a:cs typeface="Arial" panose="020B0604020202020204" pitchFamily="34" charset="0"/>
              </a:rPr>
              <a:t>work together </a:t>
            </a:r>
            <a:r>
              <a:rPr lang="en-US" dirty="0">
                <a:solidFill>
                  <a:schemeClr val="accent1">
                    <a:lumMod val="75000"/>
                  </a:schemeClr>
                </a:solidFill>
                <a:latin typeface="Arial" panose="020B0604020202020204" pitchFamily="34" charset="0"/>
                <a:cs typeface="Arial" panose="020B0604020202020204" pitchFamily="34" charset="0"/>
              </a:rPr>
              <a:t>to demonstrate the setting’s team-working philosophy and consider possible individual leadership styles in order to fulfil the setting’s monthly agenda. </a:t>
            </a:r>
            <a:endParaRPr lang="en-GB" dirty="0">
              <a:solidFill>
                <a:schemeClr val="accent1">
                  <a:lumMod val="75000"/>
                </a:schemeClr>
              </a:solidFill>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28233898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52400"/>
            <a:ext cx="8915400" cy="625474"/>
          </a:xfrm>
        </p:spPr>
        <p:txBody>
          <a:bodyPr>
            <a:noAutofit/>
          </a:bodyPr>
          <a:lstStyle/>
          <a:p>
            <a:r>
              <a:rPr lang="en-GB" sz="4800" b="1" dirty="0">
                <a:latin typeface="Arial" panose="020B0604020202020204" pitchFamily="34" charset="0"/>
                <a:cs typeface="Arial" panose="020B0604020202020204" pitchFamily="34" charset="0"/>
              </a:rPr>
              <a:t>          </a:t>
            </a:r>
            <a:r>
              <a:rPr lang="en-GB" sz="4800" b="1" dirty="0">
                <a:solidFill>
                  <a:schemeClr val="accent1">
                    <a:lumMod val="75000"/>
                  </a:schemeClr>
                </a:solidFill>
                <a:latin typeface="Arial" panose="020B0604020202020204" pitchFamily="34" charset="0"/>
                <a:cs typeface="Arial" panose="020B0604020202020204" pitchFamily="34" charset="0"/>
              </a:rPr>
              <a:t>Requirements</a:t>
            </a:r>
          </a:p>
        </p:txBody>
      </p:sp>
      <p:sp>
        <p:nvSpPr>
          <p:cNvPr id="4" name="Content Placeholder 3"/>
          <p:cNvSpPr>
            <a:spLocks noGrp="1"/>
          </p:cNvSpPr>
          <p:nvPr>
            <p:ph sz="half" idx="2"/>
          </p:nvPr>
        </p:nvSpPr>
        <p:spPr>
          <a:xfrm>
            <a:off x="685800" y="950118"/>
            <a:ext cx="4095750" cy="4957763"/>
          </a:xfrm>
        </p:spPr>
        <p:txBody>
          <a:bodyPr>
            <a:normAutofit lnSpcReduction="10000"/>
          </a:bodyPr>
          <a:lstStyle/>
          <a:p>
            <a:pPr marL="0" indent="0">
              <a:buNone/>
            </a:pPr>
            <a:r>
              <a:rPr lang="en-US" dirty="0">
                <a:solidFill>
                  <a:schemeClr val="accent1">
                    <a:lumMod val="75000"/>
                  </a:schemeClr>
                </a:solidFill>
                <a:latin typeface="Arial" panose="020B0604020202020204" pitchFamily="34" charset="0"/>
                <a:cs typeface="Arial" panose="020B0604020202020204" pitchFamily="34" charset="0"/>
              </a:rPr>
              <a:t>The group’s formal agenda as well as the </a:t>
            </a:r>
            <a:r>
              <a:rPr lang="en-US" b="1" dirty="0">
                <a:solidFill>
                  <a:schemeClr val="accent1">
                    <a:lumMod val="75000"/>
                  </a:schemeClr>
                </a:solidFill>
                <a:latin typeface="Arial" panose="020B0604020202020204" pitchFamily="34" charset="0"/>
                <a:cs typeface="Arial" panose="020B0604020202020204" pitchFamily="34" charset="0"/>
              </a:rPr>
              <a:t>group’s reference list for this assessment must be uploaded to Turnitin by 23:59hrs on</a:t>
            </a:r>
          </a:p>
          <a:p>
            <a:r>
              <a:rPr lang="en-US" b="1" dirty="0">
                <a:solidFill>
                  <a:schemeClr val="accent1">
                    <a:lumMod val="75000"/>
                  </a:schemeClr>
                </a:solidFill>
                <a:highlight>
                  <a:srgbClr val="FFFF00"/>
                </a:highlight>
                <a:latin typeface="Arial" panose="020B0604020202020204" pitchFamily="34" charset="0"/>
                <a:cs typeface="Arial" panose="020B0604020202020204" pitchFamily="34" charset="0"/>
              </a:rPr>
              <a:t>FTF</a:t>
            </a:r>
            <a:r>
              <a:rPr lang="en-US" b="1" dirty="0">
                <a:solidFill>
                  <a:schemeClr val="accent1">
                    <a:lumMod val="75000"/>
                  </a:schemeClr>
                </a:solidFill>
                <a:latin typeface="Arial" panose="020B0604020202020204" pitchFamily="34" charset="0"/>
                <a:cs typeface="Arial" panose="020B0604020202020204" pitchFamily="34" charset="0"/>
              </a:rPr>
              <a:t> – 01/12/2024</a:t>
            </a:r>
          </a:p>
          <a:p>
            <a:r>
              <a:rPr lang="en-US" b="1" dirty="0">
                <a:solidFill>
                  <a:schemeClr val="accent1">
                    <a:lumMod val="75000"/>
                  </a:schemeClr>
                </a:solidFill>
                <a:highlight>
                  <a:srgbClr val="FFFF00"/>
                </a:highlight>
                <a:latin typeface="Arial" panose="020B0604020202020204" pitchFamily="34" charset="0"/>
                <a:cs typeface="Arial" panose="020B0604020202020204" pitchFamily="34" charset="0"/>
              </a:rPr>
              <a:t>DAY</a:t>
            </a:r>
            <a:r>
              <a:rPr lang="en-US" b="1" dirty="0">
                <a:solidFill>
                  <a:schemeClr val="accent1">
                    <a:lumMod val="75000"/>
                  </a:schemeClr>
                </a:solidFill>
                <a:latin typeface="Arial" panose="020B0604020202020204" pitchFamily="34" charset="0"/>
                <a:cs typeface="Arial" panose="020B0604020202020204" pitchFamily="34" charset="0"/>
              </a:rPr>
              <a:t> – 18/05/25 </a:t>
            </a:r>
          </a:p>
          <a:p>
            <a:r>
              <a:rPr lang="en-US" b="1" dirty="0">
                <a:solidFill>
                  <a:schemeClr val="accent1">
                    <a:lumMod val="75000"/>
                  </a:schemeClr>
                </a:solidFill>
                <a:latin typeface="Arial" panose="020B0604020202020204" pitchFamily="34" charset="0"/>
                <a:cs typeface="Arial" panose="020B0604020202020204" pitchFamily="34" charset="0"/>
              </a:rPr>
              <a:t>as one document</a:t>
            </a:r>
          </a:p>
          <a:p>
            <a:r>
              <a:rPr lang="en-US" dirty="0">
                <a:solidFill>
                  <a:schemeClr val="accent1">
                    <a:lumMod val="75000"/>
                  </a:schemeClr>
                </a:solidFill>
                <a:latin typeface="Arial" panose="020B0604020202020204" pitchFamily="34" charset="0"/>
                <a:cs typeface="Arial" panose="020B0604020202020204" pitchFamily="34" charset="0"/>
              </a:rPr>
              <a:t>This must be done by all students individually. </a:t>
            </a:r>
            <a:endParaRPr lang="en-GB" dirty="0">
              <a:solidFill>
                <a:schemeClr val="accent1">
                  <a:lumMod val="75000"/>
                </a:schemeClr>
              </a:solidFill>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22488438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52400"/>
            <a:ext cx="8610600" cy="994122"/>
          </a:xfrm>
        </p:spPr>
        <p:txBody>
          <a:bodyPr>
            <a:noAutofit/>
          </a:bodyPr>
          <a:lstStyle/>
          <a:p>
            <a:br>
              <a:rPr lang="en-GB" sz="4800" b="1" dirty="0">
                <a:latin typeface="Arial" panose="020B0604020202020204" pitchFamily="34" charset="0"/>
                <a:cs typeface="Arial" panose="020B0604020202020204" pitchFamily="34" charset="0"/>
              </a:rPr>
            </a:br>
            <a:r>
              <a:rPr lang="en-GB" sz="4800" b="1" dirty="0">
                <a:solidFill>
                  <a:schemeClr val="accent1">
                    <a:lumMod val="75000"/>
                  </a:schemeClr>
                </a:solidFill>
                <a:latin typeface="Arial" panose="020B0604020202020204" pitchFamily="34" charset="0"/>
                <a:cs typeface="Arial" panose="020B0604020202020204" pitchFamily="34" charset="0"/>
              </a:rPr>
              <a:t>Some ideas: Your Agenda</a:t>
            </a:r>
          </a:p>
        </p:txBody>
      </p:sp>
      <p:sp>
        <p:nvSpPr>
          <p:cNvPr id="4" name="Content Placeholder 3"/>
          <p:cNvSpPr>
            <a:spLocks noGrp="1"/>
          </p:cNvSpPr>
          <p:nvPr>
            <p:ph sz="half" idx="2"/>
          </p:nvPr>
        </p:nvSpPr>
        <p:spPr>
          <a:xfrm>
            <a:off x="483729" y="1752600"/>
            <a:ext cx="4595191" cy="4495800"/>
          </a:xfrm>
        </p:spPr>
        <p:txBody>
          <a:bodyPr>
            <a:noAutofit/>
          </a:bodyPr>
          <a:lstStyle/>
          <a:p>
            <a:pPr>
              <a:spcBef>
                <a:spcPts val="0"/>
              </a:spcBef>
            </a:pPr>
            <a:r>
              <a:rPr lang="en-GB" sz="2400" dirty="0">
                <a:solidFill>
                  <a:schemeClr val="accent1">
                    <a:lumMod val="75000"/>
                  </a:schemeClr>
                </a:solidFill>
                <a:latin typeface="Arial" panose="020B0604020202020204" pitchFamily="34" charset="0"/>
                <a:cs typeface="Arial" panose="020B0604020202020204" pitchFamily="34" charset="0"/>
              </a:rPr>
              <a:t>Preparation of staff member leaving/new staff member (Induction)</a:t>
            </a:r>
          </a:p>
          <a:p>
            <a:pPr>
              <a:spcBef>
                <a:spcPts val="0"/>
              </a:spcBef>
            </a:pPr>
            <a:r>
              <a:rPr lang="en-GB" sz="2400" dirty="0">
                <a:solidFill>
                  <a:schemeClr val="accent1">
                    <a:lumMod val="75000"/>
                  </a:schemeClr>
                </a:solidFill>
                <a:latin typeface="Arial" panose="020B0604020202020204" pitchFamily="34" charset="0"/>
                <a:cs typeface="Arial" panose="020B0604020202020204" pitchFamily="34" charset="0"/>
              </a:rPr>
              <a:t>Re-structure, ALN</a:t>
            </a:r>
          </a:p>
          <a:p>
            <a:pPr>
              <a:spcBef>
                <a:spcPts val="0"/>
              </a:spcBef>
            </a:pPr>
            <a:r>
              <a:rPr lang="en-GB" sz="2400" dirty="0">
                <a:solidFill>
                  <a:schemeClr val="accent1">
                    <a:lumMod val="75000"/>
                  </a:schemeClr>
                </a:solidFill>
                <a:latin typeface="Arial" panose="020B0604020202020204" pitchFamily="34" charset="0"/>
                <a:cs typeface="Arial" panose="020B0604020202020204" pitchFamily="34" charset="0"/>
              </a:rPr>
              <a:t>Sustainability, New Curriculum</a:t>
            </a:r>
          </a:p>
          <a:p>
            <a:pPr>
              <a:spcBef>
                <a:spcPts val="0"/>
              </a:spcBef>
            </a:pPr>
            <a:r>
              <a:rPr lang="en-GB" sz="2400" dirty="0">
                <a:solidFill>
                  <a:schemeClr val="accent1">
                    <a:lumMod val="75000"/>
                  </a:schemeClr>
                </a:solidFill>
                <a:latin typeface="Arial" panose="020B0604020202020204" pitchFamily="34" charset="0"/>
                <a:cs typeface="Arial" panose="020B0604020202020204" pitchFamily="34" charset="0"/>
              </a:rPr>
              <a:t>Situation: Accident/Incident</a:t>
            </a:r>
          </a:p>
          <a:p>
            <a:pPr>
              <a:spcBef>
                <a:spcPts val="0"/>
              </a:spcBef>
            </a:pPr>
            <a:r>
              <a:rPr lang="en-GB" sz="2400" dirty="0">
                <a:solidFill>
                  <a:schemeClr val="accent1">
                    <a:lumMod val="75000"/>
                  </a:schemeClr>
                </a:solidFill>
                <a:latin typeface="Arial" panose="020B0604020202020204" pitchFamily="34" charset="0"/>
                <a:cs typeface="Arial" panose="020B0604020202020204" pitchFamily="34" charset="0"/>
              </a:rPr>
              <a:t>Training, Introducing new practice to setting</a:t>
            </a:r>
          </a:p>
          <a:p>
            <a:pPr>
              <a:spcBef>
                <a:spcPts val="0"/>
              </a:spcBef>
            </a:pPr>
            <a:r>
              <a:rPr lang="en-GB" sz="2400" dirty="0">
                <a:solidFill>
                  <a:schemeClr val="accent1">
                    <a:lumMod val="75000"/>
                  </a:schemeClr>
                </a:solidFill>
                <a:latin typeface="Arial" panose="020B0604020202020204" pitchFamily="34" charset="0"/>
                <a:cs typeface="Arial" panose="020B0604020202020204" pitchFamily="34" charset="0"/>
              </a:rPr>
              <a:t>Parent Partnership</a:t>
            </a:r>
          </a:p>
          <a:p>
            <a:pPr marL="0" indent="0">
              <a:buNone/>
            </a:pPr>
            <a:r>
              <a:rPr lang="en-GB" sz="2400" b="1" dirty="0">
                <a:highlight>
                  <a:srgbClr val="FF0000"/>
                </a:highlight>
                <a:latin typeface="Arial" panose="020B0604020202020204" pitchFamily="34" charset="0"/>
                <a:cs typeface="Arial" panose="020B0604020202020204" pitchFamily="34" charset="0"/>
              </a:rPr>
              <a:t>DO NOT CHOOSE PREPARING FOR AN INSPECTION</a:t>
            </a:r>
          </a:p>
        </p:txBody>
      </p:sp>
    </p:spTree>
    <p:extLst>
      <p:ext uri="{BB962C8B-B14F-4D97-AF65-F5344CB8AC3E}">
        <p14:creationId xmlns:p14="http://schemas.microsoft.com/office/powerpoint/2010/main" val="15078679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FDB8D-F809-DB8E-1479-EADD02AB0EC5}"/>
              </a:ext>
            </a:extLst>
          </p:cNvPr>
          <p:cNvSpPr>
            <a:spLocks noGrp="1"/>
          </p:cNvSpPr>
          <p:nvPr>
            <p:ph type="title"/>
          </p:nvPr>
        </p:nvSpPr>
        <p:spPr>
          <a:xfrm>
            <a:off x="628650" y="533400"/>
            <a:ext cx="7886700" cy="1325563"/>
          </a:xfrm>
        </p:spPr>
        <p:txBody>
          <a:bodyPr/>
          <a:lstStyle/>
          <a:p>
            <a:pPr algn="ctr"/>
            <a:br>
              <a:rPr lang="en-GB" b="1" dirty="0">
                <a:latin typeface="Arial" panose="020B0604020202020204" pitchFamily="34" charset="0"/>
                <a:cs typeface="Arial" panose="020B0604020202020204" pitchFamily="34" charset="0"/>
              </a:rPr>
            </a:br>
            <a:r>
              <a:rPr lang="en-GB" b="1" dirty="0">
                <a:solidFill>
                  <a:schemeClr val="accent1">
                    <a:lumMod val="75000"/>
                  </a:schemeClr>
                </a:solidFill>
                <a:latin typeface="Arial" panose="020B0604020202020204" pitchFamily="34" charset="0"/>
                <a:cs typeface="Arial" panose="020B0604020202020204" pitchFamily="34" charset="0"/>
              </a:rPr>
              <a:t>Artificial Intelligence</a:t>
            </a:r>
          </a:p>
        </p:txBody>
      </p:sp>
      <p:graphicFrame>
        <p:nvGraphicFramePr>
          <p:cNvPr id="5" name="Table 4">
            <a:extLst>
              <a:ext uri="{FF2B5EF4-FFF2-40B4-BE49-F238E27FC236}">
                <a16:creationId xmlns:a16="http://schemas.microsoft.com/office/drawing/2014/main" id="{7487D7D3-A96B-E16B-1033-B8B88C94D9C7}"/>
              </a:ext>
            </a:extLst>
          </p:cNvPr>
          <p:cNvGraphicFramePr>
            <a:graphicFrameLocks noGrp="1"/>
          </p:cNvGraphicFramePr>
          <p:nvPr>
            <p:extLst>
              <p:ext uri="{D42A27DB-BD31-4B8C-83A1-F6EECF244321}">
                <p14:modId xmlns:p14="http://schemas.microsoft.com/office/powerpoint/2010/main" val="318898339"/>
              </p:ext>
            </p:extLst>
          </p:nvPr>
        </p:nvGraphicFramePr>
        <p:xfrm>
          <a:off x="1209744" y="2034381"/>
          <a:ext cx="6724512" cy="2789238"/>
        </p:xfrm>
        <a:graphic>
          <a:graphicData uri="http://schemas.openxmlformats.org/drawingml/2006/table">
            <a:tbl>
              <a:tblPr firstRow="1" firstCol="1" bandRow="1">
                <a:tableStyleId>{5C22544A-7EE6-4342-B048-85BDC9FD1C3A}</a:tableStyleId>
              </a:tblPr>
              <a:tblGrid>
                <a:gridCol w="1728703">
                  <a:extLst>
                    <a:ext uri="{9D8B030D-6E8A-4147-A177-3AD203B41FA5}">
                      <a16:colId xmlns:a16="http://schemas.microsoft.com/office/drawing/2014/main" val="1877481959"/>
                    </a:ext>
                  </a:extLst>
                </a:gridCol>
                <a:gridCol w="3972340">
                  <a:extLst>
                    <a:ext uri="{9D8B030D-6E8A-4147-A177-3AD203B41FA5}">
                      <a16:colId xmlns:a16="http://schemas.microsoft.com/office/drawing/2014/main" val="1083711597"/>
                    </a:ext>
                  </a:extLst>
                </a:gridCol>
                <a:gridCol w="1023469">
                  <a:extLst>
                    <a:ext uri="{9D8B030D-6E8A-4147-A177-3AD203B41FA5}">
                      <a16:colId xmlns:a16="http://schemas.microsoft.com/office/drawing/2014/main" val="2888460429"/>
                    </a:ext>
                  </a:extLst>
                </a:gridCol>
              </a:tblGrid>
              <a:tr h="1394619">
                <a:tc>
                  <a:txBody>
                    <a:bodyPr/>
                    <a:lstStyle/>
                    <a:p>
                      <a:pPr>
                        <a:lnSpc>
                          <a:spcPct val="107000"/>
                        </a:lnSpc>
                        <a:spcAft>
                          <a:spcPts val="800"/>
                        </a:spcAft>
                      </a:pPr>
                      <a:r>
                        <a:rPr lang="en-GB" sz="1100" b="1" kern="100" dirty="0">
                          <a:solidFill>
                            <a:schemeClr val="tx1"/>
                          </a:solidFill>
                          <a:effectLst/>
                        </a:rPr>
                        <a:t>RESEARCH </a:t>
                      </a:r>
                      <a:endParaRPr lang="en-GB" sz="1100" b="1" kern="100" dirty="0">
                        <a:solidFill>
                          <a:schemeClr val="tx1"/>
                        </a:solidFill>
                        <a:effectLst/>
                        <a:latin typeface="Calibri" panose="020F0502020204030204" pitchFamily="34" charset="0"/>
                        <a:ea typeface="DengXian" panose="02010600030101010101" pitchFamily="2" charset="-122"/>
                        <a:cs typeface="Arial" panose="020B0604020202020204" pitchFamily="34" charset="0"/>
                      </a:endParaRPr>
                    </a:p>
                  </a:txBody>
                  <a:tcPr marL="0" marR="0" marT="0" marB="0">
                    <a:solidFill>
                      <a:schemeClr val="bg1"/>
                    </a:solidFill>
                  </a:tcPr>
                </a:tc>
                <a:tc>
                  <a:txBody>
                    <a:bodyPr/>
                    <a:lstStyle/>
                    <a:p>
                      <a:pPr>
                        <a:lnSpc>
                          <a:spcPct val="107000"/>
                        </a:lnSpc>
                        <a:spcAft>
                          <a:spcPts val="800"/>
                        </a:spcAft>
                      </a:pPr>
                      <a:r>
                        <a:rPr lang="en-GB" sz="1100" b="0" kern="100" dirty="0">
                          <a:solidFill>
                            <a:schemeClr val="tx1"/>
                          </a:solidFill>
                          <a:effectLst/>
                        </a:rPr>
                        <a:t>For this assessment, you can use Generative AI to support you in research, including searching For bibliography, using tools to summarise, compare and interrogate materials. </a:t>
                      </a:r>
                      <a:endParaRPr lang="en-GB" sz="1100" b="0" kern="100" dirty="0">
                        <a:solidFill>
                          <a:schemeClr val="tx1"/>
                        </a:solidFill>
                        <a:effectLst/>
                        <a:latin typeface="Calibri" panose="020F0502020204030204" pitchFamily="34" charset="0"/>
                        <a:ea typeface="DengXian" panose="02010600030101010101" pitchFamily="2" charset="-122"/>
                        <a:cs typeface="Arial" panose="020B0604020202020204" pitchFamily="34" charset="0"/>
                      </a:endParaRPr>
                    </a:p>
                  </a:txBody>
                  <a:tcPr marL="0" marR="0" marT="0" marB="0">
                    <a:solidFill>
                      <a:schemeClr val="bg1"/>
                    </a:solidFill>
                  </a:tcPr>
                </a:tc>
                <a:tc>
                  <a:txBody>
                    <a:bodyPr/>
                    <a:lstStyle/>
                    <a:p>
                      <a:pPr>
                        <a:lnSpc>
                          <a:spcPct val="107000"/>
                        </a:lnSpc>
                        <a:spcAft>
                          <a:spcPts val="800"/>
                        </a:spcAft>
                      </a:pPr>
                      <a:r>
                        <a:rPr lang="en-GB" sz="1100" b="0" kern="100" dirty="0">
                          <a:solidFill>
                            <a:schemeClr val="tx1"/>
                          </a:solidFill>
                          <a:effectLst/>
                        </a:rPr>
                        <a:t>Yes ​☒​ </a:t>
                      </a:r>
                    </a:p>
                    <a:p>
                      <a:pPr>
                        <a:lnSpc>
                          <a:spcPct val="107000"/>
                        </a:lnSpc>
                        <a:spcAft>
                          <a:spcPts val="800"/>
                        </a:spcAft>
                      </a:pPr>
                      <a:r>
                        <a:rPr lang="en-GB" sz="1100" b="0" kern="100" dirty="0">
                          <a:solidFill>
                            <a:schemeClr val="tx1"/>
                          </a:solidFill>
                          <a:effectLst/>
                        </a:rPr>
                        <a:t> </a:t>
                      </a:r>
                    </a:p>
                    <a:p>
                      <a:pPr>
                        <a:lnSpc>
                          <a:spcPct val="107000"/>
                        </a:lnSpc>
                        <a:spcAft>
                          <a:spcPts val="800"/>
                        </a:spcAft>
                      </a:pPr>
                      <a:r>
                        <a:rPr lang="en-GB" sz="1100" b="0" kern="100" dirty="0">
                          <a:solidFill>
                            <a:schemeClr val="tx1"/>
                          </a:solidFill>
                          <a:effectLst/>
                        </a:rPr>
                        <a:t>No  ​☐​ </a:t>
                      </a:r>
                      <a:endParaRPr lang="en-GB" sz="1100" b="0" kern="100" dirty="0">
                        <a:solidFill>
                          <a:schemeClr val="tx1"/>
                        </a:solidFill>
                        <a:effectLst/>
                        <a:latin typeface="Calibri" panose="020F0502020204030204" pitchFamily="34" charset="0"/>
                        <a:ea typeface="DengXian" panose="02010600030101010101" pitchFamily="2" charset="-122"/>
                        <a:cs typeface="Arial" panose="020B0604020202020204" pitchFamily="34" charset="0"/>
                      </a:endParaRPr>
                    </a:p>
                  </a:txBody>
                  <a:tcPr marL="0" marR="0" marT="0" marB="0">
                    <a:solidFill>
                      <a:schemeClr val="bg1"/>
                    </a:solidFill>
                  </a:tcPr>
                </a:tc>
                <a:extLst>
                  <a:ext uri="{0D108BD9-81ED-4DB2-BD59-A6C34878D82A}">
                    <a16:rowId xmlns:a16="http://schemas.microsoft.com/office/drawing/2014/main" val="2521936471"/>
                  </a:ext>
                </a:extLst>
              </a:tr>
              <a:tr h="1394619">
                <a:tc>
                  <a:txBody>
                    <a:bodyPr/>
                    <a:lstStyle/>
                    <a:p>
                      <a:pPr>
                        <a:lnSpc>
                          <a:spcPct val="107000"/>
                        </a:lnSpc>
                        <a:spcAft>
                          <a:spcPts val="800"/>
                        </a:spcAft>
                      </a:pPr>
                      <a:r>
                        <a:rPr lang="en-GB" sz="1100" b="1" kern="100" dirty="0">
                          <a:solidFill>
                            <a:schemeClr val="tx1"/>
                          </a:solidFill>
                          <a:effectLst/>
                        </a:rPr>
                        <a:t>PROOFREADING </a:t>
                      </a:r>
                      <a:endParaRPr lang="en-GB" sz="1100" b="1" kern="100" dirty="0">
                        <a:solidFill>
                          <a:schemeClr val="tx1"/>
                        </a:solidFill>
                        <a:effectLst/>
                        <a:latin typeface="Calibri" panose="020F0502020204030204" pitchFamily="34" charset="0"/>
                        <a:ea typeface="DengXian" panose="02010600030101010101" pitchFamily="2" charset="-122"/>
                        <a:cs typeface="Arial" panose="020B0604020202020204" pitchFamily="34" charset="0"/>
                      </a:endParaRPr>
                    </a:p>
                  </a:txBody>
                  <a:tcPr marL="0" marR="0" marT="0" marB="0">
                    <a:solidFill>
                      <a:schemeClr val="bg1"/>
                    </a:solidFill>
                  </a:tcPr>
                </a:tc>
                <a:tc>
                  <a:txBody>
                    <a:bodyPr/>
                    <a:lstStyle/>
                    <a:p>
                      <a:pPr>
                        <a:lnSpc>
                          <a:spcPct val="107000"/>
                        </a:lnSpc>
                        <a:spcAft>
                          <a:spcPts val="800"/>
                        </a:spcAft>
                      </a:pPr>
                      <a:r>
                        <a:rPr lang="en-GB" sz="1100" b="0" kern="100" dirty="0">
                          <a:solidFill>
                            <a:schemeClr val="tx1"/>
                          </a:solidFill>
                          <a:effectLst/>
                        </a:rPr>
                        <a:t>For this assessment, you can use Generative AI to check your own text/creation For grammatical and syntactical mistakes, including rephrasing of your own work within specific standards. </a:t>
                      </a:r>
                      <a:endParaRPr lang="en-GB" sz="1100" b="0" kern="100" dirty="0">
                        <a:solidFill>
                          <a:schemeClr val="tx1"/>
                        </a:solidFill>
                        <a:effectLst/>
                        <a:latin typeface="Calibri" panose="020F0502020204030204" pitchFamily="34" charset="0"/>
                        <a:ea typeface="DengXian" panose="02010600030101010101" pitchFamily="2" charset="-122"/>
                        <a:cs typeface="Arial" panose="020B0604020202020204" pitchFamily="34" charset="0"/>
                      </a:endParaRPr>
                    </a:p>
                  </a:txBody>
                  <a:tcPr marL="0" marR="0" marT="0" marB="0">
                    <a:solidFill>
                      <a:schemeClr val="bg1"/>
                    </a:solidFill>
                  </a:tcPr>
                </a:tc>
                <a:tc>
                  <a:txBody>
                    <a:bodyPr/>
                    <a:lstStyle/>
                    <a:p>
                      <a:pPr>
                        <a:lnSpc>
                          <a:spcPct val="107000"/>
                        </a:lnSpc>
                        <a:spcAft>
                          <a:spcPts val="800"/>
                        </a:spcAft>
                      </a:pPr>
                      <a:r>
                        <a:rPr lang="en-GB" sz="1100" b="0" kern="100" dirty="0">
                          <a:solidFill>
                            <a:schemeClr val="tx1"/>
                          </a:solidFill>
                          <a:effectLst/>
                        </a:rPr>
                        <a:t>Yes ​☒​ </a:t>
                      </a:r>
                    </a:p>
                    <a:p>
                      <a:pPr>
                        <a:lnSpc>
                          <a:spcPct val="107000"/>
                        </a:lnSpc>
                        <a:spcAft>
                          <a:spcPts val="800"/>
                        </a:spcAft>
                      </a:pPr>
                      <a:r>
                        <a:rPr lang="en-GB" sz="1100" b="0" kern="100" dirty="0">
                          <a:solidFill>
                            <a:schemeClr val="tx1"/>
                          </a:solidFill>
                          <a:effectLst/>
                        </a:rPr>
                        <a:t> </a:t>
                      </a:r>
                    </a:p>
                    <a:p>
                      <a:pPr>
                        <a:lnSpc>
                          <a:spcPct val="107000"/>
                        </a:lnSpc>
                        <a:spcAft>
                          <a:spcPts val="800"/>
                        </a:spcAft>
                      </a:pPr>
                      <a:r>
                        <a:rPr lang="en-GB" sz="1100" b="0" kern="100" dirty="0">
                          <a:solidFill>
                            <a:schemeClr val="tx1"/>
                          </a:solidFill>
                          <a:effectLst/>
                        </a:rPr>
                        <a:t>No  ​☐​ </a:t>
                      </a:r>
                      <a:endParaRPr lang="en-GB" sz="1100" b="0" kern="100" dirty="0">
                        <a:solidFill>
                          <a:schemeClr val="tx1"/>
                        </a:solidFill>
                        <a:effectLst/>
                        <a:latin typeface="Calibri" panose="020F0502020204030204" pitchFamily="34" charset="0"/>
                        <a:ea typeface="DengXian" panose="02010600030101010101" pitchFamily="2" charset="-122"/>
                        <a:cs typeface="Arial" panose="020B0604020202020204" pitchFamily="34" charset="0"/>
                      </a:endParaRPr>
                    </a:p>
                  </a:txBody>
                  <a:tcPr marL="0" marR="0" marT="0" marB="0">
                    <a:solidFill>
                      <a:schemeClr val="bg1"/>
                    </a:solidFill>
                  </a:tcPr>
                </a:tc>
                <a:extLst>
                  <a:ext uri="{0D108BD9-81ED-4DB2-BD59-A6C34878D82A}">
                    <a16:rowId xmlns:a16="http://schemas.microsoft.com/office/drawing/2014/main" val="3828304511"/>
                  </a:ext>
                </a:extLst>
              </a:tr>
            </a:tbl>
          </a:graphicData>
        </a:graphic>
      </p:graphicFrame>
    </p:spTree>
    <p:extLst>
      <p:ext uri="{BB962C8B-B14F-4D97-AF65-F5344CB8AC3E}">
        <p14:creationId xmlns:p14="http://schemas.microsoft.com/office/powerpoint/2010/main" val="3207237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1219200"/>
            <a:ext cx="8882270" cy="366936"/>
          </a:xfrm>
        </p:spPr>
        <p:txBody>
          <a:bodyPr>
            <a:noAutofit/>
          </a:bodyPr>
          <a:lstStyle/>
          <a:p>
            <a:pPr algn="ctr"/>
            <a:br>
              <a:rPr lang="en-GB" sz="4800" b="1" dirty="0">
                <a:latin typeface="Arial" panose="020B0604020202020204" pitchFamily="34" charset="0"/>
                <a:cs typeface="Arial" panose="020B0604020202020204" pitchFamily="34" charset="0"/>
              </a:rPr>
            </a:br>
            <a:r>
              <a:rPr lang="en-GB" sz="4800" b="1" dirty="0">
                <a:solidFill>
                  <a:schemeClr val="accent1">
                    <a:lumMod val="75000"/>
                  </a:schemeClr>
                </a:solidFill>
                <a:latin typeface="Arial" panose="020B0604020202020204" pitchFamily="34" charset="0"/>
                <a:cs typeface="Arial" panose="020B0604020202020204" pitchFamily="34" charset="0"/>
              </a:rPr>
              <a:t>Important: Some additional points</a:t>
            </a:r>
          </a:p>
        </p:txBody>
      </p:sp>
      <p:sp>
        <p:nvSpPr>
          <p:cNvPr id="4" name="Content Placeholder 3"/>
          <p:cNvSpPr>
            <a:spLocks noGrp="1"/>
          </p:cNvSpPr>
          <p:nvPr>
            <p:ph sz="half" idx="2"/>
          </p:nvPr>
        </p:nvSpPr>
        <p:spPr>
          <a:xfrm>
            <a:off x="2552700" y="2667000"/>
            <a:ext cx="4038600" cy="3384375"/>
          </a:xfrm>
        </p:spPr>
        <p:txBody>
          <a:bodyPr>
            <a:noAutofit/>
          </a:bodyPr>
          <a:lstStyle/>
          <a:p>
            <a:r>
              <a:rPr lang="en-GB" sz="2400" dirty="0">
                <a:solidFill>
                  <a:schemeClr val="accent1">
                    <a:lumMod val="75000"/>
                  </a:schemeClr>
                </a:solidFill>
                <a:latin typeface="Arial" panose="020B0604020202020204" pitchFamily="34" charset="0"/>
                <a:cs typeface="Arial" panose="020B0604020202020204" pitchFamily="34" charset="0"/>
              </a:rPr>
              <a:t>Additional 10% for the group</a:t>
            </a:r>
          </a:p>
          <a:p>
            <a:r>
              <a:rPr lang="en-GB" sz="2400" dirty="0">
                <a:solidFill>
                  <a:schemeClr val="accent1">
                    <a:lumMod val="75000"/>
                  </a:schemeClr>
                </a:solidFill>
                <a:latin typeface="Arial" panose="020B0604020202020204" pitchFamily="34" charset="0"/>
                <a:cs typeface="Arial" panose="020B0604020202020204" pitchFamily="34" charset="0"/>
              </a:rPr>
              <a:t>Tutorials during </a:t>
            </a:r>
            <a:r>
              <a:rPr lang="en-GB" sz="2400" dirty="0" err="1">
                <a:solidFill>
                  <a:schemeClr val="accent1">
                    <a:lumMod val="75000"/>
                  </a:schemeClr>
                </a:solidFill>
                <a:latin typeface="Arial" panose="020B0604020202020204" pitchFamily="34" charset="0"/>
                <a:cs typeface="Arial" panose="020B0604020202020204" pitchFamily="34" charset="0"/>
              </a:rPr>
              <a:t>Wk</a:t>
            </a:r>
            <a:r>
              <a:rPr lang="en-GB" sz="2400" dirty="0">
                <a:solidFill>
                  <a:schemeClr val="accent1">
                    <a:lumMod val="75000"/>
                  </a:schemeClr>
                </a:solidFill>
                <a:latin typeface="Arial" panose="020B0604020202020204" pitchFamily="34" charset="0"/>
                <a:cs typeface="Arial" panose="020B0604020202020204" pitchFamily="34" charset="0"/>
              </a:rPr>
              <a:t> 4</a:t>
            </a:r>
          </a:p>
          <a:p>
            <a:r>
              <a:rPr lang="en-GB" sz="2400" dirty="0">
                <a:solidFill>
                  <a:schemeClr val="accent1">
                    <a:lumMod val="75000"/>
                  </a:schemeClr>
                </a:solidFill>
                <a:latin typeface="Arial" panose="020B0604020202020204" pitchFamily="34" charset="0"/>
                <a:cs typeface="Arial" panose="020B0604020202020204" pitchFamily="34" charset="0"/>
              </a:rPr>
              <a:t>1 x Individual Tutorial</a:t>
            </a:r>
          </a:p>
          <a:p>
            <a:r>
              <a:rPr lang="en-GB" sz="2400" dirty="0">
                <a:solidFill>
                  <a:schemeClr val="accent1">
                    <a:lumMod val="75000"/>
                  </a:schemeClr>
                </a:solidFill>
                <a:latin typeface="Arial" panose="020B0604020202020204" pitchFamily="34" charset="0"/>
                <a:cs typeface="Arial" panose="020B0604020202020204" pitchFamily="34" charset="0"/>
              </a:rPr>
              <a:t>1 x Group Tutorial </a:t>
            </a:r>
          </a:p>
        </p:txBody>
      </p:sp>
    </p:spTree>
    <p:extLst>
      <p:ext uri="{BB962C8B-B14F-4D97-AF65-F5344CB8AC3E}">
        <p14:creationId xmlns:p14="http://schemas.microsoft.com/office/powerpoint/2010/main" val="38952341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84F150-53FA-39E9-24C3-4C6F0E0F9092}"/>
              </a:ext>
            </a:extLst>
          </p:cNvPr>
          <p:cNvSpPr>
            <a:spLocks noGrp="1"/>
          </p:cNvSpPr>
          <p:nvPr>
            <p:ph type="title"/>
          </p:nvPr>
        </p:nvSpPr>
        <p:spPr>
          <a:xfrm>
            <a:off x="628650" y="365127"/>
            <a:ext cx="7886700" cy="701674"/>
          </a:xfrm>
        </p:spPr>
        <p:txBody>
          <a:bodyPr/>
          <a:lstStyle/>
          <a:p>
            <a:pPr algn="ctr"/>
            <a:r>
              <a:rPr lang="en-GB" sz="4400" b="1" dirty="0">
                <a:solidFill>
                  <a:schemeClr val="accent1">
                    <a:lumMod val="75000"/>
                  </a:schemeClr>
                </a:solidFill>
                <a:latin typeface="Arial" panose="020B0604020202020204" pitchFamily="34" charset="0"/>
                <a:cs typeface="Arial" panose="020B0604020202020204" pitchFamily="34" charset="0"/>
              </a:rPr>
              <a:t>Challenges</a:t>
            </a:r>
            <a:endParaRPr lang="en-GB" dirty="0"/>
          </a:p>
        </p:txBody>
      </p:sp>
      <p:sp>
        <p:nvSpPr>
          <p:cNvPr id="4" name="Content Placeholder 3">
            <a:extLst>
              <a:ext uri="{FF2B5EF4-FFF2-40B4-BE49-F238E27FC236}">
                <a16:creationId xmlns:a16="http://schemas.microsoft.com/office/drawing/2014/main" id="{19E085BD-5519-3BBD-ED6F-490956233390}"/>
              </a:ext>
            </a:extLst>
          </p:cNvPr>
          <p:cNvSpPr>
            <a:spLocks noGrp="1"/>
          </p:cNvSpPr>
          <p:nvPr>
            <p:ph sz="half" idx="1"/>
          </p:nvPr>
        </p:nvSpPr>
        <p:spPr>
          <a:xfrm>
            <a:off x="533400" y="1295400"/>
            <a:ext cx="8286750" cy="4881563"/>
          </a:xfrm>
        </p:spPr>
        <p:txBody>
          <a:bodyPr>
            <a:normAutofit/>
          </a:bodyPr>
          <a:lstStyle/>
          <a:p>
            <a:r>
              <a:rPr lang="en-GB" sz="2800" dirty="0">
                <a:solidFill>
                  <a:schemeClr val="accent1">
                    <a:lumMod val="75000"/>
                  </a:schemeClr>
                </a:solidFill>
                <a:latin typeface="Arial" panose="020B0604020202020204" pitchFamily="34" charset="0"/>
                <a:cs typeface="Arial" panose="020B0604020202020204" pitchFamily="34" charset="0"/>
              </a:rPr>
              <a:t>If it is likely that you will be applying for either a Differentiated Deadline or for Extenuating Circumstances, it may </a:t>
            </a:r>
            <a:r>
              <a:rPr lang="en-GB" sz="2800" b="1" dirty="0">
                <a:solidFill>
                  <a:schemeClr val="accent1">
                    <a:lumMod val="75000"/>
                  </a:schemeClr>
                </a:solidFill>
                <a:latin typeface="Arial" panose="020B0604020202020204" pitchFamily="34" charset="0"/>
                <a:cs typeface="Arial" panose="020B0604020202020204" pitchFamily="34" charset="0"/>
              </a:rPr>
              <a:t>NOT</a:t>
            </a:r>
            <a:r>
              <a:rPr lang="en-GB" sz="2800" dirty="0">
                <a:solidFill>
                  <a:schemeClr val="accent1">
                    <a:lumMod val="75000"/>
                  </a:schemeClr>
                </a:solidFill>
                <a:latin typeface="Arial" panose="020B0604020202020204" pitchFamily="34" charset="0"/>
                <a:cs typeface="Arial" panose="020B0604020202020204" pitchFamily="34" charset="0"/>
              </a:rPr>
              <a:t> be possible for you to participate in this group work.</a:t>
            </a:r>
          </a:p>
          <a:p>
            <a:r>
              <a:rPr lang="en-GB" sz="2800" dirty="0">
                <a:solidFill>
                  <a:schemeClr val="accent1">
                    <a:lumMod val="75000"/>
                  </a:schemeClr>
                </a:solidFill>
                <a:latin typeface="Arial" panose="020B0604020202020204" pitchFamily="34" charset="0"/>
                <a:cs typeface="Arial" panose="020B0604020202020204" pitchFamily="34" charset="0"/>
              </a:rPr>
              <a:t>If this is the case – you need to notify your lecturer </a:t>
            </a:r>
            <a:r>
              <a:rPr lang="en-GB" sz="2800" b="1" dirty="0">
                <a:solidFill>
                  <a:schemeClr val="accent1">
                    <a:lumMod val="75000"/>
                  </a:schemeClr>
                </a:solidFill>
                <a:latin typeface="Arial" panose="020B0604020202020204" pitchFamily="34" charset="0"/>
                <a:cs typeface="Arial" panose="020B0604020202020204" pitchFamily="34" charset="0"/>
              </a:rPr>
              <a:t>immediately</a:t>
            </a:r>
            <a:r>
              <a:rPr lang="en-GB" sz="2800" dirty="0">
                <a:solidFill>
                  <a:schemeClr val="accent1">
                    <a:lumMod val="75000"/>
                  </a:schemeClr>
                </a:solidFill>
                <a:latin typeface="Arial" panose="020B0604020202020204" pitchFamily="34" charset="0"/>
                <a:cs typeface="Arial" panose="020B0604020202020204" pitchFamily="34" charset="0"/>
              </a:rPr>
              <a:t> following Lecture 1 so that alternative assessment arrangements can be made for you. </a:t>
            </a:r>
          </a:p>
          <a:p>
            <a:r>
              <a:rPr lang="en-GB" sz="2800" dirty="0">
                <a:solidFill>
                  <a:schemeClr val="accent1">
                    <a:lumMod val="75000"/>
                  </a:schemeClr>
                </a:solidFill>
                <a:latin typeface="Arial" panose="020B0604020202020204" pitchFamily="34" charset="0"/>
                <a:cs typeface="Arial" panose="020B0604020202020204" pitchFamily="34" charset="0"/>
              </a:rPr>
              <a:t>These would be the </a:t>
            </a:r>
            <a:r>
              <a:rPr lang="en-GB" sz="2800" b="1" dirty="0">
                <a:solidFill>
                  <a:schemeClr val="accent1">
                    <a:lumMod val="75000"/>
                  </a:schemeClr>
                </a:solidFill>
                <a:latin typeface="Arial" panose="020B0604020202020204" pitchFamily="34" charset="0"/>
                <a:cs typeface="Arial" panose="020B0604020202020204" pitchFamily="34" charset="0"/>
              </a:rPr>
              <a:t>ONLY </a:t>
            </a:r>
            <a:r>
              <a:rPr lang="en-GB" sz="2800" dirty="0">
                <a:solidFill>
                  <a:schemeClr val="accent1">
                    <a:lumMod val="75000"/>
                  </a:schemeClr>
                </a:solidFill>
                <a:latin typeface="Arial" panose="020B0604020202020204" pitchFamily="34" charset="0"/>
                <a:cs typeface="Arial" panose="020B0604020202020204" pitchFamily="34" charset="0"/>
              </a:rPr>
              <a:t>circumstances where individual assessments would be permitted</a:t>
            </a:r>
            <a:endParaRPr lang="en-GB" dirty="0">
              <a:solidFill>
                <a:schemeClr val="accent1">
                  <a:lumMod val="75000"/>
                </a:schemeClr>
              </a:solidFill>
            </a:endParaRPr>
          </a:p>
        </p:txBody>
      </p:sp>
    </p:spTree>
    <p:extLst>
      <p:ext uri="{BB962C8B-B14F-4D97-AF65-F5344CB8AC3E}">
        <p14:creationId xmlns:p14="http://schemas.microsoft.com/office/powerpoint/2010/main" val="2454010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87896" y="914400"/>
            <a:ext cx="8839200" cy="831626"/>
          </a:xfrm>
        </p:spPr>
        <p:txBody>
          <a:bodyPr>
            <a:noAutofit/>
          </a:bodyPr>
          <a:lstStyle/>
          <a:p>
            <a:pPr algn="ctr"/>
            <a:br>
              <a:rPr lang="en-GB" altLang="cy-GB" sz="4800" b="1" kern="0" dirty="0">
                <a:solidFill>
                  <a:srgbClr val="000000"/>
                </a:solidFill>
                <a:latin typeface="Arial" panose="020B0604020202020204" pitchFamily="34" charset="0"/>
                <a:ea typeface="ＭＳ Ｐゴシック" charset="-128"/>
                <a:cs typeface="Arial" panose="020B0604020202020204" pitchFamily="34" charset="0"/>
              </a:rPr>
            </a:br>
            <a:r>
              <a:rPr lang="en-GB" altLang="cy-GB" sz="4800" b="1" kern="0" dirty="0">
                <a:solidFill>
                  <a:schemeClr val="accent1">
                    <a:lumMod val="75000"/>
                  </a:schemeClr>
                </a:solidFill>
                <a:latin typeface="Arial" panose="020B0604020202020204" pitchFamily="34" charset="0"/>
                <a:ea typeface="ＭＳ Ｐゴシック" charset="-128"/>
                <a:cs typeface="Arial" panose="020B0604020202020204" pitchFamily="34" charset="0"/>
              </a:rPr>
              <a:t>Extenuating Circumstances (EC)</a:t>
            </a:r>
            <a:endParaRPr lang="en-GB" sz="4800" b="1" dirty="0">
              <a:solidFill>
                <a:schemeClr val="accent1">
                  <a:lumMod val="75000"/>
                </a:schemeClr>
              </a:solidFill>
              <a:latin typeface="Arial" panose="020B0604020202020204" pitchFamily="34" charset="0"/>
              <a:cs typeface="Arial" panose="020B0604020202020204" pitchFamily="34" charset="0"/>
            </a:endParaRPr>
          </a:p>
        </p:txBody>
      </p:sp>
      <p:sp>
        <p:nvSpPr>
          <p:cNvPr id="5" name="Content Placeholder 4"/>
          <p:cNvSpPr>
            <a:spLocks noGrp="1"/>
          </p:cNvSpPr>
          <p:nvPr>
            <p:ph sz="half" idx="2"/>
          </p:nvPr>
        </p:nvSpPr>
        <p:spPr>
          <a:xfrm>
            <a:off x="1066800" y="2514600"/>
            <a:ext cx="4407346" cy="4692179"/>
          </a:xfrm>
        </p:spPr>
        <p:txBody>
          <a:bodyPr>
            <a:normAutofit/>
          </a:bodyPr>
          <a:lstStyle/>
          <a:p>
            <a:r>
              <a:rPr lang="en-GB" sz="2400" dirty="0">
                <a:solidFill>
                  <a:schemeClr val="accent1">
                    <a:lumMod val="75000"/>
                  </a:schemeClr>
                </a:solidFill>
                <a:latin typeface="Arial" panose="020B0604020202020204" pitchFamily="34" charset="0"/>
                <a:cs typeface="Arial" panose="020B0604020202020204" pitchFamily="34" charset="0"/>
              </a:rPr>
              <a:t>Only events beyond your control</a:t>
            </a:r>
          </a:p>
          <a:p>
            <a:r>
              <a:rPr lang="en-GB" sz="2400" dirty="0">
                <a:solidFill>
                  <a:schemeClr val="accent1">
                    <a:lumMod val="75000"/>
                  </a:schemeClr>
                </a:solidFill>
                <a:latin typeface="Arial" panose="020B0604020202020204" pitchFamily="34" charset="0"/>
                <a:cs typeface="Arial" panose="020B0604020202020204" pitchFamily="34" charset="0"/>
              </a:rPr>
              <a:t>Official process</a:t>
            </a:r>
          </a:p>
          <a:p>
            <a:r>
              <a:rPr lang="en-GB" sz="2400" dirty="0">
                <a:solidFill>
                  <a:schemeClr val="accent1">
                    <a:lumMod val="75000"/>
                  </a:schemeClr>
                </a:solidFill>
                <a:latin typeface="Arial" panose="020B0604020202020204" pitchFamily="34" charset="0"/>
                <a:cs typeface="Arial" panose="020B0604020202020204" pitchFamily="34" charset="0"/>
              </a:rPr>
              <a:t>Evidence</a:t>
            </a:r>
          </a:p>
          <a:p>
            <a:r>
              <a:rPr lang="en-GB" sz="2400" dirty="0">
                <a:solidFill>
                  <a:schemeClr val="accent1">
                    <a:lumMod val="75000"/>
                  </a:schemeClr>
                </a:solidFill>
                <a:latin typeface="Arial" panose="020B0604020202020204" pitchFamily="34" charset="0"/>
                <a:cs typeface="Arial" panose="020B0604020202020204" pitchFamily="34" charset="0"/>
              </a:rPr>
              <a:t>Complete form SC01</a:t>
            </a:r>
          </a:p>
          <a:p>
            <a:r>
              <a:rPr lang="en-GB" sz="2400" dirty="0">
                <a:solidFill>
                  <a:schemeClr val="accent1">
                    <a:lumMod val="75000"/>
                  </a:schemeClr>
                </a:solidFill>
                <a:latin typeface="Arial" panose="020B0604020202020204" pitchFamily="34" charset="0"/>
                <a:cs typeface="Arial" panose="020B0604020202020204" pitchFamily="34" charset="0"/>
              </a:rPr>
              <a:t>Liaise with Academic Office</a:t>
            </a:r>
          </a:p>
          <a:p>
            <a:pPr marL="0" indent="0">
              <a:buNone/>
            </a:pPr>
            <a:r>
              <a:rPr lang="en-GB" sz="2400" dirty="0">
                <a:solidFill>
                  <a:schemeClr val="accent1">
                    <a:lumMod val="75000"/>
                  </a:schemeClr>
                </a:solidFill>
                <a:latin typeface="Arial" panose="020B0604020202020204" pitchFamily="34" charset="0"/>
                <a:cs typeface="Arial" panose="020B0604020202020204" pitchFamily="34" charset="0"/>
              </a:rPr>
              <a:t>(Hwb)</a:t>
            </a:r>
            <a:endParaRPr lang="en-GB" dirty="0">
              <a:solidFill>
                <a:schemeClr val="accent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719364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A81E93-A0C0-FB0A-98F9-9A13B2EDD3C0}"/>
              </a:ext>
            </a:extLst>
          </p:cNvPr>
          <p:cNvSpPr>
            <a:spLocks noGrp="1"/>
          </p:cNvSpPr>
          <p:nvPr>
            <p:ph type="title"/>
          </p:nvPr>
        </p:nvSpPr>
        <p:spPr/>
        <p:txBody>
          <a:bodyPr/>
          <a:lstStyle/>
          <a:p>
            <a:pPr algn="ctr"/>
            <a:r>
              <a:rPr lang="en-GB" b="1" dirty="0">
                <a:solidFill>
                  <a:schemeClr val="accent1">
                    <a:lumMod val="75000"/>
                  </a:schemeClr>
                </a:solidFill>
                <a:latin typeface="Arial" panose="020B0604020202020204" pitchFamily="34" charset="0"/>
                <a:cs typeface="Arial" panose="020B0604020202020204" pitchFamily="34" charset="0"/>
              </a:rPr>
              <a:t>Glossary</a:t>
            </a:r>
          </a:p>
        </p:txBody>
      </p:sp>
      <p:sp>
        <p:nvSpPr>
          <p:cNvPr id="3" name="Content Placeholder 2">
            <a:extLst>
              <a:ext uri="{FF2B5EF4-FFF2-40B4-BE49-F238E27FC236}">
                <a16:creationId xmlns:a16="http://schemas.microsoft.com/office/drawing/2014/main" id="{29167CC9-CCD4-AE72-43B5-DB30B173D54E}"/>
              </a:ext>
            </a:extLst>
          </p:cNvPr>
          <p:cNvSpPr>
            <a:spLocks noGrp="1"/>
          </p:cNvSpPr>
          <p:nvPr>
            <p:ph sz="half" idx="1"/>
          </p:nvPr>
        </p:nvSpPr>
        <p:spPr>
          <a:xfrm>
            <a:off x="628650" y="1825625"/>
            <a:ext cx="8058150" cy="3809862"/>
          </a:xfrm>
        </p:spPr>
        <p:txBody>
          <a:bodyPr/>
          <a:lstStyle/>
          <a:p>
            <a:pPr marL="0" indent="0">
              <a:buNone/>
            </a:pPr>
            <a:r>
              <a:rPr lang="en-GB" dirty="0">
                <a:solidFill>
                  <a:schemeClr val="accent1">
                    <a:lumMod val="75000"/>
                  </a:schemeClr>
                </a:solidFill>
              </a:rPr>
              <a:t>Manager – a person responsible for controlling an organization or a group of staff </a:t>
            </a:r>
          </a:p>
          <a:p>
            <a:pPr marL="0" indent="0">
              <a:buNone/>
            </a:pPr>
            <a:r>
              <a:rPr lang="en-GB" dirty="0">
                <a:solidFill>
                  <a:schemeClr val="accent1">
                    <a:lumMod val="75000"/>
                  </a:schemeClr>
                </a:solidFill>
              </a:rPr>
              <a:t>Leader – a person with a vision who leads an organization or a group of staff</a:t>
            </a:r>
          </a:p>
          <a:p>
            <a:pPr marL="0" indent="0">
              <a:buNone/>
            </a:pPr>
            <a:endParaRPr lang="en-GB" dirty="0"/>
          </a:p>
        </p:txBody>
      </p:sp>
    </p:spTree>
    <p:extLst>
      <p:ext uri="{BB962C8B-B14F-4D97-AF65-F5344CB8AC3E}">
        <p14:creationId xmlns:p14="http://schemas.microsoft.com/office/powerpoint/2010/main" val="37270336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2" descr="Colorful question marks in different colors">
            <a:extLst>
              <a:ext uri="{FF2B5EF4-FFF2-40B4-BE49-F238E27FC236}">
                <a16:creationId xmlns:a16="http://schemas.microsoft.com/office/drawing/2014/main" id="{2181F64A-6647-4B44-BB6F-5187D69811A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981200" y="304800"/>
            <a:ext cx="5708078" cy="55056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297013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white text with colorful arrows around it">
            <a:extLst>
              <a:ext uri="{FF2B5EF4-FFF2-40B4-BE49-F238E27FC236}">
                <a16:creationId xmlns:a16="http://schemas.microsoft.com/office/drawing/2014/main" id="{556C40DC-655F-DE01-C55D-61FC342E5737}"/>
              </a:ext>
            </a:extLst>
          </p:cNvPr>
          <p:cNvPicPr>
            <a:picLocks noChangeAspect="1"/>
          </p:cNvPicPr>
          <p:nvPr/>
        </p:nvPicPr>
        <p:blipFill>
          <a:blip r:embed="rId2"/>
          <a:stretch>
            <a:fillRect/>
          </a:stretch>
        </p:blipFill>
        <p:spPr>
          <a:xfrm>
            <a:off x="0" y="0"/>
            <a:ext cx="9144000" cy="5735332"/>
          </a:xfrm>
          <a:prstGeom prst="rect">
            <a:avLst/>
          </a:prstGeom>
        </p:spPr>
      </p:pic>
    </p:spTree>
    <p:extLst>
      <p:ext uri="{BB962C8B-B14F-4D97-AF65-F5344CB8AC3E}">
        <p14:creationId xmlns:p14="http://schemas.microsoft.com/office/powerpoint/2010/main" val="34881328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br>
              <a:rPr lang="en-GB" sz="4800" b="1" dirty="0">
                <a:latin typeface="Arial" panose="020B0604020202020204" pitchFamily="34" charset="0"/>
                <a:cs typeface="Arial" panose="020B0604020202020204" pitchFamily="34" charset="0"/>
              </a:rPr>
            </a:br>
            <a:r>
              <a:rPr lang="en-GB" sz="4800" b="1" dirty="0">
                <a:solidFill>
                  <a:schemeClr val="accent1">
                    <a:lumMod val="75000"/>
                  </a:schemeClr>
                </a:solidFill>
                <a:latin typeface="Arial" panose="020B0604020202020204" pitchFamily="34" charset="0"/>
                <a:cs typeface="Arial" panose="020B0604020202020204" pitchFamily="34" charset="0"/>
              </a:rPr>
              <a:t>Discuss…</a:t>
            </a:r>
          </a:p>
        </p:txBody>
      </p:sp>
      <p:sp>
        <p:nvSpPr>
          <p:cNvPr id="4" name="Content Placeholder 3"/>
          <p:cNvSpPr>
            <a:spLocks noGrp="1"/>
          </p:cNvSpPr>
          <p:nvPr>
            <p:ph sz="half" idx="2"/>
          </p:nvPr>
        </p:nvSpPr>
        <p:spPr>
          <a:xfrm>
            <a:off x="381000" y="1905000"/>
            <a:ext cx="3867150" cy="3809862"/>
          </a:xfrm>
        </p:spPr>
        <p:txBody>
          <a:bodyPr/>
          <a:lstStyle/>
          <a:p>
            <a:endParaRPr lang="en-GB" dirty="0"/>
          </a:p>
          <a:p>
            <a:r>
              <a:rPr lang="en-GB" dirty="0">
                <a:solidFill>
                  <a:schemeClr val="accent1">
                    <a:lumMod val="75000"/>
                  </a:schemeClr>
                </a:solidFill>
                <a:latin typeface="Arial" panose="020B0604020202020204" pitchFamily="34" charset="0"/>
                <a:cs typeface="Arial" panose="020B0604020202020204" pitchFamily="34" charset="0"/>
              </a:rPr>
              <a:t>What is a leader?</a:t>
            </a:r>
          </a:p>
          <a:p>
            <a:endParaRPr lang="en-GB" dirty="0">
              <a:solidFill>
                <a:schemeClr val="accent1">
                  <a:lumMod val="75000"/>
                </a:schemeClr>
              </a:solidFill>
              <a:latin typeface="Arial" panose="020B0604020202020204" pitchFamily="34" charset="0"/>
              <a:cs typeface="Arial" panose="020B0604020202020204" pitchFamily="34" charset="0"/>
            </a:endParaRPr>
          </a:p>
          <a:p>
            <a:endParaRPr lang="en-GB" dirty="0">
              <a:solidFill>
                <a:schemeClr val="accent1">
                  <a:lumMod val="75000"/>
                </a:schemeClr>
              </a:solidFill>
              <a:latin typeface="Arial" panose="020B0604020202020204" pitchFamily="34" charset="0"/>
              <a:cs typeface="Arial" panose="020B0604020202020204" pitchFamily="34" charset="0"/>
            </a:endParaRPr>
          </a:p>
          <a:p>
            <a:r>
              <a:rPr lang="en-GB" dirty="0">
                <a:solidFill>
                  <a:schemeClr val="accent1">
                    <a:lumMod val="75000"/>
                  </a:schemeClr>
                </a:solidFill>
                <a:latin typeface="Arial" panose="020B0604020202020204" pitchFamily="34" charset="0"/>
                <a:cs typeface="Arial" panose="020B0604020202020204" pitchFamily="34" charset="0"/>
              </a:rPr>
              <a:t>Who is a leader?</a:t>
            </a:r>
          </a:p>
        </p:txBody>
      </p:sp>
    </p:spTree>
    <p:extLst>
      <p:ext uri="{BB962C8B-B14F-4D97-AF65-F5344CB8AC3E}">
        <p14:creationId xmlns:p14="http://schemas.microsoft.com/office/powerpoint/2010/main" val="26880454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descr="Martin Luther Kin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120875"/>
            <a:ext cx="4041775" cy="2756546"/>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JFK">
            <a:hlinkClick r:id="rId5"/>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450154" y="158241"/>
            <a:ext cx="3696345" cy="367665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Gandhi">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868143" y="3120875"/>
            <a:ext cx="3120281" cy="3487617"/>
          </a:xfrm>
          <a:prstGeom prst="rect">
            <a:avLst/>
          </a:prstGeom>
          <a:noFill/>
          <a:extLst>
            <a:ext uri="{909E8E84-426E-40DD-AFC4-6F175D3DCCD1}">
              <a14:hiddenFill xmlns:a14="http://schemas.microsoft.com/office/drawing/2010/main">
                <a:solidFill>
                  <a:srgbClr val="FFFFFF"/>
                </a:solidFill>
              </a14:hiddenFill>
            </a:ext>
          </a:extLst>
        </p:spPr>
      </p:pic>
      <p:sp>
        <p:nvSpPr>
          <p:cNvPr id="5" name="AutoShape 14" descr="Image result for rosa parks">
            <a:hlinkClick r:id="rId9"/>
          </p:cNvPr>
          <p:cNvSpPr>
            <a:spLocks noChangeAspect="1" noChangeArrowheads="1"/>
          </p:cNvSpPr>
          <p:nvPr/>
        </p:nvSpPr>
        <p:spPr bwMode="auto">
          <a:xfrm>
            <a:off x="155575" y="-1371600"/>
            <a:ext cx="2857500" cy="28575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16" descr="Image result for rosa parks">
            <a:hlinkClick r:id="rId9"/>
          </p:cNvPr>
          <p:cNvSpPr>
            <a:spLocks noChangeAspect="1" noChangeArrowheads="1"/>
          </p:cNvSpPr>
          <p:nvPr/>
        </p:nvSpPr>
        <p:spPr bwMode="auto">
          <a:xfrm>
            <a:off x="307975" y="-1219200"/>
            <a:ext cx="2857500" cy="28575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6" name="Picture 2" descr="Nelson Mandela">
            <a:hlinkClick r:id="rId10"/>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339752" y="188640"/>
            <a:ext cx="3581400" cy="3150295"/>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Mother Teresa">
            <a:hlinkClick r:id="rId12"/>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563888" y="3338935"/>
            <a:ext cx="2410754" cy="3256197"/>
          </a:xfrm>
          <a:prstGeom prst="rect">
            <a:avLst/>
          </a:prstGeom>
          <a:noFill/>
          <a:extLst>
            <a:ext uri="{909E8E84-426E-40DD-AFC4-6F175D3DCCD1}">
              <a14:hiddenFill xmlns:a14="http://schemas.microsoft.com/office/drawing/2010/main">
                <a:solidFill>
                  <a:srgbClr val="FFFFFF"/>
                </a:solidFill>
              </a14:hiddenFill>
            </a:ext>
          </a:extLst>
        </p:spPr>
      </p:pic>
      <p:pic>
        <p:nvPicPr>
          <p:cNvPr id="1049" name="Picture 25" descr="Rosa Parks"/>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02207" y="158936"/>
            <a:ext cx="2237545" cy="29619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818586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David Attenborough&#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2400" y="-76200"/>
            <a:ext cx="5652120" cy="5081810"/>
          </a:xfrm>
          <a:prstGeom prst="rect">
            <a:avLst/>
          </a:prstGeom>
        </p:spPr>
      </p:pic>
      <p:pic>
        <p:nvPicPr>
          <p:cNvPr id="3" name="Picture 2" descr="Greta Thunberg picture"/>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79504" y="2556520"/>
            <a:ext cx="4388296" cy="4225279"/>
          </a:xfrm>
          <a:prstGeom prst="rect">
            <a:avLst/>
          </a:prstGeom>
        </p:spPr>
      </p:pic>
      <p:pic>
        <p:nvPicPr>
          <p:cNvPr id="7" name="Picture 6">
            <a:extLst>
              <a:ext uri="{C183D7F6-B498-43B3-948B-1728B52AA6E4}">
                <adec:decorative xmlns:adec="http://schemas.microsoft.com/office/drawing/2017/decorative" val="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660232" y="152400"/>
            <a:ext cx="2331368" cy="2895599"/>
          </a:xfrm>
          <a:prstGeom prst="rect">
            <a:avLst/>
          </a:prstGeom>
        </p:spPr>
      </p:pic>
    </p:spTree>
    <p:extLst>
      <p:ext uri="{BB962C8B-B14F-4D97-AF65-F5344CB8AC3E}">
        <p14:creationId xmlns:p14="http://schemas.microsoft.com/office/powerpoint/2010/main" val="230153580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8098"/>
          </a:xfrm>
        </p:spPr>
        <p:txBody>
          <a:bodyPr>
            <a:noAutofit/>
          </a:bodyPr>
          <a:lstStyle/>
          <a:p>
            <a:pPr algn="ctr"/>
            <a:br>
              <a:rPr lang="en-GB" sz="4800" dirty="0">
                <a:latin typeface="Arial" panose="020B0604020202020204" pitchFamily="34" charset="0"/>
                <a:cs typeface="Arial" panose="020B0604020202020204" pitchFamily="34" charset="0"/>
              </a:rPr>
            </a:br>
            <a:r>
              <a:rPr lang="en-GB" sz="4800" dirty="0">
                <a:solidFill>
                  <a:schemeClr val="accent1">
                    <a:lumMod val="75000"/>
                  </a:schemeClr>
                </a:solidFill>
                <a:latin typeface="Arial" panose="020B0604020202020204" pitchFamily="34" charset="0"/>
                <a:cs typeface="Arial" panose="020B0604020202020204" pitchFamily="34" charset="0"/>
              </a:rPr>
              <a:t>Or what about these?</a:t>
            </a:r>
          </a:p>
        </p:txBody>
      </p:sp>
      <p:pic>
        <p:nvPicPr>
          <p:cNvPr id="4" name="Content Placeholder 3" descr="Malala Yousafzai"/>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79512" y="1268759"/>
            <a:ext cx="4392488" cy="2745359"/>
          </a:xfrm>
        </p:spPr>
      </p:pic>
      <p:pic>
        <p:nvPicPr>
          <p:cNvPr id="5" name="Picture 4" descr="Bill Gates"/>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11960" y="2132856"/>
            <a:ext cx="4571975" cy="2961571"/>
          </a:xfrm>
          <a:prstGeom prst="rect">
            <a:avLst/>
          </a:prstGeom>
        </p:spPr>
      </p:pic>
      <p:pic>
        <p:nvPicPr>
          <p:cNvPr id="6" name="Picture 5" descr="Stephen Hawki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1520" y="4014119"/>
            <a:ext cx="4464496" cy="2826152"/>
          </a:xfrm>
          <a:prstGeom prst="rect">
            <a:avLst/>
          </a:prstGeom>
        </p:spPr>
      </p:pic>
    </p:spTree>
    <p:extLst>
      <p:ext uri="{BB962C8B-B14F-4D97-AF65-F5344CB8AC3E}">
        <p14:creationId xmlns:p14="http://schemas.microsoft.com/office/powerpoint/2010/main" val="228740898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9100" y="304800"/>
            <a:ext cx="9982200" cy="1325563"/>
          </a:xfrm>
        </p:spPr>
        <p:txBody>
          <a:bodyPr>
            <a:noAutofit/>
          </a:bodyPr>
          <a:lstStyle/>
          <a:p>
            <a:pPr algn="ctr"/>
            <a:br>
              <a:rPr lang="en-GB" sz="4800" b="1" dirty="0">
                <a:latin typeface="Arial" panose="020B0604020202020204" pitchFamily="34" charset="0"/>
                <a:cs typeface="Arial" panose="020B0604020202020204" pitchFamily="34" charset="0"/>
              </a:rPr>
            </a:br>
            <a:r>
              <a:rPr lang="en-GB" sz="4800" b="1" dirty="0">
                <a:solidFill>
                  <a:schemeClr val="accent1">
                    <a:lumMod val="75000"/>
                  </a:schemeClr>
                </a:solidFill>
                <a:latin typeface="Arial" panose="020B0604020202020204" pitchFamily="34" charset="0"/>
                <a:cs typeface="Arial" panose="020B0604020202020204" pitchFamily="34" charset="0"/>
              </a:rPr>
              <a:t>Or even more recently…</a:t>
            </a:r>
          </a:p>
        </p:txBody>
      </p:sp>
      <p:pic>
        <p:nvPicPr>
          <p:cNvPr id="1026" name="Picture 2" descr="Captain Tom Moore."/>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tretch>
            <a:fillRect/>
          </a:stretch>
        </p:blipFill>
        <p:spPr bwMode="auto">
          <a:xfrm>
            <a:off x="1336322" y="1825625"/>
            <a:ext cx="6471356" cy="36401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50213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1066800" y="457200"/>
            <a:ext cx="4191000" cy="4896545"/>
          </a:xfrm>
        </p:spPr>
        <p:txBody>
          <a:bodyPr>
            <a:noAutofit/>
          </a:bodyPr>
          <a:lstStyle/>
          <a:p>
            <a:pPr marL="0" indent="0">
              <a:buNone/>
            </a:pPr>
            <a:r>
              <a:rPr lang="en-GB" sz="4800" b="1" dirty="0">
                <a:solidFill>
                  <a:schemeClr val="accent1">
                    <a:lumMod val="75000"/>
                  </a:schemeClr>
                </a:solidFill>
                <a:latin typeface="Arial" panose="020B0604020202020204" pitchFamily="34" charset="0"/>
                <a:cs typeface="Arial" panose="020B0604020202020204" pitchFamily="34" charset="0"/>
              </a:rPr>
              <a:t>So, what about the early years?</a:t>
            </a:r>
          </a:p>
          <a:p>
            <a:pPr marL="0" indent="0">
              <a:buNone/>
            </a:pPr>
            <a:endParaRPr lang="en-GB" sz="4800" b="1" dirty="0">
              <a:solidFill>
                <a:schemeClr val="accent1">
                  <a:lumMod val="75000"/>
                </a:schemeClr>
              </a:solidFill>
              <a:latin typeface="Arial" panose="020B0604020202020204" pitchFamily="34" charset="0"/>
              <a:cs typeface="Arial" panose="020B0604020202020204" pitchFamily="34" charset="0"/>
            </a:endParaRPr>
          </a:p>
          <a:p>
            <a:pPr marL="0" indent="0">
              <a:buNone/>
            </a:pPr>
            <a:r>
              <a:rPr lang="en-GB" sz="4800" b="1" dirty="0">
                <a:solidFill>
                  <a:schemeClr val="accent1">
                    <a:lumMod val="75000"/>
                  </a:schemeClr>
                </a:solidFill>
                <a:latin typeface="Arial" panose="020B0604020202020204" pitchFamily="34" charset="0"/>
                <a:cs typeface="Arial" panose="020B0604020202020204" pitchFamily="34" charset="0"/>
              </a:rPr>
              <a:t>Who stands out for you?</a:t>
            </a:r>
          </a:p>
        </p:txBody>
      </p:sp>
    </p:spTree>
    <p:extLst>
      <p:ext uri="{BB962C8B-B14F-4D97-AF65-F5344CB8AC3E}">
        <p14:creationId xmlns:p14="http://schemas.microsoft.com/office/powerpoint/2010/main" val="183071200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Image result for pioneers in early years"/>
          <p:cNvSpPr>
            <a:spLocks noChangeAspect="1" noChangeArrowheads="1"/>
          </p:cNvSpPr>
          <p:nvPr/>
        </p:nvSpPr>
        <p:spPr bwMode="auto">
          <a:xfrm>
            <a:off x="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52" name="Picture 4" descr="Jean Piaget">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79236" y="97822"/>
            <a:ext cx="4381500" cy="2914650"/>
          </a:xfrm>
          <a:prstGeom prst="rect">
            <a:avLst/>
          </a:prstGeom>
          <a:noFill/>
          <a:extLst>
            <a:ext uri="{909E8E84-426E-40DD-AFC4-6F175D3DCCD1}">
              <a14:hiddenFill xmlns:a14="http://schemas.microsoft.com/office/drawing/2010/main">
                <a:solidFill>
                  <a:srgbClr val="FFFFFF"/>
                </a:solidFill>
              </a14:hiddenFill>
            </a:ext>
          </a:extLst>
        </p:spPr>
      </p:pic>
      <p:sp>
        <p:nvSpPr>
          <p:cNvPr id="3" name="AutoShape 6" descr="Image result for pioneers in early years">
            <a:hlinkClick r:id="rId5"/>
          </p:cNvPr>
          <p:cNvSpPr>
            <a:spLocks noChangeAspect="1" noChangeArrowheads="1"/>
          </p:cNvSpPr>
          <p:nvPr/>
        </p:nvSpPr>
        <p:spPr bwMode="auto">
          <a:xfrm>
            <a:off x="392300" y="-963488"/>
            <a:ext cx="1885950" cy="283845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55" name="Picture 7" descr="Rudolph Steine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10273" y="2924944"/>
            <a:ext cx="2485150" cy="2984085"/>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Urie Bronfenbrenne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5496" y="3460273"/>
            <a:ext cx="3411556" cy="2337260"/>
          </a:xfrm>
          <a:prstGeom prst="rect">
            <a:avLst/>
          </a:prstGeom>
          <a:noFill/>
          <a:extLst>
            <a:ext uri="{909E8E84-426E-40DD-AFC4-6F175D3DCCD1}">
              <a14:hiddenFill xmlns:a14="http://schemas.microsoft.com/office/drawing/2010/main">
                <a:solidFill>
                  <a:srgbClr val="FFFFFF"/>
                </a:solidFill>
              </a14:hiddenFill>
            </a:ext>
          </a:extLst>
        </p:spPr>
      </p:pic>
      <p:pic>
        <p:nvPicPr>
          <p:cNvPr id="2057" name="Picture 9" descr="Maria Montessori"/>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113885" y="3012472"/>
            <a:ext cx="2818506" cy="3296155"/>
          </a:xfrm>
          <a:prstGeom prst="rect">
            <a:avLst/>
          </a:prstGeom>
          <a:noFill/>
          <a:extLst>
            <a:ext uri="{909E8E84-426E-40DD-AFC4-6F175D3DCCD1}">
              <a14:hiddenFill xmlns:a14="http://schemas.microsoft.com/office/drawing/2010/main">
                <a:solidFill>
                  <a:srgbClr val="FFFFFF"/>
                </a:solidFill>
              </a14:hiddenFill>
            </a:ext>
          </a:extLst>
        </p:spPr>
      </p:pic>
      <p:pic>
        <p:nvPicPr>
          <p:cNvPr id="2059" name="Picture 11" descr="Maslow"/>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52400" y="160339"/>
            <a:ext cx="2475384" cy="3299934"/>
          </a:xfrm>
          <a:prstGeom prst="rect">
            <a:avLst/>
          </a:prstGeom>
          <a:noFill/>
          <a:extLst>
            <a:ext uri="{909E8E84-426E-40DD-AFC4-6F175D3DCCD1}">
              <a14:hiddenFill xmlns:a14="http://schemas.microsoft.com/office/drawing/2010/main">
                <a:solidFill>
                  <a:srgbClr val="FFFFFF"/>
                </a:solidFill>
              </a14:hiddenFill>
            </a:ext>
          </a:extLst>
        </p:spPr>
      </p:pic>
      <p:pic>
        <p:nvPicPr>
          <p:cNvPr id="2061" name="Picture 13" descr="Lev Vygotsky"/>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627784" y="97822"/>
            <a:ext cx="2088232" cy="28271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223467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4493"/>
          </a:xfrm>
        </p:spPr>
        <p:txBody>
          <a:bodyPr>
            <a:noAutofit/>
          </a:bodyPr>
          <a:lstStyle/>
          <a:p>
            <a:br>
              <a:rPr lang="en-GB" sz="3200" b="1" dirty="0">
                <a:latin typeface="Arial" panose="020B0604020202020204" pitchFamily="34" charset="0"/>
                <a:cs typeface="Arial" panose="020B0604020202020204" pitchFamily="34" charset="0"/>
              </a:rPr>
            </a:br>
            <a:r>
              <a:rPr lang="en-GB" sz="3200" b="1" dirty="0">
                <a:solidFill>
                  <a:schemeClr val="accent1">
                    <a:lumMod val="75000"/>
                  </a:schemeClr>
                </a:solidFill>
                <a:latin typeface="Arial" panose="020B0604020202020204" pitchFamily="34" charset="0"/>
                <a:cs typeface="Arial" panose="020B0604020202020204" pitchFamily="34" charset="0"/>
              </a:rPr>
              <a:t>Today’s leaders in Early Years </a:t>
            </a:r>
          </a:p>
        </p:txBody>
      </p:sp>
      <p:pic>
        <p:nvPicPr>
          <p:cNvPr id="4" name="Content Placeholder 3" descr="Janet Moyles"/>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68206" y="1434033"/>
            <a:ext cx="2387569" cy="2371403"/>
          </a:xfrm>
        </p:spPr>
      </p:pic>
      <p:pic>
        <p:nvPicPr>
          <p:cNvPr id="5" name="Picture 4" descr="Iram Siraj"/>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9512" y="4005065"/>
            <a:ext cx="3384376" cy="2650604"/>
          </a:xfrm>
          <a:prstGeom prst="rect">
            <a:avLst/>
          </a:prstGeom>
        </p:spPr>
      </p:pic>
      <p:pic>
        <p:nvPicPr>
          <p:cNvPr id="7" name="Picture 6" descr="Jillian Rodd"/>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02338" y="1268760"/>
            <a:ext cx="2677773" cy="2232248"/>
          </a:xfrm>
          <a:prstGeom prst="rect">
            <a:avLst/>
          </a:prstGeom>
        </p:spPr>
      </p:pic>
      <p:pic>
        <p:nvPicPr>
          <p:cNvPr id="9" name="Picture 8" descr="Carol Aubrey"/>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08983" y="4221088"/>
            <a:ext cx="2927513" cy="2520280"/>
          </a:xfrm>
          <a:prstGeom prst="rect">
            <a:avLst/>
          </a:prstGeom>
        </p:spPr>
      </p:pic>
      <p:pic>
        <p:nvPicPr>
          <p:cNvPr id="10" name="Picture 9" descr="Margy Whalley"/>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24128" y="1196752"/>
            <a:ext cx="3240360" cy="2952328"/>
          </a:xfrm>
          <a:prstGeom prst="rect">
            <a:avLst/>
          </a:prstGeom>
        </p:spPr>
      </p:pic>
      <p:pic>
        <p:nvPicPr>
          <p:cNvPr id="8" name="Picture 7" descr="Cathy Nutbrown"/>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655149" y="3789041"/>
            <a:ext cx="2362572" cy="2866628"/>
          </a:xfrm>
          <a:prstGeom prst="rect">
            <a:avLst/>
          </a:prstGeom>
        </p:spPr>
      </p:pic>
    </p:spTree>
    <p:extLst>
      <p:ext uri="{BB962C8B-B14F-4D97-AF65-F5344CB8AC3E}">
        <p14:creationId xmlns:p14="http://schemas.microsoft.com/office/powerpoint/2010/main" val="107132161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76201" y="609600"/>
            <a:ext cx="9296401" cy="1322041"/>
          </a:xfrm>
        </p:spPr>
        <p:txBody>
          <a:bodyPr>
            <a:noAutofit/>
          </a:bodyPr>
          <a:lstStyle/>
          <a:p>
            <a:pPr algn="ctr"/>
            <a:br>
              <a:rPr lang="en-GB" b="1" dirty="0">
                <a:latin typeface="Arial" panose="020B0604020202020204" pitchFamily="34" charset="0"/>
                <a:cs typeface="Arial" panose="020B0604020202020204" pitchFamily="34" charset="0"/>
              </a:rPr>
            </a:br>
            <a:r>
              <a:rPr lang="en-GB" b="1" dirty="0">
                <a:latin typeface="Arial" panose="020B0604020202020204" pitchFamily="34" charset="0"/>
                <a:cs typeface="Arial" panose="020B0604020202020204" pitchFamily="34" charset="0"/>
              </a:rPr>
              <a:t> </a:t>
            </a:r>
            <a:r>
              <a:rPr lang="en-GB" b="1" dirty="0">
                <a:solidFill>
                  <a:schemeClr val="accent1">
                    <a:lumMod val="75000"/>
                  </a:schemeClr>
                </a:solidFill>
                <a:latin typeface="Arial" panose="020B0604020202020204" pitchFamily="34" charset="0"/>
                <a:cs typeface="Arial" panose="020B0604020202020204" pitchFamily="34" charset="0"/>
              </a:rPr>
              <a:t>Does leadership require superpower?</a:t>
            </a:r>
          </a:p>
        </p:txBody>
      </p:sp>
      <p:pic>
        <p:nvPicPr>
          <p:cNvPr id="7" name="Content Placeholder 6" descr="Child dressed as a superhero"/>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1336322" y="2362200"/>
            <a:ext cx="6471356" cy="3640138"/>
          </a:xfrm>
        </p:spPr>
      </p:pic>
    </p:spTree>
    <p:extLst>
      <p:ext uri="{BB962C8B-B14F-4D97-AF65-F5344CB8AC3E}">
        <p14:creationId xmlns:p14="http://schemas.microsoft.com/office/powerpoint/2010/main" val="388298006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DDD2B7-D79A-D5A8-1C66-A86FA1FBB780}"/>
              </a:ext>
            </a:extLst>
          </p:cNvPr>
          <p:cNvSpPr>
            <a:spLocks noGrp="1"/>
          </p:cNvSpPr>
          <p:nvPr>
            <p:ph type="title"/>
          </p:nvPr>
        </p:nvSpPr>
        <p:spPr>
          <a:xfrm>
            <a:off x="-457200" y="1752600"/>
            <a:ext cx="9829800" cy="1325563"/>
          </a:xfrm>
        </p:spPr>
        <p:txBody>
          <a:bodyPr>
            <a:normAutofit fontScale="90000"/>
          </a:bodyPr>
          <a:lstStyle/>
          <a:p>
            <a:pPr algn="ctr"/>
            <a:br>
              <a:rPr lang="en-GB" sz="5300" b="1" dirty="0">
                <a:latin typeface="Arial" panose="020B0604020202020204" pitchFamily="34" charset="0"/>
                <a:cs typeface="Arial" panose="020B0604020202020204" pitchFamily="34" charset="0"/>
              </a:rPr>
            </a:br>
            <a:r>
              <a:rPr lang="en-GB" sz="5300" b="1" dirty="0">
                <a:solidFill>
                  <a:schemeClr val="accent1">
                    <a:lumMod val="75000"/>
                  </a:schemeClr>
                </a:solidFill>
                <a:latin typeface="Arial" panose="020B0604020202020204" pitchFamily="34" charset="0"/>
                <a:cs typeface="Arial" panose="020B0604020202020204" pitchFamily="34" charset="0"/>
              </a:rPr>
              <a:t>Five Pillars of Effective Leadership</a:t>
            </a:r>
            <a:br>
              <a:rPr lang="en-GB" sz="4400" b="1" dirty="0">
                <a:solidFill>
                  <a:schemeClr val="accent1">
                    <a:lumMod val="75000"/>
                  </a:schemeClr>
                </a:solidFill>
              </a:rPr>
            </a:br>
            <a:br>
              <a:rPr lang="en-GB" sz="4400" b="1" dirty="0">
                <a:solidFill>
                  <a:schemeClr val="accent1">
                    <a:lumMod val="75000"/>
                  </a:schemeClr>
                </a:solidFill>
              </a:rPr>
            </a:br>
            <a:r>
              <a:rPr lang="en-GB" dirty="0">
                <a:hlinkClick r:id="rId3"/>
              </a:rPr>
              <a:t>https://www.youtube.com/watch?v=p-JG2WSfIQI</a:t>
            </a:r>
            <a:r>
              <a:rPr lang="en-GB" dirty="0"/>
              <a:t> </a:t>
            </a:r>
            <a:br>
              <a:rPr lang="en-GB" dirty="0"/>
            </a:br>
            <a:endParaRPr lang="en-GB" dirty="0"/>
          </a:p>
        </p:txBody>
      </p:sp>
      <p:pic>
        <p:nvPicPr>
          <p:cNvPr id="4" name="Picture 2" descr="five pillars image">
            <a:extLst>
              <a:ext uri="{FF2B5EF4-FFF2-40B4-BE49-F238E27FC236}">
                <a16:creationId xmlns:a16="http://schemas.microsoft.com/office/drawing/2014/main" id="{949C165F-5DC7-1F4D-A2D5-F17710384EBD}"/>
              </a:ext>
            </a:extLst>
          </p:cNvPr>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bwMode="auto">
          <a:xfrm>
            <a:off x="3524250" y="4267200"/>
            <a:ext cx="2095500" cy="182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09211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descr="33 Inspiring characteristics poste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940100" y="162319"/>
            <a:ext cx="7263799" cy="5448907"/>
          </a:xfrm>
        </p:spPr>
      </p:pic>
    </p:spTree>
    <p:extLst>
      <p:ext uri="{BB962C8B-B14F-4D97-AF65-F5344CB8AC3E}">
        <p14:creationId xmlns:p14="http://schemas.microsoft.com/office/powerpoint/2010/main" val="9931111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65126"/>
            <a:ext cx="8210550" cy="1325563"/>
          </a:xfrm>
        </p:spPr>
        <p:txBody>
          <a:bodyPr>
            <a:noAutofit/>
          </a:bodyPr>
          <a:lstStyle/>
          <a:p>
            <a:pPr algn="ctr"/>
            <a:r>
              <a:rPr lang="en-GB" sz="4800" b="1" dirty="0">
                <a:solidFill>
                  <a:schemeClr val="accent1">
                    <a:lumMod val="75000"/>
                  </a:schemeClr>
                </a:solidFill>
                <a:latin typeface="Arial" panose="020B0604020202020204" pitchFamily="34" charset="0"/>
                <a:cs typeface="Arial" panose="020B0604020202020204" pitchFamily="34" charset="0"/>
              </a:rPr>
              <a:t>Leader and Manager</a:t>
            </a:r>
          </a:p>
        </p:txBody>
      </p:sp>
      <p:sp>
        <p:nvSpPr>
          <p:cNvPr id="4" name="Content Placeholder 3"/>
          <p:cNvSpPr>
            <a:spLocks noGrp="1"/>
          </p:cNvSpPr>
          <p:nvPr>
            <p:ph sz="half" idx="2"/>
          </p:nvPr>
        </p:nvSpPr>
        <p:spPr>
          <a:xfrm>
            <a:off x="914400" y="2133600"/>
            <a:ext cx="3886200" cy="3279775"/>
          </a:xfrm>
        </p:spPr>
        <p:txBody>
          <a:bodyPr/>
          <a:lstStyle/>
          <a:p>
            <a:r>
              <a:rPr lang="en-GB" dirty="0">
                <a:solidFill>
                  <a:schemeClr val="accent1">
                    <a:lumMod val="75000"/>
                  </a:schemeClr>
                </a:solidFill>
                <a:latin typeface="Arial" panose="020B0604020202020204" pitchFamily="34" charset="0"/>
                <a:cs typeface="Arial" panose="020B0604020202020204" pitchFamily="34" charset="0"/>
              </a:rPr>
              <a:t>Discuss…</a:t>
            </a:r>
          </a:p>
          <a:p>
            <a:r>
              <a:rPr lang="en-GB" dirty="0">
                <a:solidFill>
                  <a:schemeClr val="accent1">
                    <a:lumMod val="75000"/>
                  </a:schemeClr>
                </a:solidFill>
                <a:latin typeface="Arial" panose="020B0604020202020204" pitchFamily="34" charset="0"/>
                <a:cs typeface="Arial" panose="020B0604020202020204" pitchFamily="34" charset="0"/>
              </a:rPr>
              <a:t>Is there a difference?</a:t>
            </a:r>
          </a:p>
          <a:p>
            <a:r>
              <a:rPr lang="en-GB" dirty="0">
                <a:solidFill>
                  <a:schemeClr val="accent1">
                    <a:lumMod val="75000"/>
                  </a:schemeClr>
                </a:solidFill>
                <a:latin typeface="Arial" panose="020B0604020202020204" pitchFamily="34" charset="0"/>
                <a:cs typeface="Arial" panose="020B0604020202020204" pitchFamily="34" charset="0"/>
              </a:rPr>
              <a:t>Are they different roles?</a:t>
            </a:r>
          </a:p>
          <a:p>
            <a:r>
              <a:rPr lang="en-GB" dirty="0">
                <a:solidFill>
                  <a:schemeClr val="accent1">
                    <a:lumMod val="75000"/>
                  </a:schemeClr>
                </a:solidFill>
                <a:latin typeface="Arial" panose="020B0604020202020204" pitchFamily="34" charset="0"/>
                <a:cs typeface="Arial" panose="020B0604020202020204" pitchFamily="34" charset="0"/>
              </a:rPr>
              <a:t>Can you be one or the other…or both?</a:t>
            </a:r>
          </a:p>
          <a:p>
            <a:endParaRPr lang="en-GB" dirty="0"/>
          </a:p>
        </p:txBody>
      </p:sp>
    </p:spTree>
    <p:extLst>
      <p:ext uri="{BB962C8B-B14F-4D97-AF65-F5344CB8AC3E}">
        <p14:creationId xmlns:p14="http://schemas.microsoft.com/office/powerpoint/2010/main" val="172090865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7078" y="228600"/>
            <a:ext cx="7886700" cy="1325563"/>
          </a:xfrm>
        </p:spPr>
        <p:txBody>
          <a:bodyPr>
            <a:normAutofit/>
          </a:bodyPr>
          <a:lstStyle/>
          <a:p>
            <a:pPr algn="ctr"/>
            <a:r>
              <a:rPr lang="en-GB" sz="4800" b="1" dirty="0">
                <a:latin typeface="Arial" panose="020B0604020202020204" pitchFamily="34" charset="0"/>
                <a:cs typeface="Arial" panose="020B0604020202020204" pitchFamily="34" charset="0"/>
              </a:rPr>
              <a:t>Sir Ken Robinson</a:t>
            </a:r>
          </a:p>
        </p:txBody>
      </p:sp>
      <p:sp>
        <p:nvSpPr>
          <p:cNvPr id="4" name="Content Placeholder 3"/>
          <p:cNvSpPr>
            <a:spLocks noGrp="1"/>
          </p:cNvSpPr>
          <p:nvPr>
            <p:ph idx="1"/>
          </p:nvPr>
        </p:nvSpPr>
        <p:spPr/>
        <p:txBody>
          <a:bodyPr/>
          <a:lstStyle/>
          <a:p>
            <a:pPr marL="0" indent="0">
              <a:buNone/>
            </a:pPr>
            <a:r>
              <a:rPr lang="en-GB" dirty="0">
                <a:hlinkClick r:id="rId3"/>
              </a:rPr>
              <a:t>https://www.youtube.com/watch?v=3Y6nYfxWuB8</a:t>
            </a:r>
            <a:endParaRPr lang="en-GB" dirty="0"/>
          </a:p>
          <a:p>
            <a:pPr marL="0" indent="0">
              <a:buNone/>
            </a:pPr>
            <a:endParaRPr lang="en-GB" dirty="0"/>
          </a:p>
          <a:p>
            <a:pPr marL="0" indent="0">
              <a:buNone/>
            </a:pPr>
            <a:r>
              <a:rPr lang="en-GB" dirty="0">
                <a:latin typeface="Arial" panose="020B0604020202020204" pitchFamily="34" charset="0"/>
                <a:cs typeface="Arial" panose="020B0604020202020204" pitchFamily="34" charset="0"/>
              </a:rPr>
              <a:t>Sir Ken Robinson and Leadership</a:t>
            </a:r>
          </a:p>
          <a:p>
            <a:pPr marL="0" indent="0">
              <a:buNone/>
            </a:pPr>
            <a:r>
              <a:rPr lang="en-GB" dirty="0">
                <a:latin typeface="Arial" panose="020B0604020202020204" pitchFamily="34" charset="0"/>
                <a:cs typeface="Arial" panose="020B0604020202020204" pitchFamily="34" charset="0"/>
              </a:rPr>
              <a:t>May 2016</a:t>
            </a:r>
          </a:p>
          <a:p>
            <a:endParaRPr lang="en-GB" dirty="0"/>
          </a:p>
          <a:p>
            <a:endParaRPr lang="en-GB" dirty="0"/>
          </a:p>
          <a:p>
            <a:endParaRPr lang="en-GB" dirty="0"/>
          </a:p>
        </p:txBody>
      </p:sp>
    </p:spTree>
    <p:extLst>
      <p:ext uri="{BB962C8B-B14F-4D97-AF65-F5344CB8AC3E}">
        <p14:creationId xmlns:p14="http://schemas.microsoft.com/office/powerpoint/2010/main" val="35731819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br>
              <a:rPr lang="en-GB" sz="4800" b="1" dirty="0">
                <a:latin typeface="Arial" panose="020B0604020202020204" pitchFamily="34" charset="0"/>
                <a:cs typeface="Arial" panose="020B0604020202020204" pitchFamily="34" charset="0"/>
              </a:rPr>
            </a:br>
            <a:r>
              <a:rPr lang="en-GB" sz="4800" b="1" dirty="0">
                <a:solidFill>
                  <a:schemeClr val="accent1">
                    <a:lumMod val="75000"/>
                  </a:schemeClr>
                </a:solidFill>
                <a:latin typeface="Arial" panose="020B0604020202020204" pitchFamily="34" charset="0"/>
                <a:cs typeface="Arial" panose="020B0604020202020204" pitchFamily="34" charset="0"/>
              </a:rPr>
              <a:t>Leaders and Managers</a:t>
            </a:r>
          </a:p>
        </p:txBody>
      </p:sp>
      <p:sp>
        <p:nvSpPr>
          <p:cNvPr id="3" name="Content Placeholder 2"/>
          <p:cNvSpPr>
            <a:spLocks noGrp="1"/>
          </p:cNvSpPr>
          <p:nvPr>
            <p:ph idx="1"/>
          </p:nvPr>
        </p:nvSpPr>
        <p:spPr>
          <a:xfrm>
            <a:off x="381000" y="1981200"/>
            <a:ext cx="8229600" cy="3612233"/>
          </a:xfrm>
        </p:spPr>
        <p:txBody>
          <a:bodyPr>
            <a:normAutofit fontScale="62500" lnSpcReduction="20000"/>
          </a:bodyPr>
          <a:lstStyle/>
          <a:p>
            <a:pPr marL="0" indent="0">
              <a:buNone/>
            </a:pPr>
            <a:r>
              <a:rPr lang="en-GB" sz="4000" dirty="0">
                <a:latin typeface="Arial" panose="020B0604020202020204" pitchFamily="34" charset="0"/>
                <a:cs typeface="Arial" panose="020B0604020202020204" pitchFamily="34" charset="0"/>
              </a:rPr>
              <a:t>‘Maybe there are some differences between leadership and management…earlier thinking says that there are, but perhaps worrying about these differences may simply act as a distraction from our tasks (2017, p.13)</a:t>
            </a:r>
          </a:p>
          <a:p>
            <a:pPr marL="0" indent="0">
              <a:buNone/>
            </a:pPr>
            <a:r>
              <a:rPr lang="en-GB" sz="4000" dirty="0">
                <a:latin typeface="Arial" panose="020B0604020202020204" pitchFamily="34" charset="0"/>
                <a:cs typeface="Arial" panose="020B0604020202020204" pitchFamily="34" charset="0"/>
              </a:rPr>
              <a:t>						Garvey (2017)</a:t>
            </a:r>
          </a:p>
          <a:p>
            <a:pPr marL="0" indent="0">
              <a:buNone/>
            </a:pPr>
            <a:endParaRPr lang="en-GB" sz="4000" dirty="0">
              <a:latin typeface="Arial" panose="020B0604020202020204" pitchFamily="34" charset="0"/>
              <a:cs typeface="Arial" panose="020B0604020202020204" pitchFamily="34" charset="0"/>
            </a:endParaRPr>
          </a:p>
          <a:p>
            <a:pPr marL="0" indent="0">
              <a:buNone/>
            </a:pPr>
            <a:r>
              <a:rPr lang="en-GB" sz="4000" dirty="0">
                <a:latin typeface="Arial" panose="020B0604020202020204" pitchFamily="34" charset="0"/>
                <a:cs typeface="Arial" panose="020B0604020202020204" pitchFamily="34" charset="0"/>
              </a:rPr>
              <a:t>‘seeking to separate  leadership and management is another unhelpful dichotomy (2016, p.79)</a:t>
            </a:r>
          </a:p>
          <a:p>
            <a:pPr marL="0" indent="0">
              <a:buNone/>
            </a:pPr>
            <a:r>
              <a:rPr lang="en-GB" sz="4000" dirty="0">
                <a:latin typeface="Arial" panose="020B0604020202020204" pitchFamily="34" charset="0"/>
                <a:cs typeface="Arial" panose="020B0604020202020204" pitchFamily="34" charset="0"/>
              </a:rPr>
              <a:t>				Cambell-Barr and Leeson (2016) </a:t>
            </a:r>
          </a:p>
        </p:txBody>
      </p:sp>
    </p:spTree>
    <p:extLst>
      <p:ext uri="{BB962C8B-B14F-4D97-AF65-F5344CB8AC3E}">
        <p14:creationId xmlns:p14="http://schemas.microsoft.com/office/powerpoint/2010/main" val="162002818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990600"/>
            <a:ext cx="9829800" cy="1325563"/>
          </a:xfrm>
        </p:spPr>
        <p:txBody>
          <a:bodyPr>
            <a:noAutofit/>
          </a:bodyPr>
          <a:lstStyle/>
          <a:p>
            <a:pPr algn="ctr"/>
            <a:br>
              <a:rPr lang="en-GB" sz="4800" b="1" dirty="0">
                <a:latin typeface="Arial" panose="020B0604020202020204" pitchFamily="34" charset="0"/>
                <a:cs typeface="Arial" panose="020B0604020202020204" pitchFamily="34" charset="0"/>
              </a:rPr>
            </a:br>
            <a:r>
              <a:rPr lang="en-GB" sz="4800" b="1" dirty="0">
                <a:solidFill>
                  <a:schemeClr val="accent1">
                    <a:lumMod val="75000"/>
                  </a:schemeClr>
                </a:solidFill>
                <a:latin typeface="Arial" panose="020B0604020202020204" pitchFamily="34" charset="0"/>
                <a:cs typeface="Arial" panose="020B0604020202020204" pitchFamily="34" charset="0"/>
              </a:rPr>
              <a:t>Link between Neuroscience and Leadership/Management</a:t>
            </a:r>
          </a:p>
        </p:txBody>
      </p:sp>
      <p:sp>
        <p:nvSpPr>
          <p:cNvPr id="3" name="Content Placeholder 2"/>
          <p:cNvSpPr>
            <a:spLocks noGrp="1"/>
          </p:cNvSpPr>
          <p:nvPr>
            <p:ph idx="1"/>
          </p:nvPr>
        </p:nvSpPr>
        <p:spPr>
          <a:xfrm>
            <a:off x="457200" y="3429000"/>
            <a:ext cx="8229600" cy="2819400"/>
          </a:xfrm>
        </p:spPr>
        <p:txBody>
          <a:bodyPr>
            <a:normAutofit/>
          </a:bodyPr>
          <a:lstStyle/>
          <a:p>
            <a:pPr marL="0" indent="0">
              <a:buNone/>
            </a:pPr>
            <a:r>
              <a:rPr lang="en-GB" b="0" i="0" dirty="0">
                <a:solidFill>
                  <a:srgbClr val="302A2A"/>
                </a:solidFill>
                <a:effectLst/>
                <a:latin typeface="Museo Sans"/>
              </a:rPr>
              <a:t>“Human brains will never come with instruction manuals, but lessons from neuroscience can help leaders be more effective at the individual, team, and organizational levels”</a:t>
            </a:r>
          </a:p>
          <a:p>
            <a:pPr marL="0" indent="0">
              <a:buNone/>
            </a:pPr>
            <a:r>
              <a:rPr lang="en-GB" dirty="0">
                <a:solidFill>
                  <a:srgbClr val="302A2A"/>
                </a:solidFill>
                <a:latin typeface="Museo Sans"/>
                <a:cs typeface="Arial" panose="020B0604020202020204" pitchFamily="34" charset="0"/>
              </a:rPr>
              <a:t>			(Neuro Institute Leadership, 2024)</a:t>
            </a:r>
            <a:endParaRPr lang="en-GB" dirty="0">
              <a:solidFill>
                <a:schemeClr val="accent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2000014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28600"/>
            <a:ext cx="7886700" cy="854074"/>
          </a:xfrm>
        </p:spPr>
        <p:txBody>
          <a:bodyPr>
            <a:normAutofit/>
          </a:bodyPr>
          <a:lstStyle/>
          <a:p>
            <a:pPr algn="ctr"/>
            <a:r>
              <a:rPr lang="en-GB" sz="4800" b="1" dirty="0">
                <a:latin typeface="Arial" panose="020B0604020202020204" pitchFamily="34" charset="0"/>
                <a:cs typeface="Arial" panose="020B0604020202020204" pitchFamily="34" charset="0"/>
              </a:rPr>
              <a:t>Peter Drucker</a:t>
            </a:r>
          </a:p>
        </p:txBody>
      </p:sp>
      <p:pic>
        <p:nvPicPr>
          <p:cNvPr id="4" name="Content Placeholder 3" descr="Quote from Peter Drucker &#10;Management is doing things right: Leadership is doing the right things"/>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383981" y="1609199"/>
            <a:ext cx="6376037" cy="3640138"/>
          </a:xfrm>
        </p:spPr>
      </p:pic>
    </p:spTree>
    <p:extLst>
      <p:ext uri="{BB962C8B-B14F-4D97-AF65-F5344CB8AC3E}">
        <p14:creationId xmlns:p14="http://schemas.microsoft.com/office/powerpoint/2010/main" val="84843580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2654EDF-671F-65A9-9C25-625E767678B2}"/>
              </a:ext>
            </a:extLst>
          </p:cNvPr>
          <p:cNvPicPr>
            <a:picLocks noChangeAspect="1"/>
          </p:cNvPicPr>
          <p:nvPr/>
        </p:nvPicPr>
        <p:blipFill>
          <a:blip r:embed="rId2"/>
          <a:stretch>
            <a:fillRect/>
          </a:stretch>
        </p:blipFill>
        <p:spPr>
          <a:xfrm>
            <a:off x="747027" y="609600"/>
            <a:ext cx="7649945" cy="5113475"/>
          </a:xfrm>
          <a:prstGeom prst="rect">
            <a:avLst/>
          </a:prstGeom>
        </p:spPr>
      </p:pic>
    </p:spTree>
    <p:extLst>
      <p:ext uri="{BB962C8B-B14F-4D97-AF65-F5344CB8AC3E}">
        <p14:creationId xmlns:p14="http://schemas.microsoft.com/office/powerpoint/2010/main" val="17630772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65126"/>
            <a:ext cx="9144000" cy="1325563"/>
          </a:xfrm>
        </p:spPr>
        <p:txBody>
          <a:bodyPr>
            <a:noAutofit/>
          </a:bodyPr>
          <a:lstStyle/>
          <a:p>
            <a:pPr algn="ctr"/>
            <a:br>
              <a:rPr lang="en-GB" sz="4800" b="1" dirty="0">
                <a:latin typeface="Arial" panose="020B0604020202020204" pitchFamily="34" charset="0"/>
                <a:cs typeface="Arial" panose="020B0604020202020204" pitchFamily="34" charset="0"/>
              </a:rPr>
            </a:br>
            <a:r>
              <a:rPr lang="en-GB" sz="4800" b="1" dirty="0">
                <a:solidFill>
                  <a:schemeClr val="accent1">
                    <a:lumMod val="75000"/>
                  </a:schemeClr>
                </a:solidFill>
                <a:latin typeface="Arial" panose="020B0604020202020204" pitchFamily="34" charset="0"/>
                <a:cs typeface="Arial" panose="020B0604020202020204" pitchFamily="34" charset="0"/>
              </a:rPr>
              <a:t>Leadership and neuroscience </a:t>
            </a:r>
          </a:p>
        </p:txBody>
      </p:sp>
      <p:sp>
        <p:nvSpPr>
          <p:cNvPr id="3" name="Content Placeholder 2"/>
          <p:cNvSpPr>
            <a:spLocks noGrp="1"/>
          </p:cNvSpPr>
          <p:nvPr>
            <p:ph idx="1"/>
          </p:nvPr>
        </p:nvSpPr>
        <p:spPr>
          <a:xfrm>
            <a:off x="152400" y="2438400"/>
            <a:ext cx="8839200" cy="3917032"/>
          </a:xfrm>
        </p:spPr>
        <p:txBody>
          <a:bodyPr>
            <a:normAutofit/>
          </a:bodyPr>
          <a:lstStyle/>
          <a:p>
            <a:pPr marL="0" indent="0">
              <a:buNone/>
            </a:pPr>
            <a:r>
              <a:rPr lang="en-GB" dirty="0">
                <a:solidFill>
                  <a:schemeClr val="accent1">
                    <a:lumMod val="75000"/>
                  </a:schemeClr>
                </a:solidFill>
                <a:latin typeface="Arial" panose="020B0604020202020204" pitchFamily="34" charset="0"/>
                <a:cs typeface="Arial" panose="020B0604020202020204" pitchFamily="34" charset="0"/>
              </a:rPr>
              <a:t>John (2019) discusses Whalley </a:t>
            </a:r>
            <a:r>
              <a:rPr lang="en-GB" i="1" dirty="0">
                <a:solidFill>
                  <a:schemeClr val="accent1">
                    <a:lumMod val="75000"/>
                  </a:schemeClr>
                </a:solidFill>
                <a:latin typeface="Arial" panose="020B0604020202020204" pitchFamily="34" charset="0"/>
                <a:cs typeface="Arial" panose="020B0604020202020204" pitchFamily="34" charset="0"/>
              </a:rPr>
              <a:t>et al. </a:t>
            </a:r>
            <a:r>
              <a:rPr lang="en-GB" dirty="0">
                <a:solidFill>
                  <a:schemeClr val="accent1">
                    <a:lumMod val="75000"/>
                  </a:schemeClr>
                </a:solidFill>
                <a:latin typeface="Arial" panose="020B0604020202020204" pitchFamily="34" charset="0"/>
                <a:cs typeface="Arial" panose="020B0604020202020204" pitchFamily="34" charset="0"/>
              </a:rPr>
              <a:t>(2005)</a:t>
            </a:r>
          </a:p>
          <a:p>
            <a:pPr marL="0" indent="0">
              <a:buNone/>
            </a:pPr>
            <a:r>
              <a:rPr lang="en-GB" dirty="0">
                <a:solidFill>
                  <a:schemeClr val="accent1">
                    <a:lumMod val="75000"/>
                  </a:schemeClr>
                </a:solidFill>
                <a:latin typeface="Arial" panose="020B0604020202020204" pitchFamily="34" charset="0"/>
                <a:cs typeface="Arial" panose="020B0604020202020204" pitchFamily="34" charset="0"/>
              </a:rPr>
              <a:t>Intrapersonal, Interpersonal and systematic approach…and that there is a vital fourth element, altogether more elusive and mysterious…</a:t>
            </a:r>
          </a:p>
          <a:p>
            <a:pPr marL="0" indent="0">
              <a:buNone/>
            </a:pPr>
            <a:r>
              <a:rPr lang="en-GB" dirty="0">
                <a:solidFill>
                  <a:schemeClr val="accent1">
                    <a:lumMod val="75000"/>
                  </a:schemeClr>
                </a:solidFill>
                <a:latin typeface="Arial" panose="020B0604020202020204" pitchFamily="34" charset="0"/>
                <a:cs typeface="Arial" panose="020B0604020202020204" pitchFamily="34" charset="0"/>
              </a:rPr>
              <a:t>‘components such as assumptions, perceptions, beliefs, values, emotions, prejudices, thoughts, ideas and imaginings’ …and that it is these components that…. ‘mark out one leader form another’ (2005, p.6).      </a:t>
            </a:r>
          </a:p>
        </p:txBody>
      </p:sp>
    </p:spTree>
    <p:extLst>
      <p:ext uri="{BB962C8B-B14F-4D97-AF65-F5344CB8AC3E}">
        <p14:creationId xmlns:p14="http://schemas.microsoft.com/office/powerpoint/2010/main" val="421092911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152400"/>
            <a:ext cx="8229600" cy="634082"/>
          </a:xfrm>
        </p:spPr>
        <p:txBody>
          <a:bodyPr>
            <a:normAutofit fontScale="90000"/>
          </a:bodyPr>
          <a:lstStyle/>
          <a:p>
            <a:pPr algn="ctr"/>
            <a:br>
              <a:rPr lang="en-GB" dirty="0">
                <a:latin typeface="Arial" panose="020B0604020202020204" pitchFamily="34" charset="0"/>
                <a:cs typeface="Arial" panose="020B0604020202020204" pitchFamily="34" charset="0"/>
              </a:rPr>
            </a:br>
            <a:r>
              <a:rPr lang="en-GB" sz="5300" b="1" dirty="0">
                <a:solidFill>
                  <a:schemeClr val="accent1">
                    <a:lumMod val="75000"/>
                  </a:schemeClr>
                </a:solidFill>
                <a:latin typeface="Arial" panose="020B0604020202020204" pitchFamily="34" charset="0"/>
                <a:cs typeface="Arial" panose="020B0604020202020204" pitchFamily="34" charset="0"/>
              </a:rPr>
              <a:t>Leadership and Theorists</a:t>
            </a:r>
          </a:p>
        </p:txBody>
      </p:sp>
      <p:sp>
        <p:nvSpPr>
          <p:cNvPr id="3" name="Content Placeholder 2"/>
          <p:cNvSpPr>
            <a:spLocks noGrp="1"/>
          </p:cNvSpPr>
          <p:nvPr>
            <p:ph idx="1"/>
          </p:nvPr>
        </p:nvSpPr>
        <p:spPr>
          <a:xfrm>
            <a:off x="114300" y="1219200"/>
            <a:ext cx="8915400" cy="4724400"/>
          </a:xfrm>
        </p:spPr>
        <p:txBody>
          <a:bodyPr>
            <a:noAutofit/>
          </a:bodyPr>
          <a:lstStyle/>
          <a:p>
            <a:pPr>
              <a:buFont typeface="Wingdings" panose="05000000000000000000" pitchFamily="2" charset="2"/>
              <a:buChar char="Ø"/>
            </a:pPr>
            <a:r>
              <a:rPr lang="en-GB" sz="1600" b="1" dirty="0">
                <a:solidFill>
                  <a:schemeClr val="accent1">
                    <a:lumMod val="75000"/>
                  </a:schemeClr>
                </a:solidFill>
                <a:latin typeface="Arial" panose="020B0604020202020204" pitchFamily="34" charset="0"/>
                <a:cs typeface="Arial" panose="020B0604020202020204" pitchFamily="34" charset="0"/>
              </a:rPr>
              <a:t>Erik Erikson </a:t>
            </a:r>
            <a:r>
              <a:rPr lang="en-GB" sz="1600" dirty="0">
                <a:solidFill>
                  <a:schemeClr val="accent1">
                    <a:lumMod val="75000"/>
                  </a:schemeClr>
                </a:solidFill>
                <a:latin typeface="Arial" panose="020B0604020202020204" pitchFamily="34" charset="0"/>
                <a:cs typeface="Arial" panose="020B0604020202020204" pitchFamily="34" charset="0"/>
              </a:rPr>
              <a:t>– psychosocial theory</a:t>
            </a:r>
          </a:p>
          <a:p>
            <a:pPr marL="0" indent="0">
              <a:buNone/>
            </a:pPr>
            <a:r>
              <a:rPr lang="en-GB" sz="1600" dirty="0">
                <a:solidFill>
                  <a:schemeClr val="accent1">
                    <a:lumMod val="75000"/>
                  </a:schemeClr>
                </a:solidFill>
                <a:latin typeface="Arial" panose="020B0604020202020204" pitchFamily="34" charset="0"/>
                <a:cs typeface="Arial" panose="020B0604020202020204" pitchFamily="34" charset="0"/>
              </a:rPr>
              <a:t>Having a creative and vigorous ego to adapt the environment and overcome challenges (1959)</a:t>
            </a:r>
          </a:p>
          <a:p>
            <a:pPr>
              <a:buFont typeface="Wingdings" panose="05000000000000000000" pitchFamily="2" charset="2"/>
              <a:buChar char="Ø"/>
            </a:pPr>
            <a:r>
              <a:rPr lang="en-GB" sz="1600" b="1" dirty="0">
                <a:solidFill>
                  <a:schemeClr val="accent1">
                    <a:lumMod val="75000"/>
                  </a:schemeClr>
                </a:solidFill>
                <a:latin typeface="Arial" panose="020B0604020202020204" pitchFamily="34" charset="0"/>
                <a:cs typeface="Arial" panose="020B0604020202020204" pitchFamily="34" charset="0"/>
              </a:rPr>
              <a:t>Carl Jung </a:t>
            </a:r>
            <a:r>
              <a:rPr lang="en-GB" sz="1600" dirty="0">
                <a:solidFill>
                  <a:schemeClr val="accent1">
                    <a:lumMod val="75000"/>
                  </a:schemeClr>
                </a:solidFill>
                <a:latin typeface="Arial" panose="020B0604020202020204" pitchFamily="34" charset="0"/>
                <a:cs typeface="Arial" panose="020B0604020202020204" pitchFamily="34" charset="0"/>
              </a:rPr>
              <a:t>– psychodynamics (the mind)</a:t>
            </a:r>
          </a:p>
          <a:p>
            <a:pPr marL="0" indent="0">
              <a:buNone/>
            </a:pPr>
            <a:r>
              <a:rPr lang="en-GB" sz="1600" dirty="0">
                <a:solidFill>
                  <a:schemeClr val="accent1">
                    <a:lumMod val="75000"/>
                  </a:schemeClr>
                </a:solidFill>
                <a:latin typeface="Arial" panose="020B0604020202020204" pitchFamily="34" charset="0"/>
                <a:cs typeface="Arial" panose="020B0604020202020204" pitchFamily="34" charset="0"/>
              </a:rPr>
              <a:t>Our potential is fulfilled through personal experiences…in order to achieve wholeness (1953)</a:t>
            </a:r>
          </a:p>
          <a:p>
            <a:pPr>
              <a:buFont typeface="Wingdings" panose="05000000000000000000" pitchFamily="2" charset="2"/>
              <a:buChar char="Ø"/>
            </a:pPr>
            <a:r>
              <a:rPr lang="en-GB" sz="1600" b="1" dirty="0">
                <a:solidFill>
                  <a:schemeClr val="accent1">
                    <a:lumMod val="75000"/>
                  </a:schemeClr>
                </a:solidFill>
                <a:latin typeface="Arial" panose="020B0604020202020204" pitchFamily="34" charset="0"/>
                <a:cs typeface="Arial" panose="020B0604020202020204" pitchFamily="34" charset="0"/>
              </a:rPr>
              <a:t>Abraham Maslow- </a:t>
            </a:r>
            <a:r>
              <a:rPr lang="en-GB" sz="1600" dirty="0">
                <a:solidFill>
                  <a:schemeClr val="accent1">
                    <a:lumMod val="75000"/>
                  </a:schemeClr>
                </a:solidFill>
                <a:latin typeface="Arial" panose="020B0604020202020204" pitchFamily="34" charset="0"/>
                <a:cs typeface="Arial" panose="020B0604020202020204" pitchFamily="34" charset="0"/>
              </a:rPr>
              <a:t>hierarchy of needs (1954)</a:t>
            </a:r>
          </a:p>
          <a:p>
            <a:pPr marL="0" indent="0">
              <a:buNone/>
            </a:pPr>
            <a:r>
              <a:rPr lang="en-GB" sz="1600" dirty="0">
                <a:solidFill>
                  <a:schemeClr val="accent1">
                    <a:lumMod val="75000"/>
                  </a:schemeClr>
                </a:solidFill>
                <a:latin typeface="Arial" panose="020B0604020202020204" pitchFamily="34" charset="0"/>
                <a:cs typeface="Arial" panose="020B0604020202020204" pitchFamily="34" charset="0"/>
              </a:rPr>
              <a:t>Stages through life where each of our basic needs are met or not</a:t>
            </a:r>
          </a:p>
          <a:p>
            <a:pPr>
              <a:buFont typeface="Wingdings" panose="05000000000000000000" pitchFamily="2" charset="2"/>
              <a:buChar char="Ø"/>
            </a:pPr>
            <a:r>
              <a:rPr lang="en-GB" sz="1600" b="1" dirty="0">
                <a:solidFill>
                  <a:schemeClr val="accent1">
                    <a:lumMod val="75000"/>
                  </a:schemeClr>
                </a:solidFill>
                <a:latin typeface="Arial" panose="020B0604020202020204" pitchFamily="34" charset="0"/>
                <a:cs typeface="Arial" panose="020B0604020202020204" pitchFamily="34" charset="0"/>
              </a:rPr>
              <a:t>Carl Rogers  </a:t>
            </a:r>
            <a:r>
              <a:rPr lang="en-GB" sz="1600" dirty="0">
                <a:solidFill>
                  <a:schemeClr val="accent1">
                    <a:lumMod val="75000"/>
                  </a:schemeClr>
                </a:solidFill>
                <a:latin typeface="Arial" panose="020B0604020202020204" pitchFamily="34" charset="0"/>
                <a:cs typeface="Arial" panose="020B0604020202020204" pitchFamily="34" charset="0"/>
              </a:rPr>
              <a:t>- ‘sense of self’ (1951)</a:t>
            </a:r>
          </a:p>
          <a:p>
            <a:pPr marL="0" indent="0">
              <a:buNone/>
            </a:pPr>
            <a:r>
              <a:rPr lang="en-GB" sz="1600" dirty="0">
                <a:solidFill>
                  <a:schemeClr val="accent1">
                    <a:lumMod val="75000"/>
                  </a:schemeClr>
                </a:solidFill>
                <a:latin typeface="Arial" panose="020B0604020202020204" pitchFamily="34" charset="0"/>
                <a:cs typeface="Arial" panose="020B0604020202020204" pitchFamily="34" charset="0"/>
              </a:rPr>
              <a:t>Basic need to fulfil your highest potential. Belief that we have the capacity and strength to determine the direction of our journeys through life.  </a:t>
            </a:r>
          </a:p>
          <a:p>
            <a:pPr>
              <a:buFont typeface="Wingdings" panose="05000000000000000000" pitchFamily="2" charset="2"/>
              <a:buChar char="Ø"/>
            </a:pPr>
            <a:r>
              <a:rPr lang="en-GB" sz="1600" b="1" dirty="0">
                <a:solidFill>
                  <a:schemeClr val="accent1">
                    <a:lumMod val="75000"/>
                  </a:schemeClr>
                </a:solidFill>
                <a:latin typeface="Arial" panose="020B0604020202020204" pitchFamily="34" charset="0"/>
                <a:cs typeface="Arial" panose="020B0604020202020204" pitchFamily="34" charset="0"/>
              </a:rPr>
              <a:t>Alfred Adler </a:t>
            </a:r>
            <a:r>
              <a:rPr lang="en-GB" sz="1600" dirty="0">
                <a:solidFill>
                  <a:schemeClr val="accent1">
                    <a:lumMod val="75000"/>
                  </a:schemeClr>
                </a:solidFill>
                <a:latin typeface="Arial" panose="020B0604020202020204" pitchFamily="34" charset="0"/>
                <a:cs typeface="Arial" panose="020B0604020202020204" pitchFamily="34" charset="0"/>
              </a:rPr>
              <a:t>– ‘individual psychology (1910)</a:t>
            </a:r>
          </a:p>
          <a:p>
            <a:pPr marL="0" indent="0">
              <a:buNone/>
            </a:pPr>
            <a:r>
              <a:rPr lang="en-GB" sz="1600" dirty="0">
                <a:solidFill>
                  <a:schemeClr val="accent1">
                    <a:lumMod val="75000"/>
                  </a:schemeClr>
                </a:solidFill>
                <a:latin typeface="Arial" panose="020B0604020202020204" pitchFamily="34" charset="0"/>
                <a:cs typeface="Arial" panose="020B0604020202020204" pitchFamily="34" charset="0"/>
              </a:rPr>
              <a:t>Safeguarding the self ego, self-esteem, overcome inferiority, strive for perfection, superiority and an ideal self…the ‘search  for glory.’  </a:t>
            </a:r>
          </a:p>
          <a:p>
            <a:pPr marL="0" indent="0" algn="r">
              <a:buNone/>
            </a:pPr>
            <a:r>
              <a:rPr lang="en-GB" sz="1600" dirty="0">
                <a:solidFill>
                  <a:schemeClr val="accent1">
                    <a:lumMod val="75000"/>
                  </a:schemeClr>
                </a:solidFill>
              </a:rPr>
              <a:t>John, (2019, cited in Walley et al., 2019)      </a:t>
            </a:r>
          </a:p>
        </p:txBody>
      </p:sp>
    </p:spTree>
    <p:extLst>
      <p:ext uri="{BB962C8B-B14F-4D97-AF65-F5344CB8AC3E}">
        <p14:creationId xmlns:p14="http://schemas.microsoft.com/office/powerpoint/2010/main" val="150317243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7AC7A8-798A-D563-942B-E7E847DFA80B}"/>
              </a:ext>
            </a:extLst>
          </p:cNvPr>
          <p:cNvSpPr>
            <a:spLocks noGrp="1"/>
          </p:cNvSpPr>
          <p:nvPr>
            <p:ph type="title"/>
          </p:nvPr>
        </p:nvSpPr>
        <p:spPr/>
        <p:txBody>
          <a:bodyPr>
            <a:normAutofit fontScale="90000"/>
          </a:bodyPr>
          <a:lstStyle/>
          <a:p>
            <a:pPr algn="ctr"/>
            <a:br>
              <a:rPr lang="en-GB" sz="4800" b="1" dirty="0">
                <a:latin typeface="Arial" panose="020B0604020202020204" pitchFamily="34" charset="0"/>
                <a:cs typeface="Arial" panose="020B0604020202020204" pitchFamily="34" charset="0"/>
              </a:rPr>
            </a:br>
            <a:r>
              <a:rPr lang="en-GB" sz="4800" b="1" dirty="0">
                <a:solidFill>
                  <a:schemeClr val="accent1">
                    <a:lumMod val="75000"/>
                  </a:schemeClr>
                </a:solidFill>
                <a:latin typeface="Arial" panose="020B0604020202020204" pitchFamily="34" charset="0"/>
                <a:cs typeface="Arial" panose="020B0604020202020204" pitchFamily="34" charset="0"/>
              </a:rPr>
              <a:t>The essence of Leadership</a:t>
            </a:r>
          </a:p>
        </p:txBody>
      </p:sp>
      <p:sp>
        <p:nvSpPr>
          <p:cNvPr id="4" name="Content Placeholder 3">
            <a:extLst>
              <a:ext uri="{FF2B5EF4-FFF2-40B4-BE49-F238E27FC236}">
                <a16:creationId xmlns:a16="http://schemas.microsoft.com/office/drawing/2014/main" id="{8F0B00BE-207F-63E4-C5FC-33D3ED4A504D}"/>
              </a:ext>
            </a:extLst>
          </p:cNvPr>
          <p:cNvSpPr>
            <a:spLocks noGrp="1"/>
          </p:cNvSpPr>
          <p:nvPr>
            <p:ph sz="half" idx="2"/>
          </p:nvPr>
        </p:nvSpPr>
        <p:spPr>
          <a:xfrm>
            <a:off x="628650" y="1905000"/>
            <a:ext cx="4343400" cy="3809862"/>
          </a:xfrm>
        </p:spPr>
        <p:txBody>
          <a:bodyPr>
            <a:noAutofit/>
          </a:bodyPr>
          <a:lstStyle/>
          <a:p>
            <a:r>
              <a:rPr lang="en-GB" sz="2400" dirty="0">
                <a:solidFill>
                  <a:schemeClr val="accent1">
                    <a:lumMod val="75000"/>
                  </a:schemeClr>
                </a:solidFill>
                <a:latin typeface="Arial" panose="020B0604020202020204" pitchFamily="34" charset="0"/>
                <a:cs typeface="Arial" panose="020B0604020202020204" pitchFamily="34" charset="0"/>
              </a:rPr>
              <a:t>Ability to influence others</a:t>
            </a:r>
          </a:p>
          <a:p>
            <a:r>
              <a:rPr lang="en-GB" sz="2400" dirty="0">
                <a:solidFill>
                  <a:schemeClr val="accent1">
                    <a:lumMod val="75000"/>
                  </a:schemeClr>
                </a:solidFill>
                <a:latin typeface="Arial" panose="020B0604020202020204" pitchFamily="34" charset="0"/>
                <a:cs typeface="Arial" panose="020B0604020202020204" pitchFamily="34" charset="0"/>
              </a:rPr>
              <a:t>Use this influence to achieve change with the objective of achieving a goal</a:t>
            </a:r>
          </a:p>
          <a:p>
            <a:r>
              <a:rPr lang="en-GB" sz="2400" dirty="0">
                <a:solidFill>
                  <a:schemeClr val="accent1">
                    <a:lumMod val="75000"/>
                  </a:schemeClr>
                </a:solidFill>
                <a:latin typeface="Arial" panose="020B0604020202020204" pitchFamily="34" charset="0"/>
                <a:cs typeface="Arial" panose="020B0604020202020204" pitchFamily="34" charset="0"/>
              </a:rPr>
              <a:t>The person influencing (the leader) possesses certain qualities</a:t>
            </a:r>
          </a:p>
          <a:p>
            <a:r>
              <a:rPr lang="en-GB" sz="2400" dirty="0">
                <a:solidFill>
                  <a:schemeClr val="accent1">
                    <a:lumMod val="75000"/>
                  </a:schemeClr>
                </a:solidFill>
                <a:latin typeface="Arial" panose="020B0604020202020204" pitchFamily="34" charset="0"/>
                <a:cs typeface="Arial" panose="020B0604020202020204" pitchFamily="34" charset="0"/>
              </a:rPr>
              <a:t>Leadership is a group process and involves interactions</a:t>
            </a:r>
          </a:p>
        </p:txBody>
      </p:sp>
    </p:spTree>
    <p:extLst>
      <p:ext uri="{BB962C8B-B14F-4D97-AF65-F5344CB8AC3E}">
        <p14:creationId xmlns:p14="http://schemas.microsoft.com/office/powerpoint/2010/main" val="83630518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750" y="365126"/>
            <a:ext cx="8229600" cy="975641"/>
          </a:xfrm>
        </p:spPr>
        <p:txBody>
          <a:bodyPr>
            <a:noAutofit/>
          </a:bodyPr>
          <a:lstStyle/>
          <a:p>
            <a:pPr algn="ctr"/>
            <a:br>
              <a:rPr lang="en-GB" sz="4800" b="1" dirty="0">
                <a:latin typeface="Arial" panose="020B0604020202020204" pitchFamily="34" charset="0"/>
                <a:cs typeface="Arial" panose="020B0604020202020204" pitchFamily="34" charset="0"/>
              </a:rPr>
            </a:br>
            <a:r>
              <a:rPr lang="en-GB" sz="4800" b="1" dirty="0">
                <a:solidFill>
                  <a:schemeClr val="accent1">
                    <a:lumMod val="75000"/>
                  </a:schemeClr>
                </a:solidFill>
                <a:latin typeface="Arial" panose="020B0604020202020204" pitchFamily="34" charset="0"/>
                <a:cs typeface="Arial" panose="020B0604020202020204" pitchFamily="34" charset="0"/>
              </a:rPr>
              <a:t>The ‘power’ of leadership</a:t>
            </a:r>
          </a:p>
        </p:txBody>
      </p:sp>
      <p:sp>
        <p:nvSpPr>
          <p:cNvPr id="3" name="Content Placeholder 2"/>
          <p:cNvSpPr>
            <a:spLocks noGrp="1"/>
          </p:cNvSpPr>
          <p:nvPr>
            <p:ph idx="1"/>
          </p:nvPr>
        </p:nvSpPr>
        <p:spPr>
          <a:xfrm>
            <a:off x="114300" y="1600200"/>
            <a:ext cx="8915400" cy="3917032"/>
          </a:xfrm>
        </p:spPr>
        <p:txBody>
          <a:bodyPr>
            <a:noAutofit/>
          </a:bodyPr>
          <a:lstStyle/>
          <a:p>
            <a:pPr marL="0" indent="0">
              <a:spcBef>
                <a:spcPts val="0"/>
              </a:spcBef>
              <a:buNone/>
            </a:pPr>
            <a:r>
              <a:rPr lang="en-GB" sz="2400" i="1" dirty="0">
                <a:solidFill>
                  <a:schemeClr val="accent1">
                    <a:lumMod val="75000"/>
                  </a:schemeClr>
                </a:solidFill>
                <a:latin typeface="Arial" panose="020B0604020202020204" pitchFamily="34" charset="0"/>
                <a:cs typeface="Arial" panose="020B0604020202020204" pitchFamily="34" charset="0"/>
              </a:rPr>
              <a:t>Is this a position of power?</a:t>
            </a:r>
          </a:p>
          <a:p>
            <a:pPr marL="0" indent="0">
              <a:spcBef>
                <a:spcPts val="0"/>
              </a:spcBef>
              <a:buNone/>
            </a:pPr>
            <a:endParaRPr lang="en-GB" sz="2400" i="1" dirty="0">
              <a:solidFill>
                <a:schemeClr val="accent1">
                  <a:lumMod val="75000"/>
                </a:schemeClr>
              </a:solidFill>
              <a:latin typeface="Arial" panose="020B0604020202020204" pitchFamily="34" charset="0"/>
              <a:cs typeface="Arial" panose="020B0604020202020204" pitchFamily="34" charset="0"/>
            </a:endParaRPr>
          </a:p>
          <a:p>
            <a:pPr marL="0" indent="0">
              <a:spcBef>
                <a:spcPts val="0"/>
              </a:spcBef>
              <a:buNone/>
            </a:pPr>
            <a:r>
              <a:rPr lang="en-GB" sz="2400" i="1" dirty="0">
                <a:solidFill>
                  <a:schemeClr val="accent1">
                    <a:lumMod val="75000"/>
                  </a:schemeClr>
                </a:solidFill>
                <a:latin typeface="Arial" panose="020B0604020202020204" pitchFamily="34" charset="0"/>
                <a:cs typeface="Arial" panose="020B0604020202020204" pitchFamily="34" charset="0"/>
              </a:rPr>
              <a:t>Should this be a position of power?</a:t>
            </a:r>
          </a:p>
          <a:p>
            <a:pPr marL="0" indent="0">
              <a:spcBef>
                <a:spcPts val="0"/>
              </a:spcBef>
              <a:buNone/>
            </a:pPr>
            <a:endParaRPr lang="en-GB" sz="2400" dirty="0">
              <a:latin typeface="Arial" panose="020B0604020202020204" pitchFamily="34" charset="0"/>
              <a:cs typeface="Arial" panose="020B0604020202020204" pitchFamily="34" charset="0"/>
            </a:endParaRPr>
          </a:p>
          <a:p>
            <a:pPr marL="0" indent="0">
              <a:spcBef>
                <a:spcPts val="0"/>
              </a:spcBef>
              <a:buNone/>
            </a:pPr>
            <a:r>
              <a:rPr lang="en-GB" sz="2400" dirty="0">
                <a:solidFill>
                  <a:schemeClr val="accent1">
                    <a:lumMod val="75000"/>
                  </a:schemeClr>
                </a:solidFill>
                <a:latin typeface="Arial" panose="020B0604020202020204" pitchFamily="34" charset="0"/>
                <a:cs typeface="Arial" panose="020B0604020202020204" pitchFamily="34" charset="0"/>
              </a:rPr>
              <a:t>‘The concept of power is related to leadership because it is part of the influence process. Power is the capacity or potential to influence. People have power when they have the ability to affect others’ beliefs, attitudes and courses of action…therefore power is the resource that leaders draw upon to effect change in us’  </a:t>
            </a:r>
            <a:r>
              <a:rPr lang="en-GB" sz="2400" dirty="0">
                <a:latin typeface="Arial" panose="020B0604020202020204" pitchFamily="34" charset="0"/>
                <a:cs typeface="Arial" panose="020B0604020202020204" pitchFamily="34" charset="0"/>
              </a:rPr>
              <a:t>(</a:t>
            </a:r>
            <a:r>
              <a:rPr lang="en-GB" sz="2400" dirty="0" err="1">
                <a:latin typeface="Arial" panose="020B0604020202020204" pitchFamily="34" charset="0"/>
                <a:cs typeface="Arial" panose="020B0604020202020204" pitchFamily="34" charset="0"/>
              </a:rPr>
              <a:t>Northouse</a:t>
            </a:r>
            <a:r>
              <a:rPr lang="en-GB" sz="2400" dirty="0">
                <a:latin typeface="Arial" panose="020B0604020202020204" pitchFamily="34" charset="0"/>
                <a:cs typeface="Arial" panose="020B0604020202020204" pitchFamily="34" charset="0"/>
              </a:rPr>
              <a:t>, 2010, p.7).</a:t>
            </a:r>
          </a:p>
        </p:txBody>
      </p:sp>
    </p:spTree>
    <p:extLst>
      <p:ext uri="{BB962C8B-B14F-4D97-AF65-F5344CB8AC3E}">
        <p14:creationId xmlns:p14="http://schemas.microsoft.com/office/powerpoint/2010/main" val="78936362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65126"/>
            <a:ext cx="9067800" cy="1325563"/>
          </a:xfrm>
        </p:spPr>
        <p:txBody>
          <a:bodyPr>
            <a:noAutofit/>
          </a:bodyPr>
          <a:lstStyle/>
          <a:p>
            <a:pPr algn="ctr"/>
            <a:br>
              <a:rPr lang="en-GB" altLang="en-US" sz="4800" b="1" dirty="0">
                <a:latin typeface="Arial" panose="020B0604020202020204" pitchFamily="34" charset="0"/>
                <a:cs typeface="Arial" panose="020B0604020202020204" pitchFamily="34" charset="0"/>
              </a:rPr>
            </a:br>
            <a:r>
              <a:rPr lang="en-GB" altLang="en-US" sz="4800" b="1" dirty="0">
                <a:solidFill>
                  <a:schemeClr val="accent1">
                    <a:lumMod val="75000"/>
                  </a:schemeClr>
                </a:solidFill>
                <a:latin typeface="Arial" panose="020B0604020202020204" pitchFamily="34" charset="0"/>
                <a:cs typeface="Arial" panose="020B0604020202020204" pitchFamily="34" charset="0"/>
              </a:rPr>
              <a:t>Effective leaders/ managers</a:t>
            </a:r>
            <a:endParaRPr lang="en-GB" sz="4800" b="1" dirty="0">
              <a:solidFill>
                <a:schemeClr val="accent1">
                  <a:lumMod val="75000"/>
                </a:schemeClr>
              </a:solidFill>
              <a:latin typeface="Arial" panose="020B0604020202020204" pitchFamily="34" charset="0"/>
              <a:cs typeface="Arial" panose="020B0604020202020204" pitchFamily="34" charset="0"/>
            </a:endParaRPr>
          </a:p>
        </p:txBody>
      </p:sp>
      <p:sp>
        <p:nvSpPr>
          <p:cNvPr id="4" name="Content Placeholder 3"/>
          <p:cNvSpPr>
            <a:spLocks noGrp="1"/>
          </p:cNvSpPr>
          <p:nvPr>
            <p:ph sz="half" idx="2"/>
          </p:nvPr>
        </p:nvSpPr>
        <p:spPr>
          <a:xfrm>
            <a:off x="609600" y="1905000"/>
            <a:ext cx="4114800" cy="3836641"/>
          </a:xfrm>
        </p:spPr>
        <p:txBody>
          <a:bodyPr>
            <a:normAutofit fontScale="77500" lnSpcReduction="20000"/>
          </a:bodyPr>
          <a:lstStyle/>
          <a:p>
            <a:pPr>
              <a:lnSpc>
                <a:spcPct val="80000"/>
              </a:lnSpc>
            </a:pPr>
            <a:r>
              <a:rPr lang="en-GB" altLang="en-US" dirty="0">
                <a:solidFill>
                  <a:schemeClr val="accent1">
                    <a:lumMod val="75000"/>
                  </a:schemeClr>
                </a:solidFill>
                <a:latin typeface="Arial" panose="020B0604020202020204" pitchFamily="34" charset="0"/>
                <a:cs typeface="Arial" panose="020B0604020202020204" pitchFamily="34" charset="0"/>
              </a:rPr>
              <a:t>The aim is to develop a high-quality service by including stakeholders in development issues and delegating responsibilities to staff</a:t>
            </a:r>
          </a:p>
          <a:p>
            <a:pPr>
              <a:lnSpc>
                <a:spcPct val="80000"/>
              </a:lnSpc>
            </a:pPr>
            <a:endParaRPr lang="en-GB" altLang="en-US" dirty="0">
              <a:solidFill>
                <a:schemeClr val="accent1">
                  <a:lumMod val="75000"/>
                </a:schemeClr>
              </a:solidFill>
              <a:latin typeface="Arial" panose="020B0604020202020204" pitchFamily="34" charset="0"/>
              <a:cs typeface="Arial" panose="020B0604020202020204" pitchFamily="34" charset="0"/>
            </a:endParaRPr>
          </a:p>
          <a:p>
            <a:pPr>
              <a:lnSpc>
                <a:spcPct val="80000"/>
              </a:lnSpc>
            </a:pPr>
            <a:r>
              <a:rPr lang="en-GB" altLang="en-US" dirty="0">
                <a:solidFill>
                  <a:schemeClr val="accent1">
                    <a:lumMod val="75000"/>
                  </a:schemeClr>
                </a:solidFill>
                <a:latin typeface="Arial" panose="020B0604020202020204" pitchFamily="34" charset="0"/>
                <a:cs typeface="Arial" panose="020B0604020202020204" pitchFamily="34" charset="0"/>
              </a:rPr>
              <a:t>Take responsibility</a:t>
            </a:r>
          </a:p>
          <a:p>
            <a:pPr>
              <a:lnSpc>
                <a:spcPct val="80000"/>
              </a:lnSpc>
            </a:pPr>
            <a:endParaRPr lang="en-GB" altLang="en-US" dirty="0">
              <a:solidFill>
                <a:schemeClr val="accent1">
                  <a:lumMod val="75000"/>
                </a:schemeClr>
              </a:solidFill>
              <a:latin typeface="Arial" panose="020B0604020202020204" pitchFamily="34" charset="0"/>
              <a:cs typeface="Arial" panose="020B0604020202020204" pitchFamily="34" charset="0"/>
            </a:endParaRPr>
          </a:p>
          <a:p>
            <a:pPr>
              <a:lnSpc>
                <a:spcPct val="80000"/>
              </a:lnSpc>
            </a:pPr>
            <a:r>
              <a:rPr lang="en-GB" altLang="en-US" dirty="0">
                <a:solidFill>
                  <a:schemeClr val="accent1">
                    <a:lumMod val="75000"/>
                  </a:schemeClr>
                </a:solidFill>
                <a:latin typeface="Arial" panose="020B0604020202020204" pitchFamily="34" charset="0"/>
                <a:cs typeface="Arial" panose="020B0604020202020204" pitchFamily="34" charset="0"/>
              </a:rPr>
              <a:t>Communicate the team’s achievements</a:t>
            </a:r>
          </a:p>
          <a:p>
            <a:pPr>
              <a:lnSpc>
                <a:spcPct val="80000"/>
              </a:lnSpc>
            </a:pPr>
            <a:endParaRPr lang="en-GB" altLang="en-US" dirty="0">
              <a:solidFill>
                <a:schemeClr val="accent1">
                  <a:lumMod val="75000"/>
                </a:schemeClr>
              </a:solidFill>
              <a:latin typeface="Arial" panose="020B0604020202020204" pitchFamily="34" charset="0"/>
              <a:cs typeface="Arial" panose="020B0604020202020204" pitchFamily="34" charset="0"/>
            </a:endParaRPr>
          </a:p>
          <a:p>
            <a:pPr>
              <a:lnSpc>
                <a:spcPct val="80000"/>
              </a:lnSpc>
            </a:pPr>
            <a:r>
              <a:rPr lang="en-GB" altLang="en-US" dirty="0">
                <a:solidFill>
                  <a:schemeClr val="accent1">
                    <a:lumMod val="75000"/>
                  </a:schemeClr>
                </a:solidFill>
                <a:latin typeface="Arial" panose="020B0604020202020204" pitchFamily="34" charset="0"/>
                <a:cs typeface="Arial" panose="020B0604020202020204" pitchFamily="34" charset="0"/>
              </a:rPr>
              <a:t>Encourage the development of individuals to improve performance and self-esteem </a:t>
            </a:r>
          </a:p>
          <a:p>
            <a:endParaRPr lang="en-GB" dirty="0"/>
          </a:p>
        </p:txBody>
      </p:sp>
    </p:spTree>
    <p:extLst>
      <p:ext uri="{BB962C8B-B14F-4D97-AF65-F5344CB8AC3E}">
        <p14:creationId xmlns:p14="http://schemas.microsoft.com/office/powerpoint/2010/main" val="232606655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28600" y="269495"/>
            <a:ext cx="8591550" cy="1325563"/>
          </a:xfrm>
        </p:spPr>
        <p:txBody>
          <a:bodyPr>
            <a:noAutofit/>
          </a:bodyPr>
          <a:lstStyle/>
          <a:p>
            <a:pPr algn="ctr"/>
            <a:br>
              <a:rPr lang="en-GB" altLang="en-US" sz="4800" b="1" dirty="0">
                <a:latin typeface="Arial" panose="020B0604020202020204" pitchFamily="34" charset="0"/>
                <a:cs typeface="Arial" panose="020B0604020202020204" pitchFamily="34" charset="0"/>
              </a:rPr>
            </a:br>
            <a:r>
              <a:rPr lang="en-GB" altLang="en-US" sz="4800" b="1" dirty="0">
                <a:solidFill>
                  <a:schemeClr val="accent1">
                    <a:lumMod val="75000"/>
                  </a:schemeClr>
                </a:solidFill>
                <a:latin typeface="Arial" panose="020B0604020202020204" pitchFamily="34" charset="0"/>
                <a:cs typeface="Arial" panose="020B0604020202020204" pitchFamily="34" charset="0"/>
              </a:rPr>
              <a:t>Effective leaders/ managers</a:t>
            </a:r>
            <a:endParaRPr lang="en-GB" sz="4800" b="1" dirty="0">
              <a:solidFill>
                <a:schemeClr val="accent1">
                  <a:lumMod val="75000"/>
                </a:schemeClr>
              </a:solidFill>
              <a:latin typeface="Arial" panose="020B0604020202020204" pitchFamily="34" charset="0"/>
              <a:cs typeface="Arial" panose="020B0604020202020204" pitchFamily="34" charset="0"/>
            </a:endParaRPr>
          </a:p>
        </p:txBody>
      </p:sp>
      <p:sp>
        <p:nvSpPr>
          <p:cNvPr id="6" name="Content Placeholder 5"/>
          <p:cNvSpPr>
            <a:spLocks noGrp="1"/>
          </p:cNvSpPr>
          <p:nvPr>
            <p:ph sz="half" idx="4294967295"/>
          </p:nvPr>
        </p:nvSpPr>
        <p:spPr>
          <a:xfrm>
            <a:off x="533400" y="1905000"/>
            <a:ext cx="4244975" cy="4235450"/>
          </a:xfrm>
        </p:spPr>
        <p:txBody>
          <a:bodyPr>
            <a:normAutofit/>
          </a:bodyPr>
          <a:lstStyle/>
          <a:p>
            <a:r>
              <a:rPr lang="en-GB" altLang="en-US" sz="2400" dirty="0">
                <a:solidFill>
                  <a:schemeClr val="accent1">
                    <a:lumMod val="75000"/>
                  </a:schemeClr>
                </a:solidFill>
                <a:latin typeface="Arial" panose="020B0604020202020204" pitchFamily="34" charset="0"/>
                <a:cs typeface="Arial" panose="020B0604020202020204" pitchFamily="34" charset="0"/>
              </a:rPr>
              <a:t>Are adaptable – responsive and brave enough to try new methods</a:t>
            </a:r>
          </a:p>
          <a:p>
            <a:r>
              <a:rPr lang="en-GB" altLang="en-US" sz="2400" dirty="0">
                <a:solidFill>
                  <a:schemeClr val="accent1">
                    <a:lumMod val="75000"/>
                  </a:schemeClr>
                </a:solidFill>
                <a:latin typeface="Arial" panose="020B0604020202020204" pitchFamily="34" charset="0"/>
                <a:cs typeface="Arial" panose="020B0604020202020204" pitchFamily="34" charset="0"/>
              </a:rPr>
              <a:t>Lead by example</a:t>
            </a:r>
          </a:p>
          <a:p>
            <a:r>
              <a:rPr lang="en-GB" altLang="en-US" sz="2400" dirty="0">
                <a:solidFill>
                  <a:schemeClr val="accent1">
                    <a:lumMod val="75000"/>
                  </a:schemeClr>
                </a:solidFill>
                <a:latin typeface="Arial" panose="020B0604020202020204" pitchFamily="34" charset="0"/>
                <a:cs typeface="Arial" panose="020B0604020202020204" pitchFamily="34" charset="0"/>
              </a:rPr>
              <a:t>Communicate well and are approachable</a:t>
            </a:r>
          </a:p>
          <a:p>
            <a:r>
              <a:rPr lang="en-GB" altLang="en-US" sz="2400" dirty="0">
                <a:solidFill>
                  <a:schemeClr val="accent1">
                    <a:lumMod val="75000"/>
                  </a:schemeClr>
                </a:solidFill>
                <a:latin typeface="Arial" panose="020B0604020202020204" pitchFamily="34" charset="0"/>
                <a:cs typeface="Arial" panose="020B0604020202020204" pitchFamily="34" charset="0"/>
              </a:rPr>
              <a:t>They do not label staff – will focus on issues not person and </a:t>
            </a:r>
            <a:r>
              <a:rPr lang="en-GB" altLang="en-US" sz="2400" b="1" dirty="0">
                <a:solidFill>
                  <a:schemeClr val="accent1">
                    <a:lumMod val="75000"/>
                  </a:schemeClr>
                </a:solidFill>
                <a:latin typeface="Arial" panose="020B0604020202020204" pitchFamily="34" charset="0"/>
                <a:cs typeface="Arial" panose="020B0604020202020204" pitchFamily="34" charset="0"/>
              </a:rPr>
              <a:t>respect confidentiality.</a:t>
            </a:r>
          </a:p>
          <a:p>
            <a:endParaRPr lang="en-GB" altLang="en-US" dirty="0">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296591869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FDAA7E-2DD2-416C-6D56-C527A8B19E69}"/>
              </a:ext>
            </a:extLst>
          </p:cNvPr>
          <p:cNvSpPr>
            <a:spLocks noGrp="1"/>
          </p:cNvSpPr>
          <p:nvPr>
            <p:ph type="title"/>
          </p:nvPr>
        </p:nvSpPr>
        <p:spPr/>
        <p:txBody>
          <a:bodyPr>
            <a:normAutofit fontScale="90000"/>
          </a:bodyPr>
          <a:lstStyle/>
          <a:p>
            <a:pPr algn="ctr"/>
            <a:br>
              <a:rPr lang="en-GB" sz="4800" b="1" dirty="0">
                <a:solidFill>
                  <a:schemeClr val="accent1">
                    <a:lumMod val="75000"/>
                  </a:schemeClr>
                </a:solidFill>
                <a:latin typeface="Arial" panose="020B0604020202020204" pitchFamily="34" charset="0"/>
                <a:cs typeface="Arial" panose="020B0604020202020204" pitchFamily="34" charset="0"/>
              </a:rPr>
            </a:br>
            <a:r>
              <a:rPr lang="en-GB" sz="4800" b="1" dirty="0">
                <a:solidFill>
                  <a:schemeClr val="accent1">
                    <a:lumMod val="75000"/>
                  </a:schemeClr>
                </a:solidFill>
                <a:latin typeface="Arial" panose="020B0604020202020204" pitchFamily="34" charset="0"/>
                <a:cs typeface="Arial" panose="020B0604020202020204" pitchFamily="34" charset="0"/>
              </a:rPr>
              <a:t>Formal/ Informal Leadership</a:t>
            </a:r>
          </a:p>
        </p:txBody>
      </p:sp>
      <p:sp>
        <p:nvSpPr>
          <p:cNvPr id="3" name="Content Placeholder 2">
            <a:extLst>
              <a:ext uri="{FF2B5EF4-FFF2-40B4-BE49-F238E27FC236}">
                <a16:creationId xmlns:a16="http://schemas.microsoft.com/office/drawing/2014/main" id="{E17DE018-40D5-B968-A436-2DB912C19C0A}"/>
              </a:ext>
            </a:extLst>
          </p:cNvPr>
          <p:cNvSpPr>
            <a:spLocks noGrp="1"/>
          </p:cNvSpPr>
          <p:nvPr>
            <p:ph idx="1"/>
          </p:nvPr>
        </p:nvSpPr>
        <p:spPr>
          <a:xfrm>
            <a:off x="990600" y="2057399"/>
            <a:ext cx="4400550" cy="3640897"/>
          </a:xfrm>
        </p:spPr>
        <p:txBody>
          <a:bodyPr>
            <a:normAutofit lnSpcReduction="10000"/>
          </a:bodyPr>
          <a:lstStyle/>
          <a:p>
            <a:pPr marL="0" indent="0">
              <a:buNone/>
            </a:pPr>
            <a:r>
              <a:rPr lang="en-GB" b="1" dirty="0">
                <a:solidFill>
                  <a:schemeClr val="accent1">
                    <a:lumMod val="75000"/>
                  </a:schemeClr>
                </a:solidFill>
                <a:latin typeface="Arial" panose="020B0604020202020204" pitchFamily="34" charset="0"/>
                <a:cs typeface="Arial" panose="020B0604020202020204" pitchFamily="34" charset="0"/>
              </a:rPr>
              <a:t>Formal leadership</a:t>
            </a:r>
          </a:p>
          <a:p>
            <a:r>
              <a:rPr lang="en-GB" dirty="0">
                <a:solidFill>
                  <a:schemeClr val="accent1">
                    <a:lumMod val="75000"/>
                  </a:schemeClr>
                </a:solidFill>
                <a:latin typeface="Arial" panose="020B0604020202020204" pitchFamily="34" charset="0"/>
                <a:cs typeface="Arial" panose="020B0604020202020204" pitchFamily="34" charset="0"/>
              </a:rPr>
              <a:t>Leads by exercising formal authority</a:t>
            </a:r>
          </a:p>
          <a:p>
            <a:pPr marL="0" indent="0">
              <a:buNone/>
            </a:pPr>
            <a:endParaRPr lang="en-GB" dirty="0">
              <a:solidFill>
                <a:schemeClr val="accent1">
                  <a:lumMod val="75000"/>
                </a:schemeClr>
              </a:solidFill>
              <a:latin typeface="Arial" panose="020B0604020202020204" pitchFamily="34" charset="0"/>
              <a:cs typeface="Arial" panose="020B0604020202020204" pitchFamily="34" charset="0"/>
            </a:endParaRPr>
          </a:p>
          <a:p>
            <a:pPr marL="0" indent="0">
              <a:buNone/>
            </a:pPr>
            <a:r>
              <a:rPr lang="en-GB" b="1" dirty="0">
                <a:solidFill>
                  <a:schemeClr val="accent1">
                    <a:lumMod val="75000"/>
                  </a:schemeClr>
                </a:solidFill>
                <a:latin typeface="Arial" panose="020B0604020202020204" pitchFamily="34" charset="0"/>
                <a:cs typeface="Arial" panose="020B0604020202020204" pitchFamily="34" charset="0"/>
              </a:rPr>
              <a:t>Informal leadership</a:t>
            </a:r>
          </a:p>
          <a:p>
            <a:r>
              <a:rPr lang="en-GB" dirty="0">
                <a:solidFill>
                  <a:schemeClr val="accent1">
                    <a:lumMod val="75000"/>
                  </a:schemeClr>
                </a:solidFill>
                <a:latin typeface="Arial" panose="020B0604020202020204" pitchFamily="34" charset="0"/>
                <a:cs typeface="Arial" panose="020B0604020202020204" pitchFamily="34" charset="0"/>
              </a:rPr>
              <a:t>When a person without formal authority is influential</a:t>
            </a:r>
          </a:p>
          <a:p>
            <a:pPr marL="0" indent="0">
              <a:buNone/>
            </a:pPr>
            <a:endParaRPr lang="en-GB" dirty="0"/>
          </a:p>
        </p:txBody>
      </p:sp>
      <p:sp>
        <p:nvSpPr>
          <p:cNvPr id="5" name="TextBox 4">
            <a:extLst>
              <a:ext uri="{FF2B5EF4-FFF2-40B4-BE49-F238E27FC236}">
                <a16:creationId xmlns:a16="http://schemas.microsoft.com/office/drawing/2014/main" id="{B1E13903-251E-A6D4-6DE9-C0ADA087F06D}"/>
              </a:ext>
            </a:extLst>
          </p:cNvPr>
          <p:cNvSpPr txBox="1"/>
          <p:nvPr/>
        </p:nvSpPr>
        <p:spPr>
          <a:xfrm>
            <a:off x="6679510" y="5467464"/>
            <a:ext cx="2895600" cy="461665"/>
          </a:xfrm>
          <a:prstGeom prst="rect">
            <a:avLst/>
          </a:prstGeom>
          <a:noFill/>
        </p:spPr>
        <p:txBody>
          <a:bodyPr wrap="square" rtlCol="0">
            <a:spAutoFit/>
          </a:bodyPr>
          <a:lstStyle/>
          <a:p>
            <a:r>
              <a:rPr lang="en-GB" sz="2400" dirty="0" err="1">
                <a:latin typeface="Arial" panose="020B0604020202020204" pitchFamily="34" charset="0"/>
                <a:cs typeface="Arial" panose="020B0604020202020204" pitchFamily="34" charset="0"/>
              </a:rPr>
              <a:t>Pielstick</a:t>
            </a:r>
            <a:r>
              <a:rPr lang="en-GB" sz="2400" dirty="0">
                <a:latin typeface="Arial" panose="020B0604020202020204" pitchFamily="34" charset="0"/>
                <a:cs typeface="Arial" panose="020B0604020202020204" pitchFamily="34" charset="0"/>
              </a:rPr>
              <a:t> (2000)</a:t>
            </a:r>
          </a:p>
        </p:txBody>
      </p:sp>
    </p:spTree>
    <p:extLst>
      <p:ext uri="{BB962C8B-B14F-4D97-AF65-F5344CB8AC3E}">
        <p14:creationId xmlns:p14="http://schemas.microsoft.com/office/powerpoint/2010/main" val="76894248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descr="Peter Drucker quote"/>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38932" y="200241"/>
            <a:ext cx="8784976" cy="5314602"/>
          </a:xfrm>
        </p:spPr>
      </p:pic>
    </p:spTree>
    <p:extLst>
      <p:ext uri="{BB962C8B-B14F-4D97-AF65-F5344CB8AC3E}">
        <p14:creationId xmlns:p14="http://schemas.microsoft.com/office/powerpoint/2010/main" val="296509351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61528" y="457200"/>
            <a:ext cx="8620944" cy="1143000"/>
          </a:xfrm>
        </p:spPr>
        <p:txBody>
          <a:bodyPr>
            <a:normAutofit fontScale="90000"/>
          </a:bodyPr>
          <a:lstStyle/>
          <a:p>
            <a:pPr algn="ctr"/>
            <a:br>
              <a:rPr lang="en-GB" altLang="en-US" sz="3600" dirty="0">
                <a:latin typeface="Calibri" pitchFamily="34" charset="0"/>
              </a:rPr>
            </a:br>
            <a:br>
              <a:rPr lang="en-GB" altLang="en-US" sz="3600" dirty="0">
                <a:latin typeface="Calibri" pitchFamily="34" charset="0"/>
              </a:rPr>
            </a:br>
            <a:br>
              <a:rPr lang="en-GB" altLang="en-US" sz="5300" b="1" dirty="0">
                <a:latin typeface="Arial" panose="020B0604020202020204" pitchFamily="34" charset="0"/>
                <a:cs typeface="Arial" panose="020B0604020202020204" pitchFamily="34" charset="0"/>
              </a:rPr>
            </a:br>
            <a:r>
              <a:rPr lang="en-GB" altLang="en-US" sz="5300" b="1" dirty="0">
                <a:solidFill>
                  <a:schemeClr val="accent1">
                    <a:lumMod val="75000"/>
                  </a:schemeClr>
                </a:solidFill>
                <a:latin typeface="Arial" panose="020B0604020202020204" pitchFamily="34" charset="0"/>
                <a:cs typeface="Arial" panose="020B0604020202020204" pitchFamily="34" charset="0"/>
              </a:rPr>
              <a:t>Style – leadership: discuss </a:t>
            </a:r>
            <a:br>
              <a:rPr lang="en-GB" altLang="en-US" sz="4000" dirty="0">
                <a:latin typeface="Arial" panose="020B0604020202020204" pitchFamily="34" charset="0"/>
                <a:cs typeface="Arial" panose="020B0604020202020204" pitchFamily="34" charset="0"/>
              </a:rPr>
            </a:br>
            <a:br>
              <a:rPr lang="en-GB" altLang="en-US" sz="4000" dirty="0">
                <a:latin typeface="Arial" panose="020B0604020202020204" pitchFamily="34" charset="0"/>
                <a:cs typeface="Arial" panose="020B0604020202020204" pitchFamily="34" charset="0"/>
              </a:rPr>
            </a:br>
            <a:endParaRPr lang="en-GB" sz="4000" dirty="0">
              <a:latin typeface="Arial" panose="020B0604020202020204" pitchFamily="34" charset="0"/>
              <a:cs typeface="Arial" panose="020B0604020202020204" pitchFamily="34" charset="0"/>
            </a:endParaRPr>
          </a:p>
        </p:txBody>
      </p:sp>
      <p:sp>
        <p:nvSpPr>
          <p:cNvPr id="6" name="Content Placeholder 5"/>
          <p:cNvSpPr>
            <a:spLocks noGrp="1"/>
          </p:cNvSpPr>
          <p:nvPr>
            <p:ph sz="half" idx="2"/>
          </p:nvPr>
        </p:nvSpPr>
        <p:spPr>
          <a:xfrm>
            <a:off x="914400" y="2209800"/>
            <a:ext cx="3886200" cy="4351338"/>
          </a:xfrm>
        </p:spPr>
        <p:txBody>
          <a:bodyPr/>
          <a:lstStyle/>
          <a:p>
            <a:r>
              <a:rPr lang="en-GB" dirty="0">
                <a:solidFill>
                  <a:schemeClr val="accent1">
                    <a:lumMod val="75000"/>
                  </a:schemeClr>
                </a:solidFill>
                <a:latin typeface="Arial" panose="020B0604020202020204" pitchFamily="34" charset="0"/>
                <a:cs typeface="Arial" panose="020B0604020202020204" pitchFamily="34" charset="0"/>
              </a:rPr>
              <a:t>Is this dependent on the type of provision/setting?</a:t>
            </a:r>
          </a:p>
          <a:p>
            <a:endParaRPr lang="en-GB" dirty="0">
              <a:solidFill>
                <a:schemeClr val="accent1">
                  <a:lumMod val="75000"/>
                </a:schemeClr>
              </a:solidFill>
              <a:latin typeface="Arial" panose="020B0604020202020204" pitchFamily="34" charset="0"/>
              <a:cs typeface="Arial" panose="020B0604020202020204" pitchFamily="34" charset="0"/>
            </a:endParaRPr>
          </a:p>
          <a:p>
            <a:r>
              <a:rPr lang="en-GB" dirty="0">
                <a:solidFill>
                  <a:schemeClr val="accent1">
                    <a:lumMod val="75000"/>
                  </a:schemeClr>
                </a:solidFill>
                <a:latin typeface="Arial" panose="020B0604020202020204" pitchFamily="34" charset="0"/>
                <a:cs typeface="Arial" panose="020B0604020202020204" pitchFamily="34" charset="0"/>
              </a:rPr>
              <a:t>Discuss… </a:t>
            </a:r>
          </a:p>
        </p:txBody>
      </p:sp>
    </p:spTree>
    <p:extLst>
      <p:ext uri="{BB962C8B-B14F-4D97-AF65-F5344CB8AC3E}">
        <p14:creationId xmlns:p14="http://schemas.microsoft.com/office/powerpoint/2010/main" val="351544707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7886700" cy="1325563"/>
          </a:xfrm>
        </p:spPr>
        <p:txBody>
          <a:bodyPr>
            <a:noAutofit/>
          </a:bodyPr>
          <a:lstStyle/>
          <a:p>
            <a:pPr algn="ctr"/>
            <a:br>
              <a:rPr lang="en-GB" sz="4800" b="1" dirty="0">
                <a:latin typeface="Arial" panose="020B0604020202020204" pitchFamily="34" charset="0"/>
                <a:cs typeface="Arial" panose="020B0604020202020204" pitchFamily="34" charset="0"/>
              </a:rPr>
            </a:br>
            <a:r>
              <a:rPr lang="en-GB" sz="4800" b="1" dirty="0">
                <a:solidFill>
                  <a:schemeClr val="accent1">
                    <a:lumMod val="75000"/>
                  </a:schemeClr>
                </a:solidFill>
                <a:latin typeface="Arial" panose="020B0604020202020204" pitchFamily="34" charset="0"/>
                <a:cs typeface="Arial" panose="020B0604020202020204" pitchFamily="34" charset="0"/>
              </a:rPr>
              <a:t>Reference List</a:t>
            </a:r>
          </a:p>
        </p:txBody>
      </p:sp>
      <p:sp>
        <p:nvSpPr>
          <p:cNvPr id="3" name="Content Placeholder 2"/>
          <p:cNvSpPr>
            <a:spLocks noGrp="1"/>
          </p:cNvSpPr>
          <p:nvPr>
            <p:ph idx="1"/>
          </p:nvPr>
        </p:nvSpPr>
        <p:spPr>
          <a:xfrm>
            <a:off x="618711" y="1676400"/>
            <a:ext cx="7886700" cy="4498975"/>
          </a:xfrm>
        </p:spPr>
        <p:txBody>
          <a:bodyPr>
            <a:normAutofit fontScale="70000" lnSpcReduction="20000"/>
          </a:bodyPr>
          <a:lstStyle/>
          <a:p>
            <a:pPr marL="0" indent="0">
              <a:buNone/>
            </a:pPr>
            <a:r>
              <a:rPr lang="en-GB" sz="2800" dirty="0">
                <a:latin typeface="Arial" panose="020B0604020202020204" pitchFamily="34" charset="0"/>
                <a:cs typeface="Arial" panose="020B0604020202020204" pitchFamily="34" charset="0"/>
              </a:rPr>
              <a:t>Cambell-Barr and Leeson (2016) </a:t>
            </a:r>
            <a:r>
              <a:rPr lang="en-GB" sz="2800" i="1" dirty="0">
                <a:latin typeface="Arial" panose="020B0604020202020204" pitchFamily="34" charset="0"/>
                <a:cs typeface="Arial" panose="020B0604020202020204" pitchFamily="34" charset="0"/>
              </a:rPr>
              <a:t>Q</a:t>
            </a:r>
            <a:r>
              <a:rPr lang="en-GB" i="1" dirty="0">
                <a:latin typeface="Arial" panose="020B0604020202020204" pitchFamily="34" charset="0"/>
                <a:cs typeface="Arial" panose="020B0604020202020204" pitchFamily="34" charset="0"/>
              </a:rPr>
              <a:t>uality and leadership in the early years</a:t>
            </a:r>
            <a:r>
              <a:rPr lang="en-GB" dirty="0">
                <a:latin typeface="Arial" panose="020B0604020202020204" pitchFamily="34" charset="0"/>
                <a:cs typeface="Arial" panose="020B0604020202020204" pitchFamily="34" charset="0"/>
              </a:rPr>
              <a:t>. London: Sage Publications Limited. </a:t>
            </a:r>
          </a:p>
          <a:p>
            <a:pPr marL="0" indent="0">
              <a:buNone/>
            </a:pPr>
            <a:r>
              <a:rPr lang="en-GB" dirty="0">
                <a:latin typeface="Arial" panose="020B0604020202020204" pitchFamily="34" charset="0"/>
                <a:cs typeface="Arial" panose="020B0604020202020204" pitchFamily="34" charset="0"/>
              </a:rPr>
              <a:t>Garvey, D. (2017) </a:t>
            </a:r>
            <a:r>
              <a:rPr lang="en-GB" i="1" dirty="0">
                <a:latin typeface="Arial" panose="020B0604020202020204" pitchFamily="34" charset="0"/>
                <a:cs typeface="Arial" panose="020B0604020202020204" pitchFamily="34" charset="0"/>
              </a:rPr>
              <a:t>Performance Management in Early Years Settings: A practical Guide for Leaders and Managers</a:t>
            </a:r>
            <a:r>
              <a:rPr lang="en-GB" dirty="0">
                <a:latin typeface="Arial" panose="020B0604020202020204" pitchFamily="34" charset="0"/>
                <a:cs typeface="Arial" panose="020B0604020202020204" pitchFamily="34" charset="0"/>
              </a:rPr>
              <a:t>. London: Jessica Kingsley Publishers.</a:t>
            </a:r>
          </a:p>
          <a:p>
            <a:pPr marL="0" indent="0">
              <a:buNone/>
            </a:pPr>
            <a:r>
              <a:rPr lang="en-GB" dirty="0">
                <a:latin typeface="Arial" panose="020B0604020202020204" pitchFamily="34" charset="0"/>
                <a:cs typeface="Arial" panose="020B0604020202020204" pitchFamily="34" charset="0"/>
              </a:rPr>
              <a:t>Neuro Leadership Institute (2024) ‘3 ways neuroscience can help you become a better leader’, Neuro Leadership Institute, 21 February. Available: https://neuroleadership.com/your-brain-at-work/3-ways-neuroscience-can-help-you-become-a-better-leader. (Accessed: 07 July 2024).</a:t>
            </a:r>
          </a:p>
          <a:p>
            <a:pPr marL="0" indent="0">
              <a:buNone/>
            </a:pPr>
            <a:r>
              <a:rPr lang="en-GB" dirty="0">
                <a:latin typeface="Arial" panose="020B0604020202020204" pitchFamily="34" charset="0"/>
                <a:cs typeface="Arial" panose="020B0604020202020204" pitchFamily="34" charset="0"/>
              </a:rPr>
              <a:t>Northouse, P. G. (2010) Leadership: Theory and Practice 5</a:t>
            </a:r>
            <a:r>
              <a:rPr lang="en-GB" baseline="30000" dirty="0">
                <a:latin typeface="Arial" panose="020B0604020202020204" pitchFamily="34" charset="0"/>
                <a:cs typeface="Arial" panose="020B0604020202020204" pitchFamily="34" charset="0"/>
              </a:rPr>
              <a:t>th</a:t>
            </a:r>
            <a:r>
              <a:rPr lang="en-GB" dirty="0">
                <a:latin typeface="Arial" panose="020B0604020202020204" pitchFamily="34" charset="0"/>
                <a:cs typeface="Arial" panose="020B0604020202020204" pitchFamily="34" charset="0"/>
              </a:rPr>
              <a:t> ed. London, Sage Publications. </a:t>
            </a:r>
          </a:p>
          <a:p>
            <a:pPr marL="0" indent="0">
              <a:buNone/>
            </a:pPr>
            <a:r>
              <a:rPr lang="en-GB" dirty="0">
                <a:latin typeface="Arial" panose="020B0604020202020204" pitchFamily="34" charset="0"/>
                <a:cs typeface="Arial" panose="020B0604020202020204" pitchFamily="34" charset="0"/>
              </a:rPr>
              <a:t>Whalley, M. </a:t>
            </a:r>
            <a:r>
              <a:rPr lang="en-GB" i="1" dirty="0">
                <a:latin typeface="Arial" panose="020B0604020202020204" pitchFamily="34" charset="0"/>
                <a:cs typeface="Arial" panose="020B0604020202020204" pitchFamily="34" charset="0"/>
              </a:rPr>
              <a:t>et al. </a:t>
            </a:r>
            <a:r>
              <a:rPr lang="en-GB" dirty="0">
                <a:latin typeface="Arial" panose="020B0604020202020204" pitchFamily="34" charset="0"/>
                <a:cs typeface="Arial" panose="020B0604020202020204" pitchFamily="34" charset="0"/>
              </a:rPr>
              <a:t>(2019) </a:t>
            </a:r>
            <a:r>
              <a:rPr lang="en-GB" i="1" dirty="0">
                <a:latin typeface="Arial" panose="020B0604020202020204" pitchFamily="34" charset="0"/>
                <a:cs typeface="Arial" panose="020B0604020202020204" pitchFamily="34" charset="0"/>
              </a:rPr>
              <a:t>Democratising Leadership in the Early Years: A systematic approach. </a:t>
            </a:r>
            <a:r>
              <a:rPr lang="en-GB" dirty="0">
                <a:latin typeface="Arial" panose="020B0604020202020204" pitchFamily="34" charset="0"/>
                <a:cs typeface="Arial" panose="020B0604020202020204" pitchFamily="34" charset="0"/>
              </a:rPr>
              <a:t>Oxon: Routledge. </a:t>
            </a:r>
          </a:p>
          <a:p>
            <a:pPr marL="0" indent="0">
              <a:buNone/>
            </a:pPr>
            <a:r>
              <a:rPr lang="en-GB" dirty="0" err="1">
                <a:latin typeface="Arial" panose="020B0604020202020204" pitchFamily="34" charset="0"/>
                <a:cs typeface="Arial" panose="020B0604020202020204" pitchFamily="34" charset="0"/>
              </a:rPr>
              <a:t>Pielstick</a:t>
            </a:r>
            <a:r>
              <a:rPr lang="en-GB" dirty="0">
                <a:latin typeface="Arial" panose="020B0604020202020204" pitchFamily="34" charset="0"/>
                <a:cs typeface="Arial" panose="020B0604020202020204" pitchFamily="34" charset="0"/>
              </a:rPr>
              <a:t>, C. (2000) ‘Formal vs Informal Leading: a comparative analysis’, </a:t>
            </a:r>
            <a:r>
              <a:rPr lang="en-GB" i="1" dirty="0">
                <a:latin typeface="Arial" panose="020B0604020202020204" pitchFamily="34" charset="0"/>
                <a:cs typeface="Arial" panose="020B0604020202020204" pitchFamily="34" charset="0"/>
              </a:rPr>
              <a:t>The Journal of Leadership Studies</a:t>
            </a:r>
            <a:r>
              <a:rPr lang="en-GB" dirty="0">
                <a:latin typeface="Arial" panose="020B0604020202020204" pitchFamily="34" charset="0"/>
                <a:cs typeface="Arial" panose="020B0604020202020204" pitchFamily="34" charset="0"/>
              </a:rPr>
              <a:t>, 7 (3), pp 99- 114. DOI: 10.1177/107179190000700307 </a:t>
            </a:r>
          </a:p>
        </p:txBody>
      </p:sp>
    </p:spTree>
    <p:extLst>
      <p:ext uri="{BB962C8B-B14F-4D97-AF65-F5344CB8AC3E}">
        <p14:creationId xmlns:p14="http://schemas.microsoft.com/office/powerpoint/2010/main" val="178960500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Holding PAg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C542EBDA-A4F5-41A3-A105-12E1AEC83494}"/>
    </a:ext>
  </a:extLst>
</a:theme>
</file>

<file path=ppt/theme/theme2.xml><?xml version="1.0" encoding="utf-8"?>
<a:theme xmlns:a="http://schemas.openxmlformats.org/drawingml/2006/main" name="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00B0E777-57DC-48D8-9C6D-F3057FF82AE5}"/>
    </a:ext>
  </a:extLst>
</a:theme>
</file>

<file path=ppt/theme/theme3.xml><?xml version="1.0" encoding="utf-8"?>
<a:theme xmlns:a="http://schemas.openxmlformats.org/drawingml/2006/main" name="Title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3808A5FF-D669-4B33-ADC7-5C628DEDF80E}"/>
    </a:ext>
  </a:extLst>
</a:theme>
</file>

<file path=ppt/theme/theme4.xml><?xml version="1.0" encoding="utf-8"?>
<a:theme xmlns:a="http://schemas.openxmlformats.org/drawingml/2006/main" name="Title Slid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11F0DE30-03B7-4765-AB4C-E2339937FC60}"/>
    </a:ext>
  </a:extLst>
</a:theme>
</file>

<file path=ppt/theme/theme5.xml><?xml version="1.0" encoding="utf-8"?>
<a:theme xmlns:a="http://schemas.openxmlformats.org/drawingml/2006/main" name="Title Slid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87B0980B-E976-446E-B13E-F21BD31D588F}"/>
    </a:ext>
  </a:extLst>
</a:theme>
</file>

<file path=ppt/theme/theme6.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788382AC-33A6-4EE6-9EF5-BA31FC79AD60}"/>
    </a:ext>
  </a:extLst>
</a:theme>
</file>

<file path=ppt/theme/theme7.xml><?xml version="1.0" encoding="utf-8"?>
<a:theme xmlns:a="http://schemas.openxmlformats.org/drawingml/2006/main" name="Accessib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DC81931D-F094-440C-B7A7-6B289DEBC1E4}"/>
    </a:ext>
  </a:extLst>
</a:theme>
</file>

<file path=ppt/theme/theme8.xml><?xml version="1.0" encoding="utf-8"?>
<a:theme xmlns:a="http://schemas.openxmlformats.org/drawingml/2006/main" name="Accessib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86883F0F-287E-4407-A9BD-FB3F2413EBF2}"/>
    </a:ext>
  </a:extLst>
</a:theme>
</file>

<file path=ppt/theme/theme9.xml><?xml version="1.0" encoding="utf-8"?>
<a:theme xmlns:a="http://schemas.openxmlformats.org/drawingml/2006/main" name="Accessib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839F3580-409E-4425-AB32-4DCB1E9088C6}"/>
    </a:ext>
  </a:extLst>
</a:theme>
</file>

<file path=ppt/theme/theme10.xml><?xml version="1.0" encoding="utf-8"?>
<a:theme xmlns:a="http://schemas.openxmlformats.org/drawingml/2006/main" name="Accessib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4C3B2AE3-21F7-4AA1-BCFD-E71FCED4C1A9}"/>
    </a:ext>
  </a:extLst>
</a:theme>
</file>

<file path=ppt/theme/theme11.xml><?xml version="1.0" encoding="utf-8"?>
<a:theme xmlns:a="http://schemas.openxmlformats.org/drawingml/2006/main" name="1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E21751B9-EE4C-40D2-ABD7-AFC27242BB51}"/>
    </a:ext>
  </a:extLst>
</a:theme>
</file>

<file path=ppt/theme/theme12.xml><?xml version="1.0" encoding="utf-8"?>
<a:theme xmlns:a="http://schemas.openxmlformats.org/drawingml/2006/main" name="2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AA448B56-E705-45B4-B65C-BAA9F0D4C301}"/>
    </a:ext>
  </a:extLst>
</a:theme>
</file>

<file path=ppt/theme/theme13.xml><?xml version="1.0" encoding="utf-8"?>
<a:theme xmlns:a="http://schemas.openxmlformats.org/drawingml/2006/main" name="3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C6E61196-2B4A-4D37-BC21-3843F99E562B}"/>
    </a:ext>
  </a:extLst>
</a:theme>
</file>

<file path=ppt/theme/theme14.xml><?xml version="1.0" encoding="utf-8"?>
<a:theme xmlns:a="http://schemas.openxmlformats.org/drawingml/2006/main" name="4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0CCF61DC-21DE-4B8A-A156-C3636722E1D0}"/>
    </a:ext>
  </a:extLst>
</a:theme>
</file>

<file path=ppt/theme/theme15.xml><?xml version="1.0" encoding="utf-8"?>
<a:theme xmlns:a="http://schemas.openxmlformats.org/drawingml/2006/main" name="5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41C8B30B-6CE7-4506-891F-7EB39784B55C}"/>
    </a:ext>
  </a:extLst>
</a:theme>
</file>

<file path=ppt/theme/theme16.xml><?xml version="1.0" encoding="utf-8"?>
<a:theme xmlns:a="http://schemas.openxmlformats.org/drawingml/2006/main" name="6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302048F3-FA83-4C07-B823-9911C6E0CA2D}"/>
    </a:ext>
  </a:extLst>
</a:theme>
</file>

<file path=ppt/theme/theme17.xml><?xml version="1.0" encoding="utf-8"?>
<a:theme xmlns:a="http://schemas.openxmlformats.org/drawingml/2006/main" name="7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461C17C8-1638-466B-A60E-F0379D8CE532}"/>
    </a:ext>
  </a:extLst>
</a:theme>
</file>

<file path=ppt/theme/theme18.xml><?xml version="1.0" encoding="utf-8"?>
<a:theme xmlns:a="http://schemas.openxmlformats.org/drawingml/2006/main" name="8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134E124E-2CCF-4244-BE9F-410C1245F355}"/>
    </a:ext>
  </a:extLst>
</a:theme>
</file>

<file path=ppt/theme/theme19.xml><?xml version="1.0" encoding="utf-8"?>
<a:theme xmlns:a="http://schemas.openxmlformats.org/drawingml/2006/main" name="Place full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6EB3CABB-3B9E-4AE1-88A2-746DBB2362B0}"/>
    </a:ext>
  </a:extLst>
</a:theme>
</file>

<file path=ppt/theme/theme20.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16bfc89a-06a0-41d6-ae50-6ff65b36cb8b" xsi:nil="true"/>
    <lcf76f155ced4ddcb4097134ff3c332f xmlns="e4a72011-89be-41d7-bd49-565121a9e247">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B144F219396AFE458016C97602F34B7A" ma:contentTypeVersion="15" ma:contentTypeDescription="Create a new document." ma:contentTypeScope="" ma:versionID="cd6363ea4f4541baaf4aadf57a86f719">
  <xsd:schema xmlns:xsd="http://www.w3.org/2001/XMLSchema" xmlns:xs="http://www.w3.org/2001/XMLSchema" xmlns:p="http://schemas.microsoft.com/office/2006/metadata/properties" xmlns:ns2="e4a72011-89be-41d7-bd49-565121a9e247" xmlns:ns3="16bfc89a-06a0-41d6-ae50-6ff65b36cb8b" targetNamespace="http://schemas.microsoft.com/office/2006/metadata/properties" ma:root="true" ma:fieldsID="24f73608559c122f1aad4c20a927a94a" ns2:_="" ns3:_="">
    <xsd:import namespace="e4a72011-89be-41d7-bd49-565121a9e247"/>
    <xsd:import namespace="16bfc89a-06a0-41d6-ae50-6ff65b36cb8b"/>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3:SharedWithUsers" minOccurs="0"/>
                <xsd:element ref="ns3:SharedWithDetails" minOccurs="0"/>
                <xsd:element ref="ns2:MediaServiceSearchProperties" minOccurs="0"/>
                <xsd:element ref="ns2:lcf76f155ced4ddcb4097134ff3c332f" minOccurs="0"/>
                <xsd:element ref="ns3:TaxCatchAll" minOccurs="0"/>
                <xsd:element ref="ns2:MediaServiceLocation" minOccurs="0"/>
                <xsd:element ref="ns2:MediaServiceGenerationTime" minOccurs="0"/>
                <xsd:element ref="ns2:MediaServiceEventHashCode" minOccurs="0"/>
                <xsd:element ref="ns2:MediaServiceOCR"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4a72011-89be-41d7-bd49-565121a9e24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MediaLengthInSeconds" ma:hidden="true" ma:internalName="MediaLengthInSeconds" ma:readOnly="true">
      <xsd:simpleType>
        <xsd:restriction base="dms:Unknown"/>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SearchProperties" ma:index="14" nillable="true" ma:displayName="MediaServiceSearchProperties" ma:hidden="true" ma:internalName="MediaServiceSearchProperties" ma:readOnly="true">
      <xsd:simpleType>
        <xsd:restriction base="dms:Note"/>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bfc89a-06a0-41d6-ae50-6ff65b36cb8b"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7" nillable="true" ma:displayName="Taxonomy Catch All Column" ma:hidden="true" ma:list="{953f2175-e71b-4bc5-bf24-4d540adc5750}" ma:internalName="TaxCatchAll" ma:showField="CatchAllData" ma:web="16bfc89a-06a0-41d6-ae50-6ff65b36cb8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FCB62CB-367F-4F89-9959-3F6747B4C47C}">
  <ds:schemaRefs>
    <ds:schemaRef ds:uri="http://schemas.microsoft.com/office/2006/metadata/properties"/>
    <ds:schemaRef ds:uri="http://schemas.microsoft.com/office/infopath/2007/PartnerControls"/>
    <ds:schemaRef ds:uri="16bfc89a-06a0-41d6-ae50-6ff65b36cb8b"/>
    <ds:schemaRef ds:uri="e4a72011-89be-41d7-bd49-565121a9e247"/>
  </ds:schemaRefs>
</ds:datastoreItem>
</file>

<file path=customXml/itemProps2.xml><?xml version="1.0" encoding="utf-8"?>
<ds:datastoreItem xmlns:ds="http://schemas.openxmlformats.org/officeDocument/2006/customXml" ds:itemID="{9858BDED-4111-46A1-9A82-CF10CD807DD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4a72011-89be-41d7-bd49-565121a9e247"/>
    <ds:schemaRef ds:uri="16bfc89a-06a0-41d6-ae50-6ff65b36cb8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2F94AA0-2884-4461-B20E-4EC247E49D8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26</TotalTime>
  <Words>4826</Words>
  <Application>Microsoft Office PowerPoint</Application>
  <PresentationFormat>On-screen Show (4:3)</PresentationFormat>
  <Paragraphs>508</Paragraphs>
  <Slides>51</Slides>
  <Notes>45</Notes>
  <HiddenSlides>0</HiddenSlides>
  <MMClips>0</MMClips>
  <ScaleCrop>false</ScaleCrop>
  <HeadingPairs>
    <vt:vector size="6" baseType="variant">
      <vt:variant>
        <vt:lpstr>Fonts Used</vt:lpstr>
      </vt:variant>
      <vt:variant>
        <vt:i4>7</vt:i4>
      </vt:variant>
      <vt:variant>
        <vt:lpstr>Theme</vt:lpstr>
      </vt:variant>
      <vt:variant>
        <vt:i4>19</vt:i4>
      </vt:variant>
      <vt:variant>
        <vt:lpstr>Slide Titles</vt:lpstr>
      </vt:variant>
      <vt:variant>
        <vt:i4>51</vt:i4>
      </vt:variant>
    </vt:vector>
  </HeadingPairs>
  <TitlesOfParts>
    <vt:vector size="77" baseType="lpstr">
      <vt:lpstr>ＭＳ Ｐゴシック</vt:lpstr>
      <vt:lpstr>Arial</vt:lpstr>
      <vt:lpstr>Calibri</vt:lpstr>
      <vt:lpstr>Calibri Light</vt:lpstr>
      <vt:lpstr>Lucida Sans</vt:lpstr>
      <vt:lpstr>Museo Sans</vt:lpstr>
      <vt:lpstr>Wingdings</vt:lpstr>
      <vt:lpstr>Holding PAge</vt:lpstr>
      <vt:lpstr>Title Slide 1</vt:lpstr>
      <vt:lpstr>Title Slide 2</vt:lpstr>
      <vt:lpstr>Title Slide 3</vt:lpstr>
      <vt:lpstr>Title Slide 4</vt:lpstr>
      <vt:lpstr>Sub Title 1</vt:lpstr>
      <vt:lpstr>Accessible 1</vt:lpstr>
      <vt:lpstr>Accessible 2</vt:lpstr>
      <vt:lpstr>Accessible 3</vt:lpstr>
      <vt:lpstr>Accessible 4</vt:lpstr>
      <vt:lpstr>1_Sub Title 3</vt:lpstr>
      <vt:lpstr>2_Sub Title 3</vt:lpstr>
      <vt:lpstr>3_Sub Title 3</vt:lpstr>
      <vt:lpstr>4_Sub Title 3</vt:lpstr>
      <vt:lpstr>5_Sub Title 3</vt:lpstr>
      <vt:lpstr>6_Sub Title 3</vt:lpstr>
      <vt:lpstr>7_Sub Title 3</vt:lpstr>
      <vt:lpstr>8_Sub Title 3</vt:lpstr>
      <vt:lpstr>Place full Image in Background</vt:lpstr>
      <vt:lpstr>PowerPoint Presentation</vt:lpstr>
      <vt:lpstr>PowerPoint Presentation</vt:lpstr>
      <vt:lpstr>PowerPoint Presentation</vt:lpstr>
      <vt:lpstr>Resources</vt:lpstr>
      <vt:lpstr> Employability/ Transferable Skills</vt:lpstr>
      <vt:lpstr> Level 5 Requirements</vt:lpstr>
      <vt:lpstr>Content</vt:lpstr>
      <vt:lpstr>PowerPoint Presentation</vt:lpstr>
      <vt:lpstr> The purpose of this module?</vt:lpstr>
      <vt:lpstr> Early Years Practitioner programme</vt:lpstr>
      <vt:lpstr>          Assessment</vt:lpstr>
      <vt:lpstr>The Task</vt:lpstr>
      <vt:lpstr>Requirements of the task</vt:lpstr>
      <vt:lpstr>      Requirements </vt:lpstr>
      <vt:lpstr>Requirements</vt:lpstr>
      <vt:lpstr>          Requirements</vt:lpstr>
      <vt:lpstr> Some ideas: Your Agenda</vt:lpstr>
      <vt:lpstr> Artificial Intelligence</vt:lpstr>
      <vt:lpstr> Important: Some additional points</vt:lpstr>
      <vt:lpstr>Challenges</vt:lpstr>
      <vt:lpstr> Extenuating Circumstances (EC)</vt:lpstr>
      <vt:lpstr>Glossary</vt:lpstr>
      <vt:lpstr>PowerPoint Presentation</vt:lpstr>
      <vt:lpstr>PowerPoint Presentation</vt:lpstr>
      <vt:lpstr> Discuss…</vt:lpstr>
      <vt:lpstr>PowerPoint Presentation</vt:lpstr>
      <vt:lpstr>PowerPoint Presentation</vt:lpstr>
      <vt:lpstr> Or what about these?</vt:lpstr>
      <vt:lpstr> Or even more recently…</vt:lpstr>
      <vt:lpstr>PowerPoint Presentation</vt:lpstr>
      <vt:lpstr>PowerPoint Presentation</vt:lpstr>
      <vt:lpstr> Today’s leaders in Early Years </vt:lpstr>
      <vt:lpstr>  Does leadership require superpower?</vt:lpstr>
      <vt:lpstr> Five Pillars of Effective Leadership  https://www.youtube.com/watch?v=p-JG2WSfIQI  </vt:lpstr>
      <vt:lpstr>PowerPoint Presentation</vt:lpstr>
      <vt:lpstr>Leader and Manager</vt:lpstr>
      <vt:lpstr>Sir Ken Robinson</vt:lpstr>
      <vt:lpstr> Leaders and Managers</vt:lpstr>
      <vt:lpstr> Link between Neuroscience and Leadership/Management</vt:lpstr>
      <vt:lpstr>Peter Drucker</vt:lpstr>
      <vt:lpstr>PowerPoint Presentation</vt:lpstr>
      <vt:lpstr> Leadership and neuroscience </vt:lpstr>
      <vt:lpstr> Leadership and Theorists</vt:lpstr>
      <vt:lpstr> The essence of Leadership</vt:lpstr>
      <vt:lpstr> The ‘power’ of leadership</vt:lpstr>
      <vt:lpstr> Effective leaders/ managers</vt:lpstr>
      <vt:lpstr> Effective leaders/ managers</vt:lpstr>
      <vt:lpstr> Formal/ Informal Leadership</vt:lpstr>
      <vt:lpstr>PowerPoint Presentation</vt:lpstr>
      <vt:lpstr>   Style – leadership: discuss   </vt:lpstr>
      <vt:lpstr> 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Administrator</dc:creator>
  <cp:lastModifiedBy>Kumar P</cp:lastModifiedBy>
  <cp:revision>183</cp:revision>
  <dcterms:created xsi:type="dcterms:W3CDTF">2015-10-03T11:53:06Z</dcterms:created>
  <dcterms:modified xsi:type="dcterms:W3CDTF">2024-09-25T11:31:28Z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0x010100B144F219396AFE458016C97602F34B7A</vt:lpwstr>
  </property>
</Properties>
</file>