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64" r:id="rId8"/>
    <p:sldId id="266" r:id="rId9"/>
    <p:sldId id="267" r:id="rId10"/>
    <p:sldId id="268" r:id="rId11"/>
    <p:sldId id="269" r:id="rId12"/>
    <p:sldId id="270" r:id="rId13"/>
    <p:sldId id="271" r:id="rId14"/>
    <p:sldId id="272" r:id="rId15"/>
    <p:sldId id="261" r:id="rId16"/>
    <p:sldId id="263" r:id="rId17"/>
    <p:sldId id="26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B91B44-8303-4E67-913F-A58214851A62}" v="288" dt="2023-04-24T23:14:22.510"/>
    <p1510:client id="{FA292BE3-E62D-22C5-EDC0-5D53CD1434A8}" v="99" dt="2023-04-24T23:20:06.3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5D7680-7813-4DDE-9616-C29D437DEDB6}" type="doc">
      <dgm:prSet loTypeId="urn:microsoft.com/office/officeart/2005/8/layout/hierarchy3" loCatId="hierarchy" qsTypeId="urn:microsoft.com/office/officeart/2005/8/quickstyle/simple1" qsCatId="simple" csTypeId="urn:microsoft.com/office/officeart/2005/8/colors/accent1_2" csCatId="accent1"/>
      <dgm:spPr/>
      <dgm:t>
        <a:bodyPr/>
        <a:lstStyle/>
        <a:p>
          <a:endParaRPr lang="en-US"/>
        </a:p>
      </dgm:t>
    </dgm:pt>
    <dgm:pt modelId="{8F27FAC0-7D88-48D1-80B8-938FAA879E22}">
      <dgm:prSet/>
      <dgm:spPr/>
      <dgm:t>
        <a:bodyPr/>
        <a:lstStyle/>
        <a:p>
          <a:r>
            <a:rPr lang="en-US" b="1"/>
            <a:t>Accessiblity </a:t>
          </a:r>
          <a:r>
            <a:rPr lang="en-US"/>
            <a:t>is particularly significant in emergency settings, as prompt access to medical records may be necessary to deliver effective care. 2018 (Huang et al.).</a:t>
          </a:r>
        </a:p>
      </dgm:t>
    </dgm:pt>
    <dgm:pt modelId="{AB500609-0E1F-4B5A-9172-4D5A0E638856}" type="parTrans" cxnId="{C8300DFA-94D7-4AD3-BB60-E7A98E323579}">
      <dgm:prSet/>
      <dgm:spPr/>
      <dgm:t>
        <a:bodyPr/>
        <a:lstStyle/>
        <a:p>
          <a:endParaRPr lang="en-US"/>
        </a:p>
      </dgm:t>
    </dgm:pt>
    <dgm:pt modelId="{03A11B75-C67E-454C-9772-77EB0100EEE2}" type="sibTrans" cxnId="{C8300DFA-94D7-4AD3-BB60-E7A98E323579}">
      <dgm:prSet/>
      <dgm:spPr/>
      <dgm:t>
        <a:bodyPr/>
        <a:lstStyle/>
        <a:p>
          <a:endParaRPr lang="en-US"/>
        </a:p>
      </dgm:t>
    </dgm:pt>
    <dgm:pt modelId="{5D591725-2F2D-48A9-9C81-9C3F4EB7B08E}">
      <dgm:prSet/>
      <dgm:spPr/>
      <dgm:t>
        <a:bodyPr/>
        <a:lstStyle/>
        <a:p>
          <a:r>
            <a:rPr lang="en-US" b="1"/>
            <a:t>The storage system</a:t>
          </a:r>
          <a:r>
            <a:rPr lang="en-US"/>
            <a:t> must be scalable to satisfy the increased demand for storage due to the growing volume of data created by healthcare providers. (2017) Kuo et al.</a:t>
          </a:r>
        </a:p>
      </dgm:t>
    </dgm:pt>
    <dgm:pt modelId="{39633B14-CF66-4B6F-AC3E-A25953DEF48E}" type="parTrans" cxnId="{7E139852-50C9-420B-890F-0C5131E9FD8E}">
      <dgm:prSet/>
      <dgm:spPr/>
      <dgm:t>
        <a:bodyPr/>
        <a:lstStyle/>
        <a:p>
          <a:endParaRPr lang="en-US"/>
        </a:p>
      </dgm:t>
    </dgm:pt>
    <dgm:pt modelId="{915B6346-808F-42A3-9160-067EB0E53C28}" type="sibTrans" cxnId="{7E139852-50C9-420B-890F-0C5131E9FD8E}">
      <dgm:prSet/>
      <dgm:spPr/>
      <dgm:t>
        <a:bodyPr/>
        <a:lstStyle/>
        <a:p>
          <a:endParaRPr lang="en-US"/>
        </a:p>
      </dgm:t>
    </dgm:pt>
    <dgm:pt modelId="{CF6F4A73-5991-4010-A1A5-5B3F28BCE9BC}" type="pres">
      <dgm:prSet presAssocID="{505D7680-7813-4DDE-9616-C29D437DEDB6}" presName="diagram" presStyleCnt="0">
        <dgm:presLayoutVars>
          <dgm:chPref val="1"/>
          <dgm:dir/>
          <dgm:animOne val="branch"/>
          <dgm:animLvl val="lvl"/>
          <dgm:resizeHandles/>
        </dgm:presLayoutVars>
      </dgm:prSet>
      <dgm:spPr/>
    </dgm:pt>
    <dgm:pt modelId="{EACD9D48-18A5-434C-B088-76FE3FCF96C2}" type="pres">
      <dgm:prSet presAssocID="{8F27FAC0-7D88-48D1-80B8-938FAA879E22}" presName="root" presStyleCnt="0"/>
      <dgm:spPr/>
    </dgm:pt>
    <dgm:pt modelId="{30333F54-AFE2-45F6-87C9-193987BFE6DE}" type="pres">
      <dgm:prSet presAssocID="{8F27FAC0-7D88-48D1-80B8-938FAA879E22}" presName="rootComposite" presStyleCnt="0"/>
      <dgm:spPr/>
    </dgm:pt>
    <dgm:pt modelId="{18BFC25D-8868-419D-924A-1237F29888FD}" type="pres">
      <dgm:prSet presAssocID="{8F27FAC0-7D88-48D1-80B8-938FAA879E22}" presName="rootText" presStyleLbl="node1" presStyleIdx="0" presStyleCnt="2"/>
      <dgm:spPr/>
    </dgm:pt>
    <dgm:pt modelId="{8B757D79-FAA4-420B-BF43-1846EC4DB5D8}" type="pres">
      <dgm:prSet presAssocID="{8F27FAC0-7D88-48D1-80B8-938FAA879E22}" presName="rootConnector" presStyleLbl="node1" presStyleIdx="0" presStyleCnt="2"/>
      <dgm:spPr/>
    </dgm:pt>
    <dgm:pt modelId="{3E2B423A-E717-4D9B-9A71-45BA9DBC793E}" type="pres">
      <dgm:prSet presAssocID="{8F27FAC0-7D88-48D1-80B8-938FAA879E22}" presName="childShape" presStyleCnt="0"/>
      <dgm:spPr/>
    </dgm:pt>
    <dgm:pt modelId="{D61094A4-54F9-42B0-AAD3-28135B16A541}" type="pres">
      <dgm:prSet presAssocID="{5D591725-2F2D-48A9-9C81-9C3F4EB7B08E}" presName="root" presStyleCnt="0"/>
      <dgm:spPr/>
    </dgm:pt>
    <dgm:pt modelId="{BB80E53C-F79F-494F-88A1-F8B54A13754A}" type="pres">
      <dgm:prSet presAssocID="{5D591725-2F2D-48A9-9C81-9C3F4EB7B08E}" presName="rootComposite" presStyleCnt="0"/>
      <dgm:spPr/>
    </dgm:pt>
    <dgm:pt modelId="{3EC7A2AC-FC1B-454C-9D2D-4B2AB3E92F54}" type="pres">
      <dgm:prSet presAssocID="{5D591725-2F2D-48A9-9C81-9C3F4EB7B08E}" presName="rootText" presStyleLbl="node1" presStyleIdx="1" presStyleCnt="2"/>
      <dgm:spPr/>
    </dgm:pt>
    <dgm:pt modelId="{6CEB8DCE-14DB-41ED-B998-96D2FA4D4ECE}" type="pres">
      <dgm:prSet presAssocID="{5D591725-2F2D-48A9-9C81-9C3F4EB7B08E}" presName="rootConnector" presStyleLbl="node1" presStyleIdx="1" presStyleCnt="2"/>
      <dgm:spPr/>
    </dgm:pt>
    <dgm:pt modelId="{7AF20DB5-07B8-4EC4-8128-1C9F8251FE20}" type="pres">
      <dgm:prSet presAssocID="{5D591725-2F2D-48A9-9C81-9C3F4EB7B08E}" presName="childShape" presStyleCnt="0"/>
      <dgm:spPr/>
    </dgm:pt>
  </dgm:ptLst>
  <dgm:cxnLst>
    <dgm:cxn modelId="{91A0C029-717F-43DA-B587-C1A3C65E210A}" type="presOf" srcId="{505D7680-7813-4DDE-9616-C29D437DEDB6}" destId="{CF6F4A73-5991-4010-A1A5-5B3F28BCE9BC}" srcOrd="0" destOrd="0" presId="urn:microsoft.com/office/officeart/2005/8/layout/hierarchy3"/>
    <dgm:cxn modelId="{7E139852-50C9-420B-890F-0C5131E9FD8E}" srcId="{505D7680-7813-4DDE-9616-C29D437DEDB6}" destId="{5D591725-2F2D-48A9-9C81-9C3F4EB7B08E}" srcOrd="1" destOrd="0" parTransId="{39633B14-CF66-4B6F-AC3E-A25953DEF48E}" sibTransId="{915B6346-808F-42A3-9160-067EB0E53C28}"/>
    <dgm:cxn modelId="{D0B8D58D-55D1-4563-8B64-D892CFC3BDB7}" type="presOf" srcId="{5D591725-2F2D-48A9-9C81-9C3F4EB7B08E}" destId="{3EC7A2AC-FC1B-454C-9D2D-4B2AB3E92F54}" srcOrd="0" destOrd="0" presId="urn:microsoft.com/office/officeart/2005/8/layout/hierarchy3"/>
    <dgm:cxn modelId="{970CBCCD-C924-442A-83D1-58C21192C434}" type="presOf" srcId="{8F27FAC0-7D88-48D1-80B8-938FAA879E22}" destId="{18BFC25D-8868-419D-924A-1237F29888FD}" srcOrd="0" destOrd="0" presId="urn:microsoft.com/office/officeart/2005/8/layout/hierarchy3"/>
    <dgm:cxn modelId="{38316CE1-C8C7-4325-AEC6-610A16EB55AF}" type="presOf" srcId="{5D591725-2F2D-48A9-9C81-9C3F4EB7B08E}" destId="{6CEB8DCE-14DB-41ED-B998-96D2FA4D4ECE}" srcOrd="1" destOrd="0" presId="urn:microsoft.com/office/officeart/2005/8/layout/hierarchy3"/>
    <dgm:cxn modelId="{AB2BE2F5-3BF4-4F2C-832A-8E82AC516A6E}" type="presOf" srcId="{8F27FAC0-7D88-48D1-80B8-938FAA879E22}" destId="{8B757D79-FAA4-420B-BF43-1846EC4DB5D8}" srcOrd="1" destOrd="0" presId="urn:microsoft.com/office/officeart/2005/8/layout/hierarchy3"/>
    <dgm:cxn modelId="{C8300DFA-94D7-4AD3-BB60-E7A98E323579}" srcId="{505D7680-7813-4DDE-9616-C29D437DEDB6}" destId="{8F27FAC0-7D88-48D1-80B8-938FAA879E22}" srcOrd="0" destOrd="0" parTransId="{AB500609-0E1F-4B5A-9172-4D5A0E638856}" sibTransId="{03A11B75-C67E-454C-9772-77EB0100EEE2}"/>
    <dgm:cxn modelId="{2C07C17C-8C59-447A-84DF-44156EF2EBB8}" type="presParOf" srcId="{CF6F4A73-5991-4010-A1A5-5B3F28BCE9BC}" destId="{EACD9D48-18A5-434C-B088-76FE3FCF96C2}" srcOrd="0" destOrd="0" presId="urn:microsoft.com/office/officeart/2005/8/layout/hierarchy3"/>
    <dgm:cxn modelId="{5746B8B8-8343-4864-87A7-70DB19271F14}" type="presParOf" srcId="{EACD9D48-18A5-434C-B088-76FE3FCF96C2}" destId="{30333F54-AFE2-45F6-87C9-193987BFE6DE}" srcOrd="0" destOrd="0" presId="urn:microsoft.com/office/officeart/2005/8/layout/hierarchy3"/>
    <dgm:cxn modelId="{3262139F-E97F-4121-8D39-112F46268418}" type="presParOf" srcId="{30333F54-AFE2-45F6-87C9-193987BFE6DE}" destId="{18BFC25D-8868-419D-924A-1237F29888FD}" srcOrd="0" destOrd="0" presId="urn:microsoft.com/office/officeart/2005/8/layout/hierarchy3"/>
    <dgm:cxn modelId="{49626B4A-9E45-4FF2-AA36-E1FA2911FEF1}" type="presParOf" srcId="{30333F54-AFE2-45F6-87C9-193987BFE6DE}" destId="{8B757D79-FAA4-420B-BF43-1846EC4DB5D8}" srcOrd="1" destOrd="0" presId="urn:microsoft.com/office/officeart/2005/8/layout/hierarchy3"/>
    <dgm:cxn modelId="{3E6E4C06-A1C7-4487-984C-AFC82D410FE1}" type="presParOf" srcId="{EACD9D48-18A5-434C-B088-76FE3FCF96C2}" destId="{3E2B423A-E717-4D9B-9A71-45BA9DBC793E}" srcOrd="1" destOrd="0" presId="urn:microsoft.com/office/officeart/2005/8/layout/hierarchy3"/>
    <dgm:cxn modelId="{1EA315C0-D7D5-4367-97B4-E138AED9A32D}" type="presParOf" srcId="{CF6F4A73-5991-4010-A1A5-5B3F28BCE9BC}" destId="{D61094A4-54F9-42B0-AAD3-28135B16A541}" srcOrd="1" destOrd="0" presId="urn:microsoft.com/office/officeart/2005/8/layout/hierarchy3"/>
    <dgm:cxn modelId="{715F8200-2482-451B-A0A3-4ED7CC40251B}" type="presParOf" srcId="{D61094A4-54F9-42B0-AAD3-28135B16A541}" destId="{BB80E53C-F79F-494F-88A1-F8B54A13754A}" srcOrd="0" destOrd="0" presId="urn:microsoft.com/office/officeart/2005/8/layout/hierarchy3"/>
    <dgm:cxn modelId="{47036475-37E1-4D55-A97D-9B135F1218FB}" type="presParOf" srcId="{BB80E53C-F79F-494F-88A1-F8B54A13754A}" destId="{3EC7A2AC-FC1B-454C-9D2D-4B2AB3E92F54}" srcOrd="0" destOrd="0" presId="urn:microsoft.com/office/officeart/2005/8/layout/hierarchy3"/>
    <dgm:cxn modelId="{CF638B96-7C97-4CE8-AA4F-8624BB47C5A6}" type="presParOf" srcId="{BB80E53C-F79F-494F-88A1-F8B54A13754A}" destId="{6CEB8DCE-14DB-41ED-B998-96D2FA4D4ECE}" srcOrd="1" destOrd="0" presId="urn:microsoft.com/office/officeart/2005/8/layout/hierarchy3"/>
    <dgm:cxn modelId="{61AF6617-DD08-4C06-870A-3B0488F51AEE}" type="presParOf" srcId="{D61094A4-54F9-42B0-AAD3-28135B16A541}" destId="{7AF20DB5-07B8-4EC4-8128-1C9F8251FE20}"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BFC25D-8868-419D-924A-1237F29888FD}">
      <dsp:nvSpPr>
        <dsp:cNvPr id="0" name=""/>
        <dsp:cNvSpPr/>
      </dsp:nvSpPr>
      <dsp:spPr>
        <a:xfrm>
          <a:off x="1283" y="1007554"/>
          <a:ext cx="4672458" cy="233622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90000"/>
            </a:lnSpc>
            <a:spcBef>
              <a:spcPct val="0"/>
            </a:spcBef>
            <a:spcAft>
              <a:spcPct val="35000"/>
            </a:spcAft>
            <a:buNone/>
          </a:pPr>
          <a:r>
            <a:rPr lang="en-US" sz="2500" b="1" kern="1200"/>
            <a:t>Accessiblity </a:t>
          </a:r>
          <a:r>
            <a:rPr lang="en-US" sz="2500" kern="1200"/>
            <a:t>is particularly significant in emergency settings, as prompt access to medical records may be necessary to deliver effective care. 2018 (Huang et al.).</a:t>
          </a:r>
        </a:p>
      </dsp:txBody>
      <dsp:txXfrm>
        <a:off x="69709" y="1075980"/>
        <a:ext cx="4535606" cy="2199377"/>
      </dsp:txXfrm>
    </dsp:sp>
    <dsp:sp modelId="{3EC7A2AC-FC1B-454C-9D2D-4B2AB3E92F54}">
      <dsp:nvSpPr>
        <dsp:cNvPr id="0" name=""/>
        <dsp:cNvSpPr/>
      </dsp:nvSpPr>
      <dsp:spPr>
        <a:xfrm>
          <a:off x="5841857" y="1007554"/>
          <a:ext cx="4672458" cy="233622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90000"/>
            </a:lnSpc>
            <a:spcBef>
              <a:spcPct val="0"/>
            </a:spcBef>
            <a:spcAft>
              <a:spcPct val="35000"/>
            </a:spcAft>
            <a:buNone/>
          </a:pPr>
          <a:r>
            <a:rPr lang="en-US" sz="2500" b="1" kern="1200"/>
            <a:t>The storage system</a:t>
          </a:r>
          <a:r>
            <a:rPr lang="en-US" sz="2500" kern="1200"/>
            <a:t> must be scalable to satisfy the increased demand for storage due to the growing volume of data created by healthcare providers. (2017) Kuo et al.</a:t>
          </a:r>
        </a:p>
      </dsp:txBody>
      <dsp:txXfrm>
        <a:off x="5910283" y="1075980"/>
        <a:ext cx="4535606" cy="219937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4/24/2023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aws.amazon.com/compliance/hipaa-complian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ud shaped hard drive with cables">
            <a:extLst>
              <a:ext uri="{FF2B5EF4-FFF2-40B4-BE49-F238E27FC236}">
                <a16:creationId xmlns:a16="http://schemas.microsoft.com/office/drawing/2014/main" id="{535EB69E-835C-B9D1-B304-10C95D8F64C4}"/>
              </a:ext>
            </a:extLst>
          </p:cNvPr>
          <p:cNvPicPr>
            <a:picLocks noChangeAspect="1"/>
          </p:cNvPicPr>
          <p:nvPr/>
        </p:nvPicPr>
        <p:blipFill rotWithShape="1">
          <a:blip r:embed="rId2"/>
          <a:srcRect t="10490" r="9085" b="-7"/>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04553" y="3091928"/>
            <a:ext cx="9078562" cy="2387600"/>
          </a:xfrm>
        </p:spPr>
        <p:txBody>
          <a:bodyPr>
            <a:normAutofit/>
          </a:bodyPr>
          <a:lstStyle/>
          <a:p>
            <a:pPr algn="l"/>
            <a:r>
              <a:rPr lang="en-US" sz="5600">
                <a:ea typeface="+mj-lt"/>
                <a:cs typeface="+mj-lt"/>
              </a:rPr>
              <a:t>Design of a cloud based system to store medical records</a:t>
            </a:r>
            <a:endParaRPr lang="en-US" sz="5600"/>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04553" y="5624945"/>
            <a:ext cx="9078562" cy="592975"/>
          </a:xfrm>
        </p:spPr>
        <p:txBody>
          <a:bodyPr vert="horz" lIns="91440" tIns="45720" rIns="91440" bIns="45720" rtlCol="0" anchor="ctr">
            <a:noAutofit/>
          </a:bodyPr>
          <a:lstStyle/>
          <a:p>
            <a:pPr algn="l"/>
            <a:r>
              <a:rPr lang="en-US" sz="1800" b="1" dirty="0">
                <a:cs typeface="Calibri"/>
              </a:rPr>
              <a:t>Name: </a:t>
            </a:r>
            <a:r>
              <a:rPr lang="en-US" sz="1800" b="1" dirty="0">
                <a:ea typeface="+mn-lt"/>
                <a:cs typeface="+mn-lt"/>
              </a:rPr>
              <a:t>Suma Begum</a:t>
            </a:r>
            <a:endParaRPr lang="en-US" sz="1800" b="1" dirty="0">
              <a:cs typeface="Calibri"/>
            </a:endParaRPr>
          </a:p>
          <a:p>
            <a:pPr algn="l"/>
            <a:r>
              <a:rPr lang="en-US" sz="1800" b="1" dirty="0">
                <a:cs typeface="Calibri"/>
              </a:rPr>
              <a:t>Id: </a:t>
            </a:r>
            <a:r>
              <a:rPr lang="en-US" sz="1800" b="1" dirty="0">
                <a:ea typeface="+mn-lt"/>
                <a:cs typeface="+mn-lt"/>
              </a:rPr>
              <a:t>2212914</a:t>
            </a:r>
            <a:endParaRPr lang="en-US" sz="1800" dirty="0">
              <a:cs typeface="Calibri"/>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4D58F6-7006-AE39-B3E8-46C9C8876626}"/>
              </a:ext>
            </a:extLst>
          </p:cNvPr>
          <p:cNvSpPr>
            <a:spLocks noGrp="1"/>
          </p:cNvSpPr>
          <p:nvPr>
            <p:ph type="title"/>
          </p:nvPr>
        </p:nvSpPr>
        <p:spPr>
          <a:xfrm>
            <a:off x="1075767" y="1188637"/>
            <a:ext cx="2988234" cy="4480726"/>
          </a:xfrm>
        </p:spPr>
        <p:txBody>
          <a:bodyPr>
            <a:normAutofit/>
          </a:bodyPr>
          <a:lstStyle/>
          <a:p>
            <a:pPr algn="r"/>
            <a:r>
              <a:rPr lang="en-US" sz="6600">
                <a:cs typeface="Calibri Light"/>
              </a:rPr>
              <a:t>Aim</a:t>
            </a:r>
            <a:endParaRPr lang="en-US" sz="66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B7C6D5C-4A8B-BAF1-1416-F4080ED09DE1}"/>
              </a:ext>
            </a:extLst>
          </p:cNvPr>
          <p:cNvSpPr>
            <a:spLocks noGrp="1"/>
          </p:cNvSpPr>
          <p:nvPr>
            <p:ph idx="1"/>
          </p:nvPr>
        </p:nvSpPr>
        <p:spPr>
          <a:xfrm>
            <a:off x="5255260" y="1648870"/>
            <a:ext cx="4702848" cy="3560260"/>
          </a:xfrm>
        </p:spPr>
        <p:txBody>
          <a:bodyPr vert="horz" lIns="91440" tIns="45720" rIns="91440" bIns="45720" rtlCol="0" anchor="ctr">
            <a:normAutofit/>
          </a:bodyPr>
          <a:lstStyle/>
          <a:p>
            <a:pPr marL="0" indent="0">
              <a:buNone/>
            </a:pPr>
            <a:r>
              <a:rPr lang="en-US" sz="2400">
                <a:cs typeface="Calibri" panose="020F0502020204030204"/>
              </a:rPr>
              <a:t>The goal of this research is to create a cloud-based medical record storage system that offers healthcare providers a safe, scalable, and usable alternative.</a:t>
            </a:r>
          </a:p>
        </p:txBody>
      </p:sp>
    </p:spTree>
    <p:extLst>
      <p:ext uri="{BB962C8B-B14F-4D97-AF65-F5344CB8AC3E}">
        <p14:creationId xmlns:p14="http://schemas.microsoft.com/office/powerpoint/2010/main" val="4503074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DB8415-ECED-1207-49CE-4B7A355E3AF6}"/>
              </a:ext>
            </a:extLst>
          </p:cNvPr>
          <p:cNvSpPr>
            <a:spLocks noGrp="1"/>
          </p:cNvSpPr>
          <p:nvPr>
            <p:ph type="title"/>
          </p:nvPr>
        </p:nvSpPr>
        <p:spPr>
          <a:xfrm>
            <a:off x="1245072" y="1289765"/>
            <a:ext cx="3651101" cy="4270963"/>
          </a:xfrm>
        </p:spPr>
        <p:txBody>
          <a:bodyPr anchor="ctr">
            <a:normAutofit/>
          </a:bodyPr>
          <a:lstStyle/>
          <a:p>
            <a:pPr algn="ctr"/>
            <a:r>
              <a:rPr lang="en-US" sz="5600">
                <a:solidFill>
                  <a:srgbClr val="FFFFFF"/>
                </a:solidFill>
                <a:cs typeface="Calibri Light"/>
              </a:rPr>
              <a:t>Objectives</a:t>
            </a:r>
            <a:endParaRPr lang="en-US" sz="56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809623C8-F8FA-3474-30B4-234C0B5654E5}"/>
              </a:ext>
            </a:extLst>
          </p:cNvPr>
          <p:cNvSpPr>
            <a:spLocks noGrp="1"/>
          </p:cNvSpPr>
          <p:nvPr>
            <p:ph idx="1"/>
          </p:nvPr>
        </p:nvSpPr>
        <p:spPr>
          <a:xfrm>
            <a:off x="6297233" y="518400"/>
            <a:ext cx="4771607" cy="5837949"/>
          </a:xfrm>
        </p:spPr>
        <p:txBody>
          <a:bodyPr vert="horz" lIns="91440" tIns="45720" rIns="91440" bIns="45720" rtlCol="0" anchor="ctr">
            <a:normAutofit/>
          </a:bodyPr>
          <a:lstStyle/>
          <a:p>
            <a:pPr>
              <a:buNone/>
            </a:pPr>
            <a:r>
              <a:rPr lang="en-US" sz="2000">
                <a:solidFill>
                  <a:schemeClr val="tx1">
                    <a:alpha val="80000"/>
                  </a:schemeClr>
                </a:solidFill>
                <a:ea typeface="+mn-lt"/>
                <a:cs typeface="+mn-lt"/>
              </a:rPr>
              <a:t>To determine the needs and difficulties related to cloud storage of medical records.</a:t>
            </a:r>
            <a:endParaRPr lang="en-US" sz="2000">
              <a:solidFill>
                <a:schemeClr val="tx1">
                  <a:alpha val="80000"/>
                </a:schemeClr>
              </a:solidFill>
            </a:endParaRPr>
          </a:p>
          <a:p>
            <a:pPr>
              <a:buNone/>
            </a:pPr>
            <a:endParaRPr lang="en-US" sz="2000">
              <a:solidFill>
                <a:schemeClr val="tx1">
                  <a:alpha val="80000"/>
                </a:schemeClr>
              </a:solidFill>
            </a:endParaRPr>
          </a:p>
          <a:p>
            <a:pPr>
              <a:buNone/>
            </a:pPr>
            <a:r>
              <a:rPr lang="en-US" sz="2000">
                <a:solidFill>
                  <a:schemeClr val="tx1">
                    <a:alpha val="80000"/>
                  </a:schemeClr>
                </a:solidFill>
                <a:ea typeface="+mn-lt"/>
                <a:cs typeface="+mn-lt"/>
              </a:rPr>
              <a:t>To evaluate the advantages and disadvantages of the current medical record storage solutions in the cloud.</a:t>
            </a:r>
            <a:endParaRPr lang="en-US" sz="2000">
              <a:solidFill>
                <a:schemeClr val="tx1">
                  <a:alpha val="80000"/>
                </a:schemeClr>
              </a:solidFill>
            </a:endParaRPr>
          </a:p>
          <a:p>
            <a:pPr>
              <a:buNone/>
            </a:pPr>
            <a:endParaRPr lang="en-US" sz="2000">
              <a:solidFill>
                <a:schemeClr val="tx1">
                  <a:alpha val="80000"/>
                </a:schemeClr>
              </a:solidFill>
            </a:endParaRPr>
          </a:p>
          <a:p>
            <a:pPr>
              <a:buNone/>
            </a:pPr>
            <a:r>
              <a:rPr lang="en-US" sz="2000">
                <a:solidFill>
                  <a:schemeClr val="tx1">
                    <a:alpha val="80000"/>
                  </a:schemeClr>
                </a:solidFill>
                <a:ea typeface="+mn-lt"/>
                <a:cs typeface="+mn-lt"/>
              </a:rPr>
              <a:t>To design a cloud-based storage system for medical records that meets the requirements of healthcare providers and patients.</a:t>
            </a:r>
            <a:endParaRPr lang="en-US" sz="2000">
              <a:solidFill>
                <a:schemeClr val="tx1">
                  <a:alpha val="80000"/>
                </a:schemeClr>
              </a:solidFill>
            </a:endParaRPr>
          </a:p>
          <a:p>
            <a:pPr marL="0" indent="0">
              <a:buNone/>
            </a:pPr>
            <a:endParaRPr lang="en-US" sz="2000">
              <a:solidFill>
                <a:schemeClr val="tx1">
                  <a:alpha val="80000"/>
                </a:schemeClr>
              </a:solidFill>
              <a:cs typeface="Calibri" panose="020F0502020204030204"/>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4866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99FB58-2918-7CDA-F9CF-86D67D85164A}"/>
              </a:ext>
            </a:extLst>
          </p:cNvPr>
          <p:cNvSpPr>
            <a:spLocks noGrp="1"/>
          </p:cNvSpPr>
          <p:nvPr>
            <p:ph type="title"/>
          </p:nvPr>
        </p:nvSpPr>
        <p:spPr>
          <a:xfrm>
            <a:off x="640080" y="325369"/>
            <a:ext cx="4368602" cy="1956841"/>
          </a:xfrm>
        </p:spPr>
        <p:txBody>
          <a:bodyPr anchor="b">
            <a:normAutofit/>
          </a:bodyPr>
          <a:lstStyle/>
          <a:p>
            <a:r>
              <a:rPr lang="en-US" sz="5400">
                <a:cs typeface="Calibri Light"/>
              </a:rPr>
              <a:t>Literature Review</a:t>
            </a:r>
            <a:endParaRPr lang="en-US"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E38A58-AC94-9528-A30D-AB49141E1CA0}"/>
              </a:ext>
            </a:extLst>
          </p:cNvPr>
          <p:cNvSpPr>
            <a:spLocks noGrp="1"/>
          </p:cNvSpPr>
          <p:nvPr>
            <p:ph idx="1"/>
          </p:nvPr>
        </p:nvSpPr>
        <p:spPr>
          <a:xfrm>
            <a:off x="640080" y="2872899"/>
            <a:ext cx="4243589" cy="3320668"/>
          </a:xfrm>
        </p:spPr>
        <p:txBody>
          <a:bodyPr vert="horz" lIns="91440" tIns="45720" rIns="91440" bIns="45720" rtlCol="0">
            <a:normAutofit/>
          </a:bodyPr>
          <a:lstStyle/>
          <a:p>
            <a:pPr>
              <a:buNone/>
            </a:pPr>
            <a:r>
              <a:rPr lang="en-US" sz="2200" dirty="0">
                <a:ea typeface="+mn-lt"/>
                <a:cs typeface="+mn-lt"/>
              </a:rPr>
              <a:t>This literature study will examine the current cloud-based medical record storage options as well as the requirements and difficulties related with keeping medical records there.</a:t>
            </a:r>
            <a:endParaRPr lang="en-US" sz="2200" dirty="0"/>
          </a:p>
          <a:p>
            <a:pPr marL="0" indent="0">
              <a:buNone/>
            </a:pPr>
            <a:endParaRPr lang="en-US" sz="2200">
              <a:cs typeface="Calibri" panose="020F0502020204030204"/>
            </a:endParaRPr>
          </a:p>
        </p:txBody>
      </p:sp>
      <p:pic>
        <p:nvPicPr>
          <p:cNvPr id="5" name="Picture 4" descr="Abstract blurred public library with bookshelves">
            <a:extLst>
              <a:ext uri="{FF2B5EF4-FFF2-40B4-BE49-F238E27FC236}">
                <a16:creationId xmlns:a16="http://schemas.microsoft.com/office/drawing/2014/main" id="{76194563-383D-06C9-7E13-4F8A7D7B3D57}"/>
              </a:ext>
            </a:extLst>
          </p:cNvPr>
          <p:cNvPicPr>
            <a:picLocks noChangeAspect="1"/>
          </p:cNvPicPr>
          <p:nvPr/>
        </p:nvPicPr>
        <p:blipFill rotWithShape="1">
          <a:blip r:embed="rId2"/>
          <a:srcRect l="5564" r="27488"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20189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6F35C5-72F4-C35E-A385-9D36F8CB41D8}"/>
              </a:ext>
            </a:extLst>
          </p:cNvPr>
          <p:cNvSpPr>
            <a:spLocks noGrp="1"/>
          </p:cNvSpPr>
          <p:nvPr>
            <p:ph type="title"/>
          </p:nvPr>
        </p:nvSpPr>
        <p:spPr>
          <a:xfrm>
            <a:off x="836679" y="723898"/>
            <a:ext cx="6002110" cy="1495425"/>
          </a:xfrm>
        </p:spPr>
        <p:txBody>
          <a:bodyPr>
            <a:normAutofit/>
          </a:bodyPr>
          <a:lstStyle/>
          <a:p>
            <a:r>
              <a:rPr lang="en-US" sz="3400">
                <a:cs typeface="Calibri Light"/>
              </a:rPr>
              <a:t>Literature Review (</a:t>
            </a:r>
            <a:r>
              <a:rPr lang="en-US" sz="3400">
                <a:ea typeface="+mj-lt"/>
                <a:cs typeface="+mj-lt"/>
              </a:rPr>
              <a:t>Requirements and Issues with Medical Records Storage in the Cloud)</a:t>
            </a:r>
            <a:endParaRPr lang="en-US" sz="3400">
              <a:cs typeface="Calibri Light"/>
            </a:endParaRPr>
          </a:p>
        </p:txBody>
      </p:sp>
      <p:sp>
        <p:nvSpPr>
          <p:cNvPr id="3" name="Content Placeholder 2">
            <a:extLst>
              <a:ext uri="{FF2B5EF4-FFF2-40B4-BE49-F238E27FC236}">
                <a16:creationId xmlns:a16="http://schemas.microsoft.com/office/drawing/2014/main" id="{B56F66F8-2CAC-CB18-C5ED-4C145CD2C59A}"/>
              </a:ext>
            </a:extLst>
          </p:cNvPr>
          <p:cNvSpPr>
            <a:spLocks noGrp="1"/>
          </p:cNvSpPr>
          <p:nvPr>
            <p:ph idx="1"/>
          </p:nvPr>
        </p:nvSpPr>
        <p:spPr>
          <a:xfrm>
            <a:off x="836680" y="2405067"/>
            <a:ext cx="6002110" cy="3729034"/>
          </a:xfrm>
        </p:spPr>
        <p:txBody>
          <a:bodyPr vert="horz" lIns="91440" tIns="45720" rIns="91440" bIns="45720" rtlCol="0">
            <a:normAutofit/>
          </a:bodyPr>
          <a:lstStyle/>
          <a:p>
            <a:pPr marL="0" indent="0">
              <a:buNone/>
            </a:pPr>
            <a:r>
              <a:rPr lang="en-US" sz="1900" b="1">
                <a:ea typeface="+mn-lt"/>
                <a:cs typeface="+mn-lt"/>
              </a:rPr>
              <a:t>Security, privacy, accessibility, and scalability </a:t>
            </a:r>
            <a:r>
              <a:rPr lang="en-US" sz="1900">
                <a:ea typeface="+mn-lt"/>
                <a:cs typeface="+mn-lt"/>
              </a:rPr>
              <a:t>must all be met before medical records may be stored in the cloud. In order to secure medical records from unauthorized access, modification, or theft, security is a vital requirement. To protect the privacy and security of the patient data they handle, healthcare professionals must abide by these rules. 2018 (Huang et al.)</a:t>
            </a:r>
          </a:p>
          <a:p>
            <a:pPr marL="0" indent="0">
              <a:buNone/>
            </a:pPr>
            <a:endParaRPr lang="en-US" sz="1900">
              <a:cs typeface="Calibri"/>
            </a:endParaRPr>
          </a:p>
          <a:p>
            <a:pPr marL="0" indent="0">
              <a:buNone/>
            </a:pPr>
            <a:r>
              <a:rPr lang="en-US" sz="1900">
                <a:ea typeface="+mn-lt"/>
                <a:cs typeface="+mn-lt"/>
              </a:rPr>
              <a:t>Healthcare providers must make sure that only authorized individuals have access to patient records and that all data transfers are encrypted to prevent third parties from intercepting them. 2016's (Bhatt et al.)</a:t>
            </a:r>
            <a:endParaRPr lang="en-US" sz="1900">
              <a:cs typeface="Calibri"/>
            </a:endParaRPr>
          </a:p>
        </p:txBody>
      </p:sp>
      <p:pic>
        <p:nvPicPr>
          <p:cNvPr id="5" name="Picture 4" descr="Desk with stethoscope and computer keyboard">
            <a:extLst>
              <a:ext uri="{FF2B5EF4-FFF2-40B4-BE49-F238E27FC236}">
                <a16:creationId xmlns:a16="http://schemas.microsoft.com/office/drawing/2014/main" id="{05458CC9-132A-7B7E-A947-4CEDE6117D9F}"/>
              </a:ext>
            </a:extLst>
          </p:cNvPr>
          <p:cNvPicPr>
            <a:picLocks noChangeAspect="1"/>
          </p:cNvPicPr>
          <p:nvPr/>
        </p:nvPicPr>
        <p:blipFill rotWithShape="1">
          <a:blip r:embed="rId2"/>
          <a:srcRect l="50122" r="1288" b="4"/>
          <a:stretch/>
        </p:blipFill>
        <p:spPr>
          <a:xfrm>
            <a:off x="7199440" y="10"/>
            <a:ext cx="4992560" cy="6857990"/>
          </a:xfrm>
          <a:prstGeom prst="rect">
            <a:avLst/>
          </a:prstGeom>
          <a:effectLst/>
        </p:spPr>
      </p:pic>
    </p:spTree>
    <p:extLst>
      <p:ext uri="{BB962C8B-B14F-4D97-AF65-F5344CB8AC3E}">
        <p14:creationId xmlns:p14="http://schemas.microsoft.com/office/powerpoint/2010/main" val="1059929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F35C5-72F4-C35E-A385-9D36F8CB41D8}"/>
              </a:ext>
            </a:extLst>
          </p:cNvPr>
          <p:cNvSpPr>
            <a:spLocks noGrp="1"/>
          </p:cNvSpPr>
          <p:nvPr>
            <p:ph type="title"/>
          </p:nvPr>
        </p:nvSpPr>
        <p:spPr/>
        <p:txBody>
          <a:bodyPr/>
          <a:lstStyle/>
          <a:p>
            <a:r>
              <a:rPr lang="en-US" dirty="0">
                <a:cs typeface="Calibri Light"/>
              </a:rPr>
              <a:t>Literature Review (</a:t>
            </a:r>
            <a:r>
              <a:rPr lang="en-US" dirty="0">
                <a:ea typeface="+mj-lt"/>
                <a:cs typeface="+mj-lt"/>
              </a:rPr>
              <a:t>Requirements and Issues with Medical Records Storage in the Cloud)</a:t>
            </a:r>
            <a:endParaRPr lang="en-US" dirty="0">
              <a:cs typeface="Calibri Light"/>
            </a:endParaRPr>
          </a:p>
        </p:txBody>
      </p:sp>
      <p:graphicFrame>
        <p:nvGraphicFramePr>
          <p:cNvPr id="5" name="Content Placeholder 2">
            <a:extLst>
              <a:ext uri="{FF2B5EF4-FFF2-40B4-BE49-F238E27FC236}">
                <a16:creationId xmlns:a16="http://schemas.microsoft.com/office/drawing/2014/main" id="{C31F3F17-0A4D-B73A-49EA-ADD7E2952F7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0726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6F35C5-72F4-C35E-A385-9D36F8CB41D8}"/>
              </a:ext>
            </a:extLst>
          </p:cNvPr>
          <p:cNvSpPr>
            <a:spLocks noGrp="1"/>
          </p:cNvSpPr>
          <p:nvPr>
            <p:ph type="title"/>
          </p:nvPr>
        </p:nvSpPr>
        <p:spPr>
          <a:xfrm>
            <a:off x="841248" y="502920"/>
            <a:ext cx="10509504" cy="1975104"/>
          </a:xfrm>
        </p:spPr>
        <p:txBody>
          <a:bodyPr anchor="b">
            <a:normAutofit/>
          </a:bodyPr>
          <a:lstStyle/>
          <a:p>
            <a:r>
              <a:rPr lang="en-US" sz="5400">
                <a:cs typeface="Calibri Light"/>
              </a:rPr>
              <a:t>Literature Review (</a:t>
            </a:r>
            <a:r>
              <a:rPr lang="en-US" sz="5400">
                <a:ea typeface="+mj-lt"/>
                <a:cs typeface="+mj-lt"/>
              </a:rPr>
              <a:t>Concern Issues)</a:t>
            </a:r>
            <a:endParaRPr lang="en-US" sz="5400">
              <a:cs typeface="Calibri Light"/>
            </a:endParaRPr>
          </a:p>
        </p:txBody>
      </p:sp>
      <p:sp>
        <p:nvSpPr>
          <p:cNvPr id="10" name="Rectangle 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B56F66F8-2CAC-CB18-C5ED-4C145CD2C59A}"/>
              </a:ext>
            </a:extLst>
          </p:cNvPr>
          <p:cNvSpPr>
            <a:spLocks noGrp="1"/>
          </p:cNvSpPr>
          <p:nvPr>
            <p:ph idx="1"/>
          </p:nvPr>
        </p:nvSpPr>
        <p:spPr>
          <a:xfrm>
            <a:off x="841248" y="3328416"/>
            <a:ext cx="10509504" cy="2715768"/>
          </a:xfrm>
        </p:spPr>
        <p:txBody>
          <a:bodyPr vert="horz" lIns="91440" tIns="45720" rIns="91440" bIns="45720" rtlCol="0">
            <a:normAutofit/>
          </a:bodyPr>
          <a:lstStyle/>
          <a:p>
            <a:pPr>
              <a:buNone/>
            </a:pPr>
            <a:r>
              <a:rPr lang="en-US" sz="2000" b="1">
                <a:ea typeface="+mn-lt"/>
                <a:cs typeface="+mn-lt"/>
              </a:rPr>
              <a:t>Security</a:t>
            </a:r>
            <a:r>
              <a:rPr lang="en-US" sz="2000">
                <a:ea typeface="+mn-lt"/>
                <a:cs typeface="+mn-lt"/>
              </a:rPr>
              <a:t>: The security of the data is the responsibility of the cloud storage providers, and HIPAA compliance is required for any provider handling medical information (Amazon Web Services, n.d.).</a:t>
            </a:r>
          </a:p>
          <a:p>
            <a:pPr>
              <a:buNone/>
            </a:pPr>
            <a:endParaRPr lang="en-US" sz="2000">
              <a:cs typeface="Calibri" panose="020F0502020204030204"/>
            </a:endParaRPr>
          </a:p>
          <a:p>
            <a:pPr>
              <a:buNone/>
            </a:pPr>
            <a:r>
              <a:rPr lang="en-US" sz="2000" b="1">
                <a:ea typeface="+mn-lt"/>
                <a:cs typeface="+mn-lt"/>
              </a:rPr>
              <a:t>Interoperability </a:t>
            </a:r>
            <a:r>
              <a:rPr lang="en-US" sz="2000">
                <a:ea typeface="+mn-lt"/>
                <a:cs typeface="+mn-lt"/>
              </a:rPr>
              <a:t>: The design of a cloud-based medical records system must take into account not only security issues but also the interoperability of medical records systems. The capacity of various systems to cooperate and exchange data is referred to as interoperability</a:t>
            </a:r>
            <a:endParaRPr lang="en-US" sz="2000">
              <a:cs typeface="Calibri"/>
            </a:endParaRPr>
          </a:p>
        </p:txBody>
      </p:sp>
    </p:spTree>
    <p:extLst>
      <p:ext uri="{BB962C8B-B14F-4D97-AF65-F5344CB8AC3E}">
        <p14:creationId xmlns:p14="http://schemas.microsoft.com/office/powerpoint/2010/main" val="21477558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ud shaped hard drive with cables">
            <a:extLst>
              <a:ext uri="{FF2B5EF4-FFF2-40B4-BE49-F238E27FC236}">
                <a16:creationId xmlns:a16="http://schemas.microsoft.com/office/drawing/2014/main" id="{AD950909-4C4D-0009-FC1A-5302F620D410}"/>
              </a:ext>
            </a:extLst>
          </p:cNvPr>
          <p:cNvPicPr>
            <a:picLocks noChangeAspect="1"/>
          </p:cNvPicPr>
          <p:nvPr/>
        </p:nvPicPr>
        <p:blipFill rotWithShape="1">
          <a:blip r:embed="rId2"/>
          <a:srcRect l="3016" r="16440" b="8"/>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6F35C5-72F4-C35E-A385-9D36F8CB41D8}"/>
              </a:ext>
            </a:extLst>
          </p:cNvPr>
          <p:cNvSpPr>
            <a:spLocks noGrp="1"/>
          </p:cNvSpPr>
          <p:nvPr>
            <p:ph type="title"/>
          </p:nvPr>
        </p:nvSpPr>
        <p:spPr>
          <a:xfrm>
            <a:off x="838200" y="365125"/>
            <a:ext cx="3822189" cy="1899912"/>
          </a:xfrm>
        </p:spPr>
        <p:txBody>
          <a:bodyPr>
            <a:normAutofit/>
          </a:bodyPr>
          <a:lstStyle/>
          <a:p>
            <a:r>
              <a:rPr lang="en-US" sz="4000">
                <a:cs typeface="Calibri Light"/>
              </a:rPr>
              <a:t>Literature Review (Few Solutions)</a:t>
            </a:r>
          </a:p>
        </p:txBody>
      </p:sp>
      <p:sp>
        <p:nvSpPr>
          <p:cNvPr id="3" name="Content Placeholder 2">
            <a:extLst>
              <a:ext uri="{FF2B5EF4-FFF2-40B4-BE49-F238E27FC236}">
                <a16:creationId xmlns:a16="http://schemas.microsoft.com/office/drawing/2014/main" id="{B56F66F8-2CAC-CB18-C5ED-4C145CD2C59A}"/>
              </a:ext>
            </a:extLst>
          </p:cNvPr>
          <p:cNvSpPr>
            <a:spLocks noGrp="1"/>
          </p:cNvSpPr>
          <p:nvPr>
            <p:ph idx="1"/>
          </p:nvPr>
        </p:nvSpPr>
        <p:spPr>
          <a:xfrm>
            <a:off x="838200" y="2434201"/>
            <a:ext cx="3822189" cy="3742762"/>
          </a:xfrm>
        </p:spPr>
        <p:txBody>
          <a:bodyPr vert="horz" lIns="91440" tIns="45720" rIns="91440" bIns="45720" rtlCol="0">
            <a:normAutofit/>
          </a:bodyPr>
          <a:lstStyle/>
          <a:p>
            <a:pPr>
              <a:buNone/>
            </a:pPr>
            <a:r>
              <a:rPr lang="en-US" sz="2000" b="1">
                <a:ea typeface="+mn-lt"/>
                <a:cs typeface="+mn-lt"/>
              </a:rPr>
              <a:t>Blockchain</a:t>
            </a:r>
            <a:r>
              <a:rPr lang="en-US" sz="2000">
                <a:ea typeface="+mn-lt"/>
                <a:cs typeface="+mn-lt"/>
              </a:rPr>
              <a:t>: Utilizing blockchain technology is one possible strategy for tackling the security and privacy issues with cloud-based medical records. A blockchain- and cloud-based plan for exchanging medical data was put up by Suo, Xu, and Guo (2018).</a:t>
            </a:r>
            <a:endParaRPr lang="en-US" sz="2000"/>
          </a:p>
        </p:txBody>
      </p:sp>
    </p:spTree>
    <p:extLst>
      <p:ext uri="{BB962C8B-B14F-4D97-AF65-F5344CB8AC3E}">
        <p14:creationId xmlns:p14="http://schemas.microsoft.com/office/powerpoint/2010/main" val="2562833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F35C5-72F4-C35E-A385-9D36F8CB41D8}"/>
              </a:ext>
            </a:extLst>
          </p:cNvPr>
          <p:cNvSpPr>
            <a:spLocks noGrp="1"/>
          </p:cNvSpPr>
          <p:nvPr>
            <p:ph type="title"/>
          </p:nvPr>
        </p:nvSpPr>
        <p:spPr/>
        <p:txBody>
          <a:bodyPr/>
          <a:lstStyle/>
          <a:p>
            <a:r>
              <a:rPr lang="en-US" dirty="0">
                <a:cs typeface="Calibri Light"/>
              </a:rPr>
              <a:t>Literature Review (Existing Products)</a:t>
            </a:r>
          </a:p>
        </p:txBody>
      </p:sp>
      <p:sp>
        <p:nvSpPr>
          <p:cNvPr id="13" name="Content Placeholder 12">
            <a:extLst>
              <a:ext uri="{FF2B5EF4-FFF2-40B4-BE49-F238E27FC236}">
                <a16:creationId xmlns:a16="http://schemas.microsoft.com/office/drawing/2014/main" id="{A5280E73-4555-8ED3-C1B9-39C594AC9E74}"/>
              </a:ext>
            </a:extLst>
          </p:cNvPr>
          <p:cNvSpPr>
            <a:spLocks noGrp="1"/>
          </p:cNvSpPr>
          <p:nvPr>
            <p:ph idx="1"/>
          </p:nvPr>
        </p:nvSpPr>
        <p:spPr/>
        <p:txBody>
          <a:bodyPr vert="horz" lIns="91440" tIns="45720" rIns="91440" bIns="45720" rtlCol="0" anchor="t">
            <a:normAutofit/>
          </a:bodyPr>
          <a:lstStyle/>
          <a:p>
            <a:pPr>
              <a:lnSpc>
                <a:spcPct val="100000"/>
              </a:lnSpc>
              <a:spcBef>
                <a:spcPts val="0"/>
              </a:spcBef>
            </a:pPr>
            <a:r>
              <a:rPr lang="en-US" dirty="0">
                <a:solidFill>
                  <a:srgbClr val="444444"/>
                </a:solidFill>
                <a:ea typeface="+mn-lt"/>
                <a:cs typeface="+mn-lt"/>
              </a:rPr>
              <a:t>Google Cloud: The Google Cloud Healthcare API is one such system that offers a scalable and secure platform for managing and exchanging medical data.</a:t>
            </a:r>
            <a:endParaRPr lang="en-US">
              <a:cs typeface="Calibri"/>
            </a:endParaRPr>
          </a:p>
          <a:p>
            <a:pPr>
              <a:lnSpc>
                <a:spcPct val="100000"/>
              </a:lnSpc>
              <a:spcBef>
                <a:spcPts val="0"/>
              </a:spcBef>
            </a:pPr>
            <a:r>
              <a:rPr lang="en-US" dirty="0">
                <a:solidFill>
                  <a:srgbClr val="444444"/>
                </a:solidFill>
                <a:ea typeface="+mn-lt"/>
                <a:cs typeface="+mn-lt"/>
              </a:rPr>
              <a:t>Microsoft Azure: Microsoft Azure for Healthcare is an additional system that offers a secure and legal platform for storing and exchanging medical data</a:t>
            </a:r>
            <a:endParaRPr lang="en-US">
              <a:cs typeface="Calibri"/>
            </a:endParaRPr>
          </a:p>
          <a:p>
            <a:pPr>
              <a:lnSpc>
                <a:spcPct val="100000"/>
              </a:lnSpc>
              <a:spcBef>
                <a:spcPts val="0"/>
              </a:spcBef>
            </a:pPr>
            <a:r>
              <a:rPr lang="en-US" dirty="0">
                <a:solidFill>
                  <a:srgbClr val="444444"/>
                </a:solidFill>
                <a:ea typeface="+mn-lt"/>
                <a:cs typeface="+mn-lt"/>
              </a:rPr>
              <a:t>AWS: A platform for storing medical records that is safe, scalable, and equipped with features like encryption, access control, and audit logs is offered by Amazon Web Services (AWS).</a:t>
            </a:r>
            <a:endParaRPr lang="en-US">
              <a:cs typeface="Calibri"/>
            </a:endParaRPr>
          </a:p>
          <a:p>
            <a:endParaRPr lang="en-US" sz="6000" dirty="0">
              <a:solidFill>
                <a:srgbClr val="000000"/>
              </a:solidFill>
              <a:ea typeface="+mn-lt"/>
              <a:cs typeface="+mn-lt"/>
            </a:endParaRPr>
          </a:p>
        </p:txBody>
      </p:sp>
    </p:spTree>
    <p:extLst>
      <p:ext uri="{BB962C8B-B14F-4D97-AF65-F5344CB8AC3E}">
        <p14:creationId xmlns:p14="http://schemas.microsoft.com/office/powerpoint/2010/main" val="1378532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bulbs with a yellow one standing out">
            <a:extLst>
              <a:ext uri="{FF2B5EF4-FFF2-40B4-BE49-F238E27FC236}">
                <a16:creationId xmlns:a16="http://schemas.microsoft.com/office/drawing/2014/main" id="{276090A9-EBC7-D6CD-999D-F7B3FE707BCC}"/>
              </a:ext>
            </a:extLst>
          </p:cNvPr>
          <p:cNvPicPr>
            <a:picLocks noChangeAspect="1"/>
          </p:cNvPicPr>
          <p:nvPr/>
        </p:nvPicPr>
        <p:blipFill rotWithShape="1">
          <a:blip r:embed="rId2"/>
          <a:srcRect l="24438" r="4527" b="-3"/>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629D62-2215-89C1-4EC5-5C0ADF057C39}"/>
              </a:ext>
            </a:extLst>
          </p:cNvPr>
          <p:cNvSpPr>
            <a:spLocks noGrp="1"/>
          </p:cNvSpPr>
          <p:nvPr>
            <p:ph type="title"/>
          </p:nvPr>
        </p:nvSpPr>
        <p:spPr>
          <a:xfrm>
            <a:off x="374904" y="856488"/>
            <a:ext cx="4992624" cy="1243584"/>
          </a:xfrm>
        </p:spPr>
        <p:txBody>
          <a:bodyPr anchor="ctr">
            <a:normAutofit/>
          </a:bodyPr>
          <a:lstStyle/>
          <a:p>
            <a:r>
              <a:rPr lang="en-US" sz="3400">
                <a:cs typeface="Calibri Light"/>
              </a:rPr>
              <a:t>Research Approach</a:t>
            </a:r>
            <a:endParaRPr lang="en-US" sz="3400"/>
          </a:p>
        </p:txBody>
      </p:sp>
      <p:sp>
        <p:nvSpPr>
          <p:cNvPr id="15" name="Rectangle 1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E002642-F709-EC73-CA06-FC8A381EC095}"/>
              </a:ext>
            </a:extLst>
          </p:cNvPr>
          <p:cNvSpPr>
            <a:spLocks noGrp="1"/>
          </p:cNvSpPr>
          <p:nvPr>
            <p:ph idx="1"/>
          </p:nvPr>
        </p:nvSpPr>
        <p:spPr>
          <a:xfrm>
            <a:off x="374904" y="2522949"/>
            <a:ext cx="5065776" cy="3402363"/>
          </a:xfrm>
        </p:spPr>
        <p:txBody>
          <a:bodyPr vert="horz" lIns="91440" tIns="45720" rIns="91440" bIns="45720" rtlCol="0" anchor="t">
            <a:normAutofit/>
          </a:bodyPr>
          <a:lstStyle/>
          <a:p>
            <a:pPr marL="0" indent="0">
              <a:buNone/>
            </a:pPr>
            <a:r>
              <a:rPr lang="en-US" sz="2000">
                <a:ea typeface="+mn-lt"/>
                <a:cs typeface="+mn-lt"/>
              </a:rPr>
              <a:t>This study used a design-based research methodology as its research strategy. The creation and implementation of educational interventions and systems use the design-based research approach (Barab &amp; Squire, 2004).</a:t>
            </a:r>
            <a:endParaRPr lang="en-US" sz="2000">
              <a:cs typeface="Calibri"/>
            </a:endParaRPr>
          </a:p>
        </p:txBody>
      </p:sp>
    </p:spTree>
    <p:extLst>
      <p:ext uri="{BB962C8B-B14F-4D97-AF65-F5344CB8AC3E}">
        <p14:creationId xmlns:p14="http://schemas.microsoft.com/office/powerpoint/2010/main" val="37322650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lex maths formulae on a blackboard">
            <a:extLst>
              <a:ext uri="{FF2B5EF4-FFF2-40B4-BE49-F238E27FC236}">
                <a16:creationId xmlns:a16="http://schemas.microsoft.com/office/drawing/2014/main" id="{A758218A-B015-3E7E-02D5-8EC9D382DDC1}"/>
              </a:ext>
            </a:extLst>
          </p:cNvPr>
          <p:cNvPicPr>
            <a:picLocks noChangeAspect="1"/>
          </p:cNvPicPr>
          <p:nvPr/>
        </p:nvPicPr>
        <p:blipFill rotWithShape="1">
          <a:blip r:embed="rId2"/>
          <a:srcRect l="5017" r="17282" b="-9"/>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629D62-2215-89C1-4EC5-5C0ADF057C39}"/>
              </a:ext>
            </a:extLst>
          </p:cNvPr>
          <p:cNvSpPr>
            <a:spLocks noGrp="1"/>
          </p:cNvSpPr>
          <p:nvPr>
            <p:ph type="title"/>
          </p:nvPr>
        </p:nvSpPr>
        <p:spPr>
          <a:xfrm>
            <a:off x="374904" y="856488"/>
            <a:ext cx="4992624" cy="1243584"/>
          </a:xfrm>
        </p:spPr>
        <p:txBody>
          <a:bodyPr anchor="ctr">
            <a:normAutofit/>
          </a:bodyPr>
          <a:lstStyle/>
          <a:p>
            <a:r>
              <a:rPr lang="en-US" sz="3400">
                <a:cs typeface="Calibri Light"/>
              </a:rPr>
              <a:t>Research Strategy</a:t>
            </a:r>
            <a:endParaRPr lang="en-US" sz="3400"/>
          </a:p>
        </p:txBody>
      </p:sp>
      <p:sp>
        <p:nvSpPr>
          <p:cNvPr id="15" name="Rectangle 1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E002642-F709-EC73-CA06-FC8A381EC095}"/>
              </a:ext>
            </a:extLst>
          </p:cNvPr>
          <p:cNvSpPr>
            <a:spLocks noGrp="1"/>
          </p:cNvSpPr>
          <p:nvPr>
            <p:ph idx="1"/>
          </p:nvPr>
        </p:nvSpPr>
        <p:spPr>
          <a:xfrm>
            <a:off x="374904" y="2522949"/>
            <a:ext cx="5065776" cy="3402363"/>
          </a:xfrm>
        </p:spPr>
        <p:txBody>
          <a:bodyPr vert="horz" lIns="91440" tIns="45720" rIns="91440" bIns="45720" rtlCol="0" anchor="t">
            <a:normAutofit/>
          </a:bodyPr>
          <a:lstStyle/>
          <a:p>
            <a:pPr marL="0" indent="0">
              <a:buNone/>
            </a:pPr>
            <a:r>
              <a:rPr lang="en-US" sz="2000">
                <a:ea typeface="+mn-lt"/>
                <a:cs typeface="+mn-lt"/>
              </a:rPr>
              <a:t>The strategy used in this study is a mixed-methods strategy. The mixed-methods strategy involves the collection and analysis of both qualitative and quantitative data (Creswell &amp; Plano Clark, 2018).</a:t>
            </a:r>
          </a:p>
        </p:txBody>
      </p:sp>
    </p:spTree>
    <p:extLst>
      <p:ext uri="{BB962C8B-B14F-4D97-AF65-F5344CB8AC3E}">
        <p14:creationId xmlns:p14="http://schemas.microsoft.com/office/powerpoint/2010/main" val="40123733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629D62-2215-89C1-4EC5-5C0ADF057C39}"/>
              </a:ext>
            </a:extLst>
          </p:cNvPr>
          <p:cNvSpPr>
            <a:spLocks noGrp="1"/>
          </p:cNvSpPr>
          <p:nvPr>
            <p:ph type="title"/>
          </p:nvPr>
        </p:nvSpPr>
        <p:spPr>
          <a:xfrm>
            <a:off x="1171074" y="1396686"/>
            <a:ext cx="3240506" cy="4064628"/>
          </a:xfrm>
        </p:spPr>
        <p:txBody>
          <a:bodyPr>
            <a:normAutofit/>
          </a:bodyPr>
          <a:lstStyle/>
          <a:p>
            <a:r>
              <a:rPr lang="en-US">
                <a:solidFill>
                  <a:srgbClr val="FFFFFF"/>
                </a:solidFill>
                <a:cs typeface="Calibri Light"/>
              </a:rPr>
              <a:t>Research Method</a:t>
            </a:r>
            <a:endParaRPr lang="en-US">
              <a:solidFill>
                <a:srgbClr val="FFFFFF"/>
              </a:solidFill>
            </a:endParaRPr>
          </a:p>
        </p:txBody>
      </p:sp>
      <p:sp>
        <p:nvSpPr>
          <p:cNvPr id="26" name="Arc 25">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8" name="Oval 27">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E002642-F709-EC73-CA06-FC8A381EC095}"/>
              </a:ext>
            </a:extLst>
          </p:cNvPr>
          <p:cNvSpPr>
            <a:spLocks noGrp="1"/>
          </p:cNvSpPr>
          <p:nvPr>
            <p:ph idx="1"/>
          </p:nvPr>
        </p:nvSpPr>
        <p:spPr>
          <a:xfrm>
            <a:off x="5370153" y="1526033"/>
            <a:ext cx="5536397" cy="3935281"/>
          </a:xfrm>
        </p:spPr>
        <p:txBody>
          <a:bodyPr vert="horz" lIns="91440" tIns="45720" rIns="91440" bIns="45720" rtlCol="0">
            <a:normAutofit/>
          </a:bodyPr>
          <a:lstStyle/>
          <a:p>
            <a:pPr marL="0" indent="0">
              <a:buNone/>
            </a:pPr>
            <a:r>
              <a:rPr lang="en-US">
                <a:ea typeface="+mn-lt"/>
                <a:cs typeface="+mn-lt"/>
              </a:rPr>
              <a:t>Design-based research, case study research, and action research were all combined as an approach for this study. The cloud-based system for storing medical records will be created using the design-based research methodology</a:t>
            </a:r>
            <a:endParaRPr lang="en-US" dirty="0"/>
          </a:p>
        </p:txBody>
      </p:sp>
    </p:spTree>
    <p:extLst>
      <p:ext uri="{BB962C8B-B14F-4D97-AF65-F5344CB8AC3E}">
        <p14:creationId xmlns:p14="http://schemas.microsoft.com/office/powerpoint/2010/main" val="16075049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2">
            <a:extLst>
              <a:ext uri="{FF2B5EF4-FFF2-40B4-BE49-F238E27FC236}">
                <a16:creationId xmlns:a16="http://schemas.microsoft.com/office/drawing/2014/main" id="{4E2ED6F9-63C3-4A8D-9BB4-1EA6253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6D72081E-AD41-4FBB-B02B-698A68DBC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629D62-2215-89C1-4EC5-5C0ADF057C39}"/>
              </a:ext>
            </a:extLst>
          </p:cNvPr>
          <p:cNvSpPr>
            <a:spLocks noGrp="1"/>
          </p:cNvSpPr>
          <p:nvPr>
            <p:ph type="title"/>
          </p:nvPr>
        </p:nvSpPr>
        <p:spPr>
          <a:xfrm>
            <a:off x="1051560" y="4495466"/>
            <a:ext cx="3611880" cy="1536192"/>
          </a:xfrm>
        </p:spPr>
        <p:txBody>
          <a:bodyPr>
            <a:normAutofit/>
          </a:bodyPr>
          <a:lstStyle/>
          <a:p>
            <a:r>
              <a:rPr lang="en-US" sz="3200">
                <a:cs typeface="Calibri Light"/>
              </a:rPr>
              <a:t>Summary</a:t>
            </a:r>
            <a:endParaRPr lang="en-US" sz="3200"/>
          </a:p>
        </p:txBody>
      </p:sp>
      <p:pic>
        <p:nvPicPr>
          <p:cNvPr id="28" name="Picture 18" descr="Cloud shaped hard drive with cables">
            <a:extLst>
              <a:ext uri="{FF2B5EF4-FFF2-40B4-BE49-F238E27FC236}">
                <a16:creationId xmlns:a16="http://schemas.microsoft.com/office/drawing/2014/main" id="{EF175041-9A4F-E116-72BB-0D2DCBA5E952}"/>
              </a:ext>
            </a:extLst>
          </p:cNvPr>
          <p:cNvPicPr>
            <a:picLocks noChangeAspect="1"/>
          </p:cNvPicPr>
          <p:nvPr/>
        </p:nvPicPr>
        <p:blipFill rotWithShape="1">
          <a:blip r:embed="rId2"/>
          <a:srcRect t="29425" r="-2" b="13225"/>
          <a:stretch/>
        </p:blipFill>
        <p:spPr>
          <a:xfrm>
            <a:off x="20" y="10"/>
            <a:ext cx="12191980" cy="3994473"/>
          </a:xfrm>
          <a:prstGeom prst="rect">
            <a:avLst/>
          </a:prstGeom>
        </p:spPr>
      </p:pic>
      <p:sp>
        <p:nvSpPr>
          <p:cNvPr id="27" name="Rectangle 26">
            <a:extLst>
              <a:ext uri="{FF2B5EF4-FFF2-40B4-BE49-F238E27FC236}">
                <a16:creationId xmlns:a16="http://schemas.microsoft.com/office/drawing/2014/main" id="{716248AD-805F-41BF-9B57-FC53E5B32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9" name="Rectangle 28">
            <a:extLst>
              <a:ext uri="{FF2B5EF4-FFF2-40B4-BE49-F238E27FC236}">
                <a16:creationId xmlns:a16="http://schemas.microsoft.com/office/drawing/2014/main" id="{1F82758F-B2B3-4F0A-BB90-4BFFEDD16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E002642-F709-EC73-CA06-FC8A381EC095}"/>
              </a:ext>
            </a:extLst>
          </p:cNvPr>
          <p:cNvSpPr>
            <a:spLocks noGrp="1"/>
          </p:cNvSpPr>
          <p:nvPr>
            <p:ph idx="1"/>
          </p:nvPr>
        </p:nvSpPr>
        <p:spPr>
          <a:xfrm>
            <a:off x="5295826" y="4495466"/>
            <a:ext cx="6061022" cy="1536192"/>
          </a:xfrm>
        </p:spPr>
        <p:txBody>
          <a:bodyPr vert="horz" lIns="91440" tIns="45720" rIns="91440" bIns="45720" rtlCol="0" anchor="ctr">
            <a:normAutofit/>
          </a:bodyPr>
          <a:lstStyle/>
          <a:p>
            <a:pPr marL="0" indent="0">
              <a:buNone/>
            </a:pPr>
            <a:r>
              <a:rPr lang="en-US" sz="1800">
                <a:ea typeface="+mn-lt"/>
                <a:cs typeface="+mn-lt"/>
              </a:rPr>
              <a:t>The goal of this study was to create a cloud-based system for the storage of medical records. The review of the literature shed light on the drawbacks of traditional paper-based medical record-keeping systems and the advantages of using cloud-based systems.</a:t>
            </a:r>
            <a:endParaRPr lang="en-US" sz="1800"/>
          </a:p>
        </p:txBody>
      </p:sp>
    </p:spTree>
    <p:extLst>
      <p:ext uri="{BB962C8B-B14F-4D97-AF65-F5344CB8AC3E}">
        <p14:creationId xmlns:p14="http://schemas.microsoft.com/office/powerpoint/2010/main" val="13003000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629D62-2215-89C1-4EC5-5C0ADF057C39}"/>
              </a:ext>
            </a:extLst>
          </p:cNvPr>
          <p:cNvSpPr>
            <a:spLocks noGrp="1"/>
          </p:cNvSpPr>
          <p:nvPr>
            <p:ph type="title"/>
          </p:nvPr>
        </p:nvSpPr>
        <p:spPr>
          <a:xfrm>
            <a:off x="4553733" y="548464"/>
            <a:ext cx="6798541" cy="1675623"/>
          </a:xfrm>
        </p:spPr>
        <p:txBody>
          <a:bodyPr anchor="b">
            <a:normAutofit/>
          </a:bodyPr>
          <a:lstStyle/>
          <a:p>
            <a:r>
              <a:rPr lang="en-US" sz="4000">
                <a:cs typeface="Calibri Light"/>
              </a:rPr>
              <a:t>Conclusive Marks</a:t>
            </a:r>
            <a:endParaRPr lang="en-US" sz="4000"/>
          </a:p>
        </p:txBody>
      </p:sp>
      <p:pic>
        <p:nvPicPr>
          <p:cNvPr id="19" name="Picture 18" descr="Light bulb on yellow background with sketched light beams and cord">
            <a:extLst>
              <a:ext uri="{FF2B5EF4-FFF2-40B4-BE49-F238E27FC236}">
                <a16:creationId xmlns:a16="http://schemas.microsoft.com/office/drawing/2014/main" id="{87421CCD-1F2E-AFCF-D627-EEEB5149B2B9}"/>
              </a:ext>
            </a:extLst>
          </p:cNvPr>
          <p:cNvPicPr>
            <a:picLocks noChangeAspect="1"/>
          </p:cNvPicPr>
          <p:nvPr/>
        </p:nvPicPr>
        <p:blipFill rotWithShape="1">
          <a:blip r:embed="rId2"/>
          <a:srcRect l="52339" r="10015" b="3"/>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FE002642-F709-EC73-CA06-FC8A381EC095}"/>
              </a:ext>
            </a:extLst>
          </p:cNvPr>
          <p:cNvSpPr>
            <a:spLocks noGrp="1"/>
          </p:cNvSpPr>
          <p:nvPr>
            <p:ph idx="1"/>
          </p:nvPr>
        </p:nvSpPr>
        <p:spPr>
          <a:xfrm>
            <a:off x="4553734" y="2409830"/>
            <a:ext cx="6798539" cy="3705217"/>
          </a:xfrm>
        </p:spPr>
        <p:txBody>
          <a:bodyPr vert="horz" lIns="91440" tIns="45720" rIns="91440" bIns="45720" rtlCol="0">
            <a:normAutofit/>
          </a:bodyPr>
          <a:lstStyle/>
          <a:p>
            <a:pPr marL="0" indent="0">
              <a:buNone/>
            </a:pPr>
            <a:r>
              <a:rPr lang="en-US" sz="2000" dirty="0">
                <a:ea typeface="+mn-lt"/>
                <a:cs typeface="+mn-lt"/>
              </a:rPr>
              <a:t>A framework for developing an effective and efficient system that satisfies the needs of healthcare professionals was provided by the study strategy and methodologies used in the literature review, which also identified the advantages and difficulties involved with implementing such systems.</a:t>
            </a:r>
            <a:endParaRPr lang="en-US" sz="2000"/>
          </a:p>
        </p:txBody>
      </p:sp>
    </p:spTree>
    <p:extLst>
      <p:ext uri="{BB962C8B-B14F-4D97-AF65-F5344CB8AC3E}">
        <p14:creationId xmlns:p14="http://schemas.microsoft.com/office/powerpoint/2010/main" val="18618538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F76C6-A52D-44C1-1A43-A885E97924B1}"/>
              </a:ext>
            </a:extLst>
          </p:cNvPr>
          <p:cNvSpPr>
            <a:spLocks noGrp="1"/>
          </p:cNvSpPr>
          <p:nvPr>
            <p:ph type="title"/>
          </p:nvPr>
        </p:nvSpPr>
        <p:spPr/>
        <p:txBody>
          <a:bodyPr/>
          <a:lstStyle/>
          <a:p>
            <a:r>
              <a:rPr lang="en-US" dirty="0">
                <a:cs typeface="Calibri Light"/>
              </a:rPr>
              <a:t>References</a:t>
            </a:r>
            <a:endParaRPr lang="en-US" dirty="0"/>
          </a:p>
        </p:txBody>
      </p:sp>
      <p:sp>
        <p:nvSpPr>
          <p:cNvPr id="3" name="Content Placeholder 2">
            <a:extLst>
              <a:ext uri="{FF2B5EF4-FFF2-40B4-BE49-F238E27FC236}">
                <a16:creationId xmlns:a16="http://schemas.microsoft.com/office/drawing/2014/main" id="{F3F23B17-6FA8-67FC-6583-EA7FD93ECD10}"/>
              </a:ext>
            </a:extLst>
          </p:cNvPr>
          <p:cNvSpPr>
            <a:spLocks noGrp="1"/>
          </p:cNvSpPr>
          <p:nvPr>
            <p:ph idx="1"/>
          </p:nvPr>
        </p:nvSpPr>
        <p:spPr/>
        <p:txBody>
          <a:bodyPr vert="horz" lIns="91440" tIns="45720" rIns="91440" bIns="45720" rtlCol="0" anchor="t">
            <a:normAutofit/>
          </a:bodyPr>
          <a:lstStyle/>
          <a:p>
            <a:r>
              <a:rPr lang="en-US" dirty="0">
                <a:ea typeface="+mn-lt"/>
                <a:cs typeface="+mn-lt"/>
              </a:rPr>
              <a:t>Huang, L., Sun, Y., &amp; Lu, X. (2018). Security and privacy in cloud-based electronic health records: A review of current implementation methods and suggestions for improvement. Journal of Medical Systems, 42(8), 148.</a:t>
            </a:r>
          </a:p>
          <a:p>
            <a:r>
              <a:rPr lang="en-US" dirty="0">
                <a:ea typeface="+mn-lt"/>
                <a:cs typeface="+mn-lt"/>
              </a:rPr>
              <a:t>Bhatt, J., &amp; Patel, K. (2016). Cloud computing security issues and challenges: A survey. International Journal of Computer Applications, 146(11), 1-4.</a:t>
            </a:r>
          </a:p>
          <a:p>
            <a:r>
              <a:rPr lang="en-US" dirty="0">
                <a:ea typeface="+mn-lt"/>
                <a:cs typeface="+mn-lt"/>
              </a:rPr>
              <a:t>Kuo, A. M., Haghani, F., &amp; </a:t>
            </a:r>
            <a:r>
              <a:rPr lang="en-US" dirty="0" err="1">
                <a:ea typeface="+mn-lt"/>
                <a:cs typeface="+mn-lt"/>
              </a:rPr>
              <a:t>Sarrafzadeh</a:t>
            </a:r>
            <a:r>
              <a:rPr lang="en-US" dirty="0">
                <a:ea typeface="+mn-lt"/>
                <a:cs typeface="+mn-lt"/>
              </a:rPr>
              <a:t>, M. (2017). Secure cloud computing for healthcare applications: A review. Journal of medical systems, 41(8),</a:t>
            </a:r>
            <a:endParaRPr lang="en-US">
              <a:cs typeface="Calibri"/>
            </a:endParaRPr>
          </a:p>
        </p:txBody>
      </p:sp>
    </p:spTree>
    <p:extLst>
      <p:ext uri="{BB962C8B-B14F-4D97-AF65-F5344CB8AC3E}">
        <p14:creationId xmlns:p14="http://schemas.microsoft.com/office/powerpoint/2010/main" val="29310500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F76C6-A52D-44C1-1A43-A885E97924B1}"/>
              </a:ext>
            </a:extLst>
          </p:cNvPr>
          <p:cNvSpPr>
            <a:spLocks noGrp="1"/>
          </p:cNvSpPr>
          <p:nvPr>
            <p:ph type="title"/>
          </p:nvPr>
        </p:nvSpPr>
        <p:spPr/>
        <p:txBody>
          <a:bodyPr/>
          <a:lstStyle/>
          <a:p>
            <a:r>
              <a:rPr lang="en-US" dirty="0">
                <a:cs typeface="Calibri Light"/>
              </a:rPr>
              <a:t>References</a:t>
            </a:r>
            <a:endParaRPr lang="en-US" dirty="0"/>
          </a:p>
        </p:txBody>
      </p:sp>
      <p:sp>
        <p:nvSpPr>
          <p:cNvPr id="3" name="Content Placeholder 2">
            <a:extLst>
              <a:ext uri="{FF2B5EF4-FFF2-40B4-BE49-F238E27FC236}">
                <a16:creationId xmlns:a16="http://schemas.microsoft.com/office/drawing/2014/main" id="{F3F23B17-6FA8-67FC-6583-EA7FD93ECD10}"/>
              </a:ext>
            </a:extLst>
          </p:cNvPr>
          <p:cNvSpPr>
            <a:spLocks noGrp="1"/>
          </p:cNvSpPr>
          <p:nvPr>
            <p:ph idx="1"/>
          </p:nvPr>
        </p:nvSpPr>
        <p:spPr/>
        <p:txBody>
          <a:bodyPr vert="horz" lIns="91440" tIns="45720" rIns="91440" bIns="45720" rtlCol="0" anchor="t">
            <a:normAutofit/>
          </a:bodyPr>
          <a:lstStyle/>
          <a:p>
            <a:r>
              <a:rPr lang="en-US" dirty="0">
                <a:ea typeface="+mn-lt"/>
                <a:cs typeface="+mn-lt"/>
              </a:rPr>
              <a:t>Huang, L., Sun, Y., &amp; Lu, X. (2018). Security and privacy in cloud-based electronic health records: A review of current implementation methods and suggestions for improvement. Journal of Medical Systems, 42(8), 148.</a:t>
            </a:r>
          </a:p>
          <a:p>
            <a:r>
              <a:rPr lang="en-US" dirty="0">
                <a:ea typeface="+mn-lt"/>
                <a:cs typeface="+mn-lt"/>
              </a:rPr>
              <a:t>Bhatt, J., &amp; Patel, K. (2016). Cloud computing security issues and challenges: A survey. International Journal of Computer Applications, 146(11), 1-4.</a:t>
            </a:r>
          </a:p>
          <a:p>
            <a:r>
              <a:rPr lang="en-US" dirty="0">
                <a:ea typeface="+mn-lt"/>
                <a:cs typeface="+mn-lt"/>
              </a:rPr>
              <a:t>Kuo, A. M., Haghani, F., &amp; </a:t>
            </a:r>
            <a:r>
              <a:rPr lang="en-US" dirty="0" err="1">
                <a:ea typeface="+mn-lt"/>
                <a:cs typeface="+mn-lt"/>
              </a:rPr>
              <a:t>Sarrafzadeh</a:t>
            </a:r>
            <a:r>
              <a:rPr lang="en-US" dirty="0">
                <a:ea typeface="+mn-lt"/>
                <a:cs typeface="+mn-lt"/>
              </a:rPr>
              <a:t>, M. (2017). Secure cloud computing for healthcare applications: A review. Journal of medical systems, 41(8),</a:t>
            </a:r>
            <a:endParaRPr lang="en-US">
              <a:cs typeface="Calibri"/>
            </a:endParaRPr>
          </a:p>
        </p:txBody>
      </p:sp>
    </p:spTree>
    <p:extLst>
      <p:ext uri="{BB962C8B-B14F-4D97-AF65-F5344CB8AC3E}">
        <p14:creationId xmlns:p14="http://schemas.microsoft.com/office/powerpoint/2010/main" val="1904157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F76C6-A52D-44C1-1A43-A885E97924B1}"/>
              </a:ext>
            </a:extLst>
          </p:cNvPr>
          <p:cNvSpPr>
            <a:spLocks noGrp="1"/>
          </p:cNvSpPr>
          <p:nvPr>
            <p:ph type="title"/>
          </p:nvPr>
        </p:nvSpPr>
        <p:spPr/>
        <p:txBody>
          <a:bodyPr/>
          <a:lstStyle/>
          <a:p>
            <a:r>
              <a:rPr lang="en-US" dirty="0">
                <a:cs typeface="Calibri Light"/>
              </a:rPr>
              <a:t>References</a:t>
            </a:r>
            <a:endParaRPr lang="en-US" dirty="0"/>
          </a:p>
        </p:txBody>
      </p:sp>
      <p:sp>
        <p:nvSpPr>
          <p:cNvPr id="3" name="Content Placeholder 2">
            <a:extLst>
              <a:ext uri="{FF2B5EF4-FFF2-40B4-BE49-F238E27FC236}">
                <a16:creationId xmlns:a16="http://schemas.microsoft.com/office/drawing/2014/main" id="{F3F23B17-6FA8-67FC-6583-EA7FD93ECD10}"/>
              </a:ext>
            </a:extLst>
          </p:cNvPr>
          <p:cNvSpPr>
            <a:spLocks noGrp="1"/>
          </p:cNvSpPr>
          <p:nvPr>
            <p:ph idx="1"/>
          </p:nvPr>
        </p:nvSpPr>
        <p:spPr/>
        <p:txBody>
          <a:bodyPr vert="horz" lIns="91440" tIns="45720" rIns="91440" bIns="45720" rtlCol="0" anchor="t">
            <a:normAutofit/>
          </a:bodyPr>
          <a:lstStyle/>
          <a:p>
            <a:r>
              <a:rPr lang="en-US" dirty="0">
                <a:ea typeface="+mn-lt"/>
                <a:cs typeface="+mn-lt"/>
              </a:rPr>
              <a:t>Amazon Web Services. (n.d.). HIPAA compliance on AWS. Retrieved March 20, 2023, from </a:t>
            </a:r>
            <a:r>
              <a:rPr lang="en-US" dirty="0">
                <a:ea typeface="+mn-lt"/>
                <a:cs typeface="+mn-lt"/>
                <a:hlinkClick r:id="rId2"/>
              </a:rPr>
              <a:t>https://aws.amazon.com/compliance/hipaa-compliance/</a:t>
            </a:r>
            <a:endParaRPr lang="en-US">
              <a:ea typeface="+mn-lt"/>
              <a:cs typeface="+mn-lt"/>
            </a:endParaRPr>
          </a:p>
          <a:p>
            <a:r>
              <a:rPr lang="en-US" dirty="0">
                <a:ea typeface="+mn-lt"/>
                <a:cs typeface="+mn-lt"/>
              </a:rPr>
              <a:t>Suo, T., Xu, X., &amp; Guo, X. (2018). A secure and efficient medical data sharing scheme based on blockchain and cloud storage. IEEE Access, 6, 10029-10039.</a:t>
            </a:r>
          </a:p>
          <a:p>
            <a:r>
              <a:rPr lang="en-US" dirty="0">
                <a:ea typeface="+mn-lt"/>
                <a:cs typeface="+mn-lt"/>
              </a:rPr>
              <a:t>Barab, S. A., &amp; Squire, K. (2004). Design-based research: Putting a stake in the ground. Journal of the Learning Sciences, 13(1), 1-14.</a:t>
            </a:r>
          </a:p>
          <a:p>
            <a:r>
              <a:rPr lang="en-US" dirty="0">
                <a:ea typeface="+mn-lt"/>
                <a:cs typeface="+mn-lt"/>
              </a:rPr>
              <a:t>Creswell, J. W., &amp; Plano Clark, V. L. (2018). Designing and conducting mixed methods research. Sage publications.</a:t>
            </a:r>
          </a:p>
          <a:p>
            <a:endParaRPr lang="en-US" dirty="0">
              <a:cs typeface="Calibri"/>
            </a:endParaRPr>
          </a:p>
        </p:txBody>
      </p:sp>
    </p:spTree>
    <p:extLst>
      <p:ext uri="{BB962C8B-B14F-4D97-AF65-F5344CB8AC3E}">
        <p14:creationId xmlns:p14="http://schemas.microsoft.com/office/powerpoint/2010/main" val="368791796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Design of a cloud based system to store medical records</vt:lpstr>
      <vt:lpstr>Aim</vt:lpstr>
      <vt:lpstr>Objectives</vt:lpstr>
      <vt:lpstr>Literature Review</vt:lpstr>
      <vt:lpstr>Literature Review (Requirements and Issues with Medical Records Storage in the Cloud)</vt:lpstr>
      <vt:lpstr>Literature Review (Requirements and Issues with Medical Records Storage in the Cloud)</vt:lpstr>
      <vt:lpstr>Literature Review (Concern Issues)</vt:lpstr>
      <vt:lpstr>Literature Review (Few Solutions)</vt:lpstr>
      <vt:lpstr>Literature Review (Existing Products)</vt:lpstr>
      <vt:lpstr>Research Approach</vt:lpstr>
      <vt:lpstr>Research Strategy</vt:lpstr>
      <vt:lpstr>Research Method</vt:lpstr>
      <vt:lpstr>Summary</vt:lpstr>
      <vt:lpstr>Conclusive Marks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120</cp:revision>
  <dcterms:created xsi:type="dcterms:W3CDTF">2023-04-24T23:00:10Z</dcterms:created>
  <dcterms:modified xsi:type="dcterms:W3CDTF">2023-04-24T23:20:33Z</dcterms:modified>
</cp:coreProperties>
</file>