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66" r:id="rId2"/>
    <p:sldId id="257" r:id="rId3"/>
    <p:sldId id="258" r:id="rId4"/>
    <p:sldId id="259" r:id="rId5"/>
    <p:sldId id="260" r:id="rId6"/>
    <p:sldId id="261" r:id="rId7"/>
    <p:sldId id="262" r:id="rId8"/>
    <p:sldId id="263" r:id="rId9"/>
    <p:sldId id="264" r:id="rId10"/>
    <p:sldId id="265" r:id="rId11"/>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xmlns=""/>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xmlns=""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00A15C55-8517-42AA-B614-E9B94910E393}" styleName="Medium Style 2 - Accent 4">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4">
              <a:tint val="20000"/>
            </a:schemeClr>
          </a:solidFill>
        </a:fill>
      </a:tcStyle>
    </a:wholeTbl>
    <a:band1H>
      <a:tcStyle>
        <a:tcBdr/>
        <a:fill>
          <a:solidFill>
            <a:schemeClr val="accent4">
              <a:tint val="40000"/>
            </a:schemeClr>
          </a:solidFill>
        </a:fill>
      </a:tcStyle>
    </a:band1H>
    <a:band2H>
      <a:tcStyle>
        <a:tcBdr/>
      </a:tcStyle>
    </a:band2H>
    <a:band1V>
      <a:tcStyle>
        <a:tcBdr/>
        <a:fill>
          <a:solidFill>
            <a:schemeClr val="accent4">
              <a:tint val="40000"/>
            </a:schemeClr>
          </a:solidFill>
        </a:fill>
      </a:tcStyle>
    </a:band1V>
    <a:band2V>
      <a:tcStyle>
        <a:tcBdr/>
      </a:tcStyle>
    </a:band2V>
    <a:lastCol>
      <a:tcTxStyle b="on">
        <a:fontRef idx="minor">
          <a:prstClr val="black"/>
        </a:fontRef>
        <a:schemeClr val="lt1"/>
      </a:tcTxStyle>
      <a:tcStyle>
        <a:tcBdr/>
        <a:fill>
          <a:solidFill>
            <a:schemeClr val="accent4"/>
          </a:solidFill>
        </a:fill>
      </a:tcStyle>
    </a:lastCol>
    <a:firstCol>
      <a:tcTxStyle b="on">
        <a:fontRef idx="minor">
          <a:prstClr val="black"/>
        </a:fontRef>
        <a:schemeClr val="lt1"/>
      </a:tcTxStyle>
      <a:tcStyle>
        <a:tcBdr/>
        <a:fill>
          <a:solidFill>
            <a:schemeClr val="accent4"/>
          </a:solidFill>
        </a:fill>
      </a:tcStyle>
    </a:firstCol>
    <a:lastRow>
      <a:tcTxStyle b="on">
        <a:fontRef idx="minor">
          <a:prstClr val="black"/>
        </a:fontRef>
        <a:schemeClr val="lt1"/>
      </a:tcTxStyle>
      <a:tcStyle>
        <a:tcBdr>
          <a:top>
            <a:ln w="38100" cmpd="sng">
              <a:solidFill>
                <a:schemeClr val="lt1"/>
              </a:solidFill>
            </a:ln>
          </a:top>
        </a:tcBdr>
        <a:fill>
          <a:solidFill>
            <a:schemeClr val="accent4"/>
          </a:solidFill>
        </a:fill>
      </a:tcStyle>
    </a:lastRow>
    <a:firstRow>
      <a:tcTxStyle b="on">
        <a:fontRef idx="minor">
          <a:prstClr val="black"/>
        </a:fontRef>
        <a:schemeClr val="lt1"/>
      </a:tcTxStyle>
      <a:tcStyle>
        <a:tcBdr>
          <a:bottom>
            <a:ln w="38100" cmpd="sng">
              <a:solidFill>
                <a:schemeClr val="lt1"/>
              </a:solidFill>
            </a:ln>
          </a:bottom>
        </a:tcBdr>
        <a:fill>
          <a:solidFill>
            <a:schemeClr val="accent4"/>
          </a:solidFill>
        </a:fill>
      </a:tcStyle>
    </a:firstRow>
  </a:tblStyle>
  <a:tblStyle styleId="{F5AB1C69-6EDB-4FF4-983F-18BD219EF322}" styleName="Medium Style 2 - Accent 3">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3">
              <a:tint val="20000"/>
            </a:schemeClr>
          </a:solidFill>
        </a:fill>
      </a:tcStyle>
    </a:wholeTbl>
    <a:band1H>
      <a:tcStyle>
        <a:tcBdr/>
        <a:fill>
          <a:solidFill>
            <a:schemeClr val="accent3">
              <a:tint val="40000"/>
            </a:schemeClr>
          </a:solidFill>
        </a:fill>
      </a:tcStyle>
    </a:band1H>
    <a:band2H>
      <a:tcStyle>
        <a:tcBdr/>
      </a:tcStyle>
    </a:band2H>
    <a:band1V>
      <a:tcStyle>
        <a:tcBdr/>
        <a:fill>
          <a:solidFill>
            <a:schemeClr val="accent3">
              <a:tint val="40000"/>
            </a:schemeClr>
          </a:solidFill>
        </a:fill>
      </a:tcStyle>
    </a:band1V>
    <a:band2V>
      <a:tcStyle>
        <a:tcBdr/>
      </a:tcStyle>
    </a:band2V>
    <a:lastCol>
      <a:tcTxStyle b="on">
        <a:fontRef idx="minor">
          <a:prstClr val="black"/>
        </a:fontRef>
        <a:schemeClr val="lt1"/>
      </a:tcTxStyle>
      <a:tcStyle>
        <a:tcBdr/>
        <a:fill>
          <a:solidFill>
            <a:schemeClr val="accent3"/>
          </a:solidFill>
        </a:fill>
      </a:tcStyle>
    </a:lastCol>
    <a:firstCol>
      <a:tcTxStyle b="on">
        <a:fontRef idx="minor">
          <a:prstClr val="black"/>
        </a:fontRef>
        <a:schemeClr val="lt1"/>
      </a:tcTxStyle>
      <a:tcStyle>
        <a:tcBdr/>
        <a:fill>
          <a:solidFill>
            <a:schemeClr val="accent3"/>
          </a:solidFill>
        </a:fill>
      </a:tcStyle>
    </a:firstCol>
    <a:lastRow>
      <a:tcTxStyle b="on">
        <a:fontRef idx="minor">
          <a:prstClr val="black"/>
        </a:fontRef>
        <a:schemeClr val="lt1"/>
      </a:tcTxStyle>
      <a:tcStyle>
        <a:tcBdr>
          <a:top>
            <a:ln w="38100" cmpd="sng">
              <a:solidFill>
                <a:schemeClr val="lt1"/>
              </a:solidFill>
            </a:ln>
          </a:top>
        </a:tcBdr>
        <a:fill>
          <a:solidFill>
            <a:schemeClr val="accent3"/>
          </a:solidFill>
        </a:fill>
      </a:tcStyle>
    </a:lastRow>
    <a:firstRow>
      <a:tcTxStyle b="on">
        <a:fontRef idx="minor">
          <a:prstClr val="black"/>
        </a:fontRef>
        <a:schemeClr val="lt1"/>
      </a:tcTxStyle>
      <a:tcStyle>
        <a:tcBdr>
          <a:bottom>
            <a:ln w="38100" cmpd="sng">
              <a:solidFill>
                <a:schemeClr val="lt1"/>
              </a:solidFill>
            </a:ln>
          </a:bottom>
        </a:tcBdr>
        <a:fill>
          <a:solidFill>
            <a:schemeClr val="accent3"/>
          </a:solidFill>
        </a:fill>
      </a:tcStyle>
    </a:firstRow>
  </a:tblStyle>
  <a:tblStyle styleId="{21E4AEA4-8DFA-4A89-87EB-49C32662AFE0}" styleName="Medium Style 2 - Accent 2">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2">
              <a:tint val="20000"/>
            </a:schemeClr>
          </a:solidFill>
        </a:fill>
      </a:tcStyle>
    </a:wholeTbl>
    <a:band1H>
      <a:tcStyle>
        <a:tcBdr/>
        <a:fill>
          <a:solidFill>
            <a:schemeClr val="accent2">
              <a:tint val="40000"/>
            </a:schemeClr>
          </a:solidFill>
        </a:fill>
      </a:tcStyle>
    </a:band1H>
    <a:band2H>
      <a:tcStyle>
        <a:tcBdr/>
      </a:tcStyle>
    </a:band2H>
    <a:band1V>
      <a:tcStyle>
        <a:tcBdr/>
        <a:fill>
          <a:solidFill>
            <a:schemeClr val="accent2">
              <a:tint val="40000"/>
            </a:schemeClr>
          </a:solidFill>
        </a:fill>
      </a:tcStyle>
    </a:band1V>
    <a:band2V>
      <a:tcStyle>
        <a:tcBdr/>
      </a:tcStyle>
    </a:band2V>
    <a:lastCol>
      <a:tcTxStyle b="on">
        <a:fontRef idx="minor">
          <a:prstClr val="black"/>
        </a:fontRef>
        <a:schemeClr val="lt1"/>
      </a:tcTxStyle>
      <a:tcStyle>
        <a:tcBdr/>
        <a:fill>
          <a:solidFill>
            <a:schemeClr val="accent2"/>
          </a:solidFill>
        </a:fill>
      </a:tcStyle>
    </a:lastCol>
    <a:firstCol>
      <a:tcTxStyle b="on">
        <a:fontRef idx="minor">
          <a:prstClr val="black"/>
        </a:fontRef>
        <a:schemeClr val="lt1"/>
      </a:tcTxStyle>
      <a:tcStyle>
        <a:tcBdr/>
        <a:fill>
          <a:solidFill>
            <a:schemeClr val="accent2"/>
          </a:solidFill>
        </a:fill>
      </a:tcStyle>
    </a:firstCol>
    <a:lastRow>
      <a:tcTxStyle b="on">
        <a:fontRef idx="minor">
          <a:prstClr val="black"/>
        </a:fontRef>
        <a:schemeClr val="lt1"/>
      </a:tcTxStyle>
      <a:tcStyle>
        <a:tcBdr>
          <a:top>
            <a:ln w="38100" cmpd="sng">
              <a:solidFill>
                <a:schemeClr val="lt1"/>
              </a:solidFill>
            </a:ln>
          </a:top>
        </a:tcBdr>
        <a:fill>
          <a:solidFill>
            <a:schemeClr val="accent2"/>
          </a:solidFill>
        </a:fill>
      </a:tcStyle>
    </a:lastRow>
    <a:firstRow>
      <a:tcTxStyle b="on">
        <a:fontRef idx="minor">
          <a:prstClr val="black"/>
        </a:fontRef>
        <a:schemeClr val="lt1"/>
      </a:tcTxStyle>
      <a:tcStyle>
        <a:tcBdr>
          <a:bottom>
            <a:ln w="38100" cmpd="sng">
              <a:solidFill>
                <a:schemeClr val="lt1"/>
              </a:solidFill>
            </a:ln>
          </a:bottom>
        </a:tcBdr>
        <a:fill>
          <a:solidFill>
            <a:schemeClr val="accent2"/>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4995" autoAdjust="0"/>
    <p:restoredTop sz="94660"/>
  </p:normalViewPr>
  <p:slideViewPr>
    <p:cSldViewPr snapToGrid="0">
      <p:cViewPr>
        <p:scale>
          <a:sx n="75" d="100"/>
          <a:sy n="75" d="100"/>
        </p:scale>
        <p:origin x="-320" y="224"/>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viewProps" Target="viewProp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presProps" Target="presProp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tableStyles" Target="tableStyles.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theme" Target="theme/theme1.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smtClean="0"/>
              <a:t>Click to edit Master title style</a:t>
            </a:r>
            <a:endParaRPr lang="en-GB"/>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smtClean="0"/>
              <a:t>Click to edit Master subtitle style</a:t>
            </a:r>
            <a:endParaRPr lang="en-GB"/>
          </a:p>
        </p:txBody>
      </p:sp>
      <p:sp>
        <p:nvSpPr>
          <p:cNvPr id="4" name="Date Placeholder 3"/>
          <p:cNvSpPr>
            <a:spLocks noGrp="1"/>
          </p:cNvSpPr>
          <p:nvPr>
            <p:ph type="dt" sz="half" idx="10"/>
          </p:nvPr>
        </p:nvSpPr>
        <p:spPr/>
        <p:txBody>
          <a:bodyPr/>
          <a:lstStyle/>
          <a:p>
            <a:fld id="{2A85EE86-10CC-45F6-ACDC-9A1DE4754B5B}" type="datetimeFigureOut">
              <a:rPr lang="en-GB" smtClean="0"/>
              <a:t>07/02/2025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2CFB47DE-F4A4-4E31-A35E-87F4C5F6C3F2}" type="slidenum">
              <a:rPr lang="en-GB" smtClean="0"/>
              <a:t>‹#›</a:t>
            </a:fld>
            <a:endParaRPr lang="en-GB"/>
          </a:p>
        </p:txBody>
      </p:sp>
    </p:spTree>
    <p:extLst>
      <p:ext uri="{BB962C8B-B14F-4D97-AF65-F5344CB8AC3E}">
        <p14:creationId xmlns:p14="http://schemas.microsoft.com/office/powerpoint/2010/main" val="2790782560"/>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idx="1"/>
          </p:nvPr>
        </p:nvSpPr>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2A85EE86-10CC-45F6-ACDC-9A1DE4754B5B}" type="datetimeFigureOut">
              <a:rPr lang="en-GB" smtClean="0"/>
              <a:t>07/02/2025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2CFB47DE-F4A4-4E31-A35E-87F4C5F6C3F2}" type="slidenum">
              <a:rPr lang="en-GB" smtClean="0"/>
              <a:t>‹#›</a:t>
            </a:fld>
            <a:endParaRPr lang="en-GB"/>
          </a:p>
        </p:txBody>
      </p:sp>
    </p:spTree>
    <p:extLst>
      <p:ext uri="{BB962C8B-B14F-4D97-AF65-F5344CB8AC3E}">
        <p14:creationId xmlns:p14="http://schemas.microsoft.com/office/powerpoint/2010/main" val="193865219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smtClean="0"/>
              <a:t>Click to edit Master title style</a:t>
            </a:r>
            <a:endParaRPr lang="en-GB"/>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fld id="{2A85EE86-10CC-45F6-ACDC-9A1DE4754B5B}" type="datetimeFigureOut">
              <a:rPr lang="en-GB" smtClean="0"/>
              <a:t>07/02/2025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2CFB47DE-F4A4-4E31-A35E-87F4C5F6C3F2}" type="slidenum">
              <a:rPr lang="en-GB" smtClean="0"/>
              <a:t>‹#›</a:t>
            </a:fld>
            <a:endParaRPr lang="en-GB"/>
          </a:p>
        </p:txBody>
      </p:sp>
    </p:spTree>
    <p:extLst>
      <p:ext uri="{BB962C8B-B14F-4D97-AF65-F5344CB8AC3E}">
        <p14:creationId xmlns:p14="http://schemas.microsoft.com/office/powerpoint/2010/main" val="378773230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sz="half" idx="1"/>
          </p:nvPr>
        </p:nvSpPr>
        <p:spPr>
          <a:xfrm>
            <a:off x="838200" y="1825625"/>
            <a:ext cx="5181600" cy="435133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Content Placeholder 3"/>
          <p:cNvSpPr>
            <a:spLocks noGrp="1"/>
          </p:cNvSpPr>
          <p:nvPr>
            <p:ph sz="half" idx="2"/>
          </p:nvPr>
        </p:nvSpPr>
        <p:spPr>
          <a:xfrm>
            <a:off x="6172200" y="1825625"/>
            <a:ext cx="5181600" cy="435133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Date Placeholder 4"/>
          <p:cNvSpPr>
            <a:spLocks noGrp="1"/>
          </p:cNvSpPr>
          <p:nvPr>
            <p:ph type="dt" sz="half" idx="10"/>
          </p:nvPr>
        </p:nvSpPr>
        <p:spPr/>
        <p:txBody>
          <a:bodyPr/>
          <a:lstStyle/>
          <a:p>
            <a:fld id="{2A85EE86-10CC-45F6-ACDC-9A1DE4754B5B}" type="datetimeFigureOut">
              <a:rPr lang="en-GB" smtClean="0"/>
              <a:t>07/02/2025</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2CFB47DE-F4A4-4E31-A35E-87F4C5F6C3F2}" type="slidenum">
              <a:rPr lang="en-GB" smtClean="0"/>
              <a:t>‹#›</a:t>
            </a:fld>
            <a:endParaRPr lang="en-GB"/>
          </a:p>
        </p:txBody>
      </p:sp>
    </p:spTree>
    <p:extLst>
      <p:ext uri="{BB962C8B-B14F-4D97-AF65-F5344CB8AC3E}">
        <p14:creationId xmlns:p14="http://schemas.microsoft.com/office/powerpoint/2010/main" val="4270094120"/>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smtClean="0"/>
              <a:t>Click to edit Master title style</a:t>
            </a:r>
            <a:endParaRPr lang="en-GB"/>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7" name="Date Placeholder 6"/>
          <p:cNvSpPr>
            <a:spLocks noGrp="1"/>
          </p:cNvSpPr>
          <p:nvPr>
            <p:ph type="dt" sz="half" idx="10"/>
          </p:nvPr>
        </p:nvSpPr>
        <p:spPr/>
        <p:txBody>
          <a:bodyPr/>
          <a:lstStyle/>
          <a:p>
            <a:fld id="{2A85EE86-10CC-45F6-ACDC-9A1DE4754B5B}" type="datetimeFigureOut">
              <a:rPr lang="en-GB" smtClean="0"/>
              <a:t>07/02/2025</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2CFB47DE-F4A4-4E31-A35E-87F4C5F6C3F2}" type="slidenum">
              <a:rPr lang="en-GB" smtClean="0"/>
              <a:t>‹#›</a:t>
            </a:fld>
            <a:endParaRPr lang="en-GB"/>
          </a:p>
        </p:txBody>
      </p:sp>
    </p:spTree>
    <p:extLst>
      <p:ext uri="{BB962C8B-B14F-4D97-AF65-F5344CB8AC3E}">
        <p14:creationId xmlns:p14="http://schemas.microsoft.com/office/powerpoint/2010/main" val="539679038"/>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Date Placeholder 2"/>
          <p:cNvSpPr>
            <a:spLocks noGrp="1"/>
          </p:cNvSpPr>
          <p:nvPr>
            <p:ph type="dt" sz="half" idx="10"/>
          </p:nvPr>
        </p:nvSpPr>
        <p:spPr/>
        <p:txBody>
          <a:bodyPr/>
          <a:lstStyle/>
          <a:p>
            <a:fld id="{2A85EE86-10CC-45F6-ACDC-9A1DE4754B5B}" type="datetimeFigureOut">
              <a:rPr lang="en-GB" smtClean="0"/>
              <a:t>07/02/2025</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2CFB47DE-F4A4-4E31-A35E-87F4C5F6C3F2}" type="slidenum">
              <a:rPr lang="en-GB" smtClean="0"/>
              <a:t>‹#›</a:t>
            </a:fld>
            <a:endParaRPr lang="en-GB"/>
          </a:p>
        </p:txBody>
      </p:sp>
    </p:spTree>
    <p:extLst>
      <p:ext uri="{BB962C8B-B14F-4D97-AF65-F5344CB8AC3E}">
        <p14:creationId xmlns:p14="http://schemas.microsoft.com/office/powerpoint/2010/main" val="2277947397"/>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2A85EE86-10CC-45F6-ACDC-9A1DE4754B5B}" type="datetimeFigureOut">
              <a:rPr lang="en-GB" smtClean="0"/>
              <a:t>07/02/2025</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2CFB47DE-F4A4-4E31-A35E-87F4C5F6C3F2}" type="slidenum">
              <a:rPr lang="en-GB" smtClean="0"/>
              <a:t>‹#›</a:t>
            </a:fld>
            <a:endParaRPr lang="en-GB"/>
          </a:p>
        </p:txBody>
      </p:sp>
    </p:spTree>
    <p:extLst>
      <p:ext uri="{BB962C8B-B14F-4D97-AF65-F5344CB8AC3E}">
        <p14:creationId xmlns:p14="http://schemas.microsoft.com/office/powerpoint/2010/main" val="1640015245"/>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GB"/>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p>
            <a:fld id="{2A85EE86-10CC-45F6-ACDC-9A1DE4754B5B}" type="datetimeFigureOut">
              <a:rPr lang="en-GB" smtClean="0"/>
              <a:t>07/02/2025</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2CFB47DE-F4A4-4E31-A35E-87F4C5F6C3F2}" type="slidenum">
              <a:rPr lang="en-GB" smtClean="0"/>
              <a:t>‹#›</a:t>
            </a:fld>
            <a:endParaRPr lang="en-GB"/>
          </a:p>
        </p:txBody>
      </p:sp>
    </p:spTree>
    <p:extLst>
      <p:ext uri="{BB962C8B-B14F-4D97-AF65-F5344CB8AC3E}">
        <p14:creationId xmlns:p14="http://schemas.microsoft.com/office/powerpoint/2010/main" val="237048662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GB"/>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p>
            <a:fld id="{2A85EE86-10CC-45F6-ACDC-9A1DE4754B5B}" type="datetimeFigureOut">
              <a:rPr lang="en-GB" smtClean="0"/>
              <a:t>07/02/2025</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2CFB47DE-F4A4-4E31-A35E-87F4C5F6C3F2}" type="slidenum">
              <a:rPr lang="en-GB" smtClean="0"/>
              <a:t>‹#›</a:t>
            </a:fld>
            <a:endParaRPr lang="en-GB"/>
          </a:p>
        </p:txBody>
      </p:sp>
    </p:spTree>
    <p:extLst>
      <p:ext uri="{BB962C8B-B14F-4D97-AF65-F5344CB8AC3E}">
        <p14:creationId xmlns:p14="http://schemas.microsoft.com/office/powerpoint/2010/main" val="2667316460"/>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2A85EE86-10CC-45F6-ACDC-9A1DE4754B5B}" type="datetimeFigureOut">
              <a:rPr lang="en-GB" smtClean="0"/>
              <a:t>07/02/2025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2CFB47DE-F4A4-4E31-A35E-87F4C5F6C3F2}" type="slidenum">
              <a:rPr lang="en-GB" smtClean="0"/>
              <a:t>‹#›</a:t>
            </a:fld>
            <a:endParaRPr lang="en-GB"/>
          </a:p>
        </p:txBody>
      </p:sp>
    </p:spTree>
    <p:extLst>
      <p:ext uri="{BB962C8B-B14F-4D97-AF65-F5344CB8AC3E}">
        <p14:creationId xmlns:p14="http://schemas.microsoft.com/office/powerpoint/2010/main" val="3138384661"/>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smtClean="0"/>
              <a:t>Click to edit Master title style</a:t>
            </a:r>
            <a:endParaRPr lang="en-GB"/>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2A85EE86-10CC-45F6-ACDC-9A1DE4754B5B}" type="datetimeFigureOut">
              <a:rPr lang="en-GB" smtClean="0"/>
              <a:t>07/02/2025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2CFB47DE-F4A4-4E31-A35E-87F4C5F6C3F2}" type="slidenum">
              <a:rPr lang="en-GB" smtClean="0"/>
              <a:t>‹#›</a:t>
            </a:fld>
            <a:endParaRPr lang="en-GB"/>
          </a:p>
        </p:txBody>
      </p:sp>
    </p:spTree>
    <p:extLst>
      <p:ext uri="{BB962C8B-B14F-4D97-AF65-F5344CB8AC3E}">
        <p14:creationId xmlns:p14="http://schemas.microsoft.com/office/powerpoint/2010/main" val="3402128485"/>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smtClean="0"/>
              <a:t>Click to edit Master title style</a:t>
            </a:r>
            <a:endParaRPr lang="en-GB"/>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2A85EE86-10CC-45F6-ACDC-9A1DE4754B5B}" type="datetimeFigureOut">
              <a:rPr lang="en-GB" smtClean="0"/>
              <a:t>07/02/2025</a:t>
            </a:fld>
            <a:endParaRPr lang="en-GB"/>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2CFB47DE-F4A4-4E31-A35E-87F4C5F6C3F2}" type="slidenum">
              <a:rPr lang="en-GB" smtClean="0"/>
              <a:t>‹#›</a:t>
            </a:fld>
            <a:endParaRPr lang="en-GB"/>
          </a:p>
        </p:txBody>
      </p:sp>
    </p:spTree>
    <p:extLst>
      <p:ext uri="{BB962C8B-B14F-4D97-AF65-F5344CB8AC3E}">
        <p14:creationId xmlns:p14="http://schemas.microsoft.com/office/powerpoint/2010/main" val="3740338207"/>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8" Type="http://schemas.openxmlformats.org/officeDocument/2006/relationships/hyperlink" Target="https://mailchimp.com/marketing-glossary/email-marketing/" TargetMode="External"/><Relationship Id="rId3" Type="http://schemas.openxmlformats.org/officeDocument/2006/relationships/hyperlink" Target="https://www2.deloitte.com/" TargetMode="External"/><Relationship Id="rId7" Type="http://schemas.openxmlformats.org/officeDocument/2006/relationships/hyperlink" Target="https://www.imd.org/blog/leadership/training-and-development/" TargetMode="External"/><Relationship Id="rId12" Type="http://schemas.openxmlformats.org/officeDocument/2006/relationships/hyperlink" Target="https://worldbigroup.com/digital-transformation/" TargetMode="External"/><Relationship Id="rId2" Type="http://schemas.openxmlformats.org/officeDocument/2006/relationships/hyperlink" Target="https://www.cvent.com/uk/blog/events/5-ways-economic-downturn-impacting-events-industry" TargetMode="External"/><Relationship Id="rId1" Type="http://schemas.openxmlformats.org/officeDocument/2006/relationships/slideLayout" Target="../slideLayouts/slideLayout2.xml"/><Relationship Id="rId6" Type="http://schemas.openxmlformats.org/officeDocument/2006/relationships/hyperlink" Target="https://firstup.io/blog/15-ways-to-improve-diversity-and-inclusion-in-the-workplace/" TargetMode="External"/><Relationship Id="rId11" Type="http://schemas.openxmlformats.org/officeDocument/2006/relationships/hyperlink" Target="https://insight7.io/thematic-analysis-in-focus-groups-strategies-for-deeper-understanding/" TargetMode="External"/><Relationship Id="rId5" Type="http://schemas.openxmlformats.org/officeDocument/2006/relationships/hyperlink" Target="https://london.fandom.com/wiki/ExCeL_London" TargetMode="External"/><Relationship Id="rId10" Type="http://schemas.openxmlformats.org/officeDocument/2006/relationships/hyperlink" Target="https://wttc.org/" TargetMode="External"/><Relationship Id="rId4" Type="http://schemas.openxmlformats.org/officeDocument/2006/relationships/hyperlink" Target="https://www.excel.london/" TargetMode="External"/><Relationship Id="rId9" Type="http://schemas.openxmlformats.org/officeDocument/2006/relationships/hyperlink" Target="https://corporatefinanceinstitute.com/resources/management/pestel-analysis/" TargetMode="Externa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ubtitle 2"/>
          <p:cNvSpPr>
            <a:spLocks noGrp="1"/>
          </p:cNvSpPr>
          <p:nvPr>
            <p:ph type="subTitle" idx="1"/>
          </p:nvPr>
        </p:nvSpPr>
        <p:spPr>
          <a:xfrm>
            <a:off x="1296356" y="2853101"/>
            <a:ext cx="9144000" cy="1655762"/>
          </a:xfrm>
        </p:spPr>
        <p:txBody>
          <a:bodyPr>
            <a:normAutofit/>
          </a:bodyPr>
          <a:lstStyle/>
          <a:p>
            <a:pPr algn="l"/>
            <a:r>
              <a:rPr lang="en-GB" sz="1600" dirty="0" smtClean="0">
                <a:latin typeface="Berlin Sans FB Demi" panose="020E0802020502020306" pitchFamily="34" charset="0"/>
              </a:rPr>
              <a:t>Presented to</a:t>
            </a:r>
            <a:r>
              <a:rPr lang="en-GB" sz="1600" dirty="0" smtClean="0">
                <a:latin typeface="Berlin Sans FB Demi" panose="020E0802020502020306" pitchFamily="34" charset="0"/>
              </a:rPr>
              <a:t>: Christopher </a:t>
            </a:r>
            <a:r>
              <a:rPr lang="en-GB" sz="1600" smtClean="0">
                <a:latin typeface="Berlin Sans FB Demi" panose="020E0802020502020306" pitchFamily="34" charset="0"/>
              </a:rPr>
              <a:t>Wilkin</a:t>
            </a:r>
            <a:endParaRPr lang="en-GB" sz="1600" dirty="0" smtClean="0">
              <a:latin typeface="Berlin Sans FB Demi" panose="020E0802020502020306" pitchFamily="34" charset="0"/>
            </a:endParaRPr>
          </a:p>
          <a:p>
            <a:pPr algn="l"/>
            <a:r>
              <a:rPr lang="en-GB" sz="1600" dirty="0" smtClean="0">
                <a:latin typeface="Berlin Sans FB Demi" panose="020E0802020502020306" pitchFamily="34" charset="0"/>
              </a:rPr>
              <a:t>Presented by: </a:t>
            </a:r>
            <a:r>
              <a:rPr lang="en-GB" sz="1600" dirty="0" smtClean="0">
                <a:latin typeface="Berlin Sans FB Demi" panose="020E0802020502020306" pitchFamily="34" charset="0"/>
              </a:rPr>
              <a:t>Kamrul Khan</a:t>
            </a:r>
            <a:endParaRPr lang="en-GB" sz="1600" dirty="0" smtClean="0">
              <a:latin typeface="Berlin Sans FB Demi" panose="020E0802020502020306" pitchFamily="34" charset="0"/>
            </a:endParaRPr>
          </a:p>
          <a:p>
            <a:pPr algn="l"/>
            <a:r>
              <a:rPr lang="en-GB" sz="1600" dirty="0" smtClean="0">
                <a:latin typeface="Berlin Sans FB Demi" panose="020E0802020502020306" pitchFamily="34" charset="0"/>
              </a:rPr>
              <a:t>Student ID</a:t>
            </a:r>
            <a:r>
              <a:rPr lang="en-GB" sz="1600" dirty="0" smtClean="0">
                <a:latin typeface="Berlin Sans FB Demi" panose="020E0802020502020306" pitchFamily="34" charset="0"/>
              </a:rPr>
              <a:t>: 2022307511</a:t>
            </a:r>
            <a:endParaRPr lang="en-GB" sz="1600" dirty="0" smtClean="0">
              <a:latin typeface="Berlin Sans FB Demi" panose="020E0802020502020306" pitchFamily="34" charset="0"/>
            </a:endParaRPr>
          </a:p>
          <a:p>
            <a:pPr algn="l"/>
            <a:r>
              <a:rPr lang="en-GB" sz="1600" dirty="0" smtClean="0">
                <a:latin typeface="Berlin Sans FB Demi" panose="020E0802020502020306" pitchFamily="34" charset="0"/>
              </a:rPr>
              <a:t>Module</a:t>
            </a:r>
            <a:r>
              <a:rPr lang="en-GB" sz="1600" dirty="0" smtClean="0">
                <a:latin typeface="Berlin Sans FB Demi" panose="020E0802020502020306" pitchFamily="34" charset="0"/>
              </a:rPr>
              <a:t>: BMIH6007</a:t>
            </a:r>
            <a:endParaRPr lang="en-GB" sz="1600" dirty="0" smtClean="0">
              <a:latin typeface="Berlin Sans FB Demi" panose="020E0802020502020306" pitchFamily="34" charset="0"/>
            </a:endParaRPr>
          </a:p>
          <a:p>
            <a:endParaRPr lang="en-GB" dirty="0"/>
          </a:p>
        </p:txBody>
      </p:sp>
      <p:sp>
        <p:nvSpPr>
          <p:cNvPr id="4" name="Rectangle 1"/>
          <p:cNvSpPr>
            <a:spLocks noGrp="1" noChangeArrowheads="1"/>
          </p:cNvSpPr>
          <p:nvPr>
            <p:ph type="ctrTitle"/>
          </p:nvPr>
        </p:nvSpPr>
        <p:spPr bwMode="auto">
          <a:xfrm>
            <a:off x="1217979" y="1613895"/>
            <a:ext cx="6356227" cy="120032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lvl="0" eaLnBrk="0" fontAlgn="base" hangingPunct="0">
              <a:lnSpc>
                <a:spcPct val="100000"/>
              </a:lnSpc>
              <a:spcAft>
                <a:spcPct val="0"/>
              </a:spcAft>
            </a:pPr>
            <a:r>
              <a:rPr kumimoji="0" lang="en-US" altLang="en-US" sz="1800" b="1" i="0" u="none" strike="noStrike" cap="none" normalizeH="0" baseline="0" dirty="0" smtClean="0">
                <a:ln>
                  <a:noFill/>
                </a:ln>
                <a:effectLst/>
                <a:latin typeface="Berlin Sans FB Demi" panose="020E0802020502020306" pitchFamily="34" charset="0"/>
                <a:cs typeface="Times New Roman" panose="02020603050405020304" pitchFamily="18" charset="0"/>
              </a:rPr>
              <a:t/>
            </a:r>
            <a:br>
              <a:rPr kumimoji="0" lang="en-US" altLang="en-US" sz="1800" b="1" i="0" u="none" strike="noStrike" cap="none" normalizeH="0" baseline="0" dirty="0" smtClean="0">
                <a:ln>
                  <a:noFill/>
                </a:ln>
                <a:effectLst/>
                <a:latin typeface="Berlin Sans FB Demi" panose="020E0802020502020306" pitchFamily="34" charset="0"/>
                <a:cs typeface="Times New Roman" panose="02020603050405020304" pitchFamily="18" charset="0"/>
              </a:rPr>
            </a:br>
            <a:r>
              <a:rPr lang="en-US" altLang="en-US" sz="1800" b="1" dirty="0">
                <a:latin typeface="Berlin Sans FB Demi" panose="020E0802020502020306" pitchFamily="34" charset="0"/>
                <a:cs typeface="Times New Roman" panose="02020603050405020304" pitchFamily="18" charset="0"/>
              </a:rPr>
              <a:t/>
            </a:r>
            <a:br>
              <a:rPr lang="en-US" altLang="en-US" sz="1800" b="1" dirty="0">
                <a:latin typeface="Berlin Sans FB Demi" panose="020E0802020502020306" pitchFamily="34" charset="0"/>
                <a:cs typeface="Times New Roman" panose="02020603050405020304" pitchFamily="18" charset="0"/>
              </a:rPr>
            </a:br>
            <a:r>
              <a:rPr kumimoji="0" lang="en-US" altLang="en-US" sz="1800" b="1" i="0" u="none" strike="noStrike" cap="none" normalizeH="0" baseline="0" dirty="0" smtClean="0">
                <a:ln>
                  <a:noFill/>
                </a:ln>
                <a:effectLst/>
                <a:latin typeface="Berlin Sans FB Demi" panose="020E0802020502020306" pitchFamily="34" charset="0"/>
                <a:cs typeface="Times New Roman" panose="02020603050405020304" pitchFamily="18" charset="0"/>
              </a:rPr>
              <a:t>Title: </a:t>
            </a:r>
            <a:r>
              <a:rPr lang="en-GB" sz="1800" dirty="0">
                <a:latin typeface="Berlin Sans FB Demi" panose="020E0802020502020306" pitchFamily="34" charset="0"/>
                <a:cs typeface="Times New Roman" panose="02020603050405020304" pitchFamily="18" charset="0"/>
              </a:rPr>
              <a:t>"Embracing Inclusion: The "Hospitality for All Summit</a:t>
            </a:r>
            <a:r>
              <a:rPr lang="en-GB" sz="1800" dirty="0">
                <a:latin typeface="Times New Roman" panose="02020603050405020304" pitchFamily="18" charset="0"/>
                <a:cs typeface="Times New Roman" panose="02020603050405020304" pitchFamily="18" charset="0"/>
              </a:rPr>
              <a:t>" </a:t>
            </a:r>
            <a:r>
              <a:rPr kumimoji="0" lang="en-US" altLang="en-US" sz="1800" b="1" i="0" u="none" strike="noStrike" cap="none" normalizeH="0" baseline="0" dirty="0" smtClean="0">
                <a:ln>
                  <a:noFill/>
                </a:ln>
                <a:solidFill>
                  <a:schemeClr val="tx1"/>
                </a:solidFill>
                <a:effectLst/>
              </a:rPr>
              <a:t/>
            </a:r>
            <a:br>
              <a:rPr kumimoji="0" lang="en-US" altLang="en-US" sz="1800" b="1" i="0" u="none" strike="noStrike" cap="none" normalizeH="0" baseline="0" dirty="0" smtClean="0">
                <a:ln>
                  <a:noFill/>
                </a:ln>
                <a:solidFill>
                  <a:schemeClr val="tx1"/>
                </a:solidFill>
                <a:effectLst/>
              </a:rPr>
            </a:br>
            <a:endParaRPr kumimoji="0" lang="en-US" altLang="en-US" sz="1800" b="1" i="0" u="none" strike="noStrike" cap="none" normalizeH="0" baseline="0" dirty="0" smtClean="0">
              <a:ln>
                <a:noFill/>
              </a:ln>
              <a:solidFill>
                <a:schemeClr val="tx1"/>
              </a:solidFill>
              <a:effectLst/>
            </a:endParaRPr>
          </a:p>
        </p:txBody>
      </p:sp>
      <p:sp>
        <p:nvSpPr>
          <p:cNvPr id="6" name="Oval 5"/>
          <p:cNvSpPr/>
          <p:nvPr/>
        </p:nvSpPr>
        <p:spPr>
          <a:xfrm>
            <a:off x="8891451" y="826079"/>
            <a:ext cx="2238103" cy="4894427"/>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latin typeface="Berlin Sans FB Demi" panose="020E0802020502020306" pitchFamily="34" charset="0"/>
                <a:cs typeface="Times New Roman" panose="02020603050405020304" pitchFamily="18" charset="0"/>
              </a:rPr>
              <a:t>E</a:t>
            </a:r>
            <a:r>
              <a:rPr lang="en-GB" dirty="0" smtClean="0">
                <a:latin typeface="Berlin Sans FB Demi" panose="020E0802020502020306" pitchFamily="34" charset="0"/>
                <a:cs typeface="Times New Roman" panose="02020603050405020304" pitchFamily="18" charset="0"/>
              </a:rPr>
              <a:t>quality</a:t>
            </a:r>
            <a:r>
              <a:rPr lang="en-GB" dirty="0">
                <a:latin typeface="Berlin Sans FB Demi" panose="020E0802020502020306" pitchFamily="34" charset="0"/>
                <a:cs typeface="Times New Roman" panose="02020603050405020304" pitchFamily="18" charset="0"/>
              </a:rPr>
              <a:t>, </a:t>
            </a:r>
            <a:r>
              <a:rPr lang="en-GB" dirty="0" smtClean="0">
                <a:latin typeface="Berlin Sans FB Demi" panose="020E0802020502020306" pitchFamily="34" charset="0"/>
                <a:cs typeface="Times New Roman" panose="02020603050405020304" pitchFamily="18" charset="0"/>
              </a:rPr>
              <a:t>Diversity</a:t>
            </a:r>
            <a:r>
              <a:rPr lang="en-GB" dirty="0">
                <a:latin typeface="Berlin Sans FB Demi" panose="020E0802020502020306" pitchFamily="34" charset="0"/>
                <a:cs typeface="Times New Roman" panose="02020603050405020304" pitchFamily="18" charset="0"/>
              </a:rPr>
              <a:t>, and </a:t>
            </a:r>
            <a:r>
              <a:rPr lang="en-GB" dirty="0" smtClean="0">
                <a:latin typeface="Berlin Sans FB Demi" panose="020E0802020502020306" pitchFamily="34" charset="0"/>
                <a:cs typeface="Times New Roman" panose="02020603050405020304" pitchFamily="18" charset="0"/>
              </a:rPr>
              <a:t>Inclusion </a:t>
            </a:r>
            <a:r>
              <a:rPr lang="en-GB" dirty="0">
                <a:latin typeface="Berlin Sans FB Demi" panose="020E0802020502020306" pitchFamily="34" charset="0"/>
                <a:cs typeface="Times New Roman" panose="02020603050405020304" pitchFamily="18" charset="0"/>
              </a:rPr>
              <a:t>(EDI) in the hospitality sector.</a:t>
            </a:r>
            <a:endParaRPr lang="en-GB" dirty="0">
              <a:solidFill>
                <a:schemeClr val="accent2">
                  <a:lumMod val="50000"/>
                </a:schemeClr>
              </a:solidFill>
              <a:latin typeface="Berlin Sans FB Demi" panose="020E0802020502020306" pitchFamily="34" charset="0"/>
            </a:endParaRPr>
          </a:p>
        </p:txBody>
      </p:sp>
      <p:sp>
        <p:nvSpPr>
          <p:cNvPr id="2" name="Rectangle 1"/>
          <p:cNvSpPr/>
          <p:nvPr/>
        </p:nvSpPr>
        <p:spPr>
          <a:xfrm>
            <a:off x="687977" y="5889554"/>
            <a:ext cx="9431383" cy="523220"/>
          </a:xfrm>
          <a:prstGeom prst="rect">
            <a:avLst/>
          </a:prstGeom>
        </p:spPr>
        <p:txBody>
          <a:bodyPr wrap="square">
            <a:spAutoFit/>
          </a:bodyPr>
          <a:lstStyle/>
          <a:p>
            <a:r>
              <a:rPr lang="en-GB" sz="1400" b="1" dirty="0">
                <a:latin typeface="Times New Roman" panose="02020603050405020304" pitchFamily="18" charset="0"/>
                <a:cs typeface="Times New Roman" panose="02020603050405020304" pitchFamily="18" charset="0"/>
              </a:rPr>
              <a:t>Acknowledgement: </a:t>
            </a:r>
            <a:r>
              <a:rPr lang="en-GB" sz="1400" dirty="0">
                <a:latin typeface="Times New Roman" panose="02020603050405020304" pitchFamily="18" charset="0"/>
                <a:cs typeface="Times New Roman" panose="02020603050405020304" pitchFamily="18" charset="0"/>
              </a:rPr>
              <a:t>I have done all my presentation slides by myself. I the following presentation I didn’t use any type of AI tool.</a:t>
            </a:r>
          </a:p>
        </p:txBody>
      </p:sp>
    </p:spTree>
    <p:extLst>
      <p:ext uri="{BB962C8B-B14F-4D97-AF65-F5344CB8AC3E}">
        <p14:creationId xmlns:p14="http://schemas.microsoft.com/office/powerpoint/2010/main" val="2473636087"/>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0" y="-73441"/>
            <a:ext cx="12192000" cy="1083636"/>
          </a:xfrm>
        </p:spPr>
        <p:txBody>
          <a:bodyPr>
            <a:noAutofit/>
          </a:bodyPr>
          <a:lstStyle/>
          <a:p>
            <a:pPr>
              <a:lnSpc>
                <a:spcPct val="100000"/>
              </a:lnSpc>
            </a:pPr>
            <a:r>
              <a:rPr lang="en-GB" sz="1600" b="1" u="sng" dirty="0" smtClean="0">
                <a:latin typeface="Times New Roman" panose="02020603050405020304" pitchFamily="18" charset="0"/>
                <a:cs typeface="Times New Roman" panose="02020603050405020304" pitchFamily="18" charset="0"/>
              </a:rPr>
              <a:t>Event Content and Context</a:t>
            </a:r>
            <a:br>
              <a:rPr lang="en-GB" sz="1600" b="1" u="sng" dirty="0" smtClean="0">
                <a:latin typeface="Times New Roman" panose="02020603050405020304" pitchFamily="18" charset="0"/>
                <a:cs typeface="Times New Roman" panose="02020603050405020304" pitchFamily="18" charset="0"/>
              </a:rPr>
            </a:br>
            <a:r>
              <a:rPr lang="en-GB" sz="1200" b="1" dirty="0" smtClean="0">
                <a:latin typeface="Times New Roman" panose="02020603050405020304" pitchFamily="18" charset="0"/>
                <a:cs typeface="Times New Roman" panose="02020603050405020304" pitchFamily="18" charset="0"/>
              </a:rPr>
              <a:t>Event Proposal and Focus:</a:t>
            </a:r>
            <a:br>
              <a:rPr lang="en-GB" sz="1200" b="1" dirty="0" smtClean="0">
                <a:latin typeface="Times New Roman" panose="02020603050405020304" pitchFamily="18" charset="0"/>
                <a:cs typeface="Times New Roman" panose="02020603050405020304" pitchFamily="18" charset="0"/>
              </a:rPr>
            </a:br>
            <a:r>
              <a:rPr lang="en-GB" sz="1200" dirty="0" smtClean="0">
                <a:latin typeface="Times New Roman" panose="02020603050405020304" pitchFamily="18" charset="0"/>
                <a:cs typeface="Times New Roman" panose="02020603050405020304" pitchFamily="18" charset="0"/>
              </a:rPr>
              <a:t>The event, titled </a:t>
            </a:r>
            <a:r>
              <a:rPr lang="en-GB" sz="1200" dirty="0">
                <a:latin typeface="Times New Roman" panose="02020603050405020304" pitchFamily="18" charset="0"/>
                <a:cs typeface="Times New Roman" panose="02020603050405020304" pitchFamily="18" charset="0"/>
              </a:rPr>
              <a:t>The "Bridging the Gap: Enhancing Disability Employment in Luxury Hospitality" conference serves as a one-day hybrid </a:t>
            </a:r>
            <a:r>
              <a:rPr lang="en-GB" sz="1200" dirty="0" smtClean="0">
                <a:latin typeface="Times New Roman" panose="02020603050405020304" pitchFamily="18" charset="0"/>
                <a:cs typeface="Times New Roman" panose="02020603050405020304" pitchFamily="18" charset="0"/>
              </a:rPr>
              <a:t> conference design that works to help the hospitality sector to equality, diversity, and inclusion (EDI) in the hospitality sector.  At this event, attendees will learn about good practices in hospitality while meeting professionals through panel discussions and interactive sessions.</a:t>
            </a:r>
            <a:endParaRPr lang="en-GB" sz="1200" dirty="0">
              <a:latin typeface="Times New Roman" panose="02020603050405020304" pitchFamily="18" charset="0"/>
              <a:cs typeface="Times New Roman" panose="02020603050405020304" pitchFamily="18" charset="0"/>
            </a:endParaRPr>
          </a:p>
        </p:txBody>
      </p:sp>
      <p:sp>
        <p:nvSpPr>
          <p:cNvPr id="3" name="Content Placeholder 2"/>
          <p:cNvSpPr>
            <a:spLocks noGrp="1"/>
          </p:cNvSpPr>
          <p:nvPr>
            <p:ph idx="1"/>
          </p:nvPr>
        </p:nvSpPr>
        <p:spPr>
          <a:xfrm>
            <a:off x="0" y="1010195"/>
            <a:ext cx="12104914" cy="5847804"/>
          </a:xfrm>
        </p:spPr>
        <p:txBody>
          <a:bodyPr>
            <a:normAutofit lnSpcReduction="10000"/>
          </a:bodyPr>
          <a:lstStyle/>
          <a:p>
            <a:pPr marL="0" indent="0">
              <a:buNone/>
            </a:pPr>
            <a:r>
              <a:rPr lang="en-GB" sz="1400" b="1" dirty="0" smtClean="0">
                <a:latin typeface="Times New Roman" panose="02020603050405020304" pitchFamily="18" charset="0"/>
                <a:cs typeface="Times New Roman" panose="02020603050405020304" pitchFamily="18" charset="0"/>
              </a:rPr>
              <a:t>Type and Nature of the Event:</a:t>
            </a:r>
          </a:p>
          <a:p>
            <a:pPr marL="0" indent="0">
              <a:buNone/>
            </a:pPr>
            <a:endParaRPr lang="en-GB" sz="1600" b="1" dirty="0" smtClean="0">
              <a:latin typeface="Times New Roman" panose="02020603050405020304" pitchFamily="18" charset="0"/>
              <a:cs typeface="Times New Roman" panose="02020603050405020304" pitchFamily="18" charset="0"/>
            </a:endParaRPr>
          </a:p>
          <a:p>
            <a:pPr marL="0" indent="0">
              <a:buNone/>
            </a:pPr>
            <a:endParaRPr lang="en-GB" sz="1600" b="1" dirty="0">
              <a:latin typeface="Times New Roman" panose="02020603050405020304" pitchFamily="18" charset="0"/>
              <a:cs typeface="Times New Roman" panose="02020603050405020304" pitchFamily="18" charset="0"/>
            </a:endParaRPr>
          </a:p>
          <a:p>
            <a:pPr marL="0" indent="0">
              <a:buNone/>
            </a:pPr>
            <a:endParaRPr lang="en-GB" sz="1600" b="1" dirty="0" smtClean="0">
              <a:latin typeface="Times New Roman" panose="02020603050405020304" pitchFamily="18" charset="0"/>
              <a:cs typeface="Times New Roman" panose="02020603050405020304" pitchFamily="18" charset="0"/>
            </a:endParaRPr>
          </a:p>
          <a:p>
            <a:pPr marL="0" indent="0">
              <a:buNone/>
            </a:pPr>
            <a:endParaRPr lang="en-GB" sz="1600" b="1" dirty="0">
              <a:latin typeface="Times New Roman" panose="02020603050405020304" pitchFamily="18" charset="0"/>
              <a:cs typeface="Times New Roman" panose="02020603050405020304" pitchFamily="18" charset="0"/>
            </a:endParaRPr>
          </a:p>
          <a:p>
            <a:pPr marL="0" indent="0" algn="just">
              <a:buNone/>
            </a:pPr>
            <a:r>
              <a:rPr lang="en-GB" sz="1200" b="1" dirty="0" smtClean="0">
                <a:latin typeface="Times New Roman" panose="02020603050405020304" pitchFamily="18" charset="0"/>
                <a:cs typeface="Times New Roman" panose="02020603050405020304" pitchFamily="18" charset="0"/>
              </a:rPr>
              <a:t>Core Objectives:</a:t>
            </a:r>
          </a:p>
          <a:p>
            <a:pPr algn="just"/>
            <a:r>
              <a:rPr lang="en-GB" sz="1200" dirty="0">
                <a:latin typeface="Times New Roman" panose="02020603050405020304" pitchFamily="18" charset="0"/>
                <a:cs typeface="Times New Roman" panose="02020603050405020304" pitchFamily="18" charset="0"/>
              </a:rPr>
              <a:t>Raise Awareness: The initiative will promote understanding about disability employment within the luxury hospitality industry and the current deficiencies in this area. </a:t>
            </a:r>
            <a:endParaRPr lang="en-GB" sz="1200" dirty="0" smtClean="0">
              <a:latin typeface="Times New Roman" panose="02020603050405020304" pitchFamily="18" charset="0"/>
              <a:cs typeface="Times New Roman" panose="02020603050405020304" pitchFamily="18" charset="0"/>
            </a:endParaRPr>
          </a:p>
          <a:p>
            <a:pPr algn="just"/>
            <a:r>
              <a:rPr lang="en-GB" sz="1200" dirty="0">
                <a:latin typeface="Times New Roman" panose="02020603050405020304" pitchFamily="18" charset="0"/>
                <a:cs typeface="Times New Roman" panose="02020603050405020304" pitchFamily="18" charset="0"/>
              </a:rPr>
              <a:t>Demonstrate how various organizations achieved EDI success through practical </a:t>
            </a:r>
            <a:r>
              <a:rPr lang="en-GB" sz="1200" dirty="0" smtClean="0">
                <a:latin typeface="Times New Roman" panose="02020603050405020304" pitchFamily="18" charset="0"/>
                <a:cs typeface="Times New Roman" panose="02020603050405020304" pitchFamily="18" charset="0"/>
              </a:rPr>
              <a:t>examples</a:t>
            </a:r>
          </a:p>
          <a:p>
            <a:pPr algn="just"/>
            <a:r>
              <a:rPr lang="en-GB" sz="1200" dirty="0">
                <a:latin typeface="Times New Roman" panose="02020603050405020304" pitchFamily="18" charset="0"/>
                <a:cs typeface="Times New Roman" panose="02020603050405020304" pitchFamily="18" charset="0"/>
              </a:rPr>
              <a:t>It allows the organization’s members to share the information that they have and to enhance the pool of knowledge within the organization.</a:t>
            </a:r>
          </a:p>
          <a:p>
            <a:pPr algn="just"/>
            <a:r>
              <a:rPr lang="en-GB" sz="1200" dirty="0" smtClean="0">
                <a:latin typeface="Times New Roman" panose="02020603050405020304" pitchFamily="18" charset="0"/>
                <a:cs typeface="Times New Roman" panose="02020603050405020304" pitchFamily="18" charset="0"/>
              </a:rPr>
              <a:t>Encourage teams between companies that stick to inclusive standards.</a:t>
            </a:r>
          </a:p>
          <a:p>
            <a:pPr marL="0" indent="0" algn="just">
              <a:buNone/>
            </a:pPr>
            <a:r>
              <a:rPr lang="en-GB" sz="1400" b="1" dirty="0">
                <a:latin typeface="Times New Roman" panose="02020603050405020304" pitchFamily="18" charset="0"/>
                <a:cs typeface="Times New Roman" panose="02020603050405020304" pitchFamily="18" charset="0"/>
              </a:rPr>
              <a:t>Market Factor</a:t>
            </a:r>
            <a:r>
              <a:rPr lang="en-GB" sz="1400" b="1" dirty="0" smtClean="0">
                <a:latin typeface="Times New Roman" panose="02020603050405020304" pitchFamily="18" charset="0"/>
                <a:cs typeface="Times New Roman" panose="02020603050405020304" pitchFamily="18" charset="0"/>
              </a:rPr>
              <a:t>:</a:t>
            </a:r>
          </a:p>
          <a:p>
            <a:pPr marL="0" indent="0" algn="just">
              <a:buNone/>
            </a:pPr>
            <a:r>
              <a:rPr lang="en-GB" sz="1400" b="1" dirty="0">
                <a:latin typeface="Times New Roman" panose="02020603050405020304" pitchFamily="18" charset="0"/>
                <a:cs typeface="Times New Roman" panose="02020603050405020304" pitchFamily="18" charset="0"/>
              </a:rPr>
              <a:t>Target Market</a:t>
            </a:r>
          </a:p>
          <a:p>
            <a:pPr marL="0" indent="0" algn="just">
              <a:buNone/>
            </a:pPr>
            <a:r>
              <a:rPr lang="en-GB" sz="1400" b="1" dirty="0">
                <a:latin typeface="Times New Roman" panose="02020603050405020304" pitchFamily="18" charset="0"/>
                <a:cs typeface="Times New Roman" panose="02020603050405020304" pitchFamily="18" charset="0"/>
              </a:rPr>
              <a:t>Primary Audience:</a:t>
            </a:r>
          </a:p>
          <a:p>
            <a:pPr marL="0" indent="0" algn="just">
              <a:buNone/>
            </a:pPr>
            <a:r>
              <a:rPr lang="en-GB" sz="1400" b="1" dirty="0">
                <a:latin typeface="Times New Roman" panose="02020603050405020304" pitchFamily="18" charset="0"/>
                <a:cs typeface="Times New Roman" panose="02020603050405020304" pitchFamily="18" charset="0"/>
              </a:rPr>
              <a:t>Luxury Hospitality Brands: </a:t>
            </a:r>
            <a:r>
              <a:rPr lang="en-GB" sz="1400" dirty="0">
                <a:latin typeface="Times New Roman" panose="02020603050405020304" pitchFamily="18" charset="0"/>
                <a:cs typeface="Times New Roman" panose="02020603050405020304" pitchFamily="18" charset="0"/>
              </a:rPr>
              <a:t>The niche will be set as luxury hospitality brands for the following reasons: </a:t>
            </a:r>
            <a:r>
              <a:rPr lang="en-GB" sz="1400" dirty="0" smtClean="0">
                <a:latin typeface="Times New Roman" panose="02020603050405020304" pitchFamily="18" charset="0"/>
                <a:cs typeface="Times New Roman" panose="02020603050405020304" pitchFamily="18" charset="0"/>
              </a:rPr>
              <a:t>We </a:t>
            </a:r>
            <a:r>
              <a:rPr lang="en-GB" sz="1400" dirty="0">
                <a:latin typeface="Times New Roman" panose="02020603050405020304" pitchFamily="18" charset="0"/>
                <a:cs typeface="Times New Roman" panose="02020603050405020304" pitchFamily="18" charset="0"/>
              </a:rPr>
              <a:t>will focus on high-end brands in the hospitality industry that want to increase the representation of diversity and inclusion of </a:t>
            </a:r>
            <a:r>
              <a:rPr lang="en-GB" sz="1400" dirty="0" smtClean="0">
                <a:latin typeface="Times New Roman" panose="02020603050405020304" pitchFamily="18" charset="0"/>
                <a:cs typeface="Times New Roman" panose="02020603050405020304" pitchFamily="18" charset="0"/>
              </a:rPr>
              <a:t>employees (Smith, 2020).</a:t>
            </a:r>
            <a:endParaRPr lang="en-GB" sz="1400" dirty="0">
              <a:latin typeface="Times New Roman" panose="02020603050405020304" pitchFamily="18" charset="0"/>
              <a:cs typeface="Times New Roman" panose="02020603050405020304" pitchFamily="18" charset="0"/>
            </a:endParaRPr>
          </a:p>
          <a:p>
            <a:pPr marL="0" indent="0" algn="just">
              <a:buNone/>
            </a:pPr>
            <a:r>
              <a:rPr lang="en-GB" sz="1400" b="1" dirty="0">
                <a:latin typeface="Times New Roman" panose="02020603050405020304" pitchFamily="18" charset="0"/>
                <a:cs typeface="Times New Roman" panose="02020603050405020304" pitchFamily="18" charset="0"/>
              </a:rPr>
              <a:t>Disability Rights </a:t>
            </a:r>
            <a:r>
              <a:rPr lang="en-GB" sz="1400" b="1" dirty="0" smtClean="0">
                <a:latin typeface="Times New Roman" panose="02020603050405020304" pitchFamily="18" charset="0"/>
                <a:cs typeface="Times New Roman" panose="02020603050405020304" pitchFamily="18" charset="0"/>
              </a:rPr>
              <a:t>Organizations: </a:t>
            </a:r>
            <a:r>
              <a:rPr lang="en-GB" sz="1400" dirty="0" smtClean="0">
                <a:latin typeface="Times New Roman" panose="02020603050405020304" pitchFamily="18" charset="0"/>
                <a:cs typeface="Times New Roman" panose="02020603050405020304" pitchFamily="18" charset="0"/>
              </a:rPr>
              <a:t>Forming </a:t>
            </a:r>
            <a:r>
              <a:rPr lang="en-GB" sz="1400" dirty="0">
                <a:latin typeface="Times New Roman" panose="02020603050405020304" pitchFamily="18" charset="0"/>
                <a:cs typeface="Times New Roman" panose="02020603050405020304" pitchFamily="18" charset="0"/>
              </a:rPr>
              <a:t>partnerships with organizations that fight for employment rights of people with </a:t>
            </a:r>
            <a:r>
              <a:rPr lang="en-GB" sz="1400" dirty="0" smtClean="0">
                <a:latin typeface="Times New Roman" panose="02020603050405020304" pitchFamily="18" charset="0"/>
                <a:cs typeface="Times New Roman" panose="02020603050405020304" pitchFamily="18" charset="0"/>
              </a:rPr>
              <a:t>disabilities</a:t>
            </a:r>
            <a:r>
              <a:rPr lang="en-GB" sz="1400" b="1" dirty="0" smtClean="0">
                <a:latin typeface="Times New Roman" panose="02020603050405020304" pitchFamily="18" charset="0"/>
                <a:cs typeface="Times New Roman" panose="02020603050405020304" pitchFamily="18" charset="0"/>
              </a:rPr>
              <a:t> </a:t>
            </a:r>
            <a:r>
              <a:rPr lang="en-GB" sz="1400" dirty="0" smtClean="0">
                <a:latin typeface="Times New Roman" panose="02020603050405020304" pitchFamily="18" charset="0"/>
                <a:cs typeface="Times New Roman" panose="02020603050405020304" pitchFamily="18" charset="0"/>
              </a:rPr>
              <a:t>(Smith</a:t>
            </a:r>
            <a:r>
              <a:rPr lang="en-GB" sz="1400" dirty="0">
                <a:latin typeface="Times New Roman" panose="02020603050405020304" pitchFamily="18" charset="0"/>
                <a:cs typeface="Times New Roman" panose="02020603050405020304" pitchFamily="18" charset="0"/>
              </a:rPr>
              <a:t>, 2020</a:t>
            </a:r>
            <a:r>
              <a:rPr lang="en-GB" sz="1400" dirty="0" smtClean="0">
                <a:latin typeface="Times New Roman" panose="02020603050405020304" pitchFamily="18" charset="0"/>
                <a:cs typeface="Times New Roman" panose="02020603050405020304" pitchFamily="18" charset="0"/>
              </a:rPr>
              <a:t>).</a:t>
            </a:r>
            <a:endParaRPr lang="en-GB" sz="1400" dirty="0">
              <a:latin typeface="Times New Roman" panose="02020603050405020304" pitchFamily="18" charset="0"/>
              <a:cs typeface="Times New Roman" panose="02020603050405020304" pitchFamily="18" charset="0"/>
            </a:endParaRPr>
          </a:p>
          <a:p>
            <a:pPr marL="0" indent="0" algn="just">
              <a:buNone/>
            </a:pPr>
            <a:r>
              <a:rPr lang="en-GB" sz="1400" b="1" dirty="0">
                <a:latin typeface="Times New Roman" panose="02020603050405020304" pitchFamily="18" charset="0"/>
                <a:cs typeface="Times New Roman" panose="02020603050405020304" pitchFamily="18" charset="0"/>
              </a:rPr>
              <a:t>Job Seekers with Disabilities: </a:t>
            </a:r>
            <a:r>
              <a:rPr lang="en-GB" sz="1400" dirty="0" smtClean="0">
                <a:latin typeface="Times New Roman" panose="02020603050405020304" pitchFamily="18" charset="0"/>
                <a:cs typeface="Times New Roman" panose="02020603050405020304" pitchFamily="18" charset="0"/>
              </a:rPr>
              <a:t>Providing </a:t>
            </a:r>
            <a:r>
              <a:rPr lang="en-GB" sz="1400" dirty="0">
                <a:latin typeface="Times New Roman" panose="02020603050405020304" pitchFamily="18" charset="0"/>
                <a:cs typeface="Times New Roman" panose="02020603050405020304" pitchFamily="18" charset="0"/>
              </a:rPr>
              <a:t>a platform that allows people with disabilities to establish connections with upscale hospitality employment </a:t>
            </a:r>
            <a:r>
              <a:rPr lang="en-GB" sz="1400" dirty="0" smtClean="0">
                <a:latin typeface="Times New Roman" panose="02020603050405020304" pitchFamily="18" charset="0"/>
                <a:cs typeface="Times New Roman" panose="02020603050405020304" pitchFamily="18" charset="0"/>
              </a:rPr>
              <a:t>opportunities</a:t>
            </a:r>
            <a:r>
              <a:rPr lang="en-GB" sz="1400" dirty="0">
                <a:latin typeface="Times New Roman" panose="02020603050405020304" pitchFamily="18" charset="0"/>
                <a:cs typeface="Times New Roman" panose="02020603050405020304" pitchFamily="18" charset="0"/>
              </a:rPr>
              <a:t> </a:t>
            </a:r>
            <a:r>
              <a:rPr lang="en-GB" sz="1400" dirty="0" smtClean="0">
                <a:latin typeface="Times New Roman" panose="02020603050405020304" pitchFamily="18" charset="0"/>
                <a:cs typeface="Times New Roman" panose="02020603050405020304" pitchFamily="18" charset="0"/>
              </a:rPr>
              <a:t>(Smith</a:t>
            </a:r>
            <a:r>
              <a:rPr lang="en-GB" sz="1400" dirty="0">
                <a:latin typeface="Times New Roman" panose="02020603050405020304" pitchFamily="18" charset="0"/>
                <a:cs typeface="Times New Roman" panose="02020603050405020304" pitchFamily="18" charset="0"/>
              </a:rPr>
              <a:t>, 2020</a:t>
            </a:r>
            <a:r>
              <a:rPr lang="en-GB" sz="1400" dirty="0" smtClean="0">
                <a:latin typeface="Times New Roman" panose="02020603050405020304" pitchFamily="18" charset="0"/>
                <a:cs typeface="Times New Roman" panose="02020603050405020304" pitchFamily="18" charset="0"/>
              </a:rPr>
              <a:t>).</a:t>
            </a:r>
            <a:endParaRPr lang="en-GB" sz="1400" dirty="0">
              <a:latin typeface="Times New Roman" panose="02020603050405020304" pitchFamily="18" charset="0"/>
              <a:cs typeface="Times New Roman" panose="02020603050405020304" pitchFamily="18" charset="0"/>
            </a:endParaRPr>
          </a:p>
          <a:p>
            <a:pPr marL="0" indent="0" algn="just">
              <a:buNone/>
            </a:pPr>
            <a:r>
              <a:rPr lang="en-GB" sz="1400" b="1" dirty="0">
                <a:latin typeface="Times New Roman" panose="02020603050405020304" pitchFamily="18" charset="0"/>
                <a:cs typeface="Times New Roman" panose="02020603050405020304" pitchFamily="18" charset="0"/>
              </a:rPr>
              <a:t>Secondary Audience:</a:t>
            </a:r>
          </a:p>
          <a:p>
            <a:pPr marL="0" indent="0" algn="just">
              <a:buNone/>
            </a:pPr>
            <a:r>
              <a:rPr lang="en-GB" sz="1400" b="1" dirty="0">
                <a:latin typeface="Times New Roman" panose="02020603050405020304" pitchFamily="18" charset="0"/>
                <a:cs typeface="Times New Roman" panose="02020603050405020304" pitchFamily="18" charset="0"/>
              </a:rPr>
              <a:t>General Public: </a:t>
            </a:r>
            <a:r>
              <a:rPr lang="en-GB" sz="1400" dirty="0">
                <a:latin typeface="Times New Roman" panose="02020603050405020304" pitchFamily="18" charset="0"/>
                <a:cs typeface="Times New Roman" panose="02020603050405020304" pitchFamily="18" charset="0"/>
              </a:rPr>
              <a:t>People dedicated to equality, diversity, and Inclusion want to understand the current approaches to hospitality industry </a:t>
            </a:r>
            <a:r>
              <a:rPr lang="en-GB" sz="1400" dirty="0" smtClean="0">
                <a:latin typeface="Times New Roman" panose="02020603050405020304" pitchFamily="18" charset="0"/>
                <a:cs typeface="Times New Roman" panose="02020603050405020304" pitchFamily="18" charset="0"/>
              </a:rPr>
              <a:t>inclusivity (Brown and jones, 2019).</a:t>
            </a:r>
            <a:endParaRPr lang="en-GB" sz="1400" b="1" dirty="0">
              <a:latin typeface="Times New Roman" panose="02020603050405020304" pitchFamily="18" charset="0"/>
              <a:cs typeface="Times New Roman" panose="02020603050405020304" pitchFamily="18" charset="0"/>
            </a:endParaRPr>
          </a:p>
        </p:txBody>
      </p:sp>
      <p:sp>
        <p:nvSpPr>
          <p:cNvPr id="5" name="Rectangle 4"/>
          <p:cNvSpPr/>
          <p:nvPr/>
        </p:nvSpPr>
        <p:spPr>
          <a:xfrm>
            <a:off x="95794" y="1271048"/>
            <a:ext cx="6000206" cy="358954"/>
          </a:xfrm>
          <a:prstGeom prst="rect">
            <a:avLst/>
          </a:prstGeom>
          <a:solidFill>
            <a:srgbClr val="7030A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GB" sz="1200" b="1" dirty="0">
                <a:latin typeface="Times New Roman" panose="02020603050405020304" pitchFamily="18" charset="0"/>
                <a:cs typeface="Times New Roman" panose="02020603050405020304" pitchFamily="18" charset="0"/>
              </a:rPr>
              <a:t>Type: </a:t>
            </a:r>
            <a:r>
              <a:rPr lang="en-GB" sz="1200" dirty="0">
                <a:latin typeface="Times New Roman" panose="02020603050405020304" pitchFamily="18" charset="0"/>
                <a:cs typeface="Times New Roman" panose="02020603050405020304" pitchFamily="18" charset="0"/>
              </a:rPr>
              <a:t>The event contains both standard Hybrids </a:t>
            </a:r>
            <a:r>
              <a:rPr lang="en-GB" sz="1200" dirty="0" smtClean="0">
                <a:latin typeface="Times New Roman" panose="02020603050405020304" pitchFamily="18" charset="0"/>
                <a:cs typeface="Times New Roman" panose="02020603050405020304" pitchFamily="18" charset="0"/>
              </a:rPr>
              <a:t>(In-person </a:t>
            </a:r>
            <a:r>
              <a:rPr lang="en-GB" sz="1200" dirty="0">
                <a:latin typeface="Times New Roman" panose="02020603050405020304" pitchFamily="18" charset="0"/>
                <a:cs typeface="Times New Roman" panose="02020603050405020304" pitchFamily="18" charset="0"/>
              </a:rPr>
              <a:t>elements and virtual </a:t>
            </a:r>
            <a:r>
              <a:rPr lang="en-GB" sz="1200" dirty="0" smtClean="0">
                <a:latin typeface="Times New Roman" panose="02020603050405020304" pitchFamily="18" charset="0"/>
                <a:cs typeface="Times New Roman" panose="02020603050405020304" pitchFamily="18" charset="0"/>
              </a:rPr>
              <a:t>components).</a:t>
            </a:r>
            <a:endParaRPr lang="en-GB" sz="1200" dirty="0">
              <a:latin typeface="Times New Roman" panose="02020603050405020304" pitchFamily="18" charset="0"/>
              <a:cs typeface="Times New Roman" panose="02020603050405020304" pitchFamily="18" charset="0"/>
            </a:endParaRPr>
          </a:p>
        </p:txBody>
      </p:sp>
      <p:sp>
        <p:nvSpPr>
          <p:cNvPr id="6" name="Rectangle 5"/>
          <p:cNvSpPr/>
          <p:nvPr/>
        </p:nvSpPr>
        <p:spPr>
          <a:xfrm>
            <a:off x="731521" y="1688462"/>
            <a:ext cx="9056914" cy="446074"/>
          </a:xfrm>
          <a:prstGeom prst="rect">
            <a:avLst/>
          </a:prstGeom>
          <a:solidFill>
            <a:schemeClr val="accent5">
              <a:lumMod val="75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GB" sz="1200" b="1" dirty="0" smtClean="0">
                <a:latin typeface="Times New Roman" panose="02020603050405020304" pitchFamily="18" charset="0"/>
                <a:cs typeface="Times New Roman" panose="02020603050405020304" pitchFamily="18" charset="0"/>
              </a:rPr>
              <a:t>Nature: </a:t>
            </a:r>
            <a:r>
              <a:rPr lang="en-GB" sz="1200" dirty="0" smtClean="0">
                <a:latin typeface="Times New Roman" panose="02020603050405020304" pitchFamily="18" charset="0"/>
                <a:cs typeface="Times New Roman" panose="02020603050405020304" pitchFamily="18" charset="0"/>
              </a:rPr>
              <a:t>We organize this event to </a:t>
            </a:r>
            <a:r>
              <a:rPr lang="en-GB" sz="1200" dirty="0">
                <a:latin typeface="Times New Roman" panose="02020603050405020304" pitchFamily="18" charset="0"/>
                <a:cs typeface="Times New Roman" panose="02020603050405020304" pitchFamily="18" charset="0"/>
              </a:rPr>
              <a:t>train hospitality professionals in inclusive recruitment practices and disability employment standards and delivers a platform where members can connect and aid the advancement of inclusive practices in luxury hospitality.</a:t>
            </a:r>
          </a:p>
        </p:txBody>
      </p:sp>
      <p:sp>
        <p:nvSpPr>
          <p:cNvPr id="7" name="Rectangle 6"/>
          <p:cNvSpPr/>
          <p:nvPr/>
        </p:nvSpPr>
        <p:spPr>
          <a:xfrm>
            <a:off x="3901441" y="2192996"/>
            <a:ext cx="6844938" cy="347796"/>
          </a:xfrm>
          <a:prstGeom prst="rect">
            <a:avLst/>
          </a:prstGeom>
          <a:solidFill>
            <a:schemeClr val="accent3">
              <a:lumMod val="75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GB" sz="1200" b="1" dirty="0">
                <a:latin typeface="Times New Roman" panose="02020603050405020304" pitchFamily="18" charset="0"/>
                <a:cs typeface="Times New Roman" panose="02020603050405020304" pitchFamily="18" charset="0"/>
              </a:rPr>
              <a:t>Theme: </a:t>
            </a:r>
            <a:r>
              <a:rPr lang="en-GB" sz="1200" dirty="0">
                <a:latin typeface="Times New Roman" panose="02020603050405020304" pitchFamily="18" charset="0"/>
                <a:cs typeface="Times New Roman" panose="02020603050405020304" pitchFamily="18" charset="0"/>
              </a:rPr>
              <a:t>The hospitality industry works to create Equality, Diversity, and Inclusion for everyone in its fields.</a:t>
            </a:r>
          </a:p>
        </p:txBody>
      </p:sp>
    </p:spTree>
    <p:extLst>
      <p:ext uri="{BB962C8B-B14F-4D97-AF65-F5344CB8AC3E}">
        <p14:creationId xmlns:p14="http://schemas.microsoft.com/office/powerpoint/2010/main" val="842769800"/>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0" y="0"/>
            <a:ext cx="12192000" cy="6966856"/>
          </a:xfrm>
        </p:spPr>
        <p:txBody>
          <a:bodyPr>
            <a:noAutofit/>
          </a:bodyPr>
          <a:lstStyle/>
          <a:p>
            <a:pPr marL="0" indent="0">
              <a:buNone/>
            </a:pPr>
            <a:r>
              <a:rPr lang="en-GB" sz="1200" b="1" u="sng" dirty="0" smtClean="0">
                <a:latin typeface="Times New Roman" panose="02020603050405020304" pitchFamily="18" charset="0"/>
                <a:cs typeface="Times New Roman" panose="02020603050405020304" pitchFamily="18" charset="0"/>
              </a:rPr>
              <a:t>Demand Analysis</a:t>
            </a:r>
          </a:p>
          <a:p>
            <a:pPr marL="0" indent="0" algn="just">
              <a:buNone/>
            </a:pPr>
            <a:r>
              <a:rPr lang="en-GB" sz="1200" b="1" dirty="0">
                <a:latin typeface="Times New Roman" panose="02020603050405020304" pitchFamily="18" charset="0"/>
                <a:cs typeface="Times New Roman" panose="02020603050405020304" pitchFamily="18" charset="0"/>
              </a:rPr>
              <a:t>Enhancing Awareness </a:t>
            </a:r>
            <a:r>
              <a:rPr lang="en-GB" sz="1200" b="1" dirty="0" smtClean="0">
                <a:latin typeface="Times New Roman" panose="02020603050405020304" pitchFamily="18" charset="0"/>
                <a:cs typeface="Times New Roman" panose="02020603050405020304" pitchFamily="18" charset="0"/>
              </a:rPr>
              <a:t>and Regulations: </a:t>
            </a:r>
            <a:r>
              <a:rPr lang="en-GB" sz="1200" dirty="0" smtClean="0">
                <a:latin typeface="Times New Roman" panose="02020603050405020304" pitchFamily="18" charset="0"/>
                <a:cs typeface="Times New Roman" panose="02020603050405020304" pitchFamily="18" charset="0"/>
              </a:rPr>
              <a:t>Governments </a:t>
            </a:r>
            <a:r>
              <a:rPr lang="en-GB" sz="1200" dirty="0">
                <a:latin typeface="Times New Roman" panose="02020603050405020304" pitchFamily="18" charset="0"/>
                <a:cs typeface="Times New Roman" panose="02020603050405020304" pitchFamily="18" charset="0"/>
              </a:rPr>
              <a:t>throughout the world have made disability employment a top priority through their efforts to develop inclusive employment </a:t>
            </a:r>
            <a:r>
              <a:rPr lang="en-GB" sz="1200" dirty="0" smtClean="0">
                <a:latin typeface="Times New Roman" panose="02020603050405020304" pitchFamily="18" charset="0"/>
                <a:cs typeface="Times New Roman" panose="02020603050405020304" pitchFamily="18" charset="0"/>
              </a:rPr>
              <a:t>policies (Deloitte</a:t>
            </a:r>
            <a:r>
              <a:rPr lang="en-GB" sz="1200" dirty="0">
                <a:latin typeface="Times New Roman" panose="02020603050405020304" pitchFamily="18" charset="0"/>
                <a:cs typeface="Times New Roman" panose="02020603050405020304" pitchFamily="18" charset="0"/>
              </a:rPr>
              <a:t>, 2023; WTTC, 2023</a:t>
            </a:r>
            <a:r>
              <a:rPr lang="en-GB" sz="1200" dirty="0" smtClean="0">
                <a:latin typeface="Times New Roman" panose="02020603050405020304" pitchFamily="18" charset="0"/>
                <a:cs typeface="Times New Roman" panose="02020603050405020304" pitchFamily="18" charset="0"/>
              </a:rPr>
              <a:t>).</a:t>
            </a:r>
          </a:p>
          <a:p>
            <a:pPr marL="0" indent="0" algn="just">
              <a:buNone/>
            </a:pPr>
            <a:r>
              <a:rPr lang="en-GB" sz="1200" b="1" dirty="0">
                <a:latin typeface="Times New Roman" panose="02020603050405020304" pitchFamily="18" charset="0"/>
                <a:cs typeface="Times New Roman" panose="02020603050405020304" pitchFamily="18" charset="0"/>
              </a:rPr>
              <a:t>Luxury Hospitality Sector </a:t>
            </a:r>
            <a:r>
              <a:rPr lang="en-GB" sz="1200" b="1" dirty="0" smtClean="0">
                <a:latin typeface="Times New Roman" panose="02020603050405020304" pitchFamily="18" charset="0"/>
                <a:cs typeface="Times New Roman" panose="02020603050405020304" pitchFamily="18" charset="0"/>
              </a:rPr>
              <a:t>Labour </a:t>
            </a:r>
            <a:r>
              <a:rPr lang="en-GB" sz="1200" b="1" dirty="0">
                <a:latin typeface="Times New Roman" panose="02020603050405020304" pitchFamily="18" charset="0"/>
                <a:cs typeface="Times New Roman" panose="02020603050405020304" pitchFamily="18" charset="0"/>
              </a:rPr>
              <a:t>Shortages: </a:t>
            </a:r>
            <a:r>
              <a:rPr lang="en-GB" sz="1200" dirty="0" smtClean="0">
                <a:latin typeface="Times New Roman" panose="02020603050405020304" pitchFamily="18" charset="0"/>
                <a:cs typeface="Times New Roman" panose="02020603050405020304" pitchFamily="18" charset="0"/>
              </a:rPr>
              <a:t>Labour </a:t>
            </a:r>
            <a:r>
              <a:rPr lang="en-GB" sz="1200" dirty="0">
                <a:latin typeface="Times New Roman" panose="02020603050405020304" pitchFamily="18" charset="0"/>
                <a:cs typeface="Times New Roman" panose="02020603050405020304" pitchFamily="18" charset="0"/>
              </a:rPr>
              <a:t>shortages in the industry can be resolved by recruitment from less-represented talent </a:t>
            </a:r>
            <a:r>
              <a:rPr lang="en-GB" sz="1200" dirty="0" smtClean="0">
                <a:latin typeface="Times New Roman" panose="02020603050405020304" pitchFamily="18" charset="0"/>
                <a:cs typeface="Times New Roman" panose="02020603050405020304" pitchFamily="18" charset="0"/>
              </a:rPr>
              <a:t>bases (Deloitte</a:t>
            </a:r>
            <a:r>
              <a:rPr lang="en-GB" sz="1200" dirty="0">
                <a:latin typeface="Times New Roman" panose="02020603050405020304" pitchFamily="18" charset="0"/>
                <a:cs typeface="Times New Roman" panose="02020603050405020304" pitchFamily="18" charset="0"/>
              </a:rPr>
              <a:t>, </a:t>
            </a:r>
            <a:r>
              <a:rPr lang="en-GB" sz="1200" dirty="0" smtClean="0">
                <a:latin typeface="Times New Roman" panose="02020603050405020304" pitchFamily="18" charset="0"/>
                <a:cs typeface="Times New Roman" panose="02020603050405020304" pitchFamily="18" charset="0"/>
              </a:rPr>
              <a:t>2023).</a:t>
            </a:r>
          </a:p>
          <a:p>
            <a:pPr marL="0" indent="0" algn="just">
              <a:buNone/>
            </a:pPr>
            <a:r>
              <a:rPr lang="en-GB" sz="1200" b="1" dirty="0">
                <a:latin typeface="Times New Roman" panose="02020603050405020304" pitchFamily="18" charset="0"/>
                <a:cs typeface="Times New Roman" panose="02020603050405020304" pitchFamily="18" charset="0"/>
              </a:rPr>
              <a:t>Corporate Social Responsibility (CSR) </a:t>
            </a:r>
            <a:r>
              <a:rPr lang="en-GB" sz="1200" b="1" dirty="0" smtClean="0">
                <a:latin typeface="Times New Roman" panose="02020603050405020304" pitchFamily="18" charset="0"/>
                <a:cs typeface="Times New Roman" panose="02020603050405020304" pitchFamily="18" charset="0"/>
              </a:rPr>
              <a:t>Obligations: </a:t>
            </a:r>
            <a:r>
              <a:rPr lang="en-GB" sz="1200" dirty="0" smtClean="0">
                <a:latin typeface="Times New Roman" panose="02020603050405020304" pitchFamily="18" charset="0"/>
                <a:cs typeface="Times New Roman" panose="02020603050405020304" pitchFamily="18" charset="0"/>
              </a:rPr>
              <a:t>Organizations </a:t>
            </a:r>
            <a:r>
              <a:rPr lang="en-GB" sz="1200" dirty="0">
                <a:latin typeface="Times New Roman" panose="02020603050405020304" pitchFamily="18" charset="0"/>
                <a:cs typeface="Times New Roman" panose="02020603050405020304" pitchFamily="18" charset="0"/>
              </a:rPr>
              <a:t>along with EDI implementation have triggered market interests in practical solutions for EDI delivery.</a:t>
            </a:r>
            <a:endParaRPr lang="en-GB" sz="1200" dirty="0" smtClean="0">
              <a:latin typeface="Times New Roman" panose="02020603050405020304" pitchFamily="18" charset="0"/>
              <a:cs typeface="Times New Roman" panose="02020603050405020304" pitchFamily="18" charset="0"/>
            </a:endParaRPr>
          </a:p>
          <a:p>
            <a:pPr marL="0" indent="0" algn="just">
              <a:buNone/>
            </a:pPr>
            <a:r>
              <a:rPr lang="en-GB" sz="1200" b="1" dirty="0" smtClean="0">
                <a:latin typeface="Times New Roman" panose="02020603050405020304" pitchFamily="18" charset="0"/>
                <a:cs typeface="Times New Roman" panose="02020603050405020304" pitchFamily="18" charset="0"/>
              </a:rPr>
              <a:t>Market Gap: </a:t>
            </a:r>
            <a:r>
              <a:rPr lang="en-GB" sz="1200" dirty="0" smtClean="0">
                <a:latin typeface="Times New Roman" panose="02020603050405020304" pitchFamily="18" charset="0"/>
                <a:cs typeface="Times New Roman" panose="02020603050405020304" pitchFamily="18" charset="0"/>
              </a:rPr>
              <a:t>Despite many industry events discussing trends like the Hospitality Innovation Summit they avoid making EDI their main subject matter. The available market space lets us step in with our needed </a:t>
            </a:r>
            <a:r>
              <a:rPr lang="en-GB" sz="1200" dirty="0">
                <a:latin typeface="Times New Roman" panose="02020603050405020304" pitchFamily="18" charset="0"/>
                <a:cs typeface="Times New Roman" panose="02020603050405020304" pitchFamily="18" charset="0"/>
              </a:rPr>
              <a:t>solution (Deloitte, 2023</a:t>
            </a:r>
            <a:r>
              <a:rPr lang="en-GB" sz="1200" dirty="0" smtClean="0">
                <a:latin typeface="Times New Roman" panose="02020603050405020304" pitchFamily="18" charset="0"/>
                <a:cs typeface="Times New Roman" panose="02020603050405020304" pitchFamily="18" charset="0"/>
              </a:rPr>
              <a:t>) .</a:t>
            </a:r>
          </a:p>
          <a:p>
            <a:pPr marL="0" indent="0" algn="just">
              <a:buNone/>
            </a:pPr>
            <a:r>
              <a:rPr lang="en-GB" sz="1200" b="1" u="sng" dirty="0" smtClean="0">
                <a:latin typeface="Times New Roman" panose="02020603050405020304" pitchFamily="18" charset="0"/>
                <a:cs typeface="Times New Roman" panose="02020603050405020304" pitchFamily="18" charset="0"/>
              </a:rPr>
              <a:t>Supply, Competition and Market Activities </a:t>
            </a:r>
          </a:p>
          <a:p>
            <a:pPr marL="0" indent="0" algn="just">
              <a:buNone/>
            </a:pPr>
            <a:r>
              <a:rPr lang="en-GB" sz="1200" b="1" dirty="0">
                <a:latin typeface="Times New Roman" panose="02020603050405020304" pitchFamily="18" charset="0"/>
                <a:cs typeface="Times New Roman" panose="02020603050405020304" pitchFamily="18" charset="0"/>
              </a:rPr>
              <a:t>Training and  Consultancy Services: </a:t>
            </a:r>
            <a:r>
              <a:rPr lang="en-GB" sz="1200" dirty="0">
                <a:latin typeface="Times New Roman" panose="02020603050405020304" pitchFamily="18" charset="0"/>
                <a:cs typeface="Times New Roman" panose="02020603050405020304" pitchFamily="18" charset="0"/>
              </a:rPr>
              <a:t>Specialists from the disability inclusion field will deliver valuable best-practice information to </a:t>
            </a:r>
            <a:r>
              <a:rPr lang="en-GB" sz="1200" dirty="0" smtClean="0">
                <a:latin typeface="Times New Roman" panose="02020603050405020304" pitchFamily="18" charset="0"/>
                <a:cs typeface="Times New Roman" panose="02020603050405020304" pitchFamily="18" charset="0"/>
              </a:rPr>
              <a:t>participants.</a:t>
            </a:r>
          </a:p>
          <a:p>
            <a:pPr marL="0" indent="0" algn="just">
              <a:buNone/>
            </a:pPr>
            <a:r>
              <a:rPr lang="en-GB" sz="1200" b="1" dirty="0" smtClean="0">
                <a:latin typeface="Times New Roman" panose="02020603050405020304" pitchFamily="18" charset="0"/>
                <a:cs typeface="Times New Roman" panose="02020603050405020304" pitchFamily="18" charset="0"/>
              </a:rPr>
              <a:t>Assistive </a:t>
            </a:r>
            <a:r>
              <a:rPr lang="en-GB" sz="1200" b="1" dirty="0">
                <a:latin typeface="Times New Roman" panose="02020603050405020304" pitchFamily="18" charset="0"/>
                <a:cs typeface="Times New Roman" panose="02020603050405020304" pitchFamily="18" charset="0"/>
              </a:rPr>
              <a:t>Technologies and Tools: </a:t>
            </a:r>
            <a:r>
              <a:rPr lang="en-GB" sz="1200" dirty="0">
                <a:latin typeface="Times New Roman" panose="02020603050405020304" pitchFamily="18" charset="0"/>
                <a:cs typeface="Times New Roman" panose="02020603050405020304" pitchFamily="18" charset="0"/>
              </a:rPr>
              <a:t>The exposition presents adaptive technologies together with workplace accommodations for display.</a:t>
            </a:r>
          </a:p>
          <a:p>
            <a:pPr marL="0" indent="0" algn="just">
              <a:buNone/>
            </a:pPr>
            <a:r>
              <a:rPr lang="en-GB" sz="1200" b="1" dirty="0">
                <a:latin typeface="Times New Roman" panose="02020603050405020304" pitchFamily="18" charset="0"/>
                <a:cs typeface="Times New Roman" panose="02020603050405020304" pitchFamily="18" charset="0"/>
              </a:rPr>
              <a:t>Employment Networks and Job Fairs: </a:t>
            </a:r>
            <a:r>
              <a:rPr lang="en-GB" sz="1200" dirty="0">
                <a:latin typeface="Times New Roman" panose="02020603050405020304" pitchFamily="18" charset="0"/>
                <a:cs typeface="Times New Roman" panose="02020603050405020304" pitchFamily="18" charset="0"/>
              </a:rPr>
              <a:t>Luxury hospitality employers access platforms that connect them to suitable candidates who have disabilities</a:t>
            </a:r>
            <a:r>
              <a:rPr lang="en-GB" sz="1200" dirty="0" smtClean="0">
                <a:latin typeface="Times New Roman" panose="02020603050405020304" pitchFamily="18" charset="0"/>
                <a:cs typeface="Times New Roman" panose="02020603050405020304" pitchFamily="18" charset="0"/>
              </a:rPr>
              <a:t>.</a:t>
            </a:r>
          </a:p>
          <a:p>
            <a:pPr marL="0" indent="0" algn="just">
              <a:buNone/>
            </a:pPr>
            <a:r>
              <a:rPr lang="en-GB" sz="1200" b="1" dirty="0" smtClean="0">
                <a:latin typeface="Times New Roman" panose="02020603050405020304" pitchFamily="18" charset="0"/>
                <a:cs typeface="Times New Roman" panose="02020603050405020304" pitchFamily="18" charset="0"/>
              </a:rPr>
              <a:t>Assistive Technologies: </a:t>
            </a:r>
            <a:r>
              <a:rPr lang="en-GB" sz="1200" dirty="0" smtClean="0">
                <a:latin typeface="Times New Roman" panose="02020603050405020304" pitchFamily="18" charset="0"/>
                <a:cs typeface="Times New Roman" panose="02020603050405020304" pitchFamily="18" charset="0"/>
              </a:rPr>
              <a:t>The </a:t>
            </a:r>
            <a:r>
              <a:rPr lang="en-GB" sz="1200" dirty="0">
                <a:latin typeface="Times New Roman" panose="02020603050405020304" pitchFamily="18" charset="0"/>
                <a:cs typeface="Times New Roman" panose="02020603050405020304" pitchFamily="18" charset="0"/>
              </a:rPr>
              <a:t>vendors offering assistive technologies will supply tools that support inclusivity during the event together with workplace inclusivity.         </a:t>
            </a:r>
          </a:p>
          <a:p>
            <a:pPr marL="0" indent="0" algn="just">
              <a:buNone/>
            </a:pPr>
            <a:r>
              <a:rPr lang="en-GB" sz="1200" b="1" u="sng" dirty="0" smtClean="0">
                <a:latin typeface="Times New Roman" panose="02020603050405020304" pitchFamily="18" charset="0"/>
                <a:cs typeface="Times New Roman" panose="02020603050405020304" pitchFamily="18" charset="0"/>
              </a:rPr>
              <a:t>Competitive Analysis</a:t>
            </a:r>
          </a:p>
          <a:p>
            <a:pPr marL="0" indent="0" algn="just">
              <a:lnSpc>
                <a:spcPct val="100000"/>
              </a:lnSpc>
              <a:buNone/>
            </a:pPr>
            <a:r>
              <a:rPr lang="en-GB" sz="1200" b="1" dirty="0" smtClean="0">
                <a:latin typeface="Times New Roman" panose="02020603050405020304" pitchFamily="18" charset="0"/>
                <a:cs typeface="Times New Roman" panose="02020603050405020304" pitchFamily="18" charset="0"/>
              </a:rPr>
              <a:t>General Hospitality Conferences: </a:t>
            </a:r>
            <a:r>
              <a:rPr lang="en-GB" sz="1200" dirty="0">
                <a:latin typeface="Times New Roman" panose="02020603050405020304" pitchFamily="18" charset="0"/>
                <a:cs typeface="Times New Roman" panose="02020603050405020304" pitchFamily="18" charset="0"/>
              </a:rPr>
              <a:t>Other events focus on general diversity and do not have a focus on the employment of people with disabilities in luxury hospitality industries, making this event </a:t>
            </a:r>
            <a:r>
              <a:rPr lang="en-GB" sz="1200" dirty="0" smtClean="0">
                <a:latin typeface="Times New Roman" panose="02020603050405020304" pitchFamily="18" charset="0"/>
                <a:cs typeface="Times New Roman" panose="02020603050405020304" pitchFamily="18" charset="0"/>
              </a:rPr>
              <a:t>special</a:t>
            </a:r>
            <a:r>
              <a:rPr lang="en-GB" sz="1200" dirty="0">
                <a:latin typeface="Times New Roman" panose="02020603050405020304" pitchFamily="18" charset="0"/>
                <a:cs typeface="Times New Roman" panose="02020603050405020304" pitchFamily="18" charset="0"/>
              </a:rPr>
              <a:t> </a:t>
            </a:r>
            <a:r>
              <a:rPr lang="en-GB" sz="1200" dirty="0" smtClean="0">
                <a:latin typeface="Times New Roman" panose="02020603050405020304" pitchFamily="18" charset="0"/>
                <a:cs typeface="Times New Roman" panose="02020603050405020304" pitchFamily="18" charset="0"/>
              </a:rPr>
              <a:t>(World BI Group, 2020). </a:t>
            </a:r>
          </a:p>
          <a:p>
            <a:pPr marL="0" indent="0" algn="just">
              <a:lnSpc>
                <a:spcPct val="100000"/>
              </a:lnSpc>
              <a:buNone/>
            </a:pPr>
            <a:r>
              <a:rPr lang="en-GB" sz="1200" b="1" dirty="0" smtClean="0">
                <a:latin typeface="Times New Roman" panose="02020603050405020304" pitchFamily="18" charset="0"/>
                <a:cs typeface="Times New Roman" panose="02020603050405020304" pitchFamily="18" charset="0"/>
              </a:rPr>
              <a:t>Industry-Specific </a:t>
            </a:r>
            <a:r>
              <a:rPr lang="en-GB" sz="1200" b="1" dirty="0">
                <a:latin typeface="Times New Roman" panose="02020603050405020304" pitchFamily="18" charset="0"/>
                <a:cs typeface="Times New Roman" panose="02020603050405020304" pitchFamily="18" charset="0"/>
              </a:rPr>
              <a:t>Conferences &amp; Job Fairs: </a:t>
            </a:r>
            <a:r>
              <a:rPr lang="en-GB" sz="1200" dirty="0" smtClean="0">
                <a:latin typeface="Times New Roman" panose="02020603050405020304" pitchFamily="18" charset="0"/>
                <a:cs typeface="Times New Roman" panose="02020603050405020304" pitchFamily="18" charset="0"/>
              </a:rPr>
              <a:t>Nevertheless</a:t>
            </a:r>
            <a:r>
              <a:rPr lang="en-GB" sz="1200" dirty="0">
                <a:latin typeface="Times New Roman" panose="02020603050405020304" pitchFamily="18" charset="0"/>
                <a:cs typeface="Times New Roman" panose="02020603050405020304" pitchFamily="18" charset="0"/>
              </a:rPr>
              <a:t>, there are similar events, though many do not have such a primary focus on disability employment in the sphere of luxury sector as our event.</a:t>
            </a:r>
            <a:r>
              <a:rPr lang="en-GB" sz="1200" dirty="0" smtClean="0">
                <a:latin typeface="Times New Roman" panose="02020603050405020304" pitchFamily="18" charset="0"/>
                <a:cs typeface="Times New Roman" panose="02020603050405020304" pitchFamily="18" charset="0"/>
              </a:rPr>
              <a:t> (Smith, </a:t>
            </a:r>
            <a:r>
              <a:rPr lang="en-GB" sz="1200" dirty="0">
                <a:latin typeface="Times New Roman" panose="02020603050405020304" pitchFamily="18" charset="0"/>
                <a:cs typeface="Times New Roman" panose="02020603050405020304" pitchFamily="18" charset="0"/>
              </a:rPr>
              <a:t>2020</a:t>
            </a:r>
            <a:r>
              <a:rPr lang="en-GB" sz="1200" dirty="0" smtClean="0">
                <a:latin typeface="Times New Roman" panose="02020603050405020304" pitchFamily="18" charset="0"/>
                <a:cs typeface="Times New Roman" panose="02020603050405020304" pitchFamily="18" charset="0"/>
              </a:rPr>
              <a:t>).</a:t>
            </a:r>
          </a:p>
          <a:p>
            <a:pPr marL="0" indent="0" algn="just">
              <a:lnSpc>
                <a:spcPct val="100000"/>
              </a:lnSpc>
              <a:buNone/>
            </a:pPr>
            <a:r>
              <a:rPr lang="en-GB" sz="1200" b="1" u="sng" dirty="0" smtClean="0">
                <a:latin typeface="Times New Roman" panose="02020603050405020304" pitchFamily="18" charset="0"/>
                <a:cs typeface="Times New Roman" panose="02020603050405020304" pitchFamily="18" charset="0"/>
              </a:rPr>
              <a:t>Marketing </a:t>
            </a:r>
            <a:r>
              <a:rPr lang="en-GB" sz="1200" b="1" u="sng" dirty="0">
                <a:latin typeface="Times New Roman" panose="02020603050405020304" pitchFamily="18" charset="0"/>
                <a:cs typeface="Times New Roman" panose="02020603050405020304" pitchFamily="18" charset="0"/>
              </a:rPr>
              <a:t>Strategy</a:t>
            </a:r>
          </a:p>
          <a:p>
            <a:pPr marL="0" indent="0" algn="just">
              <a:lnSpc>
                <a:spcPct val="100000"/>
              </a:lnSpc>
              <a:buNone/>
            </a:pPr>
            <a:endParaRPr lang="en-GB" sz="1200" b="1" dirty="0">
              <a:latin typeface="Times New Roman" panose="02020603050405020304" pitchFamily="18" charset="0"/>
              <a:cs typeface="Times New Roman" panose="02020603050405020304" pitchFamily="18" charset="0"/>
            </a:endParaRPr>
          </a:p>
          <a:p>
            <a:pPr marL="0" indent="0" algn="just">
              <a:lnSpc>
                <a:spcPct val="100000"/>
              </a:lnSpc>
              <a:buNone/>
            </a:pPr>
            <a:r>
              <a:rPr lang="en-GB" sz="1200" b="1" dirty="0" smtClean="0">
                <a:latin typeface="Times New Roman" panose="02020603050405020304" pitchFamily="18" charset="0"/>
                <a:cs typeface="Times New Roman" panose="02020603050405020304" pitchFamily="18" charset="0"/>
              </a:rPr>
              <a:t>Channels</a:t>
            </a:r>
            <a:r>
              <a:rPr lang="en-GB" sz="1200" b="1" dirty="0">
                <a:latin typeface="Times New Roman" panose="02020603050405020304" pitchFamily="18" charset="0"/>
                <a:cs typeface="Times New Roman" panose="02020603050405020304" pitchFamily="18" charset="0"/>
              </a:rPr>
              <a:t>:</a:t>
            </a:r>
          </a:p>
          <a:p>
            <a:pPr marL="0" indent="0" algn="just">
              <a:lnSpc>
                <a:spcPct val="100000"/>
              </a:lnSpc>
              <a:buNone/>
            </a:pPr>
            <a:r>
              <a:rPr lang="en-GB" sz="1200" b="1" dirty="0">
                <a:latin typeface="Times New Roman" panose="02020603050405020304" pitchFamily="18" charset="0"/>
                <a:cs typeface="Times New Roman" panose="02020603050405020304" pitchFamily="18" charset="0"/>
              </a:rPr>
              <a:t>Social Media Campaigns: </a:t>
            </a:r>
            <a:r>
              <a:rPr lang="en-GB" sz="1200" dirty="0">
                <a:latin typeface="Times New Roman" panose="02020603050405020304" pitchFamily="18" charset="0"/>
                <a:cs typeface="Times New Roman" panose="02020603050405020304" pitchFamily="18" charset="0"/>
              </a:rPr>
              <a:t> LinkedIn and Twitter along with Instagram receive targeting ads and posting content from the </a:t>
            </a:r>
            <a:r>
              <a:rPr lang="en-GB" sz="1200" dirty="0" smtClean="0">
                <a:latin typeface="Times New Roman" panose="02020603050405020304" pitchFamily="18" charset="0"/>
                <a:cs typeface="Times New Roman" panose="02020603050405020304" pitchFamily="18" charset="0"/>
              </a:rPr>
              <a:t>business (Clark, 2020).</a:t>
            </a:r>
            <a:endParaRPr lang="en-GB" sz="1200" dirty="0">
              <a:latin typeface="Times New Roman" panose="02020603050405020304" pitchFamily="18" charset="0"/>
              <a:cs typeface="Times New Roman" panose="02020603050405020304" pitchFamily="18" charset="0"/>
            </a:endParaRPr>
          </a:p>
          <a:p>
            <a:pPr marL="0" indent="0" algn="just">
              <a:lnSpc>
                <a:spcPct val="100000"/>
              </a:lnSpc>
              <a:buNone/>
            </a:pPr>
            <a:r>
              <a:rPr lang="en-GB" sz="1200" b="1" dirty="0">
                <a:latin typeface="Times New Roman" panose="02020603050405020304" pitchFamily="18" charset="0"/>
                <a:cs typeface="Times New Roman" panose="02020603050405020304" pitchFamily="18" charset="0"/>
              </a:rPr>
              <a:t>Email Marketing: </a:t>
            </a:r>
            <a:r>
              <a:rPr lang="en-GB" sz="1200" dirty="0">
                <a:latin typeface="Times New Roman" panose="02020603050405020304" pitchFamily="18" charset="0"/>
                <a:cs typeface="Times New Roman" panose="02020603050405020304" pitchFamily="18" charset="0"/>
              </a:rPr>
              <a:t>The company addresses hospitality professionals by sending them customized </a:t>
            </a:r>
            <a:r>
              <a:rPr lang="en-GB" sz="1200" dirty="0" smtClean="0">
                <a:latin typeface="Times New Roman" panose="02020603050405020304" pitchFamily="18" charset="0"/>
                <a:cs typeface="Times New Roman" panose="02020603050405020304" pitchFamily="18" charset="0"/>
              </a:rPr>
              <a:t>invitations (</a:t>
            </a:r>
            <a:r>
              <a:rPr lang="en-GB" sz="1200" dirty="0" err="1" smtClean="0">
                <a:latin typeface="Times New Roman" panose="02020603050405020304" pitchFamily="18" charset="0"/>
                <a:cs typeface="Times New Roman" panose="02020603050405020304" pitchFamily="18" charset="0"/>
              </a:rPr>
              <a:t>Mailchimp</a:t>
            </a:r>
            <a:r>
              <a:rPr lang="en-GB" sz="1200" dirty="0" smtClean="0">
                <a:latin typeface="Times New Roman" panose="02020603050405020304" pitchFamily="18" charset="0"/>
                <a:cs typeface="Times New Roman" panose="02020603050405020304" pitchFamily="18" charset="0"/>
              </a:rPr>
              <a:t>, 2024).</a:t>
            </a:r>
            <a:endParaRPr lang="en-GB" sz="1200" dirty="0">
              <a:latin typeface="Times New Roman" panose="02020603050405020304" pitchFamily="18" charset="0"/>
              <a:cs typeface="Times New Roman" panose="02020603050405020304" pitchFamily="18" charset="0"/>
            </a:endParaRPr>
          </a:p>
          <a:p>
            <a:pPr marL="0" indent="0" algn="just">
              <a:lnSpc>
                <a:spcPct val="100000"/>
              </a:lnSpc>
              <a:buNone/>
            </a:pPr>
            <a:r>
              <a:rPr lang="en-GB" sz="1200" b="1" dirty="0">
                <a:latin typeface="Times New Roman" panose="02020603050405020304" pitchFamily="18" charset="0"/>
                <a:cs typeface="Times New Roman" panose="02020603050405020304" pitchFamily="18" charset="0"/>
              </a:rPr>
              <a:t>Partnerships: </a:t>
            </a:r>
            <a:r>
              <a:rPr lang="en-GB" sz="1200" dirty="0">
                <a:latin typeface="Times New Roman" panose="02020603050405020304" pitchFamily="18" charset="0"/>
                <a:cs typeface="Times New Roman" panose="02020603050405020304" pitchFamily="18" charset="0"/>
              </a:rPr>
              <a:t>Our organization partners with industry associations either through the WTTC or the Hotel and Catering International Management Association (HCIMA) </a:t>
            </a:r>
            <a:r>
              <a:rPr lang="en-GB" sz="1200" dirty="0" smtClean="0">
                <a:latin typeface="Times New Roman" panose="02020603050405020304" pitchFamily="18" charset="0"/>
                <a:cs typeface="Times New Roman" panose="02020603050405020304" pitchFamily="18" charset="0"/>
              </a:rPr>
              <a:t>(WTTC</a:t>
            </a:r>
            <a:r>
              <a:rPr lang="en-GB" sz="1200" dirty="0">
                <a:latin typeface="Times New Roman" panose="02020603050405020304" pitchFamily="18" charset="0"/>
                <a:cs typeface="Times New Roman" panose="02020603050405020304" pitchFamily="18" charset="0"/>
              </a:rPr>
              <a:t>, 2023</a:t>
            </a:r>
            <a:r>
              <a:rPr lang="en-GB" sz="1200" dirty="0" smtClean="0">
                <a:latin typeface="Times New Roman" panose="02020603050405020304" pitchFamily="18" charset="0"/>
                <a:cs typeface="Times New Roman" panose="02020603050405020304" pitchFamily="18" charset="0"/>
              </a:rPr>
              <a:t>)..</a:t>
            </a:r>
            <a:endParaRPr lang="en-GB" sz="1200" dirty="0">
              <a:latin typeface="Times New Roman" panose="02020603050405020304" pitchFamily="18" charset="0"/>
              <a:cs typeface="Times New Roman" panose="02020603050405020304" pitchFamily="18" charset="0"/>
            </a:endParaRPr>
          </a:p>
          <a:p>
            <a:pPr marL="0" indent="0" algn="just">
              <a:lnSpc>
                <a:spcPct val="100000"/>
              </a:lnSpc>
              <a:buNone/>
            </a:pPr>
            <a:r>
              <a:rPr lang="en-GB" sz="1200" b="1" dirty="0">
                <a:latin typeface="Times New Roman" panose="02020603050405020304" pitchFamily="18" charset="0"/>
                <a:cs typeface="Times New Roman" panose="02020603050405020304" pitchFamily="18" charset="0"/>
              </a:rPr>
              <a:t>Trade Publications: </a:t>
            </a:r>
            <a:r>
              <a:rPr lang="en-GB" sz="1200" dirty="0">
                <a:latin typeface="Times New Roman" panose="02020603050405020304" pitchFamily="18" charset="0"/>
                <a:cs typeface="Times New Roman" panose="02020603050405020304" pitchFamily="18" charset="0"/>
              </a:rPr>
              <a:t>Business and hospitality magazines serve as the marketing channel for reaching established audience professionals (Clark, 2020</a:t>
            </a:r>
            <a:r>
              <a:rPr lang="en-GB" sz="1200" dirty="0" smtClean="0">
                <a:latin typeface="Times New Roman" panose="02020603050405020304" pitchFamily="18" charset="0"/>
                <a:cs typeface="Times New Roman" panose="02020603050405020304" pitchFamily="18" charset="0"/>
              </a:rPr>
              <a:t>).</a:t>
            </a:r>
          </a:p>
          <a:p>
            <a:pPr marL="0" indent="0" algn="just">
              <a:lnSpc>
                <a:spcPct val="100000"/>
              </a:lnSpc>
              <a:buNone/>
            </a:pPr>
            <a:endParaRPr lang="en-GB" sz="1200" dirty="0">
              <a:latin typeface="Times New Roman" panose="02020603050405020304" pitchFamily="18" charset="0"/>
              <a:cs typeface="Times New Roman" panose="02020603050405020304" pitchFamily="18" charset="0"/>
            </a:endParaRPr>
          </a:p>
        </p:txBody>
      </p:sp>
      <p:grpSp>
        <p:nvGrpSpPr>
          <p:cNvPr id="2" name="Group 1"/>
          <p:cNvGrpSpPr/>
          <p:nvPr/>
        </p:nvGrpSpPr>
        <p:grpSpPr>
          <a:xfrm>
            <a:off x="3357152" y="4693919"/>
            <a:ext cx="5860873" cy="548642"/>
            <a:chOff x="2987037" y="4537164"/>
            <a:chExt cx="5860873" cy="827316"/>
          </a:xfrm>
        </p:grpSpPr>
        <p:sp>
          <p:nvSpPr>
            <p:cNvPr id="6" name="Rectangle 5"/>
            <p:cNvSpPr/>
            <p:nvPr/>
          </p:nvSpPr>
          <p:spPr>
            <a:xfrm>
              <a:off x="2987037" y="4537165"/>
              <a:ext cx="1872343" cy="827315"/>
            </a:xfrm>
            <a:prstGeom prst="rect">
              <a:avLst/>
            </a:prstGeom>
            <a:solidFill>
              <a:srgbClr val="00206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100" b="1" dirty="0">
                  <a:latin typeface="Times New Roman" panose="02020603050405020304" pitchFamily="18" charset="0"/>
                  <a:cs typeface="Times New Roman" panose="02020603050405020304" pitchFamily="18" charset="0"/>
                </a:rPr>
                <a:t>Channels</a:t>
              </a:r>
              <a:endParaRPr lang="en-GB" sz="1100" dirty="0"/>
            </a:p>
          </p:txBody>
        </p:sp>
        <p:sp>
          <p:nvSpPr>
            <p:cNvPr id="7" name="Rectangle 6"/>
            <p:cNvSpPr/>
            <p:nvPr/>
          </p:nvSpPr>
          <p:spPr>
            <a:xfrm>
              <a:off x="4981302" y="4537164"/>
              <a:ext cx="1872343" cy="827315"/>
            </a:xfrm>
            <a:prstGeom prst="rect">
              <a:avLst/>
            </a:prstGeom>
            <a:solidFill>
              <a:schemeClr val="accent5">
                <a:lumMod val="75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100" b="1" dirty="0" smtClean="0"/>
                <a:t>On-Site and Live Engagement</a:t>
              </a:r>
              <a:endParaRPr lang="en-GB" sz="1100" b="1" dirty="0"/>
            </a:p>
          </p:txBody>
        </p:sp>
        <p:sp>
          <p:nvSpPr>
            <p:cNvPr id="8" name="Rectangle 7"/>
            <p:cNvSpPr/>
            <p:nvPr/>
          </p:nvSpPr>
          <p:spPr>
            <a:xfrm>
              <a:off x="6975567" y="4537164"/>
              <a:ext cx="1872343" cy="827315"/>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100" b="1" dirty="0"/>
                <a:t>Promotions</a:t>
              </a:r>
            </a:p>
          </p:txBody>
        </p:sp>
      </p:grpSp>
    </p:spTree>
    <p:extLst>
      <p:ext uri="{BB962C8B-B14F-4D97-AF65-F5344CB8AC3E}">
        <p14:creationId xmlns:p14="http://schemas.microsoft.com/office/powerpoint/2010/main" val="3754474258"/>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0" y="0"/>
            <a:ext cx="12192000" cy="2238103"/>
          </a:xfrm>
        </p:spPr>
        <p:txBody>
          <a:bodyPr>
            <a:normAutofit/>
          </a:bodyPr>
          <a:lstStyle/>
          <a:p>
            <a:pPr marL="0" indent="0">
              <a:buNone/>
            </a:pPr>
            <a:r>
              <a:rPr lang="en-GB" sz="1400" b="1" dirty="0">
                <a:latin typeface="Times New Roman" panose="02020603050405020304" pitchFamily="18" charset="0"/>
                <a:cs typeface="Times New Roman" panose="02020603050405020304" pitchFamily="18" charset="0"/>
              </a:rPr>
              <a:t>Messaging:</a:t>
            </a:r>
          </a:p>
          <a:p>
            <a:pPr marL="0" indent="0">
              <a:buNone/>
            </a:pPr>
            <a:r>
              <a:rPr lang="en-GB" sz="1200" b="1" dirty="0">
                <a:latin typeface="Times New Roman" panose="02020603050405020304" pitchFamily="18" charset="0"/>
                <a:cs typeface="Times New Roman" panose="02020603050405020304" pitchFamily="18" charset="0"/>
              </a:rPr>
              <a:t>Live Streaming and Webinars: </a:t>
            </a:r>
            <a:r>
              <a:rPr lang="en-GB" sz="1200" dirty="0">
                <a:latin typeface="Times New Roman" panose="02020603050405020304" pitchFamily="18" charset="0"/>
                <a:cs typeface="Times New Roman" panose="02020603050405020304" pitchFamily="18" charset="0"/>
              </a:rPr>
              <a:t>Online participants can both join active discussions and achieve worldwide participation in the </a:t>
            </a:r>
            <a:r>
              <a:rPr lang="en-GB" sz="1200" dirty="0" smtClean="0">
                <a:latin typeface="Times New Roman" panose="02020603050405020304" pitchFamily="18" charset="0"/>
                <a:cs typeface="Times New Roman" panose="02020603050405020304" pitchFamily="18" charset="0"/>
              </a:rPr>
              <a:t>meetings</a:t>
            </a:r>
            <a:r>
              <a:rPr lang="en-GB" sz="1200" b="1" dirty="0">
                <a:latin typeface="Times New Roman" panose="02020603050405020304" pitchFamily="18" charset="0"/>
                <a:cs typeface="Times New Roman" panose="02020603050405020304" pitchFamily="18" charset="0"/>
              </a:rPr>
              <a:t> </a:t>
            </a:r>
            <a:r>
              <a:rPr lang="en-GB" sz="1200" dirty="0" smtClean="0">
                <a:latin typeface="Times New Roman" panose="02020603050405020304" pitchFamily="18" charset="0"/>
                <a:cs typeface="Times New Roman" panose="02020603050405020304" pitchFamily="18" charset="0"/>
              </a:rPr>
              <a:t>(</a:t>
            </a:r>
            <a:r>
              <a:rPr lang="en-GB" sz="1200" dirty="0" err="1" smtClean="0">
                <a:latin typeface="Times New Roman" panose="02020603050405020304" pitchFamily="18" charset="0"/>
                <a:cs typeface="Times New Roman" panose="02020603050405020304" pitchFamily="18" charset="0"/>
              </a:rPr>
              <a:t>Firstup</a:t>
            </a:r>
            <a:r>
              <a:rPr lang="en-GB" sz="1200" dirty="0" smtClean="0">
                <a:latin typeface="Times New Roman" panose="02020603050405020304" pitchFamily="18" charset="0"/>
                <a:cs typeface="Times New Roman" panose="02020603050405020304" pitchFamily="18" charset="0"/>
              </a:rPr>
              <a:t>, 2024).</a:t>
            </a:r>
            <a:endParaRPr lang="en-GB" sz="1200" dirty="0">
              <a:latin typeface="Times New Roman" panose="02020603050405020304" pitchFamily="18" charset="0"/>
              <a:cs typeface="Times New Roman" panose="02020603050405020304" pitchFamily="18" charset="0"/>
            </a:endParaRPr>
          </a:p>
          <a:p>
            <a:pPr marL="0" indent="0">
              <a:buNone/>
            </a:pPr>
            <a:r>
              <a:rPr lang="en-GB" sz="1200" b="1" dirty="0">
                <a:latin typeface="Times New Roman" panose="02020603050405020304" pitchFamily="18" charset="0"/>
                <a:cs typeface="Times New Roman" panose="02020603050405020304" pitchFamily="18" charset="0"/>
              </a:rPr>
              <a:t>Interactive Panels and Q&amp;A Sessions : </a:t>
            </a:r>
            <a:r>
              <a:rPr lang="en-GB" sz="1200" dirty="0" smtClean="0">
                <a:latin typeface="Times New Roman" panose="02020603050405020304" pitchFamily="18" charset="0"/>
                <a:cs typeface="Times New Roman" panose="02020603050405020304" pitchFamily="18" charset="0"/>
              </a:rPr>
              <a:t>The platform creates direct expert-to-attendee communication possibilities  (IMD, 2023).</a:t>
            </a:r>
          </a:p>
          <a:p>
            <a:pPr marL="0" indent="0">
              <a:buNone/>
            </a:pPr>
            <a:r>
              <a:rPr lang="en-GB" sz="1200" b="1" dirty="0">
                <a:latin typeface="Times New Roman" panose="02020603050405020304" pitchFamily="18" charset="0"/>
                <a:cs typeface="Times New Roman" panose="02020603050405020304" pitchFamily="18" charset="0"/>
              </a:rPr>
              <a:t>Promotions:</a:t>
            </a:r>
          </a:p>
          <a:p>
            <a:pPr marL="0" indent="0">
              <a:buNone/>
            </a:pPr>
            <a:r>
              <a:rPr lang="en-GB" sz="1200" b="1" dirty="0">
                <a:latin typeface="Times New Roman" panose="02020603050405020304" pitchFamily="18" charset="0"/>
                <a:cs typeface="Times New Roman" panose="02020603050405020304" pitchFamily="18" charset="0"/>
              </a:rPr>
              <a:t>Early-Bird Discounts: </a:t>
            </a:r>
            <a:r>
              <a:rPr lang="en-GB" sz="1200" dirty="0" smtClean="0">
                <a:latin typeface="Times New Roman" panose="02020603050405020304" pitchFamily="18" charset="0"/>
                <a:cs typeface="Times New Roman" panose="02020603050405020304" pitchFamily="18" charset="0"/>
              </a:rPr>
              <a:t>Rewards </a:t>
            </a:r>
            <a:r>
              <a:rPr lang="en-GB" sz="1200" dirty="0">
                <a:latin typeface="Times New Roman" panose="02020603050405020304" pitchFamily="18" charset="0"/>
                <a:cs typeface="Times New Roman" panose="02020603050405020304" pitchFamily="18" charset="0"/>
              </a:rPr>
              <a:t>for registering </a:t>
            </a:r>
            <a:r>
              <a:rPr lang="en-GB" sz="1200" dirty="0" smtClean="0">
                <a:latin typeface="Times New Roman" panose="02020603050405020304" pitchFamily="18" charset="0"/>
                <a:cs typeface="Times New Roman" panose="02020603050405020304" pitchFamily="18" charset="0"/>
              </a:rPr>
              <a:t>early (Kotler and Keller, 2016).</a:t>
            </a:r>
            <a:endParaRPr lang="en-GB" sz="1200" dirty="0">
              <a:latin typeface="Times New Roman" panose="02020603050405020304" pitchFamily="18" charset="0"/>
              <a:cs typeface="Times New Roman" panose="02020603050405020304" pitchFamily="18" charset="0"/>
            </a:endParaRPr>
          </a:p>
          <a:p>
            <a:pPr marL="0" indent="0">
              <a:buNone/>
            </a:pPr>
            <a:r>
              <a:rPr lang="en-GB" sz="1200" b="1" dirty="0">
                <a:latin typeface="Times New Roman" panose="02020603050405020304" pitchFamily="18" charset="0"/>
                <a:cs typeface="Times New Roman" panose="02020603050405020304" pitchFamily="18" charset="0"/>
              </a:rPr>
              <a:t>Group Bookings: </a:t>
            </a:r>
            <a:r>
              <a:rPr lang="en-GB" sz="1200" dirty="0" smtClean="0">
                <a:latin typeface="Times New Roman" panose="02020603050405020304" pitchFamily="18" charset="0"/>
                <a:cs typeface="Times New Roman" panose="02020603050405020304" pitchFamily="18" charset="0"/>
              </a:rPr>
              <a:t>Exclusive </a:t>
            </a:r>
            <a:r>
              <a:rPr lang="en-GB" sz="1200" dirty="0">
                <a:latin typeface="Times New Roman" panose="02020603050405020304" pitchFamily="18" charset="0"/>
                <a:cs typeface="Times New Roman" panose="02020603050405020304" pitchFamily="18" charset="0"/>
              </a:rPr>
              <a:t>deals for groups from the same </a:t>
            </a:r>
            <a:r>
              <a:rPr lang="en-GB" sz="1200" dirty="0" smtClean="0">
                <a:latin typeface="Times New Roman" panose="02020603050405020304" pitchFamily="18" charset="0"/>
                <a:cs typeface="Times New Roman" panose="02020603050405020304" pitchFamily="18" charset="0"/>
              </a:rPr>
              <a:t>company (Lovelock and </a:t>
            </a:r>
            <a:r>
              <a:rPr lang="en-GB" sz="1200" dirty="0" err="1" smtClean="0">
                <a:latin typeface="Times New Roman" panose="02020603050405020304" pitchFamily="18" charset="0"/>
                <a:cs typeface="Times New Roman" panose="02020603050405020304" pitchFamily="18" charset="0"/>
              </a:rPr>
              <a:t>Wirtz</a:t>
            </a:r>
            <a:r>
              <a:rPr lang="en-GB" sz="1200" dirty="0" smtClean="0">
                <a:latin typeface="Times New Roman" panose="02020603050405020304" pitchFamily="18" charset="0"/>
                <a:cs typeface="Times New Roman" panose="02020603050405020304" pitchFamily="18" charset="0"/>
              </a:rPr>
              <a:t>, 2020).</a:t>
            </a:r>
            <a:endParaRPr lang="en-GB" sz="1200" dirty="0">
              <a:latin typeface="Times New Roman" panose="02020603050405020304" pitchFamily="18" charset="0"/>
              <a:cs typeface="Times New Roman" panose="02020603050405020304" pitchFamily="18" charset="0"/>
            </a:endParaRPr>
          </a:p>
          <a:p>
            <a:pPr marL="0" indent="0">
              <a:buNone/>
            </a:pPr>
            <a:r>
              <a:rPr lang="en-GB" sz="1200" b="1" dirty="0">
                <a:latin typeface="Times New Roman" panose="02020603050405020304" pitchFamily="18" charset="0"/>
                <a:cs typeface="Times New Roman" panose="02020603050405020304" pitchFamily="18" charset="0"/>
              </a:rPr>
              <a:t>Sponsorship Packages: </a:t>
            </a:r>
            <a:r>
              <a:rPr lang="en-GB" sz="1200" dirty="0">
                <a:latin typeface="Times New Roman" panose="02020603050405020304" pitchFamily="18" charset="0"/>
                <a:cs typeface="Times New Roman" panose="02020603050405020304" pitchFamily="18" charset="0"/>
              </a:rPr>
              <a:t>In the event, sponsors are offered multiple promotional opportunities through which businesses can increase their profile visibility at varying levels of </a:t>
            </a:r>
            <a:r>
              <a:rPr lang="en-GB" sz="1200" dirty="0" smtClean="0">
                <a:latin typeface="Times New Roman" panose="02020603050405020304" pitchFamily="18" charset="0"/>
                <a:cs typeface="Times New Roman" panose="02020603050405020304" pitchFamily="18" charset="0"/>
              </a:rPr>
              <a:t>intensity (Belch </a:t>
            </a:r>
            <a:r>
              <a:rPr lang="en-GB" sz="1200" dirty="0" err="1" smtClean="0">
                <a:latin typeface="Times New Roman" panose="02020603050405020304" pitchFamily="18" charset="0"/>
                <a:cs typeface="Times New Roman" panose="02020603050405020304" pitchFamily="18" charset="0"/>
              </a:rPr>
              <a:t>nad</a:t>
            </a:r>
            <a:r>
              <a:rPr lang="en-GB" sz="1200" dirty="0" smtClean="0">
                <a:latin typeface="Times New Roman" panose="02020603050405020304" pitchFamily="18" charset="0"/>
                <a:cs typeface="Times New Roman" panose="02020603050405020304" pitchFamily="18" charset="0"/>
              </a:rPr>
              <a:t> Belch, 2020).</a:t>
            </a:r>
            <a:endParaRPr lang="en-GB" sz="1200" dirty="0">
              <a:latin typeface="Times New Roman" panose="02020603050405020304" pitchFamily="18" charset="0"/>
              <a:cs typeface="Times New Roman" panose="02020603050405020304" pitchFamily="18" charset="0"/>
            </a:endParaRPr>
          </a:p>
          <a:p>
            <a:pPr marL="0" indent="0">
              <a:buNone/>
            </a:pPr>
            <a:endParaRPr lang="en-GB" sz="1200" dirty="0">
              <a:latin typeface="Times New Roman" panose="02020603050405020304" pitchFamily="18" charset="0"/>
              <a:cs typeface="Times New Roman" panose="02020603050405020304" pitchFamily="18" charset="0"/>
            </a:endParaRPr>
          </a:p>
        </p:txBody>
      </p:sp>
      <p:sp>
        <p:nvSpPr>
          <p:cNvPr id="5" name="TextBox 4"/>
          <p:cNvSpPr txBox="1"/>
          <p:nvPr/>
        </p:nvSpPr>
        <p:spPr>
          <a:xfrm>
            <a:off x="-60966" y="2230203"/>
            <a:ext cx="12009120" cy="4401205"/>
          </a:xfrm>
          <a:prstGeom prst="rect">
            <a:avLst/>
          </a:prstGeom>
          <a:noFill/>
        </p:spPr>
        <p:txBody>
          <a:bodyPr wrap="square" numCol="2" rtlCol="0">
            <a:spAutoFit/>
          </a:bodyPr>
          <a:lstStyle/>
          <a:p>
            <a:r>
              <a:rPr lang="en-GB" sz="1400" b="1" dirty="0" smtClean="0">
                <a:latin typeface="Times New Roman" panose="02020603050405020304" pitchFamily="18" charset="0"/>
                <a:cs typeface="Times New Roman" panose="02020603050405020304" pitchFamily="18" charset="0"/>
              </a:rPr>
              <a:t>Situational Analysis:</a:t>
            </a:r>
            <a:endParaRPr lang="en-GB" sz="1400" b="1" dirty="0">
              <a:latin typeface="Times New Roman" panose="02020603050405020304" pitchFamily="18" charset="0"/>
              <a:cs typeface="Times New Roman" panose="02020603050405020304" pitchFamily="18" charset="0"/>
            </a:endParaRPr>
          </a:p>
          <a:p>
            <a:r>
              <a:rPr lang="en-GB" sz="1400" b="1" dirty="0">
                <a:latin typeface="Times New Roman" panose="02020603050405020304" pitchFamily="18" charset="0"/>
                <a:cs typeface="Times New Roman" panose="02020603050405020304" pitchFamily="18" charset="0"/>
              </a:rPr>
              <a:t>SWOT </a:t>
            </a:r>
            <a:r>
              <a:rPr lang="en-GB" sz="1400" b="1" dirty="0" smtClean="0">
                <a:latin typeface="Times New Roman" panose="02020603050405020304" pitchFamily="18" charset="0"/>
                <a:cs typeface="Times New Roman" panose="02020603050405020304" pitchFamily="18" charset="0"/>
              </a:rPr>
              <a:t>Analysis</a:t>
            </a:r>
            <a:r>
              <a:rPr lang="en-GB" sz="1400" b="1" dirty="0">
                <a:latin typeface="Times New Roman" panose="02020603050405020304" pitchFamily="18" charset="0"/>
                <a:cs typeface="Times New Roman" panose="02020603050405020304" pitchFamily="18" charset="0"/>
              </a:rPr>
              <a:t>:</a:t>
            </a:r>
            <a:endParaRPr lang="en-GB" sz="1400" b="1" dirty="0" smtClean="0">
              <a:latin typeface="Times New Roman" panose="02020603050405020304" pitchFamily="18" charset="0"/>
              <a:cs typeface="Times New Roman" panose="02020603050405020304" pitchFamily="18" charset="0"/>
            </a:endParaRPr>
          </a:p>
          <a:p>
            <a:r>
              <a:rPr lang="en-GB" sz="1200" dirty="0" smtClean="0">
                <a:latin typeface="Times New Roman" panose="02020603050405020304" pitchFamily="18" charset="0"/>
                <a:cs typeface="Times New Roman" panose="02020603050405020304" pitchFamily="18" charset="0"/>
              </a:rPr>
              <a:t>There are following SWOT analysis that helps in decision making (</a:t>
            </a:r>
            <a:r>
              <a:rPr lang="en-GB" sz="1200" dirty="0" err="1" smtClean="0">
                <a:latin typeface="Times New Roman" panose="02020603050405020304" pitchFamily="18" charset="0"/>
                <a:cs typeface="Times New Roman" panose="02020603050405020304" pitchFamily="18" charset="0"/>
              </a:rPr>
              <a:t>Finkel</a:t>
            </a:r>
            <a:r>
              <a:rPr lang="en-GB" sz="1200" dirty="0" smtClean="0">
                <a:latin typeface="Times New Roman" panose="02020603050405020304" pitchFamily="18" charset="0"/>
                <a:cs typeface="Times New Roman" panose="02020603050405020304" pitchFamily="18" charset="0"/>
              </a:rPr>
              <a:t> et al, 2019):</a:t>
            </a:r>
            <a:endParaRPr lang="en-GB" sz="1200" dirty="0">
              <a:latin typeface="Times New Roman" panose="02020603050405020304" pitchFamily="18" charset="0"/>
              <a:cs typeface="Times New Roman" panose="02020603050405020304" pitchFamily="18" charset="0"/>
            </a:endParaRPr>
          </a:p>
          <a:p>
            <a:endParaRPr lang="en-GB" sz="1200" dirty="0" smtClean="0">
              <a:latin typeface="Times New Roman" panose="02020603050405020304" pitchFamily="18" charset="0"/>
              <a:cs typeface="Times New Roman" panose="02020603050405020304" pitchFamily="18" charset="0"/>
            </a:endParaRPr>
          </a:p>
          <a:p>
            <a:endParaRPr lang="en-GB" b="1" dirty="0">
              <a:latin typeface="Times New Roman" panose="02020603050405020304" pitchFamily="18" charset="0"/>
              <a:cs typeface="Times New Roman" panose="02020603050405020304" pitchFamily="18" charset="0"/>
            </a:endParaRPr>
          </a:p>
          <a:p>
            <a:endParaRPr lang="en-GB" b="1" dirty="0" smtClean="0">
              <a:latin typeface="Times New Roman" panose="02020603050405020304" pitchFamily="18" charset="0"/>
              <a:cs typeface="Times New Roman" panose="02020603050405020304" pitchFamily="18" charset="0"/>
            </a:endParaRPr>
          </a:p>
          <a:p>
            <a:endParaRPr lang="en-GB" b="1" dirty="0">
              <a:latin typeface="Times New Roman" panose="02020603050405020304" pitchFamily="18" charset="0"/>
              <a:cs typeface="Times New Roman" panose="02020603050405020304" pitchFamily="18" charset="0"/>
            </a:endParaRPr>
          </a:p>
          <a:p>
            <a:endParaRPr lang="en-GB" b="1" dirty="0" smtClean="0">
              <a:latin typeface="Times New Roman" panose="02020603050405020304" pitchFamily="18" charset="0"/>
              <a:cs typeface="Times New Roman" panose="02020603050405020304" pitchFamily="18" charset="0"/>
            </a:endParaRPr>
          </a:p>
          <a:p>
            <a:endParaRPr lang="en-GB" b="1" dirty="0">
              <a:latin typeface="Times New Roman" panose="02020603050405020304" pitchFamily="18" charset="0"/>
              <a:cs typeface="Times New Roman" panose="02020603050405020304" pitchFamily="18" charset="0"/>
            </a:endParaRPr>
          </a:p>
          <a:p>
            <a:endParaRPr lang="en-GB" b="1" dirty="0" smtClean="0">
              <a:latin typeface="Times New Roman" panose="02020603050405020304" pitchFamily="18" charset="0"/>
              <a:cs typeface="Times New Roman" panose="02020603050405020304" pitchFamily="18" charset="0"/>
            </a:endParaRPr>
          </a:p>
          <a:p>
            <a:endParaRPr lang="en-GB" b="1" dirty="0">
              <a:latin typeface="Times New Roman" panose="02020603050405020304" pitchFamily="18" charset="0"/>
              <a:cs typeface="Times New Roman" panose="02020603050405020304" pitchFamily="18" charset="0"/>
            </a:endParaRPr>
          </a:p>
          <a:p>
            <a:endParaRPr lang="en-GB" b="1" dirty="0" smtClean="0">
              <a:latin typeface="Times New Roman" panose="02020603050405020304" pitchFamily="18" charset="0"/>
              <a:cs typeface="Times New Roman" panose="02020603050405020304" pitchFamily="18" charset="0"/>
            </a:endParaRPr>
          </a:p>
          <a:p>
            <a:endParaRPr lang="en-GB" b="1" dirty="0">
              <a:latin typeface="Times New Roman" panose="02020603050405020304" pitchFamily="18" charset="0"/>
              <a:cs typeface="Times New Roman" panose="02020603050405020304" pitchFamily="18" charset="0"/>
            </a:endParaRPr>
          </a:p>
          <a:p>
            <a:endParaRPr lang="en-GB" b="1" dirty="0" smtClean="0">
              <a:latin typeface="Times New Roman" panose="02020603050405020304" pitchFamily="18" charset="0"/>
              <a:cs typeface="Times New Roman" panose="02020603050405020304" pitchFamily="18" charset="0"/>
            </a:endParaRPr>
          </a:p>
          <a:p>
            <a:endParaRPr lang="en-GB" b="1" dirty="0">
              <a:latin typeface="Times New Roman" panose="02020603050405020304" pitchFamily="18" charset="0"/>
              <a:cs typeface="Times New Roman" panose="02020603050405020304" pitchFamily="18" charset="0"/>
            </a:endParaRPr>
          </a:p>
          <a:p>
            <a:endParaRPr lang="en-GB" b="1" dirty="0" smtClean="0">
              <a:latin typeface="Times New Roman" panose="02020603050405020304" pitchFamily="18" charset="0"/>
              <a:cs typeface="Times New Roman" panose="02020603050405020304" pitchFamily="18" charset="0"/>
            </a:endParaRPr>
          </a:p>
          <a:p>
            <a:endParaRPr lang="en-GB" sz="1400" b="1" dirty="0" smtClean="0">
              <a:latin typeface="Times New Roman" panose="02020603050405020304" pitchFamily="18" charset="0"/>
              <a:cs typeface="Times New Roman" panose="02020603050405020304" pitchFamily="18" charset="0"/>
            </a:endParaRPr>
          </a:p>
          <a:p>
            <a:r>
              <a:rPr lang="en-GB" sz="1400" b="1" dirty="0" smtClean="0">
                <a:latin typeface="Times New Roman" panose="02020603050405020304" pitchFamily="18" charset="0"/>
                <a:cs typeface="Times New Roman" panose="02020603050405020304" pitchFamily="18" charset="0"/>
              </a:rPr>
              <a:t>PESTLE Analysis:</a:t>
            </a:r>
          </a:p>
          <a:p>
            <a:r>
              <a:rPr lang="en-GB" sz="1400" dirty="0" smtClean="0">
                <a:latin typeface="Times New Roman" panose="02020603050405020304" pitchFamily="18" charset="0"/>
                <a:cs typeface="Times New Roman" panose="02020603050405020304" pitchFamily="18" charset="0"/>
              </a:rPr>
              <a:t>There </a:t>
            </a:r>
            <a:r>
              <a:rPr lang="en-GB" sz="1400" dirty="0">
                <a:latin typeface="Times New Roman" panose="02020603050405020304" pitchFamily="18" charset="0"/>
                <a:cs typeface="Times New Roman" panose="02020603050405020304" pitchFamily="18" charset="0"/>
              </a:rPr>
              <a:t>are following </a:t>
            </a:r>
            <a:r>
              <a:rPr lang="en-GB" sz="1400" dirty="0" smtClean="0">
                <a:latin typeface="Times New Roman" panose="02020603050405020304" pitchFamily="18" charset="0"/>
                <a:cs typeface="Times New Roman" panose="02020603050405020304" pitchFamily="18" charset="0"/>
              </a:rPr>
              <a:t>PESTLE </a:t>
            </a:r>
            <a:r>
              <a:rPr lang="en-GB" sz="1400" dirty="0">
                <a:latin typeface="Times New Roman" panose="02020603050405020304" pitchFamily="18" charset="0"/>
                <a:cs typeface="Times New Roman" panose="02020603050405020304" pitchFamily="18" charset="0"/>
              </a:rPr>
              <a:t>analysis that helps in decision </a:t>
            </a:r>
            <a:r>
              <a:rPr lang="en-GB" sz="1400" dirty="0" smtClean="0">
                <a:latin typeface="Times New Roman" panose="02020603050405020304" pitchFamily="18" charset="0"/>
                <a:cs typeface="Times New Roman" panose="02020603050405020304" pitchFamily="18" charset="0"/>
              </a:rPr>
              <a:t>making (</a:t>
            </a:r>
            <a:r>
              <a:rPr lang="en-GB" sz="1400" dirty="0" err="1" smtClean="0">
                <a:latin typeface="Times New Roman" panose="02020603050405020304" pitchFamily="18" charset="0"/>
                <a:cs typeface="Times New Roman" panose="02020603050405020304" pitchFamily="18" charset="0"/>
              </a:rPr>
              <a:t>Peterdy</a:t>
            </a:r>
            <a:r>
              <a:rPr lang="en-GB" sz="1400" dirty="0" smtClean="0">
                <a:latin typeface="Times New Roman" panose="02020603050405020304" pitchFamily="18" charset="0"/>
                <a:cs typeface="Times New Roman" panose="02020603050405020304" pitchFamily="18" charset="0"/>
              </a:rPr>
              <a:t>, 2024):</a:t>
            </a:r>
            <a:endParaRPr lang="en-GB" sz="1400" dirty="0">
              <a:latin typeface="Times New Roman" panose="02020603050405020304" pitchFamily="18" charset="0"/>
              <a:cs typeface="Times New Roman" panose="02020603050405020304" pitchFamily="18" charset="0"/>
            </a:endParaRPr>
          </a:p>
          <a:p>
            <a:endParaRPr lang="en-GB" sz="1400" b="1" dirty="0" smtClean="0">
              <a:latin typeface="Times New Roman" panose="02020603050405020304" pitchFamily="18" charset="0"/>
              <a:cs typeface="Times New Roman" panose="02020603050405020304" pitchFamily="18" charset="0"/>
            </a:endParaRPr>
          </a:p>
          <a:p>
            <a:endParaRPr lang="en-GB" b="1" dirty="0"/>
          </a:p>
        </p:txBody>
      </p:sp>
      <p:graphicFrame>
        <p:nvGraphicFramePr>
          <p:cNvPr id="6" name="Table 5"/>
          <p:cNvGraphicFramePr>
            <a:graphicFrameLocks noGrp="1"/>
          </p:cNvGraphicFramePr>
          <p:nvPr>
            <p:extLst>
              <p:ext uri="{D42A27DB-BD31-4B8C-83A1-F6EECF244321}">
                <p14:modId xmlns:p14="http://schemas.microsoft.com/office/powerpoint/2010/main" val="2267611570"/>
              </p:ext>
            </p:extLst>
          </p:nvPr>
        </p:nvGraphicFramePr>
        <p:xfrm>
          <a:off x="220616" y="2978331"/>
          <a:ext cx="5065488" cy="3767333"/>
        </p:xfrm>
        <a:graphic>
          <a:graphicData uri="http://schemas.openxmlformats.org/drawingml/2006/table">
            <a:tbl>
              <a:tblPr firstRow="1" bandRow="1">
                <a:tableStyleId>{5C22544A-7EE6-4342-B048-85BDC9FD1C3A}</a:tableStyleId>
              </a:tblPr>
              <a:tblGrid>
                <a:gridCol w="2532744">
                  <a:extLst>
                    <a:ext uri="{9D8B030D-6E8A-4147-A177-3AD203B41FA5}">
                      <a16:colId xmlns:a16="http://schemas.microsoft.com/office/drawing/2014/main" xmlns="" val="3820918431"/>
                    </a:ext>
                  </a:extLst>
                </a:gridCol>
                <a:gridCol w="2532744">
                  <a:extLst>
                    <a:ext uri="{9D8B030D-6E8A-4147-A177-3AD203B41FA5}">
                      <a16:colId xmlns:a16="http://schemas.microsoft.com/office/drawing/2014/main" xmlns="" val="1486802337"/>
                    </a:ext>
                  </a:extLst>
                </a:gridCol>
              </a:tblGrid>
              <a:tr h="1847093">
                <a:tc>
                  <a:txBody>
                    <a:bodyPr/>
                    <a:lstStyle/>
                    <a:p>
                      <a:pPr algn="ctr"/>
                      <a:endParaRPr lang="en-GB" sz="1200" dirty="0" smtClean="0">
                        <a:latin typeface="Times New Roman" panose="02020603050405020304" pitchFamily="18" charset="0"/>
                        <a:cs typeface="Times New Roman" panose="02020603050405020304" pitchFamily="18" charset="0"/>
                      </a:endParaRPr>
                    </a:p>
                    <a:p>
                      <a:pPr algn="ctr"/>
                      <a:endParaRPr lang="en-GB" sz="1200" dirty="0" smtClean="0">
                        <a:latin typeface="Times New Roman" panose="02020603050405020304" pitchFamily="18" charset="0"/>
                        <a:cs typeface="Times New Roman" panose="02020603050405020304" pitchFamily="18" charset="0"/>
                      </a:endParaRPr>
                    </a:p>
                    <a:p>
                      <a:pPr algn="ctr"/>
                      <a:r>
                        <a:rPr lang="en-GB" sz="1200" b="1" dirty="0" smtClean="0">
                          <a:latin typeface="Times New Roman" panose="02020603050405020304" pitchFamily="18" charset="0"/>
                          <a:cs typeface="Times New Roman" panose="02020603050405020304" pitchFamily="18" charset="0"/>
                        </a:rPr>
                        <a:t>Strengths</a:t>
                      </a:r>
                    </a:p>
                    <a:p>
                      <a:pPr marL="171450" indent="-171450" algn="ctr">
                        <a:buFont typeface="Arial" panose="020B0604020202020204" pitchFamily="34" charset="0"/>
                        <a:buChar char="•"/>
                      </a:pPr>
                      <a:r>
                        <a:rPr lang="en-GB" sz="1200" dirty="0" smtClean="0">
                          <a:latin typeface="Times New Roman" panose="02020603050405020304" pitchFamily="18" charset="0"/>
                          <a:cs typeface="Times New Roman" panose="02020603050405020304" pitchFamily="18" charset="0"/>
                        </a:rPr>
                        <a:t> </a:t>
                      </a:r>
                      <a:r>
                        <a:rPr lang="en-GB" sz="1200" b="0" dirty="0" smtClean="0">
                          <a:latin typeface="Times New Roman" panose="02020603050405020304" pitchFamily="18" charset="0"/>
                          <a:cs typeface="Times New Roman" panose="02020603050405020304" pitchFamily="18" charset="0"/>
                        </a:rPr>
                        <a:t>With an prominence on diversity, </a:t>
                      </a:r>
                    </a:p>
                    <a:p>
                      <a:pPr marL="171450" indent="-171450" algn="ctr">
                        <a:buFont typeface="Arial" panose="020B0604020202020204" pitchFamily="34" charset="0"/>
                        <a:buChar char="•"/>
                      </a:pPr>
                      <a:r>
                        <a:rPr lang="en-GB" sz="1200" b="0" dirty="0" smtClean="0">
                          <a:latin typeface="Times New Roman" panose="02020603050405020304" pitchFamily="18" charset="0"/>
                          <a:cs typeface="Times New Roman" panose="02020603050405020304" pitchFamily="18" charset="0"/>
                        </a:rPr>
                        <a:t>A hybrid set-up to make it more broadly accessible</a:t>
                      </a:r>
                    </a:p>
                    <a:p>
                      <a:pPr marL="171450" indent="-171450" algn="ctr">
                        <a:buFont typeface="Arial" panose="020B0604020202020204" pitchFamily="34" charset="0"/>
                        <a:buChar char="•"/>
                      </a:pPr>
                      <a:r>
                        <a:rPr lang="en-GB" sz="1200" b="0" dirty="0" smtClean="0">
                          <a:latin typeface="Times New Roman" panose="02020603050405020304" pitchFamily="18" charset="0"/>
                          <a:cs typeface="Times New Roman" panose="02020603050405020304" pitchFamily="18" charset="0"/>
                        </a:rPr>
                        <a:t>Strong corporate provision for EDI curriculums</a:t>
                      </a:r>
                    </a:p>
                    <a:p>
                      <a:pPr marL="285750" indent="-285750" algn="ctr">
                        <a:buFont typeface="Arial" panose="020B0604020202020204" pitchFamily="34" charset="0"/>
                        <a:buChar char="•"/>
                      </a:pPr>
                      <a:endParaRPr lang="en-GB" dirty="0"/>
                    </a:p>
                  </a:txBody>
                  <a:tcPr/>
                </a:tc>
                <a:tc>
                  <a:txBody>
                    <a:bodyPr/>
                    <a:lstStyle/>
                    <a:p>
                      <a:pPr algn="ctr"/>
                      <a:endParaRPr lang="en-GB" sz="1200" dirty="0" smtClean="0">
                        <a:latin typeface="Times New Roman" panose="02020603050405020304" pitchFamily="18" charset="0"/>
                        <a:cs typeface="Times New Roman" panose="02020603050405020304" pitchFamily="18" charset="0"/>
                      </a:endParaRPr>
                    </a:p>
                    <a:p>
                      <a:pPr algn="ctr"/>
                      <a:endParaRPr lang="en-GB" sz="1200" dirty="0" smtClean="0">
                        <a:latin typeface="Times New Roman" panose="02020603050405020304" pitchFamily="18" charset="0"/>
                        <a:cs typeface="Times New Roman" panose="02020603050405020304" pitchFamily="18" charset="0"/>
                      </a:endParaRPr>
                    </a:p>
                    <a:p>
                      <a:pPr algn="ctr"/>
                      <a:r>
                        <a:rPr lang="en-GB" sz="1200" b="1" dirty="0" smtClean="0">
                          <a:latin typeface="Times New Roman" panose="02020603050405020304" pitchFamily="18" charset="0"/>
                          <a:cs typeface="Times New Roman" panose="02020603050405020304" pitchFamily="18" charset="0"/>
                        </a:rPr>
                        <a:t>Weaknesses</a:t>
                      </a:r>
                    </a:p>
                    <a:p>
                      <a:pPr marL="171450" indent="-171450" algn="ctr">
                        <a:buFont typeface="Arial" panose="020B0604020202020204" pitchFamily="34" charset="0"/>
                        <a:buChar char="•"/>
                      </a:pPr>
                      <a:r>
                        <a:rPr lang="en-GB" sz="1200" b="0" dirty="0" smtClean="0">
                          <a:latin typeface="Times New Roman" panose="02020603050405020304" pitchFamily="18" charset="0"/>
                          <a:cs typeface="Times New Roman" panose="02020603050405020304" pitchFamily="18" charset="0"/>
                        </a:rPr>
                        <a:t>budget constraints, </a:t>
                      </a:r>
                    </a:p>
                    <a:p>
                      <a:pPr marL="171450" indent="-171450" algn="ctr">
                        <a:buFont typeface="Arial" panose="020B0604020202020204" pitchFamily="34" charset="0"/>
                        <a:buChar char="•"/>
                      </a:pPr>
                      <a:r>
                        <a:rPr lang="en-GB" sz="1200" b="0" dirty="0" smtClean="0">
                          <a:latin typeface="Times New Roman" panose="02020603050405020304" pitchFamily="18" charset="0"/>
                          <a:cs typeface="Times New Roman" panose="02020603050405020304" pitchFamily="18" charset="0"/>
                        </a:rPr>
                        <a:t>limited awareness, </a:t>
                      </a:r>
                    </a:p>
                    <a:p>
                      <a:pPr marL="171450" indent="-171450" algn="ctr">
                        <a:buFont typeface="Arial" panose="020B0604020202020204" pitchFamily="34" charset="0"/>
                        <a:buChar char="•"/>
                      </a:pPr>
                      <a:r>
                        <a:rPr lang="en-GB" sz="1200" b="0" dirty="0" smtClean="0">
                          <a:latin typeface="Times New Roman" panose="02020603050405020304" pitchFamily="18" charset="0"/>
                          <a:cs typeface="Times New Roman" panose="02020603050405020304" pitchFamily="18" charset="0"/>
                        </a:rPr>
                        <a:t>Resistance to change exists.</a:t>
                      </a:r>
                      <a:endParaRPr lang="en-GB" sz="1200" b="0" dirty="0">
                        <a:latin typeface="Times New Roman" panose="02020603050405020304" pitchFamily="18" charset="0"/>
                        <a:cs typeface="Times New Roman" panose="02020603050405020304" pitchFamily="18" charset="0"/>
                      </a:endParaRPr>
                    </a:p>
                  </a:txBody>
                  <a:tcPr/>
                </a:tc>
                <a:extLst>
                  <a:ext uri="{0D108BD9-81ED-4DB2-BD59-A6C34878D82A}">
                    <a16:rowId xmlns:a16="http://schemas.microsoft.com/office/drawing/2014/main" xmlns="" val="2938301552"/>
                  </a:ext>
                </a:extLst>
              </a:tr>
              <a:tr h="1847093">
                <a:tc>
                  <a:txBody>
                    <a:bodyPr/>
                    <a:lstStyle/>
                    <a:p>
                      <a:pPr algn="ctr"/>
                      <a:endParaRPr lang="en-GB" sz="1200" dirty="0" smtClean="0">
                        <a:latin typeface="Times New Roman" panose="02020603050405020304" pitchFamily="18" charset="0"/>
                        <a:cs typeface="Times New Roman" panose="02020603050405020304" pitchFamily="18" charset="0"/>
                      </a:endParaRPr>
                    </a:p>
                    <a:p>
                      <a:pPr algn="ctr"/>
                      <a:endParaRPr lang="en-GB" sz="1200" dirty="0" smtClean="0">
                        <a:latin typeface="Times New Roman" panose="02020603050405020304" pitchFamily="18" charset="0"/>
                        <a:cs typeface="Times New Roman" panose="02020603050405020304" pitchFamily="18" charset="0"/>
                      </a:endParaRPr>
                    </a:p>
                    <a:p>
                      <a:pPr algn="ctr"/>
                      <a:r>
                        <a:rPr lang="en-GB" sz="1200" b="1" dirty="0" smtClean="0">
                          <a:latin typeface="Times New Roman" panose="02020603050405020304" pitchFamily="18" charset="0"/>
                          <a:cs typeface="Times New Roman" panose="02020603050405020304" pitchFamily="18" charset="0"/>
                        </a:rPr>
                        <a:t>Opportunities</a:t>
                      </a:r>
                    </a:p>
                    <a:p>
                      <a:pPr marL="171450" indent="-171450" algn="ctr">
                        <a:buFont typeface="Arial" panose="020B0604020202020204" pitchFamily="34" charset="0"/>
                        <a:buChar char="•"/>
                      </a:pPr>
                      <a:r>
                        <a:rPr lang="en-GB" sz="1200" dirty="0" smtClean="0">
                          <a:latin typeface="Times New Roman" panose="02020603050405020304" pitchFamily="18" charset="0"/>
                          <a:cs typeface="Times New Roman" panose="02020603050405020304" pitchFamily="18" charset="0"/>
                        </a:rPr>
                        <a:t>Businesses put more money into diversity and inclusion projects to meet their growing EDI needs.</a:t>
                      </a:r>
                    </a:p>
                    <a:p>
                      <a:pPr marL="171450" indent="-171450" algn="ctr">
                        <a:buFont typeface="Arial" panose="020B0604020202020204" pitchFamily="34" charset="0"/>
                        <a:buChar char="•"/>
                      </a:pPr>
                      <a:r>
                        <a:rPr lang="en-GB" sz="1200" dirty="0" smtClean="0">
                          <a:latin typeface="Times New Roman" panose="02020603050405020304" pitchFamily="18" charset="0"/>
                          <a:cs typeface="Times New Roman" panose="02020603050405020304" pitchFamily="18" charset="0"/>
                        </a:rPr>
                        <a:t> Government and NGO support</a:t>
                      </a:r>
                    </a:p>
                    <a:p>
                      <a:pPr marL="171450" indent="-171450" algn="ctr">
                        <a:buFont typeface="Arial" panose="020B0604020202020204" pitchFamily="34" charset="0"/>
                        <a:buChar char="•"/>
                      </a:pPr>
                      <a:r>
                        <a:rPr lang="en-GB" sz="1200" dirty="0" smtClean="0">
                          <a:latin typeface="Times New Roman" panose="02020603050405020304" pitchFamily="18" charset="0"/>
                          <a:cs typeface="Times New Roman" panose="02020603050405020304" pitchFamily="18" charset="0"/>
                        </a:rPr>
                        <a:t>Strategies for improving the position of luxury hotels in Buyers’ perception</a:t>
                      </a:r>
                      <a:endParaRPr lang="en-GB" sz="1200" dirty="0">
                        <a:latin typeface="Times New Roman" panose="02020603050405020304" pitchFamily="18" charset="0"/>
                        <a:cs typeface="Times New Roman" panose="02020603050405020304" pitchFamily="18" charset="0"/>
                      </a:endParaRPr>
                    </a:p>
                  </a:txBody>
                  <a:tcPr/>
                </a:tc>
                <a:tc>
                  <a:txBody>
                    <a:bodyPr/>
                    <a:lstStyle/>
                    <a:p>
                      <a:pPr algn="ctr"/>
                      <a:endParaRPr lang="en-GB" sz="1200" dirty="0" smtClean="0">
                        <a:latin typeface="Times New Roman" panose="02020603050405020304" pitchFamily="18" charset="0"/>
                        <a:cs typeface="Times New Roman" panose="02020603050405020304" pitchFamily="18" charset="0"/>
                      </a:endParaRPr>
                    </a:p>
                    <a:p>
                      <a:pPr algn="ctr"/>
                      <a:endParaRPr lang="en-GB" sz="1200" dirty="0" smtClean="0">
                        <a:latin typeface="Times New Roman" panose="02020603050405020304" pitchFamily="18" charset="0"/>
                        <a:cs typeface="Times New Roman" panose="02020603050405020304" pitchFamily="18" charset="0"/>
                      </a:endParaRPr>
                    </a:p>
                    <a:p>
                      <a:pPr algn="ctr"/>
                      <a:r>
                        <a:rPr lang="en-GB" sz="1200" b="1" dirty="0" smtClean="0">
                          <a:latin typeface="Times New Roman" panose="02020603050405020304" pitchFamily="18" charset="0"/>
                          <a:cs typeface="Times New Roman" panose="02020603050405020304" pitchFamily="18" charset="0"/>
                        </a:rPr>
                        <a:t>Threats</a:t>
                      </a:r>
                    </a:p>
                    <a:p>
                      <a:pPr marL="171450" indent="-171450" algn="ctr">
                        <a:buFont typeface="Arial" panose="020B0604020202020204" pitchFamily="34" charset="0"/>
                        <a:buChar char="•"/>
                      </a:pPr>
                      <a:r>
                        <a:rPr lang="en-GB" sz="1200" dirty="0" smtClean="0">
                          <a:latin typeface="Times New Roman" panose="02020603050405020304" pitchFamily="18" charset="0"/>
                          <a:cs typeface="Times New Roman" panose="02020603050405020304" pitchFamily="18" charset="0"/>
                        </a:rPr>
                        <a:t>Competition from comparable occasions.</a:t>
                      </a:r>
                    </a:p>
                    <a:p>
                      <a:pPr marL="171450" indent="-171450" algn="ctr">
                        <a:buFont typeface="Arial" panose="020B0604020202020204" pitchFamily="34" charset="0"/>
                        <a:buChar char="•"/>
                      </a:pPr>
                      <a:r>
                        <a:rPr lang="en-GB" sz="1200" dirty="0" smtClean="0">
                          <a:latin typeface="Times New Roman" panose="02020603050405020304" pitchFamily="18" charset="0"/>
                          <a:cs typeface="Times New Roman" panose="02020603050405020304" pitchFamily="18" charset="0"/>
                        </a:rPr>
                        <a:t>Budgets for the hospitality industry are impacted by economic downturns. </a:t>
                      </a:r>
                      <a:endParaRPr lang="en-GB" sz="1200" dirty="0">
                        <a:latin typeface="Times New Roman" panose="02020603050405020304" pitchFamily="18" charset="0"/>
                        <a:cs typeface="Times New Roman" panose="02020603050405020304" pitchFamily="18" charset="0"/>
                      </a:endParaRPr>
                    </a:p>
                  </a:txBody>
                  <a:tcPr/>
                </a:tc>
                <a:extLst>
                  <a:ext uri="{0D108BD9-81ED-4DB2-BD59-A6C34878D82A}">
                    <a16:rowId xmlns:a16="http://schemas.microsoft.com/office/drawing/2014/main" xmlns="" val="66889836"/>
                  </a:ext>
                </a:extLst>
              </a:tr>
            </a:tbl>
          </a:graphicData>
        </a:graphic>
      </p:graphicFrame>
      <p:sp>
        <p:nvSpPr>
          <p:cNvPr id="2" name="Rectangle 1"/>
          <p:cNvSpPr/>
          <p:nvPr/>
        </p:nvSpPr>
        <p:spPr>
          <a:xfrm>
            <a:off x="5943597" y="2978727"/>
            <a:ext cx="5808615" cy="508484"/>
          </a:xfrm>
          <a:prstGeom prst="rect">
            <a:avLst/>
          </a:prstGeom>
          <a:solidFill>
            <a:schemeClr val="tx2">
              <a:lumMod val="5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200" dirty="0">
                <a:latin typeface="Times New Roman" panose="02020603050405020304" pitchFamily="18" charset="0"/>
                <a:cs typeface="Times New Roman" panose="02020603050405020304" pitchFamily="18" charset="0"/>
              </a:rPr>
              <a:t>Political: Acquiescence with a multiplicity of regulations and plans.</a:t>
            </a:r>
          </a:p>
        </p:txBody>
      </p:sp>
      <p:sp>
        <p:nvSpPr>
          <p:cNvPr id="7" name="Rectangle 6"/>
          <p:cNvSpPr/>
          <p:nvPr/>
        </p:nvSpPr>
        <p:spPr>
          <a:xfrm>
            <a:off x="5943594" y="3617032"/>
            <a:ext cx="5808618" cy="450674"/>
          </a:xfrm>
          <a:prstGeom prst="rect">
            <a:avLst/>
          </a:prstGeom>
          <a:solidFill>
            <a:schemeClr val="bg2">
              <a:lumMod val="25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200" dirty="0">
                <a:latin typeface="Times New Roman" panose="02020603050405020304" pitchFamily="18" charset="0"/>
                <a:cs typeface="Times New Roman" panose="02020603050405020304" pitchFamily="18" charset="0"/>
              </a:rPr>
              <a:t>Economic: Procedures must adapt to match organizations’ EDI funding allocations along with their spending objectives.</a:t>
            </a:r>
          </a:p>
        </p:txBody>
      </p:sp>
      <p:sp>
        <p:nvSpPr>
          <p:cNvPr id="8" name="Rectangle 7"/>
          <p:cNvSpPr/>
          <p:nvPr/>
        </p:nvSpPr>
        <p:spPr>
          <a:xfrm>
            <a:off x="5943594" y="4257476"/>
            <a:ext cx="5808617" cy="453742"/>
          </a:xfrm>
          <a:prstGeom prst="rect">
            <a:avLst/>
          </a:prstGeom>
          <a:solidFill>
            <a:schemeClr val="tx1">
              <a:lumMod val="65000"/>
              <a:lumOff val="35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200" dirty="0" smtClean="0">
                <a:latin typeface="Times New Roman" panose="02020603050405020304" pitchFamily="18" charset="0"/>
                <a:cs typeface="Times New Roman" panose="02020603050405020304" pitchFamily="18" charset="0"/>
              </a:rPr>
              <a:t>Social: Increasing </a:t>
            </a:r>
            <a:r>
              <a:rPr lang="en-GB" sz="1200" dirty="0">
                <a:latin typeface="Times New Roman" panose="02020603050405020304" pitchFamily="18" charset="0"/>
                <a:cs typeface="Times New Roman" panose="02020603050405020304" pitchFamily="18" charset="0"/>
              </a:rPr>
              <a:t>awareness on inclusivity as a social norms</a:t>
            </a:r>
            <a:r>
              <a:rPr lang="en-GB" dirty="0">
                <a:latin typeface="Times New Roman" panose="02020603050405020304" pitchFamily="18" charset="0"/>
                <a:cs typeface="Times New Roman" panose="02020603050405020304" pitchFamily="18" charset="0"/>
              </a:rPr>
              <a:t>.</a:t>
            </a:r>
          </a:p>
        </p:txBody>
      </p:sp>
      <p:sp>
        <p:nvSpPr>
          <p:cNvPr id="9" name="Rectangle 8"/>
          <p:cNvSpPr/>
          <p:nvPr/>
        </p:nvSpPr>
        <p:spPr>
          <a:xfrm>
            <a:off x="5943596" y="4903369"/>
            <a:ext cx="5808615" cy="453740"/>
          </a:xfrm>
          <a:prstGeom prst="rect">
            <a:avLst/>
          </a:prstGeom>
          <a:solidFill>
            <a:schemeClr val="tx1">
              <a:lumMod val="50000"/>
              <a:lumOff val="5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200" b="1" dirty="0">
                <a:latin typeface="Times New Roman" panose="02020603050405020304" pitchFamily="18" charset="0"/>
                <a:cs typeface="Times New Roman" panose="02020603050405020304" pitchFamily="18" charset="0"/>
              </a:rPr>
              <a:t>Technological: </a:t>
            </a:r>
            <a:r>
              <a:rPr lang="en-GB" sz="1200" dirty="0">
                <a:latin typeface="Times New Roman" panose="02020603050405020304" pitchFamily="18" charset="0"/>
                <a:cs typeface="Times New Roman" panose="02020603050405020304" pitchFamily="18" charset="0"/>
              </a:rPr>
              <a:t>Hybrid event platforms serve as a method to give people worldwide effortless access to events.</a:t>
            </a:r>
          </a:p>
        </p:txBody>
      </p:sp>
      <p:sp>
        <p:nvSpPr>
          <p:cNvPr id="10" name="Rectangle 9"/>
          <p:cNvSpPr/>
          <p:nvPr/>
        </p:nvSpPr>
        <p:spPr>
          <a:xfrm>
            <a:off x="5943595" y="5562488"/>
            <a:ext cx="5808616" cy="445840"/>
          </a:xfrm>
          <a:prstGeom prst="rect">
            <a:avLst/>
          </a:prstGeom>
          <a:solidFill>
            <a:schemeClr val="bg1">
              <a:lumMod val="65000"/>
            </a:schemeClr>
          </a:solidFill>
          <a:ln>
            <a:solidFill>
              <a:schemeClr val="tx1">
                <a:lumMod val="50000"/>
                <a:lumOff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200" b="1" dirty="0">
                <a:latin typeface="Times New Roman" panose="02020603050405020304" pitchFamily="18" charset="0"/>
                <a:cs typeface="Times New Roman" panose="02020603050405020304" pitchFamily="18" charset="0"/>
              </a:rPr>
              <a:t>Legal: </a:t>
            </a:r>
            <a:r>
              <a:rPr lang="en-GB" sz="1200" dirty="0">
                <a:latin typeface="Times New Roman" panose="02020603050405020304" pitchFamily="18" charset="0"/>
                <a:cs typeface="Times New Roman" panose="02020603050405020304" pitchFamily="18" charset="0"/>
              </a:rPr>
              <a:t>Our company maintains compliance with both </a:t>
            </a:r>
            <a:r>
              <a:rPr lang="en-GB" sz="1200" dirty="0" smtClean="0">
                <a:latin typeface="Times New Roman" panose="02020603050405020304" pitchFamily="18" charset="0"/>
                <a:cs typeface="Times New Roman" panose="02020603050405020304" pitchFamily="18" charset="0"/>
              </a:rPr>
              <a:t>labour </a:t>
            </a:r>
            <a:r>
              <a:rPr lang="en-GB" sz="1200" dirty="0">
                <a:latin typeface="Times New Roman" panose="02020603050405020304" pitchFamily="18" charset="0"/>
                <a:cs typeface="Times New Roman" panose="02020603050405020304" pitchFamily="18" charset="0"/>
              </a:rPr>
              <a:t>laws and accessibility requirements.</a:t>
            </a:r>
          </a:p>
        </p:txBody>
      </p:sp>
      <p:sp>
        <p:nvSpPr>
          <p:cNvPr id="11" name="Rectangle 10"/>
          <p:cNvSpPr/>
          <p:nvPr/>
        </p:nvSpPr>
        <p:spPr>
          <a:xfrm>
            <a:off x="5943597" y="6192773"/>
            <a:ext cx="5808615" cy="438636"/>
          </a:xfrm>
          <a:prstGeom prst="rect">
            <a:avLst/>
          </a:prstGeom>
          <a:solidFill>
            <a:schemeClr val="bg1">
              <a:lumMod val="75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latin typeface="Times New Roman" panose="02020603050405020304" pitchFamily="18" charset="0"/>
                <a:cs typeface="Times New Roman" panose="02020603050405020304" pitchFamily="18" charset="0"/>
              </a:rPr>
              <a:t> </a:t>
            </a:r>
            <a:r>
              <a:rPr lang="en-GB" sz="1200" b="1" dirty="0">
                <a:latin typeface="Times New Roman" panose="02020603050405020304" pitchFamily="18" charset="0"/>
                <a:cs typeface="Times New Roman" panose="02020603050405020304" pitchFamily="18" charset="0"/>
              </a:rPr>
              <a:t>Environmental: </a:t>
            </a:r>
            <a:r>
              <a:rPr lang="en-GB" sz="1200" dirty="0">
                <a:latin typeface="Times New Roman" panose="02020603050405020304" pitchFamily="18" charset="0"/>
                <a:cs typeface="Times New Roman" panose="02020603050405020304" pitchFamily="18" charset="0"/>
              </a:rPr>
              <a:t>Integrating sustainability applies to event planning.</a:t>
            </a:r>
          </a:p>
        </p:txBody>
      </p:sp>
    </p:spTree>
    <p:extLst>
      <p:ext uri="{BB962C8B-B14F-4D97-AF65-F5344CB8AC3E}">
        <p14:creationId xmlns:p14="http://schemas.microsoft.com/office/powerpoint/2010/main" val="3233435736"/>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2" name="Picture 4" descr="https://static.wikia.nocookie.net/london/images/4/44/ExCel_Exhibition_Centre.jpg/revision/latest?cb=20081222165712"/>
          <p:cNvPicPr>
            <a:picLocks noGrp="1" noChangeAspect="1" noChangeArrowheads="1"/>
          </p:cNvPicPr>
          <p:nvPr>
            <p:ph idx="1"/>
          </p:nvPr>
        </p:nvPicPr>
        <p:blipFill>
          <a:blip r:embed="rId2" cstate="print">
            <a:extLst>
              <a:ext uri="{28A0092B-C50C-407E-A947-70E740481C1C}">
                <a14:useLocalDpi xmlns:a14="http://schemas.microsoft.com/office/drawing/2010/main" val="0"/>
              </a:ext>
            </a:extLst>
          </a:blip>
          <a:srcRect/>
          <a:stretch>
            <a:fillRect/>
          </a:stretch>
        </p:blipFill>
        <p:spPr bwMode="auto">
          <a:xfrm>
            <a:off x="8990150" y="128451"/>
            <a:ext cx="3056708" cy="2292531"/>
          </a:xfrm>
          <a:prstGeom prst="rect">
            <a:avLst/>
          </a:prstGeom>
          <a:noFill/>
          <a:extLst>
            <a:ext uri="{909E8E84-426E-40DD-AFC4-6F175D3DCCD1}">
              <a14:hiddenFill xmlns:a14="http://schemas.microsoft.com/office/drawing/2010/main">
                <a:solidFill>
                  <a:srgbClr val="FFFFFF"/>
                </a:solidFill>
              </a14:hiddenFill>
            </a:ext>
          </a:extLst>
        </p:spPr>
      </p:pic>
      <p:sp>
        <p:nvSpPr>
          <p:cNvPr id="6" name="TextBox 5"/>
          <p:cNvSpPr txBox="1"/>
          <p:nvPr/>
        </p:nvSpPr>
        <p:spPr>
          <a:xfrm>
            <a:off x="0" y="43543"/>
            <a:ext cx="8917577" cy="2339102"/>
          </a:xfrm>
          <a:prstGeom prst="rect">
            <a:avLst/>
          </a:prstGeom>
          <a:noFill/>
        </p:spPr>
        <p:txBody>
          <a:bodyPr wrap="square" rtlCol="0">
            <a:spAutoFit/>
          </a:bodyPr>
          <a:lstStyle/>
          <a:p>
            <a:pPr algn="just"/>
            <a:r>
              <a:rPr lang="en-GB" sz="1400" b="1" dirty="0" smtClean="0">
                <a:latin typeface="Times New Roman" panose="02020603050405020304" pitchFamily="18" charset="0"/>
                <a:cs typeface="Times New Roman" panose="02020603050405020304" pitchFamily="18" charset="0"/>
              </a:rPr>
              <a:t>Operational Factors:</a:t>
            </a:r>
          </a:p>
          <a:p>
            <a:pPr algn="just"/>
            <a:r>
              <a:rPr lang="en-GB" sz="1200" b="1" dirty="0" smtClean="0">
                <a:latin typeface="Times New Roman" panose="02020603050405020304" pitchFamily="18" charset="0"/>
                <a:cs typeface="Times New Roman" panose="02020603050405020304" pitchFamily="18" charset="0"/>
              </a:rPr>
              <a:t>Proposed </a:t>
            </a:r>
            <a:r>
              <a:rPr lang="en-GB" sz="1200" b="1" dirty="0">
                <a:latin typeface="Times New Roman" panose="02020603050405020304" pitchFamily="18" charset="0"/>
                <a:cs typeface="Times New Roman" panose="02020603050405020304" pitchFamily="18" charset="0"/>
              </a:rPr>
              <a:t>Location</a:t>
            </a:r>
          </a:p>
          <a:p>
            <a:pPr algn="just"/>
            <a:r>
              <a:rPr lang="en-GB" sz="1200" dirty="0">
                <a:latin typeface="Times New Roman" panose="02020603050405020304" pitchFamily="18" charset="0"/>
                <a:cs typeface="Times New Roman" panose="02020603050405020304" pitchFamily="18" charset="0"/>
              </a:rPr>
              <a:t>This indoor event offers its services from the well-known </a:t>
            </a:r>
            <a:r>
              <a:rPr lang="en-GB" sz="1200" dirty="0" err="1">
                <a:latin typeface="Times New Roman" panose="02020603050405020304" pitchFamily="18" charset="0"/>
                <a:cs typeface="Times New Roman" panose="02020603050405020304" pitchFamily="18" charset="0"/>
              </a:rPr>
              <a:t>ExCeL</a:t>
            </a:r>
            <a:r>
              <a:rPr lang="en-GB" sz="1200" dirty="0">
                <a:latin typeface="Times New Roman" panose="02020603050405020304" pitchFamily="18" charset="0"/>
                <a:cs typeface="Times New Roman" panose="02020603050405020304" pitchFamily="18" charset="0"/>
              </a:rPr>
              <a:t> London location which maintains its presence as a main conference venue in East London's central area. </a:t>
            </a:r>
            <a:r>
              <a:rPr lang="en-GB" sz="1200" dirty="0" err="1">
                <a:latin typeface="Times New Roman" panose="02020603050405020304" pitchFamily="18" charset="0"/>
                <a:cs typeface="Times New Roman" panose="02020603050405020304" pitchFamily="18" charset="0"/>
              </a:rPr>
              <a:t>ExCeL</a:t>
            </a:r>
            <a:r>
              <a:rPr lang="en-GB" sz="1200" dirty="0">
                <a:latin typeface="Times New Roman" panose="02020603050405020304" pitchFamily="18" charset="0"/>
                <a:cs typeface="Times New Roman" panose="02020603050405020304" pitchFamily="18" charset="0"/>
              </a:rPr>
              <a:t> London promotes hybrid events since it maintains advanced infrastructure and exceptional facilities along with great accessibility </a:t>
            </a:r>
            <a:r>
              <a:rPr lang="en-GB" sz="1200" dirty="0" smtClean="0">
                <a:latin typeface="Times New Roman" panose="02020603050405020304" pitchFamily="18" charset="0"/>
                <a:cs typeface="Times New Roman" panose="02020603050405020304" pitchFamily="18" charset="0"/>
              </a:rPr>
              <a:t>features (Fandom, 2023). </a:t>
            </a:r>
            <a:r>
              <a:rPr lang="en-GB" sz="1200" dirty="0">
                <a:latin typeface="Times New Roman" panose="02020603050405020304" pitchFamily="18" charset="0"/>
                <a:cs typeface="Times New Roman" panose="02020603050405020304" pitchFamily="18" charset="0"/>
              </a:rPr>
              <a:t>The conference will take place at </a:t>
            </a:r>
            <a:r>
              <a:rPr lang="en-GB" sz="1200" dirty="0" err="1">
                <a:latin typeface="Times New Roman" panose="02020603050405020304" pitchFamily="18" charset="0"/>
                <a:cs typeface="Times New Roman" panose="02020603050405020304" pitchFamily="18" charset="0"/>
              </a:rPr>
              <a:t>ExCeL</a:t>
            </a:r>
            <a:r>
              <a:rPr lang="en-GB" sz="1200" dirty="0">
                <a:latin typeface="Times New Roman" panose="02020603050405020304" pitchFamily="18" charset="0"/>
                <a:cs typeface="Times New Roman" panose="02020603050405020304" pitchFamily="18" charset="0"/>
              </a:rPr>
              <a:t> London thanks to its prime position which offers excellent transport connections through London Underground lines and Docklands Light Rail together with easy access to London City Airport (</a:t>
            </a:r>
            <a:r>
              <a:rPr lang="en-GB" sz="1200" dirty="0" err="1">
                <a:latin typeface="Times New Roman" panose="02020603050405020304" pitchFamily="18" charset="0"/>
                <a:cs typeface="Times New Roman" panose="02020603050405020304" pitchFamily="18" charset="0"/>
              </a:rPr>
              <a:t>ExCeL</a:t>
            </a:r>
            <a:r>
              <a:rPr lang="en-GB" sz="1200" dirty="0">
                <a:latin typeface="Times New Roman" panose="02020603050405020304" pitchFamily="18" charset="0"/>
                <a:cs typeface="Times New Roman" panose="02020603050405020304" pitchFamily="18" charset="0"/>
              </a:rPr>
              <a:t> London, </a:t>
            </a:r>
            <a:r>
              <a:rPr lang="en-GB" sz="1200" dirty="0" smtClean="0">
                <a:latin typeface="Times New Roman" panose="02020603050405020304" pitchFamily="18" charset="0"/>
                <a:cs typeface="Times New Roman" panose="02020603050405020304" pitchFamily="18" charset="0"/>
              </a:rPr>
              <a:t>2024).</a:t>
            </a:r>
          </a:p>
          <a:p>
            <a:pPr algn="just"/>
            <a:r>
              <a:rPr lang="en-GB" sz="1200" b="1" dirty="0">
                <a:latin typeface="Times New Roman" panose="02020603050405020304" pitchFamily="18" charset="0"/>
                <a:cs typeface="Times New Roman" panose="02020603050405020304" pitchFamily="18" charset="0"/>
              </a:rPr>
              <a:t>Venue Availability</a:t>
            </a:r>
          </a:p>
          <a:p>
            <a:pPr algn="just"/>
            <a:r>
              <a:rPr lang="en-GB" sz="1200" dirty="0">
                <a:latin typeface="Times New Roman" panose="02020603050405020304" pitchFamily="18" charset="0"/>
                <a:cs typeface="Times New Roman" panose="02020603050405020304" pitchFamily="18" charset="0"/>
              </a:rPr>
              <a:t>Event hosting at </a:t>
            </a:r>
            <a:r>
              <a:rPr lang="en-GB" sz="1200" dirty="0" err="1">
                <a:latin typeface="Times New Roman" panose="02020603050405020304" pitchFamily="18" charset="0"/>
                <a:cs typeface="Times New Roman" panose="02020603050405020304" pitchFamily="18" charset="0"/>
              </a:rPr>
              <a:t>ExCeL</a:t>
            </a:r>
            <a:r>
              <a:rPr lang="en-GB" sz="1200" dirty="0">
                <a:latin typeface="Times New Roman" panose="02020603050405020304" pitchFamily="18" charset="0"/>
                <a:cs typeface="Times New Roman" panose="02020603050405020304" pitchFamily="18" charset="0"/>
              </a:rPr>
              <a:t> London needs advanced bookings made between 6–8 months earlier to ensure smooth operations. The early scheduling of venue use functions as a preventive step against venue unavailability while allowing enough time for strategic plans and coordination efforts. At least two backup locations will be chosen as emergency plans. If unexpected problems occur two alternative event spaces include QEII Centre alongside </a:t>
            </a:r>
            <a:r>
              <a:rPr lang="en-GB" sz="1200" dirty="0" smtClean="0">
                <a:latin typeface="Times New Roman" panose="02020603050405020304" pitchFamily="18" charset="0"/>
                <a:cs typeface="Times New Roman" panose="02020603050405020304" pitchFamily="18" charset="0"/>
              </a:rPr>
              <a:t>(</a:t>
            </a:r>
            <a:r>
              <a:rPr lang="en-GB" sz="1200" dirty="0">
                <a:latin typeface="Times New Roman" panose="02020603050405020304" pitchFamily="18" charset="0"/>
                <a:cs typeface="Times New Roman" panose="02020603050405020304" pitchFamily="18" charset="0"/>
              </a:rPr>
              <a:t>Silvers, 2021).</a:t>
            </a:r>
          </a:p>
        </p:txBody>
      </p:sp>
      <p:sp>
        <p:nvSpPr>
          <p:cNvPr id="7" name="TextBox 6"/>
          <p:cNvSpPr txBox="1"/>
          <p:nvPr/>
        </p:nvSpPr>
        <p:spPr>
          <a:xfrm>
            <a:off x="0" y="2567311"/>
            <a:ext cx="12340047" cy="6463308"/>
          </a:xfrm>
          <a:prstGeom prst="rect">
            <a:avLst/>
          </a:prstGeom>
          <a:noFill/>
        </p:spPr>
        <p:txBody>
          <a:bodyPr wrap="square" rtlCol="0">
            <a:spAutoFit/>
          </a:bodyPr>
          <a:lstStyle/>
          <a:p>
            <a:r>
              <a:rPr lang="en-GB" sz="1200" b="1" dirty="0">
                <a:latin typeface="Times New Roman" panose="02020603050405020304" pitchFamily="18" charset="0"/>
                <a:cs typeface="Times New Roman" panose="02020603050405020304" pitchFamily="18" charset="0"/>
              </a:rPr>
              <a:t>Suitability of the </a:t>
            </a:r>
            <a:r>
              <a:rPr lang="en-GB" sz="1200" b="1" dirty="0" smtClean="0">
                <a:latin typeface="Times New Roman" panose="02020603050405020304" pitchFamily="18" charset="0"/>
                <a:cs typeface="Times New Roman" panose="02020603050405020304" pitchFamily="18" charset="0"/>
              </a:rPr>
              <a:t>Venue:</a:t>
            </a:r>
            <a:endParaRPr lang="en-GB" sz="1200" b="1" dirty="0">
              <a:latin typeface="Times New Roman" panose="02020603050405020304" pitchFamily="18" charset="0"/>
              <a:cs typeface="Times New Roman" panose="02020603050405020304" pitchFamily="18" charset="0"/>
            </a:endParaRPr>
          </a:p>
          <a:p>
            <a:r>
              <a:rPr lang="en-GB" sz="1200" dirty="0">
                <a:latin typeface="Times New Roman" panose="02020603050405020304" pitchFamily="18" charset="0"/>
                <a:cs typeface="Times New Roman" panose="02020603050405020304" pitchFamily="18" charset="0"/>
              </a:rPr>
              <a:t>The following qualities make the </a:t>
            </a:r>
            <a:r>
              <a:rPr lang="en-GB" sz="1200" dirty="0" err="1">
                <a:latin typeface="Times New Roman" panose="02020603050405020304" pitchFamily="18" charset="0"/>
                <a:cs typeface="Times New Roman" panose="02020603050405020304" pitchFamily="18" charset="0"/>
              </a:rPr>
              <a:t>ExCeL</a:t>
            </a:r>
            <a:r>
              <a:rPr lang="en-GB" sz="1200" dirty="0">
                <a:latin typeface="Times New Roman" panose="02020603050405020304" pitchFamily="18" charset="0"/>
                <a:cs typeface="Times New Roman" panose="02020603050405020304" pitchFamily="18" charset="0"/>
              </a:rPr>
              <a:t> London a great option</a:t>
            </a:r>
            <a:r>
              <a:rPr lang="en-GB" sz="1200" dirty="0" smtClean="0">
                <a:latin typeface="Times New Roman" panose="02020603050405020304" pitchFamily="18" charset="0"/>
                <a:cs typeface="Times New Roman" panose="02020603050405020304" pitchFamily="18" charset="0"/>
              </a:rPr>
              <a:t>:</a:t>
            </a:r>
          </a:p>
          <a:p>
            <a:endParaRPr lang="en-GB" dirty="0"/>
          </a:p>
          <a:p>
            <a:endParaRPr lang="en-GB" dirty="0" smtClean="0"/>
          </a:p>
          <a:p>
            <a:endParaRPr lang="en-GB" dirty="0"/>
          </a:p>
          <a:p>
            <a:pPr algn="just"/>
            <a:r>
              <a:rPr lang="en-GB" sz="1200" b="1" dirty="0" smtClean="0">
                <a:latin typeface="Times New Roman" panose="02020603050405020304" pitchFamily="18" charset="0"/>
                <a:cs typeface="Times New Roman" panose="02020603050405020304" pitchFamily="18" charset="0"/>
              </a:rPr>
              <a:t>Facilities</a:t>
            </a:r>
            <a:r>
              <a:rPr lang="en-GB" sz="1200" b="1" dirty="0">
                <a:latin typeface="Times New Roman" panose="02020603050405020304" pitchFamily="18" charset="0"/>
                <a:cs typeface="Times New Roman" panose="02020603050405020304" pitchFamily="18" charset="0"/>
              </a:rPr>
              <a:t>:</a:t>
            </a:r>
          </a:p>
          <a:p>
            <a:pPr marL="171450" indent="-171450" algn="just">
              <a:buFont typeface="Arial" panose="020B0604020202020204" pitchFamily="34" charset="0"/>
              <a:buChar char="•"/>
            </a:pPr>
            <a:r>
              <a:rPr lang="en-GB" sz="1200" dirty="0">
                <a:latin typeface="Times New Roman" panose="02020603050405020304" pitchFamily="18" charset="0"/>
                <a:cs typeface="Times New Roman" panose="02020603050405020304" pitchFamily="18" charset="0"/>
              </a:rPr>
              <a:t>The venue controls hybrid streaming with virtual participation features via technology (</a:t>
            </a:r>
            <a:r>
              <a:rPr lang="en-GB" sz="1200" dirty="0" err="1">
                <a:latin typeface="Times New Roman" panose="02020603050405020304" pitchFamily="18" charset="0"/>
                <a:cs typeface="Times New Roman" panose="02020603050405020304" pitchFamily="18" charset="0"/>
              </a:rPr>
              <a:t>ExCeL</a:t>
            </a:r>
            <a:r>
              <a:rPr lang="en-GB" sz="1200" dirty="0">
                <a:latin typeface="Times New Roman" panose="02020603050405020304" pitchFamily="18" charset="0"/>
                <a:cs typeface="Times New Roman" panose="02020603050405020304" pitchFamily="18" charset="0"/>
              </a:rPr>
              <a:t> London, </a:t>
            </a:r>
            <a:r>
              <a:rPr lang="en-GB" sz="1200" dirty="0" smtClean="0">
                <a:latin typeface="Times New Roman" panose="02020603050405020304" pitchFamily="18" charset="0"/>
                <a:cs typeface="Times New Roman" panose="02020603050405020304" pitchFamily="18" charset="0"/>
              </a:rPr>
              <a:t>2024).</a:t>
            </a:r>
            <a:endParaRPr lang="en-GB" sz="1200" dirty="0">
              <a:latin typeface="Times New Roman" panose="02020603050405020304" pitchFamily="18" charset="0"/>
              <a:cs typeface="Times New Roman" panose="02020603050405020304" pitchFamily="18" charset="0"/>
            </a:endParaRPr>
          </a:p>
          <a:p>
            <a:pPr marL="171450" indent="-171450" algn="just">
              <a:buFont typeface="Arial" panose="020B0604020202020204" pitchFamily="34" charset="0"/>
              <a:buChar char="•"/>
            </a:pPr>
            <a:r>
              <a:rPr lang="en-GB" sz="1200" dirty="0">
                <a:latin typeface="Times New Roman" panose="02020603050405020304" pitchFamily="18" charset="0"/>
                <a:cs typeface="Times New Roman" panose="02020603050405020304" pitchFamily="18" charset="0"/>
              </a:rPr>
              <a:t>The venue's breakout rooms suit virtual group workshops (</a:t>
            </a:r>
            <a:r>
              <a:rPr lang="en-GB" sz="1200" dirty="0" smtClean="0">
                <a:latin typeface="Times New Roman" panose="02020603050405020304" pitchFamily="18" charset="0"/>
                <a:cs typeface="Times New Roman" panose="02020603050405020304" pitchFamily="18" charset="0"/>
              </a:rPr>
              <a:t>Dowson </a:t>
            </a:r>
            <a:r>
              <a:rPr lang="en-GB" sz="1200" dirty="0">
                <a:latin typeface="Times New Roman" panose="02020603050405020304" pitchFamily="18" charset="0"/>
                <a:cs typeface="Times New Roman" panose="02020603050405020304" pitchFamily="18" charset="0"/>
              </a:rPr>
              <a:t>and </a:t>
            </a:r>
            <a:r>
              <a:rPr lang="en-GB" sz="1200" dirty="0" smtClean="0">
                <a:latin typeface="Times New Roman" panose="02020603050405020304" pitchFamily="18" charset="0"/>
                <a:cs typeface="Times New Roman" panose="02020603050405020304" pitchFamily="18" charset="0"/>
              </a:rPr>
              <a:t>Bassett, 2018</a:t>
            </a:r>
            <a:r>
              <a:rPr lang="en-GB" sz="1200" dirty="0">
                <a:latin typeface="Times New Roman" panose="02020603050405020304" pitchFamily="18" charset="0"/>
                <a:cs typeface="Times New Roman" panose="02020603050405020304" pitchFamily="18" charset="0"/>
              </a:rPr>
              <a:t>).</a:t>
            </a:r>
          </a:p>
          <a:p>
            <a:pPr marL="171450" indent="-171450" algn="just">
              <a:buFont typeface="Arial" panose="020B0604020202020204" pitchFamily="34" charset="0"/>
              <a:buChar char="•"/>
            </a:pPr>
            <a:r>
              <a:rPr lang="en-GB" sz="1200" dirty="0">
                <a:latin typeface="Times New Roman" panose="02020603050405020304" pitchFamily="18" charset="0"/>
                <a:cs typeface="Times New Roman" panose="02020603050405020304" pitchFamily="18" charset="0"/>
              </a:rPr>
              <a:t>Both parking spaces and useful access features accommodate attendees with mobility limitations (</a:t>
            </a:r>
            <a:r>
              <a:rPr lang="en-GB" sz="1200" dirty="0" err="1">
                <a:latin typeface="Times New Roman" panose="02020603050405020304" pitchFamily="18" charset="0"/>
                <a:cs typeface="Times New Roman" panose="02020603050405020304" pitchFamily="18" charset="0"/>
              </a:rPr>
              <a:t>Bowdin</a:t>
            </a:r>
            <a:r>
              <a:rPr lang="en-GB" sz="1200" dirty="0">
                <a:latin typeface="Times New Roman" panose="02020603050405020304" pitchFamily="18" charset="0"/>
                <a:cs typeface="Times New Roman" panose="02020603050405020304" pitchFamily="18" charset="0"/>
              </a:rPr>
              <a:t> et </a:t>
            </a:r>
            <a:r>
              <a:rPr lang="en-GB" sz="1200" dirty="0" smtClean="0">
                <a:latin typeface="Times New Roman" panose="02020603050405020304" pitchFamily="18" charset="0"/>
                <a:cs typeface="Times New Roman" panose="02020603050405020304" pitchFamily="18" charset="0"/>
              </a:rPr>
              <a:t>al, </a:t>
            </a:r>
            <a:r>
              <a:rPr lang="en-GB" sz="1200" dirty="0">
                <a:latin typeface="Times New Roman" panose="02020603050405020304" pitchFamily="18" charset="0"/>
                <a:cs typeface="Times New Roman" panose="02020603050405020304" pitchFamily="18" charset="0"/>
              </a:rPr>
              <a:t>2022</a:t>
            </a:r>
            <a:r>
              <a:rPr lang="en-GB" sz="1200" dirty="0" smtClean="0">
                <a:latin typeface="Times New Roman" panose="02020603050405020304" pitchFamily="18" charset="0"/>
                <a:cs typeface="Times New Roman" panose="02020603050405020304" pitchFamily="18" charset="0"/>
              </a:rPr>
              <a:t>).</a:t>
            </a:r>
          </a:p>
          <a:p>
            <a:pPr algn="just"/>
            <a:r>
              <a:rPr lang="en-GB" sz="1200" b="1" dirty="0">
                <a:latin typeface="Times New Roman" panose="02020603050405020304" pitchFamily="18" charset="0"/>
                <a:cs typeface="Times New Roman" panose="02020603050405020304" pitchFamily="18" charset="0"/>
              </a:rPr>
              <a:t>Capacity:</a:t>
            </a:r>
          </a:p>
          <a:p>
            <a:pPr marL="171450" indent="-171450" algn="just">
              <a:buFont typeface="Arial" panose="020B0604020202020204" pitchFamily="34" charset="0"/>
              <a:buChar char="•"/>
            </a:pPr>
            <a:r>
              <a:rPr lang="en-GB" sz="1200" dirty="0">
                <a:latin typeface="Times New Roman" panose="02020603050405020304" pitchFamily="18" charset="0"/>
                <a:cs typeface="Times New Roman" panose="02020603050405020304" pitchFamily="18" charset="0"/>
              </a:rPr>
              <a:t>The facility is fitted to host 500 + people comfortable with flexible seating arrangements (Getz and Page, 2019).</a:t>
            </a:r>
          </a:p>
          <a:p>
            <a:pPr marL="171450" indent="-171450" algn="just">
              <a:buFont typeface="Arial" panose="020B0604020202020204" pitchFamily="34" charset="0"/>
              <a:buChar char="•"/>
            </a:pPr>
            <a:r>
              <a:rPr lang="en-GB" sz="1200" dirty="0">
                <a:latin typeface="Times New Roman" panose="02020603050405020304" pitchFamily="18" charset="0"/>
                <a:cs typeface="Times New Roman" panose="02020603050405020304" pitchFamily="18" charset="0"/>
              </a:rPr>
              <a:t>200 vehicles parking including disabled visitors’ spaces (</a:t>
            </a:r>
            <a:r>
              <a:rPr lang="en-GB" sz="1200" dirty="0" err="1">
                <a:latin typeface="Times New Roman" panose="02020603050405020304" pitchFamily="18" charset="0"/>
                <a:cs typeface="Times New Roman" panose="02020603050405020304" pitchFamily="18" charset="0"/>
              </a:rPr>
              <a:t>ExCeL</a:t>
            </a:r>
            <a:r>
              <a:rPr lang="en-GB" sz="1200" dirty="0">
                <a:latin typeface="Times New Roman" panose="02020603050405020304" pitchFamily="18" charset="0"/>
                <a:cs typeface="Times New Roman" panose="02020603050405020304" pitchFamily="18" charset="0"/>
              </a:rPr>
              <a:t> London, </a:t>
            </a:r>
            <a:r>
              <a:rPr lang="en-GB" sz="1200" dirty="0" smtClean="0">
                <a:latin typeface="Times New Roman" panose="02020603050405020304" pitchFamily="18" charset="0"/>
                <a:cs typeface="Times New Roman" panose="02020603050405020304" pitchFamily="18" charset="0"/>
              </a:rPr>
              <a:t>2024).</a:t>
            </a:r>
          </a:p>
          <a:p>
            <a:pPr algn="just"/>
            <a:r>
              <a:rPr lang="en-GB" sz="1200" b="1" dirty="0">
                <a:latin typeface="Times New Roman" panose="02020603050405020304" pitchFamily="18" charset="0"/>
                <a:cs typeface="Times New Roman" panose="02020603050405020304" pitchFamily="18" charset="0"/>
              </a:rPr>
              <a:t>Accessibility:</a:t>
            </a:r>
          </a:p>
          <a:p>
            <a:pPr marL="171450" indent="-171450" algn="just">
              <a:buFont typeface="Arial" panose="020B0604020202020204" pitchFamily="34" charset="0"/>
              <a:buChar char="•"/>
            </a:pPr>
            <a:r>
              <a:rPr lang="en-GB" sz="1200" dirty="0" smtClean="0">
                <a:latin typeface="Times New Roman" panose="02020603050405020304" pitchFamily="18" charset="0"/>
                <a:cs typeface="Times New Roman" panose="02020603050405020304" pitchFamily="18" charset="0"/>
              </a:rPr>
              <a:t>Relief </a:t>
            </a:r>
            <a:r>
              <a:rPr lang="en-GB" sz="1200" dirty="0">
                <a:latin typeface="Times New Roman" panose="02020603050405020304" pitchFamily="18" charset="0"/>
                <a:cs typeface="Times New Roman" panose="02020603050405020304" pitchFamily="18" charset="0"/>
              </a:rPr>
              <a:t>options like ramps accompanied by elevators together with step-free entrances serve the needs of people who need accessible routes (Allen et al, 2017).</a:t>
            </a:r>
          </a:p>
          <a:p>
            <a:pPr marL="171450" indent="-171450" algn="just">
              <a:buFont typeface="Arial" panose="020B0604020202020204" pitchFamily="34" charset="0"/>
              <a:buChar char="•"/>
            </a:pPr>
            <a:r>
              <a:rPr lang="en-GB" sz="1200" dirty="0" smtClean="0">
                <a:latin typeface="Times New Roman" panose="02020603050405020304" pitchFamily="18" charset="0"/>
                <a:cs typeface="Times New Roman" panose="02020603050405020304" pitchFamily="18" charset="0"/>
              </a:rPr>
              <a:t>Facility </a:t>
            </a:r>
            <a:r>
              <a:rPr lang="en-GB" sz="1200" dirty="0">
                <a:latin typeface="Times New Roman" panose="02020603050405020304" pitchFamily="18" charset="0"/>
                <a:cs typeface="Times New Roman" panose="02020603050405020304" pitchFamily="18" charset="0"/>
              </a:rPr>
              <a:t>signs and room identification help make it easy for everyone in the event to find their way around (Quinn, 2019).</a:t>
            </a:r>
          </a:p>
          <a:p>
            <a:pPr algn="just"/>
            <a:r>
              <a:rPr lang="en-GB" sz="1200" b="1" u="sng" dirty="0">
                <a:latin typeface="Times New Roman" panose="02020603050405020304" pitchFamily="18" charset="0"/>
                <a:cs typeface="Times New Roman" panose="02020603050405020304" pitchFamily="18" charset="0"/>
              </a:rPr>
              <a:t>Staffing </a:t>
            </a:r>
            <a:r>
              <a:rPr lang="en-GB" sz="1200" b="1" u="sng" dirty="0" smtClean="0">
                <a:latin typeface="Times New Roman" panose="02020603050405020304" pitchFamily="18" charset="0"/>
                <a:cs typeface="Times New Roman" panose="02020603050405020304" pitchFamily="18" charset="0"/>
              </a:rPr>
              <a:t>Requirements:</a:t>
            </a:r>
            <a:endParaRPr lang="en-GB" sz="1200" b="1" u="sng" dirty="0">
              <a:latin typeface="Times New Roman" panose="02020603050405020304" pitchFamily="18" charset="0"/>
              <a:cs typeface="Times New Roman" panose="02020603050405020304" pitchFamily="18" charset="0"/>
            </a:endParaRPr>
          </a:p>
          <a:p>
            <a:pPr algn="just"/>
            <a:endParaRPr lang="en-GB" sz="1200" dirty="0" smtClean="0">
              <a:latin typeface="Times New Roman" panose="02020603050405020304" pitchFamily="18" charset="0"/>
              <a:cs typeface="Times New Roman" panose="02020603050405020304" pitchFamily="18" charset="0"/>
            </a:endParaRPr>
          </a:p>
          <a:p>
            <a:pPr algn="just"/>
            <a:endParaRPr lang="en-GB" sz="1200" dirty="0">
              <a:latin typeface="Times New Roman" panose="02020603050405020304" pitchFamily="18" charset="0"/>
              <a:cs typeface="Times New Roman" panose="02020603050405020304" pitchFamily="18" charset="0"/>
            </a:endParaRPr>
          </a:p>
          <a:p>
            <a:pPr algn="just"/>
            <a:endParaRPr lang="en-GB" sz="1200" dirty="0" smtClean="0">
              <a:latin typeface="Times New Roman" panose="02020603050405020304" pitchFamily="18" charset="0"/>
              <a:cs typeface="Times New Roman" panose="02020603050405020304" pitchFamily="18" charset="0"/>
            </a:endParaRPr>
          </a:p>
          <a:p>
            <a:pPr algn="just"/>
            <a:endParaRPr lang="en-GB" sz="1200" dirty="0">
              <a:latin typeface="Times New Roman" panose="02020603050405020304" pitchFamily="18" charset="0"/>
              <a:cs typeface="Times New Roman" panose="02020603050405020304" pitchFamily="18" charset="0"/>
            </a:endParaRPr>
          </a:p>
          <a:p>
            <a:pPr algn="just"/>
            <a:r>
              <a:rPr lang="en-GB" sz="1200" dirty="0" smtClean="0">
                <a:latin typeface="Times New Roman" panose="02020603050405020304" pitchFamily="18" charset="0"/>
                <a:cs typeface="Times New Roman" panose="02020603050405020304" pitchFamily="18" charset="0"/>
              </a:rPr>
              <a:t>The </a:t>
            </a:r>
            <a:r>
              <a:rPr lang="en-GB" sz="1200" dirty="0">
                <a:latin typeface="Times New Roman" panose="02020603050405020304" pitchFamily="18" charset="0"/>
                <a:cs typeface="Times New Roman" panose="02020603050405020304" pitchFamily="18" charset="0"/>
              </a:rPr>
              <a:t>effective hosting of the event will require a well-coordinated team that includes both temporary and core staff:</a:t>
            </a:r>
          </a:p>
          <a:p>
            <a:pPr algn="just"/>
            <a:endParaRPr lang="en-GB" sz="1200" dirty="0">
              <a:latin typeface="Times New Roman" panose="02020603050405020304" pitchFamily="18" charset="0"/>
              <a:cs typeface="Times New Roman" panose="02020603050405020304" pitchFamily="18" charset="0"/>
            </a:endParaRPr>
          </a:p>
          <a:p>
            <a:pPr algn="just"/>
            <a:endParaRPr lang="en-GB" sz="1200" dirty="0" smtClean="0">
              <a:latin typeface="Times New Roman" panose="02020603050405020304" pitchFamily="18" charset="0"/>
              <a:cs typeface="Times New Roman" panose="02020603050405020304" pitchFamily="18" charset="0"/>
            </a:endParaRPr>
          </a:p>
          <a:p>
            <a:pPr algn="just"/>
            <a:endParaRPr lang="en-GB" sz="1200" dirty="0">
              <a:latin typeface="Times New Roman" panose="02020603050405020304" pitchFamily="18" charset="0"/>
              <a:cs typeface="Times New Roman" panose="02020603050405020304" pitchFamily="18" charset="0"/>
            </a:endParaRPr>
          </a:p>
          <a:p>
            <a:endParaRPr lang="en-GB" sz="1200" dirty="0" smtClean="0">
              <a:latin typeface="Times New Roman" panose="02020603050405020304" pitchFamily="18" charset="0"/>
              <a:cs typeface="Times New Roman" panose="02020603050405020304" pitchFamily="18" charset="0"/>
            </a:endParaRPr>
          </a:p>
          <a:p>
            <a:endParaRPr lang="en-GB" sz="1200" dirty="0">
              <a:latin typeface="Times New Roman" panose="02020603050405020304" pitchFamily="18" charset="0"/>
              <a:cs typeface="Times New Roman" panose="02020603050405020304" pitchFamily="18" charset="0"/>
            </a:endParaRPr>
          </a:p>
          <a:p>
            <a:endParaRPr lang="en-GB" sz="1200" dirty="0" smtClean="0">
              <a:latin typeface="Times New Roman" panose="02020603050405020304" pitchFamily="18" charset="0"/>
              <a:cs typeface="Times New Roman" panose="02020603050405020304" pitchFamily="18" charset="0"/>
            </a:endParaRPr>
          </a:p>
          <a:p>
            <a:endParaRPr lang="en-GB" sz="1200" dirty="0">
              <a:latin typeface="Times New Roman" panose="02020603050405020304" pitchFamily="18" charset="0"/>
              <a:cs typeface="Times New Roman" panose="02020603050405020304" pitchFamily="18" charset="0"/>
            </a:endParaRPr>
          </a:p>
          <a:p>
            <a:endParaRPr lang="en-GB" sz="1200" dirty="0" smtClean="0">
              <a:latin typeface="Times New Roman" panose="02020603050405020304" pitchFamily="18" charset="0"/>
              <a:cs typeface="Times New Roman" panose="02020603050405020304" pitchFamily="18" charset="0"/>
            </a:endParaRPr>
          </a:p>
          <a:p>
            <a:endParaRPr lang="en-GB" sz="1200" dirty="0">
              <a:latin typeface="Times New Roman" panose="02020603050405020304" pitchFamily="18" charset="0"/>
              <a:cs typeface="Times New Roman" panose="02020603050405020304" pitchFamily="18" charset="0"/>
            </a:endParaRPr>
          </a:p>
          <a:p>
            <a:endParaRPr lang="en-GB" sz="1200" dirty="0" smtClean="0">
              <a:latin typeface="Times New Roman" panose="02020603050405020304" pitchFamily="18" charset="0"/>
              <a:cs typeface="Times New Roman" panose="02020603050405020304" pitchFamily="18" charset="0"/>
            </a:endParaRPr>
          </a:p>
          <a:p>
            <a:endParaRPr lang="en-GB" sz="1200" dirty="0">
              <a:latin typeface="Times New Roman" panose="02020603050405020304" pitchFamily="18" charset="0"/>
              <a:cs typeface="Times New Roman" panose="02020603050405020304" pitchFamily="18" charset="0"/>
            </a:endParaRPr>
          </a:p>
          <a:p>
            <a:endParaRPr lang="en-GB" sz="1200" dirty="0">
              <a:latin typeface="Times New Roman" panose="02020603050405020304" pitchFamily="18" charset="0"/>
              <a:cs typeface="Times New Roman" panose="02020603050405020304" pitchFamily="18" charset="0"/>
            </a:endParaRPr>
          </a:p>
        </p:txBody>
      </p:sp>
      <p:grpSp>
        <p:nvGrpSpPr>
          <p:cNvPr id="10" name="Group 9"/>
          <p:cNvGrpSpPr/>
          <p:nvPr/>
        </p:nvGrpSpPr>
        <p:grpSpPr>
          <a:xfrm>
            <a:off x="2220685" y="3108955"/>
            <a:ext cx="7315199" cy="592185"/>
            <a:chOff x="2220685" y="3108955"/>
            <a:chExt cx="7315199" cy="592185"/>
          </a:xfrm>
        </p:grpSpPr>
        <p:sp>
          <p:nvSpPr>
            <p:cNvPr id="8" name="Rectangle 7"/>
            <p:cNvSpPr/>
            <p:nvPr/>
          </p:nvSpPr>
          <p:spPr>
            <a:xfrm>
              <a:off x="2220685" y="3108957"/>
              <a:ext cx="2394857" cy="592183"/>
            </a:xfrm>
            <a:prstGeom prst="rect">
              <a:avLst/>
            </a:prstGeom>
            <a:solidFill>
              <a:schemeClr val="accent6">
                <a:lumMod val="5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200" b="1" dirty="0" smtClean="0">
                  <a:latin typeface="Times New Roman" panose="02020603050405020304" pitchFamily="18" charset="0"/>
                  <a:cs typeface="Times New Roman" panose="02020603050405020304" pitchFamily="18" charset="0"/>
                </a:rPr>
                <a:t>Facilities</a:t>
              </a:r>
              <a:endParaRPr lang="en-GB" sz="1200" b="1" dirty="0">
                <a:latin typeface="Times New Roman" panose="02020603050405020304" pitchFamily="18" charset="0"/>
                <a:cs typeface="Times New Roman" panose="02020603050405020304" pitchFamily="18" charset="0"/>
              </a:endParaRPr>
            </a:p>
          </p:txBody>
        </p:sp>
        <p:sp>
          <p:nvSpPr>
            <p:cNvPr id="11" name="Rectangle 10"/>
            <p:cNvSpPr/>
            <p:nvPr/>
          </p:nvSpPr>
          <p:spPr>
            <a:xfrm>
              <a:off x="4680856" y="3108956"/>
              <a:ext cx="2394857" cy="592183"/>
            </a:xfrm>
            <a:prstGeom prst="rect">
              <a:avLst/>
            </a:prstGeom>
            <a:solidFill>
              <a:schemeClr val="accent6">
                <a:lumMod val="75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200" b="1" dirty="0" smtClean="0">
                  <a:latin typeface="Times New Roman" panose="02020603050405020304" pitchFamily="18" charset="0"/>
                  <a:cs typeface="Times New Roman" panose="02020603050405020304" pitchFamily="18" charset="0"/>
                </a:rPr>
                <a:t>Capacity</a:t>
              </a:r>
              <a:r>
                <a:rPr lang="en-GB" dirty="0" smtClean="0"/>
                <a:t> </a:t>
              </a:r>
              <a:endParaRPr lang="en-GB" dirty="0"/>
            </a:p>
          </p:txBody>
        </p:sp>
        <p:sp>
          <p:nvSpPr>
            <p:cNvPr id="12" name="Rectangle 11"/>
            <p:cNvSpPr/>
            <p:nvPr/>
          </p:nvSpPr>
          <p:spPr>
            <a:xfrm>
              <a:off x="7141027" y="3108955"/>
              <a:ext cx="2394857" cy="592183"/>
            </a:xfrm>
            <a:prstGeom prst="rect">
              <a:avLst/>
            </a:prstGeom>
            <a:solidFill>
              <a:schemeClr val="accent6">
                <a:lumMod val="60000"/>
                <a:lumOff val="4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200" dirty="0" smtClean="0">
                  <a:latin typeface="Times New Roman" panose="02020603050405020304" pitchFamily="18" charset="0"/>
                  <a:cs typeface="Times New Roman" panose="02020603050405020304" pitchFamily="18" charset="0"/>
                </a:rPr>
                <a:t>Accessibility</a:t>
              </a:r>
              <a:endParaRPr lang="en-GB" sz="1200" dirty="0">
                <a:latin typeface="Times New Roman" panose="02020603050405020304" pitchFamily="18" charset="0"/>
                <a:cs typeface="Times New Roman" panose="02020603050405020304" pitchFamily="18" charset="0"/>
              </a:endParaRPr>
            </a:p>
          </p:txBody>
        </p:sp>
      </p:grpSp>
      <p:grpSp>
        <p:nvGrpSpPr>
          <p:cNvPr id="19" name="Group 18"/>
          <p:cNvGrpSpPr/>
          <p:nvPr/>
        </p:nvGrpSpPr>
        <p:grpSpPr>
          <a:xfrm>
            <a:off x="2220685" y="5798965"/>
            <a:ext cx="7315199" cy="592185"/>
            <a:chOff x="2220685" y="3108955"/>
            <a:chExt cx="7315199" cy="592185"/>
          </a:xfrm>
        </p:grpSpPr>
        <p:sp>
          <p:nvSpPr>
            <p:cNvPr id="20" name="Rectangle 19"/>
            <p:cNvSpPr/>
            <p:nvPr/>
          </p:nvSpPr>
          <p:spPr>
            <a:xfrm>
              <a:off x="2220685" y="3108957"/>
              <a:ext cx="2394857" cy="592183"/>
            </a:xfrm>
            <a:prstGeom prst="rect">
              <a:avLst/>
            </a:prstGeom>
            <a:solidFill>
              <a:schemeClr val="accent2">
                <a:lumMod val="5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200" b="1" dirty="0" smtClean="0">
                  <a:latin typeface="Times New Roman" panose="02020603050405020304" pitchFamily="18" charset="0"/>
                  <a:cs typeface="Times New Roman" panose="02020603050405020304" pitchFamily="18" charset="0"/>
                </a:rPr>
                <a:t>Core Team</a:t>
              </a:r>
              <a:endParaRPr lang="en-GB" sz="1200" b="1" dirty="0">
                <a:latin typeface="Times New Roman" panose="02020603050405020304" pitchFamily="18" charset="0"/>
                <a:cs typeface="Times New Roman" panose="02020603050405020304" pitchFamily="18" charset="0"/>
              </a:endParaRPr>
            </a:p>
          </p:txBody>
        </p:sp>
        <p:sp>
          <p:nvSpPr>
            <p:cNvPr id="21" name="Rectangle 20"/>
            <p:cNvSpPr/>
            <p:nvPr/>
          </p:nvSpPr>
          <p:spPr>
            <a:xfrm>
              <a:off x="4680856" y="3108956"/>
              <a:ext cx="2394857" cy="592183"/>
            </a:xfrm>
            <a:prstGeom prst="rect">
              <a:avLst/>
            </a:prstGeom>
            <a:solidFill>
              <a:schemeClr val="accent2">
                <a:lumMod val="75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200" b="1" dirty="0" smtClean="0">
                  <a:latin typeface="Times New Roman" panose="02020603050405020304" pitchFamily="18" charset="0"/>
                  <a:cs typeface="Times New Roman" panose="02020603050405020304" pitchFamily="18" charset="0"/>
                </a:rPr>
                <a:t>Temporary Staff</a:t>
              </a:r>
              <a:endParaRPr lang="en-GB" dirty="0"/>
            </a:p>
          </p:txBody>
        </p:sp>
        <p:sp>
          <p:nvSpPr>
            <p:cNvPr id="22" name="Rectangle 21"/>
            <p:cNvSpPr/>
            <p:nvPr/>
          </p:nvSpPr>
          <p:spPr>
            <a:xfrm>
              <a:off x="7141027" y="3108955"/>
              <a:ext cx="2394857" cy="592183"/>
            </a:xfrm>
            <a:prstGeom prst="rect">
              <a:avLst/>
            </a:prstGeom>
            <a:solidFill>
              <a:schemeClr val="accent2">
                <a:lumMod val="60000"/>
                <a:lumOff val="4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200" dirty="0" smtClean="0">
                  <a:latin typeface="Times New Roman" panose="02020603050405020304" pitchFamily="18" charset="0"/>
                  <a:cs typeface="Times New Roman" panose="02020603050405020304" pitchFamily="18" charset="0"/>
                </a:rPr>
                <a:t>Technical Support</a:t>
              </a:r>
              <a:endParaRPr lang="en-GB" sz="1200" dirty="0">
                <a:latin typeface="Times New Roman" panose="02020603050405020304" pitchFamily="18" charset="0"/>
                <a:cs typeface="Times New Roman" panose="02020603050405020304" pitchFamily="18" charset="0"/>
              </a:endParaRPr>
            </a:p>
          </p:txBody>
        </p:sp>
      </p:grpSp>
    </p:spTree>
    <p:extLst>
      <p:ext uri="{BB962C8B-B14F-4D97-AF65-F5344CB8AC3E}">
        <p14:creationId xmlns:p14="http://schemas.microsoft.com/office/powerpoint/2010/main" val="3433751979"/>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0" y="31658"/>
            <a:ext cx="12192000" cy="6826341"/>
          </a:xfrm>
        </p:spPr>
        <p:txBody>
          <a:bodyPr/>
          <a:lstStyle/>
          <a:p>
            <a:pPr marL="0" indent="0" algn="just">
              <a:buNone/>
            </a:pPr>
            <a:r>
              <a:rPr lang="en-GB" sz="1200" b="1" u="sng" dirty="0">
                <a:latin typeface="Times New Roman" panose="02020603050405020304" pitchFamily="18" charset="0"/>
                <a:cs typeface="Times New Roman" panose="02020603050405020304" pitchFamily="18" charset="0"/>
              </a:rPr>
              <a:t>Core Team</a:t>
            </a:r>
          </a:p>
          <a:p>
            <a:pPr algn="just"/>
            <a:r>
              <a:rPr lang="en-GB" sz="1200" b="1" dirty="0">
                <a:latin typeface="Times New Roman" panose="02020603050405020304" pitchFamily="18" charset="0"/>
                <a:cs typeface="Times New Roman" panose="02020603050405020304" pitchFamily="18" charset="0"/>
              </a:rPr>
              <a:t>Event Planners: </a:t>
            </a:r>
            <a:r>
              <a:rPr lang="en-GB" sz="1200" dirty="0">
                <a:latin typeface="Times New Roman" panose="02020603050405020304" pitchFamily="18" charset="0"/>
                <a:cs typeface="Times New Roman" panose="02020603050405020304" pitchFamily="18" charset="0"/>
              </a:rPr>
              <a:t>This involves the management of the event’s schedule and agenda, together with people involved in the event (</a:t>
            </a:r>
            <a:r>
              <a:rPr lang="en-GB" sz="1200" dirty="0" err="1">
                <a:latin typeface="Times New Roman" panose="02020603050405020304" pitchFamily="18" charset="0"/>
                <a:cs typeface="Times New Roman" panose="02020603050405020304" pitchFamily="18" charset="0"/>
              </a:rPr>
              <a:t>Bowdin</a:t>
            </a:r>
            <a:r>
              <a:rPr lang="en-GB" sz="1200" dirty="0">
                <a:latin typeface="Times New Roman" panose="02020603050405020304" pitchFamily="18" charset="0"/>
                <a:cs typeface="Times New Roman" panose="02020603050405020304" pitchFamily="18" charset="0"/>
              </a:rPr>
              <a:t> et </a:t>
            </a:r>
            <a:r>
              <a:rPr lang="en-GB" sz="1200" dirty="0" smtClean="0">
                <a:latin typeface="Times New Roman" panose="02020603050405020304" pitchFamily="18" charset="0"/>
                <a:cs typeface="Times New Roman" panose="02020603050405020304" pitchFamily="18" charset="0"/>
              </a:rPr>
              <a:t>al, </a:t>
            </a:r>
            <a:r>
              <a:rPr lang="en-GB" sz="1200" dirty="0">
                <a:latin typeface="Times New Roman" panose="02020603050405020304" pitchFamily="18" charset="0"/>
                <a:cs typeface="Times New Roman" panose="02020603050405020304" pitchFamily="18" charset="0"/>
              </a:rPr>
              <a:t>2022).</a:t>
            </a:r>
          </a:p>
          <a:p>
            <a:pPr algn="just"/>
            <a:r>
              <a:rPr lang="en-GB" sz="1200" b="1" dirty="0">
                <a:latin typeface="Times New Roman" panose="02020603050405020304" pitchFamily="18" charset="0"/>
                <a:cs typeface="Times New Roman" panose="02020603050405020304" pitchFamily="18" charset="0"/>
              </a:rPr>
              <a:t>Marketing Specialists: </a:t>
            </a:r>
            <a:r>
              <a:rPr lang="en-GB" sz="1200" dirty="0">
                <a:latin typeface="Times New Roman" panose="02020603050405020304" pitchFamily="18" charset="0"/>
                <a:cs typeface="Times New Roman" panose="02020603050405020304" pitchFamily="18" charset="0"/>
              </a:rPr>
              <a:t>Oversee the promotional process and social media accounts, and monitor attendance in the hall (</a:t>
            </a:r>
            <a:r>
              <a:rPr lang="en-GB" sz="1200" dirty="0" err="1">
                <a:latin typeface="Times New Roman" panose="02020603050405020304" pitchFamily="18" charset="0"/>
                <a:cs typeface="Times New Roman" panose="02020603050405020304" pitchFamily="18" charset="0"/>
              </a:rPr>
              <a:t>Goldblatt</a:t>
            </a:r>
            <a:r>
              <a:rPr lang="en-GB" sz="1200" dirty="0">
                <a:latin typeface="Times New Roman" panose="02020603050405020304" pitchFamily="18" charset="0"/>
                <a:cs typeface="Times New Roman" panose="02020603050405020304" pitchFamily="18" charset="0"/>
              </a:rPr>
              <a:t>, 2020).</a:t>
            </a:r>
          </a:p>
          <a:p>
            <a:pPr algn="just"/>
            <a:r>
              <a:rPr lang="en-GB" sz="1200" b="1" dirty="0">
                <a:latin typeface="Times New Roman" panose="02020603050405020304" pitchFamily="18" charset="0"/>
                <a:cs typeface="Times New Roman" panose="02020603050405020304" pitchFamily="18" charset="0"/>
              </a:rPr>
              <a:t>Technical Support: </a:t>
            </a:r>
            <a:r>
              <a:rPr lang="en-GB" sz="1200" dirty="0">
                <a:latin typeface="Times New Roman" panose="02020603050405020304" pitchFamily="18" charset="0"/>
                <a:cs typeface="Times New Roman" panose="02020603050405020304" pitchFamily="18" charset="0"/>
              </a:rPr>
              <a:t>Consult on the organization of live stream, virtual space, and technical support during the event (Shone </a:t>
            </a:r>
            <a:r>
              <a:rPr lang="en-GB" sz="1200" dirty="0" smtClean="0">
                <a:latin typeface="Times New Roman" panose="02020603050405020304" pitchFamily="18" charset="0"/>
                <a:cs typeface="Times New Roman" panose="02020603050405020304" pitchFamily="18" charset="0"/>
              </a:rPr>
              <a:t>and </a:t>
            </a:r>
            <a:r>
              <a:rPr lang="en-GB" sz="1200" dirty="0">
                <a:latin typeface="Times New Roman" panose="02020603050405020304" pitchFamily="18" charset="0"/>
                <a:cs typeface="Times New Roman" panose="02020603050405020304" pitchFamily="18" charset="0"/>
              </a:rPr>
              <a:t>Parry, 2020</a:t>
            </a:r>
            <a:r>
              <a:rPr lang="en-GB" sz="1200" dirty="0" smtClean="0">
                <a:latin typeface="Times New Roman" panose="02020603050405020304" pitchFamily="18" charset="0"/>
                <a:cs typeface="Times New Roman" panose="02020603050405020304" pitchFamily="18" charset="0"/>
              </a:rPr>
              <a:t>).</a:t>
            </a:r>
            <a:endParaRPr lang="en-GB" dirty="0"/>
          </a:p>
          <a:p>
            <a:pPr marL="0" indent="0" algn="just">
              <a:buNone/>
            </a:pPr>
            <a:r>
              <a:rPr lang="en-GB" sz="1200" b="1" u="sng" dirty="0">
                <a:latin typeface="Times New Roman" panose="02020603050405020304" pitchFamily="18" charset="0"/>
                <a:cs typeface="Times New Roman" panose="02020603050405020304" pitchFamily="18" charset="0"/>
              </a:rPr>
              <a:t>Temporary Staff</a:t>
            </a:r>
          </a:p>
          <a:p>
            <a:pPr algn="just"/>
            <a:r>
              <a:rPr lang="en-GB" sz="1200" b="1" dirty="0">
                <a:latin typeface="Times New Roman" panose="02020603050405020304" pitchFamily="18" charset="0"/>
                <a:cs typeface="Times New Roman" panose="02020603050405020304" pitchFamily="18" charset="0"/>
              </a:rPr>
              <a:t>Ushers: </a:t>
            </a:r>
            <a:r>
              <a:rPr lang="en-GB" sz="1200" dirty="0">
                <a:latin typeface="Times New Roman" panose="02020603050405020304" pitchFamily="18" charset="0"/>
                <a:cs typeface="Times New Roman" panose="02020603050405020304" pitchFamily="18" charset="0"/>
              </a:rPr>
              <a:t>Receiving and organizing attendee seating, helping lead facility participants, and distributing event materials.</a:t>
            </a:r>
          </a:p>
          <a:p>
            <a:pPr algn="just"/>
            <a:r>
              <a:rPr lang="en-GB" sz="1200" b="1" dirty="0">
                <a:latin typeface="Times New Roman" panose="02020603050405020304" pitchFamily="18" charset="0"/>
                <a:cs typeface="Times New Roman" panose="02020603050405020304" pitchFamily="18" charset="0"/>
              </a:rPr>
              <a:t>Caterers: </a:t>
            </a:r>
            <a:r>
              <a:rPr lang="en-GB" sz="1200" dirty="0">
                <a:latin typeface="Times New Roman" panose="02020603050405020304" pitchFamily="18" charset="0"/>
                <a:cs typeface="Times New Roman" panose="02020603050405020304" pitchFamily="18" charset="0"/>
              </a:rPr>
              <a:t>Provide healthy and variety of meal choices to different clients regarding their food preferences (Yeoman et al., 2021).</a:t>
            </a:r>
          </a:p>
          <a:p>
            <a:pPr algn="just"/>
            <a:r>
              <a:rPr lang="en-GB" sz="1200" b="1" dirty="0">
                <a:latin typeface="Times New Roman" panose="02020603050405020304" pitchFamily="18" charset="0"/>
                <a:cs typeface="Times New Roman" panose="02020603050405020304" pitchFamily="18" charset="0"/>
              </a:rPr>
              <a:t>Workshop Facilitators: </a:t>
            </a:r>
            <a:r>
              <a:rPr lang="en-GB" sz="1200" dirty="0">
                <a:latin typeface="Times New Roman" panose="02020603050405020304" pitchFamily="18" charset="0"/>
                <a:cs typeface="Times New Roman" panose="02020603050405020304" pitchFamily="18" charset="0"/>
              </a:rPr>
              <a:t>Ask and facilitate participation in conversations with students with topics related to Equity, Diversity, and Inclusion (EDI) (Getz and Page, 2019</a:t>
            </a:r>
            <a:r>
              <a:rPr lang="en-GB" sz="1200" dirty="0" smtClean="0">
                <a:latin typeface="Times New Roman" panose="02020603050405020304" pitchFamily="18" charset="0"/>
                <a:cs typeface="Times New Roman" panose="02020603050405020304" pitchFamily="18" charset="0"/>
              </a:rPr>
              <a:t>).</a:t>
            </a:r>
          </a:p>
          <a:p>
            <a:pPr marL="0" indent="0" algn="just">
              <a:buNone/>
            </a:pPr>
            <a:r>
              <a:rPr lang="en-GB" sz="1200" b="1" u="sng" dirty="0">
                <a:latin typeface="Times New Roman" panose="02020603050405020304" pitchFamily="18" charset="0"/>
                <a:cs typeface="Times New Roman" panose="02020603050405020304" pitchFamily="18" charset="0"/>
              </a:rPr>
              <a:t>Skills Required</a:t>
            </a:r>
          </a:p>
          <a:p>
            <a:pPr algn="just"/>
            <a:r>
              <a:rPr lang="en-GB" sz="1200" b="1" dirty="0">
                <a:latin typeface="Times New Roman" panose="02020603050405020304" pitchFamily="18" charset="0"/>
                <a:cs typeface="Times New Roman" panose="02020603050405020304" pitchFamily="18" charset="0"/>
              </a:rPr>
              <a:t>EDI Expertise: </a:t>
            </a:r>
            <a:r>
              <a:rPr lang="en-GB" sz="1200" dirty="0">
                <a:latin typeface="Times New Roman" panose="02020603050405020304" pitchFamily="18" charset="0"/>
                <a:cs typeface="Times New Roman" panose="02020603050405020304" pitchFamily="18" charset="0"/>
              </a:rPr>
              <a:t>Helps make sure all the material corresponds to the event (Silvers, 2021).</a:t>
            </a:r>
          </a:p>
          <a:p>
            <a:pPr algn="just"/>
            <a:r>
              <a:rPr lang="en-GB" sz="1200" b="1" dirty="0">
                <a:latin typeface="Times New Roman" panose="02020603050405020304" pitchFamily="18" charset="0"/>
                <a:cs typeface="Times New Roman" panose="02020603050405020304" pitchFamily="18" charset="0"/>
              </a:rPr>
              <a:t>Event Management: </a:t>
            </a:r>
            <a:r>
              <a:rPr lang="en-GB" sz="1200" dirty="0">
                <a:latin typeface="Times New Roman" panose="02020603050405020304" pitchFamily="18" charset="0"/>
                <a:cs typeface="Times New Roman" panose="02020603050405020304" pitchFamily="18" charset="0"/>
              </a:rPr>
              <a:t>There is knowledge of organizing large events with participation in both, online and face-to-face modes (Dowson and Bassett, 2018).</a:t>
            </a:r>
          </a:p>
          <a:p>
            <a:pPr algn="just"/>
            <a:r>
              <a:rPr lang="en-GB" sz="1200" b="1" dirty="0">
                <a:latin typeface="Times New Roman" panose="02020603050405020304" pitchFamily="18" charset="0"/>
                <a:cs typeface="Times New Roman" panose="02020603050405020304" pitchFamily="18" charset="0"/>
              </a:rPr>
              <a:t>Technical Skills: </a:t>
            </a:r>
            <a:r>
              <a:rPr lang="en-GB" sz="1200" dirty="0">
                <a:latin typeface="Times New Roman" panose="02020603050405020304" pitchFamily="18" charset="0"/>
                <a:cs typeface="Times New Roman" panose="02020603050405020304" pitchFamily="18" charset="0"/>
              </a:rPr>
              <a:t>Prior experience in virtual platforms and converting the AV equipment arrangements for meetings to address hybrid event demands (</a:t>
            </a:r>
            <a:r>
              <a:rPr lang="en-GB" sz="1200" dirty="0" err="1">
                <a:latin typeface="Times New Roman" panose="02020603050405020304" pitchFamily="18" charset="0"/>
                <a:cs typeface="Times New Roman" panose="02020603050405020304" pitchFamily="18" charset="0"/>
              </a:rPr>
              <a:t>Bowdin</a:t>
            </a:r>
            <a:r>
              <a:rPr lang="en-GB" sz="1200" dirty="0">
                <a:latin typeface="Times New Roman" panose="02020603050405020304" pitchFamily="18" charset="0"/>
                <a:cs typeface="Times New Roman" panose="02020603050405020304" pitchFamily="18" charset="0"/>
              </a:rPr>
              <a:t> et al, 2022</a:t>
            </a:r>
            <a:r>
              <a:rPr lang="en-GB" sz="1200" dirty="0" smtClean="0">
                <a:latin typeface="Times New Roman" panose="02020603050405020304" pitchFamily="18" charset="0"/>
                <a:cs typeface="Times New Roman" panose="02020603050405020304" pitchFamily="18" charset="0"/>
              </a:rPr>
              <a:t>).</a:t>
            </a:r>
          </a:p>
          <a:p>
            <a:pPr marL="0" indent="0" algn="just">
              <a:buNone/>
            </a:pPr>
            <a:r>
              <a:rPr lang="en-GB" sz="1200" b="1" u="sng" dirty="0">
                <a:latin typeface="Times New Roman" panose="02020603050405020304" pitchFamily="18" charset="0"/>
                <a:cs typeface="Times New Roman" panose="02020603050405020304" pitchFamily="18" charset="0"/>
              </a:rPr>
              <a:t>Resource </a:t>
            </a:r>
            <a:r>
              <a:rPr lang="en-GB" sz="1200" b="1" u="sng" dirty="0" smtClean="0">
                <a:latin typeface="Times New Roman" panose="02020603050405020304" pitchFamily="18" charset="0"/>
                <a:cs typeface="Times New Roman" panose="02020603050405020304" pitchFamily="18" charset="0"/>
              </a:rPr>
              <a:t>Allocations</a:t>
            </a:r>
          </a:p>
          <a:p>
            <a:pPr marL="0" indent="0" algn="just">
              <a:lnSpc>
                <a:spcPct val="100000"/>
              </a:lnSpc>
              <a:buNone/>
            </a:pPr>
            <a:r>
              <a:rPr lang="en-GB" sz="1200" b="1" dirty="0" smtClean="0">
                <a:latin typeface="Times New Roman" panose="02020603050405020304" pitchFamily="18" charset="0"/>
                <a:cs typeface="Times New Roman" panose="02020603050405020304" pitchFamily="18" charset="0"/>
              </a:rPr>
              <a:t>Catering: </a:t>
            </a:r>
            <a:r>
              <a:rPr lang="en-GB" sz="1200" dirty="0" smtClean="0">
                <a:latin typeface="Times New Roman" panose="02020603050405020304" pitchFamily="18" charset="0"/>
                <a:cs typeface="Times New Roman" panose="02020603050405020304" pitchFamily="18" charset="0"/>
              </a:rPr>
              <a:t>An </a:t>
            </a:r>
            <a:r>
              <a:rPr lang="en-GB" sz="1200" dirty="0">
                <a:latin typeface="Times New Roman" panose="02020603050405020304" pitchFamily="18" charset="0"/>
                <a:cs typeface="Times New Roman" panose="02020603050405020304" pitchFamily="18" charset="0"/>
              </a:rPr>
              <a:t>adaptable menu will be developed to cater to customers with special diet requirements; vegetarian, vegan, halal gluten-free, etc. Self-service options will also make it possible to accommodate everybody in attendance (Allen et </a:t>
            </a:r>
            <a:r>
              <a:rPr lang="en-GB" sz="1200" dirty="0" smtClean="0">
                <a:latin typeface="Times New Roman" panose="02020603050405020304" pitchFamily="18" charset="0"/>
                <a:cs typeface="Times New Roman" panose="02020603050405020304" pitchFamily="18" charset="0"/>
              </a:rPr>
              <a:t>al, </a:t>
            </a:r>
            <a:r>
              <a:rPr lang="en-GB" sz="1200" dirty="0">
                <a:latin typeface="Times New Roman" panose="02020603050405020304" pitchFamily="18" charset="0"/>
                <a:cs typeface="Times New Roman" panose="02020603050405020304" pitchFamily="18" charset="0"/>
              </a:rPr>
              <a:t>2017</a:t>
            </a:r>
            <a:r>
              <a:rPr lang="en-GB" sz="1200" dirty="0" smtClean="0">
                <a:latin typeface="Times New Roman" panose="02020603050405020304" pitchFamily="18" charset="0"/>
                <a:cs typeface="Times New Roman" panose="02020603050405020304" pitchFamily="18" charset="0"/>
              </a:rPr>
              <a:t>).</a:t>
            </a:r>
            <a:endParaRPr lang="en-GB" sz="1200" dirty="0">
              <a:latin typeface="Times New Roman" panose="02020603050405020304" pitchFamily="18" charset="0"/>
              <a:cs typeface="Times New Roman" panose="02020603050405020304" pitchFamily="18" charset="0"/>
            </a:endParaRPr>
          </a:p>
          <a:p>
            <a:pPr marL="0" indent="0" algn="just">
              <a:lnSpc>
                <a:spcPct val="100000"/>
              </a:lnSpc>
              <a:buNone/>
            </a:pPr>
            <a:r>
              <a:rPr lang="en-GB" sz="1200" b="1" dirty="0">
                <a:latin typeface="Times New Roman" panose="02020603050405020304" pitchFamily="18" charset="0"/>
                <a:cs typeface="Times New Roman" panose="02020603050405020304" pitchFamily="18" charset="0"/>
              </a:rPr>
              <a:t>Technical Setup</a:t>
            </a:r>
          </a:p>
          <a:p>
            <a:pPr marL="0" indent="0" algn="just">
              <a:buNone/>
            </a:pPr>
            <a:r>
              <a:rPr lang="en-GB" sz="1200" b="1" dirty="0">
                <a:latin typeface="Times New Roman" panose="02020603050405020304" pitchFamily="18" charset="0"/>
                <a:cs typeface="Times New Roman" panose="02020603050405020304" pitchFamily="18" charset="0"/>
              </a:rPr>
              <a:t>Audio-Visual Equipment: </a:t>
            </a:r>
            <a:r>
              <a:rPr lang="en-GB" sz="1200" dirty="0">
                <a:latin typeface="Times New Roman" panose="02020603050405020304" pitchFamily="18" charset="0"/>
                <a:cs typeface="Times New Roman" panose="02020603050405020304" pitchFamily="18" charset="0"/>
              </a:rPr>
              <a:t>The equipment to be used shall include microphones, speakers as well as projectors to improve the flow of interactions (</a:t>
            </a:r>
            <a:r>
              <a:rPr lang="en-GB" sz="1200" dirty="0" err="1">
                <a:latin typeface="Times New Roman" panose="02020603050405020304" pitchFamily="18" charset="0"/>
                <a:cs typeface="Times New Roman" panose="02020603050405020304" pitchFamily="18" charset="0"/>
              </a:rPr>
              <a:t>Goldblatt</a:t>
            </a:r>
            <a:r>
              <a:rPr lang="en-GB" sz="1200" dirty="0">
                <a:latin typeface="Times New Roman" panose="02020603050405020304" pitchFamily="18" charset="0"/>
                <a:cs typeface="Times New Roman" panose="02020603050405020304" pitchFamily="18" charset="0"/>
              </a:rPr>
              <a:t>, 2020).</a:t>
            </a:r>
          </a:p>
          <a:p>
            <a:pPr marL="0" indent="0" algn="just">
              <a:buNone/>
            </a:pPr>
            <a:r>
              <a:rPr lang="en-GB" sz="1200" b="1" dirty="0">
                <a:latin typeface="Times New Roman" panose="02020603050405020304" pitchFamily="18" charset="0"/>
                <a:cs typeface="Times New Roman" panose="02020603050405020304" pitchFamily="18" charset="0"/>
              </a:rPr>
              <a:t>Live Streaming Services: </a:t>
            </a:r>
            <a:r>
              <a:rPr lang="en-GB" sz="1200" dirty="0">
                <a:latin typeface="Times New Roman" panose="02020603050405020304" pitchFamily="18" charset="0"/>
                <a:cs typeface="Times New Roman" panose="02020603050405020304" pitchFamily="18" charset="0"/>
              </a:rPr>
              <a:t>Let virtual participants become active during a session in real-time (Shone </a:t>
            </a:r>
            <a:r>
              <a:rPr lang="en-GB" sz="1200" dirty="0" smtClean="0">
                <a:latin typeface="Times New Roman" panose="02020603050405020304" pitchFamily="18" charset="0"/>
                <a:cs typeface="Times New Roman" panose="02020603050405020304" pitchFamily="18" charset="0"/>
              </a:rPr>
              <a:t>and </a:t>
            </a:r>
            <a:r>
              <a:rPr lang="en-GB" sz="1200" dirty="0">
                <a:latin typeface="Times New Roman" panose="02020603050405020304" pitchFamily="18" charset="0"/>
                <a:cs typeface="Times New Roman" panose="02020603050405020304" pitchFamily="18" charset="0"/>
              </a:rPr>
              <a:t>Parry, 2020).</a:t>
            </a:r>
          </a:p>
          <a:p>
            <a:pPr marL="0" indent="0" algn="just">
              <a:buNone/>
            </a:pPr>
            <a:r>
              <a:rPr lang="en-GB" sz="1200" b="1" dirty="0">
                <a:latin typeface="Times New Roman" panose="02020603050405020304" pitchFamily="18" charset="0"/>
                <a:cs typeface="Times New Roman" panose="02020603050405020304" pitchFamily="18" charset="0"/>
              </a:rPr>
              <a:t>Virtual Breakout Rooms: </a:t>
            </a:r>
            <a:r>
              <a:rPr lang="en-GB" sz="1200" dirty="0">
                <a:latin typeface="Times New Roman" panose="02020603050405020304" pitchFamily="18" charset="0"/>
                <a:cs typeface="Times New Roman" panose="02020603050405020304" pitchFamily="18" charset="0"/>
              </a:rPr>
              <a:t>Encourage group discussions for participants following the online platform approach (Getz </a:t>
            </a:r>
            <a:r>
              <a:rPr lang="en-GB" sz="1200" dirty="0" smtClean="0">
                <a:latin typeface="Times New Roman" panose="02020603050405020304" pitchFamily="18" charset="0"/>
                <a:cs typeface="Times New Roman" panose="02020603050405020304" pitchFamily="18" charset="0"/>
              </a:rPr>
              <a:t>and </a:t>
            </a:r>
            <a:r>
              <a:rPr lang="en-GB" sz="1200" dirty="0">
                <a:latin typeface="Times New Roman" panose="02020603050405020304" pitchFamily="18" charset="0"/>
                <a:cs typeface="Times New Roman" panose="02020603050405020304" pitchFamily="18" charset="0"/>
              </a:rPr>
              <a:t>Page, 2019</a:t>
            </a:r>
            <a:r>
              <a:rPr lang="en-GB" sz="1200" dirty="0" smtClean="0">
                <a:latin typeface="Times New Roman" panose="02020603050405020304" pitchFamily="18" charset="0"/>
                <a:cs typeface="Times New Roman" panose="02020603050405020304" pitchFamily="18" charset="0"/>
              </a:rPr>
              <a:t>).</a:t>
            </a:r>
          </a:p>
          <a:p>
            <a:pPr marL="0" indent="0" algn="just">
              <a:buNone/>
            </a:pPr>
            <a:r>
              <a:rPr lang="en-GB" sz="1200" b="1" dirty="0">
                <a:latin typeface="Times New Roman" panose="02020603050405020304" pitchFamily="18" charset="0"/>
                <a:cs typeface="Times New Roman" panose="02020603050405020304" pitchFamily="18" charset="0"/>
              </a:rPr>
              <a:t>Logistics</a:t>
            </a:r>
          </a:p>
          <a:p>
            <a:pPr marL="0" indent="0" algn="just">
              <a:buNone/>
            </a:pPr>
            <a:r>
              <a:rPr lang="en-GB" sz="1200" b="1" dirty="0">
                <a:latin typeface="Times New Roman" panose="02020603050405020304" pitchFamily="18" charset="0"/>
                <a:cs typeface="Times New Roman" panose="02020603050405020304" pitchFamily="18" charset="0"/>
              </a:rPr>
              <a:t>Seating: </a:t>
            </a:r>
            <a:r>
              <a:rPr lang="en-GB" sz="1200" dirty="0" smtClean="0">
                <a:latin typeface="Times New Roman" panose="02020603050405020304" pitchFamily="18" charset="0"/>
                <a:cs typeface="Times New Roman" panose="02020603050405020304" pitchFamily="18" charset="0"/>
              </a:rPr>
              <a:t>Suitable </a:t>
            </a:r>
            <a:r>
              <a:rPr lang="en-GB" sz="1200" dirty="0">
                <a:latin typeface="Times New Roman" panose="02020603050405020304" pitchFamily="18" charset="0"/>
                <a:cs typeface="Times New Roman" panose="02020603050405020304" pitchFamily="18" charset="0"/>
              </a:rPr>
              <a:t>setups with adaptable </a:t>
            </a:r>
            <a:r>
              <a:rPr lang="en-GB" sz="1200" dirty="0" smtClean="0">
                <a:latin typeface="Times New Roman" panose="02020603050405020304" pitchFamily="18" charset="0"/>
                <a:cs typeface="Times New Roman" panose="02020603050405020304" pitchFamily="18" charset="0"/>
              </a:rPr>
              <a:t>and comfortable </a:t>
            </a:r>
            <a:r>
              <a:rPr lang="en-GB" sz="1200" dirty="0">
                <a:latin typeface="Times New Roman" panose="02020603050405020304" pitchFamily="18" charset="0"/>
                <a:cs typeface="Times New Roman" panose="02020603050405020304" pitchFamily="18" charset="0"/>
              </a:rPr>
              <a:t>layouts for more than 500 guests (</a:t>
            </a:r>
            <a:r>
              <a:rPr lang="en-GB" sz="1200" dirty="0" err="1">
                <a:latin typeface="Times New Roman" panose="02020603050405020304" pitchFamily="18" charset="0"/>
                <a:cs typeface="Times New Roman" panose="02020603050405020304" pitchFamily="18" charset="0"/>
              </a:rPr>
              <a:t>Bowdin</a:t>
            </a:r>
            <a:r>
              <a:rPr lang="en-GB" sz="1200" dirty="0">
                <a:latin typeface="Times New Roman" panose="02020603050405020304" pitchFamily="18" charset="0"/>
                <a:cs typeface="Times New Roman" panose="02020603050405020304" pitchFamily="18" charset="0"/>
              </a:rPr>
              <a:t> et </a:t>
            </a:r>
            <a:r>
              <a:rPr lang="en-GB" sz="1200" dirty="0" smtClean="0">
                <a:latin typeface="Times New Roman" panose="02020603050405020304" pitchFamily="18" charset="0"/>
                <a:cs typeface="Times New Roman" panose="02020603050405020304" pitchFamily="18" charset="0"/>
              </a:rPr>
              <a:t>al, </a:t>
            </a:r>
            <a:r>
              <a:rPr lang="en-GB" sz="1200" dirty="0">
                <a:latin typeface="Times New Roman" panose="02020603050405020304" pitchFamily="18" charset="0"/>
                <a:cs typeface="Times New Roman" panose="02020603050405020304" pitchFamily="18" charset="0"/>
              </a:rPr>
              <a:t>2022).</a:t>
            </a:r>
          </a:p>
          <a:p>
            <a:pPr marL="0" indent="0" algn="just">
              <a:buNone/>
            </a:pPr>
            <a:r>
              <a:rPr lang="en-GB" sz="1200" b="1" dirty="0">
                <a:latin typeface="Times New Roman" panose="02020603050405020304" pitchFamily="18" charset="0"/>
                <a:cs typeface="Times New Roman" panose="02020603050405020304" pitchFamily="18" charset="0"/>
              </a:rPr>
              <a:t>Parking: </a:t>
            </a:r>
            <a:r>
              <a:rPr lang="en-GB" sz="1200" dirty="0">
                <a:latin typeface="Times New Roman" panose="02020603050405020304" pitchFamily="18" charset="0"/>
                <a:cs typeface="Times New Roman" panose="02020603050405020304" pitchFamily="18" charset="0"/>
              </a:rPr>
              <a:t>The car park can accommodate 200 cars, out of this 10 percent is reserved for disabled persons (</a:t>
            </a:r>
            <a:r>
              <a:rPr lang="en-GB" sz="1200" dirty="0" err="1">
                <a:latin typeface="Times New Roman" panose="02020603050405020304" pitchFamily="18" charset="0"/>
                <a:cs typeface="Times New Roman" panose="02020603050405020304" pitchFamily="18" charset="0"/>
              </a:rPr>
              <a:t>ExCeL</a:t>
            </a:r>
            <a:r>
              <a:rPr lang="en-GB" sz="1200" dirty="0">
                <a:latin typeface="Times New Roman" panose="02020603050405020304" pitchFamily="18" charset="0"/>
                <a:cs typeface="Times New Roman" panose="02020603050405020304" pitchFamily="18" charset="0"/>
              </a:rPr>
              <a:t> London, </a:t>
            </a:r>
            <a:r>
              <a:rPr lang="en-GB" sz="1200" dirty="0" smtClean="0">
                <a:latin typeface="Times New Roman" panose="02020603050405020304" pitchFamily="18" charset="0"/>
                <a:cs typeface="Times New Roman" panose="02020603050405020304" pitchFamily="18" charset="0"/>
              </a:rPr>
              <a:t>2024).</a:t>
            </a:r>
            <a:endParaRPr lang="en-GB" sz="1200" dirty="0">
              <a:latin typeface="Times New Roman" panose="02020603050405020304" pitchFamily="18" charset="0"/>
              <a:cs typeface="Times New Roman" panose="02020603050405020304" pitchFamily="18" charset="0"/>
            </a:endParaRPr>
          </a:p>
          <a:p>
            <a:pPr marL="0" indent="0" algn="just">
              <a:buNone/>
            </a:pPr>
            <a:r>
              <a:rPr lang="en-GB" sz="1200" b="1" dirty="0">
                <a:latin typeface="Times New Roman" panose="02020603050405020304" pitchFamily="18" charset="0"/>
                <a:cs typeface="Times New Roman" panose="02020603050405020304" pitchFamily="18" charset="0"/>
              </a:rPr>
              <a:t>Lighting and Décor: </a:t>
            </a:r>
            <a:r>
              <a:rPr lang="en-GB" sz="1200" dirty="0">
                <a:latin typeface="Times New Roman" panose="02020603050405020304" pitchFamily="18" charset="0"/>
                <a:cs typeface="Times New Roman" panose="02020603050405020304" pitchFamily="18" charset="0"/>
              </a:rPr>
              <a:t>Sleek professional lighting setups will improve the feel of in-person and online climate and guarantee the best picture for various contexts (Dowson </a:t>
            </a:r>
            <a:r>
              <a:rPr lang="en-GB" sz="1200" dirty="0" smtClean="0">
                <a:latin typeface="Times New Roman" panose="02020603050405020304" pitchFamily="18" charset="0"/>
                <a:cs typeface="Times New Roman" panose="02020603050405020304" pitchFamily="18" charset="0"/>
              </a:rPr>
              <a:t>and </a:t>
            </a:r>
            <a:r>
              <a:rPr lang="en-GB" sz="1200" dirty="0">
                <a:latin typeface="Times New Roman" panose="02020603050405020304" pitchFamily="18" charset="0"/>
                <a:cs typeface="Times New Roman" panose="02020603050405020304" pitchFamily="18" charset="0"/>
              </a:rPr>
              <a:t>Bassett, 2018).</a:t>
            </a:r>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p:txBody>
      </p:sp>
    </p:spTree>
    <p:extLst>
      <p:ext uri="{BB962C8B-B14F-4D97-AF65-F5344CB8AC3E}">
        <p14:creationId xmlns:p14="http://schemas.microsoft.com/office/powerpoint/2010/main" val="3101579734"/>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0" y="31657"/>
            <a:ext cx="12192000" cy="6926491"/>
          </a:xfrm>
        </p:spPr>
        <p:txBody>
          <a:bodyPr>
            <a:normAutofit/>
          </a:bodyPr>
          <a:lstStyle/>
          <a:p>
            <a:pPr marL="0" indent="0">
              <a:buNone/>
            </a:pPr>
            <a:r>
              <a:rPr lang="en-GB" sz="1200" b="1" dirty="0" smtClean="0">
                <a:latin typeface="Times New Roman" panose="02020603050405020304" pitchFamily="18" charset="0"/>
                <a:cs typeface="Times New Roman" panose="02020603050405020304" pitchFamily="18" charset="0"/>
              </a:rPr>
              <a:t>Overview of the Financial Factors:</a:t>
            </a:r>
          </a:p>
          <a:p>
            <a:pPr marL="0" indent="0">
              <a:buNone/>
            </a:pPr>
            <a:r>
              <a:rPr lang="en-GB" sz="1200" dirty="0">
                <a:latin typeface="Times New Roman" panose="02020603050405020304" pitchFamily="18" charset="0"/>
                <a:cs typeface="Times New Roman" panose="02020603050405020304" pitchFamily="18" charset="0"/>
              </a:rPr>
              <a:t>Key Cost Breakdown</a:t>
            </a:r>
          </a:p>
          <a:p>
            <a:pPr marL="0" indent="0">
              <a:buNone/>
            </a:pPr>
            <a:r>
              <a:rPr lang="en-GB" sz="1200" dirty="0">
                <a:latin typeface="Times New Roman" panose="02020603050405020304" pitchFamily="18" charset="0"/>
                <a:cs typeface="Times New Roman" panose="02020603050405020304" pitchFamily="18" charset="0"/>
              </a:rPr>
              <a:t>The event is expected to cost £75,000 in total, breakdown as follows</a:t>
            </a:r>
            <a:r>
              <a:rPr lang="en-GB" sz="1200" dirty="0" smtClean="0">
                <a:latin typeface="Times New Roman" panose="02020603050405020304" pitchFamily="18" charset="0"/>
                <a:cs typeface="Times New Roman" panose="02020603050405020304" pitchFamily="18" charset="0"/>
              </a:rPr>
              <a:t>:</a:t>
            </a:r>
          </a:p>
          <a:p>
            <a:pPr marL="0" indent="0">
              <a:buNone/>
            </a:pPr>
            <a:endParaRPr lang="en-GB" sz="1200" dirty="0">
              <a:latin typeface="Times New Roman" panose="02020603050405020304" pitchFamily="18" charset="0"/>
              <a:cs typeface="Times New Roman" panose="02020603050405020304" pitchFamily="18" charset="0"/>
            </a:endParaRPr>
          </a:p>
        </p:txBody>
      </p:sp>
      <p:graphicFrame>
        <p:nvGraphicFramePr>
          <p:cNvPr id="6" name="Table 5"/>
          <p:cNvGraphicFramePr>
            <a:graphicFrameLocks noGrp="1"/>
          </p:cNvGraphicFramePr>
          <p:nvPr>
            <p:extLst>
              <p:ext uri="{D42A27DB-BD31-4B8C-83A1-F6EECF244321}">
                <p14:modId xmlns:p14="http://schemas.microsoft.com/office/powerpoint/2010/main" val="1812407390"/>
              </p:ext>
            </p:extLst>
          </p:nvPr>
        </p:nvGraphicFramePr>
        <p:xfrm>
          <a:off x="2031998" y="937381"/>
          <a:ext cx="8157032" cy="3051144"/>
        </p:xfrm>
        <a:graphic>
          <a:graphicData uri="http://schemas.openxmlformats.org/drawingml/2006/table">
            <a:tbl>
              <a:tblPr firstRow="1" bandRow="1">
                <a:tableStyleId>{5C22544A-7EE6-4342-B048-85BDC9FD1C3A}</a:tableStyleId>
              </a:tblPr>
              <a:tblGrid>
                <a:gridCol w="4078516">
                  <a:extLst>
                    <a:ext uri="{9D8B030D-6E8A-4147-A177-3AD203B41FA5}">
                      <a16:colId xmlns:a16="http://schemas.microsoft.com/office/drawing/2014/main" xmlns="" val="544851135"/>
                    </a:ext>
                  </a:extLst>
                </a:gridCol>
                <a:gridCol w="4078516">
                  <a:extLst>
                    <a:ext uri="{9D8B030D-6E8A-4147-A177-3AD203B41FA5}">
                      <a16:colId xmlns:a16="http://schemas.microsoft.com/office/drawing/2014/main" xmlns="" val="930533948"/>
                    </a:ext>
                  </a:extLst>
                </a:gridCol>
              </a:tblGrid>
              <a:tr h="381393">
                <a:tc>
                  <a:txBody>
                    <a:bodyPr/>
                    <a:lstStyle/>
                    <a:p>
                      <a:r>
                        <a:rPr lang="en-GB" sz="1200" dirty="0" smtClean="0">
                          <a:latin typeface="Times New Roman" panose="02020603050405020304" pitchFamily="18" charset="0"/>
                          <a:cs typeface="Times New Roman" panose="02020603050405020304" pitchFamily="18" charset="0"/>
                        </a:rPr>
                        <a:t>Category</a:t>
                      </a:r>
                      <a:endParaRPr lang="en-GB" sz="1200" dirty="0">
                        <a:latin typeface="Times New Roman" panose="02020603050405020304" pitchFamily="18" charset="0"/>
                        <a:cs typeface="Times New Roman" panose="02020603050405020304" pitchFamily="18" charset="0"/>
                      </a:endParaRPr>
                    </a:p>
                  </a:txBody>
                  <a:tcPr/>
                </a:tc>
                <a:tc>
                  <a:txBody>
                    <a:bodyPr/>
                    <a:lstStyle/>
                    <a:p>
                      <a:r>
                        <a:rPr lang="en-GB" sz="1200" dirty="0" smtClean="0">
                          <a:latin typeface="Times New Roman" panose="02020603050405020304" pitchFamily="18" charset="0"/>
                          <a:cs typeface="Times New Roman" panose="02020603050405020304" pitchFamily="18" charset="0"/>
                        </a:rPr>
                        <a:t>Estimated Cost (GBP)</a:t>
                      </a:r>
                      <a:endParaRPr lang="en-GB" sz="1200" dirty="0">
                        <a:latin typeface="Times New Roman" panose="02020603050405020304" pitchFamily="18" charset="0"/>
                        <a:cs typeface="Times New Roman" panose="02020603050405020304" pitchFamily="18" charset="0"/>
                      </a:endParaRPr>
                    </a:p>
                  </a:txBody>
                  <a:tcPr/>
                </a:tc>
                <a:extLst>
                  <a:ext uri="{0D108BD9-81ED-4DB2-BD59-A6C34878D82A}">
                    <a16:rowId xmlns:a16="http://schemas.microsoft.com/office/drawing/2014/main" xmlns="" val="689479578"/>
                  </a:ext>
                </a:extLst>
              </a:tr>
              <a:tr h="381393">
                <a:tc>
                  <a:txBody>
                    <a:bodyPr/>
                    <a:lstStyle/>
                    <a:p>
                      <a:r>
                        <a:rPr lang="en-GB" sz="1200" dirty="0" smtClean="0">
                          <a:latin typeface="Times New Roman" panose="02020603050405020304" pitchFamily="18" charset="0"/>
                          <a:cs typeface="Times New Roman" panose="02020603050405020304" pitchFamily="18" charset="0"/>
                        </a:rPr>
                        <a:t>Rental Venue</a:t>
                      </a:r>
                      <a:endParaRPr lang="en-GB" sz="1200" dirty="0">
                        <a:latin typeface="Times New Roman" panose="02020603050405020304" pitchFamily="18" charset="0"/>
                        <a:cs typeface="Times New Roman" panose="02020603050405020304" pitchFamily="18" charset="0"/>
                      </a:endParaRPr>
                    </a:p>
                  </a:txBody>
                  <a:tcPr/>
                </a:tc>
                <a:tc>
                  <a:txBody>
                    <a:bodyPr/>
                    <a:lstStyle/>
                    <a:p>
                      <a:r>
                        <a:rPr lang="en-GB" sz="1200" dirty="0" smtClean="0">
                          <a:latin typeface="Times New Roman" panose="02020603050405020304" pitchFamily="18" charset="0"/>
                          <a:cs typeface="Times New Roman" panose="02020603050405020304" pitchFamily="18" charset="0"/>
                        </a:rPr>
                        <a:t>20000</a:t>
                      </a:r>
                      <a:endParaRPr lang="en-GB" sz="1200" dirty="0">
                        <a:latin typeface="Times New Roman" panose="02020603050405020304" pitchFamily="18" charset="0"/>
                        <a:cs typeface="Times New Roman" panose="02020603050405020304" pitchFamily="18" charset="0"/>
                      </a:endParaRPr>
                    </a:p>
                  </a:txBody>
                  <a:tcPr/>
                </a:tc>
                <a:extLst>
                  <a:ext uri="{0D108BD9-81ED-4DB2-BD59-A6C34878D82A}">
                    <a16:rowId xmlns:a16="http://schemas.microsoft.com/office/drawing/2014/main" xmlns="" val="3163052007"/>
                  </a:ext>
                </a:extLst>
              </a:tr>
              <a:tr h="381393">
                <a:tc>
                  <a:txBody>
                    <a:bodyPr/>
                    <a:lstStyle/>
                    <a:p>
                      <a:r>
                        <a:rPr lang="en-GB" sz="1200" dirty="0" smtClean="0">
                          <a:latin typeface="Times New Roman" panose="02020603050405020304" pitchFamily="18" charset="0"/>
                          <a:cs typeface="Times New Roman" panose="02020603050405020304" pitchFamily="18" charset="0"/>
                        </a:rPr>
                        <a:t>Catering (500</a:t>
                      </a:r>
                      <a:r>
                        <a:rPr lang="en-GB" sz="1200" baseline="0" dirty="0" smtClean="0">
                          <a:latin typeface="Times New Roman" panose="02020603050405020304" pitchFamily="18" charset="0"/>
                          <a:cs typeface="Times New Roman" panose="02020603050405020304" pitchFamily="18" charset="0"/>
                        </a:rPr>
                        <a:t> People who attend) </a:t>
                      </a:r>
                      <a:r>
                        <a:rPr lang="en-GB" sz="1200" dirty="0" smtClean="0">
                          <a:latin typeface="Times New Roman" panose="02020603050405020304" pitchFamily="18" charset="0"/>
                          <a:cs typeface="Times New Roman" panose="02020603050405020304" pitchFamily="18" charset="0"/>
                        </a:rPr>
                        <a:t> </a:t>
                      </a:r>
                      <a:endParaRPr lang="en-GB" sz="1200" dirty="0">
                        <a:latin typeface="Times New Roman" panose="02020603050405020304" pitchFamily="18" charset="0"/>
                        <a:cs typeface="Times New Roman" panose="02020603050405020304" pitchFamily="18" charset="0"/>
                      </a:endParaRPr>
                    </a:p>
                  </a:txBody>
                  <a:tcPr/>
                </a:tc>
                <a:tc>
                  <a:txBody>
                    <a:bodyPr/>
                    <a:lstStyle/>
                    <a:p>
                      <a:r>
                        <a:rPr lang="en-GB" sz="1200" dirty="0" smtClean="0">
                          <a:latin typeface="Times New Roman" panose="02020603050405020304" pitchFamily="18" charset="0"/>
                          <a:cs typeface="Times New Roman" panose="02020603050405020304" pitchFamily="18" charset="0"/>
                        </a:rPr>
                        <a:t>15000</a:t>
                      </a:r>
                      <a:endParaRPr lang="en-GB" sz="1200" dirty="0">
                        <a:latin typeface="Times New Roman" panose="02020603050405020304" pitchFamily="18" charset="0"/>
                        <a:cs typeface="Times New Roman" panose="02020603050405020304" pitchFamily="18" charset="0"/>
                      </a:endParaRPr>
                    </a:p>
                  </a:txBody>
                  <a:tcPr/>
                </a:tc>
                <a:extLst>
                  <a:ext uri="{0D108BD9-81ED-4DB2-BD59-A6C34878D82A}">
                    <a16:rowId xmlns:a16="http://schemas.microsoft.com/office/drawing/2014/main" xmlns="" val="2634002395"/>
                  </a:ext>
                </a:extLst>
              </a:tr>
              <a:tr h="381393">
                <a:tc>
                  <a:txBody>
                    <a:bodyPr/>
                    <a:lstStyle/>
                    <a:p>
                      <a:r>
                        <a:rPr lang="en-GB" sz="1200" baseline="0" dirty="0" smtClean="0">
                          <a:latin typeface="Times New Roman" panose="02020603050405020304" pitchFamily="18" charset="0"/>
                          <a:cs typeface="Times New Roman" panose="02020603050405020304" pitchFamily="18" charset="0"/>
                        </a:rPr>
                        <a:t>Equipment's </a:t>
                      </a:r>
                      <a:endParaRPr lang="en-GB" sz="1200" dirty="0">
                        <a:latin typeface="Times New Roman" panose="02020603050405020304" pitchFamily="18" charset="0"/>
                        <a:cs typeface="Times New Roman" panose="02020603050405020304" pitchFamily="18" charset="0"/>
                      </a:endParaRPr>
                    </a:p>
                  </a:txBody>
                  <a:tcPr/>
                </a:tc>
                <a:tc>
                  <a:txBody>
                    <a:bodyPr/>
                    <a:lstStyle/>
                    <a:p>
                      <a:r>
                        <a:rPr lang="en-GB" sz="1200" dirty="0" smtClean="0">
                          <a:latin typeface="Times New Roman" panose="02020603050405020304" pitchFamily="18" charset="0"/>
                          <a:cs typeface="Times New Roman" panose="02020603050405020304" pitchFamily="18" charset="0"/>
                        </a:rPr>
                        <a:t>10000</a:t>
                      </a:r>
                      <a:endParaRPr lang="en-GB" sz="1200" dirty="0">
                        <a:latin typeface="Times New Roman" panose="02020603050405020304" pitchFamily="18" charset="0"/>
                        <a:cs typeface="Times New Roman" panose="02020603050405020304" pitchFamily="18" charset="0"/>
                      </a:endParaRPr>
                    </a:p>
                  </a:txBody>
                  <a:tcPr/>
                </a:tc>
                <a:extLst>
                  <a:ext uri="{0D108BD9-81ED-4DB2-BD59-A6C34878D82A}">
                    <a16:rowId xmlns:a16="http://schemas.microsoft.com/office/drawing/2014/main" xmlns="" val="3334742813"/>
                  </a:ext>
                </a:extLst>
              </a:tr>
              <a:tr h="381393">
                <a:tc>
                  <a:txBody>
                    <a:bodyPr/>
                    <a:lstStyle/>
                    <a:p>
                      <a:r>
                        <a:rPr lang="en-GB" sz="1200" dirty="0" smtClean="0">
                          <a:latin typeface="Times New Roman" panose="02020603050405020304" pitchFamily="18" charset="0"/>
                          <a:cs typeface="Times New Roman" panose="02020603050405020304" pitchFamily="18" charset="0"/>
                        </a:rPr>
                        <a:t>Advertisement </a:t>
                      </a:r>
                      <a:endParaRPr lang="en-GB" sz="1200" dirty="0">
                        <a:latin typeface="Times New Roman" panose="02020603050405020304" pitchFamily="18" charset="0"/>
                        <a:cs typeface="Times New Roman" panose="02020603050405020304" pitchFamily="18" charset="0"/>
                      </a:endParaRPr>
                    </a:p>
                  </a:txBody>
                  <a:tcPr/>
                </a:tc>
                <a:tc>
                  <a:txBody>
                    <a:bodyPr/>
                    <a:lstStyle/>
                    <a:p>
                      <a:r>
                        <a:rPr lang="en-GB" sz="1200" dirty="0" smtClean="0">
                          <a:latin typeface="Times New Roman" panose="02020603050405020304" pitchFamily="18" charset="0"/>
                          <a:cs typeface="Times New Roman" panose="02020603050405020304" pitchFamily="18" charset="0"/>
                        </a:rPr>
                        <a:t>8000</a:t>
                      </a:r>
                      <a:endParaRPr lang="en-GB" sz="1200" dirty="0">
                        <a:latin typeface="Times New Roman" panose="02020603050405020304" pitchFamily="18" charset="0"/>
                        <a:cs typeface="Times New Roman" panose="02020603050405020304" pitchFamily="18" charset="0"/>
                      </a:endParaRPr>
                    </a:p>
                  </a:txBody>
                  <a:tcPr/>
                </a:tc>
                <a:extLst>
                  <a:ext uri="{0D108BD9-81ED-4DB2-BD59-A6C34878D82A}">
                    <a16:rowId xmlns:a16="http://schemas.microsoft.com/office/drawing/2014/main" xmlns="" val="2340320690"/>
                  </a:ext>
                </a:extLst>
              </a:tr>
              <a:tr h="381393">
                <a:tc>
                  <a:txBody>
                    <a:bodyPr/>
                    <a:lstStyle/>
                    <a:p>
                      <a:r>
                        <a:rPr lang="en-GB" sz="1200" dirty="0" smtClean="0">
                          <a:latin typeface="Times New Roman" panose="02020603050405020304" pitchFamily="18" charset="0"/>
                          <a:cs typeface="Times New Roman" panose="02020603050405020304" pitchFamily="18" charset="0"/>
                        </a:rPr>
                        <a:t>Fees for Speaker and Logistics </a:t>
                      </a:r>
                      <a:endParaRPr lang="en-GB" sz="1200" dirty="0">
                        <a:latin typeface="Times New Roman" panose="02020603050405020304" pitchFamily="18" charset="0"/>
                        <a:cs typeface="Times New Roman" panose="02020603050405020304" pitchFamily="18" charset="0"/>
                      </a:endParaRPr>
                    </a:p>
                  </a:txBody>
                  <a:tcPr/>
                </a:tc>
                <a:tc>
                  <a:txBody>
                    <a:bodyPr/>
                    <a:lstStyle/>
                    <a:p>
                      <a:r>
                        <a:rPr lang="en-GB" sz="1200" dirty="0" smtClean="0">
                          <a:latin typeface="Times New Roman" panose="02020603050405020304" pitchFamily="18" charset="0"/>
                          <a:cs typeface="Times New Roman" panose="02020603050405020304" pitchFamily="18" charset="0"/>
                        </a:rPr>
                        <a:t>12000</a:t>
                      </a:r>
                      <a:endParaRPr lang="en-GB" sz="1200" dirty="0">
                        <a:latin typeface="Times New Roman" panose="02020603050405020304" pitchFamily="18" charset="0"/>
                        <a:cs typeface="Times New Roman" panose="02020603050405020304" pitchFamily="18" charset="0"/>
                      </a:endParaRPr>
                    </a:p>
                  </a:txBody>
                  <a:tcPr/>
                </a:tc>
                <a:extLst>
                  <a:ext uri="{0D108BD9-81ED-4DB2-BD59-A6C34878D82A}">
                    <a16:rowId xmlns:a16="http://schemas.microsoft.com/office/drawing/2014/main" xmlns="" val="4144422316"/>
                  </a:ext>
                </a:extLst>
              </a:tr>
              <a:tr h="381393">
                <a:tc>
                  <a:txBody>
                    <a:bodyPr/>
                    <a:lstStyle/>
                    <a:p>
                      <a:r>
                        <a:rPr lang="en-GB" sz="1200" dirty="0" smtClean="0">
                          <a:latin typeface="Times New Roman" panose="02020603050405020304" pitchFamily="18" charset="0"/>
                          <a:cs typeface="Times New Roman" panose="02020603050405020304" pitchFamily="18" charset="0"/>
                        </a:rPr>
                        <a:t>Staffing</a:t>
                      </a:r>
                      <a:endParaRPr lang="en-GB" sz="1200" dirty="0">
                        <a:latin typeface="Times New Roman" panose="02020603050405020304" pitchFamily="18" charset="0"/>
                        <a:cs typeface="Times New Roman" panose="02020603050405020304" pitchFamily="18" charset="0"/>
                      </a:endParaRPr>
                    </a:p>
                  </a:txBody>
                  <a:tcPr/>
                </a:tc>
                <a:tc>
                  <a:txBody>
                    <a:bodyPr/>
                    <a:lstStyle/>
                    <a:p>
                      <a:r>
                        <a:rPr lang="en-GB" sz="1200" dirty="0" smtClean="0">
                          <a:latin typeface="Times New Roman" panose="02020603050405020304" pitchFamily="18" charset="0"/>
                          <a:cs typeface="Times New Roman" panose="02020603050405020304" pitchFamily="18" charset="0"/>
                        </a:rPr>
                        <a:t>5000</a:t>
                      </a:r>
                      <a:endParaRPr lang="en-GB" sz="1200" dirty="0">
                        <a:latin typeface="Times New Roman" panose="02020603050405020304" pitchFamily="18" charset="0"/>
                        <a:cs typeface="Times New Roman" panose="02020603050405020304" pitchFamily="18" charset="0"/>
                      </a:endParaRPr>
                    </a:p>
                  </a:txBody>
                  <a:tcPr/>
                </a:tc>
                <a:extLst>
                  <a:ext uri="{0D108BD9-81ED-4DB2-BD59-A6C34878D82A}">
                    <a16:rowId xmlns:a16="http://schemas.microsoft.com/office/drawing/2014/main" xmlns="" val="2748733327"/>
                  </a:ext>
                </a:extLst>
              </a:tr>
              <a:tr h="381393">
                <a:tc>
                  <a:txBody>
                    <a:bodyPr/>
                    <a:lstStyle/>
                    <a:p>
                      <a:r>
                        <a:rPr lang="en-GB" sz="1200" dirty="0" smtClean="0">
                          <a:latin typeface="Times New Roman" panose="02020603050405020304" pitchFamily="18" charset="0"/>
                          <a:cs typeface="Times New Roman" panose="02020603050405020304" pitchFamily="18" charset="0"/>
                        </a:rPr>
                        <a:t>Miscellaneous Expenses</a:t>
                      </a:r>
                      <a:endParaRPr lang="en-GB" sz="1200" dirty="0">
                        <a:latin typeface="Times New Roman" panose="02020603050405020304" pitchFamily="18" charset="0"/>
                        <a:cs typeface="Times New Roman" panose="02020603050405020304" pitchFamily="18" charset="0"/>
                      </a:endParaRPr>
                    </a:p>
                  </a:txBody>
                  <a:tcPr/>
                </a:tc>
                <a:tc>
                  <a:txBody>
                    <a:bodyPr/>
                    <a:lstStyle/>
                    <a:p>
                      <a:r>
                        <a:rPr lang="en-GB" sz="1200" dirty="0" smtClean="0">
                          <a:latin typeface="Times New Roman" panose="02020603050405020304" pitchFamily="18" charset="0"/>
                          <a:cs typeface="Times New Roman" panose="02020603050405020304" pitchFamily="18" charset="0"/>
                        </a:rPr>
                        <a:t>5000</a:t>
                      </a:r>
                      <a:endParaRPr lang="en-GB" sz="1200" dirty="0">
                        <a:latin typeface="Times New Roman" panose="02020603050405020304" pitchFamily="18" charset="0"/>
                        <a:cs typeface="Times New Roman" panose="02020603050405020304" pitchFamily="18" charset="0"/>
                      </a:endParaRPr>
                    </a:p>
                  </a:txBody>
                  <a:tcPr/>
                </a:tc>
                <a:extLst>
                  <a:ext uri="{0D108BD9-81ED-4DB2-BD59-A6C34878D82A}">
                    <a16:rowId xmlns:a16="http://schemas.microsoft.com/office/drawing/2014/main" xmlns="" val="211896836"/>
                  </a:ext>
                </a:extLst>
              </a:tr>
            </a:tbl>
          </a:graphicData>
        </a:graphic>
      </p:graphicFrame>
      <p:sp>
        <p:nvSpPr>
          <p:cNvPr id="7" name="Rectangle 1"/>
          <p:cNvSpPr>
            <a:spLocks noChangeArrowheads="1"/>
          </p:cNvSpPr>
          <p:nvPr/>
        </p:nvSpPr>
        <p:spPr bwMode="auto">
          <a:xfrm>
            <a:off x="91440" y="4225066"/>
            <a:ext cx="12009120" cy="470898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marL="0" marR="0" lvl="0" indent="0" algn="just" defTabSz="914400" rtl="0" eaLnBrk="0" fontAlgn="base" latinLnBrk="0" hangingPunct="0">
              <a:spcBef>
                <a:spcPct val="0"/>
              </a:spcBef>
              <a:spcAft>
                <a:spcPct val="0"/>
              </a:spcAft>
              <a:buClrTx/>
              <a:buSzTx/>
              <a:buFontTx/>
              <a:buNone/>
              <a:tabLst/>
            </a:pPr>
            <a:r>
              <a:rPr kumimoji="0" lang="en-US" altLang="en-US" sz="1200" b="1" i="0" u="none" strike="noStrike" cap="none" normalizeH="0" baseline="0" dirty="0" smtClean="0">
                <a:ln>
                  <a:noFill/>
                </a:ln>
                <a:solidFill>
                  <a:schemeClr val="tx1"/>
                </a:solidFill>
                <a:effectLst/>
                <a:latin typeface="Times New Roman" panose="02020603050405020304" pitchFamily="18" charset="0"/>
                <a:cs typeface="Times New Roman" panose="02020603050405020304" pitchFamily="18" charset="0"/>
              </a:rPr>
              <a:t>Sources of The Revenue:</a:t>
            </a:r>
          </a:p>
          <a:p>
            <a:pPr marL="0" marR="0" lvl="0" indent="0" algn="just" defTabSz="914400" rtl="0" eaLnBrk="0" fontAlgn="base" latinLnBrk="0" hangingPunct="0">
              <a:spcBef>
                <a:spcPct val="0"/>
              </a:spcBef>
              <a:spcAft>
                <a:spcPct val="0"/>
              </a:spcAft>
              <a:buClrTx/>
              <a:buSzTx/>
              <a:buFontTx/>
              <a:buNone/>
              <a:tabLst/>
            </a:pPr>
            <a:r>
              <a:rPr kumimoji="0" lang="en-US" altLang="en-US" sz="1200" b="0" i="0" u="none" strike="noStrike" cap="none" normalizeH="0" baseline="0" dirty="0" smtClean="0">
                <a:ln>
                  <a:noFill/>
                </a:ln>
                <a:solidFill>
                  <a:schemeClr val="tx1"/>
                </a:solidFill>
                <a:effectLst/>
                <a:latin typeface="Times New Roman" panose="02020603050405020304" pitchFamily="18" charset="0"/>
                <a:cs typeface="Times New Roman" panose="02020603050405020304" pitchFamily="18" charset="0"/>
              </a:rPr>
              <a:t>The expected £100,000 in income comes from:</a:t>
            </a:r>
          </a:p>
          <a:p>
            <a:pPr lvl="0" algn="just" eaLnBrk="0" fontAlgn="base" hangingPunct="0">
              <a:spcBef>
                <a:spcPct val="0"/>
              </a:spcBef>
              <a:spcAft>
                <a:spcPct val="0"/>
              </a:spcAft>
            </a:pPr>
            <a:r>
              <a:rPr lang="en-GB" altLang="en-US" sz="1200" dirty="0">
                <a:latin typeface="Times New Roman" panose="02020603050405020304" pitchFamily="18" charset="0"/>
                <a:cs typeface="Times New Roman" panose="02020603050405020304" pitchFamily="18" charset="0"/>
              </a:rPr>
              <a:t> Sales of Tickets </a:t>
            </a:r>
            <a:r>
              <a:rPr lang="en-GB" altLang="en-US" sz="1200" dirty="0" smtClean="0">
                <a:latin typeface="Times New Roman" panose="02020603050405020304" pitchFamily="18" charset="0"/>
                <a:cs typeface="Times New Roman" panose="02020603050405020304" pitchFamily="18" charset="0"/>
              </a:rPr>
              <a:t>totalled </a:t>
            </a:r>
            <a:r>
              <a:rPr lang="en-GB" altLang="en-US" sz="1200" dirty="0">
                <a:latin typeface="Times New Roman" panose="02020603050405020304" pitchFamily="18" charset="0"/>
                <a:cs typeface="Times New Roman" panose="02020603050405020304" pitchFamily="18" charset="0"/>
              </a:rPr>
              <a:t>£60,000 (500 tickets at £120 each).</a:t>
            </a:r>
          </a:p>
          <a:p>
            <a:pPr lvl="0" algn="just" eaLnBrk="0" fontAlgn="base" hangingPunct="0">
              <a:spcBef>
                <a:spcPct val="0"/>
              </a:spcBef>
              <a:spcAft>
                <a:spcPct val="0"/>
              </a:spcAft>
            </a:pPr>
            <a:r>
              <a:rPr lang="en-GB" altLang="en-US" sz="1200" dirty="0">
                <a:latin typeface="Times New Roman" panose="02020603050405020304" pitchFamily="18" charset="0"/>
                <a:cs typeface="Times New Roman" panose="02020603050405020304" pitchFamily="18" charset="0"/>
              </a:rPr>
              <a:t>Corporate partners sponsored £25,000 in total.</a:t>
            </a:r>
          </a:p>
          <a:p>
            <a:pPr algn="just" eaLnBrk="0" fontAlgn="base" hangingPunct="0">
              <a:spcBef>
                <a:spcPct val="0"/>
              </a:spcBef>
              <a:spcAft>
                <a:spcPct val="0"/>
              </a:spcAft>
            </a:pPr>
            <a:r>
              <a:rPr lang="en-GB" altLang="en-US" sz="1200" dirty="0">
                <a:latin typeface="Times New Roman" panose="02020603050405020304" pitchFamily="18" charset="0"/>
                <a:cs typeface="Times New Roman" panose="02020603050405020304" pitchFamily="18" charset="0"/>
              </a:rPr>
              <a:t>Exhibitor fees are £15,000 from vendor booth sales</a:t>
            </a:r>
            <a:r>
              <a:rPr lang="en-GB" altLang="en-US" sz="1200" dirty="0" smtClean="0">
                <a:latin typeface="Times New Roman" panose="02020603050405020304" pitchFamily="18" charset="0"/>
                <a:cs typeface="Times New Roman" panose="02020603050405020304" pitchFamily="18" charset="0"/>
              </a:rPr>
              <a:t>.</a:t>
            </a:r>
            <a:endParaRPr lang="en-US" altLang="en-US" sz="1200" b="1" dirty="0" smtClean="0">
              <a:latin typeface="Times New Roman" panose="02020603050405020304" pitchFamily="18" charset="0"/>
              <a:cs typeface="Times New Roman" panose="02020603050405020304" pitchFamily="18" charset="0"/>
            </a:endParaRPr>
          </a:p>
          <a:p>
            <a:pPr algn="just" eaLnBrk="0" fontAlgn="base" hangingPunct="0">
              <a:spcBef>
                <a:spcPct val="0"/>
              </a:spcBef>
              <a:spcAft>
                <a:spcPct val="0"/>
              </a:spcAft>
            </a:pPr>
            <a:r>
              <a:rPr lang="en-US" altLang="en-US" sz="1200" b="1" dirty="0" smtClean="0">
                <a:latin typeface="Times New Roman" panose="02020603050405020304" pitchFamily="18" charset="0"/>
                <a:cs typeface="Times New Roman" panose="02020603050405020304" pitchFamily="18" charset="0"/>
              </a:rPr>
              <a:t>Profitability</a:t>
            </a:r>
            <a:r>
              <a:rPr lang="en-US" altLang="en-US" sz="1200" b="1" dirty="0">
                <a:latin typeface="Times New Roman" panose="02020603050405020304" pitchFamily="18" charset="0"/>
                <a:cs typeface="Times New Roman" panose="02020603050405020304" pitchFamily="18" charset="0"/>
              </a:rPr>
              <a:t>: </a:t>
            </a:r>
            <a:endParaRPr lang="en-GB" altLang="en-US" sz="1200" dirty="0" smtClean="0">
              <a:latin typeface="Times New Roman" panose="02020603050405020304" pitchFamily="18" charset="0"/>
              <a:cs typeface="Times New Roman" panose="02020603050405020304" pitchFamily="18" charset="0"/>
            </a:endParaRPr>
          </a:p>
          <a:p>
            <a:pPr lvl="0" algn="just" eaLnBrk="0" fontAlgn="base" hangingPunct="0">
              <a:spcBef>
                <a:spcPct val="0"/>
              </a:spcBef>
              <a:spcAft>
                <a:spcPct val="0"/>
              </a:spcAft>
            </a:pPr>
            <a:r>
              <a:rPr lang="en-GB" altLang="en-US" sz="1200" dirty="0" smtClean="0">
                <a:latin typeface="Times New Roman" panose="02020603050405020304" pitchFamily="18" charset="0"/>
                <a:cs typeface="Times New Roman" panose="02020603050405020304" pitchFamily="18" charset="0"/>
              </a:rPr>
              <a:t>Profit </a:t>
            </a:r>
            <a:r>
              <a:rPr lang="en-GB" altLang="en-US" sz="1200" dirty="0">
                <a:latin typeface="Times New Roman" panose="02020603050405020304" pitchFamily="18" charset="0"/>
                <a:cs typeface="Times New Roman" panose="02020603050405020304" pitchFamily="18" charset="0"/>
              </a:rPr>
              <a:t>Margin: £25,000</a:t>
            </a:r>
          </a:p>
          <a:p>
            <a:pPr lvl="0" algn="just" eaLnBrk="0" fontAlgn="base" hangingPunct="0">
              <a:spcBef>
                <a:spcPct val="0"/>
              </a:spcBef>
              <a:spcAft>
                <a:spcPct val="0"/>
              </a:spcAft>
            </a:pPr>
            <a:r>
              <a:rPr lang="en-GB" altLang="en-US" sz="1200" dirty="0">
                <a:latin typeface="Times New Roman" panose="02020603050405020304" pitchFamily="18" charset="0"/>
                <a:cs typeface="Times New Roman" panose="02020603050405020304" pitchFamily="18" charset="0"/>
              </a:rPr>
              <a:t>Event structures provide financial protection while remaining distinct from both income and loss control duties.</a:t>
            </a:r>
          </a:p>
          <a:p>
            <a:pPr lvl="0" algn="just" eaLnBrk="0" fontAlgn="base" hangingPunct="0">
              <a:spcBef>
                <a:spcPct val="0"/>
              </a:spcBef>
              <a:spcAft>
                <a:spcPct val="0"/>
              </a:spcAft>
            </a:pPr>
            <a:r>
              <a:rPr lang="en-GB" altLang="en-US" sz="1200" b="1" dirty="0" smtClean="0">
                <a:latin typeface="Times New Roman" panose="02020603050405020304" pitchFamily="18" charset="0"/>
                <a:cs typeface="Times New Roman" panose="02020603050405020304" pitchFamily="18" charset="0"/>
              </a:rPr>
              <a:t>Policies To Maximize Revenue:</a:t>
            </a:r>
          </a:p>
          <a:p>
            <a:pPr lvl="0" algn="just" eaLnBrk="0" fontAlgn="base" hangingPunct="0">
              <a:spcBef>
                <a:spcPct val="0"/>
              </a:spcBef>
              <a:spcAft>
                <a:spcPct val="0"/>
              </a:spcAft>
            </a:pPr>
            <a:r>
              <a:rPr lang="en-GB" altLang="en-US" sz="1200" dirty="0" smtClean="0">
                <a:latin typeface="Times New Roman" panose="02020603050405020304" pitchFamily="18" charset="0"/>
                <a:cs typeface="Times New Roman" panose="02020603050405020304" pitchFamily="18" charset="0"/>
              </a:rPr>
              <a:t>Tickets </a:t>
            </a:r>
            <a:r>
              <a:rPr lang="en-GB" altLang="en-US" sz="1200" dirty="0">
                <a:latin typeface="Times New Roman" panose="02020603050405020304" pitchFamily="18" charset="0"/>
                <a:cs typeface="Times New Roman" panose="02020603050405020304" pitchFamily="18" charset="0"/>
              </a:rPr>
              <a:t>should come with two options: early discounts for individuals who purchase early in advance and batch discounts for groups who buy together before the event.</a:t>
            </a:r>
          </a:p>
          <a:p>
            <a:pPr lvl="0" algn="just" eaLnBrk="0" fontAlgn="base" hangingPunct="0">
              <a:spcBef>
                <a:spcPct val="0"/>
              </a:spcBef>
              <a:spcAft>
                <a:spcPct val="0"/>
              </a:spcAft>
            </a:pPr>
            <a:r>
              <a:rPr lang="en-GB" altLang="en-US" sz="1200" dirty="0">
                <a:latin typeface="Times New Roman" panose="02020603050405020304" pitchFamily="18" charset="0"/>
                <a:cs typeface="Times New Roman" panose="02020603050405020304" pitchFamily="18" charset="0"/>
              </a:rPr>
              <a:t>Your sponsorship program should feature packages named Gold Silver and Bronze.</a:t>
            </a:r>
          </a:p>
          <a:p>
            <a:pPr lvl="0" algn="just" eaLnBrk="0" fontAlgn="base" hangingPunct="0">
              <a:spcBef>
                <a:spcPct val="0"/>
              </a:spcBef>
              <a:spcAft>
                <a:spcPct val="0"/>
              </a:spcAft>
            </a:pPr>
            <a:r>
              <a:rPr lang="en-GB" altLang="en-US" sz="1200" dirty="0">
                <a:latin typeface="Times New Roman" panose="02020603050405020304" pitchFamily="18" charset="0"/>
                <a:cs typeface="Times New Roman" panose="02020603050405020304" pitchFamily="18" charset="0"/>
              </a:rPr>
              <a:t>Exhibitors will become interested through clear demonstrations of networking capacity and promotional features.</a:t>
            </a:r>
          </a:p>
          <a:p>
            <a:pPr marL="0" marR="0" lvl="0" indent="0" algn="just" defTabSz="914400" rtl="0" eaLnBrk="0" fontAlgn="base" latinLnBrk="0" hangingPunct="0">
              <a:spcBef>
                <a:spcPct val="0"/>
              </a:spcBef>
              <a:spcAft>
                <a:spcPct val="0"/>
              </a:spcAft>
              <a:buClrTx/>
              <a:buSzTx/>
              <a:buFontTx/>
              <a:buNone/>
              <a:tabLst/>
            </a:pPr>
            <a:endParaRPr lang="en-US" altLang="en-US" sz="1200" dirty="0">
              <a:latin typeface="Times New Roman" panose="02020603050405020304" pitchFamily="18" charset="0"/>
              <a:cs typeface="Times New Roman" panose="02020603050405020304" pitchFamily="18" charset="0"/>
            </a:endParaRPr>
          </a:p>
          <a:p>
            <a:pPr marL="0" marR="0" lvl="0" indent="0" algn="just" defTabSz="914400" rtl="0" eaLnBrk="0" fontAlgn="base" latinLnBrk="0" hangingPunct="0">
              <a:spcBef>
                <a:spcPct val="0"/>
              </a:spcBef>
              <a:spcAft>
                <a:spcPct val="0"/>
              </a:spcAft>
              <a:buClrTx/>
              <a:buSzTx/>
              <a:buFontTx/>
              <a:buNone/>
              <a:tabLst/>
            </a:pPr>
            <a:endParaRPr kumimoji="0" lang="en-US" altLang="en-US" sz="1200" b="0" i="0" u="none" strike="noStrike" cap="none" normalizeH="0" baseline="0" dirty="0" smtClean="0">
              <a:ln>
                <a:noFill/>
              </a:ln>
              <a:solidFill>
                <a:schemeClr val="tx1"/>
              </a:solidFill>
              <a:effectLst/>
              <a:latin typeface="Times New Roman" panose="02020603050405020304" pitchFamily="18" charset="0"/>
              <a:cs typeface="Times New Roman" panose="02020603050405020304" pitchFamily="18" charset="0"/>
            </a:endParaRPr>
          </a:p>
          <a:p>
            <a:pPr marL="0" marR="0" lvl="0" indent="0" algn="just" defTabSz="914400" rtl="0" eaLnBrk="0" fontAlgn="base" latinLnBrk="0" hangingPunct="0">
              <a:spcBef>
                <a:spcPct val="0"/>
              </a:spcBef>
              <a:spcAft>
                <a:spcPct val="0"/>
              </a:spcAft>
              <a:buClrTx/>
              <a:buSzTx/>
              <a:buFontTx/>
              <a:buNone/>
              <a:tabLst/>
            </a:pPr>
            <a:endParaRPr lang="en-US" altLang="en-US" sz="1200" dirty="0">
              <a:latin typeface="Times New Roman" panose="02020603050405020304" pitchFamily="18" charset="0"/>
              <a:cs typeface="Times New Roman" panose="02020603050405020304" pitchFamily="18" charset="0"/>
            </a:endParaRPr>
          </a:p>
          <a:p>
            <a:pPr marL="0" marR="0" lvl="0" indent="0" algn="just" defTabSz="914400" rtl="0" eaLnBrk="0" fontAlgn="base" latinLnBrk="0" hangingPunct="0">
              <a:spcBef>
                <a:spcPct val="0"/>
              </a:spcBef>
              <a:spcAft>
                <a:spcPct val="0"/>
              </a:spcAft>
              <a:buClrTx/>
              <a:buSzTx/>
              <a:buFontTx/>
              <a:buNone/>
              <a:tabLst/>
            </a:pPr>
            <a:endParaRPr kumimoji="0" lang="en-US" altLang="en-US" sz="1200" b="0" i="0" u="none" strike="noStrike" cap="none" normalizeH="0" baseline="0" dirty="0" smtClean="0">
              <a:ln>
                <a:noFill/>
              </a:ln>
              <a:solidFill>
                <a:schemeClr val="tx1"/>
              </a:solidFill>
              <a:effectLst/>
              <a:latin typeface="Times New Roman" panose="02020603050405020304" pitchFamily="18" charset="0"/>
              <a:cs typeface="Times New Roman" panose="02020603050405020304" pitchFamily="18" charset="0"/>
            </a:endParaRPr>
          </a:p>
          <a:p>
            <a:pPr marL="0" marR="0" lvl="0" indent="0" algn="l" defTabSz="914400" rtl="0" eaLnBrk="0" fontAlgn="base" latinLnBrk="0" hangingPunct="0">
              <a:spcBef>
                <a:spcPct val="0"/>
              </a:spcBef>
              <a:spcAft>
                <a:spcPct val="0"/>
              </a:spcAft>
              <a:buClrTx/>
              <a:buSzTx/>
              <a:buFontTx/>
              <a:buNone/>
              <a:tabLst/>
            </a:pPr>
            <a:endParaRPr lang="en-US" altLang="en-US" sz="1200" dirty="0">
              <a:latin typeface="Times New Roman" panose="02020603050405020304" pitchFamily="18" charset="0"/>
              <a:cs typeface="Times New Roman" panose="02020603050405020304" pitchFamily="18" charset="0"/>
            </a:endParaRPr>
          </a:p>
          <a:p>
            <a:pPr marL="0" marR="0" lvl="0" indent="0" algn="l" defTabSz="914400" rtl="0" eaLnBrk="0" fontAlgn="base" latinLnBrk="0" hangingPunct="0">
              <a:spcBef>
                <a:spcPct val="0"/>
              </a:spcBef>
              <a:spcAft>
                <a:spcPct val="0"/>
              </a:spcAft>
              <a:buClrTx/>
              <a:buSzTx/>
              <a:buFontTx/>
              <a:buNone/>
              <a:tabLst/>
            </a:pPr>
            <a:endParaRPr kumimoji="0" lang="en-US" altLang="en-US" sz="1200" b="0" i="0" u="none" strike="noStrike" cap="none" normalizeH="0" baseline="0" dirty="0" smtClean="0">
              <a:ln>
                <a:noFill/>
              </a:ln>
              <a:solidFill>
                <a:schemeClr val="tx1"/>
              </a:solidFill>
              <a:effectLst/>
              <a:latin typeface="Times New Roman" panose="02020603050405020304" pitchFamily="18" charset="0"/>
              <a:cs typeface="Times New Roman" panose="02020603050405020304" pitchFamily="18" charset="0"/>
            </a:endParaRPr>
          </a:p>
          <a:p>
            <a:pPr marL="0" marR="0" lvl="0" indent="0" algn="l" defTabSz="914400" rtl="0" eaLnBrk="0" fontAlgn="base" latinLnBrk="0" hangingPunct="0">
              <a:spcBef>
                <a:spcPct val="0"/>
              </a:spcBef>
              <a:spcAft>
                <a:spcPct val="0"/>
              </a:spcAft>
              <a:buClrTx/>
              <a:buSzTx/>
              <a:buFontTx/>
              <a:buNone/>
              <a:tabLst/>
            </a:pPr>
            <a:endParaRPr lang="en-US" altLang="en-US" sz="1200" dirty="0">
              <a:latin typeface="Times New Roman" panose="02020603050405020304" pitchFamily="18" charset="0"/>
              <a:cs typeface="Times New Roman" panose="02020603050405020304" pitchFamily="18" charset="0"/>
            </a:endParaRPr>
          </a:p>
          <a:p>
            <a:pPr marL="0" marR="0" lvl="0" indent="0" algn="l" defTabSz="914400" rtl="0" eaLnBrk="0" fontAlgn="base" latinLnBrk="0" hangingPunct="0">
              <a:spcBef>
                <a:spcPct val="0"/>
              </a:spcBef>
              <a:spcAft>
                <a:spcPct val="0"/>
              </a:spcAft>
              <a:buClrTx/>
              <a:buSzTx/>
              <a:buFontTx/>
              <a:buNone/>
              <a:tabLst/>
            </a:pPr>
            <a:endParaRPr kumimoji="0" lang="en-US" altLang="en-US" sz="1200" b="0" i="0" u="none" strike="noStrike" cap="none" normalizeH="0" baseline="0" dirty="0" smtClean="0">
              <a:ln>
                <a:noFill/>
              </a:ln>
              <a:solidFill>
                <a:schemeClr val="tx1"/>
              </a:solidFill>
              <a:effectLst/>
              <a:latin typeface="Times New Roman" panose="02020603050405020304" pitchFamily="18" charset="0"/>
              <a:cs typeface="Times New Roman" panose="02020603050405020304" pitchFamily="18" charset="0"/>
            </a:endParaRPr>
          </a:p>
          <a:p>
            <a:pPr marL="0" marR="0" lvl="0" indent="0" algn="l" defTabSz="914400" rtl="0" eaLnBrk="0" fontAlgn="base" latinLnBrk="0" hangingPunct="0">
              <a:spcBef>
                <a:spcPct val="0"/>
              </a:spcBef>
              <a:spcAft>
                <a:spcPct val="0"/>
              </a:spcAft>
              <a:buClrTx/>
              <a:buSzTx/>
              <a:buFontTx/>
              <a:buNone/>
              <a:tabLst/>
            </a:pPr>
            <a:endParaRPr lang="en-US" altLang="en-US" sz="1200" dirty="0">
              <a:latin typeface="Times New Roman" panose="02020603050405020304" pitchFamily="18" charset="0"/>
              <a:cs typeface="Times New Roman" panose="02020603050405020304" pitchFamily="18" charset="0"/>
            </a:endParaRPr>
          </a:p>
          <a:p>
            <a:pPr marL="0" marR="0" lvl="0" indent="0" algn="l" defTabSz="914400" rtl="0" eaLnBrk="0" fontAlgn="base" latinLnBrk="0" hangingPunct="0">
              <a:spcBef>
                <a:spcPct val="0"/>
              </a:spcBef>
              <a:spcAft>
                <a:spcPct val="0"/>
              </a:spcAft>
              <a:buClrTx/>
              <a:buSzTx/>
              <a:buFontTx/>
              <a:buNone/>
              <a:tabLst/>
            </a:pPr>
            <a:endParaRPr kumimoji="0" lang="en-US" altLang="en-US" sz="1200" b="0" i="0" u="none" strike="noStrike" cap="none" normalizeH="0" baseline="0" dirty="0" smtClean="0">
              <a:ln>
                <a:noFill/>
              </a:ln>
              <a:solidFill>
                <a:schemeClr val="tx1"/>
              </a:solidFill>
              <a:effectLst/>
              <a:latin typeface="Times New Roman" panose="02020603050405020304" pitchFamily="18" charset="0"/>
              <a:cs typeface="Times New Roman" panose="02020603050405020304" pitchFamily="18" charset="0"/>
            </a:endParaRPr>
          </a:p>
          <a:p>
            <a:pPr marL="0" marR="0" lvl="0" indent="0" algn="l" defTabSz="914400" rtl="0" eaLnBrk="0" fontAlgn="base" latinLnBrk="0" hangingPunct="0">
              <a:spcBef>
                <a:spcPct val="0"/>
              </a:spcBef>
              <a:spcAft>
                <a:spcPct val="0"/>
              </a:spcAft>
              <a:buClrTx/>
              <a:buSzTx/>
              <a:buFontTx/>
              <a:buNone/>
              <a:tabLst/>
            </a:pPr>
            <a:endParaRPr lang="en-US" altLang="en-US" sz="1200" dirty="0">
              <a:latin typeface="Times New Roman" panose="02020603050405020304" pitchFamily="18" charset="0"/>
              <a:cs typeface="Times New Roman" panose="02020603050405020304" pitchFamily="18" charset="0"/>
            </a:endParaRPr>
          </a:p>
          <a:p>
            <a:pPr marL="0" marR="0" lvl="0" indent="0" algn="l" defTabSz="914400" rtl="0" eaLnBrk="0" fontAlgn="base" latinLnBrk="0" hangingPunct="0">
              <a:spcBef>
                <a:spcPct val="0"/>
              </a:spcBef>
              <a:spcAft>
                <a:spcPct val="0"/>
              </a:spcAft>
              <a:buClrTx/>
              <a:buSzTx/>
              <a:buFontTx/>
              <a:buNone/>
              <a:tabLst/>
            </a:pPr>
            <a:endParaRPr kumimoji="0" lang="en-US" altLang="en-US" sz="1200" b="0" i="0" u="none" strike="noStrike" cap="none" normalizeH="0" baseline="0" dirty="0" smtClean="0">
              <a:ln>
                <a:noFill/>
              </a:ln>
              <a:solidFill>
                <a:schemeClr val="tx1"/>
              </a:solidFill>
              <a:effectLst/>
              <a:latin typeface="Times New Roman" panose="02020603050405020304" pitchFamily="18" charset="0"/>
              <a:cs typeface="Times New Roman" panose="02020603050405020304" pitchFamily="18" charset="0"/>
            </a:endParaRPr>
          </a:p>
          <a:p>
            <a:pPr marL="0" marR="0" lvl="0" indent="0" algn="l" defTabSz="914400" rtl="0" eaLnBrk="0" fontAlgn="base" latinLnBrk="0" hangingPunct="0">
              <a:spcBef>
                <a:spcPct val="0"/>
              </a:spcBef>
              <a:spcAft>
                <a:spcPct val="0"/>
              </a:spcAft>
              <a:buClrTx/>
              <a:buSzTx/>
              <a:buFontTx/>
              <a:buNone/>
              <a:tabLst/>
            </a:pPr>
            <a:endParaRPr kumimoji="0" lang="en-US" altLang="en-US" sz="1200" b="0" i="0" u="none" strike="noStrike" cap="none" normalizeH="0" baseline="0" dirty="0" smtClean="0">
              <a:ln>
                <a:noFill/>
              </a:ln>
              <a:solidFill>
                <a:schemeClr val="tx1"/>
              </a:solidFill>
              <a:effectLst/>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41116214"/>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0" y="0"/>
            <a:ext cx="12192000" cy="6858000"/>
          </a:xfrm>
        </p:spPr>
        <p:txBody>
          <a:bodyPr/>
          <a:lstStyle/>
          <a:p>
            <a:pPr marL="0" indent="0">
              <a:buNone/>
            </a:pPr>
            <a:endParaRPr lang="en-GB" sz="1200" b="1" dirty="0">
              <a:latin typeface="Times New Roman" panose="02020603050405020304" pitchFamily="18" charset="0"/>
              <a:cs typeface="Times New Roman" panose="02020603050405020304" pitchFamily="18" charset="0"/>
            </a:endParaRPr>
          </a:p>
          <a:p>
            <a:pPr marL="0" indent="0">
              <a:buNone/>
            </a:pPr>
            <a:r>
              <a:rPr lang="en-GB" sz="1200" b="1" dirty="0" smtClean="0">
                <a:latin typeface="Times New Roman" panose="02020603050405020304" pitchFamily="18" charset="0"/>
                <a:cs typeface="Times New Roman" panose="02020603050405020304" pitchFamily="18" charset="0"/>
              </a:rPr>
              <a:t>Summary of Income and Expenditure:</a:t>
            </a:r>
          </a:p>
          <a:p>
            <a:pPr marL="0" indent="0">
              <a:buNone/>
            </a:pPr>
            <a:endParaRPr lang="en-GB" dirty="0"/>
          </a:p>
        </p:txBody>
      </p:sp>
      <p:graphicFrame>
        <p:nvGraphicFramePr>
          <p:cNvPr id="2" name="Table 1"/>
          <p:cNvGraphicFramePr>
            <a:graphicFrameLocks noGrp="1"/>
          </p:cNvGraphicFramePr>
          <p:nvPr>
            <p:extLst>
              <p:ext uri="{D42A27DB-BD31-4B8C-83A1-F6EECF244321}">
                <p14:modId xmlns:p14="http://schemas.microsoft.com/office/powerpoint/2010/main" val="2907751281"/>
              </p:ext>
            </p:extLst>
          </p:nvPr>
        </p:nvGraphicFramePr>
        <p:xfrm>
          <a:off x="1982651" y="606455"/>
          <a:ext cx="8267337" cy="4470648"/>
        </p:xfrm>
        <a:graphic>
          <a:graphicData uri="http://schemas.openxmlformats.org/drawingml/2006/table">
            <a:tbl>
              <a:tblPr firstRow="1" bandRow="1">
                <a:tableStyleId>{21E4AEA4-8DFA-4A89-87EB-49C32662AFE0}</a:tableStyleId>
              </a:tblPr>
              <a:tblGrid>
                <a:gridCol w="2755779">
                  <a:extLst>
                    <a:ext uri="{9D8B030D-6E8A-4147-A177-3AD203B41FA5}">
                      <a16:colId xmlns:a16="http://schemas.microsoft.com/office/drawing/2014/main" xmlns="" val="240453040"/>
                    </a:ext>
                  </a:extLst>
                </a:gridCol>
                <a:gridCol w="2755779">
                  <a:extLst>
                    <a:ext uri="{9D8B030D-6E8A-4147-A177-3AD203B41FA5}">
                      <a16:colId xmlns:a16="http://schemas.microsoft.com/office/drawing/2014/main" xmlns="" val="1620189166"/>
                    </a:ext>
                  </a:extLst>
                </a:gridCol>
                <a:gridCol w="2755779">
                  <a:extLst>
                    <a:ext uri="{9D8B030D-6E8A-4147-A177-3AD203B41FA5}">
                      <a16:colId xmlns:a16="http://schemas.microsoft.com/office/drawing/2014/main" xmlns="" val="3774305837"/>
                    </a:ext>
                  </a:extLst>
                </a:gridCol>
              </a:tblGrid>
              <a:tr h="343896">
                <a:tc>
                  <a:txBody>
                    <a:bodyPr/>
                    <a:lstStyle/>
                    <a:p>
                      <a:r>
                        <a:rPr lang="en-GB" sz="1200" dirty="0" smtClean="0">
                          <a:latin typeface="Times New Roman" panose="02020603050405020304" pitchFamily="18" charset="0"/>
                          <a:cs typeface="Times New Roman" panose="02020603050405020304" pitchFamily="18" charset="0"/>
                        </a:rPr>
                        <a:t>Category </a:t>
                      </a:r>
                      <a:endParaRPr lang="en-GB" sz="1200" dirty="0">
                        <a:latin typeface="Times New Roman" panose="02020603050405020304" pitchFamily="18" charset="0"/>
                        <a:cs typeface="Times New Roman" panose="02020603050405020304" pitchFamily="18" charset="0"/>
                      </a:endParaRPr>
                    </a:p>
                  </a:txBody>
                  <a:tcPr/>
                </a:tc>
                <a:tc>
                  <a:txBody>
                    <a:bodyPr/>
                    <a:lstStyle/>
                    <a:p>
                      <a:r>
                        <a:rPr lang="en-GB" sz="1200" dirty="0" smtClean="0">
                          <a:latin typeface="Times New Roman" panose="02020603050405020304" pitchFamily="18" charset="0"/>
                          <a:cs typeface="Times New Roman" panose="02020603050405020304" pitchFamily="18" charset="0"/>
                        </a:rPr>
                        <a:t>Predicted Amount (GBP)</a:t>
                      </a:r>
                      <a:endParaRPr lang="en-GB" sz="1200" dirty="0">
                        <a:latin typeface="Times New Roman" panose="02020603050405020304" pitchFamily="18" charset="0"/>
                        <a:cs typeface="Times New Roman" panose="02020603050405020304" pitchFamily="18" charset="0"/>
                      </a:endParaRPr>
                    </a:p>
                  </a:txBody>
                  <a:tcPr/>
                </a:tc>
                <a:tc>
                  <a:txBody>
                    <a:bodyPr/>
                    <a:lstStyle/>
                    <a:p>
                      <a:r>
                        <a:rPr lang="en-GB" sz="1200" dirty="0" smtClean="0">
                          <a:latin typeface="Times New Roman" panose="02020603050405020304" pitchFamily="18" charset="0"/>
                          <a:cs typeface="Times New Roman" panose="02020603050405020304" pitchFamily="18" charset="0"/>
                        </a:rPr>
                        <a:t>Types</a:t>
                      </a:r>
                      <a:endParaRPr lang="en-GB" sz="1200" dirty="0">
                        <a:latin typeface="Times New Roman" panose="02020603050405020304" pitchFamily="18" charset="0"/>
                        <a:cs typeface="Times New Roman" panose="02020603050405020304" pitchFamily="18" charset="0"/>
                      </a:endParaRPr>
                    </a:p>
                  </a:txBody>
                  <a:tcPr/>
                </a:tc>
                <a:extLst>
                  <a:ext uri="{0D108BD9-81ED-4DB2-BD59-A6C34878D82A}">
                    <a16:rowId xmlns:a16="http://schemas.microsoft.com/office/drawing/2014/main" xmlns="" val="4155158012"/>
                  </a:ext>
                </a:extLst>
              </a:tr>
              <a:tr h="343896">
                <a:tc>
                  <a:txBody>
                    <a:bodyPr/>
                    <a:lstStyle/>
                    <a:p>
                      <a:r>
                        <a:rPr lang="en-GB" sz="1200" dirty="0">
                          <a:latin typeface="Times New Roman" panose="02020603050405020304" pitchFamily="18" charset="0"/>
                          <a:cs typeface="Times New Roman" panose="02020603050405020304" pitchFamily="18" charset="0"/>
                        </a:rPr>
                        <a:t>Venue Rental</a:t>
                      </a:r>
                    </a:p>
                  </a:txBody>
                  <a:tcPr anchor="ctr"/>
                </a:tc>
                <a:tc>
                  <a:txBody>
                    <a:bodyPr/>
                    <a:lstStyle/>
                    <a:p>
                      <a:r>
                        <a:rPr lang="en-GB" sz="1200">
                          <a:latin typeface="Times New Roman" panose="02020603050405020304" pitchFamily="18" charset="0"/>
                          <a:cs typeface="Times New Roman" panose="02020603050405020304" pitchFamily="18" charset="0"/>
                        </a:rPr>
                        <a:t>20,000</a:t>
                      </a:r>
                    </a:p>
                  </a:txBody>
                  <a:tcPr anchor="ctr"/>
                </a:tc>
                <a:tc>
                  <a:txBody>
                    <a:bodyPr/>
                    <a:lstStyle/>
                    <a:p>
                      <a:r>
                        <a:rPr lang="en-GB" sz="1200">
                          <a:latin typeface="Times New Roman" panose="02020603050405020304" pitchFamily="18" charset="0"/>
                          <a:cs typeface="Times New Roman" panose="02020603050405020304" pitchFamily="18" charset="0"/>
                        </a:rPr>
                        <a:t>Expense</a:t>
                      </a:r>
                    </a:p>
                  </a:txBody>
                  <a:tcPr anchor="ctr"/>
                </a:tc>
                <a:extLst>
                  <a:ext uri="{0D108BD9-81ED-4DB2-BD59-A6C34878D82A}">
                    <a16:rowId xmlns:a16="http://schemas.microsoft.com/office/drawing/2014/main" xmlns="" val="75369261"/>
                  </a:ext>
                </a:extLst>
              </a:tr>
              <a:tr h="343896">
                <a:tc>
                  <a:txBody>
                    <a:bodyPr/>
                    <a:lstStyle/>
                    <a:p>
                      <a:r>
                        <a:rPr lang="en-GB" sz="1200" dirty="0">
                          <a:latin typeface="Times New Roman" panose="02020603050405020304" pitchFamily="18" charset="0"/>
                          <a:cs typeface="Times New Roman" panose="02020603050405020304" pitchFamily="18" charset="0"/>
                        </a:rPr>
                        <a:t>Catering (500 attendees)</a:t>
                      </a:r>
                    </a:p>
                  </a:txBody>
                  <a:tcPr anchor="ctr"/>
                </a:tc>
                <a:tc>
                  <a:txBody>
                    <a:bodyPr/>
                    <a:lstStyle/>
                    <a:p>
                      <a:r>
                        <a:rPr lang="en-GB" sz="1200">
                          <a:latin typeface="Times New Roman" panose="02020603050405020304" pitchFamily="18" charset="0"/>
                          <a:cs typeface="Times New Roman" panose="02020603050405020304" pitchFamily="18" charset="0"/>
                        </a:rPr>
                        <a:t>15,000</a:t>
                      </a:r>
                    </a:p>
                  </a:txBody>
                  <a:tcPr anchor="ctr"/>
                </a:tc>
                <a:tc>
                  <a:txBody>
                    <a:bodyPr/>
                    <a:lstStyle/>
                    <a:p>
                      <a:r>
                        <a:rPr lang="en-GB" sz="1200">
                          <a:latin typeface="Times New Roman" panose="02020603050405020304" pitchFamily="18" charset="0"/>
                          <a:cs typeface="Times New Roman" panose="02020603050405020304" pitchFamily="18" charset="0"/>
                        </a:rPr>
                        <a:t>Expense</a:t>
                      </a:r>
                    </a:p>
                  </a:txBody>
                  <a:tcPr anchor="ctr"/>
                </a:tc>
                <a:extLst>
                  <a:ext uri="{0D108BD9-81ED-4DB2-BD59-A6C34878D82A}">
                    <a16:rowId xmlns:a16="http://schemas.microsoft.com/office/drawing/2014/main" xmlns="" val="3889266989"/>
                  </a:ext>
                </a:extLst>
              </a:tr>
              <a:tr h="343896">
                <a:tc>
                  <a:txBody>
                    <a:bodyPr/>
                    <a:lstStyle/>
                    <a:p>
                      <a:r>
                        <a:rPr lang="en-GB" sz="1200" dirty="0">
                          <a:latin typeface="Times New Roman" panose="02020603050405020304" pitchFamily="18" charset="0"/>
                          <a:cs typeface="Times New Roman" panose="02020603050405020304" pitchFamily="18" charset="0"/>
                        </a:rPr>
                        <a:t>AV Equipment &amp; Setup</a:t>
                      </a:r>
                    </a:p>
                  </a:txBody>
                  <a:tcPr anchor="ctr"/>
                </a:tc>
                <a:tc>
                  <a:txBody>
                    <a:bodyPr/>
                    <a:lstStyle/>
                    <a:p>
                      <a:r>
                        <a:rPr lang="en-GB" sz="1200" dirty="0">
                          <a:latin typeface="Times New Roman" panose="02020603050405020304" pitchFamily="18" charset="0"/>
                          <a:cs typeface="Times New Roman" panose="02020603050405020304" pitchFamily="18" charset="0"/>
                        </a:rPr>
                        <a:t>10,000</a:t>
                      </a:r>
                    </a:p>
                  </a:txBody>
                  <a:tcPr anchor="ctr"/>
                </a:tc>
                <a:tc>
                  <a:txBody>
                    <a:bodyPr/>
                    <a:lstStyle/>
                    <a:p>
                      <a:r>
                        <a:rPr lang="en-GB" sz="1200">
                          <a:latin typeface="Times New Roman" panose="02020603050405020304" pitchFamily="18" charset="0"/>
                          <a:cs typeface="Times New Roman" panose="02020603050405020304" pitchFamily="18" charset="0"/>
                        </a:rPr>
                        <a:t>Expense</a:t>
                      </a:r>
                    </a:p>
                  </a:txBody>
                  <a:tcPr anchor="ctr"/>
                </a:tc>
                <a:extLst>
                  <a:ext uri="{0D108BD9-81ED-4DB2-BD59-A6C34878D82A}">
                    <a16:rowId xmlns:a16="http://schemas.microsoft.com/office/drawing/2014/main" xmlns="" val="2549589604"/>
                  </a:ext>
                </a:extLst>
              </a:tr>
              <a:tr h="343896">
                <a:tc>
                  <a:txBody>
                    <a:bodyPr/>
                    <a:lstStyle/>
                    <a:p>
                      <a:r>
                        <a:rPr lang="en-GB" sz="1200">
                          <a:latin typeface="Times New Roman" panose="02020603050405020304" pitchFamily="18" charset="0"/>
                          <a:cs typeface="Times New Roman" panose="02020603050405020304" pitchFamily="18" charset="0"/>
                        </a:rPr>
                        <a:t>Marketing &amp; Promotion</a:t>
                      </a:r>
                    </a:p>
                  </a:txBody>
                  <a:tcPr anchor="ctr"/>
                </a:tc>
                <a:tc>
                  <a:txBody>
                    <a:bodyPr/>
                    <a:lstStyle/>
                    <a:p>
                      <a:r>
                        <a:rPr lang="en-GB" sz="1200" dirty="0">
                          <a:latin typeface="Times New Roman" panose="02020603050405020304" pitchFamily="18" charset="0"/>
                          <a:cs typeface="Times New Roman" panose="02020603050405020304" pitchFamily="18" charset="0"/>
                        </a:rPr>
                        <a:t>8,000</a:t>
                      </a:r>
                    </a:p>
                  </a:txBody>
                  <a:tcPr anchor="ctr"/>
                </a:tc>
                <a:tc>
                  <a:txBody>
                    <a:bodyPr/>
                    <a:lstStyle/>
                    <a:p>
                      <a:r>
                        <a:rPr lang="en-GB" sz="1200">
                          <a:latin typeface="Times New Roman" panose="02020603050405020304" pitchFamily="18" charset="0"/>
                          <a:cs typeface="Times New Roman" panose="02020603050405020304" pitchFamily="18" charset="0"/>
                        </a:rPr>
                        <a:t>Expense</a:t>
                      </a:r>
                    </a:p>
                  </a:txBody>
                  <a:tcPr anchor="ctr"/>
                </a:tc>
                <a:extLst>
                  <a:ext uri="{0D108BD9-81ED-4DB2-BD59-A6C34878D82A}">
                    <a16:rowId xmlns:a16="http://schemas.microsoft.com/office/drawing/2014/main" xmlns="" val="2142994915"/>
                  </a:ext>
                </a:extLst>
              </a:tr>
              <a:tr h="343896">
                <a:tc>
                  <a:txBody>
                    <a:bodyPr/>
                    <a:lstStyle/>
                    <a:p>
                      <a:r>
                        <a:rPr lang="en-GB" sz="1200">
                          <a:latin typeface="Times New Roman" panose="02020603050405020304" pitchFamily="18" charset="0"/>
                          <a:cs typeface="Times New Roman" panose="02020603050405020304" pitchFamily="18" charset="0"/>
                        </a:rPr>
                        <a:t>Speaker Fees &amp; Logistics</a:t>
                      </a:r>
                    </a:p>
                  </a:txBody>
                  <a:tcPr anchor="ctr"/>
                </a:tc>
                <a:tc>
                  <a:txBody>
                    <a:bodyPr/>
                    <a:lstStyle/>
                    <a:p>
                      <a:r>
                        <a:rPr lang="en-GB" sz="1200" dirty="0">
                          <a:latin typeface="Times New Roman" panose="02020603050405020304" pitchFamily="18" charset="0"/>
                          <a:cs typeface="Times New Roman" panose="02020603050405020304" pitchFamily="18" charset="0"/>
                        </a:rPr>
                        <a:t>12,000</a:t>
                      </a:r>
                    </a:p>
                  </a:txBody>
                  <a:tcPr anchor="ctr"/>
                </a:tc>
                <a:tc>
                  <a:txBody>
                    <a:bodyPr/>
                    <a:lstStyle/>
                    <a:p>
                      <a:r>
                        <a:rPr lang="en-GB" sz="1200">
                          <a:latin typeface="Times New Roman" panose="02020603050405020304" pitchFamily="18" charset="0"/>
                          <a:cs typeface="Times New Roman" panose="02020603050405020304" pitchFamily="18" charset="0"/>
                        </a:rPr>
                        <a:t>Expense</a:t>
                      </a:r>
                    </a:p>
                  </a:txBody>
                  <a:tcPr anchor="ctr"/>
                </a:tc>
                <a:extLst>
                  <a:ext uri="{0D108BD9-81ED-4DB2-BD59-A6C34878D82A}">
                    <a16:rowId xmlns:a16="http://schemas.microsoft.com/office/drawing/2014/main" xmlns="" val="2155125164"/>
                  </a:ext>
                </a:extLst>
              </a:tr>
              <a:tr h="343896">
                <a:tc>
                  <a:txBody>
                    <a:bodyPr/>
                    <a:lstStyle/>
                    <a:p>
                      <a:r>
                        <a:rPr lang="en-GB" sz="1200">
                          <a:latin typeface="Times New Roman" panose="02020603050405020304" pitchFamily="18" charset="0"/>
                          <a:cs typeface="Times New Roman" panose="02020603050405020304" pitchFamily="18" charset="0"/>
                        </a:rPr>
                        <a:t>Staffing</a:t>
                      </a:r>
                    </a:p>
                  </a:txBody>
                  <a:tcPr anchor="ctr"/>
                </a:tc>
                <a:tc>
                  <a:txBody>
                    <a:bodyPr/>
                    <a:lstStyle/>
                    <a:p>
                      <a:r>
                        <a:rPr lang="en-GB" sz="1200" dirty="0">
                          <a:latin typeface="Times New Roman" panose="02020603050405020304" pitchFamily="18" charset="0"/>
                          <a:cs typeface="Times New Roman" panose="02020603050405020304" pitchFamily="18" charset="0"/>
                        </a:rPr>
                        <a:t>5,000</a:t>
                      </a:r>
                    </a:p>
                  </a:txBody>
                  <a:tcPr anchor="ctr"/>
                </a:tc>
                <a:tc>
                  <a:txBody>
                    <a:bodyPr/>
                    <a:lstStyle/>
                    <a:p>
                      <a:r>
                        <a:rPr lang="en-GB" sz="1200">
                          <a:latin typeface="Times New Roman" panose="02020603050405020304" pitchFamily="18" charset="0"/>
                          <a:cs typeface="Times New Roman" panose="02020603050405020304" pitchFamily="18" charset="0"/>
                        </a:rPr>
                        <a:t>Expense</a:t>
                      </a:r>
                    </a:p>
                  </a:txBody>
                  <a:tcPr anchor="ctr"/>
                </a:tc>
                <a:extLst>
                  <a:ext uri="{0D108BD9-81ED-4DB2-BD59-A6C34878D82A}">
                    <a16:rowId xmlns:a16="http://schemas.microsoft.com/office/drawing/2014/main" xmlns="" val="1537007609"/>
                  </a:ext>
                </a:extLst>
              </a:tr>
              <a:tr h="343896">
                <a:tc>
                  <a:txBody>
                    <a:bodyPr/>
                    <a:lstStyle/>
                    <a:p>
                      <a:r>
                        <a:rPr lang="en-GB" sz="1200">
                          <a:latin typeface="Times New Roman" panose="02020603050405020304" pitchFamily="18" charset="0"/>
                          <a:cs typeface="Times New Roman" panose="02020603050405020304" pitchFamily="18" charset="0"/>
                        </a:rPr>
                        <a:t>Miscellaneous</a:t>
                      </a:r>
                    </a:p>
                  </a:txBody>
                  <a:tcPr anchor="ctr"/>
                </a:tc>
                <a:tc>
                  <a:txBody>
                    <a:bodyPr/>
                    <a:lstStyle/>
                    <a:p>
                      <a:r>
                        <a:rPr lang="en-GB" sz="1200" dirty="0">
                          <a:latin typeface="Times New Roman" panose="02020603050405020304" pitchFamily="18" charset="0"/>
                          <a:cs typeface="Times New Roman" panose="02020603050405020304" pitchFamily="18" charset="0"/>
                        </a:rPr>
                        <a:t>5,000</a:t>
                      </a:r>
                    </a:p>
                  </a:txBody>
                  <a:tcPr anchor="ctr"/>
                </a:tc>
                <a:tc>
                  <a:txBody>
                    <a:bodyPr/>
                    <a:lstStyle/>
                    <a:p>
                      <a:r>
                        <a:rPr lang="en-GB" sz="1200" dirty="0">
                          <a:latin typeface="Times New Roman" panose="02020603050405020304" pitchFamily="18" charset="0"/>
                          <a:cs typeface="Times New Roman" panose="02020603050405020304" pitchFamily="18" charset="0"/>
                        </a:rPr>
                        <a:t>Expense</a:t>
                      </a:r>
                    </a:p>
                  </a:txBody>
                  <a:tcPr anchor="ctr"/>
                </a:tc>
                <a:extLst>
                  <a:ext uri="{0D108BD9-81ED-4DB2-BD59-A6C34878D82A}">
                    <a16:rowId xmlns:a16="http://schemas.microsoft.com/office/drawing/2014/main" xmlns="" val="781585700"/>
                  </a:ext>
                </a:extLst>
              </a:tr>
              <a:tr h="343896">
                <a:tc>
                  <a:txBody>
                    <a:bodyPr/>
                    <a:lstStyle/>
                    <a:p>
                      <a:r>
                        <a:rPr lang="en-GB" sz="1200" b="1">
                          <a:latin typeface="Times New Roman" panose="02020603050405020304" pitchFamily="18" charset="0"/>
                          <a:cs typeface="Times New Roman" panose="02020603050405020304" pitchFamily="18" charset="0"/>
                        </a:rPr>
                        <a:t>Total Costs</a:t>
                      </a:r>
                      <a:endParaRPr lang="en-GB" sz="1200">
                        <a:latin typeface="Times New Roman" panose="02020603050405020304" pitchFamily="18" charset="0"/>
                        <a:cs typeface="Times New Roman" panose="02020603050405020304" pitchFamily="18" charset="0"/>
                      </a:endParaRPr>
                    </a:p>
                  </a:txBody>
                  <a:tcPr anchor="ctr"/>
                </a:tc>
                <a:tc>
                  <a:txBody>
                    <a:bodyPr/>
                    <a:lstStyle/>
                    <a:p>
                      <a:r>
                        <a:rPr lang="en-GB" sz="1200" b="1">
                          <a:latin typeface="Times New Roman" panose="02020603050405020304" pitchFamily="18" charset="0"/>
                          <a:cs typeface="Times New Roman" panose="02020603050405020304" pitchFamily="18" charset="0"/>
                        </a:rPr>
                        <a:t>75,000</a:t>
                      </a:r>
                      <a:endParaRPr lang="en-GB" sz="1200">
                        <a:latin typeface="Times New Roman" panose="02020603050405020304" pitchFamily="18" charset="0"/>
                        <a:cs typeface="Times New Roman" panose="02020603050405020304" pitchFamily="18" charset="0"/>
                      </a:endParaRPr>
                    </a:p>
                  </a:txBody>
                  <a:tcPr anchor="ctr"/>
                </a:tc>
                <a:tc>
                  <a:txBody>
                    <a:bodyPr/>
                    <a:lstStyle/>
                    <a:p>
                      <a:r>
                        <a:rPr lang="en-GB" sz="1200" dirty="0" smtClean="0">
                          <a:latin typeface="Times New Roman" panose="02020603050405020304" pitchFamily="18" charset="0"/>
                          <a:cs typeface="Times New Roman" panose="02020603050405020304" pitchFamily="18" charset="0"/>
                        </a:rPr>
                        <a:t>Expense</a:t>
                      </a:r>
                      <a:endParaRPr lang="en-GB" sz="1200" dirty="0">
                        <a:latin typeface="Times New Roman" panose="02020603050405020304" pitchFamily="18" charset="0"/>
                        <a:cs typeface="Times New Roman" panose="02020603050405020304" pitchFamily="18" charset="0"/>
                      </a:endParaRPr>
                    </a:p>
                  </a:txBody>
                  <a:tcPr anchor="ctr"/>
                </a:tc>
                <a:extLst>
                  <a:ext uri="{0D108BD9-81ED-4DB2-BD59-A6C34878D82A}">
                    <a16:rowId xmlns:a16="http://schemas.microsoft.com/office/drawing/2014/main" xmlns="" val="594836449"/>
                  </a:ext>
                </a:extLst>
              </a:tr>
              <a:tr h="343896">
                <a:tc>
                  <a:txBody>
                    <a:bodyPr/>
                    <a:lstStyle/>
                    <a:p>
                      <a:r>
                        <a:rPr lang="en-GB" sz="1200" dirty="0" smtClean="0">
                          <a:latin typeface="Times New Roman" panose="02020603050405020304" pitchFamily="18" charset="0"/>
                          <a:cs typeface="Times New Roman" panose="02020603050405020304" pitchFamily="18" charset="0"/>
                        </a:rPr>
                        <a:t>Ticket Sales</a:t>
                      </a:r>
                      <a:endParaRPr lang="en-GB" sz="1200" dirty="0">
                        <a:latin typeface="Times New Roman" panose="02020603050405020304" pitchFamily="18" charset="0"/>
                        <a:cs typeface="Times New Roman" panose="02020603050405020304" pitchFamily="18" charset="0"/>
                      </a:endParaRPr>
                    </a:p>
                  </a:txBody>
                  <a:tcPr anchor="ctr"/>
                </a:tc>
                <a:tc>
                  <a:txBody>
                    <a:bodyPr/>
                    <a:lstStyle/>
                    <a:p>
                      <a:r>
                        <a:rPr lang="en-GB" sz="1200" dirty="0" smtClean="0">
                          <a:latin typeface="Times New Roman" panose="02020603050405020304" pitchFamily="18" charset="0"/>
                          <a:cs typeface="Times New Roman" panose="02020603050405020304" pitchFamily="18" charset="0"/>
                        </a:rPr>
                        <a:t>60,000</a:t>
                      </a:r>
                      <a:endParaRPr lang="en-GB" sz="1200" dirty="0">
                        <a:latin typeface="Times New Roman" panose="02020603050405020304" pitchFamily="18" charset="0"/>
                        <a:cs typeface="Times New Roman" panose="02020603050405020304" pitchFamily="18" charset="0"/>
                      </a:endParaRPr>
                    </a:p>
                  </a:txBody>
                  <a:tcPr anchor="ctr"/>
                </a:tc>
                <a:tc>
                  <a:txBody>
                    <a:bodyPr/>
                    <a:lstStyle/>
                    <a:p>
                      <a:r>
                        <a:rPr lang="en-GB" sz="1200" dirty="0" smtClean="0">
                          <a:latin typeface="Times New Roman" panose="02020603050405020304" pitchFamily="18" charset="0"/>
                          <a:cs typeface="Times New Roman" panose="02020603050405020304" pitchFamily="18" charset="0"/>
                        </a:rPr>
                        <a:t>Revenue</a:t>
                      </a:r>
                      <a:endParaRPr lang="en-GB" sz="1200" dirty="0">
                        <a:latin typeface="Times New Roman" panose="02020603050405020304" pitchFamily="18" charset="0"/>
                        <a:cs typeface="Times New Roman" panose="02020603050405020304" pitchFamily="18" charset="0"/>
                      </a:endParaRPr>
                    </a:p>
                  </a:txBody>
                  <a:tcPr anchor="ctr"/>
                </a:tc>
                <a:extLst>
                  <a:ext uri="{0D108BD9-81ED-4DB2-BD59-A6C34878D82A}">
                    <a16:rowId xmlns:a16="http://schemas.microsoft.com/office/drawing/2014/main" xmlns="" val="2199136686"/>
                  </a:ext>
                </a:extLst>
              </a:tr>
              <a:tr h="343896">
                <a:tc>
                  <a:txBody>
                    <a:bodyPr/>
                    <a:lstStyle/>
                    <a:p>
                      <a:r>
                        <a:rPr lang="en-GB" sz="1200" dirty="0" smtClean="0">
                          <a:latin typeface="Times New Roman" panose="02020603050405020304" pitchFamily="18" charset="0"/>
                          <a:cs typeface="Times New Roman" panose="02020603050405020304" pitchFamily="18" charset="0"/>
                        </a:rPr>
                        <a:t>Sponsorships</a:t>
                      </a:r>
                      <a:endParaRPr lang="en-GB" sz="1200" dirty="0">
                        <a:latin typeface="Times New Roman" panose="02020603050405020304" pitchFamily="18" charset="0"/>
                        <a:cs typeface="Times New Roman" panose="02020603050405020304" pitchFamily="18" charset="0"/>
                      </a:endParaRPr>
                    </a:p>
                  </a:txBody>
                  <a:tcPr anchor="ctr"/>
                </a:tc>
                <a:tc>
                  <a:txBody>
                    <a:bodyPr/>
                    <a:lstStyle/>
                    <a:p>
                      <a:r>
                        <a:rPr lang="en-GB" sz="1200" dirty="0">
                          <a:latin typeface="Times New Roman" panose="02020603050405020304" pitchFamily="18" charset="0"/>
                          <a:cs typeface="Times New Roman" panose="02020603050405020304" pitchFamily="18" charset="0"/>
                        </a:rPr>
                        <a:t>25,000</a:t>
                      </a:r>
                    </a:p>
                  </a:txBody>
                  <a:tcPr anchor="ctr"/>
                </a:tc>
                <a:tc>
                  <a:txBody>
                    <a:bodyPr/>
                    <a:lstStyle/>
                    <a:p>
                      <a:r>
                        <a:rPr lang="en-GB" sz="1200" dirty="0">
                          <a:latin typeface="Times New Roman" panose="02020603050405020304" pitchFamily="18" charset="0"/>
                          <a:cs typeface="Times New Roman" panose="02020603050405020304" pitchFamily="18" charset="0"/>
                        </a:rPr>
                        <a:t>Revenue</a:t>
                      </a:r>
                    </a:p>
                  </a:txBody>
                  <a:tcPr anchor="ctr"/>
                </a:tc>
                <a:extLst>
                  <a:ext uri="{0D108BD9-81ED-4DB2-BD59-A6C34878D82A}">
                    <a16:rowId xmlns:a16="http://schemas.microsoft.com/office/drawing/2014/main" xmlns="" val="4032807383"/>
                  </a:ext>
                </a:extLst>
              </a:tr>
              <a:tr h="343896">
                <a:tc>
                  <a:txBody>
                    <a:bodyPr/>
                    <a:lstStyle/>
                    <a:p>
                      <a:r>
                        <a:rPr lang="en-GB" sz="1200" dirty="0" smtClean="0">
                          <a:latin typeface="Times New Roman" panose="02020603050405020304" pitchFamily="18" charset="0"/>
                          <a:cs typeface="Times New Roman" panose="02020603050405020304" pitchFamily="18" charset="0"/>
                        </a:rPr>
                        <a:t>Exhibitor Fees</a:t>
                      </a:r>
                      <a:endParaRPr lang="en-GB" sz="1200" dirty="0">
                        <a:latin typeface="Times New Roman" panose="02020603050405020304" pitchFamily="18" charset="0"/>
                        <a:cs typeface="Times New Roman" panose="02020603050405020304" pitchFamily="18" charset="0"/>
                      </a:endParaRPr>
                    </a:p>
                  </a:txBody>
                  <a:tcPr anchor="ctr"/>
                </a:tc>
                <a:tc>
                  <a:txBody>
                    <a:bodyPr/>
                    <a:lstStyle/>
                    <a:p>
                      <a:r>
                        <a:rPr lang="en-GB" sz="1200" dirty="0">
                          <a:latin typeface="Times New Roman" panose="02020603050405020304" pitchFamily="18" charset="0"/>
                          <a:cs typeface="Times New Roman" panose="02020603050405020304" pitchFamily="18" charset="0"/>
                        </a:rPr>
                        <a:t>15,000</a:t>
                      </a:r>
                    </a:p>
                  </a:txBody>
                  <a:tcPr anchor="ctr"/>
                </a:tc>
                <a:tc>
                  <a:txBody>
                    <a:bodyPr/>
                    <a:lstStyle/>
                    <a:p>
                      <a:r>
                        <a:rPr lang="en-GB" sz="1200" dirty="0">
                          <a:latin typeface="Times New Roman" panose="02020603050405020304" pitchFamily="18" charset="0"/>
                          <a:cs typeface="Times New Roman" panose="02020603050405020304" pitchFamily="18" charset="0"/>
                        </a:rPr>
                        <a:t>Revenue</a:t>
                      </a:r>
                    </a:p>
                  </a:txBody>
                  <a:tcPr anchor="ctr"/>
                </a:tc>
                <a:extLst>
                  <a:ext uri="{0D108BD9-81ED-4DB2-BD59-A6C34878D82A}">
                    <a16:rowId xmlns:a16="http://schemas.microsoft.com/office/drawing/2014/main" xmlns="" val="62424066"/>
                  </a:ext>
                </a:extLst>
              </a:tr>
              <a:tr h="343896">
                <a:tc>
                  <a:txBody>
                    <a:bodyPr/>
                    <a:lstStyle/>
                    <a:p>
                      <a:r>
                        <a:rPr lang="en-GB" sz="1200" b="1" dirty="0" smtClean="0">
                          <a:latin typeface="Times New Roman" panose="02020603050405020304" pitchFamily="18" charset="0"/>
                          <a:cs typeface="Times New Roman" panose="02020603050405020304" pitchFamily="18" charset="0"/>
                        </a:rPr>
                        <a:t>Total Revenue</a:t>
                      </a:r>
                      <a:endParaRPr lang="en-GB" sz="1200" b="1" dirty="0">
                        <a:latin typeface="Times New Roman" panose="02020603050405020304" pitchFamily="18" charset="0"/>
                        <a:cs typeface="Times New Roman" panose="02020603050405020304" pitchFamily="18" charset="0"/>
                      </a:endParaRPr>
                    </a:p>
                  </a:txBody>
                  <a:tcPr anchor="ctr"/>
                </a:tc>
                <a:tc>
                  <a:txBody>
                    <a:bodyPr/>
                    <a:lstStyle/>
                    <a:p>
                      <a:r>
                        <a:rPr lang="en-GB" sz="1200" b="1" dirty="0" smtClean="0">
                          <a:latin typeface="Times New Roman" panose="02020603050405020304" pitchFamily="18" charset="0"/>
                          <a:cs typeface="Times New Roman" panose="02020603050405020304" pitchFamily="18" charset="0"/>
                        </a:rPr>
                        <a:t>100000</a:t>
                      </a:r>
                      <a:endParaRPr lang="en-GB" sz="1200" b="1" dirty="0">
                        <a:latin typeface="Times New Roman" panose="02020603050405020304" pitchFamily="18" charset="0"/>
                        <a:cs typeface="Times New Roman" panose="02020603050405020304" pitchFamily="18" charset="0"/>
                      </a:endParaRPr>
                    </a:p>
                  </a:txBody>
                  <a:tcPr anchor="ctr"/>
                </a:tc>
                <a:tc>
                  <a:txBody>
                    <a:bodyPr/>
                    <a:lstStyle/>
                    <a:p>
                      <a:r>
                        <a:rPr lang="en-GB" sz="1200" b="1" dirty="0" smtClean="0">
                          <a:latin typeface="Times New Roman" panose="02020603050405020304" pitchFamily="18" charset="0"/>
                          <a:cs typeface="Times New Roman" panose="02020603050405020304" pitchFamily="18" charset="0"/>
                        </a:rPr>
                        <a:t>Revenue</a:t>
                      </a:r>
                      <a:endParaRPr lang="en-GB" sz="1200" b="1" dirty="0">
                        <a:latin typeface="Times New Roman" panose="02020603050405020304" pitchFamily="18" charset="0"/>
                        <a:cs typeface="Times New Roman" panose="02020603050405020304" pitchFamily="18" charset="0"/>
                      </a:endParaRPr>
                    </a:p>
                  </a:txBody>
                  <a:tcPr anchor="ctr"/>
                </a:tc>
                <a:extLst>
                  <a:ext uri="{0D108BD9-81ED-4DB2-BD59-A6C34878D82A}">
                    <a16:rowId xmlns:a16="http://schemas.microsoft.com/office/drawing/2014/main" xmlns="" val="1658832947"/>
                  </a:ext>
                </a:extLst>
              </a:tr>
            </a:tbl>
          </a:graphicData>
        </a:graphic>
      </p:graphicFrame>
      <p:sp>
        <p:nvSpPr>
          <p:cNvPr id="4" name="TextBox 3"/>
          <p:cNvSpPr txBox="1"/>
          <p:nvPr/>
        </p:nvSpPr>
        <p:spPr>
          <a:xfrm>
            <a:off x="487680" y="5243621"/>
            <a:ext cx="11216640" cy="1200329"/>
          </a:xfrm>
          <a:prstGeom prst="rect">
            <a:avLst/>
          </a:prstGeom>
          <a:noFill/>
        </p:spPr>
        <p:txBody>
          <a:bodyPr wrap="square" rtlCol="0">
            <a:spAutoFit/>
          </a:bodyPr>
          <a:lstStyle/>
          <a:p>
            <a:r>
              <a:rPr lang="en-GB" sz="1200" b="1" dirty="0" smtClean="0">
                <a:latin typeface="Times New Roman" panose="02020603050405020304" pitchFamily="18" charset="0"/>
                <a:cs typeface="Times New Roman" panose="02020603050405020304" pitchFamily="18" charset="0"/>
              </a:rPr>
              <a:t>Funding </a:t>
            </a:r>
            <a:r>
              <a:rPr lang="en-GB" sz="1200" b="1" dirty="0">
                <a:latin typeface="Times New Roman" panose="02020603050405020304" pitchFamily="18" charset="0"/>
                <a:cs typeface="Times New Roman" panose="02020603050405020304" pitchFamily="18" charset="0"/>
              </a:rPr>
              <a:t>Sources</a:t>
            </a:r>
          </a:p>
          <a:p>
            <a:r>
              <a:rPr lang="en-GB" sz="1200" dirty="0">
                <a:latin typeface="Times New Roman" panose="02020603050405020304" pitchFamily="18" charset="0"/>
                <a:cs typeface="Times New Roman" panose="02020603050405020304" pitchFamily="18" charset="0"/>
              </a:rPr>
              <a:t> </a:t>
            </a:r>
            <a:r>
              <a:rPr lang="en-GB" sz="1200" b="1" dirty="0">
                <a:latin typeface="Times New Roman" panose="02020603050405020304" pitchFamily="18" charset="0"/>
                <a:cs typeface="Times New Roman" panose="02020603050405020304" pitchFamily="18" charset="0"/>
              </a:rPr>
              <a:t>Sales of the Ticket: </a:t>
            </a:r>
            <a:r>
              <a:rPr lang="en-GB" sz="1200" dirty="0">
                <a:latin typeface="Times New Roman" panose="02020603050405020304" pitchFamily="18" charset="0"/>
                <a:cs typeface="Times New Roman" panose="02020603050405020304" pitchFamily="18" charset="0"/>
              </a:rPr>
              <a:t>The primary revenue stream.</a:t>
            </a:r>
          </a:p>
          <a:p>
            <a:r>
              <a:rPr lang="en-GB" sz="1200" b="1" dirty="0">
                <a:latin typeface="Times New Roman" panose="02020603050405020304" pitchFamily="18" charset="0"/>
                <a:cs typeface="Times New Roman" panose="02020603050405020304" pitchFamily="18" charset="0"/>
              </a:rPr>
              <a:t>Sponsorships:  </a:t>
            </a:r>
            <a:r>
              <a:rPr lang="en-GB" sz="1200" dirty="0">
                <a:latin typeface="Times New Roman" panose="02020603050405020304" pitchFamily="18" charset="0"/>
                <a:cs typeface="Times New Roman" panose="02020603050405020304" pitchFamily="18" charset="0"/>
              </a:rPr>
              <a:t>The support of Corporate and local business.</a:t>
            </a:r>
          </a:p>
          <a:p>
            <a:r>
              <a:rPr lang="en-GB" sz="1200" b="1" dirty="0">
                <a:latin typeface="Times New Roman" panose="02020603050405020304" pitchFamily="18" charset="0"/>
                <a:cs typeface="Times New Roman" panose="02020603050405020304" pitchFamily="18" charset="0"/>
              </a:rPr>
              <a:t>Exhibitor Fees: </a:t>
            </a:r>
            <a:r>
              <a:rPr lang="en-GB" sz="1200" dirty="0" smtClean="0">
                <a:latin typeface="Times New Roman" panose="02020603050405020304" pitchFamily="18" charset="0"/>
                <a:cs typeface="Times New Roman" panose="02020603050405020304" pitchFamily="18" charset="0"/>
              </a:rPr>
              <a:t>Showcasing </a:t>
            </a:r>
            <a:r>
              <a:rPr lang="en-GB" sz="1200" dirty="0">
                <a:latin typeface="Times New Roman" panose="02020603050405020304" pitchFamily="18" charset="0"/>
                <a:cs typeface="Times New Roman" panose="02020603050405020304" pitchFamily="18" charset="0"/>
              </a:rPr>
              <a:t>the Vendors of their products/services.</a:t>
            </a:r>
          </a:p>
          <a:p>
            <a:r>
              <a:rPr lang="en-GB" sz="1200" b="1" dirty="0">
                <a:latin typeface="Times New Roman" panose="02020603050405020304" pitchFamily="18" charset="0"/>
                <a:cs typeface="Times New Roman" panose="02020603050405020304" pitchFamily="18" charset="0"/>
              </a:rPr>
              <a:t>Conclusion</a:t>
            </a:r>
          </a:p>
          <a:p>
            <a:r>
              <a:rPr lang="en-GB" sz="1200" dirty="0">
                <a:latin typeface="Times New Roman" panose="02020603050405020304" pitchFamily="18" charset="0"/>
                <a:cs typeface="Times New Roman" panose="02020603050405020304" pitchFamily="18" charset="0"/>
              </a:rPr>
              <a:t>Planning techniques combined with different revenue streams enable the event to secure a £25,000 profit margin.</a:t>
            </a:r>
          </a:p>
        </p:txBody>
      </p:sp>
    </p:spTree>
    <p:extLst>
      <p:ext uri="{BB962C8B-B14F-4D97-AF65-F5344CB8AC3E}">
        <p14:creationId xmlns:p14="http://schemas.microsoft.com/office/powerpoint/2010/main" val="534823510"/>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365126"/>
            <a:ext cx="10515600" cy="531858"/>
          </a:xfrm>
        </p:spPr>
        <p:txBody>
          <a:bodyPr>
            <a:normAutofit/>
          </a:bodyPr>
          <a:lstStyle/>
          <a:p>
            <a:r>
              <a:rPr lang="en-GB" sz="1400" b="1" dirty="0" smtClean="0">
                <a:latin typeface="Times New Roman" panose="02020603050405020304" pitchFamily="18" charset="0"/>
                <a:cs typeface="Times New Roman" panose="02020603050405020304" pitchFamily="18" charset="0"/>
              </a:rPr>
              <a:t>Conclusion</a:t>
            </a:r>
            <a:endParaRPr lang="en-GB" sz="1400" b="1" dirty="0">
              <a:latin typeface="Times New Roman" panose="02020603050405020304" pitchFamily="18" charset="0"/>
              <a:cs typeface="Times New Roman" panose="02020603050405020304" pitchFamily="18" charset="0"/>
            </a:endParaRPr>
          </a:p>
        </p:txBody>
      </p:sp>
      <p:sp>
        <p:nvSpPr>
          <p:cNvPr id="3" name="Content Placeholder 2"/>
          <p:cNvSpPr>
            <a:spLocks noGrp="1"/>
          </p:cNvSpPr>
          <p:nvPr>
            <p:ph idx="1"/>
          </p:nvPr>
        </p:nvSpPr>
        <p:spPr>
          <a:xfrm>
            <a:off x="838200" y="1015727"/>
            <a:ext cx="10515600" cy="4351338"/>
          </a:xfrm>
        </p:spPr>
        <p:txBody>
          <a:bodyPr>
            <a:normAutofit fontScale="92500" lnSpcReduction="20000"/>
          </a:bodyPr>
          <a:lstStyle/>
          <a:p>
            <a:pPr marL="0" indent="0" algn="just">
              <a:lnSpc>
                <a:spcPct val="150000"/>
              </a:lnSpc>
              <a:buNone/>
            </a:pPr>
            <a:r>
              <a:rPr lang="en-GB" sz="2000" dirty="0">
                <a:latin typeface="Times New Roman" panose="02020603050405020304" pitchFamily="18" charset="0"/>
                <a:cs typeface="Times New Roman" panose="02020603050405020304" pitchFamily="18" charset="0"/>
              </a:rPr>
              <a:t>The event stands as a pioneering movement dedicated to advancing Equality Diversity and Inclusion (EDI) within luxury hospitality through solutions for disability employment problems. The conference provides experts to lead discussions and share knowledge and networking functions that will empower industry leaders with practical strategies to build an inclusive workplace. </a:t>
            </a:r>
            <a:r>
              <a:rPr lang="en-GB" sz="2000" dirty="0" smtClean="0">
                <a:latin typeface="Times New Roman" panose="02020603050405020304" pitchFamily="18" charset="0"/>
                <a:cs typeface="Times New Roman" panose="02020603050405020304" pitchFamily="18" charset="0"/>
              </a:rPr>
              <a:t>Combining </a:t>
            </a:r>
            <a:r>
              <a:rPr lang="en-GB" sz="2000" dirty="0">
                <a:latin typeface="Times New Roman" panose="02020603050405020304" pitchFamily="18" charset="0"/>
                <a:cs typeface="Times New Roman" panose="02020603050405020304" pitchFamily="18" charset="0"/>
              </a:rPr>
              <a:t>well-planned industry partnerships with targeted marketing efforts and sponsorship possibilities creates an effective market presence which leads to projected £25,000 profit margin. The selection of </a:t>
            </a:r>
            <a:r>
              <a:rPr lang="en-GB" sz="2000" dirty="0" err="1">
                <a:latin typeface="Times New Roman" panose="02020603050405020304" pitchFamily="18" charset="0"/>
                <a:cs typeface="Times New Roman" panose="02020603050405020304" pitchFamily="18" charset="0"/>
              </a:rPr>
              <a:t>ExCeL</a:t>
            </a:r>
            <a:r>
              <a:rPr lang="en-GB" sz="2000" dirty="0">
                <a:latin typeface="Times New Roman" panose="02020603050405020304" pitchFamily="18" charset="0"/>
                <a:cs typeface="Times New Roman" panose="02020603050405020304" pitchFamily="18" charset="0"/>
              </a:rPr>
              <a:t> London as venue serves the conference purpose through its state-of-the-art features together with convenient access and room for extensive attendance. The event builds upon its distinctive platform by emphasizing EDI themes within its interactive program of industry-leader cooperation and intensive scholarly collaboration to drive actionable insights and knowledge exchange. The conference facilitates key stakeholders to create real industry enhancements while setting new standards for hiring inclusively in luxury hotels.</a:t>
            </a:r>
          </a:p>
        </p:txBody>
      </p:sp>
    </p:spTree>
    <p:extLst>
      <p:ext uri="{BB962C8B-B14F-4D97-AF65-F5344CB8AC3E}">
        <p14:creationId xmlns:p14="http://schemas.microsoft.com/office/powerpoint/2010/main" val="2360881264"/>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0" y="269966"/>
            <a:ext cx="12192000" cy="6588034"/>
          </a:xfrm>
        </p:spPr>
        <p:txBody>
          <a:bodyPr>
            <a:normAutofit fontScale="32500" lnSpcReduction="20000"/>
          </a:bodyPr>
          <a:lstStyle/>
          <a:p>
            <a:pPr marL="0" indent="0" algn="just">
              <a:buNone/>
            </a:pPr>
            <a:r>
              <a:rPr lang="en-GB" sz="6200" dirty="0" smtClean="0">
                <a:latin typeface="Times New Roman" panose="02020603050405020304" pitchFamily="18" charset="0"/>
                <a:cs typeface="Times New Roman" panose="02020603050405020304" pitchFamily="18" charset="0"/>
              </a:rPr>
              <a:t>References:</a:t>
            </a:r>
          </a:p>
          <a:p>
            <a:r>
              <a:rPr lang="en-GB" dirty="0">
                <a:latin typeface="Times New Roman" panose="02020603050405020304" pitchFamily="18" charset="0"/>
                <a:cs typeface="Times New Roman" panose="02020603050405020304" pitchFamily="18" charset="0"/>
              </a:rPr>
              <a:t>Allen, J., Harris, R., McDonnell, I.,  O'Toole, W. (2017). </a:t>
            </a:r>
            <a:r>
              <a:rPr lang="en-GB" i="1" dirty="0">
                <a:latin typeface="Times New Roman" panose="02020603050405020304" pitchFamily="18" charset="0"/>
                <a:cs typeface="Times New Roman" panose="02020603050405020304" pitchFamily="18" charset="0"/>
              </a:rPr>
              <a:t>Festival and Special Event Management</a:t>
            </a:r>
            <a:r>
              <a:rPr lang="en-GB" dirty="0">
                <a:latin typeface="Times New Roman" panose="02020603050405020304" pitchFamily="18" charset="0"/>
                <a:cs typeface="Times New Roman" panose="02020603050405020304" pitchFamily="18" charset="0"/>
              </a:rPr>
              <a:t>. Milton: Wiley.</a:t>
            </a:r>
          </a:p>
          <a:p>
            <a:r>
              <a:rPr lang="en-GB" dirty="0" err="1">
                <a:latin typeface="Times New Roman" panose="02020603050405020304" pitchFamily="18" charset="0"/>
                <a:cs typeface="Times New Roman" panose="02020603050405020304" pitchFamily="18" charset="0"/>
              </a:rPr>
              <a:t>Akinsowon</a:t>
            </a:r>
            <a:r>
              <a:rPr lang="en-GB" dirty="0">
                <a:latin typeface="Times New Roman" panose="02020603050405020304" pitchFamily="18" charset="0"/>
                <a:cs typeface="Times New Roman" panose="02020603050405020304" pitchFamily="18" charset="0"/>
              </a:rPr>
              <a:t>, V. (2024). </a:t>
            </a:r>
            <a:r>
              <a:rPr lang="en-GB" i="1" dirty="0">
                <a:latin typeface="Times New Roman" panose="02020603050405020304" pitchFamily="18" charset="0"/>
                <a:cs typeface="Times New Roman" panose="02020603050405020304" pitchFamily="18" charset="0"/>
              </a:rPr>
              <a:t>5 Ways the Economic Downturn is Impacting the Events Industry. </a:t>
            </a:r>
            <a:r>
              <a:rPr lang="en-GB" dirty="0">
                <a:latin typeface="Times New Roman" panose="02020603050405020304" pitchFamily="18" charset="0"/>
                <a:cs typeface="Times New Roman" panose="02020603050405020304" pitchFamily="18" charset="0"/>
              </a:rPr>
              <a:t>Available at: </a:t>
            </a:r>
            <a:r>
              <a:rPr lang="en-GB" u="sng" dirty="0">
                <a:latin typeface="Times New Roman" panose="02020603050405020304" pitchFamily="18" charset="0"/>
                <a:cs typeface="Times New Roman" panose="02020603050405020304" pitchFamily="18" charset="0"/>
                <a:hlinkClick r:id="rId2"/>
              </a:rPr>
              <a:t>https://www.cvent.com/uk/blog/events/5-ways-economic-downturn-impacting-events-industry</a:t>
            </a:r>
            <a:r>
              <a:rPr lang="en-GB" dirty="0">
                <a:latin typeface="Times New Roman" panose="02020603050405020304" pitchFamily="18" charset="0"/>
                <a:cs typeface="Times New Roman" panose="02020603050405020304" pitchFamily="18" charset="0"/>
              </a:rPr>
              <a:t>. Accessed: (22 Jan 2025)</a:t>
            </a:r>
          </a:p>
          <a:p>
            <a:r>
              <a:rPr lang="en-GB" dirty="0">
                <a:latin typeface="Times New Roman" panose="02020603050405020304" pitchFamily="18" charset="0"/>
                <a:cs typeface="Times New Roman" panose="02020603050405020304" pitchFamily="18" charset="0"/>
              </a:rPr>
              <a:t>Belch, G. and Belch, M., 2022. </a:t>
            </a:r>
            <a:r>
              <a:rPr lang="en-GB" i="1" dirty="0">
                <a:latin typeface="Times New Roman" panose="02020603050405020304" pitchFamily="18" charset="0"/>
                <a:cs typeface="Times New Roman" panose="02020603050405020304" pitchFamily="18" charset="0"/>
              </a:rPr>
              <a:t>Advertising and Promotion: An Integrated Marketing Communications Perspective.</a:t>
            </a:r>
            <a:r>
              <a:rPr lang="en-GB" dirty="0">
                <a:latin typeface="Times New Roman" panose="02020603050405020304" pitchFamily="18" charset="0"/>
                <a:cs typeface="Times New Roman" panose="02020603050405020304" pitchFamily="18" charset="0"/>
              </a:rPr>
              <a:t> 12th ed. New York: McGraw-Hill Education.</a:t>
            </a:r>
          </a:p>
          <a:p>
            <a:r>
              <a:rPr lang="en-GB" dirty="0" err="1">
                <a:latin typeface="Times New Roman" panose="02020603050405020304" pitchFamily="18" charset="0"/>
                <a:cs typeface="Times New Roman" panose="02020603050405020304" pitchFamily="18" charset="0"/>
              </a:rPr>
              <a:t>Bowdin</a:t>
            </a:r>
            <a:r>
              <a:rPr lang="en-GB" dirty="0">
                <a:latin typeface="Times New Roman" panose="02020603050405020304" pitchFamily="18" charset="0"/>
                <a:cs typeface="Times New Roman" panose="02020603050405020304" pitchFamily="18" charset="0"/>
              </a:rPr>
              <a:t>, G. A., Allen, J., O'Toole, W., Harris, R., McDonnell, I. (2022). </a:t>
            </a:r>
            <a:r>
              <a:rPr lang="en-GB" i="1" dirty="0">
                <a:latin typeface="Times New Roman" panose="02020603050405020304" pitchFamily="18" charset="0"/>
                <a:cs typeface="Times New Roman" panose="02020603050405020304" pitchFamily="18" charset="0"/>
              </a:rPr>
              <a:t>Events Management</a:t>
            </a:r>
            <a:r>
              <a:rPr lang="en-GB" dirty="0">
                <a:latin typeface="Times New Roman" panose="02020603050405020304" pitchFamily="18" charset="0"/>
                <a:cs typeface="Times New Roman" panose="02020603050405020304" pitchFamily="18" charset="0"/>
              </a:rPr>
              <a:t>. London: Routledge.</a:t>
            </a:r>
          </a:p>
          <a:p>
            <a:r>
              <a:rPr lang="en-GB" dirty="0">
                <a:latin typeface="Times New Roman" panose="02020603050405020304" pitchFamily="18" charset="0"/>
                <a:cs typeface="Times New Roman" panose="02020603050405020304" pitchFamily="18" charset="0"/>
              </a:rPr>
              <a:t>Brown, J. and Jones, R. (2019) </a:t>
            </a:r>
            <a:r>
              <a:rPr lang="en-GB" i="1" dirty="0">
                <a:latin typeface="Times New Roman" panose="02020603050405020304" pitchFamily="18" charset="0"/>
                <a:cs typeface="Times New Roman" panose="02020603050405020304" pitchFamily="18" charset="0"/>
              </a:rPr>
              <a:t>The Role of Stakeholders in DEI Policies</a:t>
            </a:r>
            <a:r>
              <a:rPr lang="en-GB" dirty="0">
                <a:latin typeface="Times New Roman" panose="02020603050405020304" pitchFamily="18" charset="0"/>
                <a:cs typeface="Times New Roman" panose="02020603050405020304" pitchFamily="18" charset="0"/>
              </a:rPr>
              <a:t>. New York: Routledge.</a:t>
            </a:r>
          </a:p>
          <a:p>
            <a:r>
              <a:rPr lang="en-GB" dirty="0">
                <a:latin typeface="Times New Roman" panose="02020603050405020304" pitchFamily="18" charset="0"/>
                <a:cs typeface="Times New Roman" panose="02020603050405020304" pitchFamily="18" charset="0"/>
              </a:rPr>
              <a:t>Clark, S. (2020) </a:t>
            </a:r>
            <a:r>
              <a:rPr lang="en-GB" i="1" dirty="0">
                <a:latin typeface="Times New Roman" panose="02020603050405020304" pitchFamily="18" charset="0"/>
                <a:cs typeface="Times New Roman" panose="02020603050405020304" pitchFamily="18" charset="0"/>
              </a:rPr>
              <a:t>'Technology requirements for hybrid conferences', </a:t>
            </a:r>
            <a:r>
              <a:rPr lang="en-GB" dirty="0" err="1">
                <a:latin typeface="Times New Roman" panose="02020603050405020304" pitchFamily="18" charset="0"/>
                <a:cs typeface="Times New Roman" panose="02020603050405020304" pitchFamily="18" charset="0"/>
              </a:rPr>
              <a:t>EventTech</a:t>
            </a:r>
            <a:r>
              <a:rPr lang="en-GB" i="1" dirty="0">
                <a:latin typeface="Times New Roman" panose="02020603050405020304" pitchFamily="18" charset="0"/>
                <a:cs typeface="Times New Roman" panose="02020603050405020304" pitchFamily="18" charset="0"/>
              </a:rPr>
              <a:t> Journal</a:t>
            </a:r>
            <a:r>
              <a:rPr lang="en-GB" dirty="0">
                <a:latin typeface="Times New Roman" panose="02020603050405020304" pitchFamily="18" charset="0"/>
                <a:cs typeface="Times New Roman" panose="02020603050405020304" pitchFamily="18" charset="0"/>
              </a:rPr>
              <a:t>, 15(4), pp. 23-30.</a:t>
            </a:r>
          </a:p>
          <a:p>
            <a:r>
              <a:rPr lang="en-GB" dirty="0">
                <a:latin typeface="Times New Roman" panose="02020603050405020304" pitchFamily="18" charset="0"/>
                <a:cs typeface="Times New Roman" panose="02020603050405020304" pitchFamily="18" charset="0"/>
              </a:rPr>
              <a:t>Dowson, R., Bassett, D. (2018). </a:t>
            </a:r>
            <a:r>
              <a:rPr lang="en-GB" i="1" dirty="0">
                <a:latin typeface="Times New Roman" panose="02020603050405020304" pitchFamily="18" charset="0"/>
                <a:cs typeface="Times New Roman" panose="02020603050405020304" pitchFamily="18" charset="0"/>
              </a:rPr>
              <a:t>Event Planning and Management: Principles, Planning and Practice</a:t>
            </a:r>
            <a:r>
              <a:rPr lang="en-GB" dirty="0">
                <a:latin typeface="Times New Roman" panose="02020603050405020304" pitchFamily="18" charset="0"/>
                <a:cs typeface="Times New Roman" panose="02020603050405020304" pitchFamily="18" charset="0"/>
              </a:rPr>
              <a:t>. London: </a:t>
            </a:r>
            <a:r>
              <a:rPr lang="en-GB" dirty="0" err="1">
                <a:latin typeface="Times New Roman" panose="02020603050405020304" pitchFamily="18" charset="0"/>
                <a:cs typeface="Times New Roman" panose="02020603050405020304" pitchFamily="18" charset="0"/>
              </a:rPr>
              <a:t>Kogan</a:t>
            </a:r>
            <a:r>
              <a:rPr lang="en-GB" dirty="0">
                <a:latin typeface="Times New Roman" panose="02020603050405020304" pitchFamily="18" charset="0"/>
                <a:cs typeface="Times New Roman" panose="02020603050405020304" pitchFamily="18" charset="0"/>
              </a:rPr>
              <a:t> Page.</a:t>
            </a:r>
          </a:p>
          <a:p>
            <a:r>
              <a:rPr lang="en-GB" dirty="0">
                <a:latin typeface="Times New Roman" panose="02020603050405020304" pitchFamily="18" charset="0"/>
                <a:cs typeface="Times New Roman" panose="02020603050405020304" pitchFamily="18" charset="0"/>
              </a:rPr>
              <a:t>Deloitte, (2023) </a:t>
            </a:r>
            <a:r>
              <a:rPr lang="en-GB" i="1" dirty="0">
                <a:latin typeface="Times New Roman" panose="02020603050405020304" pitchFamily="18" charset="0"/>
                <a:cs typeface="Times New Roman" panose="02020603050405020304" pitchFamily="18" charset="0"/>
              </a:rPr>
              <a:t>Diversity, Equity, and Inclusion in the Workplace: Key Trends and Challenges</a:t>
            </a:r>
            <a:r>
              <a:rPr lang="en-GB" dirty="0">
                <a:latin typeface="Times New Roman" panose="02020603050405020304" pitchFamily="18" charset="0"/>
                <a:cs typeface="Times New Roman" panose="02020603050405020304" pitchFamily="18" charset="0"/>
              </a:rPr>
              <a:t>. Available at: </a:t>
            </a:r>
            <a:r>
              <a:rPr lang="en-GB" u="sng" dirty="0">
                <a:latin typeface="Times New Roman" panose="02020603050405020304" pitchFamily="18" charset="0"/>
                <a:cs typeface="Times New Roman" panose="02020603050405020304" pitchFamily="18" charset="0"/>
                <a:hlinkClick r:id="rId3"/>
              </a:rPr>
              <a:t>https://www2.deloitte.com</a:t>
            </a:r>
            <a:r>
              <a:rPr lang="en-GB" dirty="0">
                <a:latin typeface="Times New Roman" panose="02020603050405020304" pitchFamily="18" charset="0"/>
                <a:cs typeface="Times New Roman" panose="02020603050405020304" pitchFamily="18" charset="0"/>
              </a:rPr>
              <a:t>. Accessed: (</a:t>
            </a:r>
            <a:r>
              <a:rPr lang="en-GB" dirty="0" smtClean="0">
                <a:latin typeface="Times New Roman" panose="02020603050405020304" pitchFamily="18" charset="0"/>
                <a:cs typeface="Times New Roman" panose="02020603050405020304" pitchFamily="18" charset="0"/>
              </a:rPr>
              <a:t>24 </a:t>
            </a:r>
            <a:r>
              <a:rPr lang="en-GB" dirty="0">
                <a:latin typeface="Times New Roman" panose="02020603050405020304" pitchFamily="18" charset="0"/>
                <a:cs typeface="Times New Roman" panose="02020603050405020304" pitchFamily="18" charset="0"/>
              </a:rPr>
              <a:t>January 2025).</a:t>
            </a:r>
          </a:p>
          <a:p>
            <a:r>
              <a:rPr lang="en-GB" dirty="0">
                <a:latin typeface="Times New Roman" panose="02020603050405020304" pitchFamily="18" charset="0"/>
                <a:cs typeface="Times New Roman" panose="02020603050405020304" pitchFamily="18" charset="0"/>
              </a:rPr>
              <a:t>[</a:t>
            </a:r>
            <a:r>
              <a:rPr lang="en-GB" dirty="0" err="1">
                <a:latin typeface="Times New Roman" panose="02020603050405020304" pitchFamily="18" charset="0"/>
                <a:cs typeface="Times New Roman" panose="02020603050405020304" pitchFamily="18" charset="0"/>
              </a:rPr>
              <a:t>ExCeL</a:t>
            </a:r>
            <a:r>
              <a:rPr lang="en-GB" dirty="0">
                <a:latin typeface="Times New Roman" panose="02020603050405020304" pitchFamily="18" charset="0"/>
                <a:cs typeface="Times New Roman" panose="02020603050405020304" pitchFamily="18" charset="0"/>
              </a:rPr>
              <a:t> London] (2024). </a:t>
            </a:r>
            <a:r>
              <a:rPr lang="en-GB" i="1" dirty="0">
                <a:latin typeface="Times New Roman" panose="02020603050405020304" pitchFamily="18" charset="0"/>
                <a:cs typeface="Times New Roman" panose="02020603050405020304" pitchFamily="18" charset="0"/>
              </a:rPr>
              <a:t>Venue facilities and accessibility</a:t>
            </a:r>
            <a:r>
              <a:rPr lang="en-GB" dirty="0">
                <a:latin typeface="Times New Roman" panose="02020603050405020304" pitchFamily="18" charset="0"/>
                <a:cs typeface="Times New Roman" panose="02020603050405020304" pitchFamily="18" charset="0"/>
              </a:rPr>
              <a:t>. Available at: </a:t>
            </a:r>
            <a:r>
              <a:rPr lang="en-GB" u="sng" dirty="0">
                <a:latin typeface="Times New Roman" panose="02020603050405020304" pitchFamily="18" charset="0"/>
                <a:cs typeface="Times New Roman" panose="02020603050405020304" pitchFamily="18" charset="0"/>
                <a:hlinkClick r:id="rId4"/>
              </a:rPr>
              <a:t>https://www.excel.london</a:t>
            </a:r>
            <a:r>
              <a:rPr lang="en-GB" dirty="0">
                <a:latin typeface="Times New Roman" panose="02020603050405020304" pitchFamily="18" charset="0"/>
                <a:cs typeface="Times New Roman" panose="02020603050405020304" pitchFamily="18" charset="0"/>
              </a:rPr>
              <a:t>. Accessed: (24 January 2025).</a:t>
            </a:r>
          </a:p>
          <a:p>
            <a:r>
              <a:rPr lang="en-GB" dirty="0">
                <a:latin typeface="Times New Roman" panose="02020603050405020304" pitchFamily="18" charset="0"/>
                <a:cs typeface="Times New Roman" panose="02020603050405020304" pitchFamily="18" charset="0"/>
              </a:rPr>
              <a:t>Fandom, (2023) </a:t>
            </a:r>
            <a:r>
              <a:rPr lang="en-GB" i="1" dirty="0" err="1">
                <a:latin typeface="Times New Roman" panose="02020603050405020304" pitchFamily="18" charset="0"/>
                <a:cs typeface="Times New Roman" panose="02020603050405020304" pitchFamily="18" charset="0"/>
              </a:rPr>
              <a:t>ExCeL</a:t>
            </a:r>
            <a:r>
              <a:rPr lang="en-GB" i="1" dirty="0">
                <a:latin typeface="Times New Roman" panose="02020603050405020304" pitchFamily="18" charset="0"/>
                <a:cs typeface="Times New Roman" panose="02020603050405020304" pitchFamily="18" charset="0"/>
              </a:rPr>
              <a:t> London</a:t>
            </a:r>
            <a:r>
              <a:rPr lang="en-GB" dirty="0">
                <a:latin typeface="Times New Roman" panose="02020603050405020304" pitchFamily="18" charset="0"/>
                <a:cs typeface="Times New Roman" panose="02020603050405020304" pitchFamily="18" charset="0"/>
              </a:rPr>
              <a:t>. Available at: </a:t>
            </a:r>
            <a:r>
              <a:rPr lang="en-GB" u="sng" dirty="0">
                <a:latin typeface="Times New Roman" panose="02020603050405020304" pitchFamily="18" charset="0"/>
                <a:cs typeface="Times New Roman" panose="02020603050405020304" pitchFamily="18" charset="0"/>
                <a:hlinkClick r:id="rId5"/>
              </a:rPr>
              <a:t>https://london.fandom.com/wiki/ExCeL_London</a:t>
            </a:r>
            <a:r>
              <a:rPr lang="en-GB" dirty="0">
                <a:latin typeface="Times New Roman" panose="02020603050405020304" pitchFamily="18" charset="0"/>
                <a:cs typeface="Times New Roman" panose="02020603050405020304" pitchFamily="18" charset="0"/>
              </a:rPr>
              <a:t> Accessed: (24 January 2025).</a:t>
            </a:r>
          </a:p>
          <a:p>
            <a:r>
              <a:rPr lang="en-GB" dirty="0" err="1">
                <a:latin typeface="Times New Roman" panose="02020603050405020304" pitchFamily="18" charset="0"/>
                <a:cs typeface="Times New Roman" panose="02020603050405020304" pitchFamily="18" charset="0"/>
              </a:rPr>
              <a:t>Firstup</a:t>
            </a:r>
            <a:r>
              <a:rPr lang="en-GB" dirty="0">
                <a:latin typeface="Times New Roman" panose="02020603050405020304" pitchFamily="18" charset="0"/>
                <a:cs typeface="Times New Roman" panose="02020603050405020304" pitchFamily="18" charset="0"/>
              </a:rPr>
              <a:t>, (2024). </a:t>
            </a:r>
            <a:r>
              <a:rPr lang="en-GB" i="1" dirty="0">
                <a:latin typeface="Times New Roman" panose="02020603050405020304" pitchFamily="18" charset="0"/>
                <a:cs typeface="Times New Roman" panose="02020603050405020304" pitchFamily="18" charset="0"/>
              </a:rPr>
              <a:t>15 ways to improve diversity and Inclusion in work place.</a:t>
            </a:r>
            <a:r>
              <a:rPr lang="en-GB" dirty="0">
                <a:latin typeface="Times New Roman" panose="02020603050405020304" pitchFamily="18" charset="0"/>
                <a:cs typeface="Times New Roman" panose="02020603050405020304" pitchFamily="18" charset="0"/>
              </a:rPr>
              <a:t> Available at: </a:t>
            </a:r>
            <a:r>
              <a:rPr lang="en-GB" u="sng" dirty="0">
                <a:latin typeface="Times New Roman" panose="02020603050405020304" pitchFamily="18" charset="0"/>
                <a:cs typeface="Times New Roman" panose="02020603050405020304" pitchFamily="18" charset="0"/>
                <a:hlinkClick r:id="rId6"/>
              </a:rPr>
              <a:t>https://firstup.io/blog/15-ways-to-improve-diversity-and-inclusion-in-the-workplace/</a:t>
            </a:r>
            <a:r>
              <a:rPr lang="en-GB" dirty="0">
                <a:latin typeface="Times New Roman" panose="02020603050405020304" pitchFamily="18" charset="0"/>
                <a:cs typeface="Times New Roman" panose="02020603050405020304" pitchFamily="18" charset="0"/>
              </a:rPr>
              <a:t>. Accessed: (22 January 2025).</a:t>
            </a:r>
          </a:p>
          <a:p>
            <a:r>
              <a:rPr lang="en-GB" dirty="0" err="1">
                <a:latin typeface="Times New Roman" panose="02020603050405020304" pitchFamily="18" charset="0"/>
                <a:cs typeface="Times New Roman" panose="02020603050405020304" pitchFamily="18" charset="0"/>
              </a:rPr>
              <a:t>Finkel</a:t>
            </a:r>
            <a:r>
              <a:rPr lang="en-GB" dirty="0">
                <a:latin typeface="Times New Roman" panose="02020603050405020304" pitchFamily="18" charset="0"/>
                <a:cs typeface="Times New Roman" panose="02020603050405020304" pitchFamily="18" charset="0"/>
              </a:rPr>
              <a:t>, R., Sharp, B., and Sweeney, M. (2019) </a:t>
            </a:r>
            <a:r>
              <a:rPr lang="en-GB" i="1" dirty="0">
                <a:latin typeface="Times New Roman" panose="02020603050405020304" pitchFamily="18" charset="0"/>
                <a:cs typeface="Times New Roman" panose="02020603050405020304" pitchFamily="18" charset="0"/>
              </a:rPr>
              <a:t>Accessibility, Inclusion, and Diversity in Critical Event Studies</a:t>
            </a:r>
            <a:r>
              <a:rPr lang="en-GB" dirty="0">
                <a:latin typeface="Times New Roman" panose="02020603050405020304" pitchFamily="18" charset="0"/>
                <a:cs typeface="Times New Roman" panose="02020603050405020304" pitchFamily="18" charset="0"/>
              </a:rPr>
              <a:t>. Abingdon: Routledge. Pp: 1-16</a:t>
            </a:r>
          </a:p>
          <a:p>
            <a:r>
              <a:rPr lang="en-GB" dirty="0">
                <a:latin typeface="Times New Roman" panose="02020603050405020304" pitchFamily="18" charset="0"/>
                <a:cs typeface="Times New Roman" panose="02020603050405020304" pitchFamily="18" charset="0"/>
              </a:rPr>
              <a:t>Getz, D., Page, S. J. (2019). </a:t>
            </a:r>
            <a:r>
              <a:rPr lang="en-GB" i="1" dirty="0">
                <a:latin typeface="Times New Roman" panose="02020603050405020304" pitchFamily="18" charset="0"/>
                <a:cs typeface="Times New Roman" panose="02020603050405020304" pitchFamily="18" charset="0"/>
              </a:rPr>
              <a:t>Event Studies: Theory, Research and Policy for Planned Events</a:t>
            </a:r>
            <a:r>
              <a:rPr lang="en-GB" dirty="0">
                <a:latin typeface="Times New Roman" panose="02020603050405020304" pitchFamily="18" charset="0"/>
                <a:cs typeface="Times New Roman" panose="02020603050405020304" pitchFamily="18" charset="0"/>
              </a:rPr>
              <a:t>. London: Routledge.</a:t>
            </a:r>
          </a:p>
          <a:p>
            <a:r>
              <a:rPr lang="en-GB" dirty="0" err="1">
                <a:latin typeface="Times New Roman" panose="02020603050405020304" pitchFamily="18" charset="0"/>
                <a:cs typeface="Times New Roman" panose="02020603050405020304" pitchFamily="18" charset="0"/>
              </a:rPr>
              <a:t>Goldblatt</a:t>
            </a:r>
            <a:r>
              <a:rPr lang="en-GB" dirty="0">
                <a:latin typeface="Times New Roman" panose="02020603050405020304" pitchFamily="18" charset="0"/>
                <a:cs typeface="Times New Roman" panose="02020603050405020304" pitchFamily="18" charset="0"/>
              </a:rPr>
              <a:t>, J. (2020). </a:t>
            </a:r>
            <a:r>
              <a:rPr lang="en-GB" i="1" dirty="0">
                <a:latin typeface="Times New Roman" panose="02020603050405020304" pitchFamily="18" charset="0"/>
                <a:cs typeface="Times New Roman" panose="02020603050405020304" pitchFamily="18" charset="0"/>
              </a:rPr>
              <a:t>Special Events: Creating and Sustaining a New World for Celebration</a:t>
            </a:r>
            <a:r>
              <a:rPr lang="en-GB" dirty="0">
                <a:latin typeface="Times New Roman" panose="02020603050405020304" pitchFamily="18" charset="0"/>
                <a:cs typeface="Times New Roman" panose="02020603050405020304" pitchFamily="18" charset="0"/>
              </a:rPr>
              <a:t>. Hoboken: Wiley.</a:t>
            </a:r>
          </a:p>
          <a:p>
            <a:r>
              <a:rPr lang="en-GB" dirty="0">
                <a:latin typeface="Times New Roman" panose="02020603050405020304" pitchFamily="18" charset="0"/>
                <a:cs typeface="Times New Roman" panose="02020603050405020304" pitchFamily="18" charset="0"/>
              </a:rPr>
              <a:t>IMD, (2023). </a:t>
            </a:r>
            <a:r>
              <a:rPr lang="en-GB" i="1" dirty="0">
                <a:latin typeface="Times New Roman" panose="02020603050405020304" pitchFamily="18" charset="0"/>
                <a:cs typeface="Times New Roman" panose="02020603050405020304" pitchFamily="18" charset="0"/>
              </a:rPr>
              <a:t>How Training and Development Fuel Effective Change Leadership</a:t>
            </a:r>
            <a:r>
              <a:rPr lang="en-GB" dirty="0">
                <a:latin typeface="Times New Roman" panose="02020603050405020304" pitchFamily="18" charset="0"/>
                <a:cs typeface="Times New Roman" panose="02020603050405020304" pitchFamily="18" charset="0"/>
              </a:rPr>
              <a:t>. Available at: </a:t>
            </a:r>
            <a:r>
              <a:rPr lang="en-GB" u="sng" dirty="0">
                <a:latin typeface="Times New Roman" panose="02020603050405020304" pitchFamily="18" charset="0"/>
                <a:cs typeface="Times New Roman" panose="02020603050405020304" pitchFamily="18" charset="0"/>
                <a:hlinkClick r:id="rId7"/>
              </a:rPr>
              <a:t>https://www.imd.org/blog/leadership/training-and-development/</a:t>
            </a:r>
            <a:r>
              <a:rPr lang="en-GB" dirty="0">
                <a:latin typeface="Times New Roman" panose="02020603050405020304" pitchFamily="18" charset="0"/>
                <a:cs typeface="Times New Roman" panose="02020603050405020304" pitchFamily="18" charset="0"/>
              </a:rPr>
              <a:t> Accessed (22 Jan. 2025).</a:t>
            </a:r>
          </a:p>
          <a:p>
            <a:r>
              <a:rPr lang="en-GB" dirty="0">
                <a:latin typeface="Times New Roman" panose="02020603050405020304" pitchFamily="18" charset="0"/>
                <a:cs typeface="Times New Roman" panose="02020603050405020304" pitchFamily="18" charset="0"/>
              </a:rPr>
              <a:t>Kotler, P. and Keller, K.L. (2016). </a:t>
            </a:r>
            <a:r>
              <a:rPr lang="en-GB" i="1" dirty="0">
                <a:latin typeface="Times New Roman" panose="02020603050405020304" pitchFamily="18" charset="0"/>
                <a:cs typeface="Times New Roman" panose="02020603050405020304" pitchFamily="18" charset="0"/>
              </a:rPr>
              <a:t>Marketing Management.</a:t>
            </a:r>
            <a:r>
              <a:rPr lang="en-GB" dirty="0">
                <a:latin typeface="Times New Roman" panose="02020603050405020304" pitchFamily="18" charset="0"/>
                <a:cs typeface="Times New Roman" panose="02020603050405020304" pitchFamily="18" charset="0"/>
              </a:rPr>
              <a:t> 15th ed. London: Pearson Education.</a:t>
            </a:r>
          </a:p>
          <a:p>
            <a:r>
              <a:rPr lang="en-GB" dirty="0">
                <a:latin typeface="Times New Roman" panose="02020603050405020304" pitchFamily="18" charset="0"/>
                <a:cs typeface="Times New Roman" panose="02020603050405020304" pitchFamily="18" charset="0"/>
              </a:rPr>
              <a:t>Lovelock, C. and </a:t>
            </a:r>
            <a:r>
              <a:rPr lang="en-GB" dirty="0" err="1">
                <a:latin typeface="Times New Roman" panose="02020603050405020304" pitchFamily="18" charset="0"/>
                <a:cs typeface="Times New Roman" panose="02020603050405020304" pitchFamily="18" charset="0"/>
              </a:rPr>
              <a:t>Wirtz</a:t>
            </a:r>
            <a:r>
              <a:rPr lang="en-GB" dirty="0">
                <a:latin typeface="Times New Roman" panose="02020603050405020304" pitchFamily="18" charset="0"/>
                <a:cs typeface="Times New Roman" panose="02020603050405020304" pitchFamily="18" charset="0"/>
              </a:rPr>
              <a:t>, J. (2020). </a:t>
            </a:r>
            <a:r>
              <a:rPr lang="en-GB" i="1" dirty="0">
                <a:latin typeface="Times New Roman" panose="02020603050405020304" pitchFamily="18" charset="0"/>
                <a:cs typeface="Times New Roman" panose="02020603050405020304" pitchFamily="18" charset="0"/>
              </a:rPr>
              <a:t>Services Marketing: People, Technology, Strategy.</a:t>
            </a:r>
            <a:r>
              <a:rPr lang="en-GB" dirty="0">
                <a:latin typeface="Times New Roman" panose="02020603050405020304" pitchFamily="18" charset="0"/>
                <a:cs typeface="Times New Roman" panose="02020603050405020304" pitchFamily="18" charset="0"/>
              </a:rPr>
              <a:t> 9th ed. Singapore: World Scientific Publishing.</a:t>
            </a:r>
          </a:p>
          <a:p>
            <a:r>
              <a:rPr lang="en-GB" dirty="0" err="1">
                <a:latin typeface="Times New Roman" panose="02020603050405020304" pitchFamily="18" charset="0"/>
                <a:cs typeface="Times New Roman" panose="02020603050405020304" pitchFamily="18" charset="0"/>
              </a:rPr>
              <a:t>Mailchimp</a:t>
            </a:r>
            <a:r>
              <a:rPr lang="en-GB" dirty="0">
                <a:latin typeface="Times New Roman" panose="02020603050405020304" pitchFamily="18" charset="0"/>
                <a:cs typeface="Times New Roman" panose="02020603050405020304" pitchFamily="18" charset="0"/>
              </a:rPr>
              <a:t>, I. (2024). </a:t>
            </a:r>
            <a:r>
              <a:rPr lang="en-GB" i="1" dirty="0">
                <a:latin typeface="Times New Roman" panose="02020603050405020304" pitchFamily="18" charset="0"/>
                <a:cs typeface="Times New Roman" panose="02020603050405020304" pitchFamily="18" charset="0"/>
              </a:rPr>
              <a:t>Email marketing</a:t>
            </a:r>
            <a:r>
              <a:rPr lang="en-GB" dirty="0">
                <a:latin typeface="Times New Roman" panose="02020603050405020304" pitchFamily="18" charset="0"/>
                <a:cs typeface="Times New Roman" panose="02020603050405020304" pitchFamily="18" charset="0"/>
              </a:rPr>
              <a:t>. Available at: </a:t>
            </a:r>
            <a:r>
              <a:rPr lang="en-GB" u="sng" dirty="0">
                <a:latin typeface="Times New Roman" panose="02020603050405020304" pitchFamily="18" charset="0"/>
                <a:cs typeface="Times New Roman" panose="02020603050405020304" pitchFamily="18" charset="0"/>
                <a:hlinkClick r:id="rId8"/>
              </a:rPr>
              <a:t>https://mailchimp.com/marketing-glossary/email-marketing/</a:t>
            </a:r>
            <a:r>
              <a:rPr lang="en-GB" dirty="0">
                <a:latin typeface="Times New Roman" panose="02020603050405020304" pitchFamily="18" charset="0"/>
                <a:cs typeface="Times New Roman" panose="02020603050405020304" pitchFamily="18" charset="0"/>
              </a:rPr>
              <a:t>. Accessed: (24 January 2025).</a:t>
            </a:r>
          </a:p>
          <a:p>
            <a:r>
              <a:rPr lang="en-GB" dirty="0" err="1">
                <a:latin typeface="Times New Roman" panose="02020603050405020304" pitchFamily="18" charset="0"/>
                <a:cs typeface="Times New Roman" panose="02020603050405020304" pitchFamily="18" charset="0"/>
              </a:rPr>
              <a:t>Peterdy</a:t>
            </a:r>
            <a:r>
              <a:rPr lang="en-GB" dirty="0">
                <a:latin typeface="Times New Roman" panose="02020603050405020304" pitchFamily="18" charset="0"/>
                <a:cs typeface="Times New Roman" panose="02020603050405020304" pitchFamily="18" charset="0"/>
              </a:rPr>
              <a:t>, K. (2024). </a:t>
            </a:r>
            <a:r>
              <a:rPr lang="en-GB" i="1" dirty="0">
                <a:latin typeface="Times New Roman" panose="02020603050405020304" pitchFamily="18" charset="0"/>
                <a:cs typeface="Times New Roman" panose="02020603050405020304" pitchFamily="18" charset="0"/>
              </a:rPr>
              <a:t>PESTLE Analysis</a:t>
            </a:r>
            <a:r>
              <a:rPr lang="en-GB" dirty="0">
                <a:latin typeface="Times New Roman" panose="02020603050405020304" pitchFamily="18" charset="0"/>
                <a:cs typeface="Times New Roman" panose="02020603050405020304" pitchFamily="18" charset="0"/>
              </a:rPr>
              <a:t>, Available at: </a:t>
            </a:r>
            <a:r>
              <a:rPr lang="en-GB" u="sng" dirty="0">
                <a:latin typeface="Times New Roman" panose="02020603050405020304" pitchFamily="18" charset="0"/>
                <a:cs typeface="Times New Roman" panose="02020603050405020304" pitchFamily="18" charset="0"/>
                <a:hlinkClick r:id="rId9"/>
              </a:rPr>
              <a:t>https://corporatefinanceinstitute.com/resources/management/pestel-analysis/</a:t>
            </a:r>
            <a:r>
              <a:rPr lang="en-GB" dirty="0">
                <a:latin typeface="Times New Roman" panose="02020603050405020304" pitchFamily="18" charset="0"/>
                <a:cs typeface="Times New Roman" panose="02020603050405020304" pitchFamily="18" charset="0"/>
              </a:rPr>
              <a:t>. Accessed: (24 January 2025).</a:t>
            </a:r>
          </a:p>
          <a:p>
            <a:r>
              <a:rPr lang="en-GB" dirty="0">
                <a:latin typeface="Times New Roman" panose="02020603050405020304" pitchFamily="18" charset="0"/>
                <a:cs typeface="Times New Roman" panose="02020603050405020304" pitchFamily="18" charset="0"/>
              </a:rPr>
              <a:t>Smith, A. (2020) </a:t>
            </a:r>
            <a:r>
              <a:rPr lang="en-GB" i="1" dirty="0">
                <a:latin typeface="Times New Roman" panose="02020603050405020304" pitchFamily="18" charset="0"/>
                <a:cs typeface="Times New Roman" panose="02020603050405020304" pitchFamily="18" charset="0"/>
              </a:rPr>
              <a:t>Diversity in the Workplace: Challenges and Opportunities</a:t>
            </a:r>
            <a:r>
              <a:rPr lang="en-GB" dirty="0">
                <a:latin typeface="Times New Roman" panose="02020603050405020304" pitchFamily="18" charset="0"/>
                <a:cs typeface="Times New Roman" panose="02020603050405020304" pitchFamily="18" charset="0"/>
              </a:rPr>
              <a:t>. London: Palgrave Macmillan.</a:t>
            </a:r>
          </a:p>
          <a:p>
            <a:r>
              <a:rPr lang="en-GB" dirty="0">
                <a:latin typeface="Times New Roman" panose="02020603050405020304" pitchFamily="18" charset="0"/>
                <a:cs typeface="Times New Roman" panose="02020603050405020304" pitchFamily="18" charset="0"/>
              </a:rPr>
              <a:t>Silvers, J. R. (2021). </a:t>
            </a:r>
            <a:r>
              <a:rPr lang="en-GB" i="1" dirty="0">
                <a:latin typeface="Times New Roman" panose="02020603050405020304" pitchFamily="18" charset="0"/>
                <a:cs typeface="Times New Roman" panose="02020603050405020304" pitchFamily="18" charset="0"/>
              </a:rPr>
              <a:t>Risk Management for Meetings and Events</a:t>
            </a:r>
            <a:r>
              <a:rPr lang="en-GB" dirty="0">
                <a:latin typeface="Times New Roman" panose="02020603050405020304" pitchFamily="18" charset="0"/>
                <a:cs typeface="Times New Roman" panose="02020603050405020304" pitchFamily="18" charset="0"/>
              </a:rPr>
              <a:t>. London: Routledge.</a:t>
            </a:r>
          </a:p>
          <a:p>
            <a:r>
              <a:rPr lang="en-GB" dirty="0">
                <a:latin typeface="Times New Roman" panose="02020603050405020304" pitchFamily="18" charset="0"/>
                <a:cs typeface="Times New Roman" panose="02020603050405020304" pitchFamily="18" charset="0"/>
              </a:rPr>
              <a:t>Shone, A., Parry, B. (2020). </a:t>
            </a:r>
            <a:r>
              <a:rPr lang="en-GB" i="1" dirty="0">
                <a:latin typeface="Times New Roman" panose="02020603050405020304" pitchFamily="18" charset="0"/>
                <a:cs typeface="Times New Roman" panose="02020603050405020304" pitchFamily="18" charset="0"/>
              </a:rPr>
              <a:t>Successful Event Management: A Practical Handbook</a:t>
            </a:r>
            <a:r>
              <a:rPr lang="en-GB" dirty="0">
                <a:latin typeface="Times New Roman" panose="02020603050405020304" pitchFamily="18" charset="0"/>
                <a:cs typeface="Times New Roman" panose="02020603050405020304" pitchFamily="18" charset="0"/>
              </a:rPr>
              <a:t>. London: Cengage Learning.</a:t>
            </a:r>
          </a:p>
          <a:p>
            <a:r>
              <a:rPr lang="en-GB" dirty="0">
                <a:latin typeface="Times New Roman" panose="02020603050405020304" pitchFamily="18" charset="0"/>
                <a:cs typeface="Times New Roman" panose="02020603050405020304" pitchFamily="18" charset="0"/>
              </a:rPr>
              <a:t>Quinn, B. (2019). </a:t>
            </a:r>
            <a:r>
              <a:rPr lang="en-GB" i="1" dirty="0">
                <a:latin typeface="Times New Roman" panose="02020603050405020304" pitchFamily="18" charset="0"/>
                <a:cs typeface="Times New Roman" panose="02020603050405020304" pitchFamily="18" charset="0"/>
              </a:rPr>
              <a:t>Key Concepts in Event Management</a:t>
            </a:r>
            <a:r>
              <a:rPr lang="en-GB" dirty="0">
                <a:latin typeface="Times New Roman" panose="02020603050405020304" pitchFamily="18" charset="0"/>
                <a:cs typeface="Times New Roman" panose="02020603050405020304" pitchFamily="18" charset="0"/>
              </a:rPr>
              <a:t>. London: SAGE.</a:t>
            </a:r>
          </a:p>
          <a:p>
            <a:r>
              <a:rPr lang="en-GB" dirty="0">
                <a:latin typeface="Times New Roman" panose="02020603050405020304" pitchFamily="18" charset="0"/>
                <a:cs typeface="Times New Roman" panose="02020603050405020304" pitchFamily="18" charset="0"/>
              </a:rPr>
              <a:t>World Travel &amp; Tourism Council, (2023) </a:t>
            </a:r>
            <a:r>
              <a:rPr lang="en-GB" i="1" dirty="0">
                <a:latin typeface="Times New Roman" panose="02020603050405020304" pitchFamily="18" charset="0"/>
                <a:cs typeface="Times New Roman" panose="02020603050405020304" pitchFamily="18" charset="0"/>
              </a:rPr>
              <a:t>Travel and Tourism Economic Impact 2023</a:t>
            </a:r>
            <a:r>
              <a:rPr lang="en-GB" dirty="0">
                <a:latin typeface="Times New Roman" panose="02020603050405020304" pitchFamily="18" charset="0"/>
                <a:cs typeface="Times New Roman" panose="02020603050405020304" pitchFamily="18" charset="0"/>
              </a:rPr>
              <a:t>. Available at: </a:t>
            </a:r>
            <a:r>
              <a:rPr lang="en-GB" u="sng" dirty="0">
                <a:latin typeface="Times New Roman" panose="02020603050405020304" pitchFamily="18" charset="0"/>
                <a:cs typeface="Times New Roman" panose="02020603050405020304" pitchFamily="18" charset="0"/>
                <a:hlinkClick r:id="rId10"/>
              </a:rPr>
              <a:t>https://wttc.org</a:t>
            </a:r>
            <a:r>
              <a:rPr lang="en-GB" dirty="0">
                <a:latin typeface="Times New Roman" panose="02020603050405020304" pitchFamily="18" charset="0"/>
                <a:cs typeface="Times New Roman" panose="02020603050405020304" pitchFamily="18" charset="0"/>
              </a:rPr>
              <a:t> Accessed: (</a:t>
            </a:r>
            <a:r>
              <a:rPr lang="en-GB" dirty="0" smtClean="0">
                <a:latin typeface="Times New Roman" panose="02020603050405020304" pitchFamily="18" charset="0"/>
                <a:cs typeface="Times New Roman" panose="02020603050405020304" pitchFamily="18" charset="0"/>
              </a:rPr>
              <a:t>24 </a:t>
            </a:r>
            <a:r>
              <a:rPr lang="en-GB" dirty="0">
                <a:latin typeface="Times New Roman" panose="02020603050405020304" pitchFamily="18" charset="0"/>
                <a:cs typeface="Times New Roman" panose="02020603050405020304" pitchFamily="18" charset="0"/>
              </a:rPr>
              <a:t>January 2025).</a:t>
            </a:r>
          </a:p>
          <a:p>
            <a:r>
              <a:rPr lang="en-GB" dirty="0">
                <a:latin typeface="Times New Roman" panose="02020603050405020304" pitchFamily="18" charset="0"/>
                <a:cs typeface="Times New Roman" panose="02020603050405020304" pitchFamily="18" charset="0"/>
              </a:rPr>
              <a:t>Williams, B. (2023). </a:t>
            </a:r>
            <a:r>
              <a:rPr lang="en-GB" i="1" dirty="0">
                <a:latin typeface="Times New Roman" panose="02020603050405020304" pitchFamily="18" charset="0"/>
                <a:cs typeface="Times New Roman" panose="02020603050405020304" pitchFamily="18" charset="0"/>
              </a:rPr>
              <a:t>Thematic Analysis in Focus Groups: Strategies for Deeper Understanding.</a:t>
            </a:r>
            <a:r>
              <a:rPr lang="en-GB" dirty="0">
                <a:latin typeface="Times New Roman" panose="02020603050405020304" pitchFamily="18" charset="0"/>
                <a:cs typeface="Times New Roman" panose="02020603050405020304" pitchFamily="18" charset="0"/>
              </a:rPr>
              <a:t> Available at: </a:t>
            </a:r>
            <a:r>
              <a:rPr lang="en-GB" u="sng" dirty="0">
                <a:latin typeface="Times New Roman" panose="02020603050405020304" pitchFamily="18" charset="0"/>
                <a:cs typeface="Times New Roman" panose="02020603050405020304" pitchFamily="18" charset="0"/>
                <a:hlinkClick r:id="rId11"/>
              </a:rPr>
              <a:t>https://insight7.io/thematic-analysis-in-focus-groups-strategies-for-deeper-understanding/</a:t>
            </a:r>
            <a:r>
              <a:rPr lang="en-GB" dirty="0">
                <a:latin typeface="Times New Roman" panose="02020603050405020304" pitchFamily="18" charset="0"/>
                <a:cs typeface="Times New Roman" panose="02020603050405020304" pitchFamily="18" charset="0"/>
              </a:rPr>
              <a:t>. Accessed: (</a:t>
            </a:r>
            <a:r>
              <a:rPr lang="en-GB" dirty="0" smtClean="0">
                <a:latin typeface="Times New Roman" panose="02020603050405020304" pitchFamily="18" charset="0"/>
                <a:cs typeface="Times New Roman" panose="02020603050405020304" pitchFamily="18" charset="0"/>
              </a:rPr>
              <a:t>24 </a:t>
            </a:r>
            <a:r>
              <a:rPr lang="en-GB" dirty="0">
                <a:latin typeface="Times New Roman" panose="02020603050405020304" pitchFamily="18" charset="0"/>
                <a:cs typeface="Times New Roman" panose="02020603050405020304" pitchFamily="18" charset="0"/>
              </a:rPr>
              <a:t>January 2025).</a:t>
            </a:r>
          </a:p>
          <a:p>
            <a:r>
              <a:rPr lang="en-GB" dirty="0">
                <a:latin typeface="Times New Roman" panose="02020603050405020304" pitchFamily="18" charset="0"/>
                <a:cs typeface="Times New Roman" panose="02020603050405020304" pitchFamily="18" charset="0"/>
              </a:rPr>
              <a:t>World BI Group. (2020). </a:t>
            </a:r>
            <a:r>
              <a:rPr lang="en-GB" i="1" dirty="0">
                <a:latin typeface="Times New Roman" panose="02020603050405020304" pitchFamily="18" charset="0"/>
                <a:cs typeface="Times New Roman" panose="02020603050405020304" pitchFamily="18" charset="0"/>
              </a:rPr>
              <a:t>Digital Transformation in Hotel Technology Conference</a:t>
            </a:r>
            <a:r>
              <a:rPr lang="en-GB" dirty="0">
                <a:latin typeface="Times New Roman" panose="02020603050405020304" pitchFamily="18" charset="0"/>
                <a:cs typeface="Times New Roman" panose="02020603050405020304" pitchFamily="18" charset="0"/>
              </a:rPr>
              <a:t>. World BI Group. Available at: </a:t>
            </a:r>
            <a:r>
              <a:rPr lang="en-GB" u="sng" dirty="0">
                <a:latin typeface="Times New Roman" panose="02020603050405020304" pitchFamily="18" charset="0"/>
                <a:cs typeface="Times New Roman" panose="02020603050405020304" pitchFamily="18" charset="0"/>
                <a:hlinkClick r:id="rId12"/>
              </a:rPr>
              <a:t>https://worldbigroup.com/digital-transformation/</a:t>
            </a:r>
            <a:r>
              <a:rPr lang="en-GB" dirty="0">
                <a:latin typeface="Times New Roman" panose="02020603050405020304" pitchFamily="18" charset="0"/>
                <a:cs typeface="Times New Roman" panose="02020603050405020304" pitchFamily="18" charset="0"/>
              </a:rPr>
              <a:t>. Accessed (</a:t>
            </a:r>
            <a:r>
              <a:rPr lang="en-GB" dirty="0" smtClean="0">
                <a:latin typeface="Times New Roman" panose="02020603050405020304" pitchFamily="18" charset="0"/>
                <a:cs typeface="Times New Roman" panose="02020603050405020304" pitchFamily="18" charset="0"/>
              </a:rPr>
              <a:t>24 </a:t>
            </a:r>
            <a:r>
              <a:rPr lang="en-GB" dirty="0">
                <a:latin typeface="Times New Roman" panose="02020603050405020304" pitchFamily="18" charset="0"/>
                <a:cs typeface="Times New Roman" panose="02020603050405020304" pitchFamily="18" charset="0"/>
              </a:rPr>
              <a:t>Jan. 2025).</a:t>
            </a:r>
          </a:p>
          <a:p>
            <a:r>
              <a:rPr lang="en-GB" dirty="0">
                <a:latin typeface="Times New Roman" panose="02020603050405020304" pitchFamily="18" charset="0"/>
                <a:cs typeface="Times New Roman" panose="02020603050405020304" pitchFamily="18" charset="0"/>
              </a:rPr>
              <a:t>Yeoman, I., Robertson, M., Ali-Knight, J., Drummond, S., McMahon-Beattie, U. (2021). </a:t>
            </a:r>
            <a:r>
              <a:rPr lang="en-GB" i="1" dirty="0">
                <a:latin typeface="Times New Roman" panose="02020603050405020304" pitchFamily="18" charset="0"/>
                <a:cs typeface="Times New Roman" panose="02020603050405020304" pitchFamily="18" charset="0"/>
              </a:rPr>
              <a:t>Festival and Event Management.</a:t>
            </a:r>
            <a:r>
              <a:rPr lang="en-GB" dirty="0">
                <a:latin typeface="Times New Roman" panose="02020603050405020304" pitchFamily="18" charset="0"/>
                <a:cs typeface="Times New Roman" panose="02020603050405020304" pitchFamily="18" charset="0"/>
              </a:rPr>
              <a:t> London: Cengage</a:t>
            </a:r>
          </a:p>
        </p:txBody>
      </p:sp>
    </p:spTree>
    <p:extLst>
      <p:ext uri="{BB962C8B-B14F-4D97-AF65-F5344CB8AC3E}">
        <p14:creationId xmlns:p14="http://schemas.microsoft.com/office/powerpoint/2010/main" val="4233102395"/>
      </p:ext>
    </p:extLst>
  </p:cSld>
  <p:clrMapOvr>
    <a:masterClrMapping/>
  </p:clrMapOvr>
  <p:timing>
    <p:tnLst>
      <p:par>
        <p:cTn id="1" dur="indefinite" restart="never" nodeType="tmRoot"/>
      </p:par>
    </p:tn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xmlns=""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973</TotalTime>
  <Words>3031</Words>
  <Application>Microsoft Office PowerPoint</Application>
  <PresentationFormat>Custom</PresentationFormat>
  <Paragraphs>295</Paragraphs>
  <Slides>10</Slides>
  <Notes>0</Notes>
  <HiddenSlides>0</HiddenSlides>
  <MMClips>0</MMClips>
  <ScaleCrop>false</ScaleCrop>
  <HeadingPairs>
    <vt:vector size="4" baseType="variant">
      <vt:variant>
        <vt:lpstr>Theme</vt:lpstr>
      </vt:variant>
      <vt:variant>
        <vt:i4>1</vt:i4>
      </vt:variant>
      <vt:variant>
        <vt:lpstr>Slide Titles</vt:lpstr>
      </vt:variant>
      <vt:variant>
        <vt:i4>10</vt:i4>
      </vt:variant>
    </vt:vector>
  </HeadingPairs>
  <TitlesOfParts>
    <vt:vector size="11" baseType="lpstr">
      <vt:lpstr>Office Theme</vt:lpstr>
      <vt:lpstr>  Title: "Embracing Inclusion: The "Hospitality for All Summit"  </vt:lpstr>
      <vt:lpstr>Event Content and Context Event Proposal and Focus: The event, titled The "Bridging the Gap: Enhancing Disability Employment in Luxury Hospitality" conference serves as a one-day hybrid  conference design that works to help the hospitality sector to equality, diversity, and inclusion (EDI) in the hospitality sector.  At this event, attendees will learn about good practices in hospitality while meeting professionals through panel discussions and interactive sessions.</vt:lpstr>
      <vt:lpstr>PowerPoint Presentation</vt:lpstr>
      <vt:lpstr>PowerPoint Presentation</vt:lpstr>
      <vt:lpstr>PowerPoint Presentation</vt:lpstr>
      <vt:lpstr>PowerPoint Presentation</vt:lpstr>
      <vt:lpstr>PowerPoint Presentation</vt:lpstr>
      <vt:lpstr>PowerPoint Presentation</vt:lpstr>
      <vt:lpstr>Conclusion</vt:lpstr>
      <vt:lpstr>PowerPoint Presentation</vt:lpstr>
    </vt:vector>
  </TitlesOfParts>
  <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Kamrul Khan</dc:creator>
  <cp:lastModifiedBy>kamrul khan</cp:lastModifiedBy>
  <cp:revision>142</cp:revision>
  <dcterms:created xsi:type="dcterms:W3CDTF">2025-01-23T18:45:22Z</dcterms:created>
  <dcterms:modified xsi:type="dcterms:W3CDTF">2025-02-07T14:07:36Z</dcterms:modified>
</cp:coreProperties>
</file>